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8.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7"/>
  </p:notesMasterIdLst>
  <p:sldIdLst>
    <p:sldId id="256" r:id="rId5"/>
    <p:sldId id="478" r:id="rId6"/>
    <p:sldId id="625" r:id="rId7"/>
    <p:sldId id="626" r:id="rId8"/>
    <p:sldId id="627" r:id="rId9"/>
    <p:sldId id="629" r:id="rId10"/>
    <p:sldId id="691" r:id="rId11"/>
    <p:sldId id="692" r:id="rId12"/>
    <p:sldId id="630" r:id="rId13"/>
    <p:sldId id="645" r:id="rId14"/>
    <p:sldId id="639" r:id="rId15"/>
    <p:sldId id="693" r:id="rId16"/>
    <p:sldId id="694" r:id="rId17"/>
    <p:sldId id="656" r:id="rId18"/>
    <p:sldId id="695" r:id="rId19"/>
    <p:sldId id="684" r:id="rId20"/>
    <p:sldId id="685" r:id="rId21"/>
    <p:sldId id="688" r:id="rId22"/>
    <p:sldId id="687" r:id="rId23"/>
    <p:sldId id="696" r:id="rId24"/>
    <p:sldId id="697" r:id="rId25"/>
    <p:sldId id="698" r:id="rId26"/>
    <p:sldId id="699" r:id="rId27"/>
    <p:sldId id="700" r:id="rId28"/>
    <p:sldId id="644" r:id="rId29"/>
    <p:sldId id="702" r:id="rId30"/>
    <p:sldId id="703" r:id="rId31"/>
    <p:sldId id="704" r:id="rId32"/>
    <p:sldId id="705" r:id="rId33"/>
    <p:sldId id="706" r:id="rId34"/>
    <p:sldId id="675" r:id="rId35"/>
    <p:sldId id="676" r:id="rId36"/>
    <p:sldId id="677" r:id="rId37"/>
    <p:sldId id="678" r:id="rId38"/>
    <p:sldId id="679" r:id="rId39"/>
    <p:sldId id="680" r:id="rId40"/>
    <p:sldId id="642" r:id="rId41"/>
    <p:sldId id="682" r:id="rId42"/>
    <p:sldId id="604" r:id="rId43"/>
    <p:sldId id="669" r:id="rId44"/>
    <p:sldId id="670" r:id="rId45"/>
    <p:sldId id="340" r:id="rId46"/>
  </p:sldIdLst>
  <p:sldSz cx="12192000" cy="6858000"/>
  <p:notesSz cx="6858000" cy="9144000"/>
  <p:custDataLst>
    <p:tags r:id="rId4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05B499-2BA3-9041-AF45-6CC451A3140C}" v="4" dt="2026-08-20T02:09:25.0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13"/>
    <p:restoredTop sz="94648"/>
  </p:normalViewPr>
  <p:slideViewPr>
    <p:cSldViewPr snapToGrid="0">
      <p:cViewPr varScale="1">
        <p:scale>
          <a:sx n="121" d="100"/>
          <a:sy n="121" d="100"/>
        </p:scale>
        <p:origin x="192" y="1536"/>
      </p:cViewPr>
      <p:guideLst>
        <p:guide orient="horz" pos="1412"/>
        <p:guide pos="21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gs" Target="tags/tag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8-20T02:09:25.001" v="7"/>
      <pc:docMkLst>
        <pc:docMk/>
      </pc:docMkLst>
      <pc:sldChg chg="addSp delSp modSp mod">
        <pc:chgData name="Cameron Midson" userId="510fe36d-201b-4d30-8c49-491c55367456" providerId="ADAL" clId="{93217E07-8A0E-5D7D-A37A-49773A2FEA36}" dt="2026-08-20T02:08:26.768" v="3"/>
        <pc:sldMkLst>
          <pc:docMk/>
          <pc:sldMk cId="2430725823" sldId="639"/>
        </pc:sldMkLst>
        <pc:picChg chg="add mod">
          <ac:chgData name="Cameron Midson" userId="510fe36d-201b-4d30-8c49-491c55367456" providerId="ADAL" clId="{93217E07-8A0E-5D7D-A37A-49773A2FEA36}" dt="2026-08-20T02:08:26.768" v="3"/>
          <ac:picMkLst>
            <pc:docMk/>
            <pc:sldMk cId="2430725823" sldId="639"/>
            <ac:picMk id="3" creationId="{57EF7087-2C23-ECF6-0698-1AC4976790DD}"/>
          </ac:picMkLst>
        </pc:picChg>
        <pc:picChg chg="add mod">
          <ac:chgData name="Cameron Midson" userId="510fe36d-201b-4d30-8c49-491c55367456" providerId="ADAL" clId="{93217E07-8A0E-5D7D-A37A-49773A2FEA36}" dt="2026-08-20T02:08:26.768" v="3"/>
          <ac:picMkLst>
            <pc:docMk/>
            <pc:sldMk cId="2430725823" sldId="639"/>
            <ac:picMk id="4" creationId="{64FF03E6-FE7A-D312-645F-E6D89DD4708A}"/>
          </ac:picMkLst>
        </pc:picChg>
        <pc:picChg chg="add mod">
          <ac:chgData name="Cameron Midson" userId="510fe36d-201b-4d30-8c49-491c55367456" providerId="ADAL" clId="{93217E07-8A0E-5D7D-A37A-49773A2FEA36}" dt="2026-08-20T02:08:26.768" v="3"/>
          <ac:picMkLst>
            <pc:docMk/>
            <pc:sldMk cId="2430725823" sldId="639"/>
            <ac:picMk id="5" creationId="{0A1DCCDF-1286-49DE-3433-936A0D990519}"/>
          </ac:picMkLst>
        </pc:picChg>
        <pc:picChg chg="del">
          <ac:chgData name="Cameron Midson" userId="510fe36d-201b-4d30-8c49-491c55367456" providerId="ADAL" clId="{93217E07-8A0E-5D7D-A37A-49773A2FEA36}" dt="2026-08-20T02:08:26.417" v="2" actId="478"/>
          <ac:picMkLst>
            <pc:docMk/>
            <pc:sldMk cId="2430725823" sldId="639"/>
            <ac:picMk id="6" creationId="{74F63404-D062-F852-B7C1-B3F5CBBE769C}"/>
          </ac:picMkLst>
        </pc:picChg>
        <pc:picChg chg="del">
          <ac:chgData name="Cameron Midson" userId="510fe36d-201b-4d30-8c49-491c55367456" providerId="ADAL" clId="{93217E07-8A0E-5D7D-A37A-49773A2FEA36}" dt="2026-08-20T02:08:26.417" v="2" actId="478"/>
          <ac:picMkLst>
            <pc:docMk/>
            <pc:sldMk cId="2430725823" sldId="639"/>
            <ac:picMk id="7" creationId="{F92F949A-BB3D-096C-38CD-B1D058E38095}"/>
          </ac:picMkLst>
        </pc:picChg>
        <pc:picChg chg="del">
          <ac:chgData name="Cameron Midson" userId="510fe36d-201b-4d30-8c49-491c55367456" providerId="ADAL" clId="{93217E07-8A0E-5D7D-A37A-49773A2FEA36}" dt="2026-08-20T02:08:26.417" v="2" actId="478"/>
          <ac:picMkLst>
            <pc:docMk/>
            <pc:sldMk cId="2430725823" sldId="639"/>
            <ac:picMk id="8" creationId="{B6696E5A-EA0C-0EDA-8B05-27350E35721B}"/>
          </ac:picMkLst>
        </pc:picChg>
        <pc:picChg chg="del">
          <ac:chgData name="Cameron Midson" userId="510fe36d-201b-4d30-8c49-491c55367456" providerId="ADAL" clId="{93217E07-8A0E-5D7D-A37A-49773A2FEA36}" dt="2026-08-20T02:08:26.417" v="2" actId="478"/>
          <ac:picMkLst>
            <pc:docMk/>
            <pc:sldMk cId="2430725823" sldId="639"/>
            <ac:picMk id="13" creationId="{B02FB50B-7D4E-ECD8-AFC8-5F61BD514D3C}"/>
          </ac:picMkLst>
        </pc:picChg>
        <pc:picChg chg="del">
          <ac:chgData name="Cameron Midson" userId="510fe36d-201b-4d30-8c49-491c55367456" providerId="ADAL" clId="{93217E07-8A0E-5D7D-A37A-49773A2FEA36}" dt="2026-08-20T02:08:26.417" v="2" actId="478"/>
          <ac:picMkLst>
            <pc:docMk/>
            <pc:sldMk cId="2430725823" sldId="639"/>
            <ac:picMk id="15" creationId="{8471156E-82CF-2F9A-E1D6-B2E6E471160A}"/>
          </ac:picMkLst>
        </pc:picChg>
        <pc:picChg chg="del">
          <ac:chgData name="Cameron Midson" userId="510fe36d-201b-4d30-8c49-491c55367456" providerId="ADAL" clId="{93217E07-8A0E-5D7D-A37A-49773A2FEA36}" dt="2026-08-20T02:08:26.417" v="2" actId="478"/>
          <ac:picMkLst>
            <pc:docMk/>
            <pc:sldMk cId="2430725823" sldId="639"/>
            <ac:picMk id="16" creationId="{7AF7C5D7-5AB0-91DE-8F70-76EDF5816D04}"/>
          </ac:picMkLst>
        </pc:picChg>
        <pc:picChg chg="del">
          <ac:chgData name="Cameron Midson" userId="510fe36d-201b-4d30-8c49-491c55367456" providerId="ADAL" clId="{93217E07-8A0E-5D7D-A37A-49773A2FEA36}" dt="2026-08-20T02:08:26.417" v="2" actId="478"/>
          <ac:picMkLst>
            <pc:docMk/>
            <pc:sldMk cId="2430725823" sldId="639"/>
            <ac:picMk id="17" creationId="{DEF156C0-6B4E-B244-3621-3E34E83FC14D}"/>
          </ac:picMkLst>
        </pc:picChg>
        <pc:picChg chg="del">
          <ac:chgData name="Cameron Midson" userId="510fe36d-201b-4d30-8c49-491c55367456" providerId="ADAL" clId="{93217E07-8A0E-5D7D-A37A-49773A2FEA36}" dt="2026-08-20T02:08:26.417" v="2" actId="478"/>
          <ac:picMkLst>
            <pc:docMk/>
            <pc:sldMk cId="2430725823" sldId="639"/>
            <ac:picMk id="18" creationId="{EB01A979-9F88-CB65-F4CE-B2D814404336}"/>
          </ac:picMkLst>
        </pc:picChg>
        <pc:picChg chg="add mod">
          <ac:chgData name="Cameron Midson" userId="510fe36d-201b-4d30-8c49-491c55367456" providerId="ADAL" clId="{93217E07-8A0E-5D7D-A37A-49773A2FEA36}" dt="2026-08-20T02:08:26.768" v="3"/>
          <ac:picMkLst>
            <pc:docMk/>
            <pc:sldMk cId="2430725823" sldId="639"/>
            <ac:picMk id="24" creationId="{FF3EB691-961C-8581-0E8C-2101B692D12C}"/>
          </ac:picMkLst>
        </pc:picChg>
        <pc:picChg chg="add mod">
          <ac:chgData name="Cameron Midson" userId="510fe36d-201b-4d30-8c49-491c55367456" providerId="ADAL" clId="{93217E07-8A0E-5D7D-A37A-49773A2FEA36}" dt="2026-08-20T02:08:26.768" v="3"/>
          <ac:picMkLst>
            <pc:docMk/>
            <pc:sldMk cId="2430725823" sldId="639"/>
            <ac:picMk id="25" creationId="{F571FCBC-DF8B-2005-F641-889CBD93719B}"/>
          </ac:picMkLst>
        </pc:picChg>
        <pc:picChg chg="add mod">
          <ac:chgData name="Cameron Midson" userId="510fe36d-201b-4d30-8c49-491c55367456" providerId="ADAL" clId="{93217E07-8A0E-5D7D-A37A-49773A2FEA36}" dt="2026-08-20T02:08:26.768" v="3"/>
          <ac:picMkLst>
            <pc:docMk/>
            <pc:sldMk cId="2430725823" sldId="639"/>
            <ac:picMk id="26" creationId="{505E2F00-F129-8703-F313-FBA1B4BB4E7E}"/>
          </ac:picMkLst>
        </pc:picChg>
        <pc:picChg chg="add mod">
          <ac:chgData name="Cameron Midson" userId="510fe36d-201b-4d30-8c49-491c55367456" providerId="ADAL" clId="{93217E07-8A0E-5D7D-A37A-49773A2FEA36}" dt="2026-08-20T02:08:26.768" v="3"/>
          <ac:picMkLst>
            <pc:docMk/>
            <pc:sldMk cId="2430725823" sldId="639"/>
            <ac:picMk id="27" creationId="{E19CF5E6-6CEF-EA61-33A8-01C1240940E9}"/>
          </ac:picMkLst>
        </pc:picChg>
        <pc:picChg chg="add mod">
          <ac:chgData name="Cameron Midson" userId="510fe36d-201b-4d30-8c49-491c55367456" providerId="ADAL" clId="{93217E07-8A0E-5D7D-A37A-49773A2FEA36}" dt="2026-08-20T02:08:26.768" v="3"/>
          <ac:picMkLst>
            <pc:docMk/>
            <pc:sldMk cId="2430725823" sldId="639"/>
            <ac:picMk id="28" creationId="{33BFAEBA-1BB0-0482-0540-5A440033D8F9}"/>
          </ac:picMkLst>
        </pc:picChg>
        <pc:picChg chg="add mod">
          <ac:chgData name="Cameron Midson" userId="510fe36d-201b-4d30-8c49-491c55367456" providerId="ADAL" clId="{93217E07-8A0E-5D7D-A37A-49773A2FEA36}" dt="2026-08-20T02:08:26.768" v="3"/>
          <ac:picMkLst>
            <pc:docMk/>
            <pc:sldMk cId="2430725823" sldId="639"/>
            <ac:picMk id="29" creationId="{F705EF9C-E2F6-0C6D-4C6A-2D4622D0F3E8}"/>
          </ac:picMkLst>
        </pc:picChg>
        <pc:picChg chg="del">
          <ac:chgData name="Cameron Midson" userId="510fe36d-201b-4d30-8c49-491c55367456" providerId="ADAL" clId="{93217E07-8A0E-5D7D-A37A-49773A2FEA36}" dt="2026-08-20T02:08:26.417" v="2" actId="478"/>
          <ac:picMkLst>
            <pc:docMk/>
            <pc:sldMk cId="2430725823" sldId="639"/>
            <ac:picMk id="32" creationId="{95E7B4EB-1393-CF21-ED26-471A862268AC}"/>
          </ac:picMkLst>
        </pc:picChg>
      </pc:sldChg>
      <pc:sldChg chg="addSp delSp modSp mod">
        <pc:chgData name="Cameron Midson" userId="510fe36d-201b-4d30-8c49-491c55367456" providerId="ADAL" clId="{93217E07-8A0E-5D7D-A37A-49773A2FEA36}" dt="2026-08-20T02:08:07.179" v="1"/>
        <pc:sldMkLst>
          <pc:docMk/>
          <pc:sldMk cId="1277302368" sldId="645"/>
        </pc:sldMkLst>
        <pc:picChg chg="add mod">
          <ac:chgData name="Cameron Midson" userId="510fe36d-201b-4d30-8c49-491c55367456" providerId="ADAL" clId="{93217E07-8A0E-5D7D-A37A-49773A2FEA36}" dt="2026-08-20T02:08:07.179" v="1"/>
          <ac:picMkLst>
            <pc:docMk/>
            <pc:sldMk cId="1277302368" sldId="645"/>
            <ac:picMk id="4" creationId="{F17BFA00-D76C-69E6-CCC4-1AB94B6DDBA0}"/>
          </ac:picMkLst>
        </pc:picChg>
        <pc:picChg chg="add mod">
          <ac:chgData name="Cameron Midson" userId="510fe36d-201b-4d30-8c49-491c55367456" providerId="ADAL" clId="{93217E07-8A0E-5D7D-A37A-49773A2FEA36}" dt="2026-08-20T02:08:07.179" v="1"/>
          <ac:picMkLst>
            <pc:docMk/>
            <pc:sldMk cId="1277302368" sldId="645"/>
            <ac:picMk id="5" creationId="{C6DA05AB-41C3-EEDC-DBD4-621A21258BEA}"/>
          </ac:picMkLst>
        </pc:picChg>
        <pc:picChg chg="add mod">
          <ac:chgData name="Cameron Midson" userId="510fe36d-201b-4d30-8c49-491c55367456" providerId="ADAL" clId="{93217E07-8A0E-5D7D-A37A-49773A2FEA36}" dt="2026-08-20T02:08:07.179" v="1"/>
          <ac:picMkLst>
            <pc:docMk/>
            <pc:sldMk cId="1277302368" sldId="645"/>
            <ac:picMk id="6" creationId="{418C04BB-B672-48AD-957D-3AFE9EA2B40B}"/>
          </ac:picMkLst>
        </pc:picChg>
        <pc:picChg chg="add mod">
          <ac:chgData name="Cameron Midson" userId="510fe36d-201b-4d30-8c49-491c55367456" providerId="ADAL" clId="{93217E07-8A0E-5D7D-A37A-49773A2FEA36}" dt="2026-08-20T02:08:07.179" v="1"/>
          <ac:picMkLst>
            <pc:docMk/>
            <pc:sldMk cId="1277302368" sldId="645"/>
            <ac:picMk id="7" creationId="{0A3708E9-ABB7-E7B9-EE71-7624EA8F7455}"/>
          </ac:picMkLst>
        </pc:picChg>
        <pc:picChg chg="del">
          <ac:chgData name="Cameron Midson" userId="510fe36d-201b-4d30-8c49-491c55367456" providerId="ADAL" clId="{93217E07-8A0E-5D7D-A37A-49773A2FEA36}" dt="2026-08-20T02:08:06.934" v="0" actId="478"/>
          <ac:picMkLst>
            <pc:docMk/>
            <pc:sldMk cId="1277302368" sldId="645"/>
            <ac:picMk id="8" creationId="{3369F703-E76D-BDE8-3A30-AC9DEC99319B}"/>
          </ac:picMkLst>
        </pc:picChg>
        <pc:picChg chg="add mod">
          <ac:chgData name="Cameron Midson" userId="510fe36d-201b-4d30-8c49-491c55367456" providerId="ADAL" clId="{93217E07-8A0E-5D7D-A37A-49773A2FEA36}" dt="2026-08-20T02:08:07.179" v="1"/>
          <ac:picMkLst>
            <pc:docMk/>
            <pc:sldMk cId="1277302368" sldId="645"/>
            <ac:picMk id="18" creationId="{4D8D670D-4860-DA1E-FFE6-B1DD8A3FB836}"/>
          </ac:picMkLst>
        </pc:picChg>
        <pc:picChg chg="del">
          <ac:chgData name="Cameron Midson" userId="510fe36d-201b-4d30-8c49-491c55367456" providerId="ADAL" clId="{93217E07-8A0E-5D7D-A37A-49773A2FEA36}" dt="2026-08-20T02:08:06.934" v="0" actId="478"/>
          <ac:picMkLst>
            <pc:docMk/>
            <pc:sldMk cId="1277302368" sldId="645"/>
            <ac:picMk id="19" creationId="{CA26DBE1-DBA2-C382-D153-4842D06AE757}"/>
          </ac:picMkLst>
        </pc:picChg>
        <pc:picChg chg="add mod">
          <ac:chgData name="Cameron Midson" userId="510fe36d-201b-4d30-8c49-491c55367456" providerId="ADAL" clId="{93217E07-8A0E-5D7D-A37A-49773A2FEA36}" dt="2026-08-20T02:08:07.179" v="1"/>
          <ac:picMkLst>
            <pc:docMk/>
            <pc:sldMk cId="1277302368" sldId="645"/>
            <ac:picMk id="20" creationId="{1C59BB92-D346-7E1A-BE12-0078558BF3FF}"/>
          </ac:picMkLst>
        </pc:picChg>
        <pc:picChg chg="add mod">
          <ac:chgData name="Cameron Midson" userId="510fe36d-201b-4d30-8c49-491c55367456" providerId="ADAL" clId="{93217E07-8A0E-5D7D-A37A-49773A2FEA36}" dt="2026-08-20T02:08:07.179" v="1"/>
          <ac:picMkLst>
            <pc:docMk/>
            <pc:sldMk cId="1277302368" sldId="645"/>
            <ac:picMk id="22" creationId="{66ED9364-F0B0-5C08-4C51-CBFDBF1A4551}"/>
          </ac:picMkLst>
        </pc:picChg>
        <pc:picChg chg="add mod">
          <ac:chgData name="Cameron Midson" userId="510fe36d-201b-4d30-8c49-491c55367456" providerId="ADAL" clId="{93217E07-8A0E-5D7D-A37A-49773A2FEA36}" dt="2026-08-20T02:08:07.179" v="1"/>
          <ac:picMkLst>
            <pc:docMk/>
            <pc:sldMk cId="1277302368" sldId="645"/>
            <ac:picMk id="23" creationId="{591A2BFC-FC5F-71C2-B7B2-540310579FCF}"/>
          </ac:picMkLst>
        </pc:picChg>
        <pc:picChg chg="add mod">
          <ac:chgData name="Cameron Midson" userId="510fe36d-201b-4d30-8c49-491c55367456" providerId="ADAL" clId="{93217E07-8A0E-5D7D-A37A-49773A2FEA36}" dt="2026-08-20T02:08:07.179" v="1"/>
          <ac:picMkLst>
            <pc:docMk/>
            <pc:sldMk cId="1277302368" sldId="645"/>
            <ac:picMk id="24" creationId="{F5A17751-1D41-CBF1-E8BA-099035DA16BF}"/>
          </ac:picMkLst>
        </pc:picChg>
        <pc:picChg chg="add mod">
          <ac:chgData name="Cameron Midson" userId="510fe36d-201b-4d30-8c49-491c55367456" providerId="ADAL" clId="{93217E07-8A0E-5D7D-A37A-49773A2FEA36}" dt="2026-08-20T02:08:07.179" v="1"/>
          <ac:picMkLst>
            <pc:docMk/>
            <pc:sldMk cId="1277302368" sldId="645"/>
            <ac:picMk id="25" creationId="{B9195CAD-2734-7632-AB3D-63B3BC7A6658}"/>
          </ac:picMkLst>
        </pc:picChg>
        <pc:picChg chg="del">
          <ac:chgData name="Cameron Midson" userId="510fe36d-201b-4d30-8c49-491c55367456" providerId="ADAL" clId="{93217E07-8A0E-5D7D-A37A-49773A2FEA36}" dt="2026-08-20T02:08:06.934" v="0" actId="478"/>
          <ac:picMkLst>
            <pc:docMk/>
            <pc:sldMk cId="1277302368" sldId="645"/>
            <ac:picMk id="64" creationId="{EBAE2BF7-2135-5857-8AD3-FCCFFE507EC1}"/>
          </ac:picMkLst>
        </pc:picChg>
        <pc:picChg chg="del">
          <ac:chgData name="Cameron Midson" userId="510fe36d-201b-4d30-8c49-491c55367456" providerId="ADAL" clId="{93217E07-8A0E-5D7D-A37A-49773A2FEA36}" dt="2026-08-20T02:08:06.934" v="0" actId="478"/>
          <ac:picMkLst>
            <pc:docMk/>
            <pc:sldMk cId="1277302368" sldId="645"/>
            <ac:picMk id="65" creationId="{CF2BE55F-F591-21D5-49B6-0093B12F7021}"/>
          </ac:picMkLst>
        </pc:picChg>
        <pc:picChg chg="del">
          <ac:chgData name="Cameron Midson" userId="510fe36d-201b-4d30-8c49-491c55367456" providerId="ADAL" clId="{93217E07-8A0E-5D7D-A37A-49773A2FEA36}" dt="2026-08-20T02:08:06.934" v="0" actId="478"/>
          <ac:picMkLst>
            <pc:docMk/>
            <pc:sldMk cId="1277302368" sldId="645"/>
            <ac:picMk id="66" creationId="{B00891CB-12E4-5043-0398-A053AD493C5E}"/>
          </ac:picMkLst>
        </pc:picChg>
        <pc:picChg chg="del">
          <ac:chgData name="Cameron Midson" userId="510fe36d-201b-4d30-8c49-491c55367456" providerId="ADAL" clId="{93217E07-8A0E-5D7D-A37A-49773A2FEA36}" dt="2026-08-20T02:08:06.934" v="0" actId="478"/>
          <ac:picMkLst>
            <pc:docMk/>
            <pc:sldMk cId="1277302368" sldId="645"/>
            <ac:picMk id="67" creationId="{F92F2297-D8F7-BBAC-BEE3-E20A1D6666C4}"/>
          </ac:picMkLst>
        </pc:picChg>
        <pc:picChg chg="del">
          <ac:chgData name="Cameron Midson" userId="510fe36d-201b-4d30-8c49-491c55367456" providerId="ADAL" clId="{93217E07-8A0E-5D7D-A37A-49773A2FEA36}" dt="2026-08-20T02:08:06.934" v="0" actId="478"/>
          <ac:picMkLst>
            <pc:docMk/>
            <pc:sldMk cId="1277302368" sldId="645"/>
            <ac:picMk id="68" creationId="{4D0138B6-E262-E058-A51E-B806CDD29071}"/>
          </ac:picMkLst>
        </pc:picChg>
        <pc:picChg chg="del">
          <ac:chgData name="Cameron Midson" userId="510fe36d-201b-4d30-8c49-491c55367456" providerId="ADAL" clId="{93217E07-8A0E-5D7D-A37A-49773A2FEA36}" dt="2026-08-20T02:08:06.934" v="0" actId="478"/>
          <ac:picMkLst>
            <pc:docMk/>
            <pc:sldMk cId="1277302368" sldId="645"/>
            <ac:picMk id="69" creationId="{53FC4E35-F60D-9400-852F-0E37B02CA1DD}"/>
          </ac:picMkLst>
        </pc:picChg>
        <pc:picChg chg="del">
          <ac:chgData name="Cameron Midson" userId="510fe36d-201b-4d30-8c49-491c55367456" providerId="ADAL" clId="{93217E07-8A0E-5D7D-A37A-49773A2FEA36}" dt="2026-08-20T02:08:06.934" v="0" actId="478"/>
          <ac:picMkLst>
            <pc:docMk/>
            <pc:sldMk cId="1277302368" sldId="645"/>
            <ac:picMk id="70" creationId="{F80022A0-AC39-1EE5-879D-E4D3C5A12A40}"/>
          </ac:picMkLst>
        </pc:picChg>
        <pc:picChg chg="del">
          <ac:chgData name="Cameron Midson" userId="510fe36d-201b-4d30-8c49-491c55367456" providerId="ADAL" clId="{93217E07-8A0E-5D7D-A37A-49773A2FEA36}" dt="2026-08-20T02:08:06.934" v="0" actId="478"/>
          <ac:picMkLst>
            <pc:docMk/>
            <pc:sldMk cId="1277302368" sldId="645"/>
            <ac:picMk id="71" creationId="{62426E61-3796-30A2-CF17-82054403A783}"/>
          </ac:picMkLst>
        </pc:picChg>
      </pc:sldChg>
      <pc:sldChg chg="addSp delSp modSp mod">
        <pc:chgData name="Cameron Midson" userId="510fe36d-201b-4d30-8c49-491c55367456" providerId="ADAL" clId="{93217E07-8A0E-5D7D-A37A-49773A2FEA36}" dt="2026-08-20T02:09:25.001" v="7"/>
        <pc:sldMkLst>
          <pc:docMk/>
          <pc:sldMk cId="3412986629" sldId="669"/>
        </pc:sldMkLst>
        <pc:picChg chg="add mod">
          <ac:chgData name="Cameron Midson" userId="510fe36d-201b-4d30-8c49-491c55367456" providerId="ADAL" clId="{93217E07-8A0E-5D7D-A37A-49773A2FEA36}" dt="2026-08-20T02:09:25.001" v="7"/>
          <ac:picMkLst>
            <pc:docMk/>
            <pc:sldMk cId="3412986629" sldId="669"/>
            <ac:picMk id="2" creationId="{027EC35B-37EC-27FC-05A3-DB1DC243FE10}"/>
          </ac:picMkLst>
        </pc:picChg>
        <pc:picChg chg="add mod">
          <ac:chgData name="Cameron Midson" userId="510fe36d-201b-4d30-8c49-491c55367456" providerId="ADAL" clId="{93217E07-8A0E-5D7D-A37A-49773A2FEA36}" dt="2026-08-20T02:09:25.001" v="7"/>
          <ac:picMkLst>
            <pc:docMk/>
            <pc:sldMk cId="3412986629" sldId="669"/>
            <ac:picMk id="9" creationId="{A2CE5D15-7B1D-A1D7-AE2A-0F4F480C0DED}"/>
          </ac:picMkLst>
        </pc:picChg>
        <pc:picChg chg="add mod">
          <ac:chgData name="Cameron Midson" userId="510fe36d-201b-4d30-8c49-491c55367456" providerId="ADAL" clId="{93217E07-8A0E-5D7D-A37A-49773A2FEA36}" dt="2026-08-20T02:09:25.001" v="7"/>
          <ac:picMkLst>
            <pc:docMk/>
            <pc:sldMk cId="3412986629" sldId="669"/>
            <ac:picMk id="11" creationId="{048239D5-5DC3-0D38-A51A-42DC135610C7}"/>
          </ac:picMkLst>
        </pc:picChg>
        <pc:picChg chg="add mod">
          <ac:chgData name="Cameron Midson" userId="510fe36d-201b-4d30-8c49-491c55367456" providerId="ADAL" clId="{93217E07-8A0E-5D7D-A37A-49773A2FEA36}" dt="2026-08-20T02:09:25.001" v="7"/>
          <ac:picMkLst>
            <pc:docMk/>
            <pc:sldMk cId="3412986629" sldId="669"/>
            <ac:picMk id="12" creationId="{5CBBAD30-05AA-271E-6F1D-8197EB8EF80C}"/>
          </ac:picMkLst>
        </pc:picChg>
        <pc:picChg chg="add mod">
          <ac:chgData name="Cameron Midson" userId="510fe36d-201b-4d30-8c49-491c55367456" providerId="ADAL" clId="{93217E07-8A0E-5D7D-A37A-49773A2FEA36}" dt="2026-08-20T02:09:25.001" v="7"/>
          <ac:picMkLst>
            <pc:docMk/>
            <pc:sldMk cId="3412986629" sldId="669"/>
            <ac:picMk id="13" creationId="{056D3D02-C352-EDF1-3594-833E22664BF2}"/>
          </ac:picMkLst>
        </pc:picChg>
        <pc:picChg chg="add mod">
          <ac:chgData name="Cameron Midson" userId="510fe36d-201b-4d30-8c49-491c55367456" providerId="ADAL" clId="{93217E07-8A0E-5D7D-A37A-49773A2FEA36}" dt="2026-08-20T02:09:25.001" v="7"/>
          <ac:picMkLst>
            <pc:docMk/>
            <pc:sldMk cId="3412986629" sldId="669"/>
            <ac:picMk id="14" creationId="{9991724C-67C6-E4B7-B4CC-0BE46E08315D}"/>
          </ac:picMkLst>
        </pc:picChg>
        <pc:picChg chg="add mod">
          <ac:chgData name="Cameron Midson" userId="510fe36d-201b-4d30-8c49-491c55367456" providerId="ADAL" clId="{93217E07-8A0E-5D7D-A37A-49773A2FEA36}" dt="2026-08-20T02:09:25.001" v="7"/>
          <ac:picMkLst>
            <pc:docMk/>
            <pc:sldMk cId="3412986629" sldId="669"/>
            <ac:picMk id="18" creationId="{B31401A3-D680-8418-CA60-DB2E966F3191}"/>
          </ac:picMkLst>
        </pc:picChg>
        <pc:picChg chg="add mod">
          <ac:chgData name="Cameron Midson" userId="510fe36d-201b-4d30-8c49-491c55367456" providerId="ADAL" clId="{93217E07-8A0E-5D7D-A37A-49773A2FEA36}" dt="2026-08-20T02:09:25.001" v="7"/>
          <ac:picMkLst>
            <pc:docMk/>
            <pc:sldMk cId="3412986629" sldId="669"/>
            <ac:picMk id="20" creationId="{5A85C99A-B991-D132-9C8F-C8759E3EEFA1}"/>
          </ac:picMkLst>
        </pc:picChg>
        <pc:picChg chg="add mod">
          <ac:chgData name="Cameron Midson" userId="510fe36d-201b-4d30-8c49-491c55367456" providerId="ADAL" clId="{93217E07-8A0E-5D7D-A37A-49773A2FEA36}" dt="2026-08-20T02:09:25.001" v="7"/>
          <ac:picMkLst>
            <pc:docMk/>
            <pc:sldMk cId="3412986629" sldId="669"/>
            <ac:picMk id="22" creationId="{88A95CC8-8646-013B-E086-C4A102E0F18B}"/>
          </ac:picMkLst>
        </pc:picChg>
        <pc:picChg chg="del">
          <ac:chgData name="Cameron Midson" userId="510fe36d-201b-4d30-8c49-491c55367456" providerId="ADAL" clId="{93217E07-8A0E-5D7D-A37A-49773A2FEA36}" dt="2026-08-20T02:09:24.734" v="6" actId="478"/>
          <ac:picMkLst>
            <pc:docMk/>
            <pc:sldMk cId="3412986629" sldId="669"/>
            <ac:picMk id="60" creationId="{D336D48E-CF69-2506-175F-4D59AB8E0197}"/>
          </ac:picMkLst>
        </pc:picChg>
        <pc:picChg chg="del">
          <ac:chgData name="Cameron Midson" userId="510fe36d-201b-4d30-8c49-491c55367456" providerId="ADAL" clId="{93217E07-8A0E-5D7D-A37A-49773A2FEA36}" dt="2026-08-20T02:09:24.734" v="6" actId="478"/>
          <ac:picMkLst>
            <pc:docMk/>
            <pc:sldMk cId="3412986629" sldId="669"/>
            <ac:picMk id="61" creationId="{0B157126-0264-D9D0-C664-3BF5A2D0103F}"/>
          </ac:picMkLst>
        </pc:picChg>
        <pc:picChg chg="del">
          <ac:chgData name="Cameron Midson" userId="510fe36d-201b-4d30-8c49-491c55367456" providerId="ADAL" clId="{93217E07-8A0E-5D7D-A37A-49773A2FEA36}" dt="2026-08-20T02:09:24.734" v="6" actId="478"/>
          <ac:picMkLst>
            <pc:docMk/>
            <pc:sldMk cId="3412986629" sldId="669"/>
            <ac:picMk id="62" creationId="{BF22F180-0591-0825-F3ED-186D79CF7856}"/>
          </ac:picMkLst>
        </pc:picChg>
        <pc:picChg chg="del">
          <ac:chgData name="Cameron Midson" userId="510fe36d-201b-4d30-8c49-491c55367456" providerId="ADAL" clId="{93217E07-8A0E-5D7D-A37A-49773A2FEA36}" dt="2026-08-20T02:09:24.734" v="6" actId="478"/>
          <ac:picMkLst>
            <pc:docMk/>
            <pc:sldMk cId="3412986629" sldId="669"/>
            <ac:picMk id="63" creationId="{0D39F123-EEF3-AB5A-70E7-35D2B4161818}"/>
          </ac:picMkLst>
        </pc:picChg>
        <pc:picChg chg="del">
          <ac:chgData name="Cameron Midson" userId="510fe36d-201b-4d30-8c49-491c55367456" providerId="ADAL" clId="{93217E07-8A0E-5D7D-A37A-49773A2FEA36}" dt="2026-08-20T02:09:24.734" v="6" actId="478"/>
          <ac:picMkLst>
            <pc:docMk/>
            <pc:sldMk cId="3412986629" sldId="669"/>
            <ac:picMk id="64" creationId="{F85A00F3-143D-C6D8-F4BE-F2D7F3B74CE2}"/>
          </ac:picMkLst>
        </pc:picChg>
        <pc:picChg chg="del">
          <ac:chgData name="Cameron Midson" userId="510fe36d-201b-4d30-8c49-491c55367456" providerId="ADAL" clId="{93217E07-8A0E-5D7D-A37A-49773A2FEA36}" dt="2026-08-20T02:09:24.734" v="6" actId="478"/>
          <ac:picMkLst>
            <pc:docMk/>
            <pc:sldMk cId="3412986629" sldId="669"/>
            <ac:picMk id="65" creationId="{D1BA6C3E-7B3D-C274-CC78-DE117E6B87AB}"/>
          </ac:picMkLst>
        </pc:picChg>
        <pc:picChg chg="del">
          <ac:chgData name="Cameron Midson" userId="510fe36d-201b-4d30-8c49-491c55367456" providerId="ADAL" clId="{93217E07-8A0E-5D7D-A37A-49773A2FEA36}" dt="2026-08-20T02:09:24.734" v="6" actId="478"/>
          <ac:picMkLst>
            <pc:docMk/>
            <pc:sldMk cId="3412986629" sldId="669"/>
            <ac:picMk id="66" creationId="{FE4B4B65-C466-3E95-3940-61FD81301097}"/>
          </ac:picMkLst>
        </pc:picChg>
        <pc:picChg chg="del">
          <ac:chgData name="Cameron Midson" userId="510fe36d-201b-4d30-8c49-491c55367456" providerId="ADAL" clId="{93217E07-8A0E-5D7D-A37A-49773A2FEA36}" dt="2026-08-20T02:09:24.734" v="6" actId="478"/>
          <ac:picMkLst>
            <pc:docMk/>
            <pc:sldMk cId="3412986629" sldId="669"/>
            <ac:picMk id="67" creationId="{397CE04F-E02D-3266-E3C9-5055FD897B19}"/>
          </ac:picMkLst>
        </pc:picChg>
        <pc:picChg chg="del">
          <ac:chgData name="Cameron Midson" userId="510fe36d-201b-4d30-8c49-491c55367456" providerId="ADAL" clId="{93217E07-8A0E-5D7D-A37A-49773A2FEA36}" dt="2026-08-20T02:09:24.734" v="6" actId="478"/>
          <ac:picMkLst>
            <pc:docMk/>
            <pc:sldMk cId="3412986629" sldId="669"/>
            <ac:picMk id="68" creationId="{903AAD18-C3CF-F1A1-B347-48F93E0B3759}"/>
          </ac:picMkLst>
        </pc:picChg>
      </pc:sldChg>
      <pc:sldChg chg="addSp delSp modSp mod">
        <pc:chgData name="Cameron Midson" userId="510fe36d-201b-4d30-8c49-491c55367456" providerId="ADAL" clId="{93217E07-8A0E-5D7D-A37A-49773A2FEA36}" dt="2026-08-20T02:08:41.366" v="5"/>
        <pc:sldMkLst>
          <pc:docMk/>
          <pc:sldMk cId="2416070440" sldId="693"/>
        </pc:sldMkLst>
        <pc:picChg chg="del">
          <ac:chgData name="Cameron Midson" userId="510fe36d-201b-4d30-8c49-491c55367456" providerId="ADAL" clId="{93217E07-8A0E-5D7D-A37A-49773A2FEA36}" dt="2026-08-20T02:08:40.944" v="4" actId="478"/>
          <ac:picMkLst>
            <pc:docMk/>
            <pc:sldMk cId="2416070440" sldId="693"/>
            <ac:picMk id="2" creationId="{47A5A760-B0C8-A06A-5B44-4B5772402278}"/>
          </ac:picMkLst>
        </pc:picChg>
        <pc:picChg chg="add mod">
          <ac:chgData name="Cameron Midson" userId="510fe36d-201b-4d30-8c49-491c55367456" providerId="ADAL" clId="{93217E07-8A0E-5D7D-A37A-49773A2FEA36}" dt="2026-08-20T02:08:41.366" v="5"/>
          <ac:picMkLst>
            <pc:docMk/>
            <pc:sldMk cId="2416070440" sldId="693"/>
            <ac:picMk id="3" creationId="{610EBC5D-A8D5-55F3-F2E0-68ACC1D273FB}"/>
          </ac:picMkLst>
        </pc:picChg>
        <pc:picChg chg="add mod">
          <ac:chgData name="Cameron Midson" userId="510fe36d-201b-4d30-8c49-491c55367456" providerId="ADAL" clId="{93217E07-8A0E-5D7D-A37A-49773A2FEA36}" dt="2026-08-20T02:08:41.366" v="5"/>
          <ac:picMkLst>
            <pc:docMk/>
            <pc:sldMk cId="2416070440" sldId="693"/>
            <ac:picMk id="4" creationId="{6EC18154-1830-2B62-B089-FA747ED65934}"/>
          </ac:picMkLst>
        </pc:picChg>
        <pc:picChg chg="del">
          <ac:chgData name="Cameron Midson" userId="510fe36d-201b-4d30-8c49-491c55367456" providerId="ADAL" clId="{93217E07-8A0E-5D7D-A37A-49773A2FEA36}" dt="2026-08-20T02:08:40.944" v="4" actId="478"/>
          <ac:picMkLst>
            <pc:docMk/>
            <pc:sldMk cId="2416070440" sldId="693"/>
            <ac:picMk id="5" creationId="{D1B0F03B-86D9-796A-B691-09C69AF1E307}"/>
          </ac:picMkLst>
        </pc:picChg>
        <pc:picChg chg="del">
          <ac:chgData name="Cameron Midson" userId="510fe36d-201b-4d30-8c49-491c55367456" providerId="ADAL" clId="{93217E07-8A0E-5D7D-A37A-49773A2FEA36}" dt="2026-08-20T02:08:40.944" v="4" actId="478"/>
          <ac:picMkLst>
            <pc:docMk/>
            <pc:sldMk cId="2416070440" sldId="693"/>
            <ac:picMk id="7" creationId="{CC27C017-592F-62EA-4A50-B8819E0917B4}"/>
          </ac:picMkLst>
        </pc:picChg>
        <pc:picChg chg="del">
          <ac:chgData name="Cameron Midson" userId="510fe36d-201b-4d30-8c49-491c55367456" providerId="ADAL" clId="{93217E07-8A0E-5D7D-A37A-49773A2FEA36}" dt="2026-08-20T02:08:40.944" v="4" actId="478"/>
          <ac:picMkLst>
            <pc:docMk/>
            <pc:sldMk cId="2416070440" sldId="693"/>
            <ac:picMk id="8" creationId="{F9738996-1386-7E40-8D4E-BE01C845BD39}"/>
          </ac:picMkLst>
        </pc:picChg>
        <pc:picChg chg="add mod">
          <ac:chgData name="Cameron Midson" userId="510fe36d-201b-4d30-8c49-491c55367456" providerId="ADAL" clId="{93217E07-8A0E-5D7D-A37A-49773A2FEA36}" dt="2026-08-20T02:08:41.366" v="5"/>
          <ac:picMkLst>
            <pc:docMk/>
            <pc:sldMk cId="2416070440" sldId="693"/>
            <ac:picMk id="13" creationId="{6766296B-8C2A-246A-8520-D8B512ED9BD6}"/>
          </ac:picMkLst>
        </pc:picChg>
        <pc:picChg chg="del">
          <ac:chgData name="Cameron Midson" userId="510fe36d-201b-4d30-8c49-491c55367456" providerId="ADAL" clId="{93217E07-8A0E-5D7D-A37A-49773A2FEA36}" dt="2026-08-20T02:08:40.944" v="4" actId="478"/>
          <ac:picMkLst>
            <pc:docMk/>
            <pc:sldMk cId="2416070440" sldId="693"/>
            <ac:picMk id="15" creationId="{8471156E-82CF-2F9A-E1D6-B2E6E471160A}"/>
          </ac:picMkLst>
        </pc:picChg>
        <pc:picChg chg="add mod">
          <ac:chgData name="Cameron Midson" userId="510fe36d-201b-4d30-8c49-491c55367456" providerId="ADAL" clId="{93217E07-8A0E-5D7D-A37A-49773A2FEA36}" dt="2026-08-20T02:08:41.366" v="5"/>
          <ac:picMkLst>
            <pc:docMk/>
            <pc:sldMk cId="2416070440" sldId="693"/>
            <ac:picMk id="16" creationId="{4B4FBF8B-5133-0A80-CA4A-7DC1DFB63EC1}"/>
          </ac:picMkLst>
        </pc:picChg>
        <pc:picChg chg="add mod">
          <ac:chgData name="Cameron Midson" userId="510fe36d-201b-4d30-8c49-491c55367456" providerId="ADAL" clId="{93217E07-8A0E-5D7D-A37A-49773A2FEA36}" dt="2026-08-20T02:08:41.366" v="5"/>
          <ac:picMkLst>
            <pc:docMk/>
            <pc:sldMk cId="2416070440" sldId="693"/>
            <ac:picMk id="17" creationId="{3996B99D-BD18-0897-F738-A6620CD41A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a:p>
        </p:txBody>
      </p:sp>
    </p:spTree>
    <p:extLst>
      <p:ext uri="{BB962C8B-B14F-4D97-AF65-F5344CB8AC3E}">
        <p14:creationId xmlns:p14="http://schemas.microsoft.com/office/powerpoint/2010/main" val="1864647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a:p>
        </p:txBody>
      </p:sp>
    </p:spTree>
    <p:extLst>
      <p:ext uri="{BB962C8B-B14F-4D97-AF65-F5344CB8AC3E}">
        <p14:creationId xmlns:p14="http://schemas.microsoft.com/office/powerpoint/2010/main" val="3337186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a:p>
        </p:txBody>
      </p:sp>
    </p:spTree>
    <p:extLst>
      <p:ext uri="{BB962C8B-B14F-4D97-AF65-F5344CB8AC3E}">
        <p14:creationId xmlns:p14="http://schemas.microsoft.com/office/powerpoint/2010/main" val="4239685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40</a:t>
            </a:fld>
            <a:endParaRPr lang="en-US"/>
          </a:p>
        </p:txBody>
      </p:sp>
    </p:spTree>
    <p:extLst>
      <p:ext uri="{BB962C8B-B14F-4D97-AF65-F5344CB8AC3E}">
        <p14:creationId xmlns:p14="http://schemas.microsoft.com/office/powerpoint/2010/main" val="3198326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a:p>
        </p:txBody>
      </p:sp>
    </p:spTree>
    <p:extLst>
      <p:ext uri="{BB962C8B-B14F-4D97-AF65-F5344CB8AC3E}">
        <p14:creationId xmlns:p14="http://schemas.microsoft.com/office/powerpoint/2010/main" val="33244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a:p>
        </p:txBody>
      </p:sp>
    </p:spTree>
    <p:extLst>
      <p:ext uri="{BB962C8B-B14F-4D97-AF65-F5344CB8AC3E}">
        <p14:creationId xmlns:p14="http://schemas.microsoft.com/office/powerpoint/2010/main" val="3034714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a:p>
        </p:txBody>
      </p:sp>
    </p:spTree>
    <p:extLst>
      <p:ext uri="{BB962C8B-B14F-4D97-AF65-F5344CB8AC3E}">
        <p14:creationId xmlns:p14="http://schemas.microsoft.com/office/powerpoint/2010/main" val="3222950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a:p>
        </p:txBody>
      </p:sp>
    </p:spTree>
    <p:extLst>
      <p:ext uri="{BB962C8B-B14F-4D97-AF65-F5344CB8AC3E}">
        <p14:creationId xmlns:p14="http://schemas.microsoft.com/office/powerpoint/2010/main" val="1884236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a:p>
        </p:txBody>
      </p:sp>
    </p:spTree>
    <p:extLst>
      <p:ext uri="{BB962C8B-B14F-4D97-AF65-F5344CB8AC3E}">
        <p14:creationId xmlns:p14="http://schemas.microsoft.com/office/powerpoint/2010/main" val="1399010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a:p>
        </p:txBody>
      </p:sp>
    </p:spTree>
    <p:extLst>
      <p:ext uri="{BB962C8B-B14F-4D97-AF65-F5344CB8AC3E}">
        <p14:creationId xmlns:p14="http://schemas.microsoft.com/office/powerpoint/2010/main" val="3003107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a:p>
        </p:txBody>
      </p:sp>
    </p:spTree>
    <p:extLst>
      <p:ext uri="{BB962C8B-B14F-4D97-AF65-F5344CB8AC3E}">
        <p14:creationId xmlns:p14="http://schemas.microsoft.com/office/powerpoint/2010/main" val="3532135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a:p>
        </p:txBody>
      </p:sp>
    </p:spTree>
    <p:extLst>
      <p:ext uri="{BB962C8B-B14F-4D97-AF65-F5344CB8AC3E}">
        <p14:creationId xmlns:p14="http://schemas.microsoft.com/office/powerpoint/2010/main" val="2745481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a:p>
        </p:txBody>
      </p:sp>
    </p:spTree>
    <p:extLst>
      <p:ext uri="{BB962C8B-B14F-4D97-AF65-F5344CB8AC3E}">
        <p14:creationId xmlns:p14="http://schemas.microsoft.com/office/powerpoint/2010/main" val="30825434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SimHei" panose="02010609060101010101" pitchFamily="49" charset="-122"/>
                <a:ea typeface="SimHei" panose="02010609060101010101" pitchFamily="49"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a:t>Click to edit SMALL title style</a:t>
            </a:r>
            <a:endParaRPr lang="en-AU"/>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a:t>Click to edit SMALL title style</a:t>
            </a:r>
            <a:endParaRPr lang="en-AU"/>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a:t>Click to edit SMALL title style</a:t>
            </a:r>
            <a:endParaRPr lang="en-AU"/>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9905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667294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a:t>Click to edit title style</a:t>
            </a:r>
            <a:endParaRPr lang="en-AU"/>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a:t>Click to edit Master text styles</a:t>
            </a:r>
            <a:endParaRPr lang="en-US"/>
          </a:p>
        </p:txBody>
      </p:sp>
      <p:sp>
        <p:nvSpPr>
          <p:cNvPr id="5" name="Oval 4">
            <a:extLst>
              <a:ext uri="{FF2B5EF4-FFF2-40B4-BE49-F238E27FC236}">
                <a16:creationId xmlns:a16="http://schemas.microsoft.com/office/drawing/2014/main" id="{39B09B13-8D3C-257D-A8CD-E6B36DBF0FFC}"/>
              </a:ext>
            </a:extLst>
          </p:cNvPr>
          <p:cNvSpPr/>
          <p:nvPr userDrawn="1"/>
        </p:nvSpPr>
        <p:spPr>
          <a:xfrm>
            <a:off x="952765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831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24021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851885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79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962722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09152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2724305"/>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a:t>Click to edit title style</a:t>
            </a:r>
            <a:endParaRPr lang="en-AU"/>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8649861" y="3302000"/>
            <a:ext cx="2433119" cy="254000"/>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3B3E8CA-ED08-ECB8-A2B6-35185DAAA763}"/>
              </a:ext>
            </a:extLst>
          </p:cNvPr>
          <p:cNvSpPr/>
          <p:nvPr userDrawn="1"/>
        </p:nvSpPr>
        <p:spPr>
          <a:xfrm>
            <a:off x="52484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13588B6-0DC9-8831-3273-CAAB72EF6F45}"/>
              </a:ext>
            </a:extLst>
          </p:cNvPr>
          <p:cNvSpPr/>
          <p:nvPr userDrawn="1"/>
        </p:nvSpPr>
        <p:spPr>
          <a:xfrm>
            <a:off x="847904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a:t>Click to edit Master title style</a:t>
            </a:r>
            <a:endParaRPr lang="en-AU"/>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8/20/26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1518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a:t>Click to edit Master title style. Title can be moved to suit background Image</a:t>
            </a:r>
            <a:endParaRPr lang="en-AU"/>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a:t>Click to edit SMALL title style</a:t>
            </a:r>
            <a:endParaRPr lang="en-AU"/>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20/8/2026</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77" r:id="rId21"/>
    <p:sldLayoutId id="2147483679" r:id="rId22"/>
    <p:sldLayoutId id="2147483680" r:id="rId23"/>
    <p:sldLayoutId id="2147483681"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emf"/><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18.pn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18.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4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30189-59B1-2C9A-07C7-C582ACC12470}"/>
              </a:ext>
            </a:extLst>
          </p:cNvPr>
          <p:cNvPicPr>
            <a:picLocks noChangeAspect="1"/>
          </p:cNvPicPr>
          <p:nvPr/>
        </p:nvPicPr>
        <p:blipFill>
          <a:blip r:embed="rId3" cstate="screen">
            <a:extLst>
              <a:ext uri="{28A0092B-C50C-407E-A947-70E740481C1C}">
                <a14:useLocalDpi xmlns:a14="http://schemas.microsoft.com/office/drawing/2010/main"/>
              </a:ext>
            </a:extLst>
          </a:blip>
          <a:srcRect l="-75" t="11338" b="17146"/>
          <a:stretch/>
        </p:blipFill>
        <p:spPr>
          <a:xfrm>
            <a:off x="623889" y="2595563"/>
            <a:ext cx="11010900" cy="4262437"/>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22353"/>
            <a:ext cx="11041110" cy="990300"/>
          </a:xfrm>
        </p:spPr>
        <p:txBody>
          <a:bodyPr vert="horz" lIns="0" tIns="0" rIns="0" bIns="0" rtlCol="0" anchor="t">
            <a:noAutofit/>
          </a:bodyPr>
          <a:lstStyle/>
          <a:p>
            <a:pPr marL="0" indent="0">
              <a:buNone/>
              <a:tabLst>
                <a:tab pos="1373188" algn="l"/>
              </a:tabLst>
            </a:pPr>
            <a:r>
              <a:rPr lang="ja-JP" altLang="en-US" sz="6000">
                <a:solidFill>
                  <a:schemeClr val="bg2"/>
                </a:solidFill>
                <a:latin typeface="Microsoft YaHei"/>
                <a:ea typeface="Microsoft YaHei"/>
              </a:rPr>
              <a:t>霞多丽</a:t>
            </a:r>
            <a:endParaRPr lang="en-US" sz="6000">
              <a:solidFill>
                <a:schemeClr val="bg2"/>
              </a:solidFill>
              <a:latin typeface="Microsoft YaHei"/>
              <a:ea typeface="Microsoft YaHei"/>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6520490"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a:ea typeface="Microsoft YaHei"/>
              </a:rPr>
              <a:t>白葡萄酒的酿造过程</a:t>
            </a:r>
          </a:p>
          <a:p>
            <a:pPr marL="0" indent="0">
              <a:lnSpc>
                <a:spcPct val="82000"/>
              </a:lnSpc>
              <a:buNone/>
            </a:pPr>
            <a:endParaRPr lang="ja-JP" altLang="en-US" sz="5440">
              <a:solidFill>
                <a:schemeClr val="accent1"/>
              </a:solidFill>
              <a:latin typeface="Microsoft YaHei"/>
              <a:ea typeface="Microsoft YaHei"/>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41159" y="3544641"/>
            <a:ext cx="1750536" cy="523220"/>
          </a:xfrm>
          <a:prstGeom prst="rect">
            <a:avLst/>
          </a:prstGeom>
          <a:noFill/>
        </p:spPr>
        <p:txBody>
          <a:bodyPr wrap="square" rtlCol="0">
            <a:noAutofit/>
          </a:bodyPr>
          <a:lstStyle/>
          <a:p>
            <a:pPr algn="ctr"/>
            <a:r>
              <a:rPr lang="en-US" altLang="ja-JP" sz="1400">
                <a:latin typeface="Microsoft YaHei"/>
                <a:ea typeface="Microsoft YaHei"/>
              </a:rPr>
              <a:t>1. </a:t>
            </a:r>
            <a:r>
              <a:rPr lang="ja-JP" altLang="en-US" sz="1400">
                <a:latin typeface="Microsoft YaHei"/>
                <a:ea typeface="Microsoft YaHei"/>
              </a:rPr>
              <a:t>采收</a:t>
            </a:r>
          </a:p>
        </p:txBody>
      </p:sp>
      <p:sp>
        <p:nvSpPr>
          <p:cNvPr id="10" name="TextBox 9">
            <a:extLst>
              <a:ext uri="{FF2B5EF4-FFF2-40B4-BE49-F238E27FC236}">
                <a16:creationId xmlns:a16="http://schemas.microsoft.com/office/drawing/2014/main" id="{FD4C0A40-C784-6C98-6DB1-6AB956F004FC}"/>
              </a:ext>
            </a:extLst>
          </p:cNvPr>
          <p:cNvSpPr txBox="1"/>
          <p:nvPr/>
        </p:nvSpPr>
        <p:spPr>
          <a:xfrm>
            <a:off x="2963147" y="3521850"/>
            <a:ext cx="1750536" cy="523220"/>
          </a:xfrm>
          <a:prstGeom prst="rect">
            <a:avLst/>
          </a:prstGeom>
          <a:noFill/>
        </p:spPr>
        <p:txBody>
          <a:bodyPr wrap="square" rtlCol="0">
            <a:noAutofit/>
          </a:bodyPr>
          <a:lstStyle/>
          <a:p>
            <a:pPr algn="ctr"/>
            <a:r>
              <a:rPr lang="en-US" altLang="ja-JP" sz="1400">
                <a:latin typeface="Microsoft YaHei"/>
                <a:ea typeface="Microsoft YaHei"/>
              </a:rPr>
              <a:t>2. </a:t>
            </a:r>
            <a:r>
              <a:rPr lang="ja-JP" altLang="en-US" sz="1400">
                <a:latin typeface="Microsoft YaHei"/>
                <a:ea typeface="Microsoft YaHei"/>
              </a:rPr>
              <a:t>去梗  </a:t>
            </a:r>
            <a:r>
              <a:rPr lang="en-US" altLang="ja-JP" sz="1400">
                <a:latin typeface="Microsoft YaHei"/>
                <a:ea typeface="Microsoft YaHei"/>
              </a:rPr>
              <a:t>&amp; </a:t>
            </a:r>
            <a:r>
              <a:rPr lang="ja-JP" altLang="en-US" sz="1400">
                <a:latin typeface="Microsoft YaHei"/>
                <a:ea typeface="Microsoft YaHei"/>
              </a:rPr>
              <a:t>破皮</a:t>
            </a:r>
          </a:p>
          <a:p>
            <a:pPr algn="ctr"/>
            <a:endParaRPr lang="ja-JP" altLang="en-US" sz="1400">
              <a:latin typeface="Microsoft YaHei"/>
              <a:ea typeface="Microsoft YaHei"/>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9540147" y="3544641"/>
            <a:ext cx="1750536" cy="523220"/>
          </a:xfrm>
          <a:prstGeom prst="rect">
            <a:avLst/>
          </a:prstGeom>
          <a:noFill/>
        </p:spPr>
        <p:txBody>
          <a:bodyPr wrap="square" rtlCol="0">
            <a:noAutofit/>
          </a:bodyPr>
          <a:lstStyle/>
          <a:p>
            <a:pPr algn="ctr"/>
            <a:r>
              <a:rPr lang="en-US" altLang="ja-JP" sz="1400">
                <a:latin typeface="Microsoft YaHei"/>
                <a:ea typeface="Microsoft YaHei"/>
              </a:rPr>
              <a:t>5. </a:t>
            </a:r>
            <a:r>
              <a:rPr lang="ja-JP" altLang="en-US" sz="1400">
                <a:latin typeface="Microsoft YaHei"/>
                <a:ea typeface="Microsoft YaHei"/>
              </a:rPr>
              <a:t>发酵</a:t>
            </a:r>
          </a:p>
          <a:p>
            <a:pPr algn="ctr"/>
            <a:endParaRPr lang="ja-JP" altLang="en-US" sz="1400">
              <a:latin typeface="Microsoft YaHei"/>
              <a:ea typeface="Microsoft YaHei"/>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5477855" y="3544641"/>
            <a:ext cx="1750536" cy="523220"/>
          </a:xfrm>
          <a:prstGeom prst="rect">
            <a:avLst/>
          </a:prstGeom>
          <a:noFill/>
        </p:spPr>
        <p:txBody>
          <a:bodyPr wrap="square" rtlCol="0">
            <a:noAutofit/>
          </a:bodyPr>
          <a:lstStyle/>
          <a:p>
            <a:pPr algn="ctr"/>
            <a:r>
              <a:rPr lang="en-US" altLang="ja-JP" sz="1400">
                <a:latin typeface="Microsoft YaHei"/>
                <a:ea typeface="Microsoft YaHei"/>
              </a:rPr>
              <a:t>3. </a:t>
            </a:r>
            <a:r>
              <a:rPr lang="ja-JP" altLang="en-US" sz="1400">
                <a:latin typeface="Microsoft YaHei"/>
                <a:ea typeface="Microsoft YaHei"/>
              </a:rPr>
              <a:t>压榨</a:t>
            </a:r>
          </a:p>
          <a:p>
            <a:pPr algn="ctr"/>
            <a:endParaRPr lang="ja-JP" altLang="en-US" sz="1400">
              <a:latin typeface="Microsoft YaHei"/>
              <a:ea typeface="Microsoft YaHei"/>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7517583" y="3572898"/>
            <a:ext cx="1750536" cy="523220"/>
          </a:xfrm>
          <a:prstGeom prst="rect">
            <a:avLst/>
          </a:prstGeom>
          <a:noFill/>
        </p:spPr>
        <p:txBody>
          <a:bodyPr wrap="square" rtlCol="0">
            <a:noAutofit/>
          </a:bodyPr>
          <a:lstStyle/>
          <a:p>
            <a:pPr algn="ctr"/>
            <a:r>
              <a:rPr lang="en-US" altLang="ja-JP" sz="1400">
                <a:latin typeface="Microsoft YaHei"/>
                <a:ea typeface="Microsoft YaHei"/>
              </a:rPr>
              <a:t>4. </a:t>
            </a:r>
            <a:r>
              <a:rPr lang="ja-JP" altLang="en-US" sz="1400">
                <a:latin typeface="Microsoft YaHei"/>
                <a:ea typeface="Microsoft YaHei"/>
              </a:rPr>
              <a:t>沉淀</a:t>
            </a:r>
          </a:p>
          <a:p>
            <a:pPr algn="ctr"/>
            <a:endParaRPr lang="ja-JP" altLang="en-US" sz="1400">
              <a:latin typeface="Microsoft YaHei"/>
              <a:ea typeface="Microsoft YaHei"/>
            </a:endParaRPr>
          </a:p>
        </p:txBody>
      </p:sp>
      <p:sp>
        <p:nvSpPr>
          <p:cNvPr id="14" name="TextBox 13">
            <a:extLst>
              <a:ext uri="{FF2B5EF4-FFF2-40B4-BE49-F238E27FC236}">
                <a16:creationId xmlns:a16="http://schemas.microsoft.com/office/drawing/2014/main" id="{AE423F69-9936-903B-F6E5-A84915A69C6C}"/>
              </a:ext>
            </a:extLst>
          </p:cNvPr>
          <p:cNvSpPr txBox="1"/>
          <p:nvPr/>
        </p:nvSpPr>
        <p:spPr>
          <a:xfrm>
            <a:off x="616892" y="5690434"/>
            <a:ext cx="1750536" cy="523220"/>
          </a:xfrm>
          <a:prstGeom prst="rect">
            <a:avLst/>
          </a:prstGeom>
          <a:noFill/>
        </p:spPr>
        <p:txBody>
          <a:bodyPr wrap="square" rtlCol="0">
            <a:noAutofit/>
          </a:bodyPr>
          <a:lstStyle/>
          <a:p>
            <a:pPr algn="ctr"/>
            <a:r>
              <a:rPr lang="en-US" altLang="ja-JP" sz="1400">
                <a:latin typeface="Microsoft YaHei"/>
                <a:ea typeface="Microsoft YaHei"/>
              </a:rPr>
              <a:t>10. </a:t>
            </a:r>
            <a:r>
              <a:rPr lang="ja-JP" altLang="en-US" sz="1400">
                <a:latin typeface="Microsoft YaHei"/>
                <a:ea typeface="Microsoft YaHei"/>
              </a:rPr>
              <a:t>装瓶</a:t>
            </a:r>
          </a:p>
          <a:p>
            <a:pPr algn="ctr"/>
            <a:endParaRPr lang="ja-JP" altLang="en-US" sz="1400">
              <a:latin typeface="Microsoft YaHei"/>
              <a:ea typeface="Microsoft YaHei"/>
            </a:endParaRPr>
          </a:p>
        </p:txBody>
      </p:sp>
      <p:sp>
        <p:nvSpPr>
          <p:cNvPr id="15" name="TextBox 14">
            <a:extLst>
              <a:ext uri="{FF2B5EF4-FFF2-40B4-BE49-F238E27FC236}">
                <a16:creationId xmlns:a16="http://schemas.microsoft.com/office/drawing/2014/main" id="{346DF44D-1735-505A-7262-D0FB6A411043}"/>
              </a:ext>
            </a:extLst>
          </p:cNvPr>
          <p:cNvSpPr txBox="1"/>
          <p:nvPr/>
        </p:nvSpPr>
        <p:spPr>
          <a:xfrm>
            <a:off x="3137053" y="5690434"/>
            <a:ext cx="1750536" cy="523220"/>
          </a:xfrm>
          <a:prstGeom prst="rect">
            <a:avLst/>
          </a:prstGeom>
          <a:noFill/>
        </p:spPr>
        <p:txBody>
          <a:bodyPr wrap="square" rtlCol="0">
            <a:noAutofit/>
          </a:bodyPr>
          <a:lstStyle/>
          <a:p>
            <a:pPr algn="ctr"/>
            <a:r>
              <a:rPr lang="en-US" altLang="ja-JP" sz="1400">
                <a:latin typeface="Microsoft YaHei"/>
                <a:ea typeface="Microsoft YaHei"/>
              </a:rPr>
              <a:t>9. </a:t>
            </a:r>
            <a:r>
              <a:rPr lang="ja-JP" altLang="en-US" sz="1400">
                <a:latin typeface="Microsoft YaHei"/>
                <a:ea typeface="Microsoft YaHei"/>
              </a:rPr>
              <a:t>澄清 </a:t>
            </a:r>
            <a:r>
              <a:rPr lang="en-US" altLang="ja-JP" sz="1400">
                <a:latin typeface="Microsoft YaHei"/>
                <a:ea typeface="Microsoft YaHei"/>
              </a:rPr>
              <a:t>&amp; </a:t>
            </a:r>
            <a:r>
              <a:rPr lang="ja-JP" altLang="en-US" sz="1400">
                <a:latin typeface="Microsoft YaHei"/>
                <a:ea typeface="Microsoft YaHei"/>
              </a:rPr>
              <a:t>过滤</a:t>
            </a:r>
          </a:p>
          <a:p>
            <a:pPr algn="ctr"/>
            <a:endParaRPr lang="ja-JP" altLang="en-US" sz="1400">
              <a:latin typeface="Microsoft YaHei"/>
              <a:ea typeface="Microsoft YaHei"/>
            </a:endParaRPr>
          </a:p>
        </p:txBody>
      </p:sp>
      <p:sp>
        <p:nvSpPr>
          <p:cNvPr id="16" name="TextBox 15">
            <a:extLst>
              <a:ext uri="{FF2B5EF4-FFF2-40B4-BE49-F238E27FC236}">
                <a16:creationId xmlns:a16="http://schemas.microsoft.com/office/drawing/2014/main" id="{83A77CAC-4AD9-4DED-AA8D-87246CBFD162}"/>
              </a:ext>
            </a:extLst>
          </p:cNvPr>
          <p:cNvSpPr txBox="1"/>
          <p:nvPr/>
        </p:nvSpPr>
        <p:spPr>
          <a:xfrm>
            <a:off x="9456022" y="5690434"/>
            <a:ext cx="1750536" cy="523220"/>
          </a:xfrm>
          <a:prstGeom prst="rect">
            <a:avLst/>
          </a:prstGeom>
          <a:noFill/>
        </p:spPr>
        <p:txBody>
          <a:bodyPr wrap="square" rtlCol="0">
            <a:noAutofit/>
          </a:bodyPr>
          <a:lstStyle/>
          <a:p>
            <a:pPr algn="ctr"/>
            <a:r>
              <a:rPr lang="en-US" altLang="ja-JP" sz="1400">
                <a:latin typeface="Microsoft YaHei"/>
                <a:ea typeface="Microsoft YaHei"/>
              </a:rPr>
              <a:t>6. </a:t>
            </a:r>
            <a:r>
              <a:rPr lang="ja-JP" altLang="en-US" sz="1400">
                <a:latin typeface="Microsoft YaHei"/>
                <a:ea typeface="Microsoft YaHei"/>
              </a:rPr>
              <a:t>熟化</a:t>
            </a:r>
          </a:p>
          <a:p>
            <a:pPr algn="ctr"/>
            <a:endParaRPr lang="ja-JP" altLang="en-US" sz="1400">
              <a:latin typeface="Microsoft YaHei"/>
              <a:ea typeface="Microsoft YaHei"/>
            </a:endParaRPr>
          </a:p>
        </p:txBody>
      </p:sp>
      <p:sp>
        <p:nvSpPr>
          <p:cNvPr id="17" name="TextBox 16">
            <a:extLst>
              <a:ext uri="{FF2B5EF4-FFF2-40B4-BE49-F238E27FC236}">
                <a16:creationId xmlns:a16="http://schemas.microsoft.com/office/drawing/2014/main" id="{E43C4051-BC14-427D-773C-162A9C1A82BE}"/>
              </a:ext>
            </a:extLst>
          </p:cNvPr>
          <p:cNvSpPr txBox="1"/>
          <p:nvPr/>
        </p:nvSpPr>
        <p:spPr>
          <a:xfrm>
            <a:off x="7360776" y="5690434"/>
            <a:ext cx="1750536" cy="523220"/>
          </a:xfrm>
          <a:prstGeom prst="rect">
            <a:avLst/>
          </a:prstGeom>
          <a:noFill/>
        </p:spPr>
        <p:txBody>
          <a:bodyPr wrap="square" rtlCol="0">
            <a:noAutofit/>
          </a:bodyPr>
          <a:lstStyle/>
          <a:p>
            <a:pPr algn="ctr"/>
            <a:r>
              <a:rPr lang="en-US" altLang="ja-JP" sz="1400">
                <a:latin typeface="Microsoft YaHei"/>
                <a:ea typeface="Microsoft YaHei"/>
              </a:rPr>
              <a:t>7. </a:t>
            </a:r>
            <a:r>
              <a:rPr lang="ja-JP" altLang="en-US" sz="1400">
                <a:latin typeface="Microsoft YaHei"/>
                <a:ea typeface="Microsoft YaHei"/>
              </a:rPr>
              <a:t>调配</a:t>
            </a:r>
          </a:p>
          <a:p>
            <a:pPr algn="ctr"/>
            <a:endParaRPr lang="ja-JP" altLang="en-US" sz="1400">
              <a:latin typeface="Microsoft YaHei"/>
              <a:ea typeface="Microsoft YaHei"/>
            </a:endParaRPr>
          </a:p>
        </p:txBody>
      </p:sp>
      <p:grpSp>
        <p:nvGrpSpPr>
          <p:cNvPr id="30" name="Group 29">
            <a:extLst>
              <a:ext uri="{FF2B5EF4-FFF2-40B4-BE49-F238E27FC236}">
                <a16:creationId xmlns:a16="http://schemas.microsoft.com/office/drawing/2014/main" id="{A247DB72-F952-7836-01FF-B87103D5378A}"/>
              </a:ext>
            </a:extLst>
          </p:cNvPr>
          <p:cNvGrpSpPr/>
          <p:nvPr/>
        </p:nvGrpSpPr>
        <p:grpSpPr>
          <a:xfrm>
            <a:off x="1962688" y="2768683"/>
            <a:ext cx="618815" cy="177778"/>
            <a:chOff x="1962688" y="3259333"/>
            <a:chExt cx="618815" cy="177778"/>
          </a:xfrm>
        </p:grpSpPr>
        <p:cxnSp>
          <p:nvCxnSpPr>
            <p:cNvPr id="31" name="Straight Connector 30">
              <a:extLst>
                <a:ext uri="{FF2B5EF4-FFF2-40B4-BE49-F238E27FC236}">
                  <a16:creationId xmlns:a16="http://schemas.microsoft.com/office/drawing/2014/main" id="{9A105712-AA0A-2CB4-4E71-0C1E4FCB9CF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2" name="Triangle 31">
              <a:extLst>
                <a:ext uri="{FF2B5EF4-FFF2-40B4-BE49-F238E27FC236}">
                  <a16:creationId xmlns:a16="http://schemas.microsoft.com/office/drawing/2014/main" id="{774F78AA-FF00-9B2A-BFA8-B4FDB16F562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grpSp>
        <p:nvGrpSpPr>
          <p:cNvPr id="33" name="Group 32">
            <a:extLst>
              <a:ext uri="{FF2B5EF4-FFF2-40B4-BE49-F238E27FC236}">
                <a16:creationId xmlns:a16="http://schemas.microsoft.com/office/drawing/2014/main" id="{CC626850-2DA0-68DB-F097-3EEE943190DD}"/>
              </a:ext>
            </a:extLst>
          </p:cNvPr>
          <p:cNvGrpSpPr/>
          <p:nvPr/>
        </p:nvGrpSpPr>
        <p:grpSpPr>
          <a:xfrm>
            <a:off x="5023388" y="2768683"/>
            <a:ext cx="618815" cy="177778"/>
            <a:chOff x="1962688" y="3259333"/>
            <a:chExt cx="618815" cy="177778"/>
          </a:xfrm>
        </p:grpSpPr>
        <p:cxnSp>
          <p:nvCxnSpPr>
            <p:cNvPr id="34" name="Straight Connector 33">
              <a:extLst>
                <a:ext uri="{FF2B5EF4-FFF2-40B4-BE49-F238E27FC236}">
                  <a16:creationId xmlns:a16="http://schemas.microsoft.com/office/drawing/2014/main" id="{9525B122-A875-77DD-43C2-32DCC537365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5" name="Triangle 34">
              <a:extLst>
                <a:ext uri="{FF2B5EF4-FFF2-40B4-BE49-F238E27FC236}">
                  <a16:creationId xmlns:a16="http://schemas.microsoft.com/office/drawing/2014/main" id="{908B5626-94D0-DA0E-9256-10AFDF6C37A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grpSp>
        <p:nvGrpSpPr>
          <p:cNvPr id="36" name="Group 35">
            <a:extLst>
              <a:ext uri="{FF2B5EF4-FFF2-40B4-BE49-F238E27FC236}">
                <a16:creationId xmlns:a16="http://schemas.microsoft.com/office/drawing/2014/main" id="{C56994DA-5C89-42C9-D88A-D8BAB344B102}"/>
              </a:ext>
            </a:extLst>
          </p:cNvPr>
          <p:cNvGrpSpPr/>
          <p:nvPr/>
        </p:nvGrpSpPr>
        <p:grpSpPr>
          <a:xfrm>
            <a:off x="7052213" y="2768683"/>
            <a:ext cx="618815" cy="177778"/>
            <a:chOff x="1962688" y="3259333"/>
            <a:chExt cx="618815" cy="177778"/>
          </a:xfrm>
        </p:grpSpPr>
        <p:cxnSp>
          <p:nvCxnSpPr>
            <p:cNvPr id="37" name="Straight Connector 36">
              <a:extLst>
                <a:ext uri="{FF2B5EF4-FFF2-40B4-BE49-F238E27FC236}">
                  <a16:creationId xmlns:a16="http://schemas.microsoft.com/office/drawing/2014/main" id="{9E33A7CB-34BC-B9D5-3CF3-5F83A7CFFC6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003BD8A0-1C5D-B3AE-78CA-E06B00527774}"/>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grpSp>
        <p:nvGrpSpPr>
          <p:cNvPr id="39" name="Group 38">
            <a:extLst>
              <a:ext uri="{FF2B5EF4-FFF2-40B4-BE49-F238E27FC236}">
                <a16:creationId xmlns:a16="http://schemas.microsoft.com/office/drawing/2014/main" id="{1F24DAD7-2BC9-6044-467D-C7434418118A}"/>
              </a:ext>
            </a:extLst>
          </p:cNvPr>
          <p:cNvGrpSpPr/>
          <p:nvPr/>
        </p:nvGrpSpPr>
        <p:grpSpPr>
          <a:xfrm>
            <a:off x="8998488" y="2768683"/>
            <a:ext cx="618815" cy="177778"/>
            <a:chOff x="1962688" y="3259333"/>
            <a:chExt cx="618815" cy="177778"/>
          </a:xfrm>
        </p:grpSpPr>
        <p:cxnSp>
          <p:nvCxnSpPr>
            <p:cNvPr id="40" name="Straight Connector 39">
              <a:extLst>
                <a:ext uri="{FF2B5EF4-FFF2-40B4-BE49-F238E27FC236}">
                  <a16:creationId xmlns:a16="http://schemas.microsoft.com/office/drawing/2014/main" id="{3FAFDDFA-CE54-743F-5171-122F2272C7B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A8B6C63F-90F9-DFDC-9E1D-C234ED75C26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cxnSp>
        <p:nvCxnSpPr>
          <p:cNvPr id="42" name="Straight Connector 41">
            <a:extLst>
              <a:ext uri="{FF2B5EF4-FFF2-40B4-BE49-F238E27FC236}">
                <a16:creationId xmlns:a16="http://schemas.microsoft.com/office/drawing/2014/main" id="{D883E2F3-9946-7628-D076-FBF8E6729447}"/>
              </a:ext>
            </a:extLst>
          </p:cNvPr>
          <p:cNvCxnSpPr>
            <a:cxnSpLocks/>
          </p:cNvCxnSpPr>
          <p:nvPr/>
        </p:nvCxnSpPr>
        <p:spPr>
          <a:xfrm>
            <a:off x="11700476" y="2857572"/>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43" name="Group 42">
            <a:extLst>
              <a:ext uri="{FF2B5EF4-FFF2-40B4-BE49-F238E27FC236}">
                <a16:creationId xmlns:a16="http://schemas.microsoft.com/office/drawing/2014/main" id="{102E0190-B409-D70F-32EE-83FC83DC7D4A}"/>
              </a:ext>
            </a:extLst>
          </p:cNvPr>
          <p:cNvGrpSpPr/>
          <p:nvPr/>
        </p:nvGrpSpPr>
        <p:grpSpPr>
          <a:xfrm rot="10800000">
            <a:off x="6801694" y="4940041"/>
            <a:ext cx="618815" cy="177778"/>
            <a:chOff x="1962688" y="3259333"/>
            <a:chExt cx="618815" cy="177778"/>
          </a:xfrm>
        </p:grpSpPr>
        <p:cxnSp>
          <p:nvCxnSpPr>
            <p:cNvPr id="44" name="Straight Connector 43">
              <a:extLst>
                <a:ext uri="{FF2B5EF4-FFF2-40B4-BE49-F238E27FC236}">
                  <a16:creationId xmlns:a16="http://schemas.microsoft.com/office/drawing/2014/main" id="{DFD74BAF-C532-C38E-7237-1D961A783B1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5" name="Triangle 44">
              <a:extLst>
                <a:ext uri="{FF2B5EF4-FFF2-40B4-BE49-F238E27FC236}">
                  <a16:creationId xmlns:a16="http://schemas.microsoft.com/office/drawing/2014/main" id="{EE91F66E-17A6-A67E-FE22-983CCA02CC10}"/>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grpSp>
        <p:nvGrpSpPr>
          <p:cNvPr id="46" name="Group 45">
            <a:extLst>
              <a:ext uri="{FF2B5EF4-FFF2-40B4-BE49-F238E27FC236}">
                <a16:creationId xmlns:a16="http://schemas.microsoft.com/office/drawing/2014/main" id="{8EFE7206-5E2B-0928-25E8-E908ED86578E}"/>
              </a:ext>
            </a:extLst>
          </p:cNvPr>
          <p:cNvGrpSpPr/>
          <p:nvPr/>
        </p:nvGrpSpPr>
        <p:grpSpPr>
          <a:xfrm rot="10800000">
            <a:off x="4935773" y="4940041"/>
            <a:ext cx="618815" cy="177778"/>
            <a:chOff x="1962688" y="3259333"/>
            <a:chExt cx="618815" cy="177778"/>
          </a:xfrm>
        </p:grpSpPr>
        <p:cxnSp>
          <p:nvCxnSpPr>
            <p:cNvPr id="47" name="Straight Connector 46">
              <a:extLst>
                <a:ext uri="{FF2B5EF4-FFF2-40B4-BE49-F238E27FC236}">
                  <a16:creationId xmlns:a16="http://schemas.microsoft.com/office/drawing/2014/main" id="{AE8E1D0F-6935-9CE6-DB84-4AC85E6317B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8" name="Triangle 47">
              <a:extLst>
                <a:ext uri="{FF2B5EF4-FFF2-40B4-BE49-F238E27FC236}">
                  <a16:creationId xmlns:a16="http://schemas.microsoft.com/office/drawing/2014/main" id="{F78D1508-8FA5-2420-5D7F-8296E791AFE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grpSp>
        <p:nvGrpSpPr>
          <p:cNvPr id="49" name="Group 48">
            <a:extLst>
              <a:ext uri="{FF2B5EF4-FFF2-40B4-BE49-F238E27FC236}">
                <a16:creationId xmlns:a16="http://schemas.microsoft.com/office/drawing/2014/main" id="{2B21F0A8-BF4D-CEA9-DF84-541867901959}"/>
              </a:ext>
            </a:extLst>
          </p:cNvPr>
          <p:cNvGrpSpPr/>
          <p:nvPr/>
        </p:nvGrpSpPr>
        <p:grpSpPr>
          <a:xfrm rot="10800000">
            <a:off x="2586273" y="4940041"/>
            <a:ext cx="618815" cy="177778"/>
            <a:chOff x="1962688" y="3259333"/>
            <a:chExt cx="618815" cy="177778"/>
          </a:xfrm>
        </p:grpSpPr>
        <p:cxnSp>
          <p:nvCxnSpPr>
            <p:cNvPr id="50" name="Straight Connector 49">
              <a:extLst>
                <a:ext uri="{FF2B5EF4-FFF2-40B4-BE49-F238E27FC236}">
                  <a16:creationId xmlns:a16="http://schemas.microsoft.com/office/drawing/2014/main" id="{76BDFA03-2A81-5FD7-BCE5-A568F366F123}"/>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1" name="Triangle 50">
              <a:extLst>
                <a:ext uri="{FF2B5EF4-FFF2-40B4-BE49-F238E27FC236}">
                  <a16:creationId xmlns:a16="http://schemas.microsoft.com/office/drawing/2014/main" id="{A95DC656-EF30-C990-528F-B6047DA8E55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cxnSp>
        <p:nvCxnSpPr>
          <p:cNvPr id="54" name="Straight Connector 53">
            <a:extLst>
              <a:ext uri="{FF2B5EF4-FFF2-40B4-BE49-F238E27FC236}">
                <a16:creationId xmlns:a16="http://schemas.microsoft.com/office/drawing/2014/main" id="{386D3A37-2D4B-86C6-732A-746D7303BC82}"/>
              </a:ext>
            </a:extLst>
          </p:cNvPr>
          <p:cNvCxnSpPr>
            <a:cxnSpLocks/>
          </p:cNvCxnSpPr>
          <p:nvPr/>
        </p:nvCxnSpPr>
        <p:spPr>
          <a:xfrm>
            <a:off x="11101856" y="285757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7" name="Group 56">
            <a:extLst>
              <a:ext uri="{FF2B5EF4-FFF2-40B4-BE49-F238E27FC236}">
                <a16:creationId xmlns:a16="http://schemas.microsoft.com/office/drawing/2014/main" id="{DAFED54A-BA6C-1007-5786-ED160E3A79ED}"/>
              </a:ext>
            </a:extLst>
          </p:cNvPr>
          <p:cNvGrpSpPr/>
          <p:nvPr/>
        </p:nvGrpSpPr>
        <p:grpSpPr>
          <a:xfrm rot="10800000">
            <a:off x="11093973" y="4940041"/>
            <a:ext cx="618815" cy="177778"/>
            <a:chOff x="1962688" y="3259333"/>
            <a:chExt cx="618815" cy="177778"/>
          </a:xfrm>
        </p:grpSpPr>
        <p:cxnSp>
          <p:nvCxnSpPr>
            <p:cNvPr id="58" name="Straight Connector 57">
              <a:extLst>
                <a:ext uri="{FF2B5EF4-FFF2-40B4-BE49-F238E27FC236}">
                  <a16:creationId xmlns:a16="http://schemas.microsoft.com/office/drawing/2014/main" id="{DAFA7FEE-C1A9-8EBA-6080-6CCF9BB221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9" name="Triangle 58">
              <a:extLst>
                <a:ext uri="{FF2B5EF4-FFF2-40B4-BE49-F238E27FC236}">
                  <a16:creationId xmlns:a16="http://schemas.microsoft.com/office/drawing/2014/main" id="{32D7539F-E6E1-503F-19ED-274F35E68FFE}"/>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grpSp>
        <p:nvGrpSpPr>
          <p:cNvPr id="60" name="Group 59">
            <a:extLst>
              <a:ext uri="{FF2B5EF4-FFF2-40B4-BE49-F238E27FC236}">
                <a16:creationId xmlns:a16="http://schemas.microsoft.com/office/drawing/2014/main" id="{CA47C245-DBCC-8A41-CA36-59AB002853D6}"/>
              </a:ext>
            </a:extLst>
          </p:cNvPr>
          <p:cNvGrpSpPr/>
          <p:nvPr/>
        </p:nvGrpSpPr>
        <p:grpSpPr>
          <a:xfrm rot="10800000">
            <a:off x="8831578" y="4940041"/>
            <a:ext cx="618815" cy="177778"/>
            <a:chOff x="1962688" y="3259333"/>
            <a:chExt cx="618815" cy="177778"/>
          </a:xfrm>
        </p:grpSpPr>
        <p:cxnSp>
          <p:nvCxnSpPr>
            <p:cNvPr id="61" name="Straight Connector 60">
              <a:extLst>
                <a:ext uri="{FF2B5EF4-FFF2-40B4-BE49-F238E27FC236}">
                  <a16:creationId xmlns:a16="http://schemas.microsoft.com/office/drawing/2014/main" id="{0C1D62D1-FE41-1587-2175-5BAFB3A998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2" name="Triangle 61">
              <a:extLst>
                <a:ext uri="{FF2B5EF4-FFF2-40B4-BE49-F238E27FC236}">
                  <a16:creationId xmlns:a16="http://schemas.microsoft.com/office/drawing/2014/main" id="{B8838BA8-D7C6-C82D-51EC-BCC918490BA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a:ea typeface="Microsoft YaHei"/>
              </a:endParaRPr>
            </a:p>
          </p:txBody>
        </p:sp>
      </p:grpSp>
      <p:sp>
        <p:nvSpPr>
          <p:cNvPr id="63" name="TextBox 62">
            <a:extLst>
              <a:ext uri="{FF2B5EF4-FFF2-40B4-BE49-F238E27FC236}">
                <a16:creationId xmlns:a16="http://schemas.microsoft.com/office/drawing/2014/main" id="{71DB03F8-90B4-DD4D-8FC8-71D9F8CF629E}"/>
              </a:ext>
            </a:extLst>
          </p:cNvPr>
          <p:cNvSpPr txBox="1"/>
          <p:nvPr/>
        </p:nvSpPr>
        <p:spPr>
          <a:xfrm>
            <a:off x="5265530" y="5690434"/>
            <a:ext cx="1750536" cy="523220"/>
          </a:xfrm>
          <a:prstGeom prst="rect">
            <a:avLst/>
          </a:prstGeom>
          <a:noFill/>
        </p:spPr>
        <p:txBody>
          <a:bodyPr wrap="square" rtlCol="0">
            <a:noAutofit/>
          </a:bodyPr>
          <a:lstStyle/>
          <a:p>
            <a:pPr algn="ctr"/>
            <a:r>
              <a:rPr lang="en-US" altLang="ja-JP" sz="1400">
                <a:latin typeface="Microsoft YaHei"/>
                <a:ea typeface="Microsoft YaHei"/>
              </a:rPr>
              <a:t>8. </a:t>
            </a:r>
            <a:r>
              <a:rPr lang="ja-JP" altLang="en-US" sz="1400">
                <a:latin typeface="Microsoft YaHei"/>
                <a:ea typeface="Microsoft YaHei"/>
              </a:rPr>
              <a:t>稳定</a:t>
            </a:r>
          </a:p>
          <a:p>
            <a:pPr algn="ctr"/>
            <a:endParaRPr lang="ja-JP" altLang="en-US" sz="1400">
              <a:latin typeface="Microsoft YaHei"/>
              <a:ea typeface="Microsoft YaHei"/>
            </a:endParaRPr>
          </a:p>
        </p:txBody>
      </p:sp>
      <p:pic>
        <p:nvPicPr>
          <p:cNvPr id="4" name="Picture 3">
            <a:extLst>
              <a:ext uri="{FF2B5EF4-FFF2-40B4-BE49-F238E27FC236}">
                <a16:creationId xmlns:a16="http://schemas.microsoft.com/office/drawing/2014/main" id="{F17BFA00-D76C-69E6-CCC4-1AB94B6DD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413" y="4070699"/>
            <a:ext cx="991602" cy="1636489"/>
          </a:xfrm>
          <a:prstGeom prst="rect">
            <a:avLst/>
          </a:prstGeom>
        </p:spPr>
      </p:pic>
      <p:pic>
        <p:nvPicPr>
          <p:cNvPr id="5" name="Picture 4">
            <a:extLst>
              <a:ext uri="{FF2B5EF4-FFF2-40B4-BE49-F238E27FC236}">
                <a16:creationId xmlns:a16="http://schemas.microsoft.com/office/drawing/2014/main" id="{C6DA05AB-41C3-EEDC-DBD4-621A21258BEA}"/>
              </a:ext>
            </a:extLst>
          </p:cNvPr>
          <p:cNvPicPr>
            <a:picLocks noChangeAspect="1"/>
          </p:cNvPicPr>
          <p:nvPr/>
        </p:nvPicPr>
        <p:blipFill>
          <a:blip r:embed="rId4"/>
          <a:stretch>
            <a:fillRect/>
          </a:stretch>
        </p:blipFill>
        <p:spPr>
          <a:xfrm>
            <a:off x="6359790" y="4022027"/>
            <a:ext cx="592138" cy="524613"/>
          </a:xfrm>
          <a:prstGeom prst="rect">
            <a:avLst/>
          </a:prstGeom>
        </p:spPr>
      </p:pic>
      <p:pic>
        <p:nvPicPr>
          <p:cNvPr id="6" name="Picture 5">
            <a:extLst>
              <a:ext uri="{FF2B5EF4-FFF2-40B4-BE49-F238E27FC236}">
                <a16:creationId xmlns:a16="http://schemas.microsoft.com/office/drawing/2014/main" id="{418C04BB-B672-48AD-957D-3AFE9EA2B4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104" y="2017163"/>
            <a:ext cx="1203928" cy="1482256"/>
          </a:xfrm>
          <a:prstGeom prst="rect">
            <a:avLst/>
          </a:prstGeom>
        </p:spPr>
      </p:pic>
      <p:pic>
        <p:nvPicPr>
          <p:cNvPr id="7" name="Picture 6">
            <a:extLst>
              <a:ext uri="{FF2B5EF4-FFF2-40B4-BE49-F238E27FC236}">
                <a16:creationId xmlns:a16="http://schemas.microsoft.com/office/drawing/2014/main" id="{0A3708E9-ABB7-E7B9-EE71-7624EA8F74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04774" y="2213590"/>
            <a:ext cx="2055824" cy="1107750"/>
          </a:xfrm>
          <a:prstGeom prst="rect">
            <a:avLst/>
          </a:prstGeom>
        </p:spPr>
      </p:pic>
      <p:pic>
        <p:nvPicPr>
          <p:cNvPr id="18" name="Picture 17">
            <a:extLst>
              <a:ext uri="{FF2B5EF4-FFF2-40B4-BE49-F238E27FC236}">
                <a16:creationId xmlns:a16="http://schemas.microsoft.com/office/drawing/2014/main" id="{4D8D670D-4860-DA1E-FFE6-B1DD8A3FB8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1464" y="1667467"/>
            <a:ext cx="866141" cy="1807598"/>
          </a:xfrm>
          <a:prstGeom prst="rect">
            <a:avLst/>
          </a:prstGeom>
        </p:spPr>
      </p:pic>
      <p:pic>
        <p:nvPicPr>
          <p:cNvPr id="20" name="Picture 19">
            <a:extLst>
              <a:ext uri="{FF2B5EF4-FFF2-40B4-BE49-F238E27FC236}">
                <a16:creationId xmlns:a16="http://schemas.microsoft.com/office/drawing/2014/main" id="{1C59BB92-D346-7E1A-BE12-0078558BF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182" y="1745394"/>
            <a:ext cx="1106249" cy="1825697"/>
          </a:xfrm>
          <a:prstGeom prst="rect">
            <a:avLst/>
          </a:prstGeom>
        </p:spPr>
      </p:pic>
      <p:pic>
        <p:nvPicPr>
          <p:cNvPr id="21" name="Picture 20">
            <a:extLst>
              <a:ext uri="{FF2B5EF4-FFF2-40B4-BE49-F238E27FC236}">
                <a16:creationId xmlns:a16="http://schemas.microsoft.com/office/drawing/2014/main" id="{069DFFB1-AC38-2D0C-691B-0B8B4DEC3C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36457" y="1668096"/>
            <a:ext cx="1160396" cy="1913900"/>
          </a:xfrm>
          <a:prstGeom prst="rect">
            <a:avLst/>
          </a:prstGeom>
        </p:spPr>
      </p:pic>
      <p:pic>
        <p:nvPicPr>
          <p:cNvPr id="22" name="Picture 21">
            <a:extLst>
              <a:ext uri="{FF2B5EF4-FFF2-40B4-BE49-F238E27FC236}">
                <a16:creationId xmlns:a16="http://schemas.microsoft.com/office/drawing/2014/main" id="{66ED9364-F0B0-5C08-4C51-CBFDBF1A455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95745" y="4259753"/>
            <a:ext cx="1518333" cy="1451348"/>
          </a:xfrm>
          <a:prstGeom prst="rect">
            <a:avLst/>
          </a:prstGeom>
        </p:spPr>
      </p:pic>
      <p:pic>
        <p:nvPicPr>
          <p:cNvPr id="23" name="Picture 22">
            <a:extLst>
              <a:ext uri="{FF2B5EF4-FFF2-40B4-BE49-F238E27FC236}">
                <a16:creationId xmlns:a16="http://schemas.microsoft.com/office/drawing/2014/main" id="{591A2BFC-FC5F-71C2-B7B2-540310579FC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47015" y="4310152"/>
            <a:ext cx="1343516" cy="1350550"/>
          </a:xfrm>
          <a:prstGeom prst="rect">
            <a:avLst/>
          </a:prstGeom>
        </p:spPr>
      </p:pic>
      <p:pic>
        <p:nvPicPr>
          <p:cNvPr id="24" name="Picture 23">
            <a:extLst>
              <a:ext uri="{FF2B5EF4-FFF2-40B4-BE49-F238E27FC236}">
                <a16:creationId xmlns:a16="http://schemas.microsoft.com/office/drawing/2014/main" id="{F5A17751-1D41-CBF1-E8BA-099035DA16B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75876" y="4409043"/>
            <a:ext cx="1486488" cy="1278236"/>
          </a:xfrm>
          <a:prstGeom prst="rect">
            <a:avLst/>
          </a:prstGeom>
        </p:spPr>
      </p:pic>
      <p:pic>
        <p:nvPicPr>
          <p:cNvPr id="25" name="Picture 24">
            <a:extLst>
              <a:ext uri="{FF2B5EF4-FFF2-40B4-BE49-F238E27FC236}">
                <a16:creationId xmlns:a16="http://schemas.microsoft.com/office/drawing/2014/main" id="{B9195CAD-2734-7632-AB3D-63B3BC7A665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8691" y="4399974"/>
            <a:ext cx="2091848" cy="1271966"/>
          </a:xfrm>
          <a:prstGeom prst="rect">
            <a:avLst/>
          </a:prstGeom>
        </p:spPr>
      </p:pic>
    </p:spTree>
    <p:extLst>
      <p:ext uri="{BB962C8B-B14F-4D97-AF65-F5344CB8AC3E}">
        <p14:creationId xmlns:p14="http://schemas.microsoft.com/office/powerpoint/2010/main" val="12773023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a:ea typeface="Microsoft YaHei"/>
              </a:rPr>
              <a:t>葡萄酒酿造</a:t>
            </a:r>
            <a:r>
              <a:rPr lang="en-US" altLang="ja-JP" sz="3200">
                <a:solidFill>
                  <a:schemeClr val="accent5"/>
                </a:solidFill>
                <a:latin typeface="Microsoft YaHei"/>
                <a:ea typeface="Microsoft YaHei"/>
              </a:rPr>
              <a:t>:</a:t>
            </a:r>
          </a:p>
          <a:p>
            <a:pPr marL="0" indent="0">
              <a:lnSpc>
                <a:spcPct val="82000"/>
              </a:lnSpc>
              <a:buNone/>
            </a:pPr>
            <a:r>
              <a:rPr lang="ja-JP" altLang="en-US" sz="5440">
                <a:solidFill>
                  <a:schemeClr val="accent1"/>
                </a:solidFill>
                <a:latin typeface="Microsoft YaHei"/>
                <a:ea typeface="Microsoft YaHei"/>
              </a:rPr>
              <a:t>酿造技术</a:t>
            </a:r>
          </a:p>
          <a:p>
            <a:pPr marL="0" indent="0">
              <a:lnSpc>
                <a:spcPct val="82000"/>
              </a:lnSpc>
              <a:buNone/>
            </a:pPr>
            <a:r>
              <a:rPr lang="ja-JP" altLang="en-US" sz="5440">
                <a:solidFill>
                  <a:schemeClr val="accent1"/>
                </a:solidFill>
                <a:latin typeface="Microsoft YaHei"/>
                <a:ea typeface="Microsoft YaHei"/>
              </a:rPr>
              <a:t>对霞多丽风格的影响</a:t>
            </a:r>
          </a:p>
          <a:p>
            <a:pPr marL="0" indent="0">
              <a:lnSpc>
                <a:spcPct val="82000"/>
              </a:lnSpc>
              <a:buNone/>
            </a:pPr>
            <a:endParaRPr lang="ja-JP" altLang="en-US" sz="5440">
              <a:solidFill>
                <a:schemeClr val="accent1"/>
              </a:solidFill>
              <a:latin typeface="Microsoft YaHei"/>
              <a:ea typeface="Microsoft YaHei"/>
            </a:endParaRPr>
          </a:p>
          <a:p>
            <a:pPr marL="0" indent="0">
              <a:lnSpc>
                <a:spcPct val="82000"/>
              </a:lnSpc>
              <a:buNone/>
            </a:pPr>
            <a:endParaRPr lang="en-US" sz="5440">
              <a:solidFill>
                <a:schemeClr val="accent1"/>
              </a:solidFill>
              <a:latin typeface="Microsoft YaHei"/>
              <a:ea typeface="Microsoft YaHei"/>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ja-JP" altLang="en-US" sz="1400">
                <a:latin typeface="Microsoft YaHei"/>
                <a:ea typeface="Microsoft YaHei"/>
              </a:rPr>
              <a:t>整串压榨</a:t>
            </a:r>
          </a:p>
          <a:p>
            <a:pPr algn="ctr"/>
            <a:endParaRPr lang="ja-JP" altLang="en-US" sz="1400">
              <a:latin typeface="Microsoft YaHei"/>
              <a:ea typeface="Microsoft YaHei"/>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112305" y="5775434"/>
            <a:ext cx="1750536" cy="523220"/>
          </a:xfrm>
          <a:prstGeom prst="rect">
            <a:avLst/>
          </a:prstGeom>
          <a:noFill/>
        </p:spPr>
        <p:txBody>
          <a:bodyPr wrap="square" rtlCol="0">
            <a:noAutofit/>
          </a:bodyPr>
          <a:lstStyle/>
          <a:p>
            <a:pPr algn="ctr"/>
            <a:r>
              <a:rPr lang="ja-JP" altLang="en-US" sz="1400">
                <a:latin typeface="Microsoft YaHei"/>
                <a:ea typeface="Microsoft YaHei"/>
              </a:rPr>
              <a:t>低温发酵</a:t>
            </a:r>
          </a:p>
          <a:p>
            <a:pPr algn="ctr"/>
            <a:endParaRPr lang="ja-JP" altLang="en-US" sz="1400">
              <a:latin typeface="Microsoft YaHei"/>
              <a:ea typeface="Microsoft YaHei"/>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ja-JP" altLang="en-US" sz="1400">
                <a:latin typeface="Microsoft YaHei"/>
                <a:ea typeface="Microsoft YaHei"/>
              </a:rPr>
              <a:t>橡木桶中发酵</a:t>
            </a:r>
          </a:p>
          <a:p>
            <a:pPr algn="ctr"/>
            <a:endParaRPr lang="ja-JP" altLang="en-US" sz="1400">
              <a:latin typeface="Microsoft YaHei"/>
              <a:ea typeface="Microsoft YaHei"/>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9" y="5781937"/>
            <a:ext cx="1750536" cy="523220"/>
          </a:xfrm>
          <a:prstGeom prst="rect">
            <a:avLst/>
          </a:prstGeom>
          <a:noFill/>
        </p:spPr>
        <p:txBody>
          <a:bodyPr wrap="square" rtlCol="0">
            <a:noAutofit/>
          </a:bodyPr>
          <a:lstStyle/>
          <a:p>
            <a:pPr algn="ctr"/>
            <a:r>
              <a:rPr lang="ja-JP" altLang="en-US" sz="1400">
                <a:latin typeface="Microsoft YaHei"/>
                <a:ea typeface="Microsoft YaHei"/>
              </a:rPr>
              <a:t>橡木桶影响</a:t>
            </a:r>
          </a:p>
          <a:p>
            <a:pPr algn="ctr"/>
            <a:endParaRPr lang="ja-JP" altLang="en-US" sz="1400">
              <a:latin typeface="Microsoft YaHei"/>
              <a:ea typeface="Microsoft YaHei"/>
            </a:endParaRPr>
          </a:p>
        </p:txBody>
      </p:sp>
      <p:sp>
        <p:nvSpPr>
          <p:cNvPr id="37" name="Oval 36">
            <a:extLst>
              <a:ext uri="{FF2B5EF4-FFF2-40B4-BE49-F238E27FC236}">
                <a16:creationId xmlns:a16="http://schemas.microsoft.com/office/drawing/2014/main" id="{C44F6AB0-7282-EECF-AB4C-8EF38D8B5A86}"/>
              </a:ext>
            </a:extLst>
          </p:cNvPr>
          <p:cNvSpPr/>
          <p:nvPr/>
        </p:nvSpPr>
        <p:spPr>
          <a:xfrm>
            <a:off x="209982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latin typeface="Microsoft YaHei"/>
              <a:ea typeface="Microsoft YaHei"/>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099823" y="2949359"/>
            <a:ext cx="852407" cy="338554"/>
          </a:xfrm>
          <a:prstGeom prst="rect">
            <a:avLst/>
          </a:prstGeom>
          <a:noFill/>
        </p:spPr>
        <p:txBody>
          <a:bodyPr wrap="square" rtlCol="0">
            <a:spAutoFit/>
          </a:bodyPr>
          <a:lstStyle/>
          <a:p>
            <a:pPr algn="ctr"/>
            <a:r>
              <a:rPr lang="ja-JP" altLang="en-US" sz="800">
                <a:solidFill>
                  <a:schemeClr val="bg1"/>
                </a:solidFill>
                <a:latin typeface="Microsoft YaHei"/>
                <a:ea typeface="Microsoft YaHei"/>
              </a:rPr>
              <a:t>葡萄梗浸渍</a:t>
            </a:r>
          </a:p>
          <a:p>
            <a:pPr algn="ctr"/>
            <a:endParaRPr lang="ja-JP" altLang="en-US" sz="800">
              <a:solidFill>
                <a:schemeClr val="bg1"/>
              </a:solidFill>
              <a:latin typeface="Microsoft YaHei"/>
              <a:ea typeface="Microsoft YaHei"/>
            </a:endParaRPr>
          </a:p>
        </p:txBody>
      </p:sp>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ja-JP" altLang="en-US" sz="1400">
                <a:latin typeface="Microsoft YaHei"/>
                <a:ea typeface="Microsoft YaHei"/>
              </a:rPr>
              <a:t>苹果酸乳酸发酵</a:t>
            </a:r>
          </a:p>
          <a:p>
            <a:pPr algn="ctr"/>
            <a:endParaRPr lang="ja-JP" altLang="en-US" sz="1400">
              <a:latin typeface="Microsoft YaHei"/>
              <a:ea typeface="Microsoft YaHei"/>
            </a:endParaRPr>
          </a:p>
        </p:txBody>
      </p:sp>
      <p:sp>
        <p:nvSpPr>
          <p:cNvPr id="19" name="TextBox 18">
            <a:extLst>
              <a:ext uri="{FF2B5EF4-FFF2-40B4-BE49-F238E27FC236}">
                <a16:creationId xmlns:a16="http://schemas.microsoft.com/office/drawing/2014/main" id="{19C4C008-4869-FD2F-2232-1D39575286DD}"/>
              </a:ext>
            </a:extLst>
          </p:cNvPr>
          <p:cNvSpPr txBox="1"/>
          <p:nvPr/>
        </p:nvSpPr>
        <p:spPr>
          <a:xfrm>
            <a:off x="10008692" y="3746346"/>
            <a:ext cx="376359" cy="338554"/>
          </a:xfrm>
          <a:prstGeom prst="rect">
            <a:avLst/>
          </a:prstGeom>
          <a:noFill/>
        </p:spPr>
        <p:txBody>
          <a:bodyPr wrap="square" rtlCol="0">
            <a:noAutofit/>
          </a:bodyPr>
          <a:lstStyle/>
          <a:p>
            <a:pPr algn="ctr"/>
            <a:r>
              <a:rPr lang="en-AU" sz="1400">
                <a:latin typeface="Microsoft YaHei"/>
                <a:ea typeface="Microsoft YaHei"/>
              </a:rPr>
              <a:t>1</a:t>
            </a:r>
          </a:p>
        </p:txBody>
      </p:sp>
      <p:sp>
        <p:nvSpPr>
          <p:cNvPr id="20" name="TextBox 19">
            <a:extLst>
              <a:ext uri="{FF2B5EF4-FFF2-40B4-BE49-F238E27FC236}">
                <a16:creationId xmlns:a16="http://schemas.microsoft.com/office/drawing/2014/main" id="{4A61B137-B136-3490-EB8D-9978BE737ADA}"/>
              </a:ext>
            </a:extLst>
          </p:cNvPr>
          <p:cNvSpPr txBox="1"/>
          <p:nvPr/>
        </p:nvSpPr>
        <p:spPr>
          <a:xfrm>
            <a:off x="11631563" y="4531765"/>
            <a:ext cx="376359" cy="338554"/>
          </a:xfrm>
          <a:prstGeom prst="rect">
            <a:avLst/>
          </a:prstGeom>
          <a:noFill/>
        </p:spPr>
        <p:txBody>
          <a:bodyPr wrap="square" rtlCol="0">
            <a:noAutofit/>
          </a:bodyPr>
          <a:lstStyle/>
          <a:p>
            <a:pPr algn="ctr"/>
            <a:r>
              <a:rPr lang="en-AU" sz="1400">
                <a:latin typeface="Microsoft YaHei"/>
                <a:ea typeface="Microsoft YaHei"/>
              </a:rPr>
              <a:t>2</a:t>
            </a:r>
          </a:p>
        </p:txBody>
      </p:sp>
      <p:sp>
        <p:nvSpPr>
          <p:cNvPr id="21" name="TextBox 20">
            <a:extLst>
              <a:ext uri="{FF2B5EF4-FFF2-40B4-BE49-F238E27FC236}">
                <a16:creationId xmlns:a16="http://schemas.microsoft.com/office/drawing/2014/main" id="{1CB56B78-DDF1-FD62-FD6B-48D995D738D5}"/>
              </a:ext>
            </a:extLst>
          </p:cNvPr>
          <p:cNvSpPr txBox="1"/>
          <p:nvPr/>
        </p:nvSpPr>
        <p:spPr>
          <a:xfrm>
            <a:off x="9426476" y="5193460"/>
            <a:ext cx="376359" cy="338554"/>
          </a:xfrm>
          <a:prstGeom prst="rect">
            <a:avLst/>
          </a:prstGeom>
          <a:noFill/>
        </p:spPr>
        <p:txBody>
          <a:bodyPr wrap="square" rtlCol="0">
            <a:noAutofit/>
          </a:bodyPr>
          <a:lstStyle/>
          <a:p>
            <a:pPr algn="ctr"/>
            <a:r>
              <a:rPr lang="en-AU" sz="1400">
                <a:latin typeface="Microsoft YaHei"/>
                <a:ea typeface="Microsoft YaHei"/>
              </a:rPr>
              <a:t>3</a:t>
            </a:r>
          </a:p>
        </p:txBody>
      </p:sp>
      <p:sp>
        <p:nvSpPr>
          <p:cNvPr id="22" name="Oval 21">
            <a:extLst>
              <a:ext uri="{FF2B5EF4-FFF2-40B4-BE49-F238E27FC236}">
                <a16:creationId xmlns:a16="http://schemas.microsoft.com/office/drawing/2014/main" id="{AF8BCF61-1DAB-3EF1-C277-5326FE9C477D}"/>
              </a:ext>
            </a:extLst>
          </p:cNvPr>
          <p:cNvSpPr/>
          <p:nvPr/>
        </p:nvSpPr>
        <p:spPr>
          <a:xfrm>
            <a:off x="9131983" y="3057081"/>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latin typeface="Microsoft YaHei"/>
              <a:ea typeface="Microsoft YaHei"/>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131983" y="3314007"/>
            <a:ext cx="852407" cy="338554"/>
          </a:xfrm>
          <a:prstGeom prst="rect">
            <a:avLst/>
          </a:prstGeom>
          <a:noFill/>
        </p:spPr>
        <p:txBody>
          <a:bodyPr wrap="square" rtlCol="0">
            <a:spAutoFit/>
          </a:bodyPr>
          <a:lstStyle/>
          <a:p>
            <a:pPr algn="ctr"/>
            <a:r>
              <a:rPr lang="ja-JP" altLang="en-US" sz="800">
                <a:solidFill>
                  <a:schemeClr val="bg1"/>
                </a:solidFill>
                <a:latin typeface="Microsoft YaHei"/>
                <a:ea typeface="Microsoft YaHei"/>
              </a:rPr>
              <a:t>有三种方式</a:t>
            </a:r>
          </a:p>
          <a:p>
            <a:pPr algn="ctr"/>
            <a:endParaRPr lang="ja-JP" altLang="en-US" sz="800">
              <a:solidFill>
                <a:schemeClr val="bg1"/>
              </a:solidFill>
              <a:latin typeface="Microsoft YaHei"/>
              <a:ea typeface="Microsoft YaHei"/>
            </a:endParaRPr>
          </a:p>
        </p:txBody>
      </p:sp>
      <p:pic>
        <p:nvPicPr>
          <p:cNvPr id="3" name="Picture 2">
            <a:extLst>
              <a:ext uri="{FF2B5EF4-FFF2-40B4-BE49-F238E27FC236}">
                <a16:creationId xmlns:a16="http://schemas.microsoft.com/office/drawing/2014/main" id="{57EF7087-2C23-ECF6-0698-1AC4976790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488" y="3392731"/>
            <a:ext cx="1107993" cy="2312331"/>
          </a:xfrm>
          <a:prstGeom prst="rect">
            <a:avLst/>
          </a:prstGeom>
        </p:spPr>
      </p:pic>
      <p:pic>
        <p:nvPicPr>
          <p:cNvPr id="4" name="Picture 3">
            <a:extLst>
              <a:ext uri="{FF2B5EF4-FFF2-40B4-BE49-F238E27FC236}">
                <a16:creationId xmlns:a16="http://schemas.microsoft.com/office/drawing/2014/main" id="{64FF03E6-FE7A-D312-645F-E6D89DD470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2344" y="3544839"/>
            <a:ext cx="1279808" cy="2112130"/>
          </a:xfrm>
          <a:prstGeom prst="rect">
            <a:avLst/>
          </a:prstGeom>
        </p:spPr>
      </p:pic>
      <p:pic>
        <p:nvPicPr>
          <p:cNvPr id="5" name="Picture 4">
            <a:extLst>
              <a:ext uri="{FF2B5EF4-FFF2-40B4-BE49-F238E27FC236}">
                <a16:creationId xmlns:a16="http://schemas.microsoft.com/office/drawing/2014/main" id="{0A1DCCDF-1286-49DE-3433-936A0D990519}"/>
              </a:ext>
            </a:extLst>
          </p:cNvPr>
          <p:cNvPicPr>
            <a:picLocks noChangeAspect="1"/>
          </p:cNvPicPr>
          <p:nvPr/>
        </p:nvPicPr>
        <p:blipFill>
          <a:blip r:embed="rId5"/>
          <a:stretch>
            <a:fillRect/>
          </a:stretch>
        </p:blipFill>
        <p:spPr>
          <a:xfrm>
            <a:off x="4126948" y="3287913"/>
            <a:ext cx="652182" cy="577810"/>
          </a:xfrm>
          <a:prstGeom prst="rect">
            <a:avLst/>
          </a:prstGeom>
        </p:spPr>
      </p:pic>
      <p:pic>
        <p:nvPicPr>
          <p:cNvPr id="24" name="Picture 23">
            <a:extLst>
              <a:ext uri="{FF2B5EF4-FFF2-40B4-BE49-F238E27FC236}">
                <a16:creationId xmlns:a16="http://schemas.microsoft.com/office/drawing/2014/main" id="{FF3EB691-961C-8581-0E8C-2101B692D12C}"/>
              </a:ext>
            </a:extLst>
          </p:cNvPr>
          <p:cNvPicPr>
            <a:picLocks noChangeAspect="1"/>
          </p:cNvPicPr>
          <p:nvPr/>
        </p:nvPicPr>
        <p:blipFill>
          <a:blip r:embed="rId6"/>
          <a:stretch>
            <a:fillRect/>
          </a:stretch>
        </p:blipFill>
        <p:spPr>
          <a:xfrm>
            <a:off x="9752557" y="4084900"/>
            <a:ext cx="888630" cy="592420"/>
          </a:xfrm>
          <a:prstGeom prst="rect">
            <a:avLst/>
          </a:prstGeom>
        </p:spPr>
      </p:pic>
      <p:pic>
        <p:nvPicPr>
          <p:cNvPr id="25" name="Picture 24">
            <a:extLst>
              <a:ext uri="{FF2B5EF4-FFF2-40B4-BE49-F238E27FC236}">
                <a16:creationId xmlns:a16="http://schemas.microsoft.com/office/drawing/2014/main" id="{F571FCBC-DF8B-2005-F641-889CBD9371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1432" y="3544839"/>
            <a:ext cx="1279808" cy="2112130"/>
          </a:xfrm>
          <a:prstGeom prst="rect">
            <a:avLst/>
          </a:prstGeom>
        </p:spPr>
      </p:pic>
      <p:pic>
        <p:nvPicPr>
          <p:cNvPr id="26" name="Picture 25">
            <a:extLst>
              <a:ext uri="{FF2B5EF4-FFF2-40B4-BE49-F238E27FC236}">
                <a16:creationId xmlns:a16="http://schemas.microsoft.com/office/drawing/2014/main" id="{505E2F00-F129-8703-F313-FBA1B4BB4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1089" y="2974685"/>
            <a:ext cx="647114" cy="1271117"/>
          </a:xfrm>
          <a:prstGeom prst="rect">
            <a:avLst/>
          </a:prstGeom>
        </p:spPr>
      </p:pic>
      <p:pic>
        <p:nvPicPr>
          <p:cNvPr id="27" name="Picture 26">
            <a:extLst>
              <a:ext uri="{FF2B5EF4-FFF2-40B4-BE49-F238E27FC236}">
                <a16:creationId xmlns:a16="http://schemas.microsoft.com/office/drawing/2014/main" id="{E19CF5E6-6CEF-EA61-33A8-01C1240940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29574" y="3504861"/>
            <a:ext cx="1279808" cy="1954775"/>
          </a:xfrm>
          <a:prstGeom prst="rect">
            <a:avLst/>
          </a:prstGeom>
        </p:spPr>
      </p:pic>
      <p:pic>
        <p:nvPicPr>
          <p:cNvPr id="28" name="Picture 27">
            <a:extLst>
              <a:ext uri="{FF2B5EF4-FFF2-40B4-BE49-F238E27FC236}">
                <a16:creationId xmlns:a16="http://schemas.microsoft.com/office/drawing/2014/main" id="{33BFAEBA-1BB0-0482-0540-5A440033D8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7322" y="3865723"/>
            <a:ext cx="800965" cy="1223392"/>
          </a:xfrm>
          <a:prstGeom prst="rect">
            <a:avLst/>
          </a:prstGeom>
        </p:spPr>
      </p:pic>
      <p:pic>
        <p:nvPicPr>
          <p:cNvPr id="29" name="Picture 28">
            <a:extLst>
              <a:ext uri="{FF2B5EF4-FFF2-40B4-BE49-F238E27FC236}">
                <a16:creationId xmlns:a16="http://schemas.microsoft.com/office/drawing/2014/main" id="{F705EF9C-E2F6-0C6D-4C6A-2D4622D0F3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8775" y="4880289"/>
            <a:ext cx="1107993" cy="841448"/>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ja-JP" altLang="en-US" sz="1400">
                <a:latin typeface="Microsoft YaHei"/>
                <a:ea typeface="Microsoft YaHei"/>
              </a:rPr>
              <a:t>橡木桶中熟成</a:t>
            </a:r>
          </a:p>
          <a:p>
            <a:pPr algn="ctr"/>
            <a:endParaRPr lang="ja-JP" altLang="en-US" sz="1400">
              <a:latin typeface="Microsoft YaHei"/>
              <a:ea typeface="Microsoft YaHei"/>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308353" y="5775434"/>
            <a:ext cx="1750536" cy="523220"/>
          </a:xfrm>
          <a:prstGeom prst="rect">
            <a:avLst/>
          </a:prstGeom>
          <a:noFill/>
        </p:spPr>
        <p:txBody>
          <a:bodyPr wrap="square" rtlCol="0">
            <a:noAutofit/>
          </a:bodyPr>
          <a:lstStyle/>
          <a:p>
            <a:pPr algn="ctr"/>
            <a:r>
              <a:rPr lang="ja-JP" altLang="en-US" sz="1400">
                <a:latin typeface="Microsoft YaHei"/>
                <a:ea typeface="Microsoft YaHei"/>
              </a:rPr>
              <a:t>延长酒泥接触</a:t>
            </a:r>
          </a:p>
          <a:p>
            <a:pPr algn="ctr"/>
            <a:endParaRPr lang="ja-JP" altLang="en-US" sz="1400">
              <a:latin typeface="Microsoft YaHei"/>
              <a:ea typeface="Microsoft YaHei"/>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ja-JP" altLang="en-US" sz="1400">
                <a:latin typeface="Microsoft YaHei"/>
                <a:ea typeface="Microsoft YaHei"/>
              </a:rPr>
              <a:t>搅桶</a:t>
            </a:r>
          </a:p>
          <a:p>
            <a:pPr algn="ctr"/>
            <a:endParaRPr lang="ja-JP" altLang="en-US" sz="1400">
              <a:latin typeface="Microsoft YaHei"/>
              <a:ea typeface="Microsoft YaHei"/>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8" y="5781937"/>
            <a:ext cx="2182753" cy="523220"/>
          </a:xfrm>
          <a:prstGeom prst="rect">
            <a:avLst/>
          </a:prstGeom>
          <a:noFill/>
        </p:spPr>
        <p:txBody>
          <a:bodyPr wrap="square" rtlCol="0">
            <a:noAutofit/>
          </a:bodyPr>
          <a:lstStyle/>
          <a:p>
            <a:pPr algn="ctr"/>
            <a:r>
              <a:rPr lang="ja-JP" altLang="en-US" sz="1400">
                <a:latin typeface="Microsoft YaHei"/>
                <a:ea typeface="Microsoft YaHei"/>
              </a:rPr>
              <a:t>二次发酵</a:t>
            </a:r>
          </a:p>
          <a:p>
            <a:pPr algn="ctr"/>
            <a:r>
              <a:rPr lang="ja-JP" altLang="en-US" sz="1400">
                <a:latin typeface="Microsoft YaHei"/>
                <a:ea typeface="Microsoft YaHei"/>
              </a:rPr>
              <a:t>（用于起泡酒）</a:t>
            </a:r>
          </a:p>
          <a:p>
            <a:pPr algn="ctr"/>
            <a:endParaRPr lang="ja-JP" altLang="en-US" sz="1400">
              <a:latin typeface="Microsoft YaHei"/>
              <a:ea typeface="Microsoft YaHei"/>
            </a:endParaRPr>
          </a:p>
        </p:txBody>
      </p:sp>
      <p:sp>
        <p:nvSpPr>
          <p:cNvPr id="37" name="Oval 36">
            <a:extLst>
              <a:ext uri="{FF2B5EF4-FFF2-40B4-BE49-F238E27FC236}">
                <a16:creationId xmlns:a16="http://schemas.microsoft.com/office/drawing/2014/main" id="{C44F6AB0-7282-EECF-AB4C-8EF38D8B5A86}"/>
              </a:ext>
            </a:extLst>
          </p:cNvPr>
          <p:cNvSpPr/>
          <p:nvPr/>
        </p:nvSpPr>
        <p:spPr>
          <a:xfrm>
            <a:off x="3868385" y="3327020"/>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latin typeface="Microsoft YaHei"/>
              <a:ea typeface="Microsoft YaHei"/>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3868385" y="3522391"/>
            <a:ext cx="852407" cy="461665"/>
          </a:xfrm>
          <a:prstGeom prst="rect">
            <a:avLst/>
          </a:prstGeom>
          <a:noFill/>
        </p:spPr>
        <p:txBody>
          <a:bodyPr wrap="square" rtlCol="0" anchor="ctr">
            <a:spAutoFit/>
          </a:bodyPr>
          <a:lstStyle/>
          <a:p>
            <a:pPr algn="ctr"/>
            <a:r>
              <a:rPr lang="ja-JP" altLang="en-US" sz="800">
                <a:solidFill>
                  <a:schemeClr val="bg1"/>
                </a:solidFill>
                <a:latin typeface="Microsoft YaHei"/>
                <a:ea typeface="Microsoft YaHei"/>
              </a:rPr>
              <a:t>葡萄酒和酒泥接触熟化</a:t>
            </a:r>
          </a:p>
          <a:p>
            <a:pPr algn="ctr"/>
            <a:endParaRPr lang="ja-JP" altLang="en-US" sz="800">
              <a:solidFill>
                <a:schemeClr val="bg1"/>
              </a:solidFill>
              <a:latin typeface="Microsoft YaHei"/>
              <a:ea typeface="Microsoft YaHei"/>
            </a:endParaRPr>
          </a:p>
        </p:txBody>
      </p:sp>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ja-JP" altLang="en-US" sz="1400">
                <a:latin typeface="Microsoft YaHei"/>
                <a:ea typeface="Microsoft YaHei"/>
              </a:rPr>
              <a:t>野生酵母发酵</a:t>
            </a:r>
          </a:p>
          <a:p>
            <a:pPr algn="ctr"/>
            <a:endParaRPr lang="ja-JP" altLang="en-US" sz="1400">
              <a:latin typeface="Microsoft YaHei"/>
              <a:ea typeface="Microsoft YaHei"/>
            </a:endParaRPr>
          </a:p>
        </p:txBody>
      </p:sp>
      <p:sp>
        <p:nvSpPr>
          <p:cNvPr id="22" name="Oval 21">
            <a:extLst>
              <a:ext uri="{FF2B5EF4-FFF2-40B4-BE49-F238E27FC236}">
                <a16:creationId xmlns:a16="http://schemas.microsoft.com/office/drawing/2014/main" id="{AF8BCF61-1DAB-3EF1-C277-5326FE9C477D}"/>
              </a:ext>
            </a:extLst>
          </p:cNvPr>
          <p:cNvSpPr/>
          <p:nvPr/>
        </p:nvSpPr>
        <p:spPr>
          <a:xfrm>
            <a:off x="9633999" y="3619407"/>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latin typeface="Microsoft YaHei"/>
              <a:ea typeface="Microsoft YaHei"/>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633999" y="3845597"/>
            <a:ext cx="852407" cy="461665"/>
          </a:xfrm>
          <a:prstGeom prst="rect">
            <a:avLst/>
          </a:prstGeom>
          <a:noFill/>
        </p:spPr>
        <p:txBody>
          <a:bodyPr wrap="square" rtlCol="0" anchor="ctr">
            <a:spAutoFit/>
          </a:bodyPr>
          <a:lstStyle/>
          <a:p>
            <a:pPr algn="ctr"/>
            <a:r>
              <a:rPr lang="ja-JP" altLang="en-US" sz="800">
                <a:solidFill>
                  <a:schemeClr val="bg1"/>
                </a:solidFill>
                <a:latin typeface="Microsoft YaHei"/>
                <a:ea typeface="Microsoft YaHei"/>
              </a:rPr>
              <a:t>在瓶中加入酵母和糖</a:t>
            </a:r>
          </a:p>
          <a:p>
            <a:pPr algn="ctr"/>
            <a:endParaRPr lang="ja-JP" altLang="en-US" sz="800">
              <a:solidFill>
                <a:schemeClr val="bg1"/>
              </a:solidFill>
              <a:latin typeface="Microsoft YaHei"/>
              <a:ea typeface="Microsoft YaHei"/>
            </a:endParaRPr>
          </a:p>
        </p:txBody>
      </p:sp>
      <p:sp>
        <p:nvSpPr>
          <p:cNvPr id="6" name="Text Placeholder 4">
            <a:extLst>
              <a:ext uri="{FF2B5EF4-FFF2-40B4-BE49-F238E27FC236}">
                <a16:creationId xmlns:a16="http://schemas.microsoft.com/office/drawing/2014/main" id="{035A1FBC-AF16-6063-A0CF-080DD6F8BBB4}"/>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a:ea typeface="Microsoft YaHei"/>
              </a:rPr>
              <a:t>葡萄酒酿造</a:t>
            </a:r>
            <a:r>
              <a:rPr lang="en-US" altLang="ja-JP" sz="3200">
                <a:solidFill>
                  <a:schemeClr val="accent5"/>
                </a:solidFill>
                <a:latin typeface="Microsoft YaHei"/>
                <a:ea typeface="Microsoft YaHei"/>
              </a:rPr>
              <a:t>:</a:t>
            </a:r>
          </a:p>
          <a:p>
            <a:pPr marL="0" indent="0">
              <a:lnSpc>
                <a:spcPct val="82000"/>
              </a:lnSpc>
              <a:buNone/>
            </a:pPr>
            <a:r>
              <a:rPr lang="ja-JP" altLang="en-US" sz="5440">
                <a:solidFill>
                  <a:schemeClr val="accent1"/>
                </a:solidFill>
                <a:latin typeface="Microsoft YaHei"/>
                <a:ea typeface="Microsoft YaHei"/>
              </a:rPr>
              <a:t>酿造技术</a:t>
            </a:r>
          </a:p>
          <a:p>
            <a:pPr marL="0" indent="0">
              <a:lnSpc>
                <a:spcPct val="82000"/>
              </a:lnSpc>
              <a:buNone/>
            </a:pPr>
            <a:r>
              <a:rPr lang="ja-JP" altLang="en-US" sz="5440">
                <a:solidFill>
                  <a:schemeClr val="accent1"/>
                </a:solidFill>
                <a:latin typeface="Microsoft YaHei"/>
                <a:ea typeface="Microsoft YaHei"/>
              </a:rPr>
              <a:t>对霞多丽风格的影响</a:t>
            </a:r>
          </a:p>
        </p:txBody>
      </p:sp>
      <p:pic>
        <p:nvPicPr>
          <p:cNvPr id="3" name="Picture 2">
            <a:extLst>
              <a:ext uri="{FF2B5EF4-FFF2-40B4-BE49-F238E27FC236}">
                <a16:creationId xmlns:a16="http://schemas.microsoft.com/office/drawing/2014/main" id="{610EBC5D-A8D5-55F3-F2E0-68ACC1D273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757" y="4249676"/>
            <a:ext cx="1649803" cy="1273682"/>
          </a:xfrm>
          <a:prstGeom prst="rect">
            <a:avLst/>
          </a:prstGeom>
        </p:spPr>
      </p:pic>
      <p:pic>
        <p:nvPicPr>
          <p:cNvPr id="4" name="Picture 3">
            <a:extLst>
              <a:ext uri="{FF2B5EF4-FFF2-40B4-BE49-F238E27FC236}">
                <a16:creationId xmlns:a16="http://schemas.microsoft.com/office/drawing/2014/main" id="{6EC18154-1830-2B62-B089-FA747ED659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2297" y="3609449"/>
            <a:ext cx="1657897" cy="1872651"/>
          </a:xfrm>
          <a:prstGeom prst="rect">
            <a:avLst/>
          </a:prstGeom>
        </p:spPr>
      </p:pic>
      <p:pic>
        <p:nvPicPr>
          <p:cNvPr id="13" name="Picture 12">
            <a:extLst>
              <a:ext uri="{FF2B5EF4-FFF2-40B4-BE49-F238E27FC236}">
                <a16:creationId xmlns:a16="http://schemas.microsoft.com/office/drawing/2014/main" id="{6766296B-8C2A-246A-8520-D8B512ED9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424" y="3327020"/>
            <a:ext cx="2134659" cy="2174746"/>
          </a:xfrm>
          <a:prstGeom prst="rect">
            <a:avLst/>
          </a:prstGeom>
        </p:spPr>
      </p:pic>
      <p:pic>
        <p:nvPicPr>
          <p:cNvPr id="16" name="Picture 15">
            <a:extLst>
              <a:ext uri="{FF2B5EF4-FFF2-40B4-BE49-F238E27FC236}">
                <a16:creationId xmlns:a16="http://schemas.microsoft.com/office/drawing/2014/main" id="{4B4FBF8B-5133-0A80-CA4A-7DC1DFB63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539" y="3389636"/>
            <a:ext cx="1279808" cy="2112130"/>
          </a:xfrm>
          <a:prstGeom prst="rect">
            <a:avLst/>
          </a:prstGeom>
        </p:spPr>
      </p:pic>
      <p:pic>
        <p:nvPicPr>
          <p:cNvPr id="17" name="Picture 16">
            <a:extLst>
              <a:ext uri="{FF2B5EF4-FFF2-40B4-BE49-F238E27FC236}">
                <a16:creationId xmlns:a16="http://schemas.microsoft.com/office/drawing/2014/main" id="{3996B99D-BD18-0897-F738-A6620CD41A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5408" y="3996200"/>
            <a:ext cx="2093343" cy="1485900"/>
          </a:xfrm>
          <a:prstGeom prst="rect">
            <a:avLst/>
          </a:prstGeom>
        </p:spPr>
      </p:pic>
    </p:spTree>
    <p:extLst>
      <p:ext uri="{BB962C8B-B14F-4D97-AF65-F5344CB8AC3E}">
        <p14:creationId xmlns:p14="http://schemas.microsoft.com/office/powerpoint/2010/main" val="241607044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late of peas and a glass of wine&#10;&#10;AI-generated content may be incorrect.">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83199"/>
          </a:xfrm>
        </p:spPr>
      </p:pic>
      <p:sp>
        <p:nvSpPr>
          <p:cNvPr id="3" name="Text Placeholder 2">
            <a:extLst>
              <a:ext uri="{FF2B5EF4-FFF2-40B4-BE49-F238E27FC236}">
                <a16:creationId xmlns:a16="http://schemas.microsoft.com/office/drawing/2014/main" id="{77B88021-520C-4D42-82C1-5A4A550179CD}"/>
              </a:ext>
            </a:extLst>
          </p:cNvPr>
          <p:cNvSpPr>
            <a:spLocks noGrp="1"/>
          </p:cNvSpPr>
          <p:nvPr>
            <p:ph type="body" sz="quarter" idx="11"/>
          </p:nvPr>
        </p:nvSpPr>
        <p:spPr>
          <a:xfrm>
            <a:off x="623888" y="3429000"/>
            <a:ext cx="4124845" cy="1626156"/>
          </a:xfrm>
        </p:spPr>
        <p:txBody>
          <a:bodyPr/>
          <a:lstStyle/>
          <a:p>
            <a:r>
              <a:rPr lang="zh-CN" noProof="1">
                <a:solidFill>
                  <a:schemeClr val="bg1"/>
                </a:solidFill>
                <a:latin typeface="Microsoft YaHei"/>
                <a:ea typeface="Microsoft YaHei"/>
              </a:rPr>
              <a:t>由于霞多丽的广泛适应性，以至于没有一种普遍的风格。澳大利亚的霞多丽葡萄酒完美体现了酿酒师们的多样风格，以及它们产区的独特特征。</a:t>
            </a:r>
          </a:p>
          <a:p>
            <a:endParaRPr lang="zh-CN" noProof="1">
              <a:solidFill>
                <a:schemeClr val="bg1"/>
              </a:solidFill>
              <a:latin typeface="Microsoft YaHei"/>
              <a:ea typeface="Microsoft YaHei"/>
            </a:endParaRPr>
          </a:p>
        </p:txBody>
      </p:sp>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p:txBody>
          <a:bodyPr/>
          <a:lstStyle/>
          <a:p>
            <a:r>
              <a:rPr lang="ja-JP" altLang="en-US">
                <a:solidFill>
                  <a:schemeClr val="accent5"/>
                </a:solidFill>
                <a:latin typeface="Microsoft YaHei"/>
                <a:ea typeface="Microsoft YaHei"/>
              </a:rPr>
              <a:t>霞多丽</a:t>
            </a:r>
          </a:p>
          <a:p>
            <a:r>
              <a:rPr lang="ja-JP" altLang="en-US">
                <a:solidFill>
                  <a:schemeClr val="accent6"/>
                </a:solidFill>
                <a:latin typeface="Microsoft YaHei"/>
                <a:ea typeface="Microsoft YaHei"/>
              </a:rPr>
              <a:t>常见风格</a:t>
            </a:r>
            <a:endParaRPr lang="en-US">
              <a:solidFill>
                <a:schemeClr val="accent6"/>
              </a:solidFill>
              <a:latin typeface="Microsoft YaHei"/>
              <a:ea typeface="Microsoft YaHei"/>
            </a:endParaRPr>
          </a:p>
        </p:txBody>
      </p:sp>
    </p:spTree>
    <p:extLst>
      <p:ext uri="{BB962C8B-B14F-4D97-AF65-F5344CB8AC3E}">
        <p14:creationId xmlns:p14="http://schemas.microsoft.com/office/powerpoint/2010/main" val="33596965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D3C28378-C347-F5B0-F65F-E8F57A8429A0}"/>
              </a:ext>
            </a:extLst>
          </p:cNvPr>
          <p:cNvCxnSpPr>
            <a:cxnSpLocks/>
          </p:cNvCxnSpPr>
          <p:nvPr/>
        </p:nvCxnSpPr>
        <p:spPr>
          <a:xfrm>
            <a:off x="10293195" y="202854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13988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65273"/>
          </a:xfrm>
          <a:prstGeom prst="rect">
            <a:avLst/>
          </a:prstGeom>
          <a:noFill/>
        </p:spPr>
        <p:txBody>
          <a:bodyPr wrap="square">
            <a:spAutoFit/>
          </a:bodyPr>
          <a:lstStyle/>
          <a:p>
            <a:pPr>
              <a:lnSpc>
                <a:spcPct val="82000"/>
              </a:lnSpc>
            </a:pPr>
            <a:r>
              <a:rPr lang="ja-JP" altLang="en-US" sz="5440">
                <a:solidFill>
                  <a:srgbClr val="B2D8BE"/>
                </a:solidFill>
                <a:latin typeface="Microsoft YaHei"/>
                <a:ea typeface="Microsoft YaHei"/>
              </a:rPr>
              <a:t>霞多丽风格</a:t>
            </a:r>
          </a:p>
          <a:p>
            <a:pPr>
              <a:lnSpc>
                <a:spcPct val="82000"/>
              </a:lnSpc>
            </a:pPr>
            <a:endParaRPr lang="ja-JP" altLang="en-US" sz="5440">
              <a:solidFill>
                <a:srgbClr val="B2D8BE"/>
              </a:solidFill>
              <a:latin typeface="Microsoft YaHei"/>
              <a:ea typeface="Microsoft YaHei"/>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715727" y="4127719"/>
            <a:ext cx="198797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715727" y="41200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10002770" y="5243978"/>
            <a:ext cx="1269769"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干型</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花香</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优雅</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咸鲜感</a:t>
            </a: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492980"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971892" y="2688253"/>
            <a:ext cx="11241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0F58A18-9962-DB15-E970-2BC0812D6E1A}"/>
              </a:ext>
            </a:extLst>
          </p:cNvPr>
          <p:cNvCxnSpPr>
            <a:cxnSpLocks/>
          </p:cNvCxnSpPr>
          <p:nvPr/>
        </p:nvCxnSpPr>
        <p:spPr>
          <a:xfrm>
            <a:off x="6825550" y="2458849"/>
            <a:ext cx="18170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5DD8682A-F644-50C6-D148-384A1E6B1DE3}"/>
              </a:ext>
            </a:extLst>
          </p:cNvPr>
          <p:cNvSpPr txBox="1"/>
          <p:nvPr/>
        </p:nvSpPr>
        <p:spPr>
          <a:xfrm>
            <a:off x="8642631" y="2334878"/>
            <a:ext cx="1133843" cy="268984"/>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b="1">
                <a:solidFill>
                  <a:schemeClr val="bg2"/>
                </a:solidFill>
                <a:effectLst/>
                <a:latin typeface="Microsoft YaHei"/>
                <a:ea typeface="Microsoft YaHei"/>
              </a:rPr>
              <a:t>无橡木影响</a:t>
            </a:r>
          </a:p>
        </p:txBody>
      </p:sp>
      <p:cxnSp>
        <p:nvCxnSpPr>
          <p:cNvPr id="18" name="Straight Connector 17">
            <a:extLst>
              <a:ext uri="{FF2B5EF4-FFF2-40B4-BE49-F238E27FC236}">
                <a16:creationId xmlns:a16="http://schemas.microsoft.com/office/drawing/2014/main" id="{325D68FC-DE9C-8FFF-3387-E02D707C03BF}"/>
              </a:ext>
            </a:extLst>
          </p:cNvPr>
          <p:cNvCxnSpPr>
            <a:cxnSpLocks/>
          </p:cNvCxnSpPr>
          <p:nvPr/>
        </p:nvCxnSpPr>
        <p:spPr>
          <a:xfrm>
            <a:off x="9689166" y="2458849"/>
            <a:ext cx="13739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90BCCC7-172A-41AA-83A1-D82B3C68E7EE}"/>
              </a:ext>
            </a:extLst>
          </p:cNvPr>
          <p:cNvCxnSpPr>
            <a:cxnSpLocks/>
          </p:cNvCxnSpPr>
          <p:nvPr/>
        </p:nvCxnSpPr>
        <p:spPr>
          <a:xfrm>
            <a:off x="11053914" y="245116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3198130" y="1849996"/>
            <a:ext cx="1773762" cy="177376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2D8BE"/>
              </a:solidFill>
              <a:latin typeface="Microsoft YaHei"/>
              <a:ea typeface="Microsoft YaHei"/>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3487319" y="2454825"/>
            <a:ext cx="1195384" cy="7652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a:solidFill>
                  <a:schemeClr val="tx1"/>
                </a:solidFill>
                <a:effectLst/>
                <a:latin typeface="Microsoft YaHei"/>
                <a:ea typeface="Microsoft YaHei"/>
              </a:rPr>
              <a:t>通常有三种不同风格</a:t>
            </a:r>
          </a:p>
          <a:p>
            <a:pPr algn="ctr"/>
            <a:endParaRPr lang="ja-JP" altLang="en-US" sz="1800">
              <a:solidFill>
                <a:schemeClr val="tx1"/>
              </a:solidFill>
              <a:effectLst/>
              <a:latin typeface="Microsoft YaHei"/>
              <a:ea typeface="Microsoft YaHei"/>
            </a:endParaRPr>
          </a:p>
        </p:txBody>
      </p:sp>
      <p:sp>
        <p:nvSpPr>
          <p:cNvPr id="22" name="TextBox 21">
            <a:extLst>
              <a:ext uri="{FF2B5EF4-FFF2-40B4-BE49-F238E27FC236}">
                <a16:creationId xmlns:a16="http://schemas.microsoft.com/office/drawing/2014/main" id="{CA226136-0E30-8B40-6D80-2505C7824272}"/>
              </a:ext>
            </a:extLst>
          </p:cNvPr>
          <p:cNvSpPr txBox="1"/>
          <p:nvPr/>
        </p:nvSpPr>
        <p:spPr>
          <a:xfrm>
            <a:off x="10442601" y="2934142"/>
            <a:ext cx="1497797"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清新</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花香</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有活力</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清瘦</a:t>
            </a:r>
            <a:endParaRPr lang="en-AU" sz="1400">
              <a:effectLst/>
              <a:latin typeface="Microsoft YaHei"/>
              <a:ea typeface="Microsoft YaHei"/>
            </a:endParaRPr>
          </a:p>
        </p:txBody>
      </p:sp>
      <p:sp>
        <p:nvSpPr>
          <p:cNvPr id="23" name="Oval 22">
            <a:extLst>
              <a:ext uri="{FF2B5EF4-FFF2-40B4-BE49-F238E27FC236}">
                <a16:creationId xmlns:a16="http://schemas.microsoft.com/office/drawing/2014/main" id="{7073F73F-5CD7-A9E3-C835-D35847EFFE33}"/>
              </a:ext>
            </a:extLst>
          </p:cNvPr>
          <p:cNvSpPr/>
          <p:nvPr/>
        </p:nvSpPr>
        <p:spPr>
          <a:xfrm>
            <a:off x="9520213" y="531492"/>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2D8BE"/>
              </a:solidFill>
              <a:latin typeface="Microsoft YaHei"/>
              <a:ea typeface="Microsoft YaHei"/>
            </a:endParaRPr>
          </a:p>
        </p:txBody>
      </p:sp>
      <p:sp>
        <p:nvSpPr>
          <p:cNvPr id="24" name="object 58">
            <a:extLst>
              <a:ext uri="{FF2B5EF4-FFF2-40B4-BE49-F238E27FC236}">
                <a16:creationId xmlns:a16="http://schemas.microsoft.com/office/drawing/2014/main" id="{90DA14E6-24F6-771B-745A-11E1E7DB4CB8}"/>
              </a:ext>
            </a:extLst>
          </p:cNvPr>
          <p:cNvSpPr txBox="1"/>
          <p:nvPr/>
        </p:nvSpPr>
        <p:spPr>
          <a:xfrm>
            <a:off x="9720885" y="998836"/>
            <a:ext cx="1132355" cy="5990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400">
                <a:solidFill>
                  <a:schemeClr val="tx1"/>
                </a:solidFill>
                <a:effectLst/>
                <a:latin typeface="Microsoft YaHei"/>
                <a:ea typeface="Microsoft YaHei"/>
              </a:rPr>
              <a:t>和食物</a:t>
            </a:r>
          </a:p>
          <a:p>
            <a:pPr algn="ctr"/>
            <a:r>
              <a:rPr lang="ja-JP" altLang="en-US" sz="1400">
                <a:solidFill>
                  <a:schemeClr val="tx1"/>
                </a:solidFill>
                <a:effectLst/>
                <a:latin typeface="Microsoft YaHei"/>
                <a:ea typeface="Microsoft YaHei"/>
              </a:rPr>
              <a:t>搭配</a:t>
            </a:r>
          </a:p>
          <a:p>
            <a:pPr algn="ctr"/>
            <a:r>
              <a:rPr lang="ja-JP" altLang="en-US" sz="1400">
                <a:solidFill>
                  <a:schemeClr val="tx1"/>
                </a:solidFill>
                <a:effectLst/>
                <a:latin typeface="Microsoft YaHei"/>
                <a:ea typeface="Microsoft YaHei"/>
              </a:rPr>
              <a:t>口感最佳</a:t>
            </a:r>
            <a:endParaRPr lang="en-AU" sz="1400">
              <a:solidFill>
                <a:schemeClr val="tx1"/>
              </a:solidFill>
              <a:effectLst/>
              <a:latin typeface="Microsoft YaHei"/>
              <a:ea typeface="Microsoft YaHei"/>
            </a:endParaRPr>
          </a:p>
        </p:txBody>
      </p:sp>
      <p:sp>
        <p:nvSpPr>
          <p:cNvPr id="26" name="Oval 25">
            <a:extLst>
              <a:ext uri="{FF2B5EF4-FFF2-40B4-BE49-F238E27FC236}">
                <a16:creationId xmlns:a16="http://schemas.microsoft.com/office/drawing/2014/main" id="{69C5CB83-290E-FD71-1411-72675DACDAB1}"/>
              </a:ext>
            </a:extLst>
          </p:cNvPr>
          <p:cNvSpPr/>
          <p:nvPr/>
        </p:nvSpPr>
        <p:spPr>
          <a:xfrm>
            <a:off x="990936" y="4465717"/>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2D8BE"/>
              </a:solidFill>
              <a:latin typeface="Microsoft YaHei"/>
              <a:ea typeface="Microsoft YaHei"/>
            </a:endParaRPr>
          </a:p>
        </p:txBody>
      </p:sp>
      <p:sp>
        <p:nvSpPr>
          <p:cNvPr id="27" name="object 58">
            <a:extLst>
              <a:ext uri="{FF2B5EF4-FFF2-40B4-BE49-F238E27FC236}">
                <a16:creationId xmlns:a16="http://schemas.microsoft.com/office/drawing/2014/main" id="{838ECB9A-9688-6D65-2CBB-E797C973A68D}"/>
              </a:ext>
            </a:extLst>
          </p:cNvPr>
          <p:cNvSpPr txBox="1"/>
          <p:nvPr/>
        </p:nvSpPr>
        <p:spPr>
          <a:xfrm>
            <a:off x="1166207" y="4945601"/>
            <a:ext cx="1132355" cy="7929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400">
                <a:solidFill>
                  <a:schemeClr val="tx1"/>
                </a:solidFill>
                <a:effectLst/>
                <a:latin typeface="Microsoft YaHei"/>
                <a:ea typeface="Microsoft YaHei"/>
              </a:rPr>
              <a:t>中等到</a:t>
            </a:r>
            <a:br>
              <a:rPr lang="en-AU" altLang="ja-JP" sz="1400">
                <a:solidFill>
                  <a:schemeClr val="tx1"/>
                </a:solidFill>
                <a:effectLst/>
                <a:latin typeface="Microsoft YaHei"/>
                <a:ea typeface="Microsoft YaHei"/>
              </a:rPr>
            </a:br>
            <a:r>
              <a:rPr lang="ja-JP" altLang="en-US" sz="1400">
                <a:solidFill>
                  <a:schemeClr val="tx1"/>
                </a:solidFill>
                <a:effectLst/>
                <a:latin typeface="Microsoft YaHei"/>
                <a:ea typeface="Microsoft YaHei"/>
              </a:rPr>
              <a:t>饱满</a:t>
            </a:r>
            <a:br>
              <a:rPr lang="en-AU" altLang="ja-JP" sz="1400">
                <a:solidFill>
                  <a:schemeClr val="tx1"/>
                </a:solidFill>
                <a:effectLst/>
                <a:latin typeface="Microsoft YaHei"/>
                <a:ea typeface="Microsoft YaHei"/>
              </a:rPr>
            </a:br>
            <a:r>
              <a:rPr lang="ja-JP" altLang="en-US" sz="1400">
                <a:solidFill>
                  <a:schemeClr val="tx1"/>
                </a:solidFill>
                <a:effectLst/>
                <a:latin typeface="Microsoft YaHei"/>
                <a:ea typeface="Microsoft YaHei"/>
              </a:rPr>
              <a:t>酒体</a:t>
            </a:r>
          </a:p>
          <a:p>
            <a:pPr algn="ctr"/>
            <a:endParaRPr lang="ja-JP" altLang="en-US" sz="1400">
              <a:solidFill>
                <a:schemeClr val="tx1"/>
              </a:solidFill>
              <a:effectLst/>
              <a:latin typeface="Microsoft YaHei"/>
              <a:ea typeface="Microsoft YaHei"/>
            </a:endParaRPr>
          </a:p>
        </p:txBody>
      </p:sp>
      <p:sp>
        <p:nvSpPr>
          <p:cNvPr id="35" name="TextBox 34">
            <a:extLst>
              <a:ext uri="{FF2B5EF4-FFF2-40B4-BE49-F238E27FC236}">
                <a16:creationId xmlns:a16="http://schemas.microsoft.com/office/drawing/2014/main" id="{1FC686D2-1974-27E7-DC77-1CB823C25506}"/>
              </a:ext>
            </a:extLst>
          </p:cNvPr>
          <p:cNvSpPr txBox="1"/>
          <p:nvPr/>
        </p:nvSpPr>
        <p:spPr>
          <a:xfrm>
            <a:off x="3709486" y="3979792"/>
            <a:ext cx="1152863" cy="509755"/>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b="1">
                <a:solidFill>
                  <a:schemeClr val="bg2"/>
                </a:solidFill>
                <a:effectLst/>
                <a:latin typeface="Microsoft YaHei"/>
                <a:ea typeface="Microsoft YaHei"/>
              </a:rPr>
              <a:t>有橡木影响</a:t>
            </a:r>
          </a:p>
          <a:p>
            <a:pPr>
              <a:lnSpc>
                <a:spcPct val="82000"/>
              </a:lnSpc>
              <a:spcBef>
                <a:spcPts val="150"/>
              </a:spcBef>
              <a:spcAft>
                <a:spcPts val="315"/>
              </a:spcAft>
              <a:buClr>
                <a:srgbClr val="B2D8BE"/>
              </a:buClr>
            </a:pPr>
            <a:endParaRPr lang="ja-JP" altLang="en-US" sz="1400" b="1">
              <a:solidFill>
                <a:schemeClr val="bg2"/>
              </a:solidFill>
              <a:effectLst/>
              <a:latin typeface="Microsoft YaHei"/>
              <a:ea typeface="Microsoft YaHei"/>
            </a:endParaRPr>
          </a:p>
        </p:txBody>
      </p:sp>
      <p:cxnSp>
        <p:nvCxnSpPr>
          <p:cNvPr id="36" name="Straight Connector 35">
            <a:extLst>
              <a:ext uri="{FF2B5EF4-FFF2-40B4-BE49-F238E27FC236}">
                <a16:creationId xmlns:a16="http://schemas.microsoft.com/office/drawing/2014/main" id="{818289C7-2134-3C7A-BE55-E212FA6EFB92}"/>
              </a:ext>
            </a:extLst>
          </p:cNvPr>
          <p:cNvCxnSpPr>
            <a:cxnSpLocks/>
          </p:cNvCxnSpPr>
          <p:nvPr/>
        </p:nvCxnSpPr>
        <p:spPr>
          <a:xfrm>
            <a:off x="5001716" y="4120099"/>
            <a:ext cx="80004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F1C9925-39F5-ECA3-410B-C70D0B8A54E3}"/>
              </a:ext>
            </a:extLst>
          </p:cNvPr>
          <p:cNvCxnSpPr>
            <a:cxnSpLocks/>
          </p:cNvCxnSpPr>
          <p:nvPr/>
        </p:nvCxnSpPr>
        <p:spPr>
          <a:xfrm>
            <a:off x="4115232" y="428764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79815F8-D979-28F1-8617-A408DC9D0D56}"/>
              </a:ext>
            </a:extLst>
          </p:cNvPr>
          <p:cNvSpPr txBox="1"/>
          <p:nvPr/>
        </p:nvSpPr>
        <p:spPr>
          <a:xfrm>
            <a:off x="3503919" y="4770626"/>
            <a:ext cx="1497797"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平滑</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奶油质感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复杂感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a:ea typeface="Microsoft YaHei"/>
              </a:rPr>
              <a:t>烤面包味</a:t>
            </a:r>
          </a:p>
        </p:txBody>
      </p:sp>
      <p:sp>
        <p:nvSpPr>
          <p:cNvPr id="43" name="TextBox 42">
            <a:extLst>
              <a:ext uri="{FF2B5EF4-FFF2-40B4-BE49-F238E27FC236}">
                <a16:creationId xmlns:a16="http://schemas.microsoft.com/office/drawing/2014/main" id="{EEFD53AD-F468-B916-FE62-BFDB1641229E}"/>
              </a:ext>
            </a:extLst>
          </p:cNvPr>
          <p:cNvSpPr txBox="1"/>
          <p:nvPr/>
        </p:nvSpPr>
        <p:spPr>
          <a:xfrm>
            <a:off x="8451114" y="4609352"/>
            <a:ext cx="1269771" cy="268984"/>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b="1">
                <a:solidFill>
                  <a:schemeClr val="bg2"/>
                </a:solidFill>
                <a:effectLst/>
                <a:latin typeface="Microsoft YaHei"/>
                <a:ea typeface="Microsoft YaHei"/>
              </a:rPr>
              <a:t>起泡酒</a:t>
            </a:r>
          </a:p>
        </p:txBody>
      </p:sp>
      <p:cxnSp>
        <p:nvCxnSpPr>
          <p:cNvPr id="44" name="Straight Connector 43">
            <a:extLst>
              <a:ext uri="{FF2B5EF4-FFF2-40B4-BE49-F238E27FC236}">
                <a16:creationId xmlns:a16="http://schemas.microsoft.com/office/drawing/2014/main" id="{3E01921E-967A-44E1-0F6F-C345B58686D8}"/>
              </a:ext>
            </a:extLst>
          </p:cNvPr>
          <p:cNvCxnSpPr>
            <a:cxnSpLocks/>
          </p:cNvCxnSpPr>
          <p:nvPr/>
        </p:nvCxnSpPr>
        <p:spPr>
          <a:xfrm>
            <a:off x="9234435" y="4730315"/>
            <a:ext cx="126195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83199"/>
          </a:xfrm>
        </p:spPr>
      </p:pic>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p:txBody>
          <a:bodyPr/>
          <a:lstStyle/>
          <a:p>
            <a:r>
              <a:rPr lang="ja-JP" altLang="en-US">
                <a:solidFill>
                  <a:schemeClr val="accent5"/>
                </a:solidFill>
                <a:latin typeface="Microsoft YaHei"/>
                <a:ea typeface="Microsoft YaHei"/>
              </a:rPr>
              <a:t>澳大利亚</a:t>
            </a:r>
          </a:p>
          <a:p>
            <a:r>
              <a:rPr lang="ja-JP" altLang="en-US">
                <a:solidFill>
                  <a:schemeClr val="accent6"/>
                </a:solidFill>
                <a:latin typeface="Microsoft YaHei"/>
                <a:ea typeface="Microsoft YaHei"/>
              </a:rPr>
              <a:t>霞多丽的产区</a:t>
            </a:r>
          </a:p>
          <a:p>
            <a:endParaRPr lang="ja-JP" altLang="en-US">
              <a:solidFill>
                <a:schemeClr val="accent5"/>
              </a:solidFill>
              <a:latin typeface="Microsoft YaHei"/>
              <a:ea typeface="Microsoft YaHei"/>
            </a:endParaRPr>
          </a:p>
        </p:txBody>
      </p:sp>
    </p:spTree>
    <p:extLst>
      <p:ext uri="{BB962C8B-B14F-4D97-AF65-F5344CB8AC3E}">
        <p14:creationId xmlns:p14="http://schemas.microsoft.com/office/powerpoint/2010/main" val="216788896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a:ea typeface="Microsoft YaHei"/>
              </a:rPr>
              <a:t>维多利亚州</a:t>
            </a:r>
            <a:endParaRPr lang="en-US" sz="5440">
              <a:solidFill>
                <a:schemeClr val="accent1"/>
              </a:solidFill>
              <a:latin typeface="Microsoft YaHei"/>
              <a:ea typeface="Microsoft YaHei"/>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8651154" y="5659078"/>
            <a:ext cx="1979083"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雅拉谷</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flipV="1">
            <a:off x="6646333" y="4732867"/>
            <a:ext cx="1921364" cy="104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6E73A27-E70F-8161-C9EA-55E89F670404}"/>
              </a:ext>
            </a:extLst>
          </p:cNvPr>
          <p:cNvSpPr txBox="1"/>
          <p:nvPr/>
        </p:nvSpPr>
        <p:spPr>
          <a:xfrm>
            <a:off x="4449100" y="6288768"/>
            <a:ext cx="2485162"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莫宁顿半岛</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5428236" y="5517136"/>
            <a:ext cx="526890" cy="756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3844223" y="4828374"/>
            <a:ext cx="985760"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吉龙</a:t>
            </a: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a:off x="4337103" y="4959830"/>
            <a:ext cx="895073" cy="2305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692589" y="4121007"/>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马斯顿山岭</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flipV="1">
            <a:off x="4752041" y="3934570"/>
            <a:ext cx="788147" cy="27222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275E11A6-9485-4F41-6227-C934489DA745}"/>
              </a:ext>
            </a:extLst>
          </p:cNvPr>
          <p:cNvSpPr txBox="1"/>
          <p:nvPr/>
        </p:nvSpPr>
        <p:spPr>
          <a:xfrm>
            <a:off x="4784639" y="2934036"/>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高宝谷</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8" name="Straight Connector 17">
            <a:extLst>
              <a:ext uri="{FF2B5EF4-FFF2-40B4-BE49-F238E27FC236}">
                <a16:creationId xmlns:a16="http://schemas.microsoft.com/office/drawing/2014/main" id="{49570C07-7B0A-7B04-939F-E6E859D1FDC9}"/>
              </a:ext>
            </a:extLst>
          </p:cNvPr>
          <p:cNvCxnSpPr>
            <a:cxnSpLocks/>
          </p:cNvCxnSpPr>
          <p:nvPr/>
        </p:nvCxnSpPr>
        <p:spPr>
          <a:xfrm flipV="1">
            <a:off x="5405184" y="2895025"/>
            <a:ext cx="1051179" cy="1361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3B3B5EFE-B227-21C2-C792-694CB896D0F4}"/>
              </a:ext>
            </a:extLst>
          </p:cNvPr>
          <p:cNvSpPr txBox="1"/>
          <p:nvPr/>
        </p:nvSpPr>
        <p:spPr>
          <a:xfrm>
            <a:off x="8716895" y="3204900"/>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比曲尔斯</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21" name="Straight Connector 20">
            <a:extLst>
              <a:ext uri="{FF2B5EF4-FFF2-40B4-BE49-F238E27FC236}">
                <a16:creationId xmlns:a16="http://schemas.microsoft.com/office/drawing/2014/main" id="{0BE6D3A8-398F-D57A-9925-68CA16BA1189}"/>
              </a:ext>
            </a:extLst>
          </p:cNvPr>
          <p:cNvCxnSpPr>
            <a:cxnSpLocks/>
          </p:cNvCxnSpPr>
          <p:nvPr/>
        </p:nvCxnSpPr>
        <p:spPr>
          <a:xfrm>
            <a:off x="8225225" y="2800616"/>
            <a:ext cx="688254" cy="3465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bject 58">
            <a:extLst>
              <a:ext uri="{FF2B5EF4-FFF2-40B4-BE49-F238E27FC236}">
                <a16:creationId xmlns:a16="http://schemas.microsoft.com/office/drawing/2014/main" id="{9AAED4A0-B1C5-CD57-197B-EBDC4FCAF3F1}"/>
              </a:ext>
            </a:extLst>
          </p:cNvPr>
          <p:cNvSpPr txBox="1"/>
          <p:nvPr/>
        </p:nvSpPr>
        <p:spPr>
          <a:xfrm>
            <a:off x="3906183" y="1787424"/>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天鹅山</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24" name="Straight Connector 23">
            <a:extLst>
              <a:ext uri="{FF2B5EF4-FFF2-40B4-BE49-F238E27FC236}">
                <a16:creationId xmlns:a16="http://schemas.microsoft.com/office/drawing/2014/main" id="{A837DF8D-54B8-20C5-92CA-2E7878C6690D}"/>
              </a:ext>
            </a:extLst>
          </p:cNvPr>
          <p:cNvCxnSpPr>
            <a:cxnSpLocks/>
          </p:cNvCxnSpPr>
          <p:nvPr/>
        </p:nvCxnSpPr>
        <p:spPr>
          <a:xfrm flipV="1">
            <a:off x="4418319" y="1319798"/>
            <a:ext cx="439765" cy="44457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bject 58">
            <a:extLst>
              <a:ext uri="{FF2B5EF4-FFF2-40B4-BE49-F238E27FC236}">
                <a16:creationId xmlns:a16="http://schemas.microsoft.com/office/drawing/2014/main" id="{4483AC06-A109-81DE-3FE7-BFC2BBCD8B79}"/>
              </a:ext>
            </a:extLst>
          </p:cNvPr>
          <p:cNvSpPr txBox="1"/>
          <p:nvPr/>
        </p:nvSpPr>
        <p:spPr>
          <a:xfrm>
            <a:off x="5691681" y="588579"/>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穆雷达令流域</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27" name="Straight Connector 26">
            <a:extLst>
              <a:ext uri="{FF2B5EF4-FFF2-40B4-BE49-F238E27FC236}">
                <a16:creationId xmlns:a16="http://schemas.microsoft.com/office/drawing/2014/main" id="{A2072E2F-1C4A-5806-7EC1-788C9D4F0CB5}"/>
              </a:ext>
            </a:extLst>
          </p:cNvPr>
          <p:cNvCxnSpPr>
            <a:cxnSpLocks/>
          </p:cNvCxnSpPr>
          <p:nvPr/>
        </p:nvCxnSpPr>
        <p:spPr>
          <a:xfrm flipH="1" flipV="1">
            <a:off x="4638201" y="174877"/>
            <a:ext cx="986512" cy="53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a:latin typeface="Microsoft YaHei"/>
                <a:ea typeface="Microsoft YaHei"/>
              </a:rPr>
              <a:t>热门旅游地</a:t>
            </a:r>
          </a:p>
          <a:p>
            <a:r>
              <a:rPr lang="ja-JP" altLang="en-US">
                <a:latin typeface="Microsoft YaHei"/>
                <a:ea typeface="Microsoft YaHei"/>
              </a:rPr>
              <a:t>丰富多彩的历史</a:t>
            </a:r>
          </a:p>
          <a:p>
            <a:r>
              <a:rPr lang="ja-JP" altLang="en-US">
                <a:latin typeface="Microsoft YaHei"/>
                <a:ea typeface="Microsoft YaHei"/>
              </a:rPr>
              <a:t>富有开创精神的酿酒师们</a:t>
            </a:r>
          </a:p>
          <a:p>
            <a:r>
              <a:rPr lang="ja-JP" altLang="en-US">
                <a:latin typeface="Microsoft YaHei"/>
                <a:ea typeface="Microsoft YaHei"/>
              </a:rPr>
              <a:t>美食美酒的天堂</a:t>
            </a:r>
          </a:p>
          <a:p>
            <a:endParaRPr lang="ja-JP" altLang="en-US">
              <a:latin typeface="Microsoft YaHei"/>
              <a:ea typeface="Microsoft YaHei"/>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a:ea typeface="Microsoft YaHei"/>
              </a:rPr>
              <a:t>雅拉谷</a:t>
            </a:r>
          </a:p>
          <a:p>
            <a:endParaRPr lang="ja-JP" altLang="en-US">
              <a:solidFill>
                <a:schemeClr val="accent1"/>
              </a:solidFill>
              <a:latin typeface="Microsoft YaHei"/>
              <a:ea typeface="Microsoft YaHei"/>
            </a:endParaRPr>
          </a:p>
        </p:txBody>
      </p:sp>
    </p:spTree>
    <p:extLst>
      <p:ext uri="{BB962C8B-B14F-4D97-AF65-F5344CB8AC3E}">
        <p14:creationId xmlns:p14="http://schemas.microsoft.com/office/powerpoint/2010/main" val="89333640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09591" y="793399"/>
            <a:ext cx="5334275" cy="820910"/>
          </a:xfrm>
        </p:spPr>
        <p:txBody>
          <a:bodyPr/>
          <a:lstStyle/>
          <a:p>
            <a:r>
              <a:rPr lang="ja-JP" altLang="en-US">
                <a:solidFill>
                  <a:schemeClr val="accent3"/>
                </a:solidFill>
                <a:latin typeface="Microsoft YaHei"/>
                <a:ea typeface="Microsoft YaHei"/>
              </a:rPr>
              <a:t>气候</a:t>
            </a:r>
            <a:endParaRPr lang="en-US">
              <a:solidFill>
                <a:schemeClr val="accent3"/>
              </a:solidFill>
              <a:latin typeface="Microsoft YaHei"/>
              <a:ea typeface="Microsoft YaHei"/>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ja-JP" altLang="en-US" sz="3200">
                <a:solidFill>
                  <a:schemeClr val="bg1"/>
                </a:solidFill>
                <a:effectLst/>
                <a:latin typeface="Microsoft YaHei"/>
                <a:ea typeface="Microsoft YaHei"/>
                <a:cs typeface="Inter Display" panose="02000503000000020004" pitchFamily="2" charset="0"/>
              </a:rPr>
              <a:t>大陆性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08644"/>
            <a:ext cx="2716089" cy="535531"/>
          </a:xfrm>
          <a:prstGeom prst="rect">
            <a:avLst/>
          </a:prstGeom>
          <a:noFill/>
        </p:spPr>
        <p:txBody>
          <a:bodyPr wrap="square" rtlCol="0">
            <a:spAutoFit/>
          </a:bodyPr>
          <a:lstStyle/>
          <a:p>
            <a:pPr>
              <a:lnSpc>
                <a:spcPct val="90000"/>
              </a:lnSpc>
            </a:pPr>
            <a:r>
              <a:rPr lang="ja-JP" altLang="en-US" sz="1600">
                <a:solidFill>
                  <a:schemeClr val="bg1"/>
                </a:solidFill>
                <a:latin typeface="Microsoft YaHei"/>
                <a:ea typeface="Microsoft YaHei"/>
              </a:rPr>
              <a:t>带有地中海气候影响</a:t>
            </a:r>
          </a:p>
          <a:p>
            <a:pPr>
              <a:lnSpc>
                <a:spcPct val="90000"/>
              </a:lnSpc>
            </a:pPr>
            <a:endParaRPr lang="ja-JP" altLang="en-US" sz="1600">
              <a:solidFill>
                <a:schemeClr val="bg1"/>
              </a:solidFill>
              <a:latin typeface="Microsoft YaHei"/>
              <a:ea typeface="Microsoft YaHei"/>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1340432"/>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a:ea typeface="Microsoft YaHei"/>
              </a:rPr>
              <a:t>海拔</a:t>
            </a:r>
          </a:p>
          <a:p>
            <a:endParaRPr lang="ja-JP" altLang="en-US">
              <a:solidFill>
                <a:schemeClr val="accent3"/>
              </a:solidFill>
              <a:latin typeface="Microsoft YaHei"/>
              <a:ea typeface="Microsoft YaHei"/>
            </a:endParaRP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694113"/>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a:ea typeface="Microsoft YaHei"/>
              </a:rPr>
              <a:t>雅拉谷</a:t>
            </a:r>
          </a:p>
          <a:p>
            <a:r>
              <a:rPr lang="en-US" altLang="ja-JP" sz="1800">
                <a:solidFill>
                  <a:srgbClr val="B2D8BE"/>
                </a:solidFill>
                <a:latin typeface="Microsoft YaHei"/>
                <a:ea typeface="Microsoft YaHei"/>
              </a:rPr>
              <a:t>30–400</a:t>
            </a:r>
            <a:r>
              <a:rPr lang="ja-JP" altLang="en-US" sz="1800">
                <a:solidFill>
                  <a:srgbClr val="B2D8BE"/>
                </a:solidFill>
                <a:latin typeface="Microsoft YaHei"/>
                <a:ea typeface="Microsoft YaHei"/>
              </a:rPr>
              <a:t>米 </a:t>
            </a:r>
            <a:r>
              <a:rPr lang="en-US" altLang="ja-JP" sz="1800">
                <a:solidFill>
                  <a:srgbClr val="B2D8BE"/>
                </a:solidFill>
                <a:latin typeface="Microsoft YaHei"/>
                <a:ea typeface="Microsoft YaHei"/>
              </a:rPr>
              <a:t>(98–1312</a:t>
            </a:r>
            <a:r>
              <a:rPr lang="ja-JP" altLang="en-US" sz="1800">
                <a:solidFill>
                  <a:srgbClr val="B2D8BE"/>
                </a:solidFill>
                <a:latin typeface="Microsoft YaHei"/>
                <a:ea typeface="Microsoft YaHei"/>
              </a:rPr>
              <a:t>英尺</a:t>
            </a:r>
            <a:r>
              <a:rPr lang="en-AU" altLang="ja-JP" sz="1800">
                <a:solidFill>
                  <a:srgbClr val="B2D8BE"/>
                </a:solidFill>
                <a:latin typeface="Microsoft YaHei"/>
                <a:ea typeface="Microsoft YaHei"/>
              </a:rPr>
              <a:t>)</a:t>
            </a:r>
            <a:endParaRPr lang="ja-JP" altLang="en-US" sz="1800">
              <a:solidFill>
                <a:srgbClr val="B2D8BE"/>
              </a:solidFill>
              <a:latin typeface="Microsoft YaHei"/>
              <a:ea typeface="Microsoft YaHei"/>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Microsoft YaHei"/>
                <a:ea typeface="Microsoft YaHei"/>
              </a:rPr>
              <a:t>低</a:t>
            </a:r>
          </a:p>
          <a:p>
            <a:r>
              <a:rPr lang="en-US" altLang="ja-JP" sz="1400">
                <a:solidFill>
                  <a:srgbClr val="601329"/>
                </a:solidFill>
                <a:latin typeface="Microsoft YaHei"/>
                <a:ea typeface="Microsoft YaHei"/>
              </a:rPr>
              <a:t>0 – 499</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0 – 1639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a:ea typeface="Microsoft YaHei"/>
              </a:rPr>
              <a:t>中等</a:t>
            </a:r>
          </a:p>
          <a:p>
            <a:r>
              <a:rPr lang="en-US" altLang="ja-JP" sz="1400">
                <a:solidFill>
                  <a:srgbClr val="601329"/>
                </a:solidFill>
                <a:latin typeface="Microsoft YaHei"/>
                <a:ea typeface="Microsoft YaHei"/>
              </a:rPr>
              <a:t>500 – 749</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1640 – 2459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a:ea typeface="Microsoft YaHei"/>
              </a:rPr>
              <a:t>高</a:t>
            </a:r>
          </a:p>
          <a:p>
            <a:r>
              <a:rPr lang="en-US" altLang="ja-JP" sz="1400">
                <a:solidFill>
                  <a:srgbClr val="601329"/>
                </a:solidFill>
                <a:latin typeface="Microsoft YaHei"/>
                <a:ea typeface="Microsoft YaHei"/>
              </a:rPr>
              <a:t>750 – 999</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2460 – 3279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latin typeface="Microsoft YaHei"/>
              <a:ea typeface="Microsoft YaHei"/>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Microsoft YaHei"/>
                <a:ea typeface="Microsoft YaHei"/>
              </a:rPr>
              <a:t>超高</a:t>
            </a:r>
          </a:p>
          <a:p>
            <a:r>
              <a:rPr lang="en-US" altLang="ja-JP" sz="1400">
                <a:solidFill>
                  <a:srgbClr val="601329"/>
                </a:solidFill>
                <a:latin typeface="Microsoft YaHei"/>
                <a:ea typeface="Microsoft YaHei"/>
              </a:rPr>
              <a:t>&gt;1000</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&gt;3280</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Tree>
    <p:extLst>
      <p:ext uri="{BB962C8B-B14F-4D97-AF65-F5344CB8AC3E}">
        <p14:creationId xmlns:p14="http://schemas.microsoft.com/office/powerpoint/2010/main" val="21155049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a:ea typeface="Microsoft YaHei"/>
              </a:rPr>
              <a:t>土壤</a:t>
            </a:r>
            <a:br>
              <a:rPr lang="ja-JP" altLang="en-US">
                <a:solidFill>
                  <a:schemeClr val="accent1"/>
                </a:solidFill>
                <a:latin typeface="Microsoft YaHei"/>
                <a:ea typeface="Microsoft YaHei"/>
              </a:rPr>
            </a:br>
            <a:endParaRPr lang="ja-JP" altLang="en-US">
              <a:solidFill>
                <a:schemeClr val="accent1"/>
              </a:solidFill>
              <a:latin typeface="Microsoft YaHei"/>
              <a:ea typeface="Microsoft YaHei"/>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4438798" cy="1530521"/>
          </a:xfrm>
        </p:spPr>
        <p:txBody>
          <a:bodyPr/>
          <a:lstStyle/>
          <a:p>
            <a:r>
              <a:rPr lang="ja-JP" altLang="en-US">
                <a:latin typeface="Microsoft YaHei"/>
                <a:ea typeface="Microsoft YaHei"/>
              </a:rPr>
              <a:t>雅拉谷北侧的土壤表面呈灰色至灰棕色，从壤砂土到沙质粘土，下层是红棕色粘土，通常伴有岩石。另一种主要土壤类型是山谷南侧深厚且肥沃的红色火山土。</a:t>
            </a:r>
          </a:p>
          <a:p>
            <a:endParaRPr lang="ja-JP" altLang="en-US">
              <a:latin typeface="Microsoft YaHei"/>
              <a:ea typeface="Microsoft YaHei"/>
            </a:endParaRPr>
          </a:p>
        </p:txBody>
      </p:sp>
    </p:spTree>
    <p:extLst>
      <p:ext uri="{BB962C8B-B14F-4D97-AF65-F5344CB8AC3E}">
        <p14:creationId xmlns:p14="http://schemas.microsoft.com/office/powerpoint/2010/main" val="36614689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4" name="TextBox 1">
            <a:extLst>
              <a:ext uri="{FF2B5EF4-FFF2-40B4-BE49-F238E27FC236}">
                <a16:creationId xmlns:a16="http://schemas.microsoft.com/office/drawing/2014/main" id="{0606206B-8AB5-553E-7624-C9F9C788B1BA}"/>
              </a:ext>
            </a:extLst>
          </p:cNvPr>
          <p:cNvSpPr txBox="1"/>
          <p:nvPr/>
        </p:nvSpPr>
        <p:spPr>
          <a:xfrm>
            <a:off x="6397083" y="586564"/>
            <a:ext cx="5518130" cy="4366901"/>
          </a:xfrm>
          <a:prstGeom prst="rect">
            <a:avLst/>
          </a:prstGeom>
          <a:noFill/>
        </p:spPr>
        <p:txBody>
          <a:bodyPr wrap="square">
            <a:spAutoFit/>
          </a:bodyPr>
          <a:ls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a:lstStyle>
          <a:p>
            <a:pPr marL="0" marR="0" lvl="0" indent="0" algn="l" defTabSz="914353" rtl="0" eaLnBrk="1" fontAlgn="auto" latinLnBrk="0" hangingPunct="1">
              <a:lnSpc>
                <a:spcPct val="110000"/>
              </a:lnSpc>
              <a:spcBef>
                <a:spcPts val="0"/>
              </a:spcBef>
              <a:spcAft>
                <a:spcPts val="600"/>
              </a:spcAft>
              <a:buClrTx/>
              <a:buSzTx/>
              <a:buFontTx/>
              <a:buNone/>
              <a:tabLst/>
              <a:defRPr/>
            </a:pPr>
            <a:r>
              <a:rPr kumimoji="0" lang="zh-CN" altLang="en-US" sz="1600" b="0"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rPr>
              <a:t>澳大利亚葡萄酒，源自多元气候下孕育的葡萄园，也扎根于历经数百万年塑造而成的古老地貌。每一杯澳大利亚葡萄酒，都承载着一段关于土地、风土与匠心的故事。</a:t>
            </a:r>
            <a:endParaRPr kumimoji="0" lang="en-AU" altLang="zh-CN" sz="1600" b="0"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353" rtl="0" eaLnBrk="1" fontAlgn="auto" latinLnBrk="0" hangingPunct="1">
              <a:lnSpc>
                <a:spcPct val="110000"/>
              </a:lnSpc>
              <a:spcBef>
                <a:spcPts val="0"/>
              </a:spcBef>
              <a:spcAft>
                <a:spcPts val="600"/>
              </a:spcAft>
              <a:buClrTx/>
              <a:buSzTx/>
              <a:buFontTx/>
              <a:buNone/>
              <a:tabLst/>
              <a:defRPr/>
            </a:pPr>
            <a:r>
              <a:rPr kumimoji="0" lang="zh-CN" altLang="en-US" sz="1600" b="0"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rPr>
              <a:t>如同我们的先辈一样，今天的澳大利亚葡萄种植者与酿酒师依然充满热情、坚韧与创造力。他们不断探索新的方法，也持续精进历久弥新的酿酒技艺。这个紧密相连的葡萄酒社群，因对卓越品质的共同追求与热爱而凝聚；同时，也始终致力于守护自然环境，让这片壮丽土地的馈赠能够延续至未来。在这片古老的土地上，澳大利亚葡萄酒人将现代思维融入传统技艺，不断进行大胆而充满趣味的尝试。</a:t>
            </a:r>
            <a:endParaRPr kumimoji="0" lang="zh-CN" altLang="en-US" sz="1600" b="0" i="0" u="none" strike="noStrike" kern="1200" cap="none" spc="0" normalizeH="0" baseline="0" noProof="0">
              <a:ln>
                <a:noFill/>
              </a:ln>
              <a:solidFill>
                <a:srgbClr val="190000"/>
              </a:solidFill>
              <a:effectLst/>
              <a:uLnTx/>
              <a:uFillTx/>
              <a:latin typeface="Microsoft YaHei" panose="020B0503020204020204" pitchFamily="34" charset="-122"/>
              <a:ea typeface="Microsoft YaHei" panose="020B0503020204020204" pitchFamily="34" charset="-122"/>
              <a:cs typeface="微软雅黑" panose="020B0503020204020204" charset="-122"/>
            </a:endParaRPr>
          </a:p>
          <a:p>
            <a:pPr marL="0" marR="0" lvl="0" indent="0" algn="l" defTabSz="914353" rtl="0" eaLnBrk="1" fontAlgn="auto" latinLnBrk="0" hangingPunct="1">
              <a:lnSpc>
                <a:spcPct val="110000"/>
              </a:lnSpc>
              <a:spcBef>
                <a:spcPts val="0"/>
              </a:spcBef>
              <a:spcAft>
                <a:spcPts val="600"/>
              </a:spcAft>
              <a:buClrTx/>
              <a:buSzTx/>
              <a:buFontTx/>
              <a:buNone/>
              <a:tabLst/>
              <a:defRPr/>
            </a:pPr>
            <a:r>
              <a:rPr kumimoji="0" lang="zh-CN" altLang="en-US" sz="1600" b="0"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rPr>
              <a:t>因此，如果你渴望一场风味的冒险，就让澳大利亚葡萄酒成为你的向导吧。因为在每一瓶澳大利亚葡萄酒中，你都将感受到澳大利亚的奇妙之处</a:t>
            </a:r>
            <a:r>
              <a:rPr kumimoji="0" lang="en-US" altLang="zh-CN" sz="1600" b="0"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rPr>
              <a:t>—</a:t>
            </a:r>
            <a:r>
              <a:rPr kumimoji="0" lang="zh-CN" altLang="en-US" sz="1600" b="0"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rPr>
              <a:t>那份定义我们文化与土地的冒险精神、多样性与无限可能。</a:t>
            </a:r>
            <a:endParaRPr kumimoji="0" lang="zh-CN" altLang="en-US" sz="1600" b="0" i="0" u="none" strike="noStrike" kern="1200" cap="none" spc="0" normalizeH="0" baseline="0" noProof="0">
              <a:ln>
                <a:noFill/>
              </a:ln>
              <a:solidFill>
                <a:srgbClr val="190000"/>
              </a:solidFill>
              <a:effectLst/>
              <a:uLnTx/>
              <a:uFillTx/>
              <a:latin typeface="Microsoft YaHei" panose="020B0503020204020204" pitchFamily="34" charset="-122"/>
              <a:ea typeface="Microsoft YaHei" panose="020B0503020204020204" pitchFamily="34" charset="-122"/>
              <a:cs typeface="微软雅黑" panose="020B0503020204020204" charset="-122"/>
            </a:endParaRPr>
          </a:p>
          <a:p>
            <a:pPr marL="0" marR="0" lvl="0" indent="0" algn="l" defTabSz="914353" rtl="0" eaLnBrk="1" fontAlgn="auto" latinLnBrk="0" hangingPunct="1">
              <a:lnSpc>
                <a:spcPct val="110000"/>
              </a:lnSpc>
              <a:spcBef>
                <a:spcPts val="0"/>
              </a:spcBef>
              <a:spcAft>
                <a:spcPts val="600"/>
              </a:spcAft>
              <a:buClrTx/>
              <a:buSzTx/>
              <a:buFontTx/>
              <a:buNone/>
              <a:tabLst/>
              <a:defRPr/>
            </a:pPr>
            <a:endParaRPr kumimoji="0" lang="zh-CN" altLang="en-US" sz="1600" b="0" i="0" u="none" strike="noStrike" kern="1200" cap="none" spc="0" normalizeH="0" baseline="0" noProof="0">
              <a:ln>
                <a:noFill/>
              </a:ln>
              <a:solidFill>
                <a:srgbClr val="190000"/>
              </a:solidFill>
              <a:effectLst/>
              <a:uLnTx/>
              <a:uFillTx/>
              <a:latin typeface="Microsoft YaHei" panose="020B0503020204020204" pitchFamily="34" charset="-122"/>
              <a:ea typeface="Microsoft YaHei" panose="020B0503020204020204" pitchFamily="34" charset="-122"/>
              <a:cs typeface="微软雅黑" panose="020B0503020204020204" charset="-122"/>
            </a:endParaRP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a:latin typeface="Microsoft YaHei"/>
                <a:ea typeface="Microsoft YaHei"/>
              </a:rPr>
              <a:t>历史意义深远</a:t>
            </a:r>
          </a:p>
          <a:p>
            <a:r>
              <a:rPr lang="ja-JP" altLang="en-US">
                <a:latin typeface="Microsoft YaHei"/>
                <a:ea typeface="Microsoft YaHei"/>
              </a:rPr>
              <a:t>滨海乐园</a:t>
            </a:r>
          </a:p>
          <a:p>
            <a:r>
              <a:rPr lang="ja-JP" altLang="en-US">
                <a:latin typeface="Microsoft YaHei"/>
                <a:ea typeface="Microsoft YaHei"/>
              </a:rPr>
              <a:t>真正的海洋性气候产区</a:t>
            </a:r>
          </a:p>
          <a:p>
            <a:r>
              <a:rPr lang="ja-JP" altLang="en-US">
                <a:latin typeface="Microsoft YaHei"/>
                <a:ea typeface="Microsoft YaHei"/>
              </a:rPr>
              <a:t>流行美食聚集地</a:t>
            </a:r>
            <a:endParaRPr lang="en-AU">
              <a:latin typeface="Microsoft YaHei"/>
              <a:ea typeface="Microsoft YaHei"/>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a:ea typeface="Microsoft YaHei"/>
              </a:rPr>
              <a:t>莫宁顿</a:t>
            </a:r>
          </a:p>
          <a:p>
            <a:r>
              <a:rPr lang="ja-JP" altLang="en-US">
                <a:solidFill>
                  <a:schemeClr val="accent1"/>
                </a:solidFill>
                <a:latin typeface="Microsoft YaHei"/>
                <a:ea typeface="Microsoft YaHei"/>
              </a:rPr>
              <a:t>半岛</a:t>
            </a:r>
          </a:p>
          <a:p>
            <a:endParaRPr lang="ja-JP" altLang="en-US">
              <a:solidFill>
                <a:schemeClr val="accent1"/>
              </a:solidFill>
              <a:latin typeface="Microsoft YaHei"/>
              <a:ea typeface="Microsoft YaHei"/>
            </a:endParaRPr>
          </a:p>
        </p:txBody>
      </p:sp>
      <p:sp>
        <p:nvSpPr>
          <p:cNvPr id="2" name="Text Placeholder 3">
            <a:extLst>
              <a:ext uri="{FF2B5EF4-FFF2-40B4-BE49-F238E27FC236}">
                <a16:creationId xmlns:a16="http://schemas.microsoft.com/office/drawing/2014/main" id="{A065E7BA-EE4D-4D66-7E04-233973D224A0}"/>
              </a:ext>
            </a:extLst>
          </p:cNvPr>
          <p:cNvSpPr txBox="1">
            <a:spLocks/>
          </p:cNvSpPr>
          <p:nvPr/>
        </p:nvSpPr>
        <p:spPr>
          <a:xfrm>
            <a:off x="6456361" y="5150971"/>
            <a:ext cx="4074311"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Microsoft YaHei"/>
                <a:ea typeface="Microsoft YaHei"/>
              </a:rPr>
              <a:t>趣味小知识</a:t>
            </a:r>
          </a:p>
          <a:p>
            <a:r>
              <a:rPr lang="ja-JP" altLang="en-US" sz="1400">
                <a:latin typeface="Microsoft YaHei"/>
                <a:ea typeface="Microsoft YaHei"/>
              </a:rPr>
              <a:t>莫宁顿半岛的所有葡萄园距离海洋都不足</a:t>
            </a:r>
            <a:r>
              <a:rPr lang="en-US" altLang="ja-JP" sz="1400">
                <a:latin typeface="Microsoft YaHei"/>
                <a:ea typeface="Microsoft YaHei"/>
              </a:rPr>
              <a:t>7</a:t>
            </a:r>
            <a:r>
              <a:rPr lang="ja-JP" altLang="en-US" sz="1400">
                <a:latin typeface="Microsoft YaHei"/>
                <a:ea typeface="Microsoft YaHei"/>
              </a:rPr>
              <a:t>公里。</a:t>
            </a:r>
          </a:p>
          <a:p>
            <a:endParaRPr lang="ja-JP" altLang="en-US" sz="1400">
              <a:latin typeface="Microsoft YaHei"/>
              <a:ea typeface="Microsoft YaHei"/>
            </a:endParaRPr>
          </a:p>
        </p:txBody>
      </p:sp>
    </p:spTree>
    <p:extLst>
      <p:ext uri="{BB962C8B-B14F-4D97-AF65-F5344CB8AC3E}">
        <p14:creationId xmlns:p14="http://schemas.microsoft.com/office/powerpoint/2010/main" val="6713818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ja-JP" altLang="en-US">
                <a:solidFill>
                  <a:schemeClr val="accent1"/>
                </a:solidFill>
                <a:latin typeface="Microsoft YaHei"/>
                <a:ea typeface="Microsoft YaHei"/>
              </a:rPr>
              <a:t>气候</a:t>
            </a:r>
            <a:endParaRPr lang="en-US">
              <a:solidFill>
                <a:schemeClr val="accent1"/>
              </a:solidFill>
              <a:latin typeface="Microsoft YaHei"/>
              <a:ea typeface="Microsoft YaHei"/>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54309"/>
            <a:ext cx="5183398" cy="1077218"/>
          </a:xfrm>
          <a:prstGeom prst="rect">
            <a:avLst/>
          </a:prstGeom>
          <a:noFill/>
        </p:spPr>
        <p:txBody>
          <a:bodyPr wrap="square" rtlCol="0">
            <a:spAutoFit/>
          </a:bodyPr>
          <a:lstStyle/>
          <a:p>
            <a:pPr algn="l"/>
            <a:r>
              <a:rPr lang="ja-JP" altLang="en-US" sz="3200">
                <a:solidFill>
                  <a:schemeClr val="bg1"/>
                </a:solidFill>
                <a:effectLst/>
                <a:latin typeface="Microsoft YaHei"/>
                <a:ea typeface="Microsoft YaHei"/>
                <a:cs typeface="Inter Display" panose="02000503000000020004" pitchFamily="2" charset="0"/>
              </a:rPr>
              <a:t>真正的海洋性</a:t>
            </a:r>
          </a:p>
          <a:p>
            <a:pPr algn="l"/>
            <a:endParaRPr lang="ja-JP" altLang="en-US" sz="3200">
              <a:solidFill>
                <a:schemeClr val="bg1"/>
              </a:solidFill>
              <a:effectLst/>
              <a:latin typeface="Microsoft YaHei"/>
              <a:ea typeface="Microsoft YaHei"/>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920328"/>
            <a:ext cx="1883750" cy="757130"/>
          </a:xfrm>
          <a:prstGeom prst="rect">
            <a:avLst/>
          </a:prstGeom>
          <a:noFill/>
        </p:spPr>
        <p:txBody>
          <a:bodyPr wrap="square" rtlCol="0">
            <a:spAutoFit/>
          </a:bodyPr>
          <a:lstStyle/>
          <a:p>
            <a:pPr>
              <a:lnSpc>
                <a:spcPct val="90000"/>
              </a:lnSpc>
            </a:pPr>
            <a:r>
              <a:rPr lang="ja-JP" altLang="en-US" sz="1600">
                <a:solidFill>
                  <a:schemeClr val="bg1"/>
                </a:solidFill>
                <a:latin typeface="Microsoft YaHei"/>
                <a:ea typeface="Microsoft YaHei"/>
              </a:rPr>
              <a:t>有许多微气候或中气候的分布</a:t>
            </a:r>
          </a:p>
          <a:p>
            <a:pPr>
              <a:lnSpc>
                <a:spcPct val="90000"/>
              </a:lnSpc>
            </a:pPr>
            <a:endParaRPr lang="ja-JP" altLang="en-US" sz="1600">
              <a:solidFill>
                <a:schemeClr val="bg1"/>
              </a:solidFill>
              <a:latin typeface="Microsoft YaHei"/>
              <a:ea typeface="Microsoft YaHei"/>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1340432"/>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a:ea typeface="Microsoft YaHei"/>
              </a:rPr>
              <a:t>海拔</a:t>
            </a:r>
          </a:p>
          <a:p>
            <a:endParaRPr lang="ja-JP" altLang="en-US">
              <a:solidFill>
                <a:schemeClr val="accent3"/>
              </a:solidFill>
              <a:latin typeface="Microsoft YaHei"/>
              <a:ea typeface="Microsoft YaHei"/>
            </a:endParaRP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a:ea typeface="Microsoft YaHei"/>
              </a:rPr>
              <a:t>莫宁顿半岛</a:t>
            </a:r>
          </a:p>
          <a:p>
            <a:r>
              <a:rPr lang="en-US" altLang="ja-JP" sz="1800">
                <a:solidFill>
                  <a:srgbClr val="B2D8BE"/>
                </a:solidFill>
                <a:latin typeface="Neue Haas Grotesk Text Pro"/>
                <a:ea typeface="Microsoft YaHei"/>
              </a:rPr>
              <a:t>10–260</a:t>
            </a:r>
            <a:r>
              <a:rPr lang="ja-JP" altLang="en-US" sz="1800">
                <a:solidFill>
                  <a:srgbClr val="B2D8BE"/>
                </a:solidFill>
                <a:latin typeface="Microsoft YaHei"/>
                <a:ea typeface="Microsoft YaHei"/>
              </a:rPr>
              <a:t>米 </a:t>
            </a:r>
            <a:r>
              <a:rPr lang="en-US" altLang="ja-JP" sz="1800">
                <a:solidFill>
                  <a:srgbClr val="B2D8BE"/>
                </a:solidFill>
                <a:latin typeface="Microsoft YaHei"/>
                <a:ea typeface="Microsoft YaHei"/>
              </a:rPr>
              <a:t>(</a:t>
            </a:r>
            <a:r>
              <a:rPr lang="en-US" altLang="ja-JP" sz="1800">
                <a:solidFill>
                  <a:srgbClr val="B2D8BE"/>
                </a:solidFill>
                <a:latin typeface="Neue Haas Grotesk Text Pro"/>
                <a:ea typeface="Microsoft YaHei"/>
              </a:rPr>
              <a:t>32–853</a:t>
            </a:r>
            <a:r>
              <a:rPr lang="ja-JP" altLang="en-US" sz="1800">
                <a:solidFill>
                  <a:srgbClr val="B2D8BE"/>
                </a:solidFill>
                <a:latin typeface="Microsoft YaHei"/>
                <a:ea typeface="Microsoft YaHei"/>
              </a:rPr>
              <a:t>英尺</a:t>
            </a:r>
            <a:r>
              <a:rPr lang="en-US" altLang="ja-JP" sz="1800">
                <a:solidFill>
                  <a:srgbClr val="B2D8BE"/>
                </a:solidFill>
                <a:latin typeface="Microsoft YaHei"/>
                <a:ea typeface="Microsoft YaHei"/>
              </a:rPr>
              <a:t>)</a:t>
            </a:r>
          </a:p>
          <a:p>
            <a:endParaRPr lang="en-US" altLang="ja-JP" sz="1800">
              <a:solidFill>
                <a:srgbClr val="B2D8BE"/>
              </a:solidFill>
              <a:latin typeface="Microsoft YaHei"/>
              <a:ea typeface="Microsoft YaHei"/>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latin typeface="Microsoft YaHei"/>
              <a:ea typeface="Microsoft YaHei"/>
            </a:endParaRPr>
          </a:p>
        </p:txBody>
      </p:sp>
      <p:sp>
        <p:nvSpPr>
          <p:cNvPr id="2" name="TextBox 1">
            <a:extLst>
              <a:ext uri="{FF2B5EF4-FFF2-40B4-BE49-F238E27FC236}">
                <a16:creationId xmlns:a16="http://schemas.microsoft.com/office/drawing/2014/main" id="{FD8FD764-7967-A4C5-FBBD-FFA7A264A0C8}"/>
              </a:ext>
            </a:extLst>
          </p:cNvPr>
          <p:cNvSpPr txBox="1"/>
          <p:nvPr/>
        </p:nvSpPr>
        <p:spPr>
          <a:xfrm>
            <a:off x="9228352" y="5836182"/>
            <a:ext cx="2092341"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低</a:t>
            </a:r>
          </a:p>
          <a:p>
            <a:r>
              <a:rPr lang="en-US" altLang="ja-JP" sz="1400">
                <a:solidFill>
                  <a:srgbClr val="601329"/>
                </a:solidFill>
                <a:latin typeface="Neue Haas Grotesk Text Pro"/>
                <a:ea typeface="Microsoft YaHei"/>
              </a:rPr>
              <a:t>0 – 499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0 – 1639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1" name="TextBox 10">
            <a:extLst>
              <a:ext uri="{FF2B5EF4-FFF2-40B4-BE49-F238E27FC236}">
                <a16:creationId xmlns:a16="http://schemas.microsoft.com/office/drawing/2014/main" id="{ABFCFE2B-517A-16FA-E0DC-98E4C00A6537}"/>
              </a:ext>
            </a:extLst>
          </p:cNvPr>
          <p:cNvSpPr txBox="1"/>
          <p:nvPr/>
        </p:nvSpPr>
        <p:spPr>
          <a:xfrm>
            <a:off x="9633083" y="4316851"/>
            <a:ext cx="2399913"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中等</a:t>
            </a:r>
          </a:p>
          <a:p>
            <a:r>
              <a:rPr lang="en-US" altLang="ja-JP" sz="1400">
                <a:solidFill>
                  <a:srgbClr val="601329"/>
                </a:solidFill>
                <a:latin typeface="Neue Haas Grotesk Text Pro"/>
                <a:ea typeface="Microsoft YaHei"/>
              </a:rPr>
              <a:t>500 – 749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1640 – 2459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2" name="TextBox 11">
            <a:extLst>
              <a:ext uri="{FF2B5EF4-FFF2-40B4-BE49-F238E27FC236}">
                <a16:creationId xmlns:a16="http://schemas.microsoft.com/office/drawing/2014/main" id="{08BFBD2C-4F0C-4CE2-BC74-57AAA2B1E614}"/>
              </a:ext>
            </a:extLst>
          </p:cNvPr>
          <p:cNvSpPr txBox="1"/>
          <p:nvPr/>
        </p:nvSpPr>
        <p:spPr>
          <a:xfrm>
            <a:off x="10105808" y="2748202"/>
            <a:ext cx="2399913"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高</a:t>
            </a:r>
          </a:p>
          <a:p>
            <a:r>
              <a:rPr lang="en-US" altLang="ja-JP" sz="1400">
                <a:solidFill>
                  <a:srgbClr val="601329"/>
                </a:solidFill>
                <a:latin typeface="Neue Haas Grotesk Text Pro"/>
                <a:ea typeface="Microsoft YaHei"/>
              </a:rPr>
              <a:t>750 – 999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2460 – 3279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3" name="TextBox 12">
            <a:extLst>
              <a:ext uri="{FF2B5EF4-FFF2-40B4-BE49-F238E27FC236}">
                <a16:creationId xmlns:a16="http://schemas.microsoft.com/office/drawing/2014/main" id="{78838B65-C48D-8519-A75B-B196A871C958}"/>
              </a:ext>
            </a:extLst>
          </p:cNvPr>
          <p:cNvSpPr txBox="1"/>
          <p:nvPr/>
        </p:nvSpPr>
        <p:spPr>
          <a:xfrm>
            <a:off x="10456533" y="1308425"/>
            <a:ext cx="2643446"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超高</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1000</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3280</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Tree>
    <p:extLst>
      <p:ext uri="{BB962C8B-B14F-4D97-AF65-F5344CB8AC3E}">
        <p14:creationId xmlns:p14="http://schemas.microsoft.com/office/powerpoint/2010/main" val="115963649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a:ea typeface="Microsoft YaHei"/>
              </a:rPr>
              <a:t>土 壤 </a:t>
            </a:r>
            <a:br>
              <a:rPr lang="ja-JP" altLang="en-US">
                <a:solidFill>
                  <a:schemeClr val="accent1"/>
                </a:solidFill>
                <a:latin typeface="Microsoft YaHei"/>
                <a:ea typeface="Microsoft YaHei"/>
              </a:rPr>
            </a:br>
            <a:endParaRPr lang="ja-JP" altLang="en-US">
              <a:solidFill>
                <a:schemeClr val="accent1"/>
              </a:solidFill>
              <a:latin typeface="Microsoft YaHei"/>
              <a:ea typeface="Microsoft YaHei"/>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r>
              <a:rPr lang="ja-JP" altLang="en-US">
                <a:latin typeface="Microsoft YaHei"/>
                <a:ea typeface="Microsoft YaHei"/>
              </a:rPr>
              <a:t>莫宁顿半岛的土壤类型多样，跨越整个产区，产区北部为深厚肥沃的沙质土壤，产区南部由黄色和棕色的表土覆盖，底层为易碎且排水性良好的粘土，以及赤褐色</a:t>
            </a:r>
            <a:r>
              <a:rPr lang="en-US" altLang="ja-JP">
                <a:latin typeface="Microsoft YaHei"/>
                <a:ea typeface="Microsoft YaHei"/>
              </a:rPr>
              <a:t>-</a:t>
            </a:r>
            <a:r>
              <a:rPr lang="ja-JP" altLang="en-US">
                <a:latin typeface="Microsoft YaHei"/>
                <a:ea typeface="Microsoft YaHei"/>
              </a:rPr>
              <a:t>红色的火山土组成。</a:t>
            </a:r>
          </a:p>
          <a:p>
            <a:endParaRPr lang="ja-JP" altLang="en-US">
              <a:latin typeface="Microsoft YaHei"/>
              <a:ea typeface="Microsoft YaHei"/>
            </a:endParaRPr>
          </a:p>
        </p:txBody>
      </p:sp>
    </p:spTree>
    <p:extLst>
      <p:ext uri="{BB962C8B-B14F-4D97-AF65-F5344CB8AC3E}">
        <p14:creationId xmlns:p14="http://schemas.microsoft.com/office/powerpoint/2010/main" val="36316485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30818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a:ea typeface="Microsoft YaHei"/>
              </a:rPr>
              <a:t>西澳州</a:t>
            </a:r>
          </a:p>
          <a:p>
            <a:pPr marL="0" indent="0">
              <a:lnSpc>
                <a:spcPct val="82000"/>
              </a:lnSpc>
              <a:buNone/>
            </a:pPr>
            <a:endParaRPr lang="ja-JP" altLang="en-US" sz="5440">
              <a:solidFill>
                <a:schemeClr val="accent1"/>
              </a:solidFill>
              <a:latin typeface="Microsoft YaHei"/>
              <a:ea typeface="Microsoft YaHei"/>
            </a:endParaRPr>
          </a:p>
        </p:txBody>
      </p:sp>
      <p:sp>
        <p:nvSpPr>
          <p:cNvPr id="4" name="object 58">
            <a:extLst>
              <a:ext uri="{FF2B5EF4-FFF2-40B4-BE49-F238E27FC236}">
                <a16:creationId xmlns:a16="http://schemas.microsoft.com/office/drawing/2014/main" id="{E6E73A27-E70F-8161-C9EA-55E89F670404}"/>
              </a:ext>
            </a:extLst>
          </p:cNvPr>
          <p:cNvSpPr txBox="1"/>
          <p:nvPr/>
        </p:nvSpPr>
        <p:spPr>
          <a:xfrm>
            <a:off x="6269837" y="6280019"/>
            <a:ext cx="2485162"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大南部地区</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7333876" y="5494084"/>
            <a:ext cx="864988" cy="842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3047129" y="4808182"/>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玛格利特河</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flipV="1">
            <a:off x="4195482" y="4836885"/>
            <a:ext cx="1398495" cy="111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970929" y="3395970"/>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吉奥格拉菲</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5033042" y="3529720"/>
            <a:ext cx="1349082" cy="3144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4073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a:latin typeface="Microsoft YaHei"/>
                <a:ea typeface="Microsoft YaHei"/>
              </a:rPr>
              <a:t>丰富的研发历史</a:t>
            </a:r>
          </a:p>
          <a:p>
            <a:r>
              <a:rPr lang="ja-JP" altLang="en-US">
                <a:latin typeface="Microsoft YaHei"/>
                <a:ea typeface="Microsoft YaHei"/>
              </a:rPr>
              <a:t>开拓者们</a:t>
            </a:r>
          </a:p>
          <a:p>
            <a:r>
              <a:rPr lang="ja-JP" altLang="en-US">
                <a:latin typeface="Microsoft YaHei"/>
                <a:ea typeface="Microsoft YaHei"/>
              </a:rPr>
              <a:t>滨海的地理位置</a:t>
            </a:r>
          </a:p>
          <a:p>
            <a:endParaRPr lang="ja-JP" altLang="en-US">
              <a:latin typeface="Microsoft YaHei"/>
              <a:ea typeface="Microsoft YaHei"/>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a:ea typeface="Microsoft YaHei"/>
              </a:rPr>
              <a:t>玛格利特河</a:t>
            </a:r>
          </a:p>
        </p:txBody>
      </p:sp>
    </p:spTree>
    <p:extLst>
      <p:ext uri="{BB962C8B-B14F-4D97-AF65-F5344CB8AC3E}">
        <p14:creationId xmlns:p14="http://schemas.microsoft.com/office/powerpoint/2010/main" val="240022900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1340432"/>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a:ea typeface="Microsoft YaHei"/>
              </a:rPr>
              <a:t>海拔</a:t>
            </a:r>
          </a:p>
          <a:p>
            <a:endParaRPr lang="ja-JP" altLang="en-US">
              <a:solidFill>
                <a:schemeClr val="accent3"/>
              </a:solidFill>
              <a:latin typeface="Microsoft YaHei"/>
              <a:ea typeface="Microsoft YaHei"/>
            </a:endParaRP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a:ea typeface="Microsoft YaHei"/>
              </a:rPr>
              <a:t>玛格利特河</a:t>
            </a:r>
          </a:p>
          <a:p>
            <a:r>
              <a:rPr lang="en-US" altLang="ja-JP" sz="1800">
                <a:solidFill>
                  <a:srgbClr val="B2D8BE"/>
                </a:solidFill>
                <a:latin typeface="Neue Haas Grotesk Text Pro"/>
                <a:ea typeface="Microsoft YaHei"/>
                <a:cs typeface="+mn-cs"/>
              </a:rPr>
              <a:t>0–231</a:t>
            </a:r>
            <a:r>
              <a:rPr lang="ja-JP" altLang="en-US" sz="1800">
                <a:solidFill>
                  <a:srgbClr val="B2D8BE"/>
                </a:solidFill>
                <a:latin typeface="Microsoft YaHei"/>
                <a:ea typeface="Microsoft YaHei"/>
              </a:rPr>
              <a:t>米 </a:t>
            </a:r>
            <a:r>
              <a:rPr lang="en-US" altLang="ja-JP" sz="1800">
                <a:solidFill>
                  <a:srgbClr val="B2D8BE"/>
                </a:solidFill>
                <a:latin typeface="Microsoft YaHei"/>
                <a:ea typeface="Microsoft YaHei"/>
              </a:rPr>
              <a:t>(</a:t>
            </a:r>
            <a:r>
              <a:rPr lang="en-US" altLang="ja-JP" sz="1800">
                <a:solidFill>
                  <a:srgbClr val="B2D8BE"/>
                </a:solidFill>
                <a:latin typeface="Neue Haas Grotesk Text Pro"/>
                <a:ea typeface="Microsoft YaHei"/>
                <a:cs typeface="+mn-cs"/>
              </a:rPr>
              <a:t>0–757</a:t>
            </a:r>
            <a:r>
              <a:rPr lang="ja-JP" altLang="en-US" sz="1800">
                <a:solidFill>
                  <a:srgbClr val="B2D8BE"/>
                </a:solidFill>
                <a:latin typeface="Microsoft YaHei"/>
                <a:ea typeface="Microsoft YaHei"/>
              </a:rPr>
              <a:t>英尺</a:t>
            </a:r>
            <a:r>
              <a:rPr lang="en-US" altLang="ja-JP" sz="1800">
                <a:solidFill>
                  <a:srgbClr val="B2D8BE"/>
                </a:solidFill>
                <a:latin typeface="Microsoft YaHei"/>
                <a:ea typeface="Microsoft YaHei"/>
              </a:rPr>
              <a: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915186"/>
            <a:ext cx="3944498" cy="584775"/>
          </a:xfrm>
          <a:prstGeom prst="rect">
            <a:avLst/>
          </a:prstGeom>
          <a:noFill/>
        </p:spPr>
        <p:txBody>
          <a:bodyPr wrap="square">
            <a:spAutoFit/>
          </a:bodyPr>
          <a:lstStyle/>
          <a:p>
            <a:r>
              <a:rPr lang="ja-JP" altLang="en-US" sz="1600">
                <a:solidFill>
                  <a:schemeClr val="bg1"/>
                </a:solidFill>
                <a:latin typeface="Microsoft YaHei"/>
                <a:ea typeface="Microsoft YaHei"/>
              </a:rPr>
              <a:t>受强烈的海洋气候影响</a:t>
            </a:r>
          </a:p>
          <a:p>
            <a:r>
              <a:rPr lang="ja-JP" altLang="en-US" sz="1600">
                <a:solidFill>
                  <a:schemeClr val="bg1"/>
                </a:solidFill>
                <a:latin typeface="Microsoft YaHei"/>
                <a:ea typeface="Microsoft YaHei"/>
              </a:rPr>
              <a:t>三面环海</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639680"/>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1"/>
                </a:solidFill>
                <a:latin typeface="Microsoft YaHei"/>
                <a:ea typeface="Microsoft YaHei"/>
              </a:rPr>
              <a:t>气候</a:t>
            </a:r>
            <a:endParaRPr lang="en-US">
              <a:solidFill>
                <a:schemeClr val="accent1"/>
              </a:solidFill>
              <a:latin typeface="Microsoft YaHei"/>
              <a:ea typeface="Microsoft YaHei"/>
            </a:endParaRPr>
          </a:p>
        </p:txBody>
      </p:sp>
      <p:sp>
        <p:nvSpPr>
          <p:cNvPr id="21" name="TextBox 20">
            <a:extLst>
              <a:ext uri="{FF2B5EF4-FFF2-40B4-BE49-F238E27FC236}">
                <a16:creationId xmlns:a16="http://schemas.microsoft.com/office/drawing/2014/main" id="{D2FEF2D0-2810-B558-D60F-7D27D9B8F5B0}"/>
              </a:ext>
            </a:extLst>
          </p:cNvPr>
          <p:cNvSpPr txBox="1"/>
          <p:nvPr/>
        </p:nvSpPr>
        <p:spPr>
          <a:xfrm>
            <a:off x="555618" y="1382085"/>
            <a:ext cx="4331369" cy="584775"/>
          </a:xfrm>
          <a:prstGeom prst="rect">
            <a:avLst/>
          </a:prstGeom>
          <a:noFill/>
        </p:spPr>
        <p:txBody>
          <a:bodyPr wrap="square" rtlCol="0">
            <a:spAutoFit/>
          </a:bodyPr>
          <a:lstStyle/>
          <a:p>
            <a:pPr algn="l"/>
            <a:r>
              <a:rPr lang="ja-JP" altLang="en-US" sz="3200">
                <a:solidFill>
                  <a:schemeClr val="bg1"/>
                </a:solidFill>
                <a:effectLst/>
                <a:latin typeface="Microsoft YaHei"/>
                <a:ea typeface="Microsoft YaHei"/>
                <a:cs typeface="Inter Display" panose="02000503000000020004" pitchFamily="2" charset="0"/>
              </a:rPr>
              <a:t>地中海 </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latin typeface="Microsoft YaHei"/>
              <a:ea typeface="Microsoft YaHei"/>
            </a:endParaRPr>
          </a:p>
        </p:txBody>
      </p:sp>
      <p:sp>
        <p:nvSpPr>
          <p:cNvPr id="4" name="TextBox 3">
            <a:extLst>
              <a:ext uri="{FF2B5EF4-FFF2-40B4-BE49-F238E27FC236}">
                <a16:creationId xmlns:a16="http://schemas.microsoft.com/office/drawing/2014/main" id="{D4AD6295-3C5C-0D49-87C0-C9440E5459EB}"/>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Microsoft YaHei"/>
                <a:ea typeface="Microsoft YaHei"/>
              </a:rPr>
              <a:t>低</a:t>
            </a:r>
          </a:p>
          <a:p>
            <a:r>
              <a:rPr lang="en-US" altLang="ja-JP" sz="1400">
                <a:solidFill>
                  <a:srgbClr val="601329"/>
                </a:solidFill>
                <a:latin typeface="Neue Haas Grotesk Text Pro"/>
                <a:ea typeface="Microsoft YaHei"/>
              </a:rPr>
              <a:t>0 – 499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0 – 1639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2" name="TextBox 11">
            <a:extLst>
              <a:ext uri="{FF2B5EF4-FFF2-40B4-BE49-F238E27FC236}">
                <a16:creationId xmlns:a16="http://schemas.microsoft.com/office/drawing/2014/main" id="{6216511B-E266-12A4-8F78-E6DF4790F748}"/>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a:ea typeface="Microsoft YaHei"/>
              </a:rPr>
              <a:t>中等</a:t>
            </a:r>
          </a:p>
          <a:p>
            <a:r>
              <a:rPr lang="en-US" altLang="ja-JP" sz="1400">
                <a:solidFill>
                  <a:srgbClr val="601329"/>
                </a:solidFill>
                <a:latin typeface="Neue Haas Grotesk Text Pro"/>
                <a:ea typeface="Microsoft YaHei"/>
              </a:rPr>
              <a:t>500 – 749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1640 – 2459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3" name="TextBox 12">
            <a:extLst>
              <a:ext uri="{FF2B5EF4-FFF2-40B4-BE49-F238E27FC236}">
                <a16:creationId xmlns:a16="http://schemas.microsoft.com/office/drawing/2014/main" id="{26EF2733-AE73-2267-4AFB-65FFA0FFAE01}"/>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a:ea typeface="Microsoft YaHei"/>
              </a:rPr>
              <a:t>高</a:t>
            </a:r>
          </a:p>
          <a:p>
            <a:r>
              <a:rPr lang="en-US" altLang="ja-JP" sz="1400">
                <a:solidFill>
                  <a:srgbClr val="601329"/>
                </a:solidFill>
                <a:latin typeface="Neue Haas Grotesk Text Pro"/>
                <a:ea typeface="Microsoft YaHei"/>
              </a:rPr>
              <a:t>750 – 999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2460 – 3279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5" name="TextBox 14">
            <a:extLst>
              <a:ext uri="{FF2B5EF4-FFF2-40B4-BE49-F238E27FC236}">
                <a16:creationId xmlns:a16="http://schemas.microsoft.com/office/drawing/2014/main" id="{7BFBE046-524C-656E-6993-466B5F48EF69}"/>
              </a:ext>
            </a:extLst>
          </p:cNvPr>
          <p:cNvSpPr txBox="1"/>
          <p:nvPr/>
        </p:nvSpPr>
        <p:spPr>
          <a:xfrm>
            <a:off x="10456533" y="1308425"/>
            <a:ext cx="2643446"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超高</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1000</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3280</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Tree>
    <p:extLst>
      <p:ext uri="{BB962C8B-B14F-4D97-AF65-F5344CB8AC3E}">
        <p14:creationId xmlns:p14="http://schemas.microsoft.com/office/powerpoint/2010/main" val="23068711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a:ea typeface="Microsoft YaHei"/>
              </a:rPr>
              <a:t>土壤</a:t>
            </a:r>
            <a:br>
              <a:rPr lang="ja-JP" altLang="en-US">
                <a:solidFill>
                  <a:schemeClr val="accent1"/>
                </a:solidFill>
                <a:latin typeface="Microsoft YaHei"/>
                <a:ea typeface="Microsoft YaHei"/>
              </a:rPr>
            </a:br>
            <a:endParaRPr lang="ja-JP" altLang="en-US">
              <a:solidFill>
                <a:schemeClr val="accent1"/>
              </a:solidFill>
              <a:latin typeface="Microsoft YaHei"/>
              <a:ea typeface="Microsoft YaHei"/>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16867" cy="1530521"/>
          </a:xfrm>
        </p:spPr>
        <p:txBody>
          <a:bodyPr/>
          <a:lstStyle/>
          <a:p>
            <a:r>
              <a:rPr lang="ja-JP" altLang="en-US">
                <a:latin typeface="Microsoft YaHei"/>
                <a:ea typeface="Microsoft YaHei"/>
              </a:rPr>
              <a:t>本产区表层为灰色壤土，底层为粘土，非常适合葡萄种植。从纳多鲁列斯角（ </a:t>
            </a:r>
            <a:r>
              <a:rPr lang="en-AU">
                <a:latin typeface="Microsoft YaHei"/>
                <a:ea typeface="Microsoft YaHei"/>
              </a:rPr>
              <a:t>Cape Naturaliste）</a:t>
            </a:r>
            <a:r>
              <a:rPr lang="ja-JP" altLang="en-US">
                <a:latin typeface="Microsoft YaHei"/>
                <a:ea typeface="Microsoft YaHei"/>
              </a:rPr>
              <a:t>到露纹角（ </a:t>
            </a:r>
            <a:r>
              <a:rPr lang="en-AU">
                <a:latin typeface="Microsoft YaHei"/>
                <a:ea typeface="Microsoft YaHei"/>
              </a:rPr>
              <a:t>Cape Leeuwin）</a:t>
            </a:r>
            <a:r>
              <a:rPr lang="ja-JP" altLang="en-US">
                <a:latin typeface="Microsoft YaHei"/>
                <a:ea typeface="Microsoft YaHei"/>
              </a:rPr>
              <a:t>的山脊主要是覆盖在花岗岩和片麻岩上的砾质壤土，但其整体持水能力较低，花岗岩层有利于葡萄藤的根系深入地下以寻找养分和水。</a:t>
            </a:r>
          </a:p>
          <a:p>
            <a:endParaRPr lang="ja-JP" altLang="en-US">
              <a:latin typeface="Microsoft YaHei"/>
              <a:ea typeface="Microsoft YaHei"/>
            </a:endParaRPr>
          </a:p>
        </p:txBody>
      </p:sp>
    </p:spTree>
    <p:extLst>
      <p:ext uri="{BB962C8B-B14F-4D97-AF65-F5344CB8AC3E}">
        <p14:creationId xmlns:p14="http://schemas.microsoft.com/office/powerpoint/2010/main" val="22799812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5126" t="296" r="15126" b="-296"/>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761544"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a:ea typeface="Microsoft YaHei"/>
              </a:rPr>
              <a:t>新南威尔士州</a:t>
            </a:r>
          </a:p>
          <a:p>
            <a:pPr marL="0" indent="0">
              <a:lnSpc>
                <a:spcPct val="82000"/>
              </a:lnSpc>
              <a:buNone/>
            </a:pPr>
            <a:r>
              <a:rPr lang="ja-JP" altLang="en-US" sz="5440">
                <a:solidFill>
                  <a:schemeClr val="accent1"/>
                </a:solidFill>
                <a:latin typeface="Microsoft YaHei"/>
                <a:ea typeface="Microsoft YaHei"/>
              </a:rPr>
              <a:t>和首都行政区产区</a:t>
            </a:r>
            <a:endParaRPr lang="en-US" sz="5440">
              <a:solidFill>
                <a:schemeClr val="accent1"/>
              </a:solidFill>
              <a:latin typeface="Microsoft YaHei"/>
              <a:ea typeface="Microsoft YaHei"/>
            </a:endParaRPr>
          </a:p>
        </p:txBody>
      </p:sp>
      <p:sp>
        <p:nvSpPr>
          <p:cNvPr id="4" name="object 58">
            <a:extLst>
              <a:ext uri="{FF2B5EF4-FFF2-40B4-BE49-F238E27FC236}">
                <a16:creationId xmlns:a16="http://schemas.microsoft.com/office/drawing/2014/main" id="{E6E73A27-E70F-8161-C9EA-55E89F670404}"/>
              </a:ext>
            </a:extLst>
          </p:cNvPr>
          <p:cNvSpPr txBox="1"/>
          <p:nvPr/>
        </p:nvSpPr>
        <p:spPr>
          <a:xfrm>
            <a:off x="3815746" y="5668590"/>
            <a:ext cx="2485162" cy="663643"/>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唐巴兰姆巴</a:t>
            </a:r>
          </a:p>
          <a:p>
            <a:pPr>
              <a:buClr>
                <a:srgbClr val="F40000"/>
              </a:buClr>
            </a:pPr>
            <a:endParaRPr lang="ja-JP" altLang="en-US" sz="1400" b="1">
              <a:solidFill>
                <a:schemeClr val="accent1"/>
              </a:solidFill>
              <a:latin typeface="Microsoft YaHei"/>
              <a:ea typeface="Microsoft YaHei"/>
              <a:cs typeface="Hellix SemiBold"/>
            </a:endParaRPr>
          </a:p>
          <a:p>
            <a:pPr>
              <a:buClr>
                <a:srgbClr val="F40000"/>
              </a:buClr>
            </a:pPr>
            <a:endParaRPr lang="en-AU" sz="1400" b="1">
              <a:solidFill>
                <a:schemeClr val="accent1"/>
              </a:solidFill>
              <a:latin typeface="Microsoft YaHei"/>
              <a:ea typeface="Microsoft YaHei"/>
              <a:cs typeface="Hellix SemiBold"/>
            </a:endParaRPr>
          </a:p>
        </p:txBody>
      </p:sp>
      <p:sp>
        <p:nvSpPr>
          <p:cNvPr id="11" name="object 58">
            <a:extLst>
              <a:ext uri="{FF2B5EF4-FFF2-40B4-BE49-F238E27FC236}">
                <a16:creationId xmlns:a16="http://schemas.microsoft.com/office/drawing/2014/main" id="{5BF814A2-D6BD-25F6-A275-2C7242879A54}"/>
              </a:ext>
            </a:extLst>
          </p:cNvPr>
          <p:cNvSpPr txBox="1"/>
          <p:nvPr/>
        </p:nvSpPr>
        <p:spPr>
          <a:xfrm>
            <a:off x="5231574" y="4694623"/>
            <a:ext cx="2750884"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堪培拉地区</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a:off x="6300908" y="4835768"/>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193457" y="3429000"/>
            <a:ext cx="1847599"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滨海沿岸</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6456363" y="2927338"/>
            <a:ext cx="436215"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22CB40B-38B7-CD74-E91F-50C33D53F3AF}"/>
              </a:ext>
            </a:extLst>
          </p:cNvPr>
          <p:cNvCxnSpPr>
            <a:cxnSpLocks/>
          </p:cNvCxnSpPr>
          <p:nvPr/>
        </p:nvCxnSpPr>
        <p:spPr>
          <a:xfrm>
            <a:off x="4787153" y="5780904"/>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67DC8C0B-07CD-26DB-0429-A972B57EC3A5}"/>
              </a:ext>
            </a:extLst>
          </p:cNvPr>
          <p:cNvSpPr txBox="1"/>
          <p:nvPr/>
        </p:nvSpPr>
        <p:spPr>
          <a:xfrm>
            <a:off x="5915425" y="2757221"/>
            <a:ext cx="178653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考兰</a:t>
            </a:r>
          </a:p>
        </p:txBody>
      </p:sp>
      <p:sp>
        <p:nvSpPr>
          <p:cNvPr id="16" name="object 58">
            <a:extLst>
              <a:ext uri="{FF2B5EF4-FFF2-40B4-BE49-F238E27FC236}">
                <a16:creationId xmlns:a16="http://schemas.microsoft.com/office/drawing/2014/main" id="{40BCA47C-B413-5DF7-1F20-4647B5DE227D}"/>
              </a:ext>
            </a:extLst>
          </p:cNvPr>
          <p:cNvSpPr txBox="1"/>
          <p:nvPr/>
        </p:nvSpPr>
        <p:spPr>
          <a:xfrm>
            <a:off x="8198864" y="2898381"/>
            <a:ext cx="1786538"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奥兰治</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7" name="Straight Connector 16">
            <a:extLst>
              <a:ext uri="{FF2B5EF4-FFF2-40B4-BE49-F238E27FC236}">
                <a16:creationId xmlns:a16="http://schemas.microsoft.com/office/drawing/2014/main" id="{DCAE9C01-C744-43D4-739C-F22A24528ED7}"/>
              </a:ext>
            </a:extLst>
          </p:cNvPr>
          <p:cNvCxnSpPr>
            <a:cxnSpLocks/>
          </p:cNvCxnSpPr>
          <p:nvPr/>
        </p:nvCxnSpPr>
        <p:spPr>
          <a:xfrm>
            <a:off x="7584141" y="2888918"/>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bject 58">
            <a:extLst>
              <a:ext uri="{FF2B5EF4-FFF2-40B4-BE49-F238E27FC236}">
                <a16:creationId xmlns:a16="http://schemas.microsoft.com/office/drawing/2014/main" id="{D7EB2899-8458-A677-0A31-BD2A1EC03434}"/>
              </a:ext>
            </a:extLst>
          </p:cNvPr>
          <p:cNvSpPr txBox="1"/>
          <p:nvPr/>
        </p:nvSpPr>
        <p:spPr>
          <a:xfrm>
            <a:off x="6959813" y="1376942"/>
            <a:ext cx="178653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满吉</a:t>
            </a:r>
          </a:p>
        </p:txBody>
      </p:sp>
      <p:cxnSp>
        <p:nvCxnSpPr>
          <p:cNvPr id="20" name="Straight Connector 19">
            <a:extLst>
              <a:ext uri="{FF2B5EF4-FFF2-40B4-BE49-F238E27FC236}">
                <a16:creationId xmlns:a16="http://schemas.microsoft.com/office/drawing/2014/main" id="{C4AE1BB9-77E0-AD67-F7F0-D5709D2CFBDA}"/>
              </a:ext>
            </a:extLst>
          </p:cNvPr>
          <p:cNvCxnSpPr>
            <a:cxnSpLocks/>
          </p:cNvCxnSpPr>
          <p:nvPr/>
        </p:nvCxnSpPr>
        <p:spPr>
          <a:xfrm>
            <a:off x="7438144" y="1490424"/>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1" name="object 58">
            <a:extLst>
              <a:ext uri="{FF2B5EF4-FFF2-40B4-BE49-F238E27FC236}">
                <a16:creationId xmlns:a16="http://schemas.microsoft.com/office/drawing/2014/main" id="{DBA035B8-3406-E63C-9F88-8242E0D0AED9}"/>
              </a:ext>
            </a:extLst>
          </p:cNvPr>
          <p:cNvSpPr txBox="1"/>
          <p:nvPr/>
        </p:nvSpPr>
        <p:spPr>
          <a:xfrm>
            <a:off x="10751244" y="2720613"/>
            <a:ext cx="178653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猎人谷</a:t>
            </a:r>
          </a:p>
        </p:txBody>
      </p:sp>
      <p:cxnSp>
        <p:nvCxnSpPr>
          <p:cNvPr id="22" name="Straight Connector 21">
            <a:extLst>
              <a:ext uri="{FF2B5EF4-FFF2-40B4-BE49-F238E27FC236}">
                <a16:creationId xmlns:a16="http://schemas.microsoft.com/office/drawing/2014/main" id="{A7358AD4-AE7E-79FA-1720-139BB4E46910}"/>
              </a:ext>
            </a:extLst>
          </p:cNvPr>
          <p:cNvCxnSpPr>
            <a:cxnSpLocks/>
          </p:cNvCxnSpPr>
          <p:nvPr/>
        </p:nvCxnSpPr>
        <p:spPr>
          <a:xfrm>
            <a:off x="10004611" y="1859257"/>
            <a:ext cx="668512" cy="8994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 name="object 58">
            <a:extLst>
              <a:ext uri="{FF2B5EF4-FFF2-40B4-BE49-F238E27FC236}">
                <a16:creationId xmlns:a16="http://schemas.microsoft.com/office/drawing/2014/main" id="{215E3667-532D-4E5E-B72B-B10EC8F9431D}"/>
              </a:ext>
            </a:extLst>
          </p:cNvPr>
          <p:cNvSpPr txBox="1"/>
          <p:nvPr/>
        </p:nvSpPr>
        <p:spPr>
          <a:xfrm>
            <a:off x="9954651" y="4750147"/>
            <a:ext cx="1786538"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南部高地</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25" name="Straight Connector 24">
            <a:extLst>
              <a:ext uri="{FF2B5EF4-FFF2-40B4-BE49-F238E27FC236}">
                <a16:creationId xmlns:a16="http://schemas.microsoft.com/office/drawing/2014/main" id="{63496FAC-E965-867A-407C-F9B164E17CA9}"/>
              </a:ext>
            </a:extLst>
          </p:cNvPr>
          <p:cNvCxnSpPr>
            <a:cxnSpLocks/>
          </p:cNvCxnSpPr>
          <p:nvPr/>
        </p:nvCxnSpPr>
        <p:spPr>
          <a:xfrm>
            <a:off x="8867374" y="4325832"/>
            <a:ext cx="991241" cy="4916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670961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r="-1147"/>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a:latin typeface="Microsoft YaHei"/>
                <a:ea typeface="Microsoft YaHei"/>
              </a:rPr>
              <a:t>澳大利亚葡萄酒的发祥地</a:t>
            </a:r>
          </a:p>
          <a:p>
            <a:r>
              <a:rPr lang="ja-JP" altLang="en-US">
                <a:latin typeface="Microsoft YaHei"/>
                <a:ea typeface="Microsoft YaHei"/>
              </a:rPr>
              <a:t>天瑞家族（</a:t>
            </a:r>
            <a:r>
              <a:rPr lang="en-AU">
                <a:latin typeface="Microsoft YaHei"/>
                <a:ea typeface="Microsoft YaHei"/>
              </a:rPr>
              <a:t>Tyrrell’s family）</a:t>
            </a:r>
            <a:r>
              <a:rPr lang="ja-JP" altLang="en-US">
                <a:latin typeface="Microsoft YaHei"/>
                <a:ea typeface="Microsoft YaHei"/>
              </a:rPr>
              <a:t>所在地</a:t>
            </a:r>
          </a:p>
          <a:p>
            <a:r>
              <a:rPr lang="ja-JP" altLang="en-US">
                <a:latin typeface="Microsoft YaHei"/>
                <a:ea typeface="Microsoft YaHei"/>
              </a:rPr>
              <a:t>热门旅游地</a:t>
            </a:r>
            <a:endParaRPr lang="en-AU">
              <a:latin typeface="Microsoft YaHei"/>
              <a:ea typeface="Microsoft YaHei"/>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a:ea typeface="Microsoft YaHei"/>
              </a:rPr>
              <a:t>猎人谷</a:t>
            </a:r>
          </a:p>
          <a:p>
            <a:endParaRPr lang="ja-JP" altLang="en-US">
              <a:solidFill>
                <a:schemeClr val="accent1"/>
              </a:solidFill>
              <a:latin typeface="Microsoft YaHei"/>
              <a:ea typeface="Microsoft YaHei"/>
            </a:endParaRPr>
          </a:p>
        </p:txBody>
      </p:sp>
      <p:sp>
        <p:nvSpPr>
          <p:cNvPr id="2" name="Text Placeholder 3">
            <a:extLst>
              <a:ext uri="{FF2B5EF4-FFF2-40B4-BE49-F238E27FC236}">
                <a16:creationId xmlns:a16="http://schemas.microsoft.com/office/drawing/2014/main" id="{41DBC3E4-41C6-6186-4748-1C9C3AD9C523}"/>
              </a:ext>
            </a:extLst>
          </p:cNvPr>
          <p:cNvSpPr txBox="1">
            <a:spLocks/>
          </p:cNvSpPr>
          <p:nvPr/>
        </p:nvSpPr>
        <p:spPr>
          <a:xfrm>
            <a:off x="6456362" y="5150971"/>
            <a:ext cx="350983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Microsoft YaHei"/>
                <a:ea typeface="Microsoft YaHei"/>
              </a:rPr>
              <a:t>趣味小知识</a:t>
            </a:r>
          </a:p>
          <a:p>
            <a:r>
              <a:rPr lang="ja-JP" altLang="en-US" sz="1400">
                <a:latin typeface="Microsoft YaHei"/>
                <a:ea typeface="Microsoft YaHei"/>
              </a:rPr>
              <a:t>猎人谷是澳大利亚最古老的持续酿酒产区，分为下猎人谷（绝大部分酒庄位于此）和上猎人谷两个子产区。</a:t>
            </a:r>
          </a:p>
          <a:p>
            <a:endParaRPr lang="ja-JP" altLang="en-US" sz="1400" i="1">
              <a:latin typeface="Microsoft YaHei"/>
              <a:ea typeface="Microsoft YaHei"/>
            </a:endParaRPr>
          </a:p>
        </p:txBody>
      </p:sp>
    </p:spTree>
    <p:extLst>
      <p:ext uri="{BB962C8B-B14F-4D97-AF65-F5344CB8AC3E}">
        <p14:creationId xmlns:p14="http://schemas.microsoft.com/office/powerpoint/2010/main" val="9380023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6BFBE9C-A186-0594-2203-810BE4BFE6B2}"/>
              </a:ext>
            </a:extLst>
          </p:cNvPr>
          <p:cNvPicPr>
            <a:picLocks noChangeAspect="1"/>
          </p:cNvPicPr>
          <p:nvPr/>
        </p:nvPicPr>
        <p:blipFill>
          <a:blip r:embed="rId3">
            <a:extLst>
              <a:ext uri="{28A0092B-C50C-407E-A947-70E740481C1C}">
                <a14:useLocalDpi xmlns:a14="http://schemas.microsoft.com/office/drawing/2010/main" val="0"/>
              </a:ext>
            </a:extLst>
          </a:blip>
          <a:srcRect l="32457" t="4910" r="14864" b="6232"/>
          <a:stretch/>
        </p:blipFill>
        <p:spPr>
          <a:xfrm>
            <a:off x="1" y="-1"/>
            <a:ext cx="6096000" cy="6857999"/>
          </a:xfrm>
          <a:prstGeom prst="rect">
            <a:avLst/>
          </a:prstGeom>
        </p:spPr>
      </p:pic>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a:ea typeface="Microsoft YaHei"/>
              </a:rPr>
              <a:t>海拔</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48963" y="3828443"/>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a:ea typeface="Microsoft YaHei"/>
              </a:rPr>
              <a:t>猎人谷</a:t>
            </a:r>
            <a:endParaRPr lang="en-US" b="1">
              <a:solidFill>
                <a:schemeClr val="accent3"/>
              </a:solidFill>
              <a:latin typeface="Microsoft YaHei"/>
              <a:ea typeface="Microsoft YaHei"/>
            </a:endParaRPr>
          </a:p>
          <a:p>
            <a:r>
              <a:rPr lang="en-US" sz="1800">
                <a:solidFill>
                  <a:srgbClr val="B2D8BE"/>
                </a:solidFill>
                <a:latin typeface="Neue Haas Grotesk Text Pro"/>
                <a:ea typeface="Microsoft YaHei"/>
              </a:rPr>
              <a:t>22–254</a:t>
            </a:r>
            <a:r>
              <a:rPr lang="ja-JP" altLang="en-US" sz="1800">
                <a:solidFill>
                  <a:srgbClr val="B2D8BE"/>
                </a:solidFill>
                <a:latin typeface="Microsoft YaHei"/>
                <a:ea typeface="Microsoft YaHei"/>
              </a:rPr>
              <a:t>米</a:t>
            </a:r>
            <a:r>
              <a:rPr lang="en-US" sz="1800">
                <a:solidFill>
                  <a:srgbClr val="B2D8BE"/>
                </a:solidFill>
                <a:latin typeface="Microsoft YaHei"/>
                <a:ea typeface="Microsoft YaHei"/>
              </a:rPr>
              <a:t> </a:t>
            </a:r>
            <a:br>
              <a:rPr lang="en-US" sz="1800">
                <a:latin typeface="Microsoft YaHei"/>
                <a:ea typeface="Microsoft YaHei"/>
              </a:rPr>
            </a:br>
            <a:r>
              <a:rPr lang="en-US" sz="1800">
                <a:solidFill>
                  <a:srgbClr val="B2D8BE"/>
                </a:solidFill>
                <a:latin typeface="Neue Haas Grotesk Text Pro"/>
                <a:ea typeface="Microsoft YaHei"/>
              </a:rPr>
              <a:t>(72–833</a:t>
            </a:r>
            <a:r>
              <a:rPr lang="ja-JP" altLang="en-US" sz="1800">
                <a:solidFill>
                  <a:srgbClr val="B2D8BE"/>
                </a:solidFill>
                <a:latin typeface="Microsoft YaHei"/>
                <a:ea typeface="Microsoft YaHei"/>
              </a:rPr>
              <a:t>英尺</a:t>
            </a:r>
            <a:r>
              <a:rPr lang="en-US" sz="1800">
                <a:solidFill>
                  <a:srgbClr val="B2D8BE"/>
                </a:solidFill>
                <a:latin typeface="Microsoft YaHei"/>
                <a:ea typeface="Microsoft YaHei"/>
              </a:rPr>
              <a: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23130" y="647456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23130" y="535156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5928920"/>
            <a:ext cx="3944498" cy="584775"/>
          </a:xfrm>
          <a:prstGeom prst="rect">
            <a:avLst/>
          </a:prstGeom>
          <a:noFill/>
        </p:spPr>
        <p:txBody>
          <a:bodyPr wrap="square">
            <a:spAutoFit/>
          </a:bodyPr>
          <a:lstStyle/>
          <a:p>
            <a:r>
              <a:rPr lang="ja-JP" altLang="en-US" sz="1600">
                <a:solidFill>
                  <a:schemeClr val="bg1"/>
                </a:solidFill>
                <a:latin typeface="Microsoft YaHei"/>
                <a:ea typeface="Microsoft YaHei"/>
              </a:rPr>
              <a:t>有海洋性气候影响</a:t>
            </a:r>
          </a:p>
          <a:p>
            <a:endParaRPr lang="ja-JP" altLang="en-US" sz="1600">
              <a:solidFill>
                <a:schemeClr val="bg1"/>
              </a:solidFill>
              <a:latin typeface="Microsoft YaHei"/>
              <a:ea typeface="Microsoft YaHei"/>
            </a:endParaRP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17963" y="584200"/>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1"/>
                </a:solidFill>
                <a:latin typeface="Microsoft YaHei"/>
                <a:ea typeface="Microsoft YaHei"/>
              </a:rPr>
              <a:t>气候</a:t>
            </a:r>
            <a:endParaRPr lang="en-US">
              <a:solidFill>
                <a:schemeClr val="accent1"/>
              </a:solidFill>
              <a:latin typeface="Microsoft YaHei"/>
              <a:ea typeface="Microsoft YaHei"/>
            </a:endParaRP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5344145"/>
            <a:ext cx="4331369" cy="584775"/>
          </a:xfrm>
          <a:prstGeom prst="rect">
            <a:avLst/>
          </a:prstGeom>
          <a:noFill/>
        </p:spPr>
        <p:txBody>
          <a:bodyPr wrap="square" rtlCol="0">
            <a:spAutoFit/>
          </a:bodyPr>
          <a:lstStyle/>
          <a:p>
            <a:pPr algn="l"/>
            <a:r>
              <a:rPr lang="ja-JP" altLang="en-US" sz="3200">
                <a:solidFill>
                  <a:schemeClr val="bg1"/>
                </a:solidFill>
                <a:effectLst/>
                <a:latin typeface="Microsoft YaHei"/>
                <a:ea typeface="Microsoft YaHei"/>
                <a:cs typeface="Inter Display" panose="02000503000000020004" pitchFamily="2" charset="0"/>
              </a:rPr>
              <a:t>亚热带性</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14" name="Oval 13">
            <a:extLst>
              <a:ext uri="{FF2B5EF4-FFF2-40B4-BE49-F238E27FC236}">
                <a16:creationId xmlns:a16="http://schemas.microsoft.com/office/drawing/2014/main" id="{160C6BB0-6A55-AC99-A2FE-EE3693086B2F}"/>
              </a:ext>
            </a:extLst>
          </p:cNvPr>
          <p:cNvSpPr/>
          <p:nvPr/>
        </p:nvSpPr>
        <p:spPr>
          <a:xfrm>
            <a:off x="8585033" y="630189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latin typeface="Microsoft YaHei"/>
              <a:ea typeface="Microsoft YaHei"/>
            </a:endParaRPr>
          </a:p>
        </p:txBody>
      </p:sp>
      <p:sp>
        <p:nvSpPr>
          <p:cNvPr id="4" name="TextBox 3">
            <a:extLst>
              <a:ext uri="{FF2B5EF4-FFF2-40B4-BE49-F238E27FC236}">
                <a16:creationId xmlns:a16="http://schemas.microsoft.com/office/drawing/2014/main" id="{F75C59C9-BD0B-3971-D860-E6D292B3899B}"/>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Microsoft YaHei"/>
                <a:ea typeface="Microsoft YaHei"/>
              </a:rPr>
              <a:t>低</a:t>
            </a:r>
          </a:p>
          <a:p>
            <a:r>
              <a:rPr lang="en-US" altLang="ja-JP" sz="1400">
                <a:solidFill>
                  <a:srgbClr val="601329"/>
                </a:solidFill>
                <a:latin typeface="Neue Haas Grotesk Text Pro"/>
                <a:ea typeface="Microsoft YaHei"/>
              </a:rPr>
              <a:t>0 – 499</a:t>
            </a:r>
            <a:r>
              <a:rPr lang="ja-JP" altLang="en-US" sz="1400">
                <a:solidFill>
                  <a:srgbClr val="601329"/>
                </a:solidFill>
                <a:latin typeface="Neue Haas Grotesk Text Pro"/>
                <a:ea typeface="Microsoft YaHei"/>
              </a:rPr>
              <a:t>米</a:t>
            </a:r>
          </a:p>
          <a:p>
            <a:r>
              <a:rPr lang="en-US" altLang="ja-JP" sz="1400">
                <a:solidFill>
                  <a:srgbClr val="601329"/>
                </a:solidFill>
                <a:latin typeface="Neue Haas Grotesk Text Pro"/>
                <a:ea typeface="Microsoft YaHei"/>
              </a:rPr>
              <a:t>0 – 1639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2" name="TextBox 11">
            <a:extLst>
              <a:ext uri="{FF2B5EF4-FFF2-40B4-BE49-F238E27FC236}">
                <a16:creationId xmlns:a16="http://schemas.microsoft.com/office/drawing/2014/main" id="{600F9052-8347-1695-9D44-1A600D4A9380}"/>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a:ea typeface="Microsoft YaHei"/>
              </a:rPr>
              <a:t>中等</a:t>
            </a:r>
          </a:p>
          <a:p>
            <a:r>
              <a:rPr lang="en-US" altLang="ja-JP" sz="1400">
                <a:solidFill>
                  <a:srgbClr val="601329"/>
                </a:solidFill>
                <a:latin typeface="Neue Haas Grotesk Text Pro"/>
                <a:ea typeface="Microsoft YaHei"/>
              </a:rPr>
              <a:t>500 – 749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1640 – 2459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3" name="TextBox 12">
            <a:extLst>
              <a:ext uri="{FF2B5EF4-FFF2-40B4-BE49-F238E27FC236}">
                <a16:creationId xmlns:a16="http://schemas.microsoft.com/office/drawing/2014/main" id="{606B5648-9EC9-0CB4-4054-702560E392CF}"/>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a:ea typeface="Microsoft YaHei"/>
              </a:rPr>
              <a:t>高</a:t>
            </a:r>
          </a:p>
          <a:p>
            <a:r>
              <a:rPr lang="en-US" altLang="ja-JP" sz="1400">
                <a:solidFill>
                  <a:srgbClr val="601329"/>
                </a:solidFill>
                <a:latin typeface="Neue Haas Grotesk Text Pro"/>
                <a:ea typeface="Microsoft YaHei"/>
              </a:rPr>
              <a:t>750 – 999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2460 – 3279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5" name="TextBox 14">
            <a:extLst>
              <a:ext uri="{FF2B5EF4-FFF2-40B4-BE49-F238E27FC236}">
                <a16:creationId xmlns:a16="http://schemas.microsoft.com/office/drawing/2014/main" id="{554EAFF2-BC6E-F25E-C8C1-003451E316D7}"/>
              </a:ext>
            </a:extLst>
          </p:cNvPr>
          <p:cNvSpPr txBox="1"/>
          <p:nvPr/>
        </p:nvSpPr>
        <p:spPr>
          <a:xfrm>
            <a:off x="10456533" y="1308425"/>
            <a:ext cx="2643446"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超高</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1000</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3280</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Tree>
    <p:extLst>
      <p:ext uri="{BB962C8B-B14F-4D97-AF65-F5344CB8AC3E}">
        <p14:creationId xmlns:p14="http://schemas.microsoft.com/office/powerpoint/2010/main" val="1425654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7844" t="7889" r="21532" b="14371"/>
          <a:stretch/>
        </p:blipFill>
        <p:spPr>
          <a:xfrm>
            <a:off x="6096000" y="368299"/>
            <a:ext cx="6096000" cy="624078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ja-JP" altLang="en-US">
                <a:solidFill>
                  <a:schemeClr val="accent5"/>
                </a:solidFill>
                <a:latin typeface="Microsoft YaHei"/>
                <a:ea typeface="Microsoft YaHei"/>
              </a:rPr>
              <a:t>澳大利亚霞多丽</a:t>
            </a:r>
            <a:endParaRPr lang="en-US">
              <a:solidFill>
                <a:schemeClr val="accent5"/>
              </a:solidFill>
              <a:latin typeface="Microsoft YaHei"/>
              <a:ea typeface="Microsoft YaHei"/>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932528" cy="1670704"/>
          </a:xfrm>
        </p:spPr>
        <p:txBody>
          <a:bodyPr/>
          <a:lstStyle/>
          <a:p>
            <a:pPr>
              <a:spcBef>
                <a:spcPts val="800"/>
              </a:spcBef>
            </a:pPr>
            <a:r>
              <a:rPr lang="zh-CN" altLang="en-US">
                <a:latin typeface="Microsoft YaHei"/>
                <a:ea typeface="Microsoft YaHei"/>
              </a:rPr>
              <a:t>霞多丽在澳大利亚的发展历程可谓跌宕起伏：它曾迎来万众瞩目的高光时刻，也曾经历市场低潮的考验。即便如此，霞多丽依然凭借多元的风格与顽强的魅力，在澳大利亚葡萄酒爱好者心中占据着不可替代的位置。</a:t>
            </a:r>
            <a:endParaRPr lang="ja-JP" altLang="en-US">
              <a:solidFill>
                <a:schemeClr val="bg1"/>
              </a:solidFill>
              <a:latin typeface="Microsoft YaHei"/>
              <a:ea typeface="Microsoft YaHei"/>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ja-JP" altLang="en-US" sz="4800" kern="1000" spc="-100">
                <a:latin typeface="Microsoft YaHei"/>
                <a:ea typeface="Microsoft YaHei"/>
              </a:rPr>
              <a:t>经典的演变</a:t>
            </a:r>
          </a:p>
          <a:p>
            <a:endParaRPr lang="ja-JP" altLang="en-US" sz="4800" kern="1000" spc="-100">
              <a:latin typeface="Microsoft YaHei"/>
              <a:ea typeface="Microsoft YaHei"/>
            </a:endParaRP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a:ea typeface="Microsoft YaHei"/>
              </a:rPr>
              <a:t>土壤</a:t>
            </a:r>
            <a:br>
              <a:rPr lang="ja-JP" altLang="en-US">
                <a:solidFill>
                  <a:schemeClr val="accent1"/>
                </a:solidFill>
                <a:latin typeface="Microsoft YaHei"/>
                <a:ea typeface="Microsoft YaHei"/>
              </a:rPr>
            </a:br>
            <a:endParaRPr lang="ja-JP" altLang="en-US">
              <a:solidFill>
                <a:schemeClr val="accent1"/>
              </a:solidFill>
              <a:latin typeface="Microsoft YaHei"/>
              <a:ea typeface="Microsoft YaHei"/>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16867" cy="1530521"/>
          </a:xfrm>
        </p:spPr>
        <p:txBody>
          <a:bodyPr/>
          <a:lstStyle/>
          <a:p>
            <a:r>
              <a:rPr lang="ja-JP" altLang="en-US">
                <a:latin typeface="Microsoft YaHei"/>
                <a:ea typeface="Microsoft YaHei"/>
              </a:rPr>
              <a:t>下猎人谷产区的土壤从砂质冲积土到深厚壤土，以及易碎的红色复式土壤。在上猎人谷产区，多河流和小溪，因此产区为碱性粘土之上的黑色粉质壤土。断背山脉的山丘以火山玄武岩为其主要特征。</a:t>
            </a:r>
          </a:p>
          <a:p>
            <a:endParaRPr lang="ja-JP" altLang="en-US">
              <a:latin typeface="Microsoft YaHei"/>
              <a:ea typeface="Microsoft YaHei"/>
            </a:endParaRPr>
          </a:p>
        </p:txBody>
      </p:sp>
    </p:spTree>
    <p:extLst>
      <p:ext uri="{BB962C8B-B14F-4D97-AF65-F5344CB8AC3E}">
        <p14:creationId xmlns:p14="http://schemas.microsoft.com/office/powerpoint/2010/main" val="270627914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a:ea typeface="Microsoft YaHei"/>
              </a:rPr>
              <a:t>南澳州</a:t>
            </a:r>
          </a:p>
          <a:p>
            <a:pPr marL="0" indent="0">
              <a:lnSpc>
                <a:spcPct val="82000"/>
              </a:lnSpc>
              <a:buNone/>
            </a:pPr>
            <a:endParaRPr lang="ja-JP" altLang="en-US" sz="5440">
              <a:solidFill>
                <a:schemeClr val="accent1"/>
              </a:solidFill>
              <a:latin typeface="Microsoft YaHei"/>
              <a:ea typeface="Microsoft YaHei"/>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4911342" y="4410224"/>
            <a:ext cx="1391128"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麦克拉仑谷</a:t>
            </a:r>
          </a:p>
          <a:p>
            <a:pPr>
              <a:buClr>
                <a:srgbClr val="F40000"/>
              </a:buClr>
            </a:pPr>
            <a:endParaRPr lang="ja-JP" altLang="en-US" sz="1400" b="1" err="1">
              <a:solidFill>
                <a:schemeClr val="accent1"/>
              </a:solidFill>
              <a:latin typeface="Microsoft YaHei"/>
              <a:ea typeface="Microsoft YaHei"/>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5989793" y="4164746"/>
            <a:ext cx="1286987" cy="36185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5D739FD-3FF2-6CD0-65FC-7D594222319E}"/>
              </a:ext>
            </a:extLst>
          </p:cNvPr>
          <p:cNvSpPr txBox="1"/>
          <p:nvPr/>
        </p:nvSpPr>
        <p:spPr>
          <a:xfrm>
            <a:off x="8355231" y="3787818"/>
            <a:ext cx="1826113"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阿德莱德山区</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8" name="Straight Connector 7">
            <a:extLst>
              <a:ext uri="{FF2B5EF4-FFF2-40B4-BE49-F238E27FC236}">
                <a16:creationId xmlns:a16="http://schemas.microsoft.com/office/drawing/2014/main" id="{9B2CE09D-2CF2-4A80-DA55-D82F4FD9D11C}"/>
              </a:ext>
            </a:extLst>
          </p:cNvPr>
          <p:cNvCxnSpPr>
            <a:cxnSpLocks/>
          </p:cNvCxnSpPr>
          <p:nvPr/>
        </p:nvCxnSpPr>
        <p:spPr>
          <a:xfrm>
            <a:off x="7780173" y="3804303"/>
            <a:ext cx="487847" cy="998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2CFC0735-84F8-853E-B3DE-74E0F4E9124A}"/>
              </a:ext>
            </a:extLst>
          </p:cNvPr>
          <p:cNvSpPr txBox="1"/>
          <p:nvPr/>
        </p:nvSpPr>
        <p:spPr>
          <a:xfrm>
            <a:off x="9952445" y="1427157"/>
            <a:ext cx="1826113"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河地</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1" name="Straight Connector 10">
            <a:extLst>
              <a:ext uri="{FF2B5EF4-FFF2-40B4-BE49-F238E27FC236}">
                <a16:creationId xmlns:a16="http://schemas.microsoft.com/office/drawing/2014/main" id="{8561970F-7856-BDC0-CA29-9071162A5F59}"/>
              </a:ext>
            </a:extLst>
          </p:cNvPr>
          <p:cNvCxnSpPr>
            <a:cxnSpLocks/>
          </p:cNvCxnSpPr>
          <p:nvPr/>
        </p:nvCxnSpPr>
        <p:spPr>
          <a:xfrm flipH="1" flipV="1">
            <a:off x="8024096" y="2712464"/>
            <a:ext cx="589706" cy="4379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318A015A-B71E-25FD-8BD6-93169A940ACE}"/>
              </a:ext>
            </a:extLst>
          </p:cNvPr>
          <p:cNvSpPr txBox="1"/>
          <p:nvPr/>
        </p:nvSpPr>
        <p:spPr>
          <a:xfrm>
            <a:off x="8415359" y="738025"/>
            <a:ext cx="1826113"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克莱尔谷</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14" name="Straight Connector 13">
            <a:extLst>
              <a:ext uri="{FF2B5EF4-FFF2-40B4-BE49-F238E27FC236}">
                <a16:creationId xmlns:a16="http://schemas.microsoft.com/office/drawing/2014/main" id="{C4669384-81C2-F320-87B1-D968A8245C5F}"/>
              </a:ext>
            </a:extLst>
          </p:cNvPr>
          <p:cNvCxnSpPr>
            <a:cxnSpLocks/>
          </p:cNvCxnSpPr>
          <p:nvPr/>
        </p:nvCxnSpPr>
        <p:spPr>
          <a:xfrm flipV="1">
            <a:off x="7547064" y="850499"/>
            <a:ext cx="808167" cy="61785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object 58">
            <a:extLst>
              <a:ext uri="{FF2B5EF4-FFF2-40B4-BE49-F238E27FC236}">
                <a16:creationId xmlns:a16="http://schemas.microsoft.com/office/drawing/2014/main" id="{3F8A55A7-10AC-6A48-5C18-4EE117A11913}"/>
              </a:ext>
            </a:extLst>
          </p:cNvPr>
          <p:cNvSpPr txBox="1"/>
          <p:nvPr/>
        </p:nvSpPr>
        <p:spPr>
          <a:xfrm>
            <a:off x="8689550" y="3057486"/>
            <a:ext cx="1826113"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YaHei"/>
                <a:ea typeface="Microsoft YaHei"/>
                <a:cs typeface="Hellix SemiBold"/>
              </a:rPr>
              <a:t>巴罗萨谷</a:t>
            </a:r>
          </a:p>
          <a:p>
            <a:pPr>
              <a:buClr>
                <a:srgbClr val="F40000"/>
              </a:buClr>
            </a:pPr>
            <a:endParaRPr lang="ja-JP" altLang="en-US" sz="1400" b="1">
              <a:solidFill>
                <a:schemeClr val="accent1"/>
              </a:solidFill>
              <a:latin typeface="Microsoft YaHei"/>
              <a:ea typeface="Microsoft YaHei"/>
              <a:cs typeface="Hellix SemiBold"/>
            </a:endParaRPr>
          </a:p>
        </p:txBody>
      </p:sp>
      <p:cxnSp>
        <p:nvCxnSpPr>
          <p:cNvPr id="20" name="Straight Connector 19">
            <a:extLst>
              <a:ext uri="{FF2B5EF4-FFF2-40B4-BE49-F238E27FC236}">
                <a16:creationId xmlns:a16="http://schemas.microsoft.com/office/drawing/2014/main" id="{B30A465A-92E4-E6B1-14A7-C7E45E8E6042}"/>
              </a:ext>
            </a:extLst>
          </p:cNvPr>
          <p:cNvCxnSpPr>
            <a:cxnSpLocks/>
          </p:cNvCxnSpPr>
          <p:nvPr/>
        </p:nvCxnSpPr>
        <p:spPr>
          <a:xfrm flipH="1" flipV="1">
            <a:off x="10375410" y="1698172"/>
            <a:ext cx="651178" cy="6796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bject 58">
            <a:extLst>
              <a:ext uri="{FF2B5EF4-FFF2-40B4-BE49-F238E27FC236}">
                <a16:creationId xmlns:a16="http://schemas.microsoft.com/office/drawing/2014/main" id="{34FA640B-C8D9-9BB6-F092-E43264493CC4}"/>
              </a:ext>
            </a:extLst>
          </p:cNvPr>
          <p:cNvSpPr txBox="1"/>
          <p:nvPr/>
        </p:nvSpPr>
        <p:spPr>
          <a:xfrm>
            <a:off x="6506689" y="3518561"/>
            <a:ext cx="1391128" cy="386644"/>
          </a:xfrm>
          <a:prstGeom prst="rect">
            <a:avLst/>
          </a:prstGeom>
        </p:spPr>
        <p:txBody>
          <a:bodyPr vert="horz" wrap="square" lIns="0" tIns="17145" rIns="0" bIns="0" rtlCol="0" anchor="t" anchorCtr="0">
            <a:spAutoFit/>
          </a:bodyPr>
          <a:lstStyle/>
          <a:p>
            <a:pPr>
              <a:buClr>
                <a:srgbClr val="F40000"/>
              </a:buClr>
            </a:pPr>
            <a:r>
              <a:rPr lang="ja-JP" altLang="en-US" sz="1200">
                <a:solidFill>
                  <a:schemeClr val="accent1"/>
                </a:solidFill>
                <a:latin typeface="Microsoft YaHei"/>
                <a:ea typeface="Microsoft YaHei"/>
                <a:cs typeface="Hellix SemiBold"/>
              </a:rPr>
              <a:t>阿德莱德</a:t>
            </a:r>
          </a:p>
          <a:p>
            <a:pPr>
              <a:buClr>
                <a:srgbClr val="F40000"/>
              </a:buClr>
            </a:pPr>
            <a:endParaRPr lang="ja-JP" altLang="en-US" sz="1200">
              <a:solidFill>
                <a:schemeClr val="accent1"/>
              </a:solidFill>
              <a:latin typeface="Microsoft YaHei"/>
              <a:ea typeface="Microsoft YaHei"/>
              <a:cs typeface="Hellix SemiBold"/>
            </a:endParaRPr>
          </a:p>
        </p:txBody>
      </p:sp>
    </p:spTree>
    <p:extLst>
      <p:ext uri="{BB962C8B-B14F-4D97-AF65-F5344CB8AC3E}">
        <p14:creationId xmlns:p14="http://schemas.microsoft.com/office/powerpoint/2010/main" val="6449666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ja-JP" altLang="en-US">
                <a:latin typeface="Microsoft YaHei"/>
                <a:ea typeface="Microsoft YaHei"/>
              </a:rPr>
              <a:t>德国的文化遗产</a:t>
            </a:r>
          </a:p>
          <a:p>
            <a:r>
              <a:rPr lang="ja-JP" altLang="en-US">
                <a:latin typeface="Microsoft YaHei"/>
                <a:ea typeface="Microsoft YaHei"/>
              </a:rPr>
              <a:t>美食爱好者的天堂</a:t>
            </a:r>
          </a:p>
          <a:p>
            <a:r>
              <a:rPr lang="ja-JP" altLang="en-US">
                <a:latin typeface="Microsoft YaHei"/>
                <a:ea typeface="Microsoft YaHei"/>
              </a:rPr>
              <a:t>一个产区的涅槃</a:t>
            </a:r>
          </a:p>
          <a:p>
            <a:r>
              <a:rPr lang="ja-JP" altLang="en-US">
                <a:latin typeface="Microsoft YaHei"/>
                <a:ea typeface="Microsoft YaHei"/>
              </a:rPr>
              <a:t>凉爽气候的中心产区</a:t>
            </a:r>
            <a:endParaRPr lang="en-AU">
              <a:latin typeface="Microsoft YaHei"/>
              <a:ea typeface="Microsoft YaHei"/>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a:ea typeface="Microsoft YaHei"/>
              </a:rPr>
              <a:t>阿德莱德山区</a:t>
            </a:r>
          </a:p>
          <a:p>
            <a:endParaRPr lang="ja-JP" altLang="en-US">
              <a:solidFill>
                <a:schemeClr val="accent1"/>
              </a:solidFill>
              <a:latin typeface="Microsoft YaHei"/>
              <a:ea typeface="Microsoft YaHei"/>
            </a:endParaRPr>
          </a:p>
        </p:txBody>
      </p:sp>
      <p:sp>
        <p:nvSpPr>
          <p:cNvPr id="2" name="Text Placeholder 3">
            <a:extLst>
              <a:ext uri="{FF2B5EF4-FFF2-40B4-BE49-F238E27FC236}">
                <a16:creationId xmlns:a16="http://schemas.microsoft.com/office/drawing/2014/main" id="{5B18F992-60C7-80EE-A7BA-C9F672A2B00D}"/>
              </a:ext>
            </a:extLst>
          </p:cNvPr>
          <p:cNvSpPr txBox="1">
            <a:spLocks/>
          </p:cNvSpPr>
          <p:nvPr/>
        </p:nvSpPr>
        <p:spPr>
          <a:xfrm>
            <a:off x="6456361" y="5150971"/>
            <a:ext cx="4337535"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Microsoft YaHei"/>
                <a:ea typeface="Microsoft YaHei"/>
              </a:rPr>
              <a:t>你知道吗？</a:t>
            </a:r>
          </a:p>
          <a:p>
            <a:r>
              <a:rPr lang="ja-JP" altLang="en-US" sz="1400">
                <a:latin typeface="Microsoft YaHei"/>
                <a:ea typeface="Microsoft YaHei"/>
              </a:rPr>
              <a:t>阿德莱德山区有两个子产区： 兰斯伍德（ </a:t>
            </a:r>
            <a:r>
              <a:rPr lang="en-AU" sz="1400">
                <a:latin typeface="Microsoft YaHei"/>
                <a:ea typeface="Microsoft YaHei"/>
              </a:rPr>
              <a:t>Lenswood）</a:t>
            </a:r>
            <a:r>
              <a:rPr lang="ja-JP" altLang="en-US" sz="1400">
                <a:latin typeface="Microsoft YaHei"/>
                <a:ea typeface="Microsoft YaHei"/>
              </a:rPr>
              <a:t>和皮卡迪利谷（ </a:t>
            </a:r>
            <a:r>
              <a:rPr lang="en-AU" sz="1400">
                <a:latin typeface="Microsoft YaHei"/>
                <a:ea typeface="Microsoft YaHei"/>
              </a:rPr>
              <a:t>Piccadilly Valley ）。</a:t>
            </a:r>
          </a:p>
          <a:p>
            <a:endParaRPr lang="en-AU" sz="1400" i="1">
              <a:latin typeface="Microsoft YaHei"/>
              <a:ea typeface="Microsoft YaHei"/>
            </a:endParaRPr>
          </a:p>
        </p:txBody>
      </p:sp>
    </p:spTree>
    <p:extLst>
      <p:ext uri="{BB962C8B-B14F-4D97-AF65-F5344CB8AC3E}">
        <p14:creationId xmlns:p14="http://schemas.microsoft.com/office/powerpoint/2010/main" val="393810830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5836"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ja-JP" altLang="en-US">
                <a:solidFill>
                  <a:schemeClr val="accent1"/>
                </a:solidFill>
                <a:latin typeface="Microsoft YaHei"/>
                <a:ea typeface="Microsoft YaHei"/>
              </a:rPr>
              <a:t>气候</a:t>
            </a:r>
            <a:endParaRPr lang="en-US">
              <a:solidFill>
                <a:schemeClr val="accent1"/>
              </a:solidFill>
              <a:latin typeface="Microsoft YaHei"/>
              <a:ea typeface="Microsoft YaHei"/>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54309"/>
            <a:ext cx="5183398" cy="1077218"/>
          </a:xfrm>
          <a:prstGeom prst="rect">
            <a:avLst/>
          </a:prstGeom>
          <a:noFill/>
        </p:spPr>
        <p:txBody>
          <a:bodyPr wrap="square" rtlCol="0">
            <a:spAutoFit/>
          </a:bodyPr>
          <a:lstStyle/>
          <a:p>
            <a:pPr algn="l"/>
            <a:r>
              <a:rPr lang="ja-JP" altLang="en-US" sz="3200">
                <a:solidFill>
                  <a:schemeClr val="bg1"/>
                </a:solidFill>
                <a:effectLst/>
                <a:latin typeface="Microsoft YaHei"/>
                <a:ea typeface="Microsoft YaHei"/>
                <a:cs typeface="Inter Display" panose="02000503000000020004" pitchFamily="2" charset="0"/>
              </a:rPr>
              <a:t>温和的海洋性</a:t>
            </a:r>
          </a:p>
          <a:p>
            <a:pPr algn="l"/>
            <a:endParaRPr lang="ja-JP" altLang="en-US" sz="3200">
              <a:solidFill>
                <a:schemeClr val="bg1"/>
              </a:solidFill>
              <a:effectLst/>
              <a:latin typeface="Microsoft YaHei"/>
              <a:ea typeface="Microsoft YaHei"/>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76900" y="1840878"/>
            <a:ext cx="3349879" cy="535531"/>
          </a:xfrm>
          <a:prstGeom prst="rect">
            <a:avLst/>
          </a:prstGeom>
          <a:noFill/>
        </p:spPr>
        <p:txBody>
          <a:bodyPr wrap="square" rtlCol="0">
            <a:spAutoFit/>
          </a:bodyPr>
          <a:lstStyle/>
          <a:p>
            <a:pPr>
              <a:lnSpc>
                <a:spcPct val="90000"/>
              </a:lnSpc>
            </a:pPr>
            <a:r>
              <a:rPr lang="ja-JP" altLang="en-US" sz="1600">
                <a:solidFill>
                  <a:schemeClr val="bg1"/>
                </a:solidFill>
                <a:latin typeface="Microsoft YaHei"/>
                <a:ea typeface="Microsoft YaHei"/>
              </a:rPr>
              <a:t>具有冷凉气候特点</a:t>
            </a:r>
          </a:p>
          <a:p>
            <a:pPr>
              <a:lnSpc>
                <a:spcPct val="90000"/>
              </a:lnSpc>
            </a:pPr>
            <a:endParaRPr lang="ja-JP" altLang="en-US" sz="1600">
              <a:solidFill>
                <a:schemeClr val="bg1"/>
              </a:solidFill>
              <a:latin typeface="Microsoft YaHei"/>
              <a:ea typeface="Microsoft YaHei"/>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1340432"/>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a:ea typeface="Microsoft YaHei"/>
              </a:rPr>
              <a:t>海拔</a:t>
            </a:r>
          </a:p>
          <a:p>
            <a:endParaRPr lang="ja-JP" altLang="en-US">
              <a:solidFill>
                <a:schemeClr val="accent3"/>
              </a:solidFill>
              <a:latin typeface="Microsoft YaHei"/>
              <a:ea typeface="Microsoft YaHei"/>
            </a:endParaRP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781648" y="2366933"/>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a:ea typeface="Microsoft YaHei"/>
              </a:rPr>
              <a:t>阿德莱德山区</a:t>
            </a:r>
            <a:endParaRPr lang="en-US" b="1">
              <a:solidFill>
                <a:schemeClr val="accent3"/>
              </a:solidFill>
              <a:latin typeface="Microsoft YaHei"/>
              <a:ea typeface="Microsoft YaHei"/>
            </a:endParaRPr>
          </a:p>
          <a:p>
            <a:r>
              <a:rPr lang="en-US" altLang="ja-JP" sz="1800">
                <a:solidFill>
                  <a:srgbClr val="B2D8BE"/>
                </a:solidFill>
                <a:latin typeface="Neue Haas Grotesk Text Pro"/>
                <a:ea typeface="Microsoft YaHei"/>
              </a:rPr>
              <a:t>230–650</a:t>
            </a:r>
            <a:r>
              <a:rPr lang="ja-JP" altLang="en-US" sz="1800">
                <a:solidFill>
                  <a:srgbClr val="B2D8BE"/>
                </a:solidFill>
                <a:latin typeface="Microsoft YaHei"/>
                <a:ea typeface="Microsoft YaHei"/>
              </a:rPr>
              <a:t>米 </a:t>
            </a:r>
            <a:br>
              <a:rPr lang="en-AU" altLang="ja-JP" sz="1800">
                <a:latin typeface="Microsoft YaHei"/>
                <a:ea typeface="Microsoft YaHei"/>
              </a:rPr>
            </a:br>
            <a:r>
              <a:rPr lang="en-US" altLang="ja-JP" sz="1800">
                <a:solidFill>
                  <a:srgbClr val="B2D8BE"/>
                </a:solidFill>
                <a:latin typeface="Microsoft YaHei"/>
                <a:ea typeface="Microsoft YaHei"/>
              </a:rPr>
              <a:t>(</a:t>
            </a:r>
            <a:r>
              <a:rPr lang="en-US" altLang="ja-JP" sz="1800">
                <a:solidFill>
                  <a:srgbClr val="B2D8BE"/>
                </a:solidFill>
                <a:latin typeface="Neue Haas Grotesk Text Pro"/>
                <a:ea typeface="Microsoft YaHei"/>
              </a:rPr>
              <a:t>755–2133</a:t>
            </a:r>
            <a:r>
              <a:rPr lang="ja-JP" altLang="en-US" sz="1800">
                <a:solidFill>
                  <a:srgbClr val="B2D8BE"/>
                </a:solidFill>
                <a:latin typeface="Microsoft YaHei"/>
                <a:ea typeface="Microsoft YaHei"/>
              </a:rPr>
              <a:t>英尺</a:t>
            </a:r>
            <a:r>
              <a:rPr lang="en-US" altLang="ja-JP" sz="1800">
                <a:solidFill>
                  <a:srgbClr val="B2D8BE"/>
                </a:solidFill>
                <a:latin typeface="Microsoft YaHei"/>
                <a:ea typeface="Microsoft YaHei"/>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997653" y="496814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997653" y="384514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1" name="Oval 30">
            <a:extLst>
              <a:ext uri="{FF2B5EF4-FFF2-40B4-BE49-F238E27FC236}">
                <a16:creationId xmlns:a16="http://schemas.microsoft.com/office/drawing/2014/main" id="{9F6D3D17-F1EE-B541-B0FA-0B5416EFD923}"/>
              </a:ext>
            </a:extLst>
          </p:cNvPr>
          <p:cNvSpPr/>
          <p:nvPr/>
        </p:nvSpPr>
        <p:spPr>
          <a:xfrm>
            <a:off x="9059556" y="479547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latin typeface="Microsoft YaHei"/>
              <a:ea typeface="Microsoft YaHei"/>
            </a:endParaRPr>
          </a:p>
        </p:txBody>
      </p:sp>
      <p:sp>
        <p:nvSpPr>
          <p:cNvPr id="2" name="TextBox 1">
            <a:extLst>
              <a:ext uri="{FF2B5EF4-FFF2-40B4-BE49-F238E27FC236}">
                <a16:creationId xmlns:a16="http://schemas.microsoft.com/office/drawing/2014/main" id="{471AD759-6F61-9A23-C584-F8B33B90EDBB}"/>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Microsoft YaHei"/>
                <a:ea typeface="Microsoft YaHei"/>
              </a:rPr>
              <a:t>低</a:t>
            </a:r>
          </a:p>
          <a:p>
            <a:r>
              <a:rPr lang="en-US" altLang="ja-JP" sz="1400">
                <a:solidFill>
                  <a:srgbClr val="601329"/>
                </a:solidFill>
                <a:latin typeface="Neue Haas Grotesk Text Pro"/>
                <a:ea typeface="Microsoft YaHei"/>
              </a:rPr>
              <a:t>0 – 499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0 – 1639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1" name="TextBox 10">
            <a:extLst>
              <a:ext uri="{FF2B5EF4-FFF2-40B4-BE49-F238E27FC236}">
                <a16:creationId xmlns:a16="http://schemas.microsoft.com/office/drawing/2014/main" id="{B6A18CE1-200F-8E01-43AB-A4AB230CF091}"/>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a:ea typeface="Microsoft YaHei"/>
              </a:rPr>
              <a:t>中等</a:t>
            </a:r>
          </a:p>
          <a:p>
            <a:r>
              <a:rPr lang="en-US" altLang="ja-JP" sz="1400">
                <a:solidFill>
                  <a:srgbClr val="601329"/>
                </a:solidFill>
                <a:latin typeface="Neue Haas Grotesk Text Pro"/>
                <a:ea typeface="Microsoft YaHei"/>
              </a:rPr>
              <a:t>500 – 749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1640 – 2459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2" name="TextBox 11">
            <a:extLst>
              <a:ext uri="{FF2B5EF4-FFF2-40B4-BE49-F238E27FC236}">
                <a16:creationId xmlns:a16="http://schemas.microsoft.com/office/drawing/2014/main" id="{19F33096-BF7D-46CE-EB74-7081D65DF0BA}"/>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a:ea typeface="Microsoft YaHei"/>
              </a:rPr>
              <a:t>高</a:t>
            </a:r>
          </a:p>
          <a:p>
            <a:r>
              <a:rPr lang="en-US" altLang="ja-JP" sz="1400">
                <a:solidFill>
                  <a:srgbClr val="601329"/>
                </a:solidFill>
                <a:latin typeface="Neue Haas Grotesk Text Pro"/>
                <a:ea typeface="Microsoft YaHei"/>
              </a:rPr>
              <a:t>750 – 999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2460 – 3279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3" name="TextBox 12">
            <a:extLst>
              <a:ext uri="{FF2B5EF4-FFF2-40B4-BE49-F238E27FC236}">
                <a16:creationId xmlns:a16="http://schemas.microsoft.com/office/drawing/2014/main" id="{0CDCF0A4-436F-1D0D-F12D-0184AC9085EF}"/>
              </a:ext>
            </a:extLst>
          </p:cNvPr>
          <p:cNvSpPr txBox="1"/>
          <p:nvPr/>
        </p:nvSpPr>
        <p:spPr>
          <a:xfrm>
            <a:off x="10456533" y="1308425"/>
            <a:ext cx="2643446"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超高</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1000</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3280</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Tree>
    <p:extLst>
      <p:ext uri="{BB962C8B-B14F-4D97-AF65-F5344CB8AC3E}">
        <p14:creationId xmlns:p14="http://schemas.microsoft.com/office/powerpoint/2010/main" val="50013625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a:ea typeface="Microsoft YaHei"/>
              </a:rPr>
              <a:t>土 壤</a:t>
            </a:r>
            <a:br>
              <a:rPr lang="ja-JP" altLang="en-US">
                <a:solidFill>
                  <a:schemeClr val="accent1"/>
                </a:solidFill>
                <a:latin typeface="Microsoft YaHei"/>
                <a:ea typeface="Microsoft YaHei"/>
              </a:rPr>
            </a:br>
            <a:endParaRPr lang="ja-JP" altLang="en-US">
              <a:solidFill>
                <a:schemeClr val="accent1"/>
              </a:solidFill>
              <a:latin typeface="Microsoft YaHei"/>
              <a:ea typeface="Microsoft YaHei"/>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886345" cy="1530521"/>
          </a:xfrm>
        </p:spPr>
        <p:txBody>
          <a:bodyPr/>
          <a:lstStyle/>
          <a:p>
            <a:r>
              <a:rPr lang="ja-JP" altLang="en-US">
                <a:latin typeface="Microsoft YaHei"/>
                <a:ea typeface="Microsoft YaHei"/>
              </a:rPr>
              <a:t>阿德莱德山区的土壤在结构和化学上差异很大。该地区混合了灰褐色或棕色的壤质沙土，以及覆盖在在粘土之上的沙土。土壤深度的变化受地形的影响，从陡峭的山坡到起伏的丘陵，使其山顶呈现浅石质土壤，而谷底则呈现泥炭状粘土。</a:t>
            </a:r>
          </a:p>
          <a:p>
            <a:endParaRPr lang="ja-JP" altLang="en-US">
              <a:latin typeface="Microsoft YaHei"/>
              <a:ea typeface="Microsoft YaHei"/>
            </a:endParaRPr>
          </a:p>
        </p:txBody>
      </p:sp>
    </p:spTree>
    <p:extLst>
      <p:ext uri="{BB962C8B-B14F-4D97-AF65-F5344CB8AC3E}">
        <p14:creationId xmlns:p14="http://schemas.microsoft.com/office/powerpoint/2010/main" val="42499175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descr="A map of australia with blue spots&#10;&#10;AI-generated content may be incorrect.">
            <a:extLst>
              <a:ext uri="{FF2B5EF4-FFF2-40B4-BE49-F238E27FC236}">
                <a16:creationId xmlns:a16="http://schemas.microsoft.com/office/drawing/2014/main" id="{2BBF5937-2B3E-1267-BCA5-4C384B7AA7C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16163" y="0"/>
            <a:ext cx="12191998" cy="6858000"/>
          </a:xfrm>
          <a:prstGeom prst="rect">
            <a:avLst/>
          </a:prstGeom>
          <a:noFill/>
        </p:spPr>
      </p:pic>
      <p:sp>
        <p:nvSpPr>
          <p:cNvPr id="5" name="Title 2">
            <a:extLst>
              <a:ext uri="{FF2B5EF4-FFF2-40B4-BE49-F238E27FC236}">
                <a16:creationId xmlns:a16="http://schemas.microsoft.com/office/drawing/2014/main" id="{C15ED5AB-73CE-4B1F-C5FB-3C5C77DB9385}"/>
              </a:ext>
            </a:extLst>
          </p:cNvPr>
          <p:cNvSpPr txBox="1">
            <a:spLocks/>
          </p:cNvSpPr>
          <p:nvPr/>
        </p:nvSpPr>
        <p:spPr>
          <a:xfrm>
            <a:off x="516163"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2"/>
                </a:solidFill>
                <a:latin typeface="Microsoft YaHei"/>
                <a:ea typeface="Microsoft YaHei"/>
              </a:rPr>
              <a:t>塔斯马尼亚州</a:t>
            </a:r>
          </a:p>
          <a:p>
            <a:endParaRPr lang="ja-JP" altLang="en-US" err="1">
              <a:solidFill>
                <a:schemeClr val="accent2"/>
              </a:solidFill>
              <a:latin typeface="Microsoft YaHei"/>
              <a:ea typeface="Microsoft YaHei"/>
            </a:endParaRPr>
          </a:p>
        </p:txBody>
      </p:sp>
      <p:sp>
        <p:nvSpPr>
          <p:cNvPr id="6" name="object 58">
            <a:extLst>
              <a:ext uri="{FF2B5EF4-FFF2-40B4-BE49-F238E27FC236}">
                <a16:creationId xmlns:a16="http://schemas.microsoft.com/office/drawing/2014/main" id="{6B837AA5-DA1C-14AF-9EA5-9C032FE2A3BB}"/>
              </a:ext>
            </a:extLst>
          </p:cNvPr>
          <p:cNvSpPr txBox="1"/>
          <p:nvPr/>
        </p:nvSpPr>
        <p:spPr>
          <a:xfrm>
            <a:off x="6180524" y="5354005"/>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a:latin typeface="Microsoft YaHei"/>
                <a:ea typeface="Microsoft YaHei"/>
                <a:cs typeface="Hellix SemiBold"/>
              </a:rPr>
              <a:t>休恩谷</a:t>
            </a:r>
            <a:r>
              <a:rPr lang="en-AU" sz="1400" b="1">
                <a:latin typeface="Microsoft YaHei"/>
                <a:ea typeface="Microsoft YaHei"/>
                <a:cs typeface="Hellix SemiBold"/>
              </a:rPr>
              <a:t> / </a:t>
            </a:r>
            <a:r>
              <a:rPr lang="zh-CN" altLang="en-US" sz="1400" b="1">
                <a:latin typeface="Microsoft YaHei"/>
                <a:ea typeface="Microsoft YaHei"/>
                <a:cs typeface="Hellix SemiBold"/>
              </a:rPr>
              <a:t>海峡</a:t>
            </a:r>
            <a:endParaRPr lang="en-US" sz="1400" b="1">
              <a:latin typeface="Microsoft YaHei"/>
              <a:ea typeface="Microsoft YaHei"/>
              <a:cs typeface="Hellix SemiBold"/>
            </a:endParaRPr>
          </a:p>
        </p:txBody>
      </p:sp>
      <p:sp>
        <p:nvSpPr>
          <p:cNvPr id="7" name="object 58">
            <a:extLst>
              <a:ext uri="{FF2B5EF4-FFF2-40B4-BE49-F238E27FC236}">
                <a16:creationId xmlns:a16="http://schemas.microsoft.com/office/drawing/2014/main" id="{E6DE32CD-2799-7EE9-98D4-DE0D0FF49DD2}"/>
              </a:ext>
            </a:extLst>
          </p:cNvPr>
          <p:cNvSpPr txBox="1"/>
          <p:nvPr/>
        </p:nvSpPr>
        <p:spPr>
          <a:xfrm>
            <a:off x="6180524" y="4694290"/>
            <a:ext cx="141936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a:latin typeface="Microsoft YaHei"/>
                <a:ea typeface="Microsoft YaHei"/>
              </a:rPr>
              <a:t>德文特谷产区</a:t>
            </a:r>
            <a:endParaRPr lang="en-US" sz="1400" b="1">
              <a:latin typeface="Microsoft YaHei"/>
              <a:ea typeface="Microsoft YaHei"/>
              <a:cs typeface="Hellix SemiBold"/>
            </a:endParaRPr>
          </a:p>
        </p:txBody>
      </p:sp>
      <p:sp>
        <p:nvSpPr>
          <p:cNvPr id="8" name="object 58">
            <a:extLst>
              <a:ext uri="{FF2B5EF4-FFF2-40B4-BE49-F238E27FC236}">
                <a16:creationId xmlns:a16="http://schemas.microsoft.com/office/drawing/2014/main" id="{B0DF9642-0C45-7867-BE77-E2C500A8A46D}"/>
              </a:ext>
            </a:extLst>
          </p:cNvPr>
          <p:cNvSpPr txBox="1"/>
          <p:nvPr/>
        </p:nvSpPr>
        <p:spPr>
          <a:xfrm>
            <a:off x="7158236" y="4078536"/>
            <a:ext cx="180869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a:latin typeface="Microsoft YaHei"/>
                <a:ea typeface="Microsoft YaHei"/>
              </a:rPr>
              <a:t>科尔河谷产区</a:t>
            </a:r>
            <a:endParaRPr lang="en-US" sz="1400" b="1">
              <a:latin typeface="Microsoft YaHei"/>
              <a:ea typeface="Microsoft YaHei"/>
              <a:cs typeface="Hellix SemiBold"/>
            </a:endParaRPr>
          </a:p>
        </p:txBody>
      </p:sp>
      <p:sp>
        <p:nvSpPr>
          <p:cNvPr id="9" name="object 58">
            <a:extLst>
              <a:ext uri="{FF2B5EF4-FFF2-40B4-BE49-F238E27FC236}">
                <a16:creationId xmlns:a16="http://schemas.microsoft.com/office/drawing/2014/main" id="{B45A7A35-5338-3D65-73D8-4E1983B92703}"/>
              </a:ext>
            </a:extLst>
          </p:cNvPr>
          <p:cNvSpPr txBox="1"/>
          <p:nvPr/>
        </p:nvSpPr>
        <p:spPr>
          <a:xfrm>
            <a:off x="8010142" y="3576414"/>
            <a:ext cx="1824194"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a:latin typeface="Microsoft YaHei"/>
                <a:ea typeface="Microsoft YaHei"/>
                <a:cs typeface="Hellix SemiBold"/>
              </a:rPr>
              <a:t>东部海岸</a:t>
            </a:r>
            <a:endParaRPr lang="en-US" sz="1400" b="1">
              <a:latin typeface="Microsoft YaHei"/>
              <a:ea typeface="Microsoft YaHei"/>
              <a:cs typeface="Hellix SemiBold"/>
            </a:endParaRPr>
          </a:p>
        </p:txBody>
      </p:sp>
      <p:sp>
        <p:nvSpPr>
          <p:cNvPr id="10" name="object 58">
            <a:extLst>
              <a:ext uri="{FF2B5EF4-FFF2-40B4-BE49-F238E27FC236}">
                <a16:creationId xmlns:a16="http://schemas.microsoft.com/office/drawing/2014/main" id="{ABDEDE6C-425C-6CAF-0498-C1DB34FFFE1E}"/>
              </a:ext>
            </a:extLst>
          </p:cNvPr>
          <p:cNvSpPr txBox="1"/>
          <p:nvPr/>
        </p:nvSpPr>
        <p:spPr>
          <a:xfrm>
            <a:off x="5728066" y="1625294"/>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a:latin typeface="Microsoft YaHei"/>
                <a:ea typeface="Microsoft YaHei"/>
                <a:cs typeface="Hellix SemiBold"/>
              </a:rPr>
              <a:t>西北部产区</a:t>
            </a:r>
            <a:endParaRPr lang="en-US" sz="1400" b="1">
              <a:latin typeface="Microsoft YaHei"/>
              <a:ea typeface="Microsoft YaHei"/>
              <a:cs typeface="Hellix SemiBold"/>
            </a:endParaRPr>
          </a:p>
        </p:txBody>
      </p:sp>
      <p:sp>
        <p:nvSpPr>
          <p:cNvPr id="11" name="object 58">
            <a:extLst>
              <a:ext uri="{FF2B5EF4-FFF2-40B4-BE49-F238E27FC236}">
                <a16:creationId xmlns:a16="http://schemas.microsoft.com/office/drawing/2014/main" id="{6880D045-90FA-0BCD-37D9-EC9706689C75}"/>
              </a:ext>
            </a:extLst>
          </p:cNvPr>
          <p:cNvSpPr txBox="1"/>
          <p:nvPr/>
        </p:nvSpPr>
        <p:spPr>
          <a:xfrm>
            <a:off x="8717033" y="1365611"/>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a:latin typeface="Microsoft YaHei"/>
                <a:ea typeface="Microsoft YaHei"/>
              </a:rPr>
              <a:t>派珀斯河产区</a:t>
            </a:r>
            <a:endParaRPr lang="en-US" sz="1400" b="1">
              <a:latin typeface="Microsoft YaHei"/>
              <a:ea typeface="Microsoft YaHei"/>
              <a:cs typeface="Hellix SemiBold"/>
            </a:endParaRPr>
          </a:p>
        </p:txBody>
      </p:sp>
      <p:sp>
        <p:nvSpPr>
          <p:cNvPr id="12" name="object 58">
            <a:extLst>
              <a:ext uri="{FF2B5EF4-FFF2-40B4-BE49-F238E27FC236}">
                <a16:creationId xmlns:a16="http://schemas.microsoft.com/office/drawing/2014/main" id="{43E05730-C751-D9D1-8AC6-CEFB0C789CA3}"/>
              </a:ext>
            </a:extLst>
          </p:cNvPr>
          <p:cNvSpPr txBox="1"/>
          <p:nvPr/>
        </p:nvSpPr>
        <p:spPr>
          <a:xfrm>
            <a:off x="7364482" y="2225181"/>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a:latin typeface="Microsoft YaHei"/>
                <a:ea typeface="Microsoft YaHei"/>
              </a:rPr>
              <a:t>塔玛谷产区</a:t>
            </a:r>
            <a:endParaRPr lang="en-US" sz="1400" b="1">
              <a:latin typeface="Microsoft YaHei"/>
              <a:ea typeface="Microsoft YaHei"/>
              <a:cs typeface="Hellix SemiBold"/>
            </a:endParaRPr>
          </a:p>
        </p:txBody>
      </p:sp>
      <p:sp>
        <p:nvSpPr>
          <p:cNvPr id="13" name="Title 2">
            <a:extLst>
              <a:ext uri="{FF2B5EF4-FFF2-40B4-BE49-F238E27FC236}">
                <a16:creationId xmlns:a16="http://schemas.microsoft.com/office/drawing/2014/main" id="{B9EB7ED7-21F9-C8DF-88BE-AC755CFCEEA1}"/>
              </a:ext>
            </a:extLst>
          </p:cNvPr>
          <p:cNvSpPr txBox="1">
            <a:spLocks/>
          </p:cNvSpPr>
          <p:nvPr/>
        </p:nvSpPr>
        <p:spPr>
          <a:xfrm>
            <a:off x="623888" y="1562400"/>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a:solidFill>
                  <a:schemeClr val="accent3"/>
                </a:solidFill>
                <a:latin typeface="Microsoft YaHei"/>
                <a:ea typeface="Microsoft YaHei"/>
              </a:rPr>
              <a:t>葡萄种植区域</a:t>
            </a:r>
          </a:p>
          <a:p>
            <a:endParaRPr lang="ja-JP" altLang="en-US" sz="3200">
              <a:solidFill>
                <a:schemeClr val="accent3"/>
              </a:solidFill>
              <a:latin typeface="Microsoft YaHei"/>
              <a:ea typeface="Microsoft YaHei"/>
            </a:endParaRPr>
          </a:p>
        </p:txBody>
      </p:sp>
    </p:spTree>
    <p:extLst>
      <p:ext uri="{BB962C8B-B14F-4D97-AF65-F5344CB8AC3E}">
        <p14:creationId xmlns:p14="http://schemas.microsoft.com/office/powerpoint/2010/main" val="398061427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ja-JP" altLang="en-US">
                <a:latin typeface="Microsoft YaHei"/>
                <a:ea typeface="Microsoft YaHei"/>
              </a:rPr>
              <a:t>优质的凉爽气候产区</a:t>
            </a:r>
          </a:p>
          <a:p>
            <a:r>
              <a:rPr lang="ja-JP" altLang="en-US">
                <a:latin typeface="Microsoft YaHei"/>
                <a:ea typeface="Microsoft YaHei"/>
              </a:rPr>
              <a:t>起泡酒的乐园</a:t>
            </a:r>
          </a:p>
          <a:p>
            <a:r>
              <a:rPr lang="ja-JP" altLang="en-US">
                <a:latin typeface="Microsoft YaHei"/>
                <a:ea typeface="Microsoft YaHei"/>
              </a:rPr>
              <a:t>美食天堂</a:t>
            </a:r>
          </a:p>
          <a:p>
            <a:endParaRPr lang="ja-JP" altLang="en-US">
              <a:latin typeface="Microsoft YaHei"/>
              <a:ea typeface="Microsoft YaHei"/>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Microsoft YaHei"/>
                <a:ea typeface="Microsoft YaHei"/>
              </a:rPr>
              <a:t>塔斯马尼亚州</a:t>
            </a:r>
          </a:p>
          <a:p>
            <a:endParaRPr lang="ja-JP" altLang="en-US">
              <a:solidFill>
                <a:schemeClr val="accent1"/>
              </a:solidFill>
              <a:latin typeface="Microsoft YaHei"/>
              <a:ea typeface="Microsoft YaHei"/>
            </a:endParaRPr>
          </a:p>
        </p:txBody>
      </p:sp>
    </p:spTree>
    <p:extLst>
      <p:ext uri="{BB962C8B-B14F-4D97-AF65-F5344CB8AC3E}">
        <p14:creationId xmlns:p14="http://schemas.microsoft.com/office/powerpoint/2010/main" val="421476521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2200442"/>
            <a:ext cx="5334275" cy="820910"/>
          </a:xfrm>
        </p:spPr>
        <p:txBody>
          <a:bodyPr/>
          <a:lstStyle/>
          <a:p>
            <a:r>
              <a:rPr lang="ja-JP" altLang="en-US">
                <a:solidFill>
                  <a:schemeClr val="accent1"/>
                </a:solidFill>
                <a:latin typeface="Microsoft YaHei"/>
                <a:ea typeface="Microsoft YaHei"/>
              </a:rPr>
              <a:t>气候</a:t>
            </a:r>
            <a:endParaRPr lang="en-US">
              <a:solidFill>
                <a:schemeClr val="accent1"/>
              </a:solidFill>
              <a:latin typeface="Microsoft YaHei"/>
              <a:ea typeface="Microsoft YaHei"/>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4316851"/>
            <a:ext cx="5183398" cy="584775"/>
          </a:xfrm>
          <a:prstGeom prst="rect">
            <a:avLst/>
          </a:prstGeom>
          <a:noFill/>
        </p:spPr>
        <p:txBody>
          <a:bodyPr wrap="square" rtlCol="0">
            <a:spAutoFit/>
          </a:bodyPr>
          <a:lstStyle/>
          <a:p>
            <a:pPr algn="l"/>
            <a:r>
              <a:rPr lang="ja-JP" altLang="en-US" sz="3200">
                <a:solidFill>
                  <a:schemeClr val="bg1"/>
                </a:solidFill>
                <a:effectLst/>
                <a:latin typeface="Microsoft YaHei"/>
                <a:ea typeface="Microsoft YaHei"/>
                <a:cs typeface="Inter Display" panose="02000503000000020004" pitchFamily="2" charset="0"/>
              </a:rPr>
              <a:t>温和</a:t>
            </a:r>
            <a:endParaRPr lang="en-US" sz="3200">
              <a:solidFill>
                <a:schemeClr val="bg1"/>
              </a:solidFill>
              <a:effectLst/>
              <a:latin typeface="Microsoft YaHei"/>
              <a:ea typeface="Microsoft YaHei"/>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4958484"/>
            <a:ext cx="3849274" cy="535531"/>
          </a:xfrm>
          <a:prstGeom prst="rect">
            <a:avLst/>
          </a:prstGeom>
          <a:noFill/>
        </p:spPr>
        <p:txBody>
          <a:bodyPr wrap="square" rtlCol="0">
            <a:spAutoFit/>
          </a:bodyPr>
          <a:lstStyle/>
          <a:p>
            <a:pPr>
              <a:lnSpc>
                <a:spcPct val="90000"/>
              </a:lnSpc>
            </a:pPr>
            <a:r>
              <a:rPr lang="ja-JP" altLang="en-US" sz="1600">
                <a:solidFill>
                  <a:schemeClr val="bg1"/>
                </a:solidFill>
                <a:latin typeface="Microsoft YaHei"/>
                <a:ea typeface="Microsoft YaHei"/>
              </a:rPr>
              <a:t>受塔斯曼海、巴斯海峡和印度洋</a:t>
            </a:r>
          </a:p>
          <a:p>
            <a:pPr>
              <a:lnSpc>
                <a:spcPct val="90000"/>
              </a:lnSpc>
            </a:pPr>
            <a:r>
              <a:rPr lang="ja-JP" altLang="en-US" sz="1600">
                <a:solidFill>
                  <a:schemeClr val="bg1"/>
                </a:solidFill>
                <a:latin typeface="Microsoft YaHei"/>
                <a:ea typeface="Microsoft YaHei"/>
              </a:rPr>
              <a:t>影响的海洋性气候</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1340432"/>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a:ea typeface="Microsoft YaHei"/>
              </a:rPr>
              <a:t>海拔</a:t>
            </a:r>
          </a:p>
          <a:p>
            <a:endParaRPr lang="ja-JP" altLang="en-US">
              <a:solidFill>
                <a:schemeClr val="accent3"/>
              </a:solidFill>
              <a:latin typeface="Microsoft YaHei"/>
              <a:ea typeface="Microsoft YaHei"/>
            </a:endParaRP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3"/>
                </a:solidFill>
                <a:latin typeface="Neue Haas Grotesk Text Pro"/>
                <a:ea typeface="Microsoft YaHei"/>
              </a:rPr>
              <a:t>TASMANIA</a:t>
            </a:r>
          </a:p>
          <a:p>
            <a:r>
              <a:rPr lang="en-US" altLang="ja-JP" sz="1800">
                <a:solidFill>
                  <a:srgbClr val="B2D8BE"/>
                </a:solidFill>
                <a:latin typeface="Neue Haas Grotesk Text Pro"/>
                <a:ea typeface="Microsoft YaHei"/>
              </a:rPr>
              <a:t>0–1264</a:t>
            </a:r>
            <a:r>
              <a:rPr lang="ja-JP" altLang="en-US" sz="1800">
                <a:solidFill>
                  <a:srgbClr val="B2D8BE"/>
                </a:solidFill>
                <a:latin typeface="Microsoft YaHei"/>
                <a:ea typeface="Microsoft YaHei"/>
              </a:rPr>
              <a:t>米  </a:t>
            </a:r>
            <a:r>
              <a:rPr lang="en-US" altLang="ja-JP" sz="1800">
                <a:solidFill>
                  <a:srgbClr val="B2D8BE"/>
                </a:solidFill>
                <a:latin typeface="Microsoft YaHei"/>
                <a:ea typeface="Microsoft YaHei"/>
              </a:rPr>
              <a:t>(</a:t>
            </a:r>
            <a:r>
              <a:rPr lang="en-US" altLang="ja-JP" sz="1800">
                <a:solidFill>
                  <a:srgbClr val="B2D8BE"/>
                </a:solidFill>
                <a:latin typeface="Neue Haas Grotesk Text Pro"/>
                <a:ea typeface="Microsoft YaHei"/>
              </a:rPr>
              <a:t>0–4147</a:t>
            </a:r>
            <a:r>
              <a:rPr lang="ja-JP" altLang="en-US" sz="1800">
                <a:solidFill>
                  <a:srgbClr val="B2D8BE"/>
                </a:solidFill>
                <a:latin typeface="Microsoft YaHei"/>
                <a:ea typeface="Microsoft YaHei"/>
              </a:rPr>
              <a:t>英尺</a:t>
            </a:r>
            <a:r>
              <a:rPr lang="en-US" altLang="ja-JP" sz="1800">
                <a:solidFill>
                  <a:srgbClr val="B2D8BE"/>
                </a:solidFill>
                <a:latin typeface="Microsoft YaHei"/>
                <a:ea typeface="Microsoft YaHei"/>
              </a:rPr>
              <a:t>)</a:t>
            </a:r>
          </a:p>
          <a:p>
            <a:r>
              <a:rPr lang="ja-JP" altLang="en-US" sz="1400">
                <a:solidFill>
                  <a:srgbClr val="B2D8BE"/>
                </a:solidFill>
                <a:latin typeface="Microsoft YaHei"/>
                <a:ea typeface="Microsoft YaHei"/>
              </a:rPr>
              <a:t>绝大多数葡萄园海拔低于</a:t>
            </a:r>
            <a:r>
              <a:rPr lang="en-US" altLang="ja-JP" sz="1400">
                <a:solidFill>
                  <a:srgbClr val="B2D8BE"/>
                </a:solidFill>
                <a:latin typeface="Neue Haas Grotesk Text Pro"/>
                <a:ea typeface="Microsoft YaHei"/>
              </a:rPr>
              <a:t>100</a:t>
            </a:r>
            <a:r>
              <a:rPr lang="ja-JP" altLang="en-US" sz="1400">
                <a:solidFill>
                  <a:srgbClr val="B2D8BE"/>
                </a:solidFill>
                <a:latin typeface="Microsoft YaHei"/>
                <a:ea typeface="Microsoft YaHei"/>
              </a:rPr>
              <a:t>米 </a:t>
            </a:r>
            <a:r>
              <a:rPr lang="en-US" altLang="ja-JP" sz="1400">
                <a:solidFill>
                  <a:srgbClr val="B2D8BE"/>
                </a:solidFill>
                <a:latin typeface="Microsoft YaHei"/>
                <a:ea typeface="Microsoft YaHei"/>
              </a:rPr>
              <a:t>(</a:t>
            </a:r>
            <a:r>
              <a:rPr lang="en-US" altLang="ja-JP" sz="1400">
                <a:solidFill>
                  <a:srgbClr val="B2D8BE"/>
                </a:solidFill>
                <a:latin typeface="Neue Haas Grotesk Text Pro"/>
                <a:ea typeface="Microsoft YaHei"/>
              </a:rPr>
              <a:t>328</a:t>
            </a:r>
            <a:r>
              <a:rPr lang="ja-JP" altLang="en-US" sz="1400">
                <a:solidFill>
                  <a:srgbClr val="B2D8BE"/>
                </a:solidFill>
                <a:latin typeface="Microsoft YaHei"/>
                <a:ea typeface="Microsoft YaHei"/>
              </a:rPr>
              <a:t>英尺</a:t>
            </a:r>
            <a:r>
              <a:rPr lang="en-US" altLang="ja-JP" sz="1400">
                <a:solidFill>
                  <a:srgbClr val="B2D8BE"/>
                </a:solidFill>
                <a:latin typeface="Microsoft YaHei"/>
                <a:ea typeface="Microsoft YaHei"/>
              </a:rPr>
              <a:t>)</a:t>
            </a:r>
          </a:p>
          <a:p>
            <a:endParaRPr lang="en-US" altLang="ja-JP" sz="1400">
              <a:solidFill>
                <a:srgbClr val="B2D8BE"/>
              </a:solidFill>
              <a:latin typeface="Microsoft YaHei"/>
              <a:ea typeface="Microsoft YaHei"/>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Microsoft YaHei"/>
              <a:ea typeface="Microsoft YaHei"/>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latin typeface="Microsoft YaHei"/>
              <a:ea typeface="Microsoft YaHei"/>
            </a:endParaRPr>
          </a:p>
        </p:txBody>
      </p:sp>
      <p:sp>
        <p:nvSpPr>
          <p:cNvPr id="2" name="TextBox 1">
            <a:extLst>
              <a:ext uri="{FF2B5EF4-FFF2-40B4-BE49-F238E27FC236}">
                <a16:creationId xmlns:a16="http://schemas.microsoft.com/office/drawing/2014/main" id="{DBB1A1D9-F56E-AD65-FEC1-67580279DC2A}"/>
              </a:ext>
            </a:extLst>
          </p:cNvPr>
          <p:cNvSpPr txBox="1"/>
          <p:nvPr/>
        </p:nvSpPr>
        <p:spPr>
          <a:xfrm>
            <a:off x="9228352" y="5836182"/>
            <a:ext cx="2092341"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低</a:t>
            </a:r>
          </a:p>
          <a:p>
            <a:r>
              <a:rPr lang="en-US" altLang="ja-JP" sz="1400">
                <a:solidFill>
                  <a:srgbClr val="601329"/>
                </a:solidFill>
                <a:latin typeface="Neue Haas Grotesk Text Pro"/>
                <a:ea typeface="Microsoft YaHei"/>
              </a:rPr>
              <a:t>0 – 499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0 – 1639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1" name="TextBox 10">
            <a:extLst>
              <a:ext uri="{FF2B5EF4-FFF2-40B4-BE49-F238E27FC236}">
                <a16:creationId xmlns:a16="http://schemas.microsoft.com/office/drawing/2014/main" id="{CC517F18-DF7D-8318-A0D8-EEF330FD6AA8}"/>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a:ea typeface="Microsoft YaHei"/>
              </a:rPr>
              <a:t>中等</a:t>
            </a:r>
          </a:p>
          <a:p>
            <a:r>
              <a:rPr lang="en-US" altLang="ja-JP" sz="1400">
                <a:solidFill>
                  <a:srgbClr val="601329"/>
                </a:solidFill>
                <a:latin typeface="Neue Haas Grotesk Text Pro"/>
                <a:ea typeface="Microsoft YaHei"/>
              </a:rPr>
              <a:t>500 – 749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1640 – 2459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2" name="TextBox 11">
            <a:extLst>
              <a:ext uri="{FF2B5EF4-FFF2-40B4-BE49-F238E27FC236}">
                <a16:creationId xmlns:a16="http://schemas.microsoft.com/office/drawing/2014/main" id="{CFB25862-D112-ECEF-AFA1-EAAEA2F45730}"/>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a:ea typeface="Microsoft YaHei"/>
              </a:rPr>
              <a:t>高</a:t>
            </a:r>
          </a:p>
          <a:p>
            <a:r>
              <a:rPr lang="en-US" altLang="ja-JP" sz="1400">
                <a:solidFill>
                  <a:srgbClr val="601329"/>
                </a:solidFill>
                <a:latin typeface="Neue Haas Grotesk Text Pro"/>
                <a:ea typeface="Microsoft YaHei"/>
              </a:rPr>
              <a:t>750 – 999</a:t>
            </a:r>
            <a:r>
              <a:rPr lang="ja-JP" altLang="en-US" sz="1400">
                <a:solidFill>
                  <a:srgbClr val="601329"/>
                </a:solidFill>
                <a:latin typeface="Microsoft YaHei"/>
                <a:ea typeface="Microsoft YaHei"/>
              </a:rPr>
              <a:t>米</a:t>
            </a:r>
          </a:p>
          <a:p>
            <a:r>
              <a:rPr lang="en-US" altLang="ja-JP" sz="1400">
                <a:solidFill>
                  <a:srgbClr val="601329"/>
                </a:solidFill>
                <a:latin typeface="Neue Haas Grotesk Text Pro"/>
                <a:ea typeface="Microsoft YaHei"/>
              </a:rPr>
              <a:t>2460 – 3279</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
        <p:nvSpPr>
          <p:cNvPr id="13" name="TextBox 12">
            <a:extLst>
              <a:ext uri="{FF2B5EF4-FFF2-40B4-BE49-F238E27FC236}">
                <a16:creationId xmlns:a16="http://schemas.microsoft.com/office/drawing/2014/main" id="{89832C6D-C441-22CB-BE49-8C9A19301D3F}"/>
              </a:ext>
            </a:extLst>
          </p:cNvPr>
          <p:cNvSpPr txBox="1"/>
          <p:nvPr/>
        </p:nvSpPr>
        <p:spPr>
          <a:xfrm>
            <a:off x="10456533" y="1308425"/>
            <a:ext cx="2643446" cy="800219"/>
          </a:xfrm>
          <a:prstGeom prst="rect">
            <a:avLst/>
          </a:prstGeom>
          <a:noFill/>
        </p:spPr>
        <p:txBody>
          <a:bodyPr wrap="square" lIns="91440" tIns="45720" rIns="91440" bIns="45720" anchor="t">
            <a:spAutoFit/>
          </a:bodyPr>
          <a:lstStyle/>
          <a:p>
            <a:r>
              <a:rPr lang="ja-JP" altLang="en-US" b="1">
                <a:solidFill>
                  <a:srgbClr val="601329"/>
                </a:solidFill>
                <a:latin typeface="Microsoft YaHei"/>
                <a:ea typeface="Microsoft YaHei"/>
              </a:rPr>
              <a:t>超高</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1000</a:t>
            </a:r>
            <a:r>
              <a:rPr lang="ja-JP" altLang="en-US" sz="1400">
                <a:solidFill>
                  <a:srgbClr val="601329"/>
                </a:solidFill>
                <a:latin typeface="Microsoft YaHei"/>
                <a:ea typeface="Microsoft YaHei"/>
              </a:rPr>
              <a:t>米</a:t>
            </a:r>
          </a:p>
          <a:p>
            <a:r>
              <a:rPr lang="en-US" altLang="ja-JP" sz="1400">
                <a:solidFill>
                  <a:srgbClr val="601329"/>
                </a:solidFill>
                <a:latin typeface="Microsoft YaHei"/>
                <a:ea typeface="Microsoft YaHei"/>
              </a:rPr>
              <a:t>&gt;</a:t>
            </a:r>
            <a:r>
              <a:rPr lang="en-US" altLang="ja-JP" sz="1400">
                <a:solidFill>
                  <a:srgbClr val="601329"/>
                </a:solidFill>
                <a:latin typeface="Neue Haas Grotesk Text Pro"/>
                <a:ea typeface="Microsoft YaHei"/>
              </a:rPr>
              <a:t>3280</a:t>
            </a:r>
            <a:r>
              <a:rPr lang="ja-JP" altLang="en-US" sz="1400">
                <a:solidFill>
                  <a:srgbClr val="601329"/>
                </a:solidFill>
                <a:latin typeface="Microsoft YaHei"/>
                <a:ea typeface="Microsoft YaHei"/>
              </a:rPr>
              <a:t>英尺</a:t>
            </a:r>
            <a:endParaRPr lang="en-US" sz="1400">
              <a:solidFill>
                <a:srgbClr val="601329"/>
              </a:solidFill>
              <a:latin typeface="Microsoft YaHei"/>
              <a:ea typeface="Microsoft YaHei"/>
            </a:endParaRPr>
          </a:p>
        </p:txBody>
      </p:sp>
    </p:spTree>
    <p:extLst>
      <p:ext uri="{BB962C8B-B14F-4D97-AF65-F5344CB8AC3E}">
        <p14:creationId xmlns:p14="http://schemas.microsoft.com/office/powerpoint/2010/main" val="66099894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a:ea typeface="Microsoft YaHei"/>
              </a:rPr>
              <a:t>土壤</a:t>
            </a:r>
            <a:endParaRPr lang="en-US">
              <a:solidFill>
                <a:schemeClr val="accent1"/>
              </a:solidFill>
              <a:latin typeface="Microsoft YaHei"/>
              <a:ea typeface="Microsoft YaHei"/>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78231" cy="1530521"/>
          </a:xfrm>
        </p:spPr>
        <p:txBody>
          <a:bodyPr/>
          <a:lstStyle/>
          <a:p>
            <a:r>
              <a:rPr lang="ja-JP" altLang="en-US">
                <a:latin typeface="Microsoft YaHei"/>
                <a:ea typeface="Microsoft YaHei"/>
              </a:rPr>
              <a:t>在较低的山坡上，葡萄园的土壤以古老的砂岩、泥石、河流沉积物和火成岩为主。杜温谷（</a:t>
            </a:r>
            <a:r>
              <a:rPr lang="en-AU">
                <a:latin typeface="Microsoft YaHei"/>
                <a:ea typeface="Microsoft YaHei"/>
              </a:rPr>
              <a:t>Derwent Valley）</a:t>
            </a:r>
            <a:r>
              <a:rPr lang="ja-JP" altLang="en-US">
                <a:latin typeface="Microsoft YaHei"/>
                <a:ea typeface="Microsoft YaHei"/>
              </a:rPr>
              <a:t>遍布砂岩和片岩。煤河谷（</a:t>
            </a:r>
            <a:r>
              <a:rPr lang="en-AU">
                <a:latin typeface="Microsoft YaHei"/>
                <a:ea typeface="Microsoft YaHei"/>
              </a:rPr>
              <a:t>Coal River Valley）</a:t>
            </a:r>
            <a:r>
              <a:rPr lang="ja-JP" altLang="en-US">
                <a:latin typeface="Microsoft YaHei"/>
                <a:ea typeface="Microsoft YaHei"/>
              </a:rPr>
              <a:t>富含泥炭冲积土和沙质低腐殖质土。笛手河（</a:t>
            </a:r>
            <a:r>
              <a:rPr lang="en-AU">
                <a:latin typeface="Microsoft YaHei"/>
                <a:ea typeface="Microsoft YaHei"/>
              </a:rPr>
              <a:t>Pipers River)</a:t>
            </a:r>
            <a:r>
              <a:rPr lang="ja-JP" altLang="en-US">
                <a:latin typeface="Microsoft YaHei"/>
                <a:ea typeface="Microsoft YaHei"/>
              </a:rPr>
              <a:t>拥有深厚、排水性好、易碎的土壤，而泰玛谷</a:t>
            </a:r>
            <a:r>
              <a:rPr lang="en-US" altLang="ja-JP">
                <a:latin typeface="Microsoft YaHei"/>
                <a:ea typeface="Microsoft YaHei"/>
              </a:rPr>
              <a:t>(</a:t>
            </a:r>
            <a:r>
              <a:rPr lang="en-AU">
                <a:latin typeface="Microsoft YaHei"/>
                <a:ea typeface="Microsoft YaHei"/>
              </a:rPr>
              <a:t>Tamar Valley)</a:t>
            </a:r>
            <a:r>
              <a:rPr lang="ja-JP" altLang="en-US">
                <a:latin typeface="Microsoft YaHei"/>
                <a:ea typeface="Microsoft YaHei"/>
              </a:rPr>
              <a:t>则是覆盖在粘土和石灰岩之上的碎石玄武岩。</a:t>
            </a:r>
          </a:p>
          <a:p>
            <a:endParaRPr lang="ja-JP" altLang="en-US">
              <a:latin typeface="Microsoft YaHei"/>
              <a:ea typeface="Microsoft YaHei"/>
            </a:endParaRPr>
          </a:p>
        </p:txBody>
      </p:sp>
    </p:spTree>
    <p:extLst>
      <p:ext uri="{BB962C8B-B14F-4D97-AF65-F5344CB8AC3E}">
        <p14:creationId xmlns:p14="http://schemas.microsoft.com/office/powerpoint/2010/main" val="151813366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0773-CC6D-7F75-8755-6FA9193CE70A}"/>
            </a:ext>
          </a:extLst>
        </p:cNvPr>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B5D0F734-7C09-5E2A-9F9A-A2F814E7EF02}"/>
              </a:ext>
            </a:extLst>
          </p:cNvPr>
          <p:cNvCxnSpPr>
            <a:cxnSpLocks/>
          </p:cNvCxnSpPr>
          <p:nvPr/>
        </p:nvCxnSpPr>
        <p:spPr>
          <a:xfrm flipV="1">
            <a:off x="7753968" y="2681997"/>
            <a:ext cx="0" cy="18712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FEECD99-5D83-1F04-9264-38E122D99FF4}"/>
              </a:ext>
            </a:extLst>
          </p:cNvPr>
          <p:cNvCxnSpPr>
            <a:cxnSpLocks/>
          </p:cNvCxnSpPr>
          <p:nvPr/>
        </p:nvCxnSpPr>
        <p:spPr>
          <a:xfrm>
            <a:off x="6744074" y="2525779"/>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C8B5968-10E4-0500-61CD-BBE1B4898828}"/>
              </a:ext>
            </a:extLst>
          </p:cNvPr>
          <p:cNvSpPr>
            <a:spLocks noGrp="1"/>
          </p:cNvSpPr>
          <p:nvPr>
            <p:ph type="title" idx="4294967295"/>
          </p:nvPr>
        </p:nvSpPr>
        <p:spPr>
          <a:xfrm>
            <a:off x="635875" y="603120"/>
            <a:ext cx="11283754" cy="1325562"/>
          </a:xfrm>
        </p:spPr>
        <p:txBody>
          <a:bodyPr/>
          <a:lstStyle/>
          <a:p>
            <a:r>
              <a:rPr lang="ja-JP" altLang="en-US" sz="4000">
                <a:solidFill>
                  <a:schemeClr val="bg2"/>
                </a:solidFill>
                <a:latin typeface="Microsoft YaHei"/>
                <a:ea typeface="Microsoft YaHei"/>
              </a:rPr>
              <a:t>霞多丽的</a:t>
            </a:r>
            <a:br>
              <a:rPr lang="ja-JP" altLang="en-US" sz="4000">
                <a:solidFill>
                  <a:schemeClr val="accent2"/>
                </a:solidFill>
                <a:latin typeface="Microsoft YaHei"/>
                <a:ea typeface="Microsoft YaHei"/>
              </a:rPr>
            </a:br>
            <a:r>
              <a:rPr lang="ja-JP" altLang="en-US" sz="4000">
                <a:solidFill>
                  <a:schemeClr val="accent2"/>
                </a:solidFill>
                <a:latin typeface="Microsoft YaHei"/>
                <a:ea typeface="Microsoft YaHei"/>
              </a:rPr>
              <a:t>特性和风味表现</a:t>
            </a:r>
            <a:br>
              <a:rPr lang="ja-JP" altLang="en-US" sz="4000">
                <a:solidFill>
                  <a:schemeClr val="accent2"/>
                </a:solidFill>
                <a:latin typeface="Microsoft YaHei"/>
                <a:ea typeface="Microsoft YaHei"/>
              </a:rPr>
            </a:br>
            <a:br>
              <a:rPr lang="ja-JP" altLang="en-US" sz="4000">
                <a:solidFill>
                  <a:schemeClr val="accent2"/>
                </a:solidFill>
                <a:latin typeface="Microsoft YaHei"/>
                <a:ea typeface="Microsoft YaHei"/>
              </a:rPr>
            </a:br>
            <a:endParaRPr lang="ja-JP" altLang="en-US" sz="4000">
              <a:solidFill>
                <a:schemeClr val="accent2"/>
              </a:solidFill>
              <a:latin typeface="Microsoft YaHei"/>
              <a:ea typeface="Microsoft YaHei"/>
            </a:endParaRPr>
          </a:p>
        </p:txBody>
      </p:sp>
      <p:sp>
        <p:nvSpPr>
          <p:cNvPr id="4" name="object 58">
            <a:extLst>
              <a:ext uri="{FF2B5EF4-FFF2-40B4-BE49-F238E27FC236}">
                <a16:creationId xmlns:a16="http://schemas.microsoft.com/office/drawing/2014/main" id="{FDCE1E01-DE1F-AB7B-2DA4-D316DBA90B35}"/>
              </a:ext>
            </a:extLst>
          </p:cNvPr>
          <p:cNvSpPr txBox="1"/>
          <p:nvPr/>
        </p:nvSpPr>
        <p:spPr>
          <a:xfrm>
            <a:off x="8444427" y="3021794"/>
            <a:ext cx="2665060"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柠檬</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苹果</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梨</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桃</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油桃</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甜瓜</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芒果</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菠萝</a:t>
            </a:r>
          </a:p>
        </p:txBody>
      </p:sp>
      <p:pic>
        <p:nvPicPr>
          <p:cNvPr id="20" name="Picture Placeholder 8">
            <a:extLst>
              <a:ext uri="{FF2B5EF4-FFF2-40B4-BE49-F238E27FC236}">
                <a16:creationId xmlns:a16="http://schemas.microsoft.com/office/drawing/2014/main" id="{448AF2F2-D1CD-C239-99F4-F1CE5C47E0E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80498" y="606294"/>
            <a:ext cx="2114328" cy="6400800"/>
          </a:xfrm>
          <a:prstGeom prst="rect">
            <a:avLst/>
          </a:prstGeom>
        </p:spPr>
      </p:pic>
      <p:sp>
        <p:nvSpPr>
          <p:cNvPr id="21" name="object 10">
            <a:extLst>
              <a:ext uri="{FF2B5EF4-FFF2-40B4-BE49-F238E27FC236}">
                <a16:creationId xmlns:a16="http://schemas.microsoft.com/office/drawing/2014/main" id="{A00BDBD7-7125-5BAC-5885-786137F5A3CB}"/>
              </a:ext>
            </a:extLst>
          </p:cNvPr>
          <p:cNvSpPr txBox="1"/>
          <p:nvPr/>
        </p:nvSpPr>
        <p:spPr>
          <a:xfrm rot="16200000">
            <a:off x="4211544" y="4482042"/>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a:solidFill>
                  <a:schemeClr val="bg1"/>
                </a:solidFill>
                <a:latin typeface="Microsoft YaHei"/>
                <a:ea typeface="Microsoft YaHei"/>
                <a:cs typeface="Inter Display" panose="02000503000000020004" pitchFamily="2" charset="0"/>
              </a:rPr>
              <a:t>CHARDONNAY</a:t>
            </a:r>
            <a:endParaRPr lang="en-AU" sz="3600" b="1" cap="all">
              <a:solidFill>
                <a:schemeClr val="bg1"/>
              </a:solidFill>
              <a:latin typeface="Microsoft YaHei"/>
              <a:ea typeface="Microsoft YaHei"/>
              <a:cs typeface="Inter Display" panose="02000503000000020004" pitchFamily="2" charset="0"/>
            </a:endParaRPr>
          </a:p>
        </p:txBody>
      </p:sp>
      <p:sp>
        <p:nvSpPr>
          <p:cNvPr id="24" name="object 58">
            <a:extLst>
              <a:ext uri="{FF2B5EF4-FFF2-40B4-BE49-F238E27FC236}">
                <a16:creationId xmlns:a16="http://schemas.microsoft.com/office/drawing/2014/main" id="{F86D6896-6598-ACBB-09C9-4B8E6842A1E5}"/>
              </a:ext>
            </a:extLst>
          </p:cNvPr>
          <p:cNvSpPr txBox="1"/>
          <p:nvPr/>
        </p:nvSpPr>
        <p:spPr>
          <a:xfrm>
            <a:off x="8444428" y="2761477"/>
            <a:ext cx="3246242" cy="509755"/>
          </a:xfrm>
          <a:prstGeom prst="rect">
            <a:avLst/>
          </a:prstGeom>
          <a:noFill/>
        </p:spPr>
        <p:txBody>
          <a:bodyPr vert="horz" wrap="square" lIns="0" tIns="17145" rIns="0" bIns="0" rtlCol="0">
            <a:spAutoFit/>
          </a:bodyPr>
          <a:lstStyle/>
          <a:p>
            <a:pPr>
              <a:buClr>
                <a:srgbClr val="F40000"/>
              </a:buClr>
            </a:pPr>
            <a:r>
              <a:rPr lang="ja-JP" altLang="en-US" sz="1600">
                <a:latin typeface="Microsoft YaHei"/>
                <a:ea typeface="Microsoft YaHei"/>
                <a:cs typeface="Hellix SemiBold"/>
              </a:rPr>
              <a:t>典型的一类果香</a:t>
            </a:r>
          </a:p>
          <a:p>
            <a:pPr>
              <a:buClr>
                <a:srgbClr val="F40000"/>
              </a:buClr>
            </a:pPr>
            <a:endParaRPr lang="ja-JP" altLang="en-US" sz="1600">
              <a:latin typeface="Microsoft YaHei"/>
              <a:ea typeface="Microsoft YaHei"/>
              <a:cs typeface="Hellix SemiBold"/>
            </a:endParaRPr>
          </a:p>
        </p:txBody>
      </p:sp>
      <p:sp>
        <p:nvSpPr>
          <p:cNvPr id="7" name="object 58">
            <a:extLst>
              <a:ext uri="{FF2B5EF4-FFF2-40B4-BE49-F238E27FC236}">
                <a16:creationId xmlns:a16="http://schemas.microsoft.com/office/drawing/2014/main" id="{6E6E290E-7C54-41B5-4BD2-0DD4F01595E8}"/>
              </a:ext>
            </a:extLst>
          </p:cNvPr>
          <p:cNvSpPr txBox="1"/>
          <p:nvPr/>
        </p:nvSpPr>
        <p:spPr>
          <a:xfrm>
            <a:off x="8451493" y="4419354"/>
            <a:ext cx="3869183" cy="509755"/>
          </a:xfrm>
          <a:prstGeom prst="rect">
            <a:avLst/>
          </a:prstGeom>
          <a:noFill/>
        </p:spPr>
        <p:txBody>
          <a:bodyPr vert="horz" wrap="square" lIns="0" tIns="17145" rIns="0" bIns="0" rtlCol="0">
            <a:spAutoFit/>
          </a:bodyPr>
          <a:lstStyle/>
          <a:p>
            <a:pPr>
              <a:buClr>
                <a:srgbClr val="F40000"/>
              </a:buClr>
            </a:pPr>
            <a:r>
              <a:rPr lang="ja-JP" altLang="en-US" sz="1600">
                <a:latin typeface="Microsoft YaHei"/>
                <a:ea typeface="Microsoft YaHei"/>
                <a:cs typeface="Hellix SemiBold"/>
              </a:rPr>
              <a:t>典型的二类风味</a:t>
            </a:r>
          </a:p>
          <a:p>
            <a:pPr>
              <a:buClr>
                <a:srgbClr val="F40000"/>
              </a:buClr>
            </a:pPr>
            <a:endParaRPr lang="ja-JP" altLang="en-US" sz="1600">
              <a:latin typeface="Microsoft YaHei"/>
              <a:ea typeface="Microsoft YaHei"/>
              <a:cs typeface="Hellix SemiBold"/>
            </a:endParaRPr>
          </a:p>
        </p:txBody>
      </p:sp>
      <p:sp>
        <p:nvSpPr>
          <p:cNvPr id="10" name="Oval 9">
            <a:extLst>
              <a:ext uri="{FF2B5EF4-FFF2-40B4-BE49-F238E27FC236}">
                <a16:creationId xmlns:a16="http://schemas.microsoft.com/office/drawing/2014/main" id="{8DEC6A89-D8D6-6E04-AC92-A76A2E80A575}"/>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4" name="Oval 13">
            <a:extLst>
              <a:ext uri="{FF2B5EF4-FFF2-40B4-BE49-F238E27FC236}">
                <a16:creationId xmlns:a16="http://schemas.microsoft.com/office/drawing/2014/main" id="{D724E3D0-6EF0-0612-8828-D6BC16E1F55B}"/>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5" name="Oval 14">
            <a:extLst>
              <a:ext uri="{FF2B5EF4-FFF2-40B4-BE49-F238E27FC236}">
                <a16:creationId xmlns:a16="http://schemas.microsoft.com/office/drawing/2014/main" id="{ED928E78-6403-B5B7-D01F-BA914BCECF6F}"/>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6" name="Oval 15">
            <a:extLst>
              <a:ext uri="{FF2B5EF4-FFF2-40B4-BE49-F238E27FC236}">
                <a16:creationId xmlns:a16="http://schemas.microsoft.com/office/drawing/2014/main" id="{D14E9F34-2538-B98F-3F61-ADB02F25710D}"/>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37" name="Title 2">
            <a:extLst>
              <a:ext uri="{FF2B5EF4-FFF2-40B4-BE49-F238E27FC236}">
                <a16:creationId xmlns:a16="http://schemas.microsoft.com/office/drawing/2014/main" id="{4E3D576E-6AB0-F1FC-108C-49117AED5E60}"/>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Microsoft YaHei"/>
                <a:ea typeface="Microsoft YaHei"/>
              </a:rPr>
              <a:t>颜色</a:t>
            </a:r>
            <a:endParaRPr lang="en-US" sz="1600">
              <a:solidFill>
                <a:schemeClr val="tx1"/>
              </a:solidFill>
              <a:latin typeface="Microsoft YaHei"/>
              <a:ea typeface="Microsoft YaHei"/>
            </a:endParaRPr>
          </a:p>
        </p:txBody>
      </p:sp>
      <p:sp>
        <p:nvSpPr>
          <p:cNvPr id="41" name="Oval 40">
            <a:extLst>
              <a:ext uri="{FF2B5EF4-FFF2-40B4-BE49-F238E27FC236}">
                <a16:creationId xmlns:a16="http://schemas.microsoft.com/office/drawing/2014/main" id="{82286382-D972-067C-1CBA-608E3B800EA7}"/>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42" name="Oval 41">
            <a:extLst>
              <a:ext uri="{FF2B5EF4-FFF2-40B4-BE49-F238E27FC236}">
                <a16:creationId xmlns:a16="http://schemas.microsoft.com/office/drawing/2014/main" id="{B2328693-4E9F-CE33-A968-AD7DC9F1482E}"/>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43" name="Oval 42">
            <a:extLst>
              <a:ext uri="{FF2B5EF4-FFF2-40B4-BE49-F238E27FC236}">
                <a16:creationId xmlns:a16="http://schemas.microsoft.com/office/drawing/2014/main" id="{AEF78047-FDC1-536D-2599-4DBB36EB04F7}"/>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44" name="Oval 43">
            <a:extLst>
              <a:ext uri="{FF2B5EF4-FFF2-40B4-BE49-F238E27FC236}">
                <a16:creationId xmlns:a16="http://schemas.microsoft.com/office/drawing/2014/main" id="{B4E948E9-8ECB-F0F5-1934-4C80FAD36E6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45" name="Oval 44">
            <a:extLst>
              <a:ext uri="{FF2B5EF4-FFF2-40B4-BE49-F238E27FC236}">
                <a16:creationId xmlns:a16="http://schemas.microsoft.com/office/drawing/2014/main" id="{E262DD9F-40D5-64DB-AB33-BC0D107DB564}"/>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46" name="Title 2">
            <a:extLst>
              <a:ext uri="{FF2B5EF4-FFF2-40B4-BE49-F238E27FC236}">
                <a16:creationId xmlns:a16="http://schemas.microsoft.com/office/drawing/2014/main" id="{10DDE175-B636-FD5C-14DC-542764F8A52E}"/>
              </a:ext>
            </a:extLst>
          </p:cNvPr>
          <p:cNvSpPr txBox="1"/>
          <p:nvPr/>
        </p:nvSpPr>
        <p:spPr>
          <a:xfrm>
            <a:off x="3206811" y="2649182"/>
            <a:ext cx="218010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a:ea typeface="Microsoft YaHei"/>
              </a:rPr>
              <a:t>霞多丽</a:t>
            </a:r>
          </a:p>
          <a:p>
            <a:pPr>
              <a:lnSpc>
                <a:spcPct val="100000"/>
              </a:lnSpc>
            </a:pPr>
            <a:endParaRPr lang="ja-JP" altLang="en-US" sz="1200" cap="none">
              <a:solidFill>
                <a:schemeClr val="tx1"/>
              </a:solidFill>
              <a:latin typeface="Microsoft YaHei"/>
              <a:ea typeface="Microsoft YaHei"/>
            </a:endParaRPr>
          </a:p>
          <a:p>
            <a:pPr>
              <a:lnSpc>
                <a:spcPct val="100000"/>
              </a:lnSpc>
            </a:pPr>
            <a:endParaRPr lang="en-US" sz="1200" cap="none">
              <a:solidFill>
                <a:schemeClr val="tx1"/>
              </a:solidFill>
              <a:latin typeface="Microsoft YaHei"/>
              <a:ea typeface="Microsoft YaHei"/>
            </a:endParaRPr>
          </a:p>
        </p:txBody>
      </p:sp>
      <p:cxnSp>
        <p:nvCxnSpPr>
          <p:cNvPr id="48" name="Straight Connector 47">
            <a:extLst>
              <a:ext uri="{FF2B5EF4-FFF2-40B4-BE49-F238E27FC236}">
                <a16:creationId xmlns:a16="http://schemas.microsoft.com/office/drawing/2014/main" id="{E256FF06-A45E-6599-D0F9-6804D475EC1E}"/>
              </a:ext>
            </a:extLst>
          </p:cNvPr>
          <p:cNvCxnSpPr>
            <a:cxnSpLocks/>
          </p:cNvCxnSpPr>
          <p:nvPr/>
        </p:nvCxnSpPr>
        <p:spPr>
          <a:xfrm>
            <a:off x="1183117" y="234059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CF7718C2-B0C9-23F0-0595-80AE8ECE82BD}"/>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55" name="Oval 54">
            <a:extLst>
              <a:ext uri="{FF2B5EF4-FFF2-40B4-BE49-F238E27FC236}">
                <a16:creationId xmlns:a16="http://schemas.microsoft.com/office/drawing/2014/main" id="{C00A8A0B-32E9-97B7-CAD6-F1281F13AC35}"/>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56" name="Oval 55">
            <a:extLst>
              <a:ext uri="{FF2B5EF4-FFF2-40B4-BE49-F238E27FC236}">
                <a16:creationId xmlns:a16="http://schemas.microsoft.com/office/drawing/2014/main" id="{86A9B930-9A9E-8F20-C5CD-8493CE5E0A00}"/>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57" name="Oval 56">
            <a:extLst>
              <a:ext uri="{FF2B5EF4-FFF2-40B4-BE49-F238E27FC236}">
                <a16:creationId xmlns:a16="http://schemas.microsoft.com/office/drawing/2014/main" id="{960B691E-BE81-C8AD-209B-261CDFD852CD}"/>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58" name="Title 2">
            <a:extLst>
              <a:ext uri="{FF2B5EF4-FFF2-40B4-BE49-F238E27FC236}">
                <a16:creationId xmlns:a16="http://schemas.microsoft.com/office/drawing/2014/main" id="{8CA4DBA1-6666-046D-8F8B-AB253E325D88}"/>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a:ea typeface="Microsoft YaHei"/>
              </a:rPr>
              <a:t>酒体</a:t>
            </a:r>
          </a:p>
          <a:p>
            <a:pPr>
              <a:lnSpc>
                <a:spcPct val="100000"/>
              </a:lnSpc>
            </a:pPr>
            <a:endParaRPr lang="ja-JP" altLang="en-US" sz="1500">
              <a:solidFill>
                <a:schemeClr val="tx1"/>
              </a:solidFill>
              <a:latin typeface="Microsoft YaHei"/>
              <a:ea typeface="Microsoft YaHei"/>
            </a:endParaRPr>
          </a:p>
        </p:txBody>
      </p:sp>
      <p:sp>
        <p:nvSpPr>
          <p:cNvPr id="59" name="Oval 58">
            <a:extLst>
              <a:ext uri="{FF2B5EF4-FFF2-40B4-BE49-F238E27FC236}">
                <a16:creationId xmlns:a16="http://schemas.microsoft.com/office/drawing/2014/main" id="{18FCD156-7135-56EA-4E36-8B7F90AF74C4}"/>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60" name="Oval 59">
            <a:extLst>
              <a:ext uri="{FF2B5EF4-FFF2-40B4-BE49-F238E27FC236}">
                <a16:creationId xmlns:a16="http://schemas.microsoft.com/office/drawing/2014/main" id="{43739D97-F2E2-6677-54CE-31D854D5B361}"/>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61" name="Oval 60">
            <a:extLst>
              <a:ext uri="{FF2B5EF4-FFF2-40B4-BE49-F238E27FC236}">
                <a16:creationId xmlns:a16="http://schemas.microsoft.com/office/drawing/2014/main" id="{41F5BAC2-4A69-2A4E-3016-D3B2660827BF}"/>
              </a:ext>
            </a:extLst>
          </p:cNvPr>
          <p:cNvSpPr/>
          <p:nvPr/>
        </p:nvSpPr>
        <p:spPr>
          <a:xfrm>
            <a:off x="4296865"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62" name="Oval 61">
            <a:extLst>
              <a:ext uri="{FF2B5EF4-FFF2-40B4-BE49-F238E27FC236}">
                <a16:creationId xmlns:a16="http://schemas.microsoft.com/office/drawing/2014/main" id="{7AC6CE5A-E47B-F90B-B1BE-D686CFEDCE28}"/>
              </a:ext>
            </a:extLst>
          </p:cNvPr>
          <p:cNvSpPr/>
          <p:nvPr/>
        </p:nvSpPr>
        <p:spPr>
          <a:xfrm>
            <a:off x="4667567"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63" name="Oval 62">
            <a:extLst>
              <a:ext uri="{FF2B5EF4-FFF2-40B4-BE49-F238E27FC236}">
                <a16:creationId xmlns:a16="http://schemas.microsoft.com/office/drawing/2014/main" id="{620A9BB7-F009-9E47-B251-6D8E6CB17D95}"/>
              </a:ext>
            </a:extLst>
          </p:cNvPr>
          <p:cNvSpPr/>
          <p:nvPr/>
        </p:nvSpPr>
        <p:spPr>
          <a:xfrm>
            <a:off x="5032091"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66" name="Title 2">
            <a:extLst>
              <a:ext uri="{FF2B5EF4-FFF2-40B4-BE49-F238E27FC236}">
                <a16:creationId xmlns:a16="http://schemas.microsoft.com/office/drawing/2014/main" id="{1D13DDC7-F225-CE1A-973F-2A4B024704B5}"/>
              </a:ext>
            </a:extLst>
          </p:cNvPr>
          <p:cNvSpPr txBox="1"/>
          <p:nvPr/>
        </p:nvSpPr>
        <p:spPr>
          <a:xfrm>
            <a:off x="2019011" y="30421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a:ea typeface="Microsoft YaHei"/>
              </a:rPr>
              <a:t>轻度</a:t>
            </a:r>
          </a:p>
          <a:p>
            <a:pPr>
              <a:lnSpc>
                <a:spcPct val="100000"/>
              </a:lnSpc>
            </a:pPr>
            <a:endParaRPr lang="ja-JP" altLang="en-US" sz="1200" cap="none">
              <a:solidFill>
                <a:schemeClr val="tx1"/>
              </a:solidFill>
              <a:latin typeface="Microsoft YaHei"/>
              <a:ea typeface="Microsoft YaHei"/>
            </a:endParaRPr>
          </a:p>
        </p:txBody>
      </p:sp>
      <p:sp>
        <p:nvSpPr>
          <p:cNvPr id="67" name="Title 2">
            <a:extLst>
              <a:ext uri="{FF2B5EF4-FFF2-40B4-BE49-F238E27FC236}">
                <a16:creationId xmlns:a16="http://schemas.microsoft.com/office/drawing/2014/main" id="{1250088F-1411-D061-0B7D-4BC4F9950831}"/>
              </a:ext>
            </a:extLst>
          </p:cNvPr>
          <p:cNvSpPr txBox="1"/>
          <p:nvPr/>
        </p:nvSpPr>
        <p:spPr>
          <a:xfrm>
            <a:off x="3288762" y="30421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a:ea typeface="Microsoft YaHei"/>
              </a:rPr>
              <a:t>中度</a:t>
            </a:r>
          </a:p>
          <a:p>
            <a:pPr algn="ctr">
              <a:lnSpc>
                <a:spcPct val="100000"/>
              </a:lnSpc>
            </a:pPr>
            <a:endParaRPr lang="ja-JP" altLang="en-US" sz="1200" cap="none">
              <a:solidFill>
                <a:schemeClr val="tx1"/>
              </a:solidFill>
              <a:latin typeface="Microsoft YaHei"/>
              <a:ea typeface="Microsoft YaHei"/>
            </a:endParaRPr>
          </a:p>
        </p:txBody>
      </p:sp>
      <p:sp>
        <p:nvSpPr>
          <p:cNvPr id="68" name="Title 2">
            <a:extLst>
              <a:ext uri="{FF2B5EF4-FFF2-40B4-BE49-F238E27FC236}">
                <a16:creationId xmlns:a16="http://schemas.microsoft.com/office/drawing/2014/main" id="{5D042EE3-9D1F-7E15-5F51-CFAEFD88CB92}"/>
              </a:ext>
            </a:extLst>
          </p:cNvPr>
          <p:cNvSpPr txBox="1"/>
          <p:nvPr/>
        </p:nvSpPr>
        <p:spPr>
          <a:xfrm>
            <a:off x="4581893" y="30421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a:ea typeface="Microsoft YaHei"/>
              </a:rPr>
              <a:t>饱满</a:t>
            </a:r>
          </a:p>
          <a:p>
            <a:pPr algn="r">
              <a:lnSpc>
                <a:spcPct val="100000"/>
              </a:lnSpc>
            </a:pPr>
            <a:endParaRPr lang="ja-JP" altLang="en-US" sz="1200" cap="none">
              <a:solidFill>
                <a:schemeClr val="tx1"/>
              </a:solidFill>
              <a:latin typeface="Microsoft YaHei"/>
              <a:ea typeface="Microsoft YaHei"/>
            </a:endParaRPr>
          </a:p>
        </p:txBody>
      </p:sp>
      <p:sp>
        <p:nvSpPr>
          <p:cNvPr id="69" name="Oval 68">
            <a:extLst>
              <a:ext uri="{FF2B5EF4-FFF2-40B4-BE49-F238E27FC236}">
                <a16:creationId xmlns:a16="http://schemas.microsoft.com/office/drawing/2014/main" id="{B2E46674-03E8-706F-B7B8-A6E305C2B390}"/>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0" name="Oval 69">
            <a:extLst>
              <a:ext uri="{FF2B5EF4-FFF2-40B4-BE49-F238E27FC236}">
                <a16:creationId xmlns:a16="http://schemas.microsoft.com/office/drawing/2014/main" id="{A6A5955D-857C-B8C5-72F6-A79CA68108F1}"/>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1" name="Oval 70">
            <a:extLst>
              <a:ext uri="{FF2B5EF4-FFF2-40B4-BE49-F238E27FC236}">
                <a16:creationId xmlns:a16="http://schemas.microsoft.com/office/drawing/2014/main" id="{F2CFEE2D-10AB-539F-B08D-DE8F4267DC97}"/>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2" name="Oval 71">
            <a:extLst>
              <a:ext uri="{FF2B5EF4-FFF2-40B4-BE49-F238E27FC236}">
                <a16:creationId xmlns:a16="http://schemas.microsoft.com/office/drawing/2014/main" id="{1775D0FD-6EE5-2E89-8CE4-64F0AB1F39E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4" name="Oval 73">
            <a:extLst>
              <a:ext uri="{FF2B5EF4-FFF2-40B4-BE49-F238E27FC236}">
                <a16:creationId xmlns:a16="http://schemas.microsoft.com/office/drawing/2014/main" id="{AD6CE03F-FCBC-9729-7BE2-60C479F7005F}"/>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5" name="Oval 74">
            <a:extLst>
              <a:ext uri="{FF2B5EF4-FFF2-40B4-BE49-F238E27FC236}">
                <a16:creationId xmlns:a16="http://schemas.microsoft.com/office/drawing/2014/main" id="{3BB9B88E-7A8D-C879-A66B-422515A2AD6D}"/>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6" name="Oval 75">
            <a:extLst>
              <a:ext uri="{FF2B5EF4-FFF2-40B4-BE49-F238E27FC236}">
                <a16:creationId xmlns:a16="http://schemas.microsoft.com/office/drawing/2014/main" id="{470C1AAB-093C-0C9F-74F6-EDDEA25CFC62}"/>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7" name="Oval 76">
            <a:extLst>
              <a:ext uri="{FF2B5EF4-FFF2-40B4-BE49-F238E27FC236}">
                <a16:creationId xmlns:a16="http://schemas.microsoft.com/office/drawing/2014/main" id="{8155F9F4-7184-AA01-B1BC-C1ECE9D08FFE}"/>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8" name="Oval 77">
            <a:extLst>
              <a:ext uri="{FF2B5EF4-FFF2-40B4-BE49-F238E27FC236}">
                <a16:creationId xmlns:a16="http://schemas.microsoft.com/office/drawing/2014/main" id="{4721CF35-9AE5-E7B8-EC8A-410E89F85A16}"/>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79" name="Title 2">
            <a:extLst>
              <a:ext uri="{FF2B5EF4-FFF2-40B4-BE49-F238E27FC236}">
                <a16:creationId xmlns:a16="http://schemas.microsoft.com/office/drawing/2014/main" id="{6242D9CB-236D-7994-58A7-6FA184F970CD}"/>
              </a:ext>
            </a:extLst>
          </p:cNvPr>
          <p:cNvSpPr txBox="1"/>
          <p:nvPr/>
        </p:nvSpPr>
        <p:spPr>
          <a:xfrm>
            <a:off x="2019011" y="39022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a:ea typeface="Microsoft YaHei"/>
              </a:rPr>
              <a:t>干</a:t>
            </a:r>
            <a:endParaRPr lang="en-US" sz="1200" cap="none">
              <a:solidFill>
                <a:schemeClr val="tx1"/>
              </a:solidFill>
              <a:latin typeface="Microsoft YaHei"/>
              <a:ea typeface="Microsoft YaHei"/>
            </a:endParaRPr>
          </a:p>
        </p:txBody>
      </p:sp>
      <p:sp>
        <p:nvSpPr>
          <p:cNvPr id="80" name="Title 2">
            <a:extLst>
              <a:ext uri="{FF2B5EF4-FFF2-40B4-BE49-F238E27FC236}">
                <a16:creationId xmlns:a16="http://schemas.microsoft.com/office/drawing/2014/main" id="{E21D041B-249F-B75B-DA6C-57A85035C76E}"/>
              </a:ext>
            </a:extLst>
          </p:cNvPr>
          <p:cNvSpPr txBox="1"/>
          <p:nvPr/>
        </p:nvSpPr>
        <p:spPr>
          <a:xfrm>
            <a:off x="3139579" y="390226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a:ea typeface="Microsoft YaHei"/>
              </a:rPr>
              <a:t>半干</a:t>
            </a:r>
          </a:p>
          <a:p>
            <a:pPr algn="ctr">
              <a:lnSpc>
                <a:spcPct val="100000"/>
              </a:lnSpc>
            </a:pPr>
            <a:endParaRPr lang="ja-JP" altLang="en-US" sz="1200" cap="none">
              <a:solidFill>
                <a:schemeClr val="tx1"/>
              </a:solidFill>
              <a:latin typeface="Microsoft YaHei"/>
              <a:ea typeface="Microsoft YaHei"/>
            </a:endParaRPr>
          </a:p>
        </p:txBody>
      </p:sp>
      <p:sp>
        <p:nvSpPr>
          <p:cNvPr id="81" name="Title 2">
            <a:extLst>
              <a:ext uri="{FF2B5EF4-FFF2-40B4-BE49-F238E27FC236}">
                <a16:creationId xmlns:a16="http://schemas.microsoft.com/office/drawing/2014/main" id="{74349465-435D-9572-AA94-D98D00371B81}"/>
              </a:ext>
            </a:extLst>
          </p:cNvPr>
          <p:cNvSpPr txBox="1"/>
          <p:nvPr/>
        </p:nvSpPr>
        <p:spPr>
          <a:xfrm>
            <a:off x="4581893" y="39022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a:ea typeface="Microsoft YaHei"/>
              </a:rPr>
              <a:t>甜</a:t>
            </a:r>
            <a:endParaRPr lang="en-US" sz="1200" cap="none">
              <a:solidFill>
                <a:schemeClr val="tx1"/>
              </a:solidFill>
              <a:latin typeface="Microsoft YaHei"/>
              <a:ea typeface="Microsoft YaHei"/>
            </a:endParaRPr>
          </a:p>
        </p:txBody>
      </p:sp>
      <p:cxnSp>
        <p:nvCxnSpPr>
          <p:cNvPr id="82" name="Straight Connector 81">
            <a:extLst>
              <a:ext uri="{FF2B5EF4-FFF2-40B4-BE49-F238E27FC236}">
                <a16:creationId xmlns:a16="http://schemas.microsoft.com/office/drawing/2014/main" id="{FAC0E2DC-0FFF-C4A2-39E0-1E0194ABC259}"/>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54598932-6F50-D329-5244-4C04B3264A0F}"/>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a:ea typeface="Microsoft YaHei"/>
              </a:rPr>
              <a:t>甜度</a:t>
            </a:r>
          </a:p>
          <a:p>
            <a:pPr>
              <a:lnSpc>
                <a:spcPct val="100000"/>
              </a:lnSpc>
            </a:pPr>
            <a:endParaRPr lang="ja-JP" altLang="en-US" sz="1500">
              <a:solidFill>
                <a:schemeClr val="tx1"/>
              </a:solidFill>
              <a:latin typeface="Microsoft YaHei"/>
              <a:ea typeface="Microsoft YaHei"/>
            </a:endParaRPr>
          </a:p>
        </p:txBody>
      </p:sp>
      <p:cxnSp>
        <p:nvCxnSpPr>
          <p:cNvPr id="88" name="Straight Connector 87">
            <a:extLst>
              <a:ext uri="{FF2B5EF4-FFF2-40B4-BE49-F238E27FC236}">
                <a16:creationId xmlns:a16="http://schemas.microsoft.com/office/drawing/2014/main" id="{05CF617C-B0BC-44F5-46A8-641FB2FBFEDC}"/>
              </a:ext>
            </a:extLst>
          </p:cNvPr>
          <p:cNvCxnSpPr>
            <a:cxnSpLocks/>
          </p:cNvCxnSpPr>
          <p:nvPr/>
        </p:nvCxnSpPr>
        <p:spPr>
          <a:xfrm>
            <a:off x="1183117" y="437328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C171C747-989F-7956-3107-4ABA39A46F66}"/>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1" name="Oval 90">
            <a:extLst>
              <a:ext uri="{FF2B5EF4-FFF2-40B4-BE49-F238E27FC236}">
                <a16:creationId xmlns:a16="http://schemas.microsoft.com/office/drawing/2014/main" id="{E2815927-A374-A5B6-F291-930218AEA8B8}"/>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2" name="Oval 91">
            <a:extLst>
              <a:ext uri="{FF2B5EF4-FFF2-40B4-BE49-F238E27FC236}">
                <a16:creationId xmlns:a16="http://schemas.microsoft.com/office/drawing/2014/main" id="{D033C820-4B73-2432-81D5-C659C9C95F91}"/>
              </a:ext>
            </a:extLst>
          </p:cNvPr>
          <p:cNvSpPr/>
          <p:nvPr/>
        </p:nvSpPr>
        <p:spPr>
          <a:xfrm>
            <a:off x="2845329"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3" name="Oval 92">
            <a:extLst>
              <a:ext uri="{FF2B5EF4-FFF2-40B4-BE49-F238E27FC236}">
                <a16:creationId xmlns:a16="http://schemas.microsoft.com/office/drawing/2014/main" id="{5E5F20B1-52AB-4F93-ED9E-EA40E7D0EB21}"/>
              </a:ext>
            </a:extLst>
          </p:cNvPr>
          <p:cNvSpPr/>
          <p:nvPr/>
        </p:nvSpPr>
        <p:spPr>
          <a:xfrm>
            <a:off x="3209472"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4" name="Oval 93">
            <a:extLst>
              <a:ext uri="{FF2B5EF4-FFF2-40B4-BE49-F238E27FC236}">
                <a16:creationId xmlns:a16="http://schemas.microsoft.com/office/drawing/2014/main" id="{6E97F409-19F5-1B87-CF59-8877DC04ABB3}"/>
              </a:ext>
            </a:extLst>
          </p:cNvPr>
          <p:cNvSpPr/>
          <p:nvPr/>
        </p:nvSpPr>
        <p:spPr>
          <a:xfrm>
            <a:off x="357399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5" name="Oval 94">
            <a:extLst>
              <a:ext uri="{FF2B5EF4-FFF2-40B4-BE49-F238E27FC236}">
                <a16:creationId xmlns:a16="http://schemas.microsoft.com/office/drawing/2014/main" id="{80A7A109-0064-76D2-6506-8B3DDE8732DD}"/>
              </a:ext>
            </a:extLst>
          </p:cNvPr>
          <p:cNvSpPr/>
          <p:nvPr/>
        </p:nvSpPr>
        <p:spPr>
          <a:xfrm>
            <a:off x="3938520"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6" name="Oval 95">
            <a:extLst>
              <a:ext uri="{FF2B5EF4-FFF2-40B4-BE49-F238E27FC236}">
                <a16:creationId xmlns:a16="http://schemas.microsoft.com/office/drawing/2014/main" id="{451D6448-47E6-388E-DFF1-CA6EB7661842}"/>
              </a:ext>
            </a:extLst>
          </p:cNvPr>
          <p:cNvSpPr/>
          <p:nvPr/>
        </p:nvSpPr>
        <p:spPr>
          <a:xfrm>
            <a:off x="4296865"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7" name="Oval 96">
            <a:extLst>
              <a:ext uri="{FF2B5EF4-FFF2-40B4-BE49-F238E27FC236}">
                <a16:creationId xmlns:a16="http://schemas.microsoft.com/office/drawing/2014/main" id="{0183700E-5F29-2FC2-C80C-158D26054134}"/>
              </a:ext>
            </a:extLst>
          </p:cNvPr>
          <p:cNvSpPr/>
          <p:nvPr/>
        </p:nvSpPr>
        <p:spPr>
          <a:xfrm>
            <a:off x="4667567" y="5033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8" name="Oval 97">
            <a:extLst>
              <a:ext uri="{FF2B5EF4-FFF2-40B4-BE49-F238E27FC236}">
                <a16:creationId xmlns:a16="http://schemas.microsoft.com/office/drawing/2014/main" id="{F8860791-7260-4F60-80A4-42646763B2B9}"/>
              </a:ext>
            </a:extLst>
          </p:cNvPr>
          <p:cNvSpPr/>
          <p:nvPr/>
        </p:nvSpPr>
        <p:spPr>
          <a:xfrm>
            <a:off x="5032091" y="5033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99" name="Title 2">
            <a:extLst>
              <a:ext uri="{FF2B5EF4-FFF2-40B4-BE49-F238E27FC236}">
                <a16:creationId xmlns:a16="http://schemas.microsoft.com/office/drawing/2014/main" id="{3E0443DF-0FE5-C2EF-2BAF-A3DA0CF762E0}"/>
              </a:ext>
            </a:extLst>
          </p:cNvPr>
          <p:cNvSpPr txBox="1"/>
          <p:nvPr/>
        </p:nvSpPr>
        <p:spPr>
          <a:xfrm>
            <a:off x="2019011" y="473258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a:ea typeface="Microsoft YaHei"/>
              </a:rPr>
              <a:t>低</a:t>
            </a:r>
            <a:endParaRPr lang="en-US" sz="1200" cap="none">
              <a:solidFill>
                <a:schemeClr val="tx1"/>
              </a:solidFill>
              <a:latin typeface="Microsoft YaHei"/>
              <a:ea typeface="Microsoft YaHei"/>
            </a:endParaRPr>
          </a:p>
        </p:txBody>
      </p:sp>
      <p:sp>
        <p:nvSpPr>
          <p:cNvPr id="100" name="Title 2">
            <a:extLst>
              <a:ext uri="{FF2B5EF4-FFF2-40B4-BE49-F238E27FC236}">
                <a16:creationId xmlns:a16="http://schemas.microsoft.com/office/drawing/2014/main" id="{92D405FC-2D46-E87C-B555-F68B1EA190AE}"/>
              </a:ext>
            </a:extLst>
          </p:cNvPr>
          <p:cNvSpPr txBox="1"/>
          <p:nvPr/>
        </p:nvSpPr>
        <p:spPr>
          <a:xfrm>
            <a:off x="3139579" y="473258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a:ea typeface="Microsoft YaHei"/>
              </a:rPr>
              <a:t>中</a:t>
            </a:r>
            <a:endParaRPr lang="en-US" sz="1200" cap="none">
              <a:solidFill>
                <a:schemeClr val="tx1"/>
              </a:solidFill>
              <a:latin typeface="Microsoft YaHei"/>
              <a:ea typeface="Microsoft YaHei"/>
            </a:endParaRPr>
          </a:p>
        </p:txBody>
      </p:sp>
      <p:sp>
        <p:nvSpPr>
          <p:cNvPr id="101" name="Title 2">
            <a:extLst>
              <a:ext uri="{FF2B5EF4-FFF2-40B4-BE49-F238E27FC236}">
                <a16:creationId xmlns:a16="http://schemas.microsoft.com/office/drawing/2014/main" id="{4A3110F3-4278-A698-D79C-457AB5FDA0E9}"/>
              </a:ext>
            </a:extLst>
          </p:cNvPr>
          <p:cNvSpPr txBox="1"/>
          <p:nvPr/>
        </p:nvSpPr>
        <p:spPr>
          <a:xfrm>
            <a:off x="4581893" y="473258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a:ea typeface="Microsoft YaHei"/>
              </a:rPr>
              <a:t>高</a:t>
            </a:r>
            <a:endParaRPr lang="en-US" sz="1200" cap="none">
              <a:solidFill>
                <a:schemeClr val="tx1"/>
              </a:solidFill>
              <a:latin typeface="Microsoft YaHei"/>
              <a:ea typeface="Microsoft YaHei"/>
            </a:endParaRPr>
          </a:p>
        </p:txBody>
      </p:sp>
      <p:sp>
        <p:nvSpPr>
          <p:cNvPr id="102" name="Title 2">
            <a:extLst>
              <a:ext uri="{FF2B5EF4-FFF2-40B4-BE49-F238E27FC236}">
                <a16:creationId xmlns:a16="http://schemas.microsoft.com/office/drawing/2014/main" id="{BF609554-908A-E66C-D688-014B1C2E4081}"/>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a:ea typeface="Microsoft YaHei"/>
              </a:rPr>
              <a:t>橡木味</a:t>
            </a:r>
          </a:p>
          <a:p>
            <a:pPr>
              <a:lnSpc>
                <a:spcPct val="100000"/>
              </a:lnSpc>
            </a:pPr>
            <a:endParaRPr lang="ja-JP" altLang="en-US" sz="1500">
              <a:solidFill>
                <a:schemeClr val="tx1"/>
              </a:solidFill>
              <a:latin typeface="Microsoft YaHei"/>
              <a:ea typeface="Microsoft YaHei"/>
            </a:endParaRPr>
          </a:p>
        </p:txBody>
      </p:sp>
      <p:cxnSp>
        <p:nvCxnSpPr>
          <p:cNvPr id="103" name="Straight Connector 102">
            <a:extLst>
              <a:ext uri="{FF2B5EF4-FFF2-40B4-BE49-F238E27FC236}">
                <a16:creationId xmlns:a16="http://schemas.microsoft.com/office/drawing/2014/main" id="{28625B31-85BA-B42E-8429-FE4147BA2D3A}"/>
              </a:ext>
            </a:extLst>
          </p:cNvPr>
          <p:cNvCxnSpPr>
            <a:cxnSpLocks/>
          </p:cNvCxnSpPr>
          <p:nvPr/>
        </p:nvCxnSpPr>
        <p:spPr>
          <a:xfrm>
            <a:off x="1413394" y="5213543"/>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52F4A0B1-34D2-0532-5D45-2D34F6274237}"/>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06" name="Oval 105">
            <a:extLst>
              <a:ext uri="{FF2B5EF4-FFF2-40B4-BE49-F238E27FC236}">
                <a16:creationId xmlns:a16="http://schemas.microsoft.com/office/drawing/2014/main" id="{E19B01F9-B3CE-E4CF-C994-C77DF85014AE}"/>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07" name="Oval 106">
            <a:extLst>
              <a:ext uri="{FF2B5EF4-FFF2-40B4-BE49-F238E27FC236}">
                <a16:creationId xmlns:a16="http://schemas.microsoft.com/office/drawing/2014/main" id="{F72A0D3B-7A02-200D-2DD4-2540F2C7112C}"/>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08" name="Oval 107">
            <a:extLst>
              <a:ext uri="{FF2B5EF4-FFF2-40B4-BE49-F238E27FC236}">
                <a16:creationId xmlns:a16="http://schemas.microsoft.com/office/drawing/2014/main" id="{19C45349-B9F8-A2EF-0C9C-16B280F65C51}"/>
              </a:ext>
            </a:extLst>
          </p:cNvPr>
          <p:cNvSpPr/>
          <p:nvPr/>
        </p:nvSpPr>
        <p:spPr>
          <a:xfrm>
            <a:off x="3209472"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09" name="Oval 108">
            <a:extLst>
              <a:ext uri="{FF2B5EF4-FFF2-40B4-BE49-F238E27FC236}">
                <a16:creationId xmlns:a16="http://schemas.microsoft.com/office/drawing/2014/main" id="{01A627F3-4039-2402-9B43-92B13076EDE0}"/>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0" name="Oval 109">
            <a:extLst>
              <a:ext uri="{FF2B5EF4-FFF2-40B4-BE49-F238E27FC236}">
                <a16:creationId xmlns:a16="http://schemas.microsoft.com/office/drawing/2014/main" id="{37394972-6D7A-9CE2-8C47-A8260A85B2AC}"/>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1" name="Oval 110">
            <a:extLst>
              <a:ext uri="{FF2B5EF4-FFF2-40B4-BE49-F238E27FC236}">
                <a16:creationId xmlns:a16="http://schemas.microsoft.com/office/drawing/2014/main" id="{6A1C1F52-7DA2-7073-3267-D248CEAD7941}"/>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2" name="Oval 111">
            <a:extLst>
              <a:ext uri="{FF2B5EF4-FFF2-40B4-BE49-F238E27FC236}">
                <a16:creationId xmlns:a16="http://schemas.microsoft.com/office/drawing/2014/main" id="{4BF0D0A1-A0F7-87B6-A7C1-61398FBF49BE}"/>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3" name="Oval 112">
            <a:extLst>
              <a:ext uri="{FF2B5EF4-FFF2-40B4-BE49-F238E27FC236}">
                <a16:creationId xmlns:a16="http://schemas.microsoft.com/office/drawing/2014/main" id="{705E9B3E-FB40-1732-71A6-54A66C8D600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4" name="Title 2">
            <a:extLst>
              <a:ext uri="{FF2B5EF4-FFF2-40B4-BE49-F238E27FC236}">
                <a16:creationId xmlns:a16="http://schemas.microsoft.com/office/drawing/2014/main" id="{6673CB3A-6F92-7E9A-2C9B-8DAAE225260D}"/>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a:ea typeface="Microsoft YaHei"/>
              </a:rPr>
              <a:t>酸度</a:t>
            </a:r>
          </a:p>
          <a:p>
            <a:pPr>
              <a:lnSpc>
                <a:spcPct val="100000"/>
              </a:lnSpc>
            </a:pPr>
            <a:endParaRPr lang="ja-JP" altLang="en-US" sz="1500">
              <a:solidFill>
                <a:schemeClr val="tx1"/>
              </a:solidFill>
              <a:latin typeface="Microsoft YaHei"/>
              <a:ea typeface="Microsoft YaHei"/>
            </a:endParaRPr>
          </a:p>
        </p:txBody>
      </p:sp>
      <p:cxnSp>
        <p:nvCxnSpPr>
          <p:cNvPr id="115" name="Straight Connector 114">
            <a:extLst>
              <a:ext uri="{FF2B5EF4-FFF2-40B4-BE49-F238E27FC236}">
                <a16:creationId xmlns:a16="http://schemas.microsoft.com/office/drawing/2014/main" id="{AB0E91BC-C63D-B473-ADBE-67A21E0867BE}"/>
              </a:ext>
            </a:extLst>
          </p:cNvPr>
          <p:cNvCxnSpPr>
            <a:cxnSpLocks/>
          </p:cNvCxnSpPr>
          <p:nvPr/>
        </p:nvCxnSpPr>
        <p:spPr>
          <a:xfrm>
            <a:off x="1312863" y="555953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23E9A931-78CC-2A77-BBD9-04EBEFD8A01D}"/>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7" name="Oval 116">
            <a:extLst>
              <a:ext uri="{FF2B5EF4-FFF2-40B4-BE49-F238E27FC236}">
                <a16:creationId xmlns:a16="http://schemas.microsoft.com/office/drawing/2014/main" id="{03CF3856-1108-1C1A-67B3-1E6E7B86A026}"/>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8" name="Oval 117">
            <a:extLst>
              <a:ext uri="{FF2B5EF4-FFF2-40B4-BE49-F238E27FC236}">
                <a16:creationId xmlns:a16="http://schemas.microsoft.com/office/drawing/2014/main" id="{45EB9BB1-FE7A-D017-C11E-51F70296B447}"/>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19" name="Oval 118">
            <a:extLst>
              <a:ext uri="{FF2B5EF4-FFF2-40B4-BE49-F238E27FC236}">
                <a16:creationId xmlns:a16="http://schemas.microsoft.com/office/drawing/2014/main" id="{71C20771-80C1-8EF7-1D35-2E83A79A557D}"/>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21" name="Oval 120">
            <a:extLst>
              <a:ext uri="{FF2B5EF4-FFF2-40B4-BE49-F238E27FC236}">
                <a16:creationId xmlns:a16="http://schemas.microsoft.com/office/drawing/2014/main" id="{004DD8B4-60AD-2CEF-D517-4F84E5A17EE2}"/>
              </a:ext>
            </a:extLst>
          </p:cNvPr>
          <p:cNvSpPr/>
          <p:nvPr/>
        </p:nvSpPr>
        <p:spPr>
          <a:xfrm>
            <a:off x="3938520"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23" name="Oval 122">
            <a:extLst>
              <a:ext uri="{FF2B5EF4-FFF2-40B4-BE49-F238E27FC236}">
                <a16:creationId xmlns:a16="http://schemas.microsoft.com/office/drawing/2014/main" id="{CEB13DB8-64C4-4C6B-206F-3CD17667DDA4}"/>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24" name="Oval 123">
            <a:extLst>
              <a:ext uri="{FF2B5EF4-FFF2-40B4-BE49-F238E27FC236}">
                <a16:creationId xmlns:a16="http://schemas.microsoft.com/office/drawing/2014/main" id="{EE706AB7-0648-2697-6DFC-176BF577DFC2}"/>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icrosoft YaHei"/>
              <a:ea typeface="Microsoft YaHei"/>
            </a:endParaRPr>
          </a:p>
        </p:txBody>
      </p:sp>
      <p:sp>
        <p:nvSpPr>
          <p:cNvPr id="125" name="Title 2">
            <a:extLst>
              <a:ext uri="{FF2B5EF4-FFF2-40B4-BE49-F238E27FC236}">
                <a16:creationId xmlns:a16="http://schemas.microsoft.com/office/drawing/2014/main" id="{4C537F26-8700-4CDE-D048-5B0E180F8ABE}"/>
              </a:ext>
            </a:extLst>
          </p:cNvPr>
          <p:cNvSpPr txBox="1"/>
          <p:nvPr/>
        </p:nvSpPr>
        <p:spPr>
          <a:xfrm>
            <a:off x="2019011" y="584334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a:solidFill>
                  <a:schemeClr val="tx1"/>
                </a:solidFill>
                <a:latin typeface="Microsoft YaHei"/>
                <a:ea typeface="Microsoft YaHei"/>
              </a:rPr>
              <a:t>8%</a:t>
            </a:r>
          </a:p>
        </p:txBody>
      </p:sp>
      <p:sp>
        <p:nvSpPr>
          <p:cNvPr id="126" name="Title 2">
            <a:extLst>
              <a:ext uri="{FF2B5EF4-FFF2-40B4-BE49-F238E27FC236}">
                <a16:creationId xmlns:a16="http://schemas.microsoft.com/office/drawing/2014/main" id="{FD803B88-C276-6FE1-A9B2-E033E8DC5138}"/>
              </a:ext>
            </a:extLst>
          </p:cNvPr>
          <p:cNvSpPr txBox="1"/>
          <p:nvPr/>
        </p:nvSpPr>
        <p:spPr>
          <a:xfrm>
            <a:off x="3384483" y="5843348"/>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a:solidFill>
                  <a:schemeClr val="tx1"/>
                </a:solidFill>
                <a:latin typeface="Microsoft YaHei"/>
                <a:ea typeface="Microsoft YaHei"/>
              </a:rPr>
              <a:t>12.5% – 14.5%</a:t>
            </a:r>
          </a:p>
        </p:txBody>
      </p:sp>
      <p:sp>
        <p:nvSpPr>
          <p:cNvPr id="127" name="Title 2">
            <a:extLst>
              <a:ext uri="{FF2B5EF4-FFF2-40B4-BE49-F238E27FC236}">
                <a16:creationId xmlns:a16="http://schemas.microsoft.com/office/drawing/2014/main" id="{1DA0F18C-13AE-37F5-A361-7EBAA1DF5B82}"/>
              </a:ext>
            </a:extLst>
          </p:cNvPr>
          <p:cNvSpPr txBox="1"/>
          <p:nvPr/>
        </p:nvSpPr>
        <p:spPr>
          <a:xfrm>
            <a:off x="4581893" y="584334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a:solidFill>
                  <a:schemeClr val="tx1"/>
                </a:solidFill>
                <a:latin typeface="Microsoft YaHei"/>
                <a:ea typeface="Microsoft YaHei"/>
              </a:rPr>
              <a:t>17%</a:t>
            </a:r>
          </a:p>
        </p:txBody>
      </p:sp>
      <p:sp>
        <p:nvSpPr>
          <p:cNvPr id="128" name="Title 2">
            <a:extLst>
              <a:ext uri="{FF2B5EF4-FFF2-40B4-BE49-F238E27FC236}">
                <a16:creationId xmlns:a16="http://schemas.microsoft.com/office/drawing/2014/main" id="{A3D147F3-26E3-4DC4-D510-A9A9174266BF}"/>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a:ea typeface="Microsoft YaHei"/>
              </a:rPr>
              <a:t>酒精度</a:t>
            </a:r>
          </a:p>
          <a:p>
            <a:pPr>
              <a:lnSpc>
                <a:spcPct val="100000"/>
              </a:lnSpc>
            </a:pPr>
            <a:endParaRPr lang="ja-JP" altLang="en-US" sz="1500">
              <a:solidFill>
                <a:schemeClr val="tx1"/>
              </a:solidFill>
              <a:latin typeface="Microsoft YaHei"/>
              <a:ea typeface="Microsoft YaHei"/>
            </a:endParaRPr>
          </a:p>
        </p:txBody>
      </p:sp>
      <p:cxnSp>
        <p:nvCxnSpPr>
          <p:cNvPr id="129" name="Straight Connector 128">
            <a:extLst>
              <a:ext uri="{FF2B5EF4-FFF2-40B4-BE49-F238E27FC236}">
                <a16:creationId xmlns:a16="http://schemas.microsoft.com/office/drawing/2014/main" id="{8A683202-C0E5-3876-F1C0-3E6826E29542}"/>
              </a:ext>
            </a:extLst>
          </p:cNvPr>
          <p:cNvCxnSpPr>
            <a:cxnSpLocks/>
          </p:cNvCxnSpPr>
          <p:nvPr/>
        </p:nvCxnSpPr>
        <p:spPr>
          <a:xfrm>
            <a:off x="1413394" y="6344186"/>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73AFD075-6365-5E4C-1B91-3085C1D6649C}"/>
              </a:ext>
            </a:extLst>
          </p:cNvPr>
          <p:cNvSpPr txBox="1"/>
          <p:nvPr/>
        </p:nvSpPr>
        <p:spPr>
          <a:xfrm>
            <a:off x="7259273" y="2373496"/>
            <a:ext cx="96922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a:solidFill>
                  <a:schemeClr val="bg2"/>
                </a:solidFill>
                <a:effectLst/>
                <a:latin typeface="Microsoft YaHei"/>
                <a:ea typeface="Microsoft YaHei"/>
                <a:cs typeface="Inter Display" panose="02000503000000020004" pitchFamily="2" charset="0"/>
              </a:rPr>
              <a:t>风味</a:t>
            </a:r>
          </a:p>
        </p:txBody>
      </p:sp>
      <p:cxnSp>
        <p:nvCxnSpPr>
          <p:cNvPr id="136" name="Straight Connector 135">
            <a:extLst>
              <a:ext uri="{FF2B5EF4-FFF2-40B4-BE49-F238E27FC236}">
                <a16:creationId xmlns:a16="http://schemas.microsoft.com/office/drawing/2014/main" id="{C6EB656A-CB1B-A15E-5839-DF21DB7C5F7C}"/>
              </a:ext>
            </a:extLst>
          </p:cNvPr>
          <p:cNvCxnSpPr>
            <a:cxnSpLocks/>
          </p:cNvCxnSpPr>
          <p:nvPr/>
        </p:nvCxnSpPr>
        <p:spPr>
          <a:xfrm>
            <a:off x="7756911" y="290305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DC9871F8-1465-9809-1B44-B646BB0695C5}"/>
              </a:ext>
            </a:extLst>
          </p:cNvPr>
          <p:cNvCxnSpPr>
            <a:cxnSpLocks/>
          </p:cNvCxnSpPr>
          <p:nvPr/>
        </p:nvCxnSpPr>
        <p:spPr>
          <a:xfrm>
            <a:off x="7756911" y="45532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73B3893-E2D6-EDB0-78BE-B904B97847E8}"/>
              </a:ext>
            </a:extLst>
          </p:cNvPr>
          <p:cNvGrpSpPr/>
          <p:nvPr/>
        </p:nvGrpSpPr>
        <p:grpSpPr>
          <a:xfrm>
            <a:off x="4293882" y="6164604"/>
            <a:ext cx="278634" cy="272668"/>
            <a:chOff x="8032638" y="5926610"/>
            <a:chExt cx="278634" cy="272668"/>
          </a:xfrm>
        </p:grpSpPr>
        <p:sp>
          <p:nvSpPr>
            <p:cNvPr id="8" name="Freeform 7">
              <a:extLst>
                <a:ext uri="{FF2B5EF4-FFF2-40B4-BE49-F238E27FC236}">
                  <a16:creationId xmlns:a16="http://schemas.microsoft.com/office/drawing/2014/main" id="{58C46BB7-AB44-6BBB-0829-AD400A6ED8C0}"/>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latin typeface="Microsoft YaHei"/>
                <a:ea typeface="Microsoft YaHei"/>
              </a:endParaRPr>
            </a:p>
          </p:txBody>
        </p:sp>
        <p:sp>
          <p:nvSpPr>
            <p:cNvPr id="9" name="Freeform 8">
              <a:extLst>
                <a:ext uri="{FF2B5EF4-FFF2-40B4-BE49-F238E27FC236}">
                  <a16:creationId xmlns:a16="http://schemas.microsoft.com/office/drawing/2014/main" id="{C6B086FB-E037-21B8-EBC8-2E00A61D1866}"/>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latin typeface="Microsoft YaHei"/>
                <a:ea typeface="Microsoft YaHei"/>
              </a:endParaRPr>
            </a:p>
          </p:txBody>
        </p:sp>
      </p:grpSp>
      <p:cxnSp>
        <p:nvCxnSpPr>
          <p:cNvPr id="13" name="Straight Connector 12">
            <a:extLst>
              <a:ext uri="{FF2B5EF4-FFF2-40B4-BE49-F238E27FC236}">
                <a16:creationId xmlns:a16="http://schemas.microsoft.com/office/drawing/2014/main" id="{E9274919-E8D5-C7EF-67EE-363AED4159F5}"/>
              </a:ext>
            </a:extLst>
          </p:cNvPr>
          <p:cNvCxnSpPr>
            <a:cxnSpLocks/>
          </p:cNvCxnSpPr>
          <p:nvPr/>
        </p:nvCxnSpPr>
        <p:spPr>
          <a:xfrm>
            <a:off x="373345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bject 58">
            <a:extLst>
              <a:ext uri="{FF2B5EF4-FFF2-40B4-BE49-F238E27FC236}">
                <a16:creationId xmlns:a16="http://schemas.microsoft.com/office/drawing/2014/main" id="{61E740B7-4F0D-00BA-C206-8D45A9D6DF65}"/>
              </a:ext>
            </a:extLst>
          </p:cNvPr>
          <p:cNvSpPr txBox="1"/>
          <p:nvPr/>
        </p:nvSpPr>
        <p:spPr>
          <a:xfrm>
            <a:off x="8444426" y="5155752"/>
            <a:ext cx="3561913"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烤面包</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香草</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黄油</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太妃糖</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蜂蜜</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焦糖布蕾</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肉桂</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椰子</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奶糖</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烤杏仁</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香料</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粉笔</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a:ea typeface="Microsoft YaHei"/>
                <a:cs typeface="Hellix SemiBold"/>
              </a:rPr>
              <a:t>矿物质</a:t>
            </a:r>
          </a:p>
        </p:txBody>
      </p:sp>
      <p:grpSp>
        <p:nvGrpSpPr>
          <p:cNvPr id="5" name="Group 4">
            <a:extLst>
              <a:ext uri="{FF2B5EF4-FFF2-40B4-BE49-F238E27FC236}">
                <a16:creationId xmlns:a16="http://schemas.microsoft.com/office/drawing/2014/main" id="{06D97EA6-72C8-19DD-BAA6-9B37B500CCC6}"/>
              </a:ext>
            </a:extLst>
          </p:cNvPr>
          <p:cNvGrpSpPr/>
          <p:nvPr/>
        </p:nvGrpSpPr>
        <p:grpSpPr>
          <a:xfrm rot="10800000">
            <a:off x="3565913" y="6164604"/>
            <a:ext cx="278634" cy="272668"/>
            <a:chOff x="8032638" y="5926610"/>
            <a:chExt cx="278634" cy="272668"/>
          </a:xfrm>
        </p:grpSpPr>
        <p:sp>
          <p:nvSpPr>
            <p:cNvPr id="12" name="Freeform 11">
              <a:extLst>
                <a:ext uri="{FF2B5EF4-FFF2-40B4-BE49-F238E27FC236}">
                  <a16:creationId xmlns:a16="http://schemas.microsoft.com/office/drawing/2014/main" id="{6CD5BBB7-815D-EA83-FB35-A2116E3E1B25}"/>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latin typeface="Microsoft YaHei"/>
                <a:ea typeface="Microsoft YaHei"/>
              </a:endParaRPr>
            </a:p>
          </p:txBody>
        </p:sp>
        <p:sp>
          <p:nvSpPr>
            <p:cNvPr id="18" name="Freeform 17">
              <a:extLst>
                <a:ext uri="{FF2B5EF4-FFF2-40B4-BE49-F238E27FC236}">
                  <a16:creationId xmlns:a16="http://schemas.microsoft.com/office/drawing/2014/main" id="{EFFD4F68-ABD6-7389-4D2D-FE5441256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latin typeface="Microsoft YaHei"/>
                <a:ea typeface="Microsoft YaHei"/>
              </a:endParaRPr>
            </a:p>
          </p:txBody>
        </p:sp>
      </p:grpSp>
      <p:sp>
        <p:nvSpPr>
          <p:cNvPr id="19" name="Title 2">
            <a:extLst>
              <a:ext uri="{FF2B5EF4-FFF2-40B4-BE49-F238E27FC236}">
                <a16:creationId xmlns:a16="http://schemas.microsoft.com/office/drawing/2014/main" id="{EA142DE5-E32F-3D78-3CA3-3F50068BC15D}"/>
              </a:ext>
            </a:extLst>
          </p:cNvPr>
          <p:cNvSpPr txBox="1"/>
          <p:nvPr/>
        </p:nvSpPr>
        <p:spPr>
          <a:xfrm>
            <a:off x="3391266" y="6504644"/>
            <a:ext cx="218010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ja-JP" sz="1200" cap="none">
                <a:solidFill>
                  <a:schemeClr val="tx1"/>
                </a:solidFill>
                <a:latin typeface="Microsoft YaHei"/>
                <a:ea typeface="Microsoft YaHei"/>
              </a:rPr>
              <a:t>(</a:t>
            </a:r>
            <a:r>
              <a:rPr lang="ja-JP" altLang="en-US" sz="1200" cap="none">
                <a:solidFill>
                  <a:schemeClr val="tx1"/>
                </a:solidFill>
                <a:latin typeface="Microsoft YaHei"/>
                <a:ea typeface="Microsoft YaHei"/>
              </a:rPr>
              <a:t>起泡酒</a:t>
            </a:r>
            <a:r>
              <a:rPr lang="en-US" altLang="ja-JP" sz="1200" cap="none">
                <a:solidFill>
                  <a:schemeClr val="tx1"/>
                </a:solidFill>
                <a:latin typeface="Microsoft YaHei"/>
                <a:ea typeface="Microsoft YaHei"/>
              </a:rPr>
              <a:t>)</a:t>
            </a:r>
          </a:p>
        </p:txBody>
      </p:sp>
      <p:cxnSp>
        <p:nvCxnSpPr>
          <p:cNvPr id="22" name="Straight Connector 21">
            <a:extLst>
              <a:ext uri="{FF2B5EF4-FFF2-40B4-BE49-F238E27FC236}">
                <a16:creationId xmlns:a16="http://schemas.microsoft.com/office/drawing/2014/main" id="{1EF547AE-2DCC-6574-5D86-4E4D9C6F3650}"/>
              </a:ext>
            </a:extLst>
          </p:cNvPr>
          <p:cNvCxnSpPr>
            <a:cxnSpLocks/>
          </p:cNvCxnSpPr>
          <p:nvPr/>
        </p:nvCxnSpPr>
        <p:spPr>
          <a:xfrm>
            <a:off x="3768389" y="63560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20644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299"/>
            <a:ext cx="6095999" cy="6177280"/>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233571"/>
            <a:ext cx="4829691" cy="1530521"/>
          </a:xfrm>
        </p:spPr>
        <p:txBody>
          <a:bodyPr/>
          <a:lstStyle/>
          <a:p>
            <a:pPr>
              <a:spcBef>
                <a:spcPts val="800"/>
              </a:spcBef>
            </a:pPr>
            <a:r>
              <a:rPr lang="ja-JP" altLang="en-US">
                <a:latin typeface="Microsoft YaHei"/>
                <a:ea typeface="Microsoft YaHei"/>
              </a:rPr>
              <a:t>澳大利亚霞多丽的历史</a:t>
            </a:r>
          </a:p>
          <a:p>
            <a:pPr>
              <a:spcBef>
                <a:spcPts val="800"/>
              </a:spcBef>
            </a:pPr>
            <a:r>
              <a:rPr lang="ja-JP" altLang="en-US">
                <a:latin typeface="Microsoft YaHei"/>
                <a:ea typeface="Microsoft YaHei"/>
              </a:rPr>
              <a:t>它的种植方式</a:t>
            </a:r>
          </a:p>
          <a:p>
            <a:pPr>
              <a:spcBef>
                <a:spcPts val="800"/>
              </a:spcBef>
            </a:pPr>
            <a:r>
              <a:rPr lang="ja-JP" altLang="en-US">
                <a:latin typeface="Microsoft YaHei"/>
                <a:ea typeface="Microsoft YaHei"/>
              </a:rPr>
              <a:t>它的酿造方式</a:t>
            </a:r>
          </a:p>
          <a:p>
            <a:pPr>
              <a:spcBef>
                <a:spcPts val="800"/>
              </a:spcBef>
            </a:pPr>
            <a:r>
              <a:rPr lang="ja-JP" altLang="en-US">
                <a:latin typeface="Microsoft YaHei"/>
                <a:ea typeface="Microsoft YaHei"/>
              </a:rPr>
              <a:t>不同的风格</a:t>
            </a:r>
          </a:p>
          <a:p>
            <a:pPr>
              <a:spcBef>
                <a:spcPts val="800"/>
              </a:spcBef>
            </a:pPr>
            <a:r>
              <a:rPr lang="ja-JP" altLang="en-US">
                <a:latin typeface="Microsoft YaHei"/>
                <a:ea typeface="Microsoft YaHei"/>
              </a:rPr>
              <a:t>霞多丽的产区</a:t>
            </a:r>
          </a:p>
          <a:p>
            <a:pPr>
              <a:spcBef>
                <a:spcPts val="800"/>
              </a:spcBef>
            </a:pPr>
            <a:r>
              <a:rPr lang="ja-JP" altLang="en-US">
                <a:latin typeface="Microsoft YaHei"/>
                <a:ea typeface="Microsoft YaHei"/>
              </a:rPr>
              <a:t>特点和风味特征</a:t>
            </a:r>
            <a:endParaRPr lang="en-AU">
              <a:latin typeface="Microsoft YaHei"/>
              <a:ea typeface="Microsoft YaHei"/>
            </a:endParaRP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ja-JP" altLang="en-US">
                <a:solidFill>
                  <a:schemeClr val="accent1"/>
                </a:solidFill>
                <a:latin typeface="Microsoft YaHei"/>
                <a:ea typeface="Microsoft YaHei"/>
              </a:rPr>
              <a:t>今天</a:t>
            </a:r>
          </a:p>
          <a:p>
            <a:r>
              <a:rPr lang="ja-JP" altLang="en-US">
                <a:solidFill>
                  <a:schemeClr val="accent1"/>
                </a:solidFill>
                <a:latin typeface="Microsoft YaHei"/>
                <a:ea typeface="Microsoft YaHei"/>
              </a:rPr>
              <a:t>我们将会</a:t>
            </a:r>
          </a:p>
          <a:p>
            <a:r>
              <a:rPr lang="ja-JP" altLang="en-US">
                <a:solidFill>
                  <a:schemeClr val="accent1"/>
                </a:solidFill>
                <a:latin typeface="Microsoft YaHei"/>
                <a:ea typeface="Microsoft YaHei"/>
              </a:rPr>
              <a:t>跟大家讲述</a:t>
            </a:r>
            <a:endParaRPr lang="en-US">
              <a:solidFill>
                <a:schemeClr val="accent1"/>
              </a:solidFill>
              <a:latin typeface="Microsoft YaHei"/>
              <a:ea typeface="Microsoft YaHei"/>
            </a:endParaRP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ABD803A3-0490-A48B-053C-D403901979BD}"/>
              </a:ext>
            </a:extLst>
          </p:cNvPr>
          <p:cNvCxnSpPr>
            <a:cxnSpLocks/>
          </p:cNvCxnSpPr>
          <p:nvPr/>
        </p:nvCxnSpPr>
        <p:spPr>
          <a:xfrm flipH="1">
            <a:off x="5226537" y="4213491"/>
            <a:ext cx="492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726311" y="2628714"/>
            <a:ext cx="1516650" cy="791312"/>
          </a:xfrm>
        </p:spPr>
        <p:txBody>
          <a:bodyPr/>
          <a:lstStyle/>
          <a:p>
            <a:pPr algn="ctr"/>
            <a:r>
              <a:rPr lang="ja-JP" altLang="en-US" sz="1400" b="1">
                <a:solidFill>
                  <a:prstClr val="black"/>
                </a:solidFill>
                <a:latin typeface="Microsoft YaHei"/>
                <a:ea typeface="Microsoft YaHei"/>
                <a:cs typeface="Hellix SemiBold"/>
              </a:rPr>
              <a:t>烤鸡</a:t>
            </a:r>
            <a:endParaRPr lang="en-AU" sz="1400">
              <a:solidFill>
                <a:prstClr val="black"/>
              </a:solidFill>
              <a:latin typeface="Microsoft YaHei"/>
              <a:ea typeface="Microsoft YaHei"/>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ja-JP" altLang="en-US">
                <a:solidFill>
                  <a:schemeClr val="accent1"/>
                </a:solidFill>
                <a:latin typeface="Microsoft YaHei"/>
                <a:ea typeface="Microsoft YaHei"/>
              </a:rPr>
              <a:t>食物搭配</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0998" y="3654410"/>
            <a:ext cx="832630"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虾</a:t>
            </a:r>
            <a:endParaRPr lang="en-AU" sz="1400">
              <a:solidFill>
                <a:prstClr val="black"/>
              </a:solidFill>
              <a:latin typeface="Microsoft YaHei"/>
              <a:ea typeface="Microsoft YaHei"/>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623888" y="4321184"/>
            <a:ext cx="151665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蓝纹奶酪</a:t>
            </a:r>
            <a:endParaRPr lang="en-AU" sz="1400">
              <a:solidFill>
                <a:prstClr val="black"/>
              </a:solidFill>
              <a:latin typeface="Microsoft YaHei"/>
              <a:ea typeface="Microsoft YaHei"/>
              <a:cs typeface="Hellix SemiBold"/>
            </a:endParaRPr>
          </a:p>
        </p:txBody>
      </p:sp>
      <p:pic>
        <p:nvPicPr>
          <p:cNvPr id="6" name="Picture Placeholder 8">
            <a:extLst>
              <a:ext uri="{FF2B5EF4-FFF2-40B4-BE49-F238E27FC236}">
                <a16:creationId xmlns:a16="http://schemas.microsoft.com/office/drawing/2014/main" id="{84831822-D387-A1ED-AC5C-BD2EFEBFC9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26366" y="1144921"/>
            <a:ext cx="1888675" cy="5717672"/>
          </a:xfrm>
          <a:prstGeom prst="rect">
            <a:avLst/>
          </a:prstGeom>
        </p:spPr>
      </p:pic>
      <p:sp>
        <p:nvSpPr>
          <p:cNvPr id="7" name="object 10">
            <a:extLst>
              <a:ext uri="{FF2B5EF4-FFF2-40B4-BE49-F238E27FC236}">
                <a16:creationId xmlns:a16="http://schemas.microsoft.com/office/drawing/2014/main" id="{603D5F14-B42C-2FAC-7455-08BDFEB5A39D}"/>
              </a:ext>
            </a:extLst>
          </p:cNvPr>
          <p:cNvSpPr txBox="1"/>
          <p:nvPr/>
        </p:nvSpPr>
        <p:spPr>
          <a:xfrm rot="16200000">
            <a:off x="2788075" y="4486713"/>
            <a:ext cx="4155725" cy="460254"/>
          </a:xfrm>
          <a:prstGeom prst="rect">
            <a:avLst/>
          </a:prstGeom>
        </p:spPr>
        <p:txBody>
          <a:bodyPr vert="horz" wrap="square" lIns="0" tIns="12065" rIns="0" bIns="0" rtlCol="0" anchor="t">
            <a:spAutoFit/>
          </a:bodyPr>
          <a:lstStyle/>
          <a:p>
            <a:pPr algn="ctr" defTabSz="914453">
              <a:lnSpc>
                <a:spcPct val="80000"/>
              </a:lnSpc>
              <a:spcBef>
                <a:spcPct val="0"/>
              </a:spcBef>
            </a:pPr>
            <a:r>
              <a:rPr lang="en-AU" sz="3600" b="1">
                <a:solidFill>
                  <a:schemeClr val="bg1"/>
                </a:solidFill>
                <a:latin typeface="Neue Haas Grotesk Text Pro"/>
                <a:ea typeface="Microsoft YaHei"/>
                <a:cs typeface="Inter Display" panose="02000503000000020004" pitchFamily="2" charset="0"/>
              </a:rPr>
              <a:t>CHARDONNAY</a:t>
            </a:r>
            <a:endParaRPr lang="en-AU" sz="3600" b="1" cap="all">
              <a:solidFill>
                <a:schemeClr val="bg1"/>
              </a:solidFill>
              <a:latin typeface="Neue Haas Grotesk Text Pro"/>
              <a:ea typeface="Microsoft YaHei"/>
              <a:cs typeface="Inter Display" panose="02000503000000020004" pitchFamily="2" charset="0"/>
            </a:endParaRPr>
          </a:p>
        </p:txBody>
      </p:sp>
      <p:cxnSp>
        <p:nvCxnSpPr>
          <p:cNvPr id="8" name="Straight Connector 7">
            <a:extLst>
              <a:ext uri="{FF2B5EF4-FFF2-40B4-BE49-F238E27FC236}">
                <a16:creationId xmlns:a16="http://schemas.microsoft.com/office/drawing/2014/main" id="{62022730-63BA-AC86-170C-8A1160BD6D91}"/>
              </a:ext>
            </a:extLst>
          </p:cNvPr>
          <p:cNvCxnSpPr>
            <a:cxnSpLocks/>
          </p:cNvCxnSpPr>
          <p:nvPr/>
        </p:nvCxnSpPr>
        <p:spPr>
          <a:xfrm flipH="1">
            <a:off x="4018750" y="3091700"/>
            <a:ext cx="4303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35F21ADA-8809-705F-9665-10B9C513B7D3}"/>
              </a:ext>
            </a:extLst>
          </p:cNvPr>
          <p:cNvSpPr txBox="1">
            <a:spLocks/>
          </p:cNvSpPr>
          <p:nvPr/>
        </p:nvSpPr>
        <p:spPr>
          <a:xfrm>
            <a:off x="3251082" y="3008326"/>
            <a:ext cx="738689"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a:solidFill>
                  <a:schemeClr val="bg2"/>
                </a:solidFill>
                <a:latin typeface="Microsoft YaHei"/>
                <a:ea typeface="Microsoft YaHei"/>
                <a:cs typeface="Hellix SemiBold"/>
              </a:rPr>
              <a:t>有橡木影响</a:t>
            </a:r>
          </a:p>
          <a:p>
            <a:pPr algn="ctr"/>
            <a:endParaRPr lang="ja-JP" altLang="en-US" sz="1400">
              <a:solidFill>
                <a:schemeClr val="bg2"/>
              </a:solidFill>
              <a:latin typeface="Microsoft YaHei"/>
              <a:ea typeface="Microsoft YaHei"/>
              <a:cs typeface="Hellix SemiBold"/>
            </a:endParaRPr>
          </a:p>
        </p:txBody>
      </p:sp>
      <p:cxnSp>
        <p:nvCxnSpPr>
          <p:cNvPr id="16" name="Straight Connector 15">
            <a:extLst>
              <a:ext uri="{FF2B5EF4-FFF2-40B4-BE49-F238E27FC236}">
                <a16:creationId xmlns:a16="http://schemas.microsoft.com/office/drawing/2014/main" id="{BC139B4C-7EE1-3093-84E0-41C83370501D}"/>
              </a:ext>
            </a:extLst>
          </p:cNvPr>
          <p:cNvCxnSpPr>
            <a:cxnSpLocks/>
          </p:cNvCxnSpPr>
          <p:nvPr/>
        </p:nvCxnSpPr>
        <p:spPr>
          <a:xfrm flipH="1">
            <a:off x="2735516" y="3091700"/>
            <a:ext cx="492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82A5D6-C34E-D109-875A-9AE9DFF9057E}"/>
              </a:ext>
            </a:extLst>
          </p:cNvPr>
          <p:cNvCxnSpPr>
            <a:cxnSpLocks/>
          </p:cNvCxnSpPr>
          <p:nvPr/>
        </p:nvCxnSpPr>
        <p:spPr>
          <a:xfrm flipV="1">
            <a:off x="2735516" y="2763766"/>
            <a:ext cx="0" cy="33400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ext Placeholder 3">
            <a:extLst>
              <a:ext uri="{FF2B5EF4-FFF2-40B4-BE49-F238E27FC236}">
                <a16:creationId xmlns:a16="http://schemas.microsoft.com/office/drawing/2014/main" id="{2CC8AA74-D0B7-5056-0C44-0D612CE875C8}"/>
              </a:ext>
            </a:extLst>
          </p:cNvPr>
          <p:cNvSpPr txBox="1">
            <a:spLocks/>
          </p:cNvSpPr>
          <p:nvPr/>
        </p:nvSpPr>
        <p:spPr>
          <a:xfrm>
            <a:off x="623887" y="6003987"/>
            <a:ext cx="1773531" cy="263749"/>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咖喱鸡</a:t>
            </a:r>
            <a:endParaRPr lang="en-AU" sz="1400">
              <a:solidFill>
                <a:prstClr val="black"/>
              </a:solidFill>
              <a:latin typeface="Microsoft YaHei"/>
              <a:ea typeface="Microsoft YaHei"/>
              <a:cs typeface="Hellix SemiBold"/>
            </a:endParaRPr>
          </a:p>
        </p:txBody>
      </p:sp>
      <p:cxnSp>
        <p:nvCxnSpPr>
          <p:cNvPr id="21" name="Straight Connector 20">
            <a:extLst>
              <a:ext uri="{FF2B5EF4-FFF2-40B4-BE49-F238E27FC236}">
                <a16:creationId xmlns:a16="http://schemas.microsoft.com/office/drawing/2014/main" id="{17834EEA-973F-2D8D-2AD8-52325DF01312}"/>
              </a:ext>
            </a:extLst>
          </p:cNvPr>
          <p:cNvCxnSpPr>
            <a:cxnSpLocks/>
          </p:cNvCxnSpPr>
          <p:nvPr/>
        </p:nvCxnSpPr>
        <p:spPr>
          <a:xfrm flipH="1">
            <a:off x="2397419" y="2768970"/>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8BCED2-9240-F47B-561C-ADCD281CA1D6}"/>
              </a:ext>
            </a:extLst>
          </p:cNvPr>
          <p:cNvCxnSpPr>
            <a:cxnSpLocks/>
          </p:cNvCxnSpPr>
          <p:nvPr/>
        </p:nvCxnSpPr>
        <p:spPr>
          <a:xfrm flipH="1">
            <a:off x="2397419" y="4444089"/>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5716EB1-5278-3300-1192-FCDB8297536F}"/>
              </a:ext>
            </a:extLst>
          </p:cNvPr>
          <p:cNvCxnSpPr>
            <a:cxnSpLocks/>
          </p:cNvCxnSpPr>
          <p:nvPr/>
        </p:nvCxnSpPr>
        <p:spPr>
          <a:xfrm flipH="1">
            <a:off x="2397419" y="6103841"/>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A5A41E-89CB-28A6-F8AE-3CC95D6E2086}"/>
              </a:ext>
            </a:extLst>
          </p:cNvPr>
          <p:cNvCxnSpPr>
            <a:cxnSpLocks/>
          </p:cNvCxnSpPr>
          <p:nvPr/>
        </p:nvCxnSpPr>
        <p:spPr>
          <a:xfrm flipH="1">
            <a:off x="6849960" y="1916939"/>
            <a:ext cx="2180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3">
            <a:extLst>
              <a:ext uri="{FF2B5EF4-FFF2-40B4-BE49-F238E27FC236}">
                <a16:creationId xmlns:a16="http://schemas.microsoft.com/office/drawing/2014/main" id="{42DA38E5-B806-8167-F35D-2964943234A1}"/>
              </a:ext>
            </a:extLst>
          </p:cNvPr>
          <p:cNvSpPr txBox="1">
            <a:spLocks/>
          </p:cNvSpPr>
          <p:nvPr/>
        </p:nvSpPr>
        <p:spPr>
          <a:xfrm>
            <a:off x="5904819" y="1833565"/>
            <a:ext cx="945141"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a:solidFill>
                  <a:schemeClr val="bg2"/>
                </a:solidFill>
                <a:latin typeface="Microsoft YaHei"/>
                <a:ea typeface="Microsoft YaHei"/>
                <a:cs typeface="Hellix SemiBold"/>
              </a:rPr>
              <a:t>无橡木影响</a:t>
            </a:r>
          </a:p>
          <a:p>
            <a:pPr algn="ctr"/>
            <a:endParaRPr lang="ja-JP" altLang="en-US" sz="1400">
              <a:solidFill>
                <a:schemeClr val="bg2"/>
              </a:solidFill>
              <a:latin typeface="Microsoft YaHei"/>
              <a:ea typeface="Microsoft YaHei"/>
              <a:cs typeface="Hellix SemiBold"/>
            </a:endParaRPr>
          </a:p>
        </p:txBody>
      </p:sp>
      <p:cxnSp>
        <p:nvCxnSpPr>
          <p:cNvPr id="31" name="Straight Connector 30">
            <a:extLst>
              <a:ext uri="{FF2B5EF4-FFF2-40B4-BE49-F238E27FC236}">
                <a16:creationId xmlns:a16="http://schemas.microsoft.com/office/drawing/2014/main" id="{32CFB82D-F3AD-DC7B-3EA2-C07AA920BC7C}"/>
              </a:ext>
            </a:extLst>
          </p:cNvPr>
          <p:cNvCxnSpPr>
            <a:cxnSpLocks/>
          </p:cNvCxnSpPr>
          <p:nvPr/>
        </p:nvCxnSpPr>
        <p:spPr>
          <a:xfrm flipH="1">
            <a:off x="4834652" y="1916939"/>
            <a:ext cx="10322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ext Placeholder 3">
            <a:extLst>
              <a:ext uri="{FF2B5EF4-FFF2-40B4-BE49-F238E27FC236}">
                <a16:creationId xmlns:a16="http://schemas.microsoft.com/office/drawing/2014/main" id="{7EEB9520-CADE-AC93-ADD7-57ADA881530D}"/>
              </a:ext>
            </a:extLst>
          </p:cNvPr>
          <p:cNvSpPr txBox="1">
            <a:spLocks/>
          </p:cNvSpPr>
          <p:nvPr/>
        </p:nvSpPr>
        <p:spPr>
          <a:xfrm>
            <a:off x="8594537"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烤猪肉</a:t>
            </a:r>
            <a:endParaRPr lang="en-AU" sz="1400">
              <a:solidFill>
                <a:prstClr val="black"/>
              </a:solidFill>
              <a:latin typeface="Microsoft YaHei"/>
              <a:ea typeface="Microsoft YaHei"/>
              <a:cs typeface="Hellix SemiBold"/>
            </a:endParaRPr>
          </a:p>
        </p:txBody>
      </p:sp>
      <p:sp>
        <p:nvSpPr>
          <p:cNvPr id="33" name="Text Placeholder 3">
            <a:extLst>
              <a:ext uri="{FF2B5EF4-FFF2-40B4-BE49-F238E27FC236}">
                <a16:creationId xmlns:a16="http://schemas.microsoft.com/office/drawing/2014/main" id="{5CAFCEBE-4622-3792-BF51-45A615452BB2}"/>
              </a:ext>
            </a:extLst>
          </p:cNvPr>
          <p:cNvSpPr txBox="1">
            <a:spLocks/>
          </p:cNvSpPr>
          <p:nvPr/>
        </p:nvSpPr>
        <p:spPr>
          <a:xfrm>
            <a:off x="10376838"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烤鱼</a:t>
            </a:r>
            <a:endParaRPr lang="en-AU" sz="1400">
              <a:solidFill>
                <a:prstClr val="black"/>
              </a:solidFill>
              <a:latin typeface="Microsoft YaHei"/>
              <a:ea typeface="Microsoft YaHei"/>
              <a:cs typeface="Hellix SemiBold"/>
            </a:endParaRPr>
          </a:p>
        </p:txBody>
      </p:sp>
      <p:sp>
        <p:nvSpPr>
          <p:cNvPr id="34" name="Text Placeholder 3">
            <a:extLst>
              <a:ext uri="{FF2B5EF4-FFF2-40B4-BE49-F238E27FC236}">
                <a16:creationId xmlns:a16="http://schemas.microsoft.com/office/drawing/2014/main" id="{C7825F5A-3104-AD2C-E0C6-0AAAF25A1FE5}"/>
              </a:ext>
            </a:extLst>
          </p:cNvPr>
          <p:cNvSpPr txBox="1">
            <a:spLocks/>
          </p:cNvSpPr>
          <p:nvPr/>
        </p:nvSpPr>
        <p:spPr>
          <a:xfrm>
            <a:off x="6725663" y="5920726"/>
            <a:ext cx="913659"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生蚝</a:t>
            </a:r>
          </a:p>
          <a:p>
            <a:pPr algn="ctr"/>
            <a:endParaRPr lang="ja-JP" altLang="en-US" sz="1400" b="1">
              <a:solidFill>
                <a:prstClr val="black"/>
              </a:solidFill>
              <a:latin typeface="Microsoft YaHei"/>
              <a:ea typeface="Microsoft YaHei"/>
              <a:cs typeface="Hellix SemiBold"/>
            </a:endParaRPr>
          </a:p>
        </p:txBody>
      </p:sp>
      <p:cxnSp>
        <p:nvCxnSpPr>
          <p:cNvPr id="35" name="Straight Connector 34">
            <a:extLst>
              <a:ext uri="{FF2B5EF4-FFF2-40B4-BE49-F238E27FC236}">
                <a16:creationId xmlns:a16="http://schemas.microsoft.com/office/drawing/2014/main" id="{2C6E9D58-C0A0-9D3F-FEE3-07CAA2358398}"/>
              </a:ext>
            </a:extLst>
          </p:cNvPr>
          <p:cNvCxnSpPr>
            <a:cxnSpLocks/>
            <a:endCxn id="36" idx="3"/>
          </p:cNvCxnSpPr>
          <p:nvPr/>
        </p:nvCxnSpPr>
        <p:spPr>
          <a:xfrm flipH="1">
            <a:off x="7431856" y="4213491"/>
            <a:ext cx="1598279" cy="114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ext Placeholder 3">
            <a:extLst>
              <a:ext uri="{FF2B5EF4-FFF2-40B4-BE49-F238E27FC236}">
                <a16:creationId xmlns:a16="http://schemas.microsoft.com/office/drawing/2014/main" id="{331931AB-45AC-B2C0-F700-0B1C11A5AF49}"/>
              </a:ext>
            </a:extLst>
          </p:cNvPr>
          <p:cNvSpPr txBox="1">
            <a:spLocks/>
          </p:cNvSpPr>
          <p:nvPr/>
        </p:nvSpPr>
        <p:spPr>
          <a:xfrm>
            <a:off x="5742104" y="4114749"/>
            <a:ext cx="1689752"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ja-JP" sz="1400">
                <a:solidFill>
                  <a:schemeClr val="bg2"/>
                </a:solidFill>
                <a:latin typeface="Microsoft YaHei"/>
                <a:ea typeface="Microsoft YaHei"/>
                <a:cs typeface="Hellix SemiBold"/>
              </a:rPr>
              <a:t>100% </a:t>
            </a:r>
            <a:r>
              <a:rPr lang="ja-JP" altLang="en-US" sz="1400">
                <a:solidFill>
                  <a:schemeClr val="bg2"/>
                </a:solidFill>
                <a:latin typeface="Microsoft YaHei"/>
                <a:ea typeface="Microsoft YaHei"/>
                <a:cs typeface="Hellix SemiBold"/>
              </a:rPr>
              <a:t>起泡酒</a:t>
            </a:r>
          </a:p>
          <a:p>
            <a:pPr algn="ctr"/>
            <a:endParaRPr lang="ja-JP" altLang="en-US" sz="1400">
              <a:solidFill>
                <a:schemeClr val="bg2"/>
              </a:solidFill>
              <a:latin typeface="Microsoft YaHei"/>
              <a:ea typeface="Microsoft YaHei"/>
              <a:cs typeface="Hellix SemiBold"/>
            </a:endParaRPr>
          </a:p>
        </p:txBody>
      </p:sp>
      <p:sp>
        <p:nvSpPr>
          <p:cNvPr id="38" name="Text Placeholder 3">
            <a:extLst>
              <a:ext uri="{FF2B5EF4-FFF2-40B4-BE49-F238E27FC236}">
                <a16:creationId xmlns:a16="http://schemas.microsoft.com/office/drawing/2014/main" id="{B3AB49C7-C04B-B271-CEBB-A7BE824D35D7}"/>
              </a:ext>
            </a:extLst>
          </p:cNvPr>
          <p:cNvSpPr txBox="1">
            <a:spLocks/>
          </p:cNvSpPr>
          <p:nvPr/>
        </p:nvSpPr>
        <p:spPr>
          <a:xfrm>
            <a:off x="8439203" y="5920726"/>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软布里奶酪</a:t>
            </a:r>
          </a:p>
          <a:p>
            <a:pPr algn="ctr"/>
            <a:endParaRPr lang="ja-JP" altLang="en-US" sz="1400" b="1">
              <a:solidFill>
                <a:prstClr val="black"/>
              </a:solidFill>
              <a:latin typeface="Microsoft YaHei"/>
              <a:ea typeface="Microsoft YaHei"/>
              <a:cs typeface="Hellix SemiBold"/>
            </a:endParaRPr>
          </a:p>
        </p:txBody>
      </p:sp>
      <p:sp>
        <p:nvSpPr>
          <p:cNvPr id="39" name="Text Placeholder 3">
            <a:extLst>
              <a:ext uri="{FF2B5EF4-FFF2-40B4-BE49-F238E27FC236}">
                <a16:creationId xmlns:a16="http://schemas.microsoft.com/office/drawing/2014/main" id="{F48E538E-3793-9F4F-5C9E-E52489EE6E35}"/>
              </a:ext>
            </a:extLst>
          </p:cNvPr>
          <p:cNvSpPr txBox="1">
            <a:spLocks/>
          </p:cNvSpPr>
          <p:nvPr/>
        </p:nvSpPr>
        <p:spPr>
          <a:xfrm>
            <a:off x="10355986" y="5920726"/>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Microsoft YaHei"/>
                <a:ea typeface="Microsoft YaHei"/>
                <a:cs typeface="Hellix SemiBold"/>
              </a:rPr>
              <a:t>鳟鱼排</a:t>
            </a:r>
          </a:p>
          <a:p>
            <a:pPr algn="ctr"/>
            <a:endParaRPr lang="ja-JP" altLang="en-US" sz="1400" b="1">
              <a:solidFill>
                <a:prstClr val="black"/>
              </a:solidFill>
              <a:latin typeface="Microsoft YaHei"/>
              <a:ea typeface="Microsoft YaHei"/>
              <a:cs typeface="Hellix SemiBold"/>
            </a:endParaRPr>
          </a:p>
        </p:txBody>
      </p:sp>
      <p:cxnSp>
        <p:nvCxnSpPr>
          <p:cNvPr id="46" name="Straight Connector 45">
            <a:extLst>
              <a:ext uri="{FF2B5EF4-FFF2-40B4-BE49-F238E27FC236}">
                <a16:creationId xmlns:a16="http://schemas.microsoft.com/office/drawing/2014/main" id="{C629D6A3-DBC7-77E0-5FFB-E44D28ABFC21}"/>
              </a:ext>
            </a:extLst>
          </p:cNvPr>
          <p:cNvCxnSpPr>
            <a:cxnSpLocks/>
          </p:cNvCxnSpPr>
          <p:nvPr/>
        </p:nvCxnSpPr>
        <p:spPr>
          <a:xfrm flipV="1">
            <a:off x="9030135" y="1912327"/>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A5B0278-4682-D2B8-139A-53E7964471EA}"/>
              </a:ext>
            </a:extLst>
          </p:cNvPr>
          <p:cNvCxnSpPr>
            <a:cxnSpLocks/>
          </p:cNvCxnSpPr>
          <p:nvPr/>
        </p:nvCxnSpPr>
        <p:spPr>
          <a:xfrm flipH="1">
            <a:off x="7126586" y="2347245"/>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1E60093-E1CC-73C6-D488-B0476E690C85}"/>
              </a:ext>
            </a:extLst>
          </p:cNvPr>
          <p:cNvCxnSpPr>
            <a:cxnSpLocks/>
          </p:cNvCxnSpPr>
          <p:nvPr/>
        </p:nvCxnSpPr>
        <p:spPr>
          <a:xfrm flipV="1">
            <a:off x="7132179" y="2342633"/>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5B0BB9A-3769-C8B3-6DC7-C929179AF376}"/>
              </a:ext>
            </a:extLst>
          </p:cNvPr>
          <p:cNvCxnSpPr>
            <a:cxnSpLocks/>
          </p:cNvCxnSpPr>
          <p:nvPr/>
        </p:nvCxnSpPr>
        <p:spPr>
          <a:xfrm flipV="1">
            <a:off x="903782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19F779C-E055-D02D-1B47-D945D1541AA1}"/>
              </a:ext>
            </a:extLst>
          </p:cNvPr>
          <p:cNvCxnSpPr>
            <a:cxnSpLocks/>
          </p:cNvCxnSpPr>
          <p:nvPr/>
        </p:nvCxnSpPr>
        <p:spPr>
          <a:xfrm flipV="1">
            <a:off x="1098188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1EB1390-C82A-442C-DE1A-72AFBC6615E4}"/>
              </a:ext>
            </a:extLst>
          </p:cNvPr>
          <p:cNvCxnSpPr>
            <a:cxnSpLocks/>
          </p:cNvCxnSpPr>
          <p:nvPr/>
        </p:nvCxnSpPr>
        <p:spPr>
          <a:xfrm flipV="1">
            <a:off x="9030135" y="4201195"/>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A3D05D0-0650-DE37-71DA-B5A7A9458540}"/>
              </a:ext>
            </a:extLst>
          </p:cNvPr>
          <p:cNvCxnSpPr>
            <a:cxnSpLocks/>
          </p:cNvCxnSpPr>
          <p:nvPr/>
        </p:nvCxnSpPr>
        <p:spPr>
          <a:xfrm flipH="1">
            <a:off x="7126586" y="4636113"/>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10CCA25-4D77-07C2-22CB-A6990BC33379}"/>
              </a:ext>
            </a:extLst>
          </p:cNvPr>
          <p:cNvCxnSpPr>
            <a:cxnSpLocks/>
          </p:cNvCxnSpPr>
          <p:nvPr/>
        </p:nvCxnSpPr>
        <p:spPr>
          <a:xfrm flipV="1">
            <a:off x="7132179" y="46315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9F56D1D-46E4-96C9-1C57-8E427F935A36}"/>
              </a:ext>
            </a:extLst>
          </p:cNvPr>
          <p:cNvCxnSpPr>
            <a:cxnSpLocks/>
          </p:cNvCxnSpPr>
          <p:nvPr/>
        </p:nvCxnSpPr>
        <p:spPr>
          <a:xfrm flipV="1">
            <a:off x="903782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B7823F5-3A79-61B3-8191-5A2099DF55A3}"/>
              </a:ext>
            </a:extLst>
          </p:cNvPr>
          <p:cNvCxnSpPr>
            <a:cxnSpLocks/>
          </p:cNvCxnSpPr>
          <p:nvPr/>
        </p:nvCxnSpPr>
        <p:spPr>
          <a:xfrm flipV="1">
            <a:off x="1098188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27EC35B-37EC-27FC-05A3-DB1DC243F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415" y="1453571"/>
            <a:ext cx="1421595" cy="1062606"/>
          </a:xfrm>
          <a:prstGeom prst="rect">
            <a:avLst/>
          </a:prstGeom>
        </p:spPr>
      </p:pic>
      <p:pic>
        <p:nvPicPr>
          <p:cNvPr id="9" name="Picture 8">
            <a:extLst>
              <a:ext uri="{FF2B5EF4-FFF2-40B4-BE49-F238E27FC236}">
                <a16:creationId xmlns:a16="http://schemas.microsoft.com/office/drawing/2014/main" id="{A2CE5D15-7B1D-A1D7-AE2A-0F4F480C0D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618" y="3312303"/>
            <a:ext cx="1120504" cy="861340"/>
          </a:xfrm>
          <a:prstGeom prst="rect">
            <a:avLst/>
          </a:prstGeom>
        </p:spPr>
      </p:pic>
      <p:pic>
        <p:nvPicPr>
          <p:cNvPr id="11" name="Picture 10">
            <a:extLst>
              <a:ext uri="{FF2B5EF4-FFF2-40B4-BE49-F238E27FC236}">
                <a16:creationId xmlns:a16="http://schemas.microsoft.com/office/drawing/2014/main" id="{048239D5-5DC3-0D38-A51A-42DC135610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0383" y="2624374"/>
            <a:ext cx="1458288" cy="896379"/>
          </a:xfrm>
          <a:prstGeom prst="rect">
            <a:avLst/>
          </a:prstGeom>
        </p:spPr>
      </p:pic>
      <p:pic>
        <p:nvPicPr>
          <p:cNvPr id="12" name="Picture 11">
            <a:extLst>
              <a:ext uri="{FF2B5EF4-FFF2-40B4-BE49-F238E27FC236}">
                <a16:creationId xmlns:a16="http://schemas.microsoft.com/office/drawing/2014/main" id="{5CBBAD30-05AA-271E-6F1D-8197EB8EF8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2688" y="2671801"/>
            <a:ext cx="1203531" cy="896380"/>
          </a:xfrm>
          <a:prstGeom prst="rect">
            <a:avLst/>
          </a:prstGeom>
        </p:spPr>
      </p:pic>
      <p:pic>
        <p:nvPicPr>
          <p:cNvPr id="13" name="Picture 12">
            <a:extLst>
              <a:ext uri="{FF2B5EF4-FFF2-40B4-BE49-F238E27FC236}">
                <a16:creationId xmlns:a16="http://schemas.microsoft.com/office/drawing/2014/main" id="{056D3D02-C352-EDF1-3594-833E22664B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87500" y="2704365"/>
            <a:ext cx="1483187" cy="769578"/>
          </a:xfrm>
          <a:prstGeom prst="rect">
            <a:avLst/>
          </a:prstGeom>
        </p:spPr>
      </p:pic>
      <p:pic>
        <p:nvPicPr>
          <p:cNvPr id="14" name="Picture 13">
            <a:extLst>
              <a:ext uri="{FF2B5EF4-FFF2-40B4-BE49-F238E27FC236}">
                <a16:creationId xmlns:a16="http://schemas.microsoft.com/office/drawing/2014/main" id="{9991724C-67C6-E4B7-B4CC-0BE46E0831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896" y="4919779"/>
            <a:ext cx="1593634" cy="936667"/>
          </a:xfrm>
          <a:prstGeom prst="rect">
            <a:avLst/>
          </a:prstGeom>
        </p:spPr>
      </p:pic>
      <p:pic>
        <p:nvPicPr>
          <p:cNvPr id="18" name="Picture 17">
            <a:extLst>
              <a:ext uri="{FF2B5EF4-FFF2-40B4-BE49-F238E27FC236}">
                <a16:creationId xmlns:a16="http://schemas.microsoft.com/office/drawing/2014/main" id="{B31401A3-D680-8418-CA60-DB2E966F31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52735" y="4971045"/>
            <a:ext cx="1458288" cy="787811"/>
          </a:xfrm>
          <a:prstGeom prst="rect">
            <a:avLst/>
          </a:prstGeom>
        </p:spPr>
      </p:pic>
      <p:pic>
        <p:nvPicPr>
          <p:cNvPr id="20" name="Picture 19">
            <a:extLst>
              <a:ext uri="{FF2B5EF4-FFF2-40B4-BE49-F238E27FC236}">
                <a16:creationId xmlns:a16="http://schemas.microsoft.com/office/drawing/2014/main" id="{5A85C99A-B991-D132-9C8F-C8759E3EEF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88036" y="4989860"/>
            <a:ext cx="1140003" cy="768996"/>
          </a:xfrm>
          <a:prstGeom prst="rect">
            <a:avLst/>
          </a:prstGeom>
        </p:spPr>
      </p:pic>
      <p:pic>
        <p:nvPicPr>
          <p:cNvPr id="22" name="Picture 21">
            <a:extLst>
              <a:ext uri="{FF2B5EF4-FFF2-40B4-BE49-F238E27FC236}">
                <a16:creationId xmlns:a16="http://schemas.microsoft.com/office/drawing/2014/main" id="{88A95CC8-8646-013B-E086-C4A102E0F18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37254" y="4989860"/>
            <a:ext cx="1496114" cy="836289"/>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ja-JP" altLang="en-US">
                <a:solidFill>
                  <a:schemeClr val="accent5"/>
                </a:solidFill>
                <a:latin typeface="Microsoft YaHei"/>
                <a:ea typeface="Microsoft YaHei"/>
              </a:rPr>
              <a:t>多样的澳大利亚</a:t>
            </a:r>
            <a:endParaRPr lang="en-US">
              <a:solidFill>
                <a:schemeClr val="accent5"/>
              </a:solidFill>
              <a:latin typeface="Microsoft YaHei"/>
              <a:ea typeface="Microsoft YaHei"/>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4941758" cy="1325563"/>
          </a:xfrm>
        </p:spPr>
        <p:txBody>
          <a:bodyPr/>
          <a:lstStyle/>
          <a:p>
            <a:r>
              <a:rPr lang="ja-JP" altLang="en-US">
                <a:latin typeface="Microsoft YaHei"/>
                <a:ea typeface="Microsoft YaHei"/>
              </a:rPr>
              <a:t>多样的澳大利亚霞多丽</a:t>
            </a:r>
            <a:endParaRPr lang="en-US" kern="1000" spc="-100">
              <a:latin typeface="Microsoft YaHei"/>
              <a:ea typeface="Microsoft YaHei"/>
            </a:endParaRPr>
          </a:p>
        </p:txBody>
      </p:sp>
      <p:sp>
        <p:nvSpPr>
          <p:cNvPr id="4" name="TextBox 3">
            <a:extLst>
              <a:ext uri="{FF2B5EF4-FFF2-40B4-BE49-F238E27FC236}">
                <a16:creationId xmlns:a16="http://schemas.microsoft.com/office/drawing/2014/main" id="{D96C1A6C-0002-28AD-3E7F-3214D780EFBF}"/>
              </a:ext>
            </a:extLst>
          </p:cNvPr>
          <p:cNvSpPr txBox="1"/>
          <p:nvPr/>
        </p:nvSpPr>
        <p:spPr>
          <a:xfrm>
            <a:off x="561895" y="3458817"/>
            <a:ext cx="4226408" cy="1077218"/>
          </a:xfrm>
          <a:prstGeom prst="rect">
            <a:avLst/>
          </a:prstGeom>
          <a:noFill/>
        </p:spPr>
        <p:txBody>
          <a:bodyPr wrap="square">
            <a:spAutoFit/>
          </a:bodyPr>
          <a:lstStyle/>
          <a:p>
            <a:r>
              <a:rPr lang="en-US" sz="1600">
                <a:solidFill>
                  <a:schemeClr val="bg1"/>
                </a:solidFill>
                <a:latin typeface="Microsoft YaHei"/>
                <a:ea typeface="Microsoft YaHei"/>
              </a:rPr>
              <a:t>澳大利亚的霞多丽葡萄酒充分诠释了澳大利亚独特的风土条件以及其活力的酿酒社区。从粗旷到精致，从古典到现代，霞多丽适应力的多样性，造就了其无限的创造潜力。</a:t>
            </a:r>
          </a:p>
        </p:txBody>
      </p:sp>
    </p:spTree>
    <p:extLst>
      <p:ext uri="{BB962C8B-B14F-4D97-AF65-F5344CB8AC3E}">
        <p14:creationId xmlns:p14="http://schemas.microsoft.com/office/powerpoint/2010/main" val="380755108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28" b="7928"/>
          <a:stretch/>
        </p:blipFill>
        <p:spPr>
          <a:xfrm>
            <a:off x="-18288" y="0"/>
            <a:ext cx="1221028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chor="t">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430" algn="ctr">
              <a:spcBef>
                <a:spcPts val="91"/>
              </a:spcBef>
              <a:tabLst>
                <a:tab pos="1162574" algn="l"/>
                <a:tab pos="2432878" algn="l"/>
                <a:tab pos="3690509" algn="l"/>
                <a:tab pos="4919334" algn="l"/>
                <a:tab pos="6532419" algn="l"/>
                <a:tab pos="9045952" algn="l"/>
              </a:tabLst>
            </a:pPr>
            <a:r>
              <a:rPr lang="ja-JP" altLang="en-US" sz="5400" b="0">
                <a:solidFill>
                  <a:schemeClr val="bg1"/>
                </a:solidFill>
                <a:latin typeface="Microsoft YaHei"/>
                <a:ea typeface="Microsoft YaHei"/>
                <a:cs typeface="Inter Display" panose="02000503000000020004" pitchFamily="2" charset="0"/>
              </a:rPr>
              <a:t>谢谢</a:t>
            </a:r>
            <a:endParaRPr lang="pt-BR" sz="5400" b="0" spc="272">
              <a:solidFill>
                <a:schemeClr val="bg1"/>
              </a:solidFill>
              <a:latin typeface="Microsoft YaHei"/>
              <a:ea typeface="Microsoft YaHei"/>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68300"/>
            <a:ext cx="4351699" cy="2683811"/>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785436" y="3429000"/>
            <a:ext cx="2994827" cy="662774"/>
          </a:xfrm>
        </p:spPr>
        <p:txBody>
          <a:bodyPr/>
          <a:lstStyle/>
          <a:p>
            <a:r>
              <a:rPr lang="en-US" altLang="zh-CN">
                <a:latin typeface="Neue Haas Grotesk Text Pro"/>
              </a:rPr>
              <a:t>19</a:t>
            </a:r>
            <a:r>
              <a:rPr lang="zh-CN" altLang="en-US">
                <a:latin typeface="Microsoft YaHei"/>
                <a:ea typeface="Microsoft YaHei"/>
              </a:rPr>
              <a:t>世纪</a:t>
            </a:r>
            <a:r>
              <a:rPr lang="en-US" altLang="zh-CN">
                <a:latin typeface="Neue Haas Grotesk Text Pro"/>
              </a:rPr>
              <a:t>20</a:t>
            </a:r>
            <a:r>
              <a:rPr lang="zh-CN" altLang="en-US">
                <a:latin typeface="Microsoft YaHei"/>
                <a:ea typeface="Microsoft YaHei"/>
              </a:rPr>
              <a:t>至</a:t>
            </a:r>
            <a:r>
              <a:rPr lang="en-US" altLang="zh-CN">
                <a:latin typeface="Neue Haas Grotesk Text Pro"/>
              </a:rPr>
              <a:t>30</a:t>
            </a:r>
            <a:r>
              <a:rPr lang="zh-CN" altLang="en-US">
                <a:latin typeface="Microsoft YaHei"/>
                <a:ea typeface="Microsoft YaHei"/>
              </a:rPr>
              <a:t>年代</a:t>
            </a:r>
            <a:endParaRPr lang="en-US">
              <a:latin typeface="Microsoft YaHei"/>
              <a:ea typeface="Microsoft YaHei"/>
            </a:endParaRPr>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4658810" y="1029094"/>
            <a:ext cx="2375551" cy="662774"/>
          </a:xfrm>
        </p:spPr>
        <p:txBody>
          <a:bodyPr/>
          <a:lstStyle/>
          <a:p>
            <a:r>
              <a:rPr lang="en-US" altLang="ja-JP">
                <a:latin typeface="Neue Haas Grotesk Text Pro"/>
              </a:rPr>
              <a:t>1908</a:t>
            </a:r>
            <a:r>
              <a:rPr lang="ja-JP" altLang="en-US">
                <a:latin typeface="Microsoft YaHei"/>
                <a:ea typeface="Microsoft YaHei"/>
              </a:rPr>
              <a:t>年</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104143" y="4161985"/>
            <a:ext cx="2600898" cy="1461301"/>
          </a:xfrm>
        </p:spPr>
        <p:txBody>
          <a:bodyPr/>
          <a:lstStyle/>
          <a:p>
            <a:pPr>
              <a:lnSpc>
                <a:spcPct val="95000"/>
              </a:lnSpc>
            </a:pPr>
            <a:r>
              <a:rPr lang="ja-JP" altLang="en-US" sz="1600">
                <a:latin typeface="Microsoft YaHei"/>
                <a:ea typeface="Microsoft YaHei"/>
              </a:rPr>
              <a:t>克雷格穆尔（</a:t>
            </a:r>
            <a:r>
              <a:rPr lang="en-AU" sz="1600" err="1">
                <a:latin typeface="Microsoft YaHei"/>
                <a:ea typeface="Microsoft YaHei"/>
              </a:rPr>
              <a:t>Craigmoor</a:t>
            </a:r>
            <a:r>
              <a:rPr lang="en-AU" sz="1600">
                <a:latin typeface="Microsoft YaHei"/>
                <a:ea typeface="Microsoft YaHei"/>
              </a:rPr>
              <a:t>）</a:t>
            </a:r>
            <a:r>
              <a:rPr lang="ja-JP" altLang="en-US" sz="1600">
                <a:latin typeface="Microsoft YaHei"/>
                <a:ea typeface="Microsoft YaHei"/>
              </a:rPr>
              <a:t>的霞多丽插条被认为是澳大利亚最好的欧洲品系之一。</a:t>
            </a:r>
          </a:p>
          <a:p>
            <a:pPr>
              <a:lnSpc>
                <a:spcPct val="95000"/>
              </a:lnSpc>
            </a:pPr>
            <a:endParaRPr lang="ja-JP" altLang="en-US" sz="1600" err="1">
              <a:latin typeface="Microsoft YaHei"/>
              <a:ea typeface="Microsoft YaHei"/>
            </a:endParaRP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344572" y="3497784"/>
            <a:ext cx="2120040" cy="662774"/>
          </a:xfrm>
        </p:spPr>
        <p:txBody>
          <a:bodyPr/>
          <a:lstStyle/>
          <a:p>
            <a:r>
              <a:rPr lang="en-US" altLang="ja-JP">
                <a:latin typeface="Neue Haas Grotesk Text Pro"/>
              </a:rPr>
              <a:t>1969</a:t>
            </a:r>
            <a:r>
              <a:rPr lang="ja-JP" altLang="en-US">
                <a:latin typeface="Microsoft YaHei"/>
                <a:ea typeface="Microsoft YaHei"/>
              </a:rPr>
              <a:t>年</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785437" y="4091781"/>
            <a:ext cx="2685916" cy="1461301"/>
          </a:xfrm>
        </p:spPr>
        <p:txBody>
          <a:bodyPr/>
          <a:lstStyle/>
          <a:p>
            <a:pPr>
              <a:lnSpc>
                <a:spcPct val="95000"/>
              </a:lnSpc>
            </a:pPr>
            <a:r>
              <a:rPr lang="ja-JP" altLang="en-US" sz="1600">
                <a:latin typeface="Microsoft YaHei"/>
                <a:ea typeface="Microsoft YaHei"/>
              </a:rPr>
              <a:t>霞多丽是最早引进澳大利亚的原始品种之一，适宜在温暖、干燥的气候中茁壮生长。</a:t>
            </a:r>
          </a:p>
          <a:p>
            <a:pPr>
              <a:lnSpc>
                <a:spcPct val="95000"/>
              </a:lnSpc>
            </a:pPr>
            <a:endParaRPr lang="ja-JP" altLang="en-US" sz="1600">
              <a:latin typeface="Microsoft YaHei"/>
              <a:ea typeface="Microsoft YaHei"/>
            </a:endParaRP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4658811" y="1691868"/>
            <a:ext cx="2756281" cy="1461301"/>
          </a:xfrm>
        </p:spPr>
        <p:txBody>
          <a:bodyPr/>
          <a:lstStyle/>
          <a:p>
            <a:pPr>
              <a:lnSpc>
                <a:spcPct val="95000"/>
              </a:lnSpc>
            </a:pPr>
            <a:r>
              <a:rPr lang="ja-JP" altLang="en-US" sz="1600">
                <a:latin typeface="Microsoft YaHei"/>
                <a:ea typeface="Microsoft YaHei"/>
              </a:rPr>
              <a:t>奔富在猎人谷的实验葡萄园（现为天瑞酒庄</a:t>
            </a:r>
            <a:r>
              <a:rPr lang="en-AU" sz="1600">
                <a:latin typeface="Microsoft YaHei"/>
                <a:ea typeface="Microsoft YaHei"/>
              </a:rPr>
              <a:t>HVD</a:t>
            </a:r>
            <a:r>
              <a:rPr lang="ja-JP" altLang="en-US" sz="1600">
                <a:latin typeface="Microsoft YaHei"/>
                <a:ea typeface="Microsoft YaHei"/>
              </a:rPr>
              <a:t>葡萄园），是现在世界上最古老的霞多丽葡萄园之一。</a:t>
            </a:r>
          </a:p>
          <a:p>
            <a:pPr>
              <a:lnSpc>
                <a:spcPct val="95000"/>
              </a:lnSpc>
            </a:pPr>
            <a:endParaRPr lang="ja-JP" altLang="en-US" sz="1600">
              <a:latin typeface="Microsoft YaHei"/>
              <a:ea typeface="Microsoft YaHei"/>
            </a:endParaRPr>
          </a:p>
        </p:txBody>
      </p:sp>
      <p:sp>
        <p:nvSpPr>
          <p:cNvPr id="2" name="Text Placeholder 6">
            <a:extLst>
              <a:ext uri="{FF2B5EF4-FFF2-40B4-BE49-F238E27FC236}">
                <a16:creationId xmlns:a16="http://schemas.microsoft.com/office/drawing/2014/main" id="{4598F50F-26E6-A7C4-6AE9-88FCD552143E}"/>
              </a:ext>
            </a:extLst>
          </p:cNvPr>
          <p:cNvSpPr txBox="1">
            <a:spLocks/>
          </p:cNvSpPr>
          <p:nvPr/>
        </p:nvSpPr>
        <p:spPr>
          <a:xfrm>
            <a:off x="5631891" y="4150733"/>
            <a:ext cx="238278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Microsoft YaHei"/>
                <a:ea typeface="Microsoft YaHei"/>
              </a:rPr>
              <a:t>罗斯家族</a:t>
            </a:r>
            <a:r>
              <a:rPr lang="en-US" altLang="ja-JP" sz="1600">
                <a:latin typeface="Microsoft YaHei"/>
                <a:ea typeface="Microsoft YaHei"/>
              </a:rPr>
              <a:t>(</a:t>
            </a:r>
            <a:r>
              <a:rPr lang="en-AU" sz="1600">
                <a:latin typeface="Microsoft YaHei"/>
                <a:ea typeface="Microsoft YaHei"/>
              </a:rPr>
              <a:t>Roth Family)</a:t>
            </a:r>
            <a:r>
              <a:rPr lang="ja-JP" altLang="en-US" sz="1600">
                <a:latin typeface="Microsoft YaHei"/>
                <a:ea typeface="Microsoft YaHei"/>
              </a:rPr>
              <a:t>成员收到了来自于悉尼费尔菲尔德（</a:t>
            </a:r>
            <a:r>
              <a:rPr lang="en-AU" sz="1600">
                <a:latin typeface="Microsoft YaHei"/>
                <a:ea typeface="Microsoft YaHei"/>
              </a:rPr>
              <a:t>Fairfield)</a:t>
            </a:r>
            <a:r>
              <a:rPr lang="ja-JP" altLang="en-US" sz="1600">
                <a:latin typeface="Microsoft YaHei"/>
                <a:ea typeface="Microsoft YaHei"/>
              </a:rPr>
              <a:t>的卡鲁纳</a:t>
            </a:r>
            <a:r>
              <a:rPr lang="en-US" altLang="ja-JP" sz="1600">
                <a:latin typeface="Microsoft YaHei"/>
                <a:ea typeface="Microsoft YaHei"/>
              </a:rPr>
              <a:t>(</a:t>
            </a:r>
            <a:r>
              <a:rPr lang="en-AU" sz="1600">
                <a:latin typeface="Microsoft YaHei"/>
                <a:ea typeface="Microsoft YaHei"/>
              </a:rPr>
              <a:t>Kaluna)</a:t>
            </a:r>
            <a:r>
              <a:rPr lang="ja-JP" altLang="en-US" sz="1600">
                <a:latin typeface="Microsoft YaHei"/>
                <a:ea typeface="Microsoft YaHei"/>
              </a:rPr>
              <a:t>葡萄园的霞多丽葡萄插条，并种植在了他们位于满吉（</a:t>
            </a:r>
            <a:r>
              <a:rPr lang="en-AU" sz="1600">
                <a:latin typeface="Microsoft YaHei"/>
                <a:ea typeface="Microsoft YaHei"/>
              </a:rPr>
              <a:t>Mudgee)</a:t>
            </a:r>
            <a:r>
              <a:rPr lang="ja-JP" altLang="en-US" sz="1600">
                <a:latin typeface="Microsoft YaHei"/>
                <a:ea typeface="Microsoft YaHei"/>
              </a:rPr>
              <a:t>的克雷格穆尔（</a:t>
            </a:r>
            <a:r>
              <a:rPr lang="en-AU" sz="1600" err="1">
                <a:latin typeface="Microsoft YaHei"/>
                <a:ea typeface="Microsoft YaHei"/>
              </a:rPr>
              <a:t>Craigmoor</a:t>
            </a:r>
            <a:r>
              <a:rPr lang="en-AU" sz="1600">
                <a:latin typeface="Microsoft YaHei"/>
                <a:ea typeface="Microsoft YaHei"/>
              </a:rPr>
              <a:t>）</a:t>
            </a:r>
            <a:r>
              <a:rPr lang="ja-JP" altLang="en-US" sz="1600">
                <a:latin typeface="Microsoft YaHei"/>
                <a:ea typeface="Microsoft YaHei"/>
              </a:rPr>
              <a:t>葡萄园。</a:t>
            </a:r>
          </a:p>
          <a:p>
            <a:pPr>
              <a:lnSpc>
                <a:spcPct val="95000"/>
              </a:lnSpc>
            </a:pPr>
            <a:endParaRPr lang="ja-JP" altLang="en-US" sz="1600">
              <a:latin typeface="Microsoft YaHei"/>
              <a:ea typeface="Microsoft YaHei"/>
            </a:endParaRP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351699" cy="1325563"/>
          </a:xfrm>
        </p:spPr>
        <p:txBody>
          <a:bodyPr/>
          <a:lstStyle/>
          <a:p>
            <a:r>
              <a:rPr lang="ja-JP" altLang="en-US">
                <a:solidFill>
                  <a:schemeClr val="accent5"/>
                </a:solidFill>
                <a:latin typeface="Microsoft YaHei"/>
                <a:ea typeface="Microsoft YaHei"/>
              </a:rPr>
              <a:t>澳大利亚的</a:t>
            </a:r>
          </a:p>
          <a:p>
            <a:r>
              <a:rPr lang="ja-JP" altLang="en-US">
                <a:solidFill>
                  <a:schemeClr val="accent1"/>
                </a:solidFill>
                <a:latin typeface="Microsoft YaHei"/>
                <a:ea typeface="Microsoft YaHei"/>
              </a:rPr>
              <a:t>霞多丽历史</a:t>
            </a:r>
            <a:endParaRPr lang="en-US">
              <a:solidFill>
                <a:schemeClr val="accent1"/>
              </a:solidFill>
              <a:latin typeface="Microsoft YaHei"/>
              <a:ea typeface="Microsoft YaHei"/>
            </a:endParaRPr>
          </a:p>
        </p:txBody>
      </p:sp>
      <p:sp>
        <p:nvSpPr>
          <p:cNvPr id="10" name="Text Placeholder 7">
            <a:extLst>
              <a:ext uri="{FF2B5EF4-FFF2-40B4-BE49-F238E27FC236}">
                <a16:creationId xmlns:a16="http://schemas.microsoft.com/office/drawing/2014/main" id="{F41923B4-9EF8-DF84-26ED-303BFE942EF3}"/>
              </a:ext>
            </a:extLst>
          </p:cNvPr>
          <p:cNvSpPr txBox="1">
            <a:spLocks/>
          </p:cNvSpPr>
          <p:nvPr/>
        </p:nvSpPr>
        <p:spPr>
          <a:xfrm>
            <a:off x="6224854" y="34767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Neue Haas Grotesk Text Pro"/>
              </a:rPr>
              <a:t>1918</a:t>
            </a:r>
            <a:r>
              <a:rPr lang="ja-JP" altLang="en-US">
                <a:latin typeface="Microsoft YaHei"/>
                <a:ea typeface="Microsoft YaHei"/>
              </a:rPr>
              <a:t>年</a:t>
            </a:r>
            <a:endParaRPr lang="en-US">
              <a:latin typeface="Microsoft YaHei"/>
              <a:ea typeface="Microsoft YaHei"/>
            </a:endParaRP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9" y="4242819"/>
            <a:ext cx="2692416" cy="1461301"/>
          </a:xfrm>
        </p:spPr>
        <p:txBody>
          <a:bodyPr vert="horz" lIns="0" tIns="0" rIns="0" bIns="0" rtlCol="0" anchor="t">
            <a:noAutofit/>
          </a:bodyPr>
          <a:lstStyle/>
          <a:p>
            <a:pPr>
              <a:lnSpc>
                <a:spcPct val="95000"/>
              </a:lnSpc>
            </a:pPr>
            <a:r>
              <a:rPr lang="ja-JP" altLang="en-US" sz="1600">
                <a:latin typeface="Microsoft YaHei"/>
                <a:ea typeface="Microsoft YaHei"/>
              </a:rPr>
              <a:t>由于消费者的偏好转向佐餐葡萄酒，于是新风格的产品出现，其中包括天瑞酒庄（</a:t>
            </a:r>
            <a:r>
              <a:rPr lang="en-AU">
                <a:latin typeface="Microsoft YaHei"/>
                <a:ea typeface="Microsoft YaHei"/>
              </a:rPr>
              <a:t>Tyrrell's</a:t>
            </a:r>
            <a:r>
              <a:rPr lang="en-AU" sz="1600">
                <a:latin typeface="Microsoft YaHei"/>
                <a:ea typeface="Microsoft YaHei"/>
              </a:rPr>
              <a:t>）</a:t>
            </a:r>
            <a:r>
              <a:rPr lang="ja-JP" altLang="en-US" sz="1600">
                <a:latin typeface="Microsoft YaHei"/>
                <a:ea typeface="Microsoft YaHei"/>
              </a:rPr>
              <a:t>的</a:t>
            </a:r>
            <a:r>
              <a:rPr lang="en-AU" sz="1600">
                <a:latin typeface="Microsoft YaHei"/>
                <a:ea typeface="Microsoft YaHei"/>
              </a:rPr>
              <a:t>Vat47</a:t>
            </a:r>
            <a:r>
              <a:rPr lang="ja-JP" altLang="en-US" sz="1600">
                <a:latin typeface="Microsoft YaHei"/>
                <a:ea typeface="Microsoft YaHei"/>
              </a:rPr>
              <a:t>霞多丽。</a:t>
            </a:r>
          </a:p>
          <a:p>
            <a:pPr>
              <a:lnSpc>
                <a:spcPct val="95000"/>
              </a:lnSpc>
            </a:pPr>
            <a:endParaRPr lang="ja-JP" altLang="en-US" sz="1600">
              <a:latin typeface="Microsoft YaHei"/>
              <a:ea typeface="Microsoft YaHei"/>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altLang="ja-JP">
                <a:latin typeface="Neue Haas Grotesk Text Pro"/>
              </a:rPr>
              <a:t>20</a:t>
            </a:r>
            <a:r>
              <a:rPr lang="zh-CN" altLang="en-US">
                <a:latin typeface="Microsoft YaHei"/>
                <a:ea typeface="Microsoft YaHei"/>
              </a:rPr>
              <a:t>世纪</a:t>
            </a:r>
            <a:r>
              <a:rPr lang="en-US" altLang="ja-JP">
                <a:latin typeface="Neue Haas Grotesk Text Pro"/>
              </a:rPr>
              <a:t>70</a:t>
            </a:r>
            <a:r>
              <a:rPr lang="ja-JP" altLang="en-US">
                <a:latin typeface="Microsoft YaHei"/>
                <a:ea typeface="Microsoft YaHei"/>
              </a:rPr>
              <a:t>年代</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1647645" y="1495417"/>
            <a:ext cx="3287009" cy="1461301"/>
          </a:xfrm>
        </p:spPr>
        <p:txBody>
          <a:bodyPr vert="horz" lIns="0" tIns="0" rIns="0" bIns="0" rtlCol="0" anchor="t">
            <a:noAutofit/>
          </a:bodyPr>
          <a:lstStyle/>
          <a:p>
            <a:pPr>
              <a:lnSpc>
                <a:spcPct val="95000"/>
              </a:lnSpc>
            </a:pPr>
            <a:r>
              <a:rPr lang="ja-JP" altLang="en-US" sz="1600">
                <a:latin typeface="Microsoft YaHei"/>
                <a:ea typeface="Microsoft YaHei"/>
              </a:rPr>
              <a:t>追随天瑞酒庄（</a:t>
            </a:r>
            <a:r>
              <a:rPr lang="en-AU">
                <a:latin typeface="Microsoft YaHei"/>
                <a:ea typeface="Microsoft YaHei"/>
              </a:rPr>
              <a:t>Tyrrell's</a:t>
            </a:r>
            <a:r>
              <a:rPr lang="en-AU" sz="1600">
                <a:latin typeface="Microsoft YaHei"/>
                <a:ea typeface="Microsoft YaHei"/>
              </a:rPr>
              <a:t>）</a:t>
            </a:r>
            <a:r>
              <a:rPr lang="ja-JP" altLang="en-US" sz="1600">
                <a:latin typeface="Microsoft YaHei"/>
                <a:ea typeface="Microsoft YaHei"/>
              </a:rPr>
              <a:t>的步伐，位于满吉产区（</a:t>
            </a:r>
            <a:r>
              <a:rPr lang="en-AU" sz="1600">
                <a:latin typeface="Microsoft YaHei"/>
                <a:ea typeface="Microsoft YaHei"/>
              </a:rPr>
              <a:t>Mudgee) </a:t>
            </a:r>
            <a:r>
              <a:rPr lang="zh-CN" altLang="en-US">
                <a:latin typeface="Microsoft YaHei"/>
                <a:ea typeface="Microsoft YaHei"/>
              </a:rPr>
              <a:t>的</a:t>
            </a:r>
            <a:r>
              <a:rPr lang="ja-JP" altLang="en-US" sz="1600">
                <a:latin typeface="Microsoft YaHei"/>
                <a:ea typeface="Microsoft YaHei"/>
              </a:rPr>
              <a:t>克雷格穆尔酒庄（</a:t>
            </a:r>
            <a:r>
              <a:rPr lang="en-AU" sz="1600" err="1">
                <a:latin typeface="Microsoft YaHei"/>
                <a:ea typeface="Microsoft YaHei"/>
              </a:rPr>
              <a:t>Craigmoor</a:t>
            </a:r>
            <a:r>
              <a:rPr lang="en-AU" sz="1600">
                <a:latin typeface="Microsoft YaHei"/>
                <a:ea typeface="Microsoft YaHei"/>
              </a:rPr>
              <a:t>）</a:t>
            </a:r>
            <a:r>
              <a:rPr lang="ja-JP" altLang="en-US" sz="1600">
                <a:latin typeface="Microsoft YaHei"/>
                <a:ea typeface="Microsoft YaHei"/>
              </a:rPr>
              <a:t>推出了一款</a:t>
            </a:r>
            <a:r>
              <a:rPr lang="en-US" altLang="ja-JP" sz="1600">
                <a:latin typeface="Microsoft YaHei"/>
                <a:ea typeface="Microsoft YaHei"/>
              </a:rPr>
              <a:t>100%</a:t>
            </a:r>
            <a:r>
              <a:rPr lang="ja-JP" altLang="en-US" sz="1600">
                <a:latin typeface="Microsoft YaHei"/>
                <a:ea typeface="Microsoft YaHei"/>
              </a:rPr>
              <a:t>的霞多丽葡萄酒，与当时被称为“白比诺”或“雷司令”的白葡萄酒风格截然不同。</a:t>
            </a:r>
          </a:p>
          <a:p>
            <a:pPr>
              <a:lnSpc>
                <a:spcPct val="95000"/>
              </a:lnSpc>
            </a:pPr>
            <a:endParaRPr lang="ja-JP" altLang="en-US" sz="1600">
              <a:latin typeface="Microsoft YaHei"/>
              <a:ea typeface="Microsoft YaHei"/>
            </a:endParaRPr>
          </a:p>
        </p:txBody>
      </p:sp>
      <p:sp>
        <p:nvSpPr>
          <p:cNvPr id="6" name="Text Placeholder 6">
            <a:extLst>
              <a:ext uri="{FF2B5EF4-FFF2-40B4-BE49-F238E27FC236}">
                <a16:creationId xmlns:a16="http://schemas.microsoft.com/office/drawing/2014/main" id="{C91CAF08-5692-DCFA-9A44-196B27FDC530}"/>
              </a:ext>
            </a:extLst>
          </p:cNvPr>
          <p:cNvSpPr txBox="1">
            <a:spLocks/>
          </p:cNvSpPr>
          <p:nvPr/>
        </p:nvSpPr>
        <p:spPr>
          <a:xfrm>
            <a:off x="5052337" y="4188072"/>
            <a:ext cx="226286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Microsoft YaHei"/>
                <a:ea typeface="Microsoft YaHei"/>
              </a:rPr>
              <a:t>酿酒师布莱恩</a:t>
            </a:r>
            <a:r>
              <a:rPr lang="en-US" altLang="ja-JP" sz="1600">
                <a:latin typeface="Microsoft YaHei"/>
                <a:ea typeface="Microsoft YaHei"/>
              </a:rPr>
              <a:t>·</a:t>
            </a:r>
            <a:r>
              <a:rPr lang="ja-JP" altLang="en-US" sz="1600">
                <a:latin typeface="Microsoft YaHei"/>
                <a:ea typeface="Microsoft YaHei"/>
              </a:rPr>
              <a:t>克洛泽（</a:t>
            </a:r>
            <a:r>
              <a:rPr lang="en-AU" sz="1600">
                <a:latin typeface="Microsoft YaHei"/>
                <a:ea typeface="Microsoft YaHei"/>
              </a:rPr>
              <a:t>Brian </a:t>
            </a:r>
            <a:r>
              <a:rPr lang="en-AU" sz="1600" err="1">
                <a:latin typeface="Microsoft YaHei"/>
                <a:ea typeface="Microsoft YaHei"/>
              </a:rPr>
              <a:t>Croser</a:t>
            </a:r>
            <a:r>
              <a:rPr lang="en-AU" sz="1600">
                <a:latin typeface="Microsoft YaHei"/>
                <a:ea typeface="Microsoft YaHei"/>
              </a:rPr>
              <a:t>) </a:t>
            </a:r>
            <a:r>
              <a:rPr lang="ja-JP" altLang="en-US" sz="1600">
                <a:latin typeface="Microsoft YaHei"/>
                <a:ea typeface="Microsoft YaHei"/>
              </a:rPr>
              <a:t>开始在凉爽的阿德莱德山区种植霞多丽。</a:t>
            </a:r>
          </a:p>
          <a:p>
            <a:pPr>
              <a:lnSpc>
                <a:spcPct val="95000"/>
              </a:lnSpc>
            </a:pPr>
            <a:endParaRPr lang="ja-JP" altLang="en-US" sz="1600">
              <a:latin typeface="Microsoft YaHei"/>
              <a:ea typeface="Microsoft YaHei"/>
            </a:endParaRPr>
          </a:p>
        </p:txBody>
      </p:sp>
      <p:sp>
        <p:nvSpPr>
          <p:cNvPr id="10" name="Text Placeholder 6">
            <a:extLst>
              <a:ext uri="{FF2B5EF4-FFF2-40B4-BE49-F238E27FC236}">
                <a16:creationId xmlns:a16="http://schemas.microsoft.com/office/drawing/2014/main" id="{0BDB11F9-D078-8D48-2989-61B30D03AFF0}"/>
              </a:ext>
            </a:extLst>
          </p:cNvPr>
          <p:cNvSpPr txBox="1">
            <a:spLocks/>
          </p:cNvSpPr>
          <p:nvPr/>
        </p:nvSpPr>
        <p:spPr>
          <a:xfrm>
            <a:off x="8341103" y="4188072"/>
            <a:ext cx="226286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Microsoft YaHei"/>
                <a:ea typeface="Microsoft YaHei"/>
              </a:rPr>
              <a:t>一种风格新颖的霞多丽葡萄酒进入市场。其带有浓郁的橡木风味、饱满且明亮的黄色，被称为“瓶中的阳光”。</a:t>
            </a:r>
          </a:p>
          <a:p>
            <a:pPr>
              <a:lnSpc>
                <a:spcPct val="95000"/>
              </a:lnSpc>
            </a:pPr>
            <a:endParaRPr lang="ja-JP" altLang="en-US" sz="1600">
              <a:latin typeface="Microsoft YaHei"/>
              <a:ea typeface="Microsoft YaHei"/>
            </a:endParaRP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2720874" y="822493"/>
            <a:ext cx="2120040" cy="662774"/>
          </a:xfrm>
        </p:spPr>
        <p:txBody>
          <a:bodyPr/>
          <a:lstStyle/>
          <a:p>
            <a:r>
              <a:rPr lang="en-US">
                <a:latin typeface="Neue Haas Grotesk Text Pro"/>
              </a:rPr>
              <a:t>1972</a:t>
            </a:r>
            <a:r>
              <a:rPr lang="ja-JP" altLang="en-US">
                <a:latin typeface="Microsoft YaHei"/>
                <a:ea typeface="Microsoft YaHei"/>
              </a:rPr>
              <a:t>年</a:t>
            </a:r>
            <a:endParaRPr lang="en-US">
              <a:latin typeface="Microsoft YaHei"/>
              <a:ea typeface="Microsoft YaHei"/>
            </a:endParaRPr>
          </a:p>
        </p:txBody>
      </p:sp>
      <p:pic>
        <p:nvPicPr>
          <p:cNvPr id="14" name="Picture Placeholder 13" descr="A close-up of a bunch of grapes&#10;&#10;AI-generated content may be incorrect.">
            <a:extLst>
              <a:ext uri="{FF2B5EF4-FFF2-40B4-BE49-F238E27FC236}">
                <a16:creationId xmlns:a16="http://schemas.microsoft.com/office/drawing/2014/main" id="{ED533E0A-DD7A-0041-59DB-61A2422BB06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096000" y="368300"/>
            <a:ext cx="6096000" cy="2724305"/>
          </a:xfrm>
        </p:spPr>
      </p:pic>
      <p:sp>
        <p:nvSpPr>
          <p:cNvPr id="9" name="Text Placeholder 7">
            <a:extLst>
              <a:ext uri="{FF2B5EF4-FFF2-40B4-BE49-F238E27FC236}">
                <a16:creationId xmlns:a16="http://schemas.microsoft.com/office/drawing/2014/main" id="{766388E6-9BA7-44BD-A26F-BEEAEEC7CD20}"/>
              </a:ext>
            </a:extLst>
          </p:cNvPr>
          <p:cNvSpPr txBox="1">
            <a:spLocks/>
          </p:cNvSpPr>
          <p:nvPr/>
        </p:nvSpPr>
        <p:spPr>
          <a:xfrm>
            <a:off x="5041452" y="350422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Neue Haas Grotesk Text Pro"/>
              </a:rPr>
              <a:t>1979</a:t>
            </a:r>
            <a:r>
              <a:rPr lang="ja-JP" altLang="en-US">
                <a:latin typeface="Microsoft YaHei"/>
                <a:ea typeface="Microsoft YaHei"/>
              </a:rPr>
              <a:t>年</a:t>
            </a:r>
            <a:endParaRPr lang="en-US">
              <a:latin typeface="Microsoft YaHei"/>
              <a:ea typeface="Microsoft YaHei"/>
            </a:endParaRPr>
          </a:p>
        </p:txBody>
      </p:sp>
      <p:sp>
        <p:nvSpPr>
          <p:cNvPr id="11" name="Text Placeholder 7">
            <a:extLst>
              <a:ext uri="{FF2B5EF4-FFF2-40B4-BE49-F238E27FC236}">
                <a16:creationId xmlns:a16="http://schemas.microsoft.com/office/drawing/2014/main" id="{5E673E01-C3C6-464A-9B4E-46DCEF55D44A}"/>
              </a:ext>
            </a:extLst>
          </p:cNvPr>
          <p:cNvSpPr txBox="1">
            <a:spLocks/>
          </p:cNvSpPr>
          <p:nvPr/>
        </p:nvSpPr>
        <p:spPr>
          <a:xfrm>
            <a:off x="8330217" y="3504221"/>
            <a:ext cx="2340657"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ja-JP" sz="2000">
                <a:latin typeface="Neue Haas Grotesk Text Pro"/>
              </a:rPr>
              <a:t>20</a:t>
            </a:r>
            <a:r>
              <a:rPr lang="zh-CN" altLang="en-US" sz="2000">
                <a:latin typeface="Microsoft YaHei"/>
                <a:ea typeface="Microsoft YaHei"/>
              </a:rPr>
              <a:t>世纪</a:t>
            </a:r>
            <a:r>
              <a:rPr lang="en-US" altLang="ja-JP" sz="2000">
                <a:latin typeface="Neue Haas Grotesk Text Pro"/>
              </a:rPr>
              <a:t>80</a:t>
            </a:r>
            <a:r>
              <a:rPr lang="ja-JP" altLang="en-US" sz="2000">
                <a:latin typeface="Microsoft YaHei"/>
                <a:ea typeface="Microsoft YaHei"/>
              </a:rPr>
              <a:t>年代早期</a:t>
            </a:r>
            <a:endParaRPr lang="en-US" sz="2000">
              <a:latin typeface="Microsoft YaHei"/>
              <a:ea typeface="Microsoft YaHei"/>
            </a:endParaRP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late of peas and a glass of wine&#10;&#10;AI-generated content may be incorrect.">
            <a:extLst>
              <a:ext uri="{FF2B5EF4-FFF2-40B4-BE49-F238E27FC236}">
                <a16:creationId xmlns:a16="http://schemas.microsoft.com/office/drawing/2014/main" id="{3CB4ED4E-E1B2-D32E-6F45-135F4147C439}"/>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077075" y="3787775"/>
            <a:ext cx="5114925" cy="2724150"/>
          </a:xfrm>
        </p:spPr>
      </p:pic>
      <p:sp>
        <p:nvSpPr>
          <p:cNvPr id="3" name="Text Placeholder 2">
            <a:extLst>
              <a:ext uri="{FF2B5EF4-FFF2-40B4-BE49-F238E27FC236}">
                <a16:creationId xmlns:a16="http://schemas.microsoft.com/office/drawing/2014/main" id="{48BE0488-C37A-4E39-5417-03F2FC6EC94C}"/>
              </a:ext>
            </a:extLst>
          </p:cNvPr>
          <p:cNvSpPr>
            <a:spLocks noGrp="1"/>
          </p:cNvSpPr>
          <p:nvPr>
            <p:ph type="body" sz="quarter" idx="17"/>
          </p:nvPr>
        </p:nvSpPr>
        <p:spPr>
          <a:xfrm>
            <a:off x="692828" y="4471419"/>
            <a:ext cx="2764987" cy="1461301"/>
          </a:xfrm>
        </p:spPr>
        <p:txBody>
          <a:bodyPr/>
          <a:lstStyle/>
          <a:p>
            <a:r>
              <a:rPr lang="ja-JP" altLang="en-US" sz="1600">
                <a:latin typeface="Microsoft YaHei"/>
                <a:ea typeface="Microsoft YaHei"/>
              </a:rPr>
              <a:t>酒体饱满、橡木风味以及奶油口感的澳大利亚霞多丽，在全澳的酒庄开始风靡。</a:t>
            </a:r>
          </a:p>
          <a:p>
            <a:endParaRPr lang="ja-JP" altLang="en-US" sz="1600">
              <a:latin typeface="Microsoft YaHei"/>
              <a:ea typeface="Microsoft YaHei"/>
            </a:endParaRPr>
          </a:p>
        </p:txBody>
      </p:sp>
      <p:sp>
        <p:nvSpPr>
          <p:cNvPr id="4" name="Text Placeholder 3">
            <a:extLst>
              <a:ext uri="{FF2B5EF4-FFF2-40B4-BE49-F238E27FC236}">
                <a16:creationId xmlns:a16="http://schemas.microsoft.com/office/drawing/2014/main" id="{D753A769-0673-33B5-15AD-288C26F5A11B}"/>
              </a:ext>
            </a:extLst>
          </p:cNvPr>
          <p:cNvSpPr>
            <a:spLocks noGrp="1"/>
          </p:cNvSpPr>
          <p:nvPr>
            <p:ph type="body" sz="quarter" idx="18"/>
          </p:nvPr>
        </p:nvSpPr>
        <p:spPr>
          <a:xfrm>
            <a:off x="681942" y="3787568"/>
            <a:ext cx="2423567" cy="662774"/>
          </a:xfrm>
        </p:spPr>
        <p:txBody>
          <a:bodyPr/>
          <a:lstStyle/>
          <a:p>
            <a:r>
              <a:rPr lang="en-US" altLang="ja-JP" sz="2000">
                <a:latin typeface="Neue Haas Grotesk Text Pro"/>
              </a:rPr>
              <a:t>20</a:t>
            </a:r>
            <a:r>
              <a:rPr lang="zh-CN" altLang="en-US" sz="2000">
                <a:latin typeface="Microsoft YaHei"/>
                <a:ea typeface="Microsoft YaHei"/>
              </a:rPr>
              <a:t>世纪</a:t>
            </a:r>
            <a:r>
              <a:rPr lang="en-US" altLang="ja-JP" sz="2000">
                <a:latin typeface="Neue Haas Grotesk Text Pro"/>
              </a:rPr>
              <a:t>80</a:t>
            </a:r>
            <a:r>
              <a:rPr lang="ja-JP" altLang="en-US" sz="2000">
                <a:latin typeface="Microsoft YaHei"/>
                <a:ea typeface="Microsoft YaHei"/>
              </a:rPr>
              <a:t>年代中后期</a:t>
            </a:r>
            <a:r>
              <a:rPr lang="en-US" altLang="ja-JP" sz="2000">
                <a:latin typeface="Neue Haas Grotesk Text Pro"/>
              </a:rPr>
              <a:t>–90</a:t>
            </a:r>
            <a:r>
              <a:rPr lang="ja-JP" altLang="en-US" sz="2000">
                <a:latin typeface="Microsoft YaHei"/>
                <a:ea typeface="Microsoft YaHei"/>
              </a:rPr>
              <a:t>年代</a:t>
            </a:r>
          </a:p>
        </p:txBody>
      </p:sp>
      <p:sp>
        <p:nvSpPr>
          <p:cNvPr id="5" name="Text Placeholder 4">
            <a:extLst>
              <a:ext uri="{FF2B5EF4-FFF2-40B4-BE49-F238E27FC236}">
                <a16:creationId xmlns:a16="http://schemas.microsoft.com/office/drawing/2014/main" id="{8BAA0CD1-FCB8-EB95-61FC-3C74FB22D1F9}"/>
              </a:ext>
            </a:extLst>
          </p:cNvPr>
          <p:cNvSpPr>
            <a:spLocks noGrp="1"/>
          </p:cNvSpPr>
          <p:nvPr>
            <p:ph type="body" sz="quarter" idx="21"/>
          </p:nvPr>
        </p:nvSpPr>
        <p:spPr>
          <a:xfrm>
            <a:off x="2414736" y="1798707"/>
            <a:ext cx="2912803" cy="1461301"/>
          </a:xfrm>
        </p:spPr>
        <p:txBody>
          <a:bodyPr/>
          <a:lstStyle/>
          <a:p>
            <a:r>
              <a:rPr lang="ja-JP" altLang="en-US" sz="1600">
                <a:latin typeface="Microsoft YaHei"/>
                <a:ea typeface="Microsoft YaHei"/>
              </a:rPr>
              <a:t>轻酒体、不带有橡木风味、香气芬芳的马尔堡长相思逐渐取代了霞多丽，成为最流行的白葡萄酒。</a:t>
            </a:r>
          </a:p>
          <a:p>
            <a:endParaRPr lang="ja-JP" altLang="en-US" sz="1600">
              <a:latin typeface="Microsoft YaHei"/>
              <a:ea typeface="Microsoft YaHei"/>
            </a:endParaRPr>
          </a:p>
        </p:txBody>
      </p:sp>
      <p:sp>
        <p:nvSpPr>
          <p:cNvPr id="6" name="Text Placeholder 5">
            <a:extLst>
              <a:ext uri="{FF2B5EF4-FFF2-40B4-BE49-F238E27FC236}">
                <a16:creationId xmlns:a16="http://schemas.microsoft.com/office/drawing/2014/main" id="{E6291E0B-2FB3-F6FF-0ACB-F734EEB31BFD}"/>
              </a:ext>
            </a:extLst>
          </p:cNvPr>
          <p:cNvSpPr>
            <a:spLocks noGrp="1"/>
          </p:cNvSpPr>
          <p:nvPr>
            <p:ph type="body" sz="quarter" idx="22"/>
          </p:nvPr>
        </p:nvSpPr>
        <p:spPr>
          <a:xfrm>
            <a:off x="2403850" y="1114856"/>
            <a:ext cx="2120040" cy="662774"/>
          </a:xfrm>
        </p:spPr>
        <p:txBody>
          <a:bodyPr/>
          <a:lstStyle/>
          <a:p>
            <a:r>
              <a:rPr lang="en-US" altLang="ja-JP" sz="2000">
                <a:latin typeface="Neue Haas Grotesk Text Pro"/>
              </a:rPr>
              <a:t>21</a:t>
            </a:r>
            <a:r>
              <a:rPr lang="zh-CN" altLang="en-US" sz="2000">
                <a:latin typeface="Microsoft YaHei"/>
                <a:ea typeface="Microsoft YaHei"/>
              </a:rPr>
              <a:t>世纪</a:t>
            </a:r>
            <a:r>
              <a:rPr lang="ja-JP" altLang="en-US" sz="2000">
                <a:latin typeface="Microsoft YaHei"/>
                <a:ea typeface="Microsoft YaHei"/>
              </a:rPr>
              <a:t>早期</a:t>
            </a:r>
          </a:p>
        </p:txBody>
      </p:sp>
      <p:sp>
        <p:nvSpPr>
          <p:cNvPr id="7" name="Text Placeholder 4">
            <a:extLst>
              <a:ext uri="{FF2B5EF4-FFF2-40B4-BE49-F238E27FC236}">
                <a16:creationId xmlns:a16="http://schemas.microsoft.com/office/drawing/2014/main" id="{9E1301CF-AA20-3383-C51A-4FEE78A86057}"/>
              </a:ext>
            </a:extLst>
          </p:cNvPr>
          <p:cNvSpPr txBox="1">
            <a:spLocks/>
          </p:cNvSpPr>
          <p:nvPr/>
        </p:nvSpPr>
        <p:spPr>
          <a:xfrm>
            <a:off x="4663655" y="4227835"/>
            <a:ext cx="2290396" cy="1461301"/>
          </a:xfrm>
          <a:prstGeom prst="rect">
            <a:avLst/>
          </a:prstGeom>
        </p:spPr>
        <p:txBody>
          <a:bodyPr vert="horz" lIns="0" tIns="0" rIns="0" bIns="0" rtlCol="0" anchor="t">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Microsoft YaHei"/>
                <a:ea typeface="Microsoft YaHei"/>
              </a:rPr>
              <a:t>人们的口味偏好，从酒体饱满、甜美、橡木风味较重的葡萄酒，转变为口味清爽、不带有橡木风味、而富有果味风格的葡萄酒。</a:t>
            </a:r>
          </a:p>
          <a:p>
            <a:pPr>
              <a:lnSpc>
                <a:spcPct val="95000"/>
              </a:lnSpc>
            </a:pPr>
            <a:endParaRPr lang="ja-JP" altLang="en-US" sz="1600">
              <a:latin typeface="Microsoft YaHei"/>
              <a:ea typeface="Microsoft YaHei"/>
            </a:endParaRPr>
          </a:p>
        </p:txBody>
      </p:sp>
      <p:sp>
        <p:nvSpPr>
          <p:cNvPr id="8" name="Text Placeholder 5">
            <a:extLst>
              <a:ext uri="{FF2B5EF4-FFF2-40B4-BE49-F238E27FC236}">
                <a16:creationId xmlns:a16="http://schemas.microsoft.com/office/drawing/2014/main" id="{76CF819F-F464-DA03-FB13-907B437A4EB8}"/>
              </a:ext>
            </a:extLst>
          </p:cNvPr>
          <p:cNvSpPr txBox="1">
            <a:spLocks/>
          </p:cNvSpPr>
          <p:nvPr/>
        </p:nvSpPr>
        <p:spPr>
          <a:xfrm>
            <a:off x="4652768" y="354398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ja-JP" sz="2000">
                <a:latin typeface="Neue Haas Grotesk Text Pro"/>
              </a:rPr>
              <a:t>2000</a:t>
            </a:r>
            <a:r>
              <a:rPr lang="ja-JP" altLang="en-US" sz="2000">
                <a:latin typeface="Microsoft YaHei"/>
                <a:ea typeface="Microsoft YaHei"/>
              </a:rPr>
              <a:t>年代后期</a:t>
            </a:r>
          </a:p>
        </p:txBody>
      </p:sp>
      <p:sp>
        <p:nvSpPr>
          <p:cNvPr id="9" name="Text Placeholder 4">
            <a:extLst>
              <a:ext uri="{FF2B5EF4-FFF2-40B4-BE49-F238E27FC236}">
                <a16:creationId xmlns:a16="http://schemas.microsoft.com/office/drawing/2014/main" id="{5898644C-D875-BF12-E381-B68379069FEC}"/>
              </a:ext>
            </a:extLst>
          </p:cNvPr>
          <p:cNvSpPr txBox="1">
            <a:spLocks/>
          </p:cNvSpPr>
          <p:nvPr/>
        </p:nvSpPr>
        <p:spPr>
          <a:xfrm>
            <a:off x="7702048" y="1699788"/>
            <a:ext cx="262529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Microsoft YaHei"/>
                <a:ea typeface="Microsoft YaHei"/>
              </a:rPr>
              <a:t>今天，优质的澳大利亚霞多丽葡萄酒，包括起泡酒，都由来自于凉爽气候产区的葡萄酿造而成，例如雅拉谷和塔斯马尼亚州等。</a:t>
            </a:r>
          </a:p>
          <a:p>
            <a:pPr>
              <a:lnSpc>
                <a:spcPct val="95000"/>
              </a:lnSpc>
            </a:pPr>
            <a:endParaRPr lang="ja-JP" altLang="en-US" sz="1600">
              <a:latin typeface="Microsoft YaHei"/>
              <a:ea typeface="Microsoft YaHei"/>
            </a:endParaRPr>
          </a:p>
        </p:txBody>
      </p:sp>
      <p:sp>
        <p:nvSpPr>
          <p:cNvPr id="10" name="Text Placeholder 5">
            <a:extLst>
              <a:ext uri="{FF2B5EF4-FFF2-40B4-BE49-F238E27FC236}">
                <a16:creationId xmlns:a16="http://schemas.microsoft.com/office/drawing/2014/main" id="{ACCE3FE8-C8AD-B901-4AF2-139CA5B08AB0}"/>
              </a:ext>
            </a:extLst>
          </p:cNvPr>
          <p:cNvSpPr txBox="1">
            <a:spLocks/>
          </p:cNvSpPr>
          <p:nvPr/>
        </p:nvSpPr>
        <p:spPr>
          <a:xfrm>
            <a:off x="7691162" y="1015937"/>
            <a:ext cx="191078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a:ea typeface="Microsoft YaHei"/>
              </a:rPr>
              <a:t>今天</a:t>
            </a:r>
            <a:endParaRPr lang="en-US">
              <a:latin typeface="Microsoft YaHei"/>
              <a:ea typeface="Microsoft YaHei"/>
            </a:endParaRPr>
          </a:p>
        </p:txBody>
      </p:sp>
    </p:spTree>
    <p:extLst>
      <p:ext uri="{BB962C8B-B14F-4D97-AF65-F5344CB8AC3E}">
        <p14:creationId xmlns:p14="http://schemas.microsoft.com/office/powerpoint/2010/main" val="40382860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BEAD520-8EE8-E73F-A135-0850BDA5CD72}"/>
              </a:ext>
            </a:extLst>
          </p:cNvPr>
          <p:cNvSpPr>
            <a:spLocks noGrp="1"/>
          </p:cNvSpPr>
          <p:nvPr>
            <p:ph type="body" sz="quarter" idx="11"/>
          </p:nvPr>
        </p:nvSpPr>
        <p:spPr>
          <a:xfrm>
            <a:off x="6456362" y="3521955"/>
            <a:ext cx="4516437" cy="1480352"/>
          </a:xfrm>
        </p:spPr>
        <p:txBody>
          <a:bodyPr/>
          <a:lstStyle/>
          <a:p>
            <a:r>
              <a:rPr lang="ja-JP" altLang="en-US">
                <a:latin typeface="Microsoft YaHei"/>
                <a:ea typeface="Microsoft YaHei"/>
              </a:rPr>
              <a:t>天瑞家族，是猎人谷最著名的酿酒世家之一。如今，葡萄酒酿造的指挥棒正从第四代酿酒师，父亲布鲁斯</a:t>
            </a:r>
            <a:r>
              <a:rPr lang="en-US" altLang="ja-JP">
                <a:latin typeface="Microsoft YaHei"/>
                <a:ea typeface="Microsoft YaHei"/>
              </a:rPr>
              <a:t>·</a:t>
            </a:r>
            <a:r>
              <a:rPr lang="ja-JP" altLang="en-US">
                <a:latin typeface="Microsoft YaHei"/>
                <a:ea typeface="Microsoft YaHei"/>
              </a:rPr>
              <a:t>天瑞，传递给其儿子克里斯</a:t>
            </a:r>
            <a:r>
              <a:rPr lang="en-US" altLang="ja-JP">
                <a:latin typeface="Microsoft YaHei"/>
                <a:ea typeface="Microsoft YaHei"/>
              </a:rPr>
              <a:t>·</a:t>
            </a:r>
            <a:r>
              <a:rPr lang="ja-JP" altLang="en-US">
                <a:latin typeface="Microsoft YaHei"/>
                <a:ea typeface="Microsoft YaHei"/>
              </a:rPr>
              <a:t>天瑞 </a:t>
            </a:r>
            <a:r>
              <a:rPr lang="en-US" altLang="ja-JP">
                <a:latin typeface="Microsoft YaHei"/>
                <a:ea typeface="Microsoft YaHei"/>
              </a:rPr>
              <a:t>- </a:t>
            </a:r>
            <a:r>
              <a:rPr lang="ja-JP" altLang="en-US">
                <a:latin typeface="Microsoft YaHei"/>
                <a:ea typeface="Microsoft YaHei"/>
              </a:rPr>
              <a:t>第五代酿酒师手中。</a:t>
            </a:r>
          </a:p>
          <a:p>
            <a:endParaRPr lang="ja-JP" altLang="en-US">
              <a:latin typeface="Microsoft YaHei"/>
              <a:ea typeface="Microsoft YaHei"/>
            </a:endParaRPr>
          </a:p>
        </p:txBody>
      </p:sp>
      <p:sp>
        <p:nvSpPr>
          <p:cNvPr id="5" name="Text Placeholder 4">
            <a:extLst>
              <a:ext uri="{FF2B5EF4-FFF2-40B4-BE49-F238E27FC236}">
                <a16:creationId xmlns:a16="http://schemas.microsoft.com/office/drawing/2014/main" id="{90152D11-94C3-A1D8-41E2-B7C29405562E}"/>
              </a:ext>
            </a:extLst>
          </p:cNvPr>
          <p:cNvSpPr>
            <a:spLocks noGrp="1"/>
          </p:cNvSpPr>
          <p:nvPr>
            <p:ph type="body" sz="quarter" idx="13"/>
          </p:nvPr>
        </p:nvSpPr>
        <p:spPr>
          <a:xfrm>
            <a:off x="6456363" y="1797057"/>
            <a:ext cx="5842820" cy="1325563"/>
          </a:xfrm>
        </p:spPr>
        <p:txBody>
          <a:bodyPr/>
          <a:lstStyle/>
          <a:p>
            <a:r>
              <a:rPr lang="ja-JP" altLang="en-US" sz="5000">
                <a:solidFill>
                  <a:schemeClr val="accent1"/>
                </a:solidFill>
                <a:latin typeface="Microsoft YaHei"/>
                <a:ea typeface="Microsoft YaHei"/>
              </a:rPr>
              <a:t>一个具有开创精神的</a:t>
            </a:r>
          </a:p>
          <a:p>
            <a:r>
              <a:rPr lang="ja-JP" altLang="en-US" sz="5000">
                <a:solidFill>
                  <a:schemeClr val="accent1"/>
                </a:solidFill>
                <a:latin typeface="Microsoft YaHei"/>
                <a:ea typeface="Microsoft YaHei"/>
              </a:rPr>
              <a:t>猎人谷酒庄</a:t>
            </a:r>
            <a:endParaRPr lang="en-US" sz="5000">
              <a:solidFill>
                <a:schemeClr val="accent1"/>
              </a:solidFill>
              <a:latin typeface="Microsoft YaHei"/>
              <a:ea typeface="Microsoft YaHei"/>
            </a:endParaRPr>
          </a:p>
        </p:txBody>
      </p:sp>
      <p:sp>
        <p:nvSpPr>
          <p:cNvPr id="8" name="Text Placeholder 3">
            <a:extLst>
              <a:ext uri="{FF2B5EF4-FFF2-40B4-BE49-F238E27FC236}">
                <a16:creationId xmlns:a16="http://schemas.microsoft.com/office/drawing/2014/main" id="{00D6B887-5225-D96A-714D-BEA02CE6C450}"/>
              </a:ext>
            </a:extLst>
          </p:cNvPr>
          <p:cNvSpPr txBox="1">
            <a:spLocks/>
          </p:cNvSpPr>
          <p:nvPr/>
        </p:nvSpPr>
        <p:spPr>
          <a:xfrm>
            <a:off x="6456362" y="5150971"/>
            <a:ext cx="4608646"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Microsoft YaHei"/>
                <a:ea typeface="Microsoft YaHei"/>
              </a:rPr>
              <a:t>趣味小知识</a:t>
            </a:r>
          </a:p>
          <a:p>
            <a:r>
              <a:rPr lang="ja-JP" altLang="en-US" sz="1400">
                <a:latin typeface="Microsoft YaHei"/>
                <a:ea typeface="Microsoft YaHei"/>
              </a:rPr>
              <a:t>传说默里</a:t>
            </a:r>
            <a:r>
              <a:rPr lang="en-US" altLang="ja-JP" sz="1400">
                <a:latin typeface="Microsoft YaHei"/>
                <a:ea typeface="Microsoft YaHei"/>
              </a:rPr>
              <a:t>·</a:t>
            </a:r>
            <a:r>
              <a:rPr lang="ja-JP" altLang="en-US" sz="1400">
                <a:latin typeface="Microsoft YaHei"/>
                <a:ea typeface="Microsoft YaHei"/>
              </a:rPr>
              <a:t>天瑞（ </a:t>
            </a:r>
            <a:r>
              <a:rPr lang="en-AU" sz="1400">
                <a:latin typeface="Microsoft YaHei"/>
                <a:ea typeface="Microsoft YaHei"/>
              </a:rPr>
              <a:t>Murray Tyrrell）</a:t>
            </a:r>
            <a:r>
              <a:rPr lang="ja-JP" altLang="en-US" sz="1400">
                <a:latin typeface="Microsoft YaHei"/>
                <a:ea typeface="Microsoft YaHei"/>
              </a:rPr>
              <a:t>从奔富酒庄（</a:t>
            </a:r>
            <a:r>
              <a:rPr lang="en-AU" sz="1400">
                <a:latin typeface="Microsoft YaHei"/>
                <a:ea typeface="Microsoft YaHei"/>
              </a:rPr>
              <a:t>Penfold’s）</a:t>
            </a:r>
            <a:r>
              <a:rPr lang="ja-JP" altLang="en-US" sz="1400">
                <a:latin typeface="Microsoft YaHei"/>
                <a:ea typeface="Microsoft YaHei"/>
              </a:rPr>
              <a:t>的实验葡萄园中，偷出了霞多丽的葡萄藤，并将其种植在家族位于猎人谷的葡萄园中，这就是现在著名的</a:t>
            </a:r>
            <a:r>
              <a:rPr lang="en-AU" sz="1400">
                <a:latin typeface="Microsoft YaHei"/>
                <a:ea typeface="Microsoft YaHei"/>
              </a:rPr>
              <a:t>Vat47</a:t>
            </a:r>
            <a:r>
              <a:rPr lang="ja-JP" altLang="en-US" sz="1400">
                <a:latin typeface="Microsoft YaHei"/>
                <a:ea typeface="Microsoft YaHei"/>
              </a:rPr>
              <a:t>霞多丽的家园。</a:t>
            </a:r>
          </a:p>
          <a:p>
            <a:endParaRPr lang="ja-JP" altLang="en-US" sz="1400" i="1">
              <a:latin typeface="Microsoft YaHei"/>
              <a:ea typeface="Microsoft YaHei"/>
            </a:endParaRPr>
          </a:p>
        </p:txBody>
      </p:sp>
      <p:pic>
        <p:nvPicPr>
          <p:cNvPr id="7" name="Picture Placeholder 6" descr="A person standing in front of a vineyard&#10;&#10;AI-generated content may be incorrect.">
            <a:extLst>
              <a:ext uri="{FF2B5EF4-FFF2-40B4-BE49-F238E27FC236}">
                <a16:creationId xmlns:a16="http://schemas.microsoft.com/office/drawing/2014/main" id="{0DA4855C-578F-AE71-4CD9-AF6D5B92D7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DD9F41F7-7097-C809-8762-854611B8C2BD}"/>
              </a:ext>
            </a:extLst>
          </p:cNvPr>
          <p:cNvSpPr>
            <a:spLocks noGrp="1"/>
          </p:cNvSpPr>
          <p:nvPr>
            <p:ph type="title"/>
          </p:nvPr>
        </p:nvSpPr>
        <p:spPr/>
        <p:txBody>
          <a:bodyPr/>
          <a:lstStyle/>
          <a:p>
            <a:r>
              <a:rPr lang="ja-JP" altLang="en-US">
                <a:solidFill>
                  <a:schemeClr val="accent5"/>
                </a:solidFill>
                <a:latin typeface="SimHei" panose="02010609060101010101" pitchFamily="49" charset="-122"/>
                <a:ea typeface="SimHei" panose="02010609060101010101" pitchFamily="49" charset="-122"/>
              </a:rPr>
              <a:t>天瑞酒庄</a:t>
            </a:r>
            <a:r>
              <a:rPr lang="ja-JP" altLang="en-US">
                <a:solidFill>
                  <a:schemeClr val="accent5"/>
                </a:solidFill>
                <a:ea typeface="SimHei" panose="02010609060101010101" pitchFamily="49" charset="-122"/>
              </a:rPr>
              <a:t>（</a:t>
            </a:r>
            <a:r>
              <a:rPr lang="en-US">
                <a:solidFill>
                  <a:schemeClr val="accent5"/>
                </a:solidFill>
                <a:ea typeface="SimHei" panose="02010609060101010101" pitchFamily="49" charset="-122"/>
              </a:rPr>
              <a:t>TYRRELL’S WINES ）</a:t>
            </a:r>
            <a:r>
              <a:rPr lang="ja-JP" altLang="en-US">
                <a:solidFill>
                  <a:schemeClr val="accent5"/>
                </a:solidFill>
                <a:latin typeface="SimHei" panose="02010609060101010101" pitchFamily="49" charset="-122"/>
                <a:ea typeface="SimHei" panose="02010609060101010101" pitchFamily="49" charset="-122"/>
              </a:rPr>
              <a:t>的故事</a:t>
            </a:r>
          </a:p>
        </p:txBody>
      </p:sp>
    </p:spTree>
    <p:extLst>
      <p:ext uri="{BB962C8B-B14F-4D97-AF65-F5344CB8AC3E}">
        <p14:creationId xmlns:p14="http://schemas.microsoft.com/office/powerpoint/2010/main" val="306504285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0435" b="22065"/>
          <a:stretch/>
        </p:blipFill>
        <p:spPr>
          <a:xfrm>
            <a:off x="6096000" y="368299"/>
            <a:ext cx="6096000" cy="617220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a:solidFill>
                  <a:schemeClr val="accent5"/>
                </a:solidFill>
                <a:latin typeface="Microsoft YaHei"/>
                <a:ea typeface="Microsoft YaHei"/>
              </a:rPr>
              <a:t>葡萄栽培：</a:t>
            </a:r>
            <a:endParaRPr lang="en-US">
              <a:solidFill>
                <a:schemeClr val="accent5"/>
              </a:solidFill>
              <a:latin typeface="Microsoft YaHei"/>
              <a:ea typeface="Microsoft YaHei"/>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16214"/>
            <a:ext cx="3990445" cy="1670704"/>
          </a:xfrm>
        </p:spPr>
        <p:txBody>
          <a:bodyPr/>
          <a:lstStyle/>
          <a:p>
            <a:pPr marL="285750" indent="-285750">
              <a:spcBef>
                <a:spcPts val="800"/>
              </a:spcBef>
              <a:buFont typeface="Arial" panose="020B0604020202020204" pitchFamily="34" charset="0"/>
              <a:buChar char="•"/>
            </a:pPr>
            <a:r>
              <a:rPr lang="ja-JP" altLang="en-US">
                <a:solidFill>
                  <a:schemeClr val="bg1"/>
                </a:solidFill>
                <a:latin typeface="Microsoft YaHei"/>
                <a:ea typeface="Microsoft YaHei"/>
              </a:rPr>
              <a:t>一种适应力极强的葡萄品种，能够反映出不同产区风土的特点。</a:t>
            </a:r>
          </a:p>
          <a:p>
            <a:pPr marL="285750" indent="-285750">
              <a:spcBef>
                <a:spcPts val="800"/>
              </a:spcBef>
              <a:buFont typeface="Arial" panose="020B0604020202020204" pitchFamily="34" charset="0"/>
              <a:buChar char="•"/>
            </a:pPr>
            <a:r>
              <a:rPr lang="ja-JP" altLang="en-US">
                <a:solidFill>
                  <a:schemeClr val="bg1"/>
                </a:solidFill>
                <a:latin typeface="Microsoft YaHei"/>
                <a:ea typeface="Microsoft YaHei"/>
              </a:rPr>
              <a:t>严格的产量控制可以促进其清淡风味的产生和良好酸度的积累。</a:t>
            </a:r>
          </a:p>
          <a:p>
            <a:pPr marL="285750" indent="-285750">
              <a:spcBef>
                <a:spcPts val="800"/>
              </a:spcBef>
              <a:buFont typeface="Arial" panose="020B0604020202020204" pitchFamily="34" charset="0"/>
              <a:buChar char="•"/>
            </a:pPr>
            <a:r>
              <a:rPr lang="ja-JP" altLang="en-US">
                <a:solidFill>
                  <a:schemeClr val="bg1"/>
                </a:solidFill>
                <a:latin typeface="Microsoft YaHei"/>
                <a:ea typeface="Microsoft YaHei"/>
              </a:rPr>
              <a:t>低产量的葡萄，使其风味更加浓郁。</a:t>
            </a:r>
          </a:p>
          <a:p>
            <a:pPr marL="285750" indent="-285750">
              <a:spcBef>
                <a:spcPts val="800"/>
              </a:spcBef>
              <a:buFont typeface="Arial" panose="020B0604020202020204" pitchFamily="34" charset="0"/>
              <a:buChar char="•"/>
            </a:pPr>
            <a:r>
              <a:rPr lang="ja-JP" altLang="en-US">
                <a:solidFill>
                  <a:schemeClr val="bg1"/>
                </a:solidFill>
                <a:latin typeface="Microsoft YaHei"/>
                <a:ea typeface="Microsoft YaHei"/>
              </a:rPr>
              <a:t>提早采摘，以获得良好的酸度结构。</a:t>
            </a:r>
            <a:endParaRPr lang="en-AU">
              <a:solidFill>
                <a:schemeClr val="bg1"/>
              </a:solidFill>
              <a:latin typeface="Microsoft YaHei"/>
              <a:ea typeface="Microsoft YaHei"/>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4993661" cy="1325563"/>
          </a:xfrm>
        </p:spPr>
        <p:txBody>
          <a:bodyPr/>
          <a:lstStyle/>
          <a:p>
            <a:r>
              <a:rPr lang="ja-JP" altLang="en-US" sz="5000" kern="1000" spc="-100">
                <a:latin typeface="Microsoft YaHei"/>
                <a:ea typeface="Microsoft YaHei"/>
              </a:rPr>
              <a:t>澳大利亚霞多丽的种植方式</a:t>
            </a:r>
          </a:p>
          <a:p>
            <a:endParaRPr lang="ja-JP" altLang="en-US" sz="5000" kern="1000" spc="-100">
              <a:latin typeface="Microsoft YaHei"/>
              <a:ea typeface="Microsoft YaHei"/>
            </a:endParaRPr>
          </a:p>
        </p:txBody>
      </p:sp>
    </p:spTree>
    <p:extLst>
      <p:ext uri="{BB962C8B-B14F-4D97-AF65-F5344CB8AC3E}">
        <p14:creationId xmlns:p14="http://schemas.microsoft.com/office/powerpoint/2010/main" val="217940941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AWD">
      <a:majorFont>
        <a:latin typeface="Inter Display"/>
        <a:ea typeface="Inter Display"/>
        <a:cs typeface="Arial"/>
      </a:majorFont>
      <a:minorFont>
        <a:latin typeface="Inter Display"/>
        <a:ea typeface="Inter Display"/>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26A024-0F8E-4169-9DA8-8CD7C9B401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microsoft.com/office/infopath/2007/PartnerControls"/>
    <ds:schemaRef ds:uri="4e8dd08d-258d-47a9-9875-37f1ffd19f33"/>
    <ds:schemaRef ds:uri="http://purl.org/dc/terms/"/>
    <ds:schemaRef ds:uri="http://schemas.openxmlformats.org/package/2006/metadata/core-properties"/>
    <ds:schemaRef ds:uri="02256494-4976-4001-aedb-96463ae0d92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3475</Words>
  <Application>Microsoft Macintosh PowerPoint</Application>
  <PresentationFormat>Widescreen</PresentationFormat>
  <Paragraphs>390</Paragraphs>
  <Slides>42</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SimHei</vt:lpstr>
      <vt:lpstr>Arial</vt:lpstr>
      <vt:lpstr>Inter Display</vt:lpstr>
      <vt:lpstr>Microsoft YaHei</vt:lpstr>
      <vt:lpstr>Neue Haas Grotesk Text Pro</vt:lpstr>
      <vt:lpstr>Slide layouts</vt:lpstr>
      <vt:lpstr>PowerPoint Presentation</vt:lpstr>
      <vt:lpstr>PowerPoint Presentation</vt:lpstr>
      <vt:lpstr>澳大利亚霞多丽</vt:lpstr>
      <vt:lpstr>PowerPoint Presentation</vt:lpstr>
      <vt:lpstr>19世纪20至30年代</vt:lpstr>
      <vt:lpstr>PowerPoint Presentation</vt:lpstr>
      <vt:lpstr>PowerPoint Presentation</vt:lpstr>
      <vt:lpstr>天瑞酒庄（TYRRELL’S WINES ）的故事</vt:lpstr>
      <vt:lpstr>葡萄栽培：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气候</vt:lpstr>
      <vt:lpstr>土壤 </vt:lpstr>
      <vt:lpstr>PowerPoint Presentation</vt:lpstr>
      <vt:lpstr>气候</vt:lpstr>
      <vt:lpstr>土 壤  </vt:lpstr>
      <vt:lpstr>PowerPoint Presentation</vt:lpstr>
      <vt:lpstr>PowerPoint Presentation</vt:lpstr>
      <vt:lpstr>PowerPoint Presentation</vt:lpstr>
      <vt:lpstr>土壤 </vt:lpstr>
      <vt:lpstr>PowerPoint Presentation</vt:lpstr>
      <vt:lpstr>PowerPoint Presentation</vt:lpstr>
      <vt:lpstr>PowerPoint Presentation</vt:lpstr>
      <vt:lpstr>土壤 </vt:lpstr>
      <vt:lpstr>PowerPoint Presentation</vt:lpstr>
      <vt:lpstr>PowerPoint Presentation</vt:lpstr>
      <vt:lpstr>气候</vt:lpstr>
      <vt:lpstr>土 壤 </vt:lpstr>
      <vt:lpstr>PowerPoint Presentation</vt:lpstr>
      <vt:lpstr>PowerPoint Presentation</vt:lpstr>
      <vt:lpstr>气候</vt:lpstr>
      <vt:lpstr>土壤</vt:lpstr>
      <vt:lpstr>霞多丽的 特性和风味表现  </vt:lpstr>
      <vt:lpstr>PowerPoint Presentation</vt:lpstr>
      <vt:lpstr>多样的澳大利亚</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 Jiang</dc:creator>
  <cp:lastModifiedBy>Cameron Midson</cp:lastModifiedBy>
  <cp:revision>1</cp:revision>
  <dcterms:created xsi:type="dcterms:W3CDTF">2018-07-25T07:02:59Z</dcterms:created>
  <dcterms:modified xsi:type="dcterms:W3CDTF">2026-08-20T02:09:29Z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2025-11-13T22:37:55Z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9416b94d-cdd9-4a1d-99ed-8130add6e8bb</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