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7B_20C05B6F.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82_1DCF793C.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96_E5309B73.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61" r:id="rId18"/>
    <p:sldId id="662" r:id="rId19"/>
    <p:sldId id="651" r:id="rId20"/>
    <p:sldId id="652" r:id="rId21"/>
    <p:sldId id="280" r:id="rId22"/>
    <p:sldId id="617" r:id="rId23"/>
    <p:sldId id="657" r:id="rId24"/>
    <p:sldId id="626" r:id="rId25"/>
    <p:sldId id="278" r:id="rId26"/>
    <p:sldId id="658" r:id="rId27"/>
    <p:sldId id="656"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Microsoft JhengHei" panose="020B0604030504040204" pitchFamily="34" charset="-120"/>
      <p:regular r:id="rId38"/>
      <p:bold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3" autoAdjust="0"/>
    <p:restoredTop sz="94815"/>
  </p:normalViewPr>
  <p:slideViewPr>
    <p:cSldViewPr snapToGrid="0">
      <p:cViewPr varScale="1">
        <p:scale>
          <a:sx n="99" d="100"/>
          <a:sy n="99" d="100"/>
        </p:scale>
        <p:origin x="208" y="104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4E07503A-FBCB-465F-8016-1EDA3C8301B3}" authorId="{00000000-0000-0000-0000-000000000000}" status="resolved" created="2025-03-18T13:41:54.325" complete="100000">
    <pc:sldMkLst xmlns:pc="http://schemas.microsoft.com/office/powerpoint/2013/main/command">
      <pc:docMk/>
      <pc:sldMk cId="549477231" sldId="635"/>
    </pc:sldMkLst>
    <p188:txBody>
      <a:bodyPr/>
      <a:lstStyle/>
      <a:p>
        <a:r>
          <a:rPr lang="en-US"/>
          <a:t>Can you label adelaide on here please?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C364AF69-812C-4584-A056-0AD6BC6E7A37}" authorId="{00000000-0000-0000-0000-000000000000}" status="resolved" created="2025-03-18T13:42:46.274" complete="100000">
    <pc:sldMkLst xmlns:pc="http://schemas.microsoft.com/office/powerpoint/2013/main/command">
      <pc:docMk/>
      <pc:sldMk cId="500136252" sldId="642"/>
    </pc:sldMkLst>
    <p188:txBody>
      <a:bodyPr/>
      <a:lstStyle/>
      <a:p>
        <a:r>
          <a:rPr lang="en-US"/>
          <a:t>Mediterranean misspelt
Suggest moving text up under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B0A29C7-D73C-4F71-AB58-C2EA55FD136C}" authorId="{00000000-0000-0000-0000-000000000000}" status="resolved" created="2025-03-18T13:43:51.690" complete="100000">
    <pc:sldMkLst xmlns:pc="http://schemas.microsoft.com/office/powerpoint/2013/main/command">
      <pc:docMk/>
      <pc:sldMk cId="3859178516" sldId="652"/>
    </pc:sldMkLst>
    <p188:txBody>
      <a:bodyPr/>
      <a:lstStyle/>
      <a:p>
        <a:r>
          <a:rPr lang="en-US"/>
          <a:t>Chardonnay all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6_E5309B73.xml><?xml version="1.0" encoding="utf-8"?>
<p188:cmLst xmlns:a="http://schemas.openxmlformats.org/drawingml/2006/main" xmlns:r="http://schemas.openxmlformats.org/officeDocument/2006/relationships" xmlns:p188="http://schemas.microsoft.com/office/powerpoint/2018/8/main">
  <p188:cm id="{A9F0CFD9-9BC6-4DA1-BAFB-CB25C08EFFE5}" authorId="{00000000-0000-0000-0000-000000000000}" status="resolved" created="2025-03-18T13:43:35.971" complete="100000">
    <ac:deMkLst xmlns:ac="http://schemas.microsoft.com/office/drawing/2013/main/command">
      <pc:docMk xmlns:pc="http://schemas.microsoft.com/office/powerpoint/2013/main/command"/>
      <pc:sldMk xmlns:pc="http://schemas.microsoft.com/office/powerpoint/2013/main/command" cId="3845167987" sldId="662"/>
      <ac:spMk id="8" creationId="{B8981E4E-E86C-4CC6-E314-C27E1CC1F2B2}"/>
    </ac:deMkLst>
    <p188:txBody>
      <a:bodyPr/>
      <a:lstStyle/>
      <a:p>
        <a:r>
          <a:rPr lang="en-US"/>
          <a:t>Text needs moving down so not under 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kern="1200" dirty="0">
                <a:solidFill>
                  <a:schemeClr val="tx1"/>
                </a:solidFill>
                <a:effectLst/>
                <a:latin typeface="+mn-lt"/>
                <a:ea typeface="+mn-ea"/>
                <a:cs typeface="+mn-cs"/>
              </a:rPr>
              <a:t>瞭解澳洲最先進與永續環保的產區，使用經典與新興的葡萄品種釀造出高品質葡萄酒。</a:t>
            </a: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kern="1200" dirty="0">
                <a:solidFill>
                  <a:schemeClr val="tx1"/>
                </a:solidFill>
                <a:effectLst/>
                <a:latin typeface="+mn-lt"/>
                <a:ea typeface="+mn-ea"/>
                <a:cs typeface="+mn-cs"/>
              </a:rPr>
              <a:t>這些備忘稿會提供額外的投影片資訊與建議討論重點。</a:t>
            </a:r>
            <a:r>
              <a:rPr lang="zh-tw" sz="1200" kern="1200" dirty="0">
                <a:solidFill>
                  <a:schemeClr val="tx1"/>
                </a:solidFill>
                <a:effectLst/>
                <a:latin typeface="+mn-lt"/>
                <a:ea typeface="+mn-ea"/>
                <a:cs typeface="+mn-cs"/>
              </a:rPr>
              <a:t>若要下載更多主題與資源，包括例如這份總覽的簡報，請造訪www.australianwinediscovered.com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72581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dirty="0"/>
              <a:t>現在很適合品鑑與討論您選擇的葡萄酒組合。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315229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kern="1200" dirty="0">
                <a:solidFill>
                  <a:schemeClr val="tx1"/>
                </a:solidFill>
                <a:effectLst/>
                <a:latin typeface="+mn-lt"/>
                <a:ea typeface="+mn-ea"/>
                <a:cs typeface="+mn-cs"/>
              </a:rPr>
              <a:t>+ 免費課程：關於這些品種的課程資料與更多資訊，請見：www.australianwinediscovered.com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477515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麥克拉倫谷的希拉滋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以</a:t>
            </a:r>
            <a:r>
              <a:rPr lang="zh-TW" altLang="en-US" sz="1200" b="0" i="0" u="none" strike="noStrike" kern="1200" dirty="0">
                <a:solidFill>
                  <a:schemeClr val="tx1"/>
                </a:solidFill>
                <a:effectLst/>
                <a:latin typeface="+mn-lt"/>
                <a:ea typeface="+mn-ea"/>
                <a:cs typeface="+mn-cs"/>
              </a:rPr>
              <a:t>天鵝絨般的細緻</a:t>
            </a:r>
            <a:r>
              <a:rPr lang="zh-tw" sz="1200" b="0" i="0" u="none" strike="noStrike" kern="1200" dirty="0">
                <a:solidFill>
                  <a:schemeClr val="tx1"/>
                </a:solidFill>
                <a:effectLst/>
                <a:latin typeface="+mn-lt"/>
                <a:ea typeface="+mn-ea"/>
                <a:cs typeface="+mn-cs"/>
              </a:rPr>
              <a:t>質地與複雜</a:t>
            </a:r>
            <a:r>
              <a:rPr lang="zh-TW" altLang="en-US" sz="1200" b="0" i="0" u="none" strike="noStrike" kern="1200" dirty="0">
                <a:solidFill>
                  <a:schemeClr val="tx1"/>
                </a:solidFill>
                <a:effectLst/>
                <a:latin typeface="+mn-lt"/>
                <a:ea typeface="+mn-ea"/>
                <a:cs typeface="+mn-cs"/>
              </a:rPr>
              <a:t>多變口感</a:t>
            </a:r>
            <a:r>
              <a:rPr lang="zh-tw" sz="1200" b="0" i="0" u="none" strike="noStrike" kern="1200" dirty="0">
                <a:solidFill>
                  <a:schemeClr val="tx1"/>
                </a:solidFill>
                <a:effectLst/>
                <a:latin typeface="+mn-lt"/>
                <a:ea typeface="+mn-ea"/>
                <a:cs typeface="+mn-cs"/>
              </a:rPr>
              <a:t>滋味而聞名。有些釀酒師會將最終的希拉滋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與來自次產區的品種混釀，以增加葡萄酒的複雜性。</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103544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以其品種特性與風味層次而聞名。 </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793609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麥克拉倫谷可以找到許多能追溯至 19 世紀晚期的格那希老藤。這個品種依然運用在經典的 GSM（格那希</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馬塔羅／慕維得爾）混釀中，但曾有很長一段時間受到忽視的單一品種葡萄酒，已在過去十年充滿活力地復興了。當地釀酒師釀造出多樣風格的格那希葡萄酒，使用古老的葡萄藤釀造出多汁且帶有辛香料氣息的風味豐富葡萄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841407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探索國際風格、使用適合產區的葡萄栽培與釀酒技術，是現在麥克拉倫谷最令人感到興奮期待的一部分。  </a:t>
            </a: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 免費課程：更深入瞭解小眾品種課程，請見 www.australianwinediscovered.com</a:t>
            </a:r>
            <a:endParaRPr lang="en-AU"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–為什麼麥克拉倫谷與澳洲釀造的葡萄酒持續是以</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為主？ </a:t>
            </a:r>
            <a:endParaRPr lang="en-AU" b="0" dirty="0">
              <a:effectLst/>
            </a:endParaRPr>
          </a:p>
          <a:p>
            <a:pPr rtl="0"/>
            <a:r>
              <a:rPr lang="zh-tw" sz="1200" b="0" i="0" u="none" strike="noStrike" kern="1200" dirty="0">
                <a:solidFill>
                  <a:schemeClr val="tx1"/>
                </a:solidFill>
                <a:effectLst/>
                <a:latin typeface="+mn-lt"/>
                <a:ea typeface="+mn-ea"/>
                <a:cs typeface="+mn-cs"/>
              </a:rPr>
              <a:t>- 您認為麥克拉倫谷釀酒師釀造的「小眾」品種葡萄酒為什麼會受到消費者的普遍歡迎？ </a:t>
            </a:r>
            <a:endParaRPr lang="en-AU" b="0" dirty="0">
              <a:effectLst/>
            </a:endParaRPr>
          </a:p>
          <a:p>
            <a:pPr rtl="0"/>
            <a:r>
              <a:rPr lang="zh-tw" sz="1200" b="0" i="0" u="none" strike="noStrike" kern="1200" dirty="0">
                <a:solidFill>
                  <a:schemeClr val="tx1"/>
                </a:solidFill>
                <a:effectLst/>
                <a:latin typeface="+mn-lt"/>
                <a:ea typeface="+mn-ea"/>
                <a:cs typeface="+mn-cs"/>
              </a:rPr>
              <a:t>- 澳洲的其他產區是否也正在發展這些新興風格？為什麼是／為什麼不是？</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798414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069296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麥克拉倫谷是南澳的葡萄酒產區，位在州首府阿德萊德市的南邊。這個產區風景優美，坐落在洛菲提山脈與聖文森特灣的白沙海灘之間。在連綿起伏的山丘、葡萄園景色、迷人村莊與崎嶇海岸線的環繞之中，生產無與倫比的葡萄酒與</a:t>
            </a:r>
            <a:r>
              <a:rPr lang="zh-TW" altLang="en-US" sz="1200" b="0" i="0" u="none" strike="noStrike" kern="1200" dirty="0">
                <a:solidFill>
                  <a:schemeClr val="tx1"/>
                </a:solidFill>
                <a:effectLst/>
                <a:latin typeface="+mn-lt"/>
                <a:ea typeface="+mn-ea"/>
                <a:cs typeface="+mn-cs"/>
              </a:rPr>
              <a:t>在</a:t>
            </a:r>
            <a:r>
              <a:rPr lang="zh-tw" sz="1200" b="0" i="0" u="none" strike="noStrike" kern="1200" dirty="0">
                <a:solidFill>
                  <a:schemeClr val="tx1"/>
                </a:solidFill>
                <a:effectLst/>
                <a:latin typeface="+mn-lt"/>
                <a:ea typeface="+mn-ea"/>
                <a:cs typeface="+mn-cs"/>
              </a:rPr>
              <a:t>地農</a:t>
            </a:r>
            <a:r>
              <a:rPr lang="zh-TW" altLang="en-US" sz="1200" b="0" i="0" u="none" strike="noStrike" kern="1200" dirty="0">
                <a:solidFill>
                  <a:schemeClr val="tx1"/>
                </a:solidFill>
                <a:effectLst/>
                <a:latin typeface="+mn-lt"/>
                <a:ea typeface="+mn-ea"/>
                <a:cs typeface="+mn-cs"/>
              </a:rPr>
              <a:t>特</a:t>
            </a:r>
            <a:r>
              <a:rPr lang="zh-tw" sz="1200" b="0" i="0" u="none" strike="noStrike" kern="1200" dirty="0">
                <a:solidFill>
                  <a:schemeClr val="tx1"/>
                </a:solidFill>
                <a:effectLst/>
                <a:latin typeface="+mn-lt"/>
                <a:ea typeface="+mn-ea"/>
                <a:cs typeface="+mn-cs"/>
              </a:rPr>
              <a:t>產品。</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624590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麥克拉倫谷是南澳的葡萄酒產區，位在州首府阿德萊德市的南邊。這個產區風景優美，坐落在洛菲提山脈與聖文森特灣的白沙海灘之間。在連綿起伏的山丘、葡萄園景色、迷人村莊與崎嶇海岸線的環繞之中，生產無與倫比的葡萄酒與</a:t>
            </a:r>
            <a:r>
              <a:rPr lang="zh-TW" altLang="en-US" sz="1200" b="0" i="0" u="none" strike="noStrike" kern="1200" dirty="0">
                <a:solidFill>
                  <a:schemeClr val="tx1"/>
                </a:solidFill>
                <a:effectLst/>
                <a:latin typeface="+mn-lt"/>
                <a:ea typeface="+mn-ea"/>
                <a:cs typeface="+mn-cs"/>
              </a:rPr>
              <a:t>在</a:t>
            </a:r>
            <a:r>
              <a:rPr lang="zh-tw" sz="1200" b="0" i="0" u="none" strike="noStrike" kern="1200" dirty="0">
                <a:solidFill>
                  <a:schemeClr val="tx1"/>
                </a:solidFill>
                <a:effectLst/>
                <a:latin typeface="+mn-lt"/>
                <a:ea typeface="+mn-ea"/>
                <a:cs typeface="+mn-cs"/>
              </a:rPr>
              <a:t>地農</a:t>
            </a:r>
            <a:r>
              <a:rPr lang="zh-TW" altLang="en-US" sz="1200" b="0" i="0" u="none" strike="noStrike" kern="1200" dirty="0">
                <a:solidFill>
                  <a:schemeClr val="tx1"/>
                </a:solidFill>
                <a:effectLst/>
                <a:latin typeface="+mn-lt"/>
                <a:ea typeface="+mn-ea"/>
                <a:cs typeface="+mn-cs"/>
              </a:rPr>
              <a:t>特</a:t>
            </a:r>
            <a:r>
              <a:rPr lang="zh-tw" sz="1200" b="0" i="0" u="none" strike="noStrike" kern="1200" dirty="0">
                <a:solidFill>
                  <a:schemeClr val="tx1"/>
                </a:solidFill>
                <a:effectLst/>
                <a:latin typeface="+mn-lt"/>
                <a:ea typeface="+mn-ea"/>
                <a:cs typeface="+mn-cs"/>
              </a:rPr>
              <a:t>產品。</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439021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現在很適合讓每個人品鑑一款經典的麥克拉倫谷葡萄酒。在稍後的課程裡會提供完整的品酒機會。</a:t>
            </a:r>
          </a:p>
          <a:p>
            <a:pPr rtl="0"/>
            <a:endParaRPr lang="en-US" dirty="0"/>
          </a:p>
          <a:p>
            <a:pPr rtl="0"/>
            <a:r>
              <a:rPr lang="zh-tw" sz="1200" b="0" i="0" u="none" strike="noStrike" kern="1200" dirty="0">
                <a:solidFill>
                  <a:schemeClr val="tx1"/>
                </a:solidFill>
                <a:effectLst/>
                <a:latin typeface="+mn-lt"/>
                <a:ea typeface="+mn-ea"/>
                <a:cs typeface="+mn-cs"/>
              </a:rPr>
              <a:t>數十年來，麥克拉倫谷以栽種出一系列</a:t>
            </a:r>
            <a:r>
              <a:rPr lang="zh-TW" altLang="en-US" sz="1200" b="0" i="0" u="none" strike="noStrike" kern="1200" dirty="0">
                <a:solidFill>
                  <a:schemeClr val="tx1"/>
                </a:solidFill>
                <a:effectLst/>
                <a:latin typeface="+mn-lt"/>
                <a:ea typeface="+mn-ea"/>
                <a:cs typeface="+mn-cs"/>
              </a:rPr>
              <a:t>優質</a:t>
            </a:r>
            <a:r>
              <a:rPr lang="zh-tw" sz="1200" b="0" i="0" u="none" strike="noStrike" kern="1200" dirty="0">
                <a:solidFill>
                  <a:schemeClr val="tx1"/>
                </a:solidFill>
                <a:effectLst/>
                <a:latin typeface="+mn-lt"/>
                <a:ea typeface="+mn-ea"/>
                <a:cs typeface="+mn-cs"/>
              </a:rPr>
              <a:t>葡萄品種的能力而備受讚譽，包括格那希、卡本內蘇維翁與希拉滋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到各種令人興奮期待的新興品種，例如菲亞諾與田帕尼優。這個產區擁有許多充滿創意的精品釀酒廠，願意挑戰極限與實驗嘗試，以持續追求完美。這裡也是澳洲深具環保意識的一個產區，許多生產者採取有機及生物動力法耕作，或利用永續的農場經營方法。</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98348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氣候：麥克拉倫谷擁有地中海型氣候，特徵包括夏季溫暖、冬季的氣候溫和、</a:t>
            </a:r>
            <a:r>
              <a:rPr lang="zh-TW" altLang="en-US" sz="1200" b="0" i="0" u="none" strike="noStrike" kern="1200" dirty="0">
                <a:solidFill>
                  <a:schemeClr val="tx1"/>
                </a:solidFill>
                <a:effectLst/>
                <a:latin typeface="+mn-lt"/>
                <a:ea typeface="+mn-ea"/>
                <a:cs typeface="+mn-cs"/>
              </a:rPr>
              <a:t>降雨</a:t>
            </a:r>
            <a:r>
              <a:rPr lang="zh-tw" sz="1200" b="0" i="0" u="none" strike="noStrike" kern="1200" dirty="0">
                <a:solidFill>
                  <a:schemeClr val="tx1"/>
                </a:solidFill>
                <a:effectLst/>
                <a:latin typeface="+mn-lt"/>
                <a:ea typeface="+mn-ea"/>
                <a:cs typeface="+mn-cs"/>
              </a:rPr>
              <a:t>主要</a:t>
            </a:r>
            <a:r>
              <a:rPr lang="zh-TW" altLang="en-US" sz="1200" b="0" i="0" u="none" strike="noStrike" kern="1200" dirty="0">
                <a:solidFill>
                  <a:schemeClr val="tx1"/>
                </a:solidFill>
                <a:effectLst/>
                <a:latin typeface="+mn-lt"/>
                <a:ea typeface="+mn-ea"/>
                <a:cs typeface="+mn-cs"/>
              </a:rPr>
              <a:t>集中在</a:t>
            </a:r>
            <a:r>
              <a:rPr lang="zh-tw" sz="1200" b="0" i="0" u="none" strike="noStrike" kern="1200" dirty="0">
                <a:solidFill>
                  <a:schemeClr val="tx1"/>
                </a:solidFill>
                <a:effectLst/>
                <a:latin typeface="+mn-lt"/>
                <a:ea typeface="+mn-ea"/>
                <a:cs typeface="+mn-cs"/>
              </a:rPr>
              <a:t>冬季、相對濕度低，以及相對較高的蒸發量。不過，鄰近洛菲提山與聖文森特灣，對於讓氣候變得溫和發揮重要作用，並且是造成這裡擁有許多中氣候與微氣候差異的主要原因。在當地，由山坡兩側往下以及從海灣往內吹送的風，讓葡萄</a:t>
            </a:r>
            <a:r>
              <a:rPr lang="zh-TW" altLang="en-US" sz="1200" b="0" i="0" u="none" strike="noStrike" kern="1200" dirty="0">
                <a:solidFill>
                  <a:schemeClr val="tx1"/>
                </a:solidFill>
                <a:effectLst/>
                <a:latin typeface="+mn-lt"/>
                <a:ea typeface="+mn-ea"/>
                <a:cs typeface="+mn-cs"/>
              </a:rPr>
              <a:t>樹提供較</a:t>
            </a:r>
            <a:r>
              <a:rPr lang="zh-tw" sz="1200" b="0" i="0" u="none" strike="noStrike" kern="1200" dirty="0">
                <a:solidFill>
                  <a:schemeClr val="tx1"/>
                </a:solidFill>
                <a:effectLst/>
                <a:latin typeface="+mn-lt"/>
                <a:ea typeface="+mn-ea"/>
                <a:cs typeface="+mn-cs"/>
              </a:rPr>
              <a:t>涼爽與乾燥</a:t>
            </a:r>
            <a:r>
              <a:rPr lang="zh-TW" altLang="en-US" sz="1200" b="0" i="0" u="none" strike="noStrike" kern="1200" dirty="0">
                <a:solidFill>
                  <a:schemeClr val="tx1"/>
                </a:solidFill>
                <a:effectLst/>
                <a:latin typeface="+mn-lt"/>
                <a:ea typeface="+mn-ea"/>
                <a:cs typeface="+mn-cs"/>
              </a:rPr>
              <a:t>的環境</a:t>
            </a:r>
            <a:r>
              <a:rPr lang="zh-tw" sz="1200" b="0" i="0" u="none" strike="noStrike" kern="1200" dirty="0">
                <a:solidFill>
                  <a:schemeClr val="tx1"/>
                </a:solidFill>
                <a:effectLst/>
                <a:latin typeface="+mn-lt"/>
                <a:ea typeface="+mn-ea"/>
                <a:cs typeface="+mn-cs"/>
              </a:rPr>
              <a:t>。整個產區出現這樣的氣候變化，意謂著每一小塊土地都會各自釀造截然不同的葡萄酒。</a:t>
            </a:r>
            <a:endParaRPr lang="en-AU" b="0" dirty="0">
              <a:effectLst/>
            </a:endParaRPr>
          </a:p>
          <a:p>
            <a:pPr rtl="0"/>
            <a:r>
              <a:rPr lang="zh-tw" sz="1200" b="0" i="0" u="none" strike="noStrike" kern="1200" dirty="0">
                <a:solidFill>
                  <a:schemeClr val="tx1"/>
                </a:solidFill>
                <a:effectLst/>
                <a:latin typeface="+mn-lt"/>
                <a:ea typeface="+mn-ea"/>
                <a:cs typeface="+mn-cs"/>
              </a:rPr>
              <a:t>– 1 月平均溫度：攝氏 21.3度。</a:t>
            </a:r>
            <a:endParaRPr lang="en-AU" b="0" dirty="0">
              <a:effectLst/>
            </a:endParaRPr>
          </a:p>
          <a:p>
            <a:pPr rtl="0"/>
            <a:r>
              <a:rPr lang="zh-tw" sz="1200" b="0" i="0" u="none" strike="noStrike" kern="1200" dirty="0">
                <a:solidFill>
                  <a:schemeClr val="tx1"/>
                </a:solidFill>
                <a:effectLst/>
                <a:latin typeface="+mn-lt"/>
                <a:ea typeface="+mn-ea"/>
                <a:cs typeface="+mn-cs"/>
              </a:rPr>
              <a:t>– 生長季節降雨量：226 公釐（8.9 英寸）。</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417746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麥克拉倫谷坐落兩條斷層線之間，岩石的年代已超過 5 億年，共可劃分成 19 個不同地區。這些土壤的共同點在於具有優秀的排水性，因此非常適合栽種優質葡萄。</a:t>
            </a:r>
            <a:endParaRPr lang="en-AU" b="0" dirty="0">
              <a:effectLst/>
            </a:endParaRPr>
          </a:p>
          <a:p>
            <a:pPr rtl="0"/>
            <a:br>
              <a:rPr lang="en-AU" dirty="0"/>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麥克拉倫谷位在海邊有什麼益處？對葡萄藤和葡萄生長有什麼影響？ </a:t>
            </a:r>
            <a:endParaRPr lang="en-AU" b="0" dirty="0">
              <a:effectLst/>
            </a:endParaRPr>
          </a:p>
          <a:p>
            <a:pPr rtl="0"/>
            <a:r>
              <a:rPr lang="zh-tw" sz="1200" b="0" i="0" u="none" strike="noStrike" kern="1200" dirty="0">
                <a:solidFill>
                  <a:schemeClr val="tx1"/>
                </a:solidFill>
                <a:effectLst/>
                <a:latin typeface="+mn-lt"/>
                <a:ea typeface="+mn-ea"/>
                <a:cs typeface="+mn-cs"/>
              </a:rPr>
              <a:t>– 產區的土壤類型會如何影響葡萄酒的特性？</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這裡種植的葡萄大約 90% 都是紅葡萄品種。不過，這個產區的土壤能適合各種葡萄品種生長，且試驗種植不同品種是這個產區的主要關注重點。適合生長在地中海性氣候的葡萄品種在許多地點茂盛生長，例如巴貝拉、菲亞諾、山吉歐維榭、金芬黛與維蒙蒂諾。</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3234508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由於夏季降雨量少，因此許多葡萄園都必須補充灌溉。幸好，麥克拉倫谷在水資源保護與再利用方面始領導先驅。現在這個產區的所有灌溉水源都來自於河水以外的永續資源。</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86534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麥克拉倫谷共分布 110 多間釀酒廠。長久以來，創新與實驗嘗試向來這個產區的核心，而這個理念也已帶來許多成功。除了經常引進全新的釀酒技術，也重新使用古老的釀酒工藝，例如</a:t>
            </a:r>
            <a:r>
              <a:rPr lang="zh-TW" altLang="en-US" sz="1200" b="0" i="0" u="none" strike="noStrike" kern="1200" dirty="0">
                <a:solidFill>
                  <a:schemeClr val="tx1"/>
                </a:solidFill>
                <a:effectLst/>
                <a:latin typeface="+mn-lt"/>
                <a:ea typeface="+mn-ea"/>
                <a:cs typeface="+mn-cs"/>
              </a:rPr>
              <a:t>在</a:t>
            </a:r>
            <a:r>
              <a:rPr lang="zh-tw" sz="1200" b="0" i="0" u="none" strike="noStrike" kern="1200" dirty="0">
                <a:solidFill>
                  <a:schemeClr val="tx1"/>
                </a:solidFill>
                <a:effectLst/>
                <a:latin typeface="+mn-lt"/>
                <a:ea typeface="+mn-ea"/>
                <a:cs typeface="+mn-cs"/>
              </a:rPr>
              <a:t>陶甕</a:t>
            </a:r>
            <a:r>
              <a:rPr lang="zh-TW" altLang="en-US" sz="1200" b="0" i="0" u="none" strike="noStrike" kern="1200" dirty="0">
                <a:solidFill>
                  <a:schemeClr val="tx1"/>
                </a:solidFill>
                <a:effectLst/>
                <a:latin typeface="+mn-lt"/>
                <a:ea typeface="+mn-ea"/>
                <a:cs typeface="+mn-cs"/>
              </a:rPr>
              <a:t>中</a:t>
            </a:r>
            <a:r>
              <a:rPr lang="zh-tw" sz="1200" b="0" i="0" u="none" strike="noStrike" kern="1200" dirty="0">
                <a:solidFill>
                  <a:schemeClr val="tx1"/>
                </a:solidFill>
                <a:effectLst/>
                <a:latin typeface="+mn-lt"/>
                <a:ea typeface="+mn-ea"/>
                <a:cs typeface="+mn-cs"/>
              </a:rPr>
              <a:t>發酵。 
 </a:t>
            </a:r>
            <a:endParaRPr lang="en-AU" b="0" dirty="0">
              <a:effectLst/>
            </a:endParaRPr>
          </a:p>
          <a:p>
            <a:pPr rtl="0"/>
            <a:r>
              <a:rPr lang="zh-tw" sz="1200" b="0" i="0" u="none" strike="noStrike" kern="1200" dirty="0">
                <a:solidFill>
                  <a:schemeClr val="tx1"/>
                </a:solidFill>
                <a:effectLst/>
                <a:latin typeface="+mn-lt"/>
                <a:ea typeface="+mn-ea"/>
                <a:cs typeface="+mn-cs"/>
              </a:rPr>
              <a:t>靈活的作法讓這個產區的釀酒商能隨著消費者的口味變化調整葡萄酒的風格。麥克拉倫谷是溫暖氣候產區，原本釀造的葡萄酒就是濃郁飽滿與充滿風味。不過，近年來逐漸將焦點從濃郁、強勁的風格，轉變為展示品種特性與風土影響的風格。因此，目前的釀酒做法是趨向更內斂的風格。</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891923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EF82924-C0A9-2A49-B679-BE874026D733}"/>
              </a:ext>
            </a:extLst>
          </p:cNvPr>
          <p:cNvSpPr/>
          <p:nvPr userDrawn="1"/>
        </p:nvSpPr>
        <p:spPr>
          <a:xfrm>
            <a:off x="7843447" y="3230937"/>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8510179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microsoft.com/office/2018/10/relationships/comments" Target="../comments/modernComment_282_1DCF793C.xm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296_E5309B73.xm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7B_20C05B6F.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06" b="1928"/>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zh-CN" altLang="en-US" sz="6000" b="1" dirty="0" err="1">
                <a:solidFill>
                  <a:schemeClr val="accent1"/>
                </a:solidFill>
              </a:rPr>
              <a:t>麥拉倫谷</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9909" r="30907"/>
          <a:stretch/>
        </p:blipFill>
        <p:spPr>
          <a:xfrm>
            <a:off x="1" y="1"/>
            <a:ext cx="6096000" cy="6858000"/>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zh-CN" altLang="en-US" b="1" dirty="0">
                <a:solidFill>
                  <a:schemeClr val="accent5"/>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56459" y="1123759"/>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地中海</a:t>
            </a: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728175"/>
            <a:ext cx="3849274"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具有多種中氣候和微氣候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45801" y="3482564"/>
            <a:ext cx="3287279"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err="1">
                <a:solidFill>
                  <a:schemeClr val="accent3"/>
                </a:solidFill>
                <a:ea typeface="Microsoft JhengHei" panose="020B0604030504040204" pitchFamily="34" charset="-120"/>
              </a:rPr>
              <a:t>麥拉倫谷</a:t>
            </a:r>
          </a:p>
          <a:p>
            <a:r>
              <a:rPr lang="en-US" altLang="zh-CN" sz="1800" dirty="0">
                <a:solidFill>
                  <a:srgbClr val="B2D8BE"/>
                </a:solidFill>
                <a:latin typeface="Microsoft JhengHei" panose="020B0604030504040204" pitchFamily="34" charset="-120"/>
                <a:ea typeface="Microsoft JhengHei" panose="020B0604030504040204" pitchFamily="34" charset="-120"/>
              </a:rPr>
              <a:t>10–350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rgbClr val="B2D8BE"/>
                </a:solidFill>
                <a:latin typeface="Microsoft JhengHei" panose="020B0604030504040204" pitchFamily="34" charset="-120"/>
                <a:ea typeface="Microsoft JhengHei" panose="020B0604030504040204" pitchFamily="34" charset="-120"/>
              </a:rPr>
              <a:t>(33 – 1,148</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rgbClr val="B2D8BE"/>
                </a:solidFill>
                <a:latin typeface="Microsoft JhengHei" panose="020B0604030504040204" pitchFamily="34" charset="-120"/>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61807" y="644750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61807" y="4381169"/>
            <a:ext cx="0" cy="206633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23710" y="627483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9" name="TextBox 8">
            <a:extLst>
              <a:ext uri="{FF2B5EF4-FFF2-40B4-BE49-F238E27FC236}">
                <a16:creationId xmlns:a16="http://schemas.microsoft.com/office/drawing/2014/main" id="{BD5B81F2-0FE4-58D3-C919-EA5BF45D1A52}"/>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4" name="TextBox 13">
            <a:extLst>
              <a:ext uri="{FF2B5EF4-FFF2-40B4-BE49-F238E27FC236}">
                <a16:creationId xmlns:a16="http://schemas.microsoft.com/office/drawing/2014/main" id="{2E996234-C82D-9B96-DF86-5E4E60EF6C28}"/>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5" name="TextBox 14">
            <a:extLst>
              <a:ext uri="{FF2B5EF4-FFF2-40B4-BE49-F238E27FC236}">
                <a16:creationId xmlns:a16="http://schemas.microsoft.com/office/drawing/2014/main" id="{EEC82B11-528E-CC4E-D39D-3E0DB3BC5F43}"/>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BD6F022A-8682-1C00-BEA6-332BF1E06103}"/>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8" r="16708"/>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870551" cy="1530521"/>
          </a:xfrm>
        </p:spPr>
        <p:txBody>
          <a:bodyPr/>
          <a:lstStyle/>
          <a:p>
            <a:pPr marL="0" indent="0">
              <a:buNone/>
            </a:pPr>
            <a:r>
              <a:rPr lang="zh-CN" altLang="en-US" dirty="0"/>
              <a:t>麥拉倫谷擁有 40 多種獨特的地質，其年代從 15,000 年到超過 5.5 億年不等。
其多樣的土壤類型反映了其多樣的地形：</a:t>
            </a:r>
          </a:p>
          <a:p>
            <a:pPr marL="285750" indent="-285750">
              <a:buFont typeface="Arial" panose="020B0604020202020204" pitchFamily="34" charset="0"/>
              <a:buChar char="•"/>
            </a:pPr>
            <a:r>
              <a:rPr lang="zh-CN" altLang="en-US" dirty="0"/>
              <a:t>紅棕色砂質壤土</a:t>
            </a:r>
          </a:p>
          <a:p>
            <a:pPr marL="285750" indent="-285750">
              <a:buFont typeface="Arial" panose="020B0604020202020204" pitchFamily="34" charset="0"/>
              <a:buChar char="•"/>
            </a:pPr>
            <a:r>
              <a:rPr lang="zh-CN" altLang="en-US" dirty="0"/>
              <a:t>灰棕色壤質砂土</a:t>
            </a:r>
          </a:p>
          <a:p>
            <a:pPr marL="285750" indent="-285750">
              <a:buFont typeface="Arial" panose="020B0604020202020204" pitchFamily="34" charset="0"/>
              <a:buChar char="•"/>
            </a:pPr>
            <a:r>
              <a:rPr lang="zh-CN" altLang="en-US" dirty="0"/>
              <a:t>明顯的砂質土壤</a:t>
            </a:r>
          </a:p>
          <a:p>
            <a:pPr marL="285750" indent="-285750">
              <a:buFont typeface="Arial" panose="020B0604020202020204" pitchFamily="34" charset="0"/>
              <a:buChar char="•"/>
            </a:pPr>
            <a:r>
              <a:rPr lang="zh-CN" altLang="en-US" dirty="0"/>
              <a:t>紅色或黑色易碎壤土斑塊</a:t>
            </a:r>
          </a:p>
          <a:p>
            <a:pPr marL="285750" indent="-285750">
              <a:buFont typeface="Arial" panose="020B0604020202020204" pitchFamily="34" charset="0"/>
              <a:buChar char="•"/>
            </a:pPr>
            <a:r>
              <a:rPr lang="zh-CN" altLang="en-US" dirty="0"/>
              <a:t>黃色黏土底土散佈石灰</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953" r="16953"/>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zh-CN" altLang="en-US" b="1" dirty="0"/>
              <a:t>葡萄栽培和釀酒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zh-CN" altLang="en-US" b="1" dirty="0" err="1">
                <a:solidFill>
                  <a:schemeClr val="accent5"/>
                </a:solidFill>
              </a:rPr>
              <a:t>麥拉倫谷</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907" r="16907"/>
          <a:stretch/>
        </p:blipFill>
        <p:spPr>
          <a:xfrm>
            <a:off x="6096000" y="368299"/>
            <a:ext cx="6096000" cy="6140196"/>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335508"/>
            <a:ext cx="3745745" cy="2405401"/>
          </a:xfrm>
        </p:spPr>
        <p:txBody>
          <a:bodyPr/>
          <a:lstStyle/>
          <a:p>
            <a:r>
              <a:rPr lang="zh-CN" altLang="en-US" dirty="0"/>
              <a:t>地中海品種</a:t>
            </a:r>
          </a:p>
          <a:p>
            <a:r>
              <a:rPr lang="zh-CN" altLang="en-US" dirty="0"/>
              <a:t>許多老藤</a:t>
            </a:r>
          </a:p>
          <a:p>
            <a:r>
              <a:rPr lang="zh-CN" altLang="en-US" dirty="0"/>
              <a:t>創新的葡萄栽培實踐</a:t>
            </a:r>
          </a:p>
          <a:p>
            <a:r>
              <a:rPr lang="zh-CN" altLang="en-US" dirty="0"/>
              <a:t>無根瘤蚜蟲</a:t>
            </a:r>
          </a:p>
          <a:p>
            <a:r>
              <a:rPr lang="zh-CN" altLang="en-US" dirty="0"/>
              <a:t>致力於實驗</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zh-CN" altLang="en-US" sz="3200" b="1" dirty="0">
                <a:solidFill>
                  <a:schemeClr val="bg2"/>
                </a:solidFill>
              </a:rPr>
              <a:t>驕傲的歷史和</a:t>
            </a: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1101504"/>
            <a:ext cx="5340350"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1"/>
                </a:solidFill>
                <a:ea typeface="Microsoft JhengHei" panose="020B0604030504040204" pitchFamily="34" charset="-120"/>
              </a:rPr>
              <a:t>進步思維</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8050" r="18050"/>
          <a:stretch/>
        </p:blipFill>
        <p:spPr>
          <a:xfrm>
            <a:off x="6096000" y="368300"/>
            <a:ext cx="6096000" cy="6103620"/>
          </a:xfrm>
        </p:spPr>
      </p:pic>
      <p:sp>
        <p:nvSpPr>
          <p:cNvPr id="5" name="Text Placeholder 4">
            <a:extLst>
              <a:ext uri="{FF2B5EF4-FFF2-40B4-BE49-F238E27FC236}">
                <a16:creationId xmlns:a16="http://schemas.microsoft.com/office/drawing/2014/main" id="{BA9884EB-ED24-D668-AE7A-1FB4CF611767}"/>
              </a:ext>
            </a:extLst>
          </p:cNvPr>
          <p:cNvSpPr>
            <a:spLocks noGrp="1"/>
          </p:cNvSpPr>
          <p:nvPr>
            <p:ph type="body" sz="quarter" idx="13"/>
          </p:nvPr>
        </p:nvSpPr>
        <p:spPr>
          <a:xfrm>
            <a:off x="623888" y="584200"/>
            <a:ext cx="5472112" cy="693057"/>
          </a:xfrm>
        </p:spPr>
        <p:txBody>
          <a:bodyPr/>
          <a:lstStyle/>
          <a:p>
            <a:r>
              <a:rPr lang="zh-CN" altLang="en-US" sz="5000" b="1" dirty="0">
                <a:solidFill>
                  <a:schemeClr val="accent1"/>
                </a:solidFill>
              </a:rPr>
              <a:t>永續性</a:t>
            </a:r>
          </a:p>
        </p:txBody>
      </p:sp>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1688136"/>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澳洲最「綠色」的葡萄酒產區之一</a:t>
            </a:r>
          </a:p>
          <a:p>
            <a:r>
              <a:rPr lang="zh-CN" altLang="en-US" dirty="0">
                <a:ea typeface="Microsoft JhengHei" panose="020B0604030504040204" pitchFamily="34" charset="-120"/>
              </a:rPr>
              <a:t>有機產品和生物動力實踐</a:t>
            </a:r>
          </a:p>
          <a:p>
            <a:r>
              <a:rPr lang="zh-CN" altLang="en-US" dirty="0">
                <a:ea typeface="Microsoft JhengHei" panose="020B0604030504040204" pitchFamily="34" charset="-120"/>
              </a:rPr>
              <a:t>盡量減少化學干預</a:t>
            </a:r>
          </a:p>
          <a:p>
            <a:r>
              <a:rPr lang="zh-CN" altLang="en-US" dirty="0">
                <a:ea typeface="Microsoft JhengHei" panose="020B0604030504040204" pitchFamily="34" charset="-120"/>
              </a:rPr>
              <a:t>適合氣候的品種</a:t>
            </a:r>
          </a:p>
          <a:p>
            <a:r>
              <a:rPr lang="zh-CN" altLang="en-US" dirty="0">
                <a:ea typeface="Microsoft JhengHei" panose="020B0604030504040204" pitchFamily="34" charset="-120"/>
              </a:rPr>
              <a:t>世界領先的用水管理</a:t>
            </a:r>
          </a:p>
        </p:txBody>
      </p:sp>
      <p:sp>
        <p:nvSpPr>
          <p:cNvPr id="9" name="Text Placeholder 3">
            <a:extLst>
              <a:ext uri="{FF2B5EF4-FFF2-40B4-BE49-F238E27FC236}">
                <a16:creationId xmlns:a16="http://schemas.microsoft.com/office/drawing/2014/main" id="{929B8813-4508-2215-C478-357D8B05EACE}"/>
              </a:ext>
            </a:extLst>
          </p:cNvPr>
          <p:cNvSpPr txBox="1">
            <a:spLocks/>
          </p:cNvSpPr>
          <p:nvPr/>
        </p:nvSpPr>
        <p:spPr>
          <a:xfrm>
            <a:off x="623887" y="4823730"/>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600" b="1" dirty="0">
                <a:ea typeface="Microsoft JhengHei" panose="020B0604030504040204" pitchFamily="34" charset="-120"/>
              </a:rPr>
              <a:t>您知道嗎？</a:t>
            </a:r>
          </a:p>
          <a:p>
            <a:pPr marL="0" indent="0">
              <a:buNone/>
            </a:pPr>
            <a:r>
              <a:rPr lang="zh-CN" altLang="en-US" sz="1600" dirty="0">
                <a:ea typeface="Microsoft JhengHei" panose="020B0604030504040204" pitchFamily="34" charset="-120"/>
              </a:rPr>
              <a:t>麥拉倫谷擁有澳洲最多經認證的有機和生物動力葡萄園，並且是噴灑和農用化學品使用率最低的地區之一。</a:t>
            </a:r>
          </a:p>
          <a:p>
            <a:pPr marL="0" indent="0">
              <a:buNone/>
            </a:pPr>
            <a:endParaRPr lang="en-AU" sz="1600" dirty="0">
              <a:ea typeface="Microsoft JhengHei" panose="020B0604030504040204" pitchFamily="34" charset="-120"/>
            </a:endParaRPr>
          </a:p>
        </p:txBody>
      </p:sp>
    </p:spTree>
    <p:extLst>
      <p:ext uri="{BB962C8B-B14F-4D97-AF65-F5344CB8AC3E}">
        <p14:creationId xmlns:p14="http://schemas.microsoft.com/office/powerpoint/2010/main" val="39775402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5440" r="17976"/>
          <a:stretch/>
        </p:blipFill>
        <p:spPr>
          <a:xfrm>
            <a:off x="6096000" y="368300"/>
            <a:ext cx="6096000" cy="6103620"/>
          </a:xfrm>
        </p:spPr>
      </p:pic>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2566442"/>
            <a:ext cx="3745745"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8000"/>
              </a:lnSpc>
            </a:pPr>
            <a:r>
              <a:rPr lang="zh-CN" altLang="en-US" dirty="0">
                <a:ea typeface="Microsoft JhengHei" panose="020B0604030504040204" pitchFamily="34" charset="-120"/>
              </a:rPr>
              <a:t>協作</a:t>
            </a:r>
          </a:p>
          <a:p>
            <a:pPr>
              <a:lnSpc>
                <a:spcPct val="98000"/>
              </a:lnSpc>
            </a:pPr>
            <a:r>
              <a:rPr lang="zh-CN" altLang="en-US" dirty="0">
                <a:ea typeface="Microsoft JhengHei" panose="020B0604030504040204" pitchFamily="34" charset="-120"/>
              </a:rPr>
              <a:t>實驗</a:t>
            </a:r>
          </a:p>
          <a:p>
            <a:pPr>
              <a:lnSpc>
                <a:spcPct val="98000"/>
              </a:lnSpc>
            </a:pPr>
            <a:r>
              <a:rPr lang="zh-CN" altLang="en-US" dirty="0">
                <a:ea typeface="Microsoft JhengHei" panose="020B0604030504040204" pitchFamily="34" charset="-120"/>
              </a:rPr>
              <a:t>適應性</a:t>
            </a:r>
          </a:p>
        </p:txBody>
      </p:sp>
      <p:sp>
        <p:nvSpPr>
          <p:cNvPr id="4" name="Text Placeholder 4">
            <a:extLst>
              <a:ext uri="{FF2B5EF4-FFF2-40B4-BE49-F238E27FC236}">
                <a16:creationId xmlns:a16="http://schemas.microsoft.com/office/drawing/2014/main" id="{A2CC911D-06A0-83AE-04B3-C46E3C6EE13F}"/>
              </a:ext>
            </a:extLst>
          </p:cNvPr>
          <p:cNvSpPr txBox="1">
            <a:spLocks/>
          </p:cNvSpPr>
          <p:nvPr/>
        </p:nvSpPr>
        <p:spPr>
          <a:xfrm>
            <a:off x="623888" y="584200"/>
            <a:ext cx="5340350" cy="410029"/>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200" b="1" dirty="0">
                <a:solidFill>
                  <a:schemeClr val="bg2"/>
                </a:solidFill>
                <a:ea typeface="Microsoft JhengHei" panose="020B0604030504040204" pitchFamily="34" charset="-120"/>
              </a:rPr>
              <a:t>釀酒在</a:t>
            </a:r>
          </a:p>
        </p:txBody>
      </p:sp>
      <p:sp>
        <p:nvSpPr>
          <p:cNvPr id="6" name="Text Placeholder 4">
            <a:extLst>
              <a:ext uri="{FF2B5EF4-FFF2-40B4-BE49-F238E27FC236}">
                <a16:creationId xmlns:a16="http://schemas.microsoft.com/office/drawing/2014/main" id="{49D0431D-FB89-7951-B63C-2CC2572C7F06}"/>
              </a:ext>
            </a:extLst>
          </p:cNvPr>
          <p:cNvSpPr txBox="1">
            <a:spLocks/>
          </p:cNvSpPr>
          <p:nvPr/>
        </p:nvSpPr>
        <p:spPr>
          <a:xfrm>
            <a:off x="623888" y="994229"/>
            <a:ext cx="4838449" cy="693907"/>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err="1">
                <a:solidFill>
                  <a:schemeClr val="accent1"/>
                </a:solidFill>
                <a:ea typeface="Microsoft JhengHei" panose="020B0604030504040204" pitchFamily="34" charset="-120"/>
              </a:rPr>
              <a:t>麥拉倫谷</a:t>
            </a:r>
          </a:p>
        </p:txBody>
      </p:sp>
      <p:sp>
        <p:nvSpPr>
          <p:cNvPr id="10" name="Text Placeholder 3">
            <a:extLst>
              <a:ext uri="{FF2B5EF4-FFF2-40B4-BE49-F238E27FC236}">
                <a16:creationId xmlns:a16="http://schemas.microsoft.com/office/drawing/2014/main" id="{FEE557B5-80A4-70DC-E1BC-E9E67B497A02}"/>
              </a:ext>
            </a:extLst>
          </p:cNvPr>
          <p:cNvSpPr txBox="1">
            <a:spLocks/>
          </p:cNvSpPr>
          <p:nvPr/>
        </p:nvSpPr>
        <p:spPr>
          <a:xfrm>
            <a:off x="623887" y="3760242"/>
            <a:ext cx="3836795"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8000"/>
              </a:lnSpc>
              <a:buNone/>
            </a:pPr>
            <a:r>
              <a:rPr lang="zh-CN" altLang="en-US" sz="1800" b="1" dirty="0">
                <a:ea typeface="Microsoft JhengHei" panose="020B0604030504040204" pitchFamily="34" charset="-120"/>
              </a:rPr>
              <a:t>主要趨勢</a:t>
            </a:r>
          </a:p>
          <a:p>
            <a:pPr>
              <a:lnSpc>
                <a:spcPct val="98000"/>
              </a:lnSpc>
            </a:pPr>
            <a:r>
              <a:rPr lang="zh-CN" altLang="en-US" dirty="0">
                <a:ea typeface="Microsoft JhengHei" panose="020B0604030504040204" pitchFamily="34" charset="-120"/>
              </a:rPr>
              <a:t>最少干預</a:t>
            </a:r>
          </a:p>
          <a:p>
            <a:pPr>
              <a:lnSpc>
                <a:spcPct val="98000"/>
              </a:lnSpc>
            </a:pPr>
            <a:r>
              <a:rPr lang="zh-CN" altLang="en-US" dirty="0">
                <a:ea typeface="Microsoft JhengHei" panose="020B0604030504040204" pitchFamily="34" charset="-120"/>
              </a:rPr>
              <a:t>復興古代技術</a:t>
            </a:r>
          </a:p>
          <a:p>
            <a:pPr>
              <a:lnSpc>
                <a:spcPct val="98000"/>
              </a:lnSpc>
            </a:pPr>
            <a:r>
              <a:rPr lang="zh-CN" altLang="en-US" dirty="0">
                <a:ea typeface="Microsoft JhengHei" panose="020B0604030504040204" pitchFamily="34" charset="-120"/>
              </a:rPr>
              <a:t>展示品種特性和風土影響</a:t>
            </a:r>
          </a:p>
          <a:p>
            <a:pPr>
              <a:lnSpc>
                <a:spcPct val="98000"/>
              </a:lnSpc>
            </a:pPr>
            <a:r>
              <a:rPr lang="zh-CN" altLang="en-US" dirty="0">
                <a:ea typeface="Microsoft JhengHei" panose="020B0604030504040204" pitchFamily="34" charset="-120"/>
              </a:rPr>
              <a:t>更早採摘葡萄，並減少新橡木的使用，以生產更新鮮、更清淡的葡萄酒</a:t>
            </a:r>
          </a:p>
        </p:txBody>
      </p:sp>
    </p:spTree>
    <p:extLst>
      <p:ext uri="{BB962C8B-B14F-4D97-AF65-F5344CB8AC3E}">
        <p14:creationId xmlns:p14="http://schemas.microsoft.com/office/powerpoint/2010/main" val="3845167987"/>
      </p:ext>
    </p:extLst>
  </p:cSld>
  <p:clrMapOvr>
    <a:masterClrMapping/>
  </p:clrMapOvr>
  <p:transition/>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zh-CN" altLang="en-US" b="1" dirty="0">
                <a:solidFill>
                  <a:schemeClr val="accent5"/>
                </a:solidFill>
              </a:rPr>
              <a:t>麥拉倫谷的
味道</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zh-CN" altLang="en-US" b="1" dirty="0">
                <a:solidFill>
                  <a:schemeClr val="accent1"/>
                </a:solidFill>
              </a:rPr>
              <a:t>值得注意</a:t>
            </a:r>
          </a:p>
          <a:p>
            <a:r>
              <a:rPr lang="zh-CN" altLang="en-US" b="1" dirty="0">
                <a:solidFill>
                  <a:schemeClr val="accent1"/>
                </a:solidFill>
              </a:rPr>
              <a:t>品種</a:t>
            </a:r>
          </a:p>
        </p:txBody>
      </p:sp>
    </p:spTree>
    <p:extLst>
      <p:ext uri="{BB962C8B-B14F-4D97-AF65-F5344CB8AC3E}">
        <p14:creationId xmlns:p14="http://schemas.microsoft.com/office/powerpoint/2010/main" val="4045911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28409"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zh-CN" altLang="en-US" sz="5440" b="1" dirty="0" err="1">
                <a:solidFill>
                  <a:srgbClr val="601329"/>
                </a:solidFill>
                <a:latin typeface="Microsoft JhengHei" panose="020B0604030504040204" pitchFamily="34" charset="-120"/>
                <a:ea typeface="Microsoft JhengHei" panose="020B0604030504040204" pitchFamily="34" charset="-120"/>
              </a:rPr>
              <a:t>麥拉倫谷
前 5 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lvl="0" algn="ctr" rtl="0">
              <a:buClr>
                <a:srgbClr val="F40000"/>
              </a:buClr>
              <a:defRPr/>
            </a:pPr>
            <a:r>
              <a:rPr lang="zh-TW" altLang="en-US" sz="1800" dirty="0">
                <a:solidFill>
                  <a:schemeClr val="accent1"/>
                </a:solidFill>
                <a:latin typeface="Microsoft JhengHei" panose="020B0604030504040204" pitchFamily="34" charset="-120"/>
                <a:ea typeface="Microsoft JhengHei" panose="020B0604030504040204" pitchFamily="34" charset="-120"/>
                <a:cs typeface="Hellix SemiBold"/>
              </a:rPr>
              <a:t>設拉子</a:t>
            </a:r>
            <a:endParaRPr lang="en-AU" altLang="zh-TW" sz="1800" dirty="0">
              <a:solidFill>
                <a:schemeClr val="accent1"/>
              </a:solidFill>
              <a:latin typeface="Microsoft JhengHei" panose="020B0604030504040204" pitchFamily="34" charset="-120"/>
              <a:ea typeface="Microsoft JhengHei" panose="020B0604030504040204" pitchFamily="34" charset="-120"/>
              <a:cs typeface="Hellix SemiBold"/>
            </a:endParaRPr>
          </a:p>
          <a:p>
            <a:pPr lvl="0" algn="ctr" rtl="0">
              <a:buClr>
                <a:srgbClr val="F40000"/>
              </a:buClr>
              <a:defRPr/>
            </a:pP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58%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lvl="0" algn="ctr" rtl="0">
              <a:buClr>
                <a:srgbClr val="F40000"/>
              </a:buClr>
              <a:defRPr/>
            </a:pPr>
            <a:r>
              <a:rPr lang="zh-tw" sz="1800" dirty="0">
                <a:solidFill>
                  <a:schemeClr val="accent1"/>
                </a:solidFill>
                <a:latin typeface="Microsoft JhengHei" panose="020B0604030504040204" pitchFamily="34" charset="-120"/>
                <a:ea typeface="Microsoft JhengHei" panose="020B0604030504040204" pitchFamily="34" charset="-120"/>
                <a:cs typeface="Hellix SemiBold"/>
              </a:rPr>
              <a:t>卡本內蘇維翁</a:t>
            </a:r>
            <a:endParaRPr lang="en-AU" altLang="zh-TW" sz="1800" dirty="0">
              <a:solidFill>
                <a:schemeClr val="accent1"/>
              </a:solidFill>
              <a:latin typeface="Microsoft JhengHei" panose="020B0604030504040204" pitchFamily="34" charset="-120"/>
              <a:ea typeface="Microsoft JhengHei" panose="020B0604030504040204" pitchFamily="34" charset="-120"/>
              <a:cs typeface="Hellix SemiBold"/>
            </a:endParaRPr>
          </a:p>
          <a:p>
            <a:pPr lvl="0" algn="ctr" rtl="0">
              <a:buClr>
                <a:srgbClr val="F40000"/>
              </a:buClr>
              <a:defRPr/>
            </a:pPr>
            <a:endParaRPr lang="zh-tw" sz="1800" dirty="0">
              <a:solidFill>
                <a:schemeClr val="bg1"/>
              </a:solidFill>
              <a:cs typeface="Hellix SemiBold"/>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lvl="0" algn="ctr" rtl="0">
              <a:buClr>
                <a:srgbClr val="F40000"/>
              </a:buClr>
              <a:defRPr/>
            </a:pPr>
            <a:r>
              <a:rPr lang="zh-TW" altLang="en-US" sz="1800" dirty="0">
                <a:solidFill>
                  <a:schemeClr val="accent1"/>
                </a:solidFill>
                <a:latin typeface="Microsoft JhengHei" panose="020B0604030504040204" pitchFamily="34" charset="-120"/>
                <a:ea typeface="Microsoft JhengHei" panose="020B0604030504040204" pitchFamily="34" charset="-120"/>
                <a:cs typeface="Hellix SemiBold"/>
              </a:rPr>
              <a:t>歌海娜</a:t>
            </a:r>
            <a:endParaRPr lang="en-AU" altLang="zh-TW" sz="1800" dirty="0">
              <a:solidFill>
                <a:schemeClr val="accent1"/>
              </a:solidFill>
              <a:latin typeface="Microsoft JhengHei" panose="020B0604030504040204" pitchFamily="34" charset="-120"/>
              <a:ea typeface="Microsoft JhengHei" panose="020B0604030504040204" pitchFamily="34" charset="-120"/>
              <a:cs typeface="Hellix SemiBold"/>
            </a:endParaRPr>
          </a:p>
          <a:p>
            <a:pPr lvl="0" algn="ctr" rtl="0">
              <a:buClr>
                <a:srgbClr val="F40000"/>
              </a:buClr>
              <a:defRPr/>
            </a:pPr>
            <a:endParaRPr lang="en-US" sz="1800" dirty="0">
              <a:solidFill>
                <a:schemeClr val="bg1"/>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5%</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Microsoft JhengHei" panose="020B0604030504040204" pitchFamily="34" charset="-120"/>
                <a:ea typeface="Microsoft JhengHei" panose="020B0604030504040204" pitchFamily="34" charset="-120"/>
              </a:rPr>
              <a:t>夏多內</a:t>
            </a:r>
            <a:endParaRPr lang="en-US" altLang="zh-CN" dirty="0">
              <a:solidFill>
                <a:srgbClr val="601329"/>
              </a:solidFill>
              <a:latin typeface="Microsoft JhengHei" panose="020B0604030504040204" pitchFamily="34" charset="-120"/>
              <a:ea typeface="Microsoft JhengHei" panose="020B0604030504040204" pitchFamily="34" charset="-120"/>
            </a:endParaRP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Microsoft JhengHei" panose="020B0604030504040204" pitchFamily="34" charset="-120"/>
                <a:ea typeface="Microsoft JhengHei" panose="020B0604030504040204" pitchFamily="34" charset="-120"/>
              </a:rPr>
              <a:t>梅洛</a:t>
            </a:r>
            <a:endParaRPr lang="en-US" altLang="zh-CN" dirty="0">
              <a:solidFill>
                <a:srgbClr val="601329"/>
              </a:solidFill>
              <a:latin typeface="Microsoft JhengHei" panose="020B0604030504040204" pitchFamily="34" charset="-120"/>
              <a:ea typeface="Microsoft JhengHei" panose="020B0604030504040204" pitchFamily="34" charset="-120"/>
            </a:endParaRP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79866" y="4084438"/>
            <a:ext cx="1395126"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Neue Haas Grotesk Text Pro" panose="020B0504020202020204" pitchFamily="34" charset="77"/>
              </a:rPr>
              <a:t>MERLOT</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37375" y="4049269"/>
            <a:ext cx="2260748"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6" y="4019454"/>
            <a:ext cx="1816909" cy="430887"/>
          </a:xfrm>
          <a:prstGeom prst="rect">
            <a:avLst/>
          </a:prstGeom>
          <a:noFill/>
        </p:spPr>
        <p:txBody>
          <a:bodyPr wrap="none" rtlCol="0">
            <a:spAutoFit/>
          </a:bodyPr>
          <a:lstStyle/>
          <a:p>
            <a:pPr algn="ctr"/>
            <a:r>
              <a:rPr lang="en-US" altLang="zh-CN" sz="2200" b="1" dirty="0">
                <a:solidFill>
                  <a:schemeClr val="bg1"/>
                </a:solidFill>
                <a:latin typeface="Neue Haas Grotesk Text Pro" panose="020B0504020202020204" pitchFamily="34" charset="77"/>
              </a:rPr>
              <a:t>GRENACHE</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2899543" y="3910450"/>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Neue Haas Grotesk Text Pro" panose="020B0504020202020204" pitchFamily="34" charset="77"/>
              </a:rPr>
              <a:t>CABERNET 
SAUVIGNON</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1252610" y="4049270"/>
            <a:ext cx="1278876"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Microsoft JhengHei" panose="020B0604030504040204" pitchFamily="34" charset="-120"/>
                <a:ea typeface="Microsoft JhengHei" panose="020B0604030504040204" pitchFamily="34" charset="-120"/>
              </a:rPr>
              <a:t>麥拉倫谷</a:t>
            </a:r>
            <a:r>
              <a:rPr lang="en-US" altLang="zh-CN" sz="3200" b="1" dirty="0">
                <a:solidFill>
                  <a:srgbClr val="601329"/>
                </a:solidFill>
                <a:latin typeface="Microsoft JhengHei" panose="020B0604030504040204" pitchFamily="34" charset="-120"/>
                <a:ea typeface="Microsoft JhengHei" panose="020B0604030504040204" pitchFamily="34" charset="-120"/>
              </a:rPr>
              <a:t>
</a:t>
            </a:r>
            <a:r>
              <a:rPr lang="ja-JP" altLang="en-US" sz="3200" b="1">
                <a:solidFill>
                  <a:srgbClr val="601329"/>
                </a:solidFill>
                <a:latin typeface="Microsoft JhengHei" panose="020B0604030504040204" pitchFamily="34" charset="-120"/>
                <a:ea typeface="Microsoft JhengHei" panose="020B0604030504040204" pitchFamily="34" charset="-120"/>
              </a:rPr>
              <a:t>設拉子</a:t>
            </a:r>
            <a:endParaRPr lang="en-US" altLang="zh-CN" sz="3200" b="1" dirty="0" err="1">
              <a:solidFill>
                <a:srgbClr val="601329"/>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1304226" y="2409391"/>
            <a:ext cx="2821600"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由於地質和土壤類型各異，沒有典型的風格</a:t>
            </a: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83993" y="1550234"/>
            <a:ext cx="2365447"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zh-CN" altLang="en-US" sz="2400" b="0" dirty="0" err="1">
                <a:effectLst/>
                <a:latin typeface="Microsoft JhengHei" panose="020B0604030504040204" pitchFamily="34" charset="-120"/>
                <a:ea typeface="Microsoft JhengHei" panose="020B0604030504040204" pitchFamily="34" charset="-120"/>
              </a:rPr>
              <a:t>麥拉倫谷的標誌性品種</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66857" y="4074216"/>
            <a:ext cx="319306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972988" y="510681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3972988" y="5106815"/>
            <a:ext cx="185912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9762178" y="4609020"/>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黑醋栗</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藍莓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甘草</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黑橄欖</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黑巧克力</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香料</a:t>
            </a:r>
            <a:endParaRPr lang="en-AU" sz="1400" dirty="0">
              <a:effectLst/>
              <a:latin typeface="Microsoft JhengHei" panose="020B0604030504040204" pitchFamily="34" charset="-120"/>
              <a:ea typeface="Microsoft JhengHei" panose="020B0604030504040204" pitchFamily="34" charset="-120"/>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150989" y="407421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464152" y="4449995"/>
            <a:ext cx="2462475" cy="61042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較小的葡萄</a:t>
            </a:r>
          </a:p>
          <a:p>
            <a:pPr algn="ctr">
              <a:spcBef>
                <a:spcPts val="203"/>
              </a:spcBef>
            </a:pPr>
            <a:r>
              <a:rPr lang="zh-CN" altLang="en-US" sz="1600" dirty="0">
                <a:latin typeface="Microsoft JhengHei" panose="020B0604030504040204" pitchFamily="34" charset="-120"/>
                <a:ea typeface="Microsoft JhengHei" panose="020B0604030504040204" pitchFamily="34" charset="-120"/>
              </a:rPr>
              <a:t>= 更複雜和濃郁的葡萄酒</a:t>
            </a:r>
            <a:endParaRPr lang="en-AU" sz="1600" dirty="0">
              <a:effectLst/>
              <a:latin typeface="Microsoft JhengHei" panose="020B0604030504040204" pitchFamily="34" charset="-120"/>
              <a:ea typeface="Microsoft JhengHei" panose="020B0604030504040204" pitchFamily="34" charset="-120"/>
            </a:endParaRP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967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967427"/>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2339CDFB-A119-4786-FB91-9EE8722292E3}"/>
              </a:ext>
            </a:extLst>
          </p:cNvPr>
          <p:cNvSpPr txBox="1"/>
          <p:nvPr/>
        </p:nvSpPr>
        <p:spPr>
          <a:xfrm>
            <a:off x="2741751" y="5552857"/>
            <a:ext cx="2462475" cy="856645"/>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更長的壽命</a:t>
            </a:r>
          </a:p>
          <a:p>
            <a:pPr algn="ctr">
              <a:spcBef>
                <a:spcPts val="203"/>
              </a:spcBef>
            </a:pPr>
            <a:r>
              <a:rPr lang="zh-CN" altLang="en-US" sz="1600" dirty="0">
                <a:latin typeface="Microsoft JhengHei" panose="020B0604030504040204" pitchFamily="34" charset="-120"/>
                <a:ea typeface="Microsoft JhengHei" panose="020B0604030504040204" pitchFamily="34" charset="-120"/>
              </a:rPr>
              <a:t>適用於具有陳年潛力的 設拉子</a:t>
            </a:r>
            <a:endParaRPr lang="en-AU" sz="16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21449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b="1">
                <a:solidFill>
                  <a:schemeClr val="bg2"/>
                </a:solidFill>
                <a:latin typeface="Microsoft JhengHei" panose="020B0604030504040204" pitchFamily="34" charset="-120"/>
              </a:rPr>
              <a:t>設拉子</a:t>
            </a:r>
            <a:r>
              <a:rPr lang="en-US" altLang="zh-CN" sz="3200" b="1" dirty="0">
                <a:solidFill>
                  <a:schemeClr val="bg2"/>
                </a:solidFill>
                <a:latin typeface="Microsoft JhengHei" panose="020B0604030504040204" pitchFamily="34" charset="-120"/>
              </a:rPr>
              <a:t>
特性</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24368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JhengHei" panose="020B0604030504040204" pitchFamily="34" charset="-120"/>
                <a:ea typeface="Microsoft JhengHei" panose="020B0604030504040204" pitchFamily="34" charset="-120"/>
              </a:rPr>
              <a:t>設拉子</a:t>
            </a:r>
            <a:endParaRPr lang="en-US" altLang="zh-CN" sz="1200" cap="none" dirty="0">
              <a:solidFill>
                <a:schemeClr val="tx1"/>
              </a:solidFill>
              <a:latin typeface="Microsoft JhengHei" panose="020B0604030504040204" pitchFamily="34" charset="-120"/>
              <a:ea typeface="Microsoft JhengHei" panose="020B0604030504040204" pitchFamily="34" charset="-120"/>
            </a:endParaRP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5178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5082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796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7985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21995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220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213031"/>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867353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9AC1F7FC-A854-D364-CD2A-CD38AE695313}"/>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668167"/>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Microsoft JhengHei" panose="020B0604030504040204" pitchFamily="34" charset="-120"/>
                <a:ea typeface="Microsoft JhengHei" panose="020B0604030504040204" pitchFamily="34" charset="-120"/>
              </a:rPr>
              <a:t>麥拉倫谷</a:t>
            </a:r>
            <a:r>
              <a:rPr lang="en-US" altLang="zh-CN" sz="3200" b="1" dirty="0">
                <a:solidFill>
                  <a:srgbClr val="601329"/>
                </a:solidFill>
                <a:latin typeface="Microsoft JhengHei" panose="020B0604030504040204" pitchFamily="34" charset="-120"/>
                <a:ea typeface="Microsoft JhengHei" panose="020B0604030504040204" pitchFamily="34" charset="-120"/>
              </a:rPr>
              <a:t>
</a:t>
            </a:r>
            <a:r>
              <a:rPr lang="ja-JP" altLang="en-US" sz="3200" b="1">
                <a:solidFill>
                  <a:srgbClr val="601329"/>
                </a:solidFill>
                <a:latin typeface="Microsoft JhengHei" panose="020B0604030504040204" pitchFamily="34" charset="-120"/>
                <a:ea typeface="Microsoft JhengHei" panose="020B0604030504040204" pitchFamily="34" charset="-120"/>
              </a:rPr>
              <a:t>赤霞珠</a:t>
            </a:r>
            <a:endParaRPr lang="en-US" altLang="zh-CN" sz="3200" b="1" dirty="0" err="1">
              <a:solidFill>
                <a:srgbClr val="601329"/>
              </a:solidFill>
              <a:latin typeface="Microsoft JhengHei" panose="020B0604030504040204" pitchFamily="34" charset="-120"/>
              <a:ea typeface="Microsoft JhengHei" panose="020B0604030504040204" pitchFamily="34" charset="-120"/>
            </a:endParaRPr>
          </a:p>
        </p:txBody>
      </p:sp>
      <p:sp>
        <p:nvSpPr>
          <p:cNvPr id="26" name="Oval 25">
            <a:extLst>
              <a:ext uri="{FF2B5EF4-FFF2-40B4-BE49-F238E27FC236}">
                <a16:creationId xmlns:a16="http://schemas.microsoft.com/office/drawing/2014/main" id="{EA6BCBDD-680C-58C3-153A-39C29DAC56F3}"/>
              </a:ext>
            </a:extLst>
          </p:cNvPr>
          <p:cNvSpPr/>
          <p:nvPr/>
        </p:nvSpPr>
        <p:spPr>
          <a:xfrm>
            <a:off x="7825373" y="629294"/>
            <a:ext cx="2736914" cy="2736914"/>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76008" y="1615146"/>
            <a:ext cx="1835644" cy="7652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800" b="0" dirty="0">
                <a:solidFill>
                  <a:schemeClr val="tx1"/>
                </a:solidFill>
                <a:effectLst/>
                <a:latin typeface="Microsoft JhengHei" panose="020B0604030504040204" pitchFamily="34" charset="-120"/>
                <a:ea typeface="Microsoft JhengHei" panose="020B0604030504040204" pitchFamily="34" charset="-120"/>
              </a:rPr>
              <a:t>最好的例子往往來自較涼爽的葡萄園和較溫和的年份</a:t>
            </a:r>
            <a:endParaRPr lang="en-AU" sz="1800" b="0" dirty="0">
              <a:solidFill>
                <a:schemeClr val="tx1"/>
              </a:solidFill>
              <a:effectLst/>
              <a:latin typeface="Microsoft JhengHei" panose="020B0604030504040204" pitchFamily="34" charset="-120"/>
              <a:ea typeface="Microsoft JhengHei" panose="020B0604030504040204" pitchFamily="34" charset="-12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1146746" y="4795028"/>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黑醋栗</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巧克力</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甘草</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青椒</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91704" y="4241041"/>
            <a:ext cx="37962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91704"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835493" y="5449612"/>
            <a:ext cx="2411332" cy="584775"/>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酒體飽滿且濃郁，結構適合陳年</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7" name="Straight Connector 6">
            <a:extLst>
              <a:ext uri="{FF2B5EF4-FFF2-40B4-BE49-F238E27FC236}">
                <a16:creationId xmlns:a16="http://schemas.microsoft.com/office/drawing/2014/main" id="{1ED07CC8-FDFE-EB18-619F-D40C9B6B9566}"/>
              </a:ext>
            </a:extLst>
          </p:cNvPr>
          <p:cNvCxnSpPr>
            <a:cxnSpLocks/>
          </p:cNvCxnSpPr>
          <p:nvPr/>
        </p:nvCxnSpPr>
        <p:spPr>
          <a:xfrm>
            <a:off x="11087931" y="28349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995592" y="492416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9193830" y="3364562"/>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a:off x="6886350" y="4926741"/>
            <a:ext cx="21092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668893"/>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432631"/>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930400" y="3130128"/>
            <a:ext cx="3004455" cy="33855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具有多層風味的華麗葡萄酒</a:t>
            </a:r>
          </a:p>
        </p:txBody>
      </p:sp>
    </p:spTree>
    <p:extLst>
      <p:ext uri="{BB962C8B-B14F-4D97-AF65-F5344CB8AC3E}">
        <p14:creationId xmlns:p14="http://schemas.microsoft.com/office/powerpoint/2010/main" val="200193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b="1">
                <a:solidFill>
                  <a:schemeClr val="bg2"/>
                </a:solidFill>
                <a:latin typeface="Microsoft JhengHei" panose="020B0604030504040204" pitchFamily="34" charset="-120"/>
              </a:rPr>
              <a:t>赤霞珠</a:t>
            </a:r>
            <a:r>
              <a:rPr lang="en-US" altLang="zh-CN" sz="4000" b="1" dirty="0">
                <a:solidFill>
                  <a:schemeClr val="bg2"/>
                </a:solidFill>
                <a:latin typeface="Microsoft JhengHei" panose="020B0604030504040204" pitchFamily="34" charset="-120"/>
              </a:rPr>
              <a:t>
特性</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047982" y="2580704"/>
            <a:ext cx="192474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JhengHei" panose="020B0604030504040204" pitchFamily="34" charset="-120"/>
                <a:ea typeface="Microsoft JhengHei" panose="020B0604030504040204" pitchFamily="34" charset="-120"/>
              </a:rPr>
              <a:t>赤霞珠</a:t>
            </a:r>
            <a:endParaRPr lang="en-US" altLang="zh-CN" sz="1200" cap="none" dirty="0">
              <a:solidFill>
                <a:schemeClr val="tx1"/>
              </a:solidFill>
              <a:latin typeface="Microsoft JhengHei" panose="020B0604030504040204" pitchFamily="34" charset="-120"/>
              <a:ea typeface="Microsoft JhengHei" panose="020B0604030504040204" pitchFamily="34" charset="-120"/>
            </a:endParaRP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70591"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170591"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170591"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65205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14388985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224030" y="425888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2271506" y="4544139"/>
            <a:ext cx="1905051" cy="1905051"/>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Microsoft JhengHei" panose="020B0604030504040204" pitchFamily="34" charset="-120"/>
                <a:ea typeface="Microsoft JhengHei" panose="020B0604030504040204" pitchFamily="34" charset="-120"/>
              </a:rPr>
              <a:t>麥拉倫谷</a:t>
            </a:r>
            <a:r>
              <a:rPr lang="en-US" altLang="zh-CN" sz="3200" b="1" dirty="0">
                <a:solidFill>
                  <a:srgbClr val="601329"/>
                </a:solidFill>
                <a:latin typeface="Microsoft JhengHei" panose="020B0604030504040204" pitchFamily="34" charset="-120"/>
                <a:ea typeface="Microsoft JhengHei" panose="020B0604030504040204" pitchFamily="34" charset="-120"/>
              </a:rPr>
              <a:t>
</a:t>
            </a:r>
            <a:r>
              <a:rPr lang="ja-JP" altLang="en-US" sz="3200" b="1">
                <a:solidFill>
                  <a:srgbClr val="601329"/>
                </a:solidFill>
                <a:latin typeface="Microsoft JhengHei" panose="020B0604030504040204" pitchFamily="34" charset="-120"/>
                <a:ea typeface="Microsoft JhengHei" panose="020B0604030504040204" pitchFamily="34" charset="-120"/>
              </a:rPr>
              <a:t>歌海娜</a:t>
            </a:r>
            <a:endParaRPr lang="en-US" altLang="zh-CN" sz="3200" b="1" dirty="0" err="1">
              <a:solidFill>
                <a:srgbClr val="601329"/>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957618"/>
            <a:ext cx="2805709"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非常適合該地區，並生產多種風格</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845072"/>
            <a:ext cx="2427900" cy="24279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09225" y="1667299"/>
            <a:ext cx="2425021" cy="69442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zh-CN" altLang="en-US" sz="2200" b="0" dirty="0">
                <a:solidFill>
                  <a:schemeClr val="tx1"/>
                </a:solidFill>
                <a:effectLst/>
                <a:latin typeface="Microsoft JhengHei" panose="020B0604030504040204" pitchFamily="34" charset="-120"/>
                <a:ea typeface="Microsoft JhengHei" panose="020B0604030504040204" pitchFamily="34" charset="-120"/>
              </a:rPr>
              <a:t>曾經被忽視，現在是明星</a:t>
            </a:r>
            <a:endParaRPr lang="en-AU" sz="2200" b="0" dirty="0">
              <a:solidFill>
                <a:schemeClr val="tx1"/>
              </a:solidFill>
              <a:effectLst/>
              <a:latin typeface="Microsoft JhengHei" panose="020B0604030504040204" pitchFamily="34" charset="-120"/>
              <a:ea typeface="Microsoft JhengHei" panose="020B0604030504040204" pitchFamily="34" charset="-120"/>
            </a:endParaRP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224030" y="4258888"/>
            <a:ext cx="273129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38143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9883486" y="473557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endParaRPr lang="en-AU" sz="1400" dirty="0">
              <a:latin typeface="Microsoft JhengHei" panose="020B0604030504040204" pitchFamily="34" charset="-120"/>
              <a:ea typeface="Microsoft JhengHei" panose="020B0604030504040204" pitchFamily="34" charset="-120"/>
            </a:endParaRP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黑覆盆子</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白胡椒</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泥土</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香料</a:t>
            </a:r>
            <a:endParaRPr lang="en-AU" sz="1400" dirty="0">
              <a:effectLst/>
              <a:latin typeface="Microsoft JhengHei" panose="020B0604030504040204" pitchFamily="34" charset="-120"/>
              <a:ea typeface="Microsoft JhengHei" panose="020B0604030504040204" pitchFamily="34" charset="-120"/>
            </a:endParaRP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380002"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2454811" y="5115417"/>
            <a:ext cx="1538437" cy="895117"/>
          </a:xfrm>
          <a:prstGeom prst="rect">
            <a:avLst/>
          </a:prstGeom>
          <a:noFill/>
        </p:spPr>
        <p:txBody>
          <a:bodyPr wrap="square" anchor="b">
            <a:spAutoFit/>
          </a:bodyPr>
          <a:lstStyle/>
          <a:p>
            <a:pPr algn="ctr">
              <a:spcBef>
                <a:spcPts val="217"/>
              </a:spcBef>
              <a:spcAft>
                <a:spcPts val="315"/>
              </a:spcAft>
            </a:pPr>
            <a:r>
              <a:rPr lang="zh-CN" altLang="en-US" sz="1600" b="1" dirty="0">
                <a:effectLst/>
                <a:latin typeface="Microsoft JhengHei" panose="020B0604030504040204" pitchFamily="34" charset="-120"/>
                <a:ea typeface="Microsoft JhengHei" panose="020B0604030504040204" pitchFamily="34" charset="-120"/>
              </a:rPr>
              <a:t>最古老的葡萄藤種植於
1800 年代後期</a:t>
            </a:r>
          </a:p>
        </p:txBody>
      </p:sp>
    </p:spTree>
    <p:extLst>
      <p:ext uri="{BB962C8B-B14F-4D97-AF65-F5344CB8AC3E}">
        <p14:creationId xmlns:p14="http://schemas.microsoft.com/office/powerpoint/2010/main" val="1764992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ja-JP" altLang="en-US" sz="3200" b="1">
                <a:solidFill>
                  <a:schemeClr val="bg2"/>
                </a:solidFill>
                <a:latin typeface="Microsoft JhengHei" panose="020B0604030504040204" pitchFamily="34" charset="-120"/>
              </a:rPr>
              <a:t>歌海娜</a:t>
            </a:r>
            <a:r>
              <a:rPr lang="en-US" altLang="zh-CN" sz="3200" b="1" dirty="0">
                <a:solidFill>
                  <a:schemeClr val="bg2"/>
                </a:solidFill>
                <a:latin typeface="Microsoft JhengHei" panose="020B0604030504040204" pitchFamily="34" charset="-120"/>
              </a:rPr>
              <a:t>
特性</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74987"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JhengHei" panose="020B0604030504040204" pitchFamily="34" charset="-120"/>
                <a:ea typeface="Microsoft JhengHei" panose="020B0604030504040204" pitchFamily="34" charset="-120"/>
              </a:rPr>
              <a:t>歌海娜</a:t>
            </a:r>
            <a:endParaRPr lang="en-US" altLang="zh-CN" sz="1200" cap="none" dirty="0">
              <a:solidFill>
                <a:schemeClr val="tx1"/>
              </a:solidFill>
              <a:latin typeface="Microsoft JhengHei" panose="020B0604030504040204" pitchFamily="34" charset="-120"/>
              <a:ea typeface="Microsoft JhengHei" panose="020B0604030504040204" pitchFamily="34" charset="-120"/>
            </a:endParaRP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7691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5033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435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724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653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7691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2127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2055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906"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200237"/>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370947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79771" y="2426888"/>
            <a:ext cx="11864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904735"/>
          </a:xfrm>
          <a:prstGeom prst="rect">
            <a:avLst/>
          </a:prstGeom>
          <a:noFill/>
        </p:spPr>
        <p:txBody>
          <a:bodyPr wrap="square">
            <a:spAutoFit/>
          </a:bodyPr>
          <a:lstStyle/>
          <a:p>
            <a:pPr>
              <a:lnSpc>
                <a:spcPct val="82000"/>
              </a:lnSpc>
            </a:pPr>
            <a:r>
              <a:rPr lang="en-US" altLang="zh-CN" sz="3200" b="1" dirty="0" err="1">
                <a:solidFill>
                  <a:srgbClr val="601329"/>
                </a:solidFill>
                <a:latin typeface="Microsoft JhengHei" panose="020B0604030504040204" pitchFamily="34" charset="-120"/>
                <a:ea typeface="Microsoft JhengHei" panose="020B0604030504040204" pitchFamily="34" charset="-120"/>
              </a:rPr>
              <a:t>麥拉倫谷</a:t>
            </a:r>
            <a:r>
              <a:rPr lang="en-US" altLang="zh-CN" sz="3200" b="1" dirty="0">
                <a:solidFill>
                  <a:srgbClr val="601329"/>
                </a:solidFill>
                <a:latin typeface="Microsoft JhengHei" panose="020B0604030504040204" pitchFamily="34" charset="-120"/>
                <a:ea typeface="Microsoft JhengHei" panose="020B0604030504040204" pitchFamily="34" charset="-120"/>
              </a:rPr>
              <a:t>
</a:t>
            </a:r>
            <a:r>
              <a:rPr lang="ja-JP" altLang="en-US" sz="3200" b="1">
                <a:solidFill>
                  <a:srgbClr val="601329"/>
                </a:solidFill>
                <a:latin typeface="Microsoft JhengHei" panose="020B0604030504040204" pitchFamily="34" charset="-120"/>
                <a:ea typeface="Microsoft JhengHei" panose="020B0604030504040204" pitchFamily="34" charset="-120"/>
              </a:rPr>
              <a:t>夏多內</a:t>
            </a:r>
            <a:endParaRPr lang="en-US" altLang="zh-CN" sz="3200" b="1" dirty="0" err="1">
              <a:solidFill>
                <a:srgbClr val="601329"/>
              </a:solidFill>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968171" y="3912433"/>
            <a:ext cx="28030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73300" y="2063274"/>
            <a:ext cx="3129847" cy="882293"/>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廣泛種植</a:t>
            </a:r>
          </a:p>
          <a:p>
            <a:pPr algn="ctr">
              <a:spcBef>
                <a:spcPts val="203"/>
              </a:spcBef>
            </a:pPr>
            <a:r>
              <a:rPr lang="zh-CN" altLang="en-US" sz="1600" dirty="0">
                <a:latin typeface="Microsoft JhengHei" panose="020B0604030504040204" pitchFamily="34" charset="-120"/>
                <a:ea typeface="Microsoft JhengHei" panose="020B0604030504040204" pitchFamily="34" charset="-120"/>
              </a:rPr>
              <a:t>適用於價格實惠、
易於飲用的風格</a:t>
            </a:r>
            <a:endParaRPr lang="en-AU" sz="1600" dirty="0">
              <a:effectLst/>
              <a:latin typeface="Microsoft JhengHei" panose="020B0604030504040204" pitchFamily="34" charset="-120"/>
              <a:ea typeface="Microsoft JhengHei" panose="020B0604030504040204" pitchFamily="34" charset="-12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 name="Oval 1">
            <a:extLst>
              <a:ext uri="{FF2B5EF4-FFF2-40B4-BE49-F238E27FC236}">
                <a16:creationId xmlns:a16="http://schemas.microsoft.com/office/drawing/2014/main" id="{871B31A0-A80C-4729-6C27-7EFFE7ABB193}"/>
              </a:ext>
            </a:extLst>
          </p:cNvPr>
          <p:cNvSpPr/>
          <p:nvPr/>
        </p:nvSpPr>
        <p:spPr>
          <a:xfrm>
            <a:off x="7986431" y="1444022"/>
            <a:ext cx="2116186" cy="211618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270859" y="2113533"/>
            <a:ext cx="1535376" cy="6267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2200" b="0" dirty="0">
                <a:solidFill>
                  <a:schemeClr val="tx1"/>
                </a:solidFill>
                <a:effectLst/>
                <a:latin typeface="Microsoft JhengHei" panose="020B0604030504040204" pitchFamily="34" charset="-120"/>
                <a:ea typeface="Microsoft JhengHei" panose="020B0604030504040204" pitchFamily="34" charset="-120"/>
              </a:rPr>
              <a:t>種植的主要白葡萄</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77672"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36630" y="1933074"/>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10573" y="1933074"/>
            <a:ext cx="796091" cy="2410043"/>
          </a:xfrm>
          <a:prstGeom prst="rect">
            <a:avLst/>
          </a:prstGeom>
        </p:spPr>
      </p:pic>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208" y="1778557"/>
            <a:ext cx="855615" cy="25902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32923" y="1778557"/>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zh-CN" altLang="en-US" sz="5440" b="1" dirty="0">
                <a:solidFill>
                  <a:srgbClr val="601329"/>
                </a:solidFill>
                <a:latin typeface="Microsoft JhengHei" panose="020B0604030504040204" pitchFamily="34" charset="-120"/>
                <a:ea typeface="Microsoft JhengHei" panose="020B0604030504040204" pitchFamily="34" charset="-120"/>
              </a:rPr>
              <a:t>新興和
重新出現的品種</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1228646" y="3306561"/>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VERMENTINO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66845" y="3570308"/>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628752" y="3578329"/>
            <a:ext cx="855615" cy="2590243"/>
          </a:xfrm>
          <a:prstGeom prst="rect">
            <a:avLst/>
          </a:prstGeom>
        </p:spPr>
      </p:pic>
      <p:pic>
        <p:nvPicPr>
          <p:cNvPr id="24" name="Picture Placeholder 8">
            <a:extLst>
              <a:ext uri="{FF2B5EF4-FFF2-40B4-BE49-F238E27FC236}">
                <a16:creationId xmlns:a16="http://schemas.microsoft.com/office/drawing/2014/main" id="{6083855D-4F5D-72AD-E18D-418755961C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94504" y="3570308"/>
            <a:ext cx="855615" cy="2590243"/>
          </a:xfrm>
          <a:prstGeom prst="rect">
            <a:avLst/>
          </a:prstGeom>
        </p:spPr>
      </p:pic>
      <p:pic>
        <p:nvPicPr>
          <p:cNvPr id="29" name="Picture Placeholder 8">
            <a:extLst>
              <a:ext uri="{FF2B5EF4-FFF2-40B4-BE49-F238E27FC236}">
                <a16:creationId xmlns:a16="http://schemas.microsoft.com/office/drawing/2014/main" id="{D745D0B9-2B52-CFAA-B5F6-5D498950D38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717323" y="1778557"/>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3217104" y="330656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FIANO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5227333" y="330656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SANGIOVESE</a:t>
            </a:r>
          </a:p>
        </p:txBody>
      </p:sp>
      <p:sp>
        <p:nvSpPr>
          <p:cNvPr id="32" name="TextBox 31">
            <a:extLst>
              <a:ext uri="{FF2B5EF4-FFF2-40B4-BE49-F238E27FC236}">
                <a16:creationId xmlns:a16="http://schemas.microsoft.com/office/drawing/2014/main" id="{1DC0F140-14E1-29C5-3C30-3ED5CF04F8DE}"/>
              </a:ext>
            </a:extLst>
          </p:cNvPr>
          <p:cNvSpPr txBox="1"/>
          <p:nvPr/>
        </p:nvSpPr>
        <p:spPr>
          <a:xfrm rot="16200000">
            <a:off x="7411734" y="3306563"/>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TEMPRANILLO</a:t>
            </a:r>
          </a:p>
        </p:txBody>
      </p:sp>
      <p:sp>
        <p:nvSpPr>
          <p:cNvPr id="33" name="TextBox 32">
            <a:extLst>
              <a:ext uri="{FF2B5EF4-FFF2-40B4-BE49-F238E27FC236}">
                <a16:creationId xmlns:a16="http://schemas.microsoft.com/office/drawing/2014/main" id="{451CCC3E-FB99-CC85-BE3F-6EA3A7F889B3}"/>
              </a:ext>
            </a:extLst>
          </p:cNvPr>
          <p:cNvSpPr txBox="1"/>
          <p:nvPr/>
        </p:nvSpPr>
        <p:spPr>
          <a:xfrm rot="16200000">
            <a:off x="9320364" y="3306563"/>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ZINFANDEL</a:t>
            </a:r>
          </a:p>
        </p:txBody>
      </p:sp>
      <p:pic>
        <p:nvPicPr>
          <p:cNvPr id="34" name="Picture Placeholder 8">
            <a:extLst>
              <a:ext uri="{FF2B5EF4-FFF2-40B4-BE49-F238E27FC236}">
                <a16:creationId xmlns:a16="http://schemas.microsoft.com/office/drawing/2014/main" id="{B647FCC8-E34D-A0F3-3926-AE478282182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755095" y="3578329"/>
            <a:ext cx="855615" cy="2590243"/>
          </a:xfrm>
          <a:prstGeom prst="rect">
            <a:avLst/>
          </a:prstGeom>
        </p:spPr>
      </p:pic>
      <p:sp>
        <p:nvSpPr>
          <p:cNvPr id="35" name="TextBox 34">
            <a:extLst>
              <a:ext uri="{FF2B5EF4-FFF2-40B4-BE49-F238E27FC236}">
                <a16:creationId xmlns:a16="http://schemas.microsoft.com/office/drawing/2014/main" id="{20064C60-8C0B-F93F-73AC-0BE2A874C3DB}"/>
              </a:ext>
            </a:extLst>
          </p:cNvPr>
          <p:cNvSpPr txBox="1"/>
          <p:nvPr/>
        </p:nvSpPr>
        <p:spPr>
          <a:xfrm rot="16200000">
            <a:off x="8434992"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MATARO</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6323165"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4247623"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BARBERA</a:t>
            </a:r>
          </a:p>
        </p:txBody>
      </p:sp>
      <p:sp>
        <p:nvSpPr>
          <p:cNvPr id="38" name="TextBox 37">
            <a:extLst>
              <a:ext uri="{FF2B5EF4-FFF2-40B4-BE49-F238E27FC236}">
                <a16:creationId xmlns:a16="http://schemas.microsoft.com/office/drawing/2014/main" id="{E014BD57-6FC1-CC19-270F-D3A09D70969A}"/>
              </a:ext>
            </a:extLst>
          </p:cNvPr>
          <p:cNvSpPr txBox="1"/>
          <p:nvPr/>
        </p:nvSpPr>
        <p:spPr>
          <a:xfrm rot="16200000">
            <a:off x="2108151" y="4976113"/>
            <a:ext cx="1919867"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Neue Haas Grotesk Text Pro" panose="020B0504020202020204" pitchFamily="34" charset="77"/>
              </a:rPr>
              <a:t>MONTEPULCIANO</a:t>
            </a:r>
          </a:p>
        </p:txBody>
      </p:sp>
      <p:sp>
        <p:nvSpPr>
          <p:cNvPr id="39" name="TextBox 38">
            <a:extLst>
              <a:ext uri="{FF2B5EF4-FFF2-40B4-BE49-F238E27FC236}">
                <a16:creationId xmlns:a16="http://schemas.microsoft.com/office/drawing/2014/main" id="{318A0E09-A195-20FD-1F79-DCC02D6DC5FF}"/>
              </a:ext>
            </a:extLst>
          </p:cNvPr>
          <p:cNvSpPr txBox="1"/>
          <p:nvPr/>
        </p:nvSpPr>
        <p:spPr>
          <a:xfrm>
            <a:off x="1429459" y="4343117"/>
            <a:ext cx="1105359" cy="553998"/>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韋爾門蒂諾</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酒體中等的葡萄酒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3432430" y="4343117"/>
            <a:ext cx="1105359" cy="553998"/>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菲亞諾</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酒體中等的葡萄酒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5471687" y="4343117"/>
            <a:ext cx="1105359"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桑嬌維塞</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2" name="TextBox 41">
            <a:extLst>
              <a:ext uri="{FF2B5EF4-FFF2-40B4-BE49-F238E27FC236}">
                <a16:creationId xmlns:a16="http://schemas.microsoft.com/office/drawing/2014/main" id="{F71307BD-103C-7270-4C38-5A07AE18C39C}"/>
              </a:ext>
            </a:extLst>
          </p:cNvPr>
          <p:cNvSpPr txBox="1"/>
          <p:nvPr/>
        </p:nvSpPr>
        <p:spPr>
          <a:xfrm>
            <a:off x="7536073" y="4343117"/>
            <a:ext cx="1157065"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丹魄</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3" name="TextBox 42">
            <a:extLst>
              <a:ext uri="{FF2B5EF4-FFF2-40B4-BE49-F238E27FC236}">
                <a16:creationId xmlns:a16="http://schemas.microsoft.com/office/drawing/2014/main" id="{3A1D6B74-914B-C640-8649-C134377991BE}"/>
              </a:ext>
            </a:extLst>
          </p:cNvPr>
          <p:cNvSpPr txBox="1"/>
          <p:nvPr/>
        </p:nvSpPr>
        <p:spPr>
          <a:xfrm>
            <a:off x="9539045" y="4343117"/>
            <a:ext cx="1157065"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仙粉黛</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4" name="TextBox 43">
            <a:extLst>
              <a:ext uri="{FF2B5EF4-FFF2-40B4-BE49-F238E27FC236}">
                <a16:creationId xmlns:a16="http://schemas.microsoft.com/office/drawing/2014/main" id="{1BADD822-7FD2-61B1-80B1-58D3E15E6D3F}"/>
              </a:ext>
            </a:extLst>
          </p:cNvPr>
          <p:cNvSpPr txBox="1"/>
          <p:nvPr/>
        </p:nvSpPr>
        <p:spPr>
          <a:xfrm>
            <a:off x="8668188" y="6084832"/>
            <a:ext cx="1374309"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馬塔羅（慕合懷特）</a:t>
            </a:r>
            <a:endParaRPr lang="en-AU" altLang="ja-JP"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酒體飽滿的紅酒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6498302" y="6084832"/>
            <a:ext cx="1219021"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黑達沃拉</a:t>
            </a:r>
            <a:endParaRPr lang="en-AU" altLang="ja-JP"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酒體飽滿的紅酒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4451788" y="6084832"/>
            <a:ext cx="1219021" cy="400110"/>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巴貝拉</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酒體飽滿的紅酒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8" name="TextBox 47">
            <a:extLst>
              <a:ext uri="{FF2B5EF4-FFF2-40B4-BE49-F238E27FC236}">
                <a16:creationId xmlns:a16="http://schemas.microsoft.com/office/drawing/2014/main" id="{F2BFB078-5B70-EC22-86DC-12EA8B991917}"/>
              </a:ext>
            </a:extLst>
          </p:cNvPr>
          <p:cNvSpPr txBox="1"/>
          <p:nvPr/>
        </p:nvSpPr>
        <p:spPr>
          <a:xfrm>
            <a:off x="2374377" y="6084832"/>
            <a:ext cx="1295868" cy="553998"/>
          </a:xfrm>
          <a:prstGeom prst="rect">
            <a:avLst/>
          </a:prstGeom>
          <a:noFill/>
        </p:spPr>
        <p:txBody>
          <a:bodyPr wrap="square" rtlCol="0">
            <a:spAutoFit/>
          </a:bodyPr>
          <a:lstStyle/>
          <a:p>
            <a:pPr algn="ctr"/>
            <a:r>
              <a:rPr lang="ja-JP" altLang="en-US" sz="100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蒙特普爾恰諾</a:t>
            </a:r>
            <a:endParaRPr lang="en-US" altLang="zh-CN"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a:r>
              <a:rPr lang="zh-CN" altLang="en-US" sz="1000"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酒體中等到
飽滿的紅酒</a:t>
            </a:r>
            <a:endParaRPr lang="en-US" sz="10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63473190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408" r="30008"/>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0429"/>
            <a:ext cx="5340350" cy="1325563"/>
          </a:xfrm>
        </p:spPr>
        <p:txBody>
          <a:bodyPr/>
          <a:lstStyle/>
          <a:p>
            <a:r>
              <a:rPr lang="zh-CN" altLang="en-US" dirty="0">
                <a:solidFill>
                  <a:schemeClr val="accent5"/>
                </a:solidFill>
              </a:rPr>
              <a:t>建立在堅實基礎上的創新未來</a:t>
            </a:r>
          </a:p>
        </p:txBody>
      </p:sp>
      <p:sp>
        <p:nvSpPr>
          <p:cNvPr id="3" name="Title 2">
            <a:extLst>
              <a:ext uri="{FF2B5EF4-FFF2-40B4-BE49-F238E27FC236}">
                <a16:creationId xmlns:a16="http://schemas.microsoft.com/office/drawing/2014/main" id="{E0D97F41-7963-BEC5-6EB4-61B498C7FA93}"/>
              </a:ext>
            </a:extLst>
          </p:cNvPr>
          <p:cNvSpPr>
            <a:spLocks noGrp="1"/>
          </p:cNvSpPr>
          <p:nvPr>
            <p:ph type="title"/>
          </p:nvPr>
        </p:nvSpPr>
        <p:spPr>
          <a:xfrm>
            <a:off x="623888" y="166017"/>
            <a:ext cx="4466997" cy="836366"/>
          </a:xfrm>
        </p:spPr>
        <p:txBody>
          <a:bodyPr/>
          <a:lstStyle/>
          <a:p>
            <a:r>
              <a:rPr lang="zh-CN" altLang="en-US" dirty="0" err="1">
                <a:solidFill>
                  <a:schemeClr val="bg2"/>
                </a:solidFill>
              </a:rPr>
              <a:t>麥拉倫谷</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992" b="-2366"/>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4FF13D9-74F3-40A6-FD05-8537BE20A78D}"/>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CE495-8EEC-E645-BE60-EE593650440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938E680-B76C-07B5-D10E-178897F5EC0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EEEFA2A-0DF2-569E-47BB-C8FE0167E58A}"/>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4448402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black text  AI-generated content may be incorrect.">
            <a:extLst>
              <a:ext uri="{FF2B5EF4-FFF2-40B4-BE49-F238E27FC236}">
                <a16:creationId xmlns:a16="http://schemas.microsoft.com/office/drawing/2014/main" id="{7F20E146-122C-C0FD-B947-922A7B0210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5" name="Straight Connector 4">
            <a:extLst>
              <a:ext uri="{FF2B5EF4-FFF2-40B4-BE49-F238E27FC236}">
                <a16:creationId xmlns:a16="http://schemas.microsoft.com/office/drawing/2014/main" id="{743FFF58-DC4F-D6AF-C854-8C38B0220E57}"/>
              </a:ext>
            </a:extLst>
          </p:cNvPr>
          <p:cNvCxnSpPr>
            <a:cxnSpLocks/>
          </p:cNvCxnSpPr>
          <p:nvPr/>
        </p:nvCxnSpPr>
        <p:spPr>
          <a:xfrm flipV="1">
            <a:off x="7461646" y="4854228"/>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E5C7FB1-B28C-0668-158E-0A29D941DFE7}"/>
              </a:ext>
            </a:extLst>
          </p:cNvPr>
          <p:cNvSpPr txBox="1"/>
          <p:nvPr/>
        </p:nvSpPr>
        <p:spPr>
          <a:xfrm>
            <a:off x="6460067" y="5659024"/>
            <a:ext cx="2363808" cy="369332"/>
          </a:xfrm>
          <a:prstGeom prst="rect">
            <a:avLst/>
          </a:prstGeom>
          <a:noFill/>
        </p:spPr>
        <p:txBody>
          <a:bodyPr wrap="square">
            <a:spAutoFit/>
          </a:bodyPr>
          <a:lstStyle/>
          <a:p>
            <a:r>
              <a:rPr lang="zh-CN" altLang="en-US" b="1" dirty="0" err="1">
                <a:solidFill>
                  <a:schemeClr val="accent2"/>
                </a:solidFill>
                <a:latin typeface="Microsoft JhengHei" panose="020B0604030504040204" pitchFamily="34" charset="-120"/>
                <a:ea typeface="Microsoft JhengHei" panose="020B0604030504040204" pitchFamily="34" charset="-120"/>
              </a:rPr>
              <a:t>麥拉倫谷</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zh-CN" altLang="en-US" b="1" dirty="0">
                <a:solidFill>
                  <a:schemeClr val="accent2"/>
                </a:solidFill>
                <a:latin typeface="Microsoft JhengHei" panose="020B0604030504040204" pitchFamily="34" charset="-120"/>
              </a:rPr>
              <a:t>澳洲</a:t>
            </a: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earth  AI-generated content may be incorrect.">
            <a:extLst>
              <a:ext uri="{FF2B5EF4-FFF2-40B4-BE49-F238E27FC236}">
                <a16:creationId xmlns:a16="http://schemas.microsoft.com/office/drawing/2014/main" id="{C0A6068C-25CF-8B12-158D-102F4B665C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zh-CN" altLang="en-US" b="1" dirty="0">
                <a:solidFill>
                  <a:schemeClr val="accent2"/>
                </a:solidFill>
                <a:latin typeface="Microsoft JhengHei" panose="020B0604030504040204" pitchFamily="34" charset="-120"/>
              </a:rPr>
              <a:t>南
澳洲</a:t>
            </a:r>
          </a:p>
        </p:txBody>
      </p:sp>
      <p:cxnSp>
        <p:nvCxnSpPr>
          <p:cNvPr id="6" name="Straight Connector 5">
            <a:extLst>
              <a:ext uri="{FF2B5EF4-FFF2-40B4-BE49-F238E27FC236}">
                <a16:creationId xmlns:a16="http://schemas.microsoft.com/office/drawing/2014/main" id="{6D2AB1DE-8DF6-BBA1-D6AB-F3CF8471517E}"/>
              </a:ext>
            </a:extLst>
          </p:cNvPr>
          <p:cNvCxnSpPr>
            <a:cxnSpLocks/>
          </p:cNvCxnSpPr>
          <p:nvPr/>
        </p:nvCxnSpPr>
        <p:spPr>
          <a:xfrm>
            <a:off x="5989834" y="4383881"/>
            <a:ext cx="11969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BBE9EFD-12E1-D84E-3599-DCC6D48EFF53}"/>
              </a:ext>
            </a:extLst>
          </p:cNvPr>
          <p:cNvSpPr txBox="1"/>
          <p:nvPr/>
        </p:nvSpPr>
        <p:spPr>
          <a:xfrm>
            <a:off x="4905487" y="4199215"/>
            <a:ext cx="2585312" cy="369332"/>
          </a:xfrm>
          <a:prstGeom prst="rect">
            <a:avLst/>
          </a:prstGeom>
          <a:noFill/>
        </p:spPr>
        <p:txBody>
          <a:bodyPr wrap="square">
            <a:spAutoFit/>
          </a:bodyPr>
          <a:lstStyle/>
          <a:p>
            <a:r>
              <a:rPr lang="zh-CN" altLang="en-US" b="1" dirty="0" err="1">
                <a:solidFill>
                  <a:schemeClr val="accent2"/>
                </a:solidFill>
                <a:latin typeface="Microsoft JhengHei" panose="020B0604030504040204" pitchFamily="34" charset="-120"/>
                <a:ea typeface="Microsoft JhengHei" panose="020B0604030504040204" pitchFamily="34" charset="-120"/>
              </a:rPr>
              <a:t>麥拉倫谷</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
        <p:nvSpPr>
          <p:cNvPr id="2" name="TextBox 1">
            <a:extLst>
              <a:ext uri="{FF2B5EF4-FFF2-40B4-BE49-F238E27FC236}">
                <a16:creationId xmlns:a16="http://schemas.microsoft.com/office/drawing/2014/main" id="{642B57CE-E0DF-C3BE-ACCA-1AA289429A8D}"/>
              </a:ext>
            </a:extLst>
          </p:cNvPr>
          <p:cNvSpPr txBox="1"/>
          <p:nvPr/>
        </p:nvSpPr>
        <p:spPr>
          <a:xfrm>
            <a:off x="6298043" y="3429000"/>
            <a:ext cx="1329978" cy="307777"/>
          </a:xfrm>
          <a:prstGeom prst="rect">
            <a:avLst/>
          </a:prstGeom>
          <a:noFill/>
        </p:spPr>
        <p:txBody>
          <a:bodyPr wrap="square">
            <a:spAutoFit/>
          </a:bodyPr>
          <a:lstStyle/>
          <a:p>
            <a:r>
              <a:rPr lang="zh-CN" altLang="en-US" sz="1400" b="1" dirty="0">
                <a:latin typeface="Microsoft JhengHei" panose="020B0604030504040204" pitchFamily="34" charset="-120"/>
                <a:ea typeface="Microsoft JhengHei" panose="020B0604030504040204" pitchFamily="34" charset="-120"/>
              </a:rPr>
              <a:t>阿德萊德</a:t>
            </a:r>
            <a:endParaRPr 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4" y="584200"/>
            <a:ext cx="4829691" cy="785732"/>
          </a:xfrm>
        </p:spPr>
        <p:txBody>
          <a:bodyPr/>
          <a:lstStyle/>
          <a:p>
            <a:r>
              <a:rPr lang="zh-CN" altLang="en-US" b="1" dirty="0">
                <a:solidFill>
                  <a:schemeClr val="accent5"/>
                </a:solidFill>
              </a:rPr>
              <a:t>麥拉倫谷：</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3429000"/>
            <a:ext cx="3797979" cy="3684308"/>
          </a:xfrm>
        </p:spPr>
        <p:txBody>
          <a:bodyPr/>
          <a:lstStyle/>
          <a:p>
            <a:pPr marL="0" indent="0">
              <a:lnSpc>
                <a:spcPct val="97000"/>
              </a:lnSpc>
              <a:spcBef>
                <a:spcPct val="0"/>
              </a:spcBef>
              <a:buNone/>
            </a:pPr>
            <a:r>
              <a:rPr lang="zh-CN" altLang="en-US" dirty="0">
                <a:solidFill>
                  <a:schemeClr val="bg1"/>
                </a:solidFill>
              </a:rPr>
              <a:t>麥拉倫谷是澳洲最古老、歷史意義最重大的葡萄酒產區之一。它也是最具創新性和令人興奮的產區之一。</a:t>
            </a:r>
          </a:p>
          <a:p>
            <a:pPr marL="285750" indent="-285750">
              <a:lnSpc>
                <a:spcPct val="73000"/>
              </a:lnSpc>
              <a:spcBef>
                <a:spcPts val="800"/>
              </a:spcBef>
              <a:buFont typeface="Arial" panose="020B0604020202020204" pitchFamily="34" charset="0"/>
              <a:buChar char="•"/>
            </a:pPr>
            <a:r>
              <a:rPr lang="zh-CN" altLang="en-US" dirty="0">
                <a:solidFill>
                  <a:schemeClr val="bg1"/>
                </a:solidFill>
              </a:rPr>
              <a:t>多樣性</a:t>
            </a:r>
          </a:p>
          <a:p>
            <a:pPr marL="285750" indent="-285750">
              <a:lnSpc>
                <a:spcPct val="73000"/>
              </a:lnSpc>
              <a:spcBef>
                <a:spcPts val="800"/>
              </a:spcBef>
              <a:buFont typeface="Arial" panose="020B0604020202020204" pitchFamily="34" charset="0"/>
              <a:buChar char="•"/>
            </a:pPr>
            <a:r>
              <a:rPr lang="zh-CN" altLang="en-US" dirty="0">
                <a:solidFill>
                  <a:schemeClr val="bg1"/>
                </a:solidFill>
              </a:rPr>
              <a:t>創新</a:t>
            </a:r>
          </a:p>
          <a:p>
            <a:pPr marL="285750" indent="-285750">
              <a:lnSpc>
                <a:spcPct val="73000"/>
              </a:lnSpc>
              <a:spcBef>
                <a:spcPts val="800"/>
              </a:spcBef>
              <a:buFont typeface="Arial" panose="020B0604020202020204" pitchFamily="34" charset="0"/>
              <a:buChar char="•"/>
            </a:pPr>
            <a:r>
              <a:rPr lang="zh-CN" altLang="en-US" dirty="0">
                <a:solidFill>
                  <a:schemeClr val="bg1"/>
                </a:solidFill>
              </a:rPr>
              <a:t>永續性</a:t>
            </a:r>
          </a:p>
          <a:p>
            <a:pPr marL="285750" indent="-285750">
              <a:lnSpc>
                <a:spcPct val="73000"/>
              </a:lnSpc>
              <a:spcBef>
                <a:spcPts val="800"/>
              </a:spcBef>
              <a:buFont typeface="Arial" panose="020B0604020202020204" pitchFamily="34" charset="0"/>
              <a:buChar char="•"/>
            </a:pPr>
            <a:r>
              <a:rPr lang="zh-CN" altLang="en-US" dirty="0">
                <a:solidFill>
                  <a:schemeClr val="bg1"/>
                </a:solidFill>
              </a:rPr>
              <a:t>自然美景</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4" y="1452064"/>
            <a:ext cx="5735637" cy="1325563"/>
          </a:xfrm>
        </p:spPr>
        <p:txBody>
          <a:bodyPr/>
          <a:lstStyle/>
          <a:p>
            <a:r>
              <a:rPr lang="zh-CN" altLang="en-US" sz="5300" b="1" dirty="0">
                <a:solidFill>
                  <a:schemeClr val="bg2"/>
                </a:solidFill>
              </a:rPr>
              <a:t>擁有進步前景</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572" b="19678"/>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895003"/>
            <a:ext cx="4829691" cy="1530521"/>
          </a:xfrm>
        </p:spPr>
        <p:txBody>
          <a:bodyPr/>
          <a:lstStyle/>
          <a:p>
            <a:pPr>
              <a:lnSpc>
                <a:spcPct val="82000"/>
              </a:lnSpc>
              <a:spcBef>
                <a:spcPts val="800"/>
              </a:spcBef>
            </a:pPr>
            <a:r>
              <a:rPr lang="zh-CN" altLang="en-US" dirty="0"/>
              <a:t>麥拉倫谷的歷史</a:t>
            </a:r>
          </a:p>
          <a:p>
            <a:pPr>
              <a:lnSpc>
                <a:spcPct val="82000"/>
              </a:lnSpc>
              <a:spcBef>
                <a:spcPts val="800"/>
              </a:spcBef>
            </a:pPr>
            <a:r>
              <a:rPr lang="zh-CN" altLang="en-US" dirty="0"/>
              <a:t>氣候和土壤</a:t>
            </a:r>
          </a:p>
          <a:p>
            <a:pPr>
              <a:lnSpc>
                <a:spcPct val="82000"/>
              </a:lnSpc>
              <a:spcBef>
                <a:spcPts val="800"/>
              </a:spcBef>
            </a:pPr>
            <a:r>
              <a:rPr lang="zh-CN" altLang="en-US" dirty="0"/>
              <a:t>葡萄栽培</a:t>
            </a:r>
          </a:p>
          <a:p>
            <a:pPr>
              <a:lnSpc>
                <a:spcPct val="82000"/>
              </a:lnSpc>
              <a:spcBef>
                <a:spcPts val="800"/>
              </a:spcBef>
            </a:pPr>
            <a:r>
              <a:rPr lang="zh-CN" altLang="en-US" dirty="0"/>
              <a:t>釀酒</a:t>
            </a:r>
          </a:p>
          <a:p>
            <a:pPr>
              <a:lnSpc>
                <a:spcPct val="82000"/>
              </a:lnSpc>
              <a:spcBef>
                <a:spcPts val="800"/>
              </a:spcBef>
            </a:pPr>
            <a:r>
              <a:rPr lang="zh-CN" altLang="en-US" dirty="0"/>
              <a:t>著名品種</a:t>
            </a:r>
          </a:p>
          <a:p>
            <a:pPr>
              <a:lnSpc>
                <a:spcPct val="82000"/>
              </a:lnSpc>
              <a:spcBef>
                <a:spcPts val="800"/>
              </a:spcBef>
            </a:pPr>
            <a:r>
              <a:rPr lang="zh-CN" altLang="en-US" dirty="0"/>
              <a:t>特性和風味</a:t>
            </a:r>
            <a:endParaRPr lang="en-AU" dirty="0"/>
          </a:p>
        </p:txBody>
      </p:sp>
      <p:sp>
        <p:nvSpPr>
          <p:cNvPr id="6" name="Title 2">
            <a:extLst>
              <a:ext uri="{FF2B5EF4-FFF2-40B4-BE49-F238E27FC236}">
                <a16:creationId xmlns:a16="http://schemas.microsoft.com/office/drawing/2014/main" id="{969D0090-A002-9DDE-4B71-85B38DF887A3}"/>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l="-185" t="43596" r="185" b="13326"/>
          <a:stretch/>
        </p:blipFill>
        <p:spPr>
          <a:xfrm>
            <a:off x="7402285" y="3773715"/>
            <a:ext cx="4773281" cy="3084286"/>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zh-CN" altLang="en-US" b="1" dirty="0"/>
              <a:t>1838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1" y="4140032"/>
            <a:ext cx="2212298" cy="1461301"/>
          </a:xfrm>
        </p:spPr>
        <p:txBody>
          <a:bodyPr/>
          <a:lstStyle/>
          <a:p>
            <a:r>
              <a:rPr lang="zh-CN" altLang="en-US" dirty="0">
                <a:solidFill>
                  <a:schemeClr val="tx1"/>
                </a:solidFill>
              </a:rPr>
              <a:t>麥拉倫谷成立，時值南澳州成立兩年後。</a:t>
            </a:r>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232256"/>
            <a:ext cx="2342927" cy="1461301"/>
          </a:xfrm>
        </p:spPr>
        <p:txBody>
          <a:bodyPr/>
          <a:lstStyle/>
          <a:p>
            <a:pPr>
              <a:lnSpc>
                <a:spcPct val="95000"/>
              </a:lnSpc>
            </a:pPr>
            <a:r>
              <a:rPr lang="zh-CN" altLang="en-US" sz="1600" dirty="0"/>
              <a:t>John Reynell 建立了南澳洲第一個商業葡萄園。</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490403"/>
            <a:ext cx="2120040" cy="662774"/>
          </a:xfrm>
        </p:spPr>
        <p:txBody>
          <a:bodyPr/>
          <a:lstStyle>
            <a:lvl1pPr>
              <a:defRPr sz="1434"/>
            </a:lvl1pPr>
          </a:lstStyle>
          <a:p>
            <a:r>
              <a:rPr lang="zh-CN" altLang="en-US" sz="2400" b="1" dirty="0"/>
              <a:t>1840 年代</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598487" y="1106583"/>
            <a:ext cx="5160055" cy="1325563"/>
          </a:xfrm>
        </p:spPr>
        <p:txBody>
          <a:bodyPr/>
          <a:lstStyle/>
          <a:p>
            <a:r>
              <a:rPr lang="zh-CN" altLang="en-US" b="1" dirty="0">
                <a:solidFill>
                  <a:schemeClr val="accent1"/>
                </a:solidFill>
              </a:rPr>
              <a:t>葡萄酒傳統復興和一些爭議</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7944" y="105173"/>
            <a:ext cx="4298950" cy="903287"/>
          </a:xfrm>
        </p:spPr>
        <p:txBody>
          <a:bodyPr/>
          <a:lstStyle/>
          <a:p>
            <a:r>
              <a:rPr lang="zh-CN" altLang="en-US" b="1" dirty="0">
                <a:solidFill>
                  <a:schemeClr val="accent5"/>
                </a:solidFill>
              </a:rPr>
              <a:t>麥拉倫谷的歷史</a:t>
            </a: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453286" y="1750313"/>
            <a:ext cx="27720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tx1"/>
                </a:solidFill>
                <a:ea typeface="Microsoft JhengHei" panose="020B0604030504040204" pitchFamily="34" charset="-120"/>
              </a:rPr>
              <a:t>現在傳奇釀酒師 Thomas Hardy 建立了自己的產業，並向英國交付了最大的散裝葡萄酒出口。</a:t>
            </a: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453286" y="100846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1850 年代</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506873"/>
            <a:ext cx="2935741" cy="1461301"/>
          </a:xfrm>
        </p:spPr>
        <p:txBody>
          <a:bodyPr/>
          <a:lstStyle/>
          <a:p>
            <a:pPr>
              <a:lnSpc>
                <a:spcPct val="96000"/>
              </a:lnSpc>
            </a:pPr>
            <a:r>
              <a:rPr lang="zh-CN" altLang="en-US" sz="1600" dirty="0"/>
              <a:t>生產集中在加烈葡萄酒上，業務蓬勃發展。來自戰後義大利的移民帶來了新鮮的活力，並增加了該地區作為美食中心的聲譽。</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7" y="3823022"/>
            <a:ext cx="2644245" cy="662774"/>
          </a:xfrm>
        </p:spPr>
        <p:txBody>
          <a:bodyPr/>
          <a:lstStyle/>
          <a:p>
            <a:r>
              <a:rPr lang="zh-CN" altLang="en-US" b="1" dirty="0"/>
              <a:t>1920 年代中期 – 1960 年代後期</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487441" y="2280620"/>
            <a:ext cx="2529592" cy="1461301"/>
          </a:xfrm>
        </p:spPr>
        <p:txBody>
          <a:bodyPr/>
          <a:lstStyle/>
          <a:p>
            <a:pPr>
              <a:lnSpc>
                <a:spcPct val="92000"/>
              </a:lnSpc>
            </a:pPr>
            <a:r>
              <a:rPr lang="zh-CN" altLang="en-US" dirty="0">
                <a:solidFill>
                  <a:schemeClr val="tx1"/>
                </a:solidFill>
              </a:rPr>
              <a:t>麥拉倫谷的餐酒在世界舞台上佔據一席之地。酒莊的數量隨著該地區精美葡萄酒的聲譽而增長。</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476554" y="1596769"/>
            <a:ext cx="2246085" cy="662774"/>
          </a:xfrm>
        </p:spPr>
        <p:txBody>
          <a:bodyPr/>
          <a:lstStyle>
            <a:lvl1pPr>
              <a:defRPr sz="1434"/>
            </a:lvl1pPr>
          </a:lstStyle>
          <a:p>
            <a:r>
              <a:rPr lang="zh-CN" altLang="en-US" sz="2400" b="1" dirty="0"/>
              <a:t>1970 年代和 1980 年代</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453265" y="4237664"/>
            <a:ext cx="1789364" cy="1461301"/>
          </a:xfrm>
        </p:spPr>
        <p:txBody>
          <a:bodyPr/>
          <a:lstStyle/>
          <a:p>
            <a:pPr>
              <a:lnSpc>
                <a:spcPct val="92000"/>
              </a:lnSpc>
            </a:pPr>
            <a:r>
              <a:rPr lang="zh-CN" altLang="en-US" dirty="0">
                <a:solidFill>
                  <a:schemeClr val="tx1"/>
                </a:solidFill>
              </a:rPr>
              <a:t>澳洲第一個再生水網絡在麥拉倫谷建成。</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442380" y="3553813"/>
            <a:ext cx="2330020" cy="662774"/>
          </a:xfrm>
        </p:spPr>
        <p:txBody>
          <a:bodyPr/>
          <a:lstStyle/>
          <a:p>
            <a:r>
              <a:rPr lang="zh-CN" altLang="en-US" b="1" dirty="0"/>
              <a:t>1999</a:t>
            </a:r>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6980404" y="2446163"/>
            <a:ext cx="20365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zh-CN" altLang="en-US" dirty="0">
                <a:solidFill>
                  <a:schemeClr val="tx1"/>
                </a:solidFill>
                <a:ea typeface="Microsoft JhengHei" panose="020B0604030504040204" pitchFamily="34" charset="-120"/>
              </a:rPr>
              <a:t>通過立法以保護麥拉倫谷的特色免受城市蔓延的影響。</a:t>
            </a: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6969520" y="1762312"/>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2010</a:t>
            </a:r>
          </a:p>
        </p:txBody>
      </p:sp>
      <p:sp>
        <p:nvSpPr>
          <p:cNvPr id="6" name="Oval 5">
            <a:extLst>
              <a:ext uri="{FF2B5EF4-FFF2-40B4-BE49-F238E27FC236}">
                <a16:creationId xmlns:a16="http://schemas.microsoft.com/office/drawing/2014/main" id="{F555C4E9-23C0-E6DC-C74A-416C6979FBFD}"/>
              </a:ext>
            </a:extLst>
          </p:cNvPr>
          <p:cNvSpPr/>
          <p:nvPr/>
        </p:nvSpPr>
        <p:spPr>
          <a:xfrm>
            <a:off x="10162077" y="3223613"/>
            <a:ext cx="375295" cy="37529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8">
            <a:extLst>
              <a:ext uri="{FF2B5EF4-FFF2-40B4-BE49-F238E27FC236}">
                <a16:creationId xmlns:a16="http://schemas.microsoft.com/office/drawing/2014/main" id="{E99E1E21-EA73-D8C2-7384-7ABCEC45BBAF}"/>
              </a:ext>
            </a:extLst>
          </p:cNvPr>
          <p:cNvSpPr txBox="1">
            <a:spLocks/>
          </p:cNvSpPr>
          <p:nvPr/>
        </p:nvSpPr>
        <p:spPr>
          <a:xfrm>
            <a:off x="9570837" y="1949233"/>
            <a:ext cx="218802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zh-CN" altLang="en-US" dirty="0">
                <a:solidFill>
                  <a:schemeClr val="tx1"/>
                </a:solidFill>
                <a:ea typeface="Microsoft JhengHei" panose="020B0604030504040204" pitchFamily="34" charset="-120"/>
              </a:rPr>
              <a:t>憑藉為釀酒師提供的眾多產品以及實驗的傾向，麥拉倫谷越來越被譽為澳洲最令人興奮的葡萄酒產區之一。</a:t>
            </a:r>
          </a:p>
        </p:txBody>
      </p:sp>
      <p:sp>
        <p:nvSpPr>
          <p:cNvPr id="13" name="Text Placeholder 9">
            <a:extLst>
              <a:ext uri="{FF2B5EF4-FFF2-40B4-BE49-F238E27FC236}">
                <a16:creationId xmlns:a16="http://schemas.microsoft.com/office/drawing/2014/main" id="{17D38DBB-94E6-ABF6-946A-BCF1DCF8E6C8}"/>
              </a:ext>
            </a:extLst>
          </p:cNvPr>
          <p:cNvSpPr txBox="1">
            <a:spLocks/>
          </p:cNvSpPr>
          <p:nvPr/>
        </p:nvSpPr>
        <p:spPr>
          <a:xfrm>
            <a:off x="9559954" y="1265382"/>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30" r="16630"/>
          <a:stretch/>
        </p:blipFill>
        <p:spPr>
          <a:xfrm>
            <a:off x="14514"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66017"/>
            <a:ext cx="4688825" cy="836366"/>
          </a:xfrm>
        </p:spPr>
        <p:txBody>
          <a:bodyPr/>
          <a:lstStyle/>
          <a:p>
            <a:r>
              <a:rPr lang="zh-CN" altLang="en-US" b="1" dirty="0">
                <a:solidFill>
                  <a:schemeClr val="bg2"/>
                </a:solidFill>
              </a:rPr>
              <a:t>古老的土地和</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2865340"/>
            <a:ext cx="3627438" cy="3011585"/>
          </a:xfrm>
        </p:spPr>
        <p:txBody>
          <a:bodyPr/>
          <a:lstStyle/>
          <a:p>
            <a:pPr marL="285750" indent="-285750">
              <a:buFont typeface="Arial" panose="020B0604020202020204" pitchFamily="34" charset="0"/>
              <a:buChar char="•"/>
            </a:pPr>
            <a:r>
              <a:rPr lang="zh-CN" altLang="en-US" dirty="0"/>
              <a:t>僅在阿德萊德以南 40 公里處</a:t>
            </a:r>
          </a:p>
          <a:p>
            <a:pPr marL="285750" indent="-285750">
              <a:buFont typeface="Arial" panose="020B0604020202020204" pitchFamily="34" charset="0"/>
              <a:buChar char="•"/>
            </a:pPr>
            <a:r>
              <a:rPr lang="zh-CN" altLang="en-US" dirty="0"/>
              <a:t>世界上最古老且地質多樣的地區之一</a:t>
            </a:r>
          </a:p>
          <a:p>
            <a:pPr marL="285750" indent="-285750">
              <a:buFont typeface="Arial" panose="020B0604020202020204" pitchFamily="34" charset="0"/>
              <a:buChar char="•"/>
            </a:pPr>
            <a:r>
              <a:rPr lang="zh-CN" altLang="en-US" dirty="0"/>
              <a:t>19 個基於氣候和地質的不同區域</a:t>
            </a: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2" y="1058646"/>
            <a:ext cx="5176838" cy="753221"/>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5440" b="1" dirty="0">
                <a:solidFill>
                  <a:schemeClr val="accent5"/>
                </a:solidFill>
                <a:ea typeface="Microsoft JhengHei" panose="020B0604030504040204" pitchFamily="34" charset="-120"/>
              </a:rPr>
              <a:t>多樣的土壤</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purl.org/dc/elements/1.1/"/>
    <ds:schemaRef ds:uri="http://schemas.microsoft.com/office/2006/metadata/properties"/>
    <ds:schemaRef ds:uri="4e8dd08d-258d-47a9-9875-37f1ffd19f33"/>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schemas.microsoft.com/office/infopath/2007/PartnerControls"/>
    <ds:schemaRef ds:uri="02256494-4976-4001-aedb-96463ae0d92e"/>
  </ds:schemaRefs>
</ds:datastoreItem>
</file>

<file path=customXml/itemProps2.xml><?xml version="1.0" encoding="utf-8"?>
<ds:datastoreItem xmlns:ds="http://schemas.openxmlformats.org/officeDocument/2006/customXml" ds:itemID="{096E0860-55F3-4EBD-88AC-05CCEA661F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2026</Words>
  <Application>Microsoft Macintosh PowerPoint</Application>
  <PresentationFormat>Grand écran</PresentationFormat>
  <Paragraphs>319</Paragraphs>
  <Slides>28</Slides>
  <Notes>18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Neue Haas Grotesk Text Pro</vt:lpstr>
      <vt:lpstr>Arial</vt:lpstr>
      <vt:lpstr>Microsoft JhengHei</vt:lpstr>
      <vt:lpstr>Inter Display</vt:lpstr>
      <vt:lpstr>Hellix SemiBold</vt:lpstr>
      <vt:lpstr>Slide layouts</vt:lpstr>
      <vt:lpstr>Présentation PowerPoint</vt:lpstr>
      <vt:lpstr>Présentation PowerPoint</vt:lpstr>
      <vt:lpstr>澳洲</vt:lpstr>
      <vt:lpstr>南
澳洲</vt:lpstr>
      <vt:lpstr>麥拉倫谷：</vt:lpstr>
      <vt:lpstr>今天 我們 將涵蓋</vt:lpstr>
      <vt:lpstr>1838</vt:lpstr>
      <vt:lpstr>Présentation PowerPoint</vt:lpstr>
      <vt:lpstr>古老的土地和</vt:lpstr>
      <vt:lpstr>氣候</vt:lpstr>
      <vt:lpstr>土壤</vt:lpstr>
      <vt:lpstr>葡萄栽培和釀酒</vt:lpstr>
      <vt:lpstr>Présentation PowerPoint</vt:lpstr>
      <vt:lpstr>Présentation PowerPoint</vt:lpstr>
      <vt:lpstr>Présentation PowerPoint</vt:lpstr>
      <vt:lpstr>麥拉倫谷的
味道</vt:lpstr>
      <vt:lpstr>Présentation PowerPoint</vt:lpstr>
      <vt:lpstr>Présentation PowerPoint</vt:lpstr>
      <vt:lpstr>設拉子
特性</vt:lpstr>
      <vt:lpstr>Présentation PowerPoint</vt:lpstr>
      <vt:lpstr>赤霞珠
特性</vt:lpstr>
      <vt:lpstr>Présentation PowerPoint</vt:lpstr>
      <vt:lpstr>歌海娜
特性</vt:lpstr>
      <vt:lpstr>Présentation PowerPoint</vt:lpstr>
      <vt:lpstr>Présentation PowerPoint</vt:lpstr>
      <vt:lpstr>麥拉倫谷</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2026-07-15T05:04:34Z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