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33.svg" ContentType="image/svg+xml"/>
  <Override PartName="/ppt/media/image34.svg" ContentType="image/sv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55"/>
  </p:notesMasterIdLst>
  <p:sldIdLst>
    <p:sldId id="256" r:id="rId5"/>
    <p:sldId id="478" r:id="rId6"/>
    <p:sldId id="625" r:id="rId7"/>
    <p:sldId id="626" r:id="rId8"/>
    <p:sldId id="627" r:id="rId9"/>
    <p:sldId id="628" r:id="rId10"/>
    <p:sldId id="629" r:id="rId11"/>
    <p:sldId id="630" r:id="rId12"/>
    <p:sldId id="671" r:id="rId13"/>
    <p:sldId id="631" r:id="rId14"/>
    <p:sldId id="632" r:id="rId15"/>
    <p:sldId id="633" r:id="rId16"/>
    <p:sldId id="634" r:id="rId17"/>
    <p:sldId id="635" r:id="rId18"/>
    <p:sldId id="636" r:id="rId19"/>
    <p:sldId id="637" r:id="rId20"/>
    <p:sldId id="639" r:id="rId21"/>
    <p:sldId id="638" r:id="rId22"/>
    <p:sldId id="640" r:id="rId23"/>
    <p:sldId id="641" r:id="rId24"/>
    <p:sldId id="642" r:id="rId25"/>
    <p:sldId id="643" r:id="rId26"/>
    <p:sldId id="644" r:id="rId27"/>
    <p:sldId id="646" r:id="rId28"/>
    <p:sldId id="647" r:id="rId29"/>
    <p:sldId id="648" r:id="rId30"/>
    <p:sldId id="649" r:id="rId31"/>
    <p:sldId id="650" r:id="rId32"/>
    <p:sldId id="652" r:id="rId33"/>
    <p:sldId id="651" r:id="rId34"/>
    <p:sldId id="653" r:id="rId35"/>
    <p:sldId id="654" r:id="rId36"/>
    <p:sldId id="655" r:id="rId37"/>
    <p:sldId id="656" r:id="rId38"/>
    <p:sldId id="657" r:id="rId39"/>
    <p:sldId id="658" r:id="rId40"/>
    <p:sldId id="659" r:id="rId41"/>
    <p:sldId id="660" r:id="rId42"/>
    <p:sldId id="661" r:id="rId43"/>
    <p:sldId id="662" r:id="rId44"/>
    <p:sldId id="663" r:id="rId45"/>
    <p:sldId id="664" r:id="rId46"/>
    <p:sldId id="665" r:id="rId47"/>
    <p:sldId id="666" r:id="rId48"/>
    <p:sldId id="667" r:id="rId49"/>
    <p:sldId id="668" r:id="rId50"/>
    <p:sldId id="669" r:id="rId51"/>
    <p:sldId id="670" r:id="rId52"/>
    <p:sldId id="340" r:id="rId53"/>
    <p:sldId id="672" r:id="rId54"/>
  </p:sldIdLst>
  <p:sldSz cx="12192000" cy="6858000"/>
  <p:notesSz cx="6858000" cy="9144000"/>
  <p:embeddedFontLst>
    <p:embeddedFont>
      <p:font typeface="Inter Display" panose="02000503000000020004" pitchFamily="2" charset="0"/>
      <p:regular r:id="rId56"/>
      <p:bold r:id="rId57"/>
      <p:italic r:id="rId58"/>
      <p:boldItalic r:id="rId59"/>
    </p:embeddedFont>
    <p:embeddedFont>
      <p:font typeface="Neue Haas Grotesk Text Pro" panose="020B0504020202020204" pitchFamily="34" charset="77"/>
      <p:regular r:id="rId60"/>
      <p:bold r:id="rId61"/>
      <p:italic r:id="rId62"/>
      <p:boldItalic r:id="rId63"/>
    </p:embeddedFont>
  </p:embeddedFontLst>
  <p:custDataLst>
    <p:tags r:id="rId64"/>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84106F-A0DB-2344-9F25-4537AFB0227D}" v="5" dt="2026-08-20T04:08:27.4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60" autoAdjust="0"/>
    <p:restoredTop sz="79589"/>
  </p:normalViewPr>
  <p:slideViewPr>
    <p:cSldViewPr snapToGrid="0">
      <p:cViewPr varScale="1">
        <p:scale>
          <a:sx n="95" d="100"/>
          <a:sy n="95" d="100"/>
        </p:scale>
        <p:origin x="1944" y="184"/>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8.fntdata"/><Relationship Id="rId68" Type="http://schemas.openxmlformats.org/officeDocument/2006/relationships/theme" Target="theme/theme1.xml"/><Relationship Id="rId7" Type="http://schemas.openxmlformats.org/officeDocument/2006/relationships/slide" Target="slides/slide3.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3.fntdata"/><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6.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1.fntdata"/><Relationship Id="rId64" Type="http://schemas.openxmlformats.org/officeDocument/2006/relationships/tags" Target="tags/tag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4.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7.fntdata"/><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5.fntdata"/><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custSel modSld">
      <pc:chgData name="Cameron Midson" userId="510fe36d-201b-4d30-8c49-491c55367456" providerId="ADAL" clId="{93217E07-8A0E-5D7D-A37A-49773A2FEA36}" dt="2026-08-20T04:08:27.484" v="11"/>
      <pc:docMkLst>
        <pc:docMk/>
      </pc:docMkLst>
      <pc:sldChg chg="addSp delSp modSp mod">
        <pc:chgData name="Cameron Midson" userId="510fe36d-201b-4d30-8c49-491c55367456" providerId="ADAL" clId="{93217E07-8A0E-5D7D-A37A-49773A2FEA36}" dt="2026-08-20T04:08:27.484" v="11"/>
        <pc:sldMkLst>
          <pc:docMk/>
          <pc:sldMk cId="4028570615" sldId="637"/>
        </pc:sldMkLst>
        <pc:picChg chg="add mod">
          <ac:chgData name="Cameron Midson" userId="510fe36d-201b-4d30-8c49-491c55367456" providerId="ADAL" clId="{93217E07-8A0E-5D7D-A37A-49773A2FEA36}" dt="2026-08-20T04:08:27.484" v="11"/>
          <ac:picMkLst>
            <pc:docMk/>
            <pc:sldMk cId="4028570615" sldId="637"/>
            <ac:picMk id="4" creationId="{C622FCEC-5458-2375-FF8D-58C5C986BFB4}"/>
          </ac:picMkLst>
        </pc:picChg>
        <pc:picChg chg="add mod">
          <ac:chgData name="Cameron Midson" userId="510fe36d-201b-4d30-8c49-491c55367456" providerId="ADAL" clId="{93217E07-8A0E-5D7D-A37A-49773A2FEA36}" dt="2026-08-20T04:08:27.484" v="11"/>
          <ac:picMkLst>
            <pc:docMk/>
            <pc:sldMk cId="4028570615" sldId="637"/>
            <ac:picMk id="5" creationId="{E3D7A186-9CD2-3164-A28C-EBA3541496DD}"/>
          </ac:picMkLst>
        </pc:picChg>
        <pc:picChg chg="del mod">
          <ac:chgData name="Cameron Midson" userId="510fe36d-201b-4d30-8c49-491c55367456" providerId="ADAL" clId="{93217E07-8A0E-5D7D-A37A-49773A2FEA36}" dt="2026-08-20T04:08:27.261" v="10" actId="478"/>
          <ac:picMkLst>
            <pc:docMk/>
            <pc:sldMk cId="4028570615" sldId="637"/>
            <ac:picMk id="6" creationId="{227D1981-9401-8C8F-C2A4-CDD851678E73}"/>
          </ac:picMkLst>
        </pc:picChg>
        <pc:picChg chg="add mod">
          <ac:chgData name="Cameron Midson" userId="510fe36d-201b-4d30-8c49-491c55367456" providerId="ADAL" clId="{93217E07-8A0E-5D7D-A37A-49773A2FEA36}" dt="2026-08-20T04:08:27.484" v="11"/>
          <ac:picMkLst>
            <pc:docMk/>
            <pc:sldMk cId="4028570615" sldId="637"/>
            <ac:picMk id="7" creationId="{F391E9C1-94E4-52E0-7A8A-15C650C161A1}"/>
          </ac:picMkLst>
        </pc:picChg>
        <pc:picChg chg="del mod">
          <ac:chgData name="Cameron Midson" userId="510fe36d-201b-4d30-8c49-491c55367456" providerId="ADAL" clId="{93217E07-8A0E-5D7D-A37A-49773A2FEA36}" dt="2026-08-20T04:08:27.261" v="10" actId="478"/>
          <ac:picMkLst>
            <pc:docMk/>
            <pc:sldMk cId="4028570615" sldId="637"/>
            <ac:picMk id="8" creationId="{3369F703-E76D-BDE8-3A30-AC9DEC99319B}"/>
          </ac:picMkLst>
        </pc:picChg>
        <pc:picChg chg="del mod">
          <ac:chgData name="Cameron Midson" userId="510fe36d-201b-4d30-8c49-491c55367456" providerId="ADAL" clId="{93217E07-8A0E-5D7D-A37A-49773A2FEA36}" dt="2026-08-20T04:08:27.261" v="10" actId="478"/>
          <ac:picMkLst>
            <pc:docMk/>
            <pc:sldMk cId="4028570615" sldId="637"/>
            <ac:picMk id="18" creationId="{39D1AB40-2F3B-9AB4-65CB-609D59AAFC8B}"/>
          </ac:picMkLst>
        </pc:picChg>
        <pc:picChg chg="del mod">
          <ac:chgData name="Cameron Midson" userId="510fe36d-201b-4d30-8c49-491c55367456" providerId="ADAL" clId="{93217E07-8A0E-5D7D-A37A-49773A2FEA36}" dt="2026-08-20T04:08:27.261" v="10" actId="478"/>
          <ac:picMkLst>
            <pc:docMk/>
            <pc:sldMk cId="4028570615" sldId="637"/>
            <ac:picMk id="19" creationId="{CA26DBE1-DBA2-C382-D153-4842D06AE757}"/>
          </ac:picMkLst>
        </pc:picChg>
        <pc:picChg chg="del mod">
          <ac:chgData name="Cameron Midson" userId="510fe36d-201b-4d30-8c49-491c55367456" providerId="ADAL" clId="{93217E07-8A0E-5D7D-A37A-49773A2FEA36}" dt="2026-08-20T04:08:27.261" v="10" actId="478"/>
          <ac:picMkLst>
            <pc:docMk/>
            <pc:sldMk cId="4028570615" sldId="637"/>
            <ac:picMk id="20" creationId="{47A2DDF2-1E88-D02D-3A79-2E31EE845A0F}"/>
          </ac:picMkLst>
        </pc:picChg>
        <pc:picChg chg="del mod">
          <ac:chgData name="Cameron Midson" userId="510fe36d-201b-4d30-8c49-491c55367456" providerId="ADAL" clId="{93217E07-8A0E-5D7D-A37A-49773A2FEA36}" dt="2026-08-20T04:08:27.261" v="10" actId="478"/>
          <ac:picMkLst>
            <pc:docMk/>
            <pc:sldMk cId="4028570615" sldId="637"/>
            <ac:picMk id="21" creationId="{13C76626-9187-130F-D41A-3287AF86B7E0}"/>
          </ac:picMkLst>
        </pc:picChg>
        <pc:picChg chg="add mod">
          <ac:chgData name="Cameron Midson" userId="510fe36d-201b-4d30-8c49-491c55367456" providerId="ADAL" clId="{93217E07-8A0E-5D7D-A37A-49773A2FEA36}" dt="2026-08-20T04:08:27.484" v="11"/>
          <ac:picMkLst>
            <pc:docMk/>
            <pc:sldMk cId="4028570615" sldId="637"/>
            <ac:picMk id="22" creationId="{D81B86A4-CB4F-16D5-880E-78C2635198C4}"/>
          </ac:picMkLst>
        </pc:picChg>
        <pc:picChg chg="del mod">
          <ac:chgData name="Cameron Midson" userId="510fe36d-201b-4d30-8c49-491c55367456" providerId="ADAL" clId="{93217E07-8A0E-5D7D-A37A-49773A2FEA36}" dt="2026-08-20T04:08:27.261" v="10" actId="478"/>
          <ac:picMkLst>
            <pc:docMk/>
            <pc:sldMk cId="4028570615" sldId="637"/>
            <ac:picMk id="23" creationId="{B53D13A4-7D9C-1296-D710-D89A50608F3D}"/>
          </ac:picMkLst>
        </pc:picChg>
        <pc:picChg chg="add mod">
          <ac:chgData name="Cameron Midson" userId="510fe36d-201b-4d30-8c49-491c55367456" providerId="ADAL" clId="{93217E07-8A0E-5D7D-A37A-49773A2FEA36}" dt="2026-08-20T04:08:27.484" v="11"/>
          <ac:picMkLst>
            <pc:docMk/>
            <pc:sldMk cId="4028570615" sldId="637"/>
            <ac:picMk id="24" creationId="{950F3BF8-AC48-A6F5-981C-A76E5754FBF7}"/>
          </ac:picMkLst>
        </pc:picChg>
        <pc:picChg chg="del mod">
          <ac:chgData name="Cameron Midson" userId="510fe36d-201b-4d30-8c49-491c55367456" providerId="ADAL" clId="{93217E07-8A0E-5D7D-A37A-49773A2FEA36}" dt="2026-08-20T04:08:27.261" v="10" actId="478"/>
          <ac:picMkLst>
            <pc:docMk/>
            <pc:sldMk cId="4028570615" sldId="637"/>
            <ac:picMk id="25" creationId="{9AB91E59-2DAE-B584-42E4-8EF98AC42AE7}"/>
          </ac:picMkLst>
        </pc:picChg>
        <pc:picChg chg="add mod">
          <ac:chgData name="Cameron Midson" userId="510fe36d-201b-4d30-8c49-491c55367456" providerId="ADAL" clId="{93217E07-8A0E-5D7D-A37A-49773A2FEA36}" dt="2026-08-20T04:08:27.484" v="11"/>
          <ac:picMkLst>
            <pc:docMk/>
            <pc:sldMk cId="4028570615" sldId="637"/>
            <ac:picMk id="26" creationId="{4218526D-F775-1B89-0F76-9FEE025340BF}"/>
          </ac:picMkLst>
        </pc:picChg>
        <pc:picChg chg="del mod">
          <ac:chgData name="Cameron Midson" userId="510fe36d-201b-4d30-8c49-491c55367456" providerId="ADAL" clId="{93217E07-8A0E-5D7D-A37A-49773A2FEA36}" dt="2026-08-20T04:08:27.261" v="10" actId="478"/>
          <ac:picMkLst>
            <pc:docMk/>
            <pc:sldMk cId="4028570615" sldId="637"/>
            <ac:picMk id="27" creationId="{22C5DFAF-AA3E-7394-1B10-B13F2AB69E72}"/>
          </ac:picMkLst>
        </pc:picChg>
        <pc:picChg chg="add mod">
          <ac:chgData name="Cameron Midson" userId="510fe36d-201b-4d30-8c49-491c55367456" providerId="ADAL" clId="{93217E07-8A0E-5D7D-A37A-49773A2FEA36}" dt="2026-08-20T04:08:27.484" v="11"/>
          <ac:picMkLst>
            <pc:docMk/>
            <pc:sldMk cId="4028570615" sldId="637"/>
            <ac:picMk id="28" creationId="{EE4E2B90-F366-49AF-BC6B-7950DD085ACC}"/>
          </ac:picMkLst>
        </pc:picChg>
        <pc:picChg chg="add mod">
          <ac:chgData name="Cameron Midson" userId="510fe36d-201b-4d30-8c49-491c55367456" providerId="ADAL" clId="{93217E07-8A0E-5D7D-A37A-49773A2FEA36}" dt="2026-08-20T04:08:27.484" v="11"/>
          <ac:picMkLst>
            <pc:docMk/>
            <pc:sldMk cId="4028570615" sldId="637"/>
            <ac:picMk id="29" creationId="{8B694DF9-00E7-64FF-9682-EAB5BBA10AFB}"/>
          </ac:picMkLst>
        </pc:picChg>
        <pc:picChg chg="add mod">
          <ac:chgData name="Cameron Midson" userId="510fe36d-201b-4d30-8c49-491c55367456" providerId="ADAL" clId="{93217E07-8A0E-5D7D-A37A-49773A2FEA36}" dt="2026-08-20T04:08:27.484" v="11"/>
          <ac:picMkLst>
            <pc:docMk/>
            <pc:sldMk cId="4028570615" sldId="637"/>
            <ac:picMk id="30" creationId="{3766B275-B891-5F66-3083-6FA512E5C89F}"/>
          </ac:picMkLst>
        </pc:picChg>
      </pc:sldChg>
      <pc:sldChg chg="addSp delSp modSp mod">
        <pc:chgData name="Cameron Midson" userId="510fe36d-201b-4d30-8c49-491c55367456" providerId="ADAL" clId="{93217E07-8A0E-5D7D-A37A-49773A2FEA36}" dt="2026-08-20T04:07:51.228" v="5" actId="167"/>
        <pc:sldMkLst>
          <pc:docMk/>
          <pc:sldMk cId="3802531343" sldId="638"/>
        </pc:sldMkLst>
        <pc:picChg chg="del">
          <ac:chgData name="Cameron Midson" userId="510fe36d-201b-4d30-8c49-491c55367456" providerId="ADAL" clId="{93217E07-8A0E-5D7D-A37A-49773A2FEA36}" dt="2026-08-20T04:07:47.694" v="3" actId="478"/>
          <ac:picMkLst>
            <pc:docMk/>
            <pc:sldMk cId="3802531343" sldId="638"/>
            <ac:picMk id="3" creationId="{D2FC7D0B-0589-518D-8A11-994BA3CE3434}"/>
          </ac:picMkLst>
        </pc:picChg>
        <pc:picChg chg="add mod">
          <ac:chgData name="Cameron Midson" userId="510fe36d-201b-4d30-8c49-491c55367456" providerId="ADAL" clId="{93217E07-8A0E-5D7D-A37A-49773A2FEA36}" dt="2026-08-20T04:07:51.228" v="5" actId="167"/>
          <ac:picMkLst>
            <pc:docMk/>
            <pc:sldMk cId="3802531343" sldId="638"/>
            <ac:picMk id="4" creationId="{37815229-5F55-E1BB-CE1C-585DACB7C815}"/>
          </ac:picMkLst>
        </pc:picChg>
        <pc:picChg chg="add mod">
          <ac:chgData name="Cameron Midson" userId="510fe36d-201b-4d30-8c49-491c55367456" providerId="ADAL" clId="{93217E07-8A0E-5D7D-A37A-49773A2FEA36}" dt="2026-08-20T04:07:51.228" v="5" actId="167"/>
          <ac:picMkLst>
            <pc:docMk/>
            <pc:sldMk cId="3802531343" sldId="638"/>
            <ac:picMk id="5" creationId="{FAF9E172-4989-2221-2312-F980E864F6E1}"/>
          </ac:picMkLst>
        </pc:picChg>
        <pc:picChg chg="add mod">
          <ac:chgData name="Cameron Midson" userId="510fe36d-201b-4d30-8c49-491c55367456" providerId="ADAL" clId="{93217E07-8A0E-5D7D-A37A-49773A2FEA36}" dt="2026-08-20T04:07:51.228" v="5" actId="167"/>
          <ac:picMkLst>
            <pc:docMk/>
            <pc:sldMk cId="3802531343" sldId="638"/>
            <ac:picMk id="6" creationId="{59937939-74FE-F631-14A4-330C225569DB}"/>
          </ac:picMkLst>
        </pc:picChg>
        <pc:picChg chg="add mod">
          <ac:chgData name="Cameron Midson" userId="510fe36d-201b-4d30-8c49-491c55367456" providerId="ADAL" clId="{93217E07-8A0E-5D7D-A37A-49773A2FEA36}" dt="2026-08-20T04:07:51.228" v="5" actId="167"/>
          <ac:picMkLst>
            <pc:docMk/>
            <pc:sldMk cId="3802531343" sldId="638"/>
            <ac:picMk id="7" creationId="{80F9DD12-9FD8-D357-FF09-FA417C88F4BD}"/>
          </ac:picMkLst>
        </pc:picChg>
        <pc:picChg chg="add mod">
          <ac:chgData name="Cameron Midson" userId="510fe36d-201b-4d30-8c49-491c55367456" providerId="ADAL" clId="{93217E07-8A0E-5D7D-A37A-49773A2FEA36}" dt="2026-08-20T04:07:51.228" v="5" actId="167"/>
          <ac:picMkLst>
            <pc:docMk/>
            <pc:sldMk cId="3802531343" sldId="638"/>
            <ac:picMk id="8" creationId="{6EFF7EB1-8471-B069-D68F-F3A1A908153D}"/>
          </ac:picMkLst>
        </pc:picChg>
        <pc:picChg chg="add mod">
          <ac:chgData name="Cameron Midson" userId="510fe36d-201b-4d30-8c49-491c55367456" providerId="ADAL" clId="{93217E07-8A0E-5D7D-A37A-49773A2FEA36}" dt="2026-08-20T04:07:51.228" v="5" actId="167"/>
          <ac:picMkLst>
            <pc:docMk/>
            <pc:sldMk cId="3802531343" sldId="638"/>
            <ac:picMk id="14" creationId="{9E456B37-53A4-4D14-6795-072943C9C43B}"/>
          </ac:picMkLst>
        </pc:picChg>
        <pc:picChg chg="del">
          <ac:chgData name="Cameron Midson" userId="510fe36d-201b-4d30-8c49-491c55367456" providerId="ADAL" clId="{93217E07-8A0E-5D7D-A37A-49773A2FEA36}" dt="2026-08-20T04:07:47.694" v="3" actId="478"/>
          <ac:picMkLst>
            <pc:docMk/>
            <pc:sldMk cId="3802531343" sldId="638"/>
            <ac:picMk id="30" creationId="{93AD4C16-B642-B188-08FF-2315ECBA0933}"/>
          </ac:picMkLst>
        </pc:picChg>
        <pc:picChg chg="del">
          <ac:chgData name="Cameron Midson" userId="510fe36d-201b-4d30-8c49-491c55367456" providerId="ADAL" clId="{93217E07-8A0E-5D7D-A37A-49773A2FEA36}" dt="2026-08-20T04:07:47.694" v="3" actId="478"/>
          <ac:picMkLst>
            <pc:docMk/>
            <pc:sldMk cId="3802531343" sldId="638"/>
            <ac:picMk id="32" creationId="{95E7B4EB-1393-CF21-ED26-471A862268AC}"/>
          </ac:picMkLst>
        </pc:picChg>
        <pc:picChg chg="del">
          <ac:chgData name="Cameron Midson" userId="510fe36d-201b-4d30-8c49-491c55367456" providerId="ADAL" clId="{93217E07-8A0E-5D7D-A37A-49773A2FEA36}" dt="2026-08-20T04:07:47.694" v="3" actId="478"/>
          <ac:picMkLst>
            <pc:docMk/>
            <pc:sldMk cId="3802531343" sldId="638"/>
            <ac:picMk id="33" creationId="{1F29FE70-702A-F1BB-003A-FE21064B413F}"/>
          </ac:picMkLst>
        </pc:picChg>
        <pc:picChg chg="del">
          <ac:chgData name="Cameron Midson" userId="510fe36d-201b-4d30-8c49-491c55367456" providerId="ADAL" clId="{93217E07-8A0E-5D7D-A37A-49773A2FEA36}" dt="2026-08-20T04:07:47.694" v="3" actId="478"/>
          <ac:picMkLst>
            <pc:docMk/>
            <pc:sldMk cId="3802531343" sldId="638"/>
            <ac:picMk id="44" creationId="{B3DF129F-9593-157B-FCEB-AAB967850FCB}"/>
          </ac:picMkLst>
        </pc:picChg>
        <pc:picChg chg="del">
          <ac:chgData name="Cameron Midson" userId="510fe36d-201b-4d30-8c49-491c55367456" providerId="ADAL" clId="{93217E07-8A0E-5D7D-A37A-49773A2FEA36}" dt="2026-08-20T04:07:47.694" v="3" actId="478"/>
          <ac:picMkLst>
            <pc:docMk/>
            <pc:sldMk cId="3802531343" sldId="638"/>
            <ac:picMk id="45" creationId="{95F599A6-08E2-B247-124D-8627E702734E}"/>
          </ac:picMkLst>
        </pc:picChg>
      </pc:sldChg>
      <pc:sldChg chg="addSp delSp modSp mod">
        <pc:chgData name="Cameron Midson" userId="510fe36d-201b-4d30-8c49-491c55367456" providerId="ADAL" clId="{93217E07-8A0E-5D7D-A37A-49773A2FEA36}" dt="2026-08-20T04:08:09.441" v="8"/>
        <pc:sldMkLst>
          <pc:docMk/>
          <pc:sldMk cId="2430725823" sldId="639"/>
        </pc:sldMkLst>
        <pc:picChg chg="add mod">
          <ac:chgData name="Cameron Midson" userId="510fe36d-201b-4d30-8c49-491c55367456" providerId="ADAL" clId="{93217E07-8A0E-5D7D-A37A-49773A2FEA36}" dt="2026-08-20T04:08:09.441" v="8"/>
          <ac:picMkLst>
            <pc:docMk/>
            <pc:sldMk cId="2430725823" sldId="639"/>
            <ac:picMk id="3" creationId="{2CBD9477-35A2-3E0E-ADD4-10958D19485D}"/>
          </ac:picMkLst>
        </pc:picChg>
        <pc:picChg chg="del">
          <ac:chgData name="Cameron Midson" userId="510fe36d-201b-4d30-8c49-491c55367456" providerId="ADAL" clId="{93217E07-8A0E-5D7D-A37A-49773A2FEA36}" dt="2026-08-20T04:08:08.435" v="7" actId="478"/>
          <ac:picMkLst>
            <pc:docMk/>
            <pc:sldMk cId="2430725823" sldId="639"/>
            <ac:picMk id="4" creationId="{43FE9722-8C27-1692-CB54-168DD13BB829}"/>
          </ac:picMkLst>
        </pc:picChg>
        <pc:picChg chg="add mod">
          <ac:chgData name="Cameron Midson" userId="510fe36d-201b-4d30-8c49-491c55367456" providerId="ADAL" clId="{93217E07-8A0E-5D7D-A37A-49773A2FEA36}" dt="2026-08-20T04:08:09.441" v="8"/>
          <ac:picMkLst>
            <pc:docMk/>
            <pc:sldMk cId="2430725823" sldId="639"/>
            <ac:picMk id="5" creationId="{9686F34E-D32D-B1C3-55FD-F51DAA666664}"/>
          </ac:picMkLst>
        </pc:picChg>
        <pc:picChg chg="del">
          <ac:chgData name="Cameron Midson" userId="510fe36d-201b-4d30-8c49-491c55367456" providerId="ADAL" clId="{93217E07-8A0E-5D7D-A37A-49773A2FEA36}" dt="2026-08-20T04:08:08.435" v="7" actId="478"/>
          <ac:picMkLst>
            <pc:docMk/>
            <pc:sldMk cId="2430725823" sldId="639"/>
            <ac:picMk id="6" creationId="{D8DD2C9C-C291-452C-B205-51C321F951D6}"/>
          </ac:picMkLst>
        </pc:picChg>
        <pc:picChg chg="add mod">
          <ac:chgData name="Cameron Midson" userId="510fe36d-201b-4d30-8c49-491c55367456" providerId="ADAL" clId="{93217E07-8A0E-5D7D-A37A-49773A2FEA36}" dt="2026-08-20T04:08:09.441" v="8"/>
          <ac:picMkLst>
            <pc:docMk/>
            <pc:sldMk cId="2430725823" sldId="639"/>
            <ac:picMk id="7" creationId="{758513F2-E79C-BB21-1F24-1F64CE88F923}"/>
          </ac:picMkLst>
        </pc:picChg>
        <pc:picChg chg="add mod">
          <ac:chgData name="Cameron Midson" userId="510fe36d-201b-4d30-8c49-491c55367456" providerId="ADAL" clId="{93217E07-8A0E-5D7D-A37A-49773A2FEA36}" dt="2026-08-20T04:08:09.441" v="8"/>
          <ac:picMkLst>
            <pc:docMk/>
            <pc:sldMk cId="2430725823" sldId="639"/>
            <ac:picMk id="8" creationId="{8E1A9339-ADC5-18E5-0F1E-E63DF8C7AB54}"/>
          </ac:picMkLst>
        </pc:picChg>
        <pc:picChg chg="add mod">
          <ac:chgData name="Cameron Midson" userId="510fe36d-201b-4d30-8c49-491c55367456" providerId="ADAL" clId="{93217E07-8A0E-5D7D-A37A-49773A2FEA36}" dt="2026-08-20T04:08:09.441" v="8"/>
          <ac:picMkLst>
            <pc:docMk/>
            <pc:sldMk cId="2430725823" sldId="639"/>
            <ac:picMk id="14" creationId="{17C99312-9FC5-1B08-DA16-6E86AAB96856}"/>
          </ac:picMkLst>
        </pc:picChg>
        <pc:picChg chg="add mod">
          <ac:chgData name="Cameron Midson" userId="510fe36d-201b-4d30-8c49-491c55367456" providerId="ADAL" clId="{93217E07-8A0E-5D7D-A37A-49773A2FEA36}" dt="2026-08-20T04:08:09.441" v="8"/>
          <ac:picMkLst>
            <pc:docMk/>
            <pc:sldMk cId="2430725823" sldId="639"/>
            <ac:picMk id="15" creationId="{B4E0D686-B586-DCE5-1A03-6B666370FF6A}"/>
          </ac:picMkLst>
        </pc:picChg>
        <pc:picChg chg="add mod">
          <ac:chgData name="Cameron Midson" userId="510fe36d-201b-4d30-8c49-491c55367456" providerId="ADAL" clId="{93217E07-8A0E-5D7D-A37A-49773A2FEA36}" dt="2026-08-20T04:08:09.441" v="8"/>
          <ac:picMkLst>
            <pc:docMk/>
            <pc:sldMk cId="2430725823" sldId="639"/>
            <ac:picMk id="16" creationId="{DBF33B55-0CB1-1A1D-9018-8F6AC2390C68}"/>
          </ac:picMkLst>
        </pc:picChg>
        <pc:picChg chg="add mod">
          <ac:chgData name="Cameron Midson" userId="510fe36d-201b-4d30-8c49-491c55367456" providerId="ADAL" clId="{93217E07-8A0E-5D7D-A37A-49773A2FEA36}" dt="2026-08-20T04:08:09.441" v="8"/>
          <ac:picMkLst>
            <pc:docMk/>
            <pc:sldMk cId="2430725823" sldId="639"/>
            <ac:picMk id="17" creationId="{2F0D769F-7D74-7B9E-A13A-F4C10ED8E75F}"/>
          </ac:picMkLst>
        </pc:picChg>
        <pc:picChg chg="del mod">
          <ac:chgData name="Cameron Midson" userId="510fe36d-201b-4d30-8c49-491c55367456" providerId="ADAL" clId="{93217E07-8A0E-5D7D-A37A-49773A2FEA36}" dt="2026-08-20T04:08:08.435" v="7" actId="478"/>
          <ac:picMkLst>
            <pc:docMk/>
            <pc:sldMk cId="2430725823" sldId="639"/>
            <ac:picMk id="30" creationId="{93AD4C16-B642-B188-08FF-2315ECBA0933}"/>
          </ac:picMkLst>
        </pc:picChg>
        <pc:picChg chg="del mod">
          <ac:chgData name="Cameron Midson" userId="510fe36d-201b-4d30-8c49-491c55367456" providerId="ADAL" clId="{93217E07-8A0E-5D7D-A37A-49773A2FEA36}" dt="2026-08-20T04:08:08.435" v="7" actId="478"/>
          <ac:picMkLst>
            <pc:docMk/>
            <pc:sldMk cId="2430725823" sldId="639"/>
            <ac:picMk id="31" creationId="{AE6700E5-CF45-41A1-5B9E-2B73401383C2}"/>
          </ac:picMkLst>
        </pc:picChg>
        <pc:picChg chg="del mod">
          <ac:chgData name="Cameron Midson" userId="510fe36d-201b-4d30-8c49-491c55367456" providerId="ADAL" clId="{93217E07-8A0E-5D7D-A37A-49773A2FEA36}" dt="2026-08-20T04:08:08.435" v="7" actId="478"/>
          <ac:picMkLst>
            <pc:docMk/>
            <pc:sldMk cId="2430725823" sldId="639"/>
            <ac:picMk id="32" creationId="{95E7B4EB-1393-CF21-ED26-471A862268AC}"/>
          </ac:picMkLst>
        </pc:picChg>
        <pc:picChg chg="del">
          <ac:chgData name="Cameron Midson" userId="510fe36d-201b-4d30-8c49-491c55367456" providerId="ADAL" clId="{93217E07-8A0E-5D7D-A37A-49773A2FEA36}" dt="2026-08-20T04:08:08.435" v="7" actId="478"/>
          <ac:picMkLst>
            <pc:docMk/>
            <pc:sldMk cId="2430725823" sldId="639"/>
            <ac:picMk id="33" creationId="{1F29FE70-702A-F1BB-003A-FE21064B413F}"/>
          </ac:picMkLst>
        </pc:picChg>
        <pc:picChg chg="del mod">
          <ac:chgData name="Cameron Midson" userId="510fe36d-201b-4d30-8c49-491c55367456" providerId="ADAL" clId="{93217E07-8A0E-5D7D-A37A-49773A2FEA36}" dt="2026-08-20T04:08:08.435" v="7" actId="478"/>
          <ac:picMkLst>
            <pc:docMk/>
            <pc:sldMk cId="2430725823" sldId="639"/>
            <ac:picMk id="36" creationId="{1BFEA37B-5315-0ABA-D22A-BC93013F7C48}"/>
          </ac:picMkLst>
        </pc:picChg>
        <pc:picChg chg="del">
          <ac:chgData name="Cameron Midson" userId="510fe36d-201b-4d30-8c49-491c55367456" providerId="ADAL" clId="{93217E07-8A0E-5D7D-A37A-49773A2FEA36}" dt="2026-08-20T04:08:08.435" v="7" actId="478"/>
          <ac:picMkLst>
            <pc:docMk/>
            <pc:sldMk cId="2430725823" sldId="639"/>
            <ac:picMk id="43" creationId="{7C2FD57C-B974-330C-043D-D36FCE985322}"/>
          </ac:picMkLst>
        </pc:picChg>
      </pc:sldChg>
      <pc:sldChg chg="addSp delSp modSp mod">
        <pc:chgData name="Cameron Midson" userId="510fe36d-201b-4d30-8c49-491c55367456" providerId="ADAL" clId="{93217E07-8A0E-5D7D-A37A-49773A2FEA36}" dt="2026-08-20T04:07:20.825" v="2"/>
        <pc:sldMkLst>
          <pc:docMk/>
          <pc:sldMk cId="3412986629" sldId="669"/>
        </pc:sldMkLst>
        <pc:picChg chg="add mod">
          <ac:chgData name="Cameron Midson" userId="510fe36d-201b-4d30-8c49-491c55367456" providerId="ADAL" clId="{93217E07-8A0E-5D7D-A37A-49773A2FEA36}" dt="2026-08-20T04:07:20.825" v="2"/>
          <ac:picMkLst>
            <pc:docMk/>
            <pc:sldMk cId="3412986629" sldId="669"/>
            <ac:picMk id="2" creationId="{CB703CB8-BDF2-7A03-2A7F-5CE9FDC40BC5}"/>
          </ac:picMkLst>
        </pc:picChg>
        <pc:picChg chg="add mod">
          <ac:chgData name="Cameron Midson" userId="510fe36d-201b-4d30-8c49-491c55367456" providerId="ADAL" clId="{93217E07-8A0E-5D7D-A37A-49773A2FEA36}" dt="2026-08-20T04:07:20.825" v="2"/>
          <ac:picMkLst>
            <pc:docMk/>
            <pc:sldMk cId="3412986629" sldId="669"/>
            <ac:picMk id="3" creationId="{E841B1F4-F1B2-3BAA-13B2-6E962BC6B8DE}"/>
          </ac:picMkLst>
        </pc:picChg>
        <pc:picChg chg="del">
          <ac:chgData name="Cameron Midson" userId="510fe36d-201b-4d30-8c49-491c55367456" providerId="ADAL" clId="{93217E07-8A0E-5D7D-A37A-49773A2FEA36}" dt="2026-08-20T04:07:20.591" v="1" actId="478"/>
          <ac:picMkLst>
            <pc:docMk/>
            <pc:sldMk cId="3412986629" sldId="669"/>
            <ac:picMk id="6" creationId="{B09C518D-8D30-046F-E727-78563491E5B0}"/>
          </ac:picMkLst>
        </pc:picChg>
        <pc:picChg chg="add mod">
          <ac:chgData name="Cameron Midson" userId="510fe36d-201b-4d30-8c49-491c55367456" providerId="ADAL" clId="{93217E07-8A0E-5D7D-A37A-49773A2FEA36}" dt="2026-08-20T04:07:20.825" v="2"/>
          <ac:picMkLst>
            <pc:docMk/>
            <pc:sldMk cId="3412986629" sldId="669"/>
            <ac:picMk id="7" creationId="{0E3CC4A0-6408-1CA8-B3C3-5BB8D7D78C53}"/>
          </ac:picMkLst>
        </pc:picChg>
        <pc:picChg chg="del">
          <ac:chgData name="Cameron Midson" userId="510fe36d-201b-4d30-8c49-491c55367456" providerId="ADAL" clId="{93217E07-8A0E-5D7D-A37A-49773A2FEA36}" dt="2026-08-20T04:07:20.591" v="1" actId="478"/>
          <ac:picMkLst>
            <pc:docMk/>
            <pc:sldMk cId="3412986629" sldId="669"/>
            <ac:picMk id="8" creationId="{39950FE0-B90F-9578-0AEA-EA7BDCB00DD8}"/>
          </ac:picMkLst>
        </pc:picChg>
        <pc:picChg chg="add mod">
          <ac:chgData name="Cameron Midson" userId="510fe36d-201b-4d30-8c49-491c55367456" providerId="ADAL" clId="{93217E07-8A0E-5D7D-A37A-49773A2FEA36}" dt="2026-08-20T04:07:20.825" v="2"/>
          <ac:picMkLst>
            <pc:docMk/>
            <pc:sldMk cId="3412986629" sldId="669"/>
            <ac:picMk id="9" creationId="{FD3A50F2-EFFF-0C66-CF60-636493AF427A}"/>
          </ac:picMkLst>
        </pc:picChg>
        <pc:picChg chg="add mod">
          <ac:chgData name="Cameron Midson" userId="510fe36d-201b-4d30-8c49-491c55367456" providerId="ADAL" clId="{93217E07-8A0E-5D7D-A37A-49773A2FEA36}" dt="2026-08-20T04:07:20.825" v="2"/>
          <ac:picMkLst>
            <pc:docMk/>
            <pc:sldMk cId="3412986629" sldId="669"/>
            <ac:picMk id="10" creationId="{2F7F581D-B0C7-6DEB-373D-3C7FCEECF203}"/>
          </ac:picMkLst>
        </pc:picChg>
        <pc:picChg chg="add mod">
          <ac:chgData name="Cameron Midson" userId="510fe36d-201b-4d30-8c49-491c55367456" providerId="ADAL" clId="{93217E07-8A0E-5D7D-A37A-49773A2FEA36}" dt="2026-08-20T04:07:20.825" v="2"/>
          <ac:picMkLst>
            <pc:docMk/>
            <pc:sldMk cId="3412986629" sldId="669"/>
            <ac:picMk id="12" creationId="{CBFD44F7-B536-265C-CBD5-5921F8765B92}"/>
          </ac:picMkLst>
        </pc:picChg>
        <pc:picChg chg="del">
          <ac:chgData name="Cameron Midson" userId="510fe36d-201b-4d30-8c49-491c55367456" providerId="ADAL" clId="{93217E07-8A0E-5D7D-A37A-49773A2FEA36}" dt="2026-08-20T04:07:20.591" v="1" actId="478"/>
          <ac:picMkLst>
            <pc:docMk/>
            <pc:sldMk cId="3412986629" sldId="669"/>
            <ac:picMk id="18" creationId="{B86F67C1-7BBD-0F8F-8694-B4DA0D6B2570}"/>
          </ac:picMkLst>
        </pc:picChg>
        <pc:picChg chg="del">
          <ac:chgData name="Cameron Midson" userId="510fe36d-201b-4d30-8c49-491c55367456" providerId="ADAL" clId="{93217E07-8A0E-5D7D-A37A-49773A2FEA36}" dt="2026-08-20T04:07:20.591" v="1" actId="478"/>
          <ac:picMkLst>
            <pc:docMk/>
            <pc:sldMk cId="3412986629" sldId="669"/>
            <ac:picMk id="19" creationId="{B5AB9BCA-32B8-95A7-92C3-46321F46517C}"/>
          </ac:picMkLst>
        </pc:picChg>
        <pc:picChg chg="del">
          <ac:chgData name="Cameron Midson" userId="510fe36d-201b-4d30-8c49-491c55367456" providerId="ADAL" clId="{93217E07-8A0E-5D7D-A37A-49773A2FEA36}" dt="2026-08-20T04:07:20.591" v="1" actId="478"/>
          <ac:picMkLst>
            <pc:docMk/>
            <pc:sldMk cId="3412986629" sldId="669"/>
            <ac:picMk id="20" creationId="{3C2EA31A-05CD-6593-2BFC-12B49D3DA5DD}"/>
          </ac:picMkLst>
        </pc:picChg>
        <pc:picChg chg="del">
          <ac:chgData name="Cameron Midson" userId="510fe36d-201b-4d30-8c49-491c55367456" providerId="ADAL" clId="{93217E07-8A0E-5D7D-A37A-49773A2FEA36}" dt="2026-08-20T04:07:20.591" v="1" actId="478"/>
          <ac:picMkLst>
            <pc:docMk/>
            <pc:sldMk cId="3412986629" sldId="669"/>
            <ac:picMk id="21" creationId="{9037D37E-5639-2793-C94F-7B120CFE016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kern="1200" dirty="0">
                <a:solidFill>
                  <a:schemeClr val="tx1"/>
                </a:solidFill>
                <a:effectLst/>
                <a:latin typeface="Arial"/>
                <a:cs typeface="Arial"/>
              </a:rPr>
              <a:t>Dòng rượu vang Shiraz hảo hạng của Úc tượng trưng cho cả vùng đất: sự kết tinh của thổ nhưỡng, khí hậu và cộng đồng độc đáo nơi đây. Vui lòng xem các nội dung ghi chú để biết thêm thông tin ở mỗi trang trình chiếu và các câu hỏi gợi ý thảo luận. </a:t>
            </a:r>
            <a:r>
              <a:rPr lang="vi-VN" sz="1200" kern="1200" dirty="0">
                <a:solidFill>
                  <a:schemeClr val="tx1"/>
                </a:solidFill>
                <a:effectLst/>
                <a:latin typeface="Arial"/>
                <a:cs typeface="Arial"/>
              </a:rPr>
              <a:t>Để tải về các chủ đề và tài liệu, bao gồm các bài thuyết trình khác, vui lòng truy cập www.australianwinediscovered.com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652912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Lên men cả chùm: Cuống được để nguyên cùng nho, giúp rượu có hàm lượng chát cao hơn và mùi thơm nồng nàn hơn. Phương pháp này cũng có thể giúp rượu vang trở nên ngon hơn theo thời gian.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Thêm cuống: Cuống được thêm vào quá trình lên men với những chùm nho đã bị ngắt cuống.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Carbonic Maceration: Về bản chất, phương pháp carbonic maceration là quá trình lên men nội bào. Quá trình lên men bắt đầu với những chùm nho nguyên vẹn vẫn còn cuống. Trong một môi trường yếm khí, chẳng hạn như một thùng chứa đầy khí carbon dioxide, nho sẽ bắt đầu tự lên men (sử dụng enzym của chính mình). Quá trình này diễn ra cho đến khi nồng độ cồn đạt khoảng 2%. Phương pháp ủ giàu carbon cho ra những chai rượu có đặc tính độc đáo và mang nhiều vị hoa quả hơn.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Lên men malolactic: Vi khuẩn axit lactic (xuất hiện tự nhiên hoặc được thêm vào hỗn hợp Shiraz lên men) kích hoạt quá trình chuyển đổi axit malic cứng hơn thành axit lactic mềm, mịn. Các nhà sản xuất rượu cũng có thể sử dụng phương pháp lên men malolactic một phần. Phương pháp này giúp làm giảm vị chua trong rượu, ổn định rượu và định hình hương vị.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Lên men tự nhiên: Men tự nhiên hoặc bản địa có trong hệ vi sinh của nho được dùng để lên men rượu thay vì dùng men đã nuôi cấy (men được tách biệt rồi sau đó được nuôi cấy trong phòng thí nghiệm). Như vậy sẽ cho ra dòng rượu có hương vị phức hợp hơn.</a:t>
            </a:r>
            <a:endParaRPr lang="en-VN" sz="1200" kern="1200" dirty="0">
              <a:solidFill>
                <a:schemeClr val="tx1"/>
              </a:solidFill>
              <a:effectLst/>
              <a:latin typeface="+mn-lt"/>
              <a:ea typeface="+mn-ea"/>
              <a:cs typeface="+mn-cs"/>
            </a:endParaRPr>
          </a:p>
          <a:p>
            <a:br>
              <a:rPr lang="en-AU"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Lên men cùng Viognier: Khi Shiraz được lên men cùng với một lượng nhỏ nho Viognier, ta sẽ có dòng rượu với màu sắc sáng hơn, thơm hơn và hương vị cân bằng hơn.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Tách nước và bơm lại: Bao gồm các bước rút nước ép lên men (phải có) từ vỏ, để lại vỏ trong thùng lên men rồi sau đó đổ nước ép lại lên trên vỏ. Phương pháp này làm tăng thời gian tiếp xúc với oxy, giúp rượu có được màu đậm và nồng độ chát cao hơn.</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Ủ sau lên men/ kéo dài thời gian ủ với vỏ: Thời gian ủ kéo dài (10–40 ngày) giúp rượu có được kết cấu mịn màng hơn, nồng độ chát nhẹ hơn, nhờ đó làm giảm cảm giác khô chát và tăng thêm vị mặn.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Lên men trong thùng gỗ sồi: Shiraz thường được ủ trong thùng gỗ sồi (gỗ sồi Pháp hoặc Mỹ). Quá trình lên men trong thùng gỗ sồi mới có thể giúp rượu vang Shiraz có được hương vani, khói và dừa.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Đóng chai và ủ rượu: Hầu hết dòng rượu Shiraz của Úc được đóng chai bằng nắp vặn, ngoại trừ một số dòng rượu cao cấp như Penfolds Grange. Khả năng nâng cao hương vị theo thời gian cũng thay đổi tùy vào phong cách và chất lượng. Rượu vang Shiraz có thể được ủ đến 20 năm (lên đến nửa thế kỷ đối với những chai rượu hảo hạng) để nâng cao hương vị. Nhiều phong cách Shiraz của Úc được sản xuất để uống trẻ (2–5 năm).</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CÂU HỎI GỢI Ý THẢO LUẬN: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Những đặc điểm nào khiến một chai rượu vang Shiraz đáng để ủ lâu năm? Làm thế nào để những người làm rượu có thể ảnh hưởng đến khả năng ủ của rượu?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Tại sao gỗ sồi lại được sử dụng phổ biến trong quy trình sản xuất rượu vang Shiraz hảo hạng?</a:t>
            </a:r>
            <a:endParaRPr lang="en-VN" sz="1200" kern="1200" dirty="0">
              <a:solidFill>
                <a:schemeClr val="tx1"/>
              </a:solidFill>
              <a:effectLst/>
              <a:latin typeface="+mn-lt"/>
              <a:ea typeface="+mn-ea"/>
              <a:cs typeface="+mn-cs"/>
            </a:endParaRPr>
          </a:p>
          <a:p>
            <a:br>
              <a:rPr lang="en-AU" dirty="0"/>
            </a:br>
            <a:endParaRPr lang="vi-VN" b="0" dirty="0">
              <a:effectLst/>
            </a:endParaRPr>
          </a:p>
          <a:p>
            <a:br>
              <a:rPr lang="en-AU"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61494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Những nhà sản xuất rượu vang của Úc, đặc biệt là ở Thung lũng Barossa tại Nam Úc và McLaren Vale, đã sản xuất phong cách rượu theo phong cách phối trộn nổi tiếng ở vùng Rhône của Pháp, cụ thể là Châteauneuf-du-Pape. Thành công của dòng rượu trộn này đến từ việc pha trộn các loại rượu theo tỷ lệ khác biệt, trong đó rượu Shiraz thường đóng vai trò chủ đạo.</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232107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Cabernet-Shiraz là dòng phối trộn đặc trưng của Úc, nổi tiếng tại quốc gia này và cả trên thị trường quốc tế. Thường kết hợp hai dòng rượu đến từ các vùng khác nhau. Sự pha trộn giữa nhiều vùng cho phép các nhà sản xuất rượu dùng nho từ những khu vực trồng tốt nhất.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263873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latin typeface="Arial"/>
                <a:cs typeface="Arial"/>
              </a:rPr>
              <a:t>CÂU HỎI GỢI Ý THẢO LUẬN: </a:t>
            </a:r>
          </a:p>
          <a:p>
            <a:pPr rtl="0"/>
            <a:r>
              <a:rPr lang="vi-VN" sz="1200" b="0" i="0" u="none" strike="noStrike" kern="1200" dirty="0">
                <a:solidFill>
                  <a:schemeClr val="tx1"/>
                </a:solidFill>
                <a:effectLst/>
                <a:latin typeface="Arial"/>
                <a:cs typeface="Arial"/>
              </a:rPr>
              <a:t>- Khi được trộn cùng nhau, Cabernet mang đến ưu điểm gì cho Shiraz? </a:t>
            </a:r>
          </a:p>
          <a:p>
            <a:pPr rtl="0"/>
            <a:r>
              <a:rPr lang="vi-VN" sz="1200" b="0" i="0" u="none" strike="noStrike" kern="1200" dirty="0">
                <a:solidFill>
                  <a:schemeClr val="tx1"/>
                </a:solidFill>
                <a:effectLst/>
                <a:latin typeface="Arial"/>
                <a:cs typeface="Arial"/>
              </a:rPr>
              <a:t>- Còn Viognier thì sao?</a:t>
            </a:r>
            <a:endParaRPr lang="vi-VN" b="0" dirty="0">
              <a:effectLst/>
            </a:endParaRPr>
          </a:p>
          <a:p>
            <a:br>
              <a:rPr lang="en-AU"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3076253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latin typeface="Arial"/>
                <a:cs typeface="Arial"/>
              </a:rPr>
              <a:t>CÂU HỎI GỢI Ý THẢO LUẬN: </a:t>
            </a:r>
          </a:p>
          <a:p>
            <a:pPr rtl="0"/>
            <a:r>
              <a:rPr lang="vi-VN" sz="1200" b="0" i="0" u="none" strike="noStrike" kern="1200" dirty="0">
                <a:solidFill>
                  <a:schemeClr val="tx1"/>
                </a:solidFill>
                <a:effectLst/>
                <a:latin typeface="Arial"/>
                <a:cs typeface="Arial"/>
              </a:rPr>
              <a:t>-</a:t>
            </a:r>
            <a:r>
              <a:rPr lang="vi-VN" dirty="0">
                <a:latin typeface="Arial"/>
                <a:cs typeface="Arial"/>
              </a:rPr>
              <a:t> </a:t>
            </a:r>
            <a:r>
              <a:rPr lang="vi-VN" sz="1200" kern="1200" dirty="0">
                <a:solidFill>
                  <a:schemeClr val="tx1"/>
                </a:solidFill>
                <a:effectLst/>
                <a:latin typeface="Arial"/>
                <a:cs typeface="Arial"/>
              </a:rPr>
              <a:t>So sánh sự khác biệt giữa rượu vang sủi tăm Shiraz với rượu vang sủi tăm trắng?</a:t>
            </a:r>
          </a:p>
          <a:p>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394483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kern="1200" dirty="0">
                <a:solidFill>
                  <a:schemeClr val="tx1"/>
                </a:solidFill>
                <a:effectLst/>
                <a:latin typeface="Arial"/>
                <a:cs typeface="Arial"/>
              </a:rPr>
              <a:t>Shiraz được trồng ở hầu hết các vùng ở Úc. Nhờ khí hậu, thổ nhưỡng và điều kiện trồng trọt đa dạng, giống nho Shiraz ở Úc có sự đa dạng về phong cách và đặc trưng lớn nhất trên thế giới. Giống nho Shiraz tương đối dễ thích nghi và có thể trồng ở những vùng có khí hậu ôn hoà đến mát mẻ cũng như những vùng ấm áp. Tuy nhiên, Shiraz sinh trưởng mạnh ở những vùng có khí hậu ôn hoà đến ấm áp.</a:t>
            </a:r>
            <a:endParaRPr lang="vi-VN" dirty="0"/>
          </a:p>
          <a:p>
            <a:endParaRPr lang="vi-VN" dirty="0"/>
          </a:p>
          <a:p>
            <a:pPr marL="0" marR="0" lvl="0" indent="0" algn="l" defTabSz="914400" rtl="0" eaLnBrk="1" fontAlgn="auto" latinLnBrk="0" hangingPunct="1">
              <a:lnSpc>
                <a:spcPct val="100000"/>
              </a:lnSpc>
              <a:spcBef>
                <a:spcPct val="0"/>
              </a:spcBef>
              <a:spcAft>
                <a:spcPct val="0"/>
              </a:spcAft>
              <a:buClrTx/>
              <a:buSzTx/>
              <a:buFontTx/>
              <a:buNone/>
              <a:defRPr/>
            </a:pPr>
            <a:r>
              <a:rPr lang="vi-VN" sz="1200" kern="1200" dirty="0">
                <a:solidFill>
                  <a:schemeClr val="tx1"/>
                </a:solidFill>
                <a:effectLst/>
                <a:latin typeface="Arial"/>
                <a:cs typeface="Arial"/>
              </a:rPr>
              <a:t>+ CHƯƠNG TRÌNH BỔ SUNG Quý vị sẽ tìm thấy tài liệu chương trình về một số vùng được nêu tại www.australianwinediscovered.com</a:t>
            </a:r>
            <a:endParaRPr lang="vi-VN" sz="1200" kern="1200" dirty="0">
              <a:solidFill>
                <a:schemeClr val="tx1"/>
              </a:solidFill>
              <a:effectLst/>
              <a:latin typeface="Arial"/>
              <a:ea typeface="Arial"/>
              <a:cs typeface="Arial"/>
            </a:endParaRPr>
          </a:p>
          <a:p>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40161768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Nam Úc chiếm gần 1 nửa trong tổng số nho được sản xuất tại Úc Đây cũng là khu vực có một số cây nho lâu đời và các vùng rượu vang nổi tiếng nhất cả nước.</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924983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Với lịch sử phong phú bắt đầu từ năm 1842, Barossa tự hào khi sở hữu một số vườn nho Shiraz lâu đời nhất trên thế giới vẫn trồng trọt đến ngày nay. Khu vực này nổi tiếng với dòng rượu Shiraz đậm đà, bùng nổ hương vị nhờ khí hậu Địa Trung Hải ôn hòa. Barossa Valley Shiraz đặc trưng với hương vị mạnh mẽ, giàu kết cấu, thoáng chút vị trái cây đen, gia vị cay ấm, mocha, trái cây khô, hạt tiêu và gia vị, đi kèm với hương thơm và hương vị từ cây tuyết tùng, sồi.</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8832375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Các vườn nho nằm ở vùng cao hơn (khoảng 310–540m/1017–1772ft) so với những vườn nho tại Thung lũng Barossa. Tại đây có điều kiện thời tiết đặc trưng là ngày ấm áp và đêm mát mẻ, cho thời gian đón nắng dài trong suốt mùa sinh trưởng. Quá trình thu hoạch diễn ra muộn hơn đến hai tuần so với Thung lũng Barossa do nho chín muộn hơn.</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657396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kern="1200" dirty="0">
                <a:solidFill>
                  <a:schemeClr val="tx1"/>
                </a:solidFill>
                <a:effectLst/>
                <a:latin typeface="Arial"/>
                <a:cs typeface="Arial"/>
              </a:rPr>
              <a:t>Đây sẽ là thời điểm thích hợp để mời mọi người thưởng thức hương vị rượu vang Shiraz truyền thống của Úc. Tiệc thử rượu chính thức sẽ diễn ra vào cuối chương trình.</a:t>
            </a:r>
          </a:p>
          <a:p>
            <a:pPr rtl="0"/>
            <a:endParaRPr lang="vi-VN" sz="1200" b="0" i="0" u="none" strike="noStrike" kern="1200" dirty="0">
              <a:solidFill>
                <a:schemeClr val="tx1"/>
              </a:solidFill>
              <a:effectLst/>
              <a:latin typeface="Arial"/>
              <a:ea typeface="Arial"/>
              <a:cs typeface="Arial"/>
            </a:endParaRPr>
          </a:p>
          <a:p>
            <a:pPr rtl="0"/>
            <a:r>
              <a:rPr lang="vi-VN" sz="1200" b="0" i="0" u="none" strike="noStrike" kern="1200" dirty="0">
                <a:solidFill>
                  <a:schemeClr val="tx1"/>
                </a:solidFill>
                <a:effectLst/>
                <a:latin typeface="Arial"/>
                <a:cs typeface="Arial"/>
              </a:rPr>
              <a:t>Shiraz sinh trưởng tốt nhờ khí hậu ấm áp và thổ nhưỡng đa dạng của Úc. Các tín đồ rượu vang yêu thích hương vị của loại rượu đỏ chín mọng đầy ắp hương vị trái cây, kết cấu và sự cân bằng tuyệt vời này. Hành trình của dòng rượu vang Shiraz, từ những ngày đầu khi được dùng như một thành phần phối trộn hoặc đơn nho, có lẽ một phần là nhờ tính chất nhất quán - đậm vị với hương mâm xôi đen và mận mạnh mẽ và thường được ủ trong thùng gỗ sồi - gỗ sồi Mỹ mang đến hương vani hoặc gỗ sồi Pháp cho một thoáng hương tuyết tùng tinh tế.</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303096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Nhiệt độ tại McLaren Vale bị ảnh hưởng bởi vị trí gần biển. Dãy không khí lạnh tham gia làm mát cho khu vực, tạo ra các vùng trung khí hậu đa dạng. Khí hậu Địa Trung Hải cổ điển tạo điều kiện sản xuất rượu vang Shiraz đậm vị với hương trái việt quất và sô cô la phong phú. </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3060726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Khu vực này có khí hậu lục địa ấm áp, ôn hòa, với những ngày hè ấm nóng được làm dịu bởi những làn gió mát mẻ vào buổi chiều và ban đêm. Rượu vang Shiraz từ Thung lũng Clare sang trọng, đậm vị, giàu kết cấu với hương vị của quả mâm xôi, anh đào đen, mận và cam thảo.</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2307788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Với nồng độ cồn vừa phải, mùi tiêu và hương liệu gia vị, độ chát và chua tốt, rượu vang Shiraz từ Adelaide Hills nhanh chóng nổi lên như một phong cách vang nổi danh trên thị trường rượu thế giới.</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30</a:t>
            </a:fld>
            <a:endParaRPr lang="en-US" dirty="0"/>
          </a:p>
        </p:txBody>
      </p:sp>
    </p:spTree>
    <p:extLst>
      <p:ext uri="{BB962C8B-B14F-4D97-AF65-F5344CB8AC3E}">
        <p14:creationId xmlns:p14="http://schemas.microsoft.com/office/powerpoint/2010/main" val="349373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NSW là nơi tập trung 14 vùng rượu vang khác nhau, từ vùng rượu vang cổ xưa nhất của Úc còn hoạt động như thung lũng Hunter đến khu vực lớn mạnh như Riverina và những vùng khí hậu mát mẻ như Orange, Tumbaruna và Canberra district.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14361628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Trong nhiều năm qua, những chai rượu vang Shiraz từ vùng đất ấm áp, ẩm ướt này mang hương vị mạnh mẽ, đậm đà. Ngày nay, các nhà sản xuất rượu trong khu vực cũng sản xuất các dòng rượu vang đậm vừa, mặn mà, phong phú và dễ kết hợp cùng món ăn.</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3881819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kern="1200" dirty="0">
                <a:solidFill>
                  <a:schemeClr val="tx1"/>
                </a:solidFill>
                <a:effectLst/>
                <a:latin typeface="Arial"/>
                <a:cs typeface="Arial"/>
              </a:rPr>
              <a:t>Khu vực nội địa này đã sản sinh ra văn hóa rượu vang từ khí hậu mát mẻ đang phát triển mạnh, đại diện cho một trong những bí mật ít người biết đến nhất của nền rượu vang Úc. </a:t>
            </a:r>
            <a:r>
              <a:rPr lang="vi-VN" sz="1200" b="0" i="0" u="none" strike="noStrike" kern="1200" dirty="0">
                <a:solidFill>
                  <a:schemeClr val="tx1"/>
                </a:solidFill>
                <a:effectLst/>
                <a:latin typeface="Arial"/>
                <a:cs typeface="Arial"/>
              </a:rPr>
              <a:t>Shiraz Viognier là một trong những dòng vang phối trộn thành công nhất của vùng.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33</a:t>
            </a:fld>
            <a:endParaRPr lang="en-US" dirty="0"/>
          </a:p>
        </p:txBody>
      </p:sp>
    </p:spTree>
    <p:extLst>
      <p:ext uri="{BB962C8B-B14F-4D97-AF65-F5344CB8AC3E}">
        <p14:creationId xmlns:p14="http://schemas.microsoft.com/office/powerpoint/2010/main" val="26356269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Những vùng sản xuất rượu ở Tây Úc tập trung ở phía tây nam và tại vùng Great Southern. Một số vùng rượu vang nằm ở gần thủ phủ Perth như Swan District, nhưng hầu hết đều xa hơn về phía nam.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34</a:t>
            </a:fld>
            <a:endParaRPr lang="en-US" dirty="0"/>
          </a:p>
        </p:txBody>
      </p:sp>
    </p:spTree>
    <p:extLst>
      <p:ext uri="{BB962C8B-B14F-4D97-AF65-F5344CB8AC3E}">
        <p14:creationId xmlns:p14="http://schemas.microsoft.com/office/powerpoint/2010/main" val="3088491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Margaret River là một trong những vùng rượu vang tách biệt về mặt địa lý nhất trên thế giới. Lượng mưa vào mùa đông cao, mùa hè khô và ấm áp, nguy cơ sương giá và mưa đá thấp, cùng với đó là đất mùn xám trên nền đất sét, biến đây trở thành nơi lý tưởng để trồng nho.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1887003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Great Southern có môi trường lý tưởng để sản xuất các dòng rượu vang đặc trưng của vùng. Bao la và đa dạng, diện tích trải dài 150 km (93 dặm) và trải rộng 100 km (62 dặm). Tiểu vùng phía bắc Sông Frankland là nơi lý tưởng để trồng Shiraz.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40971133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Cách Perth hai tiếng rưỡi về phía Nam, Geographe nằm trên bờ biển giáp Ấn Độ Dương. Nhờ vậy, khí hậu ấm nóng của nơi đây được điều hoà bởi những cơn gió biển Tây Nam mát mẻ không ngừng.</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37</a:t>
            </a:fld>
            <a:endParaRPr lang="en-US" dirty="0"/>
          </a:p>
        </p:txBody>
      </p:sp>
    </p:spTree>
    <p:extLst>
      <p:ext uri="{BB962C8B-B14F-4D97-AF65-F5344CB8AC3E}">
        <p14:creationId xmlns:p14="http://schemas.microsoft.com/office/powerpoint/2010/main" val="4089007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dirty="0">
                <a:latin typeface="Arial"/>
                <a:cs typeface="Arial"/>
              </a:rPr>
              <a:t>CÂU HỎI GỢI Ý THẢO LUẬN: </a:t>
            </a:r>
            <a:r>
              <a:rPr lang="vi-VN" sz="1200" kern="1200" dirty="0">
                <a:solidFill>
                  <a:schemeClr val="tx1"/>
                </a:solidFill>
                <a:effectLst/>
                <a:latin typeface="Arial"/>
                <a:cs typeface="Arial"/>
              </a:rPr>
              <a:t>Lợi ích của việc sản xuất rượu Shiraz từ quả của cây nho lâu đời là gì?</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18701741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Swan District là vùng rượu vang lâu đời nhất Tây Úc, được phát triển bởi người Anh ngay sau khi định cư vào năm 1829. Cơn nóng của khu vực này được điều hoà bởi làn gió biển Tây Nam “Fremantle Doctor” nổi tiếng. Shiraz của thung lũng Swan mang theo hương vị của nhiều loại trái cây chín và khô, bao gồm mận và mận khô, cùng với sô cô la, cam thảo và gia vị.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38</a:t>
            </a:fld>
            <a:endParaRPr lang="en-US" dirty="0"/>
          </a:p>
        </p:txBody>
      </p:sp>
    </p:spTree>
    <p:extLst>
      <p:ext uri="{BB962C8B-B14F-4D97-AF65-F5344CB8AC3E}">
        <p14:creationId xmlns:p14="http://schemas.microsoft.com/office/powerpoint/2010/main" val="23560773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Victoria là tiểu bang có nhiều vùng sản xuất rượu nhất trên toàn nước Úc, với số vùng rượu vang và nhà máy rượu nhiều hơn bất cứ bang nào khác. Sự đa dạng về địa lý ở đây khiến từng vùng có thể tạo ra nhiều phong cách khác nhau, bao gồm dòng Shiraz thanh lịch của vùng khí hậu mát mẻ thung lũng Yarra, Mornington Peninsula, Geelong và Beechworth. Những dòng rượu vang vùng nhiệt độ ấm từ Central Victoria được cả thế giới khen ngợi.</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23678877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Những cây nho đầu tiên của khu vực được trồng vào những năm 1860, nhưng phải đến những năm 1960 thì làn sóng trồng nho mới thực sự bắt đầu. Rượu Shiraz của Heathcote có lợi thế nhờ vào thổ nhưỡng giàu oxit sắt có nguồn gốc từ đá thuộc kỷ Cambri - là loại đá lâu đời nhất ở Victoria có niên đại 500 triệu năm. Ôxít sắt bao phủ thổ nhưỡng màu đỏ của vùng này - một đặc điểm nổi bật và có thể thấy rõ khắp khu vực - khiến dòng Shiraz của Heathcote trở thành một trong những loại rượu có màu sắc và hương vị đậm đà nhất trên hành tinh.</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40</a:t>
            </a:fld>
            <a:endParaRPr lang="en-US" dirty="0"/>
          </a:p>
        </p:txBody>
      </p:sp>
    </p:spTree>
    <p:extLst>
      <p:ext uri="{BB962C8B-B14F-4D97-AF65-F5344CB8AC3E}">
        <p14:creationId xmlns:p14="http://schemas.microsoft.com/office/powerpoint/2010/main" val="40642668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Có các vườn nho được trồng lần đầu tiên vào đầu năm 1863, bao gồm các giống nho hiếm đến mức một số người đã bỏ qua nỗ lực xác định và đó rất có thể là những cây nho duy nhất còn sót lại trên thế giới thuộc giống này. Khí hậu là Địa Trung Hải với vị trí gần Nam Đại Dương (100km – 200km) mang lại ảnh hưởng làm mát trong mùa hè.</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41</a:t>
            </a:fld>
            <a:endParaRPr lang="en-US" dirty="0"/>
          </a:p>
        </p:txBody>
      </p:sp>
    </p:spTree>
    <p:extLst>
      <p:ext uri="{BB962C8B-B14F-4D97-AF65-F5344CB8AC3E}">
        <p14:creationId xmlns:p14="http://schemas.microsoft.com/office/powerpoint/2010/main" val="16099981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Vùng Beechworth nhỏ bé nằm ở phía lục địa của dãy Alps thuộc bang Victoria, nhờ đó tạo điều kiện bền vững để nho chín thông qua những ngày tràn ngập nắng ấm. Cùng với đó là những đêm mát mẻ, làm dịu mọi cơn nóng và sản xuất những chùm nho đạt cân bằng tự nhiên và sang trọng. </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42</a:t>
            </a:fld>
            <a:endParaRPr lang="en-US" dirty="0"/>
          </a:p>
        </p:txBody>
      </p:sp>
    </p:spTree>
    <p:extLst>
      <p:ext uri="{BB962C8B-B14F-4D97-AF65-F5344CB8AC3E}">
        <p14:creationId xmlns:p14="http://schemas.microsoft.com/office/powerpoint/2010/main" val="916438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Một tỷ lệ khá lớn nho Shiraz của Úc được các nhà sản xuất lớn sử dụng để làm những dòng rượu vang Úc dễ uống. Phần lớn nho được trồng ở vùng Riverland (Nam Úc) và Riverina (NSW).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43</a:t>
            </a:fld>
            <a:endParaRPr lang="en-US" dirty="0"/>
          </a:p>
        </p:txBody>
      </p:sp>
    </p:spTree>
    <p:extLst>
      <p:ext uri="{BB962C8B-B14F-4D97-AF65-F5344CB8AC3E}">
        <p14:creationId xmlns:p14="http://schemas.microsoft.com/office/powerpoint/2010/main" val="32874179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Riverland ở Nam Úc là một siêu khu vực sản xuất rượu vang, diện tích kéo dài 330 km dọc theo sông Murray. Thế hệ các nhà sản xuất rượu sáng tạo mới đã di chuyển vào khu vực này, chấp nhận thay đổi để làm rượu với các giống nho khác,áp dụng mô hình trang trại bền vững và điều chỉnh các phương pháp để kết hợp cả phương pháp trồng nho hữu cơ và sạch tự nhiên.</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44</a:t>
            </a:fld>
            <a:endParaRPr lang="en-US" dirty="0"/>
          </a:p>
        </p:txBody>
      </p:sp>
    </p:spTree>
    <p:extLst>
      <p:ext uri="{BB962C8B-B14F-4D97-AF65-F5344CB8AC3E}">
        <p14:creationId xmlns:p14="http://schemas.microsoft.com/office/powerpoint/2010/main" val="30525563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kern="1200" dirty="0">
                <a:solidFill>
                  <a:schemeClr val="tx1"/>
                </a:solidFill>
                <a:effectLst/>
                <a:latin typeface="Arial"/>
                <a:cs typeface="Arial"/>
              </a:rPr>
              <a:t>Vùng Riverina đóng góp hơn 10% tổng sản lượng nho của Úc và là vùng sản xuất rượu vang lớn nhất ở New South Wales. Khu vực này trải dài trên một dải đất bằng phẳng trên vùng đồng bằng phía Tây Nam với trung tâm là thành phố Griffith. Tại đây có những vườn nho trải rộng hàng nghìn hecta.</a:t>
            </a:r>
          </a:p>
          <a:p>
            <a:endParaRPr lang="vi-VN" sz="1200" b="0" i="0" u="none" strike="noStrike" kern="1200" dirty="0">
              <a:solidFill>
                <a:schemeClr val="tx1"/>
              </a:solidFill>
              <a:effectLst/>
              <a:latin typeface="Arial"/>
              <a:ea typeface="Arial"/>
              <a:cs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kern="1200" dirty="0">
                <a:solidFill>
                  <a:schemeClr val="tx1"/>
                </a:solidFill>
                <a:effectLst/>
                <a:latin typeface="Arial"/>
                <a:cs typeface="Arial"/>
              </a:rPr>
              <a:t>CÂU HỎI GỢI Ý THẢO LUẬN: </a:t>
            </a:r>
            <a:r>
              <a:rPr lang="vi-VN" sz="1200" kern="1200" dirty="0">
                <a:solidFill>
                  <a:schemeClr val="tx1"/>
                </a:solidFill>
                <a:effectLst/>
                <a:latin typeface="Arial"/>
                <a:cs typeface="Arial"/>
              </a:rPr>
              <a:t>Các vùng Riverland, Riverina và Murray Darling có sản lượng Shiraz nhiều nhất ở Úc, nhưng những khu vực có khí hậu mát mẻ hơn đang trở nên nổi tiếng nhờ hương vị tao nhã, tinh tế của rượu Shiraz. Những con số này nói gì về phong cách của những người chọn uống Shiraz?</a:t>
            </a:r>
          </a:p>
          <a:p>
            <a:endParaRPr lang="vi-VN" sz="1200" b="0" i="0" u="none" strike="noStrike" kern="1200" dirty="0">
              <a:solidFill>
                <a:schemeClr val="tx1"/>
              </a:solidFill>
              <a:effectLst/>
              <a:latin typeface="Arial"/>
              <a:ea typeface="Arial"/>
              <a:cs typeface="Arial"/>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45</a:t>
            </a:fld>
            <a:endParaRPr lang="en-US" dirty="0"/>
          </a:p>
        </p:txBody>
      </p:sp>
    </p:spTree>
    <p:extLst>
      <p:ext uri="{BB962C8B-B14F-4D97-AF65-F5344CB8AC3E}">
        <p14:creationId xmlns:p14="http://schemas.microsoft.com/office/powerpoint/2010/main" val="35926994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latin typeface="Arial"/>
                <a:cs typeface="Arial"/>
              </a:rPr>
              <a:t>ĐÂY LÀ THỜI ĐIỂM THÍCH HỢP ĐỂ THƯỞNG THỨC VÀ THẢO LUẬN VỀ HƯƠNG VỊ CÁC LOẠI RƯỢU VANG KHÁC NHAU. </a:t>
            </a:r>
          </a:p>
          <a:p>
            <a:endParaRPr lang="vi-VN" dirty="0"/>
          </a:p>
          <a:p>
            <a:r>
              <a:rPr lang="vi-VN" sz="1200" b="0" i="0" u="none" strike="noStrike" kern="1200" dirty="0">
                <a:solidFill>
                  <a:schemeClr val="tx1"/>
                </a:solidFill>
                <a:effectLst/>
                <a:latin typeface="Arial"/>
                <a:cs typeface="Arial"/>
              </a:rPr>
              <a:t>Hương vị đa dạng tuyệt vời của Shiraz chính là lời giải thích hợp lý cho lý do Shiraz là giống nho hàng đầu trong nước. Nhiều người yêu thích rượu vang Shiraz được làm từ những chùm nho ở vùng khí hậu ấm áp dưới tay nghề của các nhà làm rượu truyền thống. Những chai rượu này cân bằng hoàn hảo với hương vị đậm đà, trái cây mọng nước, kết cấu tuyệt hảo nhờ độ chát của trái chín và độ cồn cao. Nhưng nhiều người cũng dần thay đổi phong cách sang Shiraz được trồng ở những vùng có khí hậu mát mẻ hơn. Những dòng rượu vang này mang theo hương vị thuần túy của giống nho và thể hiện đặc trưng của các vùng miền một cách rõ ràng và tập trung.</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46</a:t>
            </a:fld>
            <a:endParaRPr lang="en-US" dirty="0"/>
          </a:p>
        </p:txBody>
      </p:sp>
    </p:spTree>
    <p:extLst>
      <p:ext uri="{BB962C8B-B14F-4D97-AF65-F5344CB8AC3E}">
        <p14:creationId xmlns:p14="http://schemas.microsoft.com/office/powerpoint/2010/main" val="41004447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kern="1200" dirty="0">
                <a:solidFill>
                  <a:schemeClr val="tx1"/>
                </a:solidFill>
                <a:effectLst/>
                <a:latin typeface="Arial"/>
                <a:cs typeface="Arial"/>
              </a:rPr>
              <a:t>Vui lòng truy cập www.australianwinediscovered.com để tìm hiểu thêm về chương trình, công cụ và tư liệu.</a:t>
            </a:r>
            <a:endParaRPr lang="vi-VN" b="0" dirty="0">
              <a:effectLst/>
            </a:endParaRPr>
          </a:p>
          <a:p>
            <a:r>
              <a:rPr lang="vi-VN" sz="1200" kern="1200" dirty="0">
                <a:solidFill>
                  <a:schemeClr val="tx1"/>
                </a:solidFill>
                <a:effectLst/>
                <a:latin typeface="Arial"/>
                <a:cs typeface="Arial"/>
              </a:rPr>
              <a:t>Để được giải đáp thắc mắc, vui lòng liên hệ discovered@wineaustralia.com</a:t>
            </a:r>
            <a:endParaRPr lang="vi-VN" sz="1200" kern="1200" dirty="0">
              <a:solidFill>
                <a:schemeClr val="tx1"/>
              </a:solidFill>
              <a:effectLst/>
              <a:latin typeface="Arial"/>
              <a:ea typeface="Arial"/>
              <a:cs typeface="Arial"/>
            </a:endParaRPr>
          </a:p>
          <a:p>
            <a:endParaRPr lang="vi-VN"/>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49</a:t>
            </a:fld>
            <a:endParaRPr lang="en-US" dirty="0"/>
          </a:p>
        </p:txBody>
      </p:sp>
    </p:spTree>
    <p:extLst>
      <p:ext uri="{BB962C8B-B14F-4D97-AF65-F5344CB8AC3E}">
        <p14:creationId xmlns:p14="http://schemas.microsoft.com/office/powerpoint/2010/main" val="3652043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Max Schubert là người tiên phong đưa rượu dòng rượu Shiraz của Úc lên bản đồ thế giới. Mặc dù gặp phải rất nhiều thử thách, nhưng ông đã thành công sản xuất dòng rượu vang Penfolds Grange nổi tiếng nhất nước Úc.</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067589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Giống nho Shiraz tương đối dễ thích nghi. Giống nho này có thể sinh trưởng tốt trong khí hậu thích hợp, nhưng dễ gặp tình trạng đậu trái kém. Shiraz là giống nho nảy chồi và cho quả chín khá muộn, được hái vào giữa vụ thu hoạch.</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797086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kern="1200" dirty="0">
                <a:solidFill>
                  <a:schemeClr val="tx1"/>
                </a:solidFill>
                <a:effectLst/>
                <a:latin typeface="Arial"/>
                <a:cs typeface="Arial"/>
              </a:rPr>
              <a:t>Có thể cắt tỉa cây nho Shiraz bằng tay hoặc máy, thường diễn ra trong những tháng mùa đông hoặc gần mùa xuân.</a:t>
            </a:r>
            <a:endParaRPr lang="vi-VN"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593573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kern="1200" dirty="0">
                <a:solidFill>
                  <a:schemeClr val="tx1"/>
                </a:solidFill>
                <a:effectLst/>
                <a:latin typeface="Arial"/>
                <a:cs typeface="Arial"/>
              </a:rPr>
              <a:t>- Tuổi cây nho: Sản lượng của cây nho Shiraz lâu năm thường thấp hơn, tuy nhiên lại cho ra những chùm nho đậm đà hương vị. </a:t>
            </a:r>
          </a:p>
          <a:p>
            <a:pPr rtl="0"/>
            <a:r>
              <a:rPr lang="vi-VN" sz="1200" b="0" i="0" u="none" strike="noStrike" kern="1200" dirty="0">
                <a:solidFill>
                  <a:schemeClr val="tx1"/>
                </a:solidFill>
                <a:effectLst/>
                <a:latin typeface="Arial"/>
                <a:cs typeface="Arial"/>
              </a:rPr>
              <a:t>- Sức sống của cây nho: Nếu vườn nho sinh trưởng đặc biệt tốt và chủ vườn không kiểm soát vụ mùa nho, hương vị mặn đặc trưng của nho Shiraz có thể bị giảm bớt. Do vậy, việc theo dõi sát sao đến sự sinh trưởng của cây nho là cực kỳ cần thiết. </a:t>
            </a:r>
          </a:p>
          <a:p>
            <a:pPr rtl="0"/>
            <a:r>
              <a:rPr lang="vi-VN" sz="1200" b="0" i="0" u="none" strike="noStrike" kern="1200" dirty="0">
                <a:solidFill>
                  <a:schemeClr val="tx1"/>
                </a:solidFill>
                <a:effectLst/>
                <a:latin typeface="Arial"/>
                <a:cs typeface="Arial"/>
              </a:rPr>
              <a:t>- Đặc điểm của khu vực: Bao gồm các loại đất, hướng dốc, nguồn sáng và khí hậu.</a:t>
            </a:r>
            <a:endParaRPr lang="vi-VN" b="0" dirty="0">
              <a:effectLst/>
            </a:endParaRPr>
          </a:p>
          <a:p>
            <a:br>
              <a:rPr lang="en-AU"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4147915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kern="1200" dirty="0">
                <a:solidFill>
                  <a:schemeClr val="tx1"/>
                </a:solidFill>
                <a:effectLst/>
                <a:latin typeface="Arial"/>
                <a:cs typeface="Arial"/>
              </a:rPr>
              <a:t>Để chín hoàn toàn, Shiraz cần có mùa chín tốt. Rồi trong những điều kiện đó, nho được hái vào giữa vụ thu hoạch. Ở những vùng có khí hậu mát mẻ hơn, Shiraz sẽ cần trải qua mùa sinh trưởng lâu hơn để có thể chín hoàn toàn. Khi để chín lâu hơn, vị cay nồng của Shiraz dần chuyển thành hương mận hầm và anh đào đen.</a:t>
            </a:r>
            <a:endParaRPr lang="vi-VN" b="0" dirty="0">
              <a:effectLst/>
            </a:endParaRPr>
          </a:p>
          <a:p>
            <a:pPr rtl="0"/>
            <a:endParaRPr lang="vi-VN" sz="1200" b="0" i="0" u="none" strike="noStrike" kern="1200" dirty="0">
              <a:solidFill>
                <a:schemeClr val="tx1"/>
              </a:solidFill>
              <a:effectLst/>
              <a:latin typeface="Arial"/>
              <a:ea typeface="Arial"/>
              <a:cs typeface="Arial"/>
            </a:endParaRPr>
          </a:p>
          <a:p>
            <a:pPr rtl="0"/>
            <a:r>
              <a:rPr lang="vi-VN" sz="1200" b="0" i="0" u="none" strike="noStrike" kern="1200" dirty="0">
                <a:solidFill>
                  <a:schemeClr val="tx1"/>
                </a:solidFill>
                <a:effectLst/>
                <a:latin typeface="Arial"/>
                <a:cs typeface="Arial"/>
              </a:rPr>
              <a:t>CÂU HỎI GỢI Ý THẢO LUẬN: Thời điểm thu hoạch ảnh hưởng như thế nào đến sắc thái hương vị của giống nho Shiraz?</a:t>
            </a:r>
            <a:endParaRPr lang="vi-VN" b="0" dirty="0">
              <a:effectLst/>
            </a:endParaRPr>
          </a:p>
          <a:p>
            <a:br>
              <a:rPr lang="en-AU" b="0" dirty="0">
                <a:effectLst/>
              </a:rPr>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443067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158694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574143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6240688"/>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4223329"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421172411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20/8/2026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79" r:id="rId21"/>
    <p:sldLayoutId id="2147483677" r:id="rId22"/>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sv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38469" b="35795"/>
          <a:stretch>
            <a:fillRect/>
          </a:stretch>
        </p:blipFill>
        <p:spPr>
          <a:xfrm>
            <a:off x="623889" y="2595563"/>
            <a:ext cx="11010954"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tabLst>
                <a:tab pos="1373188" algn="l"/>
              </a:tabLst>
            </a:pPr>
            <a:r>
              <a:rPr lang="en-US" altLang="zh-CN" sz="6000" dirty="0">
                <a:solidFill>
                  <a:schemeClr val="accent1"/>
                </a:solidFill>
              </a:rPr>
              <a:t>SHIRAZ</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3481063" y="1978929"/>
            <a:ext cx="6138746" cy="430887"/>
          </a:xfrm>
          <a:prstGeom prst="rect">
            <a:avLst/>
          </a:prstGeom>
          <a:noFill/>
        </p:spPr>
        <p:txBody>
          <a:bodyPr wrap="square">
            <a:spAutoFit/>
          </a:bodyPr>
          <a:lstStyle>
            <a:lvl1pPr>
              <a:defRPr sz="2200"/>
            </a:lvl1pPr>
          </a:lstStyle>
          <a:p>
            <a:r>
              <a:rPr lang="en-US" altLang="zh-CN" sz="2200" b="1" dirty="0">
                <a:solidFill>
                  <a:schemeClr val="accent1"/>
                </a:solidFill>
                <a:latin typeface="Arial" panose="020B0604020202020204" pitchFamily="34" charset="0"/>
                <a:ea typeface="Inter Display" panose="02000503000000020004" pitchFamily="2" charset="0"/>
                <a:cs typeface="Arial" panose="020B0604020202020204" pitchFamily="34" charset="0"/>
              </a:rPr>
              <a:t>VÀ CÁC LOẠI PHỐI TRỘN</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long shot of a vineyard  AI-generated content may be incorrect.">
            <a:extLst>
              <a:ext uri="{FF2B5EF4-FFF2-40B4-BE49-F238E27FC236}">
                <a16:creationId xmlns:a16="http://schemas.microsoft.com/office/drawing/2014/main" id="{158BF778-722B-561A-0586-98C5A2F4C36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1651427F-2CA0-122A-EBBF-8B27086F0C79}"/>
              </a:ext>
            </a:extLst>
          </p:cNvPr>
          <p:cNvSpPr>
            <a:spLocks noGrp="1"/>
          </p:cNvSpPr>
          <p:nvPr>
            <p:ph type="title"/>
          </p:nvPr>
        </p:nvSpPr>
        <p:spPr/>
        <p:txBody>
          <a:bodyPr/>
          <a:lstStyle/>
          <a:p>
            <a:r>
              <a:rPr lang="en-US" altLang="zh-CN" b="1" dirty="0">
                <a:solidFill>
                  <a:schemeClr val="accent5"/>
                </a:solidFill>
              </a:rPr>
              <a:t>TRỒNG NHO</a:t>
            </a:r>
          </a:p>
        </p:txBody>
      </p:sp>
      <p:sp>
        <p:nvSpPr>
          <p:cNvPr id="4" name="Text Placeholder 3">
            <a:extLst>
              <a:ext uri="{FF2B5EF4-FFF2-40B4-BE49-F238E27FC236}">
                <a16:creationId xmlns:a16="http://schemas.microsoft.com/office/drawing/2014/main" id="{EC19D56E-D7D1-15F2-C73F-CFA73E19E87A}"/>
              </a:ext>
            </a:extLst>
          </p:cNvPr>
          <p:cNvSpPr>
            <a:spLocks noGrp="1"/>
          </p:cNvSpPr>
          <p:nvPr>
            <p:ph type="body" sz="quarter" idx="11"/>
          </p:nvPr>
        </p:nvSpPr>
        <p:spPr>
          <a:xfrm>
            <a:off x="6456363" y="4281259"/>
            <a:ext cx="4829691" cy="2846525"/>
          </a:xfrm>
        </p:spPr>
        <p:txBody>
          <a:bodyPr/>
          <a:lstStyle/>
          <a:p>
            <a:pPr marL="285750" indent="-285750">
              <a:buFont typeface="Arial" panose="020B0604020202020204" pitchFamily="34" charset="0"/>
              <a:buChar char="•"/>
            </a:pPr>
            <a:r>
              <a:rPr lang="en-US" altLang="zh-CN" dirty="0"/>
              <a:t>Cây nho</a:t>
            </a:r>
          </a:p>
          <a:p>
            <a:pPr marL="285750" indent="-285750">
              <a:buFont typeface="Arial" panose="020B0604020202020204" pitchFamily="34" charset="0"/>
              <a:buChar char="•"/>
            </a:pPr>
            <a:r>
              <a:rPr lang="en-US" altLang="zh-CN" dirty="0"/>
              <a:t>Tưới tiêu</a:t>
            </a:r>
          </a:p>
          <a:p>
            <a:pPr marL="285750" indent="-285750">
              <a:buFont typeface="Arial" panose="020B0604020202020204" pitchFamily="34" charset="0"/>
              <a:buChar char="•"/>
            </a:pPr>
            <a:r>
              <a:rPr lang="en-US" altLang="zh-CN" dirty="0"/>
              <a:t>Cắt tỉa</a:t>
            </a:r>
          </a:p>
          <a:p>
            <a:pPr marL="285750" indent="-285750">
              <a:buFont typeface="Arial" panose="020B0604020202020204" pitchFamily="34" charset="0"/>
              <a:buChar char="•"/>
            </a:pPr>
            <a:r>
              <a:rPr lang="en-US" altLang="zh-CN" dirty="0"/>
              <a:t>Năng suất</a:t>
            </a:r>
          </a:p>
          <a:p>
            <a:pPr marL="285750" indent="-285750">
              <a:buFont typeface="Arial" panose="020B0604020202020204" pitchFamily="34" charset="0"/>
              <a:buChar char="•"/>
            </a:pPr>
            <a:r>
              <a:rPr lang="en-US" altLang="zh-CN" dirty="0"/>
              <a:t>Thu hoạch</a:t>
            </a:r>
          </a:p>
        </p:txBody>
      </p:sp>
      <p:sp>
        <p:nvSpPr>
          <p:cNvPr id="5" name="Text Placeholder 4">
            <a:extLst>
              <a:ext uri="{FF2B5EF4-FFF2-40B4-BE49-F238E27FC236}">
                <a16:creationId xmlns:a16="http://schemas.microsoft.com/office/drawing/2014/main" id="{30B0A311-A4C4-E496-9C38-EF2439ADE384}"/>
              </a:ext>
            </a:extLst>
          </p:cNvPr>
          <p:cNvSpPr>
            <a:spLocks noGrp="1"/>
          </p:cNvSpPr>
          <p:nvPr>
            <p:ph type="body" sz="quarter" idx="13"/>
          </p:nvPr>
        </p:nvSpPr>
        <p:spPr/>
        <p:txBody>
          <a:bodyPr/>
          <a:lstStyle>
            <a:lvl1pPr>
              <a:defRPr sz="1434"/>
            </a:lvl1pPr>
          </a:lstStyle>
          <a:p>
            <a:r>
              <a:rPr lang="en-US" altLang="zh-CN" sz="5400" b="1" dirty="0">
                <a:solidFill>
                  <a:schemeClr val="accent1"/>
                </a:solidFill>
              </a:rPr>
              <a:t>SHIRAZ ĐƯỢC TRỒNG 
NHƯ THẾ NÀO</a:t>
            </a:r>
          </a:p>
        </p:txBody>
      </p:sp>
    </p:spTree>
    <p:extLst>
      <p:ext uri="{BB962C8B-B14F-4D97-AF65-F5344CB8AC3E}">
        <p14:creationId xmlns:p14="http://schemas.microsoft.com/office/powerpoint/2010/main" val="11963138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 with grapes  AI-generated content may be incorrect.">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3529658" cy="1610114"/>
          </a:xfrm>
        </p:spPr>
        <p:txBody>
          <a:bodyPr/>
          <a:lstStyle/>
          <a:p>
            <a:r>
              <a:rPr lang="en-US" altLang="zh-CN" dirty="0"/>
              <a:t>Loại dây leo khỏe mạnh, dễ thích nghi, có thể cho ra một lượng lớn nho trên một cây duy nhất, ngay cả ở những vùng đất ít màu mỡ.</a:t>
            </a:r>
          </a:p>
          <a:p>
            <a:endParaRPr lang="en-US"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en-US" altLang="zh-CN" b="1" dirty="0">
                <a:solidFill>
                  <a:schemeClr val="accent1"/>
                </a:solidFill>
              </a:rPr>
              <a:t>CÂY NHO</a:t>
            </a:r>
          </a:p>
        </p:txBody>
      </p:sp>
    </p:spTree>
    <p:extLst>
      <p:ext uri="{BB962C8B-B14F-4D97-AF65-F5344CB8AC3E}">
        <p14:creationId xmlns:p14="http://schemas.microsoft.com/office/powerpoint/2010/main" val="12362155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3397922" cy="1610114"/>
          </a:xfrm>
        </p:spPr>
        <p:txBody>
          <a:bodyPr/>
          <a:lstStyle/>
          <a:p>
            <a:pPr marL="285750" indent="-285750">
              <a:spcBef>
                <a:spcPts val="800"/>
              </a:spcBef>
              <a:buFont typeface="Arial" panose="020B0604020202020204" pitchFamily="34" charset="0"/>
              <a:buChar char="•"/>
            </a:pPr>
            <a:r>
              <a:rPr lang="en-US" altLang="zh-CN" sz="1600" dirty="0"/>
              <a:t>Những cây nho trên đất nông cần được tưới tiêu, trong khi những cây nho lâu năm phần lớn được </a:t>
            </a:r>
            <a:r>
              <a:rPr lang="en-US" altLang="zh-CN" sz="1600" dirty="0" err="1"/>
              <a:t>trồng</a:t>
            </a:r>
            <a:r>
              <a:rPr lang="en-US" altLang="zh-CN" sz="1600" dirty="0"/>
              <a:t> </a:t>
            </a:r>
            <a:r>
              <a:rPr lang="en-US" altLang="zh-CN" sz="1600" dirty="0" err="1"/>
              <a:t>khô</a:t>
            </a:r>
            <a:endParaRPr lang="en-US" altLang="zh-CN" sz="1600" dirty="0"/>
          </a:p>
          <a:p>
            <a:pPr marL="285750" indent="-285750">
              <a:spcBef>
                <a:spcPts val="800"/>
              </a:spcBef>
              <a:buFont typeface="Arial" panose="020B0604020202020204" pitchFamily="34" charset="0"/>
              <a:buChar char="•"/>
            </a:pPr>
            <a:r>
              <a:rPr lang="en-US" dirty="0" err="1">
                <a:effectLst/>
              </a:rPr>
              <a:t>Cây</a:t>
            </a:r>
            <a:r>
              <a:rPr lang="en-US" dirty="0">
                <a:effectLst/>
              </a:rPr>
              <a:t> </a:t>
            </a:r>
            <a:r>
              <a:rPr lang="en-US" dirty="0" err="1">
                <a:effectLst/>
              </a:rPr>
              <a:t>nho</a:t>
            </a:r>
            <a:r>
              <a:rPr lang="en-US" dirty="0">
                <a:effectLst/>
              </a:rPr>
              <a:t> Shiraz </a:t>
            </a:r>
            <a:r>
              <a:rPr lang="en-US" dirty="0" err="1">
                <a:effectLst/>
              </a:rPr>
              <a:t>có</a:t>
            </a:r>
            <a:r>
              <a:rPr lang="en-US" dirty="0">
                <a:effectLst/>
              </a:rPr>
              <a:t> </a:t>
            </a:r>
            <a:r>
              <a:rPr lang="en-US" dirty="0" err="1">
                <a:effectLst/>
              </a:rPr>
              <a:t>khả</a:t>
            </a:r>
            <a:r>
              <a:rPr lang="en-US" dirty="0">
                <a:effectLst/>
              </a:rPr>
              <a:t> </a:t>
            </a:r>
            <a:r>
              <a:rPr lang="en-US" dirty="0" err="1">
                <a:effectLst/>
              </a:rPr>
              <a:t>năng</a:t>
            </a:r>
            <a:r>
              <a:rPr lang="en-US" dirty="0">
                <a:effectLst/>
              </a:rPr>
              <a:t> </a:t>
            </a:r>
            <a:r>
              <a:rPr lang="en-US" dirty="0" err="1">
                <a:effectLst/>
              </a:rPr>
              <a:t>chịu</a:t>
            </a:r>
            <a:r>
              <a:rPr lang="en-US" dirty="0">
                <a:effectLst/>
              </a:rPr>
              <a:t> </a:t>
            </a:r>
            <a:r>
              <a:rPr lang="en-US" dirty="0" err="1">
                <a:effectLst/>
              </a:rPr>
              <a:t>đựng</a:t>
            </a:r>
            <a:r>
              <a:rPr lang="en-US" dirty="0">
                <a:effectLst/>
              </a:rPr>
              <a:t> </a:t>
            </a:r>
            <a:r>
              <a:rPr lang="en-US" dirty="0" err="1">
                <a:effectLst/>
              </a:rPr>
              <a:t>rất</a:t>
            </a:r>
            <a:r>
              <a:rPr lang="en-US" dirty="0">
                <a:effectLst/>
              </a:rPr>
              <a:t> </a:t>
            </a:r>
            <a:r>
              <a:rPr lang="en-US" dirty="0" err="1">
                <a:effectLst/>
              </a:rPr>
              <a:t>tốt</a:t>
            </a:r>
            <a:r>
              <a:rPr lang="en-US" dirty="0">
                <a:effectLst/>
              </a:rPr>
              <a:t> </a:t>
            </a:r>
            <a:r>
              <a:rPr lang="en-US" dirty="0" err="1">
                <a:effectLst/>
              </a:rPr>
              <a:t>ngay</a:t>
            </a:r>
            <a:r>
              <a:rPr lang="en-US" dirty="0">
                <a:effectLst/>
              </a:rPr>
              <a:t> </a:t>
            </a:r>
            <a:r>
              <a:rPr lang="en-US" dirty="0" err="1">
                <a:effectLst/>
              </a:rPr>
              <a:t>cả</a:t>
            </a:r>
            <a:r>
              <a:rPr lang="en-US" dirty="0">
                <a:effectLst/>
              </a:rPr>
              <a:t> </a:t>
            </a:r>
            <a:r>
              <a:rPr lang="en-US" dirty="0" err="1">
                <a:effectLst/>
              </a:rPr>
              <a:t>trong</a:t>
            </a:r>
            <a:r>
              <a:rPr lang="en-US" dirty="0">
                <a:effectLst/>
              </a:rPr>
              <a:t> </a:t>
            </a:r>
            <a:r>
              <a:rPr lang="en-US" dirty="0" err="1">
                <a:effectLst/>
              </a:rPr>
              <a:t>những</a:t>
            </a:r>
            <a:r>
              <a:rPr lang="en-US" dirty="0">
                <a:effectLst/>
              </a:rPr>
              <a:t> </a:t>
            </a:r>
            <a:r>
              <a:rPr lang="en-US" dirty="0" err="1">
                <a:effectLst/>
              </a:rPr>
              <a:t>điều</a:t>
            </a:r>
            <a:r>
              <a:rPr lang="en-US" dirty="0">
                <a:effectLst/>
              </a:rPr>
              <a:t> </a:t>
            </a:r>
            <a:r>
              <a:rPr lang="en-US" dirty="0" err="1">
                <a:effectLst/>
              </a:rPr>
              <a:t>kiện</a:t>
            </a:r>
            <a:r>
              <a:rPr lang="en-US" dirty="0">
                <a:effectLst/>
              </a:rPr>
              <a:t> </a:t>
            </a:r>
            <a:r>
              <a:rPr lang="en-US" dirty="0" err="1">
                <a:effectLst/>
              </a:rPr>
              <a:t>khắc</a:t>
            </a:r>
            <a:r>
              <a:rPr lang="en-US" dirty="0">
                <a:effectLst/>
              </a:rPr>
              <a:t> </a:t>
            </a:r>
            <a:r>
              <a:rPr lang="en-US" dirty="0" err="1">
                <a:effectLst/>
              </a:rPr>
              <a:t>nghiệt</a:t>
            </a:r>
            <a:r>
              <a:rPr lang="en-US" dirty="0">
                <a:effectLst/>
              </a:rPr>
              <a:t>.</a:t>
            </a:r>
          </a:p>
          <a:p>
            <a:pPr marL="285750" indent="-285750">
              <a:spcBef>
                <a:spcPts val="800"/>
              </a:spcBef>
              <a:buFont typeface="Arial" panose="020B0604020202020204" pitchFamily="34" charset="0"/>
              <a:buChar char="•"/>
            </a:pPr>
            <a:r>
              <a:rPr lang="en-US" altLang="zh-CN" sz="1600" dirty="0" err="1"/>
              <a:t>Nếu</a:t>
            </a:r>
            <a:r>
              <a:rPr lang="en-US" altLang="zh-CN" sz="1600" dirty="0"/>
              <a:t> tưới quá nhiều, rượu vang có thể thiếu độ đậm đà hương vị</a:t>
            </a:r>
          </a:p>
          <a:p>
            <a:pPr marL="285750" indent="-285750">
              <a:buFont typeface="Arial" panose="020B0604020202020204" pitchFamily="34" charset="0"/>
              <a:buChar char="•"/>
            </a:pPr>
            <a:endParaRPr lang="en-US" dirty="0"/>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en-US" altLang="zh-CN" b="1" dirty="0">
                <a:solidFill>
                  <a:schemeClr val="accent1"/>
                </a:solidFill>
              </a:rPr>
              <a:t>TƯỚI TIÊU</a:t>
            </a:r>
          </a:p>
        </p:txBody>
      </p:sp>
    </p:spTree>
    <p:extLst>
      <p:ext uri="{BB962C8B-B14F-4D97-AF65-F5344CB8AC3E}">
        <p14:creationId xmlns:p14="http://schemas.microsoft.com/office/powerpoint/2010/main" val="30018501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9" y="2518445"/>
            <a:ext cx="4067854" cy="1610114"/>
          </a:xfrm>
        </p:spPr>
        <p:txBody>
          <a:bodyPr/>
          <a:lstStyle/>
          <a:p>
            <a:pPr marL="0" indent="0">
              <a:spcBef>
                <a:spcPts val="800"/>
              </a:spcBef>
              <a:buNone/>
            </a:pPr>
            <a:r>
              <a:rPr lang="en-US" altLang="zh-CN" dirty="0"/>
              <a:t>Đặc biệt quan trọng để kiểm soát sự phát triển quá mức. Có thể sử dụng nhiều kỹ thuật quản lý tán lá để đảm bảo tán lá cân đối và vùng quả được che bóng thích hợp, tránh cháy nắng và độ chín quá mức.</a:t>
            </a: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en-US" altLang="zh-CN" b="1" dirty="0">
                <a:solidFill>
                  <a:schemeClr val="accent1"/>
                </a:solidFill>
              </a:rPr>
              <a:t>CẮT TỈA</a:t>
            </a:r>
          </a:p>
        </p:txBody>
      </p:sp>
    </p:spTree>
    <p:extLst>
      <p:ext uri="{BB962C8B-B14F-4D97-AF65-F5344CB8AC3E}">
        <p14:creationId xmlns:p14="http://schemas.microsoft.com/office/powerpoint/2010/main" val="256340450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025603" cy="1610114"/>
          </a:xfrm>
        </p:spPr>
        <p:txBody>
          <a:bodyPr/>
          <a:lstStyle/>
          <a:p>
            <a:pPr marL="0" indent="0">
              <a:buNone/>
            </a:pPr>
            <a:r>
              <a:rPr lang="en-US" altLang="zh-CN" dirty="0"/>
              <a:t>Phụ thuộc vào một số yếu tố, bao gồm:</a:t>
            </a:r>
          </a:p>
          <a:p>
            <a:pPr marL="285750" indent="-285750">
              <a:buFont typeface="Arial" panose="020B0604020202020204" pitchFamily="34" charset="0"/>
              <a:buChar char="•"/>
            </a:pPr>
            <a:r>
              <a:rPr lang="en-US" altLang="zh-CN" dirty="0"/>
              <a:t>Tuổi của cây nho</a:t>
            </a:r>
          </a:p>
          <a:p>
            <a:pPr marL="285750" indent="-285750">
              <a:buFont typeface="Arial" panose="020B0604020202020204" pitchFamily="34" charset="0"/>
              <a:buChar char="•"/>
            </a:pPr>
            <a:r>
              <a:rPr lang="en-US" altLang="zh-CN" dirty="0"/>
              <a:t>Sức sống của cây nho</a:t>
            </a:r>
          </a:p>
          <a:p>
            <a:pPr marL="285750" indent="-285750">
              <a:buFont typeface="Arial" panose="020B0604020202020204" pitchFamily="34" charset="0"/>
              <a:buChar char="•"/>
            </a:pPr>
            <a:r>
              <a:rPr lang="en-US" altLang="zh-CN" dirty="0"/>
              <a:t>Đặc điểm của địa điểm</a:t>
            </a: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lvl1pPr>
              <a:defRPr sz="1234"/>
            </a:lvl1pPr>
          </a:lstStyle>
          <a:p>
            <a:r>
              <a:rPr lang="en-US" altLang="zh-CN" sz="5440" b="1" dirty="0">
                <a:solidFill>
                  <a:schemeClr val="accent1"/>
                </a:solidFill>
              </a:rPr>
              <a:t>NĂNG SUẤT</a:t>
            </a:r>
          </a:p>
        </p:txBody>
      </p:sp>
    </p:spTree>
    <p:extLst>
      <p:ext uri="{BB962C8B-B14F-4D97-AF65-F5344CB8AC3E}">
        <p14:creationId xmlns:p14="http://schemas.microsoft.com/office/powerpoint/2010/main" val="10927817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6C764F6-D660-5E01-B9F9-9A1F64E2EAF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24C56ACB-023E-17C9-516B-9CB053E9F213}"/>
              </a:ext>
            </a:extLst>
          </p:cNvPr>
          <p:cNvSpPr>
            <a:spLocks noGrp="1"/>
          </p:cNvSpPr>
          <p:nvPr>
            <p:ph type="body" sz="quarter" idx="11"/>
          </p:nvPr>
        </p:nvSpPr>
        <p:spPr>
          <a:xfrm>
            <a:off x="623888" y="2518445"/>
            <a:ext cx="4025603" cy="1610114"/>
          </a:xfrm>
        </p:spPr>
        <p:txBody>
          <a:bodyPr/>
          <a:lstStyle/>
          <a:p>
            <a:pPr marL="0" indent="0">
              <a:spcBef>
                <a:spcPct val="0"/>
              </a:spcBef>
              <a:buNone/>
            </a:pPr>
            <a:r>
              <a:rPr lang="en-US" altLang="zh-CN" dirty="0"/>
              <a:t>Shiraz đòi hỏi một mùa chín tốt. Khi nho chín, hàm lượng đường tăng lên và hàm lượng axit giảm xuống. Chìa khóa để có một vụ thu hoạch lý tưởng là tìm ra thời điểm cân bằng đường-axit là vừa phải.</a:t>
            </a:r>
          </a:p>
        </p:txBody>
      </p:sp>
      <p:sp>
        <p:nvSpPr>
          <p:cNvPr id="5" name="Text Placeholder 4">
            <a:extLst>
              <a:ext uri="{FF2B5EF4-FFF2-40B4-BE49-F238E27FC236}">
                <a16:creationId xmlns:a16="http://schemas.microsoft.com/office/drawing/2014/main" id="{143D90FC-0ADE-90A8-EFFF-A49F40782BED}"/>
              </a:ext>
            </a:extLst>
          </p:cNvPr>
          <p:cNvSpPr>
            <a:spLocks noGrp="1"/>
          </p:cNvSpPr>
          <p:nvPr>
            <p:ph type="body" sz="quarter" idx="13"/>
          </p:nvPr>
        </p:nvSpPr>
        <p:spPr/>
        <p:txBody>
          <a:bodyPr/>
          <a:lstStyle/>
          <a:p>
            <a:r>
              <a:rPr lang="en-US" altLang="zh-CN" b="1" dirty="0">
                <a:solidFill>
                  <a:schemeClr val="accent1"/>
                </a:solidFill>
              </a:rPr>
              <a:t>THU HOẠCH</a:t>
            </a:r>
          </a:p>
        </p:txBody>
      </p:sp>
    </p:spTree>
    <p:extLst>
      <p:ext uri="{BB962C8B-B14F-4D97-AF65-F5344CB8AC3E}">
        <p14:creationId xmlns:p14="http://schemas.microsoft.com/office/powerpoint/2010/main" val="341108924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386518"/>
            <a:ext cx="9392814"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52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240" b="1" dirty="0">
                <a:solidFill>
                  <a:schemeClr val="accent1"/>
                </a:solidFill>
                <a:latin typeface="Arial" panose="020B0604020202020204" pitchFamily="34" charset="0"/>
                <a:cs typeface="Arial" panose="020B0604020202020204" pitchFamily="34" charset="0"/>
              </a:rPr>
              <a:t>RƯỢU VANG ĐỎ ĐƯỢC LÀM NHƯ THẾ NÀO</a:t>
            </a:r>
          </a:p>
        </p:txBody>
      </p:sp>
      <p:sp>
        <p:nvSpPr>
          <p:cNvPr id="9" name="TextBox 8">
            <a:extLst>
              <a:ext uri="{FF2B5EF4-FFF2-40B4-BE49-F238E27FC236}">
                <a16:creationId xmlns:a16="http://schemas.microsoft.com/office/drawing/2014/main" id="{9E8DB106-AC9C-525A-E02C-72C63CCF7FF8}"/>
              </a:ext>
            </a:extLst>
          </p:cNvPr>
          <p:cNvSpPr txBox="1"/>
          <p:nvPr/>
        </p:nvSpPr>
        <p:spPr>
          <a:xfrm>
            <a:off x="530273" y="381757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1. THU HOẠCH</a:t>
            </a:r>
          </a:p>
        </p:txBody>
      </p:sp>
      <p:sp>
        <p:nvSpPr>
          <p:cNvPr id="10" name="TextBox 9">
            <a:extLst>
              <a:ext uri="{FF2B5EF4-FFF2-40B4-BE49-F238E27FC236}">
                <a16:creationId xmlns:a16="http://schemas.microsoft.com/office/drawing/2014/main" id="{FD4C0A40-C784-6C98-6DB1-6AB956F004FC}"/>
              </a:ext>
            </a:extLst>
          </p:cNvPr>
          <p:cNvSpPr txBox="1"/>
          <p:nvPr/>
        </p:nvSpPr>
        <p:spPr>
          <a:xfrm>
            <a:off x="2952261" y="379478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2. TÁCH CUỐNG VÀ NGHIỀN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459781" y="381757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3. LÊN MEN</a:t>
            </a:r>
          </a:p>
        </p:txBody>
      </p:sp>
      <p:sp>
        <p:nvSpPr>
          <p:cNvPr id="12" name="TextBox 11">
            <a:extLst>
              <a:ext uri="{FF2B5EF4-FFF2-40B4-BE49-F238E27FC236}">
                <a16:creationId xmlns:a16="http://schemas.microsoft.com/office/drawing/2014/main" id="{2B33F397-ED99-205A-14ED-2CBDFE75C51F}"/>
              </a:ext>
            </a:extLst>
          </p:cNvPr>
          <p:cNvSpPr txBox="1"/>
          <p:nvPr/>
        </p:nvSpPr>
        <p:spPr>
          <a:xfrm>
            <a:off x="7436091" y="381757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4. ÉP</a:t>
            </a:r>
          </a:p>
        </p:txBody>
      </p:sp>
      <p:sp>
        <p:nvSpPr>
          <p:cNvPr id="13" name="TextBox 12">
            <a:extLst>
              <a:ext uri="{FF2B5EF4-FFF2-40B4-BE49-F238E27FC236}">
                <a16:creationId xmlns:a16="http://schemas.microsoft.com/office/drawing/2014/main" id="{0EF604BF-42E2-E2A0-6EF3-AABEDB3E75B1}"/>
              </a:ext>
            </a:extLst>
          </p:cNvPr>
          <p:cNvSpPr txBox="1"/>
          <p:nvPr/>
        </p:nvSpPr>
        <p:spPr>
          <a:xfrm>
            <a:off x="9479531" y="384583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5. LÊN MEN MALOLACTIC</a:t>
            </a:r>
          </a:p>
        </p:txBody>
      </p:sp>
      <p:sp>
        <p:nvSpPr>
          <p:cNvPr id="14" name="TextBox 13">
            <a:extLst>
              <a:ext uri="{FF2B5EF4-FFF2-40B4-BE49-F238E27FC236}">
                <a16:creationId xmlns:a16="http://schemas.microsoft.com/office/drawing/2014/main" id="{AE423F69-9936-903B-F6E5-A84915A69C6C}"/>
              </a:ext>
            </a:extLst>
          </p:cNvPr>
          <p:cNvSpPr txBox="1"/>
          <p:nvPr/>
        </p:nvSpPr>
        <p:spPr>
          <a:xfrm>
            <a:off x="2064352"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9. ĐÓNG CHAI</a:t>
            </a:r>
          </a:p>
        </p:txBody>
      </p:sp>
      <p:sp>
        <p:nvSpPr>
          <p:cNvPr id="15" name="TextBox 14">
            <a:extLst>
              <a:ext uri="{FF2B5EF4-FFF2-40B4-BE49-F238E27FC236}">
                <a16:creationId xmlns:a16="http://schemas.microsoft.com/office/drawing/2014/main" id="{346DF44D-1735-505A-7262-D0FB6A411043}"/>
              </a:ext>
            </a:extLst>
          </p:cNvPr>
          <p:cNvSpPr txBox="1"/>
          <p:nvPr/>
        </p:nvSpPr>
        <p:spPr>
          <a:xfrm>
            <a:off x="4584513"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8. LÀM TRONG VÀ LỌC</a:t>
            </a:r>
          </a:p>
        </p:txBody>
      </p:sp>
      <p:sp>
        <p:nvSpPr>
          <p:cNvPr id="16" name="TextBox 15">
            <a:extLst>
              <a:ext uri="{FF2B5EF4-FFF2-40B4-BE49-F238E27FC236}">
                <a16:creationId xmlns:a16="http://schemas.microsoft.com/office/drawing/2014/main" id="{83A77CAC-4AD9-4DED-AA8D-87246CBFD162}"/>
              </a:ext>
            </a:extLst>
          </p:cNvPr>
          <p:cNvSpPr txBox="1"/>
          <p:nvPr/>
        </p:nvSpPr>
        <p:spPr>
          <a:xfrm>
            <a:off x="7059003"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7. Ủ</a:t>
            </a:r>
          </a:p>
        </p:txBody>
      </p:sp>
      <p:sp>
        <p:nvSpPr>
          <p:cNvPr id="17" name="TextBox 16">
            <a:extLst>
              <a:ext uri="{FF2B5EF4-FFF2-40B4-BE49-F238E27FC236}">
                <a16:creationId xmlns:a16="http://schemas.microsoft.com/office/drawing/2014/main" id="{E43C4051-BC14-427D-773C-162A9C1A82BE}"/>
              </a:ext>
            </a:extLst>
          </p:cNvPr>
          <p:cNvSpPr txBox="1"/>
          <p:nvPr/>
        </p:nvSpPr>
        <p:spPr>
          <a:xfrm>
            <a:off x="9480545" y="596337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6. PHỐI TRỘN</a:t>
            </a:r>
          </a:p>
        </p:txBody>
      </p:sp>
      <p:grpSp>
        <p:nvGrpSpPr>
          <p:cNvPr id="32" name="Group 31">
            <a:extLst>
              <a:ext uri="{FF2B5EF4-FFF2-40B4-BE49-F238E27FC236}">
                <a16:creationId xmlns:a16="http://schemas.microsoft.com/office/drawing/2014/main" id="{3FBC3C96-5F59-EEEA-9054-FD8D54574B09}"/>
              </a:ext>
            </a:extLst>
          </p:cNvPr>
          <p:cNvGrpSpPr/>
          <p:nvPr/>
        </p:nvGrpSpPr>
        <p:grpSpPr>
          <a:xfrm>
            <a:off x="1951802" y="3041619"/>
            <a:ext cx="618815" cy="177778"/>
            <a:chOff x="1962688" y="3259333"/>
            <a:chExt cx="618815" cy="177778"/>
          </a:xfrm>
        </p:grpSpPr>
        <p:cxnSp>
          <p:nvCxnSpPr>
            <p:cNvPr id="3" name="Straight Connector 2">
              <a:extLst>
                <a:ext uri="{FF2B5EF4-FFF2-40B4-BE49-F238E27FC236}">
                  <a16:creationId xmlns:a16="http://schemas.microsoft.com/office/drawing/2014/main" id="{9DFA1432-659F-BD31-D0BD-19DC619D882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riangle 30">
              <a:extLst>
                <a:ext uri="{FF2B5EF4-FFF2-40B4-BE49-F238E27FC236}">
                  <a16:creationId xmlns:a16="http://schemas.microsoft.com/office/drawing/2014/main" id="{CD991670-C99D-DA27-0700-D5FEBA6DDF6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36" name="Group 35">
            <a:extLst>
              <a:ext uri="{FF2B5EF4-FFF2-40B4-BE49-F238E27FC236}">
                <a16:creationId xmlns:a16="http://schemas.microsoft.com/office/drawing/2014/main" id="{C0B6D481-679B-578D-6E76-A005F8705977}"/>
              </a:ext>
            </a:extLst>
          </p:cNvPr>
          <p:cNvGrpSpPr/>
          <p:nvPr/>
        </p:nvGrpSpPr>
        <p:grpSpPr>
          <a:xfrm>
            <a:off x="5012502" y="3041619"/>
            <a:ext cx="618815" cy="177778"/>
            <a:chOff x="1962688" y="3259333"/>
            <a:chExt cx="618815" cy="177778"/>
          </a:xfrm>
        </p:grpSpPr>
        <p:cxnSp>
          <p:nvCxnSpPr>
            <p:cNvPr id="37" name="Straight Connector 36">
              <a:extLst>
                <a:ext uri="{FF2B5EF4-FFF2-40B4-BE49-F238E27FC236}">
                  <a16:creationId xmlns:a16="http://schemas.microsoft.com/office/drawing/2014/main" id="{CFA09D77-6353-E3F1-7213-6743233F15B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8" name="Triangle 37">
              <a:extLst>
                <a:ext uri="{FF2B5EF4-FFF2-40B4-BE49-F238E27FC236}">
                  <a16:creationId xmlns:a16="http://schemas.microsoft.com/office/drawing/2014/main" id="{5248A150-C5D6-7E7F-7571-9DBC7580601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39" name="Group 38">
            <a:extLst>
              <a:ext uri="{FF2B5EF4-FFF2-40B4-BE49-F238E27FC236}">
                <a16:creationId xmlns:a16="http://schemas.microsoft.com/office/drawing/2014/main" id="{0CAB9CA5-AD1E-DABD-4889-538A8ED2B13A}"/>
              </a:ext>
            </a:extLst>
          </p:cNvPr>
          <p:cNvGrpSpPr/>
          <p:nvPr/>
        </p:nvGrpSpPr>
        <p:grpSpPr>
          <a:xfrm>
            <a:off x="7041327" y="3041619"/>
            <a:ext cx="618815" cy="177778"/>
            <a:chOff x="1962688" y="3259333"/>
            <a:chExt cx="618815" cy="177778"/>
          </a:xfrm>
        </p:grpSpPr>
        <p:cxnSp>
          <p:nvCxnSpPr>
            <p:cNvPr id="40" name="Straight Connector 39">
              <a:extLst>
                <a:ext uri="{FF2B5EF4-FFF2-40B4-BE49-F238E27FC236}">
                  <a16:creationId xmlns:a16="http://schemas.microsoft.com/office/drawing/2014/main" id="{32971113-2993-DD74-9B7F-67DE06386EB9}"/>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riangle 40">
              <a:extLst>
                <a:ext uri="{FF2B5EF4-FFF2-40B4-BE49-F238E27FC236}">
                  <a16:creationId xmlns:a16="http://schemas.microsoft.com/office/drawing/2014/main" id="{5917879A-4F35-E954-0F1A-6DC1536A89F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42" name="Group 41">
            <a:extLst>
              <a:ext uri="{FF2B5EF4-FFF2-40B4-BE49-F238E27FC236}">
                <a16:creationId xmlns:a16="http://schemas.microsoft.com/office/drawing/2014/main" id="{9ACFE437-C4CA-53C9-141B-63EB65CC9F74}"/>
              </a:ext>
            </a:extLst>
          </p:cNvPr>
          <p:cNvGrpSpPr/>
          <p:nvPr/>
        </p:nvGrpSpPr>
        <p:grpSpPr>
          <a:xfrm>
            <a:off x="8987602" y="3041619"/>
            <a:ext cx="618815" cy="177778"/>
            <a:chOff x="1962688" y="3259333"/>
            <a:chExt cx="618815" cy="177778"/>
          </a:xfrm>
        </p:grpSpPr>
        <p:cxnSp>
          <p:nvCxnSpPr>
            <p:cNvPr id="43" name="Straight Connector 42">
              <a:extLst>
                <a:ext uri="{FF2B5EF4-FFF2-40B4-BE49-F238E27FC236}">
                  <a16:creationId xmlns:a16="http://schemas.microsoft.com/office/drawing/2014/main" id="{3B980DC5-A418-A211-C9D5-BA543F32BF8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4" name="Triangle 43">
              <a:extLst>
                <a:ext uri="{FF2B5EF4-FFF2-40B4-BE49-F238E27FC236}">
                  <a16:creationId xmlns:a16="http://schemas.microsoft.com/office/drawing/2014/main" id="{58764185-77E4-358A-A8F7-34833970ED7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45" name="Group 44">
            <a:extLst>
              <a:ext uri="{FF2B5EF4-FFF2-40B4-BE49-F238E27FC236}">
                <a16:creationId xmlns:a16="http://schemas.microsoft.com/office/drawing/2014/main" id="{40117DC3-3477-72CA-DF9B-E5AF8048792E}"/>
              </a:ext>
            </a:extLst>
          </p:cNvPr>
          <p:cNvGrpSpPr/>
          <p:nvPr/>
        </p:nvGrpSpPr>
        <p:grpSpPr>
          <a:xfrm rot="10800000">
            <a:off x="11078845" y="5212978"/>
            <a:ext cx="618815" cy="177778"/>
            <a:chOff x="1962688" y="3259333"/>
            <a:chExt cx="618815" cy="177778"/>
          </a:xfrm>
        </p:grpSpPr>
        <p:cxnSp>
          <p:nvCxnSpPr>
            <p:cNvPr id="46" name="Straight Connector 45">
              <a:extLst>
                <a:ext uri="{FF2B5EF4-FFF2-40B4-BE49-F238E27FC236}">
                  <a16:creationId xmlns:a16="http://schemas.microsoft.com/office/drawing/2014/main" id="{114E9932-1E93-E039-7D34-9D9003F41931}"/>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riangle 46">
              <a:extLst>
                <a:ext uri="{FF2B5EF4-FFF2-40B4-BE49-F238E27FC236}">
                  <a16:creationId xmlns:a16="http://schemas.microsoft.com/office/drawing/2014/main" id="{A3BB7C07-4077-8267-890C-05DCD72FA202}"/>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cxnSp>
        <p:nvCxnSpPr>
          <p:cNvPr id="48" name="Straight Connector 47">
            <a:extLst>
              <a:ext uri="{FF2B5EF4-FFF2-40B4-BE49-F238E27FC236}">
                <a16:creationId xmlns:a16="http://schemas.microsoft.com/office/drawing/2014/main" id="{9EC0F7C3-A9C9-33E4-4F12-5E2132778875}"/>
              </a:ext>
            </a:extLst>
          </p:cNvPr>
          <p:cNvCxnSpPr>
            <a:cxnSpLocks/>
          </p:cNvCxnSpPr>
          <p:nvPr/>
        </p:nvCxnSpPr>
        <p:spPr>
          <a:xfrm>
            <a:off x="11689590" y="313050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CE5565C-5D66-B8EA-CC28-B49F200F70A7}"/>
              </a:ext>
            </a:extLst>
          </p:cNvPr>
          <p:cNvCxnSpPr>
            <a:cxnSpLocks/>
          </p:cNvCxnSpPr>
          <p:nvPr/>
        </p:nvCxnSpPr>
        <p:spPr>
          <a:xfrm rot="10800000">
            <a:off x="11100501" y="3138290"/>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52" name="Group 51">
            <a:extLst>
              <a:ext uri="{FF2B5EF4-FFF2-40B4-BE49-F238E27FC236}">
                <a16:creationId xmlns:a16="http://schemas.microsoft.com/office/drawing/2014/main" id="{477BA311-42E4-B4B4-87AD-D7A9E9974341}"/>
              </a:ext>
            </a:extLst>
          </p:cNvPr>
          <p:cNvGrpSpPr/>
          <p:nvPr/>
        </p:nvGrpSpPr>
        <p:grpSpPr>
          <a:xfrm rot="10800000">
            <a:off x="8847033" y="5212977"/>
            <a:ext cx="618815" cy="177778"/>
            <a:chOff x="1962688" y="3259333"/>
            <a:chExt cx="618815" cy="177778"/>
          </a:xfrm>
        </p:grpSpPr>
        <p:cxnSp>
          <p:nvCxnSpPr>
            <p:cNvPr id="53" name="Straight Connector 52">
              <a:extLst>
                <a:ext uri="{FF2B5EF4-FFF2-40B4-BE49-F238E27FC236}">
                  <a16:creationId xmlns:a16="http://schemas.microsoft.com/office/drawing/2014/main" id="{2DA6B8F2-2656-B202-EA86-8F2F45E12AFF}"/>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4" name="Triangle 53">
              <a:extLst>
                <a:ext uri="{FF2B5EF4-FFF2-40B4-BE49-F238E27FC236}">
                  <a16:creationId xmlns:a16="http://schemas.microsoft.com/office/drawing/2014/main" id="{D901A7AB-2577-C837-E446-29CEA262CD8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55" name="Group 54">
            <a:extLst>
              <a:ext uri="{FF2B5EF4-FFF2-40B4-BE49-F238E27FC236}">
                <a16:creationId xmlns:a16="http://schemas.microsoft.com/office/drawing/2014/main" id="{F521B85A-B74E-60AD-D9E2-0699103FBE7B}"/>
              </a:ext>
            </a:extLst>
          </p:cNvPr>
          <p:cNvGrpSpPr/>
          <p:nvPr/>
        </p:nvGrpSpPr>
        <p:grpSpPr>
          <a:xfrm rot="10800000">
            <a:off x="6383233" y="5212977"/>
            <a:ext cx="618815" cy="177778"/>
            <a:chOff x="1962688" y="3259333"/>
            <a:chExt cx="618815" cy="177778"/>
          </a:xfrm>
        </p:grpSpPr>
        <p:cxnSp>
          <p:nvCxnSpPr>
            <p:cNvPr id="56" name="Straight Connector 55">
              <a:extLst>
                <a:ext uri="{FF2B5EF4-FFF2-40B4-BE49-F238E27FC236}">
                  <a16:creationId xmlns:a16="http://schemas.microsoft.com/office/drawing/2014/main" id="{1DE06B90-8EBF-60AA-EED7-1EBDAE86F110}"/>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7" name="Triangle 56">
              <a:extLst>
                <a:ext uri="{FF2B5EF4-FFF2-40B4-BE49-F238E27FC236}">
                  <a16:creationId xmlns:a16="http://schemas.microsoft.com/office/drawing/2014/main" id="{E181C969-3361-67F5-127E-B3A2D9B2C3FB}"/>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58" name="Group 57">
            <a:extLst>
              <a:ext uri="{FF2B5EF4-FFF2-40B4-BE49-F238E27FC236}">
                <a16:creationId xmlns:a16="http://schemas.microsoft.com/office/drawing/2014/main" id="{D3F3164E-64D4-268A-6CCE-38FB533FD5C9}"/>
              </a:ext>
            </a:extLst>
          </p:cNvPr>
          <p:cNvGrpSpPr/>
          <p:nvPr/>
        </p:nvGrpSpPr>
        <p:grpSpPr>
          <a:xfrm rot="10800000">
            <a:off x="4033733" y="5212977"/>
            <a:ext cx="618815" cy="177778"/>
            <a:chOff x="1962688" y="3259333"/>
            <a:chExt cx="618815" cy="177778"/>
          </a:xfrm>
        </p:grpSpPr>
        <p:cxnSp>
          <p:nvCxnSpPr>
            <p:cNvPr id="59" name="Straight Connector 58">
              <a:extLst>
                <a:ext uri="{FF2B5EF4-FFF2-40B4-BE49-F238E27FC236}">
                  <a16:creationId xmlns:a16="http://schemas.microsoft.com/office/drawing/2014/main" id="{460BFE7B-295E-052C-CEFF-E00E54E9124A}"/>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riangle 59">
              <a:extLst>
                <a:ext uri="{FF2B5EF4-FFF2-40B4-BE49-F238E27FC236}">
                  <a16:creationId xmlns:a16="http://schemas.microsoft.com/office/drawing/2014/main" id="{90D82399-17B7-A593-FBBF-C27E754B83B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4" name="Picture 3">
            <a:extLst>
              <a:ext uri="{FF2B5EF4-FFF2-40B4-BE49-F238E27FC236}">
                <a16:creationId xmlns:a16="http://schemas.microsoft.com/office/drawing/2014/main" id="{C622FCEC-5458-2375-FF8D-58C5C986BFB4}"/>
              </a:ext>
            </a:extLst>
          </p:cNvPr>
          <p:cNvPicPr>
            <a:picLocks noChangeAspect="1"/>
          </p:cNvPicPr>
          <p:nvPr/>
        </p:nvPicPr>
        <p:blipFill>
          <a:blip r:embed="rId3"/>
          <a:stretch>
            <a:fillRect/>
          </a:stretch>
        </p:blipFill>
        <p:spPr>
          <a:xfrm>
            <a:off x="5757232" y="1736368"/>
            <a:ext cx="1211131" cy="2010634"/>
          </a:xfrm>
          <a:prstGeom prst="rect">
            <a:avLst/>
          </a:prstGeom>
        </p:spPr>
      </p:pic>
      <p:pic>
        <p:nvPicPr>
          <p:cNvPr id="5" name="Picture 4" descr="A cartoon of a machine with grapes&#10;&#10;AI-generated content may be incorrect.">
            <a:extLst>
              <a:ext uri="{FF2B5EF4-FFF2-40B4-BE49-F238E27FC236}">
                <a16:creationId xmlns:a16="http://schemas.microsoft.com/office/drawing/2014/main" id="{E3D7A186-9CD2-3164-A28C-EBA3541496D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744922" y="2472518"/>
            <a:ext cx="2175033" cy="1177701"/>
          </a:xfrm>
          <a:prstGeom prst="rect">
            <a:avLst/>
          </a:prstGeom>
        </p:spPr>
      </p:pic>
      <p:pic>
        <p:nvPicPr>
          <p:cNvPr id="7" name="Picture 6" descr="A cartoon of a bucket of purple food&#10;&#10;AI-generated content may be incorrect.">
            <a:extLst>
              <a:ext uri="{FF2B5EF4-FFF2-40B4-BE49-F238E27FC236}">
                <a16:creationId xmlns:a16="http://schemas.microsoft.com/office/drawing/2014/main" id="{F391E9C1-94E4-52E0-7A8A-15C650C161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2799" y="2086567"/>
            <a:ext cx="1220427" cy="1502568"/>
          </a:xfrm>
          <a:prstGeom prst="rect">
            <a:avLst/>
          </a:prstGeom>
        </p:spPr>
      </p:pic>
      <p:pic>
        <p:nvPicPr>
          <p:cNvPr id="22" name="Picture 21">
            <a:extLst>
              <a:ext uri="{FF2B5EF4-FFF2-40B4-BE49-F238E27FC236}">
                <a16:creationId xmlns:a16="http://schemas.microsoft.com/office/drawing/2014/main" id="{D81B86A4-CB4F-16D5-880E-78C2635198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5716" y="1706699"/>
            <a:ext cx="1237140" cy="2041712"/>
          </a:xfrm>
          <a:prstGeom prst="rect">
            <a:avLst/>
          </a:prstGeom>
        </p:spPr>
      </p:pic>
      <p:pic>
        <p:nvPicPr>
          <p:cNvPr id="24" name="Picture 23">
            <a:extLst>
              <a:ext uri="{FF2B5EF4-FFF2-40B4-BE49-F238E27FC236}">
                <a16:creationId xmlns:a16="http://schemas.microsoft.com/office/drawing/2014/main" id="{950F3BF8-AC48-A6F5-981C-A76E5754FBF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0269" y="1750243"/>
            <a:ext cx="1022684" cy="1998168"/>
          </a:xfrm>
          <a:prstGeom prst="rect">
            <a:avLst/>
          </a:prstGeom>
        </p:spPr>
      </p:pic>
      <p:pic>
        <p:nvPicPr>
          <p:cNvPr id="26" name="Picture 25">
            <a:extLst>
              <a:ext uri="{FF2B5EF4-FFF2-40B4-BE49-F238E27FC236}">
                <a16:creationId xmlns:a16="http://schemas.microsoft.com/office/drawing/2014/main" id="{4218526D-F775-1B89-0F76-9FEE025340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45478" y="4067640"/>
            <a:ext cx="2261153" cy="2261153"/>
          </a:xfrm>
          <a:prstGeom prst="rect">
            <a:avLst/>
          </a:prstGeom>
        </p:spPr>
      </p:pic>
      <p:pic>
        <p:nvPicPr>
          <p:cNvPr id="28" name="Picture 27">
            <a:extLst>
              <a:ext uri="{FF2B5EF4-FFF2-40B4-BE49-F238E27FC236}">
                <a16:creationId xmlns:a16="http://schemas.microsoft.com/office/drawing/2014/main" id="{EE4E2B90-F366-49AF-BC6B-7950DD085A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79203" y="4107444"/>
            <a:ext cx="2245445" cy="2245445"/>
          </a:xfrm>
          <a:prstGeom prst="rect">
            <a:avLst/>
          </a:prstGeom>
        </p:spPr>
      </p:pic>
      <p:pic>
        <p:nvPicPr>
          <p:cNvPr id="29" name="Picture 28">
            <a:extLst>
              <a:ext uri="{FF2B5EF4-FFF2-40B4-BE49-F238E27FC236}">
                <a16:creationId xmlns:a16="http://schemas.microsoft.com/office/drawing/2014/main" id="{8B694DF9-00E7-64FF-9682-EAB5BBA10AF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80020" y="3894163"/>
            <a:ext cx="2420524" cy="2420524"/>
          </a:xfrm>
          <a:prstGeom prst="rect">
            <a:avLst/>
          </a:prstGeom>
        </p:spPr>
      </p:pic>
      <p:pic>
        <p:nvPicPr>
          <p:cNvPr id="30" name="Picture 29">
            <a:extLst>
              <a:ext uri="{FF2B5EF4-FFF2-40B4-BE49-F238E27FC236}">
                <a16:creationId xmlns:a16="http://schemas.microsoft.com/office/drawing/2014/main" id="{3766B275-B891-5F66-3083-6FA512E5C89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73775" y="4176794"/>
            <a:ext cx="2128331" cy="2128331"/>
          </a:xfrm>
          <a:prstGeom prst="rect">
            <a:avLst/>
          </a:prstGeom>
        </p:spPr>
      </p:pic>
    </p:spTree>
    <p:extLst>
      <p:ext uri="{BB962C8B-B14F-4D97-AF65-F5344CB8AC3E}">
        <p14:creationId xmlns:p14="http://schemas.microsoft.com/office/powerpoint/2010/main" val="402857061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8180997"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SẢN XUẤT RƯỢU VANG:</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KỸ THUẬT ẢNH HƯỞNG ĐẾN SHIRAZ</a:t>
            </a:r>
          </a:p>
        </p:txBody>
      </p:sp>
      <p:sp>
        <p:nvSpPr>
          <p:cNvPr id="9" name="TextBox 8">
            <a:extLst>
              <a:ext uri="{FF2B5EF4-FFF2-40B4-BE49-F238E27FC236}">
                <a16:creationId xmlns:a16="http://schemas.microsoft.com/office/drawing/2014/main" id="{9E8DB106-AC9C-525A-E02C-72C63CCF7FF8}"/>
              </a:ext>
            </a:extLst>
          </p:cNvPr>
          <p:cNvSpPr txBox="1"/>
          <p:nvPr/>
        </p:nvSpPr>
        <p:spPr>
          <a:xfrm>
            <a:off x="564407" y="6083685"/>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NGUYÊN CHÙM</a:t>
            </a: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6083685"/>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BAO GỒM 
CUỐNG</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208385" y="608941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CARBONIC</a:t>
            </a:r>
          </a:p>
        </p:txBody>
      </p:sp>
      <p:sp>
        <p:nvSpPr>
          <p:cNvPr id="12" name="TextBox 11">
            <a:extLst>
              <a:ext uri="{FF2B5EF4-FFF2-40B4-BE49-F238E27FC236}">
                <a16:creationId xmlns:a16="http://schemas.microsoft.com/office/drawing/2014/main" id="{2B33F397-ED99-205A-14ED-2CBDFE75C51F}"/>
              </a:ext>
            </a:extLst>
          </p:cNvPr>
          <p:cNvSpPr txBox="1"/>
          <p:nvPr/>
        </p:nvSpPr>
        <p:spPr>
          <a:xfrm>
            <a:off x="7452141" y="6083685"/>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MALOLACTIC</a:t>
            </a:r>
          </a:p>
        </p:txBody>
      </p:sp>
      <p:sp>
        <p:nvSpPr>
          <p:cNvPr id="13" name="TextBox 12">
            <a:extLst>
              <a:ext uri="{FF2B5EF4-FFF2-40B4-BE49-F238E27FC236}">
                <a16:creationId xmlns:a16="http://schemas.microsoft.com/office/drawing/2014/main" id="{0EF604BF-42E2-E2A0-6EF3-AABEDB3E75B1}"/>
              </a:ext>
            </a:extLst>
          </p:cNvPr>
          <p:cNvSpPr txBox="1"/>
          <p:nvPr/>
        </p:nvSpPr>
        <p:spPr>
          <a:xfrm>
            <a:off x="9788134" y="6083685"/>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TỰ NHIÊN</a:t>
            </a:r>
          </a:p>
        </p:txBody>
      </p:sp>
      <p:sp>
        <p:nvSpPr>
          <p:cNvPr id="37" name="Oval 36">
            <a:extLst>
              <a:ext uri="{FF2B5EF4-FFF2-40B4-BE49-F238E27FC236}">
                <a16:creationId xmlns:a16="http://schemas.microsoft.com/office/drawing/2014/main" id="{C44F6AB0-7282-EECF-AB4C-8EF38D8B5A86}"/>
              </a:ext>
            </a:extLst>
          </p:cNvPr>
          <p:cNvSpPr/>
          <p:nvPr/>
        </p:nvSpPr>
        <p:spPr>
          <a:xfrm>
            <a:off x="1503903"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1498662" y="2867740"/>
            <a:ext cx="852407" cy="46166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ĐỂ CUỐNG TRONG QUÁ TRÌNH NGÂM</a:t>
            </a:r>
          </a:p>
        </p:txBody>
      </p:sp>
      <p:sp>
        <p:nvSpPr>
          <p:cNvPr id="39" name="Oval 38">
            <a:extLst>
              <a:ext uri="{FF2B5EF4-FFF2-40B4-BE49-F238E27FC236}">
                <a16:creationId xmlns:a16="http://schemas.microsoft.com/office/drawing/2014/main" id="{B512BD0F-9AB0-D7B0-089A-59E32DC853A2}"/>
              </a:ext>
            </a:extLst>
          </p:cNvPr>
          <p:cNvSpPr/>
          <p:nvPr/>
        </p:nvSpPr>
        <p:spPr>
          <a:xfrm>
            <a:off x="4200608"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40" name="TextBox 39">
            <a:extLst>
              <a:ext uri="{FF2B5EF4-FFF2-40B4-BE49-F238E27FC236}">
                <a16:creationId xmlns:a16="http://schemas.microsoft.com/office/drawing/2014/main" id="{3320C60F-A06E-1B81-756D-C86FF1C42820}"/>
              </a:ext>
            </a:extLst>
          </p:cNvPr>
          <p:cNvSpPr txBox="1"/>
          <p:nvPr/>
        </p:nvSpPr>
        <p:spPr>
          <a:xfrm>
            <a:off x="4200608" y="2867531"/>
            <a:ext cx="852407" cy="461665"/>
          </a:xfrm>
          <a:prstGeom prst="rect">
            <a:avLst/>
          </a:prstGeom>
          <a:noFill/>
        </p:spPr>
        <p:txBody>
          <a:bodyPr wrap="square" rtlCol="0">
            <a:spAutoFit/>
          </a:bodyPr>
          <a:lstStyle>
            <a:lvl1pPr>
              <a:defRPr sz="800"/>
            </a:lvl1pPr>
          </a:lstStyle>
          <a:p>
            <a:pPr algn="ctr"/>
            <a:r>
              <a:rPr lang="en-US" altLang="zh-CN" sz="800" b="1" dirty="0">
                <a:solidFill>
                  <a:schemeClr val="bg1"/>
                </a:solidFill>
                <a:latin typeface="Arial" panose="020B0604020202020204" pitchFamily="34" charset="0"/>
              </a:rPr>
              <a:t>CUỐNG ĐƯỢC THÊM VÀO</a:t>
            </a:r>
          </a:p>
        </p:txBody>
      </p:sp>
      <p:sp>
        <p:nvSpPr>
          <p:cNvPr id="41" name="Oval 40">
            <a:extLst>
              <a:ext uri="{FF2B5EF4-FFF2-40B4-BE49-F238E27FC236}">
                <a16:creationId xmlns:a16="http://schemas.microsoft.com/office/drawing/2014/main" id="{9B76B847-F886-1BF3-05DF-70D5588FC7ED}"/>
              </a:ext>
            </a:extLst>
          </p:cNvPr>
          <p:cNvSpPr/>
          <p:nvPr/>
        </p:nvSpPr>
        <p:spPr>
          <a:xfrm>
            <a:off x="6502106" y="2657659"/>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502106" y="2753323"/>
            <a:ext cx="852407" cy="58477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CHÙM NHO NGUYÊN VẸN VẪN CÒN CUỐNG</a:t>
            </a:r>
          </a:p>
        </p:txBody>
      </p:sp>
      <p:pic>
        <p:nvPicPr>
          <p:cNvPr id="3" name="Picture 2">
            <a:extLst>
              <a:ext uri="{FF2B5EF4-FFF2-40B4-BE49-F238E27FC236}">
                <a16:creationId xmlns:a16="http://schemas.microsoft.com/office/drawing/2014/main" id="{2CBD9477-35A2-3E0E-ADD4-10958D1948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6377" y="3641629"/>
            <a:ext cx="1343189" cy="2216730"/>
          </a:xfrm>
          <a:prstGeom prst="rect">
            <a:avLst/>
          </a:prstGeom>
        </p:spPr>
      </p:pic>
      <p:pic>
        <p:nvPicPr>
          <p:cNvPr id="5" name="Picture 4">
            <a:extLst>
              <a:ext uri="{FF2B5EF4-FFF2-40B4-BE49-F238E27FC236}">
                <a16:creationId xmlns:a16="http://schemas.microsoft.com/office/drawing/2014/main" id="{9686F34E-D32D-B1C3-55FD-F51DAA6666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125" y="3641629"/>
            <a:ext cx="1343189" cy="2216730"/>
          </a:xfrm>
          <a:prstGeom prst="rect">
            <a:avLst/>
          </a:prstGeom>
        </p:spPr>
      </p:pic>
      <p:pic>
        <p:nvPicPr>
          <p:cNvPr id="7" name="Picture 6">
            <a:extLst>
              <a:ext uri="{FF2B5EF4-FFF2-40B4-BE49-F238E27FC236}">
                <a16:creationId xmlns:a16="http://schemas.microsoft.com/office/drawing/2014/main" id="{758513F2-E79C-BB21-1F24-1F64CE88F9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992" y="3641629"/>
            <a:ext cx="1343189" cy="2216730"/>
          </a:xfrm>
          <a:prstGeom prst="rect">
            <a:avLst/>
          </a:prstGeom>
        </p:spPr>
      </p:pic>
      <p:pic>
        <p:nvPicPr>
          <p:cNvPr id="8" name="Graphic 7">
            <a:extLst>
              <a:ext uri="{FF2B5EF4-FFF2-40B4-BE49-F238E27FC236}">
                <a16:creationId xmlns:a16="http://schemas.microsoft.com/office/drawing/2014/main" id="{8E1A9339-ADC5-18E5-0F1E-E63DF8C7AB5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59471" y="3429000"/>
            <a:ext cx="1587500" cy="2514600"/>
          </a:xfrm>
          <a:prstGeom prst="rect">
            <a:avLst/>
          </a:prstGeom>
        </p:spPr>
      </p:pic>
      <p:pic>
        <p:nvPicPr>
          <p:cNvPr id="14" name="Graphic 13">
            <a:extLst>
              <a:ext uri="{FF2B5EF4-FFF2-40B4-BE49-F238E27FC236}">
                <a16:creationId xmlns:a16="http://schemas.microsoft.com/office/drawing/2014/main" id="{17C99312-9FC5-1B08-DA16-6E86AAB9685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94078" y="3683614"/>
            <a:ext cx="1358900" cy="2247900"/>
          </a:xfrm>
          <a:prstGeom prst="rect">
            <a:avLst/>
          </a:prstGeom>
        </p:spPr>
      </p:pic>
      <p:pic>
        <p:nvPicPr>
          <p:cNvPr id="15" name="Picture 14">
            <a:extLst>
              <a:ext uri="{FF2B5EF4-FFF2-40B4-BE49-F238E27FC236}">
                <a16:creationId xmlns:a16="http://schemas.microsoft.com/office/drawing/2014/main" id="{B4E0D686-B586-DCE5-1A03-6B666370FF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6222" y="3170609"/>
            <a:ext cx="711200" cy="800100"/>
          </a:xfrm>
          <a:prstGeom prst="rect">
            <a:avLst/>
          </a:prstGeom>
        </p:spPr>
      </p:pic>
      <p:pic>
        <p:nvPicPr>
          <p:cNvPr id="16" name="Picture 15">
            <a:extLst>
              <a:ext uri="{FF2B5EF4-FFF2-40B4-BE49-F238E27FC236}">
                <a16:creationId xmlns:a16="http://schemas.microsoft.com/office/drawing/2014/main" id="{DBF33B55-0CB1-1A1D-9018-8F6AC2390C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1419" y="3170609"/>
            <a:ext cx="707591" cy="1150662"/>
          </a:xfrm>
          <a:prstGeom prst="rect">
            <a:avLst/>
          </a:prstGeom>
        </p:spPr>
      </p:pic>
      <p:pic>
        <p:nvPicPr>
          <p:cNvPr id="17" name="Picture 16">
            <a:extLst>
              <a:ext uri="{FF2B5EF4-FFF2-40B4-BE49-F238E27FC236}">
                <a16:creationId xmlns:a16="http://schemas.microsoft.com/office/drawing/2014/main" id="{2F0D769F-7D74-7B9E-A13A-F4C10ED8E7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07074" y="2963924"/>
            <a:ext cx="894920" cy="1006785"/>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815229-5F55-E1BB-CE1C-585DACB7C8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159" y="3405217"/>
            <a:ext cx="1332159" cy="2198527"/>
          </a:xfrm>
          <a:prstGeom prst="rect">
            <a:avLst/>
          </a:prstGeom>
        </p:spPr>
      </p:pic>
      <p:pic>
        <p:nvPicPr>
          <p:cNvPr id="5" name="Picture 4">
            <a:extLst>
              <a:ext uri="{FF2B5EF4-FFF2-40B4-BE49-F238E27FC236}">
                <a16:creationId xmlns:a16="http://schemas.microsoft.com/office/drawing/2014/main" id="{FAF9E172-4989-2221-2312-F980E864F6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9920" y="3420264"/>
            <a:ext cx="1332159" cy="2198527"/>
          </a:xfrm>
          <a:prstGeom prst="rect">
            <a:avLst/>
          </a:prstGeom>
        </p:spPr>
      </p:pic>
      <p:pic>
        <p:nvPicPr>
          <p:cNvPr id="6" name="Picture 5">
            <a:extLst>
              <a:ext uri="{FF2B5EF4-FFF2-40B4-BE49-F238E27FC236}">
                <a16:creationId xmlns:a16="http://schemas.microsoft.com/office/drawing/2014/main" id="{59937939-74FE-F631-14A4-330C22556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005" y="3405217"/>
            <a:ext cx="1332159" cy="2198527"/>
          </a:xfrm>
          <a:prstGeom prst="rect">
            <a:avLst/>
          </a:prstGeom>
        </p:spPr>
      </p:pic>
      <p:pic>
        <p:nvPicPr>
          <p:cNvPr id="7" name="Picture 6">
            <a:extLst>
              <a:ext uri="{FF2B5EF4-FFF2-40B4-BE49-F238E27FC236}">
                <a16:creationId xmlns:a16="http://schemas.microsoft.com/office/drawing/2014/main" id="{80F9DD12-9FD8-D357-FF09-FA417C88F4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335" y="3452783"/>
            <a:ext cx="2094164" cy="2133491"/>
          </a:xfrm>
          <a:prstGeom prst="rect">
            <a:avLst/>
          </a:prstGeom>
        </p:spPr>
      </p:pic>
      <p:pic>
        <p:nvPicPr>
          <p:cNvPr id="8" name="Picture 7">
            <a:extLst>
              <a:ext uri="{FF2B5EF4-FFF2-40B4-BE49-F238E27FC236}">
                <a16:creationId xmlns:a16="http://schemas.microsoft.com/office/drawing/2014/main" id="{6EFF7EB1-8471-B069-D68F-F3A1A90815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869" y="2615761"/>
            <a:ext cx="832378" cy="1353586"/>
          </a:xfrm>
          <a:prstGeom prst="rect">
            <a:avLst/>
          </a:prstGeom>
        </p:spPr>
      </p:pic>
      <p:pic>
        <p:nvPicPr>
          <p:cNvPr id="14" name="Picture 13">
            <a:extLst>
              <a:ext uri="{FF2B5EF4-FFF2-40B4-BE49-F238E27FC236}">
                <a16:creationId xmlns:a16="http://schemas.microsoft.com/office/drawing/2014/main" id="{9E456B37-53A4-4D14-6795-072943C9C4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92190" y="3791454"/>
            <a:ext cx="1606898" cy="1716960"/>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8180997"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SẢN XUẤT RƯỢU VANG:</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KỸ THUẬT ẢNH HƯỞNG ĐẾN SHIRAZ</a:t>
            </a:r>
          </a:p>
        </p:txBody>
      </p:sp>
      <p:sp>
        <p:nvSpPr>
          <p:cNvPr id="9" name="TextBox 8">
            <a:extLst>
              <a:ext uri="{FF2B5EF4-FFF2-40B4-BE49-F238E27FC236}">
                <a16:creationId xmlns:a16="http://schemas.microsoft.com/office/drawing/2014/main" id="{9E8DB106-AC9C-525A-E02C-72C63CCF7FF8}"/>
              </a:ext>
            </a:extLst>
          </p:cNvPr>
          <p:cNvSpPr txBox="1"/>
          <p:nvPr/>
        </p:nvSpPr>
        <p:spPr>
          <a:xfrm>
            <a:off x="564406" y="5829071"/>
            <a:ext cx="1961817" cy="523220"/>
          </a:xfrm>
          <a:prstGeom prst="rect">
            <a:avLst/>
          </a:prstGeom>
          <a:noFill/>
        </p:spPr>
        <p:txBody>
          <a:bodyPr wrap="square" rtlCol="0">
            <a:noAutofit/>
          </a:bodyPr>
          <a:lstStyle/>
          <a:p>
            <a:pPr algn="ctr"/>
            <a:r>
              <a:rPr lang="en-US" altLang="zh-CN" sz="1400" dirty="0">
                <a:latin typeface="Arial" panose="020B0604020202020204" pitchFamily="34" charset="0"/>
              </a:rPr>
              <a:t>LÊN MEN CÙNG</a:t>
            </a:r>
          </a:p>
          <a:p>
            <a:pPr algn="ctr"/>
            <a:r>
              <a:rPr lang="en-US" altLang="zh-CN" sz="1400" dirty="0">
                <a:latin typeface="Arial" panose="020B0604020202020204" pitchFamily="34" charset="0"/>
              </a:rPr>
              <a:t>VỚI VIOGNIER</a:t>
            </a:r>
          </a:p>
        </p:txBody>
      </p:sp>
      <p:sp>
        <p:nvSpPr>
          <p:cNvPr id="10" name="TextBox 9">
            <a:extLst>
              <a:ext uri="{FF2B5EF4-FFF2-40B4-BE49-F238E27FC236}">
                <a16:creationId xmlns:a16="http://schemas.microsoft.com/office/drawing/2014/main" id="{FD4C0A40-C784-6C98-6DB1-6AB956F004FC}"/>
              </a:ext>
            </a:extLst>
          </p:cNvPr>
          <p:cNvSpPr txBox="1"/>
          <p:nvPr/>
        </p:nvSpPr>
        <p:spPr>
          <a:xfrm>
            <a:off x="2808163" y="5829071"/>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TÁCH NƯỚC VÀ BƠM LẠI</a:t>
            </a:r>
          </a:p>
        </p:txBody>
      </p:sp>
      <p:sp>
        <p:nvSpPr>
          <p:cNvPr id="11" name="TextBox 10">
            <a:extLst>
              <a:ext uri="{FF2B5EF4-FFF2-40B4-BE49-F238E27FC236}">
                <a16:creationId xmlns:a16="http://schemas.microsoft.com/office/drawing/2014/main" id="{045564FB-E21A-BF9F-8015-C18A2392E8AD}"/>
              </a:ext>
            </a:extLst>
          </p:cNvPr>
          <p:cNvSpPr txBox="1"/>
          <p:nvPr/>
        </p:nvSpPr>
        <p:spPr>
          <a:xfrm>
            <a:off x="4702629" y="5834803"/>
            <a:ext cx="2716013" cy="523220"/>
          </a:xfrm>
          <a:prstGeom prst="rect">
            <a:avLst/>
          </a:prstGeom>
          <a:noFill/>
        </p:spPr>
        <p:txBody>
          <a:bodyPr wrap="square" rtlCol="0">
            <a:noAutofit/>
          </a:bodyPr>
          <a:lstStyle/>
          <a:p>
            <a:pPr algn="ctr"/>
            <a:r>
              <a:rPr lang="en-US" altLang="zh-CN" sz="1400" dirty="0">
                <a:latin typeface="Arial" panose="020B0604020202020204" pitchFamily="34" charset="0"/>
              </a:rPr>
              <a:t>NGÂM SAU LÊN MEN / TIẾP XÚC VỚI VỎ KÉO DÀI</a:t>
            </a:r>
          </a:p>
        </p:txBody>
      </p:sp>
      <p:sp>
        <p:nvSpPr>
          <p:cNvPr id="12" name="TextBox 11">
            <a:extLst>
              <a:ext uri="{FF2B5EF4-FFF2-40B4-BE49-F238E27FC236}">
                <a16:creationId xmlns:a16="http://schemas.microsoft.com/office/drawing/2014/main" id="{2B33F397-ED99-205A-14ED-2CBDFE75C51F}"/>
              </a:ext>
            </a:extLst>
          </p:cNvPr>
          <p:cNvSpPr txBox="1"/>
          <p:nvPr/>
        </p:nvSpPr>
        <p:spPr>
          <a:xfrm>
            <a:off x="7776562" y="5846278"/>
            <a:ext cx="1607275" cy="523220"/>
          </a:xfrm>
          <a:prstGeom prst="rect">
            <a:avLst/>
          </a:prstGeom>
          <a:noFill/>
        </p:spPr>
        <p:txBody>
          <a:bodyPr wrap="square" rtlCol="0">
            <a:noAutofit/>
          </a:bodyPr>
          <a:lstStyle/>
          <a:p>
            <a:pPr algn="ctr"/>
            <a:r>
              <a:rPr lang="en-US" altLang="zh-CN" sz="1400" dirty="0">
                <a:latin typeface="Arial" panose="020B0604020202020204" pitchFamily="34" charset="0"/>
              </a:rPr>
              <a:t>Ủ TRONG THÙNG GỖ SỒI</a:t>
            </a:r>
          </a:p>
        </p:txBody>
      </p:sp>
      <p:sp>
        <p:nvSpPr>
          <p:cNvPr id="13" name="TextBox 12">
            <a:extLst>
              <a:ext uri="{FF2B5EF4-FFF2-40B4-BE49-F238E27FC236}">
                <a16:creationId xmlns:a16="http://schemas.microsoft.com/office/drawing/2014/main" id="{0EF604BF-42E2-E2A0-6EF3-AABEDB3E75B1}"/>
              </a:ext>
            </a:extLst>
          </p:cNvPr>
          <p:cNvSpPr txBox="1"/>
          <p:nvPr/>
        </p:nvSpPr>
        <p:spPr>
          <a:xfrm>
            <a:off x="10079995" y="5829071"/>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ĐÓNG CHAI VÀ Ủ</a:t>
            </a:r>
          </a:p>
        </p:txBody>
      </p:sp>
      <p:sp>
        <p:nvSpPr>
          <p:cNvPr id="41" name="Oval 40">
            <a:extLst>
              <a:ext uri="{FF2B5EF4-FFF2-40B4-BE49-F238E27FC236}">
                <a16:creationId xmlns:a16="http://schemas.microsoft.com/office/drawing/2014/main" id="{9B76B847-F886-1BF3-05DF-70D5588FC7ED}"/>
              </a:ext>
            </a:extLst>
          </p:cNvPr>
          <p:cNvSpPr/>
          <p:nvPr/>
        </p:nvSpPr>
        <p:spPr>
          <a:xfrm>
            <a:off x="6226429" y="2725624"/>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42" name="TextBox 41">
            <a:extLst>
              <a:ext uri="{FF2B5EF4-FFF2-40B4-BE49-F238E27FC236}">
                <a16:creationId xmlns:a16="http://schemas.microsoft.com/office/drawing/2014/main" id="{A46CBA2E-C432-3183-AF26-D15ECC41C2D7}"/>
              </a:ext>
            </a:extLst>
          </p:cNvPr>
          <p:cNvSpPr txBox="1"/>
          <p:nvPr/>
        </p:nvSpPr>
        <p:spPr>
          <a:xfrm>
            <a:off x="6195314" y="2943553"/>
            <a:ext cx="916536" cy="46166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THỜI GIAN NGÂM KÉO DÀI</a:t>
            </a:r>
          </a:p>
        </p:txBody>
      </p:sp>
    </p:spTree>
    <p:extLst>
      <p:ext uri="{BB962C8B-B14F-4D97-AF65-F5344CB8AC3E}">
        <p14:creationId xmlns:p14="http://schemas.microsoft.com/office/powerpoint/2010/main" val="380253134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112061" cy="785732"/>
          </a:xfrm>
        </p:spPr>
        <p:txBody>
          <a:bodyPr/>
          <a:lstStyle/>
          <a:p>
            <a:r>
              <a:rPr lang="en-US" altLang="zh-CN" b="1" dirty="0">
                <a:solidFill>
                  <a:schemeClr val="accent5"/>
                </a:solidFill>
              </a:rPr>
              <a:t>CÁC PHONG CÁCH PHỔ BIẾN CỦA SHIRAZ VÀ</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4397642"/>
            <a:ext cx="4553763" cy="1670704"/>
          </a:xfrm>
        </p:spPr>
        <p:txBody>
          <a:bodyPr/>
          <a:lstStyle/>
          <a:p>
            <a:pPr marL="0" indent="0">
              <a:spcBef>
                <a:spcPct val="0"/>
              </a:spcBef>
              <a:buNone/>
            </a:pPr>
            <a:r>
              <a:rPr lang="en-US" altLang="zh-CN" dirty="0">
                <a:solidFill>
                  <a:schemeClr val="bg1"/>
                </a:solidFill>
              </a:rPr>
              <a:t>“Tổng thể lớn hơn tổng các bộ phận” áp dụng tốt cho Shiraz </a:t>
            </a:r>
            <a:r>
              <a:rPr lang="en-US" altLang="zh-CN" dirty="0" err="1">
                <a:solidFill>
                  <a:schemeClr val="bg1"/>
                </a:solidFill>
              </a:rPr>
              <a:t>phối</a:t>
            </a:r>
            <a:r>
              <a:rPr lang="en-US" altLang="zh-CN" dirty="0">
                <a:solidFill>
                  <a:schemeClr val="bg1"/>
                </a:solidFill>
              </a:rPr>
              <a:t> trộn. Màu sắc, hương thơm, kết cấu và hương vị của nó được tăng cường bởi các đặc điểm của đối tác pha trộn của nó.</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4946451" cy="1325563"/>
          </a:xfrm>
        </p:spPr>
        <p:txBody>
          <a:bodyPr/>
          <a:lstStyle/>
          <a:p>
            <a:r>
              <a:rPr lang="en-US" altLang="zh-CN" b="1" kern="1000" spc="-100" dirty="0"/>
              <a:t>CÁC ĐỐI TÁC PHỐI TRỘN CỦA NÓ</a:t>
            </a:r>
          </a:p>
        </p:txBody>
      </p:sp>
    </p:spTree>
    <p:extLst>
      <p:ext uri="{BB962C8B-B14F-4D97-AF65-F5344CB8AC3E}">
        <p14:creationId xmlns:p14="http://schemas.microsoft.com/office/powerpoint/2010/main" val="123649099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nhiều kiểu khí hậu rộng lớn và đa dạng, trên những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và nhà sản xuất hiện đại của chúng ta vẫn tiếp tục đam mê, kiên cường và sáng tạo; không ngừng thúc đẩy để khám phá những cách mới để hoàn thiện các kỹ thuật cũ. Cộng đồng của chúng ta được kết nối bởi sự tôn trọng lẫn nhau và tình yêu chung đối với việc chế tạo rượu vang đặc biệt, đồng thời bảo vệ những kỳ quan thiên nhiên cho các thế hệ tương lai thưởng thức. Áp dụng tư duy hiện đại vào vùng đất cổ xưa của chúng ta, chúng tôi rất coi trọng việc thử nghiệm một cách vui vẻ.</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chiếc la bàn của bạn. Bởi vì trong mỗi chai rượu vang Úc, bạn sẽ trải nghiệm những kỳ quan của nước Úc – một lời nhắc nhở về cuộc phiêu lưu và sự đa dạng đã định hình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1303818"/>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SHIRAZ LÀM NGUYÊN LIỆU PHỐI TRỘN TRONG
HỖN HỢP GSM</a:t>
            </a: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3032760"/>
            <a:ext cx="14153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61C9B686-8E5E-134C-2E0C-F1B61C8452DA}"/>
              </a:ext>
            </a:extLst>
          </p:cNvPr>
          <p:cNvCxnSpPr>
            <a:cxnSpLocks/>
          </p:cNvCxnSpPr>
          <p:nvPr/>
        </p:nvCxnSpPr>
        <p:spPr>
          <a:xfrm>
            <a:off x="4117838" y="406938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98728C0-BA5A-2456-5C25-CB56777E29B5}"/>
              </a:ext>
            </a:extLst>
          </p:cNvPr>
          <p:cNvCxnSpPr>
            <a:cxnSpLocks/>
            <a:endCxn id="31" idx="1"/>
          </p:cNvCxnSpPr>
          <p:nvPr/>
        </p:nvCxnSpPr>
        <p:spPr>
          <a:xfrm flipV="1">
            <a:off x="1916894" y="3888149"/>
            <a:ext cx="1624867" cy="51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8544044" y="778768"/>
            <a:ext cx="1677144" cy="1677144"/>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8626246" y="1053527"/>
            <a:ext cx="1512739" cy="109453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100000"/>
              </a:lnSpc>
              <a:spcBef>
                <a:spcPts val="600"/>
              </a:spcBef>
            </a:pPr>
            <a:r>
              <a:rPr lang="en-VN" sz="1400" dirty="0">
                <a:effectLst/>
                <a:latin typeface="Times New Roman" panose="02020603050405020304" pitchFamily="18" charset="0"/>
                <a:ea typeface="Times New Roman" panose="02020603050405020304" pitchFamily="18" charset="0"/>
              </a:rPr>
              <a:t>THÊM NỐT VỊ MẶN MÀ </a:t>
            </a:r>
            <a:r>
              <a:rPr lang="vi-VN" sz="1400" dirty="0">
                <a:effectLst/>
                <a:latin typeface="Times New Roman" panose="02020603050405020304" pitchFamily="18" charset="0"/>
                <a:ea typeface="Times New Roman" panose="02020603050405020304" pitchFamily="18" charset="0"/>
              </a:rPr>
              <a:t>(SAVOURY) </a:t>
            </a:r>
            <a:r>
              <a:rPr lang="en-VN" sz="1400" dirty="0">
                <a:effectLst/>
                <a:latin typeface="Times New Roman" panose="02020603050405020304" pitchFamily="18" charset="0"/>
                <a:ea typeface="Times New Roman" panose="02020603050405020304" pitchFamily="18" charset="0"/>
              </a:rPr>
              <a:t>VÀ HƯƠNG VỊ NỔI BẬT Ở ĐẦU LƯỠI</a:t>
            </a:r>
          </a:p>
        </p:txBody>
      </p:sp>
      <p:sp>
        <p:nvSpPr>
          <p:cNvPr id="9" name="TextBox 8">
            <a:extLst>
              <a:ext uri="{FF2B5EF4-FFF2-40B4-BE49-F238E27FC236}">
                <a16:creationId xmlns:a16="http://schemas.microsoft.com/office/drawing/2014/main" id="{3049FEB1-ABD9-1AD3-8CEB-AE76E7F3CD8C}"/>
              </a:ext>
            </a:extLst>
          </p:cNvPr>
          <p:cNvSpPr txBox="1"/>
          <p:nvPr/>
        </p:nvSpPr>
        <p:spPr>
          <a:xfrm>
            <a:off x="3764027" y="4714945"/>
            <a:ext cx="2805709" cy="991297"/>
          </a:xfrm>
          <a:prstGeom prst="rect">
            <a:avLst/>
          </a:prstGeom>
          <a:noFill/>
        </p:spPr>
        <p:txBody>
          <a:bodyPr wrap="square" anchor="b">
            <a:spAutoFit/>
          </a:bodyPr>
          <a:lstStyle/>
          <a:p>
            <a:pPr>
              <a:lnSpc>
                <a:spcPct val="82000"/>
              </a:lnSpc>
              <a:spcBef>
                <a:spcPts val="150"/>
              </a:spcBef>
              <a:spcAft>
                <a:spcPts val="315"/>
              </a:spcAft>
              <a:buClr>
                <a:schemeClr val="accent3"/>
              </a:buClr>
            </a:pPr>
            <a:r>
              <a:rPr lang="en-US" altLang="zh-CN" sz="1400" dirty="0">
                <a:effectLst/>
                <a:latin typeface="Arial" panose="020B0604020202020204" pitchFamily="34" charset="0"/>
              </a:rPr>
              <a:t>THÊM:</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effectLst/>
                <a:latin typeface="Arial" panose="020B0604020202020204" pitchFamily="34" charset="0"/>
              </a:rPr>
              <a:t>Hương thơm</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latin typeface="Arial" panose="020B0604020202020204" pitchFamily="34" charset="0"/>
              </a:rPr>
              <a:t>Dâu tây</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effectLst/>
                <a:latin typeface="Arial" panose="020B0604020202020204" pitchFamily="34" charset="0"/>
              </a:rPr>
              <a:t>Gia vị</a:t>
            </a: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GSM</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15" name="TextBox 14">
            <a:extLst>
              <a:ext uri="{FF2B5EF4-FFF2-40B4-BE49-F238E27FC236}">
                <a16:creationId xmlns:a16="http://schemas.microsoft.com/office/drawing/2014/main" id="{CDFB0A93-AA4E-78C6-0A77-77FF0E67EA01}"/>
              </a:ext>
            </a:extLst>
          </p:cNvPr>
          <p:cNvSpPr txBox="1"/>
          <p:nvPr/>
        </p:nvSpPr>
        <p:spPr>
          <a:xfrm>
            <a:off x="8136610" y="2863483"/>
            <a:ext cx="1105358" cy="338554"/>
          </a:xfrm>
          <a:prstGeom prst="rect">
            <a:avLst/>
          </a:prstGeom>
          <a:noFill/>
        </p:spPr>
        <p:txBody>
          <a:bodyPr wrap="square" anchor="b">
            <a:spAutoFit/>
          </a:bodyPr>
          <a:lstStyle/>
          <a:p>
            <a:pPr algn="ctr">
              <a:spcBef>
                <a:spcPts val="217"/>
              </a:spcBef>
              <a:spcAft>
                <a:spcPts val="315"/>
              </a:spcAft>
            </a:pPr>
            <a:r>
              <a:rPr lang="en-US" altLang="zh-CN" sz="1600" b="1" dirty="0">
                <a:solidFill>
                  <a:schemeClr val="accent1"/>
                </a:solidFill>
                <a:effectLst/>
                <a:latin typeface="Arial" panose="020B0604020202020204" pitchFamily="34" charset="0"/>
              </a:rPr>
              <a:t>SHIRAZ</a:t>
            </a:r>
          </a:p>
        </p:txBody>
      </p:sp>
      <p:cxnSp>
        <p:nvCxnSpPr>
          <p:cNvPr id="16" name="Straight Connector 15">
            <a:extLst>
              <a:ext uri="{FF2B5EF4-FFF2-40B4-BE49-F238E27FC236}">
                <a16:creationId xmlns:a16="http://schemas.microsoft.com/office/drawing/2014/main" id="{D477E878-637F-EDDE-6D15-33F0333BC713}"/>
              </a:ext>
            </a:extLst>
          </p:cNvPr>
          <p:cNvCxnSpPr>
            <a:cxnSpLocks/>
          </p:cNvCxnSpPr>
          <p:nvPr/>
        </p:nvCxnSpPr>
        <p:spPr>
          <a:xfrm>
            <a:off x="9146715" y="3032760"/>
            <a:ext cx="14153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10570942" y="3026822"/>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10221188" y="3737755"/>
            <a:ext cx="2805709" cy="1472839"/>
          </a:xfrm>
          <a:prstGeom prst="rect">
            <a:avLst/>
          </a:prstGeom>
          <a:noFill/>
        </p:spPr>
        <p:txBody>
          <a:bodyPr wrap="square" anchor="b">
            <a:spAutoFit/>
          </a:bodyPr>
          <a:lstStyle/>
          <a:p>
            <a:pPr>
              <a:lnSpc>
                <a:spcPct val="82000"/>
              </a:lnSpc>
              <a:spcBef>
                <a:spcPts val="150"/>
              </a:spcBef>
              <a:spcAft>
                <a:spcPts val="315"/>
              </a:spcAft>
              <a:buClr>
                <a:schemeClr val="accent3"/>
              </a:buClr>
            </a:pPr>
            <a:r>
              <a:rPr lang="en-US" altLang="zh-CN" sz="1400" dirty="0">
                <a:effectLst/>
                <a:latin typeface="Arial" panose="020B0604020202020204" pitchFamily="34" charset="0"/>
              </a:rPr>
              <a:t>THÊM:</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effectLst/>
                <a:latin typeface="Arial" panose="020B0604020202020204" pitchFamily="34" charset="0"/>
              </a:rPr>
              <a:t>Dâu tằm</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effectLst/>
                <a:latin typeface="Arial" panose="020B0604020202020204" pitchFamily="34" charset="0"/>
              </a:rPr>
              <a:t>Việt quất</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latin typeface="Arial" panose="020B0604020202020204" pitchFamily="34" charset="0"/>
              </a:rPr>
              <a:t>Mận</a:t>
            </a:r>
            <a:endParaRPr lang="en-AU" sz="1400" dirty="0">
              <a:effectLst/>
              <a:latin typeface="Arial" panose="020B0604020202020204" pitchFamily="34" charset="0"/>
            </a:endParaRP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effectLst/>
                <a:latin typeface="Arial" panose="020B0604020202020204" pitchFamily="34" charset="0"/>
              </a:rPr>
              <a:t>Ô liu đen</a:t>
            </a:r>
          </a:p>
        </p:txBody>
      </p:sp>
      <p:cxnSp>
        <p:nvCxnSpPr>
          <p:cNvPr id="19" name="Straight Connector 18">
            <a:extLst>
              <a:ext uri="{FF2B5EF4-FFF2-40B4-BE49-F238E27FC236}">
                <a16:creationId xmlns:a16="http://schemas.microsoft.com/office/drawing/2014/main" id="{19405A74-DF16-A92B-0AC6-60E2B503B505}"/>
              </a:ext>
            </a:extLst>
          </p:cNvPr>
          <p:cNvCxnSpPr>
            <a:cxnSpLocks/>
          </p:cNvCxnSpPr>
          <p:nvPr/>
        </p:nvCxnSpPr>
        <p:spPr>
          <a:xfrm>
            <a:off x="9362075" y="2461134"/>
            <a:ext cx="0" cy="56568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7175715" y="4546968"/>
            <a:ext cx="60757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E240A2E6-3373-9D1D-E3F7-54A08B3FC25C}"/>
              </a:ext>
            </a:extLst>
          </p:cNvPr>
          <p:cNvSpPr txBox="1"/>
          <p:nvPr/>
        </p:nvSpPr>
        <p:spPr>
          <a:xfrm>
            <a:off x="7611141" y="4393189"/>
            <a:ext cx="2037352" cy="338554"/>
          </a:xfrm>
          <a:prstGeom prst="rect">
            <a:avLst/>
          </a:prstGeom>
          <a:noFill/>
        </p:spPr>
        <p:txBody>
          <a:bodyPr wrap="square" anchor="b">
            <a:spAutoFit/>
          </a:bodyPr>
          <a:lstStyle/>
          <a:p>
            <a:pPr algn="ctr">
              <a:spcBef>
                <a:spcPts val="217"/>
              </a:spcBef>
              <a:spcAft>
                <a:spcPts val="315"/>
              </a:spcAft>
            </a:pPr>
            <a:r>
              <a:rPr lang="en-US" altLang="zh-CN" sz="1600" b="1" dirty="0">
                <a:solidFill>
                  <a:schemeClr val="accent1"/>
                </a:solidFill>
                <a:effectLst/>
                <a:latin typeface="Arial" panose="020B0604020202020204" pitchFamily="34" charset="0"/>
              </a:rPr>
              <a:t>MOURVÉDRE</a:t>
            </a:r>
          </a:p>
        </p:txBody>
      </p: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8412940" y="4806289"/>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8125179" y="5218594"/>
            <a:ext cx="2805709" cy="991297"/>
          </a:xfrm>
          <a:prstGeom prst="rect">
            <a:avLst/>
          </a:prstGeom>
          <a:noFill/>
        </p:spPr>
        <p:txBody>
          <a:bodyPr wrap="square" anchor="t">
            <a:spAutoFit/>
          </a:bodyPr>
          <a:lstStyle/>
          <a:p>
            <a:pPr>
              <a:lnSpc>
                <a:spcPct val="82000"/>
              </a:lnSpc>
              <a:spcBef>
                <a:spcPts val="150"/>
              </a:spcBef>
              <a:spcAft>
                <a:spcPts val="315"/>
              </a:spcAft>
              <a:buClr>
                <a:schemeClr val="accent3"/>
              </a:buClr>
            </a:pPr>
            <a:r>
              <a:rPr lang="en-US" altLang="zh-CN" sz="1400" dirty="0">
                <a:effectLst/>
                <a:latin typeface="Arial" panose="020B0604020202020204" pitchFamily="34" charset="0"/>
              </a:rPr>
              <a:t>THÊM:</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effectLst/>
                <a:latin typeface="Arial" panose="020B0604020202020204" pitchFamily="34" charset="0"/>
              </a:rPr>
              <a:t>Hương liệu</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a:latin typeface="Arial" panose="020B0604020202020204" pitchFamily="34" charset="0"/>
              </a:rPr>
              <a:t>Độ bền hương vị</a:t>
            </a:r>
          </a:p>
          <a:p>
            <a:pPr marL="285750" indent="-285750">
              <a:lnSpc>
                <a:spcPct val="82000"/>
              </a:lnSpc>
              <a:spcBef>
                <a:spcPts val="150"/>
              </a:spcBef>
              <a:spcAft>
                <a:spcPts val="315"/>
              </a:spcAft>
              <a:buClr>
                <a:schemeClr val="accent3"/>
              </a:buClr>
              <a:buFont typeface="Arial" panose="020B0604020202020204" pitchFamily="34" charset="0"/>
              <a:buChar char="•"/>
            </a:pPr>
            <a:r>
              <a:rPr lang="en-US" altLang="zh-CN" sz="1400" dirty="0" err="1">
                <a:effectLst/>
                <a:latin typeface="Arial" panose="020B0604020202020204" pitchFamily="34" charset="0"/>
              </a:rPr>
              <a:t>Dư</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vị</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dài</a:t>
            </a:r>
            <a:r>
              <a:rPr lang="en-US" altLang="zh-CN" sz="1400" dirty="0">
                <a:effectLst/>
                <a:latin typeface="Arial" panose="020B0604020202020204" pitchFamily="34" charset="0"/>
              </a:rPr>
              <a:t> </a:t>
            </a:r>
          </a:p>
        </p:txBody>
      </p:sp>
      <p:sp>
        <p:nvSpPr>
          <p:cNvPr id="26" name="Oval 25">
            <a:extLst>
              <a:ext uri="{FF2B5EF4-FFF2-40B4-BE49-F238E27FC236}">
                <a16:creationId xmlns:a16="http://schemas.microsoft.com/office/drawing/2014/main" id="{6FE8C030-86F7-2EFB-2C37-C25F7E30822A}"/>
              </a:ext>
            </a:extLst>
          </p:cNvPr>
          <p:cNvSpPr/>
          <p:nvPr/>
        </p:nvSpPr>
        <p:spPr>
          <a:xfrm>
            <a:off x="1159900" y="4620422"/>
            <a:ext cx="1495017" cy="149501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1176967" y="4989943"/>
            <a:ext cx="1395692"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effectLst/>
                <a:latin typeface="Arial" panose="020B0604020202020204" pitchFamily="34" charset="0"/>
                <a:cs typeface="Arial" panose="020B0604020202020204" pitchFamily="34" charset="0"/>
              </a:rPr>
              <a:t>LOẠI NHẸ NHẤT TRONG BỘ BA GSM</a:t>
            </a:r>
            <a:endParaRPr lang="en-AU" sz="1600" dirty="0">
              <a:effectLst/>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8D58B3B3-69DA-5092-4B8A-C8B714C920D6}"/>
              </a:ext>
            </a:extLst>
          </p:cNvPr>
          <p:cNvCxnSpPr>
            <a:cxnSpLocks/>
          </p:cNvCxnSpPr>
          <p:nvPr/>
        </p:nvCxnSpPr>
        <p:spPr>
          <a:xfrm>
            <a:off x="1916894" y="3873191"/>
            <a:ext cx="0" cy="74207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47703BC2-BDA9-E902-0A0A-FCDC7F2B9D37}"/>
              </a:ext>
            </a:extLst>
          </p:cNvPr>
          <p:cNvSpPr txBox="1"/>
          <p:nvPr/>
        </p:nvSpPr>
        <p:spPr>
          <a:xfrm>
            <a:off x="3541761" y="3718872"/>
            <a:ext cx="1580580" cy="338554"/>
          </a:xfrm>
          <a:prstGeom prst="rect">
            <a:avLst/>
          </a:prstGeom>
          <a:noFill/>
        </p:spPr>
        <p:txBody>
          <a:bodyPr wrap="square" anchor="b">
            <a:spAutoFit/>
          </a:bodyPr>
          <a:lstStyle/>
          <a:p>
            <a:pPr algn="ctr">
              <a:spcBef>
                <a:spcPts val="217"/>
              </a:spcBef>
              <a:spcAft>
                <a:spcPts val="315"/>
              </a:spcAft>
            </a:pPr>
            <a:r>
              <a:rPr lang="en-US" altLang="zh-CN" sz="1600" b="1" dirty="0">
                <a:solidFill>
                  <a:schemeClr val="accent1"/>
                </a:solidFill>
                <a:effectLst/>
                <a:latin typeface="Arial" panose="020B0604020202020204" pitchFamily="34" charset="0"/>
              </a:rPr>
              <a:t>GRENACHE</a:t>
            </a:r>
          </a:p>
        </p:txBody>
      </p:sp>
      <p:cxnSp>
        <p:nvCxnSpPr>
          <p:cNvPr id="35" name="Straight Connector 34">
            <a:extLst>
              <a:ext uri="{FF2B5EF4-FFF2-40B4-BE49-F238E27FC236}">
                <a16:creationId xmlns:a16="http://schemas.microsoft.com/office/drawing/2014/main" id="{4AB3CD96-6CCD-FF01-7577-6810DFA27B11}"/>
              </a:ext>
            </a:extLst>
          </p:cNvPr>
          <p:cNvCxnSpPr>
            <a:cxnSpLocks/>
          </p:cNvCxnSpPr>
          <p:nvPr/>
        </p:nvCxnSpPr>
        <p:spPr>
          <a:xfrm>
            <a:off x="5060197" y="3888279"/>
            <a:ext cx="86015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096B0C25-34E2-34FE-F406-D9A0339233CC}"/>
              </a:ext>
            </a:extLst>
          </p:cNvPr>
          <p:cNvSpPr txBox="1"/>
          <p:nvPr/>
        </p:nvSpPr>
        <p:spPr>
          <a:xfrm>
            <a:off x="2884675" y="2811012"/>
            <a:ext cx="1852048" cy="738664"/>
          </a:xfrm>
          <a:prstGeom prst="rect">
            <a:avLst/>
          </a:prstGeom>
          <a:noFill/>
        </p:spPr>
        <p:txBody>
          <a:bodyPr wrap="square" anchor="b">
            <a:spAutoFit/>
          </a:bodyPr>
          <a:lstStyle/>
          <a:p>
            <a:pPr>
              <a:spcBef>
                <a:spcPts val="150"/>
              </a:spcBef>
              <a:spcAft>
                <a:spcPts val="315"/>
              </a:spcAft>
              <a:buClr>
                <a:schemeClr val="accent3"/>
              </a:buClr>
            </a:pPr>
            <a:r>
              <a:rPr lang="en-US" altLang="zh-CN" sz="1400" dirty="0">
                <a:effectLst/>
                <a:latin typeface="Arial" panose="020B0604020202020204" pitchFamily="34" charset="0"/>
              </a:rPr>
              <a:t>CÓ THỂ GÓP PHẦN LÀM TĂNG CAO NỒNG ĐỘ CỒN</a:t>
            </a:r>
          </a:p>
        </p:txBody>
      </p:sp>
    </p:spTree>
    <p:extLst>
      <p:ext uri="{BB962C8B-B14F-4D97-AF65-F5344CB8AC3E}">
        <p14:creationId xmlns:p14="http://schemas.microsoft.com/office/powerpoint/2010/main" val="216935810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466029" cy="1707647"/>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SHIRAZ LÀ ĐỐI TÁC NGANG BẰNG TRONG
HỖN HỢP SHIRAZ CABERNET</a:t>
            </a: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9144000" y="4043089"/>
            <a:ext cx="1402027" cy="140202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9222536" y="4390245"/>
            <a:ext cx="1240768"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effectLst/>
                <a:latin typeface="Arial" panose="020B0604020202020204" pitchFamily="34" charset="0"/>
                <a:cs typeface="Arial" panose="020B0604020202020204" pitchFamily="34" charset="0"/>
              </a:rPr>
              <a:t>PHỨC TẠP VÀ MẠNH MẼ</a:t>
            </a:r>
            <a:endParaRPr lang="en-AU" sz="1600" dirty="0">
              <a:effectLst/>
              <a:latin typeface="Arial" panose="020B0604020202020204" pitchFamily="34" charset="0"/>
              <a:cs typeface="Arial" panose="020B0604020202020204" pitchFamily="34" charset="0"/>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2344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 CABERNET</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6387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8278479" y="1982632"/>
            <a:ext cx="2422770" cy="1664558"/>
          </a:xfrm>
          <a:prstGeom prst="rect">
            <a:avLst/>
          </a:prstGeom>
          <a:noFill/>
        </p:spPr>
        <p:txBody>
          <a:bodyPr wrap="square" anchor="b">
            <a:spAutoFit/>
          </a:bodyPr>
          <a:lstStyle/>
          <a:p>
            <a:pPr>
              <a:spcBef>
                <a:spcPts val="150"/>
              </a:spcBef>
              <a:spcAft>
                <a:spcPts val="315"/>
              </a:spcAft>
              <a:buClr>
                <a:schemeClr val="accent3"/>
              </a:buClr>
            </a:pPr>
            <a:r>
              <a:rPr lang="en-US" altLang="zh-CN" sz="1400" b="1" dirty="0">
                <a:effectLst/>
                <a:latin typeface="Arial" panose="020B0604020202020204" pitchFamily="34" charset="0"/>
              </a:rPr>
              <a:t>SAU GRANGE</a:t>
            </a:r>
          </a:p>
          <a:p>
            <a:pPr>
              <a:spcBef>
                <a:spcPts val="150"/>
              </a:spcBef>
              <a:spcAft>
                <a:spcPts val="315"/>
              </a:spcAft>
              <a:buClr>
                <a:schemeClr val="accent3"/>
              </a:buClr>
            </a:pPr>
            <a:r>
              <a:rPr lang="en-US" altLang="zh-CN" sz="1400" dirty="0">
                <a:latin typeface="Arial" panose="020B0604020202020204" pitchFamily="34" charset="0"/>
              </a:rPr>
              <a:t>SCHUBERT ĐÃ SẢN XUẤT VỤ ĐẦU TIÊN CỦA PENFOLDS BIN 389, MỘT HỖN HỢP ĐA VÙNG ĐÃ LÀM PHỔ BIẾN PHONG CÁCH NÀY</a:t>
            </a:r>
            <a:endParaRPr lang="en-AU" sz="1400" dirty="0">
              <a:effectLst/>
              <a:latin typeface="Arial" panose="020B0604020202020204" pitchFamily="34" charset="0"/>
            </a:endParaRPr>
          </a:p>
        </p:txBody>
      </p:sp>
      <p:cxnSp>
        <p:nvCxnSpPr>
          <p:cNvPr id="21" name="Straight Connector 20">
            <a:extLst>
              <a:ext uri="{FF2B5EF4-FFF2-40B4-BE49-F238E27FC236}">
                <a16:creationId xmlns:a16="http://schemas.microsoft.com/office/drawing/2014/main" id="{7892DD67-16CD-C320-E0B8-93D8708BA04F}"/>
              </a:ext>
            </a:extLst>
          </p:cNvPr>
          <p:cNvCxnSpPr>
            <a:cxnSpLocks/>
            <a:endCxn id="7" idx="2"/>
          </p:cNvCxnSpPr>
          <p:nvPr/>
        </p:nvCxnSpPr>
        <p:spPr>
          <a:xfrm>
            <a:off x="7160439" y="4744103"/>
            <a:ext cx="198356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a:off x="9852913" y="5458558"/>
            <a:ext cx="0" cy="3673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EB4E7ECE-3971-4564-72D9-4E4D4D68AD56}"/>
              </a:ext>
            </a:extLst>
          </p:cNvPr>
          <p:cNvSpPr txBox="1"/>
          <p:nvPr/>
        </p:nvSpPr>
        <p:spPr>
          <a:xfrm>
            <a:off x="9038210" y="5884520"/>
            <a:ext cx="2275552" cy="523220"/>
          </a:xfrm>
          <a:prstGeom prst="rect">
            <a:avLst/>
          </a:prstGeom>
          <a:noFill/>
        </p:spPr>
        <p:txBody>
          <a:bodyPr wrap="square" anchor="t">
            <a:spAutoFit/>
          </a:bodyPr>
          <a:lstStyle/>
          <a:p>
            <a:pPr>
              <a:spcBef>
                <a:spcPts val="150"/>
              </a:spcBef>
              <a:spcAft>
                <a:spcPts val="315"/>
              </a:spcAft>
              <a:buClr>
                <a:schemeClr val="accent3"/>
              </a:buClr>
            </a:pPr>
            <a:r>
              <a:rPr lang="en-US" altLang="zh-CN" sz="1400" dirty="0">
                <a:effectLst/>
                <a:latin typeface="Arial" panose="020B0604020202020204" pitchFamily="34" charset="0"/>
              </a:rPr>
              <a:t>VỚI TIỀM NĂNG LÃO HÓA TUYỆT VỜI</a:t>
            </a:r>
          </a:p>
        </p:txBody>
      </p:sp>
      <p:sp>
        <p:nvSpPr>
          <p:cNvPr id="26" name="Oval 25">
            <a:extLst>
              <a:ext uri="{FF2B5EF4-FFF2-40B4-BE49-F238E27FC236}">
                <a16:creationId xmlns:a16="http://schemas.microsoft.com/office/drawing/2014/main" id="{6FE8C030-86F7-2EFB-2C37-C25F7E30822A}"/>
              </a:ext>
            </a:extLst>
          </p:cNvPr>
          <p:cNvSpPr/>
          <p:nvPr/>
        </p:nvSpPr>
        <p:spPr>
          <a:xfrm>
            <a:off x="2777661" y="3815052"/>
            <a:ext cx="1972036" cy="1972036"/>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3B56B85A-B0FE-92E3-CED5-3300312928C0}"/>
              </a:ext>
            </a:extLst>
          </p:cNvPr>
          <p:cNvSpPr txBox="1"/>
          <p:nvPr/>
        </p:nvSpPr>
        <p:spPr>
          <a:xfrm>
            <a:off x="2909335" y="4573216"/>
            <a:ext cx="1669981" cy="50975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effectLst/>
                <a:latin typeface="Arial" panose="020B0604020202020204" pitchFamily="34" charset="0"/>
                <a:cs typeface="Arial" panose="020B0604020202020204" pitchFamily="34" charset="0"/>
              </a:rPr>
              <a:t>HỖN HỢP BOM TẤN CỦA ÚC</a:t>
            </a:r>
            <a:endParaRPr lang="en-AU" sz="1600" dirty="0">
              <a:effectLst/>
              <a:latin typeface="Arial" panose="020B060402020202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4737448" y="4768571"/>
            <a:ext cx="115190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641654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8">
            <a:extLst>
              <a:ext uri="{FF2B5EF4-FFF2-40B4-BE49-F238E27FC236}">
                <a16:creationId xmlns:a16="http://schemas.microsoft.com/office/drawing/2014/main" id="{D8038C9E-A901-EE90-9567-0196BC84834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2" name="TextBox 1">
            <a:extLst>
              <a:ext uri="{FF2B5EF4-FFF2-40B4-BE49-F238E27FC236}">
                <a16:creationId xmlns:a16="http://schemas.microsoft.com/office/drawing/2014/main" id="{530126CC-38C5-7B52-01A6-785188B188A6}"/>
              </a:ext>
            </a:extLst>
          </p:cNvPr>
          <p:cNvSpPr txBox="1"/>
          <p:nvPr/>
        </p:nvSpPr>
        <p:spPr>
          <a:xfrm>
            <a:off x="501248" y="541230"/>
            <a:ext cx="5541444" cy="1707647"/>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SHIRAZ LÀ ĐỐI TÁC CHỦ ĐẠO TRONG
HỖN HỢP SHIRAZ VIOGNIER</a:t>
            </a:r>
          </a:p>
        </p:txBody>
      </p:sp>
      <p:cxnSp>
        <p:nvCxnSpPr>
          <p:cNvPr id="4" name="Straight Connector 3">
            <a:extLst>
              <a:ext uri="{FF2B5EF4-FFF2-40B4-BE49-F238E27FC236}">
                <a16:creationId xmlns:a16="http://schemas.microsoft.com/office/drawing/2014/main" id="{27A931C0-AD41-AD54-B4DB-CEA26A43846C}"/>
              </a:ext>
            </a:extLst>
          </p:cNvPr>
          <p:cNvCxnSpPr>
            <a:cxnSpLocks/>
          </p:cNvCxnSpPr>
          <p:nvPr/>
        </p:nvCxnSpPr>
        <p:spPr>
          <a:xfrm>
            <a:off x="6721231" y="1382190"/>
            <a:ext cx="24227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FA066AB1-7B63-01D7-6597-755E3CC5EB49}"/>
              </a:ext>
            </a:extLst>
          </p:cNvPr>
          <p:cNvSpPr/>
          <p:nvPr/>
        </p:nvSpPr>
        <p:spPr>
          <a:xfrm>
            <a:off x="2332434" y="4962613"/>
            <a:ext cx="1402027" cy="1402027"/>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8" name="object 58">
            <a:extLst>
              <a:ext uri="{FF2B5EF4-FFF2-40B4-BE49-F238E27FC236}">
                <a16:creationId xmlns:a16="http://schemas.microsoft.com/office/drawing/2014/main" id="{E23EFE45-241B-E541-BF2D-09504C98A444}"/>
              </a:ext>
            </a:extLst>
          </p:cNvPr>
          <p:cNvSpPr txBox="1"/>
          <p:nvPr/>
        </p:nvSpPr>
        <p:spPr>
          <a:xfrm>
            <a:off x="2410970" y="5309770"/>
            <a:ext cx="1240768" cy="75597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effectLst/>
                <a:latin typeface="Arial" panose="020B0604020202020204" pitchFamily="34" charset="0"/>
                <a:cs typeface="Arial" panose="020B0604020202020204" pitchFamily="34" charset="0"/>
              </a:rPr>
              <a:t>THÊM TỐI ĐA 5% VIOGNIER</a:t>
            </a:r>
            <a:endParaRPr lang="en-AU" sz="1600" dirty="0">
              <a:effectLst/>
              <a:latin typeface="Arial" panose="020B0604020202020204" pitchFamily="34" charset="0"/>
              <a:cs typeface="Arial" panose="020B0604020202020204" pitchFamily="34" charset="0"/>
            </a:endParaRPr>
          </a:p>
        </p:txBody>
      </p:sp>
      <p:sp>
        <p:nvSpPr>
          <p:cNvPr id="12" name="object 10">
            <a:extLst>
              <a:ext uri="{FF2B5EF4-FFF2-40B4-BE49-F238E27FC236}">
                <a16:creationId xmlns:a16="http://schemas.microsoft.com/office/drawing/2014/main" id="{884665DF-39F7-3472-A705-E779D0AAF00A}"/>
              </a:ext>
            </a:extLst>
          </p:cNvPr>
          <p:cNvSpPr txBox="1"/>
          <p:nvPr/>
        </p:nvSpPr>
        <p:spPr>
          <a:xfrm rot="16200000">
            <a:off x="4283593" y="3923448"/>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 VIOGNIER</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17" name="Straight Connector 16">
            <a:extLst>
              <a:ext uri="{FF2B5EF4-FFF2-40B4-BE49-F238E27FC236}">
                <a16:creationId xmlns:a16="http://schemas.microsoft.com/office/drawing/2014/main" id="{CB6DDEBB-AF1D-0169-A7CD-111041E9A52B}"/>
              </a:ext>
            </a:extLst>
          </p:cNvPr>
          <p:cNvCxnSpPr>
            <a:cxnSpLocks/>
          </p:cNvCxnSpPr>
          <p:nvPr/>
        </p:nvCxnSpPr>
        <p:spPr>
          <a:xfrm>
            <a:off x="9145098" y="1382190"/>
            <a:ext cx="0" cy="40808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472E541-AC73-2ABE-A509-E621FB609C03}"/>
              </a:ext>
            </a:extLst>
          </p:cNvPr>
          <p:cNvSpPr txBox="1"/>
          <p:nvPr/>
        </p:nvSpPr>
        <p:spPr>
          <a:xfrm>
            <a:off x="8278479" y="1790271"/>
            <a:ext cx="2422770" cy="1856919"/>
          </a:xfrm>
          <a:prstGeom prst="rect">
            <a:avLst/>
          </a:prstGeom>
          <a:noFill/>
        </p:spPr>
        <p:txBody>
          <a:bodyPr wrap="square" anchor="b">
            <a:spAutoFit/>
          </a:bodyPr>
          <a:lstStyle/>
          <a:p>
            <a:pPr>
              <a:spcBef>
                <a:spcPts val="150"/>
              </a:spcBef>
              <a:spcAft>
                <a:spcPts val="315"/>
              </a:spcAft>
              <a:buClr>
                <a:schemeClr val="accent3"/>
              </a:buClr>
            </a:pPr>
            <a:r>
              <a:rPr lang="en-US" altLang="zh-CN" sz="1400" b="1" dirty="0">
                <a:effectLst/>
                <a:latin typeface="Arial" panose="020B0604020202020204" pitchFamily="34" charset="0"/>
              </a:rPr>
              <a:t>VỚI SỐ LƯỢNG NHỎ</a:t>
            </a:r>
          </a:p>
          <a:p>
            <a:pPr>
              <a:spcBef>
                <a:spcPts val="150"/>
              </a:spcBef>
              <a:spcAft>
                <a:spcPts val="315"/>
              </a:spcAft>
              <a:buClr>
                <a:schemeClr val="accent3"/>
              </a:buClr>
            </a:pPr>
            <a:r>
              <a:rPr lang="en-US" altLang="zh-CN" sz="1400" dirty="0">
                <a:latin typeface="Arial" panose="020B0604020202020204" pitchFamily="34" charset="0"/>
              </a:rPr>
              <a:t>VIOGNIER NÂNG CAO HƯƠNG THƠM BẰNG CÁCH THÊM VÀO</a:t>
            </a:r>
          </a:p>
          <a:p>
            <a:pPr marL="285750" indent="-285750">
              <a:spcBef>
                <a:spcPts val="150"/>
              </a:spcBef>
              <a:spcAft>
                <a:spcPts val="315"/>
              </a:spcAft>
              <a:buClr>
                <a:schemeClr val="accent3"/>
              </a:buClr>
              <a:buFont typeface="Arial" panose="020B0604020202020204" pitchFamily="34" charset="0"/>
              <a:buChar char="•"/>
            </a:pPr>
            <a:r>
              <a:rPr lang="en-US" altLang="zh-CN" sz="1400" dirty="0" err="1">
                <a:latin typeface="Arial" panose="020B0604020202020204" pitchFamily="34" charset="0"/>
              </a:rPr>
              <a:t>Sự</a:t>
            </a:r>
            <a:r>
              <a:rPr lang="en-US" altLang="zh-CN" sz="1400" dirty="0">
                <a:latin typeface="Arial" panose="020B0604020202020204" pitchFamily="34" charset="0"/>
              </a:rPr>
              <a:t> </a:t>
            </a:r>
            <a:r>
              <a:rPr lang="en-US" altLang="zh-CN" sz="1400" dirty="0" err="1">
                <a:latin typeface="Arial" panose="020B0604020202020204" pitchFamily="34" charset="0"/>
              </a:rPr>
              <a:t>óng</a:t>
            </a:r>
            <a:r>
              <a:rPr lang="en-US" altLang="zh-CN" sz="1400" dirty="0">
                <a:latin typeface="Arial" panose="020B0604020202020204" pitchFamily="34" charset="0"/>
              </a:rPr>
              <a:t> </a:t>
            </a:r>
            <a:r>
              <a:rPr lang="en-US" altLang="zh-CN" sz="1400" dirty="0" err="1">
                <a:latin typeface="Arial" panose="020B0604020202020204" pitchFamily="34" charset="0"/>
              </a:rPr>
              <a:t>ánh</a:t>
            </a:r>
            <a:endParaRPr lang="en-US" altLang="zh-CN" sz="1400" dirty="0">
              <a:latin typeface="Arial" panose="020B0604020202020204" pitchFamily="34" charset="0"/>
            </a:endParaRPr>
          </a:p>
          <a:p>
            <a:pPr marL="285750" indent="-285750">
              <a:spcBef>
                <a:spcPts val="150"/>
              </a:spcBef>
              <a:spcAft>
                <a:spcPts val="315"/>
              </a:spcAft>
              <a:buClr>
                <a:schemeClr val="accent3"/>
              </a:buClr>
              <a:buFont typeface="Arial" panose="020B0604020202020204" pitchFamily="34" charset="0"/>
              <a:buChar char="•"/>
            </a:pPr>
            <a:r>
              <a:rPr lang="en-US" altLang="zh-CN" sz="1400" dirty="0" err="1">
                <a:latin typeface="Arial" panose="020B0604020202020204" pitchFamily="34" charset="0"/>
              </a:rPr>
              <a:t>Hương</a:t>
            </a:r>
            <a:r>
              <a:rPr lang="en-US" altLang="zh-CN" sz="1400" dirty="0">
                <a:latin typeface="Arial" panose="020B0604020202020204" pitchFamily="34" charset="0"/>
              </a:rPr>
              <a:t> </a:t>
            </a:r>
            <a:r>
              <a:rPr lang="en-US" altLang="zh-CN" sz="1400" dirty="0" err="1">
                <a:latin typeface="Arial" panose="020B0604020202020204" pitchFamily="34" charset="0"/>
              </a:rPr>
              <a:t>nước</a:t>
            </a:r>
            <a:r>
              <a:rPr lang="en-US" altLang="zh-CN" sz="1400" dirty="0">
                <a:latin typeface="Arial" panose="020B0604020202020204" pitchFamily="34" charset="0"/>
              </a:rPr>
              <a:t> hoa</a:t>
            </a:r>
          </a:p>
          <a:p>
            <a:pPr>
              <a:spcBef>
                <a:spcPts val="150"/>
              </a:spcBef>
              <a:spcAft>
                <a:spcPts val="315"/>
              </a:spcAft>
              <a:buClr>
                <a:schemeClr val="accent3"/>
              </a:buClr>
            </a:pPr>
            <a:endParaRPr lang="en-AU" sz="1400" dirty="0">
              <a:effectLst/>
              <a:latin typeface="Arial" panose="020B0604020202020204" pitchFamily="34" charset="0"/>
            </a:endParaRPr>
          </a:p>
        </p:txBody>
      </p:sp>
      <p:cxnSp>
        <p:nvCxnSpPr>
          <p:cNvPr id="21" name="Straight Connector 20">
            <a:extLst>
              <a:ext uri="{FF2B5EF4-FFF2-40B4-BE49-F238E27FC236}">
                <a16:creationId xmlns:a16="http://schemas.microsoft.com/office/drawing/2014/main" id="{7892DD67-16CD-C320-E0B8-93D8708BA04F}"/>
              </a:ext>
            </a:extLst>
          </p:cNvPr>
          <p:cNvCxnSpPr>
            <a:cxnSpLocks/>
          </p:cNvCxnSpPr>
          <p:nvPr/>
        </p:nvCxnSpPr>
        <p:spPr>
          <a:xfrm>
            <a:off x="3734461" y="5663627"/>
            <a:ext cx="56631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3E244F5-70B7-B34A-9EDF-FEFA23B2973A}"/>
              </a:ext>
            </a:extLst>
          </p:cNvPr>
          <p:cNvCxnSpPr>
            <a:cxnSpLocks/>
          </p:cNvCxnSpPr>
          <p:nvPr/>
        </p:nvCxnSpPr>
        <p:spPr>
          <a:xfrm flipH="1">
            <a:off x="7160439" y="4962613"/>
            <a:ext cx="26924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DBB0E2DB-FC44-F9CB-DAF0-38B66FEFAF72}"/>
              </a:ext>
            </a:extLst>
          </p:cNvPr>
          <p:cNvCxnSpPr>
            <a:cxnSpLocks/>
          </p:cNvCxnSpPr>
          <p:nvPr/>
        </p:nvCxnSpPr>
        <p:spPr>
          <a:xfrm>
            <a:off x="2960176" y="3214664"/>
            <a:ext cx="289043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E6BA5089-E2D1-ECFE-934F-7129FDA0FC05}"/>
              </a:ext>
            </a:extLst>
          </p:cNvPr>
          <p:cNvCxnSpPr>
            <a:cxnSpLocks/>
          </p:cNvCxnSpPr>
          <p:nvPr/>
        </p:nvCxnSpPr>
        <p:spPr>
          <a:xfrm>
            <a:off x="2969024" y="3214663"/>
            <a:ext cx="0" cy="2438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9850433-E505-2C06-CA61-64A9A14464E1}"/>
              </a:ext>
            </a:extLst>
          </p:cNvPr>
          <p:cNvSpPr txBox="1"/>
          <p:nvPr/>
        </p:nvSpPr>
        <p:spPr>
          <a:xfrm>
            <a:off x="1063248" y="3469447"/>
            <a:ext cx="3811551" cy="1323439"/>
          </a:xfrm>
          <a:prstGeom prst="rect">
            <a:avLst/>
          </a:prstGeom>
          <a:noFill/>
        </p:spPr>
        <p:txBody>
          <a:bodyPr wrap="square" anchor="b">
            <a:spAutoFit/>
          </a:bodyPr>
          <a:lstStyle/>
          <a:p>
            <a:pPr algn="ctr">
              <a:buClr>
                <a:srgbClr val="F40000"/>
              </a:buClr>
            </a:pPr>
            <a:r>
              <a:rPr lang="en-US" altLang="zh-CN" sz="1600" dirty="0">
                <a:latin typeface="Arial" panose="020B0604020202020204" pitchFamily="34" charset="0"/>
                <a:cs typeface="Arial" panose="020B0604020202020204" pitchFamily="34" charset="0"/>
              </a:rPr>
              <a:t>Sự hợp tác khó có khả năng này (một loại nho làm rượu vang đỏ </a:t>
            </a:r>
            <a:r>
              <a:rPr lang="en-US" altLang="zh-CN" sz="1600" dirty="0" err="1">
                <a:latin typeface="Arial" panose="020B0604020202020204" pitchFamily="34" charset="0"/>
                <a:cs typeface="Arial" panose="020B0604020202020204" pitchFamily="34" charset="0"/>
              </a:rPr>
              <a:t>được</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phối</a:t>
            </a:r>
            <a:r>
              <a:rPr lang="en-US" altLang="zh-CN" sz="1600" dirty="0">
                <a:latin typeface="Arial" panose="020B0604020202020204" pitchFamily="34" charset="0"/>
                <a:cs typeface="Arial" panose="020B0604020202020204" pitchFamily="34" charset="0"/>
              </a:rPr>
              <a:t> trộn với một loại nho làm rượu vang trắng) lần đầu tiên được sử dụng </a:t>
            </a:r>
            <a:r>
              <a:rPr lang="en-US" altLang="zh-CN" sz="1600" dirty="0" err="1">
                <a:latin typeface="Arial" panose="020B0604020202020204" pitchFamily="34" charset="0"/>
                <a:cs typeface="Arial" panose="020B0604020202020204" pitchFamily="34" charset="0"/>
              </a:rPr>
              <a:t>ở</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Bắc</a:t>
            </a:r>
            <a:r>
              <a:rPr lang="en-US" altLang="zh-CN" sz="1600" dirty="0">
                <a:latin typeface="Arial" panose="020B0604020202020204" pitchFamily="34" charset="0"/>
                <a:cs typeface="Arial" panose="020B0604020202020204" pitchFamily="34" charset="0"/>
              </a:rPr>
              <a:t> Rhône của Pháp</a:t>
            </a:r>
            <a:endParaRPr lang="en-US" sz="1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7B98BE40-0907-3C2A-303B-F1D071015DBD}"/>
              </a:ext>
            </a:extLst>
          </p:cNvPr>
          <p:cNvSpPr txBox="1"/>
          <p:nvPr/>
        </p:nvSpPr>
        <p:spPr>
          <a:xfrm>
            <a:off x="4238255" y="5509737"/>
            <a:ext cx="1101456" cy="307777"/>
          </a:xfrm>
          <a:prstGeom prst="rect">
            <a:avLst/>
          </a:prstGeom>
          <a:noFill/>
        </p:spPr>
        <p:txBody>
          <a:bodyPr wrap="square" anchor="t">
            <a:spAutoFit/>
          </a:bodyPr>
          <a:lstStyle/>
          <a:p>
            <a:pPr algn="ctr">
              <a:spcBef>
                <a:spcPts val="150"/>
              </a:spcBef>
              <a:spcAft>
                <a:spcPts val="315"/>
              </a:spcAft>
              <a:buClr>
                <a:schemeClr val="accent3"/>
              </a:buClr>
            </a:pPr>
            <a:r>
              <a:rPr lang="en-US" altLang="zh-CN" sz="1400" b="1" dirty="0">
                <a:effectLst/>
                <a:latin typeface="Arial" panose="020B0604020202020204" pitchFamily="34" charset="0"/>
              </a:rPr>
              <a:t>MANG LẠI</a:t>
            </a:r>
          </a:p>
        </p:txBody>
      </p:sp>
      <p:cxnSp>
        <p:nvCxnSpPr>
          <p:cNvPr id="15" name="Straight Connector 14">
            <a:extLst>
              <a:ext uri="{FF2B5EF4-FFF2-40B4-BE49-F238E27FC236}">
                <a16:creationId xmlns:a16="http://schemas.microsoft.com/office/drawing/2014/main" id="{D1D8B685-806E-DACC-9C7C-F088D0113BC9}"/>
              </a:ext>
            </a:extLst>
          </p:cNvPr>
          <p:cNvCxnSpPr>
            <a:cxnSpLocks/>
          </p:cNvCxnSpPr>
          <p:nvPr/>
        </p:nvCxnSpPr>
        <p:spPr>
          <a:xfrm>
            <a:off x="5268794" y="5663627"/>
            <a:ext cx="64380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144A6954-4263-3C6D-1AC8-E3A6422A166A}"/>
              </a:ext>
            </a:extLst>
          </p:cNvPr>
          <p:cNvSpPr txBox="1"/>
          <p:nvPr/>
        </p:nvSpPr>
        <p:spPr>
          <a:xfrm>
            <a:off x="4267347" y="5771152"/>
            <a:ext cx="2422770" cy="866904"/>
          </a:xfrm>
          <a:prstGeom prst="rect">
            <a:avLst/>
          </a:prstGeom>
          <a:noFill/>
        </p:spPr>
        <p:txBody>
          <a:bodyPr wrap="square" anchor="b">
            <a:spAutoFit/>
          </a:bodyPr>
          <a:lstStyle/>
          <a:p>
            <a:pPr marL="285750" indent="-285750">
              <a:spcBef>
                <a:spcPts val="150"/>
              </a:spcBef>
              <a:spcAft>
                <a:spcPts val="315"/>
              </a:spcAft>
              <a:buClr>
                <a:schemeClr val="accent3"/>
              </a:buClr>
              <a:buFont typeface="Arial" panose="020B0604020202020204" pitchFamily="34" charset="0"/>
              <a:buChar char="•"/>
            </a:pPr>
            <a:r>
              <a:rPr lang="en-US" altLang="zh-CN" sz="1400" dirty="0">
                <a:latin typeface="Arial" panose="020B0604020202020204" pitchFamily="34" charset="0"/>
              </a:rPr>
              <a:t>Hương thơm</a:t>
            </a:r>
          </a:p>
          <a:p>
            <a:pPr marL="285750" indent="-285750">
              <a:spcBef>
                <a:spcPts val="150"/>
              </a:spcBef>
              <a:spcAft>
                <a:spcPts val="315"/>
              </a:spcAft>
              <a:buClr>
                <a:schemeClr val="accent3"/>
              </a:buClr>
              <a:buFont typeface="Arial" panose="020B0604020202020204" pitchFamily="34" charset="0"/>
              <a:buChar char="•"/>
            </a:pPr>
            <a:r>
              <a:rPr lang="en-US" altLang="zh-CN" sz="1400" dirty="0">
                <a:latin typeface="Arial" panose="020B0604020202020204" pitchFamily="34" charset="0"/>
              </a:rPr>
              <a:t>Kết cấu</a:t>
            </a:r>
          </a:p>
          <a:p>
            <a:pPr marL="285750" indent="-285750">
              <a:spcBef>
                <a:spcPts val="150"/>
              </a:spcBef>
              <a:spcAft>
                <a:spcPts val="315"/>
              </a:spcAft>
              <a:buClr>
                <a:schemeClr val="accent3"/>
              </a:buClr>
              <a:buFont typeface="Arial" panose="020B0604020202020204" pitchFamily="34" charset="0"/>
              <a:buChar char="•"/>
            </a:pPr>
            <a:r>
              <a:rPr lang="en-US" altLang="zh-CN" sz="1400" dirty="0">
                <a:latin typeface="Arial" panose="020B0604020202020204" pitchFamily="34" charset="0"/>
              </a:rPr>
              <a:t>Hương vị</a:t>
            </a:r>
          </a:p>
        </p:txBody>
      </p:sp>
      <p:sp>
        <p:nvSpPr>
          <p:cNvPr id="22" name="Oval 21">
            <a:extLst>
              <a:ext uri="{FF2B5EF4-FFF2-40B4-BE49-F238E27FC236}">
                <a16:creationId xmlns:a16="http://schemas.microsoft.com/office/drawing/2014/main" id="{C64859D6-8B26-020C-78C7-AF05EEAD0DFA}"/>
              </a:ext>
            </a:extLst>
          </p:cNvPr>
          <p:cNvSpPr/>
          <p:nvPr/>
        </p:nvSpPr>
        <p:spPr>
          <a:xfrm>
            <a:off x="8630398" y="3504849"/>
            <a:ext cx="2832728" cy="2832728"/>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4" name="object 58">
            <a:extLst>
              <a:ext uri="{FF2B5EF4-FFF2-40B4-BE49-F238E27FC236}">
                <a16:creationId xmlns:a16="http://schemas.microsoft.com/office/drawing/2014/main" id="{5C2C6A35-F55C-3FD0-13FE-8E44082C29D6}"/>
              </a:ext>
            </a:extLst>
          </p:cNvPr>
          <p:cNvSpPr txBox="1"/>
          <p:nvPr/>
        </p:nvSpPr>
        <p:spPr>
          <a:xfrm>
            <a:off x="8987353" y="4078664"/>
            <a:ext cx="2209436" cy="198708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1600" dirty="0">
                <a:effectLst/>
                <a:latin typeface="Arial" panose="020B0604020202020204" pitchFamily="34" charset="0"/>
                <a:cs typeface="Arial" panose="020B0604020202020204" pitchFamily="34" charset="0"/>
              </a:rPr>
              <a:t>MỘT TRONG NHỮNG VÍ DỤ ĐƯỢC ĐÁNH GIÁ CAO NHẤT CỦA ÚC LÀ ĐƯỢC TẠO RA BỞI NHÀ SẢN XUẤT RƯỢU VANG</a:t>
            </a:r>
            <a:r>
              <a:rPr lang="en-US" altLang="zh-CN" sz="1600" dirty="0">
                <a:latin typeface="Arial" panose="020B0604020202020204" pitchFamily="34" charset="0"/>
                <a:cs typeface="Arial" panose="020B0604020202020204" pitchFamily="34" charset="0"/>
              </a:rPr>
              <a:t> </a:t>
            </a:r>
            <a:r>
              <a:rPr lang="en-US" altLang="zh-CN" sz="1600" dirty="0">
                <a:effectLst/>
                <a:latin typeface="Arial" panose="020B0604020202020204" pitchFamily="34" charset="0"/>
                <a:cs typeface="Arial" panose="020B0604020202020204" pitchFamily="34" charset="0"/>
              </a:rPr>
              <a:t>TIM KIRK, CỦA CLONAKILLA</a:t>
            </a:r>
            <a:endParaRPr lang="en-AU" sz="16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14211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 up of a glass of red wine  AI-generated content may be incorrect.">
            <a:extLst>
              <a:ext uri="{FF2B5EF4-FFF2-40B4-BE49-F238E27FC236}">
                <a16:creationId xmlns:a16="http://schemas.microsoft.com/office/drawing/2014/main" id="{20842434-8413-FABC-2B1A-33DD1BE03CD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EC5F16C4-217A-3AE4-6BAE-116A7A57687D}"/>
              </a:ext>
            </a:extLst>
          </p:cNvPr>
          <p:cNvSpPr>
            <a:spLocks noGrp="1"/>
          </p:cNvSpPr>
          <p:nvPr>
            <p:ph type="title"/>
          </p:nvPr>
        </p:nvSpPr>
        <p:spPr/>
        <p:txBody>
          <a:bodyPr/>
          <a:lstStyle/>
          <a:p>
            <a:r>
              <a:rPr lang="en-US" altLang="zh-CN" b="1" dirty="0">
                <a:solidFill>
                  <a:schemeClr val="accent5"/>
                </a:solidFill>
              </a:rPr>
              <a:t>MỘT BẢO VẬT CỦA ÚC</a:t>
            </a:r>
          </a:p>
        </p:txBody>
      </p:sp>
      <p:sp>
        <p:nvSpPr>
          <p:cNvPr id="4" name="Text Placeholder 3">
            <a:extLst>
              <a:ext uri="{FF2B5EF4-FFF2-40B4-BE49-F238E27FC236}">
                <a16:creationId xmlns:a16="http://schemas.microsoft.com/office/drawing/2014/main" id="{7E1090C8-BA6D-4EB2-9925-7826CA756C1C}"/>
              </a:ext>
            </a:extLst>
          </p:cNvPr>
          <p:cNvSpPr>
            <a:spLocks noGrp="1"/>
          </p:cNvSpPr>
          <p:nvPr>
            <p:ph type="body" sz="quarter" idx="11"/>
          </p:nvPr>
        </p:nvSpPr>
        <p:spPr>
          <a:xfrm>
            <a:off x="630419" y="2462335"/>
            <a:ext cx="5158464" cy="4009705"/>
          </a:xfrm>
        </p:spPr>
        <p:txBody>
          <a:bodyPr/>
          <a:lstStyle/>
          <a:p>
            <a:pPr marL="285750" indent="-285750">
              <a:lnSpc>
                <a:spcPct val="95000"/>
              </a:lnSpc>
              <a:spcBef>
                <a:spcPts val="500"/>
              </a:spcBef>
              <a:buFont typeface="Arial" panose="020B0604020202020204" pitchFamily="34" charset="0"/>
              <a:buChar char="•"/>
            </a:pPr>
            <a:r>
              <a:rPr lang="vi-VN" dirty="0">
                <a:effectLst/>
              </a:rPr>
              <a:t>Rượu vang “sủi tăm Burgundy” của Úc đã được sản xuất từ giống nho Shiraz từ năm 1881.</a:t>
            </a:r>
          </a:p>
          <a:p>
            <a:pPr marL="285750" indent="-285750">
              <a:lnSpc>
                <a:spcPct val="95000"/>
              </a:lnSpc>
              <a:spcBef>
                <a:spcPts val="500"/>
              </a:spcBef>
              <a:buFont typeface="Arial" panose="020B0604020202020204" pitchFamily="34" charset="0"/>
              <a:buChar char="•"/>
            </a:pPr>
            <a:r>
              <a:rPr lang="vi-VN" dirty="0">
                <a:effectLst/>
              </a:rPr>
              <a:t>Mặc dù chỉ có một số ít nhà sản xuất Úc làm ra loại rượu này, nhưng những người yêu thích lại rất trung thành với hương vị đậm đà, phong phú và trái cây mọng nước của nó.</a:t>
            </a:r>
          </a:p>
          <a:p>
            <a:pPr marL="285750" indent="-285750">
              <a:lnSpc>
                <a:spcPct val="95000"/>
              </a:lnSpc>
              <a:spcBef>
                <a:spcPts val="500"/>
              </a:spcBef>
              <a:buFont typeface="Arial" panose="020B0604020202020204" pitchFamily="34" charset="0"/>
              <a:buChar char="•"/>
            </a:pPr>
            <a:r>
              <a:rPr lang="vi-VN" dirty="0">
                <a:effectLst/>
              </a:rPr>
              <a:t>Những chai tốt nhất sở hữu vòm miệng nhung mịn, vị mâm xôi đen và việt quất ngọt ngào, anh đào cùng các gia vị.</a:t>
            </a:r>
          </a:p>
          <a:p>
            <a:pPr marL="285750" indent="-285750">
              <a:lnSpc>
                <a:spcPct val="95000"/>
              </a:lnSpc>
              <a:spcBef>
                <a:spcPts val="500"/>
              </a:spcBef>
              <a:buFont typeface="Arial" panose="020B0604020202020204" pitchFamily="34" charset="0"/>
              <a:buChar char="•"/>
            </a:pPr>
            <a:r>
              <a:rPr lang="vi-VN" dirty="0">
                <a:effectLst/>
              </a:rPr>
              <a:t>Một trong những điểm khác biệt giữa rượu vang sủi đỏ và trắng là rượu đỏ thường trải qua quá trình ủ trong thùng gỗ sồi, thể hiện sự phức hợp và độ giàu có.</a:t>
            </a:r>
          </a:p>
          <a:p>
            <a:pPr marL="285750" indent="-285750">
              <a:lnSpc>
                <a:spcPct val="95000"/>
              </a:lnSpc>
              <a:spcBef>
                <a:spcPts val="500"/>
              </a:spcBef>
              <a:buFont typeface="Arial" panose="020B0604020202020204" pitchFamily="34" charset="0"/>
              <a:buChar char="•"/>
            </a:pPr>
            <a:r>
              <a:rPr lang="vi-VN" dirty="0">
                <a:effectLst/>
              </a:rPr>
              <a:t>Rượu vang sủi đỏ được làm từ nhiều giống nho khác nhau, nhưng vang sủi Shiraz là loại chiếm ưu thế nhất.</a:t>
            </a:r>
          </a:p>
          <a:p>
            <a:pPr marL="285750" indent="-285750">
              <a:buFont typeface="Arial" panose="020B0604020202020204" pitchFamily="34" charset="0"/>
              <a:buChar char="•"/>
            </a:pPr>
            <a:endParaRPr lang="en-US" dirty="0"/>
          </a:p>
        </p:txBody>
      </p:sp>
      <p:sp>
        <p:nvSpPr>
          <p:cNvPr id="5" name="Text Placeholder 4">
            <a:extLst>
              <a:ext uri="{FF2B5EF4-FFF2-40B4-BE49-F238E27FC236}">
                <a16:creationId xmlns:a16="http://schemas.microsoft.com/office/drawing/2014/main" id="{2B964EFC-2C1A-C493-E507-D03A21049E29}"/>
              </a:ext>
            </a:extLst>
          </p:cNvPr>
          <p:cNvSpPr>
            <a:spLocks noGrp="1"/>
          </p:cNvSpPr>
          <p:nvPr>
            <p:ph type="body" sz="quarter" idx="13"/>
          </p:nvPr>
        </p:nvSpPr>
        <p:spPr/>
        <p:txBody>
          <a:bodyPr/>
          <a:lstStyle/>
          <a:p>
            <a:r>
              <a:rPr lang="en-US" altLang="zh-CN" b="1" dirty="0">
                <a:solidFill>
                  <a:schemeClr val="accent1"/>
                </a:solidFill>
              </a:rPr>
              <a:t>ĐỎ SỦI TĂM</a:t>
            </a:r>
          </a:p>
        </p:txBody>
      </p:sp>
    </p:spTree>
    <p:extLst>
      <p:ext uri="{BB962C8B-B14F-4D97-AF65-F5344CB8AC3E}">
        <p14:creationId xmlns:p14="http://schemas.microsoft.com/office/powerpoint/2010/main" val="94630286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australia with orange and black text  AI-generated content may be incorrect.">
            <a:extLst>
              <a:ext uri="{FF2B5EF4-FFF2-40B4-BE49-F238E27FC236}">
                <a16:creationId xmlns:a16="http://schemas.microsoft.com/office/drawing/2014/main" id="{B9745FEB-F8A9-6CB9-948D-2F28DCD332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522019" y="0"/>
            <a:ext cx="12191998" cy="6858000"/>
          </a:xfrm>
          <a:noFill/>
        </p:spPr>
      </p:pic>
      <p:sp>
        <p:nvSpPr>
          <p:cNvPr id="2" name="Title 1">
            <a:extLst>
              <a:ext uri="{FF2B5EF4-FFF2-40B4-BE49-F238E27FC236}">
                <a16:creationId xmlns:a16="http://schemas.microsoft.com/office/drawing/2014/main" id="{396154AF-CAA9-1F9B-1C75-62D6C521DCD3}"/>
              </a:ext>
            </a:extLst>
          </p:cNvPr>
          <p:cNvSpPr>
            <a:spLocks noGrp="1"/>
          </p:cNvSpPr>
          <p:nvPr>
            <p:ph type="title"/>
          </p:nvPr>
        </p:nvSpPr>
        <p:spPr>
          <a:xfrm>
            <a:off x="407988" y="388296"/>
            <a:ext cx="8112608" cy="1325562"/>
          </a:xfrm>
        </p:spPr>
        <p:txBody>
          <a:bodyPr/>
          <a:lstStyle/>
          <a:p>
            <a:r>
              <a:rPr lang="en-US" altLang="zh-CN" sz="5400" b="1" dirty="0">
                <a:solidFill>
                  <a:schemeClr val="accent5"/>
                </a:solidFill>
              </a:rPr>
              <a:t>CÁC VÙNG
SHIRAZ CỦA ÚC</a:t>
            </a:r>
            <a:endParaRPr lang="en-US" sz="5400" b="1" dirty="0"/>
          </a:p>
        </p:txBody>
      </p:sp>
      <p:sp>
        <p:nvSpPr>
          <p:cNvPr id="8" name="TextBox 7">
            <a:extLst>
              <a:ext uri="{FF2B5EF4-FFF2-40B4-BE49-F238E27FC236}">
                <a16:creationId xmlns:a16="http://schemas.microsoft.com/office/drawing/2014/main" id="{E212F5EE-2BC0-4E72-E2A2-2E9E1CE02D20}"/>
              </a:ext>
            </a:extLst>
          </p:cNvPr>
          <p:cNvSpPr txBox="1"/>
          <p:nvPr/>
        </p:nvSpPr>
        <p:spPr>
          <a:xfrm>
            <a:off x="1955322" y="4094329"/>
            <a:ext cx="1841500"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SWAN DISTRICT</a:t>
            </a:r>
            <a:endParaRPr lang="en-US" sz="1600" b="1" dirty="0">
              <a:solidFill>
                <a:schemeClr val="accent1"/>
              </a:solidFill>
              <a:latin typeface="Arial" panose="020B0604020202020204" pitchFamily="34" charset="0"/>
            </a:endParaRPr>
          </a:p>
        </p:txBody>
      </p:sp>
      <p:sp>
        <p:nvSpPr>
          <p:cNvPr id="9" name="TextBox 8">
            <a:extLst>
              <a:ext uri="{FF2B5EF4-FFF2-40B4-BE49-F238E27FC236}">
                <a16:creationId xmlns:a16="http://schemas.microsoft.com/office/drawing/2014/main" id="{57153F2A-7E8B-0AF3-C72D-E77D8B4793A2}"/>
              </a:ext>
            </a:extLst>
          </p:cNvPr>
          <p:cNvSpPr txBox="1"/>
          <p:nvPr/>
        </p:nvSpPr>
        <p:spPr>
          <a:xfrm>
            <a:off x="2267712" y="4447693"/>
            <a:ext cx="1809483"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GEOGRAPHE</a:t>
            </a:r>
            <a:endParaRPr lang="en-US" sz="1600" b="1" dirty="0">
              <a:solidFill>
                <a:schemeClr val="accent1"/>
              </a:solidFill>
              <a:latin typeface="Arial" panose="020B0604020202020204" pitchFamily="34" charset="0"/>
            </a:endParaRPr>
          </a:p>
        </p:txBody>
      </p:sp>
      <p:sp>
        <p:nvSpPr>
          <p:cNvPr id="11" name="TextBox 10">
            <a:extLst>
              <a:ext uri="{FF2B5EF4-FFF2-40B4-BE49-F238E27FC236}">
                <a16:creationId xmlns:a16="http://schemas.microsoft.com/office/drawing/2014/main" id="{693C0E35-A631-B25B-363B-AB716ABDF6A5}"/>
              </a:ext>
            </a:extLst>
          </p:cNvPr>
          <p:cNvSpPr txBox="1"/>
          <p:nvPr/>
        </p:nvSpPr>
        <p:spPr>
          <a:xfrm>
            <a:off x="1847687" y="4952436"/>
            <a:ext cx="2274238"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MARGARET RIVER</a:t>
            </a:r>
            <a:endParaRPr lang="en-US" sz="1600" b="1" dirty="0">
              <a:solidFill>
                <a:schemeClr val="accent1"/>
              </a:solidFill>
              <a:latin typeface="Arial" panose="020B0604020202020204" pitchFamily="34" charset="0"/>
            </a:endParaRPr>
          </a:p>
        </p:txBody>
      </p:sp>
      <p:sp>
        <p:nvSpPr>
          <p:cNvPr id="12" name="TextBox 11">
            <a:extLst>
              <a:ext uri="{FF2B5EF4-FFF2-40B4-BE49-F238E27FC236}">
                <a16:creationId xmlns:a16="http://schemas.microsoft.com/office/drawing/2014/main" id="{E5730356-2443-94C5-B06A-0764E5466A78}"/>
              </a:ext>
            </a:extLst>
          </p:cNvPr>
          <p:cNvSpPr txBox="1"/>
          <p:nvPr/>
        </p:nvSpPr>
        <p:spPr>
          <a:xfrm>
            <a:off x="3816885" y="5291277"/>
            <a:ext cx="1413529" cy="584775"/>
          </a:xfrm>
          <a:prstGeom prst="rect">
            <a:avLst/>
          </a:prstGeom>
          <a:noFill/>
        </p:spPr>
        <p:txBody>
          <a:bodyPr wrap="square">
            <a:spAutoFit/>
          </a:bodyPr>
          <a:lstStyle/>
          <a:p>
            <a:pPr algn="ctr"/>
            <a:r>
              <a:rPr lang="en-US" altLang="zh-CN" sz="1600" b="1" dirty="0">
                <a:solidFill>
                  <a:schemeClr val="accent1"/>
                </a:solidFill>
                <a:effectLst/>
                <a:latin typeface="Arial" panose="020B0604020202020204" pitchFamily="34" charset="0"/>
              </a:rPr>
              <a:t>GREAT SOUTHERN</a:t>
            </a:r>
            <a:endParaRPr lang="en-US" sz="1600" b="1" dirty="0">
              <a:solidFill>
                <a:schemeClr val="accent1"/>
              </a:solidFill>
              <a:latin typeface="Arial" panose="020B0604020202020204" pitchFamily="34" charset="0"/>
            </a:endParaRPr>
          </a:p>
        </p:txBody>
      </p:sp>
      <p:sp>
        <p:nvSpPr>
          <p:cNvPr id="13" name="TextBox 12">
            <a:extLst>
              <a:ext uri="{FF2B5EF4-FFF2-40B4-BE49-F238E27FC236}">
                <a16:creationId xmlns:a16="http://schemas.microsoft.com/office/drawing/2014/main" id="{784CA574-0D36-C9A2-B731-091966AD7E4F}"/>
              </a:ext>
            </a:extLst>
          </p:cNvPr>
          <p:cNvSpPr txBox="1"/>
          <p:nvPr/>
        </p:nvSpPr>
        <p:spPr>
          <a:xfrm>
            <a:off x="10029335" y="3892526"/>
            <a:ext cx="2352202"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HUNTER</a:t>
            </a:r>
            <a:endParaRPr lang="en-US" sz="1600" b="1" dirty="0">
              <a:solidFill>
                <a:schemeClr val="accent1"/>
              </a:solidFill>
              <a:latin typeface="Arial" panose="020B0604020202020204" pitchFamily="34" charset="0"/>
            </a:endParaRPr>
          </a:p>
        </p:txBody>
      </p:sp>
      <p:sp>
        <p:nvSpPr>
          <p:cNvPr id="14" name="TextBox 13">
            <a:extLst>
              <a:ext uri="{FF2B5EF4-FFF2-40B4-BE49-F238E27FC236}">
                <a16:creationId xmlns:a16="http://schemas.microsoft.com/office/drawing/2014/main" id="{4094534B-2A42-A1BE-5D00-DB14B5AC8B65}"/>
              </a:ext>
            </a:extLst>
          </p:cNvPr>
          <p:cNvSpPr txBox="1"/>
          <p:nvPr/>
        </p:nvSpPr>
        <p:spPr>
          <a:xfrm>
            <a:off x="8187835" y="4029276"/>
            <a:ext cx="2352202"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RIVERINA</a:t>
            </a:r>
            <a:endParaRPr lang="en-US" sz="1600" b="1" dirty="0">
              <a:solidFill>
                <a:schemeClr val="accent1"/>
              </a:solidFill>
              <a:latin typeface="Arial" panose="020B0604020202020204" pitchFamily="34" charset="0"/>
            </a:endParaRPr>
          </a:p>
        </p:txBody>
      </p:sp>
      <p:sp>
        <p:nvSpPr>
          <p:cNvPr id="15" name="TextBox 14">
            <a:extLst>
              <a:ext uri="{FF2B5EF4-FFF2-40B4-BE49-F238E27FC236}">
                <a16:creationId xmlns:a16="http://schemas.microsoft.com/office/drawing/2014/main" id="{4A2B6A98-F28C-39A0-F4CB-4C17826CB967}"/>
              </a:ext>
            </a:extLst>
          </p:cNvPr>
          <p:cNvSpPr txBox="1"/>
          <p:nvPr/>
        </p:nvSpPr>
        <p:spPr>
          <a:xfrm>
            <a:off x="9652860" y="4711010"/>
            <a:ext cx="2952074"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KHU VỰC CANBERRA</a:t>
            </a:r>
            <a:endParaRPr lang="en-US" sz="1600" b="1" dirty="0">
              <a:solidFill>
                <a:schemeClr val="accent1"/>
              </a:solidFill>
              <a:latin typeface="Arial" panose="020B0604020202020204" pitchFamily="34" charset="0"/>
            </a:endParaRPr>
          </a:p>
        </p:txBody>
      </p:sp>
      <p:sp>
        <p:nvSpPr>
          <p:cNvPr id="16" name="TextBox 15">
            <a:extLst>
              <a:ext uri="{FF2B5EF4-FFF2-40B4-BE49-F238E27FC236}">
                <a16:creationId xmlns:a16="http://schemas.microsoft.com/office/drawing/2014/main" id="{1FE1D202-0F89-3681-BFDB-7E4E9A131C42}"/>
              </a:ext>
            </a:extLst>
          </p:cNvPr>
          <p:cNvSpPr txBox="1"/>
          <p:nvPr/>
        </p:nvSpPr>
        <p:spPr>
          <a:xfrm>
            <a:off x="9073684" y="5534289"/>
            <a:ext cx="2952074"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TRUNG TÂM VICTORIA</a:t>
            </a:r>
            <a:endParaRPr lang="en-US" sz="1600" b="1" dirty="0">
              <a:solidFill>
                <a:schemeClr val="accent1"/>
              </a:solidFill>
              <a:latin typeface="Arial" panose="020B0604020202020204" pitchFamily="34" charset="0"/>
            </a:endParaRPr>
          </a:p>
        </p:txBody>
      </p:sp>
      <p:sp>
        <p:nvSpPr>
          <p:cNvPr id="17" name="TextBox 16">
            <a:extLst>
              <a:ext uri="{FF2B5EF4-FFF2-40B4-BE49-F238E27FC236}">
                <a16:creationId xmlns:a16="http://schemas.microsoft.com/office/drawing/2014/main" id="{31D7F6FA-A43D-D525-A68D-7B9DCB445699}"/>
              </a:ext>
            </a:extLst>
          </p:cNvPr>
          <p:cNvSpPr txBox="1"/>
          <p:nvPr/>
        </p:nvSpPr>
        <p:spPr>
          <a:xfrm>
            <a:off x="6117293" y="4949514"/>
            <a:ext cx="1841500" cy="584775"/>
          </a:xfrm>
          <a:prstGeom prst="rect">
            <a:avLst/>
          </a:prstGeom>
          <a:noFill/>
        </p:spPr>
        <p:txBody>
          <a:bodyPr wrap="square">
            <a:spAutoFit/>
          </a:bodyPr>
          <a:lstStyle/>
          <a:p>
            <a:r>
              <a:rPr lang="en-US" altLang="zh-CN" sz="1600" b="1" dirty="0" err="1">
                <a:solidFill>
                  <a:schemeClr val="accent1"/>
                </a:solidFill>
                <a:effectLst/>
                <a:latin typeface="Arial" panose="020B0604020202020204" pitchFamily="34" charset="0"/>
              </a:rPr>
              <a:t>THUNG LŨNG McLAREN</a:t>
            </a:r>
            <a:endParaRPr lang="en-US" sz="1600" b="1" dirty="0">
              <a:solidFill>
                <a:schemeClr val="accent1"/>
              </a:solidFill>
              <a:latin typeface="Arial" panose="020B0604020202020204" pitchFamily="34" charset="0"/>
            </a:endParaRPr>
          </a:p>
        </p:txBody>
      </p:sp>
      <p:sp>
        <p:nvSpPr>
          <p:cNvPr id="18" name="TextBox 17">
            <a:extLst>
              <a:ext uri="{FF2B5EF4-FFF2-40B4-BE49-F238E27FC236}">
                <a16:creationId xmlns:a16="http://schemas.microsoft.com/office/drawing/2014/main" id="{20265C04-6E62-2F65-708B-8952DA4FA860}"/>
              </a:ext>
            </a:extLst>
          </p:cNvPr>
          <p:cNvSpPr txBox="1"/>
          <p:nvPr/>
        </p:nvSpPr>
        <p:spPr>
          <a:xfrm>
            <a:off x="6910377" y="3571400"/>
            <a:ext cx="1841500"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RIVERLAND</a:t>
            </a:r>
            <a:endParaRPr lang="en-US" sz="1600" b="1" dirty="0">
              <a:solidFill>
                <a:schemeClr val="accent1"/>
              </a:solidFill>
              <a:latin typeface="Arial" panose="020B0604020202020204" pitchFamily="34" charset="0"/>
            </a:endParaRPr>
          </a:p>
        </p:txBody>
      </p:sp>
      <p:sp>
        <p:nvSpPr>
          <p:cNvPr id="19" name="TextBox 18">
            <a:extLst>
              <a:ext uri="{FF2B5EF4-FFF2-40B4-BE49-F238E27FC236}">
                <a16:creationId xmlns:a16="http://schemas.microsoft.com/office/drawing/2014/main" id="{ECABC7F8-66E6-D541-E709-49402C59AD2F}"/>
              </a:ext>
            </a:extLst>
          </p:cNvPr>
          <p:cNvSpPr txBox="1"/>
          <p:nvPr/>
        </p:nvSpPr>
        <p:spPr>
          <a:xfrm>
            <a:off x="5599898" y="3917032"/>
            <a:ext cx="1841500" cy="584775"/>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THUNG LŨNG CLARE</a:t>
            </a:r>
            <a:endParaRPr lang="en-US" sz="1600" b="1" dirty="0">
              <a:solidFill>
                <a:schemeClr val="accent1"/>
              </a:solidFill>
              <a:latin typeface="Arial" panose="020B0604020202020204" pitchFamily="34" charset="0"/>
            </a:endParaRPr>
          </a:p>
        </p:txBody>
      </p:sp>
      <p:sp>
        <p:nvSpPr>
          <p:cNvPr id="20" name="TextBox 19">
            <a:extLst>
              <a:ext uri="{FF2B5EF4-FFF2-40B4-BE49-F238E27FC236}">
                <a16:creationId xmlns:a16="http://schemas.microsoft.com/office/drawing/2014/main" id="{F13550E5-C939-F54A-55A7-AC903AB1C2DB}"/>
              </a:ext>
            </a:extLst>
          </p:cNvPr>
          <p:cNvSpPr txBox="1"/>
          <p:nvPr/>
        </p:nvSpPr>
        <p:spPr>
          <a:xfrm>
            <a:off x="6513554" y="5563122"/>
            <a:ext cx="2274247"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ADELAIDE HILLS</a:t>
            </a:r>
            <a:endParaRPr lang="en-US" sz="1600" b="1" dirty="0">
              <a:solidFill>
                <a:schemeClr val="accent1"/>
              </a:solidFill>
              <a:latin typeface="Arial" panose="020B0604020202020204" pitchFamily="34" charset="0"/>
            </a:endParaRPr>
          </a:p>
        </p:txBody>
      </p:sp>
      <p:sp>
        <p:nvSpPr>
          <p:cNvPr id="21" name="TextBox 20">
            <a:extLst>
              <a:ext uri="{FF2B5EF4-FFF2-40B4-BE49-F238E27FC236}">
                <a16:creationId xmlns:a16="http://schemas.microsoft.com/office/drawing/2014/main" id="{342CC30E-3FCA-1DB5-2AB1-4279E72B6C61}"/>
              </a:ext>
            </a:extLst>
          </p:cNvPr>
          <p:cNvSpPr txBox="1"/>
          <p:nvPr/>
        </p:nvSpPr>
        <p:spPr>
          <a:xfrm>
            <a:off x="5746479" y="4638874"/>
            <a:ext cx="2274247"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BAROSSA</a:t>
            </a:r>
            <a:endParaRPr lang="en-US" sz="1600" b="1" dirty="0">
              <a:solidFill>
                <a:schemeClr val="accent1"/>
              </a:solidFill>
              <a:latin typeface="Arial" panose="020B0604020202020204" pitchFamily="34" charset="0"/>
            </a:endParaRPr>
          </a:p>
        </p:txBody>
      </p:sp>
      <p:cxnSp>
        <p:nvCxnSpPr>
          <p:cNvPr id="22" name="Straight Connector 21">
            <a:extLst>
              <a:ext uri="{FF2B5EF4-FFF2-40B4-BE49-F238E27FC236}">
                <a16:creationId xmlns:a16="http://schemas.microsoft.com/office/drawing/2014/main" id="{78C4A056-3097-B3A5-E2BE-0AE58369A6EC}"/>
              </a:ext>
            </a:extLst>
          </p:cNvPr>
          <p:cNvCxnSpPr>
            <a:cxnSpLocks/>
          </p:cNvCxnSpPr>
          <p:nvPr/>
        </p:nvCxnSpPr>
        <p:spPr>
          <a:xfrm flipV="1">
            <a:off x="4497610" y="4838429"/>
            <a:ext cx="0" cy="42227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AC85FBB-5DA6-CB4C-C638-C9CF229D96F8}"/>
              </a:ext>
            </a:extLst>
          </p:cNvPr>
          <p:cNvCxnSpPr>
            <a:cxnSpLocks/>
          </p:cNvCxnSpPr>
          <p:nvPr/>
        </p:nvCxnSpPr>
        <p:spPr>
          <a:xfrm flipV="1">
            <a:off x="3875932" y="4750880"/>
            <a:ext cx="213116" cy="29868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05F26DC-7CB3-8686-FA48-A0FADDDE837B}"/>
              </a:ext>
            </a:extLst>
          </p:cNvPr>
          <p:cNvCxnSpPr>
            <a:cxnSpLocks/>
          </p:cNvCxnSpPr>
          <p:nvPr/>
        </p:nvCxnSpPr>
        <p:spPr>
          <a:xfrm flipV="1">
            <a:off x="3717148" y="4611684"/>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E5FAA2D-1DE2-5918-21B6-115CE04BCCF9}"/>
              </a:ext>
            </a:extLst>
          </p:cNvPr>
          <p:cNvCxnSpPr>
            <a:cxnSpLocks/>
          </p:cNvCxnSpPr>
          <p:nvPr/>
        </p:nvCxnSpPr>
        <p:spPr>
          <a:xfrm flipV="1">
            <a:off x="3697693" y="4271216"/>
            <a:ext cx="453768" cy="50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8579A52-4A80-6AF8-8FD2-6EC00ABD00C6}"/>
              </a:ext>
            </a:extLst>
          </p:cNvPr>
          <p:cNvCxnSpPr>
            <a:cxnSpLocks/>
            <a:stCxn id="18" idx="2"/>
          </p:cNvCxnSpPr>
          <p:nvPr/>
        </p:nvCxnSpPr>
        <p:spPr>
          <a:xfrm>
            <a:off x="7831127" y="3909954"/>
            <a:ext cx="151320" cy="69911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0C812EE8-F37D-A6AC-C75E-56D7A575CF96}"/>
              </a:ext>
            </a:extLst>
          </p:cNvPr>
          <p:cNvCxnSpPr>
            <a:cxnSpLocks/>
          </p:cNvCxnSpPr>
          <p:nvPr/>
        </p:nvCxnSpPr>
        <p:spPr>
          <a:xfrm>
            <a:off x="7139859" y="4170706"/>
            <a:ext cx="639062" cy="35341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5BC503A-7221-1BCA-95BA-624C3744956B}"/>
              </a:ext>
            </a:extLst>
          </p:cNvPr>
          <p:cNvCxnSpPr>
            <a:cxnSpLocks/>
          </p:cNvCxnSpPr>
          <p:nvPr/>
        </p:nvCxnSpPr>
        <p:spPr>
          <a:xfrm flipV="1">
            <a:off x="6936993" y="4649983"/>
            <a:ext cx="862798" cy="1008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A50D989-2D35-B41D-2903-229352992509}"/>
              </a:ext>
            </a:extLst>
          </p:cNvPr>
          <p:cNvCxnSpPr>
            <a:cxnSpLocks/>
          </p:cNvCxnSpPr>
          <p:nvPr/>
        </p:nvCxnSpPr>
        <p:spPr>
          <a:xfrm flipV="1">
            <a:off x="7819523" y="4744628"/>
            <a:ext cx="23208" cy="83903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1D77FF32-D4BA-A8D8-5BC5-8C73D5AD4FE1}"/>
              </a:ext>
            </a:extLst>
          </p:cNvPr>
          <p:cNvCxnSpPr>
            <a:cxnSpLocks/>
          </p:cNvCxnSpPr>
          <p:nvPr/>
        </p:nvCxnSpPr>
        <p:spPr>
          <a:xfrm flipV="1">
            <a:off x="7611686" y="4778140"/>
            <a:ext cx="164021" cy="3316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98BF0B77-43A7-B450-6251-F95C31CCC7B7}"/>
              </a:ext>
            </a:extLst>
          </p:cNvPr>
          <p:cNvCxnSpPr>
            <a:cxnSpLocks/>
          </p:cNvCxnSpPr>
          <p:nvPr/>
        </p:nvCxnSpPr>
        <p:spPr>
          <a:xfrm>
            <a:off x="8906422" y="4367830"/>
            <a:ext cx="0" cy="3609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0647565-AF70-27B2-873E-9CDC7698D7BB}"/>
              </a:ext>
            </a:extLst>
          </p:cNvPr>
          <p:cNvCxnSpPr>
            <a:cxnSpLocks/>
          </p:cNvCxnSpPr>
          <p:nvPr/>
        </p:nvCxnSpPr>
        <p:spPr>
          <a:xfrm flipH="1">
            <a:off x="9749011" y="4094329"/>
            <a:ext cx="290239" cy="29930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8353E2A-E450-6763-8C10-14BED8D3EA77}"/>
              </a:ext>
            </a:extLst>
          </p:cNvPr>
          <p:cNvCxnSpPr>
            <a:cxnSpLocks/>
          </p:cNvCxnSpPr>
          <p:nvPr/>
        </p:nvCxnSpPr>
        <p:spPr>
          <a:xfrm flipH="1">
            <a:off x="9428253" y="4862798"/>
            <a:ext cx="26175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7A20774-357B-9344-74A8-C35900CA12F2}"/>
              </a:ext>
            </a:extLst>
          </p:cNvPr>
          <p:cNvCxnSpPr>
            <a:cxnSpLocks/>
          </p:cNvCxnSpPr>
          <p:nvPr/>
        </p:nvCxnSpPr>
        <p:spPr>
          <a:xfrm>
            <a:off x="8737543" y="5096137"/>
            <a:ext cx="356386" cy="5578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A35BBD9E-5BC2-E42A-B40E-235253002094}"/>
              </a:ext>
            </a:extLst>
          </p:cNvPr>
          <p:cNvSpPr txBox="1"/>
          <p:nvPr/>
        </p:nvSpPr>
        <p:spPr>
          <a:xfrm>
            <a:off x="9159858" y="5175231"/>
            <a:ext cx="2952074"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BEECHWORTH</a:t>
            </a:r>
            <a:endParaRPr lang="en-US" sz="1600" b="1" dirty="0">
              <a:solidFill>
                <a:schemeClr val="accent1"/>
              </a:solidFill>
              <a:latin typeface="Arial" panose="020B0604020202020204" pitchFamily="34" charset="0"/>
            </a:endParaRPr>
          </a:p>
        </p:txBody>
      </p:sp>
      <p:cxnSp>
        <p:nvCxnSpPr>
          <p:cNvPr id="61" name="Straight Connector 60">
            <a:extLst>
              <a:ext uri="{FF2B5EF4-FFF2-40B4-BE49-F238E27FC236}">
                <a16:creationId xmlns:a16="http://schemas.microsoft.com/office/drawing/2014/main" id="{2296379D-A8C6-7781-6027-2F62BFF4D566}"/>
              </a:ext>
            </a:extLst>
          </p:cNvPr>
          <p:cNvCxnSpPr>
            <a:cxnSpLocks/>
          </p:cNvCxnSpPr>
          <p:nvPr/>
        </p:nvCxnSpPr>
        <p:spPr>
          <a:xfrm flipH="1" flipV="1">
            <a:off x="9016533" y="5087808"/>
            <a:ext cx="151404" cy="12907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89605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world  AI-generated content may be incorrect.">
            <a:extLst>
              <a:ext uri="{FF2B5EF4-FFF2-40B4-BE49-F238E27FC236}">
                <a16:creationId xmlns:a16="http://schemas.microsoft.com/office/drawing/2014/main" id="{1C009E24-CEFC-891B-C9B6-7196F989217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407988" y="0"/>
            <a:ext cx="12191998" cy="6858000"/>
          </a:xfrm>
          <a:noFill/>
        </p:spPr>
      </p:pic>
      <p:sp>
        <p:nvSpPr>
          <p:cNvPr id="2" name="Title 1">
            <a:extLst>
              <a:ext uri="{FF2B5EF4-FFF2-40B4-BE49-F238E27FC236}">
                <a16:creationId xmlns:a16="http://schemas.microsoft.com/office/drawing/2014/main" id="{DFE98F45-B7A0-E003-4218-CD747F063A3D}"/>
              </a:ext>
            </a:extLst>
          </p:cNvPr>
          <p:cNvSpPr>
            <a:spLocks noGrp="1"/>
          </p:cNvSpPr>
          <p:nvPr>
            <p:ph type="title"/>
          </p:nvPr>
        </p:nvSpPr>
        <p:spPr>
          <a:xfrm>
            <a:off x="623888" y="4193673"/>
            <a:ext cx="6158452" cy="1325562"/>
          </a:xfrm>
        </p:spPr>
        <p:txBody>
          <a:bodyPr/>
          <a:lstStyle/>
          <a:p>
            <a:r>
              <a:rPr lang="en-US" altLang="zh-CN" b="1" dirty="0">
                <a:solidFill>
                  <a:schemeClr val="accent1"/>
                </a:solidFill>
              </a:rPr>
              <a:t>NAM ÚC</a:t>
            </a:r>
          </a:p>
        </p:txBody>
      </p:sp>
      <p:sp>
        <p:nvSpPr>
          <p:cNvPr id="7" name="TextBox 6">
            <a:extLst>
              <a:ext uri="{FF2B5EF4-FFF2-40B4-BE49-F238E27FC236}">
                <a16:creationId xmlns:a16="http://schemas.microsoft.com/office/drawing/2014/main" id="{4D6EF87B-7A30-5628-F15D-5154A57D3CD9}"/>
              </a:ext>
            </a:extLst>
          </p:cNvPr>
          <p:cNvSpPr txBox="1"/>
          <p:nvPr/>
        </p:nvSpPr>
        <p:spPr>
          <a:xfrm>
            <a:off x="5861590" y="4596851"/>
            <a:ext cx="1841500" cy="584775"/>
          </a:xfrm>
          <a:prstGeom prst="rect">
            <a:avLst/>
          </a:prstGeom>
          <a:noFill/>
        </p:spPr>
        <p:txBody>
          <a:bodyPr wrap="square">
            <a:spAutoFit/>
          </a:bodyPr>
          <a:lstStyle/>
          <a:p>
            <a:r>
              <a:rPr lang="en-US" altLang="zh-CN" sz="1600" b="1" dirty="0" err="1">
                <a:solidFill>
                  <a:schemeClr val="accent1"/>
                </a:solidFill>
                <a:effectLst/>
                <a:latin typeface="Arial" panose="020B0604020202020204" pitchFamily="34" charset="0"/>
              </a:rPr>
              <a:t>THUNG LŨNG McLAREN</a:t>
            </a:r>
            <a:endParaRPr lang="en-US" sz="1600" b="1" dirty="0">
              <a:solidFill>
                <a:schemeClr val="accent1"/>
              </a:solidFill>
              <a:latin typeface="Arial" panose="020B0604020202020204" pitchFamily="34" charset="0"/>
            </a:endParaRPr>
          </a:p>
        </p:txBody>
      </p:sp>
      <p:sp>
        <p:nvSpPr>
          <p:cNvPr id="8" name="TextBox 7">
            <a:extLst>
              <a:ext uri="{FF2B5EF4-FFF2-40B4-BE49-F238E27FC236}">
                <a16:creationId xmlns:a16="http://schemas.microsoft.com/office/drawing/2014/main" id="{7D0B85AC-CF8A-6894-E87B-9D52F9C3C01D}"/>
              </a:ext>
            </a:extLst>
          </p:cNvPr>
          <p:cNvSpPr txBox="1"/>
          <p:nvPr/>
        </p:nvSpPr>
        <p:spPr>
          <a:xfrm>
            <a:off x="8187208" y="1848566"/>
            <a:ext cx="1841500" cy="584775"/>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THUNG LŨNG CLARE</a:t>
            </a:r>
            <a:endParaRPr lang="en-US" sz="1600" b="1" dirty="0">
              <a:solidFill>
                <a:schemeClr val="accent1"/>
              </a:solidFill>
              <a:latin typeface="Arial" panose="020B0604020202020204" pitchFamily="34" charset="0"/>
            </a:endParaRPr>
          </a:p>
        </p:txBody>
      </p:sp>
      <p:sp>
        <p:nvSpPr>
          <p:cNvPr id="9" name="TextBox 8">
            <a:extLst>
              <a:ext uri="{FF2B5EF4-FFF2-40B4-BE49-F238E27FC236}">
                <a16:creationId xmlns:a16="http://schemas.microsoft.com/office/drawing/2014/main" id="{B88BD570-1F11-4586-C50F-42BB68CF9C47}"/>
              </a:ext>
            </a:extLst>
          </p:cNvPr>
          <p:cNvSpPr txBox="1"/>
          <p:nvPr/>
        </p:nvSpPr>
        <p:spPr>
          <a:xfrm>
            <a:off x="8501110" y="4126582"/>
            <a:ext cx="2274247"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ADELAIDE HILLS</a:t>
            </a:r>
            <a:endParaRPr lang="en-US" sz="1600" b="1" dirty="0">
              <a:solidFill>
                <a:schemeClr val="accent1"/>
              </a:solidFill>
              <a:latin typeface="Arial" panose="020B0604020202020204" pitchFamily="34" charset="0"/>
            </a:endParaRPr>
          </a:p>
        </p:txBody>
      </p:sp>
      <p:sp>
        <p:nvSpPr>
          <p:cNvPr id="11" name="TextBox 10">
            <a:extLst>
              <a:ext uri="{FF2B5EF4-FFF2-40B4-BE49-F238E27FC236}">
                <a16:creationId xmlns:a16="http://schemas.microsoft.com/office/drawing/2014/main" id="{4EC0EE4E-1693-B4C5-C96C-361BE4951B77}"/>
              </a:ext>
            </a:extLst>
          </p:cNvPr>
          <p:cNvSpPr txBox="1"/>
          <p:nvPr/>
        </p:nvSpPr>
        <p:spPr>
          <a:xfrm>
            <a:off x="8647413" y="2657048"/>
            <a:ext cx="2274247" cy="584775"/>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THUNG LŨNG BAROSSA</a:t>
            </a:r>
            <a:endParaRPr lang="en-US" sz="1600" b="1" dirty="0">
              <a:solidFill>
                <a:schemeClr val="accent1"/>
              </a:solidFill>
              <a:latin typeface="Arial" panose="020B0604020202020204" pitchFamily="34" charset="0"/>
            </a:endParaRPr>
          </a:p>
        </p:txBody>
      </p:sp>
      <p:sp>
        <p:nvSpPr>
          <p:cNvPr id="13" name="TextBox 12">
            <a:extLst>
              <a:ext uri="{FF2B5EF4-FFF2-40B4-BE49-F238E27FC236}">
                <a16:creationId xmlns:a16="http://schemas.microsoft.com/office/drawing/2014/main" id="{654C79E9-C7E9-6188-9B2F-D6D7D7C2D496}"/>
              </a:ext>
            </a:extLst>
          </p:cNvPr>
          <p:cNvSpPr txBox="1"/>
          <p:nvPr/>
        </p:nvSpPr>
        <p:spPr>
          <a:xfrm>
            <a:off x="8886119" y="3340615"/>
            <a:ext cx="2274247" cy="338554"/>
          </a:xfrm>
          <a:prstGeom prst="rect">
            <a:avLst/>
          </a:prstGeom>
          <a:noFill/>
        </p:spPr>
        <p:txBody>
          <a:bodyPr wrap="square">
            <a:spAutoFit/>
          </a:bodyPr>
          <a:lstStyle/>
          <a:p>
            <a:r>
              <a:rPr lang="en-US" altLang="zh-CN" sz="1600" b="1" dirty="0">
                <a:solidFill>
                  <a:schemeClr val="accent1"/>
                </a:solidFill>
                <a:effectLst/>
                <a:latin typeface="Arial" panose="020B0604020202020204" pitchFamily="34" charset="0"/>
              </a:rPr>
              <a:t>THUNG LŨNG EDEN</a:t>
            </a:r>
            <a:endParaRPr lang="en-US" sz="1600" b="1" dirty="0">
              <a:solidFill>
                <a:schemeClr val="accent1"/>
              </a:solidFill>
              <a:latin typeface="Arial" panose="020B0604020202020204" pitchFamily="34" charset="0"/>
            </a:endParaRPr>
          </a:p>
        </p:txBody>
      </p:sp>
    </p:spTree>
    <p:extLst>
      <p:ext uri="{BB962C8B-B14F-4D97-AF65-F5344CB8AC3E}">
        <p14:creationId xmlns:p14="http://schemas.microsoft.com/office/powerpoint/2010/main" val="41236536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rt road with palm trees  AI-generated content may be incorrect.">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609786" cy="1530521"/>
          </a:xfrm>
        </p:spPr>
        <p:txBody>
          <a:bodyPr/>
          <a:lstStyle/>
          <a:p>
            <a:pPr>
              <a:spcBef>
                <a:spcPts val="800"/>
              </a:spcBef>
            </a:pPr>
            <a:r>
              <a:rPr lang="en-US" altLang="zh-CN" dirty="0"/>
              <a:t>Một trong những vùng Shiraz lâu đời nhất </a:t>
            </a:r>
            <a:r>
              <a:rPr lang="en-US" altLang="zh-CN" dirty="0" err="1"/>
              <a:t>và</a:t>
            </a:r>
            <a:r>
              <a:rPr lang="en-US" altLang="zh-CN" dirty="0"/>
              <a:t> </a:t>
            </a:r>
            <a:r>
              <a:rPr lang="en-US" altLang="zh-CN" dirty="0" err="1"/>
              <a:t>được</a:t>
            </a:r>
            <a:r>
              <a:rPr lang="en-US" altLang="zh-CN" dirty="0"/>
              <a:t> biết đến nhiều nhất của Úc</a:t>
            </a:r>
          </a:p>
          <a:p>
            <a:pPr>
              <a:spcBef>
                <a:spcPts val="800"/>
              </a:spcBef>
            </a:pPr>
            <a:r>
              <a:rPr lang="en-US" altLang="zh-CN" dirty="0"/>
              <a:t>Barossa Shiraz là một trong những loại rượu vang đỏ phổ biến và nổi tiếng nhất trên thị trường toàn cầu</a:t>
            </a:r>
          </a:p>
          <a:p>
            <a:pPr>
              <a:spcBef>
                <a:spcPts val="800"/>
              </a:spcBef>
            </a:pPr>
            <a:r>
              <a:rPr lang="en-US" altLang="zh-CN" dirty="0"/>
              <a:t>Một thành phần quan trọng trong các hỗn hợp Shiraz-Cabernet và GSM cổ điển</a:t>
            </a:r>
          </a:p>
          <a:p>
            <a:pPr>
              <a:spcBef>
                <a:spcPts val="800"/>
              </a:spcBef>
            </a:pPr>
            <a:r>
              <a:rPr lang="en-US" altLang="zh-CN" dirty="0"/>
              <a:t>Các loại rượu vang đậm đà, kết cấu phong phú với các đặc tính của trái cây đen, tiêu và gia vị</a:t>
            </a:r>
          </a:p>
          <a:p>
            <a:endParaRPr lang="en-US" dirty="0"/>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THUNG LŨNG BAROSSA</a:t>
            </a:r>
          </a:p>
        </p:txBody>
      </p:sp>
    </p:spTree>
    <p:extLst>
      <p:ext uri="{BB962C8B-B14F-4D97-AF65-F5344CB8AC3E}">
        <p14:creationId xmlns:p14="http://schemas.microsoft.com/office/powerpoint/2010/main" val="239567463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4105731" cy="1530521"/>
          </a:xfrm>
        </p:spPr>
        <p:txBody>
          <a:bodyPr/>
          <a:lstStyle/>
          <a:p>
            <a:pPr>
              <a:spcBef>
                <a:spcPts val="800"/>
              </a:spcBef>
            </a:pPr>
            <a:r>
              <a:rPr lang="en-US" altLang="zh-CN" dirty="0"/>
              <a:t>Một phần của Vùng Barossa lớn hơn</a:t>
            </a:r>
          </a:p>
          <a:p>
            <a:pPr>
              <a:spcBef>
                <a:spcPts val="800"/>
              </a:spcBef>
            </a:pPr>
            <a:r>
              <a:rPr lang="en-US" altLang="zh-CN" dirty="0"/>
              <a:t>Vườn nho ở độ cao lớn</a:t>
            </a:r>
          </a:p>
          <a:p>
            <a:pPr>
              <a:spcBef>
                <a:spcPts val="800"/>
              </a:spcBef>
            </a:pPr>
            <a:r>
              <a:rPr lang="en-US" altLang="zh-CN" dirty="0"/>
              <a:t>Thời gian thu hoạch muộn hơn</a:t>
            </a:r>
          </a:p>
          <a:p>
            <a:pPr>
              <a:spcBef>
                <a:spcPts val="800"/>
              </a:spcBef>
            </a:pPr>
            <a:r>
              <a:rPr lang="en-US" altLang="zh-CN" dirty="0"/>
              <a:t>Nơi có Henschke ‘Hill of Grace’ Shiraz</a:t>
            </a:r>
          </a:p>
          <a:p>
            <a:pPr>
              <a:spcBef>
                <a:spcPts val="800"/>
              </a:spcBef>
            </a:pPr>
            <a:r>
              <a:rPr lang="en-US" altLang="zh-CN" dirty="0"/>
              <a:t>Shiraz từ trung bình đến đậm đà với các nốt hương cổ điển của quả mâm xôi đen, xô thơm và tiêu</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THUNG LŨNG 
EDEN</a:t>
            </a:r>
          </a:p>
        </p:txBody>
      </p:sp>
    </p:spTree>
    <p:extLst>
      <p:ext uri="{BB962C8B-B14F-4D97-AF65-F5344CB8AC3E}">
        <p14:creationId xmlns:p14="http://schemas.microsoft.com/office/powerpoint/2010/main" val="11444131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594288" cy="1530521"/>
          </a:xfrm>
        </p:spPr>
        <p:txBody>
          <a:bodyPr/>
          <a:lstStyle/>
          <a:p>
            <a:pPr>
              <a:spcBef>
                <a:spcPts val="800"/>
              </a:spcBef>
            </a:pPr>
            <a:r>
              <a:rPr lang="en-US" altLang="zh-CN" dirty="0"/>
              <a:t>Một trong những vùng đa dạng về địa chất nhất thế giới</a:t>
            </a:r>
          </a:p>
          <a:p>
            <a:pPr>
              <a:spcBef>
                <a:spcPts val="800"/>
              </a:spcBef>
            </a:pPr>
            <a:r>
              <a:rPr lang="en-US" altLang="zh-CN" dirty="0"/>
              <a:t>Xứ sở thần tiên của rượu vang đỏ</a:t>
            </a:r>
          </a:p>
          <a:p>
            <a:pPr>
              <a:spcBef>
                <a:spcPts val="800"/>
              </a:spcBef>
            </a:pPr>
            <a:r>
              <a:rPr lang="en-US" altLang="zh-CN" dirty="0"/>
              <a:t>Shiraz là </a:t>
            </a:r>
            <a:r>
              <a:rPr lang="en-US" altLang="zh-CN" dirty="0" err="1"/>
              <a:t>giống</a:t>
            </a:r>
            <a:r>
              <a:rPr lang="en-US" altLang="zh-CN" dirty="0"/>
              <a:t> vang đỏ được trồng nhiều nhất trong khu vực</a:t>
            </a:r>
          </a:p>
          <a:p>
            <a:pPr>
              <a:spcBef>
                <a:spcPts val="800"/>
              </a:spcBef>
            </a:pPr>
            <a:r>
              <a:rPr lang="en-US" altLang="zh-CN" dirty="0"/>
              <a:t>Shiraz đậm đà với hương vị quả việt quất và sô cô la phong phú</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err="1">
                <a:solidFill>
                  <a:schemeClr val="accent1"/>
                </a:solidFill>
              </a:rPr>
              <a:t>THUNG LŨNG 
McLAREN</a:t>
            </a:r>
          </a:p>
        </p:txBody>
      </p:sp>
      <p:sp>
        <p:nvSpPr>
          <p:cNvPr id="2" name="Text Placeholder 3">
            <a:extLst>
              <a:ext uri="{FF2B5EF4-FFF2-40B4-BE49-F238E27FC236}">
                <a16:creationId xmlns:a16="http://schemas.microsoft.com/office/drawing/2014/main" id="{E4D26E01-8D9F-9394-C80C-BFA56AC72EB8}"/>
              </a:ext>
            </a:extLst>
          </p:cNvPr>
          <p:cNvSpPr txBox="1">
            <a:spLocks/>
          </p:cNvSpPr>
          <p:nvPr/>
        </p:nvSpPr>
        <p:spPr>
          <a:xfrm>
            <a:off x="6456363" y="5410429"/>
            <a:ext cx="3594288" cy="1530521"/>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217">
              <a:lnSpc>
                <a:spcPct val="80000"/>
              </a:lnSpc>
              <a:buNone/>
            </a:pPr>
            <a:r>
              <a:rPr lang="en-US" altLang="zh-CN" sz="1600" b="1" dirty="0">
                <a:solidFill>
                  <a:schemeClr val="accent1"/>
                </a:solidFill>
                <a:latin typeface="Arial" panose="020B0604020202020204" pitchFamily="34" charset="0"/>
                <a:cs typeface="Arial" panose="020B0604020202020204" pitchFamily="34" charset="0"/>
              </a:rPr>
              <a:t>MỘT TRONG NHỮNG VÙNG</a:t>
            </a:r>
          </a:p>
          <a:p>
            <a:pPr marL="0" indent="0" defTabSz="914217">
              <a:lnSpc>
                <a:spcPct val="80000"/>
              </a:lnSpc>
              <a:buNone/>
            </a:pPr>
            <a:r>
              <a:rPr lang="en-US" altLang="zh-CN" sz="1600" b="1" dirty="0">
                <a:solidFill>
                  <a:schemeClr val="accent1"/>
                </a:solidFill>
                <a:latin typeface="Arial" panose="020B0604020202020204" pitchFamily="34" charset="0"/>
                <a:cs typeface="Arial" panose="020B0604020202020204" pitchFamily="34" charset="0"/>
              </a:rPr>
              <a:t>TRỒNG SHIRAZ HÀNG ĐẦU CỦA ÚC</a:t>
            </a:r>
          </a:p>
        </p:txBody>
      </p:sp>
    </p:spTree>
    <p:extLst>
      <p:ext uri="{BB962C8B-B14F-4D97-AF65-F5344CB8AC3E}">
        <p14:creationId xmlns:p14="http://schemas.microsoft.com/office/powerpoint/2010/main" val="207303661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799546" cy="1530521"/>
          </a:xfrm>
        </p:spPr>
        <p:txBody>
          <a:bodyPr/>
          <a:lstStyle/>
          <a:p>
            <a:pPr>
              <a:spcBef>
                <a:spcPts val="800"/>
              </a:spcBef>
            </a:pPr>
            <a:r>
              <a:rPr lang="en-US" altLang="zh-CN" dirty="0"/>
              <a:t>Vùng nông nghiệp/trồng trọt màu mỡ</a:t>
            </a:r>
          </a:p>
          <a:p>
            <a:pPr>
              <a:spcBef>
                <a:spcPts val="800"/>
              </a:spcBef>
            </a:pPr>
            <a:r>
              <a:rPr lang="en-US" altLang="zh-CN" dirty="0"/>
              <a:t>Những ngày ấm áp giúp Shiraz phát triển sự phong phú, chiều sâu hương vị và sự cô đặc của trái cây</a:t>
            </a:r>
          </a:p>
          <a:p>
            <a:pPr>
              <a:spcBef>
                <a:spcPts val="800"/>
              </a:spcBef>
            </a:pPr>
            <a:r>
              <a:rPr lang="en-US" altLang="zh-CN" dirty="0"/>
              <a:t>Đêm mát mẻ liên tục </a:t>
            </a:r>
            <a:r>
              <a:rPr lang="en-US" altLang="zh-CN" dirty="0" err="1"/>
              <a:t>hỗ</a:t>
            </a:r>
            <a:r>
              <a:rPr lang="en-US" altLang="zh-CN" dirty="0"/>
              <a:t> </a:t>
            </a:r>
            <a:r>
              <a:rPr lang="en-US" altLang="zh-CN" dirty="0" err="1"/>
              <a:t>trợ</a:t>
            </a:r>
            <a:r>
              <a:rPr lang="en-US" altLang="zh-CN" dirty="0"/>
              <a:t> </a:t>
            </a:r>
            <a:r>
              <a:rPr lang="en-US" altLang="zh-CN" dirty="0" err="1"/>
              <a:t>trong</a:t>
            </a:r>
            <a:r>
              <a:rPr lang="en-US" altLang="zh-CN" dirty="0"/>
              <a:t> việc giữ lại axit</a:t>
            </a:r>
          </a:p>
          <a:p>
            <a:pPr>
              <a:spcBef>
                <a:spcPts val="800"/>
              </a:spcBef>
            </a:pPr>
            <a:r>
              <a:rPr lang="vi-VN" dirty="0">
                <a:effectLst/>
              </a:rPr>
              <a:t>Shiraz đậm đà, xa hoa, phong phú với hương vị trái cây đen và kết cấu gần như kem mịn.</a:t>
            </a:r>
          </a:p>
          <a:p>
            <a:pPr>
              <a:spcBef>
                <a:spcPts val="800"/>
              </a:spcBef>
            </a:pPr>
            <a:endParaRPr lang="en-US" altLang="zh-CN" dirty="0"/>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THUNG LŨNG 
CLARE</a:t>
            </a:r>
          </a:p>
        </p:txBody>
      </p:sp>
    </p:spTree>
    <p:extLst>
      <p:ext uri="{BB962C8B-B14F-4D97-AF65-F5344CB8AC3E}">
        <p14:creationId xmlns:p14="http://schemas.microsoft.com/office/powerpoint/2010/main" val="393518067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pouring wine into a glass  AI-generated content may be incorrect.">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4829691" cy="785732"/>
          </a:xfrm>
        </p:spPr>
        <p:txBody>
          <a:bodyPr/>
          <a:lstStyle/>
          <a:p>
            <a:r>
              <a:rPr lang="en-US" altLang="zh-CN" b="1" dirty="0">
                <a:solidFill>
                  <a:schemeClr val="accent5"/>
                </a:solidFill>
              </a:rPr>
              <a:t>SHIRAZ</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420170"/>
            <a:ext cx="4706079" cy="1670704"/>
          </a:xfrm>
        </p:spPr>
        <p:txBody>
          <a:bodyPr/>
          <a:lstStyle/>
          <a:p>
            <a:pPr marL="285750" indent="-285750">
              <a:spcBef>
                <a:spcPts val="800"/>
              </a:spcBef>
              <a:buFont typeface="Arial" panose="020B0604020202020204" pitchFamily="34" charset="0"/>
              <a:buChar char="•"/>
            </a:pPr>
            <a:r>
              <a:rPr lang="en-US" altLang="zh-CN" dirty="0"/>
              <a:t>Shiraz là một trong những giống nho lâu đời và được yêu thích nhất của Úc</a:t>
            </a:r>
          </a:p>
          <a:p>
            <a:pPr marL="285750" indent="-285750">
              <a:spcBef>
                <a:spcPts val="800"/>
              </a:spcBef>
              <a:buFont typeface="Arial" panose="020B0604020202020204" pitchFamily="34" charset="0"/>
              <a:buChar char="•"/>
            </a:pPr>
            <a:r>
              <a:rPr lang="en-US" altLang="zh-CN" dirty="0"/>
              <a:t>Được trồng bởi 4 trên 5 </a:t>
            </a:r>
            <a:r>
              <a:rPr lang="en-US" altLang="zh-CN" dirty="0" err="1"/>
              <a:t>nhà</a:t>
            </a:r>
            <a:r>
              <a:rPr lang="en-US" altLang="zh-CN" dirty="0"/>
              <a:t> </a:t>
            </a:r>
            <a:r>
              <a:rPr lang="en-US" altLang="zh-CN" dirty="0" err="1"/>
              <a:t>rượu</a:t>
            </a:r>
            <a:endParaRPr lang="en-US" altLang="zh-CN" dirty="0"/>
          </a:p>
          <a:p>
            <a:pPr marL="285750" indent="-285750">
              <a:spcBef>
                <a:spcPts val="800"/>
              </a:spcBef>
              <a:buFont typeface="Arial" panose="020B0604020202020204" pitchFamily="34" charset="0"/>
              <a:buChar char="•"/>
            </a:pPr>
            <a:r>
              <a:rPr lang="en-US" altLang="zh-CN" dirty="0"/>
              <a:t>Chiếm gần một nửa số lượng nho đỏ được trồng</a:t>
            </a:r>
          </a:p>
          <a:p>
            <a:pPr marL="285750" indent="-285750">
              <a:spcBef>
                <a:spcPts val="800"/>
              </a:spcBef>
              <a:buFont typeface="Arial" panose="020B0604020202020204" pitchFamily="34" charset="0"/>
              <a:buChar char="•"/>
            </a:pPr>
            <a:r>
              <a:rPr lang="en-US" altLang="zh-CN" dirty="0"/>
              <a:t>Gần 1/4 tổng sản lượng rượu vang.</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en-US" altLang="zh-CN" sz="4800" b="1" kern="1000" spc="-100" dirty="0"/>
              <a:t>CÂU CHUYỆN VỀ MỘT HUYỀN THOẠI ÚC</a:t>
            </a:r>
          </a:p>
        </p:txBody>
      </p:sp>
      <p:sp>
        <p:nvSpPr>
          <p:cNvPr id="6" name="Text Placeholder 3">
            <a:extLst>
              <a:ext uri="{FF2B5EF4-FFF2-40B4-BE49-F238E27FC236}">
                <a16:creationId xmlns:a16="http://schemas.microsoft.com/office/drawing/2014/main" id="{096F72AE-B140-3425-5CE6-DD8364E4419F}"/>
              </a:ext>
            </a:extLst>
          </p:cNvPr>
          <p:cNvSpPr txBox="1">
            <a:spLocks/>
          </p:cNvSpPr>
          <p:nvPr/>
        </p:nvSpPr>
        <p:spPr>
          <a:xfrm>
            <a:off x="630419" y="5532436"/>
            <a:ext cx="4829691" cy="132556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b="1" dirty="0">
                <a:solidFill>
                  <a:schemeClr val="bg1"/>
                </a:solidFill>
                <a:latin typeface="Arial" panose="020B0604020202020204" pitchFamily="34" charset="0"/>
                <a:cs typeface="Arial" panose="020B0604020202020204" pitchFamily="34" charset="0"/>
              </a:rPr>
              <a:t>Bạn gọi là Syrah, chúng tôi gọi là Shiraz</a:t>
            </a:r>
          </a:p>
          <a:p>
            <a:r>
              <a:rPr lang="en-US" altLang="zh-CN" sz="1200" dirty="0">
                <a:solidFill>
                  <a:schemeClr val="bg1"/>
                </a:solidFill>
                <a:latin typeface="Arial" panose="020B0604020202020204" pitchFamily="34" charset="0"/>
                <a:cs typeface="Arial" panose="020B0604020202020204" pitchFamily="34" charset="0"/>
              </a:rPr>
              <a:t>Giống nho này được gọi là Syrah ở hầu hết mọi nơi khác trên thế giới. Tuy nhiên, do thành công thương mại quốc tế, các nhà sản xuất Úc đã chọn dán nhãn rượu vang của họ là “Shiraz”.</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4062895" cy="1530521"/>
          </a:xfrm>
        </p:spPr>
        <p:txBody>
          <a:bodyPr/>
          <a:lstStyle/>
          <a:p>
            <a:pPr>
              <a:spcBef>
                <a:spcPts val="800"/>
              </a:spcBef>
            </a:pPr>
            <a:r>
              <a:rPr lang="en-US" altLang="zh-CN" dirty="0"/>
              <a:t>Khu định cư của người </a:t>
            </a:r>
            <a:r>
              <a:rPr lang="en-US" altLang="zh-CN" dirty="0" err="1"/>
              <a:t>Đức</a:t>
            </a:r>
            <a:r>
              <a:rPr lang="en-US" altLang="zh-CN" dirty="0"/>
              <a:t> </a:t>
            </a:r>
            <a:r>
              <a:rPr lang="en-US" altLang="zh-CN" dirty="0" err="1"/>
              <a:t>còn</a:t>
            </a:r>
            <a:r>
              <a:rPr lang="en-US" altLang="zh-CN" dirty="0"/>
              <a:t> sót lại lâu đời nhất ở Úc</a:t>
            </a:r>
          </a:p>
          <a:p>
            <a:pPr>
              <a:spcBef>
                <a:spcPts val="800"/>
              </a:spcBef>
            </a:pPr>
            <a:r>
              <a:rPr lang="en-US" altLang="zh-CN" dirty="0"/>
              <a:t>Khí hậu biển mát </a:t>
            </a:r>
            <a:r>
              <a:rPr lang="en-US" altLang="zh-CN" dirty="0" err="1"/>
              <a:t>mẻ</a:t>
            </a:r>
            <a:r>
              <a:rPr lang="en-US" altLang="zh-CN" dirty="0"/>
              <a:t> </a:t>
            </a:r>
            <a:r>
              <a:rPr lang="en-US" altLang="zh-CN" dirty="0" err="1"/>
              <a:t>với</a:t>
            </a:r>
            <a:r>
              <a:rPr lang="en-US" altLang="zh-CN" dirty="0"/>
              <a:t> </a:t>
            </a:r>
            <a:r>
              <a:rPr lang="en-US" altLang="zh-CN" dirty="0" err="1"/>
              <a:t>vườn</a:t>
            </a:r>
            <a:r>
              <a:rPr lang="en-US" altLang="zh-CN" dirty="0"/>
              <a:t> nho ở độ cao lớn</a:t>
            </a:r>
          </a:p>
          <a:p>
            <a:pPr>
              <a:spcBef>
                <a:spcPts val="800"/>
              </a:spcBef>
            </a:pPr>
            <a:r>
              <a:rPr lang="en-US" altLang="zh-CN" dirty="0"/>
              <a:t>Adelaide Hills Shiraz không tuân theo bản chất mạnh mẽ, đậm đà của các loại rượu Barossa và McLaren Vale lân cận</a:t>
            </a:r>
          </a:p>
          <a:p>
            <a:pPr>
              <a:spcBef>
                <a:spcPts val="800"/>
              </a:spcBef>
            </a:pPr>
            <a:r>
              <a:rPr lang="en-US" altLang="zh-CN" dirty="0"/>
              <a:t>Shiraz thanh lịch, đậm vừa, </a:t>
            </a:r>
            <a:r>
              <a:rPr lang="en-US" altLang="zh-CN" dirty="0" err="1"/>
              <a:t>với</a:t>
            </a:r>
            <a:r>
              <a:rPr lang="en-US" altLang="zh-CN" dirty="0"/>
              <a:t> hạt tiêu và gia vị thơm, </a:t>
            </a:r>
            <a:r>
              <a:rPr lang="en-US" altLang="zh-CN" dirty="0" err="1"/>
              <a:t>và</a:t>
            </a:r>
            <a:r>
              <a:rPr lang="en-US" altLang="zh-CN" dirty="0"/>
              <a:t> tannin mịn</a:t>
            </a:r>
          </a:p>
          <a:p>
            <a:pPr>
              <a:spcBef>
                <a:spcPts val="800"/>
              </a:spcBef>
            </a:pPr>
            <a:r>
              <a:rPr lang="en-US" altLang="zh-CN" dirty="0"/>
              <a:t>Nồng độ cồn thấp hơn làm cho phong cách khí hậu mát mẻ này trở thành một loại rượu rất thân thiện với thực phẩm</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ADELAIDE HILLS</a:t>
            </a:r>
          </a:p>
        </p:txBody>
      </p:sp>
    </p:spTree>
    <p:extLst>
      <p:ext uri="{BB962C8B-B14F-4D97-AF65-F5344CB8AC3E}">
        <p14:creationId xmlns:p14="http://schemas.microsoft.com/office/powerpoint/2010/main" val="96560907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ocean  AI-generated content may be incorrect.">
            <a:extLst>
              <a:ext uri="{FF2B5EF4-FFF2-40B4-BE49-F238E27FC236}">
                <a16:creationId xmlns:a16="http://schemas.microsoft.com/office/drawing/2014/main" id="{F08429FE-97C8-99D3-A872-39865940E2D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4900CB07-FC76-5088-4BE1-A1FF61018904}"/>
              </a:ext>
            </a:extLst>
          </p:cNvPr>
          <p:cNvSpPr>
            <a:spLocks noGrp="1"/>
          </p:cNvSpPr>
          <p:nvPr>
            <p:ph type="title"/>
          </p:nvPr>
        </p:nvSpPr>
        <p:spPr/>
        <p:txBody>
          <a:bodyPr/>
          <a:lstStyle/>
          <a:p>
            <a:r>
              <a:rPr lang="en-US" altLang="zh-CN" b="1" dirty="0">
                <a:solidFill>
                  <a:schemeClr val="accent2"/>
                </a:solidFill>
              </a:rPr>
              <a:t>KHU VỰC NSW VÀ  ACT
</a:t>
            </a:r>
            <a:endParaRPr lang="en-US" b="1" dirty="0">
              <a:solidFill>
                <a:schemeClr val="accent2"/>
              </a:solidFill>
            </a:endParaRPr>
          </a:p>
        </p:txBody>
      </p:sp>
      <p:sp>
        <p:nvSpPr>
          <p:cNvPr id="8" name="TextBox 7">
            <a:extLst>
              <a:ext uri="{FF2B5EF4-FFF2-40B4-BE49-F238E27FC236}">
                <a16:creationId xmlns:a16="http://schemas.microsoft.com/office/drawing/2014/main" id="{23B7EE06-077E-9E54-A6F4-B8444D0241B1}"/>
              </a:ext>
            </a:extLst>
          </p:cNvPr>
          <p:cNvSpPr txBox="1"/>
          <p:nvPr/>
        </p:nvSpPr>
        <p:spPr>
          <a:xfrm>
            <a:off x="9034400" y="2377580"/>
            <a:ext cx="1244065" cy="830997"/>
          </a:xfrm>
          <a:prstGeom prst="rect">
            <a:avLst/>
          </a:prstGeom>
          <a:noFill/>
        </p:spPr>
        <p:txBody>
          <a:bodyPr wrap="square">
            <a:spAutoFit/>
          </a:bodyPr>
          <a:lstStyle/>
          <a:p>
            <a:r>
              <a:rPr lang="en-US" altLang="zh-CN" sz="1600" b="1" dirty="0">
                <a:solidFill>
                  <a:schemeClr val="accent2"/>
                </a:solidFill>
                <a:latin typeface="Arial" panose="020B0604020202020204" pitchFamily="34" charset="0"/>
              </a:rPr>
              <a:t>THUNG LŨNG HUNTER</a:t>
            </a:r>
            <a:endParaRPr lang="en-US" sz="1600" b="1" dirty="0">
              <a:solidFill>
                <a:schemeClr val="accent2"/>
              </a:solidFill>
              <a:latin typeface="Arial" panose="020B0604020202020204" pitchFamily="34" charset="0"/>
            </a:endParaRPr>
          </a:p>
        </p:txBody>
      </p:sp>
      <p:sp>
        <p:nvSpPr>
          <p:cNvPr id="9" name="TextBox 8">
            <a:extLst>
              <a:ext uri="{FF2B5EF4-FFF2-40B4-BE49-F238E27FC236}">
                <a16:creationId xmlns:a16="http://schemas.microsoft.com/office/drawing/2014/main" id="{EC1D10E9-CB64-F49F-7EEF-3DCED8300E30}"/>
              </a:ext>
            </a:extLst>
          </p:cNvPr>
          <p:cNvSpPr txBox="1"/>
          <p:nvPr/>
        </p:nvSpPr>
        <p:spPr>
          <a:xfrm>
            <a:off x="3492217" y="4221130"/>
            <a:ext cx="2312469" cy="584775"/>
          </a:xfrm>
          <a:prstGeom prst="rect">
            <a:avLst/>
          </a:prstGeom>
          <a:noFill/>
        </p:spPr>
        <p:txBody>
          <a:bodyPr wrap="square">
            <a:spAutoFit/>
          </a:bodyPr>
          <a:lstStyle/>
          <a:p>
            <a:r>
              <a:rPr lang="en-US" altLang="zh-CN" sz="1600" b="1" dirty="0">
                <a:solidFill>
                  <a:schemeClr val="accent2"/>
                </a:solidFill>
                <a:latin typeface="Arial" panose="020B0604020202020204" pitchFamily="34" charset="0"/>
              </a:rPr>
              <a:t>KHU VỰC CANBERRA</a:t>
            </a:r>
            <a:endParaRPr lang="en-US" sz="1600" b="1" dirty="0">
              <a:solidFill>
                <a:schemeClr val="accent2"/>
              </a:solidFill>
              <a:latin typeface="Arial" panose="020B0604020202020204" pitchFamily="34" charset="0"/>
            </a:endParaRPr>
          </a:p>
        </p:txBody>
      </p:sp>
      <p:sp>
        <p:nvSpPr>
          <p:cNvPr id="11" name="TextBox 10">
            <a:extLst>
              <a:ext uri="{FF2B5EF4-FFF2-40B4-BE49-F238E27FC236}">
                <a16:creationId xmlns:a16="http://schemas.microsoft.com/office/drawing/2014/main" id="{0EC968AC-11A2-2547-1777-1E2AFA610521}"/>
              </a:ext>
            </a:extLst>
          </p:cNvPr>
          <p:cNvSpPr txBox="1"/>
          <p:nvPr/>
        </p:nvSpPr>
        <p:spPr>
          <a:xfrm>
            <a:off x="8294572" y="3547361"/>
            <a:ext cx="2312469" cy="338554"/>
          </a:xfrm>
          <a:prstGeom prst="rect">
            <a:avLst/>
          </a:prstGeom>
          <a:noFill/>
        </p:spPr>
        <p:txBody>
          <a:bodyPr wrap="square">
            <a:spAutoFit/>
          </a:bodyPr>
          <a:lstStyle/>
          <a:p>
            <a:r>
              <a:rPr lang="en-US" altLang="zh-CN" sz="1600" b="1" dirty="0">
                <a:latin typeface="Arial" panose="020B0604020202020204" pitchFamily="34" charset="0"/>
              </a:rPr>
              <a:t>Sydney</a:t>
            </a:r>
            <a:endParaRPr lang="en-US" sz="1600" b="1" dirty="0">
              <a:latin typeface="Arial" panose="020B0604020202020204" pitchFamily="34" charset="0"/>
            </a:endParaRPr>
          </a:p>
        </p:txBody>
      </p:sp>
      <p:sp>
        <p:nvSpPr>
          <p:cNvPr id="12" name="TextBox 11">
            <a:extLst>
              <a:ext uri="{FF2B5EF4-FFF2-40B4-BE49-F238E27FC236}">
                <a16:creationId xmlns:a16="http://schemas.microsoft.com/office/drawing/2014/main" id="{0A0B9348-9BB7-26F7-0283-E83E164105B6}"/>
              </a:ext>
            </a:extLst>
          </p:cNvPr>
          <p:cNvSpPr txBox="1"/>
          <p:nvPr/>
        </p:nvSpPr>
        <p:spPr>
          <a:xfrm>
            <a:off x="623888" y="6273800"/>
            <a:ext cx="2312469" cy="338554"/>
          </a:xfrm>
          <a:prstGeom prst="rect">
            <a:avLst/>
          </a:prstGeom>
          <a:noFill/>
        </p:spPr>
        <p:txBody>
          <a:bodyPr wrap="square">
            <a:spAutoFit/>
          </a:bodyPr>
          <a:lstStyle/>
          <a:p>
            <a:r>
              <a:rPr lang="en-US" altLang="zh-CN" sz="1600" b="1" dirty="0">
                <a:latin typeface="Arial" panose="020B0604020202020204" pitchFamily="34" charset="0"/>
              </a:rPr>
              <a:t>VICTORIA</a:t>
            </a:r>
            <a:endParaRPr lang="en-US" sz="1600" b="1" dirty="0">
              <a:latin typeface="Arial" panose="020B0604020202020204" pitchFamily="34" charset="0"/>
            </a:endParaRPr>
          </a:p>
        </p:txBody>
      </p:sp>
      <p:sp>
        <p:nvSpPr>
          <p:cNvPr id="13" name="TextBox 12">
            <a:extLst>
              <a:ext uri="{FF2B5EF4-FFF2-40B4-BE49-F238E27FC236}">
                <a16:creationId xmlns:a16="http://schemas.microsoft.com/office/drawing/2014/main" id="{50C18841-869A-9E53-6B54-07786BBB5E00}"/>
              </a:ext>
            </a:extLst>
          </p:cNvPr>
          <p:cNvSpPr txBox="1"/>
          <p:nvPr/>
        </p:nvSpPr>
        <p:spPr>
          <a:xfrm>
            <a:off x="3492217" y="5205396"/>
            <a:ext cx="1591847" cy="584775"/>
          </a:xfrm>
          <a:prstGeom prst="rect">
            <a:avLst/>
          </a:prstGeom>
          <a:noFill/>
        </p:spPr>
        <p:txBody>
          <a:bodyPr wrap="square">
            <a:spAutoFit/>
          </a:bodyPr>
          <a:lstStyle/>
          <a:p>
            <a:r>
              <a:rPr lang="en-US" altLang="zh-CN" sz="1600" b="1" dirty="0">
                <a:latin typeface="Arial" panose="020B0604020202020204" pitchFamily="34" charset="0"/>
              </a:rPr>
              <a:t>LÃNH THỔ THỦ ĐÔ ÚC</a:t>
            </a:r>
            <a:endParaRPr lang="en-US" sz="1600" b="1" dirty="0">
              <a:latin typeface="Arial" panose="020B0604020202020204" pitchFamily="34" charset="0"/>
            </a:endParaRPr>
          </a:p>
        </p:txBody>
      </p:sp>
    </p:spTree>
    <p:extLst>
      <p:ext uri="{BB962C8B-B14F-4D97-AF65-F5344CB8AC3E}">
        <p14:creationId xmlns:p14="http://schemas.microsoft.com/office/powerpoint/2010/main" val="419825339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361812" cy="3362860"/>
          </a:xfrm>
        </p:spPr>
        <p:txBody>
          <a:bodyPr/>
          <a:lstStyle/>
          <a:p>
            <a:pPr>
              <a:spcBef>
                <a:spcPts val="800"/>
              </a:spcBef>
            </a:pPr>
            <a:r>
              <a:rPr lang="en-US" altLang="zh-CN" dirty="0"/>
              <a:t>Nơi khai sinh của ngành công nghiệp rượu vang Úc</a:t>
            </a:r>
          </a:p>
          <a:p>
            <a:pPr>
              <a:spcBef>
                <a:spcPts val="800"/>
              </a:spcBef>
            </a:pPr>
            <a:r>
              <a:rPr lang="en-US" altLang="zh-CN" dirty="0"/>
              <a:t>Khí hậu ấm áp, ẩm ướt </a:t>
            </a:r>
            <a:r>
              <a:rPr lang="en-US" altLang="zh-CN" dirty="0" err="1"/>
              <a:t>lý</a:t>
            </a:r>
            <a:r>
              <a:rPr lang="en-US" altLang="zh-CN" dirty="0"/>
              <a:t> </a:t>
            </a:r>
            <a:r>
              <a:rPr lang="en-US" altLang="zh-CN" dirty="0" err="1"/>
              <a:t>tưởng</a:t>
            </a:r>
            <a:r>
              <a:rPr lang="en-US" altLang="zh-CN" dirty="0"/>
              <a:t> </a:t>
            </a:r>
            <a:r>
              <a:rPr lang="en-US" altLang="zh-CN" dirty="0" err="1"/>
              <a:t>cho</a:t>
            </a:r>
            <a:r>
              <a:rPr lang="en-US" altLang="zh-CN" dirty="0"/>
              <a:t> sự chín của quả Shiraz</a:t>
            </a:r>
          </a:p>
          <a:p>
            <a:pPr>
              <a:spcBef>
                <a:spcPts val="800"/>
              </a:spcBef>
            </a:pPr>
            <a:r>
              <a:rPr lang="en-US" altLang="zh-CN" dirty="0"/>
              <a:t>Nổi tiếng với các loại </a:t>
            </a:r>
            <a:r>
              <a:rPr lang="en-US" altLang="zh-CN" dirty="0" err="1"/>
              <a:t>rượu</a:t>
            </a:r>
            <a:r>
              <a:rPr lang="en-US" altLang="zh-CN" dirty="0"/>
              <a:t> vang đậm vừa, thơm ngon, phức tạp</a:t>
            </a:r>
          </a:p>
          <a:p>
            <a:pPr>
              <a:spcBef>
                <a:spcPts val="800"/>
              </a:spcBef>
            </a:pPr>
            <a:r>
              <a:rPr lang="en-US" altLang="zh-CN" dirty="0"/>
              <a:t>Hunter Shiraz trẻ tuổi </a:t>
            </a:r>
            <a:r>
              <a:rPr lang="en-US" altLang="zh-CN" dirty="0" err="1"/>
              <a:t>thể</a:t>
            </a:r>
            <a:r>
              <a:rPr lang="en-US" altLang="zh-CN" dirty="0"/>
              <a:t> </a:t>
            </a:r>
            <a:r>
              <a:rPr lang="en-US" altLang="zh-CN" dirty="0" err="1"/>
              <a:t>hiện</a:t>
            </a:r>
            <a:r>
              <a:rPr lang="en-US" altLang="zh-CN" dirty="0"/>
              <a:t> </a:t>
            </a:r>
            <a:r>
              <a:rPr lang="en-US" altLang="zh-CN" dirty="0" err="1"/>
              <a:t>các</a:t>
            </a:r>
            <a:r>
              <a:rPr lang="en-US" altLang="zh-CN" dirty="0"/>
              <a:t> loại quả mọng đỏ và đen, </a:t>
            </a:r>
            <a:r>
              <a:rPr lang="en-US" altLang="zh-CN" dirty="0" err="1"/>
              <a:t>gia</a:t>
            </a:r>
            <a:r>
              <a:rPr lang="en-US" altLang="zh-CN" dirty="0"/>
              <a:t> </a:t>
            </a:r>
            <a:r>
              <a:rPr lang="en-US" altLang="zh-CN" dirty="0" err="1"/>
              <a:t>vị</a:t>
            </a:r>
            <a:r>
              <a:rPr lang="en-US" altLang="zh-CN" dirty="0"/>
              <a:t> </a:t>
            </a:r>
            <a:r>
              <a:rPr lang="en-US" altLang="zh-CN" dirty="0" err="1"/>
              <a:t>và</a:t>
            </a:r>
            <a:r>
              <a:rPr lang="en-US" altLang="zh-CN" dirty="0"/>
              <a:t>  </a:t>
            </a:r>
            <a:r>
              <a:rPr lang="en-US" altLang="zh-CN" dirty="0" err="1"/>
              <a:t>rất</a:t>
            </a:r>
            <a:r>
              <a:rPr lang="en-US" altLang="zh-CN" dirty="0"/>
              <a:t> nhiều tannin</a:t>
            </a:r>
          </a:p>
          <a:p>
            <a:pPr>
              <a:spcBef>
                <a:spcPts val="800"/>
              </a:spcBef>
            </a:pPr>
            <a:r>
              <a:rPr lang="en-US" altLang="zh-CN" dirty="0"/>
              <a:t>Hunter Shiraz lâu năm mượt </a:t>
            </a:r>
            <a:r>
              <a:rPr lang="en-US" altLang="zh-CN" dirty="0" err="1"/>
              <a:t>mà</a:t>
            </a:r>
            <a:r>
              <a:rPr lang="en-US" altLang="zh-CN" dirty="0"/>
              <a:t>  </a:t>
            </a:r>
            <a:r>
              <a:rPr lang="en-US" altLang="zh-CN" dirty="0" err="1"/>
              <a:t>và</a:t>
            </a:r>
            <a:r>
              <a:rPr lang="en-US" altLang="zh-CN" dirty="0"/>
              <a:t> có hương vị đậm đà </a:t>
            </a:r>
            <a:r>
              <a:rPr lang="en-US" altLang="zh-CN" dirty="0" err="1"/>
              <a:t>với</a:t>
            </a:r>
            <a:r>
              <a:rPr lang="en-US" altLang="zh-CN" dirty="0"/>
              <a:t> </a:t>
            </a:r>
            <a:r>
              <a:rPr lang="en-US" altLang="zh-CN" dirty="0" err="1"/>
              <a:t>các</a:t>
            </a:r>
            <a:r>
              <a:rPr lang="en-US" altLang="zh-CN" dirty="0"/>
              <a:t> tông màu đất và sự phức tạp</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THUNG LŨNG HUNTER</a:t>
            </a:r>
          </a:p>
        </p:txBody>
      </p:sp>
    </p:spTree>
    <p:extLst>
      <p:ext uri="{BB962C8B-B14F-4D97-AF65-F5344CB8AC3E}">
        <p14:creationId xmlns:p14="http://schemas.microsoft.com/office/powerpoint/2010/main" val="125393136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4" y="2403759"/>
            <a:ext cx="3361812" cy="1530521"/>
          </a:xfrm>
        </p:spPr>
        <p:txBody>
          <a:bodyPr/>
          <a:lstStyle/>
          <a:p>
            <a:pPr>
              <a:spcBef>
                <a:spcPts val="800"/>
              </a:spcBef>
            </a:pPr>
            <a:r>
              <a:rPr lang="en-US" altLang="zh-CN" dirty="0"/>
              <a:t>Bối cảnh sản xuất rượu vang mới nổi với động lực mạnh mẽ cho sự đổi mới</a:t>
            </a:r>
          </a:p>
          <a:p>
            <a:pPr>
              <a:spcBef>
                <a:spcPts val="800"/>
              </a:spcBef>
            </a:pPr>
            <a:r>
              <a:rPr lang="en-US" altLang="zh-CN" dirty="0"/>
              <a:t>Shiraz là loại rượu vang đỏ đã mang lại danh tiếng lớn nhất cho Khu vực Canberra</a:t>
            </a:r>
          </a:p>
          <a:p>
            <a:pPr>
              <a:spcBef>
                <a:spcPts val="800"/>
              </a:spcBef>
            </a:pPr>
            <a:r>
              <a:rPr lang="en-US" altLang="zh-CN" dirty="0"/>
              <a:t>Sự kết hợp giữa địa chất, khí hậu và chuyên môn tạo ra Shiraz cay, </a:t>
            </a:r>
            <a:r>
              <a:rPr lang="en-US" altLang="zh-CN" dirty="0" err="1"/>
              <a:t>nồng</a:t>
            </a:r>
            <a:r>
              <a:rPr lang="en-US" altLang="zh-CN" dirty="0"/>
              <a:t> </a:t>
            </a:r>
            <a:r>
              <a:rPr lang="en-US" altLang="zh-CN" dirty="0" err="1"/>
              <a:t>nhưng</a:t>
            </a:r>
            <a:r>
              <a:rPr lang="en-US" altLang="zh-CN" dirty="0"/>
              <a:t> cân </a:t>
            </a:r>
            <a:r>
              <a:rPr lang="en-US" altLang="zh-CN" dirty="0" err="1"/>
              <a:t>bằng</a:t>
            </a:r>
            <a:r>
              <a:rPr lang="en-US" altLang="zh-CN" dirty="0"/>
              <a:t> </a:t>
            </a:r>
            <a:r>
              <a:rPr lang="en-US" altLang="zh-CN" dirty="0" err="1"/>
              <a:t>và</a:t>
            </a:r>
            <a:r>
              <a:rPr lang="en-US" altLang="zh-CN" dirty="0"/>
              <a:t> đậm đà hương vị</a:t>
            </a:r>
          </a:p>
          <a:p>
            <a:pPr>
              <a:spcBef>
                <a:spcPts val="800"/>
              </a:spcBef>
            </a:pPr>
            <a:r>
              <a:rPr lang="en-US" altLang="zh-CN" dirty="0"/>
              <a:t>Nơi có Clonakilla, nhà sản </a:t>
            </a:r>
            <a:r>
              <a:rPr lang="en-US" altLang="zh-CN" dirty="0" err="1"/>
              <a:t>xuất</a:t>
            </a:r>
            <a:r>
              <a:rPr lang="en-US" altLang="zh-CN" dirty="0"/>
              <a:t> </a:t>
            </a:r>
            <a:r>
              <a:rPr lang="en-US" altLang="zh-CN" dirty="0" err="1"/>
              <a:t>phối</a:t>
            </a:r>
            <a:r>
              <a:rPr lang="en-US" altLang="zh-CN" dirty="0"/>
              <a:t> </a:t>
            </a:r>
            <a:r>
              <a:rPr lang="en-US" altLang="zh-CN" dirty="0" err="1"/>
              <a:t>trộn</a:t>
            </a:r>
            <a:r>
              <a:rPr lang="en-US" altLang="zh-CN" dirty="0"/>
              <a:t> Shiraz-Viognier nổi tiếng</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KHU VỰC CANBERRA</a:t>
            </a:r>
          </a:p>
        </p:txBody>
      </p:sp>
    </p:spTree>
    <p:extLst>
      <p:ext uri="{BB962C8B-B14F-4D97-AF65-F5344CB8AC3E}">
        <p14:creationId xmlns:p14="http://schemas.microsoft.com/office/powerpoint/2010/main" val="86427211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country  AI-generated content may be incorrect.">
            <a:extLst>
              <a:ext uri="{FF2B5EF4-FFF2-40B4-BE49-F238E27FC236}">
                <a16:creationId xmlns:a16="http://schemas.microsoft.com/office/drawing/2014/main" id="{38D7EDB2-2001-3739-044C-DBFB6E4236C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10D8B5A7-BBE7-AD5E-2FDE-26698DB17A5D}"/>
              </a:ext>
            </a:extLst>
          </p:cNvPr>
          <p:cNvSpPr>
            <a:spLocks noGrp="1"/>
          </p:cNvSpPr>
          <p:nvPr>
            <p:ph type="title"/>
          </p:nvPr>
        </p:nvSpPr>
        <p:spPr/>
        <p:txBody>
          <a:bodyPr/>
          <a:lstStyle/>
          <a:p>
            <a:r>
              <a:rPr lang="en-US" altLang="zh-CN" b="1" dirty="0">
                <a:solidFill>
                  <a:schemeClr val="accent1"/>
                </a:solidFill>
              </a:rPr>
              <a:t>TÂY ÚC
</a:t>
            </a:r>
            <a:endParaRPr lang="en-US" b="1" dirty="0"/>
          </a:p>
        </p:txBody>
      </p:sp>
      <p:sp>
        <p:nvSpPr>
          <p:cNvPr id="7" name="TextBox 6">
            <a:extLst>
              <a:ext uri="{FF2B5EF4-FFF2-40B4-BE49-F238E27FC236}">
                <a16:creationId xmlns:a16="http://schemas.microsoft.com/office/drawing/2014/main" id="{1102C893-B72E-43D6-B8F1-D48991B3B7E8}"/>
              </a:ext>
            </a:extLst>
          </p:cNvPr>
          <p:cNvSpPr txBox="1"/>
          <p:nvPr/>
        </p:nvSpPr>
        <p:spPr>
          <a:xfrm>
            <a:off x="6378610" y="993066"/>
            <a:ext cx="2206591" cy="338554"/>
          </a:xfrm>
          <a:prstGeom prst="rect">
            <a:avLst/>
          </a:prstGeom>
          <a:noFill/>
        </p:spPr>
        <p:txBody>
          <a:bodyPr wrap="square">
            <a:spAutoFit/>
          </a:bodyPr>
          <a:lstStyle/>
          <a:p>
            <a:r>
              <a:rPr lang="en-US" altLang="zh-CN" sz="1600" b="1" dirty="0">
                <a:solidFill>
                  <a:schemeClr val="accent2"/>
                </a:solidFill>
                <a:latin typeface="Arial" panose="020B0604020202020204" pitchFamily="34" charset="0"/>
              </a:rPr>
              <a:t>SWAN DISTRICT</a:t>
            </a:r>
            <a:endParaRPr lang="en-US" sz="1600" b="1" dirty="0">
              <a:solidFill>
                <a:schemeClr val="accent2"/>
              </a:solidFill>
              <a:latin typeface="Arial" panose="020B0604020202020204" pitchFamily="34" charset="0"/>
            </a:endParaRPr>
          </a:p>
        </p:txBody>
      </p:sp>
      <p:sp>
        <p:nvSpPr>
          <p:cNvPr id="8" name="TextBox 7">
            <a:extLst>
              <a:ext uri="{FF2B5EF4-FFF2-40B4-BE49-F238E27FC236}">
                <a16:creationId xmlns:a16="http://schemas.microsoft.com/office/drawing/2014/main" id="{6D1D0076-7FA9-5254-82D9-72AACB28481A}"/>
              </a:ext>
            </a:extLst>
          </p:cNvPr>
          <p:cNvSpPr txBox="1"/>
          <p:nvPr/>
        </p:nvSpPr>
        <p:spPr>
          <a:xfrm>
            <a:off x="3155333" y="4778962"/>
            <a:ext cx="2312469" cy="338554"/>
          </a:xfrm>
          <a:prstGeom prst="rect">
            <a:avLst/>
          </a:prstGeom>
          <a:noFill/>
        </p:spPr>
        <p:txBody>
          <a:bodyPr wrap="square">
            <a:spAutoFit/>
          </a:bodyPr>
          <a:lstStyle/>
          <a:p>
            <a:r>
              <a:rPr lang="en-US" altLang="zh-CN" sz="1600" b="1" dirty="0">
                <a:solidFill>
                  <a:schemeClr val="accent2"/>
                </a:solidFill>
                <a:latin typeface="Arial" panose="020B0604020202020204" pitchFamily="34" charset="0"/>
              </a:rPr>
              <a:t>MARGARET RIVER</a:t>
            </a:r>
            <a:endParaRPr lang="en-US" sz="1600" b="1" dirty="0">
              <a:solidFill>
                <a:schemeClr val="accent2"/>
              </a:solidFill>
              <a:latin typeface="Arial" panose="020B0604020202020204" pitchFamily="34" charset="0"/>
            </a:endParaRPr>
          </a:p>
        </p:txBody>
      </p:sp>
      <p:sp>
        <p:nvSpPr>
          <p:cNvPr id="9" name="TextBox 8">
            <a:extLst>
              <a:ext uri="{FF2B5EF4-FFF2-40B4-BE49-F238E27FC236}">
                <a16:creationId xmlns:a16="http://schemas.microsoft.com/office/drawing/2014/main" id="{79FAD070-53B5-7A6E-4C00-56322E3A5A68}"/>
              </a:ext>
            </a:extLst>
          </p:cNvPr>
          <p:cNvSpPr txBox="1"/>
          <p:nvPr/>
        </p:nvSpPr>
        <p:spPr>
          <a:xfrm>
            <a:off x="5169437" y="1740485"/>
            <a:ext cx="2312469" cy="338554"/>
          </a:xfrm>
          <a:prstGeom prst="rect">
            <a:avLst/>
          </a:prstGeom>
          <a:noFill/>
        </p:spPr>
        <p:txBody>
          <a:bodyPr wrap="square">
            <a:spAutoFit/>
          </a:bodyPr>
          <a:lstStyle/>
          <a:p>
            <a:r>
              <a:rPr lang="en-US" altLang="zh-CN" sz="1600" b="1" dirty="0">
                <a:latin typeface="Arial" panose="020B0604020202020204" pitchFamily="34" charset="0"/>
              </a:rPr>
              <a:t>Perth</a:t>
            </a:r>
            <a:endParaRPr lang="en-US" sz="1600" b="1" dirty="0">
              <a:latin typeface="Arial" panose="020B0604020202020204" pitchFamily="34" charset="0"/>
            </a:endParaRPr>
          </a:p>
        </p:txBody>
      </p:sp>
      <p:sp>
        <p:nvSpPr>
          <p:cNvPr id="11" name="TextBox 10">
            <a:extLst>
              <a:ext uri="{FF2B5EF4-FFF2-40B4-BE49-F238E27FC236}">
                <a16:creationId xmlns:a16="http://schemas.microsoft.com/office/drawing/2014/main" id="{64610862-7E6D-3671-E4C2-A3B666EF2A81}"/>
              </a:ext>
            </a:extLst>
          </p:cNvPr>
          <p:cNvSpPr txBox="1"/>
          <p:nvPr/>
        </p:nvSpPr>
        <p:spPr>
          <a:xfrm>
            <a:off x="9275814" y="6007828"/>
            <a:ext cx="2206591" cy="338554"/>
          </a:xfrm>
          <a:prstGeom prst="rect">
            <a:avLst/>
          </a:prstGeom>
          <a:noFill/>
        </p:spPr>
        <p:txBody>
          <a:bodyPr wrap="square">
            <a:spAutoFit/>
          </a:bodyPr>
          <a:lstStyle/>
          <a:p>
            <a:r>
              <a:rPr lang="en-US" altLang="zh-CN" sz="1600" b="1" dirty="0">
                <a:solidFill>
                  <a:schemeClr val="accent2"/>
                </a:solidFill>
                <a:latin typeface="Arial" panose="020B0604020202020204" pitchFamily="34" charset="0"/>
              </a:rPr>
              <a:t>GREAT SOUTHERN</a:t>
            </a:r>
            <a:endParaRPr lang="en-US" sz="1600" b="1" dirty="0">
              <a:solidFill>
                <a:schemeClr val="accent2"/>
              </a:solidFill>
              <a:latin typeface="Arial" panose="020B0604020202020204" pitchFamily="34" charset="0"/>
            </a:endParaRPr>
          </a:p>
        </p:txBody>
      </p:sp>
      <p:sp>
        <p:nvSpPr>
          <p:cNvPr id="12" name="TextBox 11">
            <a:extLst>
              <a:ext uri="{FF2B5EF4-FFF2-40B4-BE49-F238E27FC236}">
                <a16:creationId xmlns:a16="http://schemas.microsoft.com/office/drawing/2014/main" id="{07508C02-BB4F-B6CF-DF0B-79A3925EB232}"/>
              </a:ext>
            </a:extLst>
          </p:cNvPr>
          <p:cNvSpPr txBox="1"/>
          <p:nvPr/>
        </p:nvSpPr>
        <p:spPr>
          <a:xfrm>
            <a:off x="4311567" y="3551823"/>
            <a:ext cx="2312469" cy="338554"/>
          </a:xfrm>
          <a:prstGeom prst="rect">
            <a:avLst/>
          </a:prstGeom>
          <a:noFill/>
        </p:spPr>
        <p:txBody>
          <a:bodyPr wrap="square">
            <a:spAutoFit/>
          </a:bodyPr>
          <a:lstStyle/>
          <a:p>
            <a:r>
              <a:rPr lang="en-US" altLang="zh-CN" sz="1600" b="1" dirty="0">
                <a:solidFill>
                  <a:schemeClr val="accent2"/>
                </a:solidFill>
                <a:latin typeface="Arial" panose="020B0604020202020204" pitchFamily="34" charset="0"/>
              </a:rPr>
              <a:t>GEOGRAPHE</a:t>
            </a:r>
            <a:endParaRPr lang="en-US" sz="1600" b="1" dirty="0">
              <a:solidFill>
                <a:schemeClr val="accent2"/>
              </a:solidFill>
              <a:latin typeface="Arial" panose="020B0604020202020204" pitchFamily="34" charset="0"/>
            </a:endParaRPr>
          </a:p>
        </p:txBody>
      </p:sp>
    </p:spTree>
    <p:extLst>
      <p:ext uri="{BB962C8B-B14F-4D97-AF65-F5344CB8AC3E}">
        <p14:creationId xmlns:p14="http://schemas.microsoft.com/office/powerpoint/2010/main" val="17674750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US" altLang="zh-CN" dirty="0"/>
              <a:t>Shiraz là giống nho đỏ được trồng nhiều thứ hai, sau Cabernet Sauvignon nổi tiếng</a:t>
            </a:r>
          </a:p>
          <a:p>
            <a:pPr>
              <a:spcBef>
                <a:spcPts val="800"/>
              </a:spcBef>
            </a:pPr>
            <a:r>
              <a:rPr lang="en-US" altLang="zh-CN" dirty="0"/>
              <a:t>Khí hậu Địa Trung Hải với ảnh hưởng mạnh mẽ của biển, với các đại dương ở ba mặt</a:t>
            </a:r>
          </a:p>
          <a:p>
            <a:pPr>
              <a:spcBef>
                <a:spcPts val="800"/>
              </a:spcBef>
            </a:pPr>
            <a:r>
              <a:rPr lang="en-US" altLang="zh-CN" dirty="0"/>
              <a:t>Shiraz thể hiện sự chín của trái cây, sự sống động, chiều sâu hương vị và độ tròn của kết cấu</a:t>
            </a:r>
          </a:p>
          <a:p>
            <a:pPr>
              <a:spcBef>
                <a:spcPts val="800"/>
              </a:spcBef>
            </a:pPr>
            <a:r>
              <a:rPr lang="en-US" altLang="zh-CN" dirty="0"/>
              <a:t>Mức axit tốt cho phép Shiraz </a:t>
            </a:r>
            <a:r>
              <a:rPr lang="en-US" altLang="zh-CN" dirty="0" err="1"/>
              <a:t>lão</a:t>
            </a:r>
            <a:r>
              <a:rPr lang="en-US" altLang="zh-CN" dirty="0"/>
              <a:t> </a:t>
            </a:r>
            <a:r>
              <a:rPr lang="en-US" altLang="zh-CN" dirty="0" err="1"/>
              <a:t>hoá</a:t>
            </a:r>
            <a:r>
              <a:rPr lang="en-US" altLang="zh-CN" dirty="0"/>
              <a:t> </a:t>
            </a:r>
            <a:r>
              <a:rPr lang="en-US" altLang="zh-CN" dirty="0" err="1"/>
              <a:t>một</a:t>
            </a:r>
            <a:r>
              <a:rPr lang="en-US" altLang="zh-CN" dirty="0"/>
              <a:t> cách duyên dáng</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MARGARET RIVER</a:t>
            </a:r>
          </a:p>
        </p:txBody>
      </p:sp>
    </p:spTree>
    <p:extLst>
      <p:ext uri="{BB962C8B-B14F-4D97-AF65-F5344CB8AC3E}">
        <p14:creationId xmlns:p14="http://schemas.microsoft.com/office/powerpoint/2010/main" val="141643336"/>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US" altLang="zh-CN" dirty="0"/>
              <a:t>Vị trí phía nam mang lại khí hậu biển mát mẻ</a:t>
            </a:r>
          </a:p>
          <a:p>
            <a:pPr>
              <a:spcBef>
                <a:spcPts val="800"/>
              </a:spcBef>
            </a:pPr>
            <a:r>
              <a:rPr lang="en-US" altLang="zh-CN" dirty="0"/>
              <a:t>Năm tiểu vùng riêng biệt</a:t>
            </a:r>
          </a:p>
          <a:p>
            <a:pPr>
              <a:spcBef>
                <a:spcPts val="800"/>
              </a:spcBef>
            </a:pPr>
            <a:r>
              <a:rPr lang="en-US" altLang="zh-CN" dirty="0"/>
              <a:t>Một nơi lành mạnh cho sự phát triển của cây nho, hầu như không có sâu bệnh</a:t>
            </a:r>
          </a:p>
          <a:p>
            <a:pPr>
              <a:spcBef>
                <a:spcPts val="800"/>
              </a:spcBef>
            </a:pPr>
            <a:r>
              <a:rPr lang="en-US" altLang="zh-CN" dirty="0"/>
              <a:t>Shiraz có trọng lượng trung bình và thể hiện </a:t>
            </a:r>
            <a:r>
              <a:rPr lang="en-US" altLang="zh-CN" dirty="0" err="1"/>
              <a:t>sự</a:t>
            </a:r>
            <a:r>
              <a:rPr lang="en-US" altLang="zh-CN" dirty="0"/>
              <a:t> </a:t>
            </a:r>
            <a:r>
              <a:rPr lang="en-US" altLang="zh-CN" dirty="0" err="1"/>
              <a:t>phối</a:t>
            </a:r>
            <a:r>
              <a:rPr lang="en-US" altLang="zh-CN" dirty="0"/>
              <a:t> trộn đậm chất đất của cam thảo, gia vị, tiêu, anh đào và mận</a:t>
            </a:r>
          </a:p>
          <a:p>
            <a:pPr>
              <a:spcBef>
                <a:spcPts val="800"/>
              </a:spcBef>
            </a:pPr>
            <a:r>
              <a:rPr lang="en-US" altLang="zh-CN" dirty="0"/>
              <a:t>Nhiều nhà sản xuất tránh sử dụng gỗ sồi Mỹ một cách nặng tay, cho phép trái cây tỏa sáng</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GREAT SOUTHERN</a:t>
            </a:r>
          </a:p>
        </p:txBody>
      </p:sp>
    </p:spTree>
    <p:extLst>
      <p:ext uri="{BB962C8B-B14F-4D97-AF65-F5344CB8AC3E}">
        <p14:creationId xmlns:p14="http://schemas.microsoft.com/office/powerpoint/2010/main" val="345806356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3097389"/>
          </a:xfrm>
        </p:spPr>
        <p:txBody>
          <a:bodyPr/>
          <a:lstStyle/>
          <a:p>
            <a:pPr>
              <a:spcBef>
                <a:spcPts val="800"/>
              </a:spcBef>
            </a:pPr>
            <a:r>
              <a:rPr lang="en-US" altLang="zh-CN" dirty="0"/>
              <a:t>Khí hậu ấm áp được </a:t>
            </a:r>
            <a:r>
              <a:rPr lang="en-US" altLang="zh-CN" dirty="0" err="1"/>
              <a:t>điều</a:t>
            </a:r>
            <a:r>
              <a:rPr lang="en-US" altLang="zh-CN" dirty="0"/>
              <a:t> </a:t>
            </a:r>
            <a:r>
              <a:rPr lang="en-US" altLang="zh-CN" dirty="0" err="1"/>
              <a:t>hoà</a:t>
            </a:r>
            <a:r>
              <a:rPr lang="en-US" altLang="zh-CN" dirty="0"/>
              <a:t> bởi gió biển Ấn Độ Dương</a:t>
            </a:r>
          </a:p>
          <a:p>
            <a:pPr>
              <a:spcBef>
                <a:spcPts val="800"/>
              </a:spcBef>
            </a:pPr>
            <a:r>
              <a:rPr lang="en-US" altLang="zh-CN" dirty="0"/>
              <a:t>Shiraz có xu hướng có hương vị đậm đà, nhưng kết cấu mềm mại</a:t>
            </a:r>
          </a:p>
          <a:p>
            <a:pPr>
              <a:spcBef>
                <a:spcPts val="800"/>
              </a:spcBef>
            </a:pPr>
            <a:r>
              <a:rPr lang="en-US" altLang="zh-CN" dirty="0"/>
              <a:t>Các nhà sản xuất đang chuyển đổi phong cách của họ để </a:t>
            </a:r>
            <a:r>
              <a:rPr lang="en-US" altLang="zh-CN" dirty="0" err="1"/>
              <a:t>có</a:t>
            </a:r>
            <a:r>
              <a:rPr lang="en-US" altLang="zh-CN" dirty="0"/>
              <a:t> </a:t>
            </a:r>
            <a:r>
              <a:rPr lang="en-US" altLang="zh-CN" dirty="0" err="1"/>
              <a:t>kết</a:t>
            </a:r>
            <a:r>
              <a:rPr lang="en-US" altLang="zh-CN" dirty="0"/>
              <a:t> </a:t>
            </a:r>
            <a:r>
              <a:rPr lang="en-US" altLang="zh-CN" dirty="0" err="1"/>
              <a:t>cấu</a:t>
            </a:r>
            <a:r>
              <a:rPr lang="en-US" altLang="zh-CN" dirty="0"/>
              <a:t> trung bình hơn là phong cách đậm đà hơn</a:t>
            </a:r>
          </a:p>
          <a:p>
            <a:pPr>
              <a:spcBef>
                <a:spcPts val="800"/>
              </a:spcBef>
            </a:pPr>
            <a:r>
              <a:rPr lang="en-US" altLang="zh-CN" dirty="0"/>
              <a:t>Các đặc tính của trái cây trên phổ trái cây anh đào hoặc quả mọng đỏ, với gợi ý của bạc hà và gia vị tiêu</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GEOGRAPHE</a:t>
            </a:r>
          </a:p>
        </p:txBody>
      </p:sp>
    </p:spTree>
    <p:extLst>
      <p:ext uri="{BB962C8B-B14F-4D97-AF65-F5344CB8AC3E}">
        <p14:creationId xmlns:p14="http://schemas.microsoft.com/office/powerpoint/2010/main" val="209953959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916591" cy="1530521"/>
          </a:xfrm>
        </p:spPr>
        <p:txBody>
          <a:bodyPr/>
          <a:lstStyle/>
          <a:p>
            <a:pPr>
              <a:spcBef>
                <a:spcPts val="800"/>
              </a:spcBef>
            </a:pPr>
            <a:r>
              <a:rPr lang="en-US" altLang="zh-CN" dirty="0"/>
              <a:t>Một trong những vùng rượu vang ấm áp và lâu đời nhất của Úc</a:t>
            </a:r>
          </a:p>
          <a:p>
            <a:pPr>
              <a:spcBef>
                <a:spcPts val="800"/>
              </a:spcBef>
            </a:pPr>
            <a:r>
              <a:rPr lang="en-US" altLang="zh-CN" dirty="0"/>
              <a:t>Điều kiện hoàn hảo để sản xuất Shiraz, với khí hậu Địa Trung Hải ấm đến nóng và điều kiện rất khô trong mùa chín</a:t>
            </a:r>
          </a:p>
          <a:p>
            <a:pPr>
              <a:spcBef>
                <a:spcPts val="800"/>
              </a:spcBef>
            </a:pPr>
            <a:r>
              <a:rPr lang="en-US" altLang="zh-CN" dirty="0"/>
              <a:t>Shiraz thể hiện một loạt các loại trái cây chín và khô trong một giọt rượu đậm đà</a:t>
            </a:r>
          </a:p>
          <a:p>
            <a:pPr>
              <a:spcBef>
                <a:spcPts val="800"/>
              </a:spcBef>
            </a:pPr>
            <a:r>
              <a:rPr lang="en-US" altLang="zh-CN" dirty="0"/>
              <a:t>Sự mềm mại và kéo dài đến Swan Valley Shiraz, mang lại sự mềm mại và dễ uống trong các loại rượu vang trẻ</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SWAN DISTRICT</a:t>
            </a:r>
          </a:p>
        </p:txBody>
      </p:sp>
      <p:sp>
        <p:nvSpPr>
          <p:cNvPr id="2" name="Text Placeholder 3">
            <a:extLst>
              <a:ext uri="{FF2B5EF4-FFF2-40B4-BE49-F238E27FC236}">
                <a16:creationId xmlns:a16="http://schemas.microsoft.com/office/drawing/2014/main" id="{24A0A082-7E84-B9BA-2D66-F407130B4240}"/>
              </a:ext>
            </a:extLst>
          </p:cNvPr>
          <p:cNvSpPr txBox="1">
            <a:spLocks/>
          </p:cNvSpPr>
          <p:nvPr/>
        </p:nvSpPr>
        <p:spPr>
          <a:xfrm rot="16200000">
            <a:off x="-383603" y="5100465"/>
            <a:ext cx="2214938" cy="199956"/>
          </a:xfrm>
          <a:prstGeom prst="rect">
            <a:avLst/>
          </a:prstGeom>
        </p:spPr>
        <p:txBody>
          <a:bodyPr vert="horz" lIns="0" tIns="0" rIns="0" bIns="0" rtlCol="0">
            <a:noAutofit/>
          </a:bodyPr>
          <a:lstStyle>
            <a:lvl1pPr marL="285750" indent="-285750" algn="l" defTabSz="914453" rtl="0" eaLnBrk="1" latinLnBrk="0" hangingPunct="1">
              <a:lnSpc>
                <a:spcPct val="100000"/>
              </a:lnSpc>
              <a:spcBef>
                <a:spcPts val="544"/>
              </a:spcBef>
              <a:buClr>
                <a:schemeClr val="accent4"/>
              </a:buClr>
              <a:buFont typeface="Arial" panose="020B0604020202020204" pitchFamily="34" charset="0"/>
              <a:buChar char="•"/>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en-US" altLang="zh-CN" sz="1000" dirty="0">
                <a:solidFill>
                  <a:schemeClr val="bg1"/>
                </a:solidFill>
                <a:latin typeface="Arial" panose="020B0604020202020204" pitchFamily="34" charset="0"/>
                <a:cs typeface="Arial" panose="020B0604020202020204" pitchFamily="34" charset="0"/>
              </a:rPr>
              <a:t>Nguồn: Du lịch Tây Úc</a:t>
            </a:r>
          </a:p>
        </p:txBody>
      </p:sp>
    </p:spTree>
    <p:extLst>
      <p:ext uri="{BB962C8B-B14F-4D97-AF65-F5344CB8AC3E}">
        <p14:creationId xmlns:p14="http://schemas.microsoft.com/office/powerpoint/2010/main" val="3754336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map of the united states  AI-generated content may be incorrect.">
            <a:extLst>
              <a:ext uri="{FF2B5EF4-FFF2-40B4-BE49-F238E27FC236}">
                <a16:creationId xmlns:a16="http://schemas.microsoft.com/office/drawing/2014/main" id="{D657642B-DFFD-5585-337D-B1E9FC939BE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B7492BD1-7FB5-096D-FBAB-D2563F020C07}"/>
              </a:ext>
            </a:extLst>
          </p:cNvPr>
          <p:cNvSpPr>
            <a:spLocks noGrp="1"/>
          </p:cNvSpPr>
          <p:nvPr>
            <p:ph type="title"/>
          </p:nvPr>
        </p:nvSpPr>
        <p:spPr>
          <a:xfrm>
            <a:off x="623888" y="651577"/>
            <a:ext cx="6158452" cy="1325562"/>
          </a:xfrm>
        </p:spPr>
        <p:txBody>
          <a:bodyPr/>
          <a:lstStyle/>
          <a:p>
            <a:r>
              <a:rPr lang="en-US" altLang="zh-CN" b="1" dirty="0">
                <a:solidFill>
                  <a:schemeClr val="accent1"/>
                </a:solidFill>
              </a:rPr>
              <a:t>VICTORIA
</a:t>
            </a:r>
            <a:endParaRPr lang="en-US" b="1" dirty="0"/>
          </a:p>
        </p:txBody>
      </p:sp>
      <p:sp>
        <p:nvSpPr>
          <p:cNvPr id="7" name="TextBox 6">
            <a:extLst>
              <a:ext uri="{FF2B5EF4-FFF2-40B4-BE49-F238E27FC236}">
                <a16:creationId xmlns:a16="http://schemas.microsoft.com/office/drawing/2014/main" id="{61ECA385-AC4A-4200-DDD9-32178A1ADA3A}"/>
              </a:ext>
            </a:extLst>
          </p:cNvPr>
          <p:cNvSpPr txBox="1"/>
          <p:nvPr/>
        </p:nvSpPr>
        <p:spPr>
          <a:xfrm>
            <a:off x="2202915" y="2628716"/>
            <a:ext cx="2312469" cy="338554"/>
          </a:xfrm>
          <a:prstGeom prst="rect">
            <a:avLst/>
          </a:prstGeom>
          <a:noFill/>
        </p:spPr>
        <p:txBody>
          <a:bodyPr wrap="square">
            <a:spAutoFit/>
          </a:bodyPr>
          <a:lstStyle/>
          <a:p>
            <a:r>
              <a:rPr lang="en-US" altLang="zh-CN" sz="1600" b="1" dirty="0">
                <a:solidFill>
                  <a:schemeClr val="accent1"/>
                </a:solidFill>
                <a:latin typeface="Arial" panose="020B0604020202020204" pitchFamily="34" charset="0"/>
              </a:rPr>
              <a:t>GRAMPIANS</a:t>
            </a:r>
            <a:endParaRPr lang="en-US" sz="1600" b="1" dirty="0">
              <a:solidFill>
                <a:schemeClr val="accent1"/>
              </a:solidFill>
              <a:latin typeface="Arial" panose="020B0604020202020204" pitchFamily="34" charset="0"/>
            </a:endParaRPr>
          </a:p>
        </p:txBody>
      </p:sp>
      <p:sp>
        <p:nvSpPr>
          <p:cNvPr id="8" name="TextBox 7">
            <a:extLst>
              <a:ext uri="{FF2B5EF4-FFF2-40B4-BE49-F238E27FC236}">
                <a16:creationId xmlns:a16="http://schemas.microsoft.com/office/drawing/2014/main" id="{329136F1-B7A4-5F6E-E42A-7C1855872A9B}"/>
              </a:ext>
            </a:extLst>
          </p:cNvPr>
          <p:cNvSpPr txBox="1"/>
          <p:nvPr/>
        </p:nvSpPr>
        <p:spPr>
          <a:xfrm>
            <a:off x="4469871" y="2404229"/>
            <a:ext cx="2312469" cy="338554"/>
          </a:xfrm>
          <a:prstGeom prst="rect">
            <a:avLst/>
          </a:prstGeom>
          <a:noFill/>
        </p:spPr>
        <p:txBody>
          <a:bodyPr wrap="square">
            <a:spAutoFit/>
          </a:bodyPr>
          <a:lstStyle/>
          <a:p>
            <a:r>
              <a:rPr lang="en-US" altLang="zh-CN" sz="1600" b="1" dirty="0">
                <a:solidFill>
                  <a:schemeClr val="accent1"/>
                </a:solidFill>
                <a:latin typeface="Arial" panose="020B0604020202020204" pitchFamily="34" charset="0"/>
              </a:rPr>
              <a:t>HEATHCOTE</a:t>
            </a:r>
            <a:endParaRPr lang="en-US" sz="1600" b="1" dirty="0">
              <a:solidFill>
                <a:schemeClr val="accent1"/>
              </a:solidFill>
              <a:latin typeface="Arial" panose="020B0604020202020204" pitchFamily="34" charset="0"/>
            </a:endParaRPr>
          </a:p>
        </p:txBody>
      </p:sp>
      <p:sp>
        <p:nvSpPr>
          <p:cNvPr id="9" name="TextBox 8">
            <a:extLst>
              <a:ext uri="{FF2B5EF4-FFF2-40B4-BE49-F238E27FC236}">
                <a16:creationId xmlns:a16="http://schemas.microsoft.com/office/drawing/2014/main" id="{300C24CC-0A4A-9B9C-1271-24A44C8AA4CC}"/>
              </a:ext>
            </a:extLst>
          </p:cNvPr>
          <p:cNvSpPr txBox="1"/>
          <p:nvPr/>
        </p:nvSpPr>
        <p:spPr>
          <a:xfrm>
            <a:off x="6672784" y="2365685"/>
            <a:ext cx="2312469" cy="338554"/>
          </a:xfrm>
          <a:prstGeom prst="rect">
            <a:avLst/>
          </a:prstGeom>
          <a:noFill/>
        </p:spPr>
        <p:txBody>
          <a:bodyPr wrap="square">
            <a:spAutoFit/>
          </a:bodyPr>
          <a:lstStyle/>
          <a:p>
            <a:r>
              <a:rPr lang="en-US" altLang="zh-CN" sz="1600" b="1" dirty="0">
                <a:solidFill>
                  <a:schemeClr val="accent1"/>
                </a:solidFill>
                <a:latin typeface="Arial" panose="020B0604020202020204" pitchFamily="34" charset="0"/>
              </a:rPr>
              <a:t>BEECHWORTH</a:t>
            </a:r>
            <a:endParaRPr lang="en-US" sz="1600" b="1" dirty="0">
              <a:solidFill>
                <a:schemeClr val="accent1"/>
              </a:solidFill>
              <a:latin typeface="Arial" panose="020B0604020202020204" pitchFamily="34" charset="0"/>
            </a:endParaRPr>
          </a:p>
        </p:txBody>
      </p:sp>
      <p:sp>
        <p:nvSpPr>
          <p:cNvPr id="11" name="TextBox 10">
            <a:extLst>
              <a:ext uri="{FF2B5EF4-FFF2-40B4-BE49-F238E27FC236}">
                <a16:creationId xmlns:a16="http://schemas.microsoft.com/office/drawing/2014/main" id="{9ED0CB10-84B1-2104-0B09-6DD9DA1BB077}"/>
              </a:ext>
            </a:extLst>
          </p:cNvPr>
          <p:cNvSpPr txBox="1"/>
          <p:nvPr/>
        </p:nvSpPr>
        <p:spPr>
          <a:xfrm>
            <a:off x="6509224" y="4649604"/>
            <a:ext cx="2312469" cy="338554"/>
          </a:xfrm>
          <a:prstGeom prst="rect">
            <a:avLst/>
          </a:prstGeom>
          <a:noFill/>
        </p:spPr>
        <p:txBody>
          <a:bodyPr wrap="square">
            <a:spAutoFit/>
          </a:bodyPr>
          <a:lstStyle/>
          <a:p>
            <a:r>
              <a:rPr lang="en-US" altLang="zh-CN" sz="1600" b="1" dirty="0">
                <a:latin typeface="Arial" panose="020B0604020202020204" pitchFamily="34" charset="0"/>
              </a:rPr>
              <a:t>Melbourne</a:t>
            </a:r>
            <a:endParaRPr lang="en-US" sz="1600" b="1" dirty="0">
              <a:latin typeface="Arial" panose="020B0604020202020204" pitchFamily="34" charset="0"/>
            </a:endParaRPr>
          </a:p>
        </p:txBody>
      </p:sp>
    </p:spTree>
    <p:extLst>
      <p:ext uri="{BB962C8B-B14F-4D97-AF65-F5344CB8AC3E}">
        <p14:creationId xmlns:p14="http://schemas.microsoft.com/office/powerpoint/2010/main" val="273546777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up of a barrel  AI-generated content may be incorrect.">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45"/>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709505"/>
            <a:ext cx="4829691" cy="1530521"/>
          </a:xfrm>
        </p:spPr>
        <p:txBody>
          <a:bodyPr/>
          <a:lstStyle/>
          <a:p>
            <a:pPr>
              <a:spcBef>
                <a:spcPts val="800"/>
              </a:spcBef>
            </a:pPr>
            <a:r>
              <a:rPr lang="en-US" altLang="zh-CN" dirty="0"/>
              <a:t>Lịch sử của Shiraz Úc</a:t>
            </a:r>
          </a:p>
          <a:p>
            <a:pPr>
              <a:spcBef>
                <a:spcPts val="800"/>
              </a:spcBef>
            </a:pPr>
            <a:r>
              <a:rPr lang="en-US" altLang="zh-CN" dirty="0"/>
              <a:t>Cách trồng</a:t>
            </a:r>
          </a:p>
          <a:p>
            <a:pPr>
              <a:spcBef>
                <a:spcPts val="800"/>
              </a:spcBef>
            </a:pPr>
            <a:r>
              <a:rPr lang="en-US" altLang="zh-CN" dirty="0"/>
              <a:t>Cách sản xuất</a:t>
            </a:r>
          </a:p>
          <a:p>
            <a:pPr>
              <a:spcBef>
                <a:spcPts val="800"/>
              </a:spcBef>
            </a:pPr>
            <a:r>
              <a:rPr lang="en-US" altLang="zh-CN" dirty="0" err="1"/>
              <a:t>Các</a:t>
            </a:r>
            <a:r>
              <a:rPr lang="en-US" altLang="zh-CN" dirty="0"/>
              <a:t> </a:t>
            </a:r>
            <a:r>
              <a:rPr lang="en-US" altLang="zh-CN" dirty="0" err="1"/>
              <a:t>phong</a:t>
            </a:r>
            <a:r>
              <a:rPr lang="en-US" altLang="zh-CN" dirty="0"/>
              <a:t> </a:t>
            </a:r>
            <a:r>
              <a:rPr lang="en-US" altLang="zh-CN" dirty="0" err="1"/>
              <a:t>cách</a:t>
            </a:r>
            <a:r>
              <a:rPr lang="en-US" altLang="zh-CN" dirty="0"/>
              <a:t> khác nhau</a:t>
            </a:r>
          </a:p>
          <a:p>
            <a:pPr>
              <a:spcBef>
                <a:spcPts val="800"/>
              </a:spcBef>
            </a:pPr>
            <a:r>
              <a:rPr lang="en-US" altLang="zh-CN" dirty="0"/>
              <a:t>Nơi trồng</a:t>
            </a:r>
          </a:p>
          <a:p>
            <a:pPr>
              <a:spcBef>
                <a:spcPts val="800"/>
              </a:spcBef>
            </a:pPr>
            <a:r>
              <a:rPr lang="en-US" altLang="zh-CN" dirty="0"/>
              <a:t>Đặc điểm và hương vị</a:t>
            </a:r>
          </a:p>
          <a:p>
            <a:endParaRPr lang="en-US" dirty="0"/>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lvl1pPr>
              <a:defRPr sz="1434"/>
            </a:lvl1pPr>
          </a:lstStyle>
          <a:p>
            <a:r>
              <a:rPr lang="en-US" altLang="zh-CN" sz="5400" b="1" dirty="0">
                <a:solidFill>
                  <a:schemeClr val="accent1"/>
                </a:solidFill>
              </a:rPr>
              <a:t>HÔM NAY CHÚNG TA SẼ ĐỀ CẬP ĐẾN</a:t>
            </a:r>
          </a:p>
        </p:txBody>
      </p:sp>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241551"/>
            <a:ext cx="4688715" cy="3589406"/>
          </a:xfrm>
        </p:spPr>
        <p:txBody>
          <a:bodyPr/>
          <a:lstStyle/>
          <a:p>
            <a:pPr lvl="0" fontAlgn="base">
              <a:spcBef>
                <a:spcPts val="800"/>
              </a:spcBef>
              <a:spcAft>
                <a:spcPct val="0"/>
              </a:spcAft>
            </a:pPr>
            <a:r>
              <a:rPr lang="en-US" altLang="en-US" dirty="0"/>
              <a:t>Khu </a:t>
            </a:r>
            <a:r>
              <a:rPr lang="en-US" altLang="en-US" dirty="0" err="1"/>
              <a:t>vực</a:t>
            </a:r>
            <a:r>
              <a:rPr lang="en-US" altLang="en-US" dirty="0"/>
              <a:t> </a:t>
            </a:r>
            <a:r>
              <a:rPr lang="en-US" altLang="en-US" dirty="0" err="1"/>
              <a:t>sản</a:t>
            </a:r>
            <a:r>
              <a:rPr lang="en-US" altLang="en-US" dirty="0"/>
              <a:t> </a:t>
            </a:r>
            <a:r>
              <a:rPr lang="en-US" altLang="en-US" dirty="0" err="1"/>
              <a:t>xuất</a:t>
            </a:r>
            <a:r>
              <a:rPr lang="en-US" altLang="en-US" dirty="0"/>
              <a:t> </a:t>
            </a:r>
            <a:r>
              <a:rPr lang="en-US" altLang="en-US" dirty="0" err="1"/>
              <a:t>rượu</a:t>
            </a:r>
            <a:r>
              <a:rPr lang="en-US" altLang="en-US" dirty="0"/>
              <a:t> vang Shiraz </a:t>
            </a:r>
            <a:r>
              <a:rPr lang="en-US" altLang="en-US" dirty="0" err="1"/>
              <a:t>lớn</a:t>
            </a:r>
            <a:endParaRPr lang="en-US" altLang="en-US" dirty="0"/>
          </a:p>
          <a:p>
            <a:pPr lvl="0" fontAlgn="base">
              <a:spcBef>
                <a:spcPts val="800"/>
              </a:spcBef>
              <a:spcAft>
                <a:spcPct val="0"/>
              </a:spcAft>
            </a:pPr>
            <a:r>
              <a:rPr lang="en-US" altLang="en-US" dirty="0" err="1"/>
              <a:t>Thổ</a:t>
            </a:r>
            <a:r>
              <a:rPr lang="en-US" altLang="en-US" dirty="0"/>
              <a:t> </a:t>
            </a:r>
            <a:r>
              <a:rPr lang="en-US" altLang="en-US" dirty="0" err="1"/>
              <a:t>nhưỡng</a:t>
            </a:r>
            <a:r>
              <a:rPr lang="en-US" altLang="en-US" dirty="0"/>
              <a:t> </a:t>
            </a:r>
            <a:r>
              <a:rPr lang="en-US" altLang="en-US" dirty="0" err="1"/>
              <a:t>giàu</a:t>
            </a:r>
            <a:r>
              <a:rPr lang="en-US" altLang="en-US" dirty="0"/>
              <a:t> </a:t>
            </a:r>
            <a:r>
              <a:rPr lang="en-US" altLang="en-US" dirty="0" err="1"/>
              <a:t>oxit</a:t>
            </a:r>
            <a:r>
              <a:rPr lang="en-US" altLang="en-US" dirty="0"/>
              <a:t> </a:t>
            </a:r>
            <a:r>
              <a:rPr lang="en-US" altLang="en-US" dirty="0" err="1"/>
              <a:t>sắt</a:t>
            </a:r>
            <a:r>
              <a:rPr lang="en-US" altLang="en-US" dirty="0"/>
              <a:t> </a:t>
            </a:r>
            <a:r>
              <a:rPr lang="en-US" altLang="en-US" dirty="0" err="1"/>
              <a:t>góp</a:t>
            </a:r>
            <a:r>
              <a:rPr lang="en-US" altLang="en-US" dirty="0"/>
              <a:t> </a:t>
            </a:r>
            <a:r>
              <a:rPr lang="en-US" altLang="en-US" dirty="0" err="1"/>
              <a:t>phần</a:t>
            </a:r>
            <a:r>
              <a:rPr lang="en-US" altLang="en-US" dirty="0"/>
              <a:t> </a:t>
            </a:r>
            <a:r>
              <a:rPr lang="en-US" altLang="en-US" dirty="0" err="1"/>
              <a:t>tạo</a:t>
            </a:r>
            <a:r>
              <a:rPr lang="en-US" altLang="en-US" dirty="0"/>
              <a:t> </a:t>
            </a:r>
            <a:r>
              <a:rPr lang="en-US" altLang="en-US" dirty="0" err="1"/>
              <a:t>nên</a:t>
            </a:r>
            <a:r>
              <a:rPr lang="en-US" altLang="en-US" dirty="0"/>
              <a:t> </a:t>
            </a:r>
            <a:r>
              <a:rPr lang="en-US" altLang="en-US" dirty="0" err="1"/>
              <a:t>màu</a:t>
            </a:r>
            <a:r>
              <a:rPr lang="en-US" altLang="en-US" dirty="0"/>
              <a:t> </a:t>
            </a:r>
            <a:r>
              <a:rPr lang="en-US" altLang="en-US" dirty="0" err="1"/>
              <a:t>sắc</a:t>
            </a:r>
            <a:r>
              <a:rPr lang="en-US" altLang="en-US" dirty="0"/>
              <a:t> </a:t>
            </a:r>
            <a:r>
              <a:rPr lang="en-US" altLang="en-US" dirty="0" err="1"/>
              <a:t>và</a:t>
            </a:r>
            <a:r>
              <a:rPr lang="en-US" altLang="en-US" dirty="0"/>
              <a:t> </a:t>
            </a:r>
            <a:r>
              <a:rPr lang="en-US" altLang="en-US" dirty="0" err="1"/>
              <a:t>hương</a:t>
            </a:r>
            <a:r>
              <a:rPr lang="en-US" altLang="en-US" dirty="0"/>
              <a:t> </a:t>
            </a:r>
            <a:r>
              <a:rPr lang="en-US" altLang="en-US" dirty="0" err="1"/>
              <a:t>vị</a:t>
            </a:r>
            <a:r>
              <a:rPr lang="en-US" altLang="en-US" dirty="0"/>
              <a:t> </a:t>
            </a:r>
            <a:r>
              <a:rPr lang="en-US" altLang="en-US" dirty="0" err="1"/>
              <a:t>đậm</a:t>
            </a:r>
            <a:r>
              <a:rPr lang="en-US" altLang="en-US" dirty="0"/>
              <a:t> </a:t>
            </a:r>
            <a:r>
              <a:rPr lang="en-US" altLang="en-US" dirty="0" err="1"/>
              <a:t>đà</a:t>
            </a:r>
            <a:r>
              <a:rPr lang="en-US" altLang="en-US" dirty="0"/>
              <a:t> </a:t>
            </a:r>
            <a:r>
              <a:rPr lang="en-US" altLang="en-US" dirty="0" err="1"/>
              <a:t>cho</a:t>
            </a:r>
            <a:r>
              <a:rPr lang="en-US" altLang="en-US" dirty="0"/>
              <a:t> </a:t>
            </a:r>
            <a:r>
              <a:rPr lang="en-US" altLang="en-US" dirty="0" err="1"/>
              <a:t>dòng</a:t>
            </a:r>
            <a:r>
              <a:rPr lang="en-US" altLang="en-US" dirty="0"/>
              <a:t> </a:t>
            </a:r>
            <a:r>
              <a:rPr lang="en-US" altLang="en-US" dirty="0" err="1"/>
              <a:t>rượu</a:t>
            </a:r>
            <a:r>
              <a:rPr lang="en-US" altLang="en-US" dirty="0"/>
              <a:t> Shiraz </a:t>
            </a:r>
            <a:r>
              <a:rPr lang="en-US" altLang="en-US" dirty="0" err="1"/>
              <a:t>của</a:t>
            </a:r>
            <a:r>
              <a:rPr lang="en-US" altLang="en-US" dirty="0"/>
              <a:t> Heathcote</a:t>
            </a:r>
          </a:p>
          <a:p>
            <a:pPr lvl="0" fontAlgn="base">
              <a:spcBef>
                <a:spcPts val="800"/>
              </a:spcBef>
              <a:spcAft>
                <a:spcPct val="0"/>
              </a:spcAft>
            </a:pPr>
            <a:r>
              <a:rPr lang="en-US" altLang="en-US" dirty="0" err="1"/>
              <a:t>Dòng</a:t>
            </a:r>
            <a:r>
              <a:rPr lang="en-US" altLang="en-US" dirty="0"/>
              <a:t> </a:t>
            </a:r>
            <a:r>
              <a:rPr lang="en-US" altLang="en-US" dirty="0" err="1"/>
              <a:t>rượu</a:t>
            </a:r>
            <a:r>
              <a:rPr lang="en-US" altLang="en-US" dirty="0"/>
              <a:t> Shiraz </a:t>
            </a:r>
            <a:r>
              <a:rPr lang="en-US" altLang="en-US" dirty="0" err="1"/>
              <a:t>mạnh</a:t>
            </a:r>
            <a:r>
              <a:rPr lang="en-US" altLang="en-US" dirty="0"/>
              <a:t> </a:t>
            </a:r>
            <a:r>
              <a:rPr lang="en-US" altLang="en-US" dirty="0" err="1"/>
              <a:t>mẽ</a:t>
            </a:r>
            <a:r>
              <a:rPr lang="en-US" altLang="en-US" dirty="0"/>
              <a:t>, </a:t>
            </a:r>
            <a:r>
              <a:rPr lang="en-US" altLang="en-US" dirty="0" err="1"/>
              <a:t>đậm</a:t>
            </a:r>
            <a:r>
              <a:rPr lang="en-US" altLang="en-US" dirty="0"/>
              <a:t> </a:t>
            </a:r>
            <a:r>
              <a:rPr lang="en-US" altLang="en-US" dirty="0" err="1"/>
              <a:t>vị</a:t>
            </a:r>
            <a:r>
              <a:rPr lang="en-US" altLang="en-US" dirty="0"/>
              <a:t>, </a:t>
            </a:r>
            <a:r>
              <a:rPr lang="en-US" altLang="en-US" dirty="0" err="1"/>
              <a:t>với</a:t>
            </a:r>
            <a:r>
              <a:rPr lang="en-US" altLang="en-US" dirty="0"/>
              <a:t> </a:t>
            </a:r>
            <a:r>
              <a:rPr lang="en-US" altLang="en-US" dirty="0" err="1"/>
              <a:t>hương</a:t>
            </a:r>
            <a:r>
              <a:rPr lang="en-US" altLang="en-US" dirty="0"/>
              <a:t> </a:t>
            </a:r>
            <a:r>
              <a:rPr lang="en-US" altLang="en-US" dirty="0" err="1"/>
              <a:t>trái</a:t>
            </a:r>
            <a:r>
              <a:rPr lang="en-US" altLang="en-US" dirty="0"/>
              <a:t> </a:t>
            </a:r>
            <a:r>
              <a:rPr lang="en-US" altLang="en-US" dirty="0" err="1"/>
              <a:t>cây</a:t>
            </a:r>
            <a:r>
              <a:rPr lang="en-US" altLang="en-US" dirty="0"/>
              <a:t> </a:t>
            </a:r>
            <a:r>
              <a:rPr lang="en-US" altLang="en-US" dirty="0" err="1"/>
              <a:t>phức</a:t>
            </a:r>
            <a:r>
              <a:rPr lang="en-US" altLang="en-US" dirty="0"/>
              <a:t> </a:t>
            </a:r>
            <a:r>
              <a:rPr lang="en-US" altLang="en-US" dirty="0" err="1"/>
              <a:t>tạp</a:t>
            </a:r>
            <a:r>
              <a:rPr lang="en-US" altLang="en-US" dirty="0"/>
              <a:t> </a:t>
            </a:r>
            <a:r>
              <a:rPr lang="en-US" altLang="en-US" dirty="0" err="1"/>
              <a:t>và</a:t>
            </a:r>
            <a:r>
              <a:rPr lang="en-US" altLang="en-US" dirty="0"/>
              <a:t> </a:t>
            </a:r>
            <a:r>
              <a:rPr lang="en-US" altLang="en-US" dirty="0" err="1"/>
              <a:t>sự</a:t>
            </a:r>
            <a:r>
              <a:rPr lang="en-US" altLang="en-US" dirty="0"/>
              <a:t> </a:t>
            </a:r>
            <a:r>
              <a:rPr lang="en-US" altLang="en-US" dirty="0" err="1"/>
              <a:t>cân</a:t>
            </a:r>
            <a:r>
              <a:rPr lang="en-US" altLang="en-US" dirty="0"/>
              <a:t> </a:t>
            </a:r>
            <a:r>
              <a:rPr lang="en-US" altLang="en-US" dirty="0" err="1"/>
              <a:t>bằng</a:t>
            </a:r>
            <a:r>
              <a:rPr lang="en-US" altLang="en-US" dirty="0"/>
              <a:t> </a:t>
            </a:r>
            <a:r>
              <a:rPr lang="en-US" altLang="en-US" dirty="0" err="1"/>
              <a:t>tuyệt</a:t>
            </a:r>
            <a:r>
              <a:rPr lang="en-US" altLang="en-US" dirty="0"/>
              <a:t> </a:t>
            </a:r>
            <a:r>
              <a:rPr lang="en-US" altLang="en-US" dirty="0" err="1"/>
              <a:t>hảo</a:t>
            </a:r>
            <a:endParaRPr lang="en-US" altLang="en-US" dirty="0"/>
          </a:p>
          <a:p>
            <a:pPr lvl="0" fontAlgn="base">
              <a:spcBef>
                <a:spcPts val="800"/>
              </a:spcBef>
              <a:spcAft>
                <a:spcPct val="0"/>
              </a:spcAft>
            </a:pPr>
            <a:r>
              <a:rPr lang="en-US" altLang="en-US" dirty="0" err="1"/>
              <a:t>Vị</a:t>
            </a:r>
            <a:r>
              <a:rPr lang="en-US" altLang="en-US" dirty="0"/>
              <a:t> </a:t>
            </a:r>
            <a:r>
              <a:rPr lang="en-US" altLang="en-US" dirty="0" err="1"/>
              <a:t>chua</a:t>
            </a:r>
            <a:r>
              <a:rPr lang="en-US" altLang="en-US" dirty="0"/>
              <a:t> </a:t>
            </a:r>
            <a:r>
              <a:rPr lang="en-US" altLang="en-US" dirty="0" err="1"/>
              <a:t>và</a:t>
            </a:r>
            <a:r>
              <a:rPr lang="en-US" altLang="en-US" dirty="0"/>
              <a:t> </a:t>
            </a:r>
            <a:r>
              <a:rPr lang="en-US" altLang="en-US" dirty="0" err="1"/>
              <a:t>độ</a:t>
            </a:r>
            <a:r>
              <a:rPr lang="en-US" altLang="en-US" dirty="0"/>
              <a:t> </a:t>
            </a:r>
            <a:r>
              <a:rPr lang="en-US" altLang="en-US" dirty="0" err="1"/>
              <a:t>chát</a:t>
            </a:r>
            <a:r>
              <a:rPr lang="en-US" altLang="en-US" dirty="0"/>
              <a:t> </a:t>
            </a:r>
            <a:r>
              <a:rPr lang="en-US" altLang="en-US" dirty="0" err="1"/>
              <a:t>phối</a:t>
            </a:r>
            <a:r>
              <a:rPr lang="en-US" altLang="en-US" dirty="0"/>
              <a:t> </a:t>
            </a:r>
            <a:r>
              <a:rPr lang="en-US" altLang="en-US" dirty="0" err="1"/>
              <a:t>hợp</a:t>
            </a:r>
            <a:r>
              <a:rPr lang="en-US" altLang="en-US" dirty="0"/>
              <a:t> </a:t>
            </a:r>
            <a:r>
              <a:rPr lang="en-US" altLang="en-US" dirty="0" err="1"/>
              <a:t>nhịp</a:t>
            </a:r>
            <a:r>
              <a:rPr lang="en-US" altLang="en-US" dirty="0"/>
              <a:t> </a:t>
            </a:r>
            <a:r>
              <a:rPr lang="en-US" altLang="en-US" dirty="0" err="1"/>
              <a:t>nhàng</a:t>
            </a:r>
            <a:r>
              <a:rPr lang="en-US" altLang="en-US" dirty="0"/>
              <a:t> </a:t>
            </a:r>
            <a:r>
              <a:rPr lang="en-US" altLang="en-US" dirty="0" err="1"/>
              <a:t>không</a:t>
            </a:r>
            <a:r>
              <a:rPr lang="en-US" altLang="en-US" dirty="0"/>
              <a:t> </a:t>
            </a:r>
            <a:r>
              <a:rPr lang="en-US" altLang="en-US" dirty="0" err="1"/>
              <a:t>làm</a:t>
            </a:r>
            <a:r>
              <a:rPr lang="en-US" altLang="en-US" dirty="0"/>
              <a:t> </a:t>
            </a:r>
            <a:r>
              <a:rPr lang="en-US" altLang="en-US" dirty="0" err="1"/>
              <a:t>ảnh</a:t>
            </a:r>
            <a:r>
              <a:rPr lang="en-US" altLang="en-US" dirty="0"/>
              <a:t> </a:t>
            </a:r>
            <a:r>
              <a:rPr lang="en-US" altLang="en-US" dirty="0" err="1"/>
              <a:t>hưởng</a:t>
            </a:r>
            <a:r>
              <a:rPr lang="en-US" altLang="en-US" dirty="0"/>
              <a:t> </a:t>
            </a:r>
            <a:r>
              <a:rPr lang="en-US" altLang="en-US" dirty="0" err="1"/>
              <a:t>hương</a:t>
            </a:r>
            <a:r>
              <a:rPr lang="en-US" altLang="en-US" dirty="0"/>
              <a:t> </a:t>
            </a:r>
            <a:r>
              <a:rPr lang="en-US" altLang="en-US" dirty="0" err="1"/>
              <a:t>vị</a:t>
            </a:r>
            <a:r>
              <a:rPr lang="en-US" altLang="en-US" dirty="0"/>
              <a:t> </a:t>
            </a:r>
            <a:r>
              <a:rPr lang="en-US" altLang="en-US" dirty="0" err="1"/>
              <a:t>của</a:t>
            </a:r>
            <a:r>
              <a:rPr lang="en-US" altLang="en-US" dirty="0"/>
              <a:t> </a:t>
            </a:r>
            <a:r>
              <a:rPr lang="en-US" altLang="en-US" dirty="0" err="1"/>
              <a:t>nho</a:t>
            </a:r>
            <a:r>
              <a:rPr lang="en-US" altLang="en-US" dirty="0"/>
              <a:t>, </a:t>
            </a:r>
            <a:r>
              <a:rPr lang="en-US" altLang="en-US" dirty="0" err="1"/>
              <a:t>mang</a:t>
            </a:r>
            <a:r>
              <a:rPr lang="en-US" altLang="en-US" dirty="0"/>
              <a:t> </a:t>
            </a:r>
            <a:r>
              <a:rPr lang="en-US" altLang="en-US" dirty="0" err="1"/>
              <a:t>đến</a:t>
            </a:r>
            <a:r>
              <a:rPr lang="en-US" altLang="en-US" dirty="0"/>
              <a:t> </a:t>
            </a:r>
            <a:r>
              <a:rPr lang="en-US" altLang="en-US" dirty="0" err="1"/>
              <a:t>cho</a:t>
            </a:r>
            <a:r>
              <a:rPr lang="en-US" altLang="en-US" dirty="0"/>
              <a:t> </a:t>
            </a:r>
            <a:r>
              <a:rPr lang="en-US" altLang="en-US" dirty="0" err="1"/>
              <a:t>rượu</a:t>
            </a:r>
            <a:r>
              <a:rPr lang="en-US" altLang="en-US" dirty="0"/>
              <a:t> vang </a:t>
            </a:r>
            <a:r>
              <a:rPr lang="en-US" altLang="en-US" dirty="0" err="1"/>
              <a:t>nơi</a:t>
            </a:r>
            <a:r>
              <a:rPr lang="en-US" altLang="en-US" dirty="0"/>
              <a:t> </a:t>
            </a:r>
            <a:r>
              <a:rPr lang="en-US" altLang="en-US" dirty="0" err="1"/>
              <a:t>đây</a:t>
            </a:r>
            <a:r>
              <a:rPr lang="en-US" altLang="en-US" dirty="0"/>
              <a:t> </a:t>
            </a:r>
            <a:r>
              <a:rPr lang="en-US" altLang="en-US" dirty="0" err="1"/>
              <a:t>khả</a:t>
            </a:r>
            <a:r>
              <a:rPr lang="en-US" altLang="en-US" dirty="0"/>
              <a:t> </a:t>
            </a:r>
            <a:r>
              <a:rPr lang="en-US" altLang="en-US" dirty="0" err="1"/>
              <a:t>năng</a:t>
            </a:r>
            <a:r>
              <a:rPr lang="en-US" altLang="en-US" dirty="0"/>
              <a:t> </a:t>
            </a:r>
            <a:r>
              <a:rPr lang="en-US" altLang="en-US" dirty="0" err="1"/>
              <a:t>ủ</a:t>
            </a:r>
            <a:r>
              <a:rPr lang="en-US" altLang="en-US" dirty="0"/>
              <a:t> </a:t>
            </a:r>
            <a:r>
              <a:rPr lang="en-US" altLang="en-US" dirty="0" err="1"/>
              <a:t>tuyệt</a:t>
            </a:r>
            <a:r>
              <a:rPr lang="en-US" altLang="en-US" dirty="0"/>
              <a:t> </a:t>
            </a:r>
            <a:r>
              <a:rPr lang="en-US" altLang="en-US" dirty="0" err="1"/>
              <a:t>vời</a:t>
            </a:r>
            <a:endParaRPr lang="en-US" altLang="en-US" dirty="0"/>
          </a:p>
          <a:p>
            <a:pPr marL="0" lvl="0" indent="0" defTabSz="914400" eaLnBrk="0" fontAlgn="base" hangingPunct="0">
              <a:spcBef>
                <a:spcPct val="0"/>
              </a:spcBef>
              <a:spcAft>
                <a:spcPct val="0"/>
              </a:spcAft>
              <a:buClrTx/>
              <a:buNone/>
            </a:pPr>
            <a:endParaRPr lang="en-US" altLang="en-US" sz="2400" dirty="0"/>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HEATHCOTE</a:t>
            </a:r>
          </a:p>
        </p:txBody>
      </p:sp>
    </p:spTree>
    <p:extLst>
      <p:ext uri="{BB962C8B-B14F-4D97-AF65-F5344CB8AC3E}">
        <p14:creationId xmlns:p14="http://schemas.microsoft.com/office/powerpoint/2010/main" val="357027557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4348187" cy="1530521"/>
          </a:xfrm>
        </p:spPr>
        <p:txBody>
          <a:bodyPr/>
          <a:lstStyle/>
          <a:p>
            <a:pPr>
              <a:spcBef>
                <a:spcPts val="800"/>
              </a:spcBef>
            </a:pPr>
            <a:r>
              <a:rPr lang="en-US" altLang="zh-CN" dirty="0"/>
              <a:t>Một trong những vườn nho Shiraz lâu đời nhất của đất nước được trồng vào những năm 1860</a:t>
            </a:r>
          </a:p>
          <a:p>
            <a:pPr>
              <a:spcBef>
                <a:spcPts val="800"/>
              </a:spcBef>
            </a:pPr>
            <a:r>
              <a:rPr lang="en-US" altLang="zh-CN" dirty="0"/>
              <a:t>Vùng khí hậu mát mẻ – ngày ấm đến nóng, đêm mát mẻ</a:t>
            </a:r>
          </a:p>
          <a:p>
            <a:pPr>
              <a:spcBef>
                <a:spcPts val="800"/>
              </a:spcBef>
            </a:pPr>
            <a:r>
              <a:rPr lang="en-US" altLang="zh-CN" dirty="0"/>
              <a:t>Vùng đặc biệt thích hợp với các giống nho đỏ chín muộn như Shiraz</a:t>
            </a:r>
          </a:p>
          <a:p>
            <a:pPr>
              <a:spcBef>
                <a:spcPts val="800"/>
              </a:spcBef>
            </a:pPr>
            <a:r>
              <a:rPr lang="en-US" altLang="zh-CN" dirty="0"/>
              <a:t>Tiểu vùng Great Western rất giỏi sản xuất Shiraz thanh lịch màu tím đậm</a:t>
            </a:r>
          </a:p>
          <a:p>
            <a:pPr>
              <a:spcBef>
                <a:spcPts val="800"/>
              </a:spcBef>
            </a:pPr>
            <a:r>
              <a:rPr lang="en-US" altLang="zh-CN" dirty="0"/>
              <a:t>Great Western Shiraz thể hiện hạt tiêu đen, mận, bạc hà và đinh hương, với tannin mịn nhưng chắc</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GRAMPIANS</a:t>
            </a:r>
          </a:p>
        </p:txBody>
      </p:sp>
    </p:spTree>
    <p:extLst>
      <p:ext uri="{BB962C8B-B14F-4D97-AF65-F5344CB8AC3E}">
        <p14:creationId xmlns:p14="http://schemas.microsoft.com/office/powerpoint/2010/main" val="222480387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5015201" cy="1530521"/>
          </a:xfrm>
        </p:spPr>
        <p:txBody>
          <a:bodyPr/>
          <a:lstStyle/>
          <a:p>
            <a:r>
              <a:rPr lang="vi-VN" dirty="0">
                <a:effectLst/>
              </a:rPr>
              <a:t>Vùng có khí hậu mát mẻ, nằm tại chân dãy Victorian Alps.</a:t>
            </a:r>
          </a:p>
          <a:p>
            <a:r>
              <a:rPr lang="vi-VN" dirty="0">
                <a:effectLst/>
              </a:rPr>
              <a:t>Shiraz phát triển mạnh mẽ trong khí hậu mát mẻ cận núi cao này.</a:t>
            </a:r>
          </a:p>
          <a:p>
            <a:r>
              <a:rPr lang="vi-VN" dirty="0">
                <a:effectLst/>
              </a:rPr>
              <a:t>Shiraz ở đây mang thân rượu trung bình, nổi bật với hương vị mặn mà, cay nồng và đậm chất đất đá.</a:t>
            </a:r>
          </a:p>
          <a:p>
            <a:r>
              <a:rPr lang="vi-VN" dirty="0">
                <a:effectLst/>
              </a:rPr>
              <a:t>Đây là quê hương của Giaconda – một trong những nhà sản xuất Shiraz và Chardonnay danh tiếng nhất Úc.</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BEECHWORTH</a:t>
            </a:r>
          </a:p>
        </p:txBody>
      </p:sp>
    </p:spTree>
    <p:extLst>
      <p:ext uri="{BB962C8B-B14F-4D97-AF65-F5344CB8AC3E}">
        <p14:creationId xmlns:p14="http://schemas.microsoft.com/office/powerpoint/2010/main" val="19022501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map of the united states  AI-generated content may be incorrect.">
            <a:extLst>
              <a:ext uri="{FF2B5EF4-FFF2-40B4-BE49-F238E27FC236}">
                <a16:creationId xmlns:a16="http://schemas.microsoft.com/office/drawing/2014/main" id="{B2966372-C5DA-5485-B7D2-9C1CF2A2F8A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noFill/>
        </p:spPr>
      </p:pic>
      <p:sp>
        <p:nvSpPr>
          <p:cNvPr id="2" name="Title 1">
            <a:extLst>
              <a:ext uri="{FF2B5EF4-FFF2-40B4-BE49-F238E27FC236}">
                <a16:creationId xmlns:a16="http://schemas.microsoft.com/office/drawing/2014/main" id="{EAB55756-582A-A3F9-BD29-29BB4489AF5C}"/>
              </a:ext>
            </a:extLst>
          </p:cNvPr>
          <p:cNvSpPr>
            <a:spLocks noGrp="1"/>
          </p:cNvSpPr>
          <p:nvPr>
            <p:ph type="title"/>
          </p:nvPr>
        </p:nvSpPr>
        <p:spPr>
          <a:xfrm>
            <a:off x="623888" y="3561673"/>
            <a:ext cx="5472112" cy="1325562"/>
          </a:xfrm>
        </p:spPr>
        <p:txBody>
          <a:bodyPr/>
          <a:lstStyle/>
          <a:p>
            <a:r>
              <a:rPr lang="en-US" altLang="zh-CN" sz="3600" b="1" dirty="0">
                <a:solidFill>
                  <a:schemeClr val="accent5"/>
                </a:solidFill>
              </a:rPr>
              <a:t>SHIRAZ Ở RIVERLAND VÀ RIVERINA
</a:t>
            </a:r>
            <a:endParaRPr lang="en-US" b="1" dirty="0"/>
          </a:p>
        </p:txBody>
      </p:sp>
      <p:sp>
        <p:nvSpPr>
          <p:cNvPr id="3" name="Text Placeholder 3">
            <a:extLst>
              <a:ext uri="{FF2B5EF4-FFF2-40B4-BE49-F238E27FC236}">
                <a16:creationId xmlns:a16="http://schemas.microsoft.com/office/drawing/2014/main" id="{D4A59BEA-2544-3B53-1EBD-409FE35E3690}"/>
              </a:ext>
            </a:extLst>
          </p:cNvPr>
          <p:cNvSpPr>
            <a:spLocks noGrp="1"/>
          </p:cNvSpPr>
          <p:nvPr>
            <p:ph type="body" sz="quarter" idx="4294967295"/>
          </p:nvPr>
        </p:nvSpPr>
        <p:spPr>
          <a:xfrm>
            <a:off x="623888" y="5293895"/>
            <a:ext cx="3948112" cy="2148305"/>
          </a:xfrm>
        </p:spPr>
        <p:txBody>
          <a:bodyPr/>
          <a:lstStyle/>
          <a:p>
            <a:pPr marL="0" indent="0">
              <a:spcBef>
                <a:spcPct val="0"/>
              </a:spcBef>
              <a:buNone/>
            </a:pPr>
            <a:r>
              <a:rPr lang="en-US" altLang="zh-CN" dirty="0"/>
              <a:t>Nếu không có những vùng này, khu vực sản xuất rượu vang của Úc sẽ không phải là nhà xuất khẩu rượu vang lớn thứ tư trên thế giới hoặc là một đóng góp quan trọng cho nền kinh tế Úc nói chung.</a:t>
            </a:r>
          </a:p>
        </p:txBody>
      </p:sp>
      <p:sp>
        <p:nvSpPr>
          <p:cNvPr id="8" name="TextBox 7">
            <a:extLst>
              <a:ext uri="{FF2B5EF4-FFF2-40B4-BE49-F238E27FC236}">
                <a16:creationId xmlns:a16="http://schemas.microsoft.com/office/drawing/2014/main" id="{EA931611-92EA-DE52-AB0B-88AFD3F48C5A}"/>
              </a:ext>
            </a:extLst>
          </p:cNvPr>
          <p:cNvSpPr txBox="1"/>
          <p:nvPr/>
        </p:nvSpPr>
        <p:spPr>
          <a:xfrm>
            <a:off x="2953686" y="1127175"/>
            <a:ext cx="2312469" cy="338554"/>
          </a:xfrm>
          <a:prstGeom prst="rect">
            <a:avLst/>
          </a:prstGeom>
          <a:noFill/>
        </p:spPr>
        <p:txBody>
          <a:bodyPr wrap="square">
            <a:spAutoFit/>
          </a:bodyPr>
          <a:lstStyle/>
          <a:p>
            <a:r>
              <a:rPr lang="en-US" altLang="zh-CN" sz="1600" b="1" dirty="0">
                <a:solidFill>
                  <a:schemeClr val="accent1"/>
                </a:solidFill>
                <a:latin typeface="Arial" panose="020B0604020202020204" pitchFamily="34" charset="0"/>
              </a:rPr>
              <a:t>RIVERLAND</a:t>
            </a:r>
            <a:endParaRPr lang="en-US" sz="1600" b="1" dirty="0">
              <a:solidFill>
                <a:schemeClr val="accent1"/>
              </a:solidFill>
              <a:latin typeface="Arial" panose="020B0604020202020204" pitchFamily="34" charset="0"/>
            </a:endParaRPr>
          </a:p>
        </p:txBody>
      </p:sp>
      <p:sp>
        <p:nvSpPr>
          <p:cNvPr id="9" name="TextBox 8">
            <a:extLst>
              <a:ext uri="{FF2B5EF4-FFF2-40B4-BE49-F238E27FC236}">
                <a16:creationId xmlns:a16="http://schemas.microsoft.com/office/drawing/2014/main" id="{CD8A2239-ADCB-74F0-9D7E-0A9A8E1EC23C}"/>
              </a:ext>
            </a:extLst>
          </p:cNvPr>
          <p:cNvSpPr txBox="1"/>
          <p:nvPr/>
        </p:nvSpPr>
        <p:spPr>
          <a:xfrm>
            <a:off x="7487184" y="1868321"/>
            <a:ext cx="2312469" cy="338554"/>
          </a:xfrm>
          <a:prstGeom prst="rect">
            <a:avLst/>
          </a:prstGeom>
          <a:noFill/>
        </p:spPr>
        <p:txBody>
          <a:bodyPr wrap="square">
            <a:spAutoFit/>
          </a:bodyPr>
          <a:lstStyle/>
          <a:p>
            <a:r>
              <a:rPr lang="en-US" altLang="zh-CN" sz="1600" b="1" dirty="0">
                <a:solidFill>
                  <a:schemeClr val="accent1"/>
                </a:solidFill>
                <a:latin typeface="Arial" panose="020B0604020202020204" pitchFamily="34" charset="0"/>
              </a:rPr>
              <a:t>RIVERINA</a:t>
            </a:r>
            <a:endParaRPr lang="en-US" sz="1600" b="1" dirty="0">
              <a:solidFill>
                <a:schemeClr val="accent1"/>
              </a:solidFill>
              <a:latin typeface="Arial" panose="020B0604020202020204" pitchFamily="34" charset="0"/>
            </a:endParaRPr>
          </a:p>
        </p:txBody>
      </p:sp>
      <p:sp>
        <p:nvSpPr>
          <p:cNvPr id="11" name="TextBox 10">
            <a:extLst>
              <a:ext uri="{FF2B5EF4-FFF2-40B4-BE49-F238E27FC236}">
                <a16:creationId xmlns:a16="http://schemas.microsoft.com/office/drawing/2014/main" id="{74FF0D4B-3CAC-A7D3-BDD4-7685C816C460}"/>
              </a:ext>
            </a:extLst>
          </p:cNvPr>
          <p:cNvSpPr txBox="1"/>
          <p:nvPr/>
        </p:nvSpPr>
        <p:spPr>
          <a:xfrm>
            <a:off x="7461584" y="5293895"/>
            <a:ext cx="2312469" cy="338554"/>
          </a:xfrm>
          <a:prstGeom prst="rect">
            <a:avLst/>
          </a:prstGeom>
          <a:noFill/>
        </p:spPr>
        <p:txBody>
          <a:bodyPr wrap="square">
            <a:spAutoFit/>
          </a:bodyPr>
          <a:lstStyle/>
          <a:p>
            <a:r>
              <a:rPr lang="en-US" altLang="zh-CN" sz="1600" b="1" dirty="0">
                <a:latin typeface="Arial" panose="020B0604020202020204" pitchFamily="34" charset="0"/>
              </a:rPr>
              <a:t>Melbourne</a:t>
            </a:r>
            <a:endParaRPr lang="en-US" sz="1600" b="1" dirty="0">
              <a:latin typeface="Arial" panose="020B0604020202020204" pitchFamily="34" charset="0"/>
            </a:endParaRPr>
          </a:p>
        </p:txBody>
      </p:sp>
      <p:sp>
        <p:nvSpPr>
          <p:cNvPr id="12" name="TextBox 11">
            <a:extLst>
              <a:ext uri="{FF2B5EF4-FFF2-40B4-BE49-F238E27FC236}">
                <a16:creationId xmlns:a16="http://schemas.microsoft.com/office/drawing/2014/main" id="{F55B43DB-B292-D648-C2E7-AC47463CEE18}"/>
              </a:ext>
            </a:extLst>
          </p:cNvPr>
          <p:cNvSpPr txBox="1"/>
          <p:nvPr/>
        </p:nvSpPr>
        <p:spPr>
          <a:xfrm>
            <a:off x="2735580" y="2184935"/>
            <a:ext cx="2312469" cy="338554"/>
          </a:xfrm>
          <a:prstGeom prst="rect">
            <a:avLst/>
          </a:prstGeom>
          <a:noFill/>
        </p:spPr>
        <p:txBody>
          <a:bodyPr wrap="square">
            <a:spAutoFit/>
          </a:bodyPr>
          <a:lstStyle/>
          <a:p>
            <a:r>
              <a:rPr lang="en-US" altLang="zh-CN" sz="1600" b="1" dirty="0">
                <a:latin typeface="Arial" panose="020B0604020202020204" pitchFamily="34" charset="0"/>
              </a:rPr>
              <a:t>Adelaide</a:t>
            </a:r>
            <a:endParaRPr lang="en-US" sz="1600" b="1" dirty="0">
              <a:latin typeface="Arial" panose="020B0604020202020204" pitchFamily="34" charset="0"/>
            </a:endParaRPr>
          </a:p>
        </p:txBody>
      </p:sp>
      <p:sp>
        <p:nvSpPr>
          <p:cNvPr id="13" name="TextBox 12">
            <a:extLst>
              <a:ext uri="{FF2B5EF4-FFF2-40B4-BE49-F238E27FC236}">
                <a16:creationId xmlns:a16="http://schemas.microsoft.com/office/drawing/2014/main" id="{A936D5DB-5CCF-7D24-AE65-401BFEAE9B92}"/>
              </a:ext>
            </a:extLst>
          </p:cNvPr>
          <p:cNvSpPr txBox="1"/>
          <p:nvPr/>
        </p:nvSpPr>
        <p:spPr>
          <a:xfrm>
            <a:off x="11022931" y="1607419"/>
            <a:ext cx="2312469" cy="338554"/>
          </a:xfrm>
          <a:prstGeom prst="rect">
            <a:avLst/>
          </a:prstGeom>
          <a:noFill/>
        </p:spPr>
        <p:txBody>
          <a:bodyPr wrap="square">
            <a:spAutoFit/>
          </a:bodyPr>
          <a:lstStyle/>
          <a:p>
            <a:r>
              <a:rPr lang="en-US" altLang="zh-CN" sz="1600" b="1" dirty="0">
                <a:latin typeface="Arial" panose="020B0604020202020204" pitchFamily="34" charset="0"/>
              </a:rPr>
              <a:t>Sydney</a:t>
            </a:r>
            <a:endParaRPr lang="en-US" sz="1600" b="1" dirty="0">
              <a:latin typeface="Arial" panose="020B0604020202020204" pitchFamily="34" charset="0"/>
            </a:endParaRPr>
          </a:p>
        </p:txBody>
      </p:sp>
    </p:spTree>
    <p:extLst>
      <p:ext uri="{BB962C8B-B14F-4D97-AF65-F5344CB8AC3E}">
        <p14:creationId xmlns:p14="http://schemas.microsoft.com/office/powerpoint/2010/main" val="134975970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US" altLang="zh-CN" dirty="0"/>
              <a:t>Trung tâm sản xuất rượu vang khí hậu ấm áp lâu đời, nằm ở phía đông của Thung lũng Barossa</a:t>
            </a:r>
          </a:p>
          <a:p>
            <a:pPr>
              <a:spcBef>
                <a:spcPts val="800"/>
              </a:spcBef>
            </a:pPr>
            <a:r>
              <a:rPr lang="en-US" altLang="zh-CN" dirty="0"/>
              <a:t>Các nhà sản xuất đang khuyến khích sự phát triển phong cách hiện đại, với Shiraz đầy hương vị, đậm đà và dễ tiếp cận</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RIVERLAND</a:t>
            </a:r>
          </a:p>
        </p:txBody>
      </p:sp>
    </p:spTree>
    <p:extLst>
      <p:ext uri="{BB962C8B-B14F-4D97-AF65-F5344CB8AC3E}">
        <p14:creationId xmlns:p14="http://schemas.microsoft.com/office/powerpoint/2010/main" val="257385442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37E6054-0FFA-2DA8-2CCA-2FDDAE1CDD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190CBBDF-E138-D7A7-E73C-FF7BC5BD1E3A}"/>
              </a:ext>
            </a:extLst>
          </p:cNvPr>
          <p:cNvSpPr>
            <a:spLocks noGrp="1"/>
          </p:cNvSpPr>
          <p:nvPr>
            <p:ph type="body" sz="quarter" idx="12"/>
          </p:nvPr>
        </p:nvSpPr>
        <p:spPr>
          <a:xfrm>
            <a:off x="6456363" y="2403759"/>
            <a:ext cx="3609785" cy="1530521"/>
          </a:xfrm>
        </p:spPr>
        <p:txBody>
          <a:bodyPr/>
          <a:lstStyle/>
          <a:p>
            <a:pPr>
              <a:spcBef>
                <a:spcPts val="800"/>
              </a:spcBef>
            </a:pPr>
            <a:r>
              <a:rPr lang="en-US" altLang="zh-CN" dirty="0"/>
              <a:t>Các phương pháp sản xuất hiệu quả và đổi mới đã cho phép thành công xuất khẩu mạnh mẽ</a:t>
            </a:r>
          </a:p>
          <a:p>
            <a:pPr>
              <a:spcBef>
                <a:spcPts val="800"/>
              </a:spcBef>
            </a:pPr>
            <a:r>
              <a:rPr lang="en-US" altLang="zh-CN" dirty="0"/>
              <a:t>Riverina Shiraz bao gồm các loại rượu dễ uống với trái cây chín mọng nước rực rỡ, vani ngọt ngào và gia vị, cho đến các biểu hiện tinh tế và tinh tế hơn</a:t>
            </a:r>
          </a:p>
          <a:p>
            <a:r>
              <a:rPr lang="vi-VN" dirty="0">
                <a:effectLst/>
              </a:rPr>
              <a:t>Đây là quê hương của hiện tượng rượu vang “critter”</a:t>
            </a:r>
          </a:p>
        </p:txBody>
      </p:sp>
      <p:sp>
        <p:nvSpPr>
          <p:cNvPr id="5" name="Text Placeholder 4">
            <a:extLst>
              <a:ext uri="{FF2B5EF4-FFF2-40B4-BE49-F238E27FC236}">
                <a16:creationId xmlns:a16="http://schemas.microsoft.com/office/drawing/2014/main" id="{2C078DCD-3DA0-EE8B-88F4-AC80E1406E7E}"/>
              </a:ext>
            </a:extLst>
          </p:cNvPr>
          <p:cNvSpPr>
            <a:spLocks noGrp="1"/>
          </p:cNvSpPr>
          <p:nvPr>
            <p:ph type="body" sz="quarter" idx="13"/>
          </p:nvPr>
        </p:nvSpPr>
        <p:spPr/>
        <p:txBody>
          <a:bodyPr/>
          <a:lstStyle/>
          <a:p>
            <a:r>
              <a:rPr lang="en-US" altLang="zh-CN" b="1" dirty="0">
                <a:solidFill>
                  <a:schemeClr val="accent1"/>
                </a:solidFill>
              </a:rPr>
              <a:t>RIVERINA</a:t>
            </a:r>
          </a:p>
        </p:txBody>
      </p:sp>
    </p:spTree>
    <p:extLst>
      <p:ext uri="{BB962C8B-B14F-4D97-AF65-F5344CB8AC3E}">
        <p14:creationId xmlns:p14="http://schemas.microsoft.com/office/powerpoint/2010/main" val="34834639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A8872-872D-F136-5E72-6260C6A90330}"/>
              </a:ext>
            </a:extLst>
          </p:cNvPr>
          <p:cNvSpPr txBox="1">
            <a:spLocks/>
          </p:cNvSpPr>
          <p:nvPr/>
        </p:nvSpPr>
        <p:spPr>
          <a:xfrm>
            <a:off x="592084" y="586508"/>
            <a:ext cx="11283754" cy="470378"/>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3200" b="1" dirty="0" err="1">
                <a:solidFill>
                  <a:schemeClr val="accent1"/>
                </a:solidFill>
                <a:latin typeface="Arial" panose="020B0604020202020204" pitchFamily="34" charset="0"/>
                <a:cs typeface="Arial" panose="020B0604020202020204" pitchFamily="34" charset="0"/>
              </a:rPr>
              <a:t>Đặc</a:t>
            </a:r>
            <a:r>
              <a:rPr lang="en-US" altLang="zh-CN" sz="3200" b="1" dirty="0">
                <a:solidFill>
                  <a:schemeClr val="accent1"/>
                </a:solidFill>
                <a:latin typeface="Arial" panose="020B0604020202020204" pitchFamily="34" charset="0"/>
                <a:cs typeface="Arial" panose="020B0604020202020204" pitchFamily="34" charset="0"/>
              </a:rPr>
              <a:t> </a:t>
            </a:r>
            <a:r>
              <a:rPr lang="en-US" altLang="zh-CN" sz="3200" b="1" dirty="0" err="1">
                <a:solidFill>
                  <a:schemeClr val="accent1"/>
                </a:solidFill>
                <a:latin typeface="Arial" panose="020B0604020202020204" pitchFamily="34" charset="0"/>
                <a:cs typeface="Arial" panose="020B0604020202020204" pitchFamily="34" charset="0"/>
              </a:rPr>
              <a:t>điểm</a:t>
            </a:r>
            <a:r>
              <a:rPr lang="en-US" altLang="zh-CN" sz="3200" b="1" dirty="0">
                <a:solidFill>
                  <a:schemeClr val="accent1"/>
                </a:solidFill>
                <a:latin typeface="Arial" panose="020B0604020202020204" pitchFamily="34" charset="0"/>
                <a:cs typeface="Arial" panose="020B0604020202020204" pitchFamily="34" charset="0"/>
              </a:rPr>
              <a:t> </a:t>
            </a:r>
            <a:r>
              <a:rPr lang="en-US" altLang="zh-CN" sz="3200" b="1" dirty="0" err="1">
                <a:solidFill>
                  <a:schemeClr val="accent1"/>
                </a:solidFill>
                <a:latin typeface="Arial" panose="020B0604020202020204" pitchFamily="34" charset="0"/>
                <a:cs typeface="Arial" panose="020B0604020202020204" pitchFamily="34" charset="0"/>
              </a:rPr>
              <a:t>của</a:t>
            </a:r>
            <a:r>
              <a:rPr lang="en-US" altLang="zh-CN" sz="3200" b="1" dirty="0">
                <a:solidFill>
                  <a:schemeClr val="accent1"/>
                </a:solidFill>
                <a:latin typeface="Arial" panose="020B0604020202020204" pitchFamily="34" charset="0"/>
                <a:cs typeface="Arial" panose="020B0604020202020204" pitchFamily="34" charset="0"/>
              </a:rPr>
              <a:t> BAROSSA SHIRAZ</a:t>
            </a:r>
            <a:endParaRPr lang="en-US" sz="5440" b="1" dirty="0">
              <a:solidFill>
                <a:schemeClr val="accent5"/>
              </a:solidFill>
              <a:latin typeface="Arial" panose="020B0604020202020204" pitchFamily="34" charset="0"/>
              <a:cs typeface="Arial" panose="020B0604020202020204" pitchFamily="34" charset="0"/>
            </a:endParaRPr>
          </a:p>
        </p:txBody>
      </p:sp>
      <p:pic>
        <p:nvPicPr>
          <p:cNvPr id="3" name="Picture Placeholder 8">
            <a:extLst>
              <a:ext uri="{FF2B5EF4-FFF2-40B4-BE49-F238E27FC236}">
                <a16:creationId xmlns:a16="http://schemas.microsoft.com/office/drawing/2014/main" id="{ECB7F8D5-E7C3-A4D0-F7A7-624AF9E419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693783" y="461793"/>
            <a:ext cx="2114328" cy="6400800"/>
          </a:xfrm>
          <a:prstGeom prst="rect">
            <a:avLst/>
          </a:prstGeom>
        </p:spPr>
      </p:pic>
      <p:sp>
        <p:nvSpPr>
          <p:cNvPr id="4" name="object 10">
            <a:extLst>
              <a:ext uri="{FF2B5EF4-FFF2-40B4-BE49-F238E27FC236}">
                <a16:creationId xmlns:a16="http://schemas.microsoft.com/office/drawing/2014/main" id="{6612676D-3A02-B52B-8C8D-2590F21C434F}"/>
              </a:ext>
            </a:extLst>
          </p:cNvPr>
          <p:cNvSpPr txBox="1"/>
          <p:nvPr/>
        </p:nvSpPr>
        <p:spPr>
          <a:xfrm rot="16200000">
            <a:off x="5567179" y="4287784"/>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FB7F6A9E-5D7C-F7F9-E9C3-3052966ED798}"/>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092DA280-E1D8-E876-3B06-DFE625B543FF}"/>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 name="Oval 6">
            <a:extLst>
              <a:ext uri="{FF2B5EF4-FFF2-40B4-BE49-F238E27FC236}">
                <a16:creationId xmlns:a16="http://schemas.microsoft.com/office/drawing/2014/main" id="{E8AD7240-6941-31BC-BBD1-3ED40BDE5831}"/>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 name="Oval 7">
            <a:extLst>
              <a:ext uri="{FF2B5EF4-FFF2-40B4-BE49-F238E27FC236}">
                <a16:creationId xmlns:a16="http://schemas.microsoft.com/office/drawing/2014/main" id="{656C3522-1ED2-F52B-7CF8-973368245D82}"/>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Title 2">
            <a:extLst>
              <a:ext uri="{FF2B5EF4-FFF2-40B4-BE49-F238E27FC236}">
                <a16:creationId xmlns:a16="http://schemas.microsoft.com/office/drawing/2014/main" id="{71D83ADE-4039-DFF2-C278-B27B684EAFC3}"/>
              </a:ext>
            </a:extLst>
          </p:cNvPr>
          <p:cNvSpPr txBox="1"/>
          <p:nvPr/>
        </p:nvSpPr>
        <p:spPr>
          <a:xfrm>
            <a:off x="538348" y="1689396"/>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10" name="Oval 9">
            <a:extLst>
              <a:ext uri="{FF2B5EF4-FFF2-40B4-BE49-F238E27FC236}">
                <a16:creationId xmlns:a16="http://schemas.microsoft.com/office/drawing/2014/main" id="{12A73F16-F6D3-950B-CB1E-27B71AB71BD7}"/>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 name="Oval 10">
            <a:extLst>
              <a:ext uri="{FF2B5EF4-FFF2-40B4-BE49-F238E27FC236}">
                <a16:creationId xmlns:a16="http://schemas.microsoft.com/office/drawing/2014/main" id="{558E7421-9D37-5E1F-12CF-C14A0A7EA7D2}"/>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40EA4C8A-6003-2228-39A9-9E83D188DBE6}"/>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3" name="Oval 12">
            <a:extLst>
              <a:ext uri="{FF2B5EF4-FFF2-40B4-BE49-F238E27FC236}">
                <a16:creationId xmlns:a16="http://schemas.microsoft.com/office/drawing/2014/main" id="{CBB692A1-58C7-2C52-71CA-EA1B5A34B87E}"/>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28B2DF74-AA53-9515-0DCA-CF4C11E3712A}"/>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Title 2">
            <a:extLst>
              <a:ext uri="{FF2B5EF4-FFF2-40B4-BE49-F238E27FC236}">
                <a16:creationId xmlns:a16="http://schemas.microsoft.com/office/drawing/2014/main" id="{09D98179-D634-CAE1-007E-1BCABB4B0634}"/>
              </a:ext>
            </a:extLst>
          </p:cNvPr>
          <p:cNvSpPr txBox="1"/>
          <p:nvPr/>
        </p:nvSpPr>
        <p:spPr>
          <a:xfrm>
            <a:off x="4052099"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16" name="Straight Connector 15">
            <a:extLst>
              <a:ext uri="{FF2B5EF4-FFF2-40B4-BE49-F238E27FC236}">
                <a16:creationId xmlns:a16="http://schemas.microsoft.com/office/drawing/2014/main" id="{899381BF-A9E5-1EFA-2405-82E8F28F488B}"/>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7B826CEF-4251-6E89-EDC0-C0F367F722BC}"/>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C5FC0DFD-5C9D-70FF-AFDB-1C2668123ACE}"/>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8026B339-6709-C32F-A5F7-060C4E72EB8D}"/>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FC2DE99D-BAE6-92AF-771E-84E16D76BE09}"/>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1" name="Title 2">
            <a:extLst>
              <a:ext uri="{FF2B5EF4-FFF2-40B4-BE49-F238E27FC236}">
                <a16:creationId xmlns:a16="http://schemas.microsoft.com/office/drawing/2014/main" id="{4260B171-352A-E223-02AC-D59BAF1BB48E}"/>
              </a:ext>
            </a:extLst>
          </p:cNvPr>
          <p:cNvSpPr txBox="1"/>
          <p:nvPr/>
        </p:nvSpPr>
        <p:spPr>
          <a:xfrm>
            <a:off x="538347" y="284994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22" name="Oval 21">
            <a:extLst>
              <a:ext uri="{FF2B5EF4-FFF2-40B4-BE49-F238E27FC236}">
                <a16:creationId xmlns:a16="http://schemas.microsoft.com/office/drawing/2014/main" id="{930797C9-F135-0692-5323-CD0227377D51}"/>
              </a:ext>
            </a:extLst>
          </p:cNvPr>
          <p:cNvSpPr/>
          <p:nvPr/>
        </p:nvSpPr>
        <p:spPr>
          <a:xfrm>
            <a:off x="3475747"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460633D9-0F94-2086-7FF0-97FFD1E40369}"/>
              </a:ext>
            </a:extLst>
          </p:cNvPr>
          <p:cNvSpPr/>
          <p:nvPr/>
        </p:nvSpPr>
        <p:spPr>
          <a:xfrm>
            <a:off x="3840271"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C0D4BA74-63D6-2ABA-57E6-A096E7A6F8CA}"/>
              </a:ext>
            </a:extLst>
          </p:cNvPr>
          <p:cNvSpPr/>
          <p:nvPr/>
        </p:nvSpPr>
        <p:spPr>
          <a:xfrm>
            <a:off x="4198616"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52D8E87D-C052-79F4-332E-94C8C210E8C1}"/>
              </a:ext>
            </a:extLst>
          </p:cNvPr>
          <p:cNvSpPr/>
          <p:nvPr/>
        </p:nvSpPr>
        <p:spPr>
          <a:xfrm>
            <a:off x="456931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60182EB3-CB3B-1070-3CEB-8635DC027B3F}"/>
              </a:ext>
            </a:extLst>
          </p:cNvPr>
          <p:cNvSpPr/>
          <p:nvPr/>
        </p:nvSpPr>
        <p:spPr>
          <a:xfrm>
            <a:off x="493384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Title 2">
            <a:extLst>
              <a:ext uri="{FF2B5EF4-FFF2-40B4-BE49-F238E27FC236}">
                <a16:creationId xmlns:a16="http://schemas.microsoft.com/office/drawing/2014/main" id="{9DF93F17-B9BB-A84F-C900-C7EE2A035D1D}"/>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28" name="Title 2">
            <a:extLst>
              <a:ext uri="{FF2B5EF4-FFF2-40B4-BE49-F238E27FC236}">
                <a16:creationId xmlns:a16="http://schemas.microsoft.com/office/drawing/2014/main" id="{A6993038-55EF-110D-AFC6-CDDEF50AFFA8}"/>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29" name="Title 2">
            <a:extLst>
              <a:ext uri="{FF2B5EF4-FFF2-40B4-BE49-F238E27FC236}">
                <a16:creationId xmlns:a16="http://schemas.microsoft.com/office/drawing/2014/main" id="{7F39C238-271F-E8C9-E62F-9D49AD75860D}"/>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30" name="Oval 29">
            <a:extLst>
              <a:ext uri="{FF2B5EF4-FFF2-40B4-BE49-F238E27FC236}">
                <a16:creationId xmlns:a16="http://schemas.microsoft.com/office/drawing/2014/main" id="{04EF7436-A3CA-43DD-D00F-761E29F53590}"/>
              </a:ext>
            </a:extLst>
          </p:cNvPr>
          <p:cNvSpPr/>
          <p:nvPr/>
        </p:nvSpPr>
        <p:spPr>
          <a:xfrm>
            <a:off x="2018794"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1" name="Oval 30">
            <a:extLst>
              <a:ext uri="{FF2B5EF4-FFF2-40B4-BE49-F238E27FC236}">
                <a16:creationId xmlns:a16="http://schemas.microsoft.com/office/drawing/2014/main" id="{DC9685BD-C556-56CF-9CC6-C8BA769DD739}"/>
              </a:ext>
            </a:extLst>
          </p:cNvPr>
          <p:cNvSpPr/>
          <p:nvPr/>
        </p:nvSpPr>
        <p:spPr>
          <a:xfrm>
            <a:off x="2382937" y="368012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2" name="Oval 31">
            <a:extLst>
              <a:ext uri="{FF2B5EF4-FFF2-40B4-BE49-F238E27FC236}">
                <a16:creationId xmlns:a16="http://schemas.microsoft.com/office/drawing/2014/main" id="{8DD0901E-36EB-30D6-2BF3-4D8D61C7B223}"/>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3" name="Oval 32">
            <a:extLst>
              <a:ext uri="{FF2B5EF4-FFF2-40B4-BE49-F238E27FC236}">
                <a16:creationId xmlns:a16="http://schemas.microsoft.com/office/drawing/2014/main" id="{A6CE6E66-36D4-DE84-7F48-698E16795B2E}"/>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93471648-851D-8C0B-FE29-E92064E81547}"/>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6F62EE8B-434A-7A70-FB37-2BE8191C88C5}"/>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A05E8F7B-4A4E-9E0A-DC7E-AB23BBE2AA49}"/>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Oval 36">
            <a:extLst>
              <a:ext uri="{FF2B5EF4-FFF2-40B4-BE49-F238E27FC236}">
                <a16:creationId xmlns:a16="http://schemas.microsoft.com/office/drawing/2014/main" id="{4DB5D534-B1C0-06D5-EF8D-184CB614A803}"/>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Oval 37">
            <a:extLst>
              <a:ext uri="{FF2B5EF4-FFF2-40B4-BE49-F238E27FC236}">
                <a16:creationId xmlns:a16="http://schemas.microsoft.com/office/drawing/2014/main" id="{363AD490-9CD1-F789-08AE-B245DF1C8672}"/>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9" name="Title 2">
            <a:extLst>
              <a:ext uri="{FF2B5EF4-FFF2-40B4-BE49-F238E27FC236}">
                <a16:creationId xmlns:a16="http://schemas.microsoft.com/office/drawing/2014/main" id="{D6A29D2C-B0C4-A0A7-7223-1FB1804EEC0B}"/>
              </a:ext>
            </a:extLst>
          </p:cNvPr>
          <p:cNvSpPr txBox="1"/>
          <p:nvPr/>
        </p:nvSpPr>
        <p:spPr>
          <a:xfrm>
            <a:off x="1920762" y="3329053"/>
            <a:ext cx="1087283" cy="25445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40" name="Title 2">
            <a:extLst>
              <a:ext uri="{FF2B5EF4-FFF2-40B4-BE49-F238E27FC236}">
                <a16:creationId xmlns:a16="http://schemas.microsoft.com/office/drawing/2014/main" id="{6B1F9479-B663-8DD9-805B-D944618EFC96}"/>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41" name="Title 2">
            <a:extLst>
              <a:ext uri="{FF2B5EF4-FFF2-40B4-BE49-F238E27FC236}">
                <a16:creationId xmlns:a16="http://schemas.microsoft.com/office/drawing/2014/main" id="{F86D8FE3-84B0-6618-C5E5-788557DEC52C}"/>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42" name="Straight Connector 41">
            <a:extLst>
              <a:ext uri="{FF2B5EF4-FFF2-40B4-BE49-F238E27FC236}">
                <a16:creationId xmlns:a16="http://schemas.microsoft.com/office/drawing/2014/main" id="{9346DBB4-6DA7-6E23-FC2E-BA75CCF79769}"/>
              </a:ext>
            </a:extLst>
          </p:cNvPr>
          <p:cNvCxnSpPr>
            <a:cxnSpLocks/>
          </p:cNvCxnSpPr>
          <p:nvPr/>
        </p:nvCxnSpPr>
        <p:spPr>
          <a:xfrm>
            <a:off x="1302106" y="2988557"/>
            <a:ext cx="6649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3" name="Title 2">
            <a:extLst>
              <a:ext uri="{FF2B5EF4-FFF2-40B4-BE49-F238E27FC236}">
                <a16:creationId xmlns:a16="http://schemas.microsoft.com/office/drawing/2014/main" id="{FD94DA59-2682-AA6D-2A20-4C58DEAD22CE}"/>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44" name="Straight Connector 43">
            <a:extLst>
              <a:ext uri="{FF2B5EF4-FFF2-40B4-BE49-F238E27FC236}">
                <a16:creationId xmlns:a16="http://schemas.microsoft.com/office/drawing/2014/main" id="{BF258047-191D-EAD7-47A5-2DD4768CB2E3}"/>
              </a:ext>
            </a:extLst>
          </p:cNvPr>
          <p:cNvCxnSpPr>
            <a:cxnSpLocks/>
          </p:cNvCxnSpPr>
          <p:nvPr/>
        </p:nvCxnSpPr>
        <p:spPr>
          <a:xfrm>
            <a:off x="1418500" y="383044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20DC7809-C4E8-4C9D-7215-B7D399CAB051}"/>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Oval 45">
            <a:extLst>
              <a:ext uri="{FF2B5EF4-FFF2-40B4-BE49-F238E27FC236}">
                <a16:creationId xmlns:a16="http://schemas.microsoft.com/office/drawing/2014/main" id="{9F9D5079-ED32-65B8-03C6-DBA06C60BE35}"/>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3DD98563-BF84-2A23-F7FD-E3681FEDC33D}"/>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8" name="Oval 47">
            <a:extLst>
              <a:ext uri="{FF2B5EF4-FFF2-40B4-BE49-F238E27FC236}">
                <a16:creationId xmlns:a16="http://schemas.microsoft.com/office/drawing/2014/main" id="{8473640E-2EB9-7682-9663-FC65F63B62D0}"/>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D92CEEFE-304D-D806-4888-ABFDD84C91D9}"/>
              </a:ext>
            </a:extLst>
          </p:cNvPr>
          <p:cNvSpPr/>
          <p:nvPr/>
        </p:nvSpPr>
        <p:spPr>
          <a:xfrm>
            <a:off x="347574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C7CC2C4-0254-A308-9E64-C1BDB08E4D9B}"/>
              </a:ext>
            </a:extLst>
          </p:cNvPr>
          <p:cNvSpPr/>
          <p:nvPr/>
        </p:nvSpPr>
        <p:spPr>
          <a:xfrm>
            <a:off x="3840271"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Oval 50">
            <a:extLst>
              <a:ext uri="{FF2B5EF4-FFF2-40B4-BE49-F238E27FC236}">
                <a16:creationId xmlns:a16="http://schemas.microsoft.com/office/drawing/2014/main" id="{8FEEC03D-E774-3597-80BE-17EA9B245CC3}"/>
              </a:ext>
            </a:extLst>
          </p:cNvPr>
          <p:cNvSpPr/>
          <p:nvPr/>
        </p:nvSpPr>
        <p:spPr>
          <a:xfrm>
            <a:off x="4198616"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2" name="Oval 51">
            <a:extLst>
              <a:ext uri="{FF2B5EF4-FFF2-40B4-BE49-F238E27FC236}">
                <a16:creationId xmlns:a16="http://schemas.microsoft.com/office/drawing/2014/main" id="{E1AA1C21-2388-2140-7AD7-2860F5CEF100}"/>
              </a:ext>
            </a:extLst>
          </p:cNvPr>
          <p:cNvSpPr/>
          <p:nvPr/>
        </p:nvSpPr>
        <p:spPr>
          <a:xfrm>
            <a:off x="456931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3" name="Oval 52">
            <a:extLst>
              <a:ext uri="{FF2B5EF4-FFF2-40B4-BE49-F238E27FC236}">
                <a16:creationId xmlns:a16="http://schemas.microsoft.com/office/drawing/2014/main" id="{9ABB2C1B-D1F3-6673-D5EB-FD2A894546DC}"/>
              </a:ext>
            </a:extLst>
          </p:cNvPr>
          <p:cNvSpPr/>
          <p:nvPr/>
        </p:nvSpPr>
        <p:spPr>
          <a:xfrm>
            <a:off x="493384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4" name="Title 2">
            <a:extLst>
              <a:ext uri="{FF2B5EF4-FFF2-40B4-BE49-F238E27FC236}">
                <a16:creationId xmlns:a16="http://schemas.microsoft.com/office/drawing/2014/main" id="{19F6853C-3F38-D448-FFA5-F27232DCF9E0}"/>
              </a:ext>
            </a:extLst>
          </p:cNvPr>
          <p:cNvSpPr txBox="1"/>
          <p:nvPr/>
        </p:nvSpPr>
        <p:spPr>
          <a:xfrm>
            <a:off x="192076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55" name="Title 2">
            <a:extLst>
              <a:ext uri="{FF2B5EF4-FFF2-40B4-BE49-F238E27FC236}">
                <a16:creationId xmlns:a16="http://schemas.microsoft.com/office/drawing/2014/main" id="{BFC57A27-99C7-A26D-07C5-EBEF2EB3DFFB}"/>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6" name="Title 2">
            <a:extLst>
              <a:ext uri="{FF2B5EF4-FFF2-40B4-BE49-F238E27FC236}">
                <a16:creationId xmlns:a16="http://schemas.microsoft.com/office/drawing/2014/main" id="{C2E64A77-DF56-2117-51D0-2A0521FEB043}"/>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57" name="Title 2">
            <a:extLst>
              <a:ext uri="{FF2B5EF4-FFF2-40B4-BE49-F238E27FC236}">
                <a16:creationId xmlns:a16="http://schemas.microsoft.com/office/drawing/2014/main" id="{C570EBB1-4F33-31E8-4180-81A4AE1124DF}"/>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58" name="Straight Connector 57">
            <a:extLst>
              <a:ext uri="{FF2B5EF4-FFF2-40B4-BE49-F238E27FC236}">
                <a16:creationId xmlns:a16="http://schemas.microsoft.com/office/drawing/2014/main" id="{227FA15C-4AB9-CD38-0AB6-877496C874A9}"/>
              </a:ext>
            </a:extLst>
          </p:cNvPr>
          <p:cNvCxnSpPr>
            <a:cxnSpLocks/>
          </p:cNvCxnSpPr>
          <p:nvPr/>
        </p:nvCxnSpPr>
        <p:spPr>
          <a:xfrm>
            <a:off x="1214323" y="4670707"/>
            <a:ext cx="7527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9D773C57-14DE-7C0A-BEA3-AA6067E11284}"/>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2201E5BB-D69C-5E2A-2909-2E68D35C8DF2}"/>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A9234C30-DA2B-C39A-5814-A811203B86B8}"/>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25B3A0E4-06CB-4706-FC6F-882BE9627B25}"/>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EBEC0FE-072F-59BF-F922-E6A6C7C836C7}"/>
              </a:ext>
            </a:extLst>
          </p:cNvPr>
          <p:cNvSpPr/>
          <p:nvPr/>
        </p:nvSpPr>
        <p:spPr>
          <a:xfrm>
            <a:off x="347574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4" name="Oval 63">
            <a:extLst>
              <a:ext uri="{FF2B5EF4-FFF2-40B4-BE49-F238E27FC236}">
                <a16:creationId xmlns:a16="http://schemas.microsoft.com/office/drawing/2014/main" id="{A3C7EA46-108A-319D-4C6E-24607528D70F}"/>
              </a:ext>
            </a:extLst>
          </p:cNvPr>
          <p:cNvSpPr/>
          <p:nvPr/>
        </p:nvSpPr>
        <p:spPr>
          <a:xfrm>
            <a:off x="3840271"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0709B990-3BF0-3886-1B1E-184A1F360EB8}"/>
              </a:ext>
            </a:extLst>
          </p:cNvPr>
          <p:cNvSpPr/>
          <p:nvPr/>
        </p:nvSpPr>
        <p:spPr>
          <a:xfrm>
            <a:off x="4198616"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Oval 65">
            <a:extLst>
              <a:ext uri="{FF2B5EF4-FFF2-40B4-BE49-F238E27FC236}">
                <a16:creationId xmlns:a16="http://schemas.microsoft.com/office/drawing/2014/main" id="{B959383B-D236-EC79-DC31-CCD68FE31190}"/>
              </a:ext>
            </a:extLst>
          </p:cNvPr>
          <p:cNvSpPr/>
          <p:nvPr/>
        </p:nvSpPr>
        <p:spPr>
          <a:xfrm>
            <a:off x="4569318"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7" name="Oval 66">
            <a:extLst>
              <a:ext uri="{FF2B5EF4-FFF2-40B4-BE49-F238E27FC236}">
                <a16:creationId xmlns:a16="http://schemas.microsoft.com/office/drawing/2014/main" id="{194256B2-6C98-6DDB-2F7B-FBD1348EBBB7}"/>
              </a:ext>
            </a:extLst>
          </p:cNvPr>
          <p:cNvSpPr/>
          <p:nvPr/>
        </p:nvSpPr>
        <p:spPr>
          <a:xfrm>
            <a:off x="4933842"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8" name="Title 2">
            <a:extLst>
              <a:ext uri="{FF2B5EF4-FFF2-40B4-BE49-F238E27FC236}">
                <a16:creationId xmlns:a16="http://schemas.microsoft.com/office/drawing/2014/main" id="{A40392F1-777D-118C-D9A3-9001A47AEE3A}"/>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err="1">
                <a:solidFill>
                  <a:schemeClr val="tx1"/>
                </a:solidFill>
                <a:latin typeface="Arial" panose="020B0604020202020204" pitchFamily="34" charset="0"/>
                <a:cs typeface="Arial" panose="020B0604020202020204" pitchFamily="34" charset="0"/>
              </a:rPr>
              <a:t>Độ</a:t>
            </a:r>
            <a:r>
              <a:rPr lang="en-US" altLang="zh-CN" sz="1200" dirty="0">
                <a:solidFill>
                  <a:schemeClr val="tx1"/>
                </a:solidFill>
                <a:latin typeface="Arial" panose="020B0604020202020204" pitchFamily="34" charset="0"/>
                <a:cs typeface="Arial" panose="020B0604020202020204" pitchFamily="34" charset="0"/>
              </a:rPr>
              <a:t> </a:t>
            </a:r>
            <a:r>
              <a:rPr lang="en-US" altLang="zh-CN" sz="1200" dirty="0" err="1">
                <a:solidFill>
                  <a:schemeClr val="tx1"/>
                </a:solidFill>
                <a:latin typeface="Arial" panose="020B0604020202020204" pitchFamily="34" charset="0"/>
                <a:cs typeface="Arial" panose="020B0604020202020204" pitchFamily="34" charset="0"/>
              </a:rPr>
              <a:t>chát</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69" name="Straight Connector 68">
            <a:extLst>
              <a:ext uri="{FF2B5EF4-FFF2-40B4-BE49-F238E27FC236}">
                <a16:creationId xmlns:a16="http://schemas.microsoft.com/office/drawing/2014/main" id="{0D78BF40-116F-BBE6-7136-6C042C64F131}"/>
              </a:ext>
            </a:extLst>
          </p:cNvPr>
          <p:cNvCxnSpPr>
            <a:cxnSpLocks/>
          </p:cNvCxnSpPr>
          <p:nvPr/>
        </p:nvCxnSpPr>
        <p:spPr>
          <a:xfrm>
            <a:off x="1302106" y="5024011"/>
            <a:ext cx="6649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3895F426-24F0-E832-D655-F02089B6FE92}"/>
              </a:ext>
            </a:extLst>
          </p:cNvPr>
          <p:cNvCxnSpPr>
            <a:cxnSpLocks/>
          </p:cNvCxnSpPr>
          <p:nvPr/>
        </p:nvCxnSpPr>
        <p:spPr>
          <a:xfrm>
            <a:off x="4705652" y="19871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9DC272BB-6542-78B7-362F-CF7E71154591}"/>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1FF05817-9909-68F8-C7DC-40375D03F87F}"/>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98B1D18D-A486-A847-7BF8-BFFD1481B0D5}"/>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15ADB60C-FDD6-6D9D-7798-435E019FB505}"/>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7" name="Oval 86">
            <a:extLst>
              <a:ext uri="{FF2B5EF4-FFF2-40B4-BE49-F238E27FC236}">
                <a16:creationId xmlns:a16="http://schemas.microsoft.com/office/drawing/2014/main" id="{1F7219AB-AA36-14C1-BB14-60E7D9155579}"/>
              </a:ext>
            </a:extLst>
          </p:cNvPr>
          <p:cNvSpPr/>
          <p:nvPr/>
        </p:nvSpPr>
        <p:spPr>
          <a:xfrm>
            <a:off x="347574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8" name="Oval 87">
            <a:extLst>
              <a:ext uri="{FF2B5EF4-FFF2-40B4-BE49-F238E27FC236}">
                <a16:creationId xmlns:a16="http://schemas.microsoft.com/office/drawing/2014/main" id="{3F91542C-7D7A-9CDB-F7D5-5B3FC1F4A7AA}"/>
              </a:ext>
            </a:extLst>
          </p:cNvPr>
          <p:cNvSpPr/>
          <p:nvPr/>
        </p:nvSpPr>
        <p:spPr>
          <a:xfrm>
            <a:off x="3840271"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646E6D81-279F-6B59-6430-FBB057D7430B}"/>
              </a:ext>
            </a:extLst>
          </p:cNvPr>
          <p:cNvSpPr/>
          <p:nvPr/>
        </p:nvSpPr>
        <p:spPr>
          <a:xfrm>
            <a:off x="4198616"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0" name="Oval 89">
            <a:extLst>
              <a:ext uri="{FF2B5EF4-FFF2-40B4-BE49-F238E27FC236}">
                <a16:creationId xmlns:a16="http://schemas.microsoft.com/office/drawing/2014/main" id="{CAD9A203-0E84-F063-4979-0898E5806923}"/>
              </a:ext>
            </a:extLst>
          </p:cNvPr>
          <p:cNvSpPr/>
          <p:nvPr/>
        </p:nvSpPr>
        <p:spPr>
          <a:xfrm>
            <a:off x="4569318"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1162093E-42CA-57F6-8F42-76E77579C8FB}"/>
              </a:ext>
            </a:extLst>
          </p:cNvPr>
          <p:cNvSpPr/>
          <p:nvPr/>
        </p:nvSpPr>
        <p:spPr>
          <a:xfrm>
            <a:off x="4933842"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Title 2">
            <a:extLst>
              <a:ext uri="{FF2B5EF4-FFF2-40B4-BE49-F238E27FC236}">
                <a16:creationId xmlns:a16="http://schemas.microsoft.com/office/drawing/2014/main" id="{F8B2220D-C429-F14D-D45B-45102C7BD8BF}"/>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a:t>
            </a:r>
            <a:r>
              <a:rPr lang="en-US" altLang="zh-CN" sz="1200" dirty="0" err="1">
                <a:solidFill>
                  <a:schemeClr val="tx1"/>
                </a:solidFill>
                <a:latin typeface="Arial" panose="020B0604020202020204" pitchFamily="34" charset="0"/>
                <a:cs typeface="Arial" panose="020B0604020202020204" pitchFamily="34" charset="0"/>
              </a:rPr>
              <a:t>chua</a:t>
            </a:r>
            <a:endParaRPr lang="en-US" altLang="zh-CN" sz="1200" dirty="0">
              <a:solidFill>
                <a:schemeClr val="tx1"/>
              </a:solidFill>
              <a:latin typeface="Arial" panose="020B0604020202020204" pitchFamily="34" charset="0"/>
              <a:cs typeface="Arial" panose="020B0604020202020204" pitchFamily="34" charset="0"/>
            </a:endParaRPr>
          </a:p>
        </p:txBody>
      </p:sp>
      <p:cxnSp>
        <p:nvCxnSpPr>
          <p:cNvPr id="93" name="Straight Connector 92">
            <a:extLst>
              <a:ext uri="{FF2B5EF4-FFF2-40B4-BE49-F238E27FC236}">
                <a16:creationId xmlns:a16="http://schemas.microsoft.com/office/drawing/2014/main" id="{53387A9F-21D5-516C-1737-3379CF472BA1}"/>
              </a:ext>
            </a:extLst>
          </p:cNvPr>
          <p:cNvCxnSpPr>
            <a:cxnSpLocks/>
          </p:cNvCxnSpPr>
          <p:nvPr/>
        </p:nvCxnSpPr>
        <p:spPr>
          <a:xfrm>
            <a:off x="1302106" y="5403154"/>
            <a:ext cx="66499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77A88F1A-DCD5-0500-6923-6DAA6F1DFC05}"/>
              </a:ext>
            </a:extLst>
          </p:cNvPr>
          <p:cNvSpPr txBox="1"/>
          <p:nvPr/>
        </p:nvSpPr>
        <p:spPr>
          <a:xfrm>
            <a:off x="9954235" y="3710862"/>
            <a:ext cx="2805709" cy="1713611"/>
          </a:xfrm>
          <a:prstGeom prst="rect">
            <a:avLst/>
          </a:prstGeom>
          <a:noFill/>
        </p:spPr>
        <p:txBody>
          <a:bodyPr wrap="square" anchor="t">
            <a:spAutoFit/>
          </a:bodyPr>
          <a:lstStyle/>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effectLst/>
                <a:latin typeface="Arial" panose="020B0604020202020204" pitchFamily="34" charset="0"/>
              </a:rPr>
              <a:t>Tiêu</a:t>
            </a: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effectLst/>
                <a:latin typeface="Arial" panose="020B0604020202020204" pitchFamily="34" charset="0"/>
              </a:rPr>
              <a:t>Gia vị</a:t>
            </a: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effectLst/>
                <a:latin typeface="Arial" panose="020B0604020202020204" pitchFamily="34" charset="0"/>
              </a:rPr>
              <a:t>Mận</a:t>
            </a: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effectLst/>
                <a:latin typeface="Arial" panose="020B0604020202020204" pitchFamily="34" charset="0"/>
              </a:rPr>
              <a:t>Anh đào đen</a:t>
            </a: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latin typeface="Arial" panose="020B0604020202020204" pitchFamily="34" charset="0"/>
              </a:rPr>
              <a:t>Sô cô la</a:t>
            </a:r>
          </a:p>
          <a:p>
            <a:pPr marL="285750" indent="-285750">
              <a:lnSpc>
                <a:spcPct val="82000"/>
              </a:lnSpc>
              <a:spcBef>
                <a:spcPts val="150"/>
              </a:spcBef>
              <a:spcAft>
                <a:spcPts val="315"/>
              </a:spcAft>
              <a:buClr>
                <a:schemeClr val="accent5"/>
              </a:buClr>
              <a:buFont typeface="Arial" panose="020B0604020202020204" pitchFamily="34" charset="0"/>
              <a:buChar char="•"/>
            </a:pPr>
            <a:r>
              <a:rPr lang="en-US" altLang="zh-CN" sz="1400" dirty="0">
                <a:effectLst/>
                <a:latin typeface="Arial" panose="020B0604020202020204" pitchFamily="34" charset="0"/>
              </a:rPr>
              <a:t>Cà phê</a:t>
            </a:r>
          </a:p>
        </p:txBody>
      </p:sp>
      <p:cxnSp>
        <p:nvCxnSpPr>
          <p:cNvPr id="101" name="Straight Connector 100">
            <a:extLst>
              <a:ext uri="{FF2B5EF4-FFF2-40B4-BE49-F238E27FC236}">
                <a16:creationId xmlns:a16="http://schemas.microsoft.com/office/drawing/2014/main" id="{94C51982-9061-C5EF-53DF-C9A6C49B0E58}"/>
              </a:ext>
            </a:extLst>
          </p:cNvPr>
          <p:cNvCxnSpPr>
            <a:cxnSpLocks/>
          </p:cNvCxnSpPr>
          <p:nvPr/>
        </p:nvCxnSpPr>
        <p:spPr>
          <a:xfrm>
            <a:off x="8475638" y="3300345"/>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F7F8FB6C-2FB3-998A-7BD0-196951569BFC}"/>
              </a:ext>
            </a:extLst>
          </p:cNvPr>
          <p:cNvCxnSpPr>
            <a:cxnSpLocks/>
          </p:cNvCxnSpPr>
          <p:nvPr/>
        </p:nvCxnSpPr>
        <p:spPr>
          <a:xfrm>
            <a:off x="10750208" y="3292725"/>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4" name="TextBox 103">
            <a:extLst>
              <a:ext uri="{FF2B5EF4-FFF2-40B4-BE49-F238E27FC236}">
                <a16:creationId xmlns:a16="http://schemas.microsoft.com/office/drawing/2014/main" id="{97AD721E-AAC1-E707-9F1E-EFE55755C56C}"/>
              </a:ext>
            </a:extLst>
          </p:cNvPr>
          <p:cNvSpPr txBox="1"/>
          <p:nvPr/>
        </p:nvSpPr>
        <p:spPr>
          <a:xfrm>
            <a:off x="9067286" y="3186812"/>
            <a:ext cx="1170775" cy="268984"/>
          </a:xfrm>
          <a:prstGeom prst="rect">
            <a:avLst/>
          </a:prstGeom>
          <a:noFill/>
        </p:spPr>
        <p:txBody>
          <a:bodyPr wrap="square" anchor="b">
            <a:spAutoFit/>
          </a:bodyPr>
          <a:lstStyle/>
          <a:p>
            <a:pPr>
              <a:lnSpc>
                <a:spcPct val="82000"/>
              </a:lnSpc>
              <a:spcBef>
                <a:spcPts val="150"/>
              </a:spcBef>
              <a:spcAft>
                <a:spcPts val="315"/>
              </a:spcAft>
              <a:buClr>
                <a:schemeClr val="accent5"/>
              </a:buClr>
            </a:pPr>
            <a:r>
              <a:rPr lang="en-US" altLang="zh-CN" sz="1400" b="1" dirty="0">
                <a:solidFill>
                  <a:schemeClr val="accent1"/>
                </a:solidFill>
                <a:effectLst/>
                <a:latin typeface="Arial" panose="020B0604020202020204" pitchFamily="34" charset="0"/>
              </a:rPr>
              <a:t>HƯƠNG VỊ</a:t>
            </a:r>
          </a:p>
        </p:txBody>
      </p:sp>
      <p:cxnSp>
        <p:nvCxnSpPr>
          <p:cNvPr id="105" name="Straight Connector 104">
            <a:extLst>
              <a:ext uri="{FF2B5EF4-FFF2-40B4-BE49-F238E27FC236}">
                <a16:creationId xmlns:a16="http://schemas.microsoft.com/office/drawing/2014/main" id="{CA83729C-608F-EEED-AA9E-50DAA568025F}"/>
              </a:ext>
            </a:extLst>
          </p:cNvPr>
          <p:cNvCxnSpPr>
            <a:cxnSpLocks/>
          </p:cNvCxnSpPr>
          <p:nvPr/>
        </p:nvCxnSpPr>
        <p:spPr>
          <a:xfrm>
            <a:off x="10164953" y="3284847"/>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76377A9D-C823-431B-DB60-91FDFACD4644}"/>
              </a:ext>
            </a:extLst>
          </p:cNvPr>
          <p:cNvCxnSpPr>
            <a:cxnSpLocks/>
          </p:cNvCxnSpPr>
          <p:nvPr/>
        </p:nvCxnSpPr>
        <p:spPr>
          <a:xfrm>
            <a:off x="5077611" y="198717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624459C2-8074-D001-899D-1E3DB3334C98}"/>
              </a:ext>
            </a:extLst>
          </p:cNvPr>
          <p:cNvCxnSpPr>
            <a:cxnSpLocks/>
          </p:cNvCxnSpPr>
          <p:nvPr/>
        </p:nvCxnSpPr>
        <p:spPr>
          <a:xfrm>
            <a:off x="4694051" y="2122474"/>
            <a:ext cx="3761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9" name="Oval 108">
            <a:extLst>
              <a:ext uri="{FF2B5EF4-FFF2-40B4-BE49-F238E27FC236}">
                <a16:creationId xmlns:a16="http://schemas.microsoft.com/office/drawing/2014/main" id="{15B8847D-0F00-7C62-61BB-5F010F13EB04}"/>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20925CA6-224A-4692-7DBE-7F61ECEFCF4E}"/>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B5F6D778-FE6F-11A8-0A12-60B2E4DDC478}"/>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455064EE-4688-27A9-6A19-6BD2CA121E76}"/>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Title 2">
            <a:extLst>
              <a:ext uri="{FF2B5EF4-FFF2-40B4-BE49-F238E27FC236}">
                <a16:creationId xmlns:a16="http://schemas.microsoft.com/office/drawing/2014/main" id="{D841086E-A073-3EA1-673A-9FD281902878}"/>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14" name="Title 2">
            <a:extLst>
              <a:ext uri="{FF2B5EF4-FFF2-40B4-BE49-F238E27FC236}">
                <a16:creationId xmlns:a16="http://schemas.microsoft.com/office/drawing/2014/main" id="{390D4762-B3AB-2E19-1C5B-3ED8CBFFD038}"/>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15" name="Title 2">
            <a:extLst>
              <a:ext uri="{FF2B5EF4-FFF2-40B4-BE49-F238E27FC236}">
                <a16:creationId xmlns:a16="http://schemas.microsoft.com/office/drawing/2014/main" id="{8F006056-877C-4A98-C0BA-1DA74360B41F}"/>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16" name="Title 2">
            <a:extLst>
              <a:ext uri="{FF2B5EF4-FFF2-40B4-BE49-F238E27FC236}">
                <a16:creationId xmlns:a16="http://schemas.microsoft.com/office/drawing/2014/main" id="{B86A962F-C0E2-3356-8AFA-B53303A5982B}"/>
              </a:ext>
            </a:extLst>
          </p:cNvPr>
          <p:cNvSpPr txBox="1"/>
          <p:nvPr/>
        </p:nvSpPr>
        <p:spPr>
          <a:xfrm>
            <a:off x="498573" y="618973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buClr>
                <a:srgbClr val="F40000"/>
              </a:buClr>
            </a:pPr>
            <a:r>
              <a:rPr lang="vi-VN" sz="1200" spc="100" dirty="0">
                <a:solidFill>
                  <a:schemeClr val="tx1"/>
                </a:solidFill>
                <a:latin typeface="Arial"/>
                <a:cs typeface="Arial"/>
              </a:rPr>
              <a:t>NỒNG ĐỘ CỒN</a:t>
            </a:r>
          </a:p>
        </p:txBody>
      </p:sp>
      <p:cxnSp>
        <p:nvCxnSpPr>
          <p:cNvPr id="117" name="Straight Connector 116">
            <a:extLst>
              <a:ext uri="{FF2B5EF4-FFF2-40B4-BE49-F238E27FC236}">
                <a16:creationId xmlns:a16="http://schemas.microsoft.com/office/drawing/2014/main" id="{C5F61087-E775-2335-AA27-0563120BAA9B}"/>
              </a:ext>
            </a:extLst>
          </p:cNvPr>
          <p:cNvCxnSpPr>
            <a:cxnSpLocks/>
          </p:cNvCxnSpPr>
          <p:nvPr/>
        </p:nvCxnSpPr>
        <p:spPr>
          <a:xfrm>
            <a:off x="1843430" y="6284451"/>
            <a:ext cx="12367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8" name="Oval 117">
            <a:extLst>
              <a:ext uri="{FF2B5EF4-FFF2-40B4-BE49-F238E27FC236}">
                <a16:creationId xmlns:a16="http://schemas.microsoft.com/office/drawing/2014/main" id="{58526986-5DF7-91EE-019A-82C9974996FD}"/>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BBFF62B6-08A5-DB19-B252-8993B8A692EC}"/>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0156D4D9-9C4C-708E-6CF9-031F8B06139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grpSp>
        <p:nvGrpSpPr>
          <p:cNvPr id="121" name="Group 120">
            <a:extLst>
              <a:ext uri="{FF2B5EF4-FFF2-40B4-BE49-F238E27FC236}">
                <a16:creationId xmlns:a16="http://schemas.microsoft.com/office/drawing/2014/main" id="{AFB67C41-FBBF-3292-C714-00B0433BCDC0}"/>
              </a:ext>
            </a:extLst>
          </p:cNvPr>
          <p:cNvGrpSpPr/>
          <p:nvPr/>
        </p:nvGrpSpPr>
        <p:grpSpPr>
          <a:xfrm>
            <a:off x="4555398" y="6127332"/>
            <a:ext cx="278634" cy="272668"/>
            <a:chOff x="8032638" y="5926610"/>
            <a:chExt cx="278634" cy="272668"/>
          </a:xfrm>
          <a:solidFill>
            <a:schemeClr val="bg1">
              <a:lumMod val="75000"/>
            </a:schemeClr>
          </a:solidFill>
        </p:grpSpPr>
        <p:sp>
          <p:nvSpPr>
            <p:cNvPr id="122" name="Freeform 121">
              <a:extLst>
                <a:ext uri="{FF2B5EF4-FFF2-40B4-BE49-F238E27FC236}">
                  <a16:creationId xmlns:a16="http://schemas.microsoft.com/office/drawing/2014/main" id="{FCBC92B2-145B-A847-E59A-BE302FD5EAC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23" name="Freeform 122">
              <a:extLst>
                <a:ext uri="{FF2B5EF4-FFF2-40B4-BE49-F238E27FC236}">
                  <a16:creationId xmlns:a16="http://schemas.microsoft.com/office/drawing/2014/main" id="{9471F215-ECDC-8C84-3259-2E1B3EC27BB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24" name="Group 123">
            <a:extLst>
              <a:ext uri="{FF2B5EF4-FFF2-40B4-BE49-F238E27FC236}">
                <a16:creationId xmlns:a16="http://schemas.microsoft.com/office/drawing/2014/main" id="{84A5A7F9-CC65-292F-8900-F91DE3180244}"/>
              </a:ext>
            </a:extLst>
          </p:cNvPr>
          <p:cNvGrpSpPr/>
          <p:nvPr/>
        </p:nvGrpSpPr>
        <p:grpSpPr>
          <a:xfrm rot="10800000">
            <a:off x="3834286" y="6127332"/>
            <a:ext cx="278634" cy="272668"/>
            <a:chOff x="8032638" y="5926610"/>
            <a:chExt cx="278634" cy="272668"/>
          </a:xfrm>
          <a:solidFill>
            <a:schemeClr val="accent5"/>
          </a:solidFill>
        </p:grpSpPr>
        <p:sp>
          <p:nvSpPr>
            <p:cNvPr id="125" name="Freeform 124">
              <a:extLst>
                <a:ext uri="{FF2B5EF4-FFF2-40B4-BE49-F238E27FC236}">
                  <a16:creationId xmlns:a16="http://schemas.microsoft.com/office/drawing/2014/main" id="{8CF37F51-0AA8-8B46-E397-4E72382043A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26" name="Freeform 125">
              <a:extLst>
                <a:ext uri="{FF2B5EF4-FFF2-40B4-BE49-F238E27FC236}">
                  <a16:creationId xmlns:a16="http://schemas.microsoft.com/office/drawing/2014/main" id="{31AA67F2-DB06-8EE8-F7AE-208765665F13}"/>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127" name="Freeform 126">
            <a:extLst>
              <a:ext uri="{FF2B5EF4-FFF2-40B4-BE49-F238E27FC236}">
                <a16:creationId xmlns:a16="http://schemas.microsoft.com/office/drawing/2014/main" id="{8128BC44-A8D6-E9D4-0F1B-B353B7E215D1}"/>
              </a:ext>
            </a:extLst>
          </p:cNvPr>
          <p:cNvSpPr/>
          <p:nvPr/>
        </p:nvSpPr>
        <p:spPr>
          <a:xfrm rot="10800000">
            <a:off x="3476609" y="524551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28" name="Freeform 127">
            <a:extLst>
              <a:ext uri="{FF2B5EF4-FFF2-40B4-BE49-F238E27FC236}">
                <a16:creationId xmlns:a16="http://schemas.microsoft.com/office/drawing/2014/main" id="{2B23CAA6-A839-EF05-1F53-B23537056FC2}"/>
              </a:ext>
            </a:extLst>
          </p:cNvPr>
          <p:cNvSpPr/>
          <p:nvPr/>
        </p:nvSpPr>
        <p:spPr>
          <a:xfrm rot="10800000">
            <a:off x="3473434" y="4865809"/>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29" name="Freeform 128">
            <a:extLst>
              <a:ext uri="{FF2B5EF4-FFF2-40B4-BE49-F238E27FC236}">
                <a16:creationId xmlns:a16="http://schemas.microsoft.com/office/drawing/2014/main" id="{040376F3-2E4F-3AE0-9690-FF0C59954384}"/>
              </a:ext>
            </a:extLst>
          </p:cNvPr>
          <p:cNvSpPr/>
          <p:nvPr/>
        </p:nvSpPr>
        <p:spPr>
          <a:xfrm rot="10800000">
            <a:off x="3473434" y="4520272"/>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0" name="Freeform 129">
            <a:extLst>
              <a:ext uri="{FF2B5EF4-FFF2-40B4-BE49-F238E27FC236}">
                <a16:creationId xmlns:a16="http://schemas.microsoft.com/office/drawing/2014/main" id="{C0C6CD80-01F1-8D5D-AD4A-4EDF65532491}"/>
              </a:ext>
            </a:extLst>
          </p:cNvPr>
          <p:cNvSpPr/>
          <p:nvPr/>
        </p:nvSpPr>
        <p:spPr>
          <a:xfrm rot="10800000">
            <a:off x="3473434" y="284069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77168258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3978217" y="3429000"/>
            <a:ext cx="2269445" cy="791312"/>
          </a:xfrm>
        </p:spPr>
        <p:txBody>
          <a:bodyPr/>
          <a:lstStyle/>
          <a:p>
            <a:pPr algn="ctr"/>
            <a:r>
              <a:rPr lang="en-US" altLang="zh-CN" sz="1400" dirty="0">
                <a:solidFill>
                  <a:prstClr val="black"/>
                </a:solidFill>
                <a:cs typeface="Arial" panose="020B0604020202020204" pitchFamily="34" charset="0"/>
              </a:rPr>
              <a:t>Thịt heo, thịt cừu và thịt bò trong các món hầm có hương vị rượu vang, hành tây và gia vị</a:t>
            </a: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623888" y="632597"/>
            <a:ext cx="7569136" cy="1325563"/>
          </a:xfrm>
        </p:spPr>
        <p:txBody>
          <a:bodyPr/>
          <a:lstStyle/>
          <a:p>
            <a:r>
              <a:rPr lang="en-US" altLang="zh-CN" b="1" dirty="0">
                <a:solidFill>
                  <a:schemeClr val="accent1"/>
                </a:solidFill>
              </a:rPr>
              <a:t>KẾT HỢP VỚI MÓN ĂN</a:t>
            </a:r>
          </a:p>
        </p:txBody>
      </p:sp>
      <p:sp>
        <p:nvSpPr>
          <p:cNvPr id="11" name="Text Placeholder 3">
            <a:extLst>
              <a:ext uri="{FF2B5EF4-FFF2-40B4-BE49-F238E27FC236}">
                <a16:creationId xmlns:a16="http://schemas.microsoft.com/office/drawing/2014/main" id="{DC9F0AC7-3AC2-93D5-627E-079193FE5806}"/>
              </a:ext>
            </a:extLst>
          </p:cNvPr>
          <p:cNvSpPr txBox="1">
            <a:spLocks/>
          </p:cNvSpPr>
          <p:nvPr/>
        </p:nvSpPr>
        <p:spPr>
          <a:xfrm>
            <a:off x="6820569" y="3429000"/>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US" altLang="zh-CN" sz="1400" dirty="0">
                <a:solidFill>
                  <a:prstClr val="black"/>
                </a:solidFill>
                <a:latin typeface="Arial" panose="020B0604020202020204" pitchFamily="34" charset="0"/>
                <a:cs typeface="Arial" panose="020B0604020202020204" pitchFamily="34" charset="0"/>
              </a:rPr>
              <a:t>Các loại thịt thú săn như thịt chuột túi hoặc thịt nai</a:t>
            </a:r>
          </a:p>
        </p:txBody>
      </p:sp>
      <p:sp>
        <p:nvSpPr>
          <p:cNvPr id="13" name="Text Placeholder 3">
            <a:extLst>
              <a:ext uri="{FF2B5EF4-FFF2-40B4-BE49-F238E27FC236}">
                <a16:creationId xmlns:a16="http://schemas.microsoft.com/office/drawing/2014/main" id="{99B6476D-F7FB-4CA1-B2B3-C7EC7A27BAC8}"/>
              </a:ext>
            </a:extLst>
          </p:cNvPr>
          <p:cNvSpPr txBox="1">
            <a:spLocks/>
          </p:cNvSpPr>
          <p:nvPr/>
        </p:nvSpPr>
        <p:spPr>
          <a:xfrm>
            <a:off x="9839191" y="3429000"/>
            <a:ext cx="1580541"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US" altLang="zh-CN" sz="1400" dirty="0">
                <a:solidFill>
                  <a:prstClr val="black"/>
                </a:solidFill>
                <a:latin typeface="Arial" panose="020B0604020202020204" pitchFamily="34" charset="0"/>
                <a:cs typeface="Arial" panose="020B0604020202020204" pitchFamily="34" charset="0"/>
              </a:rPr>
              <a:t>Bánh pizza phủ salami hoặc mì ống sốt bò ragu</a:t>
            </a:r>
          </a:p>
        </p:txBody>
      </p:sp>
      <p:sp>
        <p:nvSpPr>
          <p:cNvPr id="15" name="Text Placeholder 3">
            <a:extLst>
              <a:ext uri="{FF2B5EF4-FFF2-40B4-BE49-F238E27FC236}">
                <a16:creationId xmlns:a16="http://schemas.microsoft.com/office/drawing/2014/main" id="{AFED1983-68EA-C5EA-CE33-53212D0CD5CA}"/>
              </a:ext>
            </a:extLst>
          </p:cNvPr>
          <p:cNvSpPr txBox="1">
            <a:spLocks/>
          </p:cNvSpPr>
          <p:nvPr/>
        </p:nvSpPr>
        <p:spPr>
          <a:xfrm>
            <a:off x="3978217" y="5984913"/>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US" altLang="zh-CN" sz="1400" dirty="0">
                <a:solidFill>
                  <a:prstClr val="black"/>
                </a:solidFill>
                <a:latin typeface="Arial" panose="020B0604020202020204" pitchFamily="34" charset="0"/>
                <a:cs typeface="Arial" panose="020B0604020202020204" pitchFamily="34" charset="0"/>
              </a:rPr>
              <a:t>Thịt nướng và BBQ nêm tiêu</a:t>
            </a:r>
          </a:p>
        </p:txBody>
      </p:sp>
      <p:sp>
        <p:nvSpPr>
          <p:cNvPr id="16" name="Text Placeholder 3">
            <a:extLst>
              <a:ext uri="{FF2B5EF4-FFF2-40B4-BE49-F238E27FC236}">
                <a16:creationId xmlns:a16="http://schemas.microsoft.com/office/drawing/2014/main" id="{DDF91A9C-BECF-1CE5-05D4-658A49D88A24}"/>
              </a:ext>
            </a:extLst>
          </p:cNvPr>
          <p:cNvSpPr txBox="1">
            <a:spLocks/>
          </p:cNvSpPr>
          <p:nvPr/>
        </p:nvSpPr>
        <p:spPr>
          <a:xfrm>
            <a:off x="6737505" y="5694601"/>
            <a:ext cx="2427542"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US" altLang="zh-CN" sz="1400" dirty="0">
                <a:solidFill>
                  <a:prstClr val="black"/>
                </a:solidFill>
                <a:latin typeface="Arial" panose="020B0604020202020204" pitchFamily="34" charset="0"/>
                <a:cs typeface="Arial" panose="020B0604020202020204" pitchFamily="34" charset="0"/>
              </a:rPr>
              <a:t>Pho mát cứng có hương vị đậm đà, chẳng hạn như cheddar, pecorino hoặc Parmesan, gouda hun khói</a:t>
            </a:r>
          </a:p>
        </p:txBody>
      </p:sp>
      <p:sp>
        <p:nvSpPr>
          <p:cNvPr id="17" name="Text Placeholder 3">
            <a:extLst>
              <a:ext uri="{FF2B5EF4-FFF2-40B4-BE49-F238E27FC236}">
                <a16:creationId xmlns:a16="http://schemas.microsoft.com/office/drawing/2014/main" id="{8C7D17F1-1A4F-ED44-CD04-3DCE1362CFCA}"/>
              </a:ext>
            </a:extLst>
          </p:cNvPr>
          <p:cNvSpPr txBox="1">
            <a:spLocks/>
          </p:cNvSpPr>
          <p:nvPr/>
        </p:nvSpPr>
        <p:spPr>
          <a:xfrm>
            <a:off x="9541735" y="5984913"/>
            <a:ext cx="2269445"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Clr>
                <a:srgbClr val="F40000"/>
              </a:buClr>
            </a:pPr>
            <a:r>
              <a:rPr lang="en-US" altLang="zh-CN" sz="1400" dirty="0">
                <a:solidFill>
                  <a:prstClr val="black"/>
                </a:solidFill>
                <a:latin typeface="Arial" panose="020B0604020202020204" pitchFamily="34" charset="0"/>
                <a:cs typeface="Arial" panose="020B0604020202020204" pitchFamily="34" charset="0"/>
              </a:rPr>
              <a:t>Sô cô la đen</a:t>
            </a:r>
          </a:p>
          <a:p>
            <a:pPr algn="ctr">
              <a:buClr>
                <a:srgbClr val="F40000"/>
              </a:buClr>
            </a:pPr>
            <a:r>
              <a:rPr lang="en-US" altLang="zh-CN" sz="1400" dirty="0">
                <a:solidFill>
                  <a:prstClr val="black"/>
                </a:solidFill>
                <a:latin typeface="Arial" panose="020B0604020202020204" pitchFamily="34" charset="0"/>
                <a:cs typeface="Arial" panose="020B0604020202020204" pitchFamily="34" charset="0"/>
              </a:rPr>
              <a:t>(70% ca cao)</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68588" y="4385954"/>
            <a:ext cx="4059813"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pic>
        <p:nvPicPr>
          <p:cNvPr id="2" name="Picture 1">
            <a:extLst>
              <a:ext uri="{FF2B5EF4-FFF2-40B4-BE49-F238E27FC236}">
                <a16:creationId xmlns:a16="http://schemas.microsoft.com/office/drawing/2014/main" id="{CB703CB8-BDF2-7A03-2A7F-5CE9FDC40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9880" y="1649249"/>
            <a:ext cx="1929945" cy="1488815"/>
          </a:xfrm>
          <a:prstGeom prst="rect">
            <a:avLst/>
          </a:prstGeom>
        </p:spPr>
      </p:pic>
      <p:pic>
        <p:nvPicPr>
          <p:cNvPr id="3" name="Picture 2">
            <a:extLst>
              <a:ext uri="{FF2B5EF4-FFF2-40B4-BE49-F238E27FC236}">
                <a16:creationId xmlns:a16="http://schemas.microsoft.com/office/drawing/2014/main" id="{E841B1F4-F1B2-3BAA-13B2-6E962BC6B8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5015" y="1747430"/>
            <a:ext cx="1332928" cy="1325564"/>
          </a:xfrm>
          <a:prstGeom prst="rect">
            <a:avLst/>
          </a:prstGeom>
        </p:spPr>
      </p:pic>
      <p:pic>
        <p:nvPicPr>
          <p:cNvPr id="7" name="Picture 6">
            <a:extLst>
              <a:ext uri="{FF2B5EF4-FFF2-40B4-BE49-F238E27FC236}">
                <a16:creationId xmlns:a16="http://schemas.microsoft.com/office/drawing/2014/main" id="{0E3CC4A0-6408-1CA8-B3C3-5BB8D7D78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4899" y="1985821"/>
            <a:ext cx="1693846" cy="1122887"/>
          </a:xfrm>
          <a:prstGeom prst="rect">
            <a:avLst/>
          </a:prstGeom>
        </p:spPr>
      </p:pic>
      <p:pic>
        <p:nvPicPr>
          <p:cNvPr id="9" name="Picture 8">
            <a:extLst>
              <a:ext uri="{FF2B5EF4-FFF2-40B4-BE49-F238E27FC236}">
                <a16:creationId xmlns:a16="http://schemas.microsoft.com/office/drawing/2014/main" id="{FD3A50F2-EFFF-0C66-CF60-636493AF42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6052" y="4511248"/>
            <a:ext cx="1893773" cy="1005784"/>
          </a:xfrm>
          <a:prstGeom prst="rect">
            <a:avLst/>
          </a:prstGeom>
        </p:spPr>
      </p:pic>
      <p:pic>
        <p:nvPicPr>
          <p:cNvPr id="10" name="Picture 9">
            <a:extLst>
              <a:ext uri="{FF2B5EF4-FFF2-40B4-BE49-F238E27FC236}">
                <a16:creationId xmlns:a16="http://schemas.microsoft.com/office/drawing/2014/main" id="{2F7F581D-B0C7-6DEB-373D-3C7FCEECF2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3820" y="4404094"/>
            <a:ext cx="1808756" cy="1049641"/>
          </a:xfrm>
          <a:prstGeom prst="rect">
            <a:avLst/>
          </a:prstGeom>
        </p:spPr>
      </p:pic>
      <p:pic>
        <p:nvPicPr>
          <p:cNvPr id="12" name="Picture 11">
            <a:extLst>
              <a:ext uri="{FF2B5EF4-FFF2-40B4-BE49-F238E27FC236}">
                <a16:creationId xmlns:a16="http://schemas.microsoft.com/office/drawing/2014/main" id="{CBFD44F7-B536-265C-CBD5-5921F8765B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34323" y="4469944"/>
            <a:ext cx="1750967" cy="983791"/>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4112061" cy="785732"/>
          </a:xfrm>
        </p:spPr>
        <p:txBody>
          <a:bodyPr/>
          <a:lstStyle/>
          <a:p>
            <a:r>
              <a:rPr lang="en-US" altLang="zh-CN" b="1" dirty="0">
                <a:solidFill>
                  <a:schemeClr val="accent5"/>
                </a:solidFill>
              </a:rPr>
              <a:t>ĐA DẠNG NHƯ</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163795"/>
            <a:ext cx="3818515" cy="1670704"/>
          </a:xfrm>
        </p:spPr>
        <p:txBody>
          <a:bodyPr/>
          <a:lstStyle/>
          <a:p>
            <a:pPr marL="0" indent="0">
              <a:spcBef>
                <a:spcPct val="0"/>
              </a:spcBef>
              <a:buNone/>
            </a:pPr>
            <a:r>
              <a:rPr lang="en-US" altLang="zh-CN" dirty="0">
                <a:solidFill>
                  <a:schemeClr val="bg1"/>
                </a:solidFill>
              </a:rPr>
              <a:t>Rượu vang Shiraz hảo hạng của Úc là một biểu hiện của vùng đất: một sự chưng cất của thổ nhưỡng, khí hậu và cộng đồng riêng biệt của chúng ta.
Những người làm rượu vang của chúng ta vốn tò mò, hoàn thiện các khái niệm cũ và thử nghiệm những ý tưởng mới để tạo ra một thứ gì đó phi thường. Và đó là điều khiến tương lai của Shiraz trở nên thú vị.</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724447" cy="1325563"/>
          </a:xfrm>
        </p:spPr>
        <p:txBody>
          <a:bodyPr/>
          <a:lstStyle/>
          <a:p>
            <a:r>
              <a:rPr lang="en-US" altLang="zh-CN" b="1" kern="1000" spc="-100" dirty="0"/>
              <a:t>ĐẤT NƯỚC ĐÃ TẠO RA NÓ</a:t>
            </a:r>
          </a:p>
        </p:txBody>
      </p:sp>
    </p:spTree>
    <p:extLst>
      <p:ext uri="{BB962C8B-B14F-4D97-AF65-F5344CB8AC3E}">
        <p14:creationId xmlns:p14="http://schemas.microsoft.com/office/powerpoint/2010/main" val="380755108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field of vines in a valley  Description automatically generated with medium confidence">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unch of grapes on a vine  AI-generated content may be incorrect.">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p:txBody>
          <a:bodyPr/>
          <a:lstStyle>
            <a:lvl1pPr>
              <a:defRPr sz="5243"/>
            </a:lvl1pPr>
          </a:lstStyle>
          <a:p>
            <a:r>
              <a:rPr lang="en-US" altLang="zh-CN" sz="2400" b="1" dirty="0"/>
              <a:t>Những năm 1820 – 1830</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p:txBody>
          <a:bodyPr/>
          <a:lstStyle/>
          <a:p>
            <a:r>
              <a:rPr lang="en-US" altLang="zh-CN" sz="1600" dirty="0"/>
              <a:t>Shiraz là một trong những giống nho nguyên thủy được mang đến Úc và phát triển mạnh trong khí hậu ấm áp và khô hạn.</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5064531" y="1720205"/>
            <a:ext cx="2382343" cy="1461301"/>
          </a:xfrm>
        </p:spPr>
        <p:txBody>
          <a:bodyPr/>
          <a:lstStyle/>
          <a:p>
            <a:r>
              <a:rPr lang="en-US" altLang="zh-CN" sz="1600" dirty="0"/>
              <a:t>Cây nho Shiraz được trồng ở Nam Úc và Victoria, một số cây nho này vẫn đang cho quả đến ngày nay.</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p:txBody>
          <a:bodyPr/>
          <a:lstStyle>
            <a:lvl1pPr>
              <a:defRPr sz="1434"/>
            </a:lvl1pPr>
          </a:lstStyle>
          <a:p>
            <a:r>
              <a:rPr lang="en-US" altLang="zh-CN" sz="2400" b="1" dirty="0"/>
              <a:t>Những năm 1840 – 1890</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8947509" y="4158354"/>
            <a:ext cx="2805344" cy="1461301"/>
          </a:xfrm>
        </p:spPr>
        <p:txBody>
          <a:bodyPr/>
          <a:lstStyle/>
          <a:p>
            <a:r>
              <a:rPr lang="en-US" altLang="zh-CN" sz="1600" dirty="0" err="1"/>
              <a:t>Tahbilk</a:t>
            </a:r>
            <a:r>
              <a:rPr lang="en-US" altLang="zh-CN" sz="1600" dirty="0"/>
              <a:t> </a:t>
            </a:r>
            <a:r>
              <a:rPr lang="en-US" altLang="zh-CN" sz="1600" dirty="0" err="1"/>
              <a:t>được</a:t>
            </a:r>
            <a:r>
              <a:rPr lang="en-US" altLang="zh-CN" sz="1600" dirty="0"/>
              <a:t> </a:t>
            </a:r>
            <a:r>
              <a:rPr lang="en-US" altLang="zh-CN" sz="1600" dirty="0" err="1"/>
              <a:t>thành</a:t>
            </a:r>
            <a:r>
              <a:rPr lang="en-US" altLang="zh-CN" sz="1600" dirty="0"/>
              <a:t> </a:t>
            </a:r>
            <a:r>
              <a:rPr lang="en-US" altLang="zh-CN" sz="1600" dirty="0" err="1"/>
              <a:t>lập</a:t>
            </a:r>
            <a:r>
              <a:rPr lang="en-US" altLang="zh-CN" sz="1600" dirty="0"/>
              <a:t> </a:t>
            </a:r>
            <a:r>
              <a:rPr lang="en-US" altLang="zh-CN" sz="1600" dirty="0" err="1"/>
              <a:t>ở</a:t>
            </a:r>
            <a:r>
              <a:rPr lang="en-US" altLang="zh-CN" sz="1600" dirty="0"/>
              <a:t> Victoria </a:t>
            </a:r>
            <a:r>
              <a:rPr lang="en-US" altLang="zh-CN" sz="1600" dirty="0" err="1"/>
              <a:t>và</a:t>
            </a:r>
            <a:r>
              <a:rPr lang="en-US" altLang="zh-CN" sz="1600" dirty="0"/>
              <a:t> </a:t>
            </a:r>
            <a:r>
              <a:rPr lang="en-US" altLang="zh-CN" sz="1600" dirty="0" err="1"/>
              <a:t>là</a:t>
            </a:r>
            <a:r>
              <a:rPr lang="en-US" altLang="zh-CN" sz="1600" dirty="0"/>
              <a:t> </a:t>
            </a:r>
            <a:r>
              <a:rPr lang="en-US" altLang="zh-CN" sz="1600" dirty="0" err="1"/>
              <a:t>nơi</a:t>
            </a:r>
            <a:r>
              <a:rPr lang="en-US" altLang="zh-CN" sz="1600" dirty="0"/>
              <a:t> </a:t>
            </a:r>
            <a:r>
              <a:rPr lang="en-US" altLang="zh-CN" sz="1600" dirty="0" err="1"/>
              <a:t>có</a:t>
            </a:r>
            <a:r>
              <a:rPr lang="en-US" altLang="zh-CN" sz="1600" dirty="0"/>
              <a:t> </a:t>
            </a:r>
            <a:r>
              <a:rPr lang="en-US" altLang="zh-CN" sz="1600" dirty="0" err="1"/>
              <a:t>một</a:t>
            </a:r>
            <a:r>
              <a:rPr lang="en-US" altLang="zh-CN" sz="1600" dirty="0"/>
              <a:t> </a:t>
            </a:r>
            <a:r>
              <a:rPr lang="en-US" altLang="zh-CN" sz="1600" dirty="0" err="1"/>
              <a:t>số</a:t>
            </a:r>
            <a:r>
              <a:rPr lang="en-US" altLang="zh-CN" sz="1600" dirty="0"/>
              <a:t> </a:t>
            </a:r>
            <a:r>
              <a:rPr lang="en-US" altLang="zh-CN" sz="1600" dirty="0" err="1"/>
              <a:t>cây</a:t>
            </a:r>
            <a:r>
              <a:rPr lang="en-US" altLang="zh-CN" sz="1600" dirty="0"/>
              <a:t> Shiraz </a:t>
            </a:r>
            <a:r>
              <a:rPr lang="en-US" altLang="zh-CN" sz="1600" dirty="0" err="1"/>
              <a:t>chưa</a:t>
            </a:r>
            <a:r>
              <a:rPr lang="en-US" altLang="zh-CN" sz="1600" dirty="0"/>
              <a:t> </a:t>
            </a:r>
            <a:r>
              <a:rPr lang="en-US" altLang="zh-CN" sz="1600" dirty="0" err="1"/>
              <a:t>ghép</a:t>
            </a:r>
            <a:r>
              <a:rPr lang="en-US" altLang="zh-CN" sz="1600" dirty="0"/>
              <a:t> </a:t>
            </a:r>
            <a:r>
              <a:rPr lang="en-US" altLang="zh-CN" sz="1600" dirty="0" err="1"/>
              <a:t>gốc</a:t>
            </a:r>
            <a:r>
              <a:rPr lang="en-US" altLang="zh-CN" sz="1600" dirty="0"/>
              <a:t> </a:t>
            </a:r>
            <a:r>
              <a:rPr lang="en-US" altLang="zh-CN" sz="1600" dirty="0" err="1"/>
              <a:t>lâu</a:t>
            </a:r>
            <a:r>
              <a:rPr lang="en-US" altLang="zh-CN" sz="1600" dirty="0"/>
              <a:t> </a:t>
            </a:r>
            <a:r>
              <a:rPr lang="en-US" altLang="zh-CN" sz="1600" dirty="0" err="1"/>
              <a:t>đời</a:t>
            </a:r>
            <a:r>
              <a:rPr lang="en-US" altLang="zh-CN" sz="1600" dirty="0"/>
              <a:t> </a:t>
            </a:r>
            <a:r>
              <a:rPr lang="en-US" altLang="zh-CN" sz="1600" dirty="0" err="1"/>
              <a:t>nhất</a:t>
            </a:r>
            <a:r>
              <a:rPr lang="en-US" altLang="zh-CN" sz="1600" dirty="0"/>
              <a:t> </a:t>
            </a:r>
            <a:r>
              <a:rPr lang="en-US" altLang="zh-CN" sz="1600" dirty="0" err="1"/>
              <a:t>thế</a:t>
            </a:r>
            <a:r>
              <a:rPr lang="en-US" altLang="zh-CN" sz="1600" dirty="0"/>
              <a:t> </a:t>
            </a:r>
            <a:r>
              <a:rPr lang="en-US" altLang="zh-CN" sz="1600" dirty="0" err="1"/>
              <a:t>giới</a:t>
            </a:r>
            <a:r>
              <a:rPr lang="en-US" altLang="zh-CN" sz="1600" dirty="0"/>
              <a:t>, </a:t>
            </a:r>
            <a:r>
              <a:rPr lang="en-US" altLang="zh-CN" sz="1600" dirty="0" err="1"/>
              <a:t>trồng</a:t>
            </a:r>
            <a:r>
              <a:rPr lang="en-US" altLang="zh-CN" sz="1600" dirty="0"/>
              <a:t> </a:t>
            </a:r>
            <a:r>
              <a:rPr lang="en-US" altLang="zh-CN" sz="1600" dirty="0" err="1"/>
              <a:t>trước</a:t>
            </a:r>
            <a:r>
              <a:rPr lang="en-US" altLang="zh-CN" sz="1600" dirty="0"/>
              <a:t> </a:t>
            </a:r>
            <a:r>
              <a:rPr lang="en-US" altLang="zh-CN" sz="1600" dirty="0" err="1"/>
              <a:t>dịch</a:t>
            </a:r>
            <a:r>
              <a:rPr lang="en-US" altLang="zh-CN" sz="1600" dirty="0"/>
              <a:t> </a:t>
            </a:r>
            <a:r>
              <a:rPr lang="en-US" altLang="zh-CN" sz="1600" dirty="0" err="1"/>
              <a:t>bệnh</a:t>
            </a:r>
            <a:r>
              <a:rPr lang="en-US" altLang="zh-CN" sz="1600" dirty="0"/>
              <a:t> phylloxera.</a:t>
            </a:r>
          </a:p>
          <a:p>
            <a:endParaRPr lang="en-US" dirty="0"/>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8936623" y="3474503"/>
            <a:ext cx="2120040" cy="662774"/>
          </a:xfrm>
        </p:spPr>
        <p:txBody>
          <a:bodyPr/>
          <a:lstStyle>
            <a:lvl1pPr>
              <a:defRPr sz="1234"/>
            </a:lvl1pPr>
          </a:lstStyle>
          <a:p>
            <a:r>
              <a:rPr lang="en-US" altLang="zh-CN" sz="2400" b="1" dirty="0"/>
              <a:t>Năm 1860</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altLang="zh-CN" b="1" dirty="0">
                <a:solidFill>
                  <a:schemeClr val="accent1"/>
                </a:solidFill>
              </a:rPr>
              <a:t>LỊCH SỬ CỦA SHIRAZ Ở ÚC</a:t>
            </a:r>
          </a:p>
        </p:txBody>
      </p:sp>
    </p:spTree>
    <p:extLst>
      <p:ext uri="{BB962C8B-B14F-4D97-AF65-F5344CB8AC3E}">
        <p14:creationId xmlns:p14="http://schemas.microsoft.com/office/powerpoint/2010/main" val="327401099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2C6D3-B670-0117-7FF7-464BAF3840F0}"/>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32712722-0AB5-D377-C351-39DFF312E0B9}"/>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DDDFFAFA-AB20-698A-B075-477C8B8EC3F1}"/>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621652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51FFBF0-3397-1830-2D77-BA56C64F06BA}"/>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8546995" y="3808638"/>
            <a:ext cx="3645005" cy="2800350"/>
          </a:xfrm>
        </p:spPr>
      </p:pic>
      <p:sp>
        <p:nvSpPr>
          <p:cNvPr id="3" name="Text Placeholder 2">
            <a:extLst>
              <a:ext uri="{FF2B5EF4-FFF2-40B4-BE49-F238E27FC236}">
                <a16:creationId xmlns:a16="http://schemas.microsoft.com/office/drawing/2014/main" id="{1BA1EA82-8919-C5F6-4846-537D461DBFF7}"/>
              </a:ext>
            </a:extLst>
          </p:cNvPr>
          <p:cNvSpPr>
            <a:spLocks noGrp="1"/>
          </p:cNvSpPr>
          <p:nvPr>
            <p:ph type="body" sz="quarter" idx="17"/>
          </p:nvPr>
        </p:nvSpPr>
        <p:spPr>
          <a:xfrm>
            <a:off x="926915" y="4121999"/>
            <a:ext cx="2976345" cy="1461301"/>
          </a:xfrm>
        </p:spPr>
        <p:txBody>
          <a:bodyPr/>
          <a:lstStyle/>
          <a:p>
            <a:pPr>
              <a:lnSpc>
                <a:spcPct val="95000"/>
              </a:lnSpc>
            </a:pPr>
            <a:r>
              <a:rPr lang="en-US" altLang="zh-CN" sz="1600" dirty="0"/>
              <a:t>Henry Best trồng Shiraz trong vườn nho Great Western của mình ở Victoria và những cây nho này tiếp tục phát triển mạnh cho đến ngày nay</a:t>
            </a:r>
          </a:p>
        </p:txBody>
      </p:sp>
      <p:sp>
        <p:nvSpPr>
          <p:cNvPr id="4" name="Text Placeholder 3">
            <a:extLst>
              <a:ext uri="{FF2B5EF4-FFF2-40B4-BE49-F238E27FC236}">
                <a16:creationId xmlns:a16="http://schemas.microsoft.com/office/drawing/2014/main" id="{68BCEE83-459A-8F29-62C5-26668A76415B}"/>
              </a:ext>
            </a:extLst>
          </p:cNvPr>
          <p:cNvSpPr>
            <a:spLocks noGrp="1"/>
          </p:cNvSpPr>
          <p:nvPr>
            <p:ph type="body" sz="quarter" idx="18"/>
          </p:nvPr>
        </p:nvSpPr>
        <p:spPr>
          <a:xfrm>
            <a:off x="916030" y="3438148"/>
            <a:ext cx="2120040" cy="662774"/>
          </a:xfrm>
        </p:spPr>
        <p:txBody>
          <a:bodyPr/>
          <a:lstStyle>
            <a:lvl1pPr>
              <a:defRPr sz="1234"/>
            </a:lvl1pPr>
          </a:lstStyle>
          <a:p>
            <a:r>
              <a:rPr lang="en-US" altLang="zh-CN" sz="2400" b="1" dirty="0"/>
              <a:t>Năm 1867</a:t>
            </a:r>
          </a:p>
        </p:txBody>
      </p:sp>
      <p:sp>
        <p:nvSpPr>
          <p:cNvPr id="5" name="Text Placeholder 4">
            <a:extLst>
              <a:ext uri="{FF2B5EF4-FFF2-40B4-BE49-F238E27FC236}">
                <a16:creationId xmlns:a16="http://schemas.microsoft.com/office/drawing/2014/main" id="{B2BEADA7-3AD6-4A94-41DC-FC6DC9BBAD63}"/>
              </a:ext>
            </a:extLst>
          </p:cNvPr>
          <p:cNvSpPr>
            <a:spLocks noGrp="1"/>
          </p:cNvSpPr>
          <p:nvPr>
            <p:ph type="body" sz="quarter" idx="19"/>
          </p:nvPr>
        </p:nvSpPr>
        <p:spPr>
          <a:xfrm>
            <a:off x="5793874" y="4471420"/>
            <a:ext cx="2608703" cy="833612"/>
          </a:xfrm>
        </p:spPr>
        <p:txBody>
          <a:bodyPr/>
          <a:lstStyle/>
          <a:p>
            <a:r>
              <a:rPr lang="en-US" altLang="zh-CN" sz="1600" dirty="0"/>
              <a:t>Shiraz bắt đầu trở thành loại rượu vang phổ biến nhất trong nước.</a:t>
            </a:r>
          </a:p>
        </p:txBody>
      </p:sp>
      <p:sp>
        <p:nvSpPr>
          <p:cNvPr id="6" name="Text Placeholder 5">
            <a:extLst>
              <a:ext uri="{FF2B5EF4-FFF2-40B4-BE49-F238E27FC236}">
                <a16:creationId xmlns:a16="http://schemas.microsoft.com/office/drawing/2014/main" id="{5459A502-188D-C624-4844-9FC9930CB9B0}"/>
              </a:ext>
            </a:extLst>
          </p:cNvPr>
          <p:cNvSpPr>
            <a:spLocks noGrp="1"/>
          </p:cNvSpPr>
          <p:nvPr>
            <p:ph type="body" sz="quarter" idx="20"/>
          </p:nvPr>
        </p:nvSpPr>
        <p:spPr/>
        <p:txBody>
          <a:bodyPr/>
          <a:lstStyle>
            <a:lvl1pPr>
              <a:defRPr sz="1434"/>
            </a:lvl1pPr>
          </a:lstStyle>
          <a:p>
            <a:r>
              <a:rPr lang="en-US" altLang="zh-CN" sz="2400" b="1" dirty="0"/>
              <a:t>Những năm 1950 – 1970</a:t>
            </a:r>
          </a:p>
        </p:txBody>
      </p:sp>
      <p:sp>
        <p:nvSpPr>
          <p:cNvPr id="7" name="Text Placeholder 6">
            <a:extLst>
              <a:ext uri="{FF2B5EF4-FFF2-40B4-BE49-F238E27FC236}">
                <a16:creationId xmlns:a16="http://schemas.microsoft.com/office/drawing/2014/main" id="{228123A5-D550-D71A-7062-F7747EAC35AE}"/>
              </a:ext>
            </a:extLst>
          </p:cNvPr>
          <p:cNvSpPr>
            <a:spLocks noGrp="1"/>
          </p:cNvSpPr>
          <p:nvPr>
            <p:ph type="body" sz="quarter" idx="21"/>
          </p:nvPr>
        </p:nvSpPr>
        <p:spPr>
          <a:xfrm>
            <a:off x="2927062" y="1715156"/>
            <a:ext cx="3322598" cy="1461301"/>
          </a:xfrm>
        </p:spPr>
        <p:txBody>
          <a:bodyPr/>
          <a:lstStyle/>
          <a:p>
            <a:r>
              <a:rPr lang="en-US" altLang="zh-CN" sz="1600" dirty="0"/>
              <a:t>Shiraz tiếp tục phát triển mạnh ở hầu hết mọi ngóc ngách của đất nước, với sự phù hợp với các loại khí hậu, địa hình và đất khác nhau của Úc vượt trội hơn các giống khác.</a:t>
            </a:r>
          </a:p>
          <a:p>
            <a:endParaRPr lang="en-US" dirty="0"/>
          </a:p>
        </p:txBody>
      </p:sp>
      <p:sp>
        <p:nvSpPr>
          <p:cNvPr id="8" name="Text Placeholder 7">
            <a:extLst>
              <a:ext uri="{FF2B5EF4-FFF2-40B4-BE49-F238E27FC236}">
                <a16:creationId xmlns:a16="http://schemas.microsoft.com/office/drawing/2014/main" id="{460C7CBA-D9A3-EB77-782B-0AC93E8F0F98}"/>
              </a:ext>
            </a:extLst>
          </p:cNvPr>
          <p:cNvSpPr>
            <a:spLocks noGrp="1"/>
          </p:cNvSpPr>
          <p:nvPr>
            <p:ph type="body" sz="quarter" idx="22"/>
          </p:nvPr>
        </p:nvSpPr>
        <p:spPr/>
        <p:txBody>
          <a:bodyPr/>
          <a:lstStyle>
            <a:lvl1pPr>
              <a:defRPr sz="1434"/>
            </a:lvl1pPr>
          </a:lstStyle>
          <a:p>
            <a:r>
              <a:rPr lang="en-US" altLang="zh-CN" sz="2400" b="1" dirty="0"/>
              <a:t>Đầu những năm 1900</a:t>
            </a:r>
          </a:p>
        </p:txBody>
      </p:sp>
      <p:sp>
        <p:nvSpPr>
          <p:cNvPr id="9" name="Text Placeholder 8">
            <a:extLst>
              <a:ext uri="{FF2B5EF4-FFF2-40B4-BE49-F238E27FC236}">
                <a16:creationId xmlns:a16="http://schemas.microsoft.com/office/drawing/2014/main" id="{40D7FBB1-B15A-2A74-B544-A7796E9D2E21}"/>
              </a:ext>
            </a:extLst>
          </p:cNvPr>
          <p:cNvSpPr>
            <a:spLocks noGrp="1"/>
          </p:cNvSpPr>
          <p:nvPr>
            <p:ph type="body" sz="quarter" idx="23"/>
          </p:nvPr>
        </p:nvSpPr>
        <p:spPr>
          <a:xfrm>
            <a:off x="8413462" y="1715156"/>
            <a:ext cx="2725593" cy="1461301"/>
          </a:xfrm>
        </p:spPr>
        <p:txBody>
          <a:bodyPr/>
          <a:lstStyle>
            <a:lvl1pPr>
              <a:defRPr sz="1400"/>
            </a:lvl1pPr>
          </a:lstStyle>
          <a:p>
            <a:r>
              <a:rPr lang="en-US" altLang="zh-CN" sz="1600" dirty="0"/>
              <a:t>Những người làm rượu vang của </a:t>
            </a:r>
            <a:r>
              <a:rPr lang="en-US" altLang="zh-CN" sz="1600" dirty="0" err="1"/>
              <a:t>Úc</a:t>
            </a:r>
            <a:r>
              <a:rPr lang="en-US" altLang="zh-CN" sz="1600" dirty="0"/>
              <a:t> </a:t>
            </a:r>
            <a:r>
              <a:rPr lang="en-US" altLang="zh-CN" sz="1600" dirty="0" err="1"/>
              <a:t>sản</a:t>
            </a:r>
            <a:r>
              <a:rPr lang="en-US" altLang="zh-CN" sz="1600" dirty="0"/>
              <a:t> </a:t>
            </a:r>
            <a:r>
              <a:rPr lang="en-US" altLang="zh-CN" sz="1600" dirty="0" err="1"/>
              <a:t>xuất</a:t>
            </a:r>
            <a:r>
              <a:rPr lang="en-US" altLang="zh-CN" sz="1600" dirty="0"/>
              <a:t> </a:t>
            </a:r>
            <a:r>
              <a:rPr lang="en-US" altLang="zh-CN" sz="1600" dirty="0" err="1"/>
              <a:t>ra</a:t>
            </a:r>
            <a:r>
              <a:rPr lang="en-US" altLang="zh-CN" sz="1600" dirty="0"/>
              <a:t> những loại rượu vang có màu sắc đậm hơn, nồng độ cồn cao hơn và quá trình ủ trong thùng gỗ sồi mới.</a:t>
            </a:r>
          </a:p>
        </p:txBody>
      </p:sp>
      <p:sp>
        <p:nvSpPr>
          <p:cNvPr id="10" name="Text Placeholder 9">
            <a:extLst>
              <a:ext uri="{FF2B5EF4-FFF2-40B4-BE49-F238E27FC236}">
                <a16:creationId xmlns:a16="http://schemas.microsoft.com/office/drawing/2014/main" id="{8743F8C7-29B3-628C-69C9-3B4E99B4735B}"/>
              </a:ext>
            </a:extLst>
          </p:cNvPr>
          <p:cNvSpPr>
            <a:spLocks noGrp="1"/>
          </p:cNvSpPr>
          <p:nvPr>
            <p:ph type="body" sz="quarter" idx="24"/>
          </p:nvPr>
        </p:nvSpPr>
        <p:spPr/>
        <p:txBody>
          <a:bodyPr/>
          <a:lstStyle>
            <a:lvl1pPr>
              <a:defRPr sz="1434"/>
            </a:lvl1pPr>
          </a:lstStyle>
          <a:p>
            <a:r>
              <a:rPr lang="en-US" altLang="zh-CN" sz="2400" b="1" dirty="0"/>
              <a:t>Những năm 1980 – 1990</a:t>
            </a:r>
          </a:p>
        </p:txBody>
      </p:sp>
    </p:spTree>
    <p:extLst>
      <p:ext uri="{BB962C8B-B14F-4D97-AF65-F5344CB8AC3E}">
        <p14:creationId xmlns:p14="http://schemas.microsoft.com/office/powerpoint/2010/main" val="10107433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6456363" y="376238"/>
            <a:ext cx="5735637" cy="6118225"/>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773295" y="4112851"/>
            <a:ext cx="2976345" cy="2186349"/>
          </a:xfrm>
        </p:spPr>
        <p:txBody>
          <a:bodyPr/>
          <a:lstStyle/>
          <a:p>
            <a:r>
              <a:rPr lang="vi-VN" dirty="0">
                <a:effectLst/>
              </a:rPr>
              <a:t>Mặc dù Shiraz phong cách ”nặng đô" vẫn còn được sản xuất với màu mực đậm và độ giàu ngọt như siro, nhưng xu hướng khẩu vị hiện nay đang nghiêng về những phong cách Shiraz vừa phải và cân bằng hơn.</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762409" y="3429000"/>
            <a:ext cx="2551375" cy="662774"/>
          </a:xfrm>
        </p:spPr>
        <p:txBody>
          <a:bodyPr/>
          <a:lstStyle>
            <a:lvl1pPr>
              <a:defRPr sz="1234"/>
            </a:lvl1pPr>
          </a:lstStyle>
          <a:p>
            <a:r>
              <a:rPr lang="en-US" altLang="zh-CN" sz="2400" b="1" dirty="0"/>
              <a:t>Những năm 2000</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2927062" y="1613558"/>
            <a:ext cx="2976345" cy="1461301"/>
          </a:xfrm>
        </p:spPr>
        <p:txBody>
          <a:bodyPr/>
          <a:lstStyle/>
          <a:p>
            <a:r>
              <a:rPr lang="en-US" altLang="zh-CN" sz="1600" dirty="0"/>
              <a:t>Danh tiếng của Shiraz vùng khí hậu mát mẻ ngày càng tăng, tự hào sánh ngang với các phong cách Shiraz truyền thống, đậm đà, toàn thân vùng khí hậu ấm áp của Úc được yêu thích trên toàn thế giới.</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2916177" y="987763"/>
            <a:ext cx="2120040" cy="662774"/>
          </a:xfrm>
        </p:spPr>
        <p:txBody>
          <a:bodyPr/>
          <a:lstStyle>
            <a:lvl1pPr>
              <a:defRPr sz="1434"/>
            </a:lvl1pPr>
          </a:lstStyle>
          <a:p>
            <a:r>
              <a:rPr lang="en-US" altLang="zh-CN" sz="2400" b="1" dirty="0"/>
              <a:t>NGÀY NAY</a:t>
            </a:r>
          </a:p>
        </p:txBody>
      </p:sp>
    </p:spTree>
    <p:extLst>
      <p:ext uri="{BB962C8B-B14F-4D97-AF65-F5344CB8AC3E}">
        <p14:creationId xmlns:p14="http://schemas.microsoft.com/office/powerpoint/2010/main" val="229207003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785732"/>
          </a:xfrm>
        </p:spPr>
        <p:txBody>
          <a:bodyPr/>
          <a:lstStyle/>
          <a:p>
            <a:r>
              <a:rPr lang="en-US" altLang="zh-CN" b="1" dirty="0">
                <a:solidFill>
                  <a:schemeClr val="accent5"/>
                </a:solidFill>
              </a:rPr>
              <a:t>CÂU CHUYỆN VỀ 
MAX SCHUBERT</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568427" y="3245022"/>
            <a:ext cx="4829691" cy="1670704"/>
          </a:xfrm>
        </p:spPr>
        <p:txBody>
          <a:bodyPr/>
          <a:lstStyle/>
          <a:p>
            <a:pPr marL="285750" indent="-285750">
              <a:spcBef>
                <a:spcPts val="800"/>
              </a:spcBef>
              <a:buFont typeface="Arial" panose="020B0604020202020204" pitchFamily="34" charset="0"/>
              <a:buChar char="•"/>
            </a:pPr>
            <a:r>
              <a:rPr lang="en-US" altLang="zh-CN" sz="1600" dirty="0"/>
              <a:t>Năm 1951, Max Schubert bắt đầu tạo ra loại “Rượu vang đỏ vĩ đại của Úc”, nhưng đã bị ban quản lý Penfolds ra lệnh ngừng sản xuất</a:t>
            </a:r>
          </a:p>
          <a:p>
            <a:pPr marL="285750" indent="-285750">
              <a:spcBef>
                <a:spcPts val="800"/>
              </a:spcBef>
              <a:buFont typeface="Arial" panose="020B0604020202020204" pitchFamily="34" charset="0"/>
              <a:buChar char="•"/>
            </a:pPr>
            <a:r>
              <a:rPr lang="en-US" altLang="zh-CN" sz="1600" dirty="0"/>
              <a:t>Năm 1960, Penfolds Grange Bin 1 ra mắt thị trường và được giới phê bình đánh giá cao, và Penfolds đã ra lệnh cho Schubert tiếp tục sản xuất</a:t>
            </a:r>
          </a:p>
          <a:p>
            <a:pPr marL="285750" indent="-285750">
              <a:spcBef>
                <a:spcPts val="800"/>
              </a:spcBef>
              <a:buFont typeface="Arial" panose="020B0604020202020204" pitchFamily="34" charset="0"/>
              <a:buChar char="•"/>
            </a:pPr>
            <a:r>
              <a:rPr lang="en-US" altLang="zh-CN" sz="1600" dirty="0"/>
              <a:t>Penfolds Grange đã trở thành một trong những loại rượu vang mang tính biểu tượng, được sưu tầm và tôn kính nhất trên thế giới, phần lớn nhờ vào giới truyền thông và các nhà phê bình rượu vang Mỹ như Robert Parker và Wine Spectator</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452064"/>
            <a:ext cx="5724447" cy="1325563"/>
          </a:xfrm>
        </p:spPr>
        <p:txBody>
          <a:bodyPr/>
          <a:lstStyle/>
          <a:p>
            <a:r>
              <a:rPr lang="en-US" altLang="zh-CN" sz="4800" b="1" kern="1000" spc="-100" dirty="0"/>
              <a:t>SỰ TIẾN HÓA CỦA MỘT BIỂU TƯỢNG</a:t>
            </a:r>
          </a:p>
        </p:txBody>
      </p:sp>
    </p:spTree>
    <p:extLst>
      <p:ext uri="{BB962C8B-B14F-4D97-AF65-F5344CB8AC3E}">
        <p14:creationId xmlns:p14="http://schemas.microsoft.com/office/powerpoint/2010/main" val="217940941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Close-up of a bunch of grapes  AI-generated content may be incorrect.">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itle 2">
            <a:extLst>
              <a:ext uri="{FF2B5EF4-FFF2-40B4-BE49-F238E27FC236}">
                <a16:creationId xmlns:a16="http://schemas.microsoft.com/office/drawing/2014/main" id="{6D0C18E6-511B-838F-625F-D39EBB5C51E6}"/>
              </a:ext>
            </a:extLst>
          </p:cNvPr>
          <p:cNvSpPr txBox="1">
            <a:spLocks/>
          </p:cNvSpPr>
          <p:nvPr/>
        </p:nvSpPr>
        <p:spPr>
          <a:xfrm>
            <a:off x="568427" y="584200"/>
            <a:ext cx="4829691" cy="78573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3200" b="1" dirty="0">
                <a:solidFill>
                  <a:schemeClr val="accent5"/>
                </a:solidFill>
                <a:latin typeface="Arial" panose="020B0604020202020204" pitchFamily="34" charset="0"/>
                <a:cs typeface="Arial" panose="020B0604020202020204" pitchFamily="34" charset="0"/>
              </a:rPr>
              <a:t>CÂU CHUYỆN VỀ 
MAX SCHUBERT</a:t>
            </a:r>
          </a:p>
        </p:txBody>
      </p:sp>
      <p:sp>
        <p:nvSpPr>
          <p:cNvPr id="7" name="Text Placeholder 4">
            <a:extLst>
              <a:ext uri="{FF2B5EF4-FFF2-40B4-BE49-F238E27FC236}">
                <a16:creationId xmlns:a16="http://schemas.microsoft.com/office/drawing/2014/main" id="{507A950C-B02D-0C70-C27D-7AC577F1CBE7}"/>
              </a:ext>
            </a:extLst>
          </p:cNvPr>
          <p:cNvSpPr txBox="1">
            <a:spLocks/>
          </p:cNvSpPr>
          <p:nvPr/>
        </p:nvSpPr>
        <p:spPr>
          <a:xfrm>
            <a:off x="561895" y="1452064"/>
            <a:ext cx="5724447"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4800" b="1" kern="1000" spc="-100" dirty="0">
                <a:solidFill>
                  <a:schemeClr val="accent1"/>
                </a:solidFill>
                <a:latin typeface="Arial" panose="020B0604020202020204" pitchFamily="34" charset="0"/>
                <a:cs typeface="Arial" panose="020B0604020202020204" pitchFamily="34" charset="0"/>
              </a:rPr>
              <a:t>SỰ TIẾN HÓA CỦA MỘT BIỂU TƯỢNG</a:t>
            </a:r>
          </a:p>
        </p:txBody>
      </p:sp>
      <p:sp>
        <p:nvSpPr>
          <p:cNvPr id="8" name="Text Placeholder 3">
            <a:extLst>
              <a:ext uri="{FF2B5EF4-FFF2-40B4-BE49-F238E27FC236}">
                <a16:creationId xmlns:a16="http://schemas.microsoft.com/office/drawing/2014/main" id="{12053E53-A7AE-DB23-1754-17ED87C3F4C2}"/>
              </a:ext>
            </a:extLst>
          </p:cNvPr>
          <p:cNvSpPr txBox="1">
            <a:spLocks/>
          </p:cNvSpPr>
          <p:nvPr/>
        </p:nvSpPr>
        <p:spPr>
          <a:xfrm>
            <a:off x="721034" y="3520562"/>
            <a:ext cx="4370346" cy="188537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000" b="1" dirty="0">
                <a:solidFill>
                  <a:schemeClr val="tx1"/>
                </a:solidFill>
                <a:latin typeface="Arial" panose="020B0604020202020204" pitchFamily="34" charset="0"/>
                <a:cs typeface="Arial" panose="020B0604020202020204" pitchFamily="34" charset="0"/>
              </a:rPr>
              <a:t>Shiraz: Chính xác là những gì bác sĩ yêu cầu</a:t>
            </a:r>
          </a:p>
          <a:p>
            <a:r>
              <a:rPr lang="en-US" altLang="zh-CN" dirty="0">
                <a:solidFill>
                  <a:schemeClr val="tx1"/>
                </a:solidFill>
                <a:latin typeface="Arial" panose="020B0604020202020204" pitchFamily="34" charset="0"/>
                <a:cs typeface="Arial" panose="020B0604020202020204" pitchFamily="34" charset="0"/>
              </a:rPr>
              <a:t>Nhiều nhà quảng bá rượu vang ban đầu của Úc là bác sĩ, trong số đó có Tiến sĩ Christopher Rawson Penfold, người đã đến Adelaide vào năm 1844 và thành lập Magill Estate. Những loại rượu vang đầu tiên của Penfolds được cung cấp theo toa, được cho là có lợi cho bệnh nhân thiếu máu.</a:t>
            </a:r>
          </a:p>
        </p:txBody>
      </p:sp>
    </p:spTree>
    <p:extLst>
      <p:ext uri="{BB962C8B-B14F-4D97-AF65-F5344CB8AC3E}">
        <p14:creationId xmlns:p14="http://schemas.microsoft.com/office/powerpoint/2010/main" val="205761012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41C1E0FE-EB96-4824-9D2F-9BDA501D5F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schemas.microsoft.com/office/2006/documentManagement/types"/>
    <ds:schemaRef ds:uri="http://purl.org/dc/dcmitype/"/>
    <ds:schemaRef ds:uri="http://schemas.microsoft.com/office/infopath/2007/PartnerControls"/>
    <ds:schemaRef ds:uri="http://www.w3.org/XML/1998/namespace"/>
    <ds:schemaRef ds:uri="http://schemas.microsoft.com/office/2006/metadata/properties"/>
    <ds:schemaRef ds:uri="http://purl.org/dc/terms/"/>
    <ds:schemaRef ds:uri="http://purl.org/dc/elements/1.1/"/>
    <ds:schemaRef ds:uri="http://schemas.openxmlformats.org/package/2006/metadata/core-properties"/>
    <ds:schemaRef ds:uri="4e8dd08d-258d-47a9-9875-37f1ffd19f33"/>
    <ds:schemaRef ds:uri="02256494-4976-4001-aedb-96463ae0d92e"/>
  </ds:schemaRefs>
</ds:datastoreItem>
</file>

<file path=docProps/app.xml><?xml version="1.0" encoding="utf-8"?>
<Properties xmlns="http://schemas.openxmlformats.org/officeDocument/2006/extended-properties" xmlns:vt="http://schemas.openxmlformats.org/officeDocument/2006/docPropsVTypes">
  <TotalTime>723</TotalTime>
  <Words>6712</Words>
  <Application>Microsoft Macintosh PowerPoint</Application>
  <PresentationFormat>Widescreen</PresentationFormat>
  <Paragraphs>436</Paragraphs>
  <Slides>50</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Calibri</vt:lpstr>
      <vt:lpstr>Times New Roman</vt:lpstr>
      <vt:lpstr>Neue Haas Grotesk Text Pro</vt:lpstr>
      <vt:lpstr>Inter Display</vt:lpstr>
      <vt:lpstr>Arial</vt:lpstr>
      <vt:lpstr>Slide layouts</vt:lpstr>
      <vt:lpstr>PowerPoint Presentation</vt:lpstr>
      <vt:lpstr>PowerPoint Presentation</vt:lpstr>
      <vt:lpstr>SHIRAZ</vt:lpstr>
      <vt:lpstr>PowerPoint Presentation</vt:lpstr>
      <vt:lpstr>Những năm 1820 – 1830</vt:lpstr>
      <vt:lpstr>PowerPoint Presentation</vt:lpstr>
      <vt:lpstr>PowerPoint Presentation</vt:lpstr>
      <vt:lpstr>CÂU CHUYỆN VỀ 
MAX SCHUBERT</vt:lpstr>
      <vt:lpstr>PowerPoint Presentation</vt:lpstr>
      <vt:lpstr>TRỒNG NHO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CÁC PHONG CÁCH PHỔ BIẾN CỦA SHIRAZ VÀ</vt:lpstr>
      <vt:lpstr>PowerPoint Presentation</vt:lpstr>
      <vt:lpstr>PowerPoint Presentation</vt:lpstr>
      <vt:lpstr>PowerPoint Presentation</vt:lpstr>
      <vt:lpstr>MỘT BẢO VẬT CỦA ÚC</vt:lpstr>
      <vt:lpstr>CÁC VÙNG
SHIRAZ CỦA ÚC</vt:lpstr>
      <vt:lpstr>NAM ÚC</vt:lpstr>
      <vt:lpstr>PowerPoint Presentation</vt:lpstr>
      <vt:lpstr>PowerPoint Presentation</vt:lpstr>
      <vt:lpstr>PowerPoint Presentation</vt:lpstr>
      <vt:lpstr>PowerPoint Presentation</vt:lpstr>
      <vt:lpstr>PowerPoint Presentation</vt:lpstr>
      <vt:lpstr>KHU VỰC NSW VÀ  ACT
</vt:lpstr>
      <vt:lpstr>PowerPoint Presentation</vt:lpstr>
      <vt:lpstr>PowerPoint Presentation</vt:lpstr>
      <vt:lpstr>TÂY ÚC
</vt:lpstr>
      <vt:lpstr>PowerPoint Presentation</vt:lpstr>
      <vt:lpstr>PowerPoint Presentation</vt:lpstr>
      <vt:lpstr>PowerPoint Presentation</vt:lpstr>
      <vt:lpstr>PowerPoint Presentation</vt:lpstr>
      <vt:lpstr>VICTORIA
</vt:lpstr>
      <vt:lpstr>PowerPoint Presentation</vt:lpstr>
      <vt:lpstr>PowerPoint Presentation</vt:lpstr>
      <vt:lpstr>PowerPoint Presentation</vt:lpstr>
      <vt:lpstr>SHIRAZ Ở RIVERLAND VÀ RIVERINA
</vt:lpstr>
      <vt:lpstr>PowerPoint Presentation</vt:lpstr>
      <vt:lpstr>PowerPoint Presentation</vt:lpstr>
      <vt:lpstr>PowerPoint Presentation</vt:lpstr>
      <vt:lpstr>PowerPoint Presentation</vt:lpstr>
      <vt:lpstr>ĐA DẠNG NHƯ</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Cameron Midson</cp:lastModifiedBy>
  <cp:revision>36</cp:revision>
  <dcterms:created xsi:type="dcterms:W3CDTF">2018-07-25T07:02:59Z</dcterms:created>
  <dcterms:modified xsi:type="dcterms:W3CDTF">2026-08-20T04:08:29Z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47266300.0000000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2025-10-02T06:53:25Z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db13da72-9754-4a28-a7cd-b764b1efd171</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