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33"/>
  </p:notesMasterIdLst>
  <p:sldIdLst>
    <p:sldId id="256" r:id="rId5"/>
    <p:sldId id="478" r:id="rId6"/>
    <p:sldId id="543" r:id="rId7"/>
    <p:sldId id="479" r:id="rId8"/>
    <p:sldId id="545" r:id="rId9"/>
    <p:sldId id="546" r:id="rId10"/>
    <p:sldId id="548" r:id="rId11"/>
    <p:sldId id="539" r:id="rId12"/>
    <p:sldId id="541" r:id="rId13"/>
    <p:sldId id="544" r:id="rId14"/>
    <p:sldId id="550" r:id="rId15"/>
    <p:sldId id="549" r:id="rId16"/>
    <p:sldId id="551" r:id="rId17"/>
    <p:sldId id="571" r:id="rId18"/>
    <p:sldId id="573" r:id="rId19"/>
    <p:sldId id="554" r:id="rId20"/>
    <p:sldId id="574" r:id="rId21"/>
    <p:sldId id="575" r:id="rId22"/>
    <p:sldId id="576" r:id="rId23"/>
    <p:sldId id="577" r:id="rId24"/>
    <p:sldId id="559" r:id="rId25"/>
    <p:sldId id="560" r:id="rId26"/>
    <p:sldId id="578" r:id="rId27"/>
    <p:sldId id="579" r:id="rId28"/>
    <p:sldId id="480" r:id="rId29"/>
    <p:sldId id="563" r:id="rId30"/>
    <p:sldId id="564" r:id="rId31"/>
    <p:sldId id="340"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542"/>
    <p:restoredTop sz="79658"/>
  </p:normalViewPr>
  <p:slideViewPr>
    <p:cSldViewPr snapToGrid="0" showGuides="1">
      <p:cViewPr varScale="1">
        <p:scale>
          <a:sx n="100" d="100"/>
          <a:sy n="100" d="100"/>
        </p:scale>
        <p:origin x="1672" y="1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761485-3D3A-EB48-8266-23B61ADB988F}" type="datetimeFigureOut">
              <a:rPr lang="en-AU" smtClean="0"/>
              <a:t>15/7/2026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ADBB41-C713-554C-B168-27F2727D68DB}" type="slidenum">
              <a:rPr lang="en-AU" smtClean="0"/>
              <a:t>‹N°›</a:t>
            </a:fld>
            <a:endParaRPr lang="en-A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spcBef>
                <a:spcPts val="0"/>
              </a:spcBef>
              <a:spcAft>
                <a:spcPts val="0"/>
              </a:spcAft>
              <a:buFont typeface="Wingdings" panose="05000000000000000000" pitchFamily="2" charset="2"/>
              <a:buNone/>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a:t>
            </a:r>
            <a:r>
              <a:rPr lang="zh-CN" altLang="en-US" sz="1800" dirty="0">
                <a:effectLst/>
                <a:latin typeface="Arial" panose="020B0604020202020204" pitchFamily="34" charset="0"/>
                <a:ea typeface="宋体" panose="02010600030101010101" pitchFamily="2" charset="-122"/>
                <a:cs typeface="Times New Roman" panose="02020603050405020304" pitchFamily="18" charset="0"/>
              </a:rPr>
              <a:t>探索澳大利亞葡萄酒</a:t>
            </a:r>
            <a:r>
              <a:rPr lang="en-US" altLang="zh-CN" sz="1800" dirty="0">
                <a:effectLst/>
                <a:latin typeface="Arial" panose="020B0604020202020204" pitchFamily="34" charset="0"/>
                <a:ea typeface="宋体" panose="02010600030101010101" pitchFamily="2" charset="-122"/>
                <a:cs typeface="Times New Roman" panose="02020603050405020304" pitchFamily="18" charset="0"/>
              </a:rPr>
              <a:t>"</a:t>
            </a:r>
            <a:r>
              <a:rPr lang="zh-CN" altLang="en-US" sz="1800" dirty="0">
                <a:effectLst/>
                <a:latin typeface="Arial" panose="020B0604020202020204" pitchFamily="34" charset="0"/>
                <a:ea typeface="宋体" panose="02010600030101010101" pitchFamily="2" charset="-122"/>
                <a:cs typeface="Times New Roman" panose="02020603050405020304" pitchFamily="18" charset="0"/>
              </a:rPr>
              <a:t>教育課程（</a:t>
            </a:r>
            <a:r>
              <a:rPr lang="en-US" altLang="zh-CN" sz="1800" dirty="0">
                <a:effectLst/>
                <a:latin typeface="Arial" panose="020B0604020202020204" pitchFamily="34" charset="0"/>
                <a:ea typeface="宋体" panose="02010600030101010101" pitchFamily="2" charset="-122"/>
                <a:cs typeface="Times New Roman" panose="02020603050405020304" pitchFamily="18" charset="0"/>
              </a:rPr>
              <a:t>Australian Wine Discovered</a:t>
            </a:r>
            <a:r>
              <a:rPr lang="zh-CN" altLang="en-US" sz="1800" dirty="0">
                <a:effectLst/>
                <a:latin typeface="Arial" panose="020B0604020202020204" pitchFamily="34" charset="0"/>
                <a:ea typeface="宋体" panose="02010600030101010101" pitchFamily="2" charset="-122"/>
                <a:cs typeface="Times New Roman" panose="02020603050405020304" pitchFamily="18" charset="0"/>
              </a:rPr>
              <a:t>）是您一站式瞭解澳大利亞葡萄酒全貌的權威平臺。這裏擁有豐富全面的指南、演示文稿、高清圖像、產區地圖、教學視頻和互動測驗，為葡萄酒行業從業者提供全方位的學習資源。</a:t>
            </a:r>
            <a:endParaRPr lang="en-US" altLang="zh-CN" sz="1800" dirty="0">
              <a:effectLst/>
              <a:latin typeface="Arial" panose="020B0604020202020204" pitchFamily="34" charset="0"/>
              <a:ea typeface="宋体" panose="02010600030101010101" pitchFamily="2" charset="-122"/>
              <a:cs typeface="Times New Roman" panose="02020603050405020304" pitchFamily="18" charset="0"/>
            </a:endParaRPr>
          </a:p>
          <a:p>
            <a:pPr marL="0" marR="0" lvl="0" indent="0">
              <a:spcBef>
                <a:spcPts val="0"/>
              </a:spcBef>
              <a:spcAft>
                <a:spcPts val="0"/>
              </a:spcAft>
              <a:buFont typeface="Wingdings" panose="05000000000000000000" pitchFamily="2" charset="2"/>
              <a:buNone/>
            </a:pPr>
            <a:r>
              <a:rPr lang="en-US" altLang="zh-CN" sz="1800" dirty="0">
                <a:effectLst/>
                <a:latin typeface="Arial" panose="020B0604020202020204" pitchFamily="34" charset="0"/>
                <a:ea typeface="宋体" panose="02010600030101010101" pitchFamily="2" charset="-122"/>
                <a:cs typeface="Times New Roman" panose="02020603050405020304" pitchFamily="18" charset="0"/>
              </a:rPr>
              <a:t> </a:t>
            </a:r>
          </a:p>
          <a:p>
            <a:pPr marL="0" marR="0" lvl="0" indent="0">
              <a:spcBef>
                <a:spcPts val="0"/>
              </a:spcBef>
              <a:spcAft>
                <a:spcPts val="0"/>
              </a:spcAft>
              <a:buFont typeface="Wingdings" panose="05000000000000000000" pitchFamily="2" charset="2"/>
              <a:buNone/>
            </a:pPr>
            <a:r>
              <a:rPr lang="zh-CN" altLang="zh-CN" sz="1800" dirty="0">
                <a:effectLst/>
                <a:latin typeface="Arial" panose="020B0604020202020204" pitchFamily="34" charset="0"/>
                <a:ea typeface="宋体" panose="02010600030101010101" pitchFamily="2" charset="-122"/>
                <a:cs typeface="Times New Roman" panose="02020603050405020304" pitchFamily="18" charset="0"/>
              </a:rPr>
              <a:t>我們的資料體系適配所有知識層次，包括從行業新人到資深專家的所有人，並且我們的課程內容可以進行個性化定制，精准匹配您的受眾需求。</a:t>
            </a:r>
            <a:endParaRPr lang="en-US" altLang="zh-CN" sz="1800" dirty="0">
              <a:effectLst/>
              <a:latin typeface="Arial" panose="020B0604020202020204" pitchFamily="34" charset="0"/>
              <a:ea typeface="宋体" panose="02010600030101010101" pitchFamily="2" charset="-122"/>
              <a:cs typeface="Times New Roman" panose="02020603050405020304" pitchFamily="18" charset="0"/>
            </a:endParaRPr>
          </a:p>
          <a:p>
            <a:pPr marL="0" marR="0" lvl="0" indent="0">
              <a:spcBef>
                <a:spcPts val="0"/>
              </a:spcBef>
              <a:spcAft>
                <a:spcPts val="0"/>
              </a:spcAft>
              <a:buFont typeface="Wingdings" panose="05000000000000000000" pitchFamily="2" charset="2"/>
              <a:buNone/>
            </a:pPr>
            <a:r>
              <a:rPr lang="en-US" altLang="zh-CN" sz="1800" dirty="0">
                <a:effectLst/>
                <a:latin typeface="Arial" panose="020B0604020202020204" pitchFamily="34" charset="0"/>
                <a:ea typeface="宋体" panose="02010600030101010101" pitchFamily="2" charset="-122"/>
                <a:cs typeface="Times New Roman" panose="02020603050405020304" pitchFamily="18" charset="0"/>
              </a:rPr>
              <a:t> </a:t>
            </a:r>
          </a:p>
          <a:p>
            <a:pPr marL="0" marR="0" lvl="0" indent="0">
              <a:spcBef>
                <a:spcPts val="0"/>
              </a:spcBef>
              <a:spcAft>
                <a:spcPts val="0"/>
              </a:spcAft>
              <a:buFont typeface="Wingdings" panose="05000000000000000000" pitchFamily="2" charset="2"/>
              <a:buNone/>
            </a:pPr>
            <a:r>
              <a:rPr lang="zh-CN" altLang="zh-CN" sz="1800" dirty="0">
                <a:effectLst/>
                <a:latin typeface="Arial" panose="020B0604020202020204" pitchFamily="34" charset="0"/>
                <a:ea typeface="宋体" panose="02010600030101010101" pitchFamily="2" charset="-122"/>
                <a:cs typeface="Times New Roman" panose="02020603050405020304" pitchFamily="18" charset="0"/>
              </a:rPr>
              <a:t>如果您正在開展團隊培訓、籌備行業活動，或者計畫深化個人葡萄酒知識體系，請即刻訪問</a:t>
            </a:r>
            <a:r>
              <a:rPr lang="en-US" altLang="zh-CN" sz="1800" dirty="0">
                <a:effectLst/>
                <a:latin typeface="Arial" panose="020B0604020202020204" pitchFamily="34" charset="0"/>
                <a:ea typeface="宋体" panose="02010600030101010101" pitchFamily="2" charset="-122"/>
                <a:cs typeface="Times New Roman" panose="02020603050405020304" pitchFamily="18" charset="0"/>
              </a:rPr>
              <a:t>www.australianwinediscovered.com</a:t>
            </a:r>
            <a:r>
              <a:rPr lang="zh-CN" altLang="en-US" sz="1800" dirty="0">
                <a:effectLst/>
                <a:latin typeface="Arial" panose="020B0604020202020204" pitchFamily="34" charset="0"/>
                <a:ea typeface="宋体" panose="02010600030101010101" pitchFamily="2" charset="-122"/>
                <a:cs typeface="Times New Roman" panose="02020603050405020304" pitchFamily="18" charset="0"/>
              </a:rPr>
              <a:t>，在這裏探索知識、傳授技能，緊跟澳大利亞葡萄酒發展前沿。</a:t>
            </a:r>
          </a:p>
        </p:txBody>
      </p:sp>
      <p:sp>
        <p:nvSpPr>
          <p:cNvPr id="4" name="Slide Number Placeholder 3"/>
          <p:cNvSpPr>
            <a:spLocks noGrp="1"/>
          </p:cNvSpPr>
          <p:nvPr>
            <p:ph type="sldNum" sz="quarter" idx="5"/>
          </p:nvPr>
        </p:nvSpPr>
        <p:spPr/>
        <p:txBody>
          <a:bodyPr/>
          <a:lstStyle/>
          <a:p>
            <a:fld id="{82ADBB41-C713-554C-B168-27F2727D68DB}" type="slidenum">
              <a:rPr lang="en-AU" smtClean="0"/>
              <a:t>1</a:t>
            </a:fld>
            <a:endParaRPr lang="en-A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部分澳大利亞酒莊選擇推行</a:t>
            </a:r>
            <a:r>
              <a:rPr lang="en-US" altLang="zh-CN" dirty="0"/>
              <a:t>“</a:t>
            </a:r>
            <a:r>
              <a:rPr lang="zh-CN" altLang="en-US" dirty="0"/>
              <a:t>碳中和</a:t>
            </a:r>
            <a:r>
              <a:rPr lang="en-US" altLang="zh-CN" dirty="0"/>
              <a:t>”</a:t>
            </a:r>
            <a:r>
              <a:rPr lang="zh-CN" altLang="en-US" dirty="0"/>
              <a:t>戰略，即通過以下方式將酒莊與葡萄園生產過程中產生的溫室氣體（二氧化碳）的淨排放量歸零：</a:t>
            </a:r>
            <a:endParaRPr lang="en-US" altLang="zh-CN" dirty="0"/>
          </a:p>
          <a:p>
            <a:r>
              <a:rPr lang="en-US" altLang="zh-CN" dirty="0"/>
              <a:t>– </a:t>
            </a:r>
            <a:r>
              <a:rPr lang="zh-CN" altLang="en-US" dirty="0"/>
              <a:t>測算排放量</a:t>
            </a:r>
            <a:endParaRPr lang="en-US" altLang="zh-CN" dirty="0"/>
          </a:p>
          <a:p>
            <a:r>
              <a:rPr lang="en-US" altLang="zh-CN" dirty="0"/>
              <a:t>– </a:t>
            </a:r>
            <a:r>
              <a:rPr lang="zh-CN" altLang="en-US" dirty="0"/>
              <a:t>最大程度減少排放量</a:t>
            </a:r>
            <a:endParaRPr lang="en-US" altLang="zh-CN" dirty="0"/>
          </a:p>
          <a:p>
            <a:r>
              <a:rPr lang="en-US" altLang="zh-CN" dirty="0"/>
              <a:t>– </a:t>
            </a:r>
            <a:r>
              <a:rPr lang="zh-CN" altLang="en-US" dirty="0"/>
              <a:t>購買碳信用以抵消剩餘排放量</a:t>
            </a:r>
            <a:endParaRPr lang="en-US" altLang="zh-CN" dirty="0"/>
          </a:p>
          <a:p>
            <a:r>
              <a:rPr lang="en-US" altLang="zh-CN" dirty="0"/>
              <a:t> </a:t>
            </a:r>
          </a:p>
          <a:p>
            <a:r>
              <a:rPr lang="zh-CN" altLang="zh-CN" dirty="0"/>
              <a:t>除實現碳中和外，部分調整措施還同步提升了酒莊與葡萄園的能源利用效率。</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2ADBB41-C713-554C-B168-27F2727D68DB}" type="slidenum">
              <a:rPr kumimoji="0" lang="en-AU" sz="1200" b="0" i="0" u="none" strike="noStrike" kern="1200" cap="none" spc="0" normalizeH="0" baseline="0" noProof="0" smtClean="0">
                <a:ln>
                  <a:noFill/>
                </a:ln>
                <a:solidFill>
                  <a:prstClr val="black"/>
                </a:solidFill>
                <a:effectLst/>
                <a:uLnTx/>
                <a:uFillTx/>
                <a:latin typeface="Aptos"/>
                <a:ea typeface="+mn-ea"/>
                <a:cs typeface="+mn-cs"/>
              </a:rPr>
              <a:t>12</a:t>
            </a:fld>
            <a:endParaRPr kumimoji="0" lang="en-AU" sz="1200" b="0" i="0" u="none" strike="noStrike" kern="1200" cap="none" spc="0" normalizeH="0" baseline="0" noProof="0">
              <a:ln>
                <a:noFill/>
              </a:ln>
              <a:solidFill>
                <a:prstClr val="black"/>
              </a:solidFill>
              <a:effectLst/>
              <a:uLnTx/>
              <a:uFillTx/>
              <a:latin typeface="Aptos"/>
              <a:ea typeface="+mn-ea"/>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葡萄園的生物多樣性反映了其生態環境的自然平衡狀態，以及該環境與動物群落（動物生命）和植物群落（植物生命）之間的互動關係。</a:t>
            </a:r>
            <a:endParaRPr lang="en-US" altLang="zh-CN" dirty="0"/>
          </a:p>
          <a:p>
            <a:r>
              <a:rPr lang="en-US" altLang="zh-CN" dirty="0"/>
              <a:t> </a:t>
            </a:r>
          </a:p>
          <a:p>
            <a:r>
              <a:rPr lang="zh-CN" altLang="zh-CN" dirty="0"/>
              <a:t>一個成熟的生態系統包含一個相互之間保持平衡，同時與環境也保持平衡的生物群落。</a:t>
            </a:r>
            <a:endParaRPr lang="en-US" altLang="zh-CN" dirty="0"/>
          </a:p>
          <a:p>
            <a:r>
              <a:rPr lang="en-US" altLang="zh-CN" dirty="0"/>
              <a:t> </a:t>
            </a:r>
          </a:p>
          <a:p>
            <a:r>
              <a:rPr lang="zh-CN" altLang="zh-CN" dirty="0"/>
              <a:t>這些互動關係數量越多、基因多樣性越豐富，生物多樣性程度就越高，系統可持續性也越強。</a:t>
            </a:r>
          </a:p>
        </p:txBody>
      </p:sp>
      <p:sp>
        <p:nvSpPr>
          <p:cNvPr id="4" name="Slide Number Placeholder 3"/>
          <p:cNvSpPr>
            <a:spLocks noGrp="1"/>
          </p:cNvSpPr>
          <p:nvPr>
            <p:ph type="sldNum" sz="quarter" idx="5"/>
          </p:nvPr>
        </p:nvSpPr>
        <p:spPr/>
        <p:txBody>
          <a:bodyPr/>
          <a:lstStyle/>
          <a:p>
            <a:fld id="{82ADBB41-C713-554C-B168-27F2727D68DB}" type="slidenum">
              <a:rPr lang="en-AU" smtClean="0"/>
              <a:t>13</a:t>
            </a:fld>
            <a:endParaRPr lang="en-A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dirty="0"/>
              <a:t>部分葡萄園使用堆肥和覆蓋物而非合成肥料，以改善土壤品質、為葡萄藤提供養分、促進葡萄藤健康生長並保護根系。</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dirty="0"/>
              <a:t> </a:t>
            </a:r>
          </a:p>
          <a:p>
            <a:pPr marL="0" marR="0" lvl="0" indent="0" algn="l" defTabSz="914400" rtl="0" eaLnBrk="1" fontAlgn="auto" latinLnBrk="0" hangingPunct="1">
              <a:lnSpc>
                <a:spcPct val="100000"/>
              </a:lnSpc>
              <a:spcBef>
                <a:spcPts val="0"/>
              </a:spcBef>
              <a:spcAft>
                <a:spcPts val="0"/>
              </a:spcAft>
              <a:buClrTx/>
              <a:buSzTx/>
              <a:buFontTx/>
              <a:buNone/>
              <a:defRPr/>
            </a:pPr>
            <a:r>
              <a:rPr lang="zh-CN" altLang="zh-CN" dirty="0"/>
              <a:t>在葡萄藤下方鋪設覆蓋物可減少土壤因蒸發而流失的水分，從而使葡萄藤能獲取更多水分。此舉還能保持土壤涼爽並抑制雜草生長。</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8CAF07B-88B1-40ED-9A21-D99161D5F8F5}" type="slidenum">
              <a:rPr kumimoji="0" lang="en-US" sz="1200" b="0" i="0" u="none" strike="noStrike" kern="1200" cap="none" spc="0" normalizeH="0" baseline="0" noProof="0" smtClean="0">
                <a:ln>
                  <a:noFill/>
                </a:ln>
                <a:solidFill>
                  <a:prstClr val="black"/>
                </a:solidFill>
                <a:effectLst/>
                <a:uLnTx/>
                <a:uFillTx/>
                <a:latin typeface="Aptos"/>
                <a:ea typeface="+mn-ea"/>
                <a:cs typeface="+mn-cs"/>
              </a:rPr>
              <a:t>14</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葡萄栽培與釀造過程需要消耗大量水資源。</a:t>
            </a:r>
            <a:endParaRPr lang="en-US" altLang="zh-CN" dirty="0"/>
          </a:p>
          <a:p>
            <a:r>
              <a:rPr lang="zh-CN" altLang="zh-CN" dirty="0"/>
              <a:t>葡萄酒生產者可通過以下方式顯著減少用水量：</a:t>
            </a:r>
            <a:endParaRPr lang="en-US" altLang="zh-CN" dirty="0"/>
          </a:p>
          <a:p>
            <a:r>
              <a:rPr lang="en-US" altLang="zh-CN" dirty="0"/>
              <a:t>– </a:t>
            </a:r>
            <a:r>
              <a:rPr lang="zh-CN" altLang="en-US" dirty="0"/>
              <a:t>開展用水審計</a:t>
            </a:r>
            <a:endParaRPr lang="en-US" altLang="zh-CN" dirty="0"/>
          </a:p>
          <a:p>
            <a:r>
              <a:rPr lang="en-US" altLang="zh-CN" dirty="0"/>
              <a:t>– </a:t>
            </a:r>
            <a:r>
              <a:rPr lang="zh-CN" altLang="en-US" dirty="0"/>
              <a:t>探索水資源迴圈利用機會</a:t>
            </a:r>
            <a:endParaRPr lang="en-US" altLang="zh-CN" dirty="0"/>
          </a:p>
          <a:p>
            <a:r>
              <a:rPr lang="en-US" altLang="zh-CN" dirty="0"/>
              <a:t>– </a:t>
            </a:r>
            <a:r>
              <a:rPr lang="zh-CN" altLang="en-US" dirty="0"/>
              <a:t>採用精准灌溉系統</a:t>
            </a:r>
            <a:endParaRPr lang="en-US" altLang="zh-CN" dirty="0"/>
          </a:p>
          <a:p>
            <a:r>
              <a:rPr lang="en-US" altLang="zh-CN" dirty="0"/>
              <a:t>– </a:t>
            </a:r>
            <a:r>
              <a:rPr lang="zh-CN" altLang="en-US" dirty="0"/>
              <a:t>管理土壤濕度</a:t>
            </a:r>
            <a:endParaRPr lang="en-US" altLang="zh-CN" dirty="0"/>
          </a:p>
          <a:p>
            <a:r>
              <a:rPr lang="en-US" altLang="zh-CN" dirty="0"/>
              <a:t>– </a:t>
            </a:r>
            <a:r>
              <a:rPr lang="zh-CN" altLang="en-US" dirty="0"/>
              <a:t>收集雨水</a:t>
            </a:r>
            <a:endParaRPr lang="en-US" altLang="zh-CN" dirty="0"/>
          </a:p>
          <a:p>
            <a:r>
              <a:rPr lang="en-US" altLang="zh-CN" dirty="0"/>
              <a:t>– </a:t>
            </a:r>
            <a:r>
              <a:rPr lang="zh-CN" altLang="en-US" dirty="0"/>
              <a:t>在保證水質前提下迴圈利用酒莊廢水</a:t>
            </a:r>
            <a:endParaRPr lang="en-US" altLang="zh-CN" dirty="0"/>
          </a:p>
          <a:p>
            <a:r>
              <a:rPr lang="en-US" altLang="zh-CN" dirty="0"/>
              <a:t>– </a:t>
            </a:r>
            <a:r>
              <a:rPr lang="zh-CN" altLang="en-US" dirty="0"/>
              <a:t>使用再生水</a:t>
            </a:r>
            <a:endParaRPr lang="en-US" altLang="zh-CN" dirty="0"/>
          </a:p>
          <a:p>
            <a:r>
              <a:rPr lang="en-US" altLang="zh-CN" dirty="0"/>
              <a:t>– </a:t>
            </a:r>
            <a:r>
              <a:rPr lang="zh-CN" altLang="en-US" dirty="0"/>
              <a:t>利用滴灌技術，通過細管根據實際需求緩慢地將水滴灌至土壤中或直接輸送至根系。</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2ADBB41-C713-554C-B168-27F2727D68DB}" type="slidenum">
              <a:rPr kumimoji="0" lang="en-AU" sz="1200" b="0" i="0" u="none" strike="noStrike" kern="1200" cap="none" spc="0" normalizeH="0" baseline="0" noProof="0" smtClean="0">
                <a:ln>
                  <a:noFill/>
                </a:ln>
                <a:solidFill>
                  <a:prstClr val="black"/>
                </a:solidFill>
                <a:effectLst/>
                <a:uLnTx/>
                <a:uFillTx/>
                <a:latin typeface="Aptos"/>
                <a:ea typeface="+mn-ea"/>
                <a:cs typeface="+mn-cs"/>
              </a:rPr>
              <a:t>15</a:t>
            </a:fld>
            <a:endParaRPr kumimoji="0" lang="en-AU" sz="1200" b="0" i="0" u="none" strike="noStrike" kern="1200" cap="none" spc="0" normalizeH="0" baseline="0" noProof="0">
              <a:ln>
                <a:noFill/>
              </a:ln>
              <a:solidFill>
                <a:prstClr val="black"/>
              </a:solidFill>
              <a:effectLst/>
              <a:uLnTx/>
              <a:uFillTx/>
              <a:latin typeface="Aptos"/>
              <a:ea typeface="+mn-ea"/>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16</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8CAF07B-88B1-40ED-9A21-D99161D5F8F5}" type="slidenum">
              <a:rPr kumimoji="0" lang="en-US" sz="1200" b="0" i="0" u="none" strike="noStrike" kern="1200" cap="none" spc="0" normalizeH="0" baseline="0" noProof="0" smtClean="0">
                <a:ln>
                  <a:noFill/>
                </a:ln>
                <a:solidFill>
                  <a:prstClr val="black"/>
                </a:solidFill>
                <a:effectLst/>
                <a:uLnTx/>
                <a:uFillTx/>
                <a:latin typeface="Aptos"/>
                <a:ea typeface="+mn-ea"/>
                <a:cs typeface="+mn-cs"/>
              </a:rPr>
              <a:t>17</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儘管澳大利亞地處偏遠且檢疫流程嚴格，但灰黴病等本土病蟲害仍會嚴重影響葡萄產量、果實品質與葡萄酒品質，因此仍需採取防治策略。</a:t>
            </a:r>
            <a:endParaRPr lang="en-US" altLang="zh-CN" dirty="0"/>
          </a:p>
          <a:p>
            <a:r>
              <a:rPr lang="en-US" altLang="zh-CN" dirty="0"/>
              <a:t> </a:t>
            </a:r>
          </a:p>
          <a:p>
            <a:r>
              <a:rPr lang="zh-CN" altLang="zh-CN" dirty="0"/>
              <a:t>其中一項策略是在葡萄園中引入動物放牧。</a:t>
            </a:r>
            <a:endParaRPr lang="en-US" altLang="zh-CN" dirty="0"/>
          </a:p>
          <a:p>
            <a:r>
              <a:rPr lang="en-US" altLang="zh-CN" dirty="0"/>
              <a:t> </a:t>
            </a:r>
          </a:p>
          <a:p>
            <a:r>
              <a:rPr lang="zh-CN" altLang="zh-CN" dirty="0"/>
              <a:t>其他措施包括停止使用廣譜殺蟲劑，僅在受疫情影響最嚴重區域進行針對性噴灑，以及在噴灑作業期間監測氣象條件（包括氣溫、風速和濕度）。</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2ADBB41-C713-554C-B168-27F2727D68DB}" type="slidenum">
              <a:rPr kumimoji="0" lang="en-AU" sz="1200" b="0" i="0" u="none" strike="noStrike" kern="1200" cap="none" spc="0" normalizeH="0" baseline="0" noProof="0" smtClean="0">
                <a:ln>
                  <a:noFill/>
                </a:ln>
                <a:solidFill>
                  <a:prstClr val="black"/>
                </a:solidFill>
                <a:effectLst/>
                <a:uLnTx/>
                <a:uFillTx/>
                <a:latin typeface="Aptos"/>
                <a:ea typeface="+mn-ea"/>
                <a:cs typeface="+mn-cs"/>
              </a:rPr>
              <a:t>18</a:t>
            </a:fld>
            <a:endParaRPr kumimoji="0" lang="en-AU" sz="1200" b="0" i="0" u="none" strike="noStrike" kern="1200" cap="none" spc="0" normalizeH="0" baseline="0" noProof="0">
              <a:ln>
                <a:noFill/>
              </a:ln>
              <a:solidFill>
                <a:prstClr val="black"/>
              </a:solidFill>
              <a:effectLst/>
              <a:uLnTx/>
              <a:uFillTx/>
              <a:latin typeface="Aptos"/>
              <a:ea typeface="+mn-ea"/>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dirty="0"/>
              <a:t>除廢水迴圈及其他再利用措施外，酒莊和葡萄園還可通過可持續方式處理多種物料，最大限度減少送往填埋場的廢棄物。</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8CAF07B-88B1-40ED-9A21-D99161D5F8F5}" type="slidenum">
              <a:rPr kumimoji="0" lang="en-US" sz="1200" b="0" i="0" u="none" strike="noStrike" kern="1200" cap="none" spc="0" normalizeH="0" baseline="0" noProof="0" smtClean="0">
                <a:ln>
                  <a:noFill/>
                </a:ln>
                <a:solidFill>
                  <a:prstClr val="black"/>
                </a:solidFill>
                <a:effectLst/>
                <a:uLnTx/>
                <a:uFillTx/>
                <a:latin typeface="Aptos"/>
                <a:ea typeface="+mn-ea"/>
                <a:cs typeface="+mn-cs"/>
              </a:rPr>
              <a:t>19</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dirty="0"/>
              <a:t>接下來列舉部分踐行</a:t>
            </a:r>
            <a:r>
              <a:rPr lang="en-US" altLang="zh-CN" dirty="0"/>
              <a:t>“</a:t>
            </a:r>
            <a:r>
              <a:rPr lang="zh-CN" altLang="en-US" dirty="0"/>
              <a:t>綠色</a:t>
            </a:r>
            <a:r>
              <a:rPr lang="en-US" altLang="zh-CN" dirty="0"/>
              <a:t>”</a:t>
            </a:r>
            <a:r>
              <a:rPr lang="zh-CN" altLang="en-US" dirty="0"/>
              <a:t>葡萄種植或釀酒技術的具有示範意義的澳大利亞酒莊案例。</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2ADBB41-C713-554C-B168-27F2727D68DB}" type="slidenum">
              <a:rPr kumimoji="0" lang="en-AU" sz="1200" b="0" i="0" u="none" strike="noStrike" kern="1200" cap="none" spc="0" normalizeH="0" baseline="0" noProof="0" smtClean="0">
                <a:ln>
                  <a:noFill/>
                </a:ln>
                <a:solidFill>
                  <a:prstClr val="black"/>
                </a:solidFill>
                <a:effectLst/>
                <a:uLnTx/>
                <a:uFillTx/>
                <a:latin typeface="Aptos"/>
                <a:ea typeface="+mn-ea"/>
                <a:cs typeface="+mn-cs"/>
              </a:rPr>
              <a:t>20</a:t>
            </a:fld>
            <a:endParaRPr kumimoji="0" lang="en-AU" sz="1200" b="0" i="0" u="none" strike="noStrike" kern="1200" cap="none" spc="0" normalizeH="0" baseline="0" noProof="0">
              <a:ln>
                <a:noFill/>
              </a:ln>
              <a:solidFill>
                <a:prstClr val="black"/>
              </a:solidFill>
              <a:effectLst/>
              <a:uLnTx/>
              <a:uFillTx/>
              <a:latin typeface="Aptos"/>
              <a:ea typeface="+mn-ea"/>
              <a:cs typeface="+mn-c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布魯寺（</a:t>
            </a:r>
            <a:r>
              <a:rPr lang="en-US" altLang="zh-CN" dirty="0"/>
              <a:t>Temple Bruer</a:t>
            </a:r>
            <a:r>
              <a:rPr lang="zh-CN" altLang="en-US" dirty="0"/>
              <a:t>）酒莊位於蘭好樂溪（</a:t>
            </a:r>
            <a:r>
              <a:rPr lang="en-US" altLang="zh-CN" dirty="0"/>
              <a:t>Langhorne Creek</a:t>
            </a:r>
            <a:r>
              <a:rPr lang="zh-CN" altLang="en-US" dirty="0"/>
              <a:t>），是澳大利亞僅有的幾家</a:t>
            </a:r>
            <a:r>
              <a:rPr lang="en-US" altLang="zh-CN" dirty="0"/>
              <a:t>100%</a:t>
            </a:r>
            <a:r>
              <a:rPr lang="zh-CN" altLang="en-US" dirty="0"/>
              <a:t>有機認證且實現碳中和的酒莊之一。</a:t>
            </a:r>
            <a:endParaRPr lang="en-US" altLang="zh-CN" dirty="0"/>
          </a:p>
          <a:p>
            <a:r>
              <a:rPr lang="en-US" altLang="zh-CN" dirty="0"/>
              <a:t> </a:t>
            </a:r>
          </a:p>
          <a:p>
            <a:r>
              <a:rPr lang="zh-CN" altLang="zh-CN" dirty="0"/>
              <a:t>酒莊引以為豪的是，它通過自身行動盡可能維持這一地位，專注於從葡萄園管理到葡萄酒送達消費者全過程的環保實踐。</a:t>
            </a:r>
          </a:p>
        </p:txBody>
      </p:sp>
      <p:sp>
        <p:nvSpPr>
          <p:cNvPr id="4" name="Slide Number Placeholder 3"/>
          <p:cNvSpPr>
            <a:spLocks noGrp="1"/>
          </p:cNvSpPr>
          <p:nvPr>
            <p:ph type="sldNum" sz="quarter" idx="5"/>
          </p:nvPr>
        </p:nvSpPr>
        <p:spPr/>
        <p:txBody>
          <a:bodyPr/>
          <a:lstStyle/>
          <a:p>
            <a:fld id="{82ADBB41-C713-554C-B168-27F2727D68DB}" type="slidenum">
              <a:rPr lang="en-AU" smtClean="0"/>
              <a:t>21</a:t>
            </a:fld>
            <a:endParaRPr lang="en-A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zh-CN" dirty="0"/>
              <a:t>消費者對他們購買的產品，包括生產方式、產地溯源等，表現出日益濃厚的興趣和關注度。</a:t>
            </a:r>
            <a:endParaRPr lang="en-US" altLang="zh-CN" dirty="0"/>
          </a:p>
          <a:p>
            <a:r>
              <a:rPr lang="en-US" altLang="zh-CN" dirty="0"/>
              <a:t> </a:t>
            </a:r>
          </a:p>
          <a:p>
            <a:r>
              <a:rPr lang="zh-CN" altLang="zh-CN" dirty="0"/>
              <a:t>澳大利亞葡萄酒行業正通過富有創造性和革命性的實踐，積極回應消費者的訴求，在保障產業長期可持續性發展的同時，努力減輕對地球環境的影響。</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8CAF07B-88B1-40ED-9A21-D99161D5F8F5}" type="slidenum">
              <a:rPr kumimoji="0" lang="en-US" sz="1200" b="0" i="0" u="none" strike="noStrike" kern="1200" cap="none" spc="0" normalizeH="0" baseline="0" noProof="0" smtClean="0">
                <a:ln>
                  <a:noFill/>
                </a:ln>
                <a:solidFill>
                  <a:prstClr val="black"/>
                </a:solidFill>
                <a:effectLst/>
                <a:uLnTx/>
                <a:uFillTx/>
                <a:latin typeface="Aptos"/>
                <a:ea typeface="+mn-ea"/>
                <a:cs typeface="+mn-cs"/>
              </a:rPr>
              <a:t>3</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err="1"/>
              <a:t>克拉斯（</a:t>
            </a:r>
            <a:r>
              <a:rPr lang="en-US" altLang="zh-CN" dirty="0" err="1"/>
              <a:t>Kalleske</a:t>
            </a:r>
            <a:r>
              <a:rPr lang="zh-CN" altLang="en-US" dirty="0" err="1"/>
              <a:t>）是巴羅薩穀（</a:t>
            </a:r>
            <a:r>
              <a:rPr lang="en-US" altLang="zh-CN" dirty="0" err="1"/>
              <a:t>Barossa Valley</a:t>
            </a:r>
            <a:r>
              <a:rPr lang="zh-CN" altLang="en-US" dirty="0" err="1"/>
              <a:t>）最古老的有機認證</a:t>
            </a:r>
            <a:r>
              <a:rPr lang="en-US" altLang="zh-CN" dirty="0" err="1"/>
              <a:t>/</a:t>
            </a:r>
            <a:r>
              <a:rPr lang="zh-CN" altLang="en-US" dirty="0" err="1"/>
              <a:t>生物動力法認證葡萄園與酒莊。</a:t>
            </a:r>
            <a:endParaRPr lang="en-US" altLang="zh-CN" dirty="0" err="1"/>
          </a:p>
          <a:p>
            <a:r>
              <a:rPr lang="en-US" altLang="zh-CN" dirty="0" err="1"/>
              <a:t> </a:t>
            </a:r>
          </a:p>
          <a:p>
            <a:r>
              <a:rPr lang="zh-CN" altLang="zh-CN" dirty="0" err="1"/>
              <a:t>其釀酒理念聚焦於土壤健康、葡萄藤健康、果實品質與最少干預之間的關聯，以此生產優質葡萄酒。</a:t>
            </a:r>
            <a:endParaRPr lang="en-US" altLang="zh-CN" dirty="0" err="1"/>
          </a:p>
          <a:p>
            <a:r>
              <a:rPr lang="en-US" altLang="zh-CN" dirty="0" err="1"/>
              <a:t> </a:t>
            </a:r>
          </a:p>
          <a:p>
            <a:r>
              <a:rPr lang="zh-CN" altLang="zh-CN" dirty="0" err="1"/>
              <a:t>從生物動力法角度出發，克拉斯（</a:t>
            </a:r>
            <a:r>
              <a:rPr lang="en-US" altLang="zh-CN" dirty="0" err="1"/>
              <a:t>Kalleske</a:t>
            </a:r>
            <a:r>
              <a:rPr lang="zh-CN" altLang="en-US" dirty="0" err="1"/>
              <a:t>）監測月相變化，力求在適宜的月相條件下進行葡萄採收和葡萄酒換桶操作。</a:t>
            </a:r>
            <a:endParaRPr lang="en-US" altLang="zh-CN" dirty="0" err="1"/>
          </a:p>
          <a:p>
            <a:r>
              <a:rPr lang="en-US" altLang="zh-CN" dirty="0" err="1"/>
              <a:t> </a:t>
            </a:r>
          </a:p>
          <a:p>
            <a:r>
              <a:rPr lang="zh-CN" altLang="zh-CN" dirty="0" err="1"/>
              <a:t>酒莊還安裝了太陽能發電系統，其發電量足以覆蓋整個酒莊的用電需求。</a:t>
            </a:r>
            <a:endParaRPr lang="en-US" altLang="zh-CN" dirty="0" err="1"/>
          </a:p>
          <a:p>
            <a:r>
              <a:rPr lang="en-US" altLang="zh-CN" dirty="0" err="1"/>
              <a:t> </a:t>
            </a:r>
          </a:p>
          <a:p>
            <a:r>
              <a:rPr lang="zh-CN" altLang="zh-CN" dirty="0" err="1"/>
              <a:t>在水資源管理方面，酒莊也採取了相應的環保方案，利用</a:t>
            </a:r>
            <a:r>
              <a:rPr lang="en-US" altLang="zh-CN" dirty="0" err="1"/>
              <a:t>25</a:t>
            </a:r>
            <a:r>
              <a:rPr lang="zh-CN" altLang="en-US" dirty="0" err="1"/>
              <a:t>萬升的雨水儲罐收集酒莊建築與葡萄園棚屋的雨水。</a:t>
            </a:r>
          </a:p>
        </p:txBody>
      </p:sp>
      <p:sp>
        <p:nvSpPr>
          <p:cNvPr id="4" name="Slide Number Placeholder 3"/>
          <p:cNvSpPr>
            <a:spLocks noGrp="1"/>
          </p:cNvSpPr>
          <p:nvPr>
            <p:ph type="sldNum" sz="quarter" idx="5"/>
          </p:nvPr>
        </p:nvSpPr>
        <p:spPr/>
        <p:txBody>
          <a:bodyPr/>
          <a:lstStyle/>
          <a:p>
            <a:fld id="{82ADBB41-C713-554C-B168-27F2727D68DB}" type="slidenum">
              <a:rPr lang="en-AU" smtClean="0"/>
              <a:t>22</a:t>
            </a:fld>
            <a:endParaRPr lang="en-AU"/>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zh-CN" dirty="0"/>
              <a:t>麥克拉倫穀（</a:t>
            </a:r>
            <a:r>
              <a:rPr lang="en-US" altLang="zh-CN" dirty="0"/>
              <a:t>McLaren Vale</a:t>
            </a:r>
            <a:r>
              <a:rPr lang="zh-CN" altLang="en-US" dirty="0"/>
              <a:t>）的博斯沃思戰役酒莊（</a:t>
            </a:r>
            <a:r>
              <a:rPr lang="en-US" altLang="zh-CN" dirty="0"/>
              <a:t>Battle of Bosworth</a:t>
            </a:r>
            <a:r>
              <a:rPr lang="zh-CN" altLang="en-US" dirty="0"/>
              <a:t>）種植了多個品種的葡萄藤，這些藤蔓獲得</a:t>
            </a:r>
            <a:r>
              <a:rPr lang="en-US" altLang="zh-CN" dirty="0"/>
              <a:t>ACO</a:t>
            </a:r>
            <a:r>
              <a:rPr lang="zh-CN" altLang="en-US" dirty="0"/>
              <a:t>有機認證已超過了數十年的時間。</a:t>
            </a:r>
            <a:endParaRPr lang="en-US" altLang="zh-CN" dirty="0"/>
          </a:p>
          <a:p>
            <a:r>
              <a:rPr lang="en-US" altLang="zh-CN" dirty="0"/>
              <a:t> </a:t>
            </a:r>
          </a:p>
          <a:p>
            <a:r>
              <a:rPr lang="zh-CN" altLang="zh-CN" dirty="0"/>
              <a:t>博斯沃思戰役酒莊耗時四年才通過有機認證，期間需接受年度審核及隨機產品抽樣檢測。</a:t>
            </a:r>
            <a:endParaRPr lang="en-US" altLang="zh-CN" dirty="0"/>
          </a:p>
          <a:p>
            <a:r>
              <a:rPr lang="en-US" altLang="zh-CN" dirty="0"/>
              <a:t> </a:t>
            </a:r>
          </a:p>
          <a:p>
            <a:r>
              <a:rPr lang="zh-CN" altLang="zh-CN" dirty="0"/>
              <a:t>（酒莊種植的）酸漿草（</a:t>
            </a:r>
            <a:r>
              <a:rPr lang="en-US" altLang="zh-CN" dirty="0"/>
              <a:t>Soursob</a:t>
            </a:r>
            <a:r>
              <a:rPr lang="zh-CN" altLang="en-US" dirty="0"/>
              <a:t>）是一種明黃色的觀賞花卉，有助於雜草管理，並與葡萄藤形成良性互補：它在葡萄藤休眠期吸收水分，而待夏季葡萄藤需水增多時自然枯萎。</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8CAF07B-88B1-40ED-9A21-D99161D5F8F5}" type="slidenum">
              <a:rPr kumimoji="0" lang="en-US" sz="1200" b="0" i="0" u="none" strike="noStrike" kern="1200" cap="none" spc="0" normalizeH="0" baseline="0" noProof="0" smtClean="0">
                <a:ln>
                  <a:noFill/>
                </a:ln>
                <a:solidFill>
                  <a:prstClr val="black"/>
                </a:solidFill>
                <a:effectLst/>
                <a:uLnTx/>
                <a:uFillTx/>
                <a:latin typeface="Aptos"/>
                <a:ea typeface="+mn-ea"/>
                <a:cs typeface="+mn-cs"/>
              </a:rPr>
              <a:t>24</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瑪格麗特河（</a:t>
            </a:r>
            <a:r>
              <a:rPr lang="en-US" altLang="zh-CN" dirty="0"/>
              <a:t>Margaret River</a:t>
            </a:r>
            <a:r>
              <a:rPr lang="zh-CN" altLang="en-US" dirty="0"/>
              <a:t>）的庫倫酒莊（</a:t>
            </a:r>
            <a:r>
              <a:rPr lang="en-US" altLang="zh-CN" dirty="0"/>
              <a:t>Cullen Wines</a:t>
            </a:r>
            <a:r>
              <a:rPr lang="zh-CN" altLang="en-US" dirty="0"/>
              <a:t>）致力於在業務的各個層面實現可持續發展，並已穩步實施多項舉措，以降低其葡萄栽培與釀酒實踐對環境的影響：</a:t>
            </a:r>
            <a:endParaRPr lang="en-US" altLang="zh-CN" dirty="0"/>
          </a:p>
          <a:p>
            <a:r>
              <a:rPr lang="en-US" altLang="zh-CN" dirty="0"/>
              <a:t>– </a:t>
            </a:r>
            <a:r>
              <a:rPr lang="zh-CN" altLang="en-US" dirty="0"/>
              <a:t>大部分酒款使用減碳酒瓶。</a:t>
            </a:r>
            <a:endParaRPr lang="en-US" altLang="zh-CN" dirty="0"/>
          </a:p>
          <a:p>
            <a:r>
              <a:rPr lang="en-US" altLang="zh-CN" dirty="0"/>
              <a:t>– </a:t>
            </a:r>
            <a:r>
              <a:rPr lang="zh-CN" altLang="en-US" dirty="0"/>
              <a:t>採購本地紙板包裝以減少運輸距離。</a:t>
            </a:r>
            <a:endParaRPr lang="en-US" altLang="zh-CN" dirty="0"/>
          </a:p>
          <a:p>
            <a:r>
              <a:rPr lang="en-US" altLang="zh-CN" dirty="0"/>
              <a:t>– </a:t>
            </a:r>
            <a:r>
              <a:rPr lang="zh-CN" altLang="en-US" dirty="0"/>
              <a:t>實施垃圾分類以利用當地廢棄物回收專案。</a:t>
            </a:r>
            <a:endParaRPr lang="en-US" altLang="zh-CN" dirty="0"/>
          </a:p>
          <a:p>
            <a:r>
              <a:rPr lang="en-US" altLang="zh-CN" dirty="0"/>
              <a:t> </a:t>
            </a:r>
          </a:p>
          <a:p>
            <a:r>
              <a:rPr lang="zh-CN" altLang="zh-CN" dirty="0"/>
              <a:t>庫倫（</a:t>
            </a:r>
            <a:r>
              <a:rPr lang="en-US" altLang="zh-CN" dirty="0"/>
              <a:t>Cullen Wines</a:t>
            </a:r>
            <a:r>
              <a:rPr lang="zh-CN" altLang="en-US" dirty="0"/>
              <a:t>）對酒莊與葡萄園採取生物動力法及最低干預方式，具體包括：</a:t>
            </a:r>
            <a:endParaRPr lang="en-US" altLang="zh-CN" dirty="0"/>
          </a:p>
          <a:p>
            <a:r>
              <a:rPr lang="en-US" altLang="zh-CN" dirty="0"/>
              <a:t>– </a:t>
            </a:r>
            <a:r>
              <a:rPr lang="zh-CN" altLang="en-US" dirty="0"/>
              <a:t>全部酒款均採用自然發酵工藝。</a:t>
            </a:r>
            <a:endParaRPr lang="en-US" altLang="zh-CN" dirty="0"/>
          </a:p>
          <a:p>
            <a:r>
              <a:rPr lang="en-US" altLang="zh-CN" dirty="0"/>
              <a:t>– </a:t>
            </a:r>
            <a:r>
              <a:rPr lang="zh-CN" altLang="en-US" dirty="0"/>
              <a:t>維護一座生物動力法蔬菜園，專供餐廳使用。</a:t>
            </a:r>
          </a:p>
        </p:txBody>
      </p:sp>
      <p:sp>
        <p:nvSpPr>
          <p:cNvPr id="4" name="Slide Number Placeholder 3"/>
          <p:cNvSpPr>
            <a:spLocks noGrp="1"/>
          </p:cNvSpPr>
          <p:nvPr>
            <p:ph type="sldNum" sz="quarter" idx="5"/>
          </p:nvPr>
        </p:nvSpPr>
        <p:spPr/>
        <p:txBody>
          <a:bodyPr/>
          <a:lstStyle/>
          <a:p>
            <a:fld id="{82ADBB41-C713-554C-B168-27F2727D68DB}" type="slidenum">
              <a:rPr lang="en-AU" smtClean="0"/>
              <a:t>25</a:t>
            </a:fld>
            <a:endParaRPr lang="en-AU"/>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a:t>
            </a:r>
            <a:r>
              <a:rPr lang="zh-CN" altLang="en-US" dirty="0"/>
              <a:t>替代性品種</a:t>
            </a:r>
            <a:r>
              <a:rPr lang="en-US" altLang="zh-CN" dirty="0"/>
              <a:t>”</a:t>
            </a:r>
            <a:r>
              <a:rPr lang="zh-CN" altLang="en-US" dirty="0"/>
              <a:t>指並非澳大利亞廣泛種植的主流葡萄品種。</a:t>
            </a:r>
            <a:endParaRPr lang="en-US" altLang="zh-CN" dirty="0"/>
          </a:p>
          <a:p>
            <a:r>
              <a:rPr lang="zh-CN" altLang="zh-CN" dirty="0"/>
              <a:t>需要注意的是，並非所有替代品種葡萄酒均屬有機、生物動力法或其他認證酒。</a:t>
            </a:r>
            <a:endParaRPr lang="en-US" altLang="zh-CN" dirty="0"/>
          </a:p>
          <a:p>
            <a:r>
              <a:rPr lang="en-US" altLang="zh-CN" dirty="0"/>
              <a:t> </a:t>
            </a:r>
          </a:p>
          <a:p>
            <a:r>
              <a:rPr lang="zh-CN" altLang="zh-CN" dirty="0"/>
              <a:t>釀酒師正日益關注替代品種</a:t>
            </a:r>
            <a:r>
              <a:rPr lang="en-US" altLang="zh-CN" dirty="0"/>
              <a:t>——</a:t>
            </a:r>
            <a:r>
              <a:rPr lang="zh-CN" altLang="en-US" dirty="0"/>
              <a:t>這既為消費者提供了更多選擇，又豐富了澳大利亞多元的葡萄栽培版圖。</a:t>
            </a:r>
            <a:endParaRPr lang="en-US" altLang="zh-CN" dirty="0"/>
          </a:p>
          <a:p>
            <a:r>
              <a:rPr lang="zh-CN" altLang="zh-CN" dirty="0"/>
              <a:t>創新型釀酒師還致力於探索這些品種是否更適應澳大利亞的環境與氣候特徵，從而實現更環保的生產方式。</a:t>
            </a:r>
          </a:p>
        </p:txBody>
      </p:sp>
      <p:sp>
        <p:nvSpPr>
          <p:cNvPr id="4" name="Slide Number Placeholder 3"/>
          <p:cNvSpPr>
            <a:spLocks noGrp="1"/>
          </p:cNvSpPr>
          <p:nvPr>
            <p:ph type="sldNum" sz="quarter" idx="5"/>
          </p:nvPr>
        </p:nvSpPr>
        <p:spPr/>
        <p:txBody>
          <a:bodyPr/>
          <a:lstStyle/>
          <a:p>
            <a:fld id="{C8CAF07B-88B1-40ED-9A21-D99161D5F8F5}" type="slidenum">
              <a:rPr lang="en-US" smtClean="0"/>
              <a:t>26</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zh-CN" dirty="0"/>
              <a:t>葡萄酒消費者與生產商正日益追求葡萄酒的真實性、個性化與風土表達。</a:t>
            </a:r>
            <a:endParaRPr lang="en-US" altLang="zh-CN" dirty="0"/>
          </a:p>
          <a:p>
            <a:r>
              <a:rPr lang="en-US" altLang="zh-CN" dirty="0"/>
              <a:t> </a:t>
            </a:r>
          </a:p>
          <a:p>
            <a:r>
              <a:rPr lang="zh-CN" altLang="zh-CN" dirty="0"/>
              <a:t>在此背景下，越來越多的酒莊調整葡萄栽培方式，轉向更環保的實踐（如有機或生物動力法）。這些實踐措施有利於確保澳大利亞世代傳承的葡萄園、葡萄栽培與釀酒技藝得以延續。</a:t>
            </a:r>
            <a:endParaRPr lang="en-US" altLang="zh-CN" dirty="0"/>
          </a:p>
          <a:p>
            <a:r>
              <a:rPr lang="en-US" altLang="zh-CN" dirty="0"/>
              <a:t> </a:t>
            </a:r>
          </a:p>
          <a:p>
            <a:r>
              <a:rPr lang="zh-CN" altLang="zh-CN" dirty="0"/>
              <a:t>隨著澳大利亞釀酒師對本地風土認知的持續深化，以及消費者對葡萄酒品質與多元化需求的提升，澳大利亞葡萄酒的未來將由充滿探索精神的釀酒師引領</a:t>
            </a:r>
            <a:r>
              <a:rPr lang="en-US" altLang="zh-CN" dirty="0"/>
              <a:t>——</a:t>
            </a:r>
            <a:r>
              <a:rPr lang="zh-CN" altLang="en-US" dirty="0"/>
              <a:t>他們始終尋求創新路徑，並保持著對傳統技藝的反思。</a:t>
            </a:r>
          </a:p>
        </p:txBody>
      </p:sp>
      <p:sp>
        <p:nvSpPr>
          <p:cNvPr id="4" name="Slide Number Placeholder 3"/>
          <p:cNvSpPr>
            <a:spLocks noGrp="1"/>
          </p:cNvSpPr>
          <p:nvPr>
            <p:ph type="sldNum" sz="quarter" idx="5"/>
          </p:nvPr>
        </p:nvSpPr>
        <p:spPr/>
        <p:txBody>
          <a:bodyPr/>
          <a:lstStyle/>
          <a:p>
            <a:fld id="{C8CAF07B-88B1-40ED-9A21-D99161D5F8F5}" type="slidenum">
              <a:rPr lang="en-US" smtClean="0"/>
              <a:t>27</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pPr rtl="0"/>
            <a:r>
              <a:rPr lang="zh-TW" sz="1200" u="none" strike="noStrike" dirty="0">
                <a:solidFill>
                  <a:schemeClr val="tx1"/>
                </a:solidFill>
                <a:latin typeface="+mn-lt"/>
                <a:cs typeface="+mn-cs"/>
              </a:rPr>
              <a:t>如需更多課程訊息、工具與資源，請造訪：www.australianwinediscovered.com。</a:t>
            </a:r>
          </a:p>
          <a:p>
            <a:r>
              <a:rPr lang="zh-TW" sz="1200" dirty="0">
                <a:solidFill>
                  <a:schemeClr val="tx1"/>
                </a:solidFill>
                <a:latin typeface="+mn-lt"/>
                <a:cs typeface="+mn-cs"/>
              </a:rPr>
              <a:t>如有任何諮詢需求，歡迎 Email 至：discovered@wineaustralia.com。</a:t>
            </a:r>
          </a:p>
          <a:p>
            <a:endParaRPr lang="en-US" dirty="0"/>
          </a:p>
          <a:p>
            <a:endParaRPr lang="en-US"/>
          </a:p>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有機葡萄栽培是一種環境友好型的葡萄生產方式。</a:t>
            </a:r>
            <a:endParaRPr lang="en-US" altLang="zh-CN" dirty="0"/>
          </a:p>
          <a:p>
            <a:r>
              <a:rPr lang="en-US" altLang="zh-CN" dirty="0"/>
              <a:t> </a:t>
            </a:r>
          </a:p>
          <a:p>
            <a:r>
              <a:rPr lang="zh-CN" altLang="zh-CN" dirty="0"/>
              <a:t>其核心在於維持葡萄園及其周邊生態系統的自然平衡，全程杜絕使用人工合成化肥、除草劑、殺蟲劑及殺菌劑。</a:t>
            </a:r>
            <a:r>
              <a:rPr lang="en-US" altLang="zh-CN" dirty="0"/>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2ADBB41-C713-554C-B168-27F2727D68DB}" type="slidenum">
              <a:rPr kumimoji="0" lang="en-AU" sz="1200" b="0" i="0" u="none" strike="noStrike" kern="1200" cap="none" spc="0" normalizeH="0" baseline="0" noProof="0" smtClean="0">
                <a:ln>
                  <a:noFill/>
                </a:ln>
                <a:solidFill>
                  <a:prstClr val="black"/>
                </a:solidFill>
                <a:effectLst/>
                <a:uLnTx/>
                <a:uFillTx/>
                <a:latin typeface="Aptos"/>
                <a:ea typeface="+mn-ea"/>
                <a:cs typeface="+mn-cs"/>
              </a:rPr>
              <a:t>5</a:t>
            </a:fld>
            <a:endParaRPr kumimoji="0" lang="en-AU" sz="1200" b="0" i="0" u="none" strike="noStrike" kern="1200" cap="none" spc="0" normalizeH="0" baseline="0" noProof="0">
              <a:ln>
                <a:noFill/>
              </a:ln>
              <a:solidFill>
                <a:prstClr val="black"/>
              </a:solidFill>
              <a:effectLst/>
              <a:uLnTx/>
              <a:uFillTx/>
              <a:latin typeface="Aptos"/>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要確保產品真正符合有機標準，需通過澳大利亞農業與水資源部批准的有機認證機構獲得</a:t>
            </a:r>
            <a:r>
              <a:rPr lang="en-US" altLang="zh-CN" dirty="0"/>
              <a:t>“</a:t>
            </a:r>
            <a:r>
              <a:rPr lang="zh-CN" altLang="en-US" dirty="0"/>
              <a:t>有機認證</a:t>
            </a:r>
            <a:r>
              <a:rPr lang="en-US" altLang="zh-CN" dirty="0"/>
              <a:t>”</a:t>
            </a:r>
            <a:r>
              <a:rPr lang="zh-CN" altLang="en-US" dirty="0"/>
              <a:t>資質，或取得生物動力法研究所的</a:t>
            </a:r>
            <a:r>
              <a:rPr lang="en-US" altLang="zh-CN" dirty="0"/>
              <a:t>DEMETER</a:t>
            </a:r>
            <a:r>
              <a:rPr lang="zh-CN" altLang="en-US" dirty="0"/>
              <a:t>認證標識。</a:t>
            </a:r>
            <a:endParaRPr lang="en-US" altLang="zh-CN" dirty="0"/>
          </a:p>
          <a:p>
            <a:r>
              <a:rPr lang="en-US" altLang="zh-CN" dirty="0"/>
              <a:t> </a:t>
            </a:r>
          </a:p>
          <a:p>
            <a:r>
              <a:rPr lang="zh-CN" altLang="zh-CN" dirty="0"/>
              <a:t>澳大利亞政府認可多家權威認證機構，其中規模最大的有機與生物動力法產品認證機構為澳大利亞有機認證機構（</a:t>
            </a:r>
            <a:r>
              <a:rPr lang="en-US" altLang="zh-CN" dirty="0"/>
              <a:t>ACO</a:t>
            </a:r>
            <a:r>
              <a:rPr lang="zh-CN" altLang="en-US" dirty="0"/>
              <a:t>）。該認證遵循嚴格標準，通過雙重驗證機制，既確保產品符合國家生產標準，又保障其原產地的可追溯性。</a:t>
            </a:r>
            <a:endParaRPr lang="en-US" altLang="zh-CN" dirty="0"/>
          </a:p>
          <a:p>
            <a:r>
              <a:rPr lang="en-US" altLang="zh-CN" dirty="0"/>
              <a:t> </a:t>
            </a:r>
          </a:p>
          <a:p>
            <a:r>
              <a:rPr lang="zh-CN" altLang="zh-CN" dirty="0"/>
              <a:t>您在購買或飲用有機葡萄酒時，可通過以下認證標識進行識別，例如</a:t>
            </a:r>
            <a:r>
              <a:rPr lang="en-US" altLang="zh-CN" dirty="0"/>
              <a:t>ACO</a:t>
            </a:r>
            <a:r>
              <a:rPr lang="zh-CN" altLang="en-US" dirty="0"/>
              <a:t>或</a:t>
            </a:r>
            <a:r>
              <a:rPr lang="en-US" altLang="zh-CN" dirty="0"/>
              <a:t>NCO</a:t>
            </a:r>
            <a:r>
              <a:rPr lang="zh-CN" altLang="en-US" dirty="0"/>
              <a:t>（澳大利亞農業可持續發展聯合會）。</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2ADBB41-C713-554C-B168-27F2727D68DB}" type="slidenum">
              <a:rPr kumimoji="0" lang="en-AU" sz="1200" b="0" i="0" u="none" strike="noStrike" kern="1200" cap="none" spc="0" normalizeH="0" baseline="0" noProof="0" smtClean="0">
                <a:ln>
                  <a:noFill/>
                </a:ln>
                <a:solidFill>
                  <a:prstClr val="black"/>
                </a:solidFill>
                <a:effectLst/>
                <a:uLnTx/>
                <a:uFillTx/>
                <a:latin typeface="Aptos"/>
                <a:ea typeface="+mn-ea"/>
                <a:cs typeface="+mn-cs"/>
              </a:rPr>
              <a:t>6</a:t>
            </a:fld>
            <a:endParaRPr kumimoji="0" lang="en-AU" sz="1200" b="0" i="0" u="none" strike="noStrike" kern="1200" cap="none" spc="0" normalizeH="0" baseline="0" noProof="0">
              <a:ln>
                <a:noFill/>
              </a:ln>
              <a:solidFill>
                <a:prstClr val="black"/>
              </a:solidFill>
              <a:effectLst/>
              <a:uLnTx/>
              <a:uFillTx/>
              <a:latin typeface="Aptos"/>
              <a:ea typeface="+mn-ea"/>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dirty="0"/>
              <a:t>生物動力葡萄栽培法與其他有機農業形態的核心差異體現在兩大維度：其一，採用經特殊製備的草本噴霧與堆肥技術（生物動力製劑）；其二，農耕操作的時間安排嚴格遵循月相週期規律。</a:t>
            </a:r>
            <a:endParaRPr lang="en-US" altLang="zh-CN" dirty="0"/>
          </a:p>
          <a:p>
            <a:r>
              <a:rPr lang="en-US" altLang="zh-CN" dirty="0"/>
              <a:t> </a:t>
            </a:r>
          </a:p>
          <a:p>
            <a:r>
              <a:rPr lang="zh-CN" altLang="zh-CN" dirty="0"/>
              <a:t>自</a:t>
            </a:r>
            <a:r>
              <a:rPr lang="en-US" altLang="zh-CN" dirty="0"/>
              <a:t>1957</a:t>
            </a:r>
            <a:r>
              <a:rPr lang="zh-CN" altLang="en-US" dirty="0"/>
              <a:t>年起，生物動力法研究所便致力於澳大利亞</a:t>
            </a:r>
            <a:r>
              <a:rPr lang="en-US" altLang="zh-CN" dirty="0"/>
              <a:t>DEMETER</a:t>
            </a:r>
            <a:r>
              <a:rPr lang="zh-CN" altLang="en-US" dirty="0"/>
              <a:t>生物動力法農業體系的研究與實踐推廣。該體系對農場及企業實施嚴苛的品質管控，要求按照最高標準應用生物動力法，同時積極推動以社區為基礎、兼具可持續性與生態性的農業實踐。</a:t>
            </a:r>
            <a:endParaRPr lang="en-US" altLang="zh-CN" dirty="0"/>
          </a:p>
          <a:p>
            <a:endParaRPr lang="en-US" altLang="zh-CN" dirty="0"/>
          </a:p>
        </p:txBody>
      </p:sp>
      <p:sp>
        <p:nvSpPr>
          <p:cNvPr id="4" name="Slide Number Placeholder 3"/>
          <p:cNvSpPr>
            <a:spLocks noGrp="1"/>
          </p:cNvSpPr>
          <p:nvPr>
            <p:ph type="sldNum" sz="quarter" idx="5"/>
          </p:nvPr>
        </p:nvSpPr>
        <p:spPr/>
        <p:txBody>
          <a:bodyPr/>
          <a:lstStyle/>
          <a:p>
            <a:fld id="{82ADBB41-C713-554C-B168-27F2727D68DB}" type="slidenum">
              <a:rPr lang="en-AU" smtClean="0"/>
              <a:t>7</a:t>
            </a:fld>
            <a:endParaRPr lang="en-A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19</a:t>
            </a:r>
            <a:r>
              <a:rPr lang="zh-CN" altLang="en-US" dirty="0"/>
              <a:t>世紀葡萄首次傳入澳大利亞，直至上世紀中葉，種植者仍然全程依靠人工完成所有的葡萄園勞作。</a:t>
            </a:r>
            <a:endParaRPr lang="en-US" altLang="zh-CN" dirty="0"/>
          </a:p>
          <a:p>
            <a:r>
              <a:rPr lang="en-US" altLang="zh-CN" dirty="0"/>
              <a:t> </a:t>
            </a:r>
          </a:p>
          <a:p>
            <a:r>
              <a:rPr lang="zh-CN" altLang="zh-CN" dirty="0"/>
              <a:t>隨著合成肥料、除草劑、殺菌劑等農業化學品的應用，葡萄栽培的成本大幅降低並且產量顯著提升。</a:t>
            </a:r>
            <a:endParaRPr lang="en-US" altLang="zh-CN" dirty="0"/>
          </a:p>
          <a:p>
            <a:r>
              <a:rPr lang="en-US" altLang="zh-CN" dirty="0"/>
              <a:t> </a:t>
            </a:r>
          </a:p>
          <a:p>
            <a:r>
              <a:rPr lang="zh-CN" altLang="zh-CN" dirty="0"/>
              <a:t>然而化學藥劑的使用也受到了人們一定程度上的抵制。</a:t>
            </a:r>
            <a:endParaRPr lang="en-US" altLang="zh-CN" dirty="0"/>
          </a:p>
          <a:p>
            <a:r>
              <a:rPr lang="en-US" altLang="zh-CN" dirty="0"/>
              <a:t> </a:t>
            </a:r>
          </a:p>
          <a:p>
            <a:r>
              <a:rPr lang="zh-CN" altLang="zh-CN" dirty="0"/>
              <a:t>進入</a:t>
            </a:r>
            <a:r>
              <a:rPr lang="en-US" altLang="zh-CN" dirty="0"/>
              <a:t>20</a:t>
            </a:r>
            <a:r>
              <a:rPr lang="zh-CN" altLang="en-US" dirty="0"/>
              <a:t>世紀</a:t>
            </a:r>
            <a:r>
              <a:rPr lang="en-US" altLang="zh-CN" dirty="0"/>
              <a:t>90</a:t>
            </a:r>
            <a:r>
              <a:rPr lang="zh-CN" altLang="en-US" dirty="0"/>
              <a:t>年代至</a:t>
            </a:r>
            <a:r>
              <a:rPr lang="en-US" altLang="zh-CN" dirty="0"/>
              <a:t>21</a:t>
            </a:r>
            <a:r>
              <a:rPr lang="zh-CN" altLang="en-US" dirty="0"/>
              <a:t>世紀初，新一代消費者對食品與葡萄酒成分的關注度日益提升，這促使人們開始反思葡萄園的管理模式。</a:t>
            </a:r>
            <a:endParaRPr lang="en-US" altLang="zh-CN" dirty="0"/>
          </a:p>
          <a:p>
            <a:r>
              <a:rPr lang="en-US" altLang="zh-CN" dirty="0"/>
              <a:t> </a:t>
            </a:r>
          </a:p>
          <a:p>
            <a:r>
              <a:rPr lang="zh-CN" altLang="zh-CN" dirty="0"/>
              <a:t>如今，葡萄酒生產者可能採用以下三種栽培方式中的一種或多種的綜合。</a:t>
            </a:r>
          </a:p>
        </p:txBody>
      </p:sp>
      <p:sp>
        <p:nvSpPr>
          <p:cNvPr id="4" name="Slide Number Placeholder 3"/>
          <p:cNvSpPr>
            <a:spLocks noGrp="1"/>
          </p:cNvSpPr>
          <p:nvPr>
            <p:ph type="sldNum" sz="quarter" idx="5"/>
          </p:nvPr>
        </p:nvSpPr>
        <p:spPr/>
        <p:txBody>
          <a:bodyPr/>
          <a:lstStyle/>
          <a:p>
            <a:fld id="{82ADBB41-C713-554C-B168-27F2727D68DB}" type="slidenum">
              <a:rPr lang="en-AU" smtClean="0"/>
              <a:t>8</a:t>
            </a:fld>
            <a:endParaRPr lang="en-A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dirty="0"/>
              <a:t>在生物動力法釀造體系中，月相週期將生產過程細分為四個階段。生物動力法實踐者還會在種植與釀造中運用九種生物動力製劑（</a:t>
            </a:r>
            <a:r>
              <a:rPr lang="en-US" altLang="zh-CN" dirty="0"/>
              <a:t>BD</a:t>
            </a:r>
            <a:r>
              <a:rPr lang="zh-CN" altLang="en-US" dirty="0"/>
              <a:t>製劑），以改良土壤結構、提升堆肥品質並啟動植物生命力。這些製劑由肥料、發酵草藥和礦物質構成。究其本質，生物動力法可視為有機農業的強化升級版。近幾十年來，生物動力法與有機種植方式已逐漸成為主流趨勢。</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dirty="0"/>
              <a:t> </a:t>
            </a:r>
          </a:p>
          <a:p>
            <a:pPr marL="0" marR="0" lvl="0" indent="0" algn="l" defTabSz="914400" rtl="0" eaLnBrk="1" fontAlgn="auto" latinLnBrk="0" hangingPunct="1">
              <a:lnSpc>
                <a:spcPct val="100000"/>
              </a:lnSpc>
              <a:spcBef>
                <a:spcPts val="0"/>
              </a:spcBef>
              <a:spcAft>
                <a:spcPts val="0"/>
              </a:spcAft>
              <a:buClrTx/>
              <a:buSzTx/>
              <a:buFontTx/>
              <a:buNone/>
              <a:defRPr/>
            </a:pPr>
            <a:r>
              <a:rPr lang="zh-CN" altLang="zh-CN" dirty="0"/>
              <a:t>【路徑抉擇篇】</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defRPr/>
            </a:pPr>
            <a:r>
              <a:rPr lang="zh-CN" altLang="zh-CN" dirty="0"/>
              <a:t>從傳統葡萄園管理模式轉型為有機或生物動力法栽培絕非易事。真菌病害僅憑硫磺與銅劑難以徹底防控，種植者需精准把握施藥時機與方式，確保全面覆蓋植株冠層與果實區域。</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dirty="0"/>
              <a:t> </a:t>
            </a:r>
          </a:p>
          <a:p>
            <a:pPr marL="0" marR="0" lvl="0" indent="0" algn="l" defTabSz="914400" rtl="0" eaLnBrk="1" fontAlgn="auto" latinLnBrk="0" hangingPunct="1">
              <a:lnSpc>
                <a:spcPct val="100000"/>
              </a:lnSpc>
              <a:spcBef>
                <a:spcPts val="0"/>
              </a:spcBef>
              <a:spcAft>
                <a:spcPts val="0"/>
              </a:spcAft>
              <a:buClrTx/>
              <a:buSzTx/>
              <a:buFontTx/>
              <a:buNone/>
              <a:defRPr/>
            </a:pPr>
            <a:r>
              <a:rPr lang="zh-CN" altLang="zh-CN" dirty="0"/>
              <a:t>因此，許多酒莊在邁向可持續種植的過程中，選擇將傳統、有機與生物動力法結合使用，形成混合的管理模式。</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dirty="0"/>
              <a:t> </a:t>
            </a:r>
          </a:p>
          <a:p>
            <a:pPr marL="0" marR="0" lvl="0" indent="0" algn="l" defTabSz="914400" rtl="0" eaLnBrk="1" fontAlgn="auto" latinLnBrk="0" hangingPunct="1">
              <a:lnSpc>
                <a:spcPct val="100000"/>
              </a:lnSpc>
              <a:spcBef>
                <a:spcPts val="0"/>
              </a:spcBef>
              <a:spcAft>
                <a:spcPts val="0"/>
              </a:spcAft>
              <a:buClrTx/>
              <a:buSzTx/>
              <a:buFontTx/>
              <a:buNone/>
              <a:defRPr/>
            </a:pPr>
            <a:r>
              <a:rPr lang="zh-CN" altLang="zh-CN" dirty="0"/>
              <a:t>【澳洲自然酒風潮】</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defRPr/>
            </a:pPr>
            <a:r>
              <a:rPr lang="zh-CN" altLang="zh-CN" dirty="0"/>
              <a:t>自然酒（非官方術語，特指採用有機</a:t>
            </a:r>
            <a:r>
              <a:rPr lang="en-US" altLang="zh-CN" dirty="0"/>
              <a:t>/</a:t>
            </a:r>
            <a:r>
              <a:rPr lang="zh-CN" altLang="en-US" dirty="0"/>
              <a:t>生物動力法釀造的特定酒款）在釀造過程中遵循以下原則：杜絕重型機械干預、無人為干預、拒絕人工添加物（僅允許微量二氧化硫，部分酒莊甚至完全禁用）、裝瓶前不經過濾或澄清。自然酒的風潮可追溯至最低干預運動</a:t>
            </a:r>
            <a:r>
              <a:rPr lang="en-US" altLang="zh-CN" dirty="0"/>
              <a:t>——</a:t>
            </a:r>
            <a:r>
              <a:rPr lang="zh-CN" altLang="en-US" dirty="0"/>
              <a:t>釀酒師主動減少人為干預，拒絕添加物，轉而採用野生酵母發酵。</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dirty="0"/>
              <a:t> </a:t>
            </a:r>
          </a:p>
          <a:p>
            <a:pPr marL="0" marR="0" lvl="0" indent="0" algn="l" defTabSz="914400" rtl="0" eaLnBrk="1" fontAlgn="auto" latinLnBrk="0" hangingPunct="1">
              <a:lnSpc>
                <a:spcPct val="100000"/>
              </a:lnSpc>
              <a:spcBef>
                <a:spcPts val="0"/>
              </a:spcBef>
              <a:spcAft>
                <a:spcPts val="0"/>
              </a:spcAft>
              <a:buClrTx/>
              <a:buSzTx/>
              <a:buFontTx/>
              <a:buNone/>
              <a:defRPr/>
            </a:pPr>
            <a:r>
              <a:rPr lang="zh-CN" altLang="zh-CN" dirty="0"/>
              <a:t>現代自然酒的演進伴隨著大量的創新實踐：釀酒師們使用陶罐發酵、帶皮浸漬白葡萄釀造橙酒、在瓶中混釀不同來源的風格不受拘束的葡萄酒，由此構建出一種崇尚自由釀造的釀酒文化。</a:t>
            </a:r>
          </a:p>
        </p:txBody>
      </p:sp>
      <p:sp>
        <p:nvSpPr>
          <p:cNvPr id="4" name="Slide Number Placeholder 3"/>
          <p:cNvSpPr>
            <a:spLocks noGrp="1"/>
          </p:cNvSpPr>
          <p:nvPr>
            <p:ph type="sldNum" sz="quarter" idx="5"/>
          </p:nvPr>
        </p:nvSpPr>
        <p:spPr/>
        <p:txBody>
          <a:bodyPr/>
          <a:lstStyle/>
          <a:p>
            <a:fld id="{82ADBB41-C713-554C-B168-27F2727D68DB}" type="slidenum">
              <a:rPr lang="en-AU" smtClean="0"/>
              <a:t>9</a:t>
            </a:fld>
            <a:endParaRPr lang="en-A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dirty="0"/>
              <a:t>對傳統、有機或生物動力法的選擇，幾乎影響著葡萄栽培與釀造的每個環節。除此之外，還需考慮能源效率、節水措施和資源回收等關鍵環境因素。儘管不同酒莊對環保的優先順序存在差異，但踐行環保理念與是否採用有機或生物動力法沒有必然的聯繫。</a:t>
            </a:r>
          </a:p>
        </p:txBody>
      </p:sp>
      <p:sp>
        <p:nvSpPr>
          <p:cNvPr id="4" name="Slide Number Placeholder 3"/>
          <p:cNvSpPr>
            <a:spLocks noGrp="1"/>
          </p:cNvSpPr>
          <p:nvPr>
            <p:ph type="sldNum" sz="quarter" idx="5"/>
          </p:nvPr>
        </p:nvSpPr>
        <p:spPr/>
        <p:txBody>
          <a:bodyPr/>
          <a:lstStyle/>
          <a:p>
            <a:fld id="{C8CAF07B-88B1-40ED-9A21-D99161D5F8F5}" type="slidenum">
              <a:rPr lang="en-US" smtClean="0"/>
              <a:t>10</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dirty="0"/>
              <a:t>為了應對熱浪、乾旱、火災風險上升及土地鹽鹼化建立的綜合管理策略，旨在減輕這些極端氣候對葡萄藤生理機能、葡萄果實與葡萄酒品質的損害。這樣的管理措施已成為現代葡萄園管理的核心組成部分。</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82ADBB41-C713-554C-B168-27F2727D68DB}" type="slidenum">
              <a:rPr kumimoji="0" lang="en-AU" sz="1200" b="0" i="0" u="none" strike="noStrike" kern="1200" cap="none" spc="0" normalizeH="0" baseline="0" noProof="0" smtClean="0">
                <a:ln>
                  <a:noFill/>
                </a:ln>
                <a:solidFill>
                  <a:prstClr val="black"/>
                </a:solidFill>
                <a:effectLst/>
                <a:uLnTx/>
                <a:uFillTx/>
                <a:latin typeface="Aptos"/>
                <a:ea typeface="+mn-ea"/>
                <a:cs typeface="+mn-cs"/>
              </a:rPr>
              <a:t>11</a:t>
            </a:fld>
            <a:endParaRPr kumimoji="0" lang="en-AU" sz="1200" b="0" i="0" u="none" strike="noStrike" kern="1200" cap="none" spc="0" normalizeH="0" baseline="0" noProof="0">
              <a:ln>
                <a:noFill/>
              </a:ln>
              <a:solidFill>
                <a:prstClr val="black"/>
              </a:solidFill>
              <a:effectLst/>
              <a:uLnTx/>
              <a:uFillTx/>
              <a:latin typeface="Aptos"/>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p:cNvSpPr>
            <a:spLocks noGrp="1"/>
          </p:cNvSpPr>
          <p:nvPr>
            <p:ph type="pic" sz="quarter" idx="11"/>
          </p:nvPr>
        </p:nvSpPr>
        <p:spPr>
          <a:xfrm>
            <a:off x="658813" y="2595220"/>
            <a:ext cx="10975975" cy="4284662"/>
          </a:xfrm>
        </p:spPr>
        <p:txBody>
          <a:bodyPr/>
          <a:lstStyle>
            <a:lvl1pPr marL="0" indent="0">
              <a:buNone/>
              <a:defRPr/>
            </a:lvl1pPr>
          </a:lstStyle>
          <a:p>
            <a:endParaRPr lang="en-US"/>
          </a:p>
        </p:txBody>
      </p:sp>
      <p:pic>
        <p:nvPicPr>
          <p:cNvPr id="9" name="Graphic 8"/>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sp>
        <p:nvSpPr>
          <p:cNvPr id="12" name="Text Placeholder 11"/>
          <p:cNvSpPr>
            <a:spLocks noGrp="1"/>
          </p:cNvSpPr>
          <p:nvPr>
            <p:ph type="body" sz="quarter" idx="10" hasCustomPrompt="1"/>
          </p:nvPr>
        </p:nvSpPr>
        <p:spPr>
          <a:xfrm>
            <a:off x="593733" y="1582597"/>
            <a:ext cx="11041110" cy="990300"/>
          </a:xfrm>
        </p:spPr>
        <p:txBody>
          <a:bodyPr/>
          <a:lstStyle>
            <a:lvl1pPr marL="0" indent="0" algn="l" defTabSz="914400" rtl="0" eaLnBrk="1" latinLnBrk="0" hangingPunct="1">
              <a:buNone/>
              <a:defRPr lang="en-GB" sz="5990" kern="1200" smtClean="0">
                <a:solidFill>
                  <a:schemeClr val="accent2"/>
                </a:solidFill>
                <a:latin typeface="Inter Display" panose="02000503000000020004" pitchFamily="2" charset="0"/>
                <a:ea typeface="Inter Display" panose="02000503000000020004" pitchFamily="2" charset="0"/>
                <a:cs typeface="Inter Display" panose="02000503000000020004" pitchFamily="2" charset="0"/>
              </a:defRPr>
            </a:lvl1pPr>
            <a:lvl2pPr marL="0" indent="0" algn="l" defTabSz="914400" rtl="0" eaLnBrk="1" latinLnBrk="0" hangingPunct="1">
              <a:buNone/>
              <a:defRPr lang="en-GB" sz="5990"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400" rtl="0" eaLnBrk="1" latinLnBrk="0" hangingPunct="1">
              <a:buNone/>
              <a:defRPr lang="en-GB" sz="5990"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400" rtl="0" eaLnBrk="1" latinLnBrk="0" hangingPunct="1">
              <a:buNone/>
              <a:defRPr lang="en-GB" sz="5990"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400" rtl="0" eaLnBrk="1" latinLnBrk="0" hangingPunct="1">
              <a:buNone/>
              <a:defRPr lang="en-US" sz="5990"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
        <p:nvSpPr>
          <p:cNvPr id="8" name="Freeform 7"/>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80"/>
          </a:p>
        </p:txBody>
      </p:sp>
      <p:pic>
        <p:nvPicPr>
          <p:cNvPr id="10" name="Graphic 9"/>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AU"/>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AU"/>
          </a:p>
        </p:txBody>
      </p:sp>
      <p:sp>
        <p:nvSpPr>
          <p:cNvPr id="4" name="Date Placeholder 3"/>
          <p:cNvSpPr>
            <a:spLocks noGrp="1"/>
          </p:cNvSpPr>
          <p:nvPr>
            <p:ph type="dt" sz="half" idx="10"/>
          </p:nvPr>
        </p:nvSpPr>
        <p:spPr/>
        <p:txBody>
          <a:bodyPr/>
          <a:lstStyle/>
          <a:p>
            <a:fld id="{FC28BF85-6CB1-9149-AC74-58E58203226E}" type="datetimeFigureOut">
              <a:rPr lang="en-AU" smtClean="0"/>
              <a:t>15/7/2026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E6A63BE5-C4CA-6B4C-BBF6-DF3259CA698D}" type="slidenum">
              <a:rPr lang="en-AU" smtClean="0"/>
              <a:t>‹N°›</a:t>
            </a:fld>
            <a:endParaRPr lang="en-AU"/>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p:cNvSpPr>
            <a:spLocks noGrp="1"/>
          </p:cNvSpPr>
          <p:nvPr>
            <p:ph type="pic" sz="quarter" idx="11"/>
          </p:nvPr>
        </p:nvSpPr>
        <p:spPr>
          <a:xfrm>
            <a:off x="658813" y="2595220"/>
            <a:ext cx="10975975" cy="4284662"/>
          </a:xfrm>
        </p:spPr>
        <p:txBody>
          <a:bodyPr/>
          <a:lstStyle>
            <a:lvl1pPr marL="0" indent="0">
              <a:buNone/>
              <a:defRPr/>
            </a:lvl1pPr>
          </a:lstStyle>
          <a:p>
            <a:endParaRPr lang="en-US"/>
          </a:p>
        </p:txBody>
      </p:sp>
      <p:sp>
        <p:nvSpPr>
          <p:cNvPr id="8" name="Freeform 7"/>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80"/>
          </a:p>
        </p:txBody>
      </p:sp>
      <p:pic>
        <p:nvPicPr>
          <p:cNvPr id="9" name="Graphic 8"/>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p:cNvSpPr>
            <a:spLocks noGrp="1"/>
          </p:cNvSpPr>
          <p:nvPr>
            <p:ph type="body" sz="quarter" idx="10" hasCustomPrompt="1"/>
          </p:nvPr>
        </p:nvSpPr>
        <p:spPr>
          <a:xfrm>
            <a:off x="593733" y="1582597"/>
            <a:ext cx="11041110" cy="990300"/>
          </a:xfrm>
        </p:spPr>
        <p:txBody>
          <a:bodyPr/>
          <a:lstStyle>
            <a:lvl1pPr marL="0" indent="0" algn="l" defTabSz="914400" rtl="0" eaLnBrk="1" latinLnBrk="0" hangingPunct="1">
              <a:buNone/>
              <a:defRPr lang="en-GB" sz="5990" kern="1200" smtClean="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vl2pPr marL="0" indent="0" algn="l" defTabSz="914400" rtl="0" eaLnBrk="1" latinLnBrk="0" hangingPunct="1">
              <a:buNone/>
              <a:defRPr lang="en-GB" sz="5990"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400" rtl="0" eaLnBrk="1" latinLnBrk="0" hangingPunct="1">
              <a:buNone/>
              <a:defRPr lang="en-GB" sz="5990"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400" rtl="0" eaLnBrk="1" latinLnBrk="0" hangingPunct="1">
              <a:buNone/>
              <a:defRPr lang="en-GB" sz="5990"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400" rtl="0" eaLnBrk="1" latinLnBrk="0" hangingPunct="1">
              <a:buNone/>
              <a:defRPr lang="en-US" sz="5990"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a:t>CLICK TO EDIT MASTER TEXT STYLE</a:t>
            </a: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0" y="388842"/>
            <a:ext cx="6169315" cy="6083199"/>
          </a:xfrm>
          <a:solidFill>
            <a:schemeClr val="bg1">
              <a:lumMod val="85000"/>
            </a:schemeClr>
          </a:solidFill>
        </p:spPr>
        <p:txBody>
          <a:bodyPr anchor="ctr" anchorCtr="0"/>
          <a:lstStyle>
            <a:lvl1pPr marL="0" indent="0" algn="ctr">
              <a:buNone/>
              <a:defRPr/>
            </a:lvl1pPr>
          </a:lstStyle>
          <a:p>
            <a:endParaRPr lang="en-AU"/>
          </a:p>
        </p:txBody>
      </p:sp>
      <p:sp>
        <p:nvSpPr>
          <p:cNvPr id="2" name="Title 1"/>
          <p:cNvSpPr>
            <a:spLocks noGrp="1"/>
          </p:cNvSpPr>
          <p:nvPr>
            <p:ph type="title"/>
          </p:nvPr>
        </p:nvSpPr>
        <p:spPr>
          <a:xfrm>
            <a:off x="2" y="909503"/>
            <a:ext cx="6158452" cy="1325562"/>
          </a:xfrm>
        </p:spPr>
        <p:txBody>
          <a:bodyPr/>
          <a:lstStyle>
            <a:lvl1pPr>
              <a:defRPr>
                <a:solidFill>
                  <a:schemeClr val="bg1"/>
                </a:solidFill>
              </a:defRPr>
            </a:lvl1pPr>
          </a:lstStyle>
          <a:p>
            <a:r>
              <a:rPr lang="en-US"/>
              <a:t>Click to edit Master title style</a:t>
            </a:r>
            <a:endParaRPr lang="en-AU"/>
          </a:p>
        </p:txBody>
      </p:sp>
      <p:sp>
        <p:nvSpPr>
          <p:cNvPr id="15" name="Text Placeholder 4"/>
          <p:cNvSpPr>
            <a:spLocks noGrp="1"/>
          </p:cNvSpPr>
          <p:nvPr>
            <p:ph type="body" sz="quarter" idx="11"/>
          </p:nvPr>
        </p:nvSpPr>
        <p:spPr>
          <a:xfrm>
            <a:off x="6842725" y="976423"/>
            <a:ext cx="4105121" cy="5495616"/>
          </a:xfrm>
        </p:spPr>
        <p:txBody>
          <a:bodyPr/>
          <a:lstStyle>
            <a:lvl1pPr marL="0" indent="0">
              <a:buNone/>
              <a:defRPr/>
            </a:lvl1pPr>
            <a:lvl2pPr marL="163195" indent="0">
              <a:buNone/>
              <a:defRPr/>
            </a:lvl2pPr>
            <a:lvl3pPr marL="326390" indent="0">
              <a:buNone/>
              <a:defRPr/>
            </a:lvl3pPr>
            <a:lvl4pPr marL="490220" indent="0">
              <a:buNone/>
              <a:defRPr/>
            </a:lvl4pPr>
            <a:lvl5pPr marL="653415"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0" y="0"/>
            <a:ext cx="12191998" cy="6858000"/>
          </a:xfrm>
          <a:solidFill>
            <a:schemeClr val="bg1">
              <a:lumMod val="85000"/>
            </a:schemeClr>
          </a:solidFill>
        </p:spPr>
        <p:txBody>
          <a:bodyPr anchor="ctr" anchorCtr="0"/>
          <a:lstStyle>
            <a:lvl1pPr marL="0" indent="0" algn="ctr">
              <a:buNone/>
              <a:defRPr/>
            </a:lvl1pPr>
          </a:lstStyle>
          <a:p>
            <a:endParaRPr lang="en-AU"/>
          </a:p>
        </p:txBody>
      </p:sp>
      <p:sp>
        <p:nvSpPr>
          <p:cNvPr id="2" name="Title 1"/>
          <p:cNvSpPr>
            <a:spLocks noGrp="1"/>
          </p:cNvSpPr>
          <p:nvPr>
            <p:ph type="title"/>
          </p:nvPr>
        </p:nvSpPr>
        <p:spPr>
          <a:xfrm>
            <a:off x="407988" y="1049203"/>
            <a:ext cx="6158452" cy="1325562"/>
          </a:xfrm>
        </p:spPr>
        <p:txBody>
          <a:bodyPr/>
          <a:lstStyle>
            <a:lvl1pPr>
              <a:defRPr>
                <a:solidFill>
                  <a:schemeClr val="bg1"/>
                </a:solidFill>
              </a:defRPr>
            </a:lvl1pPr>
          </a:lstStyle>
          <a:p>
            <a:r>
              <a:rPr lang="en-US"/>
              <a:t>Click to edit Master title style</a:t>
            </a:r>
            <a:endParaRPr lang="en-AU"/>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ariety bottle shot">
    <p:spTree>
      <p:nvGrpSpPr>
        <p:cNvPr id="1" name=""/>
        <p:cNvGrpSpPr/>
        <p:nvPr/>
      </p:nvGrpSpPr>
      <p:grpSpPr>
        <a:xfrm>
          <a:off x="0" y="0"/>
          <a:ext cx="0" cy="0"/>
          <a:chOff x="0" y="0"/>
          <a:chExt cx="0" cy="0"/>
        </a:xfrm>
      </p:grpSpPr>
      <p:sp>
        <p:nvSpPr>
          <p:cNvPr id="2" name="Title 1"/>
          <p:cNvSpPr>
            <a:spLocks noGrp="1"/>
          </p:cNvSpPr>
          <p:nvPr>
            <p:ph type="title"/>
          </p:nvPr>
        </p:nvSpPr>
        <p:spPr>
          <a:xfrm>
            <a:off x="410407" y="365126"/>
            <a:ext cx="11283754" cy="1325562"/>
          </a:xfrm>
        </p:spPr>
        <p:txBody>
          <a:bodyPr/>
          <a:lstStyle>
            <a:lvl1pPr>
              <a:defRPr>
                <a:solidFill>
                  <a:schemeClr val="accent1"/>
                </a:solidFill>
              </a:defRPr>
            </a:lvl1pPr>
          </a:lstStyle>
          <a:p>
            <a:r>
              <a:rPr lang="en-GB"/>
              <a:t>Click to edit Master title style</a:t>
            </a:r>
            <a:endParaRPr lang="en-US"/>
          </a:p>
        </p:txBody>
      </p:sp>
      <p:sp>
        <p:nvSpPr>
          <p:cNvPr id="7" name="Picture Placeholder 6"/>
          <p:cNvSpPr>
            <a:spLocks noGrp="1"/>
          </p:cNvSpPr>
          <p:nvPr>
            <p:ph type="pic" sz="quarter" idx="13"/>
          </p:nvPr>
        </p:nvSpPr>
        <p:spPr>
          <a:xfrm>
            <a:off x="4734560" y="1406522"/>
            <a:ext cx="2600959" cy="5086352"/>
          </a:xfrm>
        </p:spPr>
        <p:txBody>
          <a:bodyPr/>
          <a:lstStyle>
            <a:lvl1pPr marL="0" indent="0">
              <a:buNone/>
              <a:defRPr/>
            </a:lvl1pPr>
          </a:lstStyle>
          <a:p>
            <a:endParaRPr lang="en-US"/>
          </a:p>
        </p:txBody>
      </p:sp>
      <p:sp>
        <p:nvSpPr>
          <p:cNvPr id="9" name="Text Placeholder 8"/>
          <p:cNvSpPr>
            <a:spLocks noGrp="1"/>
          </p:cNvSpPr>
          <p:nvPr>
            <p:ph type="body" sz="quarter" idx="14"/>
          </p:nvPr>
        </p:nvSpPr>
        <p:spPr>
          <a:xfrm>
            <a:off x="1127125" y="2306638"/>
            <a:ext cx="3109913" cy="3413125"/>
          </a:xfrm>
        </p:spPr>
        <p:txBody>
          <a:bodyPr/>
          <a:lstStyle>
            <a:lvl1pPr marL="0" indent="0">
              <a:buNone/>
              <a:defRPr/>
            </a:lvl1pPr>
            <a:lvl2pPr marL="163195" indent="0">
              <a:buNone/>
              <a:defRPr/>
            </a:lvl2pPr>
            <a:lvl3pPr marL="326390" indent="0">
              <a:buNone/>
              <a:defRPr/>
            </a:lvl3pPr>
            <a:lvl4pPr marL="490220" indent="0">
              <a:buNone/>
              <a:defRPr/>
            </a:lvl4pPr>
            <a:lvl5pPr marL="653415"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ext Placeholder 8"/>
          <p:cNvSpPr>
            <a:spLocks noGrp="1"/>
          </p:cNvSpPr>
          <p:nvPr>
            <p:ph type="body" sz="quarter" idx="15"/>
          </p:nvPr>
        </p:nvSpPr>
        <p:spPr>
          <a:xfrm>
            <a:off x="7802245" y="2306638"/>
            <a:ext cx="3109913" cy="3413125"/>
          </a:xfrm>
        </p:spPr>
        <p:txBody>
          <a:bodyPr/>
          <a:lstStyle>
            <a:lvl1pPr marL="0" indent="0">
              <a:buFontTx/>
              <a:buNone/>
              <a:defRPr/>
            </a:lvl1pPr>
            <a:lvl2pPr marL="163195" indent="0">
              <a:buFontTx/>
              <a:buNone/>
              <a:defRPr/>
            </a:lvl2pPr>
            <a:lvl3pPr marL="326390" indent="0">
              <a:buFontTx/>
              <a:buNone/>
              <a:defRPr/>
            </a:lvl3pPr>
            <a:lvl4pPr marL="490220" indent="0">
              <a:buFontTx/>
              <a:buNone/>
              <a:defRPr/>
            </a:lvl4pPr>
            <a:lvl5pPr marL="653415"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p:cNvSpPr txBox="1"/>
          <p:nvPr userDrawn="1"/>
        </p:nvSpPr>
        <p:spPr>
          <a:xfrm>
            <a:off x="535644" y="6111908"/>
            <a:ext cx="2103695" cy="330760"/>
          </a:xfrm>
          <a:prstGeom prst="rect">
            <a:avLst/>
          </a:prstGeom>
        </p:spPr>
        <p:txBody>
          <a:bodyPr vert="horz" wrap="square" lIns="0" tIns="11521" rIns="0" bIns="0" rtlCol="0">
            <a:spAutoFit/>
          </a:bodyPr>
          <a:lstStyle>
            <a:lvl1pPr algn="l" defTabSz="1007745"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0" b="0" i="0">
                <a:solidFill>
                  <a:schemeClr val="bg1"/>
                </a:solidFill>
                <a:latin typeface="Inter Display" panose="02000503000000020004" pitchFamily="2" charset="0"/>
              </a:rPr>
              <a:t>TASTING</a:t>
            </a:r>
          </a:p>
        </p:txBody>
      </p:sp>
      <p:sp>
        <p:nvSpPr>
          <p:cNvPr id="3" name="TextBox 2"/>
          <p:cNvSpPr txBox="1"/>
          <p:nvPr userDrawn="1"/>
        </p:nvSpPr>
        <p:spPr>
          <a:xfrm>
            <a:off x="1243391" y="5448116"/>
            <a:ext cx="2738086" cy="461665"/>
          </a:xfrm>
          <a:prstGeom prst="rect">
            <a:avLst/>
          </a:prstGeom>
          <a:noFill/>
        </p:spPr>
        <p:txBody>
          <a:bodyPr wrap="square" rtlCol="0">
            <a:spAutoFit/>
          </a:bodyPr>
          <a:lstStyle/>
          <a:p>
            <a:r>
              <a:rPr lang="en-US" sz="2400" b="0" i="0">
                <a:solidFill>
                  <a:schemeClr val="bg2"/>
                </a:solidFill>
                <a:latin typeface="Inter Display" panose="02000503000000020004" pitchFamily="2" charset="0"/>
                <a:ea typeface="Inter Display" panose="02000503000000020004" pitchFamily="2" charset="0"/>
                <a:cs typeface="Inter Display" panose="02000503000000020004" pitchFamily="2" charset="0"/>
              </a:rPr>
              <a:t>TASTING</a:t>
            </a:r>
          </a:p>
        </p:txBody>
      </p:sp>
      <p:sp>
        <p:nvSpPr>
          <p:cNvPr id="4" name="Freeform 3"/>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80"/>
          </a:p>
        </p:txBody>
      </p:sp>
      <p:pic>
        <p:nvPicPr>
          <p:cNvPr id="5" name="Graphic 4"/>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5" b="0" i="0" cap="none" baseline="0">
                <a:solidFill>
                  <a:schemeClr val="accent2"/>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AU"/>
              <a:t>Click to add wine name</a:t>
            </a:r>
          </a:p>
        </p:txBody>
      </p:sp>
      <p:sp>
        <p:nvSpPr>
          <p:cNvPr id="8" name="Holder 3"/>
          <p:cNvSpPr>
            <a:spLocks noGrp="1"/>
          </p:cNvSpPr>
          <p:nvPr>
            <p:ph type="body" idx="10" hasCustomPrompt="1"/>
          </p:nvPr>
        </p:nvSpPr>
        <p:spPr>
          <a:xfrm>
            <a:off x="3474720" y="1480192"/>
            <a:ext cx="6226704" cy="246221"/>
          </a:xfrm>
        </p:spPr>
        <p:txBody>
          <a:bodyPr lIns="0" tIns="0" rIns="0" bIns="0"/>
          <a:lstStyle>
            <a:lvl1pPr marL="0" indent="0">
              <a:buNone/>
              <a:defRPr sz="1635" b="0" i="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AU"/>
              <a:t>Click to add location</a:t>
            </a:r>
          </a:p>
        </p:txBody>
      </p:sp>
      <p:sp>
        <p:nvSpPr>
          <p:cNvPr id="9" name="Holder 3"/>
          <p:cNvSpPr>
            <a:spLocks noGrp="1"/>
          </p:cNvSpPr>
          <p:nvPr>
            <p:ph type="body" idx="11"/>
          </p:nvPr>
        </p:nvSpPr>
        <p:spPr>
          <a:xfrm>
            <a:off x="3474722" y="2084832"/>
            <a:ext cx="6226704" cy="4434500"/>
          </a:xfrm>
        </p:spPr>
        <p:txBody>
          <a:bodyPr lIns="0" tIns="0" rIns="0" bIns="0"/>
          <a:lstStyle>
            <a:lvl1pPr marL="0" indent="0">
              <a:buNone/>
              <a:defRPr sz="1450" b="0" i="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stStyle>
          <a:p>
            <a:endParaRPr lang="en-AU"/>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2" name="Title 1"/>
          <p:cNvSpPr>
            <a:spLocks noGrp="1"/>
          </p:cNvSpPr>
          <p:nvPr>
            <p:ph type="title"/>
          </p:nvPr>
        </p:nvSpPr>
        <p:spPr>
          <a:xfrm>
            <a:off x="2" y="909503"/>
            <a:ext cx="6158452" cy="1325562"/>
          </a:xfrm>
        </p:spPr>
        <p:txBody>
          <a:bodyPr/>
          <a:lstStyle>
            <a:lvl1pPr>
              <a:defRPr>
                <a:solidFill>
                  <a:schemeClr val="accent1"/>
                </a:solidFill>
              </a:defRPr>
            </a:lvl1pPr>
          </a:lstStyle>
          <a:p>
            <a:r>
              <a:rPr lang="en-US"/>
              <a:t>Click to edit Master title style</a:t>
            </a:r>
            <a:endParaRPr lang="en-AU"/>
          </a:p>
        </p:txBody>
      </p:sp>
      <p:sp>
        <p:nvSpPr>
          <p:cNvPr id="5" name="Text Placeholder 4"/>
          <p:cNvSpPr>
            <a:spLocks noGrp="1"/>
          </p:cNvSpPr>
          <p:nvPr>
            <p:ph type="body" sz="quarter" idx="10"/>
          </p:nvPr>
        </p:nvSpPr>
        <p:spPr>
          <a:xfrm>
            <a:off x="6842725" y="976423"/>
            <a:ext cx="4105121" cy="5495616"/>
          </a:xfrm>
        </p:spPr>
        <p:txBody>
          <a:bodyPr/>
          <a:lstStyle>
            <a:lvl1pPr marL="0" indent="0">
              <a:buClr>
                <a:schemeClr val="accent1"/>
              </a:buClr>
              <a:buNone/>
              <a:defRPr/>
            </a:lvl1pPr>
            <a:lvl2pPr marL="163195" indent="0">
              <a:buNone/>
              <a:defRPr/>
            </a:lvl2pPr>
            <a:lvl3pPr marL="326390" indent="0">
              <a:buNone/>
              <a:defRPr/>
            </a:lvl3pPr>
            <a:lvl4pPr marL="490220" indent="0">
              <a:buNone/>
              <a:defRPr/>
            </a:lvl4pPr>
            <a:lvl5pPr marL="653415"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cxnSp>
        <p:nvCxnSpPr>
          <p:cNvPr id="3" name="Straight Connector 2"/>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itle 1"/>
          <p:cNvSpPr>
            <a:spLocks noGrp="1"/>
          </p:cNvSpPr>
          <p:nvPr>
            <p:ph type="title"/>
          </p:nvPr>
        </p:nvSpPr>
        <p:spPr>
          <a:xfrm>
            <a:off x="1635760" y="3780025"/>
            <a:ext cx="4105121" cy="1325562"/>
          </a:xfrm>
        </p:spPr>
        <p:txBody>
          <a:bodyPr/>
          <a:lstStyle>
            <a:lvl1pPr>
              <a:defRPr sz="2400">
                <a:solidFill>
                  <a:schemeClr val="accent1"/>
                </a:solidFill>
              </a:defRPr>
            </a:lvl1pPr>
          </a:lstStyle>
          <a:p>
            <a:r>
              <a:rPr lang="en-US"/>
              <a:t>Click to edit Master title style</a:t>
            </a:r>
            <a:endParaRPr lang="en-AU"/>
          </a:p>
        </p:txBody>
      </p:sp>
      <p:sp>
        <p:nvSpPr>
          <p:cNvPr id="6" name="Text Placeholder 4"/>
          <p:cNvSpPr>
            <a:spLocks noGrp="1"/>
          </p:cNvSpPr>
          <p:nvPr>
            <p:ph type="body" sz="quarter" idx="10"/>
          </p:nvPr>
        </p:nvSpPr>
        <p:spPr>
          <a:xfrm>
            <a:off x="1635760" y="4442806"/>
            <a:ext cx="4105121" cy="1461301"/>
          </a:xfrm>
        </p:spPr>
        <p:txBody>
          <a:bodyPr/>
          <a:lstStyle>
            <a:lvl1pPr marL="0" indent="0">
              <a:buClr>
                <a:schemeClr val="accent1"/>
              </a:buClr>
              <a:buNone/>
              <a:defRPr/>
            </a:lvl1pPr>
            <a:lvl2pPr marL="163195" indent="0">
              <a:buNone/>
              <a:defRPr/>
            </a:lvl2pPr>
            <a:lvl3pPr marL="326390" indent="0">
              <a:buNone/>
              <a:defRPr/>
            </a:lvl3pPr>
            <a:lvl4pPr marL="490220" indent="0">
              <a:buNone/>
              <a:defRPr/>
            </a:lvl4pPr>
            <a:lvl5pPr marL="653415"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0" name="Oval 9"/>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userDrawn="1"/>
        </p:nvSpPr>
        <p:spPr>
          <a:xfrm>
            <a:off x="55647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13"/>
          <p:cNvSpPr>
            <a:spLocks noGrp="1"/>
          </p:cNvSpPr>
          <p:nvPr>
            <p:ph type="pic" sz="quarter" idx="12"/>
          </p:nvPr>
        </p:nvSpPr>
        <p:spPr>
          <a:xfrm>
            <a:off x="407988" y="0"/>
            <a:ext cx="3943350" cy="2800350"/>
          </a:xfrm>
        </p:spPr>
        <p:txBody>
          <a:bodyPr/>
          <a:lstStyle>
            <a:lvl1pPr marL="0" indent="0">
              <a:buFont typeface="Arial" panose="020B0604020202020204" pitchFamily="34" charset="0"/>
              <a:buNone/>
              <a:defRPr/>
            </a:lvl1pPr>
          </a:lstStyle>
          <a:p>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10406" y="365126"/>
            <a:ext cx="11371189" cy="1325562"/>
          </a:xfrm>
          <a:prstGeom prst="rect">
            <a:avLst/>
          </a:prstGeom>
        </p:spPr>
        <p:txBody>
          <a:bodyPr vert="horz" lIns="0" tIns="0" rIns="0" bIns="0" rtlCol="0" anchor="t" anchorCtr="0">
            <a:noAutofit/>
          </a:bodyPr>
          <a:lstStyle/>
          <a:p>
            <a:r>
              <a:rPr lang="en-US"/>
              <a:t>Click to edit Master title style</a:t>
            </a:r>
            <a:endParaRPr lang="en-AU"/>
          </a:p>
        </p:txBody>
      </p:sp>
      <p:sp>
        <p:nvSpPr>
          <p:cNvPr id="3" name="Text Placeholder 2"/>
          <p:cNvSpPr>
            <a:spLocks noGrp="1"/>
          </p:cNvSpPr>
          <p:nvPr>
            <p:ph type="body" idx="1"/>
          </p:nvPr>
        </p:nvSpPr>
        <p:spPr>
          <a:xfrm>
            <a:off x="410406" y="1825625"/>
            <a:ext cx="11371189" cy="4351338"/>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5" b="0" i="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stStyle>
          <a:p>
            <a:fld id="{42169B3B-8761-4204-AA5A-11BC84B55C93}" type="datetimeFigureOut">
              <a:rPr lang="en-AU" smtClean="0"/>
              <a:t>15/7/2026</a:t>
            </a:fld>
            <a:endParaRPr lang="en-AU"/>
          </a:p>
        </p:txBody>
      </p:sp>
      <p:sp>
        <p:nvSpPr>
          <p:cNvPr id="5" name="Footer Placeholder 4"/>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5" b="0" i="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stStyle>
          <a:p>
            <a:endParaRPr lang="en-AU"/>
          </a:p>
        </p:txBody>
      </p:sp>
      <p:sp>
        <p:nvSpPr>
          <p:cNvPr id="6" name="Slide Number Placeholder 5"/>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5" b="0" i="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stStyle>
          <a:p>
            <a:fld id="{E6316B6A-336A-44FF-82DA-A4D1594FA055}" type="slidenum">
              <a:rPr lang="en-AU" smtClean="0"/>
              <a:t>‹N°›</a:t>
            </a:fld>
            <a:endParaRPr lang="en-A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ransition/>
  <p:txStyles>
    <p:titleStyle>
      <a:lvl1pPr algn="l" defTabSz="914400" rtl="0" eaLnBrk="1" latinLnBrk="0" hangingPunct="1">
        <a:lnSpc>
          <a:spcPct val="80000"/>
        </a:lnSpc>
        <a:spcBef>
          <a:spcPct val="0"/>
        </a:spcBef>
        <a:buNone/>
        <a:defRPr sz="5445"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p:titleStyle>
    <p:bodyStyle>
      <a:lvl1pPr marL="259080" indent="-259080" algn="l" defTabSz="914400" rtl="0" eaLnBrk="1" latinLnBrk="0" hangingPunct="1">
        <a:lnSpc>
          <a:spcPct val="100000"/>
        </a:lnSpc>
        <a:spcBef>
          <a:spcPts val="545"/>
        </a:spcBef>
        <a:buClr>
          <a:schemeClr val="accent4"/>
        </a:buClr>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27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610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300"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9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svg"/></Relationships>
</file>

<file path=ppt/slides/_rels/slide1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image" Target="../media/image34.jpeg"/></Relationships>
</file>

<file path=ppt/slides/_rels/slide1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media/image50.sv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8" Type="http://schemas.openxmlformats.org/officeDocument/2006/relationships/image" Target="../media/image24.jpeg"/><Relationship Id="rId13" Type="http://schemas.openxmlformats.org/officeDocument/2006/relationships/image" Target="../media/image29.jpeg"/><Relationship Id="rId3" Type="http://schemas.openxmlformats.org/officeDocument/2006/relationships/image" Target="../media/image19.jpeg"/><Relationship Id="rId7" Type="http://schemas.openxmlformats.org/officeDocument/2006/relationships/image" Target="../media/image23.jpeg"/><Relationship Id="rId12" Type="http://schemas.openxmlformats.org/officeDocument/2006/relationships/image" Target="../media/image28.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2.jpeg"/><Relationship Id="rId11" Type="http://schemas.openxmlformats.org/officeDocument/2006/relationships/image" Target="../media/image27.jpeg"/><Relationship Id="rId5" Type="http://schemas.openxmlformats.org/officeDocument/2006/relationships/image" Target="../media/image21.jpeg"/><Relationship Id="rId10" Type="http://schemas.openxmlformats.org/officeDocument/2006/relationships/image" Target="../media/image26.jpeg"/><Relationship Id="rId4" Type="http://schemas.openxmlformats.org/officeDocument/2006/relationships/image" Target="../media/image20.jpeg"/><Relationship Id="rId9" Type="http://schemas.openxmlformats.org/officeDocument/2006/relationships/image" Target="../media/image25.jpeg"/><Relationship Id="rId14" Type="http://schemas.openxmlformats.org/officeDocument/2006/relationships/image" Target="../media/image3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hand touching a pile of animal horns&#10;&#10;Description automatically generated"/>
          <p:cNvPicPr>
            <a:picLocks noGrp="1" noChangeAspect="1"/>
          </p:cNvPicPr>
          <p:nvPr>
            <p:ph type="pic" sz="quarter" idx="11"/>
          </p:nvPr>
        </p:nvPicPr>
        <p:blipFill>
          <a:blip r:embed="rId3" cstate="screen"/>
          <a:srcRect t="20714" b="20714"/>
          <a:stretch>
            <a:fillRect/>
          </a:stretch>
        </p:blipFill>
        <p:spPr>
          <a:xfrm>
            <a:off x="667778" y="2595220"/>
            <a:ext cx="10975975" cy="4284662"/>
          </a:xfrm>
        </p:spPr>
      </p:pic>
      <p:sp>
        <p:nvSpPr>
          <p:cNvPr id="4" name="Text Placeholder 3"/>
          <p:cNvSpPr>
            <a:spLocks noGrp="1"/>
          </p:cNvSpPr>
          <p:nvPr>
            <p:ph type="body" sz="quarter" idx="10"/>
          </p:nvPr>
        </p:nvSpPr>
        <p:spPr/>
        <p:txBody>
          <a:bodyPr/>
          <a:lstStyle/>
          <a:p>
            <a:r>
              <a:rPr lang="zh-CN" altLang="en-US" sz="5000" b="1" spc="500" dirty="0">
                <a:solidFill>
                  <a:schemeClr val="accent2"/>
                </a:solidFill>
                <a:uFillTx/>
                <a:latin typeface="Microsoft JhengHei" panose="020B0604030504040204" pitchFamily="34" charset="-120"/>
                <a:ea typeface="Microsoft JhengHei" panose="020B0604030504040204" pitchFamily="34" charset="-120"/>
              </a:rPr>
              <a:t>有機及</a:t>
            </a:r>
            <a:r>
              <a:rPr lang="zh-TW" altLang="en-US" sz="5000" b="1" spc="500" dirty="0">
                <a:latin typeface="Microsoft JhengHei" panose="020B0604030504040204" pitchFamily="34" charset="-120"/>
                <a:ea typeface="Microsoft JhengHei" panose="020B0604030504040204" pitchFamily="34" charset="-120"/>
              </a:rPr>
              <a:t>自然</a:t>
            </a:r>
            <a:r>
              <a:rPr lang="zh-CN" altLang="en-US" sz="5000" b="1" spc="500" dirty="0">
                <a:solidFill>
                  <a:schemeClr val="accent2"/>
                </a:solidFill>
                <a:uFillTx/>
                <a:latin typeface="Microsoft JhengHei" panose="020B0604030504040204" pitchFamily="34" charset="-120"/>
                <a:ea typeface="Microsoft JhengHei" panose="020B0604030504040204" pitchFamily="34" charset="-120"/>
              </a:rPr>
              <a:t>動力</a:t>
            </a:r>
            <a:r>
              <a:rPr lang="zh-TW" altLang="en-US" sz="5000" b="1" spc="500" dirty="0">
                <a:solidFill>
                  <a:schemeClr val="accent2"/>
                </a:solidFill>
                <a:uFillTx/>
                <a:latin typeface="Microsoft JhengHei" panose="020B0604030504040204" pitchFamily="34" charset="-120"/>
                <a:ea typeface="Microsoft JhengHei" panose="020B0604030504040204" pitchFamily="34" charset="-120"/>
              </a:rPr>
              <a:t>農</a:t>
            </a:r>
            <a:r>
              <a:rPr lang="zh-CN" altLang="en-US" sz="5000" b="1" spc="500" dirty="0">
                <a:solidFill>
                  <a:schemeClr val="accent2"/>
                </a:solidFill>
                <a:uFillTx/>
                <a:latin typeface="Microsoft JhengHei" panose="020B0604030504040204" pitchFamily="34" charset="-120"/>
                <a:ea typeface="Microsoft JhengHei" panose="020B0604030504040204" pitchFamily="34" charset="-120"/>
              </a:rPr>
              <a:t>法葡萄酒</a:t>
            </a:r>
          </a:p>
        </p:txBody>
      </p:sp>
      <p:sp>
        <p:nvSpPr>
          <p:cNvPr id="10" name="Freeform 9"/>
          <p:cNvSpPr/>
          <p:nvPr/>
        </p:nvSpPr>
        <p:spPr>
          <a:xfrm>
            <a:off x="-50449" y="5839548"/>
            <a:ext cx="12334941" cy="1049982"/>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80"/>
          </a:p>
        </p:txBody>
      </p:sp>
      <p:pic>
        <p:nvPicPr>
          <p:cNvPr id="11" name="Graphic 10"/>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Placeholder 5"/>
          <p:cNvPicPr>
            <a:picLocks noChangeAspect="1"/>
          </p:cNvPicPr>
          <p:nvPr/>
        </p:nvPicPr>
        <p:blipFill>
          <a:blip r:embed="rId3" cstate="screen"/>
          <a:srcRect/>
          <a:stretch>
            <a:fillRect/>
          </a:stretch>
        </p:blipFill>
        <p:spPr>
          <a:xfrm>
            <a:off x="0" y="0"/>
            <a:ext cx="12192000" cy="6858000"/>
          </a:xfrm>
          <a:prstGeom prst="rect">
            <a:avLst/>
          </a:prstGeom>
        </p:spPr>
      </p:pic>
      <p:sp>
        <p:nvSpPr>
          <p:cNvPr id="2" name="object 4"/>
          <p:cNvSpPr txBox="1"/>
          <p:nvPr/>
        </p:nvSpPr>
        <p:spPr>
          <a:xfrm>
            <a:off x="645160" y="402562"/>
            <a:ext cx="8922910" cy="3557270"/>
          </a:xfrm>
          <a:prstGeom prst="rect">
            <a:avLst/>
          </a:prstGeom>
        </p:spPr>
        <p:txBody>
          <a:bodyPr vert="horz" wrap="none" lIns="0" tIns="11521" rIns="0" bIns="0" rtlCol="0">
            <a:noAutofit/>
          </a:bodyPr>
          <a:lstStyle/>
          <a:p>
            <a:pPr indent="0" algn="l" defTabSz="914400" fontAlgn="auto">
              <a:lnSpc>
                <a:spcPct val="100000"/>
              </a:lnSpc>
              <a:defRPr/>
            </a:pPr>
            <a:r>
              <a:rPr lang="en-AU" sz="5000" b="1" cap="all" dirty="0" err="1">
                <a:solidFill>
                  <a:schemeClr val="accent2"/>
                </a:solidFill>
                <a:uFill>
                  <a:solidFill>
                    <a:srgbClr val="F40000"/>
                  </a:solidFill>
                </a:uFill>
                <a:latin typeface="Microsoft JhengHei" panose="020B0604030504040204" pitchFamily="34" charset="-120"/>
                <a:ea typeface="Microsoft JhengHei" panose="020B0604030504040204" pitchFamily="34" charset="-120"/>
                <a:cs typeface="Inter Display" panose="02000503000000020004" pitchFamily="2" charset="0"/>
              </a:rPr>
              <a:t>葡萄園及酒</a:t>
            </a:r>
            <a:r>
              <a:rPr lang="zh-TW" altLang="en-US" sz="5000" b="1" cap="all" dirty="0">
                <a:solidFill>
                  <a:schemeClr val="accent2"/>
                </a:solidFill>
                <a:uFill>
                  <a:solidFill>
                    <a:srgbClr val="F40000"/>
                  </a:solidFill>
                </a:uFill>
                <a:latin typeface="Microsoft JhengHei" panose="020B0604030504040204" pitchFamily="34" charset="-120"/>
                <a:ea typeface="Microsoft JhengHei" panose="020B0604030504040204" pitchFamily="34" charset="-120"/>
                <a:cs typeface="Inter Display" panose="02000503000000020004" pitchFamily="2" charset="0"/>
              </a:rPr>
              <a:t>莊</a:t>
            </a:r>
            <a:endParaRPr lang="en-AU" sz="5000" b="1" cap="all" dirty="0">
              <a:solidFill>
                <a:schemeClr val="accent2"/>
              </a:solidFill>
              <a:uFill>
                <a:solidFill>
                  <a:srgbClr val="F40000"/>
                </a:solidFill>
              </a:uFill>
              <a:latin typeface="Microsoft JhengHei" panose="020B0604030504040204" pitchFamily="34" charset="-120"/>
              <a:ea typeface="Microsoft JhengHei" panose="020B0604030504040204" pitchFamily="34" charset="-120"/>
              <a:cs typeface="Inter Display" panose="02000503000000020004" pitchFamily="2" charset="0"/>
            </a:endParaRPr>
          </a:p>
          <a:p>
            <a:pPr indent="0" algn="l" defTabSz="914400" fontAlgn="auto">
              <a:lnSpc>
                <a:spcPct val="100000"/>
              </a:lnSpc>
              <a:defRPr/>
            </a:pPr>
            <a:r>
              <a:rPr lang="zh-CN" altLang="en-US" sz="5000" b="1" cap="all" dirty="0">
                <a:solidFill>
                  <a:schemeClr val="accent1"/>
                </a:solidFill>
                <a:uFill>
                  <a:solidFill>
                    <a:srgbClr val="F40000"/>
                  </a:solidFill>
                </a:uFill>
                <a:latin typeface="Microsoft JhengHei" panose="020B0604030504040204" pitchFamily="34" charset="-120"/>
                <a:ea typeface="Microsoft JhengHei" panose="020B0604030504040204" pitchFamily="34" charset="-120"/>
                <a:cs typeface="Inter Display" panose="02000503000000020004" pitchFamily="2" charset="0"/>
              </a:rPr>
              <a:t>的其他環境考量因素</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0"/>
          </p:nvPr>
        </p:nvPicPr>
        <p:blipFill>
          <a:blip r:embed="rId3" cstate="screen"/>
          <a:srcRect l="16195" r="16195"/>
          <a:stretch>
            <a:fillRect/>
          </a:stretch>
        </p:blipFill>
        <p:spPr>
          <a:xfrm>
            <a:off x="20" y="388842"/>
            <a:ext cx="6169295" cy="6083199"/>
          </a:xfrm>
          <a:noFill/>
        </p:spPr>
      </p:pic>
      <p:sp>
        <p:nvSpPr>
          <p:cNvPr id="3" name="Title 2"/>
          <p:cNvSpPr>
            <a:spLocks noGrp="1"/>
          </p:cNvSpPr>
          <p:nvPr>
            <p:ph type="title"/>
          </p:nvPr>
        </p:nvSpPr>
        <p:spPr>
          <a:xfrm>
            <a:off x="6842760" y="909320"/>
            <a:ext cx="4587875" cy="1325245"/>
          </a:xfrm>
        </p:spPr>
        <p:txBody>
          <a:bodyPr anchor="t">
            <a:noAutofit/>
          </a:bodyPr>
          <a:lstStyle/>
          <a:p>
            <a:pPr marL="0" indent="0" fontAlgn="auto">
              <a:lnSpc>
                <a:spcPct val="100000"/>
              </a:lnSpc>
            </a:pPr>
            <a:r>
              <a:rPr lang="zh-CN" altLang="en-US" sz="4200" b="1" dirty="0">
                <a:solidFill>
                  <a:schemeClr val="accent2"/>
                </a:solidFill>
                <a:latin typeface="Microsoft JhengHei" panose="020B0604030504040204" pitchFamily="34" charset="-120"/>
                <a:ea typeface="Microsoft JhengHei" panose="020B0604030504040204" pitchFamily="34" charset="-120"/>
                <a:cs typeface="微软雅黑" panose="020B0503020204020204" charset="-122"/>
              </a:rPr>
              <a:t>適應氣候與</a:t>
            </a:r>
            <a:br>
              <a:rPr lang="zh-CN" altLang="en-US" sz="4200" b="1" dirty="0">
                <a:solidFill>
                  <a:schemeClr val="accent2"/>
                </a:solidFill>
                <a:latin typeface="Microsoft JhengHei" panose="020B0604030504040204" pitchFamily="34" charset="-120"/>
                <a:ea typeface="Microsoft JhengHei" panose="020B0604030504040204" pitchFamily="34" charset="-120"/>
                <a:cs typeface="微软雅黑" panose="020B0503020204020204" charset="-122"/>
              </a:rPr>
            </a:br>
            <a:r>
              <a:rPr lang="en-US" sz="4200" b="1" dirty="0">
                <a:solidFill>
                  <a:schemeClr val="accent3"/>
                </a:solidFill>
                <a:latin typeface="Microsoft JhengHei" panose="020B0604030504040204" pitchFamily="34" charset="-120"/>
                <a:ea typeface="Microsoft JhengHei" panose="020B0604030504040204" pitchFamily="34" charset="-120"/>
                <a:cs typeface="微软雅黑" panose="020B0503020204020204" charset="-122"/>
              </a:rPr>
              <a:t>氣候變化</a:t>
            </a:r>
            <a:r>
              <a:rPr lang="en-US" sz="4200" b="1" dirty="0">
                <a:solidFill>
                  <a:schemeClr val="accent2"/>
                </a:solidFill>
                <a:latin typeface="Microsoft JhengHei" panose="020B0604030504040204" pitchFamily="34" charset="-120"/>
                <a:ea typeface="Microsoft JhengHei" panose="020B0604030504040204" pitchFamily="34" charset="-120"/>
              </a:rPr>
              <a:t> </a:t>
            </a:r>
          </a:p>
        </p:txBody>
      </p:sp>
      <p:sp>
        <p:nvSpPr>
          <p:cNvPr id="4" name="Text Placeholder 3"/>
          <p:cNvSpPr>
            <a:spLocks noGrp="1"/>
          </p:cNvSpPr>
          <p:nvPr>
            <p:ph type="body" sz="quarter" idx="11"/>
          </p:nvPr>
        </p:nvSpPr>
        <p:spPr>
          <a:xfrm>
            <a:off x="6842760" y="2731770"/>
            <a:ext cx="4420235" cy="3575685"/>
          </a:xfrm>
        </p:spPr>
        <p:txBody>
          <a:bodyPr>
            <a:normAutofit/>
          </a:bodyPr>
          <a:lstStyle/>
          <a:p>
            <a:pPr marL="285750" indent="-285750" fontAlgn="auto">
              <a:lnSpc>
                <a:spcPct val="150000"/>
              </a:lnSpc>
              <a:spcBef>
                <a:spcPts val="500"/>
              </a:spcBef>
              <a:buClr>
                <a:schemeClr val="accent3"/>
              </a:buClr>
              <a:buFont typeface="Arial" panose="020B0604020202020204" pitchFamily="34" charset="0"/>
              <a:buChar char="•"/>
            </a:pPr>
            <a:r>
              <a:rPr lang="zh-CN" altLang="en-US" sz="1600" dirty="0">
                <a:effectLst/>
                <a:latin typeface="Microsoft JhengHei" panose="020B0604030504040204" pitchFamily="34" charset="-120"/>
                <a:ea typeface="Microsoft JhengHei" panose="020B0604030504040204" pitchFamily="34" charset="-120"/>
              </a:rPr>
              <a:t>提高灌溉效率</a:t>
            </a:r>
          </a:p>
          <a:p>
            <a:pPr marL="285750" indent="-285750" fontAlgn="auto">
              <a:lnSpc>
                <a:spcPct val="150000"/>
              </a:lnSpc>
              <a:spcBef>
                <a:spcPts val="500"/>
              </a:spcBef>
              <a:buClr>
                <a:schemeClr val="accent3"/>
              </a:buClr>
              <a:buFont typeface="Arial" panose="020B0604020202020204" pitchFamily="34" charset="0"/>
              <a:buChar char="•"/>
            </a:pPr>
            <a:r>
              <a:rPr lang="zh-CN" altLang="en-US" sz="1600" dirty="0">
                <a:effectLst/>
                <a:latin typeface="Microsoft JhengHei" panose="020B0604030504040204" pitchFamily="34" charset="-120"/>
                <a:ea typeface="Microsoft JhengHei" panose="020B0604030504040204" pitchFamily="34" charset="-120"/>
              </a:rPr>
              <a:t>針對熱浪和霜凍情況調整灌溉方式</a:t>
            </a:r>
          </a:p>
          <a:p>
            <a:pPr marL="285750" indent="-285750" fontAlgn="auto">
              <a:lnSpc>
                <a:spcPct val="150000"/>
              </a:lnSpc>
              <a:spcBef>
                <a:spcPts val="500"/>
              </a:spcBef>
              <a:buClr>
                <a:schemeClr val="accent3"/>
              </a:buClr>
              <a:buFont typeface="Arial" panose="020B0604020202020204" pitchFamily="34" charset="0"/>
              <a:buChar char="•"/>
            </a:pPr>
            <a:r>
              <a:rPr lang="zh-CN" altLang="en-US" sz="1600" dirty="0">
                <a:effectLst/>
                <a:latin typeface="Microsoft JhengHei" panose="020B0604030504040204" pitchFamily="34" charset="-120"/>
                <a:ea typeface="Microsoft JhengHei" panose="020B0604030504040204" pitchFamily="34" charset="-120"/>
              </a:rPr>
              <a:t>保持土壤水分</a:t>
            </a:r>
          </a:p>
          <a:p>
            <a:pPr marL="285750" indent="-285750" fontAlgn="auto">
              <a:lnSpc>
                <a:spcPct val="150000"/>
              </a:lnSpc>
              <a:spcBef>
                <a:spcPts val="500"/>
              </a:spcBef>
              <a:buClr>
                <a:schemeClr val="accent3"/>
              </a:buClr>
              <a:buFont typeface="Arial" panose="020B0604020202020204" pitchFamily="34" charset="0"/>
              <a:buChar char="•"/>
            </a:pPr>
            <a:r>
              <a:rPr lang="zh-CN" altLang="en-US" sz="1600" dirty="0">
                <a:effectLst/>
                <a:latin typeface="Microsoft JhengHei" panose="020B0604030504040204" pitchFamily="34" charset="-120"/>
                <a:ea typeface="Microsoft JhengHei" panose="020B0604030504040204" pitchFamily="34" charset="-120"/>
              </a:rPr>
              <a:t>採用替代品種、砧木或兩者並用</a:t>
            </a:r>
          </a:p>
          <a:p>
            <a:pPr marL="285750" indent="-285750" fontAlgn="auto">
              <a:lnSpc>
                <a:spcPct val="150000"/>
              </a:lnSpc>
              <a:spcBef>
                <a:spcPts val="500"/>
              </a:spcBef>
              <a:buClr>
                <a:schemeClr val="accent3"/>
              </a:buClr>
              <a:buFont typeface="Arial" panose="020B0604020202020204" pitchFamily="34" charset="0"/>
              <a:buChar char="•"/>
            </a:pPr>
            <a:r>
              <a:rPr lang="zh-CN" altLang="en-US" sz="1600" dirty="0">
                <a:effectLst/>
                <a:latin typeface="Microsoft JhengHei" panose="020B0604030504040204" pitchFamily="34" charset="-120"/>
                <a:ea typeface="Microsoft JhengHei" panose="020B0604030504040204" pitchFamily="34" charset="-120"/>
              </a:rPr>
              <a:t>調整樹冠管理措施</a:t>
            </a:r>
          </a:p>
          <a:p>
            <a:pPr marL="285750" indent="-285750" fontAlgn="auto">
              <a:lnSpc>
                <a:spcPct val="150000"/>
              </a:lnSpc>
              <a:spcBef>
                <a:spcPts val="500"/>
              </a:spcBef>
              <a:buClr>
                <a:schemeClr val="accent3"/>
              </a:buClr>
              <a:buFont typeface="Arial" panose="020B0604020202020204" pitchFamily="34" charset="0"/>
              <a:buChar char="•"/>
            </a:pPr>
            <a:r>
              <a:rPr lang="zh-CN" altLang="en-US" sz="1600" dirty="0">
                <a:effectLst/>
                <a:latin typeface="Microsoft JhengHei" panose="020B0604030504040204" pitchFamily="34" charset="-120"/>
                <a:ea typeface="Microsoft JhengHei" panose="020B0604030504040204" pitchFamily="34" charset="-120"/>
              </a:rPr>
              <a:t>在氣候較涼爽的地區建立葡萄園，採購產自氣候涼爽地區的葡萄，或兩者兼顧</a:t>
            </a:r>
          </a:p>
          <a:p>
            <a:pPr marL="285750" indent="-285750" fontAlgn="auto">
              <a:lnSpc>
                <a:spcPct val="150000"/>
              </a:lnSpc>
              <a:spcBef>
                <a:spcPts val="500"/>
              </a:spcBef>
              <a:buClr>
                <a:schemeClr val="accent3"/>
              </a:buClr>
              <a:buFont typeface="Arial" panose="020B0604020202020204" pitchFamily="34" charset="0"/>
              <a:buChar char="•"/>
            </a:pPr>
            <a:r>
              <a:rPr lang="zh-CN" altLang="en-US" sz="1600" dirty="0">
                <a:effectLst/>
                <a:latin typeface="Microsoft JhengHei" panose="020B0604030504040204" pitchFamily="34" charset="-120"/>
                <a:ea typeface="Microsoft JhengHei" panose="020B0604030504040204" pitchFamily="34" charset="-120"/>
              </a:rPr>
              <a:t>推遲修剪以調整採收日期</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0"/>
          </p:nvPr>
        </p:nvPicPr>
        <p:blipFill>
          <a:blip r:embed="rId3" cstate="screen"/>
          <a:srcRect l="16143" r="16143"/>
          <a:stretch>
            <a:fillRect/>
          </a:stretch>
        </p:blipFill>
        <p:spPr>
          <a:xfrm>
            <a:off x="20" y="388842"/>
            <a:ext cx="6169295" cy="6083199"/>
          </a:xfrm>
          <a:noFill/>
        </p:spPr>
      </p:pic>
      <p:sp>
        <p:nvSpPr>
          <p:cNvPr id="3" name="Title 2"/>
          <p:cNvSpPr>
            <a:spLocks noGrp="1"/>
          </p:cNvSpPr>
          <p:nvPr>
            <p:ph type="title"/>
          </p:nvPr>
        </p:nvSpPr>
        <p:spPr>
          <a:xfrm>
            <a:off x="6842725" y="909503"/>
            <a:ext cx="4934306" cy="1325562"/>
          </a:xfrm>
        </p:spPr>
        <p:txBody>
          <a:bodyPr anchor="t">
            <a:noAutofit/>
          </a:bodyPr>
          <a:lstStyle/>
          <a:p>
            <a:pPr marL="0" indent="0" fontAlgn="auto">
              <a:lnSpc>
                <a:spcPct val="100000"/>
              </a:lnSpc>
            </a:pPr>
            <a:r>
              <a:rPr lang="en-US" sz="4400" b="1" dirty="0">
                <a:solidFill>
                  <a:schemeClr val="accent4"/>
                </a:solidFill>
                <a:latin typeface="Microsoft JhengHei" panose="020B0604030504040204" pitchFamily="34" charset="-120"/>
                <a:ea typeface="Microsoft JhengHei" panose="020B0604030504040204" pitchFamily="34" charset="-120"/>
                <a:cs typeface="微软雅黑" panose="020B0503020204020204" charset="-122"/>
              </a:rPr>
              <a:t>碳中和</a:t>
            </a:r>
            <a:br>
              <a:rPr lang="en-US" sz="4400" b="1" dirty="0">
                <a:solidFill>
                  <a:schemeClr val="accent4"/>
                </a:solidFill>
                <a:latin typeface="Microsoft JhengHei" panose="020B0604030504040204" pitchFamily="34" charset="-120"/>
                <a:ea typeface="Microsoft JhengHei" panose="020B0604030504040204" pitchFamily="34" charset="-120"/>
                <a:cs typeface="微软雅黑" panose="020B0503020204020204" charset="-122"/>
              </a:rPr>
            </a:br>
            <a:r>
              <a:rPr lang="zh-CN" altLang="en-US" sz="4400" b="1" dirty="0">
                <a:solidFill>
                  <a:schemeClr val="accent5"/>
                </a:solidFill>
                <a:latin typeface="Microsoft JhengHei" panose="020B0604030504040204" pitchFamily="34" charset="-120"/>
                <a:ea typeface="Microsoft JhengHei" panose="020B0604030504040204" pitchFamily="34" charset="-120"/>
                <a:cs typeface="微软雅黑" panose="020B0503020204020204" charset="-122"/>
              </a:rPr>
              <a:t>與能源效率</a:t>
            </a:r>
            <a:br>
              <a:rPr lang="en-US" sz="4400" b="1" dirty="0">
                <a:solidFill>
                  <a:schemeClr val="accent5"/>
                </a:solidFill>
                <a:latin typeface="Microsoft JhengHei" panose="020B0604030504040204" pitchFamily="34" charset="-120"/>
                <a:ea typeface="Microsoft JhengHei" panose="020B0604030504040204" pitchFamily="34" charset="-120"/>
              </a:rPr>
            </a:br>
            <a:endParaRPr lang="en-US" sz="4400" b="1" dirty="0">
              <a:solidFill>
                <a:schemeClr val="accent5"/>
              </a:solidFill>
              <a:latin typeface="Microsoft JhengHei" panose="020B0604030504040204" pitchFamily="34" charset="-120"/>
              <a:ea typeface="Microsoft JhengHei" panose="020B0604030504040204" pitchFamily="34" charset="-120"/>
            </a:endParaRPr>
          </a:p>
        </p:txBody>
      </p:sp>
      <p:sp>
        <p:nvSpPr>
          <p:cNvPr id="4" name="Text Placeholder 3"/>
          <p:cNvSpPr>
            <a:spLocks noGrp="1"/>
          </p:cNvSpPr>
          <p:nvPr>
            <p:ph type="body" sz="quarter" idx="11"/>
          </p:nvPr>
        </p:nvSpPr>
        <p:spPr>
          <a:xfrm>
            <a:off x="6842760" y="2889885"/>
            <a:ext cx="4081780" cy="2675255"/>
          </a:xfrm>
        </p:spPr>
        <p:txBody>
          <a:bodyPr>
            <a:normAutofit fontScale="90000" lnSpcReduction="20000"/>
          </a:bodyPr>
          <a:lstStyle/>
          <a:p>
            <a:pPr marL="285750" indent="-285750" fontAlgn="auto">
              <a:lnSpc>
                <a:spcPct val="150000"/>
              </a:lnSpc>
              <a:spcBef>
                <a:spcPts val="500"/>
              </a:spcBef>
              <a:buClr>
                <a:schemeClr val="accent5"/>
              </a:buClr>
              <a:buFont typeface="Arial" panose="020B0604020202020204" pitchFamily="34" charset="0"/>
              <a:buChar char="•"/>
            </a:pPr>
            <a:r>
              <a:rPr lang="zh-CN" altLang="en-US" dirty="0">
                <a:solidFill>
                  <a:schemeClr val="bg1"/>
                </a:solidFill>
                <a:effectLst/>
                <a:latin typeface="Microsoft JhengHei" panose="020B0604030504040204" pitchFamily="34" charset="-120"/>
                <a:ea typeface="Microsoft JhengHei" panose="020B0604030504040204" pitchFamily="34" charset="-120"/>
              </a:rPr>
              <a:t>減少燃料使用，例如儘量減少拖拉機及其他車輛的使用，改變葡萄行間種植的草種以減少修剪需求</a:t>
            </a:r>
          </a:p>
          <a:p>
            <a:pPr marL="285750" indent="-285750" fontAlgn="auto">
              <a:lnSpc>
                <a:spcPct val="150000"/>
              </a:lnSpc>
              <a:spcBef>
                <a:spcPts val="500"/>
              </a:spcBef>
              <a:buClr>
                <a:schemeClr val="accent5"/>
              </a:buClr>
              <a:buFont typeface="Arial" panose="020B0604020202020204" pitchFamily="34" charset="0"/>
              <a:buChar char="•"/>
            </a:pPr>
            <a:r>
              <a:rPr lang="zh-CN" altLang="en-US" dirty="0">
                <a:solidFill>
                  <a:schemeClr val="bg1"/>
                </a:solidFill>
                <a:effectLst/>
                <a:latin typeface="Microsoft JhengHei" panose="020B0604030504040204" pitchFamily="34" charset="-120"/>
                <a:ea typeface="Microsoft JhengHei" panose="020B0604030504040204" pitchFamily="34" charset="-120"/>
              </a:rPr>
              <a:t>減少釀酒過程中的製冷環節，並採用更節能的加熱方法</a:t>
            </a:r>
          </a:p>
          <a:p>
            <a:pPr marL="285750" indent="-285750" fontAlgn="auto">
              <a:lnSpc>
                <a:spcPct val="150000"/>
              </a:lnSpc>
              <a:spcBef>
                <a:spcPts val="500"/>
              </a:spcBef>
              <a:buClr>
                <a:schemeClr val="accent5"/>
              </a:buClr>
              <a:buFont typeface="Arial" panose="020B0604020202020204" pitchFamily="34" charset="0"/>
              <a:buChar char="•"/>
            </a:pPr>
            <a:r>
              <a:rPr lang="zh-CN" altLang="en-US" dirty="0">
                <a:solidFill>
                  <a:schemeClr val="bg1"/>
                </a:solidFill>
                <a:effectLst/>
                <a:latin typeface="Microsoft JhengHei" panose="020B0604030504040204" pitchFamily="34" charset="-120"/>
                <a:ea typeface="Microsoft JhengHei" panose="020B0604030504040204" pitchFamily="34" charset="-120"/>
              </a:rPr>
              <a:t>改用輕質酒瓶（可減少碳排放以及運輸所需的燃料）</a:t>
            </a:r>
          </a:p>
          <a:p>
            <a:pPr marL="285750" indent="-285750" fontAlgn="auto">
              <a:lnSpc>
                <a:spcPct val="150000"/>
              </a:lnSpc>
              <a:spcBef>
                <a:spcPts val="500"/>
              </a:spcBef>
              <a:buClr>
                <a:schemeClr val="accent5"/>
              </a:buClr>
              <a:buFont typeface="Arial" panose="020B0604020202020204" pitchFamily="34" charset="0"/>
              <a:buChar char="•"/>
            </a:pPr>
            <a:r>
              <a:rPr lang="zh-CN" altLang="en-US" dirty="0">
                <a:solidFill>
                  <a:schemeClr val="bg1"/>
                </a:solidFill>
                <a:effectLst/>
                <a:latin typeface="Microsoft JhengHei" panose="020B0604030504040204" pitchFamily="34" charset="-120"/>
                <a:ea typeface="Microsoft JhengHei" panose="020B0604030504040204" pitchFamily="34" charset="-120"/>
              </a:rPr>
              <a:t>安裝太陽能板</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0"/>
          </p:nvPr>
        </p:nvPicPr>
        <p:blipFill>
          <a:blip r:embed="rId3" cstate="screen"/>
          <a:srcRect t="17153" b="17153"/>
          <a:stretch>
            <a:fillRect/>
          </a:stretch>
        </p:blipFill>
        <p:spPr>
          <a:xfrm>
            <a:off x="20" y="388842"/>
            <a:ext cx="6169295" cy="6083199"/>
          </a:xfrm>
          <a:noFill/>
        </p:spPr>
      </p:pic>
      <p:sp>
        <p:nvSpPr>
          <p:cNvPr id="3" name="Title 2"/>
          <p:cNvSpPr>
            <a:spLocks noGrp="1"/>
          </p:cNvSpPr>
          <p:nvPr>
            <p:ph type="title"/>
          </p:nvPr>
        </p:nvSpPr>
        <p:spPr>
          <a:xfrm>
            <a:off x="6842760" y="388620"/>
            <a:ext cx="4168140" cy="2061210"/>
          </a:xfrm>
        </p:spPr>
        <p:txBody>
          <a:bodyPr anchor="t">
            <a:noAutofit/>
          </a:bodyPr>
          <a:lstStyle/>
          <a:p>
            <a:pPr marL="0" indent="0" fontAlgn="auto">
              <a:lnSpc>
                <a:spcPct val="100000"/>
              </a:lnSpc>
            </a:pPr>
            <a:r>
              <a:rPr lang="zh-CN" altLang="en-US" sz="4400" b="1" dirty="0">
                <a:solidFill>
                  <a:schemeClr val="accent1"/>
                </a:solidFill>
                <a:latin typeface="Microsoft JhengHei" panose="020B0604030504040204" pitchFamily="34" charset="-120"/>
                <a:ea typeface="Microsoft JhengHei" panose="020B0604030504040204" pitchFamily="34" charset="-120"/>
                <a:cs typeface="微软雅黑" panose="020B0503020204020204" charset="-122"/>
              </a:rPr>
              <a:t>提高</a:t>
            </a:r>
            <a:br>
              <a:rPr lang="zh-CN" altLang="en-US" sz="4400" b="1" dirty="0">
                <a:solidFill>
                  <a:schemeClr val="accent1"/>
                </a:solidFill>
                <a:latin typeface="Microsoft JhengHei" panose="020B0604030504040204" pitchFamily="34" charset="-120"/>
                <a:ea typeface="Microsoft JhengHei" panose="020B0604030504040204" pitchFamily="34" charset="-120"/>
                <a:cs typeface="微软雅黑" panose="020B0503020204020204" charset="-122"/>
              </a:rPr>
            </a:br>
            <a:r>
              <a:rPr lang="zh-CN" altLang="en-US" sz="4400" b="1" dirty="0">
                <a:solidFill>
                  <a:schemeClr val="accent1"/>
                </a:solidFill>
                <a:latin typeface="Microsoft JhengHei" panose="020B0604030504040204" pitchFamily="34" charset="-120"/>
                <a:ea typeface="Microsoft JhengHei" panose="020B0604030504040204" pitchFamily="34" charset="-120"/>
                <a:cs typeface="微软雅黑" panose="020B0503020204020204" charset="-122"/>
              </a:rPr>
              <a:t>葡萄園</a:t>
            </a:r>
            <a:br>
              <a:rPr lang="zh-CN" altLang="en-US" sz="4400" b="1" dirty="0">
                <a:solidFill>
                  <a:schemeClr val="accent1"/>
                </a:solidFill>
                <a:latin typeface="Microsoft JhengHei" panose="020B0604030504040204" pitchFamily="34" charset="-120"/>
                <a:ea typeface="Microsoft JhengHei" panose="020B0604030504040204" pitchFamily="34" charset="-120"/>
                <a:cs typeface="微软雅黑" panose="020B0503020204020204" charset="-122"/>
              </a:rPr>
            </a:br>
            <a:r>
              <a:rPr lang="zh-CN" altLang="en-US" sz="4400" b="1" dirty="0">
                <a:solidFill>
                  <a:schemeClr val="accent4"/>
                </a:solidFill>
                <a:latin typeface="Microsoft JhengHei" panose="020B0604030504040204" pitchFamily="34" charset="-120"/>
                <a:ea typeface="Microsoft JhengHei" panose="020B0604030504040204" pitchFamily="34" charset="-120"/>
                <a:cs typeface="微软雅黑" panose="020B0503020204020204" charset="-122"/>
              </a:rPr>
              <a:t>生物多樣性</a:t>
            </a:r>
            <a:br>
              <a:rPr lang="en-US" sz="4400" b="1" dirty="0">
                <a:solidFill>
                  <a:schemeClr val="accent2"/>
                </a:solidFill>
                <a:latin typeface="Microsoft JhengHei" panose="020B0604030504040204" pitchFamily="34" charset="-120"/>
                <a:ea typeface="Microsoft JhengHei" panose="020B0604030504040204" pitchFamily="34" charset="-120"/>
              </a:rPr>
            </a:br>
            <a:endParaRPr lang="en-US" sz="4400" b="1" dirty="0">
              <a:solidFill>
                <a:schemeClr val="accent2"/>
              </a:solidFill>
              <a:latin typeface="Microsoft JhengHei" panose="020B0604030504040204" pitchFamily="34" charset="-120"/>
              <a:ea typeface="Microsoft JhengHei" panose="020B0604030504040204" pitchFamily="34" charset="-120"/>
            </a:endParaRPr>
          </a:p>
        </p:txBody>
      </p:sp>
      <p:sp>
        <p:nvSpPr>
          <p:cNvPr id="4" name="Text Placeholder 3"/>
          <p:cNvSpPr>
            <a:spLocks noGrp="1"/>
          </p:cNvSpPr>
          <p:nvPr>
            <p:ph type="body" sz="quarter" idx="11"/>
          </p:nvPr>
        </p:nvSpPr>
        <p:spPr>
          <a:xfrm>
            <a:off x="6842760" y="2546985"/>
            <a:ext cx="4779010" cy="3839210"/>
          </a:xfrm>
        </p:spPr>
        <p:txBody>
          <a:bodyPr>
            <a:normAutofit/>
          </a:bodyPr>
          <a:lstStyle/>
          <a:p>
            <a:pPr marL="285750" indent="-285750" fontAlgn="auto">
              <a:lnSpc>
                <a:spcPct val="150000"/>
              </a:lnSpc>
              <a:spcBef>
                <a:spcPts val="500"/>
              </a:spcBef>
              <a:buFont typeface="Arial" panose="020B0604020202020204" pitchFamily="34" charset="0"/>
              <a:buChar char="•"/>
            </a:pPr>
            <a:r>
              <a:rPr lang="zh-CN" altLang="en-US" dirty="0">
                <a:effectLst/>
                <a:latin typeface="Microsoft JhengHei" panose="020B0604030504040204" pitchFamily="34" charset="-120"/>
                <a:ea typeface="Microsoft JhengHei" panose="020B0604030504040204" pitchFamily="34" charset="-120"/>
                <a:cs typeface="微软雅黑" panose="020B0503020204020204" charset="-122"/>
              </a:rPr>
              <a:t>種植覆蓋作物或使用覆蓋物來增加植物多樣性，並引來能夠消滅害蟲的</a:t>
            </a:r>
            <a:r>
              <a:rPr lang="en-US" altLang="zh-CN" dirty="0">
                <a:effectLst/>
                <a:latin typeface="Microsoft JhengHei" panose="020B0604030504040204" pitchFamily="34" charset="-120"/>
                <a:ea typeface="Microsoft JhengHei" panose="020B0604030504040204" pitchFamily="34" charset="-120"/>
                <a:cs typeface="微软雅黑" panose="020B0503020204020204" charset="-122"/>
              </a:rPr>
              <a:t> “</a:t>
            </a:r>
            <a:r>
              <a:rPr lang="zh-CN" altLang="en-US" dirty="0">
                <a:effectLst/>
                <a:latin typeface="Microsoft JhengHei" panose="020B0604030504040204" pitchFamily="34" charset="-120"/>
                <a:ea typeface="Microsoft JhengHei" panose="020B0604030504040204" pitchFamily="34" charset="-120"/>
                <a:cs typeface="微软雅黑" panose="020B0503020204020204" charset="-122"/>
              </a:rPr>
              <a:t>益蟲</a:t>
            </a:r>
            <a:r>
              <a:rPr lang="en-US" altLang="zh-CN" dirty="0">
                <a:effectLst/>
                <a:latin typeface="Microsoft JhengHei" panose="020B0604030504040204" pitchFamily="34" charset="-120"/>
                <a:ea typeface="Microsoft JhengHei" panose="020B0604030504040204" pitchFamily="34" charset="-120"/>
                <a:cs typeface="微软雅黑" panose="020B0503020204020204" charset="-122"/>
              </a:rPr>
              <a:t>”</a:t>
            </a:r>
            <a:endParaRPr lang="zh-CN" altLang="en-US" dirty="0">
              <a:effectLst/>
              <a:latin typeface="Microsoft JhengHei" panose="020B0604030504040204" pitchFamily="34" charset="-120"/>
              <a:ea typeface="Microsoft JhengHei" panose="020B0604030504040204" pitchFamily="34" charset="-120"/>
              <a:cs typeface="微软雅黑" panose="020B0503020204020204" charset="-122"/>
            </a:endParaRPr>
          </a:p>
          <a:p>
            <a:pPr marL="285750" indent="-285750" fontAlgn="auto">
              <a:lnSpc>
                <a:spcPct val="150000"/>
              </a:lnSpc>
              <a:spcBef>
                <a:spcPts val="500"/>
              </a:spcBef>
              <a:buFont typeface="Arial" panose="020B0604020202020204" pitchFamily="34" charset="0"/>
              <a:buChar char="•"/>
            </a:pPr>
            <a:r>
              <a:rPr lang="zh-CN" altLang="en-US" dirty="0">
                <a:effectLst/>
                <a:latin typeface="Microsoft JhengHei" panose="020B0604030504040204" pitchFamily="34" charset="-120"/>
                <a:ea typeface="Microsoft JhengHei" panose="020B0604030504040204" pitchFamily="34" charset="-120"/>
                <a:cs typeface="微软雅黑" panose="020B0503020204020204" charset="-122"/>
              </a:rPr>
              <a:t>儘量減少機械耕作以減輕土壤板結，這有助於改善土壤排水和透氣性能，使水分能夠滲入並促進生物活動</a:t>
            </a:r>
          </a:p>
          <a:p>
            <a:pPr marL="285750" indent="-285750" fontAlgn="auto">
              <a:lnSpc>
                <a:spcPct val="150000"/>
              </a:lnSpc>
              <a:spcBef>
                <a:spcPts val="500"/>
              </a:spcBef>
              <a:buFont typeface="Arial" panose="020B0604020202020204" pitchFamily="34" charset="0"/>
              <a:buChar char="•"/>
            </a:pPr>
            <a:r>
              <a:rPr lang="zh-CN" altLang="en-US" dirty="0">
                <a:effectLst/>
                <a:latin typeface="Microsoft JhengHei" panose="020B0604030504040204" pitchFamily="34" charset="-120"/>
                <a:ea typeface="Microsoft JhengHei" panose="020B0604030504040204" pitchFamily="34" charset="-120"/>
                <a:cs typeface="微软雅黑" panose="020B0503020204020204" charset="-122"/>
              </a:rPr>
              <a:t>定期監測土壤品質</a:t>
            </a:r>
          </a:p>
          <a:p>
            <a:pPr marL="285750" indent="-285750" fontAlgn="auto">
              <a:lnSpc>
                <a:spcPct val="150000"/>
              </a:lnSpc>
              <a:spcBef>
                <a:spcPts val="500"/>
              </a:spcBef>
              <a:buFont typeface="Arial" panose="020B0604020202020204" pitchFamily="34" charset="0"/>
              <a:buChar char="•"/>
            </a:pPr>
            <a:r>
              <a:rPr lang="zh-CN" altLang="en-US" dirty="0">
                <a:effectLst/>
                <a:latin typeface="Microsoft JhengHei" panose="020B0604030504040204" pitchFamily="34" charset="-120"/>
                <a:ea typeface="Microsoft JhengHei" panose="020B0604030504040204" pitchFamily="34" charset="-120"/>
                <a:cs typeface="微软雅黑" panose="020B0503020204020204" charset="-122"/>
              </a:rPr>
              <a:t>監測病蟲害情況並使用環保型噴霧劑</a:t>
            </a:r>
          </a:p>
          <a:p>
            <a:pPr marL="285750" indent="-285750" fontAlgn="auto">
              <a:lnSpc>
                <a:spcPct val="150000"/>
              </a:lnSpc>
              <a:spcBef>
                <a:spcPts val="500"/>
              </a:spcBef>
              <a:buFont typeface="Arial" panose="020B0604020202020204" pitchFamily="34" charset="0"/>
              <a:buChar char="•"/>
            </a:pPr>
            <a:r>
              <a:rPr lang="zh-CN" altLang="en-US" dirty="0">
                <a:effectLst/>
                <a:latin typeface="Microsoft JhengHei" panose="020B0604030504040204" pitchFamily="34" charset="-120"/>
                <a:ea typeface="Microsoft JhengHei" panose="020B0604030504040204" pitchFamily="34" charset="-120"/>
                <a:cs typeface="微软雅黑" panose="020B0503020204020204" charset="-122"/>
              </a:rPr>
              <a:t>採用低投入、有機及</a:t>
            </a:r>
            <a:r>
              <a:rPr lang="zh-TW" altLang="en-US" dirty="0">
                <a:latin typeface="Microsoft JhengHei" panose="020B0604030504040204" pitchFamily="34" charset="-120"/>
                <a:ea typeface="Microsoft JhengHei" panose="020B0604030504040204" pitchFamily="34" charset="-120"/>
                <a:cs typeface="微软雅黑" panose="020B0503020204020204" charset="-122"/>
              </a:rPr>
              <a:t>自然</a:t>
            </a:r>
            <a:r>
              <a:rPr lang="zh-CN" altLang="en-US" dirty="0">
                <a:effectLst/>
                <a:latin typeface="Microsoft JhengHei" panose="020B0604030504040204" pitchFamily="34" charset="-120"/>
                <a:ea typeface="Microsoft JhengHei" panose="020B0604030504040204" pitchFamily="34" charset="-120"/>
                <a:cs typeface="微软雅黑" panose="020B0503020204020204" charset="-122"/>
              </a:rPr>
              <a:t>動力的農耕方式；避免使用化學品；並施用堆肥和糞肥</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screen"/>
          <a:srcRect t="16126" b="27034"/>
          <a:stretch>
            <a:fillRect/>
          </a:stretch>
        </p:blipFill>
        <p:spPr>
          <a:xfrm>
            <a:off x="6096000" y="4547998"/>
            <a:ext cx="6096000" cy="2310003"/>
          </a:xfrm>
          <a:prstGeom prst="rect">
            <a:avLst/>
          </a:prstGeom>
        </p:spPr>
      </p:pic>
      <p:sp>
        <p:nvSpPr>
          <p:cNvPr id="4" name="Text Placeholder 3"/>
          <p:cNvSpPr txBox="1"/>
          <p:nvPr/>
        </p:nvSpPr>
        <p:spPr>
          <a:xfrm>
            <a:off x="6096000" y="2713355"/>
            <a:ext cx="4883785" cy="1536700"/>
          </a:xfrm>
          <a:prstGeom prst="rect">
            <a:avLst/>
          </a:prstGeom>
        </p:spPr>
        <p:txBody>
          <a:bodyPr>
            <a:normAutofit/>
          </a:bodyPr>
          <a:lstStyle>
            <a:lvl1pPr marL="259080" indent="-259080" algn="l" defTabSz="914400" rtl="0" eaLnBrk="1" latinLnBrk="0" hangingPunct="1">
              <a:lnSpc>
                <a:spcPct val="100000"/>
              </a:lnSpc>
              <a:spcBef>
                <a:spcPts val="545"/>
              </a:spcBef>
              <a:buClr>
                <a:schemeClr val="accent4"/>
              </a:buClr>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27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610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300"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9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9080" marR="0" lvl="0" indent="-259080" algn="l" defTabSz="914400" rtl="0" eaLnBrk="1" fontAlgn="auto" latinLnBrk="0" hangingPunct="1">
              <a:lnSpc>
                <a:spcPct val="100000"/>
              </a:lnSpc>
              <a:spcBef>
                <a:spcPts val="200"/>
              </a:spcBef>
              <a:spcAft>
                <a:spcPts val="300"/>
              </a:spcAft>
              <a:buClr>
                <a:srgbClr val="55D8BF"/>
              </a:buClr>
              <a:buSzTx/>
              <a:buFont typeface="Arial" panose="020B0604020202020204" pitchFamily="34" charset="0"/>
              <a:buChar char="•"/>
              <a:defRPr/>
            </a:pPr>
            <a:r>
              <a:rPr kumimoji="0" lang="zh-CN" altLang="en-US" sz="1635" b="1" i="0" u="none" strike="noStrike" kern="1200" cap="none" spc="0" normalizeH="0" baseline="0" noProof="0" dirty="0">
                <a:ln>
                  <a:noFill/>
                </a:ln>
                <a:solidFill>
                  <a:srgbClr val="FFFFFF"/>
                </a:solidFill>
                <a:effectLst/>
                <a:uLnTx/>
                <a:uFillTx/>
                <a:latin typeface="Microsoft JhengHei" panose="020B0604030504040204" pitchFamily="34" charset="-120"/>
                <a:ea typeface="Microsoft JhengHei" panose="020B0604030504040204" pitchFamily="34" charset="-120"/>
              </a:rPr>
              <a:t>堆肥：</a:t>
            </a:r>
            <a:r>
              <a:rPr kumimoji="0" lang="zh-CN" altLang="en-US" sz="1635" b="0" i="0" u="none" strike="noStrike" kern="1200" cap="none" spc="0" normalizeH="0" baseline="0" noProof="0" dirty="0">
                <a:ln>
                  <a:noFill/>
                </a:ln>
                <a:solidFill>
                  <a:srgbClr val="FFFFFF"/>
                </a:solidFill>
                <a:effectLst/>
                <a:uLnTx/>
                <a:uFillTx/>
                <a:latin typeface="Microsoft JhengHei" panose="020B0604030504040204" pitchFamily="34" charset="-120"/>
                <a:ea typeface="Microsoft JhengHei" panose="020B0604030504040204" pitchFamily="34" charset="-120"/>
              </a:rPr>
              <a:t>腐爛的有機物質，包含腐殖質，它能分解動植物殘體。腐殖質有助於提高土壤肥力、改善土壤結構並保持土壤水分。</a:t>
            </a:r>
          </a:p>
          <a:p>
            <a:pPr marL="259080" marR="0" lvl="0" indent="-259080" algn="l" defTabSz="914400" rtl="0" eaLnBrk="1" fontAlgn="auto" latinLnBrk="0" hangingPunct="1">
              <a:lnSpc>
                <a:spcPct val="100000"/>
              </a:lnSpc>
              <a:spcBef>
                <a:spcPts val="200"/>
              </a:spcBef>
              <a:spcAft>
                <a:spcPts val="300"/>
              </a:spcAft>
              <a:buClr>
                <a:srgbClr val="55D8BF"/>
              </a:buClr>
              <a:buSzTx/>
              <a:buFont typeface="Arial" panose="020B0604020202020204" pitchFamily="34" charset="0"/>
              <a:buChar char="•"/>
              <a:defRPr/>
            </a:pPr>
            <a:r>
              <a:rPr kumimoji="0" lang="zh-CN" altLang="en-US" sz="1635" b="1" i="0" u="none" strike="noStrike" kern="1200" cap="none" spc="0" normalizeH="0" baseline="0" noProof="0" dirty="0">
                <a:ln>
                  <a:noFill/>
                </a:ln>
                <a:solidFill>
                  <a:srgbClr val="FFFFFF"/>
                </a:solidFill>
                <a:effectLst/>
                <a:uLnTx/>
                <a:uFillTx/>
                <a:latin typeface="Microsoft JhengHei" panose="020B0604030504040204" pitchFamily="34" charset="-120"/>
                <a:ea typeface="Microsoft JhengHei" panose="020B0604030504040204" pitchFamily="34" charset="-120"/>
              </a:rPr>
              <a:t>覆蓋物：</a:t>
            </a:r>
            <a:r>
              <a:rPr kumimoji="0" lang="zh-CN" altLang="en-US" sz="1635" b="0" i="0" u="none" strike="noStrike" kern="1200" cap="none" spc="0" normalizeH="0" baseline="0" noProof="0" dirty="0">
                <a:ln>
                  <a:noFill/>
                </a:ln>
                <a:solidFill>
                  <a:srgbClr val="FFFFFF"/>
                </a:solidFill>
                <a:effectLst/>
                <a:uLnTx/>
                <a:uFillTx/>
                <a:latin typeface="Microsoft JhengHei" panose="020B0604030504040204" pitchFamily="34" charset="-120"/>
                <a:ea typeface="Microsoft JhengHei" panose="020B0604030504040204" pitchFamily="34" charset="-120"/>
              </a:rPr>
              <a:t>葡萄種植者鋪撒在葡萄藤根部用於保護它們的材料。</a:t>
            </a:r>
          </a:p>
          <a:p>
            <a:pPr marL="259080" marR="0" lvl="0" indent="-259080" algn="l" defTabSz="914400" rtl="0" eaLnBrk="1" fontAlgn="auto" latinLnBrk="0" hangingPunct="1">
              <a:lnSpc>
                <a:spcPct val="100000"/>
              </a:lnSpc>
              <a:spcBef>
                <a:spcPts val="215"/>
              </a:spcBef>
              <a:spcAft>
                <a:spcPts val="315"/>
              </a:spcAft>
              <a:buClr>
                <a:srgbClr val="55D8BF"/>
              </a:buClr>
              <a:buSzTx/>
              <a:buFont typeface="Arial" panose="020B0604020202020204" pitchFamily="34" charset="0"/>
              <a:buChar char="•"/>
              <a:defRPr/>
            </a:pPr>
            <a:endParaRPr kumimoji="0" lang="zh-CN" altLang="en-US" sz="1635" b="0" i="0" u="none" strike="noStrike" kern="1200" cap="none" spc="0" normalizeH="0" baseline="0" noProof="0" dirty="0">
              <a:ln>
                <a:noFill/>
              </a:ln>
              <a:solidFill>
                <a:srgbClr val="FFFFFF"/>
              </a:solidFill>
              <a:effectLst/>
              <a:uLnTx/>
              <a:uFillTx/>
              <a:latin typeface="Microsoft JhengHei" panose="020B0604030504040204" pitchFamily="34" charset="-120"/>
              <a:ea typeface="Microsoft JhengHei" panose="020B0604030504040204" pitchFamily="34" charset="-120"/>
            </a:endParaRPr>
          </a:p>
        </p:txBody>
      </p:sp>
      <p:sp>
        <p:nvSpPr>
          <p:cNvPr id="10" name="Title 2"/>
          <p:cNvSpPr txBox="1"/>
          <p:nvPr/>
        </p:nvSpPr>
        <p:spPr>
          <a:xfrm>
            <a:off x="1009880" y="2818861"/>
            <a:ext cx="4934306" cy="1325562"/>
          </a:xfrm>
          <a:prstGeom prst="rect">
            <a:avLst/>
          </a:prstGeom>
        </p:spPr>
        <p:txBody>
          <a:bodyPr anchor="t">
            <a:noAutofit/>
          </a:bodyPr>
          <a:lstStyle>
            <a:lvl1pPr algn="l" defTabSz="914400" rtl="0" eaLnBrk="1" latinLnBrk="0" hangingPunct="1">
              <a:lnSpc>
                <a:spcPct val="80000"/>
              </a:lnSpc>
              <a:spcBef>
                <a:spcPct val="0"/>
              </a:spcBef>
              <a:buNone/>
              <a:defRPr sz="5445"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4400" b="1" i="0" u="none" strike="noStrike" kern="1200" cap="all" spc="0" normalizeH="0" baseline="0" noProof="0" dirty="0">
                <a:ln>
                  <a:noFill/>
                </a:ln>
                <a:solidFill>
                  <a:srgbClr val="55D8BF"/>
                </a:solidFill>
                <a:effectLst/>
                <a:uLnTx/>
                <a:uFillTx/>
                <a:latin typeface="Microsoft JhengHei" panose="020B0604030504040204" pitchFamily="34" charset="-120"/>
                <a:ea typeface="Microsoft JhengHei" panose="020B0604030504040204" pitchFamily="34" charset="-120"/>
              </a:rPr>
              <a:t>堆肥</a:t>
            </a:r>
          </a:p>
          <a:p>
            <a:pPr marL="0" marR="0" lvl="0" indent="0" algn="l" defTabSz="914400" rtl="0" eaLnBrk="1" fontAlgn="auto" latinLnBrk="0" hangingPunct="1">
              <a:lnSpc>
                <a:spcPct val="100000"/>
              </a:lnSpc>
              <a:spcBef>
                <a:spcPct val="0"/>
              </a:spcBef>
              <a:spcAft>
                <a:spcPts val="0"/>
              </a:spcAft>
              <a:buClrTx/>
              <a:buSzTx/>
              <a:buFontTx/>
              <a:buNone/>
              <a:defRPr/>
            </a:pPr>
            <a:r>
              <a:rPr kumimoji="0" lang="en-US" sz="4400" b="1" i="0" u="none" strike="noStrike" kern="1200" cap="all" spc="0" normalizeH="0" baseline="0" noProof="0" dirty="0">
                <a:ln>
                  <a:noFill/>
                </a:ln>
                <a:solidFill>
                  <a:srgbClr val="B2D8BE"/>
                </a:solidFill>
                <a:effectLst/>
                <a:uLnTx/>
                <a:uFillTx/>
                <a:latin typeface="Microsoft JhengHei" panose="020B0604030504040204" pitchFamily="34" charset="-120"/>
                <a:ea typeface="Microsoft JhengHei" panose="020B0604030504040204" pitchFamily="34" charset="-120"/>
              </a:rPr>
              <a:t>與覆蓋</a:t>
            </a:r>
            <a:br>
              <a:rPr kumimoji="0" lang="en-US" sz="4400" b="1" i="0" u="none" strike="noStrike" kern="1200" cap="all" spc="0" normalizeH="0" baseline="0" noProof="0" dirty="0">
                <a:ln>
                  <a:noFill/>
                </a:ln>
                <a:solidFill>
                  <a:srgbClr val="FDBCA0"/>
                </a:solidFill>
                <a:effectLst/>
                <a:uLnTx/>
                <a:uFillTx/>
                <a:latin typeface="Microsoft JhengHei" panose="020B0604030504040204" pitchFamily="34" charset="-120"/>
                <a:ea typeface="Microsoft JhengHei" panose="020B0604030504040204" pitchFamily="34" charset="-120"/>
              </a:rPr>
            </a:br>
            <a:endParaRPr kumimoji="0" lang="en-US" sz="4400" b="1" i="0" u="none" strike="noStrike" kern="1200" cap="all" spc="0" normalizeH="0" baseline="0" noProof="0" dirty="0">
              <a:ln>
                <a:noFill/>
              </a:ln>
              <a:solidFill>
                <a:srgbClr val="FDBCA0"/>
              </a:solidFill>
              <a:effectLst/>
              <a:uLnTx/>
              <a:uFillTx/>
              <a:latin typeface="Microsoft JhengHei" panose="020B0604030504040204" pitchFamily="34" charset="-120"/>
              <a:ea typeface="Microsoft JhengHei" panose="020B0604030504040204" pitchFamily="34" charset="-120"/>
            </a:endParaRPr>
          </a:p>
        </p:txBody>
      </p:sp>
      <p:pic>
        <p:nvPicPr>
          <p:cNvPr id="11" name="Picture Placeholder 5"/>
          <p:cNvPicPr>
            <a:picLocks noChangeAspect="1"/>
          </p:cNvPicPr>
          <p:nvPr/>
        </p:nvPicPr>
        <p:blipFill>
          <a:blip r:embed="rId4" cstate="screen"/>
          <a:srcRect t="38888" b="35035"/>
          <a:stretch>
            <a:fillRect/>
          </a:stretch>
        </p:blipFill>
        <p:spPr>
          <a:xfrm>
            <a:off x="6022705" y="0"/>
            <a:ext cx="6169295" cy="2414740"/>
          </a:xfrm>
          <a:prstGeom prst="rect">
            <a:avLst/>
          </a:prstGeom>
          <a:noFill/>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0"/>
          </p:nvPr>
        </p:nvPicPr>
        <p:blipFill>
          <a:blip r:embed="rId3" cstate="screen"/>
          <a:srcRect l="16195" r="16195"/>
          <a:stretch>
            <a:fillRect/>
          </a:stretch>
        </p:blipFill>
        <p:spPr>
          <a:xfrm>
            <a:off x="20" y="388842"/>
            <a:ext cx="6169295" cy="6083199"/>
          </a:xfrm>
          <a:noFill/>
        </p:spPr>
      </p:pic>
      <p:sp>
        <p:nvSpPr>
          <p:cNvPr id="3" name="Title 2"/>
          <p:cNvSpPr>
            <a:spLocks noGrp="1"/>
          </p:cNvSpPr>
          <p:nvPr>
            <p:ph type="title"/>
          </p:nvPr>
        </p:nvSpPr>
        <p:spPr>
          <a:xfrm>
            <a:off x="6842724" y="909503"/>
            <a:ext cx="5044475" cy="1325562"/>
          </a:xfrm>
        </p:spPr>
        <p:txBody>
          <a:bodyPr anchor="t">
            <a:noAutofit/>
          </a:bodyPr>
          <a:lstStyle/>
          <a:p>
            <a:pPr marL="0" indent="0" fontAlgn="auto">
              <a:lnSpc>
                <a:spcPct val="100000"/>
              </a:lnSpc>
            </a:pPr>
            <a:br>
              <a:rPr lang="en-US" sz="2000" b="1" dirty="0">
                <a:solidFill>
                  <a:schemeClr val="accent4"/>
                </a:solidFill>
                <a:latin typeface="Microsoft JhengHei" panose="020B0604030504040204" pitchFamily="34" charset="-120"/>
                <a:ea typeface="Microsoft JhengHei" panose="020B0604030504040204" pitchFamily="34" charset="-120"/>
              </a:rPr>
            </a:br>
            <a:r>
              <a:rPr lang="en-US" sz="4400" b="1" dirty="0">
                <a:solidFill>
                  <a:schemeClr val="accent1"/>
                </a:solidFill>
                <a:latin typeface="Microsoft JhengHei" panose="020B0604030504040204" pitchFamily="34" charset="-120"/>
                <a:ea typeface="Microsoft JhengHei" panose="020B0604030504040204" pitchFamily="34" charset="-120"/>
                <a:cs typeface="微软雅黑" panose="020B0503020204020204" charset="-122"/>
              </a:rPr>
              <a:t>水資源保護</a:t>
            </a:r>
            <a:br>
              <a:rPr lang="zh-CN" altLang="en-US" sz="2000" b="1" dirty="0">
                <a:solidFill>
                  <a:schemeClr val="accent4"/>
                </a:solidFill>
                <a:latin typeface="Microsoft JhengHei" panose="020B0604030504040204" pitchFamily="34" charset="-120"/>
                <a:ea typeface="Microsoft JhengHei" panose="020B0604030504040204" pitchFamily="34" charset="-120"/>
                <a:cs typeface="微软雅黑" panose="020B0503020204020204" charset="-122"/>
              </a:rPr>
            </a:br>
            <a:r>
              <a:rPr lang="en-US" sz="2000" b="1" dirty="0">
                <a:solidFill>
                  <a:schemeClr val="accent4"/>
                </a:solidFill>
                <a:latin typeface="Microsoft JhengHei" panose="020B0604030504040204" pitchFamily="34" charset="-120"/>
                <a:ea typeface="Microsoft JhengHei" panose="020B0604030504040204" pitchFamily="34" charset="-120"/>
                <a:cs typeface="微软雅黑" panose="020B0503020204020204" charset="-122"/>
              </a:rPr>
              <a:t>水的再利用與廢水管理</a:t>
            </a:r>
            <a:br>
              <a:rPr lang="en-US" sz="2000" b="1" dirty="0">
                <a:solidFill>
                  <a:schemeClr val="accent4"/>
                </a:solidFill>
                <a:latin typeface="Microsoft JhengHei" panose="020B0604030504040204" pitchFamily="34" charset="-120"/>
                <a:ea typeface="Microsoft JhengHei" panose="020B0604030504040204" pitchFamily="34" charset="-120"/>
              </a:rPr>
            </a:br>
            <a:br>
              <a:rPr lang="en-US" sz="4400" b="1" dirty="0">
                <a:solidFill>
                  <a:schemeClr val="accent2"/>
                </a:solidFill>
                <a:latin typeface="Microsoft JhengHei" panose="020B0604030504040204" pitchFamily="34" charset="-120"/>
                <a:ea typeface="Microsoft JhengHei" panose="020B0604030504040204" pitchFamily="34" charset="-120"/>
              </a:rPr>
            </a:br>
            <a:endParaRPr lang="en-US" sz="4400" b="1" dirty="0">
              <a:solidFill>
                <a:schemeClr val="accent2"/>
              </a:solidFill>
              <a:latin typeface="Microsoft JhengHei" panose="020B0604030504040204" pitchFamily="34" charset="-120"/>
              <a:ea typeface="Microsoft JhengHei" panose="020B0604030504040204" pitchFamily="34" charset="-120"/>
            </a:endParaRPr>
          </a:p>
        </p:txBody>
      </p:sp>
      <p:sp>
        <p:nvSpPr>
          <p:cNvPr id="4" name="Text Placeholder 3"/>
          <p:cNvSpPr>
            <a:spLocks noGrp="1"/>
          </p:cNvSpPr>
          <p:nvPr>
            <p:ph type="body" sz="quarter" idx="11"/>
          </p:nvPr>
        </p:nvSpPr>
        <p:spPr>
          <a:xfrm>
            <a:off x="6842760" y="2823210"/>
            <a:ext cx="4105275" cy="2628900"/>
          </a:xfrm>
        </p:spPr>
        <p:txBody>
          <a:bodyPr>
            <a:normAutofit/>
          </a:bodyPr>
          <a:lstStyle/>
          <a:p>
            <a:pPr marL="285750" indent="-285750" fontAlgn="auto">
              <a:lnSpc>
                <a:spcPct val="150000"/>
              </a:lnSpc>
              <a:spcBef>
                <a:spcPts val="200"/>
              </a:spcBef>
              <a:spcAft>
                <a:spcPts val="300"/>
              </a:spcAft>
              <a:buFont typeface="Arial" panose="020B0604020202020204" pitchFamily="34" charset="0"/>
              <a:buChar char="•"/>
            </a:pPr>
            <a:r>
              <a:rPr lang="zh-CN" altLang="en-US" sz="1600" dirty="0">
                <a:effectLst/>
                <a:latin typeface="Microsoft JhengHei" panose="020B0604030504040204" pitchFamily="34" charset="-120"/>
                <a:ea typeface="Microsoft JhengHei" panose="020B0604030504040204" pitchFamily="34" charset="-120"/>
              </a:rPr>
              <a:t>較為乾旱的地區依賴於水資源保護、水的再利用以及廢水管理。一些頗具創新精神的澳大利亞葡萄酒廠甚至已經建立起了自己的廢水回收設施</a:t>
            </a:r>
            <a:endParaRPr lang="en-US" altLang="zh-CN" sz="1600" dirty="0">
              <a:effectLst/>
              <a:latin typeface="Microsoft JhengHei" panose="020B0604030504040204" pitchFamily="34" charset="-120"/>
              <a:ea typeface="Microsoft JhengHei" panose="020B0604030504040204" pitchFamily="34" charset="-120"/>
            </a:endParaRPr>
          </a:p>
          <a:p>
            <a:pPr marL="285750" indent="-285750" fontAlgn="auto">
              <a:lnSpc>
                <a:spcPct val="150000"/>
              </a:lnSpc>
              <a:spcBef>
                <a:spcPts val="200"/>
              </a:spcBef>
              <a:spcAft>
                <a:spcPts val="300"/>
              </a:spcAft>
              <a:buFont typeface="Arial" panose="020B0604020202020204" pitchFamily="34" charset="0"/>
              <a:buChar char="•"/>
            </a:pPr>
            <a:r>
              <a:rPr lang="zh-CN" altLang="en-US" sz="1600" dirty="0">
                <a:effectLst/>
                <a:latin typeface="Microsoft JhengHei" panose="020B0604030504040204" pitchFamily="34" charset="-120"/>
                <a:ea typeface="Microsoft JhengHei" panose="020B0604030504040204" pitchFamily="34" charset="-120"/>
              </a:rPr>
              <a:t>灌溉可能會大量消耗水資源。滴灌系統可用於最大限度地減少水資源浪費</a:t>
            </a: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5"/>
          <p:cNvPicPr>
            <a:picLocks noChangeAspect="1"/>
          </p:cNvPicPr>
          <p:nvPr/>
        </p:nvPicPr>
        <p:blipFill>
          <a:blip r:embed="rId3" cstate="screen"/>
          <a:srcRect l="22666" r="22666"/>
          <a:stretch>
            <a:fillRect/>
          </a:stretch>
        </p:blipFill>
        <p:spPr>
          <a:xfrm>
            <a:off x="6566704" y="0"/>
            <a:ext cx="5625296" cy="6858000"/>
          </a:xfrm>
          <a:prstGeom prst="rect">
            <a:avLst/>
          </a:prstGeom>
        </p:spPr>
      </p:pic>
      <p:sp>
        <p:nvSpPr>
          <p:cNvPr id="2" name="object 4"/>
          <p:cNvSpPr txBox="1"/>
          <p:nvPr/>
        </p:nvSpPr>
        <p:spPr>
          <a:xfrm>
            <a:off x="645160" y="1575435"/>
            <a:ext cx="5094605" cy="1298575"/>
          </a:xfrm>
          <a:prstGeom prst="rect">
            <a:avLst/>
          </a:prstGeom>
        </p:spPr>
        <p:txBody>
          <a:bodyPr vert="horz" wrap="none" lIns="0" tIns="11521" rIns="0" bIns="0" rtlCol="0">
            <a:noAutofit/>
          </a:bodyPr>
          <a:lstStyle/>
          <a:p>
            <a:pPr indent="0" algn="l" defTabSz="914400" fontAlgn="auto">
              <a:lnSpc>
                <a:spcPct val="100000"/>
              </a:lnSpc>
              <a:defRPr/>
            </a:pPr>
            <a:r>
              <a:rPr lang="zh-CN" altLang="en-AU" sz="4400" b="1" cap="all" dirty="0">
                <a:solidFill>
                  <a:schemeClr val="accent2"/>
                </a:solidFill>
                <a:uFill>
                  <a:solidFill>
                    <a:srgbClr val="F40000"/>
                  </a:solidFill>
                </a:uFill>
                <a:latin typeface="Microsoft JhengHei" panose="020B0604030504040204" pitchFamily="34" charset="-120"/>
                <a:ea typeface="Microsoft JhengHei" panose="020B0604030504040204" pitchFamily="34" charset="-120"/>
                <a:cs typeface="Inter Display" panose="02000503000000020004" pitchFamily="2" charset="0"/>
              </a:rPr>
              <a:t>麥克拉侖</a:t>
            </a:r>
            <a:r>
              <a:rPr lang="zh-TW" altLang="en-US" sz="4400" b="1" cap="all" dirty="0">
                <a:solidFill>
                  <a:schemeClr val="accent2"/>
                </a:solidFill>
                <a:uFill>
                  <a:solidFill>
                    <a:srgbClr val="F40000"/>
                  </a:solidFill>
                </a:uFill>
                <a:latin typeface="Microsoft JhengHei" panose="020B0604030504040204" pitchFamily="34" charset="-120"/>
                <a:ea typeface="Microsoft JhengHei" panose="020B0604030504040204" pitchFamily="34" charset="-120"/>
                <a:cs typeface="Inter Display" panose="02000503000000020004" pitchFamily="2" charset="0"/>
              </a:rPr>
              <a:t>谷</a:t>
            </a:r>
            <a:endParaRPr lang="en-AU" sz="4400" b="1" cap="all" dirty="0">
              <a:solidFill>
                <a:schemeClr val="accent2"/>
              </a:solidFill>
              <a:uFill>
                <a:solidFill>
                  <a:srgbClr val="F40000"/>
                </a:solidFill>
              </a:uFill>
              <a:latin typeface="Microsoft JhengHei" panose="020B0604030504040204" pitchFamily="34" charset="-120"/>
              <a:ea typeface="Microsoft JhengHei" panose="020B0604030504040204" pitchFamily="34" charset="-120"/>
              <a:cs typeface="Inter Display" panose="02000503000000020004" pitchFamily="2" charset="0"/>
            </a:endParaRPr>
          </a:p>
          <a:p>
            <a:pPr indent="0" algn="l" defTabSz="914400" fontAlgn="auto">
              <a:lnSpc>
                <a:spcPct val="100000"/>
              </a:lnSpc>
              <a:defRPr/>
            </a:pPr>
            <a:r>
              <a:rPr lang="zh-CN" altLang="en-US" sz="2000" b="1" cap="all" dirty="0">
                <a:solidFill>
                  <a:schemeClr val="accent3"/>
                </a:solidFill>
                <a:uFill>
                  <a:solidFill>
                    <a:srgbClr val="F40000"/>
                  </a:solidFill>
                </a:uFill>
                <a:latin typeface="Microsoft JhengHei" panose="020B0604030504040204" pitchFamily="34" charset="-120"/>
                <a:ea typeface="Microsoft JhengHei" panose="020B0604030504040204" pitchFamily="34" charset="-120"/>
                <a:cs typeface="Inter Display" panose="02000503000000020004" pitchFamily="2" charset="0"/>
              </a:rPr>
              <a:t>一項關於水資源管理與再利用的案例研究</a:t>
            </a:r>
          </a:p>
        </p:txBody>
      </p:sp>
      <p:sp>
        <p:nvSpPr>
          <p:cNvPr id="4" name="Text Placeholder 3"/>
          <p:cNvSpPr txBox="1"/>
          <p:nvPr/>
        </p:nvSpPr>
        <p:spPr>
          <a:xfrm>
            <a:off x="645160" y="3069590"/>
            <a:ext cx="4957445" cy="2599055"/>
          </a:xfrm>
          <a:prstGeom prst="rect">
            <a:avLst/>
          </a:prstGeom>
        </p:spPr>
        <p:txBody>
          <a:bodyPr>
            <a:normAutofit fontScale="92500" lnSpcReduction="10000"/>
          </a:bodyPr>
          <a:lstStyle>
            <a:lvl1pPr marL="259080" indent="-259080" algn="l" defTabSz="914400" rtl="0" eaLnBrk="1" latinLnBrk="0" hangingPunct="1">
              <a:lnSpc>
                <a:spcPct val="100000"/>
              </a:lnSpc>
              <a:spcBef>
                <a:spcPts val="545"/>
              </a:spcBef>
              <a:buClr>
                <a:schemeClr val="accent4"/>
              </a:buClr>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27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610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300"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9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lnSpc>
                <a:spcPct val="150000"/>
              </a:lnSpc>
              <a:spcBef>
                <a:spcPts val="200"/>
              </a:spcBef>
              <a:spcAft>
                <a:spcPts val="300"/>
              </a:spcAft>
              <a:buClr>
                <a:schemeClr val="accent3"/>
              </a:buClr>
              <a:buNone/>
            </a:pPr>
            <a:r>
              <a:rPr lang="zh-CN" altLang="en-US" sz="1600" dirty="0">
                <a:latin typeface="Microsoft JhengHei" panose="020B0604030504040204" pitchFamily="34" charset="-120"/>
                <a:ea typeface="Microsoft JhengHei" panose="020B0604030504040204" pitchFamily="34" charset="-120"/>
              </a:rPr>
              <a:t>麥克拉侖</a:t>
            </a:r>
            <a:r>
              <a:rPr lang="zh-TW" altLang="en-US" sz="1600" dirty="0">
                <a:latin typeface="Microsoft JhengHei" panose="020B0604030504040204" pitchFamily="34" charset="-120"/>
                <a:ea typeface="Microsoft JhengHei" panose="020B0604030504040204" pitchFamily="34" charset="-120"/>
              </a:rPr>
              <a:t>谷</a:t>
            </a:r>
            <a:r>
              <a:rPr lang="zh-CN" altLang="en-US" sz="1600" dirty="0">
                <a:latin typeface="Microsoft JhengHei" panose="020B0604030504040204" pitchFamily="34" charset="-120"/>
                <a:ea typeface="Microsoft JhengHei" panose="020B0604030504040204" pitchFamily="34" charset="-120"/>
              </a:rPr>
              <a:t>在水資源保護和再利用工作方面走在前列，已經有超過</a:t>
            </a:r>
            <a:r>
              <a:rPr lang="en-US" altLang="zh-CN" sz="1600" dirty="0">
                <a:latin typeface="Microsoft JhengHei" panose="020B0604030504040204" pitchFamily="34" charset="-120"/>
                <a:ea typeface="Microsoft JhengHei" panose="020B0604030504040204" pitchFamily="34" charset="-120"/>
              </a:rPr>
              <a:t> 25 </a:t>
            </a:r>
            <a:r>
              <a:rPr lang="zh-CN" altLang="en-US" sz="1600" dirty="0">
                <a:latin typeface="Microsoft JhengHei" panose="020B0604030504040204" pitchFamily="34" charset="-120"/>
                <a:ea typeface="Microsoft JhengHei" panose="020B0604030504040204" pitchFamily="34" charset="-120"/>
              </a:rPr>
              <a:t>年沒有使用噴灌或漫灌了。取而代之的是，它採用以下方式：</a:t>
            </a:r>
          </a:p>
          <a:p>
            <a:pPr fontAlgn="auto">
              <a:lnSpc>
                <a:spcPct val="150000"/>
              </a:lnSpc>
              <a:spcBef>
                <a:spcPts val="200"/>
              </a:spcBef>
              <a:spcAft>
                <a:spcPts val="300"/>
              </a:spcAft>
              <a:buClr>
                <a:schemeClr val="accent3"/>
              </a:buClr>
            </a:pPr>
            <a:r>
              <a:rPr lang="zh-CN" altLang="en-US" sz="1600" dirty="0">
                <a:latin typeface="Microsoft JhengHei" panose="020B0604030504040204" pitchFamily="34" charset="-120"/>
                <a:ea typeface="Microsoft JhengHei" panose="020B0604030504040204" pitchFamily="34" charset="-120"/>
              </a:rPr>
              <a:t>地下水蓄水層</a:t>
            </a:r>
          </a:p>
          <a:p>
            <a:pPr fontAlgn="auto">
              <a:lnSpc>
                <a:spcPct val="150000"/>
              </a:lnSpc>
              <a:spcBef>
                <a:spcPts val="200"/>
              </a:spcBef>
              <a:spcAft>
                <a:spcPts val="300"/>
              </a:spcAft>
              <a:buClr>
                <a:schemeClr val="accent3"/>
              </a:buClr>
            </a:pPr>
            <a:r>
              <a:rPr lang="zh-CN" altLang="en-US" sz="1600" dirty="0">
                <a:latin typeface="Microsoft JhengHei" panose="020B0604030504040204" pitchFamily="34" charset="-120"/>
                <a:ea typeface="Microsoft JhengHei" panose="020B0604030504040204" pitchFamily="34" charset="-120"/>
              </a:rPr>
              <a:t>地表集水壩，用於收集並儲存自然徑流帶來的水</a:t>
            </a:r>
          </a:p>
          <a:p>
            <a:pPr fontAlgn="auto">
              <a:lnSpc>
                <a:spcPct val="150000"/>
              </a:lnSpc>
              <a:spcBef>
                <a:spcPts val="200"/>
              </a:spcBef>
              <a:spcAft>
                <a:spcPts val="300"/>
              </a:spcAft>
              <a:buClr>
                <a:schemeClr val="accent3"/>
              </a:buClr>
            </a:pPr>
            <a:r>
              <a:rPr lang="zh-CN" altLang="en-US" sz="1600" dirty="0">
                <a:latin typeface="Microsoft JhengHei" panose="020B0604030504040204" pitchFamily="34" charset="-120"/>
                <a:ea typeface="Microsoft JhengHei" panose="020B0604030504040204" pitchFamily="34" charset="-120"/>
              </a:rPr>
              <a:t>經過處理的再生水，這些水通過管道從廢水處理設施引入</a:t>
            </a:r>
            <a:endParaRPr lang="en-AU" sz="1600" dirty="0">
              <a:latin typeface="Microsoft JhengHei" panose="020B0604030504040204" pitchFamily="34" charset="-120"/>
              <a:ea typeface="Microsoft JhengHei" panose="020B0604030504040204" pitchFamily="34" charset="-120"/>
            </a:endParaRP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 Placeholder 3"/>
          <p:cNvSpPr txBox="1"/>
          <p:nvPr/>
        </p:nvSpPr>
        <p:spPr>
          <a:xfrm>
            <a:off x="800532" y="2712658"/>
            <a:ext cx="4625834" cy="1536928"/>
          </a:xfrm>
          <a:prstGeom prst="rect">
            <a:avLst/>
          </a:prstGeom>
        </p:spPr>
        <p:txBody>
          <a:bodyPr>
            <a:normAutofit fontScale="90000" lnSpcReduction="10000"/>
          </a:bodyPr>
          <a:lstStyle>
            <a:lvl1pPr marL="259080" indent="-259080" algn="l" defTabSz="914400" rtl="0" eaLnBrk="1" latinLnBrk="0" hangingPunct="1">
              <a:lnSpc>
                <a:spcPct val="100000"/>
              </a:lnSpc>
              <a:spcBef>
                <a:spcPts val="545"/>
              </a:spcBef>
              <a:buClr>
                <a:schemeClr val="accent4"/>
              </a:buClr>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27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610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300"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9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200"/>
              </a:spcBef>
              <a:spcAft>
                <a:spcPts val="300"/>
              </a:spcAft>
              <a:buClr>
                <a:srgbClr val="55D8BF"/>
              </a:buClr>
              <a:buSzTx/>
              <a:buFont typeface="Arial" panose="020B0604020202020204" pitchFamily="34" charset="0"/>
              <a:buNone/>
              <a:defRPr/>
            </a:pPr>
            <a:r>
              <a:rPr kumimoji="0" lang="zh-CN" altLang="en-US" sz="1635" b="0" i="0" u="none" strike="noStrike" kern="1200" cap="none" spc="0" normalizeH="0" baseline="0" noProof="0" dirty="0">
                <a:ln>
                  <a:noFill/>
                </a:ln>
                <a:solidFill>
                  <a:srgbClr val="FFFFFF"/>
                </a:solidFill>
                <a:effectLst/>
                <a:uLnTx/>
                <a:uFillTx/>
                <a:latin typeface="Microsoft JhengHei" panose="020B0604030504040204" pitchFamily="34" charset="-120"/>
                <a:ea typeface="Microsoft JhengHei" panose="020B0604030504040204" pitchFamily="34" charset="-120"/>
              </a:rPr>
              <a:t>病蟲害綜合防治策略鼓勵有機種植者瞭解：</a:t>
            </a:r>
          </a:p>
          <a:p>
            <a:pPr marL="259080" marR="0" lvl="0" indent="-259080" algn="l" defTabSz="914400" rtl="0" eaLnBrk="1" fontAlgn="auto" latinLnBrk="0" hangingPunct="1">
              <a:lnSpc>
                <a:spcPct val="150000"/>
              </a:lnSpc>
              <a:spcBef>
                <a:spcPts val="200"/>
              </a:spcBef>
              <a:spcAft>
                <a:spcPts val="300"/>
              </a:spcAft>
              <a:buClr>
                <a:srgbClr val="55D8BF"/>
              </a:buClr>
              <a:buSzTx/>
              <a:buFont typeface="Arial" panose="020B0604020202020204" pitchFamily="34" charset="0"/>
              <a:buChar char="•"/>
              <a:defRPr/>
            </a:pPr>
            <a:r>
              <a:rPr kumimoji="0" lang="zh-CN" altLang="en-US" sz="1635" b="0" i="0" u="none" strike="noStrike" kern="1200" cap="none" spc="0" normalizeH="0" baseline="0" noProof="0" dirty="0">
                <a:ln>
                  <a:noFill/>
                </a:ln>
                <a:solidFill>
                  <a:srgbClr val="FFFFFF"/>
                </a:solidFill>
                <a:effectLst/>
                <a:uLnTx/>
                <a:uFillTx/>
                <a:latin typeface="Microsoft JhengHei" panose="020B0604030504040204" pitchFamily="34" charset="-120"/>
                <a:ea typeface="Microsoft JhengHei" panose="020B0604030504040204" pitchFamily="34" charset="-120"/>
              </a:rPr>
              <a:t>葡萄園害蟲的生命週期；</a:t>
            </a:r>
          </a:p>
          <a:p>
            <a:pPr marL="259080" marR="0" lvl="0" indent="-259080" algn="l" defTabSz="914400" rtl="0" eaLnBrk="1" fontAlgn="auto" latinLnBrk="0" hangingPunct="1">
              <a:lnSpc>
                <a:spcPct val="150000"/>
              </a:lnSpc>
              <a:spcBef>
                <a:spcPts val="200"/>
              </a:spcBef>
              <a:spcAft>
                <a:spcPts val="300"/>
              </a:spcAft>
              <a:buClr>
                <a:srgbClr val="55D8BF"/>
              </a:buClr>
              <a:buSzTx/>
              <a:buFont typeface="Arial" panose="020B0604020202020204" pitchFamily="34" charset="0"/>
              <a:buChar char="•"/>
              <a:defRPr/>
            </a:pPr>
            <a:r>
              <a:rPr kumimoji="0" lang="zh-CN" altLang="en-US" sz="1635" b="0" i="0" u="none" strike="noStrike" kern="1200" cap="none" spc="0" normalizeH="0" baseline="0" noProof="0" dirty="0">
                <a:ln>
                  <a:noFill/>
                </a:ln>
                <a:solidFill>
                  <a:srgbClr val="FFFFFF"/>
                </a:solidFill>
                <a:effectLst/>
                <a:uLnTx/>
                <a:uFillTx/>
                <a:latin typeface="Microsoft JhengHei" panose="020B0604030504040204" pitchFamily="34" charset="-120"/>
                <a:ea typeface="Microsoft JhengHei" panose="020B0604030504040204" pitchFamily="34" charset="-120"/>
              </a:rPr>
              <a:t>害蟲種群數量；</a:t>
            </a:r>
          </a:p>
          <a:p>
            <a:pPr marL="259080" marR="0" lvl="0" indent="-259080" algn="l" defTabSz="914400" rtl="0" eaLnBrk="1" fontAlgn="auto" latinLnBrk="0" hangingPunct="1">
              <a:lnSpc>
                <a:spcPct val="150000"/>
              </a:lnSpc>
              <a:spcBef>
                <a:spcPts val="200"/>
              </a:spcBef>
              <a:spcAft>
                <a:spcPts val="300"/>
              </a:spcAft>
              <a:buClr>
                <a:srgbClr val="55D8BF"/>
              </a:buClr>
              <a:buSzTx/>
              <a:buFont typeface="Arial" panose="020B0604020202020204" pitchFamily="34" charset="0"/>
              <a:buChar char="•"/>
              <a:defRPr/>
            </a:pPr>
            <a:r>
              <a:rPr kumimoji="0" lang="zh-CN" altLang="en-US" sz="1635" b="0" i="0" u="none" strike="noStrike" kern="1200" cap="none" spc="0" normalizeH="0" baseline="0" noProof="0" dirty="0">
                <a:ln>
                  <a:noFill/>
                </a:ln>
                <a:solidFill>
                  <a:srgbClr val="FFFFFF"/>
                </a:solidFill>
                <a:effectLst/>
                <a:uLnTx/>
                <a:uFillTx/>
                <a:latin typeface="Microsoft JhengHei" panose="020B0604030504040204" pitchFamily="34" charset="-120"/>
                <a:ea typeface="Microsoft JhengHei" panose="020B0604030504040204" pitchFamily="34" charset="-120"/>
              </a:rPr>
              <a:t>有益的寄生蟲及捕食性動物。</a:t>
            </a:r>
          </a:p>
        </p:txBody>
      </p:sp>
      <p:sp>
        <p:nvSpPr>
          <p:cNvPr id="10" name="Title 2"/>
          <p:cNvSpPr txBox="1"/>
          <p:nvPr/>
        </p:nvSpPr>
        <p:spPr>
          <a:xfrm>
            <a:off x="680624" y="646532"/>
            <a:ext cx="5831595" cy="1325562"/>
          </a:xfrm>
          <a:prstGeom prst="rect">
            <a:avLst/>
          </a:prstGeom>
        </p:spPr>
        <p:txBody>
          <a:bodyPr anchor="t">
            <a:noAutofit/>
          </a:bodyPr>
          <a:lstStyle>
            <a:lvl1pPr algn="l" defTabSz="914400" rtl="0" eaLnBrk="1" latinLnBrk="0" hangingPunct="1">
              <a:lnSpc>
                <a:spcPct val="80000"/>
              </a:lnSpc>
              <a:spcBef>
                <a:spcPct val="0"/>
              </a:spcBef>
              <a:buNone/>
              <a:defRPr sz="5445"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zh-CN" altLang="en-US" sz="4400" b="1" i="0" u="none" strike="noStrike" kern="1200" cap="all" spc="0" normalizeH="0" baseline="0" noProof="0" dirty="0">
                <a:ln>
                  <a:noFill/>
                </a:ln>
                <a:solidFill>
                  <a:srgbClr val="55D8BF"/>
                </a:solidFill>
                <a:effectLst/>
                <a:uLnTx/>
                <a:uFillTx/>
                <a:latin typeface="Microsoft JhengHei" panose="020B0604030504040204" pitchFamily="34" charset="-120"/>
                <a:ea typeface="Microsoft JhengHei" panose="020B0604030504040204" pitchFamily="34" charset="-120"/>
                <a:cs typeface="微软雅黑" panose="020B0503020204020204" charset="-122"/>
              </a:rPr>
              <a:t>病蟲害綜合防治</a:t>
            </a:r>
            <a:r>
              <a:rPr kumimoji="0" lang="en-US" sz="4400" b="1" i="0" u="none" strike="noStrike" kern="1200" cap="all" spc="0" normalizeH="0" baseline="0" noProof="0" dirty="0">
                <a:ln>
                  <a:noFill/>
                </a:ln>
                <a:solidFill>
                  <a:srgbClr val="55D8BF"/>
                </a:solidFill>
                <a:effectLst/>
                <a:uLnTx/>
                <a:uFillTx/>
                <a:latin typeface="Microsoft JhengHei" panose="020B0604030504040204" pitchFamily="34" charset="-120"/>
                <a:ea typeface="Microsoft JhengHei" panose="020B0604030504040204" pitchFamily="34" charset="-120"/>
                <a:cs typeface="微软雅黑" panose="020B0503020204020204" charset="-122"/>
              </a:rPr>
              <a:t> </a:t>
            </a:r>
            <a:br>
              <a:rPr kumimoji="0" lang="en-US" sz="4400" b="1" i="0" u="none" strike="noStrike" kern="1200" cap="all" spc="0" normalizeH="0" baseline="0" noProof="0" dirty="0">
                <a:ln>
                  <a:noFill/>
                </a:ln>
                <a:solidFill>
                  <a:srgbClr val="55D8BF"/>
                </a:solidFill>
                <a:effectLst/>
                <a:uLnTx/>
                <a:uFillTx/>
                <a:latin typeface="Microsoft JhengHei" panose="020B0604030504040204" pitchFamily="34" charset="-120"/>
                <a:ea typeface="Microsoft JhengHei" panose="020B0604030504040204" pitchFamily="34" charset="-120"/>
                <a:cs typeface="微软雅黑" panose="020B0503020204020204" charset="-122"/>
              </a:rPr>
            </a:br>
            <a:r>
              <a:rPr kumimoji="0" lang="en-US" sz="4400" b="1" i="0" u="none" strike="noStrike" kern="1200" cap="all" spc="0" normalizeH="0" baseline="0" noProof="0" dirty="0">
                <a:ln>
                  <a:noFill/>
                </a:ln>
                <a:solidFill>
                  <a:srgbClr val="B2D8BE"/>
                </a:solidFill>
                <a:effectLst/>
                <a:uLnTx/>
                <a:uFillTx/>
                <a:latin typeface="Microsoft JhengHei" panose="020B0604030504040204" pitchFamily="34" charset="-120"/>
                <a:ea typeface="Microsoft JhengHei" panose="020B0604030504040204" pitchFamily="34" charset="-120"/>
                <a:cs typeface="微软雅黑" panose="020B0503020204020204" charset="-122"/>
              </a:rPr>
              <a:t>(IPM) </a:t>
            </a:r>
            <a:r>
              <a:rPr kumimoji="0" lang="zh-CN" altLang="en-US" sz="4400" b="1" i="0" u="none" strike="noStrike" kern="1200" cap="all" spc="0" normalizeH="0" baseline="0" noProof="0" dirty="0">
                <a:ln>
                  <a:noFill/>
                </a:ln>
                <a:solidFill>
                  <a:srgbClr val="B2D8BE"/>
                </a:solidFill>
                <a:effectLst/>
                <a:uLnTx/>
                <a:uFillTx/>
                <a:latin typeface="Microsoft JhengHei" panose="020B0604030504040204" pitchFamily="34" charset="-120"/>
                <a:ea typeface="Microsoft JhengHei" panose="020B0604030504040204" pitchFamily="34" charset="-120"/>
                <a:cs typeface="微软雅黑" panose="020B0503020204020204" charset="-122"/>
              </a:rPr>
              <a:t>策略</a:t>
            </a:r>
          </a:p>
        </p:txBody>
      </p:sp>
      <p:sp>
        <p:nvSpPr>
          <p:cNvPr id="3" name="TextBox 2"/>
          <p:cNvSpPr txBox="1"/>
          <p:nvPr/>
        </p:nvSpPr>
        <p:spPr>
          <a:xfrm>
            <a:off x="15302429" y="5387248"/>
            <a:ext cx="184731"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AU" sz="1600" b="0" i="0" u="none" strike="noStrike" kern="1200" cap="none" spc="0" normalizeH="0" baseline="0" noProof="0" dirty="0">
              <a:ln>
                <a:noFill/>
              </a:ln>
              <a:solidFill>
                <a:srgbClr val="190000"/>
              </a:solidFill>
              <a:effectLst/>
              <a:uLnTx/>
              <a:uFillTx/>
              <a:latin typeface="Inter Display" panose="02000503000000020004" pitchFamily="2" charset="0"/>
              <a:ea typeface="Inter Display" panose="02000503000000020004" pitchFamily="2" charset="0"/>
              <a:cs typeface="Inter Display" panose="02000503000000020004" pitchFamily="2" charset="0"/>
            </a:endParaRPr>
          </a:p>
        </p:txBody>
      </p:sp>
      <p:pic>
        <p:nvPicPr>
          <p:cNvPr id="5" name="Picture Placeholder 5"/>
          <p:cNvPicPr>
            <a:picLocks noChangeAspect="1"/>
          </p:cNvPicPr>
          <p:nvPr/>
        </p:nvPicPr>
        <p:blipFill>
          <a:blip r:embed="rId3" cstate="screen"/>
          <a:srcRect/>
          <a:stretch>
            <a:fillRect/>
          </a:stretch>
        </p:blipFill>
        <p:spPr>
          <a:xfrm>
            <a:off x="6022705" y="0"/>
            <a:ext cx="6169295" cy="6858000"/>
          </a:xfrm>
          <a:prstGeom prst="rect">
            <a:avLst/>
          </a:prstGeom>
          <a:noFill/>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0"/>
          </p:nvPr>
        </p:nvPicPr>
        <p:blipFill>
          <a:blip r:embed="rId3" cstate="screen"/>
          <a:srcRect l="16195" r="16195"/>
          <a:stretch>
            <a:fillRect/>
          </a:stretch>
        </p:blipFill>
        <p:spPr>
          <a:xfrm>
            <a:off x="20" y="388842"/>
            <a:ext cx="6169295" cy="6083199"/>
          </a:xfrm>
          <a:noFill/>
        </p:spPr>
      </p:pic>
      <p:sp>
        <p:nvSpPr>
          <p:cNvPr id="3" name="Title 2"/>
          <p:cNvSpPr>
            <a:spLocks noGrp="1"/>
          </p:cNvSpPr>
          <p:nvPr>
            <p:ph type="title"/>
          </p:nvPr>
        </p:nvSpPr>
        <p:spPr>
          <a:xfrm>
            <a:off x="6842725" y="909503"/>
            <a:ext cx="4934306" cy="1325562"/>
          </a:xfrm>
        </p:spPr>
        <p:txBody>
          <a:bodyPr anchor="t">
            <a:noAutofit/>
          </a:bodyPr>
          <a:lstStyle/>
          <a:p>
            <a:pPr marL="0" indent="0" fontAlgn="auto">
              <a:lnSpc>
                <a:spcPct val="100000"/>
              </a:lnSpc>
            </a:pPr>
            <a:r>
              <a:rPr lang="zh-CN" altLang="en-US" sz="4400" b="1" dirty="0">
                <a:solidFill>
                  <a:schemeClr val="accent3"/>
                </a:solidFill>
                <a:latin typeface="Microsoft JhengHei" panose="020B0604030504040204" pitchFamily="34" charset="-120"/>
                <a:ea typeface="Microsoft JhengHei" panose="020B0604030504040204" pitchFamily="34" charset="-120"/>
                <a:cs typeface="微软雅黑" panose="020B0503020204020204" charset="-122"/>
              </a:rPr>
              <a:t>動物</a:t>
            </a:r>
            <a:br>
              <a:rPr lang="en-US" sz="4400" b="1" dirty="0">
                <a:solidFill>
                  <a:schemeClr val="accent5"/>
                </a:solidFill>
                <a:latin typeface="Microsoft JhengHei" panose="020B0604030504040204" pitchFamily="34" charset="-120"/>
                <a:ea typeface="Microsoft JhengHei" panose="020B0604030504040204" pitchFamily="34" charset="-120"/>
                <a:cs typeface="微软雅黑" panose="020B0503020204020204" charset="-122"/>
              </a:rPr>
            </a:br>
            <a:r>
              <a:rPr lang="zh-CN" altLang="en-US" sz="4400" b="1" dirty="0">
                <a:solidFill>
                  <a:schemeClr val="bg2"/>
                </a:solidFill>
                <a:latin typeface="Microsoft JhengHei" panose="020B0604030504040204" pitchFamily="34" charset="-120"/>
                <a:ea typeface="Microsoft JhengHei" panose="020B0604030504040204" pitchFamily="34" charset="-120"/>
                <a:cs typeface="微软雅黑" panose="020B0503020204020204" charset="-122"/>
              </a:rPr>
              <a:t>放牧</a:t>
            </a:r>
            <a:br>
              <a:rPr lang="en-US" sz="4400" b="1" dirty="0">
                <a:solidFill>
                  <a:schemeClr val="accent5"/>
                </a:solidFill>
                <a:latin typeface="Microsoft JhengHei" panose="020B0604030504040204" pitchFamily="34" charset="-120"/>
                <a:ea typeface="Microsoft JhengHei" panose="020B0604030504040204" pitchFamily="34" charset="-120"/>
              </a:rPr>
            </a:br>
            <a:endParaRPr lang="en-US" sz="4400" b="1" dirty="0">
              <a:solidFill>
                <a:schemeClr val="accent5"/>
              </a:solidFill>
              <a:latin typeface="Microsoft JhengHei" panose="020B0604030504040204" pitchFamily="34" charset="-120"/>
              <a:ea typeface="Microsoft JhengHei" panose="020B0604030504040204" pitchFamily="34" charset="-120"/>
            </a:endParaRPr>
          </a:p>
        </p:txBody>
      </p:sp>
      <p:sp>
        <p:nvSpPr>
          <p:cNvPr id="4" name="Text Placeholder 3"/>
          <p:cNvSpPr>
            <a:spLocks noGrp="1"/>
          </p:cNvSpPr>
          <p:nvPr>
            <p:ph type="body" sz="quarter" idx="11"/>
          </p:nvPr>
        </p:nvSpPr>
        <p:spPr>
          <a:xfrm>
            <a:off x="6842760" y="2398395"/>
            <a:ext cx="4176395" cy="2958465"/>
          </a:xfrm>
        </p:spPr>
        <p:txBody>
          <a:bodyPr>
            <a:normAutofit/>
          </a:bodyPr>
          <a:lstStyle/>
          <a:p>
            <a:pPr marL="285750" indent="-285750" fontAlgn="auto">
              <a:lnSpc>
                <a:spcPct val="150000"/>
              </a:lnSpc>
              <a:spcBef>
                <a:spcPts val="500"/>
              </a:spcBef>
              <a:buClr>
                <a:schemeClr val="accent3"/>
              </a:buClr>
              <a:buFont typeface="Arial" panose="020B0604020202020204" pitchFamily="34" charset="0"/>
              <a:buChar char="•"/>
            </a:pPr>
            <a:r>
              <a:rPr lang="zh-CN" altLang="en-US" dirty="0">
                <a:solidFill>
                  <a:schemeClr val="bg1"/>
                </a:solidFill>
                <a:effectLst/>
                <a:latin typeface="Microsoft JhengHei" panose="020B0604030504040204" pitchFamily="34" charset="-120"/>
                <a:ea typeface="Microsoft JhengHei" panose="020B0604030504040204" pitchFamily="34" charset="-120"/>
              </a:rPr>
              <a:t>控制雜草和冬季雜草的生長，這意味著可以減少除草劑的使用量</a:t>
            </a:r>
          </a:p>
          <a:p>
            <a:pPr marL="285750" indent="-285750" fontAlgn="auto">
              <a:lnSpc>
                <a:spcPct val="150000"/>
              </a:lnSpc>
              <a:spcBef>
                <a:spcPts val="500"/>
              </a:spcBef>
              <a:buClr>
                <a:schemeClr val="accent3"/>
              </a:buClr>
              <a:buFont typeface="Arial" panose="020B0604020202020204" pitchFamily="34" charset="0"/>
              <a:buChar char="•"/>
            </a:pPr>
            <a:r>
              <a:rPr lang="zh-CN" altLang="en-US" dirty="0">
                <a:solidFill>
                  <a:schemeClr val="bg1"/>
                </a:solidFill>
                <a:effectLst/>
                <a:latin typeface="Microsoft JhengHei" panose="020B0604030504040204" pitchFamily="34" charset="-120"/>
                <a:ea typeface="Microsoft JhengHei" panose="020B0604030504040204" pitchFamily="34" charset="-120"/>
              </a:rPr>
              <a:t>減少使用拖拉機噴灑除草劑和修剪雜草的需求，從而降低燃料消耗</a:t>
            </a:r>
          </a:p>
          <a:p>
            <a:pPr marL="285750" indent="-285750" fontAlgn="auto">
              <a:lnSpc>
                <a:spcPct val="150000"/>
              </a:lnSpc>
              <a:spcBef>
                <a:spcPts val="500"/>
              </a:spcBef>
              <a:buClr>
                <a:schemeClr val="accent3"/>
              </a:buClr>
              <a:buFont typeface="Arial" panose="020B0604020202020204" pitchFamily="34" charset="0"/>
              <a:buChar char="•"/>
            </a:pPr>
            <a:r>
              <a:rPr lang="zh-CN" altLang="en-US" dirty="0">
                <a:solidFill>
                  <a:schemeClr val="bg1"/>
                </a:solidFill>
                <a:effectLst/>
                <a:latin typeface="Microsoft JhengHei" panose="020B0604030504040204" pitchFamily="34" charset="-120"/>
                <a:ea typeface="Microsoft JhengHei" panose="020B0604030504040204" pitchFamily="34" charset="-120"/>
              </a:rPr>
              <a:t>可以利用動物糞便作為土壤改良劑和天然肥料</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txBox="1"/>
          <p:nvPr/>
        </p:nvSpPr>
        <p:spPr>
          <a:xfrm>
            <a:off x="680330" y="2776855"/>
            <a:ext cx="4741545" cy="2948940"/>
          </a:xfrm>
          <a:prstGeom prst="rect">
            <a:avLst/>
          </a:prstGeom>
        </p:spPr>
        <p:txBody>
          <a:bodyPr>
            <a:normAutofit/>
          </a:bodyPr>
          <a:lstStyle>
            <a:lvl1pPr marL="259080" indent="-259080" algn="l" defTabSz="914400" rtl="0" eaLnBrk="1" latinLnBrk="0" hangingPunct="1">
              <a:lnSpc>
                <a:spcPct val="100000"/>
              </a:lnSpc>
              <a:spcBef>
                <a:spcPts val="545"/>
              </a:spcBef>
              <a:buClr>
                <a:schemeClr val="accent4"/>
              </a:buClr>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27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610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300"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9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200"/>
              </a:spcBef>
              <a:spcAft>
                <a:spcPts val="300"/>
              </a:spcAft>
              <a:buClr>
                <a:srgbClr val="55D8BF"/>
              </a:buClr>
              <a:buSzTx/>
              <a:buFont typeface="Arial" panose="020B0604020202020204" pitchFamily="34" charset="0"/>
              <a:buNone/>
              <a:defRPr/>
            </a:pPr>
            <a:r>
              <a:rPr kumimoji="0" lang="zh-CN" altLang="en-US" sz="1635" b="0" i="0" u="none" strike="noStrike" kern="1200" cap="none" spc="0" normalizeH="0" baseline="0" noProof="0" dirty="0">
                <a:ln>
                  <a:noFill/>
                </a:ln>
                <a:solidFill>
                  <a:srgbClr val="000000"/>
                </a:solidFill>
                <a:effectLst/>
                <a:uLnTx/>
                <a:uFillTx/>
                <a:latin typeface="Microsoft JhengHei" panose="020B0604030504040204" pitchFamily="34" charset="-120"/>
                <a:ea typeface="Microsoft JhengHei" panose="020B0604030504040204" pitchFamily="34" charset="-120"/>
              </a:rPr>
              <a:t>葡萄酒廠可通過妥善處理以下廢棄物來最大程度減少填埋垃圾：</a:t>
            </a:r>
          </a:p>
          <a:p>
            <a:pPr marL="259080" marR="0" lvl="0" indent="-259080" algn="l" defTabSz="914400" rtl="0" eaLnBrk="1" fontAlgn="auto" latinLnBrk="0" hangingPunct="1">
              <a:lnSpc>
                <a:spcPct val="100000"/>
              </a:lnSpc>
              <a:spcBef>
                <a:spcPts val="200"/>
              </a:spcBef>
              <a:spcAft>
                <a:spcPts val="300"/>
              </a:spcAft>
              <a:buClr>
                <a:srgbClr val="55D8BF"/>
              </a:buClr>
              <a:buSzTx/>
              <a:buFont typeface="Arial" panose="020B0604020202020204" pitchFamily="34" charset="0"/>
              <a:buChar char="•"/>
              <a:defRPr/>
            </a:pPr>
            <a:r>
              <a:rPr kumimoji="0" lang="zh-CN" altLang="en-US" sz="1635" b="0" i="0" u="none" strike="noStrike" kern="1200" cap="none" spc="0" normalizeH="0" baseline="0" noProof="0" dirty="0">
                <a:ln>
                  <a:noFill/>
                </a:ln>
                <a:solidFill>
                  <a:srgbClr val="000000"/>
                </a:solidFill>
                <a:effectLst/>
                <a:uLnTx/>
                <a:uFillTx/>
                <a:latin typeface="Microsoft JhengHei" panose="020B0604030504040204" pitchFamily="34" charset="-120"/>
                <a:ea typeface="Microsoft JhengHei" panose="020B0604030504040204" pitchFamily="34" charset="-120"/>
              </a:rPr>
              <a:t>玻璃廢棄物</a:t>
            </a:r>
          </a:p>
          <a:p>
            <a:pPr marL="259080" marR="0" lvl="0" indent="-259080" algn="l" defTabSz="914400" rtl="0" eaLnBrk="1" fontAlgn="auto" latinLnBrk="0" hangingPunct="1">
              <a:lnSpc>
                <a:spcPct val="100000"/>
              </a:lnSpc>
              <a:spcBef>
                <a:spcPts val="200"/>
              </a:spcBef>
              <a:spcAft>
                <a:spcPts val="300"/>
              </a:spcAft>
              <a:buClr>
                <a:srgbClr val="55D8BF"/>
              </a:buClr>
              <a:buSzTx/>
              <a:buFont typeface="Arial" panose="020B0604020202020204" pitchFamily="34" charset="0"/>
              <a:buChar char="•"/>
              <a:defRPr/>
            </a:pPr>
            <a:r>
              <a:rPr kumimoji="0" lang="zh-CN" altLang="en-US" sz="1635" b="0" i="0" u="none" strike="noStrike" kern="1200" cap="none" spc="0" normalizeH="0" baseline="0" noProof="0" dirty="0">
                <a:ln>
                  <a:noFill/>
                </a:ln>
                <a:solidFill>
                  <a:srgbClr val="000000"/>
                </a:solidFill>
                <a:effectLst/>
                <a:uLnTx/>
                <a:uFillTx/>
                <a:latin typeface="Microsoft JhengHei" panose="020B0604030504040204" pitchFamily="34" charset="-120"/>
                <a:ea typeface="Microsoft JhengHei" panose="020B0604030504040204" pitchFamily="34" charset="-120"/>
              </a:rPr>
              <a:t>紙板</a:t>
            </a:r>
          </a:p>
          <a:p>
            <a:pPr marL="259080" marR="0" lvl="0" indent="-259080" algn="l" defTabSz="914400" rtl="0" eaLnBrk="1" fontAlgn="auto" latinLnBrk="0" hangingPunct="1">
              <a:lnSpc>
                <a:spcPct val="100000"/>
              </a:lnSpc>
              <a:spcBef>
                <a:spcPts val="200"/>
              </a:spcBef>
              <a:spcAft>
                <a:spcPts val="300"/>
              </a:spcAft>
              <a:buClr>
                <a:srgbClr val="55D8BF"/>
              </a:buClr>
              <a:buSzTx/>
              <a:buFont typeface="Arial" panose="020B0604020202020204" pitchFamily="34" charset="0"/>
              <a:buChar char="•"/>
              <a:defRPr/>
            </a:pPr>
            <a:r>
              <a:rPr kumimoji="0" lang="zh-CN" altLang="en-US" sz="1635" b="0" i="0" u="none" strike="noStrike" kern="1200" cap="none" spc="0" normalizeH="0" baseline="0" noProof="0" dirty="0">
                <a:ln>
                  <a:noFill/>
                </a:ln>
                <a:solidFill>
                  <a:srgbClr val="000000"/>
                </a:solidFill>
                <a:effectLst/>
                <a:uLnTx/>
                <a:uFillTx/>
                <a:latin typeface="Microsoft JhengHei" panose="020B0604030504040204" pitchFamily="34" charset="-120"/>
                <a:ea typeface="Microsoft JhengHei" panose="020B0604030504040204" pitchFamily="34" charset="-120"/>
              </a:rPr>
              <a:t>紙張</a:t>
            </a:r>
          </a:p>
          <a:p>
            <a:pPr marL="259080" marR="0" lvl="0" indent="-259080" algn="l" defTabSz="914400" rtl="0" eaLnBrk="1" fontAlgn="auto" latinLnBrk="0" hangingPunct="1">
              <a:lnSpc>
                <a:spcPct val="100000"/>
              </a:lnSpc>
              <a:spcBef>
                <a:spcPts val="200"/>
              </a:spcBef>
              <a:spcAft>
                <a:spcPts val="300"/>
              </a:spcAft>
              <a:buClr>
                <a:srgbClr val="55D8BF"/>
              </a:buClr>
              <a:buSzTx/>
              <a:buFont typeface="Arial" panose="020B0604020202020204" pitchFamily="34" charset="0"/>
              <a:buChar char="•"/>
              <a:defRPr/>
            </a:pPr>
            <a:r>
              <a:rPr kumimoji="0" lang="zh-CN" altLang="en-US" sz="1635" b="0" i="0" u="none" strike="noStrike" kern="1200" cap="none" spc="0" normalizeH="0" baseline="0" noProof="0" dirty="0">
                <a:ln>
                  <a:noFill/>
                </a:ln>
                <a:solidFill>
                  <a:srgbClr val="000000"/>
                </a:solidFill>
                <a:effectLst/>
                <a:uLnTx/>
                <a:uFillTx/>
                <a:latin typeface="Microsoft JhengHei" panose="020B0604030504040204" pitchFamily="34" charset="-120"/>
                <a:ea typeface="Microsoft JhengHei" panose="020B0604030504040204" pitchFamily="34" charset="-120"/>
              </a:rPr>
              <a:t>有機固體殘渣</a:t>
            </a:r>
          </a:p>
          <a:p>
            <a:pPr marL="259080" marR="0" lvl="0" indent="-259080" algn="l" defTabSz="914400" rtl="0" eaLnBrk="1" fontAlgn="auto" latinLnBrk="0" hangingPunct="1">
              <a:lnSpc>
                <a:spcPct val="100000"/>
              </a:lnSpc>
              <a:spcBef>
                <a:spcPts val="200"/>
              </a:spcBef>
              <a:spcAft>
                <a:spcPts val="300"/>
              </a:spcAft>
              <a:buClr>
                <a:srgbClr val="55D8BF"/>
              </a:buClr>
              <a:buSzTx/>
              <a:buFont typeface="Arial" panose="020B0604020202020204" pitchFamily="34" charset="0"/>
              <a:buChar char="•"/>
              <a:defRPr/>
            </a:pPr>
            <a:r>
              <a:rPr kumimoji="0" lang="zh-CN" altLang="en-US" sz="1635" b="0" i="0" u="none" strike="noStrike" kern="1200" cap="none" spc="0" normalizeH="0" baseline="0" noProof="0" dirty="0">
                <a:ln>
                  <a:noFill/>
                </a:ln>
                <a:solidFill>
                  <a:srgbClr val="000000"/>
                </a:solidFill>
                <a:effectLst/>
                <a:uLnTx/>
                <a:uFillTx/>
                <a:latin typeface="Microsoft JhengHei" panose="020B0604030504040204" pitchFamily="34" charset="-120"/>
                <a:ea typeface="Microsoft JhengHei" panose="020B0604030504040204" pitchFamily="34" charset="-120"/>
              </a:rPr>
              <a:t>廢金屬</a:t>
            </a:r>
          </a:p>
          <a:p>
            <a:pPr marL="259080" marR="0" lvl="0" indent="-259080" algn="l" defTabSz="914400" rtl="0" eaLnBrk="1" fontAlgn="auto" latinLnBrk="0" hangingPunct="1">
              <a:lnSpc>
                <a:spcPct val="100000"/>
              </a:lnSpc>
              <a:spcBef>
                <a:spcPts val="200"/>
              </a:spcBef>
              <a:spcAft>
                <a:spcPts val="300"/>
              </a:spcAft>
              <a:buClr>
                <a:srgbClr val="55D8BF"/>
              </a:buClr>
              <a:buSzTx/>
              <a:buFont typeface="Arial" panose="020B0604020202020204" pitchFamily="34" charset="0"/>
              <a:buChar char="•"/>
              <a:defRPr/>
            </a:pPr>
            <a:r>
              <a:rPr kumimoji="0" lang="zh-CN" altLang="en-US" sz="1635" b="0" i="0" u="none" strike="noStrike" kern="1200" cap="none" spc="0" normalizeH="0" baseline="0" noProof="0" dirty="0">
                <a:ln>
                  <a:noFill/>
                </a:ln>
                <a:solidFill>
                  <a:srgbClr val="000000"/>
                </a:solidFill>
                <a:effectLst/>
                <a:uLnTx/>
                <a:uFillTx/>
                <a:latin typeface="Microsoft JhengHei" panose="020B0604030504040204" pitchFamily="34" charset="-120"/>
                <a:ea typeface="Microsoft JhengHei" panose="020B0604030504040204" pitchFamily="34" charset="-120"/>
              </a:rPr>
              <a:t>電子廢棄物</a:t>
            </a:r>
          </a:p>
        </p:txBody>
      </p:sp>
      <p:sp>
        <p:nvSpPr>
          <p:cNvPr id="10" name="Title 2"/>
          <p:cNvSpPr txBox="1"/>
          <p:nvPr/>
        </p:nvSpPr>
        <p:spPr>
          <a:xfrm>
            <a:off x="680330" y="808878"/>
            <a:ext cx="5831595" cy="1325562"/>
          </a:xfrm>
          <a:prstGeom prst="rect">
            <a:avLst/>
          </a:prstGeom>
        </p:spPr>
        <p:txBody>
          <a:bodyPr anchor="t">
            <a:noAutofit/>
          </a:bodyPr>
          <a:lstStyle>
            <a:lvl1pPr algn="l" defTabSz="914400" rtl="0" eaLnBrk="1" latinLnBrk="0" hangingPunct="1">
              <a:lnSpc>
                <a:spcPct val="80000"/>
              </a:lnSpc>
              <a:spcBef>
                <a:spcPct val="0"/>
              </a:spcBef>
              <a:buNone/>
              <a:defRPr sz="5445"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zh-CN" altLang="en-US" sz="4400" b="1" i="0" u="none" strike="noStrike" kern="1200" cap="all" spc="0" normalizeH="0" baseline="0" noProof="0" dirty="0">
                <a:ln>
                  <a:noFill/>
                </a:ln>
                <a:solidFill>
                  <a:srgbClr val="173F34"/>
                </a:solidFill>
                <a:effectLst/>
                <a:uLnTx/>
                <a:uFillTx/>
                <a:latin typeface="Microsoft JhengHei" panose="020B0604030504040204" pitchFamily="34" charset="-120"/>
                <a:ea typeface="Microsoft JhengHei" panose="020B0604030504040204" pitchFamily="34" charset="-120"/>
                <a:cs typeface="微软雅黑" panose="020B0503020204020204" charset="-122"/>
              </a:rPr>
              <a:t>回收</a:t>
            </a:r>
            <a:br>
              <a:rPr kumimoji="0" lang="en-US" sz="4400" b="1" i="0" u="none" strike="noStrike" kern="1200" cap="all" spc="0" normalizeH="0" baseline="0" noProof="0" dirty="0">
                <a:ln>
                  <a:noFill/>
                </a:ln>
                <a:solidFill>
                  <a:srgbClr val="55D8BF"/>
                </a:solidFill>
                <a:effectLst/>
                <a:uLnTx/>
                <a:uFillTx/>
                <a:latin typeface="Microsoft JhengHei" panose="020B0604030504040204" pitchFamily="34" charset="-120"/>
                <a:ea typeface="Microsoft JhengHei" panose="020B0604030504040204" pitchFamily="34" charset="-120"/>
                <a:cs typeface="微软雅黑" panose="020B0503020204020204" charset="-122"/>
              </a:rPr>
            </a:br>
            <a:r>
              <a:rPr kumimoji="0" lang="zh-CN" altLang="en-US" sz="4400" b="1" i="0" u="none" strike="noStrike" kern="1200" cap="all" spc="0" normalizeH="0" baseline="0" noProof="0" dirty="0">
                <a:ln>
                  <a:noFill/>
                </a:ln>
                <a:solidFill>
                  <a:srgbClr val="55D8BF"/>
                </a:solidFill>
                <a:effectLst/>
                <a:uLnTx/>
                <a:uFillTx/>
                <a:latin typeface="Microsoft JhengHei" panose="020B0604030504040204" pitchFamily="34" charset="-120"/>
                <a:ea typeface="Microsoft JhengHei" panose="020B0604030504040204" pitchFamily="34" charset="-120"/>
                <a:cs typeface="微软雅黑" panose="020B0503020204020204" charset="-122"/>
              </a:rPr>
              <a:t>與再利用</a:t>
            </a:r>
          </a:p>
        </p:txBody>
      </p:sp>
      <p:sp>
        <p:nvSpPr>
          <p:cNvPr id="3" name="TextBox 2"/>
          <p:cNvSpPr txBox="1"/>
          <p:nvPr/>
        </p:nvSpPr>
        <p:spPr>
          <a:xfrm>
            <a:off x="15302429" y="5387248"/>
            <a:ext cx="184731"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AU" sz="1600" b="0" i="0" u="none" strike="noStrike" kern="1200" cap="none" spc="0" normalizeH="0" baseline="0" noProof="0" dirty="0">
              <a:ln>
                <a:noFill/>
              </a:ln>
              <a:solidFill>
                <a:srgbClr val="190000"/>
              </a:solidFill>
              <a:effectLst/>
              <a:uLnTx/>
              <a:uFillTx/>
              <a:latin typeface="Inter Display" panose="02000503000000020004" pitchFamily="2" charset="0"/>
              <a:ea typeface="Inter Display" panose="02000503000000020004" pitchFamily="2" charset="0"/>
              <a:cs typeface="Inter Display" panose="02000503000000020004" pitchFamily="2" charset="0"/>
            </a:endParaRPr>
          </a:p>
        </p:txBody>
      </p:sp>
      <p:pic>
        <p:nvPicPr>
          <p:cNvPr id="5" name="Picture Placeholder 5"/>
          <p:cNvPicPr>
            <a:picLocks noChangeAspect="1"/>
          </p:cNvPicPr>
          <p:nvPr/>
        </p:nvPicPr>
        <p:blipFill>
          <a:blip r:embed="rId3" cstate="screen"/>
          <a:srcRect/>
          <a:stretch>
            <a:fillRect/>
          </a:stretch>
        </p:blipFill>
        <p:spPr>
          <a:xfrm>
            <a:off x="6022705" y="368300"/>
            <a:ext cx="6169295" cy="6164847"/>
          </a:xfrm>
          <a:prstGeom prst="rect">
            <a:avLst/>
          </a:prstGeom>
          <a:noFill/>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p:cNvPicPr>
            <a:picLocks noChangeAspect="1"/>
          </p:cNvPicPr>
          <p:nvPr/>
        </p:nvPicPr>
        <p:blipFill>
          <a:blip r:embed="rId2" cstate="screen"/>
          <a:srcRect l="19927" t="-546" r="23001" b="4077"/>
          <a:stretch>
            <a:fillRect/>
          </a:stretch>
        </p:blipFill>
        <p:spPr>
          <a:xfrm>
            <a:off x="-24296" y="-39030"/>
            <a:ext cx="6120296" cy="6897030"/>
          </a:xfrm>
          <a:prstGeom prst="rect">
            <a:avLst/>
          </a:prstGeom>
        </p:spPr>
      </p:pic>
      <p:sp>
        <p:nvSpPr>
          <p:cNvPr id="12" name="TextBox 11"/>
          <p:cNvSpPr txBox="1"/>
          <p:nvPr/>
        </p:nvSpPr>
        <p:spPr>
          <a:xfrm>
            <a:off x="6545766" y="568712"/>
            <a:ext cx="5096107" cy="5220970"/>
          </a:xfrm>
          <a:prstGeom prst="rect">
            <a:avLst/>
          </a:prstGeom>
          <a:noFill/>
        </p:spPr>
        <p:txBody>
          <a:bodyPr wrap="square">
            <a:spAutoFit/>
          </a:bodyPr>
          <a:lstStyle/>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澳大利亞葡萄酒由那些生長在豐富多樣氣候條件下、歷經數百萬年形成的地貌環境中的葡萄釀造而成，每一杯澳大利亞葡萄酒都在訴說著一段故事。</a:t>
            </a:r>
          </a:p>
          <a:p>
            <a:pPr indent="0" fontAlgn="auto">
              <a:lnSpc>
                <a:spcPts val="2500"/>
              </a:lnSpc>
            </a:pPr>
            <a:endPar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endParaRPr>
          </a:p>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如同先輩們一樣，我們當代的葡萄種植者和釀酒師依然滿懷熱情、堅韌不拔且富有創造力；他們不斷探索新方法，完善古老的釀酒技藝。我們這個群體因相互尊重以及對釀造卓越葡萄酒的共同熱愛與追求而緊密相連，同時我們致力於保護自然環境，讓後世子孫也能夠享受這壯麗的自然奇觀。我們將現代性的思考實踐在這片古老的土地上，極為認真地進行饒有趣味的試驗。</a:t>
            </a:r>
          </a:p>
          <a:p>
            <a:pPr indent="0" fontAlgn="auto">
              <a:lnSpc>
                <a:spcPts val="2500"/>
              </a:lnSpc>
            </a:pPr>
            <a:endPar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endParaRPr>
          </a:p>
          <a:p>
            <a:pPr indent="0" fontAlgn="auto">
              <a:lnSpc>
                <a:spcPts val="2500"/>
              </a:lnSpc>
            </a:pP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所以，如果你渴求冒險的滋味，就讓澳大利亞葡萄酒成為你的指引吧。因為在每一瓶澳大利亞葡萄酒中，你都將領略澳大利亞的奇妙之處</a:t>
            </a:r>
            <a:r>
              <a:rPr lang="en-US" altLang="zh-CN"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 —— </a:t>
            </a:r>
            <a:r>
              <a:rPr lang="zh-CN" altLang="en-US" sz="1600" dirty="0">
                <a:solidFill>
                  <a:srgbClr val="190000"/>
                </a:solidFill>
                <a:effectLst/>
                <a:latin typeface="Microsoft JhengHei" panose="020B0604030504040204" pitchFamily="34" charset="-120"/>
                <a:ea typeface="Microsoft JhengHei" panose="020B0604030504040204" pitchFamily="34" charset="-120"/>
                <a:cs typeface="微软雅黑" panose="020B0503020204020204" charset="-122"/>
              </a:rPr>
              <a:t>它讓人想起定義我們文化與這片土地的冒險精神和多樣性。</a:t>
            </a:r>
          </a:p>
        </p:txBody>
      </p:sp>
      <p:pic>
        <p:nvPicPr>
          <p:cNvPr id="16" name="Picture 15"/>
          <p:cNvPicPr>
            <a:picLocks noChangeAspect="1"/>
          </p:cNvPicPr>
          <p:nvPr/>
        </p:nvPicPr>
        <p:blipFill>
          <a:blip r:embed="rId3" cstate="screen"/>
          <a:stretch>
            <a:fillRect/>
          </a:stretch>
        </p:blipFill>
        <p:spPr>
          <a:xfrm>
            <a:off x="276788" y="256477"/>
            <a:ext cx="2845552" cy="1138221"/>
          </a:xfrm>
          <a:prstGeom prst="rect">
            <a:avLst/>
          </a:prstGeom>
          <a:noFill/>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0"/>
          </p:nvPr>
        </p:nvPicPr>
        <p:blipFill>
          <a:blip r:embed="rId3"/>
          <a:srcRect t="25539" b="36943"/>
          <a:stretch>
            <a:fillRect/>
          </a:stretch>
        </p:blipFill>
        <p:spPr>
          <a:xfrm>
            <a:off x="0" y="0"/>
            <a:ext cx="12192000" cy="6858000"/>
          </a:xfrm>
        </p:spPr>
      </p:pic>
      <p:sp>
        <p:nvSpPr>
          <p:cNvPr id="2" name="Rectangle 1"/>
          <p:cNvSpPr/>
          <p:nvPr/>
        </p:nvSpPr>
        <p:spPr>
          <a:xfrm>
            <a:off x="0" y="602095"/>
            <a:ext cx="12192000" cy="1975453"/>
          </a:xfrm>
          <a:prstGeom prst="rect">
            <a:avLst/>
          </a:prstGeom>
          <a:solidFill>
            <a:schemeClr val="tx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AU" sz="1800" b="0" i="0" u="none" strike="noStrike" kern="1200" cap="none" spc="0" normalizeH="0" baseline="0" noProof="0">
              <a:ln>
                <a:noFill/>
              </a:ln>
              <a:solidFill>
                <a:srgbClr val="FFFFFF"/>
              </a:solidFill>
              <a:effectLst/>
              <a:uLnTx/>
              <a:uFillTx/>
              <a:latin typeface="Inter Display"/>
              <a:ea typeface="Inter Display"/>
              <a:cs typeface="Arial" panose="020B0604020202020204"/>
            </a:endParaRPr>
          </a:p>
        </p:txBody>
      </p:sp>
      <p:sp>
        <p:nvSpPr>
          <p:cNvPr id="3" name="Title 2"/>
          <p:cNvSpPr>
            <a:spLocks noGrp="1"/>
          </p:cNvSpPr>
          <p:nvPr>
            <p:ph type="title"/>
          </p:nvPr>
        </p:nvSpPr>
        <p:spPr>
          <a:xfrm>
            <a:off x="648335" y="764540"/>
            <a:ext cx="6158230" cy="1651000"/>
          </a:xfrm>
        </p:spPr>
        <p:txBody>
          <a:bodyPr/>
          <a:lstStyle/>
          <a:p>
            <a:pPr marL="0" indent="0" fontAlgn="auto">
              <a:lnSpc>
                <a:spcPct val="100000"/>
              </a:lnSpc>
            </a:pPr>
            <a:r>
              <a:rPr lang="zh-CN" altLang="en-US" b="1" dirty="0">
                <a:solidFill>
                  <a:schemeClr val="accent3"/>
                </a:solidFill>
                <a:latin typeface="Microsoft JhengHei" panose="020B0604030504040204" pitchFamily="34" charset="-120"/>
                <a:ea typeface="Microsoft JhengHei" panose="020B0604030504040204" pitchFamily="34" charset="-120"/>
                <a:cs typeface="微软雅黑" panose="020B0503020204020204" charset="-122"/>
              </a:rPr>
              <a:t>案例</a:t>
            </a:r>
            <a:br>
              <a:rPr lang="en-US" b="1" dirty="0">
                <a:solidFill>
                  <a:schemeClr val="accent3"/>
                </a:solidFill>
                <a:latin typeface="Microsoft JhengHei" panose="020B0604030504040204" pitchFamily="34" charset="-120"/>
                <a:ea typeface="Microsoft JhengHei" panose="020B0604030504040204" pitchFamily="34" charset="-120"/>
                <a:cs typeface="微软雅黑" panose="020B0503020204020204" charset="-122"/>
              </a:rPr>
            </a:br>
            <a:r>
              <a:rPr lang="zh-CN" altLang="en-US" b="1" dirty="0">
                <a:solidFill>
                  <a:schemeClr val="bg2"/>
                </a:solidFill>
                <a:latin typeface="Microsoft JhengHei" panose="020B0604030504040204" pitchFamily="34" charset="-120"/>
                <a:ea typeface="Microsoft JhengHei" panose="020B0604030504040204" pitchFamily="34" charset="-120"/>
                <a:cs typeface="微软雅黑" panose="020B0503020204020204" charset="-122"/>
              </a:rPr>
              <a:t>研究</a:t>
            </a:r>
            <a:br>
              <a:rPr lang="en-US" b="1" dirty="0">
                <a:solidFill>
                  <a:schemeClr val="accent3"/>
                </a:solidFill>
                <a:latin typeface="Microsoft JhengHei" panose="020B0604030504040204" pitchFamily="34" charset="-120"/>
                <a:ea typeface="Microsoft JhengHei" panose="020B0604030504040204" pitchFamily="34" charset="-120"/>
              </a:rPr>
            </a:br>
            <a:endParaRPr lang="en-US" b="1" dirty="0">
              <a:solidFill>
                <a:schemeClr val="accent3"/>
              </a:solidFill>
              <a:latin typeface="Microsoft JhengHei" panose="020B0604030504040204" pitchFamily="34" charset="-120"/>
              <a:ea typeface="Microsoft JhengHei" panose="020B0604030504040204" pitchFamily="34" charset="-120"/>
            </a:endParaRP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2535086" y="3477069"/>
            <a:ext cx="43180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511141" y="517813"/>
            <a:ext cx="9389213" cy="1081291"/>
          </a:xfrm>
        </p:spPr>
        <p:txBody>
          <a:bodyPr/>
          <a:lstStyle/>
          <a:p>
            <a:pPr>
              <a:lnSpc>
                <a:spcPct val="100000"/>
              </a:lnSpc>
            </a:pPr>
            <a:r>
              <a:rPr lang="en-AU" sz="2400" b="1" dirty="0">
                <a:effectLst/>
                <a:latin typeface="Microsoft JhengHei" panose="020B0604030504040204" pitchFamily="34" charset="-120"/>
                <a:ea typeface="Microsoft JhengHei" panose="020B0604030504040204" pitchFamily="34" charset="-120"/>
                <a:cs typeface="微软雅黑" panose="020B0503020204020204" charset="-122"/>
              </a:rPr>
              <a:t>Temple Bruer</a:t>
            </a:r>
            <a:r>
              <a:rPr lang="zh-CN" altLang="en-AU" sz="2400" b="1" dirty="0">
                <a:effectLst/>
                <a:latin typeface="Microsoft JhengHei" panose="020B0604030504040204" pitchFamily="34" charset="-120"/>
                <a:ea typeface="Microsoft JhengHei" panose="020B0604030504040204" pitchFamily="34" charset="-120"/>
                <a:cs typeface="微软雅黑" panose="020B0503020204020204" charset="-122"/>
              </a:rPr>
              <a:t>是如何</a:t>
            </a:r>
            <a:br>
              <a:rPr lang="en-AU" b="1" dirty="0">
                <a:effectLst/>
                <a:latin typeface="Microsoft JhengHei" panose="020B0604030504040204" pitchFamily="34" charset="-120"/>
                <a:ea typeface="Microsoft JhengHei" panose="020B0604030504040204" pitchFamily="34" charset="-120"/>
                <a:cs typeface="微软雅黑" panose="020B0503020204020204" charset="-122"/>
              </a:rPr>
            </a:br>
            <a:r>
              <a:rPr lang="zh-CN" altLang="en-AU" b="1" dirty="0">
                <a:solidFill>
                  <a:schemeClr val="accent5"/>
                </a:solidFill>
                <a:effectLst/>
                <a:latin typeface="Microsoft JhengHei" panose="020B0604030504040204" pitchFamily="34" charset="-120"/>
                <a:ea typeface="Microsoft JhengHei" panose="020B0604030504040204" pitchFamily="34" charset="-120"/>
                <a:cs typeface="微软雅黑" panose="020B0503020204020204" charset="-122"/>
              </a:rPr>
              <a:t>實現碳中和的</a:t>
            </a:r>
          </a:p>
        </p:txBody>
      </p:sp>
      <p:pic>
        <p:nvPicPr>
          <p:cNvPr id="4" name="Picture 3"/>
          <p:cNvPicPr>
            <a:picLocks noChangeAspect="1"/>
          </p:cNvPicPr>
          <p:nvPr/>
        </p:nvPicPr>
        <p:blipFill>
          <a:blip r:embed="rId3" cstate="screen"/>
          <a:stretch>
            <a:fillRect/>
          </a:stretch>
        </p:blipFill>
        <p:spPr>
          <a:xfrm>
            <a:off x="6096000" y="678693"/>
            <a:ext cx="2427890" cy="6179307"/>
          </a:xfrm>
          <a:prstGeom prst="rect">
            <a:avLst/>
          </a:prstGeom>
        </p:spPr>
      </p:pic>
      <p:sp>
        <p:nvSpPr>
          <p:cNvPr id="6" name="Title 1"/>
          <p:cNvSpPr txBox="1"/>
          <p:nvPr/>
        </p:nvSpPr>
        <p:spPr>
          <a:xfrm rot="16200000">
            <a:off x="5852185" y="4207640"/>
            <a:ext cx="3028551" cy="389782"/>
          </a:xfrm>
          <a:prstGeom prst="rect">
            <a:avLst/>
          </a:prstGeom>
        </p:spPr>
        <p:txBody>
          <a:bodyPr vert="horz" lIns="0" tIns="0" rIns="0" bIns="0" rtlCol="0" anchor="t" anchorCtr="0">
            <a:noAutofit/>
          </a:bodyPr>
          <a:lstStyle>
            <a:lvl1pPr algn="l" defTabSz="914400" rtl="0" eaLnBrk="1" latinLnBrk="0" hangingPunct="1">
              <a:lnSpc>
                <a:spcPct val="80000"/>
              </a:lnSpc>
              <a:spcBef>
                <a:spcPct val="0"/>
              </a:spcBef>
              <a:buNone/>
              <a:defRPr sz="5445"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AU" sz="2800" dirty="0">
                <a:solidFill>
                  <a:schemeClr val="accent4"/>
                </a:solidFill>
                <a:latin typeface="Microsoft JhengHei" panose="020B0604030504040204" pitchFamily="34" charset="-120"/>
                <a:ea typeface="Microsoft JhengHei" panose="020B0604030504040204" pitchFamily="34" charset="-120"/>
              </a:rPr>
              <a:t>TEMPLE BRUER</a:t>
            </a:r>
          </a:p>
        </p:txBody>
      </p:sp>
      <p:sp>
        <p:nvSpPr>
          <p:cNvPr id="8" name="Text Placeholder 3"/>
          <p:cNvSpPr txBox="1"/>
          <p:nvPr/>
        </p:nvSpPr>
        <p:spPr>
          <a:xfrm>
            <a:off x="8387000" y="1716168"/>
            <a:ext cx="1755951" cy="1262319"/>
          </a:xfrm>
          <a:prstGeom prst="rect">
            <a:avLst/>
          </a:prstGeom>
        </p:spPr>
        <p:txBody>
          <a:bodyPr>
            <a:normAutofit/>
          </a:bodyPr>
          <a:lstStyle>
            <a:lvl1pPr marL="259080" indent="-259080" algn="l" defTabSz="914400" rtl="0" eaLnBrk="1" latinLnBrk="0" hangingPunct="1">
              <a:lnSpc>
                <a:spcPct val="100000"/>
              </a:lnSpc>
              <a:spcBef>
                <a:spcPts val="545"/>
              </a:spcBef>
              <a:buClr>
                <a:schemeClr val="accent4"/>
              </a:buClr>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27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610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300"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9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25"/>
              </a:spcBef>
              <a:spcAft>
                <a:spcPts val="525"/>
              </a:spcAft>
              <a:buNone/>
            </a:pPr>
            <a:r>
              <a:rPr lang="zh-CN" altLang="en-AU" b="1" dirty="0">
                <a:solidFill>
                  <a:schemeClr val="accent4"/>
                </a:solidFill>
                <a:effectLst/>
                <a:latin typeface="Microsoft JhengHei" panose="020B0604030504040204" pitchFamily="34" charset="-120"/>
                <a:ea typeface="Microsoft JhengHei" panose="020B0604030504040204" pitchFamily="34" charset="-120"/>
              </a:rPr>
              <a:t>改用輕質</a:t>
            </a:r>
          </a:p>
          <a:p>
            <a:pPr marL="0" indent="0" algn="ctr">
              <a:spcBef>
                <a:spcPts val="525"/>
              </a:spcBef>
              <a:spcAft>
                <a:spcPts val="525"/>
              </a:spcAft>
              <a:buNone/>
            </a:pPr>
            <a:r>
              <a:rPr lang="zh-CN" altLang="en-AU" b="1" dirty="0">
                <a:solidFill>
                  <a:schemeClr val="accent4"/>
                </a:solidFill>
                <a:effectLst/>
                <a:latin typeface="Microsoft JhengHei" panose="020B0604030504040204" pitchFamily="34" charset="-120"/>
                <a:ea typeface="Microsoft JhengHei" panose="020B0604030504040204" pitchFamily="34" charset="-120"/>
              </a:rPr>
              <a:t>葡萄酒瓶</a:t>
            </a:r>
          </a:p>
        </p:txBody>
      </p:sp>
      <p:sp>
        <p:nvSpPr>
          <p:cNvPr id="5" name="Text Placeholder 3"/>
          <p:cNvSpPr txBox="1"/>
          <p:nvPr/>
        </p:nvSpPr>
        <p:spPr>
          <a:xfrm>
            <a:off x="8937381" y="3314618"/>
            <a:ext cx="2514593" cy="730103"/>
          </a:xfrm>
          <a:prstGeom prst="rect">
            <a:avLst/>
          </a:prstGeom>
        </p:spPr>
        <p:txBody>
          <a:bodyPr>
            <a:normAutofit/>
          </a:bodyPr>
          <a:lstStyle>
            <a:lvl1pPr marL="259080" indent="-259080" algn="l" defTabSz="914400" rtl="0" eaLnBrk="1" latinLnBrk="0" hangingPunct="1">
              <a:lnSpc>
                <a:spcPct val="100000"/>
              </a:lnSpc>
              <a:spcBef>
                <a:spcPts val="545"/>
              </a:spcBef>
              <a:buClr>
                <a:schemeClr val="accent4"/>
              </a:buClr>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27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610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300"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9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575"/>
              </a:lnSpc>
              <a:spcBef>
                <a:spcPts val="215"/>
              </a:spcBef>
              <a:spcAft>
                <a:spcPts val="315"/>
              </a:spcAft>
              <a:buClr>
                <a:schemeClr val="accent3"/>
              </a:buClr>
              <a:buNone/>
            </a:pPr>
            <a:r>
              <a:rPr lang="zh-CN" altLang="en-US" sz="1200" dirty="0">
                <a:effectLst/>
                <a:latin typeface="Microsoft JhengHei" panose="020B0604030504040204" pitchFamily="34" charset="-120"/>
                <a:ea typeface="Microsoft JhengHei" panose="020B0604030504040204" pitchFamily="34" charset="-120"/>
              </a:rPr>
              <a:t>在葡萄園內部及其周邊</a:t>
            </a:r>
          </a:p>
          <a:p>
            <a:pPr marL="0" indent="0">
              <a:lnSpc>
                <a:spcPts val="1575"/>
              </a:lnSpc>
              <a:spcBef>
                <a:spcPts val="215"/>
              </a:spcBef>
              <a:spcAft>
                <a:spcPts val="315"/>
              </a:spcAft>
              <a:buClr>
                <a:schemeClr val="accent3"/>
              </a:buClr>
              <a:buNone/>
            </a:pPr>
            <a:r>
              <a:rPr lang="zh-CN" altLang="en-US" sz="1200" b="1" dirty="0">
                <a:effectLst/>
                <a:latin typeface="Microsoft JhengHei" panose="020B0604030504040204" pitchFamily="34" charset="-120"/>
                <a:ea typeface="Microsoft JhengHei" panose="020B0604030504040204" pitchFamily="34" charset="-120"/>
              </a:rPr>
              <a:t>種植樹木和本地植被</a:t>
            </a:r>
          </a:p>
        </p:txBody>
      </p:sp>
      <p:sp>
        <p:nvSpPr>
          <p:cNvPr id="10" name="Text Placeholder 3"/>
          <p:cNvSpPr txBox="1"/>
          <p:nvPr/>
        </p:nvSpPr>
        <p:spPr>
          <a:xfrm>
            <a:off x="8981911" y="4739767"/>
            <a:ext cx="2514593" cy="730103"/>
          </a:xfrm>
          <a:prstGeom prst="rect">
            <a:avLst/>
          </a:prstGeom>
        </p:spPr>
        <p:txBody>
          <a:bodyPr>
            <a:normAutofit/>
          </a:bodyPr>
          <a:lstStyle>
            <a:lvl1pPr marL="259080" indent="-259080" algn="l" defTabSz="914400" rtl="0" eaLnBrk="1" latinLnBrk="0" hangingPunct="1">
              <a:lnSpc>
                <a:spcPct val="100000"/>
              </a:lnSpc>
              <a:spcBef>
                <a:spcPts val="545"/>
              </a:spcBef>
              <a:buClr>
                <a:schemeClr val="accent4"/>
              </a:buClr>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27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610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300"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9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575"/>
              </a:lnSpc>
              <a:spcBef>
                <a:spcPts val="215"/>
              </a:spcBef>
              <a:spcAft>
                <a:spcPts val="315"/>
              </a:spcAft>
              <a:buClr>
                <a:schemeClr val="accent3"/>
              </a:buClr>
              <a:buNone/>
            </a:pPr>
            <a:r>
              <a:rPr lang="zh-CN" altLang="en-US" sz="1200" b="1" dirty="0">
                <a:effectLst/>
                <a:latin typeface="Microsoft JhengHei" panose="020B0604030504040204" pitchFamily="34" charset="-120"/>
                <a:ea typeface="Microsoft JhengHei" panose="020B0604030504040204" pitchFamily="34" charset="-120"/>
              </a:rPr>
              <a:t>停止通過空</a:t>
            </a:r>
            <a:r>
              <a:rPr lang="zh-TW" altLang="en-US" sz="1200" b="1" dirty="0">
                <a:effectLst/>
                <a:latin typeface="Microsoft JhengHei" panose="020B0604030504040204" pitchFamily="34" charset="-120"/>
                <a:ea typeface="Microsoft JhengHei" panose="020B0604030504040204" pitchFamily="34" charset="-120"/>
              </a:rPr>
              <a:t>運</a:t>
            </a:r>
            <a:endParaRPr lang="zh-CN" altLang="en-US" sz="1200" b="1" dirty="0">
              <a:effectLst/>
              <a:latin typeface="Microsoft JhengHei" panose="020B0604030504040204" pitchFamily="34" charset="-120"/>
              <a:ea typeface="Microsoft JhengHei" panose="020B0604030504040204" pitchFamily="34" charset="-120"/>
            </a:endParaRPr>
          </a:p>
          <a:p>
            <a:pPr marL="0" indent="0">
              <a:lnSpc>
                <a:spcPts val="1575"/>
              </a:lnSpc>
              <a:spcBef>
                <a:spcPts val="215"/>
              </a:spcBef>
              <a:spcAft>
                <a:spcPts val="315"/>
              </a:spcAft>
              <a:buClr>
                <a:schemeClr val="accent3"/>
              </a:buClr>
              <a:buNone/>
            </a:pPr>
            <a:r>
              <a:rPr lang="zh-CN" altLang="en-US" sz="1200" dirty="0">
                <a:effectLst/>
                <a:latin typeface="Microsoft JhengHei" panose="020B0604030504040204" pitchFamily="34" charset="-120"/>
                <a:ea typeface="Microsoft JhengHei" panose="020B0604030504040204" pitchFamily="34" charset="-120"/>
              </a:rPr>
              <a:t>向海外經銷商</a:t>
            </a:r>
            <a:r>
              <a:rPr lang="zh-CN" altLang="en-US" sz="1200" b="1" dirty="0">
                <a:effectLst/>
                <a:latin typeface="Microsoft JhengHei" panose="020B0604030504040204" pitchFamily="34" charset="-120"/>
                <a:ea typeface="Microsoft JhengHei" panose="020B0604030504040204" pitchFamily="34" charset="-120"/>
              </a:rPr>
              <a:t>發貨</a:t>
            </a:r>
          </a:p>
        </p:txBody>
      </p:sp>
      <p:sp>
        <p:nvSpPr>
          <p:cNvPr id="11" name="Text Placeholder 3"/>
          <p:cNvSpPr txBox="1"/>
          <p:nvPr/>
        </p:nvSpPr>
        <p:spPr>
          <a:xfrm>
            <a:off x="1497112" y="4149339"/>
            <a:ext cx="2514593" cy="730103"/>
          </a:xfrm>
          <a:prstGeom prst="rect">
            <a:avLst/>
          </a:prstGeom>
        </p:spPr>
        <p:txBody>
          <a:bodyPr>
            <a:normAutofit/>
          </a:bodyPr>
          <a:lstStyle>
            <a:lvl1pPr marL="259080" indent="-259080" algn="l" defTabSz="914400" rtl="0" eaLnBrk="1" latinLnBrk="0" hangingPunct="1">
              <a:lnSpc>
                <a:spcPct val="100000"/>
              </a:lnSpc>
              <a:spcBef>
                <a:spcPts val="545"/>
              </a:spcBef>
              <a:buClr>
                <a:schemeClr val="accent4"/>
              </a:buClr>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27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610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300"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9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lnSpc>
                <a:spcPct val="100000"/>
              </a:lnSpc>
              <a:spcBef>
                <a:spcPts val="200"/>
              </a:spcBef>
              <a:spcAft>
                <a:spcPts val="300"/>
              </a:spcAft>
              <a:buNone/>
            </a:pPr>
            <a:r>
              <a:rPr lang="zh-CN" altLang="en-US" sz="1400" dirty="0">
                <a:effectLst/>
                <a:latin typeface="Microsoft JhengHei" panose="020B0604030504040204" pitchFamily="34" charset="-120"/>
                <a:ea typeface="Microsoft JhengHei" panose="020B0604030504040204" pitchFamily="34" charset="-120"/>
              </a:rPr>
              <a:t>提高葡萄酒</a:t>
            </a:r>
            <a:r>
              <a:rPr lang="zh-TW" altLang="en-US" sz="1400" dirty="0">
                <a:effectLst/>
                <a:latin typeface="Microsoft JhengHei" panose="020B0604030504040204" pitchFamily="34" charset="-120"/>
                <a:ea typeface="Microsoft JhengHei" panose="020B0604030504040204" pitchFamily="34" charset="-120"/>
              </a:rPr>
              <a:t>莊</a:t>
            </a:r>
            <a:r>
              <a:rPr lang="zh-CN" altLang="en-US" sz="1400" dirty="0">
                <a:effectLst/>
                <a:latin typeface="Microsoft JhengHei" panose="020B0604030504040204" pitchFamily="34" charset="-120"/>
                <a:ea typeface="Microsoft JhengHei" panose="020B0604030504040204" pitchFamily="34" charset="-120"/>
              </a:rPr>
              <a:t>辦公室空調的最低溫度設定值</a:t>
            </a:r>
          </a:p>
        </p:txBody>
      </p:sp>
      <p:sp>
        <p:nvSpPr>
          <p:cNvPr id="12" name="Title 1"/>
          <p:cNvSpPr txBox="1"/>
          <p:nvPr/>
        </p:nvSpPr>
        <p:spPr>
          <a:xfrm rot="16200000">
            <a:off x="7173494" y="3385038"/>
            <a:ext cx="879009" cy="183974"/>
          </a:xfrm>
          <a:prstGeom prst="rect">
            <a:avLst/>
          </a:prstGeom>
        </p:spPr>
        <p:txBody>
          <a:bodyPr vert="horz" lIns="0" tIns="0" rIns="0" bIns="0" rtlCol="0" anchor="t" anchorCtr="0">
            <a:noAutofit/>
          </a:bodyPr>
          <a:lstStyle>
            <a:lvl1pPr algn="l" defTabSz="914400" rtl="0" eaLnBrk="1" latinLnBrk="0" hangingPunct="1">
              <a:lnSpc>
                <a:spcPct val="80000"/>
              </a:lnSpc>
              <a:spcBef>
                <a:spcPct val="0"/>
              </a:spcBef>
              <a:buNone/>
              <a:defRPr sz="5445"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zh-CN" altLang="en-AU" sz="1400" dirty="0">
                <a:solidFill>
                  <a:schemeClr val="accent5"/>
                </a:solidFill>
                <a:latin typeface="Microsoft JhengHei" panose="020B0604030504040204" pitchFamily="34" charset="-120"/>
                <a:ea typeface="Microsoft JhengHei" panose="020B0604030504040204" pitchFamily="34" charset="-120"/>
              </a:rPr>
              <a:t>葡萄酒</a:t>
            </a:r>
          </a:p>
        </p:txBody>
      </p:sp>
      <p:sp>
        <p:nvSpPr>
          <p:cNvPr id="14" name="Oval 13"/>
          <p:cNvSpPr/>
          <p:nvPr/>
        </p:nvSpPr>
        <p:spPr>
          <a:xfrm>
            <a:off x="3947299" y="2402675"/>
            <a:ext cx="2148702" cy="2148702"/>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0" algn="ctr" fontAlgn="auto">
              <a:lnSpc>
                <a:spcPct val="150000"/>
              </a:lnSpc>
            </a:pPr>
            <a:r>
              <a:rPr lang="zh-CN" altLang="en-AU" b="1" dirty="0">
                <a:solidFill>
                  <a:schemeClr val="accent1"/>
                </a:solidFill>
                <a:latin typeface="Microsoft JhengHei" panose="020B0604030504040204" pitchFamily="34" charset="-120"/>
                <a:ea typeface="Microsoft JhengHei" panose="020B0604030504040204" pitchFamily="34" charset="-120"/>
              </a:rPr>
              <a:t>安裝</a:t>
            </a:r>
          </a:p>
          <a:p>
            <a:pPr indent="0" algn="ctr" fontAlgn="auto">
              <a:lnSpc>
                <a:spcPct val="150000"/>
              </a:lnSpc>
            </a:pPr>
            <a:r>
              <a:rPr lang="zh-CN" altLang="en-AU" b="1" dirty="0">
                <a:solidFill>
                  <a:schemeClr val="accent1"/>
                </a:solidFill>
                <a:latin typeface="Microsoft JhengHei" panose="020B0604030504040204" pitchFamily="34" charset="-120"/>
                <a:ea typeface="Microsoft JhengHei" panose="020B0604030504040204" pitchFamily="34" charset="-120"/>
              </a:rPr>
              <a:t>太陽能</a:t>
            </a:r>
          </a:p>
          <a:p>
            <a:pPr indent="0" algn="ctr" fontAlgn="auto">
              <a:lnSpc>
                <a:spcPct val="150000"/>
              </a:lnSpc>
            </a:pPr>
            <a:r>
              <a:rPr lang="zh-CN" altLang="en-AU" b="1" dirty="0">
                <a:solidFill>
                  <a:schemeClr val="accent1"/>
                </a:solidFill>
                <a:latin typeface="Microsoft JhengHei" panose="020B0604030504040204" pitchFamily="34" charset="-120"/>
                <a:ea typeface="Microsoft JhengHei" panose="020B0604030504040204" pitchFamily="34" charset="-120"/>
              </a:rPr>
              <a:t>電池板</a:t>
            </a:r>
          </a:p>
        </p:txBody>
      </p:sp>
      <p:sp>
        <p:nvSpPr>
          <p:cNvPr id="15" name="Text Placeholder 3"/>
          <p:cNvSpPr txBox="1"/>
          <p:nvPr/>
        </p:nvSpPr>
        <p:spPr>
          <a:xfrm>
            <a:off x="3526759" y="5186330"/>
            <a:ext cx="2514592" cy="844661"/>
          </a:xfrm>
          <a:prstGeom prst="rect">
            <a:avLst/>
          </a:prstGeom>
        </p:spPr>
        <p:txBody>
          <a:bodyPr>
            <a:normAutofit fontScale="90000" lnSpcReduction="10000"/>
          </a:bodyPr>
          <a:lstStyle>
            <a:lvl1pPr marL="259080" indent="-259080" algn="l" defTabSz="914400" rtl="0" eaLnBrk="1" latinLnBrk="0" hangingPunct="1">
              <a:lnSpc>
                <a:spcPct val="100000"/>
              </a:lnSpc>
              <a:spcBef>
                <a:spcPts val="545"/>
              </a:spcBef>
              <a:buClr>
                <a:schemeClr val="accent4"/>
              </a:buClr>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27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610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300"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9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CN" altLang="en-US" dirty="0">
                <a:solidFill>
                  <a:schemeClr val="accent4"/>
                </a:solidFill>
                <a:effectLst/>
                <a:latin typeface="Microsoft JhengHei" panose="020B0604030504040204" pitchFamily="34" charset="-120"/>
                <a:ea typeface="Microsoft JhengHei" panose="020B0604030504040204" pitchFamily="34" charset="-120"/>
              </a:rPr>
              <a:t>減少</a:t>
            </a:r>
          </a:p>
          <a:p>
            <a:pPr marL="0" indent="0" algn="ctr">
              <a:buNone/>
            </a:pPr>
            <a:r>
              <a:rPr lang="zh-CN" altLang="en-US" dirty="0">
                <a:solidFill>
                  <a:schemeClr val="accent4"/>
                </a:solidFill>
                <a:effectLst/>
                <a:latin typeface="Microsoft JhengHei" panose="020B0604030504040204" pitchFamily="34" charset="-120"/>
                <a:ea typeface="Microsoft JhengHei" panose="020B0604030504040204" pitchFamily="34" charset="-120"/>
              </a:rPr>
              <a:t>製冷</a:t>
            </a:r>
          </a:p>
          <a:p>
            <a:pPr marL="0" indent="0" algn="ctr">
              <a:buNone/>
            </a:pPr>
            <a:r>
              <a:rPr lang="zh-CN" altLang="en-US" dirty="0">
                <a:solidFill>
                  <a:schemeClr val="accent4"/>
                </a:solidFill>
                <a:effectLst/>
                <a:latin typeface="Microsoft JhengHei" panose="020B0604030504040204" pitchFamily="34" charset="-120"/>
                <a:ea typeface="Microsoft JhengHei" panose="020B0604030504040204" pitchFamily="34" charset="-120"/>
              </a:rPr>
              <a:t>需求</a:t>
            </a:r>
          </a:p>
        </p:txBody>
      </p:sp>
      <p:cxnSp>
        <p:nvCxnSpPr>
          <p:cNvPr id="7" name="Straight Connector 6"/>
          <p:cNvCxnSpPr/>
          <p:nvPr/>
        </p:nvCxnSpPr>
        <p:spPr>
          <a:xfrm flipV="1">
            <a:off x="2535086" y="3481119"/>
            <a:ext cx="0" cy="58252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706577" y="5608660"/>
            <a:ext cx="88343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7970505" y="3464549"/>
            <a:ext cx="88343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7970505" y="4902364"/>
            <a:ext cx="88343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7617357" y="1906916"/>
            <a:ext cx="88343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0"/>
          </p:nvPr>
        </p:nvPicPr>
        <p:blipFill>
          <a:blip r:embed="rId3" cstate="screen"/>
          <a:srcRect l="16195" r="16195"/>
          <a:stretch>
            <a:fillRect/>
          </a:stretch>
        </p:blipFill>
        <p:spPr>
          <a:xfrm>
            <a:off x="20" y="388842"/>
            <a:ext cx="6169295" cy="6083199"/>
          </a:xfrm>
          <a:noFill/>
        </p:spPr>
      </p:pic>
      <p:sp>
        <p:nvSpPr>
          <p:cNvPr id="3" name="Title 2"/>
          <p:cNvSpPr>
            <a:spLocks noGrp="1"/>
          </p:cNvSpPr>
          <p:nvPr>
            <p:ph type="title"/>
          </p:nvPr>
        </p:nvSpPr>
        <p:spPr>
          <a:xfrm>
            <a:off x="6842760" y="909320"/>
            <a:ext cx="4934585" cy="2161540"/>
          </a:xfrm>
        </p:spPr>
        <p:txBody>
          <a:bodyPr anchor="t">
            <a:noAutofit/>
          </a:bodyPr>
          <a:lstStyle/>
          <a:p>
            <a:pPr marL="0" indent="0" fontAlgn="auto">
              <a:lnSpc>
                <a:spcPct val="100000"/>
              </a:lnSpc>
            </a:pPr>
            <a:r>
              <a:rPr lang="en-AU" sz="2400" b="1" dirty="0" err="1">
                <a:solidFill>
                  <a:srgbClr val="11B09B"/>
                </a:solidFill>
                <a:effectLst/>
                <a:latin typeface="Microsoft JhengHei" panose="020B0604030504040204" pitchFamily="34" charset="-120"/>
                <a:ea typeface="Microsoft JhengHei" panose="020B0604030504040204" pitchFamily="34" charset="-120"/>
                <a:cs typeface="微软雅黑" panose="020B0503020204020204" charset="-122"/>
              </a:rPr>
              <a:t>Kalleske</a:t>
            </a:r>
            <a:br>
              <a:rPr lang="en-AU" sz="3600" b="1" dirty="0">
                <a:solidFill>
                  <a:srgbClr val="11B09B"/>
                </a:solidFill>
                <a:effectLst/>
                <a:latin typeface="Microsoft JhengHei" panose="020B0604030504040204" pitchFamily="34" charset="-120"/>
                <a:ea typeface="Microsoft JhengHei" panose="020B0604030504040204" pitchFamily="34" charset="-120"/>
                <a:cs typeface="微软雅黑" panose="020B0503020204020204" charset="-122"/>
              </a:rPr>
            </a:br>
            <a:r>
              <a:rPr lang="zh-CN" altLang="en-US" sz="3600" b="1" dirty="0">
                <a:solidFill>
                  <a:schemeClr val="bg2"/>
                </a:solidFill>
                <a:effectLst/>
                <a:latin typeface="Microsoft JhengHei" panose="020B0604030504040204" pitchFamily="34" charset="-120"/>
                <a:ea typeface="Microsoft JhengHei" panose="020B0604030504040204" pitchFamily="34" charset="-120"/>
                <a:cs typeface="微软雅黑" panose="020B0503020204020204" charset="-122"/>
              </a:rPr>
              <a:t>在葡萄園裏</a:t>
            </a:r>
            <a:br>
              <a:rPr lang="zh-CN" altLang="en-US" sz="3600" b="1" dirty="0">
                <a:solidFill>
                  <a:schemeClr val="bg2"/>
                </a:solidFill>
                <a:effectLst/>
                <a:latin typeface="Microsoft JhengHei" panose="020B0604030504040204" pitchFamily="34" charset="-120"/>
                <a:ea typeface="Microsoft JhengHei" panose="020B0604030504040204" pitchFamily="34" charset="-120"/>
                <a:cs typeface="微软雅黑" panose="020B0503020204020204" charset="-122"/>
              </a:rPr>
            </a:br>
            <a:r>
              <a:rPr lang="zh-CN" altLang="en-US" sz="3600" b="1" dirty="0">
                <a:solidFill>
                  <a:schemeClr val="bg2"/>
                </a:solidFill>
                <a:effectLst/>
                <a:latin typeface="Microsoft JhengHei" panose="020B0604030504040204" pitchFamily="34" charset="-120"/>
                <a:ea typeface="Microsoft JhengHei" panose="020B0604030504040204" pitchFamily="34" charset="-120"/>
                <a:cs typeface="微软雅黑" panose="020B0503020204020204" charset="-122"/>
              </a:rPr>
              <a:t>實施的</a:t>
            </a:r>
            <a:br>
              <a:rPr lang="zh-CN" altLang="en-US" sz="3600" b="1" dirty="0">
                <a:solidFill>
                  <a:schemeClr val="bg2"/>
                </a:solidFill>
                <a:effectLst/>
                <a:latin typeface="Microsoft JhengHei" panose="020B0604030504040204" pitchFamily="34" charset="-120"/>
                <a:ea typeface="Microsoft JhengHei" panose="020B0604030504040204" pitchFamily="34" charset="-120"/>
                <a:cs typeface="微软雅黑" panose="020B0503020204020204" charset="-122"/>
              </a:rPr>
            </a:br>
            <a:r>
              <a:rPr lang="zh-CN" altLang="en-US" sz="3600" b="1" dirty="0">
                <a:solidFill>
                  <a:schemeClr val="bg2"/>
                </a:solidFill>
                <a:effectLst/>
                <a:latin typeface="Microsoft JhengHei" panose="020B0604030504040204" pitchFamily="34" charset="-120"/>
                <a:ea typeface="Microsoft JhengHei" panose="020B0604030504040204" pitchFamily="34" charset="-120"/>
                <a:cs typeface="微软雅黑" panose="020B0503020204020204" charset="-122"/>
              </a:rPr>
              <a:t>有</a:t>
            </a:r>
            <a:r>
              <a:rPr lang="zh-TW" altLang="en-US" sz="3600" b="1" dirty="0">
                <a:solidFill>
                  <a:schemeClr val="bg2"/>
                </a:solidFill>
                <a:effectLst/>
                <a:latin typeface="Microsoft JhengHei" panose="020B0604030504040204" pitchFamily="34" charset="-120"/>
                <a:ea typeface="Microsoft JhengHei" panose="020B0604030504040204" pitchFamily="34" charset="-120"/>
                <a:cs typeface="微软雅黑" panose="020B0503020204020204" charset="-122"/>
              </a:rPr>
              <a:t>機</a:t>
            </a:r>
            <a:r>
              <a:rPr lang="zh-CN" altLang="en-US" sz="3600" b="1" dirty="0">
                <a:solidFill>
                  <a:schemeClr val="bg2"/>
                </a:solidFill>
                <a:effectLst/>
                <a:latin typeface="Microsoft JhengHei" panose="020B0604030504040204" pitchFamily="34" charset="-120"/>
                <a:ea typeface="Microsoft JhengHei" panose="020B0604030504040204" pitchFamily="34" charset="-120"/>
                <a:cs typeface="微软雅黑" panose="020B0503020204020204" charset="-122"/>
              </a:rPr>
              <a:t>及</a:t>
            </a:r>
            <a:r>
              <a:rPr lang="zh-TW" altLang="en-US" sz="3600" b="1" dirty="0">
                <a:solidFill>
                  <a:schemeClr val="bg2"/>
                </a:solidFill>
                <a:effectLst/>
                <a:latin typeface="Microsoft JhengHei" panose="020B0604030504040204" pitchFamily="34" charset="-120"/>
                <a:ea typeface="Microsoft JhengHei" panose="020B0604030504040204" pitchFamily="34" charset="-120"/>
                <a:cs typeface="微软雅黑" panose="020B0503020204020204" charset="-122"/>
              </a:rPr>
              <a:t>自然動</a:t>
            </a:r>
            <a:r>
              <a:rPr lang="zh-CN" altLang="en-US" sz="3600" b="1" dirty="0">
                <a:solidFill>
                  <a:schemeClr val="bg2"/>
                </a:solidFill>
                <a:effectLst/>
                <a:latin typeface="Microsoft JhengHei" panose="020B0604030504040204" pitchFamily="34" charset="-120"/>
                <a:ea typeface="Microsoft JhengHei" panose="020B0604030504040204" pitchFamily="34" charset="-120"/>
                <a:cs typeface="微软雅黑" panose="020B0503020204020204" charset="-122"/>
              </a:rPr>
              <a:t>力法</a:t>
            </a:r>
            <a:r>
              <a:rPr lang="zh-TW" altLang="en-US" sz="3600" b="1" dirty="0">
                <a:solidFill>
                  <a:schemeClr val="bg2"/>
                </a:solidFill>
                <a:latin typeface="Microsoft JhengHei" panose="020B0604030504040204" pitchFamily="34" charset="-120"/>
                <a:ea typeface="Microsoft JhengHei" panose="020B0604030504040204" pitchFamily="34" charset="-120"/>
                <a:cs typeface="微软雅黑" panose="020B0503020204020204" charset="-122"/>
              </a:rPr>
              <a:t>舉</a:t>
            </a:r>
            <a:r>
              <a:rPr lang="zh-CN" altLang="en-US" sz="3600" b="1" dirty="0">
                <a:solidFill>
                  <a:schemeClr val="bg2"/>
                </a:solidFill>
                <a:effectLst/>
                <a:latin typeface="Microsoft JhengHei" panose="020B0604030504040204" pitchFamily="34" charset="-120"/>
                <a:ea typeface="Microsoft JhengHei" panose="020B0604030504040204" pitchFamily="34" charset="-120"/>
                <a:cs typeface="微软雅黑" panose="020B0503020204020204" charset="-122"/>
              </a:rPr>
              <a:t>措</a:t>
            </a:r>
          </a:p>
        </p:txBody>
      </p:sp>
      <p:sp>
        <p:nvSpPr>
          <p:cNvPr id="4" name="Text Placeholder 3"/>
          <p:cNvSpPr>
            <a:spLocks noGrp="1"/>
          </p:cNvSpPr>
          <p:nvPr>
            <p:ph type="body" sz="quarter" idx="11"/>
          </p:nvPr>
        </p:nvSpPr>
        <p:spPr>
          <a:xfrm>
            <a:off x="6842760" y="3429000"/>
            <a:ext cx="4538345" cy="2896870"/>
          </a:xfrm>
        </p:spPr>
        <p:txBody>
          <a:bodyPr>
            <a:normAutofit/>
          </a:bodyPr>
          <a:lstStyle/>
          <a:p>
            <a:pPr marL="285750" indent="-285750" fontAlgn="auto">
              <a:lnSpc>
                <a:spcPct val="150000"/>
              </a:lnSpc>
              <a:spcBef>
                <a:spcPts val="200"/>
              </a:spcBef>
              <a:spcAft>
                <a:spcPts val="300"/>
              </a:spcAft>
              <a:buClr>
                <a:schemeClr val="accent3"/>
              </a:buClr>
              <a:buFont typeface="Arial" panose="020B0604020202020204" pitchFamily="34" charset="0"/>
              <a:buChar char="•"/>
            </a:pPr>
            <a:r>
              <a:rPr lang="zh-CN" altLang="en-US" dirty="0">
                <a:solidFill>
                  <a:schemeClr val="accent6"/>
                </a:solidFill>
                <a:effectLst/>
                <a:latin typeface="Microsoft JhengHei" panose="020B0604030504040204" pitchFamily="34" charset="-120"/>
                <a:ea typeface="Microsoft JhengHei" panose="020B0604030504040204" pitchFamily="34" charset="-120"/>
              </a:rPr>
              <a:t>採用機械方式控制雜草，不用化肥，以自然方式滋養葡萄藤</a:t>
            </a:r>
          </a:p>
          <a:p>
            <a:pPr marL="285750" indent="-285750" fontAlgn="auto">
              <a:lnSpc>
                <a:spcPct val="150000"/>
              </a:lnSpc>
              <a:spcBef>
                <a:spcPts val="200"/>
              </a:spcBef>
              <a:spcAft>
                <a:spcPts val="300"/>
              </a:spcAft>
              <a:buClr>
                <a:schemeClr val="accent3"/>
              </a:buClr>
              <a:buFont typeface="Arial" panose="020B0604020202020204" pitchFamily="34" charset="0"/>
              <a:buChar char="•"/>
            </a:pPr>
            <a:r>
              <a:rPr lang="zh-CN" altLang="en-US" dirty="0">
                <a:solidFill>
                  <a:schemeClr val="accent6"/>
                </a:solidFill>
                <a:effectLst/>
                <a:latin typeface="Microsoft JhengHei" panose="020B0604030504040204" pitchFamily="34" charset="-120"/>
                <a:ea typeface="Microsoft JhengHei" panose="020B0604030504040204" pitchFamily="34" charset="-120"/>
              </a:rPr>
              <a:t>在土壤中使用堆肥和天然肥料（海帶及岩粉）</a:t>
            </a:r>
          </a:p>
          <a:p>
            <a:pPr marL="285750" indent="-285750" fontAlgn="auto">
              <a:lnSpc>
                <a:spcPct val="150000"/>
              </a:lnSpc>
              <a:spcBef>
                <a:spcPts val="200"/>
              </a:spcBef>
              <a:spcAft>
                <a:spcPts val="300"/>
              </a:spcAft>
              <a:buClr>
                <a:schemeClr val="accent3"/>
              </a:buClr>
              <a:buFont typeface="Arial" panose="020B0604020202020204" pitchFamily="34" charset="0"/>
              <a:buChar char="•"/>
            </a:pPr>
            <a:r>
              <a:rPr lang="zh-CN" altLang="en-US" dirty="0">
                <a:solidFill>
                  <a:schemeClr val="accent6"/>
                </a:solidFill>
                <a:effectLst/>
                <a:latin typeface="Microsoft JhengHei" panose="020B0604030504040204" pitchFamily="34" charset="-120"/>
                <a:ea typeface="Microsoft JhengHei" panose="020B0604030504040204" pitchFamily="34" charset="-120"/>
              </a:rPr>
              <a:t>將</a:t>
            </a:r>
            <a:r>
              <a:rPr lang="zh-TW" altLang="en-US" dirty="0">
                <a:solidFill>
                  <a:schemeClr val="accent6"/>
                </a:solidFill>
                <a:latin typeface="Microsoft JhengHei" panose="020B0604030504040204" pitchFamily="34" charset="-120"/>
                <a:ea typeface="Microsoft JhengHei" panose="020B0604030504040204" pitchFamily="34" charset="-120"/>
              </a:rPr>
              <a:t>自然</a:t>
            </a:r>
            <a:r>
              <a:rPr lang="zh-CN" altLang="en-US" dirty="0">
                <a:solidFill>
                  <a:schemeClr val="accent6"/>
                </a:solidFill>
                <a:effectLst/>
                <a:latin typeface="Microsoft JhengHei" panose="020B0604030504040204" pitchFamily="34" charset="-120"/>
                <a:ea typeface="Microsoft JhengHei" panose="020B0604030504040204" pitchFamily="34" charset="-120"/>
              </a:rPr>
              <a:t>動力製劑施用於土壤和葡萄藤上</a:t>
            </a:r>
          </a:p>
          <a:p>
            <a:pPr marL="285750" indent="-285750" fontAlgn="auto">
              <a:lnSpc>
                <a:spcPct val="150000"/>
              </a:lnSpc>
              <a:spcBef>
                <a:spcPts val="200"/>
              </a:spcBef>
              <a:spcAft>
                <a:spcPts val="300"/>
              </a:spcAft>
              <a:buClr>
                <a:schemeClr val="accent3"/>
              </a:buClr>
              <a:buFont typeface="Arial" panose="020B0604020202020204" pitchFamily="34" charset="0"/>
              <a:buChar char="•"/>
            </a:pPr>
            <a:r>
              <a:rPr lang="zh-CN" altLang="en-US" dirty="0">
                <a:solidFill>
                  <a:schemeClr val="accent6"/>
                </a:solidFill>
                <a:effectLst/>
                <a:latin typeface="Microsoft JhengHei" panose="020B0604030504040204" pitchFamily="34" charset="-120"/>
                <a:ea typeface="Microsoft JhengHei" panose="020B0604030504040204" pitchFamily="34" charset="-120"/>
              </a:rPr>
              <a:t>使用天然噴霧劑，而非殺菌劑或殺蟲劑</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2390647" y="4445247"/>
            <a:ext cx="43180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511175" y="517525"/>
            <a:ext cx="5584825" cy="1928495"/>
          </a:xfrm>
        </p:spPr>
        <p:txBody>
          <a:bodyPr/>
          <a:lstStyle/>
          <a:p>
            <a:pPr marL="0" indent="0" fontAlgn="auto">
              <a:lnSpc>
                <a:spcPct val="100000"/>
              </a:lnSpc>
            </a:pPr>
            <a:r>
              <a:rPr lang="en-AU" sz="2400" b="1" dirty="0" err="1">
                <a:solidFill>
                  <a:srgbClr val="11B09B"/>
                </a:solidFill>
                <a:effectLst/>
                <a:latin typeface="Microsoft JhengHei" panose="020B0604030504040204" pitchFamily="34" charset="-120"/>
                <a:ea typeface="Microsoft JhengHei" panose="020B0604030504040204" pitchFamily="34" charset="-120"/>
                <a:cs typeface="微软雅黑" panose="020B0503020204020204" charset="-122"/>
              </a:rPr>
              <a:t>Kalleske</a:t>
            </a:r>
            <a:r>
              <a:rPr lang="en-AU" sz="800" b="1" dirty="0">
                <a:solidFill>
                  <a:srgbClr val="11B09B"/>
                </a:solidFill>
                <a:effectLst/>
                <a:latin typeface="Microsoft JhengHei" panose="020B0604030504040204" pitchFamily="34" charset="-120"/>
                <a:ea typeface="Microsoft JhengHei" panose="020B0604030504040204" pitchFamily="34" charset="-120"/>
                <a:cs typeface="微软雅黑" panose="020B0503020204020204" charset="-122"/>
              </a:rPr>
              <a:t> </a:t>
            </a:r>
            <a:br>
              <a:rPr lang="en-AU" sz="800" b="1" dirty="0">
                <a:solidFill>
                  <a:srgbClr val="11B09B"/>
                </a:solidFill>
                <a:effectLst/>
                <a:latin typeface="Microsoft JhengHei" panose="020B0604030504040204" pitchFamily="34" charset="-120"/>
                <a:ea typeface="Microsoft JhengHei" panose="020B0604030504040204" pitchFamily="34" charset="-120"/>
                <a:cs typeface="微软雅黑" panose="020B0503020204020204" charset="-122"/>
              </a:rPr>
            </a:br>
            <a:r>
              <a:rPr lang="zh-CN" altLang="en-AU" sz="3600" b="1" dirty="0">
                <a:solidFill>
                  <a:schemeClr val="accent2"/>
                </a:solidFill>
                <a:effectLst/>
                <a:latin typeface="Microsoft JhengHei" panose="020B0604030504040204" pitchFamily="34" charset="-120"/>
                <a:ea typeface="Microsoft JhengHei" panose="020B0604030504040204" pitchFamily="34" charset="-120"/>
                <a:cs typeface="微软雅黑" panose="020B0503020204020204" charset="-122"/>
              </a:rPr>
              <a:t>在酒莊採取</a:t>
            </a:r>
            <a:br>
              <a:rPr lang="zh-CN" altLang="en-AU" sz="3600" b="1" dirty="0">
                <a:solidFill>
                  <a:schemeClr val="accent2"/>
                </a:solidFill>
                <a:effectLst/>
                <a:latin typeface="Microsoft JhengHei" panose="020B0604030504040204" pitchFamily="34" charset="-120"/>
                <a:ea typeface="Microsoft JhengHei" panose="020B0604030504040204" pitchFamily="34" charset="-120"/>
                <a:cs typeface="微软雅黑" panose="020B0503020204020204" charset="-122"/>
              </a:rPr>
            </a:br>
            <a:r>
              <a:rPr lang="zh-CN" altLang="en-US" sz="3600" b="1" dirty="0">
                <a:solidFill>
                  <a:schemeClr val="accent2"/>
                </a:solidFill>
                <a:effectLst/>
                <a:latin typeface="Microsoft JhengHei" panose="020B0604030504040204" pitchFamily="34" charset="-120"/>
                <a:ea typeface="Microsoft JhengHei" panose="020B0604030504040204" pitchFamily="34" charset="-120"/>
                <a:cs typeface="微软雅黑" panose="020B0503020204020204" charset="-122"/>
              </a:rPr>
              <a:t>傳統、儘量減少干預</a:t>
            </a:r>
            <a:br>
              <a:rPr lang="zh-CN" altLang="en-US" sz="3600" b="1" dirty="0">
                <a:solidFill>
                  <a:schemeClr val="accent2"/>
                </a:solidFill>
                <a:effectLst/>
                <a:latin typeface="Microsoft JhengHei" panose="020B0604030504040204" pitchFamily="34" charset="-120"/>
                <a:ea typeface="Microsoft JhengHei" panose="020B0604030504040204" pitchFamily="34" charset="-120"/>
                <a:cs typeface="微软雅黑" panose="020B0503020204020204" charset="-122"/>
              </a:rPr>
            </a:br>
            <a:r>
              <a:rPr lang="zh-CN" altLang="en-US" sz="3600" b="1" dirty="0">
                <a:solidFill>
                  <a:schemeClr val="accent2"/>
                </a:solidFill>
                <a:effectLst/>
                <a:latin typeface="Microsoft JhengHei" panose="020B0604030504040204" pitchFamily="34" charset="-120"/>
                <a:ea typeface="Microsoft JhengHei" panose="020B0604030504040204" pitchFamily="34" charset="-120"/>
                <a:cs typeface="微软雅黑" panose="020B0503020204020204" charset="-122"/>
              </a:rPr>
              <a:t>的方法</a:t>
            </a:r>
          </a:p>
        </p:txBody>
      </p:sp>
      <p:pic>
        <p:nvPicPr>
          <p:cNvPr id="4" name="Picture 3"/>
          <p:cNvPicPr>
            <a:picLocks noChangeAspect="1"/>
          </p:cNvPicPr>
          <p:nvPr/>
        </p:nvPicPr>
        <p:blipFill>
          <a:blip r:embed="rId2" cstate="screen"/>
          <a:srcRect/>
          <a:stretch>
            <a:fillRect/>
          </a:stretch>
        </p:blipFill>
        <p:spPr>
          <a:xfrm>
            <a:off x="6096000" y="730912"/>
            <a:ext cx="2427890" cy="6074868"/>
          </a:xfrm>
          <a:prstGeom prst="rect">
            <a:avLst/>
          </a:prstGeom>
        </p:spPr>
      </p:pic>
      <p:sp>
        <p:nvSpPr>
          <p:cNvPr id="6" name="Title 1"/>
          <p:cNvSpPr txBox="1"/>
          <p:nvPr/>
        </p:nvSpPr>
        <p:spPr>
          <a:xfrm rot="16200000">
            <a:off x="6011229" y="4366683"/>
            <a:ext cx="2710464" cy="389782"/>
          </a:xfrm>
          <a:prstGeom prst="rect">
            <a:avLst/>
          </a:prstGeom>
        </p:spPr>
        <p:txBody>
          <a:bodyPr vert="horz" lIns="0" tIns="0" rIns="0" bIns="0" rtlCol="0" anchor="t" anchorCtr="0">
            <a:noAutofit/>
          </a:bodyPr>
          <a:lstStyle>
            <a:lvl1pPr algn="l" defTabSz="914400" rtl="0" eaLnBrk="1" latinLnBrk="0" hangingPunct="1">
              <a:lnSpc>
                <a:spcPct val="80000"/>
              </a:lnSpc>
              <a:spcBef>
                <a:spcPct val="0"/>
              </a:spcBef>
              <a:buNone/>
              <a:defRPr sz="5445"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pPr marL="0" marR="0" lvl="0" indent="0" algn="l" defTabSz="914400" rtl="0" eaLnBrk="1" fontAlgn="auto" latinLnBrk="0" hangingPunct="1">
              <a:lnSpc>
                <a:spcPct val="80000"/>
              </a:lnSpc>
              <a:spcBef>
                <a:spcPct val="0"/>
              </a:spcBef>
              <a:spcAft>
                <a:spcPts val="0"/>
              </a:spcAft>
              <a:buClrTx/>
              <a:buSzTx/>
              <a:buFontTx/>
              <a:buNone/>
              <a:defRPr/>
            </a:pPr>
            <a:r>
              <a:rPr kumimoji="0" lang="en-AU" sz="2800" b="0" i="0" u="none" strike="noStrike" kern="1200" cap="all" spc="0" normalizeH="0" baseline="0" noProof="0" dirty="0">
                <a:ln>
                  <a:noFill/>
                </a:ln>
                <a:solidFill>
                  <a:srgbClr val="FFFFFF"/>
                </a:solidFill>
                <a:effectLst/>
                <a:uLnTx/>
                <a:uFillTx/>
                <a:latin typeface="Microsoft JhengHei" panose="020B0604030504040204" pitchFamily="34" charset="-120"/>
                <a:ea typeface="Microsoft JhengHei" panose="020B0604030504040204" pitchFamily="34" charset="-120"/>
              </a:rPr>
              <a:t>KALLESKE</a:t>
            </a:r>
          </a:p>
        </p:txBody>
      </p:sp>
      <p:sp>
        <p:nvSpPr>
          <p:cNvPr id="8" name="Text Placeholder 3"/>
          <p:cNvSpPr txBox="1"/>
          <p:nvPr/>
        </p:nvSpPr>
        <p:spPr>
          <a:xfrm>
            <a:off x="8971554" y="3718801"/>
            <a:ext cx="1755951" cy="1262319"/>
          </a:xfrm>
          <a:prstGeom prst="rect">
            <a:avLst/>
          </a:prstGeom>
        </p:spPr>
        <p:txBody>
          <a:bodyPr>
            <a:normAutofit/>
          </a:bodyPr>
          <a:lstStyle>
            <a:lvl1pPr marL="259080" indent="-259080" algn="l" defTabSz="914400" rtl="0" eaLnBrk="1" latinLnBrk="0" hangingPunct="1">
              <a:lnSpc>
                <a:spcPct val="100000"/>
              </a:lnSpc>
              <a:spcBef>
                <a:spcPts val="545"/>
              </a:spcBef>
              <a:buClr>
                <a:schemeClr val="accent4"/>
              </a:buClr>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27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610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300"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9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50000"/>
              </a:lnSpc>
              <a:spcBef>
                <a:spcPts val="500"/>
              </a:spcBef>
              <a:spcAft>
                <a:spcPts val="500"/>
              </a:spcAft>
              <a:buClr>
                <a:srgbClr val="F28F2A"/>
              </a:buClr>
              <a:buSzTx/>
              <a:buFont typeface="Arial" panose="020B0604020202020204" pitchFamily="34" charset="0"/>
              <a:buNone/>
              <a:defRPr/>
            </a:pPr>
            <a:r>
              <a:rPr kumimoji="0" lang="zh-CN" altLang="en-US" sz="1635" b="1" i="0" u="none" strike="noStrike" kern="1200" cap="none" spc="0" normalizeH="0" baseline="0" noProof="0" dirty="0">
                <a:ln>
                  <a:noFill/>
                </a:ln>
                <a:solidFill>
                  <a:srgbClr val="55D8BF"/>
                </a:solidFill>
                <a:effectLst/>
                <a:uLnTx/>
                <a:uFillTx/>
                <a:latin typeface="Microsoft JhengHei" panose="020B0604030504040204" pitchFamily="34" charset="-120"/>
                <a:ea typeface="Microsoft JhengHei" panose="020B0604030504040204" pitchFamily="34" charset="-120"/>
              </a:rPr>
              <a:t>通過換桶自然澄清葡萄酒，且不進行過濾</a:t>
            </a:r>
          </a:p>
        </p:txBody>
      </p:sp>
      <p:sp>
        <p:nvSpPr>
          <p:cNvPr id="11" name="Text Placeholder 3"/>
          <p:cNvSpPr txBox="1"/>
          <p:nvPr/>
        </p:nvSpPr>
        <p:spPr>
          <a:xfrm>
            <a:off x="1318500" y="4981120"/>
            <a:ext cx="2514593" cy="730103"/>
          </a:xfrm>
          <a:prstGeom prst="rect">
            <a:avLst/>
          </a:prstGeom>
        </p:spPr>
        <p:txBody>
          <a:bodyPr>
            <a:normAutofit/>
          </a:bodyPr>
          <a:lstStyle>
            <a:lvl1pPr marL="259080" indent="-259080" algn="l" defTabSz="914400" rtl="0" eaLnBrk="1" latinLnBrk="0" hangingPunct="1">
              <a:lnSpc>
                <a:spcPct val="100000"/>
              </a:lnSpc>
              <a:spcBef>
                <a:spcPts val="545"/>
              </a:spcBef>
              <a:buClr>
                <a:schemeClr val="accent4"/>
              </a:buClr>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27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610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300"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9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200"/>
              </a:spcBef>
              <a:spcAft>
                <a:spcPts val="300"/>
              </a:spcAft>
              <a:buClr>
                <a:srgbClr val="F28F2A"/>
              </a:buClr>
              <a:buSzTx/>
              <a:buFont typeface="Arial" panose="020B0604020202020204" pitchFamily="34" charset="0"/>
              <a:buNone/>
              <a:defRPr/>
            </a:pPr>
            <a:r>
              <a:rPr kumimoji="0" lang="zh-CN" altLang="en-US" sz="1200" b="0" i="0" u="none" strike="noStrike" kern="1200" cap="none" spc="0" normalizeH="0" baseline="0" noProof="0" dirty="0">
                <a:ln>
                  <a:noFill/>
                </a:ln>
                <a:solidFill>
                  <a:srgbClr val="000000"/>
                </a:solidFill>
                <a:effectLst/>
                <a:uLnTx/>
                <a:uFillTx/>
                <a:latin typeface="Microsoft JhengHei" panose="020B0604030504040204" pitchFamily="34" charset="-120"/>
                <a:ea typeface="Microsoft JhengHei" panose="020B0604030504040204" pitchFamily="34" charset="-120"/>
                <a:cs typeface="微软雅黑" panose="020B0503020204020204" charset="-122"/>
              </a:rPr>
              <a:t>依靠天然酵母進行主發酵，依靠天然乳酸菌進行蘋果酸</a:t>
            </a:r>
            <a:r>
              <a:rPr kumimoji="0" lang="en-US" altLang="zh-CN" sz="1200" b="0" i="0" u="none" strike="noStrike" kern="1200" cap="none" spc="0" normalizeH="0" baseline="0" noProof="0" dirty="0">
                <a:ln>
                  <a:noFill/>
                </a:ln>
                <a:solidFill>
                  <a:srgbClr val="000000"/>
                </a:solidFill>
                <a:effectLst/>
                <a:uLnTx/>
                <a:uFillTx/>
                <a:latin typeface="Microsoft JhengHei" panose="020B0604030504040204" pitchFamily="34" charset="-120"/>
                <a:ea typeface="Microsoft JhengHei" panose="020B0604030504040204" pitchFamily="34" charset="-120"/>
                <a:cs typeface="微软雅黑" panose="020B0503020204020204" charset="-122"/>
              </a:rPr>
              <a:t> - </a:t>
            </a:r>
            <a:r>
              <a:rPr kumimoji="0" lang="zh-CN" altLang="en-US" sz="1200" b="0" i="0" u="none" strike="noStrike" kern="1200" cap="none" spc="0" normalizeH="0" baseline="0" noProof="0" dirty="0">
                <a:ln>
                  <a:noFill/>
                </a:ln>
                <a:solidFill>
                  <a:srgbClr val="000000"/>
                </a:solidFill>
                <a:effectLst/>
                <a:uLnTx/>
                <a:uFillTx/>
                <a:latin typeface="Microsoft JhengHei" panose="020B0604030504040204" pitchFamily="34" charset="-120"/>
                <a:ea typeface="Microsoft JhengHei" panose="020B0604030504040204" pitchFamily="34" charset="-120"/>
                <a:cs typeface="微软雅黑" panose="020B0503020204020204" charset="-122"/>
              </a:rPr>
              <a:t>乳酸發酵</a:t>
            </a:r>
          </a:p>
        </p:txBody>
      </p:sp>
      <p:sp>
        <p:nvSpPr>
          <p:cNvPr id="12" name="Title 1"/>
          <p:cNvSpPr txBox="1"/>
          <p:nvPr/>
        </p:nvSpPr>
        <p:spPr>
          <a:xfrm rot="16200000">
            <a:off x="7216160" y="3867938"/>
            <a:ext cx="793679" cy="183974"/>
          </a:xfrm>
          <a:prstGeom prst="rect">
            <a:avLst/>
          </a:prstGeom>
        </p:spPr>
        <p:txBody>
          <a:bodyPr vert="horz" lIns="0" tIns="0" rIns="0" bIns="0" rtlCol="0" anchor="t" anchorCtr="0">
            <a:noAutofit/>
          </a:bodyPr>
          <a:lstStyle>
            <a:lvl1pPr algn="l" defTabSz="914400" rtl="0" eaLnBrk="1" latinLnBrk="0" hangingPunct="1">
              <a:lnSpc>
                <a:spcPct val="80000"/>
              </a:lnSpc>
              <a:spcBef>
                <a:spcPct val="0"/>
              </a:spcBef>
              <a:buNone/>
              <a:defRPr sz="5445"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pPr marL="0" marR="0" lvl="0" indent="0" algn="l" defTabSz="914400" rtl="0" eaLnBrk="1" fontAlgn="auto" latinLnBrk="0" hangingPunct="1">
              <a:lnSpc>
                <a:spcPct val="80000"/>
              </a:lnSpc>
              <a:spcBef>
                <a:spcPct val="0"/>
              </a:spcBef>
              <a:spcAft>
                <a:spcPts val="0"/>
              </a:spcAft>
              <a:buClrTx/>
              <a:buSzTx/>
              <a:buFontTx/>
              <a:buNone/>
              <a:defRPr/>
            </a:pPr>
            <a:r>
              <a:rPr kumimoji="0" lang="zh-CN" altLang="en-AU" sz="1400" b="0" i="0" u="none" strike="noStrike" kern="1200" cap="all" spc="0" normalizeH="0" baseline="0" noProof="0" dirty="0">
                <a:ln>
                  <a:noFill/>
                </a:ln>
                <a:solidFill>
                  <a:srgbClr val="B2D8BE"/>
                </a:solidFill>
                <a:effectLst/>
                <a:uLnTx/>
                <a:uFillTx/>
                <a:latin typeface="Microsoft JhengHei" panose="020B0604030504040204" pitchFamily="34" charset="-120"/>
                <a:ea typeface="Microsoft JhengHei" panose="020B0604030504040204" pitchFamily="34" charset="-120"/>
              </a:rPr>
              <a:t>葡萄酒</a:t>
            </a:r>
          </a:p>
        </p:txBody>
      </p:sp>
      <p:sp>
        <p:nvSpPr>
          <p:cNvPr id="14" name="Oval 13"/>
          <p:cNvSpPr/>
          <p:nvPr/>
        </p:nvSpPr>
        <p:spPr>
          <a:xfrm>
            <a:off x="3742672" y="3314618"/>
            <a:ext cx="2084295" cy="2084295"/>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173F34"/>
                </a:solidFill>
                <a:effectLst/>
                <a:uLnTx/>
                <a:uFillTx/>
                <a:latin typeface="Microsoft JhengHei" panose="020B0604030504040204" pitchFamily="34" charset="-120"/>
                <a:ea typeface="Microsoft JhengHei" panose="020B0604030504040204" pitchFamily="34" charset="-120"/>
                <a:cs typeface="Arial" panose="020B0604020202020204"/>
              </a:rPr>
              <a:t>不添加單寧、酶或澄清劑</a:t>
            </a:r>
          </a:p>
        </p:txBody>
      </p:sp>
      <p:cxnSp>
        <p:nvCxnSpPr>
          <p:cNvPr id="5" name="Straight Connector 4"/>
          <p:cNvCxnSpPr/>
          <p:nvPr/>
        </p:nvCxnSpPr>
        <p:spPr>
          <a:xfrm>
            <a:off x="2390647" y="4445247"/>
            <a:ext cx="0" cy="46098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8072539" y="3890301"/>
            <a:ext cx="102101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Placeholder 5"/>
          <p:cNvPicPr>
            <a:picLocks noChangeAspect="1"/>
          </p:cNvPicPr>
          <p:nvPr/>
        </p:nvPicPr>
        <p:blipFill>
          <a:blip r:embed="rId3" cstate="screen"/>
          <a:srcRect l="9163" r="9163"/>
          <a:stretch>
            <a:fillRect/>
          </a:stretch>
        </p:blipFill>
        <p:spPr>
          <a:xfrm>
            <a:off x="6566704" y="0"/>
            <a:ext cx="5625296" cy="6858000"/>
          </a:xfrm>
          <a:prstGeom prst="rect">
            <a:avLst/>
          </a:prstGeom>
        </p:spPr>
      </p:pic>
      <p:sp>
        <p:nvSpPr>
          <p:cNvPr id="3" name="Title 2"/>
          <p:cNvSpPr txBox="1"/>
          <p:nvPr/>
        </p:nvSpPr>
        <p:spPr>
          <a:xfrm>
            <a:off x="690991" y="909503"/>
            <a:ext cx="4934306" cy="1325562"/>
          </a:xfrm>
          <a:prstGeom prst="rect">
            <a:avLst/>
          </a:prstGeom>
        </p:spPr>
        <p:txBody>
          <a:bodyPr anchor="t">
            <a:noAutofit/>
          </a:bodyPr>
          <a:lstStyle>
            <a:lvl1pPr algn="l" defTabSz="914400" rtl="0" eaLnBrk="1" latinLnBrk="0" hangingPunct="1">
              <a:lnSpc>
                <a:spcPct val="80000"/>
              </a:lnSpc>
              <a:spcBef>
                <a:spcPct val="0"/>
              </a:spcBef>
              <a:buNone/>
              <a:defRPr sz="5445"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AU" sz="2400" b="1" i="0" u="none" strike="noStrike" kern="1200" cap="all" spc="0" normalizeH="0" baseline="0" noProof="0" dirty="0">
                <a:ln>
                  <a:noFill/>
                </a:ln>
                <a:solidFill>
                  <a:srgbClr val="11B09B"/>
                </a:solidFill>
                <a:effectLst/>
                <a:uLnTx/>
                <a:uFillTx/>
                <a:latin typeface="Microsoft JhengHei" panose="020B0604030504040204" pitchFamily="34" charset="-120"/>
                <a:ea typeface="Microsoft JhengHei" panose="020B0604030504040204" pitchFamily="34" charset="-120"/>
                <a:cs typeface="微软雅黑" panose="020B0503020204020204" charset="-122"/>
              </a:rPr>
              <a:t>Battle of Bosworth </a:t>
            </a:r>
          </a:p>
          <a:p>
            <a:pPr marL="0" marR="0" lvl="0" indent="0" algn="l" defTabSz="914400" rtl="0" eaLnBrk="1" fontAlgn="auto" latinLnBrk="0" hangingPunct="1">
              <a:lnSpc>
                <a:spcPct val="100000"/>
              </a:lnSpc>
              <a:spcBef>
                <a:spcPct val="0"/>
              </a:spcBef>
              <a:spcAft>
                <a:spcPts val="0"/>
              </a:spcAft>
              <a:buClrTx/>
              <a:buSzTx/>
              <a:buFontTx/>
              <a:buNone/>
              <a:defRPr/>
            </a:pPr>
            <a:r>
              <a:rPr kumimoji="0" lang="zh-CN" altLang="en-AU" sz="4400" b="1" i="0" u="none" strike="noStrike" kern="1200" cap="all" spc="0" normalizeH="0" baseline="0" noProof="0" dirty="0">
                <a:ln>
                  <a:noFill/>
                </a:ln>
                <a:solidFill>
                  <a:srgbClr val="B2D8BE"/>
                </a:solidFill>
                <a:effectLst/>
                <a:uLnTx/>
                <a:uFillTx/>
                <a:latin typeface="Microsoft JhengHei" panose="020B0604030504040204" pitchFamily="34" charset="-120"/>
                <a:ea typeface="Microsoft JhengHei" panose="020B0604030504040204" pitchFamily="34" charset="-120"/>
                <a:cs typeface="微软雅黑" panose="020B0503020204020204" charset="-122"/>
              </a:rPr>
              <a:t>的有機轉換過程</a:t>
            </a:r>
          </a:p>
        </p:txBody>
      </p:sp>
      <p:sp>
        <p:nvSpPr>
          <p:cNvPr id="4" name="Text Placeholder 3"/>
          <p:cNvSpPr txBox="1"/>
          <p:nvPr/>
        </p:nvSpPr>
        <p:spPr>
          <a:xfrm>
            <a:off x="690880" y="2526030"/>
            <a:ext cx="4625975" cy="3611880"/>
          </a:xfrm>
          <a:prstGeom prst="rect">
            <a:avLst/>
          </a:prstGeom>
        </p:spPr>
        <p:txBody>
          <a:bodyPr>
            <a:normAutofit/>
          </a:bodyPr>
          <a:lstStyle>
            <a:lvl1pPr marL="259080" indent="-259080" algn="l" defTabSz="914400" rtl="0" eaLnBrk="1" latinLnBrk="0" hangingPunct="1">
              <a:lnSpc>
                <a:spcPct val="100000"/>
              </a:lnSpc>
              <a:spcBef>
                <a:spcPts val="545"/>
              </a:spcBef>
              <a:buClr>
                <a:schemeClr val="accent4"/>
              </a:buClr>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27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610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300"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9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9080" marR="0" lvl="0" indent="-259080" algn="l" defTabSz="914400" rtl="0" eaLnBrk="1" fontAlgn="auto" latinLnBrk="0" hangingPunct="1">
              <a:lnSpc>
                <a:spcPct val="150000"/>
              </a:lnSpc>
              <a:spcBef>
                <a:spcPts val="200"/>
              </a:spcBef>
              <a:spcAft>
                <a:spcPts val="300"/>
              </a:spcAft>
              <a:buClr>
                <a:srgbClr val="55D8BF"/>
              </a:buClr>
              <a:buSzTx/>
              <a:buFont typeface="Arial" panose="020B0604020202020204" pitchFamily="34" charset="0"/>
              <a:buChar char="•"/>
              <a:defRPr/>
            </a:pPr>
            <a:r>
              <a:rPr kumimoji="0" lang="zh-CN" altLang="en-US" sz="1635" b="0" i="0" u="none" strike="noStrike" kern="1200" cap="none" spc="0" normalizeH="0" baseline="0" noProof="0" dirty="0">
                <a:ln>
                  <a:noFill/>
                </a:ln>
                <a:solidFill>
                  <a:srgbClr val="FFFFFF"/>
                </a:solidFill>
                <a:effectLst/>
                <a:uLnTx/>
                <a:uFillTx/>
                <a:latin typeface="Microsoft JhengHei" panose="020B0604030504040204" pitchFamily="34" charset="-120"/>
                <a:ea typeface="Microsoft JhengHei" panose="020B0604030504040204" pitchFamily="34" charset="-120"/>
              </a:rPr>
              <a:t>按照在合成化肥和農藥出現之前的方式經營其葡萄園</a:t>
            </a:r>
          </a:p>
          <a:p>
            <a:pPr marL="259080" marR="0" lvl="0" indent="-259080" algn="l" defTabSz="914400" rtl="0" eaLnBrk="1" fontAlgn="auto" latinLnBrk="0" hangingPunct="1">
              <a:lnSpc>
                <a:spcPct val="150000"/>
              </a:lnSpc>
              <a:spcBef>
                <a:spcPts val="200"/>
              </a:spcBef>
              <a:spcAft>
                <a:spcPts val="300"/>
              </a:spcAft>
              <a:buClr>
                <a:srgbClr val="55D8BF"/>
              </a:buClr>
              <a:buSzTx/>
              <a:buFont typeface="Arial" panose="020B0604020202020204" pitchFamily="34" charset="0"/>
              <a:buChar char="•"/>
              <a:defRPr/>
            </a:pPr>
            <a:r>
              <a:rPr kumimoji="0" lang="zh-CN" altLang="en-US" sz="1635" b="0" i="0" u="none" strike="noStrike" kern="1200" cap="none" spc="0" normalizeH="0" baseline="0" noProof="0" dirty="0">
                <a:ln>
                  <a:noFill/>
                </a:ln>
                <a:solidFill>
                  <a:srgbClr val="FFFFFF"/>
                </a:solidFill>
                <a:effectLst/>
                <a:uLnTx/>
                <a:uFillTx/>
                <a:latin typeface="Microsoft JhengHei" panose="020B0604030504040204" pitchFamily="34" charset="-120"/>
                <a:ea typeface="Microsoft JhengHei" panose="020B0604030504040204" pitchFamily="34" charset="-120"/>
              </a:rPr>
              <a:t>使用酢漿草（一種可用於除草的花卉）進行雜草治理</a:t>
            </a:r>
          </a:p>
          <a:p>
            <a:pPr marL="259080" marR="0" lvl="0" indent="-259080" algn="l" defTabSz="914400" rtl="0" eaLnBrk="1" fontAlgn="auto" latinLnBrk="0" hangingPunct="1">
              <a:lnSpc>
                <a:spcPct val="150000"/>
              </a:lnSpc>
              <a:spcBef>
                <a:spcPts val="200"/>
              </a:spcBef>
              <a:spcAft>
                <a:spcPts val="300"/>
              </a:spcAft>
              <a:buClr>
                <a:srgbClr val="55D8BF"/>
              </a:buClr>
              <a:buSzTx/>
              <a:buFont typeface="Arial" panose="020B0604020202020204" pitchFamily="34" charset="0"/>
              <a:buChar char="•"/>
              <a:defRPr/>
            </a:pPr>
            <a:r>
              <a:rPr kumimoji="0" lang="zh-CN" altLang="en-US" sz="1635" b="0" i="0" u="none" strike="noStrike" kern="1200" cap="none" spc="0" normalizeH="0" baseline="0" noProof="0" dirty="0">
                <a:ln>
                  <a:noFill/>
                </a:ln>
                <a:solidFill>
                  <a:srgbClr val="FFFFFF"/>
                </a:solidFill>
                <a:effectLst/>
                <a:uLnTx/>
                <a:uFillTx/>
                <a:latin typeface="Microsoft JhengHei" panose="020B0604030504040204" pitchFamily="34" charset="-120"/>
                <a:ea typeface="Microsoft JhengHei" panose="020B0604030504040204" pitchFamily="34" charset="-120"/>
              </a:rPr>
              <a:t>採用經過改良的葡萄園機械設備以提高效率並減少對環境的影響</a:t>
            </a:r>
          </a:p>
          <a:p>
            <a:pPr marL="259080" marR="0" lvl="0" indent="-259080" algn="l" defTabSz="914400" rtl="0" eaLnBrk="1" fontAlgn="auto" latinLnBrk="0" hangingPunct="1">
              <a:lnSpc>
                <a:spcPct val="150000"/>
              </a:lnSpc>
              <a:spcBef>
                <a:spcPts val="200"/>
              </a:spcBef>
              <a:spcAft>
                <a:spcPts val="300"/>
              </a:spcAft>
              <a:buClr>
                <a:srgbClr val="55D8BF"/>
              </a:buClr>
              <a:buSzTx/>
              <a:buFont typeface="Arial" panose="020B0604020202020204" pitchFamily="34" charset="0"/>
              <a:buChar char="•"/>
              <a:defRPr/>
            </a:pPr>
            <a:r>
              <a:rPr kumimoji="0" lang="zh-CN" altLang="en-US" sz="1635" b="0" i="0" u="none" strike="noStrike" kern="1200" cap="none" spc="0" normalizeH="0" baseline="0" noProof="0" dirty="0">
                <a:ln>
                  <a:noFill/>
                </a:ln>
                <a:solidFill>
                  <a:srgbClr val="FFFFFF"/>
                </a:solidFill>
                <a:effectLst/>
                <a:uLnTx/>
                <a:uFillTx/>
                <a:latin typeface="Microsoft JhengHei" panose="020B0604030504040204" pitchFamily="34" charset="-120"/>
                <a:ea typeface="Microsoft JhengHei" panose="020B0604030504040204" pitchFamily="34" charset="-120"/>
              </a:rPr>
              <a:t>已經進行了大規模的植被恢復工作，清除了有問題的物種，並重新種植了本地植物</a:t>
            </a:r>
          </a:p>
        </p:txBody>
      </p:sp>
      <p:sp>
        <p:nvSpPr>
          <p:cNvPr id="6" name="Text Placeholder 3"/>
          <p:cNvSpPr txBox="1"/>
          <p:nvPr/>
        </p:nvSpPr>
        <p:spPr>
          <a:xfrm rot="16200000">
            <a:off x="5046345" y="5212080"/>
            <a:ext cx="2674620" cy="250825"/>
          </a:xfrm>
          <a:prstGeom prst="rect">
            <a:avLst/>
          </a:prstGeom>
        </p:spPr>
        <p:txBody>
          <a:bodyPr>
            <a:noAutofit/>
          </a:bodyPr>
          <a:lstStyle>
            <a:lvl1pPr marL="259080" indent="-259080" algn="l" defTabSz="914400" rtl="0" eaLnBrk="1" latinLnBrk="0" hangingPunct="1">
              <a:lnSpc>
                <a:spcPct val="100000"/>
              </a:lnSpc>
              <a:spcBef>
                <a:spcPts val="545"/>
              </a:spcBef>
              <a:buClr>
                <a:schemeClr val="accent4"/>
              </a:buClr>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27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610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300"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9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545"/>
              </a:spcBef>
              <a:spcAft>
                <a:spcPts val="640"/>
              </a:spcAft>
              <a:buClr>
                <a:srgbClr val="F28F2A"/>
              </a:buClr>
              <a:buSzTx/>
              <a:buFont typeface="Arial" panose="020B0604020202020204" pitchFamily="34" charset="0"/>
              <a:buNone/>
              <a:defRPr/>
            </a:pPr>
            <a:r>
              <a:rPr kumimoji="0" lang="zh-CN" altLang="en-AU" sz="900" b="0" i="0" u="none" strike="noStrike" kern="1200" cap="none" spc="0" normalizeH="0" baseline="0" noProof="0" dirty="0">
                <a:ln>
                  <a:noFill/>
                </a:ln>
                <a:solidFill>
                  <a:srgbClr val="FFFFFF"/>
                </a:solidFill>
                <a:effectLst/>
                <a:uLnTx/>
                <a:uFillTx/>
                <a:latin typeface="Microsoft JhengHei" panose="020B0604030504040204" pitchFamily="34" charset="-120"/>
                <a:ea typeface="Microsoft JhengHei" panose="020B0604030504040204" pitchFamily="34" charset="-120"/>
                <a:cs typeface="微软雅黑" panose="020B0503020204020204" charset="-122"/>
              </a:rPr>
              <a:t>圖片由</a:t>
            </a:r>
            <a:r>
              <a:rPr kumimoji="0" lang="zh-CN" altLang="en-US" sz="900" b="0" i="0" u="none" strike="noStrike" kern="1200" cap="none" spc="0" normalizeH="0" baseline="0" noProof="0" dirty="0">
                <a:ln>
                  <a:noFill/>
                </a:ln>
                <a:solidFill>
                  <a:srgbClr val="FFFFFF"/>
                </a:solidFill>
                <a:effectLst/>
                <a:uLnTx/>
                <a:uFillTx/>
                <a:latin typeface="Microsoft JhengHei" panose="020B0604030504040204" pitchFamily="34" charset="-120"/>
                <a:ea typeface="Microsoft JhengHei" panose="020B0604030504040204" pitchFamily="34" charset="-120"/>
                <a:cs typeface="微软雅黑" panose="020B0503020204020204" charset="-122"/>
              </a:rPr>
              <a:t>喬奇</a:t>
            </a:r>
            <a:r>
              <a:rPr kumimoji="0" lang="en-US" altLang="zh-CN" sz="900" b="0" i="0" u="none" strike="noStrike" kern="1200" cap="none" spc="0" normalizeH="0" baseline="0" noProof="0" dirty="0">
                <a:ln>
                  <a:noFill/>
                </a:ln>
                <a:solidFill>
                  <a:srgbClr val="FFFFFF"/>
                </a:solidFill>
                <a:effectLst/>
                <a:uLnTx/>
                <a:uFillTx/>
                <a:latin typeface="Microsoft JhengHei" panose="020B0604030504040204" pitchFamily="34" charset="-120"/>
                <a:ea typeface="Microsoft JhengHei" panose="020B0604030504040204" pitchFamily="34" charset="-120"/>
                <a:cs typeface="微软雅黑" panose="020B0503020204020204" charset="-122"/>
              </a:rPr>
              <a:t>·</a:t>
            </a:r>
            <a:r>
              <a:rPr kumimoji="0" lang="zh-CN" altLang="en-US" sz="900" b="0" i="0" u="none" strike="noStrike" kern="1200" cap="none" spc="0" normalizeH="0" baseline="0" noProof="0" dirty="0">
                <a:ln>
                  <a:noFill/>
                </a:ln>
                <a:solidFill>
                  <a:srgbClr val="FFFFFF"/>
                </a:solidFill>
                <a:effectLst/>
                <a:uLnTx/>
                <a:uFillTx/>
                <a:latin typeface="Microsoft JhengHei" panose="020B0604030504040204" pitchFamily="34" charset="-120"/>
                <a:ea typeface="Microsoft JhengHei" panose="020B0604030504040204" pitchFamily="34" charset="-120"/>
                <a:cs typeface="微软雅黑" panose="020B0503020204020204" charset="-122"/>
              </a:rPr>
              <a:t>博斯沃思（</a:t>
            </a:r>
            <a:r>
              <a:rPr kumimoji="0" lang="en-US" altLang="zh-CN" sz="900" b="0" i="0" u="none" strike="noStrike" kern="1200" cap="none" spc="0" normalizeH="0" baseline="0" noProof="0" dirty="0">
                <a:ln>
                  <a:noFill/>
                </a:ln>
                <a:solidFill>
                  <a:srgbClr val="FFFFFF"/>
                </a:solidFill>
                <a:effectLst/>
                <a:uLnTx/>
                <a:uFillTx/>
                <a:latin typeface="Microsoft JhengHei" panose="020B0604030504040204" pitchFamily="34" charset="-120"/>
                <a:ea typeface="Microsoft JhengHei" panose="020B0604030504040204" pitchFamily="34" charset="-120"/>
                <a:cs typeface="微软雅黑" panose="020B0503020204020204" charset="-122"/>
              </a:rPr>
              <a:t>Joch Bosworth</a:t>
            </a:r>
            <a:r>
              <a:rPr kumimoji="0" lang="zh-CN" altLang="en-US" sz="900" b="0" i="0" u="none" strike="noStrike" kern="1200" cap="none" spc="0" normalizeH="0" baseline="0" noProof="0" dirty="0">
                <a:ln>
                  <a:noFill/>
                </a:ln>
                <a:solidFill>
                  <a:srgbClr val="FFFFFF"/>
                </a:solidFill>
                <a:effectLst/>
                <a:uLnTx/>
                <a:uFillTx/>
                <a:latin typeface="Microsoft JhengHei" panose="020B0604030504040204" pitchFamily="34" charset="-120"/>
                <a:ea typeface="Microsoft JhengHei" panose="020B0604030504040204" pitchFamily="34" charset="-120"/>
                <a:cs typeface="微软雅黑" panose="020B0503020204020204" charset="-122"/>
              </a:rPr>
              <a:t>）提供</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3" cstate="screen"/>
          <a:srcRect t="28245" b="28245"/>
          <a:stretch>
            <a:fillRect/>
          </a:stretch>
        </p:blipFill>
        <p:spPr>
          <a:xfrm>
            <a:off x="400016" y="-605536"/>
            <a:ext cx="3862018" cy="2520520"/>
          </a:xfrm>
          <a:prstGeom prst="rect">
            <a:avLst/>
          </a:prstGeom>
        </p:spPr>
      </p:pic>
      <p:sp>
        <p:nvSpPr>
          <p:cNvPr id="3" name="Text Placeholder 2"/>
          <p:cNvSpPr>
            <a:spLocks noGrp="1"/>
          </p:cNvSpPr>
          <p:nvPr>
            <p:ph type="body" sz="quarter" idx="4294967295"/>
          </p:nvPr>
        </p:nvSpPr>
        <p:spPr>
          <a:xfrm>
            <a:off x="2749550" y="4389755"/>
            <a:ext cx="2889885" cy="1460500"/>
          </a:xfrm>
        </p:spPr>
        <p:txBody>
          <a:bodyPr/>
          <a:lstStyle/>
          <a:p>
            <a:pPr>
              <a:buClr>
                <a:schemeClr val="accent3"/>
              </a:buClr>
            </a:pPr>
            <a:r>
              <a:rPr lang="zh-CN" altLang="en-US" dirty="0">
                <a:latin typeface="Microsoft JhengHei" panose="020B0604030504040204" pitchFamily="34" charset="-120"/>
                <a:ea typeface="Microsoft JhengHei" panose="020B0604030504040204" pitchFamily="34" charset="-120"/>
              </a:rPr>
              <a:t>轉而採用有機葡萄栽培法，實施排水系統建設、堆肥以及種植覆蓋作物等舉措。</a:t>
            </a:r>
          </a:p>
        </p:txBody>
      </p:sp>
      <p:cxnSp>
        <p:nvCxnSpPr>
          <p:cNvPr id="6" name="Straight Connector 5"/>
          <p:cNvCxnSpPr/>
          <p:nvPr/>
        </p:nvCxnSpPr>
        <p:spPr>
          <a:xfrm>
            <a:off x="1635760" y="337892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2695153"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849799"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p:cNvSpPr txBox="1"/>
          <p:nvPr/>
        </p:nvSpPr>
        <p:spPr>
          <a:xfrm>
            <a:off x="2592308" y="3878746"/>
            <a:ext cx="2257491" cy="446491"/>
          </a:xfrm>
          <a:prstGeom prst="rect">
            <a:avLst/>
          </a:prstGeom>
        </p:spPr>
        <p:txBody>
          <a:bodyPr/>
          <a:lstStyle>
            <a:lvl1pPr algn="l" defTabSz="914400" rtl="0" eaLnBrk="1" latinLnBrk="0" hangingPunct="1">
              <a:lnSpc>
                <a:spcPct val="80000"/>
              </a:lnSpc>
              <a:spcBef>
                <a:spcPct val="0"/>
              </a:spcBef>
              <a:buNone/>
              <a:defRPr sz="5445"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3600" b="1" dirty="0">
                <a:solidFill>
                  <a:schemeClr val="accent2"/>
                </a:solidFill>
                <a:latin typeface="Neue Haas Grotesk Text Pro" panose="020B0504020202020204" pitchFamily="34" charset="77"/>
              </a:rPr>
              <a:t>1998</a:t>
            </a:r>
          </a:p>
        </p:txBody>
      </p:sp>
      <p:sp>
        <p:nvSpPr>
          <p:cNvPr id="11" name="Title 1"/>
          <p:cNvSpPr txBox="1"/>
          <p:nvPr/>
        </p:nvSpPr>
        <p:spPr>
          <a:xfrm>
            <a:off x="357572" y="2085996"/>
            <a:ext cx="5450037" cy="1325562"/>
          </a:xfrm>
          <a:prstGeom prst="rect">
            <a:avLst/>
          </a:prstGeom>
        </p:spPr>
        <p:txBody>
          <a:bodyPr/>
          <a:lstStyle>
            <a:lvl1pPr algn="l" defTabSz="914400" rtl="0" eaLnBrk="1" latinLnBrk="0" hangingPunct="1">
              <a:lnSpc>
                <a:spcPct val="80000"/>
              </a:lnSpc>
              <a:spcBef>
                <a:spcPct val="0"/>
              </a:spcBef>
              <a:buNone/>
              <a:defRPr sz="5445"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indent="0" fontAlgn="auto">
              <a:lnSpc>
                <a:spcPct val="100000"/>
              </a:lnSpc>
            </a:pPr>
            <a:r>
              <a:rPr lang="en-US" sz="3200" b="1" dirty="0">
                <a:solidFill>
                  <a:schemeClr val="accent2"/>
                </a:solidFill>
                <a:latin typeface="Microsoft JhengHei" panose="020B0604030504040204" pitchFamily="34" charset="-120"/>
                <a:ea typeface="Microsoft JhengHei" panose="020B0604030504040204" pitchFamily="34" charset="-120"/>
                <a:cs typeface="微软雅黑" panose="020B0503020204020204" charset="-122"/>
              </a:rPr>
              <a:t>CULLEN</a:t>
            </a:r>
          </a:p>
          <a:p>
            <a:pPr indent="0" fontAlgn="auto">
              <a:lnSpc>
                <a:spcPct val="100000"/>
              </a:lnSpc>
            </a:pPr>
            <a:r>
              <a:rPr lang="zh-CN" altLang="en-US" sz="3200" b="1" dirty="0">
                <a:solidFill>
                  <a:schemeClr val="accent3"/>
                </a:solidFill>
                <a:latin typeface="Microsoft JhengHei" panose="020B0604030504040204" pitchFamily="34" charset="-120"/>
                <a:ea typeface="Microsoft JhengHei" panose="020B0604030504040204" pitchFamily="34" charset="-120"/>
                <a:cs typeface="微软雅黑" panose="020B0503020204020204" charset="-122"/>
              </a:rPr>
              <a:t>的環保歷程時間表</a:t>
            </a:r>
          </a:p>
        </p:txBody>
      </p:sp>
      <p:pic>
        <p:nvPicPr>
          <p:cNvPr id="15" name="Picture 14"/>
          <p:cNvPicPr>
            <a:picLocks noChangeAspect="1"/>
          </p:cNvPicPr>
          <p:nvPr/>
        </p:nvPicPr>
        <p:blipFill>
          <a:blip r:embed="rId3" cstate="screen"/>
          <a:srcRect t="64677" b="5253"/>
          <a:stretch>
            <a:fillRect/>
          </a:stretch>
        </p:blipFill>
        <p:spPr>
          <a:xfrm>
            <a:off x="400016" y="5537331"/>
            <a:ext cx="3862018" cy="1741988"/>
          </a:xfrm>
          <a:prstGeom prst="rect">
            <a:avLst/>
          </a:prstGeom>
        </p:spPr>
      </p:pic>
      <p:sp>
        <p:nvSpPr>
          <p:cNvPr id="16" name="Text Placeholder 2"/>
          <p:cNvSpPr txBox="1"/>
          <p:nvPr/>
        </p:nvSpPr>
        <p:spPr>
          <a:xfrm>
            <a:off x="5124450" y="1468755"/>
            <a:ext cx="2100580" cy="993140"/>
          </a:xfrm>
          <a:prstGeom prst="rect">
            <a:avLst/>
          </a:prstGeom>
        </p:spPr>
        <p:txBody>
          <a:bodyPr vert="horz" lIns="0" tIns="0" rIns="0" bIns="0" rtlCol="0">
            <a:noAutofit/>
          </a:bodyPr>
          <a:lstStyle>
            <a:lvl1pPr marL="259080" indent="-259080" algn="l" defTabSz="914400" rtl="0" eaLnBrk="1" latinLnBrk="0" hangingPunct="1">
              <a:lnSpc>
                <a:spcPct val="100000"/>
              </a:lnSpc>
              <a:spcBef>
                <a:spcPts val="545"/>
              </a:spcBef>
              <a:buClr>
                <a:schemeClr val="accent4"/>
              </a:buClr>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27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610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300"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9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3"/>
              </a:buClr>
            </a:pPr>
            <a:r>
              <a:rPr lang="zh-CN" altLang="en-US" dirty="0">
                <a:latin typeface="Microsoft JhengHei" panose="020B0604030504040204" pitchFamily="34" charset="-120"/>
                <a:ea typeface="Microsoft JhengHei" panose="020B0604030504040204" pitchFamily="34" charset="-120"/>
              </a:rPr>
              <a:t>獲得有機認證並轉用</a:t>
            </a:r>
            <a:r>
              <a:rPr lang="zh-TW" altLang="en-US" dirty="0">
                <a:latin typeface="Microsoft JhengHei" panose="020B0604030504040204" pitchFamily="34" charset="-120"/>
                <a:ea typeface="Microsoft JhengHei" panose="020B0604030504040204" pitchFamily="34" charset="-120"/>
              </a:rPr>
              <a:t>自然</a:t>
            </a:r>
            <a:r>
              <a:rPr lang="zh-CN" altLang="en-US" dirty="0">
                <a:latin typeface="Microsoft JhengHei" panose="020B0604030504040204" pitchFamily="34" charset="-120"/>
                <a:ea typeface="Microsoft JhengHei" panose="020B0604030504040204" pitchFamily="34" charset="-120"/>
              </a:rPr>
              <a:t>動力</a:t>
            </a:r>
            <a:r>
              <a:rPr lang="zh-TW" altLang="en-US" dirty="0">
                <a:latin typeface="Microsoft JhengHei" panose="020B0604030504040204" pitchFamily="34" charset="-120"/>
                <a:ea typeface="Microsoft JhengHei" panose="020B0604030504040204" pitchFamily="34" charset="-120"/>
              </a:rPr>
              <a:t>農</a:t>
            </a:r>
            <a:r>
              <a:rPr lang="zh-CN" altLang="en-US" dirty="0">
                <a:latin typeface="Microsoft JhengHei" panose="020B0604030504040204" pitchFamily="34" charset="-120"/>
                <a:ea typeface="Microsoft JhengHei" panose="020B0604030504040204" pitchFamily="34" charset="-120"/>
              </a:rPr>
              <a:t>法進行種植。</a:t>
            </a:r>
          </a:p>
        </p:txBody>
      </p:sp>
      <p:sp>
        <p:nvSpPr>
          <p:cNvPr id="17" name="Title 1"/>
          <p:cNvSpPr txBox="1"/>
          <p:nvPr/>
        </p:nvSpPr>
        <p:spPr>
          <a:xfrm>
            <a:off x="4967254" y="957246"/>
            <a:ext cx="2257491" cy="446491"/>
          </a:xfrm>
          <a:prstGeom prst="rect">
            <a:avLst/>
          </a:prstGeom>
        </p:spPr>
        <p:txBody>
          <a:bodyPr/>
          <a:lstStyle>
            <a:lvl1pPr algn="l" defTabSz="914400" rtl="0" eaLnBrk="1" latinLnBrk="0" hangingPunct="1">
              <a:lnSpc>
                <a:spcPct val="80000"/>
              </a:lnSpc>
              <a:spcBef>
                <a:spcPct val="0"/>
              </a:spcBef>
              <a:buNone/>
              <a:defRPr sz="5445"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3600" b="1" dirty="0">
                <a:solidFill>
                  <a:schemeClr val="accent2"/>
                </a:solidFill>
                <a:latin typeface="Neue Haas Grotesk Text Pro" panose="020B0504020202020204" pitchFamily="34" charset="77"/>
              </a:rPr>
              <a:t>2003</a:t>
            </a:r>
          </a:p>
        </p:txBody>
      </p:sp>
      <p:sp>
        <p:nvSpPr>
          <p:cNvPr id="18" name="Text Placeholder 2"/>
          <p:cNvSpPr txBox="1"/>
          <p:nvPr/>
        </p:nvSpPr>
        <p:spPr>
          <a:xfrm>
            <a:off x="6222365" y="4401185"/>
            <a:ext cx="2257425" cy="1407795"/>
          </a:xfrm>
          <a:prstGeom prst="rect">
            <a:avLst/>
          </a:prstGeom>
        </p:spPr>
        <p:txBody>
          <a:bodyPr vert="horz" lIns="0" tIns="0" rIns="0" bIns="0" rtlCol="0">
            <a:noAutofit/>
          </a:bodyPr>
          <a:lstStyle>
            <a:lvl1pPr marL="259080" indent="-259080" algn="l" defTabSz="914400" rtl="0" eaLnBrk="1" latinLnBrk="0" hangingPunct="1">
              <a:lnSpc>
                <a:spcPct val="100000"/>
              </a:lnSpc>
              <a:spcBef>
                <a:spcPts val="545"/>
              </a:spcBef>
              <a:buClr>
                <a:schemeClr val="accent4"/>
              </a:buClr>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27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610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300"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9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3"/>
              </a:buClr>
            </a:pPr>
            <a:r>
              <a:rPr lang="zh-CN" altLang="en-US" dirty="0">
                <a:latin typeface="Microsoft JhengHei" panose="020B0604030504040204" pitchFamily="34" charset="-120"/>
                <a:ea typeface="Microsoft JhengHei" panose="020B0604030504040204" pitchFamily="34" charset="-120"/>
                <a:cs typeface="微软雅黑" panose="020B0503020204020204" charset="-122"/>
              </a:rPr>
              <a:t>首個葡萄園（</a:t>
            </a:r>
            <a:r>
              <a:rPr lang="en-US" altLang="zh-CN" dirty="0">
                <a:latin typeface="Microsoft JhengHei" panose="020B0604030504040204" pitchFamily="34" charset="-120"/>
                <a:ea typeface="Microsoft JhengHei" panose="020B0604030504040204" pitchFamily="34" charset="-120"/>
                <a:cs typeface="微软雅黑" panose="020B0503020204020204" charset="-122"/>
              </a:rPr>
              <a:t>Cullen</a:t>
            </a:r>
            <a:r>
              <a:rPr lang="zh-CN" altLang="en-US" dirty="0">
                <a:latin typeface="Microsoft JhengHei" panose="020B0604030504040204" pitchFamily="34" charset="-120"/>
                <a:ea typeface="Microsoft JhengHei" panose="020B0604030504040204" pitchFamily="34" charset="-120"/>
                <a:cs typeface="微软雅黑" panose="020B0503020204020204" charset="-122"/>
              </a:rPr>
              <a:t>）獲得了</a:t>
            </a:r>
            <a:r>
              <a:rPr lang="zh-TW" altLang="en-US" dirty="0">
                <a:latin typeface="Microsoft JhengHei" panose="020B0604030504040204" pitchFamily="34" charset="-120"/>
                <a:ea typeface="Microsoft JhengHei" panose="020B0604030504040204" pitchFamily="34" charset="-120"/>
                <a:cs typeface="微软雅黑" panose="020B0503020204020204" charset="-122"/>
              </a:rPr>
              <a:t>自然</a:t>
            </a:r>
            <a:r>
              <a:rPr lang="zh-CN" altLang="en-US" dirty="0">
                <a:latin typeface="Microsoft JhengHei" panose="020B0604030504040204" pitchFamily="34" charset="-120"/>
                <a:ea typeface="Microsoft JhengHei" panose="020B0604030504040204" pitchFamily="34" charset="-120"/>
                <a:cs typeface="微软雅黑" panose="020B0503020204020204" charset="-122"/>
              </a:rPr>
              <a:t>動力</a:t>
            </a:r>
            <a:r>
              <a:rPr lang="zh-TW" altLang="en-US" dirty="0">
                <a:latin typeface="Microsoft JhengHei" panose="020B0604030504040204" pitchFamily="34" charset="-120"/>
                <a:ea typeface="Microsoft JhengHei" panose="020B0604030504040204" pitchFamily="34" charset="-120"/>
                <a:cs typeface="微软雅黑" panose="020B0503020204020204" charset="-122"/>
              </a:rPr>
              <a:t>農</a:t>
            </a:r>
            <a:r>
              <a:rPr lang="zh-CN" altLang="en-US" dirty="0">
                <a:latin typeface="Microsoft JhengHei" panose="020B0604030504040204" pitchFamily="34" charset="-120"/>
                <a:ea typeface="Microsoft JhengHei" panose="020B0604030504040204" pitchFamily="34" charset="-120"/>
                <a:cs typeface="微软雅黑" panose="020B0503020204020204" charset="-122"/>
              </a:rPr>
              <a:t>法認證；第二個葡萄園（</a:t>
            </a:r>
            <a:r>
              <a:rPr lang="en-US" altLang="zh-CN" dirty="0">
                <a:latin typeface="Microsoft JhengHei" panose="020B0604030504040204" pitchFamily="34" charset="-120"/>
                <a:ea typeface="Microsoft JhengHei" panose="020B0604030504040204" pitchFamily="34" charset="-120"/>
                <a:cs typeface="微软雅黑" panose="020B0503020204020204" charset="-122"/>
              </a:rPr>
              <a:t>Mangan</a:t>
            </a:r>
            <a:r>
              <a:rPr lang="zh-CN" altLang="en-US" dirty="0">
                <a:latin typeface="Microsoft JhengHei" panose="020B0604030504040204" pitchFamily="34" charset="-120"/>
                <a:ea typeface="Microsoft JhengHei" panose="020B0604030504040204" pitchFamily="34" charset="-120"/>
                <a:cs typeface="微软雅黑" panose="020B0503020204020204" charset="-122"/>
              </a:rPr>
              <a:t>）於</a:t>
            </a:r>
            <a:r>
              <a:rPr lang="en-US" altLang="zh-CN" dirty="0">
                <a:latin typeface="Microsoft JhengHei" panose="020B0604030504040204" pitchFamily="34" charset="-120"/>
                <a:ea typeface="Microsoft JhengHei" panose="020B0604030504040204" pitchFamily="34" charset="-120"/>
                <a:cs typeface="微软雅黑" panose="020B0503020204020204" charset="-122"/>
              </a:rPr>
              <a:t> 2008 </a:t>
            </a:r>
            <a:r>
              <a:rPr lang="zh-CN" altLang="en-US" dirty="0">
                <a:latin typeface="Microsoft JhengHei" panose="020B0604030504040204" pitchFamily="34" charset="-120"/>
                <a:ea typeface="Microsoft JhengHei" panose="020B0604030504040204" pitchFamily="34" charset="-120"/>
                <a:cs typeface="微软雅黑" panose="020B0503020204020204" charset="-122"/>
              </a:rPr>
              <a:t>年獲得該認證。</a:t>
            </a:r>
          </a:p>
        </p:txBody>
      </p:sp>
      <p:sp>
        <p:nvSpPr>
          <p:cNvPr id="19" name="Title 1"/>
          <p:cNvSpPr txBox="1"/>
          <p:nvPr/>
        </p:nvSpPr>
        <p:spPr>
          <a:xfrm>
            <a:off x="6064887" y="3890167"/>
            <a:ext cx="2257491" cy="446491"/>
          </a:xfrm>
          <a:prstGeom prst="rect">
            <a:avLst/>
          </a:prstGeom>
        </p:spPr>
        <p:txBody>
          <a:bodyPr/>
          <a:lstStyle>
            <a:lvl1pPr algn="l" defTabSz="914400" rtl="0" eaLnBrk="1" latinLnBrk="0" hangingPunct="1">
              <a:lnSpc>
                <a:spcPct val="80000"/>
              </a:lnSpc>
              <a:spcBef>
                <a:spcPct val="0"/>
              </a:spcBef>
              <a:buNone/>
              <a:defRPr sz="5445"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3600" b="1" dirty="0">
                <a:solidFill>
                  <a:schemeClr val="accent2"/>
                </a:solidFill>
                <a:latin typeface="Neue Haas Grotesk Text Pro" panose="020B0504020202020204" pitchFamily="34" charset="77"/>
              </a:rPr>
              <a:t>2004</a:t>
            </a:r>
          </a:p>
        </p:txBody>
      </p:sp>
      <p:sp>
        <p:nvSpPr>
          <p:cNvPr id="20" name="Text Placeholder 2"/>
          <p:cNvSpPr txBox="1"/>
          <p:nvPr/>
        </p:nvSpPr>
        <p:spPr>
          <a:xfrm>
            <a:off x="8018718" y="1468478"/>
            <a:ext cx="2762100" cy="804067"/>
          </a:xfrm>
          <a:prstGeom prst="rect">
            <a:avLst/>
          </a:prstGeom>
        </p:spPr>
        <p:txBody>
          <a:bodyPr vert="horz" lIns="0" tIns="0" rIns="0" bIns="0" rtlCol="0">
            <a:noAutofit/>
          </a:bodyPr>
          <a:lstStyle>
            <a:lvl1pPr marL="259080" indent="-259080" algn="l" defTabSz="914400" rtl="0" eaLnBrk="1" latinLnBrk="0" hangingPunct="1">
              <a:lnSpc>
                <a:spcPct val="100000"/>
              </a:lnSpc>
              <a:spcBef>
                <a:spcPts val="545"/>
              </a:spcBef>
              <a:buClr>
                <a:schemeClr val="accent4"/>
              </a:buClr>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27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610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300"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9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3"/>
              </a:buClr>
            </a:pPr>
            <a:r>
              <a:rPr lang="zh-CN" altLang="en-US" dirty="0">
                <a:latin typeface="Microsoft JhengHei" panose="020B0604030504040204" pitchFamily="34" charset="-120"/>
                <a:ea typeface="Microsoft JhengHei" panose="020B0604030504040204" pitchFamily="34" charset="-120"/>
              </a:rPr>
              <a:t>自願購買碳信用額</a:t>
            </a:r>
          </a:p>
          <a:p>
            <a:pPr>
              <a:buClr>
                <a:schemeClr val="accent3"/>
              </a:buClr>
            </a:pPr>
            <a:r>
              <a:rPr lang="zh-CN" altLang="en-US" dirty="0">
                <a:latin typeface="Microsoft JhengHei" panose="020B0604030504040204" pitchFamily="34" charset="-120"/>
                <a:ea typeface="Microsoft JhengHei" panose="020B0604030504040204" pitchFamily="34" charset="-120"/>
              </a:rPr>
              <a:t>抵消其碳足跡</a:t>
            </a:r>
          </a:p>
        </p:txBody>
      </p:sp>
      <p:sp>
        <p:nvSpPr>
          <p:cNvPr id="21" name="Title 1"/>
          <p:cNvSpPr txBox="1"/>
          <p:nvPr/>
        </p:nvSpPr>
        <p:spPr>
          <a:xfrm>
            <a:off x="7861372" y="957246"/>
            <a:ext cx="2257491" cy="446491"/>
          </a:xfrm>
          <a:prstGeom prst="rect">
            <a:avLst/>
          </a:prstGeom>
        </p:spPr>
        <p:txBody>
          <a:bodyPr/>
          <a:lstStyle>
            <a:lvl1pPr algn="l" defTabSz="914400" rtl="0" eaLnBrk="1" latinLnBrk="0" hangingPunct="1">
              <a:lnSpc>
                <a:spcPct val="80000"/>
              </a:lnSpc>
              <a:spcBef>
                <a:spcPct val="0"/>
              </a:spcBef>
              <a:buNone/>
              <a:defRPr sz="5445"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3600" b="1" dirty="0">
                <a:solidFill>
                  <a:schemeClr val="accent2"/>
                </a:solidFill>
                <a:latin typeface="Neue Haas Grotesk Text Pro" panose="020B0504020202020204" pitchFamily="34" charset="77"/>
              </a:rPr>
              <a:t>2006</a:t>
            </a:r>
          </a:p>
        </p:txBody>
      </p:sp>
      <p:sp>
        <p:nvSpPr>
          <p:cNvPr id="22" name="Text Placeholder 2"/>
          <p:cNvSpPr txBox="1"/>
          <p:nvPr/>
        </p:nvSpPr>
        <p:spPr>
          <a:xfrm>
            <a:off x="9479280" y="4384040"/>
            <a:ext cx="2416810" cy="1782445"/>
          </a:xfrm>
          <a:prstGeom prst="rect">
            <a:avLst/>
          </a:prstGeom>
        </p:spPr>
        <p:txBody>
          <a:bodyPr vert="horz" lIns="0" tIns="0" rIns="0" bIns="0" rtlCol="0">
            <a:noAutofit/>
          </a:bodyPr>
          <a:lstStyle>
            <a:lvl1pPr marL="259080" indent="-259080" algn="l" defTabSz="914400" rtl="0" eaLnBrk="1" latinLnBrk="0" hangingPunct="1">
              <a:lnSpc>
                <a:spcPct val="100000"/>
              </a:lnSpc>
              <a:spcBef>
                <a:spcPts val="545"/>
              </a:spcBef>
              <a:buClr>
                <a:schemeClr val="accent4"/>
              </a:buClr>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27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610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300"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95" indent="-259080" algn="l" defTabSz="914400" rtl="0" eaLnBrk="1" latinLnBrk="0" hangingPunct="1">
              <a:lnSpc>
                <a:spcPct val="100000"/>
              </a:lnSpc>
              <a:spcBef>
                <a:spcPct val="0"/>
              </a:spcBef>
              <a:buClrTx/>
              <a:buFont typeface="Arial" panose="020B0604020202020204" pitchFamily="34" charset="0"/>
              <a:buChar char="•"/>
              <a:defRPr sz="1635"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3"/>
              </a:buClr>
            </a:pPr>
            <a:r>
              <a:rPr lang="zh-CN" altLang="en-US" dirty="0">
                <a:latin typeface="Microsoft JhengHei" panose="020B0604030504040204" pitchFamily="34" charset="-120"/>
                <a:ea typeface="Microsoft JhengHei" panose="020B0604030504040204" pitchFamily="34" charset="-120"/>
                <a:cs typeface="微软雅黑" panose="020B0503020204020204" charset="-122"/>
              </a:rPr>
              <a:t>安裝了一個</a:t>
            </a:r>
            <a:r>
              <a:rPr lang="en-US" altLang="zh-CN" dirty="0">
                <a:latin typeface="Microsoft JhengHei" panose="020B0604030504040204" pitchFamily="34" charset="-120"/>
                <a:ea typeface="Microsoft JhengHei" panose="020B0604030504040204" pitchFamily="34" charset="-120"/>
                <a:cs typeface="微软雅黑" panose="020B0503020204020204" charset="-122"/>
              </a:rPr>
              <a:t> 45 </a:t>
            </a:r>
            <a:r>
              <a:rPr lang="zh-CN" altLang="en-US" dirty="0">
                <a:latin typeface="Microsoft JhengHei" panose="020B0604030504040204" pitchFamily="34" charset="-120"/>
                <a:ea typeface="Microsoft JhengHei" panose="020B0604030504040204" pitchFamily="34" charset="-120"/>
                <a:cs typeface="微软雅黑" panose="020B0503020204020204" charset="-122"/>
              </a:rPr>
              <a:t>千瓦的太陽能系統，該系統能滿足</a:t>
            </a:r>
            <a:r>
              <a:rPr lang="en-US" altLang="zh-CN" dirty="0">
                <a:latin typeface="Microsoft JhengHei" panose="020B0604030504040204" pitchFamily="34" charset="-120"/>
                <a:ea typeface="Microsoft JhengHei" panose="020B0604030504040204" pitchFamily="34" charset="-120"/>
                <a:cs typeface="微软雅黑" panose="020B0503020204020204" charset="-122"/>
              </a:rPr>
              <a:t>Cullen</a:t>
            </a:r>
            <a:r>
              <a:rPr lang="zh-CN" altLang="en-US" dirty="0">
                <a:latin typeface="Microsoft JhengHei" panose="020B0604030504040204" pitchFamily="34" charset="-120"/>
                <a:ea typeface="Microsoft JhengHei" panose="020B0604030504040204" pitchFamily="34" charset="-120"/>
                <a:cs typeface="微软雅黑" panose="020B0503020204020204" charset="-122"/>
              </a:rPr>
              <a:t>酒莊相當大比例的平均能源消耗。</a:t>
            </a:r>
          </a:p>
        </p:txBody>
      </p:sp>
      <p:sp>
        <p:nvSpPr>
          <p:cNvPr id="23" name="Title 1"/>
          <p:cNvSpPr txBox="1"/>
          <p:nvPr/>
        </p:nvSpPr>
        <p:spPr>
          <a:xfrm>
            <a:off x="9321680" y="3872527"/>
            <a:ext cx="2257491" cy="446491"/>
          </a:xfrm>
          <a:prstGeom prst="rect">
            <a:avLst/>
          </a:prstGeom>
        </p:spPr>
        <p:txBody>
          <a:bodyPr/>
          <a:lstStyle>
            <a:lvl1pPr algn="l" defTabSz="914400" rtl="0" eaLnBrk="1" latinLnBrk="0" hangingPunct="1">
              <a:lnSpc>
                <a:spcPct val="80000"/>
              </a:lnSpc>
              <a:spcBef>
                <a:spcPct val="0"/>
              </a:spcBef>
              <a:buNone/>
              <a:defRPr sz="5445"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3600" b="1" dirty="0">
                <a:solidFill>
                  <a:schemeClr val="accent2"/>
                </a:solidFill>
                <a:latin typeface="Neue Haas Grotesk Text Pro" panose="020B0504020202020204" pitchFamily="34" charset="77"/>
              </a:rPr>
              <a:t>2014</a:t>
            </a:r>
          </a:p>
        </p:txBody>
      </p:sp>
      <p:sp>
        <p:nvSpPr>
          <p:cNvPr id="2" name="Oval 1"/>
          <p:cNvSpPr/>
          <p:nvPr/>
        </p:nvSpPr>
        <p:spPr>
          <a:xfrm>
            <a:off x="8018718"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6140582"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9239921"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Content Placeholder 2"/>
          <p:cNvSpPr txBox="1"/>
          <p:nvPr/>
        </p:nvSpPr>
        <p:spPr>
          <a:xfrm>
            <a:off x="6896330" y="2579537"/>
            <a:ext cx="4765583" cy="3453764"/>
          </a:xfrm>
          <a:prstGeom prst="rect">
            <a:avLst/>
          </a:prstGeom>
          <a:noFill/>
        </p:spPr>
        <p:txBody>
          <a:bodyPr numCol="2"/>
          <a:lstStyle>
            <a:lvl1pPr marL="179705" indent="-179705" algn="l" defTabSz="1007745"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45" indent="-179705" algn="l" defTabSz="1007745"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39750" indent="-179705" algn="l" defTabSz="1007745"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90" indent="-179705" algn="l" defTabSz="1007745"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899795" indent="-179705" algn="l" defTabSz="1007745"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775" indent="-252095" algn="l" defTabSz="1007745" rtl="0" eaLnBrk="1" latinLnBrk="0" hangingPunct="1">
              <a:lnSpc>
                <a:spcPct val="90000"/>
              </a:lnSpc>
              <a:spcBef>
                <a:spcPts val="550"/>
              </a:spcBef>
              <a:buFont typeface="Arial" panose="020B0604020202020204" pitchFamily="34" charset="0"/>
              <a:buChar char="•"/>
              <a:defRPr sz="1985" kern="1200">
                <a:solidFill>
                  <a:schemeClr val="tx1"/>
                </a:solidFill>
                <a:latin typeface="+mn-lt"/>
                <a:ea typeface="+mn-ea"/>
                <a:cs typeface="+mn-cs"/>
              </a:defRPr>
            </a:lvl6pPr>
            <a:lvl7pPr marL="3275965" indent="-252095" algn="l" defTabSz="1007745" rtl="0" eaLnBrk="1" latinLnBrk="0" hangingPunct="1">
              <a:lnSpc>
                <a:spcPct val="90000"/>
              </a:lnSpc>
              <a:spcBef>
                <a:spcPts val="550"/>
              </a:spcBef>
              <a:buFont typeface="Arial" panose="020B0604020202020204" pitchFamily="34" charset="0"/>
              <a:buChar char="•"/>
              <a:defRPr sz="1985" kern="1200">
                <a:solidFill>
                  <a:schemeClr val="tx1"/>
                </a:solidFill>
                <a:latin typeface="+mn-lt"/>
                <a:ea typeface="+mn-ea"/>
                <a:cs typeface="+mn-cs"/>
              </a:defRPr>
            </a:lvl7pPr>
            <a:lvl8pPr marL="3779520" indent="-252095" algn="l" defTabSz="1007745" rtl="0" eaLnBrk="1" latinLnBrk="0" hangingPunct="1">
              <a:lnSpc>
                <a:spcPct val="90000"/>
              </a:lnSpc>
              <a:spcBef>
                <a:spcPts val="550"/>
              </a:spcBef>
              <a:buFont typeface="Arial" panose="020B0604020202020204" pitchFamily="34" charset="0"/>
              <a:buChar char="•"/>
              <a:defRPr sz="1985" kern="1200">
                <a:solidFill>
                  <a:schemeClr val="tx1"/>
                </a:solidFill>
                <a:latin typeface="+mn-lt"/>
                <a:ea typeface="+mn-ea"/>
                <a:cs typeface="+mn-cs"/>
              </a:defRPr>
            </a:lvl8pPr>
            <a:lvl9pPr marL="4283710" indent="-252095" algn="l" defTabSz="1007745" rtl="0" eaLnBrk="1" latinLnBrk="0" hangingPunct="1">
              <a:lnSpc>
                <a:spcPct val="90000"/>
              </a:lnSpc>
              <a:spcBef>
                <a:spcPts val="550"/>
              </a:spcBef>
              <a:buFont typeface="Arial" panose="020B0604020202020204" pitchFamily="34" charset="0"/>
              <a:buChar char="•"/>
              <a:defRPr sz="1985" kern="1200">
                <a:solidFill>
                  <a:schemeClr val="tx1"/>
                </a:solidFill>
                <a:latin typeface="+mn-lt"/>
                <a:ea typeface="+mn-ea"/>
                <a:cs typeface="+mn-cs"/>
              </a:defRPr>
            </a:lvl9pPr>
          </a:lstStyle>
          <a:p>
            <a:pPr fontAlgn="auto">
              <a:lnSpc>
                <a:spcPct val="100000"/>
              </a:lnSpc>
              <a:spcBef>
                <a:spcPts val="200"/>
              </a:spcBef>
              <a:spcAft>
                <a:spcPts val="300"/>
              </a:spcAft>
              <a:buClr>
                <a:schemeClr val="accent5"/>
              </a:buClr>
              <a:buFont typeface="Arial" panose="020B0604020202020204" pitchFamily="34" charset="0"/>
              <a:buChar char="•"/>
            </a:pPr>
            <a:r>
              <a:rPr lang="en-AU"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t>Arneis</a:t>
            </a:r>
            <a:r>
              <a:rPr lang="en-US" altLang="en-AU"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t> </a:t>
            </a:r>
            <a:br>
              <a:rPr lang="en-US" altLang="en-AU"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br>
            <a:r>
              <a:rPr lang="zh-CN" altLang="en-US"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t>阿內斯</a:t>
            </a:r>
            <a:endParaRPr lang="en-AU"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endParaRPr>
          </a:p>
          <a:p>
            <a:pPr fontAlgn="auto">
              <a:lnSpc>
                <a:spcPct val="100000"/>
              </a:lnSpc>
              <a:spcBef>
                <a:spcPts val="200"/>
              </a:spcBef>
              <a:spcAft>
                <a:spcPts val="300"/>
              </a:spcAft>
              <a:buClr>
                <a:schemeClr val="accent5"/>
              </a:buClr>
              <a:buFont typeface="Arial" panose="020B0604020202020204" pitchFamily="34" charset="0"/>
              <a:buChar char="•"/>
            </a:pPr>
            <a:r>
              <a:rPr lang="en-AU"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t>Barbera</a:t>
            </a:r>
            <a:r>
              <a:rPr lang="en-US" altLang="en-AU"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t> </a:t>
            </a:r>
            <a:br>
              <a:rPr lang="en-US" altLang="en-AU"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br>
            <a:r>
              <a:rPr lang="zh-CN" altLang="en-US"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t>巴貝拉</a:t>
            </a:r>
            <a:endParaRPr lang="en-AU"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endParaRPr>
          </a:p>
          <a:p>
            <a:pPr fontAlgn="auto">
              <a:lnSpc>
                <a:spcPct val="100000"/>
              </a:lnSpc>
              <a:spcBef>
                <a:spcPts val="200"/>
              </a:spcBef>
              <a:spcAft>
                <a:spcPts val="300"/>
              </a:spcAft>
              <a:buClr>
                <a:schemeClr val="accent5"/>
              </a:buClr>
              <a:buFont typeface="Arial" panose="020B0604020202020204" pitchFamily="34" charset="0"/>
              <a:buChar char="•"/>
            </a:pPr>
            <a:r>
              <a:rPr lang="en-AU"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t>Fiano</a:t>
            </a:r>
            <a:r>
              <a:rPr lang="en-US" altLang="en-AU"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t> </a:t>
            </a:r>
            <a:br>
              <a:rPr lang="en-US" altLang="en-AU"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br>
            <a:r>
              <a:rPr lang="zh-CN" altLang="en-US"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t>菲亞諾</a:t>
            </a:r>
            <a:endParaRPr lang="en-AU"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endParaRPr>
          </a:p>
          <a:p>
            <a:pPr fontAlgn="auto">
              <a:lnSpc>
                <a:spcPct val="100000"/>
              </a:lnSpc>
              <a:spcBef>
                <a:spcPts val="200"/>
              </a:spcBef>
              <a:spcAft>
                <a:spcPts val="300"/>
              </a:spcAft>
              <a:buClr>
                <a:schemeClr val="accent5"/>
              </a:buClr>
              <a:buFont typeface="Arial" panose="020B0604020202020204" pitchFamily="34" charset="0"/>
              <a:buChar char="•"/>
            </a:pPr>
            <a:r>
              <a:rPr lang="en-AU"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t>Gamay</a:t>
            </a:r>
            <a:r>
              <a:rPr lang="en-US" altLang="en-AU"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t> </a:t>
            </a:r>
            <a:br>
              <a:rPr lang="en-US" altLang="en-AU"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br>
            <a:r>
              <a:rPr lang="zh-TW" altLang="en-US" dirty="0">
                <a:solidFill>
                  <a:srgbClr val="FFFFFF"/>
                </a:solidFill>
                <a:latin typeface="Microsoft JhengHei" panose="020B0604030504040204" pitchFamily="34" charset="-120"/>
                <a:ea typeface="Microsoft JhengHei" panose="020B0604030504040204" pitchFamily="34" charset="-120"/>
                <a:cs typeface="微软雅黑" panose="020B0503020204020204" charset="-122"/>
              </a:rPr>
              <a:t>加</a:t>
            </a:r>
            <a:r>
              <a:rPr lang="zh-CN" altLang="en-US"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t>美</a:t>
            </a:r>
            <a:endParaRPr lang="en-AU"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endParaRPr>
          </a:p>
          <a:p>
            <a:pPr fontAlgn="auto">
              <a:lnSpc>
                <a:spcPct val="100000"/>
              </a:lnSpc>
              <a:spcBef>
                <a:spcPts val="200"/>
              </a:spcBef>
              <a:spcAft>
                <a:spcPts val="300"/>
              </a:spcAft>
              <a:buClr>
                <a:schemeClr val="accent5"/>
              </a:buClr>
              <a:buFont typeface="Arial" panose="020B0604020202020204" pitchFamily="34" charset="0"/>
              <a:buChar char="•"/>
            </a:pPr>
            <a:r>
              <a:rPr lang="en-AU"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t>Grüner Veltliner</a:t>
            </a:r>
            <a:r>
              <a:rPr lang="en-US" altLang="en-AU"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t> </a:t>
            </a:r>
            <a:br>
              <a:rPr lang="en-US" altLang="en-AU"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br>
            <a:r>
              <a:rPr lang="zh-CN" altLang="en-US"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t>綠維特利納</a:t>
            </a:r>
          </a:p>
          <a:p>
            <a:pPr fontAlgn="auto">
              <a:lnSpc>
                <a:spcPct val="100000"/>
              </a:lnSpc>
              <a:spcBef>
                <a:spcPts val="200"/>
              </a:spcBef>
              <a:spcAft>
                <a:spcPts val="300"/>
              </a:spcAft>
              <a:buClr>
                <a:schemeClr val="accent5"/>
              </a:buClr>
              <a:buFont typeface="Arial" panose="020B0604020202020204" pitchFamily="34" charset="0"/>
              <a:buChar char="•"/>
            </a:pPr>
            <a:r>
              <a:rPr lang="en-AU"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t>Montepulciano</a:t>
            </a:r>
            <a:r>
              <a:rPr lang="en-US" altLang="en-AU"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t> </a:t>
            </a:r>
            <a:br>
              <a:rPr lang="en-US" altLang="en-AU"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br>
            <a:r>
              <a:rPr lang="zh-CN" altLang="en-US"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t>蒙特布查諾</a:t>
            </a:r>
          </a:p>
          <a:p>
            <a:pPr fontAlgn="auto">
              <a:lnSpc>
                <a:spcPct val="100000"/>
              </a:lnSpc>
              <a:spcBef>
                <a:spcPts val="200"/>
              </a:spcBef>
              <a:spcAft>
                <a:spcPts val="300"/>
              </a:spcAft>
              <a:buClr>
                <a:schemeClr val="accent5"/>
              </a:buClr>
              <a:buFont typeface="Arial" panose="020B0604020202020204" pitchFamily="34" charset="0"/>
              <a:buChar char="•"/>
            </a:pPr>
            <a:r>
              <a:rPr lang="en-AU"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t>Nebbiolo</a:t>
            </a:r>
            <a:r>
              <a:rPr lang="en-US" altLang="en-AU"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t> </a:t>
            </a:r>
            <a:br>
              <a:rPr lang="en-US" altLang="en-AU"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br>
            <a:r>
              <a:rPr lang="zh-CN" altLang="en-US"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t>內比</a:t>
            </a:r>
            <a:r>
              <a:rPr lang="zh-TW" altLang="en-US"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t>歐</a:t>
            </a:r>
            <a:r>
              <a:rPr lang="zh-CN" altLang="en-US"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t>羅</a:t>
            </a:r>
          </a:p>
          <a:p>
            <a:pPr fontAlgn="auto">
              <a:lnSpc>
                <a:spcPct val="100000"/>
              </a:lnSpc>
              <a:spcBef>
                <a:spcPts val="200"/>
              </a:spcBef>
              <a:spcAft>
                <a:spcPts val="300"/>
              </a:spcAft>
              <a:buClr>
                <a:schemeClr val="accent5"/>
              </a:buClr>
              <a:buFont typeface="Arial" panose="020B0604020202020204" pitchFamily="34" charset="0"/>
              <a:buChar char="•"/>
            </a:pPr>
            <a:r>
              <a:rPr lang="en-AU"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t>Nero  </a:t>
            </a:r>
            <a:r>
              <a:rPr lang="en-AU" dirty="0" err="1">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t>d’Avola</a:t>
            </a:r>
            <a:r>
              <a:rPr lang="en-AU" dirty="0">
                <a:solidFill>
                  <a:srgbClr val="FFFFFF"/>
                </a:solidFill>
                <a:latin typeface="Microsoft JhengHei" panose="020B0604030504040204" pitchFamily="34" charset="-120"/>
                <a:ea typeface="Microsoft JhengHei" panose="020B0604030504040204" pitchFamily="34" charset="-120"/>
                <a:cs typeface="微软雅黑" panose="020B0503020204020204" charset="-122"/>
              </a:rPr>
              <a:t> </a:t>
            </a:r>
            <a:br>
              <a:rPr lang="en-AU" dirty="0">
                <a:solidFill>
                  <a:srgbClr val="FFFFFF"/>
                </a:solidFill>
                <a:latin typeface="Microsoft JhengHei" panose="020B0604030504040204" pitchFamily="34" charset="-120"/>
                <a:ea typeface="Microsoft JhengHei" panose="020B0604030504040204" pitchFamily="34" charset="-120"/>
                <a:cs typeface="微软雅黑" panose="020B0503020204020204" charset="-122"/>
              </a:rPr>
            </a:br>
            <a:r>
              <a:rPr lang="zh-CN" altLang="en-US"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t>黑</a:t>
            </a:r>
            <a:r>
              <a:rPr lang="zh-TW" altLang="en-US"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t>阿沃拉</a:t>
            </a:r>
            <a:endParaRPr lang="zh-CN" altLang="en-US"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endParaRPr>
          </a:p>
          <a:p>
            <a:pPr fontAlgn="auto">
              <a:lnSpc>
                <a:spcPct val="100000"/>
              </a:lnSpc>
              <a:spcBef>
                <a:spcPts val="200"/>
              </a:spcBef>
              <a:spcAft>
                <a:spcPts val="300"/>
              </a:spcAft>
              <a:buClr>
                <a:schemeClr val="accent5"/>
              </a:buClr>
              <a:buFont typeface="Arial" panose="020B0604020202020204" pitchFamily="34" charset="0"/>
              <a:buChar char="•"/>
            </a:pPr>
            <a:r>
              <a:rPr lang="en-AU"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t>Sangiovese</a:t>
            </a:r>
            <a:r>
              <a:rPr lang="en-US" altLang="en-AU"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t> </a:t>
            </a:r>
            <a:br>
              <a:rPr lang="en-US" altLang="en-AU"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br>
            <a:r>
              <a:rPr lang="zh-TW" altLang="en-US" dirty="0">
                <a:solidFill>
                  <a:srgbClr val="FFFFFF"/>
                </a:solidFill>
                <a:latin typeface="Microsoft JhengHei" panose="020B0604030504040204" pitchFamily="34" charset="-120"/>
                <a:ea typeface="Microsoft JhengHei" panose="020B0604030504040204" pitchFamily="34" charset="-120"/>
                <a:cs typeface="微软雅黑" panose="020B0503020204020204" charset="-122"/>
              </a:rPr>
              <a:t>山吉歐</a:t>
            </a:r>
            <a:r>
              <a:rPr lang="zh-CN" altLang="en-US"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t>維</a:t>
            </a:r>
            <a:r>
              <a:rPr lang="zh-TW" altLang="en-US" dirty="0">
                <a:solidFill>
                  <a:srgbClr val="FFFFFF"/>
                </a:solidFill>
                <a:latin typeface="Microsoft JhengHei" panose="020B0604030504040204" pitchFamily="34" charset="-120"/>
                <a:ea typeface="Microsoft JhengHei" panose="020B0604030504040204" pitchFamily="34" charset="-120"/>
                <a:cs typeface="微软雅黑" panose="020B0503020204020204" charset="-122"/>
              </a:rPr>
              <a:t>榭</a:t>
            </a:r>
            <a:endParaRPr lang="zh-CN" altLang="en-US"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endParaRPr>
          </a:p>
          <a:p>
            <a:pPr fontAlgn="auto">
              <a:lnSpc>
                <a:spcPct val="100000"/>
              </a:lnSpc>
              <a:spcBef>
                <a:spcPts val="200"/>
              </a:spcBef>
              <a:spcAft>
                <a:spcPts val="300"/>
              </a:spcAft>
              <a:buClr>
                <a:schemeClr val="accent5"/>
              </a:buClr>
              <a:buFont typeface="Arial" panose="020B0604020202020204" pitchFamily="34" charset="0"/>
              <a:buChar char="•"/>
            </a:pPr>
            <a:r>
              <a:rPr lang="en-AU"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t>Tempranillo</a:t>
            </a:r>
            <a:r>
              <a:rPr lang="en-US" altLang="en-AU"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t> </a:t>
            </a:r>
            <a:br>
              <a:rPr lang="en-US" altLang="en-AU"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br>
            <a:r>
              <a:rPr lang="zh-TW" altLang="en-US"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t>田帕尼優</a:t>
            </a:r>
            <a:endParaRPr lang="zh-CN" altLang="en-US"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endParaRPr>
          </a:p>
          <a:p>
            <a:pPr fontAlgn="auto">
              <a:lnSpc>
                <a:spcPct val="100000"/>
              </a:lnSpc>
              <a:spcBef>
                <a:spcPts val="200"/>
              </a:spcBef>
              <a:spcAft>
                <a:spcPts val="300"/>
              </a:spcAft>
              <a:buClr>
                <a:schemeClr val="accent5"/>
              </a:buClr>
              <a:buFont typeface="Arial" panose="020B0604020202020204" pitchFamily="34" charset="0"/>
              <a:buChar char="•"/>
            </a:pPr>
            <a:r>
              <a:rPr lang="en-AU" dirty="0" err="1">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t>Touriga</a:t>
            </a:r>
            <a:r>
              <a:rPr lang="en-AU"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t> Nacional</a:t>
            </a:r>
            <a:r>
              <a:rPr lang="en-US" altLang="en-AU"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t> </a:t>
            </a:r>
            <a:br>
              <a:rPr lang="en-US" altLang="en-AU"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br>
            <a:r>
              <a:rPr lang="zh-CN" altLang="en-US"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t>多瑞加</a:t>
            </a:r>
          </a:p>
          <a:p>
            <a:pPr fontAlgn="auto">
              <a:lnSpc>
                <a:spcPct val="100000"/>
              </a:lnSpc>
              <a:spcBef>
                <a:spcPts val="200"/>
              </a:spcBef>
              <a:spcAft>
                <a:spcPts val="300"/>
              </a:spcAft>
              <a:buClr>
                <a:schemeClr val="accent5"/>
              </a:buClr>
              <a:buFont typeface="Arial" panose="020B0604020202020204" pitchFamily="34" charset="0"/>
              <a:buChar char="•"/>
            </a:pPr>
            <a:r>
              <a:rPr lang="en-AU"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t>Vermentino</a:t>
            </a:r>
            <a:r>
              <a:rPr lang="en-US" altLang="en-AU"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t> </a:t>
            </a:r>
            <a:br>
              <a:rPr lang="en-US" altLang="en-AU"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br>
            <a:r>
              <a:rPr lang="zh-CN" altLang="en-US" dirty="0">
                <a:solidFill>
                  <a:srgbClr val="FFFFFF"/>
                </a:solidFill>
                <a:effectLst/>
                <a:latin typeface="Microsoft JhengHei" panose="020B0604030504040204" pitchFamily="34" charset="-120"/>
                <a:ea typeface="Microsoft JhengHei" panose="020B0604030504040204" pitchFamily="34" charset="-120"/>
                <a:cs typeface="微软雅黑" panose="020B0503020204020204" charset="-122"/>
              </a:rPr>
              <a:t>維蒙蒂諾</a:t>
            </a:r>
          </a:p>
        </p:txBody>
      </p:sp>
      <p:sp>
        <p:nvSpPr>
          <p:cNvPr id="7" name="object 4"/>
          <p:cNvSpPr txBox="1"/>
          <p:nvPr/>
        </p:nvSpPr>
        <p:spPr>
          <a:xfrm>
            <a:off x="6900254" y="451392"/>
            <a:ext cx="4482465" cy="1807845"/>
          </a:xfrm>
          <a:prstGeom prst="rect">
            <a:avLst/>
          </a:prstGeom>
        </p:spPr>
        <p:txBody>
          <a:bodyPr vert="horz" wrap="none" lIns="0" tIns="11521" rIns="0" bIns="0" rtlCol="0">
            <a:noAutofit/>
          </a:bodyPr>
          <a:lstStyle/>
          <a:p>
            <a:pPr indent="0" algn="l" defTabSz="914400" fontAlgn="auto">
              <a:lnSpc>
                <a:spcPct val="100000"/>
              </a:lnSpc>
              <a:defRPr/>
            </a:pPr>
            <a:r>
              <a:rPr lang="zh-CN" altLang="en-AU" sz="4000" b="1" cap="all" dirty="0">
                <a:solidFill>
                  <a:schemeClr val="accent5"/>
                </a:solidFill>
                <a:uFill>
                  <a:solidFill>
                    <a:srgbClr val="F40000"/>
                  </a:solidFill>
                </a:uFill>
                <a:latin typeface="Microsoft JhengHei" panose="020B0604030504040204" pitchFamily="34" charset="-120"/>
                <a:ea typeface="Microsoft JhengHei" panose="020B0604030504040204" pitchFamily="34" charset="-120"/>
                <a:cs typeface="Inter Display" panose="02000503000000020004" pitchFamily="2" charset="0"/>
              </a:rPr>
              <a:t>澳大利亞</a:t>
            </a:r>
          </a:p>
          <a:p>
            <a:pPr indent="0" algn="l" defTabSz="914400" fontAlgn="auto">
              <a:lnSpc>
                <a:spcPct val="100000"/>
              </a:lnSpc>
              <a:defRPr/>
            </a:pPr>
            <a:r>
              <a:rPr lang="zh-CN" altLang="en-US" sz="4000" b="1" cap="all" dirty="0">
                <a:solidFill>
                  <a:schemeClr val="accent4"/>
                </a:solidFill>
                <a:uFill>
                  <a:solidFill>
                    <a:srgbClr val="F40000"/>
                  </a:solidFill>
                </a:uFill>
                <a:latin typeface="Microsoft JhengHei" panose="020B0604030504040204" pitchFamily="34" charset="-120"/>
                <a:ea typeface="Microsoft JhengHei" panose="020B0604030504040204" pitchFamily="34" charset="-120"/>
                <a:cs typeface="Inter Display" panose="02000503000000020004" pitchFamily="2" charset="0"/>
                <a:sym typeface="+mn-ea"/>
              </a:rPr>
              <a:t>替代性葡萄品種</a:t>
            </a:r>
          </a:p>
          <a:p>
            <a:pPr indent="0" algn="l" defTabSz="914400" fontAlgn="auto">
              <a:lnSpc>
                <a:spcPct val="100000"/>
              </a:lnSpc>
              <a:defRPr/>
            </a:pPr>
            <a:r>
              <a:rPr lang="zh-CN" altLang="en-US" sz="4000" b="1" cap="all" dirty="0">
                <a:solidFill>
                  <a:schemeClr val="accent4"/>
                </a:solidFill>
                <a:uFill>
                  <a:solidFill>
                    <a:srgbClr val="F40000"/>
                  </a:solidFill>
                </a:uFill>
                <a:latin typeface="Microsoft JhengHei" panose="020B0604030504040204" pitchFamily="34" charset="-120"/>
                <a:ea typeface="Microsoft JhengHei" panose="020B0604030504040204" pitchFamily="34" charset="-120"/>
                <a:cs typeface="Inter Display" panose="02000503000000020004" pitchFamily="2" charset="0"/>
                <a:sym typeface="+mn-ea"/>
              </a:rPr>
              <a:t>的興起</a:t>
            </a:r>
            <a:endParaRPr lang="zh-CN" altLang="en-AU" sz="4000" b="1" cap="all" dirty="0">
              <a:solidFill>
                <a:schemeClr val="accent5"/>
              </a:solidFill>
              <a:uFill>
                <a:solidFill>
                  <a:srgbClr val="F40000"/>
                </a:solidFill>
              </a:uFill>
              <a:latin typeface="Microsoft JhengHei" panose="020B0604030504040204" pitchFamily="34" charset="-120"/>
              <a:ea typeface="Microsoft JhengHei" panose="020B0604030504040204" pitchFamily="34" charset="-120"/>
              <a:cs typeface="Inter Display" panose="02000503000000020004" pitchFamily="2" charset="0"/>
            </a:endParaRPr>
          </a:p>
        </p:txBody>
      </p:sp>
      <p:pic>
        <p:nvPicPr>
          <p:cNvPr id="4" name="Picture 3"/>
          <p:cNvPicPr>
            <a:picLocks noChangeAspect="1"/>
          </p:cNvPicPr>
          <p:nvPr/>
        </p:nvPicPr>
        <p:blipFill>
          <a:blip r:embed="rId3" cstate="screen"/>
          <a:srcRect/>
          <a:stretch>
            <a:fillRect/>
          </a:stretch>
        </p:blipFill>
        <p:spPr>
          <a:xfrm>
            <a:off x="0" y="0"/>
            <a:ext cx="6096000" cy="6858000"/>
          </a:xfrm>
          <a:prstGeom prst="rect">
            <a:avLst/>
          </a:prstGeom>
        </p:spPr>
      </p:pic>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screen"/>
          <a:srcRect/>
          <a:stretch>
            <a:fillRect/>
          </a:stretch>
        </p:blipFill>
        <p:spPr>
          <a:xfrm>
            <a:off x="0" y="363071"/>
            <a:ext cx="6096000" cy="6091518"/>
          </a:xfrm>
          <a:prstGeom prst="rect">
            <a:avLst/>
          </a:prstGeom>
        </p:spPr>
      </p:pic>
      <p:sp>
        <p:nvSpPr>
          <p:cNvPr id="3" name="object 4"/>
          <p:cNvSpPr txBox="1"/>
          <p:nvPr/>
        </p:nvSpPr>
        <p:spPr>
          <a:xfrm>
            <a:off x="6780059" y="1787648"/>
            <a:ext cx="5298440" cy="3481070"/>
          </a:xfrm>
          <a:prstGeom prst="rect">
            <a:avLst/>
          </a:prstGeom>
        </p:spPr>
        <p:txBody>
          <a:bodyPr vert="horz" wrap="none" lIns="0" tIns="11521" rIns="0" bIns="0" rtlCol="0">
            <a:noAutofit/>
          </a:bodyPr>
          <a:lstStyle/>
          <a:p>
            <a:pPr indent="0" algn="l" fontAlgn="auto"/>
            <a:r>
              <a:rPr lang="zh-CN" altLang="en-US" sz="2800" b="1" kern="100" dirty="0">
                <a:solidFill>
                  <a:schemeClr val="accent3"/>
                </a:solidFill>
                <a:effectLst/>
                <a:latin typeface="Microsoft JhengHei" panose="020B0604030504040204" pitchFamily="34" charset="-120"/>
                <a:ea typeface="Microsoft JhengHei" panose="020B0604030504040204" pitchFamily="34" charset="-120"/>
                <a:cs typeface="微软雅黑" panose="020B0503020204020204" charset="-122"/>
              </a:rPr>
              <a:t>確保澳大利亞</a:t>
            </a:r>
          </a:p>
          <a:p>
            <a:pPr indent="0" algn="l" fontAlgn="auto"/>
            <a:r>
              <a:rPr lang="zh-CN" altLang="en-US" sz="2800" b="1" kern="100" dirty="0">
                <a:solidFill>
                  <a:schemeClr val="accent3"/>
                </a:solidFill>
                <a:effectLst/>
                <a:latin typeface="Microsoft JhengHei" panose="020B0604030504040204" pitchFamily="34" charset="-120"/>
                <a:ea typeface="Microsoft JhengHei" panose="020B0604030504040204" pitchFamily="34" charset="-120"/>
                <a:cs typeface="微软雅黑" panose="020B0503020204020204" charset="-122"/>
              </a:rPr>
              <a:t>傳承數代的葡萄園、葡萄栽培業</a:t>
            </a:r>
          </a:p>
          <a:p>
            <a:pPr indent="0" algn="l" fontAlgn="auto"/>
            <a:r>
              <a:rPr lang="zh-CN" altLang="en-US" sz="2800" b="1" kern="100" dirty="0">
                <a:solidFill>
                  <a:schemeClr val="accent3"/>
                </a:solidFill>
                <a:effectLst/>
                <a:latin typeface="Microsoft JhengHei" panose="020B0604030504040204" pitchFamily="34" charset="-120"/>
                <a:ea typeface="Microsoft JhengHei" panose="020B0604030504040204" pitchFamily="34" charset="-120"/>
                <a:cs typeface="微软雅黑" panose="020B0503020204020204" charset="-122"/>
              </a:rPr>
              <a:t>以及葡萄酒釀造業</a:t>
            </a:r>
            <a:r>
              <a:rPr lang="en-AU" sz="2800" b="1" kern="100" dirty="0">
                <a:solidFill>
                  <a:schemeClr val="accent3"/>
                </a:solidFill>
                <a:effectLst/>
                <a:latin typeface="Microsoft JhengHei" panose="020B0604030504040204" pitchFamily="34" charset="-120"/>
                <a:ea typeface="Microsoft JhengHei" panose="020B0604030504040204" pitchFamily="34" charset="-120"/>
                <a:cs typeface="微软雅黑" panose="020B0503020204020204" charset="-122"/>
              </a:rPr>
              <a:t> </a:t>
            </a:r>
            <a:br>
              <a:rPr lang="en-AU" sz="2400" b="1" kern="100" dirty="0">
                <a:solidFill>
                  <a:schemeClr val="bg2"/>
                </a:solidFill>
                <a:effectLst/>
                <a:latin typeface="Microsoft JhengHei" panose="020B0604030504040204" pitchFamily="34" charset="-120"/>
                <a:ea typeface="Microsoft JhengHei" panose="020B0604030504040204" pitchFamily="34" charset="-120"/>
                <a:cs typeface="微软雅黑" panose="020B0503020204020204" charset="-122"/>
              </a:rPr>
            </a:br>
            <a:r>
              <a:rPr lang="zh-CN" altLang="en-US" sz="4000" b="1" kern="100" dirty="0">
                <a:solidFill>
                  <a:schemeClr val="bg2"/>
                </a:solidFill>
                <a:effectLst/>
                <a:latin typeface="Microsoft JhengHei" panose="020B0604030504040204" pitchFamily="34" charset="-120"/>
                <a:ea typeface="Microsoft JhengHei" panose="020B0604030504040204" pitchFamily="34" charset="-120"/>
                <a:cs typeface="微软雅黑" panose="020B0503020204020204" charset="-122"/>
              </a:rPr>
              <a:t>能夠經久不衰，</a:t>
            </a:r>
          </a:p>
          <a:p>
            <a:pPr indent="0" algn="l" fontAlgn="auto"/>
            <a:r>
              <a:rPr lang="zh-CN" altLang="en-US" sz="4000" b="1" kern="100" dirty="0">
                <a:solidFill>
                  <a:schemeClr val="bg2"/>
                </a:solidFill>
                <a:effectLst/>
                <a:latin typeface="Microsoft JhengHei" panose="020B0604030504040204" pitchFamily="34" charset="-120"/>
                <a:ea typeface="Microsoft JhengHei" panose="020B0604030504040204" pitchFamily="34" charset="-120"/>
                <a:cs typeface="微软雅黑" panose="020B0503020204020204" charset="-122"/>
              </a:rPr>
              <a:t>並在未來歲月中</a:t>
            </a:r>
          </a:p>
          <a:p>
            <a:pPr indent="0" algn="l" fontAlgn="auto"/>
            <a:r>
              <a:rPr lang="zh-CN" altLang="en-US" sz="4000" b="1" kern="100" dirty="0">
                <a:solidFill>
                  <a:schemeClr val="bg2"/>
                </a:solidFill>
                <a:effectLst/>
                <a:latin typeface="Microsoft JhengHei" panose="020B0604030504040204" pitchFamily="34" charset="-120"/>
                <a:ea typeface="Microsoft JhengHei" panose="020B0604030504040204" pitchFamily="34" charset="-120"/>
                <a:cs typeface="微软雅黑" panose="020B0503020204020204" charset="-122"/>
              </a:rPr>
              <a:t>持續煥發生機。</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screen"/>
          <a:srcRect t="7850" b="7833"/>
          <a:stretch>
            <a:fillRect/>
          </a:stretch>
        </p:blipFill>
        <p:spPr>
          <a:xfrm>
            <a:off x="0" y="0"/>
            <a:ext cx="12189898" cy="6858000"/>
          </a:xfrm>
          <a:prstGeom prst="rect">
            <a:avLst/>
          </a:prstGeom>
        </p:spPr>
      </p:pic>
      <p:sp>
        <p:nvSpPr>
          <p:cNvPr id="3" name="object 2"/>
          <p:cNvSpPr txBox="1"/>
          <p:nvPr/>
        </p:nvSpPr>
        <p:spPr>
          <a:xfrm>
            <a:off x="1948595" y="2864765"/>
            <a:ext cx="8105975" cy="1128471"/>
          </a:xfrm>
          <a:prstGeom prst="rect">
            <a:avLst/>
          </a:prstGeom>
        </p:spPr>
        <p:txBody>
          <a:bodyPr vert="horz" wrap="none" lIns="0" tIns="11521" rIns="0" bIns="0" rtlCol="0">
            <a:noAutofit/>
          </a:bodyPr>
          <a:lstStyle>
            <a:lvl1pPr algn="l" defTabSz="1007745"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rtl="0">
              <a:spcBef>
                <a:spcPts val="91"/>
              </a:spcBef>
              <a:tabLst>
                <a:tab pos="1162574" algn="l"/>
                <a:tab pos="2432878" algn="l"/>
                <a:tab pos="3690509" algn="l"/>
                <a:tab pos="4919334" algn="l"/>
                <a:tab pos="6532419" algn="l"/>
                <a:tab pos="9045952" algn="l"/>
              </a:tabLst>
            </a:pPr>
            <a:r>
              <a:rPr lang="ja-JP" altLang="en-US" sz="6000" u="none" strike="noStrike">
                <a:solidFill>
                  <a:srgbClr val="FFFFFF"/>
                </a:solidFill>
                <a:latin typeface="Microsoft JhengHei" panose="020B0604030504040204" pitchFamily="34" charset="-120"/>
                <a:ea typeface="Microsoft JhengHei" panose="020B0604030504040204" pitchFamily="34" charset="-120"/>
                <a:cs typeface="Inter Display"/>
              </a:rPr>
              <a:t>謝謝大家</a:t>
            </a:r>
            <a:endParaRPr lang="pt-BR" sz="6000" spc="272" dirty="0">
              <a:solidFill>
                <a:schemeClr val="bg1"/>
              </a:solidFill>
              <a:latin typeface="Microsoft JhengHei" panose="020B0604030504040204" pitchFamily="34" charset="-120"/>
              <a:ea typeface="Microsoft JhengHei" panose="020B0604030504040204" pitchFamily="34" charset="-120"/>
              <a:cs typeface="Inter Display" panose="02000503000000020004" pitchFamily="2" charset="0"/>
            </a:endParaRPr>
          </a:p>
        </p:txBody>
      </p:sp>
      <p:sp>
        <p:nvSpPr>
          <p:cNvPr id="2" name="Freeform 1"/>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80"/>
          </a:p>
        </p:txBody>
      </p:sp>
      <p:pic>
        <p:nvPicPr>
          <p:cNvPr id="7" name="Graphic 6"/>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Content Placeholder 2"/>
          <p:cNvSpPr txBox="1"/>
          <p:nvPr/>
        </p:nvSpPr>
        <p:spPr>
          <a:xfrm>
            <a:off x="1158187" y="1577088"/>
            <a:ext cx="4302987" cy="3556163"/>
          </a:xfrm>
          <a:prstGeom prst="rect">
            <a:avLst/>
          </a:prstGeom>
          <a:noFill/>
        </p:spPr>
        <p:txBody>
          <a:bodyPr/>
          <a:lstStyle>
            <a:lvl1pPr marL="179705" indent="-179705" algn="l" defTabSz="1007745"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45" indent="-179705" algn="l" defTabSz="1007745"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39750" indent="-179705" algn="l" defTabSz="1007745"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90" indent="-179705" algn="l" defTabSz="1007745"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899795" indent="-179705" algn="l" defTabSz="1007745"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775" indent="-252095" algn="l" defTabSz="1007745" rtl="0" eaLnBrk="1" latinLnBrk="0" hangingPunct="1">
              <a:lnSpc>
                <a:spcPct val="90000"/>
              </a:lnSpc>
              <a:spcBef>
                <a:spcPts val="550"/>
              </a:spcBef>
              <a:buFont typeface="Arial" panose="020B0604020202020204" pitchFamily="34" charset="0"/>
              <a:buChar char="•"/>
              <a:defRPr sz="1985" kern="1200">
                <a:solidFill>
                  <a:schemeClr val="tx1"/>
                </a:solidFill>
                <a:latin typeface="+mn-lt"/>
                <a:ea typeface="+mn-ea"/>
                <a:cs typeface="+mn-cs"/>
              </a:defRPr>
            </a:lvl6pPr>
            <a:lvl7pPr marL="3275965" indent="-252095" algn="l" defTabSz="1007745" rtl="0" eaLnBrk="1" latinLnBrk="0" hangingPunct="1">
              <a:lnSpc>
                <a:spcPct val="90000"/>
              </a:lnSpc>
              <a:spcBef>
                <a:spcPts val="550"/>
              </a:spcBef>
              <a:buFont typeface="Arial" panose="020B0604020202020204" pitchFamily="34" charset="0"/>
              <a:buChar char="•"/>
              <a:defRPr sz="1985" kern="1200">
                <a:solidFill>
                  <a:schemeClr val="tx1"/>
                </a:solidFill>
                <a:latin typeface="+mn-lt"/>
                <a:ea typeface="+mn-ea"/>
                <a:cs typeface="+mn-cs"/>
              </a:defRPr>
            </a:lvl7pPr>
            <a:lvl8pPr marL="3779520" indent="-252095" algn="l" defTabSz="1007745" rtl="0" eaLnBrk="1" latinLnBrk="0" hangingPunct="1">
              <a:lnSpc>
                <a:spcPct val="90000"/>
              </a:lnSpc>
              <a:spcBef>
                <a:spcPts val="550"/>
              </a:spcBef>
              <a:buFont typeface="Arial" panose="020B0604020202020204" pitchFamily="34" charset="0"/>
              <a:buChar char="•"/>
              <a:defRPr sz="1985" kern="1200">
                <a:solidFill>
                  <a:schemeClr val="tx1"/>
                </a:solidFill>
                <a:latin typeface="+mn-lt"/>
                <a:ea typeface="+mn-ea"/>
                <a:cs typeface="+mn-cs"/>
              </a:defRPr>
            </a:lvl8pPr>
            <a:lvl9pPr marL="4283710" indent="-252095" algn="l" defTabSz="1007745" rtl="0" eaLnBrk="1" latinLnBrk="0" hangingPunct="1">
              <a:lnSpc>
                <a:spcPct val="90000"/>
              </a:lnSpc>
              <a:spcBef>
                <a:spcPts val="550"/>
              </a:spcBef>
              <a:buFont typeface="Arial" panose="020B0604020202020204" pitchFamily="34" charset="0"/>
              <a:buChar char="•"/>
              <a:defRPr sz="1985" kern="1200">
                <a:solidFill>
                  <a:schemeClr val="tx1"/>
                </a:solidFill>
                <a:latin typeface="+mn-lt"/>
                <a:ea typeface="+mn-ea"/>
                <a:cs typeface="+mn-cs"/>
              </a:defRPr>
            </a:lvl9pPr>
          </a:lstStyle>
          <a:p>
            <a:pPr marL="0" marR="0" lvl="0" indent="0" algn="l" defTabSz="1007745" rtl="0" eaLnBrk="1" fontAlgn="auto" latinLnBrk="0" hangingPunct="1">
              <a:lnSpc>
                <a:spcPct val="150000"/>
              </a:lnSpc>
              <a:spcBef>
                <a:spcPts val="600"/>
              </a:spcBef>
              <a:spcAft>
                <a:spcPts val="0"/>
              </a:spcAft>
              <a:buClr>
                <a:srgbClr val="55D8BF"/>
              </a:buClr>
              <a:buSzTx/>
              <a:buFont typeface="Arial" panose="020B0604020202020204" pitchFamily="34" charset="0"/>
              <a:buNone/>
              <a:defRPr/>
            </a:pPr>
            <a:r>
              <a:rPr kumimoji="0" lang="zh-CN" altLang="en-US" sz="2400" b="0" i="0" u="none" strike="noStrike" kern="1200" cap="none" spc="0" normalizeH="0" baseline="0" noProof="0" dirty="0">
                <a:ln>
                  <a:noFill/>
                </a:ln>
                <a:solidFill>
                  <a:srgbClr val="FFFFFF"/>
                </a:solidFill>
                <a:effectLst/>
                <a:uLnTx/>
                <a:uFillTx/>
                <a:latin typeface="Microsoft JhengHei" panose="020B0604030504040204" pitchFamily="34" charset="-120"/>
                <a:ea typeface="Microsoft JhengHei" panose="020B0604030504040204" pitchFamily="34" charset="-120"/>
                <a:cs typeface="Arial" panose="020B0604020202020204"/>
              </a:rPr>
              <a:t>澳大利亞葡萄酒行業正在尋找大膽、富有創意且新穎的方式，以確保我們在環境、社會和經濟方面具備長期的可持續發展能力，滿足消費者需求並保護我們多樣的風土條件。</a:t>
            </a:r>
          </a:p>
        </p:txBody>
      </p:sp>
      <p:pic>
        <p:nvPicPr>
          <p:cNvPr id="3" name="Picture 2"/>
          <p:cNvPicPr>
            <a:picLocks noChangeAspect="1"/>
          </p:cNvPicPr>
          <p:nvPr/>
        </p:nvPicPr>
        <p:blipFill>
          <a:blip r:embed="rId3" cstate="screen"/>
          <a:srcRect t="20270" b="20270"/>
          <a:stretch>
            <a:fillRect/>
          </a:stretch>
        </p:blipFill>
        <p:spPr>
          <a:xfrm>
            <a:off x="6096000" y="0"/>
            <a:ext cx="6096000" cy="2414740"/>
          </a:xfrm>
          <a:prstGeom prst="rect">
            <a:avLst/>
          </a:prstGeom>
        </p:spPr>
      </p:pic>
      <p:pic>
        <p:nvPicPr>
          <p:cNvPr id="2" name="Picture 1"/>
          <p:cNvPicPr>
            <a:picLocks noChangeAspect="1"/>
          </p:cNvPicPr>
          <p:nvPr/>
        </p:nvPicPr>
        <p:blipFill>
          <a:blip r:embed="rId4" cstate="screen"/>
          <a:srcRect t="54082"/>
          <a:stretch>
            <a:fillRect/>
          </a:stretch>
        </p:blipFill>
        <p:spPr>
          <a:xfrm>
            <a:off x="6096000" y="4991285"/>
            <a:ext cx="6096000" cy="1866716"/>
          </a:xfrm>
          <a:prstGeom prst="rect">
            <a:avLst/>
          </a:prstGeom>
        </p:spPr>
      </p:pic>
      <p:sp>
        <p:nvSpPr>
          <p:cNvPr id="5" name="Content Placeholder 2"/>
          <p:cNvSpPr txBox="1"/>
          <p:nvPr/>
        </p:nvSpPr>
        <p:spPr>
          <a:xfrm>
            <a:off x="6218971" y="3726852"/>
            <a:ext cx="3976116" cy="1422128"/>
          </a:xfrm>
          <a:prstGeom prst="rect">
            <a:avLst/>
          </a:prstGeom>
          <a:noFill/>
        </p:spPr>
        <p:txBody>
          <a:bodyPr/>
          <a:lstStyle>
            <a:lvl1pPr marL="179705" indent="-179705" algn="l" defTabSz="1007745"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45" indent="-179705" algn="l" defTabSz="1007745"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39750" indent="-179705" algn="l" defTabSz="1007745"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90" indent="-179705" algn="l" defTabSz="1007745"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899795" indent="-179705" algn="l" defTabSz="1007745"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775" indent="-252095" algn="l" defTabSz="1007745" rtl="0" eaLnBrk="1" latinLnBrk="0" hangingPunct="1">
              <a:lnSpc>
                <a:spcPct val="90000"/>
              </a:lnSpc>
              <a:spcBef>
                <a:spcPts val="550"/>
              </a:spcBef>
              <a:buFont typeface="Arial" panose="020B0604020202020204" pitchFamily="34" charset="0"/>
              <a:buChar char="•"/>
              <a:defRPr sz="1985" kern="1200">
                <a:solidFill>
                  <a:schemeClr val="tx1"/>
                </a:solidFill>
                <a:latin typeface="+mn-lt"/>
                <a:ea typeface="+mn-ea"/>
                <a:cs typeface="+mn-cs"/>
              </a:defRPr>
            </a:lvl6pPr>
            <a:lvl7pPr marL="3275965" indent="-252095" algn="l" defTabSz="1007745" rtl="0" eaLnBrk="1" latinLnBrk="0" hangingPunct="1">
              <a:lnSpc>
                <a:spcPct val="90000"/>
              </a:lnSpc>
              <a:spcBef>
                <a:spcPts val="550"/>
              </a:spcBef>
              <a:buFont typeface="Arial" panose="020B0604020202020204" pitchFamily="34" charset="0"/>
              <a:buChar char="•"/>
              <a:defRPr sz="1985" kern="1200">
                <a:solidFill>
                  <a:schemeClr val="tx1"/>
                </a:solidFill>
                <a:latin typeface="+mn-lt"/>
                <a:ea typeface="+mn-ea"/>
                <a:cs typeface="+mn-cs"/>
              </a:defRPr>
            </a:lvl7pPr>
            <a:lvl8pPr marL="3779520" indent="-252095" algn="l" defTabSz="1007745" rtl="0" eaLnBrk="1" latinLnBrk="0" hangingPunct="1">
              <a:lnSpc>
                <a:spcPct val="90000"/>
              </a:lnSpc>
              <a:spcBef>
                <a:spcPts val="550"/>
              </a:spcBef>
              <a:buFont typeface="Arial" panose="020B0604020202020204" pitchFamily="34" charset="0"/>
              <a:buChar char="•"/>
              <a:defRPr sz="1985" kern="1200">
                <a:solidFill>
                  <a:schemeClr val="tx1"/>
                </a:solidFill>
                <a:latin typeface="+mn-lt"/>
                <a:ea typeface="+mn-ea"/>
                <a:cs typeface="+mn-cs"/>
              </a:defRPr>
            </a:lvl8pPr>
            <a:lvl9pPr marL="4283710" indent="-252095" algn="l" defTabSz="1007745" rtl="0" eaLnBrk="1" latinLnBrk="0" hangingPunct="1">
              <a:lnSpc>
                <a:spcPct val="90000"/>
              </a:lnSpc>
              <a:spcBef>
                <a:spcPts val="550"/>
              </a:spcBef>
              <a:buFont typeface="Arial" panose="020B0604020202020204" pitchFamily="34" charset="0"/>
              <a:buChar char="•"/>
              <a:defRPr sz="1985" kern="1200">
                <a:solidFill>
                  <a:schemeClr val="tx1"/>
                </a:solidFill>
                <a:latin typeface="+mn-lt"/>
                <a:ea typeface="+mn-ea"/>
                <a:cs typeface="+mn-cs"/>
              </a:defRPr>
            </a:lvl9pPr>
          </a:lstStyle>
          <a:p>
            <a:pPr marL="179705" marR="0" lvl="0" indent="-179705" algn="l" defTabSz="1007745" rtl="0" eaLnBrk="1" fontAlgn="auto" latinLnBrk="0" hangingPunct="1">
              <a:lnSpc>
                <a:spcPct val="150000"/>
              </a:lnSpc>
              <a:spcBef>
                <a:spcPts val="600"/>
              </a:spcBef>
              <a:spcAft>
                <a:spcPts val="0"/>
              </a:spcAft>
              <a:buClr>
                <a:srgbClr val="55D8BF"/>
              </a:buClr>
              <a:buSzTx/>
              <a:buFont typeface="Arial" panose="020B0604020202020204" pitchFamily="34" charset="0"/>
              <a:buChar char="•"/>
              <a:defRPr/>
            </a:pPr>
            <a:r>
              <a:rPr kumimoji="0" lang="zh-CN" altLang="en-US" sz="1400" b="0" i="0" u="none" strike="noStrike" kern="1200" cap="none" spc="0" normalizeH="0" baseline="0" noProof="0" dirty="0">
                <a:ln>
                  <a:noFill/>
                </a:ln>
                <a:solidFill>
                  <a:srgbClr val="FFFFFF"/>
                </a:solidFill>
                <a:effectLst/>
                <a:uLnTx/>
                <a:uFillTx/>
                <a:latin typeface="Microsoft JhengHei" panose="020B0604030504040204" pitchFamily="34" charset="-120"/>
                <a:ea typeface="Microsoft JhengHei" panose="020B0604030504040204" pitchFamily="34" charset="-120"/>
                <a:cs typeface="Arial" panose="020B0604020202020204"/>
              </a:rPr>
              <a:t>澳大利亞擁有全球最多的有機</a:t>
            </a:r>
            <a:r>
              <a:rPr kumimoji="0" lang="zh-CN" altLang="en-US" sz="1400" b="0" i="0" u="none" strike="noStrike" kern="1200" cap="none" spc="0" normalizeH="0" baseline="0" noProof="0" dirty="0">
                <a:ln>
                  <a:noFill/>
                </a:ln>
                <a:solidFill>
                  <a:srgbClr val="FFFFFF"/>
                </a:solidFill>
                <a:effectLst/>
                <a:uLnTx/>
                <a:uFillTx/>
                <a:latin typeface="Microsoft JhengHei" panose="020B0604030504040204" pitchFamily="34" charset="-120"/>
                <a:ea typeface="Microsoft JhengHei" panose="020B0604030504040204" pitchFamily="34" charset="-120"/>
                <a:cs typeface="Arial" panose="020B0604020202020204"/>
                <a:sym typeface="+mn-ea"/>
              </a:rPr>
              <a:t>認證</a:t>
            </a:r>
            <a:r>
              <a:rPr kumimoji="0" lang="zh-CN" altLang="en-US" sz="1400" b="0" i="0" u="none" strike="noStrike" kern="1200" cap="none" spc="0" normalizeH="0" baseline="0" noProof="0" dirty="0">
                <a:ln>
                  <a:noFill/>
                </a:ln>
                <a:solidFill>
                  <a:srgbClr val="FFFFFF"/>
                </a:solidFill>
                <a:effectLst/>
                <a:uLnTx/>
                <a:uFillTx/>
                <a:latin typeface="Microsoft JhengHei" panose="020B0604030504040204" pitchFamily="34" charset="-120"/>
                <a:ea typeface="Microsoft JhengHei" panose="020B0604030504040204" pitchFamily="34" charset="-120"/>
                <a:cs typeface="Arial" panose="020B0604020202020204"/>
              </a:rPr>
              <a:t>農業用地。</a:t>
            </a:r>
          </a:p>
        </p:txBody>
      </p:sp>
      <p:sp>
        <p:nvSpPr>
          <p:cNvPr id="7" name="object 4"/>
          <p:cNvSpPr txBox="1"/>
          <p:nvPr/>
        </p:nvSpPr>
        <p:spPr>
          <a:xfrm>
            <a:off x="6218971" y="3209245"/>
            <a:ext cx="5973029" cy="675301"/>
          </a:xfrm>
          <a:prstGeom prst="rect">
            <a:avLst/>
          </a:prstGeom>
        </p:spPr>
        <p:txBody>
          <a:bodyPr vert="horz" wrap="none" lIns="0" tIns="11521" rIns="0" bIns="0" rtlCol="0">
            <a:noAutofit/>
          </a:bodyPr>
          <a:lstStyle/>
          <a:p>
            <a:pPr marL="0" marR="0" lvl="0" indent="0" algn="l" defTabSz="914400" rtl="0" eaLnBrk="1" fontAlgn="auto" latinLnBrk="0" hangingPunct="1">
              <a:lnSpc>
                <a:spcPct val="80000"/>
              </a:lnSpc>
              <a:spcBef>
                <a:spcPts val="0"/>
              </a:spcBef>
              <a:spcAft>
                <a:spcPts val="0"/>
              </a:spcAft>
              <a:buClrTx/>
              <a:buSzTx/>
              <a:buFontTx/>
              <a:buNone/>
              <a:defRPr/>
            </a:pPr>
            <a:r>
              <a:rPr kumimoji="0" lang="zh-CN" altLang="en-AU" sz="4000" b="1" i="0" u="none" strike="noStrike" kern="1200" cap="all" spc="500" normalizeH="0" baseline="0" noProof="0" dirty="0">
                <a:ln>
                  <a:noFill/>
                </a:ln>
                <a:solidFill>
                  <a:srgbClr val="55D8BF"/>
                </a:solidFill>
                <a:effectLst/>
                <a:uLnTx/>
                <a:uFill>
                  <a:solidFill>
                    <a:srgbClr val="F40000"/>
                  </a:solidFill>
                </a:uFill>
                <a:latin typeface="Microsoft JhengHei" panose="020B0604030504040204" pitchFamily="34" charset="-120"/>
                <a:ea typeface="Microsoft JhengHei" panose="020B0604030504040204" pitchFamily="34" charset="-120"/>
                <a:cs typeface="Inter Display" panose="02000503000000020004" pitchFamily="2" charset="0"/>
              </a:rPr>
              <a:t>你知道嗎？</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0"/>
          </p:nvPr>
        </p:nvPicPr>
        <p:blipFill>
          <a:blip r:embed="rId2" cstate="screen"/>
          <a:srcRect l="16217" r="16217"/>
          <a:stretch>
            <a:fillRect/>
          </a:stretch>
        </p:blipFill>
        <p:spPr/>
      </p:pic>
      <p:sp>
        <p:nvSpPr>
          <p:cNvPr id="3" name="Title 2"/>
          <p:cNvSpPr>
            <a:spLocks noGrp="1"/>
          </p:cNvSpPr>
          <p:nvPr>
            <p:ph type="title"/>
          </p:nvPr>
        </p:nvSpPr>
        <p:spPr>
          <a:xfrm>
            <a:off x="7347585" y="388620"/>
            <a:ext cx="4347845" cy="1948815"/>
          </a:xfrm>
        </p:spPr>
        <p:txBody>
          <a:bodyPr/>
          <a:lstStyle/>
          <a:p>
            <a:pPr marL="0" indent="0" fontAlgn="auto">
              <a:lnSpc>
                <a:spcPct val="100000"/>
              </a:lnSpc>
            </a:pPr>
            <a:r>
              <a:rPr lang="zh-CN" altLang="en-US" b="1" dirty="0">
                <a:solidFill>
                  <a:schemeClr val="accent1"/>
                </a:solidFill>
                <a:latin typeface="Microsoft JhengHei" panose="020B0604030504040204" pitchFamily="34" charset="-120"/>
                <a:ea typeface="Microsoft JhengHei" panose="020B0604030504040204" pitchFamily="34" charset="-120"/>
                <a:cs typeface="微软雅黑" panose="020B0503020204020204" charset="-122"/>
              </a:rPr>
              <a:t>今天</a:t>
            </a:r>
            <a:r>
              <a:rPr lang="en-US" b="1" dirty="0">
                <a:solidFill>
                  <a:schemeClr val="accent1"/>
                </a:solidFill>
                <a:latin typeface="Microsoft JhengHei" panose="020B0604030504040204" pitchFamily="34" charset="-120"/>
                <a:ea typeface="Microsoft JhengHei" panose="020B0604030504040204" pitchFamily="34" charset="-120"/>
                <a:cs typeface="微软雅黑" panose="020B0503020204020204" charset="-122"/>
              </a:rPr>
              <a:t> </a:t>
            </a:r>
            <a:br>
              <a:rPr lang="en-US" b="1" dirty="0">
                <a:solidFill>
                  <a:schemeClr val="accent1"/>
                </a:solidFill>
                <a:latin typeface="Microsoft JhengHei" panose="020B0604030504040204" pitchFamily="34" charset="-120"/>
                <a:ea typeface="Microsoft JhengHei" panose="020B0604030504040204" pitchFamily="34" charset="-120"/>
                <a:cs typeface="微软雅黑" panose="020B0503020204020204" charset="-122"/>
              </a:rPr>
            </a:br>
            <a:r>
              <a:rPr lang="zh-CN" altLang="en-US" b="1" dirty="0">
                <a:solidFill>
                  <a:schemeClr val="accent1"/>
                </a:solidFill>
                <a:latin typeface="Microsoft JhengHei" panose="020B0604030504040204" pitchFamily="34" charset="-120"/>
                <a:ea typeface="Microsoft JhengHei" panose="020B0604030504040204" pitchFamily="34" charset="-120"/>
                <a:cs typeface="微软雅黑" panose="020B0503020204020204" charset="-122"/>
              </a:rPr>
              <a:t>的內容</a:t>
            </a:r>
            <a:br>
              <a:rPr lang="zh-CN" altLang="en-US" b="1" dirty="0">
                <a:solidFill>
                  <a:schemeClr val="accent1"/>
                </a:solidFill>
                <a:latin typeface="Microsoft JhengHei" panose="020B0604030504040204" pitchFamily="34" charset="-120"/>
                <a:ea typeface="Microsoft JhengHei" panose="020B0604030504040204" pitchFamily="34" charset="-120"/>
                <a:cs typeface="微软雅黑" panose="020B0503020204020204" charset="-122"/>
              </a:rPr>
            </a:br>
            <a:r>
              <a:rPr lang="zh-CN" altLang="en-US" b="1" dirty="0">
                <a:solidFill>
                  <a:schemeClr val="accent1"/>
                </a:solidFill>
                <a:latin typeface="Microsoft JhengHei" panose="020B0604030504040204" pitchFamily="34" charset="-120"/>
                <a:ea typeface="Microsoft JhengHei" panose="020B0604030504040204" pitchFamily="34" charset="-120"/>
                <a:cs typeface="微软雅黑" panose="020B0503020204020204" charset="-122"/>
              </a:rPr>
              <a:t>涵蓋</a:t>
            </a:r>
            <a:br>
              <a:rPr lang="en-US" b="1" dirty="0">
                <a:solidFill>
                  <a:schemeClr val="accent1"/>
                </a:solidFill>
                <a:latin typeface="Microsoft JhengHei" panose="020B0604030504040204" pitchFamily="34" charset="-120"/>
                <a:ea typeface="Microsoft JhengHei" panose="020B0604030504040204" pitchFamily="34" charset="-120"/>
              </a:rPr>
            </a:br>
            <a:endParaRPr lang="en-US" b="1" dirty="0">
              <a:solidFill>
                <a:schemeClr val="accent1"/>
              </a:solidFill>
              <a:latin typeface="Microsoft JhengHei" panose="020B0604030504040204" pitchFamily="34" charset="-120"/>
              <a:ea typeface="Microsoft JhengHei" panose="020B0604030504040204" pitchFamily="34" charset="-120"/>
            </a:endParaRPr>
          </a:p>
        </p:txBody>
      </p:sp>
      <p:sp>
        <p:nvSpPr>
          <p:cNvPr id="4" name="Text Placeholder 3"/>
          <p:cNvSpPr>
            <a:spLocks noGrp="1"/>
          </p:cNvSpPr>
          <p:nvPr>
            <p:ph type="body" sz="quarter" idx="11"/>
          </p:nvPr>
        </p:nvSpPr>
        <p:spPr>
          <a:xfrm>
            <a:off x="7269480" y="3236180"/>
            <a:ext cx="3894455" cy="3327400"/>
          </a:xfrm>
        </p:spPr>
        <p:txBody>
          <a:bodyPr/>
          <a:lstStyle/>
          <a:p>
            <a:pPr marL="285750" indent="-285750" fontAlgn="auto">
              <a:lnSpc>
                <a:spcPct val="150000"/>
              </a:lnSpc>
              <a:spcBef>
                <a:spcPts val="800"/>
              </a:spcBef>
              <a:buFont typeface="Arial" panose="020B0604020202020204" pitchFamily="34" charset="0"/>
              <a:buChar char="•"/>
            </a:pPr>
            <a:r>
              <a:rPr lang="zh-CN" altLang="en-US" dirty="0">
                <a:latin typeface="Microsoft JhengHei" panose="020B0604030504040204" pitchFamily="34" charset="-120"/>
                <a:ea typeface="Microsoft JhengHei" panose="020B0604030504040204" pitchFamily="34" charset="-120"/>
              </a:rPr>
              <a:t>澳大利亞的有機及</a:t>
            </a:r>
            <a:r>
              <a:rPr lang="zh-TW" altLang="en-US" dirty="0">
                <a:latin typeface="Microsoft JhengHei" panose="020B0604030504040204" pitchFamily="34" charset="-120"/>
                <a:ea typeface="Microsoft JhengHei" panose="020B0604030504040204" pitchFamily="34" charset="-120"/>
              </a:rPr>
              <a:t>自然</a:t>
            </a:r>
            <a:r>
              <a:rPr lang="zh-CN" altLang="en-US" dirty="0">
                <a:latin typeface="Microsoft JhengHei" panose="020B0604030504040204" pitchFamily="34" charset="-120"/>
                <a:ea typeface="Microsoft JhengHei" panose="020B0604030504040204" pitchFamily="34" charset="-120"/>
              </a:rPr>
              <a:t>動力</a:t>
            </a:r>
            <a:r>
              <a:rPr lang="zh-TW" altLang="en-US" dirty="0">
                <a:latin typeface="Microsoft JhengHei" panose="020B0604030504040204" pitchFamily="34" charset="-120"/>
                <a:ea typeface="Microsoft JhengHei" panose="020B0604030504040204" pitchFamily="34" charset="-120"/>
              </a:rPr>
              <a:t>農法</a:t>
            </a:r>
            <a:r>
              <a:rPr lang="zh-CN" altLang="en-US" dirty="0">
                <a:latin typeface="Microsoft JhengHei" panose="020B0604030504040204" pitchFamily="34" charset="-120"/>
                <a:ea typeface="Microsoft JhengHei" panose="020B0604030504040204" pitchFamily="34" charset="-120"/>
              </a:rPr>
              <a:t>葡萄栽培與釀造</a:t>
            </a:r>
          </a:p>
          <a:p>
            <a:pPr marL="285750" indent="-285750" fontAlgn="auto">
              <a:lnSpc>
                <a:spcPct val="150000"/>
              </a:lnSpc>
              <a:spcBef>
                <a:spcPts val="800"/>
              </a:spcBef>
              <a:buFont typeface="Arial" panose="020B0604020202020204" pitchFamily="34" charset="0"/>
              <a:buChar char="•"/>
            </a:pPr>
            <a:r>
              <a:rPr lang="zh-CN" altLang="en-US" dirty="0">
                <a:latin typeface="Microsoft JhengHei" panose="020B0604030504040204" pitchFamily="34" charset="-120"/>
                <a:ea typeface="Microsoft JhengHei" panose="020B0604030504040204" pitchFamily="34" charset="-120"/>
              </a:rPr>
              <a:t>其他環境考量因素</a:t>
            </a:r>
          </a:p>
          <a:p>
            <a:pPr marL="285750" indent="-285750" fontAlgn="auto">
              <a:lnSpc>
                <a:spcPct val="150000"/>
              </a:lnSpc>
              <a:spcBef>
                <a:spcPts val="800"/>
              </a:spcBef>
              <a:buFont typeface="Arial" panose="020B0604020202020204" pitchFamily="34" charset="0"/>
              <a:buChar char="•"/>
            </a:pPr>
            <a:r>
              <a:rPr lang="zh-CN" altLang="en-US" dirty="0">
                <a:latin typeface="Microsoft JhengHei" panose="020B0604030504040204" pitchFamily="34" charset="-120"/>
                <a:ea typeface="Microsoft JhengHei" panose="020B0604030504040204" pitchFamily="34" charset="-120"/>
              </a:rPr>
              <a:t>生產商案例研究</a:t>
            </a:r>
          </a:p>
          <a:p>
            <a:pPr marL="285750" indent="-285750" fontAlgn="auto">
              <a:lnSpc>
                <a:spcPct val="150000"/>
              </a:lnSpc>
              <a:spcBef>
                <a:spcPts val="800"/>
              </a:spcBef>
              <a:buFont typeface="Arial" panose="020B0604020202020204" pitchFamily="34" charset="0"/>
              <a:buChar char="•"/>
            </a:pPr>
            <a:r>
              <a:rPr lang="zh-CN" altLang="en-US" dirty="0">
                <a:latin typeface="Microsoft JhengHei" panose="020B0604030504040204" pitchFamily="34" charset="-120"/>
                <a:ea typeface="Microsoft JhengHei" panose="020B0604030504040204" pitchFamily="34" charset="-120"/>
              </a:rPr>
              <a:t>替代品種的興起</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0"/>
          </p:nvPr>
        </p:nvPicPr>
        <p:blipFill>
          <a:blip r:embed="rId3" cstate="screen"/>
          <a:srcRect t="7826" b="7826"/>
          <a:stretch>
            <a:fillRect/>
          </a:stretch>
        </p:blipFill>
        <p:spPr>
          <a:xfrm>
            <a:off x="0" y="0"/>
            <a:ext cx="12192000" cy="6858000"/>
          </a:xfrm>
        </p:spPr>
      </p:pic>
      <p:sp>
        <p:nvSpPr>
          <p:cNvPr id="2" name="Rectangle 1"/>
          <p:cNvSpPr/>
          <p:nvPr/>
        </p:nvSpPr>
        <p:spPr>
          <a:xfrm>
            <a:off x="0" y="4167809"/>
            <a:ext cx="12192000" cy="1975453"/>
          </a:xfrm>
          <a:prstGeom prst="rect">
            <a:avLst/>
          </a:prstGeom>
          <a:solidFill>
            <a:schemeClr val="tx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AU" sz="1800" b="0" i="0" u="none" strike="noStrike" kern="1200" cap="none" spc="0" normalizeH="0" baseline="0" noProof="0">
              <a:ln>
                <a:noFill/>
              </a:ln>
              <a:solidFill>
                <a:srgbClr val="FFFFFF"/>
              </a:solidFill>
              <a:effectLst/>
              <a:uLnTx/>
              <a:uFillTx/>
              <a:latin typeface="Inter Display"/>
              <a:ea typeface="Inter Display"/>
              <a:cs typeface="Arial" panose="020B0604020202020204"/>
            </a:endParaRPr>
          </a:p>
        </p:txBody>
      </p:sp>
      <p:sp>
        <p:nvSpPr>
          <p:cNvPr id="3" name="Title 2"/>
          <p:cNvSpPr>
            <a:spLocks noGrp="1"/>
          </p:cNvSpPr>
          <p:nvPr>
            <p:ph type="title"/>
          </p:nvPr>
        </p:nvSpPr>
        <p:spPr>
          <a:xfrm>
            <a:off x="648335" y="4377055"/>
            <a:ext cx="6158230" cy="1556385"/>
          </a:xfrm>
        </p:spPr>
        <p:txBody>
          <a:bodyPr/>
          <a:lstStyle/>
          <a:p>
            <a:pPr marL="0" indent="0" fontAlgn="auto">
              <a:lnSpc>
                <a:spcPct val="100000"/>
              </a:lnSpc>
            </a:pPr>
            <a:r>
              <a:rPr lang="zh-CN" altLang="en-US" sz="5400" b="1" spc="100" dirty="0">
                <a:solidFill>
                  <a:schemeClr val="accent3"/>
                </a:solidFill>
                <a:latin typeface="Microsoft JhengHei" panose="020B0604030504040204" pitchFamily="34" charset="-120"/>
                <a:ea typeface="Microsoft JhengHei" panose="020B0604030504040204" pitchFamily="34" charset="-120"/>
                <a:cs typeface="微软雅黑" panose="020B0503020204020204" charset="-122"/>
              </a:rPr>
              <a:t>有機</a:t>
            </a:r>
            <a:br>
              <a:rPr lang="en-US" sz="5400" b="1" spc="100" dirty="0">
                <a:solidFill>
                  <a:schemeClr val="accent3"/>
                </a:solidFill>
                <a:latin typeface="Microsoft JhengHei" panose="020B0604030504040204" pitchFamily="34" charset="-120"/>
                <a:ea typeface="Microsoft JhengHei" panose="020B0604030504040204" pitchFamily="34" charset="-120"/>
                <a:cs typeface="微软雅黑" panose="020B0503020204020204" charset="-122"/>
              </a:rPr>
            </a:br>
            <a:r>
              <a:rPr lang="zh-CN" altLang="en-US" sz="5400" b="1" spc="100" dirty="0">
                <a:solidFill>
                  <a:schemeClr val="bg2"/>
                </a:solidFill>
                <a:latin typeface="Microsoft JhengHei" panose="020B0604030504040204" pitchFamily="34" charset="-120"/>
                <a:ea typeface="Microsoft JhengHei" panose="020B0604030504040204" pitchFamily="34" charset="-120"/>
                <a:cs typeface="微软雅黑" panose="020B0503020204020204" charset="-122"/>
              </a:rPr>
              <a:t>葡萄栽培</a:t>
            </a:r>
            <a:br>
              <a:rPr lang="en-US" b="1" dirty="0">
                <a:solidFill>
                  <a:schemeClr val="accent3"/>
                </a:solidFill>
                <a:latin typeface="Microsoft JhengHei" panose="020B0604030504040204" pitchFamily="34" charset="-120"/>
                <a:ea typeface="Microsoft JhengHei" panose="020B0604030504040204" pitchFamily="34" charset="-120"/>
              </a:rPr>
            </a:br>
            <a:endParaRPr lang="en-US" b="1" dirty="0">
              <a:solidFill>
                <a:schemeClr val="accent3"/>
              </a:solidFill>
              <a:latin typeface="Microsoft JhengHei" panose="020B0604030504040204" pitchFamily="34" charset="-120"/>
              <a:ea typeface="Microsoft JhengHei" panose="020B0604030504040204" pitchFamily="34" charset="-120"/>
            </a:endParaRPr>
          </a:p>
        </p:txBody>
      </p:sp>
      <p:sp>
        <p:nvSpPr>
          <p:cNvPr id="4" name="Text Placeholder 3"/>
          <p:cNvSpPr>
            <a:spLocks noGrp="1"/>
          </p:cNvSpPr>
          <p:nvPr>
            <p:ph type="body" sz="quarter" idx="11"/>
          </p:nvPr>
        </p:nvSpPr>
        <p:spPr>
          <a:xfrm>
            <a:off x="6893165" y="4520657"/>
            <a:ext cx="4105121" cy="1209090"/>
          </a:xfrm>
        </p:spPr>
        <p:txBody>
          <a:bodyPr/>
          <a:lstStyle/>
          <a:p>
            <a:pPr fontAlgn="auto">
              <a:lnSpc>
                <a:spcPct val="150000"/>
              </a:lnSpc>
              <a:spcBef>
                <a:spcPts val="500"/>
              </a:spcBef>
              <a:buClr>
                <a:schemeClr val="accent3"/>
              </a:buClr>
            </a:pPr>
            <a:r>
              <a:rPr lang="zh-CN" altLang="en-US" dirty="0">
                <a:solidFill>
                  <a:schemeClr val="bg1"/>
                </a:solidFill>
                <a:effectLst/>
                <a:latin typeface="Microsoft JhengHei" panose="020B0604030504040204" pitchFamily="34" charset="-120"/>
                <a:ea typeface="Microsoft JhengHei" panose="020B0604030504040204" pitchFamily="34" charset="-120"/>
              </a:rPr>
              <a:t>葡萄在種植和加工過程中不使用合成或人造添加劑、化學製品、除草劑、殺蟲劑、化肥，也不使用轉基因產品及生物。</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0"/>
          </p:nvPr>
        </p:nvPicPr>
        <p:blipFill>
          <a:blip r:embed="rId3" cstate="screen"/>
          <a:srcRect l="27536" t="7345" r="2972" b="34039"/>
          <a:stretch>
            <a:fillRect/>
          </a:stretch>
        </p:blipFill>
        <p:spPr>
          <a:xfrm>
            <a:off x="0" y="0"/>
            <a:ext cx="12192000" cy="6858000"/>
          </a:xfrm>
        </p:spPr>
      </p:pic>
      <p:sp>
        <p:nvSpPr>
          <p:cNvPr id="2" name="Rectangle 1"/>
          <p:cNvSpPr/>
          <p:nvPr/>
        </p:nvSpPr>
        <p:spPr>
          <a:xfrm>
            <a:off x="0" y="602095"/>
            <a:ext cx="12192000" cy="1975453"/>
          </a:xfrm>
          <a:prstGeom prst="rect">
            <a:avLst/>
          </a:prstGeom>
          <a:solidFill>
            <a:schemeClr val="accent6"/>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AU" sz="1800" b="0" i="0" u="none" strike="noStrike" kern="1200" cap="none" spc="0" normalizeH="0" baseline="0" noProof="0">
              <a:ln>
                <a:noFill/>
              </a:ln>
              <a:solidFill>
                <a:srgbClr val="FFFFFF"/>
              </a:solidFill>
              <a:effectLst/>
              <a:uLnTx/>
              <a:uFillTx/>
              <a:latin typeface="Inter Display"/>
              <a:ea typeface="Inter Display"/>
              <a:cs typeface="Arial" panose="020B0604020202020204"/>
            </a:endParaRPr>
          </a:p>
        </p:txBody>
      </p:sp>
      <p:sp>
        <p:nvSpPr>
          <p:cNvPr id="3" name="Title 2"/>
          <p:cNvSpPr>
            <a:spLocks noGrp="1"/>
          </p:cNvSpPr>
          <p:nvPr>
            <p:ph type="title"/>
          </p:nvPr>
        </p:nvSpPr>
        <p:spPr>
          <a:xfrm>
            <a:off x="648335" y="808355"/>
            <a:ext cx="6158230" cy="1562100"/>
          </a:xfrm>
        </p:spPr>
        <p:txBody>
          <a:bodyPr/>
          <a:lstStyle/>
          <a:p>
            <a:pPr marL="0" indent="0" fontAlgn="auto">
              <a:lnSpc>
                <a:spcPct val="100000"/>
              </a:lnSpc>
            </a:pPr>
            <a:r>
              <a:rPr lang="zh-CN" altLang="en-US" sz="5400" b="1" spc="100" dirty="0">
                <a:solidFill>
                  <a:schemeClr val="accent5"/>
                </a:solidFill>
                <a:latin typeface="Microsoft JhengHei" panose="020B0604030504040204" pitchFamily="34" charset="-120"/>
                <a:ea typeface="Microsoft JhengHei" panose="020B0604030504040204" pitchFamily="34" charset="-120"/>
                <a:cs typeface="微软雅黑" panose="020B0503020204020204" charset="-122"/>
                <a:sym typeface="+mn-ea"/>
              </a:rPr>
              <a:t>有機</a:t>
            </a:r>
            <a:br>
              <a:rPr lang="zh-CN" altLang="en-US" sz="5400" b="1" spc="100" dirty="0">
                <a:solidFill>
                  <a:schemeClr val="accent5"/>
                </a:solidFill>
                <a:latin typeface="Microsoft JhengHei" panose="020B0604030504040204" pitchFamily="34" charset="-120"/>
                <a:ea typeface="Microsoft JhengHei" panose="020B0604030504040204" pitchFamily="34" charset="-120"/>
                <a:cs typeface="微软雅黑" panose="020B0503020204020204" charset="-122"/>
                <a:sym typeface="+mn-ea"/>
              </a:rPr>
            </a:br>
            <a:r>
              <a:rPr lang="zh-CN" altLang="en-US" sz="5400" b="1" spc="100" dirty="0">
                <a:solidFill>
                  <a:schemeClr val="accent1"/>
                </a:solidFill>
                <a:latin typeface="Microsoft JhengHei" panose="020B0604030504040204" pitchFamily="34" charset="-120"/>
                <a:ea typeface="Microsoft JhengHei" panose="020B0604030504040204" pitchFamily="34" charset="-120"/>
                <a:cs typeface="微软雅黑" panose="020B0503020204020204" charset="-122"/>
              </a:rPr>
              <a:t>認證</a:t>
            </a:r>
            <a:br>
              <a:rPr lang="en-US" b="1" dirty="0">
                <a:solidFill>
                  <a:schemeClr val="accent3"/>
                </a:solidFill>
                <a:latin typeface="Microsoft JhengHei" panose="020B0604030504040204" pitchFamily="34" charset="-120"/>
                <a:ea typeface="Microsoft JhengHei" panose="020B0604030504040204" pitchFamily="34" charset="-120"/>
              </a:rPr>
            </a:br>
            <a:br>
              <a:rPr lang="en-US" b="1" dirty="0">
                <a:solidFill>
                  <a:schemeClr val="accent3"/>
                </a:solidFill>
                <a:latin typeface="Microsoft JhengHei" panose="020B0604030504040204" pitchFamily="34" charset="-120"/>
                <a:ea typeface="Microsoft JhengHei" panose="020B0604030504040204" pitchFamily="34" charset="-120"/>
              </a:rPr>
            </a:br>
            <a:endParaRPr lang="en-US" b="1" dirty="0">
              <a:solidFill>
                <a:schemeClr val="accent3"/>
              </a:solidFill>
              <a:latin typeface="Microsoft JhengHei" panose="020B0604030504040204" pitchFamily="34" charset="-120"/>
              <a:ea typeface="Microsoft JhengHei" panose="020B0604030504040204" pitchFamily="34" charset="-120"/>
            </a:endParaRPr>
          </a:p>
        </p:txBody>
      </p:sp>
      <p:sp>
        <p:nvSpPr>
          <p:cNvPr id="4" name="Text Placeholder 3"/>
          <p:cNvSpPr>
            <a:spLocks noGrp="1"/>
          </p:cNvSpPr>
          <p:nvPr>
            <p:ph type="body" sz="quarter" idx="11"/>
          </p:nvPr>
        </p:nvSpPr>
        <p:spPr>
          <a:xfrm>
            <a:off x="6893166" y="1077876"/>
            <a:ext cx="4099732" cy="1209090"/>
          </a:xfrm>
        </p:spPr>
        <p:txBody>
          <a:bodyPr/>
          <a:lstStyle/>
          <a:p>
            <a:pPr fontAlgn="auto">
              <a:lnSpc>
                <a:spcPct val="150000"/>
              </a:lnSpc>
              <a:spcBef>
                <a:spcPts val="200"/>
              </a:spcBef>
              <a:spcAft>
                <a:spcPts val="300"/>
              </a:spcAft>
            </a:pPr>
            <a:r>
              <a:rPr lang="zh-CN" altLang="en-US" dirty="0">
                <a:effectLst/>
                <a:latin typeface="Microsoft JhengHei" panose="020B0604030504040204" pitchFamily="34" charset="-120"/>
                <a:ea typeface="Microsoft JhengHei" panose="020B0604030504040204" pitchFamily="34" charset="-120"/>
                <a:cs typeface="微软雅黑" panose="020B0503020204020204" charset="-122"/>
              </a:rPr>
              <a:t>整個釀酒過程</a:t>
            </a:r>
            <a:r>
              <a:rPr lang="en-US" altLang="zh-CN" dirty="0">
                <a:effectLst/>
                <a:latin typeface="Microsoft JhengHei" panose="020B0604030504040204" pitchFamily="34" charset="-120"/>
                <a:ea typeface="Microsoft JhengHei" panose="020B0604030504040204" pitchFamily="34" charset="-120"/>
                <a:cs typeface="微软雅黑" panose="020B0503020204020204" charset="-122"/>
              </a:rPr>
              <a:t> —— </a:t>
            </a:r>
            <a:r>
              <a:rPr lang="zh-CN" altLang="en-US" dirty="0">
                <a:effectLst/>
                <a:latin typeface="Microsoft JhengHei" panose="020B0604030504040204" pitchFamily="34" charset="-120"/>
                <a:ea typeface="Microsoft JhengHei" panose="020B0604030504040204" pitchFamily="34" charset="-120"/>
                <a:cs typeface="微软雅黑" panose="020B0503020204020204" charset="-122"/>
              </a:rPr>
              <a:t>從葡萄種植到葡萄酒裝瓶</a:t>
            </a:r>
            <a:r>
              <a:rPr lang="en-US" altLang="zh-CN" dirty="0">
                <a:effectLst/>
                <a:latin typeface="Microsoft JhengHei" panose="020B0604030504040204" pitchFamily="34" charset="-120"/>
                <a:ea typeface="Microsoft JhengHei" panose="020B0604030504040204" pitchFamily="34" charset="-120"/>
                <a:cs typeface="微软雅黑" panose="020B0503020204020204" charset="-122"/>
              </a:rPr>
              <a:t> —— </a:t>
            </a:r>
            <a:r>
              <a:rPr lang="zh-CN" altLang="en-US" dirty="0">
                <a:effectLst/>
                <a:latin typeface="Microsoft JhengHei" panose="020B0604030504040204" pitchFamily="34" charset="-120"/>
                <a:ea typeface="Microsoft JhengHei" panose="020B0604030504040204" pitchFamily="34" charset="-120"/>
                <a:cs typeface="微软雅黑" panose="020B0503020204020204" charset="-122"/>
              </a:rPr>
              <a:t>都必須是有機的。並非所有標有</a:t>
            </a:r>
            <a:r>
              <a:rPr lang="en-US" altLang="zh-CN" dirty="0">
                <a:effectLst/>
                <a:latin typeface="Microsoft JhengHei" panose="020B0604030504040204" pitchFamily="34" charset="-120"/>
                <a:ea typeface="Microsoft JhengHei" panose="020B0604030504040204" pitchFamily="34" charset="-120"/>
                <a:cs typeface="微软雅黑" panose="020B0503020204020204" charset="-122"/>
              </a:rPr>
              <a:t> “</a:t>
            </a:r>
            <a:r>
              <a:rPr lang="zh-CN" altLang="en-US" dirty="0">
                <a:effectLst/>
                <a:latin typeface="Microsoft JhengHei" panose="020B0604030504040204" pitchFamily="34" charset="-120"/>
                <a:ea typeface="Microsoft JhengHei" panose="020B0604030504040204" pitchFamily="34" charset="-120"/>
                <a:cs typeface="微软雅黑" panose="020B0503020204020204" charset="-122"/>
              </a:rPr>
              <a:t>有機</a:t>
            </a:r>
            <a:r>
              <a:rPr lang="en-US" altLang="zh-CN" dirty="0">
                <a:effectLst/>
                <a:latin typeface="Microsoft JhengHei" panose="020B0604030504040204" pitchFamily="34" charset="-120"/>
                <a:ea typeface="Microsoft JhengHei" panose="020B0604030504040204" pitchFamily="34" charset="-120"/>
                <a:cs typeface="微软雅黑" panose="020B0503020204020204" charset="-122"/>
              </a:rPr>
              <a:t>” </a:t>
            </a:r>
            <a:r>
              <a:rPr lang="zh-CN" altLang="en-US" dirty="0">
                <a:effectLst/>
                <a:latin typeface="Microsoft JhengHei" panose="020B0604030504040204" pitchFamily="34" charset="-120"/>
                <a:ea typeface="Microsoft JhengHei" panose="020B0604030504040204" pitchFamily="34" charset="-120"/>
                <a:cs typeface="微软雅黑" panose="020B0503020204020204" charset="-122"/>
              </a:rPr>
              <a:t>字樣的葡萄酒都是經過認證的。</a:t>
            </a: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10"/>
          </p:nvPr>
        </p:nvPicPr>
        <p:blipFill>
          <a:blip r:embed="rId3" cstate="screen"/>
          <a:srcRect l="16195" r="16195"/>
          <a:stretch>
            <a:fillRect/>
          </a:stretch>
        </p:blipFill>
        <p:spPr>
          <a:xfrm>
            <a:off x="20" y="388842"/>
            <a:ext cx="6169295" cy="6083199"/>
          </a:xfrm>
          <a:noFill/>
        </p:spPr>
      </p:pic>
      <p:sp>
        <p:nvSpPr>
          <p:cNvPr id="3" name="Title 2"/>
          <p:cNvSpPr>
            <a:spLocks noGrp="1"/>
          </p:cNvSpPr>
          <p:nvPr>
            <p:ph type="title"/>
          </p:nvPr>
        </p:nvSpPr>
        <p:spPr>
          <a:xfrm>
            <a:off x="6842725" y="909503"/>
            <a:ext cx="6158452" cy="1325562"/>
          </a:xfrm>
        </p:spPr>
        <p:txBody>
          <a:bodyPr anchor="t">
            <a:normAutofit fontScale="90000"/>
          </a:bodyPr>
          <a:lstStyle/>
          <a:p>
            <a:pPr marL="0" indent="0" fontAlgn="auto">
              <a:lnSpc>
                <a:spcPct val="100000"/>
              </a:lnSpc>
            </a:pPr>
            <a:r>
              <a:rPr lang="zh-TW" altLang="en-US" b="1" dirty="0">
                <a:solidFill>
                  <a:schemeClr val="accent1"/>
                </a:solidFill>
                <a:latin typeface="Microsoft JhengHei" panose="020B0604030504040204" pitchFamily="34" charset="-120"/>
                <a:ea typeface="Microsoft JhengHei" panose="020B0604030504040204" pitchFamily="34" charset="-120"/>
                <a:cs typeface="微软雅黑" panose="020B0503020204020204" charset="-122"/>
              </a:rPr>
              <a:t>自然</a:t>
            </a:r>
            <a:r>
              <a:rPr lang="zh-CN" altLang="en-US" b="1" dirty="0">
                <a:solidFill>
                  <a:schemeClr val="accent1"/>
                </a:solidFill>
                <a:latin typeface="Microsoft JhengHei" panose="020B0604030504040204" pitchFamily="34" charset="-120"/>
                <a:ea typeface="Microsoft JhengHei" panose="020B0604030504040204" pitchFamily="34" charset="-120"/>
                <a:cs typeface="微软雅黑" panose="020B0503020204020204" charset="-122"/>
              </a:rPr>
              <a:t>動力</a:t>
            </a:r>
            <a:br>
              <a:rPr lang="zh-CN" altLang="en-US" b="1" dirty="0">
                <a:solidFill>
                  <a:schemeClr val="accent1"/>
                </a:solidFill>
                <a:latin typeface="Microsoft JhengHei" panose="020B0604030504040204" pitchFamily="34" charset="-120"/>
                <a:ea typeface="Microsoft JhengHei" panose="020B0604030504040204" pitchFamily="34" charset="-120"/>
                <a:cs typeface="微软雅黑" panose="020B0503020204020204" charset="-122"/>
              </a:rPr>
            </a:br>
            <a:r>
              <a:rPr lang="zh-CN" altLang="en-US" b="1" dirty="0">
                <a:solidFill>
                  <a:schemeClr val="accent4"/>
                </a:solidFill>
                <a:latin typeface="Microsoft JhengHei" panose="020B0604030504040204" pitchFamily="34" charset="-120"/>
                <a:ea typeface="Microsoft JhengHei" panose="020B0604030504040204" pitchFamily="34" charset="-120"/>
                <a:cs typeface="微软雅黑" panose="020B0503020204020204" charset="-122"/>
              </a:rPr>
              <a:t>葡萄栽培法</a:t>
            </a:r>
          </a:p>
        </p:txBody>
      </p:sp>
      <p:sp>
        <p:nvSpPr>
          <p:cNvPr id="4" name="Text Placeholder 3"/>
          <p:cNvSpPr>
            <a:spLocks noGrp="1"/>
          </p:cNvSpPr>
          <p:nvPr>
            <p:ph type="body" sz="quarter" idx="11"/>
          </p:nvPr>
        </p:nvSpPr>
        <p:spPr>
          <a:xfrm>
            <a:off x="6842760" y="2816860"/>
            <a:ext cx="4105275" cy="2334895"/>
          </a:xfrm>
        </p:spPr>
        <p:txBody>
          <a:bodyPr>
            <a:normAutofit/>
          </a:bodyPr>
          <a:lstStyle/>
          <a:p>
            <a:pPr fontAlgn="auto">
              <a:lnSpc>
                <a:spcPct val="150000"/>
              </a:lnSpc>
              <a:spcBef>
                <a:spcPts val="500"/>
              </a:spcBef>
            </a:pPr>
            <a:r>
              <a:rPr lang="zh-TW" altLang="en-US" dirty="0">
                <a:latin typeface="Microsoft JhengHei" panose="020B0604030504040204" pitchFamily="34" charset="-120"/>
                <a:ea typeface="Microsoft JhengHei" panose="020B0604030504040204" pitchFamily="34" charset="-120"/>
              </a:rPr>
              <a:t>自然</a:t>
            </a:r>
            <a:r>
              <a:rPr lang="zh-CN" altLang="en-US" dirty="0">
                <a:latin typeface="Microsoft JhengHei" panose="020B0604030504040204" pitchFamily="34" charset="-120"/>
                <a:ea typeface="Microsoft JhengHei" panose="020B0604030504040204" pitchFamily="34" charset="-120"/>
              </a:rPr>
              <a:t>動力葡萄栽培法是一種基於有機農業原則的整體方法，採用特定的</a:t>
            </a:r>
            <a:r>
              <a:rPr lang="zh-TW" altLang="en-US" dirty="0">
                <a:latin typeface="Microsoft JhengHei" panose="020B0604030504040204" pitchFamily="34" charset="-120"/>
                <a:ea typeface="Microsoft JhengHei" panose="020B0604030504040204" pitchFamily="34" charset="-120"/>
              </a:rPr>
              <a:t>自然</a:t>
            </a:r>
            <a:r>
              <a:rPr lang="zh-CN" altLang="en-US" dirty="0">
                <a:latin typeface="Microsoft JhengHei" panose="020B0604030504040204" pitchFamily="34" charset="-120"/>
                <a:ea typeface="Microsoft JhengHei" panose="020B0604030504040204" pitchFamily="34" charset="-120"/>
              </a:rPr>
              <a:t>動力製劑並遵循特定的實踐操作。此外，占星學和精神層面的要素對實踐操作及時間安排也有著重要影響。</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773359" y="3993464"/>
            <a:ext cx="3346949" cy="1568450"/>
          </a:xfrm>
          <a:prstGeom prst="rect">
            <a:avLst/>
          </a:prstGeom>
          <a:noFill/>
        </p:spPr>
        <p:txBody>
          <a:bodyPr wrap="square">
            <a:spAutoFit/>
          </a:bodyPr>
          <a:lstStyle/>
          <a:p>
            <a:pPr indent="0" algn="l" fontAlgn="auto">
              <a:lnSpc>
                <a:spcPct val="150000"/>
              </a:lnSpc>
              <a:buClrTx/>
              <a:buSzTx/>
              <a:buFontTx/>
            </a:pPr>
            <a:r>
              <a:rPr lang="en-AU" sz="1600" b="1" dirty="0">
                <a:solidFill>
                  <a:schemeClr val="accent4"/>
                </a:solidFill>
                <a:latin typeface="Microsoft JhengHei" panose="020B0604030504040204" pitchFamily="34" charset="-120"/>
                <a:ea typeface="Microsoft JhengHei" panose="020B0604030504040204" pitchFamily="34" charset="-120"/>
              </a:rPr>
              <a:t>常規（非有機）葡萄栽培</a:t>
            </a:r>
          </a:p>
          <a:p>
            <a:pPr indent="0" fontAlgn="auto">
              <a:lnSpc>
                <a:spcPct val="150000"/>
              </a:lnSpc>
            </a:pPr>
            <a:r>
              <a:rPr lang="zh-CN" altLang="en-US" sz="1600" dirty="0">
                <a:latin typeface="Microsoft JhengHei" panose="020B0604030504040204" pitchFamily="34" charset="-120"/>
                <a:ea typeface="Microsoft JhengHei" panose="020B0604030504040204" pitchFamily="34" charset="-120"/>
              </a:rPr>
              <a:t>採用一系列農業操作方式，包括傳統農耕方法、一些合成噴霧劑和化肥、現代技術以及注重環保的方法。</a:t>
            </a:r>
          </a:p>
        </p:txBody>
      </p:sp>
      <p:sp>
        <p:nvSpPr>
          <p:cNvPr id="9" name="TextBox 8"/>
          <p:cNvSpPr txBox="1"/>
          <p:nvPr/>
        </p:nvSpPr>
        <p:spPr>
          <a:xfrm>
            <a:off x="4866125" y="3974184"/>
            <a:ext cx="3346949" cy="2922905"/>
          </a:xfrm>
          <a:prstGeom prst="rect">
            <a:avLst/>
          </a:prstGeom>
          <a:noFill/>
        </p:spPr>
        <p:txBody>
          <a:bodyPr wrap="square">
            <a:spAutoFit/>
          </a:bodyPr>
          <a:lstStyle/>
          <a:p>
            <a:pPr algn="l">
              <a:lnSpc>
                <a:spcPct val="150000"/>
              </a:lnSpc>
              <a:buClrTx/>
              <a:buSzTx/>
              <a:buFontTx/>
            </a:pPr>
            <a:r>
              <a:rPr lang="en-AU" sz="1600" b="1" dirty="0">
                <a:solidFill>
                  <a:schemeClr val="accent4"/>
                </a:solidFill>
                <a:latin typeface="Microsoft JhengHei" panose="020B0604030504040204" pitchFamily="34" charset="-120"/>
                <a:ea typeface="Microsoft JhengHei" panose="020B0604030504040204" pitchFamily="34" charset="-120"/>
              </a:rPr>
              <a:t>有機葡萄栽培</a:t>
            </a:r>
          </a:p>
          <a:p>
            <a:pPr algn="l">
              <a:lnSpc>
                <a:spcPct val="150000"/>
              </a:lnSpc>
              <a:buClrTx/>
              <a:buSzTx/>
              <a:buFontTx/>
            </a:pPr>
            <a:r>
              <a:rPr lang="zh-CN" altLang="en-US" sz="1600" dirty="0">
                <a:latin typeface="Microsoft JhengHei" panose="020B0604030504040204" pitchFamily="34" charset="-120"/>
                <a:ea typeface="Microsoft JhengHei" panose="020B0604030504040204" pitchFamily="34" charset="-120"/>
              </a:rPr>
              <a:t>同樣可以借鑒傳統及現代農耕方法，但會避免使用合成化肥、殺蟲劑和除草劑。取而代之的是，會使用諸如磷礦石、植物性材料、動物性產品以及無化學成分的噴霧劑等有機物料。</a:t>
            </a:r>
          </a:p>
          <a:p>
            <a:endParaRPr lang="zh-CN" altLang="en-US" sz="1600" dirty="0">
              <a:latin typeface="Microsoft JhengHei" panose="020B0604030504040204" pitchFamily="34" charset="-120"/>
              <a:ea typeface="Microsoft JhengHei" panose="020B0604030504040204" pitchFamily="34" charset="-120"/>
            </a:endParaRPr>
          </a:p>
        </p:txBody>
      </p:sp>
      <p:sp>
        <p:nvSpPr>
          <p:cNvPr id="10" name="TextBox 9"/>
          <p:cNvSpPr txBox="1"/>
          <p:nvPr/>
        </p:nvSpPr>
        <p:spPr>
          <a:xfrm>
            <a:off x="8624714" y="3954904"/>
            <a:ext cx="3346949" cy="1568450"/>
          </a:xfrm>
          <a:prstGeom prst="rect">
            <a:avLst/>
          </a:prstGeom>
          <a:noFill/>
        </p:spPr>
        <p:txBody>
          <a:bodyPr wrap="square">
            <a:spAutoFit/>
          </a:bodyPr>
          <a:lstStyle/>
          <a:p>
            <a:pPr algn="l">
              <a:lnSpc>
                <a:spcPct val="150000"/>
              </a:lnSpc>
              <a:buClrTx/>
              <a:buSzTx/>
              <a:buFontTx/>
            </a:pPr>
            <a:r>
              <a:rPr lang="zh-TW" altLang="en-US" sz="1600" b="1" dirty="0">
                <a:solidFill>
                  <a:schemeClr val="accent4"/>
                </a:solidFill>
                <a:latin typeface="Microsoft JhengHei" panose="020B0604030504040204" pitchFamily="34" charset="-120"/>
                <a:ea typeface="Microsoft JhengHei" panose="020B0604030504040204" pitchFamily="34" charset="-120"/>
              </a:rPr>
              <a:t>自然</a:t>
            </a:r>
            <a:r>
              <a:rPr lang="en-AU" sz="1600" b="1" dirty="0" err="1">
                <a:solidFill>
                  <a:schemeClr val="accent4"/>
                </a:solidFill>
                <a:latin typeface="Microsoft JhengHei" panose="020B0604030504040204" pitchFamily="34" charset="-120"/>
                <a:ea typeface="Microsoft JhengHei" panose="020B0604030504040204" pitchFamily="34" charset="-120"/>
              </a:rPr>
              <a:t>動力</a:t>
            </a:r>
            <a:r>
              <a:rPr lang="zh-TW" altLang="en-US" sz="1600" b="1" dirty="0">
                <a:solidFill>
                  <a:schemeClr val="accent4"/>
                </a:solidFill>
                <a:latin typeface="Microsoft JhengHei" panose="020B0604030504040204" pitchFamily="34" charset="-120"/>
                <a:ea typeface="Microsoft JhengHei" panose="020B0604030504040204" pitchFamily="34" charset="-120"/>
              </a:rPr>
              <a:t>農</a:t>
            </a:r>
            <a:r>
              <a:rPr lang="zh-CN" altLang="en-AU" sz="1600" b="1" dirty="0">
                <a:solidFill>
                  <a:schemeClr val="accent4"/>
                </a:solidFill>
                <a:latin typeface="Microsoft JhengHei" panose="020B0604030504040204" pitchFamily="34" charset="-120"/>
                <a:ea typeface="Microsoft JhengHei" panose="020B0604030504040204" pitchFamily="34" charset="-120"/>
              </a:rPr>
              <a:t>法</a:t>
            </a:r>
            <a:endParaRPr lang="en-AU" sz="1600" b="1" dirty="0">
              <a:solidFill>
                <a:schemeClr val="accent4"/>
              </a:solidFill>
              <a:latin typeface="Microsoft JhengHei" panose="020B0604030504040204" pitchFamily="34" charset="-120"/>
              <a:ea typeface="Microsoft JhengHei" panose="020B0604030504040204" pitchFamily="34" charset="-120"/>
            </a:endParaRPr>
          </a:p>
          <a:p>
            <a:pPr algn="l">
              <a:lnSpc>
                <a:spcPct val="150000"/>
              </a:lnSpc>
              <a:buClrTx/>
              <a:buSzTx/>
              <a:buFontTx/>
            </a:pPr>
            <a:r>
              <a:rPr lang="zh-CN" altLang="en-US" sz="1600" dirty="0">
                <a:latin typeface="Microsoft JhengHei" panose="020B0604030504040204" pitchFamily="34" charset="-120"/>
                <a:ea typeface="Microsoft JhengHei" panose="020B0604030504040204" pitchFamily="34" charset="-120"/>
              </a:rPr>
              <a:t>源於魯道夫・斯坦納的理念。它與有機葡萄栽培類似，但還融入了月相變化以及特殊的土壤改良措施。</a:t>
            </a:r>
          </a:p>
        </p:txBody>
      </p:sp>
      <p:pic>
        <p:nvPicPr>
          <p:cNvPr id="4" name="Picture 3"/>
          <p:cNvPicPr>
            <a:picLocks noChangeAspect="1"/>
          </p:cNvPicPr>
          <p:nvPr/>
        </p:nvPicPr>
        <p:blipFill>
          <a:blip r:embed="rId3" cstate="screen"/>
          <a:stretch>
            <a:fillRect/>
          </a:stretch>
        </p:blipFill>
        <p:spPr>
          <a:xfrm>
            <a:off x="8958891" y="1862965"/>
            <a:ext cx="2208396" cy="2208396"/>
          </a:xfrm>
          <a:prstGeom prst="rect">
            <a:avLst/>
          </a:prstGeom>
        </p:spPr>
      </p:pic>
      <p:pic>
        <p:nvPicPr>
          <p:cNvPr id="5" name="Picture 4" descr="A drawing of a tractor&#10;&#10;Description automatically generated"/>
          <p:cNvPicPr>
            <a:picLocks noChangeAspect="1"/>
          </p:cNvPicPr>
          <p:nvPr/>
        </p:nvPicPr>
        <p:blipFill>
          <a:blip r:embed="rId4" cstate="screen"/>
          <a:stretch>
            <a:fillRect/>
          </a:stretch>
        </p:blipFill>
        <p:spPr>
          <a:xfrm>
            <a:off x="1084961" y="2300753"/>
            <a:ext cx="2570327" cy="1544975"/>
          </a:xfrm>
          <a:prstGeom prst="rect">
            <a:avLst/>
          </a:prstGeom>
        </p:spPr>
      </p:pic>
      <p:pic>
        <p:nvPicPr>
          <p:cNvPr id="8" name="Picture 7" descr="A green plant growing out of dirt&#10;&#10;Description automatically generated"/>
          <p:cNvPicPr>
            <a:picLocks noChangeAspect="1"/>
          </p:cNvPicPr>
          <p:nvPr/>
        </p:nvPicPr>
        <p:blipFill>
          <a:blip r:embed="rId5" cstate="screen"/>
          <a:stretch>
            <a:fillRect/>
          </a:stretch>
        </p:blipFill>
        <p:spPr>
          <a:xfrm>
            <a:off x="5444521" y="2278636"/>
            <a:ext cx="1617693" cy="1567092"/>
          </a:xfrm>
          <a:prstGeom prst="rect">
            <a:avLst/>
          </a:prstGeom>
        </p:spPr>
      </p:pic>
      <p:sp>
        <p:nvSpPr>
          <p:cNvPr id="3" name="Title 1"/>
          <p:cNvSpPr txBox="1"/>
          <p:nvPr/>
        </p:nvSpPr>
        <p:spPr>
          <a:xfrm>
            <a:off x="773359" y="770658"/>
            <a:ext cx="9389213" cy="1081291"/>
          </a:xfrm>
          <a:prstGeom prst="rect">
            <a:avLst/>
          </a:prstGeom>
        </p:spPr>
        <p:txBody>
          <a:bodyPr vert="horz" lIns="0" tIns="0" rIns="0" bIns="0" rtlCol="0" anchor="t" anchorCtr="0">
            <a:noAutofit/>
          </a:bodyPr>
          <a:lstStyle>
            <a:lvl1pPr algn="l" defTabSz="914400" rtl="0" eaLnBrk="1" latinLnBrk="0" hangingPunct="1">
              <a:lnSpc>
                <a:spcPct val="80000"/>
              </a:lnSpc>
              <a:spcBef>
                <a:spcPct val="0"/>
              </a:spcBef>
              <a:buNone/>
              <a:defRPr sz="5445"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pPr indent="0" fontAlgn="auto">
              <a:lnSpc>
                <a:spcPct val="100000"/>
              </a:lnSpc>
            </a:pPr>
            <a:r>
              <a:rPr lang="zh-CN" altLang="en-AU" sz="4800" b="1" spc="300" dirty="0">
                <a:solidFill>
                  <a:schemeClr val="accent2"/>
                </a:solidFill>
                <a:latin typeface="Microsoft JhengHei" panose="020B0604030504040204" pitchFamily="34" charset="-120"/>
                <a:ea typeface="Microsoft JhengHei" panose="020B0604030504040204" pitchFamily="34" charset="-120"/>
              </a:rPr>
              <a:t>葡萄園管理</a:t>
            </a:r>
            <a:br>
              <a:rPr lang="en-AU" b="1" spc="300" dirty="0">
                <a:solidFill>
                  <a:schemeClr val="accent2"/>
                </a:solidFill>
                <a:latin typeface="Microsoft JhengHei" panose="020B0604030504040204" pitchFamily="34" charset="-120"/>
                <a:ea typeface="Microsoft JhengHei" panose="020B0604030504040204" pitchFamily="34" charset="-120"/>
              </a:rPr>
            </a:br>
            <a:r>
              <a:rPr lang="zh-CN" altLang="en-AU" sz="2800" b="1" spc="300" dirty="0">
                <a:solidFill>
                  <a:schemeClr val="accent3"/>
                </a:solidFill>
                <a:latin typeface="Microsoft JhengHei" panose="020B0604030504040204" pitchFamily="34" charset="-120"/>
                <a:ea typeface="Microsoft JhengHei" panose="020B0604030504040204" pitchFamily="34" charset="-120"/>
              </a:rPr>
              <a:t>三種葡萄栽培方法</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020" y="423146"/>
            <a:ext cx="9389213" cy="1081291"/>
          </a:xfrm>
        </p:spPr>
        <p:txBody>
          <a:bodyPr/>
          <a:lstStyle/>
          <a:p>
            <a:pPr marL="0" indent="0" fontAlgn="auto">
              <a:lnSpc>
                <a:spcPct val="100000"/>
              </a:lnSpc>
            </a:pPr>
            <a:r>
              <a:rPr lang="zh-CN" altLang="en-AU" sz="4800" b="1" dirty="0">
                <a:effectLst/>
                <a:latin typeface="Microsoft JhengHei" panose="020B0604030504040204" pitchFamily="34" charset="-120"/>
                <a:ea typeface="Microsoft JhengHei" panose="020B0604030504040204" pitchFamily="34" charset="-120"/>
                <a:cs typeface="微软雅黑" panose="020B0503020204020204" charset="-122"/>
              </a:rPr>
              <a:t>月相週期</a:t>
            </a:r>
            <a:r>
              <a:rPr lang="en-AU" sz="4800" b="1" dirty="0">
                <a:effectLst/>
                <a:latin typeface="Microsoft JhengHei" panose="020B0604030504040204" pitchFamily="34" charset="-120"/>
                <a:ea typeface="Microsoft JhengHei" panose="020B0604030504040204" pitchFamily="34" charset="-120"/>
                <a:cs typeface="微软雅黑" panose="020B0503020204020204" charset="-122"/>
              </a:rPr>
              <a:t> </a:t>
            </a:r>
            <a:br>
              <a:rPr lang="en-AU" b="1" dirty="0">
                <a:solidFill>
                  <a:schemeClr val="accent2"/>
                </a:solidFill>
                <a:effectLst/>
                <a:latin typeface="Microsoft JhengHei" panose="020B0604030504040204" pitchFamily="34" charset="-120"/>
                <a:ea typeface="Microsoft JhengHei" panose="020B0604030504040204" pitchFamily="34" charset="-120"/>
                <a:cs typeface="微软雅黑" panose="020B0503020204020204" charset="-122"/>
              </a:rPr>
            </a:br>
            <a:r>
              <a:rPr lang="zh-CN" altLang="en-AU" sz="2800" b="1" dirty="0">
                <a:solidFill>
                  <a:schemeClr val="accent4"/>
                </a:solidFill>
                <a:effectLst/>
                <a:latin typeface="Microsoft JhengHei" panose="020B0604030504040204" pitchFamily="34" charset="-120"/>
                <a:ea typeface="Microsoft JhengHei" panose="020B0604030504040204" pitchFamily="34" charset="-120"/>
                <a:cs typeface="微软雅黑" panose="020B0503020204020204" charset="-122"/>
              </a:rPr>
              <a:t>與</a:t>
            </a:r>
            <a:r>
              <a:rPr lang="zh-TW" altLang="en-US" sz="2800" b="1" dirty="0">
                <a:solidFill>
                  <a:schemeClr val="accent4"/>
                </a:solidFill>
                <a:latin typeface="Microsoft JhengHei" panose="020B0604030504040204" pitchFamily="34" charset="-120"/>
                <a:ea typeface="Microsoft JhengHei" panose="020B0604030504040204" pitchFamily="34" charset="-120"/>
                <a:cs typeface="微软雅黑" panose="020B0503020204020204" charset="-122"/>
              </a:rPr>
              <a:t>自然</a:t>
            </a:r>
            <a:r>
              <a:rPr lang="zh-CN" altLang="en-AU" sz="2800" b="1" dirty="0">
                <a:solidFill>
                  <a:schemeClr val="accent4"/>
                </a:solidFill>
                <a:effectLst/>
                <a:latin typeface="Microsoft JhengHei" panose="020B0604030504040204" pitchFamily="34" charset="-120"/>
                <a:ea typeface="Microsoft JhengHei" panose="020B0604030504040204" pitchFamily="34" charset="-120"/>
                <a:cs typeface="微软雅黑" panose="020B0503020204020204" charset="-122"/>
              </a:rPr>
              <a:t>動力</a:t>
            </a:r>
            <a:r>
              <a:rPr lang="zh-TW" altLang="en-US" sz="2800" b="1" dirty="0">
                <a:solidFill>
                  <a:schemeClr val="accent4"/>
                </a:solidFill>
                <a:effectLst/>
                <a:latin typeface="Microsoft JhengHei" panose="020B0604030504040204" pitchFamily="34" charset="-120"/>
                <a:ea typeface="Microsoft JhengHei" panose="020B0604030504040204" pitchFamily="34" charset="-120"/>
                <a:cs typeface="微软雅黑" panose="020B0503020204020204" charset="-122"/>
              </a:rPr>
              <a:t>農</a:t>
            </a:r>
            <a:r>
              <a:rPr lang="zh-CN" altLang="en-AU" sz="2800" b="1" dirty="0">
                <a:solidFill>
                  <a:schemeClr val="accent4"/>
                </a:solidFill>
                <a:effectLst/>
                <a:latin typeface="Microsoft JhengHei" panose="020B0604030504040204" pitchFamily="34" charset="-120"/>
                <a:ea typeface="Microsoft JhengHei" panose="020B0604030504040204" pitchFamily="34" charset="-120"/>
                <a:cs typeface="微软雅黑" panose="020B0503020204020204" charset="-122"/>
              </a:rPr>
              <a:t>法葡萄栽培</a:t>
            </a:r>
          </a:p>
        </p:txBody>
      </p:sp>
      <p:sp>
        <p:nvSpPr>
          <p:cNvPr id="3" name="object 7"/>
          <p:cNvSpPr txBox="1"/>
          <p:nvPr/>
        </p:nvSpPr>
        <p:spPr>
          <a:xfrm>
            <a:off x="2204709" y="2269165"/>
            <a:ext cx="1967860" cy="955583"/>
          </a:xfrm>
          <a:prstGeom prst="rect">
            <a:avLst/>
          </a:prstGeom>
        </p:spPr>
        <p:txBody>
          <a:bodyPr vert="horz" wrap="square" lIns="0" tIns="12700" rIns="0" bIns="0" rtlCol="0">
            <a:spAutoFit/>
          </a:bodyPr>
          <a:lstStyle/>
          <a:p>
            <a:pPr marL="12700" indent="0" algn="ctr" fontAlgn="auto">
              <a:lnSpc>
                <a:spcPct val="150000"/>
              </a:lnSpc>
              <a:spcBef>
                <a:spcPts val="100"/>
              </a:spcBef>
            </a:pPr>
            <a:r>
              <a:rPr lang="en-AU" sz="1400" dirty="0">
                <a:solidFill>
                  <a:schemeClr val="accent4"/>
                </a:solidFill>
                <a:latin typeface="Microsoft JhengHei" panose="020B0604030504040204" pitchFamily="34" charset="-120"/>
                <a:ea typeface="Microsoft JhengHei" panose="020B0604030504040204" pitchFamily="34" charset="-120"/>
                <a:cs typeface="Hellix"/>
              </a:rPr>
              <a:t>採摘葡萄的最佳時間</a:t>
            </a:r>
            <a:endParaRPr lang="zh-CN" altLang="en-US" sz="1400" dirty="0">
              <a:solidFill>
                <a:schemeClr val="accent4"/>
              </a:solidFill>
              <a:latin typeface="Microsoft JhengHei" panose="020B0604030504040204" pitchFamily="34" charset="-120"/>
              <a:ea typeface="Microsoft JhengHei" panose="020B0604030504040204" pitchFamily="34" charset="-120"/>
              <a:cs typeface="Hellix"/>
            </a:endParaRPr>
          </a:p>
          <a:p>
            <a:pPr marL="12700" indent="0" algn="ctr" fontAlgn="auto">
              <a:lnSpc>
                <a:spcPct val="150000"/>
              </a:lnSpc>
              <a:spcBef>
                <a:spcPts val="100"/>
              </a:spcBef>
            </a:pPr>
            <a:r>
              <a:rPr lang="en-AU" sz="1400" dirty="0">
                <a:latin typeface="Microsoft JhengHei" panose="020B0604030504040204" pitchFamily="34" charset="-120"/>
                <a:ea typeface="Microsoft JhengHei" panose="020B0604030504040204" pitchFamily="34" charset="-120"/>
                <a:cs typeface="Hellix SemiBold"/>
              </a:rPr>
              <a:t>月亮位於白羊座、獅子座或射手座時</a:t>
            </a:r>
            <a:endParaRPr lang="zh-CN" altLang="en-US" sz="1400" dirty="0">
              <a:solidFill>
                <a:schemeClr val="accent4"/>
              </a:solidFill>
              <a:latin typeface="Microsoft JhengHei" panose="020B0604030504040204" pitchFamily="34" charset="-120"/>
              <a:ea typeface="Microsoft JhengHei" panose="020B0604030504040204" pitchFamily="34" charset="-120"/>
              <a:cs typeface="Hellix"/>
            </a:endParaRPr>
          </a:p>
        </p:txBody>
      </p:sp>
      <p:sp>
        <p:nvSpPr>
          <p:cNvPr id="21" name="object 7"/>
          <p:cNvSpPr txBox="1"/>
          <p:nvPr/>
        </p:nvSpPr>
        <p:spPr>
          <a:xfrm>
            <a:off x="1699730" y="4886877"/>
            <a:ext cx="2382520" cy="955583"/>
          </a:xfrm>
          <a:prstGeom prst="rect">
            <a:avLst/>
          </a:prstGeom>
        </p:spPr>
        <p:txBody>
          <a:bodyPr vert="horz" wrap="square" lIns="0" tIns="12700" rIns="0" bIns="0" rtlCol="0">
            <a:spAutoFit/>
          </a:bodyPr>
          <a:lstStyle/>
          <a:p>
            <a:pPr marL="12700" algn="ctr">
              <a:lnSpc>
                <a:spcPct val="150000"/>
              </a:lnSpc>
              <a:spcBef>
                <a:spcPts val="100"/>
              </a:spcBef>
              <a:buClrTx/>
              <a:buSzTx/>
              <a:buFontTx/>
            </a:pPr>
            <a:r>
              <a:rPr lang="en-AU" sz="1400" dirty="0">
                <a:solidFill>
                  <a:schemeClr val="accent4"/>
                </a:solidFill>
                <a:latin typeface="Microsoft JhengHei" panose="020B0604030504040204" pitchFamily="34" charset="-120"/>
                <a:ea typeface="Microsoft JhengHei" panose="020B0604030504040204" pitchFamily="34" charset="-120"/>
                <a:cs typeface="Hellix"/>
              </a:rPr>
              <a:t>讓葡萄園休養生息的最佳時間</a:t>
            </a:r>
            <a:endParaRPr lang="en-AU" sz="1400" dirty="0">
              <a:latin typeface="Microsoft JhengHei" panose="020B0604030504040204" pitchFamily="34" charset="-120"/>
              <a:ea typeface="Microsoft JhengHei" panose="020B0604030504040204" pitchFamily="34" charset="-120"/>
              <a:cs typeface="Hellix SemiBold"/>
            </a:endParaRPr>
          </a:p>
          <a:p>
            <a:pPr marL="12700" algn="ctr">
              <a:lnSpc>
                <a:spcPct val="150000"/>
              </a:lnSpc>
              <a:spcBef>
                <a:spcPts val="100"/>
              </a:spcBef>
              <a:buClrTx/>
              <a:buSzTx/>
              <a:buFontTx/>
            </a:pPr>
            <a:r>
              <a:rPr lang="en-AU" sz="1400" dirty="0">
                <a:latin typeface="Microsoft JhengHei" panose="020B0604030504040204" pitchFamily="34" charset="-120"/>
                <a:ea typeface="Microsoft JhengHei" panose="020B0604030504040204" pitchFamily="34" charset="-120"/>
                <a:cs typeface="Hellix SemiBold"/>
              </a:rPr>
              <a:t>月亮位於水瓶座、天秤座或雙子座時</a:t>
            </a:r>
          </a:p>
        </p:txBody>
      </p:sp>
      <p:sp>
        <p:nvSpPr>
          <p:cNvPr id="22" name="object 7"/>
          <p:cNvSpPr txBox="1"/>
          <p:nvPr/>
        </p:nvSpPr>
        <p:spPr>
          <a:xfrm>
            <a:off x="8202596" y="2305942"/>
            <a:ext cx="1967860" cy="955583"/>
          </a:xfrm>
          <a:prstGeom prst="rect">
            <a:avLst/>
          </a:prstGeom>
        </p:spPr>
        <p:txBody>
          <a:bodyPr vert="horz" wrap="square" lIns="0" tIns="12700" rIns="0" bIns="0" rtlCol="0">
            <a:spAutoFit/>
          </a:bodyPr>
          <a:lstStyle/>
          <a:p>
            <a:pPr marL="12700" algn="ctr">
              <a:lnSpc>
                <a:spcPct val="150000"/>
              </a:lnSpc>
              <a:spcBef>
                <a:spcPts val="100"/>
              </a:spcBef>
              <a:buClrTx/>
              <a:buSzTx/>
              <a:buFontTx/>
            </a:pPr>
            <a:r>
              <a:rPr lang="en-AU" sz="1400" dirty="0">
                <a:solidFill>
                  <a:schemeClr val="accent4"/>
                </a:solidFill>
                <a:latin typeface="Microsoft JhengHei" panose="020B0604030504040204" pitchFamily="34" charset="-120"/>
                <a:ea typeface="Microsoft JhengHei" panose="020B0604030504040204" pitchFamily="34" charset="-120"/>
                <a:cs typeface="Hellix"/>
              </a:rPr>
              <a:t>修剪的最佳時間</a:t>
            </a:r>
          </a:p>
          <a:p>
            <a:pPr marL="12700" algn="ctr">
              <a:lnSpc>
                <a:spcPct val="150000"/>
              </a:lnSpc>
              <a:spcBef>
                <a:spcPts val="100"/>
              </a:spcBef>
              <a:buClrTx/>
              <a:buSzTx/>
              <a:buFontTx/>
            </a:pPr>
            <a:r>
              <a:rPr lang="en-AU" sz="1400" dirty="0">
                <a:solidFill>
                  <a:schemeClr val="tx1"/>
                </a:solidFill>
                <a:latin typeface="Microsoft JhengHei" panose="020B0604030504040204" pitchFamily="34" charset="-120"/>
                <a:ea typeface="Microsoft JhengHei" panose="020B0604030504040204" pitchFamily="34" charset="-120"/>
                <a:cs typeface="Hellix"/>
              </a:rPr>
              <a:t>月亮位於處女座、金牛座或摩羯座時</a:t>
            </a:r>
          </a:p>
        </p:txBody>
      </p:sp>
      <p:sp>
        <p:nvSpPr>
          <p:cNvPr id="23" name="object 7"/>
          <p:cNvSpPr txBox="1"/>
          <p:nvPr/>
        </p:nvSpPr>
        <p:spPr>
          <a:xfrm>
            <a:off x="8250678" y="4886711"/>
            <a:ext cx="1967860" cy="955583"/>
          </a:xfrm>
          <a:prstGeom prst="rect">
            <a:avLst/>
          </a:prstGeom>
        </p:spPr>
        <p:txBody>
          <a:bodyPr vert="horz" wrap="square" lIns="0" tIns="12700" rIns="0" bIns="0" rtlCol="0">
            <a:spAutoFit/>
          </a:bodyPr>
          <a:lstStyle/>
          <a:p>
            <a:pPr marL="12700" algn="ctr">
              <a:lnSpc>
                <a:spcPct val="150000"/>
              </a:lnSpc>
              <a:spcBef>
                <a:spcPts val="100"/>
              </a:spcBef>
              <a:buClrTx/>
              <a:buSzTx/>
              <a:buFontTx/>
            </a:pPr>
            <a:r>
              <a:rPr lang="en-AU" sz="1400" dirty="0">
                <a:solidFill>
                  <a:schemeClr val="accent4"/>
                </a:solidFill>
                <a:latin typeface="Microsoft JhengHei" panose="020B0604030504040204" pitchFamily="34" charset="-120"/>
                <a:ea typeface="Microsoft JhengHei" panose="020B0604030504040204" pitchFamily="34" charset="-120"/>
                <a:cs typeface="Hellix"/>
              </a:rPr>
              <a:t>灌溉的最佳時間</a:t>
            </a:r>
          </a:p>
          <a:p>
            <a:pPr marL="12700" algn="ctr">
              <a:lnSpc>
                <a:spcPct val="150000"/>
              </a:lnSpc>
              <a:spcBef>
                <a:spcPts val="100"/>
              </a:spcBef>
              <a:buClrTx/>
              <a:buSzTx/>
              <a:buFontTx/>
            </a:pPr>
            <a:r>
              <a:rPr lang="en-AU" sz="1400" dirty="0">
                <a:latin typeface="Microsoft JhengHei" panose="020B0604030504040204" pitchFamily="34" charset="-120"/>
                <a:ea typeface="Microsoft JhengHei" panose="020B0604030504040204" pitchFamily="34" charset="-120"/>
                <a:cs typeface="Hellix"/>
              </a:rPr>
              <a:t>月亮位於雙魚座、巨蟹座或天蠍座時</a:t>
            </a:r>
          </a:p>
        </p:txBody>
      </p:sp>
      <p:sp>
        <p:nvSpPr>
          <p:cNvPr id="24" name="Oval 23"/>
          <p:cNvSpPr/>
          <p:nvPr/>
        </p:nvSpPr>
        <p:spPr>
          <a:xfrm>
            <a:off x="4334199" y="2186500"/>
            <a:ext cx="3702415" cy="3702415"/>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a typeface="Microsoft JhengHei" panose="020B0604030504040204" pitchFamily="34" charset="-120"/>
            </a:endParaRPr>
          </a:p>
        </p:txBody>
      </p:sp>
      <p:sp>
        <p:nvSpPr>
          <p:cNvPr id="25" name="Oval 24"/>
          <p:cNvSpPr/>
          <p:nvPr/>
        </p:nvSpPr>
        <p:spPr>
          <a:xfrm>
            <a:off x="4626519" y="2478820"/>
            <a:ext cx="3117773" cy="3117773"/>
          </a:xfrm>
          <a:prstGeom prst="ellipse">
            <a:avLst/>
          </a:prstGeom>
          <a:noFill/>
          <a:ln w="28575">
            <a:solidFill>
              <a:schemeClr val="accent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Microsoft JhengHei" panose="020B0604030504040204" pitchFamily="34" charset="-120"/>
              <a:ea typeface="Microsoft JhengHei" panose="020B0604030504040204" pitchFamily="34" charset="-120"/>
            </a:endParaRPr>
          </a:p>
        </p:txBody>
      </p:sp>
      <p:cxnSp>
        <p:nvCxnSpPr>
          <p:cNvPr id="27" name="Straight Connector 26"/>
          <p:cNvCxnSpPr/>
          <p:nvPr/>
        </p:nvCxnSpPr>
        <p:spPr>
          <a:xfrm>
            <a:off x="6185405" y="1944876"/>
            <a:ext cx="0" cy="421946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4010939" y="4037706"/>
            <a:ext cx="4307595"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pic>
        <p:nvPicPr>
          <p:cNvPr id="33" name="Picture 32" descr="A black symbol of a virgo&#10;&#10;Description automatically generated"/>
          <p:cNvPicPr>
            <a:picLocks noChangeAspect="1"/>
          </p:cNvPicPr>
          <p:nvPr/>
        </p:nvPicPr>
        <p:blipFill>
          <a:blip r:embed="rId3" cstate="screen"/>
          <a:stretch>
            <a:fillRect/>
          </a:stretch>
        </p:blipFill>
        <p:spPr>
          <a:xfrm>
            <a:off x="6314226" y="2732646"/>
            <a:ext cx="531189" cy="525617"/>
          </a:xfrm>
          <a:prstGeom prst="rect">
            <a:avLst/>
          </a:prstGeom>
        </p:spPr>
      </p:pic>
      <p:pic>
        <p:nvPicPr>
          <p:cNvPr id="35" name="Picture 34" descr="A black symbol of a taurus&#10;&#10;Description automatically generated"/>
          <p:cNvPicPr>
            <a:picLocks noChangeAspect="1"/>
          </p:cNvPicPr>
          <p:nvPr/>
        </p:nvPicPr>
        <p:blipFill>
          <a:blip r:embed="rId4" cstate="screen"/>
          <a:stretch>
            <a:fillRect/>
          </a:stretch>
        </p:blipFill>
        <p:spPr>
          <a:xfrm>
            <a:off x="6987135" y="3214571"/>
            <a:ext cx="477471" cy="465069"/>
          </a:xfrm>
          <a:prstGeom prst="rect">
            <a:avLst/>
          </a:prstGeom>
        </p:spPr>
      </p:pic>
      <p:pic>
        <p:nvPicPr>
          <p:cNvPr id="37" name="Picture 36" descr="A black symbol on a white background&#10;&#10;Description automatically generated"/>
          <p:cNvPicPr>
            <a:picLocks noChangeAspect="1"/>
          </p:cNvPicPr>
          <p:nvPr/>
        </p:nvPicPr>
        <p:blipFill>
          <a:blip r:embed="rId5" cstate="screen"/>
          <a:stretch>
            <a:fillRect/>
          </a:stretch>
        </p:blipFill>
        <p:spPr>
          <a:xfrm>
            <a:off x="6353810" y="3311891"/>
            <a:ext cx="549268" cy="551377"/>
          </a:xfrm>
          <a:prstGeom prst="rect">
            <a:avLst/>
          </a:prstGeom>
        </p:spPr>
      </p:pic>
      <p:pic>
        <p:nvPicPr>
          <p:cNvPr id="39" name="Picture 38" descr="A black symbol of a zodiac sign&#10;&#10;Description automatically generated"/>
          <p:cNvPicPr>
            <a:picLocks noChangeAspect="1"/>
          </p:cNvPicPr>
          <p:nvPr/>
        </p:nvPicPr>
        <p:blipFill>
          <a:blip r:embed="rId6" cstate="screen"/>
          <a:stretch>
            <a:fillRect/>
          </a:stretch>
        </p:blipFill>
        <p:spPr>
          <a:xfrm>
            <a:off x="5529695" y="2732646"/>
            <a:ext cx="495349" cy="490910"/>
          </a:xfrm>
          <a:prstGeom prst="rect">
            <a:avLst/>
          </a:prstGeom>
        </p:spPr>
      </p:pic>
      <p:pic>
        <p:nvPicPr>
          <p:cNvPr id="41" name="Picture 40" descr="A black symbol of a lion&#10;&#10;Description automatically generated"/>
          <p:cNvPicPr>
            <a:picLocks noChangeAspect="1"/>
          </p:cNvPicPr>
          <p:nvPr/>
        </p:nvPicPr>
        <p:blipFill>
          <a:blip r:embed="rId7" cstate="screen"/>
          <a:stretch>
            <a:fillRect/>
          </a:stretch>
        </p:blipFill>
        <p:spPr>
          <a:xfrm>
            <a:off x="5510253" y="3332813"/>
            <a:ext cx="528992" cy="567370"/>
          </a:xfrm>
          <a:prstGeom prst="rect">
            <a:avLst/>
          </a:prstGeom>
        </p:spPr>
      </p:pic>
      <p:pic>
        <p:nvPicPr>
          <p:cNvPr id="43" name="Picture 42" descr="A black symbol of a sagittarius&#10;&#10;Description automatically generated"/>
          <p:cNvPicPr>
            <a:picLocks noChangeAspect="1"/>
          </p:cNvPicPr>
          <p:nvPr/>
        </p:nvPicPr>
        <p:blipFill>
          <a:blip r:embed="rId8" cstate="screen"/>
          <a:stretch>
            <a:fillRect/>
          </a:stretch>
        </p:blipFill>
        <p:spPr>
          <a:xfrm>
            <a:off x="4852896" y="3200613"/>
            <a:ext cx="580821" cy="489797"/>
          </a:xfrm>
          <a:prstGeom prst="rect">
            <a:avLst/>
          </a:prstGeom>
        </p:spPr>
      </p:pic>
      <p:pic>
        <p:nvPicPr>
          <p:cNvPr id="45" name="Picture 44" descr="A black line drawn on a white background&#10;&#10;Description automatically generated"/>
          <p:cNvPicPr>
            <a:picLocks noChangeAspect="1"/>
          </p:cNvPicPr>
          <p:nvPr/>
        </p:nvPicPr>
        <p:blipFill>
          <a:blip r:embed="rId9" cstate="screen"/>
          <a:stretch>
            <a:fillRect/>
          </a:stretch>
        </p:blipFill>
        <p:spPr>
          <a:xfrm>
            <a:off x="4820890" y="4424256"/>
            <a:ext cx="802644" cy="462094"/>
          </a:xfrm>
          <a:prstGeom prst="rect">
            <a:avLst/>
          </a:prstGeom>
        </p:spPr>
      </p:pic>
      <p:pic>
        <p:nvPicPr>
          <p:cNvPr id="47" name="Picture 46" descr="A black symbol of a libra&#10;&#10;Description automatically generated"/>
          <p:cNvPicPr>
            <a:picLocks noChangeAspect="1"/>
          </p:cNvPicPr>
          <p:nvPr/>
        </p:nvPicPr>
        <p:blipFill>
          <a:blip r:embed="rId10" cstate="screen"/>
          <a:stretch>
            <a:fillRect/>
          </a:stretch>
        </p:blipFill>
        <p:spPr>
          <a:xfrm>
            <a:off x="5535996" y="4858231"/>
            <a:ext cx="605522" cy="423463"/>
          </a:xfrm>
          <a:prstGeom prst="rect">
            <a:avLst/>
          </a:prstGeom>
        </p:spPr>
      </p:pic>
      <p:pic>
        <p:nvPicPr>
          <p:cNvPr id="49" name="Picture 48" descr="A black symbol of the zodiac&#10;&#10;Description automatically generated"/>
          <p:cNvPicPr>
            <a:picLocks noChangeAspect="1"/>
          </p:cNvPicPr>
          <p:nvPr/>
        </p:nvPicPr>
        <p:blipFill>
          <a:blip r:embed="rId11" cstate="screen"/>
          <a:stretch>
            <a:fillRect/>
          </a:stretch>
        </p:blipFill>
        <p:spPr>
          <a:xfrm>
            <a:off x="5595456" y="4094143"/>
            <a:ext cx="502175" cy="471768"/>
          </a:xfrm>
          <a:prstGeom prst="rect">
            <a:avLst/>
          </a:prstGeom>
        </p:spPr>
      </p:pic>
      <p:pic>
        <p:nvPicPr>
          <p:cNvPr id="51" name="Picture 50" descr="A black symbol with a arrow&#10;&#10;Description automatically generated"/>
          <p:cNvPicPr>
            <a:picLocks noChangeAspect="1"/>
          </p:cNvPicPr>
          <p:nvPr/>
        </p:nvPicPr>
        <p:blipFill>
          <a:blip r:embed="rId12" cstate="screen"/>
          <a:stretch>
            <a:fillRect/>
          </a:stretch>
        </p:blipFill>
        <p:spPr>
          <a:xfrm>
            <a:off x="6331566" y="4133553"/>
            <a:ext cx="511717" cy="564277"/>
          </a:xfrm>
          <a:prstGeom prst="rect">
            <a:avLst/>
          </a:prstGeom>
        </p:spPr>
      </p:pic>
      <p:pic>
        <p:nvPicPr>
          <p:cNvPr id="53" name="Picture 52" descr="A black symbol of a cancer&#10;&#10;Description automatically generated"/>
          <p:cNvPicPr>
            <a:picLocks noChangeAspect="1"/>
          </p:cNvPicPr>
          <p:nvPr/>
        </p:nvPicPr>
        <p:blipFill>
          <a:blip r:embed="rId13" cstate="screen"/>
          <a:stretch>
            <a:fillRect/>
          </a:stretch>
        </p:blipFill>
        <p:spPr>
          <a:xfrm>
            <a:off x="6903504" y="4147306"/>
            <a:ext cx="624338" cy="499994"/>
          </a:xfrm>
          <a:prstGeom prst="rect">
            <a:avLst/>
          </a:prstGeom>
        </p:spPr>
      </p:pic>
      <p:pic>
        <p:nvPicPr>
          <p:cNvPr id="55" name="Picture 54" descr="A black symbol of a fish&#10;&#10;Description automatically generated"/>
          <p:cNvPicPr>
            <a:picLocks noChangeAspect="1"/>
          </p:cNvPicPr>
          <p:nvPr/>
        </p:nvPicPr>
        <p:blipFill>
          <a:blip r:embed="rId14" cstate="screen"/>
          <a:stretch>
            <a:fillRect/>
          </a:stretch>
        </p:blipFill>
        <p:spPr>
          <a:xfrm>
            <a:off x="6433837" y="4678375"/>
            <a:ext cx="624337" cy="603320"/>
          </a:xfrm>
          <a:prstGeom prst="rect">
            <a:avLst/>
          </a:prstGeom>
        </p:spPr>
      </p:pic>
      <p:sp>
        <p:nvSpPr>
          <p:cNvPr id="57" name="TextBox 56"/>
          <p:cNvSpPr txBox="1"/>
          <p:nvPr/>
        </p:nvSpPr>
        <p:spPr>
          <a:xfrm>
            <a:off x="4286077" y="1865813"/>
            <a:ext cx="589280" cy="337185"/>
          </a:xfrm>
          <a:prstGeom prst="rect">
            <a:avLst/>
          </a:prstGeom>
          <a:noFill/>
        </p:spPr>
        <p:txBody>
          <a:bodyPr wrap="none" rtlCol="0">
            <a:spAutoFit/>
          </a:bodyPr>
          <a:lstStyle/>
          <a:p>
            <a:pPr algn="l"/>
            <a:r>
              <a:rPr lang="zh-CN" altLang="en-AU" sz="1600" b="1" dirty="0">
                <a:solidFill>
                  <a:schemeClr val="accent1"/>
                </a:solidFill>
                <a:effectLst/>
                <a:latin typeface="Microsoft JhengHei" panose="020B0604030504040204" pitchFamily="34" charset="-120"/>
                <a:ea typeface="Microsoft JhengHei" panose="020B0604030504040204" pitchFamily="34" charset="-120"/>
                <a:cs typeface="Inter Display" panose="02000503000000020004" pitchFamily="2" charset="0"/>
              </a:rPr>
              <a:t>果日</a:t>
            </a:r>
          </a:p>
        </p:txBody>
      </p:sp>
      <p:sp>
        <p:nvSpPr>
          <p:cNvPr id="60" name="TextBox 59"/>
          <p:cNvSpPr txBox="1"/>
          <p:nvPr/>
        </p:nvSpPr>
        <p:spPr>
          <a:xfrm>
            <a:off x="7527973" y="1865480"/>
            <a:ext cx="589280" cy="337185"/>
          </a:xfrm>
          <a:prstGeom prst="rect">
            <a:avLst/>
          </a:prstGeom>
          <a:noFill/>
        </p:spPr>
        <p:txBody>
          <a:bodyPr wrap="none" rtlCol="0">
            <a:spAutoFit/>
          </a:bodyPr>
          <a:lstStyle/>
          <a:p>
            <a:pPr algn="l"/>
            <a:r>
              <a:rPr lang="zh-CN" altLang="en-AU" sz="1600" b="1" dirty="0">
                <a:solidFill>
                  <a:schemeClr val="accent1"/>
                </a:solidFill>
                <a:effectLst/>
                <a:latin typeface="Microsoft JhengHei" panose="020B0604030504040204" pitchFamily="34" charset="-120"/>
                <a:ea typeface="Microsoft JhengHei" panose="020B0604030504040204" pitchFamily="34" charset="-120"/>
                <a:cs typeface="Inter Display" panose="02000503000000020004" pitchFamily="2" charset="0"/>
              </a:rPr>
              <a:t>根日</a:t>
            </a:r>
          </a:p>
        </p:txBody>
      </p:sp>
      <p:sp>
        <p:nvSpPr>
          <p:cNvPr id="61" name="TextBox 60"/>
          <p:cNvSpPr txBox="1"/>
          <p:nvPr/>
        </p:nvSpPr>
        <p:spPr>
          <a:xfrm>
            <a:off x="4286217" y="5771287"/>
            <a:ext cx="589280" cy="337185"/>
          </a:xfrm>
          <a:prstGeom prst="rect">
            <a:avLst/>
          </a:prstGeom>
          <a:noFill/>
        </p:spPr>
        <p:txBody>
          <a:bodyPr wrap="none" rtlCol="0">
            <a:spAutoFit/>
          </a:bodyPr>
          <a:lstStyle/>
          <a:p>
            <a:pPr algn="l"/>
            <a:r>
              <a:rPr lang="zh-CN" altLang="en-AU" sz="1600" b="1" dirty="0">
                <a:solidFill>
                  <a:schemeClr val="accent1"/>
                </a:solidFill>
                <a:effectLst/>
                <a:latin typeface="Microsoft JhengHei" panose="020B0604030504040204" pitchFamily="34" charset="-120"/>
                <a:ea typeface="Microsoft JhengHei" panose="020B0604030504040204" pitchFamily="34" charset="-120"/>
                <a:cs typeface="Inter Display" panose="02000503000000020004" pitchFamily="2" charset="0"/>
              </a:rPr>
              <a:t>花日</a:t>
            </a:r>
          </a:p>
        </p:txBody>
      </p:sp>
      <p:sp>
        <p:nvSpPr>
          <p:cNvPr id="62" name="TextBox 61"/>
          <p:cNvSpPr txBox="1"/>
          <p:nvPr/>
        </p:nvSpPr>
        <p:spPr>
          <a:xfrm>
            <a:off x="7613698" y="5771589"/>
            <a:ext cx="589280" cy="337185"/>
          </a:xfrm>
          <a:prstGeom prst="rect">
            <a:avLst/>
          </a:prstGeom>
          <a:noFill/>
        </p:spPr>
        <p:txBody>
          <a:bodyPr wrap="none" rtlCol="0">
            <a:spAutoFit/>
          </a:bodyPr>
          <a:lstStyle/>
          <a:p>
            <a:pPr algn="l"/>
            <a:r>
              <a:rPr lang="zh-CN" altLang="en-AU" sz="1600" b="1" dirty="0">
                <a:solidFill>
                  <a:schemeClr val="accent1"/>
                </a:solidFill>
                <a:effectLst/>
                <a:latin typeface="Microsoft JhengHei" panose="020B0604030504040204" pitchFamily="34" charset="-120"/>
                <a:ea typeface="Microsoft JhengHei" panose="020B0604030504040204" pitchFamily="34" charset="-120"/>
                <a:cs typeface="Inter Display" panose="02000503000000020004" pitchFamily="2" charset="0"/>
              </a:rPr>
              <a:t>葉日</a:t>
            </a:r>
          </a:p>
        </p:txBody>
      </p:sp>
    </p:spTree>
  </p:cSld>
  <p:clrMapOvr>
    <a:masterClrMapping/>
  </p:clrMapOvr>
  <p:transition/>
</p:sld>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AWD">
      <a:majorFont>
        <a:latin typeface="Inter Display"/>
        <a:ea typeface="Inter Display"/>
        <a:cs typeface="Arial"/>
      </a:majorFont>
      <a:minorFont>
        <a:latin typeface="Inter Display"/>
        <a:ea typeface="Inter Display"/>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Props1.xml><?xml version="1.0" encoding="utf-8"?>
<ds:datastoreItem xmlns:ds="http://schemas.openxmlformats.org/officeDocument/2006/customXml" ds:itemID="{AC77FE42-2C5E-4CC8-8A90-60C721900BED}">
  <ds:schemaRefs/>
</ds:datastoreItem>
</file>

<file path=customXml/itemProps2.xml><?xml version="1.0" encoding="utf-8"?>
<ds:datastoreItem xmlns:ds="http://schemas.openxmlformats.org/officeDocument/2006/customXml" ds:itemID="{0D942002-1ACA-4A8D-BD22-8395AC4A7E43}"/>
</file>

<file path=customXml/itemProps3.xml><?xml version="1.0" encoding="utf-8"?>
<ds:datastoreItem xmlns:ds="http://schemas.openxmlformats.org/officeDocument/2006/customXml" ds:itemID="{8E35409F-1265-49EE-A842-3E4A7FF4B252}">
  <ds:schemaRefs/>
</ds:datastoreItem>
</file>

<file path=docProps/app.xml><?xml version="1.0" encoding="utf-8"?>
<Properties xmlns="http://schemas.openxmlformats.org/officeDocument/2006/extended-properties" xmlns:vt="http://schemas.openxmlformats.org/officeDocument/2006/docPropsVTypes">
  <TotalTime>230</TotalTime>
  <Words>2533</Words>
  <Application>Microsoft Macintosh PowerPoint</Application>
  <PresentationFormat>Grand écran</PresentationFormat>
  <Paragraphs>294</Paragraphs>
  <Slides>28</Slides>
  <Notes>25</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28</vt:i4>
      </vt:variant>
    </vt:vector>
  </HeadingPairs>
  <TitlesOfParts>
    <vt:vector size="35" baseType="lpstr">
      <vt:lpstr>Inter Display</vt:lpstr>
      <vt:lpstr>Microsoft JhengHei</vt:lpstr>
      <vt:lpstr>Aptos</vt:lpstr>
      <vt:lpstr>Arial</vt:lpstr>
      <vt:lpstr>Neue Haas Grotesk Text Pro</vt:lpstr>
      <vt:lpstr>Wingdings</vt:lpstr>
      <vt:lpstr>Slide layouts</vt:lpstr>
      <vt:lpstr>Présentation PowerPoint</vt:lpstr>
      <vt:lpstr>Présentation PowerPoint</vt:lpstr>
      <vt:lpstr>Présentation PowerPoint</vt:lpstr>
      <vt:lpstr>今天  的內容 涵蓋 </vt:lpstr>
      <vt:lpstr>有機 葡萄栽培 </vt:lpstr>
      <vt:lpstr>有機 認證  </vt:lpstr>
      <vt:lpstr>自然動力 葡萄栽培法</vt:lpstr>
      <vt:lpstr>Présentation PowerPoint</vt:lpstr>
      <vt:lpstr>月相週期  與自然動力農法葡萄栽培</vt:lpstr>
      <vt:lpstr>Présentation PowerPoint</vt:lpstr>
      <vt:lpstr>適應氣候與 氣候變化 </vt:lpstr>
      <vt:lpstr>碳中和 與能源效率 </vt:lpstr>
      <vt:lpstr>提高 葡萄園 生物多樣性 </vt:lpstr>
      <vt:lpstr>Présentation PowerPoint</vt:lpstr>
      <vt:lpstr> 水資源保護 水的再利用與廢水管理  </vt:lpstr>
      <vt:lpstr>Présentation PowerPoint</vt:lpstr>
      <vt:lpstr>Présentation PowerPoint</vt:lpstr>
      <vt:lpstr>動物 放牧 </vt:lpstr>
      <vt:lpstr>Présentation PowerPoint</vt:lpstr>
      <vt:lpstr>案例 研究 </vt:lpstr>
      <vt:lpstr>Temple Bruer是如何 實現碳中和的</vt:lpstr>
      <vt:lpstr>Kalleske 在葡萄園裏 實施的 有機及自然動力法舉措</vt:lpstr>
      <vt:lpstr>Kalleske  在酒莊採取 傳統、儘量減少干預 的方法</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Angelo Beltran</dc:creator>
  <cp:lastModifiedBy>lin mimi</cp:lastModifiedBy>
  <cp:revision>66</cp:revision>
  <dcterms:created xsi:type="dcterms:W3CDTF">2024-10-27T23:51:00Z</dcterms:created>
  <dcterms:modified xsi:type="dcterms:W3CDTF">2026-07-14T22:00:50Z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0x01010011884AF779FE574C89E62754B4999D9C</vt:lpwstr>
  </property>
  <property fmtid="{D5CDD505-2E9C-101B-9397-08002B2CF9AE}" pid="3" name="MediaServiceImageTags">
    <vt:lpwstr/>
  </property>
  <property fmtid="{D5CDD505-2E9C-101B-9397-08002B2CF9AE}" pid="4" name="ICV">
    <vt:lpwstr>8EEF7FE06B1C4B538D2F4000BEB502C8_13</vt:lpwstr>
  </property>
  <property fmtid="{D5CDD505-2E9C-101B-9397-08002B2CF9AE}" pid="5" name="KSOProductBuildVer">
    <vt:lpwstr>2052-12.1.0.20784</vt:lpwstr>
  </property>
  <property fmtid="{D5CDD505-2E9C-101B-9397-08002B2CF9AE}" pid="6" name="MSIP_Label_8cf57b4f-1801-441a-a240-098885f2bcbe_Enabled">
    <vt:lpwstr>true</vt:lpwstr>
  </property>
  <property fmtid="{D5CDD505-2E9C-101B-9397-08002B2CF9AE}" pid="7" name="MSIP_Label_8cf57b4f-1801-441a-a240-098885f2bcbe_SetDate">
    <vt:lpwstr>2025-10-13T05:52:14Z</vt:lpwstr>
  </property>
  <property fmtid="{D5CDD505-2E9C-101B-9397-08002B2CF9AE}" pid="8" name="MSIP_Label_8cf57b4f-1801-441a-a240-098885f2bcbe_Method">
    <vt:lpwstr>Standard</vt:lpwstr>
  </property>
  <property fmtid="{D5CDD505-2E9C-101B-9397-08002B2CF9AE}" pid="9" name="MSIP_Label_8cf57b4f-1801-441a-a240-098885f2bcbe_Name">
    <vt:lpwstr>General</vt:lpwstr>
  </property>
  <property fmtid="{D5CDD505-2E9C-101B-9397-08002B2CF9AE}" pid="10" name="MSIP_Label_8cf57b4f-1801-441a-a240-098885f2bcbe_SiteId">
    <vt:lpwstr>76107ada-99f4-412e-b164-5464438b49a0</vt:lpwstr>
  </property>
  <property fmtid="{D5CDD505-2E9C-101B-9397-08002B2CF9AE}" pid="11" name="MSIP_Label_8cf57b4f-1801-441a-a240-098885f2bcbe_ActionId">
    <vt:lpwstr>231b4e47-ed28-4ea2-b920-82e9ae1e8035</vt:lpwstr>
  </property>
  <property fmtid="{D5CDD505-2E9C-101B-9397-08002B2CF9AE}" pid="12" name="MSIP_Label_8cf57b4f-1801-441a-a240-098885f2bcbe_ContentBits">
    <vt:lpwstr>0</vt:lpwstr>
  </property>
  <property fmtid="{D5CDD505-2E9C-101B-9397-08002B2CF9AE}" pid="13" name="MSIP_Label_8cf57b4f-1801-441a-a240-098885f2bcbe_Tag">
    <vt:lpwstr>50, 3, 0, 1</vt:lpwstr>
  </property>
</Properties>
</file>