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9.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4"/>
  </p:notesMasterIdLst>
  <p:sldIdLst>
    <p:sldId id="256" r:id="rId5"/>
    <p:sldId id="478" r:id="rId6"/>
    <p:sldId id="645" r:id="rId7"/>
    <p:sldId id="637" r:id="rId8"/>
    <p:sldId id="646" r:id="rId9"/>
    <p:sldId id="669" r:id="rId10"/>
    <p:sldId id="647" r:id="rId11"/>
    <p:sldId id="636" r:id="rId12"/>
    <p:sldId id="635" r:id="rId13"/>
    <p:sldId id="641" r:id="rId14"/>
    <p:sldId id="642" r:id="rId15"/>
    <p:sldId id="643" r:id="rId16"/>
    <p:sldId id="648" r:id="rId17"/>
    <p:sldId id="665" r:id="rId18"/>
    <p:sldId id="652" r:id="rId19"/>
    <p:sldId id="666" r:id="rId20"/>
    <p:sldId id="667" r:id="rId21"/>
    <p:sldId id="668" r:id="rId22"/>
    <p:sldId id="670" r:id="rId23"/>
    <p:sldId id="671" r:id="rId24"/>
    <p:sldId id="672" r:id="rId25"/>
    <p:sldId id="673" r:id="rId26"/>
    <p:sldId id="657" r:id="rId27"/>
    <p:sldId id="626" r:id="rId28"/>
    <p:sldId id="280" r:id="rId29"/>
    <p:sldId id="617" r:id="rId30"/>
    <p:sldId id="659" r:id="rId31"/>
    <p:sldId id="340" r:id="rId32"/>
    <p:sldId id="674" r:id="rId33"/>
  </p:sldIdLst>
  <p:sldSz cx="12192000" cy="6858000"/>
  <p:notesSz cx="6858000" cy="9144000"/>
  <p:embeddedFontLst>
    <p:embeddedFont>
      <p:font typeface="Inter Display" panose="02000503000000020004" pitchFamily="2" charset="0"/>
      <p:regular r:id="rId35"/>
      <p:bold r:id="rId36"/>
      <p:italic r:id="rId37"/>
      <p:boldItalic r:id="rId38"/>
    </p:embeddedFont>
    <p:embeddedFont>
      <p:font typeface="Microsoft YaHei" panose="020B0503020204020204" pitchFamily="34" charset="-122"/>
      <p:regular r:id="rId39"/>
      <p:bold r:id="rId40"/>
    </p:embeddedFont>
    <p:embeddedFont>
      <p:font typeface="Microsoft YaHei UI" panose="020B0503020204020204" pitchFamily="34" charset="-122"/>
      <p:regular r:id="rId41"/>
      <p:bold r:id="rId42"/>
    </p:embeddedFont>
    <p:embeddedFont>
      <p:font typeface="Neue Haas Grotesk Text Pro" panose="020B0504020202020204" pitchFamily="34" charset="77"/>
      <p:regular r:id="rId43"/>
      <p:bold r:id="rId44"/>
      <p:italic r:id="rId45"/>
      <p:boldItalic r:id="rId46"/>
    </p:embeddedFont>
    <p:embeddedFont>
      <p:font typeface="Noto Sans SC" panose="020B0500000000000000" pitchFamily="34" charset="-128"/>
      <p:regular r:id="rId47"/>
      <p:bold r:id="rId48"/>
      <p:italic r:id="rId49"/>
      <p:boldItalic r:id="rId50"/>
    </p:embeddedFont>
    <p:embeddedFont>
      <p:font typeface="SimHei" panose="02010609060101010101" pitchFamily="49" charset="-122"/>
      <p:regular r:id="rId51"/>
    </p:embeddedFont>
  </p:embeddedFontLst>
  <p:custDataLst>
    <p:tags r:id="rId52"/>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95" autoAdjust="0"/>
    <p:restoredTop sz="94795"/>
  </p:normalViewPr>
  <p:slideViewPr>
    <p:cSldViewPr snapToGrid="0">
      <p:cViewPr varScale="1">
        <p:scale>
          <a:sx n="116" d="100"/>
          <a:sy n="116" d="100"/>
        </p:scale>
        <p:origin x="680" y="18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commentAuthors" Target="commentAuthor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17.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font" Target="fonts/font7.fntdata"/><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10.fntdata"/><Relationship Id="rId5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5/5/26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一起探索这个澳大利亚面积最大的葡萄酒产区的独特历史、种植条件、葡萄栽培和著名的葡萄酒吧。这些笔记提供额外的幻灯片信息和推荐的讨论话题。如需下载更多主题、资源包括和此类似的幻灯片，请移步 </a:t>
            </a:r>
            <a:r>
              <a:rPr lang="en-GB" dirty="0" err="1"/>
              <a:t>www.australianwinediscovered.com</a:t>
            </a:r>
            <a:r>
              <a:rPr lang="en-GB" dirty="0"/>
              <a: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221446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在不考虑产量吨数多少的情况下，大南部地区（</a:t>
            </a:r>
            <a:r>
              <a:rPr lang="en-GB" dirty="0"/>
              <a:t>Great Southern</a:t>
            </a:r>
            <a:r>
              <a:rPr lang="en-GB" dirty="0">
                <a:latin typeface="SimSun"/>
                <a:ea typeface="SimSun"/>
                <a:cs typeface="SimSun"/>
                <a:sym typeface="SimSun"/>
              </a:rPr>
              <a:t>）</a:t>
            </a:r>
            <a:r>
              <a:rPr lang="ja-JP" altLang="en-US">
                <a:latin typeface="SimSun"/>
                <a:ea typeface="SimSun"/>
                <a:cs typeface="SimSun"/>
                <a:sym typeface="SimSun"/>
              </a:rPr>
              <a:t>最著名的葡萄酒是雷司令（</a:t>
            </a:r>
            <a:r>
              <a:rPr lang="en-GB" dirty="0"/>
              <a:t>Riesling</a:t>
            </a:r>
            <a:r>
              <a:rPr lang="en-GB" dirty="0">
                <a:latin typeface="SimSun"/>
                <a:ea typeface="SimSun"/>
                <a:cs typeface="SimSun"/>
                <a:sym typeface="SimSun"/>
              </a:rPr>
              <a:t>）、</a:t>
            </a:r>
            <a:r>
              <a:rPr lang="ja-JP" altLang="en-US">
                <a:latin typeface="SimSun"/>
                <a:ea typeface="SimSun"/>
                <a:cs typeface="SimSun"/>
                <a:sym typeface="SimSun"/>
              </a:rPr>
              <a:t>设拉子（</a:t>
            </a:r>
            <a:r>
              <a:rPr lang="en-GB" dirty="0"/>
              <a:t>Shiraz</a:t>
            </a:r>
            <a:r>
              <a:rPr lang="en-GB" dirty="0">
                <a:latin typeface="SimSun"/>
                <a:ea typeface="SimSun"/>
                <a:cs typeface="SimSun"/>
                <a:sym typeface="SimSun"/>
              </a:rPr>
              <a:t>）、</a:t>
            </a:r>
            <a:r>
              <a:rPr lang="ja-JP" altLang="en-US">
                <a:latin typeface="SimSun"/>
                <a:ea typeface="SimSun"/>
                <a:cs typeface="SimSun"/>
                <a:sym typeface="SimSun"/>
              </a:rPr>
              <a:t>赤霞珠（</a:t>
            </a:r>
            <a:r>
              <a:rPr lang="en-GB" dirty="0"/>
              <a:t>Cabernet Sauvignon</a:t>
            </a:r>
            <a:r>
              <a:rPr lang="en-GB" dirty="0">
                <a:latin typeface="SimSun"/>
                <a:ea typeface="SimSun"/>
                <a:cs typeface="SimSun"/>
                <a:sym typeface="SimSun"/>
              </a:rPr>
              <a:t>）、</a:t>
            </a:r>
            <a:r>
              <a:rPr lang="ja-JP" altLang="en-US">
                <a:latin typeface="SimSun"/>
                <a:ea typeface="SimSun"/>
                <a:cs typeface="SimSun"/>
                <a:sym typeface="SimSun"/>
              </a:rPr>
              <a:t>霞多丽（</a:t>
            </a:r>
            <a:r>
              <a:rPr lang="en-GB" dirty="0"/>
              <a:t>Chardonnay</a:t>
            </a:r>
            <a:r>
              <a:rPr lang="en-GB" dirty="0">
                <a:latin typeface="SimSun"/>
                <a:ea typeface="SimSun"/>
                <a:cs typeface="SimSun"/>
                <a:sym typeface="SimSun"/>
              </a:rPr>
              <a:t>）</a:t>
            </a:r>
            <a:r>
              <a:rPr lang="ja-JP" altLang="en-US">
                <a:latin typeface="SimSun"/>
                <a:ea typeface="SimSun"/>
                <a:cs typeface="SimSun"/>
                <a:sym typeface="SimSun"/>
              </a:rPr>
              <a:t>和黑比诺（</a:t>
            </a:r>
            <a:r>
              <a:rPr lang="en-GB" dirty="0"/>
              <a:t>Pinot Noir</a:t>
            </a:r>
            <a:r>
              <a:rPr lang="en-GB" dirty="0">
                <a:latin typeface="SimSun"/>
                <a:ea typeface="SimSun"/>
                <a:cs typeface="SimSun"/>
                <a:sym typeface="SimSun"/>
              </a:rPr>
              <a:t>）。 </a:t>
            </a:r>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607033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现在我们可以开始品尝和讨论您选择的一系列葡萄酒了。 </a:t>
            </a:r>
          </a:p>
          <a:p>
            <a:endParaRPr lang="ja-JP" altLang="en-US">
              <a:latin typeface="SimSun"/>
              <a:ea typeface="SimSun"/>
              <a:cs typeface="SimSun"/>
              <a:sym typeface="SimSun"/>
            </a:endParaRPr>
          </a:p>
          <a:p>
            <a:r>
              <a:rPr lang="en-US" altLang="ja-JP" dirty="0"/>
              <a:t>+ </a:t>
            </a:r>
            <a:r>
              <a:rPr lang="ja-JP" altLang="en-US">
                <a:latin typeface="SimSun"/>
                <a:ea typeface="SimSun"/>
                <a:cs typeface="SimSun"/>
                <a:sym typeface="SimSun"/>
              </a:rPr>
              <a:t>补充内容：更多课程资料和有关葡萄品种的信息请移步 </a:t>
            </a:r>
            <a:r>
              <a:rPr lang="en-GB" dirty="0" err="1"/>
              <a:t>www.australianwinediscovered.com</a:t>
            </a:r>
            <a:endParaRPr lang="en-GB"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285869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大南部地区（</a:t>
            </a:r>
            <a:r>
              <a:rPr lang="en-GB" dirty="0"/>
              <a:t>Great Southern</a:t>
            </a:r>
            <a:r>
              <a:rPr lang="en-GB" dirty="0">
                <a:latin typeface="SimSun"/>
                <a:ea typeface="SimSun"/>
                <a:cs typeface="SimSun"/>
                <a:sym typeface="SimSun"/>
              </a:rPr>
              <a:t>）</a:t>
            </a:r>
            <a:r>
              <a:rPr lang="ja-JP" altLang="en-US">
                <a:latin typeface="SimSun"/>
                <a:ea typeface="SimSun"/>
                <a:cs typeface="SimSun"/>
                <a:sym typeface="SimSun"/>
              </a:rPr>
              <a:t>产区以风味浓郁的卓越雷司令（</a:t>
            </a:r>
            <a:r>
              <a:rPr lang="en-GB" dirty="0"/>
              <a:t>Riesling</a:t>
            </a:r>
            <a:r>
              <a:rPr lang="en-GB" dirty="0">
                <a:latin typeface="SimSun"/>
                <a:ea typeface="SimSun"/>
                <a:cs typeface="SimSun"/>
                <a:sym typeface="SimSun"/>
              </a:rPr>
              <a:t>）</a:t>
            </a:r>
            <a:r>
              <a:rPr lang="ja-JP" altLang="en-US">
                <a:latin typeface="SimSun"/>
                <a:ea typeface="SimSun"/>
                <a:cs typeface="SimSun"/>
                <a:sym typeface="SimSun"/>
              </a:rPr>
              <a:t>闻名，通常展现出柑橘类水果的风味，更有草本植物和矿物质风味的衬托。它们年轻期口感新鲜清爽、张力十足，同时陈年潜力极好，很少能在</a:t>
            </a:r>
            <a:r>
              <a:rPr lang="en-US" altLang="ja-JP" dirty="0"/>
              <a:t>10</a:t>
            </a:r>
            <a:r>
              <a:rPr lang="ja-JP" altLang="en-US">
                <a:latin typeface="SimSun"/>
                <a:ea typeface="SimSun"/>
                <a:cs typeface="SimSun"/>
                <a:sym typeface="SimSun"/>
              </a:rPr>
              <a:t>年内到达成熟期。通见的风格是清凛，极干（无残糖）。与此同时，很多单一葡萄园酿造的酒款正日渐普遍地多采用野生酵母发酵，展现高成熟度的水果风味，残糖含量较高，采用风味影响小的中性橡木桶熟化，并延长酒泥陈酿的时间。</a:t>
            </a:r>
          </a:p>
          <a:p>
            <a:br>
              <a:rPr lang="ja-JP" altLang="en-US">
                <a:latin typeface="SimSun"/>
                <a:ea typeface="SimSun"/>
                <a:cs typeface="SimSun"/>
                <a:sym typeface="SimSun"/>
              </a:rPr>
            </a:br>
            <a:endParaRPr lang="ja-JP" altLang="en-US" dirty="0">
              <a:latin typeface="SimSun"/>
              <a:ea typeface="SimSun"/>
              <a:cs typeface="SimSun"/>
              <a:sym typeface="SimSun"/>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724075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805994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产区出产优雅、结构紧致、带有葡萄柚风味，陈年潜力良好的霞多丽（</a:t>
            </a:r>
            <a:r>
              <a:rPr lang="en-GB" dirty="0">
                <a:latin typeface="SimSun"/>
                <a:ea typeface="SimSun"/>
                <a:cs typeface="SimSun"/>
                <a:sym typeface="SimSun"/>
              </a:rPr>
              <a:t>Chardonnay）。</a:t>
            </a:r>
            <a:r>
              <a:rPr lang="ja-JP" altLang="en-US">
                <a:latin typeface="SimSun"/>
                <a:ea typeface="SimSun"/>
                <a:cs typeface="SimSun"/>
                <a:sym typeface="SimSun"/>
              </a:rPr>
              <a:t>风格各不相同，但大多数采用橡木桶发酵，通常情况下风味浓郁，但酒体却没有其他霞多丽（</a:t>
            </a:r>
            <a:r>
              <a:rPr lang="en-GB" dirty="0">
                <a:latin typeface="SimSun"/>
                <a:ea typeface="SimSun"/>
                <a:cs typeface="SimSun"/>
                <a:sym typeface="SimSun"/>
              </a:rPr>
              <a:t>Chardonnay）</a:t>
            </a:r>
            <a:r>
              <a:rPr lang="ja-JP" altLang="en-US">
                <a:latin typeface="SimSun"/>
                <a:ea typeface="SimSun"/>
                <a:cs typeface="SimSun"/>
                <a:sym typeface="SimSun"/>
              </a:rPr>
              <a:t>来得重。南部区域的更精致、优雅，北方的稍微强劲一些。 </a:t>
            </a:r>
            <a:endParaRPr lang="ja-JP" altLang="en-US" dirty="0">
              <a:latin typeface="SimSun"/>
              <a:ea typeface="SimSun"/>
              <a:cs typeface="SimSun"/>
              <a:sym typeface="SimSun"/>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078882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直到最近，黑比诺（</a:t>
            </a:r>
            <a:r>
              <a:rPr lang="en-GB" dirty="0"/>
              <a:t>Pinot Noir</a:t>
            </a:r>
            <a:r>
              <a:rPr lang="en-GB" dirty="0">
                <a:latin typeface="SimSun"/>
                <a:ea typeface="SimSun"/>
                <a:cs typeface="SimSun"/>
                <a:sym typeface="SimSun"/>
              </a:rPr>
              <a:t>）</a:t>
            </a:r>
            <a:r>
              <a:rPr lang="ja-JP" altLang="en-US">
                <a:latin typeface="SimSun"/>
                <a:ea typeface="SimSun"/>
                <a:cs typeface="SimSun"/>
                <a:sym typeface="SimSun"/>
              </a:rPr>
              <a:t>主要产自产区的南部，丹马克（</a:t>
            </a:r>
            <a:r>
              <a:rPr lang="en-GB" dirty="0"/>
              <a:t>Denmark</a:t>
            </a:r>
            <a:r>
              <a:rPr lang="en-GB" dirty="0">
                <a:latin typeface="SimSun"/>
                <a:ea typeface="SimSun"/>
                <a:cs typeface="SimSun"/>
                <a:sym typeface="SimSun"/>
              </a:rPr>
              <a:t>）</a:t>
            </a:r>
            <a:r>
              <a:rPr lang="ja-JP" altLang="en-US">
                <a:latin typeface="SimSun"/>
                <a:ea typeface="SimSun"/>
                <a:cs typeface="SimSun"/>
                <a:sym typeface="SimSun"/>
              </a:rPr>
              <a:t>和奥尔巴尼（</a:t>
            </a:r>
            <a:r>
              <a:rPr lang="en-GB" dirty="0"/>
              <a:t>Albany</a:t>
            </a:r>
            <a:r>
              <a:rPr lang="en-GB" dirty="0">
                <a:latin typeface="SimSun"/>
                <a:ea typeface="SimSun"/>
                <a:cs typeface="SimSun"/>
                <a:sym typeface="SimSun"/>
              </a:rPr>
              <a:t>）</a:t>
            </a:r>
            <a:r>
              <a:rPr lang="ja-JP" altLang="en-US">
                <a:latin typeface="SimSun"/>
                <a:ea typeface="SimSun"/>
                <a:cs typeface="SimSun"/>
                <a:sym typeface="SimSun"/>
              </a:rPr>
              <a:t>附近，但在稍微凉爽的年份，巴克山（</a:t>
            </a:r>
            <a:r>
              <a:rPr lang="en-GB" dirty="0"/>
              <a:t>Mount Barker</a:t>
            </a:r>
            <a:r>
              <a:rPr lang="en-GB" dirty="0">
                <a:latin typeface="SimSun"/>
                <a:ea typeface="SimSun"/>
                <a:cs typeface="SimSun"/>
                <a:sym typeface="SimSun"/>
              </a:rPr>
              <a:t>）</a:t>
            </a:r>
            <a:r>
              <a:rPr lang="ja-JP" altLang="en-US">
                <a:latin typeface="SimSun"/>
                <a:ea typeface="SimSun"/>
                <a:cs typeface="SimSun"/>
                <a:sym typeface="SimSun"/>
              </a:rPr>
              <a:t>会出现一些令人惊喜的作品。</a:t>
            </a:r>
            <a:br>
              <a:rPr lang="ja-JP" altLang="en-US">
                <a:latin typeface="SimSun"/>
                <a:ea typeface="SimSun"/>
                <a:cs typeface="SimSun"/>
                <a:sym typeface="SimSun"/>
              </a:rPr>
            </a:br>
            <a:endParaRPr lang="ja-JP" altLang="en-US" dirty="0">
              <a:latin typeface="SimSun"/>
              <a:ea typeface="SimSun"/>
              <a:cs typeface="SimSun"/>
              <a:sym typeface="SimSun"/>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457336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73239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陈年潜力优秀，色泽深邃，风味浓烈，结构强劲，但酒体相对于玛格丽特河（</a:t>
            </a:r>
            <a:r>
              <a:rPr lang="en-GB" dirty="0"/>
              <a:t>Margaret River</a:t>
            </a:r>
            <a:r>
              <a:rPr lang="en-GB" dirty="0">
                <a:latin typeface="SimSun"/>
                <a:ea typeface="SimSun"/>
                <a:cs typeface="SimSun"/>
                <a:sym typeface="SimSun"/>
              </a:rPr>
              <a:t>）</a:t>
            </a:r>
            <a:r>
              <a:rPr lang="ja-JP" altLang="en-US">
                <a:latin typeface="SimSun"/>
                <a:ea typeface="SimSun"/>
                <a:cs typeface="SimSun"/>
                <a:sym typeface="SimSun"/>
              </a:rPr>
              <a:t>的同品种来说更轻盈一些。</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896254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风格通常较为复杂，丝滑，中等酒体，单宁精致。大部分生产商会避免大量使用全新橡木桶，以最大限度展现葡萄本身的风味。弗兰克兰河（</a:t>
            </a:r>
            <a:r>
              <a:rPr lang="en-GB" dirty="0"/>
              <a:t>Frankland River</a:t>
            </a:r>
            <a:r>
              <a:rPr lang="en-GB" dirty="0">
                <a:latin typeface="SimSun"/>
                <a:ea typeface="SimSun"/>
                <a:cs typeface="SimSun"/>
                <a:sym typeface="SimSun"/>
              </a:rPr>
              <a:t>）</a:t>
            </a:r>
            <a:r>
              <a:rPr lang="ja-JP" altLang="en-US">
                <a:latin typeface="SimSun"/>
                <a:ea typeface="SimSun"/>
                <a:cs typeface="SimSun"/>
                <a:sym typeface="SimSun"/>
              </a:rPr>
              <a:t>和巴克山（</a:t>
            </a:r>
            <a:r>
              <a:rPr lang="en-GB" dirty="0"/>
              <a:t>Mount Barker</a:t>
            </a:r>
            <a:r>
              <a:rPr lang="en-GB" dirty="0">
                <a:latin typeface="SimSun"/>
                <a:ea typeface="SimSun"/>
                <a:cs typeface="SimSun"/>
                <a:sym typeface="SimSun"/>
              </a:rPr>
              <a:t>）</a:t>
            </a:r>
            <a:r>
              <a:rPr lang="ja-JP" altLang="en-US">
                <a:latin typeface="SimSun"/>
                <a:ea typeface="SimSun"/>
                <a:cs typeface="SimSun"/>
                <a:sym typeface="SimSun"/>
              </a:rPr>
              <a:t>这两个子产区的设拉子（</a:t>
            </a:r>
            <a:r>
              <a:rPr lang="en-GB" dirty="0"/>
              <a:t>Shiraz</a:t>
            </a:r>
            <a:r>
              <a:rPr lang="en-GB" dirty="0">
                <a:latin typeface="SimSun"/>
                <a:ea typeface="SimSun"/>
                <a:cs typeface="SimSun"/>
                <a:sym typeface="SimSun"/>
              </a:rPr>
              <a:t>）</a:t>
            </a:r>
            <a:r>
              <a:rPr lang="ja-JP" altLang="en-US">
                <a:latin typeface="SimSun"/>
                <a:ea typeface="SimSun"/>
                <a:cs typeface="SimSun"/>
                <a:sym typeface="SimSun"/>
              </a:rPr>
              <a:t>尤为出众。</a:t>
            </a:r>
            <a:endParaRPr lang="ja-JP" altLang="en-US" dirty="0">
              <a:latin typeface="SimSun"/>
              <a:ea typeface="SimSun"/>
              <a:cs typeface="SimSun"/>
              <a:sym typeface="SimSun"/>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0644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现在可以请大家初尝一下经典的大南部产区（</a:t>
            </a:r>
            <a:r>
              <a:rPr lang="en-GB" dirty="0"/>
              <a:t>Great Southern</a:t>
            </a:r>
            <a:r>
              <a:rPr lang="en-GB" dirty="0">
                <a:latin typeface="SimSun"/>
                <a:ea typeface="SimSun"/>
                <a:cs typeface="SimSun"/>
                <a:sym typeface="SimSun"/>
              </a:rPr>
              <a:t>）</a:t>
            </a:r>
            <a:r>
              <a:rPr lang="ja-JP" altLang="en-US">
                <a:latin typeface="SimSun"/>
                <a:ea typeface="SimSun"/>
                <a:cs typeface="SimSun"/>
                <a:sym typeface="SimSun"/>
              </a:rPr>
              <a:t>葡萄酒。完整的品鉴将在稍后进行。</a:t>
            </a:r>
          </a:p>
          <a:p>
            <a:endParaRPr lang="ja-JP" altLang="en-US">
              <a:latin typeface="SimSun"/>
              <a:ea typeface="SimSun"/>
              <a:cs typeface="SimSun"/>
              <a:sym typeface="SimSun"/>
            </a:endParaRPr>
          </a:p>
          <a:p>
            <a:r>
              <a:rPr lang="ja-JP" altLang="en-US">
                <a:latin typeface="SimSun"/>
                <a:ea typeface="SimSun"/>
                <a:cs typeface="SimSun"/>
                <a:sym typeface="SimSun"/>
              </a:rPr>
              <a:t>大南部地区（</a:t>
            </a:r>
            <a:r>
              <a:rPr lang="en-GB" dirty="0"/>
              <a:t>Great Southern</a:t>
            </a:r>
            <a:r>
              <a:rPr lang="en-GB" dirty="0">
                <a:latin typeface="SimSun"/>
                <a:ea typeface="SimSun"/>
                <a:cs typeface="SimSun"/>
                <a:sym typeface="SimSun"/>
              </a:rPr>
              <a:t>）</a:t>
            </a:r>
            <a:r>
              <a:rPr lang="ja-JP" altLang="en-US">
                <a:latin typeface="SimSun"/>
                <a:ea typeface="SimSun"/>
                <a:cs typeface="SimSun"/>
                <a:sym typeface="SimSun"/>
              </a:rPr>
              <a:t>位于西澳州（</a:t>
            </a:r>
            <a:r>
              <a:rPr lang="en-GB" dirty="0">
                <a:latin typeface="SimSun"/>
                <a:ea typeface="SimSun"/>
                <a:cs typeface="SimSun"/>
                <a:sym typeface="SimSun"/>
              </a:rPr>
              <a:t>Western Australia）</a:t>
            </a:r>
            <a:r>
              <a:rPr lang="ja-JP" altLang="en-US">
                <a:latin typeface="SimSun"/>
                <a:ea typeface="SimSun"/>
                <a:cs typeface="SimSun"/>
                <a:sym typeface="SimSun"/>
              </a:rPr>
              <a:t>最南端，由沿海海滨地带、和缓的丘陵、开阔的牧场、桉树林和裸露的花岗岩组成，南北纵长</a:t>
            </a:r>
            <a:r>
              <a:rPr lang="en-US" altLang="ja-JP" dirty="0"/>
              <a:t>150</a:t>
            </a:r>
            <a:r>
              <a:rPr lang="ja-JP" altLang="en-US">
                <a:latin typeface="SimSun"/>
                <a:ea typeface="SimSun"/>
                <a:cs typeface="SimSun"/>
                <a:sym typeface="SimSun"/>
              </a:rPr>
              <a:t>公里，东西宽</a:t>
            </a:r>
            <a:r>
              <a:rPr lang="en-US" altLang="ja-JP" dirty="0"/>
              <a:t>100</a:t>
            </a:r>
            <a:r>
              <a:rPr lang="ja-JP" altLang="en-US">
                <a:latin typeface="SimSun"/>
                <a:ea typeface="SimSun"/>
                <a:cs typeface="SimSun"/>
                <a:sym typeface="SimSun"/>
              </a:rPr>
              <a:t>公里。这一产区在短暂的历史中取得了长足的发展，目前已经形成了一个由种植者和生产商组成的庞大社群。这里出产的高品质葡萄酒越来越多得到全国范围的专业评审认可。</a:t>
            </a:r>
            <a:endParaRPr lang="ja-JP" altLang="en-US" dirty="0">
              <a:latin typeface="SimSun"/>
              <a:ea typeface="SimSun"/>
              <a:cs typeface="SimSun"/>
              <a:sym typeface="SimSun"/>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6490728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大南部地区（</a:t>
            </a:r>
            <a:r>
              <a:rPr lang="en-GB" dirty="0"/>
              <a:t>Great Southern</a:t>
            </a:r>
            <a:r>
              <a:rPr lang="en-GB" dirty="0">
                <a:latin typeface="SimSun"/>
                <a:ea typeface="SimSun"/>
                <a:cs typeface="SimSun"/>
                <a:sym typeface="SimSun"/>
              </a:rPr>
              <a:t>）</a:t>
            </a:r>
            <a:r>
              <a:rPr lang="ja-JP" altLang="en-US">
                <a:latin typeface="SimSun"/>
                <a:ea typeface="SimSun"/>
                <a:cs typeface="SimSun"/>
                <a:sym typeface="SimSun"/>
              </a:rPr>
              <a:t>多样的土壤类型和气候条件使酿酒师能够种植各种葡萄，使用经典和新兴的葡萄品种相互搭配，生产风格各异的佳酿。其他值得注意的品种包括长相思（</a:t>
            </a:r>
            <a:r>
              <a:rPr lang="en-GB" dirty="0"/>
              <a:t>Sauvignon Blanc</a:t>
            </a:r>
            <a:r>
              <a:rPr lang="en-GB" dirty="0">
                <a:latin typeface="SimSun"/>
                <a:ea typeface="SimSun"/>
                <a:cs typeface="SimSun"/>
                <a:sym typeface="SimSun"/>
              </a:rPr>
              <a:t>）、</a:t>
            </a:r>
            <a:r>
              <a:rPr lang="ja-JP" altLang="en-US">
                <a:latin typeface="SimSun"/>
                <a:ea typeface="SimSun"/>
                <a:cs typeface="SimSun"/>
                <a:sym typeface="SimSun"/>
              </a:rPr>
              <a:t>绿维特利纳（</a:t>
            </a:r>
            <a:r>
              <a:rPr lang="en-GB" dirty="0"/>
              <a:t>Grüner Veltliner</a:t>
            </a:r>
            <a:r>
              <a:rPr lang="en-GB" dirty="0">
                <a:latin typeface="SimSun"/>
                <a:ea typeface="SimSun"/>
                <a:cs typeface="SimSun"/>
                <a:sym typeface="SimSun"/>
              </a:rPr>
              <a:t>）、</a:t>
            </a:r>
            <a:r>
              <a:rPr lang="ja-JP" altLang="en-US">
                <a:latin typeface="SimSun"/>
                <a:ea typeface="SimSun"/>
                <a:cs typeface="SimSun"/>
                <a:sym typeface="SimSun"/>
              </a:rPr>
              <a:t>琼瑶浆（</a:t>
            </a:r>
            <a:r>
              <a:rPr lang="en-GB" dirty="0"/>
              <a:t>Gewürztraminer</a:t>
            </a:r>
            <a:r>
              <a:rPr lang="en-GB" dirty="0">
                <a:latin typeface="SimSun"/>
                <a:ea typeface="SimSun"/>
                <a:cs typeface="SimSun"/>
                <a:sym typeface="SimSun"/>
              </a:rPr>
              <a:t>）、</a:t>
            </a:r>
            <a:r>
              <a:rPr lang="ja-JP" altLang="en-US">
                <a:latin typeface="SimSun"/>
                <a:ea typeface="SimSun"/>
                <a:cs typeface="SimSun"/>
                <a:sym typeface="SimSun"/>
              </a:rPr>
              <a:t>马尔贝克（</a:t>
            </a:r>
            <a:r>
              <a:rPr lang="en-GB" dirty="0"/>
              <a:t>Malbec</a:t>
            </a:r>
            <a:r>
              <a:rPr lang="en-GB" dirty="0">
                <a:latin typeface="SimSun"/>
                <a:ea typeface="SimSun"/>
                <a:cs typeface="SimSun"/>
                <a:sym typeface="SimSun"/>
              </a:rPr>
              <a:t>）、</a:t>
            </a:r>
            <a:r>
              <a:rPr lang="ja-JP" altLang="en-US">
                <a:latin typeface="SimSun"/>
                <a:ea typeface="SimSun"/>
                <a:cs typeface="SimSun"/>
                <a:sym typeface="SimSun"/>
              </a:rPr>
              <a:t>幕尔维德（</a:t>
            </a:r>
            <a:r>
              <a:rPr lang="en-GB" dirty="0"/>
              <a:t>Mourvèdre</a:t>
            </a:r>
            <a:r>
              <a:rPr lang="en-GB" dirty="0">
                <a:latin typeface="SimSun"/>
                <a:ea typeface="SimSun"/>
                <a:cs typeface="SimSun"/>
                <a:sym typeface="SimSun"/>
              </a:rPr>
              <a:t>）</a:t>
            </a:r>
            <a:r>
              <a:rPr lang="ja-JP" altLang="en-US">
                <a:latin typeface="SimSun"/>
                <a:ea typeface="SimSun"/>
                <a:cs typeface="SimSun"/>
                <a:sym typeface="SimSun"/>
              </a:rPr>
              <a:t>和歌海娜（</a:t>
            </a:r>
            <a:r>
              <a:rPr lang="en-GB" dirty="0"/>
              <a:t>Grenache</a:t>
            </a:r>
            <a:r>
              <a:rPr lang="en-GB" dirty="0">
                <a:latin typeface="SimSun"/>
                <a:ea typeface="SimSun"/>
                <a:cs typeface="SimSun"/>
                <a:sym typeface="SimSun"/>
              </a:rPr>
              <a:t>）。</a:t>
            </a:r>
          </a:p>
          <a:p>
            <a:endParaRPr lang="en-GB" dirty="0">
              <a:latin typeface="SimSun"/>
              <a:ea typeface="SimSun"/>
              <a:cs typeface="SimSun"/>
              <a:sym typeface="SimSun"/>
            </a:endParaRPr>
          </a:p>
          <a:p>
            <a:r>
              <a:rPr lang="ja-JP" altLang="en-US">
                <a:latin typeface="SimSun"/>
                <a:ea typeface="SimSun"/>
                <a:cs typeface="SimSun"/>
                <a:sym typeface="SimSun"/>
              </a:rPr>
              <a:t>推荐的讨论话题： </a:t>
            </a:r>
          </a:p>
          <a:p>
            <a:r>
              <a:rPr lang="en-US" altLang="ja-JP" dirty="0">
                <a:latin typeface="SimSun"/>
                <a:ea typeface="SimSun"/>
                <a:cs typeface="SimSun"/>
                <a:sym typeface="SimSun"/>
              </a:rPr>
              <a:t>—</a:t>
            </a:r>
            <a:r>
              <a:rPr lang="ja-JP" altLang="en-US"/>
              <a:t> </a:t>
            </a:r>
            <a:r>
              <a:rPr lang="ja-JP" altLang="en-US">
                <a:latin typeface="SimSun"/>
                <a:ea typeface="SimSun"/>
                <a:cs typeface="SimSun"/>
                <a:sym typeface="SimSun"/>
              </a:rPr>
              <a:t>大南部地区（</a:t>
            </a:r>
            <a:r>
              <a:rPr lang="en-GB" dirty="0"/>
              <a:t>Great Southern</a:t>
            </a:r>
            <a:r>
              <a:rPr lang="en-GB" dirty="0">
                <a:latin typeface="SimSun"/>
                <a:ea typeface="SimSun"/>
                <a:cs typeface="SimSun"/>
                <a:sym typeface="SimSun"/>
              </a:rPr>
              <a:t>）</a:t>
            </a:r>
            <a:r>
              <a:rPr lang="ja-JP" altLang="en-US">
                <a:latin typeface="SimSun"/>
                <a:ea typeface="SimSun"/>
                <a:cs typeface="SimSun"/>
                <a:sym typeface="SimSun"/>
              </a:rPr>
              <a:t>的葡萄酒作为整体是否具有共同的代表性的产区特征？又或者它们主要展现了各自所处的子产区或者所在葡萄园地块的特征？</a:t>
            </a:r>
          </a:p>
          <a:p>
            <a:r>
              <a:rPr lang="en-US" altLang="ja-JP" dirty="0">
                <a:latin typeface="SimSun"/>
                <a:ea typeface="SimSun"/>
                <a:cs typeface="SimSun"/>
                <a:sym typeface="SimSun"/>
              </a:rPr>
              <a:t>—</a:t>
            </a:r>
            <a:r>
              <a:rPr lang="ja-JP" altLang="en-US"/>
              <a:t> </a:t>
            </a:r>
            <a:r>
              <a:rPr lang="ja-JP" altLang="en-US">
                <a:latin typeface="SimSun"/>
                <a:ea typeface="SimSun"/>
                <a:cs typeface="SimSun"/>
                <a:sym typeface="SimSun"/>
              </a:rPr>
              <a:t>雷司令（</a:t>
            </a:r>
            <a:r>
              <a:rPr lang="en-GB" dirty="0"/>
              <a:t>Riesling</a:t>
            </a:r>
            <a:r>
              <a:rPr lang="en-GB" dirty="0">
                <a:latin typeface="SimSun"/>
                <a:ea typeface="SimSun"/>
                <a:cs typeface="SimSun"/>
                <a:sym typeface="SimSun"/>
              </a:rPr>
              <a:t>）</a:t>
            </a:r>
            <a:r>
              <a:rPr lang="ja-JP" altLang="en-US">
                <a:latin typeface="SimSun"/>
                <a:ea typeface="SimSun"/>
                <a:cs typeface="SimSun"/>
                <a:sym typeface="SimSun"/>
              </a:rPr>
              <a:t>在澳大利亚各产区都有种植，大南部地区（</a:t>
            </a:r>
            <a:r>
              <a:rPr lang="en-GB" dirty="0"/>
              <a:t>Great Southern</a:t>
            </a:r>
            <a:r>
              <a:rPr lang="en-GB" dirty="0">
                <a:latin typeface="SimSun"/>
                <a:ea typeface="SimSun"/>
                <a:cs typeface="SimSun"/>
                <a:sym typeface="SimSun"/>
              </a:rPr>
              <a:t>）</a:t>
            </a:r>
            <a:r>
              <a:rPr lang="ja-JP" altLang="en-US">
                <a:latin typeface="SimSun"/>
                <a:ea typeface="SimSun"/>
                <a:cs typeface="SimSun"/>
                <a:sym typeface="SimSun"/>
              </a:rPr>
              <a:t>雷司令（</a:t>
            </a:r>
            <a:r>
              <a:rPr lang="en-GB" dirty="0"/>
              <a:t>Riesling</a:t>
            </a:r>
            <a:r>
              <a:rPr lang="en-GB" dirty="0">
                <a:latin typeface="SimSun"/>
                <a:ea typeface="SimSun"/>
                <a:cs typeface="SimSun"/>
                <a:sym typeface="SimSun"/>
              </a:rPr>
              <a:t>）</a:t>
            </a:r>
            <a:r>
              <a:rPr lang="ja-JP" altLang="en-US">
                <a:latin typeface="SimSun"/>
                <a:ea typeface="SimSun"/>
                <a:cs typeface="SimSun"/>
                <a:sym typeface="SimSun"/>
              </a:rPr>
              <a:t>的与众不同之处是什么？</a:t>
            </a:r>
          </a:p>
          <a:p>
            <a:r>
              <a:rPr lang="en-US" altLang="ja-JP" dirty="0"/>
              <a:t>— </a:t>
            </a:r>
            <a:r>
              <a:rPr lang="ja-JP" altLang="en-US">
                <a:latin typeface="SimSun"/>
                <a:ea typeface="SimSun"/>
                <a:cs typeface="SimSun"/>
                <a:sym typeface="SimSun"/>
              </a:rPr>
              <a:t>大南部地区（</a:t>
            </a:r>
            <a:r>
              <a:rPr lang="en-GB" dirty="0"/>
              <a:t>Great Southern</a:t>
            </a:r>
            <a:r>
              <a:rPr lang="en-GB" dirty="0">
                <a:latin typeface="SimSun"/>
                <a:ea typeface="SimSun"/>
                <a:cs typeface="SimSun"/>
                <a:sym typeface="SimSun"/>
              </a:rPr>
              <a:t>）</a:t>
            </a:r>
            <a:r>
              <a:rPr lang="ja-JP" altLang="en-US">
                <a:latin typeface="SimSun"/>
                <a:ea typeface="SimSun"/>
                <a:cs typeface="SimSun"/>
                <a:sym typeface="SimSun"/>
              </a:rPr>
              <a:t>出产的凉爽气候风格设拉子（</a:t>
            </a:r>
            <a:r>
              <a:rPr lang="en-GB" dirty="0"/>
              <a:t>Shiraz</a:t>
            </a:r>
            <a:r>
              <a:rPr lang="en-GB" dirty="0">
                <a:latin typeface="SimSun"/>
                <a:ea typeface="SimSun"/>
                <a:cs typeface="SimSun"/>
                <a:sym typeface="SimSun"/>
              </a:rPr>
              <a:t>）</a:t>
            </a:r>
            <a:r>
              <a:rPr lang="ja-JP" altLang="en-US">
                <a:latin typeface="SimSun"/>
                <a:ea typeface="SimSun"/>
                <a:cs typeface="SimSun"/>
                <a:sym typeface="SimSun"/>
              </a:rPr>
              <a:t>葡萄酒与温暖气候产区（如巴罗萨谷（</a:t>
            </a:r>
            <a:r>
              <a:rPr lang="en-GB" dirty="0"/>
              <a:t>Barossa Valley</a:t>
            </a:r>
            <a:r>
              <a:rPr lang="en-GB" dirty="0">
                <a:latin typeface="SimSun"/>
                <a:ea typeface="SimSun"/>
                <a:cs typeface="SimSun"/>
                <a:sym typeface="SimSun"/>
              </a:rPr>
              <a:t>）</a:t>
            </a:r>
            <a:r>
              <a:rPr lang="ja-JP" altLang="en-US">
                <a:latin typeface="SimSun"/>
                <a:ea typeface="SimSun"/>
                <a:cs typeface="SimSun"/>
                <a:sym typeface="SimSun"/>
              </a:rPr>
              <a:t>和猎人谷（</a:t>
            </a:r>
            <a:r>
              <a:rPr lang="en-GB" dirty="0"/>
              <a:t>Hunter Valley</a:t>
            </a:r>
            <a:r>
              <a:rPr lang="en-GB" dirty="0">
                <a:latin typeface="SimSun"/>
                <a:ea typeface="SimSun"/>
                <a:cs typeface="SimSun"/>
                <a:sym typeface="SimSun"/>
              </a:rPr>
              <a:t>））</a:t>
            </a:r>
            <a:r>
              <a:rPr lang="ja-JP" altLang="en-US">
                <a:latin typeface="SimSun"/>
                <a:ea typeface="SimSun"/>
                <a:cs typeface="SimSun"/>
                <a:sym typeface="SimSun"/>
              </a:rPr>
              <a:t>出产的设拉子（</a:t>
            </a:r>
            <a:r>
              <a:rPr lang="en-GB" dirty="0"/>
              <a:t>Shiraz</a:t>
            </a:r>
            <a:r>
              <a:rPr lang="en-GB" dirty="0">
                <a:latin typeface="SimSun"/>
                <a:ea typeface="SimSun"/>
                <a:cs typeface="SimSun"/>
                <a:sym typeface="SimSun"/>
              </a:rPr>
              <a:t>）</a:t>
            </a:r>
            <a:r>
              <a:rPr lang="ja-JP" altLang="en-US">
                <a:latin typeface="SimSun"/>
                <a:ea typeface="SimSun"/>
                <a:cs typeface="SimSun"/>
                <a:sym typeface="SimSun"/>
              </a:rPr>
              <a:t>有何不同？ </a:t>
            </a:r>
          </a:p>
          <a:p>
            <a:endParaRPr lang="ja-JP" altLang="en-US" dirty="0">
              <a:latin typeface="SimSun"/>
              <a:ea typeface="SimSun"/>
              <a:cs typeface="SimSun"/>
              <a:sym typeface="SimSun"/>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如需更多课程、工具或资源，请移步 </a:t>
            </a:r>
            <a:r>
              <a:rPr lang="en-GB" dirty="0" err="1"/>
              <a:t>www.australianwinediscovered.com</a:t>
            </a:r>
            <a:endParaRPr lang="en-GB" dirty="0"/>
          </a:p>
          <a:p>
            <a:r>
              <a:rPr lang="ja-JP" altLang="en-US">
                <a:latin typeface="SimSun"/>
                <a:ea typeface="SimSun"/>
                <a:cs typeface="SimSun"/>
                <a:sym typeface="SimSun"/>
              </a:rPr>
              <a:t>洽谈咨询请发送电子邮件至：</a:t>
            </a:r>
            <a:r>
              <a:rPr lang="en-GB" dirty="0" err="1"/>
              <a:t>discovered@wineaustralia.com</a:t>
            </a:r>
            <a:endParaRPr lang="en-GB"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31551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推荐的讨论话题：</a:t>
            </a:r>
          </a:p>
          <a:p>
            <a:r>
              <a:rPr lang="en-US" altLang="ja-JP" dirty="0">
                <a:latin typeface="SimSun"/>
                <a:ea typeface="SimSun"/>
                <a:cs typeface="SimSun"/>
                <a:sym typeface="SimSun"/>
              </a:rPr>
              <a:t>—</a:t>
            </a:r>
            <a:r>
              <a:rPr lang="ja-JP" altLang="en-US"/>
              <a:t> </a:t>
            </a:r>
            <a:r>
              <a:rPr lang="ja-JP" altLang="en-US">
                <a:latin typeface="SimSun"/>
                <a:ea typeface="SimSun"/>
                <a:cs typeface="SimSun"/>
                <a:sym typeface="SimSun"/>
              </a:rPr>
              <a:t>大南部地区（</a:t>
            </a:r>
            <a:r>
              <a:rPr lang="en-GB" dirty="0"/>
              <a:t>Great Southern</a:t>
            </a:r>
            <a:r>
              <a:rPr lang="en-GB" dirty="0">
                <a:latin typeface="SimSun"/>
                <a:ea typeface="SimSun"/>
                <a:cs typeface="SimSun"/>
                <a:sym typeface="SimSun"/>
              </a:rPr>
              <a:t>）</a:t>
            </a:r>
            <a:r>
              <a:rPr lang="ja-JP" altLang="en-US">
                <a:latin typeface="SimSun"/>
                <a:ea typeface="SimSun"/>
                <a:cs typeface="SimSun"/>
                <a:sym typeface="SimSun"/>
              </a:rPr>
              <a:t>是如何从该产区早期的酿酒师所面临的基础性挑战中获益的？</a:t>
            </a:r>
          </a:p>
          <a:p>
            <a:r>
              <a:rPr lang="en-US" altLang="ja-JP" dirty="0"/>
              <a:t>- </a:t>
            </a:r>
            <a:r>
              <a:rPr lang="ja-JP" altLang="en-US">
                <a:latin typeface="SimSun"/>
                <a:ea typeface="SimSun"/>
                <a:cs typeface="SimSun"/>
                <a:sym typeface="SimSun"/>
              </a:rPr>
              <a:t>这个产区略显短暂的商业历史对其葡萄栽培和酿酒方法意味着什么？</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3659191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大南部地区（</a:t>
            </a:r>
            <a:r>
              <a:rPr lang="en-GB" b="0" i="0" dirty="0">
                <a:latin typeface="Microsoft YaHei" panose="020B0503020204020204" pitchFamily="34" charset="-122"/>
                <a:ea typeface="Microsoft YaHei" panose="020B0503020204020204" pitchFamily="34" charset="-122"/>
              </a:rPr>
              <a:t>Great Southern</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总面积高达</a:t>
            </a:r>
            <a:r>
              <a:rPr lang="en-US" altLang="ja-JP" b="0" i="0" dirty="0">
                <a:latin typeface="Microsoft YaHei" panose="020B0503020204020204" pitchFamily="34" charset="-122"/>
                <a:ea typeface="Microsoft YaHei" panose="020B0503020204020204" pitchFamily="34" charset="-122"/>
              </a:rPr>
              <a:t>39,007</a:t>
            </a:r>
            <a:r>
              <a:rPr lang="ja-JP" altLang="en-US" b="0" i="0">
                <a:latin typeface="Microsoft YaHei" panose="020B0503020204020204" pitchFamily="34" charset="-122"/>
                <a:ea typeface="Microsoft YaHei" panose="020B0503020204020204" pitchFamily="34" charset="-122"/>
                <a:cs typeface="SimSun"/>
                <a:sym typeface="SimSun"/>
              </a:rPr>
              <a:t>平方公里（</a:t>
            </a:r>
            <a:r>
              <a:rPr lang="en-US" altLang="ja-JP" b="0" i="0" dirty="0">
                <a:latin typeface="Microsoft YaHei" panose="020B0503020204020204" pitchFamily="34" charset="-122"/>
                <a:ea typeface="Microsoft YaHei" panose="020B0503020204020204" pitchFamily="34" charset="-122"/>
              </a:rPr>
              <a:t>15,060</a:t>
            </a:r>
            <a:r>
              <a:rPr lang="ja-JP" altLang="en-US" b="0" i="0">
                <a:latin typeface="Microsoft YaHei" panose="020B0503020204020204" pitchFamily="34" charset="-122"/>
                <a:ea typeface="Microsoft YaHei" panose="020B0503020204020204" pitchFamily="34" charset="-122"/>
                <a:cs typeface="SimSun"/>
                <a:sym typeface="SimSun"/>
              </a:rPr>
              <a:t>平方英里），其中仅</a:t>
            </a:r>
            <a:r>
              <a:rPr lang="en-US" altLang="ja-JP" b="0" i="0" dirty="0">
                <a:latin typeface="Microsoft YaHei" panose="020B0503020204020204" pitchFamily="34" charset="-122"/>
                <a:ea typeface="Microsoft YaHei" panose="020B0503020204020204" pitchFamily="34" charset="-122"/>
              </a:rPr>
              <a:t>16,712</a:t>
            </a:r>
            <a:r>
              <a:rPr lang="ja-JP" altLang="en-US" b="0" i="0">
                <a:latin typeface="Microsoft YaHei" panose="020B0503020204020204" pitchFamily="34" charset="-122"/>
                <a:ea typeface="Microsoft YaHei" panose="020B0503020204020204" pitchFamily="34" charset="-122"/>
                <a:cs typeface="SimSun"/>
                <a:sym typeface="SimSun"/>
              </a:rPr>
              <a:t>平方公里（</a:t>
            </a:r>
            <a:r>
              <a:rPr lang="en-US" altLang="ja-JP" b="0" i="0" dirty="0">
                <a:latin typeface="Microsoft YaHei" panose="020B0503020204020204" pitchFamily="34" charset="-122"/>
                <a:ea typeface="Microsoft YaHei" panose="020B0503020204020204" pitchFamily="34" charset="-122"/>
              </a:rPr>
              <a:t>6,542</a:t>
            </a:r>
            <a:r>
              <a:rPr lang="ja-JP" altLang="en-US" b="0" i="0">
                <a:latin typeface="Microsoft YaHei" panose="020B0503020204020204" pitchFamily="34" charset="-122"/>
                <a:ea typeface="Microsoft YaHei" panose="020B0503020204020204" pitchFamily="34" charset="-122"/>
                <a:cs typeface="SimSun"/>
                <a:sym typeface="SimSun"/>
              </a:rPr>
              <a:t>平方英里）被五个法定的葡萄酒子产区所覆盖。</a:t>
            </a:r>
          </a:p>
          <a:p>
            <a:pPr>
              <a:defRPr b="1"/>
            </a:pPr>
            <a:endParaRPr lang="ja-JP" altLang="en-US" b="0" i="0">
              <a:latin typeface="Microsoft YaHei" panose="020B0503020204020204" pitchFamily="34" charset="-122"/>
              <a:ea typeface="Microsoft YaHei" panose="020B0503020204020204" pitchFamily="34" charset="-122"/>
              <a:cs typeface="SimSun"/>
              <a:sym typeface="SimSun"/>
            </a:endParaRPr>
          </a:p>
          <a:p>
            <a:pPr>
              <a:defRPr b="1"/>
            </a:pPr>
            <a:r>
              <a:rPr lang="ja-JP" altLang="en-US" b="0" i="0">
                <a:latin typeface="Microsoft YaHei" panose="020B0503020204020204" pitchFamily="34" charset="-122"/>
                <a:ea typeface="Microsoft YaHei" panose="020B0503020204020204" pitchFamily="34" charset="-122"/>
                <a:cs typeface="SimSong Bold"/>
                <a:sym typeface="SimSong Bold"/>
              </a:rPr>
              <a:t>爱尔伯尼（</a:t>
            </a:r>
            <a:r>
              <a:rPr lang="en-GB" b="0" i="0" dirty="0">
                <a:latin typeface="Microsoft YaHei" panose="020B0503020204020204" pitchFamily="34" charset="-122"/>
                <a:ea typeface="Microsoft YaHei" panose="020B0503020204020204" pitchFamily="34" charset="-122"/>
              </a:rPr>
              <a:t>Albany</a:t>
            </a:r>
            <a:r>
              <a:rPr lang="en-GB" b="0" i="0" dirty="0">
                <a:latin typeface="Microsoft YaHei" panose="020B0503020204020204" pitchFamily="34" charset="-122"/>
                <a:ea typeface="Microsoft YaHei" panose="020B0503020204020204" pitchFamily="34" charset="-122"/>
                <a:cs typeface="SimSong Bold"/>
                <a:sym typeface="SimSong Bold"/>
              </a:rPr>
              <a:t>）</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西澳州第一个欧洲移民聚居地（珀斯市建于</a:t>
            </a:r>
            <a:r>
              <a:rPr lang="en-US" altLang="ja-JP" b="0" i="0" dirty="0">
                <a:latin typeface="Microsoft YaHei" panose="020B0503020204020204" pitchFamily="34" charset="-122"/>
                <a:ea typeface="Microsoft YaHei" panose="020B0503020204020204" pitchFamily="34" charset="-122"/>
              </a:rPr>
              <a:t>1829</a:t>
            </a:r>
            <a:r>
              <a:rPr lang="ja-JP" altLang="en-US" b="0" i="0">
                <a:latin typeface="Microsoft YaHei" panose="020B0503020204020204" pitchFamily="34" charset="-122"/>
                <a:ea typeface="Microsoft YaHei" panose="020B0503020204020204" pitchFamily="34" charset="-122"/>
                <a:cs typeface="SimSun"/>
                <a:sym typeface="SimSun"/>
              </a:rPr>
              <a:t>年），是大南部地区（</a:t>
            </a:r>
            <a:r>
              <a:rPr lang="en-GB" b="0" i="0" dirty="0">
                <a:latin typeface="Microsoft YaHei" panose="020B0503020204020204" pitchFamily="34" charset="-122"/>
                <a:ea typeface="Microsoft YaHei" panose="020B0503020204020204" pitchFamily="34" charset="-122"/>
              </a:rPr>
              <a:t>Great Southern</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的主要中心。这个低地势的子产区呈南大洋（</a:t>
            </a:r>
            <a:r>
              <a:rPr lang="en-GB" b="0" i="0" dirty="0">
                <a:latin typeface="Microsoft YaHei" panose="020B0503020204020204" pitchFamily="34" charset="-122"/>
                <a:ea typeface="Microsoft YaHei" panose="020B0503020204020204" pitchFamily="34" charset="-122"/>
              </a:rPr>
              <a:t>Southern Ocean</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主导的海洋性气候，红白葡萄品种都能在此繁茂生长，其中包括长相思（</a:t>
            </a:r>
            <a:r>
              <a:rPr lang="en-GB" b="0" i="0" dirty="0">
                <a:latin typeface="Microsoft YaHei" panose="020B0503020204020204" pitchFamily="34" charset="-122"/>
                <a:ea typeface="Microsoft YaHei" panose="020B0503020204020204" pitchFamily="34" charset="-122"/>
              </a:rPr>
              <a:t>Sauvignon Blanc</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霞多丽（</a:t>
            </a:r>
            <a:r>
              <a:rPr lang="en-GB" b="0" i="0" dirty="0">
                <a:latin typeface="Microsoft YaHei" panose="020B0503020204020204" pitchFamily="34" charset="-122"/>
                <a:ea typeface="Microsoft YaHei" panose="020B0503020204020204" pitchFamily="34" charset="-122"/>
              </a:rPr>
              <a:t>Chardonnay</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黑比诺（</a:t>
            </a:r>
            <a:r>
              <a:rPr lang="en-GB" b="0" i="0" dirty="0">
                <a:latin typeface="Microsoft YaHei" panose="020B0503020204020204" pitchFamily="34" charset="-122"/>
                <a:ea typeface="Microsoft YaHei" panose="020B0503020204020204" pitchFamily="34" charset="-122"/>
              </a:rPr>
              <a:t>Pinot Noir</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和设拉子（</a:t>
            </a:r>
            <a:r>
              <a:rPr lang="en-GB" b="0" i="0" dirty="0">
                <a:latin typeface="Microsoft YaHei" panose="020B0503020204020204" pitchFamily="34" charset="-122"/>
                <a:ea typeface="Microsoft YaHei" panose="020B0503020204020204" pitchFamily="34" charset="-122"/>
              </a:rPr>
              <a:t>Shiraz</a:t>
            </a:r>
            <a:r>
              <a:rPr lang="en-GB" b="0" i="0" dirty="0">
                <a:latin typeface="Microsoft YaHei" panose="020B0503020204020204" pitchFamily="34" charset="-122"/>
                <a:ea typeface="Microsoft YaHei" panose="020B0503020204020204" pitchFamily="34" charset="-122"/>
                <a:cs typeface="SimSun"/>
                <a:sym typeface="SimSun"/>
              </a:rPr>
              <a:t>）。</a:t>
            </a:r>
          </a:p>
          <a:p>
            <a:pPr>
              <a:defRPr b="1"/>
            </a:pPr>
            <a:r>
              <a:rPr lang="ja-JP" altLang="en-US" b="0" i="0">
                <a:latin typeface="Microsoft YaHei" panose="020B0503020204020204" pitchFamily="34" charset="-122"/>
                <a:ea typeface="Microsoft YaHei" panose="020B0503020204020204" pitchFamily="34" charset="-122"/>
                <a:cs typeface="SimSong Bold"/>
                <a:sym typeface="SimSong Bold"/>
              </a:rPr>
              <a:t>丹麦克（</a:t>
            </a:r>
            <a:r>
              <a:rPr lang="en-GB" b="0" i="0" dirty="0">
                <a:latin typeface="Microsoft YaHei" panose="020B0503020204020204" pitchFamily="34" charset="-122"/>
                <a:ea typeface="Microsoft YaHei" panose="020B0503020204020204" pitchFamily="34" charset="-122"/>
              </a:rPr>
              <a:t>Denmark</a:t>
            </a:r>
            <a:r>
              <a:rPr lang="en-GB" b="0" i="0" dirty="0">
                <a:latin typeface="Microsoft YaHei" panose="020B0503020204020204" pitchFamily="34" charset="-122"/>
                <a:ea typeface="Microsoft YaHei" panose="020B0503020204020204" pitchFamily="34" charset="-122"/>
                <a:cs typeface="SimSong Bold"/>
                <a:sym typeface="SimSong Bold"/>
              </a:rPr>
              <a:t>）</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拥有非常相似，但稍微凉爽一些的海洋气候，陡峭的山坡和山谷创造了一些不同的微气候区。这里以白葡萄酒生产为主</a:t>
            </a:r>
            <a:r>
              <a:rPr lang="en-US" altLang="ja-JP"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包括霞多丽（</a:t>
            </a:r>
            <a:r>
              <a:rPr lang="en-GB" b="0" i="0" dirty="0">
                <a:latin typeface="Microsoft YaHei" panose="020B0503020204020204" pitchFamily="34" charset="-122"/>
                <a:ea typeface="Microsoft YaHei" panose="020B0503020204020204" pitchFamily="34" charset="-122"/>
              </a:rPr>
              <a:t>Chardonnay</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和雷司令（</a:t>
            </a:r>
            <a:r>
              <a:rPr lang="en-GB" b="0" i="0" dirty="0">
                <a:latin typeface="Microsoft YaHei" panose="020B0503020204020204" pitchFamily="34" charset="-122"/>
                <a:ea typeface="Microsoft YaHei" panose="020B0503020204020204" pitchFamily="34" charset="-122"/>
              </a:rPr>
              <a:t>Riesling</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黑比诺（</a:t>
            </a:r>
            <a:r>
              <a:rPr lang="en-GB" b="0" i="0" dirty="0">
                <a:latin typeface="Microsoft YaHei" panose="020B0503020204020204" pitchFamily="34" charset="-122"/>
                <a:ea typeface="Microsoft YaHei" panose="020B0503020204020204" pitchFamily="34" charset="-122"/>
              </a:rPr>
              <a:t>Pinot Noir</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也有种植，通常用于酿造起泡酒。</a:t>
            </a:r>
          </a:p>
          <a:p>
            <a:pPr>
              <a:defRPr b="1"/>
            </a:pPr>
            <a:r>
              <a:rPr lang="ja-JP" altLang="en-US" b="0" i="0">
                <a:latin typeface="Microsoft YaHei" panose="020B0503020204020204" pitchFamily="34" charset="-122"/>
                <a:ea typeface="Microsoft YaHei" panose="020B0503020204020204" pitchFamily="34" charset="-122"/>
                <a:cs typeface="SimSong Bold"/>
                <a:sym typeface="SimSong Bold"/>
              </a:rPr>
              <a:t>弗兰克兰河（</a:t>
            </a:r>
            <a:r>
              <a:rPr lang="en-GB" b="0" i="0" dirty="0">
                <a:latin typeface="Microsoft YaHei" panose="020B0503020204020204" pitchFamily="34" charset="-122"/>
                <a:ea typeface="Microsoft YaHei" panose="020B0503020204020204" pitchFamily="34" charset="-122"/>
              </a:rPr>
              <a:t>Frankland River</a:t>
            </a:r>
            <a:r>
              <a:rPr lang="en-GB" b="0" i="0" dirty="0">
                <a:latin typeface="Microsoft YaHei" panose="020B0503020204020204" pitchFamily="34" charset="-122"/>
                <a:ea typeface="Microsoft YaHei" panose="020B0503020204020204" pitchFamily="34" charset="-122"/>
                <a:cs typeface="SimSong Bold"/>
                <a:sym typeface="SimSong Bold"/>
              </a:rPr>
              <a:t>）</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得益于较偏僻的位置、长时间的日照、凉爽的夜晚，和肥沃的多砾石壤土，这个大面积的子产区因出产优质的雷司令（</a:t>
            </a:r>
            <a:r>
              <a:rPr lang="en-GB" b="0" i="0" dirty="0">
                <a:latin typeface="Microsoft YaHei" panose="020B0503020204020204" pitchFamily="34" charset="-122"/>
                <a:ea typeface="Microsoft YaHei" panose="020B0503020204020204" pitchFamily="34" charset="-122"/>
              </a:rPr>
              <a:t>Riesling</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设拉子（</a:t>
            </a:r>
            <a:r>
              <a:rPr lang="en-GB" b="0" i="0" dirty="0">
                <a:latin typeface="Microsoft YaHei" panose="020B0503020204020204" pitchFamily="34" charset="-122"/>
                <a:ea typeface="Microsoft YaHei" panose="020B0503020204020204" pitchFamily="34" charset="-122"/>
              </a:rPr>
              <a:t>Shiraz</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和赤霞珠（</a:t>
            </a:r>
            <a:r>
              <a:rPr lang="en-GB" b="0" i="0" dirty="0">
                <a:latin typeface="Microsoft YaHei" panose="020B0503020204020204" pitchFamily="34" charset="-122"/>
                <a:ea typeface="Microsoft YaHei" panose="020B0503020204020204" pitchFamily="34" charset="-122"/>
              </a:rPr>
              <a:t>Cabernet Sauvignon</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混酿而享有卓越的声誉。</a:t>
            </a:r>
            <a:r>
              <a:rPr lang="ja-JP" altLang="en-US" b="0" i="0">
                <a:latin typeface="Microsoft YaHei" panose="020B0503020204020204" pitchFamily="34" charset="-122"/>
                <a:ea typeface="Microsoft YaHei" panose="020B0503020204020204" pitchFamily="34" charset="-122"/>
              </a:rPr>
              <a:t> </a:t>
            </a:r>
          </a:p>
          <a:p>
            <a:pPr>
              <a:defRPr b="1"/>
            </a:pPr>
            <a:r>
              <a:rPr lang="ja-JP" altLang="en-US" b="0" i="0">
                <a:latin typeface="Microsoft YaHei" panose="020B0503020204020204" pitchFamily="34" charset="-122"/>
                <a:ea typeface="Microsoft YaHei" panose="020B0503020204020204" pitchFamily="34" charset="-122"/>
                <a:cs typeface="SimSong Bold"/>
                <a:sym typeface="SimSong Bold"/>
              </a:rPr>
              <a:t>巴克山（</a:t>
            </a:r>
            <a:r>
              <a:rPr lang="en-GB" b="0" i="0" dirty="0">
                <a:latin typeface="Microsoft YaHei" panose="020B0503020204020204" pitchFamily="34" charset="-122"/>
                <a:ea typeface="Microsoft YaHei" panose="020B0503020204020204" pitchFamily="34" charset="-122"/>
              </a:rPr>
              <a:t>Mount Barker</a:t>
            </a:r>
            <a:r>
              <a:rPr lang="en-GB" b="0" i="0" dirty="0">
                <a:latin typeface="Microsoft YaHei" panose="020B0503020204020204" pitchFamily="34" charset="-122"/>
                <a:ea typeface="Microsoft YaHei" panose="020B0503020204020204" pitchFamily="34" charset="-122"/>
                <a:cs typeface="SimSong Bold"/>
                <a:sym typeface="SimSong Bold"/>
              </a:rPr>
              <a:t>）</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由于平均海拔高于南部的邻近区域，这里是最凉爽的子产区。较大的昼夜温差为雷司令（</a:t>
            </a:r>
            <a:r>
              <a:rPr lang="en-GB" b="0" i="0" dirty="0">
                <a:latin typeface="Microsoft YaHei" panose="020B0503020204020204" pitchFamily="34" charset="-122"/>
                <a:ea typeface="Microsoft YaHei" panose="020B0503020204020204" pitchFamily="34" charset="-122"/>
              </a:rPr>
              <a:t>Riesling</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和设拉子（</a:t>
            </a:r>
            <a:r>
              <a:rPr lang="en-GB" b="0" i="0" dirty="0">
                <a:latin typeface="Microsoft YaHei" panose="020B0503020204020204" pitchFamily="34" charset="-122"/>
                <a:ea typeface="Microsoft YaHei" panose="020B0503020204020204" pitchFamily="34" charset="-122"/>
              </a:rPr>
              <a:t>Shiraz</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保持天然酸度，延长成熟期提供了完美生长条件。</a:t>
            </a:r>
            <a:r>
              <a:rPr lang="ja-JP" altLang="en-US" b="0" i="0">
                <a:latin typeface="Microsoft YaHei" panose="020B0503020204020204" pitchFamily="34" charset="-122"/>
                <a:ea typeface="Microsoft YaHei" panose="020B0503020204020204" pitchFamily="34" charset="-122"/>
              </a:rPr>
              <a:t> </a:t>
            </a:r>
          </a:p>
          <a:p>
            <a:pPr>
              <a:defRPr b="1"/>
            </a:pPr>
            <a:r>
              <a:rPr lang="ja-JP" altLang="en-US" b="0" i="0">
                <a:latin typeface="Microsoft YaHei" panose="020B0503020204020204" pitchFamily="34" charset="-122"/>
                <a:ea typeface="Microsoft YaHei" panose="020B0503020204020204" pitchFamily="34" charset="-122"/>
                <a:cs typeface="SimSong Bold"/>
                <a:sym typeface="SimSong Bold"/>
              </a:rPr>
              <a:t>普隆格兰普（</a:t>
            </a:r>
            <a:r>
              <a:rPr lang="en-GB" b="0" i="0" dirty="0" err="1">
                <a:latin typeface="Microsoft YaHei" panose="020B0503020204020204" pitchFamily="34" charset="-122"/>
                <a:ea typeface="Microsoft YaHei" panose="020B0503020204020204" pitchFamily="34" charset="-122"/>
              </a:rPr>
              <a:t>Porongurup</a:t>
            </a:r>
            <a:r>
              <a:rPr lang="en-GB" b="0" i="0" dirty="0">
                <a:latin typeface="Microsoft YaHei" panose="020B0503020204020204" pitchFamily="34" charset="-122"/>
                <a:ea typeface="Microsoft YaHei" panose="020B0503020204020204" pitchFamily="34" charset="-122"/>
                <a:cs typeface="SimSong Bold"/>
                <a:sym typeface="SimSong Bold"/>
              </a:rPr>
              <a:t>）</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古老的花岗岩山峰绵延</a:t>
            </a:r>
            <a:r>
              <a:rPr lang="en-US" altLang="ja-JP" b="0" i="0" dirty="0">
                <a:latin typeface="Microsoft YaHei" panose="020B0503020204020204" pitchFamily="34" charset="-122"/>
                <a:ea typeface="Microsoft YaHei" panose="020B0503020204020204" pitchFamily="34" charset="-122"/>
              </a:rPr>
              <a:t>12</a:t>
            </a:r>
            <a:r>
              <a:rPr lang="ja-JP" altLang="en-US" b="0" i="0">
                <a:latin typeface="Microsoft YaHei" panose="020B0503020204020204" pitchFamily="34" charset="-122"/>
                <a:ea typeface="Microsoft YaHei" panose="020B0503020204020204" pitchFamily="34" charset="-122"/>
                <a:cs typeface="SimSun"/>
                <a:sym typeface="SimSun"/>
              </a:rPr>
              <a:t>公里（</a:t>
            </a:r>
            <a:r>
              <a:rPr lang="en-US" altLang="ja-JP" b="0" i="0" dirty="0">
                <a:latin typeface="Microsoft YaHei" panose="020B0503020204020204" pitchFamily="34" charset="-122"/>
                <a:ea typeface="Microsoft YaHei" panose="020B0503020204020204" pitchFamily="34" charset="-122"/>
              </a:rPr>
              <a:t>7.5</a:t>
            </a:r>
            <a:r>
              <a:rPr lang="ja-JP" altLang="en-US" b="0" i="0">
                <a:latin typeface="Microsoft YaHei" panose="020B0503020204020204" pitchFamily="34" charset="-122"/>
                <a:ea typeface="Microsoft YaHei" panose="020B0503020204020204" pitchFamily="34" charset="-122"/>
                <a:cs typeface="SimSun"/>
                <a:sym typeface="SimSun"/>
              </a:rPr>
              <a:t>英里），对土壤有着深远的影响。上升的暖空气使这里形成了特殊的夜间升温现象，降低了霜冻的风险，并为喜欢凉爽气候的品种创造了理想的成熟条件，特别是雷司令（</a:t>
            </a:r>
            <a:r>
              <a:rPr lang="en-GB" b="0" i="0" dirty="0">
                <a:latin typeface="Microsoft YaHei" panose="020B0503020204020204" pitchFamily="34" charset="-122"/>
                <a:ea typeface="Microsoft YaHei" panose="020B0503020204020204" pitchFamily="34" charset="-122"/>
              </a:rPr>
              <a:t>Riesling</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霞多丽（</a:t>
            </a:r>
            <a:r>
              <a:rPr lang="en-GB" b="0" i="0" dirty="0">
                <a:latin typeface="Microsoft YaHei" panose="020B0503020204020204" pitchFamily="34" charset="-122"/>
                <a:ea typeface="Microsoft YaHei" panose="020B0503020204020204" pitchFamily="34" charset="-122"/>
              </a:rPr>
              <a:t>Chardonnay</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和黑比诺（</a:t>
            </a:r>
            <a:r>
              <a:rPr lang="en-GB" b="0" i="0" dirty="0">
                <a:latin typeface="Microsoft YaHei" panose="020B0503020204020204" pitchFamily="34" charset="-122"/>
                <a:ea typeface="Microsoft YaHei" panose="020B0503020204020204" pitchFamily="34" charset="-122"/>
              </a:rPr>
              <a:t>Pinot Noir</a:t>
            </a:r>
            <a:r>
              <a:rPr lang="en-GB" b="0" i="0" dirty="0">
                <a:latin typeface="Microsoft YaHei" panose="020B0503020204020204" pitchFamily="34" charset="-122"/>
                <a:ea typeface="Microsoft YaHei" panose="020B0503020204020204" pitchFamily="34" charset="-122"/>
                <a:cs typeface="SimSun"/>
                <a:sym typeface="SimSun"/>
              </a:rPr>
              <a:t>）。 </a:t>
            </a:r>
          </a:p>
          <a:p>
            <a:endParaRPr lang="en-US" b="0" i="0" dirty="0">
              <a:latin typeface="Microsoft YaHei" panose="020B0503020204020204" pitchFamily="34" charset="-122"/>
              <a:ea typeface="Microsoft YaHei" panose="020B0503020204020204" pitchFamily="34" charset="-122"/>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如果你逐渐北上，离开沿海子产区爱尔伯尼（</a:t>
            </a:r>
            <a:r>
              <a:rPr lang="en-GB" b="0" i="0" dirty="0">
                <a:latin typeface="Microsoft YaHei" panose="020B0503020204020204" pitchFamily="34" charset="-122"/>
                <a:ea typeface="Microsoft YaHei" panose="020B0503020204020204" pitchFamily="34" charset="-122"/>
              </a:rPr>
              <a:t>Albany</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和丹麦克（</a:t>
            </a:r>
            <a:r>
              <a:rPr lang="en-GB" b="0" i="0" dirty="0">
                <a:latin typeface="Microsoft YaHei" panose="020B0503020204020204" pitchFamily="34" charset="-122"/>
                <a:ea typeface="Microsoft YaHei" panose="020B0503020204020204" pitchFamily="34" charset="-122"/>
              </a:rPr>
              <a:t>Denmark</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整体气温上升，气候条件也从海洋性逐渐向大陆性转化。积温和日照时长的变化不大，因此精心选址就可以生产各种风格的葡萄酒。夏季一月份平均气温（</a:t>
            </a:r>
            <a:r>
              <a:rPr lang="en-GB" b="0" i="0" dirty="0">
                <a:latin typeface="Microsoft YaHei" panose="020B0503020204020204" pitchFamily="34" charset="-122"/>
                <a:ea typeface="Microsoft YaHei" panose="020B0503020204020204" pitchFamily="34" charset="-122"/>
              </a:rPr>
              <a:t>MJT</a:t>
            </a:r>
            <a:r>
              <a:rPr lang="en-GB"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20.1℃</a:t>
            </a:r>
            <a:r>
              <a:rPr lang="en-GB"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68℉</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产区平均生长季降水量</a:t>
            </a:r>
            <a:r>
              <a:rPr lang="en-US" altLang="ja-JP" b="0" i="0" dirty="0">
                <a:latin typeface="Microsoft YaHei" panose="020B0503020204020204" pitchFamily="34" charset="-122"/>
                <a:ea typeface="Microsoft YaHei" panose="020B0503020204020204" pitchFamily="34" charset="-122"/>
              </a:rPr>
              <a:t>(</a:t>
            </a:r>
            <a:r>
              <a:rPr lang="en-GB" b="0" i="0" dirty="0">
                <a:latin typeface="Microsoft YaHei" panose="020B0503020204020204" pitchFamily="34" charset="-122"/>
                <a:ea typeface="Microsoft YaHei" panose="020B0503020204020204" pitchFamily="34" charset="-122"/>
              </a:rPr>
              <a:t>GSR)</a:t>
            </a:r>
            <a:r>
              <a:rPr lang="ja-JP" altLang="en-US" b="0" i="0">
                <a:latin typeface="Microsoft YaHei" panose="020B0503020204020204" pitchFamily="34" charset="-122"/>
                <a:ea typeface="Microsoft YaHei" panose="020B0503020204020204" pitchFamily="34" charset="-122"/>
                <a:cs typeface="SimSun"/>
                <a:sym typeface="SimSun"/>
              </a:rPr>
              <a:t>为</a:t>
            </a:r>
            <a:r>
              <a:rPr lang="en-US" altLang="ja-JP" b="0" i="0" dirty="0">
                <a:latin typeface="Microsoft YaHei" panose="020B0503020204020204" pitchFamily="34" charset="-122"/>
                <a:ea typeface="Microsoft YaHei" panose="020B0503020204020204" pitchFamily="34" charset="-122"/>
              </a:rPr>
              <a:t>240</a:t>
            </a:r>
            <a:r>
              <a:rPr lang="ja-JP" altLang="en-US" b="0" i="0">
                <a:latin typeface="Microsoft YaHei" panose="020B0503020204020204" pitchFamily="34" charset="-122"/>
                <a:ea typeface="Microsoft YaHei" panose="020B0503020204020204" pitchFamily="34" charset="-122"/>
                <a:cs typeface="SimSun"/>
                <a:sym typeface="SimSun"/>
              </a:rPr>
              <a:t>毫米。 </a:t>
            </a:r>
            <a:endParaRPr lang="ja-JP" altLang="en-US" b="0" i="0" dirty="0">
              <a:latin typeface="Microsoft YaHei" panose="020B0503020204020204" pitchFamily="34" charset="-122"/>
              <a:ea typeface="Microsoft YaHei" panose="020B0503020204020204" pitchFamily="34" charset="-122"/>
              <a:cs typeface="SimSun"/>
              <a:sym typeface="SimSun"/>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162543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推荐的讨论话题： </a:t>
            </a:r>
          </a:p>
          <a:p>
            <a:r>
              <a:rPr lang="en-US" altLang="ja-JP"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大南部产区（</a:t>
            </a:r>
            <a:r>
              <a:rPr lang="en-GB" b="0" i="0" dirty="0">
                <a:latin typeface="Microsoft YaHei" panose="020B0503020204020204" pitchFamily="34" charset="-122"/>
                <a:ea typeface="Microsoft YaHei" panose="020B0503020204020204" pitchFamily="34" charset="-122"/>
              </a:rPr>
              <a:t>Great Southern</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五个子产区在地理、气候和土壤方面的主要差异是什么？</a:t>
            </a:r>
          </a:p>
          <a:p>
            <a:r>
              <a:rPr lang="en-US" altLang="ja-JP"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广阔的面积和多样的种植条件是助于成就还是阻碍了大南部地区（</a:t>
            </a:r>
            <a:r>
              <a:rPr lang="en-GB" b="0" i="0" dirty="0">
                <a:latin typeface="Microsoft YaHei" panose="020B0503020204020204" pitchFamily="34" charset="-122"/>
                <a:ea typeface="Microsoft YaHei" panose="020B0503020204020204" pitchFamily="34" charset="-122"/>
              </a:rPr>
              <a:t>Great Southern</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作为一个澳大利亚葡萄酒产区的发展？</a:t>
            </a:r>
            <a:endParaRPr lang="ja-JP" altLang="en-US" b="0" i="0" dirty="0">
              <a:latin typeface="Microsoft YaHei" panose="020B0503020204020204" pitchFamily="34" charset="-122"/>
              <a:ea typeface="Microsoft YaHei" panose="020B0503020204020204" pitchFamily="34" charset="-122"/>
              <a:cs typeface="SimSun"/>
              <a:sym typeface="SimSun"/>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906220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丹麦克（</a:t>
            </a:r>
            <a:r>
              <a:rPr lang="en-GB" b="0" i="0" dirty="0">
                <a:latin typeface="Microsoft YaHei" panose="020B0503020204020204" pitchFamily="34" charset="-122"/>
                <a:ea typeface="Microsoft YaHei" panose="020B0503020204020204" pitchFamily="34" charset="-122"/>
              </a:rPr>
              <a:t>Denmark</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和爱尔伯尼（</a:t>
            </a:r>
            <a:r>
              <a:rPr lang="en-GB" b="0" i="0" dirty="0">
                <a:latin typeface="Microsoft YaHei" panose="020B0503020204020204" pitchFamily="34" charset="-122"/>
                <a:ea typeface="Microsoft YaHei" panose="020B0503020204020204" pitchFamily="34" charset="-122"/>
              </a:rPr>
              <a:t>Albany</a:t>
            </a:r>
            <a:r>
              <a:rPr lang="en-GB"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气候凉爽，空气湿润，这里的高湿度使得某些葡萄园可以实现无灌溉种植。但向北部进入内陆区域降雨量急剧下降，因此大多数葡萄园，尤其是大规模葡萄园，需要在生长季节的关键阶段采用滴灌。灌溉用水的短缺是这个产区面临的最大挑战。</a:t>
            </a:r>
            <a:endParaRPr lang="ja-JP" altLang="en-US" b="0" i="0" dirty="0">
              <a:latin typeface="Microsoft YaHei" panose="020B0503020204020204" pitchFamily="34" charset="-122"/>
              <a:ea typeface="Microsoft YaHei" panose="020B0503020204020204" pitchFamily="34" charset="-122"/>
              <a:cs typeface="SimSun"/>
              <a:sym typeface="SimSun"/>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2208896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生产商采用传统技术搭配实验性技术，同时偏好小规模生产的前卫酿酒师的数量也在稳步增加，他们主张人工干预最小化。低酒精度、更轻盈、果香主导的优雅葡萄酒的消费趋势，有利于大南部地区（</a:t>
            </a:r>
            <a:r>
              <a:rPr lang="en-GB" dirty="0"/>
              <a:t>Great Southern</a:t>
            </a:r>
            <a:r>
              <a:rPr lang="en-GB" dirty="0">
                <a:latin typeface="SimSun"/>
                <a:ea typeface="SimSun"/>
                <a:cs typeface="SimSun"/>
                <a:sym typeface="SimSun"/>
              </a:rPr>
              <a:t>）</a:t>
            </a:r>
            <a:r>
              <a:rPr lang="ja-JP" altLang="en-US">
                <a:latin typeface="SimSun"/>
                <a:ea typeface="SimSun"/>
                <a:cs typeface="SimSun"/>
                <a:sym typeface="SimSun"/>
              </a:rPr>
              <a:t>发挥优势，同时也在持续影响着该产区葡萄酒酿造业的发展和完善。</a:t>
            </a:r>
          </a:p>
          <a:p>
            <a:endParaRPr lang="ja-JP" altLang="en-US">
              <a:latin typeface="SimSun"/>
              <a:ea typeface="SimSun"/>
              <a:cs typeface="SimSun"/>
              <a:sym typeface="SimSun"/>
            </a:endParaRPr>
          </a:p>
          <a:p>
            <a:r>
              <a:rPr lang="ja-JP" altLang="en-US">
                <a:latin typeface="SimSun"/>
                <a:ea typeface="SimSun"/>
                <a:cs typeface="SimSun"/>
                <a:sym typeface="SimSun"/>
              </a:rPr>
              <a:t>推荐的讨论话题： </a:t>
            </a:r>
          </a:p>
          <a:p>
            <a:r>
              <a:rPr lang="en-US" altLang="ja-JP" dirty="0">
                <a:latin typeface="SimSun"/>
                <a:ea typeface="SimSun"/>
                <a:cs typeface="SimSun"/>
                <a:sym typeface="SimSun"/>
              </a:rPr>
              <a:t>—</a:t>
            </a:r>
            <a:r>
              <a:rPr lang="ja-JP" altLang="en-US"/>
              <a:t> </a:t>
            </a:r>
            <a:r>
              <a:rPr lang="ja-JP" altLang="en-US">
                <a:latin typeface="SimSun"/>
                <a:ea typeface="SimSun"/>
                <a:cs typeface="SimSun"/>
                <a:sym typeface="SimSun"/>
              </a:rPr>
              <a:t>相较于澳大利亚的其他产区，为何在大南部地区（</a:t>
            </a:r>
            <a:r>
              <a:rPr lang="en-GB" dirty="0"/>
              <a:t>Great Southern</a:t>
            </a:r>
            <a:r>
              <a:rPr lang="en-GB" dirty="0">
                <a:latin typeface="SimSun"/>
                <a:ea typeface="SimSun"/>
                <a:cs typeface="SimSun"/>
                <a:sym typeface="SimSun"/>
              </a:rPr>
              <a:t>）</a:t>
            </a:r>
            <a:r>
              <a:rPr lang="ja-JP" altLang="en-US">
                <a:latin typeface="SimSun"/>
                <a:ea typeface="SimSun"/>
                <a:cs typeface="SimSun"/>
                <a:sym typeface="SimSun"/>
              </a:rPr>
              <a:t>葡萄园的选址显得尤为重要？</a:t>
            </a:r>
          </a:p>
          <a:p>
            <a:r>
              <a:rPr lang="en-US" altLang="ja-JP" dirty="0">
                <a:latin typeface="SimSun"/>
                <a:ea typeface="SimSun"/>
                <a:cs typeface="SimSun"/>
                <a:sym typeface="SimSun"/>
              </a:rPr>
              <a:t>—</a:t>
            </a:r>
            <a:r>
              <a:rPr lang="ja-JP" altLang="en-US"/>
              <a:t> </a:t>
            </a:r>
            <a:r>
              <a:rPr lang="ja-JP" altLang="en-US">
                <a:latin typeface="SimSun"/>
                <a:ea typeface="SimSun"/>
                <a:cs typeface="SimSun"/>
                <a:sym typeface="SimSun"/>
              </a:rPr>
              <a:t>为什么近年来可持续的耕作方式变得更加重要？这对该地区的酿酒流程有何影响？</a:t>
            </a:r>
          </a:p>
          <a:p>
            <a:r>
              <a:rPr lang="en-US" altLang="ja-JP" dirty="0">
                <a:latin typeface="SimSun"/>
                <a:ea typeface="SimSun"/>
                <a:cs typeface="SimSun"/>
                <a:sym typeface="SimSun"/>
              </a:rPr>
              <a:t>—</a:t>
            </a:r>
            <a:r>
              <a:rPr lang="ja-JP" altLang="en-US"/>
              <a:t> </a:t>
            </a:r>
            <a:r>
              <a:rPr lang="ja-JP" altLang="en-US">
                <a:latin typeface="SimSun"/>
                <a:ea typeface="SimSun"/>
                <a:cs typeface="SimSun"/>
                <a:sym typeface="SimSun"/>
              </a:rPr>
              <a:t>整串葡萄发酵、酒泥陈酿和以大尺寸橡木桶熟化的转变对葡萄酒有什么影响？</a:t>
            </a:r>
            <a:endParaRPr lang="ja-JP" altLang="en-US" dirty="0">
              <a:latin typeface="SimSun"/>
              <a:ea typeface="SimSun"/>
              <a:cs typeface="SimSun"/>
              <a:sym typeface="SimSun"/>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5877718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321212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7371991"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74A8A14A-D1CA-D9F8-306F-F692F60C4618}"/>
              </a:ext>
            </a:extLst>
          </p:cNvPr>
          <p:cNvSpPr/>
          <p:nvPr userDrawn="1"/>
        </p:nvSpPr>
        <p:spPr>
          <a:xfrm>
            <a:off x="5198405"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6000F615-AB78-1EA7-CC11-9BD4C20DC94C}"/>
              </a:ext>
            </a:extLst>
          </p:cNvPr>
          <p:cNvSpPr/>
          <p:nvPr userDrawn="1"/>
        </p:nvSpPr>
        <p:spPr>
          <a:xfrm>
            <a:off x="9845722"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445451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2704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150539"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94170679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5/5/26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5/5/2026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2E0D64-F365-6B0D-5636-3C915C04E43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10963" b="10963"/>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ja-JP" altLang="en-US" sz="6000">
                <a:solidFill>
                  <a:schemeClr val="accent3"/>
                </a:solidFill>
                <a:latin typeface="Microsoft YaHei" panose="020B0503020204020204" pitchFamily="34" charset="-122"/>
                <a:ea typeface="Microsoft YaHei" panose="020B0503020204020204" pitchFamily="34" charset="-122"/>
              </a:rPr>
              <a:t>大南部地区</a:t>
            </a:r>
            <a:endParaRPr lang="en-US" sz="6000" dirty="0">
              <a:solidFill>
                <a:schemeClr val="accent3"/>
              </a:solidFill>
              <a:latin typeface="Microsoft YaHei" panose="020B0503020204020204" pitchFamily="34" charset="-122"/>
              <a:ea typeface="Microsoft YaHei" panose="020B0503020204020204" pitchFamily="34" charset="-122"/>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
        <p:nvSpPr>
          <p:cNvPr id="2" name="object 11">
            <a:extLst>
              <a:ext uri="{FF2B5EF4-FFF2-40B4-BE49-F238E27FC236}">
                <a16:creationId xmlns:a16="http://schemas.microsoft.com/office/drawing/2014/main" id="{FBCC342F-E4F8-3BC2-D70C-DB45D1359677}"/>
              </a:ext>
            </a:extLst>
          </p:cNvPr>
          <p:cNvSpPr txBox="1"/>
          <p:nvPr/>
        </p:nvSpPr>
        <p:spPr>
          <a:xfrm rot="5400000">
            <a:off x="10436465" y="5534628"/>
            <a:ext cx="2597897" cy="135935"/>
          </a:xfrm>
          <a:prstGeom prst="rect">
            <a:avLst/>
          </a:prstGeom>
        </p:spPr>
        <p:txBody>
          <a:bodyPr vert="horz" wrap="square" lIns="0" tIns="12700" rIns="0" bIns="0" rtlCol="0">
            <a:spAutoFit/>
          </a:bodyPr>
          <a:lstStyle/>
          <a:p>
            <a:r>
              <a:rPr lang="ja-JP" altLang="en-US" sz="800">
                <a:latin typeface="Microsoft YaHei" panose="020B0503020204020204" pitchFamily="34" charset="-122"/>
                <a:ea typeface="Microsoft YaHei" panose="020B0503020204020204" pitchFamily="34" charset="-122"/>
              </a:rPr>
              <a:t>图片由 </a:t>
            </a:r>
            <a:r>
              <a:rPr lang="en-GB" sz="800" dirty="0">
                <a:latin typeface="Microsoft YaHei" panose="020B0503020204020204" pitchFamily="34" charset="-122"/>
                <a:ea typeface="Microsoft YaHei" panose="020B0503020204020204" pitchFamily="34" charset="-122"/>
              </a:rPr>
              <a:t>Wines of Western Australia </a:t>
            </a:r>
            <a:r>
              <a:rPr lang="ja-JP" altLang="en-US" sz="800">
                <a:latin typeface="Microsoft YaHei" panose="020B0503020204020204" pitchFamily="34" charset="-122"/>
                <a:ea typeface="Microsoft YaHei" panose="020B0503020204020204" pitchFamily="34" charset="-122"/>
              </a:rPr>
              <a:t>提供</a:t>
            </a:r>
            <a:endParaRPr lang="ja-JP" altLang="en-US" sz="8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608" t="48" r="27414" b="337"/>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地理、气候与土壤</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94921"/>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4800">
                <a:solidFill>
                  <a:schemeClr val="bg2"/>
                </a:solidFill>
                <a:latin typeface="Microsoft YaHei" panose="020B0503020204020204" pitchFamily="34" charset="-122"/>
                <a:ea typeface="Microsoft YaHei" panose="020B0503020204020204" pitchFamily="34" charset="-122"/>
              </a:rPr>
              <a:t>引人注目的自然景观</a:t>
            </a:r>
            <a:endParaRPr lang="en-US" sz="4800" dirty="0">
              <a:solidFill>
                <a:schemeClr val="bg2"/>
              </a:solidFill>
              <a:latin typeface="Microsoft YaHei" panose="020B0503020204020204" pitchFamily="34" charset="-122"/>
              <a:ea typeface="Microsoft YaHei" panose="020B0503020204020204" pitchFamily="34" charset="-122"/>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3533088"/>
            <a:ext cx="4470718" cy="2846525"/>
          </a:xfrm>
        </p:spPr>
        <p:txBody>
          <a:bodyPr/>
          <a:lstStyle/>
          <a:p>
            <a:pPr marL="285750" indent="-285750" defTabSz="1007943">
              <a:lnSpc>
                <a:spcPct val="90000"/>
              </a:lnSpc>
              <a:spcBef>
                <a:spcPts val="12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dirty="0">
                <a:latin typeface="Microsoft YaHei" panose="020B0503020204020204" pitchFamily="34" charset="-122"/>
                <a:ea typeface="Microsoft YaHei" panose="020B0503020204020204" pitchFamily="34" charset="-122"/>
              </a:rPr>
              <a:t>距离珀斯市（</a:t>
            </a:r>
            <a:r>
              <a:rPr lang="en-GB" dirty="0">
                <a:latin typeface="Microsoft YaHei" panose="020B0503020204020204" pitchFamily="34" charset="-122"/>
                <a:ea typeface="Microsoft YaHei" panose="020B0503020204020204" pitchFamily="34" charset="-122"/>
              </a:rPr>
              <a:t>Perth）</a:t>
            </a:r>
            <a:r>
              <a:rPr lang="ja-JP" altLang="en-US" dirty="0">
                <a:latin typeface="Microsoft YaHei" panose="020B0503020204020204" pitchFamily="34" charset="-122"/>
                <a:ea typeface="Microsoft YaHei" panose="020B0503020204020204" pitchFamily="34" charset="-122"/>
              </a:rPr>
              <a:t>约</a:t>
            </a:r>
            <a:r>
              <a:rPr lang="en-US" altLang="ja-JP" dirty="0">
                <a:latin typeface="Microsoft YaHei" panose="020B0503020204020204" pitchFamily="34" charset="-122"/>
                <a:ea typeface="Microsoft YaHei" panose="020B0503020204020204" pitchFamily="34" charset="-122"/>
              </a:rPr>
              <a:t>360</a:t>
            </a:r>
            <a:r>
              <a:rPr lang="ja-JP" altLang="en-US" dirty="0">
                <a:latin typeface="Microsoft YaHei" panose="020B0503020204020204" pitchFamily="34" charset="-122"/>
                <a:ea typeface="Microsoft YaHei" panose="020B0503020204020204" pitchFamily="34" charset="-122"/>
              </a:rPr>
              <a:t>公里，位于西澳州（</a:t>
            </a:r>
            <a:r>
              <a:rPr lang="en-GB" dirty="0">
                <a:latin typeface="Microsoft YaHei" panose="020B0503020204020204" pitchFamily="34" charset="-122"/>
                <a:ea typeface="Microsoft YaHei" panose="020B0503020204020204" pitchFamily="34" charset="-122"/>
              </a:rPr>
              <a:t>Western Australia）</a:t>
            </a:r>
            <a:r>
              <a:rPr lang="ja-JP" altLang="en-US" dirty="0">
                <a:latin typeface="Microsoft YaHei" panose="020B0503020204020204" pitchFamily="34" charset="-122"/>
                <a:ea typeface="Microsoft YaHei" panose="020B0503020204020204" pitchFamily="34" charset="-122"/>
              </a:rPr>
              <a:t>偏远的西南部</a:t>
            </a:r>
          </a:p>
          <a:p>
            <a:pPr marL="285750" indent="-285750" defTabSz="1007943">
              <a:lnSpc>
                <a:spcPct val="90000"/>
              </a:lnSpc>
              <a:spcBef>
                <a:spcPts val="12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dirty="0">
                <a:latin typeface="Microsoft YaHei" panose="020B0503020204020204" pitchFamily="34" charset="-122"/>
                <a:ea typeface="Microsoft YaHei" panose="020B0503020204020204" pitchFamily="34" charset="-122"/>
              </a:rPr>
              <a:t>由</a:t>
            </a:r>
            <a:r>
              <a:rPr lang="en-US" altLang="ja-JP" dirty="0">
                <a:latin typeface="Microsoft YaHei" panose="020B0503020204020204" pitchFamily="34" charset="-122"/>
                <a:ea typeface="Microsoft YaHei" panose="020B0503020204020204" pitchFamily="34" charset="-122"/>
              </a:rPr>
              <a:t>5</a:t>
            </a:r>
            <a:r>
              <a:rPr lang="ja-JP" altLang="en-US" dirty="0">
                <a:latin typeface="Microsoft YaHei" panose="020B0503020204020204" pitchFamily="34" charset="-122"/>
                <a:ea typeface="Microsoft YaHei" panose="020B0503020204020204" pitchFamily="34" charset="-122"/>
              </a:rPr>
              <a:t>个子产区组成</a:t>
            </a:r>
          </a:p>
          <a:p>
            <a:pPr marL="285750" indent="-285750" defTabSz="1007943">
              <a:lnSpc>
                <a:spcPct val="90000"/>
              </a:lnSpc>
              <a:spcBef>
                <a:spcPts val="12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dirty="0">
                <a:latin typeface="Microsoft YaHei" panose="020B0503020204020204" pitchFamily="34" charset="-122"/>
                <a:ea typeface="Microsoft YaHei" panose="020B0503020204020204" pitchFamily="34" charset="-122"/>
              </a:rPr>
              <a:t>西澳最凉爽的产区，拥有多变的地中海气候，摇摆于海洋性和陆地性气候之间</a:t>
            </a:r>
          </a:p>
          <a:p>
            <a:pPr marL="285750" indent="-285750" defTabSz="1007943">
              <a:lnSpc>
                <a:spcPct val="90000"/>
              </a:lnSpc>
              <a:spcBef>
                <a:spcPts val="12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dirty="0">
                <a:latin typeface="Microsoft YaHei" panose="020B0503020204020204" pitchFamily="34" charset="-122"/>
                <a:ea typeface="Microsoft YaHei" panose="020B0503020204020204" pitchFamily="34" charset="-122"/>
              </a:rPr>
              <a:t>地形多样，土壤大多肥力适中，习惯以桉树品种命名</a:t>
            </a:r>
          </a:p>
        </p:txBody>
      </p:sp>
      <p:sp>
        <p:nvSpPr>
          <p:cNvPr id="5" name="object 11">
            <a:extLst>
              <a:ext uri="{FF2B5EF4-FFF2-40B4-BE49-F238E27FC236}">
                <a16:creationId xmlns:a16="http://schemas.microsoft.com/office/drawing/2014/main" id="{94B096EA-6CB5-FA6C-3832-CC60BCAEA62D}"/>
              </a:ext>
            </a:extLst>
          </p:cNvPr>
          <p:cNvSpPr txBox="1"/>
          <p:nvPr/>
        </p:nvSpPr>
        <p:spPr>
          <a:xfrm>
            <a:off x="125207" y="6562852"/>
            <a:ext cx="2597897" cy="135935"/>
          </a:xfrm>
          <a:prstGeom prst="rect">
            <a:avLst/>
          </a:prstGeom>
        </p:spPr>
        <p:txBody>
          <a:bodyPr vert="horz" wrap="square" lIns="0" tIns="12700" rIns="0" bIns="0" rtlCol="0">
            <a:spAutoFit/>
          </a:bodyPr>
          <a:lstStyle/>
          <a:p>
            <a:r>
              <a:rPr lang="ja-JP" altLang="en-US" sz="800">
                <a:solidFill>
                  <a:schemeClr val="bg1"/>
                </a:solidFill>
                <a:latin typeface="Microsoft YaHei" panose="020B0503020204020204" pitchFamily="34" charset="-122"/>
                <a:ea typeface="Microsoft YaHei" panose="020B0503020204020204" pitchFamily="34" charset="-122"/>
              </a:rPr>
              <a:t>图片由 </a:t>
            </a:r>
            <a:r>
              <a:rPr lang="en-GB" sz="800" dirty="0">
                <a:solidFill>
                  <a:schemeClr val="bg1"/>
                </a:solidFill>
                <a:latin typeface="Microsoft YaHei" panose="020B0503020204020204" pitchFamily="34" charset="-122"/>
                <a:ea typeface="Microsoft YaHei" panose="020B0503020204020204" pitchFamily="34" charset="-122"/>
              </a:rPr>
              <a:t>Great Southern Wines </a:t>
            </a:r>
            <a:r>
              <a:rPr lang="ja-JP" altLang="en-US" sz="800">
                <a:solidFill>
                  <a:schemeClr val="bg1"/>
                </a:solidFill>
                <a:latin typeface="Microsoft YaHei" panose="020B0503020204020204" pitchFamily="34" charset="-122"/>
                <a:ea typeface="Microsoft YaHei" panose="020B0503020204020204" pitchFamily="34" charset="-122"/>
              </a:rPr>
              <a:t>提供</a:t>
            </a:r>
            <a:endParaRPr lang="ja-JP" altLang="en-US" sz="800"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ja-JP" altLang="en-US">
                <a:solidFill>
                  <a:schemeClr val="accent3"/>
                </a:solidFill>
                <a:latin typeface="Microsoft YaHei" panose="020B0503020204020204" pitchFamily="34" charset="-122"/>
                <a:ea typeface="Microsoft YaHei" panose="020B0503020204020204" pitchFamily="34" charset="-122"/>
              </a:rPr>
              <a:t>气候</a:t>
            </a:r>
            <a:endParaRPr lang="en-US" dirty="0">
              <a:solidFill>
                <a:schemeClr val="accent3"/>
              </a:solidFill>
            </a:endParaRP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08654"/>
            <a:ext cx="5183398" cy="899990"/>
          </a:xfrm>
          <a:prstGeom prst="rect">
            <a:avLst/>
          </a:prstGeom>
          <a:noFill/>
        </p:spPr>
        <p:txBody>
          <a:bodyPr wrap="square" rtlCol="0">
            <a:spAutoFit/>
          </a:bodyPr>
          <a:lstStyle/>
          <a:p>
            <a:pPr algn="l">
              <a:lnSpc>
                <a:spcPct val="82000"/>
              </a:lnSpc>
            </a:pPr>
            <a:r>
              <a:rPr lang="ja-JP" altLang="en-US" sz="320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rPr>
              <a:t>整体为</a:t>
            </a:r>
            <a:r>
              <a:rPr lang="en-US" sz="3200" dirty="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rPr>
              <a:t> </a:t>
            </a:r>
          </a:p>
          <a:p>
            <a:pPr algn="l">
              <a:lnSpc>
                <a:spcPct val="82000"/>
              </a:lnSpc>
            </a:pPr>
            <a:r>
              <a:rPr lang="ja-JP" altLang="en-US" sz="320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rPr>
              <a:t>地中海气候</a:t>
            </a:r>
            <a:endParaRPr lang="en-US" sz="3200" dirty="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35473" y="2084595"/>
            <a:ext cx="4183027" cy="535531"/>
          </a:xfrm>
          <a:prstGeom prst="rect">
            <a:avLst/>
          </a:prstGeom>
          <a:noFill/>
        </p:spPr>
        <p:txBody>
          <a:bodyPr wrap="square" rtlCol="0">
            <a:spAutoFit/>
          </a:bodyPr>
          <a:lstStyle/>
          <a:p>
            <a:pPr>
              <a:lnSpc>
                <a:spcPct val="90000"/>
              </a:lnSpc>
            </a:pPr>
            <a:r>
              <a:rPr lang="ja-JP" altLang="en-US" sz="1600">
                <a:solidFill>
                  <a:schemeClr val="bg1"/>
                </a:solidFill>
                <a:latin typeface="Microsoft YaHei" panose="020B0503020204020204" pitchFamily="34" charset="-122"/>
                <a:ea typeface="Microsoft YaHei" panose="020B0503020204020204" pitchFamily="34" charset="-122"/>
              </a:rPr>
              <a:t>从沿海地区的海洋性影响向北逐渐变为</a:t>
            </a:r>
          </a:p>
          <a:p>
            <a:pPr>
              <a:lnSpc>
                <a:spcPct val="90000"/>
              </a:lnSpc>
            </a:pPr>
            <a:r>
              <a:rPr lang="ja-JP" altLang="en-US" sz="1600">
                <a:solidFill>
                  <a:schemeClr val="bg1"/>
                </a:solidFill>
                <a:latin typeface="Microsoft YaHei" panose="020B0503020204020204" pitchFamily="34" charset="-122"/>
                <a:ea typeface="Microsoft YaHei" panose="020B0503020204020204" pitchFamily="34" charset="-122"/>
              </a:rPr>
              <a:t>内陆地区的大陆性影响</a:t>
            </a:r>
            <a:endParaRPr lang="en-AU" sz="1600" dirty="0">
              <a:solidFill>
                <a:schemeClr val="bg1"/>
              </a:solidFill>
              <a:latin typeface="Microsoft YaHei" panose="020B0503020204020204" pitchFamily="34" charset="-122"/>
              <a:ea typeface="Microsoft YaHei" panose="020B0503020204020204" pitchFamily="34" charset="-122"/>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Microsoft YaHei" panose="020B0503020204020204" pitchFamily="34" charset="-122"/>
                <a:ea typeface="Microsoft YaHei" panose="020B0503020204020204" pitchFamily="34" charset="-122"/>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3815774"/>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pPr>
            <a:r>
              <a:rPr lang="ja-JP" altLang="en-US" b="1">
                <a:solidFill>
                  <a:schemeClr val="accent3"/>
                </a:solidFill>
                <a:latin typeface="Microsoft YaHei" panose="020B0503020204020204" pitchFamily="34" charset="-122"/>
                <a:ea typeface="Microsoft YaHei" panose="020B0503020204020204" pitchFamily="34" charset="-122"/>
              </a:rPr>
              <a:t>大南部地区</a:t>
            </a:r>
            <a:endParaRPr lang="en-AU" altLang="ja-JP" b="1" dirty="0">
              <a:solidFill>
                <a:schemeClr val="accent3"/>
              </a:solidFill>
              <a:latin typeface="Microsoft YaHei" panose="020B0503020204020204" pitchFamily="34" charset="-122"/>
              <a:ea typeface="Microsoft YaHei" panose="020B0503020204020204" pitchFamily="34" charset="-122"/>
            </a:endParaRPr>
          </a:p>
          <a:p>
            <a:pPr>
              <a:lnSpc>
                <a:spcPct val="82000"/>
              </a:lnSpc>
            </a:pPr>
            <a:r>
              <a:rPr lang="en-US" sz="1800" dirty="0">
                <a:solidFill>
                  <a:srgbClr val="B2D8BE"/>
                </a:solidFill>
                <a:latin typeface="Neue Haas Grotesk Text Pro" panose="020B0504020202020204" pitchFamily="34" charset="77"/>
              </a:rPr>
              <a:t>10–380</a:t>
            </a:r>
            <a:r>
              <a:rPr lang="ja-JP" altLang="en-US" sz="1800">
                <a:solidFill>
                  <a:srgbClr val="B2D8BE"/>
                </a:solidFill>
                <a:latin typeface="SimHei" panose="02010609060101010101" pitchFamily="49" charset="-122"/>
                <a:ea typeface="SimHei" panose="02010609060101010101" pitchFamily="49" charset="-122"/>
              </a:rPr>
              <a:t>米</a:t>
            </a:r>
            <a:r>
              <a:rPr lang="en-US" sz="1800" dirty="0">
                <a:solidFill>
                  <a:srgbClr val="B2D8BE"/>
                </a:solidFill>
                <a:latin typeface="Neue Haas Grotesk Text Pro" panose="020B0504020202020204" pitchFamily="34" charset="77"/>
              </a:rPr>
              <a:t>(33–1,247</a:t>
            </a:r>
            <a:r>
              <a:rPr lang="ja-JP" altLang="en-US" sz="1800">
                <a:solidFill>
                  <a:srgbClr val="B2D8BE"/>
                </a:solidFill>
                <a:latin typeface="SimHei" panose="02010609060101010101" pitchFamily="49" charset="-122"/>
                <a:ea typeface="SimHei" panose="02010609060101010101" pitchFamily="49" charset="-122"/>
              </a:rPr>
              <a:t>英尺</a:t>
            </a:r>
            <a:r>
              <a:rPr lang="en-US" sz="1800" dirty="0">
                <a:solidFill>
                  <a:srgbClr val="B2D8BE"/>
                </a:solidFill>
                <a:latin typeface="Neue Haas Grotesk Text Pro" panose="020B0504020202020204" pitchFamily="34" charset="77"/>
              </a:rPr>
              <a: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Microsoft YaHei UI" panose="020B0503020204020204" pitchFamily="34" charset="-122"/>
                <a:ea typeface="Microsoft YaHei UI" panose="020B0503020204020204" pitchFamily="34" charset="-122"/>
              </a:rPr>
              <a:t>低</a:t>
            </a:r>
            <a:endParaRPr lang="en-US" b="1" dirty="0">
              <a:solidFill>
                <a:srgbClr val="601329"/>
              </a:solidFill>
              <a:latin typeface="Microsoft YaHei UI" panose="020B0503020204020204" pitchFamily="34" charset="-122"/>
              <a:ea typeface="Microsoft YaHei UI" panose="020B0503020204020204" pitchFamily="34" charset="-122"/>
            </a:endParaRPr>
          </a:p>
          <a:p>
            <a:r>
              <a:rPr lang="en-US" sz="1400" dirty="0">
                <a:solidFill>
                  <a:srgbClr val="601329"/>
                </a:solidFill>
                <a:latin typeface="Neue Haas Grotesk Text Pro" panose="020B0504020202020204" pitchFamily="34" charset="77"/>
              </a:rPr>
              <a:t>0–499</a:t>
            </a:r>
            <a:r>
              <a:rPr lang="ja-JP" altLang="en-US" sz="1400">
                <a:solidFill>
                  <a:srgbClr val="601329"/>
                </a:solidFill>
                <a:latin typeface="Microsoft YaHei UI" panose="020B0503020204020204" pitchFamily="34" charset="-122"/>
                <a:ea typeface="Microsoft YaHei UI" panose="020B0503020204020204" pitchFamily="34" charset="-122"/>
              </a:rPr>
              <a:t>米</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ja-JP" altLang="en-US" sz="1400">
                <a:solidFill>
                  <a:srgbClr val="601329"/>
                </a:solidFill>
                <a:latin typeface="Microsoft YaHei UI" panose="020B0503020204020204" pitchFamily="34" charset="-122"/>
                <a:ea typeface="Microsoft YaHei U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Microsoft YaHei" panose="020B0503020204020204" pitchFamily="34" charset="-122"/>
                <a:ea typeface="Microsoft YaHei" panose="020B0503020204020204" pitchFamily="34" charset="-122"/>
              </a:rPr>
              <a:t>中等</a:t>
            </a:r>
            <a:endParaRPr lang="en-US" b="1" dirty="0">
              <a:solidFill>
                <a:srgbClr val="601329"/>
              </a:solidFill>
              <a:latin typeface="Microsoft YaHei" panose="020B0503020204020204" pitchFamily="34" charset="-122"/>
              <a:ea typeface="Microsoft YaHei" panose="020B0503020204020204" pitchFamily="34" charset="-122"/>
            </a:endParaRPr>
          </a:p>
          <a:p>
            <a:r>
              <a:rPr lang="en-US" sz="1400" dirty="0">
                <a:solidFill>
                  <a:srgbClr val="601329"/>
                </a:solidFill>
                <a:latin typeface="Neue Haas Grotesk Text Pro" panose="020B0504020202020204" pitchFamily="34" charset="77"/>
              </a:rPr>
              <a:t>500–749</a:t>
            </a:r>
            <a:r>
              <a:rPr lang="ja-JP" altLang="en-US" sz="1400">
                <a:solidFill>
                  <a:srgbClr val="601329"/>
                </a:solidFill>
                <a:latin typeface="Microsoft YaHei UI" panose="020B0503020204020204" pitchFamily="34" charset="-122"/>
                <a:ea typeface="Microsoft YaHei UI" panose="020B0503020204020204" pitchFamily="34" charset="-122"/>
              </a:rPr>
              <a:t>米</a:t>
            </a:r>
            <a:endParaRPr lang="en-AU" altLang="ja-JP" sz="1400" dirty="0">
              <a:solidFill>
                <a:srgbClr val="601329"/>
              </a:solidFill>
              <a:latin typeface="Microsoft YaHei UI" panose="020B0503020204020204" pitchFamily="34" charset="-122"/>
              <a:ea typeface="Microsoft YaHei UI" panose="020B0503020204020204" pitchFamily="34" charset="-122"/>
            </a:endParaRPr>
          </a:p>
          <a:p>
            <a:r>
              <a:rPr lang="en-US" sz="1400" dirty="0">
                <a:solidFill>
                  <a:srgbClr val="601329"/>
                </a:solidFill>
                <a:latin typeface="Neue Haas Grotesk Text Pro" panose="020B0504020202020204" pitchFamily="34" charset="77"/>
              </a:rPr>
              <a:t>(1,640–2,459</a:t>
            </a:r>
            <a:r>
              <a:rPr lang="ja-JP" altLang="en-US" sz="1400">
                <a:solidFill>
                  <a:srgbClr val="601329"/>
                </a:solidFill>
                <a:latin typeface="Microsoft YaHei UI" panose="020B0503020204020204" pitchFamily="34" charset="-122"/>
                <a:ea typeface="Microsoft YaHei U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Microsoft YaHei" panose="020B0503020204020204" pitchFamily="34" charset="-122"/>
                <a:ea typeface="Microsoft YaHei" panose="020B0503020204020204" pitchFamily="34" charset="-122"/>
              </a:rPr>
              <a:t>高</a:t>
            </a:r>
            <a:endParaRPr lang="en-US" b="1" dirty="0">
              <a:solidFill>
                <a:srgbClr val="601329"/>
              </a:solidFill>
              <a:latin typeface="Microsoft YaHei" panose="020B0503020204020204" pitchFamily="34" charset="-122"/>
              <a:ea typeface="Microsoft YaHei" panose="020B0503020204020204" pitchFamily="34" charset="-122"/>
            </a:endParaRPr>
          </a:p>
          <a:p>
            <a:r>
              <a:rPr lang="en-US" sz="1400" dirty="0">
                <a:solidFill>
                  <a:srgbClr val="601329"/>
                </a:solidFill>
                <a:latin typeface="Neue Haas Grotesk Text Pro" panose="020B0504020202020204" pitchFamily="34" charset="77"/>
              </a:rPr>
              <a:t>750–999</a:t>
            </a:r>
            <a:r>
              <a:rPr lang="ja-JP" altLang="en-US" sz="1400">
                <a:solidFill>
                  <a:srgbClr val="601329"/>
                </a:solidFill>
                <a:latin typeface="Microsoft YaHei UI" panose="020B0503020204020204" pitchFamily="34" charset="-122"/>
                <a:ea typeface="Microsoft YaHei UI" panose="020B0503020204020204" pitchFamily="34" charset="-122"/>
              </a:rPr>
              <a:t>米</a:t>
            </a:r>
            <a:endParaRPr lang="en-US" sz="1400" dirty="0">
              <a:solidFill>
                <a:srgbClr val="601329"/>
              </a:solidFill>
              <a:latin typeface="Microsoft YaHei UI" panose="020B0503020204020204" pitchFamily="34" charset="-122"/>
              <a:ea typeface="Microsoft YaHei UI" panose="020B0503020204020204" pitchFamily="34" charset="-122"/>
            </a:endParaRPr>
          </a:p>
          <a:p>
            <a:r>
              <a:rPr lang="en-US" sz="1400" dirty="0">
                <a:solidFill>
                  <a:srgbClr val="601329"/>
                </a:solidFill>
                <a:latin typeface="Neue Haas Grotesk Text Pro" panose="020B0504020202020204" pitchFamily="34" charset="77"/>
              </a:rPr>
              <a:t>(2,460–3,279</a:t>
            </a:r>
            <a:r>
              <a:rPr lang="ja-JP" altLang="en-US" sz="1400">
                <a:solidFill>
                  <a:srgbClr val="601329"/>
                </a:solidFill>
                <a:latin typeface="Microsoft YaHei UI" panose="020B0503020204020204" pitchFamily="34" charset="-122"/>
                <a:ea typeface="Microsoft YaHei UI" panose="020B0503020204020204" pitchFamily="34" charset="-122"/>
              </a:rPr>
              <a:t>英尺</a:t>
            </a:r>
            <a:r>
              <a:rPr lang="en-US" sz="1400" dirty="0">
                <a:solidFill>
                  <a:srgbClr val="601329"/>
                </a:solidFill>
                <a:latin typeface="Neue Haas Grotesk Text Pro" panose="020B0504020202020204" pitchFamily="34" charset="77"/>
              </a:rPr>
              <a: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48265" y="641698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48265" y="529398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10168" y="624432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Microsoft YaHei" panose="020B0503020204020204" pitchFamily="34" charset="-122"/>
                <a:ea typeface="Microsoft YaHei" panose="020B0503020204020204" pitchFamily="34" charset="-122"/>
              </a:rPr>
              <a:t>超高</a:t>
            </a:r>
          </a:p>
          <a:p>
            <a:r>
              <a:rPr lang="en-US" sz="1400" dirty="0">
                <a:solidFill>
                  <a:srgbClr val="601329"/>
                </a:solidFill>
                <a:latin typeface="Neue Haas Grotesk Text Pro" panose="020B0504020202020204" pitchFamily="34" charset="77"/>
              </a:rPr>
              <a:t>1000</a:t>
            </a:r>
            <a:r>
              <a:rPr lang="ja-JP" altLang="en-US" sz="1400">
                <a:solidFill>
                  <a:srgbClr val="601329"/>
                </a:solidFill>
                <a:latin typeface="Microsoft YaHei UI" panose="020B0503020204020204" pitchFamily="34" charset="-122"/>
                <a:ea typeface="Microsoft YaHei UI" panose="020B0503020204020204" pitchFamily="34" charset="-122"/>
              </a:rPr>
              <a:t>米</a:t>
            </a:r>
            <a:r>
              <a:rPr lang="en-US" sz="1400" dirty="0">
                <a:solidFill>
                  <a:srgbClr val="601329"/>
                </a:solidFill>
                <a:latin typeface="Neue Haas Grotesk Text Pro" panose="020B0504020202020204" pitchFamily="34" charset="77"/>
              </a:rPr>
              <a:t>+</a:t>
            </a:r>
          </a:p>
          <a:p>
            <a:r>
              <a:rPr lang="en-US" sz="1400" dirty="0">
                <a:solidFill>
                  <a:srgbClr val="601329"/>
                </a:solidFill>
                <a:latin typeface="Neue Haas Grotesk Text Pro" panose="020B0504020202020204" pitchFamily="34" charset="77"/>
              </a:rPr>
              <a:t>(&gt;3,280</a:t>
            </a:r>
            <a:r>
              <a:rPr lang="ja-JP" altLang="en-US" sz="1400">
                <a:solidFill>
                  <a:srgbClr val="601329"/>
                </a:solidFill>
                <a:latin typeface="Microsoft YaHei UI" panose="020B0503020204020204" pitchFamily="34" charset="-122"/>
                <a:ea typeface="Microsoft YaHei U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2" name="object 11">
            <a:extLst>
              <a:ext uri="{FF2B5EF4-FFF2-40B4-BE49-F238E27FC236}">
                <a16:creationId xmlns:a16="http://schemas.microsoft.com/office/drawing/2014/main" id="{66E7AA25-4D36-A4B3-95E7-EABADF5FA741}"/>
              </a:ext>
            </a:extLst>
          </p:cNvPr>
          <p:cNvSpPr txBox="1"/>
          <p:nvPr/>
        </p:nvSpPr>
        <p:spPr>
          <a:xfrm>
            <a:off x="120068" y="6622863"/>
            <a:ext cx="2597897" cy="135935"/>
          </a:xfrm>
          <a:prstGeom prst="rect">
            <a:avLst/>
          </a:prstGeom>
        </p:spPr>
        <p:txBody>
          <a:bodyPr vert="horz" wrap="square" lIns="0" tIns="12700" rIns="0" bIns="0" rtlCol="0">
            <a:spAutoFit/>
          </a:bodyPr>
          <a:lstStyle/>
          <a:p>
            <a:r>
              <a:rPr lang="ja-JP" altLang="en-US" sz="800">
                <a:solidFill>
                  <a:schemeClr val="bg1"/>
                </a:solidFill>
                <a:latin typeface="Microsoft YaHei" panose="020B0503020204020204" pitchFamily="34" charset="-122"/>
                <a:ea typeface="Microsoft YaHei" panose="020B0503020204020204" pitchFamily="34" charset="-122"/>
              </a:rPr>
              <a:t>图片由 </a:t>
            </a:r>
            <a:r>
              <a:rPr lang="en-GB" sz="800" dirty="0">
                <a:solidFill>
                  <a:schemeClr val="bg1"/>
                </a:solidFill>
                <a:latin typeface="Microsoft YaHei" panose="020B0503020204020204" pitchFamily="34" charset="-122"/>
                <a:ea typeface="Microsoft YaHei" panose="020B0503020204020204" pitchFamily="34" charset="-122"/>
              </a:rPr>
              <a:t>Wines of Western Australia </a:t>
            </a:r>
            <a:r>
              <a:rPr lang="ja-JP" altLang="en-US" sz="800">
                <a:solidFill>
                  <a:schemeClr val="bg1"/>
                </a:solidFill>
                <a:latin typeface="Microsoft YaHei" panose="020B0503020204020204" pitchFamily="34" charset="-122"/>
                <a:ea typeface="Microsoft YaHei" panose="020B0503020204020204" pitchFamily="34" charset="-122"/>
              </a:rPr>
              <a:t>提供</a:t>
            </a:r>
            <a:endParaRPr lang="ja-JP" altLang="en-US" sz="800"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5001362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7448" r="12996" b="29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土壤</a:t>
            </a:r>
            <a:endParaRPr lang="ja-JP" altLang="en-US" dirty="0">
              <a:solidFill>
                <a:schemeClr val="accent1"/>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4040948" cy="1530521"/>
          </a:xfrm>
        </p:spPr>
        <p:txBody>
          <a:bodyPr/>
          <a:lstStyle/>
          <a:p>
            <a:r>
              <a:rPr lang="ja-JP" altLang="en-US">
                <a:latin typeface="Microsoft YaHei" panose="020B0503020204020204" pitchFamily="34" charset="-122"/>
                <a:ea typeface="Microsoft YaHei" panose="020B0503020204020204" pitchFamily="34" charset="-122"/>
              </a:rPr>
              <a:t>土壤类型差异很大，但弗兰克兰河（</a:t>
            </a:r>
            <a:r>
              <a:rPr lang="en-GB" dirty="0">
                <a:latin typeface="Microsoft YaHei" panose="020B0503020204020204" pitchFamily="34" charset="-122"/>
                <a:ea typeface="Microsoft YaHei" panose="020B0503020204020204" pitchFamily="34" charset="-122"/>
              </a:rPr>
              <a:t>Frankland River）、</a:t>
            </a:r>
            <a:r>
              <a:rPr lang="ja-JP" altLang="en-US">
                <a:latin typeface="Microsoft YaHei" panose="020B0503020204020204" pitchFamily="34" charset="-122"/>
                <a:ea typeface="Microsoft YaHei" panose="020B0503020204020204" pitchFamily="34" charset="-122"/>
              </a:rPr>
              <a:t>爱尔伯尼（</a:t>
            </a:r>
            <a:r>
              <a:rPr lang="en-GB" dirty="0">
                <a:latin typeface="Microsoft YaHei" panose="020B0503020204020204" pitchFamily="34" charset="-122"/>
                <a:ea typeface="Microsoft YaHei" panose="020B0503020204020204" pitchFamily="34" charset="-122"/>
              </a:rPr>
              <a:t>Albany）</a:t>
            </a:r>
            <a:r>
              <a:rPr lang="ja-JP" altLang="en-US">
                <a:latin typeface="Microsoft YaHei" panose="020B0503020204020204" pitchFamily="34" charset="-122"/>
                <a:ea typeface="Microsoft YaHei" panose="020B0503020204020204" pitchFamily="34" charset="-122"/>
              </a:rPr>
              <a:t>和巴克山（</a:t>
            </a:r>
            <a:r>
              <a:rPr lang="en-GB" dirty="0">
                <a:latin typeface="Microsoft YaHei" panose="020B0503020204020204" pitchFamily="34" charset="-122"/>
                <a:ea typeface="Microsoft YaHei" panose="020B0503020204020204" pitchFamily="34" charset="-122"/>
              </a:rPr>
              <a:t>Mount Barker）</a:t>
            </a:r>
            <a:r>
              <a:rPr lang="ja-JP" altLang="en-US">
                <a:latin typeface="Microsoft YaHei" panose="020B0503020204020204" pitchFamily="34" charset="-122"/>
                <a:ea typeface="Microsoft YaHei" panose="020B0503020204020204" pitchFamily="34" charset="-122"/>
              </a:rPr>
              <a:t>的特色是是布满砾石的红色砂土</a:t>
            </a:r>
            <a:r>
              <a:rPr lang="en-US" altLang="ja-JP"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壤土覆盖底层粘土。爱尔伯尼（</a:t>
            </a:r>
            <a:r>
              <a:rPr lang="en-GB" dirty="0">
                <a:latin typeface="Microsoft YaHei" panose="020B0503020204020204" pitchFamily="34" charset="-122"/>
                <a:ea typeface="Microsoft YaHei" panose="020B0503020204020204" pitchFamily="34" charset="-122"/>
              </a:rPr>
              <a:t>Albany）</a:t>
            </a:r>
            <a:r>
              <a:rPr lang="ja-JP" altLang="en-US">
                <a:latin typeface="Microsoft YaHei" panose="020B0503020204020204" pitchFamily="34" charset="-122"/>
                <a:ea typeface="Microsoft YaHei" panose="020B0503020204020204" pitchFamily="34" charset="-122"/>
              </a:rPr>
              <a:t>多见砾石砂土，普隆格兰普（</a:t>
            </a:r>
            <a:r>
              <a:rPr lang="en-GB" dirty="0" err="1">
                <a:latin typeface="Microsoft YaHei" panose="020B0503020204020204" pitchFamily="34" charset="-122"/>
                <a:ea typeface="Microsoft YaHei" panose="020B0503020204020204" pitchFamily="34" charset="-122"/>
              </a:rPr>
              <a:t>Porongurup</a:t>
            </a:r>
            <a:r>
              <a:rPr lang="en-GB"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则拥有以克里（</a:t>
            </a:r>
            <a:r>
              <a:rPr lang="en-GB" dirty="0">
                <a:latin typeface="Microsoft YaHei" panose="020B0503020204020204" pitchFamily="34" charset="-122"/>
                <a:ea typeface="Microsoft YaHei" panose="020B0503020204020204" pitchFamily="34" charset="-122"/>
              </a:rPr>
              <a:t>karri）</a:t>
            </a:r>
            <a:r>
              <a:rPr lang="ja-JP" altLang="en-US">
                <a:latin typeface="Microsoft YaHei" panose="020B0503020204020204" pitchFamily="34" charset="-122"/>
                <a:ea typeface="Microsoft YaHei" panose="020B0503020204020204" pitchFamily="34" charset="-122"/>
              </a:rPr>
              <a:t>桉树命名的的杂色壤土。</a:t>
            </a:r>
            <a:endParaRPr lang="ja-JP" altLang="en-US" dirty="0">
              <a:latin typeface="Microsoft YaHei" panose="020B0503020204020204" pitchFamily="34" charset="-122"/>
              <a:ea typeface="Microsoft YaHei" panose="020B0503020204020204" pitchFamily="34" charset="-122"/>
            </a:endParaRPr>
          </a:p>
        </p:txBody>
      </p:sp>
      <p:sp>
        <p:nvSpPr>
          <p:cNvPr id="2" name="object 11">
            <a:extLst>
              <a:ext uri="{FF2B5EF4-FFF2-40B4-BE49-F238E27FC236}">
                <a16:creationId xmlns:a16="http://schemas.microsoft.com/office/drawing/2014/main" id="{48E91548-C3EA-2F2C-EF9C-ABF0A24FB1AA}"/>
              </a:ext>
            </a:extLst>
          </p:cNvPr>
          <p:cNvSpPr txBox="1"/>
          <p:nvPr/>
        </p:nvSpPr>
        <p:spPr>
          <a:xfrm>
            <a:off x="119902" y="6268954"/>
            <a:ext cx="2597897" cy="135935"/>
          </a:xfrm>
          <a:prstGeom prst="rect">
            <a:avLst/>
          </a:prstGeom>
        </p:spPr>
        <p:txBody>
          <a:bodyPr vert="horz" wrap="square" lIns="0" tIns="12700" rIns="0" bIns="0" rtlCol="0">
            <a:spAutoFit/>
          </a:bodyPr>
          <a:lstStyle/>
          <a:p>
            <a:r>
              <a:rPr lang="ja-JP" altLang="en-US" sz="800">
                <a:solidFill>
                  <a:schemeClr val="bg1"/>
                </a:solidFill>
                <a:latin typeface="Microsoft YaHei" panose="020B0503020204020204" pitchFamily="34" charset="-122"/>
                <a:ea typeface="Microsoft YaHei" panose="020B0503020204020204" pitchFamily="34" charset="-122"/>
              </a:rPr>
              <a:t>照片：弗兰克兰河（</a:t>
            </a:r>
            <a:r>
              <a:rPr lang="en-GB" sz="800" dirty="0">
                <a:solidFill>
                  <a:schemeClr val="bg1"/>
                </a:solidFill>
                <a:latin typeface="Microsoft YaHei" panose="020B0503020204020204" pitchFamily="34" charset="-122"/>
                <a:ea typeface="Microsoft YaHei" panose="020B0503020204020204" pitchFamily="34" charset="-122"/>
              </a:rPr>
              <a:t>Frankland </a:t>
            </a:r>
            <a:r>
              <a:rPr lang="en-GB" sz="800" dirty="0" err="1">
                <a:solidFill>
                  <a:schemeClr val="bg1"/>
                </a:solidFill>
                <a:latin typeface="Microsoft YaHei" panose="020B0503020204020204" pitchFamily="34" charset="-122"/>
                <a:ea typeface="Microsoft YaHei" panose="020B0503020204020204" pitchFamily="34" charset="-122"/>
              </a:rPr>
              <a:t>River）Swinney</a:t>
            </a:r>
            <a:r>
              <a:rPr lang="en-GB" sz="800" dirty="0">
                <a:solidFill>
                  <a:schemeClr val="bg1"/>
                </a:solidFill>
                <a:latin typeface="Microsoft YaHei" panose="020B0503020204020204" pitchFamily="34" charset="-122"/>
                <a:ea typeface="Microsoft YaHei" panose="020B0503020204020204" pitchFamily="34" charset="-122"/>
              </a:rPr>
              <a:t> </a:t>
            </a:r>
            <a:r>
              <a:rPr lang="ja-JP" altLang="en-US" sz="800">
                <a:solidFill>
                  <a:schemeClr val="bg1"/>
                </a:solidFill>
                <a:latin typeface="Microsoft YaHei" panose="020B0503020204020204" pitchFamily="34" charset="-122"/>
                <a:ea typeface="Microsoft YaHei" panose="020B0503020204020204" pitchFamily="34" charset="-122"/>
              </a:rPr>
              <a:t>葡萄园</a:t>
            </a:r>
            <a:endParaRPr lang="ja-JP" altLang="en-US" sz="800"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nchor="t"/>
          <a:lstStyle/>
          <a:p>
            <a:r>
              <a:rPr lang="ja-JP" altLang="en-US">
                <a:latin typeface="Microsoft YaHei" panose="020B0503020204020204" pitchFamily="34" charset="-122"/>
                <a:ea typeface="Microsoft YaHei" panose="020B0503020204020204" pitchFamily="34" charset="-122"/>
              </a:rPr>
              <a:t>的葡萄种植</a:t>
            </a:r>
            <a:endParaRPr 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9964"/>
            <a:ext cx="5340350" cy="579936"/>
          </a:xfrm>
        </p:spPr>
        <p:txBody>
          <a:bodyPr/>
          <a:lstStyle/>
          <a:p>
            <a:r>
              <a:rPr lang="ja-JP" altLang="en-US" sz="5000">
                <a:solidFill>
                  <a:schemeClr val="accent5"/>
                </a:solidFill>
                <a:latin typeface="Microsoft YaHei" panose="020B0503020204020204" pitchFamily="34" charset="-122"/>
                <a:ea typeface="Microsoft YaHei" panose="020B0503020204020204" pitchFamily="34" charset="-122"/>
              </a:rPr>
              <a:t>大南部地区</a:t>
            </a:r>
            <a:endParaRPr lang="en-US" sz="5000" dirty="0">
              <a:solidFill>
                <a:schemeClr val="accent5"/>
              </a:solidFill>
              <a:latin typeface="Microsoft YaHei" panose="020B0503020204020204" pitchFamily="34" charset="-122"/>
              <a:ea typeface="Microsoft YaHei" panose="020B0503020204020204" pitchFamily="34" charset="-122"/>
            </a:endParaRPr>
          </a:p>
        </p:txBody>
      </p:sp>
      <p:sp>
        <p:nvSpPr>
          <p:cNvPr id="2" name="Text Placeholder 5">
            <a:extLst>
              <a:ext uri="{FF2B5EF4-FFF2-40B4-BE49-F238E27FC236}">
                <a16:creationId xmlns:a16="http://schemas.microsoft.com/office/drawing/2014/main" id="{B10CCEEF-B9D9-6ED3-D0B9-F8CCE0880917}"/>
              </a:ext>
            </a:extLst>
          </p:cNvPr>
          <p:cNvSpPr>
            <a:spLocks noGrp="1"/>
          </p:cNvSpPr>
          <p:nvPr>
            <p:ph type="body" sz="quarter" idx="11"/>
          </p:nvPr>
        </p:nvSpPr>
        <p:spPr>
          <a:xfrm>
            <a:off x="630420" y="2931511"/>
            <a:ext cx="4352706" cy="2846525"/>
          </a:xfrm>
        </p:spPr>
        <p:txBody>
          <a:bodyPr/>
          <a:lstStyle/>
          <a:p>
            <a:pPr marL="285750" indent="-285750" defTabSz="1007943">
              <a:lnSpc>
                <a:spcPct val="99000"/>
              </a:lnSpc>
              <a:spcBef>
                <a:spcPts val="9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种植条件有利于多种葡萄品种</a:t>
            </a:r>
          </a:p>
          <a:p>
            <a:pPr marL="285750" indent="-285750" defTabSz="1007943">
              <a:lnSpc>
                <a:spcPct val="99000"/>
              </a:lnSpc>
              <a:spcBef>
                <a:spcPts val="9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葡萄园选址是关键，生产商们也很具有风土意识</a:t>
            </a:r>
          </a:p>
          <a:p>
            <a:pPr marL="285750" indent="-285750" defTabSz="1007943">
              <a:lnSpc>
                <a:spcPct val="99000"/>
              </a:lnSpc>
              <a:spcBef>
                <a:spcPts val="9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葡萄园管理耗费人力，劳动力和水资源的短缺构成了巨大的挑战</a:t>
            </a:r>
          </a:p>
          <a:p>
            <a:pPr marL="285750" indent="-285750" defTabSz="1007943">
              <a:lnSpc>
                <a:spcPct val="99000"/>
              </a:lnSpc>
              <a:spcBef>
                <a:spcPts val="9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可持续耕作法日益成为重点</a:t>
            </a:r>
          </a:p>
          <a:p>
            <a:pPr marL="285750" indent="-285750" defTabSz="1007943">
              <a:lnSpc>
                <a:spcPct val="99000"/>
              </a:lnSpc>
              <a:spcBef>
                <a:spcPts val="900"/>
              </a:spcBef>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采收季：二月中旬至四月下旬</a:t>
            </a:r>
            <a:endParaRPr lang="ja-JP" altLang="en-US" dirty="0">
              <a:latin typeface="Microsoft YaHei" panose="020B0503020204020204" pitchFamily="34" charset="-122"/>
              <a:ea typeface="Microsoft YaHei" panose="020B0503020204020204" pitchFamily="34" charset="-122"/>
            </a:endParaRPr>
          </a:p>
        </p:txBody>
      </p:sp>
      <p:sp>
        <p:nvSpPr>
          <p:cNvPr id="4" name="object 11">
            <a:extLst>
              <a:ext uri="{FF2B5EF4-FFF2-40B4-BE49-F238E27FC236}">
                <a16:creationId xmlns:a16="http://schemas.microsoft.com/office/drawing/2014/main" id="{F0005592-7E2C-CC92-12DE-9344A98E0ED7}"/>
              </a:ext>
            </a:extLst>
          </p:cNvPr>
          <p:cNvSpPr txBox="1"/>
          <p:nvPr/>
        </p:nvSpPr>
        <p:spPr>
          <a:xfrm>
            <a:off x="10178304" y="6489700"/>
            <a:ext cx="2597897" cy="135935"/>
          </a:xfrm>
          <a:prstGeom prst="rect">
            <a:avLst/>
          </a:prstGeom>
        </p:spPr>
        <p:txBody>
          <a:bodyPr vert="horz" wrap="square" lIns="0" tIns="12700" rIns="0" bIns="0" rtlCol="0">
            <a:spAutoFit/>
          </a:bodyPr>
          <a:lstStyle/>
          <a:p>
            <a:r>
              <a:rPr lang="ja-JP" altLang="en-US" sz="800">
                <a:solidFill>
                  <a:schemeClr val="bg1"/>
                </a:solidFill>
                <a:latin typeface="Microsoft YaHei" panose="020B0503020204020204" pitchFamily="34" charset="-122"/>
                <a:ea typeface="Microsoft YaHei" panose="020B0503020204020204" pitchFamily="34" charset="-122"/>
              </a:rPr>
              <a:t>图片由</a:t>
            </a:r>
            <a:r>
              <a:rPr lang="en-GB" sz="800" dirty="0">
                <a:solidFill>
                  <a:schemeClr val="bg1"/>
                </a:solidFill>
                <a:latin typeface="Microsoft YaHei" panose="020B0503020204020204" pitchFamily="34" charset="-122"/>
                <a:ea typeface="Microsoft YaHei" panose="020B0503020204020204" pitchFamily="34" charset="-122"/>
              </a:rPr>
              <a:t>Great Southern Wines</a:t>
            </a:r>
            <a:r>
              <a:rPr lang="ja-JP" altLang="en-US" sz="800">
                <a:solidFill>
                  <a:schemeClr val="bg1"/>
                </a:solidFill>
                <a:latin typeface="Microsoft YaHei" panose="020B0503020204020204" pitchFamily="34" charset="-122"/>
                <a:ea typeface="Microsoft YaHei" panose="020B0503020204020204" pitchFamily="34" charset="-122"/>
              </a:rPr>
              <a:t>提供</a:t>
            </a:r>
            <a:endParaRPr lang="ja-JP" altLang="en-US" sz="800"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9856" b="12980"/>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5859"/>
            <a:ext cx="4829691" cy="785732"/>
          </a:xfrm>
        </p:spPr>
        <p:txBody>
          <a:bodyPr/>
          <a:lstStyle/>
          <a:p>
            <a:r>
              <a:rPr lang="ja-JP" altLang="en-US">
                <a:latin typeface="Microsoft YaHei" panose="020B0503020204020204" pitchFamily="34" charset="-122"/>
                <a:ea typeface="Microsoft YaHei" panose="020B0503020204020204" pitchFamily="34" charset="-122"/>
              </a:rPr>
              <a:t>葡萄酒酿造</a:t>
            </a:r>
            <a:endParaRPr 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03724"/>
            <a:ext cx="5340350" cy="579936"/>
          </a:xfrm>
        </p:spPr>
        <p:txBody>
          <a:bodyPr/>
          <a:lstStyle/>
          <a:p>
            <a:r>
              <a:rPr lang="ja-JP" altLang="en-US" sz="5000">
                <a:solidFill>
                  <a:schemeClr val="accent5"/>
                </a:solidFill>
                <a:latin typeface="Microsoft YaHei" panose="020B0503020204020204" pitchFamily="34" charset="-122"/>
                <a:ea typeface="Microsoft YaHei" panose="020B0503020204020204" pitchFamily="34" charset="-122"/>
              </a:rPr>
              <a:t>大南部地区</a:t>
            </a:r>
            <a:endParaRPr lang="en-US" sz="5000" dirty="0">
              <a:solidFill>
                <a:schemeClr val="accent5"/>
              </a:solidFill>
              <a:latin typeface="Microsoft YaHei" panose="020B0503020204020204" pitchFamily="34" charset="-122"/>
              <a:ea typeface="Microsoft YaHei" panose="020B0503020204020204" pitchFamily="34" charset="-122"/>
            </a:endParaRP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2910115"/>
            <a:ext cx="3632636" cy="2472472"/>
          </a:xfrm>
          <a:prstGeom prst="rect">
            <a:avLst/>
          </a:prstGeom>
          <a:noFill/>
        </p:spPr>
        <p:txBody>
          <a:bodyPr wrap="square" rtlCol="0">
            <a:spAutoFit/>
          </a:bodyPr>
          <a:lstStyle/>
          <a:p>
            <a:pPr marL="285750" indent="-285750" defTabSz="1007943">
              <a:spcBef>
                <a:spcPts val="800"/>
              </a:spcBef>
              <a:buClr>
                <a:schemeClr val="accent4"/>
              </a:buClr>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sz="1600">
                <a:solidFill>
                  <a:schemeClr val="bg1"/>
                </a:solidFill>
                <a:latin typeface="Microsoft YaHei" panose="020B0503020204020204" pitchFamily="34" charset="-122"/>
                <a:ea typeface="Microsoft YaHei" panose="020B0503020204020204" pitchFamily="34" charset="-122"/>
              </a:rPr>
              <a:t>风格独立性强，取决于子产区、</a:t>
            </a:r>
            <a:br>
              <a:rPr lang="en-AU" altLang="ja-JP" sz="1600" dirty="0">
                <a:solidFill>
                  <a:schemeClr val="bg1"/>
                </a:solidFill>
                <a:latin typeface="Microsoft YaHei" panose="020B0503020204020204" pitchFamily="34" charset="-122"/>
                <a:ea typeface="Microsoft YaHei" panose="020B0503020204020204" pitchFamily="34" charset="-122"/>
              </a:rPr>
            </a:br>
            <a:r>
              <a:rPr lang="ja-JP" altLang="en-US" sz="1600">
                <a:solidFill>
                  <a:schemeClr val="bg1"/>
                </a:solidFill>
                <a:latin typeface="Microsoft YaHei" panose="020B0503020204020204" pitchFamily="34" charset="-122"/>
                <a:ea typeface="Microsoft YaHei" panose="020B0503020204020204" pitchFamily="34" charset="-122"/>
              </a:rPr>
              <a:t>葡萄品种和预期风格</a:t>
            </a:r>
          </a:p>
          <a:p>
            <a:pPr marL="285750" indent="-285750" defTabSz="1007943">
              <a:spcBef>
                <a:spcPts val="800"/>
              </a:spcBef>
              <a:buClr>
                <a:schemeClr val="accent4"/>
              </a:buClr>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sz="1600">
                <a:solidFill>
                  <a:schemeClr val="bg1"/>
                </a:solidFill>
                <a:latin typeface="Microsoft YaHei" panose="020B0503020204020204" pitchFamily="34" charset="-122"/>
                <a:ea typeface="Microsoft YaHei" panose="020B0503020204020204" pitchFamily="34" charset="-122"/>
              </a:rPr>
              <a:t>优先考虑彰显葡萄品种果味特征</a:t>
            </a:r>
          </a:p>
          <a:p>
            <a:pPr marL="285750" indent="-285750" defTabSz="1007943">
              <a:spcBef>
                <a:spcPts val="800"/>
              </a:spcBef>
              <a:buClr>
                <a:schemeClr val="accent4"/>
              </a:buClr>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sz="1600">
                <a:solidFill>
                  <a:schemeClr val="bg1"/>
                </a:solidFill>
                <a:latin typeface="Microsoft YaHei" panose="020B0503020204020204" pitchFamily="34" charset="-122"/>
                <a:ea typeface="Microsoft YaHei" panose="020B0503020204020204" pitchFamily="34" charset="-122"/>
              </a:rPr>
              <a:t>采用人工培育酵母和野生酵母发酵</a:t>
            </a:r>
          </a:p>
          <a:p>
            <a:pPr marL="285750" indent="-285750" defTabSz="1007943">
              <a:spcBef>
                <a:spcPts val="800"/>
              </a:spcBef>
              <a:buClr>
                <a:schemeClr val="accent4"/>
              </a:buClr>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sz="1600">
                <a:solidFill>
                  <a:schemeClr val="bg1"/>
                </a:solidFill>
                <a:latin typeface="Microsoft YaHei" panose="020B0503020204020204" pitchFamily="34" charset="-122"/>
                <a:ea typeface="Microsoft YaHei" panose="020B0503020204020204" pitchFamily="34" charset="-122"/>
              </a:rPr>
              <a:t>熟化容器多样，大尺寸橡木桶正日渐成为主流</a:t>
            </a:r>
          </a:p>
          <a:p>
            <a:pPr marL="285750" indent="-285750" defTabSz="1007943">
              <a:spcBef>
                <a:spcPts val="800"/>
              </a:spcBef>
              <a:buClr>
                <a:schemeClr val="accent4"/>
              </a:buClr>
              <a:buSzTx/>
              <a:buFont typeface="Arial" panose="020B0604020202020204" pitchFamily="34" charset="0"/>
              <a:buChar char="•"/>
              <a:defRPr>
                <a:latin typeface="思源黑体 CN Regular"/>
                <a:ea typeface="思源黑体 CN Regular"/>
                <a:cs typeface="思源黑体 CN Regular"/>
                <a:sym typeface="思源黑体 CN Regular"/>
              </a:defRPr>
            </a:pPr>
            <a:r>
              <a:rPr lang="ja-JP" altLang="en-US" sz="1600">
                <a:solidFill>
                  <a:schemeClr val="bg1"/>
                </a:solidFill>
                <a:latin typeface="Microsoft YaHei" panose="020B0503020204020204" pitchFamily="34" charset="-122"/>
                <a:ea typeface="Microsoft YaHei" panose="020B0503020204020204" pitchFamily="34" charset="-122"/>
              </a:rPr>
              <a:t>新一代的创新型酿酒师们正在试验最小化人工干预技术</a:t>
            </a:r>
            <a:endParaRPr lang="ja-JP" altLang="en-US" sz="1600" dirty="0">
              <a:solidFill>
                <a:schemeClr val="bg1"/>
              </a:solidFill>
              <a:latin typeface="Microsoft YaHei" panose="020B0503020204020204" pitchFamily="34" charset="-122"/>
              <a:ea typeface="Microsoft YaHei" panose="020B0503020204020204" pitchFamily="34" charset="-122"/>
            </a:endParaRPr>
          </a:p>
        </p:txBody>
      </p:sp>
      <p:sp>
        <p:nvSpPr>
          <p:cNvPr id="4" name="object 11">
            <a:extLst>
              <a:ext uri="{FF2B5EF4-FFF2-40B4-BE49-F238E27FC236}">
                <a16:creationId xmlns:a16="http://schemas.microsoft.com/office/drawing/2014/main" id="{E9F1B81A-C2DF-E8A9-F8C8-D37F792954AF}"/>
              </a:ext>
            </a:extLst>
          </p:cNvPr>
          <p:cNvSpPr txBox="1"/>
          <p:nvPr/>
        </p:nvSpPr>
        <p:spPr>
          <a:xfrm>
            <a:off x="10123874" y="6522358"/>
            <a:ext cx="2597897" cy="135935"/>
          </a:xfrm>
          <a:prstGeom prst="rect">
            <a:avLst/>
          </a:prstGeom>
        </p:spPr>
        <p:txBody>
          <a:bodyPr vert="horz" wrap="square" lIns="0" tIns="12700" rIns="0" bIns="0" rtlCol="0">
            <a:spAutoFit/>
          </a:bodyPr>
          <a:lstStyle/>
          <a:p>
            <a:r>
              <a:rPr lang="ja-JP" altLang="en-US" sz="800">
                <a:solidFill>
                  <a:schemeClr val="bg1"/>
                </a:solidFill>
                <a:latin typeface="Microsoft YaHei" panose="020B0503020204020204" pitchFamily="34" charset="-122"/>
                <a:ea typeface="Microsoft YaHei" panose="020B0503020204020204" pitchFamily="34" charset="-122"/>
              </a:rPr>
              <a:t>图片由</a:t>
            </a:r>
            <a:r>
              <a:rPr lang="en-GB" sz="800" dirty="0">
                <a:solidFill>
                  <a:schemeClr val="bg1"/>
                </a:solidFill>
                <a:latin typeface="Microsoft YaHei" panose="020B0503020204020204" pitchFamily="34" charset="-122"/>
                <a:ea typeface="Microsoft YaHei" panose="020B0503020204020204" pitchFamily="34" charset="-122"/>
              </a:rPr>
              <a:t>Great Southern Wines</a:t>
            </a:r>
            <a:r>
              <a:rPr lang="ja-JP" altLang="en-US" sz="800">
                <a:solidFill>
                  <a:schemeClr val="bg1"/>
                </a:solidFill>
                <a:latin typeface="Microsoft YaHei" panose="020B0503020204020204" pitchFamily="34" charset="-122"/>
                <a:ea typeface="Microsoft YaHei" panose="020B0503020204020204" pitchFamily="34" charset="-122"/>
              </a:rPr>
              <a:t>提供</a:t>
            </a:r>
            <a:endParaRPr lang="ja-JP" altLang="en-US" sz="800"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5592328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22467"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99085"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0403"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77898" y="329052"/>
            <a:ext cx="9241230" cy="1766637"/>
          </a:xfrm>
          <a:prstGeom prst="rect">
            <a:avLst/>
          </a:prstGeom>
          <a:noFill/>
        </p:spPr>
        <p:txBody>
          <a:bodyPr wrap="square">
            <a:spAutoFit/>
          </a:bodyPr>
          <a:lstStyle/>
          <a:p>
            <a:r>
              <a:rPr lang="ja-JP" altLang="en-US" sz="5440">
                <a:solidFill>
                  <a:srgbClr val="601329"/>
                </a:solidFill>
                <a:latin typeface="Microsoft YaHei" panose="020B0503020204020204" pitchFamily="34" charset="-122"/>
                <a:ea typeface="Microsoft YaHei" panose="020B0503020204020204" pitchFamily="34" charset="-122"/>
              </a:rPr>
              <a:t>大南部地区</a:t>
            </a:r>
            <a:br>
              <a:rPr lang="en-US" sz="544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五大知名品种</a:t>
            </a:r>
            <a:endParaRPr lang="en-US" sz="5440" dirty="0">
              <a:solidFill>
                <a:srgbClr val="B2D8BE"/>
              </a:solidFill>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a:solidFill>
                  <a:schemeClr val="accent1"/>
                </a:solidFill>
                <a:latin typeface="Microsoft YaHei" panose="020B0503020204020204" pitchFamily="34" charset="-122"/>
                <a:ea typeface="Microsoft YaHei" panose="020B0503020204020204" pitchFamily="34" charset="-122"/>
              </a:rPr>
              <a:t>设拉子</a:t>
            </a:r>
            <a:endParaRPr lang="en-AU" altLang="ja-JP" dirty="0">
              <a:solidFill>
                <a:schemeClr val="accent1"/>
              </a:solidFill>
              <a:latin typeface="Microsoft YaHei" panose="020B0503020204020204" pitchFamily="34" charset="-122"/>
              <a:ea typeface="Microsoft YaHei" panose="020B0503020204020204" pitchFamily="34" charset="-122"/>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29%</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ja-JP" altLang="en-US">
                <a:solidFill>
                  <a:schemeClr val="accent1"/>
                </a:solidFill>
                <a:latin typeface="Microsoft YaHei" panose="020B0503020204020204" pitchFamily="34" charset="-122"/>
                <a:ea typeface="Microsoft YaHei" panose="020B0503020204020204" pitchFamily="34" charset="-122"/>
              </a:rPr>
              <a:t>赤霞珠</a:t>
            </a:r>
            <a:endParaRPr lang="en-AU" altLang="ja-JP" dirty="0">
              <a:solidFill>
                <a:schemeClr val="accent1"/>
              </a:solidFill>
              <a:latin typeface="Microsoft YaHei" panose="020B0503020204020204" pitchFamily="34" charset="-122"/>
              <a:ea typeface="Microsoft YaHei" panose="020B0503020204020204" pitchFamily="34" charset="-122"/>
            </a:endParaRPr>
          </a:p>
          <a:p>
            <a:pPr algn="ctr"/>
            <a:endParaRPr lang="en-AU" altLang="ja-JP" b="0" dirty="0">
              <a:latin typeface="Noto Sans SC" panose="020B0500000000000000" pitchFamily="34" charset="-128"/>
              <a:ea typeface="Noto Sans SC" panose="020B0500000000000000" pitchFamily="34" charset="-128"/>
            </a:endParaRPr>
          </a:p>
          <a:p>
            <a:pPr algn="ctr"/>
            <a:r>
              <a:rPr lang="ja-JP" altLang="en-US" b="0">
                <a:latin typeface="Noto Sans SC" panose="020B0500000000000000" pitchFamily="34" charset="-128"/>
                <a:ea typeface="Noto Sans SC" panose="020B0500000000000000" pitchFamily="34" charset="-128"/>
              </a:rPr>
              <a:t> </a:t>
            </a:r>
            <a:r>
              <a:rPr lang="en-US" sz="3800" b="1" dirty="0">
                <a:solidFill>
                  <a:schemeClr val="bg1"/>
                </a:solidFill>
                <a:latin typeface="Neue Haas Grotesk Text Pro" panose="020B0504020202020204" pitchFamily="34" charset="77"/>
              </a:rPr>
              <a:t>18%</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chemeClr val="accent1"/>
                </a:solidFill>
                <a:latin typeface="Microsoft YaHei" panose="020B0503020204020204" pitchFamily="34" charset="-122"/>
                <a:ea typeface="Microsoft YaHei" panose="020B0503020204020204" pitchFamily="34" charset="-122"/>
              </a:rPr>
              <a:t>长相思</a:t>
            </a:r>
            <a:endParaRPr lang="en-AU" altLang="ja-JP" dirty="0">
              <a:solidFill>
                <a:schemeClr val="accent1"/>
              </a:solidFill>
              <a:latin typeface="Microsoft YaHei" panose="020B0503020204020204" pitchFamily="34" charset="-122"/>
              <a:ea typeface="Microsoft YaHei" panose="020B0503020204020204" pitchFamily="34" charset="-122"/>
            </a:endParaRPr>
          </a:p>
          <a:p>
            <a:pPr algn="ctr"/>
            <a:endParaRPr lang="en-AU" altLang="ja-JP" dirty="0">
              <a:latin typeface="Noto Sans SC" panose="020B0500000000000000" pitchFamily="34" charset="-128"/>
              <a:ea typeface="Noto Sans SC" panose="020B0500000000000000" pitchFamily="34" charset="-128"/>
            </a:endParaRPr>
          </a:p>
          <a:p>
            <a:pPr algn="ctr"/>
            <a:r>
              <a:rPr lang="ja-JP" altLang="en-US" b="0">
                <a:latin typeface="Noto Sans SC" panose="020B0500000000000000" pitchFamily="34" charset="-128"/>
                <a:ea typeface="Noto Sans SC" panose="020B0500000000000000" pitchFamily="34" charset="-128"/>
              </a:rPr>
              <a:t> </a:t>
            </a:r>
            <a:r>
              <a:rPr lang="en-US" sz="3800" b="1" dirty="0">
                <a:solidFill>
                  <a:schemeClr val="bg1"/>
                </a:solidFill>
                <a:latin typeface="Neue Haas Grotesk Text Pro" panose="020B0504020202020204" pitchFamily="34" charset="77"/>
              </a:rPr>
              <a:t>14%</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chemeClr val="accent1"/>
                </a:solidFill>
                <a:latin typeface="Microsoft YaHei" panose="020B0503020204020204" pitchFamily="34" charset="-122"/>
                <a:ea typeface="Microsoft YaHei" panose="020B0503020204020204" pitchFamily="34" charset="-122"/>
              </a:rPr>
              <a:t>霞多丽</a:t>
            </a:r>
            <a:endParaRPr lang="en-AU" altLang="ja-JP" dirty="0">
              <a:solidFill>
                <a:schemeClr val="accent1"/>
              </a:solidFill>
              <a:latin typeface="Microsoft YaHei" panose="020B0503020204020204" pitchFamily="34" charset="-122"/>
              <a:ea typeface="Microsoft YaHei" panose="020B0503020204020204" pitchFamily="34" charset="-122"/>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14%</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a:solidFill>
                  <a:schemeClr val="accent1"/>
                </a:solidFill>
                <a:latin typeface="Microsoft YaHei" panose="020B0503020204020204" pitchFamily="34" charset="-122"/>
                <a:ea typeface="Microsoft YaHei" panose="020B0503020204020204" pitchFamily="34" charset="-122"/>
              </a:rPr>
              <a:t>赛美蓉</a:t>
            </a:r>
            <a:endParaRPr lang="en-US" dirty="0">
              <a:solidFill>
                <a:schemeClr val="accent1"/>
              </a:solidFill>
              <a:latin typeface="Microsoft YaHei" panose="020B0503020204020204" pitchFamily="34" charset="-122"/>
              <a:ea typeface="Microsoft YaHei" panose="020B0503020204020204" pitchFamily="34" charset="-122"/>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9%</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45597"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2971312" y="3910448"/>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8839361"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 name="Picture Placeholder 8">
            <a:extLst>
              <a:ext uri="{FF2B5EF4-FFF2-40B4-BE49-F238E27FC236}">
                <a16:creationId xmlns:a16="http://schemas.microsoft.com/office/drawing/2014/main" id="{CE5A720E-9B38-61E0-CE5D-43B2BBC9DE1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25388" y="1933074"/>
            <a:ext cx="1182507" cy="3579859"/>
          </a:xfrm>
          <a:prstGeom prst="rect">
            <a:avLst/>
          </a:prstGeom>
        </p:spPr>
      </p:pic>
      <p:sp>
        <p:nvSpPr>
          <p:cNvPr id="19" name="object 10">
            <a:extLst>
              <a:ext uri="{FF2B5EF4-FFF2-40B4-BE49-F238E27FC236}">
                <a16:creationId xmlns:a16="http://schemas.microsoft.com/office/drawing/2014/main" id="{294A3E53-FEA9-D38F-D4F3-D673BE9C0B26}"/>
              </a:ext>
            </a:extLst>
          </p:cNvPr>
          <p:cNvSpPr txBox="1"/>
          <p:nvPr/>
        </p:nvSpPr>
        <p:spPr>
          <a:xfrm rot="16200000">
            <a:off x="4742282" y="3934572"/>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2" name="Picture Placeholder 8">
            <a:extLst>
              <a:ext uri="{FF2B5EF4-FFF2-40B4-BE49-F238E27FC236}">
                <a16:creationId xmlns:a16="http://schemas.microsoft.com/office/drawing/2014/main" id="{B96BE160-4B4C-BE0B-231A-05E6411F1BF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81016" y="1933074"/>
            <a:ext cx="1182507" cy="3579859"/>
          </a:xfrm>
          <a:prstGeom prst="rect">
            <a:avLst/>
          </a:prstGeom>
        </p:spPr>
      </p:pic>
      <p:sp>
        <p:nvSpPr>
          <p:cNvPr id="23" name="object 10">
            <a:extLst>
              <a:ext uri="{FF2B5EF4-FFF2-40B4-BE49-F238E27FC236}">
                <a16:creationId xmlns:a16="http://schemas.microsoft.com/office/drawing/2014/main" id="{907E95D9-CE61-CD43-1042-8DEB81915365}"/>
              </a:ext>
            </a:extLst>
          </p:cNvPr>
          <p:cNvSpPr txBox="1"/>
          <p:nvPr/>
        </p:nvSpPr>
        <p:spPr>
          <a:xfrm rot="16200000">
            <a:off x="6797910"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85917851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456363" y="611991"/>
            <a:ext cx="5256666" cy="785732"/>
          </a:xfrm>
        </p:spPr>
        <p:txBody>
          <a:bodyPr anchor="t"/>
          <a:lstStyle/>
          <a:p>
            <a:r>
              <a:rPr lang="ja-JP" altLang="en-US">
                <a:solidFill>
                  <a:schemeClr val="accent5"/>
                </a:solidFill>
                <a:latin typeface="Microsoft YaHei" panose="020B0503020204020204" pitchFamily="34" charset="-122"/>
                <a:ea typeface="Microsoft YaHei" panose="020B0503020204020204" pitchFamily="34" charset="-122"/>
              </a:rPr>
              <a:t>品味</a:t>
            </a:r>
            <a:br>
              <a:rPr lang="ja-JP" altLang="en-US">
                <a:solidFill>
                  <a:schemeClr val="accent5"/>
                </a:solidFill>
                <a:latin typeface="Microsoft YaHei" panose="020B0503020204020204" pitchFamily="34" charset="-122"/>
                <a:ea typeface="Microsoft YaHei" panose="020B0503020204020204" pitchFamily="34" charset="-122"/>
              </a:rPr>
            </a:br>
            <a:r>
              <a:rPr lang="ja-JP" altLang="en-US">
                <a:solidFill>
                  <a:schemeClr val="accent5"/>
                </a:solidFill>
                <a:latin typeface="Microsoft YaHei" panose="020B0503020204020204" pitchFamily="34" charset="-122"/>
                <a:ea typeface="Microsoft YaHei" panose="020B0503020204020204" pitchFamily="34" charset="-122"/>
              </a:rPr>
              <a:t>大南部产区</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3173367C-2B32-1282-573A-A0E30974C6A7}"/>
              </a:ext>
            </a:extLst>
          </p:cNvPr>
          <p:cNvSpPr>
            <a:spLocks noGrp="1"/>
          </p:cNvSpPr>
          <p:nvPr>
            <p:ph type="body" sz="quarter" idx="13"/>
          </p:nvPr>
        </p:nvSpPr>
        <p:spPr>
          <a:xfrm>
            <a:off x="6456363" y="1486867"/>
            <a:ext cx="5340350" cy="1325563"/>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值得关注的品种</a:t>
            </a:r>
            <a:endParaRPr lang="en-US" dirty="0">
              <a:solidFill>
                <a:schemeClr val="accent1"/>
              </a:solidFill>
              <a:latin typeface="Microsoft YaHei" panose="020B0503020204020204" pitchFamily="34" charset="-122"/>
              <a:ea typeface="Microsoft YaHei" panose="020B0503020204020204" pitchFamily="34" charset="-122"/>
            </a:endParaRPr>
          </a:p>
        </p:txBody>
      </p:sp>
      <p:sp>
        <p:nvSpPr>
          <p:cNvPr id="2" name="object 11">
            <a:extLst>
              <a:ext uri="{FF2B5EF4-FFF2-40B4-BE49-F238E27FC236}">
                <a16:creationId xmlns:a16="http://schemas.microsoft.com/office/drawing/2014/main" id="{608AE01A-49F0-A92B-09DA-6BA498079BA5}"/>
              </a:ext>
            </a:extLst>
          </p:cNvPr>
          <p:cNvSpPr txBox="1"/>
          <p:nvPr/>
        </p:nvSpPr>
        <p:spPr>
          <a:xfrm>
            <a:off x="119902" y="6292564"/>
            <a:ext cx="2597897" cy="135935"/>
          </a:xfrm>
          <a:prstGeom prst="rect">
            <a:avLst/>
          </a:prstGeom>
        </p:spPr>
        <p:txBody>
          <a:bodyPr vert="horz" wrap="square" lIns="0" tIns="12700" rIns="0" bIns="0" rtlCol="0">
            <a:spAutoFit/>
          </a:bodyPr>
          <a:lstStyle/>
          <a:p>
            <a:r>
              <a:rPr lang="ja-JP" altLang="en-US" sz="800">
                <a:solidFill>
                  <a:schemeClr val="bg1"/>
                </a:solidFill>
                <a:latin typeface="Microsoft YaHei" panose="020B0503020204020204" pitchFamily="34" charset="-122"/>
                <a:ea typeface="Microsoft YaHei" panose="020B0503020204020204" pitchFamily="34" charset="-122"/>
              </a:rPr>
              <a:t>图片由</a:t>
            </a:r>
            <a:r>
              <a:rPr lang="en-GB" sz="800" dirty="0">
                <a:solidFill>
                  <a:schemeClr val="bg1"/>
                </a:solidFill>
                <a:latin typeface="Microsoft YaHei" panose="020B0503020204020204" pitchFamily="34" charset="-122"/>
                <a:ea typeface="Microsoft YaHei" panose="020B0503020204020204" pitchFamily="34" charset="-122"/>
              </a:rPr>
              <a:t>Great Southern Wines</a:t>
            </a:r>
            <a:r>
              <a:rPr lang="ja-JP" altLang="en-US" sz="800">
                <a:solidFill>
                  <a:schemeClr val="bg1"/>
                </a:solidFill>
                <a:latin typeface="Microsoft YaHei" panose="020B0503020204020204" pitchFamily="34" charset="-122"/>
                <a:ea typeface="Microsoft YaHei" panose="020B0503020204020204" pitchFamily="34" charset="-122"/>
              </a:rPr>
              <a:t>提供</a:t>
            </a:r>
            <a:endParaRPr lang="ja-JP" altLang="en-US" sz="800"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5752415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8" descr="A close up of a bottle&#10;&#10;Description automatically generated">
            <a:extLst>
              <a:ext uri="{FF2B5EF4-FFF2-40B4-BE49-F238E27FC236}">
                <a16:creationId xmlns:a16="http://schemas.microsoft.com/office/drawing/2014/main" id="{B0853A1A-3A7D-A979-75F2-1F15CB47224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357429" y="872730"/>
            <a:ext cx="2018947" cy="6112048"/>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63796" y="3627343"/>
            <a:ext cx="37771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大南部地区</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雷司令</a:t>
            </a:r>
            <a:endParaRPr lang="en-US" sz="5440" dirty="0">
              <a:solidFill>
                <a:srgbClr val="B2D8BE"/>
              </a:solidFill>
              <a:latin typeface="Microsoft YaHei" panose="020B0503020204020204" pitchFamily="34" charset="-122"/>
              <a:ea typeface="Microsoft YaHei" panose="020B0503020204020204" pitchFamily="34" charset="-122"/>
            </a:endParaRPr>
          </a:p>
        </p:txBody>
      </p:sp>
      <p:sp>
        <p:nvSpPr>
          <p:cNvPr id="47" name="TextBox 46">
            <a:extLst>
              <a:ext uri="{FF2B5EF4-FFF2-40B4-BE49-F238E27FC236}">
                <a16:creationId xmlns:a16="http://schemas.microsoft.com/office/drawing/2014/main" id="{96FF515D-9515-ECD3-82BA-2FF7E96E67D0}"/>
              </a:ext>
            </a:extLst>
          </p:cNvPr>
          <p:cNvSpPr txBox="1"/>
          <p:nvPr/>
        </p:nvSpPr>
        <p:spPr>
          <a:xfrm>
            <a:off x="1664926" y="2332723"/>
            <a:ext cx="2352543" cy="338554"/>
          </a:xfrm>
          <a:prstGeom prst="rect">
            <a:avLst/>
          </a:prstGeom>
          <a:noFill/>
        </p:spPr>
        <p:txBody>
          <a:bodyPr wrap="square" anchor="b">
            <a:spAutoFit/>
          </a:bodyPr>
          <a:lstStyle/>
          <a:p>
            <a:pPr algn="ctr">
              <a:spcBef>
                <a:spcPts val="203"/>
              </a:spcBef>
            </a:pPr>
            <a:r>
              <a:rPr lang="ja-JP" altLang="en-US" sz="1600">
                <a:latin typeface="Microsoft YaHei" panose="020B0503020204020204" pitchFamily="34" charset="-122"/>
                <a:ea typeface="Microsoft YaHei" panose="020B0503020204020204" pitchFamily="34" charset="-122"/>
              </a:rPr>
              <a:t>陈年潜力极佳</a:t>
            </a:r>
            <a:endParaRPr lang="en-AU" sz="1600" dirty="0">
              <a:effectLst/>
              <a:latin typeface="Microsoft YaHei" panose="020B0503020204020204" pitchFamily="34" charset="-122"/>
              <a:ea typeface="Microsoft YaHei" panose="020B0503020204020204" pitchFamily="34" charset="-122"/>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34222" y="4773764"/>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656478"/>
            <a:ext cx="1744270" cy="5159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800">
                <a:solidFill>
                  <a:schemeClr val="tx1"/>
                </a:solidFill>
                <a:effectLst/>
                <a:latin typeface="Microsoft YaHei" panose="020B0503020204020204" pitchFamily="34" charset="-122"/>
                <a:ea typeface="Microsoft YaHei" panose="020B0503020204020204" pitchFamily="34" charset="-122"/>
              </a:rPr>
              <a:t>产区的明星</a:t>
            </a:r>
          </a:p>
          <a:p>
            <a:pPr algn="ctr"/>
            <a:r>
              <a:rPr lang="ja-JP" altLang="en-US" sz="1800">
                <a:solidFill>
                  <a:schemeClr val="tx1"/>
                </a:solidFill>
                <a:effectLst/>
                <a:latin typeface="Microsoft YaHei" panose="020B0503020204020204" pitchFamily="34" charset="-122"/>
                <a:ea typeface="Microsoft YaHei" panose="020B0503020204020204" pitchFamily="34" charset="-122"/>
              </a:rPr>
              <a:t>白葡萄酒</a:t>
            </a:r>
            <a:endParaRPr lang="en-AU" sz="1800" dirty="0">
              <a:solidFill>
                <a:schemeClr val="tx1"/>
              </a:solidFill>
              <a:effectLst/>
              <a:latin typeface="Microsoft YaHei" panose="020B0503020204020204" pitchFamily="34" charset="-122"/>
              <a:ea typeface="Microsoft YaHei" panose="020B0503020204020204" pitchFamily="34" charset="-122"/>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C93633A-CD9E-CC49-371B-5615739040C3}"/>
              </a:ext>
            </a:extLst>
          </p:cNvPr>
          <p:cNvSpPr txBox="1"/>
          <p:nvPr/>
        </p:nvSpPr>
        <p:spPr>
          <a:xfrm>
            <a:off x="10227767" y="3857081"/>
            <a:ext cx="2069911" cy="1965025"/>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典型风味 </a:t>
            </a:r>
            <a:endParaRPr lang="en-AU" altLang="ja-JP" sz="1400" dirty="0">
              <a:effectLst/>
              <a:latin typeface="Microsoft YaHei" panose="020B0503020204020204" pitchFamily="34" charset="-122"/>
              <a:ea typeface="Microsoft YaHei" panose="020B0503020204020204" pitchFamily="34" charset="-122"/>
            </a:endParaRP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青柠</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柠檬</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青苹果</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白花</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白垩土 </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核果</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矿物质</a:t>
            </a:r>
            <a:endParaRPr lang="ja-JP" altLang="en-US" sz="1400" dirty="0">
              <a:latin typeface="Microsoft YaHei" panose="020B0503020204020204" pitchFamily="34" charset="-122"/>
              <a:ea typeface="Microsoft YaHei" panose="020B0503020204020204" pitchFamily="34" charset="-122"/>
            </a:endParaRPr>
          </a:p>
        </p:txBody>
      </p:sp>
      <p:sp>
        <p:nvSpPr>
          <p:cNvPr id="5" name="TextBox 4">
            <a:extLst>
              <a:ext uri="{FF2B5EF4-FFF2-40B4-BE49-F238E27FC236}">
                <a16:creationId xmlns:a16="http://schemas.microsoft.com/office/drawing/2014/main" id="{BB9BF7CD-47A9-B85B-08B7-49ACEB2F6ED4}"/>
              </a:ext>
            </a:extLst>
          </p:cNvPr>
          <p:cNvSpPr txBox="1"/>
          <p:nvPr/>
        </p:nvSpPr>
        <p:spPr>
          <a:xfrm>
            <a:off x="1719854" y="4580490"/>
            <a:ext cx="2352543" cy="584775"/>
          </a:xfrm>
          <a:prstGeom prst="rect">
            <a:avLst/>
          </a:prstGeom>
          <a:noFill/>
        </p:spPr>
        <p:txBody>
          <a:bodyPr wrap="square" anchor="b">
            <a:spAutoFit/>
          </a:bodyPr>
          <a:lstStyle/>
          <a:p>
            <a:pPr algn="ctr">
              <a:spcBef>
                <a:spcPts val="203"/>
              </a:spcBef>
            </a:pPr>
            <a:r>
              <a:rPr lang="ja-JP" altLang="en-US" sz="1600" b="1">
                <a:latin typeface="Microsoft YaHei" panose="020B0503020204020204" pitchFamily="34" charset="-122"/>
                <a:ea typeface="Microsoft YaHei" panose="020B0503020204020204" pitchFamily="34" charset="-122"/>
              </a:rPr>
              <a:t>单一葡萄园酿造酒款</a:t>
            </a:r>
            <a:r>
              <a:rPr lang="ja-JP" altLang="en-US" sz="1600">
                <a:latin typeface="Noto Sans SC" panose="020B0500000000000000" pitchFamily="34" charset="-128"/>
                <a:ea typeface="Noto Sans SC" panose="020B0500000000000000" pitchFamily="34" charset="-128"/>
              </a:rPr>
              <a:t>栖</a:t>
            </a:r>
            <a:r>
              <a:rPr lang="ja-JP" altLang="en-US" sz="1600">
                <a:latin typeface="Microsoft YaHei" panose="020B0503020204020204" pitchFamily="34" charset="-122"/>
                <a:ea typeface="Microsoft YaHei" panose="020B0503020204020204" pitchFamily="34" charset="-122"/>
              </a:rPr>
              <a:t>身澳大利亚最佳之列</a:t>
            </a:r>
          </a:p>
        </p:txBody>
      </p:sp>
    </p:spTree>
    <p:extLst>
      <p:ext uri="{BB962C8B-B14F-4D97-AF65-F5344CB8AC3E}">
        <p14:creationId xmlns:p14="http://schemas.microsoft.com/office/powerpoint/2010/main" val="923115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903943"/>
          </a:xfrm>
        </p:spPr>
        <p:txBody>
          <a:bodyPr/>
          <a:lstStyle/>
          <a:p>
            <a:pPr>
              <a:lnSpc>
                <a:spcPct val="100000"/>
              </a:lnSpc>
            </a:pPr>
            <a:r>
              <a:rPr lang="ja-JP" altLang="en-US" sz="3200">
                <a:solidFill>
                  <a:schemeClr val="bg2"/>
                </a:solidFill>
                <a:latin typeface="Microsoft YaHei" panose="020B0503020204020204" pitchFamily="34" charset="-122"/>
                <a:ea typeface="Microsoft YaHei" panose="020B0503020204020204" pitchFamily="34" charset="-122"/>
              </a:rPr>
              <a:t>雷司令</a:t>
            </a:r>
            <a:br>
              <a:rPr lang="en-US" sz="32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sp>
        <p:nvSpPr>
          <p:cNvPr id="10" name="Oval 9">
            <a:extLst>
              <a:ext uri="{FF2B5EF4-FFF2-40B4-BE49-F238E27FC236}">
                <a16:creationId xmlns:a16="http://schemas.microsoft.com/office/drawing/2014/main" id="{6F56D2EB-195E-E0F7-2B13-B4E3B0A8B0B4}"/>
              </a:ext>
            </a:extLst>
          </p:cNvPr>
          <p:cNvSpPr/>
          <p:nvPr/>
        </p:nvSpPr>
        <p:spPr>
          <a:xfrm>
            <a:off x="2525590" y="18898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889733" y="18869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3253876" y="18869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618019" y="18869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2161" y="19149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Microsoft YaHei" panose="020B0503020204020204" pitchFamily="34" charset="-122"/>
                <a:ea typeface="Microsoft YaHei" panose="020B0503020204020204" pitchFamily="34" charset="-122"/>
              </a:rPr>
              <a:t>颜色</a:t>
            </a:r>
            <a:endParaRPr lang="en-US" sz="1600" dirty="0">
              <a:solidFill>
                <a:schemeClr val="tx1"/>
              </a:solidFill>
              <a:latin typeface="Microsoft YaHei" panose="020B0503020204020204" pitchFamily="34" charset="-122"/>
              <a:ea typeface="Microsoft YaHei" panose="020B0503020204020204" pitchFamily="34" charset="-122"/>
            </a:endParaRPr>
          </a:p>
        </p:txBody>
      </p:sp>
      <p:sp>
        <p:nvSpPr>
          <p:cNvPr id="41" name="Oval 40">
            <a:extLst>
              <a:ext uri="{FF2B5EF4-FFF2-40B4-BE49-F238E27FC236}">
                <a16:creationId xmlns:a16="http://schemas.microsoft.com/office/drawing/2014/main" id="{5D5E2F84-A7FC-2923-990C-971FADE9EC37}"/>
              </a:ext>
            </a:extLst>
          </p:cNvPr>
          <p:cNvSpPr/>
          <p:nvPr/>
        </p:nvSpPr>
        <p:spPr>
          <a:xfrm>
            <a:off x="3982543" y="18869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4347067" y="18869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705412" y="18869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5076114" y="18869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5440638" y="18869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115568" y="2023272"/>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525590" y="30390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889733"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3253876"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618019"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2160" y="30169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酒体</a:t>
            </a:r>
          </a:p>
          <a:p>
            <a:pPr>
              <a:lnSpc>
                <a:spcPct val="100000"/>
              </a:lnSpc>
            </a:pPr>
            <a:endParaRPr lang="en-US" sz="1500" dirty="0">
              <a:solidFill>
                <a:schemeClr val="tx1"/>
              </a:solidFill>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982543"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4347067"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705412"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5076114"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5440638"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2525590" y="38444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889733"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3253876"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618019"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982543"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4347067"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705412"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5076114"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5440638"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208427" y="3184807"/>
            <a:ext cx="12191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115568" y="3994236"/>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525590" y="46227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889733"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3253876"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618019"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982543"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4347067"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705412"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5076114"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5440638"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115568" y="4765836"/>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525590" y="512983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889733" y="51269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3253876" y="51269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618019" y="51269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982543" y="51269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4347067" y="51269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705412" y="51269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5076114" y="51269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5440638" y="51269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115568" y="5286345"/>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525590" y="59698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889733" y="59669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3253876" y="59669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618019" y="59669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5076114" y="59669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5440638" y="59669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427558" y="56707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162401" y="567073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11%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990440" y="56707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289304" y="6146530"/>
            <a:ext cx="11446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038449"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B222F62B-F26A-412D-6417-16384AC78900}"/>
              </a:ext>
            </a:extLst>
          </p:cNvPr>
          <p:cNvGrpSpPr/>
          <p:nvPr/>
        </p:nvGrpSpPr>
        <p:grpSpPr>
          <a:xfrm>
            <a:off x="3952450" y="5966948"/>
            <a:ext cx="278634" cy="272668"/>
            <a:chOff x="4711806" y="6177978"/>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4848732" y="61779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4711806" y="61779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pic>
        <p:nvPicPr>
          <p:cNvPr id="4" name="Picture Placeholder 8" descr="A close up of a bottle&#10;&#10;Description automatically generated">
            <a:extLst>
              <a:ext uri="{FF2B5EF4-FFF2-40B4-BE49-F238E27FC236}">
                <a16:creationId xmlns:a16="http://schemas.microsoft.com/office/drawing/2014/main" id="{A52A9AF0-DEB6-E564-888A-42D03EBFEC7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663262" y="590594"/>
            <a:ext cx="2018947" cy="6112048"/>
          </a:xfrm>
          <a:prstGeom prst="rect">
            <a:avLst/>
          </a:prstGeom>
        </p:spPr>
      </p:pic>
      <p:sp>
        <p:nvSpPr>
          <p:cNvPr id="5" name="object 10">
            <a:extLst>
              <a:ext uri="{FF2B5EF4-FFF2-40B4-BE49-F238E27FC236}">
                <a16:creationId xmlns:a16="http://schemas.microsoft.com/office/drawing/2014/main" id="{D7B94A81-E7A8-C1B5-031B-D88192AC4506}"/>
              </a:ext>
            </a:extLst>
          </p:cNvPr>
          <p:cNvSpPr txBox="1"/>
          <p:nvPr/>
        </p:nvSpPr>
        <p:spPr>
          <a:xfrm rot="16200000">
            <a:off x="7903914" y="4201957"/>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1" name="Straight Connector 10">
            <a:extLst>
              <a:ext uri="{FF2B5EF4-FFF2-40B4-BE49-F238E27FC236}">
                <a16:creationId xmlns:a16="http://schemas.microsoft.com/office/drawing/2014/main" id="{C03FDA0F-21D6-B6B2-AE51-AE04EAF96B95}"/>
              </a:ext>
            </a:extLst>
          </p:cNvPr>
          <p:cNvCxnSpPr>
            <a:cxnSpLocks/>
          </p:cNvCxnSpPr>
          <p:nvPr/>
        </p:nvCxnSpPr>
        <p:spPr>
          <a:xfrm>
            <a:off x="4478629"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a:cxnSpLocks/>
          </p:cNvCxnSpPr>
          <p:nvPr/>
        </p:nvCxnSpPr>
        <p:spPr>
          <a:xfrm>
            <a:off x="3043840" y="2323747"/>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itle 2">
            <a:extLst>
              <a:ext uri="{FF2B5EF4-FFF2-40B4-BE49-F238E27FC236}">
                <a16:creationId xmlns:a16="http://schemas.microsoft.com/office/drawing/2014/main" id="{FF83CACA-C027-7EB1-755B-536D0A7EBDE2}"/>
              </a:ext>
            </a:extLst>
          </p:cNvPr>
          <p:cNvSpPr txBox="1"/>
          <p:nvPr/>
        </p:nvSpPr>
        <p:spPr>
          <a:xfrm>
            <a:off x="149877" y="4921385"/>
            <a:ext cx="225953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000">
                <a:solidFill>
                  <a:schemeClr val="tx1"/>
                </a:solidFill>
                <a:latin typeface="Microsoft YaHei" panose="020B0503020204020204" pitchFamily="34" charset="-122"/>
                <a:ea typeface="Microsoft YaHei" panose="020B0503020204020204" pitchFamily="34" charset="-122"/>
              </a:rPr>
              <a:t>（在某些风格中使用）</a:t>
            </a:r>
            <a:endParaRPr lang="ja-JP" altLang="en-US" sz="1000" dirty="0">
              <a:solidFill>
                <a:schemeClr val="tx1"/>
              </a:solidFill>
              <a:latin typeface="Microsoft YaHei" panose="020B0503020204020204" pitchFamily="34" charset="-122"/>
              <a:ea typeface="Microsoft YaHei" panose="020B0503020204020204" pitchFamily="34" charset="-122"/>
            </a:endParaRPr>
          </a:p>
        </p:txBody>
      </p:sp>
      <p:sp>
        <p:nvSpPr>
          <p:cNvPr id="28" name="Oval 27">
            <a:extLst>
              <a:ext uri="{FF2B5EF4-FFF2-40B4-BE49-F238E27FC236}">
                <a16:creationId xmlns:a16="http://schemas.microsoft.com/office/drawing/2014/main" id="{ABA7A55F-3EAC-5F28-E1A3-295C9719758F}"/>
              </a:ext>
            </a:extLst>
          </p:cNvPr>
          <p:cNvSpPr/>
          <p:nvPr/>
        </p:nvSpPr>
        <p:spPr>
          <a:xfrm>
            <a:off x="4338923" y="59669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Oval 28">
            <a:extLst>
              <a:ext uri="{FF2B5EF4-FFF2-40B4-BE49-F238E27FC236}">
                <a16:creationId xmlns:a16="http://schemas.microsoft.com/office/drawing/2014/main" id="{D74F1FB2-F9AD-AA58-40A6-46B71CADC9FC}"/>
              </a:ext>
            </a:extLst>
          </p:cNvPr>
          <p:cNvSpPr/>
          <p:nvPr/>
        </p:nvSpPr>
        <p:spPr>
          <a:xfrm>
            <a:off x="4703447" y="59669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Title 2">
            <a:extLst>
              <a:ext uri="{FF2B5EF4-FFF2-40B4-BE49-F238E27FC236}">
                <a16:creationId xmlns:a16="http://schemas.microsoft.com/office/drawing/2014/main" id="{17BC12A0-5EEA-6F12-2719-6C47C51305A4}"/>
              </a:ext>
            </a:extLst>
          </p:cNvPr>
          <p:cNvSpPr txBox="1"/>
          <p:nvPr/>
        </p:nvSpPr>
        <p:spPr>
          <a:xfrm>
            <a:off x="3442313" y="2344937"/>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雷司令</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7" name="Title 2">
            <a:extLst>
              <a:ext uri="{FF2B5EF4-FFF2-40B4-BE49-F238E27FC236}">
                <a16:creationId xmlns:a16="http://schemas.microsoft.com/office/drawing/2014/main" id="{DA579B70-F3C5-381D-7CB4-9D1E909D20E1}"/>
              </a:ext>
            </a:extLst>
          </p:cNvPr>
          <p:cNvSpPr txBox="1"/>
          <p:nvPr/>
        </p:nvSpPr>
        <p:spPr>
          <a:xfrm>
            <a:off x="2433933" y="27144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8" name="Title 2">
            <a:extLst>
              <a:ext uri="{FF2B5EF4-FFF2-40B4-BE49-F238E27FC236}">
                <a16:creationId xmlns:a16="http://schemas.microsoft.com/office/drawing/2014/main" id="{66C70194-4005-20B2-3A4D-F7703273ECBA}"/>
              </a:ext>
            </a:extLst>
          </p:cNvPr>
          <p:cNvSpPr txBox="1"/>
          <p:nvPr/>
        </p:nvSpPr>
        <p:spPr>
          <a:xfrm>
            <a:off x="3777056" y="274334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9" name="Title 2">
            <a:extLst>
              <a:ext uri="{FF2B5EF4-FFF2-40B4-BE49-F238E27FC236}">
                <a16:creationId xmlns:a16="http://schemas.microsoft.com/office/drawing/2014/main" id="{9EA941E7-E5FB-E178-914A-83E7B0296002}"/>
              </a:ext>
            </a:extLst>
          </p:cNvPr>
          <p:cNvSpPr txBox="1"/>
          <p:nvPr/>
        </p:nvSpPr>
        <p:spPr>
          <a:xfrm>
            <a:off x="4993500" y="27144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0" name="Title 2">
            <a:extLst>
              <a:ext uri="{FF2B5EF4-FFF2-40B4-BE49-F238E27FC236}">
                <a16:creationId xmlns:a16="http://schemas.microsoft.com/office/drawing/2014/main" id="{75185DE4-15C9-816D-716C-13E3B2BDDE44}"/>
              </a:ext>
            </a:extLst>
          </p:cNvPr>
          <p:cNvSpPr txBox="1"/>
          <p:nvPr/>
        </p:nvSpPr>
        <p:spPr>
          <a:xfrm>
            <a:off x="2480271" y="3595193"/>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1" name="Title 2">
            <a:extLst>
              <a:ext uri="{FF2B5EF4-FFF2-40B4-BE49-F238E27FC236}">
                <a16:creationId xmlns:a16="http://schemas.microsoft.com/office/drawing/2014/main" id="{4833AF9B-529D-4A3D-D4B3-27D75EA9B4F8}"/>
              </a:ext>
            </a:extLst>
          </p:cNvPr>
          <p:cNvSpPr txBox="1"/>
          <p:nvPr/>
        </p:nvSpPr>
        <p:spPr>
          <a:xfrm>
            <a:off x="3627873" y="362406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22" name="Title 2">
            <a:extLst>
              <a:ext uri="{FF2B5EF4-FFF2-40B4-BE49-F238E27FC236}">
                <a16:creationId xmlns:a16="http://schemas.microsoft.com/office/drawing/2014/main" id="{6C59DBCD-52C7-C272-9448-C27F52BCE40F}"/>
              </a:ext>
            </a:extLst>
          </p:cNvPr>
          <p:cNvSpPr txBox="1"/>
          <p:nvPr/>
        </p:nvSpPr>
        <p:spPr>
          <a:xfrm>
            <a:off x="4993500" y="35951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3" name="Title 2">
            <a:extLst>
              <a:ext uri="{FF2B5EF4-FFF2-40B4-BE49-F238E27FC236}">
                <a16:creationId xmlns:a16="http://schemas.microsoft.com/office/drawing/2014/main" id="{9960F612-7535-B719-0FBE-A1E3B62B6093}"/>
              </a:ext>
            </a:extLst>
          </p:cNvPr>
          <p:cNvSpPr txBox="1"/>
          <p:nvPr/>
        </p:nvSpPr>
        <p:spPr>
          <a:xfrm>
            <a:off x="3627873" y="435353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4" name="Title 2">
            <a:extLst>
              <a:ext uri="{FF2B5EF4-FFF2-40B4-BE49-F238E27FC236}">
                <a16:creationId xmlns:a16="http://schemas.microsoft.com/office/drawing/2014/main" id="{5F52796C-BD80-A6D9-7437-A0CF009115C8}"/>
              </a:ext>
            </a:extLst>
          </p:cNvPr>
          <p:cNvSpPr txBox="1"/>
          <p:nvPr/>
        </p:nvSpPr>
        <p:spPr>
          <a:xfrm>
            <a:off x="4993500" y="435353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6" name="Title 2">
            <a:extLst>
              <a:ext uri="{FF2B5EF4-FFF2-40B4-BE49-F238E27FC236}">
                <a16:creationId xmlns:a16="http://schemas.microsoft.com/office/drawing/2014/main" id="{1B1D09F7-E915-DB32-F006-745B6EF72C33}"/>
              </a:ext>
            </a:extLst>
          </p:cNvPr>
          <p:cNvSpPr txBox="1"/>
          <p:nvPr/>
        </p:nvSpPr>
        <p:spPr>
          <a:xfrm>
            <a:off x="2076288" y="4353534"/>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30" name="Title 2">
            <a:extLst>
              <a:ext uri="{FF2B5EF4-FFF2-40B4-BE49-F238E27FC236}">
                <a16:creationId xmlns:a16="http://schemas.microsoft.com/office/drawing/2014/main" id="{962782B2-14F4-0E26-6E0A-96CD5C995514}"/>
              </a:ext>
            </a:extLst>
          </p:cNvPr>
          <p:cNvSpPr txBox="1"/>
          <p:nvPr/>
        </p:nvSpPr>
        <p:spPr>
          <a:xfrm>
            <a:off x="533894" y="384780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sp>
        <p:nvSpPr>
          <p:cNvPr id="31" name="Title 2">
            <a:extLst>
              <a:ext uri="{FF2B5EF4-FFF2-40B4-BE49-F238E27FC236}">
                <a16:creationId xmlns:a16="http://schemas.microsoft.com/office/drawing/2014/main" id="{70ABE826-C102-6769-F15E-7C669FC02C61}"/>
              </a:ext>
            </a:extLst>
          </p:cNvPr>
          <p:cNvSpPr txBox="1"/>
          <p:nvPr/>
        </p:nvSpPr>
        <p:spPr>
          <a:xfrm>
            <a:off x="210336" y="4633252"/>
            <a:ext cx="187715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ja-JP" altLang="en-US" sz="1000" dirty="0">
              <a:solidFill>
                <a:schemeClr val="tx1"/>
              </a:solidFill>
              <a:latin typeface="Microsoft YaHei" panose="020B0503020204020204" pitchFamily="34" charset="-122"/>
              <a:ea typeface="Microsoft YaHei" panose="020B0503020204020204" pitchFamily="34" charset="-122"/>
            </a:endParaRPr>
          </a:p>
        </p:txBody>
      </p:sp>
      <p:sp>
        <p:nvSpPr>
          <p:cNvPr id="34" name="Title 2">
            <a:extLst>
              <a:ext uri="{FF2B5EF4-FFF2-40B4-BE49-F238E27FC236}">
                <a16:creationId xmlns:a16="http://schemas.microsoft.com/office/drawing/2014/main" id="{030E33D6-66CD-35E7-29D7-78C16DE6D151}"/>
              </a:ext>
            </a:extLst>
          </p:cNvPr>
          <p:cNvSpPr txBox="1"/>
          <p:nvPr/>
        </p:nvSpPr>
        <p:spPr>
          <a:xfrm>
            <a:off x="535516" y="512978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sp>
        <p:nvSpPr>
          <p:cNvPr id="35" name="Title 2">
            <a:extLst>
              <a:ext uri="{FF2B5EF4-FFF2-40B4-BE49-F238E27FC236}">
                <a16:creationId xmlns:a16="http://schemas.microsoft.com/office/drawing/2014/main" id="{2314F764-A552-9770-0A79-846DE79A6252}"/>
              </a:ext>
            </a:extLst>
          </p:cNvPr>
          <p:cNvSpPr txBox="1"/>
          <p:nvPr/>
        </p:nvSpPr>
        <p:spPr>
          <a:xfrm>
            <a:off x="535516" y="59697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2456720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D02B3174-0DE1-A700-EFB4-C0254693DDA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435399" y="801052"/>
            <a:ext cx="2018948" cy="6112057"/>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017488" y="3627343"/>
            <a:ext cx="362344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霞多丽</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霞多丽</a:t>
            </a:r>
            <a:endParaRPr lang="en-US" sz="5440" dirty="0">
              <a:solidFill>
                <a:srgbClr val="B2D8BE"/>
              </a:solidFill>
              <a:latin typeface="Microsoft YaHei" panose="020B0503020204020204" pitchFamily="34" charset="-122"/>
              <a:ea typeface="Microsoft YaHei" panose="020B0503020204020204" pitchFamily="34" charset="-122"/>
            </a:endParaRPr>
          </a:p>
        </p:txBody>
      </p:sp>
      <p:sp>
        <p:nvSpPr>
          <p:cNvPr id="47" name="TextBox 46">
            <a:extLst>
              <a:ext uri="{FF2B5EF4-FFF2-40B4-BE49-F238E27FC236}">
                <a16:creationId xmlns:a16="http://schemas.microsoft.com/office/drawing/2014/main" id="{96FF515D-9515-ECD3-82BA-2FF7E96E67D0}"/>
              </a:ext>
            </a:extLst>
          </p:cNvPr>
          <p:cNvSpPr txBox="1"/>
          <p:nvPr/>
        </p:nvSpPr>
        <p:spPr>
          <a:xfrm>
            <a:off x="1664926" y="2198013"/>
            <a:ext cx="2352543" cy="610424"/>
          </a:xfrm>
          <a:prstGeom prst="rect">
            <a:avLst/>
          </a:prstGeom>
          <a:noFill/>
        </p:spPr>
        <p:txBody>
          <a:bodyPr wrap="square" anchor="b">
            <a:spAutoFit/>
          </a:bodyPr>
          <a:lstStyle/>
          <a:p>
            <a:pPr algn="ctr">
              <a:spcBef>
                <a:spcPts val="203"/>
              </a:spcBef>
            </a:pPr>
            <a:r>
              <a:rPr lang="ja-JP" altLang="en-US" sz="1600">
                <a:latin typeface="Microsoft YaHei" panose="020B0503020204020204" pitchFamily="34" charset="-122"/>
                <a:ea typeface="Microsoft YaHei" panose="020B0503020204020204" pitchFamily="34" charset="-122"/>
              </a:rPr>
              <a:t>适应产区的</a:t>
            </a:r>
          </a:p>
          <a:p>
            <a:pPr algn="ctr">
              <a:spcBef>
                <a:spcPts val="203"/>
              </a:spcBef>
            </a:pPr>
            <a:r>
              <a:rPr lang="ja-JP" altLang="en-US" sz="1600">
                <a:latin typeface="Microsoft YaHei" panose="020B0503020204020204" pitchFamily="34" charset="-122"/>
                <a:ea typeface="Microsoft YaHei" panose="020B0503020204020204" pitchFamily="34" charset="-122"/>
              </a:rPr>
              <a:t>凉爽气候环境</a:t>
            </a:r>
            <a:endParaRPr lang="en-AU" sz="1600" dirty="0">
              <a:effectLst/>
              <a:latin typeface="Microsoft YaHei" panose="020B0503020204020204" pitchFamily="34" charset="-122"/>
              <a:ea typeface="Microsoft YaHei" panose="020B0503020204020204" pitchFamily="34" charset="-122"/>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98081" y="448409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065009" y="1633488"/>
            <a:ext cx="1867163" cy="6821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r>
              <a:rPr lang="ja-JP" altLang="en-US" sz="2400">
                <a:solidFill>
                  <a:schemeClr val="tx1"/>
                </a:solidFill>
                <a:latin typeface="Microsoft YaHei" panose="020B0503020204020204" pitchFamily="34" charset="-122"/>
                <a:ea typeface="Microsoft YaHei" panose="020B0503020204020204" pitchFamily="34" charset="-122"/>
              </a:rPr>
              <a:t>优雅，酒体结构层次丰富</a:t>
            </a:r>
            <a:endParaRPr lang="ja-JP" altLang="en-US" sz="2400" dirty="0">
              <a:solidFill>
                <a:schemeClr val="tx1"/>
              </a:solidFill>
              <a:latin typeface="Microsoft YaHei" panose="020B0503020204020204" pitchFamily="34" charset="-122"/>
              <a:ea typeface="Microsoft YaHei" panose="020B0503020204020204" pitchFamily="34" charset="-122"/>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79701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14926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C93633A-CD9E-CC49-371B-5615739040C3}"/>
              </a:ext>
            </a:extLst>
          </p:cNvPr>
          <p:cNvSpPr txBox="1"/>
          <p:nvPr/>
        </p:nvSpPr>
        <p:spPr>
          <a:xfrm>
            <a:off x="10122089" y="3778792"/>
            <a:ext cx="2069911" cy="1491434"/>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典型风味 </a:t>
            </a:r>
            <a:endParaRPr lang="en-AU" altLang="ja-JP" sz="1400" dirty="0">
              <a:effectLst/>
              <a:latin typeface="Microsoft YaHei" panose="020B0503020204020204" pitchFamily="34" charset="-122"/>
              <a:ea typeface="Microsoft YaHei" panose="020B0503020204020204" pitchFamily="34" charset="-122"/>
            </a:endParaRP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葡萄柚</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油桃</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桃</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吐司面包</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燧石</a:t>
            </a:r>
            <a:endParaRPr lang="ja-JP" altLang="en-US" sz="1400" dirty="0">
              <a:latin typeface="Microsoft YaHei" panose="020B0503020204020204" pitchFamily="34" charset="-122"/>
              <a:ea typeface="Microsoft YaHei" panose="020B0503020204020204" pitchFamily="34" charset="-122"/>
            </a:endParaRPr>
          </a:p>
        </p:txBody>
      </p:sp>
      <p:sp>
        <p:nvSpPr>
          <p:cNvPr id="5" name="TextBox 4">
            <a:extLst>
              <a:ext uri="{FF2B5EF4-FFF2-40B4-BE49-F238E27FC236}">
                <a16:creationId xmlns:a16="http://schemas.microsoft.com/office/drawing/2014/main" id="{BB9BF7CD-47A9-B85B-08B7-49ACEB2F6ED4}"/>
              </a:ext>
            </a:extLst>
          </p:cNvPr>
          <p:cNvSpPr txBox="1"/>
          <p:nvPr/>
        </p:nvSpPr>
        <p:spPr>
          <a:xfrm>
            <a:off x="1664926" y="4104344"/>
            <a:ext cx="2540256" cy="856645"/>
          </a:xfrm>
          <a:prstGeom prst="rect">
            <a:avLst/>
          </a:prstGeom>
          <a:noFill/>
        </p:spPr>
        <p:txBody>
          <a:bodyPr wrap="square" anchor="b">
            <a:spAutoFit/>
          </a:bodyPr>
          <a:lstStyle/>
          <a:p>
            <a:pPr algn="ctr">
              <a:spcBef>
                <a:spcPts val="203"/>
              </a:spcBef>
            </a:pPr>
            <a:r>
              <a:rPr lang="ja-JP" altLang="en-US" sz="1600" b="1">
                <a:latin typeface="Microsoft YaHei" panose="020B0503020204020204" pitchFamily="34" charset="-122"/>
                <a:ea typeface="Microsoft YaHei" panose="020B0503020204020204" pitchFamily="34" charset="-122"/>
              </a:rPr>
              <a:t>风格多元</a:t>
            </a:r>
            <a:endParaRPr lang="en-AU" altLang="ja-JP" sz="1600" b="1" dirty="0">
              <a:latin typeface="Microsoft YaHei" panose="020B0503020204020204" pitchFamily="34" charset="-122"/>
              <a:ea typeface="Microsoft YaHei" panose="020B0503020204020204" pitchFamily="34" charset="-122"/>
            </a:endParaRPr>
          </a:p>
          <a:p>
            <a:pPr algn="ctr">
              <a:spcBef>
                <a:spcPts val="203"/>
              </a:spcBef>
            </a:pPr>
            <a:r>
              <a:rPr lang="ja-JP" altLang="en-US" sz="1600">
                <a:latin typeface="Microsoft YaHei" panose="020B0503020204020204" pitchFamily="34" charset="-122"/>
                <a:ea typeface="Microsoft YaHei" panose="020B0503020204020204" pitchFamily="34" charset="-122"/>
              </a:rPr>
              <a:t>从无酒桶影响到橡木桶发酵都有</a:t>
            </a:r>
            <a:endParaRPr lang="en-AU" sz="1600" dirty="0">
              <a:effectLst/>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093057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3" name="TextBox 2">
            <a:extLst>
              <a:ext uri="{FF2B5EF4-FFF2-40B4-BE49-F238E27FC236}">
                <a16:creationId xmlns:a16="http://schemas.microsoft.com/office/drawing/2014/main" id="{E56106B9-E036-8B9B-8A14-628A8441C74C}"/>
              </a:ext>
            </a:extLst>
          </p:cNvPr>
          <p:cNvSpPr txBox="1"/>
          <p:nvPr/>
        </p:nvSpPr>
        <p:spPr>
          <a:xfrm>
            <a:off x="6545766" y="623140"/>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澳大利亚葡萄酒由</a:t>
            </a:r>
            <a:r>
              <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rPr>
              <a:t>种植</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在丰富多样的气候条件</a:t>
            </a:r>
            <a:r>
              <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rPr>
              <a:t>下</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，历经数百万年形成的地貌环境中的葡萄酿造而成，每一杯澳大利亚葡萄酒都在诉说着一段故事。</a:t>
            </a:r>
          </a:p>
          <a:p>
            <a:pPr indent="0" fontAlgn="auto">
              <a:lnSpc>
                <a:spcPts val="2500"/>
              </a:lnSpc>
            </a:pPr>
            <a:endPar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如同先辈们一样，我们当代的葡萄种植者和酿酒师依然满怀热情、坚韧不拔且富有创造力；不断探索新方法，完善古老的酿酒技艺。我们的社群因对酿造卓越葡萄酒的共同尊重和热爱而紧密相连，同时我们致力于保护自然环境，让后世子孙也能够享受这壮丽的自然奇观。我们将现代性的思考实践在这片古老的土地上，极为认真地进行饶有趣味的试验。</a:t>
            </a:r>
          </a:p>
          <a:p>
            <a:pPr indent="0" fontAlgn="auto">
              <a:lnSpc>
                <a:spcPts val="2500"/>
              </a:lnSpc>
            </a:pPr>
            <a:endPar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因此，如果你渴求冒险的滋味，就让澳大利亚葡萄酒成为你的指引吧。因为在每一瓶澳大利亚葡萄酒中，你都将领略澳大利亚的奇妙之处</a:t>
            </a:r>
            <a:r>
              <a:rPr lang="en-US" altLang="zh-CN"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 —— </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它让人想起定义我们文化与这片土地的冒险精神和多样性。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903943"/>
          </a:xfrm>
        </p:spPr>
        <p:txBody>
          <a:bodyPr/>
          <a:lstStyle/>
          <a:p>
            <a:pPr>
              <a:lnSpc>
                <a:spcPct val="100000"/>
              </a:lnSpc>
            </a:pPr>
            <a:r>
              <a:rPr lang="ja-JP" altLang="en-US" sz="3200">
                <a:solidFill>
                  <a:schemeClr val="bg2"/>
                </a:solidFill>
                <a:latin typeface="Microsoft YaHei" panose="020B0503020204020204" pitchFamily="34" charset="-122"/>
                <a:ea typeface="Microsoft YaHei" panose="020B0503020204020204" pitchFamily="34" charset="-122"/>
              </a:rPr>
              <a:t>霞多丽</a:t>
            </a:r>
            <a:br>
              <a:rPr lang="en-US" sz="32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sp>
        <p:nvSpPr>
          <p:cNvPr id="10" name="Oval 9">
            <a:extLst>
              <a:ext uri="{FF2B5EF4-FFF2-40B4-BE49-F238E27FC236}">
                <a16:creationId xmlns:a16="http://schemas.microsoft.com/office/drawing/2014/main" id="{6F56D2EB-195E-E0F7-2B13-B4E3B0A8B0B4}"/>
              </a:ext>
            </a:extLst>
          </p:cNvPr>
          <p:cNvSpPr/>
          <p:nvPr/>
        </p:nvSpPr>
        <p:spPr>
          <a:xfrm>
            <a:off x="2525590" y="18898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889733" y="18869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3253876" y="18869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618019" y="18869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982543" y="18869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4347067" y="18869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705412" y="18869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5076114" y="18869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5440638" y="18869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618019" y="2325929"/>
            <a:ext cx="170795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霞多丽</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4" name="Oval 53">
            <a:extLst>
              <a:ext uri="{FF2B5EF4-FFF2-40B4-BE49-F238E27FC236}">
                <a16:creationId xmlns:a16="http://schemas.microsoft.com/office/drawing/2014/main" id="{889E2E6B-B4FC-4D27-093E-FF22D5ADCF2C}"/>
              </a:ext>
            </a:extLst>
          </p:cNvPr>
          <p:cNvSpPr/>
          <p:nvPr/>
        </p:nvSpPr>
        <p:spPr>
          <a:xfrm>
            <a:off x="2525590" y="30390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889733"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3253876"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618019"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982543"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4347067"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705412"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5076114"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5440638"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2525590" y="38444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889733"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3253876" y="38415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618019" y="38415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982543" y="38415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4347067"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705412"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5076114"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5440638"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2525590" y="46227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889733"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3253876"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618019"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982543"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4347067"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705412"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5076114"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5440638"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141228" y="4765836"/>
            <a:ext cx="128633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525590" y="53962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889733"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3253876"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618019"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982543"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4347067"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705412"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5076114"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5440638"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2525590" y="61808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889733"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3253876" y="61779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618019"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5076114"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5440638"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427558" y="589091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511538" y="5890913"/>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14%</a:t>
            </a:r>
          </a:p>
        </p:txBody>
      </p:sp>
      <p:sp>
        <p:nvSpPr>
          <p:cNvPr id="127" name="Title 2">
            <a:extLst>
              <a:ext uri="{FF2B5EF4-FFF2-40B4-BE49-F238E27FC236}">
                <a16:creationId xmlns:a16="http://schemas.microsoft.com/office/drawing/2014/main" id="{B5A9709D-06AD-382A-042C-DC037BA6DFC0}"/>
              </a:ext>
            </a:extLst>
          </p:cNvPr>
          <p:cNvSpPr txBox="1"/>
          <p:nvPr/>
        </p:nvSpPr>
        <p:spPr>
          <a:xfrm>
            <a:off x="4990440" y="589091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412838"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03FDA0F-21D6-B6B2-AE51-AE04EAF96B95}"/>
              </a:ext>
            </a:extLst>
          </p:cNvPr>
          <p:cNvCxnSpPr>
            <a:cxnSpLocks/>
          </p:cNvCxnSpPr>
          <p:nvPr/>
        </p:nvCxnSpPr>
        <p:spPr>
          <a:xfrm>
            <a:off x="4853018"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a:cxnSpLocks/>
          </p:cNvCxnSpPr>
          <p:nvPr/>
        </p:nvCxnSpPr>
        <p:spPr>
          <a:xfrm>
            <a:off x="3418229" y="2323747"/>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927E5834-39F5-F685-FAEF-64164F5D6189}"/>
              </a:ext>
            </a:extLst>
          </p:cNvPr>
          <p:cNvSpPr/>
          <p:nvPr/>
        </p:nvSpPr>
        <p:spPr>
          <a:xfrm>
            <a:off x="2525590" y="495592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8DBEBD59-6FAF-B75A-82BB-C062CEA3E3B9}"/>
              </a:ext>
            </a:extLst>
          </p:cNvPr>
          <p:cNvSpPr/>
          <p:nvPr/>
        </p:nvSpPr>
        <p:spPr>
          <a:xfrm>
            <a:off x="2889733"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E3F2CA5E-EC4D-5282-4728-D22C0A18129B}"/>
              </a:ext>
            </a:extLst>
          </p:cNvPr>
          <p:cNvSpPr/>
          <p:nvPr/>
        </p:nvSpPr>
        <p:spPr>
          <a:xfrm>
            <a:off x="3253876"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E7349042-9E1A-BCE3-E0A3-36B408160C47}"/>
              </a:ext>
            </a:extLst>
          </p:cNvPr>
          <p:cNvSpPr/>
          <p:nvPr/>
        </p:nvSpPr>
        <p:spPr>
          <a:xfrm>
            <a:off x="3618019"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1BA54C0E-AA1A-F5AD-087B-A0A8A952839B}"/>
              </a:ext>
            </a:extLst>
          </p:cNvPr>
          <p:cNvSpPr/>
          <p:nvPr/>
        </p:nvSpPr>
        <p:spPr>
          <a:xfrm>
            <a:off x="3982543"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1" name="Oval 20">
            <a:extLst>
              <a:ext uri="{FF2B5EF4-FFF2-40B4-BE49-F238E27FC236}">
                <a16:creationId xmlns:a16="http://schemas.microsoft.com/office/drawing/2014/main" id="{84340B36-EDB0-99C4-1A15-E884AFD84926}"/>
              </a:ext>
            </a:extLst>
          </p:cNvPr>
          <p:cNvSpPr/>
          <p:nvPr/>
        </p:nvSpPr>
        <p:spPr>
          <a:xfrm>
            <a:off x="4347067"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2AE36AEA-EEEE-900D-E9B6-CA2839224610}"/>
              </a:ext>
            </a:extLst>
          </p:cNvPr>
          <p:cNvSpPr/>
          <p:nvPr/>
        </p:nvSpPr>
        <p:spPr>
          <a:xfrm>
            <a:off x="4705412"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F12C499-9CF6-BC2E-E619-C9110D741D9D}"/>
              </a:ext>
            </a:extLst>
          </p:cNvPr>
          <p:cNvSpPr/>
          <p:nvPr/>
        </p:nvSpPr>
        <p:spPr>
          <a:xfrm>
            <a:off x="5076114"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9C7ADA06-D4DE-7449-2329-DD206DFF643F}"/>
              </a:ext>
            </a:extLst>
          </p:cNvPr>
          <p:cNvSpPr/>
          <p:nvPr/>
        </p:nvSpPr>
        <p:spPr>
          <a:xfrm>
            <a:off x="5440638"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Title 2">
            <a:extLst>
              <a:ext uri="{FF2B5EF4-FFF2-40B4-BE49-F238E27FC236}">
                <a16:creationId xmlns:a16="http://schemas.microsoft.com/office/drawing/2014/main" id="{FF83CACA-C027-7EB1-755B-536D0A7EBDE2}"/>
              </a:ext>
            </a:extLst>
          </p:cNvPr>
          <p:cNvSpPr txBox="1"/>
          <p:nvPr/>
        </p:nvSpPr>
        <p:spPr>
          <a:xfrm>
            <a:off x="282938" y="4950108"/>
            <a:ext cx="185097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（无橡木影响）</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26" name="Straight Connector 25">
            <a:extLst>
              <a:ext uri="{FF2B5EF4-FFF2-40B4-BE49-F238E27FC236}">
                <a16:creationId xmlns:a16="http://schemas.microsoft.com/office/drawing/2014/main" id="{DEF197EB-FA05-49EE-5102-7E3679811426}"/>
              </a:ext>
            </a:extLst>
          </p:cNvPr>
          <p:cNvCxnSpPr>
            <a:cxnSpLocks/>
          </p:cNvCxnSpPr>
          <p:nvPr/>
        </p:nvCxnSpPr>
        <p:spPr>
          <a:xfrm>
            <a:off x="1636535" y="5070636"/>
            <a:ext cx="7910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BA7A55F-3EAC-5F28-E1A3-295C9719758F}"/>
              </a:ext>
            </a:extLst>
          </p:cNvPr>
          <p:cNvSpPr/>
          <p:nvPr/>
        </p:nvSpPr>
        <p:spPr>
          <a:xfrm>
            <a:off x="4338923"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Oval 28">
            <a:extLst>
              <a:ext uri="{FF2B5EF4-FFF2-40B4-BE49-F238E27FC236}">
                <a16:creationId xmlns:a16="http://schemas.microsoft.com/office/drawing/2014/main" id="{D74F1FB2-F9AD-AA58-40A6-46B71CADC9FC}"/>
              </a:ext>
            </a:extLst>
          </p:cNvPr>
          <p:cNvSpPr/>
          <p:nvPr/>
        </p:nvSpPr>
        <p:spPr>
          <a:xfrm>
            <a:off x="4703447"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 name="Picture Placeholder 8">
            <a:extLst>
              <a:ext uri="{FF2B5EF4-FFF2-40B4-BE49-F238E27FC236}">
                <a16:creationId xmlns:a16="http://schemas.microsoft.com/office/drawing/2014/main" id="{1789FB79-0E72-18B7-C4D8-B4D2B45FC3F3}"/>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9156728" y="650632"/>
            <a:ext cx="2018948" cy="6112057"/>
          </a:xfrm>
          <a:prstGeom prst="rect">
            <a:avLst/>
          </a:prstGeom>
        </p:spPr>
      </p:pic>
      <p:sp>
        <p:nvSpPr>
          <p:cNvPr id="6" name="object 10">
            <a:extLst>
              <a:ext uri="{FF2B5EF4-FFF2-40B4-BE49-F238E27FC236}">
                <a16:creationId xmlns:a16="http://schemas.microsoft.com/office/drawing/2014/main" id="{956892DD-2454-6B59-20DD-5BA3733A0C97}"/>
              </a:ext>
            </a:extLst>
          </p:cNvPr>
          <p:cNvSpPr txBox="1"/>
          <p:nvPr/>
        </p:nvSpPr>
        <p:spPr>
          <a:xfrm rot="16200000">
            <a:off x="8319410" y="433367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1" name="Oval 30">
            <a:extLst>
              <a:ext uri="{FF2B5EF4-FFF2-40B4-BE49-F238E27FC236}">
                <a16:creationId xmlns:a16="http://schemas.microsoft.com/office/drawing/2014/main" id="{4B63A697-7D0B-FD1C-36C3-C83A790C6F0F}"/>
              </a:ext>
            </a:extLst>
          </p:cNvPr>
          <p:cNvSpPr/>
          <p:nvPr/>
        </p:nvSpPr>
        <p:spPr>
          <a:xfrm>
            <a:off x="3972437"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Title 2">
            <a:extLst>
              <a:ext uri="{FF2B5EF4-FFF2-40B4-BE49-F238E27FC236}">
                <a16:creationId xmlns:a16="http://schemas.microsoft.com/office/drawing/2014/main" id="{8E3C71E5-A2C0-5986-57B7-0B6229787442}"/>
              </a:ext>
            </a:extLst>
          </p:cNvPr>
          <p:cNvSpPr txBox="1"/>
          <p:nvPr/>
        </p:nvSpPr>
        <p:spPr>
          <a:xfrm>
            <a:off x="532161" y="19149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Microsoft YaHei" panose="020B0503020204020204" pitchFamily="34" charset="-122"/>
                <a:ea typeface="Microsoft YaHei" panose="020B0503020204020204" pitchFamily="34" charset="-122"/>
              </a:rPr>
              <a:t>颜色</a:t>
            </a:r>
            <a:endParaRPr lang="en-US" sz="1600" dirty="0">
              <a:solidFill>
                <a:schemeClr val="tx1"/>
              </a:solidFill>
              <a:latin typeface="Microsoft YaHei" panose="020B0503020204020204" pitchFamily="34" charset="-122"/>
              <a:ea typeface="Microsoft YaHei" panose="020B0503020204020204" pitchFamily="34" charset="-122"/>
            </a:endParaRPr>
          </a:p>
        </p:txBody>
      </p:sp>
      <p:cxnSp>
        <p:nvCxnSpPr>
          <p:cNvPr id="5" name="Straight Connector 4">
            <a:extLst>
              <a:ext uri="{FF2B5EF4-FFF2-40B4-BE49-F238E27FC236}">
                <a16:creationId xmlns:a16="http://schemas.microsoft.com/office/drawing/2014/main" id="{8D4C3F06-2C5A-2CFF-2A3E-1074173AC566}"/>
              </a:ext>
            </a:extLst>
          </p:cNvPr>
          <p:cNvCxnSpPr>
            <a:cxnSpLocks/>
          </p:cNvCxnSpPr>
          <p:nvPr/>
        </p:nvCxnSpPr>
        <p:spPr>
          <a:xfrm>
            <a:off x="1115568" y="2023272"/>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itle 2">
            <a:extLst>
              <a:ext uri="{FF2B5EF4-FFF2-40B4-BE49-F238E27FC236}">
                <a16:creationId xmlns:a16="http://schemas.microsoft.com/office/drawing/2014/main" id="{6C71C38B-A5F6-850C-AF4E-9696C3A585C0}"/>
              </a:ext>
            </a:extLst>
          </p:cNvPr>
          <p:cNvSpPr txBox="1"/>
          <p:nvPr/>
        </p:nvSpPr>
        <p:spPr>
          <a:xfrm>
            <a:off x="532160" y="30169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酒体</a:t>
            </a:r>
          </a:p>
          <a:p>
            <a:pPr>
              <a:lnSpc>
                <a:spcPct val="100000"/>
              </a:lnSpc>
            </a:pPr>
            <a:endParaRPr lang="en-US" sz="1500" dirty="0">
              <a:solidFill>
                <a:schemeClr val="tx1"/>
              </a:solidFill>
              <a:latin typeface="Neue Haas Grotesk Text Pro" panose="020B0504020202020204" pitchFamily="34" charset="77"/>
            </a:endParaRPr>
          </a:p>
        </p:txBody>
      </p:sp>
      <p:cxnSp>
        <p:nvCxnSpPr>
          <p:cNvPr id="9" name="Straight Connector 8">
            <a:extLst>
              <a:ext uri="{FF2B5EF4-FFF2-40B4-BE49-F238E27FC236}">
                <a16:creationId xmlns:a16="http://schemas.microsoft.com/office/drawing/2014/main" id="{6FA22FD1-704D-CDD4-0F29-174E1D203E2C}"/>
              </a:ext>
            </a:extLst>
          </p:cNvPr>
          <p:cNvCxnSpPr>
            <a:cxnSpLocks/>
          </p:cNvCxnSpPr>
          <p:nvPr/>
        </p:nvCxnSpPr>
        <p:spPr>
          <a:xfrm>
            <a:off x="1208427" y="3184807"/>
            <a:ext cx="12191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EF90A9D-3417-E554-BD37-67C8665B4DA5}"/>
              </a:ext>
            </a:extLst>
          </p:cNvPr>
          <p:cNvCxnSpPr>
            <a:cxnSpLocks/>
          </p:cNvCxnSpPr>
          <p:nvPr/>
        </p:nvCxnSpPr>
        <p:spPr>
          <a:xfrm>
            <a:off x="1115568" y="3994236"/>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 name="Title 2">
            <a:extLst>
              <a:ext uri="{FF2B5EF4-FFF2-40B4-BE49-F238E27FC236}">
                <a16:creationId xmlns:a16="http://schemas.microsoft.com/office/drawing/2014/main" id="{619DE3F4-344C-2E06-0270-3C374D31F706}"/>
              </a:ext>
            </a:extLst>
          </p:cNvPr>
          <p:cNvSpPr txBox="1"/>
          <p:nvPr/>
        </p:nvSpPr>
        <p:spPr>
          <a:xfrm>
            <a:off x="2433933" y="27144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0" name="Title 2">
            <a:extLst>
              <a:ext uri="{FF2B5EF4-FFF2-40B4-BE49-F238E27FC236}">
                <a16:creationId xmlns:a16="http://schemas.microsoft.com/office/drawing/2014/main" id="{EEA7C983-F643-F4EF-10AE-25758D00EA19}"/>
              </a:ext>
            </a:extLst>
          </p:cNvPr>
          <p:cNvSpPr txBox="1"/>
          <p:nvPr/>
        </p:nvSpPr>
        <p:spPr>
          <a:xfrm>
            <a:off x="3777056" y="274334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2" name="Title 2">
            <a:extLst>
              <a:ext uri="{FF2B5EF4-FFF2-40B4-BE49-F238E27FC236}">
                <a16:creationId xmlns:a16="http://schemas.microsoft.com/office/drawing/2014/main" id="{DB685D52-4C47-A09C-ACFB-D8B8A7477EE5}"/>
              </a:ext>
            </a:extLst>
          </p:cNvPr>
          <p:cNvSpPr txBox="1"/>
          <p:nvPr/>
        </p:nvSpPr>
        <p:spPr>
          <a:xfrm>
            <a:off x="4993500" y="27144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3" name="Title 2">
            <a:extLst>
              <a:ext uri="{FF2B5EF4-FFF2-40B4-BE49-F238E27FC236}">
                <a16:creationId xmlns:a16="http://schemas.microsoft.com/office/drawing/2014/main" id="{D1764BD9-A216-4CA2-FC7A-AAC13CEE651C}"/>
              </a:ext>
            </a:extLst>
          </p:cNvPr>
          <p:cNvSpPr txBox="1"/>
          <p:nvPr/>
        </p:nvSpPr>
        <p:spPr>
          <a:xfrm>
            <a:off x="2480271" y="3595193"/>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4" name="Title 2">
            <a:extLst>
              <a:ext uri="{FF2B5EF4-FFF2-40B4-BE49-F238E27FC236}">
                <a16:creationId xmlns:a16="http://schemas.microsoft.com/office/drawing/2014/main" id="{3BC521EF-C3CE-43E7-85BA-3517DDA7F8E4}"/>
              </a:ext>
            </a:extLst>
          </p:cNvPr>
          <p:cNvSpPr txBox="1"/>
          <p:nvPr/>
        </p:nvSpPr>
        <p:spPr>
          <a:xfrm>
            <a:off x="3627873" y="362406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35" name="Title 2">
            <a:extLst>
              <a:ext uri="{FF2B5EF4-FFF2-40B4-BE49-F238E27FC236}">
                <a16:creationId xmlns:a16="http://schemas.microsoft.com/office/drawing/2014/main" id="{EF849743-42E6-FE36-FA6F-BDB5648691E8}"/>
              </a:ext>
            </a:extLst>
          </p:cNvPr>
          <p:cNvSpPr txBox="1"/>
          <p:nvPr/>
        </p:nvSpPr>
        <p:spPr>
          <a:xfrm>
            <a:off x="4993500" y="35951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6" name="Title 2">
            <a:extLst>
              <a:ext uri="{FF2B5EF4-FFF2-40B4-BE49-F238E27FC236}">
                <a16:creationId xmlns:a16="http://schemas.microsoft.com/office/drawing/2014/main" id="{F394C942-9D80-45A2-5381-E68431FA9F58}"/>
              </a:ext>
            </a:extLst>
          </p:cNvPr>
          <p:cNvSpPr txBox="1"/>
          <p:nvPr/>
        </p:nvSpPr>
        <p:spPr>
          <a:xfrm>
            <a:off x="3627873" y="435353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8" name="Title 2">
            <a:extLst>
              <a:ext uri="{FF2B5EF4-FFF2-40B4-BE49-F238E27FC236}">
                <a16:creationId xmlns:a16="http://schemas.microsoft.com/office/drawing/2014/main" id="{483B561B-E77A-BC7E-BEA2-C29FC3945B55}"/>
              </a:ext>
            </a:extLst>
          </p:cNvPr>
          <p:cNvSpPr txBox="1"/>
          <p:nvPr/>
        </p:nvSpPr>
        <p:spPr>
          <a:xfrm>
            <a:off x="4993500" y="435353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9" name="Title 2">
            <a:extLst>
              <a:ext uri="{FF2B5EF4-FFF2-40B4-BE49-F238E27FC236}">
                <a16:creationId xmlns:a16="http://schemas.microsoft.com/office/drawing/2014/main" id="{AC6B15F5-CA88-87AC-A63A-113A10C77E3C}"/>
              </a:ext>
            </a:extLst>
          </p:cNvPr>
          <p:cNvSpPr txBox="1"/>
          <p:nvPr/>
        </p:nvSpPr>
        <p:spPr>
          <a:xfrm>
            <a:off x="2076288" y="4353534"/>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40" name="Title 2">
            <a:extLst>
              <a:ext uri="{FF2B5EF4-FFF2-40B4-BE49-F238E27FC236}">
                <a16:creationId xmlns:a16="http://schemas.microsoft.com/office/drawing/2014/main" id="{34E8BAB9-7DBF-EE55-C2CA-13972F9CF034}"/>
              </a:ext>
            </a:extLst>
          </p:cNvPr>
          <p:cNvSpPr txBox="1"/>
          <p:nvPr/>
        </p:nvSpPr>
        <p:spPr>
          <a:xfrm>
            <a:off x="533894" y="384780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sp>
        <p:nvSpPr>
          <p:cNvPr id="47" name="Title 2">
            <a:extLst>
              <a:ext uri="{FF2B5EF4-FFF2-40B4-BE49-F238E27FC236}">
                <a16:creationId xmlns:a16="http://schemas.microsoft.com/office/drawing/2014/main" id="{814C8A9C-0312-2A50-7D2E-2378A2A04EE7}"/>
              </a:ext>
            </a:extLst>
          </p:cNvPr>
          <p:cNvSpPr txBox="1"/>
          <p:nvPr/>
        </p:nvSpPr>
        <p:spPr>
          <a:xfrm>
            <a:off x="210336" y="4635709"/>
            <a:ext cx="187715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ja-JP" altLang="en-US" sz="1000" dirty="0">
              <a:solidFill>
                <a:schemeClr val="tx1"/>
              </a:solidFill>
              <a:latin typeface="Microsoft YaHei" panose="020B0503020204020204" pitchFamily="34" charset="-122"/>
              <a:ea typeface="Microsoft YaHei" panose="020B0503020204020204" pitchFamily="34" charset="-122"/>
            </a:endParaRPr>
          </a:p>
        </p:txBody>
      </p:sp>
      <p:cxnSp>
        <p:nvCxnSpPr>
          <p:cNvPr id="50" name="Straight Connector 49">
            <a:extLst>
              <a:ext uri="{FF2B5EF4-FFF2-40B4-BE49-F238E27FC236}">
                <a16:creationId xmlns:a16="http://schemas.microsoft.com/office/drawing/2014/main" id="{57E6E813-C0A4-D2B0-0CD7-808844C07196}"/>
              </a:ext>
            </a:extLst>
          </p:cNvPr>
          <p:cNvCxnSpPr>
            <a:cxnSpLocks/>
          </p:cNvCxnSpPr>
          <p:nvPr/>
        </p:nvCxnSpPr>
        <p:spPr>
          <a:xfrm>
            <a:off x="1115568" y="5542377"/>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EF4AE10-074A-C571-D53F-E106F90BF010}"/>
              </a:ext>
            </a:extLst>
          </p:cNvPr>
          <p:cNvCxnSpPr>
            <a:cxnSpLocks/>
          </p:cNvCxnSpPr>
          <p:nvPr/>
        </p:nvCxnSpPr>
        <p:spPr>
          <a:xfrm>
            <a:off x="1289304" y="6320266"/>
            <a:ext cx="11446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2" name="Title 2">
            <a:extLst>
              <a:ext uri="{FF2B5EF4-FFF2-40B4-BE49-F238E27FC236}">
                <a16:creationId xmlns:a16="http://schemas.microsoft.com/office/drawing/2014/main" id="{57940501-48D9-D4FF-3AE4-5FD353422DBB}"/>
              </a:ext>
            </a:extLst>
          </p:cNvPr>
          <p:cNvSpPr txBox="1"/>
          <p:nvPr/>
        </p:nvSpPr>
        <p:spPr>
          <a:xfrm>
            <a:off x="535516" y="53858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sp>
        <p:nvSpPr>
          <p:cNvPr id="53" name="Title 2">
            <a:extLst>
              <a:ext uri="{FF2B5EF4-FFF2-40B4-BE49-F238E27FC236}">
                <a16:creationId xmlns:a16="http://schemas.microsoft.com/office/drawing/2014/main" id="{E4CE9A05-A56E-CEDD-3AC9-4760EF5584A5}"/>
              </a:ext>
            </a:extLst>
          </p:cNvPr>
          <p:cNvSpPr txBox="1"/>
          <p:nvPr/>
        </p:nvSpPr>
        <p:spPr>
          <a:xfrm>
            <a:off x="535516" y="614353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38831014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86350" y="4376544"/>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霞多丽</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黑比诺</a:t>
            </a:r>
            <a:endParaRPr lang="en-US" sz="5440" dirty="0">
              <a:solidFill>
                <a:srgbClr val="B2D8BE"/>
              </a:solidFill>
              <a:latin typeface="Microsoft YaHei" panose="020B0503020204020204" pitchFamily="34" charset="-122"/>
              <a:ea typeface="Microsoft YaHei" panose="020B0503020204020204" pitchFamily="34" charset="-122"/>
            </a:endParaRPr>
          </a:p>
        </p:txBody>
      </p:sp>
      <p:sp>
        <p:nvSpPr>
          <p:cNvPr id="26" name="Oval 25">
            <a:extLst>
              <a:ext uri="{FF2B5EF4-FFF2-40B4-BE49-F238E27FC236}">
                <a16:creationId xmlns:a16="http://schemas.microsoft.com/office/drawing/2014/main" id="{EA6BCBDD-680C-58C3-153A-39C29DAC56F3}"/>
              </a:ext>
            </a:extLst>
          </p:cNvPr>
          <p:cNvSpPr/>
          <p:nvPr/>
        </p:nvSpPr>
        <p:spPr>
          <a:xfrm>
            <a:off x="7792285" y="1982647"/>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27583" y="2789710"/>
            <a:ext cx="1703882" cy="6821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r>
              <a:rPr lang="ja-JP" altLang="en-US" sz="2400">
                <a:latin typeface="Microsoft YaHei" panose="020B0503020204020204" pitchFamily="34" charset="-122"/>
                <a:ea typeface="Microsoft YaHei" panose="020B0503020204020204" pitchFamily="34" charset="-122"/>
              </a:rPr>
              <a:t>轻盈、精准、芳香</a:t>
            </a:r>
            <a:endParaRPr lang="ja-JP" altLang="en-US" sz="2400" dirty="0">
              <a:latin typeface="Microsoft YaHei" panose="020B0503020204020204" pitchFamily="34" charset="-122"/>
              <a:ea typeface="Microsoft YaHei" panose="020B0503020204020204" pitchFamily="34" charset="-122"/>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641672" y="4852038"/>
            <a:ext cx="2805709" cy="1491434"/>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典型风味 </a:t>
            </a:r>
            <a:endParaRPr lang="en-AU" altLang="ja-JP" sz="1400" dirty="0">
              <a:effectLst/>
              <a:latin typeface="Microsoft YaHei" panose="020B0503020204020204" pitchFamily="34" charset="-122"/>
              <a:ea typeface="Microsoft YaHei" panose="020B0503020204020204" pitchFamily="34" charset="-122"/>
            </a:endParaRPr>
          </a:p>
          <a:p>
            <a:pPr marL="180975" indent="-180975">
              <a:lnSpc>
                <a:spcPct val="98000"/>
              </a:lnSpc>
              <a:spcBef>
                <a:spcPts val="200"/>
              </a:spcBef>
              <a:buClr>
                <a:schemeClr val="accent1"/>
              </a:buClr>
              <a:buSzTx/>
              <a:buFont typeface="Arial"/>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樱桃</a:t>
            </a:r>
          </a:p>
          <a:p>
            <a:pPr marL="180975" indent="-180975">
              <a:lnSpc>
                <a:spcPct val="98000"/>
              </a:lnSpc>
              <a:spcBef>
                <a:spcPts val="200"/>
              </a:spcBef>
              <a:buClr>
                <a:schemeClr val="accent1"/>
              </a:buClr>
              <a:buSzTx/>
              <a:buFont typeface="Arial"/>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李子</a:t>
            </a:r>
          </a:p>
          <a:p>
            <a:pPr marL="180975" indent="-180975">
              <a:lnSpc>
                <a:spcPct val="98000"/>
              </a:lnSpc>
              <a:spcBef>
                <a:spcPts val="200"/>
              </a:spcBef>
              <a:buClr>
                <a:schemeClr val="accent1"/>
              </a:buClr>
              <a:buSzTx/>
              <a:buFont typeface="Arial"/>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玫瑰</a:t>
            </a:r>
          </a:p>
          <a:p>
            <a:pPr marL="180975" indent="-180975">
              <a:lnSpc>
                <a:spcPct val="98000"/>
              </a:lnSpc>
              <a:spcBef>
                <a:spcPts val="200"/>
              </a:spcBef>
              <a:buClr>
                <a:schemeClr val="accent1"/>
              </a:buClr>
              <a:buSzTx/>
              <a:buFont typeface="Arial"/>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泥土</a:t>
            </a:r>
          </a:p>
          <a:p>
            <a:pPr marL="180975" indent="-180975">
              <a:lnSpc>
                <a:spcPct val="98000"/>
              </a:lnSpc>
              <a:spcBef>
                <a:spcPts val="200"/>
              </a:spcBef>
              <a:buClr>
                <a:schemeClr val="accent1"/>
              </a:buClr>
              <a:buSzTx/>
              <a:buFont typeface="Arial"/>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烘焙用甜香料</a:t>
            </a:r>
            <a:endParaRPr lang="ja-JP" altLang="en-US" sz="1400" dirty="0">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9154380" y="43739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233722" y="2960863"/>
            <a:ext cx="3195959" cy="338554"/>
          </a:xfrm>
          <a:prstGeom prst="rect">
            <a:avLst/>
          </a:prstGeom>
          <a:noFill/>
        </p:spPr>
        <p:txBody>
          <a:bodyPr wrap="square" anchor="b">
            <a:spAutoFit/>
          </a:bodyPr>
          <a:lstStyle/>
          <a:p>
            <a:pPr algn="ctr">
              <a:spcBef>
                <a:spcPts val="203"/>
              </a:spcBef>
            </a:pPr>
            <a:r>
              <a:rPr lang="ja-JP" altLang="en-US" sz="1600">
                <a:latin typeface="Microsoft YaHei" panose="020B0503020204020204" pitchFamily="34" charset="-122"/>
                <a:ea typeface="Microsoft YaHei" panose="020B0503020204020204" pitchFamily="34" charset="-122"/>
              </a:rPr>
              <a:t>受年份的各类条件影响较大</a:t>
            </a:r>
            <a:endParaRPr lang="en-AU" sz="1600" dirty="0">
              <a:effectLst/>
              <a:latin typeface="Microsoft YaHei" panose="020B0503020204020204" pitchFamily="34" charset="-122"/>
              <a:ea typeface="Microsoft YaHei" panose="020B0503020204020204" pitchFamily="34" charset="-122"/>
            </a:endParaRPr>
          </a:p>
        </p:txBody>
      </p:sp>
      <p:sp>
        <p:nvSpPr>
          <p:cNvPr id="5" name="TextBox 4">
            <a:extLst>
              <a:ext uri="{FF2B5EF4-FFF2-40B4-BE49-F238E27FC236}">
                <a16:creationId xmlns:a16="http://schemas.microsoft.com/office/drawing/2014/main" id="{015A7241-9DEE-25DA-1466-6A08381D72E6}"/>
              </a:ext>
            </a:extLst>
          </p:cNvPr>
          <p:cNvSpPr txBox="1"/>
          <p:nvPr/>
        </p:nvSpPr>
        <p:spPr>
          <a:xfrm>
            <a:off x="823159" y="4329562"/>
            <a:ext cx="3073599" cy="1128514"/>
          </a:xfrm>
          <a:prstGeom prst="rect">
            <a:avLst/>
          </a:prstGeom>
          <a:noFill/>
        </p:spPr>
        <p:txBody>
          <a:bodyPr wrap="square" anchor="b">
            <a:spAutoFit/>
          </a:bodyPr>
          <a:lstStyle/>
          <a:p>
            <a:pPr algn="ctr">
              <a:spcBef>
                <a:spcPts val="203"/>
              </a:spcBef>
            </a:pPr>
            <a:r>
              <a:rPr lang="ja-JP" altLang="en-US" sz="1600" b="1">
                <a:latin typeface="Microsoft YaHei" panose="020B0503020204020204" pitchFamily="34" charset="-122"/>
                <a:ea typeface="Microsoft YaHei" panose="020B0503020204020204" pitchFamily="34" charset="-122"/>
              </a:rPr>
              <a:t>常见子产区</a:t>
            </a:r>
            <a:endParaRPr lang="en-AU" altLang="ja-JP" sz="1600" b="1" dirty="0">
              <a:latin typeface="Microsoft YaHei" panose="020B0503020204020204" pitchFamily="34" charset="-122"/>
              <a:ea typeface="Microsoft YaHei" panose="020B0503020204020204" pitchFamily="34" charset="-122"/>
            </a:endParaRPr>
          </a:p>
          <a:p>
            <a:pPr algn="ctr">
              <a:spcBef>
                <a:spcPts val="203"/>
              </a:spcBef>
            </a:pPr>
            <a:r>
              <a:rPr lang="ja-JP" altLang="en-US" sz="1600">
                <a:effectLst/>
                <a:latin typeface="Microsoft YaHei" panose="020B0503020204020204" pitchFamily="34" charset="-122"/>
                <a:ea typeface="Microsoft YaHei" panose="020B0503020204020204" pitchFamily="34" charset="-122"/>
              </a:rPr>
              <a:t>爱尔伯尼（</a:t>
            </a:r>
            <a:r>
              <a:rPr lang="en-AU" sz="1600" dirty="0">
                <a:effectLst/>
                <a:latin typeface="Microsoft YaHei" panose="020B0503020204020204" pitchFamily="34" charset="-122"/>
                <a:ea typeface="Microsoft YaHei" panose="020B0503020204020204" pitchFamily="34" charset="-122"/>
              </a:rPr>
              <a:t>Albany），</a:t>
            </a:r>
            <a:r>
              <a:rPr lang="ja-JP" altLang="en-US" sz="1600">
                <a:effectLst/>
                <a:latin typeface="Microsoft YaHei" panose="020B0503020204020204" pitchFamily="34" charset="-122"/>
                <a:ea typeface="Microsoft YaHei" panose="020B0503020204020204" pitchFamily="34" charset="-122"/>
              </a:rPr>
              <a:t>丹麦克（</a:t>
            </a:r>
            <a:r>
              <a:rPr lang="en-AU" sz="1600" dirty="0">
                <a:effectLst/>
                <a:latin typeface="Microsoft YaHei" panose="020B0503020204020204" pitchFamily="34" charset="-122"/>
                <a:ea typeface="Microsoft YaHei" panose="020B0503020204020204" pitchFamily="34" charset="-122"/>
              </a:rPr>
              <a:t>Denmark）</a:t>
            </a:r>
            <a:r>
              <a:rPr lang="ja-JP" altLang="en-US" sz="1600">
                <a:effectLst/>
                <a:latin typeface="Microsoft YaHei" panose="020B0503020204020204" pitchFamily="34" charset="-122"/>
                <a:ea typeface="Microsoft YaHei" panose="020B0503020204020204" pitchFamily="34" charset="-122"/>
              </a:rPr>
              <a:t>和巴克山（</a:t>
            </a:r>
            <a:r>
              <a:rPr lang="en-AU" sz="1600" dirty="0">
                <a:effectLst/>
                <a:latin typeface="Microsoft YaHei" panose="020B0503020204020204" pitchFamily="34" charset="-122"/>
                <a:ea typeface="Microsoft YaHei" panose="020B0503020204020204" pitchFamily="34" charset="-122"/>
              </a:rPr>
              <a:t>Mount Barker)</a:t>
            </a:r>
          </a:p>
        </p:txBody>
      </p:sp>
    </p:spTree>
    <p:extLst>
      <p:ext uri="{BB962C8B-B14F-4D97-AF65-F5344CB8AC3E}">
        <p14:creationId xmlns:p14="http://schemas.microsoft.com/office/powerpoint/2010/main" val="1789447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pPr>
              <a:lnSpc>
                <a:spcPct val="100000"/>
              </a:lnSpc>
            </a:pPr>
            <a:r>
              <a:rPr lang="ja-JP" altLang="en-US" sz="4000">
                <a:solidFill>
                  <a:schemeClr val="bg2"/>
                </a:solidFill>
                <a:latin typeface="Microsoft YaHei" panose="020B0503020204020204" pitchFamily="34" charset="-122"/>
                <a:ea typeface="Microsoft YaHei" panose="020B0503020204020204" pitchFamily="34" charset="-122"/>
              </a:rPr>
              <a:t>黑比诺</a:t>
            </a:r>
            <a:br>
              <a:rPr lang="en-US" sz="40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sp>
        <p:nvSpPr>
          <p:cNvPr id="10" name="Oval 9">
            <a:extLst>
              <a:ext uri="{FF2B5EF4-FFF2-40B4-BE49-F238E27FC236}">
                <a16:creationId xmlns:a16="http://schemas.microsoft.com/office/drawing/2014/main" id="{5E9E726C-4D13-C985-23C4-41962972AEC9}"/>
              </a:ext>
            </a:extLst>
          </p:cNvPr>
          <p:cNvSpPr/>
          <p:nvPr/>
        </p:nvSpPr>
        <p:spPr>
          <a:xfrm>
            <a:off x="2017105"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474058"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273960"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黑比诺</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4" name="Oval 53">
            <a:extLst>
              <a:ext uri="{FF2B5EF4-FFF2-40B4-BE49-F238E27FC236}">
                <a16:creationId xmlns:a16="http://schemas.microsoft.com/office/drawing/2014/main" id="{56B324C1-B532-6319-4E42-3A30F641C9BA}"/>
              </a:ext>
            </a:extLst>
          </p:cNvPr>
          <p:cNvSpPr/>
          <p:nvPr/>
        </p:nvSpPr>
        <p:spPr>
          <a:xfrm>
            <a:off x="2017105" y="3233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47405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5C46DC12-0E83-EB3D-4A80-988616D8C11A}"/>
              </a:ext>
            </a:extLst>
          </p:cNvPr>
          <p:cNvSpPr/>
          <p:nvPr/>
        </p:nvSpPr>
        <p:spPr>
          <a:xfrm>
            <a:off x="2017105"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462C42BA-0EE7-3F6B-1624-E391FE3E22F9}"/>
              </a:ext>
            </a:extLst>
          </p:cNvPr>
          <p:cNvSpPr/>
          <p:nvPr/>
        </p:nvSpPr>
        <p:spPr>
          <a:xfrm>
            <a:off x="2017105" y="480122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63A90E32-85F4-531C-DEDB-E7EBAB510C5A}"/>
              </a:ext>
            </a:extLst>
          </p:cNvPr>
          <p:cNvSpPr/>
          <p:nvPr/>
        </p:nvSpPr>
        <p:spPr>
          <a:xfrm>
            <a:off x="2017105" y="514720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2017105"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854256" y="629019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2901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2825382"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13.5%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629742" y="244400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3490113"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109915"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FB882CF5-DC13-5847-19AF-9A53E5292740}"/>
              </a:ext>
            </a:extLst>
          </p:cNvPr>
          <p:cNvSpPr/>
          <p:nvPr/>
        </p:nvSpPr>
        <p:spPr>
          <a:xfrm>
            <a:off x="4206923" y="62846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80DB291A-62CD-8C6B-C129-46C8BA700C5E}"/>
              </a:ext>
            </a:extLst>
          </p:cNvPr>
          <p:cNvSpPr/>
          <p:nvPr/>
        </p:nvSpPr>
        <p:spPr>
          <a:xfrm>
            <a:off x="4570646" y="62901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Title 2">
            <a:extLst>
              <a:ext uri="{FF2B5EF4-FFF2-40B4-BE49-F238E27FC236}">
                <a16:creationId xmlns:a16="http://schemas.microsoft.com/office/drawing/2014/main" id="{634786A3-81C7-167B-A27B-F7A1AD075C6A}"/>
              </a:ext>
            </a:extLst>
          </p:cNvPr>
          <p:cNvSpPr txBox="1"/>
          <p:nvPr/>
        </p:nvSpPr>
        <p:spPr>
          <a:xfrm>
            <a:off x="502998" y="515394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单宁</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5" name="Straight Connector 4">
            <a:extLst>
              <a:ext uri="{FF2B5EF4-FFF2-40B4-BE49-F238E27FC236}">
                <a16:creationId xmlns:a16="http://schemas.microsoft.com/office/drawing/2014/main" id="{E7E32FA5-C9CC-4CC5-822B-FFB76707B306}"/>
              </a:ext>
            </a:extLst>
          </p:cNvPr>
          <p:cNvCxnSpPr>
            <a:cxnSpLocks/>
          </p:cNvCxnSpPr>
          <p:nvPr/>
        </p:nvCxnSpPr>
        <p:spPr>
          <a:xfrm>
            <a:off x="1397302" y="4946574"/>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3C817FE5-2E97-BB13-6363-69450E055233}"/>
              </a:ext>
            </a:extLst>
          </p:cNvPr>
          <p:cNvSpPr txBox="1"/>
          <p:nvPr/>
        </p:nvSpPr>
        <p:spPr>
          <a:xfrm>
            <a:off x="484781" y="47765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1" name="Straight Connector 30">
            <a:extLst>
              <a:ext uri="{FF2B5EF4-FFF2-40B4-BE49-F238E27FC236}">
                <a16:creationId xmlns:a16="http://schemas.microsoft.com/office/drawing/2014/main" id="{BB187578-5432-3BD3-06C9-3A21FF2CD4BB}"/>
              </a:ext>
            </a:extLst>
          </p:cNvPr>
          <p:cNvCxnSpPr>
            <a:cxnSpLocks/>
          </p:cNvCxnSpPr>
          <p:nvPr/>
        </p:nvCxnSpPr>
        <p:spPr>
          <a:xfrm>
            <a:off x="1055578" y="5292563"/>
            <a:ext cx="89032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A5E2C561-0ABF-D7F6-F577-AC3061355731}"/>
              </a:ext>
            </a:extLst>
          </p:cNvPr>
          <p:cNvSpPr txBox="1"/>
          <p:nvPr/>
        </p:nvSpPr>
        <p:spPr>
          <a:xfrm>
            <a:off x="509057" y="5508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5" name="Straight Connector 34">
            <a:extLst>
              <a:ext uri="{FF2B5EF4-FFF2-40B4-BE49-F238E27FC236}">
                <a16:creationId xmlns:a16="http://schemas.microsoft.com/office/drawing/2014/main" id="{DCFC379A-CF71-4287-0174-CB52B4CFEFC7}"/>
              </a:ext>
            </a:extLst>
          </p:cNvPr>
          <p:cNvCxnSpPr>
            <a:cxnSpLocks/>
          </p:cNvCxnSpPr>
          <p:nvPr/>
        </p:nvCxnSpPr>
        <p:spPr>
          <a:xfrm>
            <a:off x="1055578" y="567591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itle 2">
            <a:extLst>
              <a:ext uri="{FF2B5EF4-FFF2-40B4-BE49-F238E27FC236}">
                <a16:creationId xmlns:a16="http://schemas.microsoft.com/office/drawing/2014/main" id="{D7425FF5-CA62-C5FB-0A43-7A67AEA5F4D3}"/>
              </a:ext>
            </a:extLst>
          </p:cNvPr>
          <p:cNvSpPr txBox="1"/>
          <p:nvPr/>
        </p:nvSpPr>
        <p:spPr>
          <a:xfrm>
            <a:off x="623349" y="2161479"/>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8" name="Straight Connector 37">
            <a:extLst>
              <a:ext uri="{FF2B5EF4-FFF2-40B4-BE49-F238E27FC236}">
                <a16:creationId xmlns:a16="http://schemas.microsoft.com/office/drawing/2014/main" id="{AE3C9651-0061-07B7-4873-15DA3AA2947A}"/>
              </a:ext>
            </a:extLst>
          </p:cNvPr>
          <p:cNvCxnSpPr>
            <a:cxnSpLocks/>
          </p:cNvCxnSpPr>
          <p:nvPr/>
        </p:nvCxnSpPr>
        <p:spPr>
          <a:xfrm>
            <a:off x="1176281" y="2269845"/>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Title 2">
            <a:extLst>
              <a:ext uri="{FF2B5EF4-FFF2-40B4-BE49-F238E27FC236}">
                <a16:creationId xmlns:a16="http://schemas.microsoft.com/office/drawing/2014/main" id="{EDEB3B48-B0AB-EE85-D5BC-8722442F58B6}"/>
              </a:ext>
            </a:extLst>
          </p:cNvPr>
          <p:cNvSpPr txBox="1"/>
          <p:nvPr/>
        </p:nvSpPr>
        <p:spPr>
          <a:xfrm>
            <a:off x="623348" y="325656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酒体</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40" name="Title 2">
            <a:extLst>
              <a:ext uri="{FF2B5EF4-FFF2-40B4-BE49-F238E27FC236}">
                <a16:creationId xmlns:a16="http://schemas.microsoft.com/office/drawing/2014/main" id="{CCE8B512-799A-EEB3-E590-E9A19DEAEAF8}"/>
              </a:ext>
            </a:extLst>
          </p:cNvPr>
          <p:cNvSpPr txBox="1"/>
          <p:nvPr/>
        </p:nvSpPr>
        <p:spPr>
          <a:xfrm>
            <a:off x="1939369" y="29478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7" name="Title 2">
            <a:extLst>
              <a:ext uri="{FF2B5EF4-FFF2-40B4-BE49-F238E27FC236}">
                <a16:creationId xmlns:a16="http://schemas.microsoft.com/office/drawing/2014/main" id="{F6B29042-AC5C-381F-3DF4-9DB30B31DE24}"/>
              </a:ext>
            </a:extLst>
          </p:cNvPr>
          <p:cNvSpPr txBox="1"/>
          <p:nvPr/>
        </p:nvSpPr>
        <p:spPr>
          <a:xfrm>
            <a:off x="3213703" y="297667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9" name="Title 2">
            <a:extLst>
              <a:ext uri="{FF2B5EF4-FFF2-40B4-BE49-F238E27FC236}">
                <a16:creationId xmlns:a16="http://schemas.microsoft.com/office/drawing/2014/main" id="{16371ED4-E767-48E2-AE17-1079AE79460C}"/>
              </a:ext>
            </a:extLst>
          </p:cNvPr>
          <p:cNvSpPr txBox="1"/>
          <p:nvPr/>
        </p:nvSpPr>
        <p:spPr>
          <a:xfrm>
            <a:off x="4478451" y="29478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0" name="Title 2">
            <a:extLst>
              <a:ext uri="{FF2B5EF4-FFF2-40B4-BE49-F238E27FC236}">
                <a16:creationId xmlns:a16="http://schemas.microsoft.com/office/drawing/2014/main" id="{0D8C7D3B-039D-8ECE-75F0-4CDF84C736EB}"/>
              </a:ext>
            </a:extLst>
          </p:cNvPr>
          <p:cNvSpPr txBox="1"/>
          <p:nvPr/>
        </p:nvSpPr>
        <p:spPr>
          <a:xfrm>
            <a:off x="1961571" y="3828520"/>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1" name="Title 2">
            <a:extLst>
              <a:ext uri="{FF2B5EF4-FFF2-40B4-BE49-F238E27FC236}">
                <a16:creationId xmlns:a16="http://schemas.microsoft.com/office/drawing/2014/main" id="{5B47C046-D55F-C107-FBA8-952017271CB7}"/>
              </a:ext>
            </a:extLst>
          </p:cNvPr>
          <p:cNvSpPr txBox="1"/>
          <p:nvPr/>
        </p:nvSpPr>
        <p:spPr>
          <a:xfrm>
            <a:off x="3064520" y="385739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52" name="Title 2">
            <a:extLst>
              <a:ext uri="{FF2B5EF4-FFF2-40B4-BE49-F238E27FC236}">
                <a16:creationId xmlns:a16="http://schemas.microsoft.com/office/drawing/2014/main" id="{3C6E11B1-6A28-AEC2-AFC4-971BFA32FC74}"/>
              </a:ext>
            </a:extLst>
          </p:cNvPr>
          <p:cNvSpPr txBox="1"/>
          <p:nvPr/>
        </p:nvSpPr>
        <p:spPr>
          <a:xfrm>
            <a:off x="4478451" y="382852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53" name="Straight Connector 52">
            <a:extLst>
              <a:ext uri="{FF2B5EF4-FFF2-40B4-BE49-F238E27FC236}">
                <a16:creationId xmlns:a16="http://schemas.microsoft.com/office/drawing/2014/main" id="{B6F79677-97C3-2BC3-E946-AC84BC980212}"/>
              </a:ext>
            </a:extLst>
          </p:cNvPr>
          <p:cNvCxnSpPr>
            <a:cxnSpLocks/>
          </p:cNvCxnSpPr>
          <p:nvPr/>
        </p:nvCxnSpPr>
        <p:spPr>
          <a:xfrm>
            <a:off x="1176281" y="3376516"/>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Title 2">
            <a:extLst>
              <a:ext uri="{FF2B5EF4-FFF2-40B4-BE49-F238E27FC236}">
                <a16:creationId xmlns:a16="http://schemas.microsoft.com/office/drawing/2014/main" id="{78042C23-7FC0-E2C9-132C-40DEE2A72632}"/>
              </a:ext>
            </a:extLst>
          </p:cNvPr>
          <p:cNvSpPr txBox="1"/>
          <p:nvPr/>
        </p:nvSpPr>
        <p:spPr>
          <a:xfrm>
            <a:off x="623348" y="402493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65" name="Straight Connector 64">
            <a:extLst>
              <a:ext uri="{FF2B5EF4-FFF2-40B4-BE49-F238E27FC236}">
                <a16:creationId xmlns:a16="http://schemas.microsoft.com/office/drawing/2014/main" id="{92C49BB6-2EDA-6EFB-4FEE-D2D6E407E3BE}"/>
              </a:ext>
            </a:extLst>
          </p:cNvPr>
          <p:cNvCxnSpPr>
            <a:cxnSpLocks/>
          </p:cNvCxnSpPr>
          <p:nvPr/>
        </p:nvCxnSpPr>
        <p:spPr>
          <a:xfrm>
            <a:off x="1149452" y="4192555"/>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3" name="Title 2">
            <a:extLst>
              <a:ext uri="{FF2B5EF4-FFF2-40B4-BE49-F238E27FC236}">
                <a16:creationId xmlns:a16="http://schemas.microsoft.com/office/drawing/2014/main" id="{8CAC5624-CEF2-194B-B47D-E444BBB0B89D}"/>
              </a:ext>
            </a:extLst>
          </p:cNvPr>
          <p:cNvSpPr txBox="1"/>
          <p:nvPr/>
        </p:nvSpPr>
        <p:spPr>
          <a:xfrm>
            <a:off x="3090135" y="451676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3" name="Title 2">
            <a:extLst>
              <a:ext uri="{FF2B5EF4-FFF2-40B4-BE49-F238E27FC236}">
                <a16:creationId xmlns:a16="http://schemas.microsoft.com/office/drawing/2014/main" id="{0772C4D9-5153-C248-E294-E89CA7107BCD}"/>
              </a:ext>
            </a:extLst>
          </p:cNvPr>
          <p:cNvSpPr txBox="1"/>
          <p:nvPr/>
        </p:nvSpPr>
        <p:spPr>
          <a:xfrm>
            <a:off x="4455762" y="45167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4" name="Title 2">
            <a:extLst>
              <a:ext uri="{FF2B5EF4-FFF2-40B4-BE49-F238E27FC236}">
                <a16:creationId xmlns:a16="http://schemas.microsoft.com/office/drawing/2014/main" id="{2EC82C39-92F7-28E9-17DE-30F019AF5EE8}"/>
              </a:ext>
            </a:extLst>
          </p:cNvPr>
          <p:cNvSpPr txBox="1"/>
          <p:nvPr/>
        </p:nvSpPr>
        <p:spPr>
          <a:xfrm>
            <a:off x="1538550" y="4516767"/>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85" name="Title 2">
            <a:extLst>
              <a:ext uri="{FF2B5EF4-FFF2-40B4-BE49-F238E27FC236}">
                <a16:creationId xmlns:a16="http://schemas.microsoft.com/office/drawing/2014/main" id="{62AF84C6-43AB-51A3-6F2D-3DFC2EA44FC6}"/>
              </a:ext>
            </a:extLst>
          </p:cNvPr>
          <p:cNvSpPr txBox="1"/>
          <p:nvPr/>
        </p:nvSpPr>
        <p:spPr>
          <a:xfrm>
            <a:off x="484781" y="624370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86" name="Straight Connector 85">
            <a:extLst>
              <a:ext uri="{FF2B5EF4-FFF2-40B4-BE49-F238E27FC236}">
                <a16:creationId xmlns:a16="http://schemas.microsoft.com/office/drawing/2014/main" id="{7A407F00-CD41-64E4-1EB5-7B0EA64516E6}"/>
              </a:ext>
            </a:extLst>
          </p:cNvPr>
          <p:cNvCxnSpPr>
            <a:cxnSpLocks/>
          </p:cNvCxnSpPr>
          <p:nvPr/>
        </p:nvCxnSpPr>
        <p:spPr>
          <a:xfrm>
            <a:off x="1261579" y="6411575"/>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74718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86350" y="4376544"/>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霞多丽</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赤霞珠</a:t>
            </a:r>
            <a:endParaRPr lang="en-US" sz="5440" dirty="0">
              <a:solidFill>
                <a:srgbClr val="B2D8BE"/>
              </a:solidFill>
              <a:latin typeface="Microsoft YaHei" panose="020B0503020204020204" pitchFamily="34" charset="-122"/>
              <a:ea typeface="Microsoft YaHei" panose="020B0503020204020204" pitchFamily="34" charset="-122"/>
            </a:endParaRPr>
          </a:p>
        </p:txBody>
      </p:sp>
      <p:sp>
        <p:nvSpPr>
          <p:cNvPr id="26" name="Oval 25">
            <a:extLst>
              <a:ext uri="{FF2B5EF4-FFF2-40B4-BE49-F238E27FC236}">
                <a16:creationId xmlns:a16="http://schemas.microsoft.com/office/drawing/2014/main" id="{EA6BCBDD-680C-58C3-153A-39C29DAC56F3}"/>
              </a:ext>
            </a:extLst>
          </p:cNvPr>
          <p:cNvSpPr/>
          <p:nvPr/>
        </p:nvSpPr>
        <p:spPr>
          <a:xfrm>
            <a:off x="7792285" y="1891320"/>
            <a:ext cx="2252241" cy="2252241"/>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90632" y="2759236"/>
            <a:ext cx="1655546" cy="6821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400">
                <a:solidFill>
                  <a:schemeClr val="tx1"/>
                </a:solidFill>
                <a:effectLst/>
                <a:latin typeface="Microsoft YaHei" panose="020B0503020204020204" pitchFamily="34" charset="-122"/>
                <a:ea typeface="Microsoft YaHei" panose="020B0503020204020204" pitchFamily="34" charset="-122"/>
              </a:rPr>
              <a:t>经典的品种特征</a:t>
            </a:r>
            <a:endParaRPr lang="en-AU" sz="2400" dirty="0">
              <a:solidFill>
                <a:schemeClr val="tx1"/>
              </a:solidFill>
              <a:effectLst/>
              <a:latin typeface="Microsoft YaHei" panose="020B0503020204020204" pitchFamily="34" charset="-122"/>
              <a:ea typeface="Microsoft YaHei" panose="020B0503020204020204" pitchFamily="34" charset="-122"/>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762057" y="4814132"/>
            <a:ext cx="2805709" cy="1728230"/>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典型风味 </a:t>
            </a:r>
            <a:endParaRPr lang="en-AU" altLang="ja-JP" sz="1400" dirty="0">
              <a:effectLst/>
              <a:latin typeface="Microsoft YaHei" panose="020B0503020204020204" pitchFamily="34" charset="-122"/>
              <a:ea typeface="Microsoft YaHei" panose="020B0503020204020204" pitchFamily="34" charset="-122"/>
            </a:endParaRP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黑莓</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月桂叶</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桑葚</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黑加仑</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干香草</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烟草</a:t>
            </a:r>
            <a:endParaRPr lang="ja-JP" altLang="en-US" sz="1400" dirty="0">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9154380" y="43739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722292" y="2960863"/>
            <a:ext cx="2197050" cy="338554"/>
          </a:xfrm>
          <a:prstGeom prst="rect">
            <a:avLst/>
          </a:prstGeom>
          <a:noFill/>
        </p:spPr>
        <p:txBody>
          <a:bodyPr wrap="square" anchor="b">
            <a:spAutoFit/>
          </a:bodyPr>
          <a:lstStyle/>
          <a:p>
            <a:pPr algn="ctr">
              <a:spcBef>
                <a:spcPts val="203"/>
              </a:spcBef>
            </a:pPr>
            <a:r>
              <a:rPr lang="ja-JP" altLang="en-US" sz="1600">
                <a:latin typeface="Microsoft YaHei" panose="020B0503020204020204" pitchFamily="34" charset="-122"/>
                <a:ea typeface="Microsoft YaHei" panose="020B0503020204020204" pitchFamily="34" charset="-122"/>
              </a:rPr>
              <a:t>遍布整个产区</a:t>
            </a:r>
            <a:endParaRPr lang="en-AU" sz="1600" dirty="0">
              <a:effectLst/>
              <a:latin typeface="Microsoft YaHei" panose="020B0503020204020204" pitchFamily="34" charset="-122"/>
              <a:ea typeface="Microsoft YaHei" panose="020B0503020204020204" pitchFamily="34" charset="-122"/>
            </a:endParaRPr>
          </a:p>
        </p:txBody>
      </p:sp>
      <p:sp>
        <p:nvSpPr>
          <p:cNvPr id="5" name="TextBox 4">
            <a:extLst>
              <a:ext uri="{FF2B5EF4-FFF2-40B4-BE49-F238E27FC236}">
                <a16:creationId xmlns:a16="http://schemas.microsoft.com/office/drawing/2014/main" id="{10712ACE-DCF4-761E-813F-D84C3F8D01D9}"/>
              </a:ext>
            </a:extLst>
          </p:cNvPr>
          <p:cNvSpPr txBox="1"/>
          <p:nvPr/>
        </p:nvSpPr>
        <p:spPr>
          <a:xfrm>
            <a:off x="834485" y="4603231"/>
            <a:ext cx="3140331" cy="610424"/>
          </a:xfrm>
          <a:prstGeom prst="rect">
            <a:avLst/>
          </a:prstGeom>
          <a:noFill/>
        </p:spPr>
        <p:txBody>
          <a:bodyPr wrap="square" anchor="b">
            <a:spAutoFit/>
          </a:bodyPr>
          <a:lstStyle/>
          <a:p>
            <a:pPr algn="ctr">
              <a:spcBef>
                <a:spcPts val="203"/>
              </a:spcBef>
            </a:pPr>
            <a:r>
              <a:rPr lang="ja-JP" altLang="en-US" sz="1600" b="1">
                <a:latin typeface="Microsoft YaHei" panose="020B0503020204020204" pitchFamily="34" charset="-122"/>
                <a:ea typeface="Microsoft YaHei" panose="020B0503020204020204" pitchFamily="34" charset="-122"/>
              </a:rPr>
              <a:t>颜色深邃 </a:t>
            </a:r>
            <a:endParaRPr lang="en-AU" altLang="ja-JP" sz="1600" b="1" dirty="0">
              <a:latin typeface="Microsoft YaHei" panose="020B0503020204020204" pitchFamily="34" charset="-122"/>
              <a:ea typeface="Microsoft YaHei" panose="020B0503020204020204" pitchFamily="34" charset="-122"/>
            </a:endParaRPr>
          </a:p>
          <a:p>
            <a:pPr algn="ctr">
              <a:spcBef>
                <a:spcPts val="203"/>
              </a:spcBef>
            </a:pPr>
            <a:r>
              <a:rPr lang="ja-JP" altLang="en-US" sz="1600">
                <a:effectLst/>
                <a:latin typeface="Microsoft YaHei" panose="020B0503020204020204" pitchFamily="34" charset="-122"/>
                <a:ea typeface="Microsoft YaHei" panose="020B0503020204020204" pitchFamily="34" charset="-122"/>
              </a:rPr>
              <a:t>风味浓郁</a:t>
            </a:r>
            <a:endParaRPr lang="en-AU" sz="1600" dirty="0">
              <a:effectLst/>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00193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pPr>
              <a:lnSpc>
                <a:spcPct val="100000"/>
              </a:lnSpc>
            </a:pPr>
            <a:r>
              <a:rPr lang="ja-JP" altLang="en-US" sz="4000">
                <a:solidFill>
                  <a:schemeClr val="bg2"/>
                </a:solidFill>
                <a:latin typeface="Microsoft YaHei" panose="020B0503020204020204" pitchFamily="34" charset="-122"/>
                <a:ea typeface="Microsoft YaHei" panose="020B0503020204020204" pitchFamily="34" charset="-122"/>
              </a:rPr>
              <a:t>赤霞珠</a:t>
            </a:r>
            <a:br>
              <a:rPr lang="en-US" sz="40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sp>
        <p:nvSpPr>
          <p:cNvPr id="10" name="Oval 9">
            <a:extLst>
              <a:ext uri="{FF2B5EF4-FFF2-40B4-BE49-F238E27FC236}">
                <a16:creationId xmlns:a16="http://schemas.microsoft.com/office/drawing/2014/main" id="{5E9E726C-4D13-C985-23C4-41962972AEC9}"/>
              </a:ext>
            </a:extLst>
          </p:cNvPr>
          <p:cNvSpPr/>
          <p:nvPr/>
        </p:nvSpPr>
        <p:spPr>
          <a:xfrm>
            <a:off x="2017105"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474058"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4037604" y="2580704"/>
            <a:ext cx="69309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赤霞珠</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4" name="Oval 53">
            <a:extLst>
              <a:ext uri="{FF2B5EF4-FFF2-40B4-BE49-F238E27FC236}">
                <a16:creationId xmlns:a16="http://schemas.microsoft.com/office/drawing/2014/main" id="{56B324C1-B532-6319-4E42-3A30F641C9BA}"/>
              </a:ext>
            </a:extLst>
          </p:cNvPr>
          <p:cNvSpPr/>
          <p:nvPr/>
        </p:nvSpPr>
        <p:spPr>
          <a:xfrm>
            <a:off x="2017105"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47405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5C46DC12-0E83-EB3D-4A80-988616D8C11A}"/>
              </a:ext>
            </a:extLst>
          </p:cNvPr>
          <p:cNvSpPr/>
          <p:nvPr/>
        </p:nvSpPr>
        <p:spPr>
          <a:xfrm>
            <a:off x="2017105"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462C42BA-0EE7-3F6B-1624-E391FE3E22F9}"/>
              </a:ext>
            </a:extLst>
          </p:cNvPr>
          <p:cNvSpPr/>
          <p:nvPr/>
        </p:nvSpPr>
        <p:spPr>
          <a:xfrm>
            <a:off x="2017105"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63A90E32-85F4-531C-DEDB-E7EBAB510C5A}"/>
              </a:ext>
            </a:extLst>
          </p:cNvPr>
          <p:cNvSpPr/>
          <p:nvPr/>
        </p:nvSpPr>
        <p:spPr>
          <a:xfrm>
            <a:off x="2017105"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2017105"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09534"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8718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2674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464346"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971185"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17738"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838932"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4" name="Straight Connector 3">
            <a:extLst>
              <a:ext uri="{FF2B5EF4-FFF2-40B4-BE49-F238E27FC236}">
                <a16:creationId xmlns:a16="http://schemas.microsoft.com/office/drawing/2014/main" id="{896D1ED7-A5F2-5EF8-0410-3BAB8A647D79}"/>
              </a:ext>
            </a:extLst>
          </p:cNvPr>
          <p:cNvCxnSpPr>
            <a:cxnSpLocks/>
          </p:cNvCxnSpPr>
          <p:nvPr/>
        </p:nvCxnSpPr>
        <p:spPr>
          <a:xfrm>
            <a:off x="4704050"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5AC0A72-E1AC-D4BA-8FEA-5439029D5D7E}"/>
              </a:ext>
            </a:extLst>
          </p:cNvPr>
          <p:cNvCxnSpPr>
            <a:cxnSpLocks/>
          </p:cNvCxnSpPr>
          <p:nvPr/>
        </p:nvCxnSpPr>
        <p:spPr>
          <a:xfrm>
            <a:off x="3960571" y="257209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ABE97D98-4995-6D8F-8CEF-5F28B84008BA}"/>
              </a:ext>
            </a:extLst>
          </p:cNvPr>
          <p:cNvSpPr/>
          <p:nvPr/>
        </p:nvSpPr>
        <p:spPr>
          <a:xfrm>
            <a:off x="4592975"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Title 2">
            <a:extLst>
              <a:ext uri="{FF2B5EF4-FFF2-40B4-BE49-F238E27FC236}">
                <a16:creationId xmlns:a16="http://schemas.microsoft.com/office/drawing/2014/main" id="{4C76947A-9137-33F9-58E2-988598DC9A96}"/>
              </a:ext>
            </a:extLst>
          </p:cNvPr>
          <p:cNvSpPr txBox="1"/>
          <p:nvPr/>
        </p:nvSpPr>
        <p:spPr>
          <a:xfrm>
            <a:off x="502998" y="515394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单宁</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0" name="Straight Connector 29">
            <a:extLst>
              <a:ext uri="{FF2B5EF4-FFF2-40B4-BE49-F238E27FC236}">
                <a16:creationId xmlns:a16="http://schemas.microsoft.com/office/drawing/2014/main" id="{AFD3D9D1-C832-C96C-249A-E0F0C266A14F}"/>
              </a:ext>
            </a:extLst>
          </p:cNvPr>
          <p:cNvCxnSpPr>
            <a:cxnSpLocks/>
          </p:cNvCxnSpPr>
          <p:nvPr/>
        </p:nvCxnSpPr>
        <p:spPr>
          <a:xfrm>
            <a:off x="1397302" y="4946574"/>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A449A5F5-42AF-6821-BEA8-A8226D8631DE}"/>
              </a:ext>
            </a:extLst>
          </p:cNvPr>
          <p:cNvSpPr txBox="1"/>
          <p:nvPr/>
        </p:nvSpPr>
        <p:spPr>
          <a:xfrm>
            <a:off x="484781" y="47765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2" name="Straight Connector 31">
            <a:extLst>
              <a:ext uri="{FF2B5EF4-FFF2-40B4-BE49-F238E27FC236}">
                <a16:creationId xmlns:a16="http://schemas.microsoft.com/office/drawing/2014/main" id="{77AEAAA1-8E7A-2622-1F89-BA516A356296}"/>
              </a:ext>
            </a:extLst>
          </p:cNvPr>
          <p:cNvCxnSpPr>
            <a:cxnSpLocks/>
          </p:cNvCxnSpPr>
          <p:nvPr/>
        </p:nvCxnSpPr>
        <p:spPr>
          <a:xfrm>
            <a:off x="1055578" y="5292563"/>
            <a:ext cx="89032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F4C77FED-F35A-8C60-7CB0-78377EA9DD0C}"/>
              </a:ext>
            </a:extLst>
          </p:cNvPr>
          <p:cNvSpPr txBox="1"/>
          <p:nvPr/>
        </p:nvSpPr>
        <p:spPr>
          <a:xfrm>
            <a:off x="509057" y="5508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6" name="Straight Connector 35">
            <a:extLst>
              <a:ext uri="{FF2B5EF4-FFF2-40B4-BE49-F238E27FC236}">
                <a16:creationId xmlns:a16="http://schemas.microsoft.com/office/drawing/2014/main" id="{B0CC4091-1A84-227E-FA34-6C65ACB38621}"/>
              </a:ext>
            </a:extLst>
          </p:cNvPr>
          <p:cNvCxnSpPr>
            <a:cxnSpLocks/>
          </p:cNvCxnSpPr>
          <p:nvPr/>
        </p:nvCxnSpPr>
        <p:spPr>
          <a:xfrm>
            <a:off x="1055578" y="567591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 name="Title 2">
            <a:extLst>
              <a:ext uri="{FF2B5EF4-FFF2-40B4-BE49-F238E27FC236}">
                <a16:creationId xmlns:a16="http://schemas.microsoft.com/office/drawing/2014/main" id="{F3D890EF-6FDC-F19E-EBB7-D4DC82FB4706}"/>
              </a:ext>
            </a:extLst>
          </p:cNvPr>
          <p:cNvSpPr txBox="1"/>
          <p:nvPr/>
        </p:nvSpPr>
        <p:spPr>
          <a:xfrm>
            <a:off x="623349" y="2161479"/>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9" name="Straight Connector 38">
            <a:extLst>
              <a:ext uri="{FF2B5EF4-FFF2-40B4-BE49-F238E27FC236}">
                <a16:creationId xmlns:a16="http://schemas.microsoft.com/office/drawing/2014/main" id="{C9BF051C-277E-484F-4828-CABA5AD26DA9}"/>
              </a:ext>
            </a:extLst>
          </p:cNvPr>
          <p:cNvCxnSpPr>
            <a:cxnSpLocks/>
          </p:cNvCxnSpPr>
          <p:nvPr/>
        </p:nvCxnSpPr>
        <p:spPr>
          <a:xfrm>
            <a:off x="1176281" y="2269845"/>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0" name="Title 2">
            <a:extLst>
              <a:ext uri="{FF2B5EF4-FFF2-40B4-BE49-F238E27FC236}">
                <a16:creationId xmlns:a16="http://schemas.microsoft.com/office/drawing/2014/main" id="{AD5F2988-6855-3A53-34DE-CD855BE6D76C}"/>
              </a:ext>
            </a:extLst>
          </p:cNvPr>
          <p:cNvSpPr txBox="1"/>
          <p:nvPr/>
        </p:nvSpPr>
        <p:spPr>
          <a:xfrm>
            <a:off x="623348" y="325656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酒体</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47" name="Title 2">
            <a:extLst>
              <a:ext uri="{FF2B5EF4-FFF2-40B4-BE49-F238E27FC236}">
                <a16:creationId xmlns:a16="http://schemas.microsoft.com/office/drawing/2014/main" id="{3BA30420-0641-6EEA-D9A3-19D8F9FEEE0B}"/>
              </a:ext>
            </a:extLst>
          </p:cNvPr>
          <p:cNvSpPr txBox="1"/>
          <p:nvPr/>
        </p:nvSpPr>
        <p:spPr>
          <a:xfrm>
            <a:off x="1939369" y="29478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9" name="Title 2">
            <a:extLst>
              <a:ext uri="{FF2B5EF4-FFF2-40B4-BE49-F238E27FC236}">
                <a16:creationId xmlns:a16="http://schemas.microsoft.com/office/drawing/2014/main" id="{C8A44330-D63F-97D2-8B5D-AE58C2E5E725}"/>
              </a:ext>
            </a:extLst>
          </p:cNvPr>
          <p:cNvSpPr txBox="1"/>
          <p:nvPr/>
        </p:nvSpPr>
        <p:spPr>
          <a:xfrm>
            <a:off x="3213703" y="297667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0" name="Title 2">
            <a:extLst>
              <a:ext uri="{FF2B5EF4-FFF2-40B4-BE49-F238E27FC236}">
                <a16:creationId xmlns:a16="http://schemas.microsoft.com/office/drawing/2014/main" id="{23DDF938-2758-9690-0EE7-03DD0BA33255}"/>
              </a:ext>
            </a:extLst>
          </p:cNvPr>
          <p:cNvSpPr txBox="1"/>
          <p:nvPr/>
        </p:nvSpPr>
        <p:spPr>
          <a:xfrm>
            <a:off x="4478451" y="29478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1" name="Title 2">
            <a:extLst>
              <a:ext uri="{FF2B5EF4-FFF2-40B4-BE49-F238E27FC236}">
                <a16:creationId xmlns:a16="http://schemas.microsoft.com/office/drawing/2014/main" id="{BDAE797F-4F64-66DC-A548-B3D2B364B9D1}"/>
              </a:ext>
            </a:extLst>
          </p:cNvPr>
          <p:cNvSpPr txBox="1"/>
          <p:nvPr/>
        </p:nvSpPr>
        <p:spPr>
          <a:xfrm>
            <a:off x="1961571" y="3828520"/>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2" name="Title 2">
            <a:extLst>
              <a:ext uri="{FF2B5EF4-FFF2-40B4-BE49-F238E27FC236}">
                <a16:creationId xmlns:a16="http://schemas.microsoft.com/office/drawing/2014/main" id="{64A0D28E-D53A-7D55-313F-2315F32F1EB8}"/>
              </a:ext>
            </a:extLst>
          </p:cNvPr>
          <p:cNvSpPr txBox="1"/>
          <p:nvPr/>
        </p:nvSpPr>
        <p:spPr>
          <a:xfrm>
            <a:off x="3064520" y="385739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53" name="Title 2">
            <a:extLst>
              <a:ext uri="{FF2B5EF4-FFF2-40B4-BE49-F238E27FC236}">
                <a16:creationId xmlns:a16="http://schemas.microsoft.com/office/drawing/2014/main" id="{BF5AD35E-EE59-4492-A585-41A7D3FB92FE}"/>
              </a:ext>
            </a:extLst>
          </p:cNvPr>
          <p:cNvSpPr txBox="1"/>
          <p:nvPr/>
        </p:nvSpPr>
        <p:spPr>
          <a:xfrm>
            <a:off x="4478451" y="382852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64" name="Straight Connector 63">
            <a:extLst>
              <a:ext uri="{FF2B5EF4-FFF2-40B4-BE49-F238E27FC236}">
                <a16:creationId xmlns:a16="http://schemas.microsoft.com/office/drawing/2014/main" id="{2A7B5363-BC1F-38C2-7F91-C58BA489A330}"/>
              </a:ext>
            </a:extLst>
          </p:cNvPr>
          <p:cNvCxnSpPr>
            <a:cxnSpLocks/>
          </p:cNvCxnSpPr>
          <p:nvPr/>
        </p:nvCxnSpPr>
        <p:spPr>
          <a:xfrm>
            <a:off x="1176281" y="3376516"/>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5" name="Title 2">
            <a:extLst>
              <a:ext uri="{FF2B5EF4-FFF2-40B4-BE49-F238E27FC236}">
                <a16:creationId xmlns:a16="http://schemas.microsoft.com/office/drawing/2014/main" id="{B590E756-A95D-3425-3708-C24B5EF74A34}"/>
              </a:ext>
            </a:extLst>
          </p:cNvPr>
          <p:cNvSpPr txBox="1"/>
          <p:nvPr/>
        </p:nvSpPr>
        <p:spPr>
          <a:xfrm>
            <a:off x="623348" y="402493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73" name="Straight Connector 72">
            <a:extLst>
              <a:ext uri="{FF2B5EF4-FFF2-40B4-BE49-F238E27FC236}">
                <a16:creationId xmlns:a16="http://schemas.microsoft.com/office/drawing/2014/main" id="{671744CE-F111-05CC-9C32-3238098454E3}"/>
              </a:ext>
            </a:extLst>
          </p:cNvPr>
          <p:cNvCxnSpPr>
            <a:cxnSpLocks/>
          </p:cNvCxnSpPr>
          <p:nvPr/>
        </p:nvCxnSpPr>
        <p:spPr>
          <a:xfrm>
            <a:off x="1149452" y="4192555"/>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3" name="Title 2">
            <a:extLst>
              <a:ext uri="{FF2B5EF4-FFF2-40B4-BE49-F238E27FC236}">
                <a16:creationId xmlns:a16="http://schemas.microsoft.com/office/drawing/2014/main" id="{54DEB041-98B0-0AAB-CD4E-D5C118B4C137}"/>
              </a:ext>
            </a:extLst>
          </p:cNvPr>
          <p:cNvSpPr txBox="1"/>
          <p:nvPr/>
        </p:nvSpPr>
        <p:spPr>
          <a:xfrm>
            <a:off x="3090135" y="451676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4" name="Title 2">
            <a:extLst>
              <a:ext uri="{FF2B5EF4-FFF2-40B4-BE49-F238E27FC236}">
                <a16:creationId xmlns:a16="http://schemas.microsoft.com/office/drawing/2014/main" id="{D2DA7AD3-DF43-4A91-34B6-92B4DCAC1262}"/>
              </a:ext>
            </a:extLst>
          </p:cNvPr>
          <p:cNvSpPr txBox="1"/>
          <p:nvPr/>
        </p:nvSpPr>
        <p:spPr>
          <a:xfrm>
            <a:off x="4455762" y="45167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5" name="Title 2">
            <a:extLst>
              <a:ext uri="{FF2B5EF4-FFF2-40B4-BE49-F238E27FC236}">
                <a16:creationId xmlns:a16="http://schemas.microsoft.com/office/drawing/2014/main" id="{58BADBB6-3835-D8EC-A731-AABB97BAFE74}"/>
              </a:ext>
            </a:extLst>
          </p:cNvPr>
          <p:cNvSpPr txBox="1"/>
          <p:nvPr/>
        </p:nvSpPr>
        <p:spPr>
          <a:xfrm>
            <a:off x="1538550" y="4516767"/>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86" name="Title 2">
            <a:extLst>
              <a:ext uri="{FF2B5EF4-FFF2-40B4-BE49-F238E27FC236}">
                <a16:creationId xmlns:a16="http://schemas.microsoft.com/office/drawing/2014/main" id="{F2264720-7B61-3A02-462A-DE6545C651D5}"/>
              </a:ext>
            </a:extLst>
          </p:cNvPr>
          <p:cNvSpPr txBox="1"/>
          <p:nvPr/>
        </p:nvSpPr>
        <p:spPr>
          <a:xfrm>
            <a:off x="484781" y="624370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89" name="Straight Connector 88">
            <a:extLst>
              <a:ext uri="{FF2B5EF4-FFF2-40B4-BE49-F238E27FC236}">
                <a16:creationId xmlns:a16="http://schemas.microsoft.com/office/drawing/2014/main" id="{A4E7BFF5-4A81-D0F7-CE6D-B3C01CA89249}"/>
              </a:ext>
            </a:extLst>
          </p:cNvPr>
          <p:cNvCxnSpPr>
            <a:cxnSpLocks/>
          </p:cNvCxnSpPr>
          <p:nvPr/>
        </p:nvCxnSpPr>
        <p:spPr>
          <a:xfrm>
            <a:off x="1261579" y="6411575"/>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88985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F640467-1889-2B3B-7EE1-42E22F33BA60}"/>
              </a:ext>
            </a:extLst>
          </p:cNvPr>
          <p:cNvCxnSpPr>
            <a:cxnSpLocks/>
          </p:cNvCxnSpPr>
          <p:nvPr/>
        </p:nvCxnSpPr>
        <p:spPr>
          <a:xfrm>
            <a:off x="2407369" y="4169942"/>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霞多丽</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chemeClr val="bg2"/>
                </a:solidFill>
                <a:latin typeface="Microsoft YaHei" panose="020B0503020204020204" pitchFamily="34" charset="-122"/>
                <a:ea typeface="Microsoft YaHei" panose="020B0503020204020204" pitchFamily="34" charset="-122"/>
              </a:rPr>
              <a:t>设拉子</a:t>
            </a:r>
            <a:endParaRPr lang="en-US" sz="5440" dirty="0">
              <a:solidFill>
                <a:schemeClr val="bg2"/>
              </a:solidFill>
              <a:latin typeface="Microsoft YaHei" panose="020B0503020204020204" pitchFamily="34" charset="-122"/>
              <a:ea typeface="Microsoft YaHei" panose="020B0503020204020204" pitchFamily="34" charset="-122"/>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792203" y="1994655"/>
            <a:ext cx="2853814" cy="1016625"/>
          </a:xfrm>
          <a:prstGeom prst="rect">
            <a:avLst/>
          </a:prstGeom>
          <a:noFill/>
        </p:spPr>
        <p:txBody>
          <a:bodyPr wrap="square" anchor="b">
            <a:spAutoFit/>
          </a:bodyPr>
          <a:lstStyle/>
          <a:p>
            <a:pPr algn="ctr">
              <a:lnSpc>
                <a:spcPct val="82000"/>
              </a:lnSpc>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克制的运用</a:t>
            </a:r>
          </a:p>
          <a:p>
            <a:pPr algn="ctr">
              <a:lnSpc>
                <a:spcPct val="82000"/>
              </a:lnSpc>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全新橡木桶和</a:t>
            </a:r>
          </a:p>
          <a:p>
            <a:pPr algn="ctr">
              <a:lnSpc>
                <a:spcPct val="82000"/>
              </a:lnSpc>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法国橡木桶</a:t>
            </a:r>
            <a:endParaRPr lang="en-AU" altLang="ja-JP" sz="1600" dirty="0">
              <a:effectLst/>
              <a:latin typeface="Microsoft YaHei" panose="020B0503020204020204" pitchFamily="34" charset="-122"/>
              <a:ea typeface="Microsoft YaHei" panose="020B0503020204020204" pitchFamily="34" charset="-122"/>
            </a:endParaRPr>
          </a:p>
          <a:p>
            <a:pPr algn="ctr">
              <a:lnSpc>
                <a:spcPct val="82000"/>
              </a:lnSpc>
              <a:spcBef>
                <a:spcPts val="217"/>
              </a:spcBef>
              <a:spcAft>
                <a:spcPts val="315"/>
              </a:spcAft>
            </a:pPr>
            <a:r>
              <a:rPr lang="ja-JP" altLang="en-US" sz="1000">
                <a:latin typeface="Microsoft YaHei" panose="020B0503020204020204" pitchFamily="34" charset="-122"/>
                <a:ea typeface="Microsoft YaHei" panose="020B0503020204020204" pitchFamily="34" charset="-122"/>
              </a:rPr>
              <a:t>一些生产商选择不使用全新橡木桶</a:t>
            </a:r>
            <a:endParaRPr lang="en-AU" sz="1000" dirty="0">
              <a:effectLst/>
              <a:latin typeface="Microsoft YaHei" panose="020B0503020204020204" pitchFamily="34" charset="-122"/>
              <a:ea typeface="Microsoft YaHei" panose="020B0503020204020204" pitchFamily="34" charset="-122"/>
            </a:endParaRP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013787"/>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4819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275037" y="4112651"/>
            <a:ext cx="2805709" cy="1728230"/>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典型风味 </a:t>
            </a:r>
            <a:endParaRPr lang="en-AU" altLang="ja-JP" sz="1400" dirty="0">
              <a:effectLst/>
              <a:latin typeface="Microsoft YaHei" panose="020B0503020204020204" pitchFamily="34" charset="-122"/>
              <a:ea typeface="Microsoft YaHei" panose="020B0503020204020204" pitchFamily="34" charset="-122"/>
            </a:endParaRP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蓝莓</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黑樱桃</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李子</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甘草糖</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胡椒</a:t>
            </a:r>
          </a:p>
          <a:p>
            <a:pPr marL="285750" indent="-285750">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辛香料与花香</a:t>
            </a:r>
            <a:endParaRPr lang="ja-JP" altLang="en-US" sz="1400" dirty="0">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3750782"/>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3743162"/>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F68A0282-85C2-39D4-A1F6-8FC7066C7C65}"/>
              </a:ext>
            </a:extLst>
          </p:cNvPr>
          <p:cNvCxnSpPr>
            <a:cxnSpLocks/>
          </p:cNvCxnSpPr>
          <p:nvPr/>
        </p:nvCxnSpPr>
        <p:spPr>
          <a:xfrm>
            <a:off x="6727371" y="2329662"/>
            <a:ext cx="106491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D4FC99B8-3E9F-0D61-909A-F13F0AFD6D0F}"/>
              </a:ext>
            </a:extLst>
          </p:cNvPr>
          <p:cNvSpPr/>
          <p:nvPr/>
        </p:nvSpPr>
        <p:spPr>
          <a:xfrm>
            <a:off x="7792285" y="1279549"/>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C8CDB354-3E36-DCDC-2131-9B374BA49BCC}"/>
              </a:ext>
            </a:extLst>
          </p:cNvPr>
          <p:cNvSpPr txBox="1"/>
          <p:nvPr/>
        </p:nvSpPr>
        <p:spPr>
          <a:xfrm>
            <a:off x="7907925" y="2028199"/>
            <a:ext cx="1860091" cy="6821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400">
                <a:solidFill>
                  <a:schemeClr val="tx1"/>
                </a:solidFill>
                <a:effectLst/>
                <a:latin typeface="Microsoft YaHei" panose="020B0503020204020204" pitchFamily="34" charset="-122"/>
                <a:ea typeface="Microsoft YaHei" panose="020B0503020204020204" pitchFamily="34" charset="-122"/>
              </a:rPr>
              <a:t>产区最著名的</a:t>
            </a:r>
          </a:p>
          <a:p>
            <a:pPr algn="ctr"/>
            <a:r>
              <a:rPr lang="ja-JP" altLang="en-US" sz="2400">
                <a:solidFill>
                  <a:schemeClr val="tx1"/>
                </a:solidFill>
                <a:effectLst/>
                <a:latin typeface="Microsoft YaHei" panose="020B0503020204020204" pitchFamily="34" charset="-122"/>
                <a:ea typeface="Microsoft YaHei" panose="020B0503020204020204" pitchFamily="34" charset="-122"/>
              </a:rPr>
              <a:t>红葡萄品种</a:t>
            </a:r>
            <a:endParaRPr lang="en-AU" sz="2400" dirty="0">
              <a:solidFill>
                <a:schemeClr val="tx1"/>
              </a:solidFill>
              <a:effectLst/>
              <a:latin typeface="Microsoft YaHei" panose="020B0503020204020204" pitchFamily="34" charset="-122"/>
              <a:ea typeface="Microsoft YaHei" panose="020B0503020204020204" pitchFamily="34" charset="-122"/>
            </a:endParaRPr>
          </a:p>
        </p:txBody>
      </p:sp>
      <p:cxnSp>
        <p:nvCxnSpPr>
          <p:cNvPr id="13" name="Straight Connector 12">
            <a:extLst>
              <a:ext uri="{FF2B5EF4-FFF2-40B4-BE49-F238E27FC236}">
                <a16:creationId xmlns:a16="http://schemas.microsoft.com/office/drawing/2014/main" id="{2616338A-F97E-475B-5F80-01C06F05993F}"/>
              </a:ext>
            </a:extLst>
          </p:cNvPr>
          <p:cNvCxnSpPr>
            <a:cxnSpLocks/>
          </p:cNvCxnSpPr>
          <p:nvPr/>
        </p:nvCxnSpPr>
        <p:spPr>
          <a:xfrm>
            <a:off x="2400300" y="4181622"/>
            <a:ext cx="355502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88ABBD38-3DD2-9A2D-64E0-6A8D34166AAD}"/>
              </a:ext>
            </a:extLst>
          </p:cNvPr>
          <p:cNvSpPr txBox="1"/>
          <p:nvPr/>
        </p:nvSpPr>
        <p:spPr>
          <a:xfrm>
            <a:off x="674324" y="4796284"/>
            <a:ext cx="3283397" cy="869469"/>
          </a:xfrm>
          <a:prstGeom prst="rect">
            <a:avLst/>
          </a:prstGeom>
          <a:noFill/>
        </p:spPr>
        <p:txBody>
          <a:bodyPr wrap="square" anchor="b">
            <a:spAutoFit/>
          </a:bodyPr>
          <a:lstStyle/>
          <a:p>
            <a:pPr algn="ctr">
              <a:spcBef>
                <a:spcPts val="217"/>
              </a:spcBef>
              <a:spcAft>
                <a:spcPts val="315"/>
              </a:spcAft>
            </a:pPr>
            <a:r>
              <a:rPr lang="ja-JP" altLang="en-US" sz="1600" b="1">
                <a:effectLst/>
                <a:latin typeface="Microsoft YaHei" panose="020B0503020204020204" pitchFamily="34" charset="-122"/>
                <a:ea typeface="Microsoft YaHei" panose="020B0503020204020204" pitchFamily="34" charset="-122"/>
              </a:rPr>
              <a:t>中度酒体 </a:t>
            </a:r>
            <a:endParaRPr lang="en-AU" altLang="ja-JP" sz="1600" b="1" dirty="0">
              <a:effectLst/>
              <a:latin typeface="Microsoft YaHei" panose="020B0503020204020204" pitchFamily="34" charset="-122"/>
              <a:ea typeface="Microsoft YaHei" panose="020B0503020204020204" pitchFamily="34" charset="-122"/>
            </a:endParaRPr>
          </a:p>
          <a:p>
            <a:pPr algn="ctr"/>
            <a:r>
              <a:rPr lang="ja-JP" altLang="en-US" sz="1600">
                <a:latin typeface="Microsoft YaHei" panose="020B0503020204020204" pitchFamily="34" charset="-122"/>
                <a:ea typeface="Microsoft YaHei" panose="020B0503020204020204" pitchFamily="34" charset="-122"/>
              </a:rPr>
              <a:t>顺滑辛香，与温暖气候出产的粗旷的红葡萄酒形成鲜明对比</a:t>
            </a:r>
            <a:endParaRPr lang="ja-JP" altLang="en-US" sz="16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52144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sz="3200" dirty="0">
                <a:solidFill>
                  <a:schemeClr val="bg2"/>
                </a:solidFill>
                <a:latin typeface="Neue Haas Grotesk Text Pro" panose="020B0504020202020204" pitchFamily="34" charset="77"/>
              </a:rPr>
              <a:t>SHIRAZ</a:t>
            </a:r>
            <a:br>
              <a:rPr lang="en-US" sz="4000" dirty="0">
                <a:solidFill>
                  <a:schemeClr val="accent3"/>
                </a:solidFill>
                <a:latin typeface="Neue Haas Grotesk Text Pro" panose="020B0504020202020204" pitchFamily="34" charset="77"/>
              </a:rPr>
            </a:br>
            <a:r>
              <a:rPr lang="en-US" sz="544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206686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206395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206395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206395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206395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206395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206395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206395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206395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150115" y="251607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设拉子</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30982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30953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30953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309539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309539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309539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30953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30953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30953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829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82643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82643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82643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82643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82643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82643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82643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82643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212683"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420151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613384" y="237508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782F4CC2-94E5-5941-E2CD-DF8D937E7D95}"/>
              </a:ext>
            </a:extLst>
          </p:cNvPr>
          <p:cNvGrpSpPr/>
          <p:nvPr/>
        </p:nvGrpSpPr>
        <p:grpSpPr>
          <a:xfrm>
            <a:off x="3852164" y="6131407"/>
            <a:ext cx="278634" cy="272668"/>
            <a:chOff x="4555570" y="6131407"/>
            <a:chExt cx="278634" cy="272668"/>
          </a:xfrm>
        </p:grpSpPr>
        <p:sp>
          <p:nvSpPr>
            <p:cNvPr id="9" name="Freeform 8">
              <a:extLst>
                <a:ext uri="{FF2B5EF4-FFF2-40B4-BE49-F238E27FC236}">
                  <a16:creationId xmlns:a16="http://schemas.microsoft.com/office/drawing/2014/main" id="{8711F024-A914-8CBC-DE1B-48D4CCF5EF25}"/>
                </a:ext>
              </a:extLst>
            </p:cNvPr>
            <p:cNvSpPr/>
            <p:nvPr/>
          </p:nvSpPr>
          <p:spPr>
            <a:xfrm>
              <a:off x="4692496"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0" name="Freeform 9">
              <a:extLst>
                <a:ext uri="{FF2B5EF4-FFF2-40B4-BE49-F238E27FC236}">
                  <a16:creationId xmlns:a16="http://schemas.microsoft.com/office/drawing/2014/main" id="{56B1ACAA-93A6-4F28-0588-9A73BAB490C2}"/>
                </a:ext>
              </a:extLst>
            </p:cNvPr>
            <p:cNvSpPr/>
            <p:nvPr/>
          </p:nvSpPr>
          <p:spPr>
            <a:xfrm rot="10800000">
              <a:off x="4555570"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24" name="Group 23">
            <a:extLst>
              <a:ext uri="{FF2B5EF4-FFF2-40B4-BE49-F238E27FC236}">
                <a16:creationId xmlns:a16="http://schemas.microsoft.com/office/drawing/2014/main" id="{0FC46A19-A081-8201-8D1C-8AC8D8DC5C45}"/>
              </a:ext>
            </a:extLst>
          </p:cNvPr>
          <p:cNvGrpSpPr/>
          <p:nvPr/>
        </p:nvGrpSpPr>
        <p:grpSpPr>
          <a:xfrm>
            <a:off x="3483054" y="6131407"/>
            <a:ext cx="275054" cy="272668"/>
            <a:chOff x="3823540" y="6131407"/>
            <a:chExt cx="275054" cy="272668"/>
          </a:xfrm>
        </p:grpSpPr>
        <p:sp>
          <p:nvSpPr>
            <p:cNvPr id="7" name="Oval 6">
              <a:extLst>
                <a:ext uri="{FF2B5EF4-FFF2-40B4-BE49-F238E27FC236}">
                  <a16:creationId xmlns:a16="http://schemas.microsoft.com/office/drawing/2014/main" id="{C6CA6850-8FA6-500D-D1FC-D5AE65AF1DE5}"/>
                </a:ext>
              </a:extLst>
            </p:cNvPr>
            <p:cNvSpPr/>
            <p:nvPr/>
          </p:nvSpPr>
          <p:spPr>
            <a:xfrm>
              <a:off x="382592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Freeform 10">
              <a:extLst>
                <a:ext uri="{FF2B5EF4-FFF2-40B4-BE49-F238E27FC236}">
                  <a16:creationId xmlns:a16="http://schemas.microsoft.com/office/drawing/2014/main" id="{F5A18EB8-B0C2-6CFA-6295-68783123C495}"/>
                </a:ext>
              </a:extLst>
            </p:cNvPr>
            <p:cNvSpPr/>
            <p:nvPr/>
          </p:nvSpPr>
          <p:spPr>
            <a:xfrm rot="10800000">
              <a:off x="3823540"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3" name="Oval 12">
            <a:extLst>
              <a:ext uri="{FF2B5EF4-FFF2-40B4-BE49-F238E27FC236}">
                <a16:creationId xmlns:a16="http://schemas.microsoft.com/office/drawing/2014/main" id="{72FBA606-74B3-25F4-3A40-F7FCE4274790}"/>
              </a:ext>
            </a:extLst>
          </p:cNvPr>
          <p:cNvSpPr/>
          <p:nvPr/>
        </p:nvSpPr>
        <p:spPr>
          <a:xfrm>
            <a:off x="4569318" y="61314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D1147C3C-7366-5B1C-20D9-69187A1A1F8F}"/>
              </a:ext>
            </a:extLst>
          </p:cNvPr>
          <p:cNvCxnSpPr>
            <a:cxnSpLocks/>
          </p:cNvCxnSpPr>
          <p:nvPr/>
        </p:nvCxnSpPr>
        <p:spPr>
          <a:xfrm>
            <a:off x="4345502" y="237508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AD9051F-BBCB-E267-67EC-F526FFA9AE62}"/>
              </a:ext>
            </a:extLst>
          </p:cNvPr>
          <p:cNvCxnSpPr>
            <a:cxnSpLocks/>
          </p:cNvCxnSpPr>
          <p:nvPr/>
        </p:nvCxnSpPr>
        <p:spPr>
          <a:xfrm>
            <a:off x="3613150" y="2501215"/>
            <a:ext cx="736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8" name="Title 2">
            <a:extLst>
              <a:ext uri="{FF2B5EF4-FFF2-40B4-BE49-F238E27FC236}">
                <a16:creationId xmlns:a16="http://schemas.microsoft.com/office/drawing/2014/main" id="{1A1CCD06-0100-A7AB-B40E-C36F469794E6}"/>
              </a:ext>
            </a:extLst>
          </p:cNvPr>
          <p:cNvSpPr txBox="1"/>
          <p:nvPr/>
        </p:nvSpPr>
        <p:spPr>
          <a:xfrm>
            <a:off x="508191" y="485742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单宁</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69" name="Straight Connector 68">
            <a:extLst>
              <a:ext uri="{FF2B5EF4-FFF2-40B4-BE49-F238E27FC236}">
                <a16:creationId xmlns:a16="http://schemas.microsoft.com/office/drawing/2014/main" id="{3F904C1D-F50F-13D7-EC91-283267E5F977}"/>
              </a:ext>
            </a:extLst>
          </p:cNvPr>
          <p:cNvCxnSpPr>
            <a:cxnSpLocks/>
          </p:cNvCxnSpPr>
          <p:nvPr/>
        </p:nvCxnSpPr>
        <p:spPr>
          <a:xfrm>
            <a:off x="1402495" y="465004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0" name="Title 2">
            <a:extLst>
              <a:ext uri="{FF2B5EF4-FFF2-40B4-BE49-F238E27FC236}">
                <a16:creationId xmlns:a16="http://schemas.microsoft.com/office/drawing/2014/main" id="{C8DEEE72-3456-673F-F017-C65BBEFB0B58}"/>
              </a:ext>
            </a:extLst>
          </p:cNvPr>
          <p:cNvSpPr txBox="1"/>
          <p:nvPr/>
        </p:nvSpPr>
        <p:spPr>
          <a:xfrm>
            <a:off x="489974" y="44799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71" name="Straight Connector 70">
            <a:extLst>
              <a:ext uri="{FF2B5EF4-FFF2-40B4-BE49-F238E27FC236}">
                <a16:creationId xmlns:a16="http://schemas.microsoft.com/office/drawing/2014/main" id="{B48956C2-F554-36FC-77D6-80EEDA90FA18}"/>
              </a:ext>
            </a:extLst>
          </p:cNvPr>
          <p:cNvCxnSpPr>
            <a:cxnSpLocks/>
          </p:cNvCxnSpPr>
          <p:nvPr/>
        </p:nvCxnSpPr>
        <p:spPr>
          <a:xfrm>
            <a:off x="1060771" y="4996037"/>
            <a:ext cx="89032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2" name="Title 2">
            <a:extLst>
              <a:ext uri="{FF2B5EF4-FFF2-40B4-BE49-F238E27FC236}">
                <a16:creationId xmlns:a16="http://schemas.microsoft.com/office/drawing/2014/main" id="{DB1B565F-6BDE-A725-BE21-25F2043F1B67}"/>
              </a:ext>
            </a:extLst>
          </p:cNvPr>
          <p:cNvSpPr txBox="1"/>
          <p:nvPr/>
        </p:nvSpPr>
        <p:spPr>
          <a:xfrm>
            <a:off x="514250" y="521151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74" name="Straight Connector 73">
            <a:extLst>
              <a:ext uri="{FF2B5EF4-FFF2-40B4-BE49-F238E27FC236}">
                <a16:creationId xmlns:a16="http://schemas.microsoft.com/office/drawing/2014/main" id="{E9ED4DD2-F09D-1269-3CAB-3C08D7AE8C5D}"/>
              </a:ext>
            </a:extLst>
          </p:cNvPr>
          <p:cNvCxnSpPr>
            <a:cxnSpLocks/>
          </p:cNvCxnSpPr>
          <p:nvPr/>
        </p:nvCxnSpPr>
        <p:spPr>
          <a:xfrm>
            <a:off x="1060771" y="537938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5" name="Title 2">
            <a:extLst>
              <a:ext uri="{FF2B5EF4-FFF2-40B4-BE49-F238E27FC236}">
                <a16:creationId xmlns:a16="http://schemas.microsoft.com/office/drawing/2014/main" id="{27053C20-0725-B81A-9A88-1CFFE479AEC2}"/>
              </a:ext>
            </a:extLst>
          </p:cNvPr>
          <p:cNvSpPr txBox="1"/>
          <p:nvPr/>
        </p:nvSpPr>
        <p:spPr>
          <a:xfrm>
            <a:off x="628542" y="2105099"/>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76" name="Straight Connector 75">
            <a:extLst>
              <a:ext uri="{FF2B5EF4-FFF2-40B4-BE49-F238E27FC236}">
                <a16:creationId xmlns:a16="http://schemas.microsoft.com/office/drawing/2014/main" id="{38C91FC7-EBBC-4983-5067-74651DEB3F66}"/>
              </a:ext>
            </a:extLst>
          </p:cNvPr>
          <p:cNvCxnSpPr>
            <a:cxnSpLocks/>
          </p:cNvCxnSpPr>
          <p:nvPr/>
        </p:nvCxnSpPr>
        <p:spPr>
          <a:xfrm>
            <a:off x="1181474" y="2213465"/>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7" name="Title 2">
            <a:extLst>
              <a:ext uri="{FF2B5EF4-FFF2-40B4-BE49-F238E27FC236}">
                <a16:creationId xmlns:a16="http://schemas.microsoft.com/office/drawing/2014/main" id="{E1DA77A8-CA28-FBD9-8D77-61CD277EC3A3}"/>
              </a:ext>
            </a:extLst>
          </p:cNvPr>
          <p:cNvSpPr txBox="1"/>
          <p:nvPr/>
        </p:nvSpPr>
        <p:spPr>
          <a:xfrm>
            <a:off x="628541" y="310633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酒体</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78" name="Title 2">
            <a:extLst>
              <a:ext uri="{FF2B5EF4-FFF2-40B4-BE49-F238E27FC236}">
                <a16:creationId xmlns:a16="http://schemas.microsoft.com/office/drawing/2014/main" id="{C2D12387-E28B-9AC6-5FD9-825F74E20F23}"/>
              </a:ext>
            </a:extLst>
          </p:cNvPr>
          <p:cNvSpPr txBox="1"/>
          <p:nvPr/>
        </p:nvSpPr>
        <p:spPr>
          <a:xfrm>
            <a:off x="1944562" y="280622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79" name="Title 2">
            <a:extLst>
              <a:ext uri="{FF2B5EF4-FFF2-40B4-BE49-F238E27FC236}">
                <a16:creationId xmlns:a16="http://schemas.microsoft.com/office/drawing/2014/main" id="{3A958CAD-D021-D8B6-23BD-C92607618E57}"/>
              </a:ext>
            </a:extLst>
          </p:cNvPr>
          <p:cNvSpPr txBox="1"/>
          <p:nvPr/>
        </p:nvSpPr>
        <p:spPr>
          <a:xfrm>
            <a:off x="3218896" y="28350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0" name="Title 2">
            <a:extLst>
              <a:ext uri="{FF2B5EF4-FFF2-40B4-BE49-F238E27FC236}">
                <a16:creationId xmlns:a16="http://schemas.microsoft.com/office/drawing/2014/main" id="{6A648834-D94C-FB7D-4831-84482A5A04DF}"/>
              </a:ext>
            </a:extLst>
          </p:cNvPr>
          <p:cNvSpPr txBox="1"/>
          <p:nvPr/>
        </p:nvSpPr>
        <p:spPr>
          <a:xfrm>
            <a:off x="4483644" y="280622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1" name="Title 2">
            <a:extLst>
              <a:ext uri="{FF2B5EF4-FFF2-40B4-BE49-F238E27FC236}">
                <a16:creationId xmlns:a16="http://schemas.microsoft.com/office/drawing/2014/main" id="{3BAE81BA-B56F-7C35-F5C6-FCDE0C37C765}"/>
              </a:ext>
            </a:extLst>
          </p:cNvPr>
          <p:cNvSpPr txBox="1"/>
          <p:nvPr/>
        </p:nvSpPr>
        <p:spPr>
          <a:xfrm>
            <a:off x="1966764" y="3678298"/>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2" name="Title 2">
            <a:extLst>
              <a:ext uri="{FF2B5EF4-FFF2-40B4-BE49-F238E27FC236}">
                <a16:creationId xmlns:a16="http://schemas.microsoft.com/office/drawing/2014/main" id="{30331AC5-63BB-F2DF-0760-E023248EBC4F}"/>
              </a:ext>
            </a:extLst>
          </p:cNvPr>
          <p:cNvSpPr txBox="1"/>
          <p:nvPr/>
        </p:nvSpPr>
        <p:spPr>
          <a:xfrm>
            <a:off x="3069713" y="385347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87" name="Title 2">
            <a:extLst>
              <a:ext uri="{FF2B5EF4-FFF2-40B4-BE49-F238E27FC236}">
                <a16:creationId xmlns:a16="http://schemas.microsoft.com/office/drawing/2014/main" id="{879FF3DF-8831-C713-5E43-3390B579B163}"/>
              </a:ext>
            </a:extLst>
          </p:cNvPr>
          <p:cNvSpPr txBox="1"/>
          <p:nvPr/>
        </p:nvSpPr>
        <p:spPr>
          <a:xfrm>
            <a:off x="4483644" y="382460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88" name="Straight Connector 87">
            <a:extLst>
              <a:ext uri="{FF2B5EF4-FFF2-40B4-BE49-F238E27FC236}">
                <a16:creationId xmlns:a16="http://schemas.microsoft.com/office/drawing/2014/main" id="{BE163B1F-D867-04FF-739A-F36D4F6DA1D1}"/>
              </a:ext>
            </a:extLst>
          </p:cNvPr>
          <p:cNvCxnSpPr>
            <a:cxnSpLocks/>
          </p:cNvCxnSpPr>
          <p:nvPr/>
        </p:nvCxnSpPr>
        <p:spPr>
          <a:xfrm>
            <a:off x="1181474" y="3226294"/>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Title 2">
            <a:extLst>
              <a:ext uri="{FF2B5EF4-FFF2-40B4-BE49-F238E27FC236}">
                <a16:creationId xmlns:a16="http://schemas.microsoft.com/office/drawing/2014/main" id="{BC0A0D09-A557-3409-83E4-DC999AB64AD5}"/>
              </a:ext>
            </a:extLst>
          </p:cNvPr>
          <p:cNvSpPr txBox="1"/>
          <p:nvPr/>
        </p:nvSpPr>
        <p:spPr>
          <a:xfrm>
            <a:off x="628541" y="38198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91" name="Straight Connector 90">
            <a:extLst>
              <a:ext uri="{FF2B5EF4-FFF2-40B4-BE49-F238E27FC236}">
                <a16:creationId xmlns:a16="http://schemas.microsoft.com/office/drawing/2014/main" id="{0E2DB4FE-BDCE-544E-23F4-D65C11598ED3}"/>
              </a:ext>
            </a:extLst>
          </p:cNvPr>
          <p:cNvCxnSpPr>
            <a:cxnSpLocks/>
          </p:cNvCxnSpPr>
          <p:nvPr/>
        </p:nvCxnSpPr>
        <p:spPr>
          <a:xfrm>
            <a:off x="1154645" y="3969181"/>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2" name="Title 2">
            <a:extLst>
              <a:ext uri="{FF2B5EF4-FFF2-40B4-BE49-F238E27FC236}">
                <a16:creationId xmlns:a16="http://schemas.microsoft.com/office/drawing/2014/main" id="{8759F2EA-5886-6867-DA06-EA7AE1773292}"/>
              </a:ext>
            </a:extLst>
          </p:cNvPr>
          <p:cNvSpPr txBox="1"/>
          <p:nvPr/>
        </p:nvSpPr>
        <p:spPr>
          <a:xfrm>
            <a:off x="3095328" y="423852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93" name="Title 2">
            <a:extLst>
              <a:ext uri="{FF2B5EF4-FFF2-40B4-BE49-F238E27FC236}">
                <a16:creationId xmlns:a16="http://schemas.microsoft.com/office/drawing/2014/main" id="{49B28A8E-D86C-D1D9-AEC5-B6A6E4CA5948}"/>
              </a:ext>
            </a:extLst>
          </p:cNvPr>
          <p:cNvSpPr txBox="1"/>
          <p:nvPr/>
        </p:nvSpPr>
        <p:spPr>
          <a:xfrm>
            <a:off x="4460955" y="42385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94" name="Title 2">
            <a:extLst>
              <a:ext uri="{FF2B5EF4-FFF2-40B4-BE49-F238E27FC236}">
                <a16:creationId xmlns:a16="http://schemas.microsoft.com/office/drawing/2014/main" id="{E04D1633-7786-EB80-DFB2-610A55F28EC2}"/>
              </a:ext>
            </a:extLst>
          </p:cNvPr>
          <p:cNvSpPr txBox="1"/>
          <p:nvPr/>
        </p:nvSpPr>
        <p:spPr>
          <a:xfrm>
            <a:off x="1543743" y="4238529"/>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95" name="Title 2">
            <a:extLst>
              <a:ext uri="{FF2B5EF4-FFF2-40B4-BE49-F238E27FC236}">
                <a16:creationId xmlns:a16="http://schemas.microsoft.com/office/drawing/2014/main" id="{C505AC4E-B230-DC73-DBFB-D3C1E81A6BC6}"/>
              </a:ext>
            </a:extLst>
          </p:cNvPr>
          <p:cNvSpPr txBox="1"/>
          <p:nvPr/>
        </p:nvSpPr>
        <p:spPr>
          <a:xfrm>
            <a:off x="489974" y="611177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96" name="Straight Connector 95">
            <a:extLst>
              <a:ext uri="{FF2B5EF4-FFF2-40B4-BE49-F238E27FC236}">
                <a16:creationId xmlns:a16="http://schemas.microsoft.com/office/drawing/2014/main" id="{793920BE-0BA5-D7D0-A43D-4F15B2F83F83}"/>
              </a:ext>
            </a:extLst>
          </p:cNvPr>
          <p:cNvCxnSpPr>
            <a:cxnSpLocks/>
          </p:cNvCxnSpPr>
          <p:nvPr/>
        </p:nvCxnSpPr>
        <p:spPr>
          <a:xfrm>
            <a:off x="1266772" y="6279641"/>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7" name="Title 2">
            <a:extLst>
              <a:ext uri="{FF2B5EF4-FFF2-40B4-BE49-F238E27FC236}">
                <a16:creationId xmlns:a16="http://schemas.microsoft.com/office/drawing/2014/main" id="{4DB05047-2253-501A-9060-E3B2F6EEC67F}"/>
              </a:ext>
            </a:extLst>
          </p:cNvPr>
          <p:cNvSpPr txBox="1"/>
          <p:nvPr/>
        </p:nvSpPr>
        <p:spPr>
          <a:xfrm>
            <a:off x="1961571" y="3545056"/>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98" name="Title 2">
            <a:extLst>
              <a:ext uri="{FF2B5EF4-FFF2-40B4-BE49-F238E27FC236}">
                <a16:creationId xmlns:a16="http://schemas.microsoft.com/office/drawing/2014/main" id="{3105D1E1-49CC-0852-9B96-5906D3F29F2B}"/>
              </a:ext>
            </a:extLst>
          </p:cNvPr>
          <p:cNvSpPr txBox="1"/>
          <p:nvPr/>
        </p:nvSpPr>
        <p:spPr>
          <a:xfrm>
            <a:off x="3064520" y="357393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99" name="Title 2">
            <a:extLst>
              <a:ext uri="{FF2B5EF4-FFF2-40B4-BE49-F238E27FC236}">
                <a16:creationId xmlns:a16="http://schemas.microsoft.com/office/drawing/2014/main" id="{BB9F9BE3-BF34-A99A-FA96-EEA932EDF2AA}"/>
              </a:ext>
            </a:extLst>
          </p:cNvPr>
          <p:cNvSpPr txBox="1"/>
          <p:nvPr/>
        </p:nvSpPr>
        <p:spPr>
          <a:xfrm>
            <a:off x="4478451" y="354505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ja-JP" altLang="en-US">
                <a:latin typeface="Microsoft YaHei" panose="020B0503020204020204" pitchFamily="34" charset="-122"/>
                <a:ea typeface="Microsoft YaHei" panose="020B0503020204020204" pitchFamily="34" charset="-122"/>
              </a:rPr>
              <a:t>大南部地区</a:t>
            </a:r>
            <a:endParaRPr 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290684" cy="1286693"/>
          </a:xfrm>
        </p:spPr>
        <p:txBody>
          <a:bodyPr/>
          <a:lstStyle/>
          <a:p>
            <a:pPr>
              <a:lnSpc>
                <a:spcPct val="80000"/>
              </a:lnSpc>
              <a:tabLst>
                <a:tab pos="1274445" algn="l"/>
              </a:tabLst>
            </a:pPr>
            <a:r>
              <a:rPr lang="ja-JP" altLang="en-US" sz="5000">
                <a:solidFill>
                  <a:schemeClr val="accent5"/>
                </a:solidFill>
                <a:latin typeface="Microsoft YaHei" panose="020B0503020204020204" pitchFamily="34" charset="-122"/>
                <a:ea typeface="Microsoft YaHei" panose="020B0503020204020204" pitchFamily="34" charset="-122"/>
                <a:cs typeface="Hellix"/>
              </a:rPr>
              <a:t>偏远而值得期待</a:t>
            </a:r>
            <a:endParaRPr lang="en-AU" sz="5000" dirty="0">
              <a:solidFill>
                <a:schemeClr val="accent5"/>
              </a:solidFill>
              <a:latin typeface="Microsoft YaHei" panose="020B0503020204020204" pitchFamily="34" charset="-122"/>
              <a:ea typeface="Microsoft YaHei" panose="020B0503020204020204" pitchFamily="34" charset="-122"/>
              <a:cs typeface="Hellix"/>
            </a:endParaRPr>
          </a:p>
        </p:txBody>
      </p:sp>
      <p:sp>
        <p:nvSpPr>
          <p:cNvPr id="4" name="Text Placeholder 5">
            <a:extLst>
              <a:ext uri="{FF2B5EF4-FFF2-40B4-BE49-F238E27FC236}">
                <a16:creationId xmlns:a16="http://schemas.microsoft.com/office/drawing/2014/main" id="{42C53C67-B0E4-DEB8-80D1-01B2BA80E9B8}"/>
              </a:ext>
            </a:extLst>
          </p:cNvPr>
          <p:cNvSpPr>
            <a:spLocks noGrp="1"/>
          </p:cNvSpPr>
          <p:nvPr>
            <p:ph type="body" sz="quarter" idx="11"/>
          </p:nvPr>
        </p:nvSpPr>
        <p:spPr>
          <a:xfrm>
            <a:off x="623888" y="3216632"/>
            <a:ext cx="3088576" cy="992298"/>
          </a:xfrm>
        </p:spPr>
        <p:txBody>
          <a:bodyPr/>
          <a:lstStyle/>
          <a:p>
            <a:r>
              <a:rPr lang="ja-JP" altLang="en-US">
                <a:latin typeface="Microsoft YaHei" panose="020B0503020204020204" pitchFamily="34" charset="-122"/>
                <a:ea typeface="Microsoft YaHei" panose="020B0503020204020204" pitchFamily="34" charset="-122"/>
              </a:rPr>
              <a:t>一个充满活力、正在崛起的产区，前景一片光明</a:t>
            </a:r>
            <a:endParaRPr lang="ja-JP" altLang="en-US" dirty="0">
              <a:latin typeface="Microsoft YaHei" panose="020B0503020204020204" pitchFamily="34" charset="-122"/>
              <a:ea typeface="Microsoft YaHei" panose="020B0503020204020204" pitchFamily="34" charset="-122"/>
            </a:endParaRPr>
          </a:p>
        </p:txBody>
      </p:sp>
      <p:pic>
        <p:nvPicPr>
          <p:cNvPr id="11" name="Picture Placeholder 10">
            <a:extLst>
              <a:ext uri="{FF2B5EF4-FFF2-40B4-BE49-F238E27FC236}">
                <a16:creationId xmlns:a16="http://schemas.microsoft.com/office/drawing/2014/main" id="{23D76D01-0C4F-8218-9B86-BCA48A78379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51" r="16751"/>
          <a:stretch/>
        </p:blipFill>
        <p:spPr>
          <a:xfrm>
            <a:off x="6096000" y="368300"/>
            <a:ext cx="6096000" cy="6103938"/>
          </a:xfrm>
        </p:spPr>
      </p:pic>
      <p:sp>
        <p:nvSpPr>
          <p:cNvPr id="6" name="object 11">
            <a:extLst>
              <a:ext uri="{FF2B5EF4-FFF2-40B4-BE49-F238E27FC236}">
                <a16:creationId xmlns:a16="http://schemas.microsoft.com/office/drawing/2014/main" id="{6231443A-BB70-29BB-22B7-C7AE9037E75A}"/>
              </a:ext>
            </a:extLst>
          </p:cNvPr>
          <p:cNvSpPr txBox="1"/>
          <p:nvPr/>
        </p:nvSpPr>
        <p:spPr>
          <a:xfrm>
            <a:off x="10178302" y="6522358"/>
            <a:ext cx="2597897" cy="135935"/>
          </a:xfrm>
          <a:prstGeom prst="rect">
            <a:avLst/>
          </a:prstGeom>
        </p:spPr>
        <p:txBody>
          <a:bodyPr vert="horz" wrap="square" lIns="0" tIns="12700" rIns="0" bIns="0" rtlCol="0">
            <a:spAutoFit/>
          </a:bodyPr>
          <a:lstStyle/>
          <a:p>
            <a:r>
              <a:rPr lang="ja-JP" altLang="en-US" sz="800">
                <a:solidFill>
                  <a:schemeClr val="bg1"/>
                </a:solidFill>
                <a:latin typeface="Microsoft YaHei" panose="020B0503020204020204" pitchFamily="34" charset="-122"/>
                <a:ea typeface="Microsoft YaHei" panose="020B0503020204020204" pitchFamily="34" charset="-122"/>
              </a:rPr>
              <a:t>图片由 </a:t>
            </a:r>
            <a:r>
              <a:rPr lang="en-GB" sz="800" dirty="0">
                <a:solidFill>
                  <a:schemeClr val="bg1"/>
                </a:solidFill>
                <a:latin typeface="Microsoft YaHei" panose="020B0503020204020204" pitchFamily="34" charset="-122"/>
                <a:ea typeface="Microsoft YaHei" panose="020B0503020204020204" pitchFamily="34" charset="-122"/>
              </a:rPr>
              <a:t>Great Southern Wines </a:t>
            </a:r>
            <a:r>
              <a:rPr lang="ja-JP" altLang="en-US" sz="800">
                <a:solidFill>
                  <a:schemeClr val="bg1"/>
                </a:solidFill>
                <a:latin typeface="Microsoft YaHei" panose="020B0503020204020204" pitchFamily="34" charset="-122"/>
                <a:ea typeface="Microsoft YaHei" panose="020B0503020204020204" pitchFamily="34" charset="-122"/>
              </a:rPr>
              <a:t>提供</a:t>
            </a:r>
            <a:endParaRPr lang="ja-JP" altLang="en-US" sz="800"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73541861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17520" b="-1842"/>
          <a:stretch/>
        </p:blipFill>
        <p:spPr>
          <a:xfrm>
            <a:off x="0" y="0"/>
            <a:ext cx="12191999"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11">
            <a:extLst>
              <a:ext uri="{FF2B5EF4-FFF2-40B4-BE49-F238E27FC236}">
                <a16:creationId xmlns:a16="http://schemas.microsoft.com/office/drawing/2014/main" id="{C1E722BB-9906-FB19-7E80-741562292F38}"/>
              </a:ext>
            </a:extLst>
          </p:cNvPr>
          <p:cNvSpPr txBox="1"/>
          <p:nvPr/>
        </p:nvSpPr>
        <p:spPr>
          <a:xfrm>
            <a:off x="130788" y="53211"/>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solidFill>
                  <a:srgbClr val="FFFFFF"/>
                </a:solidFill>
                <a:latin typeface="Neue Haas Grotesk Text Pro" panose="020B0504020202020204" pitchFamily="34" charset="77"/>
                <a:cs typeface="Arial" panose="020B0604020202020204" pitchFamily="34" charset="0"/>
              </a:rPr>
              <a:t>Photo</a:t>
            </a:r>
            <a:r>
              <a:rPr sz="800" spc="-10" dirty="0">
                <a:solidFill>
                  <a:srgbClr val="FFFFFF"/>
                </a:solidFill>
                <a:latin typeface="Neue Haas Grotesk Text Pro" panose="020B0504020202020204" pitchFamily="34" charset="77"/>
                <a:cs typeface="Arial" panose="020B0604020202020204" pitchFamily="34" charset="0"/>
              </a:rPr>
              <a:t> courtesy </a:t>
            </a:r>
            <a:r>
              <a:rPr sz="800" spc="-5" dirty="0">
                <a:solidFill>
                  <a:srgbClr val="FFFFFF"/>
                </a:solidFill>
                <a:latin typeface="Neue Haas Grotesk Text Pro" panose="020B0504020202020204" pitchFamily="34" charset="77"/>
                <a:cs typeface="Arial" panose="020B0604020202020204" pitchFamily="34" charset="0"/>
              </a:rPr>
              <a:t>of </a:t>
            </a:r>
            <a:r>
              <a:rPr sz="800" spc="-15" dirty="0">
                <a:solidFill>
                  <a:srgbClr val="FFFFFF"/>
                </a:solidFill>
                <a:latin typeface="Neue Haas Grotesk Text Pro" panose="020B0504020202020204" pitchFamily="34" charset="77"/>
                <a:cs typeface="Arial" panose="020B0604020202020204" pitchFamily="34" charset="0"/>
              </a:rPr>
              <a:t>Great</a:t>
            </a:r>
            <a:r>
              <a:rPr sz="800" spc="-10" dirty="0">
                <a:solidFill>
                  <a:srgbClr val="FFFFFF"/>
                </a:solidFill>
                <a:latin typeface="Neue Haas Grotesk Text Pro" panose="020B0504020202020204" pitchFamily="34" charset="77"/>
                <a:cs typeface="Arial" panose="020B0604020202020204" pitchFamily="34" charset="0"/>
              </a:rPr>
              <a:t> </a:t>
            </a:r>
            <a:r>
              <a:rPr sz="800" dirty="0">
                <a:solidFill>
                  <a:srgbClr val="FFFFFF"/>
                </a:solidFill>
                <a:latin typeface="Neue Haas Grotesk Text Pro" panose="020B0504020202020204" pitchFamily="34" charset="77"/>
                <a:cs typeface="Arial" panose="020B0604020202020204" pitchFamily="34" charset="0"/>
              </a:rPr>
              <a:t>Southern</a:t>
            </a:r>
            <a:r>
              <a:rPr sz="800" spc="-10" dirty="0">
                <a:solidFill>
                  <a:srgbClr val="FFFFFF"/>
                </a:solidFill>
                <a:latin typeface="Neue Haas Grotesk Text Pro" panose="020B0504020202020204" pitchFamily="34" charset="77"/>
                <a:cs typeface="Arial" panose="020B0604020202020204" pitchFamily="34" charset="0"/>
              </a:rPr>
              <a:t> </a:t>
            </a:r>
            <a:r>
              <a:rPr sz="800" spc="-5" dirty="0">
                <a:solidFill>
                  <a:srgbClr val="FFFFFF"/>
                </a:solidFill>
                <a:latin typeface="Neue Haas Grotesk Text Pro" panose="020B0504020202020204" pitchFamily="34" charset="77"/>
                <a:cs typeface="Arial" panose="020B0604020202020204" pitchFamily="34" charset="0"/>
              </a:rPr>
              <a:t>Wines</a:t>
            </a:r>
            <a:endParaRPr sz="800" dirty="0">
              <a:latin typeface="Neue Haas Grotesk Text Pro" panose="020B0504020202020204" pitchFamily="34" charset="77"/>
              <a:cs typeface="Arial" panose="020B0604020202020204" pitchFamily="34" charset="0"/>
            </a:endParaRPr>
          </a:p>
        </p:txBody>
      </p:sp>
      <p:sp>
        <p:nvSpPr>
          <p:cNvPr id="7" name="object 2">
            <a:extLst>
              <a:ext uri="{FF2B5EF4-FFF2-40B4-BE49-F238E27FC236}">
                <a16:creationId xmlns:a16="http://schemas.microsoft.com/office/drawing/2014/main" id="{09493C5D-D154-E6B8-C1CB-DEC182EB0468}"/>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2700" algn="ctr">
              <a:spcBef>
                <a:spcPts val="100"/>
              </a:spcBef>
              <a:tabLst>
                <a:tab pos="1281430" algn="l"/>
                <a:tab pos="2681605" algn="l"/>
                <a:tab pos="4067810" algn="l"/>
                <a:tab pos="5422265" algn="l"/>
                <a:tab pos="7200265" algn="l"/>
                <a:tab pos="9970770" algn="l"/>
              </a:tabLst>
            </a:pPr>
            <a:r>
              <a:rPr lang="zh-CN" altLang="en-US" sz="9600" b="0" spc="300" dirty="0">
                <a:solidFill>
                  <a:schemeClr val="bg1"/>
                </a:solidFill>
                <a:latin typeface="Microsoft YaHei" panose="020B0503020204020204" pitchFamily="34" charset="-122"/>
                <a:ea typeface="Microsoft YaHei" panose="020B0503020204020204" pitchFamily="34" charset="-122"/>
              </a:rPr>
              <a:t>谢谢</a:t>
            </a:r>
            <a:endParaRPr lang="pt-BR" sz="9600" b="0" spc="300" dirty="0">
              <a:solidFill>
                <a:schemeClr val="bg1"/>
              </a:solidFill>
              <a:latin typeface="Microsoft YaHei" panose="020B0503020204020204" pitchFamily="34" charset="-122"/>
              <a:ea typeface="Microsoft YaHei" panose="020B0503020204020204" pitchFamily="34" charset="-122"/>
            </a:endParaRPr>
          </a:p>
          <a:p>
            <a:pPr marL="11522" algn="ctr">
              <a:spcBef>
                <a:spcPts val="91"/>
              </a:spcBef>
              <a:tabLst>
                <a:tab pos="1162574" algn="l"/>
                <a:tab pos="2432878" algn="l"/>
                <a:tab pos="3690509" algn="l"/>
                <a:tab pos="4919334" algn="l"/>
                <a:tab pos="6532419" algn="l"/>
                <a:tab pos="9045952" algn="l"/>
              </a:tabLst>
            </a:pPr>
            <a:endParaRPr lang="pt-BR" sz="5400"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FCCD-7C9E-C960-09A4-DEEB4074F9D4}"/>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BAD6CD0-3EC0-CB1E-A342-96AEB5E86E14}"/>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7E75DB30-E627-0D69-F7D4-A4D16E93449F}"/>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50500215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大南部地区</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2743685"/>
            <a:ext cx="4204380" cy="3133240"/>
          </a:xfrm>
        </p:spPr>
        <p:txBody>
          <a:bodyPr/>
          <a:lstStyle/>
          <a:p>
            <a:pPr marR="417194" defTabSz="1007943">
              <a:lnSpc>
                <a:spcPts val="2100"/>
              </a:lnSpc>
              <a:spcBef>
                <a:spcPts val="200"/>
              </a:spcBef>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澳大利亚最大的葡萄酒产区。广阔又与世隔绝，葡萄种类繁多，以高品质的葡萄酒闻名。</a:t>
            </a:r>
          </a:p>
          <a:p>
            <a:pPr marL="297814" indent="-285750" defTabSz="1007943">
              <a:spcBef>
                <a:spcPts val="500"/>
              </a:spcBef>
              <a:buSzTx/>
              <a:buFont typeface="Arial" panose="020B0604020202020204" pitchFamily="34" charset="0"/>
              <a:buChar char="•"/>
              <a:tabLst>
                <a:tab pos="203200" algn="l"/>
              </a:tabLst>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有五个明确的子产区</a:t>
            </a:r>
          </a:p>
          <a:p>
            <a:pPr marL="297814" marR="5080" indent="-285750" defTabSz="1007943">
              <a:lnSpc>
                <a:spcPts val="2100"/>
              </a:lnSpc>
              <a:spcBef>
                <a:spcPts val="700"/>
              </a:spcBef>
              <a:buSzTx/>
              <a:buFont typeface="Arial" panose="020B0604020202020204" pitchFamily="34" charset="0"/>
              <a:buChar char="•"/>
              <a:tabLst>
                <a:tab pos="203200" algn="l"/>
              </a:tabLst>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西澳州（</a:t>
            </a:r>
            <a:r>
              <a:rPr lang="en-GB" dirty="0">
                <a:latin typeface="Microsoft YaHei" panose="020B0503020204020204" pitchFamily="34" charset="-122"/>
                <a:ea typeface="Microsoft YaHei" panose="020B0503020204020204" pitchFamily="34" charset="-122"/>
              </a:rPr>
              <a:t>Western Australia）</a:t>
            </a:r>
            <a:r>
              <a:rPr lang="ja-JP" altLang="en-US">
                <a:latin typeface="Microsoft YaHei" panose="020B0503020204020204" pitchFamily="34" charset="-122"/>
                <a:ea typeface="Microsoft YaHei" panose="020B0503020204020204" pitchFamily="34" charset="-122"/>
              </a:rPr>
              <a:t>最凉爽的葡萄酒产区，生长条件优越</a:t>
            </a:r>
          </a:p>
          <a:p>
            <a:pPr marL="297814" indent="-285750" defTabSz="1007943">
              <a:spcBef>
                <a:spcPts val="500"/>
              </a:spcBef>
              <a:buSzTx/>
              <a:buFont typeface="Arial" panose="020B0604020202020204" pitchFamily="34" charset="0"/>
              <a:buChar char="•"/>
              <a:tabLst>
                <a:tab pos="203200" algn="l"/>
              </a:tabLst>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雷司令（</a:t>
            </a:r>
            <a:r>
              <a:rPr lang="en-GB" dirty="0">
                <a:latin typeface="Microsoft YaHei" panose="020B0503020204020204" pitchFamily="34" charset="-122"/>
                <a:ea typeface="Microsoft YaHei" panose="020B0503020204020204" pitchFamily="34" charset="-122"/>
              </a:rPr>
              <a:t>Riesling）</a:t>
            </a:r>
            <a:r>
              <a:rPr lang="ja-JP" altLang="en-US">
                <a:latin typeface="Microsoft YaHei" panose="020B0503020204020204" pitchFamily="34" charset="-122"/>
                <a:ea typeface="Microsoft YaHei" panose="020B0503020204020204" pitchFamily="34" charset="-122"/>
              </a:rPr>
              <a:t>和设拉子（</a:t>
            </a:r>
            <a:r>
              <a:rPr lang="en-GB" dirty="0">
                <a:latin typeface="Microsoft YaHei" panose="020B0503020204020204" pitchFamily="34" charset="-122"/>
                <a:ea typeface="Microsoft YaHei" panose="020B0503020204020204" pitchFamily="34" charset="-122"/>
              </a:rPr>
              <a:t>Shiraz）</a:t>
            </a:r>
            <a:r>
              <a:rPr lang="ja-JP" altLang="en-US">
                <a:latin typeface="Microsoft YaHei" panose="020B0503020204020204" pitchFamily="34" charset="-122"/>
                <a:ea typeface="Microsoft YaHei" panose="020B0503020204020204" pitchFamily="34" charset="-122"/>
              </a:rPr>
              <a:t>格外出众</a:t>
            </a:r>
          </a:p>
          <a:p>
            <a:pPr marL="297814" marR="765809" indent="-285750" defTabSz="1007943">
              <a:lnSpc>
                <a:spcPts val="2100"/>
              </a:lnSpc>
              <a:spcBef>
                <a:spcPts val="700"/>
              </a:spcBef>
              <a:buSzTx/>
              <a:buFont typeface="Arial" panose="020B0604020202020204" pitchFamily="34" charset="0"/>
              <a:buChar char="•"/>
              <a:tabLst>
                <a:tab pos="203200" algn="l"/>
              </a:tabLst>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越来越重视可持续的耕种方式</a:t>
            </a:r>
          </a:p>
          <a:p>
            <a:pPr marL="297814" marR="448309" indent="-285750" defTabSz="1007943">
              <a:lnSpc>
                <a:spcPts val="2100"/>
              </a:lnSpc>
              <a:spcBef>
                <a:spcPts val="700"/>
              </a:spcBef>
              <a:buSzTx/>
              <a:buFont typeface="Arial" panose="020B0604020202020204" pitchFamily="34" charset="0"/>
              <a:buChar char="•"/>
              <a:tabLst>
                <a:tab pos="203200" algn="l"/>
              </a:tabLst>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传统酿造工艺和人工干预最小化的酿酒方式共存</a:t>
            </a:r>
            <a:endParaRPr lang="ja-JP" alt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193770" cy="1325563"/>
          </a:xfrm>
        </p:spPr>
        <p:txBody>
          <a:bodyPr/>
          <a:lstStyle/>
          <a:p>
            <a:r>
              <a:rPr lang="ja-JP" altLang="en-US" sz="5000" dirty="0">
                <a:solidFill>
                  <a:schemeClr val="bg2"/>
                </a:solidFill>
                <a:latin typeface="Microsoft YaHei" panose="020B0503020204020204" pitchFamily="34" charset="-122"/>
                <a:ea typeface="Microsoft YaHei" panose="020B0503020204020204" pitchFamily="34" charset="-122"/>
              </a:rPr>
              <a:t>富饶、广袤</a:t>
            </a:r>
          </a:p>
          <a:p>
            <a:r>
              <a:rPr lang="ja-JP" altLang="en-US" sz="5000" dirty="0">
                <a:solidFill>
                  <a:schemeClr val="bg2"/>
                </a:solidFill>
                <a:latin typeface="Microsoft YaHei" panose="020B0503020204020204" pitchFamily="34" charset="-122"/>
                <a:ea typeface="Microsoft YaHei" panose="020B0503020204020204" pitchFamily="34" charset="-122"/>
              </a:rPr>
              <a:t>且多变</a:t>
            </a:r>
            <a:endParaRPr lang="en-US" sz="5000" dirty="0">
              <a:solidFill>
                <a:schemeClr val="bg2"/>
              </a:solidFill>
              <a:latin typeface="Microsoft YaHei" panose="020B0503020204020204" pitchFamily="34" charset="-122"/>
              <a:ea typeface="Microsoft YaHei" panose="020B0503020204020204" pitchFamily="34" charset="-122"/>
            </a:endParaRPr>
          </a:p>
        </p:txBody>
      </p:sp>
      <p:sp>
        <p:nvSpPr>
          <p:cNvPr id="2" name="object 11">
            <a:extLst>
              <a:ext uri="{FF2B5EF4-FFF2-40B4-BE49-F238E27FC236}">
                <a16:creationId xmlns:a16="http://schemas.microsoft.com/office/drawing/2014/main" id="{5441BC5B-FAD8-3070-EB83-BE0D3162F55E}"/>
              </a:ext>
            </a:extLst>
          </p:cNvPr>
          <p:cNvSpPr txBox="1"/>
          <p:nvPr/>
        </p:nvSpPr>
        <p:spPr>
          <a:xfrm>
            <a:off x="98130" y="6489700"/>
            <a:ext cx="2597897" cy="135935"/>
          </a:xfrm>
          <a:prstGeom prst="rect">
            <a:avLst/>
          </a:prstGeom>
        </p:spPr>
        <p:txBody>
          <a:bodyPr vert="horz" wrap="square" lIns="0" tIns="12700" rIns="0" bIns="0" rtlCol="0">
            <a:spAutoFit/>
          </a:bodyPr>
          <a:lstStyle/>
          <a:p>
            <a:pPr marL="12700">
              <a:lnSpc>
                <a:spcPct val="100000"/>
              </a:lnSpc>
              <a:spcBef>
                <a:spcPts val="100"/>
              </a:spcBef>
            </a:pPr>
            <a:r>
              <a:rPr lang="ja-JP" altLang="en-US" sz="800" spc="-15">
                <a:solidFill>
                  <a:srgbClr val="FFFFFF"/>
                </a:solidFill>
                <a:latin typeface="Microsoft YaHei" panose="020B0503020204020204" pitchFamily="34" charset="-122"/>
                <a:ea typeface="Microsoft YaHei" panose="020B0503020204020204" pitchFamily="34" charset="-122"/>
                <a:cs typeface="Arial" panose="020B0604020202020204" pitchFamily="34" charset="0"/>
              </a:rPr>
              <a:t>照片由 </a:t>
            </a:r>
            <a:r>
              <a:rPr lang="en-GB" sz="800" spc="-15" dirty="0">
                <a:solidFill>
                  <a:srgbClr val="FFFFFF"/>
                </a:solidFill>
                <a:latin typeface="Microsoft YaHei" panose="020B0503020204020204" pitchFamily="34" charset="-122"/>
                <a:ea typeface="Microsoft YaHei" panose="020B0503020204020204" pitchFamily="34" charset="-122"/>
                <a:cs typeface="Arial" panose="020B0604020202020204" pitchFamily="34" charset="0"/>
              </a:rPr>
              <a:t>Great Southern Wines </a:t>
            </a:r>
            <a:r>
              <a:rPr lang="ja-JP" altLang="en-US" sz="800" spc="-15">
                <a:solidFill>
                  <a:srgbClr val="FFFFFF"/>
                </a:solidFill>
                <a:latin typeface="Microsoft YaHei" panose="020B0503020204020204" pitchFamily="34" charset="-122"/>
                <a:ea typeface="Microsoft YaHei" panose="020B0503020204020204" pitchFamily="34" charset="-122"/>
                <a:cs typeface="Arial" panose="020B0604020202020204" pitchFamily="34" charset="0"/>
              </a:rPr>
              <a:t>提供</a:t>
            </a:r>
            <a:endParaRPr sz="800" dirty="0">
              <a:latin typeface="Microsoft YaHei" panose="020B0503020204020204" pitchFamily="34" charset="-122"/>
              <a:ea typeface="Microsoft YaHei" panose="020B0503020204020204" pitchFamily="34" charset="-122"/>
              <a:cs typeface="Arial" panose="020B0604020202020204" pitchFamily="34" charset="0"/>
            </a:endParaRP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27709"/>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7804" y="2789330"/>
            <a:ext cx="4829691" cy="1530521"/>
          </a:xfrm>
        </p:spPr>
        <p:txBody>
          <a:bodyPr/>
          <a:lstStyle/>
          <a:p>
            <a:pPr defTabSz="1007943">
              <a:lnSpc>
                <a:spcPct val="99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大南部地区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Great Southern) </a:t>
            </a:r>
            <a:r>
              <a:rPr lang="ja-JP" altLang="en-US">
                <a:latin typeface="Microsoft YaHei" panose="020B0503020204020204" pitchFamily="34" charset="-122"/>
                <a:ea typeface="Microsoft YaHei" panose="020B0503020204020204" pitchFamily="34" charset="-122"/>
              </a:rPr>
              <a:t>的历史</a:t>
            </a:r>
          </a:p>
          <a:p>
            <a:pPr defTabSz="1007943">
              <a:lnSpc>
                <a:spcPct val="99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地理、气候与土壤</a:t>
            </a:r>
          </a:p>
          <a:p>
            <a:pPr defTabSz="1007943">
              <a:lnSpc>
                <a:spcPct val="99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葡萄栽培与葡萄酒酿造 </a:t>
            </a:r>
          </a:p>
          <a:p>
            <a:pPr defTabSz="1007943">
              <a:lnSpc>
                <a:spcPct val="99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主要葡萄品种</a:t>
            </a:r>
            <a:endParaRPr lang="ja-JP" altLang="en-US" dirty="0">
              <a:latin typeface="Microsoft YaHei" panose="020B0503020204020204" pitchFamily="34" charset="-122"/>
              <a:ea typeface="Microsoft YaHei" panose="020B0503020204020204" pitchFamily="34" charset="-122"/>
            </a:endParaRPr>
          </a:p>
        </p:txBody>
      </p:sp>
      <p:sp>
        <p:nvSpPr>
          <p:cNvPr id="6" name="Title 2">
            <a:extLst>
              <a:ext uri="{FF2B5EF4-FFF2-40B4-BE49-F238E27FC236}">
                <a16:creationId xmlns:a16="http://schemas.microsoft.com/office/drawing/2014/main" id="{AD2E9C5F-2BC6-375E-BAD5-DEE7694B204C}"/>
              </a:ext>
            </a:extLst>
          </p:cNvPr>
          <p:cNvSpPr txBox="1">
            <a:spLocks/>
          </p:cNvSpPr>
          <p:nvPr/>
        </p:nvSpPr>
        <p:spPr>
          <a:xfrm>
            <a:off x="627804" y="661765"/>
            <a:ext cx="615845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a:lnSpc>
                <a:spcPct val="100000"/>
              </a:lnSpc>
            </a:pPr>
            <a:r>
              <a:rPr lang="ja-JP" altLang="en-US">
                <a:solidFill>
                  <a:schemeClr val="accent1"/>
                </a:solidFill>
                <a:latin typeface="Microsoft YaHei" panose="020B0503020204020204" pitchFamily="34" charset="-122"/>
                <a:ea typeface="Microsoft YaHei" panose="020B0503020204020204" pitchFamily="34" charset="-122"/>
              </a:rPr>
              <a:t>今天我们将会</a:t>
            </a:r>
            <a:br>
              <a:rPr lang="ja-JP" altLang="en-US">
                <a:solidFill>
                  <a:schemeClr val="accent1"/>
                </a:solidFill>
                <a:latin typeface="Microsoft YaHei" panose="020B0503020204020204" pitchFamily="34" charset="-122"/>
                <a:ea typeface="Microsoft YaHei" panose="020B0503020204020204" pitchFamily="34" charset="-122"/>
              </a:rPr>
            </a:br>
            <a:r>
              <a:rPr lang="ja-JP" altLang="en-US">
                <a:solidFill>
                  <a:schemeClr val="accent1"/>
                </a:solidFill>
                <a:latin typeface="Microsoft YaHei" panose="020B0503020204020204" pitchFamily="34" charset="-122"/>
                <a:ea typeface="Microsoft YaHei" panose="020B0503020204020204" pitchFamily="34" charset="-122"/>
              </a:rPr>
              <a:t>跟大家讲述</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1859</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7" y="4140032"/>
            <a:ext cx="2625086" cy="1461301"/>
          </a:xfrm>
        </p:spPr>
        <p:txBody>
          <a:bodyPr/>
          <a:lstStyle/>
          <a:p>
            <a:r>
              <a:rPr lang="ja-JP" altLang="en-US" dirty="0">
                <a:latin typeface="Microsoft YaHei" panose="020B0503020204020204" pitchFamily="34" charset="-122"/>
                <a:ea typeface="Microsoft YaHei" panose="020B0503020204020204" pitchFamily="34" charset="-122"/>
              </a:rPr>
              <a:t>拓荒者乔治</a:t>
            </a:r>
            <a:r>
              <a:rPr lang="en-US" altLang="ja-JP" dirty="0">
                <a:latin typeface="Microsoft YaHei" panose="020B0503020204020204" pitchFamily="34" charset="-122"/>
                <a:ea typeface="Microsoft YaHei" panose="020B0503020204020204" pitchFamily="34" charset="-122"/>
              </a:rPr>
              <a:t>·</a:t>
            </a:r>
            <a:r>
              <a:rPr lang="ja-JP" altLang="en-US" dirty="0">
                <a:latin typeface="Microsoft YaHei" panose="020B0503020204020204" pitchFamily="34" charset="-122"/>
                <a:ea typeface="Microsoft YaHei" panose="020B0503020204020204" pitchFamily="34" charset="-122"/>
              </a:rPr>
              <a:t>埃格顿</a:t>
            </a:r>
            <a:r>
              <a:rPr lang="en-US" altLang="ja-JP" dirty="0">
                <a:latin typeface="Microsoft YaHei" panose="020B0503020204020204" pitchFamily="34" charset="-122"/>
                <a:ea typeface="Microsoft YaHei" panose="020B0503020204020204" pitchFamily="34" charset="-122"/>
              </a:rPr>
              <a:t>-</a:t>
            </a:r>
            <a:r>
              <a:rPr lang="ja-JP" altLang="en-US" dirty="0">
                <a:latin typeface="Microsoft YaHei" panose="020B0503020204020204" pitchFamily="34" charset="-122"/>
                <a:ea typeface="Microsoft YaHei" panose="020B0503020204020204" pitchFamily="34" charset="-122"/>
              </a:rPr>
              <a:t>沃伯顿（</a:t>
            </a:r>
            <a:r>
              <a:rPr lang="en-GB" dirty="0">
                <a:latin typeface="Microsoft YaHei" panose="020B0503020204020204" pitchFamily="34" charset="-122"/>
                <a:ea typeface="Microsoft YaHei" panose="020B0503020204020204" pitchFamily="34" charset="-122"/>
              </a:rPr>
              <a:t>George Egerton-Warburton）</a:t>
            </a:r>
            <a:r>
              <a:rPr lang="ja-JP" altLang="en-US" dirty="0">
                <a:latin typeface="Microsoft YaHei" panose="020B0503020204020204" pitchFamily="34" charset="-122"/>
                <a:ea typeface="Microsoft YaHei" panose="020B0503020204020204" pitchFamily="34" charset="-122"/>
              </a:rPr>
              <a:t>在他位于巴克山（</a:t>
            </a:r>
            <a:r>
              <a:rPr lang="en-GB" dirty="0">
                <a:latin typeface="Microsoft YaHei" panose="020B0503020204020204" pitchFamily="34" charset="-122"/>
                <a:ea typeface="Microsoft YaHei" panose="020B0503020204020204" pitchFamily="34" charset="-122"/>
              </a:rPr>
              <a:t>Mount Barker）</a:t>
            </a:r>
            <a:r>
              <a:rPr lang="ja-JP" altLang="en-US" dirty="0">
                <a:latin typeface="Microsoft YaHei" panose="020B0503020204020204" pitchFamily="34" charset="-122"/>
                <a:ea typeface="Microsoft YaHei" panose="020B0503020204020204" pitchFamily="34" charset="-122"/>
              </a:rPr>
              <a:t>附近的土地上种下该地区的第一批葡萄。</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3120124" y="2169721"/>
            <a:ext cx="2625086" cy="1461301"/>
          </a:xfrm>
        </p:spPr>
        <p:txBody>
          <a:bodyPr/>
          <a:lstStyle/>
          <a:p>
            <a:r>
              <a:rPr lang="ja-JP" altLang="en-US" dirty="0">
                <a:latin typeface="Microsoft YaHei" panose="020B0503020204020204" pitchFamily="34" charset="-122"/>
                <a:ea typeface="Microsoft YaHei" panose="020B0503020204020204" pitchFamily="34" charset="-122"/>
              </a:rPr>
              <a:t>葡萄栽培学家比尔</a:t>
            </a:r>
            <a:r>
              <a:rPr lang="en-US" altLang="ja-JP" dirty="0">
                <a:latin typeface="Microsoft YaHei" panose="020B0503020204020204" pitchFamily="34" charset="-122"/>
                <a:ea typeface="Microsoft YaHei" panose="020B0503020204020204" pitchFamily="34" charset="-122"/>
              </a:rPr>
              <a:t>·</a:t>
            </a:r>
            <a:r>
              <a:rPr lang="ja-JP" altLang="en-US" dirty="0">
                <a:latin typeface="Microsoft YaHei" panose="020B0503020204020204" pitchFamily="34" charset="-122"/>
                <a:ea typeface="Microsoft YaHei" panose="020B0503020204020204" pitchFamily="34" charset="-122"/>
              </a:rPr>
              <a:t>杰米森（</a:t>
            </a:r>
            <a:r>
              <a:rPr lang="en-GB" dirty="0">
                <a:latin typeface="Microsoft YaHei" panose="020B0503020204020204" pitchFamily="34" charset="-122"/>
                <a:ea typeface="Microsoft YaHei" panose="020B0503020204020204" pitchFamily="34" charset="-122"/>
              </a:rPr>
              <a:t>Bill Jamieson）</a:t>
            </a:r>
            <a:r>
              <a:rPr lang="ja-JP" altLang="en-US" dirty="0">
                <a:latin typeface="Microsoft YaHei" panose="020B0503020204020204" pitchFamily="34" charset="-122"/>
                <a:ea typeface="Microsoft YaHei" panose="020B0503020204020204" pitchFamily="34" charset="-122"/>
              </a:rPr>
              <a:t>的实验田性为该地区的商业发展奠定了基础。</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3120123" y="1506947"/>
            <a:ext cx="2120040" cy="662774"/>
          </a:xfrm>
        </p:spPr>
        <p:txBody>
          <a:bodyPr/>
          <a:lstStyle/>
          <a:p>
            <a:r>
              <a:rPr lang="en-US" dirty="0"/>
              <a:t>1930</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95992" y="1070281"/>
            <a:ext cx="4019942" cy="473196"/>
          </a:xfrm>
        </p:spPr>
        <p:txBody>
          <a:bodyPr/>
          <a:lstStyle/>
          <a:p>
            <a:r>
              <a:rPr lang="ja-JP" altLang="en-US" dirty="0">
                <a:solidFill>
                  <a:schemeClr val="accent5"/>
                </a:solidFill>
                <a:latin typeface="Microsoft YaHei" panose="020B0503020204020204" pitchFamily="34" charset="-122"/>
                <a:ea typeface="Microsoft YaHei" panose="020B0503020204020204" pitchFamily="34" charset="-122"/>
              </a:rPr>
              <a:t>的历史</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9663578" y="4180805"/>
            <a:ext cx="220330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Microsoft YaHei" panose="020B0503020204020204" pitchFamily="34" charset="-122"/>
                <a:ea typeface="Microsoft YaHei" panose="020B0503020204020204" pitchFamily="34" charset="-122"/>
              </a:rPr>
              <a:t>产区的第一个商业葡萄园在巴克山（</a:t>
            </a:r>
            <a:r>
              <a:rPr lang="en-GB" dirty="0">
                <a:latin typeface="Microsoft YaHei" panose="020B0503020204020204" pitchFamily="34" charset="-122"/>
                <a:ea typeface="Microsoft YaHei" panose="020B0503020204020204" pitchFamily="34" charset="-122"/>
              </a:rPr>
              <a:t>Mount Barker）</a:t>
            </a:r>
            <a:r>
              <a:rPr lang="ja-JP" altLang="en-US">
                <a:latin typeface="Microsoft YaHei" panose="020B0503020204020204" pitchFamily="34" charset="-122"/>
                <a:ea typeface="Microsoft YaHei" panose="020B0503020204020204" pitchFamily="34" charset="-122"/>
              </a:rPr>
              <a:t>附近的森林山（</a:t>
            </a:r>
            <a:r>
              <a:rPr lang="en-GB" dirty="0">
                <a:latin typeface="Microsoft YaHei" panose="020B0503020204020204" pitchFamily="34" charset="-122"/>
                <a:ea typeface="Microsoft YaHei" panose="020B0503020204020204" pitchFamily="34" charset="-122"/>
              </a:rPr>
              <a:t>Forest Hill）</a:t>
            </a:r>
            <a:r>
              <a:rPr lang="ja-JP" altLang="en-US">
                <a:latin typeface="Microsoft YaHei" panose="020B0503020204020204" pitchFamily="34" charset="-122"/>
                <a:ea typeface="Microsoft YaHei" panose="020B0503020204020204" pitchFamily="34" charset="-122"/>
              </a:rPr>
              <a:t>落成。</a:t>
            </a:r>
            <a:endParaRPr lang="ja-JP" altLang="en-US" dirty="0">
              <a:latin typeface="Microsoft YaHei" panose="020B0503020204020204" pitchFamily="34" charset="-122"/>
              <a:ea typeface="Microsoft YaHei" panose="020B0503020204020204" pitchFamily="34" charset="-122"/>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961164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1965</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48743" y="373964"/>
            <a:ext cx="6784726"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5440" dirty="0">
                <a:solidFill>
                  <a:schemeClr val="accent1"/>
                </a:solidFill>
                <a:latin typeface="Microsoft YaHei" panose="020B0503020204020204" pitchFamily="34" charset="-122"/>
                <a:ea typeface="Microsoft YaHei" panose="020B0503020204020204" pitchFamily="34" charset="-122"/>
              </a:rPr>
              <a:t>大南部地区</a:t>
            </a:r>
            <a:endParaRPr lang="en-US" sz="5440" dirty="0">
              <a:solidFill>
                <a:schemeClr val="accent1"/>
              </a:solidFill>
              <a:latin typeface="Microsoft YaHei" panose="020B0503020204020204" pitchFamily="34" charset="-122"/>
              <a:ea typeface="Microsoft YaHei" panose="020B0503020204020204" pitchFamily="34" charset="-122"/>
            </a:endParaRP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4432667" y="4140025"/>
            <a:ext cx="231203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dirty="0">
                <a:latin typeface="Microsoft YaHei" panose="020B0503020204020204" pitchFamily="34" charset="-122"/>
                <a:ea typeface="Microsoft YaHei" panose="020B0503020204020204" pitchFamily="34" charset="-122"/>
              </a:rPr>
              <a:t>为寻求经济增长，西澳州政府邀请葡萄栽培学教授哈罗德</a:t>
            </a:r>
            <a:r>
              <a:rPr lang="en-US" altLang="ja-JP" dirty="0">
                <a:latin typeface="Microsoft YaHei" panose="020B0503020204020204" pitchFamily="34" charset="-122"/>
                <a:ea typeface="Microsoft YaHei" panose="020B0503020204020204" pitchFamily="34" charset="-122"/>
              </a:rPr>
              <a:t>·</a:t>
            </a:r>
            <a:r>
              <a:rPr lang="ja-JP" altLang="en-US" dirty="0">
                <a:latin typeface="Microsoft YaHei" panose="020B0503020204020204" pitchFamily="34" charset="-122"/>
                <a:ea typeface="Microsoft YaHei" panose="020B0503020204020204" pitchFamily="34" charset="-122"/>
              </a:rPr>
              <a:t>奥尔莫（ </a:t>
            </a:r>
            <a:r>
              <a:rPr lang="en-GB" dirty="0">
                <a:latin typeface="Microsoft YaHei" panose="020B0503020204020204" pitchFamily="34" charset="-122"/>
                <a:ea typeface="Microsoft YaHei" panose="020B0503020204020204" pitchFamily="34" charset="-122"/>
              </a:rPr>
              <a:t>Harold Olmo）</a:t>
            </a:r>
            <a:r>
              <a:rPr lang="ja-JP" altLang="en-US" dirty="0">
                <a:latin typeface="Microsoft YaHei" panose="020B0503020204020204" pitchFamily="34" charset="-122"/>
                <a:ea typeface="Microsoft YaHei" panose="020B0503020204020204" pitchFamily="34" charset="-122"/>
              </a:rPr>
              <a:t>和彭福德</a:t>
            </a:r>
            <a:r>
              <a:rPr lang="en-US" altLang="ja-JP" dirty="0">
                <a:latin typeface="Microsoft YaHei" panose="020B0503020204020204" pitchFamily="34" charset="-122"/>
                <a:ea typeface="Microsoft YaHei" panose="020B0503020204020204" pitchFamily="34" charset="-122"/>
              </a:rPr>
              <a:t>·</a:t>
            </a:r>
            <a:r>
              <a:rPr lang="ja-JP" altLang="en-US" dirty="0">
                <a:latin typeface="Microsoft YaHei" panose="020B0503020204020204" pitchFamily="34" charset="-122"/>
                <a:ea typeface="Microsoft YaHei" panose="020B0503020204020204" pitchFamily="34" charset="-122"/>
              </a:rPr>
              <a:t>海兰（</a:t>
            </a:r>
            <a:r>
              <a:rPr lang="en-GB" dirty="0">
                <a:latin typeface="Microsoft YaHei" panose="020B0503020204020204" pitchFamily="34" charset="-122"/>
                <a:ea typeface="Microsoft YaHei" panose="020B0503020204020204" pitchFamily="34" charset="-122"/>
              </a:rPr>
              <a:t>Penfold Hyland）</a:t>
            </a:r>
            <a:r>
              <a:rPr lang="ja-JP" altLang="en-US" dirty="0">
                <a:latin typeface="Microsoft YaHei" panose="020B0503020204020204" pitchFamily="34" charset="-122"/>
                <a:ea typeface="Microsoft YaHei" panose="020B0503020204020204" pitchFamily="34" charset="-122"/>
              </a:rPr>
              <a:t>博士对该地区进行调查。</a:t>
            </a: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4553461" y="348759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1955</a:t>
            </a:r>
          </a:p>
        </p:txBody>
      </p:sp>
      <p:sp>
        <p:nvSpPr>
          <p:cNvPr id="13" name="Text Placeholder 4">
            <a:extLst>
              <a:ext uri="{FF2B5EF4-FFF2-40B4-BE49-F238E27FC236}">
                <a16:creationId xmlns:a16="http://schemas.microsoft.com/office/drawing/2014/main" id="{C14501B0-8AF5-8D5F-FF57-422A031C70D1}"/>
              </a:ext>
            </a:extLst>
          </p:cNvPr>
          <p:cNvSpPr txBox="1">
            <a:spLocks/>
          </p:cNvSpPr>
          <p:nvPr/>
        </p:nvSpPr>
        <p:spPr>
          <a:xfrm>
            <a:off x="7178547" y="4142870"/>
            <a:ext cx="212003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dirty="0">
                <a:latin typeface="Microsoft YaHei" panose="020B0503020204020204" pitchFamily="34" charset="-122"/>
                <a:ea typeface="Microsoft YaHei" panose="020B0503020204020204" pitchFamily="34" charset="-122"/>
              </a:rPr>
              <a:t>奥尔默（</a:t>
            </a:r>
            <a:r>
              <a:rPr lang="en-GB" dirty="0">
                <a:latin typeface="Microsoft YaHei" panose="020B0503020204020204" pitchFamily="34" charset="-122"/>
                <a:ea typeface="Microsoft YaHei" panose="020B0503020204020204" pitchFamily="34" charset="-122"/>
              </a:rPr>
              <a:t>Olmo）</a:t>
            </a:r>
            <a:r>
              <a:rPr lang="ja-JP" altLang="en-US" dirty="0">
                <a:latin typeface="Microsoft YaHei" panose="020B0503020204020204" pitchFamily="34" charset="-122"/>
                <a:ea typeface="Microsoft YaHei" panose="020B0503020204020204" pitchFamily="34" charset="-122"/>
              </a:rPr>
              <a:t>教授调查报告的结论是巴克山（</a:t>
            </a:r>
            <a:r>
              <a:rPr lang="en-GB" dirty="0">
                <a:latin typeface="Microsoft YaHei" panose="020B0503020204020204" pitchFamily="34" charset="-122"/>
                <a:ea typeface="Microsoft YaHei" panose="020B0503020204020204" pitchFamily="34" charset="-122"/>
              </a:rPr>
              <a:t>Mount Barker）</a:t>
            </a:r>
            <a:r>
              <a:rPr lang="ja-JP" altLang="en-US" dirty="0">
                <a:latin typeface="Microsoft YaHei" panose="020B0503020204020204" pitchFamily="34" charset="-122"/>
                <a:ea typeface="Microsoft YaHei" panose="020B0503020204020204" pitchFamily="34" charset="-122"/>
              </a:rPr>
              <a:t>和弗兰克兰河（</a:t>
            </a:r>
            <a:r>
              <a:rPr lang="en-GB" dirty="0">
                <a:latin typeface="Microsoft YaHei" panose="020B0503020204020204" pitchFamily="34" charset="-122"/>
                <a:ea typeface="Microsoft YaHei" panose="020B0503020204020204" pitchFamily="34" charset="-122"/>
              </a:rPr>
              <a:t>Frankland River）</a:t>
            </a:r>
            <a:r>
              <a:rPr lang="ja-JP" altLang="en-US" dirty="0">
                <a:latin typeface="Microsoft YaHei" panose="020B0503020204020204" pitchFamily="34" charset="-122"/>
                <a:ea typeface="Microsoft YaHei" panose="020B0503020204020204" pitchFamily="34" charset="-122"/>
              </a:rPr>
              <a:t>在葡萄酒生产方面具有潜力。</a:t>
            </a:r>
          </a:p>
        </p:txBody>
      </p:sp>
      <p:sp>
        <p:nvSpPr>
          <p:cNvPr id="14" name="Text Placeholder 5">
            <a:extLst>
              <a:ext uri="{FF2B5EF4-FFF2-40B4-BE49-F238E27FC236}">
                <a16:creationId xmlns:a16="http://schemas.microsoft.com/office/drawing/2014/main" id="{D97D1535-7B68-2123-5C1C-AC8EC9F04DD9}"/>
              </a:ext>
            </a:extLst>
          </p:cNvPr>
          <p:cNvSpPr txBox="1">
            <a:spLocks/>
          </p:cNvSpPr>
          <p:nvPr/>
        </p:nvSpPr>
        <p:spPr>
          <a:xfrm>
            <a:off x="7178547" y="3480096"/>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1956</a:t>
            </a:r>
          </a:p>
        </p:txBody>
      </p:sp>
    </p:spTree>
    <p:extLst>
      <p:ext uri="{BB962C8B-B14F-4D97-AF65-F5344CB8AC3E}">
        <p14:creationId xmlns:p14="http://schemas.microsoft.com/office/powerpoint/2010/main" val="401303539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757409" y="368300"/>
            <a:ext cx="4434591"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2504824" y="3518031"/>
            <a:ext cx="2382787" cy="662774"/>
          </a:xfrm>
        </p:spPr>
        <p:txBody>
          <a:bodyPr/>
          <a:lstStyle/>
          <a:p>
            <a:r>
              <a:rPr lang="en-US"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世纪</a:t>
            </a:r>
            <a:r>
              <a:rPr lang="en-US" sz="2000" dirty="0">
                <a:ea typeface="Microsoft YaHei" panose="020B0503020204020204" pitchFamily="34" charset="-122"/>
              </a:rPr>
              <a:t>70</a:t>
            </a:r>
            <a:r>
              <a:rPr lang="zh-CN" altLang="en-US" sz="2000" dirty="0">
                <a:latin typeface="Microsoft YaHei" panose="020B0503020204020204" pitchFamily="34" charset="-122"/>
                <a:ea typeface="Microsoft YaHei" panose="020B0503020204020204" pitchFamily="34" charset="-122"/>
              </a:rPr>
              <a:t>年代初期</a:t>
            </a:r>
            <a:endParaRPr lang="en-US" sz="2000" dirty="0">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2568031" y="4180812"/>
            <a:ext cx="2256374" cy="1461301"/>
          </a:xfrm>
        </p:spPr>
        <p:txBody>
          <a:bodyPr/>
          <a:lstStyle/>
          <a:p>
            <a:r>
              <a:rPr lang="ja-JP" altLang="en-US" dirty="0">
                <a:latin typeface="Microsoft YaHei" panose="020B0503020204020204" pitchFamily="34" charset="-122"/>
                <a:ea typeface="Microsoft YaHei" panose="020B0503020204020204" pitchFamily="34" charset="-122"/>
              </a:rPr>
              <a:t>森林山酒庄（</a:t>
            </a:r>
            <a:r>
              <a:rPr lang="en-GB" dirty="0">
                <a:latin typeface="Microsoft YaHei" panose="020B0503020204020204" pitchFamily="34" charset="-122"/>
                <a:ea typeface="Microsoft YaHei" panose="020B0503020204020204" pitchFamily="34" charset="-122"/>
              </a:rPr>
              <a:t>Forest Hill）</a:t>
            </a:r>
            <a:r>
              <a:rPr lang="ja-JP" altLang="en-US" dirty="0">
                <a:latin typeface="Microsoft YaHei" panose="020B0503020204020204" pitchFamily="34" charset="-122"/>
                <a:ea typeface="Microsoft YaHei" panose="020B0503020204020204" pitchFamily="34" charset="-122"/>
              </a:rPr>
              <a:t>的首个年份葡萄酒于</a:t>
            </a:r>
            <a:r>
              <a:rPr lang="en-US" altLang="ja-JP" dirty="0">
                <a:latin typeface="Microsoft YaHei" panose="020B0503020204020204" pitchFamily="34" charset="-122"/>
                <a:ea typeface="Microsoft YaHei" panose="020B0503020204020204" pitchFamily="34" charset="-122"/>
              </a:rPr>
              <a:t>1972</a:t>
            </a:r>
            <a:r>
              <a:rPr lang="ja-JP" altLang="en-US" dirty="0">
                <a:latin typeface="Microsoft YaHei" panose="020B0503020204020204" pitchFamily="34" charset="-122"/>
                <a:ea typeface="Microsoft YaHei" panose="020B0503020204020204" pitchFamily="34" charset="-122"/>
              </a:rPr>
              <a:t>年问世，第二年森林山酒庄的（</a:t>
            </a:r>
            <a:r>
              <a:rPr lang="en-GB" dirty="0">
                <a:latin typeface="Microsoft YaHei" panose="020B0503020204020204" pitchFamily="34" charset="-122"/>
                <a:ea typeface="Microsoft YaHei" panose="020B0503020204020204" pitchFamily="34" charset="-122"/>
              </a:rPr>
              <a:t>Forest Hill）</a:t>
            </a:r>
            <a:r>
              <a:rPr lang="ja-JP" altLang="en-US" dirty="0">
                <a:latin typeface="Microsoft YaHei" panose="020B0503020204020204" pitchFamily="34" charset="-122"/>
                <a:ea typeface="Microsoft YaHei" panose="020B0503020204020204" pitchFamily="34" charset="-122"/>
              </a:rPr>
              <a:t>雷司令（</a:t>
            </a:r>
            <a:r>
              <a:rPr lang="en-GB" dirty="0">
                <a:latin typeface="Microsoft YaHei" panose="020B0503020204020204" pitchFamily="34" charset="-122"/>
                <a:ea typeface="Microsoft YaHei" panose="020B0503020204020204" pitchFamily="34" charset="-122"/>
              </a:rPr>
              <a:t>Riesling）</a:t>
            </a:r>
            <a:r>
              <a:rPr lang="ja-JP" altLang="en-US" dirty="0">
                <a:latin typeface="Microsoft YaHei" panose="020B0503020204020204" pitchFamily="34" charset="-122"/>
                <a:ea typeface="Microsoft YaHei" panose="020B0503020204020204" pitchFamily="34" charset="-122"/>
              </a:rPr>
              <a:t>被评为西澳州最佳白葡萄酒。</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817717" y="1657470"/>
            <a:ext cx="2382787" cy="1461301"/>
          </a:xfrm>
        </p:spPr>
        <p:txBody>
          <a:bodyPr/>
          <a:lstStyle/>
          <a:p>
            <a:r>
              <a:rPr lang="ja-JP" altLang="en-US">
                <a:latin typeface="Microsoft YaHei" panose="020B0503020204020204" pitchFamily="34" charset="-122"/>
                <a:ea typeface="Microsoft YaHei" panose="020B0503020204020204" pitchFamily="34" charset="-122"/>
              </a:rPr>
              <a:t>由于环境条件恶劣、技术落后，早期的葡萄种植充满挑战。</a:t>
            </a:r>
            <a:endParaRPr lang="ja-JP" altLang="en-US" dirty="0">
              <a:latin typeface="Microsoft YaHei" panose="020B0503020204020204" pitchFamily="34" charset="-122"/>
              <a:ea typeface="Microsoft YaHei" panose="020B0503020204020204" pitchFamily="34" charset="-122"/>
            </a:endParaRP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817717" y="994696"/>
            <a:ext cx="2382787" cy="662774"/>
          </a:xfrm>
        </p:spPr>
        <p:txBody>
          <a:bodyPr/>
          <a:lstStyle/>
          <a:p>
            <a:r>
              <a:rPr lang="en-AU" altLang="ja-JP"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世纪</a:t>
            </a:r>
            <a:r>
              <a:rPr lang="en-AU" altLang="zh-CN" sz="2000" dirty="0">
                <a:latin typeface="Microsoft YaHei" panose="020B0503020204020204" pitchFamily="34" charset="-122"/>
                <a:ea typeface="Microsoft YaHei" panose="020B0503020204020204" pitchFamily="34" charset="-122"/>
              </a:rPr>
              <a:t>60</a:t>
            </a:r>
            <a:r>
              <a:rPr lang="zh-CN" altLang="en-US" sz="2000" dirty="0">
                <a:latin typeface="Microsoft YaHei" panose="020B0503020204020204" pitchFamily="34" charset="-122"/>
                <a:ea typeface="Microsoft YaHei" panose="020B0503020204020204" pitchFamily="34" charset="-122"/>
              </a:rPr>
              <a:t>年代</a:t>
            </a:r>
            <a:r>
              <a:rPr lang="ja-JP" altLang="en-US" sz="2000" dirty="0">
                <a:latin typeface="Microsoft YaHei" panose="020B0503020204020204" pitchFamily="34" charset="-122"/>
                <a:ea typeface="Microsoft YaHei" panose="020B0503020204020204" pitchFamily="34" charset="-122"/>
              </a:rPr>
              <a:t>晚期</a:t>
            </a:r>
            <a:endParaRPr lang="en-US" sz="2000" dirty="0">
              <a:latin typeface="Microsoft YaHei" panose="020B0503020204020204" pitchFamily="34" charset="-122"/>
              <a:ea typeface="Microsoft YaHei" panose="020B0503020204020204" pitchFamily="34" charset="-122"/>
            </a:endParaRP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9663577" y="4180805"/>
            <a:ext cx="238115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dirty="0">
                <a:latin typeface="Microsoft YaHei" panose="020B0503020204020204" pitchFamily="34" charset="-122"/>
                <a:ea typeface="Microsoft YaHei" panose="020B0503020204020204" pitchFamily="34" charset="-122"/>
              </a:rPr>
              <a:t>巴克山（</a:t>
            </a:r>
            <a:r>
              <a:rPr lang="en-GB" dirty="0">
                <a:latin typeface="Microsoft YaHei" panose="020B0503020204020204" pitchFamily="34" charset="-122"/>
                <a:ea typeface="Microsoft YaHei" panose="020B0503020204020204" pitchFamily="34" charset="-122"/>
              </a:rPr>
              <a:t>Mount Barker）</a:t>
            </a:r>
            <a:r>
              <a:rPr lang="ja-JP" altLang="en-US" dirty="0">
                <a:latin typeface="Microsoft YaHei" panose="020B0503020204020204" pitchFamily="34" charset="-122"/>
                <a:ea typeface="Microsoft YaHei" panose="020B0503020204020204" pitchFamily="34" charset="-122"/>
              </a:rPr>
              <a:t>正式注册为大南部地区（</a:t>
            </a:r>
            <a:r>
              <a:rPr lang="en-GB" dirty="0">
                <a:latin typeface="Microsoft YaHei" panose="020B0503020204020204" pitchFamily="34" charset="-122"/>
                <a:ea typeface="Microsoft YaHei" panose="020B0503020204020204" pitchFamily="34" charset="-122"/>
              </a:rPr>
              <a:t>Great Southern）</a:t>
            </a:r>
            <a:r>
              <a:rPr lang="ja-JP" altLang="en-US" dirty="0">
                <a:latin typeface="Microsoft YaHei" panose="020B0503020204020204" pitchFamily="34" charset="-122"/>
                <a:ea typeface="Microsoft YaHei" panose="020B0503020204020204" pitchFamily="34" charset="-122"/>
              </a:rPr>
              <a:t>的第一个原产地标识（</a:t>
            </a:r>
            <a:r>
              <a:rPr lang="en-GB" dirty="0">
                <a:latin typeface="Microsoft YaHei" panose="020B0503020204020204" pitchFamily="34" charset="-122"/>
                <a:ea typeface="Microsoft YaHei" panose="020B0503020204020204" pitchFamily="34" charset="-122"/>
              </a:rPr>
              <a:t>GI）</a:t>
            </a:r>
            <a:r>
              <a:rPr lang="ja-JP" altLang="en-US" dirty="0">
                <a:latin typeface="Microsoft YaHei" panose="020B0503020204020204" pitchFamily="34" charset="-122"/>
                <a:ea typeface="Microsoft YaHei" panose="020B0503020204020204" pitchFamily="34" charset="-122"/>
              </a:rPr>
              <a:t>系统内的子产区。</a:t>
            </a: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961164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1997</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3852334" y="1470511"/>
            <a:ext cx="3642328"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dirty="0">
                <a:latin typeface="Microsoft YaHei" panose="020B0503020204020204" pitchFamily="34" charset="-122"/>
                <a:ea typeface="Microsoft YaHei" panose="020B0503020204020204" pitchFamily="34" charset="-122"/>
              </a:rPr>
              <a:t>来自森林山（</a:t>
            </a:r>
            <a:r>
              <a:rPr lang="en-GB" dirty="0">
                <a:latin typeface="Microsoft YaHei" panose="020B0503020204020204" pitchFamily="34" charset="-122"/>
                <a:ea typeface="Microsoft YaHei" panose="020B0503020204020204" pitchFamily="34" charset="-122"/>
              </a:rPr>
              <a:t>Forest Hill）、</a:t>
            </a:r>
            <a:r>
              <a:rPr lang="ja-JP" altLang="en-US" dirty="0">
                <a:latin typeface="Microsoft YaHei" panose="020B0503020204020204" pitchFamily="34" charset="-122"/>
                <a:ea typeface="Microsoft YaHei" panose="020B0503020204020204" pitchFamily="34" charset="-122"/>
              </a:rPr>
              <a:t>金雀花（</a:t>
            </a:r>
            <a:r>
              <a:rPr lang="en-GB" dirty="0">
                <a:latin typeface="Microsoft YaHei" panose="020B0503020204020204" pitchFamily="34" charset="-122"/>
                <a:ea typeface="Microsoft YaHei" panose="020B0503020204020204" pitchFamily="34" charset="-122"/>
              </a:rPr>
              <a:t>Plantagenet Wines）</a:t>
            </a:r>
            <a:r>
              <a:rPr lang="ja-JP" altLang="en-US" dirty="0">
                <a:latin typeface="Microsoft YaHei" panose="020B0503020204020204" pitchFamily="34" charset="-122"/>
                <a:ea typeface="Microsoft YaHei" panose="020B0503020204020204" pitchFamily="34" charset="-122"/>
              </a:rPr>
              <a:t>和阿库米（</a:t>
            </a:r>
            <a:r>
              <a:rPr lang="en-GB" dirty="0" err="1">
                <a:latin typeface="Microsoft YaHei" panose="020B0503020204020204" pitchFamily="34" charset="-122"/>
                <a:ea typeface="Microsoft YaHei" panose="020B0503020204020204" pitchFamily="34" charset="-122"/>
              </a:rPr>
              <a:t>Alkoomi</a:t>
            </a:r>
            <a:r>
              <a:rPr lang="en-GB" dirty="0">
                <a:latin typeface="Microsoft YaHei" panose="020B0503020204020204" pitchFamily="34" charset="-122"/>
                <a:ea typeface="Microsoft YaHei" panose="020B0503020204020204" pitchFamily="34" charset="-122"/>
              </a:rPr>
              <a:t>）</a:t>
            </a:r>
            <a:r>
              <a:rPr lang="ja-JP" altLang="en-US" dirty="0">
                <a:latin typeface="Microsoft YaHei" panose="020B0503020204020204" pitchFamily="34" charset="-122"/>
                <a:ea typeface="Microsoft YaHei" panose="020B0503020204020204" pitchFamily="34" charset="-122"/>
              </a:rPr>
              <a:t>酒庄的葡萄酒在全国范围内获得了不少奖项。随着葡萄园在爱尔伯尼（</a:t>
            </a:r>
            <a:r>
              <a:rPr lang="en-GB" dirty="0">
                <a:latin typeface="Microsoft YaHei" panose="020B0503020204020204" pitchFamily="34" charset="-122"/>
                <a:ea typeface="Microsoft YaHei" panose="020B0503020204020204" pitchFamily="34" charset="-122"/>
              </a:rPr>
              <a:t>Albany）、</a:t>
            </a:r>
            <a:r>
              <a:rPr lang="ja-JP" altLang="en-US" dirty="0">
                <a:latin typeface="Microsoft YaHei" panose="020B0503020204020204" pitchFamily="34" charset="-122"/>
                <a:ea typeface="Microsoft YaHei" panose="020B0503020204020204" pitchFamily="34" charset="-122"/>
              </a:rPr>
              <a:t>丹麦克（</a:t>
            </a:r>
            <a:r>
              <a:rPr lang="en-GB" dirty="0">
                <a:latin typeface="Microsoft YaHei" panose="020B0503020204020204" pitchFamily="34" charset="-122"/>
                <a:ea typeface="Microsoft YaHei" panose="020B0503020204020204" pitchFamily="34" charset="-122"/>
              </a:rPr>
              <a:t>Denmark）</a:t>
            </a:r>
            <a:r>
              <a:rPr lang="ja-JP" altLang="en-US" dirty="0">
                <a:latin typeface="Microsoft YaHei" panose="020B0503020204020204" pitchFamily="34" charset="-122"/>
                <a:ea typeface="Microsoft YaHei" panose="020B0503020204020204" pitchFamily="34" charset="-122"/>
              </a:rPr>
              <a:t>和普隆格兰普（</a:t>
            </a:r>
            <a:r>
              <a:rPr lang="en-GB" dirty="0" err="1">
                <a:latin typeface="Microsoft YaHei" panose="020B0503020204020204" pitchFamily="34" charset="-122"/>
                <a:ea typeface="Microsoft YaHei" panose="020B0503020204020204" pitchFamily="34" charset="-122"/>
              </a:rPr>
              <a:t>Porongurup</a:t>
            </a:r>
            <a:r>
              <a:rPr lang="en-GB" dirty="0">
                <a:latin typeface="Microsoft YaHei" panose="020B0503020204020204" pitchFamily="34" charset="-122"/>
                <a:ea typeface="Microsoft YaHei" panose="020B0503020204020204" pitchFamily="34" charset="-122"/>
              </a:rPr>
              <a:t>）</a:t>
            </a:r>
            <a:r>
              <a:rPr lang="ja-JP" altLang="en-US" dirty="0">
                <a:latin typeface="Microsoft YaHei" panose="020B0503020204020204" pitchFamily="34" charset="-122"/>
                <a:ea typeface="Microsoft YaHei" panose="020B0503020204020204" pitchFamily="34" charset="-122"/>
              </a:rPr>
              <a:t>区域的种植，产区进一步发展。</a:t>
            </a: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3922776" y="792507"/>
            <a:ext cx="2981192"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ltLang="ja-JP"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世界</a:t>
            </a:r>
            <a:r>
              <a:rPr lang="en-AU" altLang="zh-CN" sz="2000" dirty="0">
                <a:latin typeface="Microsoft YaHei" panose="020B0503020204020204" pitchFamily="34" charset="-122"/>
                <a:ea typeface="Microsoft YaHei" panose="020B0503020204020204" pitchFamily="34" charset="-122"/>
              </a:rPr>
              <a:t>70</a:t>
            </a:r>
            <a:r>
              <a:rPr lang="zh-CN" altLang="en-US" sz="2000" dirty="0">
                <a:latin typeface="Microsoft YaHei" panose="020B0503020204020204" pitchFamily="34" charset="-122"/>
                <a:ea typeface="Microsoft YaHei" panose="020B0503020204020204" pitchFamily="34" charset="-122"/>
              </a:rPr>
              <a:t>年代</a:t>
            </a:r>
            <a:r>
              <a:rPr lang="ja-JP" altLang="en-US" sz="2000" dirty="0">
                <a:latin typeface="Microsoft YaHei" panose="020B0503020204020204" pitchFamily="34" charset="-122"/>
                <a:ea typeface="Microsoft YaHei" panose="020B0503020204020204" pitchFamily="34" charset="-122"/>
              </a:rPr>
              <a:t>中期</a:t>
            </a:r>
            <a:r>
              <a:rPr lang="en-US" altLang="ja-JP" sz="2000" dirty="0">
                <a:latin typeface="Microsoft YaHei" panose="020B0503020204020204" pitchFamily="34" charset="-122"/>
                <a:ea typeface="Microsoft YaHei" panose="020B0503020204020204" pitchFamily="34" charset="-122"/>
              </a:rPr>
              <a:t>—</a:t>
            </a:r>
            <a:r>
              <a:rPr lang="ja-JP" altLang="en-US" sz="2000" dirty="0">
                <a:latin typeface="Microsoft YaHei" panose="020B0503020204020204" pitchFamily="34" charset="-122"/>
                <a:ea typeface="Microsoft YaHei" panose="020B0503020204020204" pitchFamily="34" charset="-122"/>
              </a:rPr>
              <a:t>晚期</a:t>
            </a:r>
            <a:endParaRPr lang="en-US" sz="2000" dirty="0">
              <a:latin typeface="Microsoft YaHei" panose="020B0503020204020204" pitchFamily="34" charset="-122"/>
              <a:ea typeface="Microsoft YaHei" panose="020B0503020204020204" pitchFamily="34" charset="-122"/>
            </a:endParaRPr>
          </a:p>
        </p:txBody>
      </p:sp>
      <p:sp>
        <p:nvSpPr>
          <p:cNvPr id="13" name="Text Placeholder 4">
            <a:extLst>
              <a:ext uri="{FF2B5EF4-FFF2-40B4-BE49-F238E27FC236}">
                <a16:creationId xmlns:a16="http://schemas.microsoft.com/office/drawing/2014/main" id="{C14501B0-8AF5-8D5F-FF57-422A031C70D1}"/>
              </a:ext>
            </a:extLst>
          </p:cNvPr>
          <p:cNvSpPr txBox="1">
            <a:spLocks/>
          </p:cNvSpPr>
          <p:nvPr/>
        </p:nvSpPr>
        <p:spPr>
          <a:xfrm>
            <a:off x="7178548" y="4142870"/>
            <a:ext cx="20201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Microsoft YaHei" panose="020B0503020204020204" pitchFamily="34" charset="-122"/>
                <a:ea typeface="Microsoft YaHei" panose="020B0503020204020204" pitchFamily="34" charset="-122"/>
              </a:rPr>
              <a:t>大南部地区（</a:t>
            </a:r>
            <a:r>
              <a:rPr lang="en-GB" dirty="0">
                <a:latin typeface="Microsoft YaHei" panose="020B0503020204020204" pitchFamily="34" charset="-122"/>
                <a:ea typeface="Microsoft YaHei" panose="020B0503020204020204" pitchFamily="34" charset="-122"/>
              </a:rPr>
              <a:t>Great Southern）</a:t>
            </a:r>
            <a:r>
              <a:rPr lang="ja-JP" altLang="en-US">
                <a:latin typeface="Microsoft YaHei" panose="020B0503020204020204" pitchFamily="34" charset="-122"/>
                <a:ea typeface="Microsoft YaHei" panose="020B0503020204020204" pitchFamily="34" charset="-122"/>
              </a:rPr>
              <a:t>原产地标识（</a:t>
            </a:r>
            <a:r>
              <a:rPr lang="en-GB" dirty="0">
                <a:latin typeface="Microsoft YaHei" panose="020B0503020204020204" pitchFamily="34" charset="-122"/>
                <a:ea typeface="Microsoft YaHei" panose="020B0503020204020204" pitchFamily="34" charset="-122"/>
              </a:rPr>
              <a:t>GI）</a:t>
            </a:r>
            <a:r>
              <a:rPr lang="ja-JP" altLang="en-US">
                <a:latin typeface="Microsoft YaHei" panose="020B0503020204020204" pitchFamily="34" charset="-122"/>
                <a:ea typeface="Microsoft YaHei" panose="020B0503020204020204" pitchFamily="34" charset="-122"/>
              </a:rPr>
              <a:t>创建。</a:t>
            </a:r>
            <a:endParaRPr lang="ja-JP" altLang="en-US" dirty="0">
              <a:latin typeface="Microsoft YaHei" panose="020B0503020204020204" pitchFamily="34" charset="-122"/>
              <a:ea typeface="Microsoft YaHei" panose="020B0503020204020204" pitchFamily="34" charset="-122"/>
            </a:endParaRPr>
          </a:p>
        </p:txBody>
      </p:sp>
      <p:sp>
        <p:nvSpPr>
          <p:cNvPr id="14" name="Text Placeholder 5">
            <a:extLst>
              <a:ext uri="{FF2B5EF4-FFF2-40B4-BE49-F238E27FC236}">
                <a16:creationId xmlns:a16="http://schemas.microsoft.com/office/drawing/2014/main" id="{D97D1535-7B68-2123-5C1C-AC8EC9F04DD9}"/>
              </a:ext>
            </a:extLst>
          </p:cNvPr>
          <p:cNvSpPr txBox="1">
            <a:spLocks/>
          </p:cNvSpPr>
          <p:nvPr/>
        </p:nvSpPr>
        <p:spPr>
          <a:xfrm>
            <a:off x="7178547" y="3480096"/>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1996</a:t>
            </a:r>
          </a:p>
        </p:txBody>
      </p:sp>
      <p:sp>
        <p:nvSpPr>
          <p:cNvPr id="2" name="object 11">
            <a:extLst>
              <a:ext uri="{FF2B5EF4-FFF2-40B4-BE49-F238E27FC236}">
                <a16:creationId xmlns:a16="http://schemas.microsoft.com/office/drawing/2014/main" id="{DACDAD37-95F0-F4E9-B705-E3B2F12BF0B9}"/>
              </a:ext>
            </a:extLst>
          </p:cNvPr>
          <p:cNvSpPr txBox="1"/>
          <p:nvPr/>
        </p:nvSpPr>
        <p:spPr>
          <a:xfrm>
            <a:off x="10229327" y="188821"/>
            <a:ext cx="2597897" cy="135935"/>
          </a:xfrm>
          <a:prstGeom prst="rect">
            <a:avLst/>
          </a:prstGeom>
        </p:spPr>
        <p:txBody>
          <a:bodyPr vert="horz" wrap="square" lIns="0" tIns="12700" rIns="0" bIns="0" rtlCol="0">
            <a:spAutoFit/>
          </a:bodyPr>
          <a:lstStyle/>
          <a:p>
            <a:r>
              <a:rPr lang="ja-JP" altLang="en-US" sz="800">
                <a:latin typeface="Microsoft YaHei" panose="020B0503020204020204" pitchFamily="34" charset="-122"/>
                <a:ea typeface="Microsoft YaHei" panose="020B0503020204020204" pitchFamily="34" charset="-122"/>
              </a:rPr>
              <a:t>图片由 </a:t>
            </a:r>
            <a:r>
              <a:rPr lang="en-GB" sz="800" dirty="0">
                <a:latin typeface="Microsoft YaHei" panose="020B0503020204020204" pitchFamily="34" charset="-122"/>
                <a:ea typeface="Microsoft YaHei" panose="020B0503020204020204" pitchFamily="34" charset="-122"/>
              </a:rPr>
              <a:t>Great Southern Wines </a:t>
            </a:r>
            <a:r>
              <a:rPr lang="ja-JP" altLang="en-US" sz="800">
                <a:latin typeface="Microsoft YaHei" panose="020B0503020204020204" pitchFamily="34" charset="-122"/>
                <a:ea typeface="Microsoft YaHei" panose="020B0503020204020204" pitchFamily="34" charset="-122"/>
              </a:rPr>
              <a:t>提供</a:t>
            </a:r>
            <a:endParaRPr lang="ja-JP" altLang="en-US" sz="8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25826341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5609" r="50105"/>
          <a:stretch/>
        </p:blipFill>
        <p:spPr>
          <a:xfrm>
            <a:off x="8289561" y="584200"/>
            <a:ext cx="3902439"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273318" cy="1461301"/>
          </a:xfrm>
        </p:spPr>
        <p:txBody>
          <a:bodyPr/>
          <a:lstStyle/>
          <a:p>
            <a:r>
              <a:rPr lang="ja-JP" altLang="en-US">
                <a:latin typeface="Microsoft YaHei" panose="020B0503020204020204" pitchFamily="34" charset="-122"/>
                <a:ea typeface="Microsoft YaHei" panose="020B0503020204020204" pitchFamily="34" charset="-122"/>
              </a:rPr>
              <a:t>该产区的第二和第三个原产地标识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GI) </a:t>
            </a:r>
            <a:r>
              <a:rPr lang="ja-JP" altLang="en-US">
                <a:latin typeface="Microsoft YaHei" panose="020B0503020204020204" pitchFamily="34" charset="-122"/>
                <a:ea typeface="Microsoft YaHei" panose="020B0503020204020204" pitchFamily="34" charset="-122"/>
              </a:rPr>
              <a:t>系统内的子产区普隆格兰普 </a:t>
            </a:r>
            <a:r>
              <a:rPr lang="en-US" altLang="ja-JP" dirty="0">
                <a:latin typeface="Microsoft YaHei" panose="020B0503020204020204" pitchFamily="34" charset="-122"/>
                <a:ea typeface="Microsoft YaHei" panose="020B0503020204020204" pitchFamily="34" charset="-122"/>
              </a:rPr>
              <a:t>(</a:t>
            </a:r>
            <a:r>
              <a:rPr lang="en-GB" dirty="0" err="1">
                <a:latin typeface="Microsoft YaHei" panose="020B0503020204020204" pitchFamily="34" charset="-122"/>
                <a:ea typeface="Microsoft YaHei" panose="020B0503020204020204" pitchFamily="34" charset="-122"/>
              </a:rPr>
              <a:t>Porongurup</a:t>
            </a:r>
            <a:r>
              <a:rPr lang="en-GB" dirty="0">
                <a:latin typeface="Microsoft YaHei" panose="020B0503020204020204" pitchFamily="34" charset="-122"/>
                <a:ea typeface="Microsoft YaHei" panose="020B0503020204020204" pitchFamily="34" charset="-122"/>
              </a:rPr>
              <a:t>) </a:t>
            </a:r>
            <a:r>
              <a:rPr lang="ja-JP" altLang="en-US">
                <a:latin typeface="Microsoft YaHei" panose="020B0503020204020204" pitchFamily="34" charset="-122"/>
                <a:ea typeface="Microsoft YaHei" panose="020B0503020204020204" pitchFamily="34" charset="-122"/>
              </a:rPr>
              <a:t>和爱尔伯尼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Albany) </a:t>
            </a:r>
            <a:r>
              <a:rPr lang="ja-JP" altLang="en-US">
                <a:latin typeface="Microsoft YaHei" panose="020B0503020204020204" pitchFamily="34" charset="-122"/>
                <a:ea typeface="Microsoft YaHei" panose="020B0503020204020204" pitchFamily="34" charset="-122"/>
              </a:rPr>
              <a:t>被注册为保护名称。</a:t>
            </a:r>
            <a:endParaRPr lang="ja-JP" altLang="en-US" dirty="0">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1999</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164246" y="2070486"/>
            <a:ext cx="2273317" cy="1461301"/>
          </a:xfrm>
        </p:spPr>
        <p:txBody>
          <a:bodyPr/>
          <a:lstStyle/>
          <a:p>
            <a:r>
              <a:rPr lang="ja-JP" altLang="en-US">
                <a:latin typeface="Microsoft YaHei" panose="020B0503020204020204" pitchFamily="34" charset="-122"/>
                <a:ea typeface="Microsoft YaHei" panose="020B0503020204020204" pitchFamily="34" charset="-122"/>
              </a:rPr>
              <a:t>弗兰克兰河（</a:t>
            </a:r>
            <a:r>
              <a:rPr lang="en-GB" dirty="0">
                <a:latin typeface="Microsoft YaHei" panose="020B0503020204020204" pitchFamily="34" charset="-122"/>
                <a:ea typeface="Microsoft YaHei" panose="020B0503020204020204" pitchFamily="34" charset="-122"/>
              </a:rPr>
              <a:t>Frankland River）</a:t>
            </a:r>
            <a:r>
              <a:rPr lang="ja-JP" altLang="en-US">
                <a:latin typeface="Microsoft YaHei" panose="020B0503020204020204" pitchFamily="34" charset="-122"/>
                <a:ea typeface="Microsoft YaHei" panose="020B0503020204020204" pitchFamily="34" charset="-122"/>
              </a:rPr>
              <a:t>成为大南部产区（</a:t>
            </a:r>
            <a:r>
              <a:rPr lang="en-GB" dirty="0">
                <a:latin typeface="Microsoft YaHei" panose="020B0503020204020204" pitchFamily="34" charset="-122"/>
                <a:ea typeface="Microsoft YaHei" panose="020B0503020204020204" pitchFamily="34" charset="-122"/>
              </a:rPr>
              <a:t>Great Southern）</a:t>
            </a:r>
            <a:r>
              <a:rPr lang="ja-JP" altLang="en-US">
                <a:latin typeface="Microsoft YaHei" panose="020B0503020204020204" pitchFamily="34" charset="-122"/>
                <a:ea typeface="Microsoft YaHei" panose="020B0503020204020204" pitchFamily="34" charset="-122"/>
              </a:rPr>
              <a:t>的第四个法定子产区。</a:t>
            </a:r>
            <a:endParaRPr lang="ja-JP" altLang="en-US" dirty="0">
              <a:latin typeface="Microsoft YaHei" panose="020B0503020204020204" pitchFamily="34" charset="-122"/>
              <a:ea typeface="Microsoft YaHei" panose="020B0503020204020204" pitchFamily="34" charset="-122"/>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153361" y="1386635"/>
            <a:ext cx="2120040" cy="662774"/>
          </a:xfrm>
        </p:spPr>
        <p:txBody>
          <a:bodyPr/>
          <a:lstStyle/>
          <a:p>
            <a:r>
              <a:rPr lang="en-US" dirty="0"/>
              <a:t>2000</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4"/>
            <a:ext cx="2015717" cy="1461301"/>
          </a:xfrm>
        </p:spPr>
        <p:txBody>
          <a:bodyPr/>
          <a:lstStyle/>
          <a:p>
            <a:r>
              <a:rPr lang="ja-JP" altLang="en-US">
                <a:latin typeface="Microsoft YaHei" panose="020B0503020204020204" pitchFamily="34" charset="-122"/>
                <a:ea typeface="Microsoft YaHei" panose="020B0503020204020204" pitchFamily="34" charset="-122"/>
              </a:rPr>
              <a:t>丹麦克（</a:t>
            </a:r>
            <a:r>
              <a:rPr lang="en-GB" dirty="0">
                <a:latin typeface="Microsoft YaHei" panose="020B0503020204020204" pitchFamily="34" charset="-122"/>
                <a:ea typeface="Microsoft YaHei" panose="020B0503020204020204" pitchFamily="34" charset="-122"/>
              </a:rPr>
              <a:t>Denmark）</a:t>
            </a:r>
            <a:r>
              <a:rPr lang="ja-JP" altLang="en-US">
                <a:latin typeface="Microsoft YaHei" panose="020B0503020204020204" pitchFamily="34" charset="-122"/>
                <a:ea typeface="Microsoft YaHei" panose="020B0503020204020204" pitchFamily="34" charset="-122"/>
              </a:rPr>
              <a:t>成为大南部产区（</a:t>
            </a:r>
            <a:r>
              <a:rPr lang="en-GB" dirty="0">
                <a:latin typeface="Microsoft YaHei" panose="020B0503020204020204" pitchFamily="34" charset="-122"/>
                <a:ea typeface="Microsoft YaHei" panose="020B0503020204020204" pitchFamily="34" charset="-122"/>
              </a:rPr>
              <a:t>Great Southern）</a:t>
            </a:r>
            <a:r>
              <a:rPr lang="ja-JP" altLang="en-US">
                <a:latin typeface="Microsoft YaHei" panose="020B0503020204020204" pitchFamily="34" charset="-122"/>
                <a:ea typeface="Microsoft YaHei" panose="020B0503020204020204" pitchFamily="34" charset="-122"/>
              </a:rPr>
              <a:t>第五个法定子产区。</a:t>
            </a:r>
            <a:endParaRPr lang="ja-JP" altLang="en-US" dirty="0">
              <a:latin typeface="Microsoft YaHei" panose="020B0503020204020204" pitchFamily="34" charset="-122"/>
              <a:ea typeface="Microsoft YaHei" panose="020B0503020204020204" pitchFamily="34" charset="-122"/>
            </a:endParaRP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lstStyle/>
          <a:p>
            <a:r>
              <a:rPr lang="en-US" dirty="0"/>
              <a:t>2003</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4990012" y="1180112"/>
            <a:ext cx="292859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dirty="0">
                <a:latin typeface="Microsoft YaHei" panose="020B0503020204020204" pitchFamily="34" charset="-122"/>
                <a:ea typeface="Microsoft YaHei" panose="020B0503020204020204" pitchFamily="34" charset="-122"/>
              </a:rPr>
              <a:t>大南部地区（</a:t>
            </a:r>
            <a:r>
              <a:rPr lang="en-GB" dirty="0">
                <a:latin typeface="Microsoft YaHei" panose="020B0503020204020204" pitchFamily="34" charset="-122"/>
                <a:ea typeface="Microsoft YaHei" panose="020B0503020204020204" pitchFamily="34" charset="-122"/>
              </a:rPr>
              <a:t>Great Southern）</a:t>
            </a:r>
            <a:r>
              <a:rPr lang="ja-JP" altLang="en-US" dirty="0">
                <a:latin typeface="Microsoft YaHei" panose="020B0503020204020204" pitchFamily="34" charset="-122"/>
                <a:ea typeface="Microsoft YaHei" panose="020B0503020204020204" pitchFamily="34" charset="-122"/>
              </a:rPr>
              <a:t>目前是</a:t>
            </a:r>
            <a:r>
              <a:rPr lang="en-US" altLang="ja-JP" dirty="0">
                <a:latin typeface="Microsoft YaHei" panose="020B0503020204020204" pitchFamily="34" charset="-122"/>
                <a:ea typeface="Microsoft YaHei" panose="020B0503020204020204" pitchFamily="34" charset="-122"/>
              </a:rPr>
              <a:t>70</a:t>
            </a:r>
            <a:r>
              <a:rPr lang="ja-JP" altLang="en-US" dirty="0">
                <a:latin typeface="Microsoft YaHei" panose="020B0503020204020204" pitchFamily="34" charset="-122"/>
                <a:ea typeface="Microsoft YaHei" panose="020B0503020204020204" pitchFamily="34" charset="-122"/>
              </a:rPr>
              <a:t>多个生产商的家园，包括知名品牌、小型家族企业，和在葡萄园和酒窖中尝试着现代化做法、开辟新路的年轻创新者。</a:t>
            </a: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4990012" y="506325"/>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dirty="0">
                <a:latin typeface="Microsoft YaHei" panose="020B0503020204020204" pitchFamily="34" charset="-122"/>
                <a:ea typeface="Microsoft YaHei" panose="020B0503020204020204" pitchFamily="34" charset="-122"/>
              </a:rPr>
              <a:t>今天</a:t>
            </a:r>
            <a:endParaRPr lang="en-US" dirty="0">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B0D7F72D-3068-3772-2878-CF93D49A8AC9}"/>
              </a:ext>
            </a:extLst>
          </p:cNvPr>
          <p:cNvSpPr txBox="1"/>
          <p:nvPr/>
        </p:nvSpPr>
        <p:spPr>
          <a:xfrm>
            <a:off x="8289561" y="6166078"/>
            <a:ext cx="6117336" cy="215444"/>
          </a:xfrm>
          <a:prstGeom prst="rect">
            <a:avLst/>
          </a:prstGeom>
          <a:noFill/>
        </p:spPr>
        <p:txBody>
          <a:bodyPr wrap="square">
            <a:spAutoFit/>
          </a:bodyPr>
          <a:lstStyle/>
          <a:p>
            <a:r>
              <a:rPr lang="ja-JP" altLang="en-US" sz="800">
                <a:solidFill>
                  <a:schemeClr val="bg1"/>
                </a:solidFill>
                <a:latin typeface="Microsoft YaHei" panose="020B0503020204020204" pitchFamily="34" charset="-122"/>
                <a:ea typeface="Microsoft YaHei" panose="020B0503020204020204" pitchFamily="34" charset="-122"/>
              </a:rPr>
              <a:t>图片由 </a:t>
            </a:r>
            <a:r>
              <a:rPr lang="en-GB" sz="800" dirty="0">
                <a:solidFill>
                  <a:schemeClr val="bg1"/>
                </a:solidFill>
                <a:latin typeface="Microsoft YaHei" panose="020B0503020204020204" pitchFamily="34" charset="-122"/>
                <a:ea typeface="Microsoft YaHei" panose="020B0503020204020204" pitchFamily="34" charset="-122"/>
              </a:rPr>
              <a:t>Great Southern Wines </a:t>
            </a:r>
            <a:r>
              <a:rPr lang="ja-JP" altLang="en-US" sz="800">
                <a:solidFill>
                  <a:schemeClr val="bg1"/>
                </a:solidFill>
                <a:latin typeface="Microsoft YaHei" panose="020B0503020204020204" pitchFamily="34" charset="-122"/>
                <a:ea typeface="Microsoft YaHei" panose="020B0503020204020204" pitchFamily="34" charset="-122"/>
              </a:rPr>
              <a:t>提供</a:t>
            </a:r>
            <a:endParaRPr lang="ja-JP" altLang="en-US" sz="800"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45627340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B92084C-051E-B085-7781-1F5C4842365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0931" r="4631"/>
          <a:stretch/>
        </p:blipFill>
        <p:spPr>
          <a:xfrm>
            <a:off x="1103085" y="-1442"/>
            <a:ext cx="10296935" cy="6859442"/>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ja-JP" altLang="en-US">
                <a:solidFill>
                  <a:schemeClr val="accent2"/>
                </a:solidFill>
                <a:latin typeface="Microsoft YaHei" panose="020B0503020204020204" pitchFamily="34" charset="-122"/>
                <a:ea typeface="Microsoft YaHei" panose="020B0503020204020204" pitchFamily="34" charset="-122"/>
              </a:rPr>
              <a:t>澳大利亚</a:t>
            </a:r>
            <a:endParaRPr lang="en-US" dirty="0">
              <a:solidFill>
                <a:schemeClr val="accent2"/>
              </a:solidFill>
              <a:latin typeface="Microsoft YaHei" panose="020B0503020204020204" pitchFamily="34" charset="-122"/>
              <a:ea typeface="Microsoft YaHei" panose="020B0503020204020204" pitchFamily="34" charset="-122"/>
            </a:endParaRPr>
          </a:p>
        </p:txBody>
      </p:sp>
      <p:sp>
        <p:nvSpPr>
          <p:cNvPr id="6" name="object 58">
            <a:extLst>
              <a:ext uri="{FF2B5EF4-FFF2-40B4-BE49-F238E27FC236}">
                <a16:creationId xmlns:a16="http://schemas.microsoft.com/office/drawing/2014/main" id="{9853D473-2F61-E504-4EE2-186363616061}"/>
              </a:ext>
            </a:extLst>
          </p:cNvPr>
          <p:cNvSpPr txBox="1"/>
          <p:nvPr/>
        </p:nvSpPr>
        <p:spPr>
          <a:xfrm>
            <a:off x="2816352" y="5585485"/>
            <a:ext cx="1179534" cy="232756"/>
          </a:xfrm>
          <a:prstGeom prst="rect">
            <a:avLst/>
          </a:prstGeom>
        </p:spPr>
        <p:txBody>
          <a:bodyPr vert="horz" wrap="square" lIns="0" tIns="17145" rIns="0" bIns="0" rtlCol="0" anchor="t" anchorCtr="0">
            <a:spAutoFit/>
          </a:bodyPr>
          <a:lstStyle/>
          <a:p>
            <a:pPr>
              <a:buClr>
                <a:srgbClr val="F40000"/>
              </a:buClr>
            </a:pPr>
            <a:r>
              <a:rPr lang="ja-JP" altLang="en-US" sz="1400" b="1">
                <a:latin typeface="Microsoft YaHei" panose="020B0503020204020204" pitchFamily="34" charset="-122"/>
                <a:ea typeface="Microsoft YaHei" panose="020B0503020204020204" pitchFamily="34" charset="-122"/>
              </a:rPr>
              <a:t> 大南部地区</a:t>
            </a:r>
            <a:endParaRPr lang="en-US" sz="1400" b="1" dirty="0">
              <a:solidFill>
                <a:schemeClr val="accent2"/>
              </a:solidFill>
              <a:latin typeface="Microsoft YaHei" panose="020B0503020204020204" pitchFamily="34" charset="-122"/>
              <a:ea typeface="Microsoft YaHei" panose="020B0503020204020204" pitchFamily="34" charset="-122"/>
              <a:cs typeface="Hellix SemiBold"/>
            </a:endParaRPr>
          </a:p>
        </p:txBody>
      </p:sp>
      <p:cxnSp>
        <p:nvCxnSpPr>
          <p:cNvPr id="7" name="Straight Connector 6">
            <a:extLst>
              <a:ext uri="{FF2B5EF4-FFF2-40B4-BE49-F238E27FC236}">
                <a16:creationId xmlns:a16="http://schemas.microsoft.com/office/drawing/2014/main" id="{EF46648C-0754-4989-3453-70F23455F57F}"/>
              </a:ext>
            </a:extLst>
          </p:cNvPr>
          <p:cNvCxnSpPr>
            <a:cxnSpLocks/>
          </p:cNvCxnSpPr>
          <p:nvPr/>
        </p:nvCxnSpPr>
        <p:spPr>
          <a:xfrm flipH="1">
            <a:off x="3814640" y="4877514"/>
            <a:ext cx="1023257" cy="79828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92819"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ja-JP" altLang="en-US">
                <a:solidFill>
                  <a:schemeClr val="accent2"/>
                </a:solidFill>
                <a:latin typeface="Microsoft YaHei" panose="020B0503020204020204" pitchFamily="34" charset="-122"/>
                <a:ea typeface="Microsoft YaHei" panose="020B0503020204020204" pitchFamily="34" charset="-122"/>
              </a:rPr>
              <a:t>西澳州</a:t>
            </a:r>
            <a:endParaRPr lang="en-US" dirty="0">
              <a:solidFill>
                <a:schemeClr val="accent2"/>
              </a:solidFill>
              <a:latin typeface="Microsoft YaHei" panose="020B0503020204020204" pitchFamily="34" charset="-122"/>
              <a:ea typeface="Microsoft YaHei" panose="020B0503020204020204" pitchFamily="34" charset="-122"/>
            </a:endParaRPr>
          </a:p>
        </p:txBody>
      </p:sp>
      <p:sp>
        <p:nvSpPr>
          <p:cNvPr id="6" name="TextBox 5">
            <a:extLst>
              <a:ext uri="{FF2B5EF4-FFF2-40B4-BE49-F238E27FC236}">
                <a16:creationId xmlns:a16="http://schemas.microsoft.com/office/drawing/2014/main" id="{DCE07064-3E61-2269-6345-5A423939049F}"/>
              </a:ext>
            </a:extLst>
          </p:cNvPr>
          <p:cNvSpPr txBox="1"/>
          <p:nvPr/>
        </p:nvSpPr>
        <p:spPr>
          <a:xfrm>
            <a:off x="3730752" y="5601537"/>
            <a:ext cx="1550084" cy="369332"/>
          </a:xfrm>
          <a:prstGeom prst="rect">
            <a:avLst/>
          </a:prstGeom>
          <a:noFill/>
        </p:spPr>
        <p:txBody>
          <a:bodyPr wrap="square">
            <a:spAutoFit/>
          </a:bodyPr>
          <a:lstStyle/>
          <a:p>
            <a:pPr>
              <a:buClr>
                <a:srgbClr val="F40000"/>
              </a:buClr>
            </a:pPr>
            <a:r>
              <a:rPr lang="ja-JP" altLang="en-US" sz="1800" b="1">
                <a:latin typeface="Microsoft YaHei" panose="020B0503020204020204" pitchFamily="34" charset="-122"/>
                <a:ea typeface="Microsoft YaHei" panose="020B0503020204020204" pitchFamily="34" charset="-122"/>
              </a:rPr>
              <a:t> 大南部地区</a:t>
            </a:r>
            <a:endParaRPr lang="en-US" sz="1800" b="1" dirty="0">
              <a:solidFill>
                <a:schemeClr val="accent2"/>
              </a:solidFill>
              <a:latin typeface="Microsoft YaHei" panose="020B0503020204020204" pitchFamily="34" charset="-122"/>
              <a:ea typeface="Microsoft YaHei" panose="020B0503020204020204" pitchFamily="34" charset="-122"/>
              <a:cs typeface="Hellix SemiBold"/>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5134131" y="5501878"/>
            <a:ext cx="3043758" cy="28432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84D2F8EF-F430-0E44-2F9F-F14D2E9ED87E}"/>
              </a:ext>
            </a:extLst>
          </p:cNvPr>
          <p:cNvSpPr txBox="1"/>
          <p:nvPr/>
        </p:nvSpPr>
        <p:spPr>
          <a:xfrm>
            <a:off x="7498080" y="3567321"/>
            <a:ext cx="1696816" cy="276999"/>
          </a:xfrm>
          <a:prstGeom prst="rect">
            <a:avLst/>
          </a:prstGeom>
          <a:noFill/>
        </p:spPr>
        <p:txBody>
          <a:bodyPr wrap="square">
            <a:spAutoFit/>
          </a:bodyPr>
          <a:lstStyle/>
          <a:p>
            <a:r>
              <a:rPr lang="ja-JP" altLang="en-US" sz="1200" b="1">
                <a:solidFill>
                  <a:schemeClr val="accent2"/>
                </a:solidFill>
                <a:latin typeface="Microsoft YaHei" panose="020B0503020204020204" pitchFamily="34" charset="-122"/>
                <a:ea typeface="Microsoft YaHei" panose="020B0503020204020204" pitchFamily="34" charset="-122"/>
              </a:rPr>
              <a:t>弗兰克兰河</a:t>
            </a:r>
            <a:endParaRPr lang="en-US" sz="1200" b="1" dirty="0">
              <a:solidFill>
                <a:schemeClr val="accent2"/>
              </a:solidFill>
              <a:latin typeface="Microsoft YaHei" panose="020B0503020204020204" pitchFamily="34" charset="-122"/>
              <a:ea typeface="Microsoft YaHei" panose="020B0503020204020204" pitchFamily="34" charset="-122"/>
            </a:endParaRPr>
          </a:p>
        </p:txBody>
      </p:sp>
      <p:cxnSp>
        <p:nvCxnSpPr>
          <p:cNvPr id="8" name="Straight Connector 7">
            <a:extLst>
              <a:ext uri="{FF2B5EF4-FFF2-40B4-BE49-F238E27FC236}">
                <a16:creationId xmlns:a16="http://schemas.microsoft.com/office/drawing/2014/main" id="{F1582C05-9385-6EC3-9483-6A13FABA5D6D}"/>
              </a:ext>
            </a:extLst>
          </p:cNvPr>
          <p:cNvCxnSpPr>
            <a:cxnSpLocks/>
          </p:cNvCxnSpPr>
          <p:nvPr/>
        </p:nvCxnSpPr>
        <p:spPr>
          <a:xfrm flipH="1" flipV="1">
            <a:off x="8034728" y="3818087"/>
            <a:ext cx="143160" cy="116614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5F6643BB-94AA-780C-6A60-24486CE6E64E}"/>
              </a:ext>
            </a:extLst>
          </p:cNvPr>
          <p:cNvSpPr txBox="1"/>
          <p:nvPr/>
        </p:nvSpPr>
        <p:spPr>
          <a:xfrm>
            <a:off x="9514337" y="4136947"/>
            <a:ext cx="2034015" cy="276999"/>
          </a:xfrm>
          <a:prstGeom prst="rect">
            <a:avLst/>
          </a:prstGeom>
          <a:noFill/>
        </p:spPr>
        <p:txBody>
          <a:bodyPr wrap="square">
            <a:spAutoFit/>
          </a:bodyPr>
          <a:lstStyle/>
          <a:p>
            <a:r>
              <a:rPr lang="ja-JP" altLang="en-US" sz="1200" b="1">
                <a:solidFill>
                  <a:schemeClr val="accent2"/>
                </a:solidFill>
                <a:latin typeface="Microsoft YaHei" panose="020B0503020204020204" pitchFamily="34" charset="-122"/>
                <a:ea typeface="Microsoft YaHei" panose="020B0503020204020204" pitchFamily="34" charset="-122"/>
              </a:rPr>
              <a:t>巴克山</a:t>
            </a:r>
            <a:endParaRPr lang="en-US" sz="1200" b="1" dirty="0">
              <a:solidFill>
                <a:schemeClr val="accent2"/>
              </a:solidFill>
              <a:latin typeface="Microsoft YaHei" panose="020B0503020204020204" pitchFamily="34" charset="-122"/>
              <a:ea typeface="Microsoft YaHei" panose="020B0503020204020204" pitchFamily="34" charset="-122"/>
            </a:endParaRPr>
          </a:p>
        </p:txBody>
      </p:sp>
      <p:cxnSp>
        <p:nvCxnSpPr>
          <p:cNvPr id="12" name="Straight Connector 11">
            <a:extLst>
              <a:ext uri="{FF2B5EF4-FFF2-40B4-BE49-F238E27FC236}">
                <a16:creationId xmlns:a16="http://schemas.microsoft.com/office/drawing/2014/main" id="{272181D7-8B2E-DABA-16EA-FCC8364368C9}"/>
              </a:ext>
            </a:extLst>
          </p:cNvPr>
          <p:cNvCxnSpPr>
            <a:cxnSpLocks/>
          </p:cNvCxnSpPr>
          <p:nvPr/>
        </p:nvCxnSpPr>
        <p:spPr>
          <a:xfrm flipV="1">
            <a:off x="8979108" y="4282782"/>
            <a:ext cx="524656" cy="98626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BDE96CC9-0BB1-A4F9-90B7-7D67146A6B71}"/>
              </a:ext>
            </a:extLst>
          </p:cNvPr>
          <p:cNvSpPr txBox="1"/>
          <p:nvPr/>
        </p:nvSpPr>
        <p:spPr>
          <a:xfrm>
            <a:off x="10241360" y="5433596"/>
            <a:ext cx="2034015" cy="276999"/>
          </a:xfrm>
          <a:prstGeom prst="rect">
            <a:avLst/>
          </a:prstGeom>
          <a:noFill/>
        </p:spPr>
        <p:txBody>
          <a:bodyPr wrap="square">
            <a:spAutoFit/>
          </a:bodyPr>
          <a:lstStyle/>
          <a:p>
            <a:r>
              <a:rPr lang="ja-JP" altLang="en-US" sz="1200" b="1">
                <a:solidFill>
                  <a:schemeClr val="accent2"/>
                </a:solidFill>
                <a:latin typeface="Microsoft YaHei" panose="020B0503020204020204" pitchFamily="34" charset="-122"/>
                <a:ea typeface="Microsoft YaHei" panose="020B0503020204020204" pitchFamily="34" charset="-122"/>
              </a:rPr>
              <a:t>普隆格兰普</a:t>
            </a:r>
            <a:endParaRPr lang="en-US" sz="1200" b="1" dirty="0">
              <a:solidFill>
                <a:schemeClr val="accent2"/>
              </a:solidFill>
              <a:latin typeface="Microsoft YaHei" panose="020B0503020204020204" pitchFamily="34" charset="-122"/>
              <a:ea typeface="Microsoft YaHei" panose="020B0503020204020204" pitchFamily="34" charset="-122"/>
            </a:endParaRPr>
          </a:p>
        </p:txBody>
      </p:sp>
      <p:cxnSp>
        <p:nvCxnSpPr>
          <p:cNvPr id="15" name="Straight Connector 14">
            <a:extLst>
              <a:ext uri="{FF2B5EF4-FFF2-40B4-BE49-F238E27FC236}">
                <a16:creationId xmlns:a16="http://schemas.microsoft.com/office/drawing/2014/main" id="{EF7B529A-71B3-8007-5B9D-276B43E637F5}"/>
              </a:ext>
            </a:extLst>
          </p:cNvPr>
          <p:cNvCxnSpPr>
            <a:cxnSpLocks/>
          </p:cNvCxnSpPr>
          <p:nvPr/>
        </p:nvCxnSpPr>
        <p:spPr>
          <a:xfrm>
            <a:off x="9503764" y="5382357"/>
            <a:ext cx="742013" cy="15959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92FE1F88-5B52-5B25-1439-52D00CB30D45}"/>
              </a:ext>
            </a:extLst>
          </p:cNvPr>
          <p:cNvSpPr txBox="1"/>
          <p:nvPr/>
        </p:nvSpPr>
        <p:spPr>
          <a:xfrm>
            <a:off x="10014260" y="6095281"/>
            <a:ext cx="859536" cy="276999"/>
          </a:xfrm>
          <a:prstGeom prst="rect">
            <a:avLst/>
          </a:prstGeom>
          <a:noFill/>
        </p:spPr>
        <p:txBody>
          <a:bodyPr wrap="square">
            <a:spAutoFit/>
          </a:bodyPr>
          <a:lstStyle/>
          <a:p>
            <a:pPr algn="ctr">
              <a:defRPr sz="1400" b="1">
                <a:latin typeface="思源黑体 CN Regular"/>
                <a:ea typeface="思源黑体 CN Regular"/>
                <a:cs typeface="思源黑体 CN Regular"/>
                <a:sym typeface="思源黑体 CN Regular"/>
              </a:defRPr>
            </a:pPr>
            <a:r>
              <a:rPr lang="ja-JP" altLang="en-US" sz="1200" b="1">
                <a:solidFill>
                  <a:schemeClr val="accent2"/>
                </a:solidFill>
                <a:latin typeface="Microsoft YaHei" panose="020B0503020204020204" pitchFamily="34" charset="-122"/>
                <a:ea typeface="Microsoft YaHei" panose="020B0503020204020204" pitchFamily="34" charset="-122"/>
              </a:rPr>
              <a:t>爱尔伯尼</a:t>
            </a:r>
            <a:endParaRPr lang="ja-JP" altLang="en-US" sz="1200" b="1" dirty="0">
              <a:solidFill>
                <a:schemeClr val="accent2"/>
              </a:solidFill>
              <a:latin typeface="Microsoft YaHei" panose="020B0503020204020204" pitchFamily="34" charset="-122"/>
              <a:ea typeface="Microsoft YaHei" panose="020B0503020204020204" pitchFamily="34" charset="-122"/>
            </a:endParaRPr>
          </a:p>
        </p:txBody>
      </p:sp>
      <p:cxnSp>
        <p:nvCxnSpPr>
          <p:cNvPr id="18" name="Straight Connector 17">
            <a:extLst>
              <a:ext uri="{FF2B5EF4-FFF2-40B4-BE49-F238E27FC236}">
                <a16:creationId xmlns:a16="http://schemas.microsoft.com/office/drawing/2014/main" id="{A6FB1380-DA56-69C0-CDCA-ACFD320318FB}"/>
              </a:ext>
            </a:extLst>
          </p:cNvPr>
          <p:cNvCxnSpPr>
            <a:cxnSpLocks/>
            <a:endCxn id="17" idx="1"/>
          </p:cNvCxnSpPr>
          <p:nvPr/>
        </p:nvCxnSpPr>
        <p:spPr>
          <a:xfrm>
            <a:off x="9391118" y="5736744"/>
            <a:ext cx="623142" cy="49703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E1325500-C50E-C06D-DDF9-8F9AA35D109E}"/>
              </a:ext>
            </a:extLst>
          </p:cNvPr>
          <p:cNvSpPr txBox="1"/>
          <p:nvPr/>
        </p:nvSpPr>
        <p:spPr>
          <a:xfrm>
            <a:off x="7207421" y="6300402"/>
            <a:ext cx="1239535" cy="276999"/>
          </a:xfrm>
          <a:prstGeom prst="rect">
            <a:avLst/>
          </a:prstGeom>
          <a:noFill/>
        </p:spPr>
        <p:txBody>
          <a:bodyPr wrap="square">
            <a:spAutoFit/>
          </a:bodyPr>
          <a:lstStyle/>
          <a:p>
            <a:pPr algn="ctr">
              <a:defRPr sz="1400" b="1">
                <a:latin typeface="思源黑体 CN Regular"/>
                <a:ea typeface="思源黑体 CN Regular"/>
                <a:cs typeface="思源黑体 CN Regular"/>
                <a:sym typeface="思源黑体 CN Regular"/>
              </a:defRPr>
            </a:pPr>
            <a:r>
              <a:rPr lang="ja-JP" altLang="en-US" sz="1200" b="1">
                <a:solidFill>
                  <a:schemeClr val="accent2"/>
                </a:solidFill>
                <a:latin typeface="Microsoft YaHei" panose="020B0503020204020204" pitchFamily="34" charset="-122"/>
                <a:ea typeface="Microsoft YaHei" panose="020B0503020204020204" pitchFamily="34" charset="-122"/>
              </a:rPr>
              <a:t>丹麦克</a:t>
            </a:r>
            <a:endParaRPr lang="ja-JP" altLang="en-US" sz="1200" b="1" dirty="0">
              <a:solidFill>
                <a:schemeClr val="accent2"/>
              </a:solidFill>
              <a:latin typeface="Microsoft YaHei" panose="020B0503020204020204" pitchFamily="34" charset="-122"/>
              <a:ea typeface="Microsoft YaHei" panose="020B0503020204020204" pitchFamily="34" charset="-122"/>
            </a:endParaRPr>
          </a:p>
        </p:txBody>
      </p:sp>
      <p:cxnSp>
        <p:nvCxnSpPr>
          <p:cNvPr id="21" name="Straight Connector 20">
            <a:extLst>
              <a:ext uri="{FF2B5EF4-FFF2-40B4-BE49-F238E27FC236}">
                <a16:creationId xmlns:a16="http://schemas.microsoft.com/office/drawing/2014/main" id="{1DA223B9-8F8C-B0B2-8184-EECA1307F86A}"/>
              </a:ext>
            </a:extLst>
          </p:cNvPr>
          <p:cNvCxnSpPr>
            <a:cxnSpLocks/>
          </p:cNvCxnSpPr>
          <p:nvPr/>
        </p:nvCxnSpPr>
        <p:spPr>
          <a:xfrm flipH="1">
            <a:off x="8142736" y="5888913"/>
            <a:ext cx="304220" cy="49703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47723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CF1F8-6D9E-4631-9BC7-E65B426755A9}">
  <ds:schemaRefs>
    <ds:schemaRef ds:uri="http://purl.org/dc/dcmitype/"/>
    <ds:schemaRef ds:uri="http://www.w3.org/XML/1998/namespace"/>
    <ds:schemaRef ds:uri="4e8dd08d-258d-47a9-9875-37f1ffd19f33"/>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02256494-4976-4001-aedb-96463ae0d92e"/>
    <ds:schemaRef ds:uri="http://purl.org/dc/terms/"/>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8D36C6CE-2152-42FE-B989-5C8A29A1A8DD}"/>
</file>

<file path=docProps/app.xml><?xml version="1.0" encoding="utf-8"?>
<Properties xmlns="http://schemas.openxmlformats.org/officeDocument/2006/extended-properties" xmlns:vt="http://schemas.openxmlformats.org/officeDocument/2006/docPropsVTypes">
  <TotalTime>0</TotalTime>
  <Words>4983</Words>
  <Application>Microsoft Macintosh PowerPoint</Application>
  <PresentationFormat>Widescreen</PresentationFormat>
  <Paragraphs>382</Paragraphs>
  <Slides>29</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Arial</vt:lpstr>
      <vt:lpstr>Inter Display</vt:lpstr>
      <vt:lpstr>Noto Sans SC</vt:lpstr>
      <vt:lpstr>Microsoft YaHei</vt:lpstr>
      <vt:lpstr>SimSun</vt:lpstr>
      <vt:lpstr>Neue Haas Grotesk Text Pro</vt:lpstr>
      <vt:lpstr>SimHei</vt:lpstr>
      <vt:lpstr>Microsoft YaHei UI</vt:lpstr>
      <vt:lpstr>Slide layouts</vt:lpstr>
      <vt:lpstr>PowerPoint Presentation</vt:lpstr>
      <vt:lpstr>PowerPoint Presentation</vt:lpstr>
      <vt:lpstr>大南部地区</vt:lpstr>
      <vt:lpstr>PowerPoint Presentation</vt:lpstr>
      <vt:lpstr>1859</vt:lpstr>
      <vt:lpstr>20世纪70年代初期</vt:lpstr>
      <vt:lpstr>PowerPoint Presentation</vt:lpstr>
      <vt:lpstr>澳大利亚</vt:lpstr>
      <vt:lpstr>西澳州</vt:lpstr>
      <vt:lpstr>地理、气候与土壤</vt:lpstr>
      <vt:lpstr>气候</vt:lpstr>
      <vt:lpstr>土壤</vt:lpstr>
      <vt:lpstr>的葡萄种植</vt:lpstr>
      <vt:lpstr>葡萄酒酿造</vt:lpstr>
      <vt:lpstr>PowerPoint Presentation</vt:lpstr>
      <vt:lpstr>品味 大南部产区</vt:lpstr>
      <vt:lpstr>PowerPoint Presentation</vt:lpstr>
      <vt:lpstr>雷司令 特征</vt:lpstr>
      <vt:lpstr>PowerPoint Presentation</vt:lpstr>
      <vt:lpstr>霞多丽 特征</vt:lpstr>
      <vt:lpstr>PowerPoint Presentation</vt:lpstr>
      <vt:lpstr>黑比诺 特征</vt:lpstr>
      <vt:lpstr>PowerPoint Presentation</vt:lpstr>
      <vt:lpstr>赤霞珠 特征</vt:lpstr>
      <vt:lpstr>PowerPoint Presentation</vt:lpstr>
      <vt:lpstr>SHIRAZ characteristics</vt:lpstr>
      <vt:lpstr>大南部地区</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2018-07-25T07:02:59Z</dcterms:created>
  <dcterms:modified xsi:type="dcterms:W3CDTF">2026-05-05T00:55:14Z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2025-10-22T00:09:37Z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8f3797f3-8168-4a6a-999f-73a375a809de</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