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625" r:id="rId7"/>
    <p:sldId id="626" r:id="rId8"/>
    <p:sldId id="627" r:id="rId9"/>
    <p:sldId id="629" r:id="rId10"/>
    <p:sldId id="692" r:id="rId11"/>
    <p:sldId id="639" r:id="rId12"/>
    <p:sldId id="693" r:id="rId13"/>
    <p:sldId id="674" r:id="rId14"/>
    <p:sldId id="676" r:id="rId15"/>
    <p:sldId id="642" r:id="rId16"/>
    <p:sldId id="678" r:id="rId17"/>
    <p:sldId id="696" r:id="rId18"/>
    <p:sldId id="680" r:id="rId19"/>
    <p:sldId id="697" r:id="rId20"/>
    <p:sldId id="682" r:id="rId21"/>
    <p:sldId id="684" r:id="rId22"/>
    <p:sldId id="685" r:id="rId23"/>
    <p:sldId id="698" r:id="rId24"/>
    <p:sldId id="699" r:id="rId25"/>
    <p:sldId id="704" r:id="rId26"/>
    <p:sldId id="701" r:id="rId27"/>
    <p:sldId id="700" r:id="rId28"/>
    <p:sldId id="702" r:id="rId29"/>
    <p:sldId id="690" r:id="rId30"/>
    <p:sldId id="669" r:id="rId31"/>
    <p:sldId id="670" r:id="rId32"/>
    <p:sldId id="340" r:id="rId33"/>
    <p:sldId id="703" r:id="rId34"/>
  </p:sldIdLst>
  <p:sldSz cx="12192000" cy="6858000"/>
  <p:notesSz cx="6858000" cy="9144000"/>
  <p:embeddedFontLst>
    <p:embeddedFont>
      <p:font typeface="Hellix SemiBold" pitchFamily="2" charset="77"/>
      <p:regular r:id="rId36"/>
      <p:bold r:id="rId37"/>
    </p:embeddedFont>
    <p:embeddedFont>
      <p:font typeface="Inter Display" panose="02000503000000020004" pitchFamily="2" charset="0"/>
      <p:regular r:id="rId38"/>
      <p:bold r:id="rId39"/>
      <p:italic r:id="rId40"/>
      <p:boldItalic r:id="rId41"/>
    </p:embeddedFont>
    <p:embeddedFont>
      <p:font typeface="Neue Haas Grotesk Text Pro" panose="020B0504020202020204" pitchFamily="34" charset="77"/>
      <p:regular r:id="rId42"/>
      <p:bold r:id="rId43"/>
      <p:italic r:id="rId44"/>
      <p:boldItalic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5" autoAdjust="0"/>
    <p:restoredTop sz="94762"/>
  </p:normalViewPr>
  <p:slideViewPr>
    <p:cSldViewPr snapToGrid="0">
      <p:cViewPr varScale="1">
        <p:scale>
          <a:sx n="117" d="100"/>
          <a:sy n="117" d="100"/>
        </p:scale>
        <p:origin x="936" y="168"/>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ymington" userId="a85d5d76-701e-415b-a297-15fcc699ee67" providerId="ADAL" clId="{5291AF2E-8AAE-462F-BF9F-89624BA785AA}"/>
    <pc:docChg chg="undo custSel modSld">
      <pc:chgData name="Emma Symington" userId="a85d5d76-701e-415b-a297-15fcc699ee67" providerId="ADAL" clId="{5291AF2E-8AAE-462F-BF9F-89624BA785AA}" dt="2025-03-20T14:50:51.465" v="35" actId="1076"/>
      <pc:docMkLst>
        <pc:docMk/>
      </pc:docMkLst>
      <pc:sldChg chg="delSp mod">
        <pc:chgData name="Emma Symington" userId="a85d5d76-701e-415b-a297-15fcc699ee67" providerId="ADAL" clId="{5291AF2E-8AAE-462F-BF9F-89624BA785AA}" dt="2025-03-20T14:48:58.665" v="1" actId="478"/>
        <pc:sldMkLst>
          <pc:docMk/>
          <pc:sldMk cId="2430725823" sldId="639"/>
        </pc:sldMkLst>
        <pc:picChg chg="del">
          <ac:chgData name="Emma Symington" userId="a85d5d76-701e-415b-a297-15fcc699ee67" providerId="ADAL" clId="{5291AF2E-8AAE-462F-BF9F-89624BA785AA}" dt="2025-03-20T14:48:58.665" v="1" actId="478"/>
          <ac:picMkLst>
            <pc:docMk/>
            <pc:sldMk cId="2430725823" sldId="639"/>
            <ac:picMk id="21" creationId="{E8656B86-BD26-1220-19FB-2830B9900A4A}"/>
          </ac:picMkLst>
        </pc:picChg>
        <pc:picChg chg="del">
          <ac:chgData name="Emma Symington" userId="a85d5d76-701e-415b-a297-15fcc699ee67" providerId="ADAL" clId="{5291AF2E-8AAE-462F-BF9F-89624BA785AA}" dt="2025-03-20T14:48:58.131" v="0" actId="478"/>
          <ac:picMkLst>
            <pc:docMk/>
            <pc:sldMk cId="2430725823" sldId="639"/>
            <ac:picMk id="22" creationId="{05E9C117-E11A-C617-D6A7-C4092A543905}"/>
          </ac:picMkLst>
        </pc:picChg>
      </pc:sldChg>
      <pc:sldChg chg="modSp mod">
        <pc:chgData name="Emma Symington" userId="a85d5d76-701e-415b-a297-15fcc699ee67" providerId="ADAL" clId="{5291AF2E-8AAE-462F-BF9F-89624BA785AA}" dt="2025-03-20T14:50:10.414" v="30" actId="207"/>
        <pc:sldMkLst>
          <pc:docMk/>
          <pc:sldMk cId="3680036605" sldId="642"/>
        </pc:sldMkLst>
        <pc:spChg chg="mod">
          <ac:chgData name="Emma Symington" userId="a85d5d76-701e-415b-a297-15fcc699ee67" providerId="ADAL" clId="{5291AF2E-8AAE-462F-BF9F-89624BA785AA}" dt="2025-03-20T14:50:09.791" v="28" actId="207"/>
          <ac:spMkLst>
            <pc:docMk/>
            <pc:sldMk cId="3680036605" sldId="642"/>
            <ac:spMk id="4" creationId="{F6F05948-33DB-055B-AE2C-CEF9374E5478}"/>
          </ac:spMkLst>
        </pc:spChg>
        <pc:spChg chg="mod">
          <ac:chgData name="Emma Symington" userId="a85d5d76-701e-415b-a297-15fcc699ee67" providerId="ADAL" clId="{5291AF2E-8AAE-462F-BF9F-89624BA785AA}" dt="2025-03-20T14:50:10.414" v="30" actId="207"/>
          <ac:spMkLst>
            <pc:docMk/>
            <pc:sldMk cId="3680036605" sldId="642"/>
            <ac:spMk id="8" creationId="{C02330F5-AA6E-D44A-DE7C-F0AE1B15F21C}"/>
          </ac:spMkLst>
        </pc:spChg>
      </pc:sldChg>
      <pc:sldChg chg="modSp mod">
        <pc:chgData name="Emma Symington" userId="a85d5d76-701e-415b-a297-15fcc699ee67" providerId="ADAL" clId="{5291AF2E-8AAE-462F-BF9F-89624BA785AA}" dt="2025-03-20T14:49:40.057" v="23" actId="20577"/>
        <pc:sldMkLst>
          <pc:docMk/>
          <pc:sldMk cId="373395590" sldId="674"/>
        </pc:sldMkLst>
        <pc:spChg chg="mod">
          <ac:chgData name="Emma Symington" userId="a85d5d76-701e-415b-a297-15fcc699ee67" providerId="ADAL" clId="{5291AF2E-8AAE-462F-BF9F-89624BA785AA}" dt="2025-03-20T14:49:40.057" v="23" actId="20577"/>
          <ac:spMkLst>
            <pc:docMk/>
            <pc:sldMk cId="373395590" sldId="674"/>
            <ac:spMk id="2" creationId="{F9912A1B-9980-E083-63F0-B0213BEA9995}"/>
          </ac:spMkLst>
        </pc:spChg>
      </pc:sldChg>
      <pc:sldChg chg="modSp mod">
        <pc:chgData name="Emma Symington" userId="a85d5d76-701e-415b-a297-15fcc699ee67" providerId="ADAL" clId="{5291AF2E-8AAE-462F-BF9F-89624BA785AA}" dt="2025-03-20T14:50:39.521" v="34" actId="20577"/>
        <pc:sldMkLst>
          <pc:docMk/>
          <pc:sldMk cId="893336403" sldId="685"/>
        </pc:sldMkLst>
        <pc:spChg chg="mod">
          <ac:chgData name="Emma Symington" userId="a85d5d76-701e-415b-a297-15fcc699ee67" providerId="ADAL" clId="{5291AF2E-8AAE-462F-BF9F-89624BA785AA}" dt="2025-03-20T14:50:39.521" v="34" actId="20577"/>
          <ac:spMkLst>
            <pc:docMk/>
            <pc:sldMk cId="893336403" sldId="685"/>
            <ac:spMk id="5" creationId="{19C3A12B-310C-87C5-933B-3A4543C5D38A}"/>
          </ac:spMkLst>
        </pc:spChg>
      </pc:sldChg>
      <pc:sldChg chg="modSp mod">
        <pc:chgData name="Emma Symington" userId="a85d5d76-701e-415b-a297-15fcc699ee67" providerId="ADAL" clId="{5291AF2E-8AAE-462F-BF9F-89624BA785AA}" dt="2025-03-20T14:49:34.419" v="19" actId="6549"/>
        <pc:sldMkLst>
          <pc:docMk/>
          <pc:sldMk cId="3638991116" sldId="693"/>
        </pc:sldMkLst>
        <pc:spChg chg="mod">
          <ac:chgData name="Emma Symington" userId="a85d5d76-701e-415b-a297-15fcc699ee67" providerId="ADAL" clId="{5291AF2E-8AAE-462F-BF9F-89624BA785AA}" dt="2025-03-20T14:49:34.419" v="19" actId="6549"/>
          <ac:spMkLst>
            <pc:docMk/>
            <pc:sldMk cId="3638991116" sldId="693"/>
            <ac:spMk id="2" creationId="{2740C4DD-B80A-DE84-F8B7-02A05215A431}"/>
          </ac:spMkLst>
        </pc:spChg>
      </pc:sldChg>
      <pc:sldChg chg="modSp mod">
        <pc:chgData name="Emma Symington" userId="a85d5d76-701e-415b-a297-15fcc699ee67" providerId="ADAL" clId="{5291AF2E-8AAE-462F-BF9F-89624BA785AA}" dt="2025-03-20T14:50:26.781" v="33" actId="20577"/>
        <pc:sldMkLst>
          <pc:docMk/>
          <pc:sldMk cId="500136252" sldId="697"/>
        </pc:sldMkLst>
        <pc:spChg chg="mod">
          <ac:chgData name="Emma Symington" userId="a85d5d76-701e-415b-a297-15fcc699ee67" providerId="ADAL" clId="{5291AF2E-8AAE-462F-BF9F-89624BA785AA}" dt="2025-03-20T14:50:26.781" v="33" actId="20577"/>
          <ac:spMkLst>
            <pc:docMk/>
            <pc:sldMk cId="500136252" sldId="697"/>
            <ac:spMk id="4" creationId="{F6F05948-33DB-055B-AE2C-CEF9374E5478}"/>
          </ac:spMkLst>
        </pc:spChg>
      </pc:sldChg>
      <pc:sldChg chg="modSp mod">
        <pc:chgData name="Emma Symington" userId="a85d5d76-701e-415b-a297-15fcc699ee67" providerId="ADAL" clId="{5291AF2E-8AAE-462F-BF9F-89624BA785AA}" dt="2025-03-20T14:50:51.465" v="35" actId="1076"/>
        <pc:sldMkLst>
          <pc:docMk/>
          <pc:sldMk cId="979993897" sldId="700"/>
        </pc:sldMkLst>
        <pc:spChg chg="mod">
          <ac:chgData name="Emma Symington" userId="a85d5d76-701e-415b-a297-15fcc699ee67" providerId="ADAL" clId="{5291AF2E-8AAE-462F-BF9F-89624BA785AA}" dt="2025-03-20T14:50:51.465" v="35" actId="1076"/>
          <ac:spMkLst>
            <pc:docMk/>
            <pc:sldMk cId="979993897" sldId="700"/>
            <ac:spMk id="4" creationId="{F6F05948-33DB-055B-AE2C-CEF9374E547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5/6/25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31139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62E1C-290A-ACAF-9335-5CEDF196C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03475-3638-013C-6FE4-5C92349212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30511-0480-EF2B-038C-15FEBC687F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2F17D6-3570-E66E-E436-A2DF946C3DE3}"/>
              </a:ext>
            </a:extLst>
          </p:cNvPr>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571932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3647063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2353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5259015" y="4469004"/>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5248130" y="3785153"/>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57360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4" y="368300"/>
            <a:ext cx="5735636" cy="270041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22435811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5/6/25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6/5/2025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6.png"/><Relationship Id="rId7" Type="http://schemas.openxmlformats.org/officeDocument/2006/relationships/image" Target="../media/image50.emf"/><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49.emf"/><Relationship Id="rId5" Type="http://schemas.openxmlformats.org/officeDocument/2006/relationships/image" Target="../media/image48.emf"/><Relationship Id="rId10" Type="http://schemas.openxmlformats.org/officeDocument/2006/relationships/image" Target="../media/image53.emf"/><Relationship Id="rId4" Type="http://schemas.openxmlformats.org/officeDocument/2006/relationships/image" Target="../media/image47.emf"/><Relationship Id="rId9" Type="http://schemas.openxmlformats.org/officeDocument/2006/relationships/image" Target="../media/image52.emf"/></Relationships>
</file>

<file path=ppt/slides/_rels/slide2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26.emf"/><Relationship Id="rId5" Type="http://schemas.openxmlformats.org/officeDocument/2006/relationships/image" Target="../media/image28.emf"/><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2107" t="37907" b="5389"/>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4526907" cy="990300"/>
          </a:xfrm>
        </p:spPr>
        <p:txBody>
          <a:bodyPr/>
          <a:lstStyle/>
          <a:p>
            <a:pPr marL="0" indent="0">
              <a:buNone/>
              <a:tabLst>
                <a:tab pos="1373188" algn="l"/>
              </a:tabLst>
            </a:pPr>
            <a:r>
              <a:rPr lang="en-US" sz="6000" dirty="0">
                <a:solidFill>
                  <a:schemeClr val="accent1"/>
                </a:solidFill>
              </a:rPr>
              <a:t>PINOT NOIR</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21446" t="229" r="5152" b="-229"/>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AUSTRALIAN</a:t>
            </a:r>
          </a:p>
          <a:p>
            <a:pPr marL="0" indent="0">
              <a:lnSpc>
                <a:spcPct val="82000"/>
              </a:lnSpc>
              <a:buNone/>
            </a:pPr>
            <a:r>
              <a:rPr lang="en-US" sz="5440" dirty="0">
                <a:solidFill>
                  <a:schemeClr val="accent1"/>
                </a:solidFill>
              </a:rPr>
              <a:t>PINOT NOIR </a:t>
            </a:r>
            <a:br>
              <a:rPr lang="en-US" sz="5440" dirty="0">
                <a:solidFill>
                  <a:schemeClr val="accent1"/>
                </a:solidFill>
              </a:rPr>
            </a:br>
            <a:r>
              <a:rPr lang="en-US" sz="5440" dirty="0">
                <a:solidFill>
                  <a:schemeClr val="accent1"/>
                </a:solidFill>
              </a:rPr>
              <a:t>REGIONS</a:t>
            </a:r>
          </a:p>
        </p:txBody>
      </p:sp>
      <p:sp>
        <p:nvSpPr>
          <p:cNvPr id="13" name="object 58">
            <a:extLst>
              <a:ext uri="{FF2B5EF4-FFF2-40B4-BE49-F238E27FC236}">
                <a16:creationId xmlns:a16="http://schemas.microsoft.com/office/drawing/2014/main" id="{9C81D03D-2855-E215-C4C4-DE8C86E67D7B}"/>
              </a:ext>
            </a:extLst>
          </p:cNvPr>
          <p:cNvSpPr txBox="1"/>
          <p:nvPr/>
        </p:nvSpPr>
        <p:spPr>
          <a:xfrm>
            <a:off x="7737763" y="5449584"/>
            <a:ext cx="1644738" cy="448200"/>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MORNINGTON PENINSULA</a:t>
            </a:r>
            <a:endParaRPr lang="en-US" sz="1400" dirty="0">
              <a:solidFill>
                <a:schemeClr val="accent1"/>
              </a:solidFill>
              <a:latin typeface="Neue Haas Grotesk Text Pro" panose="020B0504020202020204" pitchFamily="34" charset="77"/>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9069659" y="5501268"/>
            <a:ext cx="780585" cy="594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642413" y="5134339"/>
            <a:ext cx="191142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ADELAIDE HILLS</a:t>
            </a:r>
            <a:endParaRPr lang="en-US" sz="1400" dirty="0">
              <a:solidFill>
                <a:schemeClr val="accent1"/>
              </a:solidFill>
              <a:latin typeface="Neue Haas Grotesk Text Pro" panose="020B0504020202020204" pitchFamily="34" charset="77"/>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237034" y="4864448"/>
            <a:ext cx="649288" cy="38626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2383AD28-F296-E226-850C-E2EFC0B3F11D}"/>
              </a:ext>
            </a:extLst>
          </p:cNvPr>
          <p:cNvSpPr txBox="1"/>
          <p:nvPr/>
        </p:nvSpPr>
        <p:spPr>
          <a:xfrm>
            <a:off x="10651948" y="5781406"/>
            <a:ext cx="164473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YARRA VALLEY</a:t>
            </a:r>
            <a:endParaRPr lang="en-US" sz="1400" dirty="0">
              <a:solidFill>
                <a:schemeClr val="accent1"/>
              </a:solidFill>
              <a:latin typeface="Neue Haas Grotesk Text Pro" panose="020B0504020202020204" pitchFamily="34" charset="77"/>
              <a:cs typeface="Hellix SemiBold"/>
            </a:endParaRPr>
          </a:p>
        </p:txBody>
      </p:sp>
      <p:cxnSp>
        <p:nvCxnSpPr>
          <p:cNvPr id="8" name="Straight Connector 7">
            <a:extLst>
              <a:ext uri="{FF2B5EF4-FFF2-40B4-BE49-F238E27FC236}">
                <a16:creationId xmlns:a16="http://schemas.microsoft.com/office/drawing/2014/main" id="{97203A1C-A25F-3D41-91F5-A9B9724FC6BD}"/>
              </a:ext>
            </a:extLst>
          </p:cNvPr>
          <p:cNvCxnSpPr>
            <a:cxnSpLocks/>
          </p:cNvCxnSpPr>
          <p:nvPr/>
        </p:nvCxnSpPr>
        <p:spPr>
          <a:xfrm>
            <a:off x="9939454" y="5382322"/>
            <a:ext cx="712494" cy="5154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9ED53931-EEEA-663E-4618-895322FCA79C}"/>
              </a:ext>
            </a:extLst>
          </p:cNvPr>
          <p:cNvSpPr txBox="1"/>
          <p:nvPr/>
        </p:nvSpPr>
        <p:spPr>
          <a:xfrm>
            <a:off x="7685723" y="6286928"/>
            <a:ext cx="164473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TASMANIA</a:t>
            </a:r>
            <a:endParaRPr lang="en-US" sz="1400" dirty="0">
              <a:solidFill>
                <a:schemeClr val="accent1"/>
              </a:solidFill>
              <a:latin typeface="Neue Haas Grotesk Text Pro" panose="020B0504020202020204" pitchFamily="34" charset="77"/>
              <a:cs typeface="Hellix SemiBold"/>
            </a:endParaRPr>
          </a:p>
        </p:txBody>
      </p:sp>
      <p:cxnSp>
        <p:nvCxnSpPr>
          <p:cNvPr id="12" name="Straight Connector 11">
            <a:extLst>
              <a:ext uri="{FF2B5EF4-FFF2-40B4-BE49-F238E27FC236}">
                <a16:creationId xmlns:a16="http://schemas.microsoft.com/office/drawing/2014/main" id="{E1DEA2C0-5473-CCB8-9BE8-728D4564DDA7}"/>
              </a:ext>
            </a:extLst>
          </p:cNvPr>
          <p:cNvCxnSpPr>
            <a:cxnSpLocks/>
          </p:cNvCxnSpPr>
          <p:nvPr/>
        </p:nvCxnSpPr>
        <p:spPr>
          <a:xfrm flipV="1">
            <a:off x="8683083" y="6254623"/>
            <a:ext cx="1323278" cy="1387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6624" b="16624"/>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en-AU" dirty="0"/>
              <a:t>Fine cool-climate region</a:t>
            </a:r>
          </a:p>
          <a:p>
            <a:r>
              <a:rPr lang="en-AU" dirty="0"/>
              <a:t>Sparkling wine wonderland</a:t>
            </a:r>
          </a:p>
          <a:p>
            <a:r>
              <a:rPr lang="en-AU" dirty="0"/>
              <a:t>Gourmet paradise</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TASMANIA</a:t>
            </a:r>
          </a:p>
        </p:txBody>
      </p:sp>
    </p:spTree>
    <p:extLst>
      <p:ext uri="{BB962C8B-B14F-4D97-AF65-F5344CB8AC3E}">
        <p14:creationId xmlns:p14="http://schemas.microsoft.com/office/powerpoint/2010/main" val="393810830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1927292"/>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2563536"/>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TEMPERATE</a:t>
            </a:r>
          </a:p>
        </p:txBody>
      </p:sp>
      <p:sp>
        <p:nvSpPr>
          <p:cNvPr id="4" name="TextBox 3">
            <a:extLst>
              <a:ext uri="{FF2B5EF4-FFF2-40B4-BE49-F238E27FC236}">
                <a16:creationId xmlns:a16="http://schemas.microsoft.com/office/drawing/2014/main" id="{F6F05948-33DB-055B-AE2C-CEF9374E5478}"/>
              </a:ext>
            </a:extLst>
          </p:cNvPr>
          <p:cNvSpPr txBox="1"/>
          <p:nvPr/>
        </p:nvSpPr>
        <p:spPr>
          <a:xfrm>
            <a:off x="595944" y="3169856"/>
            <a:ext cx="3849274" cy="757130"/>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MARITIME INFLUENCE FROM TASMAN SEA, BASS STRAIT AND INDIAN OCEAN</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7" y="3748036"/>
            <a:ext cx="252207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TASMANIA</a:t>
            </a:r>
          </a:p>
          <a:p>
            <a:r>
              <a:rPr lang="en-US" sz="1800" dirty="0">
                <a:solidFill>
                  <a:srgbClr val="B2D8BE"/>
                </a:solidFill>
                <a:latin typeface="Neue Haas Grotesk Text Pro" panose="020B0504020202020204" pitchFamily="34" charset="77"/>
              </a:rPr>
              <a:t>10–330M (32–1,083FT)</a:t>
            </a:r>
          </a:p>
          <a:p>
            <a:r>
              <a:rPr lang="en-US" sz="1400" dirty="0">
                <a:solidFill>
                  <a:srgbClr val="B2D8BE"/>
                </a:solidFill>
              </a:rPr>
              <a:t>WITH VAST MAJORITY OF VINEYARDS BELOW 100M (328FT)</a:t>
            </a:r>
            <a:endParaRPr lang="en-US" sz="1400" dirty="0">
              <a:solidFill>
                <a:srgbClr val="B2D8BE"/>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36800366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914270" cy="1530521"/>
          </a:xfrm>
        </p:spPr>
        <p:txBody>
          <a:bodyPr/>
          <a:lstStyle/>
          <a:p>
            <a:pPr lvl="0"/>
            <a:r>
              <a:rPr lang="en-AU" dirty="0"/>
              <a:t>On the lower slopes, the vineyard soils feature ancient sandstones, mudstones, river sediments and igneous rock of volcanic origin. Sandstone and schist appear in Derwent Valley. Peaty alluvial and sandy low humus soils appear in Coal River Valley. Pipers River boasts deep, free‑draining, friable soils, while Tamar Valley is gravelly basalt on a clay and limestone base.</a:t>
            </a:r>
            <a:endParaRPr kumimoji="0" lang="en-AU" sz="16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9000" r="9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VICTORIA</a:t>
            </a:r>
          </a:p>
        </p:txBody>
      </p:sp>
      <p:sp>
        <p:nvSpPr>
          <p:cNvPr id="6" name="object 58">
            <a:extLst>
              <a:ext uri="{FF2B5EF4-FFF2-40B4-BE49-F238E27FC236}">
                <a16:creationId xmlns:a16="http://schemas.microsoft.com/office/drawing/2014/main" id="{5E60AA90-C8B2-0B76-DA32-3C7E3131509B}"/>
              </a:ext>
            </a:extLst>
          </p:cNvPr>
          <p:cNvSpPr txBox="1"/>
          <p:nvPr/>
        </p:nvSpPr>
        <p:spPr>
          <a:xfrm>
            <a:off x="5431663" y="6103975"/>
            <a:ext cx="193634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YARRA VALLEY</a:t>
            </a:r>
            <a:endParaRPr lang="en-US" sz="1400" dirty="0">
              <a:solidFill>
                <a:schemeClr val="accent1"/>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a:off x="6854283" y="4676078"/>
            <a:ext cx="936702" cy="154427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en-AU" dirty="0"/>
              <a:t>Popular tourist destination</a:t>
            </a:r>
          </a:p>
          <a:p>
            <a:r>
              <a:rPr lang="en-AU" dirty="0"/>
              <a:t>Colourful history</a:t>
            </a:r>
          </a:p>
          <a:p>
            <a:r>
              <a:rPr lang="en-AU" dirty="0"/>
              <a:t>Groundbreaking winemakers</a:t>
            </a:r>
          </a:p>
          <a:p>
            <a:r>
              <a:rPr lang="en-AU" dirty="0"/>
              <a:t>Food and wine paradise</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YARRA VALLEY</a:t>
            </a:r>
          </a:p>
        </p:txBody>
      </p:sp>
    </p:spTree>
    <p:extLst>
      <p:ext uri="{BB962C8B-B14F-4D97-AF65-F5344CB8AC3E}">
        <p14:creationId xmlns:p14="http://schemas.microsoft.com/office/powerpoint/2010/main" val="421476521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3596" r="37155"/>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08644"/>
            <a:ext cx="2716089" cy="535531"/>
          </a:xfrm>
          <a:prstGeom prst="rect">
            <a:avLst/>
          </a:prstGeom>
          <a:noFill/>
        </p:spPr>
        <p:txBody>
          <a:bodyPr wrap="square" rtlCol="0">
            <a:spAutoFit/>
          </a:bodyPr>
          <a:lstStyle/>
          <a:p>
            <a:pPr>
              <a:lnSpc>
                <a:spcPct val="90000"/>
              </a:lnSpc>
            </a:pPr>
            <a:r>
              <a:rPr lang="en-AU" sz="1600" b="1" dirty="0">
                <a:solidFill>
                  <a:schemeClr val="bg1"/>
                </a:solidFill>
              </a:rPr>
              <a:t>WITH MEDITERRANEAN INFLUENCES</a:t>
            </a:r>
            <a:endParaRPr lang="en-AU" sz="1600" dirty="0">
              <a:solidFill>
                <a:schemeClr val="bg1"/>
              </a:solidFill>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YARRA VALLEY</a:t>
            </a:r>
          </a:p>
          <a:p>
            <a:r>
              <a:rPr lang="en-US" sz="1800" dirty="0">
                <a:solidFill>
                  <a:srgbClr val="B2D8BE"/>
                </a:solidFill>
                <a:latin typeface="Neue Haas Grotesk Text Pro" panose="020B0504020202020204" pitchFamily="34" charset="77"/>
              </a:rPr>
              <a:t>30–400M (98–1,312FT)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6" r="16626"/>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43600" cy="1530521"/>
          </a:xfrm>
        </p:spPr>
        <p:txBody>
          <a:bodyPr/>
          <a:lstStyle/>
          <a:p>
            <a:pPr lvl="0"/>
            <a:r>
              <a:rPr lang="en-AU" dirty="0"/>
              <a:t>The Yarra Valley’s northern side feature soils of grey to grey-brown on the surface, and with red‑brown clay subsoils often filled with rock. The other major soil type is the fertile red volcanic soil on the southern side of the valley. </a:t>
            </a:r>
            <a:endParaRPr kumimoji="0" lang="en-AU" sz="16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151813366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VICTORIA</a:t>
            </a:r>
          </a:p>
        </p:txBody>
      </p:sp>
      <p:sp>
        <p:nvSpPr>
          <p:cNvPr id="6" name="object 58">
            <a:extLst>
              <a:ext uri="{FF2B5EF4-FFF2-40B4-BE49-F238E27FC236}">
                <a16:creationId xmlns:a16="http://schemas.microsoft.com/office/drawing/2014/main" id="{5E60AA90-C8B2-0B76-DA32-3C7E3131509B}"/>
              </a:ext>
            </a:extLst>
          </p:cNvPr>
          <p:cNvSpPr txBox="1"/>
          <p:nvPr/>
        </p:nvSpPr>
        <p:spPr>
          <a:xfrm>
            <a:off x="2483006" y="6273800"/>
            <a:ext cx="297587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MORNINGTON PENINSULA</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4910667" y="5493834"/>
            <a:ext cx="1096123" cy="89634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AU" dirty="0"/>
              <a:t>Diverse maritime climate</a:t>
            </a:r>
          </a:p>
          <a:p>
            <a:r>
              <a:rPr lang="en-AU" dirty="0"/>
              <a:t>Pinot paradise</a:t>
            </a:r>
          </a:p>
          <a:p>
            <a:r>
              <a:rPr lang="en-AU" dirty="0"/>
              <a:t>Boutique producers</a:t>
            </a:r>
          </a:p>
          <a:p>
            <a:r>
              <a:rPr lang="en-AU" dirty="0"/>
              <a:t>Melbourne's seaside playground</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MORNINGTON PENINSULA</a:t>
            </a:r>
          </a:p>
        </p:txBody>
      </p:sp>
      <p:sp>
        <p:nvSpPr>
          <p:cNvPr id="2" name="Text Placeholder 3">
            <a:extLst>
              <a:ext uri="{FF2B5EF4-FFF2-40B4-BE49-F238E27FC236}">
                <a16:creationId xmlns:a16="http://schemas.microsoft.com/office/drawing/2014/main" id="{F87A41FA-EC21-E5CF-E59E-4AD3719CA59C}"/>
              </a:ext>
            </a:extLst>
          </p:cNvPr>
          <p:cNvSpPr txBox="1">
            <a:spLocks/>
          </p:cNvSpPr>
          <p:nvPr/>
        </p:nvSpPr>
        <p:spPr>
          <a:xfrm>
            <a:off x="6456362" y="5150971"/>
            <a:ext cx="3750721"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dirty="0">
                <a:solidFill>
                  <a:schemeClr val="accent5"/>
                </a:solidFill>
              </a:rPr>
              <a:t>FUN FACT</a:t>
            </a:r>
          </a:p>
          <a:p>
            <a:r>
              <a:rPr lang="en-AU" sz="1400" i="1" dirty="0"/>
              <a:t>No vineyard site in the Mornington Peninsula is further than 7km from the ocean</a:t>
            </a:r>
          </a:p>
        </p:txBody>
      </p:sp>
    </p:spTree>
    <p:extLst>
      <p:ext uri="{BB962C8B-B14F-4D97-AF65-F5344CB8AC3E}">
        <p14:creationId xmlns:p14="http://schemas.microsoft.com/office/powerpoint/2010/main" val="89333640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TRUE MARITIME</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3938286"/>
            <a:ext cx="3075959" cy="757130"/>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AN ARRAY OF MESOCLIMATES AND MICROCLIMATES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MORNINGTON PENINSULA</a:t>
            </a:r>
          </a:p>
          <a:p>
            <a:r>
              <a:rPr lang="en-US" sz="1800" dirty="0">
                <a:solidFill>
                  <a:srgbClr val="B2D8BE"/>
                </a:solidFill>
                <a:latin typeface="Neue Haas Grotesk Text Pro" panose="020B0504020202020204" pitchFamily="34" charset="77"/>
              </a:rPr>
              <a:t>10–260M (32–853FT)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11596364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r>
              <a:rPr lang="en-AU" dirty="0"/>
              <a:t>The Mornington Peninsula’s soils differ across the region, ranging from deep fertile sandy soils in the northern area, yellow and brown soils over friable, well-drained clay and russet-red volcanic-based soils in the south.</a:t>
            </a:r>
          </a:p>
        </p:txBody>
      </p:sp>
    </p:spTree>
    <p:extLst>
      <p:ext uri="{BB962C8B-B14F-4D97-AF65-F5344CB8AC3E}">
        <p14:creationId xmlns:p14="http://schemas.microsoft.com/office/powerpoint/2010/main" val="363164850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64C8-AB23-5E10-FB64-CC704F5213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6E89ED2-C3BA-789D-5996-19D19CC0721A}"/>
              </a:ext>
            </a:extLst>
          </p:cNvPr>
          <p:cNvPicPr>
            <a:picLocks noChangeAspect="1"/>
          </p:cNvPicPr>
          <p:nvPr/>
        </p:nvPicPr>
        <p:blipFill>
          <a:blip r:embed="rId3"/>
          <a:stretch>
            <a:fillRect/>
          </a:stretch>
        </p:blipFill>
        <p:spPr>
          <a:xfrm>
            <a:off x="-36899" y="0"/>
            <a:ext cx="12228899" cy="6858000"/>
          </a:xfrm>
          <a:prstGeom prst="rect">
            <a:avLst/>
          </a:prstGeom>
        </p:spPr>
      </p:pic>
      <p:sp>
        <p:nvSpPr>
          <p:cNvPr id="3" name="Text Placeholder 4">
            <a:extLst>
              <a:ext uri="{FF2B5EF4-FFF2-40B4-BE49-F238E27FC236}">
                <a16:creationId xmlns:a16="http://schemas.microsoft.com/office/drawing/2014/main" id="{E258CE4F-A373-EB31-FFAA-6672B5209207}"/>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SOUTH AUSTRALIA</a:t>
            </a:r>
          </a:p>
        </p:txBody>
      </p:sp>
      <p:sp>
        <p:nvSpPr>
          <p:cNvPr id="6" name="object 58">
            <a:extLst>
              <a:ext uri="{FF2B5EF4-FFF2-40B4-BE49-F238E27FC236}">
                <a16:creationId xmlns:a16="http://schemas.microsoft.com/office/drawing/2014/main" id="{0C376D7E-0E2D-2AFC-354B-9FE1927ABC5A}"/>
              </a:ext>
            </a:extLst>
          </p:cNvPr>
          <p:cNvSpPr txBox="1"/>
          <p:nvPr/>
        </p:nvSpPr>
        <p:spPr>
          <a:xfrm>
            <a:off x="7523092" y="2978581"/>
            <a:ext cx="297587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ADELAIDE HILLS</a:t>
            </a:r>
          </a:p>
        </p:txBody>
      </p:sp>
      <p:cxnSp>
        <p:nvCxnSpPr>
          <p:cNvPr id="7" name="Straight Connector 6">
            <a:extLst>
              <a:ext uri="{FF2B5EF4-FFF2-40B4-BE49-F238E27FC236}">
                <a16:creationId xmlns:a16="http://schemas.microsoft.com/office/drawing/2014/main" id="{1FAA57EF-7E5B-2300-4C00-80284CF1B084}"/>
              </a:ext>
            </a:extLst>
          </p:cNvPr>
          <p:cNvCxnSpPr>
            <a:cxnSpLocks/>
          </p:cNvCxnSpPr>
          <p:nvPr/>
        </p:nvCxnSpPr>
        <p:spPr>
          <a:xfrm flipH="1">
            <a:off x="7004424" y="3094959"/>
            <a:ext cx="3869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690671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AU" dirty="0"/>
              <a:t>German heritage</a:t>
            </a:r>
          </a:p>
          <a:p>
            <a:r>
              <a:rPr lang="en-AU" dirty="0"/>
              <a:t>Food lovers’ haven</a:t>
            </a:r>
          </a:p>
          <a:p>
            <a:r>
              <a:rPr lang="en-AU" dirty="0"/>
              <a:t>Rebirth of a region</a:t>
            </a:r>
          </a:p>
          <a:p>
            <a:r>
              <a:rPr lang="en-AU" dirty="0"/>
              <a:t>Cool-climate centre</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ADELAIDE HILLS</a:t>
            </a:r>
          </a:p>
        </p:txBody>
      </p:sp>
    </p:spTree>
    <p:extLst>
      <p:ext uri="{BB962C8B-B14F-4D97-AF65-F5344CB8AC3E}">
        <p14:creationId xmlns:p14="http://schemas.microsoft.com/office/powerpoint/2010/main" val="356102700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MODERATE MARITIME</a:t>
            </a:r>
          </a:p>
        </p:txBody>
      </p:sp>
      <p:sp>
        <p:nvSpPr>
          <p:cNvPr id="4" name="TextBox 3">
            <a:extLst>
              <a:ext uri="{FF2B5EF4-FFF2-40B4-BE49-F238E27FC236}">
                <a16:creationId xmlns:a16="http://schemas.microsoft.com/office/drawing/2014/main" id="{F6F05948-33DB-055B-AE2C-CEF9374E5478}"/>
              </a:ext>
            </a:extLst>
          </p:cNvPr>
          <p:cNvSpPr txBox="1"/>
          <p:nvPr/>
        </p:nvSpPr>
        <p:spPr>
          <a:xfrm>
            <a:off x="567348" y="1708534"/>
            <a:ext cx="3849274" cy="535531"/>
          </a:xfrm>
          <a:prstGeom prst="rect">
            <a:avLst/>
          </a:prstGeom>
          <a:noFill/>
        </p:spPr>
        <p:txBody>
          <a:bodyPr wrap="square" rtlCol="0">
            <a:spAutoFit/>
          </a:bodyPr>
          <a:lstStyle/>
          <a:p>
            <a:pPr>
              <a:lnSpc>
                <a:spcPct val="90000"/>
              </a:lnSpc>
            </a:pPr>
            <a:r>
              <a:rPr lang="en-AU" sz="1600" b="1" dirty="0">
                <a:solidFill>
                  <a:schemeClr val="bg1"/>
                </a:solidFill>
              </a:rPr>
              <a:t>WITH COOL-CLIMATE CHARACTERISTICS</a:t>
            </a:r>
            <a:endParaRPr lang="en-AU" sz="1600" dirty="0">
              <a:solidFill>
                <a:schemeClr val="bg1"/>
              </a:solidFill>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660250" y="2643617"/>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ADELAIDE HILLS</a:t>
            </a:r>
          </a:p>
          <a:p>
            <a:r>
              <a:rPr lang="en-US" sz="1800" dirty="0">
                <a:solidFill>
                  <a:srgbClr val="B2D8BE"/>
                </a:solidFill>
                <a:latin typeface="Neue Haas Grotesk Text Pro" panose="020B0504020202020204" pitchFamily="34" charset="77"/>
              </a:rPr>
              <a:t>230–650M (755–2,133FT)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416673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97999389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8" r="16708"/>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pPr lvl="0"/>
            <a:r>
              <a:rPr lang="en-AU" dirty="0"/>
              <a:t>Adelaide Hills’ soils are highly variable in structure and chemistry. The region has a mixture of grey-brown or brown loamy sands, while soil depth is variable due to topography.</a:t>
            </a:r>
            <a:endParaRPr kumimoji="0" lang="en-AU" sz="16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9748365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1303818"/>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PINOT NOIR</a:t>
            </a:r>
            <a:br>
              <a:rPr lang="en-US" sz="6000" dirty="0">
                <a:solidFill>
                  <a:srgbClr val="B2D8BE"/>
                </a:solidFill>
                <a:latin typeface="Neue Haas Grotesk Text Pro" panose="020B0504020202020204" pitchFamily="34" charset="77"/>
              </a:rPr>
            </a:br>
            <a:r>
              <a:rPr lang="en-US" sz="3200" dirty="0">
                <a:solidFill>
                  <a:srgbClr val="B2D8BE"/>
                </a:solidFill>
                <a:latin typeface="Neue Haas Grotesk Text Pro" panose="020B0504020202020204" pitchFamily="34" charset="77"/>
              </a:rPr>
              <a:t>CHARACTERISTICS AND FLAVOUR PROFILES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32749" y="3540272"/>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Strawberry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Plum</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Roses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Violets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Earth</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3625097"/>
            <a:ext cx="9398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053410"/>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1763881" y="2501019"/>
            <a:ext cx="91728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Pinot Noir</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603077" y="2161776"/>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1029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8001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8289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8291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64037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669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6693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300337" y="32708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39741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942888" y="4141997"/>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39707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3972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74" name="Oval 73">
            <a:extLst>
              <a:ext uri="{FF2B5EF4-FFF2-40B4-BE49-F238E27FC236}">
                <a16:creationId xmlns:a16="http://schemas.microsoft.com/office/drawing/2014/main" id="{2592C60E-7C65-566B-6216-4F0C49AFEBF6}"/>
              </a:ext>
            </a:extLst>
          </p:cNvPr>
          <p:cNvSpPr/>
          <p:nvPr/>
        </p:nvSpPr>
        <p:spPr>
          <a:xfrm>
            <a:off x="2104517" y="5133928"/>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51427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504223" y="531060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3926755" y="6240233"/>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385405"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2519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a:off x="1728445" y="641981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2235991"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642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573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504223" y="574093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387339"/>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5" name="Oval 4">
            <a:extLst>
              <a:ext uri="{FF2B5EF4-FFF2-40B4-BE49-F238E27FC236}">
                <a16:creationId xmlns:a16="http://schemas.microsoft.com/office/drawing/2014/main" id="{396F0EDF-68A7-55EB-13E0-7358597E3495}"/>
              </a:ext>
            </a:extLst>
          </p:cNvPr>
          <p:cNvSpPr/>
          <p:nvPr/>
        </p:nvSpPr>
        <p:spPr>
          <a:xfrm>
            <a:off x="2104517" y="470166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Title 2">
            <a:extLst>
              <a:ext uri="{FF2B5EF4-FFF2-40B4-BE49-F238E27FC236}">
                <a16:creationId xmlns:a16="http://schemas.microsoft.com/office/drawing/2014/main" id="{4FDE5980-8D5E-B850-AE39-646F9287D998}"/>
              </a:ext>
            </a:extLst>
          </p:cNvPr>
          <p:cNvSpPr txBox="1"/>
          <p:nvPr/>
        </p:nvSpPr>
        <p:spPr>
          <a:xfrm>
            <a:off x="624070" y="471047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61" name="Straight Connector 60">
            <a:extLst>
              <a:ext uri="{FF2B5EF4-FFF2-40B4-BE49-F238E27FC236}">
                <a16:creationId xmlns:a16="http://schemas.microsoft.com/office/drawing/2014/main" id="{43094220-39C2-F11D-A576-988A610E7560}"/>
              </a:ext>
            </a:extLst>
          </p:cNvPr>
          <p:cNvCxnSpPr>
            <a:cxnSpLocks/>
          </p:cNvCxnSpPr>
          <p:nvPr/>
        </p:nvCxnSpPr>
        <p:spPr>
          <a:xfrm>
            <a:off x="1213658" y="4878347"/>
            <a:ext cx="8391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D3E4762-3A5E-7E94-362B-20874C04096A}"/>
              </a:ext>
            </a:extLst>
          </p:cNvPr>
          <p:cNvSpPr/>
          <p:nvPr/>
        </p:nvSpPr>
        <p:spPr>
          <a:xfrm>
            <a:off x="4647858"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02A2B036-9C53-C389-361D-D64CD7D08B07}"/>
              </a:ext>
            </a:extLst>
          </p:cNvPr>
          <p:cNvSpPr/>
          <p:nvPr/>
        </p:nvSpPr>
        <p:spPr>
          <a:xfrm>
            <a:off x="4284336"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182796" y="3444927"/>
            <a:ext cx="1516650" cy="270862"/>
          </a:xfrm>
        </p:spPr>
        <p:txBody>
          <a:bodyPr/>
          <a:lstStyle/>
          <a:p>
            <a:pPr algn="ctr"/>
            <a:r>
              <a:rPr lang="en-AU" sz="1400" b="1" dirty="0">
                <a:solidFill>
                  <a:prstClr val="black"/>
                </a:solidFill>
                <a:cs typeface="Hellix SemiBold"/>
              </a:rPr>
              <a:t>SALMON</a:t>
            </a:r>
            <a:endParaRPr lang="en-AU" sz="1400"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en-US" dirty="0">
                <a:solidFill>
                  <a:schemeClr val="accent1"/>
                </a:solidFill>
              </a:rPr>
              <a:t>FOOD PAIRINGS</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2949"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171158"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621815"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CHICKEN</a:t>
            </a:r>
            <a:endParaRPr lang="en-AU" sz="1400" dirty="0">
              <a:solidFill>
                <a:prstClr val="black"/>
              </a:solidFill>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3238690" y="5864342"/>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PORK</a:t>
            </a:r>
            <a:endParaRPr lang="en-AU" sz="1400" dirty="0">
              <a:solidFill>
                <a:prstClr val="black"/>
              </a:solidFill>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8940882"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DUCK</a:t>
            </a:r>
            <a:endParaRPr lang="en-AU" sz="1400" dirty="0">
              <a:solidFill>
                <a:prstClr val="black"/>
              </a:solidFill>
              <a:cs typeface="Hellix SemiBold"/>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7739262" y="5864342"/>
            <a:ext cx="151665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PATÉ AND TERRINE</a:t>
            </a:r>
            <a:endParaRPr lang="en-AU" sz="1400" dirty="0">
              <a:solidFill>
                <a:prstClr val="black"/>
              </a:solidFill>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768886" y="5864342"/>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COMTÉ CHEESE</a:t>
            </a:r>
            <a:endParaRPr lang="en-AU" sz="1400" dirty="0">
              <a:solidFill>
                <a:prstClr val="black"/>
              </a:solidFill>
              <a:cs typeface="Hellix SemiBold"/>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5433983" y="4709046"/>
            <a:ext cx="1651135" cy="1000688"/>
          </a:xfrm>
          <a:prstGeom prst="rect">
            <a:avLst/>
          </a:prstGeom>
        </p:spPr>
      </p:pic>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5501226" y="5864342"/>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CHARCUTERIE</a:t>
            </a:r>
            <a:endParaRPr lang="en-AU" sz="1400" dirty="0">
              <a:solidFill>
                <a:prstClr val="black"/>
              </a:solidFill>
              <a:cs typeface="Hellix SemiBold"/>
            </a:endParaRPr>
          </a:p>
        </p:txBody>
      </p:sp>
      <p:pic>
        <p:nvPicPr>
          <p:cNvPr id="9" name="Picture 8">
            <a:extLst>
              <a:ext uri="{FF2B5EF4-FFF2-40B4-BE49-F238E27FC236}">
                <a16:creationId xmlns:a16="http://schemas.microsoft.com/office/drawing/2014/main" id="{8CAF0B1A-25AF-4D2C-B826-98CB2D88712D}"/>
              </a:ext>
            </a:extLst>
          </p:cNvPr>
          <p:cNvPicPr>
            <a:picLocks noChangeAspect="1"/>
          </p:cNvPicPr>
          <p:nvPr/>
        </p:nvPicPr>
        <p:blipFill>
          <a:blip r:embed="rId5"/>
          <a:stretch>
            <a:fillRect/>
          </a:stretch>
        </p:blipFill>
        <p:spPr>
          <a:xfrm>
            <a:off x="4182796" y="2417302"/>
            <a:ext cx="1759105" cy="950321"/>
          </a:xfrm>
          <a:prstGeom prst="rect">
            <a:avLst/>
          </a:prstGeom>
        </p:spPr>
      </p:pic>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6"/>
          <a:stretch>
            <a:fillRect/>
          </a:stretch>
        </p:blipFill>
        <p:spPr>
          <a:xfrm>
            <a:off x="6492556" y="2180638"/>
            <a:ext cx="1587993" cy="1186985"/>
          </a:xfrm>
          <a:prstGeom prst="rect">
            <a:avLst/>
          </a:prstGeom>
        </p:spPr>
      </p:pic>
      <p:pic>
        <p:nvPicPr>
          <p:cNvPr id="14" name="Picture 13">
            <a:extLst>
              <a:ext uri="{FF2B5EF4-FFF2-40B4-BE49-F238E27FC236}">
                <a16:creationId xmlns:a16="http://schemas.microsoft.com/office/drawing/2014/main" id="{0BA3D314-AFCE-8F5E-73DA-37B2EBA4992C}"/>
              </a:ext>
            </a:extLst>
          </p:cNvPr>
          <p:cNvPicPr>
            <a:picLocks noChangeAspect="1"/>
          </p:cNvPicPr>
          <p:nvPr/>
        </p:nvPicPr>
        <p:blipFill>
          <a:blip r:embed="rId7"/>
          <a:stretch>
            <a:fillRect/>
          </a:stretch>
        </p:blipFill>
        <p:spPr>
          <a:xfrm>
            <a:off x="8803068" y="2581850"/>
            <a:ext cx="1675198" cy="732899"/>
          </a:xfrm>
          <a:prstGeom prst="rect">
            <a:avLst/>
          </a:prstGeom>
        </p:spPr>
      </p:pic>
      <p:pic>
        <p:nvPicPr>
          <p:cNvPr id="19" name="Picture 18">
            <a:extLst>
              <a:ext uri="{FF2B5EF4-FFF2-40B4-BE49-F238E27FC236}">
                <a16:creationId xmlns:a16="http://schemas.microsoft.com/office/drawing/2014/main" id="{B45E1CDF-FD35-4973-63CD-59DF559AD667}"/>
              </a:ext>
            </a:extLst>
          </p:cNvPr>
          <p:cNvPicPr>
            <a:picLocks noChangeAspect="1"/>
          </p:cNvPicPr>
          <p:nvPr/>
        </p:nvPicPr>
        <p:blipFill>
          <a:blip r:embed="rId8"/>
          <a:stretch>
            <a:fillRect/>
          </a:stretch>
        </p:blipFill>
        <p:spPr>
          <a:xfrm>
            <a:off x="3042184" y="4797395"/>
            <a:ext cx="1758326" cy="912339"/>
          </a:xfrm>
          <a:prstGeom prst="rect">
            <a:avLst/>
          </a:prstGeom>
        </p:spPr>
      </p:pic>
      <p:pic>
        <p:nvPicPr>
          <p:cNvPr id="20" name="Picture 19">
            <a:extLst>
              <a:ext uri="{FF2B5EF4-FFF2-40B4-BE49-F238E27FC236}">
                <a16:creationId xmlns:a16="http://schemas.microsoft.com/office/drawing/2014/main" id="{98692A69-CD8C-3E84-2C3E-E0F0C1445917}"/>
              </a:ext>
            </a:extLst>
          </p:cNvPr>
          <p:cNvPicPr>
            <a:picLocks noChangeAspect="1"/>
          </p:cNvPicPr>
          <p:nvPr/>
        </p:nvPicPr>
        <p:blipFill>
          <a:blip r:embed="rId9"/>
          <a:stretch>
            <a:fillRect/>
          </a:stretch>
        </p:blipFill>
        <p:spPr>
          <a:xfrm>
            <a:off x="7718591" y="4709045"/>
            <a:ext cx="1362476" cy="1000689"/>
          </a:xfrm>
          <a:prstGeom prst="rect">
            <a:avLst/>
          </a:prstGeom>
        </p:spPr>
      </p:pic>
      <p:pic>
        <p:nvPicPr>
          <p:cNvPr id="21" name="Picture 20">
            <a:extLst>
              <a:ext uri="{FF2B5EF4-FFF2-40B4-BE49-F238E27FC236}">
                <a16:creationId xmlns:a16="http://schemas.microsoft.com/office/drawing/2014/main" id="{5E5825FF-ED89-9898-C686-2CD26B046F85}"/>
              </a:ext>
            </a:extLst>
          </p:cNvPr>
          <p:cNvPicPr>
            <a:picLocks noChangeAspect="1"/>
          </p:cNvPicPr>
          <p:nvPr/>
        </p:nvPicPr>
        <p:blipFill>
          <a:blip r:embed="rId10"/>
          <a:stretch>
            <a:fillRect/>
          </a:stretch>
        </p:blipFill>
        <p:spPr>
          <a:xfrm>
            <a:off x="9640667" y="4709045"/>
            <a:ext cx="1966143" cy="958898"/>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856" r="16856"/>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dirty="0">
                <a:solidFill>
                  <a:schemeClr val="accent5"/>
                </a:solidFill>
              </a:rPr>
              <a:t>THE RISE AND RISE OF</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534105" cy="1325563"/>
          </a:xfrm>
        </p:spPr>
        <p:txBody>
          <a:bodyPr/>
          <a:lstStyle/>
          <a:p>
            <a:r>
              <a:rPr lang="en-US" kern="1000" spc="-100" dirty="0"/>
              <a:t>AUSTRALIAN PINOT NOIR</a:t>
            </a:r>
          </a:p>
        </p:txBody>
      </p:sp>
      <p:sp>
        <p:nvSpPr>
          <p:cNvPr id="2" name="TextBox 1">
            <a:extLst>
              <a:ext uri="{FF2B5EF4-FFF2-40B4-BE49-F238E27FC236}">
                <a16:creationId xmlns:a16="http://schemas.microsoft.com/office/drawing/2014/main" id="{3F04C1DB-E898-F440-1E86-7F76A86FD2B3}"/>
              </a:ext>
            </a:extLst>
          </p:cNvPr>
          <p:cNvSpPr txBox="1"/>
          <p:nvPr/>
        </p:nvSpPr>
        <p:spPr>
          <a:xfrm>
            <a:off x="561895" y="3501483"/>
            <a:ext cx="4225695" cy="1323439"/>
          </a:xfrm>
          <a:prstGeom prst="rect">
            <a:avLst/>
          </a:prstGeom>
          <a:noFill/>
        </p:spPr>
        <p:txBody>
          <a:bodyPr wrap="square" rtlCol="0">
            <a:spAutoFit/>
          </a:bodyPr>
          <a:lstStyle/>
          <a:p>
            <a:r>
              <a:rPr lang="en-AU" sz="1600" dirty="0">
                <a:solidFill>
                  <a:schemeClr val="bg1"/>
                </a:solidFill>
                <a:latin typeface="Neue Haas Grotesk Text Pro" panose="020B0504020202020204" pitchFamily="34" charset="77"/>
              </a:rPr>
              <a:t>The future is bright, with Pinot plantings increasing and cool‑climate winemakers continually making adjustments, perfecting traditional techniques and inventing their own ways of doing things.</a:t>
            </a: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14841" b="993"/>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130" t="20664" r="9664" b="28467"/>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dirty="0">
                <a:solidFill>
                  <a:schemeClr val="accent5"/>
                </a:solidFill>
              </a:rPr>
              <a:t>PINOT NOIR</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spcBef>
                <a:spcPct val="0"/>
              </a:spcBef>
              <a:buNone/>
            </a:pPr>
            <a:r>
              <a:rPr lang="en-AU" dirty="0">
                <a:solidFill>
                  <a:schemeClr val="bg1"/>
                </a:solidFill>
              </a:rPr>
              <a:t>Delicate Pinot Noir is a darling of the Australian wine community. Its journey started with a falter but it’s now a vital player in the evolution of Australian </a:t>
            </a:r>
          </a:p>
          <a:p>
            <a:pPr marL="0" indent="0">
              <a:spcBef>
                <a:spcPct val="0"/>
              </a:spcBef>
              <a:buNone/>
            </a:pPr>
            <a:r>
              <a:rPr lang="en-AU" dirty="0">
                <a:solidFill>
                  <a:schemeClr val="bg1"/>
                </a:solidFill>
              </a:rPr>
              <a:t>wine, with demand and quality at an all‑time high. </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en-US" sz="4800" kern="1000" spc="-100" dirty="0"/>
              <a:t>THE DIFFICULT DARLING</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59F29-6162-9E45-4559-2C8C4210E45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588A37C-94DD-39B1-DFDE-C38EE1986518}"/>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AAA9A4AC-799A-2D1F-8FBD-4A637E94742C}"/>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8587389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533" t="36965" r="47497"/>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500"/>
              </a:spcBef>
            </a:pPr>
            <a:r>
              <a:rPr lang="en-AU" dirty="0"/>
              <a:t>The history of Pinot Noir in Australia</a:t>
            </a:r>
          </a:p>
          <a:p>
            <a:pPr>
              <a:spcBef>
                <a:spcPts val="500"/>
              </a:spcBef>
            </a:pPr>
            <a:r>
              <a:rPr lang="en-AU" dirty="0"/>
              <a:t>How it’s grown</a:t>
            </a:r>
          </a:p>
          <a:p>
            <a:pPr>
              <a:spcBef>
                <a:spcPts val="500"/>
              </a:spcBef>
            </a:pPr>
            <a:r>
              <a:rPr lang="en-AU" dirty="0"/>
              <a:t>How it’s made</a:t>
            </a:r>
          </a:p>
          <a:p>
            <a:pPr>
              <a:spcBef>
                <a:spcPts val="500"/>
              </a:spcBef>
            </a:pPr>
            <a:r>
              <a:rPr lang="en-AU" dirty="0"/>
              <a:t>Where it’s grown</a:t>
            </a:r>
          </a:p>
          <a:p>
            <a:pPr>
              <a:spcBef>
                <a:spcPts val="500"/>
              </a:spcBef>
            </a:pPr>
            <a:r>
              <a:rPr lang="en-AU" dirty="0"/>
              <a:t>Characteristics and flavour profiles</a:t>
            </a: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en-US" dirty="0">
                <a:solidFill>
                  <a:schemeClr val="accent1"/>
                </a:solidFill>
              </a:rPr>
              <a:t>TODAY WE’LL COVER</a:t>
            </a: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2992" r="2992"/>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p>
            <a:r>
              <a:rPr lang="en-US" dirty="0"/>
              <a:t>1830s</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8" y="4224012"/>
            <a:ext cx="2120039" cy="1461301"/>
          </a:xfrm>
        </p:spPr>
        <p:txBody>
          <a:bodyPr/>
          <a:lstStyle/>
          <a:p>
            <a:pPr>
              <a:lnSpc>
                <a:spcPct val="95000"/>
              </a:lnSpc>
            </a:pPr>
            <a:r>
              <a:rPr lang="en-AU" sz="1600" dirty="0"/>
              <a:t>Pinot Noir cuttings from Burgundy are planted in Australia. Clones from these vines become known as the MV6 clones, still used today.</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7727531" y="1508782"/>
            <a:ext cx="2690127" cy="1461301"/>
          </a:xfrm>
        </p:spPr>
        <p:txBody>
          <a:bodyPr/>
          <a:lstStyle/>
          <a:p>
            <a:pPr>
              <a:lnSpc>
                <a:spcPct val="95000"/>
              </a:lnSpc>
            </a:pPr>
            <a:r>
              <a:rPr lang="en-AU" sz="1600" dirty="0"/>
              <a:t>Pinot Noir begins to take off in Australia, with wineries starting to produce commercial amounts of wine. Clonal selection becomes important.</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7716644" y="824931"/>
            <a:ext cx="2690127" cy="662774"/>
          </a:xfrm>
        </p:spPr>
        <p:txBody>
          <a:bodyPr/>
          <a:lstStyle/>
          <a:p>
            <a:r>
              <a:rPr lang="en-US" dirty="0"/>
              <a:t>1970s</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dirty="0">
                <a:solidFill>
                  <a:schemeClr val="accent1"/>
                </a:solidFill>
              </a:rPr>
              <a:t>THE HISTORY OF PINOT NOIR IN AUSTRALIA</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5264288" y="4240381"/>
            <a:ext cx="245235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Pinot Noir begins to find its place in Australia, with wine legend Maurice O’Shea growing vines at Mount Pleasant in the Hunter Valley. </a:t>
            </a: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5264287" y="35776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1920s</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t="18057" b="18057"/>
          <a:stretch/>
        </p:blipFill>
        <p:spPr>
          <a:xfrm>
            <a:off x="6456363" y="584201"/>
            <a:ext cx="5735637"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535811" cy="1461301"/>
          </a:xfrm>
        </p:spPr>
        <p:txBody>
          <a:bodyPr/>
          <a:lstStyle/>
          <a:p>
            <a:pPr>
              <a:lnSpc>
                <a:spcPct val="95000"/>
              </a:lnSpc>
            </a:pPr>
            <a:r>
              <a:rPr lang="en-AU" sz="1600" dirty="0"/>
              <a:t>The Australian wine community expands into cool-climate wine regions that are better suited to Pinot Noir.</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t>1980s</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1" y="1354511"/>
            <a:ext cx="2694776" cy="1461301"/>
          </a:xfrm>
        </p:spPr>
        <p:txBody>
          <a:bodyPr/>
          <a:lstStyle/>
          <a:p>
            <a:pPr>
              <a:lnSpc>
                <a:spcPct val="95000"/>
              </a:lnSpc>
            </a:pPr>
            <a:r>
              <a:rPr lang="en-AU" sz="1600" dirty="0"/>
              <a:t>Australia sees an influx of Dijon clones, adding to the diversity of clonal material available. Pinot becomes particularly successful in Victoria, Tasmania and Adelaide Hills.</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670660"/>
            <a:ext cx="2120040" cy="662774"/>
          </a:xfrm>
        </p:spPr>
        <p:txBody>
          <a:bodyPr/>
          <a:lstStyle/>
          <a:p>
            <a:r>
              <a:rPr lang="en-US" dirty="0"/>
              <a:t>1990s</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328982" y="4177333"/>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Australian Pinot Noir today is better than ever, as vines grow older and the wine community learns more about this unique grape.</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318097" y="3493482"/>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dirty="0">
                <a:solidFill>
                  <a:schemeClr val="accent5"/>
                </a:solidFill>
              </a:rPr>
              <a:t>VITICULTURE</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107214"/>
            <a:ext cx="5048366" cy="2669914"/>
          </a:xfrm>
        </p:spPr>
        <p:txBody>
          <a:bodyPr/>
          <a:lstStyle/>
          <a:p>
            <a:pPr marL="285750" indent="-285750">
              <a:spcBef>
                <a:spcPts val="800"/>
              </a:spcBef>
              <a:buFont typeface="Arial" panose="020B0604020202020204" pitchFamily="34" charset="0"/>
              <a:buChar char="•"/>
            </a:pPr>
            <a:r>
              <a:rPr lang="en-AU" dirty="0">
                <a:solidFill>
                  <a:schemeClr val="bg1"/>
                </a:solidFill>
              </a:rPr>
              <a:t>A fickle vine requiring cool or temperate climate with cooling influences</a:t>
            </a:r>
          </a:p>
          <a:p>
            <a:pPr marL="285750" indent="-285750">
              <a:spcBef>
                <a:spcPts val="800"/>
              </a:spcBef>
              <a:buFont typeface="Arial" panose="020B0604020202020204" pitchFamily="34" charset="0"/>
              <a:buChar char="•"/>
            </a:pPr>
            <a:r>
              <a:rPr lang="en-AU" dirty="0">
                <a:solidFill>
                  <a:schemeClr val="bg1"/>
                </a:solidFill>
              </a:rPr>
              <a:t>Tight clusters and thin skins make the grapes susceptible to disease, pests and rot. Careful vineyard management is key</a:t>
            </a:r>
          </a:p>
          <a:p>
            <a:pPr marL="285750" indent="-285750">
              <a:spcBef>
                <a:spcPts val="800"/>
              </a:spcBef>
              <a:buFont typeface="Arial" panose="020B0604020202020204" pitchFamily="34" charset="0"/>
              <a:buChar char="•"/>
            </a:pPr>
            <a:r>
              <a:rPr lang="en-AU" dirty="0">
                <a:solidFill>
                  <a:schemeClr val="bg1"/>
                </a:solidFill>
              </a:rPr>
              <a:t>Hundreds of different Pinot Noir clones – in Australia, MV6 and Dijon clones are mainly used</a:t>
            </a:r>
          </a:p>
          <a:p>
            <a:pPr marL="285750" indent="-285750">
              <a:spcBef>
                <a:spcPts val="800"/>
              </a:spcBef>
              <a:buFont typeface="Arial" panose="020B0604020202020204" pitchFamily="34" charset="0"/>
              <a:buChar char="•"/>
            </a:pPr>
            <a:r>
              <a:rPr lang="en-AU" dirty="0">
                <a:solidFill>
                  <a:schemeClr val="bg1"/>
                </a:solidFill>
              </a:rPr>
              <a:t>Early harvest and balanced yields produce the best results</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en-US" sz="5000" kern="1000" spc="-100" dirty="0"/>
              <a:t>HOW PINOT NOIR IS GROWN IN AUSTRALIA</a:t>
            </a:r>
          </a:p>
        </p:txBody>
      </p:sp>
      <p:sp>
        <p:nvSpPr>
          <p:cNvPr id="6" name="Text Placeholder 3">
            <a:extLst>
              <a:ext uri="{FF2B5EF4-FFF2-40B4-BE49-F238E27FC236}">
                <a16:creationId xmlns:a16="http://schemas.microsoft.com/office/drawing/2014/main" id="{902229CC-5F58-29B8-B6CA-B2B223416116}"/>
              </a:ext>
            </a:extLst>
          </p:cNvPr>
          <p:cNvSpPr txBox="1">
            <a:spLocks/>
          </p:cNvSpPr>
          <p:nvPr/>
        </p:nvSpPr>
        <p:spPr>
          <a:xfrm>
            <a:off x="623889" y="5866337"/>
            <a:ext cx="5048365" cy="78722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dirty="0">
                <a:solidFill>
                  <a:schemeClr val="accent5"/>
                </a:solidFill>
              </a:rPr>
              <a:t>FUN FACT</a:t>
            </a:r>
          </a:p>
          <a:p>
            <a:r>
              <a:rPr lang="en-AU" sz="1400" i="1" dirty="0">
                <a:solidFill>
                  <a:schemeClr val="bg1"/>
                </a:solidFill>
              </a:rPr>
              <a:t>Pinot Noir has around 30,000 genes in its DNA – more than the human genome, which contains 20,000 to 25,000.</a:t>
            </a:r>
          </a:p>
        </p:txBody>
      </p:sp>
    </p:spTree>
    <p:extLst>
      <p:ext uri="{BB962C8B-B14F-4D97-AF65-F5344CB8AC3E}">
        <p14:creationId xmlns:p14="http://schemas.microsoft.com/office/powerpoint/2010/main" val="23158360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WINEMAKING:</a:t>
            </a:r>
          </a:p>
          <a:p>
            <a:pPr marL="0" indent="0">
              <a:lnSpc>
                <a:spcPct val="82000"/>
              </a:lnSpc>
              <a:buNone/>
            </a:pPr>
            <a:r>
              <a:rPr lang="en-US" sz="5440" dirty="0">
                <a:solidFill>
                  <a:schemeClr val="accent1"/>
                </a:solidFill>
              </a:rPr>
              <a:t>TECHNIQUES INFLUENCING PINOT NOIR</a:t>
            </a: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579906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COLD SOAK</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WHOLE BERRY FERMENTATION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7648948"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STEM INCLUSION</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942344"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262378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2623781" y="2764694"/>
            <a:ext cx="852407" cy="707886"/>
          </a:xfrm>
          <a:prstGeom prst="rect">
            <a:avLst/>
          </a:prstGeom>
          <a:noFill/>
        </p:spPr>
        <p:txBody>
          <a:bodyPr wrap="square" rtlCol="0" anchor="ctr">
            <a:spAutoFit/>
          </a:bodyPr>
          <a:lstStyle/>
          <a:p>
            <a:pPr algn="ctr"/>
            <a:r>
              <a:rPr lang="en-US" sz="800" dirty="0">
                <a:solidFill>
                  <a:schemeClr val="bg1"/>
                </a:solidFill>
                <a:latin typeface="Neue Haas Grotesk Text Pro" panose="020B0504020202020204" pitchFamily="34" charset="77"/>
              </a:rPr>
              <a:t>KEEPS SKINS FROM GETTING TOO EXTRACTED</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7904750"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86310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863105" y="2949359"/>
            <a:ext cx="852407" cy="338554"/>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STEMS LEFT IN CONTACT</a:t>
            </a:r>
          </a:p>
        </p:txBody>
      </p:sp>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pic>
        <p:nvPicPr>
          <p:cNvPr id="5" name="Picture 4">
            <a:extLst>
              <a:ext uri="{FF2B5EF4-FFF2-40B4-BE49-F238E27FC236}">
                <a16:creationId xmlns:a16="http://schemas.microsoft.com/office/drawing/2014/main" id="{D8BB29C7-24A7-5E08-83B3-E33F6D7672E2}"/>
              </a:ext>
            </a:extLst>
          </p:cNvPr>
          <p:cNvPicPr>
            <a:picLocks noChangeAspect="1"/>
          </p:cNvPicPr>
          <p:nvPr/>
        </p:nvPicPr>
        <p:blipFill>
          <a:blip r:embed="rId3"/>
          <a:stretch>
            <a:fillRect/>
          </a:stretch>
        </p:blipFill>
        <p:spPr>
          <a:xfrm>
            <a:off x="10225553"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3002815" y="579906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PUNCH DOWN</a:t>
            </a: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WHOLE BUNCH FERMENTATION</a:t>
            </a: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7863800" y="2849288"/>
            <a:ext cx="852407" cy="951033"/>
          </a:xfrm>
          <a:prstGeom prst="rect">
            <a:avLst/>
          </a:prstGeom>
        </p:spPr>
      </p:pic>
      <p:pic>
        <p:nvPicPr>
          <p:cNvPr id="19" name="Picture 18">
            <a:extLst>
              <a:ext uri="{FF2B5EF4-FFF2-40B4-BE49-F238E27FC236}">
                <a16:creationId xmlns:a16="http://schemas.microsoft.com/office/drawing/2014/main" id="{0FE5E174-93D0-4CAA-6144-A02AF97116C7}"/>
              </a:ext>
            </a:extLst>
          </p:cNvPr>
          <p:cNvPicPr>
            <a:picLocks noChangeAspect="1"/>
          </p:cNvPicPr>
          <p:nvPr/>
        </p:nvPicPr>
        <p:blipFill>
          <a:blip r:embed="rId5"/>
          <a:stretch>
            <a:fillRect/>
          </a:stretch>
        </p:blipFill>
        <p:spPr>
          <a:xfrm>
            <a:off x="10113257" y="2895196"/>
            <a:ext cx="496642" cy="925560"/>
          </a:xfrm>
          <a:prstGeom prst="rect">
            <a:avLst/>
          </a:prstGeom>
        </p:spPr>
      </p:pic>
      <p:pic>
        <p:nvPicPr>
          <p:cNvPr id="20" name="Picture 19">
            <a:extLst>
              <a:ext uri="{FF2B5EF4-FFF2-40B4-BE49-F238E27FC236}">
                <a16:creationId xmlns:a16="http://schemas.microsoft.com/office/drawing/2014/main" id="{2B159CF1-5F76-ABED-1E96-4F2853E95FA8}"/>
              </a:ext>
            </a:extLst>
          </p:cNvPr>
          <p:cNvPicPr>
            <a:picLocks noChangeAspect="1"/>
          </p:cNvPicPr>
          <p:nvPr/>
        </p:nvPicPr>
        <p:blipFill>
          <a:blip r:embed="rId5"/>
          <a:stretch>
            <a:fillRect/>
          </a:stretch>
        </p:blipFill>
        <p:spPr>
          <a:xfrm flipH="1">
            <a:off x="10635855" y="3287913"/>
            <a:ext cx="440745" cy="821389"/>
          </a:xfrm>
          <a:prstGeom prst="rect">
            <a:avLst/>
          </a:prstGeom>
        </p:spPr>
      </p:pic>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6"/>
          <a:stretch>
            <a:fillRect/>
          </a:stretch>
        </p:blipFill>
        <p:spPr>
          <a:xfrm>
            <a:off x="1798247" y="3141940"/>
            <a:ext cx="648015" cy="574119"/>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WINEMAKING:</a:t>
            </a:r>
          </a:p>
          <a:p>
            <a:pPr marL="0" indent="0">
              <a:lnSpc>
                <a:spcPct val="82000"/>
              </a:lnSpc>
              <a:buNone/>
            </a:pPr>
            <a:r>
              <a:rPr lang="en-US" sz="5440" dirty="0">
                <a:solidFill>
                  <a:schemeClr val="accent1"/>
                </a:solidFill>
              </a:rPr>
              <a:t>TECHNIQUES INFLUENCING PINOT NOIR </a:t>
            </a:r>
          </a:p>
        </p:txBody>
      </p:sp>
      <p:sp>
        <p:nvSpPr>
          <p:cNvPr id="9" name="TextBox 8">
            <a:extLst>
              <a:ext uri="{FF2B5EF4-FFF2-40B4-BE49-F238E27FC236}">
                <a16:creationId xmlns:a16="http://schemas.microsoft.com/office/drawing/2014/main" id="{9E8DB106-AC9C-525A-E02C-72C63CCF7FF8}"/>
              </a:ext>
            </a:extLst>
          </p:cNvPr>
          <p:cNvSpPr txBox="1"/>
          <p:nvPr/>
        </p:nvSpPr>
        <p:spPr>
          <a:xfrm>
            <a:off x="1407463" y="579906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WILD FERMENTATION</a:t>
            </a: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COLD FERMENTATION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EXTENDED MACERATION</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4136711" y="3475255"/>
            <a:ext cx="1317749" cy="2174745"/>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4"/>
          <a:stretch>
            <a:fillRect/>
          </a:stretch>
        </p:blipFill>
        <p:spPr>
          <a:xfrm>
            <a:off x="1487984" y="2878293"/>
            <a:ext cx="558800" cy="1041400"/>
          </a:xfrm>
          <a:prstGeom prst="rect">
            <a:avLst/>
          </a:prstGeom>
        </p:spPr>
      </p:pic>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5"/>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MATURATION</a:t>
            </a:r>
          </a:p>
        </p:txBody>
      </p:sp>
      <p:pic>
        <p:nvPicPr>
          <p:cNvPr id="3" name="Picture 2">
            <a:extLst>
              <a:ext uri="{FF2B5EF4-FFF2-40B4-BE49-F238E27FC236}">
                <a16:creationId xmlns:a16="http://schemas.microsoft.com/office/drawing/2014/main" id="{B737F7BF-1E5D-3E92-5780-15CE844FCFA3}"/>
              </a:ext>
            </a:extLst>
          </p:cNvPr>
          <p:cNvPicPr>
            <a:picLocks noChangeAspect="1"/>
          </p:cNvPicPr>
          <p:nvPr/>
        </p:nvPicPr>
        <p:blipFill>
          <a:blip r:embed="rId6"/>
          <a:stretch>
            <a:fillRect/>
          </a:stretch>
        </p:blipFill>
        <p:spPr>
          <a:xfrm>
            <a:off x="3882203" y="3343895"/>
            <a:ext cx="652907" cy="578453"/>
          </a:xfrm>
          <a:prstGeom prst="rect">
            <a:avLst/>
          </a:prstGeom>
        </p:spPr>
      </p:pic>
    </p:spTree>
    <p:extLst>
      <p:ext uri="{BB962C8B-B14F-4D97-AF65-F5344CB8AC3E}">
        <p14:creationId xmlns:p14="http://schemas.microsoft.com/office/powerpoint/2010/main" val="363899111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AF5A4C4B-A714-4C9C-A6BE-3C8E0C944989}"/>
</file>

<file path=customXml/itemProps3.xml><?xml version="1.0" encoding="utf-8"?>
<ds:datastoreItem xmlns:ds="http://schemas.openxmlformats.org/officeDocument/2006/customXml" ds:itemID="{10CCF1F8-6D9E-4631-9BC7-E65B426755A9}">
  <ds:schemaRefs>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4e8dd08d-258d-47a9-9875-37f1ffd19f33"/>
    <ds:schemaRef ds:uri="02256494-4976-4001-aedb-96463ae0d92e"/>
    <ds:schemaRef ds:uri="http://schemas.microsoft.com/office/2006/documentManagement/types"/>
    <ds:schemaRef ds:uri="http://purl.org/dc/elements/1.1/"/>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17</TotalTime>
  <Words>1057</Words>
  <Application>Microsoft Macintosh PowerPoint</Application>
  <PresentationFormat>Widescreen</PresentationFormat>
  <Paragraphs>212</Paragraphs>
  <Slides>30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Inter Display</vt:lpstr>
      <vt:lpstr>Neue Haas Grotesk Text Pro</vt:lpstr>
      <vt:lpstr>Hellix SemiBold</vt:lpstr>
      <vt:lpstr>Slide layouts</vt:lpstr>
      <vt:lpstr>PowerPoint Presentation</vt:lpstr>
      <vt:lpstr>PowerPoint Presentation</vt:lpstr>
      <vt:lpstr>PINOT NOIR</vt:lpstr>
      <vt:lpstr>PowerPoint Presentation</vt:lpstr>
      <vt:lpstr>1830s</vt:lpstr>
      <vt:lpstr>PowerPoint Presentation</vt:lpstr>
      <vt:lpstr>VITICULTURE</vt:lpstr>
      <vt:lpstr>PowerPoint Presentation</vt:lpstr>
      <vt:lpstr>PowerPoint Presentation</vt:lpstr>
      <vt:lpstr>PowerPoint Presentation</vt:lpstr>
      <vt:lpstr>PowerPoint Presentation</vt:lpstr>
      <vt:lpstr>CLIMATE</vt:lpstr>
      <vt:lpstr>SOIL</vt:lpstr>
      <vt:lpstr>PowerPoint Presentation</vt:lpstr>
      <vt:lpstr>PowerPoint Presentation</vt:lpstr>
      <vt:lpstr>CLIMATE</vt:lpstr>
      <vt:lpstr>SOIL</vt:lpstr>
      <vt:lpstr>PowerPoint Presentation</vt:lpstr>
      <vt:lpstr>PowerPoint Presentation</vt:lpstr>
      <vt:lpstr>CLIMATE</vt:lpstr>
      <vt:lpstr>SOIL</vt:lpstr>
      <vt:lpstr>PowerPoint Presentation</vt:lpstr>
      <vt:lpstr>PowerPoint Presentation</vt:lpstr>
      <vt:lpstr>CLIMATE</vt:lpstr>
      <vt:lpstr>SOIL</vt:lpstr>
      <vt:lpstr>PowerPoint Presentation</vt:lpstr>
      <vt:lpstr>PowerPoint Presentation</vt:lpstr>
      <vt:lpstr>THE RISE AND RISE OF</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4</cp:revision>
  <dcterms:created xsi:type="dcterms:W3CDTF">2018-07-25T07:02:59Z</dcterms:created>
  <dcterms:modified xsi:type="dcterms:W3CDTF">2025-05-06T11:44:38Z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47265700.0000000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