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88_D29FDF4.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8E_E606641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31" r:id="rId7"/>
    <p:sldId id="637" r:id="rId8"/>
    <p:sldId id="638" r:id="rId9"/>
    <p:sldId id="639" r:id="rId10"/>
    <p:sldId id="646" r:id="rId11"/>
    <p:sldId id="647" r:id="rId12"/>
    <p:sldId id="648" r:id="rId13"/>
    <p:sldId id="644" r:id="rId14"/>
    <p:sldId id="649" r:id="rId15"/>
    <p:sldId id="650" r:id="rId16"/>
    <p:sldId id="651" r:id="rId17"/>
    <p:sldId id="652" r:id="rId18"/>
    <p:sldId id="653" r:id="rId19"/>
    <p:sldId id="654" r:id="rId20"/>
    <p:sldId id="276" r:id="rId21"/>
    <p:sldId id="596" r:id="rId22"/>
    <p:sldId id="655" r:id="rId23"/>
    <p:sldId id="603" r:id="rId24"/>
    <p:sldId id="656" r:id="rId25"/>
    <p:sldId id="626" r:id="rId26"/>
    <p:sldId id="657" r:id="rId27"/>
    <p:sldId id="340" r:id="rId28"/>
    <p:sldId id="658" r:id="rId29"/>
  </p:sldIdLst>
  <p:sldSz cx="12192000" cy="6858000"/>
  <p:notesSz cx="6858000" cy="9144000"/>
  <p:embeddedFontLst>
    <p:embeddedFont>
      <p:font typeface="Inter Display" panose="02000503000000020004"/>
      <p:regular r:id="rId31"/>
      <p:bold r:id="rId32"/>
      <p:italic r:id="rId33"/>
      <p:boldItalic r:id="rId34"/>
    </p:embeddedFont>
    <p:embeddedFont>
      <p:font typeface="Microsoft JhengHei" panose="020B0604030504040204" pitchFamily="34" charset="-120"/>
      <p:regular r:id="rId35"/>
      <p:bold r:id="rId36"/>
    </p:embeddedFont>
    <p:embeddedFont>
      <p:font typeface="Microsoft YaHei" panose="020B0503020204020204" pitchFamily="34" charset="-122"/>
      <p:regular r:id="rId37"/>
      <p:bold r:id="rId38"/>
    </p:embeddedFont>
    <p:embeddedFont>
      <p:font typeface="Neue Haas Grotesk Text Pro" panose="020B0504020202020204" pitchFamily="34" charset="77"/>
      <p:regular r:id="rId39"/>
      <p:bold r:id="rId40"/>
      <p:italic r:id="rId41"/>
      <p:boldItalic r:id="rId42"/>
    </p:embeddedFont>
  </p:embeddedFontLst>
  <p:custDataLst>
    <p:tags r:id="rId4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57"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6" autoAdjust="0"/>
    <p:restoredTop sz="84881"/>
  </p:normalViewPr>
  <p:slideViewPr>
    <p:cSldViewPr snapToGrid="0">
      <p:cViewPr varScale="1">
        <p:scale>
          <a:sx n="102" d="100"/>
          <a:sy n="102" d="100"/>
        </p:scale>
        <p:origin x="216" y="656"/>
      </p:cViewPr>
      <p:guideLst>
        <p:guide orient="horz" pos="3657"/>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gs" Target="tags/tag1.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1.fntdata"/></Relationships>
</file>

<file path=ppt/comments/modernComment_288_D29FDF4.xml><?xml version="1.0" encoding="utf-8"?>
<p188:cmLst xmlns:a="http://schemas.openxmlformats.org/drawingml/2006/main" xmlns:r="http://schemas.openxmlformats.org/officeDocument/2006/relationships" xmlns:p188="http://schemas.microsoft.com/office/powerpoint/2018/8/main">
  <p188:cm id="{0B4258C1-8B67-4C33-8FC9-90AF215FD755}" authorId="{00000000-0000-0000-0000-000000000000}" status="resolved" created="2025-03-18T13:38:52.128">
    <pc:sldMkLst xmlns:pc="http://schemas.microsoft.com/office/powerpoint/2013/main/command">
      <pc:docMk/>
      <pc:sldMk cId="220855796" sldId="648"/>
    </pc:sldMkLst>
    <p188:pos x="0" y="0"/>
    <p188:txBody>
      <a:bodyPr/>
      <a:lstStyle/>
      <a:p>
        <a:r>
          <a:rPr/>
          <a:t>Could the text be moved down a little to separate it more from the subtitle?</a:t>
        </a:r>
      </a:p>
    </p188:txBody>
  </p188:cm>
</p188:cmLst>
</file>

<file path=ppt/comments/modernComment_28E_E6066414.xml><?xml version="1.0" encoding="utf-8"?>
<p188:cmLst xmlns:a="http://schemas.openxmlformats.org/drawingml/2006/main" xmlns:r="http://schemas.openxmlformats.org/officeDocument/2006/relationships" xmlns:p188="http://schemas.microsoft.com/office/powerpoint/2018/8/main">
  <p188:cm id="{2C9E4932-D8C0-4E68-B9E0-92E7A6BEF96A}" authorId="{00000000-0000-0000-0000-000000000000}" status="resolved" created="2025-03-18T13:39:28.941">
    <pc:sldMkLst xmlns:pc="http://schemas.microsoft.com/office/powerpoint/2013/main/command">
      <pc:docMk/>
      <pc:sldMk cId="3859178516" sldId="654"/>
    </pc:sldMkLst>
    <p188:pos x="0" y="0"/>
    <p188:txBody>
      <a:bodyPr/>
      <a:lstStyle/>
      <a:p>
        <a:r>
          <a:rPr/>
          <a:t>Chardonnay all on one line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cs typeface="SimSun"/>
                <a:sym typeface="SimSun"/>
              </a:rPr>
              <a:t>一起探索全世界最詩情畫意也最與世隔絕的產區，瞭解這裡的歷史、氣候、葡萄酒釀造，與標誌性的葡萄酒風格吧！</a:t>
            </a:r>
          </a:p>
          <a:p>
            <a:r>
              <a:rPr lang="ja-JP" altLang="en-US">
                <a:cs typeface="SimSun"/>
                <a:sym typeface="SimSun"/>
              </a:rPr>
              <a:t>這些筆記提供額外的演示文稿信息與推薦的討論話題。如需下載更多主題、資源或者演示文稿，請移步 </a:t>
            </a:r>
            <a:r>
              <a:rPr lang="en-GB" dirty="0" err="1">
                <a:cs typeface="SimSun"/>
                <a:sym typeface="SimSun"/>
              </a:rPr>
              <a:t>www.australianwinediscovered.com</a:t>
            </a:r>
            <a:r>
              <a:rPr lang="en-GB" dirty="0">
                <a:cs typeface="SimSun"/>
                <a:sym typeface="SimSun"/>
              </a:rPr>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366799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Microsoft YaHei" panose="020B0503020204020204" pitchFamily="34" charset="-122"/>
                <a:ea typeface="Microsoft YaHei" panose="020B0503020204020204" pitchFamily="34" charset="-122"/>
                <a:sym typeface="SimSun"/>
              </a:rPr>
              <a:t>現在我們可以開始品嘗與討論您選擇的一系列葡萄酒了。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694770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cs typeface="SimSun"/>
                <a:sym typeface="SimSun"/>
              </a:rPr>
              <a:t>紅、白葡萄品種的種植量大致相同，都出產風格優雅精緻的葡萄酒。</a:t>
            </a:r>
          </a:p>
          <a:p>
            <a:endParaRPr lang="ja-JP" altLang="en-US">
              <a:cs typeface="SimSun"/>
              <a:sym typeface="SimSun"/>
            </a:endParaRPr>
          </a:p>
          <a:p>
            <a:r>
              <a:rPr lang="en-US" altLang="ja-JP" dirty="0">
                <a:cs typeface="SimSun"/>
                <a:sym typeface="SimSun"/>
              </a:rPr>
              <a:t>+ </a:t>
            </a:r>
            <a:r>
              <a:rPr lang="ja-JP" altLang="en-US">
                <a:cs typeface="SimSun"/>
                <a:sym typeface="SimSun"/>
              </a:rPr>
              <a:t>補充內容：更多課程資料與有關葡萄品種的信息請移步 </a:t>
            </a:r>
            <a:r>
              <a:rPr lang="en-GB" dirty="0" err="1">
                <a:cs typeface="SimSun"/>
                <a:sym typeface="SimSun"/>
              </a:rPr>
              <a:t>www.australianwinediscovered.com</a:t>
            </a:r>
            <a:endParaRPr lang="en-GB" dirty="0">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208181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Microsoft YaHei" panose="020B0503020204020204" pitchFamily="34" charset="-122"/>
                <a:ea typeface="Microsoft YaHei" panose="020B0503020204020204" pitchFamily="34" charset="-122"/>
                <a:sym typeface="SimSun"/>
              </a:rPr>
              <a:t>這兩個品種天然互補，榭密雍 </a:t>
            </a:r>
            <a:r>
              <a:rPr lang="en-US" altLang="ja-JP" dirty="0">
                <a:latin typeface="Microsoft YaHei" panose="020B0503020204020204" pitchFamily="34" charset="-122"/>
                <a:ea typeface="Microsoft YaHei" panose="020B0503020204020204" pitchFamily="34" charset="-122"/>
                <a:sym typeface="SimSun"/>
              </a:rPr>
              <a:t>(</a:t>
            </a:r>
            <a:r>
              <a:rPr lang="en-GB" dirty="0">
                <a:latin typeface="Microsoft YaHei" panose="020B0503020204020204" pitchFamily="34" charset="-122"/>
                <a:ea typeface="Microsoft YaHei" panose="020B0503020204020204" pitchFamily="34" charset="-122"/>
                <a:sym typeface="SimSun"/>
              </a:rPr>
              <a:t>Semillon) </a:t>
            </a:r>
            <a:r>
              <a:rPr lang="ja-JP" altLang="en-US">
                <a:latin typeface="Microsoft YaHei" panose="020B0503020204020204" pitchFamily="34" charset="-122"/>
                <a:ea typeface="Microsoft YaHei" panose="020B0503020204020204" pitchFamily="34" charset="-122"/>
                <a:sym typeface="SimSun"/>
              </a:rPr>
              <a:t>為清瘦乾爽的白蘇維濃 </a:t>
            </a:r>
            <a:r>
              <a:rPr lang="en-US" altLang="ja-JP" dirty="0">
                <a:latin typeface="Microsoft YaHei" panose="020B0503020204020204" pitchFamily="34" charset="-122"/>
                <a:ea typeface="Microsoft YaHei" panose="020B0503020204020204" pitchFamily="34" charset="-122"/>
                <a:sym typeface="SimSun"/>
              </a:rPr>
              <a:t>(</a:t>
            </a:r>
            <a:r>
              <a:rPr lang="en-GB" dirty="0">
                <a:latin typeface="Microsoft YaHei" panose="020B0503020204020204" pitchFamily="34" charset="-122"/>
                <a:ea typeface="Microsoft YaHei" panose="020B0503020204020204" pitchFamily="34" charset="-122"/>
                <a:sym typeface="SimSun"/>
              </a:rPr>
              <a:t>Sauvignon Blanc) </a:t>
            </a:r>
            <a:r>
              <a:rPr lang="ja-JP" altLang="en-US">
                <a:latin typeface="Microsoft YaHei" panose="020B0503020204020204" pitchFamily="34" charset="-122"/>
                <a:ea typeface="Microsoft YaHei" panose="020B0503020204020204" pitchFamily="34" charset="-122"/>
                <a:sym typeface="SimSun"/>
              </a:rPr>
              <a:t>增添了風味與圓潤度，並補充白蘇維濃 </a:t>
            </a:r>
            <a:r>
              <a:rPr lang="en-US" altLang="ja-JP" dirty="0">
                <a:latin typeface="Microsoft YaHei" panose="020B0503020204020204" pitchFamily="34" charset="-122"/>
                <a:ea typeface="Microsoft YaHei" panose="020B0503020204020204" pitchFamily="34" charset="-122"/>
                <a:sym typeface="SimSun"/>
              </a:rPr>
              <a:t>(</a:t>
            </a:r>
            <a:r>
              <a:rPr lang="en-GB" dirty="0">
                <a:latin typeface="Microsoft YaHei" panose="020B0503020204020204" pitchFamily="34" charset="-122"/>
                <a:ea typeface="Microsoft YaHei" panose="020B0503020204020204" pitchFamily="34" charset="-122"/>
                <a:sym typeface="SimSun"/>
              </a:rPr>
              <a:t>Sauvignon Blanc) </a:t>
            </a:r>
            <a:r>
              <a:rPr lang="ja-JP" altLang="en-US">
                <a:latin typeface="Microsoft YaHei" panose="020B0503020204020204" pitchFamily="34" charset="-122"/>
                <a:ea typeface="Microsoft YaHei" panose="020B0503020204020204" pitchFamily="34" charset="-122"/>
                <a:sym typeface="SimSun"/>
              </a:rPr>
              <a:t>的中部口感，起到了</a:t>
            </a:r>
            <a:r>
              <a:rPr lang="en-US" altLang="ja-JP" dirty="0">
                <a:latin typeface="Microsoft YaHei" panose="020B0503020204020204" pitchFamily="34" charset="-122"/>
                <a:ea typeface="Microsoft YaHei" panose="020B0503020204020204" pitchFamily="34" charset="-122"/>
                <a:sym typeface="SimSun"/>
              </a:rPr>
              <a:t>1+1&gt;2</a:t>
            </a:r>
            <a:r>
              <a:rPr lang="ja-JP" altLang="en-US">
                <a:latin typeface="Microsoft YaHei" panose="020B0503020204020204" pitchFamily="34" charset="-122"/>
                <a:ea typeface="Microsoft YaHei" panose="020B0503020204020204" pitchFamily="34" charset="-122"/>
                <a:sym typeface="SimSun"/>
              </a:rPr>
              <a:t>的效果。這類混釀通常呈現熱帶水果的特徵，檸檬香氣，濃郁的草本植物與青草的香調。不帶有橡木影響的風格葡萄酒活力十足，充滿爽脆的果味，適合在年輕時飲用。許多釀酒師開始使用橡木桶發酵工藝，以增加複雜度、酒體與濃郁度。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487732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GB" dirty="0">
                <a:latin typeface="Microsoft YaHei" panose="020B0503020204020204" pitchFamily="34" charset="-122"/>
                <a:ea typeface="Microsoft YaHei" panose="020B0503020204020204" pitchFamily="34" charset="-122"/>
              </a:rPr>
              <a:t>「</a:t>
            </a:r>
            <a:r>
              <a:rPr lang="en-GB" dirty="0" err="1">
                <a:latin typeface="Microsoft YaHei" panose="020B0503020204020204" pitchFamily="34" charset="-122"/>
                <a:ea typeface="Microsoft YaHei" panose="020B0503020204020204" pitchFamily="34" charset="-122"/>
              </a:rPr>
              <a:t>Gingin</a:t>
            </a:r>
            <a:r>
              <a:rPr lang="en-GB"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品系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clone) </a:t>
            </a:r>
            <a:r>
              <a:rPr lang="ja-JP" altLang="en-US">
                <a:latin typeface="Microsoft YaHei" panose="020B0503020204020204" pitchFamily="34" charset="-122"/>
                <a:ea typeface="Microsoft YaHei" panose="020B0503020204020204" pitchFamily="34" charset="-122"/>
              </a:rPr>
              <a:t>的產量低，果串小，單個果粒也小。這些特徵帶來果味濃郁集中、風味複雜，帶有礦物質感的酸度。使用這一品系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clone) </a:t>
            </a:r>
            <a:r>
              <a:rPr lang="ja-JP" altLang="en-US">
                <a:latin typeface="Microsoft YaHei" panose="020B0503020204020204" pitchFamily="34" charset="-122"/>
                <a:ea typeface="Microsoft YaHei" panose="020B0503020204020204" pitchFamily="34" charset="-122"/>
              </a:rPr>
              <a:t>的夏多內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Chardonnay) </a:t>
            </a:r>
            <a:r>
              <a:rPr lang="ja-JP" altLang="en-US">
                <a:latin typeface="Microsoft YaHei" panose="020B0503020204020204" pitchFamily="34" charset="-122"/>
                <a:ea typeface="Microsoft YaHei" panose="020B0503020204020204" pitchFamily="34" charset="-122"/>
              </a:rPr>
              <a:t>釀造的葡萄酒濃郁而精緻，在法國橡木桶中採用野生酵母發酵，以獲得咸鮮的複雜風味，並帶酒泥熟化，形成豐富的層次結構。這類葡萄酒陳年潛力出眾，隨時間推移會演化出濃郁的牛油香氣，以及堅果甚至焦糖的風味。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397813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GB" dirty="0"/>
              <a:t>「Houghton」</a:t>
            </a:r>
            <a:r>
              <a:rPr lang="ja-JP" altLang="en-US"/>
              <a:t>品系 </a:t>
            </a:r>
            <a:r>
              <a:rPr lang="en-US" altLang="ja-JP" dirty="0"/>
              <a:t>(</a:t>
            </a:r>
            <a:r>
              <a:rPr lang="en-GB" dirty="0"/>
              <a:t>clone) </a:t>
            </a:r>
            <a:r>
              <a:rPr lang="ja-JP" altLang="en-US"/>
              <a:t>產量低、果粒很小，單寧結構極其精緻。使用這一品系 </a:t>
            </a:r>
            <a:r>
              <a:rPr lang="en-US" altLang="ja-JP" dirty="0"/>
              <a:t>(</a:t>
            </a:r>
            <a:r>
              <a:rPr lang="en-GB" dirty="0"/>
              <a:t>clone) </a:t>
            </a:r>
            <a:r>
              <a:rPr lang="ja-JP" altLang="en-US"/>
              <a:t>的卡本內蘇維翁 </a:t>
            </a:r>
            <a:r>
              <a:rPr lang="en-US" altLang="ja-JP" dirty="0"/>
              <a:t>(</a:t>
            </a:r>
            <a:r>
              <a:rPr lang="en-GB" dirty="0"/>
              <a:t>Cabernet Sauvignon) </a:t>
            </a:r>
            <a:r>
              <a:rPr lang="ja-JP" altLang="en-US"/>
              <a:t>釀造的葡萄酒通常酒體中等至飽滿，相較庫納瓦拉 </a:t>
            </a:r>
            <a:r>
              <a:rPr lang="en-US" altLang="ja-JP" dirty="0"/>
              <a:t>(</a:t>
            </a:r>
            <a:r>
              <a:rPr lang="en-GB" dirty="0"/>
              <a:t>Coonawarra，</a:t>
            </a:r>
            <a:r>
              <a:rPr lang="ja-JP" altLang="en-US"/>
              <a:t>另一個著名澳洲卡本內蘇維翁產區</a:t>
            </a:r>
            <a:r>
              <a:rPr lang="en-US" altLang="ja-JP" dirty="0"/>
              <a:t>) </a:t>
            </a:r>
            <a:r>
              <a:rPr lang="ja-JP" altLang="en-US"/>
              <a:t>的同類葡萄酒口感更為圓潤，風味更為濃郁。在最佳的年份，瑪格利特河 </a:t>
            </a:r>
            <a:r>
              <a:rPr lang="en-US" altLang="ja-JP" dirty="0"/>
              <a:t>(</a:t>
            </a:r>
            <a:r>
              <a:rPr lang="en-GB" dirty="0"/>
              <a:t>Margaret River) </a:t>
            </a:r>
            <a:r>
              <a:rPr lang="ja-JP" altLang="en-US"/>
              <a:t>卡本內蘇維翁 </a:t>
            </a:r>
            <a:r>
              <a:rPr lang="en-US" altLang="ja-JP" dirty="0"/>
              <a:t>(</a:t>
            </a:r>
            <a:r>
              <a:rPr lang="en-GB" dirty="0"/>
              <a:t>Cabernet Sauvignon) </a:t>
            </a:r>
            <a:r>
              <a:rPr lang="ja-JP" altLang="en-US"/>
              <a:t>能夠在葡萄的成熟度、酸度與清晰的單寧結構之間達到令人驚嘆的平衡，適合長期窖藏。</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672162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22</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992209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cs typeface="SimSun"/>
                <a:sym typeface="SimSun"/>
              </a:rPr>
              <a:t>現在可以請大家初嘗一下經典的瑪格麗特河 </a:t>
            </a:r>
            <a:r>
              <a:rPr lang="en-US" altLang="ja-JP" dirty="0">
                <a:cs typeface="SimSun"/>
                <a:sym typeface="SimSun"/>
              </a:rPr>
              <a:t>(</a:t>
            </a:r>
            <a:r>
              <a:rPr lang="en-GB" dirty="0">
                <a:cs typeface="SimSun"/>
                <a:sym typeface="SimSun"/>
              </a:rPr>
              <a:t>Margaret River) </a:t>
            </a:r>
            <a:r>
              <a:rPr lang="ja-JP" altLang="en-US">
                <a:cs typeface="SimSun"/>
                <a:sym typeface="SimSun"/>
              </a:rPr>
              <a:t>葡萄酒。完整的品鑒稍後進行。</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504527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latin typeface="SimSong Regular"/>
                <a:ea typeface="SimSong Regular"/>
                <a:cs typeface="SimSong Regular"/>
                <a:sym typeface="SimSong Regular"/>
              </a:defRPr>
            </a:pPr>
            <a:r>
              <a:rPr lang="ja-JP" altLang="en-US">
                <a:cs typeface="SimSun"/>
                <a:sym typeface="SimSun"/>
              </a:rPr>
              <a:t>推薦的討論話題： </a:t>
            </a:r>
          </a:p>
          <a:p>
            <a:pPr>
              <a:defRPr>
                <a:latin typeface="SimSong Regular"/>
                <a:ea typeface="SimSong Regular"/>
                <a:cs typeface="SimSong Regular"/>
                <a:sym typeface="SimSong Regular"/>
              </a:defRPr>
            </a:pPr>
            <a:r>
              <a:rPr lang="en-US" altLang="ja-JP" dirty="0">
                <a:cs typeface="SimSun"/>
                <a:sym typeface="SimSun"/>
              </a:rPr>
              <a:t>— </a:t>
            </a:r>
            <a:r>
              <a:rPr lang="ja-JP" altLang="en-US">
                <a:cs typeface="SimSun"/>
                <a:sym typeface="SimSun"/>
              </a:rPr>
              <a:t>瑪格麗特河 </a:t>
            </a:r>
            <a:r>
              <a:rPr lang="en-US" altLang="ja-JP" dirty="0">
                <a:cs typeface="SimSun"/>
                <a:sym typeface="SimSun"/>
              </a:rPr>
              <a:t>(</a:t>
            </a:r>
            <a:r>
              <a:rPr lang="en-GB" dirty="0">
                <a:cs typeface="SimSun"/>
                <a:sym typeface="SimSun"/>
              </a:rPr>
              <a:t>Margaret River) </a:t>
            </a:r>
            <a:r>
              <a:rPr lang="ja-JP" altLang="en-US">
                <a:cs typeface="SimSun"/>
                <a:sym typeface="SimSun"/>
              </a:rPr>
              <a:t>產區較晚進入葡萄酒行業，這為何成為了產區的優勢？</a:t>
            </a:r>
          </a:p>
          <a:p>
            <a:pPr>
              <a:defRPr>
                <a:latin typeface="SimSong Regular"/>
                <a:ea typeface="SimSong Regular"/>
                <a:cs typeface="SimSong Regular"/>
                <a:sym typeface="SimSong Regular"/>
              </a:defRPr>
            </a:pPr>
            <a:r>
              <a:rPr lang="en-US" altLang="ja-JP" dirty="0">
                <a:cs typeface="SimSun"/>
                <a:sym typeface="SimSun"/>
              </a:rPr>
              <a:t>— </a:t>
            </a:r>
            <a:r>
              <a:rPr lang="ja-JP" altLang="en-US">
                <a:cs typeface="SimSun"/>
                <a:sym typeface="SimSun"/>
              </a:rPr>
              <a:t>產區首批酒莊中的大部分都是由行業新人創辦的。這會如何塑造了產區的葡萄酒風格與釀酒工藝？</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3320239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cs typeface="SimSun"/>
                <a:sym typeface="SimSun"/>
              </a:rPr>
              <a:t>瑪格麗特河 </a:t>
            </a:r>
            <a:r>
              <a:rPr lang="en-US" altLang="ja-JP" dirty="0">
                <a:cs typeface="SimSun"/>
                <a:sym typeface="SimSun"/>
              </a:rPr>
              <a:t>(</a:t>
            </a:r>
            <a:r>
              <a:rPr lang="en-GB" dirty="0">
                <a:cs typeface="SimSun"/>
                <a:sym typeface="SimSun"/>
              </a:rPr>
              <a:t>Margaret River) </a:t>
            </a:r>
            <a:r>
              <a:rPr lang="ja-JP" altLang="en-US">
                <a:cs typeface="SimSun"/>
                <a:sym typeface="SimSun"/>
              </a:rPr>
              <a:t>產區位於澳大利亞的西南角，距離西澳首都珀斯市 </a:t>
            </a:r>
            <a:r>
              <a:rPr lang="en-US" altLang="ja-JP" dirty="0">
                <a:cs typeface="SimSun"/>
                <a:sym typeface="SimSun"/>
              </a:rPr>
              <a:t>(</a:t>
            </a:r>
            <a:r>
              <a:rPr lang="en-GB" dirty="0">
                <a:cs typeface="SimSun"/>
                <a:sym typeface="SimSun"/>
              </a:rPr>
              <a:t>Perth) </a:t>
            </a:r>
            <a:r>
              <a:rPr lang="ja-JP" altLang="en-US">
                <a:cs typeface="SimSun"/>
                <a:sym typeface="SimSun"/>
              </a:rPr>
              <a:t>約</a:t>
            </a:r>
            <a:r>
              <a:rPr lang="en-US" altLang="ja-JP" dirty="0">
                <a:cs typeface="SimSun"/>
                <a:sym typeface="SimSun"/>
              </a:rPr>
              <a:t>270</a:t>
            </a:r>
            <a:r>
              <a:rPr lang="ja-JP" altLang="en-US">
                <a:cs typeface="SimSun"/>
                <a:sym typeface="SimSun"/>
              </a:rPr>
              <a:t>公里。</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3011225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cs typeface="SimSun"/>
                <a:sym typeface="SimSun"/>
              </a:rPr>
              <a:t>瑪格麗特河 </a:t>
            </a:r>
            <a:r>
              <a:rPr lang="en-US" altLang="ja-JP" dirty="0">
                <a:cs typeface="SimSun"/>
                <a:sym typeface="SimSun"/>
              </a:rPr>
              <a:t>(</a:t>
            </a:r>
            <a:r>
              <a:rPr lang="en-GB" dirty="0">
                <a:cs typeface="SimSun"/>
                <a:sym typeface="SimSun"/>
              </a:rPr>
              <a:t>Margaret River) </a:t>
            </a:r>
            <a:r>
              <a:rPr lang="ja-JP" altLang="en-US">
                <a:cs typeface="SimSun"/>
                <a:sym typeface="SimSun"/>
              </a:rPr>
              <a:t>沒有法定子產區，但是氣候與土壤的區別形成了不同區域的劃分，包括：雅林格普 </a:t>
            </a:r>
            <a:r>
              <a:rPr lang="en-US" altLang="ja-JP" dirty="0">
                <a:cs typeface="SimSun"/>
                <a:sym typeface="SimSun"/>
              </a:rPr>
              <a:t>(</a:t>
            </a:r>
            <a:r>
              <a:rPr lang="en-GB" dirty="0" err="1">
                <a:cs typeface="SimSun"/>
                <a:sym typeface="SimSun"/>
              </a:rPr>
              <a:t>Yallingup</a:t>
            </a:r>
            <a:r>
              <a:rPr lang="en-GB" dirty="0">
                <a:cs typeface="SimSun"/>
                <a:sym typeface="SimSun"/>
              </a:rPr>
              <a:t>) 、</a:t>
            </a:r>
            <a:r>
              <a:rPr lang="ja-JP" altLang="en-US">
                <a:cs typeface="SimSun"/>
                <a:sym typeface="SimSun"/>
              </a:rPr>
              <a:t>卡賓納普 </a:t>
            </a:r>
            <a:r>
              <a:rPr lang="en-US" altLang="ja-JP" dirty="0">
                <a:cs typeface="SimSun"/>
                <a:sym typeface="SimSun"/>
              </a:rPr>
              <a:t>(</a:t>
            </a:r>
            <a:r>
              <a:rPr lang="en-GB" dirty="0" err="1">
                <a:cs typeface="SimSun"/>
                <a:sym typeface="SimSun"/>
              </a:rPr>
              <a:t>Carbunup</a:t>
            </a:r>
            <a:r>
              <a:rPr lang="en-GB" dirty="0">
                <a:cs typeface="SimSun"/>
                <a:sym typeface="SimSun"/>
              </a:rPr>
              <a:t>) 、</a:t>
            </a:r>
            <a:r>
              <a:rPr lang="ja-JP" altLang="en-US">
                <a:cs typeface="SimSun"/>
                <a:sym typeface="SimSun"/>
              </a:rPr>
              <a:t>威利亞普 </a:t>
            </a:r>
            <a:r>
              <a:rPr lang="en-US" altLang="ja-JP" dirty="0">
                <a:cs typeface="SimSun"/>
                <a:sym typeface="SimSun"/>
              </a:rPr>
              <a:t>(</a:t>
            </a:r>
            <a:r>
              <a:rPr lang="en-GB" dirty="0" err="1">
                <a:cs typeface="SimSun"/>
                <a:sym typeface="SimSun"/>
              </a:rPr>
              <a:t>Willyabrup</a:t>
            </a:r>
            <a:r>
              <a:rPr lang="en-GB" dirty="0">
                <a:cs typeface="SimSun"/>
                <a:sym typeface="SimSun"/>
              </a:rPr>
              <a:t>) 、</a:t>
            </a:r>
            <a:r>
              <a:rPr lang="ja-JP" altLang="en-US">
                <a:cs typeface="SimSun"/>
                <a:sym typeface="SimSun"/>
              </a:rPr>
              <a:t>特里頓 </a:t>
            </a:r>
            <a:r>
              <a:rPr lang="en-US" altLang="ja-JP" dirty="0">
                <a:cs typeface="SimSun"/>
                <a:sym typeface="SimSun"/>
              </a:rPr>
              <a:t>(</a:t>
            </a:r>
            <a:r>
              <a:rPr lang="en-GB" dirty="0" err="1">
                <a:cs typeface="SimSun"/>
                <a:sym typeface="SimSun"/>
              </a:rPr>
              <a:t>Treeton</a:t>
            </a:r>
            <a:r>
              <a:rPr lang="en-GB" dirty="0">
                <a:cs typeface="SimSun"/>
                <a:sym typeface="SimSun"/>
              </a:rPr>
              <a:t>) 、</a:t>
            </a:r>
            <a:r>
              <a:rPr lang="ja-JP" altLang="en-US">
                <a:cs typeface="SimSun"/>
                <a:sym typeface="SimSun"/>
              </a:rPr>
              <a:t>沃克里夫 </a:t>
            </a:r>
            <a:r>
              <a:rPr lang="en-US" altLang="ja-JP" dirty="0">
                <a:cs typeface="SimSun"/>
                <a:sym typeface="SimSun"/>
              </a:rPr>
              <a:t>(</a:t>
            </a:r>
            <a:r>
              <a:rPr lang="en-GB" dirty="0" err="1">
                <a:cs typeface="SimSun"/>
                <a:sym typeface="SimSun"/>
              </a:rPr>
              <a:t>Wallcliffe</a:t>
            </a:r>
            <a:r>
              <a:rPr lang="en-GB" dirty="0">
                <a:cs typeface="SimSun"/>
                <a:sym typeface="SimSun"/>
              </a:rPr>
              <a:t>) </a:t>
            </a:r>
            <a:r>
              <a:rPr lang="ja-JP" altLang="en-US">
                <a:cs typeface="SimSun"/>
                <a:sym typeface="SimSun"/>
              </a:rPr>
              <a:t>與卡立岱爾 </a:t>
            </a:r>
            <a:r>
              <a:rPr lang="en-US" altLang="ja-JP" dirty="0">
                <a:cs typeface="SimSun"/>
                <a:sym typeface="SimSun"/>
              </a:rPr>
              <a:t>(</a:t>
            </a:r>
            <a:r>
              <a:rPr lang="en-GB" dirty="0" err="1">
                <a:cs typeface="SimSun"/>
                <a:sym typeface="SimSun"/>
              </a:rPr>
              <a:t>Karridale</a:t>
            </a:r>
            <a:r>
              <a:rPr lang="en-GB" dirty="0">
                <a:cs typeface="SimSun"/>
                <a:sym typeface="SimSun"/>
              </a:rPr>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68218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latin typeface="+mn-lt"/>
                <a:ea typeface="+mn-ea"/>
                <a:cs typeface="+mn-cs"/>
                <a:sym typeface="Helvetica"/>
              </a:defRPr>
            </a:pPr>
            <a:r>
              <a:rPr lang="en-US" altLang="ja-JP" dirty="0"/>
              <a:t>— </a:t>
            </a:r>
            <a:r>
              <a:rPr lang="ja-JP" altLang="en-US"/>
              <a:t>地中海氣候，三面環海，受到強烈的海洋影響。</a:t>
            </a:r>
          </a:p>
          <a:p>
            <a:pPr>
              <a:defRPr>
                <a:latin typeface="+mn-lt"/>
                <a:ea typeface="+mn-ea"/>
                <a:cs typeface="+mn-cs"/>
                <a:sym typeface="Helvetica"/>
              </a:defRPr>
            </a:pPr>
            <a:r>
              <a:rPr lang="en-US" altLang="ja-JP" dirty="0"/>
              <a:t>— </a:t>
            </a:r>
            <a:r>
              <a:rPr lang="ja-JP" altLang="en-US"/>
              <a:t>冬季降水量多，夏季溫暖乾燥，低霜凍、冰雹等災害性天氣風險，葡萄生長條件卓越。 </a:t>
            </a:r>
          </a:p>
          <a:p>
            <a:pPr>
              <a:defRPr>
                <a:latin typeface="+mn-lt"/>
                <a:ea typeface="+mn-ea"/>
                <a:cs typeface="+mn-cs"/>
                <a:sym typeface="Helvetica"/>
              </a:defRPr>
            </a:pPr>
            <a:r>
              <a:rPr lang="en-US" altLang="ja-JP" dirty="0"/>
              <a:t>— </a:t>
            </a:r>
            <a:r>
              <a:rPr lang="ja-JP" altLang="en-US"/>
              <a:t>晝夜溫差小，因此熱量的積累很平穩</a:t>
            </a:r>
          </a:p>
          <a:p>
            <a:pPr>
              <a:defRPr>
                <a:latin typeface="+mn-lt"/>
                <a:ea typeface="+mn-ea"/>
                <a:cs typeface="+mn-cs"/>
                <a:sym typeface="Helvetica"/>
              </a:defRPr>
            </a:pPr>
            <a:r>
              <a:rPr lang="en-US" altLang="ja-JP" dirty="0"/>
              <a:t>— </a:t>
            </a:r>
            <a:r>
              <a:rPr lang="ja-JP" altLang="en-US"/>
              <a:t>生長季節降水量：</a:t>
            </a:r>
            <a:r>
              <a:rPr lang="en-US" altLang="ja-JP" dirty="0"/>
              <a:t>202</a:t>
            </a:r>
            <a:r>
              <a:rPr lang="ja-JP" altLang="en-US"/>
              <a:t>毫米 </a:t>
            </a:r>
            <a:r>
              <a:rPr lang="en-US" altLang="ja-JP" dirty="0"/>
              <a:t>(7.95</a:t>
            </a:r>
            <a:r>
              <a:rPr lang="ja-JP" altLang="en-US"/>
              <a:t>英吋</a:t>
            </a:r>
            <a:r>
              <a:rPr lang="en-US" altLang="ja-JP" dirty="0"/>
              <a:t>) </a:t>
            </a:r>
            <a:endParaRPr lang="ja-JP" altLang="en-US"/>
          </a:p>
          <a:p>
            <a:pPr>
              <a:defRPr>
                <a:latin typeface="+mn-lt"/>
                <a:ea typeface="+mn-ea"/>
                <a:cs typeface="+mn-cs"/>
                <a:sym typeface="Helvetica"/>
              </a:defRPr>
            </a:pPr>
            <a:r>
              <a:rPr lang="en-US" altLang="ja-JP" dirty="0"/>
              <a:t>— </a:t>
            </a:r>
            <a:r>
              <a:rPr lang="ja-JP" altLang="en-US"/>
              <a:t> </a:t>
            </a:r>
            <a:r>
              <a:rPr lang="en-US" altLang="ja-JP" dirty="0"/>
              <a:t>(</a:t>
            </a:r>
            <a:r>
              <a:rPr lang="ja-JP" altLang="en-US"/>
              <a:t>南半球夏季</a:t>
            </a:r>
            <a:r>
              <a:rPr lang="en-US" altLang="ja-JP" dirty="0"/>
              <a:t>) </a:t>
            </a:r>
            <a:r>
              <a:rPr lang="ja-JP" altLang="en-US"/>
              <a:t>一月平均氣溫：</a:t>
            </a:r>
            <a:r>
              <a:rPr lang="en-US" altLang="ja-JP" dirty="0"/>
              <a:t>20.9°</a:t>
            </a:r>
            <a:r>
              <a:rPr lang="en-GB" dirty="0"/>
              <a:t>C (69.62°F)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10</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cs typeface="SimSun"/>
                <a:sym typeface="SimSun"/>
              </a:rPr>
              <a:t>露紋博物山脈 </a:t>
            </a:r>
            <a:r>
              <a:rPr lang="en-US" altLang="ja-JP" dirty="0">
                <a:cs typeface="SimSun"/>
                <a:sym typeface="SimSun"/>
              </a:rPr>
              <a:t>(</a:t>
            </a:r>
            <a:r>
              <a:rPr lang="en-GB" dirty="0">
                <a:cs typeface="SimSun"/>
                <a:sym typeface="SimSun"/>
              </a:rPr>
              <a:t>Leeuwin-Naturaliste) </a:t>
            </a:r>
            <a:r>
              <a:rPr lang="ja-JP" altLang="en-US">
                <a:cs typeface="SimSun"/>
                <a:sym typeface="SimSun"/>
              </a:rPr>
              <a:t>貫穿整個產區。花崗岩基岩有</a:t>
            </a:r>
            <a:r>
              <a:rPr lang="en-US" altLang="ja-JP" dirty="0">
                <a:cs typeface="SimSun"/>
                <a:sym typeface="SimSun"/>
              </a:rPr>
              <a:t>1.5</a:t>
            </a:r>
            <a:r>
              <a:rPr lang="ja-JP" altLang="en-US">
                <a:cs typeface="SimSun"/>
                <a:sym typeface="SimSun"/>
              </a:rPr>
              <a:t>億至</a:t>
            </a:r>
            <a:r>
              <a:rPr lang="en-US" altLang="ja-JP" dirty="0">
                <a:cs typeface="SimSun"/>
                <a:sym typeface="SimSun"/>
              </a:rPr>
              <a:t>6</a:t>
            </a:r>
            <a:r>
              <a:rPr lang="ja-JP" altLang="en-US">
                <a:cs typeface="SimSun"/>
                <a:sym typeface="SimSun"/>
              </a:rPr>
              <a:t>億年的歷史，分層處是</a:t>
            </a:r>
            <a:r>
              <a:rPr lang="en-US" altLang="ja-JP" dirty="0">
                <a:cs typeface="SimSun"/>
                <a:sym typeface="SimSun"/>
              </a:rPr>
              <a:t>200</a:t>
            </a:r>
            <a:r>
              <a:rPr lang="ja-JP" altLang="en-US">
                <a:cs typeface="SimSun"/>
                <a:sym typeface="SimSun"/>
              </a:rPr>
              <a:t>萬年前形成的石灰岩層。隨著時間的推移，這片山脊成為了世界上最古老的以片麻岩、片岩與花崗岩為基礎的複雜土壤脈絡。</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586003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cs typeface="SimSun"/>
                <a:sym typeface="SimSun"/>
              </a:rPr>
              <a:t>瑪格麗特河 </a:t>
            </a:r>
            <a:r>
              <a:rPr lang="en-US" altLang="ja-JP" dirty="0">
                <a:cs typeface="SimSun"/>
                <a:sym typeface="SimSun"/>
              </a:rPr>
              <a:t>(</a:t>
            </a:r>
            <a:r>
              <a:rPr lang="en-GB" dirty="0">
                <a:cs typeface="SimSun"/>
                <a:sym typeface="SimSun"/>
              </a:rPr>
              <a:t>Margaret River) </a:t>
            </a:r>
            <a:r>
              <a:rPr lang="ja-JP" altLang="en-US">
                <a:cs typeface="SimSun"/>
                <a:sym typeface="SimSun"/>
              </a:rPr>
              <a:t>的氣候條件非常適合種植葡萄，因此最少干預的種植法在這裡毫不費力。完美的成熟條件意味著葡萄在溫和的夏季與秋季茁壯生長，結出的果實風味出色且具有較高天然酸度。 </a:t>
            </a:r>
          </a:p>
          <a:p>
            <a:r>
              <a:rPr lang="ja-JP" altLang="en-US">
                <a:cs typeface="SimSun"/>
                <a:sym typeface="SimSun"/>
              </a:rPr>
              <a:t>這裡沒有根瘤蚜蟲害 </a:t>
            </a:r>
            <a:r>
              <a:rPr lang="en-US" altLang="ja-JP" dirty="0">
                <a:cs typeface="SimSun"/>
                <a:sym typeface="SimSun"/>
              </a:rPr>
              <a:t>(</a:t>
            </a:r>
            <a:r>
              <a:rPr lang="en-GB" dirty="0">
                <a:cs typeface="SimSun"/>
                <a:sym typeface="SimSun"/>
              </a:rPr>
              <a:t>phylloxera) ，</a:t>
            </a:r>
            <a:r>
              <a:rPr lang="ja-JP" altLang="en-US">
                <a:cs typeface="SimSun"/>
                <a:sym typeface="SimSun"/>
              </a:rPr>
              <a:t>意味著產區既有的葡萄園能持續為新葡萄園提供高品質的扦插苗材，高品質的葡萄藤品系 </a:t>
            </a:r>
            <a:r>
              <a:rPr lang="en-US" altLang="ja-JP" dirty="0">
                <a:cs typeface="SimSun"/>
                <a:sym typeface="SimSun"/>
              </a:rPr>
              <a:t>(</a:t>
            </a:r>
            <a:r>
              <a:rPr lang="en-GB" dirty="0">
                <a:cs typeface="SimSun"/>
                <a:sym typeface="SimSun"/>
              </a:rPr>
              <a:t>clone) </a:t>
            </a:r>
            <a:r>
              <a:rPr lang="ja-JP" altLang="en-US">
                <a:cs typeface="SimSun"/>
                <a:sym typeface="SimSun"/>
              </a:rPr>
              <a:t>得以發揚光大。如今這裡的每個葡萄品種都建立起了高品質的選品，這對塑造獨特的瑪格麗特河 </a:t>
            </a:r>
            <a:r>
              <a:rPr lang="en-US" altLang="ja-JP" dirty="0">
                <a:cs typeface="SimSun"/>
                <a:sym typeface="SimSun"/>
              </a:rPr>
              <a:t>(</a:t>
            </a:r>
            <a:r>
              <a:rPr lang="en-GB" dirty="0">
                <a:cs typeface="SimSun"/>
                <a:sym typeface="SimSun"/>
              </a:rPr>
              <a:t>Margaret River) </a:t>
            </a:r>
            <a:r>
              <a:rPr lang="ja-JP" altLang="en-US">
                <a:cs typeface="SimSun"/>
                <a:sym typeface="SimSun"/>
              </a:rPr>
              <a:t>風格的夏多內 </a:t>
            </a:r>
            <a:r>
              <a:rPr lang="en-US" altLang="ja-JP" dirty="0">
                <a:cs typeface="SimSun"/>
                <a:sym typeface="SimSun"/>
              </a:rPr>
              <a:t>(</a:t>
            </a:r>
            <a:r>
              <a:rPr lang="en-GB" dirty="0">
                <a:cs typeface="SimSun"/>
                <a:sym typeface="SimSun"/>
              </a:rPr>
              <a:t>Chardonnay) </a:t>
            </a:r>
            <a:r>
              <a:rPr lang="ja-JP" altLang="en-US">
                <a:cs typeface="SimSun"/>
                <a:sym typeface="SimSun"/>
              </a:rPr>
              <a:t>與卡本內蘇維翁 </a:t>
            </a:r>
            <a:r>
              <a:rPr lang="en-US" altLang="ja-JP" dirty="0">
                <a:cs typeface="SimSun"/>
                <a:sym typeface="SimSun"/>
              </a:rPr>
              <a:t>(</a:t>
            </a:r>
            <a:r>
              <a:rPr lang="en-GB" dirty="0">
                <a:cs typeface="SimSun"/>
                <a:sym typeface="SimSun"/>
              </a:rPr>
              <a:t>Cabernet Sauvignon) </a:t>
            </a:r>
            <a:r>
              <a:rPr lang="ja-JP" altLang="en-US">
                <a:cs typeface="SimSun"/>
                <a:sym typeface="SimSun"/>
              </a:rPr>
              <a:t>具有重要作用。著名的 「</a:t>
            </a:r>
            <a:r>
              <a:rPr lang="en-GB" dirty="0" err="1">
                <a:cs typeface="SimSun"/>
                <a:sym typeface="SimSun"/>
              </a:rPr>
              <a:t>Gingin</a:t>
            </a:r>
            <a:r>
              <a:rPr lang="en-GB" dirty="0">
                <a:cs typeface="SimSun"/>
                <a:sym typeface="SimSun"/>
              </a:rPr>
              <a:t>」</a:t>
            </a:r>
            <a:r>
              <a:rPr lang="ja-JP" altLang="en-US">
                <a:cs typeface="SimSun"/>
                <a:sym typeface="SimSun"/>
              </a:rPr>
              <a:t>品系 </a:t>
            </a:r>
            <a:r>
              <a:rPr lang="en-US" altLang="ja-JP" dirty="0">
                <a:cs typeface="SimSun"/>
                <a:sym typeface="SimSun"/>
              </a:rPr>
              <a:t>(</a:t>
            </a:r>
            <a:r>
              <a:rPr lang="en-GB" dirty="0">
                <a:cs typeface="SimSun"/>
                <a:sym typeface="SimSun"/>
              </a:rPr>
              <a:t>clone) </a:t>
            </a:r>
            <a:r>
              <a:rPr lang="ja-JP" altLang="en-US">
                <a:cs typeface="SimSun"/>
                <a:sym typeface="SimSun"/>
              </a:rPr>
              <a:t>是公認的產區夏多內 </a:t>
            </a:r>
            <a:r>
              <a:rPr lang="en-US" altLang="ja-JP" dirty="0">
                <a:cs typeface="SimSun"/>
                <a:sym typeface="SimSun"/>
              </a:rPr>
              <a:t>(</a:t>
            </a:r>
            <a:r>
              <a:rPr lang="en-GB" dirty="0">
                <a:cs typeface="SimSun"/>
                <a:sym typeface="SimSun"/>
              </a:rPr>
              <a:t>Chardonnay) </a:t>
            </a:r>
            <a:r>
              <a:rPr lang="ja-JP" altLang="en-US">
                <a:cs typeface="SimSun"/>
                <a:sym typeface="SimSun"/>
              </a:rPr>
              <a:t>成功的關鍵所在。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642576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cs typeface="SimSun"/>
                <a:sym typeface="SimSun"/>
              </a:rPr>
              <a:t>推薦的討論話題： </a:t>
            </a:r>
          </a:p>
          <a:p>
            <a:r>
              <a:rPr lang="en-US" altLang="ja-JP" dirty="0">
                <a:cs typeface="SimSun"/>
                <a:sym typeface="SimSun"/>
              </a:rPr>
              <a:t>— </a:t>
            </a:r>
            <a:r>
              <a:rPr lang="ja-JP" altLang="en-US">
                <a:cs typeface="SimSun"/>
                <a:sym typeface="SimSun"/>
              </a:rPr>
              <a:t>為什麼果農在近幾年越來越關注有機與生物動力耕作法？這一現象將如何影響釀酒趨勢與葡萄酒的風格？ </a:t>
            </a:r>
          </a:p>
          <a:p>
            <a:r>
              <a:rPr lang="en-US" altLang="ja-JP" dirty="0">
                <a:cs typeface="SimSun"/>
                <a:sym typeface="SimSun"/>
              </a:rPr>
              <a:t>— </a:t>
            </a:r>
            <a:r>
              <a:rPr lang="ja-JP" altLang="en-US">
                <a:cs typeface="SimSun"/>
                <a:sym typeface="SimSun"/>
              </a:rPr>
              <a:t>卡本內蘇維翁 </a:t>
            </a:r>
            <a:r>
              <a:rPr lang="en-US" altLang="ja-JP" dirty="0">
                <a:cs typeface="SimSun"/>
                <a:sym typeface="SimSun"/>
              </a:rPr>
              <a:t>(</a:t>
            </a:r>
            <a:r>
              <a:rPr lang="en-GB" dirty="0">
                <a:cs typeface="SimSun"/>
                <a:sym typeface="SimSun"/>
              </a:rPr>
              <a:t>Cabernet Sauvignon) </a:t>
            </a:r>
            <a:r>
              <a:rPr lang="ja-JP" altLang="en-US">
                <a:cs typeface="SimSun"/>
                <a:sym typeface="SimSun"/>
              </a:rPr>
              <a:t>與夏多內 </a:t>
            </a:r>
            <a:r>
              <a:rPr lang="en-US" altLang="ja-JP" dirty="0">
                <a:cs typeface="SimSun"/>
                <a:sym typeface="SimSun"/>
              </a:rPr>
              <a:t>(</a:t>
            </a:r>
            <a:r>
              <a:rPr lang="en-GB" dirty="0">
                <a:cs typeface="SimSun"/>
                <a:sym typeface="SimSun"/>
              </a:rPr>
              <a:t>Chardonnay) </a:t>
            </a:r>
            <a:r>
              <a:rPr lang="ja-JP" altLang="en-US">
                <a:cs typeface="SimSun"/>
                <a:sym typeface="SimSun"/>
              </a:rPr>
              <a:t>葡萄酒通常會體現橡木風味。橡木為釀造流程帶來了哪些影響？</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8412217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71342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994321" y="3808645"/>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994321" y="447142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20190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19102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880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27969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Oval 6">
            <a:extLst>
              <a:ext uri="{FF2B5EF4-FFF2-40B4-BE49-F238E27FC236}">
                <a16:creationId xmlns:a16="http://schemas.microsoft.com/office/drawing/2014/main" id="{3B9587D6-9686-9FBB-0765-D619A1CBCFB4}"/>
              </a:ext>
            </a:extLst>
          </p:cNvPr>
          <p:cNvSpPr/>
          <p:nvPr userDrawn="1"/>
        </p:nvSpPr>
        <p:spPr>
          <a:xfrm>
            <a:off x="690716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362223" y="584200"/>
            <a:ext cx="3829777" cy="2486228"/>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89631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4343486"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4332601"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1988753"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1977868"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84940" y="1715156"/>
            <a:ext cx="2216740"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74054"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4" name="Oval 3">
            <a:extLst>
              <a:ext uri="{FF2B5EF4-FFF2-40B4-BE49-F238E27FC236}">
                <a16:creationId xmlns:a16="http://schemas.microsoft.com/office/drawing/2014/main" id="{D1ADB01C-8523-DA80-87B0-3761C303A33E}"/>
              </a:ext>
            </a:extLst>
          </p:cNvPr>
          <p:cNvSpPr/>
          <p:nvPr userDrawn="1"/>
        </p:nvSpPr>
        <p:spPr>
          <a:xfrm>
            <a:off x="903502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0" name="Text Placeholder 4">
            <a:extLst>
              <a:ext uri="{FF2B5EF4-FFF2-40B4-BE49-F238E27FC236}">
                <a16:creationId xmlns:a16="http://schemas.microsoft.com/office/drawing/2014/main" id="{D6F28061-CE8C-4A75-8334-C941F171405F}"/>
              </a:ext>
            </a:extLst>
          </p:cNvPr>
          <p:cNvSpPr>
            <a:spLocks noGrp="1"/>
          </p:cNvSpPr>
          <p:nvPr>
            <p:ph type="body" sz="quarter" idx="25" hasCustomPrompt="1"/>
          </p:nvPr>
        </p:nvSpPr>
        <p:spPr>
          <a:xfrm>
            <a:off x="8482717"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1" name="Text Placeholder 16">
            <a:extLst>
              <a:ext uri="{FF2B5EF4-FFF2-40B4-BE49-F238E27FC236}">
                <a16:creationId xmlns:a16="http://schemas.microsoft.com/office/drawing/2014/main" id="{DF52B71B-EAC0-B06D-AA27-AC48C1A74A75}"/>
              </a:ext>
            </a:extLst>
          </p:cNvPr>
          <p:cNvSpPr>
            <a:spLocks noGrp="1"/>
          </p:cNvSpPr>
          <p:nvPr>
            <p:ph type="body" sz="quarter" idx="26" hasCustomPrompt="1"/>
          </p:nvPr>
        </p:nvSpPr>
        <p:spPr>
          <a:xfrm>
            <a:off x="8471832"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538327"/>
            <a:ext cx="12191998" cy="602742"/>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165936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454147535"/>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218333601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2" r:id="rId21"/>
    <p:sldLayoutId id="2147483676" r:id="rId22"/>
    <p:sldLayoutId id="2147483677" r:id="rId23"/>
    <p:sldLayoutId id="2147483680" r:id="rId24"/>
    <p:sldLayoutId id="2147483681" r:id="rId25"/>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28E_E6066414.xml"/><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microsoft.com/office/2018/10/relationships/comments" Target="../comments/modernComment_288_D29FDF4.xm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a:extLst>
              <a:ext uri="{28A0092B-C50C-407E-A947-70E740481C1C}">
                <a14:useLocalDpi xmlns:a14="http://schemas.microsoft.com/office/drawing/2010/main"/>
              </a:ext>
            </a:extLst>
          </a:blip>
          <a:srcRect t="15301" b="15301"/>
          <a:stretch>
            <a:fillRect/>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noAutofit/>
          </a:bodyPr>
          <a:lstStyle/>
          <a:p>
            <a:pPr marL="0" indent="0" rtl="0">
              <a:buNone/>
            </a:pPr>
            <a:r>
              <a:rPr lang="zh-Hant" sz="6000" b="1" u="none" strike="noStrike" dirty="0">
                <a:latin typeface="Neue Haas Grotesk Text Pro"/>
              </a:rPr>
              <a:t>瑪格麗特河葡萄酒</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solidFill>
                <a:schemeClr val="accent3"/>
              </a:solidFill>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a:extLst>
              <a:ext uri="{28A0092B-C50C-407E-A947-70E740481C1C}">
                <a14:useLocalDpi xmlns:a14="http://schemas.microsoft.com/office/drawing/2010/main"/>
              </a:ext>
            </a:extLst>
          </a:blip>
          <a:srcRect l="21912" t="686" r="9793" b="1"/>
          <a:stretch>
            <a:fillRect/>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Microsoft JhengHei" panose="020B0604030504040204" pitchFamily="34" charset="-120"/>
                <a:ea typeface="Microsoft JhengHei" panose="020B0604030504040204" pitchFamily="34" charset="-120"/>
              </a:rPr>
              <a:t>高度</a:t>
            </a:r>
          </a:p>
        </p:txBody>
      </p:sp>
      <p:sp>
        <p:nvSpPr>
          <p:cNvPr id="6" name="Text Placeholder 9">
            <a:extLst>
              <a:ext uri="{FF2B5EF4-FFF2-40B4-BE49-F238E27FC236}">
                <a16:creationId xmlns:a16="http://schemas.microsoft.com/office/drawing/2014/main" id="{83B8633A-B2A9-62C7-E554-D9763026C04E}"/>
              </a:ext>
            </a:extLst>
          </p:cNvPr>
          <p:cNvSpPr txBox="1"/>
          <p:nvPr/>
        </p:nvSpPr>
        <p:spPr>
          <a:xfrm>
            <a:off x="6672817" y="2848888"/>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800" b="1" u="none" strike="noStrike" dirty="0">
                <a:solidFill>
                  <a:srgbClr val="55D8BF"/>
                </a:solidFill>
                <a:latin typeface="Neue Haas Grotesk Text Pro"/>
                <a:ea typeface="Microsoft JhengHei" panose="020B0604030504040204" pitchFamily="34" charset="-120"/>
              </a:rPr>
              <a:t>瑪格麗特河</a:t>
            </a:r>
          </a:p>
          <a:p>
            <a:pPr rtl="0"/>
            <a:r>
              <a:rPr lang="zh-Hant" sz="1800" u="none" strike="noStrike" dirty="0">
                <a:solidFill>
                  <a:srgbClr val="B2D8BE"/>
                </a:solidFill>
                <a:latin typeface="Neue Haas Grotesk Text Pro"/>
                <a:ea typeface="Microsoft JhengHei" panose="020B0604030504040204" pitchFamily="34" charset="-120"/>
              </a:rPr>
              <a:t>0–231公尺（0–757英尺）</a:t>
            </a:r>
          </a:p>
        </p:txBody>
      </p:sp>
      <p:cxnSp>
        <p:nvCxnSpPr>
          <p:cNvPr id="16" name="Straight Connector 15">
            <a:extLst>
              <a:ext uri="{FF2B5EF4-FFF2-40B4-BE49-F238E27FC236}">
                <a16:creationId xmlns:a16="http://schemas.microsoft.com/office/drawing/2014/main" id="{D0252149-401D-9B25-A1D9-77C8015D3922}"/>
              </a:ext>
            </a:extLst>
          </p:cNvPr>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4316851"/>
            <a:ext cx="0" cy="20501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693009"/>
            <a:ext cx="3944498" cy="584775"/>
          </a:xfrm>
          <a:prstGeom prst="rect">
            <a:avLst/>
          </a:prstGeom>
          <a:noFill/>
        </p:spPr>
        <p:txBody>
          <a:bodyPr wrap="square">
            <a:noAutofit/>
          </a:bodyPr>
          <a:lstStyle/>
          <a:p>
            <a:pPr rtl="0"/>
            <a:r>
              <a:rPr lang="zh-Hant" sz="1600" b="1" u="none" strike="noStrike" dirty="0">
                <a:solidFill>
                  <a:srgbClr val="FFFFFF"/>
                </a:solidFill>
                <a:latin typeface="Microsoft JhengHei" panose="020B0604030504040204" pitchFamily="34" charset="-120"/>
                <a:ea typeface="Microsoft JhengHei" panose="020B0604030504040204" pitchFamily="34" charset="-120"/>
              </a:rPr>
              <a:t>三面環海，海洋性氣候影響顯著</a:t>
            </a:r>
          </a:p>
        </p:txBody>
      </p:sp>
      <p:sp>
        <p:nvSpPr>
          <p:cNvPr id="20" name="Title 2">
            <a:extLst>
              <a:ext uri="{FF2B5EF4-FFF2-40B4-BE49-F238E27FC236}">
                <a16:creationId xmlns:a16="http://schemas.microsoft.com/office/drawing/2014/main" id="{EE1633EC-A994-993A-4C58-F529C89B9129}"/>
              </a:ext>
            </a:extLst>
          </p:cNvPr>
          <p:cNvSpPr txBox="1"/>
          <p:nvPr/>
        </p:nvSpPr>
        <p:spPr>
          <a:xfrm>
            <a:off x="546079" y="1025657"/>
            <a:ext cx="5334275" cy="820910"/>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601328"/>
                </a:solidFill>
                <a:latin typeface="Microsoft JhengHei" panose="020B0604030504040204" pitchFamily="34" charset="-120"/>
                <a:ea typeface="Microsoft JhengHei" panose="020B0604030504040204" pitchFamily="34" charset="-120"/>
              </a:rPr>
              <a:t>氣候</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465361"/>
            <a:ext cx="4331369" cy="584775"/>
          </a:xfrm>
          <a:prstGeom prst="rect">
            <a:avLst/>
          </a:prstGeom>
          <a:noFill/>
        </p:spPr>
        <p:txBody>
          <a:bodyPr wrap="square" rtlCol="0">
            <a:noAutofit/>
          </a:bodyPr>
          <a:lstStyle/>
          <a:p>
            <a:pPr algn="l" rtl="0"/>
            <a:r>
              <a:rPr lang="zh-Hant" sz="3200" b="1" u="none" strike="noStrike" dirty="0">
                <a:solidFill>
                  <a:srgbClr val="FFFFFF"/>
                </a:solidFill>
                <a:latin typeface="Microsoft JhengHei" panose="020B0604030504040204" pitchFamily="34" charset="-120"/>
                <a:ea typeface="Microsoft JhengHei" panose="020B0604030504040204" pitchFamily="34" charset="-120"/>
                <a:cs typeface="Inter Display"/>
              </a:rPr>
              <a:t>地中海</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7" name="TextBox 6">
            <a:extLst>
              <a:ext uri="{FF2B5EF4-FFF2-40B4-BE49-F238E27FC236}">
                <a16:creationId xmlns:a16="http://schemas.microsoft.com/office/drawing/2014/main" id="{B0BE3469-7955-C419-C784-B5F6ED7B7C55}"/>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8" name="TextBox 7">
            <a:extLst>
              <a:ext uri="{FF2B5EF4-FFF2-40B4-BE49-F238E27FC236}">
                <a16:creationId xmlns:a16="http://schemas.microsoft.com/office/drawing/2014/main" id="{C359D57E-4AAE-C4C2-0B8D-DF301912F967}"/>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9" name="TextBox 8">
            <a:extLst>
              <a:ext uri="{FF2B5EF4-FFF2-40B4-BE49-F238E27FC236}">
                <a16:creationId xmlns:a16="http://schemas.microsoft.com/office/drawing/2014/main" id="{C0C6D31B-2C89-F0D0-E560-F0CC4FCD0949}"/>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4" name="TextBox 3">
            <a:extLst>
              <a:ext uri="{FF2B5EF4-FFF2-40B4-BE49-F238E27FC236}">
                <a16:creationId xmlns:a16="http://schemas.microsoft.com/office/drawing/2014/main" id="{8983C484-97FD-8BE2-CF5F-A30604A5FF12}"/>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182561756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vineyard with a lake&#10;&#10;AI-generated content may be incorrect.">
            <a:extLst>
              <a:ext uri="{FF2B5EF4-FFF2-40B4-BE49-F238E27FC236}">
                <a16:creationId xmlns:a16="http://schemas.microsoft.com/office/drawing/2014/main" id="{ADF980C2-FD5C-C223-62CA-124A750205D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16734" r="16734"/>
          <a:stretch>
            <a:fillRect/>
          </a:stretch>
        </p:blipFill>
        <p:spPr/>
      </p:pic>
      <p:sp>
        <p:nvSpPr>
          <p:cNvPr id="3" name="Text Placeholder 2">
            <a:extLst>
              <a:ext uri="{FF2B5EF4-FFF2-40B4-BE49-F238E27FC236}">
                <a16:creationId xmlns:a16="http://schemas.microsoft.com/office/drawing/2014/main" id="{33EB777C-15A4-2B8D-B5BB-58B82E96AC38}"/>
              </a:ext>
            </a:extLst>
          </p:cNvPr>
          <p:cNvSpPr>
            <a:spLocks noGrp="1"/>
          </p:cNvSpPr>
          <p:nvPr>
            <p:ph type="body" sz="quarter" idx="11"/>
          </p:nvPr>
        </p:nvSpPr>
        <p:spPr>
          <a:xfrm>
            <a:off x="623888" y="2518445"/>
            <a:ext cx="3625823" cy="1610114"/>
          </a:xfrm>
        </p:spPr>
        <p:txBody>
          <a:bodyPr>
            <a:noAutofit/>
          </a:bodyPr>
          <a:lstStyle/>
          <a:p>
            <a:pPr rtl="0"/>
            <a:r>
              <a:rPr lang="zh-Hant" sz="1600" u="none" strike="noStrike" dirty="0">
                <a:latin typeface="Neue Haas Grotesk Text Pro"/>
              </a:rPr>
              <a:t>主要為花崗岩和片麻岩上深厚、排水良好的紅色礫質壤土。這些古老的土壤養分含量低，非常適合種植優質葡萄。</a:t>
            </a:r>
            <a:endParaRPr lang="en-AU" dirty="0"/>
          </a:p>
          <a:p>
            <a:endParaRPr lang="en-US" dirty="0"/>
          </a:p>
        </p:txBody>
      </p:sp>
      <p:sp>
        <p:nvSpPr>
          <p:cNvPr id="5" name="Text Placeholder 4">
            <a:extLst>
              <a:ext uri="{FF2B5EF4-FFF2-40B4-BE49-F238E27FC236}">
                <a16:creationId xmlns:a16="http://schemas.microsoft.com/office/drawing/2014/main" id="{0D924624-615D-AF56-E160-DB78EE7E85A3}"/>
              </a:ext>
            </a:extLst>
          </p:cNvPr>
          <p:cNvSpPr>
            <a:spLocks noGrp="1"/>
          </p:cNvSpPr>
          <p:nvPr>
            <p:ph type="body" sz="quarter" idx="13"/>
          </p:nvPr>
        </p:nvSpPr>
        <p:spPr/>
        <p:txBody>
          <a:bodyPr>
            <a:noAutofit/>
          </a:bodyPr>
          <a:lstStyle/>
          <a:p>
            <a:pPr rtl="0"/>
            <a:r>
              <a:rPr lang="zh-Hant" sz="5400" b="1" u="none" strike="noStrike" dirty="0">
                <a:solidFill>
                  <a:srgbClr val="601328"/>
                </a:solidFill>
                <a:latin typeface="Neue Haas Grotesk Text Pro"/>
              </a:rPr>
              <a:t>土壤</a:t>
            </a:r>
          </a:p>
        </p:txBody>
      </p:sp>
    </p:spTree>
    <p:extLst>
      <p:ext uri="{BB962C8B-B14F-4D97-AF65-F5344CB8AC3E}">
        <p14:creationId xmlns:p14="http://schemas.microsoft.com/office/powerpoint/2010/main" val="18328876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drinking wine from a glass&#10;&#10;AI-generated content may be incorrect.">
            <a:extLst>
              <a:ext uri="{FF2B5EF4-FFF2-40B4-BE49-F238E27FC236}">
                <a16:creationId xmlns:a16="http://schemas.microsoft.com/office/drawing/2014/main" id="{CBED328E-D523-A555-892C-A7A8D7431135}"/>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t="31283" b="31283"/>
          <a:stretch>
            <a:fillRect/>
          </a:stretch>
        </p:blipFill>
        <p:spPr/>
      </p:pic>
      <p:sp>
        <p:nvSpPr>
          <p:cNvPr id="3" name="Title 2">
            <a:extLst>
              <a:ext uri="{FF2B5EF4-FFF2-40B4-BE49-F238E27FC236}">
                <a16:creationId xmlns:a16="http://schemas.microsoft.com/office/drawing/2014/main" id="{E02B6C4D-53DC-E84F-0AB0-67B62B6B1C46}"/>
              </a:ext>
            </a:extLst>
          </p:cNvPr>
          <p:cNvSpPr>
            <a:spLocks noGrp="1"/>
          </p:cNvSpPr>
          <p:nvPr>
            <p:ph type="title"/>
          </p:nvPr>
        </p:nvSpPr>
        <p:spPr>
          <a:xfrm>
            <a:off x="5398255" y="4027864"/>
            <a:ext cx="4886388" cy="1325562"/>
          </a:xfrm>
        </p:spPr>
        <p:txBody>
          <a:bodyPr>
            <a:noAutofit/>
          </a:bodyPr>
          <a:lstStyle/>
          <a:p>
            <a:pPr rtl="0"/>
            <a:r>
              <a:rPr lang="zh-Hant" sz="5400" b="1" u="none" strike="noStrike" dirty="0">
                <a:latin typeface="Neue Haas Grotesk Text Pro"/>
              </a:rPr>
              <a:t>大師們遇見了精湛的實驗技藝</a:t>
            </a:r>
          </a:p>
        </p:txBody>
      </p:sp>
      <p:sp>
        <p:nvSpPr>
          <p:cNvPr id="6" name="Title 2">
            <a:extLst>
              <a:ext uri="{FF2B5EF4-FFF2-40B4-BE49-F238E27FC236}">
                <a16:creationId xmlns:a16="http://schemas.microsoft.com/office/drawing/2014/main" id="{7473AFC1-14C1-86F4-714B-C5930430E24C}"/>
              </a:ext>
            </a:extLst>
          </p:cNvPr>
          <p:cNvSpPr txBox="1"/>
          <p:nvPr/>
        </p:nvSpPr>
        <p:spPr>
          <a:xfrm>
            <a:off x="5398255" y="3530183"/>
            <a:ext cx="4345352" cy="995363"/>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3200" b="1" u="none" strike="noStrike" dirty="0">
                <a:solidFill>
                  <a:srgbClr val="B2D8BE"/>
                </a:solidFill>
                <a:latin typeface="Neue Haas Grotesk Text Pro"/>
                <a:ea typeface="Microsoft JhengHei" panose="020B0604030504040204" pitchFamily="34" charset="-120"/>
              </a:rPr>
              <a:t>葡萄栽培與釀酒</a:t>
            </a:r>
          </a:p>
          <a:p>
            <a:endParaRPr lang="en-US" b="1" dirty="0">
              <a:ea typeface="Microsoft JhengHei" panose="020B0604030504040204" pitchFamily="34" charset="-120"/>
            </a:endParaRPr>
          </a:p>
        </p:txBody>
      </p:sp>
    </p:spTree>
    <p:extLst>
      <p:ext uri="{BB962C8B-B14F-4D97-AF65-F5344CB8AC3E}">
        <p14:creationId xmlns:p14="http://schemas.microsoft.com/office/powerpoint/2010/main" val="35831664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nch of grapes on a vine&#10;&#10;AI-generated content may be incorrect.">
            <a:extLst>
              <a:ext uri="{FF2B5EF4-FFF2-40B4-BE49-F238E27FC236}">
                <a16:creationId xmlns:a16="http://schemas.microsoft.com/office/drawing/2014/main" id="{FA7FD55E-9F7A-F7FC-DB06-1916D4D6FA0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16710" r="16710"/>
          <a:stretch>
            <a:fillRect/>
          </a:stretch>
        </p:blipFill>
        <p:spPr/>
      </p:pic>
      <p:sp>
        <p:nvSpPr>
          <p:cNvPr id="4" name="Text Placeholder 3">
            <a:extLst>
              <a:ext uri="{FF2B5EF4-FFF2-40B4-BE49-F238E27FC236}">
                <a16:creationId xmlns:a16="http://schemas.microsoft.com/office/drawing/2014/main" id="{1BCE2845-1A8B-F8FC-5DD9-EE477F097906}"/>
              </a:ext>
            </a:extLst>
          </p:cNvPr>
          <p:cNvSpPr>
            <a:spLocks noGrp="1"/>
          </p:cNvSpPr>
          <p:nvPr>
            <p:ph type="body" sz="quarter" idx="12"/>
          </p:nvPr>
        </p:nvSpPr>
        <p:spPr>
          <a:xfrm>
            <a:off x="6456364" y="2654909"/>
            <a:ext cx="4329060" cy="1530521"/>
          </a:xfrm>
        </p:spPr>
        <p:txBody>
          <a:bodyPr>
            <a:noAutofit/>
          </a:bodyPr>
          <a:lstStyle/>
          <a:p>
            <a:pPr rtl="0">
              <a:lnSpc>
                <a:spcPct val="99000"/>
              </a:lnSpc>
              <a:spcBef>
                <a:spcPts val="900"/>
              </a:spcBef>
            </a:pPr>
            <a:r>
              <a:rPr lang="zh-Hant" sz="1600" u="none" strike="noStrike" dirty="0">
                <a:latin typeface="Neue Haas Grotesk Text Pro"/>
              </a:rPr>
              <a:t>盡量減少人為幹預，以產生展現風土特色的純淨水果</a:t>
            </a:r>
          </a:p>
          <a:p>
            <a:pPr rtl="0">
              <a:lnSpc>
                <a:spcPct val="99000"/>
              </a:lnSpc>
              <a:spcBef>
                <a:spcPts val="900"/>
              </a:spcBef>
            </a:pPr>
            <a:r>
              <a:rPr lang="zh-Hant" sz="1600" u="none" strike="noStrike" dirty="0">
                <a:latin typeface="Neue Haas Grotesk Text Pro"/>
              </a:rPr>
              <a:t>可持續、有機和生物動力耕作方式的日益普及</a:t>
            </a:r>
          </a:p>
          <a:p>
            <a:pPr rtl="0">
              <a:lnSpc>
                <a:spcPct val="99000"/>
              </a:lnSpc>
              <a:spcBef>
                <a:spcPts val="900"/>
              </a:spcBef>
            </a:pPr>
            <a:r>
              <a:rPr lang="zh-Hant" sz="1600" u="none" strike="noStrike" dirty="0">
                <a:latin typeface="Neue Haas Grotesk Text Pro"/>
              </a:rPr>
              <a:t>高品質的傳統克隆</a:t>
            </a:r>
          </a:p>
          <a:p>
            <a:pPr rtl="0">
              <a:lnSpc>
                <a:spcPct val="99000"/>
              </a:lnSpc>
              <a:spcBef>
                <a:spcPts val="900"/>
              </a:spcBef>
            </a:pPr>
            <a:r>
              <a:rPr lang="zh-Hant" sz="1600" u="none" strike="noStrike" dirty="0">
                <a:latin typeface="Neue Haas Grotesk Text Pro"/>
              </a:rPr>
              <a:t>收穫期：二月至四月</a:t>
            </a:r>
          </a:p>
          <a:p>
            <a:endParaRPr lang="en-US" dirty="0"/>
          </a:p>
        </p:txBody>
      </p:sp>
      <p:sp>
        <p:nvSpPr>
          <p:cNvPr id="5" name="Text Placeholder 4">
            <a:extLst>
              <a:ext uri="{FF2B5EF4-FFF2-40B4-BE49-F238E27FC236}">
                <a16:creationId xmlns:a16="http://schemas.microsoft.com/office/drawing/2014/main" id="{83CB292F-975B-2599-7C17-0FE643125703}"/>
              </a:ext>
            </a:extLst>
          </p:cNvPr>
          <p:cNvSpPr>
            <a:spLocks noGrp="1"/>
          </p:cNvSpPr>
          <p:nvPr>
            <p:ph type="body" sz="quarter" idx="13"/>
          </p:nvPr>
        </p:nvSpPr>
        <p:spPr/>
        <p:txBody>
          <a:bodyPr>
            <a:noAutofit/>
          </a:bodyPr>
          <a:lstStyle/>
          <a:p>
            <a:pPr rtl="0"/>
            <a:r>
              <a:rPr lang="zh-Hant" sz="5400" b="1" u="none" strike="noStrike" dirty="0">
                <a:solidFill>
                  <a:srgbClr val="601328"/>
                </a:solidFill>
                <a:latin typeface="Neue Haas Grotesk Text Pro"/>
              </a:rPr>
              <a:t>葡萄種植</a:t>
            </a:r>
          </a:p>
        </p:txBody>
      </p:sp>
    </p:spTree>
    <p:extLst>
      <p:ext uri="{BB962C8B-B14F-4D97-AF65-F5344CB8AC3E}">
        <p14:creationId xmlns:p14="http://schemas.microsoft.com/office/powerpoint/2010/main" val="347442009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A7FD55E-9F7A-F7FC-DB06-1916D4D6FA0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16709" r="16709"/>
          <a:stretch>
            <a:fillRect/>
          </a:stretch>
        </p:blipFill>
        <p:spPr/>
      </p:pic>
      <p:sp>
        <p:nvSpPr>
          <p:cNvPr id="4" name="Text Placeholder 3">
            <a:extLst>
              <a:ext uri="{FF2B5EF4-FFF2-40B4-BE49-F238E27FC236}">
                <a16:creationId xmlns:a16="http://schemas.microsoft.com/office/drawing/2014/main" id="{1BCE2845-1A8B-F8FC-5DD9-EE477F097906}"/>
              </a:ext>
            </a:extLst>
          </p:cNvPr>
          <p:cNvSpPr>
            <a:spLocks noGrp="1"/>
          </p:cNvSpPr>
          <p:nvPr>
            <p:ph type="body" sz="quarter" idx="12"/>
          </p:nvPr>
        </p:nvSpPr>
        <p:spPr>
          <a:xfrm>
            <a:off x="6456365" y="2341599"/>
            <a:ext cx="4044246" cy="2606639"/>
          </a:xfrm>
        </p:spPr>
        <p:txBody>
          <a:bodyPr>
            <a:noAutofit/>
          </a:bodyPr>
          <a:lstStyle/>
          <a:p>
            <a:pPr rtl="0">
              <a:spcBef>
                <a:spcPts val="800"/>
              </a:spcBef>
            </a:pPr>
            <a:r>
              <a:rPr lang="zh-Hant" sz="1600" u="none" strike="noStrike" dirty="0">
                <a:latin typeface="Neue Haas Grotesk Text Pro"/>
              </a:rPr>
              <a:t>受當地環境影響的傳統技法</a:t>
            </a:r>
          </a:p>
          <a:p>
            <a:pPr rtl="0">
              <a:spcBef>
                <a:spcPts val="800"/>
              </a:spcBef>
            </a:pPr>
            <a:r>
              <a:rPr lang="zh-Hant" sz="1600" u="none" strike="noStrike" dirty="0">
                <a:latin typeface="Neue Haas Grotesk Text Pro"/>
              </a:rPr>
              <a:t>氣候問題適合採取低</a:t>
            </a:r>
            <a:r>
              <a:rPr lang="zh-Hant" altLang="en-US" sz="1600" u="none" strike="noStrike" dirty="0">
                <a:latin typeface="Neue Haas Grotesk Text Pro"/>
              </a:rPr>
              <a:t>干</a:t>
            </a:r>
            <a:r>
              <a:rPr lang="zh-Hant" sz="1600" u="none" strike="noStrike" dirty="0">
                <a:latin typeface="Neue Haas Grotesk Text Pro"/>
              </a:rPr>
              <a:t>預策略。</a:t>
            </a:r>
          </a:p>
          <a:p>
            <a:pPr rtl="0">
              <a:spcBef>
                <a:spcPts val="800"/>
              </a:spcBef>
            </a:pPr>
            <a:r>
              <a:rPr lang="zh-Hant" sz="1600" u="none" strike="noStrike" dirty="0">
                <a:latin typeface="Neue Haas Grotesk Text Pro"/>
              </a:rPr>
              <a:t>大多數葡萄酒都會使用橡木桶，但釀酒師通常會克制使用。</a:t>
            </a:r>
          </a:p>
          <a:p>
            <a:pPr rtl="0">
              <a:spcBef>
                <a:spcPts val="800"/>
              </a:spcBef>
            </a:pPr>
            <a:r>
              <a:rPr lang="zh-Hant" sz="1600" u="none" strike="noStrike" dirty="0">
                <a:latin typeface="Neue Haas Grotesk Text Pro"/>
              </a:rPr>
              <a:t>新一代富有創新精神的釀酒師正在嘗試各種替代技術</a:t>
            </a:r>
          </a:p>
        </p:txBody>
      </p:sp>
      <p:sp>
        <p:nvSpPr>
          <p:cNvPr id="5" name="Text Placeholder 4">
            <a:extLst>
              <a:ext uri="{FF2B5EF4-FFF2-40B4-BE49-F238E27FC236}">
                <a16:creationId xmlns:a16="http://schemas.microsoft.com/office/drawing/2014/main" id="{83CB292F-975B-2599-7C17-0FE643125703}"/>
              </a:ext>
            </a:extLst>
          </p:cNvPr>
          <p:cNvSpPr>
            <a:spLocks noGrp="1"/>
          </p:cNvSpPr>
          <p:nvPr>
            <p:ph type="body" sz="quarter" idx="13"/>
          </p:nvPr>
        </p:nvSpPr>
        <p:spPr/>
        <p:txBody>
          <a:bodyPr>
            <a:noAutofit/>
          </a:bodyPr>
          <a:lstStyle/>
          <a:p>
            <a:pPr rtl="0"/>
            <a:r>
              <a:rPr lang="zh-Hant" sz="5400" b="1" u="none" strike="noStrike" dirty="0">
                <a:solidFill>
                  <a:srgbClr val="601328"/>
                </a:solidFill>
                <a:latin typeface="Neue Haas Grotesk Text Pro"/>
              </a:rPr>
              <a:t>釀酒</a:t>
            </a:r>
          </a:p>
        </p:txBody>
      </p:sp>
    </p:spTree>
    <p:extLst>
      <p:ext uri="{BB962C8B-B14F-4D97-AF65-F5344CB8AC3E}">
        <p14:creationId xmlns:p14="http://schemas.microsoft.com/office/powerpoint/2010/main" val="342749761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9015AB7-F121-BD3F-66C2-5EF0814634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22150" t="14736" r="29661" b="12886"/>
          <a:stretch>
            <a:fillRect/>
          </a:stretch>
        </p:blipFill>
        <p:spPr>
          <a:xfrm>
            <a:off x="6096000" y="368300"/>
            <a:ext cx="6096000" cy="6103741"/>
          </a:xfrm>
        </p:spPr>
      </p:pic>
      <p:sp>
        <p:nvSpPr>
          <p:cNvPr id="3" name="Title 2">
            <a:extLst>
              <a:ext uri="{FF2B5EF4-FFF2-40B4-BE49-F238E27FC236}">
                <a16:creationId xmlns:a16="http://schemas.microsoft.com/office/drawing/2014/main" id="{CAB2C1DC-8F14-31A4-7CB8-CF4B1F7CA0D1}"/>
              </a:ext>
            </a:extLst>
          </p:cNvPr>
          <p:cNvSpPr>
            <a:spLocks noGrp="1"/>
          </p:cNvSpPr>
          <p:nvPr>
            <p:ph type="title"/>
          </p:nvPr>
        </p:nvSpPr>
        <p:spPr/>
        <p:txBody>
          <a:bodyPr>
            <a:noAutofit/>
          </a:bodyPr>
          <a:lstStyle/>
          <a:p>
            <a:pPr rtl="0"/>
            <a:r>
              <a:rPr lang="zh-Hant" sz="3200" b="1" u="none" strike="noStrike" dirty="0">
                <a:solidFill>
                  <a:srgbClr val="B2D8BE"/>
                </a:solidFill>
                <a:latin typeface="Neue Haas Grotesk Text Pro"/>
              </a:rPr>
              <a:t>值得注意的品種</a:t>
            </a:r>
          </a:p>
        </p:txBody>
      </p:sp>
      <p:sp>
        <p:nvSpPr>
          <p:cNvPr id="5" name="Text Placeholder 4">
            <a:extLst>
              <a:ext uri="{FF2B5EF4-FFF2-40B4-BE49-F238E27FC236}">
                <a16:creationId xmlns:a16="http://schemas.microsoft.com/office/drawing/2014/main" id="{B6C64648-954C-CAAC-2988-DFC205471DB3}"/>
              </a:ext>
            </a:extLst>
          </p:cNvPr>
          <p:cNvSpPr>
            <a:spLocks noGrp="1"/>
          </p:cNvSpPr>
          <p:nvPr>
            <p:ph type="body" sz="quarter" idx="13"/>
          </p:nvPr>
        </p:nvSpPr>
        <p:spPr/>
        <p:txBody>
          <a:bodyPr>
            <a:noAutofit/>
          </a:bodyPr>
          <a:lstStyle/>
          <a:p>
            <a:pPr rtl="0"/>
            <a:r>
              <a:rPr lang="zh-Hant" sz="5400" b="1" u="none" strike="noStrike" dirty="0">
                <a:solidFill>
                  <a:srgbClr val="F28F2A"/>
                </a:solidFill>
                <a:latin typeface="Neue Haas Grotesk Text Pro"/>
              </a:rPr>
              <a:t>瑪格麗特河風味</a:t>
            </a:r>
          </a:p>
        </p:txBody>
      </p:sp>
    </p:spTree>
    <p:extLst>
      <p:ext uri="{BB962C8B-B14F-4D97-AF65-F5344CB8AC3E}">
        <p14:creationId xmlns:p14="http://schemas.microsoft.com/office/powerpoint/2010/main" val="28845583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8">
            <a:extLst>
              <a:ext uri="{FF2B5EF4-FFF2-40B4-BE49-F238E27FC236}">
                <a16:creationId xmlns:a16="http://schemas.microsoft.com/office/drawing/2014/main" id="{22B5D5B7-CC1F-1607-8D4F-E002454BC39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50853" y="1933074"/>
            <a:ext cx="1182507" cy="3579859"/>
          </a:xfrm>
          <a:prstGeom prst="rect">
            <a:avLst/>
          </a:prstGeom>
        </p:spPr>
      </p:pic>
      <p:pic>
        <p:nvPicPr>
          <p:cNvPr id="2" name="Picture Placeholder 8">
            <a:extLst>
              <a:ext uri="{FF2B5EF4-FFF2-40B4-BE49-F238E27FC236}">
                <a16:creationId xmlns:a16="http://schemas.microsoft.com/office/drawing/2014/main" id="{6CFD59CF-4E3F-0E08-A45D-DBF7966451C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1968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254692" y="1793021"/>
            <a:ext cx="1270924" cy="3847526"/>
          </a:xfrm>
          <a:prstGeom prst="rect">
            <a:avLst/>
          </a:prstGeom>
        </p:spPr>
      </p:pic>
      <p:pic>
        <p:nvPicPr>
          <p:cNvPr id="24" name="Picture Placeholder 8">
            <a:extLst>
              <a:ext uri="{FF2B5EF4-FFF2-40B4-BE49-F238E27FC236}">
                <a16:creationId xmlns:a16="http://schemas.microsoft.com/office/drawing/2014/main" id="{C3F89E92-1BDF-1F91-E390-387925AB7EC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169471" y="1800516"/>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182631"/>
          </a:xfrm>
          <a:prstGeom prst="rect">
            <a:avLst/>
          </a:prstGeom>
          <a:noFill/>
        </p:spPr>
        <p:txBody>
          <a:bodyPr wrap="square">
            <a:noAutofit/>
          </a:bodyPr>
          <a:lstStyle/>
          <a:p>
            <a:pPr rtl="0">
              <a:lnSpc>
                <a:spcPct val="82000"/>
              </a:lnSpc>
            </a:pPr>
            <a:r>
              <a:rPr lang="zh-Hant" sz="3200" b="1" u="none" strike="noStrike" dirty="0">
                <a:solidFill>
                  <a:srgbClr val="601329"/>
                </a:solidFill>
                <a:latin typeface="Microsoft JhengHei" panose="020B0604030504040204" pitchFamily="34" charset="-120"/>
                <a:ea typeface="Microsoft JhengHei" panose="020B0604030504040204" pitchFamily="34" charset="-120"/>
              </a:rPr>
              <a:t>瑪格麗特河</a:t>
            </a:r>
            <a:br>
              <a:rPr lang="zh-Hant" sz="54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5</a:t>
            </a:r>
            <a:r>
              <a:rPr lang="zh-Hant" altLang="en-US" sz="5400" b="1" u="none" strike="noStrike" dirty="0">
                <a:solidFill>
                  <a:srgbClr val="B2D8BE"/>
                </a:solidFill>
                <a:latin typeface="Microsoft JhengHei" panose="020B0604030504040204" pitchFamily="34" charset="-120"/>
                <a:ea typeface="Microsoft JhengHei" panose="020B0604030504040204" pitchFamily="34" charset="-120"/>
              </a:rPr>
              <a:t>大葡萄</a:t>
            </a:r>
            <a:r>
              <a:rPr lang="zh-Hant" sz="5400" b="1" u="none" strike="noStrike" dirty="0">
                <a:solidFill>
                  <a:srgbClr val="B2D8BE"/>
                </a:solidFill>
                <a:latin typeface="Microsoft JhengHei" panose="020B0604030504040204" pitchFamily="34" charset="-120"/>
                <a:ea typeface="Microsoft JhengHei" panose="020B0604030504040204" pitchFamily="34" charset="-120"/>
              </a:rPr>
              <a:t>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赤霞珠</a:t>
            </a:r>
          </a:p>
          <a:p>
            <a:pPr algn="ctr" rtl="0"/>
            <a:endParaRPr 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長相思</a:t>
            </a:r>
          </a:p>
          <a:p>
            <a:pPr algn="ctr" rtl="0"/>
            <a:endParaRPr 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20%</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sz="1800" dirty="0">
              <a:solidFill>
                <a:schemeClr val="bg1"/>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17%</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賽美蓉</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17%</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設拉子</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320579" y="4019454"/>
            <a:ext cx="1278876"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SHIRAZ</a:t>
            </a:r>
            <a:endParaRPr lang="zh-Hant" sz="2200" b="1" u="none" strike="noStrike" dirty="0">
              <a:solidFill>
                <a:srgbClr val="FFFFFF"/>
              </a:solidFill>
              <a:latin typeface="Neue Haas Grotesk Text Pro"/>
            </a:endParaRP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933928" y="3910449"/>
            <a:ext cx="1929695" cy="648896"/>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CABERNET</a:t>
            </a:r>
          </a:p>
          <a:p>
            <a:pPr algn="ctr" rtl="0">
              <a:lnSpc>
                <a:spcPct val="82000"/>
              </a:lnSpc>
            </a:pPr>
            <a:r>
              <a:rPr lang="en-AU" altLang="zh-Hant" sz="2200" b="1" dirty="0">
                <a:solidFill>
                  <a:srgbClr val="FFFFFF"/>
                </a:solidFill>
                <a:latin typeface="Neue Haas Grotesk Text Pro"/>
              </a:rPr>
              <a:t>SAUVIGNON</a:t>
            </a:r>
            <a:endParaRPr lang="zh-Hant" sz="2200" b="1" u="none" strike="noStrike" dirty="0">
              <a:solidFill>
                <a:srgbClr val="FFFFFF"/>
              </a:solidFill>
              <a:latin typeface="Neue Haas Grotesk Text Pro"/>
            </a:endParaRP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764833" y="4019454"/>
            <a:ext cx="2260747"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CHARDONNAY</a:t>
            </a:r>
            <a:endParaRPr lang="zh-Hant" sz="2200" b="1" u="none" strike="noStrike" dirty="0">
              <a:solidFill>
                <a:srgbClr val="FFFFFF"/>
              </a:solidFill>
              <a:latin typeface="Neue Haas Grotesk Text Pro"/>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87300" y="4019455"/>
            <a:ext cx="1673471"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SEMILLON</a:t>
            </a:r>
            <a:endParaRPr lang="zh-Hant" sz="2200" b="1" u="none" strike="noStrike" dirty="0">
              <a:solidFill>
                <a:srgbClr val="FFFFFF"/>
              </a:solidFill>
              <a:latin typeface="Neue Haas Grotesk Text Pro"/>
            </a:endParaRPr>
          </a:p>
        </p:txBody>
      </p:sp>
      <p:sp>
        <p:nvSpPr>
          <p:cNvPr id="3" name="TextBox 2">
            <a:extLst>
              <a:ext uri="{FF2B5EF4-FFF2-40B4-BE49-F238E27FC236}">
                <a16:creationId xmlns:a16="http://schemas.microsoft.com/office/drawing/2014/main" id="{88337BE3-A200-D33B-25AA-E75AA9733FD6}"/>
              </a:ext>
            </a:extLst>
          </p:cNvPr>
          <p:cNvSpPr txBox="1"/>
          <p:nvPr/>
        </p:nvSpPr>
        <p:spPr>
          <a:xfrm rot="16200000">
            <a:off x="2930646" y="3910450"/>
            <a:ext cx="1997022" cy="648896"/>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SAUVIGNON</a:t>
            </a:r>
          </a:p>
          <a:p>
            <a:pPr algn="ctr" rtl="0">
              <a:lnSpc>
                <a:spcPct val="82000"/>
              </a:lnSpc>
            </a:pPr>
            <a:r>
              <a:rPr lang="en-AU" altLang="zh-Hant" sz="2200" b="1" dirty="0">
                <a:solidFill>
                  <a:srgbClr val="FFFFFF"/>
                </a:solidFill>
                <a:latin typeface="Neue Haas Grotesk Text Pro"/>
              </a:rPr>
              <a:t>BLANC</a:t>
            </a:r>
            <a:endParaRPr lang="zh-Hant" sz="2200" b="1" u="none" strike="noStrike" dirty="0">
              <a:solidFill>
                <a:srgbClr val="FFFFFF"/>
              </a:solidFill>
              <a:latin typeface="Neue Haas Grotesk Text Pro"/>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2555571"/>
          </a:xfrm>
          <a:prstGeom prst="rect">
            <a:avLst/>
          </a:prstGeom>
          <a:noFill/>
        </p:spPr>
        <p:txBody>
          <a:bodyPr wrap="square">
            <a:noAutofit/>
          </a:bodyPr>
          <a:lstStyle/>
          <a:p>
            <a:pPr rtl="0">
              <a:lnSpc>
                <a:spcPct val="82000"/>
              </a:lnSpc>
            </a:pPr>
            <a:r>
              <a:rPr lang="zh-Hant" sz="3200" b="1" u="none" strike="noStrike" dirty="0">
                <a:solidFill>
                  <a:srgbClr val="601329"/>
                </a:solidFill>
                <a:latin typeface="Microsoft JhengHei" panose="020B0604030504040204" pitchFamily="34" charset="-120"/>
                <a:ea typeface="Microsoft JhengHei" panose="020B0604030504040204" pitchFamily="34" charset="-120"/>
              </a:rPr>
              <a:t>瑪格麗特</a:t>
            </a:r>
            <a:r>
              <a:rPr lang="zh-Hant" altLang="en-US" sz="3200" b="1" dirty="0">
                <a:solidFill>
                  <a:srgbClr val="601329"/>
                </a:solidFill>
                <a:latin typeface="Microsoft JhengHei" panose="020B0604030504040204" pitchFamily="34" charset="-120"/>
                <a:ea typeface="Microsoft JhengHei" panose="020B0604030504040204" pitchFamily="34" charset="-120"/>
              </a:rPr>
              <a:t>河</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賽美蓉長相思</a:t>
            </a:r>
            <a:endParaRPr lang="en-US" altLang="zh-Hant" sz="5400" b="1" u="none" strike="noStrike" dirty="0">
              <a:solidFill>
                <a:srgbClr val="B2D8BE"/>
              </a:solidFill>
              <a:latin typeface="Microsoft JhengHei" panose="020B0604030504040204" pitchFamily="34" charset="-120"/>
              <a:ea typeface="Microsoft JhengHei" panose="020B0604030504040204" pitchFamily="34" charset="-120"/>
            </a:endParaRPr>
          </a:p>
          <a:p>
            <a:pPr rtl="0">
              <a:lnSpc>
                <a:spcPct val="82000"/>
              </a:lnSpc>
            </a:pPr>
            <a:r>
              <a:rPr lang="zh-Hant" altLang="en-US" sz="5400" b="1" u="none" strike="noStrike" dirty="0">
                <a:solidFill>
                  <a:srgbClr val="B2D8BE"/>
                </a:solidFill>
                <a:latin typeface="Microsoft JhengHei" panose="020B0604030504040204" pitchFamily="34" charset="-120"/>
                <a:ea typeface="Microsoft JhengHei" panose="020B0604030504040204" pitchFamily="34" charset="-120"/>
              </a:rPr>
              <a:t>混釀</a:t>
            </a:r>
            <a:endParaRPr lang="zh-Hant" sz="5400" b="1" u="none" strike="noStrike" dirty="0">
              <a:solidFill>
                <a:srgbClr val="B2D8BE"/>
              </a:solidFill>
              <a:latin typeface="Microsoft JhengHei" panose="020B0604030504040204" pitchFamily="34" charset="-120"/>
              <a:ea typeface="Microsoft JhengHei" panose="020B0604030504040204" pitchFamily="34" charset="-120"/>
            </a:endParaRP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463460"/>
            <a:ext cx="1832762" cy="903709"/>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altLang="en-US" sz="1600" dirty="0">
                <a:solidFill>
                  <a:srgbClr val="000000"/>
                </a:solidFill>
                <a:latin typeface="Microsoft JhengHei" panose="020B0604030504040204" pitchFamily="34" charset="-120"/>
                <a:ea typeface="Microsoft JhengHei" panose="020B0604030504040204" pitchFamily="34" charset="-120"/>
              </a:rPr>
              <a:t>讓</a:t>
            </a:r>
            <a:r>
              <a:rPr lang="zh-Hant" sz="1600" u="none" strike="noStrike" dirty="0">
                <a:solidFill>
                  <a:srgbClr val="000000"/>
                </a:solidFill>
                <a:latin typeface="Microsoft JhengHei" panose="020B0604030504040204" pitchFamily="34" charset="-120"/>
                <a:ea typeface="Microsoft JhengHei" panose="020B0604030504040204" pitchFamily="34" charset="-120"/>
              </a:rPr>
              <a:t>瑪格麗特河葡萄酒在世界葡萄酒版圖上佔有一席之地</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89816" y="5189453"/>
            <a:ext cx="2634665" cy="1232069"/>
          </a:xfrm>
          <a:prstGeom prst="rect">
            <a:avLst/>
          </a:prstGeom>
          <a:noFill/>
        </p:spPr>
        <p:txBody>
          <a:bodyPr wrap="square" anchor="b">
            <a:noAutofit/>
          </a:bodyPr>
          <a:lstStyle/>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醋栗</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百香果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萊姆</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檸檬凝乳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柚子</a:t>
            </a:r>
            <a:endParaRPr lang="en-AU" sz="1400" dirty="0">
              <a:effectLst/>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1606820" y="4525409"/>
            <a:ext cx="11813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1616130" y="451778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790487" y="4620208"/>
            <a:ext cx="2634665" cy="554908"/>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兩種本質上互補的品種</a:t>
            </a: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a:extLst>
              <a:ext uri="{28A0092B-C50C-407E-A947-70E740481C1C}">
                <a14:useLocalDpi xmlns:a14="http://schemas.microsoft.com/office/drawing/2010/main"/>
              </a:ext>
            </a:extLst>
          </a:blip>
          <a:srcRect l="3648" r="3648"/>
          <a:stretch>
            <a:fillRect/>
          </a:stretch>
        </p:blipFill>
        <p:spPr>
          <a:xfrm>
            <a:off x="5480498" y="29521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5154140" y="3882893"/>
            <a:ext cx="2732822" cy="1272464"/>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SEMILLON</a:t>
            </a:r>
          </a:p>
          <a:p>
            <a:pPr algn="ctr" defTabSz="914453" rtl="0">
              <a:lnSpc>
                <a:spcPct val="80000"/>
              </a:lnSpc>
              <a:spcBef>
                <a:spcPct val="0"/>
              </a:spcBef>
            </a:pPr>
            <a:r>
              <a:rPr lang="en-AU" sz="3400" b="1" cap="all" dirty="0">
                <a:solidFill>
                  <a:srgbClr val="FFFFFF"/>
                </a:solidFill>
                <a:latin typeface="Neue Haas Grotesk Text Pro"/>
                <a:ea typeface="Microsoft JhengHei" panose="020B0604030504040204" pitchFamily="34" charset="-120"/>
                <a:cs typeface="Inter Display"/>
              </a:rPr>
              <a:t>SAUVIGNON BLANC</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8" name="TextBox 7">
            <a:extLst>
              <a:ext uri="{FF2B5EF4-FFF2-40B4-BE49-F238E27FC236}">
                <a16:creationId xmlns:a16="http://schemas.microsoft.com/office/drawing/2014/main" id="{6FA4C744-3635-49FA-036A-8F241FAF7623}"/>
              </a:ext>
            </a:extLst>
          </p:cNvPr>
          <p:cNvSpPr txBox="1"/>
          <p:nvPr/>
        </p:nvSpPr>
        <p:spPr>
          <a:xfrm>
            <a:off x="2797182" y="4373615"/>
            <a:ext cx="1002892" cy="338554"/>
          </a:xfrm>
          <a:prstGeom prst="rect">
            <a:avLst/>
          </a:prstGeom>
          <a:noFill/>
        </p:spPr>
        <p:txBody>
          <a:bodyPr wrap="none" rtlCol="0">
            <a:noAutofit/>
          </a:bodyPr>
          <a:lstStyle/>
          <a:p>
            <a:pPr rtl="0"/>
            <a:r>
              <a:rPr lang="zh-Hant" sz="1600" b="1" u="none" strike="noStrike" dirty="0">
                <a:solidFill>
                  <a:srgbClr val="601328"/>
                </a:solidFill>
                <a:latin typeface="Microsoft JhengHei" panose="020B0604030504040204" pitchFamily="34" charset="-120"/>
                <a:ea typeface="Microsoft JhengHei" panose="020B0604030504040204" pitchFamily="34" charset="-120"/>
              </a:rPr>
              <a:t>典型口味</a:t>
            </a:r>
          </a:p>
        </p:txBody>
      </p:sp>
      <p:cxnSp>
        <p:nvCxnSpPr>
          <p:cNvPr id="10" name="Straight Connector 9">
            <a:extLst>
              <a:ext uri="{FF2B5EF4-FFF2-40B4-BE49-F238E27FC236}">
                <a16:creationId xmlns:a16="http://schemas.microsoft.com/office/drawing/2014/main" id="{3E279A9F-C4C7-1DCD-47D0-B24B5C9864BA}"/>
              </a:ext>
            </a:extLst>
          </p:cNvPr>
          <p:cNvCxnSpPr>
            <a:cxnSpLocks/>
          </p:cNvCxnSpPr>
          <p:nvPr/>
        </p:nvCxnSpPr>
        <p:spPr>
          <a:xfrm>
            <a:off x="3800074" y="4525409"/>
            <a:ext cx="190368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56485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C2164130-C817-58F9-2C6A-4CE3EF096460}"/>
              </a:ext>
            </a:extLst>
          </p:cNvPr>
          <p:cNvSpPr/>
          <p:nvPr/>
        </p:nvSpPr>
        <p:spPr>
          <a:xfrm>
            <a:off x="2010871" y="2171537"/>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375014" y="2168635"/>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739157" y="2168635"/>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03300" y="2168635"/>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530425" y="2196603"/>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733F3771-4282-D452-8E25-D8716D9E49DC}"/>
              </a:ext>
            </a:extLst>
          </p:cNvPr>
          <p:cNvSpPr/>
          <p:nvPr/>
        </p:nvSpPr>
        <p:spPr>
          <a:xfrm>
            <a:off x="3467824" y="2168635"/>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832348" y="2168635"/>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190693" y="2168635"/>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561395" y="2168635"/>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4925919" y="2168635"/>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1691146" y="2615828"/>
            <a:ext cx="225263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賽美蓉/長相思白葡萄酒</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076945" y="230496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010871" y="33207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375014"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739157"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03300"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530424" y="329863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B2D090DD-3AF4-E349-50FC-69C07E42ED6E}"/>
              </a:ext>
            </a:extLst>
          </p:cNvPr>
          <p:cNvSpPr/>
          <p:nvPr/>
        </p:nvSpPr>
        <p:spPr>
          <a:xfrm>
            <a:off x="3467824"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832348"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190693"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561395"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4925919"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1912839" y="29667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17FA6A38-C666-98D9-C821-631BB9550932}"/>
              </a:ext>
            </a:extLst>
          </p:cNvPr>
          <p:cNvSpPr txBox="1"/>
          <p:nvPr/>
        </p:nvSpPr>
        <p:spPr>
          <a:xfrm>
            <a:off x="3182590" y="2995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CD87786-BE18-37C8-3AB3-C70C9354BB8D}"/>
              </a:ext>
            </a:extLst>
          </p:cNvPr>
          <p:cNvSpPr txBox="1"/>
          <p:nvPr/>
        </p:nvSpPr>
        <p:spPr>
          <a:xfrm>
            <a:off x="4475721" y="29667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C92AD4F4-FD06-9A8F-D356-182F28EEBFB5}"/>
              </a:ext>
            </a:extLst>
          </p:cNvPr>
          <p:cNvSpPr/>
          <p:nvPr/>
        </p:nvSpPr>
        <p:spPr>
          <a:xfrm>
            <a:off x="2010871" y="41609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375014" y="415807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739157"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03300"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467824"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832348"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190693"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561395"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4925919"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1912839" y="38070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279637B9-1F45-D9DC-C235-659BABE8AA04}"/>
              </a:ext>
            </a:extLst>
          </p:cNvPr>
          <p:cNvSpPr txBox="1"/>
          <p:nvPr/>
        </p:nvSpPr>
        <p:spPr>
          <a:xfrm>
            <a:off x="3033407" y="383587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81" name="Title 2">
            <a:extLst>
              <a:ext uri="{FF2B5EF4-FFF2-40B4-BE49-F238E27FC236}">
                <a16:creationId xmlns:a16="http://schemas.microsoft.com/office/drawing/2014/main" id="{962863DC-1396-42D2-3D06-8BA51EE6DB45}"/>
              </a:ext>
            </a:extLst>
          </p:cNvPr>
          <p:cNvSpPr txBox="1"/>
          <p:nvPr/>
        </p:nvSpPr>
        <p:spPr>
          <a:xfrm>
            <a:off x="4475721" y="38070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076945" y="346650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530424" y="416978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076945" y="433765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010871" y="50012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375014"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739157"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03300"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467824"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832348"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190693"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561395"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4925919"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912839" y="4647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76401DA8-0D97-0782-0ABE-C326366FE106}"/>
              </a:ext>
            </a:extLst>
          </p:cNvPr>
          <p:cNvSpPr txBox="1"/>
          <p:nvPr/>
        </p:nvSpPr>
        <p:spPr>
          <a:xfrm>
            <a:off x="3033407" y="467613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95294854-F54A-CA0C-9BF6-CCE7C57C8B81}"/>
              </a:ext>
            </a:extLst>
          </p:cNvPr>
          <p:cNvSpPr txBox="1"/>
          <p:nvPr/>
        </p:nvSpPr>
        <p:spPr>
          <a:xfrm>
            <a:off x="4475721" y="4647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A21D299E-3A98-0F30-B486-EAF74B6A4AE4}"/>
              </a:ext>
            </a:extLst>
          </p:cNvPr>
          <p:cNvSpPr txBox="1"/>
          <p:nvPr/>
        </p:nvSpPr>
        <p:spPr>
          <a:xfrm>
            <a:off x="530424" y="5010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5E3FB1FB-BF97-9DC5-5CED-35780721BFFE}"/>
              </a:ext>
            </a:extLst>
          </p:cNvPr>
          <p:cNvCxnSpPr/>
          <p:nvPr/>
        </p:nvCxnSpPr>
        <p:spPr>
          <a:xfrm>
            <a:off x="1076945" y="5177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010871" y="534722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375014" y="53443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739157" y="53443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03300" y="53443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467824"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832348"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190693"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561395"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4925919"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530424" y="53560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076945" y="552390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010871" y="613187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375014"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739157" y="612897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03300" y="612897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467824" y="61289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190693"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561395"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4925919"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1912839" y="577790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239744" y="580677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475721" y="577790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530424" y="614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076945" y="630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0D1478E-5F6F-0128-ABDE-B3AD64F54DAF}"/>
              </a:ext>
            </a:extLst>
          </p:cNvPr>
          <p:cNvGrpSpPr/>
          <p:nvPr/>
        </p:nvGrpSpPr>
        <p:grpSpPr>
          <a:xfrm>
            <a:off x="3829455" y="6128975"/>
            <a:ext cx="278634" cy="272668"/>
            <a:chOff x="8032638" y="5926610"/>
            <a:chExt cx="278634" cy="272668"/>
          </a:xfrm>
          <a:solidFill>
            <a:schemeClr val="bg2"/>
          </a:solidFill>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7" name="Straight Connector 16">
            <a:extLst>
              <a:ext uri="{FF2B5EF4-FFF2-40B4-BE49-F238E27FC236}">
                <a16:creationId xmlns:a16="http://schemas.microsoft.com/office/drawing/2014/main" id="{D7AA0391-A848-316B-5EB8-2095E66EABB4}"/>
              </a:ext>
            </a:extLst>
          </p:cNvPr>
          <p:cNvCxnSpPr/>
          <p:nvPr/>
        </p:nvCxnSpPr>
        <p:spPr>
          <a:xfrm flipH="1">
            <a:off x="2493673" y="2479764"/>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p:nvPr/>
        </p:nvCxnSpPr>
        <p:spPr>
          <a:xfrm flipH="1">
            <a:off x="3209341" y="2479764"/>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p:nvPr/>
        </p:nvCxnSpPr>
        <p:spPr>
          <a:xfrm>
            <a:off x="2488367" y="2613888"/>
            <a:ext cx="694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B0758F4-C997-BC02-9EF2-0A761397B80D}"/>
              </a:ext>
            </a:extLst>
          </p:cNvPr>
          <p:cNvSpPr txBox="1"/>
          <p:nvPr/>
        </p:nvSpPr>
        <p:spPr>
          <a:xfrm>
            <a:off x="506571" y="536250"/>
            <a:ext cx="3956790" cy="1530932"/>
          </a:xfrm>
          <a:prstGeom prst="rect">
            <a:avLst/>
          </a:prstGeom>
          <a:noFill/>
        </p:spPr>
        <p:txBody>
          <a:bodyPr wrap="square">
            <a:noAutofit/>
          </a:bodyPr>
          <a:lstStyle/>
          <a:p>
            <a:pPr rtl="0">
              <a:lnSpc>
                <a:spcPct val="82000"/>
              </a:lnSpc>
            </a:pPr>
            <a:r>
              <a:rPr lang="zh-Hant" sz="3200" b="1" u="none" strike="noStrike" dirty="0">
                <a:solidFill>
                  <a:srgbClr val="601329"/>
                </a:solidFill>
                <a:latin typeface="Microsoft JhengHei" panose="020B0604030504040204" pitchFamily="34" charset="-120"/>
                <a:ea typeface="Microsoft JhengHei" panose="020B0604030504040204" pitchFamily="34" charset="-120"/>
              </a:rPr>
              <a:t>瑪格麗特河賽美蓉/長相思葡萄酒的特點</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endParaRPr lang="zh-Hant" sz="5000" b="1" u="none" strike="noStrike" dirty="0">
              <a:solidFill>
                <a:srgbClr val="B2D8BE"/>
              </a:solidFill>
              <a:latin typeface="Microsoft JhengHei" panose="020B0604030504040204" pitchFamily="34" charset="-120"/>
              <a:ea typeface="Microsoft JhengHei" panose="020B0604030504040204" pitchFamily="34" charset="-120"/>
            </a:endParaRPr>
          </a:p>
        </p:txBody>
      </p:sp>
      <p:pic>
        <p:nvPicPr>
          <p:cNvPr id="2" name="Picture Placeholder 8">
            <a:extLst>
              <a:ext uri="{FF2B5EF4-FFF2-40B4-BE49-F238E27FC236}">
                <a16:creationId xmlns:a16="http://schemas.microsoft.com/office/drawing/2014/main" id="{FC97BA1B-F652-CD65-B18B-E206D0758C63}"/>
              </a:ext>
            </a:extLst>
          </p:cNvPr>
          <p:cNvPicPr>
            <a:picLocks noChangeAspect="1"/>
          </p:cNvPicPr>
          <p:nvPr/>
        </p:nvPicPr>
        <p:blipFill>
          <a:blip r:embed="rId2">
            <a:extLst>
              <a:ext uri="{28A0092B-C50C-407E-A947-70E740481C1C}">
                <a14:useLocalDpi xmlns:a14="http://schemas.microsoft.com/office/drawing/2010/main"/>
              </a:ext>
            </a:extLst>
          </a:blip>
          <a:srcRect l="3648" r="3648"/>
          <a:stretch>
            <a:fillRect/>
          </a:stretch>
        </p:blipFill>
        <p:spPr>
          <a:xfrm>
            <a:off x="8066802" y="156305"/>
            <a:ext cx="2114328" cy="6400800"/>
          </a:xfrm>
          <a:prstGeom prst="rect">
            <a:avLst/>
          </a:prstGeom>
        </p:spPr>
      </p:pic>
      <p:sp>
        <p:nvSpPr>
          <p:cNvPr id="3" name="object 10">
            <a:extLst>
              <a:ext uri="{FF2B5EF4-FFF2-40B4-BE49-F238E27FC236}">
                <a16:creationId xmlns:a16="http://schemas.microsoft.com/office/drawing/2014/main" id="{6BA3A340-62F5-9BD6-AC55-F488B13246EF}"/>
              </a:ext>
            </a:extLst>
          </p:cNvPr>
          <p:cNvSpPr txBox="1"/>
          <p:nvPr/>
        </p:nvSpPr>
        <p:spPr>
          <a:xfrm rot="16200000">
            <a:off x="7691888" y="3816079"/>
            <a:ext cx="2892157" cy="1272464"/>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SEMILLON</a:t>
            </a:r>
          </a:p>
          <a:p>
            <a:pPr algn="ctr" defTabSz="914453" rtl="0">
              <a:lnSpc>
                <a:spcPct val="80000"/>
              </a:lnSpc>
              <a:spcBef>
                <a:spcPct val="0"/>
              </a:spcBef>
            </a:pPr>
            <a:r>
              <a:rPr lang="en-AU" sz="3400" b="1" cap="all" dirty="0">
                <a:solidFill>
                  <a:srgbClr val="FFFFFF"/>
                </a:solidFill>
                <a:latin typeface="Neue Haas Grotesk Text Pro"/>
                <a:ea typeface="Microsoft JhengHei" panose="020B0604030504040204" pitchFamily="34" charset="-120"/>
                <a:cs typeface="Inter Display"/>
              </a:rPr>
              <a:t>SAUVIGNON BLANC</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52215874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noAutofit/>
          </a:bodyPr>
          <a:lstStyle/>
          <a:p>
            <a:pPr rtl="0">
              <a:lnSpc>
                <a:spcPct val="82000"/>
              </a:lnSpc>
            </a:pPr>
            <a:r>
              <a:rPr lang="zh-Hant" sz="3200" b="1" u="none" strike="noStrike" dirty="0">
                <a:solidFill>
                  <a:srgbClr val="601329"/>
                </a:solidFill>
                <a:latin typeface="Microsoft JhengHei" panose="020B0604030504040204" pitchFamily="34" charset="-120"/>
                <a:ea typeface="Microsoft JhengHei" panose="020B0604030504040204" pitchFamily="34" charset="-120"/>
              </a:rPr>
              <a:t>瑪格麗特河</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霞多麗</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463460"/>
            <a:ext cx="1832762" cy="903709"/>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3200" u="none" strike="noStrike">
                <a:solidFill>
                  <a:srgbClr val="000000"/>
                </a:solidFill>
                <a:latin typeface="Microsoft JhengHei" panose="020B0604030504040204" pitchFamily="34" charset="-120"/>
                <a:ea typeface="Microsoft JhengHei" panose="020B0604030504040204" pitchFamily="34" charset="-120"/>
              </a:rPr>
              <a:t>世界一流！</a:t>
            </a:r>
          </a:p>
        </p:txBody>
      </p:sp>
      <p:sp>
        <p:nvSpPr>
          <p:cNvPr id="29" name="TextBox 28">
            <a:extLst>
              <a:ext uri="{FF2B5EF4-FFF2-40B4-BE49-F238E27FC236}">
                <a16:creationId xmlns:a16="http://schemas.microsoft.com/office/drawing/2014/main" id="{9EE6620A-6DE8-9F2C-93D7-EA689D1394C6}"/>
              </a:ext>
            </a:extLst>
          </p:cNvPr>
          <p:cNvSpPr txBox="1"/>
          <p:nvPr/>
        </p:nvSpPr>
        <p:spPr>
          <a:xfrm>
            <a:off x="1122957" y="4443163"/>
            <a:ext cx="2805709" cy="1167948"/>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典型主要風味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altLang="en-US" sz="1400" u="none" strike="noStrike" dirty="0">
                <a:latin typeface="Microsoft JhengHei" panose="020B0604030504040204" pitchFamily="34" charset="-120"/>
                <a:ea typeface="Microsoft JhengHei" panose="020B0604030504040204" pitchFamily="34" charset="-120"/>
              </a:rPr>
              <a:t>柑橘</a:t>
            </a:r>
            <a:endParaRPr lang="zh-Hant" sz="1400" u="none" strike="noStrike" dirty="0">
              <a:latin typeface="Microsoft JhengHei" panose="020B0604030504040204" pitchFamily="34" charset="-120"/>
              <a:ea typeface="Microsoft JhengHei" panose="020B0604030504040204" pitchFamily="34" charset="-120"/>
            </a:endParaRP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柚子</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油桃/白桃</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1606820" y="3912433"/>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1616130"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946838" y="4517789"/>
            <a:ext cx="2290671" cy="1102866"/>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更豐富、更強的風格</a:t>
            </a:r>
          </a:p>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與更簡潔、更適合寒冷氣候的風格形成對比</a:t>
            </a:r>
            <a:endParaRPr lang="en-AU" sz="1600" dirty="0">
              <a:effectLst/>
              <a:latin typeface="Microsoft JhengHei" panose="020B0604030504040204" pitchFamily="34" charset="-120"/>
              <a:ea typeface="Microsoft JhengHei" panose="020B0604030504040204" pitchFamily="34" charset="-12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a:extLst>
              <a:ext uri="{28A0092B-C50C-407E-A947-70E740481C1C}">
                <a14:useLocalDpi xmlns:a14="http://schemas.microsoft.com/office/drawing/2010/main"/>
              </a:ext>
            </a:extLst>
          </a:blip>
          <a:srcRect l="3648" r="3648"/>
          <a:stretch>
            <a:fill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CHARDONNAY</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3604737" y="4373920"/>
            <a:ext cx="2805709" cy="2131033"/>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典型的次要</a:t>
            </a:r>
            <a:br>
              <a:rPr lang="zh-Hant" sz="1400" u="none" strike="noStrike" dirty="0">
                <a:latin typeface="Microsoft JhengHei" panose="020B0604030504040204" pitchFamily="34" charset="-120"/>
                <a:ea typeface="Microsoft JhengHei" panose="020B0604030504040204" pitchFamily="34" charset="-120"/>
              </a:rPr>
            </a:br>
            <a:r>
              <a:rPr lang="zh-Hant" sz="1400" u="none" strike="noStrike" dirty="0">
                <a:latin typeface="Microsoft JhengHei" panose="020B0604030504040204" pitchFamily="34" charset="-120"/>
                <a:ea typeface="Microsoft JhengHei" panose="020B0604030504040204" pitchFamily="34" charset="-120"/>
              </a:rPr>
              <a:t>風味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吐司</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烤杏仁</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香料</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粉筆</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燧石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牛軋糖</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礦物性</a:t>
            </a:r>
            <a:endParaRPr lang="en-AU" sz="1400" dirty="0">
              <a:effectLst/>
              <a:latin typeface="Microsoft JhengHei" panose="020B0604030504040204" pitchFamily="34" charset="-120"/>
              <a:ea typeface="Microsoft JhengHei" panose="020B0604030504040204" pitchFamily="34" charset="-120"/>
            </a:endParaRPr>
          </a:p>
        </p:txBody>
      </p:sp>
      <p:cxnSp>
        <p:nvCxnSpPr>
          <p:cNvPr id="9" name="Straight Connector 8">
            <a:extLst>
              <a:ext uri="{FF2B5EF4-FFF2-40B4-BE49-F238E27FC236}">
                <a16:creationId xmlns:a16="http://schemas.microsoft.com/office/drawing/2014/main" id="{8C7B403D-F9EA-EA37-AFE7-C8FEC4429B0E}"/>
              </a:ext>
            </a:extLst>
          </p:cNvPr>
          <p:cNvCxnSpPr/>
          <p:nvPr/>
        </p:nvCxnSpPr>
        <p:spPr>
          <a:xfrm flipH="1">
            <a:off x="4156962"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pic>
        <p:nvPicPr>
          <p:cNvPr id="2" name="Graphic 1">
            <a:extLst>
              <a:ext uri="{FF2B5EF4-FFF2-40B4-BE49-F238E27FC236}">
                <a16:creationId xmlns:a16="http://schemas.microsoft.com/office/drawing/2014/main" id="{54FD9F5E-8332-F6D2-DF52-A114CF2A61E5}"/>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
        <p:nvSpPr>
          <p:cNvPr id="3" name="TextBox 2">
            <a:extLst>
              <a:ext uri="{FF2B5EF4-FFF2-40B4-BE49-F238E27FC236}">
                <a16:creationId xmlns:a16="http://schemas.microsoft.com/office/drawing/2014/main" id="{47C6D258-784E-F88A-FF12-65255F8F9700}"/>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noAutofit/>
          </a:bodyPr>
          <a:lstStyle/>
          <a:p>
            <a:pPr rtl="0"/>
            <a:r>
              <a:rPr lang="zh-Hant" sz="3200" b="1" u="none" strike="noStrike" dirty="0">
                <a:solidFill>
                  <a:srgbClr val="601329"/>
                </a:solidFill>
                <a:latin typeface="Neue Haas Grotesk Text Pro"/>
              </a:rPr>
              <a:t>瑪格麗特河霞多麗葡萄酒</a:t>
            </a:r>
            <a:br>
              <a:rPr lang="zh-Hant" sz="3200" b="1" u="none" strike="noStrike" dirty="0">
                <a:solidFill>
                  <a:srgbClr val="55D8BF"/>
                </a:solidFill>
                <a:latin typeface="Neue Haas Grotesk Text Pro"/>
              </a:rPr>
            </a:br>
            <a:r>
              <a:rPr lang="zh-Hant" sz="4000" b="1" u="none" strike="noStrike" dirty="0">
                <a:solidFill>
                  <a:srgbClr val="B2D8BE"/>
                </a:solidFill>
                <a:latin typeface="Neue Haas Grotesk Text Pro"/>
              </a:rPr>
              <a:t>的特點</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a:extLst>
              <a:ext uri="{28A0092B-C50C-407E-A947-70E740481C1C}">
                <a14:useLocalDpi xmlns:a14="http://schemas.microsoft.com/office/drawing/2010/main"/>
              </a:ext>
            </a:extLst>
          </a:blip>
          <a:srcRect l="3648" r="3648"/>
          <a:stretch>
            <a:fillRect/>
          </a:stretch>
        </p:blipFill>
        <p:spPr>
          <a:xfrm>
            <a:off x="8223437" y="140516"/>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6954483" y="4016264"/>
            <a:ext cx="4652237" cy="460254"/>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CHARDONNAY</a:t>
            </a:r>
            <a:endParaRPr lang="en-AU" sz="36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91713"/>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27739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夏多內</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957649"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957649"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957649"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CFE1B4AD-A61F-41B1-4F4C-68171CDF6BE1}"/>
              </a:ext>
            </a:extLst>
          </p:cNvPr>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957649"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1F289DF8-B7CF-78F4-DA7B-88B7818737C3}"/>
              </a:ext>
            </a:extLst>
          </p:cNvPr>
          <p:cNvSpPr/>
          <p:nvPr/>
        </p:nvSpPr>
        <p:spPr>
          <a:xfrm>
            <a:off x="334852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447739"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12.5%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957649"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p:nvPr/>
        </p:nvCxnSpPr>
        <p:spPr>
          <a:xfrm flipH="1">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710666" y="6152078"/>
            <a:ext cx="636382" cy="272668"/>
            <a:chOff x="7674890" y="5926610"/>
            <a:chExt cx="636382"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p:nvPr/>
        </p:nvCxnSpPr>
        <p:spPr>
          <a:xfrm>
            <a:off x="3117954"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p:nvPr/>
        </p:nvCxnSpPr>
        <p:spPr>
          <a:xfrm flipH="1">
            <a:off x="458727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6890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noAutofit/>
          </a:bodyPr>
          <a:lstStyle/>
          <a:p>
            <a:pPr rtl="0">
              <a:lnSpc>
                <a:spcPct val="82000"/>
              </a:lnSpc>
            </a:pPr>
            <a:r>
              <a:rPr lang="zh-Hant" sz="3200" b="1" u="none" strike="noStrike" dirty="0">
                <a:solidFill>
                  <a:srgbClr val="601329"/>
                </a:solidFill>
                <a:latin typeface="Microsoft JhengHei" panose="020B0604030504040204" pitchFamily="34" charset="-120"/>
                <a:ea typeface="Microsoft JhengHei" panose="020B0604030504040204" pitchFamily="34" charset="-120"/>
              </a:rPr>
              <a:t>瑪格麗特河</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赤霞珠</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463460"/>
            <a:ext cx="1832762" cy="903709"/>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600" u="none" strike="noStrike" dirty="0">
                <a:solidFill>
                  <a:srgbClr val="000000"/>
                </a:solidFill>
                <a:latin typeface="Microsoft JhengHei" panose="020B0604030504040204" pitchFamily="34" charset="-120"/>
                <a:ea typeface="Microsoft JhengHei" panose="020B0604030504040204" pitchFamily="34" charset="-120"/>
              </a:rPr>
              <a:t>英雄品種，適合許多本地生產商</a:t>
            </a:r>
          </a:p>
        </p:txBody>
      </p:sp>
      <p:sp>
        <p:nvSpPr>
          <p:cNvPr id="29" name="TextBox 28">
            <a:extLst>
              <a:ext uri="{FF2B5EF4-FFF2-40B4-BE49-F238E27FC236}">
                <a16:creationId xmlns:a16="http://schemas.microsoft.com/office/drawing/2014/main" id="{9EE6620A-6DE8-9F2C-93D7-EA689D1394C6}"/>
              </a:ext>
            </a:extLst>
          </p:cNvPr>
          <p:cNvSpPr txBox="1"/>
          <p:nvPr/>
        </p:nvSpPr>
        <p:spPr>
          <a:xfrm>
            <a:off x="1058537" y="4420076"/>
            <a:ext cx="2805709" cy="1890261"/>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典型主要風味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黑醋栗</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黑加侖</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藍莓</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紅醋栗</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月桂葉</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乾燥香草</a:t>
            </a:r>
            <a:endParaRPr lang="en-AU" sz="1400" dirty="0">
              <a:effectLst/>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1606820" y="3912433"/>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1616130"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962900" y="4752706"/>
            <a:ext cx="2450063" cy="416453"/>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品質優良，適合長期窖藏</a:t>
            </a:r>
          </a:p>
        </p:txBody>
      </p:sp>
      <p:sp>
        <p:nvSpPr>
          <p:cNvPr id="6" name="TextBox 5">
            <a:extLst>
              <a:ext uri="{FF2B5EF4-FFF2-40B4-BE49-F238E27FC236}">
                <a16:creationId xmlns:a16="http://schemas.microsoft.com/office/drawing/2014/main" id="{55DF217E-BBED-851F-DB9F-4789B3905354}"/>
              </a:ext>
            </a:extLst>
          </p:cNvPr>
          <p:cNvSpPr txBox="1"/>
          <p:nvPr/>
        </p:nvSpPr>
        <p:spPr>
          <a:xfrm>
            <a:off x="3599370" y="4438030"/>
            <a:ext cx="2805709" cy="927177"/>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典型的次要風味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抽煙</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雪松</a:t>
            </a:r>
            <a:endParaRPr lang="en-AU" sz="1400" dirty="0">
              <a:effectLst/>
              <a:latin typeface="Microsoft JhengHei" panose="020B0604030504040204" pitchFamily="34" charset="-120"/>
              <a:ea typeface="Microsoft JhengHei" panose="020B0604030504040204" pitchFamily="34" charset="-120"/>
            </a:endParaRPr>
          </a:p>
        </p:txBody>
      </p:sp>
      <p:cxnSp>
        <p:nvCxnSpPr>
          <p:cNvPr id="9" name="Straight Connector 8">
            <a:extLst>
              <a:ext uri="{FF2B5EF4-FFF2-40B4-BE49-F238E27FC236}">
                <a16:creationId xmlns:a16="http://schemas.microsoft.com/office/drawing/2014/main" id="{8C7B403D-F9EA-EA37-AFE7-C8FEC4429B0E}"/>
              </a:ext>
            </a:extLst>
          </p:cNvPr>
          <p:cNvCxnSpPr/>
          <p:nvPr/>
        </p:nvCxnSpPr>
        <p:spPr>
          <a:xfrm flipH="1">
            <a:off x="4156962"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a:extLst>
              <a:ext uri="{28A0092B-C50C-407E-A947-70E740481C1C}">
                <a14:useLocalDpi xmlns:a14="http://schemas.microsoft.com/office/drawing/2010/main"/>
              </a:ext>
            </a:extLst>
          </a:blip>
          <a:srcRect l="8675" r="8675"/>
          <a:stretch>
            <a:fill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a:t>
            </a:r>
          </a:p>
          <a:p>
            <a:pPr algn="ctr" defTabSz="914453" rtl="0">
              <a:lnSpc>
                <a:spcPct val="80000"/>
              </a:lnSpc>
              <a:spcBef>
                <a:spcPct val="0"/>
              </a:spcBef>
            </a:pPr>
            <a:r>
              <a:rPr lang="en-AU" sz="3200" b="1" cap="all" dirty="0">
                <a:solidFill>
                  <a:srgbClr val="FFFFFF"/>
                </a:solidFill>
                <a:latin typeface="Neue Haas Grotesk Text Pro"/>
                <a:ea typeface="Microsoft JhengHei" panose="020B0604030504040204" pitchFamily="34" charset="-120"/>
                <a:cs typeface="Inter Display"/>
              </a:rPr>
              <a:t>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0019313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noAutofit/>
          </a:bodyPr>
          <a:lstStyle/>
          <a:p>
            <a:pPr rtl="0"/>
            <a:r>
              <a:rPr lang="zh-Hant" sz="4000" b="1" u="none" strike="noStrike" dirty="0">
                <a:solidFill>
                  <a:srgbClr val="601329"/>
                </a:solidFill>
                <a:latin typeface="Neue Haas Grotesk Text Pro"/>
              </a:rPr>
              <a:t>瑪格麗特河</a:t>
            </a:r>
            <a:br>
              <a:rPr lang="zh-Hant" sz="4000" b="1" u="none" strike="noStrike" dirty="0">
                <a:solidFill>
                  <a:srgbClr val="601329"/>
                </a:solidFill>
                <a:latin typeface="Neue Haas Grotesk Text Pro"/>
              </a:rPr>
            </a:br>
            <a:r>
              <a:rPr lang="zh-Hant" sz="4000" b="1" u="none" strike="noStrike" dirty="0">
                <a:solidFill>
                  <a:srgbClr val="601328"/>
                </a:solidFill>
                <a:latin typeface="Neue Haas Grotesk Text Pro"/>
              </a:rPr>
              <a:t>赤霞珠葡萄酒</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的特點</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3348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008705"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赤霞珠</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170591" y="226984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87915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080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87915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194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4828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194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170591" y="337891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170591" y="425006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0D81679B-6E29-669E-4B63-837869662BCB}"/>
              </a:ext>
            </a:extLst>
          </p:cNvPr>
          <p:cNvSpPr txBox="1"/>
          <p:nvPr/>
        </p:nvSpPr>
        <p:spPr>
          <a:xfrm>
            <a:off x="2006485" y="44472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47611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4472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143BECEC-4306-6B0A-1B62-892176C385A1}"/>
              </a:ext>
            </a:extLst>
          </p:cNvPr>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170591" y="532388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8433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26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385405" y="5926259"/>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 – 14%</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26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170591" y="6456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p:nvPr/>
        </p:nvCxnSpPr>
        <p:spPr>
          <a:xfrm flipH="1">
            <a:off x="3346888"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170591" y="57030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a:extLst>
              <a:ext uri="{28A0092B-C50C-407E-A947-70E740481C1C}">
                <a14:useLocalDpi xmlns:a14="http://schemas.microsoft.com/office/drawing/2010/main"/>
              </a:ext>
            </a:extLst>
          </a:blip>
          <a:srcRect l="8675" r="8675"/>
          <a:stretch>
            <a:fill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a:t>
            </a:r>
          </a:p>
          <a:p>
            <a:pPr algn="ctr" defTabSz="914453" rtl="0">
              <a:lnSpc>
                <a:spcPct val="80000"/>
              </a:lnSpc>
              <a:spcBef>
                <a:spcPct val="0"/>
              </a:spcBef>
            </a:pPr>
            <a:r>
              <a:rPr lang="en-AU" sz="3200" b="1" cap="all" dirty="0">
                <a:solidFill>
                  <a:srgbClr val="FFFFFF"/>
                </a:solidFill>
                <a:latin typeface="Neue Haas Grotesk Text Pro"/>
                <a:ea typeface="Microsoft JhengHei" panose="020B0604030504040204" pitchFamily="34" charset="-120"/>
                <a:cs typeface="Inter Display"/>
              </a:rPr>
              <a:t>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p:nvPr/>
        </p:nvCxnSpPr>
        <p:spPr>
          <a:xfrm flipH="1">
            <a:off x="4058920"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p:nvPr/>
        </p:nvCxnSpPr>
        <p:spPr>
          <a:xfrm>
            <a:off x="3331504"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0E864A6-9337-5229-71A0-3D7ED4C679AD}"/>
              </a:ext>
            </a:extLst>
          </p:cNvPr>
          <p:cNvSpPr/>
          <p:nvPr/>
        </p:nvSpPr>
        <p:spPr>
          <a:xfrm>
            <a:off x="4652306"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FC3147A1-614E-8840-7995-DEBE973F700D}"/>
              </a:ext>
            </a:extLst>
          </p:cNvPr>
          <p:cNvSpPr/>
          <p:nvPr/>
        </p:nvSpPr>
        <p:spPr>
          <a:xfrm>
            <a:off x="3924575" y="6277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21438898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0D17A2F-2899-4E60-250F-6850066F62F9}"/>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16597" r="16597"/>
          <a:stretch>
            <a:fillRect/>
          </a:stretch>
        </p:blipFill>
        <p:spPr/>
      </p:pic>
      <p:sp>
        <p:nvSpPr>
          <p:cNvPr id="3" name="Text Placeholder 2">
            <a:extLst>
              <a:ext uri="{FF2B5EF4-FFF2-40B4-BE49-F238E27FC236}">
                <a16:creationId xmlns:a16="http://schemas.microsoft.com/office/drawing/2014/main" id="{E8A37158-4600-EC98-8848-2C08433F9D7D}"/>
              </a:ext>
            </a:extLst>
          </p:cNvPr>
          <p:cNvSpPr>
            <a:spLocks noGrp="1"/>
          </p:cNvSpPr>
          <p:nvPr>
            <p:ph type="body" sz="quarter" idx="11"/>
          </p:nvPr>
        </p:nvSpPr>
        <p:spPr>
          <a:xfrm>
            <a:off x="6456365" y="3926414"/>
            <a:ext cx="3387432" cy="1615252"/>
          </a:xfrm>
        </p:spPr>
        <p:txBody>
          <a:bodyPr>
            <a:noAutofit/>
          </a:bodyPr>
          <a:lstStyle/>
          <a:p>
            <a:pPr rtl="0">
              <a:lnSpc>
                <a:spcPct val="110000"/>
              </a:lnSpc>
            </a:pPr>
            <a:r>
              <a:rPr lang="zh-Hant" sz="1600" u="none" strike="noStrike" dirty="0">
                <a:solidFill>
                  <a:srgbClr val="FFFFFF"/>
                </a:solidFill>
                <a:latin typeface="Neue Haas Grotesk Text Pro"/>
              </a:rPr>
              <a:t>優質葡萄酒和創新的釀酒技術正在為澳洲葡萄酒樹立標準。</a:t>
            </a:r>
          </a:p>
          <a:p>
            <a:endParaRPr lang="en-US" dirty="0"/>
          </a:p>
        </p:txBody>
      </p:sp>
      <p:sp>
        <p:nvSpPr>
          <p:cNvPr id="5" name="Text Placeholder 4">
            <a:extLst>
              <a:ext uri="{FF2B5EF4-FFF2-40B4-BE49-F238E27FC236}">
                <a16:creationId xmlns:a16="http://schemas.microsoft.com/office/drawing/2014/main" id="{A989B90F-C32B-142E-F1B3-3EBB1400CC12}"/>
              </a:ext>
            </a:extLst>
          </p:cNvPr>
          <p:cNvSpPr>
            <a:spLocks noGrp="1"/>
          </p:cNvSpPr>
          <p:nvPr>
            <p:ph type="body" sz="quarter" idx="13"/>
          </p:nvPr>
        </p:nvSpPr>
        <p:spPr>
          <a:xfrm>
            <a:off x="6456364" y="584200"/>
            <a:ext cx="4829691" cy="1325563"/>
          </a:xfrm>
        </p:spPr>
        <p:txBody>
          <a:bodyPr>
            <a:noAutofit/>
          </a:bodyPr>
          <a:lstStyle/>
          <a:p>
            <a:pPr rtl="0"/>
            <a:r>
              <a:rPr lang="zh-Hant" altLang="en-US" sz="5400" b="1" u="none" strike="noStrike" dirty="0">
                <a:solidFill>
                  <a:srgbClr val="B2D8BE"/>
                </a:solidFill>
                <a:latin typeface="Neue Haas Grotesk Text Pro"/>
              </a:rPr>
              <a:t>歷史</a:t>
            </a:r>
            <a:r>
              <a:rPr lang="zh-Hant" altLang="en-US" sz="5400" b="1" dirty="0">
                <a:solidFill>
                  <a:srgbClr val="B2D8BE"/>
                </a:solidFill>
                <a:latin typeface="Neue Haas Grotesk Text Pro"/>
              </a:rPr>
              <a:t>雖短</a:t>
            </a:r>
            <a:endParaRPr lang="zh-Hant" sz="5400" b="1" u="none" strike="noStrike" dirty="0">
              <a:solidFill>
                <a:srgbClr val="B2D8BE"/>
              </a:solidFill>
              <a:latin typeface="Neue Haas Grotesk Text Pro"/>
            </a:endParaRPr>
          </a:p>
          <a:p>
            <a:pPr rtl="0"/>
            <a:r>
              <a:rPr lang="zh-Hant" sz="5400" b="1" u="none" strike="noStrike">
                <a:solidFill>
                  <a:srgbClr val="FDBCA0"/>
                </a:solidFill>
                <a:latin typeface="Neue Haas Grotesk Text Pro"/>
              </a:rPr>
              <a:t>未來</a:t>
            </a:r>
            <a:r>
              <a:rPr lang="zh-Hant" altLang="en-US" sz="5400" b="1" u="none" strike="noStrike">
                <a:solidFill>
                  <a:srgbClr val="FDBCA0"/>
                </a:solidFill>
                <a:latin typeface="Neue Haas Grotesk Text Pro"/>
              </a:rPr>
              <a:t>一片光明</a:t>
            </a:r>
            <a:endParaRPr lang="zh-Hant" sz="5400" b="1" u="none" strike="noStrike" dirty="0">
              <a:solidFill>
                <a:srgbClr val="FDBCA0"/>
              </a:solidFill>
              <a:latin typeface="Neue Haas Grotesk Text Pro"/>
            </a:endParaRPr>
          </a:p>
        </p:txBody>
      </p:sp>
    </p:spTree>
    <p:extLst>
      <p:ext uri="{BB962C8B-B14F-4D97-AF65-F5344CB8AC3E}">
        <p14:creationId xmlns:p14="http://schemas.microsoft.com/office/powerpoint/2010/main" val="196678562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rcRect t="7797" b="7838"/>
          <a:stretch>
            <a:fillRect/>
          </a:stretch>
        </p:blipFill>
        <p:spPr>
          <a:xfrm>
            <a:off x="0" y="0"/>
            <a:ext cx="12196917"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AE83D1AD-B2CC-1B10-F2B8-DA9791E05C74}"/>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5DD83-88EB-D139-D932-A7DC4EDD813A}"/>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C8553D75-AFC3-38E7-A10F-327DBF156E56}"/>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C4477A7D-4DC2-6242-FE10-562A16C8F699}"/>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101134479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field of vines and a field of trees&#10;&#10;AI-generated content may be incorrect.">
            <a:extLst>
              <a:ext uri="{FF2B5EF4-FFF2-40B4-BE49-F238E27FC236}">
                <a16:creationId xmlns:a16="http://schemas.microsoft.com/office/drawing/2014/main" id="{707113D6-FEB3-57D6-430C-AC378EA780BB}"/>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16621" r="16621"/>
          <a:stretch>
            <a:fillRect/>
          </a:stretch>
        </p:blipFill>
        <p:spPr/>
      </p:pic>
      <p:sp>
        <p:nvSpPr>
          <p:cNvPr id="3" name="Title 2">
            <a:extLst>
              <a:ext uri="{FF2B5EF4-FFF2-40B4-BE49-F238E27FC236}">
                <a16:creationId xmlns:a16="http://schemas.microsoft.com/office/drawing/2014/main" id="{A37E4131-05BA-A2C4-6DA4-A06AB653EEE0}"/>
              </a:ext>
            </a:extLst>
          </p:cNvPr>
          <p:cNvSpPr>
            <a:spLocks noGrp="1"/>
          </p:cNvSpPr>
          <p:nvPr>
            <p:ph type="title"/>
          </p:nvPr>
        </p:nvSpPr>
        <p:spPr>
          <a:xfrm>
            <a:off x="6456363" y="213819"/>
            <a:ext cx="4829691" cy="785732"/>
          </a:xfrm>
        </p:spPr>
        <p:txBody>
          <a:bodyPr>
            <a:noAutofit/>
          </a:bodyPr>
          <a:lstStyle/>
          <a:p>
            <a:pPr rtl="0"/>
            <a:r>
              <a:rPr lang="zh-Hant" sz="3200" b="1" u="none" strike="noStrike" dirty="0">
                <a:solidFill>
                  <a:srgbClr val="B2D8BE"/>
                </a:solidFill>
                <a:latin typeface="Neue Haas Grotesk Text Pro"/>
              </a:rPr>
              <a:t>瑪格麗特河葡萄酒</a:t>
            </a:r>
          </a:p>
        </p:txBody>
      </p:sp>
      <p:sp>
        <p:nvSpPr>
          <p:cNvPr id="4" name="Text Placeholder 3">
            <a:extLst>
              <a:ext uri="{FF2B5EF4-FFF2-40B4-BE49-F238E27FC236}">
                <a16:creationId xmlns:a16="http://schemas.microsoft.com/office/drawing/2014/main" id="{8A1DB787-43B7-5CBE-9727-FA459A2E2E04}"/>
              </a:ext>
            </a:extLst>
          </p:cNvPr>
          <p:cNvSpPr>
            <a:spLocks noGrp="1"/>
          </p:cNvSpPr>
          <p:nvPr>
            <p:ph type="body" sz="quarter" idx="11"/>
          </p:nvPr>
        </p:nvSpPr>
        <p:spPr>
          <a:xfrm>
            <a:off x="6456363" y="3177915"/>
            <a:ext cx="5138529" cy="3140735"/>
          </a:xfrm>
        </p:spPr>
        <p:txBody>
          <a:bodyPr>
            <a:noAutofit/>
          </a:bodyPr>
          <a:lstStyle/>
          <a:p>
            <a:pPr marL="0" indent="0" rtl="0">
              <a:spcBef>
                <a:spcPts val="900"/>
              </a:spcBef>
              <a:buNone/>
            </a:pPr>
            <a:r>
              <a:rPr lang="zh-Hant" sz="1600" u="none" strike="noStrike" dirty="0">
                <a:solidFill>
                  <a:srgbClr val="FFFFFF"/>
                </a:solidFill>
                <a:latin typeface="Neue Haas Grotesk Text Pro"/>
              </a:rPr>
              <a:t>瑪格麗特河葡萄酒是世界上最年輕的葡萄酒產區之一，堪稱一顆冉冉升起的新星，在很年輕的時候就取得了成功、聲望和國際讚譽。</a:t>
            </a:r>
            <a:br>
              <a:rPr lang="zh-Hant" sz="1600" u="none" strike="noStrike" dirty="0">
                <a:solidFill>
                  <a:srgbClr val="FFFFFF"/>
                </a:solidFill>
                <a:latin typeface="Neue Haas Grotesk Text Pro"/>
              </a:rPr>
            </a:br>
            <a:endParaRPr lang="zh-Hant" sz="1600" u="none" strike="noStrike" dirty="0">
              <a:solidFill>
                <a:srgbClr val="FFFFFF"/>
              </a:solidFill>
              <a:latin typeface="Neue Haas Grotesk Text Pro"/>
            </a:endParaRPr>
          </a:p>
          <a:p>
            <a:pPr marL="285750" indent="-285750" rtl="0">
              <a:spcBef>
                <a:spcPts val="900"/>
              </a:spcBef>
              <a:buFont typeface="Arial" panose="020B0604020202020204" pitchFamily="34" charset="0"/>
              <a:buChar char="•"/>
            </a:pPr>
            <a:r>
              <a:rPr lang="zh-Hant" sz="1600" u="none" strike="noStrike" dirty="0">
                <a:solidFill>
                  <a:srgbClr val="FFFFFF"/>
                </a:solidFill>
                <a:latin typeface="Neue Haas Grotesk Text Pro"/>
              </a:rPr>
              <a:t>強勁而優雅的赤霞珠、賽美蓉和長相思混釀以及霞多麗</a:t>
            </a:r>
          </a:p>
          <a:p>
            <a:pPr marL="285750" indent="-285750" rtl="0">
              <a:spcBef>
                <a:spcPts val="900"/>
              </a:spcBef>
              <a:buFont typeface="Arial" panose="020B0604020202020204" pitchFamily="34" charset="0"/>
              <a:buChar char="•"/>
            </a:pPr>
            <a:r>
              <a:rPr lang="zh-Hant" sz="1600" u="none" strike="noStrike" dirty="0">
                <a:solidFill>
                  <a:srgbClr val="FFFFFF"/>
                </a:solidFill>
                <a:latin typeface="Neue Haas Grotesk Text Pro"/>
              </a:rPr>
              <a:t>葡萄種植的天堂</a:t>
            </a:r>
          </a:p>
          <a:p>
            <a:pPr marL="285750" indent="-285750" rtl="0">
              <a:spcBef>
                <a:spcPts val="900"/>
              </a:spcBef>
              <a:buFont typeface="Arial" panose="020B0604020202020204" pitchFamily="34" charset="0"/>
              <a:buChar char="•"/>
            </a:pPr>
            <a:r>
              <a:rPr lang="zh-Hant" sz="1600" u="none" strike="noStrike" dirty="0">
                <a:solidFill>
                  <a:srgbClr val="FFFFFF"/>
                </a:solidFill>
                <a:latin typeface="Neue Haas Grotesk Text Pro"/>
              </a:rPr>
              <a:t>世界上地理位置最偏遠的葡萄酒產區之一</a:t>
            </a:r>
          </a:p>
          <a:p>
            <a:pPr marL="285750" indent="-285750" rtl="0">
              <a:spcBef>
                <a:spcPts val="900"/>
              </a:spcBef>
              <a:buFont typeface="Arial" panose="020B0604020202020204" pitchFamily="34" charset="0"/>
              <a:buChar char="•"/>
            </a:pPr>
            <a:r>
              <a:rPr lang="zh-Hant" sz="1600" u="none" strike="noStrike" dirty="0">
                <a:solidFill>
                  <a:srgbClr val="FFFFFF"/>
                </a:solidFill>
                <a:latin typeface="Neue Haas Grotesk Text Pro"/>
              </a:rPr>
              <a:t>極簡主義的種植方式和充滿活力的釀酒社群</a:t>
            </a:r>
          </a:p>
          <a:p>
            <a:endParaRPr lang="en-US" dirty="0"/>
          </a:p>
        </p:txBody>
      </p:sp>
      <p:sp>
        <p:nvSpPr>
          <p:cNvPr id="5" name="Text Placeholder 4">
            <a:extLst>
              <a:ext uri="{FF2B5EF4-FFF2-40B4-BE49-F238E27FC236}">
                <a16:creationId xmlns:a16="http://schemas.microsoft.com/office/drawing/2014/main" id="{1DCD7467-BD67-1297-A07B-8A85CA3EE1EB}"/>
              </a:ext>
            </a:extLst>
          </p:cNvPr>
          <p:cNvSpPr>
            <a:spLocks noGrp="1"/>
          </p:cNvSpPr>
          <p:nvPr>
            <p:ph type="body" sz="quarter" idx="13"/>
          </p:nvPr>
        </p:nvSpPr>
        <p:spPr>
          <a:xfrm>
            <a:off x="6456363" y="1081683"/>
            <a:ext cx="4703814" cy="1325563"/>
          </a:xfrm>
        </p:spPr>
        <p:txBody>
          <a:bodyPr>
            <a:noAutofit/>
          </a:bodyPr>
          <a:lstStyle/>
          <a:p>
            <a:pPr rtl="0"/>
            <a:r>
              <a:rPr lang="zh-Hant" sz="5400" b="1" u="none" strike="noStrike" dirty="0">
                <a:solidFill>
                  <a:srgbClr val="F28F2A"/>
                </a:solidFill>
                <a:latin typeface="Neue Haas Grotesk Text Pro"/>
              </a:rPr>
              <a:t>是當今精品葡萄酒界的一股清流</a:t>
            </a:r>
          </a:p>
        </p:txBody>
      </p:sp>
    </p:spTree>
    <p:extLst>
      <p:ext uri="{BB962C8B-B14F-4D97-AF65-F5344CB8AC3E}">
        <p14:creationId xmlns:p14="http://schemas.microsoft.com/office/powerpoint/2010/main" val="328656383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t="27153"/>
          <a:stretch>
            <a:fillRect/>
          </a:stretch>
        </p:blipFill>
        <p:spPr>
          <a:xfrm>
            <a:off x="6096000" y="584200"/>
            <a:ext cx="6096000" cy="5887841"/>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309259"/>
            <a:ext cx="4829691" cy="1530521"/>
          </a:xfrm>
        </p:spPr>
        <p:txBody>
          <a:bodyPr>
            <a:noAutofit/>
          </a:bodyPr>
          <a:lstStyle/>
          <a:p>
            <a:pPr rtl="0">
              <a:lnSpc>
                <a:spcPct val="99000"/>
              </a:lnSpc>
              <a:spcBef>
                <a:spcPts val="800"/>
              </a:spcBef>
            </a:pPr>
            <a:r>
              <a:rPr lang="zh-Hant" sz="1600" u="none" strike="noStrike" dirty="0">
                <a:latin typeface="Neue Haas Grotesk Text Pro"/>
              </a:rPr>
              <a:t>瑪格麗特河的歷史</a:t>
            </a:r>
          </a:p>
          <a:p>
            <a:pPr rtl="0">
              <a:lnSpc>
                <a:spcPct val="99000"/>
              </a:lnSpc>
              <a:spcBef>
                <a:spcPts val="800"/>
              </a:spcBef>
            </a:pPr>
            <a:r>
              <a:rPr lang="zh-Hant" sz="1600" u="none" strike="noStrike" dirty="0">
                <a:latin typeface="Neue Haas Grotesk Text Pro"/>
              </a:rPr>
              <a:t>地理、氣候和土壤</a:t>
            </a:r>
          </a:p>
          <a:p>
            <a:pPr rtl="0">
              <a:lnSpc>
                <a:spcPct val="99000"/>
              </a:lnSpc>
              <a:spcBef>
                <a:spcPts val="800"/>
              </a:spcBef>
            </a:pPr>
            <a:r>
              <a:rPr lang="zh-Hant" sz="1600" u="none" strike="noStrike" dirty="0">
                <a:latin typeface="Neue Haas Grotesk Text Pro"/>
              </a:rPr>
              <a:t>葡萄栽培和釀酒</a:t>
            </a:r>
          </a:p>
          <a:p>
            <a:pPr rtl="0">
              <a:lnSpc>
                <a:spcPct val="99000"/>
              </a:lnSpc>
              <a:spcBef>
                <a:spcPts val="800"/>
              </a:spcBef>
            </a:pPr>
            <a:r>
              <a:rPr lang="zh-Hant" sz="1600" u="none" strike="noStrike" dirty="0">
                <a:latin typeface="Neue Haas Grotesk Text Pro"/>
              </a:rPr>
              <a:t>主要葡萄品種</a:t>
            </a:r>
          </a:p>
        </p:txBody>
      </p:sp>
      <p:sp>
        <p:nvSpPr>
          <p:cNvPr id="6" name="Title 2">
            <a:extLst>
              <a:ext uri="{FF2B5EF4-FFF2-40B4-BE49-F238E27FC236}">
                <a16:creationId xmlns:a16="http://schemas.microsoft.com/office/drawing/2014/main" id="{EB2C5F24-2183-C1B9-1E8F-F9424CB26943}"/>
              </a:ext>
            </a:extLst>
          </p:cNvPr>
          <p:cNvSpPr>
            <a:spLocks noGrp="1"/>
          </p:cNvSpPr>
          <p:nvPr>
            <p:ph type="title"/>
          </p:nvPr>
        </p:nvSpPr>
        <p:spPr>
          <a:xfrm>
            <a:off x="623888" y="584200"/>
            <a:ext cx="4829691" cy="1325562"/>
          </a:xfrm>
        </p:spPr>
        <p:txBody>
          <a:bodyPr>
            <a:noAutofit/>
          </a:bodyPr>
          <a:lstStyle/>
          <a:p>
            <a:pPr rtl="0"/>
            <a:r>
              <a:rPr lang="zh-Hant" sz="5400" b="1" u="none" strike="noStrike" dirty="0">
                <a:solidFill>
                  <a:schemeClr val="accent1"/>
                </a:solidFill>
                <a:latin typeface="Neue Haas Grotesk Text Pro"/>
              </a:rPr>
              <a:t>今天</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我們</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將涵蓋</a:t>
            </a: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Close-up of a bunch of grapes&#10;&#10;AI-generated content may be incorrect.">
            <a:extLst>
              <a:ext uri="{FF2B5EF4-FFF2-40B4-BE49-F238E27FC236}">
                <a16:creationId xmlns:a16="http://schemas.microsoft.com/office/drawing/2014/main" id="{C11238BF-7513-CAA9-416D-0688EF4C6359}"/>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rcRect l="5803" r="5803"/>
          <a:stretch>
            <a:fillRect/>
          </a:stretch>
        </p:blipFill>
        <p:spPr/>
      </p:pic>
      <p:sp>
        <p:nvSpPr>
          <p:cNvPr id="3" name="Title 2">
            <a:extLst>
              <a:ext uri="{FF2B5EF4-FFF2-40B4-BE49-F238E27FC236}">
                <a16:creationId xmlns:a16="http://schemas.microsoft.com/office/drawing/2014/main" id="{DD8F91A6-E43D-7492-01C7-FA5E96DA5A27}"/>
              </a:ext>
            </a:extLst>
          </p:cNvPr>
          <p:cNvSpPr>
            <a:spLocks noGrp="1"/>
          </p:cNvSpPr>
          <p:nvPr>
            <p:ph type="title"/>
          </p:nvPr>
        </p:nvSpPr>
        <p:spPr>
          <a:xfrm>
            <a:off x="1212880" y="3516330"/>
            <a:ext cx="2982048" cy="662774"/>
          </a:xfrm>
        </p:spPr>
        <p:txBody>
          <a:bodyPr>
            <a:noAutofit/>
          </a:bodyPr>
          <a:lstStyle/>
          <a:p>
            <a:pPr rtl="0"/>
            <a:r>
              <a:rPr lang="zh-Hant" sz="2400" b="1" u="none" strike="noStrike" dirty="0">
                <a:latin typeface="Neue Haas Grotesk Text Pro"/>
              </a:rPr>
              <a:t>以及1955年的歷史</a:t>
            </a:r>
          </a:p>
        </p:txBody>
      </p:sp>
      <p:sp>
        <p:nvSpPr>
          <p:cNvPr id="4" name="Text Placeholder 3">
            <a:extLst>
              <a:ext uri="{FF2B5EF4-FFF2-40B4-BE49-F238E27FC236}">
                <a16:creationId xmlns:a16="http://schemas.microsoft.com/office/drawing/2014/main" id="{F15D0E2C-F940-8040-A2E3-7C2DDA2A5AC1}"/>
              </a:ext>
            </a:extLst>
          </p:cNvPr>
          <p:cNvSpPr>
            <a:spLocks noGrp="1"/>
          </p:cNvSpPr>
          <p:nvPr>
            <p:ph type="body" sz="quarter" idx="10"/>
          </p:nvPr>
        </p:nvSpPr>
        <p:spPr>
          <a:xfrm>
            <a:off x="1212880" y="4179111"/>
            <a:ext cx="3216714" cy="1461301"/>
          </a:xfrm>
        </p:spPr>
        <p:txBody>
          <a:bodyPr>
            <a:noAutofit/>
          </a:bodyPr>
          <a:lstStyle/>
          <a:p>
            <a:pPr rtl="0"/>
            <a:r>
              <a:rPr lang="zh-Hant" sz="1600" u="none" strike="noStrike" dirty="0">
                <a:latin typeface="Neue Haas Grotesk Text Pro"/>
              </a:rPr>
              <a:t>加州大學葡萄栽培學教授哈羅德·奧爾莫邁出了將瑪格麗特河打造為葡萄酒產區的第一步，他建議在澳洲西南部種植釀酒葡萄。</a:t>
            </a:r>
            <a:endParaRPr lang="en-AU" sz="1600" dirty="0"/>
          </a:p>
          <a:p>
            <a:endParaRPr lang="en-US" dirty="0"/>
          </a:p>
        </p:txBody>
      </p:sp>
      <p:sp>
        <p:nvSpPr>
          <p:cNvPr id="5" name="Text Placeholder 4">
            <a:extLst>
              <a:ext uri="{FF2B5EF4-FFF2-40B4-BE49-F238E27FC236}">
                <a16:creationId xmlns:a16="http://schemas.microsoft.com/office/drawing/2014/main" id="{F9477146-A7DE-255E-E2BE-EF63AED34F73}"/>
              </a:ext>
            </a:extLst>
          </p:cNvPr>
          <p:cNvSpPr>
            <a:spLocks noGrp="1"/>
          </p:cNvSpPr>
          <p:nvPr>
            <p:ph type="body" sz="quarter" idx="15"/>
          </p:nvPr>
        </p:nvSpPr>
        <p:spPr>
          <a:xfrm>
            <a:off x="5121388" y="1967699"/>
            <a:ext cx="2976345" cy="1461301"/>
          </a:xfrm>
        </p:spPr>
        <p:txBody>
          <a:bodyPr>
            <a:noAutofit/>
          </a:bodyPr>
          <a:lstStyle/>
          <a:p>
            <a:pPr rtl="0"/>
            <a:br>
              <a:rPr lang="zh-Hant" sz="1600" u="none" strike="noStrike" dirty="0">
                <a:latin typeface="Neue Haas Grotesk Text Pro"/>
              </a:rPr>
            </a:br>
            <a:r>
              <a:rPr lang="zh-Hant" sz="1600" u="none" strike="noStrike" dirty="0">
                <a:latin typeface="Neue Haas Grotesk Text Pro"/>
              </a:rPr>
              <a:t>西澳大利亞大學的農學家約翰·格拉德斯通博士指出，該地區的氣候條件非常適合生產優質葡萄酒。</a:t>
            </a:r>
            <a:br>
              <a:rPr lang="zh-Hant" sz="1600" u="none" strike="noStrike" dirty="0">
                <a:latin typeface="Neue Haas Grotesk Text Pro"/>
              </a:rPr>
            </a:br>
            <a:endParaRPr lang="en-AU" sz="1600" dirty="0"/>
          </a:p>
          <a:p>
            <a:endParaRPr lang="en-US" dirty="0"/>
          </a:p>
        </p:txBody>
      </p:sp>
      <p:sp>
        <p:nvSpPr>
          <p:cNvPr id="6" name="Text Placeholder 5">
            <a:extLst>
              <a:ext uri="{FF2B5EF4-FFF2-40B4-BE49-F238E27FC236}">
                <a16:creationId xmlns:a16="http://schemas.microsoft.com/office/drawing/2014/main" id="{C3055485-B748-CE99-00C2-34800D34CC30}"/>
              </a:ext>
            </a:extLst>
          </p:cNvPr>
          <p:cNvSpPr>
            <a:spLocks noGrp="1"/>
          </p:cNvSpPr>
          <p:nvPr>
            <p:ph type="body" sz="quarter" idx="16"/>
          </p:nvPr>
        </p:nvSpPr>
        <p:spPr>
          <a:xfrm>
            <a:off x="5091974" y="1521742"/>
            <a:ext cx="2120040" cy="662774"/>
          </a:xfrm>
        </p:spPr>
        <p:txBody>
          <a:bodyPr>
            <a:noAutofit/>
          </a:bodyPr>
          <a:lstStyle/>
          <a:p>
            <a:pPr rtl="0"/>
            <a:r>
              <a:rPr lang="zh-Hant" sz="2400" b="1" u="none" strike="noStrike" dirty="0">
                <a:latin typeface="Neue Haas Grotesk Text Pro"/>
              </a:rPr>
              <a:t>1965</a:t>
            </a:r>
          </a:p>
        </p:txBody>
      </p:sp>
      <p:sp>
        <p:nvSpPr>
          <p:cNvPr id="7" name="Text Placeholder 6">
            <a:extLst>
              <a:ext uri="{FF2B5EF4-FFF2-40B4-BE49-F238E27FC236}">
                <a16:creationId xmlns:a16="http://schemas.microsoft.com/office/drawing/2014/main" id="{06C6A317-4BDE-7E52-F562-94107C52ABD7}"/>
              </a:ext>
            </a:extLst>
          </p:cNvPr>
          <p:cNvSpPr>
            <a:spLocks noGrp="1"/>
          </p:cNvSpPr>
          <p:nvPr>
            <p:ph type="body" sz="quarter" idx="17"/>
          </p:nvPr>
        </p:nvSpPr>
        <p:spPr>
          <a:xfrm>
            <a:off x="8606246" y="4228550"/>
            <a:ext cx="2829004" cy="1461301"/>
          </a:xfrm>
        </p:spPr>
        <p:txBody>
          <a:bodyPr>
            <a:noAutofit/>
          </a:bodyPr>
          <a:lstStyle/>
          <a:p>
            <a:pPr rtl="0"/>
            <a:r>
              <a:rPr lang="zh-Hant" sz="1600" u="none" strike="noStrike" dirty="0">
                <a:latin typeface="Neue Haas Grotesk Text Pro"/>
              </a:rPr>
              <a:t>湯姆·卡利蒂博士在瓦斯菲利克斯種植了第一個現代化的商業葡萄園。葡萄園最初種植的赤霞珠和馬爾貝克葡萄至今仍在生長。</a:t>
            </a:r>
            <a:endParaRPr lang="en-AU" sz="1600" dirty="0"/>
          </a:p>
          <a:p>
            <a:endParaRPr lang="en-US" dirty="0"/>
          </a:p>
        </p:txBody>
      </p:sp>
      <p:sp>
        <p:nvSpPr>
          <p:cNvPr id="8" name="Text Placeholder 7">
            <a:extLst>
              <a:ext uri="{FF2B5EF4-FFF2-40B4-BE49-F238E27FC236}">
                <a16:creationId xmlns:a16="http://schemas.microsoft.com/office/drawing/2014/main" id="{FB44D9A5-2F27-692F-8A11-0912B972E859}"/>
              </a:ext>
            </a:extLst>
          </p:cNvPr>
          <p:cNvSpPr>
            <a:spLocks noGrp="1"/>
          </p:cNvSpPr>
          <p:nvPr>
            <p:ph type="body" sz="quarter" idx="18"/>
          </p:nvPr>
        </p:nvSpPr>
        <p:spPr>
          <a:xfrm>
            <a:off x="8595360" y="3544699"/>
            <a:ext cx="2120040" cy="662774"/>
          </a:xfrm>
        </p:spPr>
        <p:txBody>
          <a:bodyPr>
            <a:noAutofit/>
          </a:bodyPr>
          <a:lstStyle/>
          <a:p>
            <a:pPr rtl="0"/>
            <a:r>
              <a:rPr lang="zh-Hant" sz="2400" b="1" u="none" strike="noStrike" dirty="0">
                <a:latin typeface="Neue Haas Grotesk Text Pro"/>
              </a:rPr>
              <a:t>1967</a:t>
            </a:r>
          </a:p>
        </p:txBody>
      </p:sp>
      <p:sp>
        <p:nvSpPr>
          <p:cNvPr id="9" name="Text Placeholder 8">
            <a:extLst>
              <a:ext uri="{FF2B5EF4-FFF2-40B4-BE49-F238E27FC236}">
                <a16:creationId xmlns:a16="http://schemas.microsoft.com/office/drawing/2014/main" id="{E27C3968-796B-C4A4-6410-A9C37B370ED1}"/>
              </a:ext>
            </a:extLst>
          </p:cNvPr>
          <p:cNvSpPr>
            <a:spLocks noGrp="1"/>
          </p:cNvSpPr>
          <p:nvPr>
            <p:ph type="body" sz="quarter" idx="13"/>
          </p:nvPr>
        </p:nvSpPr>
        <p:spPr>
          <a:xfrm>
            <a:off x="548474" y="1027277"/>
            <a:ext cx="3216714" cy="1325563"/>
          </a:xfrm>
        </p:spPr>
        <p:txBody>
          <a:bodyPr>
            <a:noAutofit/>
          </a:bodyPr>
          <a:lstStyle/>
          <a:p>
            <a:pPr rtl="0"/>
            <a:r>
              <a:rPr lang="zh-Hant" sz="4000" b="1" u="none" strike="noStrike" dirty="0">
                <a:solidFill>
                  <a:srgbClr val="601328"/>
                </a:solidFill>
                <a:latin typeface="Neue Haas Grotesk Text Pro"/>
              </a:rPr>
              <a:t>一顆冉冉升起的新星</a:t>
            </a:r>
          </a:p>
        </p:txBody>
      </p:sp>
      <p:sp>
        <p:nvSpPr>
          <p:cNvPr id="10" name="Text Placeholder 9">
            <a:extLst>
              <a:ext uri="{FF2B5EF4-FFF2-40B4-BE49-F238E27FC236}">
                <a16:creationId xmlns:a16="http://schemas.microsoft.com/office/drawing/2014/main" id="{F2B56547-771D-7DFD-8F98-631D93583629}"/>
              </a:ext>
            </a:extLst>
          </p:cNvPr>
          <p:cNvSpPr>
            <a:spLocks noGrp="1"/>
          </p:cNvSpPr>
          <p:nvPr>
            <p:ph type="body" sz="quarter" idx="19"/>
          </p:nvPr>
        </p:nvSpPr>
        <p:spPr>
          <a:xfrm>
            <a:off x="547930" y="25867"/>
            <a:ext cx="4298950" cy="903287"/>
          </a:xfrm>
        </p:spPr>
        <p:txBody>
          <a:bodyPr>
            <a:noAutofit/>
          </a:bodyPr>
          <a:lstStyle/>
          <a:p>
            <a:pPr rtl="0"/>
            <a:r>
              <a:rPr lang="zh-Hant" sz="3200" b="1" u="none" strike="noStrike" dirty="0">
                <a:solidFill>
                  <a:srgbClr val="B2D8BE"/>
                </a:solidFill>
                <a:latin typeface="Neue Haas Grotesk Text Pro"/>
              </a:rPr>
              <a:t>瑪格麗特河的歷史</a:t>
            </a:r>
          </a:p>
        </p:txBody>
      </p:sp>
    </p:spTree>
    <p:extLst>
      <p:ext uri="{BB962C8B-B14F-4D97-AF65-F5344CB8AC3E}">
        <p14:creationId xmlns:p14="http://schemas.microsoft.com/office/powerpoint/2010/main" val="363259156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vineyard with a lake&#10;&#10;AI-generated content may be incorrect.">
            <a:extLst>
              <a:ext uri="{FF2B5EF4-FFF2-40B4-BE49-F238E27FC236}">
                <a16:creationId xmlns:a16="http://schemas.microsoft.com/office/drawing/2014/main" id="{BA0E08B9-1718-662D-9CC6-74EA3B7E2F3B}"/>
              </a:ext>
            </a:extLst>
          </p:cNvPr>
          <p:cNvPicPr>
            <a:picLocks noGrp="1" noChangeAspect="1"/>
          </p:cNvPicPr>
          <p:nvPr>
            <p:ph type="pic" sz="quarter" idx="12"/>
          </p:nvPr>
        </p:nvPicPr>
        <p:blipFill>
          <a:blip r:embed="rId3">
            <a:extLst>
              <a:ext uri="{28A0092B-C50C-407E-A947-70E740481C1C}">
                <a14:useLocalDpi xmlns:a14="http://schemas.microsoft.com/office/drawing/2010/main"/>
              </a:ext>
            </a:extLst>
          </a:blip>
          <a:srcRect t="1272" b="1272"/>
          <a:stretch>
            <a:fillRect/>
          </a:stretch>
        </p:blipFill>
        <p:spPr/>
      </p:pic>
      <p:sp>
        <p:nvSpPr>
          <p:cNvPr id="3" name="Text Placeholder 2">
            <a:extLst>
              <a:ext uri="{FF2B5EF4-FFF2-40B4-BE49-F238E27FC236}">
                <a16:creationId xmlns:a16="http://schemas.microsoft.com/office/drawing/2014/main" id="{2E7DB226-342F-78DE-2CB6-4CB58331E95C}"/>
              </a:ext>
            </a:extLst>
          </p:cNvPr>
          <p:cNvSpPr>
            <a:spLocks noGrp="1"/>
          </p:cNvSpPr>
          <p:nvPr>
            <p:ph type="body" sz="quarter" idx="17"/>
          </p:nvPr>
        </p:nvSpPr>
        <p:spPr>
          <a:xfrm>
            <a:off x="715314" y="4224082"/>
            <a:ext cx="2357670" cy="1461301"/>
          </a:xfrm>
        </p:spPr>
        <p:txBody>
          <a:bodyPr>
            <a:noAutofit/>
          </a:bodyPr>
          <a:lstStyle/>
          <a:p>
            <a:pPr rtl="0"/>
            <a:r>
              <a:rPr lang="zh-Hant" sz="1600" u="none" strike="noStrike" dirty="0">
                <a:latin typeface="Neue Haas Grotesk Text Pro"/>
              </a:rPr>
              <a:t>第一批夏多內葡萄藤種植於露紋酒莊、卡倫酒莊和</a:t>
            </a:r>
            <a:br>
              <a:rPr lang="zh-Hant" sz="1600" u="none" strike="noStrike" dirty="0">
                <a:latin typeface="Neue Haas Grotesk Text Pro"/>
              </a:rPr>
            </a:br>
            <a:r>
              <a:rPr lang="zh-Hant" sz="1600" u="none" strike="noStrike" dirty="0">
                <a:latin typeface="Neue Haas Grotesk Text Pro"/>
              </a:rPr>
              <a:t>莫斯伍德酒莊。</a:t>
            </a:r>
            <a:endParaRPr lang="en-AU" sz="1600" dirty="0"/>
          </a:p>
          <a:p>
            <a:endParaRPr lang="en-US" dirty="0"/>
          </a:p>
        </p:txBody>
      </p:sp>
      <p:sp>
        <p:nvSpPr>
          <p:cNvPr id="4" name="Text Placeholder 3">
            <a:extLst>
              <a:ext uri="{FF2B5EF4-FFF2-40B4-BE49-F238E27FC236}">
                <a16:creationId xmlns:a16="http://schemas.microsoft.com/office/drawing/2014/main" id="{C28EBC51-CAA6-EFFC-B559-2E560A357710}"/>
              </a:ext>
            </a:extLst>
          </p:cNvPr>
          <p:cNvSpPr>
            <a:spLocks noGrp="1"/>
          </p:cNvSpPr>
          <p:nvPr>
            <p:ph type="body" sz="quarter" idx="18"/>
          </p:nvPr>
        </p:nvSpPr>
        <p:spPr>
          <a:xfrm>
            <a:off x="704428" y="3540231"/>
            <a:ext cx="2120040" cy="662774"/>
          </a:xfrm>
        </p:spPr>
        <p:txBody>
          <a:bodyPr>
            <a:noAutofit/>
          </a:bodyPr>
          <a:lstStyle/>
          <a:p>
            <a:pPr rtl="0"/>
            <a:r>
              <a:rPr lang="zh-Hant" sz="2400" b="1" u="none" strike="noStrike" dirty="0">
                <a:latin typeface="Neue Haas Grotesk Text Pro"/>
              </a:rPr>
              <a:t>1976</a:t>
            </a:r>
          </a:p>
        </p:txBody>
      </p:sp>
      <p:sp>
        <p:nvSpPr>
          <p:cNvPr id="5" name="Text Placeholder 4">
            <a:extLst>
              <a:ext uri="{FF2B5EF4-FFF2-40B4-BE49-F238E27FC236}">
                <a16:creationId xmlns:a16="http://schemas.microsoft.com/office/drawing/2014/main" id="{0B373B5E-96C9-4557-7461-AC879EC18FE2}"/>
              </a:ext>
            </a:extLst>
          </p:cNvPr>
          <p:cNvSpPr>
            <a:spLocks noGrp="1"/>
          </p:cNvSpPr>
          <p:nvPr>
            <p:ph type="body" sz="quarter" idx="19"/>
          </p:nvPr>
        </p:nvSpPr>
        <p:spPr>
          <a:xfrm>
            <a:off x="4283525" y="4224082"/>
            <a:ext cx="2976345" cy="1461301"/>
          </a:xfrm>
        </p:spPr>
        <p:txBody>
          <a:bodyPr>
            <a:noAutofit/>
          </a:bodyPr>
          <a:lstStyle/>
          <a:p>
            <a:pPr rtl="0"/>
            <a:r>
              <a:rPr lang="zh-Hant" sz="1600" u="none" strike="noStrike" dirty="0">
                <a:latin typeface="Neue Haas Grotesk Text Pro"/>
              </a:rPr>
              <a:t>瑪格麗特河產區作為優質赤霞珠葡萄酒產區的聲譽，在墨爾本葡萄酒展上由 Cape Mentelle 連續兩次贏得 Jimmy Watson 獎杯後得到鞏固。</a:t>
            </a:r>
          </a:p>
          <a:p>
            <a:endParaRPr lang="en-US" dirty="0"/>
          </a:p>
        </p:txBody>
      </p:sp>
      <p:sp>
        <p:nvSpPr>
          <p:cNvPr id="6" name="Text Placeholder 5">
            <a:extLst>
              <a:ext uri="{FF2B5EF4-FFF2-40B4-BE49-F238E27FC236}">
                <a16:creationId xmlns:a16="http://schemas.microsoft.com/office/drawing/2014/main" id="{BF4DF7F6-C46B-1073-440A-A8AA9CD8034E}"/>
              </a:ext>
            </a:extLst>
          </p:cNvPr>
          <p:cNvSpPr>
            <a:spLocks noGrp="1"/>
          </p:cNvSpPr>
          <p:nvPr>
            <p:ph type="body" sz="quarter" idx="20"/>
          </p:nvPr>
        </p:nvSpPr>
        <p:spPr>
          <a:xfrm>
            <a:off x="4272640" y="3540231"/>
            <a:ext cx="2120040" cy="662774"/>
          </a:xfrm>
        </p:spPr>
        <p:txBody>
          <a:bodyPr>
            <a:noAutofit/>
          </a:bodyPr>
          <a:lstStyle/>
          <a:p>
            <a:pPr rtl="0"/>
            <a:r>
              <a:rPr lang="zh-Hant" sz="2400" b="1" u="none" strike="noStrike" dirty="0">
                <a:latin typeface="Neue Haas Grotesk Text Pro"/>
              </a:rPr>
              <a:t>1983–1984</a:t>
            </a:r>
          </a:p>
        </p:txBody>
      </p:sp>
      <p:sp>
        <p:nvSpPr>
          <p:cNvPr id="7" name="Text Placeholder 6">
            <a:extLst>
              <a:ext uri="{FF2B5EF4-FFF2-40B4-BE49-F238E27FC236}">
                <a16:creationId xmlns:a16="http://schemas.microsoft.com/office/drawing/2014/main" id="{573BD2A0-50E6-B1F2-F1BB-C639C888E71F}"/>
              </a:ext>
            </a:extLst>
          </p:cNvPr>
          <p:cNvSpPr>
            <a:spLocks noGrp="1"/>
          </p:cNvSpPr>
          <p:nvPr>
            <p:ph type="body" sz="quarter" idx="21"/>
          </p:nvPr>
        </p:nvSpPr>
        <p:spPr>
          <a:xfrm>
            <a:off x="1988753" y="1903267"/>
            <a:ext cx="2976345" cy="1461301"/>
          </a:xfrm>
        </p:spPr>
        <p:txBody>
          <a:bodyPr>
            <a:noAutofit/>
          </a:bodyPr>
          <a:lstStyle/>
          <a:p>
            <a:pPr rtl="0"/>
            <a:r>
              <a:rPr lang="zh-Hant" sz="1600" u="none" strike="noStrike" dirty="0">
                <a:latin typeface="Neue Haas Grotesk Text Pro"/>
              </a:rPr>
              <a:t>Leeuwin Estate 的“藝術系列”第二個年份（1981 年）被《醇鑑》雜誌評為“世界上最好的霞多麗”，從而獲得了國際讚譽。</a:t>
            </a:r>
            <a:endParaRPr lang="en-AU" sz="1600" dirty="0"/>
          </a:p>
          <a:p>
            <a:endParaRPr lang="en-US" dirty="0"/>
          </a:p>
        </p:txBody>
      </p:sp>
      <p:sp>
        <p:nvSpPr>
          <p:cNvPr id="8" name="Text Placeholder 7">
            <a:extLst>
              <a:ext uri="{FF2B5EF4-FFF2-40B4-BE49-F238E27FC236}">
                <a16:creationId xmlns:a16="http://schemas.microsoft.com/office/drawing/2014/main" id="{65730A6A-4592-E818-3B94-9C793529197E}"/>
              </a:ext>
            </a:extLst>
          </p:cNvPr>
          <p:cNvSpPr>
            <a:spLocks noGrp="1"/>
          </p:cNvSpPr>
          <p:nvPr>
            <p:ph type="body" sz="quarter" idx="22"/>
          </p:nvPr>
        </p:nvSpPr>
        <p:spPr>
          <a:xfrm>
            <a:off x="1977868" y="1219416"/>
            <a:ext cx="2120040" cy="662774"/>
          </a:xfrm>
        </p:spPr>
        <p:txBody>
          <a:bodyPr>
            <a:noAutofit/>
          </a:bodyPr>
          <a:lstStyle/>
          <a:p>
            <a:pPr rtl="0"/>
            <a:r>
              <a:rPr lang="zh-Hant" sz="2400" b="1" u="none" strike="noStrike" dirty="0">
                <a:latin typeface="Neue Haas Grotesk Text Pro"/>
              </a:rPr>
              <a:t>1982</a:t>
            </a:r>
          </a:p>
        </p:txBody>
      </p:sp>
      <p:sp>
        <p:nvSpPr>
          <p:cNvPr id="9" name="Text Placeholder 8">
            <a:extLst>
              <a:ext uri="{FF2B5EF4-FFF2-40B4-BE49-F238E27FC236}">
                <a16:creationId xmlns:a16="http://schemas.microsoft.com/office/drawing/2014/main" id="{E8C4125F-7FF5-4ACF-5E8B-51022B51458D}"/>
              </a:ext>
            </a:extLst>
          </p:cNvPr>
          <p:cNvSpPr>
            <a:spLocks noGrp="1"/>
          </p:cNvSpPr>
          <p:nvPr>
            <p:ph type="body" sz="quarter" idx="23"/>
          </p:nvPr>
        </p:nvSpPr>
        <p:spPr>
          <a:xfrm>
            <a:off x="6253069" y="2478194"/>
            <a:ext cx="2214680" cy="1461301"/>
          </a:xfrm>
        </p:spPr>
        <p:txBody>
          <a:bodyPr>
            <a:noAutofit/>
          </a:bodyPr>
          <a:lstStyle/>
          <a:p>
            <a:pPr rtl="0"/>
            <a:r>
              <a:rPr lang="zh-Hant" sz="1600" u="none" strike="noStrike" dirty="0">
                <a:latin typeface="Neue Haas Grotesk Text Pro"/>
              </a:rPr>
              <a:t>瑪格麗特河地理標誌（GI）已註冊。</a:t>
            </a:r>
            <a:endParaRPr lang="en-AU" sz="1600" dirty="0"/>
          </a:p>
          <a:p>
            <a:endParaRPr lang="en-US" dirty="0"/>
          </a:p>
        </p:txBody>
      </p:sp>
      <p:sp>
        <p:nvSpPr>
          <p:cNvPr id="10" name="Text Placeholder 9">
            <a:extLst>
              <a:ext uri="{FF2B5EF4-FFF2-40B4-BE49-F238E27FC236}">
                <a16:creationId xmlns:a16="http://schemas.microsoft.com/office/drawing/2014/main" id="{DBBFEF21-60C4-486D-61F6-623A57DC7F96}"/>
              </a:ext>
            </a:extLst>
          </p:cNvPr>
          <p:cNvSpPr>
            <a:spLocks noGrp="1"/>
          </p:cNvSpPr>
          <p:nvPr>
            <p:ph type="body" sz="quarter" idx="24"/>
          </p:nvPr>
        </p:nvSpPr>
        <p:spPr>
          <a:xfrm>
            <a:off x="6242183" y="1794343"/>
            <a:ext cx="2120040" cy="662774"/>
          </a:xfrm>
        </p:spPr>
        <p:txBody>
          <a:bodyPr>
            <a:noAutofit/>
          </a:bodyPr>
          <a:lstStyle/>
          <a:p>
            <a:pPr rtl="0"/>
            <a:r>
              <a:rPr lang="zh-Hant" sz="2400" b="1" u="none" strike="noStrike" dirty="0">
                <a:latin typeface="Neue Haas Grotesk Text Pro"/>
              </a:rPr>
              <a:t>1996</a:t>
            </a:r>
          </a:p>
        </p:txBody>
      </p:sp>
      <p:sp>
        <p:nvSpPr>
          <p:cNvPr id="11" name="Text Placeholder 4">
            <a:extLst>
              <a:ext uri="{FF2B5EF4-FFF2-40B4-BE49-F238E27FC236}">
                <a16:creationId xmlns:a16="http://schemas.microsoft.com/office/drawing/2014/main" id="{9148E9A1-2F56-B3E6-BA0B-C2BD7D182186}"/>
              </a:ext>
            </a:extLst>
          </p:cNvPr>
          <p:cNvSpPr txBox="1"/>
          <p:nvPr/>
        </p:nvSpPr>
        <p:spPr>
          <a:xfrm>
            <a:off x="8803059" y="4245159"/>
            <a:ext cx="229715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sz="1600" u="none" strike="noStrike" dirty="0">
                <a:latin typeface="Neue Haas Grotesk Text Pro"/>
                <a:ea typeface="Microsoft JhengHei" panose="020B0604030504040204" pitchFamily="34" charset="-120"/>
              </a:rPr>
              <a:t>該地區持續發展，並不斷鞏固其在國際上生產標誌性優質葡萄酒的聲譽。</a:t>
            </a:r>
          </a:p>
          <a:p>
            <a:endParaRPr lang="en-US" dirty="0">
              <a:ea typeface="Microsoft JhengHei" panose="020B0604030504040204" pitchFamily="34" charset="-120"/>
            </a:endParaRPr>
          </a:p>
        </p:txBody>
      </p:sp>
      <p:sp>
        <p:nvSpPr>
          <p:cNvPr id="12" name="Text Placeholder 5">
            <a:extLst>
              <a:ext uri="{FF2B5EF4-FFF2-40B4-BE49-F238E27FC236}">
                <a16:creationId xmlns:a16="http://schemas.microsoft.com/office/drawing/2014/main" id="{D3BC2C07-3596-5803-442C-2DDFFB31A98B}"/>
              </a:ext>
            </a:extLst>
          </p:cNvPr>
          <p:cNvSpPr txBox="1"/>
          <p:nvPr/>
        </p:nvSpPr>
        <p:spPr>
          <a:xfrm>
            <a:off x="8792174" y="356130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今天</a:t>
            </a:r>
          </a:p>
        </p:txBody>
      </p:sp>
    </p:spTree>
    <p:extLst>
      <p:ext uri="{BB962C8B-B14F-4D97-AF65-F5344CB8AC3E}">
        <p14:creationId xmlns:p14="http://schemas.microsoft.com/office/powerpoint/2010/main" val="122256547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09DA18D-DE0D-10B4-CD28-43F7620D88AF}"/>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a:noFill/>
        </p:spPr>
      </p:pic>
      <p:sp>
        <p:nvSpPr>
          <p:cNvPr id="2" name="Title 1">
            <a:extLst>
              <a:ext uri="{FF2B5EF4-FFF2-40B4-BE49-F238E27FC236}">
                <a16:creationId xmlns:a16="http://schemas.microsoft.com/office/drawing/2014/main" id="{15FCA68F-D534-522D-C856-99C60D31A112}"/>
              </a:ext>
            </a:extLst>
          </p:cNvPr>
          <p:cNvSpPr>
            <a:spLocks noGrp="1"/>
          </p:cNvSpPr>
          <p:nvPr>
            <p:ph type="title"/>
          </p:nvPr>
        </p:nvSpPr>
        <p:spPr/>
        <p:txBody>
          <a:bodyPr>
            <a:noAutofit/>
          </a:bodyPr>
          <a:lstStyle/>
          <a:p>
            <a:pPr rtl="0"/>
            <a:r>
              <a:rPr lang="zh-Hant" sz="5400" b="1" u="none" strike="noStrike" dirty="0">
                <a:solidFill>
                  <a:srgbClr val="173F34"/>
                </a:solidFill>
                <a:latin typeface="Microsoft JhengHei" panose="020B0604030504040204" pitchFamily="34" charset="-120"/>
              </a:rPr>
              <a:t>澳洲</a:t>
            </a:r>
          </a:p>
        </p:txBody>
      </p:sp>
      <p:sp>
        <p:nvSpPr>
          <p:cNvPr id="7" name="TextBox 6">
            <a:extLst>
              <a:ext uri="{FF2B5EF4-FFF2-40B4-BE49-F238E27FC236}">
                <a16:creationId xmlns:a16="http://schemas.microsoft.com/office/drawing/2014/main" id="{1181A15F-1575-DF4D-D848-B42B9CD20107}"/>
              </a:ext>
            </a:extLst>
          </p:cNvPr>
          <p:cNvSpPr txBox="1"/>
          <p:nvPr/>
        </p:nvSpPr>
        <p:spPr>
          <a:xfrm>
            <a:off x="2498103" y="4623547"/>
            <a:ext cx="5338468" cy="369332"/>
          </a:xfrm>
          <a:prstGeom prst="rect">
            <a:avLst/>
          </a:prstGeom>
          <a:noFill/>
        </p:spPr>
        <p:txBody>
          <a:bodyPr wrap="square">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瑪格麗特河</a:t>
            </a:r>
            <a:endParaRPr lang="en-US" b="1" dirty="0">
              <a:solidFill>
                <a:schemeClr val="accent2"/>
              </a:solidFill>
              <a:latin typeface="Microsoft JhengHei" panose="020B0604030504040204" pitchFamily="34" charset="-120"/>
              <a:ea typeface="Microsoft JhengHei" panose="020B0604030504040204" pitchFamily="34" charset="-120"/>
            </a:endParaRPr>
          </a:p>
        </p:txBody>
      </p:sp>
      <p:cxnSp>
        <p:nvCxnSpPr>
          <p:cNvPr id="8" name="Straight Connector 7">
            <a:extLst>
              <a:ext uri="{FF2B5EF4-FFF2-40B4-BE49-F238E27FC236}">
                <a16:creationId xmlns:a16="http://schemas.microsoft.com/office/drawing/2014/main" id="{ED775658-C956-5513-D6EB-D6AB5BD6FA32}"/>
              </a:ext>
            </a:extLst>
          </p:cNvPr>
          <p:cNvCxnSpPr/>
          <p:nvPr/>
        </p:nvCxnSpPr>
        <p:spPr>
          <a:xfrm>
            <a:off x="3831771" y="4808213"/>
            <a:ext cx="87085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map of the country&#10;&#10;AI-generated content may be incorrect.">
            <a:extLst>
              <a:ext uri="{FF2B5EF4-FFF2-40B4-BE49-F238E27FC236}">
                <a16:creationId xmlns:a16="http://schemas.microsoft.com/office/drawing/2014/main" id="{F37CEE5E-EFDA-00D7-9F47-CCC459A81EE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7988" y="0"/>
            <a:ext cx="12189229" cy="6859559"/>
          </a:xfrm>
          <a:prstGeom prst="rect">
            <a:avLst/>
          </a:prstGeom>
        </p:spPr>
      </p:pic>
      <p:sp>
        <p:nvSpPr>
          <p:cNvPr id="2" name="Title 1">
            <a:extLst>
              <a:ext uri="{FF2B5EF4-FFF2-40B4-BE49-F238E27FC236}">
                <a16:creationId xmlns:a16="http://schemas.microsoft.com/office/drawing/2014/main" id="{FA64299F-CF45-DAEF-60D6-1179E061C9ED}"/>
              </a:ext>
            </a:extLst>
          </p:cNvPr>
          <p:cNvSpPr>
            <a:spLocks noGrp="1"/>
          </p:cNvSpPr>
          <p:nvPr>
            <p:ph type="title"/>
          </p:nvPr>
        </p:nvSpPr>
        <p:spPr/>
        <p:txBody>
          <a:bodyPr>
            <a:noAutofit/>
          </a:bodyPr>
          <a:lstStyle/>
          <a:p>
            <a:pPr rtl="0"/>
            <a:r>
              <a:rPr lang="zh-Hant" sz="5400" b="1" u="none" strike="noStrike" dirty="0">
                <a:solidFill>
                  <a:srgbClr val="173F34"/>
                </a:solidFill>
                <a:latin typeface="Microsoft JhengHei" panose="020B0604030504040204" pitchFamily="34" charset="-120"/>
              </a:rPr>
              <a:t>西澳大利亞</a:t>
            </a:r>
            <a:br>
              <a:rPr lang="zh-Hant" sz="5400" b="1" u="none" strike="noStrike" dirty="0">
                <a:solidFill>
                  <a:srgbClr val="173F34"/>
                </a:solidFill>
                <a:latin typeface="Microsoft JhengHei" panose="020B0604030504040204" pitchFamily="34" charset="-120"/>
              </a:rPr>
            </a:br>
            <a:br>
              <a:rPr lang="zh-Hant" sz="5400" b="1" u="none" strike="noStrike" dirty="0">
                <a:solidFill>
                  <a:srgbClr val="173F34"/>
                </a:solidFill>
                <a:latin typeface="Microsoft JhengHei" panose="020B0604030504040204" pitchFamily="34" charset="-120"/>
              </a:rPr>
            </a:br>
            <a:endParaRPr lang="en-US" b="1" dirty="0">
              <a:solidFill>
                <a:schemeClr val="accent2"/>
              </a:solidFill>
              <a:latin typeface="Microsoft JhengHei" panose="020B0604030504040204" pitchFamily="34" charset="-120"/>
            </a:endParaRPr>
          </a:p>
        </p:txBody>
      </p:sp>
      <p:sp>
        <p:nvSpPr>
          <p:cNvPr id="8" name="TextBox 7">
            <a:extLst>
              <a:ext uri="{FF2B5EF4-FFF2-40B4-BE49-F238E27FC236}">
                <a16:creationId xmlns:a16="http://schemas.microsoft.com/office/drawing/2014/main" id="{2431E68F-71EF-EB06-B250-62C5D71BDDF7}"/>
              </a:ext>
            </a:extLst>
          </p:cNvPr>
          <p:cNvSpPr txBox="1"/>
          <p:nvPr/>
        </p:nvSpPr>
        <p:spPr>
          <a:xfrm>
            <a:off x="2045616" y="4199994"/>
            <a:ext cx="5335308" cy="369332"/>
          </a:xfrm>
          <a:prstGeom prst="rect">
            <a:avLst/>
          </a:prstGeom>
          <a:noFill/>
        </p:spPr>
        <p:txBody>
          <a:bodyPr wrap="square">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瑪格麗特河</a:t>
            </a:r>
            <a:endParaRPr lang="en-US" b="1" dirty="0">
              <a:solidFill>
                <a:schemeClr val="accent2"/>
              </a:solidFill>
              <a:latin typeface="Microsoft JhengHei" panose="020B0604030504040204" pitchFamily="34" charset="-120"/>
              <a:ea typeface="Microsoft JhengHei" panose="020B0604030504040204" pitchFamily="34" charset="-120"/>
            </a:endParaRPr>
          </a:p>
        </p:txBody>
      </p:sp>
      <p:cxnSp>
        <p:nvCxnSpPr>
          <p:cNvPr id="3" name="Straight Connector 2">
            <a:extLst>
              <a:ext uri="{FF2B5EF4-FFF2-40B4-BE49-F238E27FC236}">
                <a16:creationId xmlns:a16="http://schemas.microsoft.com/office/drawing/2014/main" id="{654C70A3-6828-79C7-6C10-E5E936BD2EF8}"/>
              </a:ext>
            </a:extLst>
          </p:cNvPr>
          <p:cNvCxnSpPr/>
          <p:nvPr/>
        </p:nvCxnSpPr>
        <p:spPr>
          <a:xfrm>
            <a:off x="3359150" y="4384660"/>
            <a:ext cx="11402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36536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5F6ACC-A208-6D63-B5D1-7229A5BB2D3C}"/>
              </a:ext>
            </a:extLst>
          </p:cNvPr>
          <p:cNvPicPr>
            <a:picLocks noGrp="1" noChangeAspect="1"/>
          </p:cNvPicPr>
          <p:nvPr>
            <p:ph type="pic" sz="quarter" idx="10"/>
          </p:nvPr>
        </p:nvPicPr>
        <p:blipFill>
          <a:blip r:embed="rId4">
            <a:extLst>
              <a:ext uri="{28A0092B-C50C-407E-A947-70E740481C1C}">
                <a14:useLocalDpi xmlns:a14="http://schemas.microsoft.com/office/drawing/2010/main"/>
              </a:ext>
            </a:extLst>
          </a:blip>
          <a:srcRect l="16709" r="16709"/>
          <a:stretch>
            <a:fillRect/>
          </a:stretch>
        </p:blipFill>
        <p:spPr/>
      </p:pic>
      <p:sp>
        <p:nvSpPr>
          <p:cNvPr id="3" name="Title 2">
            <a:extLst>
              <a:ext uri="{FF2B5EF4-FFF2-40B4-BE49-F238E27FC236}">
                <a16:creationId xmlns:a16="http://schemas.microsoft.com/office/drawing/2014/main" id="{86E8E86C-9C48-FF12-F836-1D5A96850052}"/>
              </a:ext>
            </a:extLst>
          </p:cNvPr>
          <p:cNvSpPr>
            <a:spLocks noGrp="1"/>
          </p:cNvSpPr>
          <p:nvPr>
            <p:ph type="title"/>
          </p:nvPr>
        </p:nvSpPr>
        <p:spPr>
          <a:xfrm>
            <a:off x="630420" y="584200"/>
            <a:ext cx="4031522" cy="785732"/>
          </a:xfrm>
        </p:spPr>
        <p:txBody>
          <a:bodyPr>
            <a:noAutofit/>
          </a:bodyPr>
          <a:lstStyle/>
          <a:p>
            <a:pPr rtl="0"/>
            <a:r>
              <a:rPr lang="zh-Hant" sz="3200" b="1" u="none" strike="noStrike" dirty="0">
                <a:solidFill>
                  <a:srgbClr val="B2D8BE"/>
                </a:solidFill>
                <a:latin typeface="Neue Haas Grotesk Text Pro"/>
              </a:rPr>
              <a:t>地理、氣候和土壤</a:t>
            </a:r>
          </a:p>
        </p:txBody>
      </p:sp>
      <p:sp>
        <p:nvSpPr>
          <p:cNvPr id="4" name="Text Placeholder 3">
            <a:extLst>
              <a:ext uri="{FF2B5EF4-FFF2-40B4-BE49-F238E27FC236}">
                <a16:creationId xmlns:a16="http://schemas.microsoft.com/office/drawing/2014/main" id="{58C1E00F-DF49-9605-5619-016F2A578DD7}"/>
              </a:ext>
            </a:extLst>
          </p:cNvPr>
          <p:cNvSpPr>
            <a:spLocks noGrp="1"/>
          </p:cNvSpPr>
          <p:nvPr>
            <p:ph type="body" sz="quarter" idx="11"/>
          </p:nvPr>
        </p:nvSpPr>
        <p:spPr>
          <a:xfrm>
            <a:off x="630419" y="4011475"/>
            <a:ext cx="5006810" cy="2846525"/>
          </a:xfrm>
        </p:spPr>
        <p:txBody>
          <a:bodyPr>
            <a:noAutofit/>
          </a:bodyPr>
          <a:lstStyle/>
          <a:p>
            <a:pPr marL="285750" indent="-285750" rtl="0">
              <a:lnSpc>
                <a:spcPct val="90000"/>
              </a:lnSpc>
              <a:spcBef>
                <a:spcPts val="1200"/>
              </a:spcBef>
              <a:buFont typeface="Arial" panose="020B0604020202020204" pitchFamily="34" charset="0"/>
              <a:buChar char="•"/>
            </a:pPr>
            <a:r>
              <a:rPr lang="zh-Hant" sz="1600" u="none" strike="noStrike" dirty="0">
                <a:solidFill>
                  <a:srgbClr val="FFFFFF"/>
                </a:solidFill>
                <a:latin typeface="Neue Haas Grotesk Text Pro"/>
              </a:rPr>
              <a:t>位於珀斯以南 230 公里處的狹長區域</a:t>
            </a:r>
          </a:p>
          <a:p>
            <a:pPr marL="285750" indent="-285750" rtl="0">
              <a:lnSpc>
                <a:spcPct val="90000"/>
              </a:lnSpc>
              <a:spcBef>
                <a:spcPts val="1200"/>
              </a:spcBef>
              <a:buFont typeface="Arial" panose="020B0604020202020204" pitchFamily="34" charset="0"/>
              <a:buChar char="•"/>
            </a:pPr>
            <a:r>
              <a:rPr lang="zh-Hant" sz="1600" u="none" strike="noStrike" dirty="0">
                <a:solidFill>
                  <a:srgbClr val="FFFFFF"/>
                </a:solidFill>
                <a:latin typeface="Neue Haas Grotesk Text Pro"/>
              </a:rPr>
              <a:t>被印度洋和南大洋環抱</a:t>
            </a:r>
          </a:p>
          <a:p>
            <a:pPr marL="285750" indent="-285750" rtl="0">
              <a:lnSpc>
                <a:spcPct val="90000"/>
              </a:lnSpc>
              <a:spcBef>
                <a:spcPts val="1200"/>
              </a:spcBef>
              <a:buFont typeface="Arial" panose="020B0604020202020204" pitchFamily="34" charset="0"/>
              <a:buChar char="•"/>
            </a:pPr>
            <a:r>
              <a:rPr lang="zh-Hant" sz="1600" u="none" strike="noStrike" dirty="0">
                <a:solidFill>
                  <a:srgbClr val="FFFFFF"/>
                </a:solidFill>
                <a:latin typeface="Neue Haas Grotesk Text Pro"/>
              </a:rPr>
              <a:t>地理位置偏遠，擁有古老的土壤和獨特的生物多樣性</a:t>
            </a:r>
          </a:p>
          <a:p>
            <a:pPr marL="285750" indent="-285750" rtl="0">
              <a:lnSpc>
                <a:spcPct val="90000"/>
              </a:lnSpc>
              <a:spcBef>
                <a:spcPts val="1200"/>
              </a:spcBef>
              <a:buFont typeface="Arial" panose="020B0604020202020204" pitchFamily="34" charset="0"/>
              <a:buChar char="•"/>
            </a:pPr>
            <a:r>
              <a:rPr lang="zh-Hant" sz="1600" u="none" strike="noStrike" dirty="0">
                <a:solidFill>
                  <a:srgbClr val="FFFFFF"/>
                </a:solidFill>
                <a:latin typeface="Neue Haas Grotesk Text Pro"/>
              </a:rPr>
              <a:t>理想的葡萄種植條件</a:t>
            </a:r>
          </a:p>
          <a:p>
            <a:endParaRPr lang="en-US" dirty="0"/>
          </a:p>
        </p:txBody>
      </p:sp>
      <p:sp>
        <p:nvSpPr>
          <p:cNvPr id="5" name="Text Placeholder 4">
            <a:extLst>
              <a:ext uri="{FF2B5EF4-FFF2-40B4-BE49-F238E27FC236}">
                <a16:creationId xmlns:a16="http://schemas.microsoft.com/office/drawing/2014/main" id="{E8577AFD-F97C-DA71-8599-4D7DD9735E4F}"/>
              </a:ext>
            </a:extLst>
          </p:cNvPr>
          <p:cNvSpPr>
            <a:spLocks noGrp="1"/>
          </p:cNvSpPr>
          <p:nvPr>
            <p:ph type="body" sz="quarter" idx="13"/>
          </p:nvPr>
        </p:nvSpPr>
        <p:spPr/>
        <p:txBody>
          <a:bodyPr>
            <a:noAutofit/>
          </a:bodyPr>
          <a:lstStyle/>
          <a:p>
            <a:pPr rtl="0"/>
            <a:r>
              <a:rPr lang="zh-Hant" sz="5400" b="1" u="none" strike="noStrike" dirty="0">
                <a:solidFill>
                  <a:srgbClr val="F28F2A"/>
                </a:solidFill>
                <a:latin typeface="Neue Haas Grotesk Text Pro"/>
              </a:rPr>
              <a:t>葡萄種植天堂</a:t>
            </a:r>
          </a:p>
        </p:txBody>
      </p:sp>
    </p:spTree>
    <p:extLst>
      <p:ext uri="{BB962C8B-B14F-4D97-AF65-F5344CB8AC3E}">
        <p14:creationId xmlns:p14="http://schemas.microsoft.com/office/powerpoint/2010/main" val="220855796"/>
      </p:ext>
    </p:extLst>
  </p:cSld>
  <p:clrMapOvr>
    <a:masterClrMapping/>
  </p:clrMapOvr>
  <p:transition/>
  <p:extLst>
    <p:ext uri="{6950BFC3-D8DA-4A85-94F7-54DA5524770B}">
      <p188:commentRel xmlns:p188="http://schemas.microsoft.com/office/powerpoint/2018/8/main" r:id="rId3"/>
    </p:ext>
  </p:extLst>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CCF1F8-6D9E-4631-9BC7-E65B426755A9}">
  <ds:schemaRefs>
    <ds:schemaRef ds:uri="http://purl.org/dc/dcmitype/"/>
    <ds:schemaRef ds:uri="http://schemas.microsoft.com/office/2006/documentManagement/types"/>
    <ds:schemaRef ds:uri="4e8dd08d-258d-47a9-9875-37f1ffd19f33"/>
    <ds:schemaRef ds:uri="http://purl.org/dc/elements/1.1/"/>
    <ds:schemaRef ds:uri="http://schemas.microsoft.com/office/infopath/2007/PartnerControls"/>
    <ds:schemaRef ds:uri="http://purl.org/dc/terms/"/>
    <ds:schemaRef ds:uri="http://schemas.openxmlformats.org/package/2006/metadata/core-properties"/>
    <ds:schemaRef ds:uri="02256494-4976-4001-aedb-96463ae0d92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1ECB032-B9D7-40D6-B95F-250547EEEF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1557</Words>
  <Application>Microsoft Macintosh PowerPoint</Application>
  <PresentationFormat>Grand écran</PresentationFormat>
  <Paragraphs>262</Paragraphs>
  <Slides>25</Slides>
  <Notes>16</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25</vt:i4>
      </vt:variant>
    </vt:vector>
  </HeadingPairs>
  <TitlesOfParts>
    <vt:vector size="32" baseType="lpstr">
      <vt:lpstr>Neue Haas Grotesk Text Pro</vt:lpstr>
      <vt:lpstr>SimSun</vt:lpstr>
      <vt:lpstr>Arial</vt:lpstr>
      <vt:lpstr>Microsoft JhengHei</vt:lpstr>
      <vt:lpstr>Inter Display</vt:lpstr>
      <vt:lpstr>Microsoft YaHei</vt:lpstr>
      <vt:lpstr>Slide layouts</vt:lpstr>
      <vt:lpstr>Présentation PowerPoint</vt:lpstr>
      <vt:lpstr>Présentation PowerPoint</vt:lpstr>
      <vt:lpstr>瑪格麗特河葡萄酒</vt:lpstr>
      <vt:lpstr>今天 我們 將涵蓋</vt:lpstr>
      <vt:lpstr>以及1955年的歷史</vt:lpstr>
      <vt:lpstr>Présentation PowerPoint</vt:lpstr>
      <vt:lpstr>澳洲</vt:lpstr>
      <vt:lpstr>西澳大利亞  </vt:lpstr>
      <vt:lpstr>地理、氣候和土壤</vt:lpstr>
      <vt:lpstr>Présentation PowerPoint</vt:lpstr>
      <vt:lpstr>Présentation PowerPoint</vt:lpstr>
      <vt:lpstr>大師們遇見了精湛的實驗技藝</vt:lpstr>
      <vt:lpstr>Présentation PowerPoint</vt:lpstr>
      <vt:lpstr>Présentation PowerPoint</vt:lpstr>
      <vt:lpstr>值得注意的品種</vt:lpstr>
      <vt:lpstr>Présentation PowerPoint</vt:lpstr>
      <vt:lpstr>Présentation PowerPoint</vt:lpstr>
      <vt:lpstr>Présentation PowerPoint</vt:lpstr>
      <vt:lpstr>Présentation PowerPoint</vt:lpstr>
      <vt:lpstr>瑪格麗特河霞多麗葡萄酒 的特點</vt:lpstr>
      <vt:lpstr>Présentation PowerPoint</vt:lpstr>
      <vt:lpstr>瑪格麗特河 赤霞珠葡萄酒 的特點</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2026-07-15T04:56:07Z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010021{"F":2,"I":"6981-60FE-E215-5441"}</vt:lpwstr>
  </property>
  <property fmtid="{D5CDD505-2E9C-101B-9397-08002B2CF9AE}" pid="4" name="MediaServiceImageTags">
    <vt:lpwstr/>
  </property>
</Properties>
</file>