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9D_E0714088.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C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45" r:id="rId7"/>
    <p:sldId id="637" r:id="rId8"/>
    <p:sldId id="646" r:id="rId9"/>
    <p:sldId id="647" r:id="rId10"/>
    <p:sldId id="636" r:id="rId11"/>
    <p:sldId id="669" r:id="rId12"/>
    <p:sldId id="641" r:id="rId13"/>
    <p:sldId id="642" r:id="rId14"/>
    <p:sldId id="643" r:id="rId15"/>
    <p:sldId id="648" r:id="rId16"/>
    <p:sldId id="671" r:id="rId17"/>
    <p:sldId id="652" r:id="rId18"/>
    <p:sldId id="280" r:id="rId19"/>
    <p:sldId id="617" r:id="rId20"/>
    <p:sldId id="657" r:id="rId21"/>
    <p:sldId id="626" r:id="rId22"/>
    <p:sldId id="720" r:id="rId23"/>
    <p:sldId id="721" r:id="rId24"/>
    <p:sldId id="722" r:id="rId25"/>
    <p:sldId id="723" r:id="rId26"/>
    <p:sldId id="659" r:id="rId27"/>
    <p:sldId id="340" r:id="rId28"/>
    <p:sldId id="724" r:id="rId29"/>
  </p:sldIdLst>
  <p:sldSz cx="12192000" cy="6858000"/>
  <p:notesSz cx="6858000" cy="9144000"/>
  <p:embeddedFontLst>
    <p:embeddedFont>
      <p:font typeface="Inter Display" panose="02000503000000020004"/>
      <p:regular r:id="rId31"/>
      <p:bold r:id="rId32"/>
      <p:italic r:id="rId33"/>
      <p:boldItalic r:id="rId34"/>
    </p:embeddedFont>
    <p:embeddedFont>
      <p:font typeface="Microsoft JhengHei" panose="020B0604030504040204" pitchFamily="34" charset="-120"/>
      <p:regular r:id="rId35"/>
      <p:bold r:id="rId36"/>
    </p:embeddedFont>
    <p:embeddedFont>
      <p:font typeface="Neue Haas Grotesk Text Pro" panose="020B0504020202020204" pitchFamily="34" charset="77"/>
      <p:regular r:id="rId37"/>
      <p:bold r:id="rId38"/>
      <p:italic r:id="rId39"/>
      <p:boldItalic r:id="rId40"/>
    </p:embeddedFont>
  </p:embeddedFontLst>
  <p:custDataLst>
    <p:tags r:id="rId41"/>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77" autoAdjust="0"/>
    <p:restoredTop sz="94650"/>
  </p:normalViewPr>
  <p:slideViewPr>
    <p:cSldViewPr snapToGrid="0">
      <p:cViewPr varScale="1">
        <p:scale>
          <a:sx n="94" d="100"/>
          <a:sy n="94" d="100"/>
        </p:scale>
        <p:origin x="200" y="96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tags" Target="tags/tag1.xml"/></Relationships>
</file>

<file path=ppt/comments/modernComment_28C_E6066414.xml><?xml version="1.0" encoding="utf-8"?>
<p188:cmLst xmlns:a="http://schemas.openxmlformats.org/drawingml/2006/main" xmlns:r="http://schemas.openxmlformats.org/officeDocument/2006/relationships" xmlns:p188="http://schemas.microsoft.com/office/powerpoint/2018/8/main">
  <p188:cm id="{4EE6FB6B-F55A-4B9E-979F-CF9098EEA9EB}" authorId="{00000000-0000-0000-0000-000000000000}" status="resolved" created="2025-03-18T13:36:48.569">
    <pc:sldMkLst xmlns:pc="http://schemas.microsoft.com/office/powerpoint/2013/main/command">
      <pc:docMk/>
      <pc:sldMk cId="3859178516" sldId="652"/>
    </pc:sldMkLst>
    <p188:pos x="0" y="0"/>
    <p188:txBody>
      <a:bodyPr/>
      <a:lstStyle/>
      <a:p>
        <a:r>
          <a:rPr/>
          <a:t>Chardonnay should all be on one line</a:t>
        </a:r>
      </a:p>
    </p188:txBody>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2F0FC149-F1D5-4198-86DD-E8455FA657EF}" authorId="{00000000-0000-0000-0000-000000000000}" status="resolved" created="2025-03-18T13:36:07.597">
    <pc:sldMkLst xmlns:pc="http://schemas.microsoft.com/office/powerpoint/2013/main/command">
      <pc:docMk/>
      <pc:sldMk cId="3765518472" sldId="669"/>
    </pc:sldMkLst>
    <p188:pos x="0" y="0"/>
    <p188:txBody>
      <a:bodyPr/>
      <a:lstStyle/>
      <a:p>
        <a:r>
          <a:rPr/>
          <a:t>Missing map of Australia with region shown before this slide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產區位於南澳大利亞風景秀麗的菲爾半島，澳大利亞最好的紅葡萄酒有部分產自這一區。</a:t>
            </a:r>
          </a:p>
          <a:p>
            <a:r>
              <a:rPr lang="ja-JP" altLang="en-US">
                <a:latin typeface="SimSun"/>
                <a:ea typeface="SimSun"/>
                <a:cs typeface="SimSun"/>
                <a:sym typeface="SimSun"/>
              </a:rPr>
              <a:t>這些筆記提供額外的演示文稿信息與推薦的討論話題。如需下載更多主題、資源或者</a:t>
            </a:r>
            <a:r>
              <a:rPr lang="en-GB" dirty="0">
                <a:latin typeface="SimSun"/>
                <a:ea typeface="SimSun"/>
                <a:cs typeface="SimSun"/>
                <a:sym typeface="SimSun"/>
              </a:rPr>
              <a:t>PPT,</a:t>
            </a:r>
            <a:r>
              <a:rPr lang="ja-JP" altLang="en-US">
                <a:latin typeface="SimSun"/>
                <a:ea typeface="SimSun"/>
                <a:cs typeface="SimSun"/>
                <a:sym typeface="SimSun"/>
              </a:rPr>
              <a:t>請移步 </a:t>
            </a:r>
            <a:r>
              <a:rPr lang="en-GB" dirty="0" err="1">
                <a:latin typeface="SimSun"/>
                <a:ea typeface="SimSun"/>
                <a:cs typeface="SimSun"/>
                <a:sym typeface="SimSun"/>
              </a:rPr>
              <a:t>www.australianwinediscovered.com</a:t>
            </a:r>
            <a:r>
              <a:rPr lang="en-GB" dirty="0">
                <a:latin typeface="SimSun"/>
                <a:ea typeface="SimSun"/>
                <a:cs typeface="SimSun"/>
                <a:sym typeface="SimSun"/>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356264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推薦的討論話題： </a:t>
            </a:r>
          </a:p>
          <a:p>
            <a:r>
              <a:rPr lang="en-US" altLang="ja-JP" dirty="0">
                <a:latin typeface="SimSun"/>
                <a:ea typeface="SimSun"/>
                <a:cs typeface="SimSun"/>
                <a:sym typeface="SimSun"/>
              </a:rPr>
              <a:t>- </a:t>
            </a:r>
            <a:r>
              <a:rPr lang="ja-JP" altLang="en-US">
                <a:latin typeface="SimSun"/>
                <a:ea typeface="SimSun"/>
                <a:cs typeface="SimSun"/>
                <a:sym typeface="SimSun"/>
              </a:rPr>
              <a:t>突出的紅色品種是怎樣塑造當地的種植與釀造的？</a:t>
            </a:r>
          </a:p>
          <a:p>
            <a:r>
              <a:rPr lang="en-US" altLang="ja-JP" dirty="0">
                <a:latin typeface="SimSun"/>
                <a:ea typeface="SimSun"/>
                <a:cs typeface="SimSun"/>
                <a:sym typeface="SimSun"/>
              </a:rPr>
              <a:t>- </a:t>
            </a:r>
            <a:r>
              <a:rPr lang="ja-JP" altLang="en-US">
                <a:latin typeface="SimSun"/>
                <a:ea typeface="SimSun"/>
                <a:cs typeface="SimSun"/>
                <a:sym typeface="SimSun"/>
              </a:rPr>
              <a:t>為什麼蘭好樂溪（</a:t>
            </a:r>
            <a:r>
              <a:rPr lang="en-GB" dirty="0">
                <a:latin typeface="SimSun"/>
                <a:ea typeface="SimSun"/>
                <a:cs typeface="SimSun"/>
                <a:sym typeface="SimSun"/>
              </a:rPr>
              <a:t>Langhorne Creek）</a:t>
            </a:r>
            <a:r>
              <a:rPr lang="ja-JP" altLang="en-US">
                <a:latin typeface="SimSun"/>
                <a:ea typeface="SimSun"/>
                <a:cs typeface="SimSun"/>
                <a:sym typeface="SimSun"/>
              </a:rPr>
              <a:t>的卡本內蘇維翁（</a:t>
            </a:r>
            <a:r>
              <a:rPr lang="en-GB" dirty="0">
                <a:latin typeface="SimSun"/>
                <a:ea typeface="SimSun"/>
                <a:cs typeface="SimSun"/>
                <a:sym typeface="SimSun"/>
              </a:rPr>
              <a:t>Cabernet Sauvignon）</a:t>
            </a:r>
            <a:r>
              <a:rPr lang="ja-JP" altLang="en-US">
                <a:latin typeface="SimSun"/>
                <a:ea typeface="SimSun"/>
                <a:cs typeface="SimSun"/>
                <a:sym typeface="SimSun"/>
              </a:rPr>
              <a:t>釀造單一品種葡萄酒或者用於調配都很出色？ </a:t>
            </a:r>
          </a:p>
          <a:p>
            <a:r>
              <a:rPr lang="en-US" altLang="ja-JP" dirty="0">
                <a:latin typeface="SimSun"/>
                <a:ea typeface="SimSun"/>
                <a:cs typeface="SimSun"/>
                <a:sym typeface="SimSun"/>
              </a:rPr>
              <a:t>- </a:t>
            </a:r>
            <a:r>
              <a:rPr lang="ja-JP" altLang="en-US">
                <a:latin typeface="SimSun"/>
                <a:ea typeface="SimSun"/>
                <a:cs typeface="SimSun"/>
                <a:sym typeface="SimSun"/>
              </a:rPr>
              <a:t>橡木桶的類型、新老與大小對葡萄酒風格有什麼影響？釀酒師如何做出選擇？</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305432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現在可以開始品嘗與討論您選擇的葡萄酒組合。 </a:t>
            </a:r>
          </a:p>
          <a:p>
            <a:endParaRPr lang="ja-JP" altLang="en-US">
              <a:latin typeface="SimSun"/>
              <a:ea typeface="SimSun"/>
              <a:cs typeface="SimSun"/>
              <a:sym typeface="SimSun"/>
            </a:endParaRPr>
          </a:p>
          <a:p>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是紅葡萄酒的聖地，以酒體與質地良好、柔和易飲的紅葡萄酒聞名。這樣的特徵是產區受涼爽的午後微風影響使葡萄成熟期延長的結果，除此之外，涼風還賦予這裡的葡萄酒標誌性的天鵝絨一般的成熟單寧與鮮潤的口感。</a:t>
            </a:r>
          </a:p>
          <a:p>
            <a:endParaRPr lang="ja-JP" altLang="en-US">
              <a:latin typeface="SimSun"/>
              <a:ea typeface="SimSun"/>
              <a:cs typeface="SimSun"/>
              <a:sym typeface="SimSun"/>
            </a:endParaRPr>
          </a:p>
          <a:p>
            <a:r>
              <a:rPr lang="en-US" altLang="ja-JP" dirty="0">
                <a:latin typeface="SimSun"/>
                <a:ea typeface="SimSun"/>
                <a:cs typeface="SimSun"/>
                <a:sym typeface="SimSun"/>
              </a:rPr>
              <a:t>+</a:t>
            </a:r>
            <a:r>
              <a:rPr lang="ja-JP" altLang="en-US">
                <a:latin typeface="SimSun"/>
                <a:ea typeface="SimSun"/>
                <a:cs typeface="SimSun"/>
                <a:sym typeface="SimSun"/>
              </a:rPr>
              <a:t>補充內容：更多課程資料與有關葡萄品種的信息請移步</a:t>
            </a:r>
            <a:r>
              <a:rPr lang="en-GB" dirty="0" err="1">
                <a:latin typeface="SimSun"/>
                <a:ea typeface="SimSun"/>
                <a:cs typeface="SimSun"/>
                <a:sym typeface="SimSun"/>
              </a:rPr>
              <a:t>www.australianwinediscovered.com</a:t>
            </a:r>
            <a:endParaRPr lang="en-GB" dirty="0">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產區風味濃郁、豐富的希哈（</a:t>
            </a:r>
            <a:r>
              <a:rPr lang="en-GB" dirty="0">
                <a:latin typeface="SimSun"/>
                <a:ea typeface="SimSun"/>
                <a:cs typeface="SimSun"/>
                <a:sym typeface="SimSun"/>
              </a:rPr>
              <a:t>Shiraz）</a:t>
            </a:r>
            <a:r>
              <a:rPr lang="ja-JP" altLang="en-US">
                <a:latin typeface="SimSun"/>
                <a:ea typeface="SimSun"/>
                <a:cs typeface="SimSun"/>
                <a:sym typeface="SimSun"/>
              </a:rPr>
              <a:t>葡萄酒歷史悠久，這類希哈（</a:t>
            </a:r>
            <a:r>
              <a:rPr lang="en-GB" dirty="0">
                <a:latin typeface="SimSun"/>
                <a:ea typeface="SimSun"/>
                <a:cs typeface="SimSun"/>
                <a:sym typeface="SimSun"/>
              </a:rPr>
              <a:t>Shiraz）</a:t>
            </a:r>
            <a:r>
              <a:rPr lang="ja-JP" altLang="en-US">
                <a:latin typeface="SimSun"/>
                <a:ea typeface="SimSun"/>
                <a:cs typeface="SimSun"/>
                <a:sym typeface="SimSun"/>
              </a:rPr>
              <a:t>通常具有深色水果的特徵，帶有精緻的香料氣味，有時還帶有薄荷的味道。</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347602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的卡本內蘇維翁（</a:t>
            </a:r>
            <a:r>
              <a:rPr lang="en-GB" dirty="0">
                <a:latin typeface="SimSun"/>
                <a:ea typeface="SimSun"/>
                <a:cs typeface="SimSun"/>
                <a:sym typeface="SimSun"/>
              </a:rPr>
              <a:t>Cabernet Sauvignon）</a:t>
            </a:r>
            <a:r>
              <a:rPr lang="ja-JP" altLang="en-US">
                <a:latin typeface="SimSun"/>
                <a:ea typeface="SimSun"/>
                <a:cs typeface="SimSun"/>
                <a:sym typeface="SimSun"/>
              </a:rPr>
              <a:t>通常比其他產區的更柔和易飲，是即時飲用的理想選擇。但這裡的卡本內蘇維翁（</a:t>
            </a:r>
            <a:r>
              <a:rPr lang="en-GB" dirty="0">
                <a:latin typeface="SimSun"/>
                <a:ea typeface="SimSun"/>
                <a:cs typeface="SimSun"/>
                <a:sym typeface="SimSun"/>
              </a:rPr>
              <a:t>Cabernet Sauvignon）</a:t>
            </a:r>
            <a:r>
              <a:rPr lang="ja-JP" altLang="en-US">
                <a:latin typeface="SimSun"/>
                <a:ea typeface="SimSun"/>
                <a:cs typeface="SimSun"/>
                <a:sym typeface="SimSun"/>
              </a:rPr>
              <a:t>也有優秀的陳年潛力。</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004788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18</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產區標誌性的調配酒，大部分酒廠都會製作。這是一款具有天鹅绒般质感，口感豐富的葡萄酒，平衡性優秀，濃郁黑色水果風味中帶有微妙的礦物氣息。卡本內蘇維翁（</a:t>
            </a:r>
            <a:r>
              <a:rPr lang="en-GB" dirty="0">
                <a:latin typeface="SimSun"/>
                <a:ea typeface="SimSun"/>
                <a:cs typeface="SimSun"/>
                <a:sym typeface="SimSun"/>
              </a:rPr>
              <a:t>Cabernet Sauvignon）</a:t>
            </a:r>
            <a:r>
              <a:rPr lang="ja-JP" altLang="en-US">
                <a:latin typeface="SimSun"/>
                <a:ea typeface="SimSun"/>
                <a:cs typeface="SimSun"/>
                <a:sym typeface="SimSun"/>
              </a:rPr>
              <a:t>提供柔軟與絲滑的質感，與帶有薄荷、桉樹與綠色草本植物特徵的黑莓</a:t>
            </a:r>
            <a:r>
              <a:rPr lang="en-US" altLang="ja-JP" dirty="0">
                <a:latin typeface="SimSun"/>
                <a:ea typeface="SimSun"/>
                <a:cs typeface="SimSun"/>
                <a:sym typeface="SimSun"/>
              </a:rPr>
              <a:t>/</a:t>
            </a:r>
            <a:r>
              <a:rPr lang="ja-JP" altLang="en-US">
                <a:latin typeface="SimSun"/>
                <a:ea typeface="SimSun"/>
                <a:cs typeface="SimSun"/>
                <a:sym typeface="SimSun"/>
              </a:rPr>
              <a:t>黑醋栗的風味。希哈（</a:t>
            </a:r>
            <a:r>
              <a:rPr lang="en-GB" dirty="0">
                <a:latin typeface="SimSun"/>
                <a:ea typeface="SimSun"/>
                <a:cs typeface="SimSun"/>
                <a:sym typeface="SimSun"/>
              </a:rPr>
              <a:t>Shiraz）</a:t>
            </a:r>
            <a:r>
              <a:rPr lang="ja-JP" altLang="en-US">
                <a:latin typeface="SimSun"/>
                <a:ea typeface="SimSun"/>
                <a:cs typeface="SimSun"/>
                <a:sym typeface="SimSun"/>
              </a:rPr>
              <a:t>帶來了咸鮮鮮潤的口感與溫熱的辛香料風味。</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20811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20</a:t>
            </a:fld>
            <a:endParaRPr lang="en-US" dirty="0"/>
          </a:p>
        </p:txBody>
      </p:sp>
    </p:spTree>
    <p:extLst>
      <p:ext uri="{BB962C8B-B14F-4D97-AF65-F5344CB8AC3E}">
        <p14:creationId xmlns:p14="http://schemas.microsoft.com/office/powerpoint/2010/main" val="88663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馬爾貝克（</a:t>
            </a:r>
            <a:r>
              <a:rPr lang="en-GB" dirty="0">
                <a:latin typeface="SimSun"/>
                <a:ea typeface="SimSun"/>
                <a:cs typeface="SimSun"/>
                <a:sym typeface="SimSun"/>
              </a:rPr>
              <a:t>Malbec）</a:t>
            </a:r>
            <a:r>
              <a:rPr lang="ja-JP" altLang="en-US">
                <a:latin typeface="SimSun"/>
                <a:ea typeface="SimSun"/>
                <a:cs typeface="SimSun"/>
                <a:sym typeface="SimSun"/>
              </a:rPr>
              <a:t>在澳大利亞通常不會用於釀造單一品種酒，但在蘭好樂溪（</a:t>
            </a:r>
            <a:r>
              <a:rPr lang="en-GB" dirty="0">
                <a:latin typeface="SimSun"/>
                <a:ea typeface="SimSun"/>
                <a:cs typeface="SimSun"/>
                <a:sym typeface="SimSun"/>
              </a:rPr>
              <a:t>Langhorne Creek）</a:t>
            </a:r>
            <a:r>
              <a:rPr lang="ja-JP" altLang="en-US">
                <a:latin typeface="SimSun"/>
                <a:ea typeface="SimSun"/>
                <a:cs typeface="SimSun"/>
                <a:sym typeface="SimSun"/>
              </a:rPr>
              <a:t>卻不然。這里的馬爾貝克（</a:t>
            </a:r>
            <a:r>
              <a:rPr lang="en-GB" dirty="0">
                <a:latin typeface="SimSun"/>
                <a:ea typeface="SimSun"/>
                <a:cs typeface="SimSun"/>
                <a:sym typeface="SimSun"/>
              </a:rPr>
              <a:t>Malbec）</a:t>
            </a:r>
            <a:r>
              <a:rPr lang="ja-JP" altLang="en-US">
                <a:latin typeface="SimSun"/>
                <a:ea typeface="SimSun"/>
                <a:cs typeface="SimSun"/>
                <a:sym typeface="SimSun"/>
              </a:rPr>
              <a:t>酒體中等至飽滿，結構精緻，單寧柔滑，絲絨質感，具有鮮潤的水果風味與泥土氣息。散髮濃郁的紫羅蘭香氣。陳年潛力在</a:t>
            </a:r>
            <a:r>
              <a:rPr lang="en-US" altLang="ja-JP" dirty="0">
                <a:latin typeface="SimSun"/>
                <a:ea typeface="SimSun"/>
                <a:cs typeface="SimSun"/>
                <a:sym typeface="SimSun"/>
              </a:rPr>
              <a:t>10</a:t>
            </a:r>
            <a:r>
              <a:rPr lang="ja-JP" altLang="en-US">
                <a:latin typeface="SimSun"/>
                <a:ea typeface="SimSun"/>
                <a:cs typeface="SimSun"/>
                <a:sym typeface="SimSun"/>
              </a:rPr>
              <a:t>年以上。</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8215679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22</a:t>
            </a:fld>
            <a:endParaRPr lang="en-US" dirty="0"/>
          </a:p>
        </p:txBody>
      </p:sp>
    </p:spTree>
    <p:extLst>
      <p:ext uri="{BB962C8B-B14F-4D97-AF65-F5344CB8AC3E}">
        <p14:creationId xmlns:p14="http://schemas.microsoft.com/office/powerpoint/2010/main" val="833020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現在可以請大家初嘗一下經典的蘭好樂溪（</a:t>
            </a:r>
            <a:r>
              <a:rPr lang="en-GB" dirty="0">
                <a:latin typeface="SimSun"/>
                <a:ea typeface="SimSun"/>
                <a:cs typeface="SimSun"/>
                <a:sym typeface="SimSun"/>
              </a:rPr>
              <a:t>Langhorne Creek）</a:t>
            </a:r>
            <a:r>
              <a:rPr lang="ja-JP" altLang="en-US">
                <a:latin typeface="SimSun"/>
                <a:ea typeface="SimSun"/>
                <a:cs typeface="SimSun"/>
                <a:sym typeface="SimSun"/>
              </a:rPr>
              <a:t>葡萄酒。完整的品鑒稍後進行。</a:t>
            </a:r>
          </a:p>
          <a:p>
            <a:endParaRPr lang="ja-JP" altLang="en-US">
              <a:latin typeface="SimSun"/>
              <a:ea typeface="SimSun"/>
              <a:cs typeface="SimSun"/>
              <a:sym typeface="SimSun"/>
            </a:endParaRPr>
          </a:p>
          <a:p>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作為一個產區並不算有名，但很多人早已在不經意間迷戀上這裡。幾十年來，它為大型葡萄酒公司與知名品牌提供了大量優質原料。如今，隨著越來越多的精品葡萄酒生產商用老藤、經典品種與創新品種釀製出精美的葡萄酒，這一產區開始逐漸進入人們的視野。</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147641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蘭好樂溪（</a:t>
            </a:r>
            <a:r>
              <a:rPr lang="en-GB" dirty="0"/>
              <a:t>Langhorne Creek）</a:t>
            </a:r>
            <a:r>
              <a:rPr lang="ja-JP" altLang="en-US"/>
              <a:t>是世界上部分仍在出產原料的最古老的葡萄藤的故鄉。其中包括寶仕德酒莊（</a:t>
            </a:r>
            <a:r>
              <a:rPr lang="en-GB" dirty="0"/>
              <a:t>Bleasdale）</a:t>
            </a:r>
            <a:r>
              <a:rPr lang="ja-JP" altLang="en-US"/>
              <a:t>的希哈（</a:t>
            </a:r>
            <a:r>
              <a:rPr lang="en-GB" dirty="0"/>
              <a:t>Shiraz）</a:t>
            </a:r>
            <a:r>
              <a:rPr lang="ja-JP" altLang="en-US"/>
              <a:t>與維徳和（</a:t>
            </a:r>
            <a:r>
              <a:rPr lang="en-GB" dirty="0"/>
              <a:t>Verdelho），</a:t>
            </a:r>
            <a:r>
              <a:rPr lang="ja-JP" altLang="en-US"/>
              <a:t>以及美泰勒（</a:t>
            </a:r>
            <a:r>
              <a:rPr lang="en-GB" dirty="0" err="1"/>
              <a:t>Metala</a:t>
            </a:r>
            <a:r>
              <a:rPr lang="en-GB" dirty="0"/>
              <a:t>）</a:t>
            </a:r>
            <a:r>
              <a:rPr lang="ja-JP" altLang="en-US"/>
              <a:t>的卡本內蘇維翁（</a:t>
            </a:r>
            <a:r>
              <a:rPr lang="en-GB" dirty="0"/>
              <a:t>Cabernet Sauvignon）</a:t>
            </a:r>
            <a:r>
              <a:rPr lang="ja-JP" altLang="en-US"/>
              <a:t>與希哈（</a:t>
            </a:r>
            <a:r>
              <a:rPr lang="en-GB" dirty="0"/>
              <a:t>Shiraz）：</a:t>
            </a:r>
            <a:r>
              <a:rPr lang="ja-JP" altLang="en-US"/>
              <a:t>戰友。 </a:t>
            </a:r>
          </a:p>
          <a:p>
            <a:r>
              <a:rPr lang="en-US" altLang="ja-JP" dirty="0"/>
              <a:t>+</a:t>
            </a:r>
            <a:r>
              <a:rPr lang="ja-JP" altLang="en-US"/>
              <a:t>補充內容：更多有關澳大利亞老藤的信息，請移步</a:t>
            </a:r>
            <a:r>
              <a:rPr lang="en-GB" dirty="0" err="1"/>
              <a:t>www.australianwinediscovered.com</a:t>
            </a:r>
            <a:endParaRPr lang="en-GB"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746105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推薦的討論話題： </a:t>
            </a:r>
          </a:p>
          <a:p>
            <a:r>
              <a:rPr lang="en-US" altLang="ja-JP" dirty="0">
                <a:latin typeface="SimSun"/>
                <a:ea typeface="SimSun"/>
                <a:cs typeface="SimSun"/>
                <a:sym typeface="SimSun"/>
              </a:rPr>
              <a:t>- </a:t>
            </a:r>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作為葡萄酒產區的悠久歷史對今天的葡萄栽培與釀酒意味著什麼？與年輕的葡萄酒產區相比如何？ </a:t>
            </a:r>
          </a:p>
          <a:p>
            <a:r>
              <a:rPr lang="en-US" altLang="ja-JP" dirty="0">
                <a:latin typeface="SimSun"/>
                <a:ea typeface="SimSun"/>
                <a:cs typeface="SimSun"/>
                <a:sym typeface="SimSun"/>
              </a:rPr>
              <a:t>- </a:t>
            </a:r>
            <a:r>
              <a:rPr lang="ja-JP" altLang="en-US">
                <a:latin typeface="SimSun"/>
                <a:ea typeface="SimSun"/>
                <a:cs typeface="SimSun"/>
                <a:sym typeface="SimSun"/>
              </a:rPr>
              <a:t>歷史上，蘭好樂溪（</a:t>
            </a:r>
            <a:r>
              <a:rPr lang="en-GB" dirty="0">
                <a:latin typeface="SimSun"/>
                <a:ea typeface="SimSun"/>
                <a:cs typeface="SimSun"/>
                <a:sym typeface="SimSun"/>
              </a:rPr>
              <a:t>Langhorne Creek）</a:t>
            </a:r>
            <a:r>
              <a:rPr lang="ja-JP" altLang="en-US">
                <a:latin typeface="SimSun"/>
                <a:ea typeface="SimSun"/>
                <a:cs typeface="SimSun"/>
                <a:sym typeface="SimSun"/>
              </a:rPr>
              <a:t>曾是該產區外眾多知名品牌的重要原料產地。這一點如何塑造了當地的葡萄酒圈</a:t>
            </a:r>
            <a:r>
              <a:rPr lang="en-US" altLang="ja-JP" dirty="0">
                <a:latin typeface="SimSun"/>
                <a:ea typeface="SimSun"/>
                <a:cs typeface="SimSun"/>
                <a:sym typeface="SimSun"/>
              </a:rPr>
              <a:t>?  </a:t>
            </a:r>
            <a:r>
              <a:rPr lang="ja-JP" altLang="en-US">
                <a:latin typeface="SimSun"/>
                <a:ea typeface="SimSun"/>
                <a:cs typeface="SimSun"/>
                <a:sym typeface="SimSun"/>
              </a:rPr>
              <a:t>這段歷史可能會帶來什麼好處？</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441549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產區地處南澳大利亞菲爾半島（</a:t>
            </a:r>
            <a:r>
              <a:rPr lang="en-GB" dirty="0" err="1">
                <a:latin typeface="SimSun"/>
                <a:ea typeface="SimSun"/>
                <a:cs typeface="SimSun"/>
                <a:sym typeface="SimSun"/>
              </a:rPr>
              <a:t>Fleurieu</a:t>
            </a:r>
            <a:r>
              <a:rPr lang="en-GB" dirty="0">
                <a:latin typeface="SimSun"/>
                <a:ea typeface="SimSun"/>
                <a:cs typeface="SimSun"/>
                <a:sym typeface="SimSun"/>
              </a:rPr>
              <a:t> Peninsula）</a:t>
            </a:r>
            <a:r>
              <a:rPr lang="ja-JP" altLang="en-US">
                <a:latin typeface="SimSun"/>
                <a:ea typeface="SimSun"/>
                <a:cs typeface="SimSun"/>
                <a:sym typeface="SimSun"/>
              </a:rPr>
              <a:t>一處寧靜的袋狀結構中，位於阿德雷德（</a:t>
            </a:r>
            <a:r>
              <a:rPr lang="en-GB" dirty="0">
                <a:latin typeface="SimSun"/>
                <a:ea typeface="SimSun"/>
                <a:cs typeface="SimSun"/>
                <a:sym typeface="SimSun"/>
              </a:rPr>
              <a:t>Adelaide）</a:t>
            </a:r>
            <a:r>
              <a:rPr lang="ja-JP" altLang="en-US">
                <a:latin typeface="SimSun"/>
                <a:ea typeface="SimSun"/>
                <a:cs typeface="SimSun"/>
                <a:sym typeface="SimSun"/>
              </a:rPr>
              <a:t>東南約</a:t>
            </a:r>
            <a:r>
              <a:rPr lang="en-US" altLang="ja-JP" dirty="0">
                <a:latin typeface="SimSun"/>
                <a:ea typeface="SimSun"/>
                <a:cs typeface="SimSun"/>
                <a:sym typeface="SimSun"/>
              </a:rPr>
              <a:t>70</a:t>
            </a:r>
            <a:r>
              <a:rPr lang="ja-JP" altLang="en-US">
                <a:latin typeface="SimSun"/>
                <a:ea typeface="SimSun"/>
                <a:cs typeface="SimSun"/>
                <a:sym typeface="SimSun"/>
              </a:rPr>
              <a:t>公里處，坐落在佈雷默河（</a:t>
            </a:r>
            <a:r>
              <a:rPr lang="en-GB" dirty="0">
                <a:latin typeface="SimSun"/>
                <a:ea typeface="SimSun"/>
                <a:cs typeface="SimSun"/>
                <a:sym typeface="SimSun"/>
              </a:rPr>
              <a:t>Bremer River）</a:t>
            </a:r>
            <a:r>
              <a:rPr lang="ja-JP" altLang="en-US">
                <a:latin typeface="SimSun"/>
                <a:ea typeface="SimSun"/>
                <a:cs typeface="SimSun"/>
                <a:sym typeface="SimSun"/>
              </a:rPr>
              <a:t>與安加斯河（</a:t>
            </a:r>
            <a:r>
              <a:rPr lang="en-GB" dirty="0">
                <a:latin typeface="SimSun"/>
                <a:ea typeface="SimSun"/>
                <a:cs typeface="SimSun"/>
                <a:sym typeface="SimSun"/>
              </a:rPr>
              <a:t>Angas River）</a:t>
            </a:r>
            <a:r>
              <a:rPr lang="ja-JP" altLang="en-US">
                <a:latin typeface="SimSun"/>
                <a:ea typeface="SimSun"/>
                <a:cs typeface="SimSun"/>
                <a:sym typeface="SimSun"/>
              </a:rPr>
              <a:t>之間一個古老的天然沖積平原上，屬於亞歷山大利娜湖（</a:t>
            </a:r>
            <a:r>
              <a:rPr lang="en-GB" dirty="0">
                <a:latin typeface="SimSun"/>
                <a:ea typeface="SimSun"/>
                <a:cs typeface="SimSun"/>
                <a:sym typeface="SimSun"/>
              </a:rPr>
              <a:t>Lake Alexandrina）</a:t>
            </a:r>
            <a:r>
              <a:rPr lang="ja-JP" altLang="en-US">
                <a:latin typeface="SimSun"/>
                <a:ea typeface="SimSun"/>
                <a:cs typeface="SimSun"/>
                <a:sym typeface="SimSun"/>
              </a:rPr>
              <a:t>的東南岸，這裡地勢平坦，整齊的葡萄園、家營農場與古老的紅桉樹洋溢著優美的田園風光。</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8</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溫和的氣候受亞歷山大利娜湖（</a:t>
            </a:r>
            <a:r>
              <a:rPr lang="en-GB" dirty="0"/>
              <a:t>Lake Alexandrina）</a:t>
            </a:r>
            <a:r>
              <a:rPr lang="ja-JP" altLang="en-US"/>
              <a:t>影響較大，亞歷山大利娜湖（</a:t>
            </a:r>
            <a:r>
              <a:rPr lang="en-GB" dirty="0"/>
              <a:t>Lake Alexandrina）</a:t>
            </a:r>
            <a:r>
              <a:rPr lang="ja-JP" altLang="en-US"/>
              <a:t>面積</a:t>
            </a:r>
            <a:r>
              <a:rPr lang="en-US" altLang="ja-JP" dirty="0"/>
              <a:t>600</a:t>
            </a:r>
            <a:r>
              <a:rPr lang="ja-JP" altLang="en-US"/>
              <a:t>平方公里（</a:t>
            </a:r>
            <a:r>
              <a:rPr lang="en-US" altLang="ja-JP" dirty="0"/>
              <a:t>232</a:t>
            </a:r>
            <a:r>
              <a:rPr lang="ja-JP" altLang="en-US"/>
              <a:t>平方米），是悉尼港（</a:t>
            </a:r>
            <a:r>
              <a:rPr lang="en-GB" dirty="0"/>
              <a:t>Sydney Harbour）</a:t>
            </a:r>
            <a:r>
              <a:rPr lang="ja-JP" altLang="en-US"/>
              <a:t>面積的三倍。向陸的南風直接從寒冷的南大洋（</a:t>
            </a:r>
            <a:r>
              <a:rPr lang="en-GB" dirty="0"/>
              <a:t>Southern Ocean）</a:t>
            </a:r>
            <a:r>
              <a:rPr lang="ja-JP" altLang="en-US"/>
              <a:t>吹過湖面。這樣的冷風使夏季午後氣溫下降超過</a:t>
            </a:r>
            <a:r>
              <a:rPr lang="en-US" altLang="ja-JP" dirty="0"/>
              <a:t>10°</a:t>
            </a:r>
            <a:r>
              <a:rPr lang="en-GB" dirty="0"/>
              <a:t>C（50°F），</a:t>
            </a:r>
            <a:r>
              <a:rPr lang="ja-JP" altLang="en-US"/>
              <a:t>也使該地區發生疾病與霜凍的風險降低，該湖因此也被稱為「博士湖（</a:t>
            </a:r>
            <a:r>
              <a:rPr lang="en-GB" dirty="0"/>
              <a:t>Lake Doctor）」。 </a:t>
            </a:r>
          </a:p>
          <a:p>
            <a:r>
              <a:rPr lang="en-GB" dirty="0"/>
              <a:t>- </a:t>
            </a:r>
            <a:r>
              <a:rPr lang="ja-JP" altLang="en-US"/>
              <a:t>該地區的北部與西部與阿德雷德山區（</a:t>
            </a:r>
            <a:r>
              <a:rPr lang="en-GB" dirty="0"/>
              <a:t>Adelaide Hills）</a:t>
            </a:r>
            <a:r>
              <a:rPr lang="ja-JP" altLang="en-US"/>
              <a:t>接壤的地方形成了雨影區，為河流提供了水源，可在冬季用於浸灌。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894560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一月平均氣溫：</a:t>
            </a:r>
            <a:r>
              <a:rPr lang="en-US" altLang="ja-JP" dirty="0"/>
              <a:t>21.5°</a:t>
            </a:r>
            <a:r>
              <a:rPr lang="en-GB" dirty="0"/>
              <a:t>C（70.7°F） </a:t>
            </a:r>
          </a:p>
          <a:p>
            <a:r>
              <a:rPr lang="en-GB" dirty="0"/>
              <a:t>- </a:t>
            </a:r>
            <a:r>
              <a:rPr lang="ja-JP" altLang="en-US"/>
              <a:t>生長季節降水量：</a:t>
            </a:r>
            <a:r>
              <a:rPr lang="en-US" altLang="ja-JP" dirty="0"/>
              <a:t>169</a:t>
            </a:r>
            <a:r>
              <a:rPr lang="ja-JP" altLang="en-US"/>
              <a:t>毫米（</a:t>
            </a:r>
            <a:r>
              <a:rPr lang="en-US" altLang="ja-JP" dirty="0"/>
              <a:t>6.6</a:t>
            </a:r>
            <a:r>
              <a:rPr lang="ja-JP" altLang="en-US"/>
              <a:t>英吋）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26906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蘭好樂溪（</a:t>
            </a:r>
            <a:r>
              <a:rPr lang="en-GB" dirty="0">
                <a:latin typeface="SimSun"/>
                <a:ea typeface="SimSun"/>
                <a:cs typeface="SimSun"/>
                <a:sym typeface="SimSun"/>
              </a:rPr>
              <a:t>Langhorne Creek）</a:t>
            </a:r>
            <a:r>
              <a:rPr lang="ja-JP" altLang="en-US">
                <a:latin typeface="SimSun"/>
                <a:ea typeface="SimSun"/>
                <a:cs typeface="SimSun"/>
                <a:sym typeface="SimSun"/>
              </a:rPr>
              <a:t>產區所處的沖積平原雖然地勢平坦，但幾種突出的土壤類型為產區構建了多樣性與趣味性。</a:t>
            </a:r>
          </a:p>
          <a:p>
            <a:endParaRPr lang="ja-JP" altLang="en-US">
              <a:latin typeface="SimSun"/>
              <a:ea typeface="SimSun"/>
              <a:cs typeface="SimSun"/>
              <a:sym typeface="SimSun"/>
            </a:endParaRPr>
          </a:p>
          <a:p>
            <a:r>
              <a:rPr lang="ja-JP" altLang="en-US">
                <a:latin typeface="SimSun"/>
                <a:ea typeface="SimSun"/>
                <a:cs typeface="SimSun"/>
                <a:sym typeface="SimSun"/>
              </a:rPr>
              <a:t>推薦的討論話題： </a:t>
            </a:r>
          </a:p>
          <a:p>
            <a:r>
              <a:rPr lang="en-US" altLang="ja-JP" dirty="0">
                <a:latin typeface="SimSun"/>
                <a:ea typeface="SimSun"/>
                <a:cs typeface="SimSun"/>
                <a:sym typeface="SimSun"/>
              </a:rPr>
              <a:t>- </a:t>
            </a:r>
            <a:r>
              <a:rPr lang="ja-JP" altLang="en-US">
                <a:latin typeface="SimSun"/>
                <a:ea typeface="SimSun"/>
                <a:cs typeface="SimSun"/>
                <a:sym typeface="SimSun"/>
              </a:rPr>
              <a:t>周圍的水體為何非常重要？它們會如何影響葡萄酒的風格？ </a:t>
            </a:r>
          </a:p>
          <a:p>
            <a:r>
              <a:rPr lang="en-US" altLang="ja-JP" dirty="0">
                <a:latin typeface="SimSun"/>
                <a:ea typeface="SimSun"/>
                <a:cs typeface="SimSun"/>
                <a:sym typeface="SimSun"/>
              </a:rPr>
              <a:t>- </a:t>
            </a:r>
            <a:r>
              <a:rPr lang="ja-JP" altLang="en-US">
                <a:latin typeface="SimSun"/>
                <a:ea typeface="SimSun"/>
                <a:cs typeface="SimSun"/>
                <a:sym typeface="SimSun"/>
              </a:rPr>
              <a:t>產區平坦的地形對於葡萄栽種與葡萄酒的風格意味著什麼？</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831067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蘭好樂溪（</a:t>
            </a:r>
            <a:r>
              <a:rPr lang="en-GB" dirty="0"/>
              <a:t>Langhorne Creek）</a:t>
            </a:r>
            <a:r>
              <a:rPr lang="ja-JP" altLang="en-US"/>
              <a:t>是理想的葡萄種植區，這裡病害風險低、土地平坦易管理、氣候溫和，水資源充足，而且葡萄園管理比其他多數產區更加簡單。涼爽的午後微風有助於減少冠層的相對濕度，降低疾病與蟲害的發生率。該產區肥沃的土壤營養豐富，葡萄藤生長旺盛，冠層較大，修剪工作量較大。葡萄藤主要通過各種冠層管理技術控制，包括棚架設計、修剪與灌溉管理。</a:t>
            </a:r>
          </a:p>
          <a:p>
            <a:r>
              <a:rPr lang="en-US" altLang="ja-JP" dirty="0"/>
              <a:t>- </a:t>
            </a:r>
            <a:r>
              <a:rPr lang="ja-JP" altLang="en-US"/>
              <a:t>蘭好樂溪（</a:t>
            </a:r>
            <a:r>
              <a:rPr lang="en-GB" dirty="0"/>
              <a:t>Langhorne Creek）</a:t>
            </a:r>
            <a:r>
              <a:rPr lang="ja-JP" altLang="en-US"/>
              <a:t>是澳大利亞唯一一個利用天然洪水作為灌溉水的產區。這裡地勢平坦，在冬季會被洪水衝刷。人們搭建了水利系統，在上游主動阻攔天然洪水充分浸灌土壤。然後將多餘洪水釋放，繼續灌溉下游的鄰近區域。這套系統減少了生長季節對灌溉的需求。洪水還為葡萄藤提供了豐富的營養，沿途攜帶許多桉樹的殘骸，沈積富含桉油的淤泥。大多數葡萄園，特別是那些遠離洪泛平原的葡萄園，在需要時會使用滴灌。</a:t>
            </a:r>
          </a:p>
          <a:p>
            <a:r>
              <a:rPr lang="en-US" altLang="ja-JP" dirty="0"/>
              <a:t>- </a:t>
            </a:r>
            <a:r>
              <a:rPr lang="ja-JP" altLang="en-US"/>
              <a:t>環境管理日益成為重點，一些投資與舉措正在被用於水與土壤管理、減少化學品使用、增強生物多樣性以及改善與維護當地紅桉沼澤健康。越來越多的葡萄園正在接納有機種植方案。</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177189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63759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7395898"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628811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26923969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tretch>
            <a:fill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noAutofit/>
          </a:bodyPr>
          <a:lstStyle/>
          <a:p>
            <a:pPr marL="0" indent="0" rtl="0">
              <a:buNone/>
            </a:pPr>
            <a:r>
              <a:rPr lang="zh-Hant" sz="6000" b="1" u="none" strike="noStrike" dirty="0">
                <a:solidFill>
                  <a:srgbClr val="601328"/>
                </a:solidFill>
                <a:latin typeface="Neue Haas Grotesk Text Pro"/>
              </a:rPr>
              <a:t>朗霍恩溪葡萄酒</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tretch>
            <a:fill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noAutofit/>
          </a:bodyPr>
          <a:lstStyle/>
          <a:p>
            <a:pPr rtl="0"/>
            <a:r>
              <a:rPr lang="zh-Hant" sz="5400" b="1" u="none" strike="noStrike" dirty="0">
                <a:solidFill>
                  <a:srgbClr val="55D8BF"/>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noAutofit/>
          </a:bodyPr>
          <a:lstStyle/>
          <a:p>
            <a:pPr algn="l" rtl="0"/>
            <a:r>
              <a:rPr lang="zh-Hant" sz="3200" b="1" u="none" strike="noStrike" dirty="0">
                <a:solidFill>
                  <a:srgbClr val="FFFFFF"/>
                </a:solidFill>
                <a:latin typeface="Microsoft JhengHei" panose="020B0604030504040204" pitchFamily="34" charset="-120"/>
                <a:ea typeface="Microsoft JhengHei" panose="020B0604030504040204" pitchFamily="34" charset="-120"/>
                <a:cs typeface="Inter Display"/>
              </a:rPr>
              <a:t>中等海況</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942491"/>
            <a:ext cx="3891746" cy="535531"/>
          </a:xfrm>
          <a:prstGeom prst="rect">
            <a:avLst/>
          </a:prstGeom>
          <a:noFill/>
        </p:spPr>
        <p:txBody>
          <a:bodyPr wrap="square" rtlCol="0">
            <a:noAutofit/>
          </a:bodyPr>
          <a:lstStyle/>
          <a:p>
            <a:pPr rtl="0">
              <a:lnSpc>
                <a:spcPct val="90000"/>
              </a:lnSpc>
            </a:pPr>
            <a:r>
              <a:rPr lang="zh-Hant" sz="1600" b="1" u="none" strike="noStrike" dirty="0">
                <a:solidFill>
                  <a:srgbClr val="FFFFFF"/>
                </a:solidFill>
                <a:latin typeface="Microsoft JhengHei" panose="020B0604030504040204" pitchFamily="34" charset="-120"/>
                <a:ea typeface="Microsoft JhengHei" panose="020B0604030504040204" pitchFamily="34" charset="-120"/>
              </a:rPr>
              <a:t>具有地中海風格</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7" name="Text Placeholder 9">
            <a:extLst>
              <a:ext uri="{FF2B5EF4-FFF2-40B4-BE49-F238E27FC236}">
                <a16:creationId xmlns:a16="http://schemas.microsoft.com/office/drawing/2014/main" id="{C1CCBD8F-0DC9-88C0-6ADD-A2A977E72B33}"/>
              </a:ext>
            </a:extLst>
          </p:cNvPr>
          <p:cNvSpPr txBox="1"/>
          <p:nvPr/>
        </p:nvSpPr>
        <p:spPr>
          <a:xfrm>
            <a:off x="6456363" y="3529797"/>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altLang="en-US" sz="2800" b="1" u="none" strike="noStrike" dirty="0">
                <a:solidFill>
                  <a:srgbClr val="55D8BF"/>
                </a:solidFill>
                <a:latin typeface="Neue Haas Grotesk Text Pro"/>
                <a:ea typeface="Microsoft JhengHei" panose="020B0604030504040204" pitchFamily="34" charset="-120"/>
              </a:rPr>
              <a:t>朗</a:t>
            </a:r>
            <a:r>
              <a:rPr lang="zh-Hant" sz="2800" b="1" u="none" strike="noStrike" dirty="0">
                <a:solidFill>
                  <a:srgbClr val="55D8BF"/>
                </a:solidFill>
                <a:latin typeface="Neue Haas Grotesk Text Pro"/>
                <a:ea typeface="Microsoft JhengHei" panose="020B0604030504040204" pitchFamily="34" charset="-120"/>
              </a:rPr>
              <a:t>霍恩溪</a:t>
            </a:r>
          </a:p>
          <a:p>
            <a:pPr rtl="0"/>
            <a:r>
              <a:rPr lang="zh-Hant" sz="1800" u="none" strike="noStrike" dirty="0">
                <a:solidFill>
                  <a:srgbClr val="B2D8BE"/>
                </a:solidFill>
                <a:latin typeface="Neue Haas Grotesk Text Pro"/>
                <a:ea typeface="Microsoft JhengHei" panose="020B0604030504040204" pitchFamily="34" charset="-120"/>
              </a:rPr>
              <a:t>10–50公尺（33–164英尺）</a:t>
            </a: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5057522"/>
            <a:ext cx="0" cy="14861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9" name="TextBox 8">
            <a:extLst>
              <a:ext uri="{FF2B5EF4-FFF2-40B4-BE49-F238E27FC236}">
                <a16:creationId xmlns:a16="http://schemas.microsoft.com/office/drawing/2014/main" id="{93BA7EBA-ABCF-628C-8C91-E211FD572C63}"/>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4" name="TextBox 13">
            <a:extLst>
              <a:ext uri="{FF2B5EF4-FFF2-40B4-BE49-F238E27FC236}">
                <a16:creationId xmlns:a16="http://schemas.microsoft.com/office/drawing/2014/main" id="{B02455C1-9B28-6586-4451-3112F8972EF6}"/>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5" name="TextBox 14">
            <a:extLst>
              <a:ext uri="{FF2B5EF4-FFF2-40B4-BE49-F238E27FC236}">
                <a16:creationId xmlns:a16="http://schemas.microsoft.com/office/drawing/2014/main" id="{0C3D7959-C6A2-EA1B-FC6E-4AFF94656FE5}"/>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2" name="TextBox 1">
            <a:extLst>
              <a:ext uri="{FF2B5EF4-FFF2-40B4-BE49-F238E27FC236}">
                <a16:creationId xmlns:a16="http://schemas.microsoft.com/office/drawing/2014/main" id="{ABDC3493-F3E7-2242-6C42-EB67DE7BF64E}"/>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F28F2A"/>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noAutofit/>
          </a:bodyPr>
          <a:lstStyle/>
          <a:p>
            <a:pPr rtl="0"/>
            <a:r>
              <a:rPr lang="zh-Hant" sz="1600" u="none" strike="noStrike" dirty="0">
                <a:latin typeface="Neue Haas Grotesk Text Pro"/>
              </a:rPr>
              <a:t>河流沿岸的沖積土壤深厚、疏鬆、呈棕色、深色或紅色，出產的葡萄酒酒體較飽滿，口感較圓潤柔和。遠離河流的地方，土壤大多是沙土覆蓋在黏土上，這種土壤能釀造出更濃鬱、更有結構的葡萄酒。</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oAutofit/>
          </a:bodyPr>
          <a:lstStyle/>
          <a:p>
            <a:pPr rtl="0"/>
            <a:r>
              <a:rPr lang="zh-Hant" sz="3200" b="1" u="none" strike="noStrike" dirty="0">
                <a:latin typeface="Neue Haas Grotesk Text Pro"/>
              </a:rPr>
              <a:t>葡萄栽培與釀酒</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13476"/>
            <a:ext cx="3697259" cy="579936"/>
          </a:xfrm>
        </p:spPr>
        <p:txBody>
          <a:bodyPr>
            <a:noAutofit/>
          </a:bodyPr>
          <a:lstStyle/>
          <a:p>
            <a:pPr rtl="0"/>
            <a:r>
              <a:rPr lang="zh-Hant" altLang="en-US" sz="5000" b="1" u="none" strike="noStrike" dirty="0">
                <a:solidFill>
                  <a:srgbClr val="F28F2A"/>
                </a:solidFill>
                <a:latin typeface="Neue Haas Grotesk Text Pro"/>
              </a:rPr>
              <a:t>朗</a:t>
            </a:r>
            <a:r>
              <a:rPr lang="zh-Hant" sz="5000" b="1" u="none" strike="noStrike" dirty="0">
                <a:solidFill>
                  <a:srgbClr val="F28F2A"/>
                </a:solidFill>
                <a:latin typeface="Neue Haas Grotesk Text Pro"/>
              </a:rPr>
              <a:t>霍恩溪的葡萄種植</a:t>
            </a: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4011475"/>
            <a:ext cx="4836222" cy="2846525"/>
          </a:xfrm>
        </p:spPr>
        <p:txBody>
          <a:bodyPr>
            <a:noAutofit/>
          </a:bodyPr>
          <a:lstStyle/>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歷史上曾有向地區外公司出口水果的先例；近年來則傾向將葡萄留在本地種植。</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第六代葡萄種植家族</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葡萄園管理比其他地區更直接。</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有些葡萄園利用天然洪水</a:t>
            </a:r>
            <a:r>
              <a:rPr lang="en-US" altLang="zh-Hant" sz="1600" u="none" strike="noStrike" dirty="0">
                <a:solidFill>
                  <a:srgbClr val="FFFFFF"/>
                </a:solidFill>
                <a:latin typeface="Neue Haas Grotesk Text Pro"/>
              </a:rPr>
              <a:t>,</a:t>
            </a:r>
            <a:r>
              <a:rPr lang="zh-Hant" sz="1600" u="none" strike="noStrike" dirty="0">
                <a:solidFill>
                  <a:srgbClr val="FFFFFF"/>
                </a:solidFill>
                <a:latin typeface="Neue Haas Grotesk Text Pro"/>
              </a:rPr>
              <a:t>灌溉。</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收穫期：二月初至四月下旬</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4" y="3149584"/>
            <a:ext cx="4081722" cy="1530521"/>
          </a:xfrm>
        </p:spPr>
        <p:txBody>
          <a:bodyPr>
            <a:noAutofit/>
          </a:bodyPr>
          <a:lstStyle/>
          <a:p>
            <a:pPr rtl="0">
              <a:spcBef>
                <a:spcPts val="800"/>
              </a:spcBef>
            </a:pPr>
            <a:r>
              <a:rPr lang="zh-Hant" sz="1600" u="none" strike="noStrike" dirty="0">
                <a:latin typeface="Neue Haas Grotesk Text Pro"/>
              </a:rPr>
              <a:t>通常來說，巴羅薩谷的葡萄酒產量比麥克拉倫谷高，幾乎與巴羅薩谷持平。</a:t>
            </a:r>
          </a:p>
          <a:p>
            <a:pPr rtl="0">
              <a:spcBef>
                <a:spcPts val="800"/>
              </a:spcBef>
            </a:pPr>
            <a:r>
              <a:rPr lang="zh-Hant" sz="1600" u="none" strike="noStrike" dirty="0">
                <a:latin typeface="Neue Haas Grotesk Text Pro"/>
              </a:rPr>
              <a:t>大多數葡萄酒是紅酒；開放式發酵和橡木桶陳釀是其典型特徵。</a:t>
            </a:r>
          </a:p>
          <a:p>
            <a:pPr rtl="0">
              <a:spcBef>
                <a:spcPts val="800"/>
              </a:spcBef>
            </a:pPr>
            <a:r>
              <a:rPr lang="zh-Hant" sz="1600" u="none" strike="noStrike" dirty="0">
                <a:latin typeface="Neue Haas Grotesk Text Pro"/>
              </a:rPr>
              <a:t>混合是常見的技巧</a:t>
            </a:r>
          </a:p>
          <a:p>
            <a:pPr rtl="0">
              <a:spcBef>
                <a:spcPts val="800"/>
              </a:spcBef>
            </a:pPr>
            <a:r>
              <a:rPr lang="zh-Hant" sz="1600" u="none" strike="noStrike" dirty="0">
                <a:latin typeface="Neue Haas Grotesk Text Pro"/>
              </a:rPr>
              <a:t>更重視葡萄園管理，以最大程度地減少釀酒過程中的介入。</a:t>
            </a:r>
          </a:p>
        </p:txBody>
      </p:sp>
      <p:sp>
        <p:nvSpPr>
          <p:cNvPr id="8" name="Title 2">
            <a:extLst>
              <a:ext uri="{FF2B5EF4-FFF2-40B4-BE49-F238E27FC236}">
                <a16:creationId xmlns:a16="http://schemas.microsoft.com/office/drawing/2014/main" id="{BEF17699-996E-80A1-5516-9CFCFB8A3DCE}"/>
              </a:ext>
            </a:extLst>
          </p:cNvPr>
          <p:cNvSpPr txBox="1"/>
          <p:nvPr/>
        </p:nvSpPr>
        <p:spPr>
          <a:xfrm>
            <a:off x="6403897" y="1019332"/>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altLang="en-US" sz="5400" b="1" dirty="0">
                <a:solidFill>
                  <a:srgbClr val="F28F2A"/>
                </a:solidFill>
                <a:latin typeface="Neue Haas Grotesk Text Pro"/>
                <a:ea typeface="Microsoft JhengHei" panose="020B0604030504040204" pitchFamily="34" charset="-120"/>
              </a:rPr>
              <a:t>朗</a:t>
            </a:r>
            <a:r>
              <a:rPr lang="zh-Hant" sz="5400" b="1" u="none" strike="noStrike" dirty="0">
                <a:solidFill>
                  <a:srgbClr val="F28F2A"/>
                </a:solidFill>
                <a:latin typeface="Neue Haas Grotesk Text Pro"/>
                <a:ea typeface="Microsoft JhengHei" panose="020B0604030504040204" pitchFamily="34" charset="-120"/>
              </a:rPr>
              <a:t>霍恩溪</a:t>
            </a:r>
          </a:p>
        </p:txBody>
      </p:sp>
      <p:sp>
        <p:nvSpPr>
          <p:cNvPr id="2" name="Title 2">
            <a:extLst>
              <a:ext uri="{FF2B5EF4-FFF2-40B4-BE49-F238E27FC236}">
                <a16:creationId xmlns:a16="http://schemas.microsoft.com/office/drawing/2014/main" id="{1783F2ED-5CE5-8444-E0AB-A96145E88533}"/>
              </a:ext>
            </a:extLst>
          </p:cNvPr>
          <p:cNvSpPr txBox="1"/>
          <p:nvPr/>
        </p:nvSpPr>
        <p:spPr>
          <a:xfrm>
            <a:off x="6336442" y="554220"/>
            <a:ext cx="5009924" cy="465111"/>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3200" b="1" u="none" strike="noStrike" dirty="0">
                <a:solidFill>
                  <a:srgbClr val="FDBCA0"/>
                </a:solidFill>
                <a:latin typeface="Neue Haas Grotesk Text Pro"/>
                <a:ea typeface="Microsoft JhengHei" panose="020B0604030504040204" pitchFamily="34" charset="-120"/>
              </a:rPr>
              <a:t>葡萄酒釀造</a:t>
            </a:r>
          </a:p>
        </p:txBody>
      </p:sp>
    </p:spTree>
    <p:extLst>
      <p:ext uri="{BB962C8B-B14F-4D97-AF65-F5344CB8AC3E}">
        <p14:creationId xmlns:p14="http://schemas.microsoft.com/office/powerpoint/2010/main" val="38297676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noAutofit/>
          </a:bodyPr>
          <a:lstStyle/>
          <a:p>
            <a:pPr rtl="0">
              <a:lnSpc>
                <a:spcPct val="82000"/>
              </a:lnSpc>
            </a:pPr>
            <a:r>
              <a:rPr lang="zh-Hant" altLang="en-US" sz="5400" b="1" dirty="0">
                <a:solidFill>
                  <a:srgbClr val="601329"/>
                </a:solidFill>
                <a:latin typeface="Microsoft JhengHei" panose="020B0604030504040204" pitchFamily="34" charset="-120"/>
                <a:ea typeface="Microsoft JhengHei" panose="020B0604030504040204" pitchFamily="34" charset="-120"/>
              </a:rPr>
              <a:t>朗</a:t>
            </a:r>
            <a:r>
              <a:rPr lang="zh-Hant" sz="5400" b="1" u="none" strike="noStrike" dirty="0">
                <a:solidFill>
                  <a:srgbClr val="601329"/>
                </a:solidFill>
                <a:latin typeface="Microsoft JhengHei" panose="020B0604030504040204" pitchFamily="34" charset="-120"/>
                <a:ea typeface="Microsoft JhengHei" panose="020B0604030504040204" pitchFamily="34" charset="-120"/>
              </a:rPr>
              <a:t>霍恩溪</a:t>
            </a:r>
            <a:br>
              <a:rPr lang="zh-Hant" sz="54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5</a:t>
            </a:r>
            <a:r>
              <a:rPr lang="zh-Hant" altLang="en-US" sz="5400" b="1" u="none" strike="noStrike" dirty="0">
                <a:solidFill>
                  <a:srgbClr val="B2D8BE"/>
                </a:solidFill>
                <a:latin typeface="Microsoft JhengHei" panose="020B0604030504040204" pitchFamily="34" charset="-120"/>
                <a:ea typeface="Microsoft JhengHei" panose="020B0604030504040204" pitchFamily="34" charset="-120"/>
              </a:rPr>
              <a:t>大葡萄</a:t>
            </a:r>
            <a:r>
              <a:rPr lang="zh-Hant" altLang="en-US" sz="5400" b="1" dirty="0">
                <a:solidFill>
                  <a:srgbClr val="B2D8BE"/>
                </a:solidFill>
                <a:latin typeface="Microsoft JhengHei" panose="020B0604030504040204" pitchFamily="34" charset="-120"/>
                <a:ea typeface="Microsoft JhengHei" panose="020B0604030504040204" pitchFamily="34" charset="-120"/>
              </a:rPr>
              <a:t>品</a:t>
            </a:r>
            <a:r>
              <a:rPr lang="zh-Hant" sz="5400" b="1" u="none" strike="noStrike" dirty="0">
                <a:solidFill>
                  <a:srgbClr val="B2D8BE"/>
                </a:solidFill>
                <a:latin typeface="Microsoft JhengHei" panose="020B0604030504040204" pitchFamily="34" charset="-120"/>
                <a:ea typeface="Microsoft JhengHei" panose="020B0604030504040204" pitchFamily="34" charset="-120"/>
              </a:rPr>
              <a:t>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38%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赤霞珠</a:t>
            </a:r>
            <a:endParaRPr lang="en-AU" alt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endParaRPr lang="zh-Hant" sz="1800"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10%</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梅洛</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雷司令</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112" y="4084438"/>
            <a:ext cx="1278876" cy="371255"/>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246525" y="4049268"/>
            <a:ext cx="1395126" cy="371255"/>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MERLOT</a:t>
            </a:r>
            <a:endParaRPr lang="zh-Hant" sz="2200" b="1" u="none" strike="noStrike" dirty="0">
              <a:solidFill>
                <a:srgbClr val="FFFFFF"/>
              </a:solidFill>
              <a:latin typeface="Neue Haas Grotesk Text Pro"/>
            </a:endParaRP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200" b="1" u="none" strike="noStrike" dirty="0">
                <a:solidFill>
                  <a:srgbClr val="FFFFFF"/>
                </a:solidFill>
                <a:latin typeface="Neue Haas Grotesk Text Pro"/>
                <a:ea typeface="Microsoft JhengHei" panose="020B0604030504040204" pitchFamily="34" charset="-120"/>
                <a:cs typeface="Inter Display"/>
              </a:rPr>
              <a:t>CHARDONNAY</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23" name="Picture Placeholder 8">
            <a:extLst>
              <a:ext uri="{FF2B5EF4-FFF2-40B4-BE49-F238E27FC236}">
                <a16:creationId xmlns:a16="http://schemas.microsoft.com/office/drawing/2014/main" id="{8E00A90B-6718-2CEE-8548-FB00EB1F513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160619" y="1778557"/>
            <a:ext cx="1270924" cy="3847526"/>
          </a:xfrm>
          <a:prstGeom prst="rect">
            <a:avLst/>
          </a:prstGeom>
        </p:spPr>
      </p:pic>
      <p:sp>
        <p:nvSpPr>
          <p:cNvPr id="27" name="TextBox 26">
            <a:extLst>
              <a:ext uri="{FF2B5EF4-FFF2-40B4-BE49-F238E27FC236}">
                <a16:creationId xmlns:a16="http://schemas.microsoft.com/office/drawing/2014/main" id="{F649A10C-C3BC-8AD0-98B3-96B9B4417DDE}"/>
              </a:ext>
            </a:extLst>
          </p:cNvPr>
          <p:cNvSpPr txBox="1"/>
          <p:nvPr/>
        </p:nvSpPr>
        <p:spPr>
          <a:xfrm rot="16200000">
            <a:off x="2920409" y="3945618"/>
            <a:ext cx="1929695"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CABERNET</a:t>
            </a:r>
          </a:p>
          <a:p>
            <a:pPr algn="ctr" rtl="0">
              <a:lnSpc>
                <a:spcPct val="82000"/>
              </a:lnSpc>
            </a:pPr>
            <a:r>
              <a:rPr lang="en-AU" altLang="zh-Hant" sz="2200" b="1" dirty="0">
                <a:solidFill>
                  <a:srgbClr val="FFFFFF"/>
                </a:solidFill>
                <a:latin typeface="Neue Haas Grotesk Text Pro"/>
              </a:rPr>
              <a:t>SAUVIGNON</a:t>
            </a:r>
            <a:endParaRPr lang="zh-Hant" sz="2200" b="1" u="none" strike="noStrike" dirty="0">
              <a:solidFill>
                <a:srgbClr val="FFFFFF"/>
              </a:solidFill>
              <a:latin typeface="Neue Haas Grotesk Text Pro"/>
            </a:endParaRPr>
          </a:p>
        </p:txBody>
      </p:sp>
      <p:pic>
        <p:nvPicPr>
          <p:cNvPr id="28" name="Picture Placeholder 8" descr="A close up of a bottle&#10;&#10;Description automatically generated">
            <a:extLst>
              <a:ext uri="{FF2B5EF4-FFF2-40B4-BE49-F238E27FC236}">
                <a16:creationId xmlns:a16="http://schemas.microsoft.com/office/drawing/2014/main" id="{4ADCBE89-5DCD-083A-C2A1-58D42F37452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357762" y="2007498"/>
            <a:ext cx="1157924" cy="3505435"/>
          </a:xfrm>
          <a:prstGeom prst="rect">
            <a:avLst/>
          </a:prstGeom>
        </p:spPr>
      </p:pic>
      <p:sp>
        <p:nvSpPr>
          <p:cNvPr id="29" name="TextBox 28">
            <a:extLst>
              <a:ext uri="{FF2B5EF4-FFF2-40B4-BE49-F238E27FC236}">
                <a16:creationId xmlns:a16="http://schemas.microsoft.com/office/drawing/2014/main" id="{31E4E801-EB89-D17B-AAF1-1BFAD33B0F38}"/>
              </a:ext>
            </a:extLst>
          </p:cNvPr>
          <p:cNvSpPr txBox="1"/>
          <p:nvPr/>
        </p:nvSpPr>
        <p:spPr>
          <a:xfrm rot="16200000">
            <a:off x="9172601" y="4019454"/>
            <a:ext cx="1540551"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RIESLING</a:t>
            </a:r>
            <a:endParaRPr lang="zh-Hant" sz="2200" b="1" u="none" strike="noStrike" dirty="0">
              <a:solidFill>
                <a:srgbClr val="FFFFFF"/>
              </a:solidFill>
              <a:latin typeface="Neue Haas Grotesk Text Pro"/>
            </a:endParaRP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noAutofit/>
          </a:bodyPr>
          <a:lstStyle/>
          <a:p>
            <a:pPr rtl="0">
              <a:lnSpc>
                <a:spcPct val="82000"/>
              </a:lnSpc>
            </a:pPr>
            <a:r>
              <a:rPr lang="zh-Hant" altLang="en-US" sz="3200" b="1" dirty="0">
                <a:solidFill>
                  <a:srgbClr val="601329"/>
                </a:solidFill>
                <a:latin typeface="Microsoft JhengHei" panose="020B0604030504040204" pitchFamily="34" charset="-120"/>
                <a:ea typeface="Microsoft JhengHei" panose="020B0604030504040204" pitchFamily="34" charset="-120"/>
              </a:rPr>
              <a:t>朗</a:t>
            </a:r>
            <a:r>
              <a:rPr lang="zh-Hant" sz="3200" b="1" u="none" strike="noStrike" dirty="0">
                <a:solidFill>
                  <a:srgbClr val="601329"/>
                </a:solidFill>
                <a:latin typeface="Microsoft JhengHei" panose="020B0604030504040204" pitchFamily="34" charset="-120"/>
                <a:ea typeface="Microsoft JhengHei" panose="020B0604030504040204" pitchFamily="34" charset="-120"/>
              </a:rPr>
              <a:t>霍恩溪</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dirty="0">
                <a:solidFill>
                  <a:srgbClr val="B2D8BE"/>
                </a:solidFill>
                <a:latin typeface="Microsoft JhengHei" panose="020B0604030504040204" pitchFamily="34" charset="-120"/>
                <a:ea typeface="Microsoft JhengHei" panose="020B0604030504040204" pitchFamily="34" charset="-120"/>
              </a:rPr>
              <a:t>設拉子</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414371"/>
            <a:ext cx="2805709" cy="830997"/>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通常與赤霞珠混釀</a:t>
            </a:r>
          </a:p>
        </p:txBody>
      </p:sp>
      <p:cxnSp>
        <p:nvCxnSpPr>
          <p:cNvPr id="20" name="Straight Connector 19">
            <a:extLst>
              <a:ext uri="{FF2B5EF4-FFF2-40B4-BE49-F238E27FC236}">
                <a16:creationId xmlns:a16="http://schemas.microsoft.com/office/drawing/2014/main" id="{3654D054-7B9D-D4AC-4445-35BFD05D1739}"/>
              </a:ext>
            </a:extLst>
          </p:cNvPr>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49581" y="2443530"/>
            <a:ext cx="1703757" cy="1027974"/>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000" u="none" strike="noStrike">
                <a:solidFill>
                  <a:srgbClr val="000000"/>
                </a:solidFill>
                <a:latin typeface="Microsoft JhengHei" panose="020B0604030504040204" pitchFamily="34" charset="-120"/>
                <a:ea typeface="Microsoft JhengHei" panose="020B0604030504040204" pitchFamily="34" charset="-120"/>
              </a:rPr>
              <a:t>份量足，</a:t>
            </a:r>
            <a:br>
              <a:rPr lang="zh-Hant" sz="2000" u="none" strike="noStrike">
                <a:solidFill>
                  <a:srgbClr val="000000"/>
                </a:solidFill>
                <a:latin typeface="Microsoft JhengHei" panose="020B0604030504040204" pitchFamily="34" charset="-120"/>
                <a:ea typeface="Microsoft JhengHei" panose="020B0604030504040204" pitchFamily="34" charset="-120"/>
              </a:rPr>
            </a:br>
            <a:r>
              <a:rPr lang="zh-Hant" sz="2000" u="none" strike="noStrike">
                <a:solidFill>
                  <a:srgbClr val="000000"/>
                </a:solidFill>
                <a:latin typeface="Microsoft JhengHei" panose="020B0604030504040204" pitchFamily="34" charset="-120"/>
                <a:ea typeface="Microsoft JhengHei" panose="020B0604030504040204" pitchFamily="34" charset="-120"/>
              </a:rPr>
              <a:t>味道濃鬱</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842382" y="5146621"/>
            <a:ext cx="2805709" cy="1472839"/>
          </a:xfrm>
          <a:prstGeom prst="rect">
            <a:avLst/>
          </a:prstGeom>
          <a:noFill/>
        </p:spPr>
        <p:txBody>
          <a:bodyPr wrap="square" anchor="b">
            <a:noAutofit/>
          </a:bodyPr>
          <a:lstStyle/>
          <a:p>
            <a:pPr rtl="0">
              <a:lnSpc>
                <a:spcPct val="82000"/>
              </a:lnSpc>
              <a:spcBef>
                <a:spcPts val="150"/>
              </a:spcBef>
              <a:spcAft>
                <a:spcPts val="315"/>
              </a:spcAft>
              <a:buClr>
                <a:schemeClr val="bg2"/>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甘草</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胡椒</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香料</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470787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470025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p:nvPr/>
        </p:nvCxnSpPr>
        <p:spPr>
          <a:xfrm flipH="1">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08DF3CAB-590D-D4DF-95F5-5236C9BD1F82}"/>
              </a:ext>
            </a:extLst>
          </p:cNvPr>
          <p:cNvSpPr txBox="1"/>
          <p:nvPr/>
        </p:nvSpPr>
        <p:spPr>
          <a:xfrm>
            <a:off x="2169745" y="4554129"/>
            <a:ext cx="2146963" cy="1785745"/>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800" u="none" strike="noStrike">
                <a:latin typeface="Microsoft JhengHei" panose="020B0604030504040204" pitchFamily="34" charset="-120"/>
                <a:ea typeface="Microsoft JhengHei" panose="020B0604030504040204" pitchFamily="34" charset="-120"/>
              </a:rPr>
              <a:t>超過</a:t>
            </a:r>
          </a:p>
          <a:p>
            <a:pPr algn="ctr" rtl="0">
              <a:lnSpc>
                <a:spcPct val="82000"/>
              </a:lnSpc>
              <a:spcBef>
                <a:spcPts val="217"/>
              </a:spcBef>
            </a:pPr>
            <a:r>
              <a:rPr lang="zh-Hant" sz="6000" u="none" strike="noStrike">
                <a:latin typeface="Microsoft JhengHei" panose="020B0604030504040204" pitchFamily="34" charset="-120"/>
                <a:ea typeface="Microsoft JhengHei" panose="020B0604030504040204" pitchFamily="34" charset="-120"/>
              </a:rPr>
              <a:t>1/3</a:t>
            </a:r>
          </a:p>
          <a:p>
            <a:pPr algn="ctr" rtl="0">
              <a:lnSpc>
                <a:spcPct val="82000"/>
              </a:lnSpc>
              <a:spcBef>
                <a:spcPts val="217"/>
              </a:spcBef>
            </a:pPr>
            <a:r>
              <a:rPr lang="zh-Hant" sz="1600" u="none" strike="noStrike">
                <a:latin typeface="Microsoft JhengHei" panose="020B0604030504040204" pitchFamily="34" charset="-120"/>
                <a:ea typeface="Microsoft JhengHei" panose="020B0604030504040204" pitchFamily="34" charset="-120"/>
              </a:rPr>
              <a:t>年度</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總壓榨量</a:t>
            </a:r>
            <a:br>
              <a:rPr lang="zh-Hant" sz="1600" u="none" strike="noStrike">
                <a:latin typeface="Microsoft JhengHei" panose="020B0604030504040204" pitchFamily="34" charset="-120"/>
                <a:ea typeface="Microsoft JhengHei" panose="020B0604030504040204" pitchFamily="34" charset="-120"/>
              </a:rPr>
            </a:br>
            <a:endParaRPr lang="en-AU" sz="160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2144949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noAutofit/>
          </a:bodyPr>
          <a:lstStyle/>
          <a:p>
            <a:pPr rtl="0"/>
            <a:r>
              <a:rPr lang="zh-Hant" sz="3200" b="1" u="none" strike="noStrike" dirty="0">
                <a:solidFill>
                  <a:srgbClr val="B2D8BE"/>
                </a:solidFill>
                <a:latin typeface="Neue Haas Grotesk Text Pro"/>
              </a:rPr>
              <a:t>設拉子</a:t>
            </a:r>
            <a:br>
              <a:rPr lang="zh-Hant" sz="4000" b="1" u="none" strike="noStrike" dirty="0">
                <a:solidFill>
                  <a:srgbClr val="55D8BF"/>
                </a:solidFill>
                <a:latin typeface="Neue Haas Grotesk Text Pro"/>
              </a:rPr>
            </a:br>
            <a:r>
              <a:rPr lang="zh-Hant" sz="5400" b="1" u="none" strike="noStrike" dirty="0">
                <a:solidFill>
                  <a:srgbClr val="173F34"/>
                </a:solidFill>
                <a:latin typeface="Neue Haas Grotesk Text Pro"/>
              </a:rPr>
              <a:t>特徵</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694380"/>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14% – 15%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p:nvPr/>
        </p:nvCxnSpPr>
        <p:spPr>
          <a:xfrm flipH="1">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cxnSp>
        <p:nvCxnSpPr>
          <p:cNvPr id="16" name="Straight Connector 15">
            <a:extLst>
              <a:ext uri="{FF2B5EF4-FFF2-40B4-BE49-F238E27FC236}">
                <a16:creationId xmlns:a16="http://schemas.microsoft.com/office/drawing/2014/main" id="{D2D89A92-2EC0-4A21-319E-87AB71380F56}"/>
              </a:ext>
            </a:extLst>
          </p:cNvPr>
          <p:cNvCxnSpPr/>
          <p:nvPr/>
        </p:nvCxnSpPr>
        <p:spPr>
          <a:xfrm flipH="1">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8673538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flipH="1"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noAutofit/>
          </a:bodyPr>
          <a:lstStyle/>
          <a:p>
            <a:pPr rtl="0">
              <a:lnSpc>
                <a:spcPct val="82000"/>
              </a:lnSpc>
            </a:pPr>
            <a:r>
              <a:rPr lang="zh-Hant" altLang="en-US" sz="3200" b="1" dirty="0">
                <a:solidFill>
                  <a:srgbClr val="601329"/>
                </a:solidFill>
                <a:latin typeface="Microsoft JhengHei" panose="020B0604030504040204" pitchFamily="34" charset="-120"/>
                <a:ea typeface="Microsoft JhengHei" panose="020B0604030504040204" pitchFamily="34" charset="-120"/>
              </a:rPr>
              <a:t>朗</a:t>
            </a:r>
            <a:r>
              <a:rPr lang="zh-Hant" sz="3200" b="1" u="none" strike="noStrike" dirty="0">
                <a:solidFill>
                  <a:srgbClr val="601329"/>
                </a:solidFill>
                <a:latin typeface="Microsoft JhengHei" panose="020B0604030504040204" pitchFamily="34" charset="-120"/>
                <a:ea typeface="Microsoft JhengHei" panose="020B0604030504040204" pitchFamily="34" charset="-120"/>
              </a:rPr>
              <a:t>霍恩溪</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赤霞珠</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352662"/>
            <a:ext cx="1832762" cy="1125308"/>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2000" u="none" strike="noStrike">
                <a:solidFill>
                  <a:srgbClr val="000000"/>
                </a:solidFill>
                <a:latin typeface="Microsoft JhengHei" panose="020B0604030504040204" pitchFamily="34" charset="-120"/>
                <a:ea typeface="Microsoft JhengHei" panose="020B0604030504040204" pitchFamily="34" charset="-120"/>
              </a:rPr>
              <a:t>擅長在溫和的海洋性氣候中生長</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44856"/>
            <a:ext cx="2805709" cy="1232069"/>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巧克力薄荷</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尤加利</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938655" y="2502777"/>
            <a:ext cx="3101188" cy="1102866"/>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柔和親切，不失成熟韻味</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通常與設拉子葡萄酒混合</a:t>
            </a:r>
            <a:endParaRPr lang="en-AU" sz="1600" dirty="0">
              <a:effectLst/>
              <a:latin typeface="Microsoft JhengHei" panose="020B0604030504040204" pitchFamily="34" charset="-120"/>
              <a:ea typeface="Microsoft JhengHei" panose="020B0604030504040204" pitchFamily="34" charset="-120"/>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46321" y="593768"/>
            <a:ext cx="2114328" cy="6400800"/>
          </a:xfrm>
          <a:prstGeom prst="rect">
            <a:avLst/>
          </a:prstGeom>
        </p:spPr>
      </p:pic>
      <p:cxnSp>
        <p:nvCxnSpPr>
          <p:cNvPr id="7" name="Straight Connector 6">
            <a:extLst>
              <a:ext uri="{FF2B5EF4-FFF2-40B4-BE49-F238E27FC236}">
                <a16:creationId xmlns:a16="http://schemas.microsoft.com/office/drawing/2014/main" id="{720B2589-4F00-EEB1-CCDF-0ACEAD4713DA}"/>
              </a:ext>
            </a:extLst>
          </p:cNvPr>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p:nvPr/>
        </p:nvCxnSpPr>
        <p:spPr>
          <a:xfrm>
            <a:off x="3283295" y="4092315"/>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p:nvPr/>
        </p:nvCxnSpPr>
        <p:spPr>
          <a:xfrm flipH="1">
            <a:off x="3283295" y="40846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A6935AF2-4221-4AE7-4668-1AA7B31385C7}"/>
              </a:ext>
            </a:extLst>
          </p:cNvPr>
          <p:cNvSpPr/>
          <p:nvPr/>
        </p:nvSpPr>
        <p:spPr>
          <a:xfrm>
            <a:off x="2129265" y="4464417"/>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16" name="object 58">
            <a:extLst>
              <a:ext uri="{FF2B5EF4-FFF2-40B4-BE49-F238E27FC236}">
                <a16:creationId xmlns:a16="http://schemas.microsoft.com/office/drawing/2014/main" id="{8C3DCCD9-9BF0-C426-2930-3A44C9660855}"/>
              </a:ext>
            </a:extLst>
          </p:cNvPr>
          <p:cNvSpPr txBox="1"/>
          <p:nvPr/>
        </p:nvSpPr>
        <p:spPr>
          <a:xfrm>
            <a:off x="2130618" y="4868347"/>
            <a:ext cx="2146963" cy="1634358"/>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1600" u="none" strike="noStrike">
                <a:latin typeface="Microsoft JhengHei" panose="020B0604030504040204" pitchFamily="34" charset="-120"/>
                <a:ea typeface="Microsoft JhengHei" panose="020B0604030504040204" pitchFamily="34" charset="-120"/>
              </a:rPr>
              <a:t>接近</a:t>
            </a:r>
          </a:p>
          <a:p>
            <a:pPr algn="ctr" rtl="0">
              <a:lnSpc>
                <a:spcPct val="82000"/>
              </a:lnSpc>
              <a:spcBef>
                <a:spcPts val="217"/>
              </a:spcBef>
            </a:pPr>
            <a:r>
              <a:rPr lang="zh-Hant" sz="6000" u="none" strike="noStrike">
                <a:latin typeface="Microsoft JhengHei" panose="020B0604030504040204" pitchFamily="34" charset="-120"/>
                <a:ea typeface="Microsoft JhengHei" panose="020B0604030504040204" pitchFamily="34" charset="-120"/>
              </a:rPr>
              <a:t>1/3</a:t>
            </a:r>
          </a:p>
          <a:p>
            <a:pPr algn="ctr" rtl="0">
              <a:lnSpc>
                <a:spcPct val="82000"/>
              </a:lnSpc>
              <a:spcBef>
                <a:spcPts val="217"/>
              </a:spcBef>
            </a:pPr>
            <a:r>
              <a:rPr lang="zh-Hant" sz="1600" u="none" strike="noStrike">
                <a:latin typeface="Microsoft JhengHei" panose="020B0604030504040204" pitchFamily="34" charset="-120"/>
                <a:ea typeface="Microsoft JhengHei" panose="020B0604030504040204" pitchFamily="34" charset="-120"/>
              </a:rPr>
              <a:t>年度</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總壓榨量</a:t>
            </a:r>
            <a:br>
              <a:rPr lang="zh-Hant" sz="1600" u="none" strike="noStrike">
                <a:latin typeface="Microsoft JhengHei" panose="020B0604030504040204" pitchFamily="34" charset="-120"/>
                <a:ea typeface="Microsoft JhengHei" panose="020B0604030504040204" pitchFamily="34" charset="-120"/>
              </a:rPr>
            </a:br>
            <a:endParaRPr lang="en-AU" sz="1600">
              <a:effectLst/>
              <a:latin typeface="Microsoft JhengHei" panose="020B0604030504040204" pitchFamily="34" charset="-120"/>
              <a:ea typeface="Microsoft JhengHei" panose="020B0604030504040204" pitchFamily="34" charset="-120"/>
            </a:endParaRPr>
          </a:p>
        </p:txBody>
      </p:sp>
      <p:sp>
        <p:nvSpPr>
          <p:cNvPr id="5" name="object 10">
            <a:extLst>
              <a:ext uri="{FF2B5EF4-FFF2-40B4-BE49-F238E27FC236}">
                <a16:creationId xmlns:a16="http://schemas.microsoft.com/office/drawing/2014/main" id="{17690730-047F-0335-8145-315ABBAEBFD4}"/>
              </a:ext>
            </a:extLst>
          </p:cNvPr>
          <p:cNvSpPr txBox="1"/>
          <p:nvPr/>
        </p:nvSpPr>
        <p:spPr>
          <a:xfrm rot="16200000">
            <a:off x="3862565" y="4440240"/>
            <a:ext cx="4652237" cy="55681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a:t>
            </a:r>
          </a:p>
          <a:p>
            <a:pPr algn="ctr" defTabSz="914453" rtl="0">
              <a:lnSpc>
                <a:spcPct val="80000"/>
              </a:lnSpc>
              <a:spcBef>
                <a:spcPct val="0"/>
              </a:spcBef>
            </a:pPr>
            <a:r>
              <a:rPr lang="en-AU" sz="3200" b="1" cap="all" dirty="0">
                <a:solidFill>
                  <a:srgbClr val="FFFFFF"/>
                </a:solidFill>
                <a:latin typeface="Neue Haas Grotesk Text Pro"/>
                <a:ea typeface="Microsoft JhengHei" panose="020B0604030504040204" pitchFamily="34" charset="-120"/>
                <a:cs typeface="Inter Display"/>
              </a:rPr>
              <a:t>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0019313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3210789" cy="1325562"/>
          </a:xfrm>
        </p:spPr>
        <p:txBody>
          <a:bodyPr>
            <a:noAutofit/>
          </a:bodyPr>
          <a:lstStyle/>
          <a:p>
            <a:pPr rtl="0"/>
            <a:r>
              <a:rPr lang="zh-Hant" sz="4000" b="1" u="none" strike="noStrike" dirty="0">
                <a:solidFill>
                  <a:srgbClr val="B2D8BE"/>
                </a:solidFill>
                <a:latin typeface="Neue Haas Grotesk Text Pro"/>
              </a:rPr>
              <a:t>赤霞珠葡萄酒的特點</a:t>
            </a:r>
            <a:br>
              <a:rPr lang="zh-Hant" sz="4000" b="1" u="none" strike="noStrike" dirty="0">
                <a:solidFill>
                  <a:srgbClr val="55D8BF"/>
                </a:solidFill>
                <a:latin typeface="Neue Haas Grotesk Text Pro"/>
              </a:rPr>
            </a:br>
            <a:endParaRPr lang="zh-Hant" sz="4000" b="1" u="none" strike="noStrike" dirty="0">
              <a:solidFill>
                <a:srgbClr val="173F34"/>
              </a:solidFill>
              <a:latin typeface="Neue Haas Grotesk Text Pro"/>
            </a:endParaRP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2233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445150" y="2602781"/>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170591"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170591" y="33789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flipV="1">
            <a:off x="1173345" y="4250066"/>
            <a:ext cx="879478" cy="634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170591"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170591" y="6456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170591"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09684" y="593768"/>
            <a:ext cx="2114328" cy="6400800"/>
          </a:xfrm>
          <a:prstGeom prst="rect">
            <a:avLst/>
          </a:prstGeom>
        </p:spPr>
      </p:pic>
      <p:cxnSp>
        <p:nvCxnSpPr>
          <p:cNvPr id="4" name="Straight Connector 3">
            <a:extLst>
              <a:ext uri="{FF2B5EF4-FFF2-40B4-BE49-F238E27FC236}">
                <a16:creationId xmlns:a16="http://schemas.microsoft.com/office/drawing/2014/main" id="{D852DC9A-758D-3210-EE4C-E2586C586504}"/>
              </a:ext>
            </a:extLst>
          </p:cNvPr>
          <p:cNvCxnSpPr/>
          <p:nvPr/>
        </p:nvCxnSpPr>
        <p:spPr>
          <a:xfrm flipH="1">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67B81008-7F3E-B868-DD1B-50C017204474}"/>
              </a:ext>
            </a:extLst>
          </p:cNvPr>
          <p:cNvSpPr/>
          <p:nvPr/>
        </p:nvSpPr>
        <p:spPr>
          <a:xfrm>
            <a:off x="392872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bject 10">
            <a:extLst>
              <a:ext uri="{FF2B5EF4-FFF2-40B4-BE49-F238E27FC236}">
                <a16:creationId xmlns:a16="http://schemas.microsoft.com/office/drawing/2014/main" id="{5FD6ED46-7B19-DA6B-D5BA-3C02AB56AA88}"/>
              </a:ext>
            </a:extLst>
          </p:cNvPr>
          <p:cNvSpPr txBox="1"/>
          <p:nvPr/>
        </p:nvSpPr>
        <p:spPr>
          <a:xfrm rot="16200000">
            <a:off x="7580987" y="4449772"/>
            <a:ext cx="4652237" cy="55681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a:t>
            </a:r>
          </a:p>
          <a:p>
            <a:pPr algn="ctr" defTabSz="914453" rtl="0">
              <a:lnSpc>
                <a:spcPct val="80000"/>
              </a:lnSpc>
              <a:spcBef>
                <a:spcPct val="0"/>
              </a:spcBef>
            </a:pPr>
            <a:r>
              <a:rPr lang="en-AU" sz="3200" b="1" cap="all" dirty="0">
                <a:solidFill>
                  <a:srgbClr val="FFFFFF"/>
                </a:solidFill>
                <a:latin typeface="Neue Haas Grotesk Text Pro"/>
                <a:ea typeface="Microsoft JhengHei" panose="020B0604030504040204" pitchFamily="34" charset="-120"/>
                <a:cs typeface="Inter Display"/>
              </a:rPr>
              <a:t>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143889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513226" y="3032760"/>
            <a:ext cx="127905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flipH="1"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9653739" cy="1869101"/>
          </a:xfrm>
          <a:prstGeom prst="rect">
            <a:avLst/>
          </a:prstGeom>
          <a:noFill/>
        </p:spPr>
        <p:txBody>
          <a:bodyPr wrap="square">
            <a:noAutofit/>
          </a:bodyPr>
          <a:lstStyle/>
          <a:p>
            <a:pPr rtl="0">
              <a:lnSpc>
                <a:spcPct val="82000"/>
              </a:lnSpc>
            </a:pPr>
            <a:r>
              <a:rPr lang="zh-Hant" sz="3200" b="1" u="none" strike="noStrike" dirty="0">
                <a:solidFill>
                  <a:srgbClr val="601329"/>
                </a:solidFill>
                <a:latin typeface="Microsoft JhengHei" panose="020B0604030504040204" pitchFamily="34" charset="-120"/>
                <a:ea typeface="Microsoft JhengHei" panose="020B0604030504040204" pitchFamily="34" charset="-120"/>
              </a:rPr>
              <a:t>朗霍恩溪</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赤霞珠</a:t>
            </a:r>
            <a:r>
              <a:rPr lang="zh-Hant" altLang="en-US" sz="5400" b="1" dirty="0">
                <a:solidFill>
                  <a:srgbClr val="B2D8BE"/>
                </a:solidFill>
                <a:latin typeface="Microsoft JhengHei" panose="020B0604030504040204" pitchFamily="34" charset="-120"/>
                <a:ea typeface="Microsoft JhengHei" panose="020B0604030504040204" pitchFamily="34" charset="-120"/>
              </a:rPr>
              <a:t>設拉子混釀</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25117" y="2421716"/>
            <a:ext cx="1832762" cy="84830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2000" u="none" strike="noStrike">
                <a:solidFill>
                  <a:srgbClr val="000000"/>
                </a:solidFill>
                <a:latin typeface="Microsoft JhengHei" panose="020B0604030504040204" pitchFamily="34" charset="-120"/>
                <a:ea typeface="Microsoft JhengHei" panose="020B0604030504040204" pitchFamily="34" charset="-120"/>
              </a:rPr>
              <a:t>該地區的標誌性混合口味</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690645" y="4633706"/>
            <a:ext cx="2805709" cy="1954381"/>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黑櫻桃</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黑醋栗</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薄荷</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尤加利</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香料</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938655" y="2995219"/>
            <a:ext cx="3101188" cy="610424"/>
          </a:xfrm>
          <a:prstGeom prst="rect">
            <a:avLst/>
          </a:prstGeom>
          <a:noFill/>
        </p:spPr>
        <p:txBody>
          <a:bodyPr wrap="square" anchor="b">
            <a:noAutofit/>
          </a:bodyPr>
          <a:lstStyle/>
          <a:p>
            <a:pPr algn="ctr" rtl="0">
              <a:spcBef>
                <a:spcPts val="203"/>
              </a:spcBef>
            </a:pPr>
            <a:r>
              <a:rPr lang="zh-Hant" altLang="en-US" sz="1600" dirty="0">
                <a:latin typeface="Microsoft JhengHei" panose="020B0604030504040204" pitchFamily="34" charset="-120"/>
                <a:ea typeface="Microsoft JhengHei" panose="020B0604030504040204" pitchFamily="34" charset="-120"/>
              </a:rPr>
              <a:t>絲滑</a:t>
            </a:r>
            <a:r>
              <a:rPr lang="zh-Hant" sz="1600" u="none" strike="noStrike" dirty="0">
                <a:latin typeface="Microsoft JhengHei" panose="020B0604030504040204" pitchFamily="34" charset="-120"/>
                <a:ea typeface="Microsoft JhengHei" panose="020B0604030504040204" pitchFamily="34" charset="-120"/>
              </a:rPr>
              <a:t>、</a:t>
            </a:r>
            <a:r>
              <a:rPr lang="zh-Hant" altLang="en-US" sz="1600" dirty="0">
                <a:latin typeface="Microsoft JhengHei" panose="020B0604030504040204" pitchFamily="34" charset="-120"/>
                <a:ea typeface="Microsoft JhengHei" panose="020B0604030504040204" pitchFamily="34" charset="-120"/>
              </a:rPr>
              <a:t>豐富</a:t>
            </a:r>
            <a:endParaRPr lang="zh-Hant" sz="1600" u="none" strike="noStrike" dirty="0">
              <a:latin typeface="Microsoft JhengHei" panose="020B0604030504040204" pitchFamily="34" charset="-120"/>
              <a:ea typeface="Microsoft JhengHei" panose="020B0604030504040204" pitchFamily="34" charset="-120"/>
            </a:endParaRP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並且平衡良好</a:t>
            </a:r>
            <a:endParaRPr lang="en-AU" sz="1600" dirty="0">
              <a:effectLst/>
              <a:latin typeface="Microsoft JhengHei" panose="020B0604030504040204" pitchFamily="34" charset="-120"/>
              <a:ea typeface="Microsoft JhengHei" panose="020B0604030504040204" pitchFamily="34" charset="-120"/>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05651" y="1431160"/>
            <a:ext cx="1837718" cy="5563407"/>
          </a:xfrm>
          <a:prstGeom prst="rect">
            <a:avLst/>
          </a:prstGeom>
        </p:spPr>
      </p:pic>
      <p:cxnSp>
        <p:nvCxnSpPr>
          <p:cNvPr id="7" name="Straight Connector 6">
            <a:extLst>
              <a:ext uri="{FF2B5EF4-FFF2-40B4-BE49-F238E27FC236}">
                <a16:creationId xmlns:a16="http://schemas.microsoft.com/office/drawing/2014/main" id="{720B2589-4F00-EEB1-CCDF-0ACEAD4713DA}"/>
              </a:ext>
            </a:extLst>
          </p:cNvPr>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p:nvPr/>
        </p:nvCxnSpPr>
        <p:spPr>
          <a:xfrm>
            <a:off x="3283295" y="4789584"/>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p:nvPr/>
        </p:nvCxnSpPr>
        <p:spPr>
          <a:xfrm flipH="1">
            <a:off x="3283295" y="478196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053F6E5-D668-72CA-03EC-5415ECB66592}"/>
              </a:ext>
            </a:extLst>
          </p:cNvPr>
          <p:cNvSpPr txBox="1"/>
          <p:nvPr/>
        </p:nvSpPr>
        <p:spPr>
          <a:xfrm>
            <a:off x="1612462" y="5282041"/>
            <a:ext cx="3303551" cy="61042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赤霞珠帶來柔和絲滑的口感</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設拉子增添了濃鬱的香料風味</a:t>
            </a:r>
            <a:endParaRPr lang="en-AU" sz="1600" dirty="0">
              <a:effectLst/>
              <a:latin typeface="Microsoft JhengHei" panose="020B0604030504040204" pitchFamily="34" charset="-120"/>
              <a:ea typeface="Microsoft JhengHei" panose="020B0604030504040204" pitchFamily="34" charset="-120"/>
            </a:endParaRPr>
          </a:p>
        </p:txBody>
      </p:sp>
      <p:sp>
        <p:nvSpPr>
          <p:cNvPr id="5" name="object 10">
            <a:extLst>
              <a:ext uri="{FF2B5EF4-FFF2-40B4-BE49-F238E27FC236}">
                <a16:creationId xmlns:a16="http://schemas.microsoft.com/office/drawing/2014/main" id="{8E219341-7B61-E940-12A5-50591229032B}"/>
              </a:ext>
            </a:extLst>
          </p:cNvPr>
          <p:cNvSpPr txBox="1"/>
          <p:nvPr/>
        </p:nvSpPr>
        <p:spPr>
          <a:xfrm rot="16200000">
            <a:off x="3979685" y="4387390"/>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600" b="1" u="none" strike="noStrike" dirty="0">
                <a:solidFill>
                  <a:srgbClr val="FFFFFF"/>
                </a:solidFill>
                <a:latin typeface="Neue Haas Grotesk Text Pro"/>
                <a:ea typeface="Microsoft JhengHei" panose="020B0604030504040204" pitchFamily="34" charset="-120"/>
                <a:cs typeface="Inter Display"/>
              </a:rPr>
              <a:t>CABERNET </a:t>
            </a:r>
            <a:r>
              <a:rPr lang="en-AU" sz="2600" b="1" cap="all" dirty="0">
                <a:solidFill>
                  <a:srgbClr val="FFFFFF"/>
                </a:solidFill>
                <a:latin typeface="Neue Haas Grotesk Text Pro"/>
                <a:ea typeface="Microsoft JhengHei" panose="020B0604030504040204" pitchFamily="34" charset="-120"/>
                <a:cs typeface="Inter Display"/>
              </a:rPr>
              <a:t>SAUVIGNON/SHIRAZ</a:t>
            </a:r>
            <a:endParaRPr lang="en-AU" sz="2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950026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235F252-ACDB-A2DA-8F14-4B279B763069}"/>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noAutofit/>
          </a:bodyPr>
          <a:lstStyle/>
          <a:p>
            <a:pPr rtl="0"/>
            <a:r>
              <a:rPr lang="zh-Hant" sz="4000" b="1" u="none" strike="noStrike" dirty="0">
                <a:solidFill>
                  <a:srgbClr val="B2D8BE"/>
                </a:solidFill>
                <a:latin typeface="Neue Haas Grotesk Text Pro"/>
              </a:rPr>
              <a:t>赤霞珠</a:t>
            </a:r>
            <a:r>
              <a:rPr lang="zh-Hant" altLang="en-US" sz="4000" b="1" dirty="0">
                <a:solidFill>
                  <a:srgbClr val="B2D8BE"/>
                </a:solidFill>
                <a:latin typeface="Neue Haas Grotesk Text Pro"/>
              </a:rPr>
              <a:t>設拉子混釀</a:t>
            </a:r>
            <a:r>
              <a:rPr lang="zh-Hant" sz="4000" b="1" u="none" strike="noStrike" dirty="0">
                <a:solidFill>
                  <a:srgbClr val="B2D8BE"/>
                </a:solidFill>
                <a:latin typeface="Neue Haas Grotesk Text Pro"/>
              </a:rPr>
              <a:t>特點</a:t>
            </a:r>
            <a:br>
              <a:rPr lang="zh-Hant" sz="4000" b="1" u="none" strike="noStrike" dirty="0">
                <a:solidFill>
                  <a:srgbClr val="55D8BF"/>
                </a:solidFill>
                <a:latin typeface="Neue Haas Grotesk Text Pro"/>
              </a:rPr>
            </a:br>
            <a:endParaRPr lang="zh-Hant" sz="4000" b="1" u="none" strike="noStrike" dirty="0">
              <a:solidFill>
                <a:srgbClr val="173F34"/>
              </a:solidFill>
              <a:latin typeface="Neue Haas Grotesk Text Pro"/>
            </a:endParaRP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37203"/>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346163" y="2619818"/>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赤霞珠西拉</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170591"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170591" y="33789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170591" y="425006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170591"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170591" y="6456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170591"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09684" y="593768"/>
            <a:ext cx="2114328" cy="6400800"/>
          </a:xfrm>
          <a:prstGeom prst="rect">
            <a:avLst/>
          </a:prstGeom>
        </p:spPr>
      </p:pic>
      <p:cxnSp>
        <p:nvCxnSpPr>
          <p:cNvPr id="4" name="Straight Connector 3">
            <a:extLst>
              <a:ext uri="{FF2B5EF4-FFF2-40B4-BE49-F238E27FC236}">
                <a16:creationId xmlns:a16="http://schemas.microsoft.com/office/drawing/2014/main" id="{D852DC9A-758D-3210-EE4C-E2586C586504}"/>
              </a:ext>
            </a:extLst>
          </p:cNvPr>
          <p:cNvCxnSpPr/>
          <p:nvPr/>
        </p:nvCxnSpPr>
        <p:spPr>
          <a:xfrm flipH="1">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67B81008-7F3E-B868-DD1B-50C017204474}"/>
              </a:ext>
            </a:extLst>
          </p:cNvPr>
          <p:cNvSpPr/>
          <p:nvPr/>
        </p:nvSpPr>
        <p:spPr>
          <a:xfrm>
            <a:off x="392872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bject 10">
            <a:extLst>
              <a:ext uri="{FF2B5EF4-FFF2-40B4-BE49-F238E27FC236}">
                <a16:creationId xmlns:a16="http://schemas.microsoft.com/office/drawing/2014/main" id="{5CE9BF71-F328-C68D-6801-F7FFEB9F026A}"/>
              </a:ext>
            </a:extLst>
          </p:cNvPr>
          <p:cNvSpPr txBox="1"/>
          <p:nvPr/>
        </p:nvSpPr>
        <p:spPr>
          <a:xfrm rot="16200000">
            <a:off x="7645377" y="4129688"/>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600" b="1" u="none" strike="noStrike" dirty="0">
                <a:solidFill>
                  <a:srgbClr val="FFFFFF"/>
                </a:solidFill>
                <a:latin typeface="Neue Haas Grotesk Text Pro"/>
                <a:ea typeface="Microsoft JhengHei" panose="020B0604030504040204" pitchFamily="34" charset="-120"/>
                <a:cs typeface="Inter Display"/>
              </a:rPr>
              <a:t>CABERNET </a:t>
            </a:r>
            <a:r>
              <a:rPr lang="en-AU" sz="2600" b="1" cap="all" dirty="0">
                <a:solidFill>
                  <a:srgbClr val="FFFFFF"/>
                </a:solidFill>
                <a:latin typeface="Neue Haas Grotesk Text Pro"/>
                <a:ea typeface="Microsoft JhengHei" panose="020B0604030504040204" pitchFamily="34" charset="-120"/>
                <a:cs typeface="Inter Display"/>
              </a:rPr>
              <a:t>SAUVIGNON/SHIRAZ</a:t>
            </a:r>
            <a:endParaRPr lang="en-AU" sz="26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15148107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flipH="1"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noAutofit/>
          </a:bodyPr>
          <a:lstStyle/>
          <a:p>
            <a:pPr rtl="0">
              <a:lnSpc>
                <a:spcPct val="82000"/>
              </a:lnSpc>
            </a:pPr>
            <a:r>
              <a:rPr lang="zh-Hant" altLang="en-US" sz="3200" b="1" dirty="0">
                <a:solidFill>
                  <a:srgbClr val="601329"/>
                </a:solidFill>
                <a:latin typeface="Microsoft JhengHei" panose="020B0604030504040204" pitchFamily="34" charset="-120"/>
                <a:ea typeface="Microsoft JhengHei" panose="020B0604030504040204" pitchFamily="34" charset="-120"/>
              </a:rPr>
              <a:t>朗</a:t>
            </a:r>
            <a:r>
              <a:rPr lang="zh-Hant" sz="3200" b="1" u="none" strike="noStrike" dirty="0">
                <a:solidFill>
                  <a:srgbClr val="601329"/>
                </a:solidFill>
                <a:latin typeface="Microsoft JhengHei" panose="020B0604030504040204" pitchFamily="34" charset="-120"/>
                <a:ea typeface="Microsoft JhengHei" panose="020B0604030504040204" pitchFamily="34" charset="-120"/>
              </a:rPr>
              <a:t>霍恩溪</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馬爾貝克</a:t>
            </a:r>
          </a:p>
        </p:txBody>
      </p:sp>
      <p:sp>
        <p:nvSpPr>
          <p:cNvPr id="26" name="Oval 25">
            <a:extLst>
              <a:ext uri="{FF2B5EF4-FFF2-40B4-BE49-F238E27FC236}">
                <a16:creationId xmlns:a16="http://schemas.microsoft.com/office/drawing/2014/main" id="{EA6BCBDD-680C-58C3-153A-39C29DAC56F3}"/>
              </a:ext>
            </a:extLst>
          </p:cNvPr>
          <p:cNvSpPr/>
          <p:nvPr/>
        </p:nvSpPr>
        <p:spPr>
          <a:xfrm>
            <a:off x="7790487" y="1532094"/>
            <a:ext cx="2380339" cy="238033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77787" y="2083180"/>
            <a:ext cx="1832762" cy="1402307"/>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2000" u="none" strike="noStrike">
                <a:solidFill>
                  <a:srgbClr val="000000"/>
                </a:solidFill>
                <a:latin typeface="Microsoft JhengHei" panose="020B0604030504040204" pitchFamily="34" charset="-120"/>
                <a:ea typeface="Microsoft JhengHei" panose="020B0604030504040204" pitchFamily="34" charset="-120"/>
              </a:rPr>
              <a:t>馬爾貝克最重要的地區之一</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629052" y="4644856"/>
            <a:ext cx="2805709" cy="1232069"/>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endParaRPr lang="en-AU" sz="1400" dirty="0">
              <a:latin typeface="Microsoft JhengHei" panose="020B0604030504040204" pitchFamily="34" charset="-120"/>
              <a:ea typeface="Microsoft JhengHei" panose="020B0604030504040204" pitchFamily="34" charset="-120"/>
            </a:endParaRP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紅莓</a:t>
            </a:r>
            <a:endParaRPr lang="en-AU" sz="1400" dirty="0">
              <a:effectLst/>
              <a:latin typeface="Microsoft JhengHei" panose="020B0604030504040204" pitchFamily="34" charset="-120"/>
              <a:ea typeface="Microsoft JhengHei" panose="020B0604030504040204" pitchFamily="34" charset="-120"/>
            </a:endParaRP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胡椒</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香料</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31261" y="2748998"/>
            <a:ext cx="2344637" cy="85664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天鵝絨般的單寧</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香氣濃鬱，經久耐聞</a:t>
            </a:r>
            <a:endParaRPr lang="en-AU" sz="1600" dirty="0">
              <a:effectLst/>
              <a:latin typeface="Microsoft JhengHei" panose="020B0604030504040204" pitchFamily="34" charset="-120"/>
              <a:ea typeface="Microsoft JhengHei" panose="020B0604030504040204" pitchFamily="34" charset="-120"/>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MALBEC</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7" name="Straight Connector 6">
            <a:extLst>
              <a:ext uri="{FF2B5EF4-FFF2-40B4-BE49-F238E27FC236}">
                <a16:creationId xmlns:a16="http://schemas.microsoft.com/office/drawing/2014/main" id="{720B2589-4F00-EEB1-CCDF-0ACEAD4713DA}"/>
              </a:ext>
            </a:extLst>
          </p:cNvPr>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p:nvPr/>
        </p:nvCxnSpPr>
        <p:spPr>
          <a:xfrm>
            <a:off x="3283295" y="4652476"/>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p:nvPr/>
        </p:nvCxnSpPr>
        <p:spPr>
          <a:xfrm flipH="1">
            <a:off x="3283295" y="464485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A160C29-9551-2AD4-D3CC-01B5E6957F83}"/>
              </a:ext>
            </a:extLst>
          </p:cNvPr>
          <p:cNvSpPr txBox="1"/>
          <p:nvPr/>
        </p:nvSpPr>
        <p:spPr>
          <a:xfrm>
            <a:off x="2110976" y="5142017"/>
            <a:ext cx="2344637" cy="355434"/>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非常適合當地氣候</a:t>
            </a:r>
            <a:endParaRPr lang="en-AU" sz="1600"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88757563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noAutofit/>
          </a:bodyPr>
          <a:lstStyle/>
          <a:p>
            <a:pPr rtl="0"/>
            <a:r>
              <a:rPr lang="zh-Hant" altLang="en-US" sz="4000" u="none" strike="noStrike" dirty="0">
                <a:solidFill>
                  <a:srgbClr val="B2D8BE"/>
                </a:solidFill>
                <a:latin typeface="Neue Haas Grotesk Text Pro"/>
              </a:rPr>
              <a:t>馬爾貝克</a:t>
            </a:r>
            <a:br>
              <a:rPr lang="zh-Hant" sz="4000" u="none" strike="noStrike" dirty="0">
                <a:solidFill>
                  <a:srgbClr val="55D8BF"/>
                </a:solidFill>
                <a:latin typeface="Neue Haas Grotesk Text Pro"/>
              </a:rPr>
            </a:br>
            <a:r>
              <a:rPr lang="zh-Hant" sz="4000" u="none" strike="noStrike" dirty="0">
                <a:solidFill>
                  <a:srgbClr val="173F34"/>
                </a:solidFill>
                <a:latin typeface="Neue Haas Grotesk Text Pro"/>
              </a:rPr>
              <a:t>特性</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65504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馬爾貝克</a:t>
            </a:r>
          </a:p>
        </p:txBody>
      </p:sp>
      <p:cxnSp>
        <p:nvCxnSpPr>
          <p:cNvPr id="48" name="Straight Connector 47">
            <a:extLst>
              <a:ext uri="{FF2B5EF4-FFF2-40B4-BE49-F238E27FC236}">
                <a16:creationId xmlns:a16="http://schemas.microsoft.com/office/drawing/2014/main" id="{43DA3CEB-458A-D314-263A-CA3C2D509FD5}"/>
              </a:ext>
            </a:extLst>
          </p:cNvPr>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輕盈</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706A801E-3C03-1AC6-239B-36C7D7AC13CA}"/>
              </a:ext>
            </a:extLst>
          </p:cNvPr>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A648DC1B-D921-B490-B534-ECB1854E3DDC}"/>
              </a:ext>
            </a:extLst>
          </p:cNvPr>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4790941"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MALBEC</a:t>
            </a:r>
            <a:endParaRPr lang="en-AU" sz="32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p:nvPr/>
        </p:nvCxnSpPr>
        <p:spPr>
          <a:xfrm flipH="1">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p:nvPr/>
        </p:nvCxnSpPr>
        <p:spPr>
          <a:xfrm>
            <a:off x="4790941" y="2569446"/>
            <a:ext cx="38483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grpSp>
        <p:nvGrpSpPr>
          <p:cNvPr id="19" name="Group 18">
            <a:extLst>
              <a:ext uri="{FF2B5EF4-FFF2-40B4-BE49-F238E27FC236}">
                <a16:creationId xmlns:a16="http://schemas.microsoft.com/office/drawing/2014/main" id="{637F11F9-6EDB-88B4-5CB9-068AC0E4640C}"/>
              </a:ext>
            </a:extLst>
          </p:cNvPr>
          <p:cNvGrpSpPr/>
          <p:nvPr/>
        </p:nvGrpSpPr>
        <p:grpSpPr>
          <a:xfrm rot="10800000">
            <a:off x="3932096" y="6287100"/>
            <a:ext cx="278634" cy="272668"/>
            <a:chOff x="8032638" y="5926610"/>
            <a:chExt cx="278634" cy="272668"/>
          </a:xfrm>
        </p:grpSpPr>
        <p:sp>
          <p:nvSpPr>
            <p:cNvPr id="21" name="Freeform 20">
              <a:extLst>
                <a:ext uri="{FF2B5EF4-FFF2-40B4-BE49-F238E27FC236}">
                  <a16:creationId xmlns:a16="http://schemas.microsoft.com/office/drawing/2014/main" id="{9945878E-E50A-51F7-7B10-49CD1867DA0C}"/>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30" name="Freeform 29">
              <a:extLst>
                <a:ext uri="{FF2B5EF4-FFF2-40B4-BE49-F238E27FC236}">
                  <a16:creationId xmlns:a16="http://schemas.microsoft.com/office/drawing/2014/main" id="{B36AEBEB-EEDF-0F50-EC0D-2A7848051FC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361699493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1935"/>
            <a:ext cx="4829691" cy="785732"/>
          </a:xfrm>
        </p:spPr>
        <p:txBody>
          <a:bodyPr>
            <a:noAutofit/>
          </a:bodyPr>
          <a:lstStyle/>
          <a:p>
            <a:pPr rtl="0"/>
            <a:r>
              <a:rPr lang="zh-Hant" altLang="en-US" b="1">
                <a:latin typeface="Neue Haas Grotesk Text Pro"/>
              </a:rPr>
              <a:t>朗</a:t>
            </a:r>
            <a:r>
              <a:rPr lang="zh-Hant" sz="3200" b="1" u="none" strike="noStrike">
                <a:latin typeface="Neue Haas Grotesk Text Pro"/>
              </a:rPr>
              <a:t>霍恩溪</a:t>
            </a:r>
            <a:endParaRPr lang="zh-Hant" sz="3200" b="1" u="none" strike="noStrike" dirty="0">
              <a:latin typeface="Neue Haas Grotesk Text Pro"/>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26524"/>
            <a:ext cx="5340350" cy="1325563"/>
          </a:xfrm>
        </p:spPr>
        <p:txBody>
          <a:bodyPr>
            <a:noAutofit/>
          </a:bodyPr>
          <a:lstStyle/>
          <a:p>
            <a:pPr rtl="0"/>
            <a:r>
              <a:rPr lang="zh-Hant" sz="5400" b="1" u="none" strike="noStrike" dirty="0">
                <a:solidFill>
                  <a:srgbClr val="FDBCA0"/>
                </a:solidFill>
                <a:latin typeface="Neue Haas Grotesk Text Pro"/>
              </a:rPr>
              <a:t>崛起</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3185411"/>
            <a:ext cx="3686747" cy="3133240"/>
          </a:xfrm>
        </p:spPr>
        <p:txBody>
          <a:bodyPr>
            <a:noAutofit/>
          </a:bodyPr>
          <a:lstStyle/>
          <a:p>
            <a:pPr marL="0" indent="0" rtl="0">
              <a:lnSpc>
                <a:spcPct val="110000"/>
              </a:lnSpc>
              <a:spcBef>
                <a:spcPct val="0"/>
              </a:spcBef>
              <a:buNone/>
            </a:pPr>
            <a:r>
              <a:rPr lang="zh-Hant" sz="1600" u="none" strike="noStrike" dirty="0">
                <a:solidFill>
                  <a:srgbClr val="FFFFFF"/>
                </a:solidFill>
                <a:latin typeface="Neue Haas Grotesk Text Pro"/>
              </a:rPr>
              <a:t>這是一個歷史悠久的葡萄酒產區，以其充滿活力的紅酒和熱情、緊密的社區而聞名。</a:t>
            </a: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9CF98FA0-A450-33D3-6E95-2A7A28B86F43}"/>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chemeClr val="accent2"/>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accent2"/>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A4DA-CACF-6365-0AF7-2AA42CC1BBB6}"/>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A202162F-A0CA-065F-FE6B-C795BFB951E1}"/>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87000AF9-C5D2-D5EA-EF41-8E68A829E41B}"/>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11560994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t="-145"/>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noAutofit/>
          </a:bodyPr>
          <a:lstStyle/>
          <a:p>
            <a:pPr rtl="0"/>
            <a:r>
              <a:rPr lang="zh-Hant" sz="3200" b="1" u="none" strike="noStrike" dirty="0">
                <a:latin typeface="Neue Haas Grotesk Text Pro"/>
              </a:rPr>
              <a:t>朗霍恩溪葡萄酒產區</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988888"/>
            <a:ext cx="4591388" cy="3133240"/>
          </a:xfrm>
        </p:spPr>
        <p:txBody>
          <a:bodyPr>
            <a:noAutofit/>
          </a:bodyPr>
          <a:lstStyle/>
          <a:p>
            <a:pPr rtl="0">
              <a:spcBef>
                <a:spcPts val="800"/>
              </a:spcBef>
            </a:pPr>
            <a:r>
              <a:rPr lang="zh-Hant" sz="1600" u="none" strike="noStrike" dirty="0">
                <a:solidFill>
                  <a:srgbClr val="FFFFFF"/>
                </a:solidFill>
                <a:latin typeface="Neue Haas Grotesk Text Pro"/>
              </a:rPr>
              <a:t>是一個勤奮的葡萄酒產區，擁有悠久的優質葡萄和頂級紅葡萄酒釀造歷史。</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這裡是第六代種植者和老藤的家園</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擁有溫帶海洋性氣候和肥沃的土壤</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主要種植西拉、赤霞珠和馬爾貝克</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越來越多的精品生產商釀造傳統和創新風格的葡萄酒</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noAutofit/>
          </a:bodyPr>
          <a:lstStyle/>
          <a:p>
            <a:pPr rtl="0"/>
            <a:r>
              <a:rPr lang="zh-Hant" sz="5000" b="1" u="none" strike="noStrike" dirty="0">
                <a:solidFill>
                  <a:srgbClr val="F28F2A"/>
                </a:solidFill>
                <a:latin typeface="Neue Haas Grotesk Text Pro"/>
              </a:rPr>
              <a:t>謙遜的葡萄酒英雄</a:t>
            </a:r>
          </a:p>
        </p:txBody>
      </p:sp>
      <p:sp>
        <p:nvSpPr>
          <p:cNvPr id="2" name="Rectangle 1">
            <a:extLst>
              <a:ext uri="{FF2B5EF4-FFF2-40B4-BE49-F238E27FC236}">
                <a16:creationId xmlns:a16="http://schemas.microsoft.com/office/drawing/2014/main" id="{AA8E7ED6-9E93-DEBA-220D-392B5542ACF8}"/>
              </a:ext>
            </a:extLst>
          </p:cNvPr>
          <p:cNvSpPr/>
          <p:nvPr/>
        </p:nvSpPr>
        <p:spPr>
          <a:xfrm>
            <a:off x="0" y="6489700"/>
            <a:ext cx="1527982" cy="215444"/>
          </a:xfrm>
          <a:prstGeom prst="rect">
            <a:avLst/>
          </a:prstGeom>
        </p:spPr>
        <p:txBody>
          <a:bodyPr wrap="none">
            <a:noAutofit/>
          </a:bodyPr>
          <a:lstStyle/>
          <a:p>
            <a:pPr rtl="0"/>
            <a:r>
              <a:rPr lang="zh-Hant" sz="800" u="none" strike="noStrike" dirty="0">
                <a:solidFill>
                  <a:srgbClr val="FFFFFF"/>
                </a:solidFill>
                <a:latin typeface="Neue Haas Grotesk Text Pro"/>
              </a:rPr>
              <a:t>圖片來源：FPT/Adam Bruzzone</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801045"/>
            <a:ext cx="4829691" cy="1530521"/>
          </a:xfrm>
        </p:spPr>
        <p:txBody>
          <a:bodyPr>
            <a:noAutofit/>
          </a:bodyPr>
          <a:lstStyle/>
          <a:p>
            <a:pPr rtl="0">
              <a:lnSpc>
                <a:spcPct val="99000"/>
              </a:lnSpc>
              <a:spcBef>
                <a:spcPts val="800"/>
              </a:spcBef>
            </a:pPr>
            <a:r>
              <a:rPr lang="zh-Hant" altLang="en-US" dirty="0">
                <a:latin typeface="Neue Haas Grotesk Text Pro"/>
              </a:rPr>
              <a:t>朗</a:t>
            </a:r>
            <a:r>
              <a:rPr lang="zh-Hant" sz="1600" u="none" strike="noStrike" dirty="0">
                <a:latin typeface="Neue Haas Grotesk Text Pro"/>
              </a:rPr>
              <a:t>霍恩溪的歷史</a:t>
            </a:r>
          </a:p>
          <a:p>
            <a:pPr rtl="0">
              <a:lnSpc>
                <a:spcPct val="99000"/>
              </a:lnSpc>
              <a:spcBef>
                <a:spcPts val="800"/>
              </a:spcBef>
            </a:pPr>
            <a:r>
              <a:rPr lang="zh-Hant" sz="1600" u="none" strike="noStrike" dirty="0">
                <a:latin typeface="Neue Haas Grotesk Text Pro"/>
              </a:rPr>
              <a:t>地理、氣候和土壤</a:t>
            </a:r>
          </a:p>
          <a:p>
            <a:pPr rtl="0">
              <a:lnSpc>
                <a:spcPct val="99000"/>
              </a:lnSpc>
              <a:spcBef>
                <a:spcPts val="800"/>
              </a:spcBef>
            </a:pPr>
            <a:r>
              <a:rPr lang="zh-Hant" sz="1600" u="none" strike="noStrike" dirty="0">
                <a:latin typeface="Neue Haas Grotesk Text Pro"/>
              </a:rPr>
              <a:t>葡萄栽培</a:t>
            </a:r>
          </a:p>
          <a:p>
            <a:pPr rtl="0">
              <a:lnSpc>
                <a:spcPct val="99000"/>
              </a:lnSpc>
              <a:spcBef>
                <a:spcPts val="800"/>
              </a:spcBef>
            </a:pPr>
            <a:r>
              <a:rPr lang="zh-Hant" sz="1600" u="none" strike="noStrike" dirty="0">
                <a:latin typeface="Neue Haas Grotesk Text Pro"/>
              </a:rPr>
              <a:t>釀酒工藝</a:t>
            </a:r>
          </a:p>
          <a:p>
            <a:pPr rtl="0">
              <a:lnSpc>
                <a:spcPct val="99000"/>
              </a:lnSpc>
              <a:spcBef>
                <a:spcPts val="800"/>
              </a:spcBef>
            </a:pPr>
            <a:r>
              <a:rPr lang="zh-Hant" sz="1600" u="none" strike="noStrike" dirty="0">
                <a:latin typeface="Neue Haas Grotesk Text Pro"/>
              </a:rPr>
              <a:t>以及主要品種</a:t>
            </a:r>
            <a:endParaRPr lang="en-AU" dirty="0"/>
          </a:p>
        </p:txBody>
      </p:sp>
      <p:sp>
        <p:nvSpPr>
          <p:cNvPr id="6" name="Title 2">
            <a:extLst>
              <a:ext uri="{FF2B5EF4-FFF2-40B4-BE49-F238E27FC236}">
                <a16:creationId xmlns:a16="http://schemas.microsoft.com/office/drawing/2014/main" id="{6E86267E-5AC5-FF73-C6DA-6192847B4622}"/>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a:extLst>
              <a:ext uri="{28A0092B-C50C-407E-A947-70E740481C1C}">
                <a14:useLocalDpi xmlns:a14="http://schemas.microsoft.com/office/drawing/2010/main"/>
              </a:ext>
            </a:extLst>
          </a:blip>
          <a:stretch>
            <a:fill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noAutofit/>
          </a:bodyPr>
          <a:lstStyle/>
          <a:p>
            <a:pPr rtl="0"/>
            <a:r>
              <a:rPr lang="zh-Hant" sz="2400" b="1" u="none" strike="noStrike" dirty="0">
                <a:latin typeface="Neue Haas Grotesk Text Pro"/>
              </a:rPr>
              <a:t>1860年</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382787" cy="1461301"/>
          </a:xfrm>
        </p:spPr>
        <p:txBody>
          <a:bodyPr>
            <a:noAutofit/>
          </a:bodyPr>
          <a:lstStyle/>
          <a:p>
            <a:pPr rtl="0">
              <a:lnSpc>
                <a:spcPct val="95000"/>
              </a:lnSpc>
            </a:pPr>
            <a:r>
              <a:rPr lang="zh-Hant" sz="1600" u="none" strike="noStrike" dirty="0">
                <a:latin typeface="Neue Haas Grotesk Text Pro"/>
              </a:rPr>
              <a:t>弗蘭克·波茨種植了第一片葡萄園，包括西拉和維德羅，並建造了布萊斯代爾酒莊。</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451964" y="4158583"/>
            <a:ext cx="2004400" cy="1461301"/>
          </a:xfrm>
        </p:spPr>
        <p:txBody>
          <a:bodyPr>
            <a:noAutofit/>
          </a:bodyPr>
          <a:lstStyle/>
          <a:p>
            <a:pPr rtl="0">
              <a:lnSpc>
                <a:spcPct val="95000"/>
              </a:lnSpc>
            </a:pPr>
            <a:r>
              <a:rPr lang="zh-Hant" sz="1600" u="none" strike="noStrike" dirty="0">
                <a:latin typeface="Neue Haas Grotesk Text Pro"/>
              </a:rPr>
              <a:t>亞瑟·福姆比建立了梅塔拉葡萄園，種植了西拉和赤霞珠葡萄。</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451963" y="3495809"/>
            <a:ext cx="2120040" cy="662774"/>
          </a:xfrm>
        </p:spPr>
        <p:txBody>
          <a:bodyPr>
            <a:noAutofit/>
          </a:bodyPr>
          <a:lstStyle/>
          <a:p>
            <a:pPr rtl="0"/>
            <a:r>
              <a:rPr lang="zh-Hant" sz="2400" b="1" u="none" strike="noStrike" dirty="0">
                <a:latin typeface="Neue Haas Grotesk Text Pro"/>
              </a:rPr>
              <a:t>1891</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591600" y="434855"/>
            <a:ext cx="6968303" cy="473196"/>
          </a:xfrm>
        </p:spPr>
        <p:txBody>
          <a:bodyPr>
            <a:noAutofit/>
          </a:bodyPr>
          <a:lstStyle/>
          <a:p>
            <a:pPr rtl="0"/>
            <a:r>
              <a:rPr lang="zh-Hant" altLang="en-US" sz="3200" b="1" u="none" strike="noStrike" dirty="0">
                <a:solidFill>
                  <a:srgbClr val="FDBCA0"/>
                </a:solidFill>
                <a:latin typeface="Neue Haas Grotesk Text Pro"/>
              </a:rPr>
              <a:t>朗</a:t>
            </a:r>
            <a:r>
              <a:rPr lang="zh-Hant" sz="3200" b="1" u="none" strike="noStrike" dirty="0">
                <a:solidFill>
                  <a:srgbClr val="FDBCA0"/>
                </a:solidFill>
                <a:latin typeface="Neue Haas Grotesk Text Pro"/>
              </a:rPr>
              <a:t>霍恩溪的歷史</a:t>
            </a:r>
          </a:p>
        </p:txBody>
      </p:sp>
      <p:sp>
        <p:nvSpPr>
          <p:cNvPr id="2" name="Text Placeholder 9">
            <a:extLst>
              <a:ext uri="{FF2B5EF4-FFF2-40B4-BE49-F238E27FC236}">
                <a16:creationId xmlns:a16="http://schemas.microsoft.com/office/drawing/2014/main" id="{8B2B6792-1E47-E7D1-5C88-F3755D22476B}"/>
              </a:ext>
            </a:extLst>
          </p:cNvPr>
          <p:cNvSpPr txBox="1"/>
          <p:nvPr/>
        </p:nvSpPr>
        <p:spPr>
          <a:xfrm>
            <a:off x="591600" y="1002840"/>
            <a:ext cx="3713363"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5400" b="1" u="none" strike="noStrike" dirty="0">
                <a:solidFill>
                  <a:srgbClr val="601328"/>
                </a:solidFill>
                <a:latin typeface="Neue Haas Grotesk Text Pro"/>
                <a:ea typeface="Microsoft JhengHei" panose="020B0604030504040204" pitchFamily="34" charset="-120"/>
              </a:rPr>
              <a:t>傳承、傳統與現代融合</a:t>
            </a:r>
          </a:p>
        </p:txBody>
      </p:sp>
      <p:sp>
        <p:nvSpPr>
          <p:cNvPr id="7" name="Text Placeholder 4">
            <a:extLst>
              <a:ext uri="{FF2B5EF4-FFF2-40B4-BE49-F238E27FC236}">
                <a16:creationId xmlns:a16="http://schemas.microsoft.com/office/drawing/2014/main" id="{BC14C2E2-545E-A06D-73DB-61CA21892867}"/>
              </a:ext>
            </a:extLst>
          </p:cNvPr>
          <p:cNvSpPr txBox="1"/>
          <p:nvPr/>
        </p:nvSpPr>
        <p:spPr>
          <a:xfrm>
            <a:off x="7279245" y="4180805"/>
            <a:ext cx="200440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95000"/>
              </a:lnSpc>
            </a:pPr>
            <a:r>
              <a:rPr lang="zh-Hant" sz="1600" u="none" strike="noStrike" dirty="0">
                <a:latin typeface="Neue Haas Grotesk Text Pro"/>
                <a:ea typeface="Microsoft JhengHei" panose="020B0604030504040204" pitchFamily="34" charset="-120"/>
              </a:rPr>
              <a:t>布萊斯代爾酒莊釀造的第一款餐酒是馬爾貝克葡萄酒。</a:t>
            </a:r>
          </a:p>
        </p:txBody>
      </p:sp>
      <p:sp>
        <p:nvSpPr>
          <p:cNvPr id="9" name="Text Placeholder 5">
            <a:extLst>
              <a:ext uri="{FF2B5EF4-FFF2-40B4-BE49-F238E27FC236}">
                <a16:creationId xmlns:a16="http://schemas.microsoft.com/office/drawing/2014/main" id="{0DE94745-0024-A08D-3AE1-76B601581297}"/>
              </a:ext>
            </a:extLst>
          </p:cNvPr>
          <p:cNvSpPr txBox="1"/>
          <p:nvPr/>
        </p:nvSpPr>
        <p:spPr>
          <a:xfrm>
            <a:off x="72792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1961</a:t>
            </a:r>
          </a:p>
        </p:txBody>
      </p:sp>
      <p:sp>
        <p:nvSpPr>
          <p:cNvPr id="13" name="Text Placeholder 4">
            <a:extLst>
              <a:ext uri="{FF2B5EF4-FFF2-40B4-BE49-F238E27FC236}">
                <a16:creationId xmlns:a16="http://schemas.microsoft.com/office/drawing/2014/main" id="{9AAE8B0E-925E-F822-9846-27F82033A83E}"/>
              </a:ext>
            </a:extLst>
          </p:cNvPr>
          <p:cNvSpPr txBox="1"/>
          <p:nvPr/>
        </p:nvSpPr>
        <p:spPr>
          <a:xfrm>
            <a:off x="9539172" y="4180805"/>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95000"/>
              </a:lnSpc>
            </a:pPr>
            <a:r>
              <a:rPr lang="zh-Hant" sz="1600" u="none" strike="noStrike" dirty="0">
                <a:latin typeface="Neue Haas Grotesk Text Pro"/>
                <a:ea typeface="Microsoft JhengHei" panose="020B0604030504040204" pitchFamily="34" charset="-120"/>
              </a:rPr>
              <a:t>1961 年 Stonyfell 'Metala' 赤霞珠西拉葡萄酒榮獲首屆吉米沃森獎盃。</a:t>
            </a:r>
          </a:p>
        </p:txBody>
      </p:sp>
      <p:sp>
        <p:nvSpPr>
          <p:cNvPr id="14" name="Text Placeholder 5">
            <a:extLst>
              <a:ext uri="{FF2B5EF4-FFF2-40B4-BE49-F238E27FC236}">
                <a16:creationId xmlns:a16="http://schemas.microsoft.com/office/drawing/2014/main" id="{467053A5-1649-A3C5-2D2D-5F5320AD7155}"/>
              </a:ext>
            </a:extLst>
          </p:cNvPr>
          <p:cNvSpPr txBox="1"/>
          <p:nvPr/>
        </p:nvSpPr>
        <p:spPr>
          <a:xfrm>
            <a:off x="9539172"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1962</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a:extLst>
              <a:ext uri="{28A0092B-C50C-407E-A947-70E740481C1C}">
                <a14:useLocalDpi xmlns:a14="http://schemas.microsoft.com/office/drawing/2010/main"/>
              </a:ext>
            </a:extLst>
          </a:blip>
          <a:stretch>
            <a:fillRect/>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475685" cy="1461301"/>
          </a:xfrm>
        </p:spPr>
        <p:txBody>
          <a:bodyPr>
            <a:noAutofit/>
          </a:bodyPr>
          <a:lstStyle/>
          <a:p>
            <a:pPr marL="0" indent="0" rtl="0">
              <a:lnSpc>
                <a:spcPct val="95000"/>
              </a:lnSpc>
              <a:spcBef>
                <a:spcPts val="800"/>
              </a:spcBef>
              <a:buNone/>
            </a:pPr>
            <a:r>
              <a:rPr lang="zh-Hant" sz="1600" u="none" strike="noStrike" dirty="0">
                <a:latin typeface="Neue Haas Grotesk Text Pro"/>
              </a:rPr>
              <a:t>沃爾夫·布拉斯用蘭霍恩溪的葡萄釀造了他的第一批葡萄酒。1970年代，他連續三次獲得吉米沃森獎。</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noAutofit/>
          </a:bodyPr>
          <a:lstStyle/>
          <a:p>
            <a:pPr rtl="0"/>
            <a:r>
              <a:rPr lang="zh-Hant" sz="2400" b="1" u="none" strike="noStrike" dirty="0">
                <a:latin typeface="Neue Haas Grotesk Text Pro"/>
              </a:rPr>
              <a:t>1967</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94794" y="1542016"/>
            <a:ext cx="3064584" cy="1461301"/>
          </a:xfrm>
        </p:spPr>
        <p:txBody>
          <a:bodyPr>
            <a:noAutofit/>
          </a:bodyPr>
          <a:lstStyle/>
          <a:p>
            <a:pPr marL="0" indent="0" rtl="0">
              <a:lnSpc>
                <a:spcPct val="95000"/>
              </a:lnSpc>
              <a:spcBef>
                <a:spcPts val="800"/>
              </a:spcBef>
              <a:buNone/>
            </a:pPr>
            <a:r>
              <a:rPr lang="zh-Hant" sz="1600" u="none" strike="noStrike" dirty="0">
                <a:latin typeface="Neue Haas Grotesk Text Pro"/>
              </a:rPr>
              <a:t>種植者組成了</a:t>
            </a:r>
            <a:r>
              <a:rPr lang="zh-Hant" altLang="en-US" dirty="0">
                <a:latin typeface="Neue Haas Grotesk Text Pro"/>
              </a:rPr>
              <a:t>朗</a:t>
            </a:r>
            <a:r>
              <a:rPr lang="zh-Hant" sz="1600" u="none" strike="noStrike" dirty="0">
                <a:latin typeface="Neue Haas Grotesk Text Pro"/>
              </a:rPr>
              <a:t>霍恩溪水務公司，並制定了社區輸水計畫。</a:t>
            </a:r>
          </a:p>
          <a:p>
            <a:pPr marL="0" indent="0" rtl="0">
              <a:lnSpc>
                <a:spcPct val="95000"/>
              </a:lnSpc>
              <a:spcBef>
                <a:spcPts val="800"/>
              </a:spcBef>
              <a:buNone/>
            </a:pPr>
            <a:r>
              <a:rPr lang="zh-Hant" sz="1600" u="none" strike="noStrike" dirty="0">
                <a:latin typeface="Neue Haas Grotesk Text Pro"/>
              </a:rPr>
              <a:t>奧蘭多溫德姆集團投資數百萬美元興建傑卡斯酒莊的葡萄園。該地區發展迅速。</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83908" y="858165"/>
            <a:ext cx="2120040" cy="662774"/>
          </a:xfrm>
        </p:spPr>
        <p:txBody>
          <a:bodyPr>
            <a:noAutofit/>
          </a:bodyPr>
          <a:lstStyle/>
          <a:p>
            <a:pPr rtl="0"/>
            <a:r>
              <a:rPr lang="zh-Hant" sz="2400" b="1" u="none" strike="noStrike" dirty="0">
                <a:latin typeface="Neue Haas Grotesk Text Pro"/>
              </a:rPr>
              <a:t>1995</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332917" y="4207147"/>
            <a:ext cx="2622519" cy="1461301"/>
          </a:xfrm>
        </p:spPr>
        <p:txBody>
          <a:bodyPr>
            <a:noAutofit/>
          </a:bodyPr>
          <a:lstStyle/>
          <a:p>
            <a:pPr marL="0" indent="0" rtl="0">
              <a:lnSpc>
                <a:spcPct val="95000"/>
              </a:lnSpc>
              <a:spcBef>
                <a:spcPts val="800"/>
              </a:spcBef>
              <a:buNone/>
            </a:pPr>
            <a:r>
              <a:rPr lang="zh-Hant" sz="1600" u="none" strike="noStrike" dirty="0">
                <a:latin typeface="Neue Haas Grotesk Text Pro"/>
              </a:rPr>
              <a:t>《世界葡萄酒地圖集》第 7 版指出：“可以說，</a:t>
            </a:r>
            <a:r>
              <a:rPr lang="zh-Hant" altLang="en-US" sz="1600" u="none" strike="noStrike" dirty="0">
                <a:latin typeface="Neue Haas Grotesk Text Pro"/>
              </a:rPr>
              <a:t>朗</a:t>
            </a:r>
            <a:r>
              <a:rPr lang="zh-Hant" sz="1600" u="none" strike="noStrike" dirty="0">
                <a:latin typeface="Neue Haas Grotesk Text Pro"/>
              </a:rPr>
              <a:t>霍恩溪是南澳大利亞葡萄酒的一大秘密。”</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322032" y="3523296"/>
            <a:ext cx="2120040" cy="662774"/>
          </a:xfrm>
        </p:spPr>
        <p:txBody>
          <a:bodyPr>
            <a:noAutofit/>
          </a:bodyPr>
          <a:lstStyle/>
          <a:p>
            <a:pPr rtl="0"/>
            <a:r>
              <a:rPr lang="zh-Hant" sz="2400" b="1" u="none" strike="noStrike" dirty="0">
                <a:latin typeface="Neue Haas Grotesk Text Pro"/>
              </a:rPr>
              <a:t>2013</a:t>
            </a:r>
          </a:p>
        </p:txBody>
      </p:sp>
      <p:sp>
        <p:nvSpPr>
          <p:cNvPr id="2" name="Text Placeholder 6">
            <a:extLst>
              <a:ext uri="{FF2B5EF4-FFF2-40B4-BE49-F238E27FC236}">
                <a16:creationId xmlns:a16="http://schemas.microsoft.com/office/drawing/2014/main" id="{4E909759-623E-3D21-8E11-D6B95618762D}"/>
              </a:ext>
            </a:extLst>
          </p:cNvPr>
          <p:cNvSpPr txBox="1"/>
          <p:nvPr/>
        </p:nvSpPr>
        <p:spPr>
          <a:xfrm>
            <a:off x="5804729" y="1873403"/>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altLang="en-US" dirty="0">
                <a:latin typeface="Neue Haas Grotesk Text Pro"/>
                <a:ea typeface="Microsoft JhengHei" panose="020B0604030504040204" pitchFamily="34" charset="-120"/>
              </a:rPr>
              <a:t>朗</a:t>
            </a:r>
            <a:r>
              <a:rPr lang="zh-Hant" sz="1600" u="none" strike="noStrike" dirty="0">
                <a:latin typeface="Neue Haas Grotesk Text Pro"/>
                <a:ea typeface="Microsoft JhengHei" panose="020B0604030504040204" pitchFamily="34" charset="-120"/>
              </a:rPr>
              <a:t>霍恩溪是澳洲最重要的葡萄酒產區之一。這裡越來越有精品葡萄酒的氛圍，釀酒師釀造出各種不同風格的葡萄酒。</a:t>
            </a:r>
          </a:p>
        </p:txBody>
      </p:sp>
      <p:sp>
        <p:nvSpPr>
          <p:cNvPr id="5" name="Text Placeholder 7">
            <a:extLst>
              <a:ext uri="{FF2B5EF4-FFF2-40B4-BE49-F238E27FC236}">
                <a16:creationId xmlns:a16="http://schemas.microsoft.com/office/drawing/2014/main" id="{E01C81A7-84D7-54D9-701B-46AD3E22731E}"/>
              </a:ext>
            </a:extLst>
          </p:cNvPr>
          <p:cNvSpPr txBox="1"/>
          <p:nvPr/>
        </p:nvSpPr>
        <p:spPr>
          <a:xfrm>
            <a:off x="5793843" y="118955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今天</a:t>
            </a:r>
          </a:p>
        </p:txBody>
      </p:sp>
    </p:spTree>
    <p:extLst>
      <p:ext uri="{BB962C8B-B14F-4D97-AF65-F5344CB8AC3E}">
        <p14:creationId xmlns:p14="http://schemas.microsoft.com/office/powerpoint/2010/main" val="34562734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215" r="-2570"/>
          <a:stretch>
            <a:fillRect/>
          </a:stretch>
        </p:blipFill>
        <p:spPr>
          <a:xfrm>
            <a:off x="2129911" y="-1"/>
            <a:ext cx="10826068" cy="6858001"/>
          </a:xfrm>
          <a:noFill/>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noAutofit/>
          </a:bodyPr>
          <a:lstStyle/>
          <a:p>
            <a:pPr rtl="0"/>
            <a:r>
              <a:rPr lang="zh-Hant" sz="5400" b="1" u="none" strike="noStrike" dirty="0">
                <a:solidFill>
                  <a:srgbClr val="601328"/>
                </a:solidFill>
                <a:latin typeface="Microsoft JhengHei" panose="020B0604030504040204" pitchFamily="34" charset="-120"/>
              </a:rPr>
              <a:t>澳洲</a:t>
            </a:r>
          </a:p>
        </p:txBody>
      </p:sp>
      <p:sp>
        <p:nvSpPr>
          <p:cNvPr id="6" name="TextBox 5">
            <a:extLst>
              <a:ext uri="{FF2B5EF4-FFF2-40B4-BE49-F238E27FC236}">
                <a16:creationId xmlns:a16="http://schemas.microsoft.com/office/drawing/2014/main" id="{E086698A-3700-9AE2-247A-06483592D166}"/>
              </a:ext>
            </a:extLst>
          </p:cNvPr>
          <p:cNvSpPr txBox="1"/>
          <p:nvPr/>
        </p:nvSpPr>
        <p:spPr>
          <a:xfrm>
            <a:off x="6782340" y="5511571"/>
            <a:ext cx="1166686" cy="369332"/>
          </a:xfrm>
          <a:prstGeom prst="rect">
            <a:avLst/>
          </a:prstGeom>
          <a:noFill/>
        </p:spPr>
        <p:txBody>
          <a:bodyPr wrap="square">
            <a:noAutofit/>
          </a:bodyPr>
          <a:lstStyle/>
          <a:p>
            <a:pPr rtl="0"/>
            <a:r>
              <a:rPr lang="zh-Hant" altLang="en-US" b="1" dirty="0">
                <a:solidFill>
                  <a:srgbClr val="F28F2A"/>
                </a:solidFill>
                <a:latin typeface="Microsoft JhengHei" panose="020B0604030504040204" pitchFamily="34" charset="-120"/>
                <a:ea typeface="Microsoft JhengHei" panose="020B0604030504040204" pitchFamily="34" charset="-120"/>
              </a:rPr>
              <a:t>朗</a:t>
            </a:r>
            <a:r>
              <a:rPr lang="zh-Hant" sz="1800" b="1" u="none" strike="noStrike" dirty="0">
                <a:solidFill>
                  <a:srgbClr val="F28F2A"/>
                </a:solidFill>
                <a:latin typeface="Microsoft JhengHei" panose="020B0604030504040204" pitchFamily="34" charset="-120"/>
                <a:ea typeface="Microsoft JhengHei" panose="020B0604030504040204" pitchFamily="34" charset="-120"/>
              </a:rPr>
              <a:t>霍恩溪</a:t>
            </a:r>
            <a:endParaRPr lang="en-US" b="1" dirty="0">
              <a:solidFill>
                <a:schemeClr val="accent4"/>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81264671-DFD3-CE97-2C3C-1AB7F2B469AB}"/>
              </a:ext>
            </a:extLst>
          </p:cNvPr>
          <p:cNvCxnSpPr/>
          <p:nvPr/>
        </p:nvCxnSpPr>
        <p:spPr>
          <a:xfrm flipV="1">
            <a:off x="7949026" y="4837948"/>
            <a:ext cx="874341" cy="854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a:extLst>
              <a:ext uri="{28A0092B-C50C-407E-A947-70E740481C1C}">
                <a14:useLocalDpi xmlns:a14="http://schemas.microsoft.com/office/drawing/2010/main"/>
              </a:ext>
            </a:extLst>
          </a:blip>
          <a:srcRect l="-18689" r="18689"/>
          <a:stretch>
            <a:fill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1709254"/>
            <a:ext cx="6158452" cy="1325562"/>
          </a:xfrm>
        </p:spPr>
        <p:txBody>
          <a:bodyPr>
            <a:noAutofit/>
          </a:bodyPr>
          <a:lstStyle/>
          <a:p>
            <a:pPr rtl="0"/>
            <a:r>
              <a:rPr lang="zh-Hant" sz="5400" b="1" u="none" strike="noStrike" dirty="0">
                <a:solidFill>
                  <a:srgbClr val="F28F2A"/>
                </a:solidFill>
                <a:latin typeface="Microsoft JhengHei" panose="020B0604030504040204" pitchFamily="34" charset="-120"/>
              </a:rPr>
              <a:t>南澳大利亞</a:t>
            </a:r>
          </a:p>
        </p:txBody>
      </p:sp>
      <p:sp>
        <p:nvSpPr>
          <p:cNvPr id="6" name="TextBox 5">
            <a:extLst>
              <a:ext uri="{FF2B5EF4-FFF2-40B4-BE49-F238E27FC236}">
                <a16:creationId xmlns:a16="http://schemas.microsoft.com/office/drawing/2014/main" id="{DCE07064-3E61-2269-6345-5A423939049F}"/>
              </a:ext>
            </a:extLst>
          </p:cNvPr>
          <p:cNvSpPr txBox="1"/>
          <p:nvPr/>
        </p:nvSpPr>
        <p:spPr>
          <a:xfrm>
            <a:off x="5002305" y="4811345"/>
            <a:ext cx="1454057" cy="369332"/>
          </a:xfrm>
          <a:prstGeom prst="rect">
            <a:avLst/>
          </a:prstGeom>
          <a:noFill/>
        </p:spPr>
        <p:txBody>
          <a:bodyPr wrap="square">
            <a:noAutofit/>
          </a:bodyPr>
          <a:lstStyle/>
          <a:p>
            <a:pPr rtl="0"/>
            <a:r>
              <a:rPr lang="zh-Hant" altLang="en-US" b="1" dirty="0">
                <a:solidFill>
                  <a:srgbClr val="F28F2A"/>
                </a:solidFill>
                <a:latin typeface="Microsoft JhengHei" panose="020B0604030504040204" pitchFamily="34" charset="-120"/>
                <a:ea typeface="Microsoft JhengHei" panose="020B0604030504040204" pitchFamily="34" charset="-120"/>
              </a:rPr>
              <a:t>朗</a:t>
            </a:r>
            <a:r>
              <a:rPr lang="zh-Hant" sz="1800" b="1" u="none" strike="noStrike" dirty="0">
                <a:solidFill>
                  <a:srgbClr val="F28F2A"/>
                </a:solidFill>
                <a:latin typeface="Microsoft JhengHei" panose="020B0604030504040204" pitchFamily="34" charset="-120"/>
                <a:ea typeface="Microsoft JhengHei" panose="020B0604030504040204" pitchFamily="34" charset="-120"/>
              </a:rPr>
              <a:t>霍恩溪</a:t>
            </a:r>
            <a:endParaRPr lang="en-US" b="1" dirty="0">
              <a:solidFill>
                <a:schemeClr val="accent4"/>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p:nvPr/>
        </p:nvCxnSpPr>
        <p:spPr>
          <a:xfrm flipH="1">
            <a:off x="6063521" y="4811345"/>
            <a:ext cx="4444584" cy="1803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noAutofit/>
          </a:bodyPr>
          <a:lstStyle/>
          <a:p>
            <a:pPr rtl="0"/>
            <a:r>
              <a:rPr lang="zh-Hant" sz="3200" b="1" u="none" strike="noStrike" dirty="0">
                <a:latin typeface="Neue Haas Grotesk Text Pro"/>
              </a:rPr>
              <a:t>地理、氣候和土壤</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457330"/>
            <a:ext cx="531091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F28F2A"/>
                </a:solidFill>
                <a:latin typeface="Neue Haas Grotesk Text Pro"/>
                <a:ea typeface="Microsoft JhengHei" panose="020B0604030504040204" pitchFamily="34" charset="-120"/>
              </a:rPr>
              <a:t>水邊的古老平原</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4006770" cy="2846525"/>
          </a:xfrm>
        </p:spPr>
        <p:txBody>
          <a:bodyPr>
            <a:noAutofit/>
          </a:bodyPr>
          <a:lstStyle/>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位於弗勒里厄半島，距離阿德雷德約70公里</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地形平坦，風景如畫，遍布整齊的葡萄園和古老的河紅桉樹。</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坐落於古老的天然沖積平原上</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受亞歷山德里娜湖和南大洋影響的溫和氣候</a:t>
            </a:r>
            <a:br>
              <a:rPr lang="zh-Hant" sz="1600" u="none" strike="noStrike" dirty="0">
                <a:solidFill>
                  <a:srgbClr val="FFFFFF"/>
                </a:solidFill>
                <a:latin typeface="Neue Haas Grotesk Text Pro"/>
              </a:rPr>
            </a:br>
            <a:endParaRPr lang="zh-Hant" sz="1600" u="none" strike="noStrike" dirty="0">
              <a:solidFill>
                <a:srgbClr val="FFFFFF"/>
              </a:solidFill>
              <a:latin typeface="Neue Haas Grotesk Text Pro"/>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schemas.microsoft.com/office/2006/documentManagement/types"/>
    <ds:schemaRef ds:uri="4e8dd08d-258d-47a9-9875-37f1ffd19f33"/>
    <ds:schemaRef ds:uri="http://purl.org/dc/dcmitype/"/>
    <ds:schemaRef ds:uri="http://purl.org/dc/elements/1.1/"/>
    <ds:schemaRef ds:uri="http://purl.org/dc/terms/"/>
    <ds:schemaRef ds:uri="02256494-4976-4001-aedb-96463ae0d92e"/>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1D900BB3-3B70-4C18-8FDD-66206F2C4B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1752</Words>
  <Application>Microsoft Macintosh PowerPoint</Application>
  <PresentationFormat>Grand écran</PresentationFormat>
  <Paragraphs>309</Paragraphs>
  <Slides>25</Slides>
  <Notes>20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Neue Haas Grotesk Text Pro</vt:lpstr>
      <vt:lpstr>SimSun</vt:lpstr>
      <vt:lpstr>Arial</vt:lpstr>
      <vt:lpstr>Microsoft JhengHei</vt:lpstr>
      <vt:lpstr>Inter Display</vt:lpstr>
      <vt:lpstr>Slide layouts</vt:lpstr>
      <vt:lpstr>Présentation PowerPoint</vt:lpstr>
      <vt:lpstr>Présentation PowerPoint</vt:lpstr>
      <vt:lpstr>朗霍恩溪葡萄酒產區</vt:lpstr>
      <vt:lpstr>今天 我們 將涵蓋</vt:lpstr>
      <vt:lpstr>1860年</vt:lpstr>
      <vt:lpstr>Présentation PowerPoint</vt:lpstr>
      <vt:lpstr>澳洲</vt:lpstr>
      <vt:lpstr>南澳大利亞</vt:lpstr>
      <vt:lpstr>地理、氣候和土壤</vt:lpstr>
      <vt:lpstr>氣候</vt:lpstr>
      <vt:lpstr>土壤</vt:lpstr>
      <vt:lpstr>葡萄栽培與釀酒</vt:lpstr>
      <vt:lpstr>Présentation PowerPoint</vt:lpstr>
      <vt:lpstr>Présentation PowerPoint</vt:lpstr>
      <vt:lpstr>Présentation PowerPoint</vt:lpstr>
      <vt:lpstr>設拉子 特徵</vt:lpstr>
      <vt:lpstr>Présentation PowerPoint</vt:lpstr>
      <vt:lpstr>赤霞珠葡萄酒的特點 </vt:lpstr>
      <vt:lpstr>Présentation PowerPoint</vt:lpstr>
      <vt:lpstr>赤霞珠設拉子混釀特點 </vt:lpstr>
      <vt:lpstr>Présentation PowerPoint</vt:lpstr>
      <vt:lpstr>馬爾貝克 特性</vt:lpstr>
      <vt:lpstr>朗霍恩溪</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2026-07-15T04:45:40Z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ies>
</file>