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9D_E0714088.xml" ContentType="application/vnd.ms-powerpoint.comments+xml"/>
  <Override PartName="/ppt/notesSlides/notesSlide6.xml" ContentType="application/vnd.openxmlformats-officedocument.presentationml.notesSlide+xml"/>
  <Override PartName="/ppt/comments/modernComment_286_EF320F85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2BA_451EA610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28C_E6066414.xml" ContentType="application/vnd.ms-powerpoint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297_1ED4647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modernComment_2D6_F740335.xml" ContentType="application/vnd.ms-powerpoint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33.svg" ContentType="image/svg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28"/>
  </p:notesMasterIdLst>
  <p:sldIdLst>
    <p:sldId id="256" r:id="rId5"/>
    <p:sldId id="478" r:id="rId6"/>
    <p:sldId id="645" r:id="rId7"/>
    <p:sldId id="637" r:id="rId8"/>
    <p:sldId id="724" r:id="rId9"/>
    <p:sldId id="669" r:id="rId10"/>
    <p:sldId id="646" r:id="rId11"/>
    <p:sldId id="647" r:id="rId12"/>
    <p:sldId id="641" r:id="rId13"/>
    <p:sldId id="698" r:id="rId14"/>
    <p:sldId id="643" r:id="rId15"/>
    <p:sldId id="648" r:id="rId16"/>
    <p:sldId id="639" r:id="rId17"/>
    <p:sldId id="652" r:id="rId18"/>
    <p:sldId id="656" r:id="rId19"/>
    <p:sldId id="663" r:id="rId20"/>
    <p:sldId id="725" r:id="rId21"/>
    <p:sldId id="726" r:id="rId22"/>
    <p:sldId id="280" r:id="rId23"/>
    <p:sldId id="617" r:id="rId24"/>
    <p:sldId id="659" r:id="rId25"/>
    <p:sldId id="340" r:id="rId26"/>
    <p:sldId id="727" r:id="rId27"/>
  </p:sldIdLst>
  <p:sldSz cx="12192000" cy="6858000"/>
  <p:notesSz cx="6858000" cy="9144000"/>
  <p:embeddedFontLst>
    <p:embeddedFont>
      <p:font typeface="Cordia New" panose="020B0304020202020204" pitchFamily="34" charset="-34"/>
      <p:regular r:id="rId29"/>
      <p:bold r:id="rId30"/>
      <p:italic r:id="rId31"/>
      <p:boldItalic r:id="rId32"/>
    </p:embeddedFont>
    <p:embeddedFont>
      <p:font typeface="Inter Display" panose="02000503000000020004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77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87345"/>
  </p:normalViewPr>
  <p:slideViewPr>
    <p:cSldViewPr snapToGrid="0">
      <p:cViewPr varScale="1">
        <p:scale>
          <a:sx n="122" d="100"/>
          <a:sy n="122" d="100"/>
        </p:scale>
        <p:origin x="376" y="208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30" d="100"/>
          <a:sy n="130" d="100"/>
        </p:scale>
        <p:origin x="2968" y="-11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comments/modernComment_286_EF320F8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307E5C-EE5A-4DF4-8EB0-779FA78C8570}" authorId="{00000000-0000-0000-0000-000000000000}" status="resolved" created="2025-03-18T13:50:56.682" complete="100000">
    <pc:sldMkLst xmlns:pc="http://schemas.microsoft.com/office/powerpoint/2013/main/command">
      <pc:docMk/>
      <pc:sldMk cId="4013035397" sldId="646"/>
    </pc:sldMkLst>
    <p188:txBody>
      <a:bodyPr/>
      <a:lstStyle/>
      <a:p>
        <a:r>
          <a:rPr lang="en-US"/>
          <a:t>Remove first three words under 1970s - Bleasdale produces its
Also remove final four words - table wine, a Malbec.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D620631-432A-40A2-B0FB-DB7C69938C84}" authorId="{00000000-0000-0000-0000-000000000000}" status="resolved" created="2025-03-18T13:52:11.782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7_1ED464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D13E943-C2C3-4E62-9605-D0F14067A246}" authorId="{00000000-0000-0000-0000-000000000000}" status="resolved" created="2025-03-18T13:52:57.666" complete="100000">
    <pc:sldMkLst xmlns:pc="http://schemas.microsoft.com/office/powerpoint/2013/main/command">
      <pc:docMk/>
      <pc:sldMk cId="32327239" sldId="663"/>
    </pc:sldMkLst>
    <p188:txBody>
      <a:bodyPr/>
      <a:lstStyle/>
      <a:p>
        <a:r>
          <a:rPr lang="en-US"/>
          <a:t>On alcohol line, 12.5% - 14.% should be on same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D_E07140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E39AC05-CF31-48D2-9013-A50E0EE3F1C8}" authorId="{00000000-0000-0000-0000-000000000000}" status="resolved" created="2025-03-18T13:49:32.162" complete="100000">
    <pc:sldMkLst xmlns:pc="http://schemas.microsoft.com/office/powerpoint/2013/main/command">
      <pc:docMk/>
      <pc:sldMk cId="3765518472" sldId="669"/>
    </pc:sldMkLst>
    <p188:txBody>
      <a:bodyPr/>
      <a:lstStyle/>
      <a:p>
        <a:r>
          <a:rPr lang="en-US"/>
          <a:t>Please add label for Melbourne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BA_451EA6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0C190E2-A7C5-4E2E-B5D3-731AB68F702B}" authorId="{00000000-0000-0000-0000-000000000000}" status="resolved" created="2025-03-18T13:51:37.870" complete="100000">
    <pc:sldMkLst xmlns:pc="http://schemas.microsoft.com/office/powerpoint/2013/main/command">
      <pc:docMk/>
      <pc:sldMk cId="1159636496" sldId="698"/>
    </pc:sldMkLst>
    <p188:txBody>
      <a:bodyPr/>
      <a:lstStyle/>
      <a:p>
        <a:r>
          <a:rPr lang="en-US"/>
          <a:t>Move text up below climate subtitle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D6_F74033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FF21910-7CB3-437F-A5E3-45F728B6861E}" authorId="{00000000-0000-0000-0000-000000000000}" status="resolved" created="2025-03-18T13:53:21.178" complete="100000">
    <pc:sldMkLst xmlns:pc="http://schemas.microsoft.com/office/powerpoint/2013/main/command">
      <pc:docMk/>
      <pc:sldMk cId="259261237" sldId="726"/>
    </pc:sldMkLst>
    <p188:txBody>
      <a:bodyPr/>
      <a:lstStyle/>
      <a:p>
        <a:r>
          <a:rPr lang="en-US"/>
          <a:t>On alcohol line, 12.5% - 14.% should be on same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2400" dirty="0"/>
              <a:t>ด้วยจุดเด่นของความหลากหลายของสายพันธุ์องุ่นในภูมิอากาศเย็น ซึ่งนำโดย </a:t>
            </a:r>
            <a:r>
              <a:rPr lang="th-TH" sz="2400" dirty="0" err="1"/>
              <a:t>พิ</a:t>
            </a:r>
            <a:r>
              <a:rPr lang="th-TH" sz="2400" dirty="0"/>
              <a:t>โน</a:t>
            </a:r>
            <a:r>
              <a:rPr lang="th-TH" sz="2400" dirty="0" err="1"/>
              <a:t>ต์</a:t>
            </a:r>
            <a:r>
              <a:rPr lang="th-TH" sz="2400" dirty="0"/>
              <a:t> นัว</a:t>
            </a:r>
            <a:r>
              <a:rPr lang="th-TH" sz="2400" dirty="0" err="1"/>
              <a:t>ร์</a:t>
            </a:r>
            <a:r>
              <a:rPr lang="th-TH" sz="2400" dirty="0"/>
              <a:t> ที่สง่างามและเอาแต่ใจ ทำให้เขตผลิตไวน์ที่น่าตื้นเต้นแห่งนี้เติบโต</a:t>
            </a:r>
            <a:endParaRPr lang="en-US" sz="2400" dirty="0"/>
          </a:p>
          <a:p>
            <a:endParaRPr lang="th-TH" sz="2400" dirty="0"/>
          </a:p>
          <a:p>
            <a:r>
              <a:rPr lang="th-TH" sz="2400" dirty="0"/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2400" dirty="0" err="1"/>
              <a:t>www.australianwinediscovered.com</a:t>
            </a:r>
            <a:endParaRPr lang="en-AU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20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พื้นที่ที่ค่อนข้างเล็ก แต่จะพบลักษณะดินหลากหลายชนิดอย่างน่าประหลาดใจ ซึ่งทำให้ไวน์มีหลากหลายสไตล์ที่น่าตื่นเต้น</a:t>
            </a:r>
          </a:p>
          <a:p>
            <a:endParaRPr lang="th-TH" dirty="0"/>
          </a:p>
          <a:p>
            <a:r>
              <a:rPr lang="th-TH" b="1" dirty="0"/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ธรณีวิทยาและสภาพภูมิอากาศอันหลากหลายของมอร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</a:t>
            </a:r>
            <a:r>
              <a:rPr lang="en-US" dirty="0"/>
              <a:t> </a:t>
            </a:r>
            <a:r>
              <a:rPr lang="th-TH" dirty="0"/>
              <a:t>จะใช้เป็นแนวทางในการตัดสินใจของผู้ปลูกองุ่นและผู้ผลิตไวน์อย่างไร?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ที่ผลิตในอากาศสภาพภูมิอากาศตามแนวชายฝั่งทะเลเช่นที่ 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จะแตกต่างจาก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ที่ผลิตในสภาพอากาศที่ไม่ได้รับมีอิทธิพลทางทะเลหรือได้รับอิทธิพลเพียงเล็กน้อย เช่นที่ยา</a:t>
            </a:r>
            <a:r>
              <a:rPr lang="th-TH" dirty="0" err="1"/>
              <a:t>ร์</a:t>
            </a:r>
            <a:r>
              <a:rPr lang="th-TH" dirty="0"/>
              <a:t>รา </a:t>
            </a:r>
            <a:r>
              <a:rPr lang="th-TH" dirty="0" err="1"/>
              <a:t>แวลลีย์</a:t>
            </a:r>
            <a:r>
              <a:rPr lang="th-TH" dirty="0"/>
              <a:t> อย่างไร? ทะเลมีผลกระทบต่อไวน์หรือไม่?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404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ผู้ผลิตใช้ประโยชน์จากสภาพอากาศที่เย็น และลักษณะเฉพาะของพื้นที่ควบคู่ไปกับการทดลอง และการปรับปรุงอย่างต่อเนื่อง เพื่อให้ได้ผลผลิตที่ดีที่สุดโดยไม่ต้องมีการปรับแต่งในขั้นตอนการผลิตไวน์หรือมีน้อยที่สุด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ไร่องุ่นส่วนใหญ่ปลูกตามมาตรฐานการค้าของออสเตรเลีย โดยเว้นระยะห่างของแถวการปลูก 2.5 ถึง 3.5 เมตร (8.2– 11.5 ฟุต) แต่ที่น่าจับตามองมากขึ้น คือ การควบคุมคุณภาพผลไม้จากการปลูกที่มีความหนาแน่นสูง ซึ่งสามารถให้ผลผลิตที่มีขนาดเล็กลง มีรสชาติเข้มข้นกว่า รวมทั้งให้ผลผลิตที่ต่ำกว่า และให้ประโยชน์อื่น ๆ อีกมากมาย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เนื่องจากสภาพอากาศที่เย็นสบายของเขตพื้นที่ การตัดแต่งกิ่งมักจะทำด้วยมือเพื่อลดความเสี่ยงของโรค และโดยเฉพาะอย่างยิ่ง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ที่ต้องทำอย่างพิถีพิถัน เพื่อให้แน่ใจว่าเถาองุ่นได้รับแสงแดดในระดับที่เหมาะสมและให้ผลผลิตต่ำ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แม้จะมีปริมาณน้ำฝนสูง และบางพื้นที่มีหน้าดินลึกแล</a:t>
            </a:r>
            <a:r>
              <a:rPr lang="en-US" dirty="0"/>
              <a:t>t</a:t>
            </a:r>
            <a:r>
              <a:rPr lang="th-TH" dirty="0"/>
              <a:t>อุ้มน้ำได้ดี ไร่องุ่น</a:t>
            </a:r>
            <a:r>
              <a:rPr lang="th-TH" dirty="0" err="1"/>
              <a:t>ใ</a:t>
            </a:r>
            <a:r>
              <a:rPr lang="th-TH" dirty="0"/>
              <a:t>นมอร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ส่วนใหญ่ต้องการการทดน้ำรูปแบบใดรูปแบบหนึ่ง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มักจะเก็บผลไม้เร็วกว่าในพื้นที่ในตอนเหนือ ซึ่งเขตพื้นที่ทางเหนือจะอยู่ที่ระดับความสูงต่ำกว่า แต่การเก็บเกี่ยวในไร่องุ่นที่อยู่ในระดับความสูงที่สูงกว่าในภาคใต้อาจเกิดขึ้นหลายสัปดาห์ต่อมา</a:t>
            </a:r>
          </a:p>
          <a:p>
            <a:endParaRPr lang="th-TH" dirty="0"/>
          </a:p>
          <a:p>
            <a:r>
              <a:rPr lang="th-TH" b="1" dirty="0"/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ความสำคัญของ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กำหนดแนวทางการปลูกองุ่นในเขตพื้นที่อย่างไร?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บางครั้ง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ถูกเรียกว่า "องุ่นใจสลาย“ สิ่งใดคือความท้าทายในการปลูกองุ่นพันธุ์นี้?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มีไร่องุ่นขนาดเล็ก และจำนวนผู้ผลิตรายย่อยค่อนข้างสูง สิ่งนี้จะส่งผลต่อไวน์สไตล์ต่าง ๆ อย่างไร?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758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ผู้ผลิตไวน์ของ </a:t>
            </a:r>
            <a:r>
              <a:rPr lang="th-TH" b="0" i="0" u="none" strike="noStrike" kern="1200" dirty="0" err="1">
                <a:effectLst/>
              </a:rPr>
              <a:t>ม</a:t>
            </a:r>
            <a:r>
              <a:rPr lang="th-TH" b="0" i="0" u="none" strike="noStrike" kern="1200" dirty="0">
                <a:effectLst/>
              </a:rPr>
              <a:t>อร</a:t>
            </a:r>
            <a:r>
              <a:rPr lang="th-TH" b="0" i="0" u="none" strike="noStrike" kern="1200" dirty="0" err="1">
                <a:effectLst/>
              </a:rPr>
              <a:t>์</a:t>
            </a:r>
            <a:r>
              <a:rPr lang="th-TH" b="0" i="0" u="none" strike="noStrike" kern="1200" dirty="0">
                <a:effectLst/>
              </a:rPr>
              <a:t>นิงตัน </a:t>
            </a:r>
            <a:r>
              <a:rPr lang="th-TH" b="0" i="0" u="none" strike="noStrike" kern="1200" dirty="0" err="1">
                <a:effectLst/>
              </a:rPr>
              <a:t>เ</a:t>
            </a:r>
            <a:r>
              <a:rPr lang="th-TH" b="0" i="0" u="none" strike="noStrike" kern="1200" dirty="0">
                <a:effectLst/>
              </a:rPr>
              <a:t>พน</a:t>
            </a:r>
            <a:r>
              <a:rPr lang="th-TH" b="0" i="0" u="none" strike="noStrike" kern="1200" dirty="0" err="1">
                <a:effectLst/>
              </a:rPr>
              <a:t>นินซู</a:t>
            </a:r>
            <a:r>
              <a:rPr lang="th-TH" b="0" i="0" u="none" strike="noStrike" kern="1200" dirty="0">
                <a:effectLst/>
              </a:rPr>
              <a:t>ลาจำนวนมากเลือกที่จะเลิกใช้เครื่องจักร ตัวอย่างเช่น ผู้ผลิตไวน์บางรายได้</a:t>
            </a:r>
            <a:r>
              <a:rPr lang="th-TH" dirty="0"/>
              <a:t>ใช้</a:t>
            </a:r>
            <a:r>
              <a:rPr lang="th-TH" b="0" i="0" u="none" strike="noStrike" kern="1200" dirty="0">
                <a:effectLst/>
              </a:rPr>
              <a:t>ระบบการผลิตไวน์แบบป้อนด้วยแรงโน้มถ่วง ซึ่งเป็นการผลิตเกิดขึ้นในหลายระดับและแรงโน้มถ่วงจะเคลื่อนน้ำไวน์ไปรอบ ๆ อย่างนุ่มนวลกว่า ทำให้ไม่จำเป็นต้องใช้เครื่องจักร เช่น เครื่องปั๊มและสายพานลำเลียง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ผู้ผลิตไวน์กำลังทำการทดลองด้วยเทคนิคการหมักที่หลากหลาย เช่น การหมักแบบธรรมชาติ และการหมักโดยใช้องุ่นทั้งช่อผล เพื่อที่จะผลิตไวน์ที่ซับซ้อนและที่น่าทึ่งมากขึ้น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หนึ่งในเทรนด์ที่ใหญ่ที่สุดที่มีอิทธิพลต่อการผลิตไวน์ คือการเปลี่ยนจากถังไม้โอ๊กขนาดเล็กไปเป็นถังไม้โอ๊กขนาดใหญ่ในการบ่ม ซึ่งเป็นการผลิตไวน์ที่ละเอียดอ่อนและซับซ้อนมากขึ้น มักใช้ทั้งไม้โอ๊กเก่าและใหม่ โดยส่วนใหญ่จะใช้ไม้โอ๊กฝรั่งเศส ผู้ผลิตไวน์บางรายใช้ภาชนะทางเลือกในการหมักและการบ่มไวน์ รวมถึงการใช้โถขนาดใหญ่และถังคอนกรีต</a:t>
            </a:r>
          </a:p>
          <a:p>
            <a:br>
              <a:rPr lang="th-TH" b="0" i="0" u="none" strike="noStrike" kern="1200" dirty="0">
                <a:effectLst/>
              </a:rPr>
            </a:br>
            <a:r>
              <a:rPr lang="th-TH" b="1" i="0" u="none" strike="noStrike" kern="1200" dirty="0">
                <a:effectLst/>
              </a:rPr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การหมักแบบใช้องุ่นทั้งช่อผลส่งผลต่อไวน์ </a:t>
            </a:r>
            <a:r>
              <a:rPr lang="th-TH" b="0" i="0" u="none" strike="noStrike" kern="1200" dirty="0" err="1">
                <a:effectLst/>
              </a:rPr>
              <a:t>พิ</a:t>
            </a:r>
            <a:r>
              <a:rPr lang="th-TH" b="0" i="0" u="none" strike="noStrike" kern="1200" dirty="0">
                <a:effectLst/>
              </a:rPr>
              <a:t>โน</a:t>
            </a:r>
            <a:r>
              <a:rPr lang="th-TH" b="0" i="0" u="none" strike="noStrike" kern="1200" dirty="0" err="1">
                <a:effectLst/>
              </a:rPr>
              <a:t>ต์</a:t>
            </a:r>
            <a:r>
              <a:rPr lang="th-TH" b="0" i="0" u="none" strike="noStrike" kern="1200" dirty="0">
                <a:effectLst/>
              </a:rPr>
              <a:t> นัว</a:t>
            </a:r>
            <a:r>
              <a:rPr lang="th-TH" b="0" i="0" u="none" strike="noStrike" kern="1200" dirty="0" err="1">
                <a:effectLst/>
              </a:rPr>
              <a:t>ร์</a:t>
            </a:r>
            <a:r>
              <a:rPr lang="th-TH" b="0" i="0" u="none" strike="noStrike" kern="1200" dirty="0">
                <a:effectLst/>
              </a:rPr>
              <a:t> อย่างไร?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เหตุใดผู้ผลิตไวน์จึงเปลี่ยนจากการใช้ถังไม้โอ๊กขนาดเล็กไปเป็นถังไม้โอ๊กขนาดใหญ่ขึ้นเรื่อย ๆ 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อะไรคือภาชนะทางเลือกที่ใช้ในการหมักและการบ่ม และมีความแตกต่างและมีอิทธิพลอย่าง</a:t>
            </a:r>
            <a:r>
              <a:rPr lang="th-TH" dirty="0"/>
              <a:t>ไร เมื่อ</a:t>
            </a:r>
            <a:r>
              <a:rPr lang="th-TH" b="0" i="0" u="none" strike="noStrike" kern="1200" dirty="0">
                <a:effectLst/>
              </a:rPr>
              <a:t>เทียบกับการใช้ภาชนะมาตรฐาน?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ช่วงนี้เหมาะกับการชิมไวน์หลากชนิดที่คัดสรรมาและอภิปราย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ไวน์ที่มีความสดชื่น และเข้ากันได้ดีเมื่อดื่มพร้อมกับการรับประทานอาหาร เป็นหนึ่งในประเภทไวน์ที่เติบโตเร็วที่สุดของออสเตรเลียในระดับค้าปลีก ตัวอย่างไวน์ที่ดีที่สุดคือมี ลักษณะสัมผัสปานกลาง มีกลิ่นของหิน แร่ธาตุ และผลไม้รสเปรี้ยว สไตล์ไวน์ที่มาจากมอร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นั้นมีความซับซ้อนมากขึ้น บางสไตล์ใช้การหมักในถังไม้โอ๊กบ้างเพื่อเพิ่มคุณสมบัติอื่นให้กับไวน์อีกด้วย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675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959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สภาพอากาศที่เย็น และความหลากหลายของสภาพอากาศเฉพาะพื้นที่ เหมาะอย่างยิ่งสำหรับการผลิตไวน์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มีคุณภาพสูงที่ให้รสชาติบริสุทธิ์ของพันธุ์องุ่น เนื่องด้วยความหลากหลายที่จึงต้องมีการควบคุม และมีโครงสร้างที่หนักแน่นเป็นระเบียบซึ่งเป็นคุณลักษณะของไวน์ที่มีชื่อเสียงของเขตผลิตไวน์แห่งนี้ ไวน์ที่นี่โดยทั่วไปจะมีน้ำหนักปานกลาง โดยมีกลิ่นรสละเมียดละไมของเมล่อน ลูกพีชขาว ผลไม้ประเภทส้มและมะนาว และมะเดื่อ รวมทั้งแร่ธาตุและบางพื้นที่มีรสชาติของหินเหล็กไฟ และกลิ่นรสเหล่านี้จะได้รับการเสริมด้วยเนื้อสัมผัสนุ่มนวลเนื้อครีม และเก็บไว้ได้นานถึง 10 ปี หรือนานกว่านั้น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487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850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 เป็นองุ่นที่ขึ้นชื่อเรื่องความยากในการปลูก ซึ่งต้องการสภาพภูมิอากาศ และสภาพพื้นที่มีความเฉพาะ 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ลาจึงเป็นพื้นที่ที่เหมาะอย่างยิ่งสำหรับการปลูกและผลิตไวน์พันธุ์นี้ ดังนั้นผู้ปลูกจึงใช้โอกาสที่ดีให้เกิดประโยชน์สูงสุด แม้จะเป็นไปได้ยากที่จะผลิตไวน์ให้เหมือนกันทั่วทุกที่ แต่โดยทั่วไปแล้ว สไตล์ไวน์จะมีลักษณะสัมผัสที่เบาถึงปานกลาง มีความเป็นผลไม้อย่างเชอร์รี่และสตรอเบอร์รี</a:t>
            </a:r>
            <a:r>
              <a:rPr lang="th-TH" dirty="0" err="1"/>
              <a:t>่</a:t>
            </a:r>
            <a:r>
              <a:rPr lang="th-TH" dirty="0"/>
              <a:t>ที่ละมุน ความเป็นกรดที่สดชื่น และแทน</a:t>
            </a:r>
            <a:r>
              <a:rPr lang="th-TH" dirty="0" err="1"/>
              <a:t>นิน</a:t>
            </a:r>
            <a:r>
              <a:rPr lang="th-TH" dirty="0"/>
              <a:t>ที่นุ่มนวล</a:t>
            </a:r>
          </a:p>
          <a:p>
            <a:endParaRPr lang="th-TH" dirty="0"/>
          </a:p>
          <a:p>
            <a:r>
              <a:rPr lang="th-TH" b="1" dirty="0"/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์ผ</a:t>
            </a:r>
            <a:r>
              <a:rPr lang="th-TH" dirty="0"/>
              <a:t>ลิตในเขตผลิตไวน์ส่วนใหญ่ของออสเตรเลีย แต่อะไรที่ทำให้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ที่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ลามีความโดดเด่น?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เหตุ</a:t>
            </a:r>
            <a:r>
              <a:rPr lang="th-TH" dirty="0" err="1"/>
              <a:t>ใ</a:t>
            </a:r>
            <a:r>
              <a:rPr lang="th-TH" dirty="0"/>
              <a:t>ดมอร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จึงประสบความสำเร็จในการเป็นแนวหน้าในการผลิต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กรี/กรีโจ ของออสเตรเลีย?</a:t>
            </a:r>
          </a:p>
          <a:p>
            <a:endParaRPr lang="th-TH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556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 เป็นองุ่นที่ขึ้นชื่อเรื่องความยากในการปลูก ซึ่งต้องการสภาพภูมิอากาศ และสภาพพื้นที่มีความเฉพาะ 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ลาจึงเป็นพื้นที่ที่เหมาะอย่างยิ่งสำหรับการปลูกและผลิตไวน์พันธุ์นี้ ดังนั้นผู้ปลูกจึงใช้โอกาสที่ดีให้เกิดประโยชน์สูงสุด แม้จะเป็นไปได้ยากที่จะผลิตไวน์ให้เหมือนกันทั่วทุกที่ แต่โดยทั่วไปแล้ว สไตล์ไวน์จะมีลักษณะสัมผัสที่เบาถึงปานกลาง มีความเป็นผลไม้อย่างเชอร์รี่และสตรอเบอร์รี</a:t>
            </a:r>
            <a:r>
              <a:rPr lang="th-TH" dirty="0" err="1"/>
              <a:t>่</a:t>
            </a:r>
            <a:r>
              <a:rPr lang="th-TH" dirty="0"/>
              <a:t>ที่ละมุน ความเป็นกรดที่สดชื่นและแทน</a:t>
            </a:r>
            <a:r>
              <a:rPr lang="th-TH" dirty="0" err="1"/>
              <a:t>นิน</a:t>
            </a:r>
            <a:r>
              <a:rPr lang="th-TH" dirty="0"/>
              <a:t>ที่นุ่มนวล</a:t>
            </a:r>
          </a:p>
          <a:p>
            <a:endParaRPr lang="th-TH" dirty="0"/>
          </a:p>
          <a:p>
            <a:r>
              <a:rPr lang="th-TH" b="1" dirty="0"/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์ผ</a:t>
            </a:r>
            <a:r>
              <a:rPr lang="th-TH" dirty="0"/>
              <a:t>ลิตในเขตผลิตไวน์ส่วนใหญ่ของออสเตรเลีย แต่อะไรที่ทำให้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ที่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ลามีความโดดเด่น?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เหตุ</a:t>
            </a:r>
            <a:r>
              <a:rPr lang="th-TH" dirty="0" err="1"/>
              <a:t>ใ</a:t>
            </a:r>
            <a:r>
              <a:rPr lang="th-TH" dirty="0"/>
              <a:t>ดมอร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จึงประสบความสำเร็จในการเป็นแนวหน้าในการผลิต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กรี/กรีโจ ของออสเตรเลีย?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h-TH" dirty="0"/>
              <a:t>ช่วงนี้เป็นโอกาสอันดีที่ให้ทุกคนได้ลิ้มรสไวน์ของมอร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ลาอันแสนคลาสสิค ส่วนการชิมไวน์เต็มรูปแบบจะจัดอยู่ในตอนท้ายของการนำเสนอนี้</a:t>
            </a:r>
          </a:p>
          <a:p>
            <a:pPr>
              <a:defRPr/>
            </a:pPr>
            <a:endParaRPr lang="th-TH" dirty="0"/>
          </a:p>
          <a:p>
            <a:pPr>
              <a:defRPr/>
            </a:pP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ซ่อนตัวอยู่มุมทางตอนใต้ของออสเตรเลียแผ่นดินใหญ่ เป็นจุดหมายปลายทางที่เป็นที่นิยมในช่วงสุดสัปดาห์ และเป็นหนึ่งในแหล่งอาหารและไวน์ของออสเตรเลีย 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มีวิวชายฝั่งทะเลที่สวยงามน่าทึ่ง มีที่พักหรูหรา และร้านอาหารที่ได้รางวัล ซึ่งกระจายอยู่ตามหมู่บ้านริมชายฝั่งและหมู่บ้านเล็ก ๆ หลังฝั่งทะเล</a:t>
            </a:r>
            <a:br>
              <a:rPr lang="th-TH" dirty="0"/>
            </a:br>
            <a:endParaRPr lang="th-TH" dirty="0"/>
          </a:p>
          <a:p>
            <a:pPr>
              <a:defRPr/>
            </a:pP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 เป็นเขตผลิตไวน์ดาวรุ่งพุ่งแรง ด้วยไวน์ภูมิอากาศเย็นที่เป็นที่น่าประทับใจสุด ๆ ดึงดูดความสนใจของผู้บริโภคทั้งในออสเตรเลียและทั่วโลกมากขึ้นเรื่อย ๆ เมื่อเปรียบเทียบการผลิตไวน์ของทั้งประเทศแล้วอาจเป็นสัดส่วนเพียงเล็กน้อย แต่</a:t>
            </a: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ลากลับมีความสำคัญอย่างมากกับชุมชนไวน์ในออสเตรเลีย</a:t>
            </a:r>
          </a:p>
          <a:p>
            <a:pPr>
              <a:defRPr/>
            </a:pPr>
            <a:endParaRPr lang="th-TH" dirty="0"/>
          </a:p>
          <a:p>
            <a:pPr>
              <a:defRPr/>
            </a:pPr>
            <a:br>
              <a:rPr lang="th-TH" dirty="0"/>
            </a:br>
            <a:endParaRPr lang="th-TH" dirty="0"/>
          </a:p>
          <a:p>
            <a:pPr>
              <a:defRPr/>
            </a:pPr>
            <a:br>
              <a:rPr lang="th-TH" dirty="0"/>
            </a:br>
            <a:endParaRPr lang="th-TH" dirty="0"/>
          </a:p>
          <a:p>
            <a:pPr>
              <a:defRPr/>
            </a:pPr>
            <a:endParaRPr lang="th-TH" dirty="0"/>
          </a:p>
          <a:p>
            <a:pPr>
              <a:defRPr/>
            </a:pPr>
            <a:endParaRPr lang="th-TH" dirty="0"/>
          </a:p>
          <a:p>
            <a:pPr>
              <a:defRPr/>
            </a:pPr>
            <a:endParaRPr lang="th-TH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91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313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87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67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05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635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1" dirty="0"/>
              <a:t>ประเด็นแนะนำเพื่อใช้ในการอภิปราย: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ลาได้กลายเป็นเขตผลิตไวน์ที่สำคัญทั้งในออสเตรเลีย และในระดับสากลมากขึ้นเรื่อย ๆ ในเวลาไม่ถึงสี่ทศวรรษ อะไรคือสาเหตุของการพัฒนาการอย่างรวดเร็วนี้</a:t>
            </a:r>
            <a:r>
              <a:rPr lang="en-US" dirty="0"/>
              <a:t>?</a:t>
            </a:r>
            <a:r>
              <a:rPr lang="th-TH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dirty="0"/>
              <a:t>ประวัติความเป็นมาการค้าโดยสังเขปของธุรกิจนี้มีความสำคัญอย่างไรต่อแนวทางการปลูกองุ่นและการผลิตไวน์</a:t>
            </a:r>
            <a:r>
              <a:rPr lang="en-US" dirty="0"/>
              <a:t>?</a:t>
            </a:r>
            <a:endParaRPr lang="th-TH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417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err="1"/>
              <a:t>ม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นิงตัน </a:t>
            </a:r>
            <a:r>
              <a:rPr lang="th-TH" dirty="0" err="1"/>
              <a:t>เ</a:t>
            </a:r>
            <a:r>
              <a:rPr lang="th-TH" dirty="0"/>
              <a:t>พน</a:t>
            </a:r>
            <a:r>
              <a:rPr lang="th-TH" dirty="0" err="1"/>
              <a:t>นินซู</a:t>
            </a:r>
            <a:r>
              <a:rPr lang="th-TH" dirty="0"/>
              <a:t>ลา ล้อมรอบด้วยแหล่งน้ำสามแห่ง คือ อ่าวพอร์ตฟิลลิป ทางฝั่งตะวันตก อ่าว</a:t>
            </a:r>
            <a:r>
              <a:rPr lang="th-TH" dirty="0" err="1"/>
              <a:t>เวสเทิร์น</a:t>
            </a:r>
            <a:r>
              <a:rPr lang="th-TH" dirty="0"/>
              <a:t>พอร์ต ทางตะวันออก และ ช่องแคบบา</a:t>
            </a:r>
            <a:r>
              <a:rPr lang="th-TH" dirty="0" err="1"/>
              <a:t>ส</a:t>
            </a:r>
            <a:r>
              <a:rPr lang="th-TH" dirty="0"/>
              <a:t> ด้านล่าง ทำมีให้ลมเย็นสดชื่น และฤดูปลูกที่ยาวนาน ไม่มีเขตผลิตไวน์ย่อยอย่างเป็นทางการ แต่มีความแตกต่างในด้านสภาพอากาศ ระดับความสูง ลักษณะภูมิประเทศ และโครงสร้างของดินอย่างมาก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31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หนึ่งในเขตผลิตไวน์ที่มีภูมิอากาศแบบชายฝั่งที่แท้จริงของออสเตรเลีย ทำให้ได้รับลมพัดเย็นจากทะเล และทำให้มีความเสี่ยงต่ำของการเกิดน้ำค้างแข็งในฤดูใบไม้ผลิ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ระดับความสูง ตำแหน่ง และทิศทางการรับกระแสลม</a:t>
            </a:r>
            <a:r>
              <a:rPr lang="en-US" dirty="0"/>
              <a:t> </a:t>
            </a:r>
            <a:r>
              <a:rPr lang="th-TH" dirty="0"/>
              <a:t>และแสงแดด</a:t>
            </a:r>
            <a:r>
              <a:rPr lang="en-US" dirty="0"/>
              <a:t> </a:t>
            </a:r>
            <a:r>
              <a:rPr lang="th-TH" dirty="0"/>
              <a:t>มีผลกระทบอย่างยิ่งต่อตำแหน่งที่ตั้งพื้นที่ไร่องุ่นแต่ละแห่ง ซึ่งทำให้มีความหลากหลายทางสภาพภูมิอากาศของพื้นที่ปลูกองุ่น</a:t>
            </a:r>
            <a:r>
              <a:rPr lang="en-US" dirty="0"/>
              <a:t> </a:t>
            </a:r>
            <a:r>
              <a:rPr lang="th-TH" dirty="0"/>
              <a:t>และภูมิอากาศเฉพาะพื้นที่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การเกิดลมและฝนในช่วงเดือนปลูก เดือนพฤศจิกายนและธันวาคมสามารถทำให้เกิดความท้าทายสำหรับผู้ปลูกองุ่น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ปริมาณน้ำฝนในฤดูปลูก</a:t>
            </a:r>
            <a:r>
              <a:rPr lang="en-US" dirty="0"/>
              <a:t> </a:t>
            </a:r>
            <a:r>
              <a:rPr lang="th-TH" dirty="0"/>
              <a:t>: 371 มม. (14.6 นิ้ว)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อุณหภูมิเฉลี่ยเดือนมกราคม (</a:t>
            </a:r>
            <a:r>
              <a:rPr lang="en-AU" dirty="0"/>
              <a:t>MJT) : 19.3°C (66.7°F)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60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5101386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08056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49261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555887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09992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BA_451EA6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7_1ED464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D6_F74033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D_E071408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6_EF320F8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DD571-86B2-5B7F-C900-E28B7373E2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37" b="2986"/>
          <a:stretch/>
        </p:blipFill>
        <p:spPr>
          <a:xfrm>
            <a:off x="658368" y="2595220"/>
            <a:ext cx="10975975" cy="426277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แนวชายทะเลที่แท้จริง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3" y="1696592"/>
            <a:ext cx="3075959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มีความหลากหลายทางสภาพภูมิอากาศของพื้นที่ปลูกองุ่นและภูมิอากาศเฉพาะพื้นที่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9B87EBC-62AB-9D94-C78C-56884566290B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BDF26E1-FCF5-80A3-7C25-2574686386D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5CC3BFB-A1F5-0DFA-0A0B-938AB7303596}"/>
              </a:ext>
            </a:extLst>
          </p:cNvPr>
          <p:cNvSpPr txBox="1">
            <a:spLocks/>
          </p:cNvSpPr>
          <p:nvPr/>
        </p:nvSpPr>
        <p:spPr>
          <a:xfrm>
            <a:off x="6433137" y="3830045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260 ม. (32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853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1B53D6-572B-D2FF-7D3D-658CB849E191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B97F7D-F11E-FCA8-DBC3-8E18201F9AAD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640–2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97645B-B531-C165-C83E-C9A2B321B022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460–3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32E20A-4031-C2C8-74AE-C5496BC76E9A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99472" cy="1530521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มีลักษณะดินที่หลากหลาย ตั้งแต่ดินสีเหลืองและสีน้ำตาลที่อยู่ด้านบนดินเหนียวที่มีความร่วนและระบายน้ำได้ดี ไปจนถึงดินเหนียวสีแดงของภูเขาไฟ ไปจนถึงดินทรายที่อุดมสมบูรณ์มากในพื้นที่ภาคเหนือ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6" descr="A person holding a small rock&#10;&#10;AI-generated content may be incorrect.">
            <a:extLst>
              <a:ext uri="{FF2B5EF4-FFF2-40B4-BE49-F238E27FC236}">
                <a16:creationId xmlns:a16="http://schemas.microsoft.com/office/drawing/2014/main" id="{3A92D0A8-2000-3B82-0943-71126933CA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0" r="16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03925"/>
            <a:ext cx="3965332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นมอร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789657"/>
            <a:ext cx="5552060" cy="579936"/>
          </a:xfrm>
        </p:spPr>
        <p:txBody>
          <a:bodyPr/>
          <a:lstStyle/>
          <a:p>
            <a:r>
              <a:rPr lang="th-TH" sz="6000" kern="1000" spc="-70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ชุมชนของผู้ชื่นชอบความสมบูรณ์แบบ</a:t>
            </a:r>
            <a:endParaRPr lang="en-US" sz="6000" kern="1000" spc="-70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3787202"/>
            <a:ext cx="4113968" cy="17918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มีไร่องุ่นขนาดเล็ก ส่วนใหญ่เป็นกิจการในครอบครัว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คิดเป็นสัดส่วนเกือบครึ่งหนึ่งขององุ่นที่ใช้ผลิตไวน์ทั้งหมดต่อปี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วิธีการปลูกองุ่นที่ได้รับอิทธิพลจากความต้องการของ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เก็บเกี่ยวปลายเดือนกุมภาพันธ์ถึงต้นเดือนเมษายน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526453" y="55422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นมอร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การผลิตไวน์ที่มีการแทรกแซงน้อยที่สุด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การหมักแบบแทรกแซงน้อยที่สุด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088466" y="5799064"/>
            <a:ext cx="2100161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การหมักแบบใช้องุ่นทั้งช่อผล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การหมัก/บ่มในภาชนะทางเลือก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การหมักแบบธรรมชาติ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ถังไม้โอ๊กขนาดใหญ่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656B86-BD26-1220-19FB-2830B9900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52" y="3199428"/>
            <a:ext cx="459057" cy="6940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E9C117-E11A-C617-D6A7-C4092A543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387791" y="3324392"/>
            <a:ext cx="578004" cy="873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6BDAE0-639B-149B-4604-C9DDDBE6A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27" y="3199428"/>
            <a:ext cx="1442601" cy="24505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40C766-C71C-03AC-31E8-5ED52B7C9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683" y="3199428"/>
            <a:ext cx="1442601" cy="2450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1EA13C-1C4C-AC29-989E-BB5F601F1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6976" y="3732551"/>
            <a:ext cx="1994147" cy="19174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DC1E30-60DF-B29E-DEF3-B09C97A70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2232" y="4918163"/>
            <a:ext cx="1165636" cy="89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60043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กรีโจ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69949" y="4084438"/>
            <a:ext cx="1873205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304650" y="404926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41AE03D-23CF-6A9C-4BE2-689E1A100D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215" y="1933074"/>
            <a:ext cx="1182507" cy="3579859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0008D51-0C66-F7E2-9BCC-2C87797F3036}"/>
              </a:ext>
            </a:extLst>
          </p:cNvPr>
          <p:cNvSpPr txBox="1"/>
          <p:nvPr/>
        </p:nvSpPr>
        <p:spPr>
          <a:xfrm rot="16200000">
            <a:off x="2727109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D728D46-CFC4-77F6-E9C5-A61CDFC9B3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8708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759B7314-DF3B-5B79-00FF-29E024DB2040}"/>
              </a:ext>
            </a:extLst>
          </p:cNvPr>
          <p:cNvSpPr txBox="1"/>
          <p:nvPr/>
        </p:nvSpPr>
        <p:spPr>
          <a:xfrm rot="16200000">
            <a:off x="8835602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413CC5-2C46-4972-32BD-669F36663454}"/>
              </a:ext>
            </a:extLst>
          </p:cNvPr>
          <p:cNvSpPr txBox="1"/>
          <p:nvPr/>
        </p:nvSpPr>
        <p:spPr>
          <a:xfrm>
            <a:off x="9080509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764376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244372"/>
            <a:ext cx="267977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79" y="552615"/>
            <a:ext cx="6933031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95990" y="2906539"/>
            <a:ext cx="3129847" cy="122597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สภาพภูมิอากาศทางทะเล และดินที่อุดมสมบูรณ์ 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เป็นสภาพการปลูก</a:t>
            </a:r>
            <a:endParaRPr lang="en-US" dirty="0">
              <a:latin typeface="Cordia New" panose="020B0304020202020204" pitchFamily="34" charset="-34"/>
              <a:ea typeface="+mn-lt"/>
              <a:cs typeface="Cordia New" panose="020B0304020202020204" pitchFamily="34" charset="-34"/>
            </a:endParaRPr>
          </a:p>
          <a:p>
            <a:pPr algn="ctr"/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ในอุดมคติ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362062" y="4501997"/>
            <a:ext cx="2824226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มะนาวเขียว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เขียว 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ลูกแพร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9787102" y="4244372"/>
            <a:ext cx="0" cy="2422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98687" y="2277963"/>
            <a:ext cx="2202438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พิ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โน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ต์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 กรี/กรีโจที่มีความเข้มข้นสูงใน </a:t>
            </a:r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ม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อร</a:t>
            </a:r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์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นิงตัน </a:t>
            </a:r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เ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พน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นินซู</a:t>
            </a:r>
            <a:r>
              <a:rPr lang="th-TH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ลา</a:t>
            </a:r>
            <a:endParaRPr lang="en-AU" sz="240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00788" y="4165627"/>
            <a:ext cx="0" cy="6420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3CD628-6FEF-0258-0B7C-475E2EFAFC9C}"/>
              </a:ext>
            </a:extLst>
          </p:cNvPr>
          <p:cNvCxnSpPr>
            <a:cxnSpLocks/>
          </p:cNvCxnSpPr>
          <p:nvPr/>
        </p:nvCxnSpPr>
        <p:spPr>
          <a:xfrm>
            <a:off x="2908092" y="4807681"/>
            <a:ext cx="28755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003" y="589322"/>
            <a:ext cx="790403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387680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751823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115966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480109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844633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209157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567502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938204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302728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65684" y="2620133"/>
            <a:ext cx="176502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387680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7518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11596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48010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84463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20915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56750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9382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30272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387680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751823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11596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48010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84463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20915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56750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9382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3027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387680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7518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115966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48010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84463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20915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567502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93820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302728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387680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751823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11596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48010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84463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20915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56750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9382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3027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387680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7518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115966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480109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8442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93820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30272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289648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752777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852530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18758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841866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513458" y="2641194"/>
            <a:ext cx="1817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347598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421248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DEC7D28-976B-DF3B-B28E-CC992441B0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0962" y="4572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A194E12-53B6-5687-5065-BA2253200393}"/>
              </a:ext>
            </a:extLst>
          </p:cNvPr>
          <p:cNvSpPr txBox="1"/>
          <p:nvPr/>
        </p:nvSpPr>
        <p:spPr>
          <a:xfrm rot="16200000">
            <a:off x="8051546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D4B0A9C-8BE3-2412-93A4-840DEE828D8E}"/>
              </a:ext>
            </a:extLst>
          </p:cNvPr>
          <p:cNvSpPr txBox="1"/>
          <p:nvPr/>
        </p:nvSpPr>
        <p:spPr>
          <a:xfrm>
            <a:off x="610005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D627C3-9E4F-D941-49AF-2890FDB45F26}"/>
              </a:ext>
            </a:extLst>
          </p:cNvPr>
          <p:cNvCxnSpPr>
            <a:cxnSpLocks/>
          </p:cNvCxnSpPr>
          <p:nvPr/>
        </p:nvCxnSpPr>
        <p:spPr>
          <a:xfrm>
            <a:off x="880551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A3647210-4291-D48B-C7DF-02B32FE37F27}"/>
              </a:ext>
            </a:extLst>
          </p:cNvPr>
          <p:cNvSpPr txBox="1"/>
          <p:nvPr/>
        </p:nvSpPr>
        <p:spPr>
          <a:xfrm>
            <a:off x="610004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DB46D4DE-96A3-D1E8-AB50-97DE9FB66FFC}"/>
              </a:ext>
            </a:extLst>
          </p:cNvPr>
          <p:cNvSpPr txBox="1"/>
          <p:nvPr/>
        </p:nvSpPr>
        <p:spPr>
          <a:xfrm>
            <a:off x="228964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AC4A547C-F2AF-B092-52A5-CE38B60D5DF0}"/>
              </a:ext>
            </a:extLst>
          </p:cNvPr>
          <p:cNvSpPr txBox="1"/>
          <p:nvPr/>
        </p:nvSpPr>
        <p:spPr>
          <a:xfrm>
            <a:off x="355939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3AF768C2-D19B-7BA0-5623-7007311CD11E}"/>
              </a:ext>
            </a:extLst>
          </p:cNvPr>
          <p:cNvSpPr txBox="1"/>
          <p:nvPr/>
        </p:nvSpPr>
        <p:spPr>
          <a:xfrm>
            <a:off x="48525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6B0BD72-B5E9-E26C-42E4-FECACD185973}"/>
              </a:ext>
            </a:extLst>
          </p:cNvPr>
          <p:cNvSpPr txBox="1"/>
          <p:nvPr/>
        </p:nvSpPr>
        <p:spPr>
          <a:xfrm>
            <a:off x="2289648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AF7ADB6E-D293-A9B5-AF3A-76A0717EB7F6}"/>
              </a:ext>
            </a:extLst>
          </p:cNvPr>
          <p:cNvSpPr txBox="1"/>
          <p:nvPr/>
        </p:nvSpPr>
        <p:spPr>
          <a:xfrm>
            <a:off x="3410216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B55838A6-3E08-4E8B-6262-3BE808DEA15D}"/>
              </a:ext>
            </a:extLst>
          </p:cNvPr>
          <p:cNvSpPr txBox="1"/>
          <p:nvPr/>
        </p:nvSpPr>
        <p:spPr>
          <a:xfrm>
            <a:off x="4852530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8554553-11E3-490A-FE3B-2AE5C293E090}"/>
              </a:ext>
            </a:extLst>
          </p:cNvPr>
          <p:cNvCxnSpPr>
            <a:cxnSpLocks/>
          </p:cNvCxnSpPr>
          <p:nvPr/>
        </p:nvCxnSpPr>
        <p:spPr>
          <a:xfrm>
            <a:off x="1714379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1F50E016-E8E6-7666-04E9-DC4F8B872426}"/>
              </a:ext>
            </a:extLst>
          </p:cNvPr>
          <p:cNvSpPr txBox="1"/>
          <p:nvPr/>
        </p:nvSpPr>
        <p:spPr>
          <a:xfrm>
            <a:off x="610004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B1EFA1B-5CEF-5C4F-49FE-D33620107F61}"/>
              </a:ext>
            </a:extLst>
          </p:cNvPr>
          <p:cNvCxnSpPr>
            <a:cxnSpLocks/>
          </p:cNvCxnSpPr>
          <p:nvPr/>
        </p:nvCxnSpPr>
        <p:spPr>
          <a:xfrm>
            <a:off x="1569979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6F603487-D8BD-4BA3-697A-86C77EA73D24}"/>
              </a:ext>
            </a:extLst>
          </p:cNvPr>
          <p:cNvSpPr txBox="1"/>
          <p:nvPr/>
        </p:nvSpPr>
        <p:spPr>
          <a:xfrm>
            <a:off x="2163600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2893184B-6885-1BEC-26ED-AE6B221AA6FC}"/>
              </a:ext>
            </a:extLst>
          </p:cNvPr>
          <p:cNvSpPr txBox="1"/>
          <p:nvPr/>
        </p:nvSpPr>
        <p:spPr>
          <a:xfrm>
            <a:off x="3410216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41A750C7-9051-F226-201C-55AEF181427D}"/>
              </a:ext>
            </a:extLst>
          </p:cNvPr>
          <p:cNvSpPr txBox="1"/>
          <p:nvPr/>
        </p:nvSpPr>
        <p:spPr>
          <a:xfrm>
            <a:off x="4852530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4788794B-CC15-7168-B93C-6A33771EBD48}"/>
              </a:ext>
            </a:extLst>
          </p:cNvPr>
          <p:cNvSpPr txBox="1"/>
          <p:nvPr/>
        </p:nvSpPr>
        <p:spPr>
          <a:xfrm>
            <a:off x="610003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9821728-C429-28CF-B619-4AEE40E2F59A}"/>
              </a:ext>
            </a:extLst>
          </p:cNvPr>
          <p:cNvCxnSpPr>
            <a:cxnSpLocks/>
          </p:cNvCxnSpPr>
          <p:nvPr/>
        </p:nvCxnSpPr>
        <p:spPr>
          <a:xfrm>
            <a:off x="1065655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C40C1AF4-5C3E-D025-5F4B-AC88F09C4C32}"/>
              </a:ext>
            </a:extLst>
          </p:cNvPr>
          <p:cNvSpPr txBox="1"/>
          <p:nvPr/>
        </p:nvSpPr>
        <p:spPr>
          <a:xfrm>
            <a:off x="610004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376E91F-C898-273E-015D-7B76605BD159}"/>
              </a:ext>
            </a:extLst>
          </p:cNvPr>
          <p:cNvCxnSpPr>
            <a:cxnSpLocks/>
          </p:cNvCxnSpPr>
          <p:nvPr/>
        </p:nvCxnSpPr>
        <p:spPr>
          <a:xfrm>
            <a:off x="2223122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0BD547D8-903A-4A05-1F7C-6CAC4A0EB106}"/>
              </a:ext>
            </a:extLst>
          </p:cNvPr>
          <p:cNvSpPr txBox="1"/>
          <p:nvPr/>
        </p:nvSpPr>
        <p:spPr>
          <a:xfrm>
            <a:off x="625261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24C914D-D5D6-0469-AEB6-A0BF49F0A857}"/>
              </a:ext>
            </a:extLst>
          </p:cNvPr>
          <p:cNvCxnSpPr>
            <a:cxnSpLocks/>
          </p:cNvCxnSpPr>
          <p:nvPr/>
        </p:nvCxnSpPr>
        <p:spPr>
          <a:xfrm>
            <a:off x="1584494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7239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202632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868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099161" y="2576235"/>
            <a:ext cx="3326140" cy="36933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เหมาะสำหรับเขตผลิตไวน์ภูมิอากาศเย็น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989285" y="4096233"/>
            <a:ext cx="2824226" cy="150823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กลิ่นรสเมื่อเก็บไว้นาน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ผลไม้เมล็ดแข็ง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8" y="936128"/>
            <a:ext cx="2406942" cy="240694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983151" y="1787365"/>
            <a:ext cx="2035053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ไวน์ที่ถูกควบคุมและมีศักยภาพในการเก็บได้ยาวนาน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080119" y="4096233"/>
            <a:ext cx="2408453" cy="24392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370276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561242-E9E1-2C98-505A-EF44F7AD1590}"/>
              </a:ext>
            </a:extLst>
          </p:cNvPr>
          <p:cNvSpPr txBox="1"/>
          <p:nvPr/>
        </p:nvSpPr>
        <p:spPr>
          <a:xfrm>
            <a:off x="8185632" y="4058003"/>
            <a:ext cx="1438656" cy="179946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ลูกพีชขาว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มะเดื่อ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F196BB-F309-9278-EDF1-17CC0CDB554B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3DFF148D-90E9-1614-7060-15F008CF42FD}"/>
              </a:ext>
            </a:extLst>
          </p:cNvPr>
          <p:cNvSpPr txBox="1"/>
          <p:nvPr/>
        </p:nvSpPr>
        <p:spPr>
          <a:xfrm>
            <a:off x="1226742" y="4362618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1125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5277" y="590594"/>
            <a:ext cx="790403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382954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747097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111240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475383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839907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204431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562776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933478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298002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48335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382954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7470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11124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47538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83990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20443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56277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93347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29800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382954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747097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11124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47538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83990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20443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56277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93347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29800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382954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7470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11124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47538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83990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20443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56277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93347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29800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382954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747097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11124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475383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83990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20443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56277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93347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29800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382954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74709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111240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475383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83952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93347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29800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284922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748051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847804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87673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837140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871436" y="2641194"/>
            <a:ext cx="18321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69302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420775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895927C-49EB-BAF1-64EA-2288457156D9}"/>
              </a:ext>
            </a:extLst>
          </p:cNvPr>
          <p:cNvSpPr txBox="1"/>
          <p:nvPr/>
        </p:nvSpPr>
        <p:spPr>
          <a:xfrm>
            <a:off x="605279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C74332-37D2-05AB-E1EB-F9B798EC757D}"/>
              </a:ext>
            </a:extLst>
          </p:cNvPr>
          <p:cNvCxnSpPr>
            <a:cxnSpLocks/>
          </p:cNvCxnSpPr>
          <p:nvPr/>
        </p:nvCxnSpPr>
        <p:spPr>
          <a:xfrm>
            <a:off x="875825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0DA1EBE3-62B0-8F69-FDDC-90E455B6C3A7}"/>
              </a:ext>
            </a:extLst>
          </p:cNvPr>
          <p:cNvSpPr txBox="1"/>
          <p:nvPr/>
        </p:nvSpPr>
        <p:spPr>
          <a:xfrm>
            <a:off x="605278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0414C4A9-EC7B-F1DF-D1ED-3B80F08AB15D}"/>
              </a:ext>
            </a:extLst>
          </p:cNvPr>
          <p:cNvSpPr txBox="1"/>
          <p:nvPr/>
        </p:nvSpPr>
        <p:spPr>
          <a:xfrm>
            <a:off x="228492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A359DDA4-1677-2F3E-5BAF-0011A93EEEAD}"/>
              </a:ext>
            </a:extLst>
          </p:cNvPr>
          <p:cNvSpPr txBox="1"/>
          <p:nvPr/>
        </p:nvSpPr>
        <p:spPr>
          <a:xfrm>
            <a:off x="355467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EF6991E-9908-6DF9-CDB8-F542690C601F}"/>
              </a:ext>
            </a:extLst>
          </p:cNvPr>
          <p:cNvSpPr txBox="1"/>
          <p:nvPr/>
        </p:nvSpPr>
        <p:spPr>
          <a:xfrm>
            <a:off x="484780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865324ED-4659-8ED7-4171-63C5E252743A}"/>
              </a:ext>
            </a:extLst>
          </p:cNvPr>
          <p:cNvSpPr txBox="1"/>
          <p:nvPr/>
        </p:nvSpPr>
        <p:spPr>
          <a:xfrm>
            <a:off x="2284922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30A69326-BBD7-6F09-9839-77F004A1A7AA}"/>
              </a:ext>
            </a:extLst>
          </p:cNvPr>
          <p:cNvSpPr txBox="1"/>
          <p:nvPr/>
        </p:nvSpPr>
        <p:spPr>
          <a:xfrm>
            <a:off x="3405490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85E69CB2-3AE4-F1ED-4D7D-368BFED53DFC}"/>
              </a:ext>
            </a:extLst>
          </p:cNvPr>
          <p:cNvSpPr txBox="1"/>
          <p:nvPr/>
        </p:nvSpPr>
        <p:spPr>
          <a:xfrm>
            <a:off x="4847804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2ACAEC9-0777-D69E-CF0F-F250E8262597}"/>
              </a:ext>
            </a:extLst>
          </p:cNvPr>
          <p:cNvCxnSpPr>
            <a:cxnSpLocks/>
          </p:cNvCxnSpPr>
          <p:nvPr/>
        </p:nvCxnSpPr>
        <p:spPr>
          <a:xfrm>
            <a:off x="1709653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E61C012C-CE48-6036-1F16-7FC6A36A848D}"/>
              </a:ext>
            </a:extLst>
          </p:cNvPr>
          <p:cNvSpPr txBox="1"/>
          <p:nvPr/>
        </p:nvSpPr>
        <p:spPr>
          <a:xfrm>
            <a:off x="605278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8CB8004-0B91-87A6-520E-BB136920CD47}"/>
              </a:ext>
            </a:extLst>
          </p:cNvPr>
          <p:cNvCxnSpPr>
            <a:cxnSpLocks/>
          </p:cNvCxnSpPr>
          <p:nvPr/>
        </p:nvCxnSpPr>
        <p:spPr>
          <a:xfrm>
            <a:off x="1565253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BCB68694-E8B5-F8AF-F37E-4ABC100691DA}"/>
              </a:ext>
            </a:extLst>
          </p:cNvPr>
          <p:cNvSpPr txBox="1"/>
          <p:nvPr/>
        </p:nvSpPr>
        <p:spPr>
          <a:xfrm>
            <a:off x="2158874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D1499806-376C-043D-2142-6ED5F9682D08}"/>
              </a:ext>
            </a:extLst>
          </p:cNvPr>
          <p:cNvSpPr txBox="1"/>
          <p:nvPr/>
        </p:nvSpPr>
        <p:spPr>
          <a:xfrm>
            <a:off x="3405490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0B11AF5-5B33-A04F-D02F-C2981DA39FC5}"/>
              </a:ext>
            </a:extLst>
          </p:cNvPr>
          <p:cNvSpPr txBox="1"/>
          <p:nvPr/>
        </p:nvSpPr>
        <p:spPr>
          <a:xfrm>
            <a:off x="4847804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C6653E2A-854D-0EF6-0432-1DD4FCD82D32}"/>
              </a:ext>
            </a:extLst>
          </p:cNvPr>
          <p:cNvSpPr txBox="1"/>
          <p:nvPr/>
        </p:nvSpPr>
        <p:spPr>
          <a:xfrm>
            <a:off x="605277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37D596-9D8A-448D-6B50-38AB0BEFC2D7}"/>
              </a:ext>
            </a:extLst>
          </p:cNvPr>
          <p:cNvCxnSpPr>
            <a:cxnSpLocks/>
          </p:cNvCxnSpPr>
          <p:nvPr/>
        </p:nvCxnSpPr>
        <p:spPr>
          <a:xfrm>
            <a:off x="1060929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BB7EC8E-A75E-010A-4BB2-47AEBFDC25B3}"/>
              </a:ext>
            </a:extLst>
          </p:cNvPr>
          <p:cNvSpPr txBox="1"/>
          <p:nvPr/>
        </p:nvSpPr>
        <p:spPr>
          <a:xfrm>
            <a:off x="605278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0FEDA6A-AE74-D7CD-4626-CDD539F77514}"/>
              </a:ext>
            </a:extLst>
          </p:cNvPr>
          <p:cNvCxnSpPr>
            <a:cxnSpLocks/>
          </p:cNvCxnSpPr>
          <p:nvPr/>
        </p:nvCxnSpPr>
        <p:spPr>
          <a:xfrm>
            <a:off x="2218396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4D4D8E14-D4D8-033E-B649-6C6DC3C942F7}"/>
              </a:ext>
            </a:extLst>
          </p:cNvPr>
          <p:cNvSpPr txBox="1"/>
          <p:nvPr/>
        </p:nvSpPr>
        <p:spPr>
          <a:xfrm>
            <a:off x="620535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61927F-3E96-837F-0FE7-762A56BEA993}"/>
              </a:ext>
            </a:extLst>
          </p:cNvPr>
          <p:cNvCxnSpPr>
            <a:cxnSpLocks/>
          </p:cNvCxnSpPr>
          <p:nvPr/>
        </p:nvCxnSpPr>
        <p:spPr>
          <a:xfrm>
            <a:off x="1579768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6123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599037"/>
            <a:ext cx="280570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การแสดงออกที่น่าประทับใจอันหลากหลาย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148057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927506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27763" y="1717779"/>
            <a:ext cx="1566609" cy="63959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ดาวเด่นของเขตผลิตไวน์นี้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4C70E0-AB38-402C-CE2B-A130860DB0EA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5952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C50BD5-7D92-963A-75DB-3C8BB1286729}"/>
              </a:ext>
            </a:extLst>
          </p:cNvPr>
          <p:cNvSpPr txBox="1"/>
          <p:nvPr/>
        </p:nvSpPr>
        <p:spPr>
          <a:xfrm>
            <a:off x="9989285" y="4096233"/>
            <a:ext cx="2824226" cy="150823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กลิ่นรสเมื่อเก็บไว้นาน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ความมีรสมีชาติ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ไม้สนซี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พื้นป่า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C3813C-33D4-7B42-D8E8-6450343531D4}"/>
              </a:ext>
            </a:extLst>
          </p:cNvPr>
          <p:cNvCxnSpPr>
            <a:cxnSpLocks/>
          </p:cNvCxnSpPr>
          <p:nvPr/>
        </p:nvCxnSpPr>
        <p:spPr>
          <a:xfrm>
            <a:off x="1070259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61E5A3-BE7F-72B5-0617-AD44A7687C76}"/>
              </a:ext>
            </a:extLst>
          </p:cNvPr>
          <p:cNvSpPr txBox="1"/>
          <p:nvPr/>
        </p:nvSpPr>
        <p:spPr>
          <a:xfrm>
            <a:off x="8111405" y="4081596"/>
            <a:ext cx="1370059" cy="209070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กุหลาบ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ไวโอ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D2ACF1-6234-8CAE-2590-7EB81AB5098A}"/>
              </a:ext>
            </a:extLst>
          </p:cNvPr>
          <p:cNvCxnSpPr>
            <a:cxnSpLocks/>
          </p:cNvCxnSpPr>
          <p:nvPr/>
        </p:nvCxnSpPr>
        <p:spPr>
          <a:xfrm>
            <a:off x="860396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4C012017-761A-10B7-B5F5-7B9C3D654B88}"/>
              </a:ext>
            </a:extLst>
          </p:cNvPr>
          <p:cNvSpPr/>
          <p:nvPr/>
        </p:nvSpPr>
        <p:spPr>
          <a:xfrm>
            <a:off x="2079068" y="4125201"/>
            <a:ext cx="2408453" cy="24392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F56D298A-B3F8-A8B7-A3F9-00E5ED87F5E3}"/>
              </a:ext>
            </a:extLst>
          </p:cNvPr>
          <p:cNvSpPr txBox="1"/>
          <p:nvPr/>
        </p:nvSpPr>
        <p:spPr>
          <a:xfrm>
            <a:off x="2225691" y="4391586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A15625-9095-70FD-7572-940B5A0F8B56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th-TH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84265" y="1925111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48408" y="1922209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12551" y="1922209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76694" y="1922209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41218" y="1922209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05742" y="1922209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64087" y="1922209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34789" y="1922209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199313" y="1922209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1610021" y="2369402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84265" y="29932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48408" y="29903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12551" y="29903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76694" y="29903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41218" y="29903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05742" y="29903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64087" y="29903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34789" y="29903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199313" y="29903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84265" y="38334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48408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12551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76694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41218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05742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64087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34789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199313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84265" y="46737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48408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12551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76694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41218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05742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64087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34789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199313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84265" y="50197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48408" y="50168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12551" y="50168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76694" y="50168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41218" y="50168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05742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64087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34789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199313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84265" y="62801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48408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12551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76694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86233" y="5926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464691" y="593088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49115" y="5926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84265" y="5398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48408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12551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76694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41218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05742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64087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34789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199313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733264" y="62772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456133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191359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2420599" y="22333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818565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4108147" y="62772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50C16CE-D16B-3CDF-37C1-FCAFF9ADDBED}"/>
              </a:ext>
            </a:extLst>
          </p:cNvPr>
          <p:cNvSpPr txBox="1"/>
          <p:nvPr/>
        </p:nvSpPr>
        <p:spPr>
          <a:xfrm>
            <a:off x="505647" y="191207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824E7B-ACC3-8BE2-9174-FABFBBA56CFF}"/>
              </a:ext>
            </a:extLst>
          </p:cNvPr>
          <p:cNvCxnSpPr>
            <a:cxnSpLocks/>
          </p:cNvCxnSpPr>
          <p:nvPr/>
        </p:nvCxnSpPr>
        <p:spPr>
          <a:xfrm>
            <a:off x="776193" y="207468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C24DA3C-3D27-7DEF-E3A8-AF61E462FBCC}"/>
              </a:ext>
            </a:extLst>
          </p:cNvPr>
          <p:cNvSpPr txBox="1"/>
          <p:nvPr/>
        </p:nvSpPr>
        <p:spPr>
          <a:xfrm>
            <a:off x="505646" y="28129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D047D31E-9546-D4D1-21F4-121B48400620}"/>
              </a:ext>
            </a:extLst>
          </p:cNvPr>
          <p:cNvSpPr txBox="1"/>
          <p:nvPr/>
        </p:nvSpPr>
        <p:spPr>
          <a:xfrm>
            <a:off x="2185290" y="26862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86BF02B4-BC4C-58B8-4A66-9E22A0EC8519}"/>
              </a:ext>
            </a:extLst>
          </p:cNvPr>
          <p:cNvSpPr txBox="1"/>
          <p:nvPr/>
        </p:nvSpPr>
        <p:spPr>
          <a:xfrm>
            <a:off x="3455041" y="26862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FC4702C5-EB47-5718-051F-329B762BF70B}"/>
              </a:ext>
            </a:extLst>
          </p:cNvPr>
          <p:cNvSpPr txBox="1"/>
          <p:nvPr/>
        </p:nvSpPr>
        <p:spPr>
          <a:xfrm>
            <a:off x="4748172" y="26862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F4756228-DB38-F6B6-B42C-D35A0DE759D7}"/>
              </a:ext>
            </a:extLst>
          </p:cNvPr>
          <p:cNvSpPr txBox="1"/>
          <p:nvPr/>
        </p:nvSpPr>
        <p:spPr>
          <a:xfrm>
            <a:off x="2185290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CB51CE43-6381-4E72-AE89-B640417AF195}"/>
              </a:ext>
            </a:extLst>
          </p:cNvPr>
          <p:cNvSpPr txBox="1"/>
          <p:nvPr/>
        </p:nvSpPr>
        <p:spPr>
          <a:xfrm>
            <a:off x="3305858" y="345273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00F62EB1-9EE1-7CF9-6E57-FC3C61349CA9}"/>
              </a:ext>
            </a:extLst>
          </p:cNvPr>
          <p:cNvSpPr txBox="1"/>
          <p:nvPr/>
        </p:nvSpPr>
        <p:spPr>
          <a:xfrm>
            <a:off x="4748172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BD0719B-DD7F-D580-C3D5-719F318A711A}"/>
              </a:ext>
            </a:extLst>
          </p:cNvPr>
          <p:cNvCxnSpPr>
            <a:cxnSpLocks/>
          </p:cNvCxnSpPr>
          <p:nvPr/>
        </p:nvCxnSpPr>
        <p:spPr>
          <a:xfrm>
            <a:off x="1610021" y="3112237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87E4D62E-798A-4F94-DDE6-02FF0BC8CC21}"/>
              </a:ext>
            </a:extLst>
          </p:cNvPr>
          <p:cNvSpPr txBox="1"/>
          <p:nvPr/>
        </p:nvSpPr>
        <p:spPr>
          <a:xfrm>
            <a:off x="505646" y="3793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4F954AE-91DC-24E2-FE85-88AF72379210}"/>
              </a:ext>
            </a:extLst>
          </p:cNvPr>
          <p:cNvCxnSpPr>
            <a:cxnSpLocks/>
          </p:cNvCxnSpPr>
          <p:nvPr/>
        </p:nvCxnSpPr>
        <p:spPr>
          <a:xfrm>
            <a:off x="1465621" y="3983388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23D8FECD-D8AD-4D28-9EB2-DB827A6D376E}"/>
              </a:ext>
            </a:extLst>
          </p:cNvPr>
          <p:cNvSpPr txBox="1"/>
          <p:nvPr/>
        </p:nvSpPr>
        <p:spPr>
          <a:xfrm>
            <a:off x="2059242" y="4292992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6CCB9CF3-9103-9114-DBF6-052E463B144A}"/>
              </a:ext>
            </a:extLst>
          </p:cNvPr>
          <p:cNvSpPr txBox="1"/>
          <p:nvPr/>
        </p:nvSpPr>
        <p:spPr>
          <a:xfrm>
            <a:off x="3305858" y="429299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DC53977C-0C9E-CE4E-4115-F5C6AC841605}"/>
              </a:ext>
            </a:extLst>
          </p:cNvPr>
          <p:cNvSpPr txBox="1"/>
          <p:nvPr/>
        </p:nvSpPr>
        <p:spPr>
          <a:xfrm>
            <a:off x="4748172" y="429299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4D5A9156-270E-6751-3044-076747B1A670}"/>
              </a:ext>
            </a:extLst>
          </p:cNvPr>
          <p:cNvSpPr txBox="1"/>
          <p:nvPr/>
        </p:nvSpPr>
        <p:spPr>
          <a:xfrm>
            <a:off x="505645" y="4655776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998A3C4-3EC0-E886-45CD-C2B2E7235EC1}"/>
              </a:ext>
            </a:extLst>
          </p:cNvPr>
          <p:cNvCxnSpPr>
            <a:cxnSpLocks/>
          </p:cNvCxnSpPr>
          <p:nvPr/>
        </p:nvCxnSpPr>
        <p:spPr>
          <a:xfrm>
            <a:off x="977179" y="4823647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80346F77-E3EE-17EE-6B3E-A27C6520E435}"/>
              </a:ext>
            </a:extLst>
          </p:cNvPr>
          <p:cNvSpPr txBox="1"/>
          <p:nvPr/>
        </p:nvSpPr>
        <p:spPr>
          <a:xfrm>
            <a:off x="505646" y="537372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BE0BCB8-1AA6-AD37-7E6E-51C580F1E6AD}"/>
              </a:ext>
            </a:extLst>
          </p:cNvPr>
          <p:cNvCxnSpPr>
            <a:cxnSpLocks/>
          </p:cNvCxnSpPr>
          <p:nvPr/>
        </p:nvCxnSpPr>
        <p:spPr>
          <a:xfrm>
            <a:off x="2118764" y="554159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2ED5D718-0415-A83D-557C-ABDA35C65B4E}"/>
              </a:ext>
            </a:extLst>
          </p:cNvPr>
          <p:cNvSpPr txBox="1"/>
          <p:nvPr/>
        </p:nvSpPr>
        <p:spPr>
          <a:xfrm>
            <a:off x="520903" y="622244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6A0D27-C8A9-5182-DDC2-4C1DF57D28B0}"/>
              </a:ext>
            </a:extLst>
          </p:cNvPr>
          <p:cNvCxnSpPr>
            <a:cxnSpLocks/>
          </p:cNvCxnSpPr>
          <p:nvPr/>
        </p:nvCxnSpPr>
        <p:spPr>
          <a:xfrm>
            <a:off x="1480136" y="641188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E63B3B78-75BC-C87B-C9B6-4C1F82C51677}"/>
              </a:ext>
            </a:extLst>
          </p:cNvPr>
          <p:cNvSpPr txBox="1"/>
          <p:nvPr/>
        </p:nvSpPr>
        <p:spPr>
          <a:xfrm>
            <a:off x="505646" y="499401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4C9A4DA-A8EA-89F1-B1E1-9459EF93C860}"/>
              </a:ext>
            </a:extLst>
          </p:cNvPr>
          <p:cNvCxnSpPr>
            <a:cxnSpLocks/>
          </p:cNvCxnSpPr>
          <p:nvPr/>
        </p:nvCxnSpPr>
        <p:spPr>
          <a:xfrm>
            <a:off x="2118764" y="516188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11415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ไวน์ที่สง่างามจากภูมิอากาศเย็น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949547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กระแสในเวทีไวน์ของออสเตรเลีย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96" b="799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2DA379A8-77A1-F433-8233-2F4A5F59FEEE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EA2FB-A530-329C-2DB7-FBA38660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9EFCD-715D-93B2-66EE-1C90F46F0A6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068E0-D428-0E28-F762-58BB8D3AEA4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69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92898"/>
            <a:ext cx="4829691" cy="785732"/>
          </a:xfrm>
        </p:spPr>
        <p:txBody>
          <a:bodyPr/>
          <a:lstStyle/>
          <a:p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420170"/>
            <a:ext cx="4921171" cy="3133240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 ภูมิภาคชายทะเลขนาดเล็กที่สร้างชื่อด้วยไวน์ที่สง่างามจากสภาพภูมิอากาศเย็น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สภาพภูมิอากาศทางทะเล</a:t>
            </a:r>
            <a:r>
              <a:rPr lang="en-US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และดินที่หลากหลายสร้างพื้นที่ขนาดเล็กที่มีความแตกต่างกันมากมาย (ไมโครไซ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ผู้ผลิตไวน์รายย่อยประมาณ 200 รายมีไร่องุ่นขนาดเล็ก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ผลิต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ระดับโลก พร้อมทั้ง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คุณภาพยอดเยี่ยมและ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สถานที่ท่องเที่ยวยอดนิยมและแหล่งรวมอาหารของนักชิม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460762"/>
            <a:ext cx="4381526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ดาวรุ่ง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พุ่งแรง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79504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 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สายพันธุ์องุ่นที่มีชื่อเสียง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4D86CF5-7018-5349-7A0F-45DEED2D4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073444" y="5399170"/>
            <a:ext cx="22223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932951" y="5501390"/>
            <a:ext cx="2308485" cy="824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3208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b="-9819"/>
          <a:stretch/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4377267" y="5571557"/>
            <a:ext cx="2228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228413" y="4534525"/>
            <a:ext cx="1521502" cy="122169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8C5CAC-6F0F-5B5E-6B82-A15808A69558}"/>
              </a:ext>
            </a:extLst>
          </p:cNvPr>
          <p:cNvSpPr txBox="1"/>
          <p:nvPr/>
        </p:nvSpPr>
        <p:spPr>
          <a:xfrm>
            <a:off x="6744864" y="3247247"/>
            <a:ext cx="879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35"/>
          <a:stretch/>
        </p:blipFill>
        <p:spPr>
          <a:xfrm>
            <a:off x="8237095" y="368300"/>
            <a:ext cx="395490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</a:t>
            </a:r>
            <a:r>
              <a:rPr lang="en-US" dirty="0"/>
              <a:t>1800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735068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องุ่นปลูกครั้งแรกในขณะที่ตลาดไวน์ของรัฐวิกตอเรียเฟื่องฟูในช่วงยุคตื่นทอง แต่ในช่วงที่ภาวะเศรษฐกิจตกต่ำ และความนิยมของไวน์ผสมเหล้าสูงขึ้นทำให้ตลาดไวน์หยุดไปชั่วคราว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911889"/>
            <a:ext cx="537272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ของมอร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 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1385085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เริ่มขึ้นอย่างเงียบ ๆ  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เติบโตอย่างรวดเร็ว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4948275" y="4180805"/>
            <a:ext cx="2824126" cy="18993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ผู้ผลิตไวน์กลุ่มเล็ก ๆ ได้ก่อตั้งอุตสาหกรรมไวน์สมัยใหม่ นายเบลล์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ไมเย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ได้ปลูกองุ่นครั้งแรกที่ เอ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ลจี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พาร์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ในเมืองมอร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์ริคส์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แนท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และนาง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ซาลี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ไวท์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ได้สร้างโรงผลิตไวน์เชิงพาณิชย์แห่งแรกที่ เมน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ริดจ์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เอสเตท พวกเขาทำให้กฎระเบียบของสภาเปลี่ยนแปลง เพื่ออนุญาตให้ขายไวน์จากห้องเก็บไวน์ได้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4948274" y="3518031"/>
            <a:ext cx="199505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</a:t>
            </a:r>
            <a:r>
              <a:rPr lang="en-US" dirty="0"/>
              <a:t>1970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1" y="4180805"/>
            <a:ext cx="242297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คลื่นลูกที่สองของผู้ผลิตใน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ได้สร้างชื่อเสียงให้กับพวกเขา มูรูดัก เอสเตท และ พาริงก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้า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เอสเตท ได้ก่อตั้งขึ้น และกลายเป็นโรงผลิตไวน์ชั้นนำ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9993" y="584200"/>
            <a:ext cx="4562007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8850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สมาคมผู้ปลูกองุ่นและผลิตไวน์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ได้ถูกจัดตั้งขึ้น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10016" y="1468108"/>
            <a:ext cx="2653870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ใ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ได้ปรับปรุงพันธุ์องุ่นที่เป็นสัญลักษณ์ของเขตอย่าง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 ให้ดีขึ้น และได้ทำการทดลองกับสายพันธุ์ใหม่ ๆ เช่น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 และยังคงมีการปลูกไร่องุ่นใหม่เพิ่มขึ้น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99130" y="784257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1990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4628780" y="4112851"/>
            <a:ext cx="281383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เป็นเขตผลิตไวน์อากาศเย็นระดับพร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ยม ผลิต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คุณภาพดีระดับโลก ผู้ผลิตไวน์ใช้เวลาในไร่องุ่นมากขึ้น และแทรกแซงกระบวนการผลิตไวน์ให้น้อยลง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4617894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3" y="1457330"/>
            <a:ext cx="4681330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เขตผลิตไวน์ที่มีความหลากหลายทางทะเล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869364"/>
            <a:ext cx="3796909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ห่างจากเมืองเมลเบิร์นไปทางตะวันออกเฉียงใต้เพียง 70 กิโลเมตร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ล้อมรอบด้วย 3 แหล่งน้ำ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ภูมิประเทศเป็นลูกคลื่น และมีดินอุดมสมบูรณ์ที่เกิดจากการปะทุของภูเขาไฟเมื่อ 60 ล้านปีก่อน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มีภูมิอากาศจุลภาคที่หลากหลายอย่างไม่น่าเชื่อ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F110577C-12CC-44B4-97E8-87EBEA91A430}"/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4e8dd08d-258d-47a9-9875-37f1ffd19f33"/>
    <ds:schemaRef ds:uri="02256494-4976-4001-aedb-96463ae0d92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3349</Words>
  <Application>Microsoft Macintosh PowerPoint</Application>
  <PresentationFormat>Widescreen</PresentationFormat>
  <Paragraphs>301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มอร์นิงตัน เพนนินซูลา</vt:lpstr>
      <vt:lpstr>ประเด็นการนำเสนอ ในวันนี้ มีดังนี้ </vt:lpstr>
      <vt:lpstr>ออสเตรเลีย</vt:lpstr>
      <vt:lpstr>วิกตอเรีย</vt:lpstr>
      <vt:lpstr>ปลาย1800</vt:lpstr>
      <vt:lpstr>PowerPoint Presentation</vt:lpstr>
      <vt:lpstr>ภูมิศาสตร์ ภูมิอากาศ และดิน</vt:lpstr>
      <vt:lpstr>PowerPoint Presentation</vt:lpstr>
      <vt:lpstr>ดิน</vt:lpstr>
      <vt:lpstr>การปลูกองุ่นในมอร์นิงตัน เพนนินซูลา</vt:lpstr>
      <vt:lpstr>PowerPoint Presentation</vt:lpstr>
      <vt:lpstr>PowerPoint Presentation</vt:lpstr>
      <vt:lpstr>PowerPoint Presentation</vt:lpstr>
      <vt:lpstr>พิโนต์ กรี/กรีโจ คุณสมบัติ</vt:lpstr>
      <vt:lpstr>PowerPoint Presentation</vt:lpstr>
      <vt:lpstr>ชาร์ดอนเนย์ คุณสมบัติ</vt:lpstr>
      <vt:lpstr>PowerPoint Presentation</vt:lpstr>
      <vt:lpstr>พิโนต์ นัวร์ คุณสมบัติ</vt:lpstr>
      <vt:lpstr>ไวน์ที่สง่างามจากภูมิอากาศเย็น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2026-04-21T11:49:59Z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