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media/image5.svg" ContentType="image/svg+xml"/>
  <Override PartName="/ppt/media/image7.svg" ContentType="image/svg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34"/>
  </p:notesMasterIdLst>
  <p:sldIdLst>
    <p:sldId id="256" r:id="rId5"/>
    <p:sldId id="478" r:id="rId6"/>
    <p:sldId id="636" r:id="rId7"/>
    <p:sldId id="635" r:id="rId8"/>
    <p:sldId id="645" r:id="rId9"/>
    <p:sldId id="637" r:id="rId10"/>
    <p:sldId id="646" r:id="rId11"/>
    <p:sldId id="647" r:id="rId12"/>
    <p:sldId id="641" r:id="rId13"/>
    <p:sldId id="642" r:id="rId14"/>
    <p:sldId id="643" r:id="rId15"/>
    <p:sldId id="648" r:id="rId16"/>
    <p:sldId id="649" r:id="rId17"/>
    <p:sldId id="650" r:id="rId18"/>
    <p:sldId id="651" r:id="rId19"/>
    <p:sldId id="652" r:id="rId20"/>
    <p:sldId id="276" r:id="rId21"/>
    <p:sldId id="515" r:id="rId22"/>
    <p:sldId id="653" r:id="rId23"/>
    <p:sldId id="596" r:id="rId24"/>
    <p:sldId id="656" r:id="rId25"/>
    <p:sldId id="603" r:id="rId26"/>
    <p:sldId id="278" r:id="rId27"/>
    <p:sldId id="658" r:id="rId28"/>
    <p:sldId id="280" r:id="rId29"/>
    <p:sldId id="617" r:id="rId30"/>
    <p:sldId id="659" r:id="rId31"/>
    <p:sldId id="340" r:id="rId32"/>
    <p:sldId id="660" r:id="rId33"/>
  </p:sldIdLst>
  <p:sldSz cx="12192000" cy="6858000"/>
  <p:notesSz cx="6858000" cy="9144000"/>
  <p:custDataLst>
    <p:tags r:id="rId35"/>
  </p:custDataLst>
  <p:defaultTextStyle>
    <a:defPPr>
      <a:defRPr lang="en-US"/>
    </a:defPPr>
    <a:lvl1pPr marL="0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6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9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7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8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59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12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702" userDrawn="1">
          <p15:clr>
            <a:srgbClr val="A4A3A4"/>
          </p15:clr>
        </p15:guide>
        <p15:guide id="2" pos="211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EBF180C-DB69-BB51-733E-8E545EE8A659}" name="Dave Talbot Price" initials="" userId="S::dave@focusedexpeditions.com::caa8a516-e7bf-462c-95fc-abc846f8ab45" providerId="AD"/>
  <p188:author id="{9F6DFD45-1167-81A0-BE00-AFB6735BAA66}" name="Emma Symington" initials="ES" userId="S::emma.symington@wineaustralia.com::a85d5d76-701e-415b-a297-15fcc699ee67" providerId="AD"/>
  <p188:author id="{00282DEE-CFDE-7DB6-ABFB-86091AF25804}" name="Cameron Midson" initials="" userId="S::cameron.midson@wineaustralia.com::510fe36d-201b-4d30-8c49-491c55367456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1D2099D-9B0B-CD4C-8423-9B0C0B0D1B04}" v="4" dt="2026-03-23T04:54:32.39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726" autoAdjust="0"/>
    <p:restoredTop sz="94404" autoAdjust="0"/>
  </p:normalViewPr>
  <p:slideViewPr>
    <p:cSldViewPr snapToGrid="0">
      <p:cViewPr varScale="1">
        <p:scale>
          <a:sx n="96" d="100"/>
          <a:sy n="96" d="100"/>
        </p:scale>
        <p:origin x="200" y="768"/>
      </p:cViewPr>
      <p:guideLst>
        <p:guide orient="horz" pos="3702"/>
        <p:guide pos="211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heme" Target="theme/theme1.xml"/><Relationship Id="rId21" Type="http://schemas.openxmlformats.org/officeDocument/2006/relationships/slide" Target="slides/slide17.xml"/><Relationship Id="rId34" Type="http://schemas.openxmlformats.org/officeDocument/2006/relationships/notesMaster" Target="notesMasters/notesMaster1.xml"/><Relationship Id="rId42" Type="http://schemas.microsoft.com/office/2015/10/relationships/revisionInfo" Target="revisionInfo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ags" Target="tags/tag1.xml"/><Relationship Id="rId43" Type="http://schemas.microsoft.com/office/2018/10/relationships/authors" Target="author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meron Midson" userId="510fe36d-201b-4d30-8c49-491c55367456" providerId="ADAL" clId="{93217E07-8A0E-5D7D-A37A-49773A2FEA36}"/>
    <pc:docChg chg="modSld">
      <pc:chgData name="Cameron Midson" userId="510fe36d-201b-4d30-8c49-491c55367456" providerId="ADAL" clId="{93217E07-8A0E-5D7D-A37A-49773A2FEA36}" dt="2026-03-23T04:54:32.398" v="41"/>
      <pc:docMkLst>
        <pc:docMk/>
      </pc:docMkLst>
      <pc:sldChg chg="modSp">
        <pc:chgData name="Cameron Midson" userId="510fe36d-201b-4d30-8c49-491c55367456" providerId="ADAL" clId="{93217E07-8A0E-5D7D-A37A-49773A2FEA36}" dt="2026-03-23T04:54:32.398" v="41"/>
        <pc:sldMkLst>
          <pc:docMk/>
          <pc:sldMk cId="3312564852" sldId="276"/>
        </pc:sldMkLst>
        <pc:spChg chg="mod">
          <ac:chgData name="Cameron Midson" userId="510fe36d-201b-4d30-8c49-491c55367456" providerId="ADAL" clId="{93217E07-8A0E-5D7D-A37A-49773A2FEA36}" dt="2026-03-23T04:54:32.398" v="41"/>
          <ac:spMkLst>
            <pc:docMk/>
            <pc:sldMk cId="3312564852" sldId="276"/>
            <ac:spMk id="4" creationId="{6A53CAD1-41AE-603C-A2AC-6F78511DB248}"/>
          </ac:spMkLst>
        </pc:spChg>
      </pc:sldChg>
      <pc:sldChg chg="modSp mod">
        <pc:chgData name="Cameron Midson" userId="510fe36d-201b-4d30-8c49-491c55367456" providerId="ADAL" clId="{93217E07-8A0E-5D7D-A37A-49773A2FEA36}" dt="2026-03-23T04:54:16.676" v="40" actId="1076"/>
        <pc:sldMkLst>
          <pc:docMk/>
          <pc:sldMk cId="500136252" sldId="642"/>
        </pc:sldMkLst>
        <pc:spChg chg="mod">
          <ac:chgData name="Cameron Midson" userId="510fe36d-201b-4d30-8c49-491c55367456" providerId="ADAL" clId="{93217E07-8A0E-5D7D-A37A-49773A2FEA36}" dt="2026-03-23T04:54:13.435" v="39" actId="1037"/>
          <ac:spMkLst>
            <pc:docMk/>
            <pc:sldMk cId="500136252" sldId="642"/>
            <ac:spMk id="3" creationId="{F4E426E7-B3AF-1126-A7BD-FC28F59DDCC8}"/>
          </ac:spMkLst>
        </pc:spChg>
        <pc:spChg chg="mod">
          <ac:chgData name="Cameron Midson" userId="510fe36d-201b-4d30-8c49-491c55367456" providerId="ADAL" clId="{93217E07-8A0E-5D7D-A37A-49773A2FEA36}" dt="2026-03-23T04:54:13.435" v="39" actId="1037"/>
          <ac:spMkLst>
            <pc:docMk/>
            <pc:sldMk cId="500136252" sldId="642"/>
            <ac:spMk id="4" creationId="{F6F05948-33DB-055B-AE2C-CEF9374E5478}"/>
          </ac:spMkLst>
        </pc:spChg>
        <pc:spChg chg="mod">
          <ac:chgData name="Cameron Midson" userId="510fe36d-201b-4d30-8c49-491c55367456" providerId="ADAL" clId="{93217E07-8A0E-5D7D-A37A-49773A2FEA36}" dt="2026-03-23T04:54:16.676" v="40" actId="1076"/>
          <ac:spMkLst>
            <pc:docMk/>
            <pc:sldMk cId="500136252" sldId="642"/>
            <ac:spMk id="6" creationId="{E2745914-D2E6-06A3-8588-F65555112ADD}"/>
          </ac:spMkLst>
        </pc:spChg>
        <pc:spChg chg="mod">
          <ac:chgData name="Cameron Midson" userId="510fe36d-201b-4d30-8c49-491c55367456" providerId="ADAL" clId="{93217E07-8A0E-5D7D-A37A-49773A2FEA36}" dt="2026-03-23T04:54:13.435" v="39" actId="1037"/>
          <ac:spMkLst>
            <pc:docMk/>
            <pc:sldMk cId="500136252" sldId="642"/>
            <ac:spMk id="8" creationId="{C02330F5-AA6E-D44A-DE7C-F0AE1B15F21C}"/>
          </ac:spMkLst>
        </pc:spChg>
        <pc:picChg chg="mod">
          <ac:chgData name="Cameron Midson" userId="510fe36d-201b-4d30-8c49-491c55367456" providerId="ADAL" clId="{93217E07-8A0E-5D7D-A37A-49773A2FEA36}" dt="2026-03-23T04:53:15.101" v="11" actId="1076"/>
          <ac:picMkLst>
            <pc:docMk/>
            <pc:sldMk cId="500136252" sldId="642"/>
            <ac:picMk id="10" creationId="{5D4685A7-3E6D-65F1-31A0-3B15F6A09403}"/>
          </ac:picMkLst>
        </pc:picChg>
      </pc:sldChg>
      <pc:sldChg chg="modSp mod">
        <pc:chgData name="Cameron Midson" userId="510fe36d-201b-4d30-8c49-491c55367456" providerId="ADAL" clId="{93217E07-8A0E-5D7D-A37A-49773A2FEA36}" dt="2026-03-23T04:52:23.593" v="5" actId="20577"/>
        <pc:sldMkLst>
          <pc:docMk/>
          <pc:sldMk cId="602433484" sldId="645"/>
        </pc:sldMkLst>
        <pc:spChg chg="mod">
          <ac:chgData name="Cameron Midson" userId="510fe36d-201b-4d30-8c49-491c55367456" providerId="ADAL" clId="{93217E07-8A0E-5D7D-A37A-49773A2FEA36}" dt="2026-03-23T04:52:23.593" v="5" actId="20577"/>
          <ac:spMkLst>
            <pc:docMk/>
            <pc:sldMk cId="602433484" sldId="645"/>
            <ac:spMk id="5" creationId="{FDE3DB73-2185-EB6B-CCCA-C32695F3740E}"/>
          </ac:spMkLst>
        </pc:spChg>
      </pc:sldChg>
      <pc:sldChg chg="modSp mod">
        <pc:chgData name="Cameron Midson" userId="510fe36d-201b-4d30-8c49-491c55367456" providerId="ADAL" clId="{93217E07-8A0E-5D7D-A37A-49773A2FEA36}" dt="2026-03-23T04:52:49.377" v="8" actId="1076"/>
        <pc:sldMkLst>
          <pc:docMk/>
          <pc:sldMk cId="4013035397" sldId="646"/>
        </pc:sldMkLst>
        <pc:spChg chg="mod">
          <ac:chgData name="Cameron Midson" userId="510fe36d-201b-4d30-8c49-491c55367456" providerId="ADAL" clId="{93217E07-8A0E-5D7D-A37A-49773A2FEA36}" dt="2026-03-23T04:52:42.564" v="6"/>
          <ac:spMkLst>
            <pc:docMk/>
            <pc:sldMk cId="4013035397" sldId="646"/>
            <ac:spMk id="9" creationId="{20251DBA-EA93-9A56-8C51-724D4F72B993}"/>
          </ac:spMkLst>
        </pc:spChg>
        <pc:spChg chg="mod">
          <ac:chgData name="Cameron Midson" userId="510fe36d-201b-4d30-8c49-491c55367456" providerId="ADAL" clId="{93217E07-8A0E-5D7D-A37A-49773A2FEA36}" dt="2026-03-23T04:52:49.377" v="8" actId="1076"/>
          <ac:spMkLst>
            <pc:docMk/>
            <pc:sldMk cId="4013035397" sldId="646"/>
            <ac:spMk id="10" creationId="{BCBDA4B4-8791-D067-94E5-39C7A7A95AB8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fld id="{A644BF32-4CA8-4343-91C5-94D89E008D3B}" type="datetimeFigureOut">
              <a:rPr lang="en-US" smtClean="0"/>
              <a:pPr/>
              <a:t>3/23/26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fld id="{C8CAF07B-88B1-40ED-9A21-D99161D5F8F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66324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1pPr>
    <a:lvl2pPr marL="457176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2pPr>
    <a:lvl3pPr marL="914353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3pPr>
    <a:lvl4pPr marL="1371529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4pPr>
    <a:lvl5pPr marL="1828707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5pPr>
    <a:lvl6pPr marL="2285883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6pPr>
    <a:lvl7pPr marL="2743059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8pPr>
    <a:lvl9pPr marL="3657412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Wilayah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Adelaide Hills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secara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cepat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menjadi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salah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satu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wilayah yang paling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menarik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mendukung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komunitas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kreatif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membuka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jalan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bagi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evolusi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Australia. </a:t>
            </a:r>
            <a:endParaRPr lang="en-AU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Periksa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catatan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tambahan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informasi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slide dan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usulan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poin-poin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diskusi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mengunduh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banyak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topik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sumber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daya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termasuk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presentasi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seperti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kunjungi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www.australianwinediscovered.com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24150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produsen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Adelaide Hills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berfokus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kebun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meminimalkan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intervensi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pabrik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menciptakan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mengekspresikan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setiap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kondisi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lingkungan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hidup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iklim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setiap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kebun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Kualitas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tinggi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membuatnya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mungkin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dilakukan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AU" b="0" dirty="0">
              <a:effectLst/>
            </a:endParaRPr>
          </a:p>
          <a:p>
            <a:pPr rtl="0"/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Pembuat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menggunakan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campuran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teknik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tradisional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teknik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inovatif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Contohnya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beberapa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pembuat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melakukan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eksperimen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memperpanjang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kontak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kulit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putih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membangun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tekstur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bobot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menciptakan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menarik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Pembuat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lainnya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melakukan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eksperimen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teknik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fermentasi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seperti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fermentasi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alami</a:t>
            </a:r>
            <a:r>
              <a:rPr lang="en-AU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mana ragi </a:t>
            </a:r>
            <a:r>
              <a:rPr lang="en-AU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(indigenous yeasts) 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secara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alami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terdapat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microflora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digunakan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memfermentasi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daripada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menambah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ragi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kultur.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Fermentasi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keseluruhan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tandan </a:t>
            </a:r>
            <a:r>
              <a:rPr lang="en-AU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red wine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merupakan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teknik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lain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semakin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umum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digunakan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., di mana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tangkainya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dibiarkan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masih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kontak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meningkatkan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aroma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meningkatkan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struktur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tanin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potensi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penuaan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rtl="0"/>
            <a:endParaRPr lang="en-AU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USULAN POIN-POIN UNTUK DISKUSI :</a:t>
            </a:r>
            <a:endParaRPr lang="en-AU" b="0" dirty="0">
              <a:effectLst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Bagaimana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iklim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sejuk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Adelaide Hills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mempengaruhi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praktik-praktik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kebun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kilang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endParaRPr lang="en-AU" b="0" dirty="0">
              <a:effectLst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Sebagian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besar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wilayah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Australia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memproduksi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banyak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dibandingkan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putih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tetapi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Adelaide Hills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memproduksi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banyak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putih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Mengapa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endParaRPr lang="en-AU" b="0" dirty="0">
              <a:effectLst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Mengapa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menurut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Anda Adelaide Hills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menjadi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pusat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pembuat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eksperimental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inovatif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endParaRPr lang="en-AU" b="0" dirty="0">
              <a:effectLst/>
            </a:endParaRPr>
          </a:p>
          <a:p>
            <a:br>
              <a:rPr lang="en-AU" dirty="0"/>
            </a:b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AU" b="0" dirty="0"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45817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SEKARANG ADALAH WAKTU YANG TEPAT UNTUK MENCICIPI DAN MENDISKUSIKAN BEBERAPA ANGGUR PILIHAN ANDA </a:t>
            </a:r>
            <a:endParaRPr lang="en-AU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+ PROGRAM KOMPLEMENTER: Anda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akan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menemukan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materi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program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varietas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banyak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lagi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www.australianwinediscovered.com</a:t>
            </a: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036795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Tidak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satupun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varieta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jagoan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tunggal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tetapi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faktor-faktor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umum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seluruh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premium,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bersifat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karakter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varietas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jelas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terlihat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berbagai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lokasi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b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21191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Ketinggian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Adelaide Hills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menciptakan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kondisi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ideal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Chardonnay dan Pinot Noir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sparkling wine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mempertahankan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tingkat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en-AU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acidity 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mengembangkan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rasa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membuatnya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menjadi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salah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satu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wilayah </a:t>
            </a:r>
            <a:r>
              <a:rPr lang="en-AU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sparkling wine 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 Australia yang paling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menarik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304343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13489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Sauvignon Blanc sangat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menyukai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iklim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sejuk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di mana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dapat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menghasilkan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dinamis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beraroma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mengeluarkan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acidity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natural.   Sauvignon Blanc Adelaide Hills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sering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kali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memiliki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palatum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tengah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lembuh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lezat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rasa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akhir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garing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menyegarkan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merupakan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cepat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diminum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biasanya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tidak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mendapat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manfaat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kalau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disimpan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lama</a:t>
            </a:r>
            <a:endParaRPr lang="en-US" b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59134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616950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Adelaide Hills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merupakan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pemimpin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‘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gelombang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baru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 Chardonnay Australia,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menghasilkan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menandingi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Chardonnays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iklim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sejuk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terbaik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dunia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intensitas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kompleksitasnya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dinamis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segar,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acidity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cerah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cita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rasa citrus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berbiji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Pada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umumnya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ramping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tetapi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memiliki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struktur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disimpan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lama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berkembang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79262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elevasi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iklim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sejuknya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Adelaide Hills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adalah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wilayah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terkemuka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Australia Selatan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produksi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Pinot Noir.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114303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Shiraz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menciptakan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puncak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dingin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 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Shiraz yang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dibuat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di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puncak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lipatan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pegunungan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Adelaide Hills yang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sejuk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sangatlah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kontras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…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0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red wine 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yang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besar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pekat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wilayah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iklim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hangat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Australia Selatan.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tingkat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alkohol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sedang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aroma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merica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bumbu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harum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tanin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asam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baik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Shiraz Adelaide Hills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adalah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adalah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wine yang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muncul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cepat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sebagai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gaya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sangat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dipuji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kancah</a:t>
            </a:r>
            <a:r>
              <a:rPr lang="en-AU" sz="10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wine 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dunia,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suatu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kontras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kuat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merah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besar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wilayah Australia Selatan yang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hangat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iklimmya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tingkat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alkohol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sedang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aroma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merica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bumbu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harum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tanin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keasaman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baik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Shiraz Adelaide Hills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cepat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menjadi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sebuah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gaya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sangat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dipuji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di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kancah</a:t>
            </a:r>
            <a:r>
              <a:rPr lang="en-ID" sz="12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wine 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dunia.</a:t>
            </a:r>
          </a:p>
          <a:p>
            <a:pPr rtl="0"/>
            <a:endParaRPr lang="en-AU" b="1" dirty="0">
              <a:effectLst/>
            </a:endParaRPr>
          </a:p>
          <a:p>
            <a:br>
              <a:rPr lang="en-AU" dirty="0"/>
            </a:b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50682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Hanya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beberapa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menit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Adelaide, di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perbukitan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menuju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timur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kota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Adelaide Hills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iadalah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salah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satu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wilayah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ilklim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paling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sejuk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Australia Selatan.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Lanskapnya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beragam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terdiri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puncak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lembah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pertanian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kebun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di mana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beberapa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kualitas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terbaik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Australia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diproduksi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Hahndorf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pusat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kota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Adelaide Hills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tempat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pemukiman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masyarakat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Jerman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tertua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semenjak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1800 an di Australia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masih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Pusat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membanggakan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galeri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restoran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menakjubkan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merupakan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jalur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jalan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menuju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into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ruang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bawah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wilayah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AU" b="0" dirty="0">
              <a:effectLst/>
            </a:endParaRPr>
          </a:p>
          <a:p>
            <a:br>
              <a:rPr lang="en-AU" dirty="0"/>
            </a:br>
            <a:br>
              <a:rPr lang="en-AU" dirty="0"/>
            </a:b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321550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901187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banyak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program,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perangkat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pendukung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sumber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kunjungi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www.australianwinediscovered.com</a:t>
            </a:r>
            <a:endParaRPr lang="en-AU" b="0" dirty="0">
              <a:effectLst/>
            </a:endParaRPr>
          </a:p>
          <a:p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pertanyaan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kirimkan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surel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discovered@wineaustralia.com</a:t>
            </a: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52918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mungkin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merupakan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peluang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memberikan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semuanya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kesempatan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mencicipi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klasik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Adelaide Hills.  Wine tasting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secara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lengkap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diadakan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kemudian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program. </a:t>
            </a:r>
          </a:p>
          <a:p>
            <a:endParaRPr lang="en-US" dirty="0"/>
          </a:p>
          <a:p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Adelaide Hills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merupakan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area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komunitas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berpikir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maju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karena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lingkungannya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beriklim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sejuk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mampu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menghasilkan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beragam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premium.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Pembuat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memproduksi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beragam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mulai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sparkling wine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metode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tradisional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hingga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Shiraz yang kaya spices. </a:t>
            </a:r>
            <a:r>
              <a:rPr lang="en-AU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Chardonnay dan 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Pinot Noir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kharasteristic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dipegaruhi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iklim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sejuk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selain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Sauvignon Blanc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dihasilkan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menjadi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tolok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ukur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Australia.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Varietas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alternatif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juga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tumbuh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subur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wilayah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beragam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Karakteristik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umum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Adelaide Hills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adalah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acidity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alami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keanggunan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rtl="0"/>
            <a:endParaRPr lang="en-AU" b="0" dirty="0">
              <a:effectLst/>
            </a:endParaRPr>
          </a:p>
          <a:p>
            <a:br>
              <a:rPr lang="en-AU" dirty="0"/>
            </a:b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60351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21631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USULAN POIN UNTUK DISKUSI : </a:t>
            </a:r>
          </a:p>
          <a:p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waktu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kurang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50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tahun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 Adelaide Hills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bertumbuh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menjadi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salah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satu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wilayah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menentukan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tren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garda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terdepan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Australia. Apa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alasannya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wilayah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meningkat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pesat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8050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Adelaide Hills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merentang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Barossa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utara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turun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McLaren Vale.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Diapit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antara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wilayah-wilayah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terkenal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iklim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hangat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wilayah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memiliki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iklim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sejuk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khas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berkat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ketinggiannya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Jalan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berkelok-kelok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melalui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lanskap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berbukit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bukit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terjal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lembah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menciptakan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serangkaian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iklim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meso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iklim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mikro</a:t>
            </a:r>
            <a:endParaRPr lang="en-US" b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3397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Karena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iklimnya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sejuk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kebanyakan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wilayah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paling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cocok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varietas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cepat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Namun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beberapa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dataran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menghadap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barat di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bagian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utara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cukup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hangat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mematangkan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Cabernet Sauvignon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mempunyai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siklus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lama.</a:t>
            </a:r>
            <a:endParaRPr lang="en-AU" b="0" dirty="0">
              <a:effectLst/>
            </a:endParaRPr>
          </a:p>
          <a:p>
            <a:pPr rtl="0"/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meningkatnya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ketinggian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maka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temperatur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turun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Ini sangat vital di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malam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tahap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akhir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pematangan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terutama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warna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cita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rasa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didukung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oleh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kondisi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sejuk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AU" b="0" dirty="0">
              <a:effectLst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urah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hujan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musim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tanam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(GSR)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268mm (10.5in). Adelaide Hills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menerima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hujan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secara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relatif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rendah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selama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musim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Namun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curah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hujan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berbeda-beda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seluruh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wilayah,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meningkat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dataran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tinggi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terutama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hujan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jatuh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musim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dingin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musim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semi. Sebagian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besar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wilayah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cukup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beruntung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mendapatkan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pasokan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air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bawah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jumlah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memadai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AU" b="0" dirty="0">
              <a:effectLst/>
            </a:endParaRPr>
          </a:p>
          <a:p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Temperatur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rata-rata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bulan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Januari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(MJT)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20.4°C (68.7°F).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26890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Tipe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Adelaide Hills sangat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bervariasi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campuran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abu-abu-coklat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atau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coklat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lempung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bagian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berpasir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lapisan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bawah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Kedalaman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juga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bervariasi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karena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topografinya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rtl="0"/>
            <a:endParaRPr lang="en-AU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USULAN POIN-POIN UNTUK DISKUSI :  </a:t>
            </a:r>
            <a:endParaRPr lang="en-AU" b="0" dirty="0">
              <a:effectLst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Mengapa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wilayah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beriklim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sejuk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umumnya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menghasilkan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banyak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 </a:t>
            </a:r>
            <a:endParaRPr lang="en-AU" b="0" dirty="0">
              <a:effectLst/>
            </a:endParaRPr>
          </a:p>
          <a:p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Bagaimana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menurut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iklim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Adelaide Hills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beragam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topografinya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mempengaruhi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pembuatan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 </a:t>
            </a:r>
            <a:endParaRPr lang="en-AU" b="0" dirty="0"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05771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Adelaide Hills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menawarkan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kondisi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penanaman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murni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asli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walaupun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topografinya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beragam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iklimnya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sejuk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tipi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tanahnya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beragam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memberikan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tantangan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Di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beberapa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area,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petani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menggunakan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teknik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pemangkasan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musim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panas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membantu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mengendalikan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secara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Sebagian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besar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kebun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menggunakan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irigasi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Kebun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wilayah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umumnya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ditumbuhkan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kanopi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tinggi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1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erpapar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memaksimalkan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penetrasi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cahaya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matahari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memastikan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masak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cita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rasa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terbangun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Manajemen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kanopi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terutama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penting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Sauvignon Blanc,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dapat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cenderung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membuat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terjadinya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produksi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dedaunan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berlebihan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Fokus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praktik-praktik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lingkungan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berkelanjutan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semakin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banyak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kebun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digarap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secara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organik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bebas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kimia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01166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9F80134-43BD-B065-562C-51001B95FA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3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260254201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Right - Small title on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6363" y="611991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3491218"/>
            <a:ext cx="4829691" cy="2846525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172740F4-95EE-1A0E-2830-7BA7F7EA406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1479855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2219899511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Lef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419" y="584200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30419" y="3463427"/>
            <a:ext cx="4829691" cy="2846525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A75A5A85-FFD2-4B7C-2E12-0B47EB9412F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452064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54382663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Righ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6363" y="592898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3472125"/>
            <a:ext cx="4829691" cy="2846525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A07CDF38-66FC-83A8-05FA-27AB6E20AFA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1460762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3092765699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DCCE697-4019-BB04-2E3D-B591954C0E92}"/>
              </a:ext>
            </a:extLst>
          </p:cNvPr>
          <p:cNvCxnSpPr/>
          <p:nvPr userDrawn="1"/>
        </p:nvCxnSpPr>
        <p:spPr>
          <a:xfrm>
            <a:off x="1635760" y="3429000"/>
            <a:ext cx="10556240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>
            <a:extLst>
              <a:ext uri="{FF2B5EF4-FFF2-40B4-BE49-F238E27FC236}">
                <a16:creationId xmlns:a16="http://schemas.microsoft.com/office/drawing/2014/main" id="{D87C4ADD-0043-2691-F0F9-61E2A9C9E55B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B4AC40A-15C3-618A-87BF-95DE760CCE3E}"/>
              </a:ext>
            </a:extLst>
          </p:cNvPr>
          <p:cNvSpPr/>
          <p:nvPr userDrawn="1"/>
        </p:nvSpPr>
        <p:spPr>
          <a:xfrm>
            <a:off x="673388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A8945C62-1796-2F24-FF4B-EE658021C83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456363" y="3808638"/>
            <a:ext cx="5735637" cy="2713065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8C56E1-4F7A-0A2A-BC11-63617FE632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234" y="3808638"/>
            <a:ext cx="2382787" cy="662774"/>
          </a:xfrm>
        </p:spPr>
        <p:txBody>
          <a:bodyPr anchor="b"/>
          <a:lstStyle>
            <a:lvl1pPr>
              <a:defRPr sz="2400" b="1" cap="none">
                <a:solidFill>
                  <a:schemeClr val="accent1"/>
                </a:solidFill>
                <a:latin typeface="Neue Haas Grotesk Text Pro" panose="020B0504020202020204" pitchFamily="34" charset="77"/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B6B924D-09BD-C049-692A-382067D57BF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73234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0476778D-80A8-6E67-51B8-8202C91D733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971951" y="1720205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1F3B1517-037A-CABC-600A-81C65362989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1951" y="1057431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EFC2E36E-1B11-BBAF-0888-5579301BA8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513497"/>
            <a:ext cx="4657498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400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4DFE537-DE09-1E8E-465D-07F0751EACE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3344" y="512087"/>
            <a:ext cx="4298950" cy="903287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3200"/>
            </a:lvl1pPr>
            <a:lvl2pPr>
              <a:defRPr sz="3200"/>
            </a:lvl2pPr>
            <a:lvl3pPr>
              <a:defRPr sz="3200"/>
            </a:lvl3pPr>
            <a:lvl4pPr>
              <a:defRPr sz="3200"/>
            </a:lvl4pPr>
            <a:lvl5pPr>
              <a:defRPr sz="3200"/>
            </a:lvl5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0445684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ond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0868E5D-82E4-9ED7-FE3C-F18B54D61FC0}"/>
              </a:ext>
            </a:extLst>
          </p:cNvPr>
          <p:cNvCxnSpPr>
            <a:cxnSpLocks/>
          </p:cNvCxnSpPr>
          <p:nvPr userDrawn="1"/>
        </p:nvCxnSpPr>
        <p:spPr>
          <a:xfrm>
            <a:off x="0" y="3429000"/>
            <a:ext cx="12192000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E52DBE86-4A40-5227-0298-A75B20F94D49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38FBB87-CB17-3FE8-2B96-3D05DFD2FB85}"/>
              </a:ext>
            </a:extLst>
          </p:cNvPr>
          <p:cNvSpPr/>
          <p:nvPr userDrawn="1"/>
        </p:nvSpPr>
        <p:spPr>
          <a:xfrm>
            <a:off x="3976197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B9587D6-9686-9FBB-0765-D619A1CBCFB4}"/>
              </a:ext>
            </a:extLst>
          </p:cNvPr>
          <p:cNvSpPr/>
          <p:nvPr userDrawn="1"/>
        </p:nvSpPr>
        <p:spPr>
          <a:xfrm>
            <a:off x="9500166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03802818-56CD-1263-E46F-6DAEB21B1E7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055768" y="3808638"/>
            <a:ext cx="3136232" cy="2800350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F11D5CE-BFFC-40BB-DD44-37BC844B666B}"/>
              </a:ext>
            </a:extLst>
          </p:cNvPr>
          <p:cNvSpPr/>
          <p:nvPr userDrawn="1"/>
        </p:nvSpPr>
        <p:spPr>
          <a:xfrm>
            <a:off x="6587661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AE79F6EA-A770-C59B-E674-5D7C2420E2B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2828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C05A9C7-ACEE-CBE6-410B-463E8B19C2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1943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1D01EE4A-6707-AC5C-282A-6CAD0444217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93874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9" name="Text Placeholder 16">
            <a:extLst>
              <a:ext uri="{FF2B5EF4-FFF2-40B4-BE49-F238E27FC236}">
                <a16:creationId xmlns:a16="http://schemas.microsoft.com/office/drawing/2014/main" id="{56AACFBB-ADA6-52A8-6760-35A7AA5BD4A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782989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6E2BF96-0406-EAAA-D55F-95A98B3106A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270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A6CE443F-B368-5A4E-D780-4F510384DB9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161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2F8AC8E5-6849-85F5-13DE-6C2E5A55378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4134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582CF7E7-143F-3302-1448-523D8DD7199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4025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62057050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Future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0868E5D-82E4-9ED7-FE3C-F18B54D61FC0}"/>
              </a:ext>
            </a:extLst>
          </p:cNvPr>
          <p:cNvCxnSpPr>
            <a:cxnSpLocks/>
          </p:cNvCxnSpPr>
          <p:nvPr userDrawn="1"/>
        </p:nvCxnSpPr>
        <p:spPr>
          <a:xfrm>
            <a:off x="-76802" y="3429000"/>
            <a:ext cx="11220083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E52DBE86-4A40-5227-0298-A75B20F94D49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38FBB87-CB17-3FE8-2B96-3D05DFD2FB85}"/>
              </a:ext>
            </a:extLst>
          </p:cNvPr>
          <p:cNvSpPr/>
          <p:nvPr userDrawn="1"/>
        </p:nvSpPr>
        <p:spPr>
          <a:xfrm>
            <a:off x="3976197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03802818-56CD-1263-E46F-6DAEB21B1E7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456363" y="374557"/>
            <a:ext cx="5735637" cy="2800350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F11D5CE-BFFC-40BB-DD44-37BC844B666B}"/>
              </a:ext>
            </a:extLst>
          </p:cNvPr>
          <p:cNvSpPr/>
          <p:nvPr userDrawn="1"/>
        </p:nvSpPr>
        <p:spPr>
          <a:xfrm>
            <a:off x="6587661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AE79F6EA-A770-C59B-E674-5D7C2420E2B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2828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C05A9C7-ACEE-CBE6-410B-463E8B19C2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1943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6E2BF96-0406-EAAA-D55F-95A98B3106A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270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A6CE443F-B368-5A4E-D780-4F510384DB9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161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2F8AC8E5-6849-85F5-13DE-6C2E5A55378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14292" y="4632860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582CF7E7-143F-3302-1448-523D8DD7199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03407" y="3949009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3" name="Right Arrow 2">
            <a:extLst>
              <a:ext uri="{FF2B5EF4-FFF2-40B4-BE49-F238E27FC236}">
                <a16:creationId xmlns:a16="http://schemas.microsoft.com/office/drawing/2014/main" id="{D2A29356-8631-1532-1ED5-5F3A9C6EB4C0}"/>
              </a:ext>
            </a:extLst>
          </p:cNvPr>
          <p:cNvSpPr/>
          <p:nvPr userDrawn="1"/>
        </p:nvSpPr>
        <p:spPr>
          <a:xfrm>
            <a:off x="9923352" y="3302000"/>
            <a:ext cx="1625776" cy="254094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1911708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5073EE5-3428-4180-EEFF-EE47B2B4D96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3609474"/>
            <a:ext cx="6096000" cy="2919663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AF9CD240-89C9-6F67-0293-E4735C332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88694"/>
            <a:ext cx="5334275" cy="820910"/>
          </a:xfrm>
        </p:spPr>
        <p:txBody>
          <a:bodyPr anchor="b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07C108B5-9EC0-EFB0-13AA-E0F24A78D4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609604"/>
            <a:ext cx="4929297" cy="1225103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B580F0EA-12DF-314A-0AA0-1614ABC7E64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87979" y="328863"/>
            <a:ext cx="6096000" cy="2919663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9D512458-DB29-70F7-7134-052611D2B9E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20492" y="5543717"/>
            <a:ext cx="4929297" cy="1225103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AF3D2BF-5EA6-8B0E-C22D-C744A6F347C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20492" y="3429000"/>
            <a:ext cx="5473058" cy="2038350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02641830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ank you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58000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9F80134-43BD-B065-562C-51001B95FA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595462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3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17694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hank You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7988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0ECCE387-4173-9E0F-F2C4-6028F58AF03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608525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5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35598292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hank You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58000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solidFill>
                <a:schemeClr val="accent5"/>
              </a:solidFill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A6136049-EFA7-F405-74C6-72FC07DC2CE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0243" y="6317194"/>
            <a:ext cx="2822695" cy="123397"/>
          </a:xfrm>
          <a:prstGeom prst="rect">
            <a:avLst/>
          </a:prstGeom>
        </p:spPr>
      </p:pic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876E5A77-F048-FCB3-F187-B09143BE4E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615057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918598596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333BC92-FCDE-8462-6F85-43C9CCB909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5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722644859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sting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>
            <a:extLst>
              <a:ext uri="{FF2B5EF4-FFF2-40B4-BE49-F238E27FC236}">
                <a16:creationId xmlns:a16="http://schemas.microsoft.com/office/drawing/2014/main" id="{D8AA01C7-FC11-4894-9BC5-76ECB5904818}"/>
              </a:ext>
            </a:extLst>
          </p:cNvPr>
          <p:cNvSpPr txBox="1"/>
          <p:nvPr userDrawn="1"/>
        </p:nvSpPr>
        <p:spPr>
          <a:xfrm>
            <a:off x="535644" y="6111908"/>
            <a:ext cx="2103695" cy="330760"/>
          </a:xfrm>
          <a:prstGeom prst="rect">
            <a:avLst/>
          </a:prstGeom>
        </p:spPr>
        <p:txBody>
          <a:bodyPr vert="horz" wrap="square" lIns="0" tIns="11521" rIns="0" bIns="0" rtlCol="0">
            <a:sp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5000"/>
              </a:lnSpc>
              <a:spcBef>
                <a:spcPct val="0"/>
              </a:spcBef>
            </a:pPr>
            <a:r>
              <a:rPr lang="en-AU" sz="2722" b="0" i="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TASTING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1E09F4-7558-25BA-F68E-D3CF62E7383E}"/>
              </a:ext>
            </a:extLst>
          </p:cNvPr>
          <p:cNvSpPr txBox="1"/>
          <p:nvPr userDrawn="1"/>
        </p:nvSpPr>
        <p:spPr>
          <a:xfrm>
            <a:off x="1243391" y="5448116"/>
            <a:ext cx="2738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 dirty="0">
                <a:solidFill>
                  <a:schemeClr val="bg2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TASTING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15A3BF27-D1A8-E18A-79B3-53F2BFAE9EBD}"/>
              </a:ext>
            </a:extLst>
          </p:cNvPr>
          <p:cNvSpPr/>
          <p:nvPr userDrawn="1"/>
        </p:nvSpPr>
        <p:spPr>
          <a:xfrm rot="5400000" flipH="1">
            <a:off x="-2941519" y="2905793"/>
            <a:ext cx="6884880" cy="1046413"/>
          </a:xfrm>
          <a:custGeom>
            <a:avLst/>
            <a:gdLst>
              <a:gd name="connsiteX0" fmla="*/ 12240 w 10692940"/>
              <a:gd name="connsiteY0" fmla="*/ 46235 h 1079748"/>
              <a:gd name="connsiteX1" fmla="*/ 0 w 10692940"/>
              <a:gd name="connsiteY1" fmla="*/ 1079748 h 1079748"/>
              <a:gd name="connsiteX2" fmla="*/ 10670641 w 10692940"/>
              <a:gd name="connsiteY2" fmla="*/ 1057284 h 1079748"/>
              <a:gd name="connsiteX3" fmla="*/ 10692940 w 10692940"/>
              <a:gd name="connsiteY3" fmla="*/ 603963 h 1079748"/>
              <a:gd name="connsiteX4" fmla="*/ 5788282 w 10692940"/>
              <a:gd name="connsiteY4" fmla="*/ 498721 h 1079748"/>
              <a:gd name="connsiteX5" fmla="*/ 12240 w 10692940"/>
              <a:gd name="connsiteY5" fmla="*/ 46235 h 1079748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92940" h="1079748">
                <a:moveTo>
                  <a:pt x="12240" y="46235"/>
                </a:moveTo>
                <a:lnTo>
                  <a:pt x="0" y="1079748"/>
                </a:lnTo>
                <a:lnTo>
                  <a:pt x="10670641" y="1057284"/>
                </a:lnTo>
                <a:lnTo>
                  <a:pt x="10692940" y="603963"/>
                </a:lnTo>
                <a:cubicBezTo>
                  <a:pt x="10120510" y="688217"/>
                  <a:pt x="7656910" y="816366"/>
                  <a:pt x="5788282" y="498721"/>
                </a:cubicBezTo>
                <a:cubicBezTo>
                  <a:pt x="3919654" y="181076"/>
                  <a:pt x="2316450" y="-117243"/>
                  <a:pt x="12240" y="46235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68F5E33-F5F2-1765-B4DF-BBE89D010E4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76029" y="515358"/>
            <a:ext cx="1936405" cy="63507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A9EE3C19-6C15-B2A0-3B9B-3256923189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68241" y="6000910"/>
            <a:ext cx="1244193" cy="488790"/>
          </a:xfrm>
          <a:prstGeom prst="rect">
            <a:avLst/>
          </a:prstGeom>
        </p:spPr>
      </p:pic>
      <p:sp>
        <p:nvSpPr>
          <p:cNvPr id="7" name="Holder 2">
            <a:extLst>
              <a:ext uri="{FF2B5EF4-FFF2-40B4-BE49-F238E27FC236}">
                <a16:creationId xmlns:a16="http://schemas.microsoft.com/office/drawing/2014/main" id="{AD885E53-C41B-F11B-B131-8EDF072CF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4720" y="515357"/>
            <a:ext cx="6226704" cy="1042381"/>
          </a:xfrm>
        </p:spPr>
        <p:txBody>
          <a:bodyPr lIns="0" tIns="0" rIns="0" bIns="0" anchor="t" anchorCtr="0"/>
          <a:lstStyle>
            <a:lvl1pPr>
              <a:lnSpc>
                <a:spcPct val="100000"/>
              </a:lnSpc>
              <a:defRPr sz="2177" b="0" i="0" cap="none" baseline="0">
                <a:solidFill>
                  <a:schemeClr val="accent2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wine name</a:t>
            </a:r>
          </a:p>
        </p:txBody>
      </p:sp>
      <p:sp>
        <p:nvSpPr>
          <p:cNvPr id="8" name="Holder 3">
            <a:extLst>
              <a:ext uri="{FF2B5EF4-FFF2-40B4-BE49-F238E27FC236}">
                <a16:creationId xmlns:a16="http://schemas.microsoft.com/office/drawing/2014/main" id="{351102E3-2CC2-21FF-A51A-EB3EF6E69F9B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3474720" y="1480192"/>
            <a:ext cx="6226704" cy="246221"/>
          </a:xfrm>
        </p:spPr>
        <p:txBody>
          <a:bodyPr lIns="0" tIns="0" rIns="0" bIns="0"/>
          <a:lstStyle>
            <a:lvl1pPr marL="0" indent="0">
              <a:buNone/>
              <a:defRPr sz="1634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location</a:t>
            </a:r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8D47485D-2ECB-6F8E-DCF4-3A1A422E143E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474722" y="2084832"/>
            <a:ext cx="6226704" cy="4434500"/>
          </a:xfrm>
        </p:spPr>
        <p:txBody>
          <a:bodyPr lIns="0" tIns="0" rIns="0" bIns="0"/>
          <a:lstStyle>
            <a:lvl1pPr marL="0" indent="0">
              <a:buNone/>
              <a:defRPr sz="1452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423936349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asting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>
            <a:extLst>
              <a:ext uri="{FF2B5EF4-FFF2-40B4-BE49-F238E27FC236}">
                <a16:creationId xmlns:a16="http://schemas.microsoft.com/office/drawing/2014/main" id="{D8AA01C7-FC11-4894-9BC5-76ECB5904818}"/>
              </a:ext>
            </a:extLst>
          </p:cNvPr>
          <p:cNvSpPr txBox="1"/>
          <p:nvPr userDrawn="1"/>
        </p:nvSpPr>
        <p:spPr>
          <a:xfrm>
            <a:off x="535644" y="6111908"/>
            <a:ext cx="2103695" cy="330760"/>
          </a:xfrm>
          <a:prstGeom prst="rect">
            <a:avLst/>
          </a:prstGeom>
        </p:spPr>
        <p:txBody>
          <a:bodyPr vert="horz" wrap="square" lIns="0" tIns="11521" rIns="0" bIns="0" rtlCol="0">
            <a:sp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5000"/>
              </a:lnSpc>
              <a:spcBef>
                <a:spcPct val="0"/>
              </a:spcBef>
            </a:pPr>
            <a:r>
              <a:rPr lang="en-AU" sz="2722" b="0" i="0">
                <a:solidFill>
                  <a:schemeClr val="bg1"/>
                </a:solidFill>
                <a:latin typeface="Inter Display" panose="02000503000000020004" pitchFamily="2" charset="0"/>
              </a:rPr>
              <a:t>TASTING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1E09F4-7558-25BA-F68E-D3CF62E7383E}"/>
              </a:ext>
            </a:extLst>
          </p:cNvPr>
          <p:cNvSpPr txBox="1"/>
          <p:nvPr userDrawn="1"/>
        </p:nvSpPr>
        <p:spPr>
          <a:xfrm>
            <a:off x="1243391" y="5448116"/>
            <a:ext cx="2738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 dirty="0">
                <a:solidFill>
                  <a:schemeClr val="accent5"/>
                </a:solidFill>
                <a:latin typeface="+mj-lt"/>
                <a:ea typeface="Inter Display" panose="02000503000000020004" pitchFamily="2" charset="0"/>
                <a:cs typeface="Inter Display" panose="02000503000000020004" pitchFamily="2" charset="0"/>
              </a:rPr>
              <a:t>TASTING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15A3BF27-D1A8-E18A-79B3-53F2BFAE9EBD}"/>
              </a:ext>
            </a:extLst>
          </p:cNvPr>
          <p:cNvSpPr/>
          <p:nvPr userDrawn="1"/>
        </p:nvSpPr>
        <p:spPr>
          <a:xfrm rot="5400000" flipH="1">
            <a:off x="-2941519" y="2905793"/>
            <a:ext cx="6884880" cy="1046413"/>
          </a:xfrm>
          <a:custGeom>
            <a:avLst/>
            <a:gdLst>
              <a:gd name="connsiteX0" fmla="*/ 12240 w 10692940"/>
              <a:gd name="connsiteY0" fmla="*/ 46235 h 1079748"/>
              <a:gd name="connsiteX1" fmla="*/ 0 w 10692940"/>
              <a:gd name="connsiteY1" fmla="*/ 1079748 h 1079748"/>
              <a:gd name="connsiteX2" fmla="*/ 10670641 w 10692940"/>
              <a:gd name="connsiteY2" fmla="*/ 1057284 h 1079748"/>
              <a:gd name="connsiteX3" fmla="*/ 10692940 w 10692940"/>
              <a:gd name="connsiteY3" fmla="*/ 603963 h 1079748"/>
              <a:gd name="connsiteX4" fmla="*/ 5788282 w 10692940"/>
              <a:gd name="connsiteY4" fmla="*/ 498721 h 1079748"/>
              <a:gd name="connsiteX5" fmla="*/ 12240 w 10692940"/>
              <a:gd name="connsiteY5" fmla="*/ 46235 h 1079748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92940" h="1079748">
                <a:moveTo>
                  <a:pt x="12240" y="46235"/>
                </a:moveTo>
                <a:lnTo>
                  <a:pt x="0" y="1079748"/>
                </a:lnTo>
                <a:lnTo>
                  <a:pt x="10670641" y="1057284"/>
                </a:lnTo>
                <a:lnTo>
                  <a:pt x="10692940" y="603963"/>
                </a:lnTo>
                <a:cubicBezTo>
                  <a:pt x="10120510" y="688217"/>
                  <a:pt x="7656910" y="816366"/>
                  <a:pt x="5788282" y="498721"/>
                </a:cubicBezTo>
                <a:cubicBezTo>
                  <a:pt x="3919654" y="181076"/>
                  <a:pt x="2316450" y="-117243"/>
                  <a:pt x="12240" y="4623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68F5E33-F5F2-1765-B4DF-BBE89D010E4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76029" y="515358"/>
            <a:ext cx="1936405" cy="63507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A9EE3C19-6C15-B2A0-3B9B-3256923189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68241" y="6000910"/>
            <a:ext cx="1244193" cy="488790"/>
          </a:xfrm>
          <a:prstGeom prst="rect">
            <a:avLst/>
          </a:prstGeom>
        </p:spPr>
      </p:pic>
      <p:sp>
        <p:nvSpPr>
          <p:cNvPr id="7" name="Holder 2">
            <a:extLst>
              <a:ext uri="{FF2B5EF4-FFF2-40B4-BE49-F238E27FC236}">
                <a16:creationId xmlns:a16="http://schemas.microsoft.com/office/drawing/2014/main" id="{AD885E53-C41B-F11B-B131-8EDF072CF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4720" y="515357"/>
            <a:ext cx="6226704" cy="1042381"/>
          </a:xfrm>
        </p:spPr>
        <p:txBody>
          <a:bodyPr lIns="0" tIns="0" rIns="0" bIns="0" anchor="t" anchorCtr="0"/>
          <a:lstStyle>
            <a:lvl1pPr>
              <a:lnSpc>
                <a:spcPct val="100000"/>
              </a:lnSpc>
              <a:defRPr sz="2177" b="0" i="0" cap="none" baseline="0">
                <a:solidFill>
                  <a:schemeClr val="accent1"/>
                </a:solidFill>
                <a:latin typeface="+mj-lt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wine name</a:t>
            </a:r>
          </a:p>
        </p:txBody>
      </p:sp>
      <p:sp>
        <p:nvSpPr>
          <p:cNvPr id="8" name="Holder 3">
            <a:extLst>
              <a:ext uri="{FF2B5EF4-FFF2-40B4-BE49-F238E27FC236}">
                <a16:creationId xmlns:a16="http://schemas.microsoft.com/office/drawing/2014/main" id="{351102E3-2CC2-21FF-A51A-EB3EF6E69F9B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3474720" y="1480192"/>
            <a:ext cx="6226704" cy="246221"/>
          </a:xfrm>
        </p:spPr>
        <p:txBody>
          <a:bodyPr lIns="0" tIns="0" rIns="0" bIns="0"/>
          <a:lstStyle>
            <a:lvl1pPr marL="0" indent="0">
              <a:buNone/>
              <a:defRPr sz="1634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location</a:t>
            </a:r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8D47485D-2ECB-6F8E-DCF4-3A1A422E143E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474722" y="2084832"/>
            <a:ext cx="6226704" cy="4434500"/>
          </a:xfrm>
        </p:spPr>
        <p:txBody>
          <a:bodyPr lIns="0" tIns="0" rIns="0" bIns="0"/>
          <a:lstStyle>
            <a:lvl1pPr marL="0" indent="0">
              <a:buNone/>
              <a:defRPr sz="1452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169556885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Variety bottle sh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88576156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1904595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804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4"/>
            <a:ext cx="4829691" cy="1610114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C4DE910F-F974-EC17-D99F-7CF8E351F2C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09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</p:spTree>
    <p:extLst>
      <p:ext uri="{BB962C8B-B14F-4D97-AF65-F5344CB8AC3E}">
        <p14:creationId xmlns:p14="http://schemas.microsoft.com/office/powerpoint/2010/main" val="3292788543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2" pos="393">
          <p15:clr>
            <a:srgbClr val="000000"/>
          </p15:clr>
        </p15:guide>
        <p15:guide id="3" orient="horz" pos="368">
          <p15:clr>
            <a:srgbClr val="00000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3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2518443"/>
            <a:ext cx="4829691" cy="1530521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EE31E3C0-4540-7C4D-8378-FEAE6073CA6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4737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</p:spTree>
    <p:extLst>
      <p:ext uri="{BB962C8B-B14F-4D97-AF65-F5344CB8AC3E}">
        <p14:creationId xmlns:p14="http://schemas.microsoft.com/office/powerpoint/2010/main" val="3259131561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pos="393">
          <p15:clr>
            <a:srgbClr val="000000"/>
          </p15:clr>
        </p15:guide>
        <p15:guide id="2" orient="horz" pos="368">
          <p15:clr>
            <a:srgbClr val="000000"/>
          </p15:clr>
        </p15:guide>
        <p15:guide id="4" pos="4067">
          <p15:clr>
            <a:srgbClr val="00000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DD8FB6-8ACF-DF6D-EB79-207CCA014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BCFD86-18E3-510D-7574-B45CCD538A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9DDADE-588C-E389-9C56-AA1FC59485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5D0F3-5617-4E4B-B49A-CF8CB71EDC27}" type="datetimeFigureOut">
              <a:rPr lang="en-US" smtClean="0"/>
              <a:t>3/23/26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76191D-47B6-A1DD-B585-B9877068E1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B81B3F-E4E1-8FCB-1AD0-7E72A11F4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106B9-48F5-894C-8B00-7C26AA0507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445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solidFill>
                <a:schemeClr val="accent5"/>
              </a:solidFill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333BC92-FCDE-8462-6F85-43C9CCB909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A6136049-EFA7-F405-74C6-72FC07DC2CE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0243" y="6317194"/>
            <a:ext cx="2822695" cy="12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027443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2518774"/>
            <a:ext cx="4829691" cy="1530521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EE31E3C0-4540-7C4D-8378-FEAE6073CA6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5068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FB207-1E2B-1D84-3D5E-C8ED9CCCB6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1272715795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5"/>
            <a:ext cx="4829691" cy="1610114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C4DE910F-F974-EC17-D99F-7CF8E351F2C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10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C0819214-B615-AB05-F590-69F5C5D2773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105257101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Righ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5"/>
            <a:ext cx="4829691" cy="1626156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868B181F-AB89-33FD-8820-F942275C6B2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10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918BF252-60CC-0EC4-2AF1-4A2F4E353D5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2111591520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lef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4" y="2450086"/>
            <a:ext cx="4829691" cy="1615252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3FB9D6AF-41E9-ACB1-35D7-87CE3683CB5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5068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0229488E-C66F-CE00-D846-4F75FB33336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4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4248233940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" y="0"/>
            <a:ext cx="12191998" cy="6858000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style. Title can be moved to suit background Image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00390875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eft - Sml Title on - White Text Let - Small Title on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419" y="584200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9192" y="3494249"/>
            <a:ext cx="4829691" cy="2846525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86C60342-0DCC-EC48-C3AF-9A9F4E1F294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452064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630166862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10B58A3-E193-4684-ABCE-DF0A8B6CD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84200"/>
            <a:ext cx="11371189" cy="13255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F38D3A-1279-4066-93F5-53800A7962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2044699"/>
            <a:ext cx="11371189" cy="43513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EA2CD7-A72C-495B-9228-0E077D24D9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10405" y="6356352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fld id="{42169B3B-8761-4204-AA5A-11BC84B55C93}" type="datetimeFigureOut">
              <a:rPr lang="en-AU" smtClean="0"/>
              <a:pPr/>
              <a:t>23/3/2026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D43B1A-E254-4E8E-8D77-9053126860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66D85B-9034-49C5-A86E-714985BCC2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38394" y="6356352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fld id="{E6316B6A-336A-44FF-82DA-A4D1594FA055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701075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9" r:id="rId3"/>
    <p:sldLayoutId id="2147483656" r:id="rId4"/>
    <p:sldLayoutId id="2147483666" r:id="rId5"/>
    <p:sldLayoutId id="2147483667" r:id="rId6"/>
    <p:sldLayoutId id="2147483668" r:id="rId7"/>
    <p:sldLayoutId id="2147483664" r:id="rId8"/>
    <p:sldLayoutId id="2147483657" r:id="rId9"/>
    <p:sldLayoutId id="2147483670" r:id="rId10"/>
    <p:sldLayoutId id="2147483671" r:id="rId11"/>
    <p:sldLayoutId id="2147483672" r:id="rId12"/>
    <p:sldLayoutId id="2147483655" r:id="rId13"/>
    <p:sldLayoutId id="2147483678" r:id="rId14"/>
    <p:sldLayoutId id="2147483679" r:id="rId15"/>
    <p:sldLayoutId id="2147483660" r:id="rId16"/>
    <p:sldLayoutId id="2147483673" r:id="rId17"/>
    <p:sldLayoutId id="2147483674" r:id="rId18"/>
    <p:sldLayoutId id="2147483675" r:id="rId19"/>
    <p:sldLayoutId id="2147483659" r:id="rId20"/>
    <p:sldLayoutId id="2147483683" r:id="rId21"/>
    <p:sldLayoutId id="2147483676" r:id="rId22"/>
    <p:sldLayoutId id="2147483677" r:id="rId23"/>
    <p:sldLayoutId id="2147483680" r:id="rId24"/>
    <p:sldLayoutId id="2147483681" r:id="rId25"/>
    <p:sldLayoutId id="2147483682" r:id="rId26"/>
  </p:sldLayoutIdLst>
  <p:transition/>
  <p:txStyles>
    <p:titleStyle>
      <a:lvl1pPr algn="l" defTabSz="914453" rtl="0" eaLnBrk="1" latinLnBrk="0" hangingPunct="1">
        <a:lnSpc>
          <a:spcPct val="80000"/>
        </a:lnSpc>
        <a:spcBef>
          <a:spcPct val="0"/>
        </a:spcBef>
        <a:buNone/>
        <a:defRPr sz="5443" b="0" i="0" kern="1200" cap="all" baseline="0">
          <a:solidFill>
            <a:schemeClr val="accent4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1pPr>
    </p:titleStyle>
    <p:bodyStyle>
      <a:lvl1pPr marL="259245" indent="-259245" algn="l" defTabSz="914453" rtl="0" eaLnBrk="1" latinLnBrk="0" hangingPunct="1">
        <a:lnSpc>
          <a:spcPct val="100000"/>
        </a:lnSpc>
        <a:spcBef>
          <a:spcPts val="544"/>
        </a:spcBef>
        <a:buClr>
          <a:schemeClr val="accent4"/>
        </a:buClr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1pPr>
      <a:lvl2pPr marL="422550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2pPr>
      <a:lvl3pPr marL="585854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3pPr>
      <a:lvl4pPr marL="749159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4pPr>
      <a:lvl5pPr marL="912464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5pPr>
      <a:lvl6pPr marL="2514748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74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201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427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8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53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81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907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33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60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87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814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32" userDrawn="1">
          <p15:clr>
            <a:srgbClr val="F26B43"/>
          </p15:clr>
        </p15:guide>
        <p15:guide id="2" pos="257" userDrawn="1">
          <p15:clr>
            <a:srgbClr val="F26B43"/>
          </p15:clr>
        </p15:guide>
        <p15:guide id="3" pos="3840" userDrawn="1">
          <p15:clr>
            <a:srgbClr val="F26B43"/>
          </p15:clr>
        </p15:guide>
        <p15:guide id="4" pos="4067" userDrawn="1">
          <p15:clr>
            <a:srgbClr val="000000"/>
          </p15:clr>
        </p15:guide>
        <p15:guide id="5" orient="horz" pos="368" userDrawn="1">
          <p15:clr>
            <a:srgbClr val="000000"/>
          </p15:clr>
        </p15:guide>
        <p15:guide id="6" pos="393" userDrawn="1">
          <p15:clr>
            <a:srgbClr val="00000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5.emf"/><Relationship Id="rId5" Type="http://schemas.openxmlformats.org/officeDocument/2006/relationships/image" Target="../media/image24.emf"/><Relationship Id="rId4" Type="http://schemas.openxmlformats.org/officeDocument/2006/relationships/image" Target="../media/image23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sv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00A04102-C93B-CD24-0A55-BC37F98C520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" t="26016" r="1" b="18851"/>
          <a:stretch/>
        </p:blipFill>
        <p:spPr>
          <a:xfrm>
            <a:off x="623888" y="2595562"/>
            <a:ext cx="11568111" cy="4262438"/>
          </a:xfr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B1D4A70-6CA2-23A1-1A5A-497FD63075D8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93733" y="1582597"/>
            <a:ext cx="11041110" cy="990300"/>
          </a:xfrm>
        </p:spPr>
        <p:txBody>
          <a:bodyPr/>
          <a:lstStyle/>
          <a:p>
            <a:pPr marL="0" indent="0">
              <a:buNone/>
            </a:pPr>
            <a:r>
              <a:rPr lang="en-US" sz="6000" dirty="0">
                <a:solidFill>
                  <a:schemeClr val="accent1"/>
                </a:solidFill>
              </a:rPr>
              <a:t>ADELAIDE HILLS</a:t>
            </a:r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9197825A-32B7-42D4-B689-D7C33765AE97}"/>
              </a:ext>
            </a:extLst>
          </p:cNvPr>
          <p:cNvSpPr txBox="1"/>
          <p:nvPr/>
        </p:nvSpPr>
        <p:spPr>
          <a:xfrm>
            <a:off x="1225818" y="2385046"/>
            <a:ext cx="9198790" cy="647913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/>
          <a:p>
            <a:pPr>
              <a:lnSpc>
                <a:spcPct val="90000"/>
              </a:lnSpc>
              <a:tabLst>
                <a:tab pos="1657444" algn="l"/>
                <a:tab pos="2477814" algn="l"/>
                <a:tab pos="3004948" algn="l"/>
                <a:tab pos="3746966" algn="l"/>
                <a:tab pos="5342193" algn="l"/>
                <a:tab pos="6106104" algn="l"/>
              </a:tabLst>
            </a:pPr>
            <a:endParaRPr lang="en-US" sz="5534" spc="181" dirty="0">
              <a:latin typeface="Neue Haas Grotesk Text Pro" panose="020B0504020202020204" pitchFamily="34" charset="77"/>
              <a:cs typeface="Hellix"/>
            </a:endParaRPr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7A05B93F-9F39-A34D-5709-D939A123967A}"/>
              </a:ext>
            </a:extLst>
          </p:cNvPr>
          <p:cNvSpPr/>
          <p:nvPr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dirty="0">
              <a:latin typeface="Neue Haas Grotesk Text Pro" panose="020B0504020202020204" pitchFamily="34" charset="77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1FE4F190-255E-C201-942E-D630F646E9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970845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5D4685A7-3E6D-65F1-31A0-3B15F6A0940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7938"/>
            <a:ext cx="6096000" cy="6850062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4E426E7-B3AF-1126-A7BD-FC28F59DDC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1368" y="311092"/>
            <a:ext cx="5153774" cy="820910"/>
          </a:xfrm>
        </p:spPr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IKLIM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02330F5-AA6E-D44A-DE7C-F0AE1B15F21C}"/>
              </a:ext>
            </a:extLst>
          </p:cNvPr>
          <p:cNvSpPr txBox="1"/>
          <p:nvPr/>
        </p:nvSpPr>
        <p:spPr>
          <a:xfrm>
            <a:off x="403247" y="1034118"/>
            <a:ext cx="507875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800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MARITIM DENGAN TEMPERATURE SEDANG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6F05948-33DB-055B-AE2C-CEF9374E5478}"/>
              </a:ext>
            </a:extLst>
          </p:cNvPr>
          <p:cNvSpPr txBox="1"/>
          <p:nvPr/>
        </p:nvSpPr>
        <p:spPr>
          <a:xfrm>
            <a:off x="403241" y="1947478"/>
            <a:ext cx="5078757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AU" sz="1600" dirty="0">
                <a:solidFill>
                  <a:schemeClr val="accent2"/>
                </a:solidFill>
                <a:latin typeface="Neue Haas Grotesk Text Pro" panose="020B0504020202020204" pitchFamily="34" charset="77"/>
              </a:rPr>
              <a:t>DENGAN KARAKTERISTIK IKLIM SEJUK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8654A53-FAD2-3CB2-B3F3-CFAAFA3C2B79}"/>
              </a:ext>
            </a:extLst>
          </p:cNvPr>
          <p:cNvCxnSpPr>
            <a:cxnSpLocks/>
          </p:cNvCxnSpPr>
          <p:nvPr/>
        </p:nvCxnSpPr>
        <p:spPr>
          <a:xfrm flipH="1">
            <a:off x="8610168" y="-119548"/>
            <a:ext cx="2162815" cy="7199078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7">
            <a:extLst>
              <a:ext uri="{FF2B5EF4-FFF2-40B4-BE49-F238E27FC236}">
                <a16:creationId xmlns:a16="http://schemas.microsoft.com/office/drawing/2014/main" id="{E2745914-D2E6-06A3-8588-F65555112ADD}"/>
              </a:ext>
            </a:extLst>
          </p:cNvPr>
          <p:cNvSpPr txBox="1">
            <a:spLocks/>
          </p:cNvSpPr>
          <p:nvPr/>
        </p:nvSpPr>
        <p:spPr>
          <a:xfrm>
            <a:off x="6518164" y="504148"/>
            <a:ext cx="4540713" cy="554254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US" sz="4500" dirty="0">
                <a:solidFill>
                  <a:schemeClr val="accent3"/>
                </a:solidFill>
              </a:rPr>
              <a:t>KETINGGIAN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C1CCBD8F-0DC9-88C0-6ADD-A2A977E72B33}"/>
              </a:ext>
            </a:extLst>
          </p:cNvPr>
          <p:cNvSpPr txBox="1">
            <a:spLocks/>
          </p:cNvSpPr>
          <p:nvPr/>
        </p:nvSpPr>
        <p:spPr>
          <a:xfrm>
            <a:off x="6542771" y="1828959"/>
            <a:ext cx="3132739" cy="139620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800" b="0" i="0" kern="120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chemeClr val="accent3"/>
                </a:solidFill>
              </a:rPr>
              <a:t>ADELAIDE HILLS</a:t>
            </a:r>
          </a:p>
          <a:p>
            <a:r>
              <a:rPr lang="en-US" sz="1800" dirty="0">
                <a:solidFill>
                  <a:srgbClr val="B2D8BE"/>
                </a:solidFill>
                <a:latin typeface="Neue Haas Grotesk Text Pro" panose="020B0504020202020204" pitchFamily="34" charset="77"/>
              </a:rPr>
              <a:t>230–650M (755–2,133KAKI)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B12D7AB-458E-CAFF-68E3-6AF325ADB88E}"/>
              </a:ext>
            </a:extLst>
          </p:cNvPr>
          <p:cNvCxnSpPr>
            <a:cxnSpLocks/>
          </p:cNvCxnSpPr>
          <p:nvPr/>
        </p:nvCxnSpPr>
        <p:spPr>
          <a:xfrm>
            <a:off x="7876255" y="5289739"/>
            <a:ext cx="96542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7860353-F16C-AD73-0B5F-1DF1FE84E1F5}"/>
              </a:ext>
            </a:extLst>
          </p:cNvPr>
          <p:cNvCxnSpPr>
            <a:cxnSpLocks/>
          </p:cNvCxnSpPr>
          <p:nvPr/>
        </p:nvCxnSpPr>
        <p:spPr>
          <a:xfrm flipV="1">
            <a:off x="7876255" y="3429000"/>
            <a:ext cx="0" cy="1860739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Oval 26">
            <a:extLst>
              <a:ext uri="{FF2B5EF4-FFF2-40B4-BE49-F238E27FC236}">
                <a16:creationId xmlns:a16="http://schemas.microsoft.com/office/drawing/2014/main" id="{24CA5F6B-CDD9-62AA-AFC4-F17E16AE5BCF}"/>
              </a:ext>
            </a:extLst>
          </p:cNvPr>
          <p:cNvSpPr/>
          <p:nvPr/>
        </p:nvSpPr>
        <p:spPr>
          <a:xfrm>
            <a:off x="10133262" y="1254309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365DF810-81D4-7D28-2B48-6BBEF47F1BC5}"/>
              </a:ext>
            </a:extLst>
          </p:cNvPr>
          <p:cNvSpPr/>
          <p:nvPr/>
        </p:nvSpPr>
        <p:spPr>
          <a:xfrm>
            <a:off x="9675515" y="2748202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A8103E12-447D-C41A-CF2F-C82CAE224FFC}"/>
              </a:ext>
            </a:extLst>
          </p:cNvPr>
          <p:cNvSpPr/>
          <p:nvPr/>
        </p:nvSpPr>
        <p:spPr>
          <a:xfrm>
            <a:off x="9227360" y="4316851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CD972870-5332-5955-7788-74011D874874}"/>
              </a:ext>
            </a:extLst>
          </p:cNvPr>
          <p:cNvSpPr/>
          <p:nvPr/>
        </p:nvSpPr>
        <p:spPr>
          <a:xfrm>
            <a:off x="8739260" y="5874868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9F6D3D17-F1EE-B541-B0FA-0B5416EFD923}"/>
              </a:ext>
            </a:extLst>
          </p:cNvPr>
          <p:cNvSpPr/>
          <p:nvPr/>
        </p:nvSpPr>
        <p:spPr>
          <a:xfrm>
            <a:off x="8938158" y="5117070"/>
            <a:ext cx="392081" cy="392081"/>
          </a:xfrm>
          <a:prstGeom prst="ellipse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  <a:solidFill>
                <a:schemeClr val="accent3"/>
              </a:solidFill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FD8834D2-9A05-4F82-4607-C7333E8E638C}"/>
              </a:ext>
            </a:extLst>
          </p:cNvPr>
          <p:cNvSpPr/>
          <p:nvPr/>
        </p:nvSpPr>
        <p:spPr>
          <a:xfrm>
            <a:off x="9438672" y="3480776"/>
            <a:ext cx="392081" cy="392081"/>
          </a:xfrm>
          <a:prstGeom prst="ellipse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  <a:solidFill>
                <a:schemeClr val="accent3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FE8DED0-A0D9-DED4-1A34-D284AD0DFE7F}"/>
              </a:ext>
            </a:extLst>
          </p:cNvPr>
          <p:cNvCxnSpPr>
            <a:cxnSpLocks/>
          </p:cNvCxnSpPr>
          <p:nvPr/>
        </p:nvCxnSpPr>
        <p:spPr>
          <a:xfrm>
            <a:off x="7876255" y="3691945"/>
            <a:ext cx="141501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82D2EF76-F6E5-B852-196E-8787CF056DEB}"/>
              </a:ext>
            </a:extLst>
          </p:cNvPr>
          <p:cNvSpPr txBox="1"/>
          <p:nvPr/>
        </p:nvSpPr>
        <p:spPr>
          <a:xfrm>
            <a:off x="9228352" y="5836182"/>
            <a:ext cx="2092341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RENDAH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0–499m</a:t>
            </a:r>
            <a:b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</a:b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(0–1,639kaki)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C1EE3D7-64B9-3CAC-FE1D-D8C17951F5DA}"/>
              </a:ext>
            </a:extLst>
          </p:cNvPr>
          <p:cNvSpPr txBox="1"/>
          <p:nvPr/>
        </p:nvSpPr>
        <p:spPr>
          <a:xfrm>
            <a:off x="9633083" y="4316851"/>
            <a:ext cx="239991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SEDANG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500–749m 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(1,640–2,459kaki)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7C2543D-2972-3EA5-2DAD-F567B2422250}"/>
              </a:ext>
            </a:extLst>
          </p:cNvPr>
          <p:cNvSpPr txBox="1"/>
          <p:nvPr/>
        </p:nvSpPr>
        <p:spPr>
          <a:xfrm>
            <a:off x="10120736" y="2628781"/>
            <a:ext cx="239991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TINGGI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750–999m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(2,460–3,279kaki)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7436FDF-8710-375B-3AF0-1536521809D7}"/>
              </a:ext>
            </a:extLst>
          </p:cNvPr>
          <p:cNvSpPr txBox="1"/>
          <p:nvPr/>
        </p:nvSpPr>
        <p:spPr>
          <a:xfrm>
            <a:off x="10493262" y="1031426"/>
            <a:ext cx="264344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SANGAT </a:t>
            </a:r>
            <a:b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</a:br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TINGGI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1000m +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(&gt;3,280kaki +)</a:t>
            </a:r>
          </a:p>
        </p:txBody>
      </p:sp>
    </p:spTree>
    <p:extLst>
      <p:ext uri="{BB962C8B-B14F-4D97-AF65-F5344CB8AC3E}">
        <p14:creationId xmlns:p14="http://schemas.microsoft.com/office/powerpoint/2010/main" val="500136252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6EA52D08-94B3-7F30-DC40-AB2D208750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368300"/>
            <a:ext cx="6095999" cy="610362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0EE536F-4524-A39F-F388-FAC174BAED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TANAH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A76B02-4AEC-2172-B359-91D3A36EDA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3" y="2391774"/>
            <a:ext cx="4842440" cy="1530521"/>
          </a:xfrm>
        </p:spPr>
        <p:txBody>
          <a:bodyPr/>
          <a:lstStyle/>
          <a:p>
            <a:r>
              <a:rPr lang="en-AU" sz="1600" dirty="0"/>
              <a:t>Jenis </a:t>
            </a:r>
            <a:r>
              <a:rPr lang="en-AU" sz="1600" dirty="0" err="1"/>
              <a:t>tanah</a:t>
            </a:r>
            <a:r>
              <a:rPr lang="en-AU" sz="1600" dirty="0"/>
              <a:t> </a:t>
            </a:r>
            <a:r>
              <a:rPr lang="en-AU" sz="1600" dirty="0" err="1"/>
              <a:t>berbeda-beda</a:t>
            </a:r>
            <a:r>
              <a:rPr lang="en-AU" sz="1600" dirty="0"/>
              <a:t> di </a:t>
            </a:r>
            <a:r>
              <a:rPr lang="en-AU" sz="1600" dirty="0" err="1"/>
              <a:t>seluruh</a:t>
            </a:r>
            <a:r>
              <a:rPr lang="en-AU" sz="1600" dirty="0"/>
              <a:t> wilayah. </a:t>
            </a:r>
          </a:p>
          <a:p>
            <a:r>
              <a:rPr lang="en-AU" sz="1600" dirty="0"/>
              <a:t>Dataran </a:t>
            </a:r>
            <a:r>
              <a:rPr lang="en-AU" sz="1600" dirty="0" err="1"/>
              <a:t>rendah</a:t>
            </a:r>
            <a:r>
              <a:rPr lang="en-AU" sz="1600" dirty="0"/>
              <a:t> </a:t>
            </a:r>
            <a:r>
              <a:rPr lang="en-AU" sz="1600" dirty="0" err="1"/>
              <a:t>mempunyai</a:t>
            </a:r>
            <a:r>
              <a:rPr lang="en-AU" sz="1600" dirty="0"/>
              <a:t> </a:t>
            </a:r>
            <a:r>
              <a:rPr lang="en-AU" sz="1600" dirty="0" err="1"/>
              <a:t>tanah</a:t>
            </a:r>
            <a:r>
              <a:rPr lang="en-AU" sz="1600" dirty="0"/>
              <a:t> </a:t>
            </a:r>
            <a:r>
              <a:rPr lang="en-AU" sz="1600" dirty="0" err="1"/>
              <a:t>dengan</a:t>
            </a:r>
            <a:r>
              <a:rPr lang="en-AU" sz="1600" dirty="0"/>
              <a:t> </a:t>
            </a:r>
            <a:r>
              <a:rPr lang="en-AU" sz="1600" dirty="0" err="1"/>
              <a:t>kandungan</a:t>
            </a:r>
            <a:r>
              <a:rPr lang="en-AU" sz="1600" dirty="0"/>
              <a:t> </a:t>
            </a:r>
            <a:r>
              <a:rPr lang="en-AU" sz="1600" dirty="0" err="1"/>
              <a:t>lempung</a:t>
            </a:r>
            <a:r>
              <a:rPr lang="en-AU" sz="1600" dirty="0"/>
              <a:t> </a:t>
            </a:r>
            <a:r>
              <a:rPr lang="en-AU" sz="1600" dirty="0" err="1"/>
              <a:t>tinggi</a:t>
            </a:r>
            <a:r>
              <a:rPr lang="en-AU" sz="1600" dirty="0"/>
              <a:t> di </a:t>
            </a:r>
            <a:r>
              <a:rPr lang="en-AU" sz="1600" dirty="0" err="1"/>
              <a:t>seluruh</a:t>
            </a:r>
            <a:r>
              <a:rPr lang="en-AU" sz="1600" dirty="0"/>
              <a:t> wilayah,  </a:t>
            </a:r>
          </a:p>
          <a:p>
            <a:r>
              <a:rPr lang="en-AU" sz="1600" dirty="0" err="1"/>
              <a:t>berpontensi</a:t>
            </a:r>
            <a:r>
              <a:rPr lang="en-AU" sz="1600" dirty="0"/>
              <a:t>  </a:t>
            </a:r>
            <a:r>
              <a:rPr lang="en-AU" sz="1600" dirty="0" err="1"/>
              <a:t>lebih</a:t>
            </a:r>
            <a:r>
              <a:rPr lang="en-AU" sz="1600" dirty="0"/>
              <a:t> </a:t>
            </a:r>
            <a:r>
              <a:rPr lang="en-AU" sz="1600" dirty="0" err="1"/>
              <a:t>subur</a:t>
            </a:r>
            <a:r>
              <a:rPr lang="en-AU" sz="1600" dirty="0"/>
              <a:t>, </a:t>
            </a:r>
            <a:r>
              <a:rPr lang="en-AU" sz="1600" dirty="0" err="1"/>
              <a:t>sementara</a:t>
            </a:r>
            <a:r>
              <a:rPr lang="en-AU" sz="1600" dirty="0"/>
              <a:t> </a:t>
            </a:r>
            <a:r>
              <a:rPr lang="en-AU" sz="1600" dirty="0" err="1"/>
              <a:t>tanah</a:t>
            </a:r>
            <a:r>
              <a:rPr lang="en-AU" sz="1600" dirty="0"/>
              <a:t> di </a:t>
            </a:r>
            <a:r>
              <a:rPr lang="en-AU" sz="1600" dirty="0" err="1"/>
              <a:t>tempat</a:t>
            </a:r>
            <a:r>
              <a:rPr lang="en-AU" sz="1600" dirty="0"/>
              <a:t> yang </a:t>
            </a:r>
            <a:r>
              <a:rPr lang="en-AU" sz="1600" dirty="0" err="1"/>
              <a:t>lebih</a:t>
            </a:r>
            <a:r>
              <a:rPr lang="en-AU" sz="1600" dirty="0"/>
              <a:t> </a:t>
            </a:r>
            <a:r>
              <a:rPr lang="en-AU" sz="1600" dirty="0" err="1"/>
              <a:t>tinggi</a:t>
            </a:r>
            <a:r>
              <a:rPr lang="en-AU" sz="1600" dirty="0"/>
              <a:t> </a:t>
            </a:r>
            <a:r>
              <a:rPr lang="en-AU" sz="1600" dirty="0" err="1"/>
              <a:t>mempunyai</a:t>
            </a:r>
            <a:r>
              <a:rPr lang="en-AU" sz="1600" dirty="0"/>
              <a:t> </a:t>
            </a:r>
            <a:r>
              <a:rPr lang="en-AU" sz="1600" dirty="0" err="1"/>
              <a:t>kondisi</a:t>
            </a:r>
            <a:r>
              <a:rPr lang="en-AU" sz="1600" dirty="0"/>
              <a:t> yang </a:t>
            </a:r>
            <a:r>
              <a:rPr lang="en-AU" sz="1600" dirty="0" err="1"/>
              <a:t>berbatu</a:t>
            </a:r>
            <a:r>
              <a:rPr lang="en-AU" sz="1600" dirty="0"/>
              <a:t> </a:t>
            </a:r>
            <a:r>
              <a:rPr lang="en-AU" sz="1600" dirty="0" err="1"/>
              <a:t>dengan</a:t>
            </a:r>
            <a:r>
              <a:rPr lang="en-AU" sz="1600" dirty="0"/>
              <a:t> </a:t>
            </a:r>
            <a:r>
              <a:rPr lang="en-AU" sz="1600" dirty="0" err="1"/>
              <a:t>drainase</a:t>
            </a:r>
            <a:r>
              <a:rPr lang="en-AU" sz="1600" dirty="0"/>
              <a:t> yang </a:t>
            </a:r>
            <a:r>
              <a:rPr lang="en-AU" sz="1600" dirty="0" err="1"/>
              <a:t>baik</a:t>
            </a:r>
            <a:r>
              <a:rPr lang="en-AU" sz="1600" dirty="0"/>
              <a:t> </a:t>
            </a:r>
            <a:r>
              <a:rPr lang="en-AU" sz="1600" dirty="0" err="1"/>
              <a:t>sehingga</a:t>
            </a:r>
            <a:r>
              <a:rPr lang="en-AU" sz="1600" dirty="0"/>
              <a:t> </a:t>
            </a:r>
            <a:r>
              <a:rPr lang="en-AU" sz="1600" dirty="0" err="1"/>
              <a:t>memungkinkan</a:t>
            </a:r>
            <a:r>
              <a:rPr lang="en-AU" sz="1600" dirty="0"/>
              <a:t> </a:t>
            </a:r>
            <a:r>
              <a:rPr lang="en-AU" sz="1600" dirty="0" err="1"/>
              <a:t>pengendalian</a:t>
            </a:r>
            <a:r>
              <a:rPr lang="en-AU" sz="1600" dirty="0"/>
              <a:t> </a:t>
            </a:r>
            <a:r>
              <a:rPr lang="en-AU" sz="1600" dirty="0" err="1"/>
              <a:t>jumlah</a:t>
            </a:r>
            <a:r>
              <a:rPr lang="en-AU" sz="1600" dirty="0"/>
              <a:t> air </a:t>
            </a:r>
            <a:r>
              <a:rPr lang="en-AU" sz="1600" dirty="0" err="1"/>
              <a:t>dalam</a:t>
            </a:r>
            <a:r>
              <a:rPr lang="en-AU" sz="1600" dirty="0"/>
              <a:t> </a:t>
            </a:r>
            <a:r>
              <a:rPr lang="en-AU" sz="1600" dirty="0" err="1"/>
              <a:t>tanah</a:t>
            </a:r>
            <a:r>
              <a:rPr lang="en-AU" sz="1600" dirty="0"/>
              <a:t> yang </a:t>
            </a:r>
            <a:r>
              <a:rPr lang="en-AU" sz="1600" dirty="0" err="1"/>
              <a:t>lebih</a:t>
            </a:r>
            <a:r>
              <a:rPr lang="en-AU" sz="1600" dirty="0"/>
              <a:t> </a:t>
            </a:r>
            <a:r>
              <a:rPr lang="en-AU" sz="1600" dirty="0" err="1"/>
              <a:t>baik</a:t>
            </a:r>
            <a:r>
              <a:rPr lang="en-AU" sz="1600" dirty="0"/>
              <a:t>.</a:t>
            </a:r>
            <a:endParaRPr lang="en-AU" b="1" dirty="0"/>
          </a:p>
        </p:txBody>
      </p:sp>
    </p:spTree>
    <p:extLst>
      <p:ext uri="{BB962C8B-B14F-4D97-AF65-F5344CB8AC3E}">
        <p14:creationId xmlns:p14="http://schemas.microsoft.com/office/powerpoint/2010/main" val="4249917559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E025C1A4-CB48-37E7-5004-B5B7EE410F8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1800"/>
          <a:stretch/>
        </p:blipFill>
        <p:spPr>
          <a:xfrm>
            <a:off x="6096000" y="388842"/>
            <a:ext cx="6096000" cy="6092317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7C42DB02-A4D5-C1F6-B253-8314459C4C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PEMBUDIDAYAAN DAN PEMBUATAN  ANGGUR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DCD0B9-24C7-5F10-AB48-88B3EFE01A9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3887" y="1452064"/>
            <a:ext cx="5472113" cy="1325563"/>
          </a:xfrm>
        </p:spPr>
        <p:txBody>
          <a:bodyPr/>
          <a:lstStyle/>
          <a:p>
            <a:r>
              <a:rPr lang="en-US" sz="5000" dirty="0">
                <a:solidFill>
                  <a:schemeClr val="accent5"/>
                </a:solidFill>
              </a:rPr>
              <a:t>DALAM MENCAPAI  KESEMPURNAAN</a:t>
            </a:r>
          </a:p>
        </p:txBody>
      </p:sp>
    </p:spTree>
    <p:extLst>
      <p:ext uri="{BB962C8B-B14F-4D97-AF65-F5344CB8AC3E}">
        <p14:creationId xmlns:p14="http://schemas.microsoft.com/office/powerpoint/2010/main" val="4035883660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A person picking grapes from a vine&#10;&#10;AI-generated content may be incorrect.">
            <a:extLst>
              <a:ext uri="{FF2B5EF4-FFF2-40B4-BE49-F238E27FC236}">
                <a16:creationId xmlns:a16="http://schemas.microsoft.com/office/drawing/2014/main" id="{471EF1D9-02BD-CC98-2C97-22C2C754AA1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1CDB64-E01D-35C0-5842-7F66667D36D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3887" y="3252083"/>
            <a:ext cx="4350449" cy="2898855"/>
          </a:xfrm>
        </p:spPr>
        <p:txBody>
          <a:bodyPr/>
          <a:lstStyle/>
          <a:p>
            <a:pPr>
              <a:lnSpc>
                <a:spcPct val="99000"/>
              </a:lnSpc>
              <a:spcBef>
                <a:spcPts val="900"/>
              </a:spcBef>
            </a:pPr>
            <a:r>
              <a:rPr lang="en-AU" dirty="0" err="1"/>
              <a:t>TopografI</a:t>
            </a:r>
            <a:r>
              <a:rPr lang="en-AU" dirty="0"/>
              <a:t> dan </a:t>
            </a:r>
            <a:r>
              <a:rPr lang="en-AU" dirty="0" err="1"/>
              <a:t>iklim</a:t>
            </a:r>
            <a:r>
              <a:rPr lang="en-AU" dirty="0"/>
              <a:t> </a:t>
            </a:r>
            <a:r>
              <a:rPr lang="en-AU" dirty="0" err="1"/>
              <a:t>sejuk</a:t>
            </a:r>
            <a:r>
              <a:rPr lang="en-AU" dirty="0"/>
              <a:t> </a:t>
            </a:r>
            <a:r>
              <a:rPr lang="en-AU" dirty="0" err="1"/>
              <a:t>memungkinkan</a:t>
            </a:r>
            <a:r>
              <a:rPr lang="en-AU" dirty="0"/>
              <a:t> </a:t>
            </a:r>
            <a:r>
              <a:rPr lang="en-AU" dirty="0" err="1"/>
              <a:t>produksi</a:t>
            </a:r>
            <a:r>
              <a:rPr lang="en-AU" dirty="0"/>
              <a:t> </a:t>
            </a:r>
            <a:r>
              <a:rPr lang="en-AU" dirty="0" err="1"/>
              <a:t>buah</a:t>
            </a:r>
            <a:r>
              <a:rPr lang="en-AU" dirty="0"/>
              <a:t> premium </a:t>
            </a:r>
          </a:p>
          <a:p>
            <a:pPr>
              <a:lnSpc>
                <a:spcPct val="99000"/>
              </a:lnSpc>
              <a:spcBef>
                <a:spcPts val="900"/>
              </a:spcBef>
            </a:pPr>
            <a:r>
              <a:rPr lang="en-AU" dirty="0" err="1"/>
              <a:t>Terdapat</a:t>
            </a:r>
            <a:r>
              <a:rPr lang="en-AU" dirty="0"/>
              <a:t> </a:t>
            </a:r>
            <a:r>
              <a:rPr lang="en-AU" dirty="0" err="1"/>
              <a:t>kebun</a:t>
            </a:r>
            <a:r>
              <a:rPr lang="en-AU" dirty="0"/>
              <a:t> </a:t>
            </a:r>
            <a:r>
              <a:rPr lang="en-AU" dirty="0" err="1"/>
              <a:t>anggur</a:t>
            </a:r>
            <a:r>
              <a:rPr lang="en-AU" dirty="0"/>
              <a:t> </a:t>
            </a:r>
            <a:r>
              <a:rPr lang="en-AU" dirty="0" err="1"/>
              <a:t>skala</a:t>
            </a:r>
            <a:r>
              <a:rPr lang="en-AU" dirty="0"/>
              <a:t> </a:t>
            </a:r>
            <a:r>
              <a:rPr lang="en-AU" dirty="0" err="1"/>
              <a:t>besar</a:t>
            </a:r>
            <a:r>
              <a:rPr lang="en-AU" dirty="0"/>
              <a:t> dan </a:t>
            </a:r>
            <a:r>
              <a:rPr lang="en-AU" dirty="0" err="1"/>
              <a:t>kecil</a:t>
            </a:r>
            <a:endParaRPr lang="en-AU" dirty="0"/>
          </a:p>
          <a:p>
            <a:pPr>
              <a:lnSpc>
                <a:spcPct val="99000"/>
              </a:lnSpc>
              <a:spcBef>
                <a:spcPts val="900"/>
              </a:spcBef>
            </a:pPr>
            <a:r>
              <a:rPr lang="en-AU" dirty="0"/>
              <a:t>Banyak </a:t>
            </a:r>
            <a:r>
              <a:rPr lang="en-AU" dirty="0" err="1"/>
              <a:t>kebun</a:t>
            </a:r>
            <a:r>
              <a:rPr lang="en-AU" dirty="0"/>
              <a:t> </a:t>
            </a:r>
            <a:r>
              <a:rPr lang="en-AU" dirty="0" err="1"/>
              <a:t>anggur</a:t>
            </a:r>
            <a:r>
              <a:rPr lang="en-AU" dirty="0"/>
              <a:t> yang </a:t>
            </a:r>
            <a:r>
              <a:rPr lang="en-AU" dirty="0" err="1"/>
              <a:t>dikerjakan</a:t>
            </a:r>
            <a:r>
              <a:rPr lang="en-AU" dirty="0"/>
              <a:t> </a:t>
            </a:r>
            <a:r>
              <a:rPr lang="en-AU" dirty="0" err="1"/>
              <a:t>dengan</a:t>
            </a:r>
            <a:r>
              <a:rPr lang="en-AU" dirty="0"/>
              <a:t> </a:t>
            </a:r>
            <a:r>
              <a:rPr lang="en-AU" dirty="0" err="1"/>
              <a:t>tangan</a:t>
            </a:r>
            <a:r>
              <a:rPr lang="en-AU" dirty="0"/>
              <a:t>, </a:t>
            </a:r>
            <a:r>
              <a:rPr lang="en-AU" dirty="0" err="1"/>
              <a:t>karena</a:t>
            </a:r>
            <a:r>
              <a:rPr lang="en-AU" dirty="0"/>
              <a:t> </a:t>
            </a:r>
            <a:r>
              <a:rPr lang="en-AU" dirty="0" err="1"/>
              <a:t>ketinggian</a:t>
            </a:r>
            <a:r>
              <a:rPr lang="en-AU" dirty="0"/>
              <a:t> </a:t>
            </a:r>
            <a:r>
              <a:rPr lang="en-AU" dirty="0" err="1"/>
              <a:t>datarannya</a:t>
            </a:r>
            <a:r>
              <a:rPr lang="en-AU" dirty="0"/>
              <a:t> </a:t>
            </a:r>
            <a:r>
              <a:rPr lang="en-AU" dirty="0" err="1"/>
              <a:t>membuat</a:t>
            </a:r>
            <a:r>
              <a:rPr lang="en-AU" dirty="0"/>
              <a:t> </a:t>
            </a:r>
            <a:r>
              <a:rPr lang="en-AU" dirty="0" err="1"/>
              <a:t>mekanisasi</a:t>
            </a:r>
            <a:r>
              <a:rPr lang="en-AU" dirty="0"/>
              <a:t> </a:t>
            </a:r>
            <a:r>
              <a:rPr lang="en-AU" dirty="0" err="1"/>
              <a:t>menjadi</a:t>
            </a:r>
            <a:r>
              <a:rPr lang="en-AU" dirty="0"/>
              <a:t> </a:t>
            </a:r>
            <a:r>
              <a:rPr lang="en-AU" dirty="0" err="1"/>
              <a:t>sulit</a:t>
            </a:r>
            <a:endParaRPr lang="en-AU" dirty="0"/>
          </a:p>
          <a:p>
            <a:pPr>
              <a:lnSpc>
                <a:spcPct val="99000"/>
              </a:lnSpc>
              <a:spcBef>
                <a:spcPts val="900"/>
              </a:spcBef>
            </a:pPr>
            <a:r>
              <a:rPr lang="en-AU" b="1" dirty="0" err="1"/>
              <a:t>Panen</a:t>
            </a:r>
            <a:r>
              <a:rPr lang="en-AU" dirty="0"/>
              <a:t>: Awal </a:t>
            </a:r>
            <a:r>
              <a:rPr lang="en-AU" dirty="0" err="1"/>
              <a:t>Februari</a:t>
            </a:r>
            <a:r>
              <a:rPr lang="en-AU" dirty="0"/>
              <a:t> </a:t>
            </a:r>
            <a:br>
              <a:rPr lang="en-AU" dirty="0"/>
            </a:br>
            <a:r>
              <a:rPr lang="en-AU" dirty="0" err="1"/>
              <a:t>sampai</a:t>
            </a:r>
            <a:r>
              <a:rPr lang="en-AU" dirty="0"/>
              <a:t> </a:t>
            </a:r>
            <a:r>
              <a:rPr lang="en-AU" dirty="0" err="1"/>
              <a:t>awal</a:t>
            </a:r>
            <a:r>
              <a:rPr lang="en-AU" dirty="0"/>
              <a:t> April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7320438-B1AF-D84F-E324-5B68204F2AE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PENANAMAN</a:t>
            </a:r>
          </a:p>
          <a:p>
            <a:r>
              <a:rPr lang="en-US" dirty="0">
                <a:solidFill>
                  <a:schemeClr val="accent1"/>
                </a:solidFill>
              </a:rPr>
              <a:t>POHON</a:t>
            </a:r>
          </a:p>
          <a:p>
            <a:r>
              <a:rPr lang="en-US" dirty="0">
                <a:solidFill>
                  <a:schemeClr val="accent1"/>
                </a:solidFill>
              </a:rPr>
              <a:t>ANGGUR</a:t>
            </a:r>
          </a:p>
        </p:txBody>
      </p:sp>
    </p:spTree>
    <p:extLst>
      <p:ext uri="{BB962C8B-B14F-4D97-AF65-F5344CB8AC3E}">
        <p14:creationId xmlns:p14="http://schemas.microsoft.com/office/powerpoint/2010/main" val="259055949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D1B92D52-1A91-3C89-F550-6B14E4A4DD4D}"/>
              </a:ext>
            </a:extLst>
          </p:cNvPr>
          <p:cNvSpPr txBox="1"/>
          <p:nvPr/>
        </p:nvSpPr>
        <p:spPr>
          <a:xfrm>
            <a:off x="509959" y="5264229"/>
            <a:ext cx="2430391" cy="11156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CAMPURAN TEKNIK TRADISIONAL DAN TEKNIK ALTERNATIF</a:t>
            </a:r>
            <a:endParaRPr lang="en-AU" sz="1600" dirty="0"/>
          </a:p>
          <a:p>
            <a:pPr algn="ctr">
              <a:buClr>
                <a:srgbClr val="601329"/>
              </a:buClr>
            </a:pPr>
            <a:endParaRPr lang="en-US" sz="1600" dirty="0">
              <a:solidFill>
                <a:schemeClr val="bg1">
                  <a:lumMod val="95000"/>
                </a:schemeClr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20159C-F7E4-540F-F29F-CD8515543086}"/>
              </a:ext>
            </a:extLst>
          </p:cNvPr>
          <p:cNvSpPr txBox="1"/>
          <p:nvPr/>
        </p:nvSpPr>
        <p:spPr>
          <a:xfrm>
            <a:off x="3529070" y="5264229"/>
            <a:ext cx="24303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INTERVENSI </a:t>
            </a:r>
          </a:p>
          <a:p>
            <a:pPr algn="ctr"/>
            <a:r>
              <a:rPr lang="en-US" sz="1600" dirty="0"/>
              <a:t>MINIMAL</a:t>
            </a:r>
            <a:endParaRPr lang="en-AU" sz="16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38E57BA-FEAA-BB2B-FA15-1A0AC54C4FA1}"/>
              </a:ext>
            </a:extLst>
          </p:cNvPr>
          <p:cNvSpPr txBox="1"/>
          <p:nvPr/>
        </p:nvSpPr>
        <p:spPr>
          <a:xfrm>
            <a:off x="6538970" y="5264229"/>
            <a:ext cx="24303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17"/>
              </a:spcBef>
              <a:spcAft>
                <a:spcPts val="315"/>
              </a:spcAft>
              <a:buClr>
                <a:srgbClr val="B2D8BE"/>
              </a:buClr>
            </a:pPr>
            <a:r>
              <a:rPr lang="en-AU" sz="1600" dirty="0">
                <a:effectLst/>
                <a:latin typeface="Neue Haas Grotesk Text Pro" panose="020B0504020202020204" pitchFamily="34" charset="77"/>
              </a:rPr>
              <a:t>FERMENTASI Natural</a:t>
            </a:r>
            <a:endParaRPr lang="en-US" sz="1600" dirty="0">
              <a:solidFill>
                <a:schemeClr val="bg1">
                  <a:lumMod val="95000"/>
                </a:schemeClr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BC4868E-DE7D-BC35-0DEA-A87F8D156851}"/>
              </a:ext>
            </a:extLst>
          </p:cNvPr>
          <p:cNvSpPr txBox="1"/>
          <p:nvPr/>
        </p:nvSpPr>
        <p:spPr>
          <a:xfrm>
            <a:off x="9061190" y="5264229"/>
            <a:ext cx="24303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FERMENTASI </a:t>
            </a:r>
          </a:p>
          <a:p>
            <a:pPr algn="ctr"/>
            <a:r>
              <a:rPr lang="en-US" sz="1600" dirty="0"/>
              <a:t>BUAH UTUH</a:t>
            </a:r>
            <a:endParaRPr lang="en-AU" sz="1600" dirty="0"/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1B596968-CB41-0655-4957-C0B70AC764E9}"/>
              </a:ext>
            </a:extLst>
          </p:cNvPr>
          <p:cNvSpPr txBox="1">
            <a:spLocks/>
          </p:cNvSpPr>
          <p:nvPr/>
        </p:nvSpPr>
        <p:spPr>
          <a:xfrm>
            <a:off x="623888" y="584200"/>
            <a:ext cx="7367698" cy="132556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544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5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544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544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544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544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accent1"/>
                </a:solidFill>
              </a:rPr>
              <a:t>PEMBUATAN ANGGUR </a:t>
            </a:r>
          </a:p>
          <a:p>
            <a:endParaRPr lang="en-US" dirty="0">
              <a:solidFill>
                <a:schemeClr val="accent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4D8936E-4888-F16C-5CD0-48BE804D34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7050" y="2176523"/>
            <a:ext cx="1616208" cy="274548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2AABF46-57D8-BCEE-6D80-FB4E39BF14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89312" y="2358796"/>
            <a:ext cx="2046990" cy="258944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D7D30BF-EE4B-70AD-F68F-0C96E97151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15515" y="2380628"/>
            <a:ext cx="1638933" cy="270481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8A0C21D-3575-3606-551E-08A339A478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03129" y="2358796"/>
            <a:ext cx="2046990" cy="258944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804557A-43FC-F084-B289-9D8ACD5DF91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61190" y="1662118"/>
            <a:ext cx="856834" cy="139335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748269A-1E3D-4AF8-02C9-40D1B92D796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10535224" y="2072953"/>
            <a:ext cx="856834" cy="1393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182770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A bucket of grapes in the ground&#10;&#10;AI-generated content may be incorrect.">
            <a:extLst>
              <a:ext uri="{FF2B5EF4-FFF2-40B4-BE49-F238E27FC236}">
                <a16:creationId xmlns:a16="http://schemas.microsoft.com/office/drawing/2014/main" id="{9F1CEEF7-D38F-1BEC-28A1-EC2B9620DFF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368300"/>
            <a:ext cx="6096000" cy="6103741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2958846E-2E15-56F6-2216-AEB4A69500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5"/>
                </a:solidFill>
              </a:rPr>
              <a:t>CITA RASA</a:t>
            </a:r>
            <a:br>
              <a:rPr lang="en-US" dirty="0">
                <a:solidFill>
                  <a:schemeClr val="accent5"/>
                </a:solidFill>
              </a:rPr>
            </a:br>
            <a:r>
              <a:rPr lang="en-US" dirty="0">
                <a:solidFill>
                  <a:schemeClr val="accent5"/>
                </a:solidFill>
              </a:rPr>
              <a:t>ADELAIDE HILLS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4C3F268-D45B-B12B-AE2C-C6A0286E2C0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VARIETAS YANG PATUT DIPERHATIKAN</a:t>
            </a:r>
          </a:p>
        </p:txBody>
      </p:sp>
    </p:spTree>
    <p:extLst>
      <p:ext uri="{BB962C8B-B14F-4D97-AF65-F5344CB8AC3E}">
        <p14:creationId xmlns:p14="http://schemas.microsoft.com/office/powerpoint/2010/main" val="404591134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8">
            <a:extLst>
              <a:ext uri="{FF2B5EF4-FFF2-40B4-BE49-F238E27FC236}">
                <a16:creationId xmlns:a16="http://schemas.microsoft.com/office/drawing/2014/main" id="{C2F122E4-C657-0652-0E03-0C2FC06C379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81024" y="1933074"/>
            <a:ext cx="1182507" cy="3579859"/>
          </a:xfrm>
          <a:prstGeom prst="rect">
            <a:avLst/>
          </a:prstGeom>
        </p:spPr>
      </p:pic>
      <p:pic>
        <p:nvPicPr>
          <p:cNvPr id="2" name="Picture Placeholder 8">
            <a:extLst>
              <a:ext uri="{FF2B5EF4-FFF2-40B4-BE49-F238E27FC236}">
                <a16:creationId xmlns:a16="http://schemas.microsoft.com/office/drawing/2014/main" id="{5896CC81-2FD1-EC08-7FEB-FE5002BE0D5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04696" y="1933074"/>
            <a:ext cx="1182507" cy="3579859"/>
          </a:xfrm>
          <a:prstGeom prst="rect">
            <a:avLst/>
          </a:prstGeom>
        </p:spPr>
      </p:pic>
      <p:pic>
        <p:nvPicPr>
          <p:cNvPr id="27" name="Picture Placeholder 8">
            <a:extLst>
              <a:ext uri="{FF2B5EF4-FFF2-40B4-BE49-F238E27FC236}">
                <a16:creationId xmlns:a16="http://schemas.microsoft.com/office/drawing/2014/main" id="{AB0708A4-22C4-C5FE-02E7-7310E1545F0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54692" y="1770536"/>
            <a:ext cx="1270924" cy="3847526"/>
          </a:xfrm>
          <a:prstGeom prst="rect">
            <a:avLst/>
          </a:prstGeom>
        </p:spPr>
      </p:pic>
      <p:pic>
        <p:nvPicPr>
          <p:cNvPr id="26" name="Picture Placeholder 8">
            <a:extLst>
              <a:ext uri="{FF2B5EF4-FFF2-40B4-BE49-F238E27FC236}">
                <a16:creationId xmlns:a16="http://schemas.microsoft.com/office/drawing/2014/main" id="{AEF2B853-164C-CC75-6705-D523ED50E40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28124" y="1778557"/>
            <a:ext cx="1270924" cy="3847526"/>
          </a:xfrm>
          <a:prstGeom prst="rect">
            <a:avLst/>
          </a:prstGeom>
        </p:spPr>
      </p:pic>
      <p:pic>
        <p:nvPicPr>
          <p:cNvPr id="23" name="Picture Placeholder 8">
            <a:extLst>
              <a:ext uri="{FF2B5EF4-FFF2-40B4-BE49-F238E27FC236}">
                <a16:creationId xmlns:a16="http://schemas.microsoft.com/office/drawing/2014/main" id="{3916F695-FB44-8488-2301-57E9FA95F79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67030" y="1933074"/>
            <a:ext cx="1182507" cy="357985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A3914EA-580A-BF24-C9FA-CC20FB8C22DC}"/>
              </a:ext>
            </a:extLst>
          </p:cNvPr>
          <p:cNvSpPr/>
          <p:nvPr/>
        </p:nvSpPr>
        <p:spPr>
          <a:xfrm>
            <a:off x="4995982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A354253-B11A-27F2-1427-C5B71D1394AC}"/>
              </a:ext>
            </a:extLst>
          </p:cNvPr>
          <p:cNvSpPr/>
          <p:nvPr/>
        </p:nvSpPr>
        <p:spPr>
          <a:xfrm>
            <a:off x="2951917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84A1D50-0DCF-3399-F8BF-6AAEC1AC9DB3}"/>
              </a:ext>
            </a:extLst>
          </p:cNvPr>
          <p:cNvSpPr/>
          <p:nvPr/>
        </p:nvSpPr>
        <p:spPr>
          <a:xfrm>
            <a:off x="907852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C0EE2A0-7F59-C590-4D0E-B9C490164825}"/>
              </a:ext>
            </a:extLst>
          </p:cNvPr>
          <p:cNvSpPr txBox="1"/>
          <p:nvPr/>
        </p:nvSpPr>
        <p:spPr>
          <a:xfrm>
            <a:off x="433787" y="542225"/>
            <a:ext cx="9303629" cy="1465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en-US" sz="544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ADELAIDE HILLS</a:t>
            </a:r>
            <a:br>
              <a:rPr lang="en-US" sz="5440" dirty="0">
                <a:solidFill>
                  <a:srgbClr val="B2D8BE"/>
                </a:solidFill>
                <a:latin typeface="Neue Haas Grotesk Text Pro" panose="020B0504020202020204" pitchFamily="34" charset="77"/>
              </a:rPr>
            </a:br>
            <a:r>
              <a:rPr lang="en-US" sz="5440" dirty="0">
                <a:solidFill>
                  <a:srgbClr val="B2D8BE"/>
                </a:solidFill>
                <a:latin typeface="Neue Haas Grotesk Text Pro" panose="020B0504020202020204" pitchFamily="34" charset="77"/>
              </a:rPr>
              <a:t>5 VARIETAS UTAMA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362786D-61EA-1185-5300-C0661836E15B}"/>
              </a:ext>
            </a:extLst>
          </p:cNvPr>
          <p:cNvSpPr txBox="1"/>
          <p:nvPr/>
        </p:nvSpPr>
        <p:spPr>
          <a:xfrm>
            <a:off x="907852" y="5470367"/>
            <a:ext cx="1842968" cy="1231106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/>
            <a:r>
              <a:rPr lang="en-US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SAUVIGNON BLANC</a:t>
            </a: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30%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0AFC8C5-8832-386B-807E-9CAD33AAED43}"/>
              </a:ext>
            </a:extLst>
          </p:cNvPr>
          <p:cNvSpPr txBox="1"/>
          <p:nvPr/>
        </p:nvSpPr>
        <p:spPr>
          <a:xfrm>
            <a:off x="2774585" y="5470367"/>
            <a:ext cx="2203668" cy="123110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en-US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CHARDONNAY</a:t>
            </a: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25%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FDF6DC2-3F08-10CC-5370-2A6C33755B9A}"/>
              </a:ext>
            </a:extLst>
          </p:cNvPr>
          <p:cNvSpPr txBox="1"/>
          <p:nvPr/>
        </p:nvSpPr>
        <p:spPr>
          <a:xfrm>
            <a:off x="4995976" y="5470367"/>
            <a:ext cx="1842968" cy="1508105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/>
            <a:r>
              <a:rPr lang="en-US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PINOT NOIR</a:t>
            </a:r>
          </a:p>
          <a:p>
            <a:pPr algn="ctr"/>
            <a:endParaRPr lang="en-US" sz="1800" b="1" dirty="0">
              <a:solidFill>
                <a:schemeClr val="bg1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20%</a:t>
            </a: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6ED60F5-0CF6-4B5C-7591-2CAD19179AD7}"/>
              </a:ext>
            </a:extLst>
          </p:cNvPr>
          <p:cNvSpPr/>
          <p:nvPr/>
        </p:nvSpPr>
        <p:spPr>
          <a:xfrm>
            <a:off x="7040047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0DCDE85-F7E4-B9A3-C622-CC1CA8AD422B}"/>
              </a:ext>
            </a:extLst>
          </p:cNvPr>
          <p:cNvSpPr txBox="1"/>
          <p:nvPr/>
        </p:nvSpPr>
        <p:spPr>
          <a:xfrm>
            <a:off x="7040042" y="5470367"/>
            <a:ext cx="1842968" cy="123110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en-US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PINOT GRIS</a:t>
            </a:r>
            <a:br>
              <a:rPr lang="en-US" dirty="0">
                <a:solidFill>
                  <a:srgbClr val="601329"/>
                </a:solidFill>
                <a:latin typeface="Neue Haas Grotesk Text Pro" panose="020B0504020202020204" pitchFamily="34" charset="77"/>
              </a:rPr>
            </a:br>
            <a:r>
              <a:rPr lang="en-US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/GRIGIO</a:t>
            </a: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9%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7BC2C0F-87D8-8C2E-B5D0-B8EDED573367}"/>
              </a:ext>
            </a:extLst>
          </p:cNvPr>
          <p:cNvSpPr/>
          <p:nvPr/>
        </p:nvSpPr>
        <p:spPr>
          <a:xfrm>
            <a:off x="9084112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CFD39E3-6F4B-7BE4-2851-E934DEDFE7BC}"/>
              </a:ext>
            </a:extLst>
          </p:cNvPr>
          <p:cNvSpPr txBox="1"/>
          <p:nvPr/>
        </p:nvSpPr>
        <p:spPr>
          <a:xfrm>
            <a:off x="9084112" y="5470367"/>
            <a:ext cx="1842968" cy="123110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en-US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SHIRAZ</a:t>
            </a: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5%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11F2450-4DCC-60B4-81D6-0AB4FD651E94}"/>
              </a:ext>
            </a:extLst>
          </p:cNvPr>
          <p:cNvSpPr txBox="1"/>
          <p:nvPr/>
        </p:nvSpPr>
        <p:spPr>
          <a:xfrm rot="16200000">
            <a:off x="909821" y="3945618"/>
            <a:ext cx="1997022" cy="6488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SAUVIGNON </a:t>
            </a:r>
            <a:b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</a:b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BLANC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1A8A0A2-2C26-976D-AF4E-0E4CCEC9774D}"/>
              </a:ext>
            </a:extLst>
          </p:cNvPr>
          <p:cNvSpPr txBox="1"/>
          <p:nvPr/>
        </p:nvSpPr>
        <p:spPr>
          <a:xfrm rot="16200000">
            <a:off x="2580102" y="3964620"/>
            <a:ext cx="2631696" cy="3712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CHARDONNAY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912074E-0F09-7AA3-FACC-5624B6DB03E4}"/>
              </a:ext>
            </a:extLst>
          </p:cNvPr>
          <p:cNvSpPr txBox="1"/>
          <p:nvPr/>
        </p:nvSpPr>
        <p:spPr>
          <a:xfrm rot="16200000">
            <a:off x="4958605" y="4019454"/>
            <a:ext cx="187320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PINOT NOIR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B4F8097-F893-7FB6-405F-C762EF6F4314}"/>
              </a:ext>
            </a:extLst>
          </p:cNvPr>
          <p:cNvSpPr txBox="1"/>
          <p:nvPr/>
        </p:nvSpPr>
        <p:spPr>
          <a:xfrm rot="16200000">
            <a:off x="7033703" y="3910448"/>
            <a:ext cx="1849160" cy="6488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PINOT GRIS</a:t>
            </a:r>
            <a:b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</a:b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/GRIGIO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5D5667E-7F87-6EA8-739E-E7FDB88549DE}"/>
              </a:ext>
            </a:extLst>
          </p:cNvPr>
          <p:cNvSpPr txBox="1"/>
          <p:nvPr/>
        </p:nvSpPr>
        <p:spPr>
          <a:xfrm rot="16200000">
            <a:off x="9313422" y="4019455"/>
            <a:ext cx="127887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SHIRAZ</a:t>
            </a:r>
          </a:p>
        </p:txBody>
      </p:sp>
    </p:spTree>
    <p:extLst>
      <p:ext uri="{BB962C8B-B14F-4D97-AF65-F5344CB8AC3E}">
        <p14:creationId xmlns:p14="http://schemas.microsoft.com/office/powerpoint/2010/main" val="3859178516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8">
            <a:extLst>
              <a:ext uri="{FF2B5EF4-FFF2-40B4-BE49-F238E27FC236}">
                <a16:creationId xmlns:a16="http://schemas.microsoft.com/office/drawing/2014/main" id="{996377D5-A026-C7C7-E9CD-D432B227810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32"/>
          <a:stretch/>
        </p:blipFill>
        <p:spPr>
          <a:xfrm>
            <a:off x="5742617" y="697042"/>
            <a:ext cx="1829327" cy="5958585"/>
          </a:xfrm>
          <a:prstGeom prst="rect">
            <a:avLst/>
          </a:prstGeom>
        </p:spPr>
      </p:pic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654D054-7B9D-D4AC-4445-35BFD05D1739}"/>
              </a:ext>
            </a:extLst>
          </p:cNvPr>
          <p:cNvCxnSpPr>
            <a:cxnSpLocks/>
          </p:cNvCxnSpPr>
          <p:nvPr/>
        </p:nvCxnSpPr>
        <p:spPr>
          <a:xfrm>
            <a:off x="7029554" y="2718423"/>
            <a:ext cx="762731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B2C604B-08E1-D968-D2A2-6A9E8712F43E}"/>
              </a:ext>
            </a:extLst>
          </p:cNvPr>
          <p:cNvCxnSpPr>
            <a:cxnSpLocks/>
          </p:cNvCxnSpPr>
          <p:nvPr/>
        </p:nvCxnSpPr>
        <p:spPr>
          <a:xfrm>
            <a:off x="2219110" y="3986451"/>
            <a:ext cx="371699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524542" y="546639"/>
            <a:ext cx="5541444" cy="18691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en-US" sz="32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ADELAIDE HILLS</a:t>
            </a:r>
            <a:br>
              <a:rPr lang="en-US" sz="6000" dirty="0">
                <a:solidFill>
                  <a:srgbClr val="B2D8BE"/>
                </a:solidFill>
                <a:latin typeface="Neue Haas Grotesk Text Pro" panose="020B0504020202020204" pitchFamily="34" charset="77"/>
              </a:rPr>
            </a:br>
            <a:r>
              <a:rPr lang="en-US" sz="5440" dirty="0">
                <a:solidFill>
                  <a:srgbClr val="B2D8BE"/>
                </a:solidFill>
                <a:latin typeface="Neue Haas Grotesk Text Pro" panose="020B0504020202020204" pitchFamily="34" charset="77"/>
              </a:rPr>
              <a:t>SPARKLING WINE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937CC6C-038C-22C6-5A1B-F274BB411F78}"/>
              </a:ext>
            </a:extLst>
          </p:cNvPr>
          <p:cNvSpPr txBox="1"/>
          <p:nvPr/>
        </p:nvSpPr>
        <p:spPr>
          <a:xfrm>
            <a:off x="697277" y="2493219"/>
            <a:ext cx="3373493" cy="856645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17"/>
              </a:spcBef>
            </a:pPr>
            <a:r>
              <a:rPr lang="en-AU" sz="1600" dirty="0">
                <a:effectLst/>
                <a:latin typeface="Neue Haas Grotesk Text Pro" panose="020B0504020202020204" pitchFamily="34" charset="77"/>
              </a:rPr>
              <a:t>KETINGGIAN DAN  IKLIM SEJUK</a:t>
            </a:r>
          </a:p>
          <a:p>
            <a:pPr algn="ctr">
              <a:spcBef>
                <a:spcPts val="217"/>
              </a:spcBef>
            </a:pPr>
            <a:r>
              <a:rPr lang="en-AU" sz="1600" dirty="0">
                <a:effectLst/>
                <a:latin typeface="Neue Haas Grotesk Text Pro" panose="020B0504020202020204" pitchFamily="34" charset="77"/>
              </a:rPr>
              <a:t>ideal </a:t>
            </a: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untuk</a:t>
            </a:r>
            <a:r>
              <a:rPr lang="en-AU" sz="1600" dirty="0"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</a:rPr>
              <a:t>m</a:t>
            </a: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emproduksi</a:t>
            </a:r>
            <a:r>
              <a:rPr lang="en-AU" sz="1600" dirty="0">
                <a:effectLst/>
                <a:latin typeface="Neue Haas Grotesk Text Pro" panose="020B0504020202020204" pitchFamily="34" charset="77"/>
              </a:rPr>
              <a:t> sparkling wine premium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1B638749-00FB-780E-CC25-0154A0ECA7AD}"/>
              </a:ext>
            </a:extLst>
          </p:cNvPr>
          <p:cNvCxnSpPr>
            <a:cxnSpLocks/>
          </p:cNvCxnSpPr>
          <p:nvPr/>
        </p:nvCxnSpPr>
        <p:spPr>
          <a:xfrm>
            <a:off x="2219110" y="3369231"/>
            <a:ext cx="0" cy="62484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Oval 25">
            <a:extLst>
              <a:ext uri="{FF2B5EF4-FFF2-40B4-BE49-F238E27FC236}">
                <a16:creationId xmlns:a16="http://schemas.microsoft.com/office/drawing/2014/main" id="{EA6BCBDD-680C-58C3-153A-39C29DAC56F3}"/>
              </a:ext>
            </a:extLst>
          </p:cNvPr>
          <p:cNvSpPr/>
          <p:nvPr/>
        </p:nvSpPr>
        <p:spPr>
          <a:xfrm>
            <a:off x="7790487" y="1497871"/>
            <a:ext cx="2583929" cy="2583929"/>
          </a:xfrm>
          <a:prstGeom prst="ellipse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7" name="object 58">
            <a:extLst>
              <a:ext uri="{FF2B5EF4-FFF2-40B4-BE49-F238E27FC236}">
                <a16:creationId xmlns:a16="http://schemas.microsoft.com/office/drawing/2014/main" id="{78AE6EC6-A66B-DA1E-D63F-D79E7AD819BE}"/>
              </a:ext>
            </a:extLst>
          </p:cNvPr>
          <p:cNvSpPr txBox="1"/>
          <p:nvPr/>
        </p:nvSpPr>
        <p:spPr>
          <a:xfrm>
            <a:off x="8227820" y="1960329"/>
            <a:ext cx="1745070" cy="1790105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/>
            <a:r>
              <a:rPr lang="en-AU" sz="1600" dirty="0">
                <a:solidFill>
                  <a:schemeClr val="tx1"/>
                </a:solidFill>
                <a:effectLst/>
                <a:latin typeface="Neue Haas Grotesk Text Pro" panose="020B0504020202020204" pitchFamily="34" charset="77"/>
              </a:rPr>
              <a:t>MENGGUNAKAN METODE TRADISIONAL YANG TERUTAMA DIBUAT DARI</a:t>
            </a:r>
          </a:p>
          <a:p>
            <a:pPr algn="ctr"/>
            <a:r>
              <a:rPr lang="en-AU" sz="1600" dirty="0">
                <a:solidFill>
                  <a:schemeClr val="tx1"/>
                </a:solidFill>
                <a:effectLst/>
                <a:latin typeface="Neue Haas Grotesk Text Pro" panose="020B0504020202020204" pitchFamily="34" charset="77"/>
              </a:rPr>
              <a:t>PINOT NOIR DAN CHARDONNAY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EE6620A-6DE8-9F2C-93D7-EA689D1394C6}"/>
              </a:ext>
            </a:extLst>
          </p:cNvPr>
          <p:cNvSpPr txBox="1"/>
          <p:nvPr/>
        </p:nvSpPr>
        <p:spPr>
          <a:xfrm>
            <a:off x="9082451" y="4900769"/>
            <a:ext cx="2805709" cy="1713611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RASA PADA UMUMNYA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Apel </a:t>
            </a: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merah</a:t>
            </a:r>
            <a:endParaRPr lang="en-AU" sz="1400" dirty="0">
              <a:effectLst/>
              <a:latin typeface="Neue Haas Grotesk Text Pro" panose="020B0504020202020204" pitchFamily="34" charset="7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Sitrus</a:t>
            </a:r>
            <a:endParaRPr lang="en-AU" sz="1400" dirty="0">
              <a:effectLst/>
              <a:latin typeface="Neue Haas Grotesk Text Pro" panose="020B0504020202020204" pitchFamily="34" charset="7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Roti </a:t>
            </a: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bakar</a:t>
            </a:r>
            <a:endParaRPr lang="en-AU" sz="1400" dirty="0">
              <a:effectLst/>
              <a:latin typeface="Neue Haas Grotesk Text Pro" panose="020B0504020202020204" pitchFamily="34" charset="7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Brioche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Kacang</a:t>
            </a:r>
            <a:r>
              <a:rPr lang="en-AU" sz="14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panggang</a:t>
            </a:r>
            <a:endParaRPr lang="en-AU" sz="1400" dirty="0">
              <a:effectLst/>
              <a:latin typeface="Neue Haas Grotesk Text Pro" panose="020B0504020202020204" pitchFamily="34" charset="7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Roti </a:t>
            </a: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panggang</a:t>
            </a:r>
            <a:endParaRPr lang="en-AU" sz="1400" dirty="0">
              <a:effectLst/>
              <a:latin typeface="Neue Haas Grotesk Text Pro" panose="020B0504020202020204" pitchFamily="34" charset="77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E7C21EF-D9C4-4832-84EE-5205ED202FE8}"/>
              </a:ext>
            </a:extLst>
          </p:cNvPr>
          <p:cNvCxnSpPr>
            <a:cxnSpLocks/>
          </p:cNvCxnSpPr>
          <p:nvPr/>
        </p:nvCxnSpPr>
        <p:spPr>
          <a:xfrm>
            <a:off x="7410919" y="4478195"/>
            <a:ext cx="269055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42884D4-1987-62FE-AF27-1EA78A0186FA}"/>
              </a:ext>
            </a:extLst>
          </p:cNvPr>
          <p:cNvCxnSpPr>
            <a:cxnSpLocks/>
          </p:cNvCxnSpPr>
          <p:nvPr/>
        </p:nvCxnSpPr>
        <p:spPr>
          <a:xfrm>
            <a:off x="10101471" y="4470575"/>
            <a:ext cx="0" cy="38403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object 10">
            <a:extLst>
              <a:ext uri="{FF2B5EF4-FFF2-40B4-BE49-F238E27FC236}">
                <a16:creationId xmlns:a16="http://schemas.microsoft.com/office/drawing/2014/main" id="{84BFD1A9-D238-53F5-B6BF-A8AA847EFF3F}"/>
              </a:ext>
            </a:extLst>
          </p:cNvPr>
          <p:cNvSpPr txBox="1"/>
          <p:nvPr/>
        </p:nvSpPr>
        <p:spPr>
          <a:xfrm rot="16200000">
            <a:off x="4423551" y="419429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SPARKLING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092F6990-F74B-283B-7247-EEB7D4922B63}"/>
              </a:ext>
            </a:extLst>
          </p:cNvPr>
          <p:cNvSpPr/>
          <p:nvPr/>
        </p:nvSpPr>
        <p:spPr>
          <a:xfrm>
            <a:off x="2925135" y="4511583"/>
            <a:ext cx="1765809" cy="1765809"/>
          </a:xfrm>
          <a:prstGeom prst="ellipse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11" name="object 58">
            <a:extLst>
              <a:ext uri="{FF2B5EF4-FFF2-40B4-BE49-F238E27FC236}">
                <a16:creationId xmlns:a16="http://schemas.microsoft.com/office/drawing/2014/main" id="{8B6EE08F-5DEB-04A0-C721-0CFF027DB21B}"/>
              </a:ext>
            </a:extLst>
          </p:cNvPr>
          <p:cNvSpPr txBox="1"/>
          <p:nvPr/>
        </p:nvSpPr>
        <p:spPr>
          <a:xfrm>
            <a:off x="2898817" y="5033217"/>
            <a:ext cx="1745070" cy="755976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>
              <a:lnSpc>
                <a:spcPct val="100000"/>
              </a:lnSpc>
            </a:pPr>
            <a:r>
              <a:rPr lang="en-AU" sz="1600" dirty="0">
                <a:solidFill>
                  <a:schemeClr val="tx1"/>
                </a:solidFill>
              </a:rPr>
              <a:t>JENIS GAYA YANG DIPRODUKSI </a:t>
            </a:r>
            <a:endParaRPr lang="en-US" sz="1600" b="0" dirty="0">
              <a:solidFill>
                <a:schemeClr val="tx1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FFF7B23-D78F-8B3E-30AD-08ADF91DBEAB}"/>
              </a:ext>
            </a:extLst>
          </p:cNvPr>
          <p:cNvCxnSpPr>
            <a:cxnSpLocks/>
          </p:cNvCxnSpPr>
          <p:nvPr/>
        </p:nvCxnSpPr>
        <p:spPr>
          <a:xfrm>
            <a:off x="4693564" y="5385100"/>
            <a:ext cx="1242541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25648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90CD91-2C0A-B629-3656-B5797CE4E3E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35875" y="603120"/>
            <a:ext cx="11283754" cy="1325562"/>
          </a:xfrm>
        </p:spPr>
        <p:txBody>
          <a:bodyPr/>
          <a:lstStyle/>
          <a:p>
            <a:r>
              <a:rPr lang="en-US" sz="4000" dirty="0">
                <a:solidFill>
                  <a:schemeClr val="bg2"/>
                </a:solidFill>
                <a:latin typeface="Neue Haas Grotesk Text Pro" panose="020B0504020202020204" pitchFamily="34" charset="77"/>
              </a:rPr>
              <a:t>SPARKLING WINE</a:t>
            </a:r>
            <a:br>
              <a:rPr lang="en-US" sz="4000" dirty="0">
                <a:solidFill>
                  <a:schemeClr val="accent3"/>
                </a:solidFill>
                <a:latin typeface="Neue Haas Grotesk Text Pro" panose="020B0504020202020204" pitchFamily="34" charset="77"/>
              </a:rPr>
            </a:br>
            <a:r>
              <a:rPr lang="en-US" sz="4000" dirty="0" err="1">
                <a:solidFill>
                  <a:schemeClr val="accent2"/>
                </a:solidFill>
                <a:latin typeface="Neue Haas Grotesk Text Pro" panose="020B0504020202020204" pitchFamily="34" charset="77"/>
              </a:rPr>
              <a:t>Karakteristik</a:t>
            </a:r>
            <a:endParaRPr lang="en-US" sz="4000" dirty="0">
              <a:solidFill>
                <a:schemeClr val="accent2"/>
              </a:solidFill>
              <a:latin typeface="Neue Haas Grotesk Text Pro" panose="020B0504020202020204" pitchFamily="34" charset="77"/>
            </a:endParaRPr>
          </a:p>
        </p:txBody>
      </p:sp>
      <p:pic>
        <p:nvPicPr>
          <p:cNvPr id="20" name="Picture Placeholder 8">
            <a:extLst>
              <a:ext uri="{FF2B5EF4-FFF2-40B4-BE49-F238E27FC236}">
                <a16:creationId xmlns:a16="http://schemas.microsoft.com/office/drawing/2014/main" id="{C9EE317D-A0F9-7921-1DE3-801E7DA0EA8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32"/>
          <a:stretch/>
        </p:blipFill>
        <p:spPr>
          <a:xfrm>
            <a:off x="8931133" y="719527"/>
            <a:ext cx="1829327" cy="5958585"/>
          </a:xfrm>
          <a:prstGeom prst="rect">
            <a:avLst/>
          </a:prstGeom>
        </p:spPr>
      </p:pic>
      <p:sp>
        <p:nvSpPr>
          <p:cNvPr id="21" name="object 10">
            <a:extLst>
              <a:ext uri="{FF2B5EF4-FFF2-40B4-BE49-F238E27FC236}">
                <a16:creationId xmlns:a16="http://schemas.microsoft.com/office/drawing/2014/main" id="{5E165CAF-E36F-3D2E-A3DB-3F158CEA00E4}"/>
              </a:ext>
            </a:extLst>
          </p:cNvPr>
          <p:cNvSpPr txBox="1"/>
          <p:nvPr/>
        </p:nvSpPr>
        <p:spPr>
          <a:xfrm rot="16200000">
            <a:off x="7607768" y="4432285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SPARKLING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EC7ED948-59A0-E210-2570-88D0F48C00C3}"/>
              </a:ext>
            </a:extLst>
          </p:cNvPr>
          <p:cNvSpPr/>
          <p:nvPr/>
        </p:nvSpPr>
        <p:spPr>
          <a:xfrm>
            <a:off x="2117043" y="2207166"/>
            <a:ext cx="272668" cy="272668"/>
          </a:xfrm>
          <a:prstGeom prst="ellipse">
            <a:avLst/>
          </a:prstGeom>
          <a:solidFill>
            <a:srgbClr val="FAF5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33AB9E52-6D29-778C-99F6-1A434306436F}"/>
              </a:ext>
            </a:extLst>
          </p:cNvPr>
          <p:cNvSpPr/>
          <p:nvPr/>
        </p:nvSpPr>
        <p:spPr>
          <a:xfrm>
            <a:off x="2481186" y="2204264"/>
            <a:ext cx="272668" cy="272668"/>
          </a:xfrm>
          <a:prstGeom prst="ellipse">
            <a:avLst/>
          </a:prstGeom>
          <a:solidFill>
            <a:srgbClr val="EDEDB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43F3A70F-C04D-BB5A-7C77-B2CCF52F2C92}"/>
              </a:ext>
            </a:extLst>
          </p:cNvPr>
          <p:cNvSpPr/>
          <p:nvPr/>
        </p:nvSpPr>
        <p:spPr>
          <a:xfrm>
            <a:off x="2845329" y="2204264"/>
            <a:ext cx="272668" cy="272668"/>
          </a:xfrm>
          <a:prstGeom prst="ellipse">
            <a:avLst/>
          </a:prstGeom>
          <a:solidFill>
            <a:srgbClr val="EBE8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C24FE14-0A30-3BAC-AD09-FBCA14B1417E}"/>
              </a:ext>
            </a:extLst>
          </p:cNvPr>
          <p:cNvSpPr/>
          <p:nvPr/>
        </p:nvSpPr>
        <p:spPr>
          <a:xfrm>
            <a:off x="3209472" y="2204264"/>
            <a:ext cx="272668" cy="272668"/>
          </a:xfrm>
          <a:prstGeom prst="ellipse">
            <a:avLst/>
          </a:prstGeom>
          <a:solidFill>
            <a:srgbClr val="F7CD4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7" name="Title 2">
            <a:extLst>
              <a:ext uri="{FF2B5EF4-FFF2-40B4-BE49-F238E27FC236}">
                <a16:creationId xmlns:a16="http://schemas.microsoft.com/office/drawing/2014/main" id="{985DB0BE-608A-9D1A-69AD-898BFB3A4F2A}"/>
              </a:ext>
            </a:extLst>
          </p:cNvPr>
          <p:cNvSpPr txBox="1"/>
          <p:nvPr/>
        </p:nvSpPr>
        <p:spPr>
          <a:xfrm>
            <a:off x="636597" y="2232232"/>
            <a:ext cx="1104374" cy="282528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6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WARNA</a:t>
            </a: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633B681B-4C1F-F41C-D35C-144F462FB791}"/>
              </a:ext>
            </a:extLst>
          </p:cNvPr>
          <p:cNvSpPr/>
          <p:nvPr/>
        </p:nvSpPr>
        <p:spPr>
          <a:xfrm>
            <a:off x="3573996" y="2204264"/>
            <a:ext cx="272668" cy="272668"/>
          </a:xfrm>
          <a:prstGeom prst="ellipse">
            <a:avLst/>
          </a:prstGeom>
          <a:solidFill>
            <a:srgbClr val="F7BD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FA64FD8F-0578-E04D-7E7B-F56BA9316647}"/>
              </a:ext>
            </a:extLst>
          </p:cNvPr>
          <p:cNvSpPr/>
          <p:nvPr/>
        </p:nvSpPr>
        <p:spPr>
          <a:xfrm>
            <a:off x="3938520" y="2204264"/>
            <a:ext cx="272668" cy="272668"/>
          </a:xfrm>
          <a:prstGeom prst="ellipse">
            <a:avLst/>
          </a:prstGeom>
          <a:solidFill>
            <a:srgbClr val="FDC7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70C5987D-2FD8-5562-C657-1101F5ECC4D9}"/>
              </a:ext>
            </a:extLst>
          </p:cNvPr>
          <p:cNvSpPr/>
          <p:nvPr/>
        </p:nvSpPr>
        <p:spPr>
          <a:xfrm>
            <a:off x="4296865" y="2204264"/>
            <a:ext cx="272668" cy="272668"/>
          </a:xfrm>
          <a:prstGeom prst="ellipse">
            <a:avLst/>
          </a:prstGeom>
          <a:solidFill>
            <a:srgbClr val="F1BA4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050AB0FF-F090-4930-CA8E-C06AAC7C6586}"/>
              </a:ext>
            </a:extLst>
          </p:cNvPr>
          <p:cNvSpPr/>
          <p:nvPr/>
        </p:nvSpPr>
        <p:spPr>
          <a:xfrm>
            <a:off x="4667567" y="2204264"/>
            <a:ext cx="272668" cy="272668"/>
          </a:xfrm>
          <a:prstGeom prst="ellipse">
            <a:avLst/>
          </a:prstGeom>
          <a:solidFill>
            <a:srgbClr val="D9941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CBE92127-AA8F-7029-3380-994A0772F2FA}"/>
              </a:ext>
            </a:extLst>
          </p:cNvPr>
          <p:cNvSpPr/>
          <p:nvPr/>
        </p:nvSpPr>
        <p:spPr>
          <a:xfrm>
            <a:off x="5032091" y="2204264"/>
            <a:ext cx="272668" cy="272668"/>
          </a:xfrm>
          <a:prstGeom prst="ellipse">
            <a:avLst/>
          </a:prstGeom>
          <a:solidFill>
            <a:srgbClr val="C4853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6" name="Title 2">
            <a:extLst>
              <a:ext uri="{FF2B5EF4-FFF2-40B4-BE49-F238E27FC236}">
                <a16:creationId xmlns:a16="http://schemas.microsoft.com/office/drawing/2014/main" id="{705921B1-00C3-BF22-C4C4-CB1593101258}"/>
              </a:ext>
            </a:extLst>
          </p:cNvPr>
          <p:cNvSpPr txBox="1"/>
          <p:nvPr/>
        </p:nvSpPr>
        <p:spPr>
          <a:xfrm>
            <a:off x="2838240" y="2632659"/>
            <a:ext cx="182932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Sparkling wine</a:t>
            </a:r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60B7C4B1-F6AA-D5A3-9C4F-AD54773BC85E}"/>
              </a:ext>
            </a:extLst>
          </p:cNvPr>
          <p:cNvCxnSpPr>
            <a:cxnSpLocks/>
          </p:cNvCxnSpPr>
          <p:nvPr/>
        </p:nvCxnSpPr>
        <p:spPr>
          <a:xfrm>
            <a:off x="1615603" y="2340598"/>
            <a:ext cx="44974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Oval 53">
            <a:extLst>
              <a:ext uri="{FF2B5EF4-FFF2-40B4-BE49-F238E27FC236}">
                <a16:creationId xmlns:a16="http://schemas.microsoft.com/office/drawing/2014/main" id="{F6B9DD89-2422-5F99-D68D-FFBA9D02FA34}"/>
              </a:ext>
            </a:extLst>
          </p:cNvPr>
          <p:cNvSpPr/>
          <p:nvPr/>
        </p:nvSpPr>
        <p:spPr>
          <a:xfrm>
            <a:off x="2117043" y="335634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18AF693A-DFA2-0D3B-E47F-72B9323B567B}"/>
              </a:ext>
            </a:extLst>
          </p:cNvPr>
          <p:cNvSpPr/>
          <p:nvPr/>
        </p:nvSpPr>
        <p:spPr>
          <a:xfrm>
            <a:off x="2481186" y="335344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DBE8BF68-1FCF-CFBC-942A-EF529CB96B27}"/>
              </a:ext>
            </a:extLst>
          </p:cNvPr>
          <p:cNvSpPr/>
          <p:nvPr/>
        </p:nvSpPr>
        <p:spPr>
          <a:xfrm>
            <a:off x="2845329" y="335344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FC7E9AC9-95D2-F718-7FAC-6FB2D62F7DC8}"/>
              </a:ext>
            </a:extLst>
          </p:cNvPr>
          <p:cNvSpPr/>
          <p:nvPr/>
        </p:nvSpPr>
        <p:spPr>
          <a:xfrm>
            <a:off x="3209472" y="335344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8" name="Title 2">
            <a:extLst>
              <a:ext uri="{FF2B5EF4-FFF2-40B4-BE49-F238E27FC236}">
                <a16:creationId xmlns:a16="http://schemas.microsoft.com/office/drawing/2014/main" id="{8A8CE958-42EA-C325-605E-CB6D4FFE3CFC}"/>
              </a:ext>
            </a:extLst>
          </p:cNvPr>
          <p:cNvSpPr txBox="1"/>
          <p:nvPr/>
        </p:nvSpPr>
        <p:spPr>
          <a:xfrm>
            <a:off x="636596" y="3334262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BODY</a:t>
            </a: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5BD9DC7A-743E-19B4-0CA9-9B0197AE5CE2}"/>
              </a:ext>
            </a:extLst>
          </p:cNvPr>
          <p:cNvSpPr/>
          <p:nvPr/>
        </p:nvSpPr>
        <p:spPr>
          <a:xfrm>
            <a:off x="3573996" y="335344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548A7711-110F-08D2-1C10-52E79E78C26D}"/>
              </a:ext>
            </a:extLst>
          </p:cNvPr>
          <p:cNvSpPr/>
          <p:nvPr/>
        </p:nvSpPr>
        <p:spPr>
          <a:xfrm>
            <a:off x="3938520" y="335344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A0CEA643-C815-FB11-83D2-CB97401E4A49}"/>
              </a:ext>
            </a:extLst>
          </p:cNvPr>
          <p:cNvSpPr/>
          <p:nvPr/>
        </p:nvSpPr>
        <p:spPr>
          <a:xfrm>
            <a:off x="4296865" y="335344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D6040509-7037-32CD-35AB-7782739728AA}"/>
              </a:ext>
            </a:extLst>
          </p:cNvPr>
          <p:cNvSpPr/>
          <p:nvPr/>
        </p:nvSpPr>
        <p:spPr>
          <a:xfrm>
            <a:off x="4667567" y="335344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99BB003A-907D-2805-3499-0BC8145CE38D}"/>
              </a:ext>
            </a:extLst>
          </p:cNvPr>
          <p:cNvSpPr/>
          <p:nvPr/>
        </p:nvSpPr>
        <p:spPr>
          <a:xfrm>
            <a:off x="5032091" y="335344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6" name="Title 2">
            <a:extLst>
              <a:ext uri="{FF2B5EF4-FFF2-40B4-BE49-F238E27FC236}">
                <a16:creationId xmlns:a16="http://schemas.microsoft.com/office/drawing/2014/main" id="{6EF99C7E-E815-430B-590F-58799334530E}"/>
              </a:ext>
            </a:extLst>
          </p:cNvPr>
          <p:cNvSpPr txBox="1"/>
          <p:nvPr/>
        </p:nvSpPr>
        <p:spPr>
          <a:xfrm>
            <a:off x="2019011" y="300236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Ringan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67" name="Title 2">
            <a:extLst>
              <a:ext uri="{FF2B5EF4-FFF2-40B4-BE49-F238E27FC236}">
                <a16:creationId xmlns:a16="http://schemas.microsoft.com/office/drawing/2014/main" id="{0FD720EB-8AB5-8000-B322-07C52B284E4B}"/>
              </a:ext>
            </a:extLst>
          </p:cNvPr>
          <p:cNvSpPr txBox="1"/>
          <p:nvPr/>
        </p:nvSpPr>
        <p:spPr>
          <a:xfrm>
            <a:off x="3288762" y="300236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68" name="Title 2">
            <a:extLst>
              <a:ext uri="{FF2B5EF4-FFF2-40B4-BE49-F238E27FC236}">
                <a16:creationId xmlns:a16="http://schemas.microsoft.com/office/drawing/2014/main" id="{73B970B3-9677-A7AE-D71F-64DDB1F805DD}"/>
              </a:ext>
            </a:extLst>
          </p:cNvPr>
          <p:cNvSpPr txBox="1"/>
          <p:nvPr/>
        </p:nvSpPr>
        <p:spPr>
          <a:xfrm>
            <a:off x="4581893" y="300236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Pekat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2E412C7A-71C0-053D-4768-A3F965BD01A6}"/>
              </a:ext>
            </a:extLst>
          </p:cNvPr>
          <p:cNvSpPr/>
          <p:nvPr/>
        </p:nvSpPr>
        <p:spPr>
          <a:xfrm>
            <a:off x="2117043" y="419660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812907B7-3425-185D-BEC7-3675FAEAE875}"/>
              </a:ext>
            </a:extLst>
          </p:cNvPr>
          <p:cNvSpPr/>
          <p:nvPr/>
        </p:nvSpPr>
        <p:spPr>
          <a:xfrm>
            <a:off x="2481186" y="419370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FDD3EFFA-C663-DF6A-BCDC-EE719B4AD91B}"/>
              </a:ext>
            </a:extLst>
          </p:cNvPr>
          <p:cNvSpPr/>
          <p:nvPr/>
        </p:nvSpPr>
        <p:spPr>
          <a:xfrm>
            <a:off x="2845329" y="419370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0D1BA9AC-BC0A-EA25-3F88-0C863201EED2}"/>
              </a:ext>
            </a:extLst>
          </p:cNvPr>
          <p:cNvSpPr/>
          <p:nvPr/>
        </p:nvSpPr>
        <p:spPr>
          <a:xfrm>
            <a:off x="3209472" y="419370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FD84E961-EDA9-48D5-28BF-87384EA39F8C}"/>
              </a:ext>
            </a:extLst>
          </p:cNvPr>
          <p:cNvSpPr/>
          <p:nvPr/>
        </p:nvSpPr>
        <p:spPr>
          <a:xfrm>
            <a:off x="3573996" y="419370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D964C562-18A9-CE73-CE9A-3018196B45EA}"/>
              </a:ext>
            </a:extLst>
          </p:cNvPr>
          <p:cNvSpPr/>
          <p:nvPr/>
        </p:nvSpPr>
        <p:spPr>
          <a:xfrm>
            <a:off x="3938520" y="419370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27B2F9F1-C352-7670-6918-9C939E34AAF0}"/>
              </a:ext>
            </a:extLst>
          </p:cNvPr>
          <p:cNvSpPr/>
          <p:nvPr/>
        </p:nvSpPr>
        <p:spPr>
          <a:xfrm>
            <a:off x="4296865" y="419370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77EE516E-EE99-8422-8716-2C38094F5151}"/>
              </a:ext>
            </a:extLst>
          </p:cNvPr>
          <p:cNvSpPr/>
          <p:nvPr/>
        </p:nvSpPr>
        <p:spPr>
          <a:xfrm>
            <a:off x="4667567" y="419370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09FA7450-5DAC-07D3-4AC0-C8AD895E568D}"/>
              </a:ext>
            </a:extLst>
          </p:cNvPr>
          <p:cNvSpPr/>
          <p:nvPr/>
        </p:nvSpPr>
        <p:spPr>
          <a:xfrm>
            <a:off x="5032091" y="419370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9" name="Title 2">
            <a:extLst>
              <a:ext uri="{FF2B5EF4-FFF2-40B4-BE49-F238E27FC236}">
                <a16:creationId xmlns:a16="http://schemas.microsoft.com/office/drawing/2014/main" id="{BB727220-067F-9B86-F0CA-C3A4A937D388}"/>
              </a:ext>
            </a:extLst>
          </p:cNvPr>
          <p:cNvSpPr txBox="1"/>
          <p:nvPr/>
        </p:nvSpPr>
        <p:spPr>
          <a:xfrm>
            <a:off x="1711911" y="3842629"/>
            <a:ext cx="1078847" cy="175251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Tidak manis</a:t>
            </a:r>
          </a:p>
        </p:txBody>
      </p:sp>
      <p:sp>
        <p:nvSpPr>
          <p:cNvPr id="80" name="Title 2">
            <a:extLst>
              <a:ext uri="{FF2B5EF4-FFF2-40B4-BE49-F238E27FC236}">
                <a16:creationId xmlns:a16="http://schemas.microsoft.com/office/drawing/2014/main" id="{647B5759-F6CA-6DE6-D743-EB225891B64C}"/>
              </a:ext>
            </a:extLst>
          </p:cNvPr>
          <p:cNvSpPr txBox="1"/>
          <p:nvPr/>
        </p:nvSpPr>
        <p:spPr>
          <a:xfrm>
            <a:off x="3139579" y="3842629"/>
            <a:ext cx="1320619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81" name="Title 2">
            <a:extLst>
              <a:ext uri="{FF2B5EF4-FFF2-40B4-BE49-F238E27FC236}">
                <a16:creationId xmlns:a16="http://schemas.microsoft.com/office/drawing/2014/main" id="{B29A2E06-2182-1180-291A-869ECD838217}"/>
              </a:ext>
            </a:extLst>
          </p:cNvPr>
          <p:cNvSpPr txBox="1"/>
          <p:nvPr/>
        </p:nvSpPr>
        <p:spPr>
          <a:xfrm>
            <a:off x="4581893" y="384262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Manis</a:t>
            </a:r>
          </a:p>
        </p:txBody>
      </p: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830800BC-71C9-23EB-6D37-C3B581E60D7A}"/>
              </a:ext>
            </a:extLst>
          </p:cNvPr>
          <p:cNvCxnSpPr>
            <a:cxnSpLocks/>
          </p:cNvCxnSpPr>
          <p:nvPr/>
        </p:nvCxnSpPr>
        <p:spPr>
          <a:xfrm>
            <a:off x="1312863" y="3502133"/>
            <a:ext cx="75248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Title 2">
            <a:extLst>
              <a:ext uri="{FF2B5EF4-FFF2-40B4-BE49-F238E27FC236}">
                <a16:creationId xmlns:a16="http://schemas.microsoft.com/office/drawing/2014/main" id="{301747C1-807D-0011-7CCD-B79CB45B1246}"/>
              </a:ext>
            </a:extLst>
          </p:cNvPr>
          <p:cNvSpPr txBox="1"/>
          <p:nvPr/>
        </p:nvSpPr>
        <p:spPr>
          <a:xfrm>
            <a:off x="636596" y="4205413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MANISNYA</a:t>
            </a:r>
          </a:p>
        </p:txBody>
      </p: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0A6B3491-87A1-51D1-1458-B714B4896578}"/>
              </a:ext>
            </a:extLst>
          </p:cNvPr>
          <p:cNvCxnSpPr>
            <a:cxnSpLocks/>
          </p:cNvCxnSpPr>
          <p:nvPr/>
        </p:nvCxnSpPr>
        <p:spPr>
          <a:xfrm>
            <a:off x="1955414" y="4373284"/>
            <a:ext cx="10993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Oval 89">
            <a:extLst>
              <a:ext uri="{FF2B5EF4-FFF2-40B4-BE49-F238E27FC236}">
                <a16:creationId xmlns:a16="http://schemas.microsoft.com/office/drawing/2014/main" id="{F7E8476D-D297-A858-2BF5-12AAC743C2AD}"/>
              </a:ext>
            </a:extLst>
          </p:cNvPr>
          <p:cNvSpPr/>
          <p:nvPr/>
        </p:nvSpPr>
        <p:spPr>
          <a:xfrm>
            <a:off x="2117043" y="5036863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5102BF2F-3C8F-9933-6E0E-AC3448B82081}"/>
              </a:ext>
            </a:extLst>
          </p:cNvPr>
          <p:cNvSpPr/>
          <p:nvPr/>
        </p:nvSpPr>
        <p:spPr>
          <a:xfrm>
            <a:off x="2481186" y="5033961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BF048D0A-9017-E028-2F35-F1FEB47998AF}"/>
              </a:ext>
            </a:extLst>
          </p:cNvPr>
          <p:cNvSpPr/>
          <p:nvPr/>
        </p:nvSpPr>
        <p:spPr>
          <a:xfrm>
            <a:off x="2845329" y="5033961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261127D3-1F8D-7BC1-A92B-C991A49E9399}"/>
              </a:ext>
            </a:extLst>
          </p:cNvPr>
          <p:cNvSpPr/>
          <p:nvPr/>
        </p:nvSpPr>
        <p:spPr>
          <a:xfrm>
            <a:off x="3209472" y="5033961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0196DECF-8466-7F03-18A5-ADD9C953DE67}"/>
              </a:ext>
            </a:extLst>
          </p:cNvPr>
          <p:cNvSpPr/>
          <p:nvPr/>
        </p:nvSpPr>
        <p:spPr>
          <a:xfrm>
            <a:off x="3573996" y="5033961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A13B6B36-29B1-D9F0-DFF9-307C0255592C}"/>
              </a:ext>
            </a:extLst>
          </p:cNvPr>
          <p:cNvSpPr/>
          <p:nvPr/>
        </p:nvSpPr>
        <p:spPr>
          <a:xfrm>
            <a:off x="3938520" y="5033961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D51D81E2-E98E-ADFF-6505-35F09491C0C7}"/>
              </a:ext>
            </a:extLst>
          </p:cNvPr>
          <p:cNvSpPr/>
          <p:nvPr/>
        </p:nvSpPr>
        <p:spPr>
          <a:xfrm>
            <a:off x="4296865" y="5033961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D37D680D-8208-82F6-6671-905C5FBB255E}"/>
              </a:ext>
            </a:extLst>
          </p:cNvPr>
          <p:cNvSpPr/>
          <p:nvPr/>
        </p:nvSpPr>
        <p:spPr>
          <a:xfrm>
            <a:off x="4667567" y="5033961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0B18F7AE-FB01-C18E-620A-1501240B63C0}"/>
              </a:ext>
            </a:extLst>
          </p:cNvPr>
          <p:cNvSpPr/>
          <p:nvPr/>
        </p:nvSpPr>
        <p:spPr>
          <a:xfrm>
            <a:off x="5032091" y="5033961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9" name="Title 2">
            <a:extLst>
              <a:ext uri="{FF2B5EF4-FFF2-40B4-BE49-F238E27FC236}">
                <a16:creationId xmlns:a16="http://schemas.microsoft.com/office/drawing/2014/main" id="{66007E68-E215-ED23-EFFF-1110B3CF7193}"/>
              </a:ext>
            </a:extLst>
          </p:cNvPr>
          <p:cNvSpPr txBox="1"/>
          <p:nvPr/>
        </p:nvSpPr>
        <p:spPr>
          <a:xfrm>
            <a:off x="1678226" y="4597106"/>
            <a:ext cx="182932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Tanpa</a:t>
            </a: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 Kayu Oak/</a:t>
            </a: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Rendah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100" name="Title 2">
            <a:extLst>
              <a:ext uri="{FF2B5EF4-FFF2-40B4-BE49-F238E27FC236}">
                <a16:creationId xmlns:a16="http://schemas.microsoft.com/office/drawing/2014/main" id="{5CB3227F-58C5-FDB8-DE82-ECB17CFACDAC}"/>
              </a:ext>
            </a:extLst>
          </p:cNvPr>
          <p:cNvSpPr txBox="1"/>
          <p:nvPr/>
        </p:nvSpPr>
        <p:spPr>
          <a:xfrm>
            <a:off x="3139579" y="4711762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101" name="Title 2">
            <a:extLst>
              <a:ext uri="{FF2B5EF4-FFF2-40B4-BE49-F238E27FC236}">
                <a16:creationId xmlns:a16="http://schemas.microsoft.com/office/drawing/2014/main" id="{0B418712-C513-DE1D-E2B6-09B9E5AFB7D0}"/>
              </a:ext>
            </a:extLst>
          </p:cNvPr>
          <p:cNvSpPr txBox="1"/>
          <p:nvPr/>
        </p:nvSpPr>
        <p:spPr>
          <a:xfrm>
            <a:off x="4581893" y="4682888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Tinggi</a:t>
            </a:r>
          </a:p>
        </p:txBody>
      </p:sp>
      <p:sp>
        <p:nvSpPr>
          <p:cNvPr id="102" name="Title 2">
            <a:extLst>
              <a:ext uri="{FF2B5EF4-FFF2-40B4-BE49-F238E27FC236}">
                <a16:creationId xmlns:a16="http://schemas.microsoft.com/office/drawing/2014/main" id="{D9D711A6-2DF9-3E30-B634-1B5DC1B51308}"/>
              </a:ext>
            </a:extLst>
          </p:cNvPr>
          <p:cNvSpPr txBox="1"/>
          <p:nvPr/>
        </p:nvSpPr>
        <p:spPr>
          <a:xfrm>
            <a:off x="636596" y="5045672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OAK</a:t>
            </a:r>
          </a:p>
        </p:txBody>
      </p: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4642E5D4-1386-1D74-AAE2-AF203D6BF78B}"/>
              </a:ext>
            </a:extLst>
          </p:cNvPr>
          <p:cNvCxnSpPr>
            <a:cxnSpLocks/>
          </p:cNvCxnSpPr>
          <p:nvPr/>
        </p:nvCxnSpPr>
        <p:spPr>
          <a:xfrm>
            <a:off x="1183117" y="5213543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Oval 104">
            <a:extLst>
              <a:ext uri="{FF2B5EF4-FFF2-40B4-BE49-F238E27FC236}">
                <a16:creationId xmlns:a16="http://schemas.microsoft.com/office/drawing/2014/main" id="{1902CEC1-CFBE-BE9D-FDB4-0B8D7E452E81}"/>
              </a:ext>
            </a:extLst>
          </p:cNvPr>
          <p:cNvSpPr/>
          <p:nvPr/>
        </p:nvSpPr>
        <p:spPr>
          <a:xfrm>
            <a:off x="2117043" y="538285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37C0628E-3E99-7A07-1328-E1FDEDD5B8ED}"/>
              </a:ext>
            </a:extLst>
          </p:cNvPr>
          <p:cNvSpPr/>
          <p:nvPr/>
        </p:nvSpPr>
        <p:spPr>
          <a:xfrm>
            <a:off x="2481186" y="5379950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16BF967A-4010-39BF-C8E3-5D5CFFEAB66B}"/>
              </a:ext>
            </a:extLst>
          </p:cNvPr>
          <p:cNvSpPr/>
          <p:nvPr/>
        </p:nvSpPr>
        <p:spPr>
          <a:xfrm>
            <a:off x="2845329" y="5379950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BCF9A80E-6743-0E9B-3CAB-07A943B325E0}"/>
              </a:ext>
            </a:extLst>
          </p:cNvPr>
          <p:cNvSpPr/>
          <p:nvPr/>
        </p:nvSpPr>
        <p:spPr>
          <a:xfrm>
            <a:off x="3209472" y="5379950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382F9B28-DD68-2717-E0BD-65B47919FAFC}"/>
              </a:ext>
            </a:extLst>
          </p:cNvPr>
          <p:cNvSpPr/>
          <p:nvPr/>
        </p:nvSpPr>
        <p:spPr>
          <a:xfrm>
            <a:off x="3573996" y="5379950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D9B3F844-51B8-4585-E251-AA99CB76A66D}"/>
              </a:ext>
            </a:extLst>
          </p:cNvPr>
          <p:cNvSpPr/>
          <p:nvPr/>
        </p:nvSpPr>
        <p:spPr>
          <a:xfrm>
            <a:off x="3938520" y="5379950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F422A5EC-2AD4-7DD6-D6F0-B200B63D738E}"/>
              </a:ext>
            </a:extLst>
          </p:cNvPr>
          <p:cNvSpPr/>
          <p:nvPr/>
        </p:nvSpPr>
        <p:spPr>
          <a:xfrm>
            <a:off x="4296865" y="5379950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9E5FACF1-4DD8-C25D-DD83-5903E3389D2D}"/>
              </a:ext>
            </a:extLst>
          </p:cNvPr>
          <p:cNvSpPr/>
          <p:nvPr/>
        </p:nvSpPr>
        <p:spPr>
          <a:xfrm>
            <a:off x="4667567" y="537995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67744082-41DF-FF79-D180-03FDABE3F387}"/>
              </a:ext>
            </a:extLst>
          </p:cNvPr>
          <p:cNvSpPr/>
          <p:nvPr/>
        </p:nvSpPr>
        <p:spPr>
          <a:xfrm>
            <a:off x="5032091" y="537995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4" name="Title 2">
            <a:extLst>
              <a:ext uri="{FF2B5EF4-FFF2-40B4-BE49-F238E27FC236}">
                <a16:creationId xmlns:a16="http://schemas.microsoft.com/office/drawing/2014/main" id="{4AE9D01A-B164-378B-271F-991DB1DA9829}"/>
              </a:ext>
            </a:extLst>
          </p:cNvPr>
          <p:cNvSpPr txBox="1"/>
          <p:nvPr/>
        </p:nvSpPr>
        <p:spPr>
          <a:xfrm>
            <a:off x="636596" y="5391661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KEASAMAN</a:t>
            </a:r>
          </a:p>
        </p:txBody>
      </p: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E70BE126-F1D8-8B46-79B9-4EEF8740C4E3}"/>
              </a:ext>
            </a:extLst>
          </p:cNvPr>
          <p:cNvCxnSpPr>
            <a:cxnSpLocks/>
          </p:cNvCxnSpPr>
          <p:nvPr/>
        </p:nvCxnSpPr>
        <p:spPr>
          <a:xfrm>
            <a:off x="1840476" y="5559532"/>
            <a:ext cx="22487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6" name="Oval 115">
            <a:extLst>
              <a:ext uri="{FF2B5EF4-FFF2-40B4-BE49-F238E27FC236}">
                <a16:creationId xmlns:a16="http://schemas.microsoft.com/office/drawing/2014/main" id="{D3BFC6EB-3C4C-DD1B-181F-893611E585F3}"/>
              </a:ext>
            </a:extLst>
          </p:cNvPr>
          <p:cNvSpPr/>
          <p:nvPr/>
        </p:nvSpPr>
        <p:spPr>
          <a:xfrm>
            <a:off x="2117043" y="616750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EA15A523-D844-53B2-8244-10D96F3E0309}"/>
              </a:ext>
            </a:extLst>
          </p:cNvPr>
          <p:cNvSpPr/>
          <p:nvPr/>
        </p:nvSpPr>
        <p:spPr>
          <a:xfrm>
            <a:off x="2481186" y="616460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68EA0883-2B6E-3BED-7F10-15BB5AA0B5EE}"/>
              </a:ext>
            </a:extLst>
          </p:cNvPr>
          <p:cNvSpPr/>
          <p:nvPr/>
        </p:nvSpPr>
        <p:spPr>
          <a:xfrm>
            <a:off x="2845329" y="616460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03C8C5AA-79A0-389F-F522-8F6546DDC8A1}"/>
              </a:ext>
            </a:extLst>
          </p:cNvPr>
          <p:cNvSpPr/>
          <p:nvPr/>
        </p:nvSpPr>
        <p:spPr>
          <a:xfrm>
            <a:off x="3209472" y="616460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A106D096-5A30-BC9A-32DE-3C9E573C5571}"/>
              </a:ext>
            </a:extLst>
          </p:cNvPr>
          <p:cNvSpPr/>
          <p:nvPr/>
        </p:nvSpPr>
        <p:spPr>
          <a:xfrm>
            <a:off x="3573996" y="616460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1" name="Oval 120">
            <a:extLst>
              <a:ext uri="{FF2B5EF4-FFF2-40B4-BE49-F238E27FC236}">
                <a16:creationId xmlns:a16="http://schemas.microsoft.com/office/drawing/2014/main" id="{D4C4B48B-C6F4-75BF-6309-AA84007A159A}"/>
              </a:ext>
            </a:extLst>
          </p:cNvPr>
          <p:cNvSpPr/>
          <p:nvPr/>
        </p:nvSpPr>
        <p:spPr>
          <a:xfrm>
            <a:off x="3938520" y="616460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2" name="Oval 121">
            <a:extLst>
              <a:ext uri="{FF2B5EF4-FFF2-40B4-BE49-F238E27FC236}">
                <a16:creationId xmlns:a16="http://schemas.microsoft.com/office/drawing/2014/main" id="{91C52623-B981-68F6-B937-F614FE2B5EB1}"/>
              </a:ext>
            </a:extLst>
          </p:cNvPr>
          <p:cNvSpPr/>
          <p:nvPr/>
        </p:nvSpPr>
        <p:spPr>
          <a:xfrm>
            <a:off x="4296865" y="616460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3" name="Oval 122">
            <a:extLst>
              <a:ext uri="{FF2B5EF4-FFF2-40B4-BE49-F238E27FC236}">
                <a16:creationId xmlns:a16="http://schemas.microsoft.com/office/drawing/2014/main" id="{46042751-EF9A-E0DB-1649-518945B005F8}"/>
              </a:ext>
            </a:extLst>
          </p:cNvPr>
          <p:cNvSpPr/>
          <p:nvPr/>
        </p:nvSpPr>
        <p:spPr>
          <a:xfrm>
            <a:off x="4667567" y="616460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8BE4A4FD-149D-5AB8-9B99-0FAD7AF8C21E}"/>
              </a:ext>
            </a:extLst>
          </p:cNvPr>
          <p:cNvSpPr/>
          <p:nvPr/>
        </p:nvSpPr>
        <p:spPr>
          <a:xfrm>
            <a:off x="5032091" y="616460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5" name="Title 2">
            <a:extLst>
              <a:ext uri="{FF2B5EF4-FFF2-40B4-BE49-F238E27FC236}">
                <a16:creationId xmlns:a16="http://schemas.microsoft.com/office/drawing/2014/main" id="{D985648A-EECC-B395-314C-D341D40B42CD}"/>
              </a:ext>
            </a:extLst>
          </p:cNvPr>
          <p:cNvSpPr txBox="1"/>
          <p:nvPr/>
        </p:nvSpPr>
        <p:spPr>
          <a:xfrm>
            <a:off x="2019011" y="581353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26" name="Title 2">
            <a:extLst>
              <a:ext uri="{FF2B5EF4-FFF2-40B4-BE49-F238E27FC236}">
                <a16:creationId xmlns:a16="http://schemas.microsoft.com/office/drawing/2014/main" id="{7E7044EC-5A11-3287-DF94-67E50D1E1EA0}"/>
              </a:ext>
            </a:extLst>
          </p:cNvPr>
          <p:cNvSpPr txBox="1"/>
          <p:nvPr/>
        </p:nvSpPr>
        <p:spPr>
          <a:xfrm>
            <a:off x="3032303" y="5842405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12% – 12.5%</a:t>
            </a:r>
          </a:p>
        </p:txBody>
      </p:sp>
      <p:sp>
        <p:nvSpPr>
          <p:cNvPr id="127" name="Title 2">
            <a:extLst>
              <a:ext uri="{FF2B5EF4-FFF2-40B4-BE49-F238E27FC236}">
                <a16:creationId xmlns:a16="http://schemas.microsoft.com/office/drawing/2014/main" id="{C7F0AF62-8A0F-BC66-F7A9-EB7458C46B08}"/>
              </a:ext>
            </a:extLst>
          </p:cNvPr>
          <p:cNvSpPr txBox="1"/>
          <p:nvPr/>
        </p:nvSpPr>
        <p:spPr>
          <a:xfrm>
            <a:off x="4581893" y="581353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sp>
        <p:nvSpPr>
          <p:cNvPr id="128" name="Title 2">
            <a:extLst>
              <a:ext uri="{FF2B5EF4-FFF2-40B4-BE49-F238E27FC236}">
                <a16:creationId xmlns:a16="http://schemas.microsoft.com/office/drawing/2014/main" id="{6B967728-220D-9ACB-91EB-074ADB41C86B}"/>
              </a:ext>
            </a:extLst>
          </p:cNvPr>
          <p:cNvSpPr txBox="1"/>
          <p:nvPr/>
        </p:nvSpPr>
        <p:spPr>
          <a:xfrm>
            <a:off x="636596" y="6176315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ALKOHOL</a:t>
            </a:r>
          </a:p>
        </p:txBody>
      </p:sp>
      <p:cxnSp>
        <p:nvCxnSpPr>
          <p:cNvPr id="129" name="Straight Connector 128">
            <a:extLst>
              <a:ext uri="{FF2B5EF4-FFF2-40B4-BE49-F238E27FC236}">
                <a16:creationId xmlns:a16="http://schemas.microsoft.com/office/drawing/2014/main" id="{D14B8778-4615-D6CE-38C9-E78112F2A9F7}"/>
              </a:ext>
            </a:extLst>
          </p:cNvPr>
          <p:cNvCxnSpPr>
            <a:cxnSpLocks/>
          </p:cNvCxnSpPr>
          <p:nvPr/>
        </p:nvCxnSpPr>
        <p:spPr>
          <a:xfrm>
            <a:off x="1740971" y="6344186"/>
            <a:ext cx="32437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Straight Connector 137">
            <a:extLst>
              <a:ext uri="{FF2B5EF4-FFF2-40B4-BE49-F238E27FC236}">
                <a16:creationId xmlns:a16="http://schemas.microsoft.com/office/drawing/2014/main" id="{05D2E652-F925-E2A3-091F-24693D035AF0}"/>
              </a:ext>
            </a:extLst>
          </p:cNvPr>
          <p:cNvCxnSpPr>
            <a:cxnSpLocks/>
          </p:cNvCxnSpPr>
          <p:nvPr/>
        </p:nvCxnSpPr>
        <p:spPr>
          <a:xfrm>
            <a:off x="2981663" y="2515393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E9FA536-0B89-0360-B5FA-059B7869A676}"/>
              </a:ext>
            </a:extLst>
          </p:cNvPr>
          <p:cNvCxnSpPr>
            <a:cxnSpLocks/>
          </p:cNvCxnSpPr>
          <p:nvPr/>
        </p:nvCxnSpPr>
        <p:spPr>
          <a:xfrm>
            <a:off x="4428214" y="2515393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CF663E6-E574-595E-1819-4AD6956FC8C7}"/>
              </a:ext>
            </a:extLst>
          </p:cNvPr>
          <p:cNvCxnSpPr>
            <a:cxnSpLocks/>
          </p:cNvCxnSpPr>
          <p:nvPr/>
        </p:nvCxnSpPr>
        <p:spPr>
          <a:xfrm>
            <a:off x="2976771" y="2640199"/>
            <a:ext cx="145642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reeform 10">
            <a:extLst>
              <a:ext uri="{FF2B5EF4-FFF2-40B4-BE49-F238E27FC236}">
                <a16:creationId xmlns:a16="http://schemas.microsoft.com/office/drawing/2014/main" id="{EAF4EA0F-730B-A05F-61FD-66E05179995A}"/>
              </a:ext>
            </a:extLst>
          </p:cNvPr>
          <p:cNvSpPr/>
          <p:nvPr/>
        </p:nvSpPr>
        <p:spPr>
          <a:xfrm rot="10800000">
            <a:off x="3569193" y="6167068"/>
            <a:ext cx="141708" cy="272668"/>
          </a:xfrm>
          <a:custGeom>
            <a:avLst/>
            <a:gdLst>
              <a:gd name="connsiteX0" fmla="*/ 5374 w 141708"/>
              <a:gd name="connsiteY0" fmla="*/ 0 h 272668"/>
              <a:gd name="connsiteX1" fmla="*/ 141708 w 141708"/>
              <a:gd name="connsiteY1" fmla="*/ 136334 h 272668"/>
              <a:gd name="connsiteX2" fmla="*/ 5374 w 141708"/>
              <a:gd name="connsiteY2" fmla="*/ 272668 h 272668"/>
              <a:gd name="connsiteX3" fmla="*/ 0 w 141708"/>
              <a:gd name="connsiteY3" fmla="*/ 271583 h 272668"/>
              <a:gd name="connsiteX4" fmla="*/ 0 w 141708"/>
              <a:gd name="connsiteY4" fmla="*/ 1085 h 272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708" h="272668">
                <a:moveTo>
                  <a:pt x="5374" y="0"/>
                </a:moveTo>
                <a:cubicBezTo>
                  <a:pt x="80669" y="0"/>
                  <a:pt x="141708" y="61039"/>
                  <a:pt x="141708" y="136334"/>
                </a:cubicBezTo>
                <a:cubicBezTo>
                  <a:pt x="141708" y="211629"/>
                  <a:pt x="80669" y="272668"/>
                  <a:pt x="5374" y="272668"/>
                </a:cubicBezTo>
                <a:lnTo>
                  <a:pt x="0" y="271583"/>
                </a:lnTo>
                <a:lnTo>
                  <a:pt x="0" y="1085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788012413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D7156B-802D-6F4F-B138-FFA650E9EE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8">
            <a:extLst>
              <a:ext uri="{FF2B5EF4-FFF2-40B4-BE49-F238E27FC236}">
                <a16:creationId xmlns:a16="http://schemas.microsoft.com/office/drawing/2014/main" id="{E8C99C76-18A2-47FC-4BC1-05DFAA7026C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62373" y="413184"/>
            <a:ext cx="2114328" cy="6400800"/>
          </a:xfrm>
          <a:prstGeom prst="rect">
            <a:avLst/>
          </a:prstGeom>
        </p:spPr>
      </p:pic>
      <p:sp>
        <p:nvSpPr>
          <p:cNvPr id="21" name="object 10">
            <a:extLst>
              <a:ext uri="{FF2B5EF4-FFF2-40B4-BE49-F238E27FC236}">
                <a16:creationId xmlns:a16="http://schemas.microsoft.com/office/drawing/2014/main" id="{E8DC101D-DEF5-39DB-0571-1A8F7D7B7A75}"/>
              </a:ext>
            </a:extLst>
          </p:cNvPr>
          <p:cNvSpPr txBox="1"/>
          <p:nvPr/>
        </p:nvSpPr>
        <p:spPr>
          <a:xfrm rot="16200000">
            <a:off x="4207308" y="3981154"/>
            <a:ext cx="4652237" cy="11014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SAUVIGNON BLANC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56995B3-8022-96BC-6824-ADD378D96922}"/>
              </a:ext>
            </a:extLst>
          </p:cNvPr>
          <p:cNvSpPr txBox="1"/>
          <p:nvPr/>
        </p:nvSpPr>
        <p:spPr>
          <a:xfrm>
            <a:off x="524542" y="554220"/>
            <a:ext cx="5931821" cy="18691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en-US" sz="32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ADELAIDE HILLS</a:t>
            </a:r>
            <a:br>
              <a:rPr lang="en-US" sz="6000" dirty="0">
                <a:solidFill>
                  <a:srgbClr val="B2D8BE"/>
                </a:solidFill>
                <a:latin typeface="Neue Haas Grotesk Text Pro" panose="020B0504020202020204" pitchFamily="34" charset="77"/>
              </a:rPr>
            </a:br>
            <a:r>
              <a:rPr lang="en-US" sz="5440" dirty="0">
                <a:solidFill>
                  <a:srgbClr val="B2D8BE"/>
                </a:solidFill>
                <a:latin typeface="Neue Haas Grotesk Text Pro" panose="020B0504020202020204" pitchFamily="34" charset="77"/>
              </a:rPr>
              <a:t>SAUVIGNON BLANC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B28CBD5-D736-2FED-0D48-9057791992F6}"/>
              </a:ext>
            </a:extLst>
          </p:cNvPr>
          <p:cNvCxnSpPr>
            <a:cxnSpLocks/>
          </p:cNvCxnSpPr>
          <p:nvPr/>
        </p:nvCxnSpPr>
        <p:spPr>
          <a:xfrm>
            <a:off x="2219110" y="3613657"/>
            <a:ext cx="3415001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03089DDC-6238-CDF1-B82C-F9ACB379FCB6}"/>
              </a:ext>
            </a:extLst>
          </p:cNvPr>
          <p:cNvSpPr txBox="1"/>
          <p:nvPr/>
        </p:nvSpPr>
        <p:spPr>
          <a:xfrm>
            <a:off x="991846" y="2493219"/>
            <a:ext cx="2661872" cy="856645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17"/>
              </a:spcBef>
            </a:pPr>
            <a:r>
              <a:rPr lang="en-AU" sz="1600" dirty="0">
                <a:effectLst/>
                <a:latin typeface="Neue Haas Grotesk Text Pro" panose="020B0504020202020204" pitchFamily="34" charset="77"/>
              </a:rPr>
              <a:t>DINAMIS DAN</a:t>
            </a:r>
          </a:p>
          <a:p>
            <a:pPr algn="ctr">
              <a:spcBef>
                <a:spcPts val="217"/>
              </a:spcBef>
            </a:pPr>
            <a:r>
              <a:rPr lang="en-AU" sz="1600" dirty="0">
                <a:effectLst/>
                <a:latin typeface="Neue Haas Grotesk Text Pro" panose="020B0504020202020204" pitchFamily="34" charset="77"/>
              </a:rPr>
              <a:t>BERAROMA DENGAN </a:t>
            </a:r>
            <a:r>
              <a:rPr lang="en-AU" sz="1600" dirty="0">
                <a:latin typeface="Neue Haas Grotesk Text Pro" panose="020B0504020202020204" pitchFamily="34" charset="77"/>
              </a:rPr>
              <a:t>ASAM SEGAR ALAMI</a:t>
            </a:r>
            <a:endParaRPr lang="en-AU" sz="1600" dirty="0">
              <a:effectLst/>
              <a:latin typeface="Neue Haas Grotesk Text Pro" panose="020B0504020202020204" pitchFamily="34" charset="77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E12AF15-816D-9D8C-9548-CC25CEAFF04B}"/>
              </a:ext>
            </a:extLst>
          </p:cNvPr>
          <p:cNvCxnSpPr>
            <a:cxnSpLocks/>
          </p:cNvCxnSpPr>
          <p:nvPr/>
        </p:nvCxnSpPr>
        <p:spPr>
          <a:xfrm>
            <a:off x="2219110" y="3369231"/>
            <a:ext cx="0" cy="244426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DEAFA520-E070-2540-BB5A-19F0997C158F}"/>
              </a:ext>
            </a:extLst>
          </p:cNvPr>
          <p:cNvCxnSpPr>
            <a:cxnSpLocks/>
          </p:cNvCxnSpPr>
          <p:nvPr/>
        </p:nvCxnSpPr>
        <p:spPr>
          <a:xfrm>
            <a:off x="7084154" y="4746322"/>
            <a:ext cx="271814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93C13EE6-D2E9-AB94-7EB4-8825F7D98D68}"/>
              </a:ext>
            </a:extLst>
          </p:cNvPr>
          <p:cNvCxnSpPr>
            <a:cxnSpLocks/>
          </p:cNvCxnSpPr>
          <p:nvPr/>
        </p:nvCxnSpPr>
        <p:spPr>
          <a:xfrm>
            <a:off x="6790544" y="2718423"/>
            <a:ext cx="1001741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Oval 22">
            <a:extLst>
              <a:ext uri="{FF2B5EF4-FFF2-40B4-BE49-F238E27FC236}">
                <a16:creationId xmlns:a16="http://schemas.microsoft.com/office/drawing/2014/main" id="{3D913C35-366A-6339-50C7-07FD0B6381FD}"/>
              </a:ext>
            </a:extLst>
          </p:cNvPr>
          <p:cNvSpPr/>
          <p:nvPr/>
        </p:nvSpPr>
        <p:spPr>
          <a:xfrm>
            <a:off x="7675473" y="1296408"/>
            <a:ext cx="2805707" cy="2805707"/>
          </a:xfrm>
          <a:prstGeom prst="ellipse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4" name="object 58">
            <a:extLst>
              <a:ext uri="{FF2B5EF4-FFF2-40B4-BE49-F238E27FC236}">
                <a16:creationId xmlns:a16="http://schemas.microsoft.com/office/drawing/2014/main" id="{A74945A2-855F-41BD-E76E-D7DCE9F81BEB}"/>
              </a:ext>
            </a:extLst>
          </p:cNvPr>
          <p:cNvSpPr txBox="1"/>
          <p:nvPr/>
        </p:nvSpPr>
        <p:spPr>
          <a:xfrm>
            <a:off x="7988178" y="1758524"/>
            <a:ext cx="2190344" cy="2011705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/>
            <a:r>
              <a:rPr lang="en-AU" sz="2400" dirty="0">
                <a:solidFill>
                  <a:schemeClr val="tx1"/>
                </a:solidFill>
                <a:effectLst/>
                <a:latin typeface="Neue Haas Grotesk Text Pro" panose="020B0504020202020204" pitchFamily="34" charset="77"/>
              </a:rPr>
              <a:t>MENJADI TOLOK UKUR UNTUK SAUVIGNON BLANC DI AUSTRALIA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CECD6E77-E192-E952-1FC9-2BE3124F4C42}"/>
              </a:ext>
            </a:extLst>
          </p:cNvPr>
          <p:cNvSpPr/>
          <p:nvPr/>
        </p:nvSpPr>
        <p:spPr>
          <a:xfrm>
            <a:off x="944210" y="4102115"/>
            <a:ext cx="2583929" cy="2583929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8" name="object 58">
            <a:extLst>
              <a:ext uri="{FF2B5EF4-FFF2-40B4-BE49-F238E27FC236}">
                <a16:creationId xmlns:a16="http://schemas.microsoft.com/office/drawing/2014/main" id="{AA5AF077-8863-6EF0-880A-07444ED4787A}"/>
              </a:ext>
            </a:extLst>
          </p:cNvPr>
          <p:cNvSpPr txBox="1"/>
          <p:nvPr/>
        </p:nvSpPr>
        <p:spPr>
          <a:xfrm>
            <a:off x="1128848" y="4416693"/>
            <a:ext cx="2146963" cy="2038507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en-AU" sz="2400" dirty="0">
                <a:effectLst/>
                <a:latin typeface="Neue Haas Grotesk Text Pro" panose="020B0504020202020204" pitchFamily="34" charset="77"/>
              </a:rPr>
              <a:t>SEKITAR</a:t>
            </a:r>
          </a:p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en-AU" sz="6000" dirty="0">
                <a:effectLst/>
                <a:latin typeface="Neue Haas Grotesk Text Pro" panose="020B0504020202020204" pitchFamily="34" charset="77"/>
              </a:rPr>
              <a:t>1/3</a:t>
            </a:r>
          </a:p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en-AU" sz="2400" dirty="0">
                <a:latin typeface="Neue Haas Grotesk Text Pro" panose="020B0504020202020204" pitchFamily="34" charset="77"/>
              </a:rPr>
              <a:t>TOTAL PRODUKSI TAHUNAN</a:t>
            </a:r>
            <a:endParaRPr lang="en-AU" sz="2400" dirty="0">
              <a:effectLst/>
              <a:latin typeface="Neue Haas Grotesk Text Pro" panose="020B0504020202020204" pitchFamily="34" charset="77"/>
            </a:endParaRP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F95920B1-6826-482E-A831-DC1C2A306E54}"/>
              </a:ext>
            </a:extLst>
          </p:cNvPr>
          <p:cNvCxnSpPr>
            <a:cxnSpLocks/>
            <a:stCxn id="27" idx="6"/>
          </p:cNvCxnSpPr>
          <p:nvPr/>
        </p:nvCxnSpPr>
        <p:spPr>
          <a:xfrm flipV="1">
            <a:off x="3528139" y="5385100"/>
            <a:ext cx="2105972" cy="898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A18A54F2-EF5C-0908-81E8-F760558FB38D}"/>
              </a:ext>
            </a:extLst>
          </p:cNvPr>
          <p:cNvCxnSpPr>
            <a:cxnSpLocks/>
          </p:cNvCxnSpPr>
          <p:nvPr/>
        </p:nvCxnSpPr>
        <p:spPr>
          <a:xfrm>
            <a:off x="9801597" y="4740831"/>
            <a:ext cx="0" cy="379809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07266A71-438D-BEA7-010A-55AA406F0D2C}"/>
              </a:ext>
            </a:extLst>
          </p:cNvPr>
          <p:cNvSpPr txBox="1"/>
          <p:nvPr/>
        </p:nvSpPr>
        <p:spPr>
          <a:xfrm>
            <a:off x="9082451" y="5206180"/>
            <a:ext cx="2805709" cy="1472839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RASA PADA UMUMNYA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Buah</a:t>
            </a:r>
            <a:r>
              <a:rPr lang="en-AU" sz="1400" dirty="0">
                <a:effectLst/>
                <a:latin typeface="Neue Haas Grotesk Text Pro" panose="020B0504020202020204" pitchFamily="34" charset="77"/>
              </a:rPr>
              <a:t> kiwi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Nanas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Buah</a:t>
            </a:r>
            <a:r>
              <a:rPr lang="en-AU" sz="1400" dirty="0">
                <a:effectLst/>
                <a:latin typeface="Neue Haas Grotesk Text Pro" panose="020B0504020202020204" pitchFamily="34" charset="77"/>
              </a:rPr>
              <a:t> Malaka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Markisa</a:t>
            </a:r>
            <a:endParaRPr lang="en-AU" sz="1400" dirty="0">
              <a:effectLst/>
              <a:latin typeface="Neue Haas Grotesk Text Pro" panose="020B0504020202020204" pitchFamily="34" charset="7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Rempah-rempah</a:t>
            </a:r>
            <a:endParaRPr lang="en-AU" sz="1400" dirty="0">
              <a:effectLst/>
              <a:latin typeface="Neue Haas Grotesk Text Pro" panose="020B05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076623297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green field with rows of plants&#10;&#10;Description automatically generated with medium confidence">
            <a:extLst>
              <a:ext uri="{FF2B5EF4-FFF2-40B4-BE49-F238E27FC236}">
                <a16:creationId xmlns:a16="http://schemas.microsoft.com/office/drawing/2014/main" id="{34A24D5C-A3C7-A6FB-3E71-0468B79C69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569"/>
          <a:stretch>
            <a:fillRect/>
          </a:stretch>
        </p:blipFill>
        <p:spPr>
          <a:xfrm>
            <a:off x="-24296" y="-39030"/>
            <a:ext cx="6120296" cy="6897030"/>
          </a:xfrm>
          <a:prstGeom prst="rect">
            <a:avLst/>
          </a:prstGeom>
        </p:spPr>
      </p:pic>
      <p:pic>
        <p:nvPicPr>
          <p:cNvPr id="16" name="Picture 15" descr="A logo with text on it&#10;&#10;Description automatically generated">
            <a:extLst>
              <a:ext uri="{FF2B5EF4-FFF2-40B4-BE49-F238E27FC236}">
                <a16:creationId xmlns:a16="http://schemas.microsoft.com/office/drawing/2014/main" id="{F1DDA9DF-FF59-04BF-7B9E-8D9F0E782C9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6787" y="256477"/>
            <a:ext cx="2845554" cy="113822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5D5D01B-0E4A-2399-3CBE-8D0DFE6FCEA9}"/>
              </a:ext>
            </a:extLst>
          </p:cNvPr>
          <p:cNvSpPr txBox="1"/>
          <p:nvPr/>
        </p:nvSpPr>
        <p:spPr>
          <a:xfrm>
            <a:off x="6545766" y="568712"/>
            <a:ext cx="5096107" cy="46166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Dibuat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dari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yang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ditanam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pada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variasi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iklim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yang sangat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beragam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melintasi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lanskap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jutaan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tahun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dalam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pembuatannya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setiap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gelas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Australia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menceritakan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sebuah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kisah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.</a:t>
            </a:r>
          </a:p>
          <a:p>
            <a:endParaRPr lang="en-AU" sz="1400" dirty="0">
              <a:solidFill>
                <a:srgbClr val="190000"/>
              </a:solidFill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  <a:p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Seperti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para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pendahulu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kita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petani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dan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pembuat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modern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kita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terus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bersemangat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tangguh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dan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kreatif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; Terus-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menerus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didorong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untuk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menjajaki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cara-cara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baru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untuk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menyempurnakan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teknik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lama.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Komunitas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kami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terhubung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oleh rasa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saling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menghormati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dan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kecintaan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bersama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untuk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membuat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yang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luar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biasa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sambil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melindungi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keajaiban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alam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untuk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dinikmati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generasi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mendatang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.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Menerapkan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pemikiran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modern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ke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tanah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kuno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kami,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dengan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bersungguh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sungguh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melakukan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terobosan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baru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.</a:t>
            </a:r>
          </a:p>
          <a:p>
            <a:endParaRPr lang="en-AU" sz="1400" dirty="0">
              <a:solidFill>
                <a:srgbClr val="190000"/>
              </a:solidFill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  <a:p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Jadi,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jika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Anda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mencari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cita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rasa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petualangan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biarkan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Australia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menjadi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kompas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Anda. Karena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dalam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setiap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botol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Australia, Anda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akan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merasakan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keajaiban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Australia –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pengingat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akan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petualangan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dan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keragaman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yang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mendefinisikan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budaya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dan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tanah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kami.</a:t>
            </a:r>
          </a:p>
        </p:txBody>
      </p:sp>
    </p:spTree>
    <p:extLst>
      <p:ext uri="{BB962C8B-B14F-4D97-AF65-F5344CB8AC3E}">
        <p14:creationId xmlns:p14="http://schemas.microsoft.com/office/powerpoint/2010/main" val="2969888299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D7156B-802D-6F4F-B138-FFA650E9EE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AA4DAF-6D7C-8275-8BF5-D4916A36B9B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3349" y="590594"/>
            <a:ext cx="11283754" cy="1325562"/>
          </a:xfrm>
        </p:spPr>
        <p:txBody>
          <a:bodyPr/>
          <a:lstStyle/>
          <a:p>
            <a:r>
              <a:rPr lang="en-US" sz="4000" dirty="0">
                <a:solidFill>
                  <a:schemeClr val="bg2"/>
                </a:solidFill>
                <a:latin typeface="Neue Haas Grotesk Text Pro" panose="020B0504020202020204" pitchFamily="34" charset="77"/>
              </a:rPr>
              <a:t>SAUVIGNON BLANC</a:t>
            </a:r>
            <a:br>
              <a:rPr lang="en-US" sz="4000" dirty="0">
                <a:solidFill>
                  <a:schemeClr val="accent3"/>
                </a:solidFill>
                <a:latin typeface="Neue Haas Grotesk Text Pro" panose="020B0504020202020204" pitchFamily="34" charset="77"/>
              </a:rPr>
            </a:br>
            <a:r>
              <a:rPr lang="en-US" sz="4000" dirty="0" err="1">
                <a:solidFill>
                  <a:schemeClr val="tx2"/>
                </a:solidFill>
                <a:latin typeface="Neue Haas Grotesk Text Pro" panose="020B0504020202020204" pitchFamily="34" charset="77"/>
              </a:rPr>
              <a:t>Karakteristik</a:t>
            </a:r>
            <a:endParaRPr lang="en-US" sz="4000" dirty="0">
              <a:solidFill>
                <a:schemeClr val="tx2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2164130-C817-58F9-2C6A-4CE3EF096460}"/>
              </a:ext>
            </a:extLst>
          </p:cNvPr>
          <p:cNvSpPr/>
          <p:nvPr/>
        </p:nvSpPr>
        <p:spPr>
          <a:xfrm>
            <a:off x="2104517" y="2194640"/>
            <a:ext cx="272668" cy="272668"/>
          </a:xfrm>
          <a:prstGeom prst="ellipse">
            <a:avLst/>
          </a:prstGeom>
          <a:solidFill>
            <a:srgbClr val="F7F0D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0A5A606F-4A6A-3B78-FDE0-5346E75A688D}"/>
              </a:ext>
            </a:extLst>
          </p:cNvPr>
          <p:cNvSpPr/>
          <p:nvPr/>
        </p:nvSpPr>
        <p:spPr>
          <a:xfrm>
            <a:off x="2468660" y="2191738"/>
            <a:ext cx="272668" cy="272668"/>
          </a:xfrm>
          <a:prstGeom prst="ellipse">
            <a:avLst/>
          </a:prstGeom>
          <a:solidFill>
            <a:srgbClr val="EBE7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4CE4DE0A-3156-E185-6BA0-5277D6FBF076}"/>
              </a:ext>
            </a:extLst>
          </p:cNvPr>
          <p:cNvSpPr/>
          <p:nvPr/>
        </p:nvSpPr>
        <p:spPr>
          <a:xfrm>
            <a:off x="2832803" y="2191738"/>
            <a:ext cx="272668" cy="272668"/>
          </a:xfrm>
          <a:prstGeom prst="ellipse">
            <a:avLst/>
          </a:prstGeom>
          <a:solidFill>
            <a:srgbClr val="F4EF8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1F29077-FA8A-2CDB-E97D-A40A19EE4078}"/>
              </a:ext>
            </a:extLst>
          </p:cNvPr>
          <p:cNvSpPr/>
          <p:nvPr/>
        </p:nvSpPr>
        <p:spPr>
          <a:xfrm>
            <a:off x="3196946" y="2191738"/>
            <a:ext cx="272668" cy="272668"/>
          </a:xfrm>
          <a:prstGeom prst="ellipse">
            <a:avLst/>
          </a:prstGeom>
          <a:solidFill>
            <a:srgbClr val="F1E24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733F3771-4282-D452-8E25-D8716D9E49DC}"/>
              </a:ext>
            </a:extLst>
          </p:cNvPr>
          <p:cNvSpPr/>
          <p:nvPr/>
        </p:nvSpPr>
        <p:spPr>
          <a:xfrm>
            <a:off x="3561470" y="2191738"/>
            <a:ext cx="272668" cy="272668"/>
          </a:xfrm>
          <a:prstGeom prst="ellipse">
            <a:avLst/>
          </a:prstGeom>
          <a:solidFill>
            <a:srgbClr val="F0E0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5665D82D-136D-E579-CE9A-3DEDF142AE84}"/>
              </a:ext>
            </a:extLst>
          </p:cNvPr>
          <p:cNvSpPr/>
          <p:nvPr/>
        </p:nvSpPr>
        <p:spPr>
          <a:xfrm>
            <a:off x="3925994" y="2191738"/>
            <a:ext cx="272668" cy="272668"/>
          </a:xfrm>
          <a:prstGeom prst="ellipse">
            <a:avLst/>
          </a:prstGeom>
          <a:solidFill>
            <a:srgbClr val="F5D1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8AC4D748-73A2-2FF0-B26F-439037E69A67}"/>
              </a:ext>
            </a:extLst>
          </p:cNvPr>
          <p:cNvSpPr/>
          <p:nvPr/>
        </p:nvSpPr>
        <p:spPr>
          <a:xfrm>
            <a:off x="4284339" y="2191738"/>
            <a:ext cx="272668" cy="272668"/>
          </a:xfrm>
          <a:prstGeom prst="ellipse">
            <a:avLst/>
          </a:prstGeom>
          <a:solidFill>
            <a:srgbClr val="D19C2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31270497-E897-4289-F0EB-3818B8B0E1B1}"/>
              </a:ext>
            </a:extLst>
          </p:cNvPr>
          <p:cNvSpPr/>
          <p:nvPr/>
        </p:nvSpPr>
        <p:spPr>
          <a:xfrm>
            <a:off x="4655041" y="2191738"/>
            <a:ext cx="272668" cy="272668"/>
          </a:xfrm>
          <a:prstGeom prst="ellipse">
            <a:avLst/>
          </a:prstGeom>
          <a:solidFill>
            <a:srgbClr val="B3682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70DBE59E-8202-2A43-125A-376F32B8C615}"/>
              </a:ext>
            </a:extLst>
          </p:cNvPr>
          <p:cNvSpPr/>
          <p:nvPr/>
        </p:nvSpPr>
        <p:spPr>
          <a:xfrm>
            <a:off x="5019565" y="2191738"/>
            <a:ext cx="272668" cy="272668"/>
          </a:xfrm>
          <a:prstGeom prst="ellipse">
            <a:avLst/>
          </a:prstGeom>
          <a:solidFill>
            <a:srgbClr val="6A3E1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6" name="Title 2">
            <a:extLst>
              <a:ext uri="{FF2B5EF4-FFF2-40B4-BE49-F238E27FC236}">
                <a16:creationId xmlns:a16="http://schemas.microsoft.com/office/drawing/2014/main" id="{19AEF9CD-D63A-FEAF-39B7-0E9108981333}"/>
              </a:ext>
            </a:extLst>
          </p:cNvPr>
          <p:cNvSpPr txBox="1"/>
          <p:nvPr/>
        </p:nvSpPr>
        <p:spPr>
          <a:xfrm>
            <a:off x="2435253" y="2654105"/>
            <a:ext cx="158409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Sauvignon Blanc</a:t>
            </a: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1727E905-3D33-773A-D9E9-10C39B8CC9D6}"/>
              </a:ext>
            </a:extLst>
          </p:cNvPr>
          <p:cNvSpPr/>
          <p:nvPr/>
        </p:nvSpPr>
        <p:spPr>
          <a:xfrm>
            <a:off x="2104517" y="334381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221C8CE9-56C6-BF69-99CD-0C9D79ACCFA4}"/>
              </a:ext>
            </a:extLst>
          </p:cNvPr>
          <p:cNvSpPr/>
          <p:nvPr/>
        </p:nvSpPr>
        <p:spPr>
          <a:xfrm>
            <a:off x="2468660" y="334091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EF9CE1DD-409D-D6E8-2FD3-84F4585A1110}"/>
              </a:ext>
            </a:extLst>
          </p:cNvPr>
          <p:cNvSpPr/>
          <p:nvPr/>
        </p:nvSpPr>
        <p:spPr>
          <a:xfrm>
            <a:off x="2832803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F8999AB3-78BD-EE6F-D341-682BDE6C7653}"/>
              </a:ext>
            </a:extLst>
          </p:cNvPr>
          <p:cNvSpPr/>
          <p:nvPr/>
        </p:nvSpPr>
        <p:spPr>
          <a:xfrm>
            <a:off x="3196946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B2D090DD-3AF4-E349-50FC-69C07E42ED6E}"/>
              </a:ext>
            </a:extLst>
          </p:cNvPr>
          <p:cNvSpPr/>
          <p:nvPr/>
        </p:nvSpPr>
        <p:spPr>
          <a:xfrm>
            <a:off x="3561470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B870CD8C-C143-00D8-34AB-B960F82C9D98}"/>
              </a:ext>
            </a:extLst>
          </p:cNvPr>
          <p:cNvSpPr/>
          <p:nvPr/>
        </p:nvSpPr>
        <p:spPr>
          <a:xfrm>
            <a:off x="3925994" y="334091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9DAD3FEE-FD64-2F2C-F165-6E475B6F3011}"/>
              </a:ext>
            </a:extLst>
          </p:cNvPr>
          <p:cNvSpPr/>
          <p:nvPr/>
        </p:nvSpPr>
        <p:spPr>
          <a:xfrm>
            <a:off x="4284339" y="334091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EC77C59E-CBA8-EE43-4D1F-EB3E6CA79DBC}"/>
              </a:ext>
            </a:extLst>
          </p:cNvPr>
          <p:cNvSpPr/>
          <p:nvPr/>
        </p:nvSpPr>
        <p:spPr>
          <a:xfrm>
            <a:off x="4655041" y="334091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CFE8EEF0-74D8-D95D-F528-AED1B442B8A0}"/>
              </a:ext>
            </a:extLst>
          </p:cNvPr>
          <p:cNvSpPr/>
          <p:nvPr/>
        </p:nvSpPr>
        <p:spPr>
          <a:xfrm>
            <a:off x="5019565" y="334091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C92AD4F4-FD06-9A8F-D356-182F28EEBFB5}"/>
              </a:ext>
            </a:extLst>
          </p:cNvPr>
          <p:cNvSpPr/>
          <p:nvPr/>
        </p:nvSpPr>
        <p:spPr>
          <a:xfrm>
            <a:off x="2104517" y="418407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2621B11A-7CCC-52F9-B32F-9C6C47E7D67C}"/>
              </a:ext>
            </a:extLst>
          </p:cNvPr>
          <p:cNvSpPr/>
          <p:nvPr/>
        </p:nvSpPr>
        <p:spPr>
          <a:xfrm>
            <a:off x="2468660" y="418117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86306605-8329-9630-826D-1CED8257BC8C}"/>
              </a:ext>
            </a:extLst>
          </p:cNvPr>
          <p:cNvSpPr/>
          <p:nvPr/>
        </p:nvSpPr>
        <p:spPr>
          <a:xfrm>
            <a:off x="2832803" y="418117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946D7922-9EB8-67E5-DB37-08A159A49C5C}"/>
              </a:ext>
            </a:extLst>
          </p:cNvPr>
          <p:cNvSpPr/>
          <p:nvPr/>
        </p:nvSpPr>
        <p:spPr>
          <a:xfrm>
            <a:off x="3196946" y="418117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4B209898-9CF3-F9E3-F77D-A59311AF7672}"/>
              </a:ext>
            </a:extLst>
          </p:cNvPr>
          <p:cNvSpPr/>
          <p:nvPr/>
        </p:nvSpPr>
        <p:spPr>
          <a:xfrm>
            <a:off x="3561470" y="418117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30406F77-3158-5F3E-58B2-498267EC43C2}"/>
              </a:ext>
            </a:extLst>
          </p:cNvPr>
          <p:cNvSpPr/>
          <p:nvPr/>
        </p:nvSpPr>
        <p:spPr>
          <a:xfrm>
            <a:off x="3925994" y="418117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290F2B47-A433-29FA-C378-6094F48BBD77}"/>
              </a:ext>
            </a:extLst>
          </p:cNvPr>
          <p:cNvSpPr/>
          <p:nvPr/>
        </p:nvSpPr>
        <p:spPr>
          <a:xfrm>
            <a:off x="4284339" y="418117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3EA6C935-F4D5-898F-F119-2DDEF030350E}"/>
              </a:ext>
            </a:extLst>
          </p:cNvPr>
          <p:cNvSpPr/>
          <p:nvPr/>
        </p:nvSpPr>
        <p:spPr>
          <a:xfrm>
            <a:off x="4655041" y="418117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995F3938-ACB9-9B3B-E644-2B588AFF1AC2}"/>
              </a:ext>
            </a:extLst>
          </p:cNvPr>
          <p:cNvSpPr/>
          <p:nvPr/>
        </p:nvSpPr>
        <p:spPr>
          <a:xfrm>
            <a:off x="5019565" y="418117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2B67659B-0036-47A0-F4B7-27DC6C3C1498}"/>
              </a:ext>
            </a:extLst>
          </p:cNvPr>
          <p:cNvSpPr/>
          <p:nvPr/>
        </p:nvSpPr>
        <p:spPr>
          <a:xfrm>
            <a:off x="2104517" y="502433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CFDB8C7A-B7AC-9755-7B76-45ED2D71F9CD}"/>
              </a:ext>
            </a:extLst>
          </p:cNvPr>
          <p:cNvSpPr/>
          <p:nvPr/>
        </p:nvSpPr>
        <p:spPr>
          <a:xfrm>
            <a:off x="2468660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7D62C6F3-25BA-88D6-F7CE-FB997978BA9A}"/>
              </a:ext>
            </a:extLst>
          </p:cNvPr>
          <p:cNvSpPr/>
          <p:nvPr/>
        </p:nvSpPr>
        <p:spPr>
          <a:xfrm>
            <a:off x="2832803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79323FBD-32D1-8CDA-3B67-816490AF1189}"/>
              </a:ext>
            </a:extLst>
          </p:cNvPr>
          <p:cNvSpPr/>
          <p:nvPr/>
        </p:nvSpPr>
        <p:spPr>
          <a:xfrm>
            <a:off x="3196946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CE5BBBDB-C5A0-A2DE-F9EB-F4CC0B503F55}"/>
              </a:ext>
            </a:extLst>
          </p:cNvPr>
          <p:cNvSpPr/>
          <p:nvPr/>
        </p:nvSpPr>
        <p:spPr>
          <a:xfrm>
            <a:off x="3561470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18E49564-A27C-F85A-FAC2-1E71189193B8}"/>
              </a:ext>
            </a:extLst>
          </p:cNvPr>
          <p:cNvSpPr/>
          <p:nvPr/>
        </p:nvSpPr>
        <p:spPr>
          <a:xfrm>
            <a:off x="3925994" y="5021435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45E3809F-C4C6-6BB7-0B44-05A727ADFE97}"/>
              </a:ext>
            </a:extLst>
          </p:cNvPr>
          <p:cNvSpPr/>
          <p:nvPr/>
        </p:nvSpPr>
        <p:spPr>
          <a:xfrm>
            <a:off x="4284339" y="5021435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65D27092-19A0-E983-D182-7C15FD94974F}"/>
              </a:ext>
            </a:extLst>
          </p:cNvPr>
          <p:cNvSpPr/>
          <p:nvPr/>
        </p:nvSpPr>
        <p:spPr>
          <a:xfrm>
            <a:off x="4655041" y="5021435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E2037BB9-81B0-0EAD-553B-EF60E3CAA4E7}"/>
              </a:ext>
            </a:extLst>
          </p:cNvPr>
          <p:cNvSpPr/>
          <p:nvPr/>
        </p:nvSpPr>
        <p:spPr>
          <a:xfrm>
            <a:off x="5019565" y="5021435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A6FC767D-D962-B827-2D66-C493F323A724}"/>
              </a:ext>
            </a:extLst>
          </p:cNvPr>
          <p:cNvSpPr/>
          <p:nvPr/>
        </p:nvSpPr>
        <p:spPr>
          <a:xfrm>
            <a:off x="2104517" y="537032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5CCFA855-E433-D4B5-3459-B02BC8AF2986}"/>
              </a:ext>
            </a:extLst>
          </p:cNvPr>
          <p:cNvSpPr/>
          <p:nvPr/>
        </p:nvSpPr>
        <p:spPr>
          <a:xfrm>
            <a:off x="2468660" y="536742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23D857CA-AC48-6BB2-3AFF-BC731D1F344E}"/>
              </a:ext>
            </a:extLst>
          </p:cNvPr>
          <p:cNvSpPr/>
          <p:nvPr/>
        </p:nvSpPr>
        <p:spPr>
          <a:xfrm>
            <a:off x="2832803" y="536742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5ACC3F7E-F4F4-BE7A-7C57-75084617D6C2}"/>
              </a:ext>
            </a:extLst>
          </p:cNvPr>
          <p:cNvSpPr/>
          <p:nvPr/>
        </p:nvSpPr>
        <p:spPr>
          <a:xfrm>
            <a:off x="3196946" y="536742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702B5AFE-9867-840D-459D-3A2AD65D1373}"/>
              </a:ext>
            </a:extLst>
          </p:cNvPr>
          <p:cNvSpPr/>
          <p:nvPr/>
        </p:nvSpPr>
        <p:spPr>
          <a:xfrm>
            <a:off x="3561470" y="53674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6CD7CDC0-2BF5-10C1-1557-C857C92F6783}"/>
              </a:ext>
            </a:extLst>
          </p:cNvPr>
          <p:cNvSpPr/>
          <p:nvPr/>
        </p:nvSpPr>
        <p:spPr>
          <a:xfrm>
            <a:off x="3925994" y="53674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9957D7F6-A90B-8F40-FB8B-3FDDBD944482}"/>
              </a:ext>
            </a:extLst>
          </p:cNvPr>
          <p:cNvSpPr/>
          <p:nvPr/>
        </p:nvSpPr>
        <p:spPr>
          <a:xfrm>
            <a:off x="4284339" y="53674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C1346D57-ABB7-4431-028D-7C0AB9B22118}"/>
              </a:ext>
            </a:extLst>
          </p:cNvPr>
          <p:cNvSpPr/>
          <p:nvPr/>
        </p:nvSpPr>
        <p:spPr>
          <a:xfrm>
            <a:off x="4655041" y="53674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C7C8BFB7-E59D-BBD2-B9BE-6C0D778B8460}"/>
              </a:ext>
            </a:extLst>
          </p:cNvPr>
          <p:cNvSpPr/>
          <p:nvPr/>
        </p:nvSpPr>
        <p:spPr>
          <a:xfrm>
            <a:off x="5019565" y="53674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4B1D98A8-D9FE-E6AD-68CF-EF6B7648219F}"/>
              </a:ext>
            </a:extLst>
          </p:cNvPr>
          <p:cNvSpPr/>
          <p:nvPr/>
        </p:nvSpPr>
        <p:spPr>
          <a:xfrm>
            <a:off x="2104517" y="6154980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03E653F0-B44E-E889-06EC-C7696CFBD610}"/>
              </a:ext>
            </a:extLst>
          </p:cNvPr>
          <p:cNvSpPr/>
          <p:nvPr/>
        </p:nvSpPr>
        <p:spPr>
          <a:xfrm>
            <a:off x="2468660" y="61520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20D89651-4ECC-59D2-8E42-7BFA1919CE69}"/>
              </a:ext>
            </a:extLst>
          </p:cNvPr>
          <p:cNvSpPr/>
          <p:nvPr/>
        </p:nvSpPr>
        <p:spPr>
          <a:xfrm>
            <a:off x="2832803" y="615207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C2EFFB14-CC5A-17C7-91C3-495338FD42A0}"/>
              </a:ext>
            </a:extLst>
          </p:cNvPr>
          <p:cNvSpPr/>
          <p:nvPr/>
        </p:nvSpPr>
        <p:spPr>
          <a:xfrm>
            <a:off x="3196946" y="615207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12492F5F-1BE9-76F4-7ED3-EA8494E58AB0}"/>
              </a:ext>
            </a:extLst>
          </p:cNvPr>
          <p:cNvSpPr/>
          <p:nvPr/>
        </p:nvSpPr>
        <p:spPr>
          <a:xfrm>
            <a:off x="3561470" y="615207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2" name="Oval 121">
            <a:extLst>
              <a:ext uri="{FF2B5EF4-FFF2-40B4-BE49-F238E27FC236}">
                <a16:creationId xmlns:a16="http://schemas.microsoft.com/office/drawing/2014/main" id="{FD8B878E-AA48-9B17-CFAC-C98A74F423A0}"/>
              </a:ext>
            </a:extLst>
          </p:cNvPr>
          <p:cNvSpPr/>
          <p:nvPr/>
        </p:nvSpPr>
        <p:spPr>
          <a:xfrm>
            <a:off x="4284339" y="61520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3" name="Oval 122">
            <a:extLst>
              <a:ext uri="{FF2B5EF4-FFF2-40B4-BE49-F238E27FC236}">
                <a16:creationId xmlns:a16="http://schemas.microsoft.com/office/drawing/2014/main" id="{2CBCC790-6FE1-E1FD-BBAA-85A356696124}"/>
              </a:ext>
            </a:extLst>
          </p:cNvPr>
          <p:cNvSpPr/>
          <p:nvPr/>
        </p:nvSpPr>
        <p:spPr>
          <a:xfrm>
            <a:off x="4655041" y="61520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2ABFE1A2-6741-6C16-795E-90A27FC92422}"/>
              </a:ext>
            </a:extLst>
          </p:cNvPr>
          <p:cNvSpPr/>
          <p:nvPr/>
        </p:nvSpPr>
        <p:spPr>
          <a:xfrm>
            <a:off x="5019565" y="61520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5" name="Title 2">
            <a:extLst>
              <a:ext uri="{FF2B5EF4-FFF2-40B4-BE49-F238E27FC236}">
                <a16:creationId xmlns:a16="http://schemas.microsoft.com/office/drawing/2014/main" id="{A922EE66-C655-C674-6D71-9DD2D8D9FD82}"/>
              </a:ext>
            </a:extLst>
          </p:cNvPr>
          <p:cNvSpPr txBox="1"/>
          <p:nvPr/>
        </p:nvSpPr>
        <p:spPr>
          <a:xfrm>
            <a:off x="2006485" y="580100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26" name="Title 2">
            <a:extLst>
              <a:ext uri="{FF2B5EF4-FFF2-40B4-BE49-F238E27FC236}">
                <a16:creationId xmlns:a16="http://schemas.microsoft.com/office/drawing/2014/main" id="{DCB685D7-E21A-D7F6-9450-82E4C128408B}"/>
              </a:ext>
            </a:extLst>
          </p:cNvPr>
          <p:cNvSpPr txBox="1"/>
          <p:nvPr/>
        </p:nvSpPr>
        <p:spPr>
          <a:xfrm>
            <a:off x="3333390" y="5829879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12% – 13.5%</a:t>
            </a:r>
          </a:p>
        </p:txBody>
      </p:sp>
      <p:sp>
        <p:nvSpPr>
          <p:cNvPr id="127" name="Title 2">
            <a:extLst>
              <a:ext uri="{FF2B5EF4-FFF2-40B4-BE49-F238E27FC236}">
                <a16:creationId xmlns:a16="http://schemas.microsoft.com/office/drawing/2014/main" id="{278826FC-7713-A1F2-961B-F9580261478A}"/>
              </a:ext>
            </a:extLst>
          </p:cNvPr>
          <p:cNvSpPr txBox="1"/>
          <p:nvPr/>
        </p:nvSpPr>
        <p:spPr>
          <a:xfrm>
            <a:off x="4569367" y="580100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0D1478E-5F6F-0128-ABDE-B3AD64F54DAF}"/>
              </a:ext>
            </a:extLst>
          </p:cNvPr>
          <p:cNvGrpSpPr/>
          <p:nvPr/>
        </p:nvGrpSpPr>
        <p:grpSpPr>
          <a:xfrm>
            <a:off x="3923101" y="6152078"/>
            <a:ext cx="278634" cy="272668"/>
            <a:chOff x="8032638" y="5926610"/>
            <a:chExt cx="278634" cy="272668"/>
          </a:xfrm>
        </p:grpSpPr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0CBB279D-C409-5932-1493-DCDBA80B6BCD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844CE3A0-A664-E682-FF52-CF01276BF454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D7AA0391-A848-316B-5EB8-2095E66EABB4}"/>
              </a:ext>
            </a:extLst>
          </p:cNvPr>
          <p:cNvCxnSpPr>
            <a:cxnSpLocks/>
          </p:cNvCxnSpPr>
          <p:nvPr/>
        </p:nvCxnSpPr>
        <p:spPr>
          <a:xfrm>
            <a:off x="2600814" y="250286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13C03BB7-C2D7-62CC-B680-7A8F76C4F6D2}"/>
              </a:ext>
            </a:extLst>
          </p:cNvPr>
          <p:cNvCxnSpPr>
            <a:cxnSpLocks/>
          </p:cNvCxnSpPr>
          <p:nvPr/>
        </p:nvCxnSpPr>
        <p:spPr>
          <a:xfrm>
            <a:off x="3689849" y="250286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9874FEF-3957-FE11-AD9C-9A7BAC9A6704}"/>
              </a:ext>
            </a:extLst>
          </p:cNvPr>
          <p:cNvCxnSpPr>
            <a:cxnSpLocks/>
          </p:cNvCxnSpPr>
          <p:nvPr/>
        </p:nvCxnSpPr>
        <p:spPr>
          <a:xfrm>
            <a:off x="2606611" y="2636991"/>
            <a:ext cx="1091193" cy="194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Placeholder 8">
            <a:extLst>
              <a:ext uri="{FF2B5EF4-FFF2-40B4-BE49-F238E27FC236}">
                <a16:creationId xmlns:a16="http://schemas.microsoft.com/office/drawing/2014/main" id="{E8C99C76-18A2-47FC-4BC1-05DFAA7026C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65996" y="413184"/>
            <a:ext cx="2114328" cy="6400800"/>
          </a:xfrm>
          <a:prstGeom prst="rect">
            <a:avLst/>
          </a:prstGeom>
        </p:spPr>
      </p:pic>
      <p:sp>
        <p:nvSpPr>
          <p:cNvPr id="21" name="object 10">
            <a:extLst>
              <a:ext uri="{FF2B5EF4-FFF2-40B4-BE49-F238E27FC236}">
                <a16:creationId xmlns:a16="http://schemas.microsoft.com/office/drawing/2014/main" id="{E8DC101D-DEF5-39DB-0571-1A8F7D7B7A75}"/>
              </a:ext>
            </a:extLst>
          </p:cNvPr>
          <p:cNvSpPr txBox="1"/>
          <p:nvPr/>
        </p:nvSpPr>
        <p:spPr>
          <a:xfrm rot="16200000">
            <a:off x="7810931" y="3981154"/>
            <a:ext cx="4652237" cy="11014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SAUVIGNON BLANC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084BEC0-4E54-6A3C-462C-EA299EB23D6C}"/>
              </a:ext>
            </a:extLst>
          </p:cNvPr>
          <p:cNvSpPr txBox="1"/>
          <p:nvPr/>
        </p:nvSpPr>
        <p:spPr>
          <a:xfrm>
            <a:off x="636597" y="2232232"/>
            <a:ext cx="1104374" cy="282528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6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WARNA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6C59A3C-0101-B3E3-AE41-34C67C6BA431}"/>
              </a:ext>
            </a:extLst>
          </p:cNvPr>
          <p:cNvCxnSpPr>
            <a:cxnSpLocks/>
          </p:cNvCxnSpPr>
          <p:nvPr/>
        </p:nvCxnSpPr>
        <p:spPr>
          <a:xfrm>
            <a:off x="1615603" y="2340598"/>
            <a:ext cx="44974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2">
            <a:extLst>
              <a:ext uri="{FF2B5EF4-FFF2-40B4-BE49-F238E27FC236}">
                <a16:creationId xmlns:a16="http://schemas.microsoft.com/office/drawing/2014/main" id="{FA98CF2A-CC78-F356-8343-E193DF5696A4}"/>
              </a:ext>
            </a:extLst>
          </p:cNvPr>
          <p:cNvSpPr txBox="1"/>
          <p:nvPr/>
        </p:nvSpPr>
        <p:spPr>
          <a:xfrm>
            <a:off x="636596" y="3334262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BODY</a:t>
            </a:r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02A1B5E7-DDE0-8E7C-E18D-CCA181F47FCE}"/>
              </a:ext>
            </a:extLst>
          </p:cNvPr>
          <p:cNvSpPr txBox="1"/>
          <p:nvPr/>
        </p:nvSpPr>
        <p:spPr>
          <a:xfrm>
            <a:off x="2019011" y="300236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Ringan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58BFC6BA-753B-6261-BA79-6452C538863C}"/>
              </a:ext>
            </a:extLst>
          </p:cNvPr>
          <p:cNvSpPr txBox="1"/>
          <p:nvPr/>
        </p:nvSpPr>
        <p:spPr>
          <a:xfrm>
            <a:off x="3288762" y="300236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A26FFE35-E8B3-4511-FF16-4A52D0A7D5D3}"/>
              </a:ext>
            </a:extLst>
          </p:cNvPr>
          <p:cNvSpPr txBox="1"/>
          <p:nvPr/>
        </p:nvSpPr>
        <p:spPr>
          <a:xfrm>
            <a:off x="4581893" y="300236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Pekat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2" name="Title 2">
            <a:extLst>
              <a:ext uri="{FF2B5EF4-FFF2-40B4-BE49-F238E27FC236}">
                <a16:creationId xmlns:a16="http://schemas.microsoft.com/office/drawing/2014/main" id="{E1879209-8F27-90AD-5FCA-55C2589B6048}"/>
              </a:ext>
            </a:extLst>
          </p:cNvPr>
          <p:cNvSpPr txBox="1"/>
          <p:nvPr/>
        </p:nvSpPr>
        <p:spPr>
          <a:xfrm>
            <a:off x="3139579" y="3842629"/>
            <a:ext cx="1320619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23" name="Title 2">
            <a:extLst>
              <a:ext uri="{FF2B5EF4-FFF2-40B4-BE49-F238E27FC236}">
                <a16:creationId xmlns:a16="http://schemas.microsoft.com/office/drawing/2014/main" id="{CC3E5356-DEAF-F2EB-076A-6AB695A6D2A5}"/>
              </a:ext>
            </a:extLst>
          </p:cNvPr>
          <p:cNvSpPr txBox="1"/>
          <p:nvPr/>
        </p:nvSpPr>
        <p:spPr>
          <a:xfrm>
            <a:off x="4581893" y="384262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Manis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092084C7-E570-6334-006D-502E9D8597D9}"/>
              </a:ext>
            </a:extLst>
          </p:cNvPr>
          <p:cNvCxnSpPr>
            <a:cxnSpLocks/>
          </p:cNvCxnSpPr>
          <p:nvPr/>
        </p:nvCxnSpPr>
        <p:spPr>
          <a:xfrm>
            <a:off x="1312863" y="3502133"/>
            <a:ext cx="75248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itle 2">
            <a:extLst>
              <a:ext uri="{FF2B5EF4-FFF2-40B4-BE49-F238E27FC236}">
                <a16:creationId xmlns:a16="http://schemas.microsoft.com/office/drawing/2014/main" id="{600EF0C0-D79A-72BC-961B-66D3B355E5E0}"/>
              </a:ext>
            </a:extLst>
          </p:cNvPr>
          <p:cNvSpPr txBox="1"/>
          <p:nvPr/>
        </p:nvSpPr>
        <p:spPr>
          <a:xfrm>
            <a:off x="636596" y="4205413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MANISNYA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C6CC7E7D-98FF-92CB-49EE-0AD7FF8BC3C8}"/>
              </a:ext>
            </a:extLst>
          </p:cNvPr>
          <p:cNvCxnSpPr>
            <a:cxnSpLocks/>
          </p:cNvCxnSpPr>
          <p:nvPr/>
        </p:nvCxnSpPr>
        <p:spPr>
          <a:xfrm>
            <a:off x="1955414" y="4373284"/>
            <a:ext cx="10993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itle 2">
            <a:extLst>
              <a:ext uri="{FF2B5EF4-FFF2-40B4-BE49-F238E27FC236}">
                <a16:creationId xmlns:a16="http://schemas.microsoft.com/office/drawing/2014/main" id="{302C1B43-E2F5-7549-B875-77E1E7568E11}"/>
              </a:ext>
            </a:extLst>
          </p:cNvPr>
          <p:cNvSpPr txBox="1"/>
          <p:nvPr/>
        </p:nvSpPr>
        <p:spPr>
          <a:xfrm>
            <a:off x="1711911" y="4575611"/>
            <a:ext cx="140608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Tanpa</a:t>
            </a: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 Kayu Oak/</a:t>
            </a: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Rendah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8" name="Title 2">
            <a:extLst>
              <a:ext uri="{FF2B5EF4-FFF2-40B4-BE49-F238E27FC236}">
                <a16:creationId xmlns:a16="http://schemas.microsoft.com/office/drawing/2014/main" id="{CC0CB4F1-A102-FB03-39F4-69112B313240}"/>
              </a:ext>
            </a:extLst>
          </p:cNvPr>
          <p:cNvSpPr txBox="1"/>
          <p:nvPr/>
        </p:nvSpPr>
        <p:spPr>
          <a:xfrm>
            <a:off x="3139579" y="4711762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29" name="Title 2">
            <a:extLst>
              <a:ext uri="{FF2B5EF4-FFF2-40B4-BE49-F238E27FC236}">
                <a16:creationId xmlns:a16="http://schemas.microsoft.com/office/drawing/2014/main" id="{9F225BE9-2EE3-D1B9-2791-7C6A9AA878F9}"/>
              </a:ext>
            </a:extLst>
          </p:cNvPr>
          <p:cNvSpPr txBox="1"/>
          <p:nvPr/>
        </p:nvSpPr>
        <p:spPr>
          <a:xfrm>
            <a:off x="4581893" y="4682888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Tinggi</a:t>
            </a:r>
          </a:p>
        </p:txBody>
      </p:sp>
      <p:sp>
        <p:nvSpPr>
          <p:cNvPr id="30" name="Title 2">
            <a:extLst>
              <a:ext uri="{FF2B5EF4-FFF2-40B4-BE49-F238E27FC236}">
                <a16:creationId xmlns:a16="http://schemas.microsoft.com/office/drawing/2014/main" id="{E5475357-5284-3BE0-D9FB-60ACDCD647EE}"/>
              </a:ext>
            </a:extLst>
          </p:cNvPr>
          <p:cNvSpPr txBox="1"/>
          <p:nvPr/>
        </p:nvSpPr>
        <p:spPr>
          <a:xfrm>
            <a:off x="636596" y="5045672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Oak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DCABC6A8-3B1C-D0A0-ED95-7346CBCE8AD6}"/>
              </a:ext>
            </a:extLst>
          </p:cNvPr>
          <p:cNvCxnSpPr>
            <a:cxnSpLocks/>
          </p:cNvCxnSpPr>
          <p:nvPr/>
        </p:nvCxnSpPr>
        <p:spPr>
          <a:xfrm>
            <a:off x="1183117" y="5213543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itle 2">
            <a:extLst>
              <a:ext uri="{FF2B5EF4-FFF2-40B4-BE49-F238E27FC236}">
                <a16:creationId xmlns:a16="http://schemas.microsoft.com/office/drawing/2014/main" id="{0082DEFC-0DD3-A8F6-9AFF-927038E91E3A}"/>
              </a:ext>
            </a:extLst>
          </p:cNvPr>
          <p:cNvSpPr txBox="1"/>
          <p:nvPr/>
        </p:nvSpPr>
        <p:spPr>
          <a:xfrm>
            <a:off x="636596" y="5391661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KEASAMAN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47A3FD6E-88D9-7744-FCAF-3BA7090F7630}"/>
              </a:ext>
            </a:extLst>
          </p:cNvPr>
          <p:cNvCxnSpPr>
            <a:cxnSpLocks/>
          </p:cNvCxnSpPr>
          <p:nvPr/>
        </p:nvCxnSpPr>
        <p:spPr>
          <a:xfrm>
            <a:off x="1840476" y="5559532"/>
            <a:ext cx="22487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itle 2">
            <a:extLst>
              <a:ext uri="{FF2B5EF4-FFF2-40B4-BE49-F238E27FC236}">
                <a16:creationId xmlns:a16="http://schemas.microsoft.com/office/drawing/2014/main" id="{705FC2CB-322D-F1A0-3B4B-EB201EC7B454}"/>
              </a:ext>
            </a:extLst>
          </p:cNvPr>
          <p:cNvSpPr txBox="1"/>
          <p:nvPr/>
        </p:nvSpPr>
        <p:spPr>
          <a:xfrm>
            <a:off x="636596" y="6176315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ALKOHOL</a:t>
            </a: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7681858A-7858-D306-4FCA-EEE06586D77D}"/>
              </a:ext>
            </a:extLst>
          </p:cNvPr>
          <p:cNvCxnSpPr>
            <a:cxnSpLocks/>
          </p:cNvCxnSpPr>
          <p:nvPr/>
        </p:nvCxnSpPr>
        <p:spPr>
          <a:xfrm>
            <a:off x="1740971" y="6344186"/>
            <a:ext cx="32437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itle 2">
            <a:extLst>
              <a:ext uri="{FF2B5EF4-FFF2-40B4-BE49-F238E27FC236}">
                <a16:creationId xmlns:a16="http://schemas.microsoft.com/office/drawing/2014/main" id="{04F0C4EF-5096-BE1C-DF76-564CFBF7837F}"/>
              </a:ext>
            </a:extLst>
          </p:cNvPr>
          <p:cNvSpPr txBox="1"/>
          <p:nvPr/>
        </p:nvSpPr>
        <p:spPr>
          <a:xfrm>
            <a:off x="1711911" y="3842629"/>
            <a:ext cx="1078847" cy="175251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Tidak manis</a:t>
            </a:r>
          </a:p>
        </p:txBody>
      </p:sp>
    </p:spTree>
    <p:extLst>
      <p:ext uri="{BB962C8B-B14F-4D97-AF65-F5344CB8AC3E}">
        <p14:creationId xmlns:p14="http://schemas.microsoft.com/office/powerpoint/2010/main" val="3522158744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654D054-7B9D-D4AC-4445-35BFD05D1739}"/>
              </a:ext>
            </a:extLst>
          </p:cNvPr>
          <p:cNvCxnSpPr>
            <a:cxnSpLocks/>
          </p:cNvCxnSpPr>
          <p:nvPr/>
        </p:nvCxnSpPr>
        <p:spPr>
          <a:xfrm>
            <a:off x="6886350" y="2764376"/>
            <a:ext cx="90593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E878F98B-01BF-6B56-7409-320854286E1E}"/>
              </a:ext>
            </a:extLst>
          </p:cNvPr>
          <p:cNvCxnSpPr>
            <a:cxnSpLocks/>
          </p:cNvCxnSpPr>
          <p:nvPr/>
        </p:nvCxnSpPr>
        <p:spPr>
          <a:xfrm>
            <a:off x="7107330" y="4730315"/>
            <a:ext cx="307060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517081" y="552615"/>
            <a:ext cx="5541444" cy="1182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en-US" sz="32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ADELAIDE HILLS</a:t>
            </a:r>
            <a:br>
              <a:rPr lang="en-US" sz="6000" dirty="0">
                <a:solidFill>
                  <a:srgbClr val="B2D8BE"/>
                </a:solidFill>
                <a:latin typeface="Neue Haas Grotesk Text Pro" panose="020B0504020202020204" pitchFamily="34" charset="77"/>
              </a:rPr>
            </a:br>
            <a:r>
              <a:rPr lang="en-US" sz="5440" dirty="0">
                <a:solidFill>
                  <a:srgbClr val="B2D8BE"/>
                </a:solidFill>
                <a:latin typeface="Neue Haas Grotesk Text Pro" panose="020B0504020202020204" pitchFamily="34" charset="77"/>
              </a:rPr>
              <a:t>CHARDONNAY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E7C21EF-D9C4-4832-84EE-5205ED202FE8}"/>
              </a:ext>
            </a:extLst>
          </p:cNvPr>
          <p:cNvCxnSpPr>
            <a:cxnSpLocks/>
          </p:cNvCxnSpPr>
          <p:nvPr/>
        </p:nvCxnSpPr>
        <p:spPr>
          <a:xfrm>
            <a:off x="2284346" y="3912433"/>
            <a:ext cx="3419411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42884D4-1987-62FE-AF27-1EA78A0186FA}"/>
              </a:ext>
            </a:extLst>
          </p:cNvPr>
          <p:cNvCxnSpPr>
            <a:cxnSpLocks/>
          </p:cNvCxnSpPr>
          <p:nvPr/>
        </p:nvCxnSpPr>
        <p:spPr>
          <a:xfrm>
            <a:off x="2284346" y="3904813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96FF515D-9515-ECD3-82BA-2FF7E96E67D0}"/>
              </a:ext>
            </a:extLst>
          </p:cNvPr>
          <p:cNvSpPr txBox="1"/>
          <p:nvPr/>
        </p:nvSpPr>
        <p:spPr>
          <a:xfrm>
            <a:off x="2284347" y="2385414"/>
            <a:ext cx="3326140" cy="560153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lnSpc>
                <a:spcPct val="95000"/>
              </a:lnSpc>
            </a:pPr>
            <a:r>
              <a:rPr lang="en-US" sz="1600" dirty="0"/>
              <a:t>ANGGUR DENGAN MED-BODIED YANG ANGGUN</a:t>
            </a:r>
          </a:p>
        </p:txBody>
      </p:sp>
      <p:pic>
        <p:nvPicPr>
          <p:cNvPr id="5" name="Picture Placeholder 8">
            <a:extLst>
              <a:ext uri="{FF2B5EF4-FFF2-40B4-BE49-F238E27FC236}">
                <a16:creationId xmlns:a16="http://schemas.microsoft.com/office/drawing/2014/main" id="{247010AE-3EE5-D536-5BCC-D7844A0A0DF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50730" y="228600"/>
            <a:ext cx="2114328" cy="6400800"/>
          </a:xfrm>
          <a:prstGeom prst="rect">
            <a:avLst/>
          </a:prstGeom>
        </p:spPr>
      </p:pic>
      <p:sp>
        <p:nvSpPr>
          <p:cNvPr id="7" name="object 10">
            <a:extLst>
              <a:ext uri="{FF2B5EF4-FFF2-40B4-BE49-F238E27FC236}">
                <a16:creationId xmlns:a16="http://schemas.microsoft.com/office/drawing/2014/main" id="{0DD9AB8D-5E6B-684B-A8DD-B86CAC132897}"/>
              </a:ext>
            </a:extLst>
          </p:cNvPr>
          <p:cNvSpPr txBox="1"/>
          <p:nvPr/>
        </p:nvSpPr>
        <p:spPr>
          <a:xfrm rot="16200000">
            <a:off x="4741314" y="3922439"/>
            <a:ext cx="3733160" cy="43531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CHARDONNAY</a:t>
            </a:r>
            <a:endParaRPr lang="en-AU" sz="3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5DF217E-BBED-851F-DB9F-4789B3905354}"/>
              </a:ext>
            </a:extLst>
          </p:cNvPr>
          <p:cNvSpPr txBox="1"/>
          <p:nvPr/>
        </p:nvSpPr>
        <p:spPr>
          <a:xfrm>
            <a:off x="9362062" y="5349215"/>
            <a:ext cx="2824226" cy="1232069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RASA PADA UMUMNYA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 err="1">
                <a:latin typeface="Neue Haas Grotesk Text Pro" panose="020B0504020202020204" pitchFamily="34" charset="77"/>
              </a:rPr>
              <a:t>Buah</a:t>
            </a:r>
            <a:r>
              <a:rPr lang="en-AU" sz="1400" dirty="0">
                <a:latin typeface="Neue Haas Grotesk Text Pro" panose="020B0504020202020204" pitchFamily="34" charset="77"/>
              </a:rPr>
              <a:t> </a:t>
            </a:r>
            <a:r>
              <a:rPr lang="en-AU" sz="1400" dirty="0" err="1">
                <a:latin typeface="Neue Haas Grotesk Text Pro" panose="020B0504020202020204" pitchFamily="34" charset="77"/>
              </a:rPr>
              <a:t>Persik</a:t>
            </a:r>
            <a:endParaRPr lang="en-AU" sz="1400" dirty="0">
              <a:effectLst/>
              <a:latin typeface="Neue Haas Grotesk Text Pro" panose="020B0504020202020204" pitchFamily="34" charset="7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latin typeface="Neue Haas Grotesk Text Pro" panose="020B0504020202020204" pitchFamily="34" charset="77"/>
              </a:rPr>
              <a:t>Lemon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Grapefruit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latin typeface="Neue Haas Grotesk Text Pro" panose="020B0504020202020204" pitchFamily="34" charset="77"/>
              </a:rPr>
              <a:t>Melon</a:t>
            </a:r>
            <a:endParaRPr lang="en-AU" sz="1400" dirty="0">
              <a:effectLst/>
              <a:latin typeface="Neue Haas Grotesk Text Pro" panose="020B0504020202020204" pitchFamily="34" charset="77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C7B403D-F9EA-EA37-AFE7-C8FEC4429B0E}"/>
              </a:ext>
            </a:extLst>
          </p:cNvPr>
          <p:cNvCxnSpPr>
            <a:cxnSpLocks/>
          </p:cNvCxnSpPr>
          <p:nvPr/>
        </p:nvCxnSpPr>
        <p:spPr>
          <a:xfrm>
            <a:off x="10177935" y="4730315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871B31A0-A80C-4729-6C27-7EFFE7ABB193}"/>
              </a:ext>
            </a:extLst>
          </p:cNvPr>
          <p:cNvSpPr/>
          <p:nvPr/>
        </p:nvSpPr>
        <p:spPr>
          <a:xfrm>
            <a:off x="7706550" y="1347715"/>
            <a:ext cx="2824221" cy="2824221"/>
          </a:xfrm>
          <a:prstGeom prst="ellipse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3" name="object 58">
            <a:extLst>
              <a:ext uri="{FF2B5EF4-FFF2-40B4-BE49-F238E27FC236}">
                <a16:creationId xmlns:a16="http://schemas.microsoft.com/office/drawing/2014/main" id="{C7B361CD-2639-B5DA-0167-6FB8C3704457}"/>
              </a:ext>
            </a:extLst>
          </p:cNvPr>
          <p:cNvSpPr txBox="1"/>
          <p:nvPr/>
        </p:nvSpPr>
        <p:spPr>
          <a:xfrm>
            <a:off x="8065824" y="2132474"/>
            <a:ext cx="2035053" cy="1263808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/>
            <a:r>
              <a:rPr lang="en-AU" sz="1800" dirty="0">
                <a:solidFill>
                  <a:schemeClr val="tx1"/>
                </a:solidFill>
                <a:effectLst/>
                <a:latin typeface="Neue Haas Grotesk Text Pro" panose="020B0504020202020204" pitchFamily="34" charset="77"/>
              </a:rPr>
              <a:t>TREND TERBARU</a:t>
            </a:r>
          </a:p>
          <a:p>
            <a:pPr algn="ctr"/>
            <a:r>
              <a:rPr lang="en-AU" sz="1800" dirty="0">
                <a:solidFill>
                  <a:schemeClr val="tx1"/>
                </a:solidFill>
                <a:effectLst/>
                <a:latin typeface="Neue Haas Grotesk Text Pro" panose="020B0504020202020204" pitchFamily="34" charset="77"/>
              </a:rPr>
              <a:t>MENAMPILKAN CHARDONNAYS TERBAIK DARI IKLIM SEJUK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D00D20BE-74A8-9CD9-14ED-35006B42C036}"/>
              </a:ext>
            </a:extLst>
          </p:cNvPr>
          <p:cNvSpPr/>
          <p:nvPr/>
        </p:nvSpPr>
        <p:spPr>
          <a:xfrm>
            <a:off x="1003557" y="4153094"/>
            <a:ext cx="2397544" cy="2428190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421C182-5F4C-E00C-18F9-95D51872FEB9}"/>
              </a:ext>
            </a:extLst>
          </p:cNvPr>
          <p:cNvCxnSpPr>
            <a:cxnSpLocks/>
          </p:cNvCxnSpPr>
          <p:nvPr/>
        </p:nvCxnSpPr>
        <p:spPr>
          <a:xfrm>
            <a:off x="4085011" y="2934142"/>
            <a:ext cx="0" cy="97829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object 58">
            <a:extLst>
              <a:ext uri="{FF2B5EF4-FFF2-40B4-BE49-F238E27FC236}">
                <a16:creationId xmlns:a16="http://schemas.microsoft.com/office/drawing/2014/main" id="{F38738AE-45DC-504F-0034-D0920862493D}"/>
              </a:ext>
            </a:extLst>
          </p:cNvPr>
          <p:cNvSpPr txBox="1"/>
          <p:nvPr/>
        </p:nvSpPr>
        <p:spPr>
          <a:xfrm>
            <a:off x="1128848" y="4416693"/>
            <a:ext cx="2146963" cy="2038507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en-AU" sz="2400" dirty="0">
                <a:effectLst/>
                <a:latin typeface="Neue Haas Grotesk Text Pro" panose="020B0504020202020204" pitchFamily="34" charset="77"/>
              </a:rPr>
              <a:t>SEKITAR</a:t>
            </a:r>
          </a:p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en-AU" sz="6000" dirty="0">
                <a:effectLst/>
                <a:latin typeface="Neue Haas Grotesk Text Pro" panose="020B0504020202020204" pitchFamily="34" charset="77"/>
              </a:rPr>
              <a:t>1/4</a:t>
            </a:r>
          </a:p>
          <a:p>
            <a:pPr>
              <a:lnSpc>
                <a:spcPct val="82000"/>
              </a:lnSpc>
              <a:spcBef>
                <a:spcPts val="217"/>
              </a:spcBef>
            </a:pPr>
            <a:r>
              <a:rPr lang="en-AU" sz="2400" dirty="0">
                <a:latin typeface="Neue Haas Grotesk Text Pro" panose="020B0504020202020204" pitchFamily="34" charset="77"/>
              </a:rPr>
              <a:t>TOTAL PRODUKSI TAHUNAN</a:t>
            </a:r>
          </a:p>
        </p:txBody>
      </p:sp>
    </p:spTree>
    <p:extLst>
      <p:ext uri="{BB962C8B-B14F-4D97-AF65-F5344CB8AC3E}">
        <p14:creationId xmlns:p14="http://schemas.microsoft.com/office/powerpoint/2010/main" val="37039958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45ADE4-7566-52C0-4E05-21C741464D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FDE61B-5CF3-B98F-9895-1DAF4ABA192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10407" y="590594"/>
            <a:ext cx="7904034" cy="1325562"/>
          </a:xfrm>
        </p:spPr>
        <p:txBody>
          <a:bodyPr/>
          <a:lstStyle/>
          <a:p>
            <a:r>
              <a:rPr lang="en-US" sz="3200" dirty="0">
                <a:solidFill>
                  <a:schemeClr val="bg2"/>
                </a:solidFill>
                <a:latin typeface="Neue Haas Grotesk Text Pro" panose="020B0504020202020204" pitchFamily="34" charset="77"/>
              </a:rPr>
              <a:t>CHARDONNAY</a:t>
            </a:r>
            <a:br>
              <a:rPr lang="en-US" sz="3200" dirty="0">
                <a:solidFill>
                  <a:schemeClr val="accent3"/>
                </a:solidFill>
                <a:latin typeface="Neue Haas Grotesk Text Pro" panose="020B0504020202020204" pitchFamily="34" charset="77"/>
              </a:rPr>
            </a:br>
            <a:r>
              <a:rPr lang="en-US" sz="4000" dirty="0" err="1">
                <a:solidFill>
                  <a:schemeClr val="accent2"/>
                </a:solidFill>
                <a:latin typeface="Neue Haas Grotesk Text Pro" panose="020B0504020202020204" pitchFamily="34" charset="77"/>
              </a:rPr>
              <a:t>Karakteristik</a:t>
            </a:r>
            <a:endParaRPr lang="en-US" sz="4000" dirty="0">
              <a:solidFill>
                <a:schemeClr val="accent2"/>
              </a:solidFill>
              <a:latin typeface="Neue Haas Grotesk Text Pro" panose="020B0504020202020204" pitchFamily="34" charset="77"/>
            </a:endParaRPr>
          </a:p>
        </p:txBody>
      </p:sp>
      <p:pic>
        <p:nvPicPr>
          <p:cNvPr id="20" name="Picture Placeholder 8">
            <a:extLst>
              <a:ext uri="{FF2B5EF4-FFF2-40B4-BE49-F238E27FC236}">
                <a16:creationId xmlns:a16="http://schemas.microsoft.com/office/drawing/2014/main" id="{94442B9C-7A53-5783-D95B-4FE1C0ED623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70806" y="368300"/>
            <a:ext cx="2114328" cy="6400800"/>
          </a:xfrm>
          <a:prstGeom prst="rect">
            <a:avLst/>
          </a:prstGeom>
        </p:spPr>
      </p:pic>
      <p:sp>
        <p:nvSpPr>
          <p:cNvPr id="21" name="object 10">
            <a:extLst>
              <a:ext uri="{FF2B5EF4-FFF2-40B4-BE49-F238E27FC236}">
                <a16:creationId xmlns:a16="http://schemas.microsoft.com/office/drawing/2014/main" id="{B89E5D8A-2B93-5A7A-2D7A-77456B75EE44}"/>
              </a:ext>
            </a:extLst>
          </p:cNvPr>
          <p:cNvSpPr txBox="1"/>
          <p:nvPr/>
        </p:nvSpPr>
        <p:spPr>
          <a:xfrm rot="16200000">
            <a:off x="7301852" y="4244048"/>
            <a:ext cx="4652237" cy="46025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6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CHARDONNAY</a:t>
            </a:r>
            <a:endParaRPr lang="en-AU" sz="36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F56D2EB-195E-E0F7-2B13-B4E3B0A8B0B4}"/>
              </a:ext>
            </a:extLst>
          </p:cNvPr>
          <p:cNvSpPr/>
          <p:nvPr/>
        </p:nvSpPr>
        <p:spPr>
          <a:xfrm>
            <a:off x="1891575" y="2194640"/>
            <a:ext cx="272668" cy="272668"/>
          </a:xfrm>
          <a:prstGeom prst="ellipse">
            <a:avLst/>
          </a:prstGeom>
          <a:solidFill>
            <a:srgbClr val="FAF5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962BE3D1-FF94-496F-0AE3-EA9C4117F0C3}"/>
              </a:ext>
            </a:extLst>
          </p:cNvPr>
          <p:cNvSpPr/>
          <p:nvPr/>
        </p:nvSpPr>
        <p:spPr>
          <a:xfrm>
            <a:off x="2255718" y="2191738"/>
            <a:ext cx="272668" cy="272668"/>
          </a:xfrm>
          <a:prstGeom prst="ellipse">
            <a:avLst/>
          </a:prstGeom>
          <a:solidFill>
            <a:srgbClr val="EDEDB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91291C1B-82A5-4F4A-A87C-2A021E60710E}"/>
              </a:ext>
            </a:extLst>
          </p:cNvPr>
          <p:cNvSpPr/>
          <p:nvPr/>
        </p:nvSpPr>
        <p:spPr>
          <a:xfrm>
            <a:off x="2619861" y="2191738"/>
            <a:ext cx="272668" cy="272668"/>
          </a:xfrm>
          <a:prstGeom prst="ellipse">
            <a:avLst/>
          </a:prstGeom>
          <a:solidFill>
            <a:srgbClr val="EBE8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0BC3DDA9-AB5C-D3C6-6A5D-E4BCE6FF5CD2}"/>
              </a:ext>
            </a:extLst>
          </p:cNvPr>
          <p:cNvSpPr/>
          <p:nvPr/>
        </p:nvSpPr>
        <p:spPr>
          <a:xfrm>
            <a:off x="2984004" y="2191738"/>
            <a:ext cx="272668" cy="272668"/>
          </a:xfrm>
          <a:prstGeom prst="ellipse">
            <a:avLst/>
          </a:prstGeom>
          <a:solidFill>
            <a:srgbClr val="F7CD4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5D5E2F84-A7FC-2923-990C-971FADE9EC37}"/>
              </a:ext>
            </a:extLst>
          </p:cNvPr>
          <p:cNvSpPr/>
          <p:nvPr/>
        </p:nvSpPr>
        <p:spPr>
          <a:xfrm>
            <a:off x="3348528" y="2191738"/>
            <a:ext cx="272668" cy="272668"/>
          </a:xfrm>
          <a:prstGeom prst="ellipse">
            <a:avLst/>
          </a:prstGeom>
          <a:solidFill>
            <a:srgbClr val="F7BD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81884036-2716-602E-A397-6AA600F744D3}"/>
              </a:ext>
            </a:extLst>
          </p:cNvPr>
          <p:cNvSpPr/>
          <p:nvPr/>
        </p:nvSpPr>
        <p:spPr>
          <a:xfrm>
            <a:off x="3713052" y="2191738"/>
            <a:ext cx="272668" cy="272668"/>
          </a:xfrm>
          <a:prstGeom prst="ellipse">
            <a:avLst/>
          </a:prstGeom>
          <a:solidFill>
            <a:srgbClr val="FDC7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2B0DB3A5-7DE6-4535-25A9-3B9FFA2A73D3}"/>
              </a:ext>
            </a:extLst>
          </p:cNvPr>
          <p:cNvSpPr/>
          <p:nvPr/>
        </p:nvSpPr>
        <p:spPr>
          <a:xfrm>
            <a:off x="4071397" y="2191738"/>
            <a:ext cx="272668" cy="272668"/>
          </a:xfrm>
          <a:prstGeom prst="ellipse">
            <a:avLst/>
          </a:prstGeom>
          <a:solidFill>
            <a:srgbClr val="F1BA4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82CE8839-B14D-EC3A-0C13-1CA5CC770955}"/>
              </a:ext>
            </a:extLst>
          </p:cNvPr>
          <p:cNvSpPr/>
          <p:nvPr/>
        </p:nvSpPr>
        <p:spPr>
          <a:xfrm>
            <a:off x="4442099" y="2191738"/>
            <a:ext cx="272668" cy="272668"/>
          </a:xfrm>
          <a:prstGeom prst="ellipse">
            <a:avLst/>
          </a:prstGeom>
          <a:solidFill>
            <a:srgbClr val="D9941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FF78DB7C-6710-BFED-03C6-B12CAFED3C04}"/>
              </a:ext>
            </a:extLst>
          </p:cNvPr>
          <p:cNvSpPr/>
          <p:nvPr/>
        </p:nvSpPr>
        <p:spPr>
          <a:xfrm>
            <a:off x="4806623" y="2191738"/>
            <a:ext cx="272668" cy="272668"/>
          </a:xfrm>
          <a:prstGeom prst="ellipse">
            <a:avLst/>
          </a:prstGeom>
          <a:solidFill>
            <a:srgbClr val="C4853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6" name="Title 2">
            <a:extLst>
              <a:ext uri="{FF2B5EF4-FFF2-40B4-BE49-F238E27FC236}">
                <a16:creationId xmlns:a16="http://schemas.microsoft.com/office/drawing/2014/main" id="{0380C0AA-F88B-1660-EC0B-AB4202E378AB}"/>
              </a:ext>
            </a:extLst>
          </p:cNvPr>
          <p:cNvSpPr txBox="1"/>
          <p:nvPr/>
        </p:nvSpPr>
        <p:spPr>
          <a:xfrm>
            <a:off x="3277393" y="2620133"/>
            <a:ext cx="1957811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Chardonnay</a:t>
            </a: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889E2E6B-B4FC-4D27-093E-FF22D5ADCF2C}"/>
              </a:ext>
            </a:extLst>
          </p:cNvPr>
          <p:cNvSpPr/>
          <p:nvPr/>
        </p:nvSpPr>
        <p:spPr>
          <a:xfrm>
            <a:off x="1891575" y="334381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36AB2BF6-B6E0-550B-F394-A08618E37ABC}"/>
              </a:ext>
            </a:extLst>
          </p:cNvPr>
          <p:cNvSpPr/>
          <p:nvPr/>
        </p:nvSpPr>
        <p:spPr>
          <a:xfrm>
            <a:off x="2255718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C3F6284D-50A0-B092-6E0B-687AFEAA4EF8}"/>
              </a:ext>
            </a:extLst>
          </p:cNvPr>
          <p:cNvSpPr/>
          <p:nvPr/>
        </p:nvSpPr>
        <p:spPr>
          <a:xfrm>
            <a:off x="2619861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2B82FD9A-227A-DC48-3962-B75CEF43311F}"/>
              </a:ext>
            </a:extLst>
          </p:cNvPr>
          <p:cNvSpPr/>
          <p:nvPr/>
        </p:nvSpPr>
        <p:spPr>
          <a:xfrm>
            <a:off x="2984004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28A46049-63B6-2E72-2848-E3A891BCC211}"/>
              </a:ext>
            </a:extLst>
          </p:cNvPr>
          <p:cNvSpPr/>
          <p:nvPr/>
        </p:nvSpPr>
        <p:spPr>
          <a:xfrm>
            <a:off x="3348528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C5C78655-6C11-AB64-A2ED-7034DF0FF779}"/>
              </a:ext>
            </a:extLst>
          </p:cNvPr>
          <p:cNvSpPr/>
          <p:nvPr/>
        </p:nvSpPr>
        <p:spPr>
          <a:xfrm>
            <a:off x="3713052" y="334091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23B7EFA6-29BE-1C16-13C3-30E0CCB4872F}"/>
              </a:ext>
            </a:extLst>
          </p:cNvPr>
          <p:cNvSpPr/>
          <p:nvPr/>
        </p:nvSpPr>
        <p:spPr>
          <a:xfrm>
            <a:off x="4071397" y="334091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ACF69098-86FD-FE77-8092-920C4D167604}"/>
              </a:ext>
            </a:extLst>
          </p:cNvPr>
          <p:cNvSpPr/>
          <p:nvPr/>
        </p:nvSpPr>
        <p:spPr>
          <a:xfrm>
            <a:off x="4442099" y="334091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6B028919-6A18-01F4-BB26-F18ECE53911C}"/>
              </a:ext>
            </a:extLst>
          </p:cNvPr>
          <p:cNvSpPr/>
          <p:nvPr/>
        </p:nvSpPr>
        <p:spPr>
          <a:xfrm>
            <a:off x="4806623" y="334091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0578BD73-E803-010F-D580-99A4F5AF1A1C}"/>
              </a:ext>
            </a:extLst>
          </p:cNvPr>
          <p:cNvSpPr/>
          <p:nvPr/>
        </p:nvSpPr>
        <p:spPr>
          <a:xfrm>
            <a:off x="1891575" y="418407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9C50D499-92FE-191F-A066-1C441C1AFEE6}"/>
              </a:ext>
            </a:extLst>
          </p:cNvPr>
          <p:cNvSpPr/>
          <p:nvPr/>
        </p:nvSpPr>
        <p:spPr>
          <a:xfrm>
            <a:off x="2255718" y="418117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038F7BF3-915C-F506-9D7B-79E20DE5B43B}"/>
              </a:ext>
            </a:extLst>
          </p:cNvPr>
          <p:cNvSpPr/>
          <p:nvPr/>
        </p:nvSpPr>
        <p:spPr>
          <a:xfrm>
            <a:off x="2619861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CD312308-6A25-F4D2-DEEB-2DCB01093378}"/>
              </a:ext>
            </a:extLst>
          </p:cNvPr>
          <p:cNvSpPr/>
          <p:nvPr/>
        </p:nvSpPr>
        <p:spPr>
          <a:xfrm>
            <a:off x="2984004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E43B8C7F-07DF-0ECB-5312-0A55CBB4A72E}"/>
              </a:ext>
            </a:extLst>
          </p:cNvPr>
          <p:cNvSpPr/>
          <p:nvPr/>
        </p:nvSpPr>
        <p:spPr>
          <a:xfrm>
            <a:off x="3348528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5BFD544A-5966-9EFC-5B26-0EBC880CA6A7}"/>
              </a:ext>
            </a:extLst>
          </p:cNvPr>
          <p:cNvSpPr/>
          <p:nvPr/>
        </p:nvSpPr>
        <p:spPr>
          <a:xfrm>
            <a:off x="3713052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7EF0F0EC-AE6F-D745-543C-59511E924829}"/>
              </a:ext>
            </a:extLst>
          </p:cNvPr>
          <p:cNvSpPr/>
          <p:nvPr/>
        </p:nvSpPr>
        <p:spPr>
          <a:xfrm>
            <a:off x="4071397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B2F2A0B3-CB15-A8CC-3165-78E705E00DA0}"/>
              </a:ext>
            </a:extLst>
          </p:cNvPr>
          <p:cNvSpPr/>
          <p:nvPr/>
        </p:nvSpPr>
        <p:spPr>
          <a:xfrm>
            <a:off x="4442099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87343FB6-7E3B-B3DE-5779-F283805FF772}"/>
              </a:ext>
            </a:extLst>
          </p:cNvPr>
          <p:cNvSpPr/>
          <p:nvPr/>
        </p:nvSpPr>
        <p:spPr>
          <a:xfrm>
            <a:off x="4806623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9ADF75C1-2283-CB22-99AC-2C1A54F55AA9}"/>
              </a:ext>
            </a:extLst>
          </p:cNvPr>
          <p:cNvSpPr/>
          <p:nvPr/>
        </p:nvSpPr>
        <p:spPr>
          <a:xfrm>
            <a:off x="1891575" y="502433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0C790E21-B961-56B1-A980-C1C60AD6D249}"/>
              </a:ext>
            </a:extLst>
          </p:cNvPr>
          <p:cNvSpPr/>
          <p:nvPr/>
        </p:nvSpPr>
        <p:spPr>
          <a:xfrm>
            <a:off x="2255718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B4E5A90C-4C56-B0A4-F80E-15BA53D01685}"/>
              </a:ext>
            </a:extLst>
          </p:cNvPr>
          <p:cNvSpPr/>
          <p:nvPr/>
        </p:nvSpPr>
        <p:spPr>
          <a:xfrm>
            <a:off x="2619861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95D78A90-2F29-8309-25EF-AF983C9E0DF4}"/>
              </a:ext>
            </a:extLst>
          </p:cNvPr>
          <p:cNvSpPr/>
          <p:nvPr/>
        </p:nvSpPr>
        <p:spPr>
          <a:xfrm>
            <a:off x="2984004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B8D7AD80-E89E-94FC-05B3-65E2B789EDBF}"/>
              </a:ext>
            </a:extLst>
          </p:cNvPr>
          <p:cNvSpPr/>
          <p:nvPr/>
        </p:nvSpPr>
        <p:spPr>
          <a:xfrm>
            <a:off x="3348528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C359EA06-9A7D-9E0F-4522-82CD640F0D85}"/>
              </a:ext>
            </a:extLst>
          </p:cNvPr>
          <p:cNvSpPr/>
          <p:nvPr/>
        </p:nvSpPr>
        <p:spPr>
          <a:xfrm>
            <a:off x="3713052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28D376A2-3656-F7BF-8E97-DA95B182B782}"/>
              </a:ext>
            </a:extLst>
          </p:cNvPr>
          <p:cNvSpPr/>
          <p:nvPr/>
        </p:nvSpPr>
        <p:spPr>
          <a:xfrm>
            <a:off x="4071397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86771A24-F00F-4429-B5A3-60CC5B631545}"/>
              </a:ext>
            </a:extLst>
          </p:cNvPr>
          <p:cNvSpPr/>
          <p:nvPr/>
        </p:nvSpPr>
        <p:spPr>
          <a:xfrm>
            <a:off x="4442099" y="502143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11320E13-6CCD-AA11-E9F0-092E97D873B8}"/>
              </a:ext>
            </a:extLst>
          </p:cNvPr>
          <p:cNvSpPr/>
          <p:nvPr/>
        </p:nvSpPr>
        <p:spPr>
          <a:xfrm>
            <a:off x="4806623" y="502143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C078604D-736D-2D36-8664-746636080348}"/>
              </a:ext>
            </a:extLst>
          </p:cNvPr>
          <p:cNvSpPr/>
          <p:nvPr/>
        </p:nvSpPr>
        <p:spPr>
          <a:xfrm>
            <a:off x="1891575" y="537032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DCF7E2D1-1D3D-AE8A-B1C6-08055DE528DA}"/>
              </a:ext>
            </a:extLst>
          </p:cNvPr>
          <p:cNvSpPr/>
          <p:nvPr/>
        </p:nvSpPr>
        <p:spPr>
          <a:xfrm>
            <a:off x="2255718" y="536742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47DC42B4-9713-6197-7E67-351186EFCE73}"/>
              </a:ext>
            </a:extLst>
          </p:cNvPr>
          <p:cNvSpPr/>
          <p:nvPr/>
        </p:nvSpPr>
        <p:spPr>
          <a:xfrm>
            <a:off x="2619861" y="536742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8B7D4B46-0DBC-8E17-9E4A-ED8869CBCB88}"/>
              </a:ext>
            </a:extLst>
          </p:cNvPr>
          <p:cNvSpPr/>
          <p:nvPr/>
        </p:nvSpPr>
        <p:spPr>
          <a:xfrm>
            <a:off x="2984004" y="536742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809198EE-61B6-0C55-5E72-CC96478B3081}"/>
              </a:ext>
            </a:extLst>
          </p:cNvPr>
          <p:cNvSpPr/>
          <p:nvPr/>
        </p:nvSpPr>
        <p:spPr>
          <a:xfrm>
            <a:off x="3348528" y="53674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BE48170E-C2C8-5ECB-7B4E-4825282DA9F8}"/>
              </a:ext>
            </a:extLst>
          </p:cNvPr>
          <p:cNvSpPr/>
          <p:nvPr/>
        </p:nvSpPr>
        <p:spPr>
          <a:xfrm>
            <a:off x="3713052" y="53674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ABB9A261-A519-8F83-CC9C-C27E7BE7C8BC}"/>
              </a:ext>
            </a:extLst>
          </p:cNvPr>
          <p:cNvSpPr/>
          <p:nvPr/>
        </p:nvSpPr>
        <p:spPr>
          <a:xfrm>
            <a:off x="4071397" y="53674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3C6B49AE-22F4-29C7-6562-D5F7B5533FAF}"/>
              </a:ext>
            </a:extLst>
          </p:cNvPr>
          <p:cNvSpPr/>
          <p:nvPr/>
        </p:nvSpPr>
        <p:spPr>
          <a:xfrm>
            <a:off x="4442099" y="53674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458A706B-18C3-65BA-DD55-E8D0F35DB7E9}"/>
              </a:ext>
            </a:extLst>
          </p:cNvPr>
          <p:cNvSpPr/>
          <p:nvPr/>
        </p:nvSpPr>
        <p:spPr>
          <a:xfrm>
            <a:off x="4806623" y="53674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D11C57C6-EF40-F4C0-3BC7-803F45BD5066}"/>
              </a:ext>
            </a:extLst>
          </p:cNvPr>
          <p:cNvSpPr/>
          <p:nvPr/>
        </p:nvSpPr>
        <p:spPr>
          <a:xfrm>
            <a:off x="1891575" y="6154980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4274FBC1-5792-4EF8-6975-F5AA36DEF46D}"/>
              </a:ext>
            </a:extLst>
          </p:cNvPr>
          <p:cNvSpPr/>
          <p:nvPr/>
        </p:nvSpPr>
        <p:spPr>
          <a:xfrm>
            <a:off x="2255718" y="61520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88F5D0DA-5D57-0855-F499-3E4388E0A04B}"/>
              </a:ext>
            </a:extLst>
          </p:cNvPr>
          <p:cNvSpPr/>
          <p:nvPr/>
        </p:nvSpPr>
        <p:spPr>
          <a:xfrm>
            <a:off x="2619861" y="615207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D70863FB-17C8-F44A-FCF0-935042648F15}"/>
              </a:ext>
            </a:extLst>
          </p:cNvPr>
          <p:cNvSpPr/>
          <p:nvPr/>
        </p:nvSpPr>
        <p:spPr>
          <a:xfrm>
            <a:off x="2984004" y="615207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1" name="Oval 120">
            <a:extLst>
              <a:ext uri="{FF2B5EF4-FFF2-40B4-BE49-F238E27FC236}">
                <a16:creationId xmlns:a16="http://schemas.microsoft.com/office/drawing/2014/main" id="{EEF402AA-A4A0-D4C2-059E-E66982B6EBE5}"/>
              </a:ext>
            </a:extLst>
          </p:cNvPr>
          <p:cNvSpPr/>
          <p:nvPr/>
        </p:nvSpPr>
        <p:spPr>
          <a:xfrm>
            <a:off x="3348147" y="615207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3" name="Oval 122">
            <a:extLst>
              <a:ext uri="{FF2B5EF4-FFF2-40B4-BE49-F238E27FC236}">
                <a16:creationId xmlns:a16="http://schemas.microsoft.com/office/drawing/2014/main" id="{E1CF8C33-738A-C89E-6C4A-20BAC9F3863E}"/>
              </a:ext>
            </a:extLst>
          </p:cNvPr>
          <p:cNvSpPr/>
          <p:nvPr/>
        </p:nvSpPr>
        <p:spPr>
          <a:xfrm>
            <a:off x="4442099" y="61520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090B0514-3BDB-C3CE-E2C8-7DF23BABCD3E}"/>
              </a:ext>
            </a:extLst>
          </p:cNvPr>
          <p:cNvSpPr/>
          <p:nvPr/>
        </p:nvSpPr>
        <p:spPr>
          <a:xfrm>
            <a:off x="4806623" y="61520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5" name="Title 2">
            <a:extLst>
              <a:ext uri="{FF2B5EF4-FFF2-40B4-BE49-F238E27FC236}">
                <a16:creationId xmlns:a16="http://schemas.microsoft.com/office/drawing/2014/main" id="{F7BE47A5-31FE-7369-C739-812BB7B8CA83}"/>
              </a:ext>
            </a:extLst>
          </p:cNvPr>
          <p:cNvSpPr txBox="1"/>
          <p:nvPr/>
        </p:nvSpPr>
        <p:spPr>
          <a:xfrm>
            <a:off x="1793543" y="580100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26" name="Title 2">
            <a:extLst>
              <a:ext uri="{FF2B5EF4-FFF2-40B4-BE49-F238E27FC236}">
                <a16:creationId xmlns:a16="http://schemas.microsoft.com/office/drawing/2014/main" id="{0CAD56FE-068D-C6AD-6B06-DF4BF875D846}"/>
              </a:ext>
            </a:extLst>
          </p:cNvPr>
          <p:cNvSpPr txBox="1"/>
          <p:nvPr/>
        </p:nvSpPr>
        <p:spPr>
          <a:xfrm>
            <a:off x="3153379" y="5829879"/>
            <a:ext cx="139201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12.5% – 14.5%</a:t>
            </a:r>
          </a:p>
        </p:txBody>
      </p:sp>
      <p:sp>
        <p:nvSpPr>
          <p:cNvPr id="127" name="Title 2">
            <a:extLst>
              <a:ext uri="{FF2B5EF4-FFF2-40B4-BE49-F238E27FC236}">
                <a16:creationId xmlns:a16="http://schemas.microsoft.com/office/drawing/2014/main" id="{B5A9709D-06AD-382A-042C-DC037BA6DFC0}"/>
              </a:ext>
            </a:extLst>
          </p:cNvPr>
          <p:cNvSpPr txBox="1"/>
          <p:nvPr/>
        </p:nvSpPr>
        <p:spPr>
          <a:xfrm>
            <a:off x="4356425" y="583499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cxnSp>
        <p:nvCxnSpPr>
          <p:cNvPr id="138" name="Straight Connector 137">
            <a:extLst>
              <a:ext uri="{FF2B5EF4-FFF2-40B4-BE49-F238E27FC236}">
                <a16:creationId xmlns:a16="http://schemas.microsoft.com/office/drawing/2014/main" id="{A99BF965-57F4-CB8F-FDFE-23CC6ACE8858}"/>
              </a:ext>
            </a:extLst>
          </p:cNvPr>
          <p:cNvCxnSpPr>
            <a:cxnSpLocks/>
          </p:cNvCxnSpPr>
          <p:nvPr/>
        </p:nvCxnSpPr>
        <p:spPr>
          <a:xfrm>
            <a:off x="3123254" y="250286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5">
            <a:extLst>
              <a:ext uri="{FF2B5EF4-FFF2-40B4-BE49-F238E27FC236}">
                <a16:creationId xmlns:a16="http://schemas.microsoft.com/office/drawing/2014/main" id="{0ADF244D-39DB-5622-CC55-F58F33415D2F}"/>
              </a:ext>
            </a:extLst>
          </p:cNvPr>
          <p:cNvGrpSpPr/>
          <p:nvPr/>
        </p:nvGrpSpPr>
        <p:grpSpPr>
          <a:xfrm>
            <a:off x="3345761" y="6152078"/>
            <a:ext cx="1010664" cy="272668"/>
            <a:chOff x="7674890" y="5926610"/>
            <a:chExt cx="1010664" cy="272668"/>
          </a:xfrm>
        </p:grpSpPr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4457550D-D6A7-A7C4-1FA9-F03BB865B97A}"/>
                </a:ext>
              </a:extLst>
            </p:cNvPr>
            <p:cNvSpPr/>
            <p:nvPr/>
          </p:nvSpPr>
          <p:spPr>
            <a:xfrm>
              <a:off x="8543846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4C18D776-10EF-45C9-08AB-E3BB051419BD}"/>
                </a:ext>
              </a:extLst>
            </p:cNvPr>
            <p:cNvSpPr/>
            <p:nvPr/>
          </p:nvSpPr>
          <p:spPr>
            <a:xfrm rot="10800000">
              <a:off x="8406920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35855531-27C6-679E-C97F-AF870D24775B}"/>
                </a:ext>
              </a:extLst>
            </p:cNvPr>
            <p:cNvSpPr/>
            <p:nvPr/>
          </p:nvSpPr>
          <p:spPr>
            <a:xfrm rot="10800000">
              <a:off x="7674890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7F252BD-6762-EC66-7068-AC9CF694399B}"/>
              </a:ext>
            </a:extLst>
          </p:cNvPr>
          <p:cNvCxnSpPr>
            <a:cxnSpLocks/>
          </p:cNvCxnSpPr>
          <p:nvPr/>
        </p:nvCxnSpPr>
        <p:spPr>
          <a:xfrm>
            <a:off x="3117954" y="2641194"/>
            <a:ext cx="146976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A9F847C-F6A3-750E-3F76-D88E6683C2CD}"/>
              </a:ext>
            </a:extLst>
          </p:cNvPr>
          <p:cNvCxnSpPr>
            <a:cxnSpLocks/>
          </p:cNvCxnSpPr>
          <p:nvPr/>
        </p:nvCxnSpPr>
        <p:spPr>
          <a:xfrm>
            <a:off x="4587276" y="250286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Oval 2">
            <a:extLst>
              <a:ext uri="{FF2B5EF4-FFF2-40B4-BE49-F238E27FC236}">
                <a16:creationId xmlns:a16="http://schemas.microsoft.com/office/drawing/2014/main" id="{32FE7FAC-8AD5-96BC-264F-50623C602AE8}"/>
              </a:ext>
            </a:extLst>
          </p:cNvPr>
          <p:cNvSpPr/>
          <p:nvPr/>
        </p:nvSpPr>
        <p:spPr>
          <a:xfrm>
            <a:off x="3716377" y="615207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191CB687-77C5-B0B1-33D1-8639EFD24077}"/>
              </a:ext>
            </a:extLst>
          </p:cNvPr>
          <p:cNvSpPr txBox="1"/>
          <p:nvPr/>
        </p:nvSpPr>
        <p:spPr>
          <a:xfrm>
            <a:off x="411129" y="2232232"/>
            <a:ext cx="1104374" cy="282528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6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WARNA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E9FCAFF-1B2B-B480-F19C-70CC2B096474}"/>
              </a:ext>
            </a:extLst>
          </p:cNvPr>
          <p:cNvCxnSpPr>
            <a:cxnSpLocks/>
          </p:cNvCxnSpPr>
          <p:nvPr/>
        </p:nvCxnSpPr>
        <p:spPr>
          <a:xfrm>
            <a:off x="1390135" y="2340598"/>
            <a:ext cx="44974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2">
            <a:extLst>
              <a:ext uri="{FF2B5EF4-FFF2-40B4-BE49-F238E27FC236}">
                <a16:creationId xmlns:a16="http://schemas.microsoft.com/office/drawing/2014/main" id="{575C450A-D0E1-B7C8-C14D-975D91A3C5D4}"/>
              </a:ext>
            </a:extLst>
          </p:cNvPr>
          <p:cNvSpPr txBox="1"/>
          <p:nvPr/>
        </p:nvSpPr>
        <p:spPr>
          <a:xfrm>
            <a:off x="411128" y="3334262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BODY</a:t>
            </a:r>
          </a:p>
        </p:txBody>
      </p:sp>
      <p:sp>
        <p:nvSpPr>
          <p:cNvPr id="17" name="Title 2">
            <a:extLst>
              <a:ext uri="{FF2B5EF4-FFF2-40B4-BE49-F238E27FC236}">
                <a16:creationId xmlns:a16="http://schemas.microsoft.com/office/drawing/2014/main" id="{CF0B08CB-E0EF-C402-886D-49828BB09619}"/>
              </a:ext>
            </a:extLst>
          </p:cNvPr>
          <p:cNvSpPr txBox="1"/>
          <p:nvPr/>
        </p:nvSpPr>
        <p:spPr>
          <a:xfrm>
            <a:off x="1793543" y="300236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Ringan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18" name="Title 2">
            <a:extLst>
              <a:ext uri="{FF2B5EF4-FFF2-40B4-BE49-F238E27FC236}">
                <a16:creationId xmlns:a16="http://schemas.microsoft.com/office/drawing/2014/main" id="{85306BF2-4794-F14E-66C2-576985064B18}"/>
              </a:ext>
            </a:extLst>
          </p:cNvPr>
          <p:cNvSpPr txBox="1"/>
          <p:nvPr/>
        </p:nvSpPr>
        <p:spPr>
          <a:xfrm>
            <a:off x="3063294" y="300236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19" name="Title 2">
            <a:extLst>
              <a:ext uri="{FF2B5EF4-FFF2-40B4-BE49-F238E27FC236}">
                <a16:creationId xmlns:a16="http://schemas.microsoft.com/office/drawing/2014/main" id="{1DE25AE4-37AE-5C97-5E19-5E53CFF35F91}"/>
              </a:ext>
            </a:extLst>
          </p:cNvPr>
          <p:cNvSpPr txBox="1"/>
          <p:nvPr/>
        </p:nvSpPr>
        <p:spPr>
          <a:xfrm>
            <a:off x="4356425" y="300236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Pekat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2" name="Title 2">
            <a:extLst>
              <a:ext uri="{FF2B5EF4-FFF2-40B4-BE49-F238E27FC236}">
                <a16:creationId xmlns:a16="http://schemas.microsoft.com/office/drawing/2014/main" id="{5581BBD2-FE90-2E1B-C128-9183E8247B19}"/>
              </a:ext>
            </a:extLst>
          </p:cNvPr>
          <p:cNvSpPr txBox="1"/>
          <p:nvPr/>
        </p:nvSpPr>
        <p:spPr>
          <a:xfrm>
            <a:off x="1637969" y="3842629"/>
            <a:ext cx="1154447" cy="122855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Tidak Manis </a:t>
            </a:r>
          </a:p>
        </p:txBody>
      </p:sp>
      <p:sp>
        <p:nvSpPr>
          <p:cNvPr id="23" name="Title 2">
            <a:extLst>
              <a:ext uri="{FF2B5EF4-FFF2-40B4-BE49-F238E27FC236}">
                <a16:creationId xmlns:a16="http://schemas.microsoft.com/office/drawing/2014/main" id="{3E6FD78E-E26D-B533-6FE8-E2E355CD5CBE}"/>
              </a:ext>
            </a:extLst>
          </p:cNvPr>
          <p:cNvSpPr txBox="1"/>
          <p:nvPr/>
        </p:nvSpPr>
        <p:spPr>
          <a:xfrm>
            <a:off x="2914111" y="3842629"/>
            <a:ext cx="1320619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24" name="Title 2">
            <a:extLst>
              <a:ext uri="{FF2B5EF4-FFF2-40B4-BE49-F238E27FC236}">
                <a16:creationId xmlns:a16="http://schemas.microsoft.com/office/drawing/2014/main" id="{DC01B58D-2ADF-5A6C-EC61-5F5D446C53A4}"/>
              </a:ext>
            </a:extLst>
          </p:cNvPr>
          <p:cNvSpPr txBox="1"/>
          <p:nvPr/>
        </p:nvSpPr>
        <p:spPr>
          <a:xfrm>
            <a:off x="4356425" y="384262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Manis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BF73C70F-96B7-ED57-99F2-4123C3777B44}"/>
              </a:ext>
            </a:extLst>
          </p:cNvPr>
          <p:cNvCxnSpPr>
            <a:cxnSpLocks/>
          </p:cNvCxnSpPr>
          <p:nvPr/>
        </p:nvCxnSpPr>
        <p:spPr>
          <a:xfrm>
            <a:off x="1087395" y="3502133"/>
            <a:ext cx="75248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itle 2">
            <a:extLst>
              <a:ext uri="{FF2B5EF4-FFF2-40B4-BE49-F238E27FC236}">
                <a16:creationId xmlns:a16="http://schemas.microsoft.com/office/drawing/2014/main" id="{94B7C0D9-7AB9-2C1A-77ED-9F6ABC99D6CF}"/>
              </a:ext>
            </a:extLst>
          </p:cNvPr>
          <p:cNvSpPr txBox="1"/>
          <p:nvPr/>
        </p:nvSpPr>
        <p:spPr>
          <a:xfrm>
            <a:off x="411128" y="4205413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MANISNYA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87EFCE42-0490-DEA2-BEFB-7CB50D1F34CA}"/>
              </a:ext>
            </a:extLst>
          </p:cNvPr>
          <p:cNvCxnSpPr>
            <a:cxnSpLocks/>
          </p:cNvCxnSpPr>
          <p:nvPr/>
        </p:nvCxnSpPr>
        <p:spPr>
          <a:xfrm>
            <a:off x="1729946" y="4373284"/>
            <a:ext cx="10993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itle 2">
            <a:extLst>
              <a:ext uri="{FF2B5EF4-FFF2-40B4-BE49-F238E27FC236}">
                <a16:creationId xmlns:a16="http://schemas.microsoft.com/office/drawing/2014/main" id="{97098C6B-D72F-7DFE-73AE-4D05BE3B381D}"/>
              </a:ext>
            </a:extLst>
          </p:cNvPr>
          <p:cNvSpPr txBox="1"/>
          <p:nvPr/>
        </p:nvSpPr>
        <p:spPr>
          <a:xfrm>
            <a:off x="1718159" y="4703633"/>
            <a:ext cx="140608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Rendah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9" name="Title 2">
            <a:extLst>
              <a:ext uri="{FF2B5EF4-FFF2-40B4-BE49-F238E27FC236}">
                <a16:creationId xmlns:a16="http://schemas.microsoft.com/office/drawing/2014/main" id="{623B4AD8-5F87-2945-0EFC-3E7AEA7F42C2}"/>
              </a:ext>
            </a:extLst>
          </p:cNvPr>
          <p:cNvSpPr txBox="1"/>
          <p:nvPr/>
        </p:nvSpPr>
        <p:spPr>
          <a:xfrm>
            <a:off x="2914111" y="4711762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30" name="Title 2">
            <a:extLst>
              <a:ext uri="{FF2B5EF4-FFF2-40B4-BE49-F238E27FC236}">
                <a16:creationId xmlns:a16="http://schemas.microsoft.com/office/drawing/2014/main" id="{07274089-6492-AD23-2845-D98333DBC524}"/>
              </a:ext>
            </a:extLst>
          </p:cNvPr>
          <p:cNvSpPr txBox="1"/>
          <p:nvPr/>
        </p:nvSpPr>
        <p:spPr>
          <a:xfrm>
            <a:off x="4356425" y="4682888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Tinggi</a:t>
            </a:r>
          </a:p>
        </p:txBody>
      </p:sp>
      <p:sp>
        <p:nvSpPr>
          <p:cNvPr id="31" name="Title 2">
            <a:extLst>
              <a:ext uri="{FF2B5EF4-FFF2-40B4-BE49-F238E27FC236}">
                <a16:creationId xmlns:a16="http://schemas.microsoft.com/office/drawing/2014/main" id="{0FEECE24-AE12-415A-A2B1-6BD913004380}"/>
              </a:ext>
            </a:extLst>
          </p:cNvPr>
          <p:cNvSpPr txBox="1"/>
          <p:nvPr/>
        </p:nvSpPr>
        <p:spPr>
          <a:xfrm>
            <a:off x="411128" y="5045672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Oak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6F9C6753-46F5-12E2-1E24-E0693EF2D2CA}"/>
              </a:ext>
            </a:extLst>
          </p:cNvPr>
          <p:cNvCxnSpPr>
            <a:cxnSpLocks/>
          </p:cNvCxnSpPr>
          <p:nvPr/>
        </p:nvCxnSpPr>
        <p:spPr>
          <a:xfrm>
            <a:off x="957649" y="5213543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itle 2">
            <a:extLst>
              <a:ext uri="{FF2B5EF4-FFF2-40B4-BE49-F238E27FC236}">
                <a16:creationId xmlns:a16="http://schemas.microsoft.com/office/drawing/2014/main" id="{9EDF857D-844C-1039-F78D-44A5D04038A8}"/>
              </a:ext>
            </a:extLst>
          </p:cNvPr>
          <p:cNvSpPr txBox="1"/>
          <p:nvPr/>
        </p:nvSpPr>
        <p:spPr>
          <a:xfrm>
            <a:off x="411128" y="5391661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KEASAMAN</a:t>
            </a: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2A06C623-5553-906A-56BC-C212E5CA169B}"/>
              </a:ext>
            </a:extLst>
          </p:cNvPr>
          <p:cNvCxnSpPr>
            <a:cxnSpLocks/>
          </p:cNvCxnSpPr>
          <p:nvPr/>
        </p:nvCxnSpPr>
        <p:spPr>
          <a:xfrm>
            <a:off x="1615008" y="5559532"/>
            <a:ext cx="22487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itle 2">
            <a:extLst>
              <a:ext uri="{FF2B5EF4-FFF2-40B4-BE49-F238E27FC236}">
                <a16:creationId xmlns:a16="http://schemas.microsoft.com/office/drawing/2014/main" id="{D5AEDB39-E72A-DFEC-7604-06AB07A96C4E}"/>
              </a:ext>
            </a:extLst>
          </p:cNvPr>
          <p:cNvSpPr txBox="1"/>
          <p:nvPr/>
        </p:nvSpPr>
        <p:spPr>
          <a:xfrm>
            <a:off x="411128" y="6176315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ALKOHOL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5924BA99-9AB9-8685-945D-4CBD9AD7F629}"/>
              </a:ext>
            </a:extLst>
          </p:cNvPr>
          <p:cNvCxnSpPr>
            <a:cxnSpLocks/>
          </p:cNvCxnSpPr>
          <p:nvPr/>
        </p:nvCxnSpPr>
        <p:spPr>
          <a:xfrm>
            <a:off x="1515503" y="6344186"/>
            <a:ext cx="32437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068906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501248" y="541230"/>
            <a:ext cx="5541444" cy="1182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en-US" sz="32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ADELAIDE HILLS</a:t>
            </a:r>
            <a:br>
              <a:rPr lang="en-US" sz="6000" dirty="0">
                <a:solidFill>
                  <a:srgbClr val="B2D8BE"/>
                </a:solidFill>
                <a:latin typeface="Neue Haas Grotesk Text Pro" panose="020B0504020202020204" pitchFamily="34" charset="77"/>
              </a:rPr>
            </a:br>
            <a:r>
              <a:rPr lang="en-US" sz="5440" dirty="0">
                <a:solidFill>
                  <a:schemeClr val="bg2"/>
                </a:solidFill>
                <a:latin typeface="Neue Haas Grotesk Text Pro" panose="020B0504020202020204" pitchFamily="34" charset="77"/>
              </a:rPr>
              <a:t>PINOT NOIR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937CC6C-038C-22C6-5A1B-F274BB411F78}"/>
              </a:ext>
            </a:extLst>
          </p:cNvPr>
          <p:cNvSpPr txBox="1"/>
          <p:nvPr/>
        </p:nvSpPr>
        <p:spPr>
          <a:xfrm>
            <a:off x="816255" y="2067940"/>
            <a:ext cx="2805709" cy="830997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17"/>
              </a:spcBef>
              <a:spcAft>
                <a:spcPts val="315"/>
              </a:spcAft>
            </a:pPr>
            <a:r>
              <a:rPr lang="en-AU" sz="1600" dirty="0">
                <a:effectLst/>
                <a:latin typeface="Neue Haas Grotesk Text Pro" panose="020B0504020202020204" pitchFamily="34" charset="77"/>
              </a:rPr>
              <a:t>DIGUNAKAN UNTUK </a:t>
            </a:r>
            <a:r>
              <a:rPr lang="en-AU" sz="1600" dirty="0">
                <a:latin typeface="Neue Haas Grotesk Text Pro" panose="020B0504020202020204" pitchFamily="34" charset="77"/>
              </a:rPr>
              <a:t>STILL </a:t>
            </a:r>
            <a:r>
              <a:rPr lang="en-AU" sz="1600" dirty="0">
                <a:effectLst/>
                <a:latin typeface="Neue Haas Grotesk Text Pro" panose="020B0504020202020204" pitchFamily="34" charset="77"/>
              </a:rPr>
              <a:t>WINE DAN  SPARKLING WINE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654D054-7B9D-D4AC-4445-35BFD05D1739}"/>
              </a:ext>
            </a:extLst>
          </p:cNvPr>
          <p:cNvCxnSpPr>
            <a:cxnSpLocks/>
          </p:cNvCxnSpPr>
          <p:nvPr/>
        </p:nvCxnSpPr>
        <p:spPr>
          <a:xfrm>
            <a:off x="6721231" y="3032760"/>
            <a:ext cx="107105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1B638749-00FB-780E-CC25-0154A0ECA7AD}"/>
              </a:ext>
            </a:extLst>
          </p:cNvPr>
          <p:cNvCxnSpPr>
            <a:cxnSpLocks/>
          </p:cNvCxnSpPr>
          <p:nvPr/>
        </p:nvCxnSpPr>
        <p:spPr>
          <a:xfrm>
            <a:off x="2219110" y="2918129"/>
            <a:ext cx="0" cy="45666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B2C604B-08E1-D968-D2A2-6A9E8712F43E}"/>
              </a:ext>
            </a:extLst>
          </p:cNvPr>
          <p:cNvCxnSpPr>
            <a:cxnSpLocks/>
          </p:cNvCxnSpPr>
          <p:nvPr/>
        </p:nvCxnSpPr>
        <p:spPr>
          <a:xfrm>
            <a:off x="2219110" y="3367169"/>
            <a:ext cx="373621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Oval 25">
            <a:extLst>
              <a:ext uri="{FF2B5EF4-FFF2-40B4-BE49-F238E27FC236}">
                <a16:creationId xmlns:a16="http://schemas.microsoft.com/office/drawing/2014/main" id="{EA6BCBDD-680C-58C3-153A-39C29DAC56F3}"/>
              </a:ext>
            </a:extLst>
          </p:cNvPr>
          <p:cNvSpPr/>
          <p:nvPr/>
        </p:nvSpPr>
        <p:spPr>
          <a:xfrm>
            <a:off x="7675562" y="1498870"/>
            <a:ext cx="3005783" cy="3005783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7" name="object 58">
            <a:extLst>
              <a:ext uri="{FF2B5EF4-FFF2-40B4-BE49-F238E27FC236}">
                <a16:creationId xmlns:a16="http://schemas.microsoft.com/office/drawing/2014/main" id="{78AE6EC6-A66B-DA1E-D63F-D79E7AD819BE}"/>
              </a:ext>
            </a:extLst>
          </p:cNvPr>
          <p:cNvSpPr txBox="1"/>
          <p:nvPr/>
        </p:nvSpPr>
        <p:spPr>
          <a:xfrm>
            <a:off x="7900780" y="2016983"/>
            <a:ext cx="2583929" cy="2258952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>
              <a:lnSpc>
                <a:spcPct val="100000"/>
              </a:lnSpc>
              <a:spcBef>
                <a:spcPts val="217"/>
              </a:spcBef>
            </a:pPr>
            <a:r>
              <a:rPr lang="en-AU" sz="2400" b="1" dirty="0">
                <a:effectLst/>
                <a:latin typeface="Neue Haas Grotesk Text Pro" panose="020B0504020202020204" pitchFamily="34" charset="77"/>
              </a:rPr>
              <a:t>WILAYAH TERKEMUKA DI AUSTRALIA SELATAN </a:t>
            </a:r>
          </a:p>
          <a:p>
            <a:pPr algn="ctr">
              <a:lnSpc>
                <a:spcPct val="100000"/>
              </a:lnSpc>
              <a:spcBef>
                <a:spcPts val="217"/>
              </a:spcBef>
            </a:pPr>
            <a:r>
              <a:rPr lang="en-AU" sz="2400" b="1" dirty="0">
                <a:effectLst/>
                <a:latin typeface="Neue Haas Grotesk Text Pro" panose="020B0504020202020204" pitchFamily="34" charset="77"/>
              </a:rPr>
              <a:t>UNTUK PINOT NOIR</a:t>
            </a:r>
            <a:endParaRPr lang="en-AU" sz="2400" dirty="0">
              <a:effectLst/>
              <a:latin typeface="Neue Haas Grotesk Text Pro" panose="020B0504020202020204" pitchFamily="34" charset="77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EE6620A-6DE8-9F2C-93D7-EA689D1394C6}"/>
              </a:ext>
            </a:extLst>
          </p:cNvPr>
          <p:cNvSpPr txBox="1"/>
          <p:nvPr/>
        </p:nvSpPr>
        <p:spPr>
          <a:xfrm>
            <a:off x="9405568" y="5352232"/>
            <a:ext cx="2518208" cy="991297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RASA PADA UMUMNYA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Beri </a:t>
            </a: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merah</a:t>
            </a:r>
            <a:endParaRPr lang="en-AU" sz="1400" dirty="0">
              <a:effectLst/>
              <a:latin typeface="Neue Haas Grotesk Text Pro" panose="020B0504020202020204" pitchFamily="34" charset="7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Ceri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Stroberi</a:t>
            </a:r>
            <a:endParaRPr lang="en-AU" sz="1400" dirty="0">
              <a:effectLst/>
              <a:latin typeface="Neue Haas Grotesk Text Pro" panose="020B0504020202020204" pitchFamily="34" charset="77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E7C21EF-D9C4-4832-84EE-5205ED202FE8}"/>
              </a:ext>
            </a:extLst>
          </p:cNvPr>
          <p:cNvCxnSpPr>
            <a:cxnSpLocks/>
          </p:cNvCxnSpPr>
          <p:nvPr/>
        </p:nvCxnSpPr>
        <p:spPr>
          <a:xfrm>
            <a:off x="7195625" y="4634964"/>
            <a:ext cx="300610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42884D4-1987-62FE-AF27-1EA78A0186FA}"/>
              </a:ext>
            </a:extLst>
          </p:cNvPr>
          <p:cNvCxnSpPr>
            <a:cxnSpLocks/>
          </p:cNvCxnSpPr>
          <p:nvPr/>
        </p:nvCxnSpPr>
        <p:spPr>
          <a:xfrm>
            <a:off x="10180269" y="4627344"/>
            <a:ext cx="0" cy="62484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Placeholder 8">
            <a:extLst>
              <a:ext uri="{FF2B5EF4-FFF2-40B4-BE49-F238E27FC236}">
                <a16:creationId xmlns:a16="http://schemas.microsoft.com/office/drawing/2014/main" id="{7A51DF95-F3F6-9DD6-C388-D0544C8D495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10197" y="368300"/>
            <a:ext cx="2114328" cy="6400800"/>
          </a:xfrm>
          <a:prstGeom prst="rect">
            <a:avLst/>
          </a:prstGeom>
        </p:spPr>
      </p:pic>
      <p:sp>
        <p:nvSpPr>
          <p:cNvPr id="5" name="object 10">
            <a:extLst>
              <a:ext uri="{FF2B5EF4-FFF2-40B4-BE49-F238E27FC236}">
                <a16:creationId xmlns:a16="http://schemas.microsoft.com/office/drawing/2014/main" id="{C478B2E1-CB5C-E487-2C8E-7DC92B488748}"/>
              </a:ext>
            </a:extLst>
          </p:cNvPr>
          <p:cNvSpPr txBox="1"/>
          <p:nvPr/>
        </p:nvSpPr>
        <p:spPr>
          <a:xfrm rot="16200000">
            <a:off x="4283593" y="419429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PINOT NOIR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45B36133-D5C5-73B1-B342-7D280EE6D013}"/>
              </a:ext>
            </a:extLst>
          </p:cNvPr>
          <p:cNvCxnSpPr>
            <a:cxnSpLocks/>
          </p:cNvCxnSpPr>
          <p:nvPr/>
        </p:nvCxnSpPr>
        <p:spPr>
          <a:xfrm>
            <a:off x="3373139" y="3912433"/>
            <a:ext cx="251419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88FAD44-DE6F-8604-D0D5-0262FF9E99B6}"/>
              </a:ext>
            </a:extLst>
          </p:cNvPr>
          <p:cNvCxnSpPr>
            <a:cxnSpLocks/>
          </p:cNvCxnSpPr>
          <p:nvPr/>
        </p:nvCxnSpPr>
        <p:spPr>
          <a:xfrm>
            <a:off x="3373139" y="3904813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Oval 7">
            <a:extLst>
              <a:ext uri="{FF2B5EF4-FFF2-40B4-BE49-F238E27FC236}">
                <a16:creationId xmlns:a16="http://schemas.microsoft.com/office/drawing/2014/main" id="{74C8429B-AF90-35E4-3D73-8F57D4B7C5AA}"/>
              </a:ext>
            </a:extLst>
          </p:cNvPr>
          <p:cNvSpPr/>
          <p:nvPr/>
        </p:nvSpPr>
        <p:spPr>
          <a:xfrm>
            <a:off x="2169490" y="4284534"/>
            <a:ext cx="2407297" cy="24380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10" name="object 58">
            <a:extLst>
              <a:ext uri="{FF2B5EF4-FFF2-40B4-BE49-F238E27FC236}">
                <a16:creationId xmlns:a16="http://schemas.microsoft.com/office/drawing/2014/main" id="{5B5DC7A6-01AF-8DBB-D0CD-762AC351826E}"/>
              </a:ext>
            </a:extLst>
          </p:cNvPr>
          <p:cNvSpPr txBox="1"/>
          <p:nvPr/>
        </p:nvSpPr>
        <p:spPr>
          <a:xfrm>
            <a:off x="2272064" y="4446170"/>
            <a:ext cx="2146963" cy="2038507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en-AU" sz="2400" dirty="0">
                <a:effectLst/>
                <a:latin typeface="Neue Haas Grotesk Text Pro" panose="020B0504020202020204" pitchFamily="34" charset="77"/>
              </a:rPr>
              <a:t>SEKITAR</a:t>
            </a:r>
          </a:p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en-AU" sz="6000" dirty="0">
                <a:effectLst/>
                <a:latin typeface="Neue Haas Grotesk Text Pro" panose="020B0504020202020204" pitchFamily="34" charset="77"/>
              </a:rPr>
              <a:t>1/5</a:t>
            </a:r>
          </a:p>
          <a:p>
            <a:pPr>
              <a:lnSpc>
                <a:spcPct val="82000"/>
              </a:lnSpc>
              <a:spcBef>
                <a:spcPts val="217"/>
              </a:spcBef>
            </a:pPr>
            <a:r>
              <a:rPr lang="en-AU" sz="2400" dirty="0">
                <a:latin typeface="Neue Haas Grotesk Text Pro" panose="020B0504020202020204" pitchFamily="34" charset="77"/>
              </a:rPr>
              <a:t>TOTAL PRODUKSI TAHUNAN</a:t>
            </a:r>
          </a:p>
        </p:txBody>
      </p:sp>
    </p:spTree>
    <p:extLst>
      <p:ext uri="{BB962C8B-B14F-4D97-AF65-F5344CB8AC3E}">
        <p14:creationId xmlns:p14="http://schemas.microsoft.com/office/powerpoint/2010/main" val="176499207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A7B58-7FE5-9CFB-75CB-23678C6728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A7B6AD-843F-1C34-2DF4-9132C6369F6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0035" y="595639"/>
            <a:ext cx="11283754" cy="1325562"/>
          </a:xfrm>
        </p:spPr>
        <p:txBody>
          <a:bodyPr/>
          <a:lstStyle/>
          <a:p>
            <a:r>
              <a:rPr lang="en-US" sz="3200" dirty="0">
                <a:solidFill>
                  <a:schemeClr val="bg2"/>
                </a:solidFill>
                <a:latin typeface="Neue Haas Grotesk Text Pro" panose="020B0504020202020204" pitchFamily="34" charset="77"/>
              </a:rPr>
              <a:t>PINOT NOIR</a:t>
            </a:r>
            <a:br>
              <a:rPr lang="en-US" sz="4000" dirty="0">
                <a:solidFill>
                  <a:schemeClr val="accent3"/>
                </a:solidFill>
                <a:latin typeface="Neue Haas Grotesk Text Pro" panose="020B0504020202020204" pitchFamily="34" charset="77"/>
              </a:rPr>
            </a:br>
            <a:r>
              <a:rPr lang="en-US" sz="4000" dirty="0" err="1">
                <a:solidFill>
                  <a:schemeClr val="accent2"/>
                </a:solidFill>
                <a:latin typeface="Neue Haas Grotesk Text Pro" panose="020B0504020202020204" pitchFamily="34" charset="77"/>
              </a:rPr>
              <a:t>Karakteristik</a:t>
            </a:r>
            <a:endParaRPr lang="en-US" sz="4000" dirty="0">
              <a:solidFill>
                <a:schemeClr val="accent2"/>
              </a:solidFill>
              <a:latin typeface="Neue Haas Grotesk Text Pro" panose="020B0504020202020204" pitchFamily="34" charset="77"/>
            </a:endParaRPr>
          </a:p>
        </p:txBody>
      </p:sp>
      <p:pic>
        <p:nvPicPr>
          <p:cNvPr id="20" name="Picture Placeholder 8">
            <a:extLst>
              <a:ext uri="{FF2B5EF4-FFF2-40B4-BE49-F238E27FC236}">
                <a16:creationId xmlns:a16="http://schemas.microsoft.com/office/drawing/2014/main" id="{C64F49F4-C7C2-382F-8134-F77222E4B50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42900" y="584200"/>
            <a:ext cx="2114328" cy="6400800"/>
          </a:xfrm>
          <a:prstGeom prst="rect">
            <a:avLst/>
          </a:prstGeom>
        </p:spPr>
      </p:pic>
      <p:sp>
        <p:nvSpPr>
          <p:cNvPr id="21" name="object 10">
            <a:extLst>
              <a:ext uri="{FF2B5EF4-FFF2-40B4-BE49-F238E27FC236}">
                <a16:creationId xmlns:a16="http://schemas.microsoft.com/office/drawing/2014/main" id="{A9FED8F2-D222-2658-7496-A52278E2F5B7}"/>
              </a:ext>
            </a:extLst>
          </p:cNvPr>
          <p:cNvSpPr txBox="1"/>
          <p:nvPr/>
        </p:nvSpPr>
        <p:spPr>
          <a:xfrm rot="16200000">
            <a:off x="7316296" y="441019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PINOT NOIR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B07D034B-FA81-447C-79D9-BD8BFC3849DB}"/>
              </a:ext>
            </a:extLst>
          </p:cNvPr>
          <p:cNvSpPr/>
          <p:nvPr/>
        </p:nvSpPr>
        <p:spPr>
          <a:xfrm>
            <a:off x="1937692" y="1693590"/>
            <a:ext cx="272668" cy="272668"/>
          </a:xfrm>
          <a:prstGeom prst="ellipse">
            <a:avLst/>
          </a:prstGeom>
          <a:solidFill>
            <a:srgbClr val="CD53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CE51254-419D-29CF-E4C7-E8063642813C}"/>
              </a:ext>
            </a:extLst>
          </p:cNvPr>
          <p:cNvSpPr/>
          <p:nvPr/>
        </p:nvSpPr>
        <p:spPr>
          <a:xfrm>
            <a:off x="2301835" y="1690688"/>
            <a:ext cx="272668" cy="272668"/>
          </a:xfrm>
          <a:prstGeom prst="ellipse">
            <a:avLst/>
          </a:prstGeom>
          <a:solidFill>
            <a:srgbClr val="C72E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8F9442EB-F8DB-AA97-5543-6832E2FA2144}"/>
              </a:ext>
            </a:extLst>
          </p:cNvPr>
          <p:cNvSpPr/>
          <p:nvPr/>
        </p:nvSpPr>
        <p:spPr>
          <a:xfrm>
            <a:off x="2665978" y="1690688"/>
            <a:ext cx="272668" cy="272668"/>
          </a:xfrm>
          <a:prstGeom prst="ellipse">
            <a:avLst/>
          </a:prstGeom>
          <a:solidFill>
            <a:srgbClr val="C421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468D29E8-9680-54FB-ADF6-1FC18021F427}"/>
              </a:ext>
            </a:extLst>
          </p:cNvPr>
          <p:cNvSpPr/>
          <p:nvPr/>
        </p:nvSpPr>
        <p:spPr>
          <a:xfrm>
            <a:off x="3030121" y="1690688"/>
            <a:ext cx="272668" cy="272668"/>
          </a:xfrm>
          <a:prstGeom prst="ellipse">
            <a:avLst/>
          </a:prstGeom>
          <a:solidFill>
            <a:srgbClr val="BD212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984C8C4D-8F79-3F95-64F0-3F8DF32F7E86}"/>
              </a:ext>
            </a:extLst>
          </p:cNvPr>
          <p:cNvSpPr/>
          <p:nvPr/>
        </p:nvSpPr>
        <p:spPr>
          <a:xfrm>
            <a:off x="3394645" y="1690688"/>
            <a:ext cx="272668" cy="272668"/>
          </a:xfrm>
          <a:prstGeom prst="ellipse">
            <a:avLst/>
          </a:prstGeom>
          <a:solidFill>
            <a:srgbClr val="A32B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B44A9AAF-3CA0-F26C-52DB-452F9F1631C6}"/>
              </a:ext>
            </a:extLst>
          </p:cNvPr>
          <p:cNvSpPr/>
          <p:nvPr/>
        </p:nvSpPr>
        <p:spPr>
          <a:xfrm>
            <a:off x="3759169" y="1690688"/>
            <a:ext cx="272668" cy="272668"/>
          </a:xfrm>
          <a:prstGeom prst="ellipse">
            <a:avLst/>
          </a:prstGeom>
          <a:solidFill>
            <a:srgbClr val="981C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0BDD849F-B1C2-C0FD-0305-6965BC931548}"/>
              </a:ext>
            </a:extLst>
          </p:cNvPr>
          <p:cNvSpPr/>
          <p:nvPr/>
        </p:nvSpPr>
        <p:spPr>
          <a:xfrm>
            <a:off x="4117514" y="1690688"/>
            <a:ext cx="272668" cy="272668"/>
          </a:xfrm>
          <a:prstGeom prst="ellipse">
            <a:avLst/>
          </a:prstGeom>
          <a:solidFill>
            <a:srgbClr val="8713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E480CDAA-7258-4034-77AF-B93ACCC317A4}"/>
              </a:ext>
            </a:extLst>
          </p:cNvPr>
          <p:cNvSpPr/>
          <p:nvPr/>
        </p:nvSpPr>
        <p:spPr>
          <a:xfrm>
            <a:off x="4488216" y="1690688"/>
            <a:ext cx="272668" cy="272668"/>
          </a:xfrm>
          <a:prstGeom prst="ellipse">
            <a:avLst/>
          </a:prstGeom>
          <a:solidFill>
            <a:srgbClr val="7816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FB717671-4407-4D98-7C0A-DF654166562E}"/>
              </a:ext>
            </a:extLst>
          </p:cNvPr>
          <p:cNvSpPr/>
          <p:nvPr/>
        </p:nvSpPr>
        <p:spPr>
          <a:xfrm>
            <a:off x="4852740" y="1690688"/>
            <a:ext cx="272668" cy="272668"/>
          </a:xfrm>
          <a:prstGeom prst="ellipse">
            <a:avLst/>
          </a:prstGeom>
          <a:solidFill>
            <a:srgbClr val="491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9" name="Title 2">
            <a:extLst>
              <a:ext uri="{FF2B5EF4-FFF2-40B4-BE49-F238E27FC236}">
                <a16:creationId xmlns:a16="http://schemas.microsoft.com/office/drawing/2014/main" id="{1833B393-308B-0E4A-176E-35875238740B}"/>
              </a:ext>
            </a:extLst>
          </p:cNvPr>
          <p:cNvSpPr txBox="1"/>
          <p:nvPr/>
        </p:nvSpPr>
        <p:spPr>
          <a:xfrm>
            <a:off x="2311343" y="2137881"/>
            <a:ext cx="1652979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Pinot Noir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01E16359-1627-2920-00FD-6FBE917ED7D7}"/>
              </a:ext>
            </a:extLst>
          </p:cNvPr>
          <p:cNvSpPr/>
          <p:nvPr/>
        </p:nvSpPr>
        <p:spPr>
          <a:xfrm>
            <a:off x="1937692" y="284276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50B36DD8-882F-6FDA-508E-8EF70308D1B1}"/>
              </a:ext>
            </a:extLst>
          </p:cNvPr>
          <p:cNvSpPr/>
          <p:nvPr/>
        </p:nvSpPr>
        <p:spPr>
          <a:xfrm>
            <a:off x="2301835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449A331C-3C34-B5D3-9F68-36A4BAB9E1E4}"/>
              </a:ext>
            </a:extLst>
          </p:cNvPr>
          <p:cNvSpPr/>
          <p:nvPr/>
        </p:nvSpPr>
        <p:spPr>
          <a:xfrm>
            <a:off x="2665978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89D495A7-4C2F-C7E5-D281-5895A964F108}"/>
              </a:ext>
            </a:extLst>
          </p:cNvPr>
          <p:cNvSpPr/>
          <p:nvPr/>
        </p:nvSpPr>
        <p:spPr>
          <a:xfrm>
            <a:off x="3030121" y="283986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782FFC8C-30DA-0414-3434-62A7C3F3D806}"/>
              </a:ext>
            </a:extLst>
          </p:cNvPr>
          <p:cNvSpPr/>
          <p:nvPr/>
        </p:nvSpPr>
        <p:spPr>
          <a:xfrm>
            <a:off x="3394645" y="283986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A8B49305-1D74-BF86-EEAA-4E7A1126B0CF}"/>
              </a:ext>
            </a:extLst>
          </p:cNvPr>
          <p:cNvSpPr/>
          <p:nvPr/>
        </p:nvSpPr>
        <p:spPr>
          <a:xfrm>
            <a:off x="3759169" y="283986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E733220F-8285-B13A-9EBB-2139D51004FE}"/>
              </a:ext>
            </a:extLst>
          </p:cNvPr>
          <p:cNvSpPr/>
          <p:nvPr/>
        </p:nvSpPr>
        <p:spPr>
          <a:xfrm>
            <a:off x="4117514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3BF14DF1-3B62-C9FB-6F50-91ACA4D0A5EB}"/>
              </a:ext>
            </a:extLst>
          </p:cNvPr>
          <p:cNvSpPr/>
          <p:nvPr/>
        </p:nvSpPr>
        <p:spPr>
          <a:xfrm>
            <a:off x="4488216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14C47C49-46A0-3351-F040-BC7F20C9902B}"/>
              </a:ext>
            </a:extLst>
          </p:cNvPr>
          <p:cNvSpPr/>
          <p:nvPr/>
        </p:nvSpPr>
        <p:spPr>
          <a:xfrm>
            <a:off x="4852740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3E8FC32D-8C9A-564C-F98B-B3AAE41E9B4C}"/>
              </a:ext>
            </a:extLst>
          </p:cNvPr>
          <p:cNvSpPr/>
          <p:nvPr/>
        </p:nvSpPr>
        <p:spPr>
          <a:xfrm>
            <a:off x="1937692" y="368302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625D08E0-E61D-212F-DC8D-210D88ED5F05}"/>
              </a:ext>
            </a:extLst>
          </p:cNvPr>
          <p:cNvSpPr/>
          <p:nvPr/>
        </p:nvSpPr>
        <p:spPr>
          <a:xfrm>
            <a:off x="2301835" y="368012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BF209D93-A92D-6C67-6E0F-37788D6C5AA8}"/>
              </a:ext>
            </a:extLst>
          </p:cNvPr>
          <p:cNvSpPr/>
          <p:nvPr/>
        </p:nvSpPr>
        <p:spPr>
          <a:xfrm>
            <a:off x="2665978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6D466FAD-93A0-FDC9-6BCF-063E8D1C2C2C}"/>
              </a:ext>
            </a:extLst>
          </p:cNvPr>
          <p:cNvSpPr/>
          <p:nvPr/>
        </p:nvSpPr>
        <p:spPr>
          <a:xfrm>
            <a:off x="3030121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73CD6084-5755-9465-04E8-8F7D0E3A4492}"/>
              </a:ext>
            </a:extLst>
          </p:cNvPr>
          <p:cNvSpPr/>
          <p:nvPr/>
        </p:nvSpPr>
        <p:spPr>
          <a:xfrm>
            <a:off x="3394645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6D1800F4-B959-4248-CF67-B6654C3D06E8}"/>
              </a:ext>
            </a:extLst>
          </p:cNvPr>
          <p:cNvSpPr/>
          <p:nvPr/>
        </p:nvSpPr>
        <p:spPr>
          <a:xfrm>
            <a:off x="3759169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F2EA93D6-D2BB-B18F-2EBE-7A2376318C87}"/>
              </a:ext>
            </a:extLst>
          </p:cNvPr>
          <p:cNvSpPr/>
          <p:nvPr/>
        </p:nvSpPr>
        <p:spPr>
          <a:xfrm>
            <a:off x="4117514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1A159CF4-88D4-BF5C-2067-BCF7FAB4BD65}"/>
              </a:ext>
            </a:extLst>
          </p:cNvPr>
          <p:cNvSpPr/>
          <p:nvPr/>
        </p:nvSpPr>
        <p:spPr>
          <a:xfrm>
            <a:off x="4488216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4" name="Oval 103">
            <a:extLst>
              <a:ext uri="{FF2B5EF4-FFF2-40B4-BE49-F238E27FC236}">
                <a16:creationId xmlns:a16="http://schemas.microsoft.com/office/drawing/2014/main" id="{D16EB22C-D582-EDE2-0E6F-B50F467A534F}"/>
              </a:ext>
            </a:extLst>
          </p:cNvPr>
          <p:cNvSpPr/>
          <p:nvPr/>
        </p:nvSpPr>
        <p:spPr>
          <a:xfrm>
            <a:off x="4852740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39" name="Oval 138">
            <a:extLst>
              <a:ext uri="{FF2B5EF4-FFF2-40B4-BE49-F238E27FC236}">
                <a16:creationId xmlns:a16="http://schemas.microsoft.com/office/drawing/2014/main" id="{CBD79589-22FC-6131-28CE-9C70E1FEF947}"/>
              </a:ext>
            </a:extLst>
          </p:cNvPr>
          <p:cNvSpPr/>
          <p:nvPr/>
        </p:nvSpPr>
        <p:spPr>
          <a:xfrm>
            <a:off x="1937692" y="452328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0" name="Oval 139">
            <a:extLst>
              <a:ext uri="{FF2B5EF4-FFF2-40B4-BE49-F238E27FC236}">
                <a16:creationId xmlns:a16="http://schemas.microsoft.com/office/drawing/2014/main" id="{7221C681-4C2F-5C9F-5DFA-AB463CFB63F9}"/>
              </a:ext>
            </a:extLst>
          </p:cNvPr>
          <p:cNvSpPr/>
          <p:nvPr/>
        </p:nvSpPr>
        <p:spPr>
          <a:xfrm>
            <a:off x="2301835" y="452038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1" name="Oval 140">
            <a:extLst>
              <a:ext uri="{FF2B5EF4-FFF2-40B4-BE49-F238E27FC236}">
                <a16:creationId xmlns:a16="http://schemas.microsoft.com/office/drawing/2014/main" id="{09E693A9-5E22-C689-DDC9-21A129E96410}"/>
              </a:ext>
            </a:extLst>
          </p:cNvPr>
          <p:cNvSpPr/>
          <p:nvPr/>
        </p:nvSpPr>
        <p:spPr>
          <a:xfrm>
            <a:off x="2665978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2" name="Oval 141">
            <a:extLst>
              <a:ext uri="{FF2B5EF4-FFF2-40B4-BE49-F238E27FC236}">
                <a16:creationId xmlns:a16="http://schemas.microsoft.com/office/drawing/2014/main" id="{DBD9B218-3DA1-18BB-5417-20E6756C1BEB}"/>
              </a:ext>
            </a:extLst>
          </p:cNvPr>
          <p:cNvSpPr/>
          <p:nvPr/>
        </p:nvSpPr>
        <p:spPr>
          <a:xfrm>
            <a:off x="3030121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3" name="Oval 142">
            <a:extLst>
              <a:ext uri="{FF2B5EF4-FFF2-40B4-BE49-F238E27FC236}">
                <a16:creationId xmlns:a16="http://schemas.microsoft.com/office/drawing/2014/main" id="{9AE9A6A4-1208-523F-EB3D-4745D83EAA69}"/>
              </a:ext>
            </a:extLst>
          </p:cNvPr>
          <p:cNvSpPr/>
          <p:nvPr/>
        </p:nvSpPr>
        <p:spPr>
          <a:xfrm>
            <a:off x="3394645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4" name="Oval 143">
            <a:extLst>
              <a:ext uri="{FF2B5EF4-FFF2-40B4-BE49-F238E27FC236}">
                <a16:creationId xmlns:a16="http://schemas.microsoft.com/office/drawing/2014/main" id="{3F5B7FB9-60E7-C6C2-BC54-0A8D1174A8B3}"/>
              </a:ext>
            </a:extLst>
          </p:cNvPr>
          <p:cNvSpPr/>
          <p:nvPr/>
        </p:nvSpPr>
        <p:spPr>
          <a:xfrm>
            <a:off x="3759169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5" name="Oval 144">
            <a:extLst>
              <a:ext uri="{FF2B5EF4-FFF2-40B4-BE49-F238E27FC236}">
                <a16:creationId xmlns:a16="http://schemas.microsoft.com/office/drawing/2014/main" id="{576556F0-BD75-73DF-55B0-BA83A9E117EC}"/>
              </a:ext>
            </a:extLst>
          </p:cNvPr>
          <p:cNvSpPr/>
          <p:nvPr/>
        </p:nvSpPr>
        <p:spPr>
          <a:xfrm>
            <a:off x="4117514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6" name="Oval 145">
            <a:extLst>
              <a:ext uri="{FF2B5EF4-FFF2-40B4-BE49-F238E27FC236}">
                <a16:creationId xmlns:a16="http://schemas.microsoft.com/office/drawing/2014/main" id="{E1013DA0-CFF8-D0E2-BDB4-48E8C6CE5AB8}"/>
              </a:ext>
            </a:extLst>
          </p:cNvPr>
          <p:cNvSpPr/>
          <p:nvPr/>
        </p:nvSpPr>
        <p:spPr>
          <a:xfrm>
            <a:off x="4488216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7" name="Oval 146">
            <a:extLst>
              <a:ext uri="{FF2B5EF4-FFF2-40B4-BE49-F238E27FC236}">
                <a16:creationId xmlns:a16="http://schemas.microsoft.com/office/drawing/2014/main" id="{9B1798DC-02C1-1D56-F358-13E51528E335}"/>
              </a:ext>
            </a:extLst>
          </p:cNvPr>
          <p:cNvSpPr/>
          <p:nvPr/>
        </p:nvSpPr>
        <p:spPr>
          <a:xfrm>
            <a:off x="4852740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3" name="Oval 152">
            <a:extLst>
              <a:ext uri="{FF2B5EF4-FFF2-40B4-BE49-F238E27FC236}">
                <a16:creationId xmlns:a16="http://schemas.microsoft.com/office/drawing/2014/main" id="{BB001D52-6ACE-43A7-54C7-624FDA7455B3}"/>
              </a:ext>
            </a:extLst>
          </p:cNvPr>
          <p:cNvSpPr/>
          <p:nvPr/>
        </p:nvSpPr>
        <p:spPr>
          <a:xfrm>
            <a:off x="1937692" y="486927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4" name="Oval 153">
            <a:extLst>
              <a:ext uri="{FF2B5EF4-FFF2-40B4-BE49-F238E27FC236}">
                <a16:creationId xmlns:a16="http://schemas.microsoft.com/office/drawing/2014/main" id="{8E1180F9-E652-9B86-2F08-2604BC731EE4}"/>
              </a:ext>
            </a:extLst>
          </p:cNvPr>
          <p:cNvSpPr/>
          <p:nvPr/>
        </p:nvSpPr>
        <p:spPr>
          <a:xfrm>
            <a:off x="2301835" y="48663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5" name="Oval 154">
            <a:extLst>
              <a:ext uri="{FF2B5EF4-FFF2-40B4-BE49-F238E27FC236}">
                <a16:creationId xmlns:a16="http://schemas.microsoft.com/office/drawing/2014/main" id="{3B38CAB6-C4FE-AE8F-BD48-A435FB60DD47}"/>
              </a:ext>
            </a:extLst>
          </p:cNvPr>
          <p:cNvSpPr/>
          <p:nvPr/>
        </p:nvSpPr>
        <p:spPr>
          <a:xfrm>
            <a:off x="2665978" y="48663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6" name="Oval 155">
            <a:extLst>
              <a:ext uri="{FF2B5EF4-FFF2-40B4-BE49-F238E27FC236}">
                <a16:creationId xmlns:a16="http://schemas.microsoft.com/office/drawing/2014/main" id="{A7F182EE-6253-B095-B9F8-376D75AA522A}"/>
              </a:ext>
            </a:extLst>
          </p:cNvPr>
          <p:cNvSpPr/>
          <p:nvPr/>
        </p:nvSpPr>
        <p:spPr>
          <a:xfrm>
            <a:off x="3030121" y="48663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7" name="Oval 156">
            <a:extLst>
              <a:ext uri="{FF2B5EF4-FFF2-40B4-BE49-F238E27FC236}">
                <a16:creationId xmlns:a16="http://schemas.microsoft.com/office/drawing/2014/main" id="{71A1F2B7-2DCE-78B6-A92D-371C5048502D}"/>
              </a:ext>
            </a:extLst>
          </p:cNvPr>
          <p:cNvSpPr/>
          <p:nvPr/>
        </p:nvSpPr>
        <p:spPr>
          <a:xfrm>
            <a:off x="3394645" y="48663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8" name="Oval 157">
            <a:extLst>
              <a:ext uri="{FF2B5EF4-FFF2-40B4-BE49-F238E27FC236}">
                <a16:creationId xmlns:a16="http://schemas.microsoft.com/office/drawing/2014/main" id="{69A7F32A-D5CC-F70C-49D7-4F4490345A46}"/>
              </a:ext>
            </a:extLst>
          </p:cNvPr>
          <p:cNvSpPr/>
          <p:nvPr/>
        </p:nvSpPr>
        <p:spPr>
          <a:xfrm>
            <a:off x="3759169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9" name="Oval 158">
            <a:extLst>
              <a:ext uri="{FF2B5EF4-FFF2-40B4-BE49-F238E27FC236}">
                <a16:creationId xmlns:a16="http://schemas.microsoft.com/office/drawing/2014/main" id="{054664EB-A97A-E728-685F-8C32614CD1C7}"/>
              </a:ext>
            </a:extLst>
          </p:cNvPr>
          <p:cNvSpPr/>
          <p:nvPr/>
        </p:nvSpPr>
        <p:spPr>
          <a:xfrm>
            <a:off x="4117514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0" name="Oval 159">
            <a:extLst>
              <a:ext uri="{FF2B5EF4-FFF2-40B4-BE49-F238E27FC236}">
                <a16:creationId xmlns:a16="http://schemas.microsoft.com/office/drawing/2014/main" id="{3698B22B-F886-2975-DB68-919D59AD7F55}"/>
              </a:ext>
            </a:extLst>
          </p:cNvPr>
          <p:cNvSpPr/>
          <p:nvPr/>
        </p:nvSpPr>
        <p:spPr>
          <a:xfrm>
            <a:off x="4488216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1" name="Oval 160">
            <a:extLst>
              <a:ext uri="{FF2B5EF4-FFF2-40B4-BE49-F238E27FC236}">
                <a16:creationId xmlns:a16="http://schemas.microsoft.com/office/drawing/2014/main" id="{93A6FF03-F1A2-9FAE-D858-E6535FB4AC55}"/>
              </a:ext>
            </a:extLst>
          </p:cNvPr>
          <p:cNvSpPr/>
          <p:nvPr/>
        </p:nvSpPr>
        <p:spPr>
          <a:xfrm>
            <a:off x="4852740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2" name="Title 2">
            <a:extLst>
              <a:ext uri="{FF2B5EF4-FFF2-40B4-BE49-F238E27FC236}">
                <a16:creationId xmlns:a16="http://schemas.microsoft.com/office/drawing/2014/main" id="{27FCFC5C-BEF0-FF80-49BC-203A095CD341}"/>
              </a:ext>
            </a:extLst>
          </p:cNvPr>
          <p:cNvSpPr txBox="1"/>
          <p:nvPr/>
        </p:nvSpPr>
        <p:spPr>
          <a:xfrm>
            <a:off x="417453" y="4878085"/>
            <a:ext cx="1666540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TANIN</a:t>
            </a:r>
          </a:p>
        </p:txBody>
      </p:sp>
      <p:cxnSp>
        <p:nvCxnSpPr>
          <p:cNvPr id="163" name="Straight Connector 162">
            <a:extLst>
              <a:ext uri="{FF2B5EF4-FFF2-40B4-BE49-F238E27FC236}">
                <a16:creationId xmlns:a16="http://schemas.microsoft.com/office/drawing/2014/main" id="{4A69C541-1B7B-A1B5-2501-EE1C5228D651}"/>
              </a:ext>
            </a:extLst>
          </p:cNvPr>
          <p:cNvCxnSpPr>
            <a:cxnSpLocks/>
          </p:cNvCxnSpPr>
          <p:nvPr/>
        </p:nvCxnSpPr>
        <p:spPr>
          <a:xfrm>
            <a:off x="1152144" y="5045956"/>
            <a:ext cx="69406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4" name="Oval 163">
            <a:extLst>
              <a:ext uri="{FF2B5EF4-FFF2-40B4-BE49-F238E27FC236}">
                <a16:creationId xmlns:a16="http://schemas.microsoft.com/office/drawing/2014/main" id="{D33134CC-E1A2-3AFA-0858-570FDB5B8EAD}"/>
              </a:ext>
            </a:extLst>
          </p:cNvPr>
          <p:cNvSpPr/>
          <p:nvPr/>
        </p:nvSpPr>
        <p:spPr>
          <a:xfrm>
            <a:off x="1937692" y="612971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5" name="Oval 164">
            <a:extLst>
              <a:ext uri="{FF2B5EF4-FFF2-40B4-BE49-F238E27FC236}">
                <a16:creationId xmlns:a16="http://schemas.microsoft.com/office/drawing/2014/main" id="{5B3DE22C-5235-608D-74DD-D3DB01A8CD88}"/>
              </a:ext>
            </a:extLst>
          </p:cNvPr>
          <p:cNvSpPr/>
          <p:nvPr/>
        </p:nvSpPr>
        <p:spPr>
          <a:xfrm>
            <a:off x="2301835" y="612681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6" name="Oval 165">
            <a:extLst>
              <a:ext uri="{FF2B5EF4-FFF2-40B4-BE49-F238E27FC236}">
                <a16:creationId xmlns:a16="http://schemas.microsoft.com/office/drawing/2014/main" id="{676555FE-11BB-91BB-9126-BA5C9AD293AC}"/>
              </a:ext>
            </a:extLst>
          </p:cNvPr>
          <p:cNvSpPr/>
          <p:nvPr/>
        </p:nvSpPr>
        <p:spPr>
          <a:xfrm>
            <a:off x="2665978" y="61268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7" name="Oval 166">
            <a:extLst>
              <a:ext uri="{FF2B5EF4-FFF2-40B4-BE49-F238E27FC236}">
                <a16:creationId xmlns:a16="http://schemas.microsoft.com/office/drawing/2014/main" id="{7ECEBF81-76B5-A2B6-1C4E-C038B641D452}"/>
              </a:ext>
            </a:extLst>
          </p:cNvPr>
          <p:cNvSpPr/>
          <p:nvPr/>
        </p:nvSpPr>
        <p:spPr>
          <a:xfrm>
            <a:off x="3030121" y="61268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8" name="Oval 167">
            <a:extLst>
              <a:ext uri="{FF2B5EF4-FFF2-40B4-BE49-F238E27FC236}">
                <a16:creationId xmlns:a16="http://schemas.microsoft.com/office/drawing/2014/main" id="{DB4B4ABB-9FA8-B87C-73BC-FDDC7FF1CBDD}"/>
              </a:ext>
            </a:extLst>
          </p:cNvPr>
          <p:cNvSpPr/>
          <p:nvPr/>
        </p:nvSpPr>
        <p:spPr>
          <a:xfrm>
            <a:off x="3394645" y="61268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9" name="Oval 168">
            <a:extLst>
              <a:ext uri="{FF2B5EF4-FFF2-40B4-BE49-F238E27FC236}">
                <a16:creationId xmlns:a16="http://schemas.microsoft.com/office/drawing/2014/main" id="{C28B8766-8D70-DE4B-4648-7E9551E0CF54}"/>
              </a:ext>
            </a:extLst>
          </p:cNvPr>
          <p:cNvSpPr/>
          <p:nvPr/>
        </p:nvSpPr>
        <p:spPr>
          <a:xfrm>
            <a:off x="4117514" y="61268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71" name="Oval 170">
            <a:extLst>
              <a:ext uri="{FF2B5EF4-FFF2-40B4-BE49-F238E27FC236}">
                <a16:creationId xmlns:a16="http://schemas.microsoft.com/office/drawing/2014/main" id="{8C3C39FC-A54B-CF26-6770-AB3679F42E43}"/>
              </a:ext>
            </a:extLst>
          </p:cNvPr>
          <p:cNvSpPr/>
          <p:nvPr/>
        </p:nvSpPr>
        <p:spPr>
          <a:xfrm>
            <a:off x="4852740" y="612681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72" name="Title 2">
            <a:extLst>
              <a:ext uri="{FF2B5EF4-FFF2-40B4-BE49-F238E27FC236}">
                <a16:creationId xmlns:a16="http://schemas.microsoft.com/office/drawing/2014/main" id="{270C17C3-7110-139E-497D-0F15D810DD21}"/>
              </a:ext>
            </a:extLst>
          </p:cNvPr>
          <p:cNvSpPr txBox="1"/>
          <p:nvPr/>
        </p:nvSpPr>
        <p:spPr>
          <a:xfrm>
            <a:off x="1839660" y="577574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73" name="Title 2">
            <a:extLst>
              <a:ext uri="{FF2B5EF4-FFF2-40B4-BE49-F238E27FC236}">
                <a16:creationId xmlns:a16="http://schemas.microsoft.com/office/drawing/2014/main" id="{19CEF876-E7BB-64CB-4F86-BB8530282E1B}"/>
              </a:ext>
            </a:extLst>
          </p:cNvPr>
          <p:cNvSpPr txBox="1"/>
          <p:nvPr/>
        </p:nvSpPr>
        <p:spPr>
          <a:xfrm>
            <a:off x="3394645" y="5780416"/>
            <a:ext cx="127206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13% – 14%</a:t>
            </a:r>
          </a:p>
        </p:txBody>
      </p:sp>
      <p:sp>
        <p:nvSpPr>
          <p:cNvPr id="174" name="Title 2">
            <a:extLst>
              <a:ext uri="{FF2B5EF4-FFF2-40B4-BE49-F238E27FC236}">
                <a16:creationId xmlns:a16="http://schemas.microsoft.com/office/drawing/2014/main" id="{B513C6C9-D892-E3F3-4000-917AD96781F4}"/>
              </a:ext>
            </a:extLst>
          </p:cNvPr>
          <p:cNvSpPr txBox="1"/>
          <p:nvPr/>
        </p:nvSpPr>
        <p:spPr>
          <a:xfrm>
            <a:off x="4402542" y="577574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cxnSp>
        <p:nvCxnSpPr>
          <p:cNvPr id="178" name="Straight Connector 177">
            <a:extLst>
              <a:ext uri="{FF2B5EF4-FFF2-40B4-BE49-F238E27FC236}">
                <a16:creationId xmlns:a16="http://schemas.microsoft.com/office/drawing/2014/main" id="{8224CEAB-450B-019E-ECCF-05EA077F8075}"/>
              </a:ext>
            </a:extLst>
          </p:cNvPr>
          <p:cNvCxnSpPr>
            <a:cxnSpLocks/>
          </p:cNvCxnSpPr>
          <p:nvPr/>
        </p:nvCxnSpPr>
        <p:spPr>
          <a:xfrm>
            <a:off x="2801499" y="200181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0" name="Oval 179">
            <a:extLst>
              <a:ext uri="{FF2B5EF4-FFF2-40B4-BE49-F238E27FC236}">
                <a16:creationId xmlns:a16="http://schemas.microsoft.com/office/drawing/2014/main" id="{9D854474-005A-1ECA-5249-CB4243C0836B}"/>
              </a:ext>
            </a:extLst>
          </p:cNvPr>
          <p:cNvSpPr/>
          <p:nvPr/>
        </p:nvSpPr>
        <p:spPr>
          <a:xfrm>
            <a:off x="1937692" y="524841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1" name="Oval 180">
            <a:extLst>
              <a:ext uri="{FF2B5EF4-FFF2-40B4-BE49-F238E27FC236}">
                <a16:creationId xmlns:a16="http://schemas.microsoft.com/office/drawing/2014/main" id="{2F62E334-5ECD-9F2E-B1F0-32718010AC80}"/>
              </a:ext>
            </a:extLst>
          </p:cNvPr>
          <p:cNvSpPr/>
          <p:nvPr/>
        </p:nvSpPr>
        <p:spPr>
          <a:xfrm>
            <a:off x="2301835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2" name="Oval 181">
            <a:extLst>
              <a:ext uri="{FF2B5EF4-FFF2-40B4-BE49-F238E27FC236}">
                <a16:creationId xmlns:a16="http://schemas.microsoft.com/office/drawing/2014/main" id="{384372AF-9A29-C932-BCB0-A1812DC482F9}"/>
              </a:ext>
            </a:extLst>
          </p:cNvPr>
          <p:cNvSpPr/>
          <p:nvPr/>
        </p:nvSpPr>
        <p:spPr>
          <a:xfrm>
            <a:off x="2665978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3" name="Oval 182">
            <a:extLst>
              <a:ext uri="{FF2B5EF4-FFF2-40B4-BE49-F238E27FC236}">
                <a16:creationId xmlns:a16="http://schemas.microsoft.com/office/drawing/2014/main" id="{05355E29-187C-397B-0A19-9849AD816253}"/>
              </a:ext>
            </a:extLst>
          </p:cNvPr>
          <p:cNvSpPr/>
          <p:nvPr/>
        </p:nvSpPr>
        <p:spPr>
          <a:xfrm>
            <a:off x="3030121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4" name="Oval 183">
            <a:extLst>
              <a:ext uri="{FF2B5EF4-FFF2-40B4-BE49-F238E27FC236}">
                <a16:creationId xmlns:a16="http://schemas.microsoft.com/office/drawing/2014/main" id="{16E7019C-10AE-F612-C434-EA2EF6208360}"/>
              </a:ext>
            </a:extLst>
          </p:cNvPr>
          <p:cNvSpPr/>
          <p:nvPr/>
        </p:nvSpPr>
        <p:spPr>
          <a:xfrm>
            <a:off x="3394645" y="524551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62FC5C3F-1382-A327-726F-355039D1CC5F}"/>
              </a:ext>
            </a:extLst>
          </p:cNvPr>
          <p:cNvSpPr/>
          <p:nvPr/>
        </p:nvSpPr>
        <p:spPr>
          <a:xfrm>
            <a:off x="3759169" y="524551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6" name="Oval 185">
            <a:extLst>
              <a:ext uri="{FF2B5EF4-FFF2-40B4-BE49-F238E27FC236}">
                <a16:creationId xmlns:a16="http://schemas.microsoft.com/office/drawing/2014/main" id="{2529CC3E-49CC-BE5A-929D-20B404F12647}"/>
              </a:ext>
            </a:extLst>
          </p:cNvPr>
          <p:cNvSpPr/>
          <p:nvPr/>
        </p:nvSpPr>
        <p:spPr>
          <a:xfrm>
            <a:off x="4117514" y="524551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7" name="Oval 186">
            <a:extLst>
              <a:ext uri="{FF2B5EF4-FFF2-40B4-BE49-F238E27FC236}">
                <a16:creationId xmlns:a16="http://schemas.microsoft.com/office/drawing/2014/main" id="{36097C5B-9266-ABEA-B0A2-18E72AA676E2}"/>
              </a:ext>
            </a:extLst>
          </p:cNvPr>
          <p:cNvSpPr/>
          <p:nvPr/>
        </p:nvSpPr>
        <p:spPr>
          <a:xfrm>
            <a:off x="4488216" y="524551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8" name="Oval 187">
            <a:extLst>
              <a:ext uri="{FF2B5EF4-FFF2-40B4-BE49-F238E27FC236}">
                <a16:creationId xmlns:a16="http://schemas.microsoft.com/office/drawing/2014/main" id="{B8772AFE-1B13-E816-37E5-5E6F8AF6679F}"/>
              </a:ext>
            </a:extLst>
          </p:cNvPr>
          <p:cNvSpPr/>
          <p:nvPr/>
        </p:nvSpPr>
        <p:spPr>
          <a:xfrm>
            <a:off x="4852740" y="524551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4E70FFB-6919-E22F-FC72-4910940E46BF}"/>
              </a:ext>
            </a:extLst>
          </p:cNvPr>
          <p:cNvCxnSpPr>
            <a:cxnSpLocks/>
          </p:cNvCxnSpPr>
          <p:nvPr/>
        </p:nvCxnSpPr>
        <p:spPr>
          <a:xfrm>
            <a:off x="3540053" y="200181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23623AA-E825-65DF-99FC-53486F79B05A}"/>
              </a:ext>
            </a:extLst>
          </p:cNvPr>
          <p:cNvCxnSpPr>
            <a:cxnSpLocks/>
          </p:cNvCxnSpPr>
          <p:nvPr/>
        </p:nvCxnSpPr>
        <p:spPr>
          <a:xfrm>
            <a:off x="2793499" y="2130427"/>
            <a:ext cx="75248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al 6">
            <a:extLst>
              <a:ext uri="{FF2B5EF4-FFF2-40B4-BE49-F238E27FC236}">
                <a16:creationId xmlns:a16="http://schemas.microsoft.com/office/drawing/2014/main" id="{20852118-18B4-B01C-3B7C-A3ED6F462259}"/>
              </a:ext>
            </a:extLst>
          </p:cNvPr>
          <p:cNvSpPr/>
          <p:nvPr/>
        </p:nvSpPr>
        <p:spPr>
          <a:xfrm>
            <a:off x="4486980" y="612681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9F2ECC5-249B-58ED-AB8F-B2D43E744F66}"/>
              </a:ext>
            </a:extLst>
          </p:cNvPr>
          <p:cNvSpPr/>
          <p:nvPr/>
        </p:nvSpPr>
        <p:spPr>
          <a:xfrm>
            <a:off x="3755460" y="612681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3" name="Title 2">
            <a:extLst>
              <a:ext uri="{FF2B5EF4-FFF2-40B4-BE49-F238E27FC236}">
                <a16:creationId xmlns:a16="http://schemas.microsoft.com/office/drawing/2014/main" id="{EB6377F4-9513-6EED-5099-3F5747288F12}"/>
              </a:ext>
            </a:extLst>
          </p:cNvPr>
          <p:cNvSpPr txBox="1"/>
          <p:nvPr/>
        </p:nvSpPr>
        <p:spPr>
          <a:xfrm>
            <a:off x="417454" y="1743286"/>
            <a:ext cx="1104374" cy="282528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6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WARNA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278313B-A325-5452-2BE4-87B6EC394377}"/>
              </a:ext>
            </a:extLst>
          </p:cNvPr>
          <p:cNvCxnSpPr>
            <a:cxnSpLocks/>
          </p:cNvCxnSpPr>
          <p:nvPr/>
        </p:nvCxnSpPr>
        <p:spPr>
          <a:xfrm>
            <a:off x="1396460" y="1851652"/>
            <a:ext cx="44974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le 2">
            <a:extLst>
              <a:ext uri="{FF2B5EF4-FFF2-40B4-BE49-F238E27FC236}">
                <a16:creationId xmlns:a16="http://schemas.microsoft.com/office/drawing/2014/main" id="{78352A8C-E8FE-0291-3035-2762D4E774AC}"/>
              </a:ext>
            </a:extLst>
          </p:cNvPr>
          <p:cNvSpPr txBox="1"/>
          <p:nvPr/>
        </p:nvSpPr>
        <p:spPr>
          <a:xfrm>
            <a:off x="417453" y="2792718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BODY</a:t>
            </a:r>
          </a:p>
        </p:txBody>
      </p:sp>
      <p:sp>
        <p:nvSpPr>
          <p:cNvPr id="16" name="Title 2">
            <a:extLst>
              <a:ext uri="{FF2B5EF4-FFF2-40B4-BE49-F238E27FC236}">
                <a16:creationId xmlns:a16="http://schemas.microsoft.com/office/drawing/2014/main" id="{EB7A2E05-2672-A002-DDE7-42A4E254237E}"/>
              </a:ext>
            </a:extLst>
          </p:cNvPr>
          <p:cNvSpPr txBox="1"/>
          <p:nvPr/>
        </p:nvSpPr>
        <p:spPr>
          <a:xfrm>
            <a:off x="1726716" y="246082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Ringan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17" name="Title 2">
            <a:extLst>
              <a:ext uri="{FF2B5EF4-FFF2-40B4-BE49-F238E27FC236}">
                <a16:creationId xmlns:a16="http://schemas.microsoft.com/office/drawing/2014/main" id="{625CEAE5-7660-F0BE-11EB-39B87B95DD6D}"/>
              </a:ext>
            </a:extLst>
          </p:cNvPr>
          <p:cNvSpPr txBox="1"/>
          <p:nvPr/>
        </p:nvSpPr>
        <p:spPr>
          <a:xfrm>
            <a:off x="2996467" y="246082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24" name="Title 2">
            <a:extLst>
              <a:ext uri="{FF2B5EF4-FFF2-40B4-BE49-F238E27FC236}">
                <a16:creationId xmlns:a16="http://schemas.microsoft.com/office/drawing/2014/main" id="{3AD5DE62-37FB-44DC-3A3C-2CBE10C94BFD}"/>
              </a:ext>
            </a:extLst>
          </p:cNvPr>
          <p:cNvSpPr txBox="1"/>
          <p:nvPr/>
        </p:nvSpPr>
        <p:spPr>
          <a:xfrm>
            <a:off x="4289598" y="246082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Pekat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30" name="Title 2">
            <a:extLst>
              <a:ext uri="{FF2B5EF4-FFF2-40B4-BE49-F238E27FC236}">
                <a16:creationId xmlns:a16="http://schemas.microsoft.com/office/drawing/2014/main" id="{B9D8FA9A-8F0D-21BF-F007-DF6544EED0AB}"/>
              </a:ext>
            </a:extLst>
          </p:cNvPr>
          <p:cNvSpPr txBox="1"/>
          <p:nvPr/>
        </p:nvSpPr>
        <p:spPr>
          <a:xfrm>
            <a:off x="1521828" y="3301085"/>
            <a:ext cx="1144150" cy="127915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Tidak manis</a:t>
            </a:r>
          </a:p>
        </p:txBody>
      </p:sp>
      <p:sp>
        <p:nvSpPr>
          <p:cNvPr id="32" name="Title 2">
            <a:extLst>
              <a:ext uri="{FF2B5EF4-FFF2-40B4-BE49-F238E27FC236}">
                <a16:creationId xmlns:a16="http://schemas.microsoft.com/office/drawing/2014/main" id="{DB87D408-43DE-68A5-B482-55284DA97924}"/>
              </a:ext>
            </a:extLst>
          </p:cNvPr>
          <p:cNvSpPr txBox="1"/>
          <p:nvPr/>
        </p:nvSpPr>
        <p:spPr>
          <a:xfrm>
            <a:off x="2847284" y="3301085"/>
            <a:ext cx="1320619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37" name="Title 2">
            <a:extLst>
              <a:ext uri="{FF2B5EF4-FFF2-40B4-BE49-F238E27FC236}">
                <a16:creationId xmlns:a16="http://schemas.microsoft.com/office/drawing/2014/main" id="{322FE319-451D-AD37-E173-BA22DD8F9A8D}"/>
              </a:ext>
            </a:extLst>
          </p:cNvPr>
          <p:cNvSpPr txBox="1"/>
          <p:nvPr/>
        </p:nvSpPr>
        <p:spPr>
          <a:xfrm>
            <a:off x="4289598" y="330108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Manis</a:t>
            </a:r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BE94A93A-B5C4-C631-B067-A3D53013839B}"/>
              </a:ext>
            </a:extLst>
          </p:cNvPr>
          <p:cNvCxnSpPr>
            <a:cxnSpLocks/>
          </p:cNvCxnSpPr>
          <p:nvPr/>
        </p:nvCxnSpPr>
        <p:spPr>
          <a:xfrm>
            <a:off x="1093720" y="2960589"/>
            <a:ext cx="75248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itle 2">
            <a:extLst>
              <a:ext uri="{FF2B5EF4-FFF2-40B4-BE49-F238E27FC236}">
                <a16:creationId xmlns:a16="http://schemas.microsoft.com/office/drawing/2014/main" id="{A3717FD8-5B37-26B8-5561-B61158F6A955}"/>
              </a:ext>
            </a:extLst>
          </p:cNvPr>
          <p:cNvSpPr txBox="1"/>
          <p:nvPr/>
        </p:nvSpPr>
        <p:spPr>
          <a:xfrm>
            <a:off x="417453" y="3663869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MANISNYA</a:t>
            </a:r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B29297E8-5811-164E-6C73-60F760AE236F}"/>
              </a:ext>
            </a:extLst>
          </p:cNvPr>
          <p:cNvCxnSpPr>
            <a:cxnSpLocks/>
          </p:cNvCxnSpPr>
          <p:nvPr/>
        </p:nvCxnSpPr>
        <p:spPr>
          <a:xfrm>
            <a:off x="1521828" y="3831740"/>
            <a:ext cx="32437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itle 2">
            <a:extLst>
              <a:ext uri="{FF2B5EF4-FFF2-40B4-BE49-F238E27FC236}">
                <a16:creationId xmlns:a16="http://schemas.microsoft.com/office/drawing/2014/main" id="{C8EF9B63-305C-7145-CAF9-88A5101C246B}"/>
              </a:ext>
            </a:extLst>
          </p:cNvPr>
          <p:cNvSpPr txBox="1"/>
          <p:nvPr/>
        </p:nvSpPr>
        <p:spPr>
          <a:xfrm>
            <a:off x="1724484" y="4162089"/>
            <a:ext cx="140608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Rendah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45" name="Title 2">
            <a:extLst>
              <a:ext uri="{FF2B5EF4-FFF2-40B4-BE49-F238E27FC236}">
                <a16:creationId xmlns:a16="http://schemas.microsoft.com/office/drawing/2014/main" id="{1C5B1C9E-C1F2-46ED-C6D6-598EA68A6DCC}"/>
              </a:ext>
            </a:extLst>
          </p:cNvPr>
          <p:cNvSpPr txBox="1"/>
          <p:nvPr/>
        </p:nvSpPr>
        <p:spPr>
          <a:xfrm>
            <a:off x="2847284" y="4170218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46" name="Title 2">
            <a:extLst>
              <a:ext uri="{FF2B5EF4-FFF2-40B4-BE49-F238E27FC236}">
                <a16:creationId xmlns:a16="http://schemas.microsoft.com/office/drawing/2014/main" id="{216F6C8D-A2F5-8F9A-40C9-E2BEF6F23027}"/>
              </a:ext>
            </a:extLst>
          </p:cNvPr>
          <p:cNvSpPr txBox="1"/>
          <p:nvPr/>
        </p:nvSpPr>
        <p:spPr>
          <a:xfrm>
            <a:off x="4289598" y="4141344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Tinggi</a:t>
            </a:r>
          </a:p>
        </p:txBody>
      </p:sp>
      <p:sp>
        <p:nvSpPr>
          <p:cNvPr id="48" name="Title 2">
            <a:extLst>
              <a:ext uri="{FF2B5EF4-FFF2-40B4-BE49-F238E27FC236}">
                <a16:creationId xmlns:a16="http://schemas.microsoft.com/office/drawing/2014/main" id="{C30B06D7-2A00-988E-1317-DCBE3F12C5AC}"/>
              </a:ext>
            </a:extLst>
          </p:cNvPr>
          <p:cNvSpPr txBox="1"/>
          <p:nvPr/>
        </p:nvSpPr>
        <p:spPr>
          <a:xfrm>
            <a:off x="417453" y="4504128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Oak</a:t>
            </a:r>
          </a:p>
        </p:txBody>
      </p: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8A9A022A-A8BD-8655-3577-4BF4E9AD97AB}"/>
              </a:ext>
            </a:extLst>
          </p:cNvPr>
          <p:cNvCxnSpPr>
            <a:cxnSpLocks/>
          </p:cNvCxnSpPr>
          <p:nvPr/>
        </p:nvCxnSpPr>
        <p:spPr>
          <a:xfrm>
            <a:off x="822960" y="4671999"/>
            <a:ext cx="102324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itle 2">
            <a:extLst>
              <a:ext uri="{FF2B5EF4-FFF2-40B4-BE49-F238E27FC236}">
                <a16:creationId xmlns:a16="http://schemas.microsoft.com/office/drawing/2014/main" id="{B22210E3-7D35-56EF-E885-41F4B104A002}"/>
              </a:ext>
            </a:extLst>
          </p:cNvPr>
          <p:cNvSpPr txBox="1"/>
          <p:nvPr/>
        </p:nvSpPr>
        <p:spPr>
          <a:xfrm>
            <a:off x="417453" y="5242743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KEASAMAN</a:t>
            </a:r>
          </a:p>
        </p:txBody>
      </p: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A3E9FCB4-6444-FFF3-0F8C-B81049B0D0F5}"/>
              </a:ext>
            </a:extLst>
          </p:cNvPr>
          <p:cNvCxnSpPr>
            <a:cxnSpLocks/>
          </p:cNvCxnSpPr>
          <p:nvPr/>
        </p:nvCxnSpPr>
        <p:spPr>
          <a:xfrm>
            <a:off x="1682496" y="5388927"/>
            <a:ext cx="16371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itle 2">
            <a:extLst>
              <a:ext uri="{FF2B5EF4-FFF2-40B4-BE49-F238E27FC236}">
                <a16:creationId xmlns:a16="http://schemas.microsoft.com/office/drawing/2014/main" id="{D19FEF3F-CC29-9C17-C476-B2AF665FBF4B}"/>
              </a:ext>
            </a:extLst>
          </p:cNvPr>
          <p:cNvSpPr txBox="1"/>
          <p:nvPr/>
        </p:nvSpPr>
        <p:spPr>
          <a:xfrm>
            <a:off x="417453" y="6116954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ALKOHOL</a:t>
            </a:r>
          </a:p>
        </p:txBody>
      </p: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9DEDE6A5-D47C-A2C6-8BD6-6575199B2598}"/>
              </a:ext>
            </a:extLst>
          </p:cNvPr>
          <p:cNvCxnSpPr>
            <a:cxnSpLocks/>
          </p:cNvCxnSpPr>
          <p:nvPr/>
        </p:nvCxnSpPr>
        <p:spPr>
          <a:xfrm>
            <a:off x="1521828" y="6284825"/>
            <a:ext cx="32437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0947134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512573" y="523183"/>
            <a:ext cx="5541444" cy="1182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en-US" sz="32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ADELAIDE HILLS</a:t>
            </a:r>
            <a:br>
              <a:rPr lang="en-US" sz="6000" dirty="0">
                <a:solidFill>
                  <a:srgbClr val="B2D8BE"/>
                </a:solidFill>
                <a:latin typeface="Neue Haas Grotesk Text Pro" panose="020B0504020202020204" pitchFamily="34" charset="77"/>
              </a:rPr>
            </a:br>
            <a:r>
              <a:rPr lang="en-US" sz="5440" dirty="0">
                <a:solidFill>
                  <a:schemeClr val="bg2"/>
                </a:solidFill>
                <a:latin typeface="Neue Haas Grotesk Text Pro" panose="020B0504020202020204" pitchFamily="34" charset="77"/>
              </a:rPr>
              <a:t>SHIRAZ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937CC6C-038C-22C6-5A1B-F274BB411F78}"/>
              </a:ext>
            </a:extLst>
          </p:cNvPr>
          <p:cNvSpPr txBox="1"/>
          <p:nvPr/>
        </p:nvSpPr>
        <p:spPr>
          <a:xfrm>
            <a:off x="659582" y="2470756"/>
            <a:ext cx="3098602" cy="1387559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17"/>
              </a:spcBef>
              <a:spcAft>
                <a:spcPts val="315"/>
              </a:spcAft>
            </a:pPr>
            <a:r>
              <a:rPr lang="en-AU" sz="1600" dirty="0">
                <a:effectLst/>
                <a:latin typeface="Neue Haas Grotesk Text Pro" panose="020B0504020202020204" pitchFamily="34" charset="77"/>
              </a:rPr>
              <a:t>MEDIUM BODY WINE YANG ELEGANT DENGAN CIRI KHAS REMPAH</a:t>
            </a:r>
          </a:p>
          <a:p>
            <a:pPr algn="ctr">
              <a:spcBef>
                <a:spcPts val="217"/>
              </a:spcBef>
              <a:spcAft>
                <a:spcPts val="315"/>
              </a:spcAft>
            </a:pPr>
            <a:r>
              <a:rPr lang="en-AU" sz="1600" dirty="0" err="1">
                <a:latin typeface="Neue Haas Grotesk Text Pro" panose="020B0504020202020204" pitchFamily="34" charset="77"/>
              </a:rPr>
              <a:t>Kontras</a:t>
            </a:r>
            <a:r>
              <a:rPr lang="en-AU" sz="1600" dirty="0"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</a:rPr>
              <a:t>dengan</a:t>
            </a:r>
            <a:r>
              <a:rPr lang="en-AU" sz="1600" dirty="0">
                <a:latin typeface="Neue Haas Grotesk Text Pro" panose="020B0504020202020204" pitchFamily="34" charset="77"/>
              </a:rPr>
              <a:t> Full body red wine </a:t>
            </a:r>
            <a:r>
              <a:rPr lang="en-AU" sz="1600" dirty="0" err="1">
                <a:latin typeface="Neue Haas Grotesk Text Pro" panose="020B0504020202020204" pitchFamily="34" charset="77"/>
              </a:rPr>
              <a:t>dari</a:t>
            </a:r>
            <a:r>
              <a:rPr lang="en-AU" sz="1600" dirty="0"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</a:rPr>
              <a:t>iklim</a:t>
            </a:r>
            <a:r>
              <a:rPr lang="en-AU" sz="1600" dirty="0">
                <a:latin typeface="Neue Haas Grotesk Text Pro" panose="020B0504020202020204" pitchFamily="34" charset="77"/>
              </a:rPr>
              <a:t> yang </a:t>
            </a:r>
            <a:r>
              <a:rPr lang="en-AU" sz="1600" dirty="0" err="1">
                <a:latin typeface="Neue Haas Grotesk Text Pro" panose="020B0504020202020204" pitchFamily="34" charset="77"/>
              </a:rPr>
              <a:t>hangat</a:t>
            </a:r>
            <a:endParaRPr lang="en-AU" sz="1600" dirty="0">
              <a:effectLst/>
              <a:latin typeface="Neue Haas Grotesk Text Pro" panose="020B0504020202020204" pitchFamily="34" charset="77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654D054-7B9D-D4AC-4445-35BFD05D1739}"/>
              </a:ext>
            </a:extLst>
          </p:cNvPr>
          <p:cNvCxnSpPr>
            <a:cxnSpLocks/>
          </p:cNvCxnSpPr>
          <p:nvPr/>
        </p:nvCxnSpPr>
        <p:spPr>
          <a:xfrm>
            <a:off x="6721231" y="3032760"/>
            <a:ext cx="107105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1B638749-00FB-780E-CC25-0154A0ECA7AD}"/>
              </a:ext>
            </a:extLst>
          </p:cNvPr>
          <p:cNvCxnSpPr>
            <a:cxnSpLocks/>
          </p:cNvCxnSpPr>
          <p:nvPr/>
        </p:nvCxnSpPr>
        <p:spPr>
          <a:xfrm>
            <a:off x="2219110" y="3900522"/>
            <a:ext cx="0" cy="342029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B2C604B-08E1-D968-D2A2-6A9E8712F43E}"/>
              </a:ext>
            </a:extLst>
          </p:cNvPr>
          <p:cNvCxnSpPr>
            <a:cxnSpLocks/>
          </p:cNvCxnSpPr>
          <p:nvPr/>
        </p:nvCxnSpPr>
        <p:spPr>
          <a:xfrm>
            <a:off x="2219110" y="4234931"/>
            <a:ext cx="373621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Oval 25">
            <a:extLst>
              <a:ext uri="{FF2B5EF4-FFF2-40B4-BE49-F238E27FC236}">
                <a16:creationId xmlns:a16="http://schemas.microsoft.com/office/drawing/2014/main" id="{EA6BCBDD-680C-58C3-153A-39C29DAC56F3}"/>
              </a:ext>
            </a:extLst>
          </p:cNvPr>
          <p:cNvSpPr/>
          <p:nvPr/>
        </p:nvSpPr>
        <p:spPr>
          <a:xfrm>
            <a:off x="7790487" y="1812208"/>
            <a:ext cx="2583929" cy="2583929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7" name="object 58">
            <a:extLst>
              <a:ext uri="{FF2B5EF4-FFF2-40B4-BE49-F238E27FC236}">
                <a16:creationId xmlns:a16="http://schemas.microsoft.com/office/drawing/2014/main" id="{78AE6EC6-A66B-DA1E-D63F-D79E7AD819BE}"/>
              </a:ext>
            </a:extLst>
          </p:cNvPr>
          <p:cNvSpPr txBox="1"/>
          <p:nvPr/>
        </p:nvSpPr>
        <p:spPr>
          <a:xfrm>
            <a:off x="8008969" y="2235904"/>
            <a:ext cx="2146963" cy="1863972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>
              <a:lnSpc>
                <a:spcPct val="100000"/>
              </a:lnSpc>
              <a:spcBef>
                <a:spcPts val="217"/>
              </a:spcBef>
            </a:pPr>
            <a:r>
              <a:rPr lang="en-AU" sz="2400" b="1" dirty="0">
                <a:effectLst/>
                <a:latin typeface="Neue Haas Grotesk Text Pro" panose="020B0504020202020204" pitchFamily="34" charset="77"/>
              </a:rPr>
              <a:t>CEPAT MENJADI GAYA YANG SANGAT DIPUJI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EE6620A-6DE8-9F2C-93D7-EA689D1394C6}"/>
              </a:ext>
            </a:extLst>
          </p:cNvPr>
          <p:cNvSpPr txBox="1"/>
          <p:nvPr/>
        </p:nvSpPr>
        <p:spPr>
          <a:xfrm>
            <a:off x="8534885" y="5139195"/>
            <a:ext cx="2805709" cy="1472839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RASA PADA UMUMNYA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Ceri </a:t>
            </a: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hitam</a:t>
            </a:r>
            <a:endParaRPr lang="en-AU" sz="1400" dirty="0">
              <a:effectLst/>
              <a:latin typeface="Neue Haas Grotesk Text Pro" panose="020B0504020202020204" pitchFamily="34" charset="7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Plum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Merica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Rempah</a:t>
            </a:r>
            <a:r>
              <a:rPr lang="en-AU" sz="14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rempah</a:t>
            </a:r>
            <a:endParaRPr lang="en-AU" sz="1400" dirty="0">
              <a:effectLst/>
              <a:latin typeface="Neue Haas Grotesk Text Pro" panose="020B0504020202020204" pitchFamily="34" charset="7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Beri </a:t>
            </a:r>
            <a:r>
              <a:rPr lang="en-AU" sz="1400" dirty="0" err="1">
                <a:latin typeface="Neue Haas Grotesk Text Pro" panose="020B0504020202020204" pitchFamily="34" charset="77"/>
              </a:rPr>
              <a:t>hitam</a:t>
            </a:r>
            <a:endParaRPr lang="en-AU" sz="1400" dirty="0">
              <a:effectLst/>
              <a:latin typeface="Neue Haas Grotesk Text Pro" panose="020B0504020202020204" pitchFamily="34" charset="77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E7C21EF-D9C4-4832-84EE-5205ED202FE8}"/>
              </a:ext>
            </a:extLst>
          </p:cNvPr>
          <p:cNvCxnSpPr>
            <a:cxnSpLocks/>
          </p:cNvCxnSpPr>
          <p:nvPr/>
        </p:nvCxnSpPr>
        <p:spPr>
          <a:xfrm>
            <a:off x="6992983" y="4707878"/>
            <a:ext cx="227457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42884D4-1987-62FE-AF27-1EA78A0186FA}"/>
              </a:ext>
            </a:extLst>
          </p:cNvPr>
          <p:cNvCxnSpPr>
            <a:cxnSpLocks/>
          </p:cNvCxnSpPr>
          <p:nvPr/>
        </p:nvCxnSpPr>
        <p:spPr>
          <a:xfrm>
            <a:off x="9267553" y="4700258"/>
            <a:ext cx="0" cy="35901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Placeholder 8">
            <a:extLst>
              <a:ext uri="{FF2B5EF4-FFF2-40B4-BE49-F238E27FC236}">
                <a16:creationId xmlns:a16="http://schemas.microsoft.com/office/drawing/2014/main" id="{00E01808-059B-3E38-E255-56D2BA1A6CF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40682" y="368300"/>
            <a:ext cx="2114328" cy="6400800"/>
          </a:xfrm>
          <a:prstGeom prst="rect">
            <a:avLst/>
          </a:prstGeom>
        </p:spPr>
      </p:pic>
      <p:sp>
        <p:nvSpPr>
          <p:cNvPr id="5" name="object 10">
            <a:extLst>
              <a:ext uri="{FF2B5EF4-FFF2-40B4-BE49-F238E27FC236}">
                <a16:creationId xmlns:a16="http://schemas.microsoft.com/office/drawing/2014/main" id="{CDA192C4-498D-4B53-51F1-82D359B009E4}"/>
              </a:ext>
            </a:extLst>
          </p:cNvPr>
          <p:cNvSpPr txBox="1"/>
          <p:nvPr/>
        </p:nvSpPr>
        <p:spPr>
          <a:xfrm rot="16200000">
            <a:off x="4214078" y="419429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SHIRAZ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14494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A7B58-7FE5-9CFB-75CB-23678C6728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A7B6AD-843F-1C34-2DF4-9132C6369F6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92084" y="586508"/>
            <a:ext cx="11283754" cy="1325562"/>
          </a:xfrm>
        </p:spPr>
        <p:txBody>
          <a:bodyPr/>
          <a:lstStyle/>
          <a:p>
            <a:r>
              <a:rPr lang="en-US" sz="3200" dirty="0">
                <a:solidFill>
                  <a:schemeClr val="bg2"/>
                </a:solidFill>
                <a:latin typeface="Neue Haas Grotesk Text Pro" panose="020B0504020202020204" pitchFamily="34" charset="77"/>
              </a:rPr>
              <a:t>SHIRAZ</a:t>
            </a:r>
            <a:br>
              <a:rPr lang="en-US" sz="4000" dirty="0">
                <a:solidFill>
                  <a:schemeClr val="accent3"/>
                </a:solidFill>
                <a:latin typeface="Neue Haas Grotesk Text Pro" panose="020B0504020202020204" pitchFamily="34" charset="77"/>
              </a:rPr>
            </a:br>
            <a:r>
              <a:rPr lang="en-US" sz="4000" dirty="0" err="1">
                <a:solidFill>
                  <a:schemeClr val="accent2"/>
                </a:solidFill>
                <a:latin typeface="Neue Haas Grotesk Text Pro" panose="020B0504020202020204" pitchFamily="34" charset="77"/>
              </a:rPr>
              <a:t>Karakteristik</a:t>
            </a:r>
            <a:endParaRPr lang="en-US" sz="4000" dirty="0">
              <a:solidFill>
                <a:schemeClr val="accent2"/>
              </a:solidFill>
              <a:latin typeface="Neue Haas Grotesk Text Pro" panose="020B0504020202020204" pitchFamily="34" charset="77"/>
            </a:endParaRPr>
          </a:p>
        </p:txBody>
      </p:sp>
      <p:pic>
        <p:nvPicPr>
          <p:cNvPr id="20" name="Picture Placeholder 8">
            <a:extLst>
              <a:ext uri="{FF2B5EF4-FFF2-40B4-BE49-F238E27FC236}">
                <a16:creationId xmlns:a16="http://schemas.microsoft.com/office/drawing/2014/main" id="{C64F49F4-C7C2-382F-8134-F77222E4B50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84129" y="368300"/>
            <a:ext cx="2114328" cy="6400800"/>
          </a:xfrm>
          <a:prstGeom prst="rect">
            <a:avLst/>
          </a:prstGeom>
        </p:spPr>
      </p:pic>
      <p:sp>
        <p:nvSpPr>
          <p:cNvPr id="21" name="object 10">
            <a:extLst>
              <a:ext uri="{FF2B5EF4-FFF2-40B4-BE49-F238E27FC236}">
                <a16:creationId xmlns:a16="http://schemas.microsoft.com/office/drawing/2014/main" id="{A9FED8F2-D222-2658-7496-A52278E2F5B7}"/>
              </a:ext>
            </a:extLst>
          </p:cNvPr>
          <p:cNvSpPr txBox="1"/>
          <p:nvPr/>
        </p:nvSpPr>
        <p:spPr>
          <a:xfrm rot="16200000">
            <a:off x="7157525" y="419429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SHIRAZ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B07D034B-FA81-447C-79D9-BD8BFC3849DB}"/>
              </a:ext>
            </a:extLst>
          </p:cNvPr>
          <p:cNvSpPr/>
          <p:nvPr/>
        </p:nvSpPr>
        <p:spPr>
          <a:xfrm>
            <a:off x="2018794" y="1693590"/>
            <a:ext cx="272668" cy="272668"/>
          </a:xfrm>
          <a:prstGeom prst="ellipse">
            <a:avLst/>
          </a:prstGeom>
          <a:solidFill>
            <a:srgbClr val="CD53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CE51254-419D-29CF-E4C7-E8063642813C}"/>
              </a:ext>
            </a:extLst>
          </p:cNvPr>
          <p:cNvSpPr/>
          <p:nvPr/>
        </p:nvSpPr>
        <p:spPr>
          <a:xfrm>
            <a:off x="2382937" y="1690688"/>
            <a:ext cx="272668" cy="272668"/>
          </a:xfrm>
          <a:prstGeom prst="ellipse">
            <a:avLst/>
          </a:prstGeom>
          <a:solidFill>
            <a:srgbClr val="C72E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8F9442EB-F8DB-AA97-5543-6832E2FA2144}"/>
              </a:ext>
            </a:extLst>
          </p:cNvPr>
          <p:cNvSpPr/>
          <p:nvPr/>
        </p:nvSpPr>
        <p:spPr>
          <a:xfrm>
            <a:off x="2747080" y="1690688"/>
            <a:ext cx="272668" cy="272668"/>
          </a:xfrm>
          <a:prstGeom prst="ellipse">
            <a:avLst/>
          </a:prstGeom>
          <a:solidFill>
            <a:srgbClr val="C421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468D29E8-9680-54FB-ADF6-1FC18021F427}"/>
              </a:ext>
            </a:extLst>
          </p:cNvPr>
          <p:cNvSpPr/>
          <p:nvPr/>
        </p:nvSpPr>
        <p:spPr>
          <a:xfrm>
            <a:off x="3111223" y="1690688"/>
            <a:ext cx="272668" cy="272668"/>
          </a:xfrm>
          <a:prstGeom prst="ellipse">
            <a:avLst/>
          </a:prstGeom>
          <a:solidFill>
            <a:srgbClr val="BD212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984C8C4D-8F79-3F95-64F0-3F8DF32F7E86}"/>
              </a:ext>
            </a:extLst>
          </p:cNvPr>
          <p:cNvSpPr/>
          <p:nvPr/>
        </p:nvSpPr>
        <p:spPr>
          <a:xfrm>
            <a:off x="3475747" y="1690688"/>
            <a:ext cx="272668" cy="272668"/>
          </a:xfrm>
          <a:prstGeom prst="ellipse">
            <a:avLst/>
          </a:prstGeom>
          <a:solidFill>
            <a:srgbClr val="A32B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B44A9AAF-3CA0-F26C-52DB-452F9F1631C6}"/>
              </a:ext>
            </a:extLst>
          </p:cNvPr>
          <p:cNvSpPr/>
          <p:nvPr/>
        </p:nvSpPr>
        <p:spPr>
          <a:xfrm>
            <a:off x="3840271" y="1690688"/>
            <a:ext cx="272668" cy="272668"/>
          </a:xfrm>
          <a:prstGeom prst="ellipse">
            <a:avLst/>
          </a:prstGeom>
          <a:solidFill>
            <a:srgbClr val="981C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0BDD849F-B1C2-C0FD-0305-6965BC931548}"/>
              </a:ext>
            </a:extLst>
          </p:cNvPr>
          <p:cNvSpPr/>
          <p:nvPr/>
        </p:nvSpPr>
        <p:spPr>
          <a:xfrm>
            <a:off x="4198616" y="1690688"/>
            <a:ext cx="272668" cy="272668"/>
          </a:xfrm>
          <a:prstGeom prst="ellipse">
            <a:avLst/>
          </a:prstGeom>
          <a:solidFill>
            <a:srgbClr val="8713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E480CDAA-7258-4034-77AF-B93ACCC317A4}"/>
              </a:ext>
            </a:extLst>
          </p:cNvPr>
          <p:cNvSpPr/>
          <p:nvPr/>
        </p:nvSpPr>
        <p:spPr>
          <a:xfrm>
            <a:off x="4569318" y="1690688"/>
            <a:ext cx="272668" cy="272668"/>
          </a:xfrm>
          <a:prstGeom prst="ellipse">
            <a:avLst/>
          </a:prstGeom>
          <a:solidFill>
            <a:srgbClr val="7816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FB717671-4407-4D98-7C0A-DF654166562E}"/>
              </a:ext>
            </a:extLst>
          </p:cNvPr>
          <p:cNvSpPr/>
          <p:nvPr/>
        </p:nvSpPr>
        <p:spPr>
          <a:xfrm>
            <a:off x="4933842" y="1690688"/>
            <a:ext cx="272668" cy="272668"/>
          </a:xfrm>
          <a:prstGeom prst="ellipse">
            <a:avLst/>
          </a:prstGeom>
          <a:solidFill>
            <a:srgbClr val="491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9" name="Title 2">
            <a:extLst>
              <a:ext uri="{FF2B5EF4-FFF2-40B4-BE49-F238E27FC236}">
                <a16:creationId xmlns:a16="http://schemas.microsoft.com/office/drawing/2014/main" id="{1833B393-308B-0E4A-176E-35875238740B}"/>
              </a:ext>
            </a:extLst>
          </p:cNvPr>
          <p:cNvSpPr txBox="1"/>
          <p:nvPr/>
        </p:nvSpPr>
        <p:spPr>
          <a:xfrm>
            <a:off x="3310446" y="2137881"/>
            <a:ext cx="1652979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Shiraz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01E16359-1627-2920-00FD-6FBE917ED7D7}"/>
              </a:ext>
            </a:extLst>
          </p:cNvPr>
          <p:cNvSpPr/>
          <p:nvPr/>
        </p:nvSpPr>
        <p:spPr>
          <a:xfrm>
            <a:off x="2018794" y="284276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50B36DD8-882F-6FDA-508E-8EF70308D1B1}"/>
              </a:ext>
            </a:extLst>
          </p:cNvPr>
          <p:cNvSpPr/>
          <p:nvPr/>
        </p:nvSpPr>
        <p:spPr>
          <a:xfrm>
            <a:off x="2382937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449A331C-3C34-B5D3-9F68-36A4BAB9E1E4}"/>
              </a:ext>
            </a:extLst>
          </p:cNvPr>
          <p:cNvSpPr/>
          <p:nvPr/>
        </p:nvSpPr>
        <p:spPr>
          <a:xfrm>
            <a:off x="2747080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89D495A7-4C2F-C7E5-D281-5895A964F108}"/>
              </a:ext>
            </a:extLst>
          </p:cNvPr>
          <p:cNvSpPr/>
          <p:nvPr/>
        </p:nvSpPr>
        <p:spPr>
          <a:xfrm>
            <a:off x="3111223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782FFC8C-30DA-0414-3434-62A7C3F3D806}"/>
              </a:ext>
            </a:extLst>
          </p:cNvPr>
          <p:cNvSpPr/>
          <p:nvPr/>
        </p:nvSpPr>
        <p:spPr>
          <a:xfrm>
            <a:off x="3475747" y="283986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A8B49305-1D74-BF86-EEAA-4E7A1126B0CF}"/>
              </a:ext>
            </a:extLst>
          </p:cNvPr>
          <p:cNvSpPr/>
          <p:nvPr/>
        </p:nvSpPr>
        <p:spPr>
          <a:xfrm>
            <a:off x="3840271" y="283986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E733220F-8285-B13A-9EBB-2139D51004FE}"/>
              </a:ext>
            </a:extLst>
          </p:cNvPr>
          <p:cNvSpPr/>
          <p:nvPr/>
        </p:nvSpPr>
        <p:spPr>
          <a:xfrm>
            <a:off x="4198616" y="283986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3BF14DF1-3B62-C9FB-6F50-91ACA4D0A5EB}"/>
              </a:ext>
            </a:extLst>
          </p:cNvPr>
          <p:cNvSpPr/>
          <p:nvPr/>
        </p:nvSpPr>
        <p:spPr>
          <a:xfrm>
            <a:off x="4569318" y="283986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14C47C49-46A0-3351-F040-BC7F20C9902B}"/>
              </a:ext>
            </a:extLst>
          </p:cNvPr>
          <p:cNvSpPr/>
          <p:nvPr/>
        </p:nvSpPr>
        <p:spPr>
          <a:xfrm>
            <a:off x="4933842" y="283986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3E8FC32D-8C9A-564C-F98B-B3AAE41E9B4C}"/>
              </a:ext>
            </a:extLst>
          </p:cNvPr>
          <p:cNvSpPr/>
          <p:nvPr/>
        </p:nvSpPr>
        <p:spPr>
          <a:xfrm>
            <a:off x="2018794" y="368302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625D08E0-E61D-212F-DC8D-210D88ED5F05}"/>
              </a:ext>
            </a:extLst>
          </p:cNvPr>
          <p:cNvSpPr/>
          <p:nvPr/>
        </p:nvSpPr>
        <p:spPr>
          <a:xfrm>
            <a:off x="2382937" y="368012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BF209D93-A92D-6C67-6E0F-37788D6C5AA8}"/>
              </a:ext>
            </a:extLst>
          </p:cNvPr>
          <p:cNvSpPr/>
          <p:nvPr/>
        </p:nvSpPr>
        <p:spPr>
          <a:xfrm>
            <a:off x="2747080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6D466FAD-93A0-FDC9-6BCF-063E8D1C2C2C}"/>
              </a:ext>
            </a:extLst>
          </p:cNvPr>
          <p:cNvSpPr/>
          <p:nvPr/>
        </p:nvSpPr>
        <p:spPr>
          <a:xfrm>
            <a:off x="3111223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73CD6084-5755-9465-04E8-8F7D0E3A4492}"/>
              </a:ext>
            </a:extLst>
          </p:cNvPr>
          <p:cNvSpPr/>
          <p:nvPr/>
        </p:nvSpPr>
        <p:spPr>
          <a:xfrm>
            <a:off x="3475747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6D1800F4-B959-4248-CF67-B6654C3D06E8}"/>
              </a:ext>
            </a:extLst>
          </p:cNvPr>
          <p:cNvSpPr/>
          <p:nvPr/>
        </p:nvSpPr>
        <p:spPr>
          <a:xfrm>
            <a:off x="3840271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F2EA93D6-D2BB-B18F-2EBE-7A2376318C87}"/>
              </a:ext>
            </a:extLst>
          </p:cNvPr>
          <p:cNvSpPr/>
          <p:nvPr/>
        </p:nvSpPr>
        <p:spPr>
          <a:xfrm>
            <a:off x="4198616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1A159CF4-88D4-BF5C-2067-BCF7FAB4BD65}"/>
              </a:ext>
            </a:extLst>
          </p:cNvPr>
          <p:cNvSpPr/>
          <p:nvPr/>
        </p:nvSpPr>
        <p:spPr>
          <a:xfrm>
            <a:off x="4569318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4" name="Oval 103">
            <a:extLst>
              <a:ext uri="{FF2B5EF4-FFF2-40B4-BE49-F238E27FC236}">
                <a16:creationId xmlns:a16="http://schemas.microsoft.com/office/drawing/2014/main" id="{D16EB22C-D582-EDE2-0E6F-B50F467A534F}"/>
              </a:ext>
            </a:extLst>
          </p:cNvPr>
          <p:cNvSpPr/>
          <p:nvPr/>
        </p:nvSpPr>
        <p:spPr>
          <a:xfrm>
            <a:off x="4933842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39" name="Oval 138">
            <a:extLst>
              <a:ext uri="{FF2B5EF4-FFF2-40B4-BE49-F238E27FC236}">
                <a16:creationId xmlns:a16="http://schemas.microsoft.com/office/drawing/2014/main" id="{CBD79589-22FC-6131-28CE-9C70E1FEF947}"/>
              </a:ext>
            </a:extLst>
          </p:cNvPr>
          <p:cNvSpPr/>
          <p:nvPr/>
        </p:nvSpPr>
        <p:spPr>
          <a:xfrm>
            <a:off x="2018794" y="452328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0" name="Oval 139">
            <a:extLst>
              <a:ext uri="{FF2B5EF4-FFF2-40B4-BE49-F238E27FC236}">
                <a16:creationId xmlns:a16="http://schemas.microsoft.com/office/drawing/2014/main" id="{7221C681-4C2F-5C9F-5DFA-AB463CFB63F9}"/>
              </a:ext>
            </a:extLst>
          </p:cNvPr>
          <p:cNvSpPr/>
          <p:nvPr/>
        </p:nvSpPr>
        <p:spPr>
          <a:xfrm>
            <a:off x="2382937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1" name="Oval 140">
            <a:extLst>
              <a:ext uri="{FF2B5EF4-FFF2-40B4-BE49-F238E27FC236}">
                <a16:creationId xmlns:a16="http://schemas.microsoft.com/office/drawing/2014/main" id="{09E693A9-5E22-C689-DDC9-21A129E96410}"/>
              </a:ext>
            </a:extLst>
          </p:cNvPr>
          <p:cNvSpPr/>
          <p:nvPr/>
        </p:nvSpPr>
        <p:spPr>
          <a:xfrm>
            <a:off x="2747080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2" name="Oval 141">
            <a:extLst>
              <a:ext uri="{FF2B5EF4-FFF2-40B4-BE49-F238E27FC236}">
                <a16:creationId xmlns:a16="http://schemas.microsoft.com/office/drawing/2014/main" id="{DBD9B218-3DA1-18BB-5417-20E6756C1BEB}"/>
              </a:ext>
            </a:extLst>
          </p:cNvPr>
          <p:cNvSpPr/>
          <p:nvPr/>
        </p:nvSpPr>
        <p:spPr>
          <a:xfrm>
            <a:off x="3111223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3" name="Oval 142">
            <a:extLst>
              <a:ext uri="{FF2B5EF4-FFF2-40B4-BE49-F238E27FC236}">
                <a16:creationId xmlns:a16="http://schemas.microsoft.com/office/drawing/2014/main" id="{9AE9A6A4-1208-523F-EB3D-4745D83EAA69}"/>
              </a:ext>
            </a:extLst>
          </p:cNvPr>
          <p:cNvSpPr/>
          <p:nvPr/>
        </p:nvSpPr>
        <p:spPr>
          <a:xfrm>
            <a:off x="3475747" y="452038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4" name="Oval 143">
            <a:extLst>
              <a:ext uri="{FF2B5EF4-FFF2-40B4-BE49-F238E27FC236}">
                <a16:creationId xmlns:a16="http://schemas.microsoft.com/office/drawing/2014/main" id="{3F5B7FB9-60E7-C6C2-BC54-0A8D1174A8B3}"/>
              </a:ext>
            </a:extLst>
          </p:cNvPr>
          <p:cNvSpPr/>
          <p:nvPr/>
        </p:nvSpPr>
        <p:spPr>
          <a:xfrm>
            <a:off x="3840271" y="452038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5" name="Oval 144">
            <a:extLst>
              <a:ext uri="{FF2B5EF4-FFF2-40B4-BE49-F238E27FC236}">
                <a16:creationId xmlns:a16="http://schemas.microsoft.com/office/drawing/2014/main" id="{576556F0-BD75-73DF-55B0-BA83A9E117EC}"/>
              </a:ext>
            </a:extLst>
          </p:cNvPr>
          <p:cNvSpPr/>
          <p:nvPr/>
        </p:nvSpPr>
        <p:spPr>
          <a:xfrm>
            <a:off x="4198616" y="452038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6" name="Oval 145">
            <a:extLst>
              <a:ext uri="{FF2B5EF4-FFF2-40B4-BE49-F238E27FC236}">
                <a16:creationId xmlns:a16="http://schemas.microsoft.com/office/drawing/2014/main" id="{E1013DA0-CFF8-D0E2-BDB4-48E8C6CE5AB8}"/>
              </a:ext>
            </a:extLst>
          </p:cNvPr>
          <p:cNvSpPr/>
          <p:nvPr/>
        </p:nvSpPr>
        <p:spPr>
          <a:xfrm>
            <a:off x="4569318" y="452038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7" name="Oval 146">
            <a:extLst>
              <a:ext uri="{FF2B5EF4-FFF2-40B4-BE49-F238E27FC236}">
                <a16:creationId xmlns:a16="http://schemas.microsoft.com/office/drawing/2014/main" id="{9B1798DC-02C1-1D56-F358-13E51528E335}"/>
              </a:ext>
            </a:extLst>
          </p:cNvPr>
          <p:cNvSpPr/>
          <p:nvPr/>
        </p:nvSpPr>
        <p:spPr>
          <a:xfrm>
            <a:off x="4933842" y="452038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3" name="Oval 152">
            <a:extLst>
              <a:ext uri="{FF2B5EF4-FFF2-40B4-BE49-F238E27FC236}">
                <a16:creationId xmlns:a16="http://schemas.microsoft.com/office/drawing/2014/main" id="{BB001D52-6ACE-43A7-54C7-624FDA7455B3}"/>
              </a:ext>
            </a:extLst>
          </p:cNvPr>
          <p:cNvSpPr/>
          <p:nvPr/>
        </p:nvSpPr>
        <p:spPr>
          <a:xfrm>
            <a:off x="2018794" y="486927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4" name="Oval 153">
            <a:extLst>
              <a:ext uri="{FF2B5EF4-FFF2-40B4-BE49-F238E27FC236}">
                <a16:creationId xmlns:a16="http://schemas.microsoft.com/office/drawing/2014/main" id="{8E1180F9-E652-9B86-2F08-2604BC731EE4}"/>
              </a:ext>
            </a:extLst>
          </p:cNvPr>
          <p:cNvSpPr/>
          <p:nvPr/>
        </p:nvSpPr>
        <p:spPr>
          <a:xfrm>
            <a:off x="2382937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5" name="Oval 154">
            <a:extLst>
              <a:ext uri="{FF2B5EF4-FFF2-40B4-BE49-F238E27FC236}">
                <a16:creationId xmlns:a16="http://schemas.microsoft.com/office/drawing/2014/main" id="{3B38CAB6-C4FE-AE8F-BD48-A435FB60DD47}"/>
              </a:ext>
            </a:extLst>
          </p:cNvPr>
          <p:cNvSpPr/>
          <p:nvPr/>
        </p:nvSpPr>
        <p:spPr>
          <a:xfrm>
            <a:off x="2747080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6" name="Oval 155">
            <a:extLst>
              <a:ext uri="{FF2B5EF4-FFF2-40B4-BE49-F238E27FC236}">
                <a16:creationId xmlns:a16="http://schemas.microsoft.com/office/drawing/2014/main" id="{A7F182EE-6253-B095-B9F8-376D75AA522A}"/>
              </a:ext>
            </a:extLst>
          </p:cNvPr>
          <p:cNvSpPr/>
          <p:nvPr/>
        </p:nvSpPr>
        <p:spPr>
          <a:xfrm>
            <a:off x="3111223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7" name="Oval 156">
            <a:extLst>
              <a:ext uri="{FF2B5EF4-FFF2-40B4-BE49-F238E27FC236}">
                <a16:creationId xmlns:a16="http://schemas.microsoft.com/office/drawing/2014/main" id="{71A1F2B7-2DCE-78B6-A92D-371C5048502D}"/>
              </a:ext>
            </a:extLst>
          </p:cNvPr>
          <p:cNvSpPr/>
          <p:nvPr/>
        </p:nvSpPr>
        <p:spPr>
          <a:xfrm>
            <a:off x="3475747" y="48663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8" name="Oval 157">
            <a:extLst>
              <a:ext uri="{FF2B5EF4-FFF2-40B4-BE49-F238E27FC236}">
                <a16:creationId xmlns:a16="http://schemas.microsoft.com/office/drawing/2014/main" id="{69A7F32A-D5CC-F70C-49D7-4F4490345A46}"/>
              </a:ext>
            </a:extLst>
          </p:cNvPr>
          <p:cNvSpPr/>
          <p:nvPr/>
        </p:nvSpPr>
        <p:spPr>
          <a:xfrm>
            <a:off x="3840271" y="48663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9" name="Oval 158">
            <a:extLst>
              <a:ext uri="{FF2B5EF4-FFF2-40B4-BE49-F238E27FC236}">
                <a16:creationId xmlns:a16="http://schemas.microsoft.com/office/drawing/2014/main" id="{054664EB-A97A-E728-685F-8C32614CD1C7}"/>
              </a:ext>
            </a:extLst>
          </p:cNvPr>
          <p:cNvSpPr/>
          <p:nvPr/>
        </p:nvSpPr>
        <p:spPr>
          <a:xfrm>
            <a:off x="4198616" y="48663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0" name="Oval 159">
            <a:extLst>
              <a:ext uri="{FF2B5EF4-FFF2-40B4-BE49-F238E27FC236}">
                <a16:creationId xmlns:a16="http://schemas.microsoft.com/office/drawing/2014/main" id="{3698B22B-F886-2975-DB68-919D59AD7F55}"/>
              </a:ext>
            </a:extLst>
          </p:cNvPr>
          <p:cNvSpPr/>
          <p:nvPr/>
        </p:nvSpPr>
        <p:spPr>
          <a:xfrm>
            <a:off x="4569318" y="48663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1" name="Oval 160">
            <a:extLst>
              <a:ext uri="{FF2B5EF4-FFF2-40B4-BE49-F238E27FC236}">
                <a16:creationId xmlns:a16="http://schemas.microsoft.com/office/drawing/2014/main" id="{93A6FF03-F1A2-9FAE-D858-E6535FB4AC55}"/>
              </a:ext>
            </a:extLst>
          </p:cNvPr>
          <p:cNvSpPr/>
          <p:nvPr/>
        </p:nvSpPr>
        <p:spPr>
          <a:xfrm>
            <a:off x="4933842" y="48663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4" name="Oval 163">
            <a:extLst>
              <a:ext uri="{FF2B5EF4-FFF2-40B4-BE49-F238E27FC236}">
                <a16:creationId xmlns:a16="http://schemas.microsoft.com/office/drawing/2014/main" id="{D33134CC-E1A2-3AFA-0858-570FDB5B8EAD}"/>
              </a:ext>
            </a:extLst>
          </p:cNvPr>
          <p:cNvSpPr/>
          <p:nvPr/>
        </p:nvSpPr>
        <p:spPr>
          <a:xfrm>
            <a:off x="2018794" y="612971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5" name="Oval 164">
            <a:extLst>
              <a:ext uri="{FF2B5EF4-FFF2-40B4-BE49-F238E27FC236}">
                <a16:creationId xmlns:a16="http://schemas.microsoft.com/office/drawing/2014/main" id="{5B3DE22C-5235-608D-74DD-D3DB01A8CD88}"/>
              </a:ext>
            </a:extLst>
          </p:cNvPr>
          <p:cNvSpPr/>
          <p:nvPr/>
        </p:nvSpPr>
        <p:spPr>
          <a:xfrm>
            <a:off x="2382937" y="612681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6" name="Oval 165">
            <a:extLst>
              <a:ext uri="{FF2B5EF4-FFF2-40B4-BE49-F238E27FC236}">
                <a16:creationId xmlns:a16="http://schemas.microsoft.com/office/drawing/2014/main" id="{676555FE-11BB-91BB-9126-BA5C9AD293AC}"/>
              </a:ext>
            </a:extLst>
          </p:cNvPr>
          <p:cNvSpPr/>
          <p:nvPr/>
        </p:nvSpPr>
        <p:spPr>
          <a:xfrm>
            <a:off x="2747080" y="61268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7" name="Oval 166">
            <a:extLst>
              <a:ext uri="{FF2B5EF4-FFF2-40B4-BE49-F238E27FC236}">
                <a16:creationId xmlns:a16="http://schemas.microsoft.com/office/drawing/2014/main" id="{7ECEBF81-76B5-A2B6-1C4E-C038B641D452}"/>
              </a:ext>
            </a:extLst>
          </p:cNvPr>
          <p:cNvSpPr/>
          <p:nvPr/>
        </p:nvSpPr>
        <p:spPr>
          <a:xfrm>
            <a:off x="3111223" y="61268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72" name="Title 2">
            <a:extLst>
              <a:ext uri="{FF2B5EF4-FFF2-40B4-BE49-F238E27FC236}">
                <a16:creationId xmlns:a16="http://schemas.microsoft.com/office/drawing/2014/main" id="{270C17C3-7110-139E-497D-0F15D810DD21}"/>
              </a:ext>
            </a:extLst>
          </p:cNvPr>
          <p:cNvSpPr txBox="1"/>
          <p:nvPr/>
        </p:nvSpPr>
        <p:spPr>
          <a:xfrm>
            <a:off x="1920762" y="577574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73" name="Title 2">
            <a:extLst>
              <a:ext uri="{FF2B5EF4-FFF2-40B4-BE49-F238E27FC236}">
                <a16:creationId xmlns:a16="http://schemas.microsoft.com/office/drawing/2014/main" id="{19CEF876-E7BB-64CB-4F86-BB8530282E1B}"/>
              </a:ext>
            </a:extLst>
          </p:cNvPr>
          <p:cNvSpPr txBox="1"/>
          <p:nvPr/>
        </p:nvSpPr>
        <p:spPr>
          <a:xfrm>
            <a:off x="3678258" y="5780416"/>
            <a:ext cx="127206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13% – 14%</a:t>
            </a:r>
          </a:p>
        </p:txBody>
      </p:sp>
      <p:sp>
        <p:nvSpPr>
          <p:cNvPr id="174" name="Title 2">
            <a:extLst>
              <a:ext uri="{FF2B5EF4-FFF2-40B4-BE49-F238E27FC236}">
                <a16:creationId xmlns:a16="http://schemas.microsoft.com/office/drawing/2014/main" id="{B513C6C9-D892-E3F3-4000-917AD96781F4}"/>
              </a:ext>
            </a:extLst>
          </p:cNvPr>
          <p:cNvSpPr txBox="1"/>
          <p:nvPr/>
        </p:nvSpPr>
        <p:spPr>
          <a:xfrm>
            <a:off x="4483644" y="577574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cxnSp>
        <p:nvCxnSpPr>
          <p:cNvPr id="177" name="Straight Connector 176">
            <a:extLst>
              <a:ext uri="{FF2B5EF4-FFF2-40B4-BE49-F238E27FC236}">
                <a16:creationId xmlns:a16="http://schemas.microsoft.com/office/drawing/2014/main" id="{97B910BE-98B0-4F4B-367C-75B3477F925C}"/>
              </a:ext>
            </a:extLst>
          </p:cNvPr>
          <p:cNvCxnSpPr>
            <a:cxnSpLocks/>
          </p:cNvCxnSpPr>
          <p:nvPr/>
        </p:nvCxnSpPr>
        <p:spPr>
          <a:xfrm>
            <a:off x="4331974" y="200181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0" name="Oval 179">
            <a:extLst>
              <a:ext uri="{FF2B5EF4-FFF2-40B4-BE49-F238E27FC236}">
                <a16:creationId xmlns:a16="http://schemas.microsoft.com/office/drawing/2014/main" id="{9D854474-005A-1ECA-5249-CB4243C0836B}"/>
              </a:ext>
            </a:extLst>
          </p:cNvPr>
          <p:cNvSpPr/>
          <p:nvPr/>
        </p:nvSpPr>
        <p:spPr>
          <a:xfrm>
            <a:off x="2018794" y="524841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1" name="Oval 180">
            <a:extLst>
              <a:ext uri="{FF2B5EF4-FFF2-40B4-BE49-F238E27FC236}">
                <a16:creationId xmlns:a16="http://schemas.microsoft.com/office/drawing/2014/main" id="{2F62E334-5ECD-9F2E-B1F0-32718010AC80}"/>
              </a:ext>
            </a:extLst>
          </p:cNvPr>
          <p:cNvSpPr/>
          <p:nvPr/>
        </p:nvSpPr>
        <p:spPr>
          <a:xfrm>
            <a:off x="2382937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2" name="Oval 181">
            <a:extLst>
              <a:ext uri="{FF2B5EF4-FFF2-40B4-BE49-F238E27FC236}">
                <a16:creationId xmlns:a16="http://schemas.microsoft.com/office/drawing/2014/main" id="{384372AF-9A29-C932-BCB0-A1812DC482F9}"/>
              </a:ext>
            </a:extLst>
          </p:cNvPr>
          <p:cNvSpPr/>
          <p:nvPr/>
        </p:nvSpPr>
        <p:spPr>
          <a:xfrm>
            <a:off x="2747080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3" name="Oval 182">
            <a:extLst>
              <a:ext uri="{FF2B5EF4-FFF2-40B4-BE49-F238E27FC236}">
                <a16:creationId xmlns:a16="http://schemas.microsoft.com/office/drawing/2014/main" id="{05355E29-187C-397B-0A19-9849AD816253}"/>
              </a:ext>
            </a:extLst>
          </p:cNvPr>
          <p:cNvSpPr/>
          <p:nvPr/>
        </p:nvSpPr>
        <p:spPr>
          <a:xfrm>
            <a:off x="3111223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4" name="Oval 183">
            <a:extLst>
              <a:ext uri="{FF2B5EF4-FFF2-40B4-BE49-F238E27FC236}">
                <a16:creationId xmlns:a16="http://schemas.microsoft.com/office/drawing/2014/main" id="{16E7019C-10AE-F612-C434-EA2EF6208360}"/>
              </a:ext>
            </a:extLst>
          </p:cNvPr>
          <p:cNvSpPr/>
          <p:nvPr/>
        </p:nvSpPr>
        <p:spPr>
          <a:xfrm>
            <a:off x="3475747" y="524551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62FC5C3F-1382-A327-726F-355039D1CC5F}"/>
              </a:ext>
            </a:extLst>
          </p:cNvPr>
          <p:cNvSpPr/>
          <p:nvPr/>
        </p:nvSpPr>
        <p:spPr>
          <a:xfrm>
            <a:off x="3840271" y="524551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6" name="Oval 185">
            <a:extLst>
              <a:ext uri="{FF2B5EF4-FFF2-40B4-BE49-F238E27FC236}">
                <a16:creationId xmlns:a16="http://schemas.microsoft.com/office/drawing/2014/main" id="{2529CC3E-49CC-BE5A-929D-20B404F12647}"/>
              </a:ext>
            </a:extLst>
          </p:cNvPr>
          <p:cNvSpPr/>
          <p:nvPr/>
        </p:nvSpPr>
        <p:spPr>
          <a:xfrm>
            <a:off x="4198616" y="524551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7" name="Oval 186">
            <a:extLst>
              <a:ext uri="{FF2B5EF4-FFF2-40B4-BE49-F238E27FC236}">
                <a16:creationId xmlns:a16="http://schemas.microsoft.com/office/drawing/2014/main" id="{36097C5B-9266-ABEA-B0A2-18E72AA676E2}"/>
              </a:ext>
            </a:extLst>
          </p:cNvPr>
          <p:cNvSpPr/>
          <p:nvPr/>
        </p:nvSpPr>
        <p:spPr>
          <a:xfrm>
            <a:off x="4569318" y="524551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8" name="Oval 187">
            <a:extLst>
              <a:ext uri="{FF2B5EF4-FFF2-40B4-BE49-F238E27FC236}">
                <a16:creationId xmlns:a16="http://schemas.microsoft.com/office/drawing/2014/main" id="{B8772AFE-1B13-E816-37E5-5E6F8AF6679F}"/>
              </a:ext>
            </a:extLst>
          </p:cNvPr>
          <p:cNvSpPr/>
          <p:nvPr/>
        </p:nvSpPr>
        <p:spPr>
          <a:xfrm>
            <a:off x="4933842" y="524551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F497D147-889A-EACA-947A-F96E4A4DE5F2}"/>
              </a:ext>
            </a:extLst>
          </p:cNvPr>
          <p:cNvSpPr/>
          <p:nvPr/>
        </p:nvSpPr>
        <p:spPr>
          <a:xfrm>
            <a:off x="3467793" y="61268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C47B3B60-5594-E9C5-71E8-E6AF57309F8F}"/>
              </a:ext>
            </a:extLst>
          </p:cNvPr>
          <p:cNvSpPr/>
          <p:nvPr/>
        </p:nvSpPr>
        <p:spPr>
          <a:xfrm>
            <a:off x="4190662" y="612681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43435B0-62A3-420B-A5B2-C12F2AAB6ACB}"/>
              </a:ext>
            </a:extLst>
          </p:cNvPr>
          <p:cNvSpPr/>
          <p:nvPr/>
        </p:nvSpPr>
        <p:spPr>
          <a:xfrm>
            <a:off x="4925888" y="612681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2D89A92-2EC0-4A21-319E-87AB71380F56}"/>
              </a:ext>
            </a:extLst>
          </p:cNvPr>
          <p:cNvCxnSpPr>
            <a:cxnSpLocks/>
          </p:cNvCxnSpPr>
          <p:nvPr/>
        </p:nvCxnSpPr>
        <p:spPr>
          <a:xfrm>
            <a:off x="3973248" y="200181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59C317E-F00A-81AC-9C61-483D98B69000}"/>
              </a:ext>
            </a:extLst>
          </p:cNvPr>
          <p:cNvCxnSpPr>
            <a:cxnSpLocks/>
          </p:cNvCxnSpPr>
          <p:nvPr/>
        </p:nvCxnSpPr>
        <p:spPr>
          <a:xfrm>
            <a:off x="3971882" y="2123394"/>
            <a:ext cx="36009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Oval 29">
            <a:extLst>
              <a:ext uri="{FF2B5EF4-FFF2-40B4-BE49-F238E27FC236}">
                <a16:creationId xmlns:a16="http://schemas.microsoft.com/office/drawing/2014/main" id="{F6D3D548-79D8-8CF8-E564-95DF746BFF83}"/>
              </a:ext>
            </a:extLst>
          </p:cNvPr>
          <p:cNvSpPr/>
          <p:nvPr/>
        </p:nvSpPr>
        <p:spPr>
          <a:xfrm>
            <a:off x="4553094" y="612681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AD99DF4E-52E5-67E7-5EF2-4BAC2FC58D76}"/>
              </a:ext>
            </a:extLst>
          </p:cNvPr>
          <p:cNvSpPr/>
          <p:nvPr/>
        </p:nvSpPr>
        <p:spPr>
          <a:xfrm>
            <a:off x="3842676" y="612681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1B43A7F9-49AB-49FD-FC38-181B5BE440CA}"/>
              </a:ext>
            </a:extLst>
          </p:cNvPr>
          <p:cNvSpPr txBox="1"/>
          <p:nvPr/>
        </p:nvSpPr>
        <p:spPr>
          <a:xfrm>
            <a:off x="472317" y="4878085"/>
            <a:ext cx="1666540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TANIN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5ACB185-0F65-4D18-523B-4CC063B99AAA}"/>
              </a:ext>
            </a:extLst>
          </p:cNvPr>
          <p:cNvCxnSpPr>
            <a:cxnSpLocks/>
          </p:cNvCxnSpPr>
          <p:nvPr/>
        </p:nvCxnSpPr>
        <p:spPr>
          <a:xfrm>
            <a:off x="1207008" y="5045956"/>
            <a:ext cx="69406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2">
            <a:extLst>
              <a:ext uri="{FF2B5EF4-FFF2-40B4-BE49-F238E27FC236}">
                <a16:creationId xmlns:a16="http://schemas.microsoft.com/office/drawing/2014/main" id="{9D192B92-3A3F-5B65-EC85-87A113596516}"/>
              </a:ext>
            </a:extLst>
          </p:cNvPr>
          <p:cNvSpPr txBox="1"/>
          <p:nvPr/>
        </p:nvSpPr>
        <p:spPr>
          <a:xfrm>
            <a:off x="472318" y="1743286"/>
            <a:ext cx="1104374" cy="282528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6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WARNA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44496D5-7FA3-EAA8-08C3-18C661E48277}"/>
              </a:ext>
            </a:extLst>
          </p:cNvPr>
          <p:cNvCxnSpPr>
            <a:cxnSpLocks/>
          </p:cNvCxnSpPr>
          <p:nvPr/>
        </p:nvCxnSpPr>
        <p:spPr>
          <a:xfrm>
            <a:off x="1451324" y="1851652"/>
            <a:ext cx="44974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2">
            <a:extLst>
              <a:ext uri="{FF2B5EF4-FFF2-40B4-BE49-F238E27FC236}">
                <a16:creationId xmlns:a16="http://schemas.microsoft.com/office/drawing/2014/main" id="{7A526865-1DA8-EACE-D3AE-5635E217B690}"/>
              </a:ext>
            </a:extLst>
          </p:cNvPr>
          <p:cNvSpPr txBox="1"/>
          <p:nvPr/>
        </p:nvSpPr>
        <p:spPr>
          <a:xfrm>
            <a:off x="472317" y="2792718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BODY</a:t>
            </a:r>
          </a:p>
        </p:txBody>
      </p:sp>
      <p:sp>
        <p:nvSpPr>
          <p:cNvPr id="13" name="Title 2">
            <a:extLst>
              <a:ext uri="{FF2B5EF4-FFF2-40B4-BE49-F238E27FC236}">
                <a16:creationId xmlns:a16="http://schemas.microsoft.com/office/drawing/2014/main" id="{EDECBF41-6C99-3AD6-44D1-1C995AEB35FA}"/>
              </a:ext>
            </a:extLst>
          </p:cNvPr>
          <p:cNvSpPr txBox="1"/>
          <p:nvPr/>
        </p:nvSpPr>
        <p:spPr>
          <a:xfrm>
            <a:off x="1781580" y="246082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Ringan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15" name="Title 2">
            <a:extLst>
              <a:ext uri="{FF2B5EF4-FFF2-40B4-BE49-F238E27FC236}">
                <a16:creationId xmlns:a16="http://schemas.microsoft.com/office/drawing/2014/main" id="{2173FE2A-2EC1-45DC-68E8-FA8135BEDC29}"/>
              </a:ext>
            </a:extLst>
          </p:cNvPr>
          <p:cNvSpPr txBox="1"/>
          <p:nvPr/>
        </p:nvSpPr>
        <p:spPr>
          <a:xfrm>
            <a:off x="3051331" y="246082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24" name="Title 2">
            <a:extLst>
              <a:ext uri="{FF2B5EF4-FFF2-40B4-BE49-F238E27FC236}">
                <a16:creationId xmlns:a16="http://schemas.microsoft.com/office/drawing/2014/main" id="{E7F44987-2A46-5EE6-29DB-C0738535BB20}"/>
              </a:ext>
            </a:extLst>
          </p:cNvPr>
          <p:cNvSpPr txBox="1"/>
          <p:nvPr/>
        </p:nvSpPr>
        <p:spPr>
          <a:xfrm>
            <a:off x="4344462" y="246082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Pekat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37" name="Title 2">
            <a:extLst>
              <a:ext uri="{FF2B5EF4-FFF2-40B4-BE49-F238E27FC236}">
                <a16:creationId xmlns:a16="http://schemas.microsoft.com/office/drawing/2014/main" id="{127DD57B-D9A9-885D-8758-AFA67D93A3C3}"/>
              </a:ext>
            </a:extLst>
          </p:cNvPr>
          <p:cNvSpPr txBox="1"/>
          <p:nvPr/>
        </p:nvSpPr>
        <p:spPr>
          <a:xfrm>
            <a:off x="1576692" y="3301085"/>
            <a:ext cx="1115817" cy="264385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Tidak Manis</a:t>
            </a:r>
          </a:p>
        </p:txBody>
      </p:sp>
      <p:sp>
        <p:nvSpPr>
          <p:cNvPr id="41" name="Title 2">
            <a:extLst>
              <a:ext uri="{FF2B5EF4-FFF2-40B4-BE49-F238E27FC236}">
                <a16:creationId xmlns:a16="http://schemas.microsoft.com/office/drawing/2014/main" id="{82CCE6AD-D4A4-DBDD-15B0-46B2059DF856}"/>
              </a:ext>
            </a:extLst>
          </p:cNvPr>
          <p:cNvSpPr txBox="1"/>
          <p:nvPr/>
        </p:nvSpPr>
        <p:spPr>
          <a:xfrm>
            <a:off x="2902148" y="3301085"/>
            <a:ext cx="1320619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42" name="Title 2">
            <a:extLst>
              <a:ext uri="{FF2B5EF4-FFF2-40B4-BE49-F238E27FC236}">
                <a16:creationId xmlns:a16="http://schemas.microsoft.com/office/drawing/2014/main" id="{E7227D69-FE96-DF55-AD6E-698B3D855D57}"/>
              </a:ext>
            </a:extLst>
          </p:cNvPr>
          <p:cNvSpPr txBox="1"/>
          <p:nvPr/>
        </p:nvSpPr>
        <p:spPr>
          <a:xfrm>
            <a:off x="4344462" y="330108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Manis</a:t>
            </a:r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2FED4C24-987F-02DA-4916-43CEC4424D8D}"/>
              </a:ext>
            </a:extLst>
          </p:cNvPr>
          <p:cNvCxnSpPr>
            <a:cxnSpLocks/>
          </p:cNvCxnSpPr>
          <p:nvPr/>
        </p:nvCxnSpPr>
        <p:spPr>
          <a:xfrm>
            <a:off x="1148584" y="2960589"/>
            <a:ext cx="75248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itle 2">
            <a:extLst>
              <a:ext uri="{FF2B5EF4-FFF2-40B4-BE49-F238E27FC236}">
                <a16:creationId xmlns:a16="http://schemas.microsoft.com/office/drawing/2014/main" id="{E7443CFE-4687-D7C8-46ED-6039BB53922E}"/>
              </a:ext>
            </a:extLst>
          </p:cNvPr>
          <p:cNvSpPr txBox="1"/>
          <p:nvPr/>
        </p:nvSpPr>
        <p:spPr>
          <a:xfrm>
            <a:off x="472317" y="3663869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MANISNYA</a:t>
            </a: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05CC7018-DD28-4907-D889-87EF20FD1FA4}"/>
              </a:ext>
            </a:extLst>
          </p:cNvPr>
          <p:cNvCxnSpPr>
            <a:cxnSpLocks/>
          </p:cNvCxnSpPr>
          <p:nvPr/>
        </p:nvCxnSpPr>
        <p:spPr>
          <a:xfrm>
            <a:off x="1576692" y="3831740"/>
            <a:ext cx="32437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itle 2">
            <a:extLst>
              <a:ext uri="{FF2B5EF4-FFF2-40B4-BE49-F238E27FC236}">
                <a16:creationId xmlns:a16="http://schemas.microsoft.com/office/drawing/2014/main" id="{D0FF39AA-DF8A-8194-BCB2-E7D3D2C41F4E}"/>
              </a:ext>
            </a:extLst>
          </p:cNvPr>
          <p:cNvSpPr txBox="1"/>
          <p:nvPr/>
        </p:nvSpPr>
        <p:spPr>
          <a:xfrm>
            <a:off x="1779348" y="4162089"/>
            <a:ext cx="140608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Rendah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48" name="Title 2">
            <a:extLst>
              <a:ext uri="{FF2B5EF4-FFF2-40B4-BE49-F238E27FC236}">
                <a16:creationId xmlns:a16="http://schemas.microsoft.com/office/drawing/2014/main" id="{2FA8FFA7-54A4-31E8-DCA9-B591B0EF7A98}"/>
              </a:ext>
            </a:extLst>
          </p:cNvPr>
          <p:cNvSpPr txBox="1"/>
          <p:nvPr/>
        </p:nvSpPr>
        <p:spPr>
          <a:xfrm>
            <a:off x="2902148" y="4170218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54" name="Title 2">
            <a:extLst>
              <a:ext uri="{FF2B5EF4-FFF2-40B4-BE49-F238E27FC236}">
                <a16:creationId xmlns:a16="http://schemas.microsoft.com/office/drawing/2014/main" id="{31C4A264-0D28-DA49-DBEE-3B8121481298}"/>
              </a:ext>
            </a:extLst>
          </p:cNvPr>
          <p:cNvSpPr txBox="1"/>
          <p:nvPr/>
        </p:nvSpPr>
        <p:spPr>
          <a:xfrm>
            <a:off x="4344462" y="4141344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Tinggi</a:t>
            </a:r>
          </a:p>
        </p:txBody>
      </p:sp>
      <p:sp>
        <p:nvSpPr>
          <p:cNvPr id="55" name="Title 2">
            <a:extLst>
              <a:ext uri="{FF2B5EF4-FFF2-40B4-BE49-F238E27FC236}">
                <a16:creationId xmlns:a16="http://schemas.microsoft.com/office/drawing/2014/main" id="{38E31412-9169-DEA0-AFD4-4FC217152E9E}"/>
              </a:ext>
            </a:extLst>
          </p:cNvPr>
          <p:cNvSpPr txBox="1"/>
          <p:nvPr/>
        </p:nvSpPr>
        <p:spPr>
          <a:xfrm>
            <a:off x="472317" y="4504128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Oak</a:t>
            </a:r>
          </a:p>
        </p:txBody>
      </p: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6174280A-7366-8033-2965-C049A273236A}"/>
              </a:ext>
            </a:extLst>
          </p:cNvPr>
          <p:cNvCxnSpPr>
            <a:cxnSpLocks/>
          </p:cNvCxnSpPr>
          <p:nvPr/>
        </p:nvCxnSpPr>
        <p:spPr>
          <a:xfrm>
            <a:off x="877824" y="4671999"/>
            <a:ext cx="102324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itle 2">
            <a:extLst>
              <a:ext uri="{FF2B5EF4-FFF2-40B4-BE49-F238E27FC236}">
                <a16:creationId xmlns:a16="http://schemas.microsoft.com/office/drawing/2014/main" id="{3A889F98-539F-BBDB-3CD8-AC202BDD91B8}"/>
              </a:ext>
            </a:extLst>
          </p:cNvPr>
          <p:cNvSpPr txBox="1"/>
          <p:nvPr/>
        </p:nvSpPr>
        <p:spPr>
          <a:xfrm>
            <a:off x="472317" y="5242743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KEASAMAN</a:t>
            </a:r>
          </a:p>
        </p:txBody>
      </p: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8469DD0E-36DB-79B1-EB58-64A2E7FA604C}"/>
              </a:ext>
            </a:extLst>
          </p:cNvPr>
          <p:cNvCxnSpPr>
            <a:cxnSpLocks/>
          </p:cNvCxnSpPr>
          <p:nvPr/>
        </p:nvCxnSpPr>
        <p:spPr>
          <a:xfrm>
            <a:off x="1737360" y="5388927"/>
            <a:ext cx="16371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itle 2">
            <a:extLst>
              <a:ext uri="{FF2B5EF4-FFF2-40B4-BE49-F238E27FC236}">
                <a16:creationId xmlns:a16="http://schemas.microsoft.com/office/drawing/2014/main" id="{8642E795-3CBC-6860-20D4-C7906D8FE901}"/>
              </a:ext>
            </a:extLst>
          </p:cNvPr>
          <p:cNvSpPr txBox="1"/>
          <p:nvPr/>
        </p:nvSpPr>
        <p:spPr>
          <a:xfrm>
            <a:off x="472317" y="6116954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ALKOHOL</a:t>
            </a:r>
          </a:p>
        </p:txBody>
      </p: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1678BB33-7F0F-17BC-077C-8DFBD374CD88}"/>
              </a:ext>
            </a:extLst>
          </p:cNvPr>
          <p:cNvCxnSpPr>
            <a:cxnSpLocks/>
          </p:cNvCxnSpPr>
          <p:nvPr/>
        </p:nvCxnSpPr>
        <p:spPr>
          <a:xfrm>
            <a:off x="1576692" y="6284825"/>
            <a:ext cx="32437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735389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E025C1A4-CB48-37E7-5004-B5B7EE410F8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388842"/>
            <a:ext cx="6096000" cy="6092317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7C42DB02-A4D5-C1F6-B253-8314459C4C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PUNCAK DARI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DCD0B9-24C7-5F10-AB48-88B3EFE01A9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>
                <a:solidFill>
                  <a:schemeClr val="accent5"/>
                </a:solidFill>
              </a:rPr>
              <a:t>WINE </a:t>
            </a:r>
          </a:p>
          <a:p>
            <a:r>
              <a:rPr lang="en-US" dirty="0">
                <a:solidFill>
                  <a:schemeClr val="accent5"/>
                </a:solidFill>
              </a:rPr>
              <a:t>IKLIM</a:t>
            </a:r>
          </a:p>
          <a:p>
            <a:r>
              <a:rPr lang="en-US" dirty="0">
                <a:solidFill>
                  <a:schemeClr val="accent5"/>
                </a:solidFill>
              </a:rPr>
              <a:t>SEJUK</a:t>
            </a: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EC4F9B9F-9F41-D51D-0669-FD32332342F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0420" y="4209539"/>
            <a:ext cx="3336670" cy="3133240"/>
          </a:xfrm>
        </p:spPr>
        <p:txBody>
          <a:bodyPr/>
          <a:lstStyle/>
          <a:p>
            <a:r>
              <a:rPr lang="en-ID" sz="1600" dirty="0" err="1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Sebuah</a:t>
            </a:r>
            <a:r>
              <a:rPr lang="en-ID" sz="16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wilayah </a:t>
            </a:r>
            <a:r>
              <a:rPr lang="en-ID" sz="1600" i="1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wine</a:t>
            </a:r>
            <a:r>
              <a:rPr lang="en-ID" sz="16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600" dirty="0" err="1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menjadi</a:t>
            </a:r>
            <a:r>
              <a:rPr lang="en-ID" sz="16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a typeface="Calibri" panose="020F0502020204030204" pitchFamily="34" charset="0"/>
                <a:cs typeface="Times New Roman" panose="02020603050405020304" pitchFamily="18" charset="0"/>
              </a:rPr>
              <a:t>penghasil</a:t>
            </a:r>
            <a:r>
              <a:rPr lang="en-ID" dirty="0">
                <a:ea typeface="Calibri" panose="020F0502020204030204" pitchFamily="34" charset="0"/>
                <a:cs typeface="Times New Roman" panose="02020603050405020304" pitchFamily="18" charset="0"/>
              </a:rPr>
              <a:t> wine </a:t>
            </a:r>
            <a:r>
              <a:rPr lang="en-ID" dirty="0" err="1">
                <a:ea typeface="Calibri" panose="020F0502020204030204" pitchFamily="34" charset="0"/>
                <a:cs typeface="Times New Roman" panose="02020603050405020304" pitchFamily="18" charset="0"/>
              </a:rPr>
              <a:t>utama</a:t>
            </a:r>
            <a:r>
              <a:rPr lang="en-ID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16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i="1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wine</a:t>
            </a:r>
            <a:r>
              <a:rPr lang="en-ID" sz="16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ID" sz="1600" dirty="0" err="1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iklim</a:t>
            </a:r>
            <a:r>
              <a:rPr lang="en-ID" sz="16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sejuk</a:t>
            </a:r>
            <a:r>
              <a:rPr lang="en-ID" sz="16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Australia.</a:t>
            </a:r>
            <a:r>
              <a:rPr lang="en-ID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Antusiasme</a:t>
            </a:r>
            <a:r>
              <a:rPr lang="en-ID" sz="16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600" dirty="0" err="1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keanggunan</a:t>
            </a:r>
            <a:r>
              <a:rPr lang="en-ID" sz="16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600" dirty="0" err="1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elevasi</a:t>
            </a:r>
            <a:r>
              <a:rPr lang="en-ID" sz="16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mendorong</a:t>
            </a:r>
            <a:r>
              <a:rPr lang="en-ID" sz="16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ID" sz="1600" dirty="0" err="1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penghasil</a:t>
            </a:r>
            <a:r>
              <a:rPr lang="en-ID" sz="16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wine </a:t>
            </a:r>
            <a:r>
              <a:rPr lang="en-ID" sz="1600" dirty="0" err="1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terkemuka</a:t>
            </a:r>
            <a:r>
              <a:rPr lang="en-ID" sz="16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ID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5418610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933A3AF-83CE-B069-EFE2-FCE7A63BA3C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Freeform 4">
            <a:extLst>
              <a:ext uri="{FF2B5EF4-FFF2-40B4-BE49-F238E27FC236}">
                <a16:creationId xmlns:a16="http://schemas.microsoft.com/office/drawing/2014/main" id="{B872944F-7255-B49A-CC0E-EFD238254BDE}"/>
              </a:ext>
            </a:extLst>
          </p:cNvPr>
          <p:cNvSpPr/>
          <p:nvPr/>
        </p:nvSpPr>
        <p:spPr>
          <a:xfrm>
            <a:off x="-18288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dirty="0">
              <a:latin typeface="Neue Haas Grotesk Text Pro" panose="020B0504020202020204" pitchFamily="34" charset="77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45BAA86D-E94D-49BB-69D4-28ADEC87ED1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0080" y="6301153"/>
            <a:ext cx="2822695" cy="123397"/>
          </a:xfrm>
          <a:prstGeom prst="rect">
            <a:avLst/>
          </a:prstGeom>
        </p:spPr>
      </p:pic>
      <p:sp>
        <p:nvSpPr>
          <p:cNvPr id="2" name="object 2">
            <a:extLst>
              <a:ext uri="{FF2B5EF4-FFF2-40B4-BE49-F238E27FC236}">
                <a16:creationId xmlns:a16="http://schemas.microsoft.com/office/drawing/2014/main" id="{457CDB09-6672-2077-89F1-A199F3EE26C7}"/>
              </a:ext>
            </a:extLst>
          </p:cNvPr>
          <p:cNvSpPr txBox="1"/>
          <p:nvPr/>
        </p:nvSpPr>
        <p:spPr>
          <a:xfrm>
            <a:off x="1948595" y="2864765"/>
            <a:ext cx="8105975" cy="1128471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522" algn="ctr">
              <a:spcBef>
                <a:spcPts val="91"/>
              </a:spcBef>
              <a:tabLst>
                <a:tab pos="1162574" algn="l"/>
                <a:tab pos="2432878" algn="l"/>
                <a:tab pos="3690509" algn="l"/>
                <a:tab pos="4919334" algn="l"/>
                <a:tab pos="6532419" algn="l"/>
                <a:tab pos="9045952" algn="l"/>
              </a:tabLst>
            </a:pPr>
            <a:r>
              <a:rPr lang="en-AU" altLang="ja-JP" sz="5400" b="0" dirty="0" err="1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Terima</a:t>
            </a:r>
            <a:r>
              <a:rPr lang="en-AU" altLang="ja-JP" sz="5400" b="0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altLang="ja-JP" sz="5400" b="0" dirty="0" err="1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kasih</a:t>
            </a:r>
            <a:endParaRPr lang="pt-BR" sz="5400" b="0" spc="272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9349937"/>
      </p:ext>
    </p:extLst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9557FF-B3D9-F130-815A-5CF50CB361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DDBF2B-12EC-9B2F-3210-736E941511EF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A60AC0C-615C-5BAC-133B-93119356726A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535683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A map of australia with black text&#10;&#10;AI-generated content may be incorrect.">
            <a:extLst>
              <a:ext uri="{FF2B5EF4-FFF2-40B4-BE49-F238E27FC236}">
                <a16:creationId xmlns:a16="http://schemas.microsoft.com/office/drawing/2014/main" id="{08943133-53ED-EF6D-79B3-4CA3ADA4444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912" r="4555"/>
          <a:stretch/>
        </p:blipFill>
        <p:spPr>
          <a:xfrm>
            <a:off x="3222894" y="-2619"/>
            <a:ext cx="8969105" cy="6860619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2E8299DC-0241-3CE8-904B-330EA39384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87955"/>
            <a:ext cx="6158452" cy="1325562"/>
          </a:xfrm>
        </p:spPr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AUSTRALIA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127AB1A-B477-FE1F-BCA8-F1C781AC515E}"/>
              </a:ext>
            </a:extLst>
          </p:cNvPr>
          <p:cNvCxnSpPr>
            <a:cxnSpLocks/>
          </p:cNvCxnSpPr>
          <p:nvPr/>
        </p:nvCxnSpPr>
        <p:spPr>
          <a:xfrm flipV="1">
            <a:off x="8067822" y="4808213"/>
            <a:ext cx="808892" cy="804796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762B4DED-6C65-3B5A-F025-9FF1F8B4D7A0}"/>
              </a:ext>
            </a:extLst>
          </p:cNvPr>
          <p:cNvSpPr txBox="1"/>
          <p:nvPr/>
        </p:nvSpPr>
        <p:spPr>
          <a:xfrm>
            <a:off x="5984841" y="5453541"/>
            <a:ext cx="34452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accent2"/>
                </a:solidFill>
                <a:latin typeface="Neue Haas Grotesk Text Pro" panose="020B0504020202020204" pitchFamily="34" charset="77"/>
              </a:rPr>
              <a:t>ADELAIDE HILLS</a:t>
            </a:r>
            <a:endParaRPr lang="en-US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4621381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A map of the north and south america&#10;&#10;AI-generated content may be incorrect.">
            <a:extLst>
              <a:ext uri="{FF2B5EF4-FFF2-40B4-BE49-F238E27FC236}">
                <a16:creationId xmlns:a16="http://schemas.microsoft.com/office/drawing/2014/main" id="{748F69AB-59CF-7CF2-F6AB-56786169111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984" r="21912"/>
          <a:stretch/>
        </p:blipFill>
        <p:spPr>
          <a:xfrm>
            <a:off x="3291841" y="11466"/>
            <a:ext cx="8900160" cy="6847928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BEECEE92-FDCE-E773-A43D-DD59895A05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84200"/>
            <a:ext cx="6158452" cy="1325562"/>
          </a:xfrm>
        </p:spPr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AUSTRALIA Selatan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86F9230-2727-DFC7-C23C-904045152D7D}"/>
              </a:ext>
            </a:extLst>
          </p:cNvPr>
          <p:cNvCxnSpPr>
            <a:cxnSpLocks/>
          </p:cNvCxnSpPr>
          <p:nvPr/>
        </p:nvCxnSpPr>
        <p:spPr>
          <a:xfrm flipV="1">
            <a:off x="8489853" y="3798277"/>
            <a:ext cx="1976510" cy="78779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81303A6D-BBFB-4BD5-9A90-77974626FEE0}"/>
              </a:ext>
            </a:extLst>
          </p:cNvPr>
          <p:cNvSpPr txBox="1"/>
          <p:nvPr/>
        </p:nvSpPr>
        <p:spPr>
          <a:xfrm>
            <a:off x="6406872" y="4426599"/>
            <a:ext cx="34452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accent2"/>
                </a:solidFill>
                <a:latin typeface="Neue Haas Grotesk Text Pro" panose="020B0504020202020204" pitchFamily="34" charset="77"/>
              </a:rPr>
              <a:t>ADELAIDE HILLS</a:t>
            </a:r>
            <a:endParaRPr lang="en-US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9477231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A green field with trees and a cross&#10;&#10;AI-generated content may be incorrect.">
            <a:extLst>
              <a:ext uri="{FF2B5EF4-FFF2-40B4-BE49-F238E27FC236}">
                <a16:creationId xmlns:a16="http://schemas.microsoft.com/office/drawing/2014/main" id="{07A9F4B9-C793-E942-3C79-DA2F2C2BC40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368300"/>
            <a:ext cx="6096000" cy="6103741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4762CF8-1C9D-0CA1-735C-9E3757B608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3" y="73685"/>
            <a:ext cx="4829691" cy="785732"/>
          </a:xfrm>
        </p:spPr>
        <p:txBody>
          <a:bodyPr/>
          <a:lstStyle/>
          <a:p>
            <a:r>
              <a:rPr lang="en-US" dirty="0">
                <a:solidFill>
                  <a:schemeClr val="accent5"/>
                </a:solidFill>
              </a:rPr>
              <a:t>ADELAIDE HILLS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91661C-849C-778D-4496-D3C22486232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3" y="3714645"/>
            <a:ext cx="5600770" cy="3133240"/>
          </a:xfrm>
        </p:spPr>
        <p:txBody>
          <a:bodyPr/>
          <a:lstStyle/>
          <a:p>
            <a:pPr marL="0" indent="0">
              <a:lnSpc>
                <a:spcPct val="105000"/>
              </a:lnSpc>
              <a:buNone/>
            </a:pPr>
            <a:r>
              <a:rPr lang="en-US" dirty="0">
                <a:solidFill>
                  <a:schemeClr val="bg1"/>
                </a:solidFill>
              </a:rPr>
              <a:t>Wilayah </a:t>
            </a:r>
            <a:r>
              <a:rPr lang="en-US" dirty="0" err="1">
                <a:solidFill>
                  <a:schemeClr val="bg1"/>
                </a:solidFill>
              </a:rPr>
              <a:t>anggur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ini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telah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dengan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cepat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menjadi</a:t>
            </a:r>
            <a:r>
              <a:rPr lang="en-US" dirty="0">
                <a:solidFill>
                  <a:schemeClr val="bg1"/>
                </a:solidFill>
              </a:rPr>
              <a:t> salah </a:t>
            </a:r>
            <a:r>
              <a:rPr lang="en-US" dirty="0" err="1">
                <a:solidFill>
                  <a:schemeClr val="bg1"/>
                </a:solidFill>
              </a:rPr>
              <a:t>satu</a:t>
            </a:r>
            <a:r>
              <a:rPr lang="en-US" dirty="0">
                <a:solidFill>
                  <a:schemeClr val="bg1"/>
                </a:solidFill>
              </a:rPr>
              <a:t> wilayah yang paling </a:t>
            </a:r>
            <a:r>
              <a:rPr lang="en-US" dirty="0" err="1">
                <a:solidFill>
                  <a:schemeClr val="bg1"/>
                </a:solidFill>
              </a:rPr>
              <a:t>menarik</a:t>
            </a:r>
            <a:r>
              <a:rPr lang="en-US" dirty="0">
                <a:solidFill>
                  <a:schemeClr val="bg1"/>
                </a:solidFill>
              </a:rPr>
              <a:t> di Australia, yang </a:t>
            </a:r>
            <a:r>
              <a:rPr lang="en-US" dirty="0" err="1">
                <a:solidFill>
                  <a:schemeClr val="bg1"/>
                </a:solidFill>
              </a:rPr>
              <a:t>mendukung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suatu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komunitas</a:t>
            </a:r>
            <a:r>
              <a:rPr lang="en-US" dirty="0">
                <a:solidFill>
                  <a:schemeClr val="bg1"/>
                </a:solidFill>
              </a:rPr>
              <a:t> yang </a:t>
            </a:r>
            <a:r>
              <a:rPr lang="en-US" dirty="0" err="1">
                <a:solidFill>
                  <a:schemeClr val="bg1"/>
                </a:solidFill>
              </a:rPr>
              <a:t>kreatif</a:t>
            </a:r>
            <a:r>
              <a:rPr lang="en-US" dirty="0">
                <a:solidFill>
                  <a:schemeClr val="bg1"/>
                </a:solidFill>
              </a:rPr>
              <a:t> dan </a:t>
            </a:r>
            <a:r>
              <a:rPr lang="en-US" dirty="0" err="1">
                <a:solidFill>
                  <a:schemeClr val="bg1"/>
                </a:solidFill>
              </a:rPr>
              <a:t>membuka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jalan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untuk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evolusi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anggur</a:t>
            </a:r>
            <a:r>
              <a:rPr lang="en-US" dirty="0">
                <a:solidFill>
                  <a:schemeClr val="bg1"/>
                </a:solidFill>
              </a:rPr>
              <a:t> Australia. </a:t>
            </a:r>
          </a:p>
          <a:p>
            <a:pPr marL="285750" indent="-285750">
              <a:lnSpc>
                <a:spcPct val="105000"/>
              </a:lnSpc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/>
                </a:solidFill>
              </a:rPr>
              <a:t>Lanskap</a:t>
            </a:r>
            <a:r>
              <a:rPr lang="en-US" dirty="0">
                <a:solidFill>
                  <a:schemeClr val="bg1"/>
                </a:solidFill>
              </a:rPr>
              <a:t> yang </a:t>
            </a:r>
            <a:r>
              <a:rPr lang="en-US" dirty="0" err="1">
                <a:solidFill>
                  <a:schemeClr val="bg1"/>
                </a:solidFill>
              </a:rPr>
              <a:t>beragam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dengan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iklim</a:t>
            </a:r>
            <a:r>
              <a:rPr lang="en-US" dirty="0">
                <a:solidFill>
                  <a:schemeClr val="bg1"/>
                </a:solidFill>
              </a:rPr>
              <a:t> paling </a:t>
            </a:r>
            <a:r>
              <a:rPr lang="en-US" dirty="0" err="1">
                <a:solidFill>
                  <a:schemeClr val="bg1"/>
                </a:solidFill>
              </a:rPr>
              <a:t>sejuk</a:t>
            </a:r>
            <a:r>
              <a:rPr lang="en-US" dirty="0">
                <a:solidFill>
                  <a:schemeClr val="bg1"/>
                </a:solidFill>
              </a:rPr>
              <a:t> di Australia Selatan</a:t>
            </a:r>
          </a:p>
          <a:p>
            <a:pPr marL="285750" indent="-285750">
              <a:lnSpc>
                <a:spcPct val="105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Pusat </a:t>
            </a:r>
            <a:r>
              <a:rPr lang="en-US" dirty="0" err="1">
                <a:solidFill>
                  <a:schemeClr val="bg1"/>
                </a:solidFill>
              </a:rPr>
              <a:t>kualitas</a:t>
            </a:r>
            <a:r>
              <a:rPr lang="en-US" dirty="0">
                <a:solidFill>
                  <a:schemeClr val="bg1"/>
                </a:solidFill>
              </a:rPr>
              <a:t> dan </a:t>
            </a:r>
            <a:r>
              <a:rPr lang="en-US" dirty="0" err="1">
                <a:solidFill>
                  <a:schemeClr val="bg1"/>
                </a:solidFill>
              </a:rPr>
              <a:t>inovasi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dalam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produksi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anggur</a:t>
            </a:r>
            <a:endParaRPr lang="en-US" dirty="0">
              <a:solidFill>
                <a:schemeClr val="bg1"/>
              </a:solidFill>
            </a:endParaRPr>
          </a:p>
          <a:p>
            <a:pPr marL="285750" indent="-285750">
              <a:lnSpc>
                <a:spcPct val="105000"/>
              </a:lnSpc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/>
                </a:solidFill>
              </a:rPr>
              <a:t>Keanggunan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adalah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karakteristik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umum</a:t>
            </a:r>
            <a:r>
              <a:rPr lang="en-US" dirty="0">
                <a:solidFill>
                  <a:schemeClr val="bg1"/>
                </a:solidFill>
              </a:rPr>
              <a:t> di </a:t>
            </a:r>
            <a:r>
              <a:rPr lang="en-US" dirty="0" err="1">
                <a:solidFill>
                  <a:schemeClr val="bg1"/>
                </a:solidFill>
              </a:rPr>
              <a:t>seluruh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anggur</a:t>
            </a:r>
            <a:r>
              <a:rPr lang="en-US" dirty="0">
                <a:solidFill>
                  <a:schemeClr val="bg1"/>
                </a:solidFill>
              </a:rPr>
              <a:t> yang </a:t>
            </a:r>
            <a:r>
              <a:rPr lang="en-US" dirty="0" err="1">
                <a:solidFill>
                  <a:schemeClr val="bg1"/>
                </a:solidFill>
              </a:rPr>
              <a:t>beragam</a:t>
            </a:r>
            <a:endParaRPr lang="en-US" dirty="0">
              <a:solidFill>
                <a:schemeClr val="bg1"/>
              </a:solidFill>
            </a:endParaRPr>
          </a:p>
          <a:p>
            <a:pPr marL="285750" indent="-285750">
              <a:lnSpc>
                <a:spcPct val="105000"/>
              </a:lnSpc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/>
                </a:solidFill>
              </a:rPr>
              <a:t>Tempat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populer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bagi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turis</a:t>
            </a:r>
            <a:r>
              <a:rPr lang="en-US" dirty="0">
                <a:solidFill>
                  <a:schemeClr val="bg1"/>
                </a:solidFill>
              </a:rPr>
              <a:t> yang </a:t>
            </a:r>
            <a:r>
              <a:rPr lang="en-US" dirty="0" err="1">
                <a:solidFill>
                  <a:schemeClr val="bg1"/>
                </a:solidFill>
              </a:rPr>
              <a:t>dekat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dengan</a:t>
            </a:r>
            <a:r>
              <a:rPr lang="en-US" dirty="0">
                <a:solidFill>
                  <a:schemeClr val="bg1"/>
                </a:solidFill>
              </a:rPr>
              <a:t>  Adelaide 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DE3DB73-2185-EB6B-CCCA-C32695F3740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56362" y="941549"/>
            <a:ext cx="5502757" cy="1325563"/>
          </a:xfrm>
        </p:spPr>
        <p:txBody>
          <a:bodyPr/>
          <a:lstStyle/>
          <a:p>
            <a:r>
              <a:rPr lang="en-US" sz="4000" dirty="0">
                <a:solidFill>
                  <a:schemeClr val="bg2"/>
                </a:solidFill>
              </a:rPr>
              <a:t>AREA BERIKLIM SEJUK YANG MENAKJUBKAN </a:t>
            </a:r>
            <a:br>
              <a:rPr lang="en-US" sz="4000" dirty="0">
                <a:solidFill>
                  <a:schemeClr val="bg2"/>
                </a:solidFill>
              </a:rPr>
            </a:br>
            <a:r>
              <a:rPr lang="en-US" sz="4000" dirty="0">
                <a:solidFill>
                  <a:schemeClr val="bg2"/>
                </a:solidFill>
              </a:rPr>
              <a:t>DAN PENUH </a:t>
            </a:r>
            <a:br>
              <a:rPr lang="en-US" sz="4000" dirty="0">
                <a:solidFill>
                  <a:schemeClr val="bg2"/>
                </a:solidFill>
              </a:rPr>
            </a:br>
            <a:r>
              <a:rPr lang="en-US" sz="4000" dirty="0">
                <a:solidFill>
                  <a:schemeClr val="bg2"/>
                </a:solidFill>
              </a:rPr>
              <a:t>DENGAN INOVASI</a:t>
            </a:r>
          </a:p>
        </p:txBody>
      </p:sp>
    </p:spTree>
    <p:extLst>
      <p:ext uri="{BB962C8B-B14F-4D97-AF65-F5344CB8AC3E}">
        <p14:creationId xmlns:p14="http://schemas.microsoft.com/office/powerpoint/2010/main" val="602433484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E074BADF-07CD-2B27-08AE-DF38B7EBA5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368300"/>
            <a:ext cx="6096000" cy="610362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CBCDC0B-F635-F360-B8FF-6CF32D070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84200"/>
            <a:ext cx="6158452" cy="1325562"/>
          </a:xfrm>
        </p:spPr>
        <p:txBody>
          <a:bodyPr/>
          <a:lstStyle/>
          <a:p>
            <a:r>
              <a:rPr lang="en-US" sz="6000" dirty="0" err="1">
                <a:solidFill>
                  <a:schemeClr val="accent1"/>
                </a:solidFill>
                <a:latin typeface="+mj-lt"/>
              </a:rPr>
              <a:t>Topik</a:t>
            </a:r>
            <a:r>
              <a:rPr lang="en-US" sz="6000" dirty="0">
                <a:solidFill>
                  <a:schemeClr val="accent1"/>
                </a:solidFill>
                <a:latin typeface="+mj-lt"/>
              </a:rPr>
              <a:t> </a:t>
            </a:r>
            <a:br>
              <a:rPr lang="en-US" sz="6000" dirty="0">
                <a:solidFill>
                  <a:schemeClr val="accent1"/>
                </a:solidFill>
                <a:latin typeface="+mj-lt"/>
              </a:rPr>
            </a:br>
            <a:r>
              <a:rPr lang="en-US" sz="6000" dirty="0" err="1">
                <a:solidFill>
                  <a:schemeClr val="accent1"/>
                </a:solidFill>
                <a:latin typeface="+mj-lt"/>
              </a:rPr>
              <a:t>HaRI</a:t>
            </a:r>
            <a:r>
              <a:rPr lang="en-US" sz="6000" dirty="0">
                <a:solidFill>
                  <a:schemeClr val="accent1"/>
                </a:solidFill>
                <a:latin typeface="+mj-lt"/>
              </a:rPr>
              <a:t> </a:t>
            </a:r>
            <a:br>
              <a:rPr lang="en-US" sz="6000" dirty="0">
                <a:solidFill>
                  <a:schemeClr val="accent1"/>
                </a:solidFill>
                <a:latin typeface="+mj-lt"/>
              </a:rPr>
            </a:br>
            <a:r>
              <a:rPr lang="en-US" sz="6000" dirty="0">
                <a:solidFill>
                  <a:schemeClr val="accent1"/>
                </a:solidFill>
                <a:latin typeface="+mj-lt"/>
              </a:rPr>
              <a:t>INI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4A6FBD-A36B-526C-BC1F-FA8C1FBADFD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3888" y="4100451"/>
            <a:ext cx="4829691" cy="1530521"/>
          </a:xfrm>
        </p:spPr>
        <p:txBody>
          <a:bodyPr/>
          <a:lstStyle/>
          <a:p>
            <a:pPr>
              <a:lnSpc>
                <a:spcPct val="99000"/>
              </a:lnSpc>
              <a:spcBef>
                <a:spcPts val="800"/>
              </a:spcBef>
            </a:pPr>
            <a:r>
              <a:rPr lang="en-US" dirty="0"/>
              <a:t>Sejarah Adelaide Hills</a:t>
            </a:r>
          </a:p>
          <a:p>
            <a:pPr>
              <a:lnSpc>
                <a:spcPct val="99000"/>
              </a:lnSpc>
              <a:spcBef>
                <a:spcPts val="800"/>
              </a:spcBef>
            </a:pPr>
            <a:r>
              <a:rPr lang="en-US" dirty="0" err="1"/>
              <a:t>Geografi</a:t>
            </a:r>
            <a:r>
              <a:rPr lang="en-US" dirty="0"/>
              <a:t>, </a:t>
            </a:r>
            <a:r>
              <a:rPr lang="en-US" dirty="0" err="1"/>
              <a:t>iklim</a:t>
            </a:r>
            <a:r>
              <a:rPr lang="en-US" dirty="0"/>
              <a:t> dan </a:t>
            </a:r>
            <a:r>
              <a:rPr lang="en-US" dirty="0" err="1"/>
              <a:t>tanah</a:t>
            </a:r>
            <a:endParaRPr lang="en-US" dirty="0"/>
          </a:p>
          <a:p>
            <a:pPr>
              <a:lnSpc>
                <a:spcPct val="99000"/>
              </a:lnSpc>
              <a:spcBef>
                <a:spcPts val="800"/>
              </a:spcBef>
            </a:pPr>
            <a:r>
              <a:rPr lang="en-US" dirty="0" err="1"/>
              <a:t>Pembudidayaan</a:t>
            </a:r>
            <a:r>
              <a:rPr lang="en-US" dirty="0"/>
              <a:t> </a:t>
            </a:r>
            <a:r>
              <a:rPr lang="en-US" dirty="0" err="1"/>
              <a:t>anggur</a:t>
            </a:r>
            <a:r>
              <a:rPr lang="en-US" dirty="0"/>
              <a:t> dan </a:t>
            </a:r>
            <a:r>
              <a:rPr lang="en-US" dirty="0" err="1"/>
              <a:t>pembuatan</a:t>
            </a:r>
            <a:r>
              <a:rPr lang="en-US" dirty="0"/>
              <a:t> </a:t>
            </a:r>
            <a:r>
              <a:rPr lang="en-US" dirty="0" err="1"/>
              <a:t>anggur</a:t>
            </a:r>
            <a:endParaRPr lang="en-US" dirty="0"/>
          </a:p>
          <a:p>
            <a:pPr>
              <a:lnSpc>
                <a:spcPct val="99000"/>
              </a:lnSpc>
              <a:spcBef>
                <a:spcPts val="800"/>
              </a:spcBef>
            </a:pPr>
            <a:r>
              <a:rPr lang="en-US" dirty="0" err="1"/>
              <a:t>Varietas</a:t>
            </a:r>
            <a:r>
              <a:rPr lang="en-US" dirty="0"/>
              <a:t> </a:t>
            </a:r>
            <a:r>
              <a:rPr lang="en-US" dirty="0" err="1"/>
              <a:t>unggul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8933285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4953748A-19FA-65E8-827E-4EB8E509E76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6465"/>
          <a:stretch/>
        </p:blipFill>
        <p:spPr>
          <a:xfrm>
            <a:off x="6456362" y="3808638"/>
            <a:ext cx="5735637" cy="2806573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2B5B51B5-DA05-CE25-CD97-B952DAC601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670" y="3477251"/>
            <a:ext cx="2382787" cy="662774"/>
          </a:xfrm>
        </p:spPr>
        <p:txBody>
          <a:bodyPr/>
          <a:lstStyle/>
          <a:p>
            <a:r>
              <a:rPr lang="en-US" dirty="0"/>
              <a:t>1840an – 1900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C74B72-A378-F166-EE3C-5A671D83C8B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70670" y="4140032"/>
            <a:ext cx="2976345" cy="1461301"/>
          </a:xfrm>
        </p:spPr>
        <p:txBody>
          <a:bodyPr/>
          <a:lstStyle/>
          <a:p>
            <a:pPr marL="0" indent="0">
              <a:lnSpc>
                <a:spcPct val="95000"/>
              </a:lnSpc>
              <a:spcBef>
                <a:spcPts val="800"/>
              </a:spcBef>
              <a:buNone/>
            </a:pPr>
            <a:r>
              <a:rPr lang="en-US" sz="1600" dirty="0"/>
              <a:t>Kebun </a:t>
            </a:r>
            <a:r>
              <a:rPr lang="en-US" sz="1600" dirty="0" err="1"/>
              <a:t>anggur</a:t>
            </a:r>
            <a:r>
              <a:rPr lang="en-US" sz="1600" dirty="0"/>
              <a:t> </a:t>
            </a:r>
            <a:r>
              <a:rPr lang="en-US" sz="1600" dirty="0" err="1"/>
              <a:t>komersial</a:t>
            </a:r>
            <a:r>
              <a:rPr lang="en-US" sz="1600" dirty="0"/>
              <a:t> </a:t>
            </a:r>
            <a:r>
              <a:rPr lang="en-US" sz="1600" dirty="0" err="1"/>
              <a:t>pertama</a:t>
            </a:r>
            <a:r>
              <a:rPr lang="en-US" sz="1600" dirty="0"/>
              <a:t> </a:t>
            </a:r>
            <a:r>
              <a:rPr lang="en-US" sz="1600" dirty="0" err="1"/>
              <a:t>ditanam</a:t>
            </a:r>
            <a:r>
              <a:rPr lang="en-US" sz="1600" dirty="0"/>
              <a:t> oleh John Barton Hack. </a:t>
            </a:r>
            <a:r>
              <a:rPr lang="en-US" dirty="0" err="1"/>
              <a:t>Setelah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pada </a:t>
            </a:r>
            <a:r>
              <a:rPr lang="en-US" dirty="0" err="1"/>
              <a:t>tahun</a:t>
            </a:r>
            <a:r>
              <a:rPr lang="en-US" dirty="0"/>
              <a:t> </a:t>
            </a:r>
            <a:r>
              <a:rPr lang="en-US" sz="1600" dirty="0"/>
              <a:t>1840 </a:t>
            </a:r>
            <a:r>
              <a:rPr lang="en-US" sz="1600" dirty="0" err="1"/>
              <a:t>hingga</a:t>
            </a:r>
            <a:r>
              <a:rPr lang="en-US" sz="1600" dirty="0"/>
              <a:t> 1900 </a:t>
            </a:r>
            <a:r>
              <a:rPr lang="en-US" sz="1600" dirty="0" err="1"/>
              <a:t>terdapat</a:t>
            </a:r>
            <a:r>
              <a:rPr lang="en-US" sz="1600" dirty="0"/>
              <a:t> </a:t>
            </a:r>
            <a:r>
              <a:rPr lang="en-US" sz="1600" dirty="0" err="1"/>
              <a:t>lebih</a:t>
            </a:r>
            <a:r>
              <a:rPr lang="en-US" sz="1600" dirty="0"/>
              <a:t> </a:t>
            </a:r>
            <a:r>
              <a:rPr lang="en-US" sz="1600" dirty="0" err="1"/>
              <a:t>dari</a:t>
            </a:r>
            <a:r>
              <a:rPr lang="en-US" sz="1600" dirty="0"/>
              <a:t> 200 </a:t>
            </a:r>
            <a:r>
              <a:rPr lang="en-US" sz="1600" dirty="0" err="1"/>
              <a:t>petani</a:t>
            </a:r>
            <a:r>
              <a:rPr lang="en-US" sz="1600" dirty="0"/>
              <a:t> </a:t>
            </a:r>
            <a:r>
              <a:rPr lang="en-US" sz="1600" dirty="0" err="1"/>
              <a:t>anggur</a:t>
            </a:r>
            <a:r>
              <a:rPr lang="en-US" sz="1600" dirty="0"/>
              <a:t> dan </a:t>
            </a:r>
            <a:r>
              <a:rPr lang="en-US" sz="1600" dirty="0" err="1"/>
              <a:t>pembuat</a:t>
            </a:r>
            <a:r>
              <a:rPr lang="en-US" sz="1600" dirty="0"/>
              <a:t> </a:t>
            </a:r>
            <a:r>
              <a:rPr lang="en-US" sz="1600" dirty="0" err="1"/>
              <a:t>anggur</a:t>
            </a:r>
            <a:r>
              <a:rPr lang="en-US" sz="1600" dirty="0"/>
              <a:t> di wilayah </a:t>
            </a:r>
            <a:r>
              <a:rPr lang="en-US" sz="1600" dirty="0" err="1"/>
              <a:t>ini</a:t>
            </a:r>
            <a:r>
              <a:rPr lang="en-US" sz="1600" dirty="0"/>
              <a:t>. </a:t>
            </a:r>
            <a:endParaRPr lang="en-AU" sz="1600" dirty="0"/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79A53C4-1F84-2B78-9D7D-51A0BC3D92F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971951" y="1720205"/>
            <a:ext cx="3787044" cy="1461301"/>
          </a:xfrm>
        </p:spPr>
        <p:txBody>
          <a:bodyPr/>
          <a:lstStyle/>
          <a:p>
            <a:pPr marL="0" indent="0">
              <a:lnSpc>
                <a:spcPct val="95000"/>
              </a:lnSpc>
              <a:spcBef>
                <a:spcPts val="800"/>
              </a:spcBef>
              <a:buNone/>
            </a:pPr>
            <a:r>
              <a:rPr lang="en-US" sz="1600" dirty="0" err="1"/>
              <a:t>Akibat</a:t>
            </a:r>
            <a:r>
              <a:rPr lang="en-US" sz="1600" dirty="0"/>
              <a:t> </a:t>
            </a:r>
            <a:r>
              <a:rPr lang="en-US" sz="1600" dirty="0" err="1"/>
              <a:t>dari</a:t>
            </a:r>
            <a:r>
              <a:rPr lang="en-US" sz="1600" dirty="0"/>
              <a:t> </a:t>
            </a:r>
            <a:r>
              <a:rPr lang="en-US" sz="1600" dirty="0" err="1"/>
              <a:t>tekanan</a:t>
            </a:r>
            <a:r>
              <a:rPr lang="en-US" sz="1600" dirty="0"/>
              <a:t> </a:t>
            </a:r>
            <a:r>
              <a:rPr lang="en-US" sz="1600" dirty="0" err="1"/>
              <a:t>keuangan</a:t>
            </a:r>
            <a:r>
              <a:rPr lang="en-US" sz="1600" dirty="0"/>
              <a:t> dan </a:t>
            </a:r>
            <a:r>
              <a:rPr lang="en-US" sz="1600" dirty="0" err="1"/>
              <a:t>tidak</a:t>
            </a:r>
            <a:r>
              <a:rPr lang="en-US" sz="1600" dirty="0"/>
              <a:t> </a:t>
            </a:r>
            <a:r>
              <a:rPr lang="en-US" sz="1600" dirty="0" err="1"/>
              <a:t>adanya</a:t>
            </a:r>
            <a:r>
              <a:rPr lang="en-US" sz="1600" dirty="0"/>
              <a:t> </a:t>
            </a:r>
            <a:r>
              <a:rPr lang="en-US" sz="1600" dirty="0" err="1"/>
              <a:t>pengalaman</a:t>
            </a:r>
            <a:r>
              <a:rPr lang="en-US" sz="1600" dirty="0"/>
              <a:t> </a:t>
            </a:r>
            <a:r>
              <a:rPr lang="en-US" sz="1600" dirty="0" err="1"/>
              <a:t>dalam</a:t>
            </a:r>
            <a:r>
              <a:rPr lang="en-US" sz="1600" dirty="0"/>
              <a:t> </a:t>
            </a:r>
            <a:r>
              <a:rPr lang="en-US" sz="1600" dirty="0" err="1"/>
              <a:t>pembudidayaan</a:t>
            </a:r>
            <a:r>
              <a:rPr lang="en-US" sz="1600" dirty="0"/>
              <a:t> </a:t>
            </a:r>
            <a:r>
              <a:rPr lang="en-US" sz="1600" dirty="0" err="1"/>
              <a:t>anggur</a:t>
            </a:r>
            <a:r>
              <a:rPr lang="en-US" dirty="0"/>
              <a:t> </a:t>
            </a:r>
            <a:r>
              <a:rPr lang="en-US" sz="1600" dirty="0" err="1"/>
              <a:t>semua</a:t>
            </a:r>
            <a:r>
              <a:rPr lang="en-US" sz="1600" dirty="0"/>
              <a:t> </a:t>
            </a:r>
            <a:r>
              <a:rPr lang="en-US" sz="1600" dirty="0" err="1"/>
              <a:t>kebun</a:t>
            </a:r>
            <a:r>
              <a:rPr lang="en-US" sz="1600" dirty="0"/>
              <a:t> </a:t>
            </a:r>
            <a:r>
              <a:rPr lang="en-US" sz="1600" dirty="0" err="1"/>
              <a:t>anggur</a:t>
            </a:r>
            <a:r>
              <a:rPr lang="en-US" sz="1600" dirty="0"/>
              <a:t> </a:t>
            </a:r>
            <a:r>
              <a:rPr lang="en-US" sz="1600" dirty="0" err="1"/>
              <a:t>dihilangkan</a:t>
            </a:r>
            <a:r>
              <a:rPr lang="en-US" sz="1600" dirty="0"/>
              <a:t> pada </a:t>
            </a:r>
            <a:r>
              <a:rPr lang="en-US" sz="1600" dirty="0" err="1"/>
              <a:t>tahun</a:t>
            </a:r>
            <a:r>
              <a:rPr lang="en-US" sz="1600" dirty="0"/>
              <a:t>  1930an. </a:t>
            </a:r>
            <a:r>
              <a:rPr lang="en-US" sz="1600" dirty="0" err="1"/>
              <a:t>Selama</a:t>
            </a:r>
            <a:r>
              <a:rPr lang="en-US" sz="1600" dirty="0"/>
              <a:t> 40 </a:t>
            </a:r>
            <a:r>
              <a:rPr lang="en-US" sz="1600" dirty="0" err="1"/>
              <a:t>tahun</a:t>
            </a:r>
            <a:r>
              <a:rPr lang="en-US" sz="1600" dirty="0"/>
              <a:t> </a:t>
            </a:r>
            <a:r>
              <a:rPr lang="en-US" sz="1600" dirty="0" err="1"/>
              <a:t>berikutnya</a:t>
            </a:r>
            <a:r>
              <a:rPr lang="en-US" sz="1600" dirty="0"/>
              <a:t>, </a:t>
            </a:r>
            <a:r>
              <a:rPr lang="en-US" sz="1600" dirty="0" err="1"/>
              <a:t>tanah</a:t>
            </a:r>
            <a:r>
              <a:rPr lang="en-US" sz="1600" dirty="0"/>
              <a:t> </a:t>
            </a:r>
            <a:r>
              <a:rPr lang="en-US" sz="1600" dirty="0" err="1"/>
              <a:t>ini</a:t>
            </a:r>
            <a:r>
              <a:rPr lang="en-US" sz="1600" dirty="0"/>
              <a:t> </a:t>
            </a:r>
            <a:r>
              <a:rPr lang="en-US" sz="1600" dirty="0" err="1"/>
              <a:t>digunakan</a:t>
            </a:r>
            <a:r>
              <a:rPr lang="en-US" sz="1600" dirty="0"/>
              <a:t> </a:t>
            </a:r>
            <a:r>
              <a:rPr lang="en-US" sz="1600" dirty="0" err="1"/>
              <a:t>untuk</a:t>
            </a:r>
            <a:r>
              <a:rPr lang="en-US" sz="1600" dirty="0"/>
              <a:t> </a:t>
            </a:r>
            <a:r>
              <a:rPr lang="en-US" sz="1600" dirty="0" err="1"/>
              <a:t>tujuan</a:t>
            </a:r>
            <a:r>
              <a:rPr lang="en-US" sz="1600" dirty="0"/>
              <a:t> lain.  </a:t>
            </a:r>
            <a:endParaRPr lang="en-AU" sz="1600" dirty="0"/>
          </a:p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3227501-B1AB-4F15-B0AE-C6D75E846BD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1900 – 1960an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0251DBA-EA93-9A56-8C51-724D4F72B99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3888" y="1093073"/>
            <a:ext cx="5348063" cy="1325563"/>
          </a:xfrm>
        </p:spPr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PERUBAHAN KE ARAH MODERN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CBDA4B4-8791-D067-94E5-39C7A7A95AB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3888" y="465941"/>
            <a:ext cx="5769364" cy="545337"/>
          </a:xfrm>
        </p:spPr>
        <p:txBody>
          <a:bodyPr/>
          <a:lstStyle/>
          <a:p>
            <a:r>
              <a:rPr lang="en-US" sz="2800" dirty="0">
                <a:solidFill>
                  <a:schemeClr val="accent5"/>
                </a:solidFill>
              </a:rPr>
              <a:t>SEJARAH ADELAIDE HILLS</a:t>
            </a:r>
          </a:p>
        </p:txBody>
      </p:sp>
    </p:spTree>
    <p:extLst>
      <p:ext uri="{BB962C8B-B14F-4D97-AF65-F5344CB8AC3E}">
        <p14:creationId xmlns:p14="http://schemas.microsoft.com/office/powerpoint/2010/main" val="4013035397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 descr="A person holding grapes in their hands&#10;&#10;AI-generated content may be incorrect.">
            <a:extLst>
              <a:ext uri="{FF2B5EF4-FFF2-40B4-BE49-F238E27FC236}">
                <a16:creationId xmlns:a16="http://schemas.microsoft.com/office/drawing/2014/main" id="{C8F1E15B-5B28-00B8-2D40-F31416CF503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A33B8B-6E2A-F7A6-80B4-DE5FFAB81A2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34773" y="4216587"/>
            <a:ext cx="2976345" cy="1461301"/>
          </a:xfrm>
        </p:spPr>
        <p:txBody>
          <a:bodyPr/>
          <a:lstStyle/>
          <a:p>
            <a:pPr marL="0" indent="0">
              <a:lnSpc>
                <a:spcPct val="95000"/>
              </a:lnSpc>
              <a:spcBef>
                <a:spcPts val="800"/>
              </a:spcBef>
              <a:buNone/>
            </a:pPr>
            <a:r>
              <a:rPr lang="en-US" sz="1600" dirty="0"/>
              <a:t>Adelaide Hills </a:t>
            </a:r>
            <a:r>
              <a:rPr lang="en-US" sz="1600" dirty="0" err="1"/>
              <a:t>dilahirkan</a:t>
            </a:r>
            <a:r>
              <a:rPr lang="en-US" sz="1600" dirty="0"/>
              <a:t> </a:t>
            </a:r>
            <a:r>
              <a:rPr lang="en-US" sz="1600" dirty="0" err="1"/>
              <a:t>kembali</a:t>
            </a:r>
            <a:r>
              <a:rPr lang="en-US" sz="1600" dirty="0"/>
              <a:t> </a:t>
            </a:r>
            <a:r>
              <a:rPr lang="en-US" sz="1600" dirty="0" err="1"/>
              <a:t>sebagai</a:t>
            </a:r>
            <a:r>
              <a:rPr lang="en-US" sz="1600" dirty="0"/>
              <a:t> wilayah </a:t>
            </a:r>
            <a:r>
              <a:rPr lang="en-US" sz="1600" dirty="0" err="1"/>
              <a:t>anggur</a:t>
            </a:r>
            <a:r>
              <a:rPr lang="en-US" sz="1600" dirty="0"/>
              <a:t> </a:t>
            </a:r>
            <a:r>
              <a:rPr lang="en-US" sz="1600" dirty="0" err="1"/>
              <a:t>ketika</a:t>
            </a:r>
            <a:r>
              <a:rPr lang="en-US" sz="1600" dirty="0"/>
              <a:t>  Leigh dan Jan Verrall </a:t>
            </a:r>
            <a:r>
              <a:rPr lang="en-US" sz="1600" dirty="0" err="1"/>
              <a:t>menanam</a:t>
            </a:r>
            <a:r>
              <a:rPr lang="en-US" sz="1600" dirty="0"/>
              <a:t> </a:t>
            </a:r>
            <a:r>
              <a:rPr lang="en-US" sz="1600" dirty="0" err="1"/>
              <a:t>kebun</a:t>
            </a:r>
            <a:r>
              <a:rPr lang="en-US" sz="1600" dirty="0"/>
              <a:t> </a:t>
            </a:r>
            <a:r>
              <a:rPr lang="en-US" sz="1600" dirty="0" err="1"/>
              <a:t>anggur</a:t>
            </a:r>
            <a:r>
              <a:rPr lang="en-US" sz="1600" dirty="0"/>
              <a:t> </a:t>
            </a:r>
            <a:r>
              <a:rPr lang="en-US" sz="1600" dirty="0" err="1"/>
              <a:t>tahun</a:t>
            </a:r>
            <a:r>
              <a:rPr lang="en-US" sz="1600" dirty="0"/>
              <a:t> 1971. Brian </a:t>
            </a:r>
            <a:r>
              <a:rPr lang="en-US" sz="1600" dirty="0" err="1"/>
              <a:t>Croser</a:t>
            </a:r>
            <a:r>
              <a:rPr lang="en-US" sz="1600" dirty="0"/>
              <a:t> </a:t>
            </a:r>
            <a:r>
              <a:rPr lang="en-US" sz="1600" dirty="0" err="1"/>
              <a:t>mendirikan</a:t>
            </a:r>
            <a:r>
              <a:rPr lang="en-US" sz="1600" dirty="0"/>
              <a:t> Petaluma pada 1976 dan </a:t>
            </a:r>
            <a:r>
              <a:rPr lang="en-US" sz="1600" dirty="0" err="1"/>
              <a:t>menjadi</a:t>
            </a:r>
            <a:r>
              <a:rPr lang="en-US" sz="1600" dirty="0"/>
              <a:t> </a:t>
            </a:r>
            <a:r>
              <a:rPr lang="en-US" sz="1600" dirty="0" err="1"/>
              <a:t>tonggak</a:t>
            </a:r>
            <a:r>
              <a:rPr lang="en-US" sz="1600" dirty="0"/>
              <a:t> </a:t>
            </a:r>
            <a:r>
              <a:rPr lang="en-US" sz="1600" dirty="0" err="1"/>
              <a:t>dimulai</a:t>
            </a:r>
            <a:r>
              <a:rPr lang="en-US" sz="1600" dirty="0"/>
              <a:t> </a:t>
            </a:r>
            <a:r>
              <a:rPr lang="en-US" sz="1600" dirty="0" err="1"/>
              <a:t>nya</a:t>
            </a:r>
            <a:r>
              <a:rPr lang="en-US" sz="1600" dirty="0"/>
              <a:t> era modern di area </a:t>
            </a:r>
            <a:r>
              <a:rPr lang="en-US" sz="1600" dirty="0" err="1"/>
              <a:t>tersebut</a:t>
            </a:r>
            <a:r>
              <a:rPr lang="en-US" sz="1600" dirty="0"/>
              <a:t>.</a:t>
            </a:r>
            <a:endParaRPr lang="en-AU" sz="16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3E3E3B-F934-9FCE-0D39-5BDAC375B8A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3888" y="3532736"/>
            <a:ext cx="3049896" cy="662774"/>
          </a:xfrm>
        </p:spPr>
        <p:txBody>
          <a:bodyPr/>
          <a:lstStyle/>
          <a:p>
            <a:r>
              <a:rPr lang="en-US" dirty="0"/>
              <a:t>1970an – 1980an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47C57A6-79A9-7F9F-5002-85511A40BA3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927062" y="2594014"/>
            <a:ext cx="2808575" cy="1461301"/>
          </a:xfrm>
        </p:spPr>
        <p:txBody>
          <a:bodyPr/>
          <a:lstStyle/>
          <a:p>
            <a:pPr marL="0" indent="0">
              <a:lnSpc>
                <a:spcPct val="95000"/>
              </a:lnSpc>
              <a:spcBef>
                <a:spcPts val="800"/>
              </a:spcBef>
              <a:buNone/>
            </a:pPr>
            <a:r>
              <a:rPr lang="en-US" sz="1600" dirty="0" err="1"/>
              <a:t>Indikasi</a:t>
            </a:r>
            <a:r>
              <a:rPr lang="en-US" sz="1600" dirty="0"/>
              <a:t> </a:t>
            </a:r>
            <a:r>
              <a:rPr lang="en-US" sz="1600" dirty="0" err="1"/>
              <a:t>Geografi</a:t>
            </a:r>
            <a:r>
              <a:rPr lang="en-US" sz="1600" dirty="0"/>
              <a:t> (GI) Adelaide Hills </a:t>
            </a:r>
            <a:r>
              <a:rPr lang="en-US" sz="1600" dirty="0" err="1"/>
              <a:t>diciptakan</a:t>
            </a:r>
            <a:endParaRPr lang="en-AU" sz="1600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750453E-C66F-1E81-2269-01796EEEBC5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2916177" y="1910163"/>
            <a:ext cx="2120040" cy="662774"/>
          </a:xfrm>
        </p:spPr>
        <p:txBody>
          <a:bodyPr/>
          <a:lstStyle/>
          <a:p>
            <a:r>
              <a:rPr lang="en-US" dirty="0"/>
              <a:t>1998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A5EA62E-0245-44DC-4FE9-D45398AE705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296541" y="4237664"/>
            <a:ext cx="3716888" cy="1461301"/>
          </a:xfrm>
        </p:spPr>
        <p:txBody>
          <a:bodyPr/>
          <a:lstStyle/>
          <a:p>
            <a:pPr marL="0" indent="0">
              <a:lnSpc>
                <a:spcPct val="95000"/>
              </a:lnSpc>
              <a:spcBef>
                <a:spcPts val="800"/>
              </a:spcBef>
              <a:buNone/>
            </a:pPr>
            <a:r>
              <a:rPr lang="en-US" sz="1600" dirty="0"/>
              <a:t>Adelaide Hills </a:t>
            </a:r>
            <a:r>
              <a:rPr lang="en-US" sz="1600" dirty="0" err="1"/>
              <a:t>memiliki</a:t>
            </a:r>
            <a:r>
              <a:rPr lang="en-US" sz="1600" dirty="0"/>
              <a:t> </a:t>
            </a:r>
            <a:r>
              <a:rPr lang="en-US" sz="1600" dirty="0" err="1"/>
              <a:t>reputasi</a:t>
            </a:r>
            <a:r>
              <a:rPr lang="en-US" sz="1600" dirty="0"/>
              <a:t> </a:t>
            </a:r>
            <a:r>
              <a:rPr lang="en-US" sz="1600" dirty="0" err="1"/>
              <a:t>anggur</a:t>
            </a:r>
            <a:r>
              <a:rPr lang="en-US" sz="1600" dirty="0"/>
              <a:t> premium, </a:t>
            </a:r>
            <a:r>
              <a:rPr lang="en-US" sz="1600" dirty="0" err="1"/>
              <a:t>menjadi</a:t>
            </a:r>
            <a:r>
              <a:rPr lang="en-US" sz="1600" dirty="0"/>
              <a:t> salah </a:t>
            </a:r>
            <a:r>
              <a:rPr lang="en-US" sz="1600" dirty="0" err="1"/>
              <a:t>satu</a:t>
            </a:r>
            <a:r>
              <a:rPr lang="en-US" sz="1600" dirty="0"/>
              <a:t> area </a:t>
            </a:r>
            <a:r>
              <a:rPr lang="en-US" sz="1600" dirty="0" err="1"/>
              <a:t>penanaman</a:t>
            </a:r>
            <a:r>
              <a:rPr lang="en-US" sz="1600" dirty="0"/>
              <a:t> </a:t>
            </a:r>
            <a:r>
              <a:rPr lang="en-US" sz="1600" dirty="0" err="1"/>
              <a:t>anggur</a:t>
            </a:r>
            <a:r>
              <a:rPr lang="en-US" sz="1600" dirty="0"/>
              <a:t> </a:t>
            </a:r>
            <a:r>
              <a:rPr lang="en-US" sz="1600" dirty="0" err="1"/>
              <a:t>iklim</a:t>
            </a:r>
            <a:r>
              <a:rPr lang="en-US" sz="1600" dirty="0"/>
              <a:t> </a:t>
            </a:r>
            <a:r>
              <a:rPr lang="en-US" sz="1600" dirty="0" err="1"/>
              <a:t>sejuk</a:t>
            </a:r>
            <a:r>
              <a:rPr lang="en-US" sz="1600" dirty="0"/>
              <a:t> yang paling </a:t>
            </a:r>
            <a:r>
              <a:rPr lang="en-US" sz="1600" dirty="0" err="1"/>
              <a:t>penting</a:t>
            </a:r>
            <a:r>
              <a:rPr lang="en-US" sz="1600" dirty="0"/>
              <a:t>. Gaya </a:t>
            </a:r>
            <a:r>
              <a:rPr lang="en-US" sz="1600" dirty="0" err="1"/>
              <a:t>anggur</a:t>
            </a:r>
            <a:r>
              <a:rPr lang="en-US" sz="1600" dirty="0"/>
              <a:t> </a:t>
            </a:r>
            <a:r>
              <a:rPr lang="en-US" sz="1600" dirty="0" err="1"/>
              <a:t>berkisar</a:t>
            </a:r>
            <a:r>
              <a:rPr lang="en-US" sz="1600" dirty="0"/>
              <a:t> </a:t>
            </a:r>
            <a:r>
              <a:rPr lang="en-US" sz="1600" dirty="0" err="1"/>
              <a:t>dari</a:t>
            </a:r>
            <a:r>
              <a:rPr lang="en-US" sz="1600" dirty="0"/>
              <a:t> yang </a:t>
            </a:r>
            <a:r>
              <a:rPr lang="en-US" sz="1600" dirty="0" err="1"/>
              <a:t>anggun</a:t>
            </a:r>
            <a:r>
              <a:rPr lang="en-US" sz="1600" dirty="0"/>
              <a:t> </a:t>
            </a:r>
            <a:r>
              <a:rPr lang="en-US" sz="1600" dirty="0" err="1"/>
              <a:t>hingga</a:t>
            </a:r>
            <a:r>
              <a:rPr lang="en-US" sz="1600" dirty="0"/>
              <a:t> </a:t>
            </a:r>
            <a:r>
              <a:rPr lang="en-US" dirty="0" err="1"/>
              <a:t>terkini</a:t>
            </a:r>
            <a:r>
              <a:rPr lang="en-US" sz="1600" dirty="0"/>
              <a:t>, yang </a:t>
            </a:r>
            <a:r>
              <a:rPr lang="en-US" sz="1600" dirty="0" err="1"/>
              <a:t>menjadi</a:t>
            </a:r>
            <a:r>
              <a:rPr lang="en-US" sz="1600" dirty="0"/>
              <a:t> salah </a:t>
            </a:r>
            <a:r>
              <a:rPr lang="en-US" sz="1600" dirty="0" err="1"/>
              <a:t>satu</a:t>
            </a:r>
            <a:r>
              <a:rPr lang="en-US" sz="1600" dirty="0"/>
              <a:t> </a:t>
            </a:r>
            <a:r>
              <a:rPr lang="en-US" sz="1600" dirty="0" err="1"/>
              <a:t>tolak</a:t>
            </a:r>
            <a:r>
              <a:rPr lang="en-US" sz="1600" dirty="0"/>
              <a:t> </a:t>
            </a:r>
            <a:r>
              <a:rPr lang="en-US" sz="1600" dirty="0" err="1"/>
              <a:t>ukur</a:t>
            </a:r>
            <a:r>
              <a:rPr lang="en-US" sz="1600" dirty="0"/>
              <a:t> </a:t>
            </a:r>
            <a:r>
              <a:rPr lang="en-US" dirty="0"/>
              <a:t>style </a:t>
            </a:r>
            <a:r>
              <a:rPr lang="en-US" sz="1600" dirty="0" err="1"/>
              <a:t>anggur</a:t>
            </a:r>
            <a:r>
              <a:rPr lang="en-US" sz="1600" dirty="0"/>
              <a:t> Australia modern. </a:t>
            </a:r>
            <a:endParaRPr lang="en-AU" sz="1600" dirty="0"/>
          </a:p>
          <a:p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4186AC6-4654-6C3B-9EBD-72667FD6674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285656" y="3553813"/>
            <a:ext cx="2120040" cy="662774"/>
          </a:xfrm>
        </p:spPr>
        <p:txBody>
          <a:bodyPr/>
          <a:lstStyle/>
          <a:p>
            <a:r>
              <a:rPr lang="en-US" dirty="0"/>
              <a:t>HARI INI</a:t>
            </a:r>
          </a:p>
        </p:txBody>
      </p:sp>
    </p:spTree>
    <p:extLst>
      <p:ext uri="{BB962C8B-B14F-4D97-AF65-F5344CB8AC3E}">
        <p14:creationId xmlns:p14="http://schemas.microsoft.com/office/powerpoint/2010/main" val="3456273403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C23D45FD-E3A2-DD1B-A0C8-428B19C7504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68300"/>
            <a:ext cx="6096000" cy="6103741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3A6E41B1-0D03-B675-1213-752E97638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2" y="600101"/>
            <a:ext cx="5010052" cy="2038167"/>
          </a:xfrm>
        </p:spPr>
        <p:txBody>
          <a:bodyPr/>
          <a:lstStyle/>
          <a:p>
            <a:r>
              <a:rPr lang="en-US" sz="5440" dirty="0">
                <a:solidFill>
                  <a:schemeClr val="bg2"/>
                </a:solidFill>
              </a:rPr>
              <a:t>GEOGRAFI, IKLIM</a:t>
            </a:r>
            <a:br>
              <a:rPr lang="en-US" sz="5440" dirty="0">
                <a:solidFill>
                  <a:schemeClr val="bg2"/>
                </a:solidFill>
              </a:rPr>
            </a:br>
            <a:r>
              <a:rPr lang="en-US" sz="5440" dirty="0">
                <a:solidFill>
                  <a:schemeClr val="bg2"/>
                </a:solidFill>
              </a:rPr>
              <a:t>DAN TANAH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43FB31-28DB-0B6C-5378-29093D1670A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3" y="3043003"/>
            <a:ext cx="4349460" cy="3011585"/>
          </a:xfrm>
        </p:spPr>
        <p:txBody>
          <a:bodyPr/>
          <a:lstStyle/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Wilayah yang </a:t>
            </a:r>
            <a:r>
              <a:rPr lang="en-US" dirty="0" err="1">
                <a:solidFill>
                  <a:schemeClr val="bg1"/>
                </a:solidFill>
              </a:rPr>
              <a:t>memanjang</a:t>
            </a:r>
            <a:r>
              <a:rPr lang="en-US" dirty="0">
                <a:solidFill>
                  <a:schemeClr val="bg1"/>
                </a:solidFill>
              </a:rPr>
              <a:t> dan </a:t>
            </a:r>
            <a:r>
              <a:rPr lang="en-US" dirty="0" err="1"/>
              <a:t>sempit</a:t>
            </a:r>
            <a:r>
              <a:rPr lang="en-US" dirty="0"/>
              <a:t> </a:t>
            </a:r>
            <a:r>
              <a:rPr lang="en-US" dirty="0" err="1">
                <a:solidFill>
                  <a:schemeClr val="bg1"/>
                </a:solidFill>
              </a:rPr>
              <a:t>kurang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dari</a:t>
            </a:r>
            <a:r>
              <a:rPr lang="en-US" dirty="0">
                <a:solidFill>
                  <a:schemeClr val="bg1"/>
                </a:solidFill>
              </a:rPr>
              <a:t> 30 </a:t>
            </a:r>
            <a:r>
              <a:rPr lang="en-US" dirty="0" err="1">
                <a:solidFill>
                  <a:schemeClr val="bg1"/>
                </a:solidFill>
              </a:rPr>
              <a:t>menit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berkendara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arah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timur</a:t>
            </a:r>
            <a:r>
              <a:rPr lang="en-US" dirty="0">
                <a:solidFill>
                  <a:schemeClr val="bg1"/>
                </a:solidFill>
              </a:rPr>
              <a:t>  Adelaide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Salah </a:t>
            </a:r>
            <a:r>
              <a:rPr lang="en-US" dirty="0" err="1">
                <a:solidFill>
                  <a:schemeClr val="bg1"/>
                </a:solidFill>
              </a:rPr>
              <a:t>satu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dari</a:t>
            </a:r>
            <a:r>
              <a:rPr lang="en-US" dirty="0">
                <a:solidFill>
                  <a:schemeClr val="bg1"/>
                </a:solidFill>
              </a:rPr>
              <a:t> wilayah </a:t>
            </a:r>
            <a:r>
              <a:rPr lang="en-US" dirty="0" err="1">
                <a:solidFill>
                  <a:schemeClr val="bg1"/>
                </a:solidFill>
              </a:rPr>
              <a:t>anggur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dengan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iklim</a:t>
            </a:r>
            <a:r>
              <a:rPr lang="en-US" dirty="0">
                <a:solidFill>
                  <a:schemeClr val="bg1"/>
                </a:solidFill>
              </a:rPr>
              <a:t> paling </a:t>
            </a:r>
            <a:r>
              <a:rPr lang="en-US" dirty="0" err="1">
                <a:solidFill>
                  <a:schemeClr val="bg1"/>
                </a:solidFill>
              </a:rPr>
              <a:t>sejuk</a:t>
            </a:r>
            <a:r>
              <a:rPr lang="en-US" dirty="0">
                <a:solidFill>
                  <a:schemeClr val="bg1"/>
                </a:solidFill>
              </a:rPr>
              <a:t> di Australia Selatan 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/>
                </a:solidFill>
              </a:rPr>
              <a:t>Topografi</a:t>
            </a:r>
            <a:r>
              <a:rPr lang="en-US" dirty="0">
                <a:solidFill>
                  <a:schemeClr val="bg1"/>
                </a:solidFill>
              </a:rPr>
              <a:t> yang </a:t>
            </a:r>
            <a:r>
              <a:rPr lang="en-US" dirty="0" err="1">
                <a:solidFill>
                  <a:schemeClr val="bg1"/>
                </a:solidFill>
              </a:rPr>
              <a:t>beragam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menciptakan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iklim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meso</a:t>
            </a:r>
            <a:r>
              <a:rPr lang="en-US" dirty="0">
                <a:solidFill>
                  <a:schemeClr val="bg1"/>
                </a:solidFill>
              </a:rPr>
              <a:t> dan </a:t>
            </a:r>
            <a:r>
              <a:rPr lang="en-US" dirty="0" err="1">
                <a:solidFill>
                  <a:schemeClr val="bg1"/>
                </a:solidFill>
              </a:rPr>
              <a:t>iklim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mikro</a:t>
            </a:r>
            <a:r>
              <a:rPr lang="en-US" dirty="0">
                <a:solidFill>
                  <a:schemeClr val="bg1"/>
                </a:solidFill>
              </a:rPr>
              <a:t> 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Dua </a:t>
            </a:r>
            <a:r>
              <a:rPr lang="en-US" dirty="0" err="1">
                <a:solidFill>
                  <a:schemeClr val="bg1"/>
                </a:solidFill>
              </a:rPr>
              <a:t>subwilayah</a:t>
            </a:r>
            <a:r>
              <a:rPr lang="en-US" dirty="0">
                <a:solidFill>
                  <a:schemeClr val="bg1"/>
                </a:solidFill>
              </a:rPr>
              <a:t>: </a:t>
            </a:r>
            <a:r>
              <a:rPr lang="en-US" dirty="0" err="1">
                <a:solidFill>
                  <a:schemeClr val="bg1"/>
                </a:solidFill>
              </a:rPr>
              <a:t>Lenswood</a:t>
            </a:r>
            <a:r>
              <a:rPr lang="en-US" dirty="0">
                <a:solidFill>
                  <a:schemeClr val="bg1"/>
                </a:solidFill>
              </a:rPr>
              <a:t> dan Piccadilly Valley</a:t>
            </a:r>
          </a:p>
        </p:txBody>
      </p:sp>
    </p:spTree>
    <p:extLst>
      <p:ext uri="{BB962C8B-B14F-4D97-AF65-F5344CB8AC3E}">
        <p14:creationId xmlns:p14="http://schemas.microsoft.com/office/powerpoint/2010/main" val="1405062414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10.0.20348.0"/>
  <p:tag name="AS_RELEASE_DATE" val="2022.02.14"/>
  <p:tag name="AS_TITLE" val="Aspose.Slides for .NET 4.0"/>
  <p:tag name="AS_VERSION" val="22.2"/>
</p:tagLst>
</file>

<file path=ppt/theme/theme1.xml><?xml version="1.0" encoding="utf-8"?>
<a:theme xmlns:a="http://schemas.openxmlformats.org/drawingml/2006/main" name="Slide layouts">
  <a:themeElements>
    <a:clrScheme name="Australian Wine">
      <a:dk1>
        <a:srgbClr val="000000"/>
      </a:dk1>
      <a:lt1>
        <a:srgbClr val="FFFFFF"/>
      </a:lt1>
      <a:dk2>
        <a:srgbClr val="191B0E"/>
      </a:dk2>
      <a:lt2>
        <a:srgbClr val="B2D8BE"/>
      </a:lt2>
      <a:accent1>
        <a:srgbClr val="601328"/>
      </a:accent1>
      <a:accent2>
        <a:srgbClr val="173F34"/>
      </a:accent2>
      <a:accent3>
        <a:srgbClr val="55D8BF"/>
      </a:accent3>
      <a:accent4>
        <a:srgbClr val="F28F2A"/>
      </a:accent4>
      <a:accent5>
        <a:srgbClr val="FDBCA0"/>
      </a:accent5>
      <a:accent6>
        <a:srgbClr val="FFFFFF"/>
      </a:accent6>
      <a:hlink>
        <a:srgbClr val="000000"/>
      </a:hlink>
      <a:folHlink>
        <a:srgbClr val="000000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>
        <a:spAutoFit/>
      </a:bodyPr>
      <a:lstStyle>
        <a:defPPr algn="l">
          <a:defRPr sz="1600" dirty="0" smtClean="0">
            <a:solidFill>
              <a:srgbClr val="190000"/>
            </a:solidFill>
            <a:effectLst/>
            <a:latin typeface="Inter Display" panose="02000503000000020004" pitchFamily="2" charset="0"/>
            <a:ea typeface="Inter Display" panose="02000503000000020004" pitchFamily="2" charset="0"/>
            <a:cs typeface="Inter Display" panose="02000503000000020004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ank PPT 2016 Template_16x9.potx" id="{90B4C5AB-49DD-4CE7-B257-1CE91E709E62}" vid="{EB9991EE-BA41-474A-A519-EAA7DE5E9A7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2256494-4976-4001-aedb-96463ae0d92e">
      <Terms xmlns="http://schemas.microsoft.com/office/infopath/2007/PartnerControls"/>
    </lcf76f155ced4ddcb4097134ff3c332f>
    <TaxCatchAll xmlns="4e8dd08d-258d-47a9-9875-37f1ffd19f3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1884AF779FE574C89E62754B4999D9C" ma:contentTypeVersion="14" ma:contentTypeDescription="Create a new document." ma:contentTypeScope="" ma:versionID="97b889dec420758f9ecd188adb65a0a0">
  <xsd:schema xmlns:xsd="http://www.w3.org/2001/XMLSchema" xmlns:xs="http://www.w3.org/2001/XMLSchema" xmlns:p="http://schemas.microsoft.com/office/2006/metadata/properties" xmlns:ns2="02256494-4976-4001-aedb-96463ae0d92e" xmlns:ns3="4e8dd08d-258d-47a9-9875-37f1ffd19f33" targetNamespace="http://schemas.microsoft.com/office/2006/metadata/properties" ma:root="true" ma:fieldsID="49682c3f37869f877c832c0415357639" ns2:_="" ns3:_="">
    <xsd:import namespace="02256494-4976-4001-aedb-96463ae0d92e"/>
    <xsd:import namespace="4e8dd08d-258d-47a9-9875-37f1ffd19f3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256494-4976-4001-aedb-96463ae0d92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934aa98b-8686-466b-b341-741970af6e1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8dd08d-258d-47a9-9875-37f1ffd19f33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aeace09f-8b56-4708-9a8b-1c6f80023f39}" ma:internalName="TaxCatchAll" ma:showField="CatchAllData" ma:web="4e8dd08d-258d-47a9-9875-37f1ffd19f3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0CCF1F8-6D9E-4631-9BC7-E65B426755A9}">
  <ds:schemaRefs>
    <ds:schemaRef ds:uri="http://purl.org/dc/terms/"/>
    <ds:schemaRef ds:uri="http://schemas.microsoft.com/office/infopath/2007/PartnerControls"/>
    <ds:schemaRef ds:uri="http://purl.org/dc/dcmitype/"/>
    <ds:schemaRef ds:uri="http://schemas.microsoft.com/office/2006/documentManagement/types"/>
    <ds:schemaRef ds:uri="http://purl.org/dc/elements/1.1/"/>
    <ds:schemaRef ds:uri="http://schemas.microsoft.com/office/2006/metadata/properties"/>
    <ds:schemaRef ds:uri="02256494-4976-4001-aedb-96463ae0d92e"/>
    <ds:schemaRef ds:uri="http://schemas.openxmlformats.org/package/2006/metadata/core-properties"/>
    <ds:schemaRef ds:uri="4e8dd08d-258d-47a9-9875-37f1ffd19f33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D67DE229-D415-4F5C-8950-CD8A5252257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04BE32C-022E-470C-BF72-4D148097707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2256494-4976-4001-aedb-96463ae0d92e"/>
    <ds:schemaRef ds:uri="4e8dd08d-258d-47a9-9875-37f1ffd19f3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3758</TotalTime>
  <Words>2413</Words>
  <Application>Microsoft Macintosh PowerPoint</Application>
  <PresentationFormat>Widescreen</PresentationFormat>
  <Paragraphs>341</Paragraphs>
  <Slides>29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4" baseType="lpstr">
      <vt:lpstr>Arial</vt:lpstr>
      <vt:lpstr>Calibri</vt:lpstr>
      <vt:lpstr>Inter Display</vt:lpstr>
      <vt:lpstr>Neue Haas Grotesk Text Pro</vt:lpstr>
      <vt:lpstr>Slide layouts</vt:lpstr>
      <vt:lpstr>PowerPoint Presentation</vt:lpstr>
      <vt:lpstr>PowerPoint Presentation</vt:lpstr>
      <vt:lpstr>AUSTRALIA</vt:lpstr>
      <vt:lpstr>AUSTRALIA Selatan</vt:lpstr>
      <vt:lpstr>ADELAIDE HILLS</vt:lpstr>
      <vt:lpstr>Topik  HaRI  INI</vt:lpstr>
      <vt:lpstr>1840an – 1900</vt:lpstr>
      <vt:lpstr>PowerPoint Presentation</vt:lpstr>
      <vt:lpstr>GEOGRAFI, IKLIM DAN TANAH</vt:lpstr>
      <vt:lpstr>IKLIM</vt:lpstr>
      <vt:lpstr>TANAH</vt:lpstr>
      <vt:lpstr>PEMBUDIDAYAAN DAN PEMBUATAN  ANGGUR</vt:lpstr>
      <vt:lpstr>PowerPoint Presentation</vt:lpstr>
      <vt:lpstr>PowerPoint Presentation</vt:lpstr>
      <vt:lpstr>CITA RASA ADELAIDE HILLS</vt:lpstr>
      <vt:lpstr>PowerPoint Presentation</vt:lpstr>
      <vt:lpstr>PowerPoint Presentation</vt:lpstr>
      <vt:lpstr>SPARKLING WINE Karakteristik</vt:lpstr>
      <vt:lpstr>PowerPoint Presentation</vt:lpstr>
      <vt:lpstr>SAUVIGNON BLANC Karakteristik</vt:lpstr>
      <vt:lpstr>PowerPoint Presentation</vt:lpstr>
      <vt:lpstr>CHARDONNAY Karakteristik</vt:lpstr>
      <vt:lpstr>PowerPoint Presentation</vt:lpstr>
      <vt:lpstr>PINOT NOIR Karakteristik</vt:lpstr>
      <vt:lpstr>PowerPoint Presentation</vt:lpstr>
      <vt:lpstr>SHIRAZ Karakteristik</vt:lpstr>
      <vt:lpstr>PUNCAK DARI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Widya</dc:creator>
  <cp:lastModifiedBy>Cameron Midson</cp:lastModifiedBy>
  <cp:revision>30</cp:revision>
  <dcterms:created xsi:type="dcterms:W3CDTF">2018-07-25T07:02:59Z</dcterms:created>
  <dcterms:modified xsi:type="dcterms:W3CDTF">2026-03-23T04:54:32Z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INKTEK-CHUNK-1">
    <vt:lpwstr>010021{"F":2,"I":"6981-60FE-E215-5441"}</vt:lpwstr>
  </property>
  <property fmtid="{D5CDD505-2E9C-101B-9397-08002B2CF9AE}" pid="3" name="ContentTypeId">
    <vt:lpwstr>0x01010011884AF779FE574C89E62754B4999D9C</vt:lpwstr>
  </property>
  <property fmtid="{D5CDD505-2E9C-101B-9397-08002B2CF9AE}" pid="4" name="MediaServiceImageTags">
    <vt:lpwstr/>
  </property>
  <property fmtid="{D5CDD505-2E9C-101B-9397-08002B2CF9AE}" pid="5" name="MSIP_Label_8cf57b4f-1801-441a-a240-098885f2bcbe_Enabled">
    <vt:lpwstr>true</vt:lpwstr>
  </property>
  <property fmtid="{D5CDD505-2E9C-101B-9397-08002B2CF9AE}" pid="6" name="MSIP_Label_8cf57b4f-1801-441a-a240-098885f2bcbe_SetDate">
    <vt:lpwstr>2025-11-24T04:12:38Z</vt:lpwstr>
  </property>
  <property fmtid="{D5CDD505-2E9C-101B-9397-08002B2CF9AE}" pid="7" name="MSIP_Label_8cf57b4f-1801-441a-a240-098885f2bcbe_Method">
    <vt:lpwstr>Standard</vt:lpwstr>
  </property>
  <property fmtid="{D5CDD505-2E9C-101B-9397-08002B2CF9AE}" pid="8" name="MSIP_Label_8cf57b4f-1801-441a-a240-098885f2bcbe_Name">
    <vt:lpwstr>General</vt:lpwstr>
  </property>
  <property fmtid="{D5CDD505-2E9C-101B-9397-08002B2CF9AE}" pid="9" name="MSIP_Label_8cf57b4f-1801-441a-a240-098885f2bcbe_SiteId">
    <vt:lpwstr>76107ada-99f4-412e-b164-5464438b49a0</vt:lpwstr>
  </property>
  <property fmtid="{D5CDD505-2E9C-101B-9397-08002B2CF9AE}" pid="10" name="MSIP_Label_8cf57b4f-1801-441a-a240-098885f2bcbe_ActionId">
    <vt:lpwstr>c1a5d0b3-b1fb-486b-9ed1-42d93c161cf3</vt:lpwstr>
  </property>
  <property fmtid="{D5CDD505-2E9C-101B-9397-08002B2CF9AE}" pid="11" name="MSIP_Label_8cf57b4f-1801-441a-a240-098885f2bcbe_ContentBits">
    <vt:lpwstr>0</vt:lpwstr>
  </property>
  <property fmtid="{D5CDD505-2E9C-101B-9397-08002B2CF9AE}" pid="12" name="MSIP_Label_8cf57b4f-1801-441a-a240-098885f2bcbe_Tag">
    <vt:lpwstr>50, 3, 0, 1</vt:lpwstr>
  </property>
</Properties>
</file>