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media/image5.svg" ContentType="image/svg+xml"/>
  <Override PartName="/ppt/media/image7.svg" ContentType="image/svg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media/image9.svg" ContentType="image/sv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omments/modernComment_288_D29FDF4.xml" ContentType="application/vnd.ms-powerpoint.comment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comments/modernComment_28E_E6066414.xml" ContentType="application/vnd.ms-powerpoint.comment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>
  <p:sldMasterIdLst>
    <p:sldMasterId id="2147483648" r:id="rId4"/>
  </p:sldMasterIdLst>
  <p:notesMasterIdLst>
    <p:notesMasterId r:id="rId30"/>
  </p:notesMasterIdLst>
  <p:sldIdLst>
    <p:sldId id="256" r:id="rId5"/>
    <p:sldId id="478" r:id="rId6"/>
    <p:sldId id="631" r:id="rId7"/>
    <p:sldId id="637" r:id="rId8"/>
    <p:sldId id="638" r:id="rId9"/>
    <p:sldId id="639" r:id="rId10"/>
    <p:sldId id="646" r:id="rId11"/>
    <p:sldId id="647" r:id="rId12"/>
    <p:sldId id="648" r:id="rId13"/>
    <p:sldId id="644" r:id="rId14"/>
    <p:sldId id="649" r:id="rId15"/>
    <p:sldId id="650" r:id="rId16"/>
    <p:sldId id="651" r:id="rId17"/>
    <p:sldId id="652" r:id="rId18"/>
    <p:sldId id="653" r:id="rId19"/>
    <p:sldId id="654" r:id="rId20"/>
    <p:sldId id="276" r:id="rId21"/>
    <p:sldId id="596" r:id="rId22"/>
    <p:sldId id="655" r:id="rId23"/>
    <p:sldId id="603" r:id="rId24"/>
    <p:sldId id="656" r:id="rId25"/>
    <p:sldId id="626" r:id="rId26"/>
    <p:sldId id="657" r:id="rId27"/>
    <p:sldId id="340" r:id="rId28"/>
    <p:sldId id="658" r:id="rId29"/>
  </p:sldIdLst>
  <p:sldSz cx="12192000" cy="6858000"/>
  <p:notesSz cx="6858000" cy="9144000"/>
  <p:embeddedFontLst>
    <p:embeddedFont>
      <p:font typeface="Cordia New" panose="020B0304020202020204" pitchFamily="34" charset="-34"/>
      <p:regular r:id="rId31"/>
      <p:bold r:id="rId32"/>
      <p:italic r:id="rId33"/>
      <p:boldItalic r:id="rId34"/>
    </p:embeddedFont>
    <p:embeddedFont>
      <p:font typeface="Inter Display" panose="02000503000000020004"/>
      <p:regular r:id="rId35"/>
      <p:bold r:id="rId36"/>
      <p:italic r:id="rId37"/>
      <p:boldItalic r:id="rId38"/>
    </p:embeddedFont>
    <p:embeddedFont>
      <p:font typeface="Neue Haas Grotesk Text Pro" panose="020B0504020202020204" pitchFamily="34" charset="77"/>
      <p:regular r:id="rId39"/>
      <p:bold r:id="rId40"/>
      <p:italic r:id="rId41"/>
      <p:boldItalic r:id="rId42"/>
    </p:embeddedFont>
  </p:embeddedFontLst>
  <p:custDataLst>
    <p:tags r:id="rId43"/>
  </p:custDataLst>
  <p:defaultTextStyle>
    <a:defPPr>
      <a:defRPr lang="en-US"/>
    </a:defPPr>
    <a:lvl1pPr marL="0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5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07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83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657" userDrawn="1">
          <p15:clr>
            <a:srgbClr val="A4A3A4"/>
          </p15:clr>
        </p15:guide>
        <p15:guide id="2" pos="2116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uthor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68" autoAdjust="0"/>
    <p:restoredTop sz="86315"/>
  </p:normalViewPr>
  <p:slideViewPr>
    <p:cSldViewPr snapToGrid="0">
      <p:cViewPr varScale="1">
        <p:scale>
          <a:sx n="125" d="100"/>
          <a:sy n="125" d="100"/>
        </p:scale>
        <p:origin x="344" y="176"/>
      </p:cViewPr>
      <p:guideLst>
        <p:guide orient="horz" pos="3657"/>
        <p:guide pos="2116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>
      <p:cViewPr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9.fntdata"/><Relationship Id="rId21" Type="http://schemas.openxmlformats.org/officeDocument/2006/relationships/slide" Target="slides/slide17.xml"/><Relationship Id="rId34" Type="http://schemas.openxmlformats.org/officeDocument/2006/relationships/font" Target="fonts/font4.fntdata"/><Relationship Id="rId42" Type="http://schemas.openxmlformats.org/officeDocument/2006/relationships/font" Target="fonts/font12.fntdata"/><Relationship Id="rId47" Type="http://schemas.openxmlformats.org/officeDocument/2006/relationships/theme" Target="theme/theme1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font" Target="fonts/font2.fntdata"/><Relationship Id="rId37" Type="http://schemas.openxmlformats.org/officeDocument/2006/relationships/font" Target="fonts/font7.fntdata"/><Relationship Id="rId40" Type="http://schemas.openxmlformats.org/officeDocument/2006/relationships/font" Target="fonts/font10.fntdata"/><Relationship Id="rId45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font" Target="fonts/font6.fntdata"/><Relationship Id="rId49" Type="http://schemas.microsoft.com/office/2018/10/relationships/authors" Target="author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font" Target="fonts/font1.fntdata"/><Relationship Id="rId44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35" Type="http://schemas.openxmlformats.org/officeDocument/2006/relationships/font" Target="fonts/font5.fntdata"/><Relationship Id="rId43" Type="http://schemas.openxmlformats.org/officeDocument/2006/relationships/tags" Target="tags/tag1.xml"/><Relationship Id="rId48" Type="http://schemas.openxmlformats.org/officeDocument/2006/relationships/tableStyles" Target="tableStyles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font" Target="fonts/font3.fntdata"/><Relationship Id="rId38" Type="http://schemas.openxmlformats.org/officeDocument/2006/relationships/font" Target="fonts/font8.fntdata"/><Relationship Id="rId46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/Relationships>
</file>

<file path=ppt/comments/modernComment_288_D29FDF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0B4258C1-8B67-4C33-8FC9-90AF215FD755}" authorId="{00000000-0000-0000-0000-000000000000}" status="resolved" created="2025-03-18T13:38:52.128" complete="100000">
    <pc:sldMkLst xmlns:pc="http://schemas.microsoft.com/office/powerpoint/2013/main/command">
      <pc:docMk/>
      <pc:sldMk cId="220855796" sldId="648"/>
    </pc:sldMkLst>
    <p188:txBody>
      <a:bodyPr/>
      <a:lstStyle/>
      <a:p>
        <a:r>
          <a:rPr lang="en-US"/>
          <a:t>Could the text be moved down a little to separate it more from the subtitle?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comments/modernComment_28E_E6066414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2C9E4932-D8C0-4E68-B9E0-92E7A6BEF96A}" authorId="{00000000-0000-0000-0000-000000000000}" status="resolved" created="2025-03-18T13:39:28.941" complete="100000">
    <pc:sldMkLst xmlns:pc="http://schemas.microsoft.com/office/powerpoint/2013/main/command">
      <pc:docMk/>
      <pc:sldMk cId="3859178516" sldId="654"/>
    </pc:sldMkLst>
    <p188:txBody>
      <a:bodyPr/>
      <a:lstStyle/>
      <a:p>
        <a:r>
          <a:rPr lang="en-US"/>
          <a:t>Chardonnay all on one line</a:t>
        </a:r>
      </a:p>
    </p188:txBody>
    <p188:extLst>
      <p:ext xmlns:p="http://schemas.openxmlformats.org/presentationml/2006/main" uri="{5BB2D875-25FF-4072-B9AC-8F64D62656EB}">
        <p228:taskDetails xmlns:p228="http://schemas.microsoft.com/office/powerpoint/2022/08/main">
          <p228:history/>
        </p228:taskDetails>
      </p:ext>
    </p188:extLst>
  </p188:cm>
</p188:cmLst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A644BF32-4CA8-4343-91C5-94D89E008D3B}" type="datetimeFigureOut">
              <a:rPr lang="en-US" smtClean="0"/>
              <a:pPr/>
              <a:t>4/21/26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Neue Haas Grotesk Text Pro" panose="020B0504020202020204" pitchFamily="34" charset="77"/>
              </a:defRPr>
            </a:lvl1pPr>
          </a:lstStyle>
          <a:p>
            <a:fld id="{C8CAF07B-88B1-40ED-9A21-D99161D5F8F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6324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1pPr>
    <a:lvl2pPr marL="457176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2pPr>
    <a:lvl3pPr marL="914353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3pPr>
    <a:lvl4pPr marL="1371529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4pPr>
    <a:lvl5pPr marL="1828707" algn="l" defTabSz="914353" rtl="0" eaLnBrk="1" latinLnBrk="0" hangingPunct="1">
      <a:defRPr sz="1199" b="0" i="0" kern="1200">
        <a:solidFill>
          <a:schemeClr val="tx1"/>
        </a:solidFill>
        <a:latin typeface="Neue Haas Grotesk Text Pro" panose="020B0504020202020204" pitchFamily="34" charset="77"/>
        <a:ea typeface="+mn-ea"/>
        <a:cs typeface="+mn-cs"/>
      </a:defRPr>
    </a:lvl5pPr>
    <a:lvl6pPr marL="2285883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6pPr>
    <a:lvl7pPr marL="2743059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7pPr>
    <a:lvl8pPr marL="3200236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8pPr>
    <a:lvl9pPr marL="3657412" algn="l" defTabSz="914353" rtl="0" eaLnBrk="1" latinLnBrk="0" hangingPunct="1">
      <a:defRPr sz="1199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stralianwinediscovered.com/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ค้นพบประวัติความเป็นมา ภูมิอากาศ การผลิตไวน์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และรูปแบบไวน์อันเป็นเอกลักษณ์ของตนเอง จากแหล่งผลิตไวน์ที่ตั้งอยู่ในภูมิประเทศแยกตัวโดดเดี่ยวที่สุดแต่งดงามแห่งหนึ่งของโลก </a:t>
            </a:r>
          </a:p>
          <a:p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ส่วนของข้อมูลในบันทึกย่อเหล่านี้ จะให้ข้อมูลเพิ่มเติมเกี่ยวกับสไลด์แต่ละหน้า และประเด็นแนะนำเพื่อใช้ในการอภิปราย สามารถดาวน์โหลดหัวข้อและสื่อประกอบ รวมถึงชุดสไลด์นำเสนอข้อมูลดังเช่นสไลด์ชุดนี้ ได้ที่เว็บไซต์ </a:t>
            </a:r>
            <a:r>
              <a:rPr lang="en-AU" sz="1200" u="sng" dirty="0">
                <a:solidFill>
                  <a:srgbClr val="0563C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02800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dirty="0"/>
              <a:t>ช่วงนี้เป็นช่วงเวลาเหมาะต่อการจัดให้มีการชิมไวน์หลากชนิดที่คัดสรรมาและอภิปราย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7425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มีการปลูกองุ่นแดงและองุ่นเขียวในปริมาณพอๆ กัน ซึ่งใช้ไวน์ที่หรูหราและละเมียดละไม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+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เนื้อหาเพิ่มเติมที่ใช้ในการนำเสนอได้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เราจะค้นพบสื่อในการนำเสนอเกี่ยวกับสายพันธุ์องุ่นและข้อมูลอื่น ๆ ได้ที่เว็บไซต์ </a:t>
            </a:r>
            <a:r>
              <a:rPr lang="en-AU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www.australianwinediscovered.com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81949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องุ่นสองสายพันธุ์นี้เสริมส่งกันโดยธรรมชาติ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ซม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ยงเพิ่มกลิ่นรสและความกลม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ให้กับ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บล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องที่มีรสชาติแหลม และเพิ่มน้ำหนักน้ำไวน์บนลิ้น ไวน์สองชนิดนี้แสดงให้เห็นบุคลิกของผลไม้เขตร้อน มะนาวเลม่อน สมุนไพรและหญ้า ถ้าเป็นไวน์ที่ไม่ผ่านการบ่มในถังไม้โอ๊กนี้ จะได้ความสดชื่น ชุ่มฉ่ำจากผลไม้ 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เป็นไวน์ที่ผลิตมาพร้อมดื่มไม่เหมาะที่จะเก็บต่อ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ผู้ผลิตไวน์หันมาหมักไวน์ในถังไม้โอ๊ก เพื่อเพิ่มความซับซ้อน น้ำหนักและความเข้มข้นให้น้ำไวน์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389000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ลน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“จินจิน” ดั้งเดิมที่สืบทอดกันมา ให้ผลผลิตต่ำ ช่อ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ผลมี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ขนาดเล็ก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ผลมี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ขนาดเล็กมาก องุ่นที่ปลูกได้มีรสชาติซับซ้อนและเข้มข้น มีความเป็นกรดแบบแร่ธาตุ ไวน์ที่ได้จึงเข้มข้นและละเมียดละไมอยู่ในที ความซับซ้อนแบบมีรสชาตินี้เกิดจากการหมักบ่มตามธรรมชาติในถังไม้โอ๊กฝรั่งเศส 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เพิ่มน้ำหนักไวน์อีกชั้นด้วยการบ่มไวน์กับยีสต์ที่ตายแล้ว เป็น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ไวน์ที่มีศักยภาพที่จะเก็บต่อได้ จะพัฒนารสชาติจนเข้มข้น มีคุณลักษณะอย่างเนย กลิ่นรสอย่างถั่วและน้ำตาลไหม้ เมื่อเก็บ</a:t>
            </a:r>
            <a:r>
              <a:rPr lang="th-TH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ไว้เป็น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เวลานาน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512731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โคลน “ฮา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ตัน” ดั้งเดิมที่สืบทอดต่อกันมา ให้ผลผลิตต่ำ ผลองุ่นมีขนาดเล็ก มีโครงสร้างละเอียดของสารแทน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มีรูปแบบลักษณะสัมผัสแบบปานกลางไปจนถึงหนัก กลิ่นรสเข้มข้นมากกว่าและเนื้อสัมผัสกลมกว่าองุ่นที่ปลูกแถบคูนาวาร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รา ซึ่งเป็นเขตผลิตไวน์ของออสเตรเลียอีกแห่งที่มีชื่อเสียงประมาณกัน, ในปีที่ผลผลิตดีเยี่ยม 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​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์เร็ต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จะแสดงให้เห็นว่า ความสุกของผลองุ่น ความเป็นกรดธรรมชาติ</a:t>
            </a:r>
            <a:r>
              <a:rPr lang="th-TH" sz="1200" dirty="0">
                <a:effectLst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และโครงสร้างละเอียดของสารแทน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ในผลองุ่น มีความสมดุลกันอย่างน่าประหลาดใจ และเหมาะแก่การเก็บไว้ในห้องเก็บไวน์ระยะยาว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88347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875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หากต้องการเรื่องราวนำเสนอพร้อมเครื่องมือและทรัพยากรข้อมูล สามารถศึกษาค้นคว้าได้ที่เว็บไซต์   </a:t>
            </a:r>
            <a:r>
              <a:rPr lang="en-AU" sz="1200" u="sng" dirty="0">
                <a:solidFill>
                  <a:srgbClr val="0563C1"/>
                </a:solidFill>
                <a:effectLst/>
                <a:ea typeface="Calibri" panose="020F0502020204030204" pitchFamily="34" charset="0"/>
                <a:cs typeface="Cordia New" panose="020B0304020202020204" pitchFamily="34" charset="-34"/>
                <a:hlinkClick r:id="rId3"/>
              </a:rPr>
              <a:t>www.australianwinediscovered.com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ea typeface="Calibri" panose="020F0502020204030204" pitchFamily="34" charset="0"/>
                <a:cs typeface="+mn-cs"/>
              </a:rPr>
              <a:t>หรือหากมีคำถาม สามารถติดต่อทางอีเมล์ได้ที่ </a:t>
            </a:r>
            <a:r>
              <a:rPr lang="en-AU" sz="1200" dirty="0" err="1">
                <a:effectLst/>
                <a:ea typeface="Calibri" panose="020F0502020204030204" pitchFamily="34" charset="0"/>
                <a:cs typeface="Cordia New" panose="020B0304020202020204" pitchFamily="34" charset="-34"/>
              </a:rPr>
              <a:t>discovered@wineaustralia.com</a:t>
            </a:r>
            <a:endParaRPr lang="en-US" sz="1200" dirty="0">
              <a:effectLst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030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ช่วงนี้เป็นช่วงเวลาที่สมควรต่อการจัดให้มีการชิมไวน์คลาสสิคจากมาร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ส่วนการชิมไวน์เต็มรูปแบบจะไปอยู่ในตอนท้ายของการนำเสนอ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>
              <a:lnSpc>
                <a:spcPct val="107000"/>
              </a:lnSpc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ดึงดูดนักท่องเที่ยวจำนวนมากมายมหาศาล บ้างก็มาเที่ยวชมโรงบ่มไวน์ที่สวยงาม บ้างก็มาโต้คลื่นที่ชายฝั่ง และคลื่นที่นี่ก็เป็นคลื่นระดับโลก นักท่องเที่ยวมาชมป่าและถ้ำอันเก่าแก่ และแวะรับประทานอาหารร้านอาหารมีความโดดเด่นด้านต่าง ๆ 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ได้รับการสถาปนาให้เป็นเขตผลิตไวน์ ทันทีที่เหล่านักวิทยาศาสตร์ลงความเห็นว่ามาร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นั้นเหมาะต่อการผลิตไวน์ชั้นเลิศเป็นอย่างยิ่ง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25301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การที่มาร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รวมตัวกับกลุ่มผู้ผลิตไวน์ที่มาก่อนช้า ทำให้เกิดผลดีต่อภูมิภาคนี้อย่างไร?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เมื่อเหล่าโรงบ่มไวน์ที่สร้างขึ้นในระยะเริ่มแรกของภูมิภาคนี้ก่อตั้งโดยผู้ผลิตหน้าใหม่ สิ่งนี้ก่อให้เกิดรูปแบบในการการผลิตไวน์อย่างไร?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1495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35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ตั้งอยู่ปลายสุดของประเทศออสเตรเลียไปทางทิศตะวันตกเฉียงใต้ ห่างจากเมืองเพ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ิร์ธ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ซึ่งเป็นเมืองหลวงของออสเตรเลียตะวันตกประมาณ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270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กิโลเมตร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91369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ไม่มีเขตย่อยอย่างเป็นทางการ แต่สามารถแบ่งเขตพื้นที่ตามสภาพภูมิอากาศและดินได้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เขตหลัก ได้แก่ ยาลิง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อัพ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,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วิลิ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ยาบรับ,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รีตัน, วอ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ลล์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คลิฟ และ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แคริเ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ดล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 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เกร็ดความรู้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จำนวนพันธุ์พืช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8,000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ชนิดที่มาร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มีจำนวนร้อยละ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80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ที่ไม่สามารถพบได้ที่อื่นใดในโลก มีแต่ที่มาร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เท่านั้น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72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ภูมิอากาศเป็นแบบ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มด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ิเต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์เร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เนียน ที่ได้รับอิทธิพลทางทะเลอย่างมากจากการที่ถูกขนาบด้วยมหาสมุทรถึงสามด้าน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ในฤดูหนาวมีปริมาณน้ำฝนระดับสูง ในฤดูร้อนอากาศอุ่นและแห้ง ความเสี่ยงที่เกิดจากน้ำค้างแข็งและลูกเห็บมีระดับต่ำ ทำให้มีสภาวะที่เหมาะต่อกับปลูกองุ่นอย่างดีเยี่ยม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ช่วงความต่างของอุณหภูมิระหว่างวัน (กลางวันกับกลางคืน) อยู่ในระดับต่ำ ทำให้เกิดการสะสมความร้อนอย่างสม่ำเสมอดีมาก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ปริมาณน้ำฝนช่วงฤดูปลูกองุ่น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202 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มม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.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7.95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นิ้ว)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อุณหภูมิเฉลี่ยในเดือนมกราคม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 20.9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องศาเซลเซียส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69.62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องศาฟาเรนไฮต์)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548117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เทือก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ขาล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ีอู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วิน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-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แน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เชอร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ัล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ลิสต์ ทอดยาวตลอดภูมิภาคนี้ ชั้นหินแกรนิตอายุ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150-600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ร้อยล้านปี มีหินปูนอายุ 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2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ล้านปีแทรกในชั้นหิน เวลาอันยาวนานทำให้เทือกเขาสร้างเครือข่ายหินแกรนิตที่ซับซ้อนและเก่าแก่ที่สุดในโลก อันเกิดจากหินชีสต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ละดินที่เกิดจากหินแกรนิต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th-TH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</a:t>
            </a:r>
            <a:r>
              <a:rPr lang="en-US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:</a:t>
            </a:r>
            <a:endParaRPr lang="th-TH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เหตุใดภูมิศาสตร์, ภูมิอากาศ และดินที่มาร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จึงทำให้มาร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กลายเป็นแหล่งผลิตไวน์ที่ประสพความสำเร็จ?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285750" marR="0" indent="-28575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เป็นที่รู้จักในเรื่องการผลิตไวน์คาแบ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​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ที่งามสง่าที่สุดของประเทศออสเตรเลีย “แตร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” (</a:t>
            </a:r>
            <a:r>
              <a:rPr lang="en-AU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terroir</a:t>
            </a:r>
            <a:r>
              <a:rPr lang="en-US" sz="120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*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มีบทบาทใดในการณ์นี้?</a:t>
            </a:r>
            <a:r>
              <a:rPr lang="th-TH" sz="1200" dirty="0">
                <a:solidFill>
                  <a:srgbClr val="202124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ngsana New" panose="02020603050405020304" pitchFamily="18" charset="-34"/>
              </a:rPr>
              <a:t>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 </a:t>
            </a:r>
          </a:p>
          <a:p>
            <a:pPr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r>
              <a:rPr lang="en-US" sz="105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*Terroir </a:t>
            </a:r>
            <a:r>
              <a:rPr lang="th-TH" sz="105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(แตร</a:t>
            </a:r>
            <a:r>
              <a:rPr lang="th-TH" sz="1050" dirty="0" err="1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05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รัว</a:t>
            </a:r>
            <a:r>
              <a:rPr lang="th-TH" sz="1050" dirty="0" err="1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</a:t>
            </a:r>
            <a:r>
              <a:rPr lang="th-TH" sz="1050" dirty="0"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) เป็นเสมือนปรัชญาที่แฝงภูมิปัญญาเฉพาะถิ่นอันเกิดจากประสบการณ์ของมนุษย์ที่สั่งสมกันมายาวนานจากรุ่นสู่รุ่น มี 4 องค์ประกอบหลักๆ คือ ภูมิอากาศ, ดิน, สภาพภูมิประเทศ และ วัฒนธรรมการเพาะปลูกองุ่นในท้องถิ่น ไวน์จึงเป็นผลผลิตที่ต้องขึ้นอยู่กับดินฟ้าอากาศได้มาจากท้องฟ้า ผืนดิน และมนุษย์ (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https://</a:t>
            </a:r>
            <a:r>
              <a:rPr lang="en-US" sz="105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guide.michelin.com</a:t>
            </a:r>
            <a:r>
              <a:rPr lang="en-US" sz="105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/)</a:t>
            </a:r>
            <a:endParaRPr lang="th-TH" sz="105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R="0">
              <a:lnSpc>
                <a:spcPct val="107000"/>
              </a:lnSpc>
              <a:spcBef>
                <a:spcPct val="0"/>
              </a:spcBef>
              <a:spcAft>
                <a:spcPct val="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5705506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มีสภาพภูมิอากาศที่เหมาะแก่การปลูกองุ่นเป็นอย่างยิ่งในตัวเองอยู่แล้ว จึงใช้วิธีปลูกแบบสบาย ๆ ได้ องุ่นสุกได้อย่างดีเยี่ยมเมื่อเถาองุ่นเจริญเติบโตเต็มที่ในช่วงฤดูร้อนและฤดูใบไม้ผลิที่อากาศไม่ร้อนและไม่หนาวจนเกินไป จึงได้องุ่นรสชาติเยี่ยม และมีความเป็นกรดตามธรรมชาติสูง</a:t>
            </a: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การไม่มีเพลี้ยอ่อนมาโจมตีต้นองุ่น หมายถึงว่า ไร่องุ่นส่วนใหญ่ในเขตภูมิภาคนี้เติบโตจากการการเพาะชำกิ่งองุ่นที่ได้จากไร่ที่มีคุณภาพสูงที่มีอยู่เดิม ในการปลูกแต่ละพันธุ์ จึงใช้วิธีการปลูกองุ่นโดยใช้โคลนตามที่ได้รับสืบทอดกันมา (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heritage clone) 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และมีบทบาทสำคัญใน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การทำ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ให้ได้มาซึ่ง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​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จากมาร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กาเรต ริ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เวอร์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 ที่ไม่เหมือนใคร, โคลน “จินจิน” มีชื่อเสียงและเป็นที่ยอมรับในฐานะที่เป็นกุญแจสู่ความสำเร็จของ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ในภูมิภาคนี้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3962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ประเด็นแนะนำเพื่อใช้ในการอภิปราย :</a:t>
            </a:r>
            <a:endParaRPr lang="en-US" sz="1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marR="0" indent="-17145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ในช่วงไม่กี่ปีที่ผ่านมานี้ เกษตรกรผู้ปลูกองุ่นหันมาสนใจการเกษตรแบบชีวพลวัตและเกษตรอินทรีย์มากขึ้น เหตุใดจึงเป็นเช่นนั้น? สิ่งดังกล่าวที่เกิดขึ้นมีอิทธิพลต่อแนวโน้มการผลิตไวน์และรูปแบบไวน์อย่างไร? </a:t>
            </a:r>
            <a:endParaRPr lang="en-US" sz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ordia New" panose="020B0304020202020204" pitchFamily="34" charset="-34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โดยทั่วไป ไวน์คาแบ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ร์เนต์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​ โซ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วีญงแ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ละ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ชาร์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ดอนเนย</a:t>
            </a:r>
            <a:r>
              <a:rPr lang="th-TH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์</a:t>
            </a:r>
            <a:r>
              <a:rPr lang="th-TH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ordia New" panose="020B0304020202020204" pitchFamily="34" charset="-34"/>
              </a:rPr>
              <a:t>ใช้ถังไม้โอ๊กบ่ม ถังไม้โอ๊กมีส่วนสำคัญอะไรในกระบวนการผลิตไวน์?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8CAF07B-88B1-40ED-9A21-D99161D5F8F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62312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2.sv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svg"/><Relationship Id="rId2" Type="http://schemas.openxmlformats.org/officeDocument/2006/relationships/image" Target="../media/image1.sv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sv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260254201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Right - Small title on White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611991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91218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172740F4-95EE-1A0E-2830-7BA7F7EA406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79855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219899511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30419" y="3463427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75A5A85-FFD2-4B7C-2E12-0B47EB9412F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54382663"/>
      </p:ext>
    </p:extLst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ext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6363" y="592898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3472125"/>
            <a:ext cx="4829691" cy="2846525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A07CDF38-66FC-83A8-05FA-27AB6E20AFA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1460762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3092765699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t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CCE697-4019-BB04-2E3D-B591954C0E92}"/>
              </a:ext>
            </a:extLst>
          </p:cNvPr>
          <p:cNvCxnSpPr/>
          <p:nvPr userDrawn="1"/>
        </p:nvCxnSpPr>
        <p:spPr>
          <a:xfrm>
            <a:off x="1635760" y="3429000"/>
            <a:ext cx="1055624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>
            <a:extLst>
              <a:ext uri="{FF2B5EF4-FFF2-40B4-BE49-F238E27FC236}">
                <a16:creationId xmlns:a16="http://schemas.microsoft.com/office/drawing/2014/main" id="{D87C4ADD-0043-2691-F0F9-61E2A9C9E55B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EB4AC40A-15C3-618A-87BF-95DE760CCE3E}"/>
              </a:ext>
            </a:extLst>
          </p:cNvPr>
          <p:cNvSpPr/>
          <p:nvPr userDrawn="1"/>
        </p:nvSpPr>
        <p:spPr>
          <a:xfrm>
            <a:off x="55647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AF6F7BB9-9DEF-7131-D02D-4E4EE44CC42D}"/>
              </a:ext>
            </a:extLst>
          </p:cNvPr>
          <p:cNvSpPr/>
          <p:nvPr userDrawn="1"/>
        </p:nvSpPr>
        <p:spPr>
          <a:xfrm>
            <a:off x="8713422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A8945C62-1796-2F24-FF4B-EE658021C83A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595360" y="339046"/>
            <a:ext cx="3596640" cy="2713065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A8C56E1-4F7A-0A2A-BC11-63617FE632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4321" y="3808645"/>
            <a:ext cx="2382787" cy="662774"/>
          </a:xfrm>
        </p:spPr>
        <p:txBody>
          <a:bodyPr anchor="b"/>
          <a:lstStyle>
            <a:lvl1pPr>
              <a:defRPr sz="2400" b="1" cap="none">
                <a:solidFill>
                  <a:schemeClr val="accent1"/>
                </a:solidFill>
                <a:latin typeface="Neue Haas Grotesk Text Pro" panose="020B0504020202020204" pitchFamily="34" charset="77"/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B6B924D-09BD-C049-692A-382067D57BF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994321" y="447142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0476778D-80A8-6E67-51B8-8202C91D7334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064531" y="1720205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F3B1517-037A-CABC-600A-81C65362989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5064531" y="1057431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9" name="Text Placeholder 4">
            <a:extLst>
              <a:ext uri="{FF2B5EF4-FFF2-40B4-BE49-F238E27FC236}">
                <a16:creationId xmlns:a16="http://schemas.microsoft.com/office/drawing/2014/main" id="{D0DE6B5C-AB13-E31D-BBDE-6A49803A97B7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0190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0" name="Text Placeholder 16">
            <a:extLst>
              <a:ext uri="{FF2B5EF4-FFF2-40B4-BE49-F238E27FC236}">
                <a16:creationId xmlns:a16="http://schemas.microsoft.com/office/drawing/2014/main" id="{32B70C8F-877E-2EF4-BE2E-17F10CB37EE7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19102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EFC2E36E-1B11-BBAF-0888-5579301BA82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513497"/>
            <a:ext cx="4657498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400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54DFE537-DE09-1E8E-465D-07F0751EACE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623344" y="512087"/>
            <a:ext cx="4298950" cy="903287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3200"/>
            </a:lvl1pPr>
            <a:lvl2pPr>
              <a:defRPr sz="3200"/>
            </a:lvl2pPr>
            <a:lvl3pPr>
              <a:defRPr sz="3200"/>
            </a:lvl3pPr>
            <a:lvl4pPr>
              <a:defRPr sz="3200"/>
            </a:lvl4pPr>
            <a:lvl5pPr>
              <a:defRPr sz="3200"/>
            </a:lvl5pPr>
          </a:lstStyle>
          <a:p>
            <a:pPr lvl="0"/>
            <a:r>
              <a:rPr lang="en-GB" dirty="0"/>
              <a:t>Click to edit Master text styles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0445684"/>
      </p:ext>
    </p:extLst>
  </p:cSld>
  <p:clrMapOvr>
    <a:masterClrMapping/>
  </p:clrMapOvr>
  <p:transition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0" y="3429000"/>
            <a:ext cx="12192000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145576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397619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9500166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9055768" y="3808638"/>
            <a:ext cx="3136232" cy="2800350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6587661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793874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5782989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29270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9161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8413462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402577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62057050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ond 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>
            <a:extLst>
              <a:ext uri="{FF2B5EF4-FFF2-40B4-BE49-F238E27FC236}">
                <a16:creationId xmlns:a16="http://schemas.microsoft.com/office/drawing/2014/main" id="{C0868E5D-82E4-9ED7-FE3C-F18B54D61FC0}"/>
              </a:ext>
            </a:extLst>
          </p:cNvPr>
          <p:cNvCxnSpPr>
            <a:cxnSpLocks/>
          </p:cNvCxnSpPr>
          <p:nvPr userDrawn="1"/>
        </p:nvCxnSpPr>
        <p:spPr>
          <a:xfrm>
            <a:off x="-76802" y="3429000"/>
            <a:ext cx="11220083" cy="0"/>
          </a:xfrm>
          <a:prstGeom prst="line">
            <a:avLst/>
          </a:prstGeom>
          <a:ln w="1270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>
            <a:extLst>
              <a:ext uri="{FF2B5EF4-FFF2-40B4-BE49-F238E27FC236}">
                <a16:creationId xmlns:a16="http://schemas.microsoft.com/office/drawing/2014/main" id="{E52DBE86-4A40-5227-0298-A75B20F94D49}"/>
              </a:ext>
            </a:extLst>
          </p:cNvPr>
          <p:cNvSpPr/>
          <p:nvPr userDrawn="1"/>
        </p:nvSpPr>
        <p:spPr>
          <a:xfrm>
            <a:off x="98809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438FBB87-CB17-3FE8-2B96-3D05DFD2FB85}"/>
              </a:ext>
            </a:extLst>
          </p:cNvPr>
          <p:cNvSpPr/>
          <p:nvPr userDrawn="1"/>
        </p:nvSpPr>
        <p:spPr>
          <a:xfrm>
            <a:off x="279697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B9587D6-9686-9FBB-0765-D619A1CBCFB4}"/>
              </a:ext>
            </a:extLst>
          </p:cNvPr>
          <p:cNvSpPr/>
          <p:nvPr userDrawn="1"/>
        </p:nvSpPr>
        <p:spPr>
          <a:xfrm>
            <a:off x="6907163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13">
            <a:extLst>
              <a:ext uri="{FF2B5EF4-FFF2-40B4-BE49-F238E27FC236}">
                <a16:creationId xmlns:a16="http://schemas.microsoft.com/office/drawing/2014/main" id="{03802818-56CD-1263-E46F-6DAEB21B1E7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62223" y="584200"/>
            <a:ext cx="3829777" cy="2486228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4F11D5CE-BFFC-40BB-DD44-37BC844B666B}"/>
              </a:ext>
            </a:extLst>
          </p:cNvPr>
          <p:cNvSpPr/>
          <p:nvPr userDrawn="1"/>
        </p:nvSpPr>
        <p:spPr>
          <a:xfrm>
            <a:off x="4896310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4">
            <a:extLst>
              <a:ext uri="{FF2B5EF4-FFF2-40B4-BE49-F238E27FC236}">
                <a16:creationId xmlns:a16="http://schemas.microsoft.com/office/drawing/2014/main" id="{AE79F6EA-A770-C59B-E674-5D7C2420E2B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2828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EC05A9C7-ACEE-CBE6-410B-463E8B19C26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81943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18" name="Text Placeholder 4">
            <a:extLst>
              <a:ext uri="{FF2B5EF4-FFF2-40B4-BE49-F238E27FC236}">
                <a16:creationId xmlns:a16="http://schemas.microsoft.com/office/drawing/2014/main" id="{1D01EE4A-6707-AC5C-282A-6CAD0444217D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4343486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9" name="Text Placeholder 16">
            <a:extLst>
              <a:ext uri="{FF2B5EF4-FFF2-40B4-BE49-F238E27FC236}">
                <a16:creationId xmlns:a16="http://schemas.microsoft.com/office/drawing/2014/main" id="{56AACFBB-ADA6-52A8-6760-35A7AA5BD4A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332601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0" name="Text Placeholder 4">
            <a:extLst>
              <a:ext uri="{FF2B5EF4-FFF2-40B4-BE49-F238E27FC236}">
                <a16:creationId xmlns:a16="http://schemas.microsoft.com/office/drawing/2014/main" id="{46E2BF96-0406-EAAA-D55F-95A98B3106A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1988753" y="1715156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1" name="Text Placeholder 16">
            <a:extLst>
              <a:ext uri="{FF2B5EF4-FFF2-40B4-BE49-F238E27FC236}">
                <a16:creationId xmlns:a16="http://schemas.microsoft.com/office/drawing/2014/main" id="{A6CE443F-B368-5A4E-D780-4F510384DB9B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977868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22" name="Text Placeholder 4">
            <a:extLst>
              <a:ext uri="{FF2B5EF4-FFF2-40B4-BE49-F238E27FC236}">
                <a16:creationId xmlns:a16="http://schemas.microsoft.com/office/drawing/2014/main" id="{2F8AC8E5-6849-85F5-13DE-6C2E5A553787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984940" y="1715156"/>
            <a:ext cx="2216740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23" name="Text Placeholder 16">
            <a:extLst>
              <a:ext uri="{FF2B5EF4-FFF2-40B4-BE49-F238E27FC236}">
                <a16:creationId xmlns:a16="http://schemas.microsoft.com/office/drawing/2014/main" id="{582CF7E7-143F-3302-1448-523D8DD7199D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5974054" y="1031305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  <p:sp>
        <p:nvSpPr>
          <p:cNvPr id="3" name="Right Arrow 2">
            <a:extLst>
              <a:ext uri="{FF2B5EF4-FFF2-40B4-BE49-F238E27FC236}">
                <a16:creationId xmlns:a16="http://schemas.microsoft.com/office/drawing/2014/main" id="{D2A29356-8631-1532-1ED5-5F3A9C6EB4C0}"/>
              </a:ext>
            </a:extLst>
          </p:cNvPr>
          <p:cNvSpPr/>
          <p:nvPr userDrawn="1"/>
        </p:nvSpPr>
        <p:spPr>
          <a:xfrm>
            <a:off x="9923352" y="3302000"/>
            <a:ext cx="1625776" cy="254094"/>
          </a:xfrm>
          <a:prstGeom prst="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1ADB01C-8523-DA80-87B0-3761C303A33E}"/>
              </a:ext>
            </a:extLst>
          </p:cNvPr>
          <p:cNvSpPr/>
          <p:nvPr userDrawn="1"/>
        </p:nvSpPr>
        <p:spPr>
          <a:xfrm>
            <a:off x="9035027" y="3241930"/>
            <a:ext cx="360000" cy="3600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 Placeholder 4">
            <a:extLst>
              <a:ext uri="{FF2B5EF4-FFF2-40B4-BE49-F238E27FC236}">
                <a16:creationId xmlns:a16="http://schemas.microsoft.com/office/drawing/2014/main" id="{D6F28061-CE8C-4A75-8334-C941F171405F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82717" y="4471419"/>
            <a:ext cx="2976345" cy="1461301"/>
          </a:xfrm>
        </p:spPr>
        <p:txBody>
          <a:bodyPr/>
          <a:lstStyle>
            <a:lvl1pPr marL="0" indent="0">
              <a:buClr>
                <a:schemeClr val="accent1"/>
              </a:buClr>
              <a:buNone/>
              <a:defRPr sz="1600">
                <a:latin typeface="Neue Haas Grotesk Text Pro" panose="020B0504020202020204" pitchFamily="34" charset="77"/>
              </a:defRPr>
            </a:lvl1pPr>
            <a:lvl2pPr marL="163304" indent="0">
              <a:buNone/>
              <a:defRPr sz="1600">
                <a:latin typeface="Neue Haas Grotesk Text Pro" panose="020B0504020202020204" pitchFamily="34" charset="77"/>
              </a:defRPr>
            </a:lvl2pPr>
            <a:lvl3pPr marL="326609" indent="0">
              <a:buNone/>
              <a:defRPr sz="1600">
                <a:latin typeface="Neue Haas Grotesk Text Pro" panose="020B0504020202020204" pitchFamily="34" charset="77"/>
              </a:defRPr>
            </a:lvl3pPr>
            <a:lvl4pPr marL="489913" indent="0">
              <a:buNone/>
              <a:defRPr sz="1600">
                <a:latin typeface="Neue Haas Grotesk Text Pro" panose="020B0504020202020204" pitchFamily="34" charset="77"/>
              </a:defRPr>
            </a:lvl4pPr>
            <a:lvl5pPr marL="653218" indent="0">
              <a:buNone/>
              <a:defRPr sz="1600">
                <a:latin typeface="Neue Haas Grotesk Text Pro" panose="020B0504020202020204" pitchFamily="34" charset="77"/>
              </a:defRPr>
            </a:lvl5pPr>
          </a:lstStyle>
          <a:p>
            <a:pPr lvl="0"/>
            <a:r>
              <a:rPr lang="en-US" dirty="0"/>
              <a:t>Click to edit body text styles</a:t>
            </a:r>
          </a:p>
        </p:txBody>
      </p:sp>
      <p:sp>
        <p:nvSpPr>
          <p:cNvPr id="11" name="Text Placeholder 16">
            <a:extLst>
              <a:ext uri="{FF2B5EF4-FFF2-40B4-BE49-F238E27FC236}">
                <a16:creationId xmlns:a16="http://schemas.microsoft.com/office/drawing/2014/main" id="{DF52B71B-EAC0-B06D-AA27-AC48C1A74A7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71832" y="3787568"/>
            <a:ext cx="2120040" cy="662774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2400" b="1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title style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61911708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plit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85073EE5-3428-4180-EEFF-EE47B2B4D9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3609474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AF9CD240-89C9-6F67-0293-E4735C332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88694"/>
            <a:ext cx="5334275" cy="820910"/>
          </a:xfrm>
        </p:spPr>
        <p:txBody>
          <a:bodyPr anchor="b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07C108B5-9EC0-EFB0-13AA-E0F24A78D465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609604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5" name="Picture Placeholder 6">
            <a:extLst>
              <a:ext uri="{FF2B5EF4-FFF2-40B4-BE49-F238E27FC236}">
                <a16:creationId xmlns:a16="http://schemas.microsoft.com/office/drawing/2014/main" id="{B580F0EA-12DF-314A-0AA0-1614ABC7E64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6087979" y="328863"/>
            <a:ext cx="6096000" cy="2919663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Text Placeholder 4">
            <a:extLst>
              <a:ext uri="{FF2B5EF4-FFF2-40B4-BE49-F238E27FC236}">
                <a16:creationId xmlns:a16="http://schemas.microsoft.com/office/drawing/2014/main" id="{9D512458-DB29-70F7-7134-052611D2B9E3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6420492" y="5543717"/>
            <a:ext cx="4929297" cy="1225103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AAF3D2BF-5EA6-8B0E-C22D-C744A6F347CE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420492" y="3429000"/>
            <a:ext cx="5473058" cy="2038350"/>
          </a:xfrm>
        </p:spPr>
        <p:txBody>
          <a:bodyPr anchor="b"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</a:lstStyle>
          <a:p>
            <a:pPr lvl="0"/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0264183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hank you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59F80134-43BD-B065-562C-51001B95FA27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3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1769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7988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0ECCE387-4173-9E0F-F2C4-6028F58AF039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761692"/>
            <a:ext cx="12191998" cy="990300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5598292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hank You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1999" cy="6858000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  <p:sp>
        <p:nvSpPr>
          <p:cNvPr id="3" name="Text Placeholder 11">
            <a:extLst>
              <a:ext uri="{FF2B5EF4-FFF2-40B4-BE49-F238E27FC236}">
                <a16:creationId xmlns:a16="http://schemas.microsoft.com/office/drawing/2014/main" id="{876E5A77-F048-FCB3-F187-B09143BE4E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1" y="2538327"/>
            <a:ext cx="12191998" cy="602742"/>
          </a:xfrm>
        </p:spPr>
        <p:txBody>
          <a:bodyPr/>
          <a:lstStyle>
            <a:lvl1pPr marL="0" indent="0" algn="ctr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91859859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5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</p:spTree>
    <p:extLst>
      <p:ext uri="{BB962C8B-B14F-4D97-AF65-F5344CB8AC3E}">
        <p14:creationId xmlns:p14="http://schemas.microsoft.com/office/powerpoint/2010/main" val="3722644859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Co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bg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latin typeface="Neue Haas Grotesk Text Pro" panose="020B0504020202020204" pitchFamily="34" charset="77"/>
            </a:endParaRP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2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423936349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sting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ject 3">
            <a:extLst>
              <a:ext uri="{FF2B5EF4-FFF2-40B4-BE49-F238E27FC236}">
                <a16:creationId xmlns:a16="http://schemas.microsoft.com/office/drawing/2014/main" id="{D8AA01C7-FC11-4894-9BC5-76ECB5904818}"/>
              </a:ext>
            </a:extLst>
          </p:cNvPr>
          <p:cNvSpPr txBox="1"/>
          <p:nvPr userDrawn="1"/>
        </p:nvSpPr>
        <p:spPr>
          <a:xfrm>
            <a:off x="535644" y="6111908"/>
            <a:ext cx="2103695" cy="330760"/>
          </a:xfrm>
          <a:prstGeom prst="rect">
            <a:avLst/>
          </a:prstGeom>
        </p:spPr>
        <p:txBody>
          <a:bodyPr vert="horz" wrap="square" lIns="0" tIns="11521" rIns="0" bIns="0" rtlCol="0">
            <a:sp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75000"/>
              </a:lnSpc>
              <a:spcBef>
                <a:spcPct val="0"/>
              </a:spcBef>
            </a:pPr>
            <a:r>
              <a:rPr lang="en-AU" sz="2722" b="0" i="0">
                <a:solidFill>
                  <a:schemeClr val="bg1"/>
                </a:solidFill>
                <a:latin typeface="Inter Display" panose="02000503000000020004" pitchFamily="2" charset="0"/>
              </a:rPr>
              <a:t>TASTING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91E09F4-7558-25BA-F68E-D3CF62E7383E}"/>
              </a:ext>
            </a:extLst>
          </p:cNvPr>
          <p:cNvSpPr txBox="1"/>
          <p:nvPr userDrawn="1"/>
        </p:nvSpPr>
        <p:spPr>
          <a:xfrm>
            <a:off x="1243391" y="5448116"/>
            <a:ext cx="27380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0" i="0" dirty="0">
                <a:solidFill>
                  <a:schemeClr val="accent5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rPr>
              <a:t>TASTING</a:t>
            </a:r>
          </a:p>
        </p:txBody>
      </p:sp>
      <p:sp>
        <p:nvSpPr>
          <p:cNvPr id="4" name="Freeform 3">
            <a:extLst>
              <a:ext uri="{FF2B5EF4-FFF2-40B4-BE49-F238E27FC236}">
                <a16:creationId xmlns:a16="http://schemas.microsoft.com/office/drawing/2014/main" id="{15A3BF27-D1A8-E18A-79B3-53F2BFAE9EBD}"/>
              </a:ext>
            </a:extLst>
          </p:cNvPr>
          <p:cNvSpPr/>
          <p:nvPr userDrawn="1"/>
        </p:nvSpPr>
        <p:spPr>
          <a:xfrm rot="5400000" flipH="1">
            <a:off x="-2941519" y="2905793"/>
            <a:ext cx="6884880" cy="1046413"/>
          </a:xfrm>
          <a:custGeom>
            <a:avLst/>
            <a:gdLst>
              <a:gd name="connsiteX0" fmla="*/ 12240 w 10692940"/>
              <a:gd name="connsiteY0" fmla="*/ 46235 h 1079748"/>
              <a:gd name="connsiteX1" fmla="*/ 0 w 10692940"/>
              <a:gd name="connsiteY1" fmla="*/ 1079748 h 1079748"/>
              <a:gd name="connsiteX2" fmla="*/ 10670641 w 10692940"/>
              <a:gd name="connsiteY2" fmla="*/ 1057284 h 1079748"/>
              <a:gd name="connsiteX3" fmla="*/ 10692940 w 10692940"/>
              <a:gd name="connsiteY3" fmla="*/ 603963 h 1079748"/>
              <a:gd name="connsiteX4" fmla="*/ 5788282 w 10692940"/>
              <a:gd name="connsiteY4" fmla="*/ 498721 h 1079748"/>
              <a:gd name="connsiteX5" fmla="*/ 12240 w 10692940"/>
              <a:gd name="connsiteY5" fmla="*/ 46235 h 1079748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692940" h="1079748">
                <a:moveTo>
                  <a:pt x="12240" y="46235"/>
                </a:moveTo>
                <a:lnTo>
                  <a:pt x="0" y="1079748"/>
                </a:lnTo>
                <a:lnTo>
                  <a:pt x="10670641" y="1057284"/>
                </a:lnTo>
                <a:lnTo>
                  <a:pt x="10692940" y="603963"/>
                </a:lnTo>
                <a:cubicBezTo>
                  <a:pt x="10120510" y="688217"/>
                  <a:pt x="7656910" y="816366"/>
                  <a:pt x="5788282" y="498721"/>
                </a:cubicBezTo>
                <a:cubicBezTo>
                  <a:pt x="3919654" y="181076"/>
                  <a:pt x="2316450" y="-117243"/>
                  <a:pt x="12240" y="4623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68F5E33-F5F2-1765-B4DF-BBE89D010E4B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76029" y="515358"/>
            <a:ext cx="1936405" cy="635073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A9EE3C19-6C15-B2A0-3B9B-325692318953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68241" y="6000910"/>
            <a:ext cx="1244193" cy="488790"/>
          </a:xfrm>
          <a:prstGeom prst="rect">
            <a:avLst/>
          </a:prstGeom>
        </p:spPr>
      </p:pic>
      <p:sp>
        <p:nvSpPr>
          <p:cNvPr id="7" name="Holder 2">
            <a:extLst>
              <a:ext uri="{FF2B5EF4-FFF2-40B4-BE49-F238E27FC236}">
                <a16:creationId xmlns:a16="http://schemas.microsoft.com/office/drawing/2014/main" id="{AD885E53-C41B-F11B-B131-8EDF072CFDF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474720" y="515357"/>
            <a:ext cx="6226704" cy="1042381"/>
          </a:xfrm>
        </p:spPr>
        <p:txBody>
          <a:bodyPr lIns="0" tIns="0" rIns="0" bIns="0" anchor="t" anchorCtr="0"/>
          <a:lstStyle>
            <a:lvl1pPr>
              <a:lnSpc>
                <a:spcPct val="100000"/>
              </a:lnSpc>
              <a:defRPr sz="2177" b="0" i="0" cap="none" baseline="0">
                <a:solidFill>
                  <a:schemeClr val="accent1"/>
                </a:solidFill>
                <a:latin typeface="+mj-lt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wine name</a:t>
            </a:r>
          </a:p>
        </p:txBody>
      </p:sp>
      <p:sp>
        <p:nvSpPr>
          <p:cNvPr id="8" name="Holder 3">
            <a:extLst>
              <a:ext uri="{FF2B5EF4-FFF2-40B4-BE49-F238E27FC236}">
                <a16:creationId xmlns:a16="http://schemas.microsoft.com/office/drawing/2014/main" id="{351102E3-2CC2-21FF-A51A-EB3EF6E69F9B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3474720" y="1480192"/>
            <a:ext cx="6226704" cy="246221"/>
          </a:xfrm>
        </p:spPr>
        <p:txBody>
          <a:bodyPr lIns="0" tIns="0" rIns="0" bIns="0"/>
          <a:lstStyle>
            <a:lvl1pPr marL="0" indent="0">
              <a:buNone/>
              <a:defRPr sz="1634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en-AU" dirty="0"/>
              <a:t>Click to add location</a:t>
            </a:r>
          </a:p>
        </p:txBody>
      </p:sp>
      <p:sp>
        <p:nvSpPr>
          <p:cNvPr id="9" name="Holder 3">
            <a:extLst>
              <a:ext uri="{FF2B5EF4-FFF2-40B4-BE49-F238E27FC236}">
                <a16:creationId xmlns:a16="http://schemas.microsoft.com/office/drawing/2014/main" id="{8D47485D-2ECB-6F8E-DCF4-3A1A422E143E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474722" y="2084832"/>
            <a:ext cx="6226704" cy="4434500"/>
          </a:xfrm>
        </p:spPr>
        <p:txBody>
          <a:bodyPr lIns="0" tIns="0" rIns="0" bIns="0"/>
          <a:lstStyle>
            <a:lvl1pPr marL="0" indent="0">
              <a:buNone/>
              <a:defRPr sz="1452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01659364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ariety bottle sho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88576156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11904595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804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4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09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</p:spTree>
    <p:extLst>
      <p:ext uri="{BB962C8B-B14F-4D97-AF65-F5344CB8AC3E}">
        <p14:creationId xmlns:p14="http://schemas.microsoft.com/office/powerpoint/2010/main" val="1454147535"/>
      </p:ext>
    </p:extLst>
  </p:cSld>
  <p:clrMapOvr>
    <a:masterClrMapping/>
  </p:clrMapOvr>
  <p:transition/>
  <p:extLst>
    <p:ext uri="{DCECCB84-F9BA-43D5-87BE-67443E8EF086}">
      <p15:sldGuideLst xmlns:p15="http://schemas.microsoft.com/office/powerpoint/2012/main">
        <p15:guide id="2" pos="393">
          <p15:clr>
            <a:srgbClr val="000000"/>
          </p15:clr>
        </p15:guide>
        <p15:guide id="3" orient="horz" pos="368">
          <p15:clr>
            <a:srgbClr val="00000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DD8FB6-8ACF-DF6D-EB79-207CCA0141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BCFD86-18E3-510D-7574-B45CCD538A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9DDADE-588C-E389-9C56-AA1FC5948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5D0F3-5617-4E4B-B49A-CF8CB71EDC27}" type="datetimeFigureOut">
              <a:rPr lang="en-US" smtClean="0"/>
              <a:t>4/21/26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76191D-47B6-A1DD-B585-B9877068E1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B81B3F-E4E1-8FCB-1AD0-7E72A11F4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6F106B9-48F5-894C-8B00-7C26AA0507A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3336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wa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B0D49B2B-0578-DD0E-DF06-361AFCF2E14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58813" y="2595220"/>
            <a:ext cx="10975975" cy="4284662"/>
          </a:xfrm>
        </p:spPr>
        <p:txBody>
          <a:bodyPr/>
          <a:lstStyle>
            <a:lvl1pPr marL="0" indent="0">
              <a:buNone/>
              <a:defRPr b="0" i="0"/>
            </a:lvl1pPr>
          </a:lstStyle>
          <a:p>
            <a:endParaRPr lang="en-US" dirty="0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6CA89B76-DDF5-831F-E9D9-FAE154589844}"/>
              </a:ext>
            </a:extLst>
          </p:cNvPr>
          <p:cNvSpPr/>
          <p:nvPr userDrawn="1"/>
        </p:nvSpPr>
        <p:spPr>
          <a:xfrm>
            <a:off x="0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b="0" i="0" dirty="0">
              <a:solidFill>
                <a:schemeClr val="accent5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D1480A8A-232F-1419-C2C8-36A309F83EEC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D0C213A0-8CAC-77FF-B68D-09458A134D44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  <p:sp>
        <p:nvSpPr>
          <p:cNvPr id="2" name="Text Placeholder 11">
            <a:extLst>
              <a:ext uri="{FF2B5EF4-FFF2-40B4-BE49-F238E27FC236}">
                <a16:creationId xmlns:a16="http://schemas.microsoft.com/office/drawing/2014/main" id="{C333BC92-FCDE-8462-6F85-43C9CCB9096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93733" y="1582597"/>
            <a:ext cx="11041110" cy="990300"/>
          </a:xfrm>
        </p:spPr>
        <p:txBody>
          <a:bodyPr/>
          <a:lstStyle>
            <a:lvl1pPr marL="0" indent="0" algn="l" defTabSz="914353" rtl="0" eaLnBrk="1" latinLnBrk="0" hangingPunct="1">
              <a:lnSpc>
                <a:spcPct val="82000"/>
              </a:lnSpc>
              <a:buNone/>
              <a:defRPr lang="en-GB" sz="6000" b="0" i="0" kern="1200" smtClean="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0" indent="0" algn="l" defTabSz="914353" rtl="0" eaLnBrk="1" latinLnBrk="0" hangingPunct="1">
              <a:buNone/>
              <a:defRPr lang="en-GB" sz="5988" kern="1200" smtClean="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0" indent="0" algn="l" defTabSz="914353" rtl="0" eaLnBrk="1" latinLnBrk="0" hangingPunct="1">
              <a:buNone/>
              <a:defRPr lang="en-US" sz="5988" kern="1200">
                <a:solidFill>
                  <a:schemeClr val="accent3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</a:lstStyle>
          <a:p>
            <a:pPr lvl="0"/>
            <a:r>
              <a:rPr lang="en-GB" dirty="0"/>
              <a:t>CLICK TO EDIT MASTER TEXT STYLE</a:t>
            </a: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6136049-EFA7-F405-74C6-72FC07DC2CE8}"/>
              </a:ext>
            </a:extLst>
          </p:cNvPr>
          <p:cNvPicPr>
            <a:picLocks noChangeAspect="1"/>
          </p:cNvPicPr>
          <p:nvPr userDrawn="1"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0243" y="6317194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27443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3" y="2518774"/>
            <a:ext cx="4829691" cy="1530521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EE31E3C0-4540-7C4D-8378-FEAE6073CA6B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FB207-1E2B-1D84-3D5E-C8ED9CCCB64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3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272715795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mage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10114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C4DE910F-F974-EC17-D99F-7CF8E351F2CF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C0819214-B615-AB05-F590-69F5C5D2773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105257101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Image Righ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23888" y="2518445"/>
            <a:ext cx="4829691" cy="1626156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868B181F-AB89-33FD-8820-F942275C6B29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23888" y="4226310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918BF252-60CC-0EC4-2AF1-4A2F4E353D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2111591520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mage left - Blk Background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" y="388842"/>
            <a:ext cx="6096000" cy="6083199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15" name="Text Placeholder 4">
            <a:extLst>
              <a:ext uri="{FF2B5EF4-FFF2-40B4-BE49-F238E27FC236}">
                <a16:creationId xmlns:a16="http://schemas.microsoft.com/office/drawing/2014/main" id="{84519159-7F80-4556-B96A-D53ECE54230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6456364" y="2450086"/>
            <a:ext cx="4829691" cy="1615252"/>
          </a:xfrm>
        </p:spPr>
        <p:txBody>
          <a:bodyPr/>
          <a:lstStyle>
            <a:lvl1pPr marL="0" indent="0">
              <a:buNone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3FB9D6AF-41E9-ACB1-35D7-87CE3683CB53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456363" y="4155068"/>
            <a:ext cx="4829691" cy="1530521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600" b="0" i="0">
                <a:solidFill>
                  <a:schemeClr val="bg1"/>
                </a:solidFill>
              </a:defRPr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Bullet Points if required</a:t>
            </a:r>
          </a:p>
        </p:txBody>
      </p:sp>
      <p:sp>
        <p:nvSpPr>
          <p:cNvPr id="3" name="Text Placeholder 4">
            <a:extLst>
              <a:ext uri="{FF2B5EF4-FFF2-40B4-BE49-F238E27FC236}">
                <a16:creationId xmlns:a16="http://schemas.microsoft.com/office/drawing/2014/main" id="{0229488E-C66F-CE00-D846-4F75FB33336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456364" y="584200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>
                <a:solidFill>
                  <a:schemeClr val="bg1"/>
                </a:solidFill>
              </a:defRPr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4248233940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C5F3AFB2-35B5-45EA-ADB7-99809B7977D8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" y="0"/>
            <a:ext cx="12191998" cy="6858000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D710B8-9164-41B4-8DAE-ED192B72A71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23888" y="584200"/>
            <a:ext cx="6158452" cy="1325562"/>
          </a:xfrm>
        </p:spPr>
        <p:txBody>
          <a:bodyPr/>
          <a:lstStyle>
            <a:lvl1pPr>
              <a:defRPr sz="5440" b="0" i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style. Title can be moved to suit background Image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4200390875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Left - Sml Title on - White Text Let - Small Title on 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11">
            <a:extLst>
              <a:ext uri="{FF2B5EF4-FFF2-40B4-BE49-F238E27FC236}">
                <a16:creationId xmlns:a16="http://schemas.microsoft.com/office/drawing/2014/main" id="{F395E28A-1E8E-14A6-4DAA-610B6023E28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96000" y="368300"/>
            <a:ext cx="6096000" cy="6103741"/>
          </a:xfrm>
          <a:solidFill>
            <a:schemeClr val="bg1">
              <a:lumMod val="85000"/>
            </a:schemeClr>
          </a:solidFill>
        </p:spPr>
        <p:txBody>
          <a:bodyPr anchor="ctr" anchorCtr="0"/>
          <a:lstStyle>
            <a:lvl1pPr marL="0" indent="0" algn="ctr">
              <a:buNone/>
              <a:defRPr b="0" i="0"/>
            </a:lvl1pPr>
          </a:lstStyle>
          <a:p>
            <a:endParaRPr lang="en-AU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6286363-F2CB-2C92-3C1A-C7BA4C7334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0419" y="584200"/>
            <a:ext cx="4829691" cy="785732"/>
          </a:xfrm>
        </p:spPr>
        <p:txBody>
          <a:bodyPr anchor="b"/>
          <a:lstStyle>
            <a:lvl1pPr>
              <a:lnSpc>
                <a:spcPct val="82000"/>
              </a:lnSpc>
              <a:defRPr sz="3200" b="0" i="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SMALL title style</a:t>
            </a:r>
            <a:endParaRPr lang="en-AU" dirty="0"/>
          </a:p>
        </p:txBody>
      </p: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84AC37A-5D34-FE0E-CE95-AD1AABA7D68E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959192" y="3494249"/>
            <a:ext cx="4829691" cy="2846525"/>
          </a:xfrm>
        </p:spPr>
        <p:txBody>
          <a:bodyPr/>
          <a:lstStyle>
            <a:lvl1pPr marL="0" indent="0">
              <a:buNone/>
              <a:defRPr sz="1600" b="0" i="0"/>
            </a:lvl1pPr>
            <a:lvl2pPr marL="163304" indent="0">
              <a:buNone/>
              <a:defRPr sz="1600" b="0" i="0"/>
            </a:lvl2pPr>
            <a:lvl3pPr marL="326609" indent="0">
              <a:buNone/>
              <a:defRPr sz="1600" b="0" i="0"/>
            </a:lvl3pPr>
            <a:lvl4pPr marL="489913" indent="0">
              <a:buNone/>
              <a:defRPr sz="1600" b="0" i="0"/>
            </a:lvl4pPr>
            <a:lvl5pPr marL="653218" indent="0">
              <a:buNone/>
              <a:defRPr sz="1600" b="0" i="0"/>
            </a:lvl5pPr>
          </a:lstStyle>
          <a:p>
            <a:pPr lvl="0"/>
            <a:r>
              <a:rPr lang="en-US" dirty="0"/>
              <a:t>Edit Body text style</a:t>
            </a:r>
          </a:p>
        </p:txBody>
      </p:sp>
      <p:sp>
        <p:nvSpPr>
          <p:cNvPr id="2" name="Text Placeholder 4">
            <a:extLst>
              <a:ext uri="{FF2B5EF4-FFF2-40B4-BE49-F238E27FC236}">
                <a16:creationId xmlns:a16="http://schemas.microsoft.com/office/drawing/2014/main" id="{86C60342-0DCC-EC48-C3AF-9A9F4E1F294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623888" y="1452064"/>
            <a:ext cx="5340350" cy="1325563"/>
          </a:xfrm>
        </p:spPr>
        <p:txBody>
          <a:bodyPr/>
          <a:lstStyle>
            <a:lvl1pPr marL="0" indent="0">
              <a:lnSpc>
                <a:spcPct val="82000"/>
              </a:lnSpc>
              <a:buFontTx/>
              <a:buNone/>
              <a:defRPr sz="5440"/>
            </a:lvl1pPr>
            <a:lvl2pPr marL="163305" indent="0">
              <a:buFontTx/>
              <a:buNone/>
              <a:defRPr sz="5440"/>
            </a:lvl2pPr>
            <a:lvl3pPr marL="326609" indent="0">
              <a:buFontTx/>
              <a:buNone/>
              <a:defRPr sz="5440"/>
            </a:lvl3pPr>
            <a:lvl4pPr marL="489914" indent="0">
              <a:buFontTx/>
              <a:buNone/>
              <a:defRPr sz="5440"/>
            </a:lvl4pPr>
            <a:lvl5pPr marL="653219" indent="0">
              <a:buFontTx/>
              <a:buNone/>
              <a:defRPr sz="5440"/>
            </a:lvl5pPr>
          </a:lstStyle>
          <a:p>
            <a:pPr lvl="0"/>
            <a:r>
              <a:rPr lang="en-GB" dirty="0"/>
              <a:t>CLICK TO EDIT MASTER TITLE STYLES</a:t>
            </a:r>
          </a:p>
        </p:txBody>
      </p:sp>
    </p:spTree>
    <p:extLst>
      <p:ext uri="{BB962C8B-B14F-4D97-AF65-F5344CB8AC3E}">
        <p14:creationId xmlns:p14="http://schemas.microsoft.com/office/powerpoint/2010/main" val="630166862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10B58A3-E193-4684-ABCE-DF0A8B6CD0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584200"/>
            <a:ext cx="11371189" cy="1325562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edit Master title style</a:t>
            </a:r>
            <a:endParaRPr lang="en-AU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F38D3A-1279-4066-93F5-53800A7962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2044699"/>
            <a:ext cx="11371189" cy="435133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AU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EA2CD7-A72C-495B-9228-0E077D24D9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10405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42169B3B-8761-4204-AA5A-11BC84B55C93}" type="datetimeFigureOut">
              <a:rPr lang="en-AU" smtClean="0"/>
              <a:pPr/>
              <a:t>21/4/2026</a:t>
            </a:fld>
            <a:endParaRPr lang="en-AU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D43B1A-E254-4E8E-8D77-9053126860F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endParaRPr lang="en-AU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66D85B-9034-49C5-A86E-714985BCC24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038394" y="6356352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906" b="0" i="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fld id="{E6316B6A-336A-44FF-82DA-A4D1594FA055}" type="slidenum">
              <a:rPr lang="en-AU" smtClean="0"/>
              <a:pPr/>
              <a:t>‹#›</a:t>
            </a:fld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7010750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9" r:id="rId3"/>
    <p:sldLayoutId id="2147483656" r:id="rId4"/>
    <p:sldLayoutId id="2147483666" r:id="rId5"/>
    <p:sldLayoutId id="2147483667" r:id="rId6"/>
    <p:sldLayoutId id="2147483668" r:id="rId7"/>
    <p:sldLayoutId id="2147483664" r:id="rId8"/>
    <p:sldLayoutId id="2147483657" r:id="rId9"/>
    <p:sldLayoutId id="2147483670" r:id="rId10"/>
    <p:sldLayoutId id="2147483671" r:id="rId11"/>
    <p:sldLayoutId id="2147483672" r:id="rId12"/>
    <p:sldLayoutId id="2147483655" r:id="rId13"/>
    <p:sldLayoutId id="2147483678" r:id="rId14"/>
    <p:sldLayoutId id="2147483679" r:id="rId15"/>
    <p:sldLayoutId id="2147483660" r:id="rId16"/>
    <p:sldLayoutId id="2147483673" r:id="rId17"/>
    <p:sldLayoutId id="2147483674" r:id="rId18"/>
    <p:sldLayoutId id="2147483675" r:id="rId19"/>
    <p:sldLayoutId id="2147483659" r:id="rId20"/>
    <p:sldLayoutId id="2147483682" r:id="rId21"/>
    <p:sldLayoutId id="2147483676" r:id="rId22"/>
    <p:sldLayoutId id="2147483677" r:id="rId23"/>
    <p:sldLayoutId id="2147483680" r:id="rId24"/>
    <p:sldLayoutId id="2147483681" r:id="rId25"/>
  </p:sldLayoutIdLst>
  <p:transition/>
  <p:txStyles>
    <p:titleStyle>
      <a:lvl1pPr algn="l" defTabSz="914453" rtl="0" eaLnBrk="1" latinLnBrk="0" hangingPunct="1">
        <a:lnSpc>
          <a:spcPct val="80000"/>
        </a:lnSpc>
        <a:spcBef>
          <a:spcPct val="0"/>
        </a:spcBef>
        <a:buNone/>
        <a:defRPr sz="5443" b="0" i="0" kern="1200" cap="all" baseline="0">
          <a:solidFill>
            <a:schemeClr val="accent4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</p:titleStyle>
    <p:bodyStyle>
      <a:lvl1pPr marL="259245" indent="-259245" algn="l" defTabSz="914453" rtl="0" eaLnBrk="1" latinLnBrk="0" hangingPunct="1">
        <a:lnSpc>
          <a:spcPct val="100000"/>
        </a:lnSpc>
        <a:spcBef>
          <a:spcPts val="544"/>
        </a:spcBef>
        <a:buClr>
          <a:schemeClr val="accent4"/>
        </a:buClr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1pPr>
      <a:lvl2pPr marL="422550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2pPr>
      <a:lvl3pPr marL="58585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3pPr>
      <a:lvl4pPr marL="749159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4pPr>
      <a:lvl5pPr marL="912464" indent="-259245" algn="l" defTabSz="914453" rtl="0" eaLnBrk="1" latinLnBrk="0" hangingPunct="1">
        <a:lnSpc>
          <a:spcPct val="100000"/>
        </a:lnSpc>
        <a:spcBef>
          <a:spcPct val="0"/>
        </a:spcBef>
        <a:buClrTx/>
        <a:buFont typeface="Arial" panose="020B0604020202020204" pitchFamily="34" charset="0"/>
        <a:buChar char="•"/>
        <a:defRPr sz="1634" b="0" i="0" kern="1200">
          <a:solidFill>
            <a:schemeClr val="tx1"/>
          </a:solidFill>
          <a:latin typeface="Neue Haas Grotesk Text Pro" panose="020B0504020202020204" pitchFamily="34" charset="77"/>
          <a:ea typeface="Inter Display" panose="02000503000000020004" pitchFamily="2" charset="0"/>
          <a:cs typeface="Inter Display" panose="02000503000000020004" pitchFamily="2" charset="0"/>
        </a:defRPr>
      </a:lvl5pPr>
      <a:lvl6pPr marL="2514748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74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201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427" indent="-228613" algn="l" defTabSz="91445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8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5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81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90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33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60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87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814" algn="l" defTabSz="91445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2" userDrawn="1">
          <p15:clr>
            <a:srgbClr val="F26B43"/>
          </p15:clr>
        </p15:guide>
        <p15:guide id="2" pos="257" userDrawn="1">
          <p15:clr>
            <a:srgbClr val="F26B43"/>
          </p15:clr>
        </p15:guide>
        <p15:guide id="3" pos="3840" userDrawn="1">
          <p15:clr>
            <a:srgbClr val="F26B43"/>
          </p15:clr>
        </p15:guide>
        <p15:guide id="4" pos="4067" userDrawn="1">
          <p15:clr>
            <a:srgbClr val="000000"/>
          </p15:clr>
        </p15:guide>
        <p15:guide id="5" orient="horz" pos="368" userDrawn="1">
          <p15:clr>
            <a:srgbClr val="000000"/>
          </p15:clr>
        </p15:guide>
        <p15:guide id="6" pos="393" userDrawn="1">
          <p15:clr>
            <a:srgbClr val="000000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E_E6066414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5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sv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9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sv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288_D29FDF4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>
            <a:extLst>
              <a:ext uri="{FF2B5EF4-FFF2-40B4-BE49-F238E27FC236}">
                <a16:creationId xmlns:a16="http://schemas.microsoft.com/office/drawing/2014/main" id="{00A04102-C93B-CD24-0A55-BC37F98C520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5301" b="15301"/>
          <a:stretch/>
        </p:blipFill>
        <p:spPr/>
      </p:pic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B1D4A70-6CA2-23A1-1A5A-497FD63075D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6000" b="1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6000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object 3">
            <a:extLst>
              <a:ext uri="{FF2B5EF4-FFF2-40B4-BE49-F238E27FC236}">
                <a16:creationId xmlns:a16="http://schemas.microsoft.com/office/drawing/2014/main" id="{9197825A-32B7-42D4-B689-D7C33765AE97}"/>
              </a:ext>
            </a:extLst>
          </p:cNvPr>
          <p:cNvSpPr txBox="1"/>
          <p:nvPr/>
        </p:nvSpPr>
        <p:spPr>
          <a:xfrm>
            <a:off x="1225818" y="2385046"/>
            <a:ext cx="9198790" cy="647913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/>
          <a:p>
            <a:pPr>
              <a:lnSpc>
                <a:spcPct val="90000"/>
              </a:lnSpc>
              <a:tabLst>
                <a:tab pos="1657444" algn="l"/>
                <a:tab pos="2477814" algn="l"/>
                <a:tab pos="3004948" algn="l"/>
                <a:tab pos="3746966" algn="l"/>
                <a:tab pos="5342193" algn="l"/>
                <a:tab pos="6106104" algn="l"/>
              </a:tabLst>
            </a:pPr>
            <a:endParaRPr lang="en-US" sz="5534" spc="181" dirty="0">
              <a:latin typeface="Neue Haas Grotesk Text Pro" panose="020B0504020202020204" pitchFamily="34" charset="77"/>
              <a:cs typeface="Hellix"/>
            </a:endParaRPr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7A05B93F-9F39-A34D-5709-D939A123967A}"/>
              </a:ext>
            </a:extLst>
          </p:cNvPr>
          <p:cNvSpPr/>
          <p:nvPr/>
        </p:nvSpPr>
        <p:spPr>
          <a:xfrm>
            <a:off x="-12700" y="58804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solidFill>
                <a:schemeClr val="accent3"/>
              </a:solidFill>
              <a:latin typeface="Neue Haas Grotesk Text Pro" panose="020B0504020202020204" pitchFamily="34" charset="77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1FE4F190-255E-C201-942E-D630F646E93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58368" y="6301151"/>
            <a:ext cx="2822695" cy="123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970845"/>
      </p:ext>
    </p:extLst>
  </p:cSld>
  <p:clrMapOvr>
    <a:masterClrMapping/>
  </p:clrMapOvr>
  <p:transition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D51B658-C587-B0BC-DCC2-FD415CFB91BF}"/>
              </a:ext>
            </a:extLst>
          </p:cNvPr>
          <p:cNvCxnSpPr>
            <a:cxnSpLocks/>
          </p:cNvCxnSpPr>
          <p:nvPr/>
        </p:nvCxnSpPr>
        <p:spPr>
          <a:xfrm flipH="1">
            <a:off x="8610168" y="-119548"/>
            <a:ext cx="2162815" cy="7199078"/>
          </a:xfrm>
          <a:prstGeom prst="line">
            <a:avLst/>
          </a:prstGeom>
          <a:ln w="1270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6">
            <a:extLst>
              <a:ext uri="{FF2B5EF4-FFF2-40B4-BE49-F238E27FC236}">
                <a16:creationId xmlns:a16="http://schemas.microsoft.com/office/drawing/2014/main" id="{F5E5D441-F351-5A95-E454-ECCB0C44D80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912" t="686" r="9793" b="1"/>
          <a:stretch/>
        </p:blipFill>
        <p:spPr>
          <a:xfrm>
            <a:off x="1" y="-1"/>
            <a:ext cx="6096000" cy="6857993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0252149-401D-9B25-A1D9-77C8015D3922}"/>
              </a:ext>
            </a:extLst>
          </p:cNvPr>
          <p:cNvCxnSpPr>
            <a:cxnSpLocks/>
          </p:cNvCxnSpPr>
          <p:nvPr/>
        </p:nvCxnSpPr>
        <p:spPr>
          <a:xfrm>
            <a:off x="7546984" y="6366988"/>
            <a:ext cx="96542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B775ABF-E30A-2086-A73C-1C6199FC9E96}"/>
              </a:ext>
            </a:extLst>
          </p:cNvPr>
          <p:cNvCxnSpPr>
            <a:cxnSpLocks/>
          </p:cNvCxnSpPr>
          <p:nvPr/>
        </p:nvCxnSpPr>
        <p:spPr>
          <a:xfrm flipV="1">
            <a:off x="7546984" y="5243987"/>
            <a:ext cx="0" cy="1123001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BD7AC64-2811-3189-0CBA-9C8D04528450}"/>
              </a:ext>
            </a:extLst>
          </p:cNvPr>
          <p:cNvSpPr txBox="1"/>
          <p:nvPr/>
        </p:nvSpPr>
        <p:spPr>
          <a:xfrm>
            <a:off x="518143" y="1883872"/>
            <a:ext cx="394449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400" b="1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ได้รับอิทธิพลสูงจากทะเล, ขนาบด้วยมหาสมุทรทั้งสามด้าน</a:t>
            </a:r>
            <a:endParaRPr lang="en-US" sz="2400" b="1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2FEF2D0-2810-B558-D60F-7D27D9B8F5B0}"/>
              </a:ext>
            </a:extLst>
          </p:cNvPr>
          <p:cNvSpPr txBox="1"/>
          <p:nvPr/>
        </p:nvSpPr>
        <p:spPr>
          <a:xfrm>
            <a:off x="518143" y="1175986"/>
            <a:ext cx="433136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มด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ิเต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อร</a:t>
            </a:r>
            <a:r>
              <a:rPr lang="th-TH" sz="4000" b="1" dirty="0" err="1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์เร</a:t>
            </a:r>
            <a:r>
              <a:rPr lang="th-TH" sz="4000" b="1" dirty="0">
                <a:solidFill>
                  <a:schemeClr val="bg1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เนียน</a:t>
            </a:r>
            <a:endParaRPr lang="en-US" sz="4000" b="1" dirty="0">
              <a:solidFill>
                <a:schemeClr val="bg1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DE08AEB5-1D66-3ACB-81A3-DB263CFBCCFB}"/>
              </a:ext>
            </a:extLst>
          </p:cNvPr>
          <p:cNvSpPr/>
          <p:nvPr/>
        </p:nvSpPr>
        <p:spPr>
          <a:xfrm>
            <a:off x="10133262" y="1254309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F0BBF755-1CA2-FE97-D95B-79303941E1C6}"/>
              </a:ext>
            </a:extLst>
          </p:cNvPr>
          <p:cNvSpPr/>
          <p:nvPr/>
        </p:nvSpPr>
        <p:spPr>
          <a:xfrm>
            <a:off x="9675515" y="2748202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DE8CA3D1-DF5B-FD75-9613-159414567D2C}"/>
              </a:ext>
            </a:extLst>
          </p:cNvPr>
          <p:cNvSpPr/>
          <p:nvPr/>
        </p:nvSpPr>
        <p:spPr>
          <a:xfrm>
            <a:off x="9227360" y="4316851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C775F157-3E2F-69A4-1CBE-EA714476EA85}"/>
              </a:ext>
            </a:extLst>
          </p:cNvPr>
          <p:cNvSpPr/>
          <p:nvPr/>
        </p:nvSpPr>
        <p:spPr>
          <a:xfrm>
            <a:off x="8739260" y="5874868"/>
            <a:ext cx="360000" cy="36000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0" i="0" dirty="0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160C6BB0-6A55-AC99-A2FE-EE3693086B2F}"/>
              </a:ext>
            </a:extLst>
          </p:cNvPr>
          <p:cNvSpPr/>
          <p:nvPr/>
        </p:nvSpPr>
        <p:spPr>
          <a:xfrm>
            <a:off x="8608887" y="6194319"/>
            <a:ext cx="392081" cy="392081"/>
          </a:xfrm>
          <a:prstGeom prst="ellipse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ysClr val="windowText" lastClr="000000"/>
                </a:solidFill>
              </a:ln>
              <a:solidFill>
                <a:schemeClr val="accent3"/>
              </a:solidFill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E98A9205-36B6-A470-2290-2D828555DC62}"/>
              </a:ext>
            </a:extLst>
          </p:cNvPr>
          <p:cNvSpPr txBox="1">
            <a:spLocks/>
          </p:cNvSpPr>
          <p:nvPr/>
        </p:nvSpPr>
        <p:spPr>
          <a:xfrm>
            <a:off x="518143" y="453633"/>
            <a:ext cx="5334275" cy="820910"/>
          </a:xfrm>
          <a:prstGeom prst="rect">
            <a:avLst/>
          </a:prstGeom>
        </p:spPr>
        <p:txBody>
          <a:bodyPr/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itle 7">
            <a:extLst>
              <a:ext uri="{FF2B5EF4-FFF2-40B4-BE49-F238E27FC236}">
                <a16:creationId xmlns:a16="http://schemas.microsoft.com/office/drawing/2014/main" id="{2E1675C0-FB1D-1EF1-3889-F853681ECAE5}"/>
              </a:ext>
            </a:extLst>
          </p:cNvPr>
          <p:cNvSpPr txBox="1">
            <a:spLocks/>
          </p:cNvSpPr>
          <p:nvPr/>
        </p:nvSpPr>
        <p:spPr>
          <a:xfrm>
            <a:off x="6456363" y="626428"/>
            <a:ext cx="3832460" cy="784830"/>
          </a:xfrm>
          <a:prstGeom prst="rect">
            <a:avLst/>
          </a:prstGeom>
          <a:noFill/>
        </p:spPr>
        <p:txBody>
          <a:bodyPr vert="horz" wrap="square" lIns="0" tIns="0" rIns="0" bIns="0" rtlCol="0" anchor="t" anchorCtr="0">
            <a:sp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6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ระดับความสูง</a:t>
            </a:r>
            <a:endParaRPr lang="en-US" sz="60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B2F4DC5B-5F6E-0901-6490-947F2FCF8ACE}"/>
              </a:ext>
            </a:extLst>
          </p:cNvPr>
          <p:cNvSpPr txBox="1">
            <a:spLocks/>
          </p:cNvSpPr>
          <p:nvPr/>
        </p:nvSpPr>
        <p:spPr>
          <a:xfrm>
            <a:off x="6455999" y="3870871"/>
            <a:ext cx="2748500" cy="139620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800" b="0" i="0" kern="1200">
                <a:solidFill>
                  <a:schemeClr val="bg1">
                    <a:lumMod val="95000"/>
                  </a:schemeClr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ts val="1800"/>
              </a:lnSpc>
            </a:pP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3200" b="1" dirty="0" err="1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3200" b="1" dirty="0">
              <a:solidFill>
                <a:schemeClr val="accent3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-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231 เมตร (0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-</a:t>
            </a:r>
            <a:r>
              <a:rPr lang="en-US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757 ฟุต)</a:t>
            </a:r>
            <a:endParaRPr lang="en-US" sz="2400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D4852A7B-1E3D-F10A-64AF-414B32B86F76}"/>
              </a:ext>
            </a:extLst>
          </p:cNvPr>
          <p:cNvSpPr txBox="1"/>
          <p:nvPr/>
        </p:nvSpPr>
        <p:spPr>
          <a:xfrm>
            <a:off x="9228352" y="5836182"/>
            <a:ext cx="2092341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ต่ำ</a:t>
            </a:r>
            <a:endParaRPr lang="en-AU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0–499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0–1,639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46665725-DE31-4559-7F5F-0D1AE64B21B5}"/>
              </a:ext>
            </a:extLst>
          </p:cNvPr>
          <p:cNvSpPr txBox="1"/>
          <p:nvPr/>
        </p:nvSpPr>
        <p:spPr>
          <a:xfrm>
            <a:off x="9633083" y="4316851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500–749 ม.</a:t>
            </a: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1,640–2,459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70347442-3A77-A543-BB20-DBBABBB6BA6F}"/>
              </a:ext>
            </a:extLst>
          </p:cNvPr>
          <p:cNvSpPr txBox="1"/>
          <p:nvPr/>
        </p:nvSpPr>
        <p:spPr>
          <a:xfrm>
            <a:off x="10105808" y="2748202"/>
            <a:ext cx="2399913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24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ts val="1800"/>
              </a:lnSpc>
            </a:pP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750–999 ม. 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2,460–3,279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77BD2BE-8DF5-C95A-7CCB-4F82F0C0CEF3}"/>
              </a:ext>
            </a:extLst>
          </p:cNvPr>
          <p:cNvSpPr txBox="1"/>
          <p:nvPr/>
        </p:nvSpPr>
        <p:spPr>
          <a:xfrm>
            <a:off x="10493262" y="1179553"/>
            <a:ext cx="2643446" cy="8040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ts val="1800"/>
              </a:lnSpc>
            </a:pPr>
            <a:r>
              <a:rPr lang="th-TH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สูงมาก</a:t>
            </a:r>
            <a:br>
              <a:rPr lang="en-AU" sz="24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&gt;1,000 ม.</a:t>
            </a:r>
            <a:br>
              <a:rPr lang="en-AU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20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&gt;3,280 ฟุต</a:t>
            </a:r>
            <a:endParaRPr lang="en-US" sz="20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25617561"/>
      </p:ext>
    </p:extLst>
  </p:cSld>
  <p:clrMapOvr>
    <a:masterClrMapping/>
  </p:clrMapOvr>
  <p:transition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vineyard with a lake&#10;&#10;AI-generated content may be incorrect.">
            <a:extLst>
              <a:ext uri="{FF2B5EF4-FFF2-40B4-BE49-F238E27FC236}">
                <a16:creationId xmlns:a16="http://schemas.microsoft.com/office/drawing/2014/main" id="{ADF980C2-FD5C-C223-62CA-124A750205D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34" r="16734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EB777C-15A4-2B8D-B5BB-58B82E96AC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23888" y="2518445"/>
            <a:ext cx="3625823" cy="1610114"/>
          </a:xfrm>
        </p:spPr>
        <p:txBody>
          <a:bodyPr/>
          <a:lstStyle/>
          <a:p>
            <a:pPr marL="0" marR="0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</a:pP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ดินร่วนสีแดงปนกรวดมีหินแกรนิตและหินไน</a:t>
            </a:r>
            <a:r>
              <a:rPr lang="th-TH" sz="1800" dirty="0" err="1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ส์</a:t>
            </a:r>
            <a:r>
              <a:rPr lang="th-TH" sz="1800" dirty="0">
                <a:effectLst/>
                <a:latin typeface="Cordia New" panose="020B0304020202020204" pitchFamily="34" charset="-34"/>
                <a:ea typeface="Calibri" panose="020F0502020204030204" pitchFamily="34" charset="0"/>
                <a:cs typeface="Cordia New" panose="020B0304020202020204" pitchFamily="34" charset="-34"/>
              </a:rPr>
              <a:t>อยู่ข้างใต้ ดินแบบนี้มีข้อดีคือระบายน้ำได้ดี และมีความลึกของหน้าดิน, ดินเก่าเหล่านี้มีธาตุอาหารของพืชต่ำ และเหมาะแก่การปลูกองุ่นคุณภาพสูงเป็นอย่างยิ่ง</a:t>
            </a:r>
            <a:endParaRPr lang="en-US" sz="1800" dirty="0">
              <a:effectLst/>
              <a:latin typeface="Cordia New" panose="020B0304020202020204" pitchFamily="34" charset="-34"/>
              <a:ea typeface="Calibri" panose="020F0502020204030204" pitchFamily="34" charset="0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D924624-615D-AF56-E160-DB78EE7E85A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ดิน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832887659"/>
      </p:ext>
    </p:extLst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A person drinking wine from a glass&#10;&#10;AI-generated content may be incorrect.">
            <a:extLst>
              <a:ext uri="{FF2B5EF4-FFF2-40B4-BE49-F238E27FC236}">
                <a16:creationId xmlns:a16="http://schemas.microsoft.com/office/drawing/2014/main" id="{CBED328E-D523-A555-892C-A7A8D743113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1283" b="3128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E02B6C4D-53DC-E84F-0AB0-67B62B6B1C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8255" y="4399198"/>
            <a:ext cx="6886184" cy="1325562"/>
          </a:xfrm>
        </p:spPr>
        <p:txBody>
          <a:bodyPr/>
          <a:lstStyle/>
          <a:p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ผู้เชี่ยวชาญมาพร้อมกับ</a:t>
            </a:r>
            <a:b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latin typeface="Cordia New" panose="020B0304020202020204" pitchFamily="34" charset="-34"/>
                <a:cs typeface="Cordia New" panose="020B0304020202020204" pitchFamily="34" charset="-34"/>
              </a:rPr>
              <a:t>ความชำนาญเรื่องการทดลอง</a:t>
            </a: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7473AFC1-14C1-86F4-714B-C5930430E24C}"/>
              </a:ext>
            </a:extLst>
          </p:cNvPr>
          <p:cNvSpPr txBox="1">
            <a:spLocks/>
          </p:cNvSpPr>
          <p:nvPr/>
        </p:nvSpPr>
        <p:spPr>
          <a:xfrm>
            <a:off x="5398254" y="3530183"/>
            <a:ext cx="5158909" cy="995363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0" b="0" i="0" kern="1200" cap="all" baseline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การปลูกองุ่นและการผลิตไวน์</a:t>
            </a:r>
            <a:endParaRPr lang="en-US" b="1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583166454"/>
      </p:ext>
    </p:extLst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A bunch of grapes on a vine&#10;&#10;AI-generated content may be incorrect.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10" r="16710"/>
          <a:stretch>
            <a:fillRect/>
          </a:stretch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4" y="2654909"/>
            <a:ext cx="4329060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ปลูกองุ่นโดยมีการแทรกแซงกระบวนการผลิตน้อย เพื่อให้ได้องุ่นพันธุ์เก่าแก่ที่แสดงออกถึง 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”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รัว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*” 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มีการนำการเกษตรแบบชีวพลวัต เกษตรอินทรีย์ และการเกษตรแบบยั่งยืนมาปฏิบัติจริงเพิ่มขึ้น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ปลูกองุ่นโดยกระบวนการโคลนตามที่ได้สืบทอดต่อกันมา (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heritage clone)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เพื่อให้ได้องุ่นที่มีคุณภาพสูง</a:t>
            </a:r>
          </a:p>
          <a:p>
            <a:pPr>
              <a:lnSpc>
                <a:spcPct val="99000"/>
              </a:lnSpc>
              <a:spcBef>
                <a:spcPts val="9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การเก็บเกี่ยวองุ่น : กุมภาพันธ์ถึงเมษายน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การปลูก</a:t>
            </a:r>
          </a:p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474420097"/>
      </p:ext>
    </p:extLst>
  </p:cSld>
  <p:clrMapOvr>
    <a:masterClrMapping/>
  </p:clrMapOvr>
  <p:transition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FA7FD55E-9F7A-F7FC-DB06-1916D4D6FA04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E2845-1A8B-F8FC-5DD9-EE477F097906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456365" y="2341599"/>
            <a:ext cx="4044246" cy="2606639"/>
          </a:xfrm>
        </p:spPr>
        <p:txBody>
          <a:bodyPr/>
          <a:lstStyle/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เทคนิคการผลิตพื้นฐานหลักได้รับอิทธิพลจากสภาพแวดล้อมท้องถิ่น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ภูมิอากาศเอื้อต่อกระบวนการแทรกแซงกรรมวิธีการผลิตไวน์ในระดับต่ำ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ไวน์ส่วนมากหมักบ่มในถังไม้โอ๊ก แต่ผู้ผลิตไวน์กำลังพยายามไม่ใช้ไม้โอ๊ก</a:t>
            </a:r>
          </a:p>
          <a:p>
            <a:pPr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ผู้ผลิตไวน์รุ่นใหม่ที่นิยมการใช้นวัตกรรมทำการทดลองเทคนิคการผลิตไวน์ทางเลือก 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3CB292F-975B-2599-7C17-0FE64312570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การผลิตไวน์</a:t>
            </a:r>
          </a:p>
        </p:txBody>
      </p:sp>
    </p:spTree>
    <p:extLst>
      <p:ext uri="{BB962C8B-B14F-4D97-AF65-F5344CB8AC3E}">
        <p14:creationId xmlns:p14="http://schemas.microsoft.com/office/powerpoint/2010/main" val="3427497610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09015AB7-F121-BD3F-66C2-5EF08146344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150" t="14736" r="29661" b="12886"/>
          <a:stretch/>
        </p:blipFill>
        <p:spPr>
          <a:xfrm>
            <a:off x="6096000" y="368300"/>
            <a:ext cx="6096000" cy="6103741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CAB2C1DC-8F14-31A4-7CB8-CF4B1F7CA0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องุ่นพันธุ์เด่นนานาพันธุ์ 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6C64648-954C-CAAC-2988-DFC205471DB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รสชาติแห่ง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เร็ต</a:t>
            </a:r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ริ</a:t>
            </a:r>
            <a:r>
              <a:rPr lang="th-TH" sz="6000" b="1" dirty="0" err="1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884558336"/>
      </p:ext>
    </p:extLst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8">
            <a:extLst>
              <a:ext uri="{FF2B5EF4-FFF2-40B4-BE49-F238E27FC236}">
                <a16:creationId xmlns:a16="http://schemas.microsoft.com/office/drawing/2014/main" id="{22B5D5B7-CC1F-1607-8D4F-E002454BC39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50853" y="1933074"/>
            <a:ext cx="1182507" cy="3579859"/>
          </a:xfrm>
          <a:prstGeom prst="rect">
            <a:avLst/>
          </a:prstGeom>
        </p:spPr>
      </p:pic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6CFD59CF-4E3F-0E08-A45D-DBF7966451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19686" y="1933074"/>
            <a:ext cx="1182507" cy="3579859"/>
          </a:xfrm>
          <a:prstGeom prst="rect">
            <a:avLst/>
          </a:prstGeom>
        </p:spPr>
      </p:pic>
      <p:pic>
        <p:nvPicPr>
          <p:cNvPr id="27" name="Picture Placeholder 8">
            <a:extLst>
              <a:ext uri="{FF2B5EF4-FFF2-40B4-BE49-F238E27FC236}">
                <a16:creationId xmlns:a16="http://schemas.microsoft.com/office/drawing/2014/main" id="{AB0708A4-22C4-C5FE-02E7-7310E1545F0C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254692" y="1793021"/>
            <a:ext cx="1270924" cy="3847526"/>
          </a:xfrm>
          <a:prstGeom prst="rect">
            <a:avLst/>
          </a:prstGeom>
        </p:spPr>
      </p:pic>
      <p:pic>
        <p:nvPicPr>
          <p:cNvPr id="24" name="Picture Placeholder 8">
            <a:extLst>
              <a:ext uri="{FF2B5EF4-FFF2-40B4-BE49-F238E27FC236}">
                <a16:creationId xmlns:a16="http://schemas.microsoft.com/office/drawing/2014/main" id="{C3F89E92-1BDF-1F91-E390-387925AB7ECB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69471" y="1800516"/>
            <a:ext cx="1270924" cy="3847526"/>
          </a:xfrm>
          <a:prstGeom prst="rect">
            <a:avLst/>
          </a:prstGeom>
        </p:spPr>
      </p:pic>
      <p:pic>
        <p:nvPicPr>
          <p:cNvPr id="23" name="Picture Placeholder 8">
            <a:extLst>
              <a:ext uri="{FF2B5EF4-FFF2-40B4-BE49-F238E27FC236}">
                <a16:creationId xmlns:a16="http://schemas.microsoft.com/office/drawing/2014/main" id="{3916F695-FB44-8488-2301-57E9FA95F797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367030" y="1933074"/>
            <a:ext cx="1182507" cy="3579859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A3914EA-580A-BF24-C9FA-CC20FB8C22DC}"/>
              </a:ext>
            </a:extLst>
          </p:cNvPr>
          <p:cNvSpPr/>
          <p:nvPr/>
        </p:nvSpPr>
        <p:spPr>
          <a:xfrm>
            <a:off x="499598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A354253-B11A-27F2-1427-C5B71D1394AC}"/>
              </a:ext>
            </a:extLst>
          </p:cNvPr>
          <p:cNvSpPr/>
          <p:nvPr/>
        </p:nvSpPr>
        <p:spPr>
          <a:xfrm>
            <a:off x="295191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84A1D50-0DCF-3399-F8BF-6AAEC1AC9DB3}"/>
              </a:ext>
            </a:extLst>
          </p:cNvPr>
          <p:cNvSpPr/>
          <p:nvPr/>
        </p:nvSpPr>
        <p:spPr>
          <a:xfrm>
            <a:off x="90785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C0EE2A0-7F59-C590-4D0E-B9C490164825}"/>
              </a:ext>
            </a:extLst>
          </p:cNvPr>
          <p:cNvSpPr txBox="1"/>
          <p:nvPr/>
        </p:nvSpPr>
        <p:spPr>
          <a:xfrm>
            <a:off x="433787" y="542225"/>
            <a:ext cx="9303629" cy="1321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5 สายพันธุ์องุ่นยอดนิยม</a:t>
            </a:r>
            <a:endParaRPr lang="en-US" sz="544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FDF6DC2-3F08-10CC-5370-2A6C33755B9A}"/>
              </a:ext>
            </a:extLst>
          </p:cNvPr>
          <p:cNvSpPr txBox="1"/>
          <p:nvPr/>
        </p:nvSpPr>
        <p:spPr>
          <a:xfrm>
            <a:off x="4995977" y="5468960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6ED60F5-0CF6-4B5C-7591-2CAD19179AD7}"/>
              </a:ext>
            </a:extLst>
          </p:cNvPr>
          <p:cNvSpPr/>
          <p:nvPr/>
        </p:nvSpPr>
        <p:spPr>
          <a:xfrm>
            <a:off x="7040047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0DCDE85-F7E4-B9A3-C622-CC1CA8AD422B}"/>
              </a:ext>
            </a:extLst>
          </p:cNvPr>
          <p:cNvSpPr txBox="1"/>
          <p:nvPr/>
        </p:nvSpPr>
        <p:spPr>
          <a:xfrm>
            <a:off x="704004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ิลย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7BC2C0F-87D8-8C2E-B5D0-B8EDED573367}"/>
              </a:ext>
            </a:extLst>
          </p:cNvPr>
          <p:cNvSpPr/>
          <p:nvPr/>
        </p:nvSpPr>
        <p:spPr>
          <a:xfrm>
            <a:off x="9084112" y="5387340"/>
            <a:ext cx="1842968" cy="1475075"/>
          </a:xfrm>
          <a:prstGeom prst="rect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CFD39E3-6F4B-7BE4-2851-E934DEDFE7BC}"/>
              </a:ext>
            </a:extLst>
          </p:cNvPr>
          <p:cNvSpPr txBox="1"/>
          <p:nvPr/>
        </p:nvSpPr>
        <p:spPr>
          <a:xfrm>
            <a:off x="9084112" y="5470367"/>
            <a:ext cx="1842968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ชีรา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</a:t>
            </a:r>
            <a:endParaRPr lang="en-US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13%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11F2450-4DCC-60B4-81D6-0AB4FD651E94}"/>
              </a:ext>
            </a:extLst>
          </p:cNvPr>
          <p:cNvSpPr txBox="1"/>
          <p:nvPr/>
        </p:nvSpPr>
        <p:spPr>
          <a:xfrm rot="16200000">
            <a:off x="9320579" y="4019454"/>
            <a:ext cx="12788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SHIRAZ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1A8A0A2-2C26-976D-AF4E-0E4CCEC9774D}"/>
              </a:ext>
            </a:extLst>
          </p:cNvPr>
          <p:cNvSpPr txBox="1"/>
          <p:nvPr/>
        </p:nvSpPr>
        <p:spPr>
          <a:xfrm rot="16200000">
            <a:off x="933928" y="3910449"/>
            <a:ext cx="1929695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CABERNET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912074E-0F09-7AA3-FACC-5624B6DB03E4}"/>
              </a:ext>
            </a:extLst>
          </p:cNvPr>
          <p:cNvSpPr txBox="1"/>
          <p:nvPr/>
        </p:nvSpPr>
        <p:spPr>
          <a:xfrm rot="16200000">
            <a:off x="4764833" y="4019454"/>
            <a:ext cx="226074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CHARDONNAY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B4F8097-F893-7FB6-405F-C762EF6F4314}"/>
              </a:ext>
            </a:extLst>
          </p:cNvPr>
          <p:cNvSpPr txBox="1"/>
          <p:nvPr/>
        </p:nvSpPr>
        <p:spPr>
          <a:xfrm rot="16200000">
            <a:off x="7087300" y="4019455"/>
            <a:ext cx="1673471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SEMILLON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8337BE3-A200-D33B-25AA-E75AA9733FD6}"/>
              </a:ext>
            </a:extLst>
          </p:cNvPr>
          <p:cNvSpPr txBox="1"/>
          <p:nvPr/>
        </p:nvSpPr>
        <p:spPr>
          <a:xfrm rot="16200000">
            <a:off x="2930646" y="3910450"/>
            <a:ext cx="1997022" cy="6488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82000"/>
              </a:lnSpc>
            </a:pP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SAUVIGNON </a:t>
            </a:r>
            <a:b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</a:br>
            <a:r>
              <a:rPr lang="en-US" sz="22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BLANC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1951945-B4A9-5680-0AFA-50820BEF4BED}"/>
              </a:ext>
            </a:extLst>
          </p:cNvPr>
          <p:cNvSpPr txBox="1"/>
          <p:nvPr/>
        </p:nvSpPr>
        <p:spPr>
          <a:xfrm>
            <a:off x="2951046" y="5468960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2EFDB4-E69D-5DCF-F274-AFABBBA7B8AE}"/>
              </a:ext>
            </a:extLst>
          </p:cNvPr>
          <p:cNvSpPr txBox="1"/>
          <p:nvPr/>
        </p:nvSpPr>
        <p:spPr>
          <a:xfrm>
            <a:off x="914428" y="5468960"/>
            <a:ext cx="1842968" cy="160043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/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2400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2400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AU" sz="2400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algn="ctr"/>
            <a:endParaRPr lang="en-US" sz="1800" b="1" dirty="0">
              <a:solidFill>
                <a:schemeClr val="bg1"/>
              </a:solidFill>
              <a:latin typeface="Neue Haas Grotesk Text Pro" panose="020B0504020202020204" pitchFamily="34" charset="77"/>
            </a:endParaRPr>
          </a:p>
          <a:p>
            <a:pPr algn="ctr"/>
            <a:r>
              <a:rPr lang="en-US" sz="3800" b="1" dirty="0">
                <a:solidFill>
                  <a:schemeClr val="bg1"/>
                </a:solidFill>
                <a:latin typeface="Neue Haas Grotesk Text Pro" panose="020B0504020202020204" pitchFamily="34" charset="77"/>
              </a:rPr>
              <a:t>20%</a:t>
            </a:r>
          </a:p>
          <a:p>
            <a:pPr algn="ctr"/>
            <a:endParaRPr lang="en-US" dirty="0">
              <a:solidFill>
                <a:srgbClr val="601329"/>
              </a:solidFill>
              <a:latin typeface="Neue Haas Grotesk Tex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385917851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21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โซ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US" sz="544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8105580" y="2405258"/>
            <a:ext cx="1563485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สร้างชื่อเสียงให้เกิดแก่</a:t>
            </a:r>
          </a:p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400" dirty="0" err="1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064250" y="4633468"/>
            <a:ext cx="2805709" cy="178805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กู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เสาวรส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มะนาว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ครีมมะนาว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ส้ม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ปฟ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รุต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32344"/>
            <a:ext cx="41954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/>
          <p:nvPr/>
        </p:nvCxnSpPr>
        <p:spPr>
          <a:xfrm>
            <a:off x="1616130" y="3924724"/>
            <a:ext cx="0" cy="62484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790487" y="4746739"/>
            <a:ext cx="2805709" cy="671979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องุ่นสองสายพันธุ์ที่เสริมส่งกัน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โดยธรรมชาติ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480498" y="29521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5154140" y="3882893"/>
            <a:ext cx="2732822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5648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D7156B-802D-6F4F-B138-FFA650E9EE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val 9">
            <a:extLst>
              <a:ext uri="{FF2B5EF4-FFF2-40B4-BE49-F238E27FC236}">
                <a16:creationId xmlns:a16="http://schemas.microsoft.com/office/drawing/2014/main" id="{C2164130-C817-58F9-2C6A-4CE3EF096460}"/>
              </a:ext>
            </a:extLst>
          </p:cNvPr>
          <p:cNvSpPr/>
          <p:nvPr/>
        </p:nvSpPr>
        <p:spPr>
          <a:xfrm>
            <a:off x="2273017" y="2213101"/>
            <a:ext cx="272668" cy="272668"/>
          </a:xfrm>
          <a:prstGeom prst="ellipse">
            <a:avLst/>
          </a:prstGeom>
          <a:solidFill>
            <a:srgbClr val="F7F0D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0A5A606F-4A6A-3B78-FDE0-5346E75A688D}"/>
              </a:ext>
            </a:extLst>
          </p:cNvPr>
          <p:cNvSpPr/>
          <p:nvPr/>
        </p:nvSpPr>
        <p:spPr>
          <a:xfrm>
            <a:off x="2637160" y="2210199"/>
            <a:ext cx="272668" cy="272668"/>
          </a:xfrm>
          <a:prstGeom prst="ellipse">
            <a:avLst/>
          </a:prstGeom>
          <a:solidFill>
            <a:srgbClr val="EBE7B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4CE4DE0A-3156-E185-6BA0-5277D6FBF076}"/>
              </a:ext>
            </a:extLst>
          </p:cNvPr>
          <p:cNvSpPr/>
          <p:nvPr/>
        </p:nvSpPr>
        <p:spPr>
          <a:xfrm>
            <a:off x="3001303" y="2210199"/>
            <a:ext cx="272668" cy="272668"/>
          </a:xfrm>
          <a:prstGeom prst="ellipse">
            <a:avLst/>
          </a:prstGeom>
          <a:solidFill>
            <a:srgbClr val="F4EF8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81F29077-FA8A-2CDB-E97D-A40A19EE4078}"/>
              </a:ext>
            </a:extLst>
          </p:cNvPr>
          <p:cNvSpPr/>
          <p:nvPr/>
        </p:nvSpPr>
        <p:spPr>
          <a:xfrm>
            <a:off x="3365446" y="2210199"/>
            <a:ext cx="272668" cy="272668"/>
          </a:xfrm>
          <a:prstGeom prst="ellipse">
            <a:avLst/>
          </a:prstGeom>
          <a:solidFill>
            <a:srgbClr val="F1E2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33F3771-4282-D452-8E25-D8716D9E49DC}"/>
              </a:ext>
            </a:extLst>
          </p:cNvPr>
          <p:cNvSpPr/>
          <p:nvPr/>
        </p:nvSpPr>
        <p:spPr>
          <a:xfrm>
            <a:off x="3729970" y="2210199"/>
            <a:ext cx="272668" cy="272668"/>
          </a:xfrm>
          <a:prstGeom prst="ellipse">
            <a:avLst/>
          </a:prstGeom>
          <a:solidFill>
            <a:srgbClr val="F0E07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5665D82D-136D-E579-CE9A-3DEDF142AE84}"/>
              </a:ext>
            </a:extLst>
          </p:cNvPr>
          <p:cNvSpPr/>
          <p:nvPr/>
        </p:nvSpPr>
        <p:spPr>
          <a:xfrm>
            <a:off x="4094494" y="2210199"/>
            <a:ext cx="272668" cy="272668"/>
          </a:xfrm>
          <a:prstGeom prst="ellipse">
            <a:avLst/>
          </a:prstGeom>
          <a:solidFill>
            <a:srgbClr val="F5D1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8AC4D748-73A2-2FF0-B26F-439037E69A67}"/>
              </a:ext>
            </a:extLst>
          </p:cNvPr>
          <p:cNvSpPr/>
          <p:nvPr/>
        </p:nvSpPr>
        <p:spPr>
          <a:xfrm>
            <a:off x="4452839" y="2210199"/>
            <a:ext cx="272668" cy="272668"/>
          </a:xfrm>
          <a:prstGeom prst="ellipse">
            <a:avLst/>
          </a:prstGeom>
          <a:solidFill>
            <a:srgbClr val="D19C2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31270497-E897-4289-F0EB-3818B8B0E1B1}"/>
              </a:ext>
            </a:extLst>
          </p:cNvPr>
          <p:cNvSpPr/>
          <p:nvPr/>
        </p:nvSpPr>
        <p:spPr>
          <a:xfrm>
            <a:off x="4823541" y="2210199"/>
            <a:ext cx="272668" cy="272668"/>
          </a:xfrm>
          <a:prstGeom prst="ellipse">
            <a:avLst/>
          </a:prstGeom>
          <a:solidFill>
            <a:srgbClr val="B3682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70DBE59E-8202-2A43-125A-376F32B8C615}"/>
              </a:ext>
            </a:extLst>
          </p:cNvPr>
          <p:cNvSpPr/>
          <p:nvPr/>
        </p:nvSpPr>
        <p:spPr>
          <a:xfrm>
            <a:off x="5188065" y="2210199"/>
            <a:ext cx="272668" cy="272668"/>
          </a:xfrm>
          <a:prstGeom prst="ellipse">
            <a:avLst/>
          </a:prstGeom>
          <a:solidFill>
            <a:srgbClr val="6A3E1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19AEF9CD-D63A-FEAF-39B7-0E9108981333}"/>
              </a:ext>
            </a:extLst>
          </p:cNvPr>
          <p:cNvSpPr txBox="1"/>
          <p:nvPr/>
        </p:nvSpPr>
        <p:spPr>
          <a:xfrm>
            <a:off x="1953292" y="2657392"/>
            <a:ext cx="225263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1727E905-3D33-773A-D9E9-10C39B8CC9D6}"/>
              </a:ext>
            </a:extLst>
          </p:cNvPr>
          <p:cNvSpPr/>
          <p:nvPr/>
        </p:nvSpPr>
        <p:spPr>
          <a:xfrm>
            <a:off x="2273017" y="336227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221C8CE9-56C6-BF69-99CD-0C9D79ACCFA4}"/>
              </a:ext>
            </a:extLst>
          </p:cNvPr>
          <p:cNvSpPr/>
          <p:nvPr/>
        </p:nvSpPr>
        <p:spPr>
          <a:xfrm>
            <a:off x="2637160" y="33593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EF9CE1DD-409D-D6E8-2FD3-84F4585A1110}"/>
              </a:ext>
            </a:extLst>
          </p:cNvPr>
          <p:cNvSpPr/>
          <p:nvPr/>
        </p:nvSpPr>
        <p:spPr>
          <a:xfrm>
            <a:off x="3001303" y="33593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8999AB3-78BD-EE6F-D341-682BDE6C7653}"/>
              </a:ext>
            </a:extLst>
          </p:cNvPr>
          <p:cNvSpPr/>
          <p:nvPr/>
        </p:nvSpPr>
        <p:spPr>
          <a:xfrm>
            <a:off x="3365446" y="33593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B2D090DD-3AF4-E349-50FC-69C07E42ED6E}"/>
              </a:ext>
            </a:extLst>
          </p:cNvPr>
          <p:cNvSpPr/>
          <p:nvPr/>
        </p:nvSpPr>
        <p:spPr>
          <a:xfrm>
            <a:off x="3729970" y="335937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B870CD8C-C143-00D8-34AB-B960F82C9D98}"/>
              </a:ext>
            </a:extLst>
          </p:cNvPr>
          <p:cNvSpPr/>
          <p:nvPr/>
        </p:nvSpPr>
        <p:spPr>
          <a:xfrm>
            <a:off x="4094494" y="33593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9DAD3FEE-FD64-2F2C-F165-6E475B6F3011}"/>
              </a:ext>
            </a:extLst>
          </p:cNvPr>
          <p:cNvSpPr/>
          <p:nvPr/>
        </p:nvSpPr>
        <p:spPr>
          <a:xfrm>
            <a:off x="4452839" y="33593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EC77C59E-CBA8-EE43-4D1F-EB3E6CA79DBC}"/>
              </a:ext>
            </a:extLst>
          </p:cNvPr>
          <p:cNvSpPr/>
          <p:nvPr/>
        </p:nvSpPr>
        <p:spPr>
          <a:xfrm>
            <a:off x="4823541" y="33593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CFE8EEF0-74D8-D95D-F528-AED1B442B8A0}"/>
              </a:ext>
            </a:extLst>
          </p:cNvPr>
          <p:cNvSpPr/>
          <p:nvPr/>
        </p:nvSpPr>
        <p:spPr>
          <a:xfrm>
            <a:off x="5188065" y="335937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C92AD4F4-FD06-9A8F-D356-182F28EEBFB5}"/>
              </a:ext>
            </a:extLst>
          </p:cNvPr>
          <p:cNvSpPr/>
          <p:nvPr/>
        </p:nvSpPr>
        <p:spPr>
          <a:xfrm>
            <a:off x="2273017" y="42524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2621B11A-7CCC-52F9-B32F-9C6C47E7D67C}"/>
              </a:ext>
            </a:extLst>
          </p:cNvPr>
          <p:cNvSpPr/>
          <p:nvPr/>
        </p:nvSpPr>
        <p:spPr>
          <a:xfrm>
            <a:off x="2637160" y="424951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86306605-8329-9630-826D-1CED8257BC8C}"/>
              </a:ext>
            </a:extLst>
          </p:cNvPr>
          <p:cNvSpPr/>
          <p:nvPr/>
        </p:nvSpPr>
        <p:spPr>
          <a:xfrm>
            <a:off x="3001303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946D7922-9EB8-67E5-DB37-08A159A49C5C}"/>
              </a:ext>
            </a:extLst>
          </p:cNvPr>
          <p:cNvSpPr/>
          <p:nvPr/>
        </p:nvSpPr>
        <p:spPr>
          <a:xfrm>
            <a:off x="3365446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4B209898-9CF3-F9E3-F77D-A59311AF7672}"/>
              </a:ext>
            </a:extLst>
          </p:cNvPr>
          <p:cNvSpPr/>
          <p:nvPr/>
        </p:nvSpPr>
        <p:spPr>
          <a:xfrm>
            <a:off x="3729970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30406F77-3158-5F3E-58B2-498267EC43C2}"/>
              </a:ext>
            </a:extLst>
          </p:cNvPr>
          <p:cNvSpPr/>
          <p:nvPr/>
        </p:nvSpPr>
        <p:spPr>
          <a:xfrm>
            <a:off x="4094494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290F2B47-A433-29FA-C378-6094F48BBD77}"/>
              </a:ext>
            </a:extLst>
          </p:cNvPr>
          <p:cNvSpPr/>
          <p:nvPr/>
        </p:nvSpPr>
        <p:spPr>
          <a:xfrm>
            <a:off x="4452839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3EA6C935-F4D5-898F-F119-2DDEF030350E}"/>
              </a:ext>
            </a:extLst>
          </p:cNvPr>
          <p:cNvSpPr/>
          <p:nvPr/>
        </p:nvSpPr>
        <p:spPr>
          <a:xfrm>
            <a:off x="4823541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995F3938-ACB9-9B3B-E644-2B588AFF1AC2}"/>
              </a:ext>
            </a:extLst>
          </p:cNvPr>
          <p:cNvSpPr/>
          <p:nvPr/>
        </p:nvSpPr>
        <p:spPr>
          <a:xfrm>
            <a:off x="5188065" y="4249515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2B67659B-0036-47A0-F4B7-27DC6C3C1498}"/>
              </a:ext>
            </a:extLst>
          </p:cNvPr>
          <p:cNvSpPr/>
          <p:nvPr/>
        </p:nvSpPr>
        <p:spPr>
          <a:xfrm>
            <a:off x="2273017" y="50926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FDB8C7A-B7AC-9755-7B76-45ED2D71F9CD}"/>
              </a:ext>
            </a:extLst>
          </p:cNvPr>
          <p:cNvSpPr/>
          <p:nvPr/>
        </p:nvSpPr>
        <p:spPr>
          <a:xfrm>
            <a:off x="2637160" y="50897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7D62C6F3-25BA-88D6-F7CE-FB997978BA9A}"/>
              </a:ext>
            </a:extLst>
          </p:cNvPr>
          <p:cNvSpPr/>
          <p:nvPr/>
        </p:nvSpPr>
        <p:spPr>
          <a:xfrm>
            <a:off x="3001303" y="50897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79323FBD-32D1-8CDA-3B67-816490AF1189}"/>
              </a:ext>
            </a:extLst>
          </p:cNvPr>
          <p:cNvSpPr/>
          <p:nvPr/>
        </p:nvSpPr>
        <p:spPr>
          <a:xfrm>
            <a:off x="3365446" y="50897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CE5BBBDB-C5A0-A2DE-F9EB-F4CC0B503F55}"/>
              </a:ext>
            </a:extLst>
          </p:cNvPr>
          <p:cNvSpPr/>
          <p:nvPr/>
        </p:nvSpPr>
        <p:spPr>
          <a:xfrm>
            <a:off x="3729970" y="508977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18E49564-A27C-F85A-FAC2-1E71189193B8}"/>
              </a:ext>
            </a:extLst>
          </p:cNvPr>
          <p:cNvSpPr/>
          <p:nvPr/>
        </p:nvSpPr>
        <p:spPr>
          <a:xfrm>
            <a:off x="4094494" y="50897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45E3809F-C4C6-6BB7-0B44-05A727ADFE97}"/>
              </a:ext>
            </a:extLst>
          </p:cNvPr>
          <p:cNvSpPr/>
          <p:nvPr/>
        </p:nvSpPr>
        <p:spPr>
          <a:xfrm>
            <a:off x="4452839" y="50897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65D27092-19A0-E983-D182-7C15FD94974F}"/>
              </a:ext>
            </a:extLst>
          </p:cNvPr>
          <p:cNvSpPr/>
          <p:nvPr/>
        </p:nvSpPr>
        <p:spPr>
          <a:xfrm>
            <a:off x="4823541" y="50897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E2037BB9-81B0-0EAD-553B-EF60E3CAA4E7}"/>
              </a:ext>
            </a:extLst>
          </p:cNvPr>
          <p:cNvSpPr/>
          <p:nvPr/>
        </p:nvSpPr>
        <p:spPr>
          <a:xfrm>
            <a:off x="5188065" y="508977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A6FC767D-D962-B827-2D66-C493F323A724}"/>
              </a:ext>
            </a:extLst>
          </p:cNvPr>
          <p:cNvSpPr/>
          <p:nvPr/>
        </p:nvSpPr>
        <p:spPr>
          <a:xfrm>
            <a:off x="2273017" y="543866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5CCFA855-E433-D4B5-3459-B02BC8AF2986}"/>
              </a:ext>
            </a:extLst>
          </p:cNvPr>
          <p:cNvSpPr/>
          <p:nvPr/>
        </p:nvSpPr>
        <p:spPr>
          <a:xfrm>
            <a:off x="2637160" y="543576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23D857CA-AC48-6BB2-3AFF-BC731D1F344E}"/>
              </a:ext>
            </a:extLst>
          </p:cNvPr>
          <p:cNvSpPr/>
          <p:nvPr/>
        </p:nvSpPr>
        <p:spPr>
          <a:xfrm>
            <a:off x="3001303" y="543576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5ACC3F7E-F4F4-BE7A-7C57-75084617D6C2}"/>
              </a:ext>
            </a:extLst>
          </p:cNvPr>
          <p:cNvSpPr/>
          <p:nvPr/>
        </p:nvSpPr>
        <p:spPr>
          <a:xfrm>
            <a:off x="3365446" y="543576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702B5AFE-9867-840D-459D-3A2AD65D1373}"/>
              </a:ext>
            </a:extLst>
          </p:cNvPr>
          <p:cNvSpPr/>
          <p:nvPr/>
        </p:nvSpPr>
        <p:spPr>
          <a:xfrm>
            <a:off x="3729970" y="54357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6CD7CDC0-2BF5-10C1-1557-C857C92F6783}"/>
              </a:ext>
            </a:extLst>
          </p:cNvPr>
          <p:cNvSpPr/>
          <p:nvPr/>
        </p:nvSpPr>
        <p:spPr>
          <a:xfrm>
            <a:off x="4094494" y="54357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9957D7F6-A90B-8F40-FB8B-3FDDBD944482}"/>
              </a:ext>
            </a:extLst>
          </p:cNvPr>
          <p:cNvSpPr/>
          <p:nvPr/>
        </p:nvSpPr>
        <p:spPr>
          <a:xfrm>
            <a:off x="4452839" y="54357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C1346D57-ABB7-4431-028D-7C0AB9B22118}"/>
              </a:ext>
            </a:extLst>
          </p:cNvPr>
          <p:cNvSpPr/>
          <p:nvPr/>
        </p:nvSpPr>
        <p:spPr>
          <a:xfrm>
            <a:off x="4823541" y="54357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C7C8BFB7-E59D-BBD2-B9BE-6C0D778B8460}"/>
              </a:ext>
            </a:extLst>
          </p:cNvPr>
          <p:cNvSpPr/>
          <p:nvPr/>
        </p:nvSpPr>
        <p:spPr>
          <a:xfrm>
            <a:off x="5188065" y="5435763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4B1D98A8-D9FE-E6AD-68CF-EF6B7648219F}"/>
              </a:ext>
            </a:extLst>
          </p:cNvPr>
          <p:cNvSpPr/>
          <p:nvPr/>
        </p:nvSpPr>
        <p:spPr>
          <a:xfrm>
            <a:off x="2273017" y="6223319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03E653F0-B44E-E889-06EC-C7696CFBD610}"/>
              </a:ext>
            </a:extLst>
          </p:cNvPr>
          <p:cNvSpPr/>
          <p:nvPr/>
        </p:nvSpPr>
        <p:spPr>
          <a:xfrm>
            <a:off x="2637160" y="622041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20D89651-4ECC-59D2-8E42-7BFA1919CE69}"/>
              </a:ext>
            </a:extLst>
          </p:cNvPr>
          <p:cNvSpPr/>
          <p:nvPr/>
        </p:nvSpPr>
        <p:spPr>
          <a:xfrm>
            <a:off x="3001303" y="62204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C2EFFB14-CC5A-17C7-91C3-495338FD42A0}"/>
              </a:ext>
            </a:extLst>
          </p:cNvPr>
          <p:cNvSpPr/>
          <p:nvPr/>
        </p:nvSpPr>
        <p:spPr>
          <a:xfrm>
            <a:off x="3365446" y="6220417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2492F5F-1BE9-76F4-7ED3-EA8494E58AB0}"/>
              </a:ext>
            </a:extLst>
          </p:cNvPr>
          <p:cNvSpPr/>
          <p:nvPr/>
        </p:nvSpPr>
        <p:spPr>
          <a:xfrm>
            <a:off x="3729970" y="6220417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FD8B878E-AA48-9B17-CFAC-C98A74F423A0}"/>
              </a:ext>
            </a:extLst>
          </p:cNvPr>
          <p:cNvSpPr/>
          <p:nvPr/>
        </p:nvSpPr>
        <p:spPr>
          <a:xfrm>
            <a:off x="4452839" y="622041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2CBCC790-6FE1-E1FD-BBAA-85A356696124}"/>
              </a:ext>
            </a:extLst>
          </p:cNvPr>
          <p:cNvSpPr/>
          <p:nvPr/>
        </p:nvSpPr>
        <p:spPr>
          <a:xfrm>
            <a:off x="4823541" y="622041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2ABFE1A2-6741-6C16-795E-90A27FC92422}"/>
              </a:ext>
            </a:extLst>
          </p:cNvPr>
          <p:cNvSpPr/>
          <p:nvPr/>
        </p:nvSpPr>
        <p:spPr>
          <a:xfrm>
            <a:off x="5188065" y="622041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A922EE66-C655-C674-6D71-9DD2D8D9FD82}"/>
              </a:ext>
            </a:extLst>
          </p:cNvPr>
          <p:cNvSpPr txBox="1"/>
          <p:nvPr/>
        </p:nvSpPr>
        <p:spPr>
          <a:xfrm>
            <a:off x="2174985" y="5869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CB685D7-E21A-D7F6-9450-82E4C128408B}"/>
              </a:ext>
            </a:extLst>
          </p:cNvPr>
          <p:cNvSpPr txBox="1"/>
          <p:nvPr/>
        </p:nvSpPr>
        <p:spPr>
          <a:xfrm>
            <a:off x="3501890" y="589821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278826FC-7713-A1F2-961B-F9580261478A}"/>
              </a:ext>
            </a:extLst>
          </p:cNvPr>
          <p:cNvSpPr txBox="1"/>
          <p:nvPr/>
        </p:nvSpPr>
        <p:spPr>
          <a:xfrm>
            <a:off x="4737867" y="586934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90D1478E-5F6F-0128-ABDE-B3AD64F54DAF}"/>
              </a:ext>
            </a:extLst>
          </p:cNvPr>
          <p:cNvGrpSpPr/>
          <p:nvPr/>
        </p:nvGrpSpPr>
        <p:grpSpPr>
          <a:xfrm>
            <a:off x="4091601" y="6220417"/>
            <a:ext cx="278634" cy="272668"/>
            <a:chOff x="8032638" y="5926610"/>
            <a:chExt cx="278634" cy="272668"/>
          </a:xfrm>
          <a:solidFill>
            <a:schemeClr val="bg2"/>
          </a:solidFill>
        </p:grpSpPr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0CBB279D-C409-5932-1493-DCDBA80B6BCD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844CE3A0-A664-E682-FF52-CF01276BF454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7AA0391-A848-316B-5EB8-2095E66EABB4}"/>
              </a:ext>
            </a:extLst>
          </p:cNvPr>
          <p:cNvCxnSpPr>
            <a:cxnSpLocks/>
          </p:cNvCxnSpPr>
          <p:nvPr/>
        </p:nvCxnSpPr>
        <p:spPr>
          <a:xfrm>
            <a:off x="2755819" y="252132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13C03BB7-C2D7-62CC-B680-7A8F76C4F6D2}"/>
              </a:ext>
            </a:extLst>
          </p:cNvPr>
          <p:cNvCxnSpPr>
            <a:cxnSpLocks/>
          </p:cNvCxnSpPr>
          <p:nvPr/>
        </p:nvCxnSpPr>
        <p:spPr>
          <a:xfrm>
            <a:off x="3471487" y="2521328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9874FEF-3957-FE11-AD9C-9A7BAC9A6704}"/>
              </a:ext>
            </a:extLst>
          </p:cNvPr>
          <p:cNvCxnSpPr>
            <a:cxnSpLocks/>
          </p:cNvCxnSpPr>
          <p:nvPr/>
        </p:nvCxnSpPr>
        <p:spPr>
          <a:xfrm>
            <a:off x="2750513" y="2655452"/>
            <a:ext cx="694223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FB0758F4-C997-BC02-9EF2-0A761397B80D}"/>
              </a:ext>
            </a:extLst>
          </p:cNvPr>
          <p:cNvSpPr txBox="1"/>
          <p:nvPr/>
        </p:nvSpPr>
        <p:spPr>
          <a:xfrm>
            <a:off x="506571" y="477561"/>
            <a:ext cx="6958298" cy="19005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AU" sz="4000" b="1" dirty="0">
              <a:solidFill>
                <a:srgbClr val="601329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82000"/>
              </a:lnSpc>
            </a:pP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โซ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FC97BA1B-F652-CD65-B18B-E206D0758C6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066802" y="156305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6BA3A340-62F5-9BD6-AC55-F488B13246EF}"/>
              </a:ext>
            </a:extLst>
          </p:cNvPr>
          <p:cNvSpPr txBox="1"/>
          <p:nvPr/>
        </p:nvSpPr>
        <p:spPr>
          <a:xfrm rot="16200000">
            <a:off x="7691888" y="3816079"/>
            <a:ext cx="2892157" cy="12724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SEMILLON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SAVIGNON </a:t>
            </a:r>
            <a:b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</a:b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BLANC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44BBC7EA-A061-B2B4-1E64-8465CBCA1F00}"/>
              </a:ext>
            </a:extLst>
          </p:cNvPr>
          <p:cNvSpPr txBox="1"/>
          <p:nvPr/>
        </p:nvSpPr>
        <p:spPr>
          <a:xfrm>
            <a:off x="506573" y="2202920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D36AAFD-E0A9-CBED-1C68-E091B0091803}"/>
              </a:ext>
            </a:extLst>
          </p:cNvPr>
          <p:cNvCxnSpPr>
            <a:cxnSpLocks/>
          </p:cNvCxnSpPr>
          <p:nvPr/>
        </p:nvCxnSpPr>
        <p:spPr>
          <a:xfrm>
            <a:off x="777119" y="2365536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2">
            <a:extLst>
              <a:ext uri="{FF2B5EF4-FFF2-40B4-BE49-F238E27FC236}">
                <a16:creationId xmlns:a16="http://schemas.microsoft.com/office/drawing/2014/main" id="{DA1EED15-BBE4-7CF4-C77D-890E24E33E80}"/>
              </a:ext>
            </a:extLst>
          </p:cNvPr>
          <p:cNvSpPr txBox="1"/>
          <p:nvPr/>
        </p:nvSpPr>
        <p:spPr>
          <a:xfrm>
            <a:off x="506572" y="3227796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itle 2">
            <a:extLst>
              <a:ext uri="{FF2B5EF4-FFF2-40B4-BE49-F238E27FC236}">
                <a16:creationId xmlns:a16="http://schemas.microsoft.com/office/drawing/2014/main" id="{9279A9AE-1915-A4D2-DA5C-51134AC318CD}"/>
              </a:ext>
            </a:extLst>
          </p:cNvPr>
          <p:cNvSpPr txBox="1"/>
          <p:nvPr/>
        </p:nvSpPr>
        <p:spPr>
          <a:xfrm>
            <a:off x="2186216" y="30273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9" name="Title 2">
            <a:extLst>
              <a:ext uri="{FF2B5EF4-FFF2-40B4-BE49-F238E27FC236}">
                <a16:creationId xmlns:a16="http://schemas.microsoft.com/office/drawing/2014/main" id="{A64050B2-C2E8-CF20-AF14-3E93621E5348}"/>
              </a:ext>
            </a:extLst>
          </p:cNvPr>
          <p:cNvSpPr txBox="1"/>
          <p:nvPr/>
        </p:nvSpPr>
        <p:spPr>
          <a:xfrm>
            <a:off x="3455967" y="30273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0" name="Title 2">
            <a:extLst>
              <a:ext uri="{FF2B5EF4-FFF2-40B4-BE49-F238E27FC236}">
                <a16:creationId xmlns:a16="http://schemas.microsoft.com/office/drawing/2014/main" id="{738340A8-C5B7-5BE6-3812-742F9706C124}"/>
              </a:ext>
            </a:extLst>
          </p:cNvPr>
          <p:cNvSpPr txBox="1"/>
          <p:nvPr/>
        </p:nvSpPr>
        <p:spPr>
          <a:xfrm>
            <a:off x="4749098" y="3027307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C0EAFB1B-B1B5-39E6-43FF-8FC37BB51708}"/>
              </a:ext>
            </a:extLst>
          </p:cNvPr>
          <p:cNvSpPr txBox="1"/>
          <p:nvPr/>
        </p:nvSpPr>
        <p:spPr>
          <a:xfrm>
            <a:off x="2186216" y="39174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968D2ACC-E6DA-5428-E59A-ACBD545B1B8B}"/>
              </a:ext>
            </a:extLst>
          </p:cNvPr>
          <p:cNvSpPr txBox="1"/>
          <p:nvPr/>
        </p:nvSpPr>
        <p:spPr>
          <a:xfrm>
            <a:off x="3306784" y="3917445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765838A3-0CCB-B985-87E6-13E891495B5B}"/>
              </a:ext>
            </a:extLst>
          </p:cNvPr>
          <p:cNvSpPr txBox="1"/>
          <p:nvPr/>
        </p:nvSpPr>
        <p:spPr>
          <a:xfrm>
            <a:off x="4749098" y="391744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427C6531-226A-EA9E-6334-B66109BF378F}"/>
              </a:ext>
            </a:extLst>
          </p:cNvPr>
          <p:cNvCxnSpPr>
            <a:cxnSpLocks/>
          </p:cNvCxnSpPr>
          <p:nvPr/>
        </p:nvCxnSpPr>
        <p:spPr>
          <a:xfrm>
            <a:off x="1610947" y="3527071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14DB1967-60C4-AD83-ABDD-6FE18FCAE6C9}"/>
              </a:ext>
            </a:extLst>
          </p:cNvPr>
          <p:cNvSpPr txBox="1"/>
          <p:nvPr/>
        </p:nvSpPr>
        <p:spPr>
          <a:xfrm>
            <a:off x="506572" y="420806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09D57856-B46A-9C04-2071-FBFF2F589CAD}"/>
              </a:ext>
            </a:extLst>
          </p:cNvPr>
          <p:cNvCxnSpPr>
            <a:cxnSpLocks/>
          </p:cNvCxnSpPr>
          <p:nvPr/>
        </p:nvCxnSpPr>
        <p:spPr>
          <a:xfrm>
            <a:off x="1466547" y="4398222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BDBF510E-935B-E8C8-4B02-6F97FB1A4875}"/>
              </a:ext>
            </a:extLst>
          </p:cNvPr>
          <p:cNvSpPr txBox="1"/>
          <p:nvPr/>
        </p:nvSpPr>
        <p:spPr>
          <a:xfrm>
            <a:off x="2060168" y="4757704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42DC1729-5AB5-23B5-5096-AD608284AF68}"/>
              </a:ext>
            </a:extLst>
          </p:cNvPr>
          <p:cNvSpPr txBox="1"/>
          <p:nvPr/>
        </p:nvSpPr>
        <p:spPr>
          <a:xfrm>
            <a:off x="3306784" y="475770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3E035999-E582-CEDF-C18B-FFD3F293CC1A}"/>
              </a:ext>
            </a:extLst>
          </p:cNvPr>
          <p:cNvSpPr txBox="1"/>
          <p:nvPr/>
        </p:nvSpPr>
        <p:spPr>
          <a:xfrm>
            <a:off x="4749098" y="475770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31A5E592-92BC-718F-4CF8-084A3FA09C26}"/>
              </a:ext>
            </a:extLst>
          </p:cNvPr>
          <p:cNvSpPr txBox="1"/>
          <p:nvPr/>
        </p:nvSpPr>
        <p:spPr>
          <a:xfrm>
            <a:off x="506571" y="5070610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536137F4-DE91-ABDC-D469-E44039B5447A}"/>
              </a:ext>
            </a:extLst>
          </p:cNvPr>
          <p:cNvCxnSpPr>
            <a:cxnSpLocks/>
          </p:cNvCxnSpPr>
          <p:nvPr/>
        </p:nvCxnSpPr>
        <p:spPr>
          <a:xfrm>
            <a:off x="962223" y="5238481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9CE85CB8-54D7-734B-242F-0F24ADC4DAEB}"/>
              </a:ext>
            </a:extLst>
          </p:cNvPr>
          <p:cNvSpPr txBox="1"/>
          <p:nvPr/>
        </p:nvSpPr>
        <p:spPr>
          <a:xfrm>
            <a:off x="506572" y="541659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45ED723E-00BF-BF34-B358-87AE1E3EB2F7}"/>
              </a:ext>
            </a:extLst>
          </p:cNvPr>
          <p:cNvCxnSpPr>
            <a:cxnSpLocks/>
          </p:cNvCxnSpPr>
          <p:nvPr/>
        </p:nvCxnSpPr>
        <p:spPr>
          <a:xfrm>
            <a:off x="2119690" y="558447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A468695F-F6E9-5189-1741-98D4A7A2D879}"/>
              </a:ext>
            </a:extLst>
          </p:cNvPr>
          <p:cNvSpPr txBox="1"/>
          <p:nvPr/>
        </p:nvSpPr>
        <p:spPr>
          <a:xfrm>
            <a:off x="521829" y="6179682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44BC4129-ED00-8250-779C-8378BC3656C7}"/>
              </a:ext>
            </a:extLst>
          </p:cNvPr>
          <p:cNvCxnSpPr>
            <a:cxnSpLocks/>
          </p:cNvCxnSpPr>
          <p:nvPr/>
        </p:nvCxnSpPr>
        <p:spPr>
          <a:xfrm>
            <a:off x="1481062" y="6369124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22158744"/>
      </p:ext>
    </p:extLst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21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544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735843"/>
            <a:ext cx="1832762" cy="358944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ไวน์ชั้นนำระดับโลก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115315" y="4112422"/>
            <a:ext cx="2805709" cy="1508233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kumimoji="0" lang="en-US" sz="180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ส้มแมนดาริน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ส้ม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กร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ปฟ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รุต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เนคทารี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น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ลูกพีชขาว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632806"/>
            <a:ext cx="423702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62518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946838" y="4671677"/>
            <a:ext cx="3129847" cy="948978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มีสไตล์เข้มและทรงพลัง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ตรงข้ามกับไวน์สไตล์ผอมบางจากเขตอากาศเย็น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5" name="Picture Placeholder 8">
            <a:extLst>
              <a:ext uri="{FF2B5EF4-FFF2-40B4-BE49-F238E27FC236}">
                <a16:creationId xmlns:a16="http://schemas.microsoft.com/office/drawing/2014/main" id="{247010AE-3EE5-D536-5BCC-D7844A0A0DF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5550730" y="228600"/>
            <a:ext cx="2114328" cy="6400800"/>
          </a:xfrm>
          <a:prstGeom prst="rect">
            <a:avLst/>
          </a:prstGeom>
        </p:spPr>
      </p:pic>
      <p:sp>
        <p:nvSpPr>
          <p:cNvPr id="7" name="object 10">
            <a:extLst>
              <a:ext uri="{FF2B5EF4-FFF2-40B4-BE49-F238E27FC236}">
                <a16:creationId xmlns:a16="http://schemas.microsoft.com/office/drawing/2014/main" id="{0DD9AB8D-5E6B-684B-A8DD-B86CAC132897}"/>
              </a:ext>
            </a:extLst>
          </p:cNvPr>
          <p:cNvSpPr txBox="1"/>
          <p:nvPr/>
        </p:nvSpPr>
        <p:spPr>
          <a:xfrm rot="16200000">
            <a:off x="4741314" y="3922439"/>
            <a:ext cx="3733160" cy="43531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4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4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604737" y="4112422"/>
            <a:ext cx="2805709" cy="2381934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kumimoji="0" lang="en-US" sz="180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โทสต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อัล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มอน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อบ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เครื่องเทศ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ดินสอพอง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หินเหล็กไฟ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ตังเม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แร่ธาตุ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625186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3995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 descr="A green field with rows of plants&#10;&#10;Description automatically generated with medium confidence">
            <a:extLst>
              <a:ext uri="{FF2B5EF4-FFF2-40B4-BE49-F238E27FC236}">
                <a16:creationId xmlns:a16="http://schemas.microsoft.com/office/drawing/2014/main" id="{34A24D5C-A3C7-A6FB-3E71-0468B79C6962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927" t="-546" r="23001" b="4077"/>
          <a:stretch>
            <a:fillRect/>
          </a:stretch>
        </p:blipFill>
        <p:spPr>
          <a:xfrm>
            <a:off x="-24296" y="-39030"/>
            <a:ext cx="6120296" cy="6897030"/>
          </a:xfrm>
          <a:prstGeom prst="rect">
            <a:avLst/>
          </a:prstGeom>
        </p:spPr>
      </p:pic>
      <p:pic>
        <p:nvPicPr>
          <p:cNvPr id="2" name="Graphic 1">
            <a:extLst>
              <a:ext uri="{FF2B5EF4-FFF2-40B4-BE49-F238E27FC236}">
                <a16:creationId xmlns:a16="http://schemas.microsoft.com/office/drawing/2014/main" id="{54FD9F5E-8332-F6D2-DF52-A114CF2A61E5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93733" y="493138"/>
            <a:ext cx="2333737" cy="76538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256A07D0-E297-4EED-EF8F-946C64CA02ED}"/>
              </a:ext>
            </a:extLst>
          </p:cNvPr>
          <p:cNvSpPr txBox="1"/>
          <p:nvPr/>
        </p:nvSpPr>
        <p:spPr>
          <a:xfrm>
            <a:off x="6545766" y="568712"/>
            <a:ext cx="5096107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ไวน์แห่งออสเตรเลียทุกแก้วจะบอกเล่าเรื่องราว จะเล่าความเป็นมาเกี่ยวกับไวน์ที่บรรจงสร้างขึ้นมาจากองุ่นที่เติบโตขึ้นมาท่ามกลางสภาพอากาศอันหลากหลายและภูมิประเทศที่กว้างใหญ่ที่มีประวัติศาสตร์อันยาวนาน 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เฉกเช่นบรรพบุรุษของพวกเขา เกษตรกรผู้ปลูกองุ่นและผู้ผลิตไวน์ในปัจจุบันยังคง มีความกระตือรือร้นยืดหยุ่นและสร้างสรรค์ ขับเคลื่อนอย่างต่อเนื่องเพื่อค้นหาวิธีใหม่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เพื่อทำให้เทคนิคเก่าสมบูรณ์แบบ ชุมชนของเราเชื่อมโยงกันด้วยความเคารพซึ่งกันและกัน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และความรักที่มีร่วมกันในการสร้างสรรค์ไวน์ชั้นเยี่ยม ในขณะเดียวกันก็ปกป้องสิ่งมหัศจรรย์ทางธรรมชาติเพื่อให้คนรุ่นหลังได้เพลิดเพลิน การนำความคิดสมัยใหม่ไปใช้กับดินแดนโบราณของเรา และเราให้ความสำคัญกับการทดลองที่สนุกสนานอย่างจริงจัง</a:t>
            </a:r>
          </a:p>
          <a:p>
            <a:endParaRPr lang="th-TH" dirty="0">
              <a:solidFill>
                <a:srgbClr val="190000"/>
              </a:solidFill>
              <a:effectLst/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  <a:p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เพราะฉะนั้น หากท่านกำลังมองหารสชาติแห่งการผจญภัย เราขอให้ไวน์แห่งออสเตรเลียเป็นดั่งเข็มทิศนำทางของท่าน เพราะในไวน์แห่งออสเตรเลียทุก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ๆ ขวดคุณจะได้สัมผัสกับความมหัศจรรย์ของออสเตรเลีย – ซึ่งเป็นเครื่องเตือนใจถึงการผจญภัย</a:t>
            </a:r>
            <a:r>
              <a:rPr lang="en-US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 </a:t>
            </a:r>
            <a:r>
              <a:rPr lang="th-TH" dirty="0">
                <a:solidFill>
                  <a:srgbClr val="190000"/>
                </a:solidFill>
                <a:effectLst/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และความหลากหลายที่นิยามวัฒนธรรมและดินแดนของเรา</a:t>
            </a:r>
          </a:p>
        </p:txBody>
      </p:sp>
    </p:spTree>
    <p:extLst>
      <p:ext uri="{BB962C8B-B14F-4D97-AF65-F5344CB8AC3E}">
        <p14:creationId xmlns:p14="http://schemas.microsoft.com/office/powerpoint/2010/main" val="2969888299"/>
      </p:ext>
    </p:extLst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45ADE4-7566-52C0-4E05-21C741464D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FDE61B-5CF3-B98F-9895-1DAF4ABA192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10407" y="590594"/>
            <a:ext cx="7904034" cy="1325562"/>
          </a:xfrm>
        </p:spPr>
        <p:txBody>
          <a:bodyPr/>
          <a:lstStyle/>
          <a:p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en-AU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br>
              <a:rPr lang="en-US" sz="32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pic>
        <p:nvPicPr>
          <p:cNvPr id="20" name="Picture Placeholder 8">
            <a:extLst>
              <a:ext uri="{FF2B5EF4-FFF2-40B4-BE49-F238E27FC236}">
                <a16:creationId xmlns:a16="http://schemas.microsoft.com/office/drawing/2014/main" id="{94442B9C-7A53-5783-D95B-4FE1C0ED6237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648" r="3648"/>
          <a:stretch/>
        </p:blipFill>
        <p:spPr>
          <a:xfrm>
            <a:off x="8223437" y="140516"/>
            <a:ext cx="2114328" cy="6400800"/>
          </a:xfrm>
          <a:prstGeom prst="rect">
            <a:avLst/>
          </a:prstGeom>
        </p:spPr>
      </p:pic>
      <p:sp>
        <p:nvSpPr>
          <p:cNvPr id="21" name="object 10">
            <a:extLst>
              <a:ext uri="{FF2B5EF4-FFF2-40B4-BE49-F238E27FC236}">
                <a16:creationId xmlns:a16="http://schemas.microsoft.com/office/drawing/2014/main" id="{B89E5D8A-2B93-5A7A-2D7A-77456B75EE44}"/>
              </a:ext>
            </a:extLst>
          </p:cNvPr>
          <p:cNvSpPr txBox="1"/>
          <p:nvPr/>
        </p:nvSpPr>
        <p:spPr>
          <a:xfrm rot="16200000">
            <a:off x="6954483" y="4016264"/>
            <a:ext cx="4652237" cy="46025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6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CHARDONNAY</a:t>
            </a:r>
            <a:endParaRPr lang="en-AU" sz="36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6F56D2EB-195E-E0F7-2B13-B4E3B0A8B0B4}"/>
              </a:ext>
            </a:extLst>
          </p:cNvPr>
          <p:cNvSpPr/>
          <p:nvPr/>
        </p:nvSpPr>
        <p:spPr>
          <a:xfrm>
            <a:off x="2116019" y="2194640"/>
            <a:ext cx="272668" cy="272668"/>
          </a:xfrm>
          <a:prstGeom prst="ellipse">
            <a:avLst/>
          </a:prstGeom>
          <a:solidFill>
            <a:srgbClr val="FAF5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962BE3D1-FF94-496F-0AE3-EA9C4117F0C3}"/>
              </a:ext>
            </a:extLst>
          </p:cNvPr>
          <p:cNvSpPr/>
          <p:nvPr/>
        </p:nvSpPr>
        <p:spPr>
          <a:xfrm>
            <a:off x="2480162" y="2191738"/>
            <a:ext cx="272668" cy="272668"/>
          </a:xfrm>
          <a:prstGeom prst="ellipse">
            <a:avLst/>
          </a:prstGeom>
          <a:solidFill>
            <a:srgbClr val="EDEDB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91291C1B-82A5-4F4A-A87C-2A021E60710E}"/>
              </a:ext>
            </a:extLst>
          </p:cNvPr>
          <p:cNvSpPr/>
          <p:nvPr/>
        </p:nvSpPr>
        <p:spPr>
          <a:xfrm>
            <a:off x="2844305" y="2191738"/>
            <a:ext cx="272668" cy="272668"/>
          </a:xfrm>
          <a:prstGeom prst="ellipse">
            <a:avLst/>
          </a:prstGeom>
          <a:solidFill>
            <a:srgbClr val="EBE8A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0BC3DDA9-AB5C-D3C6-6A5D-E4BCE6FF5CD2}"/>
              </a:ext>
            </a:extLst>
          </p:cNvPr>
          <p:cNvSpPr/>
          <p:nvPr/>
        </p:nvSpPr>
        <p:spPr>
          <a:xfrm>
            <a:off x="3208448" y="2191738"/>
            <a:ext cx="272668" cy="272668"/>
          </a:xfrm>
          <a:prstGeom prst="ellipse">
            <a:avLst/>
          </a:prstGeom>
          <a:solidFill>
            <a:srgbClr val="F7CD4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5D5E2F84-A7FC-2923-990C-971FADE9EC37}"/>
              </a:ext>
            </a:extLst>
          </p:cNvPr>
          <p:cNvSpPr/>
          <p:nvPr/>
        </p:nvSpPr>
        <p:spPr>
          <a:xfrm>
            <a:off x="3572972" y="2191738"/>
            <a:ext cx="272668" cy="272668"/>
          </a:xfrm>
          <a:prstGeom prst="ellipse">
            <a:avLst/>
          </a:prstGeom>
          <a:solidFill>
            <a:srgbClr val="F7BD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81884036-2716-602E-A397-6AA600F744D3}"/>
              </a:ext>
            </a:extLst>
          </p:cNvPr>
          <p:cNvSpPr/>
          <p:nvPr/>
        </p:nvSpPr>
        <p:spPr>
          <a:xfrm>
            <a:off x="3937496" y="2191738"/>
            <a:ext cx="272668" cy="272668"/>
          </a:xfrm>
          <a:prstGeom prst="ellipse">
            <a:avLst/>
          </a:prstGeom>
          <a:solidFill>
            <a:srgbClr val="FDC7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2B0DB3A5-7DE6-4535-25A9-3B9FFA2A73D3}"/>
              </a:ext>
            </a:extLst>
          </p:cNvPr>
          <p:cNvSpPr/>
          <p:nvPr/>
        </p:nvSpPr>
        <p:spPr>
          <a:xfrm>
            <a:off x="4295841" y="2191738"/>
            <a:ext cx="272668" cy="272668"/>
          </a:xfrm>
          <a:prstGeom prst="ellipse">
            <a:avLst/>
          </a:prstGeom>
          <a:solidFill>
            <a:srgbClr val="F1BA4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82CE8839-B14D-EC3A-0C13-1CA5CC770955}"/>
              </a:ext>
            </a:extLst>
          </p:cNvPr>
          <p:cNvSpPr/>
          <p:nvPr/>
        </p:nvSpPr>
        <p:spPr>
          <a:xfrm>
            <a:off x="4666543" y="2191738"/>
            <a:ext cx="272668" cy="272668"/>
          </a:xfrm>
          <a:prstGeom prst="ellipse">
            <a:avLst/>
          </a:prstGeom>
          <a:solidFill>
            <a:srgbClr val="D9941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FF78DB7C-6710-BFED-03C6-B12CAFED3C04}"/>
              </a:ext>
            </a:extLst>
          </p:cNvPr>
          <p:cNvSpPr/>
          <p:nvPr/>
        </p:nvSpPr>
        <p:spPr>
          <a:xfrm>
            <a:off x="5031067" y="2191738"/>
            <a:ext cx="272668" cy="272668"/>
          </a:xfrm>
          <a:prstGeom prst="ellipse">
            <a:avLst/>
          </a:prstGeom>
          <a:solidFill>
            <a:srgbClr val="C4853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0380C0AA-F88B-1660-EC0B-AB4202E378AB}"/>
              </a:ext>
            </a:extLst>
          </p:cNvPr>
          <p:cNvSpPr txBox="1"/>
          <p:nvPr/>
        </p:nvSpPr>
        <p:spPr>
          <a:xfrm>
            <a:off x="3572972" y="2620133"/>
            <a:ext cx="188667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889E2E6B-B4FC-4D27-093E-FF22D5ADCF2C}"/>
              </a:ext>
            </a:extLst>
          </p:cNvPr>
          <p:cNvSpPr/>
          <p:nvPr/>
        </p:nvSpPr>
        <p:spPr>
          <a:xfrm>
            <a:off x="2116019" y="334381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36AB2BF6-B6E0-550B-F394-A08618E37ABC}"/>
              </a:ext>
            </a:extLst>
          </p:cNvPr>
          <p:cNvSpPr/>
          <p:nvPr/>
        </p:nvSpPr>
        <p:spPr>
          <a:xfrm>
            <a:off x="2480162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C3F6284D-50A0-B092-6E0B-687AFEAA4EF8}"/>
              </a:ext>
            </a:extLst>
          </p:cNvPr>
          <p:cNvSpPr/>
          <p:nvPr/>
        </p:nvSpPr>
        <p:spPr>
          <a:xfrm>
            <a:off x="2844305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2B82FD9A-227A-DC48-3962-B75CEF43311F}"/>
              </a:ext>
            </a:extLst>
          </p:cNvPr>
          <p:cNvSpPr/>
          <p:nvPr/>
        </p:nvSpPr>
        <p:spPr>
          <a:xfrm>
            <a:off x="3208448" y="334091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28A46049-63B6-2E72-2848-E3A891BCC211}"/>
              </a:ext>
            </a:extLst>
          </p:cNvPr>
          <p:cNvSpPr/>
          <p:nvPr/>
        </p:nvSpPr>
        <p:spPr>
          <a:xfrm>
            <a:off x="3572972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C5C78655-6C11-AB64-A2ED-7034DF0FF779}"/>
              </a:ext>
            </a:extLst>
          </p:cNvPr>
          <p:cNvSpPr/>
          <p:nvPr/>
        </p:nvSpPr>
        <p:spPr>
          <a:xfrm>
            <a:off x="3937496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23B7EFA6-29BE-1C16-13C3-30E0CCB4872F}"/>
              </a:ext>
            </a:extLst>
          </p:cNvPr>
          <p:cNvSpPr/>
          <p:nvPr/>
        </p:nvSpPr>
        <p:spPr>
          <a:xfrm>
            <a:off x="4295841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ACF69098-86FD-FE77-8092-920C4D167604}"/>
              </a:ext>
            </a:extLst>
          </p:cNvPr>
          <p:cNvSpPr/>
          <p:nvPr/>
        </p:nvSpPr>
        <p:spPr>
          <a:xfrm>
            <a:off x="4666543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6B028919-6A18-01F4-BB26-F18ECE53911C}"/>
              </a:ext>
            </a:extLst>
          </p:cNvPr>
          <p:cNvSpPr/>
          <p:nvPr/>
        </p:nvSpPr>
        <p:spPr>
          <a:xfrm>
            <a:off x="5031067" y="334091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0578BD73-E803-010F-D580-99A4F5AF1A1C}"/>
              </a:ext>
            </a:extLst>
          </p:cNvPr>
          <p:cNvSpPr/>
          <p:nvPr/>
        </p:nvSpPr>
        <p:spPr>
          <a:xfrm>
            <a:off x="2116019" y="4184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9C50D499-92FE-191F-A066-1C441C1AFEE6}"/>
              </a:ext>
            </a:extLst>
          </p:cNvPr>
          <p:cNvSpPr/>
          <p:nvPr/>
        </p:nvSpPr>
        <p:spPr>
          <a:xfrm>
            <a:off x="2480162" y="418117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038F7BF3-915C-F506-9D7B-79E20DE5B43B}"/>
              </a:ext>
            </a:extLst>
          </p:cNvPr>
          <p:cNvSpPr/>
          <p:nvPr/>
        </p:nvSpPr>
        <p:spPr>
          <a:xfrm>
            <a:off x="2844305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CD312308-6A25-F4D2-DEEB-2DCB01093378}"/>
              </a:ext>
            </a:extLst>
          </p:cNvPr>
          <p:cNvSpPr/>
          <p:nvPr/>
        </p:nvSpPr>
        <p:spPr>
          <a:xfrm>
            <a:off x="3208448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E43B8C7F-07DF-0ECB-5312-0A55CBB4A72E}"/>
              </a:ext>
            </a:extLst>
          </p:cNvPr>
          <p:cNvSpPr/>
          <p:nvPr/>
        </p:nvSpPr>
        <p:spPr>
          <a:xfrm>
            <a:off x="3572972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5BFD544A-5966-9EFC-5B26-0EBC880CA6A7}"/>
              </a:ext>
            </a:extLst>
          </p:cNvPr>
          <p:cNvSpPr/>
          <p:nvPr/>
        </p:nvSpPr>
        <p:spPr>
          <a:xfrm>
            <a:off x="3937496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7EF0F0EC-AE6F-D745-543C-59511E924829}"/>
              </a:ext>
            </a:extLst>
          </p:cNvPr>
          <p:cNvSpPr/>
          <p:nvPr/>
        </p:nvSpPr>
        <p:spPr>
          <a:xfrm>
            <a:off x="4295841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B2F2A0B3-CB15-A8CC-3165-78E705E00DA0}"/>
              </a:ext>
            </a:extLst>
          </p:cNvPr>
          <p:cNvSpPr/>
          <p:nvPr/>
        </p:nvSpPr>
        <p:spPr>
          <a:xfrm>
            <a:off x="4666543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87343FB6-7E3B-B3DE-5779-F283805FF772}"/>
              </a:ext>
            </a:extLst>
          </p:cNvPr>
          <p:cNvSpPr/>
          <p:nvPr/>
        </p:nvSpPr>
        <p:spPr>
          <a:xfrm>
            <a:off x="5031067" y="418117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9ADF75C1-2283-CB22-99AC-2C1A54F55AA9}"/>
              </a:ext>
            </a:extLst>
          </p:cNvPr>
          <p:cNvSpPr/>
          <p:nvPr/>
        </p:nvSpPr>
        <p:spPr>
          <a:xfrm>
            <a:off x="2116019" y="5024337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0C790E21-B961-56B1-A980-C1C60AD6D249}"/>
              </a:ext>
            </a:extLst>
          </p:cNvPr>
          <p:cNvSpPr/>
          <p:nvPr/>
        </p:nvSpPr>
        <p:spPr>
          <a:xfrm>
            <a:off x="2480162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B4E5A90C-4C56-B0A4-F80E-15BA53D01685}"/>
              </a:ext>
            </a:extLst>
          </p:cNvPr>
          <p:cNvSpPr/>
          <p:nvPr/>
        </p:nvSpPr>
        <p:spPr>
          <a:xfrm>
            <a:off x="2844305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95D78A90-2F29-8309-25EF-AF983C9E0DF4}"/>
              </a:ext>
            </a:extLst>
          </p:cNvPr>
          <p:cNvSpPr/>
          <p:nvPr/>
        </p:nvSpPr>
        <p:spPr>
          <a:xfrm>
            <a:off x="3208448" y="5021435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B8D7AD80-E89E-94FC-05B3-65E2B789EDBF}"/>
              </a:ext>
            </a:extLst>
          </p:cNvPr>
          <p:cNvSpPr/>
          <p:nvPr/>
        </p:nvSpPr>
        <p:spPr>
          <a:xfrm>
            <a:off x="3572972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C359EA06-9A7D-9E0F-4522-82CD640F0D85}"/>
              </a:ext>
            </a:extLst>
          </p:cNvPr>
          <p:cNvSpPr/>
          <p:nvPr/>
        </p:nvSpPr>
        <p:spPr>
          <a:xfrm>
            <a:off x="3937496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28D376A2-3656-F7BF-8E97-DA95B182B782}"/>
              </a:ext>
            </a:extLst>
          </p:cNvPr>
          <p:cNvSpPr/>
          <p:nvPr/>
        </p:nvSpPr>
        <p:spPr>
          <a:xfrm>
            <a:off x="4295841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86771A24-F00F-4429-B5A3-60CC5B631545}"/>
              </a:ext>
            </a:extLst>
          </p:cNvPr>
          <p:cNvSpPr/>
          <p:nvPr/>
        </p:nvSpPr>
        <p:spPr>
          <a:xfrm>
            <a:off x="4666543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11320E13-6CCD-AA11-E9F0-092E97D873B8}"/>
              </a:ext>
            </a:extLst>
          </p:cNvPr>
          <p:cNvSpPr/>
          <p:nvPr/>
        </p:nvSpPr>
        <p:spPr>
          <a:xfrm>
            <a:off x="5031067" y="5021435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C078604D-736D-2D36-8664-746636080348}"/>
              </a:ext>
            </a:extLst>
          </p:cNvPr>
          <p:cNvSpPr/>
          <p:nvPr/>
        </p:nvSpPr>
        <p:spPr>
          <a:xfrm>
            <a:off x="2116019" y="5370326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DCF7E2D1-1D3D-AE8A-B1C6-08055DE528DA}"/>
              </a:ext>
            </a:extLst>
          </p:cNvPr>
          <p:cNvSpPr/>
          <p:nvPr/>
        </p:nvSpPr>
        <p:spPr>
          <a:xfrm>
            <a:off x="2480162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47DC42B4-9713-6197-7E67-351186EFCE73}"/>
              </a:ext>
            </a:extLst>
          </p:cNvPr>
          <p:cNvSpPr/>
          <p:nvPr/>
        </p:nvSpPr>
        <p:spPr>
          <a:xfrm>
            <a:off x="2844305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B7D4B46-0DBC-8E17-9E4A-ED8869CBCB88}"/>
              </a:ext>
            </a:extLst>
          </p:cNvPr>
          <p:cNvSpPr/>
          <p:nvPr/>
        </p:nvSpPr>
        <p:spPr>
          <a:xfrm>
            <a:off x="3208448" y="5367424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809198EE-61B6-0C55-5E72-CC96478B3081}"/>
              </a:ext>
            </a:extLst>
          </p:cNvPr>
          <p:cNvSpPr/>
          <p:nvPr/>
        </p:nvSpPr>
        <p:spPr>
          <a:xfrm>
            <a:off x="3572972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BE48170E-C2C8-5ECB-7B4E-4825282DA9F8}"/>
              </a:ext>
            </a:extLst>
          </p:cNvPr>
          <p:cNvSpPr/>
          <p:nvPr/>
        </p:nvSpPr>
        <p:spPr>
          <a:xfrm>
            <a:off x="3937496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ABB9A261-A519-8F83-CC9C-C27E7BE7C8BC}"/>
              </a:ext>
            </a:extLst>
          </p:cNvPr>
          <p:cNvSpPr/>
          <p:nvPr/>
        </p:nvSpPr>
        <p:spPr>
          <a:xfrm>
            <a:off x="4295841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3C6B49AE-22F4-29C7-6562-D5F7B5533FAF}"/>
              </a:ext>
            </a:extLst>
          </p:cNvPr>
          <p:cNvSpPr/>
          <p:nvPr/>
        </p:nvSpPr>
        <p:spPr>
          <a:xfrm>
            <a:off x="4666543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458A706B-18C3-65BA-DD55-E8D0F35DB7E9}"/>
              </a:ext>
            </a:extLst>
          </p:cNvPr>
          <p:cNvSpPr/>
          <p:nvPr/>
        </p:nvSpPr>
        <p:spPr>
          <a:xfrm>
            <a:off x="5031067" y="5367424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D11C57C6-EF40-F4C0-3BC7-803F45BD5066}"/>
              </a:ext>
            </a:extLst>
          </p:cNvPr>
          <p:cNvSpPr/>
          <p:nvPr/>
        </p:nvSpPr>
        <p:spPr>
          <a:xfrm>
            <a:off x="2116019" y="6154980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4274FBC1-5792-4EF8-6975-F5AA36DEF46D}"/>
              </a:ext>
            </a:extLst>
          </p:cNvPr>
          <p:cNvSpPr/>
          <p:nvPr/>
        </p:nvSpPr>
        <p:spPr>
          <a:xfrm>
            <a:off x="248016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88F5D0DA-5D57-0855-F499-3E4388E0A04B}"/>
              </a:ext>
            </a:extLst>
          </p:cNvPr>
          <p:cNvSpPr/>
          <p:nvPr/>
        </p:nvSpPr>
        <p:spPr>
          <a:xfrm>
            <a:off x="2844305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D70863FB-17C8-F44A-FCF0-935042648F15}"/>
              </a:ext>
            </a:extLst>
          </p:cNvPr>
          <p:cNvSpPr/>
          <p:nvPr/>
        </p:nvSpPr>
        <p:spPr>
          <a:xfrm>
            <a:off x="3208448" y="615207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1F289DF8-B7CF-78F4-DA7B-88B7818737C3}"/>
              </a:ext>
            </a:extLst>
          </p:cNvPr>
          <p:cNvSpPr/>
          <p:nvPr/>
        </p:nvSpPr>
        <p:spPr>
          <a:xfrm>
            <a:off x="3572972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EEF402AA-A4A0-D4C2-059E-E66982B6EBE5}"/>
              </a:ext>
            </a:extLst>
          </p:cNvPr>
          <p:cNvSpPr/>
          <p:nvPr/>
        </p:nvSpPr>
        <p:spPr>
          <a:xfrm>
            <a:off x="3937496" y="6152078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E1CF8C33-738A-C89E-6C4A-20BAC9F3863E}"/>
              </a:ext>
            </a:extLst>
          </p:cNvPr>
          <p:cNvSpPr/>
          <p:nvPr/>
        </p:nvSpPr>
        <p:spPr>
          <a:xfrm>
            <a:off x="4666543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090B0514-3BDB-C3CE-E2C8-7DF23BABCD3E}"/>
              </a:ext>
            </a:extLst>
          </p:cNvPr>
          <p:cNvSpPr/>
          <p:nvPr/>
        </p:nvSpPr>
        <p:spPr>
          <a:xfrm>
            <a:off x="5031067" y="6152078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F7BE47A5-31FE-7369-C739-812BB7B8CA83}"/>
              </a:ext>
            </a:extLst>
          </p:cNvPr>
          <p:cNvSpPr txBox="1"/>
          <p:nvPr/>
        </p:nvSpPr>
        <p:spPr>
          <a:xfrm>
            <a:off x="2017987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0CAD56FE-068D-C6AD-6B06-DF4BF875D846}"/>
              </a:ext>
            </a:extLst>
          </p:cNvPr>
          <p:cNvSpPr txBox="1"/>
          <p:nvPr/>
        </p:nvSpPr>
        <p:spPr>
          <a:xfrm>
            <a:off x="3672183" y="5829879"/>
            <a:ext cx="11673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12.5% – 13.5%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5A9709D-06AD-382A-042C-DC037BA6DFC0}"/>
              </a:ext>
            </a:extLst>
          </p:cNvPr>
          <p:cNvSpPr txBox="1"/>
          <p:nvPr/>
        </p:nvSpPr>
        <p:spPr>
          <a:xfrm>
            <a:off x="4580869" y="5801005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38" name="Straight Connector 137">
            <a:extLst>
              <a:ext uri="{FF2B5EF4-FFF2-40B4-BE49-F238E27FC236}">
                <a16:creationId xmlns:a16="http://schemas.microsoft.com/office/drawing/2014/main" id="{A99BF965-57F4-CB8F-FDFE-23CC6ACE8858}"/>
              </a:ext>
            </a:extLst>
          </p:cNvPr>
          <p:cNvCxnSpPr>
            <a:cxnSpLocks/>
          </p:cNvCxnSpPr>
          <p:nvPr/>
        </p:nvCxnSpPr>
        <p:spPr>
          <a:xfrm>
            <a:off x="3347698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" name="Group 5">
            <a:extLst>
              <a:ext uri="{FF2B5EF4-FFF2-40B4-BE49-F238E27FC236}">
                <a16:creationId xmlns:a16="http://schemas.microsoft.com/office/drawing/2014/main" id="{0ADF244D-39DB-5622-CC55-F58F33415D2F}"/>
              </a:ext>
            </a:extLst>
          </p:cNvPr>
          <p:cNvGrpSpPr/>
          <p:nvPr/>
        </p:nvGrpSpPr>
        <p:grpSpPr>
          <a:xfrm>
            <a:off x="3935110" y="6152078"/>
            <a:ext cx="636382" cy="272668"/>
            <a:chOff x="7674890" y="5926610"/>
            <a:chExt cx="636382" cy="272668"/>
          </a:xfrm>
        </p:grpSpPr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4457550D-D6A7-A7C4-1FA9-F03BB865B97A}"/>
                </a:ext>
              </a:extLst>
            </p:cNvPr>
            <p:cNvSpPr/>
            <p:nvPr/>
          </p:nvSpPr>
          <p:spPr>
            <a:xfrm>
              <a:off x="8169564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4C18D776-10EF-45C9-08AB-E3BB051419BD}"/>
                </a:ext>
              </a:extLst>
            </p:cNvPr>
            <p:cNvSpPr/>
            <p:nvPr/>
          </p:nvSpPr>
          <p:spPr>
            <a:xfrm rot="10800000">
              <a:off x="8032638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35855531-27C6-679E-C97F-AF870D24775B}"/>
                </a:ext>
              </a:extLst>
            </p:cNvPr>
            <p:cNvSpPr/>
            <p:nvPr/>
          </p:nvSpPr>
          <p:spPr>
            <a:xfrm rot="10800000">
              <a:off x="7674890" y="5926610"/>
              <a:ext cx="141708" cy="272668"/>
            </a:xfrm>
            <a:custGeom>
              <a:avLst/>
              <a:gdLst>
                <a:gd name="connsiteX0" fmla="*/ 5374 w 141708"/>
                <a:gd name="connsiteY0" fmla="*/ 0 h 272668"/>
                <a:gd name="connsiteX1" fmla="*/ 141708 w 141708"/>
                <a:gd name="connsiteY1" fmla="*/ 136334 h 272668"/>
                <a:gd name="connsiteX2" fmla="*/ 5374 w 141708"/>
                <a:gd name="connsiteY2" fmla="*/ 272668 h 272668"/>
                <a:gd name="connsiteX3" fmla="*/ 0 w 141708"/>
                <a:gd name="connsiteY3" fmla="*/ 271583 h 272668"/>
                <a:gd name="connsiteX4" fmla="*/ 0 w 141708"/>
                <a:gd name="connsiteY4" fmla="*/ 1085 h 2726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708" h="272668">
                  <a:moveTo>
                    <a:pt x="5374" y="0"/>
                  </a:moveTo>
                  <a:cubicBezTo>
                    <a:pt x="80669" y="0"/>
                    <a:pt x="141708" y="61039"/>
                    <a:pt x="141708" y="136334"/>
                  </a:cubicBezTo>
                  <a:cubicBezTo>
                    <a:pt x="141708" y="211629"/>
                    <a:pt x="80669" y="272668"/>
                    <a:pt x="5374" y="272668"/>
                  </a:cubicBezTo>
                  <a:lnTo>
                    <a:pt x="0" y="271583"/>
                  </a:lnTo>
                  <a:lnTo>
                    <a:pt x="0" y="1085"/>
                  </a:lnTo>
                  <a:close/>
                </a:path>
              </a:pathLst>
            </a:custGeom>
            <a:solidFill>
              <a:srgbClr val="BABABA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AU" dirty="0"/>
            </a:p>
          </p:txBody>
        </p:sp>
      </p:grp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57F252BD-6762-EC66-7068-AC9CF694399B}"/>
              </a:ext>
            </a:extLst>
          </p:cNvPr>
          <p:cNvCxnSpPr>
            <a:cxnSpLocks/>
          </p:cNvCxnSpPr>
          <p:nvPr/>
        </p:nvCxnSpPr>
        <p:spPr>
          <a:xfrm>
            <a:off x="3342398" y="2641194"/>
            <a:ext cx="146976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A9F847C-F6A3-750E-3F76-D88E6683C2CD}"/>
              </a:ext>
            </a:extLst>
          </p:cNvPr>
          <p:cNvCxnSpPr>
            <a:cxnSpLocks/>
          </p:cNvCxnSpPr>
          <p:nvPr/>
        </p:nvCxnSpPr>
        <p:spPr>
          <a:xfrm>
            <a:off x="4811720" y="2502867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D15B9B23-64BB-D498-679F-9B11E9A8D5D2}"/>
              </a:ext>
            </a:extLst>
          </p:cNvPr>
          <p:cNvSpPr txBox="1"/>
          <p:nvPr/>
        </p:nvSpPr>
        <p:spPr>
          <a:xfrm>
            <a:off x="338344" y="2177982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1D3EA23-EBB6-392E-F61F-CA51F203B14E}"/>
              </a:ext>
            </a:extLst>
          </p:cNvPr>
          <p:cNvCxnSpPr>
            <a:cxnSpLocks/>
          </p:cNvCxnSpPr>
          <p:nvPr/>
        </p:nvCxnSpPr>
        <p:spPr>
          <a:xfrm>
            <a:off x="608890" y="2340598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itle 2">
            <a:extLst>
              <a:ext uri="{FF2B5EF4-FFF2-40B4-BE49-F238E27FC236}">
                <a16:creationId xmlns:a16="http://schemas.microsoft.com/office/drawing/2014/main" id="{CD03BDEA-BA2B-F5D1-3A11-9AEC402DD397}"/>
              </a:ext>
            </a:extLst>
          </p:cNvPr>
          <p:cNvSpPr txBox="1"/>
          <p:nvPr/>
        </p:nvSpPr>
        <p:spPr>
          <a:xfrm>
            <a:off x="338343" y="3202858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itle 2">
            <a:extLst>
              <a:ext uri="{FF2B5EF4-FFF2-40B4-BE49-F238E27FC236}">
                <a16:creationId xmlns:a16="http://schemas.microsoft.com/office/drawing/2014/main" id="{4327593F-6483-9BDF-81D8-7462EE0D0788}"/>
              </a:ext>
            </a:extLst>
          </p:cNvPr>
          <p:cNvSpPr txBox="1"/>
          <p:nvPr/>
        </p:nvSpPr>
        <p:spPr>
          <a:xfrm>
            <a:off x="2017987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3535D2D8-0C8D-7F2F-0E8C-7C187D222021}"/>
              </a:ext>
            </a:extLst>
          </p:cNvPr>
          <p:cNvSpPr txBox="1"/>
          <p:nvPr/>
        </p:nvSpPr>
        <p:spPr>
          <a:xfrm>
            <a:off x="3287738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8" name="Title 2">
            <a:extLst>
              <a:ext uri="{FF2B5EF4-FFF2-40B4-BE49-F238E27FC236}">
                <a16:creationId xmlns:a16="http://schemas.microsoft.com/office/drawing/2014/main" id="{88D200F0-18B7-7939-FD74-7327B35484F1}"/>
              </a:ext>
            </a:extLst>
          </p:cNvPr>
          <p:cNvSpPr txBox="1"/>
          <p:nvPr/>
        </p:nvSpPr>
        <p:spPr>
          <a:xfrm>
            <a:off x="4580869" y="300236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FDD83645-7E45-9F9E-8D95-84A633B39417}"/>
              </a:ext>
            </a:extLst>
          </p:cNvPr>
          <p:cNvSpPr txBox="1"/>
          <p:nvPr/>
        </p:nvSpPr>
        <p:spPr>
          <a:xfrm>
            <a:off x="2017987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2" name="Title 2">
            <a:extLst>
              <a:ext uri="{FF2B5EF4-FFF2-40B4-BE49-F238E27FC236}">
                <a16:creationId xmlns:a16="http://schemas.microsoft.com/office/drawing/2014/main" id="{FE3FE72E-AF00-E858-9D68-B14638608140}"/>
              </a:ext>
            </a:extLst>
          </p:cNvPr>
          <p:cNvSpPr txBox="1"/>
          <p:nvPr/>
        </p:nvSpPr>
        <p:spPr>
          <a:xfrm>
            <a:off x="3138555" y="3842629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3" name="Title 2">
            <a:extLst>
              <a:ext uri="{FF2B5EF4-FFF2-40B4-BE49-F238E27FC236}">
                <a16:creationId xmlns:a16="http://schemas.microsoft.com/office/drawing/2014/main" id="{2D00F682-1AC4-B481-B8BF-EBB45511AF54}"/>
              </a:ext>
            </a:extLst>
          </p:cNvPr>
          <p:cNvSpPr txBox="1"/>
          <p:nvPr/>
        </p:nvSpPr>
        <p:spPr>
          <a:xfrm>
            <a:off x="4580869" y="3842629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07260596-65A0-A3A1-E254-08382E55230B}"/>
              </a:ext>
            </a:extLst>
          </p:cNvPr>
          <p:cNvCxnSpPr>
            <a:cxnSpLocks/>
          </p:cNvCxnSpPr>
          <p:nvPr/>
        </p:nvCxnSpPr>
        <p:spPr>
          <a:xfrm>
            <a:off x="1442718" y="3502133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itle 2">
            <a:extLst>
              <a:ext uri="{FF2B5EF4-FFF2-40B4-BE49-F238E27FC236}">
                <a16:creationId xmlns:a16="http://schemas.microsoft.com/office/drawing/2014/main" id="{84EAF034-D9AD-2DE9-E325-0C7B8319EC32}"/>
              </a:ext>
            </a:extLst>
          </p:cNvPr>
          <p:cNvSpPr txBox="1"/>
          <p:nvPr/>
        </p:nvSpPr>
        <p:spPr>
          <a:xfrm>
            <a:off x="338343" y="418312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5FF3E270-BBB0-FAFE-EFF9-72D0B6FADBE5}"/>
              </a:ext>
            </a:extLst>
          </p:cNvPr>
          <p:cNvCxnSpPr>
            <a:cxnSpLocks/>
          </p:cNvCxnSpPr>
          <p:nvPr/>
        </p:nvCxnSpPr>
        <p:spPr>
          <a:xfrm>
            <a:off x="1298318" y="4373284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itle 2">
            <a:extLst>
              <a:ext uri="{FF2B5EF4-FFF2-40B4-BE49-F238E27FC236}">
                <a16:creationId xmlns:a16="http://schemas.microsoft.com/office/drawing/2014/main" id="{3560DA9E-0A92-BDEC-0545-91311F9B2FF4}"/>
              </a:ext>
            </a:extLst>
          </p:cNvPr>
          <p:cNvSpPr txBox="1"/>
          <p:nvPr/>
        </p:nvSpPr>
        <p:spPr>
          <a:xfrm>
            <a:off x="1891939" y="468288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8" name="Title 2">
            <a:extLst>
              <a:ext uri="{FF2B5EF4-FFF2-40B4-BE49-F238E27FC236}">
                <a16:creationId xmlns:a16="http://schemas.microsoft.com/office/drawing/2014/main" id="{C7680912-949C-2A05-227C-C982966395E1}"/>
              </a:ext>
            </a:extLst>
          </p:cNvPr>
          <p:cNvSpPr txBox="1"/>
          <p:nvPr/>
        </p:nvSpPr>
        <p:spPr>
          <a:xfrm>
            <a:off x="3138555" y="468288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itle 2">
            <a:extLst>
              <a:ext uri="{FF2B5EF4-FFF2-40B4-BE49-F238E27FC236}">
                <a16:creationId xmlns:a16="http://schemas.microsoft.com/office/drawing/2014/main" id="{BE1B98BE-2A99-ED53-E4AA-B1555BF83617}"/>
              </a:ext>
            </a:extLst>
          </p:cNvPr>
          <p:cNvSpPr txBox="1"/>
          <p:nvPr/>
        </p:nvSpPr>
        <p:spPr>
          <a:xfrm>
            <a:off x="4580869" y="468288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C7F1C558-2BE6-680E-E8EA-3694FB57DAC8}"/>
              </a:ext>
            </a:extLst>
          </p:cNvPr>
          <p:cNvSpPr txBox="1"/>
          <p:nvPr/>
        </p:nvSpPr>
        <p:spPr>
          <a:xfrm>
            <a:off x="338342" y="5045672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F3D72957-55CA-16DB-CAAA-CF06D1E4E644}"/>
              </a:ext>
            </a:extLst>
          </p:cNvPr>
          <p:cNvCxnSpPr>
            <a:cxnSpLocks/>
          </p:cNvCxnSpPr>
          <p:nvPr/>
        </p:nvCxnSpPr>
        <p:spPr>
          <a:xfrm>
            <a:off x="793994" y="5213543"/>
            <a:ext cx="1270331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Title 2">
            <a:extLst>
              <a:ext uri="{FF2B5EF4-FFF2-40B4-BE49-F238E27FC236}">
                <a16:creationId xmlns:a16="http://schemas.microsoft.com/office/drawing/2014/main" id="{0A328697-AFC5-A215-F6D1-F4EB803A6FDA}"/>
              </a:ext>
            </a:extLst>
          </p:cNvPr>
          <p:cNvSpPr txBox="1"/>
          <p:nvPr/>
        </p:nvSpPr>
        <p:spPr>
          <a:xfrm>
            <a:off x="338343" y="5391661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B6569AB7-973A-F203-B8C7-5C74D1A6FA80}"/>
              </a:ext>
            </a:extLst>
          </p:cNvPr>
          <p:cNvCxnSpPr>
            <a:cxnSpLocks/>
          </p:cNvCxnSpPr>
          <p:nvPr/>
        </p:nvCxnSpPr>
        <p:spPr>
          <a:xfrm>
            <a:off x="1951461" y="5559532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itle 2">
            <a:extLst>
              <a:ext uri="{FF2B5EF4-FFF2-40B4-BE49-F238E27FC236}">
                <a16:creationId xmlns:a16="http://schemas.microsoft.com/office/drawing/2014/main" id="{98B4670F-4B99-2553-9DCB-6D96ED9E339B}"/>
              </a:ext>
            </a:extLst>
          </p:cNvPr>
          <p:cNvSpPr txBox="1"/>
          <p:nvPr/>
        </p:nvSpPr>
        <p:spPr>
          <a:xfrm>
            <a:off x="353600" y="6154744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E82D5A85-B81E-4606-4F05-2E2C8851890F}"/>
              </a:ext>
            </a:extLst>
          </p:cNvPr>
          <p:cNvCxnSpPr>
            <a:cxnSpLocks/>
          </p:cNvCxnSpPr>
          <p:nvPr/>
        </p:nvCxnSpPr>
        <p:spPr>
          <a:xfrm>
            <a:off x="1312833" y="6344186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068906"/>
      </p:ext>
    </p:extLst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3654D054-7B9D-D4AC-4445-35BFD05D1739}"/>
              </a:ext>
            </a:extLst>
          </p:cNvPr>
          <p:cNvCxnSpPr>
            <a:cxnSpLocks/>
          </p:cNvCxnSpPr>
          <p:nvPr/>
        </p:nvCxnSpPr>
        <p:spPr>
          <a:xfrm>
            <a:off x="6886350" y="3032760"/>
            <a:ext cx="9059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E878F98B-01BF-6B56-7409-320854286E1E}"/>
              </a:ext>
            </a:extLst>
          </p:cNvPr>
          <p:cNvCxnSpPr>
            <a:cxnSpLocks/>
          </p:cNvCxnSpPr>
          <p:nvPr/>
        </p:nvCxnSpPr>
        <p:spPr>
          <a:xfrm>
            <a:off x="7107330" y="5003220"/>
            <a:ext cx="855570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6A53CAD1-41AE-603C-A2AC-6F78511DB248}"/>
              </a:ext>
            </a:extLst>
          </p:cNvPr>
          <p:cNvSpPr txBox="1"/>
          <p:nvPr/>
        </p:nvSpPr>
        <p:spPr>
          <a:xfrm>
            <a:off x="517081" y="552615"/>
            <a:ext cx="5541444" cy="13211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82000"/>
              </a:lnSpc>
            </a:pP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600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5440" b="1" dirty="0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5440" b="1" dirty="0" err="1">
                <a:solidFill>
                  <a:srgbClr val="B2D8BE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5440" b="1" dirty="0">
              <a:solidFill>
                <a:srgbClr val="B2D8BE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EA6BCBDD-680C-58C3-153A-39C29DAC56F3}"/>
              </a:ext>
            </a:extLst>
          </p:cNvPr>
          <p:cNvSpPr/>
          <p:nvPr/>
        </p:nvSpPr>
        <p:spPr>
          <a:xfrm>
            <a:off x="7790487" y="1812208"/>
            <a:ext cx="2100225" cy="2100225"/>
          </a:xfrm>
          <a:prstGeom prst="ellipse">
            <a:avLst/>
          </a:prstGeom>
          <a:solidFill>
            <a:srgbClr val="B2D8B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rgbClr val="B2D8BE"/>
              </a:solidFill>
              <a:latin typeface="Neue Haas Grotesk Text Pro" panose="020B0504020202020204" pitchFamily="34" charset="77"/>
            </a:endParaRPr>
          </a:p>
        </p:txBody>
      </p:sp>
      <p:sp>
        <p:nvSpPr>
          <p:cNvPr id="27" name="object 58">
            <a:extLst>
              <a:ext uri="{FF2B5EF4-FFF2-40B4-BE49-F238E27FC236}">
                <a16:creationId xmlns:a16="http://schemas.microsoft.com/office/drawing/2014/main" id="{78AE6EC6-A66B-DA1E-D63F-D79E7AD819BE}"/>
              </a:ext>
            </a:extLst>
          </p:cNvPr>
          <p:cNvSpPr txBox="1"/>
          <p:nvPr/>
        </p:nvSpPr>
        <p:spPr>
          <a:xfrm>
            <a:off x="7962900" y="2403443"/>
            <a:ext cx="1832762" cy="1023742"/>
          </a:xfrm>
          <a:prstGeom prst="rect">
            <a:avLst/>
          </a:prstGeom>
        </p:spPr>
        <p:txBody>
          <a:bodyPr vert="horz" wrap="square" lIns="0" tIns="17145" rIns="0" bIns="0" rtlCol="0" anchor="ctr" anchorCtr="0">
            <a:spAutoFit/>
          </a:bodyPr>
          <a:lstStyle>
            <a:defPPr>
              <a:defRPr lang="en-US"/>
            </a:defPPr>
            <a:lvl1pPr algn="ctr">
              <a:lnSpc>
                <a:spcPct val="90000"/>
              </a:lnSpc>
              <a:buClr>
                <a:srgbClr val="F40000"/>
              </a:buClr>
              <a:defRPr sz="1300" b="1">
                <a:solidFill>
                  <a:schemeClr val="bg1"/>
                </a:solidFill>
                <a:cs typeface="Hellix SemiBold"/>
              </a:defRPr>
            </a:lvl1pPr>
          </a:lstStyle>
          <a:p>
            <a:pPr algn="ctr"/>
            <a:r>
              <a:rPr lang="th-TH" sz="2400" dirty="0">
                <a:solidFill>
                  <a:schemeClr val="tx1"/>
                </a:solidFill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พันธุ์องุ่นที่เหล่าผู้ผลิตท้องถิ่นยกให้เป็นฮีโร่</a:t>
            </a:r>
            <a:endParaRPr lang="en-AU" sz="2400" dirty="0">
              <a:solidFill>
                <a:schemeClr val="tx1"/>
              </a:solidFill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9EE6620A-6DE8-9F2C-93D7-EA689D1394C6}"/>
              </a:ext>
            </a:extLst>
          </p:cNvPr>
          <p:cNvSpPr txBox="1"/>
          <p:nvPr/>
        </p:nvSpPr>
        <p:spPr>
          <a:xfrm>
            <a:off x="1076467" y="4437696"/>
            <a:ext cx="2805709" cy="2090701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กลิ่นรสหลัก</a:t>
            </a:r>
            <a:endParaRPr kumimoji="0" lang="en-US" sz="180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แค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สซีส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แบล็ก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บลู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เบอร์รี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เรด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เคอร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์แ</a:t>
            </a: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รน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ต์</a:t>
            </a:r>
            <a:endParaRPr lang="th-TH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ใบกระวาน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สมุนไพรแห้ง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3E7C21EF-D9C4-4832-84EE-5205ED202FE8}"/>
              </a:ext>
            </a:extLst>
          </p:cNvPr>
          <p:cNvCxnSpPr>
            <a:cxnSpLocks/>
          </p:cNvCxnSpPr>
          <p:nvPr/>
        </p:nvCxnSpPr>
        <p:spPr>
          <a:xfrm>
            <a:off x="1606820" y="3912433"/>
            <a:ext cx="409693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:a16="http://schemas.microsoft.com/office/drawing/2014/main" id="{842884D4-1987-62FE-AF27-1EA78A0186FA}"/>
              </a:ext>
            </a:extLst>
          </p:cNvPr>
          <p:cNvCxnSpPr>
            <a:cxnSpLocks/>
          </p:cNvCxnSpPr>
          <p:nvPr/>
        </p:nvCxnSpPr>
        <p:spPr>
          <a:xfrm>
            <a:off x="1616130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>
            <a:extLst>
              <a:ext uri="{FF2B5EF4-FFF2-40B4-BE49-F238E27FC236}">
                <a16:creationId xmlns:a16="http://schemas.microsoft.com/office/drawing/2014/main" id="{96FF515D-9515-ECD3-82BA-2FF7E96E67D0}"/>
              </a:ext>
            </a:extLst>
          </p:cNvPr>
          <p:cNvSpPr txBox="1"/>
          <p:nvPr/>
        </p:nvSpPr>
        <p:spPr>
          <a:xfrm>
            <a:off x="7217565" y="4645672"/>
            <a:ext cx="3129847" cy="97462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คุณภาพสูง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เหมาะแก่การเก็บ</a:t>
            </a:r>
          </a:p>
          <a:p>
            <a:pPr algn="ctr">
              <a:spcBef>
                <a:spcPts val="203"/>
              </a:spcBef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ในห้องเก็บไวน์ในระยะยาว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5DF217E-BBED-851F-DB9F-4789B3905354}"/>
              </a:ext>
            </a:extLst>
          </p:cNvPr>
          <p:cNvSpPr txBox="1"/>
          <p:nvPr/>
        </p:nvSpPr>
        <p:spPr>
          <a:xfrm>
            <a:off x="3700457" y="4437696"/>
            <a:ext cx="2805709" cy="925766"/>
          </a:xfrm>
          <a:prstGeom prst="rect">
            <a:avLst/>
          </a:prstGeom>
          <a:noFill/>
        </p:spPr>
        <p:txBody>
          <a:bodyPr wrap="square" anchor="b">
            <a:spAutoFit/>
          </a:bodyPr>
          <a:lstStyle/>
          <a:p>
            <a:pPr lvl="0">
              <a:buClr>
                <a:srgbClr val="F40000"/>
              </a:buClr>
              <a:defRPr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กลิ่นรสรอง</a:t>
            </a:r>
            <a:endParaRPr kumimoji="0" lang="en-US" sz="1800" u="none" strike="noStrike" kern="1200" cap="none" spc="0" normalizeH="0" noProof="0" dirty="0">
              <a:ln>
                <a:noFill/>
              </a:ln>
              <a:effectLst/>
              <a:uLnTx/>
              <a:uFillTx/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ควัน</a:t>
            </a:r>
          </a:p>
          <a:p>
            <a:pPr marL="285750" indent="-285750">
              <a:lnSpc>
                <a:spcPct val="82000"/>
              </a:lnSpc>
              <a:spcBef>
                <a:spcPts val="150"/>
              </a:spcBef>
              <a:spcAft>
                <a:spcPts val="315"/>
              </a:spcAft>
              <a:buClr>
                <a:srgbClr val="B2D8BE"/>
              </a:buClr>
              <a:buFont typeface="Arial" panose="020B0604020202020204" pitchFamily="34" charset="0"/>
              <a:buChar char="•"/>
            </a:pPr>
            <a:r>
              <a:rPr lang="th-TH" dirty="0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ไม้ซี</a:t>
            </a:r>
            <a:r>
              <a:rPr lang="th-TH" dirty="0" err="1">
                <a:effectLst/>
                <a:latin typeface="Cordia New" panose="020B0304020202020204" pitchFamily="34" charset="-34"/>
                <a:cs typeface="Cordia New" panose="020B0304020202020204" pitchFamily="34" charset="-34"/>
              </a:rPr>
              <a:t>ดาร์</a:t>
            </a:r>
            <a:endParaRPr lang="en-AU" dirty="0">
              <a:effectLst/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C7B403D-F9EA-EA37-AFE7-C8FEC4429B0E}"/>
              </a:ext>
            </a:extLst>
          </p:cNvPr>
          <p:cNvCxnSpPr>
            <a:cxnSpLocks/>
          </p:cNvCxnSpPr>
          <p:nvPr/>
        </p:nvCxnSpPr>
        <p:spPr>
          <a:xfrm>
            <a:off x="4156962" y="3904813"/>
            <a:ext cx="0" cy="430573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Placeholder 8">
            <a:extLst>
              <a:ext uri="{FF2B5EF4-FFF2-40B4-BE49-F238E27FC236}">
                <a16:creationId xmlns:a16="http://schemas.microsoft.com/office/drawing/2014/main" id="{90E09BFC-E357-D865-0707-71842C342A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5146321" y="593768"/>
            <a:ext cx="2114328" cy="6400800"/>
          </a:xfrm>
          <a:prstGeom prst="rect">
            <a:avLst/>
          </a:prstGeom>
        </p:spPr>
      </p:pic>
      <p:sp>
        <p:nvSpPr>
          <p:cNvPr id="3" name="object 10">
            <a:extLst>
              <a:ext uri="{FF2B5EF4-FFF2-40B4-BE49-F238E27FC236}">
                <a16:creationId xmlns:a16="http://schemas.microsoft.com/office/drawing/2014/main" id="{9AC0C647-6CB2-0276-491C-341682536EA2}"/>
              </a:ext>
            </a:extLst>
          </p:cNvPr>
          <p:cNvSpPr txBox="1"/>
          <p:nvPr/>
        </p:nvSpPr>
        <p:spPr>
          <a:xfrm rot="16200000">
            <a:off x="4019717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01931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C09D7-BE0F-7637-32DA-635D52C137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0A22D0-7F18-64FC-D4F3-59FB5689D3E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23349" y="483518"/>
            <a:ext cx="11283754" cy="1325562"/>
          </a:xfrm>
        </p:spPr>
        <p:txBody>
          <a:bodyPr/>
          <a:lstStyle/>
          <a:p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br>
              <a:rPr lang="en-US" sz="4000" b="1" dirty="0">
                <a:solidFill>
                  <a:srgbClr val="601329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4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4000" b="1" dirty="0" err="1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br>
              <a:rPr lang="en-US" sz="4000" b="1" dirty="0">
                <a:solidFill>
                  <a:schemeClr val="accent3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ลักษณะเฉพาะ</a:t>
            </a:r>
            <a:endParaRPr lang="en-US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5E9E726C-4D13-C985-23C4-41962972AEC9}"/>
              </a:ext>
            </a:extLst>
          </p:cNvPr>
          <p:cNvSpPr/>
          <p:nvPr/>
        </p:nvSpPr>
        <p:spPr>
          <a:xfrm>
            <a:off x="2378837" y="2194602"/>
            <a:ext cx="272668" cy="272668"/>
          </a:xfrm>
          <a:prstGeom prst="ellipse">
            <a:avLst/>
          </a:prstGeom>
          <a:solidFill>
            <a:srgbClr val="CD535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771307A9-E657-7B93-C606-E56C9CC56144}"/>
              </a:ext>
            </a:extLst>
          </p:cNvPr>
          <p:cNvSpPr/>
          <p:nvPr/>
        </p:nvSpPr>
        <p:spPr>
          <a:xfrm>
            <a:off x="2742980" y="2191700"/>
            <a:ext cx="272668" cy="272668"/>
          </a:xfrm>
          <a:prstGeom prst="ellipse">
            <a:avLst/>
          </a:prstGeom>
          <a:solidFill>
            <a:srgbClr val="C72E4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BB07819D-D2FE-B083-3339-A8E88A45DDA6}"/>
              </a:ext>
            </a:extLst>
          </p:cNvPr>
          <p:cNvSpPr/>
          <p:nvPr/>
        </p:nvSpPr>
        <p:spPr>
          <a:xfrm>
            <a:off x="3107123" y="2191700"/>
            <a:ext cx="272668" cy="272668"/>
          </a:xfrm>
          <a:prstGeom prst="ellipse">
            <a:avLst/>
          </a:prstGeom>
          <a:solidFill>
            <a:srgbClr val="C421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E5E205D0-C411-38B0-4D9A-80B38795D0BF}"/>
              </a:ext>
            </a:extLst>
          </p:cNvPr>
          <p:cNvSpPr/>
          <p:nvPr/>
        </p:nvSpPr>
        <p:spPr>
          <a:xfrm>
            <a:off x="3471266" y="2191700"/>
            <a:ext cx="272668" cy="272668"/>
          </a:xfrm>
          <a:prstGeom prst="ellipse">
            <a:avLst/>
          </a:prstGeom>
          <a:solidFill>
            <a:srgbClr val="BD212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F70FE6CA-4CF6-7CB6-8C56-0690F7009B9A}"/>
              </a:ext>
            </a:extLst>
          </p:cNvPr>
          <p:cNvSpPr/>
          <p:nvPr/>
        </p:nvSpPr>
        <p:spPr>
          <a:xfrm>
            <a:off x="3835790" y="2191700"/>
            <a:ext cx="272668" cy="272668"/>
          </a:xfrm>
          <a:prstGeom prst="ellipse">
            <a:avLst/>
          </a:prstGeom>
          <a:solidFill>
            <a:srgbClr val="A32B4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4B8C71F0-2CF6-CBD1-8314-29E4968C9B0D}"/>
              </a:ext>
            </a:extLst>
          </p:cNvPr>
          <p:cNvSpPr/>
          <p:nvPr/>
        </p:nvSpPr>
        <p:spPr>
          <a:xfrm>
            <a:off x="4200314" y="2191700"/>
            <a:ext cx="272668" cy="272668"/>
          </a:xfrm>
          <a:prstGeom prst="ellipse">
            <a:avLst/>
          </a:prstGeom>
          <a:solidFill>
            <a:srgbClr val="981C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F0918A7E-8435-E625-F670-759EC5083F3C}"/>
              </a:ext>
            </a:extLst>
          </p:cNvPr>
          <p:cNvSpPr/>
          <p:nvPr/>
        </p:nvSpPr>
        <p:spPr>
          <a:xfrm>
            <a:off x="4558659" y="2191700"/>
            <a:ext cx="272668" cy="272668"/>
          </a:xfrm>
          <a:prstGeom prst="ellipse">
            <a:avLst/>
          </a:prstGeom>
          <a:solidFill>
            <a:srgbClr val="8713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4" name="Oval 43">
            <a:extLst>
              <a:ext uri="{FF2B5EF4-FFF2-40B4-BE49-F238E27FC236}">
                <a16:creationId xmlns:a16="http://schemas.microsoft.com/office/drawing/2014/main" id="{EA358267-FF4F-A528-01D9-3198E2F926C6}"/>
              </a:ext>
            </a:extLst>
          </p:cNvPr>
          <p:cNvSpPr/>
          <p:nvPr/>
        </p:nvSpPr>
        <p:spPr>
          <a:xfrm>
            <a:off x="4929361" y="2191700"/>
            <a:ext cx="272668" cy="272668"/>
          </a:xfrm>
          <a:prstGeom prst="ellipse">
            <a:avLst/>
          </a:prstGeom>
          <a:solidFill>
            <a:srgbClr val="78165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8C4AFAE9-F897-C007-2BE9-FDD7125ABF7E}"/>
              </a:ext>
            </a:extLst>
          </p:cNvPr>
          <p:cNvSpPr/>
          <p:nvPr/>
        </p:nvSpPr>
        <p:spPr>
          <a:xfrm>
            <a:off x="5293885" y="2191700"/>
            <a:ext cx="272668" cy="272668"/>
          </a:xfrm>
          <a:prstGeom prst="ellipse">
            <a:avLst/>
          </a:prstGeom>
          <a:solidFill>
            <a:srgbClr val="491C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46" name="Title 2">
            <a:extLst>
              <a:ext uri="{FF2B5EF4-FFF2-40B4-BE49-F238E27FC236}">
                <a16:creationId xmlns:a16="http://schemas.microsoft.com/office/drawing/2014/main" id="{E162DE04-1B37-450A-8612-D926B31C5AB7}"/>
              </a:ext>
            </a:extLst>
          </p:cNvPr>
          <p:cNvSpPr txBox="1"/>
          <p:nvPr/>
        </p:nvSpPr>
        <p:spPr>
          <a:xfrm>
            <a:off x="3283025" y="2638893"/>
            <a:ext cx="241126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โซ</a:t>
            </a:r>
            <a:r>
              <a:rPr lang="th-TH" sz="1600" cap="none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56B324C1-B532-6319-4E42-3A30F641C9BA}"/>
              </a:ext>
            </a:extLst>
          </p:cNvPr>
          <p:cNvSpPr/>
          <p:nvPr/>
        </p:nvSpPr>
        <p:spPr>
          <a:xfrm>
            <a:off x="2378837" y="3200048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CAD22B74-9270-96D6-E0F1-243A26D60B39}"/>
              </a:ext>
            </a:extLst>
          </p:cNvPr>
          <p:cNvSpPr/>
          <p:nvPr/>
        </p:nvSpPr>
        <p:spPr>
          <a:xfrm>
            <a:off x="2742980" y="31971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4EA501BB-C7F5-7FA5-7FF8-DB7E0DD2D454}"/>
              </a:ext>
            </a:extLst>
          </p:cNvPr>
          <p:cNvSpPr/>
          <p:nvPr/>
        </p:nvSpPr>
        <p:spPr>
          <a:xfrm>
            <a:off x="3107123" y="31971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7" name="Oval 56">
            <a:extLst>
              <a:ext uri="{FF2B5EF4-FFF2-40B4-BE49-F238E27FC236}">
                <a16:creationId xmlns:a16="http://schemas.microsoft.com/office/drawing/2014/main" id="{F9D5A2BC-1C21-488D-EA01-242C24BAE29B}"/>
              </a:ext>
            </a:extLst>
          </p:cNvPr>
          <p:cNvSpPr/>
          <p:nvPr/>
        </p:nvSpPr>
        <p:spPr>
          <a:xfrm>
            <a:off x="3471266" y="3197146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EAE25DB-3CA0-4A42-2597-A8EBE9BC4A06}"/>
              </a:ext>
            </a:extLst>
          </p:cNvPr>
          <p:cNvSpPr/>
          <p:nvPr/>
        </p:nvSpPr>
        <p:spPr>
          <a:xfrm>
            <a:off x="3835790" y="31971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A88E41DB-CE57-215D-8C17-D6096052A961}"/>
              </a:ext>
            </a:extLst>
          </p:cNvPr>
          <p:cNvSpPr/>
          <p:nvPr/>
        </p:nvSpPr>
        <p:spPr>
          <a:xfrm>
            <a:off x="4200314" y="31971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56D48F85-BF09-A31E-0105-6F828E6A2A80}"/>
              </a:ext>
            </a:extLst>
          </p:cNvPr>
          <p:cNvSpPr/>
          <p:nvPr/>
        </p:nvSpPr>
        <p:spPr>
          <a:xfrm>
            <a:off x="4558659" y="31971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949540E5-39F1-062B-784A-CF803311CF36}"/>
              </a:ext>
            </a:extLst>
          </p:cNvPr>
          <p:cNvSpPr/>
          <p:nvPr/>
        </p:nvSpPr>
        <p:spPr>
          <a:xfrm>
            <a:off x="4929361" y="31971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D3B6A83-9E9B-AACC-6479-E9F5C79121C0}"/>
              </a:ext>
            </a:extLst>
          </p:cNvPr>
          <p:cNvSpPr/>
          <p:nvPr/>
        </p:nvSpPr>
        <p:spPr>
          <a:xfrm>
            <a:off x="5293885" y="3197146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5C46DC12-0E83-EB3D-4A80-988616D8C11A}"/>
              </a:ext>
            </a:extLst>
          </p:cNvPr>
          <p:cNvSpPr/>
          <p:nvPr/>
        </p:nvSpPr>
        <p:spPr>
          <a:xfrm>
            <a:off x="2378837" y="391623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5D833F3F-FCE3-9CEC-C76A-79762F233562}"/>
              </a:ext>
            </a:extLst>
          </p:cNvPr>
          <p:cNvSpPr/>
          <p:nvPr/>
        </p:nvSpPr>
        <p:spPr>
          <a:xfrm>
            <a:off x="2742980" y="39133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6B996D25-CA96-006C-392C-55D421287582}"/>
              </a:ext>
            </a:extLst>
          </p:cNvPr>
          <p:cNvSpPr/>
          <p:nvPr/>
        </p:nvSpPr>
        <p:spPr>
          <a:xfrm>
            <a:off x="3107123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45C2B84D-7036-CDB8-58F3-3D1E2A9C3AAB}"/>
              </a:ext>
            </a:extLst>
          </p:cNvPr>
          <p:cNvSpPr/>
          <p:nvPr/>
        </p:nvSpPr>
        <p:spPr>
          <a:xfrm>
            <a:off x="3471266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F479E814-06E5-BCE8-2BAF-50946C45F8FB}"/>
              </a:ext>
            </a:extLst>
          </p:cNvPr>
          <p:cNvSpPr/>
          <p:nvPr/>
        </p:nvSpPr>
        <p:spPr>
          <a:xfrm>
            <a:off x="3835790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5" name="Oval 74">
            <a:extLst>
              <a:ext uri="{FF2B5EF4-FFF2-40B4-BE49-F238E27FC236}">
                <a16:creationId xmlns:a16="http://schemas.microsoft.com/office/drawing/2014/main" id="{414CCDD2-F11D-0279-A36F-D4A37A2878FE}"/>
              </a:ext>
            </a:extLst>
          </p:cNvPr>
          <p:cNvSpPr/>
          <p:nvPr/>
        </p:nvSpPr>
        <p:spPr>
          <a:xfrm>
            <a:off x="4200314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CB52F33A-8F27-87AE-F35A-B6404F58AB15}"/>
              </a:ext>
            </a:extLst>
          </p:cNvPr>
          <p:cNvSpPr/>
          <p:nvPr/>
        </p:nvSpPr>
        <p:spPr>
          <a:xfrm>
            <a:off x="4558659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7" name="Oval 76">
            <a:extLst>
              <a:ext uri="{FF2B5EF4-FFF2-40B4-BE49-F238E27FC236}">
                <a16:creationId xmlns:a16="http://schemas.microsoft.com/office/drawing/2014/main" id="{04C17CF5-823A-331C-DBD5-9922CD6CE349}"/>
              </a:ext>
            </a:extLst>
          </p:cNvPr>
          <p:cNvSpPr/>
          <p:nvPr/>
        </p:nvSpPr>
        <p:spPr>
          <a:xfrm>
            <a:off x="4929361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8" name="Oval 77">
            <a:extLst>
              <a:ext uri="{FF2B5EF4-FFF2-40B4-BE49-F238E27FC236}">
                <a16:creationId xmlns:a16="http://schemas.microsoft.com/office/drawing/2014/main" id="{74B43055-8982-5378-E7DD-E548C1389335}"/>
              </a:ext>
            </a:extLst>
          </p:cNvPr>
          <p:cNvSpPr/>
          <p:nvPr/>
        </p:nvSpPr>
        <p:spPr>
          <a:xfrm>
            <a:off x="5293885" y="39133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0" name="Oval 89">
            <a:extLst>
              <a:ext uri="{FF2B5EF4-FFF2-40B4-BE49-F238E27FC236}">
                <a16:creationId xmlns:a16="http://schemas.microsoft.com/office/drawing/2014/main" id="{462C42BA-0EE7-3F6B-1624-E391FE3E22F9}"/>
              </a:ext>
            </a:extLst>
          </p:cNvPr>
          <p:cNvSpPr/>
          <p:nvPr/>
        </p:nvSpPr>
        <p:spPr>
          <a:xfrm>
            <a:off x="2378837" y="475334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1" name="Oval 90">
            <a:extLst>
              <a:ext uri="{FF2B5EF4-FFF2-40B4-BE49-F238E27FC236}">
                <a16:creationId xmlns:a16="http://schemas.microsoft.com/office/drawing/2014/main" id="{CD63B3C4-F4F1-0729-1759-3BB985B1548E}"/>
              </a:ext>
            </a:extLst>
          </p:cNvPr>
          <p:cNvSpPr/>
          <p:nvPr/>
        </p:nvSpPr>
        <p:spPr>
          <a:xfrm>
            <a:off x="2742980" y="47504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2" name="Oval 91">
            <a:extLst>
              <a:ext uri="{FF2B5EF4-FFF2-40B4-BE49-F238E27FC236}">
                <a16:creationId xmlns:a16="http://schemas.microsoft.com/office/drawing/2014/main" id="{ACA437DD-7BA9-A58E-2AB0-2D850C10A8B6}"/>
              </a:ext>
            </a:extLst>
          </p:cNvPr>
          <p:cNvSpPr/>
          <p:nvPr/>
        </p:nvSpPr>
        <p:spPr>
          <a:xfrm>
            <a:off x="3107123" y="47504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3" name="Oval 92">
            <a:extLst>
              <a:ext uri="{FF2B5EF4-FFF2-40B4-BE49-F238E27FC236}">
                <a16:creationId xmlns:a16="http://schemas.microsoft.com/office/drawing/2014/main" id="{1F493C54-3679-D3F7-A7E8-0ABF20187A46}"/>
              </a:ext>
            </a:extLst>
          </p:cNvPr>
          <p:cNvSpPr/>
          <p:nvPr/>
        </p:nvSpPr>
        <p:spPr>
          <a:xfrm>
            <a:off x="3471266" y="47504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4" name="Oval 93">
            <a:extLst>
              <a:ext uri="{FF2B5EF4-FFF2-40B4-BE49-F238E27FC236}">
                <a16:creationId xmlns:a16="http://schemas.microsoft.com/office/drawing/2014/main" id="{61BAA34C-2760-A896-49EA-D9A7CF51EA94}"/>
              </a:ext>
            </a:extLst>
          </p:cNvPr>
          <p:cNvSpPr/>
          <p:nvPr/>
        </p:nvSpPr>
        <p:spPr>
          <a:xfrm>
            <a:off x="3835790" y="47504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5" name="Oval 94">
            <a:extLst>
              <a:ext uri="{FF2B5EF4-FFF2-40B4-BE49-F238E27FC236}">
                <a16:creationId xmlns:a16="http://schemas.microsoft.com/office/drawing/2014/main" id="{22480E4D-6B5D-2780-534D-BB2A3CFAAFB7}"/>
              </a:ext>
            </a:extLst>
          </p:cNvPr>
          <p:cNvSpPr/>
          <p:nvPr/>
        </p:nvSpPr>
        <p:spPr>
          <a:xfrm>
            <a:off x="4200314" y="47504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6" name="Oval 95">
            <a:extLst>
              <a:ext uri="{FF2B5EF4-FFF2-40B4-BE49-F238E27FC236}">
                <a16:creationId xmlns:a16="http://schemas.microsoft.com/office/drawing/2014/main" id="{F7A4D9B0-AB4E-0296-800B-432EF3928597}"/>
              </a:ext>
            </a:extLst>
          </p:cNvPr>
          <p:cNvSpPr/>
          <p:nvPr/>
        </p:nvSpPr>
        <p:spPr>
          <a:xfrm>
            <a:off x="4558659" y="47504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7" name="Oval 96">
            <a:extLst>
              <a:ext uri="{FF2B5EF4-FFF2-40B4-BE49-F238E27FC236}">
                <a16:creationId xmlns:a16="http://schemas.microsoft.com/office/drawing/2014/main" id="{45F340C9-765F-A155-4C63-97B14B45C9B8}"/>
              </a:ext>
            </a:extLst>
          </p:cNvPr>
          <p:cNvSpPr/>
          <p:nvPr/>
        </p:nvSpPr>
        <p:spPr>
          <a:xfrm>
            <a:off x="4929361" y="4750440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8" name="Oval 97">
            <a:extLst>
              <a:ext uri="{FF2B5EF4-FFF2-40B4-BE49-F238E27FC236}">
                <a16:creationId xmlns:a16="http://schemas.microsoft.com/office/drawing/2014/main" id="{40A0356B-DB74-E944-961E-F62D8D53A02A}"/>
              </a:ext>
            </a:extLst>
          </p:cNvPr>
          <p:cNvSpPr/>
          <p:nvPr/>
        </p:nvSpPr>
        <p:spPr>
          <a:xfrm>
            <a:off x="5293885" y="4750440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5" name="Oval 104">
            <a:extLst>
              <a:ext uri="{FF2B5EF4-FFF2-40B4-BE49-F238E27FC236}">
                <a16:creationId xmlns:a16="http://schemas.microsoft.com/office/drawing/2014/main" id="{63A90E32-85F4-531C-DEDB-E7EBAB510C5A}"/>
              </a:ext>
            </a:extLst>
          </p:cNvPr>
          <p:cNvSpPr/>
          <p:nvPr/>
        </p:nvSpPr>
        <p:spPr>
          <a:xfrm>
            <a:off x="2378837" y="509933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19D0AB0B-64C7-0CCD-48CC-27D938711BEA}"/>
              </a:ext>
            </a:extLst>
          </p:cNvPr>
          <p:cNvSpPr/>
          <p:nvPr/>
        </p:nvSpPr>
        <p:spPr>
          <a:xfrm>
            <a:off x="2742980" y="50964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7" name="Oval 106">
            <a:extLst>
              <a:ext uri="{FF2B5EF4-FFF2-40B4-BE49-F238E27FC236}">
                <a16:creationId xmlns:a16="http://schemas.microsoft.com/office/drawing/2014/main" id="{6DF9DB65-C7C7-F323-D0B4-C0877CFCC86C}"/>
              </a:ext>
            </a:extLst>
          </p:cNvPr>
          <p:cNvSpPr/>
          <p:nvPr/>
        </p:nvSpPr>
        <p:spPr>
          <a:xfrm>
            <a:off x="3107123" y="50964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8" name="Oval 107">
            <a:extLst>
              <a:ext uri="{FF2B5EF4-FFF2-40B4-BE49-F238E27FC236}">
                <a16:creationId xmlns:a16="http://schemas.microsoft.com/office/drawing/2014/main" id="{85F98601-EA11-F3BB-94FA-146B4BB1119D}"/>
              </a:ext>
            </a:extLst>
          </p:cNvPr>
          <p:cNvSpPr/>
          <p:nvPr/>
        </p:nvSpPr>
        <p:spPr>
          <a:xfrm>
            <a:off x="3471266" y="50964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09" name="Oval 108">
            <a:extLst>
              <a:ext uri="{FF2B5EF4-FFF2-40B4-BE49-F238E27FC236}">
                <a16:creationId xmlns:a16="http://schemas.microsoft.com/office/drawing/2014/main" id="{D805F586-0454-F760-CA62-3A9FB1E870B3}"/>
              </a:ext>
            </a:extLst>
          </p:cNvPr>
          <p:cNvSpPr/>
          <p:nvPr/>
        </p:nvSpPr>
        <p:spPr>
          <a:xfrm>
            <a:off x="3835790" y="50964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0" name="Oval 109">
            <a:extLst>
              <a:ext uri="{FF2B5EF4-FFF2-40B4-BE49-F238E27FC236}">
                <a16:creationId xmlns:a16="http://schemas.microsoft.com/office/drawing/2014/main" id="{050295CE-1D57-2339-84CB-D8EFA9E837D5}"/>
              </a:ext>
            </a:extLst>
          </p:cNvPr>
          <p:cNvSpPr/>
          <p:nvPr/>
        </p:nvSpPr>
        <p:spPr>
          <a:xfrm>
            <a:off x="4200314" y="50964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1" name="Oval 110">
            <a:extLst>
              <a:ext uri="{FF2B5EF4-FFF2-40B4-BE49-F238E27FC236}">
                <a16:creationId xmlns:a16="http://schemas.microsoft.com/office/drawing/2014/main" id="{E740F1B9-912A-65A7-F689-7207A5D6B6BF}"/>
              </a:ext>
            </a:extLst>
          </p:cNvPr>
          <p:cNvSpPr/>
          <p:nvPr/>
        </p:nvSpPr>
        <p:spPr>
          <a:xfrm>
            <a:off x="4558659" y="50964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2" name="Oval 111">
            <a:extLst>
              <a:ext uri="{FF2B5EF4-FFF2-40B4-BE49-F238E27FC236}">
                <a16:creationId xmlns:a16="http://schemas.microsoft.com/office/drawing/2014/main" id="{FB1028F6-2216-9C59-BB15-7FE3FE78E6AA}"/>
              </a:ext>
            </a:extLst>
          </p:cNvPr>
          <p:cNvSpPr/>
          <p:nvPr/>
        </p:nvSpPr>
        <p:spPr>
          <a:xfrm>
            <a:off x="4929361" y="5096429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3" name="Oval 112">
            <a:extLst>
              <a:ext uri="{FF2B5EF4-FFF2-40B4-BE49-F238E27FC236}">
                <a16:creationId xmlns:a16="http://schemas.microsoft.com/office/drawing/2014/main" id="{90FC1ABE-5575-8D05-603D-3CCEA20815E8}"/>
              </a:ext>
            </a:extLst>
          </p:cNvPr>
          <p:cNvSpPr/>
          <p:nvPr/>
        </p:nvSpPr>
        <p:spPr>
          <a:xfrm>
            <a:off x="5293885" y="5096429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6" name="Oval 115">
            <a:extLst>
              <a:ext uri="{FF2B5EF4-FFF2-40B4-BE49-F238E27FC236}">
                <a16:creationId xmlns:a16="http://schemas.microsoft.com/office/drawing/2014/main" id="{B09DF459-3CE1-EF37-72B4-339D5FDE1624}"/>
              </a:ext>
            </a:extLst>
          </p:cNvPr>
          <p:cNvSpPr/>
          <p:nvPr/>
        </p:nvSpPr>
        <p:spPr>
          <a:xfrm>
            <a:off x="2378837" y="6338423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7" name="Oval 116">
            <a:extLst>
              <a:ext uri="{FF2B5EF4-FFF2-40B4-BE49-F238E27FC236}">
                <a16:creationId xmlns:a16="http://schemas.microsoft.com/office/drawing/2014/main" id="{2B1DA8F0-A61D-4914-6759-634A335F4002}"/>
              </a:ext>
            </a:extLst>
          </p:cNvPr>
          <p:cNvSpPr/>
          <p:nvPr/>
        </p:nvSpPr>
        <p:spPr>
          <a:xfrm>
            <a:off x="2742980" y="63355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8" name="Oval 117">
            <a:extLst>
              <a:ext uri="{FF2B5EF4-FFF2-40B4-BE49-F238E27FC236}">
                <a16:creationId xmlns:a16="http://schemas.microsoft.com/office/drawing/2014/main" id="{64B8F3E6-0C3B-4E6B-56EE-3C616F9AEA3C}"/>
              </a:ext>
            </a:extLst>
          </p:cNvPr>
          <p:cNvSpPr/>
          <p:nvPr/>
        </p:nvSpPr>
        <p:spPr>
          <a:xfrm>
            <a:off x="3107123" y="63355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8E601920-BBD7-E7CA-A137-997EB47E2CB2}"/>
              </a:ext>
            </a:extLst>
          </p:cNvPr>
          <p:cNvSpPr/>
          <p:nvPr/>
        </p:nvSpPr>
        <p:spPr>
          <a:xfrm>
            <a:off x="3471266" y="63355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9629ECA6-F6E6-5724-A952-F07EBE9ABFBC}"/>
              </a:ext>
            </a:extLst>
          </p:cNvPr>
          <p:cNvSpPr/>
          <p:nvPr/>
        </p:nvSpPr>
        <p:spPr>
          <a:xfrm>
            <a:off x="3835790" y="63355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C13D3584-8F86-FEED-950B-9D870826B16B}"/>
              </a:ext>
            </a:extLst>
          </p:cNvPr>
          <p:cNvSpPr/>
          <p:nvPr/>
        </p:nvSpPr>
        <p:spPr>
          <a:xfrm>
            <a:off x="4558659" y="6335521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A1CFDD7B-AE30-1FB9-987F-797E1E1A77AE}"/>
              </a:ext>
            </a:extLst>
          </p:cNvPr>
          <p:cNvSpPr/>
          <p:nvPr/>
        </p:nvSpPr>
        <p:spPr>
          <a:xfrm>
            <a:off x="5293885" y="63355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125" name="Title 2">
            <a:extLst>
              <a:ext uri="{FF2B5EF4-FFF2-40B4-BE49-F238E27FC236}">
                <a16:creationId xmlns:a16="http://schemas.microsoft.com/office/drawing/2014/main" id="{737FDD2E-D9CA-CE75-18CB-5B94C6B0BB14}"/>
              </a:ext>
            </a:extLst>
          </p:cNvPr>
          <p:cNvSpPr txBox="1"/>
          <p:nvPr/>
        </p:nvSpPr>
        <p:spPr>
          <a:xfrm>
            <a:off x="2280805" y="59844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8%</a:t>
            </a:r>
          </a:p>
        </p:txBody>
      </p:sp>
      <p:sp>
        <p:nvSpPr>
          <p:cNvPr id="126" name="Title 2">
            <a:extLst>
              <a:ext uri="{FF2B5EF4-FFF2-40B4-BE49-F238E27FC236}">
                <a16:creationId xmlns:a16="http://schemas.microsoft.com/office/drawing/2014/main" id="{DA15325D-239D-D761-2BE2-BE3822CB1226}"/>
              </a:ext>
            </a:extLst>
          </p:cNvPr>
          <p:cNvSpPr txBox="1"/>
          <p:nvPr/>
        </p:nvSpPr>
        <p:spPr>
          <a:xfrm>
            <a:off x="3659725" y="5984448"/>
            <a:ext cx="132515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13% – 14%</a:t>
            </a:r>
          </a:p>
        </p:txBody>
      </p:sp>
      <p:sp>
        <p:nvSpPr>
          <p:cNvPr id="127" name="Title 2">
            <a:extLst>
              <a:ext uri="{FF2B5EF4-FFF2-40B4-BE49-F238E27FC236}">
                <a16:creationId xmlns:a16="http://schemas.microsoft.com/office/drawing/2014/main" id="{B41CB062-B3CF-9FDE-1311-FEE1B1FAA3CD}"/>
              </a:ext>
            </a:extLst>
          </p:cNvPr>
          <p:cNvSpPr txBox="1"/>
          <p:nvPr/>
        </p:nvSpPr>
        <p:spPr>
          <a:xfrm>
            <a:off x="4843687" y="598444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en-US" sz="1200" cap="none" dirty="0">
                <a:solidFill>
                  <a:schemeClr val="tx1"/>
                </a:solidFill>
                <a:latin typeface="Neue Haas Grotesk Text Pro" panose="020B0504020202020204" pitchFamily="34" charset="77"/>
              </a:rPr>
              <a:t>17%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E7A46D4A-3123-70DD-1402-4D56075E90E9}"/>
              </a:ext>
            </a:extLst>
          </p:cNvPr>
          <p:cNvCxnSpPr>
            <a:cxnSpLocks/>
          </p:cNvCxnSpPr>
          <p:nvPr/>
        </p:nvCxnSpPr>
        <p:spPr>
          <a:xfrm>
            <a:off x="3621208" y="250282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>
            <a:extLst>
              <a:ext uri="{FF2B5EF4-FFF2-40B4-BE49-F238E27FC236}">
                <a16:creationId xmlns:a16="http://schemas.microsoft.com/office/drawing/2014/main" id="{1CC04685-1E9A-78AD-B521-BD97BEB9537F}"/>
              </a:ext>
            </a:extLst>
          </p:cNvPr>
          <p:cNvSpPr/>
          <p:nvPr/>
        </p:nvSpPr>
        <p:spPr>
          <a:xfrm>
            <a:off x="2378837" y="5478474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98B11090-0F1E-9130-E036-1F70E02E2B14}"/>
              </a:ext>
            </a:extLst>
          </p:cNvPr>
          <p:cNvSpPr/>
          <p:nvPr/>
        </p:nvSpPr>
        <p:spPr>
          <a:xfrm>
            <a:off x="2742980" y="5475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6F4703E-38C4-66B6-0AAA-A7577FF86048}"/>
              </a:ext>
            </a:extLst>
          </p:cNvPr>
          <p:cNvSpPr/>
          <p:nvPr/>
        </p:nvSpPr>
        <p:spPr>
          <a:xfrm>
            <a:off x="3107123" y="5475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6AD0BF80-B769-9BAA-B585-4C4951E651CC}"/>
              </a:ext>
            </a:extLst>
          </p:cNvPr>
          <p:cNvSpPr/>
          <p:nvPr/>
        </p:nvSpPr>
        <p:spPr>
          <a:xfrm>
            <a:off x="3471266" y="5475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973BC90-B33A-B751-5BDD-28E157D5E2BC}"/>
              </a:ext>
            </a:extLst>
          </p:cNvPr>
          <p:cNvSpPr/>
          <p:nvPr/>
        </p:nvSpPr>
        <p:spPr>
          <a:xfrm>
            <a:off x="3835790" y="5475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A34C17CA-F787-56E9-F2EB-5F92BCC49ACE}"/>
              </a:ext>
            </a:extLst>
          </p:cNvPr>
          <p:cNvSpPr/>
          <p:nvPr/>
        </p:nvSpPr>
        <p:spPr>
          <a:xfrm>
            <a:off x="4200314" y="5475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92FF9485-CFA9-1A63-0EE5-BF96D5D967CE}"/>
              </a:ext>
            </a:extLst>
          </p:cNvPr>
          <p:cNvSpPr/>
          <p:nvPr/>
        </p:nvSpPr>
        <p:spPr>
          <a:xfrm>
            <a:off x="4558659" y="5475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4D6277A3-30D7-6C5F-8DCF-E8F91CCDA879}"/>
              </a:ext>
            </a:extLst>
          </p:cNvPr>
          <p:cNvSpPr/>
          <p:nvPr/>
        </p:nvSpPr>
        <p:spPr>
          <a:xfrm>
            <a:off x="4929361" y="5475572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EA777FD4-CCEB-5E8E-E8C0-E0C952B590DC}"/>
              </a:ext>
            </a:extLst>
          </p:cNvPr>
          <p:cNvSpPr/>
          <p:nvPr/>
        </p:nvSpPr>
        <p:spPr>
          <a:xfrm>
            <a:off x="5293885" y="5475572"/>
            <a:ext cx="272668" cy="272668"/>
          </a:xfrm>
          <a:prstGeom prst="ellips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pic>
        <p:nvPicPr>
          <p:cNvPr id="33" name="Picture Placeholder 8">
            <a:extLst>
              <a:ext uri="{FF2B5EF4-FFF2-40B4-BE49-F238E27FC236}">
                <a16:creationId xmlns:a16="http://schemas.microsoft.com/office/drawing/2014/main" id="{54D2414D-213F-C0D6-DF10-A7D019FB78D7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8675" r="8675"/>
          <a:stretch/>
        </p:blipFill>
        <p:spPr>
          <a:xfrm>
            <a:off x="8809684" y="593768"/>
            <a:ext cx="2114328" cy="6400800"/>
          </a:xfrm>
          <a:prstGeom prst="rect">
            <a:avLst/>
          </a:prstGeom>
        </p:spPr>
      </p:pic>
      <p:sp>
        <p:nvSpPr>
          <p:cNvPr id="34" name="object 10">
            <a:extLst>
              <a:ext uri="{FF2B5EF4-FFF2-40B4-BE49-F238E27FC236}">
                <a16:creationId xmlns:a16="http://schemas.microsoft.com/office/drawing/2014/main" id="{C253552D-575F-5CDC-9429-090B7D8D4751}"/>
              </a:ext>
            </a:extLst>
          </p:cNvPr>
          <p:cNvSpPr txBox="1"/>
          <p:nvPr/>
        </p:nvSpPr>
        <p:spPr>
          <a:xfrm rot="16200000">
            <a:off x="7683080" y="4297449"/>
            <a:ext cx="4652237" cy="80438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 defTabSz="914453">
              <a:lnSpc>
                <a:spcPct val="80000"/>
              </a:lnSpc>
              <a:spcBef>
                <a:spcPct val="0"/>
              </a:spcBef>
            </a:pPr>
            <a:r>
              <a:rPr lang="en-AU" sz="3200" b="1" dirty="0">
                <a:solidFill>
                  <a:schemeClr val="bg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rPr>
              <a:t>CABERNET SAUVIGNON</a:t>
            </a:r>
            <a:endParaRPr lang="en-AU" sz="3200" b="1" cap="all" dirty="0">
              <a:solidFill>
                <a:schemeClr val="bg1"/>
              </a:solidFill>
              <a:latin typeface="Neue Haas Grotesk Text Pro" panose="020B0504020202020204" pitchFamily="34" charset="77"/>
              <a:ea typeface="Inter Display" panose="02000503000000020004" pitchFamily="2" charset="0"/>
              <a:cs typeface="Inter Display" panose="02000503000000020004" pitchFamily="2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D852DC9A-758D-3210-EE4C-E2586C586504}"/>
              </a:ext>
            </a:extLst>
          </p:cNvPr>
          <p:cNvCxnSpPr>
            <a:cxnSpLocks/>
          </p:cNvCxnSpPr>
          <p:nvPr/>
        </p:nvCxnSpPr>
        <p:spPr>
          <a:xfrm>
            <a:off x="4333240" y="2502829"/>
            <a:ext cx="0" cy="150704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A1849E29-E159-7C8C-AAA9-5499D77A33DB}"/>
              </a:ext>
            </a:extLst>
          </p:cNvPr>
          <p:cNvCxnSpPr>
            <a:cxnSpLocks/>
          </p:cNvCxnSpPr>
          <p:nvPr/>
        </p:nvCxnSpPr>
        <p:spPr>
          <a:xfrm>
            <a:off x="3605824" y="2627635"/>
            <a:ext cx="752486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Oval 5">
            <a:extLst>
              <a:ext uri="{FF2B5EF4-FFF2-40B4-BE49-F238E27FC236}">
                <a16:creationId xmlns:a16="http://schemas.microsoft.com/office/drawing/2014/main" id="{A0E864A6-9337-5229-71A0-3D7ED4C679AD}"/>
              </a:ext>
            </a:extLst>
          </p:cNvPr>
          <p:cNvSpPr/>
          <p:nvPr/>
        </p:nvSpPr>
        <p:spPr>
          <a:xfrm>
            <a:off x="4926626" y="6335521"/>
            <a:ext cx="272668" cy="272668"/>
          </a:xfrm>
          <a:prstGeom prst="ellipse">
            <a:avLst/>
          </a:prstGeom>
          <a:solidFill>
            <a:srgbClr val="BABAB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FC3147A1-614E-8840-7995-DEBE973F700D}"/>
              </a:ext>
            </a:extLst>
          </p:cNvPr>
          <p:cNvSpPr/>
          <p:nvPr/>
        </p:nvSpPr>
        <p:spPr>
          <a:xfrm>
            <a:off x="4198895" y="6335521"/>
            <a:ext cx="272668" cy="272668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>
              <a:latin typeface="Neue Haas Grotesk Text Pro" panose="020B0504020202020204" pitchFamily="34" charset="77"/>
            </a:endParaRP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92089B8-F046-B37A-9E1C-BA1B9541D0CE}"/>
              </a:ext>
            </a:extLst>
          </p:cNvPr>
          <p:cNvSpPr txBox="1"/>
          <p:nvPr/>
        </p:nvSpPr>
        <p:spPr>
          <a:xfrm>
            <a:off x="552281" y="2172539"/>
            <a:ext cx="1104374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สี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913691E0-66ED-B2B8-C2D7-381B422928C4}"/>
              </a:ext>
            </a:extLst>
          </p:cNvPr>
          <p:cNvCxnSpPr>
            <a:cxnSpLocks/>
          </p:cNvCxnSpPr>
          <p:nvPr/>
        </p:nvCxnSpPr>
        <p:spPr>
          <a:xfrm>
            <a:off x="822827" y="2335155"/>
            <a:ext cx="1455435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2">
            <a:extLst>
              <a:ext uri="{FF2B5EF4-FFF2-40B4-BE49-F238E27FC236}">
                <a16:creationId xmlns:a16="http://schemas.microsoft.com/office/drawing/2014/main" id="{793CB3AE-AE0E-8440-E464-738102F8B381}"/>
              </a:ext>
            </a:extLst>
          </p:cNvPr>
          <p:cNvSpPr txBox="1"/>
          <p:nvPr/>
        </p:nvSpPr>
        <p:spPr>
          <a:xfrm>
            <a:off x="552280" y="304149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น้ำหนักน้ำไวน์ </a:t>
            </a:r>
          </a:p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(บอดี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 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3" name="Title 2">
            <a:extLst>
              <a:ext uri="{FF2B5EF4-FFF2-40B4-BE49-F238E27FC236}">
                <a16:creationId xmlns:a16="http://schemas.microsoft.com/office/drawing/2014/main" id="{1D3A572A-A0F5-88F7-5D8F-DFDC7B2CA74C}"/>
              </a:ext>
            </a:extLst>
          </p:cNvPr>
          <p:cNvSpPr txBox="1"/>
          <p:nvPr/>
        </p:nvSpPr>
        <p:spPr>
          <a:xfrm>
            <a:off x="2231924" y="295657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เบา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7" name="Title 2">
            <a:extLst>
              <a:ext uri="{FF2B5EF4-FFF2-40B4-BE49-F238E27FC236}">
                <a16:creationId xmlns:a16="http://schemas.microsoft.com/office/drawing/2014/main" id="{AE81E076-D5D0-B087-4BDC-6E720AAF96AD}"/>
              </a:ext>
            </a:extLst>
          </p:cNvPr>
          <p:cNvSpPr txBox="1"/>
          <p:nvPr/>
        </p:nvSpPr>
        <p:spPr>
          <a:xfrm>
            <a:off x="3501675" y="295657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9" name="Title 2">
            <a:extLst>
              <a:ext uri="{FF2B5EF4-FFF2-40B4-BE49-F238E27FC236}">
                <a16:creationId xmlns:a16="http://schemas.microsoft.com/office/drawing/2014/main" id="{B96A4385-779C-1BF5-22EF-27C1E68D2D09}"/>
              </a:ext>
            </a:extLst>
          </p:cNvPr>
          <p:cNvSpPr txBox="1"/>
          <p:nvPr/>
        </p:nvSpPr>
        <p:spPr>
          <a:xfrm>
            <a:off x="4794806" y="2956576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หนัก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21" name="Title 2">
            <a:extLst>
              <a:ext uri="{FF2B5EF4-FFF2-40B4-BE49-F238E27FC236}">
                <a16:creationId xmlns:a16="http://schemas.microsoft.com/office/drawing/2014/main" id="{D698A457-0493-1A74-A1F6-062CCE6CE197}"/>
              </a:ext>
            </a:extLst>
          </p:cNvPr>
          <p:cNvSpPr txBox="1"/>
          <p:nvPr/>
        </p:nvSpPr>
        <p:spPr>
          <a:xfrm>
            <a:off x="2231924" y="36147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0" name="Title 2">
            <a:extLst>
              <a:ext uri="{FF2B5EF4-FFF2-40B4-BE49-F238E27FC236}">
                <a16:creationId xmlns:a16="http://schemas.microsoft.com/office/drawing/2014/main" id="{6620F07E-4E39-13F8-F3A9-CE19487C4A97}"/>
              </a:ext>
            </a:extLst>
          </p:cNvPr>
          <p:cNvSpPr txBox="1"/>
          <p:nvPr/>
        </p:nvSpPr>
        <p:spPr>
          <a:xfrm>
            <a:off x="3352492" y="3614764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1" name="Title 2">
            <a:extLst>
              <a:ext uri="{FF2B5EF4-FFF2-40B4-BE49-F238E27FC236}">
                <a16:creationId xmlns:a16="http://schemas.microsoft.com/office/drawing/2014/main" id="{952B788A-59BF-D133-3614-99591BE846D4}"/>
              </a:ext>
            </a:extLst>
          </p:cNvPr>
          <p:cNvSpPr txBox="1"/>
          <p:nvPr/>
        </p:nvSpPr>
        <p:spPr>
          <a:xfrm>
            <a:off x="4794806" y="3614764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หวาน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4B9CE60E-961C-0F9B-B201-C0EF4F5CFE9B}"/>
              </a:ext>
            </a:extLst>
          </p:cNvPr>
          <p:cNvCxnSpPr>
            <a:cxnSpLocks/>
          </p:cNvCxnSpPr>
          <p:nvPr/>
        </p:nvCxnSpPr>
        <p:spPr>
          <a:xfrm>
            <a:off x="1656655" y="3340766"/>
            <a:ext cx="6216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itle 2">
            <a:extLst>
              <a:ext uri="{FF2B5EF4-FFF2-40B4-BE49-F238E27FC236}">
                <a16:creationId xmlns:a16="http://schemas.microsoft.com/office/drawing/2014/main" id="{8A742A29-03E0-04B6-0856-CD7A7F24B40B}"/>
              </a:ext>
            </a:extLst>
          </p:cNvPr>
          <p:cNvSpPr txBox="1"/>
          <p:nvPr/>
        </p:nvSpPr>
        <p:spPr>
          <a:xfrm>
            <a:off x="552280" y="3855503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ความหวาน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8CFFD41F-A346-EB3A-902E-759043C99171}"/>
              </a:ext>
            </a:extLst>
          </p:cNvPr>
          <p:cNvCxnSpPr>
            <a:cxnSpLocks/>
          </p:cNvCxnSpPr>
          <p:nvPr/>
        </p:nvCxnSpPr>
        <p:spPr>
          <a:xfrm>
            <a:off x="1512255" y="4045663"/>
            <a:ext cx="766007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itle 2">
            <a:extLst>
              <a:ext uri="{FF2B5EF4-FFF2-40B4-BE49-F238E27FC236}">
                <a16:creationId xmlns:a16="http://schemas.microsoft.com/office/drawing/2014/main" id="{B31B9108-EAA4-7132-8B0D-04696BA1122B}"/>
              </a:ext>
            </a:extLst>
          </p:cNvPr>
          <p:cNvSpPr txBox="1"/>
          <p:nvPr/>
        </p:nvSpPr>
        <p:spPr>
          <a:xfrm>
            <a:off x="2105876" y="4446708"/>
            <a:ext cx="1088700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ไม่ใช้โอ๊ก/ต่ำ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39" name="Title 2">
            <a:extLst>
              <a:ext uri="{FF2B5EF4-FFF2-40B4-BE49-F238E27FC236}">
                <a16:creationId xmlns:a16="http://schemas.microsoft.com/office/drawing/2014/main" id="{F34D8237-11B8-F52F-B0D5-901D2F21D074}"/>
              </a:ext>
            </a:extLst>
          </p:cNvPr>
          <p:cNvSpPr txBox="1"/>
          <p:nvPr/>
        </p:nvSpPr>
        <p:spPr>
          <a:xfrm>
            <a:off x="3352492" y="4446708"/>
            <a:ext cx="1087283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ปานกลาง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0" name="Title 2">
            <a:extLst>
              <a:ext uri="{FF2B5EF4-FFF2-40B4-BE49-F238E27FC236}">
                <a16:creationId xmlns:a16="http://schemas.microsoft.com/office/drawing/2014/main" id="{495C6D8A-5891-3A15-4D30-673883BBF8F3}"/>
              </a:ext>
            </a:extLst>
          </p:cNvPr>
          <p:cNvSpPr txBox="1"/>
          <p:nvPr/>
        </p:nvSpPr>
        <p:spPr>
          <a:xfrm>
            <a:off x="4794806" y="4446708"/>
            <a:ext cx="771747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 algn="r">
              <a:lnSpc>
                <a:spcPct val="100000"/>
              </a:lnSpc>
            </a:pPr>
            <a:r>
              <a:rPr lang="th-TH" sz="1600" cap="none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สูง</a:t>
            </a:r>
            <a:endParaRPr lang="en-US" sz="1600" cap="none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7" name="Title 2">
            <a:extLst>
              <a:ext uri="{FF2B5EF4-FFF2-40B4-BE49-F238E27FC236}">
                <a16:creationId xmlns:a16="http://schemas.microsoft.com/office/drawing/2014/main" id="{57C10E25-845B-43B8-CBFA-4C1262D5DC90}"/>
              </a:ext>
            </a:extLst>
          </p:cNvPr>
          <p:cNvSpPr txBox="1"/>
          <p:nvPr/>
        </p:nvSpPr>
        <p:spPr>
          <a:xfrm>
            <a:off x="552279" y="4718051"/>
            <a:ext cx="1778231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โอ๊ก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01A6256D-D50C-19DA-A883-A6118AE557EF}"/>
              </a:ext>
            </a:extLst>
          </p:cNvPr>
          <p:cNvCxnSpPr>
            <a:cxnSpLocks/>
          </p:cNvCxnSpPr>
          <p:nvPr/>
        </p:nvCxnSpPr>
        <p:spPr>
          <a:xfrm>
            <a:off x="1023813" y="4885922"/>
            <a:ext cx="125444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itle 2">
            <a:extLst>
              <a:ext uri="{FF2B5EF4-FFF2-40B4-BE49-F238E27FC236}">
                <a16:creationId xmlns:a16="http://schemas.microsoft.com/office/drawing/2014/main" id="{C918BAEA-D779-512D-3723-7703512CA3A1}"/>
              </a:ext>
            </a:extLst>
          </p:cNvPr>
          <p:cNvSpPr txBox="1"/>
          <p:nvPr/>
        </p:nvSpPr>
        <p:spPr>
          <a:xfrm>
            <a:off x="552280" y="5435999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ความเปรี้ยว (แอ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ซิดิ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ตี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97FFEC00-F003-FD3C-13C2-D001A46B3215}"/>
              </a:ext>
            </a:extLst>
          </p:cNvPr>
          <p:cNvCxnSpPr>
            <a:cxnSpLocks/>
          </p:cNvCxnSpPr>
          <p:nvPr/>
        </p:nvCxnSpPr>
        <p:spPr>
          <a:xfrm>
            <a:off x="2165398" y="5603870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itle 2">
            <a:extLst>
              <a:ext uri="{FF2B5EF4-FFF2-40B4-BE49-F238E27FC236}">
                <a16:creationId xmlns:a16="http://schemas.microsoft.com/office/drawing/2014/main" id="{00015BD6-0C85-308C-2A25-FD8076236AA7}"/>
              </a:ext>
            </a:extLst>
          </p:cNvPr>
          <p:cNvSpPr txBox="1"/>
          <p:nvPr/>
        </p:nvSpPr>
        <p:spPr>
          <a:xfrm>
            <a:off x="567537" y="6284721"/>
            <a:ext cx="1553596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แอลกอฮอล์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93BAEEE9-1B94-785E-2DBE-212199A12266}"/>
              </a:ext>
            </a:extLst>
          </p:cNvPr>
          <p:cNvCxnSpPr>
            <a:cxnSpLocks/>
          </p:cNvCxnSpPr>
          <p:nvPr/>
        </p:nvCxnSpPr>
        <p:spPr>
          <a:xfrm>
            <a:off x="1526770" y="6474163"/>
            <a:ext cx="751492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itle 2">
            <a:extLst>
              <a:ext uri="{FF2B5EF4-FFF2-40B4-BE49-F238E27FC236}">
                <a16:creationId xmlns:a16="http://schemas.microsoft.com/office/drawing/2014/main" id="{9D38497E-979C-B7EC-5122-6C8A6C1C05B8}"/>
              </a:ext>
            </a:extLst>
          </p:cNvPr>
          <p:cNvSpPr txBox="1"/>
          <p:nvPr/>
        </p:nvSpPr>
        <p:spPr>
          <a:xfrm>
            <a:off x="552280" y="5056290"/>
            <a:ext cx="1725982" cy="282528"/>
          </a:xfrm>
          <a:prstGeom prst="rect">
            <a:avLst/>
          </a:prstGeom>
        </p:spPr>
        <p:txBody>
          <a:bodyPr anchor="t">
            <a:noAutofit/>
          </a:bodyPr>
          <a:lstStyle>
            <a:lvl1pPr algn="l" defTabSz="91445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5443" b="0" i="0" kern="1200" cap="all" baseline="0">
                <a:solidFill>
                  <a:schemeClr val="accent4"/>
                </a:solidFill>
                <a:latin typeface="Inter Display" panose="02000503000000020004" pitchFamily="2" charset="0"/>
                <a:ea typeface="Inter Display" panose="02000503000000020004" pitchFamily="2" charset="0"/>
                <a:cs typeface="Inter Display" panose="02000503000000020004" pitchFamily="2" charset="0"/>
              </a:defRPr>
            </a:lvl1pPr>
          </a:lstStyle>
          <a:p>
            <a:pPr>
              <a:lnSpc>
                <a:spcPct val="100000"/>
              </a:lnSpc>
            </a:pP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ความฝาด (แทน</a:t>
            </a:r>
            <a:r>
              <a:rPr lang="th-TH" sz="2000" dirty="0" err="1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นิน</a:t>
            </a:r>
            <a:r>
              <a:rPr lang="th-TH" sz="2000" dirty="0">
                <a:solidFill>
                  <a:schemeClr val="tx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)</a:t>
            </a:r>
            <a:endParaRPr lang="en-US" sz="2000" dirty="0">
              <a:solidFill>
                <a:schemeClr val="tx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65" name="Straight Connector 64">
            <a:extLst>
              <a:ext uri="{FF2B5EF4-FFF2-40B4-BE49-F238E27FC236}">
                <a16:creationId xmlns:a16="http://schemas.microsoft.com/office/drawing/2014/main" id="{7C7F288D-CB15-68CC-A739-EC42EC6E1A86}"/>
              </a:ext>
            </a:extLst>
          </p:cNvPr>
          <p:cNvCxnSpPr>
            <a:cxnSpLocks/>
          </p:cNvCxnSpPr>
          <p:nvPr/>
        </p:nvCxnSpPr>
        <p:spPr>
          <a:xfrm>
            <a:off x="2165398" y="5224161"/>
            <a:ext cx="112864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889855"/>
      </p:ext>
    </p:extLst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A0D17A2F-2899-4E60-250F-6850066F62F9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597" r="16597"/>
          <a:stretch/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8A37158-4600-EC98-8848-2C08433F9D7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4" y="3926414"/>
            <a:ext cx="4829691" cy="1615252"/>
          </a:xfrm>
        </p:spPr>
        <p:txBody>
          <a:bodyPr/>
          <a:lstStyle/>
          <a:p>
            <a:pPr>
              <a:lnSpc>
                <a:spcPct val="110000"/>
              </a:lnSpc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ไวน์ชั้นเลิศและกรรมวิธีการผลิตไวน์ที่ใช้นวัตกรรมจะเป็นตัวกำหนดมาตรฐานให้กับไวน์ของประเทศออสเตรเลีย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89B90F-C32B-142E-F1B3-3EBB1400CC12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4" y="584200"/>
            <a:ext cx="4829691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ประวัติความเป็นมาแสนสั้น</a:t>
            </a:r>
            <a:endParaRPr lang="en-AU" sz="6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r>
              <a:rPr lang="th-TH" sz="6000" b="1" dirty="0">
                <a:solidFill>
                  <a:schemeClr val="accent5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อนาคตนั้น ยาวไกล</a:t>
            </a:r>
            <a:endParaRPr lang="en-US" sz="6000" b="1" dirty="0">
              <a:solidFill>
                <a:schemeClr val="accent5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966785621"/>
      </p:ext>
    </p:extLst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933A3AF-83CE-B069-EFE2-FCE7A63BA3C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7797" b="7838"/>
          <a:stretch/>
        </p:blipFill>
        <p:spPr>
          <a:xfrm>
            <a:off x="0" y="0"/>
            <a:ext cx="12196917" cy="6858000"/>
          </a:xfrm>
          <a:prstGeom prst="rect">
            <a:avLst/>
          </a:prstGeom>
        </p:spPr>
      </p:pic>
      <p:sp>
        <p:nvSpPr>
          <p:cNvPr id="5" name="Freeform 4">
            <a:extLst>
              <a:ext uri="{FF2B5EF4-FFF2-40B4-BE49-F238E27FC236}">
                <a16:creationId xmlns:a16="http://schemas.microsoft.com/office/drawing/2014/main" id="{B872944F-7255-B49A-CC0E-EFD238254BDE}"/>
              </a:ext>
            </a:extLst>
          </p:cNvPr>
          <p:cNvSpPr/>
          <p:nvPr/>
        </p:nvSpPr>
        <p:spPr>
          <a:xfrm>
            <a:off x="-18288" y="5867700"/>
            <a:ext cx="12271248" cy="990300"/>
          </a:xfrm>
          <a:custGeom>
            <a:avLst/>
            <a:gdLst>
              <a:gd name="connsiteX0" fmla="*/ 0 w 10720039"/>
              <a:gd name="connsiteY0" fmla="*/ 56 h 1011101"/>
              <a:gd name="connsiteX1" fmla="*/ 7434 w 10720039"/>
              <a:gd name="connsiteY1" fmla="*/ 1011101 h 1011101"/>
              <a:gd name="connsiteX2" fmla="*/ 10697736 w 10720039"/>
              <a:gd name="connsiteY2" fmla="*/ 1011100 h 1011101"/>
              <a:gd name="connsiteX3" fmla="*/ 10720039 w 10720039"/>
              <a:gd name="connsiteY3" fmla="*/ 535314 h 1011101"/>
              <a:gd name="connsiteX4" fmla="*/ 7939669 w 10720039"/>
              <a:gd name="connsiteY4" fmla="*/ 587354 h 1011101"/>
              <a:gd name="connsiteX5" fmla="*/ 0 w 10720039"/>
              <a:gd name="connsiteY5" fmla="*/ 56 h 1011101"/>
              <a:gd name="connsiteX6" fmla="*/ 0 w 10712605"/>
              <a:gd name="connsiteY6" fmla="*/ 99484 h 104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720039" h="1011101">
                <a:moveTo>
                  <a:pt x="0" y="56"/>
                </a:moveTo>
                <a:lnTo>
                  <a:pt x="7434" y="1011101"/>
                </a:lnTo>
                <a:lnTo>
                  <a:pt x="10697736" y="1011100"/>
                </a:lnTo>
                <a:lnTo>
                  <a:pt x="10720039" y="535314"/>
                </a:lnTo>
                <a:cubicBezTo>
                  <a:pt x="10147609" y="619568"/>
                  <a:pt x="9726342" y="676564"/>
                  <a:pt x="7939669" y="587354"/>
                </a:cubicBezTo>
                <a:cubicBezTo>
                  <a:pt x="6152996" y="498144"/>
                  <a:pt x="4143298" y="-6139"/>
                  <a:pt x="0" y="56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79" dirty="0">
              <a:latin typeface="Neue Haas Grotesk Text Pro" panose="020B0504020202020204" pitchFamily="34" charset="77"/>
            </a:endParaRPr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45BAA86D-E94D-49BB-69D4-28ADEC87ED1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0080" y="6301153"/>
            <a:ext cx="2822695" cy="123397"/>
          </a:xfrm>
          <a:prstGeom prst="rect">
            <a:avLst/>
          </a:prstGeom>
        </p:spPr>
      </p:pic>
      <p:sp>
        <p:nvSpPr>
          <p:cNvPr id="2" name="object 2">
            <a:extLst>
              <a:ext uri="{FF2B5EF4-FFF2-40B4-BE49-F238E27FC236}">
                <a16:creationId xmlns:a16="http://schemas.microsoft.com/office/drawing/2014/main" id="{AD0077AF-FEF8-ED80-AEE8-29165A76E076}"/>
              </a:ext>
            </a:extLst>
          </p:cNvPr>
          <p:cNvSpPr txBox="1"/>
          <p:nvPr/>
        </p:nvSpPr>
        <p:spPr>
          <a:xfrm>
            <a:off x="1948595" y="2864765"/>
            <a:ext cx="8105975" cy="1128471"/>
          </a:xfrm>
          <a:prstGeom prst="rect">
            <a:avLst/>
          </a:prstGeom>
        </p:spPr>
        <p:txBody>
          <a:bodyPr vert="horz" wrap="none" lIns="0" tIns="11521" rIns="0" bIns="0" rtlCol="0">
            <a:noAutofit/>
          </a:bodyPr>
          <a:lstStyle>
            <a:lvl1pPr algn="l" defTabSz="1007943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sz="6000" b="1" kern="1200" cap="all" baseline="0">
                <a:solidFill>
                  <a:srgbClr val="F40000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1522" algn="ctr">
              <a:spcBef>
                <a:spcPts val="91"/>
              </a:spcBef>
              <a:tabLst>
                <a:tab pos="1162574" algn="l"/>
                <a:tab pos="2432878" algn="l"/>
                <a:tab pos="3690509" algn="l"/>
                <a:tab pos="4919334" algn="l"/>
                <a:tab pos="6532419" algn="l"/>
                <a:tab pos="9045952" algn="l"/>
              </a:tabLst>
            </a:pPr>
            <a:r>
              <a:rPr lang="th-TH" altLang="ja-JP" sz="6600" dirty="0">
                <a:solidFill>
                  <a:schemeClr val="bg1"/>
                </a:solidFill>
                <a:latin typeface="Cordia New" panose="020B0304020202020204" pitchFamily="34" charset="-34"/>
                <a:ea typeface="Inter Display" panose="02000503000000020004" pitchFamily="2" charset="0"/>
                <a:cs typeface="Cordia New" panose="020B0304020202020204" pitchFamily="34" charset="-34"/>
              </a:rPr>
              <a:t>ขอบคุณ</a:t>
            </a:r>
            <a:endParaRPr lang="pt-BR" sz="6600" spc="272" dirty="0">
              <a:solidFill>
                <a:schemeClr val="bg1"/>
              </a:solidFill>
              <a:latin typeface="Cordia New" panose="020B0304020202020204" pitchFamily="34" charset="-34"/>
              <a:ea typeface="Inter Display" panose="02000503000000020004" pitchFamily="2" charset="0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579349937"/>
      </p:ext>
    </p:extLst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B5DD83-88EB-D139-D932-A7DC4EDD81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8553D75-AFC3-38E7-A10F-327DBF156E56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477A7D-4DC2-6242-FE10-562A16C8F699}"/>
              </a:ext>
            </a:extLst>
          </p:cNvPr>
          <p:cNvSpPr>
            <a:spLocks noGrp="1"/>
          </p:cNvSpPr>
          <p:nvPr>
            <p:ph type="body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44796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A field of vines and a field of trees&#10;&#10;AI-generated content may be incorrect.">
            <a:extLst>
              <a:ext uri="{FF2B5EF4-FFF2-40B4-BE49-F238E27FC236}">
                <a16:creationId xmlns:a16="http://schemas.microsoft.com/office/drawing/2014/main" id="{707113D6-FEB3-57D6-430C-AC378EA780B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621" r="16621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37E4131-05BA-A2C4-6DA4-A06AB653EE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56363" y="213819"/>
            <a:ext cx="4829691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A1DB787-43B7-5CBE-9727-FA459A2E2E04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456363" y="3503446"/>
            <a:ext cx="5138529" cy="3140735"/>
          </a:xfrm>
        </p:spPr>
        <p:txBody>
          <a:bodyPr/>
          <a:lstStyle/>
          <a:p>
            <a:pPr marL="0" indent="0">
              <a:spcBef>
                <a:spcPts val="900"/>
              </a:spcBef>
              <a:buNone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เป็นหนึ่งในเขตผลิตไวน์ที่อายุน้อยที่สุดในโลก เป็นสิ่งที่เรียกได้ว่าเป็นความมหัศจรรย์, ประสพความ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สําเร็จ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ได้รับการกล่าวขวัญและสรรเสริญในระดับนานาชาติ แม้เพิ่งจะเข้าสู่วงการผลิตไวน์</a:t>
            </a:r>
            <a:endParaRPr lang="en-AU" sz="1800" dirty="0">
              <a:solidFill>
                <a:schemeClr val="bg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คาแบ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​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,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ซม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ิล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ยง โซ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บล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อง 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เบ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ลน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และ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 ล้วนแล้วแต่เป็นไวน์ที่เต็มไปด้วยพลัง ทั้งยังสง่างาม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แดนสวรรค์ของการปลูกองุ่น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แหล่งผลิตไวน์ที่มีลักษณะภูมิประเทศแยกตัวโดดเดี่ยวที่สุดแห่งหนึ่งของโลก</a:t>
            </a:r>
          </a:p>
          <a:p>
            <a:pPr marL="285750" indent="-285750">
              <a:spcBef>
                <a:spcPts val="9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การเพาะปลูกโดยมีการแทรกแซงกระบวนการน้อย และชุมชนผู้ผลิตไวน์มีพลวัต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DCD7467-BD67-1297-A07B-8A85CA3EE1E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456363" y="1081683"/>
            <a:ext cx="4703814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“เสียง”ใหม่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จากไวน์</a:t>
            </a:r>
          </a:p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ชั้นเลิศ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286563838"/>
      </p:ext>
    </p:extLst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E074BADF-07CD-2B27-08AE-DF38B7EBA5D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153"/>
          <a:stretch/>
        </p:blipFill>
        <p:spPr>
          <a:xfrm>
            <a:off x="6096000" y="584200"/>
            <a:ext cx="6096000" cy="5887841"/>
          </a:xfrm>
        </p:spPr>
      </p:pic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4A6FBD-A36B-526C-BC1F-FA8C1FBADF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23888" y="3943273"/>
            <a:ext cx="4829691" cy="1530521"/>
          </a:xfrm>
        </p:spPr>
        <p:txBody>
          <a:bodyPr/>
          <a:lstStyle/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ประวัติความเป็นมาของมาร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สภาพภูมิศาสตร์ ภูมิอากาศ และดิน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เกษตรกรผู้ปลูกองุ่นที่ใช้ในการผลิตไวน์และการผลิตไวน์</a:t>
            </a:r>
          </a:p>
          <a:p>
            <a:pPr>
              <a:lnSpc>
                <a:spcPct val="99000"/>
              </a:lnSpc>
              <a:spcBef>
                <a:spcPts val="800"/>
              </a:spcBef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องุ่นสายพันธุ์สำคัญ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itle 2">
            <a:extLst>
              <a:ext uri="{FF2B5EF4-FFF2-40B4-BE49-F238E27FC236}">
                <a16:creationId xmlns:a16="http://schemas.microsoft.com/office/drawing/2014/main" id="{5E270738-D7F7-4B0B-B83B-4B5ED90CCF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823905"/>
            <a:ext cx="6158452" cy="1325562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ประเด็นการนำเสนอ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ในวันนี้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มีดังนี้</a:t>
            </a:r>
            <a:b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endParaRPr lang="th-TH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4188933285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Placeholder 11" descr="Close-up of a bunch of grapes&#10;&#10;AI-generated content may be incorrect.">
            <a:extLst>
              <a:ext uri="{FF2B5EF4-FFF2-40B4-BE49-F238E27FC236}">
                <a16:creationId xmlns:a16="http://schemas.microsoft.com/office/drawing/2014/main" id="{C11238BF-7513-CAA9-416D-0688EF4C635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5803" r="5803"/>
          <a:stretch>
            <a:fillRect/>
          </a:stretch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DD8F91A6-E43D-7492-01C7-FA5E96DA5A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12880" y="3516330"/>
            <a:ext cx="2382787" cy="662774"/>
          </a:xfrm>
        </p:spPr>
        <p:txBody>
          <a:bodyPr/>
          <a:lstStyle/>
          <a:p>
            <a:r>
              <a:rPr lang="en-US" dirty="0"/>
              <a:t>1955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15D0E2C-F940-8040-A2E3-7C2DDA2A5AC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2880" y="4179111"/>
            <a:ext cx="3018298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ศาสตราจารย์แฮ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โร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ออ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โม ผู้เชี่ยวชาญด้านการเพาะปลูกองุ่นแห่งมหาวิทยาลัยแคลิฟอร์เนียเป็นบุคคลแรกที่ทำให้มาร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กลายเป็นเขตผลิตไวน์ และเป็นผู้ชี้แนะให้ปลูกองุ่นที่ใช้ใน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การทำ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ไวน์ในแถบพื้นที่ตะวันตกเฉียงใต้ของประเทศออสเตรเลียแถบนี้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477146-A7DE-255E-E2BE-EF63AED34F73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70654" y="2055029"/>
            <a:ext cx="2976345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ดร. จอห์น แกลด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สโ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ตน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นักปฐพีวิทยาจากมหาวิทยาลัย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เวสเทิร์น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ออสเตรเลียชี้ชัดว่า สภาพภูมิอากาศของภูมิภาคนี้เหมาะต่อการผลิตไวน์คุณภาพดีระดับพร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ีเ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ยมเป็นอย่างยิ่ง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3055485-B748-CE99-00C2-34800D34CC3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270654" y="1392255"/>
            <a:ext cx="2120040" cy="662774"/>
          </a:xfrm>
        </p:spPr>
        <p:txBody>
          <a:bodyPr/>
          <a:lstStyle/>
          <a:p>
            <a:r>
              <a:rPr lang="en-US" dirty="0"/>
              <a:t>1965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06C6A317-4BDE-7E52-F562-94107C52ABD7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8606246" y="4228550"/>
            <a:ext cx="2829004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ดร. ทอม คัลลิตี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้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ทำไร่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แวส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เซอร์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ฟิลิกซ์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ปลูกองุ่นเชิงพาณิชย์แนวโมเดิร์นเป็นแห่งแรก โดยไร่นี้ปลูกองุ่นพันธุ์ดั้งเดิมที่ใช้ผลิตไวน์คาแบ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​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en-US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และ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มัลเบ็ค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และทุกวันนี้ก็ยังคงปลูกทั้งสองพันธุ์นี้อยู่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B44D9A5-2F27-692F-8A11-0912B972E859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595360" y="3544699"/>
            <a:ext cx="2120040" cy="662774"/>
          </a:xfrm>
        </p:spPr>
        <p:txBody>
          <a:bodyPr/>
          <a:lstStyle/>
          <a:p>
            <a:r>
              <a:rPr lang="en-US" dirty="0"/>
              <a:t>1967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27C3968-796B-C4A4-6410-A9C37B370ED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3888" y="1513497"/>
            <a:ext cx="4298406" cy="1325563"/>
          </a:xfrm>
        </p:spPr>
        <p:txBody>
          <a:bodyPr/>
          <a:lstStyle/>
          <a:p>
            <a:r>
              <a:rPr lang="th-TH" sz="6000" b="1" dirty="0">
                <a:solidFill>
                  <a:schemeClr val="accent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ดาวรุ่งดวงใหม่แห่งการผลิตไวน์</a:t>
            </a:r>
            <a:endParaRPr lang="en-US" sz="6000" b="1" dirty="0">
              <a:solidFill>
                <a:schemeClr val="accent1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F2B56547-771D-7DFD-8F98-631D93583629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/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ประวัติและความเป็นมาของ</a:t>
            </a:r>
          </a:p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4000" b="1" dirty="0" err="1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3632591569"/>
      </p:ext>
    </p:extLst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Placeholder 13" descr="A vineyard with a lake&#10;&#10;AI-generated content may be incorrect.">
            <a:extLst>
              <a:ext uri="{FF2B5EF4-FFF2-40B4-BE49-F238E27FC236}">
                <a16:creationId xmlns:a16="http://schemas.microsoft.com/office/drawing/2014/main" id="{BA0E08B9-1718-662D-9CC6-74EA3B7E2F3B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272" b="1272"/>
          <a:stretch>
            <a:fillRect/>
          </a:stretch>
        </p:blipFill>
        <p:spPr/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DB226-342F-78DE-2CB6-4CB58331E95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715314" y="4224082"/>
            <a:ext cx="2357670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องุ่นพันธุ์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ลูกเป็นครั้งแรกในไร่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ลีอู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วิน เอสเตท, ไร่คัลเลน 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ส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  และไร่มอส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วู้ด</a:t>
            </a:r>
            <a:endParaRPr lang="th-TH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  <a:p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8EBC51-CAA6-EFFC-B559-2E560A357710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704428" y="3540231"/>
            <a:ext cx="2120040" cy="662774"/>
          </a:xfrm>
        </p:spPr>
        <p:txBody>
          <a:bodyPr/>
          <a:lstStyle/>
          <a:p>
            <a:r>
              <a:rPr lang="en-US" dirty="0"/>
              <a:t>1976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73B5E-96C9-4557-7461-AC879EC18FE2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283525" y="4224082"/>
            <a:ext cx="2976345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ชื่อเสียงของมาร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ในฐานะผู้ผลิตไวน์คาแบ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ร์เนต์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​ โซ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วีญง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ชั้นเลิศเป็นที่ประจักษ์และยอมรับ เมื่อไวน์เค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ป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เมน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เทล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ชนะ และได้เป็นเจ้าของถ้วยรางวัลจิมมี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วัท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สัน ถึงสองปีซ้อนจากงานเมลเบิร์น ไวน์ โชว์ 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F4DF7F6-C46B-1073-440A-A8AA9CD8034E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272640" y="3540231"/>
            <a:ext cx="2120040" cy="662774"/>
          </a:xfrm>
        </p:spPr>
        <p:txBody>
          <a:bodyPr/>
          <a:lstStyle/>
          <a:p>
            <a:r>
              <a:rPr lang="en-US" dirty="0"/>
              <a:t>1983–1984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573BD2A0-50E6-B1F2-F1BB-C639C888E71F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1988753" y="1525081"/>
            <a:ext cx="2976345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เป็นที่รู้จักและยอมรับในระดับนานาชาติ เมื่อไวน์ “อาร์ท ซีรี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่ส์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 (1981) ที่ผลิตเป็นปีที่สอง จากไร่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ลีอู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วิน เอสเตท ได้รับการขนานนามจากนิตยสารดีแคน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เต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อร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ว่าเป็น “ไวน์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ชาร์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ดอนเนย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ที่ดีที่สุดในโลก”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5730A6A-4592-E818-3B94-9C793529197E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1977868" y="841230"/>
            <a:ext cx="2120040" cy="662774"/>
          </a:xfrm>
        </p:spPr>
        <p:txBody>
          <a:bodyPr/>
          <a:lstStyle/>
          <a:p>
            <a:r>
              <a:rPr lang="en-US" dirty="0"/>
              <a:t>1982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E8C4125F-7FF5-4ACF-5E8B-51022B51458D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>
          <a:xfrm>
            <a:off x="6253069" y="2543195"/>
            <a:ext cx="2214680" cy="1461301"/>
          </a:xfrm>
        </p:spPr>
        <p:txBody>
          <a:bodyPr/>
          <a:lstStyle/>
          <a:p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1800" dirty="0" err="1"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ได้รับการขึ้นทะเบียนสิ่งบ่งชี้ทางภูมิศาสตร์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DBBFEF21-60C4-486D-61F6-623A57DC7F9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242183" y="1859344"/>
            <a:ext cx="2120040" cy="662774"/>
          </a:xfrm>
        </p:spPr>
        <p:txBody>
          <a:bodyPr/>
          <a:lstStyle/>
          <a:p>
            <a:r>
              <a:rPr lang="en-US" dirty="0"/>
              <a:t>1996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9148E9A1-2F56-B3E6-BA0B-C2BD7D182186}"/>
              </a:ext>
            </a:extLst>
          </p:cNvPr>
          <p:cNvSpPr txBox="1">
            <a:spLocks/>
          </p:cNvSpPr>
          <p:nvPr/>
        </p:nvSpPr>
        <p:spPr>
          <a:xfrm>
            <a:off x="8803059" y="4245159"/>
            <a:ext cx="2297157" cy="146130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53" rtl="0" eaLnBrk="1" latinLnBrk="0" hangingPunct="1">
              <a:lnSpc>
                <a:spcPct val="100000"/>
              </a:lnSpc>
              <a:spcBef>
                <a:spcPts val="544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163304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326609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489913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653218" indent="0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None/>
              <a:defRPr sz="1600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95000"/>
              </a:lnSpc>
              <a:spcBef>
                <a:spcPts val="800"/>
              </a:spcBef>
              <a:buNone/>
            </a:pPr>
            <a:r>
              <a:rPr lang="th-TH" sz="1800" dirty="0">
                <a:latin typeface="Cordia New" panose="020B0304020202020204" pitchFamily="34" charset="-34"/>
                <a:cs typeface="Cordia New" panose="020B0304020202020204" pitchFamily="34" charset="-34"/>
              </a:rPr>
              <a:t>เขตผลิตไวน์แห่งนี้ยังคงเติบโต และจารึกชื่อเสียงในระดับนานาชาติ ให้ได้จดจำในเรื่องการผลิตไวน์ชั้นเลิศ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12" name="Text Placeholder 5">
            <a:extLst>
              <a:ext uri="{FF2B5EF4-FFF2-40B4-BE49-F238E27FC236}">
                <a16:creationId xmlns:a16="http://schemas.microsoft.com/office/drawing/2014/main" id="{D3BC2C07-3596-5803-442C-2DDFFB31A98B}"/>
              </a:ext>
            </a:extLst>
          </p:cNvPr>
          <p:cNvSpPr txBox="1">
            <a:spLocks/>
          </p:cNvSpPr>
          <p:nvPr/>
        </p:nvSpPr>
        <p:spPr>
          <a:xfrm>
            <a:off x="8792174" y="3561308"/>
            <a:ext cx="2120040" cy="662774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marL="0" indent="0" algn="l" defTabSz="914453" rtl="0" eaLnBrk="1" latinLnBrk="0" hangingPunct="1">
              <a:lnSpc>
                <a:spcPct val="82000"/>
              </a:lnSpc>
              <a:spcBef>
                <a:spcPts val="544"/>
              </a:spcBef>
              <a:buClr>
                <a:schemeClr val="accent4"/>
              </a:buClr>
              <a:buFontTx/>
              <a:buNone/>
              <a:defRPr sz="2400" b="1" i="0" kern="1200">
                <a:solidFill>
                  <a:schemeClr val="accent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1pPr>
            <a:lvl2pPr marL="422550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2pPr>
            <a:lvl3pPr marL="58585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3pPr>
            <a:lvl4pPr marL="749159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4pPr>
            <a:lvl5pPr marL="912464" indent="-259245" algn="l" defTabSz="914453" rtl="0" eaLnBrk="1" latinLnBrk="0" hangingPunct="1">
              <a:lnSpc>
                <a:spcPct val="100000"/>
              </a:lnSpc>
              <a:spcBef>
                <a:spcPct val="0"/>
              </a:spcBef>
              <a:buClrTx/>
              <a:buFont typeface="Arial" panose="020B0604020202020204" pitchFamily="34" charset="0"/>
              <a:buChar char="•"/>
              <a:defRPr sz="1634" b="0" i="0" kern="1200">
                <a:solidFill>
                  <a:schemeClr val="tx1"/>
                </a:solidFill>
                <a:latin typeface="Neue Haas Grotesk Text Pro" panose="020B0504020202020204" pitchFamily="34" charset="77"/>
                <a:ea typeface="Inter Display" panose="02000503000000020004" pitchFamily="2" charset="0"/>
                <a:cs typeface="Inter Display" panose="02000503000000020004" pitchFamily="2" charset="0"/>
              </a:defRPr>
            </a:lvl5pPr>
            <a:lvl6pPr marL="2514748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974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201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427" indent="-228613" algn="l" defTabSz="914453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h-TH" sz="3200" dirty="0">
                <a:latin typeface="Cordia New" panose="020B0304020202020204" pitchFamily="34" charset="-34"/>
                <a:cs typeface="Cordia New" panose="020B0304020202020204" pitchFamily="34" charset="-34"/>
              </a:rPr>
              <a:t>ปัจจุบัน</a:t>
            </a:r>
            <a:endParaRPr lang="en-US" sz="32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1222565473"/>
      </p:ext>
    </p:extLst>
  </p:cSld>
  <p:clrMapOvr>
    <a:masterClrMapping/>
  </p:clrMapOvr>
  <p:transition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>
            <a:extLst>
              <a:ext uri="{FF2B5EF4-FFF2-40B4-BE49-F238E27FC236}">
                <a16:creationId xmlns:a16="http://schemas.microsoft.com/office/drawing/2014/main" id="{409DA18D-DE0D-10B4-CD28-43F7620D88A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noFill/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FCA68F-D534-522D-C856-99C60D31A1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181A15F-1575-DF4D-D848-B42B9CD20107}"/>
              </a:ext>
            </a:extLst>
          </p:cNvPr>
          <p:cNvSpPr txBox="1"/>
          <p:nvPr/>
        </p:nvSpPr>
        <p:spPr>
          <a:xfrm>
            <a:off x="2385753" y="4623547"/>
            <a:ext cx="545081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ED775658-C956-5513-D6EB-D6AB5BD6FA32}"/>
              </a:ext>
            </a:extLst>
          </p:cNvPr>
          <p:cNvCxnSpPr>
            <a:cxnSpLocks/>
          </p:cNvCxnSpPr>
          <p:nvPr/>
        </p:nvCxnSpPr>
        <p:spPr>
          <a:xfrm>
            <a:off x="3831771" y="4808213"/>
            <a:ext cx="870858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089605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map of the country&#10;&#10;AI-generated content may be incorrect.">
            <a:extLst>
              <a:ext uri="{FF2B5EF4-FFF2-40B4-BE49-F238E27FC236}">
                <a16:creationId xmlns:a16="http://schemas.microsoft.com/office/drawing/2014/main" id="{F37CEE5E-EFDA-00D7-9F47-CCC459A81E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988" y="0"/>
            <a:ext cx="12189229" cy="685955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A64299F-CF45-DAEF-60D6-1179E061C9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ออสเตรเลีย</a:t>
            </a:r>
            <a:b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</a:br>
            <a:r>
              <a:rPr lang="th-TH" sz="6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ตะวันตก</a:t>
            </a:r>
            <a:endParaRPr lang="en-US" sz="6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31E68F-71EF-EB06-B250-62C5D71BDDF7}"/>
              </a:ext>
            </a:extLst>
          </p:cNvPr>
          <p:cNvSpPr txBox="1"/>
          <p:nvPr/>
        </p:nvSpPr>
        <p:spPr>
          <a:xfrm>
            <a:off x="1920240" y="4199994"/>
            <a:ext cx="546068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มาร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์</a:t>
            </a:r>
            <a:r>
              <a:rPr lang="th-TH" sz="2000" b="1" dirty="0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กาเรต ริ</a:t>
            </a:r>
            <a:r>
              <a:rPr lang="th-TH" sz="2000" b="1" dirty="0" err="1">
                <a:solidFill>
                  <a:schemeClr val="accent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เวอร์</a:t>
            </a:r>
            <a:endParaRPr lang="en-US" sz="2000" b="1" dirty="0">
              <a:solidFill>
                <a:schemeClr val="accent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54C70A3-6828-79C7-6C10-E5E936BD2EF8}"/>
              </a:ext>
            </a:extLst>
          </p:cNvPr>
          <p:cNvCxnSpPr>
            <a:cxnSpLocks/>
          </p:cNvCxnSpPr>
          <p:nvPr/>
        </p:nvCxnSpPr>
        <p:spPr>
          <a:xfrm>
            <a:off x="3359150" y="4384660"/>
            <a:ext cx="1140279" cy="0"/>
          </a:xfrm>
          <a:prstGeom prst="line">
            <a:avLst/>
          </a:prstGeom>
          <a:ln w="19050">
            <a:solidFill>
              <a:schemeClr val="tx1"/>
            </a:solidFill>
            <a:prstDash val="sysDot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2365361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>
            <a:extLst>
              <a:ext uri="{FF2B5EF4-FFF2-40B4-BE49-F238E27FC236}">
                <a16:creationId xmlns:a16="http://schemas.microsoft.com/office/drawing/2014/main" id="{5F5F6ACC-A208-6D63-B5D1-7229A5BB2D3C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6709" r="16709"/>
          <a:stretch/>
        </p:blipFill>
        <p:spPr/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86E8E86C-9C48-FF12-F836-1D5A96850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420" y="584200"/>
            <a:ext cx="4031522" cy="785732"/>
          </a:xfrm>
        </p:spPr>
        <p:txBody>
          <a:bodyPr/>
          <a:lstStyle/>
          <a:p>
            <a:r>
              <a:rPr lang="th-TH" sz="4000" b="1" dirty="0">
                <a:solidFill>
                  <a:schemeClr val="bg2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ภูมิประเทศ, ภูมิอากาศ และดิน</a:t>
            </a:r>
            <a:endParaRPr lang="en-US" sz="4000" b="1" dirty="0">
              <a:solidFill>
                <a:schemeClr val="bg2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8C1E00F-DF49-9605-5619-016F2A578DD7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30419" y="4011475"/>
            <a:ext cx="4829691" cy="2846525"/>
          </a:xfrm>
        </p:spPr>
        <p:txBody>
          <a:bodyPr/>
          <a:lstStyle/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พื้นที่แคบและยาว ห่างจากเมืองเพ</a:t>
            </a:r>
            <a:r>
              <a:rPr lang="th-TH" sz="1800" dirty="0" err="1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ิร์ธ</a:t>
            </a: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ออกไป 230 กม.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โอบล้อมด้วยมหาสมุทรอินเดียและมหาสมุทรใต้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ภูมิประเทศแยกตัวโดดเดี่ยว อุดมไปด้วยดินเก่า และความหลากหลายทางชีวภาพอันเป็นเอกลักษณ์ </a:t>
            </a:r>
          </a:p>
          <a:p>
            <a:pPr marL="285750" indent="-285750">
              <a:lnSpc>
                <a:spcPct val="9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th-TH" sz="1800" dirty="0">
                <a:solidFill>
                  <a:schemeClr val="bg1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สภาวะเหมาะต่อการปลูกองุ่นเป็นอย่างยิ่ง</a:t>
            </a:r>
            <a:endParaRPr lang="en-US" sz="1800" dirty="0"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8577AFD-F97C-DA71-8599-4D7DD9735E4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th-TH" sz="6000" b="1" dirty="0">
                <a:solidFill>
                  <a:schemeClr val="accent4"/>
                </a:solidFill>
                <a:latin typeface="Cordia New" panose="020B0304020202020204" pitchFamily="34" charset="-34"/>
                <a:cs typeface="Cordia New" panose="020B0304020202020204" pitchFamily="34" charset="-34"/>
              </a:rPr>
              <a:t>แดนสวรรค์แห่งการปลูกองุ่น</a:t>
            </a:r>
            <a:endParaRPr lang="en-US" sz="6000" b="1" dirty="0">
              <a:solidFill>
                <a:schemeClr val="accent4"/>
              </a:solidFill>
              <a:latin typeface="Cordia New" panose="020B0304020202020204" pitchFamily="34" charset="-34"/>
              <a:cs typeface="Cordia New" panose="020B0304020202020204" pitchFamily="34" charset="-34"/>
            </a:endParaRPr>
          </a:p>
        </p:txBody>
      </p:sp>
    </p:spTree>
    <p:extLst>
      <p:ext uri="{BB962C8B-B14F-4D97-AF65-F5344CB8AC3E}">
        <p14:creationId xmlns:p14="http://schemas.microsoft.com/office/powerpoint/2010/main" val="220855796"/>
      </p:ext>
    </p:extLst>
  </p:cSld>
  <p:clrMapOvr>
    <a:masterClrMapping/>
  </p:clrMapOvr>
  <p:transition/>
  <p:extLst>
    <p:ext uri="{6950BFC3-D8DA-4A85-94F7-54DA5524770B}">
      <p188:commentRel xmlns:p188="http://schemas.microsoft.com/office/powerpoint/2018/8/main" r:id="rId3"/>
    </p:ext>
  </p:extLs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NET" val="4.0.30319.42000"/>
  <p:tag name="AS_OS" val="Microsoft Windows NT 10.0.20348.0"/>
  <p:tag name="AS_RELEASE_DATE" val="2022.02.14"/>
  <p:tag name="AS_TITLE" val="Aspose.Slides for .NET 4.0"/>
  <p:tag name="AS_VERSION" val="22.2"/>
</p:tagLst>
</file>

<file path=ppt/theme/theme1.xml><?xml version="1.0" encoding="utf-8"?>
<a:theme xmlns:a="http://schemas.openxmlformats.org/drawingml/2006/main" name="Slide layouts">
  <a:themeElements>
    <a:clrScheme name="Australian Wine">
      <a:dk1>
        <a:srgbClr val="000000"/>
      </a:dk1>
      <a:lt1>
        <a:srgbClr val="FFFFFF"/>
      </a:lt1>
      <a:dk2>
        <a:srgbClr val="191B0E"/>
      </a:dk2>
      <a:lt2>
        <a:srgbClr val="B2D8BE"/>
      </a:lt2>
      <a:accent1>
        <a:srgbClr val="601328"/>
      </a:accent1>
      <a:accent2>
        <a:srgbClr val="173F34"/>
      </a:accent2>
      <a:accent3>
        <a:srgbClr val="55D8BF"/>
      </a:accent3>
      <a:accent4>
        <a:srgbClr val="F28F2A"/>
      </a:accent4>
      <a:accent5>
        <a:srgbClr val="FDBCA0"/>
      </a:accent5>
      <a:accent6>
        <a:srgbClr val="FFFFFF"/>
      </a:accent6>
      <a:hlink>
        <a:srgbClr val="000000"/>
      </a:hlink>
      <a:folHlink>
        <a:srgbClr val="000000"/>
      </a:folHlink>
    </a:clrScheme>
    <a:fontScheme name="Neue Haas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defRPr sz="1600" dirty="0" smtClean="0">
            <a:solidFill>
              <a:srgbClr val="190000"/>
            </a:solidFill>
            <a:effectLst/>
            <a:latin typeface="Inter Display" panose="02000503000000020004" pitchFamily="2" charset="0"/>
            <a:ea typeface="Inter Display" panose="02000503000000020004" pitchFamily="2" charset="0"/>
            <a:cs typeface="Inter Display" panose="02000503000000020004" pitchFamily="2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Blank PPT 2016 Template_16x9.potx" id="{90B4C5AB-49DD-4CE7-B257-1CE91E709E62}" vid="{EB9991EE-BA41-474A-A519-EAA7DE5E9A7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Calibri Light" panose="020F0302020204030204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Calibri" panose="020F0502020204030204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1884AF779FE574C89E62754B4999D9C" ma:contentTypeVersion="14" ma:contentTypeDescription="Create a new document." ma:contentTypeScope="" ma:versionID="97b889dec420758f9ecd188adb65a0a0">
  <xsd:schema xmlns:xsd="http://www.w3.org/2001/XMLSchema" xmlns:xs="http://www.w3.org/2001/XMLSchema" xmlns:p="http://schemas.microsoft.com/office/2006/metadata/properties" xmlns:ns2="02256494-4976-4001-aedb-96463ae0d92e" xmlns:ns3="4e8dd08d-258d-47a9-9875-37f1ffd19f33" targetNamespace="http://schemas.microsoft.com/office/2006/metadata/properties" ma:root="true" ma:fieldsID="49682c3f37869f877c832c0415357639" ns2:_="" ns3:_="">
    <xsd:import namespace="02256494-4976-4001-aedb-96463ae0d92e"/>
    <xsd:import namespace="4e8dd08d-258d-47a9-9875-37f1ffd19f3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2256494-4976-4001-aedb-96463ae0d9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6" nillable="true" ma:displayName="Location" ma:indexed="true" ma:internalName="MediaServiceLocation" ma:readOnly="true">
      <xsd:simpleType>
        <xsd:restriction base="dms:Text"/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934aa98b-8686-466b-b341-741970af6e1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e8dd08d-258d-47a9-9875-37f1ffd19f33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aeace09f-8b56-4708-9a8b-1c6f80023f39}" ma:internalName="TaxCatchAll" ma:showField="CatchAllData" ma:web="4e8dd08d-258d-47a9-9875-37f1ffd19f3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2256494-4976-4001-aedb-96463ae0d92e">
      <Terms xmlns="http://schemas.microsoft.com/office/infopath/2007/PartnerControls"/>
    </lcf76f155ced4ddcb4097134ff3c332f>
    <TaxCatchAll xmlns="4e8dd08d-258d-47a9-9875-37f1ffd19f33" xsi:nil="true"/>
  </documentManagement>
</p:properties>
</file>

<file path=customXml/itemProps1.xml><?xml version="1.0" encoding="utf-8"?>
<ds:datastoreItem xmlns:ds="http://schemas.openxmlformats.org/officeDocument/2006/customXml" ds:itemID="{495729E4-3571-4B1C-93B2-276BF95F0EF5}"/>
</file>

<file path=customXml/itemProps2.xml><?xml version="1.0" encoding="utf-8"?>
<ds:datastoreItem xmlns:ds="http://schemas.openxmlformats.org/officeDocument/2006/customXml" ds:itemID="{D67DE229-D415-4F5C-8950-CD8A525225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CCF1F8-6D9E-4631-9BC7-E65B426755A9}">
  <ds:schemaRefs>
    <ds:schemaRef ds:uri="http://purl.org/dc/dcmitype/"/>
    <ds:schemaRef ds:uri="http://schemas.microsoft.com/office/2006/documentManagement/types"/>
    <ds:schemaRef ds:uri="4e8dd08d-258d-47a9-9875-37f1ffd19f33"/>
    <ds:schemaRef ds:uri="http://purl.org/dc/elements/1.1/"/>
    <ds:schemaRef ds:uri="http://schemas.microsoft.com/office/infopath/2007/PartnerControls"/>
    <ds:schemaRef ds:uri="http://purl.org/dc/terms/"/>
    <ds:schemaRef ds:uri="http://schemas.openxmlformats.org/package/2006/metadata/core-properties"/>
    <ds:schemaRef ds:uri="02256494-4976-4001-aedb-96463ae0d92e"/>
    <ds:schemaRef ds:uri="http://schemas.microsoft.com/office/2006/metadata/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2903</Words>
  <Application>Microsoft Macintosh PowerPoint</Application>
  <PresentationFormat>Widescreen</PresentationFormat>
  <Paragraphs>277</Paragraphs>
  <Slides>25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31" baseType="lpstr">
      <vt:lpstr>Cordia New</vt:lpstr>
      <vt:lpstr>Inter Display</vt:lpstr>
      <vt:lpstr>Neue Haas Grotesk Text Pro</vt:lpstr>
      <vt:lpstr>Calibri</vt:lpstr>
      <vt:lpstr>Arial</vt:lpstr>
      <vt:lpstr>Slide layouts</vt:lpstr>
      <vt:lpstr>PowerPoint Presentation</vt:lpstr>
      <vt:lpstr>PowerPoint Presentation</vt:lpstr>
      <vt:lpstr>มาร์กาเรต ริเวอร์</vt:lpstr>
      <vt:lpstr>ประเด็นการนำเสนอ ในวันนี้ มีดังนี้ </vt:lpstr>
      <vt:lpstr>1955</vt:lpstr>
      <vt:lpstr>PowerPoint Presentation</vt:lpstr>
      <vt:lpstr>ออสเตรเลีย</vt:lpstr>
      <vt:lpstr>ออสเตรเลีย ตะวันตก</vt:lpstr>
      <vt:lpstr>ภูมิประเทศ, ภูมิอากาศ และดิน</vt:lpstr>
      <vt:lpstr>PowerPoint Presentation</vt:lpstr>
      <vt:lpstr>PowerPoint Presentation</vt:lpstr>
      <vt:lpstr>ผู้เชี่ยวชาญมาพร้อมกับ ความชำนาญเรื่องการทดลอง</vt:lpstr>
      <vt:lpstr>PowerPoint Presentation</vt:lpstr>
      <vt:lpstr>PowerPoint Presentation</vt:lpstr>
      <vt:lpstr>องุ่นพันธุ์เด่นนานาพันธุ์ </vt:lpstr>
      <vt:lpstr>PowerPoint Presentation</vt:lpstr>
      <vt:lpstr>PowerPoint Presentation</vt:lpstr>
      <vt:lpstr>PowerPoint Presentation</vt:lpstr>
      <vt:lpstr>PowerPoint Presentation</vt:lpstr>
      <vt:lpstr>มาร์กาเรต ริเวอร์ ชาร์ดอนเนย์ ลักษณะเฉพาะ</vt:lpstr>
      <vt:lpstr>PowerPoint Presentation</vt:lpstr>
      <vt:lpstr>มาร์กาเรต ริเวอร์ คาแบร์เนต์ โซวีญง ลักษณะเฉพาะ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</cp:revision>
  <dcterms:created xsi:type="dcterms:W3CDTF">2018-07-25T07:02:59Z</dcterms:created>
  <dcterms:modified xsi:type="dcterms:W3CDTF">2026-04-21T11:40:45Z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INKTEK-CHUNK-1">
    <vt:lpwstr>010021{"F":2,"I":"6981-60FE-E215-5441"}</vt:lpwstr>
  </property>
  <property fmtid="{D5CDD505-2E9C-101B-9397-08002B2CF9AE}" pid="3" name="ContentTypeId">
    <vt:lpwstr>0x01010011884AF779FE574C89E62754B4999D9C</vt:lpwstr>
  </property>
  <property fmtid="{D5CDD505-2E9C-101B-9397-08002B2CF9AE}" pid="4" name="MediaServiceImageTags">
    <vt:lpwstr/>
  </property>
</Properties>
</file>