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27B_20C05B6F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45" r:id="rId7"/>
    <p:sldId id="637" r:id="rId8"/>
    <p:sldId id="646" r:id="rId9"/>
    <p:sldId id="647" r:id="rId10"/>
    <p:sldId id="669" r:id="rId11"/>
    <p:sldId id="635" r:id="rId12"/>
    <p:sldId id="641" r:id="rId13"/>
    <p:sldId id="642" r:id="rId14"/>
    <p:sldId id="643" r:id="rId15"/>
    <p:sldId id="648" r:id="rId16"/>
    <p:sldId id="664" r:id="rId17"/>
    <p:sldId id="665" r:id="rId18"/>
    <p:sldId id="666" r:id="rId19"/>
    <p:sldId id="652" r:id="rId20"/>
    <p:sldId id="667" r:id="rId21"/>
    <p:sldId id="668" r:id="rId22"/>
    <p:sldId id="280" r:id="rId23"/>
    <p:sldId id="617" r:id="rId24"/>
    <p:sldId id="657" r:id="rId25"/>
    <p:sldId id="626" r:id="rId26"/>
    <p:sldId id="659" r:id="rId27"/>
    <p:sldId id="340" r:id="rId28"/>
    <p:sldId id="670" r:id="rId29"/>
  </p:sldIdLst>
  <p:sldSz cx="12192000" cy="6858000"/>
  <p:notesSz cx="6858000" cy="9144000"/>
  <p:embeddedFontLst>
    <p:embeddedFont>
      <p:font typeface="Cordia New" panose="020B0304020202020204" pitchFamily="34" charset="-34"/>
      <p:regular r:id="rId31"/>
      <p:bold r:id="rId32"/>
      <p:italic r:id="rId33"/>
      <p:boldItalic r:id="rId34"/>
    </p:embeddedFont>
    <p:embeddedFont>
      <p:font typeface="Inter Display" panose="02000503000000020004"/>
      <p:regular r:id="rId35"/>
      <p:bold r:id="rId36"/>
      <p:italic r:id="rId37"/>
      <p:boldItalic r:id="rId38"/>
    </p:embeddedFont>
    <p:embeddedFont>
      <p:font typeface="Neue Haas Grotesk Text Pro" panose="020B0504020202020204" pitchFamily="34" charset="77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17" autoAdjust="0"/>
    <p:restoredTop sz="91768"/>
  </p:normalViewPr>
  <p:slideViewPr>
    <p:cSldViewPr snapToGrid="0">
      <p:cViewPr varScale="1">
        <p:scale>
          <a:sx n="132" d="100"/>
          <a:sy n="132" d="100"/>
        </p:scale>
        <p:origin x="1416" y="18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7B_20C05B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813CCF8-D70D-486D-B7D6-B0CD59C13F41}" authorId="{00000000-0000-0000-0000-000000000000}" status="resolved" created="2025-03-18T11:58:06.477" complete="100000">
    <pc:sldMkLst xmlns:pc="http://schemas.microsoft.com/office/powerpoint/2013/main/command">
      <pc:docMk/>
      <pc:sldMk cId="549477231" sldId="635"/>
    </pc:sldMkLst>
    <p188:txBody>
      <a:bodyPr/>
      <a:lstStyle/>
      <a:p>
        <a:r>
          <a:rPr lang="en-US"/>
          <a:t>Other modules have a map of Australia first showing where the region is in context of the whole country and then the state map after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เป็นถิ่นผลิตไวน์อันมีชื่อเสียงโด่งดังระดับโลก ซ่อนตัวอยู่ในเทือก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ขาล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็อฟ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ที่ทอดยาวอยู่ทางตอนใต้ของประเทศออสเตรเลีย สามารถหาเอกสารข้อมูลเพิ่มเติม ประเด็นแนะนำที่ใช้ได้ในการอภิปราย และดาวน์โหลดหัวข้อและสื่อประกอบ รวมถึงชุดสไลด์นำเสนอข้อมูลเช่นสไลด์นี้ ได้ที่ </a:t>
            </a:r>
            <a:r>
              <a:rPr lang="en-AU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58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เนื้อหาเพิ่มเติมที่ใช้ในการนำเสนอได้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th-T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เราจะหาสื่อในการนำเสนอเกี่ยวกับสายพันธุ์องุ่นในการผลิตไวน์ได้ที่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005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ด้วยความที่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มีดินที่เกิดจากหินชนวนและหินปูน ประกอบกับอากาศเย็นในยามค่ำคืน ทำให้ผลิตไวน์รี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ที่มีสไตล์โดดเด่นเป็นเอกลักษณ์ มีลักษณะสัมผัส (บอดี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 ระดับเบาไปจนถึงระดับกลาง มีความเข้มข้นของรสชาติ เมื่อดื่มแล้วจะทิ้งรสชาติความเป็นกรดธรรมชาติที่สดชื่นในปากได้นาน ตามที่ธรรมเนียมที่ปฏิบัติต่อ ๆ กันมา ไวน์รี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ส่วนมากจะผลิตออกมาเป็นแบบไม่หวาน (ดราย) แต่ก็มีผู้ผลิตไวน์เพิ่มขึ้นหลายต่อหลายราย กำลังหันมาทดลองผลิตไวน์แบบกึ่งหวาน หรือแบบที่มีปริมาณแอลกอฮอล์ต่ำ ไวน์รี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สามารถเก็บต่อได้เป็นสิบ ๆ ปี และไม่ได้บ่มในถังไม้โอ๊ก</a:t>
            </a:r>
            <a:r>
              <a:rPr lang="th-TH" sz="1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จากกรสชาติ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ของผลไม้รสเปรี้ยวที่มีความสดชื่น จะแปรเปลี่ยนไปเป็นกลิ่นรสน้ำผึ้ง โทสต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และครีมมะนาว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มอน ในขณะเดียวกันรสเปรี้ยวแหลมจะอ่อนลงเมื่อเวลาผ่านไป ทำให้ไวน์มีรสสัมผัสนุ่มนวลขึ้นและทิ้งความรู้สึกในปากได้เข้มขึ้นด้วย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52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มีอากาศร้อน ทำให้ไวน์ชีรา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มีชีวิตชีวาเป็นอย่างมาก อีกทั้งในตอนกลางคืน อากาศจะเย็นอยู่อย่างสม่ำเสมอ จึงจะช่วยคงความเปรี้ยวที่สดชื่นไว้ 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โดยทั่วไปจะมีลักษณะสัมผัสระดับกลางไปจนระดับเข้ม แล้วยังให้รสสัมผัสเข้มและหรูหรา และไวน์ชีรา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ยังมีศักยภาพในการเก็บต่อได้เป็นอย่างดี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591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เป็นไวน์รสดีมีพลังและคงความหรูหรามีเสน่ห์ มีรสชาติเข้มข้นจากความสุกของผลไม้เปลือกดำ ต่างจากไวน์ชนิดเดียวกันที่ผลิตในเขตภูมิอากาศเย็น 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ยังมีรสนุ่มนวลและกลมกล่อม มีศักยภาพในการเก็บต่อ ผู้ผลิตไวน์มักผสมคาแบ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และบางครั้งก็เพิ่ม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มัลเบ็ค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เข้าไปนิดหน่อยด้วย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12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จึงอาจเป็นโอกาสอันดีที่จะให้ทุกคนได้ลิ้มรสไวน์คลาสสิคจาก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หลังจากการนำเสนอนี้ จะมีการจัดให้ผู้เข้าร่วมฟังได้ลองลิ้มชิมไวน์แบบเต็มรูปแบบ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เป็นดินแดนต้นกำเนิดแห่งนวัตกรรมสำคัญในการผลิตไวน์ออสเตรเลีย, เป็นสถานที่ที่เต็มไปด้วยวิวทิวทัศน์ที่แปลกและแตกต่างกัน สามารถคงไว้ซึ่งจิตวิญญาณชนบท เหมาะแก่การพักผ่อนหย่อนใจ แต่กระนั้นก็ยังสร้างชื่อเสียงระดับโลกได้ ภูมิอากาศแถบนี้อบอุ่น แต่สามารถผลิตไวน์ที่มีคุณลักษณะของไวน์จากภูมิอากาศเย็นได้ ดินเก่าแถบนี้เพาะปลูกองุ่นทางเลือกที่น่าตื่นตาตื่นใจได้อีกมากมายหลายพันธุ์ และประวัติศาสตร์อันยาวนานของดินแดนแถบนี้ไม่มีทางปิดกั้นเหล่าผู้ผลิตไวน์ท้องถิ่นไม่ให้เปิดรับเทคนิคอันทันสมัยได้เลย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662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แนวโน้มการบริโภคไวน์ขยายวงกว้างขึ้นในช่วงหลายทศวรรษที่ผ่านมา มาช่วยตอกย้ำความสำเร็จและความนิยมให้กับไวน์จาก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ได้อย่างไร?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ปัจจัยอะไรบ้างที่สร้างความหลากหลาย และก่อให้เกิดนวัตกรรมที่สืบทอดต่อกันมาอย่างยาวนานในชุมชนไวน์แห่ง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แห่งนี้?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027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แม้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จะไม่มีเขตย่อยอย่างเป็นทางการ แต่ก็แบ่งได้เป็น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5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เขตหลัก ได้แก่ ออเบิร์น, วอ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์เวล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เซเว่นฮิลล์, พอล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ิช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ฮิลล์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แต่ละเขตมีลักษณะอากาศเป็นเอกลักษณ์ และไวน์ที่มีสไตล์เป็นของตนเอง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063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พื้นที่แถบนี้มีภูมิอากาศแบบภาคพื้นทวีป ระดับปานกลางและอบอุ่น ช่วงฤดูร้อนจะมีอากาศอบอุ่นไปถึงร้อน แต่ก็บรรเทาลงได้เพราะมีลมพัดเย็นทั้งในตอนกลางคืนและในตอนบ่าย, ข้อมูลเกี่ยวกับอุณหภูมิอาจมีความคลาดเคลื่อนได้ เพราะความแตกต่างของอุณหภูมิระหว่างกลางวันและกลางคืนสูง (หมายถึง อุณหภูมิมีการเปลี่ยนแปลงจากสูงไปต่ำได้ในวันเดียวกัน) การที่อุณหภูมิลดต่ำลง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จากในตอนกลางวัน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ที่อุณหภูมิสูงถึง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40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104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 จะตกลงไปอยู่ที่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องศาเซลเซียส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33.8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 ในตอนกลางคืน เป็นเรื่องธรรมดาที่เกิดขึ้นได้ในเดือนที่ผลไม้สุกงอม จึงทำให้ผลองุ่นสุกอย่างช้า ๆ และสร้างรสชาติอันซับซ้อน ซึ่งเป็นสิ่งสำคัญสำหรับเรื่องกลิ่นในผลองุ่นที่นำไปผลิตไวน์อย่างเช่นไวน์รี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ปริมาณน้ำฝนในฤดูที่องุ่นเจริญเติบโต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232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.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9.1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นิ้ว)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อุณหภูมิเฉลี่ยเดือนมกราคม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22.3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72.1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785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มีการศึกษาเรื่องดินที่น่าตื่นตาตื่นใจมาก ต้องขอบคุณการกำเนิดดินที่ผ่านมาในอดีตท่ามกลางภูมิอากาศเช่นนั้น มันทำให้ลักษณะดินแตกต่างกัน ไม่ว่าจะเป็นดินในสภาพแวดล้อมแบบธารน้ำแข็งไปจนสภาพแวดล้อมแห้งแล้งที่ผ่านมาเป็นล้าน ๆ ปี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ประเด็นแนะนำสำหรับใช้ในการอภิปราย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ใดระดับความสูงและความแตกต่างของอุณหภูมิระหว่างวันจึงเป็นปัจจัยสำคัญใน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? มันมีความหมายใดต่อประเภทของไวน์ที่ผลิตออกมา?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ดินที่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ส่งผลกระทบต่อพันธุ์องุ่นที่ปลูกกันและรูปแบบไวน์ที่ผลิตอย่างไร?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411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ไร่องุ่นจำนวนมากเป็นไร่ขนาดเล็กและเป็นกิจการของครอบครัว มุ่งเน้นเรื่องคุณภาพและรสชาติเฉพาะขององุ่นที่ปลูกในแถบนั้น และยังมุ่งเน้นเรื่องความยั่งยืน และนำแนวทางปฏิบัติในการบริหารจัดการไร่องุ่นแบบออร์แกน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มาใช้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นอกจากโรคองุ่นเปื่อยที่เกิดจากเชื้อราแล้ว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ยังต้องจัดการกับอีกหลายโรคและแมลงศัตรูพืชอีกหลายชนิด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เกษตรกรผู้ปลุกองุ่นได้บุกเบิกกรรมวิธีการปลูก โดยการพัฒนาดินและทำให้น้ำเกิดการระเหยให้น้อยที่สุด เพื่อลดปริมาณการใช้น้ำลง การใช้วัสดุคลุมดินเป็นสิ่งที่ทำกันทั่วไป โดยการนำฟางมาคลุมดินที่ใต้ต้นองุ่นและระหว่างแถวที่ปลูก เพื่อรักษาความชื้นในดิน และช่วยกำจัดวัชพืชไปด้วยในตัว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ไร่องุ่นบางแห่งปลูกโดยอาศัยน้ำฝนที่ตกตามธรรมชาติ แต่ส่วนมาก จะจัดให้มีการผันน้ำมาใช้เพิ่มเติมเมื่อจำเป็น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เนื้อหาเพิ่มเติมที่ใช้นำเสนอได้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ประเทศออสเตรเลียมีพันธุ์องุ่นเก่าแก่ที่ใหญ่ที่สุดในโลก เราหาองุ่นที่เก่าแก่ที่สุดที่เติบโตในพื้นที่ดินเก่าของ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ได้ หากต้องการข้อมูลเพิ่มเติมเกี่ยวกับองุ่นพันธุ์เก่าแก่ของออสเตรเลีย สามารถศึกษาค้นคว้าได้ที่เว็บไซต์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961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เมื่อสองสามทศวรรษที่ผ่านมานี้เอง องุ่นแดงที่ปลูกที่นี่ถูกนำไปผสมกับองุ่นจากเขตอื่น ๆ เพื่อผลิตไวน์ของแบรนด์รายใหญ่ ทุกวันนี้ องุ่นที่ปลูกในพื้นที่ส่วนใหญ่จะใช้ผลิตไวน์ที่นี่ ผู้ผลิตต่างพากันปลูกองุ่นพันธุ์ใหม่อื่น ๆ นอกจากนั้น ยังมีความพยายามที่จะเปลี่ยนการผลิตในปริมาณมากไปเป็นผลิตในปริมาณที่น้อยลงในแต่ละครั้ง ใช้ถังบ่มขนาดเล็กลง และหันไปเน้นกรรมวิธีที่เน้นเรื่องคุณภาพในการผลิตไวน์ จึงเป็นเหตุให้ผู้ผลิตไวน์ของ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ในทุก ๆ พื้นที่ สามารถแสดงจุดเด่นของปัจจัยต่าง ๆ ที่ส่งผลต่อการปลูกไวน์ได้โดยไม่ซ้ำทางกัน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871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ช่วงนี้เป็นช่วงเวลาเหมาะต่อการจัดให้มีการชิมไวน์ที่คัดสรรมาและอภิปราย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1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74229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80330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7414611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45451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5777856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97258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27B_20C05B6F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field of green plants&#10;&#10;AI-generated content may be incorrect.">
            <a:extLst>
              <a:ext uri="{FF2B5EF4-FFF2-40B4-BE49-F238E27FC236}">
                <a16:creationId xmlns:a16="http://schemas.microsoft.com/office/drawing/2014/main" id="{3A85556A-9CBE-EA49-28A9-1C42FBCAEA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01" b="20801"/>
          <a:stretch>
            <a:fillRect/>
          </a:stretch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080366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แบบภาคพื้นทวีป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1842" y="1720238"/>
            <a:ext cx="3891746" cy="597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ความแตกต่างของอุณหภูมิระหว่างกลางวันกับกลางคืนอย่างชัดเจน และมีลมอ่อนพัดเย็น</a:t>
            </a:r>
            <a:endParaRPr lang="en-AU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795059" y="552301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795059" y="3679634"/>
            <a:ext cx="0" cy="18433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856962" y="535035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D432AD-0B9C-732A-E555-B959E238C48F}"/>
              </a:ext>
            </a:extLst>
          </p:cNvPr>
          <p:cNvSpPr/>
          <p:nvPr/>
        </p:nvSpPr>
        <p:spPr>
          <a:xfrm>
            <a:off x="9264586" y="4105444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DA9243-7A67-70E4-8053-9BAD59CD70E7}"/>
              </a:ext>
            </a:extLst>
          </p:cNvPr>
          <p:cNvCxnSpPr>
            <a:cxnSpLocks/>
          </p:cNvCxnSpPr>
          <p:nvPr/>
        </p:nvCxnSpPr>
        <p:spPr>
          <a:xfrm>
            <a:off x="7795059" y="4311164"/>
            <a:ext cx="13042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2">
            <a:extLst>
              <a:ext uri="{FF2B5EF4-FFF2-40B4-BE49-F238E27FC236}">
                <a16:creationId xmlns:a16="http://schemas.microsoft.com/office/drawing/2014/main" id="{CBFA162E-9CB4-90BF-10EE-9962D4DC6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45D46AFC-5713-1F47-E985-75B821701721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DB08EEE7-F6CF-73DF-6FF6-0459E2468277}"/>
              </a:ext>
            </a:extLst>
          </p:cNvPr>
          <p:cNvSpPr txBox="1">
            <a:spLocks/>
          </p:cNvSpPr>
          <p:nvPr/>
        </p:nvSpPr>
        <p:spPr>
          <a:xfrm>
            <a:off x="6560059" y="219968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250 – 550 เมตร (820 – 180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F599DC-AAAC-8803-5948-FF1675263E3E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3233C-88F6-6F42-FC56-66B8052E99C6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C6B8FB-BEA6-16AA-2566-8AFBC9171399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D83F55-B5F4-2B52-7037-99FF86EDF594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แบ่งประเภทดินได้เป็น 11 ประเภทหลัก ตั้งแต่ดินที่มีหน้าดินเป็นสีแดง ดินที่เกิดจากหินปูน (พบในแถบวอ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์เวล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) ดินที่เกิดจากหินชนวนแตก (พบในแถบพอล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ฮิลล์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) ส่วนดินร่วนปนทราย และดินที่มีส่วนประกอบของแร่ควอทซ์ย่อยสลายปนอยู่ จะพบในแถบฝั่งตะวันตก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32E8526-3430-B3F0-D22B-E269E1D85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039609"/>
            <a:ext cx="6158452" cy="132556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ศาสตร์แห่งการปลูกองุ่นและการผลิตไวน์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3554781"/>
            <a:ext cx="10283598" cy="245540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ผู้บุกเบิกและ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ผู้รักษาขนบประเพณี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yard in the sun&#10;&#10;AI-generated content may be incorrect.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654909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ระบบการบริหารไร่องุ่นมีความหลากหลาย; การปลูกองุ่นโดยการเลี้ยงกิ่งในแนวตั้งเป็นที่นิยม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ไร่องุ่นมีอัตราการเจริญเติบโตของต้นองุ่นในระดับต่ำไปจนถึงระดับปานกลาง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การบริหารจัดการดินเป็นสิ่งที่ต้องมุ่งเน้นให้มากขึ้น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 :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ต้นเดือนกุมภาพันธ์ถึงกลางเดือนเมษายน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D1939-21D4-252D-E6E5-47F4F880BF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08249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5103116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การผลิตไวน์ใน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577771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ใช้เทคนิคต่าง ๆ หลากหลาย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การทดลองกับองุ่นหลากพันธุ์และหลายสไตล์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เปลี่ยนจากผลิตปริมาณมากไปเป็นครั้งละน้อย ๆ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rows of vines&#10;&#10;AI-generated content may be incorrect.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>
            <a:off x="2" y="0"/>
            <a:ext cx="12191998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000814"/>
            <a:ext cx="7177344" cy="1325562"/>
          </a:xfrm>
        </p:spPr>
        <p:txBody>
          <a:bodyPr anchor="t"/>
          <a:lstStyle/>
          <a:p>
            <a:pPr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</a:pP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รสชาติแห่ง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en-AU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B982706-0562-D3B7-25BE-ACF94A4EA83F}"/>
              </a:ext>
            </a:extLst>
          </p:cNvPr>
          <p:cNvSpPr txBox="1">
            <a:spLocks/>
          </p:cNvSpPr>
          <p:nvPr/>
        </p:nvSpPr>
        <p:spPr>
          <a:xfrm>
            <a:off x="688975" y="3161619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th-TH" sz="6000" b="1" cap="all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องุ่นพันธุ์หลักที่สำคัญ</a:t>
            </a:r>
            <a:endParaRPr lang="en-US" sz="6000" b="1" cap="all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8B7BC44-F9A8-62F3-317A-3DC968D891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6843" y="2007498"/>
            <a:ext cx="1157924" cy="3505435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8A858B6F-E734-EDB0-3846-C241B92FBB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6379" y="1778557"/>
            <a:ext cx="1270924" cy="3847526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693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130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พันธุ์องุ่นสำคัญ 5 อันดับแรก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33755"/>
            <a:ext cx="1842968" cy="13234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2452" y="5442199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32%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3360" y="5409747"/>
            <a:ext cx="1842968" cy="169277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2400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18%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19241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8976345" y="5419241"/>
            <a:ext cx="2058502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3289324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263963" y="4019455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5051920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9361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A0CB5-6D17-C571-B243-40C0ECF05E47}"/>
              </a:ext>
            </a:extLst>
          </p:cNvPr>
          <p:cNvSpPr txBox="1"/>
          <p:nvPr/>
        </p:nvSpPr>
        <p:spPr>
          <a:xfrm rot="16200000">
            <a:off x="1061682" y="4019454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B0853A1A-3A7D-A979-75F2-1F15CB472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429" y="872730"/>
            <a:ext cx="2018947" cy="611204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63796" y="3627343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2024946"/>
            <a:ext cx="2352543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ไวน์ที่สามารถเก็บต่อได้เป็นทศวรรษ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568760"/>
            <a:ext cx="1744270" cy="691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สไตล์โดดเด่น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เป็นเอกลักษณ์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ADCF15-B54F-5CC8-81B5-E3F80CDCFB91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10008065" y="3905983"/>
            <a:ext cx="2069911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ผิวมะนาว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มะนาวเหลือง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ดอกส้ม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F5C89A22-3B4B-65AB-39CD-F3EAFBA7642A}"/>
              </a:ext>
            </a:extLst>
          </p:cNvPr>
          <p:cNvSpPr txBox="1"/>
          <p:nvPr/>
        </p:nvSpPr>
        <p:spPr>
          <a:xfrm>
            <a:off x="1822644" y="4300666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2311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br>
              <a:rPr lang="en-US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303168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667311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3031454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395597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760121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4124645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482990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853692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218216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145739" y="26307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303168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66731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303145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3955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76012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4124645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482990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85369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218216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303168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667311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3031454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395597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760121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412464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48299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85369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21821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303168" y="50243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66731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303145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39559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76012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4124645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482990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853692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218216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303168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66731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303145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395597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760121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4124645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48299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85369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21821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303168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66731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303145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395597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59740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85369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218216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205136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668265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768018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81602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757354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4127970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52A9AF0-DEB6-E564-888A-42D03EBFE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63262" y="590594"/>
            <a:ext cx="2018947" cy="6112048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7B94A81-E7A8-C1B5-031B-D88192AC4506}"/>
              </a:ext>
            </a:extLst>
          </p:cNvPr>
          <p:cNvSpPr txBox="1"/>
          <p:nvPr/>
        </p:nvSpPr>
        <p:spPr>
          <a:xfrm rot="16200000">
            <a:off x="7903914" y="4201957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425620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821418" y="26285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0108868-39C0-9409-A945-55F394C64B6B}"/>
              </a:ext>
            </a:extLst>
          </p:cNvPr>
          <p:cNvSpPr txBox="1"/>
          <p:nvPr/>
        </p:nvSpPr>
        <p:spPr>
          <a:xfrm>
            <a:off x="525493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D39513-CFD6-5BB3-6A70-DB3D3BE7D80A}"/>
              </a:ext>
            </a:extLst>
          </p:cNvPr>
          <p:cNvCxnSpPr>
            <a:cxnSpLocks/>
          </p:cNvCxnSpPr>
          <p:nvPr/>
        </p:nvCxnSpPr>
        <p:spPr>
          <a:xfrm>
            <a:off x="796039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C583BDA8-B4FC-F8ED-73B8-A88B93DC6C66}"/>
              </a:ext>
            </a:extLst>
          </p:cNvPr>
          <p:cNvSpPr txBox="1"/>
          <p:nvPr/>
        </p:nvSpPr>
        <p:spPr>
          <a:xfrm>
            <a:off x="525492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BBA3FD42-8843-C209-1F09-4C9D95CA22ED}"/>
              </a:ext>
            </a:extLst>
          </p:cNvPr>
          <p:cNvSpPr txBox="1"/>
          <p:nvPr/>
        </p:nvSpPr>
        <p:spPr>
          <a:xfrm>
            <a:off x="2205136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A0BE0C8E-845A-65AD-3049-807DBDF06C56}"/>
              </a:ext>
            </a:extLst>
          </p:cNvPr>
          <p:cNvSpPr txBox="1"/>
          <p:nvPr/>
        </p:nvSpPr>
        <p:spPr>
          <a:xfrm>
            <a:off x="3474887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4A79CA89-F054-D3BD-69E6-1FFE547E3174}"/>
              </a:ext>
            </a:extLst>
          </p:cNvPr>
          <p:cNvSpPr txBox="1"/>
          <p:nvPr/>
        </p:nvSpPr>
        <p:spPr>
          <a:xfrm>
            <a:off x="4768018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C8010F2F-BF8B-D7EE-F68B-46DC547301DD}"/>
              </a:ext>
            </a:extLst>
          </p:cNvPr>
          <p:cNvSpPr txBox="1"/>
          <p:nvPr/>
        </p:nvSpPr>
        <p:spPr>
          <a:xfrm>
            <a:off x="2205136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D887BE8F-CE31-4DA2-9DBA-D6B74946CA08}"/>
              </a:ext>
            </a:extLst>
          </p:cNvPr>
          <p:cNvSpPr txBox="1"/>
          <p:nvPr/>
        </p:nvSpPr>
        <p:spPr>
          <a:xfrm>
            <a:off x="3325704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1D777B1A-0960-3FA2-EB0C-36E3A80CBCBA}"/>
              </a:ext>
            </a:extLst>
          </p:cNvPr>
          <p:cNvSpPr txBox="1"/>
          <p:nvPr/>
        </p:nvSpPr>
        <p:spPr>
          <a:xfrm>
            <a:off x="4768018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ABD8E68-B9C4-67C2-08E0-9473FED2D8DF}"/>
              </a:ext>
            </a:extLst>
          </p:cNvPr>
          <p:cNvCxnSpPr>
            <a:cxnSpLocks/>
          </p:cNvCxnSpPr>
          <p:nvPr/>
        </p:nvCxnSpPr>
        <p:spPr>
          <a:xfrm>
            <a:off x="1629867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89AE56B4-8124-A3F7-4432-7856CBF9C704}"/>
              </a:ext>
            </a:extLst>
          </p:cNvPr>
          <p:cNvSpPr txBox="1"/>
          <p:nvPr/>
        </p:nvSpPr>
        <p:spPr>
          <a:xfrm>
            <a:off x="525492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82AB5D1-1FE7-67F9-D26A-C1E29F046ABA}"/>
              </a:ext>
            </a:extLst>
          </p:cNvPr>
          <p:cNvCxnSpPr>
            <a:cxnSpLocks/>
          </p:cNvCxnSpPr>
          <p:nvPr/>
        </p:nvCxnSpPr>
        <p:spPr>
          <a:xfrm>
            <a:off x="1485467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A330D8D1-2AE5-C408-47E1-8BD4D53A3DCA}"/>
              </a:ext>
            </a:extLst>
          </p:cNvPr>
          <p:cNvSpPr txBox="1"/>
          <p:nvPr/>
        </p:nvSpPr>
        <p:spPr>
          <a:xfrm>
            <a:off x="2079088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C8B3CD2C-254C-FE6A-9463-2763F30FED6C}"/>
              </a:ext>
            </a:extLst>
          </p:cNvPr>
          <p:cNvSpPr txBox="1"/>
          <p:nvPr/>
        </p:nvSpPr>
        <p:spPr>
          <a:xfrm>
            <a:off x="3325704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DC84F566-BFF7-E1D5-16D0-30B5B8CAD18E}"/>
              </a:ext>
            </a:extLst>
          </p:cNvPr>
          <p:cNvSpPr txBox="1"/>
          <p:nvPr/>
        </p:nvSpPr>
        <p:spPr>
          <a:xfrm>
            <a:off x="4768018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D26A7D2D-8CD7-29D7-9DA4-47735D2ADD17}"/>
              </a:ext>
            </a:extLst>
          </p:cNvPr>
          <p:cNvSpPr txBox="1"/>
          <p:nvPr/>
        </p:nvSpPr>
        <p:spPr>
          <a:xfrm>
            <a:off x="525491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77FA91D-4790-264C-026A-BA946D30A48D}"/>
              </a:ext>
            </a:extLst>
          </p:cNvPr>
          <p:cNvCxnSpPr>
            <a:cxnSpLocks/>
          </p:cNvCxnSpPr>
          <p:nvPr/>
        </p:nvCxnSpPr>
        <p:spPr>
          <a:xfrm>
            <a:off x="981143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8DC1E98D-C3A3-529B-497D-916137D39286}"/>
              </a:ext>
            </a:extLst>
          </p:cNvPr>
          <p:cNvSpPr txBox="1"/>
          <p:nvPr/>
        </p:nvSpPr>
        <p:spPr>
          <a:xfrm>
            <a:off x="525492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846E40F-F176-6BCF-C5FD-2F88960EDB8A}"/>
              </a:ext>
            </a:extLst>
          </p:cNvPr>
          <p:cNvCxnSpPr>
            <a:cxnSpLocks/>
          </p:cNvCxnSpPr>
          <p:nvPr/>
        </p:nvCxnSpPr>
        <p:spPr>
          <a:xfrm>
            <a:off x="2138610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FBECC498-07FE-5E25-77E3-A61BFE71653E}"/>
              </a:ext>
            </a:extLst>
          </p:cNvPr>
          <p:cNvSpPr txBox="1"/>
          <p:nvPr/>
        </p:nvSpPr>
        <p:spPr>
          <a:xfrm>
            <a:off x="540749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FC1726F-A0A1-7B4D-C372-CA03903AAB52}"/>
              </a:ext>
            </a:extLst>
          </p:cNvPr>
          <p:cNvCxnSpPr>
            <a:cxnSpLocks/>
          </p:cNvCxnSpPr>
          <p:nvPr/>
        </p:nvCxnSpPr>
        <p:spPr>
          <a:xfrm>
            <a:off x="1499982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6720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640467-1889-2B3B-7EE1-42E22F33BA60}"/>
              </a:ext>
            </a:extLst>
          </p:cNvPr>
          <p:cNvCxnSpPr>
            <a:cxnSpLocks/>
          </p:cNvCxnSpPr>
          <p:nvPr/>
        </p:nvCxnSpPr>
        <p:spPr>
          <a:xfrm>
            <a:off x="2407369" y="382069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1981243"/>
            <a:ext cx="2805709" cy="71045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อากาศร้อนตอนกลางวัน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ทำให้ได้ผลองุ่นที่เข้มเต็มรสชาติ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724757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5916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842397" y="4676598"/>
            <a:ext cx="2805709" cy="14968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ชะเอม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30626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29864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1825881"/>
            <a:ext cx="1360731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เข้ม เต็มรสสัมผัส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และกลมกล่อม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5BB112-49B3-4CE1-644E-5F6AE4333CA0}"/>
              </a:ext>
            </a:extLst>
          </p:cNvPr>
          <p:cNvSpPr/>
          <p:nvPr/>
        </p:nvSpPr>
        <p:spPr>
          <a:xfrm>
            <a:off x="1111254" y="4079091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16338A-F97E-475B-5F80-01C06F05993F}"/>
              </a:ext>
            </a:extLst>
          </p:cNvPr>
          <p:cNvCxnSpPr>
            <a:cxnSpLocks/>
          </p:cNvCxnSpPr>
          <p:nvPr/>
        </p:nvCxnSpPr>
        <p:spPr>
          <a:xfrm>
            <a:off x="2400300" y="3832372"/>
            <a:ext cx="35550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A873990A-9AA3-CC85-37B3-EDFF9DB51151}"/>
              </a:ext>
            </a:extLst>
          </p:cNvPr>
          <p:cNvSpPr txBox="1"/>
          <p:nvPr/>
        </p:nvSpPr>
        <p:spPr>
          <a:xfrm>
            <a:off x="1268972" y="4350265"/>
            <a:ext cx="2146963" cy="178613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5DC78D-CFA1-FD9D-320B-4E75964C8B86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290643" y="180033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54786" y="179743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18929" y="179743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83072" y="179743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47596" y="179743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12120" y="179743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70465" y="179743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41167" y="179743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05691" y="179743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582295" y="2249547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290643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5478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18929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8307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4759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1212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70465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4116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0569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290643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54786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1892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8307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4759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1212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7046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4116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0569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290643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5478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1892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8307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4759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1212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70465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4116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0569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290643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5478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18929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38307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4759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12120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70465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4116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0569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290643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5478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18929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8307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192611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933627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55493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290643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5478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1892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8307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4759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12120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70465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4116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0569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73964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1977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4240833" y="21085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6CA6850-8FA6-500D-D1FC-D5AE65AF1DE5}"/>
              </a:ext>
            </a:extLst>
          </p:cNvPr>
          <p:cNvSpPr/>
          <p:nvPr/>
        </p:nvSpPr>
        <p:spPr>
          <a:xfrm>
            <a:off x="4102235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E61DCD-89DC-8339-870B-CD573525BFB8}"/>
              </a:ext>
            </a:extLst>
          </p:cNvPr>
          <p:cNvGrpSpPr/>
          <p:nvPr/>
        </p:nvGrpSpPr>
        <p:grpSpPr>
          <a:xfrm>
            <a:off x="4099849" y="6131407"/>
            <a:ext cx="1010664" cy="272668"/>
            <a:chOff x="7674890" y="5926610"/>
            <a:chExt cx="101066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470465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147C3C-7366-5B1C-20D9-69187A1A1F8F}"/>
              </a:ext>
            </a:extLst>
          </p:cNvPr>
          <p:cNvCxnSpPr>
            <a:cxnSpLocks/>
          </p:cNvCxnSpPr>
          <p:nvPr/>
        </p:nvCxnSpPr>
        <p:spPr>
          <a:xfrm>
            <a:off x="4617351" y="21085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D9051F-BBCB-E267-67EC-F526FFA9AE62}"/>
              </a:ext>
            </a:extLst>
          </p:cNvPr>
          <p:cNvCxnSpPr>
            <a:cxnSpLocks/>
          </p:cNvCxnSpPr>
          <p:nvPr/>
        </p:nvCxnSpPr>
        <p:spPr>
          <a:xfrm>
            <a:off x="4229663" y="2234688"/>
            <a:ext cx="3923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08C2DD41-0233-261A-8FBF-E3723B92383A}"/>
              </a:ext>
            </a:extLst>
          </p:cNvPr>
          <p:cNvSpPr txBox="1"/>
          <p:nvPr/>
        </p:nvSpPr>
        <p:spPr>
          <a:xfrm>
            <a:off x="512968" y="177080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D958881-0EC6-56F9-9B7E-731D17F95D83}"/>
              </a:ext>
            </a:extLst>
          </p:cNvPr>
          <p:cNvCxnSpPr>
            <a:cxnSpLocks/>
          </p:cNvCxnSpPr>
          <p:nvPr/>
        </p:nvCxnSpPr>
        <p:spPr>
          <a:xfrm>
            <a:off x="783514" y="193342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4DE4C95A-0744-68A8-DF56-CDB545D1988A}"/>
              </a:ext>
            </a:extLst>
          </p:cNvPr>
          <p:cNvSpPr txBox="1"/>
          <p:nvPr/>
        </p:nvSpPr>
        <p:spPr>
          <a:xfrm>
            <a:off x="512967" y="267169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55B2D92B-E55B-B416-546B-6E7AC56BFB90}"/>
              </a:ext>
            </a:extLst>
          </p:cNvPr>
          <p:cNvSpPr txBox="1"/>
          <p:nvPr/>
        </p:nvSpPr>
        <p:spPr>
          <a:xfrm>
            <a:off x="2192611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56CA2E7-399F-EE38-B62A-389B6A94EF1B}"/>
              </a:ext>
            </a:extLst>
          </p:cNvPr>
          <p:cNvSpPr txBox="1"/>
          <p:nvPr/>
        </p:nvSpPr>
        <p:spPr>
          <a:xfrm>
            <a:off x="3462362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7C09FBFD-A54D-B65D-9A61-0B3BC9320E98}"/>
              </a:ext>
            </a:extLst>
          </p:cNvPr>
          <p:cNvSpPr txBox="1"/>
          <p:nvPr/>
        </p:nvSpPr>
        <p:spPr>
          <a:xfrm>
            <a:off x="4755493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3964DE6C-D6E8-BF6C-BFFB-F694A2CC9982}"/>
              </a:ext>
            </a:extLst>
          </p:cNvPr>
          <p:cNvSpPr txBox="1"/>
          <p:nvPr/>
        </p:nvSpPr>
        <p:spPr>
          <a:xfrm>
            <a:off x="2192611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E7733A1F-6B9F-15D6-6839-22C3F9BCA2EE}"/>
              </a:ext>
            </a:extLst>
          </p:cNvPr>
          <p:cNvSpPr txBox="1"/>
          <p:nvPr/>
        </p:nvSpPr>
        <p:spPr>
          <a:xfrm>
            <a:off x="3313179" y="331146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D38FA3E3-C21C-2879-7A69-D1F3D1702F7E}"/>
              </a:ext>
            </a:extLst>
          </p:cNvPr>
          <p:cNvSpPr txBox="1"/>
          <p:nvPr/>
        </p:nvSpPr>
        <p:spPr>
          <a:xfrm>
            <a:off x="4755493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2661EBC-A2C7-60B0-C5DB-5DF39DD6EB4A}"/>
              </a:ext>
            </a:extLst>
          </p:cNvPr>
          <p:cNvCxnSpPr>
            <a:cxnSpLocks/>
          </p:cNvCxnSpPr>
          <p:nvPr/>
        </p:nvCxnSpPr>
        <p:spPr>
          <a:xfrm>
            <a:off x="1617342" y="297097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4965F001-41C0-E2E5-1008-BC1902472984}"/>
              </a:ext>
            </a:extLst>
          </p:cNvPr>
          <p:cNvSpPr txBox="1"/>
          <p:nvPr/>
        </p:nvSpPr>
        <p:spPr>
          <a:xfrm>
            <a:off x="512967" y="36519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9294A46-D846-6352-7A88-CB35E04A8CA0}"/>
              </a:ext>
            </a:extLst>
          </p:cNvPr>
          <p:cNvCxnSpPr>
            <a:cxnSpLocks/>
          </p:cNvCxnSpPr>
          <p:nvPr/>
        </p:nvCxnSpPr>
        <p:spPr>
          <a:xfrm>
            <a:off x="1472942" y="384212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ED5DA6A6-60E9-68CB-8297-75E5ADE0892F}"/>
              </a:ext>
            </a:extLst>
          </p:cNvPr>
          <p:cNvSpPr txBox="1"/>
          <p:nvPr/>
        </p:nvSpPr>
        <p:spPr>
          <a:xfrm>
            <a:off x="2066563" y="415172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2AC6AD15-3182-998D-40E2-A78C35655764}"/>
              </a:ext>
            </a:extLst>
          </p:cNvPr>
          <p:cNvSpPr txBox="1"/>
          <p:nvPr/>
        </p:nvSpPr>
        <p:spPr>
          <a:xfrm>
            <a:off x="3313179" y="415172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E53900EC-F491-DBE0-8326-469D05162B58}"/>
              </a:ext>
            </a:extLst>
          </p:cNvPr>
          <p:cNvSpPr txBox="1"/>
          <p:nvPr/>
        </p:nvSpPr>
        <p:spPr>
          <a:xfrm>
            <a:off x="4755493" y="41517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C5174906-6B4D-464D-3084-110A400DDA08}"/>
              </a:ext>
            </a:extLst>
          </p:cNvPr>
          <p:cNvSpPr txBox="1"/>
          <p:nvPr/>
        </p:nvSpPr>
        <p:spPr>
          <a:xfrm>
            <a:off x="512966" y="451451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4EF66B7-79C2-F403-BAF0-DEEE521B8A89}"/>
              </a:ext>
            </a:extLst>
          </p:cNvPr>
          <p:cNvCxnSpPr>
            <a:cxnSpLocks/>
          </p:cNvCxnSpPr>
          <p:nvPr/>
        </p:nvCxnSpPr>
        <p:spPr>
          <a:xfrm>
            <a:off x="984500" y="468238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77157441-D3CE-C6F6-5F6B-C7D10AEC836D}"/>
              </a:ext>
            </a:extLst>
          </p:cNvPr>
          <p:cNvSpPr txBox="1"/>
          <p:nvPr/>
        </p:nvSpPr>
        <p:spPr>
          <a:xfrm>
            <a:off x="512967" y="523246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063B028-35EF-18D7-D632-4AA9EC5BE0A7}"/>
              </a:ext>
            </a:extLst>
          </p:cNvPr>
          <p:cNvCxnSpPr>
            <a:cxnSpLocks/>
          </p:cNvCxnSpPr>
          <p:nvPr/>
        </p:nvCxnSpPr>
        <p:spPr>
          <a:xfrm>
            <a:off x="2126085" y="540033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5E0514FA-4277-1C10-0ED1-CF9E32AABC4F}"/>
              </a:ext>
            </a:extLst>
          </p:cNvPr>
          <p:cNvSpPr txBox="1"/>
          <p:nvPr/>
        </p:nvSpPr>
        <p:spPr>
          <a:xfrm>
            <a:off x="528224" y="60811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199749-7B81-74CF-A33A-84282E839E0C}"/>
              </a:ext>
            </a:extLst>
          </p:cNvPr>
          <p:cNvCxnSpPr>
            <a:cxnSpLocks/>
          </p:cNvCxnSpPr>
          <p:nvPr/>
        </p:nvCxnSpPr>
        <p:spPr>
          <a:xfrm>
            <a:off x="1487457" y="627062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itle 2">
            <a:extLst>
              <a:ext uri="{FF2B5EF4-FFF2-40B4-BE49-F238E27FC236}">
                <a16:creationId xmlns:a16="http://schemas.microsoft.com/office/drawing/2014/main" id="{E3AF4FCF-E4EE-7A32-2E5B-63DAA9EEF210}"/>
              </a:ext>
            </a:extLst>
          </p:cNvPr>
          <p:cNvSpPr txBox="1"/>
          <p:nvPr/>
        </p:nvSpPr>
        <p:spPr>
          <a:xfrm>
            <a:off x="512967" y="485275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CA43D5E-CC12-936E-8B88-BEC731245984}"/>
              </a:ext>
            </a:extLst>
          </p:cNvPr>
          <p:cNvCxnSpPr>
            <a:cxnSpLocks/>
          </p:cNvCxnSpPr>
          <p:nvPr/>
        </p:nvCxnSpPr>
        <p:spPr>
          <a:xfrm>
            <a:off x="2126085" y="502062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4698" y="2573884"/>
            <a:ext cx="1832762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เข้ม หรูหรา พร้อมกับรสชาติของผลไม้เปลือกดำ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54752" y="4826301"/>
            <a:ext cx="2805709" cy="17880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แค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ช็อกโกแลตดำ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233722" y="2324791"/>
            <a:ext cx="3195959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มีความสุขุมนุ่มลึก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กว่าคาแบ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ในเขตอากาศร้อนบางแห่ง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EB319B-EB4E-8ED8-1F0D-D9BA0E9D94C0}"/>
              </a:ext>
            </a:extLst>
          </p:cNvPr>
          <p:cNvSpPr/>
          <p:nvPr/>
        </p:nvSpPr>
        <p:spPr>
          <a:xfrm>
            <a:off x="1115171" y="420872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9A6CC922-6456-1630-CF1C-7C74BC4AAA66}"/>
              </a:ext>
            </a:extLst>
          </p:cNvPr>
          <p:cNvSpPr txBox="1"/>
          <p:nvPr/>
        </p:nvSpPr>
        <p:spPr>
          <a:xfrm>
            <a:off x="1272889" y="4473372"/>
            <a:ext cx="2146963" cy="178613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1/5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17105" y="1945201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81248" y="1942299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45391" y="1942299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09534" y="1942299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74058" y="1942299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38582" y="1942299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96927" y="1942299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67629" y="1942299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32153" y="1942299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853964" y="2389492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17105" y="296078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81248" y="29578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45391" y="29578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09534" y="29578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74058" y="29578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38582" y="29578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96927" y="29578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67629" y="29578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32153" y="29578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17105" y="38513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81248" y="384841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45391" y="38484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09534" y="38484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74058" y="38484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38582" y="38484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96927" y="38484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67629" y="38484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32153" y="38484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17105" y="46944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81248" y="46915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45391" y="46915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09534" y="4691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74058" y="4691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38582" y="4691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96927" y="4691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67629" y="4691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32153" y="46915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17105" y="50404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81248" y="50375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45391" y="50375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09534" y="50375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74058" y="50375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38582" y="503756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96927" y="50375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67629" y="50375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32153" y="50375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17105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81248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45391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09534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74058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32153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19073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10392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95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343257" y="225342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17105" y="54196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81248" y="54167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45391" y="54167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09534" y="54167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74058" y="54167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38582" y="54167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96927" y="54167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67629" y="54167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32153" y="54167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85352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838932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206923" y="62846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6D1ED7-A5F2-5EF8-0410-3BAB8A647D79}"/>
              </a:ext>
            </a:extLst>
          </p:cNvPr>
          <p:cNvCxnSpPr>
            <a:cxnSpLocks/>
          </p:cNvCxnSpPr>
          <p:nvPr/>
        </p:nvCxnSpPr>
        <p:spPr>
          <a:xfrm>
            <a:off x="5076122" y="225342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C0A72-E1AC-D4BA-8FEA-5439029D5D7E}"/>
              </a:ext>
            </a:extLst>
          </p:cNvPr>
          <p:cNvCxnSpPr>
            <a:cxnSpLocks/>
          </p:cNvCxnSpPr>
          <p:nvPr/>
        </p:nvCxnSpPr>
        <p:spPr>
          <a:xfrm>
            <a:off x="4332643" y="238087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21A3C334-98F3-5123-DBBE-B992CCB7FE96}"/>
              </a:ext>
            </a:extLst>
          </p:cNvPr>
          <p:cNvSpPr txBox="1"/>
          <p:nvPr/>
        </p:nvSpPr>
        <p:spPr>
          <a:xfrm>
            <a:off x="239087" y="1915367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7593D45-8C4C-AB1C-4E9B-789608CFDC5E}"/>
              </a:ext>
            </a:extLst>
          </p:cNvPr>
          <p:cNvCxnSpPr>
            <a:cxnSpLocks/>
          </p:cNvCxnSpPr>
          <p:nvPr/>
        </p:nvCxnSpPr>
        <p:spPr>
          <a:xfrm>
            <a:off x="509633" y="2077983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37D04158-31AF-3674-9872-FBEA13125054}"/>
              </a:ext>
            </a:extLst>
          </p:cNvPr>
          <p:cNvSpPr txBox="1"/>
          <p:nvPr/>
        </p:nvSpPr>
        <p:spPr>
          <a:xfrm>
            <a:off x="239086" y="281625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18BBCBD4-8239-A8D9-5367-B87AD4725438}"/>
              </a:ext>
            </a:extLst>
          </p:cNvPr>
          <p:cNvSpPr txBox="1"/>
          <p:nvPr/>
        </p:nvSpPr>
        <p:spPr>
          <a:xfrm>
            <a:off x="1918730" y="26157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EEA2B557-C340-607B-0A89-661F727BC4F6}"/>
              </a:ext>
            </a:extLst>
          </p:cNvPr>
          <p:cNvSpPr txBox="1"/>
          <p:nvPr/>
        </p:nvSpPr>
        <p:spPr>
          <a:xfrm>
            <a:off x="3188481" y="26157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02E3EE3-D0C3-73E0-6F1B-60C80DDC9ABA}"/>
              </a:ext>
            </a:extLst>
          </p:cNvPr>
          <p:cNvSpPr txBox="1"/>
          <p:nvPr/>
        </p:nvSpPr>
        <p:spPr>
          <a:xfrm>
            <a:off x="4481612" y="26157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38D54CC4-7A95-7271-E1BE-2F835B2F22A0}"/>
              </a:ext>
            </a:extLst>
          </p:cNvPr>
          <p:cNvSpPr txBox="1"/>
          <p:nvPr/>
        </p:nvSpPr>
        <p:spPr>
          <a:xfrm>
            <a:off x="1918730" y="34560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9C5B16F9-0763-5CA2-3077-550BBBEB6D3F}"/>
              </a:ext>
            </a:extLst>
          </p:cNvPr>
          <p:cNvSpPr txBox="1"/>
          <p:nvPr/>
        </p:nvSpPr>
        <p:spPr>
          <a:xfrm>
            <a:off x="3039298" y="345603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CAEBE233-3197-2D26-81BE-2464DE5946B3}"/>
              </a:ext>
            </a:extLst>
          </p:cNvPr>
          <p:cNvSpPr txBox="1"/>
          <p:nvPr/>
        </p:nvSpPr>
        <p:spPr>
          <a:xfrm>
            <a:off x="4481612" y="34560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AF7C709-30E9-F38D-EEDE-EB400EB58C2F}"/>
              </a:ext>
            </a:extLst>
          </p:cNvPr>
          <p:cNvCxnSpPr>
            <a:cxnSpLocks/>
          </p:cNvCxnSpPr>
          <p:nvPr/>
        </p:nvCxnSpPr>
        <p:spPr>
          <a:xfrm>
            <a:off x="1343461" y="3115534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E1D9BCCB-3277-8CE8-5B8D-39ECE7E636AA}"/>
              </a:ext>
            </a:extLst>
          </p:cNvPr>
          <p:cNvSpPr txBox="1"/>
          <p:nvPr/>
        </p:nvSpPr>
        <p:spPr>
          <a:xfrm>
            <a:off x="239086" y="3796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1BEB5C3-8177-E7CE-EA09-AA1FC287217A}"/>
              </a:ext>
            </a:extLst>
          </p:cNvPr>
          <p:cNvCxnSpPr>
            <a:cxnSpLocks/>
          </p:cNvCxnSpPr>
          <p:nvPr/>
        </p:nvCxnSpPr>
        <p:spPr>
          <a:xfrm>
            <a:off x="1199061" y="3986685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D778DE49-88B4-111B-A34B-CC430A99A72C}"/>
              </a:ext>
            </a:extLst>
          </p:cNvPr>
          <p:cNvSpPr txBox="1"/>
          <p:nvPr/>
        </p:nvSpPr>
        <p:spPr>
          <a:xfrm>
            <a:off x="1792682" y="4296289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20CE2377-30B4-AD39-3BA4-04152F5AECF2}"/>
              </a:ext>
            </a:extLst>
          </p:cNvPr>
          <p:cNvSpPr txBox="1"/>
          <p:nvPr/>
        </p:nvSpPr>
        <p:spPr>
          <a:xfrm>
            <a:off x="3039298" y="429628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71214BE2-F647-B509-8CEB-645ACBEF6D48}"/>
              </a:ext>
            </a:extLst>
          </p:cNvPr>
          <p:cNvSpPr txBox="1"/>
          <p:nvPr/>
        </p:nvSpPr>
        <p:spPr>
          <a:xfrm>
            <a:off x="4481612" y="429628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5F10527E-5C92-32F9-38DC-E6CDC8F50D48}"/>
              </a:ext>
            </a:extLst>
          </p:cNvPr>
          <p:cNvSpPr txBox="1"/>
          <p:nvPr/>
        </p:nvSpPr>
        <p:spPr>
          <a:xfrm>
            <a:off x="239085" y="4659073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7C5C870-8371-A575-EDB9-7D2A56FB9B9E}"/>
              </a:ext>
            </a:extLst>
          </p:cNvPr>
          <p:cNvCxnSpPr>
            <a:cxnSpLocks/>
          </p:cNvCxnSpPr>
          <p:nvPr/>
        </p:nvCxnSpPr>
        <p:spPr>
          <a:xfrm>
            <a:off x="710619" y="4826944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9434B1FC-4C4A-9CD3-1EA1-EAAEDF7D62B0}"/>
              </a:ext>
            </a:extLst>
          </p:cNvPr>
          <p:cNvSpPr txBox="1"/>
          <p:nvPr/>
        </p:nvSpPr>
        <p:spPr>
          <a:xfrm>
            <a:off x="239086" y="537702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A29487F-F09D-8A21-2601-32B5F735326C}"/>
              </a:ext>
            </a:extLst>
          </p:cNvPr>
          <p:cNvCxnSpPr>
            <a:cxnSpLocks/>
          </p:cNvCxnSpPr>
          <p:nvPr/>
        </p:nvCxnSpPr>
        <p:spPr>
          <a:xfrm>
            <a:off x="1852204" y="554489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B5CAA05F-CC71-AD71-205F-6C0770011940}"/>
              </a:ext>
            </a:extLst>
          </p:cNvPr>
          <p:cNvSpPr txBox="1"/>
          <p:nvPr/>
        </p:nvSpPr>
        <p:spPr>
          <a:xfrm>
            <a:off x="254343" y="6225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230C59C-18CC-6D12-BD5E-5CC8DCC02E09}"/>
              </a:ext>
            </a:extLst>
          </p:cNvPr>
          <p:cNvCxnSpPr>
            <a:cxnSpLocks/>
          </p:cNvCxnSpPr>
          <p:nvPr/>
        </p:nvCxnSpPr>
        <p:spPr>
          <a:xfrm>
            <a:off x="1213576" y="6415185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2">
            <a:extLst>
              <a:ext uri="{FF2B5EF4-FFF2-40B4-BE49-F238E27FC236}">
                <a16:creationId xmlns:a16="http://schemas.microsoft.com/office/drawing/2014/main" id="{AAD46567-A834-8619-29C9-7CF7664C1AC6}"/>
              </a:ext>
            </a:extLst>
          </p:cNvPr>
          <p:cNvSpPr txBox="1"/>
          <p:nvPr/>
        </p:nvSpPr>
        <p:spPr>
          <a:xfrm>
            <a:off x="239086" y="4997312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C998D780-773E-1A07-8A80-DBE6B598A01E}"/>
              </a:ext>
            </a:extLst>
          </p:cNvPr>
          <p:cNvCxnSpPr>
            <a:cxnSpLocks/>
          </p:cNvCxnSpPr>
          <p:nvPr/>
        </p:nvCxnSpPr>
        <p:spPr>
          <a:xfrm>
            <a:off x="1852204" y="5165183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และวิวัฒนาการ</a:t>
            </a:r>
            <a:endParaRPr lang="en-AU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99E3A661-71CA-973E-0FF4-5BAAF11001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95194"/>
            <a:ext cx="6096000" cy="6092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4155746"/>
            <a:ext cx="3848780" cy="992298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ไวน์ระดับโลกและไวน์ที่มีมาแต่เดิมบนพื้นที่ที่ทัศนียภาพงดงาม ยังคงมีอิทธิพลต่อภาพเหตุการณ์ต่าง ๆ ของไวน์ออสเตรเลียอย่างต่อเนื่อง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0" b="-303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9E18748F-8CDE-63C4-067E-EDE2FE12CA49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7470-F10C-2E0D-13F5-394CB475A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6904C-BDB0-3C65-78E9-BE2F76A6044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6049E-BA26-D7B4-4231-B0C56211CB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5137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288691"/>
            <a:ext cx="4147841" cy="3133240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แหล่งผลิตไวน์เล็ก</a:t>
            </a:r>
            <a:r>
              <a:rPr lang="en-US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ๆ แต่ชื่อเสียงโด่งดังไกล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ประวัติศาสตร์อันยาวนานพร้อมด้วยขนบประเพณีทางนวัตกรรมแห่งประเทศออสเตรเลีย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ความสูงต่างระดับที่ลดหลั่นกัน และทิศทางทำให้ผลิตไวน์แดงรสเข้ม</a:t>
            </a:r>
            <a:r>
              <a:rPr lang="en-US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และไวน์ขาวรสนุ่มละมุน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ดินเก่าใช้ปลูกองุ่นได้หลากหลายพันธุ์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มีชื่อเสียงจากไวน์รี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ชีรา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การปฏิวัติเงียบ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834716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สภาพภูมิศาสตร์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เกษตรกรผู้ปลูกองุ่นที่ใช้ในการผลิตไวน์และการผลิตไวน์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องุ่นพันธุ์หลักที่สำคัญ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822D25E-8AB6-56B4-821C-5022FE6CB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4"/>
            <a:ext cx="6158452" cy="2199381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1840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ต้นองุ่นต้นแรกปลูกโดยผู้ตั้งถิ่นฐาน จอห์น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ร็อค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และเอ็ดเวิร์ด กลีสัน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41540" y="4158583"/>
            <a:ext cx="225637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“เซเว่นฮิลล์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ล่า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” เป็นโรงบ่มไวน์แห่งแรก สร้างขึ้นโดยคณะ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เยสุอิต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ผลิตไวน์ที่ใช้ในพิธีกรรมต่าง ๆ ทุกวันนี้ก็ยังดำเนินกิจการอยู่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1540" y="3495809"/>
            <a:ext cx="2120040" cy="662774"/>
          </a:xfrm>
        </p:spPr>
        <p:txBody>
          <a:bodyPr/>
          <a:lstStyle/>
          <a:p>
            <a:r>
              <a:rPr lang="en-US" dirty="0"/>
              <a:t>1851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840851"/>
            <a:ext cx="696830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 </a:t>
            </a:r>
          </a:p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3309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ไร่องุ่นและโรงบ่มไวน์มีจำนวนเพิ่มขึ้นอย่างสม่ำเสมอ, หลายแห่งกลายเป็นชื่อติดปาก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58116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1900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1450946"/>
            <a:ext cx="6784726" cy="13508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US"/>
            </a:defPPr>
            <a:lvl1pPr indent="0" defTabSz="914453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974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201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427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ขนบประเพณี และ 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การเปลี่ยนแปลง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7123046" y="4180805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อัลเฟร็ด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เพอร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ซี่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เบิร์กส์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สร้างไร่องุ่น “เวนดูรี” และปลูกองุ่นสายพันธุ์เดียวกับที่เคยปลูกมาจวบจนปัจจุบัน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712304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1893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6457" y="584200"/>
            <a:ext cx="461554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27642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คืนชีวิตให้ทางรถไฟร้าง ได้เกิดใหม่กลายเป็นเส้นทางไวน์รี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1993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64246" y="2070486"/>
            <a:ext cx="245129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ผู้ผลิตไวน์จำนวน 13 รายของ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ได้ริเริ่มการนำฝาปิดแบบเกลียวมาใช้ในการปิดขวดไวน์ พัฒนาความสำเร็จ เป็นที่ยอมรับ และใช้กันอย่างแพร่หลาย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53361" y="1386635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236968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“จิม แบรี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” เป็นไร่องุ่นแห่งแรกที่ปลูกองุ่นพันธุ์กรีกที่ชื่อว่า “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อัสซิร์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ติโก”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2012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67302" y="2321635"/>
            <a:ext cx="192729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เป็นเขตผลิตไวน์ที่มีอิทธิพลต่อการผลิตไวน์แดงและไวน์ขาวระดับโลก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56417" y="163778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2909" y="-80387"/>
            <a:ext cx="12477818" cy="7018774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6211329" y="5507593"/>
            <a:ext cx="19489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 flipV="1">
            <a:off x="7420708" y="4631160"/>
            <a:ext cx="851292" cy="96074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6C0B009A-AED6-CDA5-09AD-E2CD211BD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tx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tx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819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72" y="1225118"/>
            <a:ext cx="6294068" cy="684644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dirty="0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6631619" y="2614463"/>
            <a:ext cx="13168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7818475" y="1346790"/>
            <a:ext cx="2488018" cy="144602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87899"/>
            <a:ext cx="5009924" cy="792601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สภาพภูมิศาสตร์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0095"/>
            <a:ext cx="4688825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 และดิน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346663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อยู่ห่างจากเมืองแอด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ไปทางตอนเหนือประมาณ 130 กิโลเมตร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ภูมิอากาศอบอุ่นบรรเทาลงได้เพราะอากาศเย็นยามค่ำคืน และลมอ่อน ๆ ในตอนบ่าย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ภูมิทัศน์แบบลูกคลื่นลอนลาดทำให้ภูมิอากาศใกล้ผิวดินมีความแตกต่าง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ดินเก่าแก่และความหลากหลายของดิน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4e8dd08d-258d-47a9-9875-37f1ffd19f33"/>
    <ds:schemaRef ds:uri="02256494-4976-4001-aedb-96463ae0d92e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ECB4EB-6722-46D5-92D1-28A67000A4E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2704</Words>
  <Application>Microsoft Macintosh PowerPoint</Application>
  <PresentationFormat>Widescreen</PresentationFormat>
  <Paragraphs>263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แคลร์ แวลลีย์</vt:lpstr>
      <vt:lpstr>ประเด็นการนำเสนอ ในวันนี้ มีดังนี้ </vt:lpstr>
      <vt:lpstr>ช่วงปี 1840</vt:lpstr>
      <vt:lpstr>PowerPoint Presentation</vt:lpstr>
      <vt:lpstr>ออสเตรเลีย</vt:lpstr>
      <vt:lpstr>ออสเตรเลียใต้</vt:lpstr>
      <vt:lpstr>สภาพภูมิศาสตร์</vt:lpstr>
      <vt:lpstr>ภูมิอากาศ</vt:lpstr>
      <vt:lpstr>ดิน</vt:lpstr>
      <vt:lpstr>ศาสตร์แห่งการปลูกองุ่นและการผลิตไวน์</vt:lpstr>
      <vt:lpstr>PowerPoint Presentation</vt:lpstr>
      <vt:lpstr>การผลิตไวน์ใน</vt:lpstr>
      <vt:lpstr>รสชาติแห่งแคลร์ แวลลีย์</vt:lpstr>
      <vt:lpstr>PowerPoint Presentation</vt:lpstr>
      <vt:lpstr>PowerPoint Presentation</vt:lpstr>
      <vt:lpstr>รีสลิง ลักษณะเฉพาะ</vt:lpstr>
      <vt:lpstr>PowerPoint Presentation</vt:lpstr>
      <vt:lpstr>ชีราซ ลักษณะเฉพาะ</vt:lpstr>
      <vt:lpstr>PowerPoint Presentation</vt:lpstr>
      <vt:lpstr>คาแบร์เนต์ โซวีญง ลักษณะเฉพาะ</vt:lpstr>
      <vt:lpstr>แคลร์ แวลลีย์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2026-04-21T10:23:01Z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