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2"/>
  </p:notesMasterIdLst>
  <p:sldIdLst>
    <p:sldId id="256" r:id="rId5"/>
    <p:sldId id="478" r:id="rId6"/>
    <p:sldId id="625" r:id="rId7"/>
    <p:sldId id="626" r:id="rId8"/>
    <p:sldId id="627" r:id="rId9"/>
    <p:sldId id="629" r:id="rId10"/>
    <p:sldId id="630" r:id="rId11"/>
    <p:sldId id="691" r:id="rId12"/>
    <p:sldId id="692" r:id="rId13"/>
    <p:sldId id="639" r:id="rId14"/>
    <p:sldId id="693" r:id="rId15"/>
    <p:sldId id="673" r:id="rId16"/>
    <p:sldId id="695" r:id="rId17"/>
    <p:sldId id="674" r:id="rId18"/>
    <p:sldId id="675" r:id="rId19"/>
    <p:sldId id="676" r:id="rId20"/>
    <p:sldId id="677" r:id="rId21"/>
    <p:sldId id="678" r:id="rId22"/>
    <p:sldId id="696" r:id="rId23"/>
    <p:sldId id="680" r:id="rId24"/>
    <p:sldId id="683" r:id="rId25"/>
    <p:sldId id="682" r:id="rId26"/>
    <p:sldId id="690" r:id="rId27"/>
    <p:sldId id="669" r:id="rId28"/>
    <p:sldId id="670" r:id="rId29"/>
    <p:sldId id="340" r:id="rId30"/>
    <p:sldId id="697" r:id="rId31"/>
  </p:sldIdLst>
  <p:sldSz cx="12192000" cy="6858000"/>
  <p:notesSz cx="6858000" cy="9144000"/>
  <p:embeddedFontLst>
    <p:embeddedFont>
      <p:font typeface="굴림" panose="020B0600000101010101" pitchFamily="50" charset="-127"/>
      <p:regular r:id="rId33"/>
    </p:embeddedFont>
    <p:embeddedFont>
      <p:font typeface="맑은 고딕" panose="020B0503020000020004" pitchFamily="50" charset="-127"/>
      <p:regular r:id="rId34"/>
      <p:bold r:id="rId35"/>
    </p:embeddedFont>
    <p:embeddedFont>
      <p:font typeface="Inter Display" panose="020B0600000101010101" charset="0"/>
      <p:regular r:id="rId36"/>
      <p:bold r:id="rId37"/>
      <p:italic r:id="rId38"/>
      <p:boldItalic r:id="rId39"/>
    </p:embeddedFont>
    <p:embeddedFont>
      <p:font typeface="Neue Haas Grotesk Text Pro" panose="020B0504020202020204" pitchFamily="34" charset="0"/>
      <p:regular r:id="rId40"/>
      <p:bold r:id="rId41"/>
      <p:italic r:id="rId42"/>
      <p:boldItalic r:id="rId43"/>
    </p:embeddedFont>
    <p:embeddedFont>
      <p:font typeface="Noto Sans KR Bold" panose="020B0200000000000000" pitchFamily="50" charset="-127"/>
      <p:regular r:id="rId44"/>
      <p:bold r:id="rId45"/>
      <p:italic r:id="rId46"/>
      <p:boldItalic r:id="rId47"/>
    </p:embeddedFont>
    <p:embeddedFont>
      <p:font typeface="Noto Sans KR Regular" panose="020B0200000000000000" pitchFamily="50" charset="-127"/>
      <p:regular r:id="rId48"/>
      <p:bold r:id="rId49"/>
      <p:italic r:id="rId50"/>
      <p:boldItalic r:id="rId51"/>
    </p:embeddedFont>
  </p:embeddedFontLst>
  <p:custDataLst>
    <p:tags r:id="rId52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856" autoAdjust="0"/>
    <p:restoredTop sz="77975" autoAdjust="0"/>
  </p:normalViewPr>
  <p:slideViewPr>
    <p:cSldViewPr snapToGrid="0">
      <p:cViewPr varScale="1">
        <p:scale>
          <a:sx n="71" d="100"/>
          <a:sy n="71" d="100"/>
        </p:scale>
        <p:origin x="2442" y="288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commentAuthors" Target="commentAuthor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font" Target="fonts/font9.fntdata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12.fntdata"/><Relationship Id="rId5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2/25/2026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i="0" dirty="0"/>
              <a:t>새로운 물결의 창의적인 와인메이커들에 의해 </a:t>
            </a:r>
            <a:r>
              <a:rPr lang="ko-KR" altLang="en-US" i="0" strike="noStrike" dirty="0"/>
              <a:t>  </a:t>
            </a:r>
            <a:r>
              <a:rPr lang="ko-KR" altLang="en-US" i="0" dirty="0"/>
              <a:t>호주 </a:t>
            </a:r>
            <a:r>
              <a:rPr lang="ko-KR" altLang="en-US" i="0" dirty="0" err="1"/>
              <a:t>그르나슈</a:t>
            </a:r>
            <a:r>
              <a:rPr lang="ko-KR" altLang="en-US" i="0" dirty="0"/>
              <a:t> 품종은 진화를 거듭했고</a:t>
            </a:r>
            <a:r>
              <a:rPr lang="en-US" altLang="ko-KR" i="0" dirty="0"/>
              <a:t>, </a:t>
            </a:r>
            <a:r>
              <a:rPr lang="ko-KR" altLang="en-US" i="0" dirty="0"/>
              <a:t>다시 세계적인 관심을 끌게 되었다</a:t>
            </a:r>
            <a:r>
              <a:rPr lang="en-US" altLang="ko-KR" i="0" dirty="0"/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i="0" dirty="0"/>
              <a:t>슬라이드 추가 정보와 추천 토론 주제는 슬라이드 노트를 참조한다</a:t>
            </a:r>
            <a:r>
              <a:rPr lang="en-US" altLang="ko-KR" i="0" dirty="0"/>
              <a:t>. </a:t>
            </a:r>
            <a:r>
              <a:rPr lang="ko-KR" altLang="en-US" i="0" dirty="0"/>
              <a:t>본 </a:t>
            </a:r>
            <a:r>
              <a:rPr lang="ko-KR" altLang="en-US" i="0" dirty="0" err="1"/>
              <a:t>프리젠테이션</a:t>
            </a:r>
            <a:r>
              <a:rPr lang="ko-KR" altLang="en-US" i="0" dirty="0"/>
              <a:t> 자료를 비롯 더 많은 주제와 자료를 다운로드 받고자 하는 경우 </a:t>
            </a:r>
            <a:r>
              <a:rPr lang="en-AU" altLang="ko-KR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참조한다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최적의 색과 풍미를 얻기 위해 배수가 잘 되고 한계 생장조건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(marginal growing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condition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잘 자라지만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상대적으로 적응력이 좋은 품종으로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 다양한 토양에서 잘 생장한다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96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39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그르나슈는</a:t>
            </a:r>
            <a:r>
              <a:rPr lang="ko-KR" altLang="en-US" dirty="0"/>
              <a:t> </a:t>
            </a:r>
            <a:r>
              <a:rPr lang="ko-KR" altLang="en-US" b="0" i="0" dirty="0"/>
              <a:t>오랫동안</a:t>
            </a:r>
            <a:r>
              <a:rPr lang="ko-KR" altLang="en-US" i="1" dirty="0"/>
              <a:t> </a:t>
            </a:r>
            <a:r>
              <a:rPr lang="ko-KR" altLang="en-US" dirty="0" err="1"/>
              <a:t>맥라렌</a:t>
            </a:r>
            <a:r>
              <a:rPr lang="ko-KR" altLang="en-US" dirty="0"/>
              <a:t> 베일의 스타 품종으로 정평이 나 있다</a:t>
            </a:r>
            <a:r>
              <a:rPr lang="en-US" altLang="ko-KR" dirty="0"/>
              <a:t>. </a:t>
            </a:r>
            <a:r>
              <a:rPr lang="ko-KR" altLang="en-US" dirty="0"/>
              <a:t>이 지역은 네로 </a:t>
            </a:r>
            <a:r>
              <a:rPr lang="ko-KR" altLang="en-US" dirty="0" err="1"/>
              <a:t>다볼라</a:t>
            </a:r>
            <a:r>
              <a:rPr lang="en-US" altLang="ko-KR" dirty="0"/>
              <a:t>, </a:t>
            </a:r>
            <a:r>
              <a:rPr lang="ko-KR" altLang="en-US" dirty="0"/>
              <a:t>피아노</a:t>
            </a:r>
            <a:r>
              <a:rPr lang="en-US" altLang="ko-KR" dirty="0"/>
              <a:t>, </a:t>
            </a:r>
            <a:r>
              <a:rPr lang="ko-KR" altLang="en-US" dirty="0" err="1"/>
              <a:t>베르멘티노와</a:t>
            </a:r>
            <a:r>
              <a:rPr lang="ko-KR" altLang="en-US" dirty="0"/>
              <a:t> 같은 신규 품종 뿐 아니라 </a:t>
            </a:r>
            <a:r>
              <a:rPr lang="ko-KR" altLang="en-US" dirty="0" err="1"/>
              <a:t>쉬라즈</a:t>
            </a:r>
            <a:r>
              <a:rPr lang="en-US" altLang="ko-KR" dirty="0"/>
              <a:t>, </a:t>
            </a:r>
            <a:r>
              <a:rPr lang="ko-KR" altLang="en-US" dirty="0" err="1"/>
              <a:t>카베르네</a:t>
            </a:r>
            <a:r>
              <a:rPr lang="ko-KR" altLang="en-US" dirty="0"/>
              <a:t> </a:t>
            </a:r>
            <a:r>
              <a:rPr lang="ko-KR" altLang="en-US" dirty="0" err="1"/>
              <a:t>소비뇽</a:t>
            </a:r>
            <a:r>
              <a:rPr lang="ko-KR" altLang="en-US" dirty="0"/>
              <a:t> 품종으로도 잘 알려져 있다</a:t>
            </a:r>
            <a:r>
              <a:rPr lang="en-US" altLang="ko-KR" dirty="0"/>
              <a:t>. </a:t>
            </a:r>
          </a:p>
          <a:p>
            <a:r>
              <a:rPr lang="ko-KR" altLang="en-US" dirty="0" err="1"/>
              <a:t>맥라렌</a:t>
            </a:r>
            <a:r>
              <a:rPr lang="ko-KR" altLang="en-US" dirty="0"/>
              <a:t> 베일은 지중해성 기후로</a:t>
            </a:r>
            <a:r>
              <a:rPr lang="en-US" altLang="ko-KR" dirty="0"/>
              <a:t> </a:t>
            </a:r>
            <a:r>
              <a:rPr lang="ko-KR" altLang="en-US" dirty="0"/>
              <a:t>따뜻한 여름</a:t>
            </a:r>
            <a:r>
              <a:rPr lang="en-US" altLang="ko-KR" dirty="0"/>
              <a:t>, </a:t>
            </a:r>
            <a:r>
              <a:rPr lang="ko-KR" altLang="en-US" dirty="0"/>
              <a:t>온화한 겨울</a:t>
            </a:r>
            <a:r>
              <a:rPr lang="en-US" altLang="ko-KR" dirty="0"/>
              <a:t>, </a:t>
            </a:r>
            <a:r>
              <a:rPr lang="ko-KR" altLang="en-US" dirty="0"/>
              <a:t>겨울에 집중되는 강우량</a:t>
            </a:r>
            <a:r>
              <a:rPr lang="en-US" altLang="ko-KR" dirty="0"/>
              <a:t>, </a:t>
            </a:r>
            <a:r>
              <a:rPr lang="ko-KR" altLang="en-US" dirty="0"/>
              <a:t>상대적으로 낮은 습도</a:t>
            </a:r>
            <a:r>
              <a:rPr lang="en-US" altLang="ko-KR" dirty="0"/>
              <a:t>, </a:t>
            </a:r>
            <a:r>
              <a:rPr lang="ko-KR" altLang="en-US" dirty="0"/>
              <a:t>상대적으로 높은 증발량 등으로 특징된다</a:t>
            </a:r>
            <a:r>
              <a:rPr lang="en-US" altLang="ko-KR" dirty="0"/>
              <a:t>. </a:t>
            </a:r>
            <a:r>
              <a:rPr lang="ko-KR" altLang="en-US" dirty="0"/>
              <a:t>그러나 마운트 </a:t>
            </a:r>
            <a:r>
              <a:rPr lang="ko-KR" altLang="en-US" dirty="0" err="1"/>
              <a:t>로프티와</a:t>
            </a:r>
            <a:r>
              <a:rPr lang="ko-KR" altLang="en-US" dirty="0"/>
              <a:t> 세인트 빈센트 만에 인접한 입지는 </a:t>
            </a:r>
            <a:r>
              <a:rPr lang="ko-KR" altLang="en-US" i="0" dirty="0"/>
              <a:t>기후 조절</a:t>
            </a:r>
            <a:r>
              <a:rPr lang="en-US" altLang="ko-KR" i="0" dirty="0"/>
              <a:t>(moderating)</a:t>
            </a:r>
            <a:r>
              <a:rPr lang="ko-KR" altLang="en-US" i="0" dirty="0" err="1"/>
              <a:t>에</a:t>
            </a:r>
            <a:r>
              <a:rPr lang="en-US" altLang="ko-KR" i="0" dirty="0"/>
              <a:t> </a:t>
            </a:r>
            <a:r>
              <a:rPr lang="ko-KR" altLang="en-US" dirty="0"/>
              <a:t>중요한 역할을 하며</a:t>
            </a:r>
            <a:r>
              <a:rPr lang="en-US" altLang="ko-KR" dirty="0"/>
              <a:t> </a:t>
            </a:r>
            <a:r>
              <a:rPr lang="ko-KR" altLang="en-US" dirty="0"/>
              <a:t>다양한 </a:t>
            </a:r>
            <a:r>
              <a:rPr lang="ko-KR" altLang="en-US" dirty="0" err="1"/>
              <a:t>중기후</a:t>
            </a:r>
            <a:r>
              <a:rPr lang="en-US" altLang="ko-KR" dirty="0"/>
              <a:t>,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굴림"/>
                <a:cs typeface="+mn-cs"/>
              </a:rPr>
              <a:t>미세기후</a:t>
            </a:r>
            <a:r>
              <a:rPr lang="ko-KR" altLang="en-US" dirty="0" err="1"/>
              <a:t>에</a:t>
            </a:r>
            <a:r>
              <a:rPr lang="ko-KR" altLang="en-US" dirty="0"/>
              <a:t> 주로 영향을 미친다</a:t>
            </a:r>
            <a:r>
              <a:rPr lang="en-US" altLang="ko-KR" dirty="0"/>
              <a:t>. </a:t>
            </a:r>
            <a:r>
              <a:rPr lang="ko-KR" altLang="en-US" dirty="0"/>
              <a:t>언덕 지형과 만 쪽에서 국지적인 바람이 불어 포도나무의 열을 식히고 건조함을 유지하는 효과가 있다</a:t>
            </a:r>
            <a:r>
              <a:rPr lang="en-US" altLang="ko-KR" dirty="0"/>
              <a:t>. </a:t>
            </a:r>
            <a:r>
              <a:rPr lang="ko-KR" altLang="en-US" dirty="0"/>
              <a:t>이러한 지역 전체의 기후 다양성 덕분에 각기 </a:t>
            </a:r>
            <a:r>
              <a:rPr lang="ko-KR" altLang="en-US" dirty="0" err="1"/>
              <a:t>개성있는</a:t>
            </a:r>
            <a:r>
              <a:rPr lang="ko-KR" altLang="en-US" dirty="0"/>
              <a:t> 와인을 생산하는 소규모 </a:t>
            </a:r>
            <a:r>
              <a:rPr lang="ko-KR" altLang="en-US" i="0" dirty="0"/>
              <a:t>포도밭들이</a:t>
            </a:r>
            <a:r>
              <a:rPr lang="ko-KR" altLang="en-US" dirty="0"/>
              <a:t> 분포한 지역이다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05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관심을 한 몸에 받고 있기는 하지만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히스코트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랭혼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크릭에서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뿐 아니라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프랭크랜드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리버와 같은 서늘한 지역에서도 재배되고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 지역에서 생산되는 스타일의 차이는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기후가 스타일의 차이에 미치는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906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i="0" dirty="0"/>
              <a:t>선별한 와인을 시음하고 토론해 본다</a:t>
            </a:r>
            <a:r>
              <a:rPr lang="en-US" altLang="ko-KR" i="0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종종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따뜻한 기후의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명명된다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색이 연하고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향기롭고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우아하면서도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풍미가 부족하지 않은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상큼하고 생동감 있는 과일 풍미와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균형 잡힌 구조감을 지닌 와인을 생산할 수 있기 때문이다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호주의 최근 와인 트렌드는 진하고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불투명한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(opaque)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색과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ea typeface="굴림"/>
                <a:cs typeface="+mn-cs"/>
              </a:rPr>
              <a:t>감미로운 과실</a:t>
            </a:r>
            <a:r>
              <a:rPr lang="ko-KR" altLang="en-US" sz="1200" i="0" kern="1200" dirty="0">
                <a:solidFill>
                  <a:srgbClr val="000000"/>
                </a:solidFill>
                <a:effectLst/>
                <a:ea typeface="굴림"/>
                <a:cs typeface="+mn-cs"/>
              </a:rPr>
              <a:t>향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레드 와인에서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가볍고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마시기 좋으면서도 개성 넘치는 와인으로 선회하는 추세이기 때문에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와인이 인기 몰이를 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결과 음식과도 아주 잘 맞으면서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유연성있고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(supple)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우아한 레드 와인을 찾는 추세이다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현재 와인메이커들은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우아한 레드 와인에 적합한 품종임을 잘 이해하고 있기 때문에 최대한 자연스러운 스타일로 양조하고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63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194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i="0" dirty="0"/>
              <a:t>잠시 시간을 내어 클래식 스타일의 호주 </a:t>
            </a:r>
            <a:r>
              <a:rPr lang="ko-KR" altLang="en-US" i="0" dirty="0" err="1"/>
              <a:t>그르나슈를</a:t>
            </a:r>
            <a:r>
              <a:rPr lang="ko-KR" altLang="en-US" i="0" dirty="0"/>
              <a:t> 맛보면 좋을 듯하다</a:t>
            </a:r>
            <a:r>
              <a:rPr lang="en-US" altLang="ko-KR" i="0" dirty="0"/>
              <a:t>. </a:t>
            </a:r>
            <a:r>
              <a:rPr lang="ko-KR" altLang="en-US" i="0" dirty="0"/>
              <a:t>공식 시음은 본 프로그램 후반에 진행</a:t>
            </a:r>
            <a:r>
              <a:rPr lang="en-US" altLang="ko-KR" i="0" dirty="0"/>
              <a:t>. </a:t>
            </a:r>
          </a:p>
          <a:p>
            <a:endParaRPr lang="en-US" i="0" dirty="0"/>
          </a:p>
          <a:p>
            <a:r>
              <a:rPr lang="ko-KR" altLang="en-US" i="0" dirty="0" err="1"/>
              <a:t>그르나슈는</a:t>
            </a:r>
            <a:r>
              <a:rPr lang="ko-KR" altLang="en-US" i="0" dirty="0"/>
              <a:t> 호주에서 초기부터 재배된 품종 중 하나로</a:t>
            </a:r>
            <a:r>
              <a:rPr lang="en-US" altLang="ko-KR" i="0" dirty="0"/>
              <a:t>, </a:t>
            </a:r>
            <a:r>
              <a:rPr lang="ko-KR" altLang="en-US" i="0" dirty="0"/>
              <a:t>따뜻하고 건조한 남 호주 기후에서 잘 자란다</a:t>
            </a:r>
            <a:r>
              <a:rPr lang="en-US" altLang="ko-KR" i="0" dirty="0"/>
              <a:t>. </a:t>
            </a:r>
            <a:r>
              <a:rPr lang="ko-KR" altLang="en-US" i="0" dirty="0"/>
              <a:t>그러나 초기에는 그리 주목을 받지 못하여</a:t>
            </a:r>
            <a:r>
              <a:rPr lang="en-US" altLang="ko-KR" i="0" dirty="0"/>
              <a:t>, </a:t>
            </a:r>
            <a:r>
              <a:rPr lang="ko-KR" altLang="en-US" i="0" dirty="0"/>
              <a:t>대량 생산에 쓰이거나</a:t>
            </a:r>
            <a:r>
              <a:rPr lang="en-US" altLang="ko-KR" i="0" dirty="0"/>
              <a:t> </a:t>
            </a:r>
            <a:r>
              <a:rPr lang="ko-KR" altLang="en-US" i="0" dirty="0"/>
              <a:t>주정 강화 와인 또는 전통적인 </a:t>
            </a:r>
            <a:r>
              <a:rPr lang="ko-KR" altLang="en-US" i="0" dirty="0" err="1"/>
              <a:t>블렌딩</a:t>
            </a:r>
            <a:r>
              <a:rPr lang="ko-KR" altLang="en-US" i="0" dirty="0"/>
              <a:t> 와인의 주 품종으로 </a:t>
            </a:r>
            <a:r>
              <a:rPr lang="ko-KR" altLang="en-US" b="0" i="0" dirty="0"/>
              <a:t>사용</a:t>
            </a:r>
            <a:r>
              <a:rPr lang="ko-KR" altLang="en-US" i="0" dirty="0"/>
              <a:t>되었다</a:t>
            </a:r>
            <a:r>
              <a:rPr lang="en-US" altLang="ko-KR" i="0" dirty="0"/>
              <a:t>. </a:t>
            </a:r>
            <a:r>
              <a:rPr lang="ko-KR" altLang="en-US" i="0" dirty="0"/>
              <a:t>오늘날 </a:t>
            </a:r>
            <a:r>
              <a:rPr lang="ko-KR" altLang="en-US" b="0" i="0" dirty="0"/>
              <a:t>포도</a:t>
            </a:r>
            <a:r>
              <a:rPr lang="ko-KR" altLang="en-US" i="0" dirty="0"/>
              <a:t>재배자들은 향신료나 잘 익은 풍미의 체리와</a:t>
            </a:r>
            <a:r>
              <a:rPr lang="en-US" altLang="ko-KR" i="0" dirty="0"/>
              <a:t> </a:t>
            </a:r>
            <a:r>
              <a:rPr lang="ko-KR" altLang="en-US" i="0" dirty="0"/>
              <a:t>라즈베리 향을 지닌 이 품종의 매력을 잘 인식하고 있다</a:t>
            </a:r>
            <a:r>
              <a:rPr lang="en-US" altLang="ko-KR" i="0" dirty="0"/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94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dirty="0"/>
              <a:t>+ </a:t>
            </a:r>
            <a:r>
              <a:rPr lang="ko-KR" altLang="en-US" dirty="0"/>
              <a:t>보충 프로그램</a:t>
            </a:r>
            <a:r>
              <a:rPr lang="en-US" altLang="ko-KR" dirty="0"/>
              <a:t>: </a:t>
            </a:r>
            <a:r>
              <a:rPr lang="ko-KR" altLang="en-US" dirty="0"/>
              <a:t>호주의 소중한 </a:t>
            </a:r>
            <a:r>
              <a:rPr lang="ko-KR" altLang="en-US" dirty="0" err="1"/>
              <a:t>그르나슈</a:t>
            </a:r>
            <a:r>
              <a:rPr lang="ko-KR" altLang="en-US" dirty="0"/>
              <a:t> 포도나무 중에는 </a:t>
            </a:r>
            <a:r>
              <a:rPr lang="en-US" altLang="ko-KR" dirty="0"/>
              <a:t>150</a:t>
            </a:r>
            <a:r>
              <a:rPr lang="ko-KR" altLang="en-US" dirty="0"/>
              <a:t>년 이상 된 나무도 있다</a:t>
            </a:r>
            <a:r>
              <a:rPr lang="en-US" altLang="ko-KR" dirty="0"/>
              <a:t>.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Australia’s Old Vines)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프로그램에 대한 더 자세한 정보는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참조한다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r>
              <a:rPr lang="ko-KR" altLang="en-US" dirty="0"/>
              <a:t>추천 토론 주제</a:t>
            </a:r>
            <a:r>
              <a:rPr lang="en-US" altLang="ko-KR" dirty="0"/>
              <a:t>: </a:t>
            </a:r>
          </a:p>
          <a:p>
            <a:r>
              <a:rPr lang="ko-KR" altLang="en-US" dirty="0"/>
              <a:t>호주 </a:t>
            </a:r>
            <a:r>
              <a:rPr lang="ko-KR" altLang="en-US" dirty="0" err="1"/>
              <a:t>그르나슈</a:t>
            </a:r>
            <a:r>
              <a:rPr lang="ko-KR" altLang="en-US" dirty="0"/>
              <a:t> </a:t>
            </a:r>
            <a:r>
              <a:rPr lang="ko-KR" altLang="en-US" dirty="0" err="1"/>
              <a:t>올드</a:t>
            </a:r>
            <a:r>
              <a:rPr lang="ko-KR" altLang="en-US" dirty="0"/>
              <a:t> </a:t>
            </a:r>
            <a:r>
              <a:rPr lang="ko-KR" altLang="en-US" dirty="0" err="1"/>
              <a:t>바인은</a:t>
            </a:r>
            <a:r>
              <a:rPr lang="ko-KR" altLang="en-US" dirty="0"/>
              <a:t> 품질 면에서 어떤 장점이 있는가</a:t>
            </a:r>
            <a:r>
              <a:rPr lang="en-US" altLang="ko-KR" dirty="0"/>
              <a:t>?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831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남호주의 수령이 오래된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포도밭은 포도나무 지지 구조물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trellise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없이 재배되고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고대의 포도 나무 트레이닝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(training)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방식을 활용하면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고블레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(goblet)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모양으로 나무가 생장하게 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줄기가 두꺼워지고 수직으로 성장하면서 공기흐름이 좋아지고 햇볕도 잘 투과하게 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경작에 기계를 사용할 수 없기 때문에 노동력이 많이 소요된다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얕은 토양에 위치한 포도밭은 관개를 필요로 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다수의 오래된 포도밭이나 깊은 토양에서 자라는 경우 건조 농법으로 재배된다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일반적으로 건조 농법으로 재배되는 것이 가장 좋으며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바람과 가뭄 저항력이 높아져 열악한 환경에도 잘 적응한다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혹독하게 환경을 조성하면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관개 없이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가지치기를 많이 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더운 기후에서 자라는 경우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수확량이 적어 복합적이고 특유의 풍미가 가득한 와인이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관개를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충분히 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활발하게 생장하는 대로 두면 로제에 가까운 잼 풍미의 가벼운 스타일의 와인이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수확량 조절이 와인 품질에 주요한 영향을 미친다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생장 기간이 오래 걸리며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전통적으로 가장 마지막에 수확하는 품종이지만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최근에는 많은 와인메이커들이 일찍 수확한다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완숙되면서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당분은 증가하고 산도는 감소한다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 rtl="0">
              <a:buFontTx/>
              <a:buChar char="-"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rtl="0">
              <a:buFontTx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indent="0" rtl="0">
              <a:buFontTx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좋은 포도재배 관리는 와인의 품질에 결정적인 영향을 미친다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최종 결과에 더 큰 영향을 미치는 것이 입지와 포도나무의 품질인지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아니면 와인메이커인지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b="0" i="0" strike="noStrike" dirty="0">
              <a:effectLst/>
            </a:endParaRPr>
          </a:p>
          <a:p>
            <a:br>
              <a:rPr lang="en-AU" b="1" strike="sngStrike" dirty="0"/>
            </a:br>
            <a:endParaRPr lang="en-US" b="1" strike="sngStrik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-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포도 열매 전체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발효 전 일부 포도를 분쇄하지 않고 열매 째 따로 두었다가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대량의 포도를 분쇄할 때 발효 중에 포도 열매를 첨가한다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이렇게 하면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성분이 천천히 추출되면서 보다 강렬한 포도 열매의 풍미가 더해진다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</a:p>
          <a:p>
            <a:pPr marL="0" indent="0">
              <a:buFontTx/>
              <a:buNone/>
            </a:pP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-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줄기 포함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줄기를 발효조에 넣어 줄기를 제거한 포도와 같이 발효를 시작해 완성된 와인의 아로마와 질감을 더해준다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</a:p>
          <a:p>
            <a:pPr marL="0" indent="0">
              <a:buFontTx/>
              <a:buNone/>
            </a:pP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- 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송이 전체 발효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(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클러스터 발효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Noto Sans KR Bold" panose="020B0500000000000000" pitchFamily="34" charset="-128"/>
                <a:ea typeface="Noto Sans KR Bold" panose="020B0500000000000000" pitchFamily="34" charset="-128"/>
                <a:cs typeface="+mn-cs"/>
              </a:rPr>
              <a:t>)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줄기를 포도 열매와 접촉 상태로 두어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함량을 높인다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보통 가벼운 스타일 레드 와인에 사용하면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아로마와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탄닌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 구조감을 향상시켜 숙성 잠재력이 좋아진다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endParaRPr lang="en-US" i="0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- </a:t>
            </a:r>
            <a:r>
              <a:rPr lang="ko-KR" altLang="en-US" b="1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탄산 침용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: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탄산 침용은 세포간 발효이다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분쇄되지 않은 포도 송이 전체가 줄기와 접촉한 상태로 발효가 시작된다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이산화탄소로 채운 발효조와 같은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무산소 환경에서는 포도 자체로 발효가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시작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(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자체 효소를 활용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).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알코올 도수가 약 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2%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에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도달할 때까지 이 방식으로 발효가 진행된다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 다음 포도가 자연스레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으깨지고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,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주변의 포도 껍질에 존재하는 </a:t>
            </a:r>
            <a:r>
              <a:rPr lang="ko-KR" altLang="en-US" i="0" strike="sngStrike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주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효모가 일반적인 알코올 발효를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시작한다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이 과정에서 독특한 특징이 발현되며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과일 풍미가 두드러진다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endParaRPr lang="en-US" i="0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pPr marL="171450" indent="-171450">
              <a:buFontTx/>
              <a:buChar char="-"/>
            </a:pPr>
            <a:r>
              <a:rPr lang="ko-KR" altLang="en-US" b="1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발효 후 침용</a:t>
            </a:r>
            <a:r>
              <a:rPr lang="en-US" altLang="ko-KR" b="1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/</a:t>
            </a:r>
            <a:r>
              <a:rPr lang="ko-KR" altLang="en-US" b="1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껍질 접촉 연장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: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침용 시간을 늘리면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(10~40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일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)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질감이 부드러워지고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감칠맛이 더해진다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b="1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스테인리스 스틸 탱크 활용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: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수확량이 적고 포도알이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빽빽하게 차 있는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만이 오크 숙성에 적당하다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이러한 이유로 많은 양조장에서는 스테인리스 스틸 통이나 대형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,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중고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(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중립적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)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오크 통을 사용한다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b="1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숙성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: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대형 오크 통이나 중고 오크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바리끄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숙성은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품종에 적합해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마시기 쉽고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다양한 종류의 음식과도 쉽게 매칭할 수 있는 생동감 있고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우아한 와인을 생산한다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오크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배럴통은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와인이 숨을 쉴 수 있게 해주며 오크 풍미가 압도하지 않는 부드러운 와인을 생산한다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중고 오크 통에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와인을 숙성하면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탄닌이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더욱 부드러워진다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b="1" i="0" dirty="0" err="1">
                <a:latin typeface="Noto Sans KR Bold" panose="020B0500000000000000" pitchFamily="34" charset="-128"/>
                <a:ea typeface="Noto Sans KR Bold" panose="020B0500000000000000" pitchFamily="34" charset="-128"/>
              </a:rPr>
              <a:t>병입과</a:t>
            </a:r>
            <a:r>
              <a:rPr lang="ko-KR" altLang="en-US" b="1" i="0" dirty="0">
                <a:latin typeface="Noto Sans KR Bold" panose="020B0500000000000000" pitchFamily="34" charset="-128"/>
                <a:ea typeface="Noto Sans KR Bold" panose="020B0500000000000000" pitchFamily="34" charset="-128"/>
              </a:rPr>
              <a:t> 숙성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: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대부분의 호주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그르나슈는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b="0" i="0" strike="noStrike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와인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병마개로 스크류 캡을 사용한다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 KR Regular" panose="020B0500000000000000" pitchFamily="34" charset="-128"/>
                <a:ea typeface="Noto Sans KR Regular" panose="020B0500000000000000" pitchFamily="34" charset="-128"/>
                <a:cs typeface="+mn-cs"/>
              </a:rPr>
              <a:t>.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숙성 잠재력은 스타일에 따라 다양하다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어떤 와인은 조기 음용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(2~5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년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)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을 위해 생산되지만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,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10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년 이상 셀러 보관이 가능한 고품질 와인 역시 쉽게 발견할 수 있다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.  </a:t>
            </a:r>
          </a:p>
          <a:p>
            <a:pPr marL="171450" indent="-171450">
              <a:buFontTx/>
              <a:buChar char="-"/>
            </a:pPr>
            <a:endParaRPr lang="en-US" i="0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pPr marL="0" indent="0">
              <a:buFontTx/>
              <a:buNone/>
            </a:pP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추천 토론 주제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양조 과정에서 보통 오크 숙성을 </a:t>
            </a:r>
            <a:r>
              <a:rPr lang="ko-KR" altLang="en-US" b="0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피하는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이유는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?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오크를 사용해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와인을 개선할 수 있는 경우는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품종의 품질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, 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양조 방식은 다양한 </a:t>
            </a:r>
            <a:r>
              <a:rPr lang="ko-KR" altLang="en-US" i="0" dirty="0" err="1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그르나슈</a:t>
            </a:r>
            <a:r>
              <a:rPr lang="ko-KR" altLang="en-US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 스타일 생산에서 어떤 역할을 하는가</a:t>
            </a:r>
            <a:r>
              <a:rPr lang="en-US" altLang="ko-KR" i="0" dirty="0">
                <a:latin typeface="Noto Sans KR Regular" panose="020B0500000000000000" pitchFamily="34" charset="-128"/>
                <a:ea typeface="Noto Sans KR Regular" panose="020B0500000000000000" pitchFamily="34" charset="-128"/>
              </a:rPr>
              <a:t>? </a:t>
            </a:r>
            <a:endParaRPr lang="en-US" i="0" dirty="0">
              <a:latin typeface="Noto Sans KR Regular" panose="020B0500000000000000" pitchFamily="34" charset="-128"/>
              <a:ea typeface="Noto Sans KR Regular" panose="020B0500000000000000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b="0" dirty="0">
                <a:effectLst/>
              </a:rPr>
              <a:t>산미가 적당한 농축된 풍미의 포도를 사용하지 않으면 </a:t>
            </a:r>
            <a:r>
              <a:rPr lang="ko-KR" altLang="en-US" b="0" dirty="0" err="1">
                <a:effectLst/>
              </a:rPr>
              <a:t>그르나슈의</a:t>
            </a:r>
            <a:r>
              <a:rPr lang="ko-KR" altLang="en-US" b="0" dirty="0">
                <a:effectLst/>
              </a:rPr>
              <a:t> 알코올은 지나치게 거친 느낌이 날 수 있고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숙성 잠재력의 결여로 와인이 금방 변할 수 있다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 err="1">
                <a:effectLst/>
              </a:rPr>
              <a:t>쉬라즈와</a:t>
            </a:r>
            <a:r>
              <a:rPr lang="ko-KR" altLang="en-US" b="0" dirty="0">
                <a:effectLst/>
              </a:rPr>
              <a:t> </a:t>
            </a:r>
            <a:r>
              <a:rPr lang="ko-KR" altLang="en-US" b="0" dirty="0" err="1">
                <a:effectLst/>
              </a:rPr>
              <a:t>마타로</a:t>
            </a:r>
            <a:r>
              <a:rPr lang="en-US" altLang="ko-KR" b="0" dirty="0">
                <a:effectLst/>
              </a:rPr>
              <a:t>(</a:t>
            </a:r>
            <a:r>
              <a:rPr lang="ko-KR" altLang="en-US" b="0" dirty="0" err="1">
                <a:effectLst/>
              </a:rPr>
              <a:t>무르베드르</a:t>
            </a:r>
            <a:r>
              <a:rPr lang="en-US" altLang="ko-KR" b="0" dirty="0">
                <a:effectLst/>
              </a:rPr>
              <a:t>)</a:t>
            </a:r>
            <a:r>
              <a:rPr lang="ko-KR" altLang="en-US" b="0" dirty="0">
                <a:effectLst/>
              </a:rPr>
              <a:t>를 함께 </a:t>
            </a:r>
            <a:r>
              <a:rPr lang="ko-KR" altLang="en-US" b="0" dirty="0" err="1">
                <a:effectLst/>
              </a:rPr>
              <a:t>블렌딩함으로써</a:t>
            </a:r>
            <a:r>
              <a:rPr lang="ko-KR" altLang="en-US" b="0" dirty="0">
                <a:effectLst/>
              </a:rPr>
              <a:t> 최종 생산 와인의 </a:t>
            </a:r>
            <a:r>
              <a:rPr lang="ko-KR" altLang="en-US" b="0" i="0" dirty="0">
                <a:effectLst/>
              </a:rPr>
              <a:t>자연 </a:t>
            </a:r>
            <a:r>
              <a:rPr lang="ko-KR" altLang="en-US" b="0" dirty="0">
                <a:effectLst/>
              </a:rPr>
              <a:t>산도를 높이고</a:t>
            </a:r>
            <a:r>
              <a:rPr lang="en-US" altLang="ko-KR" b="0" dirty="0">
                <a:effectLst/>
              </a:rPr>
              <a:t> </a:t>
            </a:r>
            <a:r>
              <a:rPr lang="ko-KR" altLang="en-US" b="0" dirty="0">
                <a:effectLst/>
              </a:rPr>
              <a:t>숙성 잠재력을 높일 수 있으며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보다 균형 잡힌 와인을 생산할 수 있다</a:t>
            </a:r>
            <a:r>
              <a:rPr lang="en-US" altLang="ko-KR" b="0" dirty="0">
                <a:effectLst/>
              </a:rPr>
              <a:t>. </a:t>
            </a:r>
            <a:endParaRPr lang="en-AU" b="0" dirty="0">
              <a:effectLst/>
            </a:endParaRPr>
          </a:p>
          <a:p>
            <a:endParaRPr lang="en-AU" dirty="0"/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양조에서 중요한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 rtl="0">
              <a:buFontTx/>
              <a:buChar char="-"/>
            </a:pPr>
            <a:r>
              <a:rPr lang="ko-KR" altLang="en-US" b="0" dirty="0" err="1">
                <a:effectLst/>
              </a:rPr>
              <a:t>그르나슈가</a:t>
            </a:r>
            <a:r>
              <a:rPr lang="ko-KR" altLang="en-US" b="0" dirty="0">
                <a:effectLst/>
              </a:rPr>
              <a:t> 다른 품종과 비교해 레드 와인 </a:t>
            </a:r>
            <a:r>
              <a:rPr lang="ko-KR" altLang="en-US" b="0" dirty="0" err="1">
                <a:effectLst/>
              </a:rPr>
              <a:t>블렌딩에</a:t>
            </a:r>
            <a:r>
              <a:rPr lang="ko-KR" altLang="en-US" b="0" dirty="0">
                <a:effectLst/>
              </a:rPr>
              <a:t> 기여할 수 있는 역할은</a:t>
            </a:r>
            <a:r>
              <a:rPr lang="en-US" altLang="ko-KR" b="0" dirty="0">
                <a:effectLst/>
              </a:rPr>
              <a:t>? </a:t>
            </a:r>
          </a:p>
          <a:p>
            <a:pPr marL="171450" indent="-171450" rtl="0">
              <a:buFontTx/>
              <a:buChar char="-"/>
            </a:pPr>
            <a:r>
              <a:rPr lang="ko-KR" altLang="en-US" b="0" dirty="0" err="1">
                <a:effectLst/>
              </a:rPr>
              <a:t>그르나슈는</a:t>
            </a:r>
            <a:r>
              <a:rPr lang="ko-KR" altLang="en-US" b="0" dirty="0">
                <a:effectLst/>
              </a:rPr>
              <a:t> 호주에서 와인 </a:t>
            </a:r>
            <a:r>
              <a:rPr lang="ko-KR" altLang="en-US" b="0" dirty="0" err="1">
                <a:effectLst/>
              </a:rPr>
              <a:t>블렌딩이</a:t>
            </a:r>
            <a:r>
              <a:rPr lang="ko-KR" altLang="en-US" b="0" dirty="0">
                <a:effectLst/>
              </a:rPr>
              <a:t> 각광받는 데 있어 어떤 영향을 미쳤는지</a:t>
            </a:r>
            <a:r>
              <a:rPr lang="en-US" altLang="ko-KR" b="0" dirty="0">
                <a:effectLst/>
              </a:rPr>
              <a:t>? </a:t>
            </a:r>
            <a:endParaRPr lang="en-AU" b="0" dirty="0">
              <a:effectLst/>
            </a:endParaRPr>
          </a:p>
          <a:p>
            <a:br>
              <a:rPr lang="en-AU" b="0" dirty="0">
                <a:effectLst/>
              </a:rPr>
            </a:b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45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1842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년까지 거슬러 올라가는 풍부한 포도재배와 양조 역사를 지닌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밸리는 호주에서도 가장 역사적인 와인 산지 중 하나이다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 품종이기는 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무르베드르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세미용 품종으로 탁월한 와인을 생산해 온 독보적인 오랜 역사를 갖고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세계에서 가장 오래된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그르나슈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포도밭 중 하나가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Cirillo Estate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있으며</a:t>
            </a:r>
            <a:r>
              <a:rPr lang="en-US" altLang="ko-KR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1850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조성되어 오늘날까지도 여전히 와인을 생산하고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서늘하고 습한 겨울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덥고 건조한 여름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높은 최고 기온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많은 일조량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 낮은 습도와 강우량이 특징인 기후 조건을 가지고 있다</a:t>
            </a:r>
            <a:r>
              <a:rPr lang="en-US" altLang="ko-KR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낮에는 건조하고 햇빛이 좋으며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저녁은 서늘해서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포도가 적절한 시기에 일관되게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38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386978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1535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8423" y="445034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842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59685" y="4489741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48800" y="3805890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715968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02028" y="368300"/>
            <a:ext cx="3389971" cy="212213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33F661-7C92-5FD2-F976-1809BB48DFD0}"/>
              </a:ext>
            </a:extLst>
          </p:cNvPr>
          <p:cNvSpPr/>
          <p:nvPr userDrawn="1"/>
        </p:nvSpPr>
        <p:spPr>
          <a:xfrm>
            <a:off x="641182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893889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325589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25/02/2026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8.png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png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Relationship Id="rId9" Type="http://schemas.openxmlformats.org/officeDocument/2006/relationships/image" Target="../media/image53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2" b="14994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3341845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3752836" y="1992611"/>
            <a:ext cx="38549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</a:t>
            </a:r>
            <a:r>
              <a:rPr lang="en-US" altLang="ko-KR" sz="2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2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블렌딩</a:t>
            </a:r>
            <a:r>
              <a:rPr lang="ko-KR" altLang="en-US" sz="2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와인 </a:t>
            </a:r>
            <a:endParaRPr lang="en-US" sz="2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r>
              <a:rPr 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스타일에 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영향을 미치는 양조 방식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882316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열매 전체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(whole berry)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발효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270021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줄기 포함 발효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8731919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송이 전체 발효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1633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6588515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6578686" y="3010914"/>
            <a:ext cx="8524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줄기 첨가 </a:t>
            </a:r>
            <a:endParaRPr lang="en-US" sz="8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73C62-7CE3-DE59-8C4C-4E7DDFAA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956" y="2812396"/>
            <a:ext cx="852407" cy="9510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6353" y="3475255"/>
            <a:ext cx="1317749" cy="217474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FA285F-7753-DDA7-1207-B8CC0DEF638B}"/>
              </a:ext>
            </a:extLst>
          </p:cNvPr>
          <p:cNvSpPr/>
          <p:nvPr/>
        </p:nvSpPr>
        <p:spPr>
          <a:xfrm>
            <a:off x="10295991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E3378-0BF2-9058-7A61-9BD28A30DB4E}"/>
              </a:ext>
            </a:extLst>
          </p:cNvPr>
          <p:cNvSpPr txBox="1"/>
          <p:nvPr/>
        </p:nvSpPr>
        <p:spPr>
          <a:xfrm>
            <a:off x="10295991" y="2949359"/>
            <a:ext cx="85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송이를 그대로 사용 </a:t>
            </a:r>
            <a:endParaRPr lang="en-US" sz="8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E79C813-4B10-E806-2BA6-A16EAEE76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3672" y="2682820"/>
            <a:ext cx="789568" cy="12839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CFFDB-A6B7-446B-13BD-A8848D653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619305" y="3042375"/>
            <a:ext cx="594991" cy="967556"/>
          </a:xfrm>
          <a:prstGeom prst="rect">
            <a:avLst/>
          </a:prstGeom>
        </p:spPr>
      </p:pic>
      <p:pic>
        <p:nvPicPr>
          <p:cNvPr id="4" name="Picture 3" descr="A grey object with a knob&#10;&#10;AI-generated content may be incorrect.">
            <a:extLst>
              <a:ext uri="{FF2B5EF4-FFF2-40B4-BE49-F238E27FC236}">
                <a16:creationId xmlns:a16="http://schemas.microsoft.com/office/drawing/2014/main" id="{445041DF-267A-902C-CADF-9BBCDC858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01" y="3183038"/>
            <a:ext cx="1287281" cy="238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3B9831E-8081-FFC4-9F9F-D61119F52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751" y="3632814"/>
            <a:ext cx="866332" cy="18596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407463" y="579906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탄산 침용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925099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포도껍질 접촉 연장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531637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스테인리스 스틸 탱크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085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711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524359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5226388" y="2937328"/>
            <a:ext cx="900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침용 시간 연장 </a:t>
            </a:r>
            <a:endParaRPr lang="en-US" sz="8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071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6FFD0-2549-42FC-26A9-16CB735E0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984" y="2878293"/>
            <a:ext cx="558800" cy="10414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AA11C49-5C71-E9DD-F9AD-2629BC9B5A64}"/>
              </a:ext>
            </a:extLst>
          </p:cNvPr>
          <p:cNvSpPr/>
          <p:nvPr/>
        </p:nvSpPr>
        <p:spPr>
          <a:xfrm>
            <a:off x="2705444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35050-E553-E6AF-C413-F3384C12FE08}"/>
              </a:ext>
            </a:extLst>
          </p:cNvPr>
          <p:cNvSpPr txBox="1"/>
          <p:nvPr/>
        </p:nvSpPr>
        <p:spPr>
          <a:xfrm>
            <a:off x="2713757" y="2774792"/>
            <a:ext cx="852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8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분쇄하지 않은 포도 송이가 줄기와 접촉 상태 유지 </a:t>
            </a:r>
            <a:endParaRPr lang="en-US" sz="8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13541F-8323-1461-16DE-9053ABDC42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8796" y="3914084"/>
            <a:ext cx="1884218" cy="19286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773704-3F1A-A60D-1B3E-3D31112C1FBC}"/>
              </a:ext>
            </a:extLst>
          </p:cNvPr>
          <p:cNvSpPr txBox="1"/>
          <p:nvPr/>
        </p:nvSpPr>
        <p:spPr>
          <a:xfrm>
            <a:off x="9349652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숙성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F72D34B-F76B-15B9-D5F8-31E9B27C5296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r>
              <a:rPr 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스타일에 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영향을 미치는 양조 방식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89911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ACE118-C65C-29CD-D307-CFDDDA77C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269" y="2733911"/>
            <a:ext cx="668327" cy="26244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B19294-3F86-C0C0-C08B-CEAA736FA3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73" y="2008288"/>
            <a:ext cx="809135" cy="3350029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D8C75B1-B6C7-7C18-030C-DB7BD89E65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908" y="1724856"/>
            <a:ext cx="1270924" cy="3847526"/>
          </a:xfrm>
          <a:prstGeom prst="rect">
            <a:avLst/>
          </a:pr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39B747EB-E31F-2D9F-8FA1-925CC0E8D3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4692" y="1952546"/>
            <a:ext cx="1270924" cy="33921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624064" y="459817"/>
            <a:ext cx="9221368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와인과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666434" y="4030737"/>
            <a:ext cx="181690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4345613" y="4218432"/>
            <a:ext cx="1441517" cy="37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BLEND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139466" y="3965753"/>
            <a:ext cx="9957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ROSÉ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9021373" y="4178447"/>
            <a:ext cx="172540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FORTIFIED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7841B-B60D-26ED-EA55-F06AC49BAAE1}"/>
              </a:ext>
            </a:extLst>
          </p:cNvPr>
          <p:cNvSpPr txBox="1"/>
          <p:nvPr/>
        </p:nvSpPr>
        <p:spPr>
          <a:xfrm>
            <a:off x="1596054" y="5572382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ct val="0"/>
              </a:spcBef>
              <a:buNone/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단일 품종 와인 </a:t>
            </a:r>
            <a:endParaRPr lang="en-AU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4BD59D-24BC-E156-4BD7-0DA8F13A109D}"/>
              </a:ext>
            </a:extLst>
          </p:cNvPr>
          <p:cNvSpPr txBox="1"/>
          <p:nvPr/>
        </p:nvSpPr>
        <p:spPr>
          <a:xfrm>
            <a:off x="3691710" y="5572382"/>
            <a:ext cx="281875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ct val="0"/>
              </a:spcBef>
              <a:buNone/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원료로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 algn="ctr">
              <a:lnSpc>
                <a:spcPct val="95000"/>
              </a:lnSpc>
              <a:spcBef>
                <a:spcPct val="0"/>
              </a:spcBef>
              <a:buNone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특히 </a:t>
            </a:r>
            <a:r>
              <a:rPr lang="en-AU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GSM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블렌딩에서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쉬라즈와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무르베드르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A64CF-2A0D-5430-4DF6-4F6667A60624}"/>
              </a:ext>
            </a:extLst>
          </p:cNvPr>
          <p:cNvSpPr txBox="1"/>
          <p:nvPr/>
        </p:nvSpPr>
        <p:spPr>
          <a:xfrm>
            <a:off x="6701651" y="557238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>
                <a:latin typeface="Neue Haas Grotesk Text Pro" panose="020B0504020202020204" pitchFamily="34" charset="77"/>
              </a:rPr>
              <a:t>로제</a:t>
            </a:r>
            <a:endParaRPr lang="en-AU" sz="1400" b="1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70711A-F28E-9F69-1895-27072633F4C1}"/>
              </a:ext>
            </a:extLst>
          </p:cNvPr>
          <p:cNvSpPr txBox="1"/>
          <p:nvPr/>
        </p:nvSpPr>
        <p:spPr>
          <a:xfrm>
            <a:off x="9065334" y="5576263"/>
            <a:ext cx="164868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>
                <a:latin typeface="Neue Haas Grotesk Text Pro" panose="020B0504020202020204" pitchFamily="34" charset="77"/>
              </a:rPr>
              <a:t>강화 와인</a:t>
            </a:r>
            <a:endParaRPr lang="en-AU" altLang="ko-KR" sz="1400" b="1" dirty="0">
              <a:latin typeface="Neue Haas Grotesk Text Pro" panose="020B0504020202020204" pitchFamily="34" charset="77"/>
            </a:endParaRPr>
          </a:p>
          <a:p>
            <a:pPr algn="ctr"/>
            <a:r>
              <a:rPr lang="ko-KR" altLang="en-US" sz="1400" dirty="0"/>
              <a:t>특히 토니 </a:t>
            </a:r>
            <a:r>
              <a:rPr lang="en-US" altLang="ko-KR" sz="1400" dirty="0"/>
              <a:t>(</a:t>
            </a:r>
            <a:r>
              <a:rPr lang="en-AU" sz="1400" dirty="0"/>
              <a:t>Tawny) </a:t>
            </a:r>
            <a:r>
              <a:rPr lang="ko-KR" altLang="en-US" sz="1400" dirty="0"/>
              <a:t>스타일에 사용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8F54913-2210-3564-CA2F-6D846A4820A2}"/>
              </a:ext>
            </a:extLst>
          </p:cNvPr>
          <p:cNvCxnSpPr>
            <a:cxnSpLocks/>
          </p:cNvCxnSpPr>
          <p:nvPr/>
        </p:nvCxnSpPr>
        <p:spPr>
          <a:xfrm>
            <a:off x="6858000" y="5126569"/>
            <a:ext cx="23158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861BEEDC-AAF0-D0FF-D62B-942D2C1570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452" y="584199"/>
            <a:ext cx="2306769" cy="615685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  <a:stCxn id="19" idx="4"/>
          </p:cNvCxnSpPr>
          <p:nvPr/>
        </p:nvCxnSpPr>
        <p:spPr>
          <a:xfrm>
            <a:off x="4284275" y="4093381"/>
            <a:ext cx="0" cy="10965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291017A-AAC1-2366-20F9-8813A1A9D3D5}"/>
              </a:ext>
            </a:extLst>
          </p:cNvPr>
          <p:cNvSpPr/>
          <p:nvPr/>
        </p:nvSpPr>
        <p:spPr>
          <a:xfrm>
            <a:off x="3524406" y="2573644"/>
            <a:ext cx="1519737" cy="15197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GSM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endParaRPr lang="ko-KR" alt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490357" y="4401054"/>
            <a:ext cx="4238709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GSM BLEND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2901142" y="5189914"/>
            <a:ext cx="27632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7249659" y="2025921"/>
            <a:ext cx="27787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667674" y="1331358"/>
            <a:ext cx="0" cy="5252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3639153" y="3041124"/>
            <a:ext cx="1221612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알코올 도수 증가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26A466-7461-CC25-BFD8-7B388EA4565A}"/>
              </a:ext>
            </a:extLst>
          </p:cNvPr>
          <p:cNvSpPr txBox="1"/>
          <p:nvPr/>
        </p:nvSpPr>
        <p:spPr>
          <a:xfrm>
            <a:off x="1584305" y="5030345"/>
            <a:ext cx="1394931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AU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3AF5CD-BDCF-ECCF-8A05-B181C486E726}"/>
              </a:ext>
            </a:extLst>
          </p:cNvPr>
          <p:cNvCxnSpPr>
            <a:cxnSpLocks/>
          </p:cNvCxnSpPr>
          <p:nvPr/>
        </p:nvCxnSpPr>
        <p:spPr>
          <a:xfrm>
            <a:off x="2177715" y="459977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4E81699-5A23-20AC-507D-D747DEC875B9}"/>
              </a:ext>
            </a:extLst>
          </p:cNvPr>
          <p:cNvSpPr/>
          <p:nvPr/>
        </p:nvSpPr>
        <p:spPr>
          <a:xfrm>
            <a:off x="1419096" y="3181034"/>
            <a:ext cx="1519737" cy="15197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E7D9C3-2988-21F7-7E93-D8628A67C0EA}"/>
              </a:ext>
            </a:extLst>
          </p:cNvPr>
          <p:cNvSpPr txBox="1"/>
          <p:nvPr/>
        </p:nvSpPr>
        <p:spPr>
          <a:xfrm>
            <a:off x="1538583" y="3648056"/>
            <a:ext cx="1218198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탄닌과</a:t>
            </a: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산도 약화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A0B962-8C3B-8772-4F28-D8C744B901A1}"/>
              </a:ext>
            </a:extLst>
          </p:cNvPr>
          <p:cNvSpPr txBox="1"/>
          <p:nvPr/>
        </p:nvSpPr>
        <p:spPr>
          <a:xfrm>
            <a:off x="1788539" y="5400548"/>
            <a:ext cx="2805709" cy="6864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추가적인 더 많은  향신료 풍미를  추가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레드 </a:t>
            </a: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후르츠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특징을 더함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2DC1D5-5BE7-9D08-2E35-EBCFC699AC2A}"/>
              </a:ext>
            </a:extLst>
          </p:cNvPr>
          <p:cNvSpPr txBox="1"/>
          <p:nvPr/>
        </p:nvSpPr>
        <p:spPr>
          <a:xfrm>
            <a:off x="10028437" y="1856644"/>
            <a:ext cx="1250897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마타로</a:t>
            </a:r>
            <a:endParaRPr lang="en-AU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CE27D2-4965-754A-0FF9-EB25818D4E1E}"/>
              </a:ext>
            </a:extLst>
          </p:cNvPr>
          <p:cNvSpPr txBox="1"/>
          <p:nvPr/>
        </p:nvSpPr>
        <p:spPr>
          <a:xfrm>
            <a:off x="9963537" y="592694"/>
            <a:ext cx="1408274" cy="73866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씹히는</a:t>
            </a:r>
            <a:r>
              <a:rPr lang="en-US" altLang="ko-KR" sz="14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grainy) </a:t>
            </a:r>
            <a:r>
              <a:rPr lang="ko-KR" altLang="en-US" sz="14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느낌이 좋은 </a:t>
            </a:r>
            <a:r>
              <a:rPr lang="ko-KR" altLang="en-US" sz="1400" b="1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r>
              <a:rPr lang="ko-KR" altLang="en-US" sz="14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9CEEF2-DAA0-3686-5489-AFD4AB326419}"/>
              </a:ext>
            </a:extLst>
          </p:cNvPr>
          <p:cNvSpPr txBox="1"/>
          <p:nvPr/>
        </p:nvSpPr>
        <p:spPr>
          <a:xfrm>
            <a:off x="9747406" y="2919245"/>
            <a:ext cx="1840536" cy="50975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</a:t>
            </a:r>
            <a:endParaRPr lang="en-AU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아니스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특징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9B06AD2-CAC2-58A3-F28D-6A59CD830794}"/>
              </a:ext>
            </a:extLst>
          </p:cNvPr>
          <p:cNvCxnSpPr>
            <a:cxnSpLocks/>
          </p:cNvCxnSpPr>
          <p:nvPr/>
        </p:nvCxnSpPr>
        <p:spPr>
          <a:xfrm>
            <a:off x="10667674" y="2179256"/>
            <a:ext cx="0" cy="5252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4107C46D-D973-9AA6-95C1-99D02F7A0671}"/>
              </a:ext>
            </a:extLst>
          </p:cNvPr>
          <p:cNvSpPr/>
          <p:nvPr/>
        </p:nvSpPr>
        <p:spPr>
          <a:xfrm>
            <a:off x="8992767" y="4089631"/>
            <a:ext cx="1935183" cy="19351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27C967D-246E-1208-274E-1541E8670641}"/>
              </a:ext>
            </a:extLst>
          </p:cNvPr>
          <p:cNvSpPr txBox="1"/>
          <p:nvPr/>
        </p:nvSpPr>
        <p:spPr>
          <a:xfrm>
            <a:off x="8941689" y="4657574"/>
            <a:ext cx="2114329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AU" altLang="ko-KR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입 안에서 풍부함과 무게감을 더함 </a:t>
            </a:r>
          </a:p>
        </p:txBody>
      </p:sp>
    </p:spTree>
    <p:extLst>
      <p:ext uri="{BB962C8B-B14F-4D97-AF65-F5344CB8AC3E}">
        <p14:creationId xmlns:p14="http://schemas.microsoft.com/office/powerpoint/2010/main" val="2626119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73" r="5025"/>
          <a:stretch/>
        </p:blipFill>
        <p:spPr>
          <a:xfrm>
            <a:off x="3283527" y="31259"/>
            <a:ext cx="890847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지역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7088429" y="4719880"/>
            <a:ext cx="129142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바로사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30811" y="4717761"/>
            <a:ext cx="846046" cy="1184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7088429" y="5134339"/>
            <a:ext cx="146540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맥라렌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베일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076478" y="4864448"/>
            <a:ext cx="809844" cy="3832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000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754112" y="4788131"/>
            <a:ext cx="125684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바로사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8761615" y="3429000"/>
            <a:ext cx="1448723" cy="14755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534" b="4525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탄탄한 미식 및 와인 문화 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풍부한 포도재배 역사 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세계적인 명성의 와인들 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혁신적인 양조방식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9">
            <a:extLst>
              <a:ext uri="{FF2B5EF4-FFF2-40B4-BE49-F238E27FC236}">
                <a16:creationId xmlns:a16="http://schemas.microsoft.com/office/drawing/2014/main" id="{130B2127-9158-8544-2B41-F3ECC9AB27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r="16890"/>
          <a:stretch/>
        </p:blipFill>
        <p:spPr>
          <a:xfrm>
            <a:off x="1" y="7938"/>
            <a:ext cx="6096000" cy="6913753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30051A-355C-A3BA-E3C4-ED0430900EFD}"/>
              </a:ext>
            </a:extLst>
          </p:cNvPr>
          <p:cNvSpPr txBox="1"/>
          <p:nvPr/>
        </p:nvSpPr>
        <p:spPr>
          <a:xfrm>
            <a:off x="560158" y="114192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</a:t>
            </a:r>
            <a:endParaRPr lang="en-US" sz="32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49EFA7-E6D0-9D94-DF88-7D7466A38917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C7C0260-4C96-F11F-296D-DAA0C687AAD6}"/>
              </a:ext>
            </a:extLst>
          </p:cNvPr>
          <p:cNvSpPr txBox="1">
            <a:spLocks/>
          </p:cNvSpPr>
          <p:nvPr/>
        </p:nvSpPr>
        <p:spPr>
          <a:xfrm>
            <a:off x="6354110" y="368185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130–430M(427–1,411FT)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8702215-0A15-002C-FAD7-FBA188715032}"/>
              </a:ext>
            </a:extLst>
          </p:cNvPr>
          <p:cNvCxnSpPr>
            <a:cxnSpLocks/>
          </p:cNvCxnSpPr>
          <p:nvPr/>
        </p:nvCxnSpPr>
        <p:spPr>
          <a:xfrm>
            <a:off x="7570115" y="628306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287689-D5B7-425E-A243-A9840D613971}"/>
              </a:ext>
            </a:extLst>
          </p:cNvPr>
          <p:cNvCxnSpPr>
            <a:cxnSpLocks/>
          </p:cNvCxnSpPr>
          <p:nvPr/>
        </p:nvCxnSpPr>
        <p:spPr>
          <a:xfrm flipV="1">
            <a:off x="7570115" y="516006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3ED83AC6-3DB1-C21C-35FA-AA75550B42C4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67A94FE-65C5-B9C1-10CB-0B7A8F4A24DD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6A3B11E-204B-B5DB-0729-6550A8F671E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8053AFE-65D3-F7EF-966E-534D8764C7E9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9619E65-80BC-F256-1B0C-1B266C3B28DA}"/>
              </a:ext>
            </a:extLst>
          </p:cNvPr>
          <p:cNvSpPr/>
          <p:nvPr/>
        </p:nvSpPr>
        <p:spPr>
          <a:xfrm>
            <a:off x="8632018" y="611039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0D681FB3-17CE-0BBE-2CA7-45F7F5B6E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7">
            <a:extLst>
              <a:ext uri="{FF2B5EF4-FFF2-40B4-BE49-F238E27FC236}">
                <a16:creationId xmlns:a16="http://schemas.microsoft.com/office/drawing/2014/main" id="{7776BC8A-03CD-4ABD-F3FF-20D156C98D0A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8CDFD4-6BB1-8D12-B933-E2B13288DE26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4292E9-B072-E57D-D36E-E69C1F8CCAA1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ED7EBE-2847-CE11-099C-CF962E440C27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5ADB51B-2F30-67E5-FA38-6AA6879F46D8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8" t="497" r="11527" b="-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483504" cy="1530521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토양 구성은 깊은 사질 양토부터 진흙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적갈색 토양 등 아주 다양하다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일반적으로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 바닥의 깊고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풍부하며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비옥한 검은색 토양에서 재배된다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1" r="17808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520026" y="4788131"/>
            <a:ext cx="1490926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맥라렌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베일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8537171" y="4621876"/>
            <a:ext cx="1047404" cy="2826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54966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439EE6-D1C9-7AC1-0F62-07C5C5227F27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발상지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다채롭고 아름다운 자연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대표적 품종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창조적 정신을 가진 부티크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환경 문제에 대한 인식이 높은 지역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9">
            <a:extLst>
              <a:ext uri="{FF2B5EF4-FFF2-40B4-BE49-F238E27FC236}">
                <a16:creationId xmlns:a16="http://schemas.microsoft.com/office/drawing/2014/main" id="{96233FE8-9B7D-C718-62AF-981ADF35BE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0545D88-A0E3-B162-FD4E-BB1A70039307}"/>
              </a:ext>
            </a:extLst>
          </p:cNvPr>
          <p:cNvSpPr txBox="1"/>
          <p:nvPr/>
        </p:nvSpPr>
        <p:spPr>
          <a:xfrm>
            <a:off x="556459" y="112375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E3B29A5-04C3-4F0D-5711-578A95518E6F}"/>
              </a:ext>
            </a:extLst>
          </p:cNvPr>
          <p:cNvSpPr txBox="1"/>
          <p:nvPr/>
        </p:nvSpPr>
        <p:spPr>
          <a:xfrm>
            <a:off x="556459" y="1728175"/>
            <a:ext cx="384927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다채로운 중기후와 미기후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AA5CA3-FE54-CF19-8F33-360A4B27A9E5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F6FC739A-1143-4776-95EA-08556232FEFC}"/>
              </a:ext>
            </a:extLst>
          </p:cNvPr>
          <p:cNvSpPr txBox="1">
            <a:spLocks/>
          </p:cNvSpPr>
          <p:nvPr/>
        </p:nvSpPr>
        <p:spPr>
          <a:xfrm>
            <a:off x="6350760" y="4479842"/>
            <a:ext cx="2748500" cy="78537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베일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10–350M(</a:t>
            </a:r>
            <a:r>
              <a:rPr lang="en-US" sz="1800" dirty="0">
                <a:solidFill>
                  <a:srgbClr val="B2D8BE"/>
                </a:solidFill>
              </a:rPr>
              <a:t>33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 – 1,148FT)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A946F2D-3083-5931-7D1B-860698DCC44C}"/>
              </a:ext>
            </a:extLst>
          </p:cNvPr>
          <p:cNvCxnSpPr>
            <a:cxnSpLocks/>
          </p:cNvCxnSpPr>
          <p:nvPr/>
        </p:nvCxnSpPr>
        <p:spPr>
          <a:xfrm>
            <a:off x="7561807" y="644750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7645002-6326-6278-82BC-BABF34C2A444}"/>
              </a:ext>
            </a:extLst>
          </p:cNvPr>
          <p:cNvCxnSpPr>
            <a:cxnSpLocks/>
          </p:cNvCxnSpPr>
          <p:nvPr/>
        </p:nvCxnSpPr>
        <p:spPr>
          <a:xfrm flipV="1">
            <a:off x="7561807" y="532450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AA1001E5-D454-6996-69F2-516C94017D62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C3A28D0-C6AC-C4C1-BBB1-B713E533698E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E4BEB4-E43B-C810-A546-691F0F3313C7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0FAE4CB-62A5-2B0C-584B-F1F62096AB52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C6DFDFF-826B-A38B-6594-93A6B6610D0A}"/>
              </a:ext>
            </a:extLst>
          </p:cNvPr>
          <p:cNvSpPr/>
          <p:nvPr/>
        </p:nvSpPr>
        <p:spPr>
          <a:xfrm>
            <a:off x="8623710" y="627483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9B84FB7-B679-E1B5-145E-0E9B6A7CA73C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Title 7">
            <a:extLst>
              <a:ext uri="{FF2B5EF4-FFF2-40B4-BE49-F238E27FC236}">
                <a16:creationId xmlns:a16="http://schemas.microsoft.com/office/drawing/2014/main" id="{F67B54DF-7246-E5FA-CA90-3FE411AD6C71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EA7CF0-11E1-7C25-97C8-42EDF213BF2D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D1CA0D-AB32-67FD-8E6E-F4243996BE13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B01510-63B9-01C0-9611-7F12536AC3D6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83A20B-2BBC-4005-F2B2-26908665C38B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30" t="145" r="12562" b="544"/>
          <a:stretch/>
        </p:blipFill>
        <p:spPr>
          <a:xfrm>
            <a:off x="0" y="360564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43600" cy="1530521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맥라렌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베일은 전 세계에서도 가장 지질학적으로 다양한 지역이다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적갈색의 사질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가벼운 진흙이 석회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특히 모래 함량이 많은 토양과 잘 섞여 있다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이런 유형의 토양이 이 지역 전반에 걸쳐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32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 및 풍미 프로필</a:t>
            </a:r>
            <a:endParaRPr lang="en-US" sz="320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79208" y="476099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딸기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흙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라즈베리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백후추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4241041"/>
            <a:ext cx="15001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2028344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2025442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2025442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2025442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2025442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2025442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2025442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2025442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2025442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30512E3-9E5A-18D3-3EC9-CB60F341DFA1}"/>
              </a:ext>
            </a:extLst>
          </p:cNvPr>
          <p:cNvSpPr txBox="1"/>
          <p:nvPr/>
        </p:nvSpPr>
        <p:spPr>
          <a:xfrm>
            <a:off x="2969137" y="2379269"/>
            <a:ext cx="91728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1250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396308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39601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39601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39601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39601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39601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39601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39601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39601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51079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51050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51050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51050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51050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51050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51050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51050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51050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1983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19545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1954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1954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1954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4284339" y="61954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19545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06485" y="59169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617285" y="5910014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69367" y="59169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3328807" y="233593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47916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4762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4762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4762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4762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476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476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476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4762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B5BDD7A-EEDD-5B51-C03E-12CD3C8BF5B7}"/>
              </a:ext>
            </a:extLst>
          </p:cNvPr>
          <p:cNvGrpSpPr/>
          <p:nvPr/>
        </p:nvGrpSpPr>
        <p:grpSpPr>
          <a:xfrm>
            <a:off x="4652058" y="6205227"/>
            <a:ext cx="278634" cy="272668"/>
            <a:chOff x="8032638" y="5926610"/>
            <a:chExt cx="278634" cy="272668"/>
          </a:xfrm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3B20145-BD55-5EFB-574C-258EABE68B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6F7FA4A-DD87-0E47-F405-1307329BC91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2A5A0A3-DFF9-2205-3D06-99AC851FC068}"/>
              </a:ext>
            </a:extLst>
          </p:cNvPr>
          <p:cNvGrpSpPr/>
          <p:nvPr/>
        </p:nvGrpSpPr>
        <p:grpSpPr>
          <a:xfrm rot="10800000">
            <a:off x="3926344" y="6205227"/>
            <a:ext cx="278634" cy="272668"/>
            <a:chOff x="8032638" y="5926610"/>
            <a:chExt cx="278634" cy="272668"/>
          </a:xfrm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443FFEC-E5C9-CDA6-011A-292D0591936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F73064C-3A6F-BCF8-0BAF-B00D09470D5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396F0EDF-68A7-55EB-13E0-7358597E3495}"/>
              </a:ext>
            </a:extLst>
          </p:cNvPr>
          <p:cNvSpPr/>
          <p:nvPr/>
        </p:nvSpPr>
        <p:spPr>
          <a:xfrm>
            <a:off x="2104517" y="47634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FFCAA8-104D-A4A2-B1EB-A570779C4187}"/>
              </a:ext>
            </a:extLst>
          </p:cNvPr>
          <p:cNvSpPr/>
          <p:nvPr/>
        </p:nvSpPr>
        <p:spPr>
          <a:xfrm>
            <a:off x="2468660" y="4760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8933D4-A7CE-3AFE-A09D-08E149A79495}"/>
              </a:ext>
            </a:extLst>
          </p:cNvPr>
          <p:cNvSpPr/>
          <p:nvPr/>
        </p:nvSpPr>
        <p:spPr>
          <a:xfrm>
            <a:off x="2832803" y="4760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4EEFBB-0AC5-FC12-FC69-151A78A0B7FB}"/>
              </a:ext>
            </a:extLst>
          </p:cNvPr>
          <p:cNvSpPr/>
          <p:nvPr/>
        </p:nvSpPr>
        <p:spPr>
          <a:xfrm>
            <a:off x="3196946" y="4760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68F8964-0996-5159-E588-AFC9A14A2FFA}"/>
              </a:ext>
            </a:extLst>
          </p:cNvPr>
          <p:cNvSpPr/>
          <p:nvPr/>
        </p:nvSpPr>
        <p:spPr>
          <a:xfrm>
            <a:off x="3561470" y="47605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A288CE6-AC78-25CF-D212-8E13AE6243A2}"/>
              </a:ext>
            </a:extLst>
          </p:cNvPr>
          <p:cNvSpPr/>
          <p:nvPr/>
        </p:nvSpPr>
        <p:spPr>
          <a:xfrm>
            <a:off x="3925994" y="47605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CF94830-4C83-9D39-9D15-05EE3668B410}"/>
              </a:ext>
            </a:extLst>
          </p:cNvPr>
          <p:cNvSpPr/>
          <p:nvPr/>
        </p:nvSpPr>
        <p:spPr>
          <a:xfrm>
            <a:off x="4284339" y="47605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DDF6917-8A6A-FCC4-1E7B-2A95AE986AC7}"/>
              </a:ext>
            </a:extLst>
          </p:cNvPr>
          <p:cNvSpPr/>
          <p:nvPr/>
        </p:nvSpPr>
        <p:spPr>
          <a:xfrm>
            <a:off x="4655041" y="47605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1D7B188-30C7-1178-91D1-BC483D1E0940}"/>
              </a:ext>
            </a:extLst>
          </p:cNvPr>
          <p:cNvSpPr/>
          <p:nvPr/>
        </p:nvSpPr>
        <p:spPr>
          <a:xfrm>
            <a:off x="5019565" y="47605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83C29214-7BE6-BD75-331A-4C1E2B4EB55E}"/>
              </a:ext>
            </a:extLst>
          </p:cNvPr>
          <p:cNvSpPr txBox="1"/>
          <p:nvPr/>
        </p:nvSpPr>
        <p:spPr>
          <a:xfrm>
            <a:off x="645240" y="205341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7F6E1D6-A9CE-6652-B22A-345A12D9ECF2}"/>
              </a:ext>
            </a:extLst>
          </p:cNvPr>
          <p:cNvCxnSpPr>
            <a:cxnSpLocks/>
          </p:cNvCxnSpPr>
          <p:nvPr/>
        </p:nvCxnSpPr>
        <p:spPr>
          <a:xfrm>
            <a:off x="1021685" y="2161776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68F1424B-9C92-01F0-EFE0-04C8B6DF3916}"/>
              </a:ext>
            </a:extLst>
          </p:cNvPr>
          <p:cNvSpPr txBox="1"/>
          <p:nvPr/>
        </p:nvSpPr>
        <p:spPr>
          <a:xfrm>
            <a:off x="645239" y="309995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C4CBEE6-6162-87BE-91F0-2DE02078D947}"/>
              </a:ext>
            </a:extLst>
          </p:cNvPr>
          <p:cNvCxnSpPr>
            <a:cxnSpLocks/>
          </p:cNvCxnSpPr>
          <p:nvPr/>
        </p:nvCxnSpPr>
        <p:spPr>
          <a:xfrm>
            <a:off x="1191760" y="326782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itle 2">
            <a:extLst>
              <a:ext uri="{FF2B5EF4-FFF2-40B4-BE49-F238E27FC236}">
                <a16:creationId xmlns:a16="http://schemas.microsoft.com/office/drawing/2014/main" id="{58D20879-E3DA-BBBD-CEB6-6CBF2629B80D}"/>
              </a:ext>
            </a:extLst>
          </p:cNvPr>
          <p:cNvSpPr txBox="1"/>
          <p:nvPr/>
        </p:nvSpPr>
        <p:spPr>
          <a:xfrm>
            <a:off x="645239" y="393888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D9DA63C-393E-35C9-0C70-0DCE1F42EBCF}"/>
              </a:ext>
            </a:extLst>
          </p:cNvPr>
          <p:cNvCxnSpPr>
            <a:cxnSpLocks/>
          </p:cNvCxnSpPr>
          <p:nvPr/>
        </p:nvCxnSpPr>
        <p:spPr>
          <a:xfrm>
            <a:off x="1191760" y="410675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07F4FEFD-7CD3-CA5D-E20C-B95A3E9DB42C}"/>
              </a:ext>
            </a:extLst>
          </p:cNvPr>
          <p:cNvSpPr txBox="1"/>
          <p:nvPr/>
        </p:nvSpPr>
        <p:spPr>
          <a:xfrm>
            <a:off x="645239" y="474127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E436573-4538-13B4-2ECE-53ABA66CB2F7}"/>
              </a:ext>
            </a:extLst>
          </p:cNvPr>
          <p:cNvCxnSpPr>
            <a:cxnSpLocks/>
          </p:cNvCxnSpPr>
          <p:nvPr/>
        </p:nvCxnSpPr>
        <p:spPr>
          <a:xfrm>
            <a:off x="1191760" y="490914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itle 2">
            <a:extLst>
              <a:ext uri="{FF2B5EF4-FFF2-40B4-BE49-F238E27FC236}">
                <a16:creationId xmlns:a16="http://schemas.microsoft.com/office/drawing/2014/main" id="{E7021054-EC77-0A4D-CE22-D4D815E49CC8}"/>
              </a:ext>
            </a:extLst>
          </p:cNvPr>
          <p:cNvSpPr txBox="1"/>
          <p:nvPr/>
        </p:nvSpPr>
        <p:spPr>
          <a:xfrm>
            <a:off x="645239" y="508726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7E48403-6A1A-AD00-29EB-4E323C2C3E5B}"/>
              </a:ext>
            </a:extLst>
          </p:cNvPr>
          <p:cNvCxnSpPr>
            <a:cxnSpLocks/>
          </p:cNvCxnSpPr>
          <p:nvPr/>
        </p:nvCxnSpPr>
        <p:spPr>
          <a:xfrm>
            <a:off x="1191760" y="525513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itle 2">
            <a:extLst>
              <a:ext uri="{FF2B5EF4-FFF2-40B4-BE49-F238E27FC236}">
                <a16:creationId xmlns:a16="http://schemas.microsoft.com/office/drawing/2014/main" id="{C1E0723C-7F9D-0F2C-6240-56036A20A9A6}"/>
              </a:ext>
            </a:extLst>
          </p:cNvPr>
          <p:cNvSpPr txBox="1"/>
          <p:nvPr/>
        </p:nvSpPr>
        <p:spPr>
          <a:xfrm>
            <a:off x="645239" y="61683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C6B6740-B497-19E9-BAD6-8300F537F9D3}"/>
              </a:ext>
            </a:extLst>
          </p:cNvPr>
          <p:cNvCxnSpPr>
            <a:cxnSpLocks/>
          </p:cNvCxnSpPr>
          <p:nvPr/>
        </p:nvCxnSpPr>
        <p:spPr>
          <a:xfrm>
            <a:off x="1354194" y="633625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935EAD48-83B4-6EC9-E1D1-6174EBEA9F7E}"/>
              </a:ext>
            </a:extLst>
          </p:cNvPr>
          <p:cNvSpPr txBox="1"/>
          <p:nvPr/>
        </p:nvSpPr>
        <p:spPr>
          <a:xfrm>
            <a:off x="645239" y="546640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0494B328-6B83-0852-D0C7-A8F454718CC5}"/>
              </a:ext>
            </a:extLst>
          </p:cNvPr>
          <p:cNvCxnSpPr>
            <a:cxnSpLocks/>
          </p:cNvCxnSpPr>
          <p:nvPr/>
        </p:nvCxnSpPr>
        <p:spPr>
          <a:xfrm>
            <a:off x="1191760" y="5634274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itle 2">
            <a:extLst>
              <a:ext uri="{FF2B5EF4-FFF2-40B4-BE49-F238E27FC236}">
                <a16:creationId xmlns:a16="http://schemas.microsoft.com/office/drawing/2014/main" id="{96044FDE-12EB-93BA-1EC5-23E87117C32F}"/>
              </a:ext>
            </a:extLst>
          </p:cNvPr>
          <p:cNvSpPr txBox="1"/>
          <p:nvPr/>
        </p:nvSpPr>
        <p:spPr>
          <a:xfrm>
            <a:off x="1630208" y="4418627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4" name="Title 2">
            <a:extLst>
              <a:ext uri="{FF2B5EF4-FFF2-40B4-BE49-F238E27FC236}">
                <a16:creationId xmlns:a16="http://schemas.microsoft.com/office/drawing/2014/main" id="{8E56AD82-D188-FC6F-B24D-003CCB061498}"/>
              </a:ext>
            </a:extLst>
          </p:cNvPr>
          <p:cNvSpPr txBox="1"/>
          <p:nvPr/>
        </p:nvSpPr>
        <p:spPr>
          <a:xfrm>
            <a:off x="3154037" y="439638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B71675D1-F67E-F575-99FF-1432833B1669}"/>
              </a:ext>
            </a:extLst>
          </p:cNvPr>
          <p:cNvSpPr txBox="1"/>
          <p:nvPr/>
        </p:nvSpPr>
        <p:spPr>
          <a:xfrm>
            <a:off x="4596351" y="439638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C0A3444-496B-4250-72AF-E8F0D59C69E8}"/>
              </a:ext>
            </a:extLst>
          </p:cNvPr>
          <p:cNvSpPr txBox="1"/>
          <p:nvPr/>
        </p:nvSpPr>
        <p:spPr>
          <a:xfrm>
            <a:off x="2006485" y="278927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D154F37C-A3C5-BEFB-1E7F-B96570D015AA}"/>
              </a:ext>
            </a:extLst>
          </p:cNvPr>
          <p:cNvSpPr txBox="1"/>
          <p:nvPr/>
        </p:nvSpPr>
        <p:spPr>
          <a:xfrm>
            <a:off x="3252419" y="278006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2A9EDA8D-E2AC-D0F5-9CB1-4E3958852E13}"/>
              </a:ext>
            </a:extLst>
          </p:cNvPr>
          <p:cNvSpPr txBox="1"/>
          <p:nvPr/>
        </p:nvSpPr>
        <p:spPr>
          <a:xfrm>
            <a:off x="4545550" y="27511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0027A53D-9DC7-AD87-5CDA-AE8E7B9C384C}"/>
              </a:ext>
            </a:extLst>
          </p:cNvPr>
          <p:cNvSpPr txBox="1"/>
          <p:nvPr/>
        </p:nvSpPr>
        <p:spPr>
          <a:xfrm>
            <a:off x="2025920" y="36324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35CC055C-E506-4CDF-9B2E-928C6B129F59}"/>
              </a:ext>
            </a:extLst>
          </p:cNvPr>
          <p:cNvSpPr txBox="1"/>
          <p:nvPr/>
        </p:nvSpPr>
        <p:spPr>
          <a:xfrm>
            <a:off x="3088117" y="3616952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85E69A83-E683-45C7-F42D-58124CDB8D14}"/>
              </a:ext>
            </a:extLst>
          </p:cNvPr>
          <p:cNvSpPr txBox="1"/>
          <p:nvPr/>
        </p:nvSpPr>
        <p:spPr>
          <a:xfrm>
            <a:off x="4618582" y="36544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86874" y="3444927"/>
            <a:ext cx="1516650" cy="270862"/>
          </a:xfrm>
        </p:spPr>
        <p:txBody>
          <a:bodyPr/>
          <a:lstStyle/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샤퀴테리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CHARCUTERIE)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FOOD PAIRINGS</a:t>
            </a: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21635" y="4371390"/>
            <a:ext cx="4059813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884457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야생 고기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GAME)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algn="ctr"/>
            <a:endParaRPr lang="en-AU" sz="1400" b="1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4218509" y="5590875"/>
            <a:ext cx="157652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그릴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/BBQ 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고기 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9825545" y="3444927"/>
            <a:ext cx="1416715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참치처럼 색이 진하고</a:t>
            </a:r>
            <a:r>
              <a:rPr lang="en-US" altLang="ko-KR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살이 많은 생선  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6671552" y="5590875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가볍게 또는 중간 정도 향신료 스파이시한  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요리 및 카레 </a:t>
            </a:r>
            <a:endParaRPr lang="en-AU" sz="1400" b="1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398127" y="5590875"/>
            <a:ext cx="2122239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껍질을 닦은 연질 치즈 </a:t>
            </a:r>
            <a:endParaRPr kumimoji="0" lang="en-US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9A4144-EB5F-DDA5-39A1-9726B55C7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234" y="2070476"/>
            <a:ext cx="1963766" cy="11901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C8287A-35CD-4335-AC96-CCBD56DCD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0759" y="2149733"/>
            <a:ext cx="1675770" cy="11109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F04A01-8D24-BF5A-B290-4D07AE93F5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6853" y="2276475"/>
            <a:ext cx="2122239" cy="1056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E78001-F7F7-7425-61B1-E4A20C094E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0400" y="4373348"/>
            <a:ext cx="1934409" cy="10023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08E505-0239-EEEF-DEFA-0BAAD0E08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0269" y="4184345"/>
            <a:ext cx="2196869" cy="11913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B12A304-54AE-B97D-10F4-2F078B1C2F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0681" y="4369559"/>
            <a:ext cx="1574800" cy="105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49" r="18462" b="-219"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189425" cy="1325563"/>
          </a:xfrm>
        </p:spPr>
        <p:txBody>
          <a:bodyPr/>
          <a:lstStyle/>
          <a:p>
            <a:pPr>
              <a:tabLst>
                <a:tab pos="1274445" algn="l"/>
              </a:tabLst>
            </a:pPr>
            <a:r>
              <a:rPr lang="ko-KR" altLang="en-US" sz="6000" b="1" spc="15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올드</a:t>
            </a:r>
            <a:r>
              <a:rPr lang="ko-KR" altLang="en-US" sz="6000" b="1" spc="15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 클래식 와인의 밝은 미래</a:t>
            </a:r>
            <a:endParaRPr lang="en-AU" sz="6000" b="1" spc="150" dirty="0"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966" b="26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482A71FE-BD4B-92BA-AB25-B4F58D8B21E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C73B6-CD21-FC6C-007E-6DA303EF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F161E-2A71-435E-CA7A-B3D014D84FA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F21B2D-828E-990F-1861-DD96BAB2E95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91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6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636780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그르나슈는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과거에는 그다지 주목을 받지 못했지만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테루아를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아주 잘 표현하면서도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생산 국가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문화의 독특성을 잘 조합하여 보여주는 품종이다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ko-KR" altLang="en-US" sz="48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클래식 품종의 재탄생 </a:t>
            </a: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" r="36286" b="-1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575649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방식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양조 방식 </a:t>
            </a:r>
          </a:p>
          <a:p>
            <a:pPr>
              <a:spcBef>
                <a:spcPts val="5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미학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산지 </a:t>
            </a:r>
          </a:p>
          <a:p>
            <a:pPr>
              <a:spcBef>
                <a:spcPts val="5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특징 및 풍미 프로파일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76" b="38654"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en-US" dirty="0"/>
              <a:t>1832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9" y="4224012"/>
            <a:ext cx="1938772" cy="1461301"/>
          </a:xfrm>
        </p:spPr>
        <p:txBody>
          <a:bodyPr/>
          <a:lstStyle/>
          <a:p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그르나슈는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‘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와인의 아버지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’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로 인정받는 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James Busby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 호주에 들여온 초기 품종 중 하나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15534" y="2091712"/>
            <a:ext cx="2250642" cy="1461301"/>
          </a:xfrm>
        </p:spPr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 생산에 인기있는 품종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(1960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 당시 와인 업계의 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80%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를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주정 강화 와인이 차지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15533" y="1428938"/>
            <a:ext cx="2329192" cy="662774"/>
          </a:xfrm>
        </p:spPr>
        <p:txBody>
          <a:bodyPr/>
          <a:lstStyle/>
          <a:p>
            <a:r>
              <a:rPr lang="en-US" dirty="0"/>
              <a:t>1920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 중반 </a:t>
            </a:r>
            <a:r>
              <a:rPr 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dirty="0"/>
              <a:t>– 1960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후반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10097" y="1930840"/>
            <a:ext cx="2382787" cy="1461301"/>
          </a:xfrm>
        </p:spPr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소비자 취향이 테이블 와인으로 선회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생산이 괄목할 만큼 감소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99211" y="1246989"/>
            <a:ext cx="2120040" cy="662774"/>
          </a:xfrm>
        </p:spPr>
        <p:txBody>
          <a:bodyPr/>
          <a:lstStyle/>
          <a:p>
            <a:r>
              <a:rPr lang="en-US" dirty="0"/>
              <a:t>1970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그르나슈의</a:t>
            </a:r>
            <a:endParaRPr lang="ko-KR" alt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역사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3636210" y="4240381"/>
            <a:ext cx="212003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남호주에서 최초의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포도밭 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따뜻하고 건조한 기후 조건에서 번성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3636208" y="3577607"/>
            <a:ext cx="2459791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1830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후반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588" b="26588"/>
          <a:stretch/>
        </p:blipFill>
        <p:spPr>
          <a:xfrm>
            <a:off x="8661862" y="584201"/>
            <a:ext cx="3530138" cy="2474884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769885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Wirra 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Wirra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유명한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‘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Church Block’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블렌딩에서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제외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메를로로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대체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1980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98701" y="1837731"/>
            <a:ext cx="2694776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와인메이커</a:t>
            </a:r>
            <a:r>
              <a:rPr lang="en-AU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Charles Melton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 클래식한 스타일의 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GSM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블렌딩을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실험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지금은 전설적인 입지의</a:t>
            </a:r>
            <a:r>
              <a:rPr lang="en-AU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‘Nine Popes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’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최초 생산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7816" y="1153880"/>
            <a:ext cx="2120040" cy="662774"/>
          </a:xfrm>
        </p:spPr>
        <p:txBody>
          <a:bodyPr/>
          <a:lstStyle/>
          <a:p>
            <a:r>
              <a:rPr lang="en-US" dirty="0"/>
              <a:t>1988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7417D6A7-4617-BAB7-56B7-FA5B5DEC8041}"/>
              </a:ext>
            </a:extLst>
          </p:cNvPr>
          <p:cNvSpPr txBox="1">
            <a:spLocks/>
          </p:cNvSpPr>
          <p:nvPr/>
        </p:nvSpPr>
        <p:spPr>
          <a:xfrm>
            <a:off x="5584701" y="4240109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와인메이커들이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바인의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소량 생산된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그르나슈의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탁월함을 인정하기 시작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B3514E9-4B1D-FE08-B2CF-C9593BC9CC05}"/>
              </a:ext>
            </a:extLst>
          </p:cNvPr>
          <p:cNvSpPr txBox="1">
            <a:spLocks/>
          </p:cNvSpPr>
          <p:nvPr/>
        </p:nvSpPr>
        <p:spPr>
          <a:xfrm>
            <a:off x="5573816" y="3556258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dirty="0"/>
              <a:t>&amp; 2000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760162" y="4240109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참신하고 좀 더 가벼운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스타일이 소비자와 평론가의 사랑을 많이 받고 있으며</a:t>
            </a:r>
            <a:r>
              <a:rPr lang="en-US" altLang="ko-KR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향기로운 </a:t>
            </a:r>
            <a:r>
              <a:rPr lang="ko-KR" altLang="en-US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레드 와인을 다양한 스타일로 더 많이 즐길 수 있기를 기대 </a:t>
            </a:r>
            <a:endParaRPr lang="en-AU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749277" y="3556258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AU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72" t="-206" r="19607" b="84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182" y="438996"/>
            <a:ext cx="4829691" cy="429788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603886"/>
            <a:ext cx="3990445" cy="1670704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호주에는 세계에서 가장 오래됐지만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지금도 생산 중인 포도나무가 존재한다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전세계의 많은 와인 산지와 달리 남 호주 와인 산지는 포도나무를 망치는 작은 곤충인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필록세라의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영향을 받지 않은 지역이다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939480"/>
            <a:ext cx="5724447" cy="714677"/>
          </a:xfrm>
        </p:spPr>
        <p:txBody>
          <a:bodyPr/>
          <a:lstStyle/>
          <a:p>
            <a:r>
              <a:rPr lang="ko-KR" altLang="en-US" sz="5000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바인 </a:t>
            </a:r>
            <a:endParaRPr lang="en-US" sz="5000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tanding in front of a silo&#10;&#10;AI-generated content may be incorrect.">
            <a:extLst>
              <a:ext uri="{FF2B5EF4-FFF2-40B4-BE49-F238E27FC236}">
                <a16:creationId xmlns:a16="http://schemas.microsoft.com/office/drawing/2014/main" id="{81AAA671-20CC-0D59-562F-88D781F585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30" r="1514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3D94488-FDD0-B64D-D907-D438E31CD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935647"/>
            <a:ext cx="4366809" cy="7857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원조 챔피언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021F5-3604-631B-8433-A2BF774BF8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91219"/>
            <a:ext cx="4366808" cy="1325564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찰스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멜턴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Charles Melton)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은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바인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가치와 전통을 인식한 최초의 인물 중 하나로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바로사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밸리의 포도 재배 전통 보존에 노력하는 와인메이커 그룹의  일원으로 소 활동 중이다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3B123-E520-8F50-4420-C620DBC728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870554"/>
            <a:ext cx="547472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찰스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멜턴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E8D10AD-62C4-ACDD-167C-B2087407B938}"/>
              </a:ext>
            </a:extLst>
          </p:cNvPr>
          <p:cNvSpPr txBox="1">
            <a:spLocks/>
          </p:cNvSpPr>
          <p:nvPr/>
        </p:nvSpPr>
        <p:spPr>
          <a:xfrm>
            <a:off x="6456361" y="5115134"/>
            <a:ext cx="5158990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흥미로운 사실 </a:t>
            </a:r>
            <a:endParaRPr lang="en-AU" altLang="ko-KR" sz="14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찰스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멜턴은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그의 새로운 </a:t>
            </a:r>
            <a:r>
              <a:rPr lang="en-AU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GSM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이름을 프랑스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아펠라시옹인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샤토뇌프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뒤파프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이름을 따라서 ‘</a:t>
            </a:r>
            <a:r>
              <a:rPr lang="en-AU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Nine Popes’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 명명했고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와인은 지금은 전설적인 와인이 되었다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그는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샤토네프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뒤 파프라는 뜻이 “교황의 새로운 성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“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이라는 사실을 정확히 알지 못했다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552070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8" r="16668"/>
          <a:stretch/>
        </p:blipFill>
        <p:spPr>
          <a:xfrm>
            <a:off x="6096000" y="223575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603886"/>
            <a:ext cx="4114367" cy="2669914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건조 농법 재배 </a:t>
            </a:r>
            <a:endParaRPr lang="en-AU" altLang="ko-KR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관개나 가지치기를 심하게 하지 않고도 더운 기후 조건에 잘 적응 </a:t>
            </a: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고수확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과일 풍미에 복합미가 부족한 와인 </a:t>
            </a:r>
            <a:endParaRPr lang="en-AU" altLang="ko-KR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저수확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altLang="ko-KR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더욱 농축된 풍미와 캐릭터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</a:t>
            </a:r>
            <a:r>
              <a:rPr lang="ko-KR" altLang="en-US" sz="5000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그르나슈</a:t>
            </a:r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방식 </a:t>
            </a:r>
            <a:endParaRPr lang="en-US" sz="5000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CCF964-3223-D266-71A0-C1DF1CE279F5}"/>
              </a:ext>
            </a:extLst>
          </p:cNvPr>
          <p:cNvSpPr txBox="1"/>
          <p:nvPr/>
        </p:nvSpPr>
        <p:spPr>
          <a:xfrm>
            <a:off x="6010281" y="6394200"/>
            <a:ext cx="3260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4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올드부시</a:t>
            </a:r>
            <a:r>
              <a:rPr lang="en-US" altLang="ko-KR" sz="1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400" b="1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고블레</a:t>
            </a:r>
            <a:r>
              <a:rPr lang="en-US" altLang="ko-KR" sz="1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en-AU" sz="1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GOBLET) </a:t>
            </a:r>
            <a:r>
              <a:rPr lang="ko-KR" altLang="en-US" sz="14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포도나무 </a:t>
            </a:r>
            <a:endParaRPr lang="en-US" sz="1600" b="1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02256494-4976-4001-aedb-96463ae0d92e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e8dd08d-258d-47a9-9875-37f1ffd19f3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4CDD38C-5B1E-4AB3-B84C-F6599C242424}"/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2126</Words>
  <Application>Microsoft Office PowerPoint</Application>
  <PresentationFormat>와이드스크린</PresentationFormat>
  <Paragraphs>257</Paragraphs>
  <Slides>27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Neue Haas Grotesk Text Pro</vt:lpstr>
      <vt:lpstr>Arial</vt:lpstr>
      <vt:lpstr>Inter Display</vt:lpstr>
      <vt:lpstr>Noto Sans KR Bold</vt:lpstr>
      <vt:lpstr>Noto Sans KR Regular</vt:lpstr>
      <vt:lpstr>맑은 고딕</vt:lpstr>
      <vt:lpstr>굴림</vt:lpstr>
      <vt:lpstr>Slide layouts</vt:lpstr>
      <vt:lpstr>PowerPoint 프레젠테이션</vt:lpstr>
      <vt:lpstr>PowerPoint 프레젠테이션</vt:lpstr>
      <vt:lpstr>그르나슈</vt:lpstr>
      <vt:lpstr>PowerPoint 프레젠테이션</vt:lpstr>
      <vt:lpstr>1832</vt:lpstr>
      <vt:lpstr>PowerPoint 프레젠테이션</vt:lpstr>
      <vt:lpstr>호주 </vt:lpstr>
      <vt:lpstr>호주 그르나슈 와인의 원조 챔피언 </vt:lpstr>
      <vt:lpstr>포도재배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기후</vt:lpstr>
      <vt:lpstr>토양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그르나슈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35</cp:revision>
  <dcterms:created xsi:type="dcterms:W3CDTF">2018-07-25T07:02:59Z</dcterms:created>
  <dcterms:modified xsi:type="dcterms:W3CDTF">2026-02-25T04:46:01Z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47265400.0000000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