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4"/>
  </p:notesMasterIdLst>
  <p:sldIdLst>
    <p:sldId id="256" r:id="rId5"/>
    <p:sldId id="478" r:id="rId6"/>
    <p:sldId id="636" r:id="rId7"/>
    <p:sldId id="635" r:id="rId8"/>
    <p:sldId id="645" r:id="rId9"/>
    <p:sldId id="637" r:id="rId10"/>
    <p:sldId id="646" r:id="rId11"/>
    <p:sldId id="647" r:id="rId12"/>
    <p:sldId id="641" r:id="rId13"/>
    <p:sldId id="642" r:id="rId14"/>
    <p:sldId id="643" r:id="rId15"/>
    <p:sldId id="648" r:id="rId16"/>
    <p:sldId id="649" r:id="rId17"/>
    <p:sldId id="650" r:id="rId18"/>
    <p:sldId id="651" r:id="rId19"/>
    <p:sldId id="652" r:id="rId20"/>
    <p:sldId id="276" r:id="rId21"/>
    <p:sldId id="515" r:id="rId22"/>
    <p:sldId id="653" r:id="rId23"/>
    <p:sldId id="596" r:id="rId24"/>
    <p:sldId id="656" r:id="rId25"/>
    <p:sldId id="603" r:id="rId26"/>
    <p:sldId id="278" r:id="rId27"/>
    <p:sldId id="658" r:id="rId28"/>
    <p:sldId id="280" r:id="rId29"/>
    <p:sldId id="617" r:id="rId30"/>
    <p:sldId id="659" r:id="rId31"/>
    <p:sldId id="340" r:id="rId32"/>
    <p:sldId id="660" r:id="rId33"/>
  </p:sldIdLst>
  <p:sldSz cx="12192000" cy="6858000"/>
  <p:notesSz cx="6858000" cy="9144000"/>
  <p:custDataLst>
    <p:tags r:id="rId35"/>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EBF180C-DB69-BB51-733E-8E545EE8A659}" name="Dave Talbot Price" initials="" userId="S::dave@focusedexpeditions.com::caa8a516-e7bf-462c-95fc-abc846f8ab45" providerId="AD"/>
  <p188:author id="{9F6DFD45-1167-81A0-BE00-AFB6735BAA66}" name="Emma Symington" initials="ES" userId="S::emma.symington@wineaustralia.com::a85d5d76-701e-415b-a297-15fcc699ee67" providerId="AD"/>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6956A9-FC88-8841-9D8C-51C279931CCF}" v="3" dt="2026-05-04T06:07:12.7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567" autoAdjust="0"/>
    <p:restoredTop sz="87945"/>
  </p:normalViewPr>
  <p:slideViewPr>
    <p:cSldViewPr snapToGrid="0">
      <p:cViewPr varScale="1">
        <p:scale>
          <a:sx n="107" d="100"/>
          <a:sy n="107" d="100"/>
        </p:scale>
        <p:origin x="1440" y="160"/>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notesMaster" Target="notesMasters/notesMaster1.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gs" Target="tags/tag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undo custSel modSld">
      <pc:chgData name="Cameron Midson" userId="510fe36d-201b-4d30-8c49-491c55367456" providerId="ADAL" clId="{93217E07-8A0E-5D7D-A37A-49773A2FEA36}" dt="2026-05-04T06:07:27.748" v="17" actId="478"/>
      <pc:docMkLst>
        <pc:docMk/>
      </pc:docMkLst>
      <pc:sldChg chg="addSp delSp modSp mod">
        <pc:chgData name="Cameron Midson" userId="510fe36d-201b-4d30-8c49-491c55367456" providerId="ADAL" clId="{93217E07-8A0E-5D7D-A37A-49773A2FEA36}" dt="2026-05-04T06:07:27.748" v="17" actId="478"/>
        <pc:sldMkLst>
          <pc:docMk/>
          <pc:sldMk cId="2969888299" sldId="478"/>
        </pc:sldMkLst>
        <pc:spChg chg="mod">
          <ac:chgData name="Cameron Midson" userId="510fe36d-201b-4d30-8c49-491c55367456" providerId="ADAL" clId="{93217E07-8A0E-5D7D-A37A-49773A2FEA36}" dt="2026-05-04T06:06:57.503" v="12"/>
          <ac:spMkLst>
            <pc:docMk/>
            <pc:sldMk cId="2969888299" sldId="478"/>
            <ac:spMk id="2" creationId="{0606206B-8AB5-553E-7624-C9F9C788B1BA}"/>
          </ac:spMkLst>
        </pc:spChg>
        <pc:spChg chg="add del mod">
          <ac:chgData name="Cameron Midson" userId="510fe36d-201b-4d30-8c49-491c55367456" providerId="ADAL" clId="{93217E07-8A0E-5D7D-A37A-49773A2FEA36}" dt="2026-05-04T06:07:27.748" v="17" actId="478"/>
          <ac:spMkLst>
            <pc:docMk/>
            <pc:sldMk cId="2969888299" sldId="478"/>
            <ac:spMk id="3" creationId="{FDD6718D-243D-67C4-12B9-0A49B8546D71}"/>
          </ac:spMkLst>
        </pc:spChg>
      </pc:sldChg>
      <pc:sldChg chg="modSp mod">
        <pc:chgData name="Cameron Midson" userId="510fe36d-201b-4d30-8c49-491c55367456" providerId="ADAL" clId="{93217E07-8A0E-5D7D-A37A-49773A2FEA36}" dt="2026-05-04T05:58:12.966" v="5" actId="948"/>
        <pc:sldMkLst>
          <pc:docMk/>
          <pc:sldMk cId="4188933285" sldId="637"/>
        </pc:sldMkLst>
        <pc:spChg chg="mod">
          <ac:chgData name="Cameron Midson" userId="510fe36d-201b-4d30-8c49-491c55367456" providerId="ADAL" clId="{93217E07-8A0E-5D7D-A37A-49773A2FEA36}" dt="2026-05-04T05:58:12.966" v="5" actId="948"/>
          <ac:spMkLst>
            <pc:docMk/>
            <pc:sldMk cId="4188933285" sldId="637"/>
            <ac:spMk id="3" creationId="{9CBCDC0B-F635-F360-B8FF-6CF32D070324}"/>
          </ac:spMkLst>
        </pc:spChg>
      </pc:sldChg>
      <pc:sldChg chg="modSp mod">
        <pc:chgData name="Cameron Midson" userId="510fe36d-201b-4d30-8c49-491c55367456" providerId="ADAL" clId="{93217E07-8A0E-5D7D-A37A-49773A2FEA36}" dt="2026-05-04T06:00:29.299" v="6" actId="948"/>
        <pc:sldMkLst>
          <pc:docMk/>
          <pc:sldMk cId="602433484" sldId="645"/>
        </pc:sldMkLst>
        <pc:spChg chg="mod">
          <ac:chgData name="Cameron Midson" userId="510fe36d-201b-4d30-8c49-491c55367456" providerId="ADAL" clId="{93217E07-8A0E-5D7D-A37A-49773A2FEA36}" dt="2026-05-04T06:00:29.299" v="6" actId="948"/>
          <ac:spMkLst>
            <pc:docMk/>
            <pc:sldMk cId="602433484" sldId="645"/>
            <ac:spMk id="5" creationId="{FDE3DB73-2185-EB6B-CCCA-C32695F3740E}"/>
          </ac:spMkLst>
        </pc:spChg>
      </pc:sldChg>
      <pc:sldChg chg="modSp mod">
        <pc:chgData name="Cameron Midson" userId="510fe36d-201b-4d30-8c49-491c55367456" providerId="ADAL" clId="{93217E07-8A0E-5D7D-A37A-49773A2FEA36}" dt="2026-05-04T06:01:18.681" v="7" actId="2711"/>
        <pc:sldMkLst>
          <pc:docMk/>
          <pc:sldMk cId="404591134" sldId="651"/>
        </pc:sldMkLst>
        <pc:spChg chg="mod">
          <ac:chgData name="Cameron Midson" userId="510fe36d-201b-4d30-8c49-491c55367456" providerId="ADAL" clId="{93217E07-8A0E-5D7D-A37A-49773A2FEA36}" dt="2026-05-04T06:01:18.681" v="7" actId="2711"/>
          <ac:spMkLst>
            <pc:docMk/>
            <pc:sldMk cId="404591134" sldId="651"/>
            <ac:spMk id="3" creationId="{2958846E-2E15-56F6-2216-AEB4A695004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5/4/26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b="0" i="0">
                <a:latin typeface="Microsoft YaHei" panose="020B0503020204020204" pitchFamily="34" charset="-122"/>
                <a:ea typeface="Microsoft YaHei" panose="020B0503020204020204" pitchFamily="34" charset="-122"/>
                <a:cs typeface="SimSun"/>
                <a:sym typeface="SimSun"/>
              </a:rPr>
              <a:t>阿德莱德山区产区目前是澳大利亚最活跃的新兴产区之一，它孕育了一个充满创意的葡萄酒文化圈，并引领着澳大利亚葡萄酒业的发展。 </a:t>
            </a:r>
          </a:p>
          <a:p>
            <a:r>
              <a:rPr lang="ja-JP" altLang="en-US" b="0" i="0">
                <a:latin typeface="Microsoft YaHei" panose="020B0503020204020204" pitchFamily="34" charset="-122"/>
                <a:ea typeface="Microsoft YaHei" panose="020B0503020204020204" pitchFamily="34" charset="-122"/>
                <a:cs typeface="SimSun"/>
                <a:sym typeface="SimSun"/>
              </a:rPr>
              <a:t>这些笔记提供额外的幻灯片信息和推荐的讨论话题。 </a:t>
            </a:r>
          </a:p>
          <a:p>
            <a:r>
              <a:rPr lang="ja-JP" altLang="en-US" b="0" i="0">
                <a:latin typeface="Microsoft YaHei" panose="020B0503020204020204" pitchFamily="34" charset="-122"/>
                <a:ea typeface="Microsoft YaHei" panose="020B0503020204020204" pitchFamily="34" charset="-122"/>
                <a:cs typeface="SimSun"/>
                <a:sym typeface="SimSun"/>
              </a:rPr>
              <a:t>如需下载更多主题、资源或者</a:t>
            </a:r>
            <a:r>
              <a:rPr lang="en-GB" b="0" i="0" dirty="0">
                <a:latin typeface="Microsoft YaHei" panose="020B0503020204020204" pitchFamily="34" charset="-122"/>
                <a:ea typeface="Microsoft YaHei" panose="020B0503020204020204" pitchFamily="34" charset="-122"/>
              </a:rPr>
              <a:t>PPT,</a:t>
            </a:r>
            <a:r>
              <a:rPr lang="ja-JP" altLang="en-US" b="0" i="0">
                <a:latin typeface="Microsoft YaHei" panose="020B0503020204020204" pitchFamily="34" charset="-122"/>
                <a:ea typeface="Microsoft YaHei" panose="020B0503020204020204" pitchFamily="34" charset="-122"/>
                <a:cs typeface="SimSun"/>
                <a:sym typeface="SimSun"/>
              </a:rPr>
              <a:t>请移步 </a:t>
            </a:r>
            <a:r>
              <a:rPr lang="en-GB" b="0" i="0" dirty="0" err="1">
                <a:latin typeface="Microsoft YaHei" panose="020B0503020204020204" pitchFamily="34" charset="-122"/>
                <a:ea typeface="Microsoft YaHei" panose="020B0503020204020204" pitchFamily="34" charset="-122"/>
              </a:rPr>
              <a:t>www.australianwinediscovered.com</a:t>
            </a:r>
            <a:r>
              <a:rPr lang="en-GB" b="0" i="0" dirty="0">
                <a:latin typeface="Microsoft YaHei" panose="020B0503020204020204" pitchFamily="34" charset="-122"/>
                <a:ea typeface="Microsoft YaHei" panose="020B0503020204020204" pitchFamily="34" charset="-122"/>
              </a:rPr>
              <a:t> </a:t>
            </a:r>
          </a:p>
          <a:p>
            <a:endParaRPr lang="en-US" b="0" i="0" dirty="0">
              <a:latin typeface="Microsoft YaHei" panose="020B0503020204020204" pitchFamily="34" charset="-122"/>
              <a:ea typeface="Microsoft YaHei" panose="020B0503020204020204" pitchFamily="34" charset="-122"/>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3553599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b="0" i="0" dirty="0">
                <a:latin typeface="Microsoft YaHei" panose="020B0503020204020204" pitchFamily="34" charset="-122"/>
                <a:ea typeface="Microsoft YaHei" panose="020B0503020204020204" pitchFamily="34" charset="-122"/>
                <a:cs typeface="SimSun"/>
                <a:sym typeface="SimSun"/>
              </a:rPr>
              <a:t>多数阿德莱德山区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Adelaide Hills</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dirty="0">
                <a:latin typeface="Microsoft YaHei" panose="020B0503020204020204" pitchFamily="34" charset="-122"/>
                <a:ea typeface="Microsoft YaHei" panose="020B0503020204020204" pitchFamily="34" charset="-122"/>
                <a:cs typeface="SimSun"/>
                <a:sym typeface="SimSun"/>
              </a:rPr>
              <a:t>产区的葡萄酒生产商更注重葡萄园和葡萄本身，他们会尽量减少酿酒过程中的人工干预，力求创造能够表达不同葡萄园不同风土的葡萄酒。高品质的果实是实现这一目标的基础。</a:t>
            </a:r>
            <a:r>
              <a:rPr lang="ja-JP" altLang="en-US" b="0" i="0" dirty="0">
                <a:latin typeface="Microsoft YaHei" panose="020B0503020204020204" pitchFamily="34" charset="-122"/>
                <a:ea typeface="Microsoft YaHei" panose="020B0503020204020204" pitchFamily="34" charset="-122"/>
              </a:rPr>
              <a:t> </a:t>
            </a:r>
          </a:p>
          <a:p>
            <a:r>
              <a:rPr lang="ja-JP" altLang="en-US" b="0" i="0" dirty="0">
                <a:latin typeface="Microsoft YaHei" panose="020B0503020204020204" pitchFamily="34" charset="-122"/>
                <a:ea typeface="Microsoft YaHei" panose="020B0503020204020204" pitchFamily="34" charset="-122"/>
                <a:cs typeface="SimSun"/>
                <a:sym typeface="SimSun"/>
              </a:rPr>
              <a:t>酿酒师将传统和创新技术结合。例如，一些酿酒师正在尝试在白葡萄酒酿造过程中延长带皮发酵的时间，以构建质感和口感上的体量，同时创造有趣的风格。还有一些酿酒师正在试验发酵技术，例如野生酵母发酵：使葡萄表面微生物菌群中自然存在的原生酵母替代人工培养的酵母发酵葡萄酒。红葡萄酒的整串葡萄发酵是另一项日趋常见的技术，保留果梗和果实一起发酵可以增强葡萄酒的芳香度，赋予葡萄酒更多的单宁结构和更优秀的陈酿潜力。</a:t>
            </a:r>
          </a:p>
          <a:p>
            <a:endParaRPr lang="ja-JP" altLang="en-US" b="0" i="0" dirty="0">
              <a:latin typeface="Microsoft YaHei" panose="020B0503020204020204" pitchFamily="34" charset="-122"/>
              <a:ea typeface="Microsoft YaHei" panose="020B0503020204020204" pitchFamily="34" charset="-122"/>
              <a:cs typeface="SimSun"/>
              <a:sym typeface="SimSun"/>
            </a:endParaRPr>
          </a:p>
          <a:p>
            <a:r>
              <a:rPr lang="ja-JP" altLang="en-US" b="0" i="0" dirty="0">
                <a:latin typeface="Microsoft YaHei" panose="020B0503020204020204" pitchFamily="34" charset="-122"/>
                <a:ea typeface="Microsoft YaHei" panose="020B0503020204020204" pitchFamily="34" charset="-122"/>
                <a:cs typeface="SimSun"/>
                <a:sym typeface="SimSun"/>
              </a:rPr>
              <a:t>推荐的讨论话题：</a:t>
            </a:r>
            <a:r>
              <a:rPr lang="ja-JP" altLang="en-US" b="0" i="0" dirty="0">
                <a:latin typeface="Microsoft YaHei" panose="020B0503020204020204" pitchFamily="34" charset="-122"/>
                <a:ea typeface="Microsoft YaHei" panose="020B0503020204020204" pitchFamily="34" charset="-122"/>
              </a:rPr>
              <a:t> </a:t>
            </a:r>
          </a:p>
          <a:p>
            <a:r>
              <a:rPr lang="en-US" altLang="ja-JP" b="0" i="0" dirty="0">
                <a:latin typeface="Microsoft YaHei" panose="020B0503020204020204" pitchFamily="34" charset="-122"/>
                <a:ea typeface="Microsoft YaHei" panose="020B0503020204020204" pitchFamily="34" charset="-122"/>
              </a:rPr>
              <a:t>- </a:t>
            </a:r>
            <a:r>
              <a:rPr lang="ja-JP" altLang="en-US" b="0" i="0" dirty="0">
                <a:latin typeface="Microsoft YaHei" panose="020B0503020204020204" pitchFamily="34" charset="-122"/>
                <a:ea typeface="Microsoft YaHei" panose="020B0503020204020204" pitchFamily="34" charset="-122"/>
                <a:cs typeface="SimSun"/>
                <a:sym typeface="SimSun"/>
              </a:rPr>
              <a:t>阿德莱德山区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Adelaide Hills</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dirty="0">
                <a:latin typeface="Microsoft YaHei" panose="020B0503020204020204" pitchFamily="34" charset="-122"/>
                <a:ea typeface="Microsoft YaHei" panose="020B0503020204020204" pitchFamily="34" charset="-122"/>
                <a:cs typeface="SimSun"/>
                <a:sym typeface="SimSun"/>
              </a:rPr>
              <a:t>产区的凉爽气候对葡萄园和酿酒厂的实践产生了怎样的影响？</a:t>
            </a:r>
            <a:r>
              <a:rPr lang="ja-JP" altLang="en-US" b="0" i="0" dirty="0">
                <a:latin typeface="Microsoft YaHei" panose="020B0503020204020204" pitchFamily="34" charset="-122"/>
                <a:ea typeface="Microsoft YaHei" panose="020B0503020204020204" pitchFamily="34" charset="-122"/>
              </a:rPr>
              <a:t> </a:t>
            </a:r>
          </a:p>
          <a:p>
            <a:r>
              <a:rPr lang="en-US" altLang="ja-JP" b="0" i="0" dirty="0">
                <a:latin typeface="Microsoft YaHei" panose="020B0503020204020204" pitchFamily="34" charset="-122"/>
                <a:ea typeface="Microsoft YaHei" panose="020B0503020204020204" pitchFamily="34" charset="-122"/>
              </a:rPr>
              <a:t>- </a:t>
            </a:r>
            <a:r>
              <a:rPr lang="ja-JP" altLang="en-US" b="0" i="0" dirty="0">
                <a:latin typeface="Microsoft YaHei" panose="020B0503020204020204" pitchFamily="34" charset="-122"/>
                <a:ea typeface="Microsoft YaHei" panose="020B0503020204020204" pitchFamily="34" charset="-122"/>
                <a:cs typeface="SimSun"/>
                <a:sym typeface="SimSun"/>
              </a:rPr>
              <a:t>澳大利亚大部分葡萄酒产区生产的红葡萄酒比白葡萄酒多，但阿德莱德山区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Adelaide Hills</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dirty="0">
                <a:latin typeface="Microsoft YaHei" panose="020B0503020204020204" pitchFamily="34" charset="-122"/>
                <a:ea typeface="Microsoft YaHei" panose="020B0503020204020204" pitchFamily="34" charset="-122"/>
                <a:cs typeface="SimSun"/>
                <a:sym typeface="SimSun"/>
              </a:rPr>
              <a:t>产区却相反。为什么？</a:t>
            </a:r>
          </a:p>
          <a:p>
            <a:r>
              <a:rPr lang="en-US" altLang="ja-JP" b="0" i="0" dirty="0">
                <a:latin typeface="Microsoft YaHei" panose="020B0503020204020204" pitchFamily="34" charset="-122"/>
                <a:ea typeface="Microsoft YaHei" panose="020B0503020204020204" pitchFamily="34" charset="-122"/>
              </a:rPr>
              <a:t>- </a:t>
            </a:r>
            <a:r>
              <a:rPr lang="ja-JP" altLang="en-US" b="0" i="0" dirty="0">
                <a:latin typeface="Microsoft YaHei" panose="020B0503020204020204" pitchFamily="34" charset="-122"/>
                <a:ea typeface="Microsoft YaHei" panose="020B0503020204020204" pitchFamily="34" charset="-122"/>
                <a:cs typeface="SimSun"/>
                <a:sym typeface="SimSun"/>
              </a:rPr>
              <a:t>阿德莱德山区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Adelaide Hills</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dirty="0">
                <a:latin typeface="Microsoft YaHei" panose="020B0503020204020204" pitchFamily="34" charset="-122"/>
                <a:ea typeface="Microsoft YaHei" panose="020B0503020204020204" pitchFamily="34" charset="-122"/>
                <a:cs typeface="SimSun"/>
                <a:sym typeface="SimSun"/>
              </a:rPr>
              <a:t>产区为什么会成为酿酒师们的试验和创新中心？</a:t>
            </a:r>
          </a:p>
          <a:p>
            <a:endParaRPr lang="en-US" b="0" i="0" dirty="0">
              <a:latin typeface="Microsoft YaHei" panose="020B0503020204020204" pitchFamily="34" charset="-122"/>
              <a:ea typeface="Microsoft YaHei" panose="020B0503020204020204" pitchFamily="34" charset="-122"/>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23004715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b="0" i="0">
                <a:latin typeface="Microsoft YaHei" panose="020B0503020204020204" pitchFamily="34" charset="-122"/>
                <a:ea typeface="Microsoft YaHei" panose="020B0503020204020204" pitchFamily="34" charset="-122"/>
                <a:cs typeface="SimSun"/>
                <a:sym typeface="SimSun"/>
              </a:rPr>
              <a:t>现在我们可以开始品尝和讨论您选择的一系列葡萄酒了。 </a:t>
            </a:r>
          </a:p>
          <a:p>
            <a:endParaRPr lang="ja-JP" altLang="en-US" b="0" i="0">
              <a:latin typeface="Microsoft YaHei" panose="020B0503020204020204" pitchFamily="34" charset="-122"/>
              <a:ea typeface="Microsoft YaHei" panose="020B0503020204020204" pitchFamily="34" charset="-122"/>
              <a:cs typeface="SimSun"/>
              <a:sym typeface="SimSun"/>
            </a:endParaRPr>
          </a:p>
          <a:p>
            <a:r>
              <a:rPr lang="en-US" altLang="ja-JP" b="0" i="0" dirty="0">
                <a:latin typeface="Microsoft YaHei" panose="020B0503020204020204" pitchFamily="34" charset="-122"/>
                <a:ea typeface="Microsoft YaHei" panose="020B0503020204020204" pitchFamily="34" charset="-122"/>
              </a:rPr>
              <a:t>+ </a:t>
            </a:r>
            <a:r>
              <a:rPr lang="ja-JP" altLang="en-US" b="0" i="0">
                <a:latin typeface="Microsoft YaHei" panose="020B0503020204020204" pitchFamily="34" charset="-122"/>
                <a:ea typeface="Microsoft YaHei" panose="020B0503020204020204" pitchFamily="34" charset="-122"/>
                <a:cs typeface="SimSun"/>
                <a:sym typeface="SimSun"/>
              </a:rPr>
              <a:t>补充内容：更多相关葡萄品种的课程材料请移步 </a:t>
            </a:r>
            <a:r>
              <a:rPr lang="en-GB" b="0" i="0" dirty="0" err="1">
                <a:latin typeface="Microsoft YaHei" panose="020B0503020204020204" pitchFamily="34" charset="-122"/>
                <a:ea typeface="Microsoft YaHei" panose="020B0503020204020204" pitchFamily="34" charset="-122"/>
              </a:rPr>
              <a:t>www.australianwinediscovered.com</a:t>
            </a:r>
            <a:endParaRPr lang="en-GB" b="0" i="0" dirty="0">
              <a:latin typeface="Microsoft YaHei" panose="020B0503020204020204" pitchFamily="34" charset="-122"/>
              <a:ea typeface="Microsoft YaHei" panose="020B0503020204020204" pitchFamily="34" charset="-122"/>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12293107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b="0" i="0">
                <a:latin typeface="Microsoft YaHei" panose="020B0503020204020204" pitchFamily="34" charset="-122"/>
                <a:ea typeface="Microsoft YaHei" panose="020B0503020204020204" pitchFamily="34" charset="-122"/>
                <a:cs typeface="SimSun"/>
                <a:sym typeface="SimSun"/>
              </a:rPr>
              <a:t>这里没有独一无二的明星品种，但不同风格的共同特征是成品葡萄酒的高级、优雅，不同地块出产的葡萄酒品种特征都清晰鲜明。</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14200042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latin typeface="Noto Sans CJK SC Regular" panose="020B0500000000000000" pitchFamily="34" charset="-128"/>
                <a:ea typeface="Noto Sans CJK SC Regular" panose="020B0500000000000000" pitchFamily="34" charset="-128"/>
                <a:cs typeface="SimSun"/>
                <a:sym typeface="SimSun"/>
              </a:rPr>
              <a:t>阿德莱德山区产区的海拔高度为种植酿造起泡酒的霞多丽 </a:t>
            </a:r>
            <a:r>
              <a:rPr lang="en-US" altLang="ja-JP" dirty="0">
                <a:latin typeface="Noto Sans CJK SC Regular" panose="020B0500000000000000" pitchFamily="34" charset="-128"/>
                <a:ea typeface="Noto Sans CJK SC Regular" panose="020B0500000000000000" pitchFamily="34" charset="-128"/>
                <a:cs typeface="SimSun"/>
                <a:sym typeface="SimSun"/>
              </a:rPr>
              <a:t>(</a:t>
            </a:r>
            <a:r>
              <a:rPr lang="en-GB" dirty="0"/>
              <a:t>Chardonnay</a:t>
            </a:r>
            <a:r>
              <a:rPr lang="en-GB" dirty="0">
                <a:latin typeface="Noto Sans CJK SC Regular" panose="020B0500000000000000" pitchFamily="34" charset="-128"/>
                <a:ea typeface="Noto Sans CJK SC Regular" panose="020B0500000000000000" pitchFamily="34" charset="-128"/>
                <a:cs typeface="SimSun"/>
                <a:sym typeface="SimSun"/>
              </a:rPr>
              <a:t>) </a:t>
            </a:r>
            <a:r>
              <a:rPr lang="ja-JP" altLang="en-US">
                <a:latin typeface="Noto Sans CJK SC Regular" panose="020B0500000000000000" pitchFamily="34" charset="-128"/>
                <a:ea typeface="Noto Sans CJK SC Regular" panose="020B0500000000000000" pitchFamily="34" charset="-128"/>
                <a:cs typeface="SimSun"/>
                <a:sym typeface="SimSun"/>
              </a:rPr>
              <a:t>和黑比诺 </a:t>
            </a:r>
            <a:r>
              <a:rPr lang="en-US" altLang="ja-JP" dirty="0">
                <a:latin typeface="Noto Sans CJK SC Regular" panose="020B0500000000000000" pitchFamily="34" charset="-128"/>
                <a:ea typeface="Noto Sans CJK SC Regular" panose="020B0500000000000000" pitchFamily="34" charset="-128"/>
                <a:cs typeface="SimSun"/>
                <a:sym typeface="SimSun"/>
              </a:rPr>
              <a:t>(</a:t>
            </a:r>
            <a:r>
              <a:rPr lang="en-GB" dirty="0"/>
              <a:t>Pinot Noir</a:t>
            </a:r>
            <a:r>
              <a:rPr lang="en-GB" dirty="0">
                <a:latin typeface="Noto Sans CJK SC Regular" panose="020B0500000000000000" pitchFamily="34" charset="-128"/>
                <a:ea typeface="Noto Sans CJK SC Regular" panose="020B0500000000000000" pitchFamily="34" charset="-128"/>
                <a:cs typeface="SimSun"/>
                <a:sym typeface="SimSun"/>
              </a:rPr>
              <a:t>) </a:t>
            </a:r>
            <a:r>
              <a:rPr lang="ja-JP" altLang="en-US">
                <a:latin typeface="Noto Sans CJK SC Regular" panose="020B0500000000000000" pitchFamily="34" charset="-128"/>
                <a:ea typeface="Noto Sans CJK SC Regular" panose="020B0500000000000000" pitchFamily="34" charset="-128"/>
                <a:cs typeface="SimSun"/>
                <a:sym typeface="SimSun"/>
              </a:rPr>
              <a:t>提供了完美成熟条件，能在保留酸度的同时让葡萄积累给多水果风味。这使其成为澳大利亚最受欢迎的起泡酒产区之一。</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29692788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39391348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24905913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40161695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b="0" i="0">
                <a:latin typeface="Microsoft YaHei" panose="020B0503020204020204" pitchFamily="34" charset="-122"/>
                <a:ea typeface="Microsoft YaHei" panose="020B0503020204020204" pitchFamily="34" charset="-122"/>
                <a:cs typeface="SimSun"/>
                <a:sym typeface="SimSun"/>
              </a:rPr>
              <a:t>阿德莱德山区产区是澳大利亚</a:t>
            </a:r>
            <a:r>
              <a:rPr lang="ja-JP" altLang="en-US" b="0" i="0">
                <a:latin typeface="Microsoft YaHei" panose="020B0503020204020204" pitchFamily="34" charset="-122"/>
                <a:ea typeface="Microsoft YaHei" panose="020B0503020204020204" pitchFamily="34" charset="-122"/>
              </a:rPr>
              <a:t>“</a:t>
            </a:r>
            <a:r>
              <a:rPr lang="ja-JP" altLang="en-US" b="0" i="0">
                <a:latin typeface="Microsoft YaHei" panose="020B0503020204020204" pitchFamily="34" charset="-122"/>
                <a:ea typeface="Microsoft YaHei" panose="020B0503020204020204" pitchFamily="34" charset="-122"/>
                <a:cs typeface="SimSun"/>
                <a:sym typeface="SimSun"/>
              </a:rPr>
              <a:t>新浪潮</a:t>
            </a:r>
            <a:r>
              <a:rPr lang="ja-JP" altLang="en-US" b="0" i="0">
                <a:latin typeface="Microsoft YaHei" panose="020B0503020204020204" pitchFamily="34" charset="-122"/>
                <a:ea typeface="Microsoft YaHei" panose="020B0503020204020204" pitchFamily="34" charset="-122"/>
              </a:rPr>
              <a:t>”</a:t>
            </a:r>
            <a:r>
              <a:rPr lang="ja-JP" altLang="en-US" b="0" i="0">
                <a:latin typeface="Microsoft YaHei" panose="020B0503020204020204" pitchFamily="34" charset="-122"/>
                <a:ea typeface="Microsoft YaHei" panose="020B0503020204020204" pitchFamily="34" charset="-122"/>
                <a:cs typeface="SimSun"/>
                <a:sym typeface="SimSun"/>
              </a:rPr>
              <a:t>霞多丽的领导者，这里的霞多丽可与世界上最优秀的凉爽产区霞多丽相媲美，果味浓郁，风味复杂度极高。它们充满活力，清爽，带有明亮的酸度，和柑橘和带核水果 </a:t>
            </a:r>
            <a:r>
              <a:rPr lang="en-US" altLang="ja-JP" b="0" i="0" dirty="0">
                <a:latin typeface="Microsoft YaHei" panose="020B0503020204020204" pitchFamily="34" charset="-122"/>
                <a:ea typeface="Microsoft YaHei" panose="020B0503020204020204" pitchFamily="34" charset="-122"/>
                <a:cs typeface="SimSun"/>
                <a:sym typeface="SimSun"/>
              </a:rPr>
              <a:t>(</a:t>
            </a:r>
            <a:r>
              <a:rPr lang="ja-JP" altLang="en-US" b="0" i="0">
                <a:latin typeface="Microsoft YaHei" panose="020B0503020204020204" pitchFamily="34" charset="-122"/>
                <a:ea typeface="Microsoft YaHei" panose="020B0503020204020204" pitchFamily="34" charset="-122"/>
                <a:cs typeface="SimSun"/>
                <a:sym typeface="SimSun"/>
              </a:rPr>
              <a:t>例如桃、李、杏、梨</a:t>
            </a:r>
            <a:r>
              <a:rPr lang="en-US" altLang="ja-JP"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的味道。通常优雅且清瘦，但其酸度的结构足以支持其进一步陈酿和演化。</a:t>
            </a:r>
          </a:p>
          <a:p>
            <a:endParaRPr lang="en-US" b="0" i="0" dirty="0">
              <a:latin typeface="Microsoft YaHei" panose="020B0503020204020204" pitchFamily="34" charset="-122"/>
              <a:ea typeface="Microsoft YaHei" panose="020B0503020204020204" pitchFamily="34" charset="-122"/>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10605577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34931493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b="0" i="0">
                <a:latin typeface="Microsoft YaHei" panose="020B0503020204020204" pitchFamily="34" charset="-122"/>
                <a:ea typeface="Microsoft YaHei" panose="020B0503020204020204" pitchFamily="34" charset="-122"/>
                <a:cs typeface="SimSun"/>
                <a:sym typeface="SimSun"/>
              </a:rPr>
              <a:t>阿德莱德山区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Adelaide Hills</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产区海拔高，气候凉爽，是南澳州黑比诺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Pinot Noir</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的主要产区。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1013977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b="0" i="0">
                <a:latin typeface="Microsoft YaHei" panose="020B0503020204020204" pitchFamily="34" charset="-122"/>
                <a:ea typeface="Microsoft YaHei" panose="020B0503020204020204" pitchFamily="34" charset="-122"/>
                <a:cs typeface="SimSun"/>
                <a:sym typeface="SimSun"/>
              </a:rPr>
              <a:t>阿德莱德山区产区距离阿德莱德市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Adelaide</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仅几分钟车程，位于城市东部的山丘，是南澳州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South Australia</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气候最凉爽的葡萄酒产区之一。这里自然景观丰富多样，有山峰、山谷、灌木丛、农场，葡萄园中生长着部分澳大利亚最优质的葡萄。 </a:t>
            </a:r>
          </a:p>
          <a:p>
            <a:r>
              <a:rPr lang="ja-JP" altLang="en-US" b="0" i="0">
                <a:latin typeface="Microsoft YaHei" panose="020B0503020204020204" pitchFamily="34" charset="-122"/>
                <a:ea typeface="Microsoft YaHei" panose="020B0503020204020204" pitchFamily="34" charset="-122"/>
                <a:cs typeface="SimSun"/>
                <a:sym typeface="SimSun"/>
              </a:rPr>
              <a:t>阿德莱德山区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Adelaide Hills</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中心城镇汉道夫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err="1">
                <a:latin typeface="Microsoft YaHei" panose="020B0503020204020204" pitchFamily="34" charset="-122"/>
                <a:ea typeface="Microsoft YaHei" panose="020B0503020204020204" pitchFamily="34" charset="-122"/>
              </a:rPr>
              <a:t>Hahndorf</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是澳大利亚现存最古老的德裔聚居地，第一批德国移民于</a:t>
            </a:r>
            <a:r>
              <a:rPr lang="en-US" altLang="ja-JP" b="0" i="0" dirty="0">
                <a:latin typeface="Microsoft YaHei" panose="020B0503020204020204" pitchFamily="34" charset="-122"/>
                <a:ea typeface="Microsoft YaHei" panose="020B0503020204020204" pitchFamily="34" charset="-122"/>
              </a:rPr>
              <a:t>19</a:t>
            </a:r>
            <a:r>
              <a:rPr lang="ja-JP" altLang="en-US" b="0" i="0">
                <a:latin typeface="Microsoft YaHei" panose="020B0503020204020204" pitchFamily="34" charset="-122"/>
                <a:ea typeface="Microsoft YaHei" panose="020B0503020204020204" pitchFamily="34" charset="-122"/>
                <a:cs typeface="SimSun"/>
                <a:sym typeface="SimSun"/>
              </a:rPr>
              <a:t>世纪在此定居。小镇上拥有出众的艺术画廊和餐馆，同时也是通往产区品酒的门户。</a:t>
            </a:r>
          </a:p>
          <a:p>
            <a:br>
              <a:rPr lang="ja-JP" altLang="en-US" b="0" i="0">
                <a:latin typeface="Microsoft YaHei" panose="020B0503020204020204" pitchFamily="34" charset="-122"/>
                <a:ea typeface="Microsoft YaHei" panose="020B0503020204020204" pitchFamily="34" charset="-122"/>
                <a:cs typeface="SimSun"/>
                <a:sym typeface="SimSun"/>
              </a:rPr>
            </a:br>
            <a:br>
              <a:rPr lang="ja-JP" altLang="en-US" b="0" i="0">
                <a:latin typeface="Microsoft YaHei" panose="020B0503020204020204" pitchFamily="34" charset="-122"/>
                <a:ea typeface="Microsoft YaHei" panose="020B0503020204020204" pitchFamily="34" charset="-122"/>
                <a:cs typeface="SimSun"/>
                <a:sym typeface="SimSun"/>
              </a:rPr>
            </a:br>
            <a:endParaRPr lang="ja-JP" altLang="en-US" b="0" i="0">
              <a:latin typeface="Microsoft YaHei" panose="020B0503020204020204" pitchFamily="34" charset="-122"/>
              <a:ea typeface="Microsoft YaHei" panose="020B0503020204020204" pitchFamily="34" charset="-122"/>
              <a:cs typeface="SimSun"/>
              <a:sym typeface="SimSun"/>
            </a:endParaRPr>
          </a:p>
          <a:p>
            <a:endParaRPr lang="en-US" b="0" i="0" dirty="0">
              <a:latin typeface="Microsoft YaHei" panose="020B0503020204020204" pitchFamily="34" charset="-122"/>
              <a:ea typeface="Microsoft YaHei" panose="020B0503020204020204" pitchFamily="34" charset="-122"/>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3775703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b="0" i="0">
                <a:latin typeface="Microsoft YaHei" panose="020B0503020204020204" pitchFamily="34" charset="-122"/>
                <a:ea typeface="Microsoft YaHei" panose="020B0503020204020204" pitchFamily="34" charset="-122"/>
                <a:cs typeface="SimSun"/>
                <a:sym typeface="SimSun"/>
              </a:rPr>
              <a:t>延绵起伏的阿德莱德山区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Adelaide Hills</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产区凉爽的气候出产的设拉子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Shiraz</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与来自南澳州其他的温暖气候产区的奔放型红葡萄酒形成了强烈的对比。适中的酒精度，馥郁的胡椒和辛香料的芳香，精致的单宁和酸度，使这里的设拉子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Shiraz</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声名鹊起，正在迅速征服全球葡萄酒爱好者的心。</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13678211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b="0" i="0">
                <a:latin typeface="Microsoft YaHei" panose="020B0503020204020204" pitchFamily="34" charset="-122"/>
                <a:ea typeface="Microsoft YaHei" panose="020B0503020204020204" pitchFamily="34" charset="-122"/>
                <a:cs typeface="SimSun"/>
                <a:sym typeface="SimSun"/>
              </a:rPr>
              <a:t>其他值得关注的当地葡萄品种包括：</a:t>
            </a:r>
          </a:p>
          <a:p>
            <a:r>
              <a:rPr lang="en-US" altLang="ja-JP" b="0" i="0" dirty="0">
                <a:latin typeface="Microsoft YaHei" panose="020B0503020204020204" pitchFamily="34" charset="-122"/>
                <a:ea typeface="Microsoft YaHei" panose="020B0503020204020204" pitchFamily="34" charset="-122"/>
              </a:rPr>
              <a:t>- </a:t>
            </a:r>
            <a:r>
              <a:rPr lang="ja-JP" altLang="en-US" b="0" i="0">
                <a:latin typeface="Microsoft YaHei" panose="020B0503020204020204" pitchFamily="34" charset="-122"/>
                <a:ea typeface="Microsoft YaHei" panose="020B0503020204020204" pitchFamily="34" charset="-122"/>
                <a:cs typeface="SimSun"/>
                <a:sym typeface="SimSun"/>
              </a:rPr>
              <a:t>绿维特利纳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err="1">
                <a:latin typeface="Microsoft YaHei" panose="020B0503020204020204" pitchFamily="34" charset="-122"/>
                <a:ea typeface="Microsoft YaHei" panose="020B0503020204020204" pitchFamily="34" charset="-122"/>
              </a:rPr>
              <a:t>Grüner</a:t>
            </a:r>
            <a:r>
              <a:rPr lang="en-GB" b="0" i="0" dirty="0">
                <a:latin typeface="Microsoft YaHei" panose="020B0503020204020204" pitchFamily="34" charset="-122"/>
                <a:ea typeface="Microsoft YaHei" panose="020B0503020204020204" pitchFamily="34" charset="-122"/>
              </a:rPr>
              <a:t> Veltliner</a:t>
            </a:r>
            <a:r>
              <a:rPr lang="en-GB" b="0" i="0" dirty="0">
                <a:latin typeface="Microsoft YaHei" panose="020B0503020204020204" pitchFamily="34" charset="-122"/>
                <a:ea typeface="Microsoft YaHei" panose="020B0503020204020204" pitchFamily="34" charset="-122"/>
                <a:cs typeface="SimSun"/>
                <a:sym typeface="SimSun"/>
              </a:rPr>
              <a:t>) </a:t>
            </a:r>
          </a:p>
          <a:p>
            <a:r>
              <a:rPr lang="en-GB" b="0" i="0" dirty="0">
                <a:latin typeface="Microsoft YaHei" panose="020B0503020204020204" pitchFamily="34" charset="-122"/>
                <a:ea typeface="Microsoft YaHei" panose="020B0503020204020204" pitchFamily="34" charset="-122"/>
              </a:rPr>
              <a:t>- </a:t>
            </a:r>
            <a:r>
              <a:rPr lang="ja-JP" altLang="en-US" b="0" i="0">
                <a:latin typeface="Microsoft YaHei" panose="020B0503020204020204" pitchFamily="34" charset="-122"/>
                <a:ea typeface="Microsoft YaHei" panose="020B0503020204020204" pitchFamily="34" charset="-122"/>
                <a:cs typeface="SimSun"/>
                <a:sym typeface="SimSun"/>
              </a:rPr>
              <a:t>雷司令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Riesling</a:t>
            </a:r>
            <a:r>
              <a:rPr lang="en-GB" b="0" i="0" dirty="0">
                <a:latin typeface="Microsoft YaHei" panose="020B0503020204020204" pitchFamily="34" charset="-122"/>
                <a:ea typeface="Microsoft YaHei" panose="020B0503020204020204" pitchFamily="34" charset="-122"/>
                <a:cs typeface="SimSun"/>
                <a:sym typeface="SimSun"/>
              </a:rPr>
              <a:t>) </a:t>
            </a:r>
          </a:p>
          <a:p>
            <a:r>
              <a:rPr lang="en-GB" b="0" i="0" dirty="0">
                <a:latin typeface="Microsoft YaHei" panose="020B0503020204020204" pitchFamily="34" charset="-122"/>
                <a:ea typeface="Microsoft YaHei" panose="020B0503020204020204" pitchFamily="34" charset="-122"/>
              </a:rPr>
              <a:t>- </a:t>
            </a:r>
            <a:r>
              <a:rPr lang="ja-JP" altLang="en-US" b="0" i="0">
                <a:latin typeface="Microsoft YaHei" panose="020B0503020204020204" pitchFamily="34" charset="-122"/>
                <a:ea typeface="Microsoft YaHei" panose="020B0503020204020204" pitchFamily="34" charset="-122"/>
                <a:cs typeface="SimSun"/>
                <a:sym typeface="SimSun"/>
              </a:rPr>
              <a:t>维蒙蒂诺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Vermentino</a:t>
            </a:r>
            <a:r>
              <a:rPr lang="en-GB" b="0" i="0" dirty="0">
                <a:latin typeface="Microsoft YaHei" panose="020B0503020204020204" pitchFamily="34" charset="-122"/>
                <a:ea typeface="Microsoft YaHei" panose="020B0503020204020204" pitchFamily="34" charset="-122"/>
                <a:cs typeface="SimSun"/>
                <a:sym typeface="SimSun"/>
              </a:rPr>
              <a:t>) </a:t>
            </a:r>
          </a:p>
          <a:p>
            <a:r>
              <a:rPr lang="en-GB" b="0" i="0" dirty="0">
                <a:latin typeface="Microsoft YaHei" panose="020B0503020204020204" pitchFamily="34" charset="-122"/>
                <a:ea typeface="Microsoft YaHei" panose="020B0503020204020204" pitchFamily="34" charset="-122"/>
              </a:rPr>
              <a:t>- </a:t>
            </a:r>
            <a:r>
              <a:rPr lang="ja-JP" altLang="en-US" b="0" i="0">
                <a:latin typeface="Microsoft YaHei" panose="020B0503020204020204" pitchFamily="34" charset="-122"/>
                <a:ea typeface="Microsoft YaHei" panose="020B0503020204020204" pitchFamily="34" charset="-122"/>
                <a:cs typeface="SimSun"/>
                <a:sym typeface="SimSun"/>
              </a:rPr>
              <a:t>丹魄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Tempranillo</a:t>
            </a:r>
            <a:r>
              <a:rPr lang="en-GB" b="0" i="0" dirty="0">
                <a:latin typeface="Microsoft YaHei" panose="020B0503020204020204" pitchFamily="34" charset="-122"/>
                <a:ea typeface="Microsoft YaHei" panose="020B0503020204020204" pitchFamily="34" charset="-122"/>
                <a:cs typeface="SimSun"/>
                <a:sym typeface="SimSun"/>
              </a:rPr>
              <a:t>) </a:t>
            </a:r>
          </a:p>
          <a:p>
            <a:r>
              <a:rPr lang="en-GB" b="0" i="0" dirty="0">
                <a:latin typeface="Microsoft YaHei" panose="020B0503020204020204" pitchFamily="34" charset="-122"/>
                <a:ea typeface="Microsoft YaHei" panose="020B0503020204020204" pitchFamily="34" charset="-122"/>
              </a:rPr>
              <a:t>- </a:t>
            </a:r>
            <a:r>
              <a:rPr lang="ja-JP" altLang="en-US" b="0" i="0">
                <a:latin typeface="Microsoft YaHei" panose="020B0503020204020204" pitchFamily="34" charset="-122"/>
                <a:ea typeface="Microsoft YaHei" panose="020B0503020204020204" pitchFamily="34" charset="-122"/>
                <a:cs typeface="SimSun"/>
                <a:sym typeface="SimSun"/>
              </a:rPr>
              <a:t>内比奥罗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Nebbiolo</a:t>
            </a:r>
            <a:r>
              <a:rPr lang="en-GB" b="0" i="0" dirty="0">
                <a:latin typeface="Microsoft YaHei" panose="020B0503020204020204" pitchFamily="34" charset="-122"/>
                <a:ea typeface="Microsoft YaHei" panose="020B0503020204020204" pitchFamily="34" charset="-122"/>
                <a:cs typeface="SimSun"/>
                <a:sym typeface="SimSun"/>
              </a:rPr>
              <a:t>) </a:t>
            </a:r>
          </a:p>
          <a:p>
            <a:endParaRPr lang="en-GB" b="0" i="0" dirty="0">
              <a:latin typeface="Microsoft YaHei" panose="020B0503020204020204" pitchFamily="34" charset="-122"/>
              <a:ea typeface="Microsoft YaHei" panose="020B0503020204020204" pitchFamily="34" charset="-122"/>
              <a:cs typeface="SimSun"/>
              <a:sym typeface="SimSun"/>
            </a:endParaRPr>
          </a:p>
          <a:p>
            <a:r>
              <a:rPr lang="ja-JP" altLang="en-US" b="0" i="0">
                <a:latin typeface="Microsoft YaHei" panose="020B0503020204020204" pitchFamily="34" charset="-122"/>
                <a:ea typeface="Microsoft YaHei" panose="020B0503020204020204" pitchFamily="34" charset="-122"/>
                <a:cs typeface="SimSun"/>
                <a:sym typeface="SimSun"/>
              </a:rPr>
              <a:t>推荐的讨论话题：</a:t>
            </a:r>
            <a:r>
              <a:rPr lang="ja-JP" altLang="en-US" b="0" i="0">
                <a:latin typeface="Microsoft YaHei" panose="020B0503020204020204" pitchFamily="34" charset="-122"/>
                <a:ea typeface="Microsoft YaHei" panose="020B0503020204020204" pitchFamily="34" charset="-122"/>
              </a:rPr>
              <a:t> </a:t>
            </a:r>
          </a:p>
          <a:p>
            <a:r>
              <a:rPr lang="en-US" altLang="ja-JP" b="0" i="0" dirty="0">
                <a:latin typeface="Microsoft YaHei" panose="020B0503020204020204" pitchFamily="34" charset="-122"/>
                <a:ea typeface="Microsoft YaHei" panose="020B0503020204020204" pitchFamily="34" charset="-122"/>
              </a:rPr>
              <a:t>- </a:t>
            </a:r>
            <a:r>
              <a:rPr lang="ja-JP" altLang="en-US" b="0" i="0">
                <a:latin typeface="Microsoft YaHei" panose="020B0503020204020204" pitchFamily="34" charset="-122"/>
                <a:ea typeface="Microsoft YaHei" panose="020B0503020204020204" pitchFamily="34" charset="-122"/>
                <a:cs typeface="SimSun"/>
                <a:sym typeface="SimSun"/>
              </a:rPr>
              <a:t>阿德莱德山区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Adelaide Hills</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产区的长相思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Sauvignon Blanc</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有何独到之处？</a:t>
            </a:r>
            <a:r>
              <a:rPr lang="ja-JP" altLang="en-US" b="0" i="0">
                <a:latin typeface="Microsoft YaHei" panose="020B0503020204020204" pitchFamily="34" charset="-122"/>
                <a:ea typeface="Microsoft YaHei" panose="020B0503020204020204" pitchFamily="34" charset="-122"/>
              </a:rPr>
              <a:t> </a:t>
            </a:r>
          </a:p>
          <a:p>
            <a:r>
              <a:rPr lang="en-US" altLang="ja-JP" b="0" i="0" dirty="0">
                <a:latin typeface="Microsoft YaHei" panose="020B0503020204020204" pitchFamily="34" charset="-122"/>
                <a:ea typeface="Microsoft YaHei" panose="020B0503020204020204" pitchFamily="34" charset="-122"/>
              </a:rPr>
              <a:t>- </a:t>
            </a:r>
            <a:r>
              <a:rPr lang="ja-JP" altLang="en-US" b="0" i="0">
                <a:latin typeface="Microsoft YaHei" panose="020B0503020204020204" pitchFamily="34" charset="-122"/>
                <a:ea typeface="Microsoft YaHei" panose="020B0503020204020204" pitchFamily="34" charset="-122"/>
                <a:cs typeface="SimSun"/>
                <a:sym typeface="SimSun"/>
              </a:rPr>
              <a:t>当地酿酒师是如何影响澳大利亚霞多丽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Chardonnay</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葡萄酒风格的？</a:t>
            </a:r>
            <a:r>
              <a:rPr lang="ja-JP" altLang="en-US" b="0" i="0">
                <a:latin typeface="Microsoft YaHei" panose="020B0503020204020204" pitchFamily="34" charset="-122"/>
                <a:ea typeface="Microsoft YaHei" panose="020B0503020204020204" pitchFamily="34" charset="-122"/>
              </a:rPr>
              <a:t> </a:t>
            </a:r>
          </a:p>
          <a:p>
            <a:r>
              <a:rPr lang="en-US" altLang="ja-JP" b="0" i="0" dirty="0">
                <a:latin typeface="Microsoft YaHei" panose="020B0503020204020204" pitchFamily="34" charset="-122"/>
                <a:ea typeface="Microsoft YaHei" panose="020B0503020204020204" pitchFamily="34" charset="-122"/>
              </a:rPr>
              <a:t>- </a:t>
            </a:r>
            <a:r>
              <a:rPr lang="ja-JP" altLang="en-US" b="0" i="0">
                <a:latin typeface="Microsoft YaHei" panose="020B0503020204020204" pitchFamily="34" charset="-122"/>
                <a:ea typeface="Microsoft YaHei" panose="020B0503020204020204" pitchFamily="34" charset="-122"/>
                <a:cs typeface="SimSun"/>
                <a:sym typeface="SimSun"/>
              </a:rPr>
              <a:t>凉爽和温暖产区的设拉子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Shiraz</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葡萄酒有哪些典型的不同之处？</a:t>
            </a:r>
          </a:p>
          <a:p>
            <a:endParaRPr lang="en-US" b="0" i="0" dirty="0">
              <a:latin typeface="Microsoft YaHei" panose="020B0503020204020204" pitchFamily="34" charset="-122"/>
              <a:ea typeface="Microsoft YaHei" panose="020B0503020204020204" pitchFamily="34" charset="-122"/>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6843574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b="0" i="0">
                <a:latin typeface="Microsoft YaHei" panose="020B0503020204020204" pitchFamily="34" charset="-122"/>
                <a:ea typeface="Microsoft YaHei" panose="020B0503020204020204" pitchFamily="34" charset="-122"/>
                <a:cs typeface="SimSun"/>
                <a:sym typeface="SimSun"/>
              </a:rPr>
              <a:t>如需更多节目</a:t>
            </a:r>
            <a:r>
              <a:rPr lang="en-US" altLang="ja-JP" b="0" i="0" dirty="0">
                <a:latin typeface="Microsoft YaHei" panose="020B0503020204020204" pitchFamily="34" charset="-122"/>
                <a:ea typeface="Microsoft YaHei" panose="020B0503020204020204" pitchFamily="34" charset="-122"/>
              </a:rPr>
              <a:t>/</a:t>
            </a:r>
            <a:r>
              <a:rPr lang="ja-JP" altLang="en-US" b="0" i="0">
                <a:latin typeface="Microsoft YaHei" panose="020B0503020204020204" pitchFamily="34" charset="-122"/>
                <a:ea typeface="Microsoft YaHei" panose="020B0503020204020204" pitchFamily="34" charset="-122"/>
                <a:cs typeface="SimSun"/>
                <a:sym typeface="SimSun"/>
              </a:rPr>
              <a:t>课程、工具或资源，请移步 </a:t>
            </a:r>
            <a:r>
              <a:rPr lang="en-GB" b="0" i="0" dirty="0" err="1">
                <a:latin typeface="Microsoft YaHei" panose="020B0503020204020204" pitchFamily="34" charset="-122"/>
                <a:ea typeface="Microsoft YaHei" panose="020B0503020204020204" pitchFamily="34" charset="-122"/>
              </a:rPr>
              <a:t>www.australianwinediscovered.com</a:t>
            </a:r>
            <a:endParaRPr lang="en-GB" b="0" i="0" dirty="0">
              <a:latin typeface="Microsoft YaHei" panose="020B0503020204020204" pitchFamily="34" charset="-122"/>
              <a:ea typeface="Microsoft YaHei" panose="020B0503020204020204" pitchFamily="34" charset="-122"/>
            </a:endParaRPr>
          </a:p>
          <a:p>
            <a:r>
              <a:rPr lang="ja-JP" altLang="en-US" b="0" i="0">
                <a:latin typeface="Microsoft YaHei" panose="020B0503020204020204" pitchFamily="34" charset="-122"/>
                <a:ea typeface="Microsoft YaHei" panose="020B0503020204020204" pitchFamily="34" charset="-122"/>
                <a:cs typeface="SimSun"/>
                <a:sym typeface="SimSun"/>
              </a:rPr>
              <a:t>洽谈咨询请发送电子邮件至：</a:t>
            </a:r>
            <a:r>
              <a:rPr lang="en-GB" b="0" i="0" dirty="0" err="1">
                <a:latin typeface="Microsoft YaHei" panose="020B0503020204020204" pitchFamily="34" charset="-122"/>
                <a:ea typeface="Microsoft YaHei" panose="020B0503020204020204" pitchFamily="34" charset="-122"/>
              </a:rPr>
              <a:t>discovered@wineaustralia.com</a:t>
            </a:r>
            <a:endParaRPr lang="en-GB" b="0" i="0" dirty="0">
              <a:latin typeface="Microsoft YaHei" panose="020B0503020204020204" pitchFamily="34" charset="-122"/>
              <a:ea typeface="Microsoft YaHei" panose="020B0503020204020204" pitchFamily="34" charset="-122"/>
            </a:endParaRPr>
          </a:p>
          <a:p>
            <a:endParaRPr lang="en-US" b="0" i="0" dirty="0">
              <a:latin typeface="Microsoft YaHei" panose="020B0503020204020204" pitchFamily="34" charset="-122"/>
              <a:ea typeface="Microsoft YaHei" panose="020B0503020204020204" pitchFamily="34" charset="-122"/>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28</a:t>
            </a:fld>
            <a:endParaRPr lang="en-US" dirty="0"/>
          </a:p>
        </p:txBody>
      </p:sp>
    </p:spTree>
    <p:extLst>
      <p:ext uri="{BB962C8B-B14F-4D97-AF65-F5344CB8AC3E}">
        <p14:creationId xmlns:p14="http://schemas.microsoft.com/office/powerpoint/2010/main" val="6605845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b="0" i="0">
                <a:latin typeface="Microsoft YaHei" panose="020B0503020204020204" pitchFamily="34" charset="-122"/>
                <a:ea typeface="Microsoft YaHei" panose="020B0503020204020204" pitchFamily="34" charset="-122"/>
                <a:cs typeface="SimSun"/>
                <a:sym typeface="SimSun"/>
              </a:rPr>
              <a:t>现在可以请大家初尝一下经典的阿德莱德山区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Adelaide Hills</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葡萄酒。完整的品鉴稍后进行。</a:t>
            </a:r>
          </a:p>
          <a:p>
            <a:endParaRPr lang="ja-JP" altLang="en-US" b="0" i="0">
              <a:latin typeface="Microsoft YaHei" panose="020B0503020204020204" pitchFamily="34" charset="-122"/>
              <a:ea typeface="Microsoft YaHei" panose="020B0503020204020204" pitchFamily="34" charset="-122"/>
              <a:cs typeface="SimSun"/>
              <a:sym typeface="SimSun"/>
            </a:endParaRPr>
          </a:p>
          <a:p>
            <a:r>
              <a:rPr lang="ja-JP" altLang="en-US" b="0" i="0">
                <a:latin typeface="Microsoft YaHei" panose="020B0503020204020204" pitchFamily="34" charset="-122"/>
                <a:ea typeface="Microsoft YaHei" panose="020B0503020204020204" pitchFamily="34" charset="-122"/>
                <a:cs typeface="SimSun"/>
                <a:sym typeface="SimSun"/>
              </a:rPr>
              <a:t>阿德莱德山区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Adelaide Hills</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拥有前卫的葡萄酒文化圈，出产各种风格的优质凉爽气候葡萄酒。那里的酿酒师们乐于探索，从精致细腻的传统工艺起泡酒到辛香的设拉子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Shiraz</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都擅长酿造。产区的明星葡萄品种是最喜欢凉爽气候的霞多丽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Chardonnay</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和黑比诺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Pinot Noir</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这里的长相思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Sauvignon Blanc</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也是澳大利亚的标杆等级。此外还有众多小众品种在产区多样的土壤地块蓬勃生长。阿德莱德山区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Adelaide Hills</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产区葡萄酒的共同特征是自然的酸度与优雅。</a:t>
            </a:r>
          </a:p>
          <a:p>
            <a:endParaRPr lang="ja-JP" altLang="en-US" b="0" i="0">
              <a:latin typeface="Microsoft YaHei" panose="020B0503020204020204" pitchFamily="34" charset="-122"/>
              <a:ea typeface="Microsoft YaHei" panose="020B0503020204020204" pitchFamily="34" charset="-122"/>
              <a:cs typeface="SimSun"/>
              <a:sym typeface="SimSun"/>
            </a:endParaRPr>
          </a:p>
          <a:p>
            <a:br>
              <a:rPr lang="ja-JP" altLang="en-US" b="0" i="0">
                <a:latin typeface="Microsoft YaHei" panose="020B0503020204020204" pitchFamily="34" charset="-122"/>
                <a:ea typeface="Microsoft YaHei" panose="020B0503020204020204" pitchFamily="34" charset="-122"/>
              </a:rPr>
            </a:br>
            <a:endParaRPr lang="ja-JP" altLang="en-US" b="0" i="0">
              <a:latin typeface="Microsoft YaHei" panose="020B0503020204020204" pitchFamily="34" charset="-122"/>
              <a:ea typeface="Microsoft YaHei" panose="020B0503020204020204" pitchFamily="34" charset="-122"/>
            </a:endParaRPr>
          </a:p>
          <a:p>
            <a:endParaRPr lang="en-US" b="0" i="0" dirty="0">
              <a:latin typeface="Microsoft YaHei" panose="020B0503020204020204" pitchFamily="34" charset="-122"/>
              <a:ea typeface="Microsoft YaHei" panose="020B0503020204020204" pitchFamily="34" charset="-122"/>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989086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1312824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b="0" i="0">
                <a:latin typeface="Microsoft YaHei" panose="020B0503020204020204" pitchFamily="34" charset="-122"/>
                <a:ea typeface="Microsoft YaHei" panose="020B0503020204020204" pitchFamily="34" charset="-122"/>
                <a:cs typeface="SimSun"/>
                <a:sym typeface="SimSun"/>
              </a:rPr>
              <a:t>推荐讨论的话题： </a:t>
            </a:r>
          </a:p>
          <a:p>
            <a:r>
              <a:rPr lang="en-US" altLang="ja-JP" b="0" i="0" dirty="0">
                <a:latin typeface="Microsoft YaHei" panose="020B0503020204020204" pitchFamily="34" charset="-122"/>
                <a:ea typeface="Microsoft YaHei" panose="020B0503020204020204" pitchFamily="34" charset="-122"/>
              </a:rPr>
              <a:t>- </a:t>
            </a:r>
            <a:r>
              <a:rPr lang="ja-JP" altLang="en-US" b="0" i="0">
                <a:latin typeface="Microsoft YaHei" panose="020B0503020204020204" pitchFamily="34" charset="-122"/>
                <a:ea typeface="Microsoft YaHei" panose="020B0503020204020204" pitchFamily="34" charset="-122"/>
                <a:cs typeface="SimSun"/>
                <a:sym typeface="SimSun"/>
              </a:rPr>
              <a:t>在不到</a:t>
            </a:r>
            <a:r>
              <a:rPr lang="en-US" altLang="ja-JP" b="0" i="0" dirty="0">
                <a:latin typeface="Microsoft YaHei" panose="020B0503020204020204" pitchFamily="34" charset="-122"/>
                <a:ea typeface="Microsoft YaHei" panose="020B0503020204020204" pitchFamily="34" charset="-122"/>
              </a:rPr>
              <a:t>50</a:t>
            </a:r>
            <a:r>
              <a:rPr lang="ja-JP" altLang="en-US" b="0" i="0">
                <a:latin typeface="Microsoft YaHei" panose="020B0503020204020204" pitchFamily="34" charset="-122"/>
                <a:ea typeface="Microsoft YaHei" panose="020B0503020204020204" pitchFamily="34" charset="-122"/>
                <a:cs typeface="SimSun"/>
                <a:sym typeface="SimSun"/>
              </a:rPr>
              <a:t>年的时间里，阿德莱德山区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Adelaide Hills</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产区已经成为引领澳大利亚葡萄酒发展的最前沿产区。这里快速崛起的原因是？</a:t>
            </a:r>
          </a:p>
          <a:p>
            <a:endParaRPr lang="en-US" b="0" i="0" dirty="0">
              <a:latin typeface="Microsoft YaHei" panose="020B0503020204020204" pitchFamily="34" charset="-122"/>
              <a:ea typeface="Microsoft YaHei" panose="020B0503020204020204" pitchFamily="34" charset="-122"/>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14499830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b="0" i="0">
                <a:latin typeface="Microsoft YaHei" panose="020B0503020204020204" pitchFamily="34" charset="-122"/>
                <a:ea typeface="Microsoft YaHei" panose="020B0503020204020204" pitchFamily="34" charset="-122"/>
                <a:cs typeface="SimSun"/>
                <a:sym typeface="SimSun"/>
              </a:rPr>
              <a:t>阿德莱德山区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Adelaide Hills</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产区位于两个著名的温暖气候产区之间，由巴罗萨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Barossa</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向南延伸至麦克拉伦谷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McLaren Vale</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由于较高的海拔高度，这里的气候非常凉爽。道路随起伏的地貌蜿蜒，陡峭的山坡和山谷创造了众多的葡萄园内独有气候和葡萄藤间植株的微气候。</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1268415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b="0" i="0">
                <a:latin typeface="Microsoft YaHei" panose="020B0503020204020204" pitchFamily="34" charset="-122"/>
                <a:ea typeface="Microsoft YaHei" panose="020B0503020204020204" pitchFamily="34" charset="-122"/>
                <a:cs typeface="SimSun"/>
                <a:sym typeface="SimSun"/>
              </a:rPr>
              <a:t>由于气候凉爽，该产区大部分地区适合早熟品种生长。不过，北部地区一些朝西的斜坡足够温暖，赤霞珠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Cabernet Sauvignon</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也可以成熟。</a:t>
            </a:r>
            <a:r>
              <a:rPr lang="ja-JP" altLang="en-US" b="0" i="0">
                <a:latin typeface="Microsoft YaHei" panose="020B0503020204020204" pitchFamily="34" charset="-122"/>
                <a:ea typeface="Microsoft YaHei" panose="020B0503020204020204" pitchFamily="34" charset="-122"/>
              </a:rPr>
              <a:t> </a:t>
            </a:r>
          </a:p>
          <a:p>
            <a:r>
              <a:rPr lang="ja-JP" altLang="en-US" b="0" i="0">
                <a:latin typeface="Microsoft YaHei" panose="020B0503020204020204" pitchFamily="34" charset="-122"/>
                <a:ea typeface="Microsoft YaHei" panose="020B0503020204020204" pitchFamily="34" charset="-122"/>
                <a:cs typeface="SimSun"/>
                <a:sym typeface="SimSun"/>
              </a:rPr>
              <a:t>随着海拔升高，温度会下降。这一点在葡萄成熟后期的晚间尤其重要，凉爽的温度能促进颜色和风味物质的积累。</a:t>
            </a:r>
            <a:r>
              <a:rPr lang="ja-JP" altLang="en-US" b="0" i="0">
                <a:latin typeface="Microsoft YaHei" panose="020B0503020204020204" pitchFamily="34" charset="-122"/>
                <a:ea typeface="Microsoft YaHei" panose="020B0503020204020204" pitchFamily="34" charset="-122"/>
              </a:rPr>
              <a:t> </a:t>
            </a:r>
          </a:p>
          <a:p>
            <a:r>
              <a:rPr lang="ja-JP" altLang="en-US" b="0" i="0">
                <a:latin typeface="Microsoft YaHei" panose="020B0503020204020204" pitchFamily="34" charset="-122"/>
                <a:ea typeface="Microsoft YaHei" panose="020B0503020204020204" pitchFamily="34" charset="-122"/>
                <a:cs typeface="SimSun"/>
                <a:sym typeface="SimSun"/>
              </a:rPr>
              <a:t>生长季的阿德莱德山区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Adelaide Hills</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降水量相对较低，年生长季降雨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GSR</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仅为</a:t>
            </a:r>
            <a:r>
              <a:rPr lang="en-US" altLang="ja-JP" b="0" i="0" dirty="0">
                <a:latin typeface="Microsoft YaHei" panose="020B0503020204020204" pitchFamily="34" charset="-122"/>
                <a:ea typeface="Microsoft YaHei" panose="020B0503020204020204" pitchFamily="34" charset="-122"/>
              </a:rPr>
              <a:t>268</a:t>
            </a:r>
            <a:r>
              <a:rPr lang="ja-JP" altLang="en-US" b="0" i="0">
                <a:latin typeface="Microsoft YaHei" panose="020B0503020204020204" pitchFamily="34" charset="-122"/>
                <a:ea typeface="Microsoft YaHei" panose="020B0503020204020204" pitchFamily="34" charset="-122"/>
                <a:cs typeface="SimSun"/>
                <a:sym typeface="SimSun"/>
              </a:rPr>
              <a:t>毫米 </a:t>
            </a:r>
            <a:r>
              <a:rPr lang="en-US" altLang="ja-JP" b="0" i="0" dirty="0">
                <a:latin typeface="Microsoft YaHei" panose="020B0503020204020204" pitchFamily="34" charset="-122"/>
                <a:ea typeface="Microsoft YaHei" panose="020B0503020204020204" pitchFamily="34" charset="-122"/>
                <a:cs typeface="SimSun"/>
                <a:sym typeface="SimSun"/>
              </a:rPr>
              <a:t>(</a:t>
            </a:r>
            <a:r>
              <a:rPr lang="en-US" altLang="ja-JP" b="0" i="0" dirty="0">
                <a:latin typeface="Microsoft YaHei" panose="020B0503020204020204" pitchFamily="34" charset="-122"/>
                <a:ea typeface="Microsoft YaHei" panose="020B0503020204020204" pitchFamily="34" charset="-122"/>
              </a:rPr>
              <a:t>10.5</a:t>
            </a:r>
            <a:r>
              <a:rPr lang="ja-JP" altLang="en-US" b="0" i="0">
                <a:latin typeface="Microsoft YaHei" panose="020B0503020204020204" pitchFamily="34" charset="-122"/>
                <a:ea typeface="Microsoft YaHei" panose="020B0503020204020204" pitchFamily="34" charset="-122"/>
                <a:cs typeface="SimSun"/>
                <a:sym typeface="SimSun"/>
              </a:rPr>
              <a:t>英寸</a:t>
            </a:r>
            <a:r>
              <a:rPr lang="en-US" altLang="ja-JP"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。然而，整个地区的降雨量分布不同，降雨量随地势走高而增多，降雨主要集中在冬季和春季。好在产区的大部分区域地下水充足。</a:t>
            </a:r>
            <a:r>
              <a:rPr lang="ja-JP" altLang="en-US" b="0" i="0">
                <a:latin typeface="Microsoft YaHei" panose="020B0503020204020204" pitchFamily="34" charset="-122"/>
                <a:ea typeface="Microsoft YaHei" panose="020B0503020204020204" pitchFamily="34" charset="-122"/>
              </a:rPr>
              <a:t> </a:t>
            </a:r>
          </a:p>
          <a:p>
            <a:r>
              <a:rPr lang="ja-JP" altLang="en-US" b="0" i="0">
                <a:latin typeface="Microsoft YaHei" panose="020B0503020204020204" pitchFamily="34" charset="-122"/>
                <a:ea typeface="Microsoft YaHei" panose="020B0503020204020204" pitchFamily="34" charset="-122"/>
                <a:cs typeface="SimSun"/>
                <a:sym typeface="SimSun"/>
              </a:rPr>
              <a:t>夏季一月份的平均气温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MJT</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为</a:t>
            </a:r>
            <a:r>
              <a:rPr lang="en-US" altLang="ja-JP" b="0" i="0" dirty="0">
                <a:latin typeface="Microsoft YaHei" panose="020B0503020204020204" pitchFamily="34" charset="-122"/>
                <a:ea typeface="Microsoft YaHei" panose="020B0503020204020204" pitchFamily="34" charset="-122"/>
              </a:rPr>
              <a:t>20.4</a:t>
            </a:r>
            <a:r>
              <a:rPr lang="ja-JP" altLang="en-US" b="0" i="0">
                <a:latin typeface="Microsoft YaHei" panose="020B0503020204020204" pitchFamily="34" charset="-122"/>
                <a:ea typeface="Microsoft YaHei" panose="020B0503020204020204" pitchFamily="34" charset="-122"/>
                <a:cs typeface="SimSun"/>
                <a:sym typeface="SimSun"/>
              </a:rPr>
              <a:t>摄氏度</a:t>
            </a:r>
            <a:r>
              <a:rPr lang="ja-JP" altLang="en-US" b="0" i="0">
                <a:latin typeface="Microsoft YaHei" panose="020B0503020204020204" pitchFamily="34" charset="-122"/>
                <a:ea typeface="Microsoft YaHei" panose="020B0503020204020204" pitchFamily="34" charset="-122"/>
              </a:rPr>
              <a:t> </a:t>
            </a:r>
            <a:r>
              <a:rPr lang="en-US" altLang="ja-JP" b="0" i="0" dirty="0">
                <a:latin typeface="Microsoft YaHei" panose="020B0503020204020204" pitchFamily="34" charset="-122"/>
                <a:ea typeface="Microsoft YaHei" panose="020B0503020204020204" pitchFamily="34" charset="-122"/>
              </a:rPr>
              <a:t>(68.7</a:t>
            </a:r>
            <a:r>
              <a:rPr lang="ja-JP" altLang="en-US" b="0" i="0">
                <a:latin typeface="Microsoft YaHei" panose="020B0503020204020204" pitchFamily="34" charset="-122"/>
                <a:ea typeface="Microsoft YaHei" panose="020B0503020204020204" pitchFamily="34" charset="-122"/>
                <a:cs typeface="SimSun"/>
                <a:sym typeface="SimSun"/>
              </a:rPr>
              <a:t>华氏度</a:t>
            </a:r>
            <a:r>
              <a:rPr lang="en-US" altLang="ja-JP" b="0" i="0" dirty="0">
                <a:latin typeface="Microsoft YaHei" panose="020B0503020204020204" pitchFamily="34" charset="-122"/>
                <a:ea typeface="Microsoft YaHei" panose="020B0503020204020204" pitchFamily="34" charset="-122"/>
              </a:rPr>
              <a:t>) </a:t>
            </a:r>
            <a:r>
              <a:rPr lang="ja-JP" altLang="en-US" b="0" i="0">
                <a:latin typeface="Microsoft YaHei" panose="020B0503020204020204" pitchFamily="34" charset="-122"/>
                <a:ea typeface="Microsoft YaHei" panose="020B0503020204020204" pitchFamily="34" charset="-122"/>
                <a:cs typeface="SimSun"/>
                <a:sym typeface="SimSun"/>
              </a:rPr>
              <a:t>。</a:t>
            </a:r>
          </a:p>
          <a:p>
            <a:endParaRPr lang="en-US" b="0" i="0" dirty="0">
              <a:latin typeface="Microsoft YaHei" panose="020B0503020204020204" pitchFamily="34" charset="-122"/>
              <a:ea typeface="Microsoft YaHei" panose="020B0503020204020204" pitchFamily="34" charset="-122"/>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19579464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b="0" i="0">
                <a:latin typeface="Microsoft YaHei" panose="020B0503020204020204" pitchFamily="34" charset="-122"/>
                <a:ea typeface="Microsoft YaHei" panose="020B0503020204020204" pitchFamily="34" charset="-122"/>
                <a:cs typeface="SimSun"/>
                <a:sym typeface="SimSun"/>
              </a:rPr>
              <a:t>阿德莱德山区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Adelaide Hills</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的土壤种类非常多样，包括灰褐色或棕色的混合型沙壤土，以及覆盖在粘土层之上的沙土。土壤深度也因地形地势而变化。</a:t>
            </a:r>
          </a:p>
          <a:p>
            <a:endParaRPr lang="ja-JP" altLang="en-US" b="0" i="0">
              <a:latin typeface="Microsoft YaHei" panose="020B0503020204020204" pitchFamily="34" charset="-122"/>
              <a:ea typeface="Microsoft YaHei" panose="020B0503020204020204" pitchFamily="34" charset="-122"/>
              <a:cs typeface="SimSun"/>
              <a:sym typeface="SimSun"/>
            </a:endParaRPr>
          </a:p>
          <a:p>
            <a:r>
              <a:rPr lang="ja-JP" altLang="en-US" b="0" i="0">
                <a:latin typeface="Microsoft YaHei" panose="020B0503020204020204" pitchFamily="34" charset="-122"/>
                <a:ea typeface="Microsoft YaHei" panose="020B0503020204020204" pitchFamily="34" charset="-122"/>
                <a:cs typeface="SimSun"/>
                <a:sym typeface="SimSun"/>
              </a:rPr>
              <a:t>推荐的讨论话题：</a:t>
            </a:r>
            <a:r>
              <a:rPr lang="ja-JP" altLang="en-US" b="0" i="0">
                <a:latin typeface="Microsoft YaHei" panose="020B0503020204020204" pitchFamily="34" charset="-122"/>
                <a:ea typeface="Microsoft YaHei" panose="020B0503020204020204" pitchFamily="34" charset="-122"/>
              </a:rPr>
              <a:t> </a:t>
            </a:r>
          </a:p>
          <a:p>
            <a:r>
              <a:rPr lang="en-US" altLang="ja-JP" b="0" i="0" dirty="0">
                <a:latin typeface="Microsoft YaHei" panose="020B0503020204020204" pitchFamily="34" charset="-122"/>
                <a:ea typeface="Microsoft YaHei" panose="020B0503020204020204" pitchFamily="34" charset="-122"/>
              </a:rPr>
              <a:t>- </a:t>
            </a:r>
            <a:r>
              <a:rPr lang="ja-JP" altLang="en-US" b="0" i="0">
                <a:latin typeface="Microsoft YaHei" panose="020B0503020204020204" pitchFamily="34" charset="-122"/>
                <a:ea typeface="Microsoft YaHei" panose="020B0503020204020204" pitchFamily="34" charset="-122"/>
                <a:cs typeface="SimSun"/>
                <a:sym typeface="SimSun"/>
              </a:rPr>
              <a:t>为什么凉爽气候产区的葡萄酒通常更优雅？</a:t>
            </a:r>
            <a:r>
              <a:rPr lang="ja-JP" altLang="en-US" b="0" i="0">
                <a:latin typeface="Microsoft YaHei" panose="020B0503020204020204" pitchFamily="34" charset="-122"/>
                <a:ea typeface="Microsoft YaHei" panose="020B0503020204020204" pitchFamily="34" charset="-122"/>
              </a:rPr>
              <a:t> </a:t>
            </a:r>
          </a:p>
          <a:p>
            <a:r>
              <a:rPr lang="en-US" altLang="ja-JP" b="0" i="0" dirty="0">
                <a:latin typeface="Microsoft YaHei" panose="020B0503020204020204" pitchFamily="34" charset="-122"/>
                <a:ea typeface="Microsoft YaHei" panose="020B0503020204020204" pitchFamily="34" charset="-122"/>
              </a:rPr>
              <a:t>-</a:t>
            </a:r>
            <a:r>
              <a:rPr lang="ja-JP" altLang="en-US" b="0" i="0">
                <a:latin typeface="Microsoft YaHei" panose="020B0503020204020204" pitchFamily="34" charset="-122"/>
                <a:ea typeface="Microsoft YaHei" panose="020B0503020204020204" pitchFamily="34" charset="-122"/>
                <a:cs typeface="SimSun"/>
                <a:sym typeface="SimSun"/>
              </a:rPr>
              <a:t>你认为阿德莱德山区 </a:t>
            </a:r>
            <a:r>
              <a:rPr lang="en-US" altLang="ja-JP" b="0" i="0" dirty="0">
                <a:latin typeface="Microsoft YaHei" panose="020B0503020204020204" pitchFamily="34" charset="-122"/>
                <a:ea typeface="Microsoft YaHei" panose="020B0503020204020204" pitchFamily="34" charset="-122"/>
                <a:cs typeface="SimSun"/>
                <a:sym typeface="SimSun"/>
              </a:rPr>
              <a:t>(</a:t>
            </a:r>
            <a:r>
              <a:rPr lang="en-GB" b="0" i="0" dirty="0">
                <a:latin typeface="Microsoft YaHei" panose="020B0503020204020204" pitchFamily="34" charset="-122"/>
                <a:ea typeface="Microsoft YaHei" panose="020B0503020204020204" pitchFamily="34" charset="-122"/>
              </a:rPr>
              <a:t>Adelaide Hills</a:t>
            </a:r>
            <a:r>
              <a:rPr lang="en-GB" b="0" i="0" dirty="0">
                <a:latin typeface="Microsoft YaHei" panose="020B0503020204020204" pitchFamily="34" charset="-122"/>
                <a:ea typeface="Microsoft YaHei" panose="020B0503020204020204" pitchFamily="34" charset="-122"/>
                <a:cs typeface="SimSun"/>
                <a:sym typeface="SimSun"/>
              </a:rPr>
              <a:t>) </a:t>
            </a:r>
            <a:r>
              <a:rPr lang="ja-JP" altLang="en-US" b="0" i="0">
                <a:latin typeface="Microsoft YaHei" panose="020B0503020204020204" pitchFamily="34" charset="-122"/>
                <a:ea typeface="Microsoft YaHei" panose="020B0503020204020204" pitchFamily="34" charset="-122"/>
                <a:cs typeface="SimSun"/>
                <a:sym typeface="SimSun"/>
              </a:rPr>
              <a:t>产区多样化的气候和地势如何影响葡萄酒酿造？ </a:t>
            </a:r>
          </a:p>
          <a:p>
            <a:endParaRPr lang="en-US" b="0" i="0" dirty="0">
              <a:latin typeface="Microsoft YaHei" panose="020B0503020204020204" pitchFamily="34" charset="-122"/>
              <a:ea typeface="Microsoft YaHei" panose="020B0503020204020204" pitchFamily="34" charset="-122"/>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1050010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b="0" dirty="0"/>
              <a:t>阿德莱德山区（</a:t>
            </a:r>
            <a:r>
              <a:rPr lang="en-US" altLang="zh-CN" b="0" dirty="0"/>
              <a:t>Adelaide Hills</a:t>
            </a:r>
            <a:r>
              <a:rPr lang="zh-CN" altLang="en-US" b="0" dirty="0"/>
              <a:t>）拥有得天独厚的葡萄种植条件：多样的地势、凉爽的气候与丰富的土壤类型，共同塑造了这里鲜明而多元的风土特征，同时也为葡萄栽培带来一定挑战。</a:t>
            </a:r>
          </a:p>
          <a:p>
            <a:r>
              <a:rPr lang="zh-CN" altLang="en-US" b="0" dirty="0"/>
              <a:t>在部分区域，种植者会于夏季进行修剪，以控制葡萄藤长势。大多数葡萄园配备灌溉系统。产区内的葡萄藤通常采用较高的架式管理，并通过充分展开冠层，提高阳光穿透率，帮助葡萄达到理想成熟度，并促进风味的充分发展。对于长相思（</a:t>
            </a:r>
            <a:r>
              <a:rPr lang="en-US" altLang="zh-CN" b="0" dirty="0"/>
              <a:t>Sauvignon Blanc</a:t>
            </a:r>
            <a:r>
              <a:rPr lang="zh-CN" altLang="en-US" b="0" dirty="0"/>
              <a:t>）而言，冠层管理尤为重要，因为这一品种容易出现枝叶生长过旺的情况。</a:t>
            </a:r>
          </a:p>
          <a:p>
            <a:r>
              <a:rPr lang="zh-CN" altLang="en-US" b="0" dirty="0"/>
              <a:t>阿德莱德山区也十分重视环境可持续发展。越来越多的葡萄园开始采用有机种植方式，减少或避免化学制剂的使用，以更自然的方式守护这片珍贵的葡萄酒产地。</a:t>
            </a:r>
          </a:p>
          <a:p>
            <a:endParaRPr lang="en-US" b="0" i="0" dirty="0">
              <a:latin typeface="Microsoft YaHei" panose="020B0503020204020204" pitchFamily="34" charset="-122"/>
              <a:ea typeface="Microsoft YaHei" panose="020B0503020204020204" pitchFamily="34" charset="-122"/>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33903425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673388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4169556885"/>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5/4/26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4/5/2026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60" r:id="rId16"/>
    <p:sldLayoutId id="2147483673" r:id="rId17"/>
    <p:sldLayoutId id="2147483674" r:id="rId18"/>
    <p:sldLayoutId id="2147483675" r:id="rId19"/>
    <p:sldLayoutId id="2147483659" r:id="rId20"/>
    <p:sldLayoutId id="2147483683" r:id="rId21"/>
    <p:sldLayoutId id="2147483676" r:id="rId22"/>
    <p:sldLayoutId id="2147483677" r:id="rId23"/>
    <p:sldLayoutId id="2147483680" r:id="rId24"/>
    <p:sldLayoutId id="2147483681" r:id="rId25"/>
    <p:sldLayoutId id="2147483682" r:id="rId26"/>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3.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l="1" t="26016" r="1" b="18851"/>
          <a:stretch/>
        </p:blipFill>
        <p:spPr>
          <a:xfrm>
            <a:off x="623888" y="2595562"/>
            <a:ext cx="11568111" cy="4262438"/>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pPr>
            <a:r>
              <a:rPr lang="ja-JP" altLang="en-US" sz="6000">
                <a:solidFill>
                  <a:schemeClr val="accent1"/>
                </a:solidFill>
                <a:latin typeface="Microsoft YaHei" panose="020B0503020204020204" pitchFamily="34" charset="-122"/>
                <a:ea typeface="Microsoft YaHei" panose="020B0503020204020204" pitchFamily="34" charset="-122"/>
              </a:rPr>
              <a:t>阿德莱德山区</a:t>
            </a:r>
            <a:endParaRPr lang="en-US" sz="6000" dirty="0">
              <a:solidFill>
                <a:schemeClr val="accent1"/>
              </a:solidFill>
              <a:latin typeface="Microsoft YaHei" panose="020B0503020204020204" pitchFamily="34" charset="-122"/>
              <a:ea typeface="Microsoft YaHei" panose="020B0503020204020204" pitchFamily="34" charset="-122"/>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53633"/>
            <a:ext cx="5334275" cy="820910"/>
          </a:xfrm>
        </p:spPr>
        <p:txBody>
          <a:bodyPr/>
          <a:lstStyle/>
          <a:p>
            <a:r>
              <a:rPr lang="ja-JP" altLang="en-US">
                <a:solidFill>
                  <a:schemeClr val="accent1"/>
                </a:solidFill>
                <a:latin typeface="Microsoft YaHei" panose="020B0503020204020204" pitchFamily="34" charset="-122"/>
                <a:ea typeface="Microsoft YaHei" panose="020B0503020204020204" pitchFamily="34" charset="-122"/>
              </a:rPr>
              <a:t>气候</a:t>
            </a:r>
            <a:endParaRPr lang="ja-JP" altLang="en-US" dirty="0">
              <a:solidFill>
                <a:schemeClr val="accent1"/>
              </a:solidFill>
              <a:latin typeface="Microsoft YaHei" panose="020B0503020204020204" pitchFamily="34" charset="-122"/>
              <a:ea typeface="Microsoft YaHei" panose="020B0503020204020204" pitchFamily="34" charset="-122"/>
            </a:endParaRP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1927082"/>
            <a:ext cx="4683179" cy="338554"/>
          </a:xfrm>
          <a:prstGeom prst="rect">
            <a:avLst/>
          </a:prstGeom>
          <a:noFill/>
        </p:spPr>
        <p:txBody>
          <a:bodyPr wrap="square" rtlCol="0">
            <a:spAutoFit/>
          </a:bodyPr>
          <a:lstStyle/>
          <a:p>
            <a:r>
              <a:rPr lang="ja-JP" altLang="en-US" sz="1600">
                <a:solidFill>
                  <a:schemeClr val="accent2"/>
                </a:solidFill>
                <a:latin typeface="Microsoft YaHei" panose="020B0503020204020204" pitchFamily="34" charset="-122"/>
                <a:ea typeface="Microsoft YaHei" panose="020B0503020204020204" pitchFamily="34" charset="-122"/>
              </a:rPr>
              <a:t>带有凉爽气候的特征</a:t>
            </a:r>
            <a:endParaRPr lang="ja-JP" altLang="en-US" sz="1600" dirty="0">
              <a:solidFill>
                <a:schemeClr val="accent2"/>
              </a:solidFill>
              <a:latin typeface="Microsoft YaHei" panose="020B0503020204020204" pitchFamily="34" charset="-122"/>
              <a:ea typeface="Microsoft YaHei" panose="020B0503020204020204" pitchFamily="34" charset="-122"/>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Microsoft YaHei" panose="020B0503020204020204" pitchFamily="34" charset="-122"/>
                <a:ea typeface="Microsoft YaHei" panose="020B0503020204020204" pitchFamily="34" charset="-122"/>
              </a:rPr>
              <a:t>海拔</a:t>
            </a:r>
            <a:endParaRPr lang="en-US" dirty="0">
              <a:solidFill>
                <a:schemeClr val="accent3"/>
              </a:solidFill>
              <a:latin typeface="Microsoft YaHei" panose="020B0503020204020204" pitchFamily="34" charset="-122"/>
              <a:ea typeface="Microsoft YaHei" panose="020B0503020204020204" pitchFamily="34" charset="-122"/>
            </a:endParaRP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56363" y="2581503"/>
            <a:ext cx="3044588" cy="860903"/>
          </a:xfrm>
          <a:prstGeom prst="rect">
            <a:avLst/>
          </a:prstGeom>
        </p:spPr>
        <p:txBody>
          <a:bodyPr vert="horz" lIns="0" tIns="0" rIns="0" bIns="0" rtlCol="0" anchor="t">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a:solidFill>
                  <a:schemeClr val="accent3"/>
                </a:solidFill>
              </a:rPr>
              <a:t>阿德莱德山区</a:t>
            </a:r>
            <a:endParaRPr lang="en-AU" altLang="ja-JP" b="1" dirty="0">
              <a:solidFill>
                <a:schemeClr val="accent3"/>
              </a:solidFill>
            </a:endParaRPr>
          </a:p>
          <a:p>
            <a:r>
              <a:rPr lang="en-US" sz="1800" dirty="0">
                <a:solidFill>
                  <a:srgbClr val="B2D8BE"/>
                </a:solidFill>
                <a:latin typeface="Neue Haas Grotesk Text Pro" panose="020B0504020202020204" pitchFamily="34" charset="77"/>
              </a:rPr>
              <a:t>230–650</a:t>
            </a:r>
            <a:r>
              <a:rPr lang="ja-JP" altLang="en-US" sz="1200">
                <a:solidFill>
                  <a:schemeClr val="bg2"/>
                </a:solidFill>
                <a:latin typeface="Microsoft YaHei" panose="020B0503020204020204" pitchFamily="34" charset="-122"/>
                <a:ea typeface="Microsoft YaHei" panose="020B0503020204020204" pitchFamily="34" charset="-122"/>
              </a:rPr>
              <a:t> </a:t>
            </a:r>
            <a:r>
              <a:rPr lang="ja-JP" altLang="en-US" sz="1800">
                <a:solidFill>
                  <a:schemeClr val="bg2"/>
                </a:solidFill>
                <a:latin typeface="Microsoft YaHei" panose="020B0503020204020204" pitchFamily="34" charset="-122"/>
                <a:ea typeface="Microsoft YaHei" panose="020B0503020204020204" pitchFamily="34" charset="-122"/>
              </a:rPr>
              <a:t>米</a:t>
            </a:r>
            <a:r>
              <a:rPr lang="en-US" sz="1800" dirty="0">
                <a:solidFill>
                  <a:schemeClr val="bg2"/>
                </a:solidFill>
                <a:latin typeface="Microsoft YaHei" panose="020B0503020204020204" pitchFamily="34" charset="-122"/>
                <a:ea typeface="Microsoft YaHei" panose="020B0503020204020204" pitchFamily="34" charset="-122"/>
              </a:rPr>
              <a:t> </a:t>
            </a:r>
            <a:r>
              <a:rPr lang="en-US" sz="1800" dirty="0">
                <a:solidFill>
                  <a:srgbClr val="B2D8BE"/>
                </a:solidFill>
                <a:latin typeface="Neue Haas Grotesk Text Pro" panose="020B0504020202020204" pitchFamily="34" charset="77"/>
              </a:rPr>
              <a:t>(755–2,133</a:t>
            </a:r>
            <a:r>
              <a:rPr lang="ja-JP" altLang="en-US" sz="1200">
                <a:latin typeface="Noto Sans SC" panose="020B0500000000000000" pitchFamily="34" charset="-128"/>
                <a:ea typeface="Noto Sans SC" panose="020B0500000000000000" pitchFamily="34" charset="-128"/>
              </a:rPr>
              <a:t> </a:t>
            </a:r>
            <a:r>
              <a:rPr lang="ja-JP" altLang="en-US" sz="1800">
                <a:solidFill>
                  <a:schemeClr val="bg2"/>
                </a:solidFill>
                <a:latin typeface="Microsoft YaHei" panose="020B0503020204020204" pitchFamily="34" charset="-122"/>
                <a:ea typeface="Microsoft YaHei" panose="020B0503020204020204" pitchFamily="34" charset="-122"/>
              </a:rPr>
              <a:t>英尺</a:t>
            </a:r>
            <a:r>
              <a:rPr lang="en-US" sz="1800" dirty="0">
                <a:solidFill>
                  <a:srgbClr val="B2D8BE"/>
                </a:solidFill>
                <a:latin typeface="Neue Haas Grotesk Text Pro" panose="020B0504020202020204" pitchFamily="34" charset="77"/>
              </a:rPr>
              <a: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ja-JP" altLang="en-US" b="1">
                <a:solidFill>
                  <a:schemeClr val="accent1"/>
                </a:solidFill>
                <a:latin typeface="Microsoft YaHei" panose="020B0503020204020204" pitchFamily="34" charset="-122"/>
                <a:ea typeface="Microsoft YaHei" panose="020B0503020204020204" pitchFamily="34" charset="-122"/>
              </a:rPr>
              <a:t>低海拔</a:t>
            </a:r>
          </a:p>
          <a:p>
            <a:r>
              <a:rPr lang="en-US" sz="1400" dirty="0">
                <a:solidFill>
                  <a:srgbClr val="601329"/>
                </a:solidFill>
                <a:latin typeface="Neue Haas Grotesk Text Pro" panose="020B0504020202020204" pitchFamily="34" charset="77"/>
              </a:rPr>
              <a:t>0–499</a:t>
            </a:r>
            <a:r>
              <a:rPr lang="ja-JP" altLang="en-US" sz="1400">
                <a:solidFill>
                  <a:schemeClr val="accent1"/>
                </a:solidFill>
                <a:latin typeface="Microsoft YaHei" panose="020B0503020204020204" pitchFamily="34" charset="-122"/>
                <a:ea typeface="Microsoft YaHei" panose="020B0503020204020204" pitchFamily="34" charset="-122"/>
              </a:rPr>
              <a:t>米</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ja-JP" altLang="en-US" sz="1400">
                <a:solidFill>
                  <a:schemeClr val="accent1"/>
                </a:solidFill>
                <a:latin typeface="Microsoft YaHei" panose="020B0503020204020204" pitchFamily="34" charset="-122"/>
                <a:ea typeface="Microsoft YaHei" panose="020B0503020204020204" pitchFamily="34" charset="-122"/>
              </a:rPr>
              <a:t>英尺</a:t>
            </a:r>
            <a:r>
              <a:rPr lang="en-US" sz="1400" dirty="0">
                <a:solidFill>
                  <a:srgbClr val="601329"/>
                </a:solidFill>
                <a:latin typeface="Neue Haas Grotesk Text Pro" panose="020B0504020202020204" pitchFamily="34" charset="77"/>
              </a:rPr>
              <a: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ja-JP" altLang="en-US" b="1">
                <a:solidFill>
                  <a:schemeClr val="accent1"/>
                </a:solidFill>
                <a:latin typeface="Microsoft YaHei" panose="020B0503020204020204" pitchFamily="34" charset="-122"/>
                <a:ea typeface="Microsoft YaHei" panose="020B0503020204020204" pitchFamily="34" charset="-122"/>
              </a:rPr>
              <a:t>中海拔</a:t>
            </a:r>
          </a:p>
          <a:p>
            <a:r>
              <a:rPr lang="en-US" sz="1400" dirty="0">
                <a:solidFill>
                  <a:srgbClr val="601329"/>
                </a:solidFill>
                <a:latin typeface="Neue Haas Grotesk Text Pro" panose="020B0504020202020204" pitchFamily="34" charset="77"/>
              </a:rPr>
              <a:t>500–749</a:t>
            </a:r>
            <a:r>
              <a:rPr lang="ja-JP" altLang="en-US" sz="1400">
                <a:solidFill>
                  <a:schemeClr val="accent1"/>
                </a:solidFill>
                <a:latin typeface="Microsoft YaHei" panose="020B0503020204020204" pitchFamily="34" charset="-122"/>
                <a:ea typeface="Microsoft YaHei" panose="020B0503020204020204" pitchFamily="34" charset="-122"/>
              </a:rPr>
              <a:t>米</a:t>
            </a:r>
            <a:endParaRPr lang="en-US" sz="1400" dirty="0">
              <a:solidFill>
                <a:srgbClr val="601329"/>
              </a:solidFill>
              <a:latin typeface="Neue Haas Grotesk Text Pro" panose="020B0504020202020204" pitchFamily="34" charset="77"/>
            </a:endParaRPr>
          </a:p>
          <a:p>
            <a:r>
              <a:rPr lang="en-US" sz="1400" dirty="0">
                <a:solidFill>
                  <a:srgbClr val="601329"/>
                </a:solidFill>
                <a:latin typeface="Neue Haas Grotesk Text Pro" panose="020B0504020202020204" pitchFamily="34" charset="77"/>
              </a:rPr>
              <a:t>(1,640–2,459</a:t>
            </a:r>
            <a:r>
              <a:rPr lang="ja-JP" altLang="en-US" sz="1400">
                <a:solidFill>
                  <a:schemeClr val="accent1"/>
                </a:solidFill>
                <a:latin typeface="Microsoft YaHei" panose="020B0503020204020204" pitchFamily="34" charset="-122"/>
                <a:ea typeface="Microsoft YaHei" panose="020B0503020204020204" pitchFamily="34" charset="-122"/>
              </a:rPr>
              <a:t>英尺</a:t>
            </a:r>
            <a:r>
              <a:rPr lang="en-US" sz="1400" dirty="0">
                <a:solidFill>
                  <a:srgbClr val="601329"/>
                </a:solidFill>
                <a:latin typeface="Neue Haas Grotesk Text Pro" panose="020B0504020202020204" pitchFamily="34" charset="77"/>
              </a:rPr>
              <a: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ja-JP" altLang="en-US" b="1">
                <a:solidFill>
                  <a:schemeClr val="accent1"/>
                </a:solidFill>
                <a:latin typeface="Microsoft YaHei" panose="020B0503020204020204" pitchFamily="34" charset="-122"/>
                <a:ea typeface="Microsoft YaHei" panose="020B0503020204020204" pitchFamily="34" charset="-122"/>
              </a:rPr>
              <a:t>高海拔</a:t>
            </a:r>
            <a:endParaRPr lang="en-AU" altLang="ja-JP" b="1" dirty="0">
              <a:solidFill>
                <a:schemeClr val="accent1"/>
              </a:solidFill>
              <a:latin typeface="Microsoft YaHei" panose="020B0503020204020204" pitchFamily="34" charset="-122"/>
              <a:ea typeface="Microsoft YaHei" panose="020B0503020204020204" pitchFamily="34" charset="-122"/>
            </a:endParaRPr>
          </a:p>
          <a:p>
            <a:r>
              <a:rPr lang="en-US" sz="1400" dirty="0">
                <a:solidFill>
                  <a:srgbClr val="601329"/>
                </a:solidFill>
                <a:latin typeface="Neue Haas Grotesk Text Pro" panose="020B0504020202020204" pitchFamily="34" charset="77"/>
              </a:rPr>
              <a:t>750–999</a:t>
            </a:r>
            <a:r>
              <a:rPr lang="ja-JP" altLang="en-US" sz="1400">
                <a:solidFill>
                  <a:schemeClr val="accent1"/>
                </a:solidFill>
                <a:latin typeface="Microsoft YaHei" panose="020B0503020204020204" pitchFamily="34" charset="-122"/>
                <a:ea typeface="Microsoft YaHei" panose="020B0503020204020204" pitchFamily="34" charset="-122"/>
              </a:rPr>
              <a:t>米</a:t>
            </a:r>
            <a:endParaRPr lang="en-AU" altLang="ja-JP" sz="1400" dirty="0">
              <a:solidFill>
                <a:schemeClr val="accent1"/>
              </a:solidFill>
              <a:latin typeface="Microsoft YaHei" panose="020B0503020204020204" pitchFamily="34" charset="-122"/>
              <a:ea typeface="Microsoft YaHei" panose="020B0503020204020204" pitchFamily="34" charset="-122"/>
            </a:endParaRPr>
          </a:p>
          <a:p>
            <a:r>
              <a:rPr lang="en-US" sz="1400" dirty="0">
                <a:solidFill>
                  <a:srgbClr val="601329"/>
                </a:solidFill>
                <a:latin typeface="Neue Haas Grotesk Text Pro" panose="020B0504020202020204" pitchFamily="34" charset="77"/>
              </a:rPr>
              <a:t>(2,460–3,279</a:t>
            </a:r>
            <a:r>
              <a:rPr lang="ja-JP" altLang="en-US" sz="1400">
                <a:solidFill>
                  <a:schemeClr val="accent1"/>
                </a:solidFill>
                <a:latin typeface="Microsoft YaHei" panose="020B0503020204020204" pitchFamily="34" charset="-122"/>
                <a:ea typeface="Microsoft YaHei" panose="020B0503020204020204" pitchFamily="34" charset="-122"/>
              </a:rPr>
              <a:t>英尺</a:t>
            </a:r>
            <a:r>
              <a:rPr lang="en-US" sz="1400" dirty="0">
                <a:solidFill>
                  <a:srgbClr val="601329"/>
                </a:solidFill>
                <a:latin typeface="Neue Haas Grotesk Text Pro" panose="020B0504020202020204" pitchFamily="34" charset="77"/>
              </a:rPr>
              <a: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876255" y="528973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876255" y="3429000"/>
            <a:ext cx="0" cy="186073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938158" y="511707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ja-JP" altLang="en-US" b="1">
                <a:solidFill>
                  <a:schemeClr val="accent1"/>
                </a:solidFill>
                <a:latin typeface="Microsoft YaHei" panose="020B0503020204020204" pitchFamily="34" charset="-122"/>
                <a:ea typeface="Microsoft YaHei" panose="020B0503020204020204" pitchFamily="34" charset="-122"/>
              </a:rPr>
              <a:t>超高海拔</a:t>
            </a:r>
            <a:endParaRPr lang="en-AU" altLang="ja-JP" b="1" dirty="0">
              <a:solidFill>
                <a:schemeClr val="accent1"/>
              </a:solidFill>
              <a:latin typeface="Microsoft YaHei" panose="020B0503020204020204" pitchFamily="34" charset="-122"/>
              <a:ea typeface="Microsoft YaHei" panose="020B0503020204020204" pitchFamily="34" charset="-122"/>
            </a:endParaRPr>
          </a:p>
          <a:p>
            <a:r>
              <a:rPr lang="en-US" sz="1400" dirty="0">
                <a:solidFill>
                  <a:srgbClr val="601329"/>
                </a:solidFill>
                <a:latin typeface="Neue Haas Grotesk Text Pro" panose="020B0504020202020204" pitchFamily="34" charset="77"/>
              </a:rPr>
              <a:t>1000</a:t>
            </a:r>
            <a:r>
              <a:rPr lang="ja-JP" altLang="en-US" sz="1400">
                <a:latin typeface="Noto Sans SC" panose="020B0500000000000000" pitchFamily="34" charset="-128"/>
                <a:ea typeface="Noto Sans SC" panose="020B0500000000000000" pitchFamily="34" charset="-128"/>
              </a:rPr>
              <a:t> </a:t>
            </a:r>
            <a:r>
              <a:rPr lang="ja-JP" altLang="en-US" sz="1400">
                <a:solidFill>
                  <a:schemeClr val="accent1"/>
                </a:solidFill>
                <a:latin typeface="Microsoft YaHei" panose="020B0503020204020204" pitchFamily="34" charset="-122"/>
                <a:ea typeface="Microsoft YaHei" panose="020B0503020204020204" pitchFamily="34" charset="-122"/>
              </a:rPr>
              <a:t>米</a:t>
            </a:r>
            <a:r>
              <a:rPr lang="en-US" sz="1400" dirty="0">
                <a:solidFill>
                  <a:srgbClr val="601329"/>
                </a:solidFill>
                <a:latin typeface="Neue Haas Grotesk Text Pro" panose="020B0504020202020204" pitchFamily="34" charset="77"/>
              </a:rPr>
              <a:t>+</a:t>
            </a:r>
          </a:p>
          <a:p>
            <a:r>
              <a:rPr lang="en-US" sz="1400" dirty="0">
                <a:solidFill>
                  <a:srgbClr val="601329"/>
                </a:solidFill>
                <a:latin typeface="Neue Haas Grotesk Text Pro" panose="020B0504020202020204" pitchFamily="34" charset="77"/>
              </a:rPr>
              <a:t>(&gt;3,280</a:t>
            </a:r>
            <a:r>
              <a:rPr lang="ja-JP" altLang="en-US" sz="1400">
                <a:latin typeface="Noto Sans SC" panose="020B0500000000000000" pitchFamily="34" charset="-128"/>
                <a:ea typeface="Noto Sans SC" panose="020B0500000000000000" pitchFamily="34" charset="-128"/>
              </a:rPr>
              <a:t> </a:t>
            </a:r>
            <a:r>
              <a:rPr lang="ja-JP" altLang="en-US" sz="1400">
                <a:solidFill>
                  <a:schemeClr val="accent1"/>
                </a:solidFill>
                <a:latin typeface="Microsoft YaHei" panose="020B0503020204020204" pitchFamily="34" charset="-122"/>
                <a:ea typeface="Microsoft YaHei" panose="020B0503020204020204" pitchFamily="34" charset="-122"/>
              </a:rPr>
              <a:t>英尺</a:t>
            </a:r>
            <a:r>
              <a:rPr lang="en-US" sz="1400" dirty="0">
                <a:solidFill>
                  <a:srgbClr val="601329"/>
                </a:solidFill>
                <a:latin typeface="Neue Haas Grotesk Text Pro" panose="020B0504020202020204" pitchFamily="34" charset="77"/>
              </a:rPr>
              <a:t>+)</a:t>
            </a:r>
          </a:p>
        </p:txBody>
      </p:sp>
      <p:sp>
        <p:nvSpPr>
          <p:cNvPr id="2" name="Oval 1">
            <a:extLst>
              <a:ext uri="{FF2B5EF4-FFF2-40B4-BE49-F238E27FC236}">
                <a16:creationId xmlns:a16="http://schemas.microsoft.com/office/drawing/2014/main" id="{FD8834D2-9A05-4F82-4607-C7333E8E638C}"/>
              </a:ext>
            </a:extLst>
          </p:cNvPr>
          <p:cNvSpPr/>
          <p:nvPr/>
        </p:nvSpPr>
        <p:spPr>
          <a:xfrm>
            <a:off x="9438672" y="348077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cxnSp>
        <p:nvCxnSpPr>
          <p:cNvPr id="12" name="Straight Connector 11">
            <a:extLst>
              <a:ext uri="{FF2B5EF4-FFF2-40B4-BE49-F238E27FC236}">
                <a16:creationId xmlns:a16="http://schemas.microsoft.com/office/drawing/2014/main" id="{7FE8DED0-A0D9-DED4-1A34-D284AD0DFE7F}"/>
              </a:ext>
            </a:extLst>
          </p:cNvPr>
          <p:cNvCxnSpPr>
            <a:cxnSpLocks/>
          </p:cNvCxnSpPr>
          <p:nvPr/>
        </p:nvCxnSpPr>
        <p:spPr>
          <a:xfrm>
            <a:off x="7876255" y="3691945"/>
            <a:ext cx="141501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0AB05C0D-00E7-8D42-5DA9-27623D36E3A2}"/>
              </a:ext>
            </a:extLst>
          </p:cNvPr>
          <p:cNvSpPr txBox="1"/>
          <p:nvPr/>
        </p:nvSpPr>
        <p:spPr>
          <a:xfrm>
            <a:off x="527854" y="1308425"/>
            <a:ext cx="5183398" cy="584775"/>
          </a:xfrm>
          <a:prstGeom prst="rect">
            <a:avLst/>
          </a:prstGeom>
          <a:noFill/>
        </p:spPr>
        <p:txBody>
          <a:bodyPr wrap="square" rtlCol="0">
            <a:spAutoFit/>
          </a:bodyPr>
          <a:lstStyle/>
          <a:p>
            <a:pPr algn="l"/>
            <a:r>
              <a:rPr lang="ja-JP" altLang="en-US" sz="3200">
                <a:solidFill>
                  <a:schemeClr val="accent2"/>
                </a:solidFill>
                <a:effectLst/>
                <a:latin typeface="Microsoft YaHei" panose="020B0503020204020204" pitchFamily="34" charset="-122"/>
                <a:ea typeface="Microsoft YaHei" panose="020B0503020204020204" pitchFamily="34" charset="-122"/>
                <a:cs typeface="Inter Display" panose="02000503000000020004" pitchFamily="2" charset="0"/>
              </a:rPr>
              <a:t>温和的</a:t>
            </a:r>
            <a:r>
              <a:rPr lang="en-US" altLang="ja-JP" sz="3200" dirty="0">
                <a:solidFill>
                  <a:schemeClr val="accent2"/>
                </a:solidFill>
                <a:effectLst/>
                <a:latin typeface="Microsoft YaHei" panose="020B0503020204020204" pitchFamily="34" charset="-122"/>
                <a:ea typeface="Microsoft YaHei" panose="020B0503020204020204" pitchFamily="34" charset="-122"/>
                <a:cs typeface="Inter Display" panose="02000503000000020004" pitchFamily="2" charset="0"/>
              </a:rPr>
              <a:t> </a:t>
            </a:r>
            <a:r>
              <a:rPr lang="ja-JP" altLang="en-US" sz="3200">
                <a:solidFill>
                  <a:schemeClr val="accent2"/>
                </a:solidFill>
                <a:effectLst/>
                <a:latin typeface="Microsoft YaHei" panose="020B0503020204020204" pitchFamily="34" charset="-122"/>
                <a:ea typeface="Microsoft YaHei" panose="020B0503020204020204" pitchFamily="34" charset="-122"/>
                <a:cs typeface="Inter Display" panose="02000503000000020004" pitchFamily="2" charset="0"/>
              </a:rPr>
              <a:t>海洋性气候</a:t>
            </a:r>
            <a:endParaRPr lang="en-US" sz="3200" dirty="0">
              <a:solidFill>
                <a:schemeClr val="accent2"/>
              </a:solidFill>
              <a:effectLst/>
              <a:latin typeface="Microsoft YaHei" panose="020B0503020204020204" pitchFamily="34" charset="-122"/>
              <a:ea typeface="Microsoft YaHei" panose="020B0503020204020204" pitchFamily="34" charset="-122"/>
              <a:cs typeface="Inter Display" panose="02000503000000020004" pitchFamily="2" charset="0"/>
            </a:endParaRPr>
          </a:p>
        </p:txBody>
      </p:sp>
    </p:spTree>
    <p:extLst>
      <p:ext uri="{BB962C8B-B14F-4D97-AF65-F5344CB8AC3E}">
        <p14:creationId xmlns:p14="http://schemas.microsoft.com/office/powerpoint/2010/main" val="5001362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土壤</a:t>
            </a:r>
            <a:endParaRPr lang="ja-JP" altLang="en-US" dirty="0">
              <a:solidFill>
                <a:schemeClr val="accent1"/>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611535" cy="1530521"/>
          </a:xfrm>
        </p:spPr>
        <p:txBody>
          <a:bodyPr/>
          <a:lstStyle/>
          <a:p>
            <a:r>
              <a:rPr lang="ja-JP" altLang="en-US" dirty="0">
                <a:latin typeface="Microsoft YaHei" panose="020B0503020204020204" pitchFamily="34" charset="-122"/>
                <a:ea typeface="Microsoft YaHei" panose="020B0503020204020204" pitchFamily="34" charset="-122"/>
              </a:rPr>
              <a:t>产区土壤类型多样。地势低洼地区的土壤质地厚重，使葡萄长势旺盛；而地势更高处，排水性良好的多石土壤可以控制葡萄的长势。</a:t>
            </a: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 b="401"/>
          <a:stretch/>
        </p:blipFill>
        <p:spPr>
          <a:xfrm>
            <a:off x="6096000" y="388842"/>
            <a:ext cx="6096000" cy="6135526"/>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ja-JP" altLang="en-US">
                <a:latin typeface="Microsoft YaHei" panose="020B0503020204020204" pitchFamily="34" charset="-122"/>
                <a:ea typeface="Microsoft YaHei" panose="020B0503020204020204" pitchFamily="34" charset="-122"/>
              </a:rPr>
              <a:t>葡萄栽培和酿造：</a:t>
            </a:r>
            <a:endParaRPr lang="ja-JP" altLang="en-US"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p:txBody>
          <a:bodyPr/>
          <a:lstStyle/>
          <a:p>
            <a:r>
              <a:rPr lang="ja-JP" altLang="en-US">
                <a:solidFill>
                  <a:schemeClr val="accent5"/>
                </a:solidFill>
                <a:latin typeface="Microsoft YaHei" panose="020B0503020204020204" pitchFamily="34" charset="-122"/>
                <a:ea typeface="Microsoft YaHei" panose="020B0503020204020204" pitchFamily="34" charset="-122"/>
              </a:rPr>
              <a:t>追求完美</a:t>
            </a:r>
            <a:endParaRPr lang="en-US" dirty="0">
              <a:solidFill>
                <a:schemeClr val="accent5"/>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picking grapes from a vine&#10;&#10;AI-generated content may be incorrect.">
            <a:extLst>
              <a:ext uri="{FF2B5EF4-FFF2-40B4-BE49-F238E27FC236}">
                <a16:creationId xmlns:a16="http://schemas.microsoft.com/office/drawing/2014/main" id="{471EF1D9-02BD-CC98-2C97-22C2C754AA1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F71CDB64-E01D-35C0-5842-7F66667D36DA}"/>
              </a:ext>
            </a:extLst>
          </p:cNvPr>
          <p:cNvSpPr>
            <a:spLocks noGrp="1"/>
          </p:cNvSpPr>
          <p:nvPr>
            <p:ph type="body" sz="quarter" idx="12"/>
          </p:nvPr>
        </p:nvSpPr>
        <p:spPr>
          <a:xfrm>
            <a:off x="623887" y="2241550"/>
            <a:ext cx="3745745" cy="2405401"/>
          </a:xfrm>
        </p:spPr>
        <p:txBody>
          <a:bodyPr vert="horz" lIns="0" tIns="0" rIns="0" bIns="0" rtlCol="0" anchor="t">
            <a:noAutofit/>
          </a:bodyPr>
          <a:lstStyle/>
          <a:p>
            <a:pPr defTabSz="1007943">
              <a:lnSpc>
                <a:spcPct val="99000"/>
              </a:lnSpc>
              <a:spcBef>
                <a:spcPts val="9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地势和凉爽的气候为出产品质出众的果实提供了良好的基础</a:t>
            </a:r>
          </a:p>
          <a:p>
            <a:pPr defTabSz="1007943">
              <a:lnSpc>
                <a:spcPct val="99000"/>
              </a:lnSpc>
              <a:spcBef>
                <a:spcPts val="9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大小型葡萄园兼具</a:t>
            </a:r>
          </a:p>
          <a:p>
            <a:pPr defTabSz="1007943">
              <a:lnSpc>
                <a:spcPct val="99000"/>
              </a:lnSpc>
              <a:spcBef>
                <a:spcPts val="9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由于机械无法适应陡坡，众多葡萄园采用手工作业</a:t>
            </a:r>
            <a:endParaRPr lang="en-AU" altLang="ja-JP" dirty="0">
              <a:latin typeface="Microsoft YaHei" panose="020B0503020204020204" pitchFamily="34" charset="-122"/>
              <a:ea typeface="Microsoft YaHei" panose="020B0503020204020204" pitchFamily="34" charset="-122"/>
            </a:endParaRPr>
          </a:p>
          <a:p>
            <a:pPr defTabSz="1007943">
              <a:lnSpc>
                <a:spcPct val="99000"/>
              </a:lnSpc>
              <a:spcBef>
                <a:spcPts val="900"/>
              </a:spcBef>
              <a:buSzTx/>
              <a:defRPr>
                <a:latin typeface="思源黑体 CN Regular"/>
                <a:ea typeface="思源黑体 CN Regular"/>
                <a:cs typeface="思源黑体 CN Regular"/>
                <a:sym typeface="思源黑体 CN Regular"/>
              </a:defRPr>
            </a:pPr>
            <a:r>
              <a:rPr lang="ja-JP" b="1">
                <a:latin typeface="Microsoft YaHei"/>
                <a:ea typeface="Microsoft YaHei"/>
              </a:rPr>
              <a:t>采收：</a:t>
            </a:r>
            <a:r>
              <a:rPr lang="en-US" altLang="ja-JP" dirty="0">
                <a:latin typeface="Microsoft YaHei"/>
                <a:ea typeface="Microsoft YaHei"/>
              </a:rPr>
              <a:t>2</a:t>
            </a:r>
            <a:r>
              <a:rPr lang="ja-JP" altLang="en-US">
                <a:latin typeface="Microsoft YaHei"/>
                <a:ea typeface="Microsoft YaHei"/>
              </a:rPr>
              <a:t>月初至</a:t>
            </a:r>
            <a:r>
              <a:rPr lang="en-US" altLang="ja-JP" dirty="0">
                <a:latin typeface="Microsoft YaHei"/>
                <a:ea typeface="Microsoft YaHei"/>
              </a:rPr>
              <a:t>4</a:t>
            </a:r>
            <a:r>
              <a:rPr lang="ja-JP" altLang="en-US">
                <a:latin typeface="Microsoft YaHei"/>
                <a:ea typeface="Microsoft YaHei"/>
              </a:rPr>
              <a:t>月初</a:t>
            </a:r>
          </a:p>
        </p:txBody>
      </p:sp>
      <p:sp>
        <p:nvSpPr>
          <p:cNvPr id="5" name="Text Placeholder 4">
            <a:extLst>
              <a:ext uri="{FF2B5EF4-FFF2-40B4-BE49-F238E27FC236}">
                <a16:creationId xmlns:a16="http://schemas.microsoft.com/office/drawing/2014/main" id="{F7320438-B1AF-D84F-E324-5B68204F2AEC}"/>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葡萄种植</a:t>
            </a:r>
            <a:endParaRPr lang="ja-JP" alt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5905594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1B92D52-1A91-3C89-F550-6B14E4A4DD4D}"/>
              </a:ext>
            </a:extLst>
          </p:cNvPr>
          <p:cNvSpPr txBox="1"/>
          <p:nvPr/>
        </p:nvSpPr>
        <p:spPr>
          <a:xfrm>
            <a:off x="509959" y="5217752"/>
            <a:ext cx="2430391" cy="338554"/>
          </a:xfrm>
          <a:prstGeom prst="rect">
            <a:avLst/>
          </a:prstGeom>
          <a:noFill/>
        </p:spPr>
        <p:txBody>
          <a:bodyPr wrap="square" rtlCol="0">
            <a:spAutoFit/>
          </a:bodyPr>
          <a:lstStyle/>
          <a:p>
            <a:pPr algn="ctr">
              <a:spcBef>
                <a:spcPts val="217"/>
              </a:spcBef>
              <a:spcAft>
                <a:spcPts val="315"/>
              </a:spcAft>
              <a:buClr>
                <a:srgbClr val="B2D8BE"/>
              </a:buClr>
            </a:pPr>
            <a:r>
              <a:rPr lang="ja-JP" altLang="en-US" sz="1600">
                <a:latin typeface="Microsoft YaHei" panose="020B0503020204020204" pitchFamily="34" charset="-122"/>
                <a:ea typeface="Microsoft YaHei" panose="020B0503020204020204" pitchFamily="34" charset="-122"/>
              </a:rPr>
              <a:t>传统工艺与创新技巧结合</a:t>
            </a:r>
            <a:endParaRPr lang="en-US" sz="1600" dirty="0">
              <a:solidFill>
                <a:schemeClr val="bg1">
                  <a:lumMod val="95000"/>
                </a:schemeClr>
              </a:solidFill>
              <a:latin typeface="Microsoft YaHei" panose="020B0503020204020204" pitchFamily="34" charset="-122"/>
              <a:ea typeface="Microsoft YaHei" panose="020B0503020204020204" pitchFamily="34" charset="-122"/>
            </a:endParaRPr>
          </a:p>
        </p:txBody>
      </p:sp>
      <p:sp>
        <p:nvSpPr>
          <p:cNvPr id="9" name="TextBox 8">
            <a:extLst>
              <a:ext uri="{FF2B5EF4-FFF2-40B4-BE49-F238E27FC236}">
                <a16:creationId xmlns:a16="http://schemas.microsoft.com/office/drawing/2014/main" id="{BE20159C-F7E4-540F-F29F-CD8515543086}"/>
              </a:ext>
            </a:extLst>
          </p:cNvPr>
          <p:cNvSpPr txBox="1"/>
          <p:nvPr/>
        </p:nvSpPr>
        <p:spPr>
          <a:xfrm>
            <a:off x="3529070" y="5217752"/>
            <a:ext cx="2430391" cy="338554"/>
          </a:xfrm>
          <a:prstGeom prst="rect">
            <a:avLst/>
          </a:prstGeom>
          <a:noFill/>
        </p:spPr>
        <p:txBody>
          <a:bodyPr wrap="square" rtlCol="0">
            <a:spAutoFit/>
          </a:bodyPr>
          <a:lstStyle/>
          <a:p>
            <a:pPr algn="ctr">
              <a:spcBef>
                <a:spcPts val="217"/>
              </a:spcBef>
              <a:spcAft>
                <a:spcPts val="315"/>
              </a:spcAft>
              <a:buClr>
                <a:srgbClr val="B2D8BE"/>
              </a:buClr>
            </a:pPr>
            <a:r>
              <a:rPr lang="ja-JP" altLang="en-US" sz="1600">
                <a:latin typeface="Microsoft YaHei" panose="020B0503020204020204" pitchFamily="34" charset="-122"/>
                <a:ea typeface="Microsoft YaHei" panose="020B0503020204020204" pitchFamily="34" charset="-122"/>
              </a:rPr>
              <a:t>最小化人工干预</a:t>
            </a:r>
            <a:endParaRPr lang="en-US" sz="1600" dirty="0">
              <a:solidFill>
                <a:schemeClr val="bg1">
                  <a:lumMod val="95000"/>
                </a:schemeClr>
              </a:solidFill>
              <a:latin typeface="Microsoft YaHei" panose="020B0503020204020204" pitchFamily="34" charset="-122"/>
              <a:ea typeface="Microsoft YaHei" panose="020B0503020204020204" pitchFamily="34" charset="-122"/>
            </a:endParaRPr>
          </a:p>
        </p:txBody>
      </p:sp>
      <p:sp>
        <p:nvSpPr>
          <p:cNvPr id="10" name="TextBox 9">
            <a:extLst>
              <a:ext uri="{FF2B5EF4-FFF2-40B4-BE49-F238E27FC236}">
                <a16:creationId xmlns:a16="http://schemas.microsoft.com/office/drawing/2014/main" id="{438E57BA-FEAA-BB2B-FA15-1A0AC54C4FA1}"/>
              </a:ext>
            </a:extLst>
          </p:cNvPr>
          <p:cNvSpPr txBox="1"/>
          <p:nvPr/>
        </p:nvSpPr>
        <p:spPr>
          <a:xfrm>
            <a:off x="6630799" y="5217752"/>
            <a:ext cx="2430391" cy="338554"/>
          </a:xfrm>
          <a:prstGeom prst="rect">
            <a:avLst/>
          </a:prstGeom>
          <a:noFill/>
        </p:spPr>
        <p:txBody>
          <a:bodyPr wrap="square" rtlCol="0">
            <a:spAutoFit/>
          </a:bodyPr>
          <a:lstStyle/>
          <a:p>
            <a:pPr algn="ctr">
              <a:spcBef>
                <a:spcPts val="217"/>
              </a:spcBef>
              <a:spcAft>
                <a:spcPts val="315"/>
              </a:spcAft>
              <a:buClr>
                <a:srgbClr val="B2D8BE"/>
              </a:buClr>
            </a:pPr>
            <a:r>
              <a:rPr lang="ja-JP" altLang="en-US" sz="1600">
                <a:latin typeface="Microsoft YaHei" panose="020B0503020204020204" pitchFamily="34" charset="-122"/>
                <a:ea typeface="Microsoft YaHei" panose="020B0503020204020204" pitchFamily="34" charset="-122"/>
              </a:rPr>
              <a:t>野生酵母发酵</a:t>
            </a:r>
            <a:endParaRPr lang="en-US" sz="1600" dirty="0">
              <a:solidFill>
                <a:schemeClr val="bg1">
                  <a:lumMod val="95000"/>
                </a:schemeClr>
              </a:solidFill>
              <a:latin typeface="Microsoft YaHei" panose="020B0503020204020204" pitchFamily="34" charset="-122"/>
              <a:ea typeface="Microsoft YaHei" panose="020B0503020204020204" pitchFamily="34" charset="-122"/>
            </a:endParaRPr>
          </a:p>
        </p:txBody>
      </p:sp>
      <p:sp>
        <p:nvSpPr>
          <p:cNvPr id="11" name="TextBox 10">
            <a:extLst>
              <a:ext uri="{FF2B5EF4-FFF2-40B4-BE49-F238E27FC236}">
                <a16:creationId xmlns:a16="http://schemas.microsoft.com/office/drawing/2014/main" id="{9BC4868E-DE7D-BC35-0DEA-A87F8D156851}"/>
              </a:ext>
            </a:extLst>
          </p:cNvPr>
          <p:cNvSpPr txBox="1"/>
          <p:nvPr/>
        </p:nvSpPr>
        <p:spPr>
          <a:xfrm>
            <a:off x="9061190" y="5217752"/>
            <a:ext cx="2430391" cy="338554"/>
          </a:xfrm>
          <a:prstGeom prst="rect">
            <a:avLst/>
          </a:prstGeom>
          <a:noFill/>
        </p:spPr>
        <p:txBody>
          <a:bodyPr wrap="square" rtlCol="0">
            <a:spAutoFit/>
          </a:bodyPr>
          <a:lstStyle/>
          <a:p>
            <a:pPr algn="ctr">
              <a:spcBef>
                <a:spcPts val="217"/>
              </a:spcBef>
              <a:spcAft>
                <a:spcPts val="315"/>
              </a:spcAft>
              <a:buClr>
                <a:srgbClr val="B2D8BE"/>
              </a:buClr>
            </a:pPr>
            <a:r>
              <a:rPr lang="ja-JP" altLang="en-US" sz="1600">
                <a:latin typeface="Microsoft YaHei" panose="020B0503020204020204" pitchFamily="34" charset="-122"/>
                <a:ea typeface="Microsoft YaHei" panose="020B0503020204020204" pitchFamily="34" charset="-122"/>
              </a:rPr>
              <a:t>整串葡萄发酵</a:t>
            </a:r>
            <a:endParaRPr lang="en-US" sz="1600" dirty="0">
              <a:latin typeface="Microsoft YaHei" panose="020B0503020204020204" pitchFamily="34" charset="-122"/>
              <a:ea typeface="Microsoft YaHei" panose="020B0503020204020204" pitchFamily="34" charset="-122"/>
            </a:endParaRPr>
          </a:p>
        </p:txBody>
      </p:sp>
      <p:sp>
        <p:nvSpPr>
          <p:cNvPr id="17" name="Text Placeholder 4">
            <a:extLst>
              <a:ext uri="{FF2B5EF4-FFF2-40B4-BE49-F238E27FC236}">
                <a16:creationId xmlns:a16="http://schemas.microsoft.com/office/drawing/2014/main" id="{1B596968-CB41-0655-4957-C0B70AC764E9}"/>
              </a:ext>
            </a:extLst>
          </p:cNvPr>
          <p:cNvSpPr txBox="1">
            <a:spLocks/>
          </p:cNvSpPr>
          <p:nvPr/>
        </p:nvSpPr>
        <p:spPr>
          <a:xfrm>
            <a:off x="623888" y="584200"/>
            <a:ext cx="7367698" cy="1325563"/>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solidFill>
                  <a:schemeClr val="accent1"/>
                </a:solidFill>
                <a:latin typeface="Microsoft YaHei" panose="020B0503020204020204" pitchFamily="34" charset="-122"/>
                <a:ea typeface="Microsoft YaHei" panose="020B0503020204020204" pitchFamily="34" charset="-122"/>
              </a:rPr>
              <a:t>葡萄酒酿造</a:t>
            </a:r>
            <a:endParaRPr lang="ja-JP" altLang="en-US" dirty="0">
              <a:solidFill>
                <a:schemeClr val="accent1"/>
              </a:solidFill>
              <a:latin typeface="Microsoft YaHei" panose="020B0503020204020204" pitchFamily="34" charset="-122"/>
              <a:ea typeface="Microsoft YaHei" panose="020B0503020204020204" pitchFamily="34" charset="-122"/>
            </a:endParaRPr>
          </a:p>
        </p:txBody>
      </p:sp>
      <p:pic>
        <p:nvPicPr>
          <p:cNvPr id="2" name="Picture 1">
            <a:extLst>
              <a:ext uri="{FF2B5EF4-FFF2-40B4-BE49-F238E27FC236}">
                <a16:creationId xmlns:a16="http://schemas.microsoft.com/office/drawing/2014/main" id="{24D8936E-4888-F16C-5CD0-48BE804D3414}"/>
              </a:ext>
            </a:extLst>
          </p:cNvPr>
          <p:cNvPicPr>
            <a:picLocks noChangeAspect="1"/>
          </p:cNvPicPr>
          <p:nvPr/>
        </p:nvPicPr>
        <p:blipFill>
          <a:blip r:embed="rId3"/>
          <a:stretch>
            <a:fillRect/>
          </a:stretch>
        </p:blipFill>
        <p:spPr>
          <a:xfrm>
            <a:off x="917050" y="2176523"/>
            <a:ext cx="1616208" cy="2745482"/>
          </a:xfrm>
          <a:prstGeom prst="rect">
            <a:avLst/>
          </a:prstGeom>
        </p:spPr>
      </p:pic>
      <p:pic>
        <p:nvPicPr>
          <p:cNvPr id="3" name="Picture 2">
            <a:extLst>
              <a:ext uri="{FF2B5EF4-FFF2-40B4-BE49-F238E27FC236}">
                <a16:creationId xmlns:a16="http://schemas.microsoft.com/office/drawing/2014/main" id="{22AABF46-57D8-BCEE-6D80-FB4E39BF1460}"/>
              </a:ext>
            </a:extLst>
          </p:cNvPr>
          <p:cNvPicPr>
            <a:picLocks noChangeAspect="1"/>
          </p:cNvPicPr>
          <p:nvPr/>
        </p:nvPicPr>
        <p:blipFill>
          <a:blip r:embed="rId4"/>
          <a:stretch>
            <a:fillRect/>
          </a:stretch>
        </p:blipFill>
        <p:spPr>
          <a:xfrm>
            <a:off x="3589312" y="2358796"/>
            <a:ext cx="2046990" cy="2589442"/>
          </a:xfrm>
          <a:prstGeom prst="rect">
            <a:avLst/>
          </a:prstGeom>
        </p:spPr>
      </p:pic>
      <p:pic>
        <p:nvPicPr>
          <p:cNvPr id="4" name="Picture 3">
            <a:extLst>
              <a:ext uri="{FF2B5EF4-FFF2-40B4-BE49-F238E27FC236}">
                <a16:creationId xmlns:a16="http://schemas.microsoft.com/office/drawing/2014/main" id="{AD7D30BF-EE4B-70AD-F68F-0C96E9715161}"/>
              </a:ext>
            </a:extLst>
          </p:cNvPr>
          <p:cNvPicPr>
            <a:picLocks noChangeAspect="1"/>
          </p:cNvPicPr>
          <p:nvPr/>
        </p:nvPicPr>
        <p:blipFill>
          <a:blip r:embed="rId5"/>
          <a:stretch>
            <a:fillRect/>
          </a:stretch>
        </p:blipFill>
        <p:spPr>
          <a:xfrm>
            <a:off x="7015515" y="2380628"/>
            <a:ext cx="1638933" cy="2704813"/>
          </a:xfrm>
          <a:prstGeom prst="rect">
            <a:avLst/>
          </a:prstGeom>
        </p:spPr>
      </p:pic>
      <p:pic>
        <p:nvPicPr>
          <p:cNvPr id="5" name="Picture 4">
            <a:extLst>
              <a:ext uri="{FF2B5EF4-FFF2-40B4-BE49-F238E27FC236}">
                <a16:creationId xmlns:a16="http://schemas.microsoft.com/office/drawing/2014/main" id="{38A0C21D-3575-3606-551E-08A339A478ED}"/>
              </a:ext>
            </a:extLst>
          </p:cNvPr>
          <p:cNvPicPr>
            <a:picLocks noChangeAspect="1"/>
          </p:cNvPicPr>
          <p:nvPr/>
        </p:nvPicPr>
        <p:blipFill>
          <a:blip r:embed="rId4"/>
          <a:stretch>
            <a:fillRect/>
          </a:stretch>
        </p:blipFill>
        <p:spPr>
          <a:xfrm>
            <a:off x="9203129" y="2358796"/>
            <a:ext cx="2046990" cy="2589442"/>
          </a:xfrm>
          <a:prstGeom prst="rect">
            <a:avLst/>
          </a:prstGeom>
        </p:spPr>
      </p:pic>
      <p:pic>
        <p:nvPicPr>
          <p:cNvPr id="6" name="Picture 5">
            <a:extLst>
              <a:ext uri="{FF2B5EF4-FFF2-40B4-BE49-F238E27FC236}">
                <a16:creationId xmlns:a16="http://schemas.microsoft.com/office/drawing/2014/main" id="{1804557A-43FC-F084-B289-9D8ACD5DF910}"/>
              </a:ext>
            </a:extLst>
          </p:cNvPr>
          <p:cNvPicPr>
            <a:picLocks noChangeAspect="1"/>
          </p:cNvPicPr>
          <p:nvPr/>
        </p:nvPicPr>
        <p:blipFill>
          <a:blip r:embed="rId6"/>
          <a:stretch>
            <a:fillRect/>
          </a:stretch>
        </p:blipFill>
        <p:spPr>
          <a:xfrm>
            <a:off x="9061190" y="1662118"/>
            <a:ext cx="856834" cy="1393356"/>
          </a:xfrm>
          <a:prstGeom prst="rect">
            <a:avLst/>
          </a:prstGeom>
        </p:spPr>
      </p:pic>
      <p:pic>
        <p:nvPicPr>
          <p:cNvPr id="7" name="Picture 6">
            <a:extLst>
              <a:ext uri="{FF2B5EF4-FFF2-40B4-BE49-F238E27FC236}">
                <a16:creationId xmlns:a16="http://schemas.microsoft.com/office/drawing/2014/main" id="{0748269A-1E3D-4AF8-02C9-40D1B92D7963}"/>
              </a:ext>
            </a:extLst>
          </p:cNvPr>
          <p:cNvPicPr>
            <a:picLocks noChangeAspect="1"/>
          </p:cNvPicPr>
          <p:nvPr/>
        </p:nvPicPr>
        <p:blipFill>
          <a:blip r:embed="rId6"/>
          <a:stretch>
            <a:fillRect/>
          </a:stretch>
        </p:blipFill>
        <p:spPr>
          <a:xfrm flipH="1">
            <a:off x="10535224" y="2072953"/>
            <a:ext cx="856834" cy="1393356"/>
          </a:xfrm>
          <a:prstGeom prst="rect">
            <a:avLst/>
          </a:prstGeom>
        </p:spPr>
      </p:pic>
    </p:spTree>
    <p:extLst>
      <p:ext uri="{BB962C8B-B14F-4D97-AF65-F5344CB8AC3E}">
        <p14:creationId xmlns:p14="http://schemas.microsoft.com/office/powerpoint/2010/main" val="219818277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bucket of grapes in the ground&#10;&#10;AI-generated content may be incorrect.">
            <a:extLst>
              <a:ext uri="{FF2B5EF4-FFF2-40B4-BE49-F238E27FC236}">
                <a16:creationId xmlns:a16="http://schemas.microsoft.com/office/drawing/2014/main" id="{9F1CEEF7-D38F-1BEC-28A1-EC2B9620DFF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2958846E-2E15-56F6-2216-AEB4A6950047}"/>
              </a:ext>
            </a:extLst>
          </p:cNvPr>
          <p:cNvSpPr>
            <a:spLocks noGrp="1"/>
          </p:cNvSpPr>
          <p:nvPr>
            <p:ph type="title"/>
          </p:nvPr>
        </p:nvSpPr>
        <p:spPr/>
        <p:txBody>
          <a:bodyPr/>
          <a:lstStyle/>
          <a:p>
            <a:r>
              <a:rPr lang="ja-JP" altLang="en-US">
                <a:solidFill>
                  <a:schemeClr val="accent5"/>
                </a:solidFill>
                <a:latin typeface="Microsoft YaHei" panose="020B0503020204020204" pitchFamily="34" charset="-122"/>
                <a:ea typeface="Microsoft YaHei" panose="020B0503020204020204" pitchFamily="34" charset="-122"/>
              </a:rPr>
              <a:t>品味</a:t>
            </a:r>
            <a:br>
              <a:rPr lang="ja-JP" altLang="en-US">
                <a:solidFill>
                  <a:schemeClr val="accent5"/>
                </a:solidFill>
                <a:latin typeface="Microsoft YaHei" panose="020B0503020204020204" pitchFamily="34" charset="-122"/>
                <a:ea typeface="Microsoft YaHei" panose="020B0503020204020204" pitchFamily="34" charset="-122"/>
              </a:rPr>
            </a:br>
            <a:r>
              <a:rPr lang="ja-JP" altLang="en-US">
                <a:solidFill>
                  <a:schemeClr val="accent5"/>
                </a:solidFill>
                <a:latin typeface="Microsoft YaHei" panose="020B0503020204020204" pitchFamily="34" charset="-122"/>
                <a:ea typeface="Microsoft YaHei" panose="020B0503020204020204" pitchFamily="34" charset="-122"/>
              </a:rPr>
              <a:t>阿德莱德山区</a:t>
            </a:r>
            <a:endParaRPr lang="en-US" dirty="0">
              <a:solidFill>
                <a:schemeClr val="accent5"/>
              </a:solidFill>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44C3F268-D45B-B12B-AE2C-C6A0286E2C03}"/>
              </a:ext>
            </a:extLst>
          </p:cNvPr>
          <p:cNvSpPr>
            <a:spLocks noGrp="1"/>
          </p:cNvSpPr>
          <p:nvPr>
            <p:ph type="body" sz="quarter" idx="13"/>
          </p:nvPr>
        </p:nvSpPr>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值得关注的葡萄品种</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0459113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8">
            <a:extLst>
              <a:ext uri="{FF2B5EF4-FFF2-40B4-BE49-F238E27FC236}">
                <a16:creationId xmlns:a16="http://schemas.microsoft.com/office/drawing/2014/main" id="{C2F122E4-C657-0652-0E03-0C2FC06C379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281024" y="1933074"/>
            <a:ext cx="1182507" cy="3579859"/>
          </a:xfrm>
          <a:prstGeom prst="rect">
            <a:avLst/>
          </a:prstGeom>
        </p:spPr>
      </p:pic>
      <p:pic>
        <p:nvPicPr>
          <p:cNvPr id="2" name="Picture Placeholder 8">
            <a:extLst>
              <a:ext uri="{FF2B5EF4-FFF2-40B4-BE49-F238E27FC236}">
                <a16:creationId xmlns:a16="http://schemas.microsoft.com/office/drawing/2014/main" id="{5896CC81-2FD1-EC08-7FEB-FE5002BE0D5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04696" y="1933074"/>
            <a:ext cx="1182507" cy="3579859"/>
          </a:xfrm>
          <a:prstGeom prst="rect">
            <a:avLst/>
          </a:prstGeom>
        </p:spPr>
      </p:pic>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254692" y="1770536"/>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228124" y="1778557"/>
            <a:ext cx="1270924" cy="3847526"/>
          </a:xfrm>
          <a:prstGeom prst="rect">
            <a:avLst/>
          </a:prstGeom>
        </p:spPr>
      </p:pic>
      <p:pic>
        <p:nvPicPr>
          <p:cNvPr id="23" name="Picture Placeholder 8">
            <a:extLst>
              <a:ext uri="{FF2B5EF4-FFF2-40B4-BE49-F238E27FC236}">
                <a16:creationId xmlns:a16="http://schemas.microsoft.com/office/drawing/2014/main" id="{3916F695-FB44-8488-2301-57E9FA95F79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367030" y="1933074"/>
            <a:ext cx="1182507" cy="3579859"/>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ja-JP" altLang="en-US" sz="5440">
                <a:solidFill>
                  <a:srgbClr val="601329"/>
                </a:solidFill>
                <a:latin typeface="Microsoft YaHei" panose="020B0503020204020204" pitchFamily="34" charset="-122"/>
                <a:ea typeface="Microsoft YaHei" panose="020B0503020204020204" pitchFamily="34" charset="-122"/>
              </a:rPr>
              <a:t>阿德莱德山区</a:t>
            </a:r>
            <a:br>
              <a:rPr lang="en-US" sz="5440" dirty="0">
                <a:solidFill>
                  <a:srgbClr val="B2D8BE"/>
                </a:solidFill>
                <a:latin typeface="Microsoft YaHei" panose="020B0503020204020204" pitchFamily="34" charset="-122"/>
                <a:ea typeface="Microsoft YaHei" panose="020B0503020204020204" pitchFamily="34" charset="-122"/>
              </a:rPr>
            </a:br>
            <a:r>
              <a:rPr lang="ja-JP" altLang="en-US" sz="5440">
                <a:solidFill>
                  <a:srgbClr val="B2D8BE"/>
                </a:solidFill>
                <a:latin typeface="Microsoft YaHei" panose="020B0503020204020204" pitchFamily="34" charset="-122"/>
                <a:ea typeface="Microsoft YaHei" panose="020B0503020204020204" pitchFamily="34" charset="-122"/>
              </a:rPr>
              <a:t>五大知名品种</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ja-JP" altLang="en-US" dirty="0">
                <a:solidFill>
                  <a:schemeClr val="accent1"/>
                </a:solidFill>
                <a:latin typeface="Microsoft YaHei" panose="020B0503020204020204" pitchFamily="34" charset="-122"/>
                <a:ea typeface="Microsoft YaHei" panose="020B0503020204020204" pitchFamily="34" charset="-122"/>
              </a:rPr>
              <a:t>长相</a:t>
            </a:r>
            <a:r>
              <a:rPr lang="zh-CN" altLang="en-US" dirty="0">
                <a:solidFill>
                  <a:schemeClr val="accent1"/>
                </a:solidFill>
                <a:latin typeface="Microsoft YaHei" panose="020B0503020204020204" pitchFamily="34" charset="-122"/>
                <a:ea typeface="Microsoft YaHei" panose="020B0503020204020204" pitchFamily="34" charset="-122"/>
              </a:rPr>
              <a:t>思</a:t>
            </a:r>
            <a:endParaRPr lang="en-AU" altLang="ja-JP" dirty="0">
              <a:solidFill>
                <a:schemeClr val="accent1"/>
              </a:solidFill>
              <a:latin typeface="Microsoft YaHei" panose="020B0503020204020204" pitchFamily="34" charset="-122"/>
              <a:ea typeface="Microsoft YaHei" panose="020B0503020204020204" pitchFamily="34" charset="-122"/>
            </a:endParaRPr>
          </a:p>
          <a:p>
            <a:pPr algn="ctr"/>
            <a:endParaRPr lang="en-AU" altLang="ja-JP" dirty="0">
              <a:solidFill>
                <a:schemeClr val="accent1"/>
              </a:solidFill>
              <a:latin typeface="Microsoft YaHei" panose="020B0503020204020204" pitchFamily="34" charset="-122"/>
              <a:ea typeface="Microsoft YaHei" panose="020B0503020204020204" pitchFamily="34" charset="-122"/>
            </a:endParaRPr>
          </a:p>
          <a:p>
            <a:pPr algn="ctr"/>
            <a:r>
              <a:rPr lang="en-US" sz="3800" b="1" dirty="0">
                <a:solidFill>
                  <a:schemeClr val="bg1"/>
                </a:solidFill>
                <a:latin typeface="Neue Haas Grotesk Text Pro" panose="020B0504020202020204" pitchFamily="34" charset="77"/>
              </a:rPr>
              <a:t>30%</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823353" y="5470367"/>
            <a:ext cx="2119061" cy="1231106"/>
          </a:xfrm>
          <a:prstGeom prst="rect">
            <a:avLst/>
          </a:prstGeom>
          <a:noFill/>
        </p:spPr>
        <p:txBody>
          <a:bodyPr wrap="square" anchor="t">
            <a:spAutoFit/>
          </a:bodyPr>
          <a:lstStyle/>
          <a:p>
            <a:pPr algn="ctr"/>
            <a:r>
              <a:rPr lang="ja-JP" altLang="en-US">
                <a:solidFill>
                  <a:srgbClr val="601329"/>
                </a:solidFill>
                <a:latin typeface="Neue Haas Grotesk Text Pro" panose="020B0504020202020204" pitchFamily="34" charset="77"/>
              </a:rPr>
              <a:t>霞多丽</a:t>
            </a:r>
            <a:endParaRPr lang="en-US" dirty="0">
              <a:solidFill>
                <a:srgbClr val="601329"/>
              </a:solidFill>
              <a:latin typeface="Neue Haas Grotesk Text Pro" panose="020B0504020202020204" pitchFamily="34" charset="77"/>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25%</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ja-JP" altLang="en-US">
                <a:solidFill>
                  <a:srgbClr val="601329"/>
                </a:solidFill>
                <a:latin typeface="Neue Haas Grotesk Text Pro" panose="020B0504020202020204" pitchFamily="34" charset="77"/>
              </a:rPr>
              <a:t>黑比诺</a:t>
            </a:r>
            <a:endParaRPr lang="en-AU" altLang="ja-JP" dirty="0">
              <a:solidFill>
                <a:srgbClr val="601329"/>
              </a:solidFill>
              <a:latin typeface="Neue Haas Grotesk Text Pro" panose="020B0504020202020204" pitchFamily="34" charset="77"/>
            </a:endParaRPr>
          </a:p>
          <a:p>
            <a:pPr algn="ctr"/>
            <a:endParaRPr lang="en-US" sz="1800" b="1" dirty="0">
              <a:solidFill>
                <a:schemeClr val="bg1"/>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20%</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ja-JP" altLang="en-US">
                <a:solidFill>
                  <a:srgbClr val="601329"/>
                </a:solidFill>
                <a:latin typeface="Neue Haas Grotesk Text Pro" panose="020B0504020202020204" pitchFamily="34" charset="77"/>
              </a:rPr>
              <a:t>灰比诺</a:t>
            </a:r>
            <a:endParaRPr lang="en-AU" altLang="ja-JP" dirty="0">
              <a:solidFill>
                <a:srgbClr val="601329"/>
              </a:solidFill>
              <a:latin typeface="Neue Haas Grotesk Text Pro" panose="020B0504020202020204" pitchFamily="34" charset="77"/>
            </a:endParaRPr>
          </a:p>
          <a:p>
            <a:pPr algn="ctr"/>
            <a:endParaRPr lang="en-US" sz="1800" b="1" dirty="0">
              <a:solidFill>
                <a:schemeClr val="bg1"/>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9%</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ja-JP" altLang="en-US">
                <a:solidFill>
                  <a:srgbClr val="601329"/>
                </a:solidFill>
                <a:latin typeface="Neue Haas Grotesk Text Pro" panose="020B0504020202020204" pitchFamily="34" charset="77"/>
              </a:rPr>
              <a:t>设拉子</a:t>
            </a:r>
            <a:endParaRPr lang="en-AU" altLang="ja-JP" dirty="0">
              <a:solidFill>
                <a:srgbClr val="601329"/>
              </a:solidFill>
              <a:latin typeface="Neue Haas Grotesk Text Pro" panose="020B0504020202020204" pitchFamily="34" charset="77"/>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5%</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909821" y="3945618"/>
            <a:ext cx="1997022"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SAUVIGNON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BLANC</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2580102" y="3964620"/>
            <a:ext cx="2631696" cy="371255"/>
          </a:xfrm>
          <a:prstGeom prst="rect">
            <a:avLst/>
          </a:prstGeom>
          <a:noFill/>
        </p:spPr>
        <p:txBody>
          <a:bodyPr wrap="square" rtlCol="0">
            <a:spAutoFit/>
          </a:bodyPr>
          <a:lstStyle/>
          <a:p>
            <a:pPr algn="ctr">
              <a:lnSpc>
                <a:spcPct val="82000"/>
              </a:lnSpc>
            </a:pPr>
            <a:r>
              <a:rPr lang="en-US" sz="2200" b="1" dirty="0">
                <a:solidFill>
                  <a:schemeClr val="bg1"/>
                </a:solidFill>
                <a:latin typeface="Neue Haas Grotesk Text Pro" panose="020B0504020202020204" pitchFamily="34" charset="77"/>
              </a:rPr>
              <a:t>CHARDONNAY</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4958605" y="4019454"/>
            <a:ext cx="1873205"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PINOT NOIR</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7033703" y="3910448"/>
            <a:ext cx="1849160"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PINOT GRIS</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/GRIGIO</a:t>
            </a: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9313422" y="4019455"/>
            <a:ext cx="1278876"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SHIRAZ</a:t>
            </a:r>
          </a:p>
        </p:txBody>
      </p:sp>
    </p:spTree>
    <p:extLst>
      <p:ext uri="{BB962C8B-B14F-4D97-AF65-F5344CB8AC3E}">
        <p14:creationId xmlns:p14="http://schemas.microsoft.com/office/powerpoint/2010/main" val="385917851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996377D5-A026-C7C7-E9CD-D432B227810B}"/>
              </a:ext>
            </a:extLst>
          </p:cNvPr>
          <p:cNvPicPr>
            <a:picLocks noChangeAspect="1"/>
          </p:cNvPicPr>
          <p:nvPr/>
        </p:nvPicPr>
        <p:blipFill>
          <a:blip r:embed="rId3" cstate="screen">
            <a:extLst>
              <a:ext uri="{28A0092B-C50C-407E-A947-70E740481C1C}">
                <a14:useLocalDpi xmlns:a14="http://schemas.microsoft.com/office/drawing/2010/main"/>
              </a:ext>
            </a:extLst>
          </a:blip>
          <a:srcRect b="-32"/>
          <a:stretch/>
        </p:blipFill>
        <p:spPr>
          <a:xfrm>
            <a:off x="5742617" y="697042"/>
            <a:ext cx="1829327" cy="5958585"/>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7029554" y="2718423"/>
            <a:ext cx="76273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986451"/>
            <a:ext cx="371699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24542" y="546639"/>
            <a:ext cx="5541444" cy="1421928"/>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阿德莱德山区</a:t>
            </a:r>
            <a:br>
              <a:rPr lang="en-US" sz="6000" dirty="0">
                <a:solidFill>
                  <a:srgbClr val="B2D8BE"/>
                </a:solidFill>
                <a:latin typeface="Microsoft YaHei" panose="020B0503020204020204" pitchFamily="34" charset="-122"/>
                <a:ea typeface="Microsoft YaHei" panose="020B0503020204020204" pitchFamily="34" charset="-122"/>
              </a:rPr>
            </a:br>
            <a:r>
              <a:rPr lang="ja-JP" altLang="en-US" sz="5440">
                <a:solidFill>
                  <a:srgbClr val="B2D8BE"/>
                </a:solidFill>
                <a:latin typeface="Microsoft YaHei" panose="020B0503020204020204" pitchFamily="34" charset="-122"/>
                <a:ea typeface="Microsoft YaHei" panose="020B0503020204020204" pitchFamily="34" charset="-122"/>
              </a:rPr>
              <a:t>起泡酒</a:t>
            </a:r>
            <a:endParaRPr lang="en-US" sz="5440" dirty="0">
              <a:solidFill>
                <a:srgbClr val="B2D8BE"/>
              </a:solidFill>
              <a:latin typeface="Microsoft YaHei" panose="020B0503020204020204" pitchFamily="34" charset="-122"/>
              <a:ea typeface="Microsoft YaHei" panose="020B0503020204020204" pitchFamily="34" charset="-122"/>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697277" y="2739440"/>
            <a:ext cx="3373493" cy="610424"/>
          </a:xfrm>
          <a:prstGeom prst="rect">
            <a:avLst/>
          </a:prstGeom>
          <a:noFill/>
        </p:spPr>
        <p:txBody>
          <a:bodyPr wrap="square" anchor="b">
            <a:spAutoFit/>
          </a:bodyPr>
          <a:lstStyle/>
          <a:p>
            <a:pPr algn="ctr">
              <a:spcBef>
                <a:spcPts val="217"/>
              </a:spcBef>
            </a:pPr>
            <a:r>
              <a:rPr lang="ja-JP" altLang="en-US" sz="1600">
                <a:effectLst/>
                <a:latin typeface="Microsoft YaHei" panose="020B0503020204020204" pitchFamily="34" charset="-122"/>
                <a:ea typeface="Microsoft YaHei" panose="020B0503020204020204" pitchFamily="34" charset="-122"/>
              </a:rPr>
              <a:t>海拔高度和</a:t>
            </a:r>
            <a:r>
              <a:rPr lang="en-US" altLang="ja-JP" sz="1600" dirty="0">
                <a:effectLst/>
                <a:latin typeface="Microsoft YaHei" panose="020B0503020204020204" pitchFamily="34" charset="-122"/>
                <a:ea typeface="Microsoft YaHei" panose="020B0503020204020204" pitchFamily="34" charset="-122"/>
              </a:rPr>
              <a:t> </a:t>
            </a:r>
            <a:r>
              <a:rPr lang="ja-JP" altLang="en-US" sz="1600">
                <a:effectLst/>
                <a:latin typeface="Microsoft YaHei" panose="020B0503020204020204" pitchFamily="34" charset="-122"/>
                <a:ea typeface="Microsoft YaHei" panose="020B0503020204020204" pitchFamily="34" charset="-122"/>
              </a:rPr>
              <a:t>凉爽气候</a:t>
            </a:r>
            <a:endParaRPr lang="en-AU" altLang="ja-JP" sz="1600" dirty="0">
              <a:effectLst/>
              <a:latin typeface="Microsoft YaHei" panose="020B0503020204020204" pitchFamily="34" charset="-122"/>
              <a:ea typeface="Microsoft YaHei" panose="020B0503020204020204" pitchFamily="34" charset="-122"/>
            </a:endParaRPr>
          </a:p>
          <a:p>
            <a:pPr algn="ctr">
              <a:spcBef>
                <a:spcPts val="217"/>
              </a:spcBef>
            </a:pPr>
            <a:r>
              <a:rPr lang="ja-JP" altLang="en-US" sz="1600">
                <a:latin typeface="Microsoft YaHei" panose="020B0503020204020204" pitchFamily="34" charset="-122"/>
                <a:ea typeface="Microsoft YaHei" panose="020B0503020204020204" pitchFamily="34" charset="-122"/>
              </a:rPr>
              <a:t>出产优质起泡酒的完美条件</a:t>
            </a:r>
          </a:p>
        </p:txBody>
      </p: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369231"/>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227820" y="2403526"/>
            <a:ext cx="1745070" cy="9037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1600">
                <a:solidFill>
                  <a:schemeClr val="tx1"/>
                </a:solidFill>
                <a:effectLst/>
                <a:latin typeface="Microsoft YaHei" panose="020B0503020204020204" pitchFamily="34" charset="-122"/>
                <a:ea typeface="Microsoft YaHei" panose="020B0503020204020204" pitchFamily="34" charset="-122"/>
              </a:rPr>
              <a:t>传统工艺</a:t>
            </a:r>
            <a:r>
              <a:rPr lang="en-US" altLang="ja-JP" sz="1600" dirty="0">
                <a:solidFill>
                  <a:schemeClr val="tx1"/>
                </a:solidFill>
                <a:effectLst/>
                <a:latin typeface="Microsoft YaHei" panose="020B0503020204020204" pitchFamily="34" charset="-122"/>
                <a:ea typeface="Microsoft YaHei" panose="020B0503020204020204" pitchFamily="34" charset="-122"/>
              </a:rPr>
              <a:t>—</a:t>
            </a:r>
            <a:r>
              <a:rPr lang="ja-JP" altLang="en-US" sz="1600">
                <a:solidFill>
                  <a:schemeClr val="tx1"/>
                </a:solidFill>
                <a:effectLst/>
                <a:latin typeface="Microsoft YaHei" panose="020B0503020204020204" pitchFamily="34" charset="-122"/>
                <a:ea typeface="Microsoft YaHei" panose="020B0503020204020204" pitchFamily="34" charset="-122"/>
              </a:rPr>
              <a:t>主要使用黑比诺 </a:t>
            </a:r>
            <a:r>
              <a:rPr lang="en-US" altLang="ja-JP" sz="1600" dirty="0">
                <a:solidFill>
                  <a:schemeClr val="tx1"/>
                </a:solidFill>
                <a:effectLst/>
                <a:latin typeface="Microsoft YaHei" panose="020B0503020204020204" pitchFamily="34" charset="-122"/>
                <a:ea typeface="Microsoft YaHei" panose="020B0503020204020204" pitchFamily="34" charset="-122"/>
              </a:rPr>
              <a:t>(</a:t>
            </a:r>
            <a:r>
              <a:rPr lang="en-AU" sz="1600" dirty="0">
                <a:solidFill>
                  <a:schemeClr val="tx1"/>
                </a:solidFill>
                <a:effectLst/>
                <a:latin typeface="Microsoft YaHei" panose="020B0503020204020204" pitchFamily="34" charset="-122"/>
                <a:ea typeface="Microsoft YaHei" panose="020B0503020204020204" pitchFamily="34" charset="-122"/>
              </a:rPr>
              <a:t>PINOT NOIR) </a:t>
            </a:r>
            <a:r>
              <a:rPr lang="ja-JP" altLang="en-US" sz="1600">
                <a:solidFill>
                  <a:schemeClr val="tx1"/>
                </a:solidFill>
                <a:effectLst/>
                <a:latin typeface="Microsoft YaHei" panose="020B0503020204020204" pitchFamily="34" charset="-122"/>
                <a:ea typeface="Microsoft YaHei" panose="020B0503020204020204" pitchFamily="34" charset="-122"/>
              </a:rPr>
              <a:t>与霞多丽 </a:t>
            </a:r>
            <a:r>
              <a:rPr lang="en-US" altLang="ja-JP" sz="1600" dirty="0">
                <a:solidFill>
                  <a:schemeClr val="tx1"/>
                </a:solidFill>
                <a:effectLst/>
                <a:latin typeface="Microsoft YaHei" panose="020B0503020204020204" pitchFamily="34" charset="-122"/>
                <a:ea typeface="Microsoft YaHei" panose="020B0503020204020204" pitchFamily="34" charset="-122"/>
              </a:rPr>
              <a:t>(</a:t>
            </a:r>
            <a:r>
              <a:rPr lang="en-AU" sz="1600" dirty="0">
                <a:solidFill>
                  <a:schemeClr val="tx1"/>
                </a:solidFill>
                <a:effectLst/>
                <a:latin typeface="Microsoft YaHei" panose="020B0503020204020204" pitchFamily="34" charset="-122"/>
                <a:ea typeface="Microsoft YaHei" panose="020B0503020204020204" pitchFamily="34" charset="-122"/>
              </a:rPr>
              <a:t>CHARDONNAY) </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506275" y="5119105"/>
            <a:ext cx="2805709" cy="1449115"/>
          </a:xfrm>
          <a:prstGeom prst="rect">
            <a:avLst/>
          </a:prstGeom>
          <a:noFill/>
        </p:spPr>
        <p:txBody>
          <a:bodyPr wrap="square" anchor="b">
            <a:spAutoFit/>
          </a:bodyPr>
          <a:lstStyle/>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红苹果</a:t>
            </a:r>
          </a:p>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柑橘类果实</a:t>
            </a:r>
          </a:p>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吐司</a:t>
            </a:r>
          </a:p>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法式黄油面包</a:t>
            </a:r>
          </a:p>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炙烤坚果</a:t>
            </a:r>
          </a:p>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炙烤面包</a:t>
            </a:r>
            <a:endParaRPr lang="en-AU" sz="1400" dirty="0">
              <a:effectLst/>
              <a:latin typeface="Microsoft YaHei" panose="020B0503020204020204" pitchFamily="34" charset="-122"/>
              <a:ea typeface="Microsoft YaHei" panose="020B0503020204020204" pitchFamily="34" charset="-122"/>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7410919" y="4478195"/>
            <a:ext cx="269055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a:off x="10101471" y="4470575"/>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 name="object 10">
            <a:extLst>
              <a:ext uri="{FF2B5EF4-FFF2-40B4-BE49-F238E27FC236}">
                <a16:creationId xmlns:a16="http://schemas.microsoft.com/office/drawing/2014/main" id="{84BFD1A9-D238-53F5-B6BF-A8AA847EFF3F}"/>
              </a:ext>
            </a:extLst>
          </p:cNvPr>
          <p:cNvSpPr txBox="1"/>
          <p:nvPr/>
        </p:nvSpPr>
        <p:spPr>
          <a:xfrm rot="16200000">
            <a:off x="4423551"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SPARKLING</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092F6990-F74B-283B-7247-EEB7D4922B63}"/>
              </a:ext>
            </a:extLst>
          </p:cNvPr>
          <p:cNvSpPr/>
          <p:nvPr/>
        </p:nvSpPr>
        <p:spPr>
          <a:xfrm>
            <a:off x="2925135" y="4511583"/>
            <a:ext cx="1765809" cy="176580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1" name="object 58">
            <a:extLst>
              <a:ext uri="{FF2B5EF4-FFF2-40B4-BE49-F238E27FC236}">
                <a16:creationId xmlns:a16="http://schemas.microsoft.com/office/drawing/2014/main" id="{8B6EE08F-5DEB-04A0-C721-0CFF027DB21B}"/>
              </a:ext>
            </a:extLst>
          </p:cNvPr>
          <p:cNvSpPr txBox="1"/>
          <p:nvPr/>
        </p:nvSpPr>
        <p:spPr>
          <a:xfrm>
            <a:off x="2898817" y="5180949"/>
            <a:ext cx="1745070" cy="460511"/>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1600">
                <a:solidFill>
                  <a:schemeClr val="tx1"/>
                </a:solidFill>
                <a:effectLst/>
                <a:latin typeface="Microsoft YaHei" panose="020B0503020204020204" pitchFamily="34" charset="-122"/>
                <a:ea typeface="Microsoft YaHei" panose="020B0503020204020204" pitchFamily="34" charset="-122"/>
              </a:rPr>
              <a:t>出产的风格</a:t>
            </a:r>
          </a:p>
          <a:p>
            <a:pPr algn="ctr"/>
            <a:r>
              <a:rPr lang="ja-JP" altLang="en-US" sz="1600">
                <a:solidFill>
                  <a:schemeClr val="tx1"/>
                </a:solidFill>
                <a:effectLst/>
                <a:latin typeface="Microsoft YaHei" panose="020B0503020204020204" pitchFamily="34" charset="-122"/>
                <a:ea typeface="Microsoft YaHei" panose="020B0503020204020204" pitchFamily="34" charset="-122"/>
              </a:rPr>
              <a:t>多样</a:t>
            </a:r>
            <a:endParaRPr lang="en-AU" sz="1600" dirty="0">
              <a:solidFill>
                <a:schemeClr val="tx1"/>
              </a:solidFill>
              <a:effectLst/>
              <a:latin typeface="Microsoft YaHei" panose="020B0503020204020204" pitchFamily="34" charset="-122"/>
              <a:ea typeface="Microsoft YaHei" panose="020B0503020204020204" pitchFamily="34" charset="-122"/>
            </a:endParaRPr>
          </a:p>
        </p:txBody>
      </p:sp>
      <p:cxnSp>
        <p:nvCxnSpPr>
          <p:cNvPr id="12" name="Straight Connector 11">
            <a:extLst>
              <a:ext uri="{FF2B5EF4-FFF2-40B4-BE49-F238E27FC236}">
                <a16:creationId xmlns:a16="http://schemas.microsoft.com/office/drawing/2014/main" id="{AFFF7B23-D78F-8B3E-30AD-08ADF91DBEAB}"/>
              </a:ext>
            </a:extLst>
          </p:cNvPr>
          <p:cNvCxnSpPr>
            <a:cxnSpLocks/>
          </p:cNvCxnSpPr>
          <p:nvPr/>
        </p:nvCxnSpPr>
        <p:spPr>
          <a:xfrm>
            <a:off x="4693564" y="5385100"/>
            <a:ext cx="12425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2564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603120"/>
            <a:ext cx="11283754" cy="1325562"/>
          </a:xfrm>
        </p:spPr>
        <p:txBody>
          <a:bodyPr/>
          <a:lstStyle/>
          <a:p>
            <a:pPr>
              <a:lnSpc>
                <a:spcPct val="100000"/>
              </a:lnSpc>
            </a:pPr>
            <a:r>
              <a:rPr lang="ja-JP" altLang="en-US" sz="4000">
                <a:solidFill>
                  <a:schemeClr val="bg2"/>
                </a:solidFill>
                <a:latin typeface="Microsoft YaHei" panose="020B0503020204020204" pitchFamily="34" charset="-122"/>
                <a:ea typeface="Microsoft YaHei" panose="020B0503020204020204" pitchFamily="34" charset="-122"/>
              </a:rPr>
              <a:t>起泡酒</a:t>
            </a:r>
            <a:br>
              <a:rPr lang="en-US" sz="4000" dirty="0">
                <a:solidFill>
                  <a:schemeClr val="accent3"/>
                </a:solidFill>
                <a:latin typeface="Microsoft YaHei" panose="020B0503020204020204" pitchFamily="34" charset="-122"/>
                <a:ea typeface="Microsoft YaHei" panose="020B0503020204020204" pitchFamily="34" charset="-122"/>
              </a:rPr>
            </a:br>
            <a:r>
              <a:rPr lang="ja-JP" altLang="en-US" sz="4000">
                <a:solidFill>
                  <a:schemeClr val="accent2"/>
                </a:solidFill>
                <a:latin typeface="Microsoft YaHei" panose="020B0503020204020204" pitchFamily="34" charset="-122"/>
                <a:ea typeface="Microsoft YaHei" panose="020B0503020204020204" pitchFamily="34" charset="-122"/>
              </a:rPr>
              <a:t>特征</a:t>
            </a:r>
            <a:endParaRPr lang="en-US" sz="4000" dirty="0">
              <a:solidFill>
                <a:schemeClr val="accent2"/>
              </a:solidFill>
              <a:latin typeface="Microsoft YaHei" panose="020B0503020204020204" pitchFamily="34" charset="-122"/>
              <a:ea typeface="Microsoft YaHei" panose="020B0503020204020204" pitchFamily="34" charset="-122"/>
            </a:endParaRP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3" cstate="screen">
            <a:extLst>
              <a:ext uri="{28A0092B-C50C-407E-A947-70E740481C1C}">
                <a14:useLocalDpi xmlns:a14="http://schemas.microsoft.com/office/drawing/2010/main"/>
              </a:ext>
            </a:extLst>
          </a:blip>
          <a:srcRect b="-32"/>
          <a:stretch/>
        </p:blipFill>
        <p:spPr>
          <a:xfrm>
            <a:off x="8931133" y="719527"/>
            <a:ext cx="1829327" cy="595858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7607768" y="4432285"/>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SPARKLING</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EC7ED948-59A0-E210-2570-88D0F48C00C3}"/>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33AB9E52-6D29-778C-99F6-1A434306436F}"/>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3F3A70F-C04D-BB5A-7C77-B2CCF52F2C92}"/>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C24FE14-0A30-3BAC-AD09-FBCA14B1417E}"/>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985DB0BE-608A-9D1A-69AD-898BFB3A4F2A}"/>
              </a:ext>
            </a:extLst>
          </p:cNvPr>
          <p:cNvSpPr txBox="1"/>
          <p:nvPr/>
        </p:nvSpPr>
        <p:spPr>
          <a:xfrm>
            <a:off x="636597" y="2232232"/>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颜色</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sp>
        <p:nvSpPr>
          <p:cNvPr id="41" name="Oval 40">
            <a:extLst>
              <a:ext uri="{FF2B5EF4-FFF2-40B4-BE49-F238E27FC236}">
                <a16:creationId xmlns:a16="http://schemas.microsoft.com/office/drawing/2014/main" id="{633B681B-4C1F-F41C-D35C-144F462FB791}"/>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FA64FD8F-0578-E04D-7E7B-F56BA9316647}"/>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70C5987D-2FD8-5562-C657-1101F5ECC4D9}"/>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050AB0FF-F090-4930-CA8E-C06AAC7C658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CBE92127-AA8F-7029-3380-994A0772F2FA}"/>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3032303" y="2632659"/>
            <a:ext cx="132061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起泡酒</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cxnSp>
        <p:nvCxnSpPr>
          <p:cNvPr id="48" name="Straight Connector 47">
            <a:extLst>
              <a:ext uri="{FF2B5EF4-FFF2-40B4-BE49-F238E27FC236}">
                <a16:creationId xmlns:a16="http://schemas.microsoft.com/office/drawing/2014/main" id="{60B7C4B1-F6AA-D5A3-9C4F-AD54773BC85E}"/>
              </a:ext>
            </a:extLst>
          </p:cNvPr>
          <p:cNvCxnSpPr>
            <a:cxnSpLocks/>
          </p:cNvCxnSpPr>
          <p:nvPr/>
        </p:nvCxnSpPr>
        <p:spPr>
          <a:xfrm>
            <a:off x="1189529" y="2340598"/>
            <a:ext cx="87582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F6B9DD89-2422-5F99-D68D-FFBA9D02FA34}"/>
              </a:ext>
            </a:extLst>
          </p:cNvPr>
          <p:cNvSpPr/>
          <p:nvPr/>
        </p:nvSpPr>
        <p:spPr>
          <a:xfrm>
            <a:off x="2117043" y="33563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18AF693A-DFA2-0D3B-E47F-72B9323B567B}"/>
              </a:ext>
            </a:extLst>
          </p:cNvPr>
          <p:cNvSpPr/>
          <p:nvPr/>
        </p:nvSpPr>
        <p:spPr>
          <a:xfrm>
            <a:off x="2481186"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DBE8BF68-1FCF-CFBC-942A-EF529CB96B27}"/>
              </a:ext>
            </a:extLst>
          </p:cNvPr>
          <p:cNvSpPr/>
          <p:nvPr/>
        </p:nvSpPr>
        <p:spPr>
          <a:xfrm>
            <a:off x="2845329"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C7E9AC9-95D2-F718-7FAC-6FB2D62F7DC8}"/>
              </a:ext>
            </a:extLst>
          </p:cNvPr>
          <p:cNvSpPr/>
          <p:nvPr/>
        </p:nvSpPr>
        <p:spPr>
          <a:xfrm>
            <a:off x="3209472"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8A8CE958-42EA-C325-605E-CB6D4FFE3CFC}"/>
              </a:ext>
            </a:extLst>
          </p:cNvPr>
          <p:cNvSpPr txBox="1"/>
          <p:nvPr/>
        </p:nvSpPr>
        <p:spPr>
          <a:xfrm>
            <a:off x="636596" y="338217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酒体</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sp>
        <p:nvSpPr>
          <p:cNvPr id="59" name="Oval 58">
            <a:extLst>
              <a:ext uri="{FF2B5EF4-FFF2-40B4-BE49-F238E27FC236}">
                <a16:creationId xmlns:a16="http://schemas.microsoft.com/office/drawing/2014/main" id="{5BD9DC7A-743E-19B4-0CA9-9B0197AE5CE2}"/>
              </a:ext>
            </a:extLst>
          </p:cNvPr>
          <p:cNvSpPr/>
          <p:nvPr/>
        </p:nvSpPr>
        <p:spPr>
          <a:xfrm>
            <a:off x="357399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548A7711-110F-08D2-1C10-52E79E78C26D}"/>
              </a:ext>
            </a:extLst>
          </p:cNvPr>
          <p:cNvSpPr/>
          <p:nvPr/>
        </p:nvSpPr>
        <p:spPr>
          <a:xfrm>
            <a:off x="3938520"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A0CEA643-C815-FB11-83D2-CB97401E4A49}"/>
              </a:ext>
            </a:extLst>
          </p:cNvPr>
          <p:cNvSpPr/>
          <p:nvPr/>
        </p:nvSpPr>
        <p:spPr>
          <a:xfrm>
            <a:off x="4296865"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D6040509-7037-32CD-35AB-7782739728AA}"/>
              </a:ext>
            </a:extLst>
          </p:cNvPr>
          <p:cNvSpPr/>
          <p:nvPr/>
        </p:nvSpPr>
        <p:spPr>
          <a:xfrm>
            <a:off x="4667567"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99BB003A-907D-2805-3499-0BC8145CE38D}"/>
              </a:ext>
            </a:extLst>
          </p:cNvPr>
          <p:cNvSpPr/>
          <p:nvPr/>
        </p:nvSpPr>
        <p:spPr>
          <a:xfrm>
            <a:off x="5032091"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6EF99C7E-E815-430B-590F-58799334530E}"/>
              </a:ext>
            </a:extLst>
          </p:cNvPr>
          <p:cNvSpPr txBox="1"/>
          <p:nvPr/>
        </p:nvSpPr>
        <p:spPr>
          <a:xfrm>
            <a:off x="2019011"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轻盈</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67" name="Title 2">
            <a:extLst>
              <a:ext uri="{FF2B5EF4-FFF2-40B4-BE49-F238E27FC236}">
                <a16:creationId xmlns:a16="http://schemas.microsoft.com/office/drawing/2014/main" id="{0FD720EB-8AB5-8000-B322-07C52B284E4B}"/>
              </a:ext>
            </a:extLst>
          </p:cNvPr>
          <p:cNvSpPr txBox="1"/>
          <p:nvPr/>
        </p:nvSpPr>
        <p:spPr>
          <a:xfrm>
            <a:off x="3288762" y="30312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68" name="Title 2">
            <a:extLst>
              <a:ext uri="{FF2B5EF4-FFF2-40B4-BE49-F238E27FC236}">
                <a16:creationId xmlns:a16="http://schemas.microsoft.com/office/drawing/2014/main" id="{73B970B3-9677-A7AE-D71F-64DDB1F805DD}"/>
              </a:ext>
            </a:extLst>
          </p:cNvPr>
          <p:cNvSpPr txBox="1"/>
          <p:nvPr/>
        </p:nvSpPr>
        <p:spPr>
          <a:xfrm>
            <a:off x="458189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饱满</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69" name="Oval 68">
            <a:extLst>
              <a:ext uri="{FF2B5EF4-FFF2-40B4-BE49-F238E27FC236}">
                <a16:creationId xmlns:a16="http://schemas.microsoft.com/office/drawing/2014/main" id="{2E412C7A-71C0-053D-4768-A3F965BD01A6}"/>
              </a:ext>
            </a:extLst>
          </p:cNvPr>
          <p:cNvSpPr/>
          <p:nvPr/>
        </p:nvSpPr>
        <p:spPr>
          <a:xfrm>
            <a:off x="2117043"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812907B7-3425-185D-BEC7-3675FAEAE875}"/>
              </a:ext>
            </a:extLst>
          </p:cNvPr>
          <p:cNvSpPr/>
          <p:nvPr/>
        </p:nvSpPr>
        <p:spPr>
          <a:xfrm>
            <a:off x="2481186"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FDD3EFFA-C663-DF6A-BCDC-EE719B4AD91B}"/>
              </a:ext>
            </a:extLst>
          </p:cNvPr>
          <p:cNvSpPr/>
          <p:nvPr/>
        </p:nvSpPr>
        <p:spPr>
          <a:xfrm>
            <a:off x="284532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0D1BA9AC-BC0A-EA25-3F88-0C863201EED2}"/>
              </a:ext>
            </a:extLst>
          </p:cNvPr>
          <p:cNvSpPr/>
          <p:nvPr/>
        </p:nvSpPr>
        <p:spPr>
          <a:xfrm>
            <a:off x="320947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D84E961-EDA9-48D5-28BF-87384EA39F8C}"/>
              </a:ext>
            </a:extLst>
          </p:cNvPr>
          <p:cNvSpPr/>
          <p:nvPr/>
        </p:nvSpPr>
        <p:spPr>
          <a:xfrm>
            <a:off x="35739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D964C562-18A9-CE73-CE9A-3018196B45EA}"/>
              </a:ext>
            </a:extLst>
          </p:cNvPr>
          <p:cNvSpPr/>
          <p:nvPr/>
        </p:nvSpPr>
        <p:spPr>
          <a:xfrm>
            <a:off x="39385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7B2F9F1-C352-7670-6918-9C939E34AAF0}"/>
              </a:ext>
            </a:extLst>
          </p:cNvPr>
          <p:cNvSpPr/>
          <p:nvPr/>
        </p:nvSpPr>
        <p:spPr>
          <a:xfrm>
            <a:off x="429686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7EE516E-EE99-8422-8716-2C38094F5151}"/>
              </a:ext>
            </a:extLst>
          </p:cNvPr>
          <p:cNvSpPr/>
          <p:nvPr/>
        </p:nvSpPr>
        <p:spPr>
          <a:xfrm>
            <a:off x="4667567"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09FA7450-5DAC-07D3-4AC0-C8AD895E568D}"/>
              </a:ext>
            </a:extLst>
          </p:cNvPr>
          <p:cNvSpPr/>
          <p:nvPr/>
        </p:nvSpPr>
        <p:spPr>
          <a:xfrm>
            <a:off x="5032091"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BB727220-067F-9B86-F0CA-C3A4A937D388}"/>
              </a:ext>
            </a:extLst>
          </p:cNvPr>
          <p:cNvSpPr txBox="1"/>
          <p:nvPr/>
        </p:nvSpPr>
        <p:spPr>
          <a:xfrm>
            <a:off x="2065349" y="3842629"/>
            <a:ext cx="72540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干</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80" name="Title 2">
            <a:extLst>
              <a:ext uri="{FF2B5EF4-FFF2-40B4-BE49-F238E27FC236}">
                <a16:creationId xmlns:a16="http://schemas.microsoft.com/office/drawing/2014/main" id="{647B5759-F6CA-6DE6-D743-EB225891B64C}"/>
              </a:ext>
            </a:extLst>
          </p:cNvPr>
          <p:cNvSpPr txBox="1"/>
          <p:nvPr/>
        </p:nvSpPr>
        <p:spPr>
          <a:xfrm>
            <a:off x="3139579" y="387150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r>
              <a:rPr lang="ja-JP" altLang="en-US" sz="1200">
                <a:solidFill>
                  <a:schemeClr val="tx1"/>
                </a:solidFill>
                <a:latin typeface="Microsoft YaHei" panose="020B0503020204020204" pitchFamily="34" charset="-122"/>
                <a:ea typeface="Microsoft YaHei" panose="020B0503020204020204" pitchFamily="34" charset="-122"/>
              </a:rPr>
              <a:t>半干</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81" name="Title 2">
            <a:extLst>
              <a:ext uri="{FF2B5EF4-FFF2-40B4-BE49-F238E27FC236}">
                <a16:creationId xmlns:a16="http://schemas.microsoft.com/office/drawing/2014/main" id="{B29A2E06-2182-1180-291A-869ECD838217}"/>
              </a:ext>
            </a:extLst>
          </p:cNvPr>
          <p:cNvSpPr txBox="1"/>
          <p:nvPr/>
        </p:nvSpPr>
        <p:spPr>
          <a:xfrm>
            <a:off x="4581893"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甜</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cxnSp>
        <p:nvCxnSpPr>
          <p:cNvPr id="82" name="Straight Connector 81">
            <a:extLst>
              <a:ext uri="{FF2B5EF4-FFF2-40B4-BE49-F238E27FC236}">
                <a16:creationId xmlns:a16="http://schemas.microsoft.com/office/drawing/2014/main" id="{830800BC-71C9-23EB-6D37-C3B581E60D7A}"/>
              </a:ext>
            </a:extLst>
          </p:cNvPr>
          <p:cNvCxnSpPr>
            <a:cxnSpLocks/>
          </p:cNvCxnSpPr>
          <p:nvPr/>
        </p:nvCxnSpPr>
        <p:spPr>
          <a:xfrm>
            <a:off x="1189529" y="3502133"/>
            <a:ext cx="87582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301747C1-807D-0011-7CCD-B79CB45B1246}"/>
              </a:ext>
            </a:extLst>
          </p:cNvPr>
          <p:cNvSpPr txBox="1"/>
          <p:nvPr/>
        </p:nvSpPr>
        <p:spPr>
          <a:xfrm>
            <a:off x="636596"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甜度</a:t>
            </a:r>
          </a:p>
        </p:txBody>
      </p:sp>
      <p:cxnSp>
        <p:nvCxnSpPr>
          <p:cNvPr id="88" name="Straight Connector 87">
            <a:extLst>
              <a:ext uri="{FF2B5EF4-FFF2-40B4-BE49-F238E27FC236}">
                <a16:creationId xmlns:a16="http://schemas.microsoft.com/office/drawing/2014/main" id="{0A6B3491-87A1-51D1-1458-B714B4896578}"/>
              </a:ext>
            </a:extLst>
          </p:cNvPr>
          <p:cNvCxnSpPr>
            <a:cxnSpLocks/>
          </p:cNvCxnSpPr>
          <p:nvPr/>
        </p:nvCxnSpPr>
        <p:spPr>
          <a:xfrm>
            <a:off x="1189529" y="4373284"/>
            <a:ext cx="87582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F7E8476D-D297-A858-2BF5-12AAC743C2AD}"/>
              </a:ext>
            </a:extLst>
          </p:cNvPr>
          <p:cNvSpPr/>
          <p:nvPr/>
        </p:nvSpPr>
        <p:spPr>
          <a:xfrm>
            <a:off x="2117043" y="503686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5102BF2F-3C8F-9933-6E0E-AC3448B82081}"/>
              </a:ext>
            </a:extLst>
          </p:cNvPr>
          <p:cNvSpPr/>
          <p:nvPr/>
        </p:nvSpPr>
        <p:spPr>
          <a:xfrm>
            <a:off x="248118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F048D0A-9017-E028-2F35-F1FEB47998AF}"/>
              </a:ext>
            </a:extLst>
          </p:cNvPr>
          <p:cNvSpPr/>
          <p:nvPr/>
        </p:nvSpPr>
        <p:spPr>
          <a:xfrm>
            <a:off x="2845329"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261127D3-1F8D-7BC1-A92B-C991A49E9399}"/>
              </a:ext>
            </a:extLst>
          </p:cNvPr>
          <p:cNvSpPr/>
          <p:nvPr/>
        </p:nvSpPr>
        <p:spPr>
          <a:xfrm>
            <a:off x="3209472"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0196DECF-8466-7F03-18A5-ADD9C953DE67}"/>
              </a:ext>
            </a:extLst>
          </p:cNvPr>
          <p:cNvSpPr/>
          <p:nvPr/>
        </p:nvSpPr>
        <p:spPr>
          <a:xfrm>
            <a:off x="357399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A13B6B36-29B1-D9F0-DFF9-307C0255592C}"/>
              </a:ext>
            </a:extLst>
          </p:cNvPr>
          <p:cNvSpPr/>
          <p:nvPr/>
        </p:nvSpPr>
        <p:spPr>
          <a:xfrm>
            <a:off x="3938520"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D51D81E2-E98E-ADFF-6505-35F09491C0C7}"/>
              </a:ext>
            </a:extLst>
          </p:cNvPr>
          <p:cNvSpPr/>
          <p:nvPr/>
        </p:nvSpPr>
        <p:spPr>
          <a:xfrm>
            <a:off x="4296865"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D37D680D-8208-82F6-6671-905C5FBB255E}"/>
              </a:ext>
            </a:extLst>
          </p:cNvPr>
          <p:cNvSpPr/>
          <p:nvPr/>
        </p:nvSpPr>
        <p:spPr>
          <a:xfrm>
            <a:off x="4667567"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0B18F7AE-FB01-C18E-620A-1501240B63C0}"/>
              </a:ext>
            </a:extLst>
          </p:cNvPr>
          <p:cNvSpPr/>
          <p:nvPr/>
        </p:nvSpPr>
        <p:spPr>
          <a:xfrm>
            <a:off x="5032091"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66007E68-E215-ED23-EFFF-1110B3CF7193}"/>
              </a:ext>
            </a:extLst>
          </p:cNvPr>
          <p:cNvSpPr txBox="1"/>
          <p:nvPr/>
        </p:nvSpPr>
        <p:spPr>
          <a:xfrm>
            <a:off x="1711911" y="4713017"/>
            <a:ext cx="113341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80000"/>
              </a:lnSpc>
              <a:defRPr sz="1400">
                <a:latin typeface="思源黑体 CN Regular"/>
                <a:ea typeface="思源黑体 CN Regular"/>
                <a:cs typeface="思源黑体 CN Regular"/>
                <a:sym typeface="思源黑体 CN Regular"/>
              </a:defRPr>
            </a:pPr>
            <a:r>
              <a:rPr lang="ja-JP" altLang="en-US" sz="1200">
                <a:solidFill>
                  <a:schemeClr val="tx1"/>
                </a:solidFill>
                <a:latin typeface="Microsoft YaHei" panose="020B0503020204020204" pitchFamily="34" charset="-122"/>
                <a:ea typeface="Microsoft YaHei" panose="020B0503020204020204" pitchFamily="34" charset="-122"/>
              </a:rPr>
              <a:t>无</a:t>
            </a:r>
            <a:r>
              <a:rPr lang="en-US" altLang="ja-JP" sz="1200" dirty="0">
                <a:solidFill>
                  <a:schemeClr val="tx1"/>
                </a:solidFill>
                <a:latin typeface="Microsoft YaHei" panose="020B0503020204020204" pitchFamily="34" charset="-122"/>
                <a:ea typeface="Microsoft YaHei" panose="020B0503020204020204" pitchFamily="34" charset="-122"/>
              </a:rPr>
              <a:t>/</a:t>
            </a:r>
            <a:r>
              <a:rPr lang="ja-JP" altLang="en-US" sz="1200">
                <a:solidFill>
                  <a:schemeClr val="tx1"/>
                </a:solidFill>
                <a:latin typeface="Microsoft YaHei" panose="020B0503020204020204" pitchFamily="34" charset="-122"/>
                <a:ea typeface="Microsoft YaHei" panose="020B0503020204020204" pitchFamily="34" charset="-122"/>
              </a:rPr>
              <a:t>少</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100" name="Title 2">
            <a:extLst>
              <a:ext uri="{FF2B5EF4-FFF2-40B4-BE49-F238E27FC236}">
                <a16:creationId xmlns:a16="http://schemas.microsoft.com/office/drawing/2014/main" id="{5CB3227F-58C5-FDB8-DE82-ECB17CFACDAC}"/>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101" name="Title 2">
            <a:extLst>
              <a:ext uri="{FF2B5EF4-FFF2-40B4-BE49-F238E27FC236}">
                <a16:creationId xmlns:a16="http://schemas.microsoft.com/office/drawing/2014/main" id="{0B418712-C513-DE1D-E2B6-09B9E5AFB7D0}"/>
              </a:ext>
            </a:extLst>
          </p:cNvPr>
          <p:cNvSpPr txBox="1"/>
          <p:nvPr/>
        </p:nvSpPr>
        <p:spPr>
          <a:xfrm>
            <a:off x="458189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102" name="Title 2">
            <a:extLst>
              <a:ext uri="{FF2B5EF4-FFF2-40B4-BE49-F238E27FC236}">
                <a16:creationId xmlns:a16="http://schemas.microsoft.com/office/drawing/2014/main" id="{D9D711A6-2DF9-3E30-B634-1B5DC1B51308}"/>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橡木影响</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103" name="Straight Connector 102">
            <a:extLst>
              <a:ext uri="{FF2B5EF4-FFF2-40B4-BE49-F238E27FC236}">
                <a16:creationId xmlns:a16="http://schemas.microsoft.com/office/drawing/2014/main" id="{4642E5D4-1386-1D74-AAE2-AF203D6BF78B}"/>
              </a:ext>
            </a:extLst>
          </p:cNvPr>
          <p:cNvCxnSpPr>
            <a:cxnSpLocks/>
          </p:cNvCxnSpPr>
          <p:nvPr/>
        </p:nvCxnSpPr>
        <p:spPr>
          <a:xfrm>
            <a:off x="1516749" y="5173083"/>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1902CEC1-CFBE-BE9D-FDB4-0B8D7E452E81}"/>
              </a:ext>
            </a:extLst>
          </p:cNvPr>
          <p:cNvSpPr/>
          <p:nvPr/>
        </p:nvSpPr>
        <p:spPr>
          <a:xfrm>
            <a:off x="2117043"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37C0628E-3E99-7A07-1328-E1FDEDD5B8ED}"/>
              </a:ext>
            </a:extLst>
          </p:cNvPr>
          <p:cNvSpPr/>
          <p:nvPr/>
        </p:nvSpPr>
        <p:spPr>
          <a:xfrm>
            <a:off x="248118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16BF967A-4010-39BF-C8E3-5D5CFFEAB66B}"/>
              </a:ext>
            </a:extLst>
          </p:cNvPr>
          <p:cNvSpPr/>
          <p:nvPr/>
        </p:nvSpPr>
        <p:spPr>
          <a:xfrm>
            <a:off x="284532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BCF9A80E-6743-0E9B-3CAB-07A943B325E0}"/>
              </a:ext>
            </a:extLst>
          </p:cNvPr>
          <p:cNvSpPr/>
          <p:nvPr/>
        </p:nvSpPr>
        <p:spPr>
          <a:xfrm>
            <a:off x="3209472"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382F9B28-DD68-2717-E0BD-65B47919FAFC}"/>
              </a:ext>
            </a:extLst>
          </p:cNvPr>
          <p:cNvSpPr/>
          <p:nvPr/>
        </p:nvSpPr>
        <p:spPr>
          <a:xfrm>
            <a:off x="357399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D9B3F844-51B8-4585-E251-AA99CB76A66D}"/>
              </a:ext>
            </a:extLst>
          </p:cNvPr>
          <p:cNvSpPr/>
          <p:nvPr/>
        </p:nvSpPr>
        <p:spPr>
          <a:xfrm>
            <a:off x="3938520"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F422A5EC-2AD4-7DD6-D6F0-B200B63D738E}"/>
              </a:ext>
            </a:extLst>
          </p:cNvPr>
          <p:cNvSpPr/>
          <p:nvPr/>
        </p:nvSpPr>
        <p:spPr>
          <a:xfrm>
            <a:off x="4296865"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9E5FACF1-4DD8-C25D-DD83-5903E3389D2D}"/>
              </a:ext>
            </a:extLst>
          </p:cNvPr>
          <p:cNvSpPr/>
          <p:nvPr/>
        </p:nvSpPr>
        <p:spPr>
          <a:xfrm>
            <a:off x="4667567"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67744082-41DF-FF79-D180-03FDABE3F387}"/>
              </a:ext>
            </a:extLst>
          </p:cNvPr>
          <p:cNvSpPr/>
          <p:nvPr/>
        </p:nvSpPr>
        <p:spPr>
          <a:xfrm>
            <a:off x="5032091"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AE9D01A-B164-378B-271F-991DB1DA9829}"/>
              </a:ext>
            </a:extLst>
          </p:cNvPr>
          <p:cNvSpPr txBox="1"/>
          <p:nvPr/>
        </p:nvSpPr>
        <p:spPr>
          <a:xfrm>
            <a:off x="636596" y="535929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酸度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115" name="Straight Connector 114">
            <a:extLst>
              <a:ext uri="{FF2B5EF4-FFF2-40B4-BE49-F238E27FC236}">
                <a16:creationId xmlns:a16="http://schemas.microsoft.com/office/drawing/2014/main" id="{E70BE126-F1D8-8B46-79B9-4EEF8740C4E3}"/>
              </a:ext>
            </a:extLst>
          </p:cNvPr>
          <p:cNvCxnSpPr>
            <a:cxnSpLocks/>
          </p:cNvCxnSpPr>
          <p:nvPr/>
        </p:nvCxnSpPr>
        <p:spPr>
          <a:xfrm>
            <a:off x="1188784" y="5527164"/>
            <a:ext cx="8765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3BFC6EB-3C4C-DD1B-181F-893611E585F3}"/>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EA15A523-D844-53B2-8244-10D96F3E0309}"/>
              </a:ext>
            </a:extLst>
          </p:cNvPr>
          <p:cNvSpPr/>
          <p:nvPr/>
        </p:nvSpPr>
        <p:spPr>
          <a:xfrm>
            <a:off x="248118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8EA0883-2B6E-3BED-7F10-15BB5AA0B5EE}"/>
              </a:ext>
            </a:extLst>
          </p:cNvPr>
          <p:cNvSpPr/>
          <p:nvPr/>
        </p:nvSpPr>
        <p:spPr>
          <a:xfrm>
            <a:off x="2845329"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03C8C5AA-79A0-389F-F522-8F6546DDC8A1}"/>
              </a:ext>
            </a:extLst>
          </p:cNvPr>
          <p:cNvSpPr/>
          <p:nvPr/>
        </p:nvSpPr>
        <p:spPr>
          <a:xfrm>
            <a:off x="3209472"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A106D096-5A30-BC9A-32DE-3C9E573C5571}"/>
              </a:ext>
            </a:extLst>
          </p:cNvPr>
          <p:cNvSpPr/>
          <p:nvPr/>
        </p:nvSpPr>
        <p:spPr>
          <a:xfrm>
            <a:off x="357399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D4C4B48B-C6F4-75BF-6309-AA84007A159A}"/>
              </a:ext>
            </a:extLst>
          </p:cNvPr>
          <p:cNvSpPr/>
          <p:nvPr/>
        </p:nvSpPr>
        <p:spPr>
          <a:xfrm>
            <a:off x="3938520"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91C52623-B981-68F6-B937-F614FE2B5EB1}"/>
              </a:ext>
            </a:extLst>
          </p:cNvPr>
          <p:cNvSpPr/>
          <p:nvPr/>
        </p:nvSpPr>
        <p:spPr>
          <a:xfrm>
            <a:off x="4296865"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46042751-EF9A-E0DB-1649-518945B005F8}"/>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8BE4A4FD-149D-5AB8-9B99-0FAD7AF8C21E}"/>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2019011"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3032303" y="581353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 – 12.5%</a:t>
            </a:r>
          </a:p>
        </p:txBody>
      </p:sp>
      <p:sp>
        <p:nvSpPr>
          <p:cNvPr id="127" name="Title 2">
            <a:extLst>
              <a:ext uri="{FF2B5EF4-FFF2-40B4-BE49-F238E27FC236}">
                <a16:creationId xmlns:a16="http://schemas.microsoft.com/office/drawing/2014/main" id="{C7F0AF62-8A0F-BC66-F7A9-EB7458C46B08}"/>
              </a:ext>
            </a:extLst>
          </p:cNvPr>
          <p:cNvSpPr txBox="1"/>
          <p:nvPr/>
        </p:nvSpPr>
        <p:spPr>
          <a:xfrm>
            <a:off x="4581893"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B967728-220D-9ACB-91EB-074ADB41C86B}"/>
              </a:ext>
            </a:extLst>
          </p:cNvPr>
          <p:cNvSpPr txBox="1"/>
          <p:nvPr/>
        </p:nvSpPr>
        <p:spPr>
          <a:xfrm>
            <a:off x="636596" y="614394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酒精度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129" name="Straight Connector 128">
            <a:extLst>
              <a:ext uri="{FF2B5EF4-FFF2-40B4-BE49-F238E27FC236}">
                <a16:creationId xmlns:a16="http://schemas.microsoft.com/office/drawing/2014/main" id="{D14B8778-4615-D6CE-38C9-E78112F2A9F7}"/>
              </a:ext>
            </a:extLst>
          </p:cNvPr>
          <p:cNvCxnSpPr>
            <a:cxnSpLocks/>
          </p:cNvCxnSpPr>
          <p:nvPr/>
        </p:nvCxnSpPr>
        <p:spPr>
          <a:xfrm>
            <a:off x="1413394" y="6311818"/>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5D2E652-F925-E2A3-091F-24693D035AF0}"/>
              </a:ext>
            </a:extLst>
          </p:cNvPr>
          <p:cNvCxnSpPr>
            <a:cxnSpLocks/>
          </p:cNvCxnSpPr>
          <p:nvPr/>
        </p:nvCxnSpPr>
        <p:spPr>
          <a:xfrm>
            <a:off x="2981663"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E9FA536-0B89-0360-B5FA-059B7869A676}"/>
              </a:ext>
            </a:extLst>
          </p:cNvPr>
          <p:cNvCxnSpPr>
            <a:cxnSpLocks/>
          </p:cNvCxnSpPr>
          <p:nvPr/>
        </p:nvCxnSpPr>
        <p:spPr>
          <a:xfrm>
            <a:off x="4428214"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CF663E6-E574-595E-1819-4AD6956FC8C7}"/>
              </a:ext>
            </a:extLst>
          </p:cNvPr>
          <p:cNvCxnSpPr>
            <a:cxnSpLocks/>
          </p:cNvCxnSpPr>
          <p:nvPr/>
        </p:nvCxnSpPr>
        <p:spPr>
          <a:xfrm>
            <a:off x="2976771" y="2640199"/>
            <a:ext cx="145642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Freeform 10">
            <a:extLst>
              <a:ext uri="{FF2B5EF4-FFF2-40B4-BE49-F238E27FC236}">
                <a16:creationId xmlns:a16="http://schemas.microsoft.com/office/drawing/2014/main" id="{EAF4EA0F-730B-A05F-61FD-66E05179995A}"/>
              </a:ext>
            </a:extLst>
          </p:cNvPr>
          <p:cNvSpPr/>
          <p:nvPr/>
        </p:nvSpPr>
        <p:spPr>
          <a:xfrm rot="10800000">
            <a:off x="3569193" y="616706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Tree>
    <p:extLst>
      <p:ext uri="{BB962C8B-B14F-4D97-AF65-F5344CB8AC3E}">
        <p14:creationId xmlns:p14="http://schemas.microsoft.com/office/powerpoint/2010/main" val="278801241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E8C99C76-18A2-47FC-4BC1-05DFAA7026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62373" y="413184"/>
            <a:ext cx="2114328" cy="6400800"/>
          </a:xfrm>
          <a:prstGeom prst="rect">
            <a:avLst/>
          </a:prstGeo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4207308" y="3981154"/>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TextBox 2">
            <a:extLst>
              <a:ext uri="{FF2B5EF4-FFF2-40B4-BE49-F238E27FC236}">
                <a16:creationId xmlns:a16="http://schemas.microsoft.com/office/drawing/2014/main" id="{F56995B3-8022-96BC-6824-ADD378D96922}"/>
              </a:ext>
            </a:extLst>
          </p:cNvPr>
          <p:cNvSpPr txBox="1"/>
          <p:nvPr/>
        </p:nvSpPr>
        <p:spPr>
          <a:xfrm>
            <a:off x="524542" y="554220"/>
            <a:ext cx="5931821" cy="1421928"/>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阿德莱德山区</a:t>
            </a:r>
            <a:br>
              <a:rPr lang="en-US" sz="6000" dirty="0">
                <a:solidFill>
                  <a:srgbClr val="B2D8BE"/>
                </a:solidFill>
                <a:latin typeface="Microsoft YaHei" panose="020B0503020204020204" pitchFamily="34" charset="-122"/>
                <a:ea typeface="Microsoft YaHei" panose="020B0503020204020204" pitchFamily="34" charset="-122"/>
              </a:rPr>
            </a:br>
            <a:r>
              <a:rPr lang="ja-JP" altLang="en-US" sz="5440">
                <a:solidFill>
                  <a:srgbClr val="B2D8BE"/>
                </a:solidFill>
                <a:latin typeface="Microsoft YaHei" panose="020B0503020204020204" pitchFamily="34" charset="-122"/>
                <a:ea typeface="Microsoft YaHei" panose="020B0503020204020204" pitchFamily="34" charset="-122"/>
              </a:rPr>
              <a:t>长相思</a:t>
            </a:r>
            <a:endParaRPr lang="en-US" sz="5440" dirty="0">
              <a:solidFill>
                <a:srgbClr val="B2D8BE"/>
              </a:solidFill>
              <a:latin typeface="Microsoft YaHei" panose="020B0503020204020204" pitchFamily="34" charset="-122"/>
              <a:ea typeface="Microsoft YaHei" panose="020B0503020204020204" pitchFamily="34" charset="-122"/>
            </a:endParaRPr>
          </a:p>
        </p:txBody>
      </p:sp>
      <p:cxnSp>
        <p:nvCxnSpPr>
          <p:cNvPr id="4" name="Straight Connector 3">
            <a:extLst>
              <a:ext uri="{FF2B5EF4-FFF2-40B4-BE49-F238E27FC236}">
                <a16:creationId xmlns:a16="http://schemas.microsoft.com/office/drawing/2014/main" id="{5B28CBD5-D736-2FED-0D48-9057791992F6}"/>
              </a:ext>
            </a:extLst>
          </p:cNvPr>
          <p:cNvCxnSpPr>
            <a:cxnSpLocks/>
          </p:cNvCxnSpPr>
          <p:nvPr/>
        </p:nvCxnSpPr>
        <p:spPr>
          <a:xfrm>
            <a:off x="2219110" y="3613657"/>
            <a:ext cx="341500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03089DDC-6238-CDF1-B82C-F9ACB379FCB6}"/>
              </a:ext>
            </a:extLst>
          </p:cNvPr>
          <p:cNvSpPr txBox="1"/>
          <p:nvPr/>
        </p:nvSpPr>
        <p:spPr>
          <a:xfrm>
            <a:off x="991846" y="2467571"/>
            <a:ext cx="2661872" cy="882293"/>
          </a:xfrm>
          <a:prstGeom prst="rect">
            <a:avLst/>
          </a:prstGeom>
          <a:noFill/>
        </p:spPr>
        <p:txBody>
          <a:bodyPr wrap="square" anchor="b">
            <a:spAutoFit/>
          </a:bodyPr>
          <a:lstStyle/>
          <a:p>
            <a:pPr algn="ctr">
              <a:spcBef>
                <a:spcPts val="217"/>
              </a:spcBef>
            </a:pPr>
            <a:r>
              <a:rPr lang="ja-JP" altLang="en-US" sz="1600">
                <a:effectLst/>
                <a:latin typeface="Microsoft YaHei" panose="020B0503020204020204" pitchFamily="34" charset="-122"/>
                <a:ea typeface="Microsoft YaHei" panose="020B0503020204020204" pitchFamily="34" charset="-122"/>
              </a:rPr>
              <a:t>充满活力</a:t>
            </a:r>
          </a:p>
          <a:p>
            <a:pPr algn="ctr">
              <a:spcBef>
                <a:spcPts val="217"/>
              </a:spcBef>
            </a:pPr>
            <a:r>
              <a:rPr lang="ja-JP" altLang="en-US" sz="1600">
                <a:effectLst/>
                <a:latin typeface="Microsoft YaHei" panose="020B0503020204020204" pitchFamily="34" charset="-122"/>
                <a:ea typeface="Microsoft YaHei" panose="020B0503020204020204" pitchFamily="34" charset="-122"/>
              </a:rPr>
              <a:t>芳香四溢</a:t>
            </a:r>
          </a:p>
          <a:p>
            <a:pPr algn="ctr">
              <a:spcBef>
                <a:spcPts val="217"/>
              </a:spcBef>
            </a:pPr>
            <a:r>
              <a:rPr lang="ja-JP" altLang="en-US" sz="1600">
                <a:effectLst/>
                <a:latin typeface="Microsoft YaHei" panose="020B0503020204020204" pitchFamily="34" charset="-122"/>
                <a:ea typeface="Microsoft YaHei" panose="020B0503020204020204" pitchFamily="34" charset="-122"/>
              </a:rPr>
              <a:t>天然酸度充沛</a:t>
            </a:r>
            <a:endParaRPr lang="en-AU" sz="1600" dirty="0">
              <a:effectLst/>
              <a:latin typeface="Microsoft YaHei" panose="020B0503020204020204" pitchFamily="34" charset="-122"/>
              <a:ea typeface="Microsoft YaHei" panose="020B0503020204020204" pitchFamily="34" charset="-122"/>
            </a:endParaRPr>
          </a:p>
        </p:txBody>
      </p:sp>
      <p:cxnSp>
        <p:nvCxnSpPr>
          <p:cNvPr id="7" name="Straight Connector 6">
            <a:extLst>
              <a:ext uri="{FF2B5EF4-FFF2-40B4-BE49-F238E27FC236}">
                <a16:creationId xmlns:a16="http://schemas.microsoft.com/office/drawing/2014/main" id="{7E12AF15-816D-9D8C-9548-CC25CEAFF04B}"/>
              </a:ext>
            </a:extLst>
          </p:cNvPr>
          <p:cNvCxnSpPr>
            <a:cxnSpLocks/>
          </p:cNvCxnSpPr>
          <p:nvPr/>
        </p:nvCxnSpPr>
        <p:spPr>
          <a:xfrm>
            <a:off x="2219110" y="3369231"/>
            <a:ext cx="0" cy="24442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DEAFA520-E070-2540-BB5A-19F0997C158F}"/>
              </a:ext>
            </a:extLst>
          </p:cNvPr>
          <p:cNvCxnSpPr>
            <a:cxnSpLocks/>
          </p:cNvCxnSpPr>
          <p:nvPr/>
        </p:nvCxnSpPr>
        <p:spPr>
          <a:xfrm>
            <a:off x="7084154" y="4746322"/>
            <a:ext cx="271814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3C13EE6-D2E9-AB94-7EB4-8825F7D98D68}"/>
              </a:ext>
            </a:extLst>
          </p:cNvPr>
          <p:cNvCxnSpPr>
            <a:cxnSpLocks/>
          </p:cNvCxnSpPr>
          <p:nvPr/>
        </p:nvCxnSpPr>
        <p:spPr>
          <a:xfrm>
            <a:off x="6790544" y="2718423"/>
            <a:ext cx="10017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3" name="Oval 22">
            <a:extLst>
              <a:ext uri="{FF2B5EF4-FFF2-40B4-BE49-F238E27FC236}">
                <a16:creationId xmlns:a16="http://schemas.microsoft.com/office/drawing/2014/main" id="{3D913C35-366A-6339-50C7-07FD0B6381FD}"/>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4" name="object 58">
            <a:extLst>
              <a:ext uri="{FF2B5EF4-FFF2-40B4-BE49-F238E27FC236}">
                <a16:creationId xmlns:a16="http://schemas.microsoft.com/office/drawing/2014/main" id="{A74945A2-855F-41BD-E76E-D7DCE9F81BEB}"/>
              </a:ext>
            </a:extLst>
          </p:cNvPr>
          <p:cNvSpPr txBox="1"/>
          <p:nvPr/>
        </p:nvSpPr>
        <p:spPr>
          <a:xfrm>
            <a:off x="8106071" y="2090922"/>
            <a:ext cx="1984712" cy="134690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3200">
                <a:solidFill>
                  <a:schemeClr val="tx1"/>
                </a:solidFill>
                <a:latin typeface="Microsoft YaHei" panose="020B0503020204020204" pitchFamily="34" charset="-122"/>
                <a:ea typeface="Microsoft YaHei" panose="020B0503020204020204" pitchFamily="34" charset="-122"/>
              </a:rPr>
              <a:t>澳大利亚标杆级的长相思</a:t>
            </a:r>
            <a:endParaRPr lang="en-AU" sz="2400" dirty="0">
              <a:solidFill>
                <a:schemeClr val="tx1"/>
              </a:solidFill>
              <a:effectLst/>
              <a:latin typeface="Microsoft YaHei" panose="020B0503020204020204" pitchFamily="34" charset="-122"/>
              <a:ea typeface="Microsoft YaHei" panose="020B0503020204020204" pitchFamily="34" charset="-122"/>
            </a:endParaRPr>
          </a:p>
        </p:txBody>
      </p:sp>
      <p:sp>
        <p:nvSpPr>
          <p:cNvPr id="27" name="Oval 26">
            <a:extLst>
              <a:ext uri="{FF2B5EF4-FFF2-40B4-BE49-F238E27FC236}">
                <a16:creationId xmlns:a16="http://schemas.microsoft.com/office/drawing/2014/main" id="{CECD6E77-E192-E952-1FC9-2BE3124F4C42}"/>
              </a:ext>
            </a:extLst>
          </p:cNvPr>
          <p:cNvSpPr/>
          <p:nvPr/>
        </p:nvSpPr>
        <p:spPr>
          <a:xfrm>
            <a:off x="944210" y="4102115"/>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8" name="object 58">
            <a:extLst>
              <a:ext uri="{FF2B5EF4-FFF2-40B4-BE49-F238E27FC236}">
                <a16:creationId xmlns:a16="http://schemas.microsoft.com/office/drawing/2014/main" id="{AA5AF077-8863-6EF0-880A-07444ED4787A}"/>
              </a:ext>
            </a:extLst>
          </p:cNvPr>
          <p:cNvSpPr txBox="1"/>
          <p:nvPr/>
        </p:nvSpPr>
        <p:spPr>
          <a:xfrm>
            <a:off x="1145628" y="4678883"/>
            <a:ext cx="2146963" cy="143039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2800">
                <a:effectLst/>
                <a:latin typeface="Microsoft YaHei" panose="020B0503020204020204" pitchFamily="34" charset="-122"/>
                <a:ea typeface="Microsoft YaHei" panose="020B0503020204020204" pitchFamily="34" charset="-122"/>
              </a:rPr>
              <a:t>大约</a:t>
            </a:r>
            <a:endParaRPr lang="en-AU" altLang="ja-JP" sz="2800" dirty="0">
              <a:effectLst/>
              <a:latin typeface="Microsoft YaHei" panose="020B0503020204020204" pitchFamily="34" charset="-122"/>
              <a:ea typeface="Microsoft YaHei" panose="020B0503020204020204" pitchFamily="34" charset="-122"/>
            </a:endParaRPr>
          </a:p>
          <a:p>
            <a:pPr algn="ctr">
              <a:lnSpc>
                <a:spcPct val="82000"/>
              </a:lnSpc>
              <a:spcBef>
                <a:spcPts val="217"/>
              </a:spcBef>
            </a:pPr>
            <a:r>
              <a:rPr lang="en-AU" sz="6000" dirty="0">
                <a:effectLst/>
                <a:latin typeface="Neue Haas Grotesk Text Pro" panose="020B0504020202020204" pitchFamily="34" charset="77"/>
              </a:rPr>
              <a:t>1/3</a:t>
            </a:r>
          </a:p>
          <a:p>
            <a:r>
              <a:rPr lang="ja-JP" altLang="en-US" sz="2000">
                <a:latin typeface="Microsoft YaHei" panose="020B0503020204020204" pitchFamily="34" charset="-122"/>
                <a:ea typeface="Microsoft YaHei" panose="020B0503020204020204" pitchFamily="34" charset="-122"/>
              </a:rPr>
              <a:t>年度总压榨量的</a:t>
            </a:r>
            <a:endParaRPr lang="ja-JP" altLang="en-US" sz="2000" dirty="0">
              <a:latin typeface="Microsoft YaHei" panose="020B0503020204020204" pitchFamily="34" charset="-122"/>
              <a:ea typeface="Microsoft YaHei" panose="020B0503020204020204" pitchFamily="34" charset="-122"/>
            </a:endParaRPr>
          </a:p>
        </p:txBody>
      </p:sp>
      <p:cxnSp>
        <p:nvCxnSpPr>
          <p:cNvPr id="29" name="Straight Connector 28">
            <a:extLst>
              <a:ext uri="{FF2B5EF4-FFF2-40B4-BE49-F238E27FC236}">
                <a16:creationId xmlns:a16="http://schemas.microsoft.com/office/drawing/2014/main" id="{F95920B1-6826-482E-A831-DC1C2A306E54}"/>
              </a:ext>
            </a:extLst>
          </p:cNvPr>
          <p:cNvCxnSpPr>
            <a:cxnSpLocks/>
            <a:stCxn id="27" idx="6"/>
          </p:cNvCxnSpPr>
          <p:nvPr/>
        </p:nvCxnSpPr>
        <p:spPr>
          <a:xfrm flipV="1">
            <a:off x="3528139" y="5385100"/>
            <a:ext cx="2105972" cy="898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A18A54F2-EF5C-0908-81E8-F760558FB38D}"/>
              </a:ext>
            </a:extLst>
          </p:cNvPr>
          <p:cNvCxnSpPr>
            <a:cxnSpLocks/>
          </p:cNvCxnSpPr>
          <p:nvPr/>
        </p:nvCxnSpPr>
        <p:spPr>
          <a:xfrm>
            <a:off x="9801597" y="4740831"/>
            <a:ext cx="0" cy="3798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07266A71-438D-BEA7-010A-55AA406F0D2C}"/>
              </a:ext>
            </a:extLst>
          </p:cNvPr>
          <p:cNvSpPr txBox="1"/>
          <p:nvPr/>
        </p:nvSpPr>
        <p:spPr>
          <a:xfrm>
            <a:off x="9082451" y="5174858"/>
            <a:ext cx="2805709" cy="1220847"/>
          </a:xfrm>
          <a:prstGeom prst="rect">
            <a:avLst/>
          </a:prstGeom>
          <a:noFill/>
        </p:spPr>
        <p:txBody>
          <a:bodyPr wrap="square" anchor="b">
            <a:spAutoFit/>
          </a:bodyPr>
          <a:lstStyle/>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猕猴桃</a:t>
            </a:r>
          </a:p>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菠萝</a:t>
            </a:r>
          </a:p>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醋栗</a:t>
            </a:r>
          </a:p>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百香果</a:t>
            </a:r>
          </a:p>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草本植物</a:t>
            </a:r>
            <a:endParaRPr lang="ja-JP" altLang="en-US" sz="14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07662329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0606206B-8AB5-553E-7624-C9F9C788B1BA}"/>
              </a:ext>
            </a:extLst>
          </p:cNvPr>
          <p:cNvSpPr txBox="1"/>
          <p:nvPr/>
        </p:nvSpPr>
        <p:spPr>
          <a:xfrm>
            <a:off x="6397083" y="586564"/>
            <a:ext cx="5518130" cy="4366901"/>
          </a:xfrm>
          <a:prstGeom prst="rect">
            <a:avLst/>
          </a:prstGeom>
          <a:noFill/>
        </p:spPr>
        <p:txBody>
          <a:bodyPr wrap="square">
            <a:spAutoFit/>
          </a:bodyPr>
          <a:lstStyle/>
          <a:p>
            <a:pPr marL="0" marR="0" lvl="0" indent="0" algn="l" defTabSz="914353" rtl="0" eaLnBrk="1" fontAlgn="auto" latinLnBrk="0" hangingPunct="1">
              <a:lnSpc>
                <a:spcPct val="110000"/>
              </a:lnSpc>
              <a:spcBef>
                <a:spcPts val="0"/>
              </a:spcBef>
              <a:spcAft>
                <a:spcPts val="600"/>
              </a:spcAft>
              <a:buClrTx/>
              <a:buSzTx/>
              <a:buFontTx/>
              <a:buNone/>
              <a:tabLst/>
              <a:defRPr/>
            </a:pPr>
            <a:r>
              <a:rPr kumimoji="0" lang="zh-CN" altLang="en-US" sz="1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澳大利亚葡萄酒，源自多元气候下孕育的葡萄园，也扎根于历经数百万年塑造而成的古老地貌。每一杯澳大利亚葡萄酒，都承载着一段关于土地、风土与匠心的故事。</a:t>
            </a:r>
            <a:endParaRPr kumimoji="0" lang="en-AU" altLang="zh-CN" sz="1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353" rtl="0" eaLnBrk="1" fontAlgn="auto" latinLnBrk="0" hangingPunct="1">
              <a:lnSpc>
                <a:spcPct val="110000"/>
              </a:lnSpc>
              <a:spcBef>
                <a:spcPts val="0"/>
              </a:spcBef>
              <a:spcAft>
                <a:spcPts val="600"/>
              </a:spcAft>
              <a:buClrTx/>
              <a:buSzTx/>
              <a:buFontTx/>
              <a:buNone/>
              <a:tabLst/>
              <a:defRPr/>
            </a:pPr>
            <a:r>
              <a:rPr kumimoji="0" lang="zh-CN" altLang="en-US" sz="1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如同我们的先辈一样，今天的澳大利亚葡萄种植者与酿酒师依然充满热情、坚韧与创造力。他们不断探索新的方法，也持续精进历久弥新的酿酒技艺。这个紧密相连的葡萄酒社群，因对卓越品质的共同追求与热爱而凝聚；同时，也始终致力于守护自然环境，让这片壮丽土地的馈赠能够延续至未来。在这片古老的土地上，澳大利亚葡萄酒人将现代思维融入传统技艺，不断进行大胆而充满趣味的尝试。</a:t>
            </a:r>
            <a:endParaRPr kumimoji="0" lang="zh-CN" altLang="en-US" sz="1600" b="0" i="0" u="none" strike="noStrike" kern="1200" cap="none" spc="0" normalizeH="0" baseline="0" noProof="0" dirty="0">
              <a:ln>
                <a:noFill/>
              </a:ln>
              <a:solidFill>
                <a:srgbClr val="190000"/>
              </a:solidFill>
              <a:effectLst/>
              <a:uLnTx/>
              <a:uFillTx/>
              <a:latin typeface="Microsoft YaHei" panose="020B0503020204020204" pitchFamily="34" charset="-122"/>
              <a:ea typeface="Microsoft YaHei" panose="020B0503020204020204" pitchFamily="34" charset="-122"/>
              <a:cs typeface="微软雅黑" panose="020B0503020204020204" charset="-122"/>
            </a:endParaRPr>
          </a:p>
          <a:p>
            <a:pPr marL="0" marR="0" lvl="0" indent="0" algn="l" defTabSz="914353" rtl="0" eaLnBrk="1" fontAlgn="auto" latinLnBrk="0" hangingPunct="1">
              <a:lnSpc>
                <a:spcPct val="110000"/>
              </a:lnSpc>
              <a:spcBef>
                <a:spcPts val="0"/>
              </a:spcBef>
              <a:spcAft>
                <a:spcPts val="600"/>
              </a:spcAft>
              <a:buClrTx/>
              <a:buSzTx/>
              <a:buFontTx/>
              <a:buNone/>
              <a:tabLst/>
              <a:defRPr/>
            </a:pPr>
            <a:r>
              <a:rPr kumimoji="0" lang="zh-CN" altLang="en-US" sz="1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因此，如果你渴望一场风味的冒险，就让澳大利亚葡萄酒成为你的向导吧。因为在每一瓶澳大利亚葡萄酒中，你都将感受到澳大利亚的奇妙之处</a:t>
            </a:r>
            <a:r>
              <a:rPr kumimoji="0" lang="en-US" altLang="zh-CN" sz="1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a:t>
            </a:r>
            <a:r>
              <a:rPr kumimoji="0" lang="zh-CN" altLang="en-US" sz="1600" b="0" i="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那份定义我们文化与土地的冒险精神、多样性与无限可能。</a:t>
            </a:r>
            <a:endParaRPr kumimoji="0" lang="zh-CN" altLang="en-US" sz="1600" b="0" i="0" u="none" strike="noStrike" kern="1200" cap="none" spc="0" normalizeH="0" baseline="0" noProof="0" dirty="0">
              <a:ln>
                <a:noFill/>
              </a:ln>
              <a:solidFill>
                <a:srgbClr val="190000"/>
              </a:solidFill>
              <a:effectLst/>
              <a:uLnTx/>
              <a:uFillTx/>
              <a:latin typeface="Microsoft YaHei" panose="020B0503020204020204" pitchFamily="34" charset="-122"/>
              <a:ea typeface="Microsoft YaHei" panose="020B0503020204020204" pitchFamily="34" charset="-122"/>
              <a:cs typeface="微软雅黑" panose="020B0503020204020204" charset="-122"/>
            </a:endParaRPr>
          </a:p>
          <a:p>
            <a:pPr marL="0" marR="0" lvl="0" indent="0" algn="l" defTabSz="914353" rtl="0" eaLnBrk="1" fontAlgn="auto" latinLnBrk="0" hangingPunct="1">
              <a:lnSpc>
                <a:spcPct val="110000"/>
              </a:lnSpc>
              <a:spcBef>
                <a:spcPts val="0"/>
              </a:spcBef>
              <a:spcAft>
                <a:spcPts val="600"/>
              </a:spcAft>
              <a:buClrTx/>
              <a:buSzTx/>
              <a:buFontTx/>
              <a:buNone/>
              <a:tabLst/>
              <a:defRPr/>
            </a:pPr>
            <a:endParaRPr kumimoji="0" lang="zh-CN" altLang="en-US" sz="1600" b="0" i="0" u="none" strike="noStrike" kern="1200" cap="none" spc="0" normalizeH="0" baseline="0" noProof="0" dirty="0">
              <a:ln>
                <a:noFill/>
              </a:ln>
              <a:solidFill>
                <a:srgbClr val="190000"/>
              </a:solidFill>
              <a:effectLst/>
              <a:uLnTx/>
              <a:uFillTx/>
              <a:latin typeface="Microsoft YaHei" panose="020B0503020204020204" pitchFamily="34" charset="-122"/>
              <a:ea typeface="Microsoft YaHei" panose="020B0503020204020204" pitchFamily="34" charset="-122"/>
              <a:cs typeface="微软雅黑" panose="020B0503020204020204" charset="-122"/>
            </a:endParaRP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AA4DAF-6D7C-8275-8BF5-D4916A36B9B5}"/>
              </a:ext>
            </a:extLst>
          </p:cNvPr>
          <p:cNvSpPr>
            <a:spLocks noGrp="1"/>
          </p:cNvSpPr>
          <p:nvPr>
            <p:ph type="title" idx="4294967295"/>
          </p:nvPr>
        </p:nvSpPr>
        <p:spPr>
          <a:xfrm>
            <a:off x="623349" y="590594"/>
            <a:ext cx="11283754" cy="1325562"/>
          </a:xfrm>
        </p:spPr>
        <p:txBody>
          <a:bodyPr/>
          <a:lstStyle/>
          <a:p>
            <a:pPr>
              <a:lnSpc>
                <a:spcPct val="100000"/>
              </a:lnSpc>
            </a:pPr>
            <a:r>
              <a:rPr lang="ja-JP" altLang="en-US" sz="4000">
                <a:solidFill>
                  <a:srgbClr val="B2D8BE"/>
                </a:solidFill>
                <a:latin typeface="Microsoft YaHei" panose="020B0503020204020204" pitchFamily="34" charset="-122"/>
                <a:ea typeface="Microsoft YaHei" panose="020B0503020204020204" pitchFamily="34" charset="-122"/>
              </a:rPr>
              <a:t>长相思</a:t>
            </a:r>
            <a:br>
              <a:rPr lang="en-US" sz="4000" dirty="0">
                <a:solidFill>
                  <a:schemeClr val="accent3"/>
                </a:solidFill>
                <a:latin typeface="Microsoft YaHei" panose="020B0503020204020204" pitchFamily="34" charset="-122"/>
                <a:ea typeface="Microsoft YaHei" panose="020B0503020204020204" pitchFamily="34" charset="-122"/>
              </a:rPr>
            </a:br>
            <a:r>
              <a:rPr lang="ja-JP" altLang="en-US" sz="4000">
                <a:solidFill>
                  <a:schemeClr val="accent2"/>
                </a:solidFill>
                <a:latin typeface="Microsoft YaHei" panose="020B0503020204020204" pitchFamily="34" charset="-122"/>
                <a:ea typeface="Microsoft YaHei" panose="020B0503020204020204" pitchFamily="34" charset="-122"/>
              </a:rPr>
              <a:t>特征</a:t>
            </a:r>
            <a:endParaRPr lang="en-US" sz="4000" dirty="0">
              <a:solidFill>
                <a:schemeClr val="tx2"/>
              </a:solidFill>
              <a:latin typeface="Microsoft YaHei" panose="020B0503020204020204" pitchFamily="34" charset="-122"/>
              <a:ea typeface="Microsoft YaHei" panose="020B0503020204020204" pitchFamily="34" charset="-122"/>
            </a:endParaRPr>
          </a:p>
        </p:txBody>
      </p:sp>
      <p:sp>
        <p:nvSpPr>
          <p:cNvPr id="10" name="Oval 9">
            <a:extLst>
              <a:ext uri="{FF2B5EF4-FFF2-40B4-BE49-F238E27FC236}">
                <a16:creationId xmlns:a16="http://schemas.microsoft.com/office/drawing/2014/main" id="{C2164130-C817-58F9-2C6A-4CE3EF096460}"/>
              </a:ext>
            </a:extLst>
          </p:cNvPr>
          <p:cNvSpPr/>
          <p:nvPr/>
        </p:nvSpPr>
        <p:spPr>
          <a:xfrm>
            <a:off x="2104517" y="2194640"/>
            <a:ext cx="272668" cy="272668"/>
          </a:xfrm>
          <a:prstGeom prst="ellipse">
            <a:avLst/>
          </a:prstGeom>
          <a:solidFill>
            <a:srgbClr val="F7F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0A5A606F-4A6A-3B78-FDE0-5346E75A688D}"/>
              </a:ext>
            </a:extLst>
          </p:cNvPr>
          <p:cNvSpPr/>
          <p:nvPr/>
        </p:nvSpPr>
        <p:spPr>
          <a:xfrm>
            <a:off x="2468660" y="2191738"/>
            <a:ext cx="272668" cy="272668"/>
          </a:xfrm>
          <a:prstGeom prst="ellipse">
            <a:avLst/>
          </a:prstGeom>
          <a:solidFill>
            <a:srgbClr val="EBE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CE4DE0A-3156-E185-6BA0-5277D6FBF076}"/>
              </a:ext>
            </a:extLst>
          </p:cNvPr>
          <p:cNvSpPr/>
          <p:nvPr/>
        </p:nvSpPr>
        <p:spPr>
          <a:xfrm>
            <a:off x="2832803" y="2191738"/>
            <a:ext cx="272668" cy="272668"/>
          </a:xfrm>
          <a:prstGeom prst="ellipse">
            <a:avLst/>
          </a:prstGeom>
          <a:solidFill>
            <a:srgbClr val="F4E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1F29077-FA8A-2CDB-E97D-A40A19EE4078}"/>
              </a:ext>
            </a:extLst>
          </p:cNvPr>
          <p:cNvSpPr/>
          <p:nvPr/>
        </p:nvSpPr>
        <p:spPr>
          <a:xfrm>
            <a:off x="3196946" y="2191738"/>
            <a:ext cx="272668" cy="272668"/>
          </a:xfrm>
          <a:prstGeom prst="ellipse">
            <a:avLst/>
          </a:prstGeom>
          <a:solidFill>
            <a:srgbClr val="F1E2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733F3771-4282-D452-8E25-D8716D9E49DC}"/>
              </a:ext>
            </a:extLst>
          </p:cNvPr>
          <p:cNvSpPr/>
          <p:nvPr/>
        </p:nvSpPr>
        <p:spPr>
          <a:xfrm>
            <a:off x="3561470" y="2191738"/>
            <a:ext cx="272668" cy="272668"/>
          </a:xfrm>
          <a:prstGeom prst="ellipse">
            <a:avLst/>
          </a:prstGeom>
          <a:solidFill>
            <a:srgbClr val="F0E0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5665D82D-136D-E579-CE9A-3DEDF142AE84}"/>
              </a:ext>
            </a:extLst>
          </p:cNvPr>
          <p:cNvSpPr/>
          <p:nvPr/>
        </p:nvSpPr>
        <p:spPr>
          <a:xfrm>
            <a:off x="3925994" y="2191738"/>
            <a:ext cx="272668" cy="272668"/>
          </a:xfrm>
          <a:prstGeom prst="ellipse">
            <a:avLst/>
          </a:prstGeom>
          <a:solidFill>
            <a:srgbClr val="F5D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8AC4D748-73A2-2FF0-B26F-439037E69A67}"/>
              </a:ext>
            </a:extLst>
          </p:cNvPr>
          <p:cNvSpPr/>
          <p:nvPr/>
        </p:nvSpPr>
        <p:spPr>
          <a:xfrm>
            <a:off x="4284339" y="2191738"/>
            <a:ext cx="272668" cy="272668"/>
          </a:xfrm>
          <a:prstGeom prst="ellipse">
            <a:avLst/>
          </a:prstGeom>
          <a:solidFill>
            <a:srgbClr val="D19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31270497-E897-4289-F0EB-3818B8B0E1B1}"/>
              </a:ext>
            </a:extLst>
          </p:cNvPr>
          <p:cNvSpPr/>
          <p:nvPr/>
        </p:nvSpPr>
        <p:spPr>
          <a:xfrm>
            <a:off x="4655041" y="2191738"/>
            <a:ext cx="272668" cy="272668"/>
          </a:xfrm>
          <a:prstGeom prst="ellipse">
            <a:avLst/>
          </a:prstGeom>
          <a:solidFill>
            <a:srgbClr val="B368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70DBE59E-8202-2A43-125A-376F32B8C615}"/>
              </a:ext>
            </a:extLst>
          </p:cNvPr>
          <p:cNvSpPr/>
          <p:nvPr/>
        </p:nvSpPr>
        <p:spPr>
          <a:xfrm>
            <a:off x="5019565" y="2191738"/>
            <a:ext cx="272668" cy="272668"/>
          </a:xfrm>
          <a:prstGeom prst="ellipse">
            <a:avLst/>
          </a:prstGeom>
          <a:solidFill>
            <a:srgbClr val="6A3E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19AEF9CD-D63A-FEAF-39B7-0E9108981333}"/>
              </a:ext>
            </a:extLst>
          </p:cNvPr>
          <p:cNvSpPr txBox="1"/>
          <p:nvPr/>
        </p:nvSpPr>
        <p:spPr>
          <a:xfrm>
            <a:off x="2435254" y="2654105"/>
            <a:ext cx="149074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长相思</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4" name="Oval 53">
            <a:extLst>
              <a:ext uri="{FF2B5EF4-FFF2-40B4-BE49-F238E27FC236}">
                <a16:creationId xmlns:a16="http://schemas.microsoft.com/office/drawing/2014/main" id="{1727E905-3D33-773A-D9E9-10C39B8CC9D6}"/>
              </a:ext>
            </a:extLst>
          </p:cNvPr>
          <p:cNvSpPr/>
          <p:nvPr/>
        </p:nvSpPr>
        <p:spPr>
          <a:xfrm>
            <a:off x="2104517"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221C8CE9-56C6-BF69-99CD-0C9D79ACCFA4}"/>
              </a:ext>
            </a:extLst>
          </p:cNvPr>
          <p:cNvSpPr/>
          <p:nvPr/>
        </p:nvSpPr>
        <p:spPr>
          <a:xfrm>
            <a:off x="2468660"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EF9CE1DD-409D-D6E8-2FD3-84F4585A1110}"/>
              </a:ext>
            </a:extLst>
          </p:cNvPr>
          <p:cNvSpPr/>
          <p:nvPr/>
        </p:nvSpPr>
        <p:spPr>
          <a:xfrm>
            <a:off x="283280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8999AB3-78BD-EE6F-D341-682BDE6C7653}"/>
              </a:ext>
            </a:extLst>
          </p:cNvPr>
          <p:cNvSpPr/>
          <p:nvPr/>
        </p:nvSpPr>
        <p:spPr>
          <a:xfrm>
            <a:off x="3196946"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B2D090DD-3AF4-E349-50FC-69C07E42ED6E}"/>
              </a:ext>
            </a:extLst>
          </p:cNvPr>
          <p:cNvSpPr/>
          <p:nvPr/>
        </p:nvSpPr>
        <p:spPr>
          <a:xfrm>
            <a:off x="3561470"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B870CD8C-C143-00D8-34AB-B960F82C9D98}"/>
              </a:ext>
            </a:extLst>
          </p:cNvPr>
          <p:cNvSpPr/>
          <p:nvPr/>
        </p:nvSpPr>
        <p:spPr>
          <a:xfrm>
            <a:off x="3925994"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9DAD3FEE-FD64-2F2C-F165-6E475B6F3011}"/>
              </a:ext>
            </a:extLst>
          </p:cNvPr>
          <p:cNvSpPr/>
          <p:nvPr/>
        </p:nvSpPr>
        <p:spPr>
          <a:xfrm>
            <a:off x="4284339"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EC77C59E-CBA8-EE43-4D1F-EB3E6CA79DBC}"/>
              </a:ext>
            </a:extLst>
          </p:cNvPr>
          <p:cNvSpPr/>
          <p:nvPr/>
        </p:nvSpPr>
        <p:spPr>
          <a:xfrm>
            <a:off x="4655041"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CFE8EEF0-74D8-D95D-F528-AED1B442B8A0}"/>
              </a:ext>
            </a:extLst>
          </p:cNvPr>
          <p:cNvSpPr/>
          <p:nvPr/>
        </p:nvSpPr>
        <p:spPr>
          <a:xfrm>
            <a:off x="5019565"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C92AD4F4-FD06-9A8F-D356-182F28EEBFB5}"/>
              </a:ext>
            </a:extLst>
          </p:cNvPr>
          <p:cNvSpPr/>
          <p:nvPr/>
        </p:nvSpPr>
        <p:spPr>
          <a:xfrm>
            <a:off x="2104517" y="400605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2621B11A-7CCC-52F9-B32F-9C6C47E7D67C}"/>
              </a:ext>
            </a:extLst>
          </p:cNvPr>
          <p:cNvSpPr/>
          <p:nvPr/>
        </p:nvSpPr>
        <p:spPr>
          <a:xfrm>
            <a:off x="2468660" y="400315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86306605-8329-9630-826D-1CED8257BC8C}"/>
              </a:ext>
            </a:extLst>
          </p:cNvPr>
          <p:cNvSpPr/>
          <p:nvPr/>
        </p:nvSpPr>
        <p:spPr>
          <a:xfrm>
            <a:off x="2832803" y="40031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946D7922-9EB8-67E5-DB37-08A159A49C5C}"/>
              </a:ext>
            </a:extLst>
          </p:cNvPr>
          <p:cNvSpPr/>
          <p:nvPr/>
        </p:nvSpPr>
        <p:spPr>
          <a:xfrm>
            <a:off x="3196946" y="40031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4B209898-9CF3-F9E3-F77D-A59311AF7672}"/>
              </a:ext>
            </a:extLst>
          </p:cNvPr>
          <p:cNvSpPr/>
          <p:nvPr/>
        </p:nvSpPr>
        <p:spPr>
          <a:xfrm>
            <a:off x="3561470" y="40031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30406F77-3158-5F3E-58B2-498267EC43C2}"/>
              </a:ext>
            </a:extLst>
          </p:cNvPr>
          <p:cNvSpPr/>
          <p:nvPr/>
        </p:nvSpPr>
        <p:spPr>
          <a:xfrm>
            <a:off x="3925994" y="40031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90F2B47-A433-29FA-C378-6094F48BBD77}"/>
              </a:ext>
            </a:extLst>
          </p:cNvPr>
          <p:cNvSpPr/>
          <p:nvPr/>
        </p:nvSpPr>
        <p:spPr>
          <a:xfrm>
            <a:off x="4284339" y="40031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3EA6C935-F4D5-898F-F119-2DDEF030350E}"/>
              </a:ext>
            </a:extLst>
          </p:cNvPr>
          <p:cNvSpPr/>
          <p:nvPr/>
        </p:nvSpPr>
        <p:spPr>
          <a:xfrm>
            <a:off x="4655041" y="40031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995F3938-ACB9-9B3B-E644-2B588AFF1AC2}"/>
              </a:ext>
            </a:extLst>
          </p:cNvPr>
          <p:cNvSpPr/>
          <p:nvPr/>
        </p:nvSpPr>
        <p:spPr>
          <a:xfrm>
            <a:off x="5019565" y="40031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2B67659B-0036-47A0-F4B7-27DC6C3C1498}"/>
              </a:ext>
            </a:extLst>
          </p:cNvPr>
          <p:cNvSpPr/>
          <p:nvPr/>
        </p:nvSpPr>
        <p:spPr>
          <a:xfrm>
            <a:off x="2104517" y="470065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FDB8C7A-B7AC-9755-7B76-45ED2D71F9CD}"/>
              </a:ext>
            </a:extLst>
          </p:cNvPr>
          <p:cNvSpPr/>
          <p:nvPr/>
        </p:nvSpPr>
        <p:spPr>
          <a:xfrm>
            <a:off x="2468660" y="46977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7D62C6F3-25BA-88D6-F7CE-FB997978BA9A}"/>
              </a:ext>
            </a:extLst>
          </p:cNvPr>
          <p:cNvSpPr/>
          <p:nvPr/>
        </p:nvSpPr>
        <p:spPr>
          <a:xfrm>
            <a:off x="2832803" y="46977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79323FBD-32D1-8CDA-3B67-816490AF1189}"/>
              </a:ext>
            </a:extLst>
          </p:cNvPr>
          <p:cNvSpPr/>
          <p:nvPr/>
        </p:nvSpPr>
        <p:spPr>
          <a:xfrm>
            <a:off x="3196946" y="46977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CE5BBBDB-C5A0-A2DE-F9EB-F4CC0B503F55}"/>
              </a:ext>
            </a:extLst>
          </p:cNvPr>
          <p:cNvSpPr/>
          <p:nvPr/>
        </p:nvSpPr>
        <p:spPr>
          <a:xfrm>
            <a:off x="3561470" y="46977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18E49564-A27C-F85A-FAC2-1E71189193B8}"/>
              </a:ext>
            </a:extLst>
          </p:cNvPr>
          <p:cNvSpPr/>
          <p:nvPr/>
        </p:nvSpPr>
        <p:spPr>
          <a:xfrm>
            <a:off x="3925994" y="469775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45E3809F-C4C6-6BB7-0B44-05A727ADFE97}"/>
              </a:ext>
            </a:extLst>
          </p:cNvPr>
          <p:cNvSpPr/>
          <p:nvPr/>
        </p:nvSpPr>
        <p:spPr>
          <a:xfrm>
            <a:off x="4284339" y="469775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65D27092-19A0-E983-D182-7C15FD94974F}"/>
              </a:ext>
            </a:extLst>
          </p:cNvPr>
          <p:cNvSpPr/>
          <p:nvPr/>
        </p:nvSpPr>
        <p:spPr>
          <a:xfrm>
            <a:off x="4655041" y="469775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E2037BB9-81B0-0EAD-553B-EF60E3CAA4E7}"/>
              </a:ext>
            </a:extLst>
          </p:cNvPr>
          <p:cNvSpPr/>
          <p:nvPr/>
        </p:nvSpPr>
        <p:spPr>
          <a:xfrm>
            <a:off x="5019565" y="469775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A6FC767D-D962-B827-2D66-C493F323A724}"/>
              </a:ext>
            </a:extLst>
          </p:cNvPr>
          <p:cNvSpPr/>
          <p:nvPr/>
        </p:nvSpPr>
        <p:spPr>
          <a:xfrm>
            <a:off x="2104517"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5CCFA855-E433-D4B5-3459-B02BC8AF2986}"/>
              </a:ext>
            </a:extLst>
          </p:cNvPr>
          <p:cNvSpPr/>
          <p:nvPr/>
        </p:nvSpPr>
        <p:spPr>
          <a:xfrm>
            <a:off x="2468660"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23D857CA-AC48-6BB2-3AFF-BC731D1F344E}"/>
              </a:ext>
            </a:extLst>
          </p:cNvPr>
          <p:cNvSpPr/>
          <p:nvPr/>
        </p:nvSpPr>
        <p:spPr>
          <a:xfrm>
            <a:off x="2832803"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5ACC3F7E-F4F4-BE7A-7C57-75084617D6C2}"/>
              </a:ext>
            </a:extLst>
          </p:cNvPr>
          <p:cNvSpPr/>
          <p:nvPr/>
        </p:nvSpPr>
        <p:spPr>
          <a:xfrm>
            <a:off x="3196946"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702B5AFE-9867-840D-459D-3A2AD65D1373}"/>
              </a:ext>
            </a:extLst>
          </p:cNvPr>
          <p:cNvSpPr/>
          <p:nvPr/>
        </p:nvSpPr>
        <p:spPr>
          <a:xfrm>
            <a:off x="3561470"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6CD7CDC0-2BF5-10C1-1557-C857C92F6783}"/>
              </a:ext>
            </a:extLst>
          </p:cNvPr>
          <p:cNvSpPr/>
          <p:nvPr/>
        </p:nvSpPr>
        <p:spPr>
          <a:xfrm>
            <a:off x="392599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9957D7F6-A90B-8F40-FB8B-3FDDBD944482}"/>
              </a:ext>
            </a:extLst>
          </p:cNvPr>
          <p:cNvSpPr/>
          <p:nvPr/>
        </p:nvSpPr>
        <p:spPr>
          <a:xfrm>
            <a:off x="428433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C1346D57-ABB7-4431-028D-7C0AB9B22118}"/>
              </a:ext>
            </a:extLst>
          </p:cNvPr>
          <p:cNvSpPr/>
          <p:nvPr/>
        </p:nvSpPr>
        <p:spPr>
          <a:xfrm>
            <a:off x="4655041"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C7C8BFB7-E59D-BBD2-B9BE-6C0D778B8460}"/>
              </a:ext>
            </a:extLst>
          </p:cNvPr>
          <p:cNvSpPr/>
          <p:nvPr/>
        </p:nvSpPr>
        <p:spPr>
          <a:xfrm>
            <a:off x="5019565"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4B1D98A8-D9FE-E6AD-68CF-EF6B7648219F}"/>
              </a:ext>
            </a:extLst>
          </p:cNvPr>
          <p:cNvSpPr/>
          <p:nvPr/>
        </p:nvSpPr>
        <p:spPr>
          <a:xfrm>
            <a:off x="2104517"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03E653F0-B44E-E889-06EC-C7696CFBD610}"/>
              </a:ext>
            </a:extLst>
          </p:cNvPr>
          <p:cNvSpPr/>
          <p:nvPr/>
        </p:nvSpPr>
        <p:spPr>
          <a:xfrm>
            <a:off x="2468660"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20D89651-4ECC-59D2-8E42-7BFA1919CE69}"/>
              </a:ext>
            </a:extLst>
          </p:cNvPr>
          <p:cNvSpPr/>
          <p:nvPr/>
        </p:nvSpPr>
        <p:spPr>
          <a:xfrm>
            <a:off x="2832803"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C2EFFB14-CC5A-17C7-91C3-495338FD42A0}"/>
              </a:ext>
            </a:extLst>
          </p:cNvPr>
          <p:cNvSpPr/>
          <p:nvPr/>
        </p:nvSpPr>
        <p:spPr>
          <a:xfrm>
            <a:off x="3196946"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12492F5F-1BE9-76F4-7ED3-EA8494E58AB0}"/>
              </a:ext>
            </a:extLst>
          </p:cNvPr>
          <p:cNvSpPr/>
          <p:nvPr/>
        </p:nvSpPr>
        <p:spPr>
          <a:xfrm>
            <a:off x="3561470"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FD8B878E-AA48-9B17-CFAC-C98A74F423A0}"/>
              </a:ext>
            </a:extLst>
          </p:cNvPr>
          <p:cNvSpPr/>
          <p:nvPr/>
        </p:nvSpPr>
        <p:spPr>
          <a:xfrm>
            <a:off x="428433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2CBCC790-6FE1-E1FD-BBAA-85A356696124}"/>
              </a:ext>
            </a:extLst>
          </p:cNvPr>
          <p:cNvSpPr/>
          <p:nvPr/>
        </p:nvSpPr>
        <p:spPr>
          <a:xfrm>
            <a:off x="4655041"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2ABFE1A2-6741-6C16-795E-90A27FC92422}"/>
              </a:ext>
            </a:extLst>
          </p:cNvPr>
          <p:cNvSpPr/>
          <p:nvPr/>
        </p:nvSpPr>
        <p:spPr>
          <a:xfrm>
            <a:off x="5019565"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A922EE66-C655-C674-6D71-9DD2D8D9FD82}"/>
              </a:ext>
            </a:extLst>
          </p:cNvPr>
          <p:cNvSpPr txBox="1"/>
          <p:nvPr/>
        </p:nvSpPr>
        <p:spPr>
          <a:xfrm>
            <a:off x="200648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CB685D7-E21A-D7F6-9450-82E4C128408B}"/>
              </a:ext>
            </a:extLst>
          </p:cNvPr>
          <p:cNvSpPr txBox="1"/>
          <p:nvPr/>
        </p:nvSpPr>
        <p:spPr>
          <a:xfrm>
            <a:off x="3333390" y="582987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 – 13.5%</a:t>
            </a:r>
          </a:p>
        </p:txBody>
      </p:sp>
      <p:sp>
        <p:nvSpPr>
          <p:cNvPr id="127" name="Title 2">
            <a:extLst>
              <a:ext uri="{FF2B5EF4-FFF2-40B4-BE49-F238E27FC236}">
                <a16:creationId xmlns:a16="http://schemas.microsoft.com/office/drawing/2014/main" id="{278826FC-7713-A1F2-961B-F9580261478A}"/>
              </a:ext>
            </a:extLst>
          </p:cNvPr>
          <p:cNvSpPr txBox="1"/>
          <p:nvPr/>
        </p:nvSpPr>
        <p:spPr>
          <a:xfrm>
            <a:off x="4569367"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grpSp>
        <p:nvGrpSpPr>
          <p:cNvPr id="11" name="Group 10">
            <a:extLst>
              <a:ext uri="{FF2B5EF4-FFF2-40B4-BE49-F238E27FC236}">
                <a16:creationId xmlns:a16="http://schemas.microsoft.com/office/drawing/2014/main" id="{90D1478E-5F6F-0128-ABDE-B3AD64F54DAF}"/>
              </a:ext>
            </a:extLst>
          </p:cNvPr>
          <p:cNvGrpSpPr/>
          <p:nvPr/>
        </p:nvGrpSpPr>
        <p:grpSpPr>
          <a:xfrm>
            <a:off x="3923101" y="6152078"/>
            <a:ext cx="278634" cy="272668"/>
            <a:chOff x="8032638" y="5926610"/>
            <a:chExt cx="278634" cy="272668"/>
          </a:xfrm>
        </p:grpSpPr>
        <p:sp>
          <p:nvSpPr>
            <p:cNvPr id="12" name="Freeform 11">
              <a:extLst>
                <a:ext uri="{FF2B5EF4-FFF2-40B4-BE49-F238E27FC236}">
                  <a16:creationId xmlns:a16="http://schemas.microsoft.com/office/drawing/2014/main" id="{0CBB279D-C409-5932-1493-DCDBA80B6BCD}"/>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844CE3A0-A664-E682-FF52-CF01276BF45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7" name="Straight Connector 16">
            <a:extLst>
              <a:ext uri="{FF2B5EF4-FFF2-40B4-BE49-F238E27FC236}">
                <a16:creationId xmlns:a16="http://schemas.microsoft.com/office/drawing/2014/main" id="{D7AA0391-A848-316B-5EB8-2095E66EABB4}"/>
              </a:ext>
            </a:extLst>
          </p:cNvPr>
          <p:cNvCxnSpPr>
            <a:cxnSpLocks/>
          </p:cNvCxnSpPr>
          <p:nvPr/>
        </p:nvCxnSpPr>
        <p:spPr>
          <a:xfrm>
            <a:off x="260081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3C03BB7-C2D7-62CC-B680-7A8F76C4F6D2}"/>
              </a:ext>
            </a:extLst>
          </p:cNvPr>
          <p:cNvCxnSpPr>
            <a:cxnSpLocks/>
          </p:cNvCxnSpPr>
          <p:nvPr/>
        </p:nvCxnSpPr>
        <p:spPr>
          <a:xfrm>
            <a:off x="368984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874FEF-3957-FE11-AD9C-9A7BAC9A6704}"/>
              </a:ext>
            </a:extLst>
          </p:cNvPr>
          <p:cNvCxnSpPr>
            <a:cxnSpLocks/>
          </p:cNvCxnSpPr>
          <p:nvPr/>
        </p:nvCxnSpPr>
        <p:spPr>
          <a:xfrm>
            <a:off x="2606611" y="2636991"/>
            <a:ext cx="1091193" cy="194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5" name="Picture Placeholder 8">
            <a:extLst>
              <a:ext uri="{FF2B5EF4-FFF2-40B4-BE49-F238E27FC236}">
                <a16:creationId xmlns:a16="http://schemas.microsoft.com/office/drawing/2014/main" id="{E8C99C76-18A2-47FC-4BC1-05DFAA7026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965996" y="413184"/>
            <a:ext cx="2114328" cy="6400800"/>
          </a:xfrm>
          <a:prstGeom prst="rect">
            <a:avLst/>
          </a:prstGeo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7810931" y="3981154"/>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Title 2">
            <a:extLst>
              <a:ext uri="{FF2B5EF4-FFF2-40B4-BE49-F238E27FC236}">
                <a16:creationId xmlns:a16="http://schemas.microsoft.com/office/drawing/2014/main" id="{C80AAB1E-5335-8481-BFBB-58C058DFEBB5}"/>
              </a:ext>
            </a:extLst>
          </p:cNvPr>
          <p:cNvSpPr txBox="1"/>
          <p:nvPr/>
        </p:nvSpPr>
        <p:spPr>
          <a:xfrm>
            <a:off x="636597" y="2232232"/>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颜色</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6" name="Straight Connector 5">
            <a:extLst>
              <a:ext uri="{FF2B5EF4-FFF2-40B4-BE49-F238E27FC236}">
                <a16:creationId xmlns:a16="http://schemas.microsoft.com/office/drawing/2014/main" id="{E9D5B26C-9F29-6071-0268-D2B93CCE959E}"/>
              </a:ext>
            </a:extLst>
          </p:cNvPr>
          <p:cNvCxnSpPr>
            <a:cxnSpLocks/>
          </p:cNvCxnSpPr>
          <p:nvPr/>
        </p:nvCxnSpPr>
        <p:spPr>
          <a:xfrm>
            <a:off x="1189529" y="2340598"/>
            <a:ext cx="87582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Title 2">
            <a:extLst>
              <a:ext uri="{FF2B5EF4-FFF2-40B4-BE49-F238E27FC236}">
                <a16:creationId xmlns:a16="http://schemas.microsoft.com/office/drawing/2014/main" id="{83799BEA-1B9D-C9DE-FA72-FAEE557B6563}"/>
              </a:ext>
            </a:extLst>
          </p:cNvPr>
          <p:cNvSpPr txBox="1"/>
          <p:nvPr/>
        </p:nvSpPr>
        <p:spPr>
          <a:xfrm>
            <a:off x="636596" y="338217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酒体</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sp>
        <p:nvSpPr>
          <p:cNvPr id="8" name="Title 2">
            <a:extLst>
              <a:ext uri="{FF2B5EF4-FFF2-40B4-BE49-F238E27FC236}">
                <a16:creationId xmlns:a16="http://schemas.microsoft.com/office/drawing/2014/main" id="{9E1FEF46-A888-B9F9-3B3C-3382116A7C25}"/>
              </a:ext>
            </a:extLst>
          </p:cNvPr>
          <p:cNvSpPr txBox="1"/>
          <p:nvPr/>
        </p:nvSpPr>
        <p:spPr>
          <a:xfrm>
            <a:off x="2019011"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轻盈</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9" name="Title 2">
            <a:extLst>
              <a:ext uri="{FF2B5EF4-FFF2-40B4-BE49-F238E27FC236}">
                <a16:creationId xmlns:a16="http://schemas.microsoft.com/office/drawing/2014/main" id="{A11E08FB-FA8A-421D-0A92-11797F0E1E20}"/>
              </a:ext>
            </a:extLst>
          </p:cNvPr>
          <p:cNvSpPr txBox="1"/>
          <p:nvPr/>
        </p:nvSpPr>
        <p:spPr>
          <a:xfrm>
            <a:off x="3288762" y="30312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0" name="Title 2">
            <a:extLst>
              <a:ext uri="{FF2B5EF4-FFF2-40B4-BE49-F238E27FC236}">
                <a16:creationId xmlns:a16="http://schemas.microsoft.com/office/drawing/2014/main" id="{591650A5-2188-CEF7-7214-3D991F360FF6}"/>
              </a:ext>
            </a:extLst>
          </p:cNvPr>
          <p:cNvSpPr txBox="1"/>
          <p:nvPr/>
        </p:nvSpPr>
        <p:spPr>
          <a:xfrm>
            <a:off x="458189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饱满</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2" name="Title 2">
            <a:extLst>
              <a:ext uri="{FF2B5EF4-FFF2-40B4-BE49-F238E27FC236}">
                <a16:creationId xmlns:a16="http://schemas.microsoft.com/office/drawing/2014/main" id="{582B4772-2DD4-102E-2791-FBE698E243B3}"/>
              </a:ext>
            </a:extLst>
          </p:cNvPr>
          <p:cNvSpPr txBox="1"/>
          <p:nvPr/>
        </p:nvSpPr>
        <p:spPr>
          <a:xfrm>
            <a:off x="2065349" y="3664605"/>
            <a:ext cx="72540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干</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3" name="Title 2">
            <a:extLst>
              <a:ext uri="{FF2B5EF4-FFF2-40B4-BE49-F238E27FC236}">
                <a16:creationId xmlns:a16="http://schemas.microsoft.com/office/drawing/2014/main" id="{FB15A047-C2E1-1A20-9752-BBCA8A4506F3}"/>
              </a:ext>
            </a:extLst>
          </p:cNvPr>
          <p:cNvSpPr txBox="1"/>
          <p:nvPr/>
        </p:nvSpPr>
        <p:spPr>
          <a:xfrm>
            <a:off x="3139579" y="369347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r>
              <a:rPr lang="ja-JP" altLang="en-US" sz="1200">
                <a:solidFill>
                  <a:schemeClr val="tx1"/>
                </a:solidFill>
                <a:latin typeface="Microsoft YaHei" panose="020B0503020204020204" pitchFamily="34" charset="-122"/>
                <a:ea typeface="Microsoft YaHei" panose="020B0503020204020204" pitchFamily="34" charset="-122"/>
              </a:rPr>
              <a:t>半干</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24" name="Title 2">
            <a:extLst>
              <a:ext uri="{FF2B5EF4-FFF2-40B4-BE49-F238E27FC236}">
                <a16:creationId xmlns:a16="http://schemas.microsoft.com/office/drawing/2014/main" id="{306C3816-8729-2C61-C6AD-5EE14FC0C5A2}"/>
              </a:ext>
            </a:extLst>
          </p:cNvPr>
          <p:cNvSpPr txBox="1"/>
          <p:nvPr/>
        </p:nvSpPr>
        <p:spPr>
          <a:xfrm>
            <a:off x="4581893" y="36646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甜</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cxnSp>
        <p:nvCxnSpPr>
          <p:cNvPr id="25" name="Straight Connector 24">
            <a:extLst>
              <a:ext uri="{FF2B5EF4-FFF2-40B4-BE49-F238E27FC236}">
                <a16:creationId xmlns:a16="http://schemas.microsoft.com/office/drawing/2014/main" id="{261788C7-AAB5-A1B1-F056-24CB1FA60FEA}"/>
              </a:ext>
            </a:extLst>
          </p:cNvPr>
          <p:cNvCxnSpPr>
            <a:cxnSpLocks/>
          </p:cNvCxnSpPr>
          <p:nvPr/>
        </p:nvCxnSpPr>
        <p:spPr>
          <a:xfrm>
            <a:off x="1189529" y="3502133"/>
            <a:ext cx="87582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6" name="Title 2">
            <a:extLst>
              <a:ext uri="{FF2B5EF4-FFF2-40B4-BE49-F238E27FC236}">
                <a16:creationId xmlns:a16="http://schemas.microsoft.com/office/drawing/2014/main" id="{CA59DDF7-E258-AD60-208F-51BAC6040AB0}"/>
              </a:ext>
            </a:extLst>
          </p:cNvPr>
          <p:cNvSpPr txBox="1"/>
          <p:nvPr/>
        </p:nvSpPr>
        <p:spPr>
          <a:xfrm>
            <a:off x="636596" y="40273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甜度</a:t>
            </a:r>
          </a:p>
        </p:txBody>
      </p:sp>
      <p:cxnSp>
        <p:nvCxnSpPr>
          <p:cNvPr id="27" name="Straight Connector 26">
            <a:extLst>
              <a:ext uri="{FF2B5EF4-FFF2-40B4-BE49-F238E27FC236}">
                <a16:creationId xmlns:a16="http://schemas.microsoft.com/office/drawing/2014/main" id="{49C0165F-162E-8FC0-20D3-0BFE5FF69B8A}"/>
              </a:ext>
            </a:extLst>
          </p:cNvPr>
          <p:cNvCxnSpPr>
            <a:cxnSpLocks/>
          </p:cNvCxnSpPr>
          <p:nvPr/>
        </p:nvCxnSpPr>
        <p:spPr>
          <a:xfrm>
            <a:off x="1189529" y="4195260"/>
            <a:ext cx="87582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Title 2">
            <a:extLst>
              <a:ext uri="{FF2B5EF4-FFF2-40B4-BE49-F238E27FC236}">
                <a16:creationId xmlns:a16="http://schemas.microsoft.com/office/drawing/2014/main" id="{2726D7E2-A3CE-FE98-7F6F-3239C7A23CD6}"/>
              </a:ext>
            </a:extLst>
          </p:cNvPr>
          <p:cNvSpPr txBox="1"/>
          <p:nvPr/>
        </p:nvSpPr>
        <p:spPr>
          <a:xfrm>
            <a:off x="1711911" y="4389337"/>
            <a:ext cx="113341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80000"/>
              </a:lnSpc>
              <a:defRPr sz="1400">
                <a:latin typeface="思源黑体 CN Regular"/>
                <a:ea typeface="思源黑体 CN Regular"/>
                <a:cs typeface="思源黑体 CN Regular"/>
                <a:sym typeface="思源黑体 CN Regular"/>
              </a:defRPr>
            </a:pPr>
            <a:r>
              <a:rPr lang="ja-JP" altLang="en-US" sz="1200">
                <a:solidFill>
                  <a:schemeClr val="tx1"/>
                </a:solidFill>
                <a:latin typeface="Microsoft YaHei" panose="020B0503020204020204" pitchFamily="34" charset="-122"/>
                <a:ea typeface="Microsoft YaHei" panose="020B0503020204020204" pitchFamily="34" charset="-122"/>
              </a:rPr>
              <a:t>无</a:t>
            </a:r>
            <a:r>
              <a:rPr lang="en-US" altLang="ja-JP" sz="1200" dirty="0">
                <a:solidFill>
                  <a:schemeClr val="tx1"/>
                </a:solidFill>
                <a:latin typeface="Microsoft YaHei" panose="020B0503020204020204" pitchFamily="34" charset="-122"/>
                <a:ea typeface="Microsoft YaHei" panose="020B0503020204020204" pitchFamily="34" charset="-122"/>
              </a:rPr>
              <a:t>/</a:t>
            </a:r>
            <a:r>
              <a:rPr lang="ja-JP" altLang="en-US" sz="1200">
                <a:solidFill>
                  <a:schemeClr val="tx1"/>
                </a:solidFill>
                <a:latin typeface="Microsoft YaHei" panose="020B0503020204020204" pitchFamily="34" charset="-122"/>
                <a:ea typeface="Microsoft YaHei" panose="020B0503020204020204" pitchFamily="34" charset="-122"/>
              </a:rPr>
              <a:t>少</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29" name="Title 2">
            <a:extLst>
              <a:ext uri="{FF2B5EF4-FFF2-40B4-BE49-F238E27FC236}">
                <a16:creationId xmlns:a16="http://schemas.microsoft.com/office/drawing/2014/main" id="{778D9303-3CEF-409E-228C-953184C2DE40}"/>
              </a:ext>
            </a:extLst>
          </p:cNvPr>
          <p:cNvSpPr txBox="1"/>
          <p:nvPr/>
        </p:nvSpPr>
        <p:spPr>
          <a:xfrm>
            <a:off x="3139579" y="438808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0" name="Title 2">
            <a:extLst>
              <a:ext uri="{FF2B5EF4-FFF2-40B4-BE49-F238E27FC236}">
                <a16:creationId xmlns:a16="http://schemas.microsoft.com/office/drawing/2014/main" id="{04298BC0-14C5-E385-C761-A0945A0E783E}"/>
              </a:ext>
            </a:extLst>
          </p:cNvPr>
          <p:cNvSpPr txBox="1"/>
          <p:nvPr/>
        </p:nvSpPr>
        <p:spPr>
          <a:xfrm>
            <a:off x="4581893" y="435920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1" name="Title 2">
            <a:extLst>
              <a:ext uri="{FF2B5EF4-FFF2-40B4-BE49-F238E27FC236}">
                <a16:creationId xmlns:a16="http://schemas.microsoft.com/office/drawing/2014/main" id="{6DEFD329-356E-4527-7681-DBA1F5906DE6}"/>
              </a:ext>
            </a:extLst>
          </p:cNvPr>
          <p:cNvSpPr txBox="1"/>
          <p:nvPr/>
        </p:nvSpPr>
        <p:spPr>
          <a:xfrm>
            <a:off x="636596" y="472199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橡木影响</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32" name="Straight Connector 31">
            <a:extLst>
              <a:ext uri="{FF2B5EF4-FFF2-40B4-BE49-F238E27FC236}">
                <a16:creationId xmlns:a16="http://schemas.microsoft.com/office/drawing/2014/main" id="{5F3EB13F-4A93-0E6E-792D-F953E235444D}"/>
              </a:ext>
            </a:extLst>
          </p:cNvPr>
          <p:cNvCxnSpPr>
            <a:cxnSpLocks/>
          </p:cNvCxnSpPr>
          <p:nvPr/>
        </p:nvCxnSpPr>
        <p:spPr>
          <a:xfrm>
            <a:off x="1516749" y="4849403"/>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Title 2">
            <a:extLst>
              <a:ext uri="{FF2B5EF4-FFF2-40B4-BE49-F238E27FC236}">
                <a16:creationId xmlns:a16="http://schemas.microsoft.com/office/drawing/2014/main" id="{2096DEAF-8C9F-D007-F241-AA81041A8E95}"/>
              </a:ext>
            </a:extLst>
          </p:cNvPr>
          <p:cNvSpPr txBox="1"/>
          <p:nvPr/>
        </p:nvSpPr>
        <p:spPr>
          <a:xfrm>
            <a:off x="636596" y="535929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酸度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34" name="Straight Connector 33">
            <a:extLst>
              <a:ext uri="{FF2B5EF4-FFF2-40B4-BE49-F238E27FC236}">
                <a16:creationId xmlns:a16="http://schemas.microsoft.com/office/drawing/2014/main" id="{C6065F63-5945-512B-98A7-F2A95EC4BF87}"/>
              </a:ext>
            </a:extLst>
          </p:cNvPr>
          <p:cNvCxnSpPr>
            <a:cxnSpLocks/>
          </p:cNvCxnSpPr>
          <p:nvPr/>
        </p:nvCxnSpPr>
        <p:spPr>
          <a:xfrm>
            <a:off x="1188784" y="5527164"/>
            <a:ext cx="8765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Title 2">
            <a:extLst>
              <a:ext uri="{FF2B5EF4-FFF2-40B4-BE49-F238E27FC236}">
                <a16:creationId xmlns:a16="http://schemas.microsoft.com/office/drawing/2014/main" id="{A283166F-5660-896A-C0B8-9052A2978EEF}"/>
              </a:ext>
            </a:extLst>
          </p:cNvPr>
          <p:cNvSpPr txBox="1"/>
          <p:nvPr/>
        </p:nvSpPr>
        <p:spPr>
          <a:xfrm>
            <a:off x="636596" y="614394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酒精度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36" name="Straight Connector 35">
            <a:extLst>
              <a:ext uri="{FF2B5EF4-FFF2-40B4-BE49-F238E27FC236}">
                <a16:creationId xmlns:a16="http://schemas.microsoft.com/office/drawing/2014/main" id="{11E54ACA-E034-6FC6-D68B-31267D94C73F}"/>
              </a:ext>
            </a:extLst>
          </p:cNvPr>
          <p:cNvCxnSpPr>
            <a:cxnSpLocks/>
          </p:cNvCxnSpPr>
          <p:nvPr/>
        </p:nvCxnSpPr>
        <p:spPr>
          <a:xfrm>
            <a:off x="1413394" y="6311818"/>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Title 2">
            <a:extLst>
              <a:ext uri="{FF2B5EF4-FFF2-40B4-BE49-F238E27FC236}">
                <a16:creationId xmlns:a16="http://schemas.microsoft.com/office/drawing/2014/main" id="{01687028-367B-BA15-E28F-17D8B176C982}"/>
              </a:ext>
            </a:extLst>
          </p:cNvPr>
          <p:cNvSpPr txBox="1"/>
          <p:nvPr/>
        </p:nvSpPr>
        <p:spPr>
          <a:xfrm>
            <a:off x="1711911" y="5093344"/>
            <a:ext cx="113341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80000"/>
              </a:lnSpc>
              <a:defRPr sz="1400">
                <a:latin typeface="思源黑体 CN Regular"/>
                <a:ea typeface="思源黑体 CN Regular"/>
                <a:cs typeface="思源黑体 CN Regular"/>
                <a:sym typeface="思源黑体 CN Regular"/>
              </a:defRPr>
            </a:pPr>
            <a:r>
              <a:rPr lang="ja-JP" altLang="en-US" sz="1200">
                <a:solidFill>
                  <a:schemeClr val="tx1"/>
                </a:solidFill>
                <a:latin typeface="Microsoft YaHei" panose="020B0503020204020204" pitchFamily="34" charset="-122"/>
                <a:ea typeface="Microsoft YaHei" panose="020B0503020204020204" pitchFamily="34" charset="-122"/>
              </a:rPr>
              <a:t>低</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40" name="Title 2">
            <a:extLst>
              <a:ext uri="{FF2B5EF4-FFF2-40B4-BE49-F238E27FC236}">
                <a16:creationId xmlns:a16="http://schemas.microsoft.com/office/drawing/2014/main" id="{DFAFEAF6-2C91-8418-A64E-EB64D8F63397}"/>
              </a:ext>
            </a:extLst>
          </p:cNvPr>
          <p:cNvSpPr txBox="1"/>
          <p:nvPr/>
        </p:nvSpPr>
        <p:spPr>
          <a:xfrm>
            <a:off x="3139579" y="509208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7" name="Title 2">
            <a:extLst>
              <a:ext uri="{FF2B5EF4-FFF2-40B4-BE49-F238E27FC236}">
                <a16:creationId xmlns:a16="http://schemas.microsoft.com/office/drawing/2014/main" id="{DE21087B-46B7-3696-02A6-B466903AEDD6}"/>
              </a:ext>
            </a:extLst>
          </p:cNvPr>
          <p:cNvSpPr txBox="1"/>
          <p:nvPr/>
        </p:nvSpPr>
        <p:spPr>
          <a:xfrm>
            <a:off x="4581893" y="506321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52215874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2764376"/>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4730315"/>
            <a:ext cx="307060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421928"/>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阿德莱德山区</a:t>
            </a:r>
            <a:br>
              <a:rPr lang="en-US" sz="6000" dirty="0">
                <a:solidFill>
                  <a:srgbClr val="B2D8BE"/>
                </a:solidFill>
                <a:latin typeface="Microsoft YaHei" panose="020B0503020204020204" pitchFamily="34" charset="-122"/>
                <a:ea typeface="Microsoft YaHei" panose="020B0503020204020204" pitchFamily="34" charset="-122"/>
              </a:rPr>
            </a:br>
            <a:r>
              <a:rPr lang="ja-JP" altLang="en-US" sz="5440">
                <a:solidFill>
                  <a:srgbClr val="B2D8BE"/>
                </a:solidFill>
                <a:latin typeface="Microsoft YaHei" panose="020B0503020204020204" pitchFamily="34" charset="-122"/>
                <a:ea typeface="Microsoft YaHei" panose="020B0503020204020204" pitchFamily="34" charset="-122"/>
              </a:rPr>
              <a:t>霞多丽</a:t>
            </a:r>
            <a:endParaRPr lang="en-US" sz="5440" dirty="0">
              <a:solidFill>
                <a:srgbClr val="B2D8BE"/>
              </a:solidFill>
              <a:latin typeface="Microsoft YaHei" panose="020B0503020204020204" pitchFamily="34" charset="-122"/>
              <a:ea typeface="Microsoft YaHei" panose="020B0503020204020204" pitchFamily="34" charset="-122"/>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284346" y="3912433"/>
            <a:ext cx="341941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284346"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2480639" y="2607013"/>
            <a:ext cx="3129847" cy="338554"/>
          </a:xfrm>
          <a:prstGeom prst="rect">
            <a:avLst/>
          </a:prstGeom>
          <a:noFill/>
        </p:spPr>
        <p:txBody>
          <a:bodyPr wrap="square" anchor="b">
            <a:spAutoFit/>
          </a:bodyPr>
          <a:lstStyle/>
          <a:p>
            <a:pPr algn="ctr">
              <a:spcBef>
                <a:spcPts val="203"/>
              </a:spcBef>
            </a:pPr>
            <a:r>
              <a:rPr lang="ja-JP" altLang="en-US" sz="1600">
                <a:effectLst/>
                <a:latin typeface="Microsoft YaHei" panose="020B0503020204020204" pitchFamily="34" charset="-122"/>
                <a:ea typeface="Microsoft YaHei" panose="020B0503020204020204" pitchFamily="34" charset="-122"/>
              </a:rPr>
              <a:t>中等酒体 优雅</a:t>
            </a:r>
            <a:endParaRPr lang="en-AU" sz="1600" dirty="0">
              <a:effectLst/>
              <a:latin typeface="Microsoft YaHei" panose="020B0503020204020204" pitchFamily="34" charset="-122"/>
              <a:ea typeface="Microsoft YaHei" panose="020B0503020204020204" pitchFamily="34" charset="-122"/>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2286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39224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9383822" y="5295248"/>
            <a:ext cx="2824226" cy="1220527"/>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400">
                <a:latin typeface="Microsoft YaHei" panose="020B0503020204020204" pitchFamily="34" charset="-122"/>
                <a:ea typeface="Microsoft YaHei" panose="020B0503020204020204" pitchFamily="34" charset="-122"/>
              </a:rPr>
              <a:t>典型的果实风味 </a:t>
            </a:r>
            <a:endParaRPr lang="en-AU" altLang="ja-JP" sz="1400" dirty="0">
              <a:latin typeface="Microsoft YaHei" panose="020B0503020204020204" pitchFamily="34" charset="-122"/>
              <a:ea typeface="Microsoft YaHei" panose="020B0503020204020204" pitchFamily="34" charset="-122"/>
            </a:endParaRPr>
          </a:p>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油桃</a:t>
            </a:r>
          </a:p>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柠檬</a:t>
            </a:r>
          </a:p>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西柚</a:t>
            </a:r>
          </a:p>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甜瓜</a:t>
            </a:r>
            <a:endParaRPr lang="ja-JP" altLang="en-US" sz="1400" dirty="0">
              <a:latin typeface="Microsoft YaHei" panose="020B0503020204020204" pitchFamily="34" charset="-122"/>
              <a:ea typeface="Microsoft YaHei" panose="020B0503020204020204" pitchFamily="34" charset="-122"/>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177935" y="473031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7999242" y="2273515"/>
            <a:ext cx="2178693" cy="10145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r>
              <a:rPr lang="ja-JP" altLang="en-US" sz="2400">
                <a:solidFill>
                  <a:schemeClr val="tx1"/>
                </a:solidFill>
                <a:latin typeface="Microsoft YaHei" panose="020B0503020204020204" pitchFamily="34" charset="-122"/>
                <a:ea typeface="Microsoft YaHei" panose="020B0503020204020204" pitchFamily="34" charset="-122"/>
              </a:rPr>
              <a:t>“新浪潮” 风格，比肩最好的凉爽气候霞多丽</a:t>
            </a:r>
            <a:endParaRPr lang="ja-JP" altLang="en-US" sz="2400" dirty="0">
              <a:solidFill>
                <a:schemeClr val="tx1"/>
              </a:solidFill>
              <a:latin typeface="Microsoft YaHei" panose="020B0503020204020204" pitchFamily="34" charset="-122"/>
              <a:ea typeface="Microsoft YaHei" panose="020B0503020204020204" pitchFamily="34" charset="-122"/>
            </a:endParaRPr>
          </a:p>
        </p:txBody>
      </p:sp>
      <p:sp>
        <p:nvSpPr>
          <p:cNvPr id="13" name="Oval 12">
            <a:extLst>
              <a:ext uri="{FF2B5EF4-FFF2-40B4-BE49-F238E27FC236}">
                <a16:creationId xmlns:a16="http://schemas.microsoft.com/office/drawing/2014/main" id="{D00D20BE-74A8-9CD9-14ED-35006B42C036}"/>
              </a:ext>
            </a:extLst>
          </p:cNvPr>
          <p:cNvSpPr/>
          <p:nvPr/>
        </p:nvSpPr>
        <p:spPr>
          <a:xfrm>
            <a:off x="1130316" y="428453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4" name="object 58">
            <a:extLst>
              <a:ext uri="{FF2B5EF4-FFF2-40B4-BE49-F238E27FC236}">
                <a16:creationId xmlns:a16="http://schemas.microsoft.com/office/drawing/2014/main" id="{762EAF5B-2B85-D6D0-775D-0837079B74A8}"/>
              </a:ext>
            </a:extLst>
          </p:cNvPr>
          <p:cNvSpPr txBox="1"/>
          <p:nvPr/>
        </p:nvSpPr>
        <p:spPr>
          <a:xfrm>
            <a:off x="1162692" y="4707487"/>
            <a:ext cx="2146963" cy="1475981"/>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3600">
                <a:latin typeface="Microsoft YaHei" panose="020B0503020204020204" pitchFamily="34" charset="-122"/>
                <a:ea typeface="Microsoft YaHei" panose="020B0503020204020204" pitchFamily="34" charset="-122"/>
              </a:rPr>
              <a:t>大约 </a:t>
            </a:r>
            <a:endParaRPr lang="en-AU" altLang="ja-JP" sz="3600" dirty="0">
              <a:latin typeface="Microsoft YaHei" panose="020B0503020204020204" pitchFamily="34" charset="-122"/>
              <a:ea typeface="Microsoft YaHei" panose="020B0503020204020204" pitchFamily="34" charset="-122"/>
            </a:endParaRPr>
          </a:p>
          <a:p>
            <a:pPr algn="ctr">
              <a:lnSpc>
                <a:spcPct val="82000"/>
              </a:lnSpc>
              <a:spcBef>
                <a:spcPts val="217"/>
              </a:spcBef>
            </a:pPr>
            <a:r>
              <a:rPr lang="en-AU" sz="6000" dirty="0">
                <a:effectLst/>
                <a:latin typeface="Neue Haas Grotesk Text Pro" panose="020B0504020202020204" pitchFamily="34" charset="77"/>
              </a:rPr>
              <a:t>1/4</a:t>
            </a:r>
          </a:p>
          <a:p>
            <a:r>
              <a:rPr lang="ja-JP" altLang="en-US" sz="1600">
                <a:latin typeface="Microsoft YaHei" panose="020B0503020204020204" pitchFamily="34" charset="-122"/>
                <a:ea typeface="Microsoft YaHei" panose="020B0503020204020204" pitchFamily="34" charset="-122"/>
              </a:rPr>
              <a:t>年度总压榨量的</a:t>
            </a:r>
            <a:endParaRPr lang="ja-JP" altLang="en-US" sz="1600" dirty="0">
              <a:latin typeface="Microsoft YaHei" panose="020B0503020204020204" pitchFamily="34" charset="-122"/>
              <a:ea typeface="Microsoft YaHei" panose="020B0503020204020204" pitchFamily="34" charset="-122"/>
            </a:endParaRP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4085011" y="2934142"/>
            <a:ext cx="0" cy="97829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619689" y="501359"/>
            <a:ext cx="7904034" cy="1325562"/>
          </a:xfrm>
        </p:spPr>
        <p:txBody>
          <a:bodyPr/>
          <a:lstStyle/>
          <a:p>
            <a:pPr>
              <a:lnSpc>
                <a:spcPct val="100000"/>
              </a:lnSpc>
            </a:pPr>
            <a:r>
              <a:rPr lang="ja-JP" altLang="en-US" sz="4000">
                <a:solidFill>
                  <a:srgbClr val="B2D8BE"/>
                </a:solidFill>
                <a:latin typeface="Microsoft YaHei" panose="020B0503020204020204" pitchFamily="34" charset="-122"/>
                <a:ea typeface="Microsoft YaHei" panose="020B0503020204020204" pitchFamily="34" charset="-122"/>
              </a:rPr>
              <a:t>霞多丽</a:t>
            </a:r>
            <a:br>
              <a:rPr lang="en-US" sz="3200" dirty="0">
                <a:solidFill>
                  <a:schemeClr val="accent3"/>
                </a:solidFill>
                <a:latin typeface="Microsoft YaHei" panose="020B0503020204020204" pitchFamily="34" charset="-122"/>
                <a:ea typeface="Microsoft YaHei" panose="020B0503020204020204" pitchFamily="34" charset="-122"/>
              </a:rPr>
            </a:br>
            <a:r>
              <a:rPr lang="ja-JP" altLang="en-US" sz="4000">
                <a:solidFill>
                  <a:schemeClr val="accent2"/>
                </a:solidFill>
                <a:latin typeface="Microsoft YaHei" panose="020B0503020204020204" pitchFamily="34" charset="-122"/>
                <a:ea typeface="Microsoft YaHei" panose="020B0503020204020204" pitchFamily="34" charset="-122"/>
              </a:rPr>
              <a:t>特征</a:t>
            </a:r>
            <a:endParaRPr lang="en-US" sz="4000" dirty="0">
              <a:solidFill>
                <a:schemeClr val="accent2"/>
              </a:solidFill>
              <a:latin typeface="Microsoft YaHei" panose="020B0503020204020204" pitchFamily="34" charset="-122"/>
              <a:ea typeface="Microsoft YaHei" panose="020B0503020204020204" pitchFamily="34" charset="-122"/>
            </a:endParaRP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570806" y="368300"/>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7301852" y="424404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211938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48352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84767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321181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5D5E2F84-A7FC-2923-990C-971FADE9EC37}"/>
              </a:ext>
            </a:extLst>
          </p:cNvPr>
          <p:cNvSpPr/>
          <p:nvPr/>
        </p:nvSpPr>
        <p:spPr>
          <a:xfrm>
            <a:off x="357633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94086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29920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66990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503443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505204" y="2620133"/>
            <a:ext cx="116470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霞多丽</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4" name="Oval 53">
            <a:extLst>
              <a:ext uri="{FF2B5EF4-FFF2-40B4-BE49-F238E27FC236}">
                <a16:creationId xmlns:a16="http://schemas.microsoft.com/office/drawing/2014/main" id="{889E2E6B-B4FC-4D27-093E-FF22D5ADCF2C}"/>
              </a:ext>
            </a:extLst>
          </p:cNvPr>
          <p:cNvSpPr/>
          <p:nvPr/>
        </p:nvSpPr>
        <p:spPr>
          <a:xfrm>
            <a:off x="2119385" y="33600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483528" y="335710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847671" y="335710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3211814" y="335710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28A46049-63B6-2E72-2848-E3A891BCC211}"/>
              </a:ext>
            </a:extLst>
          </p:cNvPr>
          <p:cNvSpPr/>
          <p:nvPr/>
        </p:nvSpPr>
        <p:spPr>
          <a:xfrm>
            <a:off x="3576338" y="335710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940862" y="335710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299207" y="335710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669909" y="335710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5034433" y="335710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0578BD73-E803-010F-D580-99A4F5AF1A1C}"/>
              </a:ext>
            </a:extLst>
          </p:cNvPr>
          <p:cNvSpPr/>
          <p:nvPr/>
        </p:nvSpPr>
        <p:spPr>
          <a:xfrm>
            <a:off x="2119385" y="424072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483528" y="423782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847671" y="423782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3211814" y="423782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576338" y="423782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940862" y="423782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299207" y="423782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669909" y="423782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5034433" y="423782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9ADF75C1-2283-CB22-99AC-2C1A54F55AA9}"/>
              </a:ext>
            </a:extLst>
          </p:cNvPr>
          <p:cNvSpPr/>
          <p:nvPr/>
        </p:nvSpPr>
        <p:spPr>
          <a:xfrm>
            <a:off x="211938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483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84767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321181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57633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94086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29920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66990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503443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C078604D-736D-2D36-8664-746636080348}"/>
              </a:ext>
            </a:extLst>
          </p:cNvPr>
          <p:cNvSpPr/>
          <p:nvPr/>
        </p:nvSpPr>
        <p:spPr>
          <a:xfrm>
            <a:off x="211938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48352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84767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321181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57633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94086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29920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66990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503443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D11C57C6-EF40-F4C0-3BC7-803F45BD5066}"/>
              </a:ext>
            </a:extLst>
          </p:cNvPr>
          <p:cNvSpPr/>
          <p:nvPr/>
        </p:nvSpPr>
        <p:spPr>
          <a:xfrm>
            <a:off x="211938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48352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84767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321181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57595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66990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503443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202135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81189" y="5829879"/>
            <a:ext cx="139201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584235"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35106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573571" y="615207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3345764" y="2641194"/>
            <a:ext cx="14697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81508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32FE7FAC-8AD5-96BC-264F-50623C602AE8}"/>
              </a:ext>
            </a:extLst>
          </p:cNvPr>
          <p:cNvSpPr/>
          <p:nvPr/>
        </p:nvSpPr>
        <p:spPr>
          <a:xfrm>
            <a:off x="394418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 name="Title 2">
            <a:extLst>
              <a:ext uri="{FF2B5EF4-FFF2-40B4-BE49-F238E27FC236}">
                <a16:creationId xmlns:a16="http://schemas.microsoft.com/office/drawing/2014/main" id="{1F706A84-F7AA-CE02-2A54-83208E0DDA29}"/>
              </a:ext>
            </a:extLst>
          </p:cNvPr>
          <p:cNvSpPr txBox="1"/>
          <p:nvPr/>
        </p:nvSpPr>
        <p:spPr>
          <a:xfrm>
            <a:off x="636597" y="2232232"/>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颜色</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5" name="Straight Connector 4">
            <a:extLst>
              <a:ext uri="{FF2B5EF4-FFF2-40B4-BE49-F238E27FC236}">
                <a16:creationId xmlns:a16="http://schemas.microsoft.com/office/drawing/2014/main" id="{F62E2809-A61B-1899-B260-64167644E6E7}"/>
              </a:ext>
            </a:extLst>
          </p:cNvPr>
          <p:cNvCxnSpPr>
            <a:cxnSpLocks/>
          </p:cNvCxnSpPr>
          <p:nvPr/>
        </p:nvCxnSpPr>
        <p:spPr>
          <a:xfrm>
            <a:off x="1189529" y="2340598"/>
            <a:ext cx="87582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Title 2">
            <a:extLst>
              <a:ext uri="{FF2B5EF4-FFF2-40B4-BE49-F238E27FC236}">
                <a16:creationId xmlns:a16="http://schemas.microsoft.com/office/drawing/2014/main" id="{80A4DB9C-B417-E1CA-7886-A771E2E78A1F}"/>
              </a:ext>
            </a:extLst>
          </p:cNvPr>
          <p:cNvSpPr txBox="1"/>
          <p:nvPr/>
        </p:nvSpPr>
        <p:spPr>
          <a:xfrm>
            <a:off x="636596" y="338217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酒体</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sp>
        <p:nvSpPr>
          <p:cNvPr id="17" name="Title 2">
            <a:extLst>
              <a:ext uri="{FF2B5EF4-FFF2-40B4-BE49-F238E27FC236}">
                <a16:creationId xmlns:a16="http://schemas.microsoft.com/office/drawing/2014/main" id="{C0B6C70F-3600-5C6B-00D3-99D6C1172388}"/>
              </a:ext>
            </a:extLst>
          </p:cNvPr>
          <p:cNvSpPr txBox="1"/>
          <p:nvPr/>
        </p:nvSpPr>
        <p:spPr>
          <a:xfrm>
            <a:off x="2046655" y="30185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轻盈</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18" name="Title 2">
            <a:extLst>
              <a:ext uri="{FF2B5EF4-FFF2-40B4-BE49-F238E27FC236}">
                <a16:creationId xmlns:a16="http://schemas.microsoft.com/office/drawing/2014/main" id="{34413E58-F9F2-8CD4-63D7-D04C5E415DF6}"/>
              </a:ext>
            </a:extLst>
          </p:cNvPr>
          <p:cNvSpPr txBox="1"/>
          <p:nvPr/>
        </p:nvSpPr>
        <p:spPr>
          <a:xfrm>
            <a:off x="3389778" y="304742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19" name="Title 2">
            <a:extLst>
              <a:ext uri="{FF2B5EF4-FFF2-40B4-BE49-F238E27FC236}">
                <a16:creationId xmlns:a16="http://schemas.microsoft.com/office/drawing/2014/main" id="{516ACF80-CDFC-796A-C36C-CDB2A96700FD}"/>
              </a:ext>
            </a:extLst>
          </p:cNvPr>
          <p:cNvSpPr txBox="1"/>
          <p:nvPr/>
        </p:nvSpPr>
        <p:spPr>
          <a:xfrm>
            <a:off x="4606222" y="30185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饱满</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2" name="Title 2">
            <a:extLst>
              <a:ext uri="{FF2B5EF4-FFF2-40B4-BE49-F238E27FC236}">
                <a16:creationId xmlns:a16="http://schemas.microsoft.com/office/drawing/2014/main" id="{2DBFCEA5-0285-DE55-FB36-98FEF7D8CFCE}"/>
              </a:ext>
            </a:extLst>
          </p:cNvPr>
          <p:cNvSpPr txBox="1"/>
          <p:nvPr/>
        </p:nvSpPr>
        <p:spPr>
          <a:xfrm>
            <a:off x="2092993" y="3899273"/>
            <a:ext cx="72540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干</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3" name="Title 2">
            <a:extLst>
              <a:ext uri="{FF2B5EF4-FFF2-40B4-BE49-F238E27FC236}">
                <a16:creationId xmlns:a16="http://schemas.microsoft.com/office/drawing/2014/main" id="{EAAD29B3-F294-CF9E-1773-840AE78E59EE}"/>
              </a:ext>
            </a:extLst>
          </p:cNvPr>
          <p:cNvSpPr txBox="1"/>
          <p:nvPr/>
        </p:nvSpPr>
        <p:spPr>
          <a:xfrm>
            <a:off x="3240595" y="3928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r>
              <a:rPr lang="ja-JP" altLang="en-US" sz="1200">
                <a:solidFill>
                  <a:schemeClr val="tx1"/>
                </a:solidFill>
                <a:latin typeface="Microsoft YaHei" panose="020B0503020204020204" pitchFamily="34" charset="-122"/>
                <a:ea typeface="Microsoft YaHei" panose="020B0503020204020204" pitchFamily="34" charset="-122"/>
              </a:rPr>
              <a:t>半干</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24" name="Title 2">
            <a:extLst>
              <a:ext uri="{FF2B5EF4-FFF2-40B4-BE49-F238E27FC236}">
                <a16:creationId xmlns:a16="http://schemas.microsoft.com/office/drawing/2014/main" id="{54D419D0-7EF5-9103-4672-1BF2D698BFE8}"/>
              </a:ext>
            </a:extLst>
          </p:cNvPr>
          <p:cNvSpPr txBox="1"/>
          <p:nvPr/>
        </p:nvSpPr>
        <p:spPr>
          <a:xfrm>
            <a:off x="4606222" y="38992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甜</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cxnSp>
        <p:nvCxnSpPr>
          <p:cNvPr id="25" name="Straight Connector 24">
            <a:extLst>
              <a:ext uri="{FF2B5EF4-FFF2-40B4-BE49-F238E27FC236}">
                <a16:creationId xmlns:a16="http://schemas.microsoft.com/office/drawing/2014/main" id="{4495C390-49A4-2E7C-B18E-114E5C13B73B}"/>
              </a:ext>
            </a:extLst>
          </p:cNvPr>
          <p:cNvCxnSpPr>
            <a:cxnSpLocks/>
          </p:cNvCxnSpPr>
          <p:nvPr/>
        </p:nvCxnSpPr>
        <p:spPr>
          <a:xfrm>
            <a:off x="1189529" y="3502133"/>
            <a:ext cx="87582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6" name="Title 2">
            <a:extLst>
              <a:ext uri="{FF2B5EF4-FFF2-40B4-BE49-F238E27FC236}">
                <a16:creationId xmlns:a16="http://schemas.microsoft.com/office/drawing/2014/main" id="{73F2A0B1-E438-BB64-00B7-95163DBED89B}"/>
              </a:ext>
            </a:extLst>
          </p:cNvPr>
          <p:cNvSpPr txBox="1"/>
          <p:nvPr/>
        </p:nvSpPr>
        <p:spPr>
          <a:xfrm>
            <a:off x="636596"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甜度</a:t>
            </a:r>
          </a:p>
        </p:txBody>
      </p:sp>
      <p:cxnSp>
        <p:nvCxnSpPr>
          <p:cNvPr id="27" name="Straight Connector 26">
            <a:extLst>
              <a:ext uri="{FF2B5EF4-FFF2-40B4-BE49-F238E27FC236}">
                <a16:creationId xmlns:a16="http://schemas.microsoft.com/office/drawing/2014/main" id="{C793269A-8F35-04C5-069E-DE488EDD48CF}"/>
              </a:ext>
            </a:extLst>
          </p:cNvPr>
          <p:cNvCxnSpPr>
            <a:cxnSpLocks/>
          </p:cNvCxnSpPr>
          <p:nvPr/>
        </p:nvCxnSpPr>
        <p:spPr>
          <a:xfrm>
            <a:off x="1189529" y="4373284"/>
            <a:ext cx="87582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Title 2">
            <a:extLst>
              <a:ext uri="{FF2B5EF4-FFF2-40B4-BE49-F238E27FC236}">
                <a16:creationId xmlns:a16="http://schemas.microsoft.com/office/drawing/2014/main" id="{16DEA080-C29D-690A-4F7B-256146A90801}"/>
              </a:ext>
            </a:extLst>
          </p:cNvPr>
          <p:cNvSpPr txBox="1"/>
          <p:nvPr/>
        </p:nvSpPr>
        <p:spPr>
          <a:xfrm>
            <a:off x="3240595" y="472162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29" name="Title 2">
            <a:extLst>
              <a:ext uri="{FF2B5EF4-FFF2-40B4-BE49-F238E27FC236}">
                <a16:creationId xmlns:a16="http://schemas.microsoft.com/office/drawing/2014/main" id="{F0CD3B6D-B83C-45DE-241D-A73F47E6C4CA}"/>
              </a:ext>
            </a:extLst>
          </p:cNvPr>
          <p:cNvSpPr txBox="1"/>
          <p:nvPr/>
        </p:nvSpPr>
        <p:spPr>
          <a:xfrm>
            <a:off x="4606222" y="472162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0" name="Title 2">
            <a:extLst>
              <a:ext uri="{FF2B5EF4-FFF2-40B4-BE49-F238E27FC236}">
                <a16:creationId xmlns:a16="http://schemas.microsoft.com/office/drawing/2014/main" id="{1B751843-7D15-061E-691A-5D57EF26B0F3}"/>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橡木影响</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31" name="Straight Connector 30">
            <a:extLst>
              <a:ext uri="{FF2B5EF4-FFF2-40B4-BE49-F238E27FC236}">
                <a16:creationId xmlns:a16="http://schemas.microsoft.com/office/drawing/2014/main" id="{979736F3-5622-0C6B-D779-34FE464CD1E5}"/>
              </a:ext>
            </a:extLst>
          </p:cNvPr>
          <p:cNvCxnSpPr>
            <a:cxnSpLocks/>
          </p:cNvCxnSpPr>
          <p:nvPr/>
        </p:nvCxnSpPr>
        <p:spPr>
          <a:xfrm>
            <a:off x="1516749" y="5173083"/>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itle 2">
            <a:extLst>
              <a:ext uri="{FF2B5EF4-FFF2-40B4-BE49-F238E27FC236}">
                <a16:creationId xmlns:a16="http://schemas.microsoft.com/office/drawing/2014/main" id="{6D2C6B4F-D26B-9931-5803-FC034E85A901}"/>
              </a:ext>
            </a:extLst>
          </p:cNvPr>
          <p:cNvSpPr txBox="1"/>
          <p:nvPr/>
        </p:nvSpPr>
        <p:spPr>
          <a:xfrm>
            <a:off x="636596" y="535929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酸度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33" name="Straight Connector 32">
            <a:extLst>
              <a:ext uri="{FF2B5EF4-FFF2-40B4-BE49-F238E27FC236}">
                <a16:creationId xmlns:a16="http://schemas.microsoft.com/office/drawing/2014/main" id="{1D2FA09A-00D3-2126-B4DD-33081A63E216}"/>
              </a:ext>
            </a:extLst>
          </p:cNvPr>
          <p:cNvCxnSpPr>
            <a:cxnSpLocks/>
          </p:cNvCxnSpPr>
          <p:nvPr/>
        </p:nvCxnSpPr>
        <p:spPr>
          <a:xfrm>
            <a:off x="1188784" y="5527164"/>
            <a:ext cx="8765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4" name="Title 2">
            <a:extLst>
              <a:ext uri="{FF2B5EF4-FFF2-40B4-BE49-F238E27FC236}">
                <a16:creationId xmlns:a16="http://schemas.microsoft.com/office/drawing/2014/main" id="{B3707FC7-1C0F-A2A0-6280-FF606E6D4E49}"/>
              </a:ext>
            </a:extLst>
          </p:cNvPr>
          <p:cNvSpPr txBox="1"/>
          <p:nvPr/>
        </p:nvSpPr>
        <p:spPr>
          <a:xfrm>
            <a:off x="636596" y="614394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酒精度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35" name="Straight Connector 34">
            <a:extLst>
              <a:ext uri="{FF2B5EF4-FFF2-40B4-BE49-F238E27FC236}">
                <a16:creationId xmlns:a16="http://schemas.microsoft.com/office/drawing/2014/main" id="{CB478B1E-07BF-FB6C-2A5A-5395AC85089F}"/>
              </a:ext>
            </a:extLst>
          </p:cNvPr>
          <p:cNvCxnSpPr>
            <a:cxnSpLocks/>
          </p:cNvCxnSpPr>
          <p:nvPr/>
        </p:nvCxnSpPr>
        <p:spPr>
          <a:xfrm>
            <a:off x="1413394" y="6311818"/>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6" name="Title 2">
            <a:extLst>
              <a:ext uri="{FF2B5EF4-FFF2-40B4-BE49-F238E27FC236}">
                <a16:creationId xmlns:a16="http://schemas.microsoft.com/office/drawing/2014/main" id="{4B123470-4FDB-B24C-1A81-96B657E1206E}"/>
              </a:ext>
            </a:extLst>
          </p:cNvPr>
          <p:cNvSpPr txBox="1"/>
          <p:nvPr/>
        </p:nvSpPr>
        <p:spPr>
          <a:xfrm>
            <a:off x="1689010" y="4721622"/>
            <a:ext cx="113341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80000"/>
              </a:lnSpc>
              <a:defRPr sz="1400">
                <a:latin typeface="思源黑体 CN Regular"/>
                <a:ea typeface="思源黑体 CN Regular"/>
                <a:cs typeface="思源黑体 CN Regular"/>
                <a:sym typeface="思源黑体 CN Regular"/>
              </a:defRPr>
            </a:pPr>
            <a:r>
              <a:rPr lang="ja-JP" altLang="en-US" sz="1200">
                <a:solidFill>
                  <a:schemeClr val="tx1"/>
                </a:solidFill>
                <a:latin typeface="Microsoft YaHei" panose="020B0503020204020204" pitchFamily="34" charset="-122"/>
                <a:ea typeface="Microsoft YaHei" panose="020B0503020204020204" pitchFamily="34" charset="-122"/>
              </a:rPr>
              <a:t>低</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6406890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1421928"/>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阿德莱德山区</a:t>
            </a:r>
            <a:br>
              <a:rPr lang="en-US" sz="6000" dirty="0">
                <a:solidFill>
                  <a:srgbClr val="B2D8BE"/>
                </a:solidFill>
                <a:latin typeface="Microsoft YaHei" panose="020B0503020204020204" pitchFamily="34" charset="-122"/>
                <a:ea typeface="Microsoft YaHei" panose="020B0503020204020204" pitchFamily="34" charset="-122"/>
              </a:rPr>
            </a:br>
            <a:r>
              <a:rPr lang="ja-JP" altLang="en-US" sz="5440">
                <a:solidFill>
                  <a:schemeClr val="bg2"/>
                </a:solidFill>
                <a:latin typeface="Microsoft YaHei" panose="020B0503020204020204" pitchFamily="34" charset="-122"/>
                <a:ea typeface="Microsoft YaHei" panose="020B0503020204020204" pitchFamily="34" charset="-122"/>
              </a:rPr>
              <a:t>黑比诺</a:t>
            </a:r>
            <a:endParaRPr lang="en-US" sz="5440" dirty="0">
              <a:solidFill>
                <a:schemeClr val="bg2"/>
              </a:solidFill>
              <a:latin typeface="Microsoft YaHei" panose="020B0503020204020204" pitchFamily="34" charset="-122"/>
              <a:ea typeface="Microsoft YaHei" panose="020B0503020204020204" pitchFamily="34" charset="-122"/>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816255" y="2250041"/>
            <a:ext cx="2805709" cy="648896"/>
          </a:xfrm>
          <a:prstGeom prst="rect">
            <a:avLst/>
          </a:prstGeom>
          <a:noFill/>
        </p:spPr>
        <p:txBody>
          <a:bodyPr wrap="square" anchor="b">
            <a:spAutoFit/>
          </a:bodyPr>
          <a:lstStyle/>
          <a:p>
            <a:pPr algn="ctr">
              <a:spcBef>
                <a:spcPts val="217"/>
              </a:spcBef>
              <a:spcAft>
                <a:spcPts val="315"/>
              </a:spcAft>
            </a:pPr>
            <a:r>
              <a:rPr lang="ja-JP" altLang="en-US" sz="1600">
                <a:effectLst/>
                <a:latin typeface="Microsoft YaHei" panose="020B0503020204020204" pitchFamily="34" charset="-122"/>
                <a:ea typeface="Microsoft YaHei" panose="020B0503020204020204" pitchFamily="34" charset="-122"/>
              </a:rPr>
              <a:t>同时用于</a:t>
            </a:r>
          </a:p>
          <a:p>
            <a:pPr algn="ctr">
              <a:spcBef>
                <a:spcPts val="217"/>
              </a:spcBef>
              <a:spcAft>
                <a:spcPts val="315"/>
              </a:spcAft>
            </a:pPr>
            <a:r>
              <a:rPr lang="ja-JP" altLang="en-US" sz="1600">
                <a:effectLst/>
                <a:latin typeface="Microsoft YaHei" panose="020B0503020204020204" pitchFamily="34" charset="-122"/>
                <a:ea typeface="Microsoft YaHei" panose="020B0503020204020204" pitchFamily="34" charset="-122"/>
              </a:rPr>
              <a:t>静态酒和起泡酒的酿造</a:t>
            </a:r>
            <a:endParaRPr lang="en-AU" sz="1600" dirty="0">
              <a:effectLst/>
              <a:latin typeface="Microsoft YaHei" panose="020B0503020204020204" pitchFamily="34" charset="-122"/>
              <a:ea typeface="Microsoft YaHei" panose="020B0503020204020204" pitchFamily="34" charset="-122"/>
            </a:endParaRP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918129"/>
            <a:ext cx="0" cy="45666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367169"/>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812208"/>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65164" y="2214473"/>
            <a:ext cx="2088086" cy="186397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defTabSz="914216">
              <a:lnSpc>
                <a:spcPct val="100000"/>
              </a:lnSpc>
              <a:defRPr sz="2800" b="1">
                <a:solidFill>
                  <a:srgbClr val="FFFFFF"/>
                </a:solidFill>
                <a:latin typeface="思源黑体 CN Regular"/>
                <a:ea typeface="思源黑体 CN Regular"/>
                <a:cs typeface="思源黑体 CN Regular"/>
                <a:sym typeface="思源黑体 CN Regular"/>
              </a:defRPr>
            </a:pPr>
            <a:r>
              <a:rPr lang="ja-JP" altLang="en-US" sz="2400">
                <a:latin typeface="Microsoft YaHei" panose="020B0503020204020204" pitchFamily="34" charset="-122"/>
                <a:ea typeface="Microsoft YaHei" panose="020B0503020204020204" pitchFamily="34" charset="-122"/>
              </a:rPr>
              <a:t>南澳州 </a:t>
            </a:r>
            <a:r>
              <a:rPr lang="en-US" altLang="ja-JP" sz="2400" dirty="0">
                <a:latin typeface="Microsoft YaHei" panose="020B0503020204020204" pitchFamily="34" charset="-122"/>
                <a:ea typeface="Microsoft YaHei" panose="020B0503020204020204" pitchFamily="34" charset="-122"/>
              </a:rPr>
              <a:t>(</a:t>
            </a:r>
            <a:r>
              <a:rPr lang="en-GB" sz="2400" dirty="0">
                <a:latin typeface="Microsoft YaHei" panose="020B0503020204020204" pitchFamily="34" charset="-122"/>
                <a:ea typeface="Microsoft YaHei" panose="020B0503020204020204" pitchFamily="34" charset="-122"/>
              </a:rPr>
              <a:t>SOUTH AUSTRALIA) </a:t>
            </a:r>
          </a:p>
          <a:p>
            <a:pPr algn="ctr" defTabSz="914216">
              <a:lnSpc>
                <a:spcPct val="100000"/>
              </a:lnSpc>
              <a:defRPr sz="2800" b="1">
                <a:solidFill>
                  <a:srgbClr val="FFFFFF"/>
                </a:solidFill>
                <a:latin typeface="思源黑体 CN Regular"/>
                <a:ea typeface="思源黑体 CN Regular"/>
                <a:cs typeface="思源黑体 CN Regular"/>
                <a:sym typeface="思源黑体 CN Regular"/>
              </a:defRPr>
            </a:pPr>
            <a:r>
              <a:rPr lang="ja-JP" altLang="en-US" sz="2400">
                <a:latin typeface="Microsoft YaHei" panose="020B0503020204020204" pitchFamily="34" charset="-122"/>
                <a:ea typeface="Microsoft YaHei" panose="020B0503020204020204" pitchFamily="34" charset="-122"/>
              </a:rPr>
              <a:t>黑比诺的主要产区</a:t>
            </a:r>
            <a:endParaRPr lang="ja-JP" altLang="en-US" sz="2400" dirty="0">
              <a:latin typeface="Microsoft YaHei" panose="020B0503020204020204" pitchFamily="34" charset="-122"/>
              <a:ea typeface="Microsoft YaHei" panose="020B0503020204020204" pitchFamily="34" charset="-122"/>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405568" y="5579217"/>
            <a:ext cx="1638940" cy="764312"/>
          </a:xfrm>
          <a:prstGeom prst="rect">
            <a:avLst/>
          </a:prstGeom>
          <a:noFill/>
        </p:spPr>
        <p:txBody>
          <a:bodyPr wrap="square" anchor="b">
            <a:spAutoFit/>
          </a:bodyPr>
          <a:lstStyle/>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红色浆果</a:t>
            </a:r>
          </a:p>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樱桃</a:t>
            </a:r>
          </a:p>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草莓</a:t>
            </a:r>
            <a:endParaRPr lang="ja-JP" altLang="en-US" sz="1400" dirty="0">
              <a:latin typeface="Microsoft YaHei" panose="020B0503020204020204" pitchFamily="34" charset="-122"/>
              <a:ea typeface="Microsoft YaHei" panose="020B0503020204020204" pitchFamily="34" charset="-122"/>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7195625" y="4945860"/>
            <a:ext cx="300610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180269" y="4938240"/>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a:off x="3373139" y="3912433"/>
            <a:ext cx="251419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E88FAD44-DE6F-8604-D0D5-0262FF9E99B6}"/>
              </a:ext>
            </a:extLst>
          </p:cNvPr>
          <p:cNvCxnSpPr>
            <a:cxnSpLocks/>
          </p:cNvCxnSpPr>
          <p:nvPr/>
        </p:nvCxnSpPr>
        <p:spPr>
          <a:xfrm>
            <a:off x="3373139"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74C8429B-AF90-35E4-3D73-8F57D4B7C5AA}"/>
              </a:ext>
            </a:extLst>
          </p:cNvPr>
          <p:cNvSpPr/>
          <p:nvPr/>
        </p:nvSpPr>
        <p:spPr>
          <a:xfrm>
            <a:off x="2219109" y="428453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9" name="object 58">
            <a:extLst>
              <a:ext uri="{FF2B5EF4-FFF2-40B4-BE49-F238E27FC236}">
                <a16:creationId xmlns:a16="http://schemas.microsoft.com/office/drawing/2014/main" id="{C3167C5C-5D0C-6110-31F1-C656B5717E33}"/>
              </a:ext>
            </a:extLst>
          </p:cNvPr>
          <p:cNvSpPr txBox="1"/>
          <p:nvPr/>
        </p:nvSpPr>
        <p:spPr>
          <a:xfrm>
            <a:off x="2251485" y="4752768"/>
            <a:ext cx="2146963" cy="137499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2800">
                <a:latin typeface="Microsoft YaHei" panose="020B0503020204020204" pitchFamily="34" charset="-122"/>
                <a:ea typeface="Microsoft YaHei" panose="020B0503020204020204" pitchFamily="34" charset="-122"/>
              </a:rPr>
              <a:t>大约 </a:t>
            </a:r>
            <a:endParaRPr lang="en-AU" altLang="ja-JP" sz="2800" dirty="0">
              <a:latin typeface="Microsoft YaHei" panose="020B0503020204020204" pitchFamily="34" charset="-122"/>
              <a:ea typeface="Microsoft YaHei" panose="020B0503020204020204" pitchFamily="34" charset="-122"/>
            </a:endParaRPr>
          </a:p>
          <a:p>
            <a:pPr algn="ctr">
              <a:lnSpc>
                <a:spcPct val="82000"/>
              </a:lnSpc>
              <a:spcBef>
                <a:spcPts val="217"/>
              </a:spcBef>
            </a:pPr>
            <a:r>
              <a:rPr lang="en-AU" sz="6000" dirty="0">
                <a:effectLst/>
                <a:latin typeface="Neue Haas Grotesk Text Pro" panose="020B0504020202020204" pitchFamily="34" charset="77"/>
              </a:rPr>
              <a:t>1/5</a:t>
            </a:r>
          </a:p>
          <a:p>
            <a:r>
              <a:rPr lang="ja-JP" altLang="en-US" sz="1600">
                <a:latin typeface="Microsoft YaHei" panose="020B0503020204020204" pitchFamily="34" charset="-122"/>
                <a:ea typeface="Microsoft YaHei" panose="020B0503020204020204" pitchFamily="34" charset="-122"/>
              </a:rPr>
              <a:t>年度总压榨量的</a:t>
            </a:r>
            <a:endParaRPr lang="ja-JP" altLang="en-US" sz="16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764992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00035" y="327900"/>
            <a:ext cx="11283754" cy="1325562"/>
          </a:xfrm>
        </p:spPr>
        <p:txBody>
          <a:bodyPr/>
          <a:lstStyle/>
          <a:p>
            <a:pPr>
              <a:lnSpc>
                <a:spcPct val="100000"/>
              </a:lnSpc>
            </a:pPr>
            <a:r>
              <a:rPr lang="ja-JP" altLang="en-US" sz="4000">
                <a:solidFill>
                  <a:schemeClr val="bg2"/>
                </a:solidFill>
                <a:latin typeface="Microsoft YaHei" panose="020B0503020204020204" pitchFamily="34" charset="-122"/>
                <a:ea typeface="Microsoft YaHei" panose="020B0503020204020204" pitchFamily="34" charset="-122"/>
              </a:rPr>
              <a:t>黑比诺</a:t>
            </a:r>
            <a:br>
              <a:rPr lang="en-US" sz="4000" dirty="0">
                <a:solidFill>
                  <a:schemeClr val="accent3"/>
                </a:solidFill>
                <a:latin typeface="Microsoft YaHei" panose="020B0503020204020204" pitchFamily="34" charset="-122"/>
                <a:ea typeface="Microsoft YaHei" panose="020B0503020204020204" pitchFamily="34" charset="-122"/>
              </a:rPr>
            </a:br>
            <a:r>
              <a:rPr lang="ja-JP" altLang="en-US" sz="4000">
                <a:solidFill>
                  <a:schemeClr val="accent2"/>
                </a:solidFill>
                <a:latin typeface="Microsoft YaHei" panose="020B0503020204020204" pitchFamily="34" charset="-122"/>
                <a:ea typeface="Microsoft YaHei" panose="020B0503020204020204" pitchFamily="34" charset="-122"/>
              </a:rPr>
              <a:t>特征</a:t>
            </a:r>
            <a:endParaRPr lang="en-US" sz="4000" dirty="0">
              <a:solidFill>
                <a:schemeClr val="accent2"/>
              </a:solidFill>
              <a:latin typeface="Microsoft YaHei" panose="020B0503020204020204" pitchFamily="34" charset="-122"/>
              <a:ea typeface="Microsoft YaHei" panose="020B0503020204020204" pitchFamily="34" charset="-122"/>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42900" y="5842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316296" y="44101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3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7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6779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2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9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384495"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黑比诺</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3" name="Oval 32">
            <a:extLst>
              <a:ext uri="{FF2B5EF4-FFF2-40B4-BE49-F238E27FC236}">
                <a16:creationId xmlns:a16="http://schemas.microsoft.com/office/drawing/2014/main" id="{01E16359-1627-2920-00FD-6FBE917ED7D7}"/>
              </a:ext>
            </a:extLst>
          </p:cNvPr>
          <p:cNvSpPr/>
          <p:nvPr/>
        </p:nvSpPr>
        <p:spPr>
          <a:xfrm>
            <a:off x="201084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3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7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6779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2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9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3E8FC32D-8C9A-564C-F98B-B3AAE41E9B4C}"/>
              </a:ext>
            </a:extLst>
          </p:cNvPr>
          <p:cNvSpPr/>
          <p:nvPr/>
        </p:nvSpPr>
        <p:spPr>
          <a:xfrm>
            <a:off x="201084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3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7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2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9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084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3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7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2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9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1" name="Title 2">
            <a:extLst>
              <a:ext uri="{FF2B5EF4-FFF2-40B4-BE49-F238E27FC236}">
                <a16:creationId xmlns:a16="http://schemas.microsoft.com/office/drawing/2014/main" id="{0519CC78-E188-BE2B-85C0-E0FE7FCF4745}"/>
              </a:ext>
            </a:extLst>
          </p:cNvPr>
          <p:cNvSpPr txBox="1"/>
          <p:nvPr/>
        </p:nvSpPr>
        <p:spPr>
          <a:xfrm>
            <a:off x="516246" y="454232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单宁</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7691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0844" y="48692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7498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39130"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03273"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6779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3232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066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136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2589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498029"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橡木影响</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410550"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084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3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7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67797"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90666"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92"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1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346610"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 – 14%</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2874651"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3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7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2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9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22305" y="522486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酸度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068826" y="5392731"/>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B4E70FFB-6919-E22F-FC72-4910940E46BF}"/>
              </a:ext>
            </a:extLst>
          </p:cNvPr>
          <p:cNvCxnSpPr>
            <a:cxnSpLocks/>
          </p:cNvCxnSpPr>
          <p:nvPr/>
        </p:nvCxnSpPr>
        <p:spPr>
          <a:xfrm>
            <a:off x="3613205"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23623AA-E825-65DF-99FC-53486F79B05A}"/>
              </a:ext>
            </a:extLst>
          </p:cNvPr>
          <p:cNvCxnSpPr>
            <a:cxnSpLocks/>
          </p:cNvCxnSpPr>
          <p:nvPr/>
        </p:nvCxnSpPr>
        <p:spPr>
          <a:xfrm>
            <a:off x="2866651" y="213042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20852118-18B4-B01C-3B7C-A3ED6F462259}"/>
              </a:ext>
            </a:extLst>
          </p:cNvPr>
          <p:cNvSpPr/>
          <p:nvPr/>
        </p:nvSpPr>
        <p:spPr>
          <a:xfrm>
            <a:off x="4560132"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 name="Oval 7">
            <a:extLst>
              <a:ext uri="{FF2B5EF4-FFF2-40B4-BE49-F238E27FC236}">
                <a16:creationId xmlns:a16="http://schemas.microsoft.com/office/drawing/2014/main" id="{F9F2ECC5-249B-58ED-AB8F-B2D43E744F66}"/>
              </a:ext>
            </a:extLst>
          </p:cNvPr>
          <p:cNvSpPr/>
          <p:nvPr/>
        </p:nvSpPr>
        <p:spPr>
          <a:xfrm>
            <a:off x="3828612"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Title 2">
            <a:extLst>
              <a:ext uri="{FF2B5EF4-FFF2-40B4-BE49-F238E27FC236}">
                <a16:creationId xmlns:a16="http://schemas.microsoft.com/office/drawing/2014/main" id="{3EA88E03-48DE-5163-B355-0D6D1AF90CA2}"/>
              </a:ext>
            </a:extLst>
          </p:cNvPr>
          <p:cNvSpPr txBox="1"/>
          <p:nvPr/>
        </p:nvSpPr>
        <p:spPr>
          <a:xfrm>
            <a:off x="636597" y="1695416"/>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颜色</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10" name="Straight Connector 9">
            <a:extLst>
              <a:ext uri="{FF2B5EF4-FFF2-40B4-BE49-F238E27FC236}">
                <a16:creationId xmlns:a16="http://schemas.microsoft.com/office/drawing/2014/main" id="{3B411898-A161-15F2-AF15-5CE51A48E979}"/>
              </a:ext>
            </a:extLst>
          </p:cNvPr>
          <p:cNvCxnSpPr>
            <a:cxnSpLocks/>
          </p:cNvCxnSpPr>
          <p:nvPr/>
        </p:nvCxnSpPr>
        <p:spPr>
          <a:xfrm>
            <a:off x="1189529" y="1803782"/>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Title 2">
            <a:extLst>
              <a:ext uri="{FF2B5EF4-FFF2-40B4-BE49-F238E27FC236}">
                <a16:creationId xmlns:a16="http://schemas.microsoft.com/office/drawing/2014/main" id="{CE427653-FCBB-F5C7-5C5C-395F4FD259A8}"/>
              </a:ext>
            </a:extLst>
          </p:cNvPr>
          <p:cNvSpPr txBox="1"/>
          <p:nvPr/>
        </p:nvSpPr>
        <p:spPr>
          <a:xfrm>
            <a:off x="636596" y="28453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酒体</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sp>
        <p:nvSpPr>
          <p:cNvPr id="13" name="Title 2">
            <a:extLst>
              <a:ext uri="{FF2B5EF4-FFF2-40B4-BE49-F238E27FC236}">
                <a16:creationId xmlns:a16="http://schemas.microsoft.com/office/drawing/2014/main" id="{19B6F353-B149-B016-B78C-37F28D9BA2BC}"/>
              </a:ext>
            </a:extLst>
          </p:cNvPr>
          <p:cNvSpPr txBox="1"/>
          <p:nvPr/>
        </p:nvSpPr>
        <p:spPr>
          <a:xfrm>
            <a:off x="1952617" y="248173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轻盈</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14" name="Title 2">
            <a:extLst>
              <a:ext uri="{FF2B5EF4-FFF2-40B4-BE49-F238E27FC236}">
                <a16:creationId xmlns:a16="http://schemas.microsoft.com/office/drawing/2014/main" id="{396014B7-39EB-DCFA-78D4-199AFF312712}"/>
              </a:ext>
            </a:extLst>
          </p:cNvPr>
          <p:cNvSpPr txBox="1"/>
          <p:nvPr/>
        </p:nvSpPr>
        <p:spPr>
          <a:xfrm>
            <a:off x="3226951" y="251061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15" name="Title 2">
            <a:extLst>
              <a:ext uri="{FF2B5EF4-FFF2-40B4-BE49-F238E27FC236}">
                <a16:creationId xmlns:a16="http://schemas.microsoft.com/office/drawing/2014/main" id="{AE3382BA-5AA4-F4C7-E407-E8173B1E41AD}"/>
              </a:ext>
            </a:extLst>
          </p:cNvPr>
          <p:cNvSpPr txBox="1"/>
          <p:nvPr/>
        </p:nvSpPr>
        <p:spPr>
          <a:xfrm>
            <a:off x="4491699" y="248173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饱满</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16" name="Title 2">
            <a:extLst>
              <a:ext uri="{FF2B5EF4-FFF2-40B4-BE49-F238E27FC236}">
                <a16:creationId xmlns:a16="http://schemas.microsoft.com/office/drawing/2014/main" id="{73D6C2EB-1DE2-1197-8157-858370559AAB}"/>
              </a:ext>
            </a:extLst>
          </p:cNvPr>
          <p:cNvSpPr txBox="1"/>
          <p:nvPr/>
        </p:nvSpPr>
        <p:spPr>
          <a:xfrm>
            <a:off x="1974819" y="3362457"/>
            <a:ext cx="72540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干</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17" name="Title 2">
            <a:extLst>
              <a:ext uri="{FF2B5EF4-FFF2-40B4-BE49-F238E27FC236}">
                <a16:creationId xmlns:a16="http://schemas.microsoft.com/office/drawing/2014/main" id="{53585FA7-2C23-9DDE-C591-DAEBA4924A7A}"/>
              </a:ext>
            </a:extLst>
          </p:cNvPr>
          <p:cNvSpPr txBox="1"/>
          <p:nvPr/>
        </p:nvSpPr>
        <p:spPr>
          <a:xfrm>
            <a:off x="3077768" y="339133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r>
              <a:rPr lang="ja-JP" altLang="en-US" sz="1200">
                <a:solidFill>
                  <a:schemeClr val="tx1"/>
                </a:solidFill>
                <a:latin typeface="Microsoft YaHei" panose="020B0503020204020204" pitchFamily="34" charset="-122"/>
                <a:ea typeface="Microsoft YaHei" panose="020B0503020204020204" pitchFamily="34" charset="-122"/>
              </a:rPr>
              <a:t>半干</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24" name="Title 2">
            <a:extLst>
              <a:ext uri="{FF2B5EF4-FFF2-40B4-BE49-F238E27FC236}">
                <a16:creationId xmlns:a16="http://schemas.microsoft.com/office/drawing/2014/main" id="{C085C747-6039-C8D4-8EDD-E865E1EDE65B}"/>
              </a:ext>
            </a:extLst>
          </p:cNvPr>
          <p:cNvSpPr txBox="1"/>
          <p:nvPr/>
        </p:nvSpPr>
        <p:spPr>
          <a:xfrm>
            <a:off x="4491699" y="336245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甜</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cxnSp>
        <p:nvCxnSpPr>
          <p:cNvPr id="30" name="Straight Connector 29">
            <a:extLst>
              <a:ext uri="{FF2B5EF4-FFF2-40B4-BE49-F238E27FC236}">
                <a16:creationId xmlns:a16="http://schemas.microsoft.com/office/drawing/2014/main" id="{2E4EA122-C4F7-F08E-6846-F6E4E91759E6}"/>
              </a:ext>
            </a:extLst>
          </p:cNvPr>
          <p:cNvCxnSpPr>
            <a:cxnSpLocks/>
          </p:cNvCxnSpPr>
          <p:nvPr/>
        </p:nvCxnSpPr>
        <p:spPr>
          <a:xfrm>
            <a:off x="1189529" y="2965317"/>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itle 2">
            <a:extLst>
              <a:ext uri="{FF2B5EF4-FFF2-40B4-BE49-F238E27FC236}">
                <a16:creationId xmlns:a16="http://schemas.microsoft.com/office/drawing/2014/main" id="{D8CEC6D6-E618-2034-5DFA-1A88A213DAAE}"/>
              </a:ext>
            </a:extLst>
          </p:cNvPr>
          <p:cNvSpPr txBox="1"/>
          <p:nvPr/>
        </p:nvSpPr>
        <p:spPr>
          <a:xfrm>
            <a:off x="636596" y="366859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甜度</a:t>
            </a:r>
          </a:p>
        </p:txBody>
      </p:sp>
      <p:cxnSp>
        <p:nvCxnSpPr>
          <p:cNvPr id="37" name="Straight Connector 36">
            <a:extLst>
              <a:ext uri="{FF2B5EF4-FFF2-40B4-BE49-F238E27FC236}">
                <a16:creationId xmlns:a16="http://schemas.microsoft.com/office/drawing/2014/main" id="{A08D1A62-96D5-1DE6-CA0E-8F01D87DA6AB}"/>
              </a:ext>
            </a:extLst>
          </p:cNvPr>
          <p:cNvCxnSpPr>
            <a:cxnSpLocks/>
          </p:cNvCxnSpPr>
          <p:nvPr/>
        </p:nvCxnSpPr>
        <p:spPr>
          <a:xfrm>
            <a:off x="1189529" y="3836468"/>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4" name="Title 2">
            <a:extLst>
              <a:ext uri="{FF2B5EF4-FFF2-40B4-BE49-F238E27FC236}">
                <a16:creationId xmlns:a16="http://schemas.microsoft.com/office/drawing/2014/main" id="{39A78F12-8E88-1DB0-549A-820BBD164AB7}"/>
              </a:ext>
            </a:extLst>
          </p:cNvPr>
          <p:cNvSpPr txBox="1"/>
          <p:nvPr/>
        </p:nvSpPr>
        <p:spPr>
          <a:xfrm>
            <a:off x="3103383" y="421529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5" name="Title 2">
            <a:extLst>
              <a:ext uri="{FF2B5EF4-FFF2-40B4-BE49-F238E27FC236}">
                <a16:creationId xmlns:a16="http://schemas.microsoft.com/office/drawing/2014/main" id="{554910AB-B148-942B-4DD6-BAB44F653F16}"/>
              </a:ext>
            </a:extLst>
          </p:cNvPr>
          <p:cNvSpPr txBox="1"/>
          <p:nvPr/>
        </p:nvSpPr>
        <p:spPr>
          <a:xfrm>
            <a:off x="4469010" y="421529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6" name="Title 2">
            <a:extLst>
              <a:ext uri="{FF2B5EF4-FFF2-40B4-BE49-F238E27FC236}">
                <a16:creationId xmlns:a16="http://schemas.microsoft.com/office/drawing/2014/main" id="{763A1D16-3E53-A3EF-97D3-7AC47CD1B398}"/>
              </a:ext>
            </a:extLst>
          </p:cNvPr>
          <p:cNvSpPr txBox="1"/>
          <p:nvPr/>
        </p:nvSpPr>
        <p:spPr>
          <a:xfrm>
            <a:off x="1551798" y="4215296"/>
            <a:ext cx="113341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80000"/>
              </a:lnSpc>
              <a:defRPr sz="1400">
                <a:latin typeface="思源黑体 CN Regular"/>
                <a:ea typeface="思源黑体 CN Regular"/>
                <a:cs typeface="思源黑体 CN Regular"/>
                <a:sym typeface="思源黑体 CN Regular"/>
              </a:defRPr>
            </a:pPr>
            <a:r>
              <a:rPr lang="ja-JP" altLang="en-US" sz="1200">
                <a:solidFill>
                  <a:schemeClr val="tx1"/>
                </a:solidFill>
                <a:latin typeface="Microsoft YaHei" panose="020B0503020204020204" pitchFamily="34" charset="-122"/>
                <a:ea typeface="Microsoft YaHei" panose="020B0503020204020204" pitchFamily="34" charset="-122"/>
              </a:rPr>
              <a:t>低</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54" name="Title 2">
            <a:extLst>
              <a:ext uri="{FF2B5EF4-FFF2-40B4-BE49-F238E27FC236}">
                <a16:creationId xmlns:a16="http://schemas.microsoft.com/office/drawing/2014/main" id="{DA241723-FD47-3AFF-89DB-F9C3583105EE}"/>
              </a:ext>
            </a:extLst>
          </p:cNvPr>
          <p:cNvSpPr txBox="1"/>
          <p:nvPr/>
        </p:nvSpPr>
        <p:spPr>
          <a:xfrm>
            <a:off x="498029" y="60885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酒精度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55" name="Straight Connector 54">
            <a:extLst>
              <a:ext uri="{FF2B5EF4-FFF2-40B4-BE49-F238E27FC236}">
                <a16:creationId xmlns:a16="http://schemas.microsoft.com/office/drawing/2014/main" id="{629E02C9-E346-F4BE-FC6C-131B4E217361}"/>
              </a:ext>
            </a:extLst>
          </p:cNvPr>
          <p:cNvCxnSpPr>
            <a:cxnSpLocks/>
          </p:cNvCxnSpPr>
          <p:nvPr/>
        </p:nvCxnSpPr>
        <p:spPr>
          <a:xfrm>
            <a:off x="1274827" y="6256408"/>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094713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421928"/>
          </a:xfrm>
          <a:prstGeom prst="rect">
            <a:avLst/>
          </a:prstGeom>
          <a:noFill/>
        </p:spPr>
        <p:txBody>
          <a:bodyPr wrap="square">
            <a:spAutoFit/>
          </a:bodyPr>
          <a:lstStyle/>
          <a:p>
            <a:r>
              <a:rPr lang="ja-JP" altLang="en-US" sz="3200">
                <a:solidFill>
                  <a:srgbClr val="601329"/>
                </a:solidFill>
                <a:latin typeface="Microsoft YaHei" panose="020B0503020204020204" pitchFamily="34" charset="-122"/>
                <a:ea typeface="Microsoft YaHei" panose="020B0503020204020204" pitchFamily="34" charset="-122"/>
              </a:rPr>
              <a:t>阿德莱德山区</a:t>
            </a:r>
            <a:br>
              <a:rPr lang="en-US" sz="6000" dirty="0">
                <a:solidFill>
                  <a:srgbClr val="B2D8BE"/>
                </a:solidFill>
                <a:latin typeface="Microsoft YaHei" panose="020B0503020204020204" pitchFamily="34" charset="-122"/>
                <a:ea typeface="Microsoft YaHei" panose="020B0503020204020204" pitchFamily="34" charset="-122"/>
              </a:rPr>
            </a:br>
            <a:r>
              <a:rPr lang="ja-JP" altLang="en-US" sz="5440">
                <a:solidFill>
                  <a:schemeClr val="bg2"/>
                </a:solidFill>
                <a:latin typeface="Microsoft YaHei" panose="020B0503020204020204" pitchFamily="34" charset="-122"/>
                <a:ea typeface="Microsoft YaHei" panose="020B0503020204020204" pitchFamily="34" charset="-122"/>
              </a:rPr>
              <a:t>设拉子</a:t>
            </a:r>
            <a:endParaRPr lang="en-US" sz="5440" dirty="0">
              <a:solidFill>
                <a:schemeClr val="bg2"/>
              </a:solidFill>
              <a:latin typeface="Microsoft YaHei" panose="020B0503020204020204" pitchFamily="34" charset="-122"/>
              <a:ea typeface="Microsoft YaHei" panose="020B0503020204020204" pitchFamily="34" charset="-122"/>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2972342"/>
            <a:ext cx="2805709" cy="895117"/>
          </a:xfrm>
          <a:prstGeom prst="rect">
            <a:avLst/>
          </a:prstGeom>
          <a:noFill/>
        </p:spPr>
        <p:txBody>
          <a:bodyPr wrap="square" anchor="b">
            <a:spAutoFit/>
          </a:bodyPr>
          <a:lstStyle/>
          <a:p>
            <a:pPr algn="ctr">
              <a:spcBef>
                <a:spcPts val="217"/>
              </a:spcBef>
              <a:spcAft>
                <a:spcPts val="315"/>
              </a:spcAft>
            </a:pPr>
            <a:r>
              <a:rPr lang="ja-JP" altLang="en-US" sz="1600">
                <a:effectLst/>
                <a:latin typeface="Microsoft YaHei" panose="020B0503020204020204" pitchFamily="34" charset="-122"/>
                <a:ea typeface="Microsoft YaHei" panose="020B0503020204020204" pitchFamily="34" charset="-122"/>
              </a:rPr>
              <a:t>中等酒体，辛香且优雅</a:t>
            </a:r>
            <a:endParaRPr lang="en-AU" altLang="ja-JP" sz="1600" dirty="0">
              <a:effectLst/>
              <a:latin typeface="Microsoft YaHei" panose="020B0503020204020204" pitchFamily="34" charset="-122"/>
              <a:ea typeface="Microsoft YaHei" panose="020B0503020204020204" pitchFamily="34" charset="-122"/>
            </a:endParaRPr>
          </a:p>
          <a:p>
            <a:pPr algn="ctr">
              <a:spcBef>
                <a:spcPts val="217"/>
              </a:spcBef>
              <a:spcAft>
                <a:spcPts val="315"/>
              </a:spcAft>
            </a:pPr>
            <a:r>
              <a:rPr lang="ja-JP" altLang="en-US" sz="1600">
                <a:latin typeface="Microsoft YaHei" panose="020B0503020204020204" pitchFamily="34" charset="-122"/>
                <a:ea typeface="Microsoft YaHei" panose="020B0503020204020204" pitchFamily="34" charset="-122"/>
              </a:rPr>
              <a:t>与温暖气候产区的奔放风格形成鲜明对比</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900522"/>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4234931"/>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812208"/>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08969" y="2789902"/>
            <a:ext cx="2146963" cy="75597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nSpc>
                <a:spcPct val="100000"/>
              </a:lnSpc>
              <a:spcBef>
                <a:spcPts val="217"/>
              </a:spcBef>
            </a:pPr>
            <a:r>
              <a:rPr lang="ja-JP" altLang="en-US" sz="2400">
                <a:effectLst/>
                <a:latin typeface="Microsoft YaHei" panose="020B0503020204020204" pitchFamily="34" charset="-122"/>
                <a:ea typeface="Microsoft YaHei" panose="020B0503020204020204" pitchFamily="34" charset="-122"/>
              </a:rPr>
              <a:t>迅速崛起</a:t>
            </a:r>
            <a:r>
              <a:rPr lang="en-AU" altLang="ja-JP" sz="2400" dirty="0">
                <a:effectLst/>
                <a:latin typeface="Microsoft YaHei" panose="020B0503020204020204" pitchFamily="34" charset="-122"/>
                <a:ea typeface="Microsoft YaHei" panose="020B0503020204020204" pitchFamily="34" charset="-122"/>
              </a:rPr>
              <a:t>,</a:t>
            </a:r>
            <a:br>
              <a:rPr lang="en-AU" altLang="ja-JP" sz="2400" dirty="0">
                <a:effectLst/>
                <a:latin typeface="Microsoft YaHei" panose="020B0503020204020204" pitchFamily="34" charset="-122"/>
                <a:ea typeface="Microsoft YaHei" panose="020B0503020204020204" pitchFamily="34" charset="-122"/>
              </a:rPr>
            </a:br>
            <a:r>
              <a:rPr lang="ja-JP" altLang="en-US" sz="2400">
                <a:effectLst/>
                <a:latin typeface="Microsoft YaHei" panose="020B0503020204020204" pitchFamily="34" charset="-122"/>
                <a:ea typeface="Microsoft YaHei" panose="020B0503020204020204" pitchFamily="34" charset="-122"/>
              </a:rPr>
              <a:t>备受赞誉</a:t>
            </a:r>
            <a:endParaRPr lang="en-AU" sz="2400" dirty="0">
              <a:effectLst/>
              <a:latin typeface="Microsoft YaHei" panose="020B0503020204020204" pitchFamily="34" charset="-122"/>
              <a:ea typeface="Microsoft YaHei" panose="020B0503020204020204" pitchFamily="34" charset="-122"/>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8971561" y="4788665"/>
            <a:ext cx="2805709" cy="1448795"/>
          </a:xfrm>
          <a:prstGeom prst="rect">
            <a:avLst/>
          </a:prstGeom>
          <a:noFill/>
        </p:spPr>
        <p:txBody>
          <a:bodyPr wrap="square" anchor="b">
            <a:spAutoFit/>
          </a:bodyPr>
          <a:lstStyle/>
          <a:p>
            <a:pPr>
              <a:lnSpc>
                <a:spcPct val="82000"/>
              </a:lnSpc>
              <a:spcBef>
                <a:spcPts val="150"/>
              </a:spcBef>
              <a:spcAft>
                <a:spcPts val="315"/>
              </a:spcAft>
              <a:buClr>
                <a:schemeClr val="bg2"/>
              </a:buClr>
            </a:pPr>
            <a:r>
              <a:rPr lang="ja-JP" altLang="en-US" sz="1400" b="1">
                <a:effectLst/>
                <a:latin typeface="Microsoft YaHei" panose="020B0503020204020204" pitchFamily="34" charset="-122"/>
                <a:ea typeface="Microsoft YaHei" panose="020B0503020204020204" pitchFamily="34" charset="-122"/>
              </a:rPr>
              <a:t>典型风味 </a:t>
            </a:r>
            <a:endParaRPr lang="en-AU" altLang="ja-JP" sz="1400" b="1" dirty="0">
              <a:effectLst/>
              <a:latin typeface="Microsoft YaHei" panose="020B0503020204020204" pitchFamily="34" charset="-122"/>
              <a:ea typeface="Microsoft YaHei" panose="020B0503020204020204" pitchFamily="34" charset="-122"/>
            </a:endParaRPr>
          </a:p>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黑樱桃</a:t>
            </a:r>
          </a:p>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李子</a:t>
            </a:r>
          </a:p>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胡椒</a:t>
            </a:r>
          </a:p>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辛香料</a:t>
            </a:r>
          </a:p>
          <a:p>
            <a:pPr marL="285750" indent="-285750">
              <a:spcBef>
                <a:spcPts val="100"/>
              </a:spcBef>
              <a:buClr>
                <a:schemeClr val="bg2"/>
              </a:buClr>
              <a:buSzTx/>
              <a:buFont typeface="Arial" panose="020B0604020202020204" pitchFamily="34" charset="0"/>
              <a:buChar char="•"/>
              <a:defRPr sz="1600">
                <a:latin typeface="思源黑体 CN Regular"/>
                <a:ea typeface="思源黑体 CN Regular"/>
                <a:cs typeface="思源黑体 CN Regular"/>
                <a:sym typeface="思源黑体 CN Regular"/>
              </a:defRPr>
            </a:pPr>
            <a:r>
              <a:rPr lang="ja-JP" altLang="en-US" sz="1400">
                <a:latin typeface="Microsoft YaHei" panose="020B0503020204020204" pitchFamily="34" charset="-122"/>
                <a:ea typeface="Microsoft YaHei" panose="020B0503020204020204" pitchFamily="34" charset="-122"/>
              </a:rPr>
              <a:t>深色浆果</a:t>
            </a:r>
            <a:endParaRPr lang="ja-JP" altLang="en-US" sz="1400" dirty="0">
              <a:latin typeface="Microsoft YaHei" panose="020B0503020204020204" pitchFamily="34" charset="-122"/>
              <a:ea typeface="Microsoft YaHei" panose="020B0503020204020204" pitchFamily="34" charset="-122"/>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906182"/>
            <a:ext cx="184254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1521449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392364"/>
            <a:ext cx="11283754" cy="1325562"/>
          </a:xfrm>
        </p:spPr>
        <p:txBody>
          <a:bodyPr/>
          <a:lstStyle/>
          <a:p>
            <a:pPr>
              <a:lnSpc>
                <a:spcPct val="100000"/>
              </a:lnSpc>
            </a:pPr>
            <a:r>
              <a:rPr lang="ja-JP" altLang="en-US" sz="4000">
                <a:solidFill>
                  <a:schemeClr val="bg2"/>
                </a:solidFill>
                <a:latin typeface="Microsoft YaHei" panose="020B0503020204020204" pitchFamily="34" charset="-122"/>
                <a:ea typeface="Microsoft YaHei" panose="020B0503020204020204" pitchFamily="34" charset="-122"/>
              </a:rPr>
              <a:t>设拉子</a:t>
            </a:r>
            <a:br>
              <a:rPr lang="en-US" sz="4000" dirty="0">
                <a:solidFill>
                  <a:schemeClr val="accent3"/>
                </a:solidFill>
                <a:latin typeface="Microsoft YaHei" panose="020B0503020204020204" pitchFamily="34" charset="-122"/>
                <a:ea typeface="Microsoft YaHei" panose="020B0503020204020204" pitchFamily="34" charset="-122"/>
              </a:rPr>
            </a:br>
            <a:r>
              <a:rPr lang="ja-JP" altLang="en-US" sz="4000">
                <a:solidFill>
                  <a:schemeClr val="accent2"/>
                </a:solidFill>
                <a:latin typeface="Microsoft YaHei" panose="020B0503020204020204" pitchFamily="34" charset="-122"/>
                <a:ea typeface="Microsoft YaHei" panose="020B0503020204020204" pitchFamily="34" charset="-122"/>
              </a:rPr>
              <a:t>特征</a:t>
            </a:r>
            <a:endParaRPr lang="en-US" sz="4000" dirty="0">
              <a:solidFill>
                <a:schemeClr val="accent2"/>
              </a:solidFill>
              <a:latin typeface="Microsoft YaHei" panose="020B0503020204020204" pitchFamily="34" charset="-122"/>
              <a:ea typeface="Microsoft YaHei" panose="020B0503020204020204" pitchFamily="34" charset="-122"/>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31044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设拉子</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825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 – 14%</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433197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 name="Oval 3">
            <a:extLst>
              <a:ext uri="{FF2B5EF4-FFF2-40B4-BE49-F238E27FC236}">
                <a16:creationId xmlns:a16="http://schemas.microsoft.com/office/drawing/2014/main" id="{C47B3B60-5594-E9C5-71E8-E6AF57309F8F}"/>
              </a:ext>
            </a:extLst>
          </p:cNvPr>
          <p:cNvSpPr/>
          <p:nvPr/>
        </p:nvSpPr>
        <p:spPr>
          <a:xfrm>
            <a:off x="4190662"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973248"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59C317E-F00A-81AC-9C61-483D98B69000}"/>
              </a:ext>
            </a:extLst>
          </p:cNvPr>
          <p:cNvCxnSpPr>
            <a:cxnSpLocks/>
          </p:cNvCxnSpPr>
          <p:nvPr/>
        </p:nvCxnSpPr>
        <p:spPr>
          <a:xfrm>
            <a:off x="3971882" y="2123394"/>
            <a:ext cx="3600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2" name="Oval 31">
            <a:extLst>
              <a:ext uri="{FF2B5EF4-FFF2-40B4-BE49-F238E27FC236}">
                <a16:creationId xmlns:a16="http://schemas.microsoft.com/office/drawing/2014/main" id="{AD99DF4E-52E5-67E7-5EF2-4BAC2FC58D76}"/>
              </a:ext>
            </a:extLst>
          </p:cNvPr>
          <p:cNvSpPr/>
          <p:nvPr/>
        </p:nvSpPr>
        <p:spPr>
          <a:xfrm>
            <a:off x="3842676"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Title 2">
            <a:extLst>
              <a:ext uri="{FF2B5EF4-FFF2-40B4-BE49-F238E27FC236}">
                <a16:creationId xmlns:a16="http://schemas.microsoft.com/office/drawing/2014/main" id="{99D7BC6D-A6AF-75AE-5E64-67B2D39E02B1}"/>
              </a:ext>
            </a:extLst>
          </p:cNvPr>
          <p:cNvSpPr txBox="1"/>
          <p:nvPr/>
        </p:nvSpPr>
        <p:spPr>
          <a:xfrm>
            <a:off x="516246" y="454232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单宁</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8" name="Straight Connector 7">
            <a:extLst>
              <a:ext uri="{FF2B5EF4-FFF2-40B4-BE49-F238E27FC236}">
                <a16:creationId xmlns:a16="http://schemas.microsoft.com/office/drawing/2014/main" id="{BA733318-2529-008E-7AD9-5DB517C65D74}"/>
              </a:ext>
            </a:extLst>
          </p:cNvPr>
          <p:cNvCxnSpPr>
            <a:cxnSpLocks/>
          </p:cNvCxnSpPr>
          <p:nvPr/>
        </p:nvCxnSpPr>
        <p:spPr>
          <a:xfrm>
            <a:off x="107691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 name="Title 2">
            <a:extLst>
              <a:ext uri="{FF2B5EF4-FFF2-40B4-BE49-F238E27FC236}">
                <a16:creationId xmlns:a16="http://schemas.microsoft.com/office/drawing/2014/main" id="{7854CAA9-387F-2626-D493-3EE32836112D}"/>
              </a:ext>
            </a:extLst>
          </p:cNvPr>
          <p:cNvSpPr txBox="1"/>
          <p:nvPr/>
        </p:nvSpPr>
        <p:spPr>
          <a:xfrm>
            <a:off x="498029"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橡木影响</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10" name="Straight Connector 9">
            <a:extLst>
              <a:ext uri="{FF2B5EF4-FFF2-40B4-BE49-F238E27FC236}">
                <a16:creationId xmlns:a16="http://schemas.microsoft.com/office/drawing/2014/main" id="{5216D7B6-3E4C-C447-67DB-886753267543}"/>
              </a:ext>
            </a:extLst>
          </p:cNvPr>
          <p:cNvCxnSpPr>
            <a:cxnSpLocks/>
          </p:cNvCxnSpPr>
          <p:nvPr/>
        </p:nvCxnSpPr>
        <p:spPr>
          <a:xfrm>
            <a:off x="1410550"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Title 2">
            <a:extLst>
              <a:ext uri="{FF2B5EF4-FFF2-40B4-BE49-F238E27FC236}">
                <a16:creationId xmlns:a16="http://schemas.microsoft.com/office/drawing/2014/main" id="{CD0F0A22-130F-D5D2-D90E-6AF03F841FDA}"/>
              </a:ext>
            </a:extLst>
          </p:cNvPr>
          <p:cNvSpPr txBox="1"/>
          <p:nvPr/>
        </p:nvSpPr>
        <p:spPr>
          <a:xfrm>
            <a:off x="522305" y="522486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酸度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13" name="Straight Connector 12">
            <a:extLst>
              <a:ext uri="{FF2B5EF4-FFF2-40B4-BE49-F238E27FC236}">
                <a16:creationId xmlns:a16="http://schemas.microsoft.com/office/drawing/2014/main" id="{012AA0AB-0DA2-2BB3-9743-AFE7E8B9294C}"/>
              </a:ext>
            </a:extLst>
          </p:cNvPr>
          <p:cNvCxnSpPr>
            <a:cxnSpLocks/>
          </p:cNvCxnSpPr>
          <p:nvPr/>
        </p:nvCxnSpPr>
        <p:spPr>
          <a:xfrm>
            <a:off x="1068826" y="5392731"/>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 name="Title 2">
            <a:extLst>
              <a:ext uri="{FF2B5EF4-FFF2-40B4-BE49-F238E27FC236}">
                <a16:creationId xmlns:a16="http://schemas.microsoft.com/office/drawing/2014/main" id="{25A2FA0F-4A59-8880-78EB-AD61A29270EA}"/>
              </a:ext>
            </a:extLst>
          </p:cNvPr>
          <p:cNvSpPr txBox="1"/>
          <p:nvPr/>
        </p:nvSpPr>
        <p:spPr>
          <a:xfrm>
            <a:off x="636597" y="1695416"/>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颜色</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24" name="Straight Connector 23">
            <a:extLst>
              <a:ext uri="{FF2B5EF4-FFF2-40B4-BE49-F238E27FC236}">
                <a16:creationId xmlns:a16="http://schemas.microsoft.com/office/drawing/2014/main" id="{ABFE9D74-3E51-59AA-1A16-560D17B5A506}"/>
              </a:ext>
            </a:extLst>
          </p:cNvPr>
          <p:cNvCxnSpPr>
            <a:cxnSpLocks/>
          </p:cNvCxnSpPr>
          <p:nvPr/>
        </p:nvCxnSpPr>
        <p:spPr>
          <a:xfrm>
            <a:off x="1189529" y="1803782"/>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7" name="Title 2">
            <a:extLst>
              <a:ext uri="{FF2B5EF4-FFF2-40B4-BE49-F238E27FC236}">
                <a16:creationId xmlns:a16="http://schemas.microsoft.com/office/drawing/2014/main" id="{81988F60-63A3-5C83-87BA-415F96B90162}"/>
              </a:ext>
            </a:extLst>
          </p:cNvPr>
          <p:cNvSpPr txBox="1"/>
          <p:nvPr/>
        </p:nvSpPr>
        <p:spPr>
          <a:xfrm>
            <a:off x="636596" y="28453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1500">
                <a:solidFill>
                  <a:schemeClr val="tx1"/>
                </a:solidFill>
                <a:latin typeface="Microsoft YaHei" panose="020B0503020204020204" pitchFamily="34" charset="-122"/>
                <a:ea typeface="Microsoft YaHei" panose="020B0503020204020204" pitchFamily="34" charset="-122"/>
              </a:rPr>
              <a:t>酒体</a:t>
            </a:r>
            <a:endParaRPr lang="ja-JP" altLang="en-US" sz="1500" dirty="0">
              <a:solidFill>
                <a:schemeClr val="tx1"/>
              </a:solidFill>
              <a:latin typeface="Microsoft YaHei" panose="020B0503020204020204" pitchFamily="34" charset="-122"/>
              <a:ea typeface="Microsoft YaHei" panose="020B0503020204020204" pitchFamily="34" charset="-122"/>
            </a:endParaRPr>
          </a:p>
        </p:txBody>
      </p:sp>
      <p:sp>
        <p:nvSpPr>
          <p:cNvPr id="41" name="Title 2">
            <a:extLst>
              <a:ext uri="{FF2B5EF4-FFF2-40B4-BE49-F238E27FC236}">
                <a16:creationId xmlns:a16="http://schemas.microsoft.com/office/drawing/2014/main" id="{3D802CC7-3E48-C9B9-D837-9D7CCB359693}"/>
              </a:ext>
            </a:extLst>
          </p:cNvPr>
          <p:cNvSpPr txBox="1"/>
          <p:nvPr/>
        </p:nvSpPr>
        <p:spPr>
          <a:xfrm>
            <a:off x="1952617" y="248173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轻盈</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2" name="Title 2">
            <a:extLst>
              <a:ext uri="{FF2B5EF4-FFF2-40B4-BE49-F238E27FC236}">
                <a16:creationId xmlns:a16="http://schemas.microsoft.com/office/drawing/2014/main" id="{1A90F8F5-00FE-235D-C3AA-A2B17D34CE88}"/>
              </a:ext>
            </a:extLst>
          </p:cNvPr>
          <p:cNvSpPr txBox="1"/>
          <p:nvPr/>
        </p:nvSpPr>
        <p:spPr>
          <a:xfrm>
            <a:off x="3226951" y="251061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3" name="Title 2">
            <a:extLst>
              <a:ext uri="{FF2B5EF4-FFF2-40B4-BE49-F238E27FC236}">
                <a16:creationId xmlns:a16="http://schemas.microsoft.com/office/drawing/2014/main" id="{7C94F94C-8606-309D-9E95-653005B81DBF}"/>
              </a:ext>
            </a:extLst>
          </p:cNvPr>
          <p:cNvSpPr txBox="1"/>
          <p:nvPr/>
        </p:nvSpPr>
        <p:spPr>
          <a:xfrm>
            <a:off x="4491699" y="248173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饱满</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4" name="Title 2">
            <a:extLst>
              <a:ext uri="{FF2B5EF4-FFF2-40B4-BE49-F238E27FC236}">
                <a16:creationId xmlns:a16="http://schemas.microsoft.com/office/drawing/2014/main" id="{DC0AC659-694F-DCB0-97E0-DF66FEB0FB95}"/>
              </a:ext>
            </a:extLst>
          </p:cNvPr>
          <p:cNvSpPr txBox="1"/>
          <p:nvPr/>
        </p:nvSpPr>
        <p:spPr>
          <a:xfrm>
            <a:off x="1974819" y="3362457"/>
            <a:ext cx="72540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干</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45" name="Title 2">
            <a:extLst>
              <a:ext uri="{FF2B5EF4-FFF2-40B4-BE49-F238E27FC236}">
                <a16:creationId xmlns:a16="http://schemas.microsoft.com/office/drawing/2014/main" id="{63F7A471-BDC0-6B51-AE8D-940D1F292F91}"/>
              </a:ext>
            </a:extLst>
          </p:cNvPr>
          <p:cNvSpPr txBox="1"/>
          <p:nvPr/>
        </p:nvSpPr>
        <p:spPr>
          <a:xfrm>
            <a:off x="3077768" y="339133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r>
              <a:rPr lang="ja-JP" altLang="en-US" sz="1200">
                <a:solidFill>
                  <a:schemeClr val="tx1"/>
                </a:solidFill>
                <a:latin typeface="Microsoft YaHei" panose="020B0503020204020204" pitchFamily="34" charset="-122"/>
                <a:ea typeface="Microsoft YaHei" panose="020B0503020204020204" pitchFamily="34" charset="-122"/>
              </a:rPr>
              <a:t>半干</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46" name="Title 2">
            <a:extLst>
              <a:ext uri="{FF2B5EF4-FFF2-40B4-BE49-F238E27FC236}">
                <a16:creationId xmlns:a16="http://schemas.microsoft.com/office/drawing/2014/main" id="{5500053A-AB85-466F-E619-5173225A7197}"/>
              </a:ext>
            </a:extLst>
          </p:cNvPr>
          <p:cNvSpPr txBox="1"/>
          <p:nvPr/>
        </p:nvSpPr>
        <p:spPr>
          <a:xfrm>
            <a:off x="4491699" y="336245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甜</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cxnSp>
        <p:nvCxnSpPr>
          <p:cNvPr id="48" name="Straight Connector 47">
            <a:extLst>
              <a:ext uri="{FF2B5EF4-FFF2-40B4-BE49-F238E27FC236}">
                <a16:creationId xmlns:a16="http://schemas.microsoft.com/office/drawing/2014/main" id="{EAD85806-48BD-DAF5-AFDD-C2DA0EC28057}"/>
              </a:ext>
            </a:extLst>
          </p:cNvPr>
          <p:cNvCxnSpPr>
            <a:cxnSpLocks/>
          </p:cNvCxnSpPr>
          <p:nvPr/>
        </p:nvCxnSpPr>
        <p:spPr>
          <a:xfrm>
            <a:off x="1189529" y="2965317"/>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Title 2">
            <a:extLst>
              <a:ext uri="{FF2B5EF4-FFF2-40B4-BE49-F238E27FC236}">
                <a16:creationId xmlns:a16="http://schemas.microsoft.com/office/drawing/2014/main" id="{3982EFC3-9D4B-D235-7CD4-5F85C66DF85C}"/>
              </a:ext>
            </a:extLst>
          </p:cNvPr>
          <p:cNvSpPr txBox="1"/>
          <p:nvPr/>
        </p:nvSpPr>
        <p:spPr>
          <a:xfrm>
            <a:off x="636596" y="366859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甜度</a:t>
            </a:r>
          </a:p>
        </p:txBody>
      </p:sp>
      <p:cxnSp>
        <p:nvCxnSpPr>
          <p:cNvPr id="55" name="Straight Connector 54">
            <a:extLst>
              <a:ext uri="{FF2B5EF4-FFF2-40B4-BE49-F238E27FC236}">
                <a16:creationId xmlns:a16="http://schemas.microsoft.com/office/drawing/2014/main" id="{896EAC0C-EB35-F3C0-4836-29BBB934D7CC}"/>
              </a:ext>
            </a:extLst>
          </p:cNvPr>
          <p:cNvCxnSpPr>
            <a:cxnSpLocks/>
          </p:cNvCxnSpPr>
          <p:nvPr/>
        </p:nvCxnSpPr>
        <p:spPr>
          <a:xfrm>
            <a:off x="1189529" y="3836468"/>
            <a:ext cx="7696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6" name="Title 2">
            <a:extLst>
              <a:ext uri="{FF2B5EF4-FFF2-40B4-BE49-F238E27FC236}">
                <a16:creationId xmlns:a16="http://schemas.microsoft.com/office/drawing/2014/main" id="{3AF02D39-4A10-8B9A-0AE7-75BCFBE82187}"/>
              </a:ext>
            </a:extLst>
          </p:cNvPr>
          <p:cNvSpPr txBox="1"/>
          <p:nvPr/>
        </p:nvSpPr>
        <p:spPr>
          <a:xfrm>
            <a:off x="3103383" y="421529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中等</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7" name="Title 2">
            <a:extLst>
              <a:ext uri="{FF2B5EF4-FFF2-40B4-BE49-F238E27FC236}">
                <a16:creationId xmlns:a16="http://schemas.microsoft.com/office/drawing/2014/main" id="{49AEC55E-405A-A69C-8831-EC33BDA6A072}"/>
              </a:ext>
            </a:extLst>
          </p:cNvPr>
          <p:cNvSpPr txBox="1"/>
          <p:nvPr/>
        </p:nvSpPr>
        <p:spPr>
          <a:xfrm>
            <a:off x="4469010" y="421529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a:solidFill>
                  <a:schemeClr val="tx1"/>
                </a:solidFill>
                <a:latin typeface="Microsoft YaHei" panose="020B0503020204020204" pitchFamily="34" charset="-122"/>
                <a:ea typeface="Microsoft YaHei" panose="020B0503020204020204" pitchFamily="34" charset="-122"/>
              </a:rPr>
              <a:t>高</a:t>
            </a:r>
            <a:endParaRPr lang="en-US" sz="1200" cap="none" dirty="0">
              <a:solidFill>
                <a:schemeClr val="tx1"/>
              </a:solidFill>
              <a:latin typeface="Microsoft YaHei" panose="020B0503020204020204" pitchFamily="34" charset="-122"/>
              <a:ea typeface="Microsoft YaHei" panose="020B0503020204020204" pitchFamily="34" charset="-122"/>
            </a:endParaRPr>
          </a:p>
        </p:txBody>
      </p:sp>
      <p:sp>
        <p:nvSpPr>
          <p:cNvPr id="58" name="Title 2">
            <a:extLst>
              <a:ext uri="{FF2B5EF4-FFF2-40B4-BE49-F238E27FC236}">
                <a16:creationId xmlns:a16="http://schemas.microsoft.com/office/drawing/2014/main" id="{171724E7-3B2B-673B-2829-542AD9D02D11}"/>
              </a:ext>
            </a:extLst>
          </p:cNvPr>
          <p:cNvSpPr txBox="1"/>
          <p:nvPr/>
        </p:nvSpPr>
        <p:spPr>
          <a:xfrm>
            <a:off x="1551798" y="4215296"/>
            <a:ext cx="113341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80000"/>
              </a:lnSpc>
              <a:defRPr sz="1400">
                <a:latin typeface="思源黑体 CN Regular"/>
                <a:ea typeface="思源黑体 CN Regular"/>
                <a:cs typeface="思源黑体 CN Regular"/>
                <a:sym typeface="思源黑体 CN Regular"/>
              </a:defRPr>
            </a:pPr>
            <a:r>
              <a:rPr lang="ja-JP" altLang="en-US" sz="1200">
                <a:solidFill>
                  <a:schemeClr val="tx1"/>
                </a:solidFill>
                <a:latin typeface="Microsoft YaHei" panose="020B0503020204020204" pitchFamily="34" charset="-122"/>
                <a:ea typeface="Microsoft YaHei" panose="020B0503020204020204" pitchFamily="34" charset="-122"/>
              </a:rPr>
              <a:t>低</a:t>
            </a:r>
            <a:endParaRPr lang="ja-JP" altLang="en-US" sz="1200" dirty="0">
              <a:solidFill>
                <a:schemeClr val="tx1"/>
              </a:solidFill>
              <a:latin typeface="Microsoft YaHei" panose="020B0503020204020204" pitchFamily="34" charset="-122"/>
              <a:ea typeface="Microsoft YaHei" panose="020B0503020204020204" pitchFamily="34" charset="-122"/>
            </a:endParaRPr>
          </a:p>
        </p:txBody>
      </p:sp>
      <p:sp>
        <p:nvSpPr>
          <p:cNvPr id="59" name="Title 2">
            <a:extLst>
              <a:ext uri="{FF2B5EF4-FFF2-40B4-BE49-F238E27FC236}">
                <a16:creationId xmlns:a16="http://schemas.microsoft.com/office/drawing/2014/main" id="{F0E30087-9030-6F86-EF62-B9EAFCBB15A1}"/>
              </a:ext>
            </a:extLst>
          </p:cNvPr>
          <p:cNvSpPr txBox="1"/>
          <p:nvPr/>
        </p:nvSpPr>
        <p:spPr>
          <a:xfrm>
            <a:off x="498029" y="60885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Microsoft YaHei" panose="020B0503020204020204" pitchFamily="34" charset="-122"/>
                <a:ea typeface="Microsoft YaHei" panose="020B0503020204020204" pitchFamily="34" charset="-122"/>
              </a:rPr>
              <a:t>酒精度</a:t>
            </a:r>
            <a:endParaRPr lang="en-US" sz="1500" dirty="0">
              <a:solidFill>
                <a:schemeClr val="tx1"/>
              </a:solidFill>
              <a:latin typeface="Microsoft YaHei" panose="020B0503020204020204" pitchFamily="34" charset="-122"/>
              <a:ea typeface="Microsoft YaHei" panose="020B0503020204020204" pitchFamily="34" charset="-122"/>
            </a:endParaRPr>
          </a:p>
        </p:txBody>
      </p:sp>
      <p:cxnSp>
        <p:nvCxnSpPr>
          <p:cNvPr id="60" name="Straight Connector 59">
            <a:extLst>
              <a:ext uri="{FF2B5EF4-FFF2-40B4-BE49-F238E27FC236}">
                <a16:creationId xmlns:a16="http://schemas.microsoft.com/office/drawing/2014/main" id="{5782B43A-CF25-40B2-44E3-C4E287E883EE}"/>
              </a:ext>
            </a:extLst>
          </p:cNvPr>
          <p:cNvCxnSpPr>
            <a:cxnSpLocks/>
          </p:cNvCxnSpPr>
          <p:nvPr/>
        </p:nvCxnSpPr>
        <p:spPr>
          <a:xfrm>
            <a:off x="1274827" y="6256408"/>
            <a:ext cx="6519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73538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88842"/>
            <a:ext cx="6096000" cy="6092317"/>
          </a:xfrm>
        </p:spPr>
      </p:pic>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30420" y="976576"/>
            <a:ext cx="5340350" cy="1325563"/>
          </a:xfrm>
        </p:spPr>
        <p:txBody>
          <a:bodyPr/>
          <a:lstStyle/>
          <a:p>
            <a:r>
              <a:rPr lang="ja-JP" altLang="en-US" dirty="0">
                <a:solidFill>
                  <a:schemeClr val="accent5"/>
                </a:solidFill>
                <a:latin typeface="Microsoft YaHei" panose="020B0503020204020204" pitchFamily="34" charset="-122"/>
                <a:ea typeface="Microsoft YaHei" panose="020B0503020204020204" pitchFamily="34" charset="-122"/>
              </a:rPr>
              <a:t>凉爽气候葡萄酒</a:t>
            </a:r>
            <a:endParaRPr lang="en-AU" altLang="ja-JP" dirty="0">
              <a:solidFill>
                <a:schemeClr val="accent5"/>
              </a:solidFill>
              <a:latin typeface="Microsoft YaHei" panose="020B0503020204020204" pitchFamily="34" charset="-122"/>
              <a:ea typeface="Microsoft YaHei" panose="020B0503020204020204" pitchFamily="34" charset="-122"/>
            </a:endParaRPr>
          </a:p>
          <a:p>
            <a:r>
              <a:rPr lang="zh-CN" altLang="en-US" sz="2800" dirty="0">
                <a:latin typeface="Microsoft YaHei" panose="020B0503020204020204" pitchFamily="34" charset="-122"/>
                <a:ea typeface="Microsoft YaHei" panose="020B0503020204020204" pitchFamily="34" charset="-122"/>
              </a:rPr>
              <a:t>的巅峰表达</a:t>
            </a:r>
            <a:endParaRPr lang="en-US" sz="2800" dirty="0">
              <a:latin typeface="Microsoft YaHei" panose="020B0503020204020204" pitchFamily="34" charset="-122"/>
              <a:ea typeface="Microsoft YaHei" panose="020B0503020204020204" pitchFamily="34" charset="-122"/>
            </a:endParaRPr>
          </a:p>
        </p:txBody>
      </p:sp>
      <p:sp>
        <p:nvSpPr>
          <p:cNvPr id="2" name="Text Placeholder 3">
            <a:extLst>
              <a:ext uri="{FF2B5EF4-FFF2-40B4-BE49-F238E27FC236}">
                <a16:creationId xmlns:a16="http://schemas.microsoft.com/office/drawing/2014/main" id="{EC4F9B9F-9F41-D51D-0669-FD32332342FE}"/>
              </a:ext>
            </a:extLst>
          </p:cNvPr>
          <p:cNvSpPr>
            <a:spLocks noGrp="1"/>
          </p:cNvSpPr>
          <p:nvPr>
            <p:ph type="body" sz="quarter" idx="11"/>
          </p:nvPr>
        </p:nvSpPr>
        <p:spPr>
          <a:xfrm>
            <a:off x="630420" y="3185411"/>
            <a:ext cx="4078740" cy="3133240"/>
          </a:xfrm>
        </p:spPr>
        <p:txBody>
          <a:bodyPr/>
          <a:lstStyle/>
          <a:p>
            <a:r>
              <a:rPr lang="zh-CN" altLang="en-US" dirty="0"/>
              <a:t>澳大利亚优质凉爽气候葡萄酒产区的先锋。</a:t>
            </a:r>
            <a:endParaRPr lang="en-AU" altLang="zh-CN" dirty="0"/>
          </a:p>
          <a:p>
            <a:br>
              <a:rPr lang="zh-CN" altLang="en-US" dirty="0"/>
            </a:br>
            <a:r>
              <a:rPr lang="zh-CN" altLang="en-US" dirty="0"/>
              <a:t>立足高地，酿就优雅。</a:t>
            </a:r>
            <a:endParaRPr lang="ja-JP" altLang="en-US"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73541861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5F3943F6-945E-5689-BE6A-1A67AEC554D8}"/>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2700" algn="ctr">
              <a:spcBef>
                <a:spcPts val="100"/>
              </a:spcBef>
              <a:tabLst>
                <a:tab pos="1281430" algn="l"/>
                <a:tab pos="2681605" algn="l"/>
                <a:tab pos="4067810" algn="l"/>
                <a:tab pos="5422265" algn="l"/>
                <a:tab pos="7200265" algn="l"/>
                <a:tab pos="9970770" algn="l"/>
              </a:tabLst>
            </a:pPr>
            <a:r>
              <a:rPr lang="zh-CN" altLang="en-US" sz="9600" b="0" spc="300" dirty="0">
                <a:solidFill>
                  <a:schemeClr val="bg1"/>
                </a:solidFill>
                <a:latin typeface="Microsoft YaHei" panose="020B0503020204020204" pitchFamily="34" charset="-122"/>
                <a:ea typeface="Microsoft YaHei" panose="020B0503020204020204" pitchFamily="34" charset="-122"/>
              </a:rPr>
              <a:t>谢</a:t>
            </a:r>
            <a:r>
              <a:rPr lang="en-US" altLang="zh-CN" sz="9600" b="0" spc="300" dirty="0">
                <a:solidFill>
                  <a:schemeClr val="bg1"/>
                </a:solidFill>
                <a:latin typeface="Microsoft YaHei" panose="020B0503020204020204" pitchFamily="34" charset="-122"/>
                <a:ea typeface="Microsoft YaHei" panose="020B0503020204020204" pitchFamily="34" charset="-122"/>
              </a:rPr>
              <a:t> </a:t>
            </a:r>
            <a:r>
              <a:rPr lang="zh-CN" altLang="en-US" sz="9600" b="0" spc="300" dirty="0">
                <a:solidFill>
                  <a:schemeClr val="bg1"/>
                </a:solidFill>
                <a:latin typeface="Microsoft YaHei" panose="020B0503020204020204" pitchFamily="34" charset="-122"/>
                <a:ea typeface="Microsoft YaHei" panose="020B0503020204020204" pitchFamily="34" charset="-122"/>
              </a:rPr>
              <a:t>谢</a:t>
            </a:r>
            <a:endParaRPr lang="pt-BR" sz="9600" b="0" spc="300" dirty="0">
              <a:solidFill>
                <a:schemeClr val="bg1"/>
              </a:solidFill>
              <a:latin typeface="Microsoft YaHei" panose="020B0503020204020204" pitchFamily="34" charset="-122"/>
              <a:ea typeface="Microsoft YaHei" panose="020B0503020204020204" pitchFamily="34" charset="-122"/>
            </a:endParaRPr>
          </a:p>
          <a:p>
            <a:pPr marL="11522" algn="ctr">
              <a:spcBef>
                <a:spcPts val="91"/>
              </a:spcBef>
              <a:tabLst>
                <a:tab pos="1162574" algn="l"/>
                <a:tab pos="2432878" algn="l"/>
                <a:tab pos="3690509" algn="l"/>
                <a:tab pos="4919334" algn="l"/>
                <a:tab pos="6532419" algn="l"/>
                <a:tab pos="9045952" algn="l"/>
              </a:tabLst>
            </a:pPr>
            <a:endParaRPr lang="pt-BR" sz="5400"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557FF-B3D9-F130-815A-5CF50CB361B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42DDBF2B-12EC-9B2F-3210-736E941511EF}"/>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DA60AC0C-615C-5BAC-133B-93119356726A}"/>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123453568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australia with black text&#10;&#10;AI-generated content may be incorrect.">
            <a:extLst>
              <a:ext uri="{FF2B5EF4-FFF2-40B4-BE49-F238E27FC236}">
                <a16:creationId xmlns:a16="http://schemas.microsoft.com/office/drawing/2014/main" id="{08943133-53ED-EF6D-79B3-4CA3ADA4444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1912" r="4555"/>
          <a:stretch/>
        </p:blipFill>
        <p:spPr>
          <a:xfrm>
            <a:off x="3222894" y="-2619"/>
            <a:ext cx="8969105" cy="6860619"/>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ja-JP" altLang="en-US">
                <a:solidFill>
                  <a:schemeClr val="accent1"/>
                </a:solidFill>
                <a:latin typeface="Microsoft YaHei" panose="020B0503020204020204" pitchFamily="34" charset="-122"/>
                <a:ea typeface="Microsoft YaHei" panose="020B0503020204020204" pitchFamily="34" charset="-122"/>
              </a:rPr>
              <a:t>澳大利亚</a:t>
            </a:r>
            <a:endParaRPr lang="en-US" dirty="0">
              <a:solidFill>
                <a:schemeClr val="accent1"/>
              </a:solidFill>
              <a:latin typeface="Microsoft YaHei" panose="020B0503020204020204" pitchFamily="34" charset="-122"/>
              <a:ea typeface="Microsoft YaHei" panose="020B0503020204020204" pitchFamily="34" charset="-122"/>
            </a:endParaRPr>
          </a:p>
        </p:txBody>
      </p:sp>
      <p:cxnSp>
        <p:nvCxnSpPr>
          <p:cNvPr id="6" name="Straight Connector 5">
            <a:extLst>
              <a:ext uri="{FF2B5EF4-FFF2-40B4-BE49-F238E27FC236}">
                <a16:creationId xmlns:a16="http://schemas.microsoft.com/office/drawing/2014/main" id="{8127AB1A-B477-FE1F-BCA8-F1C781AC515E}"/>
              </a:ext>
            </a:extLst>
          </p:cNvPr>
          <p:cNvCxnSpPr>
            <a:cxnSpLocks/>
          </p:cNvCxnSpPr>
          <p:nvPr/>
        </p:nvCxnSpPr>
        <p:spPr>
          <a:xfrm flipV="1">
            <a:off x="8067822" y="4808213"/>
            <a:ext cx="808892" cy="80479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762B4DED-6C65-3B5A-F025-9FF1F8B4D7A0}"/>
              </a:ext>
            </a:extLst>
          </p:cNvPr>
          <p:cNvSpPr txBox="1"/>
          <p:nvPr/>
        </p:nvSpPr>
        <p:spPr>
          <a:xfrm>
            <a:off x="6572249" y="5453541"/>
            <a:ext cx="2857801" cy="369332"/>
          </a:xfrm>
          <a:prstGeom prst="rect">
            <a:avLst/>
          </a:prstGeom>
          <a:noFill/>
        </p:spPr>
        <p:txBody>
          <a:bodyPr wrap="square">
            <a:spAutoFit/>
          </a:bodyPr>
          <a:lstStyle/>
          <a:p>
            <a:r>
              <a:rPr lang="ja-JP" altLang="en-US" b="1">
                <a:solidFill>
                  <a:schemeClr val="accent2"/>
                </a:solidFill>
                <a:latin typeface="Microsoft YaHei" panose="020B0503020204020204" pitchFamily="34" charset="-122"/>
                <a:ea typeface="Microsoft YaHei" panose="020B0503020204020204" pitchFamily="34" charset="-122"/>
              </a:rPr>
              <a:t>阿德莱德山区</a:t>
            </a:r>
            <a:endParaRPr lang="en-US" b="1" dirty="0">
              <a:solidFill>
                <a:schemeClr val="accent2"/>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7546213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the north and south america&#10;&#10;AI-generated content may be incorrect.">
            <a:extLst>
              <a:ext uri="{FF2B5EF4-FFF2-40B4-BE49-F238E27FC236}">
                <a16:creationId xmlns:a16="http://schemas.microsoft.com/office/drawing/2014/main" id="{748F69AB-59CF-7CF2-F6AB-56786169111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4984" r="21912"/>
          <a:stretch/>
        </p:blipFill>
        <p:spPr>
          <a:xfrm>
            <a:off x="3291841" y="11466"/>
            <a:ext cx="8900160" cy="6847928"/>
          </a:xfr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ja-JP" altLang="en-US">
                <a:solidFill>
                  <a:schemeClr val="accent1"/>
                </a:solidFill>
                <a:latin typeface="Microsoft YaHei" panose="020B0503020204020204" pitchFamily="34" charset="-122"/>
                <a:ea typeface="Microsoft YaHei" panose="020B0503020204020204" pitchFamily="34" charset="-122"/>
              </a:rPr>
              <a:t>南澳州</a:t>
            </a:r>
            <a:endParaRPr lang="en-US" dirty="0">
              <a:solidFill>
                <a:schemeClr val="accent1"/>
              </a:solidFill>
              <a:latin typeface="Microsoft YaHei" panose="020B0503020204020204" pitchFamily="34" charset="-122"/>
              <a:ea typeface="Microsoft YaHei" panose="020B0503020204020204" pitchFamily="34" charset="-122"/>
            </a:endParaRPr>
          </a:p>
        </p:txBody>
      </p:sp>
      <p:cxnSp>
        <p:nvCxnSpPr>
          <p:cNvPr id="6" name="Straight Connector 5">
            <a:extLst>
              <a:ext uri="{FF2B5EF4-FFF2-40B4-BE49-F238E27FC236}">
                <a16:creationId xmlns:a16="http://schemas.microsoft.com/office/drawing/2014/main" id="{586F9230-2727-DFC7-C23C-904045152D7D}"/>
              </a:ext>
            </a:extLst>
          </p:cNvPr>
          <p:cNvCxnSpPr>
            <a:cxnSpLocks/>
          </p:cNvCxnSpPr>
          <p:nvPr/>
        </p:nvCxnSpPr>
        <p:spPr>
          <a:xfrm flipV="1">
            <a:off x="8489853" y="3798277"/>
            <a:ext cx="1976510" cy="7877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81303A6D-BBFB-4BD5-9A90-77974626FEE0}"/>
              </a:ext>
            </a:extLst>
          </p:cNvPr>
          <p:cNvSpPr txBox="1"/>
          <p:nvPr/>
        </p:nvSpPr>
        <p:spPr>
          <a:xfrm>
            <a:off x="6406872" y="4426599"/>
            <a:ext cx="2858572" cy="369332"/>
          </a:xfrm>
          <a:prstGeom prst="rect">
            <a:avLst/>
          </a:prstGeom>
          <a:noFill/>
        </p:spPr>
        <p:txBody>
          <a:bodyPr wrap="square">
            <a:spAutoFit/>
          </a:bodyPr>
          <a:lstStyle/>
          <a:p>
            <a:pPr algn="ctr">
              <a:defRPr b="1">
                <a:latin typeface="思源黑体 CN Regular"/>
                <a:ea typeface="思源黑体 CN Regular"/>
                <a:cs typeface="思源黑体 CN Regular"/>
                <a:sym typeface="思源黑体 CN Regular"/>
              </a:defRPr>
            </a:pPr>
            <a:r>
              <a:rPr lang="ja-JP" altLang="en-US" b="1">
                <a:solidFill>
                  <a:schemeClr val="accent2"/>
                </a:solidFill>
                <a:latin typeface="Microsoft YaHei" panose="020B0503020204020204" pitchFamily="34" charset="-122"/>
                <a:ea typeface="Microsoft YaHei" panose="020B0503020204020204" pitchFamily="34" charset="-122"/>
              </a:rPr>
              <a:t>阿德莱德市</a:t>
            </a:r>
            <a:endParaRPr lang="ja-JP" altLang="en-US" b="1" dirty="0">
              <a:solidFill>
                <a:schemeClr val="accent2"/>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5494772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een field with trees and a cross&#10;&#10;AI-generated content may be incorrect.">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ja-JP" altLang="en-US">
                <a:solidFill>
                  <a:schemeClr val="accent5"/>
                </a:solidFill>
                <a:latin typeface="Microsoft YaHei" panose="020B0503020204020204" pitchFamily="34" charset="-122"/>
                <a:ea typeface="Microsoft YaHei" panose="020B0503020204020204" pitchFamily="34" charset="-122"/>
              </a:rPr>
              <a:t>阿德莱德山区产区： </a:t>
            </a:r>
            <a:endParaRPr lang="ja-JP" altLang="en-US" dirty="0">
              <a:solidFill>
                <a:schemeClr val="accent5"/>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3185411"/>
            <a:ext cx="4748785" cy="3133240"/>
          </a:xfrm>
        </p:spPr>
        <p:txBody>
          <a:bodyPr/>
          <a:lstStyle/>
          <a:p>
            <a:pPr defTabSz="1007943">
              <a:lnSpc>
                <a:spcPct val="104999"/>
              </a:lnSpc>
              <a:spcBef>
                <a:spcPts val="600"/>
              </a:spcBef>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阿德莱德山区 </a:t>
            </a:r>
            <a:r>
              <a:rPr lang="en-US" altLang="ja-JP" dirty="0">
                <a:latin typeface="Microsoft YaHei" panose="020B0503020204020204" pitchFamily="34" charset="-122"/>
                <a:ea typeface="Microsoft YaHei" panose="020B0503020204020204" pitchFamily="34" charset="-122"/>
              </a:rPr>
              <a:t>(</a:t>
            </a:r>
            <a:r>
              <a:rPr lang="en-GB" dirty="0">
                <a:latin typeface="Microsoft YaHei" panose="020B0503020204020204" pitchFamily="34" charset="-122"/>
                <a:ea typeface="Microsoft YaHei" panose="020B0503020204020204" pitchFamily="34" charset="-122"/>
              </a:rPr>
              <a:t>Adelaide Hills) </a:t>
            </a:r>
            <a:r>
              <a:rPr lang="ja-JP" altLang="en-US">
                <a:latin typeface="Microsoft YaHei" panose="020B0503020204020204" pitchFamily="34" charset="-122"/>
                <a:ea typeface="Microsoft YaHei" panose="020B0503020204020204" pitchFamily="34" charset="-122"/>
              </a:rPr>
              <a:t>产区是近来澳大利亚最活跃的新兴产区之一，它孕育了一个充满创意的葡萄酒文化圈，引领着澳大利亚葡萄酒业的发展。</a:t>
            </a:r>
          </a:p>
          <a:p>
            <a:pPr marL="285750" indent="-285750" defTabSz="1007943">
              <a:lnSpc>
                <a:spcPct val="104999"/>
              </a:lnSpc>
              <a:spcBef>
                <a:spcPts val="6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自然景观丰富多样 ，南澳州最凉爽的产区之一</a:t>
            </a:r>
          </a:p>
          <a:p>
            <a:pPr marL="285750" indent="-285750" defTabSz="1007943">
              <a:lnSpc>
                <a:spcPct val="104999"/>
              </a:lnSpc>
              <a:spcBef>
                <a:spcPts val="6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葡萄酒生产的品质与创新中心</a:t>
            </a:r>
          </a:p>
          <a:p>
            <a:pPr marL="285750" indent="-285750" defTabSz="1007943">
              <a:lnSpc>
                <a:spcPct val="104999"/>
              </a:lnSpc>
              <a:spcBef>
                <a:spcPts val="6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风格迥异，却始终优雅如一 </a:t>
            </a:r>
          </a:p>
          <a:p>
            <a:pPr marL="285750" indent="-285750" defTabSz="1007943">
              <a:lnSpc>
                <a:spcPct val="104999"/>
              </a:lnSpc>
              <a:spcBef>
                <a:spcPts val="6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阿德莱德 </a:t>
            </a:r>
            <a:r>
              <a:rPr lang="en-US" altLang="ja-JP" dirty="0">
                <a:latin typeface="Microsoft YaHei" panose="020B0503020204020204" pitchFamily="34" charset="-122"/>
                <a:ea typeface="Microsoft YaHei" panose="020B0503020204020204" pitchFamily="34" charset="-122"/>
              </a:rPr>
              <a:t>(</a:t>
            </a:r>
            <a:r>
              <a:rPr lang="en-GB" dirty="0">
                <a:latin typeface="Microsoft YaHei" panose="020B0503020204020204" pitchFamily="34" charset="-122"/>
                <a:ea typeface="Microsoft YaHei" panose="020B0503020204020204" pitchFamily="34" charset="-122"/>
              </a:rPr>
              <a:t>Adelaide) </a:t>
            </a:r>
            <a:r>
              <a:rPr lang="ja-JP" altLang="en-US">
                <a:latin typeface="Microsoft YaHei" panose="020B0503020204020204" pitchFamily="34" charset="-122"/>
                <a:ea typeface="Microsoft YaHei" panose="020B0503020204020204" pitchFamily="34" charset="-122"/>
              </a:rPr>
              <a:t>近郊的旅游胜地</a:t>
            </a:r>
            <a:endParaRPr lang="ja-JP" altLang="en-US" dirty="0">
              <a:latin typeface="Microsoft YaHei" panose="020B0503020204020204" pitchFamily="34" charset="-122"/>
              <a:ea typeface="Microsoft YaHei" panose="020B0503020204020204" pitchFamily="34" charset="-122"/>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4452143" cy="1325563"/>
          </a:xfrm>
        </p:spPr>
        <p:txBody>
          <a:bodyPr/>
          <a:lstStyle/>
          <a:p>
            <a:pPr>
              <a:lnSpc>
                <a:spcPct val="100000"/>
              </a:lnSpc>
            </a:pPr>
            <a:r>
              <a:rPr lang="ja-JP" altLang="en-US">
                <a:solidFill>
                  <a:schemeClr val="bg2"/>
                </a:solidFill>
                <a:latin typeface="Microsoft YaHei" panose="020B0503020204020204" pitchFamily="34" charset="-122"/>
                <a:ea typeface="Microsoft YaHei" panose="020B0503020204020204" pitchFamily="34" charset="-122"/>
              </a:rPr>
              <a:t>凉爽气候的优雅与创新</a:t>
            </a:r>
            <a:endParaRPr lang="ja-JP" altLang="en-US" dirty="0">
              <a:solidFill>
                <a:schemeClr val="bg2"/>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7" y="584200"/>
            <a:ext cx="6448425" cy="1325562"/>
          </a:xfrm>
        </p:spPr>
        <p:txBody>
          <a:bodyPr/>
          <a:lstStyle/>
          <a:p>
            <a:pPr>
              <a:lnSpc>
                <a:spcPct val="100000"/>
              </a:lnSpc>
            </a:pPr>
            <a:r>
              <a:rPr lang="ja-JP" sz="5400">
                <a:solidFill>
                  <a:schemeClr val="accent1"/>
                </a:solidFill>
                <a:latin typeface="Microsoft YaHei"/>
                <a:ea typeface="Microsoft YaHei"/>
              </a:rPr>
              <a:t>今天我们将会</a:t>
            </a:r>
            <a:br>
              <a:rPr lang="ja-JP" sz="5400" dirty="0">
                <a:solidFill>
                  <a:schemeClr val="accent1"/>
                </a:solidFill>
                <a:latin typeface="Microsoft YaHei"/>
                <a:ea typeface="Microsoft YaHei"/>
              </a:rPr>
            </a:br>
            <a:r>
              <a:rPr lang="ja-JP" sz="5400">
                <a:solidFill>
                  <a:schemeClr val="accent1"/>
                </a:solidFill>
                <a:latin typeface="Microsoft YaHei"/>
                <a:ea typeface="Microsoft YaHei"/>
              </a:rPr>
              <a:t>跟大家讲述</a:t>
            </a:r>
            <a:endParaRPr lang="en-US" altLang="ja-JP" dirty="0"/>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3070297"/>
            <a:ext cx="4829691" cy="1530521"/>
          </a:xfrm>
        </p:spPr>
        <p:txBody>
          <a:bodyPr/>
          <a:lstStyle/>
          <a:p>
            <a:pPr defTabSz="1007943">
              <a:lnSpc>
                <a:spcPct val="99000"/>
              </a:lnSpc>
              <a:spcBef>
                <a:spcPts val="8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阿德莱德山区 </a:t>
            </a:r>
            <a:r>
              <a:rPr lang="en-US" altLang="ja-JP" dirty="0">
                <a:latin typeface="Microsoft YaHei" panose="020B0503020204020204" pitchFamily="34" charset="-122"/>
                <a:ea typeface="Microsoft YaHei" panose="020B0503020204020204" pitchFamily="34" charset="-122"/>
              </a:rPr>
              <a:t>(</a:t>
            </a:r>
            <a:r>
              <a:rPr lang="en-GB" dirty="0">
                <a:latin typeface="Microsoft YaHei" panose="020B0503020204020204" pitchFamily="34" charset="-122"/>
                <a:ea typeface="Microsoft YaHei" panose="020B0503020204020204" pitchFamily="34" charset="-122"/>
              </a:rPr>
              <a:t>Adelaide Hills) </a:t>
            </a:r>
            <a:r>
              <a:rPr lang="ja-JP" altLang="en-US">
                <a:latin typeface="Microsoft YaHei" panose="020B0503020204020204" pitchFamily="34" charset="-122"/>
                <a:ea typeface="Microsoft YaHei" panose="020B0503020204020204" pitchFamily="34" charset="-122"/>
              </a:rPr>
              <a:t>的历史</a:t>
            </a:r>
          </a:p>
          <a:p>
            <a:pPr defTabSz="1007943">
              <a:lnSpc>
                <a:spcPct val="99000"/>
              </a:lnSpc>
              <a:spcBef>
                <a:spcPts val="8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地理、气候与土壤</a:t>
            </a:r>
          </a:p>
          <a:p>
            <a:pPr defTabSz="1007943">
              <a:lnSpc>
                <a:spcPct val="99000"/>
              </a:lnSpc>
              <a:spcBef>
                <a:spcPts val="8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葡萄栽培与葡萄酒酿造 </a:t>
            </a:r>
          </a:p>
          <a:p>
            <a:pPr defTabSz="1007943">
              <a:lnSpc>
                <a:spcPct val="99000"/>
              </a:lnSpc>
              <a:spcBef>
                <a:spcPts val="800"/>
              </a:spcBef>
              <a:buSzTx/>
              <a:defRPr>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主要葡萄品种</a:t>
            </a:r>
            <a:endParaRPr lang="ja-JP" altLang="en-US"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t="26465"/>
          <a:stretch/>
        </p:blipFill>
        <p:spPr>
          <a:xfrm>
            <a:off x="6456362" y="3808638"/>
            <a:ext cx="5735637" cy="2806573"/>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770670" y="3477251"/>
            <a:ext cx="2382787" cy="662774"/>
          </a:xfrm>
        </p:spPr>
        <p:txBody>
          <a:bodyPr/>
          <a:lstStyle/>
          <a:p>
            <a:r>
              <a:rPr lang="en-US" dirty="0"/>
              <a:t>1840s – 1900</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770670" y="4140032"/>
            <a:ext cx="3318110" cy="1461301"/>
          </a:xfrm>
        </p:spPr>
        <p:txBody>
          <a:bodyPr/>
          <a:lstStyle/>
          <a:p>
            <a:r>
              <a:rPr lang="zh-CN" altLang="en-US" dirty="0"/>
              <a:t>约翰</a:t>
            </a:r>
            <a:r>
              <a:rPr lang="en-US" altLang="zh-CN" dirty="0"/>
              <a:t>·</a:t>
            </a:r>
            <a:r>
              <a:rPr lang="zh-CN" altLang="en-US" dirty="0"/>
              <a:t>巴顿</a:t>
            </a:r>
            <a:r>
              <a:rPr lang="en-US" altLang="zh-CN" dirty="0"/>
              <a:t>·</a:t>
            </a:r>
            <a:r>
              <a:rPr lang="zh-CN" altLang="en-US" dirty="0"/>
              <a:t>哈克（</a:t>
            </a:r>
            <a:r>
              <a:rPr lang="en-US" altLang="zh-CN" dirty="0"/>
              <a:t>John Barton Hack</a:t>
            </a:r>
            <a:r>
              <a:rPr lang="zh-CN" altLang="en-US" dirty="0"/>
              <a:t>）在这里种下了第一批商用葡萄藤，也开启了该产区的葡萄酒发展篇章。此后，葡萄园陆续兴起。</a:t>
            </a:r>
            <a:r>
              <a:rPr lang="en-US" altLang="zh-CN" dirty="0"/>
              <a:t>1840</a:t>
            </a:r>
            <a:r>
              <a:rPr lang="zh-CN" altLang="en-US" dirty="0"/>
              <a:t>年至</a:t>
            </a:r>
            <a:r>
              <a:rPr lang="en-US" altLang="zh-CN" dirty="0"/>
              <a:t>1900</a:t>
            </a:r>
            <a:r>
              <a:rPr lang="zh-CN" altLang="en-US" dirty="0"/>
              <a:t>年间，这里已聚集了</a:t>
            </a:r>
            <a:r>
              <a:rPr lang="en-US" altLang="zh-CN" dirty="0"/>
              <a:t>200</a:t>
            </a:r>
            <a:r>
              <a:rPr lang="zh-CN" altLang="en-US" dirty="0"/>
              <a:t>多位葡萄种植者与酿酒师。 </a:t>
            </a:r>
            <a:r>
              <a:rPr lang="ja-JP" altLang="en-US" dirty="0">
                <a:latin typeface="Microsoft YaHei" panose="020B0503020204020204" pitchFamily="34" charset="-122"/>
                <a:ea typeface="Microsoft YaHei" panose="020B0503020204020204" pitchFamily="34" charset="-122"/>
              </a:rPr>
              <a:t>。</a:t>
            </a: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5971951" y="1720205"/>
            <a:ext cx="3067971" cy="1461301"/>
          </a:xfrm>
        </p:spPr>
        <p:txBody>
          <a:bodyPr/>
          <a:lstStyle/>
          <a:p>
            <a:r>
              <a:rPr lang="zh-CN" altLang="en-US" dirty="0"/>
              <a:t>由于财政压力与葡萄栽培经验不足，园内葡萄藤于</a:t>
            </a:r>
            <a:r>
              <a:rPr lang="en-US" altLang="zh-CN" dirty="0"/>
              <a:t>20</a:t>
            </a:r>
            <a:r>
              <a:rPr lang="zh-CN" altLang="en-US" dirty="0"/>
              <a:t>世纪</a:t>
            </a:r>
            <a:r>
              <a:rPr lang="en-US" altLang="zh-CN" dirty="0"/>
              <a:t>30</a:t>
            </a:r>
            <a:r>
              <a:rPr lang="zh-CN" altLang="en-US" dirty="0"/>
              <a:t>年代被全部移除。此后的</a:t>
            </a:r>
            <a:r>
              <a:rPr lang="en-US" altLang="zh-CN" dirty="0"/>
              <a:t>40</a:t>
            </a:r>
            <a:r>
              <a:rPr lang="zh-CN" altLang="en-US" dirty="0"/>
              <a:t>年间，这片土地暂别葡萄种植，转作他用</a:t>
            </a:r>
            <a:r>
              <a:rPr lang="ja-JP" altLang="en-US" dirty="0">
                <a:latin typeface="Microsoft YaHei" panose="020B0503020204020204" pitchFamily="34" charset="-122"/>
                <a:ea typeface="Microsoft YaHei" panose="020B0503020204020204" pitchFamily="34" charset="-122"/>
              </a:rPr>
              <a:t>。</a:t>
            </a: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p:txBody>
          <a:bodyPr/>
          <a:lstStyle/>
          <a:p>
            <a:r>
              <a:rPr lang="en-US" dirty="0"/>
              <a:t>1900 – 1960s</a:t>
            </a:r>
          </a:p>
        </p:txBody>
      </p:sp>
      <p:sp>
        <p:nvSpPr>
          <p:cNvPr id="13" name="TextBox 12">
            <a:extLst>
              <a:ext uri="{FF2B5EF4-FFF2-40B4-BE49-F238E27FC236}">
                <a16:creationId xmlns:a16="http://schemas.microsoft.com/office/drawing/2014/main" id="{4C2CC89E-A2B2-20E0-BFFD-C99656E066C5}"/>
              </a:ext>
            </a:extLst>
          </p:cNvPr>
          <p:cNvSpPr txBox="1"/>
          <p:nvPr/>
        </p:nvSpPr>
        <p:spPr>
          <a:xfrm>
            <a:off x="552450" y="875306"/>
            <a:ext cx="4312443" cy="584775"/>
          </a:xfrm>
          <a:prstGeom prst="rect">
            <a:avLst/>
          </a:prstGeom>
          <a:noFill/>
        </p:spPr>
        <p:txBody>
          <a:bodyPr wrap="square" rtlCol="0">
            <a:spAutoFit/>
          </a:bodyPr>
          <a:lstStyle/>
          <a:p>
            <a:r>
              <a:rPr lang="ja-JP" altLang="en-US" sz="3200">
                <a:solidFill>
                  <a:schemeClr val="accent5"/>
                </a:solidFill>
                <a:latin typeface="Microsoft YaHei" panose="020B0503020204020204" pitchFamily="34" charset="-122"/>
                <a:ea typeface="Microsoft YaHei" panose="020B0503020204020204" pitchFamily="34" charset="-122"/>
              </a:rPr>
              <a:t>阿德莱德山区的历史：</a:t>
            </a:r>
          </a:p>
        </p:txBody>
      </p:sp>
      <p:sp>
        <p:nvSpPr>
          <p:cNvPr id="16" name="TextBox 15">
            <a:extLst>
              <a:ext uri="{FF2B5EF4-FFF2-40B4-BE49-F238E27FC236}">
                <a16:creationId xmlns:a16="http://schemas.microsoft.com/office/drawing/2014/main" id="{ACE0DD34-6A6C-1AEA-DCA3-EFC2C8735BDA}"/>
              </a:ext>
            </a:extLst>
          </p:cNvPr>
          <p:cNvSpPr txBox="1"/>
          <p:nvPr/>
        </p:nvSpPr>
        <p:spPr>
          <a:xfrm>
            <a:off x="585787" y="1460081"/>
            <a:ext cx="4848574" cy="954107"/>
          </a:xfrm>
          <a:prstGeom prst="rect">
            <a:avLst/>
          </a:prstGeom>
          <a:noFill/>
        </p:spPr>
        <p:txBody>
          <a:bodyPr wrap="square" rtlCol="0">
            <a:spAutoFit/>
          </a:bodyPr>
          <a:lstStyle/>
          <a:p>
            <a:r>
              <a:rPr lang="ja-JP" altLang="en-US" sz="4000">
                <a:solidFill>
                  <a:schemeClr val="accent1"/>
                </a:solidFill>
                <a:latin typeface="Microsoft YaHei" panose="020B0503020204020204" pitchFamily="34" charset="-122"/>
                <a:ea typeface="Microsoft YaHei" panose="020B0503020204020204" pitchFamily="34" charset="-122"/>
              </a:rPr>
              <a:t>当代凉爽产区的重生</a:t>
            </a:r>
          </a:p>
          <a:p>
            <a:pPr algn="l"/>
            <a:endParaRPr lang="en-US" sz="1600" dirty="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person holding grapes in their hands&#10;&#10;AI-generated content may be incorrect.">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3" y="4216587"/>
            <a:ext cx="3454007" cy="1461301"/>
          </a:xfrm>
        </p:spPr>
        <p:txBody>
          <a:bodyPr/>
          <a:lstStyle/>
          <a:p>
            <a:pPr defTabSz="1007943">
              <a:spcBef>
                <a:spcPts val="800"/>
              </a:spcBef>
              <a:defRPr sz="1300">
                <a:latin typeface="思源黑体 CN Regular"/>
                <a:ea typeface="思源黑体 CN Regular"/>
                <a:cs typeface="思源黑体 CN Regular"/>
                <a:sym typeface="思源黑体 CN Regular"/>
              </a:defRPr>
            </a:pPr>
            <a:r>
              <a:rPr lang="en-US" altLang="zh-CN" dirty="0">
                <a:latin typeface="Microsoft YaHei" panose="020B0503020204020204" pitchFamily="34" charset="-122"/>
                <a:ea typeface="Microsoft YaHei" panose="020B0503020204020204" pitchFamily="34" charset="-122"/>
                <a:sym typeface="思源黑体 CN Regular"/>
              </a:rPr>
              <a:t>1971</a:t>
            </a:r>
            <a:r>
              <a:rPr lang="zh-CN" altLang="en-US" dirty="0">
                <a:latin typeface="Microsoft YaHei" panose="020B0503020204020204" pitchFamily="34" charset="-122"/>
                <a:ea typeface="Microsoft YaHei" panose="020B0503020204020204" pitchFamily="34" charset="-122"/>
                <a:sym typeface="思源黑体 CN Regular"/>
              </a:rPr>
              <a:t>年，利（</a:t>
            </a:r>
            <a:r>
              <a:rPr lang="en-US" altLang="zh-CN" dirty="0">
                <a:latin typeface="Microsoft YaHei" panose="020B0503020204020204" pitchFamily="34" charset="-122"/>
                <a:ea typeface="Microsoft YaHei" panose="020B0503020204020204" pitchFamily="34" charset="-122"/>
                <a:sym typeface="思源黑体 CN Regular"/>
              </a:rPr>
              <a:t>Leigh</a:t>
            </a:r>
            <a:r>
              <a:rPr lang="zh-CN" altLang="en-US" dirty="0">
                <a:latin typeface="Microsoft YaHei" panose="020B0503020204020204" pitchFamily="34" charset="-122"/>
                <a:ea typeface="Microsoft YaHei" panose="020B0503020204020204" pitchFamily="34" charset="-122"/>
                <a:sym typeface="思源黑体 CN Regular"/>
              </a:rPr>
              <a:t>）和简</a:t>
            </a:r>
            <a:r>
              <a:rPr lang="en-US" altLang="zh-CN" dirty="0">
                <a:latin typeface="Microsoft YaHei" panose="020B0503020204020204" pitchFamily="34" charset="-122"/>
                <a:ea typeface="Microsoft YaHei" panose="020B0503020204020204" pitchFamily="34" charset="-122"/>
                <a:sym typeface="思源黑体 CN Regular"/>
              </a:rPr>
              <a:t>·</a:t>
            </a:r>
            <a:r>
              <a:rPr lang="zh-CN" altLang="en-US" dirty="0">
                <a:latin typeface="Microsoft YaHei" panose="020B0503020204020204" pitchFamily="34" charset="-122"/>
                <a:ea typeface="Microsoft YaHei" panose="020B0503020204020204" pitchFamily="34" charset="-122"/>
                <a:sym typeface="思源黑体 CN Regular"/>
              </a:rPr>
              <a:t>弗拉尔（</a:t>
            </a:r>
            <a:r>
              <a:rPr lang="en-US" altLang="zh-CN" dirty="0">
                <a:latin typeface="Microsoft YaHei" panose="020B0503020204020204" pitchFamily="34" charset="-122"/>
                <a:ea typeface="Microsoft YaHei" panose="020B0503020204020204" pitchFamily="34" charset="-122"/>
                <a:sym typeface="思源黑体 CN Regular"/>
              </a:rPr>
              <a:t>Jan Verrall</a:t>
            </a:r>
            <a:r>
              <a:rPr lang="zh-CN" altLang="en-US" dirty="0">
                <a:latin typeface="Microsoft YaHei" panose="020B0503020204020204" pitchFamily="34" charset="-122"/>
                <a:ea typeface="Microsoft YaHei" panose="020B0503020204020204" pitchFamily="34" charset="-122"/>
                <a:sym typeface="思源黑体 CN Regular"/>
              </a:rPr>
              <a:t>）在阿德莱德山区（</a:t>
            </a:r>
            <a:r>
              <a:rPr lang="en-US" altLang="zh-CN" dirty="0">
                <a:latin typeface="Microsoft YaHei" panose="020B0503020204020204" pitchFamily="34" charset="-122"/>
                <a:ea typeface="Microsoft YaHei" panose="020B0503020204020204" pitchFamily="34" charset="-122"/>
                <a:sym typeface="思源黑体 CN Regular"/>
              </a:rPr>
              <a:t>Adelaide Hills</a:t>
            </a:r>
            <a:r>
              <a:rPr lang="zh-CN" altLang="en-US" dirty="0">
                <a:latin typeface="Microsoft YaHei" panose="020B0503020204020204" pitchFamily="34" charset="-122"/>
                <a:ea typeface="Microsoft YaHei" panose="020B0503020204020204" pitchFamily="34" charset="-122"/>
                <a:sym typeface="思源黑体 CN Regular"/>
              </a:rPr>
              <a:t>）种下新的葡萄园，让这片土地重新回到葡萄酒的舞台。</a:t>
            </a:r>
            <a:r>
              <a:rPr lang="en-US" altLang="zh-CN" dirty="0">
                <a:latin typeface="Microsoft YaHei" panose="020B0503020204020204" pitchFamily="34" charset="-122"/>
                <a:ea typeface="Microsoft YaHei" panose="020B0503020204020204" pitchFamily="34" charset="-122"/>
                <a:sym typeface="思源黑体 CN Regular"/>
              </a:rPr>
              <a:t>1976</a:t>
            </a:r>
            <a:r>
              <a:rPr lang="zh-CN" altLang="en-US" dirty="0">
                <a:latin typeface="Microsoft YaHei" panose="020B0503020204020204" pitchFamily="34" charset="-122"/>
                <a:ea typeface="Microsoft YaHei" panose="020B0503020204020204" pitchFamily="34" charset="-122"/>
                <a:sym typeface="思源黑体 CN Regular"/>
              </a:rPr>
              <a:t>年，布莱恩</a:t>
            </a:r>
            <a:r>
              <a:rPr lang="en-US" altLang="zh-CN" dirty="0">
                <a:latin typeface="Microsoft YaHei" panose="020B0503020204020204" pitchFamily="34" charset="-122"/>
                <a:ea typeface="Microsoft YaHei" panose="020B0503020204020204" pitchFamily="34" charset="-122"/>
                <a:sym typeface="思源黑体 CN Regular"/>
              </a:rPr>
              <a:t>·</a:t>
            </a:r>
            <a:r>
              <a:rPr lang="zh-CN" altLang="en-US" dirty="0">
                <a:latin typeface="Microsoft YaHei" panose="020B0503020204020204" pitchFamily="34" charset="-122"/>
                <a:ea typeface="Microsoft YaHei" panose="020B0503020204020204" pitchFamily="34" charset="-122"/>
                <a:sym typeface="思源黑体 CN Regular"/>
              </a:rPr>
              <a:t>克洛泽（</a:t>
            </a:r>
            <a:r>
              <a:rPr lang="en-US" altLang="zh-CN" dirty="0">
                <a:latin typeface="Microsoft YaHei" panose="020B0503020204020204" pitchFamily="34" charset="-122"/>
                <a:ea typeface="Microsoft YaHei" panose="020B0503020204020204" pitchFamily="34" charset="-122"/>
                <a:sym typeface="思源黑体 CN Regular"/>
              </a:rPr>
              <a:t>Brian </a:t>
            </a:r>
            <a:r>
              <a:rPr lang="en-US" altLang="zh-CN" dirty="0" err="1">
                <a:latin typeface="Microsoft YaHei" panose="020B0503020204020204" pitchFamily="34" charset="-122"/>
                <a:ea typeface="Microsoft YaHei" panose="020B0503020204020204" pitchFamily="34" charset="-122"/>
                <a:sym typeface="思源黑体 CN Regular"/>
              </a:rPr>
              <a:t>Croser</a:t>
            </a:r>
            <a:r>
              <a:rPr lang="zh-CN" altLang="en-US" dirty="0">
                <a:latin typeface="Microsoft YaHei" panose="020B0503020204020204" pitchFamily="34" charset="-122"/>
                <a:ea typeface="Microsoft YaHei" panose="020B0503020204020204" pitchFamily="34" charset="-122"/>
                <a:sym typeface="思源黑体 CN Regular"/>
              </a:rPr>
              <a:t>）创立 </a:t>
            </a:r>
            <a:r>
              <a:rPr lang="en-US" altLang="zh-CN" dirty="0">
                <a:latin typeface="Microsoft YaHei" panose="020B0503020204020204" pitchFamily="34" charset="-122"/>
                <a:ea typeface="Microsoft YaHei" panose="020B0503020204020204" pitchFamily="34" charset="-122"/>
                <a:sym typeface="思源黑体 CN Regular"/>
              </a:rPr>
              <a:t>Petaluma </a:t>
            </a:r>
            <a:r>
              <a:rPr lang="zh-CN" altLang="en-US" dirty="0">
                <a:latin typeface="Microsoft YaHei" panose="020B0503020204020204" pitchFamily="34" charset="-122"/>
                <a:ea typeface="Microsoft YaHei" panose="020B0503020204020204" pitchFamily="34" charset="-122"/>
                <a:sym typeface="思源黑体 CN Regular"/>
              </a:rPr>
              <a:t>酒庄，进一步推动了阿德莱德山区作为现代葡萄酒产区的形成。</a:t>
            </a:r>
            <a:endParaRPr lang="ja-JP" altLang="en-US" dirty="0">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532736"/>
            <a:ext cx="2120040" cy="662774"/>
          </a:xfrm>
        </p:spPr>
        <p:txBody>
          <a:bodyPr/>
          <a:lstStyle/>
          <a:p>
            <a:r>
              <a:rPr lang="en-US" dirty="0"/>
              <a:t>1970s – 1980s</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927062" y="2594014"/>
            <a:ext cx="2808575" cy="580893"/>
          </a:xfrm>
        </p:spPr>
        <p:txBody>
          <a:bodyPr/>
          <a:lstStyle/>
          <a:p>
            <a:r>
              <a:rPr lang="ja-JP" altLang="en-US" dirty="0">
                <a:latin typeface="Microsoft YaHei" panose="020B0503020204020204" pitchFamily="34" charset="-122"/>
                <a:ea typeface="Microsoft YaHei" panose="020B0503020204020204" pitchFamily="34" charset="-122"/>
              </a:rPr>
              <a:t>阿德莱德山区 </a:t>
            </a:r>
            <a:r>
              <a:rPr lang="en-US" altLang="ja-JP" dirty="0">
                <a:latin typeface="Microsoft YaHei" panose="020B0503020204020204" pitchFamily="34" charset="-122"/>
                <a:ea typeface="Microsoft YaHei" panose="020B0503020204020204" pitchFamily="34" charset="-122"/>
              </a:rPr>
              <a:t>(</a:t>
            </a:r>
            <a:r>
              <a:rPr lang="en-GB" dirty="0">
                <a:latin typeface="Microsoft YaHei" panose="020B0503020204020204" pitchFamily="34" charset="-122"/>
                <a:ea typeface="Microsoft YaHei" panose="020B0503020204020204" pitchFamily="34" charset="-122"/>
              </a:rPr>
              <a:t>Adelaide Hills) </a:t>
            </a:r>
            <a:r>
              <a:rPr lang="ja-JP" altLang="en-US" dirty="0">
                <a:latin typeface="Microsoft YaHei" panose="020B0503020204020204" pitchFamily="34" charset="-122"/>
                <a:ea typeface="Microsoft YaHei" panose="020B0503020204020204" pitchFamily="34" charset="-122"/>
              </a:rPr>
              <a:t>原产地标志 </a:t>
            </a:r>
            <a:r>
              <a:rPr lang="en-US" altLang="ja-JP" dirty="0">
                <a:latin typeface="Microsoft YaHei" panose="020B0503020204020204" pitchFamily="34" charset="-122"/>
                <a:ea typeface="Microsoft YaHei" panose="020B0503020204020204" pitchFamily="34" charset="-122"/>
              </a:rPr>
              <a:t>(</a:t>
            </a:r>
            <a:r>
              <a:rPr lang="en-GB" dirty="0">
                <a:latin typeface="Microsoft YaHei" panose="020B0503020204020204" pitchFamily="34" charset="-122"/>
                <a:ea typeface="Microsoft YaHei" panose="020B0503020204020204" pitchFamily="34" charset="-122"/>
              </a:rPr>
              <a:t>GI) </a:t>
            </a:r>
            <a:r>
              <a:rPr lang="ja-JP" altLang="en-US" dirty="0">
                <a:latin typeface="Microsoft YaHei" panose="020B0503020204020204" pitchFamily="34" charset="-122"/>
                <a:ea typeface="Microsoft YaHei" panose="020B0503020204020204" pitchFamily="34" charset="-122"/>
              </a:rPr>
              <a:t>创建。</a:t>
            </a: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916177" y="1910163"/>
            <a:ext cx="2120040" cy="662774"/>
          </a:xfrm>
        </p:spPr>
        <p:txBody>
          <a:bodyPr/>
          <a:lstStyle/>
          <a:p>
            <a:r>
              <a:rPr lang="en-US" dirty="0"/>
              <a:t>1998</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6296541" y="4237664"/>
            <a:ext cx="3716888" cy="1461301"/>
          </a:xfrm>
        </p:spPr>
        <p:txBody>
          <a:bodyPr/>
          <a:lstStyle/>
          <a:p>
            <a:r>
              <a:rPr lang="zh-CN" altLang="en-US" dirty="0"/>
              <a:t>阿德莱德山区（</a:t>
            </a:r>
            <a:r>
              <a:rPr lang="en-US" altLang="zh-CN" dirty="0"/>
              <a:t>Adelaide Hills</a:t>
            </a:r>
            <a:r>
              <a:rPr lang="zh-CN" altLang="en-US" dirty="0"/>
              <a:t>）以出产高品质葡萄酒而闻名，并日益成为澳大利亚最重要的凉爽气候葡萄酒产区之一。这里的葡萄酒风格多元，从优雅细腻到大胆前卫皆有呈现，也持续推动并塑造着澳大利亚现代葡萄酒的风格表达。</a:t>
            </a:r>
            <a:endParaRPr lang="en-US" dirty="0"/>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6285656" y="3553813"/>
            <a:ext cx="2120040" cy="662774"/>
          </a:xfrm>
        </p:spPr>
        <p:txBody>
          <a:bodyPr/>
          <a:lstStyle/>
          <a:p>
            <a:r>
              <a:rPr lang="ja-JP" altLang="en-US">
                <a:latin typeface="Microsoft YaHei" panose="020B0503020204020204" pitchFamily="34" charset="-122"/>
                <a:ea typeface="Microsoft YaHei" panose="020B0503020204020204" pitchFamily="34" charset="-122"/>
              </a:rPr>
              <a:t>今天</a:t>
            </a:r>
            <a:endParaRPr lang="ja-JP" altLang="en-US"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4" name="Text Placeholder 3">
            <a:extLst>
              <a:ext uri="{FF2B5EF4-FFF2-40B4-BE49-F238E27FC236}">
                <a16:creationId xmlns:a16="http://schemas.microsoft.com/office/drawing/2014/main" id="{7843FB31-28DB-0B6C-5378-29093D1670AF}"/>
              </a:ext>
            </a:extLst>
          </p:cNvPr>
          <p:cNvSpPr>
            <a:spLocks noGrp="1"/>
          </p:cNvSpPr>
          <p:nvPr>
            <p:ph type="body" sz="quarter" idx="11"/>
          </p:nvPr>
        </p:nvSpPr>
        <p:spPr>
          <a:xfrm>
            <a:off x="6456362" y="3043003"/>
            <a:ext cx="3780457" cy="3011585"/>
          </a:xfrm>
        </p:spPr>
        <p:txBody>
          <a:bodyPr/>
          <a:lstStyle/>
          <a:p>
            <a:pPr marL="285750" indent="-285750" defTabSz="1007943">
              <a:spcBef>
                <a:spcPts val="8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产区地形狭长，距离阿德莱德市 </a:t>
            </a:r>
            <a:r>
              <a:rPr lang="en-US" altLang="ja-JP" dirty="0">
                <a:latin typeface="Microsoft YaHei" panose="020B0503020204020204" pitchFamily="34" charset="-122"/>
                <a:ea typeface="Microsoft YaHei" panose="020B0503020204020204" pitchFamily="34" charset="-122"/>
              </a:rPr>
              <a:t>(</a:t>
            </a:r>
            <a:r>
              <a:rPr lang="en-GB" dirty="0">
                <a:latin typeface="Microsoft YaHei" panose="020B0503020204020204" pitchFamily="34" charset="-122"/>
                <a:ea typeface="Microsoft YaHei" panose="020B0503020204020204" pitchFamily="34" charset="-122"/>
              </a:rPr>
              <a:t>Adelaide) </a:t>
            </a:r>
            <a:r>
              <a:rPr lang="ja-JP" altLang="en-US">
                <a:latin typeface="Microsoft YaHei" panose="020B0503020204020204" pitchFamily="34" charset="-122"/>
                <a:ea typeface="Microsoft YaHei" panose="020B0503020204020204" pitchFamily="34" charset="-122"/>
              </a:rPr>
              <a:t>车程小于</a:t>
            </a:r>
            <a:r>
              <a:rPr lang="en-US" altLang="ja-JP" dirty="0">
                <a:latin typeface="Microsoft YaHei" panose="020B0503020204020204" pitchFamily="34" charset="-122"/>
                <a:ea typeface="Microsoft YaHei" panose="020B0503020204020204" pitchFamily="34" charset="-122"/>
              </a:rPr>
              <a:t>30</a:t>
            </a:r>
            <a:r>
              <a:rPr lang="ja-JP" altLang="en-US">
                <a:latin typeface="Microsoft YaHei" panose="020B0503020204020204" pitchFamily="34" charset="-122"/>
                <a:ea typeface="Microsoft YaHei" panose="020B0503020204020204" pitchFamily="34" charset="-122"/>
              </a:rPr>
              <a:t>分钟</a:t>
            </a:r>
          </a:p>
          <a:p>
            <a:pPr marL="285750" indent="-285750" defTabSz="1007943">
              <a:spcBef>
                <a:spcPts val="8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南澳州 </a:t>
            </a:r>
            <a:r>
              <a:rPr lang="en-US" altLang="ja-JP" dirty="0">
                <a:latin typeface="Microsoft YaHei" panose="020B0503020204020204" pitchFamily="34" charset="-122"/>
                <a:ea typeface="Microsoft YaHei" panose="020B0503020204020204" pitchFamily="34" charset="-122"/>
              </a:rPr>
              <a:t>(</a:t>
            </a:r>
            <a:r>
              <a:rPr lang="en-GB" dirty="0">
                <a:latin typeface="Microsoft YaHei" panose="020B0503020204020204" pitchFamily="34" charset="-122"/>
                <a:ea typeface="Microsoft YaHei" panose="020B0503020204020204" pitchFamily="34" charset="-122"/>
              </a:rPr>
              <a:t>South Australia) </a:t>
            </a:r>
            <a:r>
              <a:rPr lang="ja-JP" altLang="en-US">
                <a:latin typeface="Microsoft YaHei" panose="020B0503020204020204" pitchFamily="34" charset="-122"/>
                <a:ea typeface="Microsoft YaHei" panose="020B0503020204020204" pitchFamily="34" charset="-122"/>
              </a:rPr>
              <a:t>最凉爽的葡萄酒产区之一</a:t>
            </a:r>
          </a:p>
          <a:p>
            <a:pPr marL="285750" indent="-285750" defTabSz="1007943">
              <a:spcBef>
                <a:spcPts val="8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高低起伏的地势造就了葡萄园之间的气候差别，甚至葡萄藤间的微气候差别</a:t>
            </a:r>
          </a:p>
          <a:p>
            <a:pPr marL="285750" indent="-285750" defTabSz="1007943">
              <a:spcBef>
                <a:spcPts val="800"/>
              </a:spcBef>
              <a:buSzTx/>
              <a:buFont typeface="Arial" panose="020B0604020202020204" pitchFamily="34" charset="0"/>
              <a:buChar char="•"/>
              <a:defRPr>
                <a:solidFill>
                  <a:srgbClr val="FFFFFF"/>
                </a:solidFill>
                <a:latin typeface="思源黑体 CN Regular"/>
                <a:ea typeface="思源黑体 CN Regular"/>
                <a:cs typeface="思源黑体 CN Regular"/>
                <a:sym typeface="思源黑体 CN Regular"/>
              </a:defRPr>
            </a:pPr>
            <a:r>
              <a:rPr lang="ja-JP" altLang="en-US">
                <a:latin typeface="Microsoft YaHei" panose="020B0503020204020204" pitchFamily="34" charset="-122"/>
                <a:ea typeface="Microsoft YaHei" panose="020B0503020204020204" pitchFamily="34" charset="-122"/>
              </a:rPr>
              <a:t>两个子产区：兰斯伍德 </a:t>
            </a:r>
            <a:r>
              <a:rPr lang="en-US" altLang="ja-JP" dirty="0">
                <a:latin typeface="Microsoft YaHei" panose="020B0503020204020204" pitchFamily="34" charset="-122"/>
                <a:ea typeface="Microsoft YaHei" panose="020B0503020204020204" pitchFamily="34" charset="-122"/>
              </a:rPr>
              <a:t>(</a:t>
            </a:r>
            <a:r>
              <a:rPr lang="en-GB" dirty="0" err="1">
                <a:latin typeface="Microsoft YaHei" panose="020B0503020204020204" pitchFamily="34" charset="-122"/>
                <a:ea typeface="Microsoft YaHei" panose="020B0503020204020204" pitchFamily="34" charset="-122"/>
              </a:rPr>
              <a:t>Lenswood</a:t>
            </a:r>
            <a:r>
              <a:rPr lang="en-GB" dirty="0">
                <a:latin typeface="Microsoft YaHei" panose="020B0503020204020204" pitchFamily="34" charset="-122"/>
                <a:ea typeface="Microsoft YaHei" panose="020B0503020204020204" pitchFamily="34" charset="-122"/>
              </a:rPr>
              <a:t>) </a:t>
            </a:r>
            <a:r>
              <a:rPr lang="ja-JP" altLang="en-US">
                <a:latin typeface="Microsoft YaHei" panose="020B0503020204020204" pitchFamily="34" charset="-122"/>
                <a:ea typeface="Microsoft YaHei" panose="020B0503020204020204" pitchFamily="34" charset="-122"/>
              </a:rPr>
              <a:t>和皮卡迪利谷 </a:t>
            </a:r>
            <a:r>
              <a:rPr lang="en-US" altLang="ja-JP" dirty="0">
                <a:latin typeface="Microsoft YaHei" panose="020B0503020204020204" pitchFamily="34" charset="-122"/>
                <a:ea typeface="Microsoft YaHei" panose="020B0503020204020204" pitchFamily="34" charset="-122"/>
              </a:rPr>
              <a:t>(</a:t>
            </a:r>
            <a:r>
              <a:rPr lang="en-GB" dirty="0">
                <a:latin typeface="Microsoft YaHei" panose="020B0503020204020204" pitchFamily="34" charset="-122"/>
                <a:ea typeface="Microsoft YaHei" panose="020B0503020204020204" pitchFamily="34" charset="-122"/>
              </a:rPr>
              <a:t>Piccadilly Valley) </a:t>
            </a:r>
          </a:p>
        </p:txBody>
      </p:sp>
      <p:sp>
        <p:nvSpPr>
          <p:cNvPr id="6" name="TextBox 5">
            <a:extLst>
              <a:ext uri="{FF2B5EF4-FFF2-40B4-BE49-F238E27FC236}">
                <a16:creationId xmlns:a16="http://schemas.microsoft.com/office/drawing/2014/main" id="{521419F4-3492-3FA9-E799-2C4F988B076B}"/>
              </a:ext>
            </a:extLst>
          </p:cNvPr>
          <p:cNvSpPr txBox="1"/>
          <p:nvPr/>
        </p:nvSpPr>
        <p:spPr>
          <a:xfrm>
            <a:off x="6456362" y="557561"/>
            <a:ext cx="4129861" cy="1766637"/>
          </a:xfrm>
          <a:prstGeom prst="rect">
            <a:avLst/>
          </a:prstGeom>
          <a:noFill/>
        </p:spPr>
        <p:txBody>
          <a:bodyPr wrap="square" rtlCol="0">
            <a:spAutoFit/>
          </a:bodyPr>
          <a:lstStyle/>
          <a:p>
            <a:r>
              <a:rPr lang="ja-JP" altLang="en-US" sz="5440">
                <a:solidFill>
                  <a:schemeClr val="bg2"/>
                </a:solidFill>
                <a:latin typeface="Microsoft YaHei" panose="020B0503020204020204" pitchFamily="34" charset="-122"/>
                <a:ea typeface="Microsoft YaHei" panose="020B0503020204020204" pitchFamily="34" charset="-122"/>
              </a:rPr>
              <a:t>地理、气候与土壤</a:t>
            </a:r>
            <a:endParaRPr lang="en-US" sz="5440" dirty="0">
              <a:solidFill>
                <a:schemeClr val="bg2"/>
              </a:solidFill>
              <a:effectLst/>
              <a:latin typeface="Microsoft YaHei" panose="020B0503020204020204" pitchFamily="34" charset="-122"/>
              <a:ea typeface="Microsoft YaHei" panose="020B0503020204020204" pitchFamily="34" charset="-122"/>
              <a:cs typeface="Inter Display" panose="02000503000000020004" pitchFamily="2" charset="0"/>
            </a:endParaRP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CCF1F8-6D9E-4631-9BC7-E65B426755A9}">
  <ds:schemaRefs>
    <ds:schemaRef ds:uri="http://schemas.openxmlformats.org/package/2006/metadata/core-properties"/>
    <ds:schemaRef ds:uri="4e8dd08d-258d-47a9-9875-37f1ffd19f33"/>
    <ds:schemaRef ds:uri="http://schemas.microsoft.com/office/2006/documentManagement/types"/>
    <ds:schemaRef ds:uri="http://purl.org/dc/terms/"/>
    <ds:schemaRef ds:uri="http://schemas.microsoft.com/office/infopath/2007/PartnerControls"/>
    <ds:schemaRef ds:uri="02256494-4976-4001-aedb-96463ae0d92e"/>
    <ds:schemaRef ds:uri="http://schemas.microsoft.com/office/2006/metadata/properties"/>
    <ds:schemaRef ds:uri="http://www.w3.org/XML/1998/namespace"/>
    <ds:schemaRef ds:uri="http://purl.org/dc/dcmitype/"/>
    <ds:schemaRef ds:uri="http://purl.org/dc/elements/1.1/"/>
  </ds:schemaRefs>
</ds:datastoreItem>
</file>

<file path=customXml/itemProps2.xml><?xml version="1.0" encoding="utf-8"?>
<ds:datastoreItem xmlns:ds="http://schemas.openxmlformats.org/officeDocument/2006/customXml" ds:itemID="{A6A37B9F-A2F8-40B7-9B25-8D9E2A030751}"/>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218</TotalTime>
  <Words>4470</Words>
  <Application>Microsoft Macintosh PowerPoint</Application>
  <PresentationFormat>Widescreen</PresentationFormat>
  <Paragraphs>345</Paragraphs>
  <Slides>29</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Noto Sans SC</vt:lpstr>
      <vt:lpstr>Arial</vt:lpstr>
      <vt:lpstr>Inter Display</vt:lpstr>
      <vt:lpstr>Microsoft YaHei</vt:lpstr>
      <vt:lpstr>Neue Haas Grotesk Text Pro</vt:lpstr>
      <vt:lpstr>Noto Sans CJK SC Regular</vt:lpstr>
      <vt:lpstr>Slide layouts</vt:lpstr>
      <vt:lpstr>PowerPoint Presentation</vt:lpstr>
      <vt:lpstr>PowerPoint Presentation</vt:lpstr>
      <vt:lpstr>澳大利亚</vt:lpstr>
      <vt:lpstr>南澳州</vt:lpstr>
      <vt:lpstr>阿德莱德山区产区： </vt:lpstr>
      <vt:lpstr>今天我们将会 跟大家讲述</vt:lpstr>
      <vt:lpstr>1840s – 1900</vt:lpstr>
      <vt:lpstr>PowerPoint Presentation</vt:lpstr>
      <vt:lpstr>PowerPoint Presentation</vt:lpstr>
      <vt:lpstr>气候</vt:lpstr>
      <vt:lpstr>土壤</vt:lpstr>
      <vt:lpstr>葡萄栽培和酿造：</vt:lpstr>
      <vt:lpstr>PowerPoint Presentation</vt:lpstr>
      <vt:lpstr>PowerPoint Presentation</vt:lpstr>
      <vt:lpstr>品味 阿德莱德山区</vt:lpstr>
      <vt:lpstr>PowerPoint Presentation</vt:lpstr>
      <vt:lpstr>PowerPoint Presentation</vt:lpstr>
      <vt:lpstr>起泡酒 特征</vt:lpstr>
      <vt:lpstr>PowerPoint Presentation</vt:lpstr>
      <vt:lpstr>长相思 特征</vt:lpstr>
      <vt:lpstr>PowerPoint Presentation</vt:lpstr>
      <vt:lpstr>霞多丽 特征</vt:lpstr>
      <vt:lpstr>PowerPoint Presentation</vt:lpstr>
      <vt:lpstr>黑比诺 特征</vt:lpstr>
      <vt:lpstr>PowerPoint Presentation</vt:lpstr>
      <vt:lpstr>设拉子 特征</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Frances Jiang</dc:creator>
  <cp:lastModifiedBy>Cameron Midson</cp:lastModifiedBy>
  <cp:revision>48</cp:revision>
  <dcterms:created xsi:type="dcterms:W3CDTF">2018-07-25T07:02:59Z</dcterms:created>
  <dcterms:modified xsi:type="dcterms:W3CDTF">2026-05-04T06:07:27Z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2025-10-20T00:14:28Z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e7b89678-85a9-415e-b229-ce3e11baa81e</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