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media/image10.svg" ContentType="image/svg+xml"/>
  <Override PartName="/ppt/media/image14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omments/modernComment_29D_E0714088.xml" ContentType="application/vnd.ms-powerpoint.comment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omments/modernComment_28C_E6066414.xml" ContentType="application/vnd.ms-powerpoint.comment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30"/>
  </p:notesMasterIdLst>
  <p:sldIdLst>
    <p:sldId id="256" r:id="rId5"/>
    <p:sldId id="478" r:id="rId6"/>
    <p:sldId id="645" r:id="rId7"/>
    <p:sldId id="637" r:id="rId8"/>
    <p:sldId id="646" r:id="rId9"/>
    <p:sldId id="647" r:id="rId10"/>
    <p:sldId id="636" r:id="rId11"/>
    <p:sldId id="669" r:id="rId12"/>
    <p:sldId id="641" r:id="rId13"/>
    <p:sldId id="642" r:id="rId14"/>
    <p:sldId id="643" r:id="rId15"/>
    <p:sldId id="648" r:id="rId16"/>
    <p:sldId id="671" r:id="rId17"/>
    <p:sldId id="652" r:id="rId18"/>
    <p:sldId id="280" r:id="rId19"/>
    <p:sldId id="617" r:id="rId20"/>
    <p:sldId id="657" r:id="rId21"/>
    <p:sldId id="626" r:id="rId22"/>
    <p:sldId id="720" r:id="rId23"/>
    <p:sldId id="721" r:id="rId24"/>
    <p:sldId id="722" r:id="rId25"/>
    <p:sldId id="723" r:id="rId26"/>
    <p:sldId id="659" r:id="rId27"/>
    <p:sldId id="340" r:id="rId28"/>
    <p:sldId id="724" r:id="rId29"/>
  </p:sldIdLst>
  <p:sldSz cx="12192000" cy="6858000"/>
  <p:notesSz cx="6858000" cy="9144000"/>
  <p:embeddedFontLst>
    <p:embeddedFont>
      <p:font typeface="맑은 고딕" panose="020B0503020000020004" pitchFamily="50" charset="-127"/>
      <p:regular r:id="rId31"/>
      <p:bold r:id="rId32"/>
    </p:embeddedFont>
    <p:embeddedFont>
      <p:font typeface="Inter Display" panose="020B0600000101010101" charset="0"/>
      <p:regular r:id="rId33"/>
      <p:bold r:id="rId34"/>
      <p:italic r:id="rId35"/>
      <p:boldItalic r:id="rId36"/>
    </p:embeddedFont>
    <p:embeddedFont>
      <p:font typeface="Neue Haas Grotesk Text Pro" panose="020B0504020202020204" pitchFamily="34" charset="0"/>
      <p:regular r:id="rId37"/>
      <p:bold r:id="rId38"/>
      <p:italic r:id="rId39"/>
      <p:boldItalic r:id="rId40"/>
    </p:embeddedFont>
  </p:embeddedFontLst>
  <p:custDataLst>
    <p:tags r:id="rId41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02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91" autoAdjust="0"/>
    <p:restoredTop sz="81266" autoAdjust="0"/>
  </p:normalViewPr>
  <p:slideViewPr>
    <p:cSldViewPr snapToGrid="0">
      <p:cViewPr varScale="1">
        <p:scale>
          <a:sx n="74" d="100"/>
          <a:sy n="74" d="100"/>
        </p:scale>
        <p:origin x="2040" y="294"/>
      </p:cViewPr>
      <p:guideLst>
        <p:guide orient="horz" pos="3702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9.fntdata"/><Relationship Id="rId21" Type="http://schemas.openxmlformats.org/officeDocument/2006/relationships/slide" Target="slides/slide17.xml"/><Relationship Id="rId34" Type="http://schemas.openxmlformats.org/officeDocument/2006/relationships/font" Target="fonts/font4.fntdata"/><Relationship Id="rId42" Type="http://schemas.openxmlformats.org/officeDocument/2006/relationships/commentAuthors" Target="commentAuthors.xml"/><Relationship Id="rId47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6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.fntdata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tags" Target="tags/tag1.xml"/></Relationships>
</file>

<file path=ppt/comments/modernComment_28C_E606641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EE6FB6B-F55A-4B9E-979F-CF9098EEA9EB}" authorId="{00000000-0000-0000-0000-000000000000}" status="resolved" created="2025-03-18T13:36:48.569" complete="100000">
    <pc:sldMkLst xmlns:pc="http://schemas.microsoft.com/office/powerpoint/2013/main/command">
      <pc:docMk/>
      <pc:sldMk cId="3859178516" sldId="652"/>
    </pc:sldMkLst>
    <p188:txBody>
      <a:bodyPr/>
      <a:lstStyle/>
      <a:p>
        <a:r>
          <a:rPr lang="en-US"/>
          <a:t>Chardonnay should all be on one line</a:t>
        </a:r>
      </a:p>
    </p188:txBody>
    <p188:extLst>
      <p:ext xmlns:p="http://schemas.openxmlformats.org/presentationml/2006/main" uri="{5BB2D875-25FF-4072-B9AC-8F64D62656EB}">
        <p228:taskDetails xmlns:p228="http://schemas.microsoft.com/office/powerpoint/2022/08/main">
          <p228:history/>
        </p228:taskDetails>
      </p:ext>
    </p188:extLst>
  </p188:cm>
</p188:cmLst>
</file>

<file path=ppt/comments/modernComment_29D_E071408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F0FC149-F1D5-4198-86DD-E8455FA657EF}" authorId="{00000000-0000-0000-0000-000000000000}" status="resolved" created="2025-03-18T13:36:07.597" complete="100000">
    <pc:sldMkLst xmlns:pc="http://schemas.microsoft.com/office/powerpoint/2013/main/command">
      <pc:docMk/>
      <pc:sldMk cId="3765518472" sldId="669"/>
    </pc:sldMkLst>
    <p188:txBody>
      <a:bodyPr/>
      <a:lstStyle/>
      <a:p>
        <a:r>
          <a:rPr lang="en-US"/>
          <a:t>Missing map of Australia with region shown before this slide</a:t>
        </a:r>
      </a:p>
    </p188:txBody>
    <p188:extLst>
      <p:ext xmlns:p="http://schemas.openxmlformats.org/presentationml/2006/main" uri="{5BB2D875-25FF-4072-B9AC-8F64D62656EB}">
        <p228:taskDetails xmlns:p228="http://schemas.microsoft.com/office/powerpoint/2022/08/main">
          <p228:history/>
        </p228:taskDetails>
      </p:ext>
    </p188:extLst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2/24/2026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-KR" altLang="en-US" dirty="0"/>
              <a:t>남호주의 아름다운 </a:t>
            </a:r>
            <a:r>
              <a:rPr lang="en-AU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Fleurieu</a:t>
            </a:r>
            <a:r>
              <a:rPr lang="en-AU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Peninsula</a:t>
            </a:r>
            <a:r>
              <a:rPr lang="ko-KR" altLang="en-US" dirty="0" err="1"/>
              <a:t>에</a:t>
            </a:r>
            <a:r>
              <a:rPr lang="ko-KR" altLang="en-US" dirty="0"/>
              <a:t> 위치한 </a:t>
            </a:r>
            <a:r>
              <a:rPr lang="ko-KR" altLang="en-US" dirty="0" err="1"/>
              <a:t>랭혼</a:t>
            </a:r>
            <a:r>
              <a:rPr lang="ko-KR" altLang="en-US" dirty="0"/>
              <a:t> 크릭은 호주의 최상급 레드 와인 산지이다</a:t>
            </a:r>
            <a:r>
              <a:rPr lang="en-US" altLang="ko-KR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-KR" altLang="en-US" dirty="0"/>
              <a:t>슬라이드 노트에는 추가 정보와 추천 토론 주제가 포함되어 있다</a:t>
            </a:r>
            <a:r>
              <a:rPr lang="en-US" altLang="ko-KR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-KR" altLang="en-US" dirty="0" err="1"/>
              <a:t>프리젠테이션</a:t>
            </a:r>
            <a:r>
              <a:rPr lang="ko-KR" altLang="en-US" dirty="0"/>
              <a:t> 자료를 비롯한 추가 주제 및 자료 다운로드는 </a:t>
            </a:r>
            <a:r>
              <a:rPr lang="en-AU" altLang="ko-K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</a:t>
            </a:r>
            <a:r>
              <a:rPr lang="ko-KR" altLang="en-US" dirty="0"/>
              <a:t> 참조한다</a:t>
            </a:r>
            <a:r>
              <a:rPr lang="en-US" altLang="ko-KR" dirty="0"/>
              <a:t>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7917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추천 토론 주제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r>
              <a:rPr lang="en-US" altLang="ko-KR" dirty="0"/>
              <a:t>- </a:t>
            </a:r>
            <a:r>
              <a:rPr lang="ko-KR" altLang="en-US" dirty="0" err="1"/>
              <a:t>적포도</a:t>
            </a:r>
            <a:r>
              <a:rPr lang="ko-KR" altLang="en-US" dirty="0"/>
              <a:t> 품종의 주된 생산이 포도 재배 및 와인 생산 방식에 미친 영향은</a:t>
            </a:r>
            <a:r>
              <a:rPr lang="en-US" altLang="ko-KR" dirty="0"/>
              <a:t>?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altLang="ko-KR" dirty="0"/>
              <a:t>- </a:t>
            </a:r>
            <a:r>
              <a:rPr lang="ko-KR" altLang="en-US" dirty="0" err="1"/>
              <a:t>랭혼</a:t>
            </a:r>
            <a:r>
              <a:rPr lang="ko-KR" altLang="en-US" dirty="0"/>
              <a:t> 크릭 </a:t>
            </a:r>
            <a:r>
              <a:rPr lang="ko-KR" altLang="en-US" dirty="0" err="1"/>
              <a:t>카베르네</a:t>
            </a:r>
            <a:r>
              <a:rPr lang="ko-KR" altLang="en-US" dirty="0"/>
              <a:t> </a:t>
            </a:r>
            <a:r>
              <a:rPr lang="ko-KR" altLang="en-US" dirty="0" err="1"/>
              <a:t>소비뇽</a:t>
            </a:r>
            <a:r>
              <a:rPr lang="ko-KR" altLang="en-US" dirty="0"/>
              <a:t> 와인이 단일 품종 와인 및 </a:t>
            </a:r>
            <a:r>
              <a:rPr lang="ko-KR" altLang="en-US" dirty="0" err="1"/>
              <a:t>블렌딩</a:t>
            </a:r>
            <a:r>
              <a:rPr lang="ko-KR" altLang="en-US" dirty="0"/>
              <a:t> 와인으로 큰 성공을 거둔 이유는</a:t>
            </a:r>
            <a:r>
              <a:rPr lang="en-US" altLang="ko-KR" dirty="0"/>
              <a:t>?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altLang="ko-KR" dirty="0"/>
              <a:t>- </a:t>
            </a:r>
            <a:r>
              <a:rPr lang="ko-KR" altLang="en-US" dirty="0"/>
              <a:t>오크 통 종류</a:t>
            </a:r>
            <a:r>
              <a:rPr lang="en-US" altLang="ko-KR" dirty="0"/>
              <a:t>, </a:t>
            </a:r>
            <a:r>
              <a:rPr lang="ko-KR" altLang="en-US" dirty="0"/>
              <a:t>새 오크 및 중고 오크 사용</a:t>
            </a:r>
            <a:r>
              <a:rPr lang="en-US" altLang="ko-KR" dirty="0"/>
              <a:t>, </a:t>
            </a:r>
            <a:r>
              <a:rPr lang="ko-KR" altLang="en-US" dirty="0"/>
              <a:t>오크 통 크기가 와인 스타일에 미치는 영향은 무엇인가</a:t>
            </a:r>
            <a:r>
              <a:rPr lang="en-US" altLang="ko-KR" dirty="0"/>
              <a:t>? </a:t>
            </a:r>
            <a:r>
              <a:rPr lang="ko-KR" altLang="en-US" dirty="0"/>
              <a:t>와인메이커의 최종 결정에 영향을 주는 요인은 무엇인가</a:t>
            </a:r>
            <a:r>
              <a:rPr lang="en-US" altLang="ko-KR" dirty="0"/>
              <a:t>?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8253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-KR" altLang="en-US" dirty="0"/>
              <a:t>이제 선별한 와인을 시음하고 토론해 보자</a:t>
            </a:r>
            <a:r>
              <a:rPr lang="en-US" altLang="ko-KR" dirty="0"/>
              <a:t>. </a:t>
            </a:r>
            <a:endParaRPr lang="en-US" dirty="0"/>
          </a:p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ko-KR" altLang="en-US" dirty="0" err="1"/>
              <a:t>랭혼</a:t>
            </a:r>
            <a:r>
              <a:rPr lang="ko-KR" altLang="en-US" dirty="0"/>
              <a:t> 크릭은 레드 와인을 주로 생산하며</a:t>
            </a:r>
            <a:r>
              <a:rPr lang="en-US" altLang="ko-KR" dirty="0"/>
              <a:t>, </a:t>
            </a:r>
            <a:r>
              <a:rPr lang="ko-KR" altLang="en-US" dirty="0"/>
              <a:t>바디감과 질감이 좋으면서도 부드럽고 접근하기 쉬운 와인을 생산하는 것으로 유명하다</a:t>
            </a:r>
            <a:r>
              <a:rPr lang="en-US" altLang="ko-KR" dirty="0"/>
              <a:t>. </a:t>
            </a:r>
            <a:r>
              <a:rPr lang="ko-KR" altLang="en-US" dirty="0"/>
              <a:t>이는 서늘한 오후의 바람으로 인해 포도의 완숙 기간이 길어져 포도의 특징적인 풍성한 풍미</a:t>
            </a:r>
            <a:r>
              <a:rPr lang="en-US" altLang="ko-KR" dirty="0"/>
              <a:t>, </a:t>
            </a:r>
            <a:r>
              <a:rPr lang="ko-KR" altLang="en-US" dirty="0"/>
              <a:t>잘 익은 </a:t>
            </a:r>
            <a:r>
              <a:rPr lang="ko-KR" altLang="en-US" dirty="0" err="1"/>
              <a:t>탄닌</a:t>
            </a:r>
            <a:r>
              <a:rPr lang="en-US" altLang="ko-KR" dirty="0"/>
              <a:t>,</a:t>
            </a:r>
            <a:r>
              <a:rPr lang="ko-KR" altLang="en-US" dirty="0"/>
              <a:t> 과즙이 풍부한 과실이 생산되기 때문이다</a:t>
            </a:r>
            <a:r>
              <a:rPr lang="en-US" altLang="ko-KR" dirty="0"/>
              <a:t>. </a:t>
            </a:r>
          </a:p>
          <a:p>
            <a:endParaRPr lang="en-US" dirty="0"/>
          </a:p>
          <a:p>
            <a:r>
              <a:rPr lang="en-AU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보충 프로그램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기타 품종 및 더 자세한 정보는 </a:t>
            </a:r>
            <a:r>
              <a:rPr lang="en-AU" altLang="ko-K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r>
              <a:rPr lang="en-AU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참조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4767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랭혼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크릭은 향신료의 세련된 풍미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민트가 가미된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다크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후르츠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특징의 진하고 다채로운 풍미의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쉬라즈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와인을 생산해 온 오랜 역사를 갖고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4804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0118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/>
              <a:t>일반적으로 타 지역 </a:t>
            </a:r>
            <a:r>
              <a:rPr lang="ko-KR" altLang="en-US" dirty="0" err="1"/>
              <a:t>카베르네</a:t>
            </a:r>
            <a:r>
              <a:rPr lang="ko-KR" altLang="en-US" dirty="0"/>
              <a:t> </a:t>
            </a:r>
            <a:r>
              <a:rPr lang="ko-KR" altLang="en-US" dirty="0" err="1"/>
              <a:t>소비뇽</a:t>
            </a:r>
            <a:r>
              <a:rPr lang="ko-KR" altLang="en-US" dirty="0"/>
              <a:t> 와인보다 부드럽고 마시기 편한 </a:t>
            </a:r>
            <a:r>
              <a:rPr lang="ko-KR" altLang="en-US" dirty="0" err="1"/>
              <a:t>랭혼</a:t>
            </a:r>
            <a:r>
              <a:rPr lang="ko-KR" altLang="en-US" dirty="0"/>
              <a:t> 크릭 </a:t>
            </a:r>
            <a:r>
              <a:rPr lang="ko-KR" altLang="en-US" dirty="0" err="1"/>
              <a:t>카베르네</a:t>
            </a:r>
            <a:r>
              <a:rPr lang="ko-KR" altLang="en-US" dirty="0"/>
              <a:t> </a:t>
            </a:r>
            <a:r>
              <a:rPr lang="ko-KR" altLang="en-US" dirty="0" err="1"/>
              <a:t>소비뇽은</a:t>
            </a:r>
            <a:r>
              <a:rPr lang="ko-KR" altLang="en-US" dirty="0"/>
              <a:t> 바로 마시는 것이 좋다</a:t>
            </a:r>
            <a:r>
              <a:rPr lang="en-US" altLang="ko-KR" dirty="0"/>
              <a:t>. </a:t>
            </a:r>
            <a:r>
              <a:rPr lang="ko-KR" altLang="en-US" dirty="0"/>
              <a:t>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러나 수 년에 걸쳐 우아하게 숙성 가능한 스타일도 생산된다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80807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987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err="1"/>
              <a:t>카베르네</a:t>
            </a:r>
            <a:r>
              <a:rPr lang="ko-KR" altLang="en-US" dirty="0"/>
              <a:t> </a:t>
            </a:r>
            <a:r>
              <a:rPr lang="ko-KR" altLang="en-US" dirty="0" err="1"/>
              <a:t>소비뇽</a:t>
            </a:r>
            <a:r>
              <a:rPr lang="en-US" altLang="ko-KR" dirty="0"/>
              <a:t>/</a:t>
            </a:r>
            <a:r>
              <a:rPr lang="ko-KR" altLang="en-US" dirty="0" err="1"/>
              <a:t>쉬라즈</a:t>
            </a:r>
            <a:r>
              <a:rPr lang="ko-KR" altLang="en-US" dirty="0"/>
              <a:t> </a:t>
            </a:r>
            <a:r>
              <a:rPr lang="ko-KR" altLang="en-US" dirty="0" err="1"/>
              <a:t>블렌딩은</a:t>
            </a:r>
            <a:r>
              <a:rPr lang="ko-KR" altLang="en-US" dirty="0"/>
              <a:t> 대부분의 </a:t>
            </a:r>
            <a:r>
              <a:rPr lang="ko-KR" altLang="en-US" dirty="0" err="1"/>
              <a:t>와이너리에서</a:t>
            </a:r>
            <a:r>
              <a:rPr lang="ko-KR" altLang="en-US" dirty="0"/>
              <a:t> 생산하는 이 지역의 상징적인 </a:t>
            </a:r>
            <a:r>
              <a:rPr lang="ko-KR" altLang="en-US" dirty="0" err="1"/>
              <a:t>블렌딩</a:t>
            </a:r>
            <a:r>
              <a:rPr lang="ko-KR" altLang="en-US" dirty="0"/>
              <a:t> 와인이다</a:t>
            </a:r>
            <a:r>
              <a:rPr lang="en-US" altLang="ko-KR" dirty="0"/>
              <a:t>. </a:t>
            </a:r>
            <a:r>
              <a:rPr lang="ko-KR" altLang="en-US" dirty="0"/>
              <a:t>균형 잡힌 풍미</a:t>
            </a:r>
            <a:r>
              <a:rPr lang="en-US" altLang="ko-KR" dirty="0"/>
              <a:t>, </a:t>
            </a:r>
            <a:r>
              <a:rPr lang="ko-KR" altLang="en-US" dirty="0"/>
              <a:t>은은한 미네랄 향이 감도는 진한 </a:t>
            </a:r>
            <a:r>
              <a:rPr lang="ko-KR" altLang="en-US" dirty="0" err="1"/>
              <a:t>다크</a:t>
            </a:r>
            <a:r>
              <a:rPr lang="ko-KR" altLang="en-US" dirty="0"/>
              <a:t> </a:t>
            </a:r>
            <a:r>
              <a:rPr lang="ko-KR" altLang="en-US" dirty="0" err="1"/>
              <a:t>후르츠</a:t>
            </a:r>
            <a:r>
              <a:rPr lang="ko-KR" altLang="en-US" dirty="0"/>
              <a:t> 풍미가 특징인 풍부하고 다채로운 와인이다</a:t>
            </a:r>
            <a:r>
              <a:rPr lang="en-US" altLang="ko-KR" dirty="0"/>
              <a:t>. </a:t>
            </a:r>
            <a:r>
              <a:rPr lang="ko-KR" altLang="en-US" dirty="0" err="1"/>
              <a:t>까베르네</a:t>
            </a:r>
            <a:r>
              <a:rPr lang="ko-KR" altLang="en-US" dirty="0"/>
              <a:t> </a:t>
            </a:r>
            <a:r>
              <a:rPr lang="ko-KR" altLang="en-US" dirty="0" err="1"/>
              <a:t>소비뇽은</a:t>
            </a:r>
            <a:r>
              <a:rPr lang="ko-KR" altLang="en-US" dirty="0"/>
              <a:t> 블랙베리</a:t>
            </a:r>
            <a:r>
              <a:rPr lang="en-US" altLang="ko-KR" dirty="0"/>
              <a:t>/</a:t>
            </a:r>
            <a:r>
              <a:rPr lang="ko-KR" altLang="en-US" dirty="0" err="1"/>
              <a:t>블랙커런트</a:t>
            </a:r>
            <a:r>
              <a:rPr lang="en-US" altLang="ko-KR" dirty="0"/>
              <a:t> </a:t>
            </a:r>
            <a:r>
              <a:rPr lang="ko-KR" altLang="en-US" dirty="0"/>
              <a:t>풍미에 민트</a:t>
            </a:r>
            <a:r>
              <a:rPr lang="en-US" altLang="ko-KR" dirty="0"/>
              <a:t>, </a:t>
            </a:r>
            <a:r>
              <a:rPr lang="ko-KR" altLang="en-US" dirty="0" err="1"/>
              <a:t>유칼립투스</a:t>
            </a:r>
            <a:r>
              <a:rPr lang="en-US" altLang="ko-KR" dirty="0"/>
              <a:t>, </a:t>
            </a:r>
            <a:r>
              <a:rPr lang="ko-KR" altLang="en-US" dirty="0"/>
              <a:t>그린 허브가 감도는 부드럽고 실크와 같은 풍미를 부여한다</a:t>
            </a:r>
            <a:r>
              <a:rPr lang="en-US" altLang="ko-KR" dirty="0"/>
              <a:t>. </a:t>
            </a:r>
            <a:r>
              <a:rPr lang="ko-KR" altLang="en-US" dirty="0" err="1"/>
              <a:t>쉬라즈를</a:t>
            </a:r>
            <a:r>
              <a:rPr lang="ko-KR" altLang="en-US" dirty="0"/>
              <a:t> </a:t>
            </a:r>
            <a:r>
              <a:rPr lang="ko-KR" altLang="en-US" dirty="0" err="1"/>
              <a:t>블렌딩하면</a:t>
            </a:r>
            <a:r>
              <a:rPr lang="ko-KR" altLang="en-US" dirty="0"/>
              <a:t> 감칠맛이 도는 풍부한 과즙에 </a:t>
            </a:r>
            <a:r>
              <a:rPr lang="ko-KR" altLang="en-US" dirty="0" err="1"/>
              <a:t>열감을</a:t>
            </a:r>
            <a:r>
              <a:rPr lang="ko-KR" altLang="en-US" dirty="0"/>
              <a:t> 주는 향신료 풍미가 더해진다</a:t>
            </a:r>
            <a:r>
              <a:rPr lang="en-US" altLang="ko-KR" dirty="0"/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6336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635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err="1"/>
              <a:t>말벡은</a:t>
            </a:r>
            <a:r>
              <a:rPr lang="ko-KR" altLang="en-US" dirty="0"/>
              <a:t> 호주에서 단일 품종 와인으로는 잘 생산되지 않지만</a:t>
            </a:r>
            <a:r>
              <a:rPr lang="en-US" altLang="ko-KR" dirty="0"/>
              <a:t>,</a:t>
            </a:r>
            <a:r>
              <a:rPr lang="ko-KR" altLang="en-US" dirty="0"/>
              <a:t> </a:t>
            </a:r>
            <a:r>
              <a:rPr lang="ko-KR" altLang="en-US" dirty="0" err="1"/>
              <a:t>랭혼</a:t>
            </a:r>
            <a:r>
              <a:rPr lang="ko-KR" altLang="en-US" dirty="0"/>
              <a:t> </a:t>
            </a:r>
            <a:r>
              <a:rPr lang="ko-KR" altLang="en-US" dirty="0" err="1"/>
              <a:t>크릭에서는</a:t>
            </a:r>
            <a:r>
              <a:rPr lang="ko-KR" altLang="en-US" dirty="0"/>
              <a:t> 단일 품종 와인으로 좋은 평가를 받고 있다</a:t>
            </a:r>
            <a:r>
              <a:rPr lang="en-US" altLang="ko-KR" dirty="0"/>
              <a:t>. </a:t>
            </a:r>
            <a:r>
              <a:rPr lang="ko-KR" altLang="en-US" dirty="0"/>
              <a:t>이 와인은 벨벳처럼 부드러운 </a:t>
            </a:r>
            <a:r>
              <a:rPr lang="ko-KR" altLang="en-US" dirty="0" err="1"/>
              <a:t>탄닌</a:t>
            </a:r>
            <a:r>
              <a:rPr lang="en-US" altLang="ko-KR" dirty="0"/>
              <a:t>, </a:t>
            </a:r>
            <a:r>
              <a:rPr lang="ko-KR" altLang="en-US" dirty="0"/>
              <a:t>풍부한 과즙</a:t>
            </a:r>
            <a:r>
              <a:rPr lang="en-US" altLang="ko-KR" dirty="0"/>
              <a:t>, </a:t>
            </a:r>
            <a:r>
              <a:rPr lang="ko-KR" altLang="en-US" dirty="0"/>
              <a:t>흙빛이 감도는 색이 특징인 미디움에서 </a:t>
            </a:r>
            <a:r>
              <a:rPr lang="ko-KR" altLang="en-US" dirty="0" err="1"/>
              <a:t>풀바디의</a:t>
            </a:r>
            <a:r>
              <a:rPr lang="ko-KR" altLang="en-US" dirty="0"/>
              <a:t> 구조감이 탁월한 와인이다</a:t>
            </a:r>
            <a:r>
              <a:rPr lang="en-US" altLang="ko-KR" dirty="0"/>
              <a:t>. </a:t>
            </a:r>
            <a:r>
              <a:rPr lang="ko-KR" altLang="en-US" dirty="0"/>
              <a:t>독특한 제비꽃 향을 비롯해 향이 아주 풍부하다</a:t>
            </a:r>
            <a:r>
              <a:rPr lang="en-US" altLang="ko-KR" dirty="0"/>
              <a:t>. 10</a:t>
            </a:r>
            <a:r>
              <a:rPr lang="ko-KR" altLang="en-US" dirty="0"/>
              <a:t>년 이상의 숙성 잠재력이 있는 와인이다</a:t>
            </a:r>
            <a:r>
              <a:rPr lang="en-US" altLang="ko-KR" dirty="0"/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4067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30201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잠시 시간을 내어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랭혼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크릭의 대표적인 스타일 와인을 시음하는 것도 좋다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공식 시음은 프로그램 후반에 진행한다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AU" altLang="ko-K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ko-KR" altLang="en-US" dirty="0" err="1"/>
              <a:t>랭혼</a:t>
            </a:r>
            <a:r>
              <a:rPr lang="ko-KR" altLang="en-US" dirty="0"/>
              <a:t> 크릭</a:t>
            </a:r>
            <a:r>
              <a:rPr lang="en-US" altLang="ko-KR" dirty="0"/>
              <a:t>(Langhorne Creek)</a:t>
            </a:r>
            <a:r>
              <a:rPr lang="ko-KR" altLang="en-US" dirty="0"/>
              <a:t>은 일부에게는 생소한 지명일 수도 있지만</a:t>
            </a:r>
            <a:r>
              <a:rPr lang="en-US" altLang="ko-KR" dirty="0"/>
              <a:t>, </a:t>
            </a:r>
            <a:r>
              <a:rPr lang="ko-KR" altLang="en-US" dirty="0"/>
              <a:t>상당 수는 자신도 모르는 사이 이 지역 포도로 만든 와인을 마셔본 적이 있을 것이다</a:t>
            </a:r>
            <a:r>
              <a:rPr lang="en-US" altLang="ko-KR" dirty="0"/>
              <a:t>. </a:t>
            </a:r>
            <a:r>
              <a:rPr lang="ko-KR" altLang="en-US" dirty="0"/>
              <a:t>수십년 동안 대형 와인 회사와 유명 브랜드 와인에 사용되는 고품질 포도를 대량 생산해 왔다</a:t>
            </a:r>
            <a:r>
              <a:rPr lang="en-US" altLang="ko-KR" dirty="0"/>
              <a:t>.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dirty="0"/>
              <a:t>오늘날 점점 더 많은 부티크 생산자들이 </a:t>
            </a:r>
            <a:r>
              <a:rPr lang="ko-KR" altLang="en-US" dirty="0" err="1"/>
              <a:t>올드</a:t>
            </a:r>
            <a:r>
              <a:rPr lang="ko-KR" altLang="en-US" dirty="0"/>
              <a:t> </a:t>
            </a:r>
            <a:r>
              <a:rPr lang="ko-KR" altLang="en-US" dirty="0" err="1"/>
              <a:t>바인과</a:t>
            </a:r>
            <a:r>
              <a:rPr lang="ko-KR" altLang="en-US" dirty="0"/>
              <a:t> 전통적</a:t>
            </a:r>
            <a:r>
              <a:rPr lang="en-US" altLang="ko-KR" dirty="0"/>
              <a:t>, </a:t>
            </a:r>
            <a:r>
              <a:rPr lang="ko-KR" altLang="en-US" dirty="0"/>
              <a:t>혁신적 품종을 통해 탁월한 와인을 생산하면서 점차 주목받고 있다</a:t>
            </a:r>
            <a:r>
              <a:rPr lang="en-US" altLang="ko-KR" dirty="0"/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63697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더 많은 프로그램, 툴, 자료는 www.australianwinediscovered.com 참조. </a:t>
            </a:r>
            <a:endParaRPr lang="en-AU" b="0" dirty="0">
              <a:effectLst/>
            </a:endParaRPr>
          </a:p>
          <a:p>
            <a:pPr rtl="0"/>
            <a:r>
              <a:rPr lang="k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문의 사항이 있는 경우 discover@wineaustralia.com으로 이메일 요망.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7293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— </a:t>
            </a:r>
            <a:r>
              <a:rPr lang="ko-KR" altLang="en-US" dirty="0" err="1"/>
              <a:t>랭혼</a:t>
            </a:r>
            <a:r>
              <a:rPr lang="ko-KR" altLang="en-US" dirty="0"/>
              <a:t> </a:t>
            </a:r>
            <a:r>
              <a:rPr lang="ko-KR" altLang="en-US" dirty="0" err="1"/>
              <a:t>크릭에는</a:t>
            </a:r>
            <a:r>
              <a:rPr lang="ko-KR" altLang="en-US" dirty="0"/>
              <a:t> 세계에서 수령이 가장 오래됐지만 지금도 포도를 생산 중인 포도나무가 생존하고 있다</a:t>
            </a:r>
            <a:r>
              <a:rPr lang="en-US" altLang="ko-KR" dirty="0"/>
              <a:t>. 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Bleasdale </a:t>
            </a:r>
            <a:r>
              <a:rPr lang="ko-KR" altLang="en-US" dirty="0" err="1"/>
              <a:t>와이너리의</a:t>
            </a:r>
            <a:r>
              <a:rPr lang="ko-KR" altLang="en-US" dirty="0"/>
              <a:t> </a:t>
            </a:r>
            <a:r>
              <a:rPr lang="ko-KR" altLang="en-US" dirty="0" err="1"/>
              <a:t>쉬라즈와</a:t>
            </a:r>
            <a:r>
              <a:rPr lang="ko-KR" altLang="en-US" dirty="0"/>
              <a:t> </a:t>
            </a:r>
            <a:r>
              <a:rPr lang="ko-KR" altLang="en-US" dirty="0" err="1"/>
              <a:t>베르델호</a:t>
            </a:r>
            <a:r>
              <a:rPr lang="en-US" altLang="ko-KR" dirty="0"/>
              <a:t>, </a:t>
            </a:r>
            <a:r>
              <a:rPr lang="en-AU" altLang="ko-KR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Metala</a:t>
            </a:r>
            <a:r>
              <a:rPr lang="ko-KR" altLang="en-US" dirty="0"/>
              <a:t>의 </a:t>
            </a:r>
            <a:r>
              <a:rPr lang="ko-KR" altLang="en-US" dirty="0" err="1"/>
              <a:t>카베르네</a:t>
            </a:r>
            <a:r>
              <a:rPr lang="ko-KR" altLang="en-US" dirty="0"/>
              <a:t> </a:t>
            </a:r>
            <a:r>
              <a:rPr lang="ko-KR" altLang="en-US" dirty="0" err="1"/>
              <a:t>소비뇽과</a:t>
            </a:r>
            <a:r>
              <a:rPr lang="ko-KR" altLang="en-US" dirty="0"/>
              <a:t> </a:t>
            </a:r>
            <a:r>
              <a:rPr lang="ko-KR" altLang="en-US" dirty="0" err="1"/>
              <a:t>쉬라즈는</a:t>
            </a:r>
            <a:r>
              <a:rPr lang="ko-KR" altLang="en-US" dirty="0"/>
              <a:t> 전쟁터에서 생환한 전우처럼 오랜 역사를 견뎌내 지금까지 생존해 있다</a:t>
            </a:r>
            <a:r>
              <a:rPr lang="en-US" altLang="ko-KR" dirty="0"/>
              <a:t>. </a:t>
            </a:r>
          </a:p>
          <a:p>
            <a:endParaRPr lang="en-US" dirty="0"/>
          </a:p>
          <a:p>
            <a:pPr rtl="0"/>
            <a:r>
              <a:rPr lang="en-US" dirty="0"/>
              <a:t>+ </a:t>
            </a:r>
            <a:r>
              <a:rPr lang="ko-KR" altLang="en-US" dirty="0"/>
              <a:t>보충 프로그램</a:t>
            </a:r>
            <a:r>
              <a:rPr lang="en-US" altLang="ko-KR" dirty="0"/>
              <a:t>: </a:t>
            </a:r>
            <a:r>
              <a:rPr lang="ko-KR" altLang="en-US" dirty="0"/>
              <a:t>호주 </a:t>
            </a:r>
            <a:r>
              <a:rPr lang="ko-KR" altLang="en-US" dirty="0" err="1"/>
              <a:t>올드</a:t>
            </a:r>
            <a:r>
              <a:rPr lang="ko-KR" altLang="en-US" dirty="0"/>
              <a:t> </a:t>
            </a:r>
            <a:r>
              <a:rPr lang="ko-KR" altLang="en-US" dirty="0" err="1"/>
              <a:t>바인에</a:t>
            </a:r>
            <a:r>
              <a:rPr lang="ko-KR" altLang="en-US" dirty="0"/>
              <a:t> 관한 추가 정보는 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 </a:t>
            </a:r>
            <a:r>
              <a:rPr lang="en-AU" altLang="ko-KR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참조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altLang="ko-KR" b="0" dirty="0">
              <a:effectLst/>
            </a:endParaRPr>
          </a:p>
          <a:p>
            <a:r>
              <a:rPr lang="en-US" altLang="ko-KR" dirty="0"/>
              <a:t>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5937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추천 토론 주제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ko-KR" dirty="0"/>
              <a:t>— </a:t>
            </a:r>
            <a:r>
              <a:rPr lang="ko-KR" altLang="en-US" dirty="0"/>
              <a:t>와인 산지로서의 </a:t>
            </a:r>
            <a:r>
              <a:rPr lang="ko-KR" altLang="en-US" dirty="0" err="1"/>
              <a:t>랭혼</a:t>
            </a:r>
            <a:r>
              <a:rPr lang="ko-KR" altLang="en-US" dirty="0"/>
              <a:t> 크릭의 오랜 역사는 오늘날 포도 재배와 와인 양조에 어떤 영향을 미치는가</a:t>
            </a:r>
            <a:r>
              <a:rPr lang="en-US" altLang="ko-KR" dirty="0"/>
              <a:t>? </a:t>
            </a:r>
            <a:r>
              <a:rPr lang="ko-KR" altLang="en-US" dirty="0"/>
              <a:t>신생 와인 산지와 비교할 때 </a:t>
            </a:r>
            <a:r>
              <a:rPr lang="ko-KR" altLang="en-US" dirty="0" err="1"/>
              <a:t>랭혼</a:t>
            </a:r>
            <a:r>
              <a:rPr lang="ko-KR" altLang="en-US" dirty="0"/>
              <a:t> 크릭의 포도재배와 양조 방식 면에서 어떤 차이가 있는가</a:t>
            </a:r>
            <a:r>
              <a:rPr lang="en-US" altLang="ko-KR" dirty="0"/>
              <a:t>? 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altLang="ko-KR" dirty="0"/>
              <a:t>—</a:t>
            </a:r>
            <a:r>
              <a:rPr lang="ko-KR" altLang="en-US" dirty="0" err="1"/>
              <a:t>랭혼</a:t>
            </a:r>
            <a:r>
              <a:rPr lang="ko-KR" altLang="en-US" dirty="0"/>
              <a:t> 크릭은 역사적으로 이 지역 밖에 기반을 두고 있는 대형 와인 브랜드에 포도를 공급하는 엔진실과 같은 역할을 해왔다</a:t>
            </a:r>
            <a:r>
              <a:rPr lang="en-US" altLang="ko-KR" dirty="0"/>
              <a:t>. </a:t>
            </a:r>
            <a:r>
              <a:rPr lang="ko-KR" altLang="en-US" dirty="0"/>
              <a:t>이러한 배경이 </a:t>
            </a:r>
            <a:r>
              <a:rPr lang="ko-KR" altLang="en-US" dirty="0" err="1"/>
              <a:t>랭혼</a:t>
            </a:r>
            <a:r>
              <a:rPr lang="ko-KR" altLang="en-US" dirty="0"/>
              <a:t> 크릭 와인 공동체 형성에 어떤 역할을 했으며</a:t>
            </a:r>
            <a:r>
              <a:rPr lang="en-US" altLang="ko-KR" dirty="0"/>
              <a:t>, </a:t>
            </a:r>
            <a:r>
              <a:rPr lang="ko-KR" altLang="en-US" dirty="0"/>
              <a:t>어떠한 이점으로 작용했는가</a:t>
            </a:r>
            <a:r>
              <a:rPr lang="en-US" altLang="ko-KR" dirty="0"/>
              <a:t>? 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6267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err="1"/>
              <a:t>남호주</a:t>
            </a:r>
            <a:r>
              <a:rPr lang="ko-KR" altLang="en-US" dirty="0"/>
              <a:t> </a:t>
            </a:r>
            <a:r>
              <a:rPr lang="en-US" altLang="ko-KR" dirty="0" err="1"/>
              <a:t>Fleurieu</a:t>
            </a:r>
            <a:r>
              <a:rPr lang="en-US" altLang="ko-KR" dirty="0"/>
              <a:t> Peninsula</a:t>
            </a:r>
            <a:r>
              <a:rPr lang="ko-KR" altLang="en-US" dirty="0"/>
              <a:t>의 평화로운 지역에 위치한 </a:t>
            </a:r>
            <a:r>
              <a:rPr lang="ko-KR" altLang="en-US" dirty="0" err="1"/>
              <a:t>랭혼</a:t>
            </a:r>
            <a:r>
              <a:rPr lang="ko-KR" altLang="en-US" dirty="0"/>
              <a:t> 크릭은 잘 정돈된 포도밭</a:t>
            </a:r>
            <a:r>
              <a:rPr lang="en-US" altLang="ko-KR" dirty="0"/>
              <a:t>, </a:t>
            </a:r>
            <a:r>
              <a:rPr lang="ko-KR" altLang="en-US" dirty="0"/>
              <a:t>가족 경영 농장</a:t>
            </a:r>
            <a:r>
              <a:rPr lang="en-US" altLang="ko-KR" dirty="0"/>
              <a:t>, </a:t>
            </a:r>
            <a:r>
              <a:rPr lang="ko-KR" altLang="en-US" dirty="0"/>
              <a:t>오래된 강변의 붉은 빛이 감도는 </a:t>
            </a:r>
            <a:r>
              <a:rPr lang="ko-KR" altLang="en-US" dirty="0" err="1"/>
              <a:t>유칼립투스</a:t>
            </a:r>
            <a:r>
              <a:rPr lang="ko-KR" altLang="en-US" dirty="0"/>
              <a:t> 나무가 자라는 그림처럼 아름다운 평지 지형이다</a:t>
            </a:r>
            <a:r>
              <a:rPr lang="en-US" altLang="ko-KR" dirty="0"/>
              <a:t>.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애들레이드에서 남동쪽으로 약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70km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떨어진 이 지역은 남동쪽의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알렉산드리나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호수 기슭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Bremer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강과 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Angas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강 사이의 고대 자연 범람원에 자리하고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4834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- </a:t>
            </a:r>
            <a:r>
              <a:rPr lang="ko-KR" altLang="en-US" dirty="0"/>
              <a:t>온화한 기후 지역으로 수역이 </a:t>
            </a:r>
            <a:r>
              <a:rPr lang="en-US" altLang="ko-KR" dirty="0"/>
              <a:t>600 </a:t>
            </a:r>
            <a:r>
              <a:rPr lang="ko-KR" altLang="en-US" dirty="0" err="1"/>
              <a:t>제곱킬로미터</a:t>
            </a:r>
            <a:r>
              <a:rPr lang="en-US" altLang="ko-KR" dirty="0"/>
              <a:t>(232mi², (Sydney Harbour</a:t>
            </a:r>
            <a:r>
              <a:rPr lang="ko-KR" altLang="en-US" dirty="0"/>
              <a:t>의 </a:t>
            </a:r>
            <a:r>
              <a:rPr lang="en-US" altLang="ko-KR" dirty="0"/>
              <a:t>3</a:t>
            </a:r>
            <a:r>
              <a:rPr lang="ko-KR" altLang="en-US" dirty="0"/>
              <a:t>배</a:t>
            </a:r>
            <a:r>
              <a:rPr lang="en-US" altLang="ko-KR" dirty="0"/>
              <a:t>))</a:t>
            </a:r>
            <a:r>
              <a:rPr lang="ko-KR" altLang="en-US" dirty="0"/>
              <a:t>에 달하는 방대한 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Alexandrina</a:t>
            </a:r>
            <a:r>
              <a:rPr lang="ko-KR" altLang="en-US" dirty="0"/>
              <a:t> 호수의 영향을 많이 받는다</a:t>
            </a:r>
            <a:r>
              <a:rPr lang="en-US" altLang="ko-KR" dirty="0"/>
              <a:t>.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레이크 닥터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(Lake Doctor)'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로 알려진 육지 남풍이 호수 건너편 차가운 남극해에서 직접 유입된다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바람 덕분에 여름 오후 기온이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10°C(50°F)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이상 하강하며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질병이나 서리 위험이 상대적으로 낮다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</a:p>
          <a:p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지역의 북쪽과 서쪽에 접해 있는 애들레이드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힐스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(Adelaide Hills)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비 그늘의 역할을 하며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겨울철 담수 관개에 사용되는 강 용수를 제공한다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17887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1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월 평균 기온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21.5°C(70.7°F). </a:t>
            </a:r>
            <a:endParaRPr lang="en-AU" b="0" dirty="0">
              <a:effectLst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생장기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강우량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169mm(6.6in).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5415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랭혼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크릭의 충적토 평원에는 평평하지만 주요 토양 유형이 분포해 지역적 다양성을 제공함과 동시에 많은 관심을 불러 일으키고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추천 토론 주제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ko-KR" dirty="0"/>
              <a:t>- </a:t>
            </a:r>
            <a:r>
              <a:rPr lang="ko-KR" altLang="en-US" dirty="0"/>
              <a:t>주변 수역이 이 지역에 중요한 역할을 하는 이유와 와인 스타일에 미치는 영향은</a:t>
            </a:r>
            <a:r>
              <a:rPr lang="en-US" altLang="ko-KR" dirty="0"/>
              <a:t>?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altLang="ko-KR" dirty="0"/>
              <a:t>- </a:t>
            </a:r>
            <a:r>
              <a:rPr lang="ko-KR" altLang="en-US" dirty="0"/>
              <a:t>이 지역의 평평한 지형은 포도 재배 및 와인 스타일에 어떤 영향을 미치는가</a:t>
            </a:r>
            <a:r>
              <a:rPr lang="en-US" altLang="ko-KR" dirty="0"/>
              <a:t>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0667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- </a:t>
            </a:r>
            <a:r>
              <a:rPr lang="ko-KR" altLang="en-US" dirty="0"/>
              <a:t>질병 발생률이 낮고 관리가 용이한 평지</a:t>
            </a:r>
            <a:r>
              <a:rPr lang="en-US" altLang="ko-KR" dirty="0"/>
              <a:t>, </a:t>
            </a:r>
            <a:r>
              <a:rPr lang="ko-KR" altLang="en-US" dirty="0"/>
              <a:t>온화한 기후 및 적절한 물 공급 덕분에 </a:t>
            </a:r>
            <a:r>
              <a:rPr lang="ko-KR" altLang="en-US" dirty="0" err="1"/>
              <a:t>랭혼</a:t>
            </a:r>
            <a:r>
              <a:rPr lang="ko-KR" altLang="en-US" dirty="0"/>
              <a:t> 크릭은 이상적인 포도 재배 산지</a:t>
            </a:r>
            <a:r>
              <a:rPr lang="en-US" altLang="ko-KR" dirty="0"/>
              <a:t>.</a:t>
            </a:r>
            <a:r>
              <a:rPr lang="ko-KR" altLang="en-US" dirty="0"/>
              <a:t> 포도원 관리 역시 다른 산지보다 간단하다</a:t>
            </a:r>
            <a:r>
              <a:rPr lang="en-US" altLang="ko-KR" dirty="0"/>
              <a:t>. </a:t>
            </a:r>
            <a:r>
              <a:rPr lang="ko-KR" altLang="en-US" dirty="0"/>
              <a:t>서늘한 오후 바람이 </a:t>
            </a:r>
            <a:r>
              <a:rPr lang="ko-KR" altLang="en-US" dirty="0" err="1"/>
              <a:t>캐노피의</a:t>
            </a:r>
            <a:r>
              <a:rPr lang="ko-KR" altLang="en-US" dirty="0"/>
              <a:t> 상대 습도와 질병 발생률을 낮추고 </a:t>
            </a:r>
            <a:r>
              <a:rPr lang="ko-KR" altLang="en-US" dirty="0" err="1"/>
              <a:t>살진균제</a:t>
            </a:r>
            <a:r>
              <a:rPr lang="ko-KR" altLang="en-US" dirty="0"/>
              <a:t> 사용을 줄이는 데 도움이 된다</a:t>
            </a:r>
            <a:r>
              <a:rPr lang="en-US" altLang="ko-KR" dirty="0"/>
              <a:t>. </a:t>
            </a:r>
            <a:r>
              <a:rPr lang="ko-KR" altLang="en-US" dirty="0"/>
              <a:t>이 지역의 비옥한 토양은 양분이 풍부해 포도나무의 생장을 촉진하고 </a:t>
            </a:r>
            <a:r>
              <a:rPr lang="ko-KR" altLang="en-US" dirty="0" err="1"/>
              <a:t>캐노피가</a:t>
            </a:r>
            <a:r>
              <a:rPr lang="ko-KR" altLang="en-US" dirty="0"/>
              <a:t> 잘 자라게 하여 수확량을 늘려준다</a:t>
            </a:r>
            <a:r>
              <a:rPr lang="en-US" altLang="ko-KR" dirty="0"/>
              <a:t>. </a:t>
            </a:r>
            <a:r>
              <a:rPr lang="ko-KR" altLang="en-US" dirty="0"/>
              <a:t>포도나무는 격자 구조물 설계</a:t>
            </a:r>
            <a:r>
              <a:rPr lang="en-US" altLang="ko-KR" dirty="0"/>
              <a:t>, </a:t>
            </a:r>
            <a:r>
              <a:rPr lang="ko-KR" altLang="en-US" dirty="0"/>
              <a:t>가지치기</a:t>
            </a:r>
            <a:r>
              <a:rPr lang="en-US" altLang="ko-KR" dirty="0"/>
              <a:t>,</a:t>
            </a:r>
            <a:r>
              <a:rPr lang="ko-KR" altLang="en-US" dirty="0"/>
              <a:t> 관개 관리 등 다양한 </a:t>
            </a:r>
            <a:r>
              <a:rPr lang="ko-KR" altLang="en-US" dirty="0" err="1"/>
              <a:t>캐노피</a:t>
            </a:r>
            <a:r>
              <a:rPr lang="ko-KR" altLang="en-US" dirty="0"/>
              <a:t> 관리 기법을 활용해 관리한다</a:t>
            </a:r>
            <a:r>
              <a:rPr lang="en-US" altLang="ko-KR" dirty="0"/>
              <a:t>. </a:t>
            </a:r>
          </a:p>
          <a:p>
            <a:r>
              <a:rPr lang="en-US" altLang="ko-KR" dirty="0"/>
              <a:t>- </a:t>
            </a:r>
            <a:r>
              <a:rPr lang="ko-KR" altLang="en-US" dirty="0" err="1"/>
              <a:t>랭혼</a:t>
            </a:r>
            <a:r>
              <a:rPr lang="ko-KR" altLang="en-US" dirty="0"/>
              <a:t> 크릭은 호주에서 유일하게 천연 </a:t>
            </a:r>
            <a:r>
              <a:rPr lang="ko-KR" altLang="en-US" dirty="0" err="1"/>
              <a:t>범람수를</a:t>
            </a:r>
            <a:r>
              <a:rPr lang="ko-KR" altLang="en-US" dirty="0"/>
              <a:t> 관개 용도로 사용하는 지역이다</a:t>
            </a:r>
            <a:r>
              <a:rPr lang="en-US" altLang="ko-KR" dirty="0"/>
              <a:t>. </a:t>
            </a:r>
            <a:r>
              <a:rPr lang="ko-KR" altLang="en-US" dirty="0"/>
              <a:t>대부분 평지이기 때문에 겨울철에 홍수가 발생한다</a:t>
            </a:r>
            <a:r>
              <a:rPr lang="en-US" altLang="ko-KR" dirty="0"/>
              <a:t>. </a:t>
            </a:r>
            <a:r>
              <a:rPr lang="ko-KR" altLang="en-US" dirty="0"/>
              <a:t>제방과 수로 시스템은 토양이 물을 충분히 흡수할 수 있도록 하며</a:t>
            </a:r>
            <a:r>
              <a:rPr lang="en-US" altLang="ko-KR" dirty="0"/>
              <a:t>, </a:t>
            </a:r>
            <a:r>
              <a:rPr lang="ko-KR" altLang="en-US" dirty="0"/>
              <a:t>이후 물을 방류해 하류까지 흘러간다</a:t>
            </a:r>
            <a:r>
              <a:rPr lang="en-US" altLang="ko-KR" dirty="0"/>
              <a:t>. </a:t>
            </a:r>
            <a:r>
              <a:rPr lang="ko-KR" altLang="en-US" dirty="0"/>
              <a:t>이로 인해 </a:t>
            </a:r>
            <a:r>
              <a:rPr lang="ko-KR" altLang="en-US" dirty="0" err="1"/>
              <a:t>생장기</a:t>
            </a:r>
            <a:r>
              <a:rPr lang="ko-KR" altLang="en-US" dirty="0"/>
              <a:t> 후반 관개를 시행할 필요성이 줄어든다</a:t>
            </a:r>
            <a:r>
              <a:rPr lang="en-US" altLang="ko-KR" dirty="0"/>
              <a:t>. </a:t>
            </a:r>
            <a:r>
              <a:rPr lang="ko-KR" altLang="en-US" dirty="0"/>
              <a:t>또한 홍수는 포도나무에 풍부한 양분을 공급하며</a:t>
            </a:r>
            <a:r>
              <a:rPr lang="en-US" altLang="ko-KR" dirty="0"/>
              <a:t>, </a:t>
            </a:r>
            <a:r>
              <a:rPr lang="ko-KR" altLang="en-US" dirty="0"/>
              <a:t>이동 중 </a:t>
            </a:r>
            <a:r>
              <a:rPr lang="ko-KR" altLang="en-US" dirty="0" err="1"/>
              <a:t>유칼립투스</a:t>
            </a:r>
            <a:r>
              <a:rPr lang="ko-KR" altLang="en-US" dirty="0"/>
              <a:t> 나무의 잔해를 다량 운반하여 </a:t>
            </a:r>
            <a:r>
              <a:rPr lang="ko-KR" altLang="en-US" dirty="0" err="1"/>
              <a:t>유칼립투스</a:t>
            </a:r>
            <a:r>
              <a:rPr lang="ko-KR" altLang="en-US" dirty="0"/>
              <a:t> 오일이 풍부한 토사를 </a:t>
            </a:r>
            <a:r>
              <a:rPr lang="ko-KR" altLang="en-US" dirty="0" err="1"/>
              <a:t>퇴적시킨다</a:t>
            </a:r>
            <a:r>
              <a:rPr lang="en-US" altLang="ko-KR" dirty="0"/>
              <a:t>. </a:t>
            </a:r>
            <a:r>
              <a:rPr lang="ko-KR" altLang="en-US" dirty="0"/>
              <a:t>대부분의 포도밭</a:t>
            </a:r>
            <a:r>
              <a:rPr lang="en-US" altLang="ko-KR" dirty="0"/>
              <a:t>, </a:t>
            </a:r>
            <a:r>
              <a:rPr lang="ko-KR" altLang="en-US" dirty="0"/>
              <a:t>특히 범람원에서 멀리 떨어진 포도원은 필요 시 </a:t>
            </a:r>
            <a:r>
              <a:rPr lang="ko-KR" altLang="en-US" dirty="0" err="1"/>
              <a:t>세류</a:t>
            </a:r>
            <a:r>
              <a:rPr lang="ko-KR" altLang="en-US" dirty="0"/>
              <a:t> 관개</a:t>
            </a:r>
            <a:r>
              <a:rPr lang="en-US" altLang="ko-KR" dirty="0"/>
              <a:t>(drip irrigation)</a:t>
            </a:r>
            <a:r>
              <a:rPr lang="ko-KR" altLang="en-US" dirty="0"/>
              <a:t>도 활용한다</a:t>
            </a:r>
            <a:r>
              <a:rPr lang="en-US" altLang="ko-KR" dirty="0"/>
              <a:t>. </a:t>
            </a:r>
          </a:p>
          <a:p>
            <a:r>
              <a:rPr lang="en-US" altLang="ko-KR" dirty="0"/>
              <a:t>- </a:t>
            </a:r>
            <a:r>
              <a:rPr lang="ko-KR" altLang="en-US" dirty="0"/>
              <a:t>용수와 토양 관리</a:t>
            </a:r>
            <a:r>
              <a:rPr lang="en-US" altLang="ko-KR" dirty="0"/>
              <a:t>, </a:t>
            </a:r>
            <a:r>
              <a:rPr lang="ko-KR" altLang="en-US" dirty="0"/>
              <a:t>화학 약품 사용 절감</a:t>
            </a:r>
            <a:r>
              <a:rPr lang="en-US" altLang="ko-KR" dirty="0"/>
              <a:t>, </a:t>
            </a:r>
            <a:r>
              <a:rPr lang="ko-KR" altLang="en-US" dirty="0"/>
              <a:t>생물 다양성 강화</a:t>
            </a:r>
            <a:r>
              <a:rPr lang="en-US" altLang="ko-KR" dirty="0"/>
              <a:t>, </a:t>
            </a:r>
            <a:r>
              <a:rPr lang="ko-KR" altLang="en-US" dirty="0"/>
              <a:t>붉은 </a:t>
            </a:r>
            <a:r>
              <a:rPr lang="ko-KR" altLang="en-US" dirty="0" err="1"/>
              <a:t>유칼립투스</a:t>
            </a:r>
            <a:r>
              <a:rPr lang="ko-KR" altLang="en-US" dirty="0"/>
              <a:t> 습지 상태 개선 및 유지와 관련된 투자와 사업을 진행하면서 환경 관리에 대한 관심이 높아지고 있다</a:t>
            </a:r>
            <a:r>
              <a:rPr lang="en-US" altLang="ko-KR" dirty="0"/>
              <a:t>. </a:t>
            </a:r>
            <a:r>
              <a:rPr lang="ko-KR" altLang="en-US" dirty="0"/>
              <a:t>아울러 점점 더 많은 포도밭이 유기농 농법으로 전환하고 있는 추세이다</a:t>
            </a:r>
            <a:r>
              <a:rPr lang="en-US" altLang="ko-KR" dirty="0"/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689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463759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808638"/>
            <a:ext cx="5735637" cy="271306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476778D-80A8-6E67-51B8-8202C91D7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71951" y="1720205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3B1517-037A-CABC-600A-81C6536298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1951" y="1057431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4A8A14A-D1CA-D9F8-306F-F692F60C4618}"/>
              </a:ext>
            </a:extLst>
          </p:cNvPr>
          <p:cNvSpPr/>
          <p:nvPr userDrawn="1"/>
        </p:nvSpPr>
        <p:spPr>
          <a:xfrm>
            <a:off x="9703949" y="3227753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7579E85-735B-80E7-69B6-1FED6AD601C7}"/>
              </a:ext>
            </a:extLst>
          </p:cNvPr>
          <p:cNvSpPr/>
          <p:nvPr userDrawn="1"/>
        </p:nvSpPr>
        <p:spPr>
          <a:xfrm>
            <a:off x="7395898" y="3257733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205705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38401" y="3434316"/>
            <a:ext cx="6885768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78945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262198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90121" y="374556"/>
            <a:ext cx="4401879" cy="611839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4673792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F7ECA34-306B-07D0-C7CA-C6E17551922E}"/>
              </a:ext>
            </a:extLst>
          </p:cNvPr>
          <p:cNvSpPr/>
          <p:nvPr userDrawn="1"/>
        </p:nvSpPr>
        <p:spPr>
          <a:xfrm>
            <a:off x="6590744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5C262C2F-2C85-5DD4-F8C6-C2BBC66C8CC1}"/>
              </a:ext>
            </a:extLst>
          </p:cNvPr>
          <p:cNvSpPr/>
          <p:nvPr userDrawn="1"/>
        </p:nvSpPr>
        <p:spPr>
          <a:xfrm>
            <a:off x="6590744" y="3310522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91170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11220083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4891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74557"/>
            <a:ext cx="5735637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9923352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6945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595462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08525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15057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62881173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804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4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09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9278854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2" pos="393">
          <p15:clr>
            <a:srgbClr val="000000"/>
          </p15:clr>
        </p15:guide>
        <p15:guide id="3" orient="horz" pos="368">
          <p15:clr>
            <a:srgbClr val="00000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5913156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>
          <p15:clr>
            <a:srgbClr val="000000"/>
          </p15:clr>
        </p15:guide>
        <p15:guide id="2" orient="horz" pos="368">
          <p15:clr>
            <a:srgbClr val="000000"/>
          </p15:clr>
        </p15:guide>
        <p15:guide id="4" pos="4067">
          <p15:clr>
            <a:srgbClr val="00000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1919424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8FB6-8ACF-DF6D-EB79-207CCA014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FD86-18E3-510D-7574-B45CCD53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DDADE-588C-E389-9C56-AA1FC5948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D0F3-5617-4E4B-B49A-CF8CB71EDC27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6191D-47B6-A1DD-B585-B9877068E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1B3F-E4E1-8FCB-1AD0-7E72A11F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06B9-48F5-894C-8B00-7C26AA050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239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24/02/2026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78" r:id="rId14"/>
    <p:sldLayoutId id="2147483679" r:id="rId15"/>
    <p:sldLayoutId id="2147483683" r:id="rId16"/>
    <p:sldLayoutId id="2147483660" r:id="rId17"/>
    <p:sldLayoutId id="2147483673" r:id="rId18"/>
    <p:sldLayoutId id="2147483674" r:id="rId19"/>
    <p:sldLayoutId id="2147483675" r:id="rId20"/>
    <p:sldLayoutId id="2147483659" r:id="rId21"/>
    <p:sldLayoutId id="2147483687" r:id="rId22"/>
    <p:sldLayoutId id="2147483677" r:id="rId23"/>
    <p:sldLayoutId id="2147483680" r:id="rId24"/>
    <p:sldLayoutId id="2147483681" r:id="rId25"/>
    <p:sldLayoutId id="2147483684" r:id="rId26"/>
    <p:sldLayoutId id="2147483686" r:id="rId27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8C_E606641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9D_E0714088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5A5FA91E-AD8B-0AEA-99A8-33696E71ED0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3888" y="2595563"/>
            <a:ext cx="11010900" cy="4284662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93733" y="1582597"/>
            <a:ext cx="11041110" cy="990300"/>
          </a:xfrm>
        </p:spPr>
        <p:txBody>
          <a:bodyPr/>
          <a:lstStyle/>
          <a:p>
            <a:pPr marL="0" indent="0">
              <a:buNone/>
            </a:pPr>
            <a:r>
              <a:rPr lang="ko-KR" altLang="en-US" sz="60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랭혼</a:t>
            </a:r>
            <a:r>
              <a:rPr lang="ko-KR" altLang="en-US" sz="60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크릭</a:t>
            </a:r>
            <a:endParaRPr lang="en-US" sz="60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938"/>
            <a:ext cx="6096000" cy="685006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27854" y="1111817"/>
            <a:ext cx="518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3200" b="1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온화한</a:t>
            </a:r>
            <a:r>
              <a:rPr lang="en-US" altLang="ko-KR" sz="3200" b="1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</a:t>
            </a:r>
            <a:r>
              <a:rPr lang="ko-KR" altLang="en-US" sz="3200" b="1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해양성 기후 </a:t>
            </a:r>
            <a:endParaRPr lang="en-US" sz="3200" b="1" dirty="0">
              <a:solidFill>
                <a:schemeClr val="bg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535474" y="1720238"/>
            <a:ext cx="3891746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ko-KR" altLang="en-US" sz="16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지중해성 영향 </a:t>
            </a:r>
            <a:endParaRPr lang="en-AU" sz="1600" b="1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1CCBD8F-0DC9-88C0-6ADD-A2A977E72B33}"/>
              </a:ext>
            </a:extLst>
          </p:cNvPr>
          <p:cNvSpPr txBox="1">
            <a:spLocks/>
          </p:cNvSpPr>
          <p:nvPr/>
        </p:nvSpPr>
        <p:spPr>
          <a:xfrm>
            <a:off x="6456363" y="3942491"/>
            <a:ext cx="2965327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b="1" dirty="0" err="1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랭혼</a:t>
            </a:r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크릭</a:t>
            </a:r>
            <a:endParaRPr lang="en-AU" altLang="ko-KR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10–50M(33–164FT)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01572" y="6543706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01572" y="5420705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563475" y="6371037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C46BAE6A-7ADD-1861-3DF9-03A4E8AD1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53633"/>
            <a:ext cx="5334275" cy="820910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기후</a:t>
            </a:r>
            <a:endParaRPr lang="en-US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3" name="Title 7">
            <a:extLst>
              <a:ext uri="{FF2B5EF4-FFF2-40B4-BE49-F238E27FC236}">
                <a16:creationId xmlns:a16="http://schemas.microsoft.com/office/drawing/2014/main" id="{16F3C0F6-F75C-7F11-CFBF-0CB4389A0E70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67005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고도 </a:t>
            </a:r>
            <a:endParaRPr lang="en-US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7960ED0-1C35-EA70-1FEB-143B12462290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br>
              <a:rPr lang="en-AU" altLang="ko-KR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(0–1,639ft)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3D409A6-0F7E-31C2-FFEB-2FF471087753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br>
              <a:rPr lang="en-AU" altLang="ko-KR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(1,640–2,459ft)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8079FB9-EB56-0FBD-C20A-2B6A2BB626A8}"/>
              </a:ext>
            </a:extLst>
          </p:cNvPr>
          <p:cNvSpPr txBox="1"/>
          <p:nvPr/>
        </p:nvSpPr>
        <p:spPr>
          <a:xfrm>
            <a:off x="10105808" y="2748202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높은</a:t>
            </a:r>
            <a:endParaRPr lang="en-US" b="1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(2,460–3,279ft)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041A448-542B-2DDE-1AB5-82D250D74EBF}"/>
              </a:ext>
            </a:extLst>
          </p:cNvPr>
          <p:cNvSpPr txBox="1"/>
          <p:nvPr/>
        </p:nvSpPr>
        <p:spPr>
          <a:xfrm>
            <a:off x="10456533" y="1308425"/>
            <a:ext cx="264344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매우 높음</a:t>
            </a:r>
            <a:endParaRPr lang="en-AU" altLang="ko-KR" b="1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(&gt;3,280ft +)</a:t>
            </a:r>
          </a:p>
        </p:txBody>
      </p:sp>
    </p:spTree>
    <p:extLst>
      <p:ext uri="{BB962C8B-B14F-4D97-AF65-F5344CB8AC3E}">
        <p14:creationId xmlns:p14="http://schemas.microsoft.com/office/powerpoint/2010/main" val="500136252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토양</a:t>
            </a:r>
            <a:endParaRPr lang="en-US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391774"/>
            <a:ext cx="3580266" cy="1530521"/>
          </a:xfrm>
        </p:spPr>
        <p:txBody>
          <a:bodyPr/>
          <a:lstStyle/>
          <a:p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강변의 충적토는 깊고 잘 부서지는 갈색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짙은 붉은색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또는 붉은색 토양으로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바디감이 더 좋고 부드러운 와인을 생산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강에서 멀리 떨어진 토양은 대부분 점토 위 모래로 이루어져 있어 더 풍미가 진하고 구조감이 좋은 와인 생산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1285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950" y="534773"/>
            <a:ext cx="4829691" cy="785732"/>
          </a:xfrm>
        </p:spPr>
        <p:txBody>
          <a:bodyPr/>
          <a:lstStyle/>
          <a:p>
            <a:r>
              <a:rPr lang="ko-KR" altLang="en-US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포도재배 및 와인 양조</a:t>
            </a:r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413476"/>
            <a:ext cx="5340350" cy="579936"/>
          </a:xfrm>
        </p:spPr>
        <p:txBody>
          <a:bodyPr/>
          <a:lstStyle/>
          <a:p>
            <a:r>
              <a:rPr lang="ko-KR" altLang="en-US" sz="5000" b="1" dirty="0" err="1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랭혼</a:t>
            </a:r>
            <a:r>
              <a:rPr lang="ko-KR" altLang="en-US" sz="500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크릭의 </a:t>
            </a:r>
          </a:p>
          <a:p>
            <a:r>
              <a:rPr lang="ko-KR" altLang="en-US" sz="500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포도 재배 </a:t>
            </a:r>
            <a:endParaRPr lang="en-US" sz="5000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AC7DDBF7-95BA-FE7D-62B5-E88F8F533D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419" y="4011475"/>
            <a:ext cx="4836222" cy="2846525"/>
          </a:xfrm>
        </p:spPr>
        <p:txBody>
          <a:bodyPr/>
          <a:lstStyle/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오랜 역사에 걸쳐 타 지역 와인회사에 포도를 공급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: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최근 지역에서 직접 양조하는 추세 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6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세대에 걸친 포도 재배 명가들이 포진 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타지역에 비해 더 단순한 방식으로 포도밭을 관리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일부 포도밭의 경우 관개를 위해 자연 범람 용수 활용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수확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: 2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월 초 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~ 4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월 말</a:t>
            </a:r>
            <a:endParaRPr lang="en-AU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3588366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EC40966-12C1-C8B6-3BD3-CAAB5B274E0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58A547-E314-546B-744D-BDCB5D9E348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4" y="3149584"/>
            <a:ext cx="4081722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통상 와인 생산량은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맥라렌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베일보다 많고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바로사에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필적</a:t>
            </a:r>
          </a:p>
          <a:p>
            <a:pPr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대부분 레드 와인을 생산하며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개방형 용기 발효와 오크 숙성이 일반적</a:t>
            </a:r>
            <a:endParaRPr lang="en-US" altLang="ko-KR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spcBef>
                <a:spcPts val="800"/>
              </a:spcBef>
            </a:pP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블렌딩을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보편적으로 활용</a:t>
            </a:r>
          </a:p>
          <a:p>
            <a:pPr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포도밭 관리에 집중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와이너리에서의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개입을 최소화 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BEF17699-996E-80A1-5516-9CFCFB8A3DCE}"/>
              </a:ext>
            </a:extLst>
          </p:cNvPr>
          <p:cNvSpPr txBox="1">
            <a:spLocks/>
          </p:cNvSpPr>
          <p:nvPr/>
        </p:nvSpPr>
        <p:spPr>
          <a:xfrm>
            <a:off x="6403897" y="1019332"/>
            <a:ext cx="5678176" cy="153052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sz="5440" b="1" dirty="0" err="1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랭혼</a:t>
            </a:r>
            <a:r>
              <a:rPr lang="ko-KR" altLang="en-US" sz="544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크릭</a:t>
            </a:r>
            <a:endParaRPr lang="en-US" sz="5440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1783F2ED-5CE5-8444-E0AB-A96145E88533}"/>
              </a:ext>
            </a:extLst>
          </p:cNvPr>
          <p:cNvSpPr txBox="1">
            <a:spLocks/>
          </p:cNvSpPr>
          <p:nvPr/>
        </p:nvSpPr>
        <p:spPr>
          <a:xfrm>
            <a:off x="6336442" y="554220"/>
            <a:ext cx="5009924" cy="465111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sz="32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양조 </a:t>
            </a:r>
            <a:endParaRPr lang="en-US" sz="3200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29767617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Placeholder 8">
            <a:extLst>
              <a:ext uri="{FF2B5EF4-FFF2-40B4-BE49-F238E27FC236}">
                <a16:creationId xmlns:a16="http://schemas.microsoft.com/office/drawing/2014/main" id="{28F67CD5-87BD-5A22-42BB-CC18C0204A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3888" y="1933074"/>
            <a:ext cx="1182507" cy="3579859"/>
          </a:xfrm>
          <a:prstGeom prst="rect">
            <a:avLst/>
          </a:prstGeom>
        </p:spPr>
      </p:pic>
      <p:pic>
        <p:nvPicPr>
          <p:cNvPr id="6" name="Picture Placeholder 8">
            <a:extLst>
              <a:ext uri="{FF2B5EF4-FFF2-40B4-BE49-F238E27FC236}">
                <a16:creationId xmlns:a16="http://schemas.microsoft.com/office/drawing/2014/main" id="{9A95BAAB-F4D4-23A4-2145-07B5170E586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07009" y="1778557"/>
            <a:ext cx="1270924" cy="3847526"/>
          </a:xfrm>
          <a:prstGeom prst="rect">
            <a:avLst/>
          </a:prstGeom>
        </p:spPr>
      </p:pic>
      <p:pic>
        <p:nvPicPr>
          <p:cNvPr id="26" name="Picture Placeholder 8">
            <a:extLst>
              <a:ext uri="{FF2B5EF4-FFF2-40B4-BE49-F238E27FC236}">
                <a16:creationId xmlns:a16="http://schemas.microsoft.com/office/drawing/2014/main" id="{AEF2B853-164C-CC75-6705-D523ED50E40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1918" y="1778557"/>
            <a:ext cx="1270924" cy="384752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3914EA-580A-BF24-C9FA-CC20FB8C22DC}"/>
              </a:ext>
            </a:extLst>
          </p:cNvPr>
          <p:cNvSpPr/>
          <p:nvPr/>
        </p:nvSpPr>
        <p:spPr>
          <a:xfrm>
            <a:off x="499598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354253-B11A-27F2-1427-C5B71D1394AC}"/>
              </a:ext>
            </a:extLst>
          </p:cNvPr>
          <p:cNvSpPr/>
          <p:nvPr/>
        </p:nvSpPr>
        <p:spPr>
          <a:xfrm>
            <a:off x="295191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4A1D50-0DCF-3399-F8BF-6AAEC1AC9DB3}"/>
              </a:ext>
            </a:extLst>
          </p:cNvPr>
          <p:cNvSpPr/>
          <p:nvPr/>
        </p:nvSpPr>
        <p:spPr>
          <a:xfrm>
            <a:off x="90785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433787" y="542225"/>
            <a:ext cx="9303629" cy="1465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ko-KR" altLang="en-US" sz="544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랭혼</a:t>
            </a:r>
            <a:r>
              <a:rPr lang="ko-KR" altLang="en-US" sz="544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크릭</a:t>
            </a:r>
            <a:br>
              <a:rPr lang="en-US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altLang="ko-KR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5</a:t>
            </a:r>
            <a:r>
              <a:rPr lang="ko-KR" altLang="en-US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가지 주요 와인 유형</a:t>
            </a:r>
            <a:endParaRPr lang="en-US" sz="5440" b="1" dirty="0">
              <a:solidFill>
                <a:srgbClr val="B2D8BE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62786D-61EA-1185-5300-C0661836E15B}"/>
              </a:ext>
            </a:extLst>
          </p:cNvPr>
          <p:cNvSpPr txBox="1"/>
          <p:nvPr/>
        </p:nvSpPr>
        <p:spPr>
          <a:xfrm>
            <a:off x="907852" y="5470367"/>
            <a:ext cx="1842968" cy="123110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endParaRPr lang="en-US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38%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AFC8C5-8832-386B-807E-9CAD33AAED43}"/>
              </a:ext>
            </a:extLst>
          </p:cNvPr>
          <p:cNvSpPr txBox="1"/>
          <p:nvPr/>
        </p:nvSpPr>
        <p:spPr>
          <a:xfrm>
            <a:off x="2951916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endParaRPr lang="en-AU" altLang="ko-KR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29%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DF6DC2-3F08-10CC-5370-2A6C33755B9A}"/>
              </a:ext>
            </a:extLst>
          </p:cNvPr>
          <p:cNvSpPr txBox="1"/>
          <p:nvPr/>
        </p:nvSpPr>
        <p:spPr>
          <a:xfrm>
            <a:off x="4995976" y="5470367"/>
            <a:ext cx="1842968" cy="150810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endParaRPr lang="en-US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10%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ED60F5-0CF6-4B5C-7591-2CAD19179AD7}"/>
              </a:ext>
            </a:extLst>
          </p:cNvPr>
          <p:cNvSpPr/>
          <p:nvPr/>
        </p:nvSpPr>
        <p:spPr>
          <a:xfrm>
            <a:off x="704004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DCDE85-F7E4-B9A3-C622-CC1CA8AD422B}"/>
              </a:ext>
            </a:extLst>
          </p:cNvPr>
          <p:cNvSpPr txBox="1"/>
          <p:nvPr/>
        </p:nvSpPr>
        <p:spPr>
          <a:xfrm>
            <a:off x="7040042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메를로</a:t>
            </a:r>
            <a:endParaRPr lang="en-US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9%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BC2C0F-87D8-8C2E-B5D0-B8EDED573367}"/>
              </a:ext>
            </a:extLst>
          </p:cNvPr>
          <p:cNvSpPr/>
          <p:nvPr/>
        </p:nvSpPr>
        <p:spPr>
          <a:xfrm>
            <a:off x="908411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FD39E3-6F4B-7BE4-2851-E934DEDFE7BC}"/>
              </a:ext>
            </a:extLst>
          </p:cNvPr>
          <p:cNvSpPr txBox="1"/>
          <p:nvPr/>
        </p:nvSpPr>
        <p:spPr>
          <a:xfrm>
            <a:off x="9084112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리슬링</a:t>
            </a:r>
            <a:endParaRPr lang="en-US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3%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1F2450-4DCC-60B4-81D6-0AB4FD651E94}"/>
              </a:ext>
            </a:extLst>
          </p:cNvPr>
          <p:cNvSpPr txBox="1"/>
          <p:nvPr/>
        </p:nvSpPr>
        <p:spPr>
          <a:xfrm rot="16200000">
            <a:off x="1267112" y="4084438"/>
            <a:ext cx="1278876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4F8097-F893-7FB6-405F-C762EF6F4314}"/>
              </a:ext>
            </a:extLst>
          </p:cNvPr>
          <p:cNvSpPr txBox="1"/>
          <p:nvPr/>
        </p:nvSpPr>
        <p:spPr>
          <a:xfrm rot="16200000">
            <a:off x="7246525" y="4049268"/>
            <a:ext cx="1395126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MERLOT</a:t>
            </a: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D65BE8BA-7DE3-5EFC-2CA1-DB4A6E7991DA}"/>
              </a:ext>
            </a:extLst>
          </p:cNvPr>
          <p:cNvSpPr txBox="1"/>
          <p:nvPr/>
        </p:nvSpPr>
        <p:spPr>
          <a:xfrm rot="16200000">
            <a:off x="4750782" y="4069993"/>
            <a:ext cx="2348718" cy="28597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2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pic>
        <p:nvPicPr>
          <p:cNvPr id="23" name="Picture Placeholder 8">
            <a:extLst>
              <a:ext uri="{FF2B5EF4-FFF2-40B4-BE49-F238E27FC236}">
                <a16:creationId xmlns:a16="http://schemas.microsoft.com/office/drawing/2014/main" id="{8E00A90B-6718-2CEE-8548-FB00EB1F51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60619" y="1778557"/>
            <a:ext cx="1270924" cy="3847526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F649A10C-C3BC-8AD0-98B3-96B9B4417DDE}"/>
              </a:ext>
            </a:extLst>
          </p:cNvPr>
          <p:cNvSpPr txBox="1"/>
          <p:nvPr/>
        </p:nvSpPr>
        <p:spPr>
          <a:xfrm rot="16200000">
            <a:off x="2920409" y="3945618"/>
            <a:ext cx="1929695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CABERNET 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SAUVIGNON</a:t>
            </a:r>
          </a:p>
        </p:txBody>
      </p:sp>
      <p:pic>
        <p:nvPicPr>
          <p:cNvPr id="28" name="Picture Placeholder 8" descr="A close up of a bottle&#10;&#10;Description automatically generated">
            <a:extLst>
              <a:ext uri="{FF2B5EF4-FFF2-40B4-BE49-F238E27FC236}">
                <a16:creationId xmlns:a16="http://schemas.microsoft.com/office/drawing/2014/main" id="{4ADCBE89-5DCD-083A-C2A1-58D42F37452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357762" y="2007498"/>
            <a:ext cx="1157924" cy="3505435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31E4E801-EB89-D17B-AAF1-1BFAD33B0F38}"/>
              </a:ext>
            </a:extLst>
          </p:cNvPr>
          <p:cNvSpPr txBox="1"/>
          <p:nvPr/>
        </p:nvSpPr>
        <p:spPr>
          <a:xfrm rot="16200000">
            <a:off x="9172601" y="4019454"/>
            <a:ext cx="154055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RIESLING</a:t>
            </a:r>
          </a:p>
        </p:txBody>
      </p:sp>
    </p:spTree>
    <p:extLst>
      <p:ext uri="{BB962C8B-B14F-4D97-AF65-F5344CB8AC3E}">
        <p14:creationId xmlns:p14="http://schemas.microsoft.com/office/powerpoint/2010/main" val="3859178516"/>
      </p:ext>
    </p:extLst>
  </p:cSld>
  <p:clrMapOvr>
    <a:masterClrMapping/>
  </p:clrMapOvr>
  <p:transition/>
  <p:extLst>
    <p:ext uri="{6950BFC3-D8DA-4A85-94F7-54DA5524770B}">
      <p188:commentRel xmlns:p188="http://schemas.microsoft.com/office/powerpoint/2018/8/main" r:id="rId3"/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2573" y="523183"/>
            <a:ext cx="5541444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랭혼</a:t>
            </a:r>
            <a:r>
              <a:rPr lang="ko-KR" altLang="en-US" sz="32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크릭</a:t>
            </a:r>
            <a:br>
              <a:rPr lang="en-US" sz="6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4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endParaRPr lang="en-US" sz="544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833318" y="2596472"/>
            <a:ext cx="2805709" cy="64889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보통 </a:t>
            </a: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소비뇽과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블렌딩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721231" y="3032760"/>
            <a:ext cx="107105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3278431"/>
            <a:ext cx="0" cy="34202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3612840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8" y="1812209"/>
            <a:ext cx="2220146" cy="2220146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8049581" y="2683660"/>
            <a:ext cx="1703757" cy="547714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ko-KR" altLang="en-US" sz="20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다채롭고 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ko-KR" altLang="en-US" sz="20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진한 풍미 </a:t>
            </a:r>
            <a:endParaRPr lang="en-AU" sz="2000" dirty="0">
              <a:solidFill>
                <a:schemeClr val="tx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8534885" y="5139195"/>
            <a:ext cx="2805709" cy="147283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전형적인 풍미 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다크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베리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자두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감초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후추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향신료</a:t>
            </a:r>
            <a:endParaRPr lang="en-AU" sz="1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6992983" y="4707878"/>
            <a:ext cx="227457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9267553" y="4700258"/>
            <a:ext cx="0" cy="35901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00E01808-059B-3E38-E255-56D2BA1A6C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0682" y="3683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DA192C4-498D-4B53-51F1-82D359B009E4}"/>
              </a:ext>
            </a:extLst>
          </p:cNvPr>
          <p:cNvSpPr txBox="1"/>
          <p:nvPr/>
        </p:nvSpPr>
        <p:spPr>
          <a:xfrm rot="16200000">
            <a:off x="4214078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342A1A4F-05C7-791A-B423-D402B8673F14}"/>
              </a:ext>
            </a:extLst>
          </p:cNvPr>
          <p:cNvCxnSpPr>
            <a:cxnSpLocks/>
          </p:cNvCxnSpPr>
          <p:nvPr/>
        </p:nvCxnSpPr>
        <p:spPr>
          <a:xfrm>
            <a:off x="3283295" y="3912433"/>
            <a:ext cx="248791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38EB90E-05BF-A81C-E736-B3A4F470F552}"/>
              </a:ext>
            </a:extLst>
          </p:cNvPr>
          <p:cNvCxnSpPr>
            <a:cxnSpLocks/>
          </p:cNvCxnSpPr>
          <p:nvPr/>
        </p:nvCxnSpPr>
        <p:spPr>
          <a:xfrm>
            <a:off x="3283295" y="3904813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BC9911B9-B720-D715-5640-769710C06EC4}"/>
              </a:ext>
            </a:extLst>
          </p:cNvPr>
          <p:cNvSpPr/>
          <p:nvPr/>
        </p:nvSpPr>
        <p:spPr>
          <a:xfrm>
            <a:off x="2129265" y="4284535"/>
            <a:ext cx="2199918" cy="222803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0" name="object 58">
            <a:extLst>
              <a:ext uri="{FF2B5EF4-FFF2-40B4-BE49-F238E27FC236}">
                <a16:creationId xmlns:a16="http://schemas.microsoft.com/office/drawing/2014/main" id="{77A799E8-CFFD-745A-7004-8CCA75EA544D}"/>
              </a:ext>
            </a:extLst>
          </p:cNvPr>
          <p:cNvSpPr txBox="1"/>
          <p:nvPr/>
        </p:nvSpPr>
        <p:spPr>
          <a:xfrm>
            <a:off x="2150632" y="4562026"/>
            <a:ext cx="2146963" cy="1785617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ko-KR" altLang="en-US" sz="20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AU" altLang="ko-KR" sz="20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1/3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이상</a:t>
            </a:r>
            <a:endParaRPr lang="en-US" altLang="ko-KR"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연간 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분쇄량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214494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2084" y="586508"/>
            <a:ext cx="11283754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320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br>
              <a:rPr lang="en-US" sz="40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4129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7157525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018794" y="1693590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382937" y="1690688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2747080" y="1690688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111223" y="1690688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475747" y="1690688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3840271" y="1690688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198616" y="1690688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569318" y="1690688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4933842" y="1690688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3310446" y="2137881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018794" y="284276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382937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2747080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111223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475747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3840271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198616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569318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4933842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018794" y="368302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382937" y="368012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2747080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111223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475747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3840271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198616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569318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4933842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018794" y="45232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382937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2747080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111223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475747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3840271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198616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569318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4933842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BB001D52-6ACE-43A7-54C7-624FDA7455B3}"/>
              </a:ext>
            </a:extLst>
          </p:cNvPr>
          <p:cNvSpPr/>
          <p:nvPr/>
        </p:nvSpPr>
        <p:spPr>
          <a:xfrm>
            <a:off x="2018794" y="48692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1180F9-E652-9B86-2F08-2604BC731EE4}"/>
              </a:ext>
            </a:extLst>
          </p:cNvPr>
          <p:cNvSpPr/>
          <p:nvPr/>
        </p:nvSpPr>
        <p:spPr>
          <a:xfrm>
            <a:off x="2382937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3B38CAB6-C4FE-AE8F-BD48-A435FB60DD47}"/>
              </a:ext>
            </a:extLst>
          </p:cNvPr>
          <p:cNvSpPr/>
          <p:nvPr/>
        </p:nvSpPr>
        <p:spPr>
          <a:xfrm>
            <a:off x="2747080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7F182EE-6253-B095-B9F8-376D75AA522A}"/>
              </a:ext>
            </a:extLst>
          </p:cNvPr>
          <p:cNvSpPr/>
          <p:nvPr/>
        </p:nvSpPr>
        <p:spPr>
          <a:xfrm>
            <a:off x="3111223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1A1F2B7-2DCE-78B6-A92D-371C5048502D}"/>
              </a:ext>
            </a:extLst>
          </p:cNvPr>
          <p:cNvSpPr/>
          <p:nvPr/>
        </p:nvSpPr>
        <p:spPr>
          <a:xfrm>
            <a:off x="3475747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A7F32A-D5CC-F70C-49D7-4F4490345A46}"/>
              </a:ext>
            </a:extLst>
          </p:cNvPr>
          <p:cNvSpPr/>
          <p:nvPr/>
        </p:nvSpPr>
        <p:spPr>
          <a:xfrm>
            <a:off x="3840271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54664EB-A97A-E728-685F-8C32614CD1C7}"/>
              </a:ext>
            </a:extLst>
          </p:cNvPr>
          <p:cNvSpPr/>
          <p:nvPr/>
        </p:nvSpPr>
        <p:spPr>
          <a:xfrm>
            <a:off x="4198616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698B22B-F886-2975-DB68-919D59AD7F55}"/>
              </a:ext>
            </a:extLst>
          </p:cNvPr>
          <p:cNvSpPr/>
          <p:nvPr/>
        </p:nvSpPr>
        <p:spPr>
          <a:xfrm>
            <a:off x="4569318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A6FF03-F1A2-9FAE-D858-E6535FB4AC55}"/>
              </a:ext>
            </a:extLst>
          </p:cNvPr>
          <p:cNvSpPr/>
          <p:nvPr/>
        </p:nvSpPr>
        <p:spPr>
          <a:xfrm>
            <a:off x="4933842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018794" y="61297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382937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2747080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111223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1920762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19CEF876-E7BB-64CB-4F86-BB8530282E1B}"/>
              </a:ext>
            </a:extLst>
          </p:cNvPr>
          <p:cNvSpPr txBox="1"/>
          <p:nvPr/>
        </p:nvSpPr>
        <p:spPr>
          <a:xfrm>
            <a:off x="3653824" y="5775741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14% – 15%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483644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97B910BE-98B0-4F4B-367C-75B3477F925C}"/>
              </a:ext>
            </a:extLst>
          </p:cNvPr>
          <p:cNvCxnSpPr>
            <a:cxnSpLocks/>
          </p:cNvCxnSpPr>
          <p:nvPr/>
        </p:nvCxnSpPr>
        <p:spPr>
          <a:xfrm>
            <a:off x="4331974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018794" y="52484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382937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2747080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111223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475747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3840271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198616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569318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4933842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497D147-889A-EACA-947A-F96E4A4DE5F2}"/>
              </a:ext>
            </a:extLst>
          </p:cNvPr>
          <p:cNvSpPr/>
          <p:nvPr/>
        </p:nvSpPr>
        <p:spPr>
          <a:xfrm>
            <a:off x="3467793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47B3B60-5594-E9C5-71E8-E6AF57309F8F}"/>
              </a:ext>
            </a:extLst>
          </p:cNvPr>
          <p:cNvSpPr/>
          <p:nvPr/>
        </p:nvSpPr>
        <p:spPr>
          <a:xfrm>
            <a:off x="4190662" y="612681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43435B0-62A3-420B-A5B2-C12F2AAB6ACB}"/>
              </a:ext>
            </a:extLst>
          </p:cNvPr>
          <p:cNvSpPr/>
          <p:nvPr/>
        </p:nvSpPr>
        <p:spPr>
          <a:xfrm>
            <a:off x="4925888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2D89A92-2EC0-4A21-319E-87AB71380F56}"/>
              </a:ext>
            </a:extLst>
          </p:cNvPr>
          <p:cNvCxnSpPr>
            <a:cxnSpLocks/>
          </p:cNvCxnSpPr>
          <p:nvPr/>
        </p:nvCxnSpPr>
        <p:spPr>
          <a:xfrm>
            <a:off x="3973248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59C317E-F00A-81AC-9C61-483D98B69000}"/>
              </a:ext>
            </a:extLst>
          </p:cNvPr>
          <p:cNvCxnSpPr>
            <a:cxnSpLocks/>
          </p:cNvCxnSpPr>
          <p:nvPr/>
        </p:nvCxnSpPr>
        <p:spPr>
          <a:xfrm>
            <a:off x="3971882" y="2123394"/>
            <a:ext cx="3600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29">
            <a:extLst>
              <a:ext uri="{FF2B5EF4-FFF2-40B4-BE49-F238E27FC236}">
                <a16:creationId xmlns:a16="http://schemas.microsoft.com/office/drawing/2014/main" id="{F6D3D548-79D8-8CF8-E564-95DF746BFF83}"/>
              </a:ext>
            </a:extLst>
          </p:cNvPr>
          <p:cNvSpPr/>
          <p:nvPr/>
        </p:nvSpPr>
        <p:spPr>
          <a:xfrm>
            <a:off x="4553094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AD99DF4E-52E5-67E7-5EF2-4BAC2FC58D76}"/>
              </a:ext>
            </a:extLst>
          </p:cNvPr>
          <p:cNvSpPr/>
          <p:nvPr/>
        </p:nvSpPr>
        <p:spPr>
          <a:xfrm>
            <a:off x="3842676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78905DEB-04ED-58F3-F5C8-707ED81E30F1}"/>
              </a:ext>
            </a:extLst>
          </p:cNvPr>
          <p:cNvSpPr txBox="1"/>
          <p:nvPr/>
        </p:nvSpPr>
        <p:spPr>
          <a:xfrm>
            <a:off x="530398" y="1718656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1EF7FB3-2A80-2094-0437-0D24B95EC110}"/>
              </a:ext>
            </a:extLst>
          </p:cNvPr>
          <p:cNvCxnSpPr>
            <a:cxnSpLocks/>
          </p:cNvCxnSpPr>
          <p:nvPr/>
        </p:nvCxnSpPr>
        <p:spPr>
          <a:xfrm>
            <a:off x="906843" y="1827022"/>
            <a:ext cx="10523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2">
            <a:extLst>
              <a:ext uri="{FF2B5EF4-FFF2-40B4-BE49-F238E27FC236}">
                <a16:creationId xmlns:a16="http://schemas.microsoft.com/office/drawing/2014/main" id="{AD1186AE-2D78-D1FC-CEA9-7AD8E6C6B26E}"/>
              </a:ext>
            </a:extLst>
          </p:cNvPr>
          <p:cNvSpPr txBox="1"/>
          <p:nvPr/>
        </p:nvSpPr>
        <p:spPr>
          <a:xfrm>
            <a:off x="530397" y="282068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B5E726B-3C72-8BA9-35CC-E13552858768}"/>
              </a:ext>
            </a:extLst>
          </p:cNvPr>
          <p:cNvCxnSpPr>
            <a:cxnSpLocks/>
          </p:cNvCxnSpPr>
          <p:nvPr/>
        </p:nvCxnSpPr>
        <p:spPr>
          <a:xfrm>
            <a:off x="1076918" y="298855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2">
            <a:extLst>
              <a:ext uri="{FF2B5EF4-FFF2-40B4-BE49-F238E27FC236}">
                <a16:creationId xmlns:a16="http://schemas.microsoft.com/office/drawing/2014/main" id="{5C67FC7F-C6BD-5EAC-5AF3-446EE253D13E}"/>
              </a:ext>
            </a:extLst>
          </p:cNvPr>
          <p:cNvSpPr txBox="1"/>
          <p:nvPr/>
        </p:nvSpPr>
        <p:spPr>
          <a:xfrm>
            <a:off x="530397" y="366916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863786D-91A2-9049-95DD-102AE583B2CF}"/>
              </a:ext>
            </a:extLst>
          </p:cNvPr>
          <p:cNvCxnSpPr>
            <a:cxnSpLocks/>
          </p:cNvCxnSpPr>
          <p:nvPr/>
        </p:nvCxnSpPr>
        <p:spPr>
          <a:xfrm>
            <a:off x="1076918" y="383703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2">
            <a:extLst>
              <a:ext uri="{FF2B5EF4-FFF2-40B4-BE49-F238E27FC236}">
                <a16:creationId xmlns:a16="http://schemas.microsoft.com/office/drawing/2014/main" id="{82CF90C6-D591-2C91-5E55-1CE3B7E2EEC3}"/>
              </a:ext>
            </a:extLst>
          </p:cNvPr>
          <p:cNvSpPr txBox="1"/>
          <p:nvPr/>
        </p:nvSpPr>
        <p:spPr>
          <a:xfrm>
            <a:off x="530397" y="453209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2637F88-6570-28C2-7F8A-C1343F852FFB}"/>
              </a:ext>
            </a:extLst>
          </p:cNvPr>
          <p:cNvCxnSpPr>
            <a:cxnSpLocks/>
          </p:cNvCxnSpPr>
          <p:nvPr/>
        </p:nvCxnSpPr>
        <p:spPr>
          <a:xfrm>
            <a:off x="1076918" y="469996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le 2">
            <a:extLst>
              <a:ext uri="{FF2B5EF4-FFF2-40B4-BE49-F238E27FC236}">
                <a16:creationId xmlns:a16="http://schemas.microsoft.com/office/drawing/2014/main" id="{766AA405-3BE8-26D6-507B-1BF949F4B0A7}"/>
              </a:ext>
            </a:extLst>
          </p:cNvPr>
          <p:cNvSpPr txBox="1"/>
          <p:nvPr/>
        </p:nvSpPr>
        <p:spPr>
          <a:xfrm>
            <a:off x="530397" y="487808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타닌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55F1796B-E5E4-D52B-1468-5738D1A8DDFD}"/>
              </a:ext>
            </a:extLst>
          </p:cNvPr>
          <p:cNvCxnSpPr>
            <a:cxnSpLocks/>
          </p:cNvCxnSpPr>
          <p:nvPr/>
        </p:nvCxnSpPr>
        <p:spPr>
          <a:xfrm>
            <a:off x="1076918" y="5045956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itle 2">
            <a:extLst>
              <a:ext uri="{FF2B5EF4-FFF2-40B4-BE49-F238E27FC236}">
                <a16:creationId xmlns:a16="http://schemas.microsoft.com/office/drawing/2014/main" id="{04AB7DF7-9E70-A2EC-B334-ED0147D3337B}"/>
              </a:ext>
            </a:extLst>
          </p:cNvPr>
          <p:cNvSpPr txBox="1"/>
          <p:nvPr/>
        </p:nvSpPr>
        <p:spPr>
          <a:xfrm>
            <a:off x="530397" y="613852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6828EC3F-905E-42C1-E33B-6B853A1E04F5}"/>
              </a:ext>
            </a:extLst>
          </p:cNvPr>
          <p:cNvCxnSpPr>
            <a:cxnSpLocks/>
          </p:cNvCxnSpPr>
          <p:nvPr/>
        </p:nvCxnSpPr>
        <p:spPr>
          <a:xfrm>
            <a:off x="1239352" y="6306396"/>
            <a:ext cx="71979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itle 2">
            <a:extLst>
              <a:ext uri="{FF2B5EF4-FFF2-40B4-BE49-F238E27FC236}">
                <a16:creationId xmlns:a16="http://schemas.microsoft.com/office/drawing/2014/main" id="{07FFA7D5-4B1F-D1DC-00AE-683916F7A543}"/>
              </a:ext>
            </a:extLst>
          </p:cNvPr>
          <p:cNvSpPr txBox="1"/>
          <p:nvPr/>
        </p:nvSpPr>
        <p:spPr>
          <a:xfrm>
            <a:off x="530397" y="525722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6508DDED-21DE-9709-EC7A-A9C953E11B22}"/>
              </a:ext>
            </a:extLst>
          </p:cNvPr>
          <p:cNvCxnSpPr>
            <a:cxnSpLocks/>
          </p:cNvCxnSpPr>
          <p:nvPr/>
        </p:nvCxnSpPr>
        <p:spPr>
          <a:xfrm>
            <a:off x="1076918" y="5425099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itle 2">
            <a:extLst>
              <a:ext uri="{FF2B5EF4-FFF2-40B4-BE49-F238E27FC236}">
                <a16:creationId xmlns:a16="http://schemas.microsoft.com/office/drawing/2014/main" id="{6830EA56-85C5-E235-5D18-F2C34C49C493}"/>
              </a:ext>
            </a:extLst>
          </p:cNvPr>
          <p:cNvSpPr txBox="1"/>
          <p:nvPr/>
        </p:nvSpPr>
        <p:spPr>
          <a:xfrm>
            <a:off x="1515366" y="4209452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9" name="Title 2">
            <a:extLst>
              <a:ext uri="{FF2B5EF4-FFF2-40B4-BE49-F238E27FC236}">
                <a16:creationId xmlns:a16="http://schemas.microsoft.com/office/drawing/2014/main" id="{4CFD605E-673B-4F79-35DA-83B2403F1D02}"/>
              </a:ext>
            </a:extLst>
          </p:cNvPr>
          <p:cNvSpPr txBox="1"/>
          <p:nvPr/>
        </p:nvSpPr>
        <p:spPr>
          <a:xfrm>
            <a:off x="3039195" y="418721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0" name="Title 2">
            <a:extLst>
              <a:ext uri="{FF2B5EF4-FFF2-40B4-BE49-F238E27FC236}">
                <a16:creationId xmlns:a16="http://schemas.microsoft.com/office/drawing/2014/main" id="{5450C6E0-DFE4-BB87-DFB2-87098A2201FC}"/>
              </a:ext>
            </a:extLst>
          </p:cNvPr>
          <p:cNvSpPr txBox="1"/>
          <p:nvPr/>
        </p:nvSpPr>
        <p:spPr>
          <a:xfrm>
            <a:off x="4481509" y="418721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CFEFA078-9F77-49A8-5419-C2AF79A79BD2}"/>
              </a:ext>
            </a:extLst>
          </p:cNvPr>
          <p:cNvSpPr txBox="1"/>
          <p:nvPr/>
        </p:nvSpPr>
        <p:spPr>
          <a:xfrm>
            <a:off x="1912812" y="249185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7D03C5CE-5121-7FE2-9F39-A1DAD051DE00}"/>
              </a:ext>
            </a:extLst>
          </p:cNvPr>
          <p:cNvSpPr txBox="1"/>
          <p:nvPr/>
        </p:nvSpPr>
        <p:spPr>
          <a:xfrm>
            <a:off x="3182563" y="252073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96A9D3F3-0EEF-819B-CCB5-1848A2E042D8}"/>
              </a:ext>
            </a:extLst>
          </p:cNvPr>
          <p:cNvSpPr txBox="1"/>
          <p:nvPr/>
        </p:nvSpPr>
        <p:spPr>
          <a:xfrm>
            <a:off x="4475694" y="249185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99CEBF4F-1548-4B24-7808-1C8B7AECFFBF}"/>
              </a:ext>
            </a:extLst>
          </p:cNvPr>
          <p:cNvSpPr txBox="1"/>
          <p:nvPr/>
        </p:nvSpPr>
        <p:spPr>
          <a:xfrm>
            <a:off x="1898157" y="335702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1" name="Title 2">
            <a:extLst>
              <a:ext uri="{FF2B5EF4-FFF2-40B4-BE49-F238E27FC236}">
                <a16:creationId xmlns:a16="http://schemas.microsoft.com/office/drawing/2014/main" id="{B7580EBF-2CD4-E904-B26E-87A0FB212EDA}"/>
              </a:ext>
            </a:extLst>
          </p:cNvPr>
          <p:cNvSpPr txBox="1"/>
          <p:nvPr/>
        </p:nvSpPr>
        <p:spPr>
          <a:xfrm>
            <a:off x="2960354" y="3341480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2" name="Title 2">
            <a:extLst>
              <a:ext uri="{FF2B5EF4-FFF2-40B4-BE49-F238E27FC236}">
                <a16:creationId xmlns:a16="http://schemas.microsoft.com/office/drawing/2014/main" id="{23734DE2-1E01-5345-3711-6A8B29CCD0F3}"/>
              </a:ext>
            </a:extLst>
          </p:cNvPr>
          <p:cNvSpPr txBox="1"/>
          <p:nvPr/>
        </p:nvSpPr>
        <p:spPr>
          <a:xfrm>
            <a:off x="4490819" y="337898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6735389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3032760"/>
            <a:ext cx="905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 flipV="1">
            <a:off x="2503580" y="3566534"/>
            <a:ext cx="0" cy="25370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랭혼</a:t>
            </a:r>
            <a:r>
              <a:rPr lang="ko-KR" altLang="en-US" sz="32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크릭</a:t>
            </a:r>
            <a:br>
              <a:rPr lang="en-US" sz="6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40" b="1" dirty="0" err="1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40" b="1" dirty="0" err="1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endParaRPr lang="en-US" sz="5440" b="1" dirty="0">
              <a:solidFill>
                <a:srgbClr val="B2D8BE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7" y="1812208"/>
            <a:ext cx="2100225" cy="2100225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7962900" y="2491161"/>
            <a:ext cx="1832762" cy="848309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ko-KR" altLang="en-US" sz="20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온화한 해양성 기후에서 잘 재배</a:t>
            </a:r>
            <a:endParaRPr lang="en-AU" sz="2000" dirty="0">
              <a:solidFill>
                <a:schemeClr val="tx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9386291" y="4644856"/>
            <a:ext cx="2805709" cy="123206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전형적인 풍미 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블랙커런트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자두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초코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-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민트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유칼립투스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6886350" y="4227226"/>
            <a:ext cx="328447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10170826" y="4227226"/>
            <a:ext cx="0" cy="33645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938655" y="2774646"/>
            <a:ext cx="3101188" cy="83099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부드럽고 마시기 편하면서도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숙성 잠재력이 있는 와인으로 보통 </a:t>
            </a: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쉬라즈와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블렌딩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90E09BFC-E357-D865-0707-71842C342A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46321" y="593768"/>
            <a:ext cx="2114328" cy="6400800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9AC0C647-6CB2-0276-491C-341682536EA2}"/>
              </a:ext>
            </a:extLst>
          </p:cNvPr>
          <p:cNvSpPr txBox="1"/>
          <p:nvPr/>
        </p:nvSpPr>
        <p:spPr>
          <a:xfrm rot="16200000">
            <a:off x="4019717" y="4297449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20B2589-4F00-EEB1-CCDF-0ACEAD4713DA}"/>
              </a:ext>
            </a:extLst>
          </p:cNvPr>
          <p:cNvCxnSpPr>
            <a:cxnSpLocks/>
          </p:cNvCxnSpPr>
          <p:nvPr/>
        </p:nvCxnSpPr>
        <p:spPr>
          <a:xfrm>
            <a:off x="2503580" y="3807501"/>
            <a:ext cx="324514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F06E7F8-FF64-08EA-08F7-60377703DF28}"/>
              </a:ext>
            </a:extLst>
          </p:cNvPr>
          <p:cNvCxnSpPr>
            <a:cxnSpLocks/>
          </p:cNvCxnSpPr>
          <p:nvPr/>
        </p:nvCxnSpPr>
        <p:spPr>
          <a:xfrm>
            <a:off x="3283295" y="4092315"/>
            <a:ext cx="248791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997F009-79C7-803A-9D3E-14DCF2BD3EDF}"/>
              </a:ext>
            </a:extLst>
          </p:cNvPr>
          <p:cNvCxnSpPr>
            <a:cxnSpLocks/>
          </p:cNvCxnSpPr>
          <p:nvPr/>
        </p:nvCxnSpPr>
        <p:spPr>
          <a:xfrm>
            <a:off x="3283295" y="4084695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A6935AF2-4221-4AE7-4668-1AA7B31385C7}"/>
              </a:ext>
            </a:extLst>
          </p:cNvPr>
          <p:cNvSpPr/>
          <p:nvPr/>
        </p:nvSpPr>
        <p:spPr>
          <a:xfrm>
            <a:off x="2129265" y="4464417"/>
            <a:ext cx="2199918" cy="222803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13A03218-3FDD-3656-9BC5-C19AC9FD5413}"/>
              </a:ext>
            </a:extLst>
          </p:cNvPr>
          <p:cNvSpPr txBox="1"/>
          <p:nvPr/>
        </p:nvSpPr>
        <p:spPr>
          <a:xfrm>
            <a:off x="2155742" y="4727941"/>
            <a:ext cx="2146963" cy="1735155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1/3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근접 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endParaRPr lang="en-US" altLang="ko-KR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연간 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분쇄량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01931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C09D7-BE0F-7637-32DA-635D52C13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A22D0-7F18-64FC-D4F3-59FB5689D3E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7695" y="462355"/>
            <a:ext cx="11283754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400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40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400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br>
              <a:rPr lang="en-US" sz="40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E9E726C-4D13-C985-23C4-41962972AEC9}"/>
              </a:ext>
            </a:extLst>
          </p:cNvPr>
          <p:cNvSpPr/>
          <p:nvPr/>
        </p:nvSpPr>
        <p:spPr>
          <a:xfrm>
            <a:off x="2104517" y="1679502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71307A9-E657-7B93-C606-E56C9CC56144}"/>
              </a:ext>
            </a:extLst>
          </p:cNvPr>
          <p:cNvSpPr/>
          <p:nvPr/>
        </p:nvSpPr>
        <p:spPr>
          <a:xfrm>
            <a:off x="2468660" y="1676600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B07819D-D2FE-B083-3339-A8E88A45DDA6}"/>
              </a:ext>
            </a:extLst>
          </p:cNvPr>
          <p:cNvSpPr/>
          <p:nvPr/>
        </p:nvSpPr>
        <p:spPr>
          <a:xfrm>
            <a:off x="2832803" y="1676600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5E205D0-C411-38B0-4D9A-80B38795D0BF}"/>
              </a:ext>
            </a:extLst>
          </p:cNvPr>
          <p:cNvSpPr/>
          <p:nvPr/>
        </p:nvSpPr>
        <p:spPr>
          <a:xfrm>
            <a:off x="3196946" y="1676600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70FE6CA-4CF6-7CB6-8C56-0690F7009B9A}"/>
              </a:ext>
            </a:extLst>
          </p:cNvPr>
          <p:cNvSpPr/>
          <p:nvPr/>
        </p:nvSpPr>
        <p:spPr>
          <a:xfrm>
            <a:off x="3561470" y="1676600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4B8C71F0-2CF6-CBD1-8314-29E4968C9B0D}"/>
              </a:ext>
            </a:extLst>
          </p:cNvPr>
          <p:cNvSpPr/>
          <p:nvPr/>
        </p:nvSpPr>
        <p:spPr>
          <a:xfrm>
            <a:off x="3925994" y="1676600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0918A7E-8435-E625-F670-759EC5083F3C}"/>
              </a:ext>
            </a:extLst>
          </p:cNvPr>
          <p:cNvSpPr/>
          <p:nvPr/>
        </p:nvSpPr>
        <p:spPr>
          <a:xfrm>
            <a:off x="4284339" y="1676600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A358267-FF4F-A528-01D9-3198E2F926C6}"/>
              </a:ext>
            </a:extLst>
          </p:cNvPr>
          <p:cNvSpPr/>
          <p:nvPr/>
        </p:nvSpPr>
        <p:spPr>
          <a:xfrm>
            <a:off x="4655041" y="1676600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C4AFAE9-F897-C007-2BE9-FDD7125ABF7E}"/>
              </a:ext>
            </a:extLst>
          </p:cNvPr>
          <p:cNvSpPr/>
          <p:nvPr/>
        </p:nvSpPr>
        <p:spPr>
          <a:xfrm>
            <a:off x="5019565" y="1676600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E162DE04-1B37-450A-8612-D926B31C5AB7}"/>
              </a:ext>
            </a:extLst>
          </p:cNvPr>
          <p:cNvSpPr txBox="1"/>
          <p:nvPr/>
        </p:nvSpPr>
        <p:spPr>
          <a:xfrm>
            <a:off x="4198662" y="2123793"/>
            <a:ext cx="2162868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12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56B324C1-B532-6319-4E42-3A30F641C9BA}"/>
              </a:ext>
            </a:extLst>
          </p:cNvPr>
          <p:cNvSpPr/>
          <p:nvPr/>
        </p:nvSpPr>
        <p:spPr>
          <a:xfrm>
            <a:off x="2104517" y="284621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AD22B74-9270-96D6-E0F1-243A26D60B39}"/>
              </a:ext>
            </a:extLst>
          </p:cNvPr>
          <p:cNvSpPr/>
          <p:nvPr/>
        </p:nvSpPr>
        <p:spPr>
          <a:xfrm>
            <a:off x="2468660" y="284331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EA501BB-C7F5-7FA5-7FF8-DB7E0DD2D454}"/>
              </a:ext>
            </a:extLst>
          </p:cNvPr>
          <p:cNvSpPr/>
          <p:nvPr/>
        </p:nvSpPr>
        <p:spPr>
          <a:xfrm>
            <a:off x="2832803" y="284331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9D5A2BC-1C21-488D-EA01-242C24BAE29B}"/>
              </a:ext>
            </a:extLst>
          </p:cNvPr>
          <p:cNvSpPr/>
          <p:nvPr/>
        </p:nvSpPr>
        <p:spPr>
          <a:xfrm>
            <a:off x="3196946" y="284331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EAE25DB-3CA0-4A42-2597-A8EBE9BC4A06}"/>
              </a:ext>
            </a:extLst>
          </p:cNvPr>
          <p:cNvSpPr/>
          <p:nvPr/>
        </p:nvSpPr>
        <p:spPr>
          <a:xfrm>
            <a:off x="3561470" y="284331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88E41DB-CE57-215D-8C17-D6096052A961}"/>
              </a:ext>
            </a:extLst>
          </p:cNvPr>
          <p:cNvSpPr/>
          <p:nvPr/>
        </p:nvSpPr>
        <p:spPr>
          <a:xfrm>
            <a:off x="3925994" y="284331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56D48F85-BF09-A31E-0105-6F828E6A2A80}"/>
              </a:ext>
            </a:extLst>
          </p:cNvPr>
          <p:cNvSpPr/>
          <p:nvPr/>
        </p:nvSpPr>
        <p:spPr>
          <a:xfrm>
            <a:off x="4284339" y="284331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949540E5-39F1-062B-784A-CF803311CF36}"/>
              </a:ext>
            </a:extLst>
          </p:cNvPr>
          <p:cNvSpPr/>
          <p:nvPr/>
        </p:nvSpPr>
        <p:spPr>
          <a:xfrm>
            <a:off x="4655041" y="284331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D3B6A83-9E9B-AACC-6479-E9F5C79121C0}"/>
              </a:ext>
            </a:extLst>
          </p:cNvPr>
          <p:cNvSpPr/>
          <p:nvPr/>
        </p:nvSpPr>
        <p:spPr>
          <a:xfrm>
            <a:off x="5019565" y="284331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5C46DC12-0E83-EB3D-4A80-988616D8C11A}"/>
              </a:ext>
            </a:extLst>
          </p:cNvPr>
          <p:cNvSpPr/>
          <p:nvPr/>
        </p:nvSpPr>
        <p:spPr>
          <a:xfrm>
            <a:off x="2104517" y="368758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5D833F3F-FCE3-9CEC-C76A-79762F233562}"/>
              </a:ext>
            </a:extLst>
          </p:cNvPr>
          <p:cNvSpPr/>
          <p:nvPr/>
        </p:nvSpPr>
        <p:spPr>
          <a:xfrm>
            <a:off x="2468660" y="368468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6B996D25-CA96-006C-392C-55D421287582}"/>
              </a:ext>
            </a:extLst>
          </p:cNvPr>
          <p:cNvSpPr/>
          <p:nvPr/>
        </p:nvSpPr>
        <p:spPr>
          <a:xfrm>
            <a:off x="2832803" y="36846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45C2B84D-7036-CDB8-58F3-3D1E2A9C3AAB}"/>
              </a:ext>
            </a:extLst>
          </p:cNvPr>
          <p:cNvSpPr/>
          <p:nvPr/>
        </p:nvSpPr>
        <p:spPr>
          <a:xfrm>
            <a:off x="3196946" y="36846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479E814-06E5-BCE8-2BAF-50946C45F8FB}"/>
              </a:ext>
            </a:extLst>
          </p:cNvPr>
          <p:cNvSpPr/>
          <p:nvPr/>
        </p:nvSpPr>
        <p:spPr>
          <a:xfrm>
            <a:off x="3561470" y="36846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14CCDD2-F11D-0279-A36F-D4A37A2878FE}"/>
              </a:ext>
            </a:extLst>
          </p:cNvPr>
          <p:cNvSpPr/>
          <p:nvPr/>
        </p:nvSpPr>
        <p:spPr>
          <a:xfrm>
            <a:off x="3925994" y="36846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B52F33A-8F27-87AE-F35A-B6404F58AB15}"/>
              </a:ext>
            </a:extLst>
          </p:cNvPr>
          <p:cNvSpPr/>
          <p:nvPr/>
        </p:nvSpPr>
        <p:spPr>
          <a:xfrm>
            <a:off x="4284339" y="36846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04C17CF5-823A-331C-DBD5-9922CD6CE349}"/>
              </a:ext>
            </a:extLst>
          </p:cNvPr>
          <p:cNvSpPr/>
          <p:nvPr/>
        </p:nvSpPr>
        <p:spPr>
          <a:xfrm>
            <a:off x="4655041" y="36846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74B43055-8982-5378-E7DD-E548C1389335}"/>
              </a:ext>
            </a:extLst>
          </p:cNvPr>
          <p:cNvSpPr/>
          <p:nvPr/>
        </p:nvSpPr>
        <p:spPr>
          <a:xfrm>
            <a:off x="5019565" y="36846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462C42BA-0EE7-3F6B-1624-E391FE3E22F9}"/>
              </a:ext>
            </a:extLst>
          </p:cNvPr>
          <p:cNvSpPr/>
          <p:nvPr/>
        </p:nvSpPr>
        <p:spPr>
          <a:xfrm>
            <a:off x="2104517" y="45561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D63B3C4-F4F1-0729-1759-3BB985B1548E}"/>
              </a:ext>
            </a:extLst>
          </p:cNvPr>
          <p:cNvSpPr/>
          <p:nvPr/>
        </p:nvSpPr>
        <p:spPr>
          <a:xfrm>
            <a:off x="2468660" y="455327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ACA437DD-7BA9-A58E-2AB0-2D850C10A8B6}"/>
              </a:ext>
            </a:extLst>
          </p:cNvPr>
          <p:cNvSpPr/>
          <p:nvPr/>
        </p:nvSpPr>
        <p:spPr>
          <a:xfrm>
            <a:off x="2832803" y="455327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1F493C54-3679-D3F7-A7E8-0ABF20187A46}"/>
              </a:ext>
            </a:extLst>
          </p:cNvPr>
          <p:cNvSpPr/>
          <p:nvPr/>
        </p:nvSpPr>
        <p:spPr>
          <a:xfrm>
            <a:off x="3196946" y="455327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61BAA34C-2760-A896-49EA-D9A7CF51EA94}"/>
              </a:ext>
            </a:extLst>
          </p:cNvPr>
          <p:cNvSpPr/>
          <p:nvPr/>
        </p:nvSpPr>
        <p:spPr>
          <a:xfrm>
            <a:off x="3561470" y="455327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22480E4D-6B5D-2780-534D-BB2A3CFAAFB7}"/>
              </a:ext>
            </a:extLst>
          </p:cNvPr>
          <p:cNvSpPr/>
          <p:nvPr/>
        </p:nvSpPr>
        <p:spPr>
          <a:xfrm>
            <a:off x="3925994" y="455327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7A4D9B0-AB4E-0296-800B-432EF3928597}"/>
              </a:ext>
            </a:extLst>
          </p:cNvPr>
          <p:cNvSpPr/>
          <p:nvPr/>
        </p:nvSpPr>
        <p:spPr>
          <a:xfrm>
            <a:off x="4284339" y="455327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45F340C9-765F-A155-4C63-97B14B45C9B8}"/>
              </a:ext>
            </a:extLst>
          </p:cNvPr>
          <p:cNvSpPr/>
          <p:nvPr/>
        </p:nvSpPr>
        <p:spPr>
          <a:xfrm>
            <a:off x="4655041" y="455327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40A0356B-DB74-E944-961E-F62D8D53A02A}"/>
              </a:ext>
            </a:extLst>
          </p:cNvPr>
          <p:cNvSpPr/>
          <p:nvPr/>
        </p:nvSpPr>
        <p:spPr>
          <a:xfrm>
            <a:off x="5019565" y="455327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63A90E32-85F4-531C-DEDB-E7EBAB510C5A}"/>
              </a:ext>
            </a:extLst>
          </p:cNvPr>
          <p:cNvSpPr/>
          <p:nvPr/>
        </p:nvSpPr>
        <p:spPr>
          <a:xfrm>
            <a:off x="2104517" y="490216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19D0AB0B-64C7-0CCD-48CC-27D938711BEA}"/>
              </a:ext>
            </a:extLst>
          </p:cNvPr>
          <p:cNvSpPr/>
          <p:nvPr/>
        </p:nvSpPr>
        <p:spPr>
          <a:xfrm>
            <a:off x="2468660" y="489926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6DF9DB65-C7C7-F323-D0B4-C0877CFCC86C}"/>
              </a:ext>
            </a:extLst>
          </p:cNvPr>
          <p:cNvSpPr/>
          <p:nvPr/>
        </p:nvSpPr>
        <p:spPr>
          <a:xfrm>
            <a:off x="2832803" y="489926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5F98601-EA11-F3BB-94FA-146B4BB1119D}"/>
              </a:ext>
            </a:extLst>
          </p:cNvPr>
          <p:cNvSpPr/>
          <p:nvPr/>
        </p:nvSpPr>
        <p:spPr>
          <a:xfrm>
            <a:off x="3196946" y="489926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D805F586-0454-F760-CA62-3A9FB1E870B3}"/>
              </a:ext>
            </a:extLst>
          </p:cNvPr>
          <p:cNvSpPr/>
          <p:nvPr/>
        </p:nvSpPr>
        <p:spPr>
          <a:xfrm>
            <a:off x="3561470" y="489926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050295CE-1D57-2339-84CB-D8EFA9E837D5}"/>
              </a:ext>
            </a:extLst>
          </p:cNvPr>
          <p:cNvSpPr/>
          <p:nvPr/>
        </p:nvSpPr>
        <p:spPr>
          <a:xfrm>
            <a:off x="3925994" y="489926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E740F1B9-912A-65A7-F689-7207A5D6B6BF}"/>
              </a:ext>
            </a:extLst>
          </p:cNvPr>
          <p:cNvSpPr/>
          <p:nvPr/>
        </p:nvSpPr>
        <p:spPr>
          <a:xfrm>
            <a:off x="4284339" y="489926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B1028F6-2216-9C59-BB15-7FE3FE78E6AA}"/>
              </a:ext>
            </a:extLst>
          </p:cNvPr>
          <p:cNvSpPr/>
          <p:nvPr/>
        </p:nvSpPr>
        <p:spPr>
          <a:xfrm>
            <a:off x="4655041" y="489926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90FC1ABE-5575-8D05-603D-3CCEA20815E8}"/>
              </a:ext>
            </a:extLst>
          </p:cNvPr>
          <p:cNvSpPr/>
          <p:nvPr/>
        </p:nvSpPr>
        <p:spPr>
          <a:xfrm>
            <a:off x="5019565" y="489926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B09DF459-3CE1-EF37-72B4-339D5FDE1624}"/>
              </a:ext>
            </a:extLst>
          </p:cNvPr>
          <p:cNvSpPr/>
          <p:nvPr/>
        </p:nvSpPr>
        <p:spPr>
          <a:xfrm>
            <a:off x="2104517" y="617006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2B1DA8F0-A61D-4914-6759-634A335F4002}"/>
              </a:ext>
            </a:extLst>
          </p:cNvPr>
          <p:cNvSpPr/>
          <p:nvPr/>
        </p:nvSpPr>
        <p:spPr>
          <a:xfrm>
            <a:off x="2468660" y="616716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4B8F3E6-0C3B-4E6B-56EE-3C616F9AEA3C}"/>
              </a:ext>
            </a:extLst>
          </p:cNvPr>
          <p:cNvSpPr/>
          <p:nvPr/>
        </p:nvSpPr>
        <p:spPr>
          <a:xfrm>
            <a:off x="2832803" y="616716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8E601920-BBD7-E7CA-A137-997EB47E2CB2}"/>
              </a:ext>
            </a:extLst>
          </p:cNvPr>
          <p:cNvSpPr/>
          <p:nvPr/>
        </p:nvSpPr>
        <p:spPr>
          <a:xfrm>
            <a:off x="3196946" y="616716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9629ECA6-F6E6-5724-A952-F07EBE9ABFBC}"/>
              </a:ext>
            </a:extLst>
          </p:cNvPr>
          <p:cNvSpPr/>
          <p:nvPr/>
        </p:nvSpPr>
        <p:spPr>
          <a:xfrm>
            <a:off x="3561470" y="616716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A1CFDD7B-AE30-1FB9-987F-797E1E1A77AE}"/>
              </a:ext>
            </a:extLst>
          </p:cNvPr>
          <p:cNvSpPr/>
          <p:nvPr/>
        </p:nvSpPr>
        <p:spPr>
          <a:xfrm>
            <a:off x="5019565" y="616716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737FDD2E-D9CA-CE75-18CB-5B94C6B0BB14}"/>
              </a:ext>
            </a:extLst>
          </p:cNvPr>
          <p:cNvSpPr txBox="1"/>
          <p:nvPr/>
        </p:nvSpPr>
        <p:spPr>
          <a:xfrm>
            <a:off x="2006485" y="588865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DA15325D-239D-D761-2BE2-BE3822CB1226}"/>
              </a:ext>
            </a:extLst>
          </p:cNvPr>
          <p:cNvSpPr txBox="1"/>
          <p:nvPr/>
        </p:nvSpPr>
        <p:spPr>
          <a:xfrm>
            <a:off x="3681679" y="5888657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14% – 14.5%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41CB062-B3CF-9FDE-1311-FEE1B1FAA3CD}"/>
              </a:ext>
            </a:extLst>
          </p:cNvPr>
          <p:cNvSpPr txBox="1"/>
          <p:nvPr/>
        </p:nvSpPr>
        <p:spPr>
          <a:xfrm>
            <a:off x="4569367" y="588865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7A46D4A-3123-70DD-1402-4D56075E90E9}"/>
              </a:ext>
            </a:extLst>
          </p:cNvPr>
          <p:cNvCxnSpPr>
            <a:cxnSpLocks/>
          </p:cNvCxnSpPr>
          <p:nvPr/>
        </p:nvCxnSpPr>
        <p:spPr>
          <a:xfrm>
            <a:off x="4438672" y="1987729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1CC04685-1E9A-78AD-B521-BD97BEB9537F}"/>
              </a:ext>
            </a:extLst>
          </p:cNvPr>
          <p:cNvSpPr/>
          <p:nvPr/>
        </p:nvSpPr>
        <p:spPr>
          <a:xfrm>
            <a:off x="2104517" y="528130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8B11090-0F1E-9130-E036-1F70E02E2B14}"/>
              </a:ext>
            </a:extLst>
          </p:cNvPr>
          <p:cNvSpPr/>
          <p:nvPr/>
        </p:nvSpPr>
        <p:spPr>
          <a:xfrm>
            <a:off x="2468660" y="527840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6F4703E-38C4-66B6-0AAA-A7577FF86048}"/>
              </a:ext>
            </a:extLst>
          </p:cNvPr>
          <p:cNvSpPr/>
          <p:nvPr/>
        </p:nvSpPr>
        <p:spPr>
          <a:xfrm>
            <a:off x="2832803" y="527840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AD0BF80-B769-9BAA-B585-4C4951E651CC}"/>
              </a:ext>
            </a:extLst>
          </p:cNvPr>
          <p:cNvSpPr/>
          <p:nvPr/>
        </p:nvSpPr>
        <p:spPr>
          <a:xfrm>
            <a:off x="3196946" y="527840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973BC90-B33A-B751-5BDD-28E157D5E2BC}"/>
              </a:ext>
            </a:extLst>
          </p:cNvPr>
          <p:cNvSpPr/>
          <p:nvPr/>
        </p:nvSpPr>
        <p:spPr>
          <a:xfrm>
            <a:off x="3561470" y="527840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34C17CA-F787-56E9-F2EB-5F92BCC49ACE}"/>
              </a:ext>
            </a:extLst>
          </p:cNvPr>
          <p:cNvSpPr/>
          <p:nvPr/>
        </p:nvSpPr>
        <p:spPr>
          <a:xfrm>
            <a:off x="3925994" y="527840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2FF9485-CFA9-1A63-0EE5-BF96D5D967CE}"/>
              </a:ext>
            </a:extLst>
          </p:cNvPr>
          <p:cNvSpPr/>
          <p:nvPr/>
        </p:nvSpPr>
        <p:spPr>
          <a:xfrm>
            <a:off x="4284339" y="527840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D6277A3-30D7-6C5F-8DCF-E8F91CCDA879}"/>
              </a:ext>
            </a:extLst>
          </p:cNvPr>
          <p:cNvSpPr/>
          <p:nvPr/>
        </p:nvSpPr>
        <p:spPr>
          <a:xfrm>
            <a:off x="4655041" y="527840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A777FD4-CCEB-5E8E-E8C0-E0C952B590DC}"/>
              </a:ext>
            </a:extLst>
          </p:cNvPr>
          <p:cNvSpPr/>
          <p:nvPr/>
        </p:nvSpPr>
        <p:spPr>
          <a:xfrm>
            <a:off x="5019565" y="527840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pic>
        <p:nvPicPr>
          <p:cNvPr id="33" name="Picture Placeholder 8">
            <a:extLst>
              <a:ext uri="{FF2B5EF4-FFF2-40B4-BE49-F238E27FC236}">
                <a16:creationId xmlns:a16="http://schemas.microsoft.com/office/drawing/2014/main" id="{54D2414D-213F-C0D6-DF10-A7D019FB78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09684" y="593768"/>
            <a:ext cx="2114328" cy="6400800"/>
          </a:xfrm>
          <a:prstGeom prst="rect">
            <a:avLst/>
          </a:prstGeom>
        </p:spPr>
      </p:pic>
      <p:sp>
        <p:nvSpPr>
          <p:cNvPr id="34" name="object 10">
            <a:extLst>
              <a:ext uri="{FF2B5EF4-FFF2-40B4-BE49-F238E27FC236}">
                <a16:creationId xmlns:a16="http://schemas.microsoft.com/office/drawing/2014/main" id="{C253552D-575F-5CDC-9429-090B7D8D4751}"/>
              </a:ext>
            </a:extLst>
          </p:cNvPr>
          <p:cNvSpPr txBox="1"/>
          <p:nvPr/>
        </p:nvSpPr>
        <p:spPr>
          <a:xfrm rot="16200000">
            <a:off x="7683080" y="4297449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852DC9A-758D-3210-EE4C-E2586C586504}"/>
              </a:ext>
            </a:extLst>
          </p:cNvPr>
          <p:cNvCxnSpPr>
            <a:cxnSpLocks/>
          </p:cNvCxnSpPr>
          <p:nvPr/>
        </p:nvCxnSpPr>
        <p:spPr>
          <a:xfrm>
            <a:off x="5150704" y="1987729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1849E29-E159-7C8C-AAA9-5499D77A33DB}"/>
              </a:ext>
            </a:extLst>
          </p:cNvPr>
          <p:cNvCxnSpPr>
            <a:cxnSpLocks/>
          </p:cNvCxnSpPr>
          <p:nvPr/>
        </p:nvCxnSpPr>
        <p:spPr>
          <a:xfrm>
            <a:off x="4423288" y="2112535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EAE203C-6098-7ED6-D32E-4165167E5C57}"/>
              </a:ext>
            </a:extLst>
          </p:cNvPr>
          <p:cNvGrpSpPr/>
          <p:nvPr/>
        </p:nvGrpSpPr>
        <p:grpSpPr>
          <a:xfrm>
            <a:off x="4299355" y="6176928"/>
            <a:ext cx="278634" cy="272668"/>
            <a:chOff x="8032638" y="5926610"/>
            <a:chExt cx="278634" cy="272668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4F470C75-4317-D66B-73E1-626D2CC6783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D56EBAB-BC6B-9EA6-8F7D-5692A38AB8D9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5274B4A0-F588-2F65-5739-57927B338646}"/>
              </a:ext>
            </a:extLst>
          </p:cNvPr>
          <p:cNvSpPr/>
          <p:nvPr/>
        </p:nvSpPr>
        <p:spPr>
          <a:xfrm>
            <a:off x="4667297" y="616716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7B81008-7F3E-B868-DD1B-50C017204474}"/>
              </a:ext>
            </a:extLst>
          </p:cNvPr>
          <p:cNvSpPr/>
          <p:nvPr/>
        </p:nvSpPr>
        <p:spPr>
          <a:xfrm>
            <a:off x="3928729" y="616716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id="{DEAD4535-D2A1-AF10-0203-38F62DC9F2ED}"/>
              </a:ext>
            </a:extLst>
          </p:cNvPr>
          <p:cNvSpPr txBox="1"/>
          <p:nvPr/>
        </p:nvSpPr>
        <p:spPr>
          <a:xfrm>
            <a:off x="577696" y="1718656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D123334-70E8-D90D-37A3-458FBC7F79B2}"/>
              </a:ext>
            </a:extLst>
          </p:cNvPr>
          <p:cNvCxnSpPr>
            <a:cxnSpLocks/>
          </p:cNvCxnSpPr>
          <p:nvPr/>
        </p:nvCxnSpPr>
        <p:spPr>
          <a:xfrm>
            <a:off x="954141" y="1827022"/>
            <a:ext cx="10523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2">
            <a:extLst>
              <a:ext uri="{FF2B5EF4-FFF2-40B4-BE49-F238E27FC236}">
                <a16:creationId xmlns:a16="http://schemas.microsoft.com/office/drawing/2014/main" id="{ADBA94DC-5115-9A3D-A8E0-7F92DEB64555}"/>
              </a:ext>
            </a:extLst>
          </p:cNvPr>
          <p:cNvSpPr txBox="1"/>
          <p:nvPr/>
        </p:nvSpPr>
        <p:spPr>
          <a:xfrm>
            <a:off x="577695" y="282068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B18B520-EEA6-2F85-1B9E-3D6A60FBFE06}"/>
              </a:ext>
            </a:extLst>
          </p:cNvPr>
          <p:cNvCxnSpPr>
            <a:cxnSpLocks/>
          </p:cNvCxnSpPr>
          <p:nvPr/>
        </p:nvCxnSpPr>
        <p:spPr>
          <a:xfrm>
            <a:off x="1124216" y="298855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itle 2">
            <a:extLst>
              <a:ext uri="{FF2B5EF4-FFF2-40B4-BE49-F238E27FC236}">
                <a16:creationId xmlns:a16="http://schemas.microsoft.com/office/drawing/2014/main" id="{B06813CF-B3A1-6335-06D0-09F2A774121E}"/>
              </a:ext>
            </a:extLst>
          </p:cNvPr>
          <p:cNvSpPr txBox="1"/>
          <p:nvPr/>
        </p:nvSpPr>
        <p:spPr>
          <a:xfrm>
            <a:off x="577695" y="366916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BF086886-786F-3BD8-AE7F-54CC9DD201F3}"/>
              </a:ext>
            </a:extLst>
          </p:cNvPr>
          <p:cNvCxnSpPr>
            <a:cxnSpLocks/>
          </p:cNvCxnSpPr>
          <p:nvPr/>
        </p:nvCxnSpPr>
        <p:spPr>
          <a:xfrm>
            <a:off x="1124216" y="383703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itle 2">
            <a:extLst>
              <a:ext uri="{FF2B5EF4-FFF2-40B4-BE49-F238E27FC236}">
                <a16:creationId xmlns:a16="http://schemas.microsoft.com/office/drawing/2014/main" id="{9F1C0695-50BE-186D-BD0D-48DABB373369}"/>
              </a:ext>
            </a:extLst>
          </p:cNvPr>
          <p:cNvSpPr txBox="1"/>
          <p:nvPr/>
        </p:nvSpPr>
        <p:spPr>
          <a:xfrm>
            <a:off x="577695" y="453209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0897437E-41CD-FB12-6C13-F4EA689F055F}"/>
              </a:ext>
            </a:extLst>
          </p:cNvPr>
          <p:cNvCxnSpPr>
            <a:cxnSpLocks/>
          </p:cNvCxnSpPr>
          <p:nvPr/>
        </p:nvCxnSpPr>
        <p:spPr>
          <a:xfrm>
            <a:off x="1124216" y="469996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2">
            <a:extLst>
              <a:ext uri="{FF2B5EF4-FFF2-40B4-BE49-F238E27FC236}">
                <a16:creationId xmlns:a16="http://schemas.microsoft.com/office/drawing/2014/main" id="{0E8512D7-A9A3-E900-FE1A-0402A4AC8F97}"/>
              </a:ext>
            </a:extLst>
          </p:cNvPr>
          <p:cNvSpPr txBox="1"/>
          <p:nvPr/>
        </p:nvSpPr>
        <p:spPr>
          <a:xfrm>
            <a:off x="577695" y="487808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타닌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C599122-428C-A7FC-44F0-43AFF9607F29}"/>
              </a:ext>
            </a:extLst>
          </p:cNvPr>
          <p:cNvCxnSpPr>
            <a:cxnSpLocks/>
          </p:cNvCxnSpPr>
          <p:nvPr/>
        </p:nvCxnSpPr>
        <p:spPr>
          <a:xfrm>
            <a:off x="1124216" y="5045956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itle 2">
            <a:extLst>
              <a:ext uri="{FF2B5EF4-FFF2-40B4-BE49-F238E27FC236}">
                <a16:creationId xmlns:a16="http://schemas.microsoft.com/office/drawing/2014/main" id="{1E1DA867-89A7-8AFF-0F52-0B7CDA5CF250}"/>
              </a:ext>
            </a:extLst>
          </p:cNvPr>
          <p:cNvSpPr txBox="1"/>
          <p:nvPr/>
        </p:nvSpPr>
        <p:spPr>
          <a:xfrm>
            <a:off x="577695" y="613852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F8610714-1C2D-DC0B-428B-BE2D1C830DE6}"/>
              </a:ext>
            </a:extLst>
          </p:cNvPr>
          <p:cNvCxnSpPr>
            <a:cxnSpLocks/>
          </p:cNvCxnSpPr>
          <p:nvPr/>
        </p:nvCxnSpPr>
        <p:spPr>
          <a:xfrm>
            <a:off x="1286650" y="6306396"/>
            <a:ext cx="71979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itle 2">
            <a:extLst>
              <a:ext uri="{FF2B5EF4-FFF2-40B4-BE49-F238E27FC236}">
                <a16:creationId xmlns:a16="http://schemas.microsoft.com/office/drawing/2014/main" id="{6D0941B1-E8DB-B8E1-C105-7A72CC0FF2FF}"/>
              </a:ext>
            </a:extLst>
          </p:cNvPr>
          <p:cNvSpPr txBox="1"/>
          <p:nvPr/>
        </p:nvSpPr>
        <p:spPr>
          <a:xfrm>
            <a:off x="577695" y="525722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2A0849A-9754-49C7-042D-2E43187D4840}"/>
              </a:ext>
            </a:extLst>
          </p:cNvPr>
          <p:cNvCxnSpPr>
            <a:cxnSpLocks/>
          </p:cNvCxnSpPr>
          <p:nvPr/>
        </p:nvCxnSpPr>
        <p:spPr>
          <a:xfrm>
            <a:off x="1124216" y="5425099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itle 2">
            <a:extLst>
              <a:ext uri="{FF2B5EF4-FFF2-40B4-BE49-F238E27FC236}">
                <a16:creationId xmlns:a16="http://schemas.microsoft.com/office/drawing/2014/main" id="{1EB01D01-A25D-4CD6-F4E5-7D71CA8CD129}"/>
              </a:ext>
            </a:extLst>
          </p:cNvPr>
          <p:cNvSpPr txBox="1"/>
          <p:nvPr/>
        </p:nvSpPr>
        <p:spPr>
          <a:xfrm>
            <a:off x="1562664" y="4209452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4" name="Title 2">
            <a:extLst>
              <a:ext uri="{FF2B5EF4-FFF2-40B4-BE49-F238E27FC236}">
                <a16:creationId xmlns:a16="http://schemas.microsoft.com/office/drawing/2014/main" id="{2653CA8D-F3A3-6979-855A-F0F975C06F81}"/>
              </a:ext>
            </a:extLst>
          </p:cNvPr>
          <p:cNvSpPr txBox="1"/>
          <p:nvPr/>
        </p:nvSpPr>
        <p:spPr>
          <a:xfrm>
            <a:off x="3086493" y="418721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5" name="Title 2">
            <a:extLst>
              <a:ext uri="{FF2B5EF4-FFF2-40B4-BE49-F238E27FC236}">
                <a16:creationId xmlns:a16="http://schemas.microsoft.com/office/drawing/2014/main" id="{DFEE0598-CC93-C739-C1D4-45CBBCA8D7AC}"/>
              </a:ext>
            </a:extLst>
          </p:cNvPr>
          <p:cNvSpPr txBox="1"/>
          <p:nvPr/>
        </p:nvSpPr>
        <p:spPr>
          <a:xfrm>
            <a:off x="4528807" y="418721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656AA83-8E60-B021-6D61-05ECDFE5D5A7}"/>
              </a:ext>
            </a:extLst>
          </p:cNvPr>
          <p:cNvSpPr txBox="1"/>
          <p:nvPr/>
        </p:nvSpPr>
        <p:spPr>
          <a:xfrm>
            <a:off x="1867800" y="249162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8072DD38-CDAE-A134-9251-793537167341}"/>
              </a:ext>
            </a:extLst>
          </p:cNvPr>
          <p:cNvSpPr txBox="1"/>
          <p:nvPr/>
        </p:nvSpPr>
        <p:spPr>
          <a:xfrm>
            <a:off x="3168693" y="249420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97FA4BE9-D5A1-C70F-F0A0-4B71549B2580}"/>
              </a:ext>
            </a:extLst>
          </p:cNvPr>
          <p:cNvSpPr txBox="1"/>
          <p:nvPr/>
        </p:nvSpPr>
        <p:spPr>
          <a:xfrm>
            <a:off x="4475694" y="249185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A8DAD8D4-B866-BE78-43F9-BE6DAAEE81F9}"/>
              </a:ext>
            </a:extLst>
          </p:cNvPr>
          <p:cNvSpPr txBox="1"/>
          <p:nvPr/>
        </p:nvSpPr>
        <p:spPr>
          <a:xfrm>
            <a:off x="1898157" y="335702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47B6F613-B336-2F44-1EF1-E4C37AD8AAA4}"/>
              </a:ext>
            </a:extLst>
          </p:cNvPr>
          <p:cNvSpPr txBox="1"/>
          <p:nvPr/>
        </p:nvSpPr>
        <p:spPr>
          <a:xfrm>
            <a:off x="2960354" y="3341480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8" name="Title 2">
            <a:extLst>
              <a:ext uri="{FF2B5EF4-FFF2-40B4-BE49-F238E27FC236}">
                <a16:creationId xmlns:a16="http://schemas.microsoft.com/office/drawing/2014/main" id="{7D2641F9-FCB5-80B5-5A07-6AAA2A10B4F2}"/>
              </a:ext>
            </a:extLst>
          </p:cNvPr>
          <p:cNvSpPr txBox="1"/>
          <p:nvPr/>
        </p:nvSpPr>
        <p:spPr>
          <a:xfrm>
            <a:off x="4490819" y="337898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43889855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513226" y="3032760"/>
            <a:ext cx="127905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 flipV="1">
            <a:off x="2503580" y="3566534"/>
            <a:ext cx="0" cy="25370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0" y="552615"/>
            <a:ext cx="9653739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랭혼</a:t>
            </a:r>
            <a:r>
              <a:rPr lang="ko-KR" altLang="en-US" sz="32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크릭</a:t>
            </a:r>
            <a:br>
              <a:rPr lang="en-US" sz="6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40" b="1" dirty="0" err="1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r>
              <a:rPr lang="en-US" altLang="ko-KR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/</a:t>
            </a:r>
            <a:r>
              <a:rPr lang="ko-KR" altLang="en-US" sz="5440" b="1" dirty="0" err="1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40" b="1" dirty="0" err="1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endParaRPr lang="en-US" sz="5440" b="1" dirty="0">
              <a:solidFill>
                <a:srgbClr val="B2D8BE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7" y="1812208"/>
            <a:ext cx="2100225" cy="2100225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7925117" y="2560215"/>
            <a:ext cx="1832762" cy="571310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ko-KR" altLang="en-US" sz="20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이 지역의 대표 </a:t>
            </a:r>
            <a:r>
              <a:rPr lang="ko-KR" altLang="en-US" sz="2000" dirty="0" err="1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블렌딩</a:t>
            </a:r>
            <a:r>
              <a:rPr lang="ko-KR" altLang="en-US" sz="20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와인 </a:t>
            </a:r>
            <a:endParaRPr lang="en-AU" sz="2000" dirty="0">
              <a:solidFill>
                <a:schemeClr val="tx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9386291" y="4633706"/>
            <a:ext cx="2805709" cy="195438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전형적인 풍미 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블랙커런트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블랙베리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블랙 체리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카시스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민트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유칼립투스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향신료 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6886350" y="4227226"/>
            <a:ext cx="328447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10170826" y="4227226"/>
            <a:ext cx="0" cy="33645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938655" y="3020868"/>
            <a:ext cx="3101188" cy="58477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풍부하고 다채로우며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균형감이 좋은 풍미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90E09BFC-E357-D865-0707-71842C342A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05651" y="1431160"/>
            <a:ext cx="1837718" cy="5563407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9AC0C647-6CB2-0276-491C-341682536EA2}"/>
              </a:ext>
            </a:extLst>
          </p:cNvPr>
          <p:cNvSpPr txBox="1"/>
          <p:nvPr/>
        </p:nvSpPr>
        <p:spPr>
          <a:xfrm rot="16200000">
            <a:off x="4075879" y="4503554"/>
            <a:ext cx="4652237" cy="5568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 </a:t>
            </a:r>
            <a:br>
              <a:rPr lang="en-AU" sz="2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lang="en-AU" sz="2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2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20B2589-4F00-EEB1-CCDF-0ACEAD4713DA}"/>
              </a:ext>
            </a:extLst>
          </p:cNvPr>
          <p:cNvCxnSpPr>
            <a:cxnSpLocks/>
          </p:cNvCxnSpPr>
          <p:nvPr/>
        </p:nvCxnSpPr>
        <p:spPr>
          <a:xfrm>
            <a:off x="2503580" y="3807501"/>
            <a:ext cx="324514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F06E7F8-FF64-08EA-08F7-60377703DF28}"/>
              </a:ext>
            </a:extLst>
          </p:cNvPr>
          <p:cNvCxnSpPr>
            <a:cxnSpLocks/>
          </p:cNvCxnSpPr>
          <p:nvPr/>
        </p:nvCxnSpPr>
        <p:spPr>
          <a:xfrm>
            <a:off x="3283295" y="4789584"/>
            <a:ext cx="248791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997F009-79C7-803A-9D3E-14DCF2BD3EDF}"/>
              </a:ext>
            </a:extLst>
          </p:cNvPr>
          <p:cNvCxnSpPr>
            <a:cxnSpLocks/>
          </p:cNvCxnSpPr>
          <p:nvPr/>
        </p:nvCxnSpPr>
        <p:spPr>
          <a:xfrm>
            <a:off x="3283295" y="4781964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1053F6E5-D668-72CA-03EC-5415ECB66592}"/>
              </a:ext>
            </a:extLst>
          </p:cNvPr>
          <p:cNvSpPr txBox="1"/>
          <p:nvPr/>
        </p:nvSpPr>
        <p:spPr>
          <a:xfrm>
            <a:off x="1631519" y="5220157"/>
            <a:ext cx="3303551" cy="1128514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소비뇽은</a:t>
            </a:r>
            <a:endParaRPr lang="ko-KR" altLang="en-US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>
              <a:spcBef>
                <a:spcPts val="203"/>
              </a:spcBef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부드럽고 실크와 같은 풍미 부여 </a:t>
            </a:r>
            <a:endParaRPr lang="en-AU" altLang="ko-KR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>
              <a:spcBef>
                <a:spcPts val="203"/>
              </a:spcBef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쉬라즈는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짭조름한 맛이 감도는 향신료 풍미 부여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5002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285E766-2489-1AEC-3DF8-F974D684F4A5}"/>
              </a:ext>
            </a:extLst>
          </p:cNvPr>
          <p:cNvSpPr txBox="1"/>
          <p:nvPr/>
        </p:nvSpPr>
        <p:spPr>
          <a:xfrm>
            <a:off x="6545766" y="568712"/>
            <a:ext cx="5096107" cy="4798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광활하고 다양한 기후와 수백만 년의 세월을 거쳐 만들어진 풍경 속에서 자란 포도로 빚어낸 호주산 와인 한 잔에는 이야기가 담겨 있습니다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</a:p>
          <a:p>
            <a:endParaRPr lang="en-US" altLang="ko-KR" sz="1600" dirty="0">
              <a:solidFill>
                <a:srgbClr val="190000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우리보다 앞선 세대처럼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현대 와인 생산자와 제조자들은 열정적이고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회복력이 강하며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창의적입니다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오래된 기술을 완벽하게 다듬기 위한 새로운 방법을 끊임없이 탐구하고 있습니다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 공동체는 상호 존중과 훌륭한 와인을 만드는 것에 대한 공통된 사랑으로 연결되어 있으며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미래 세대가 즐길 수 있도록 자연의 경이로움을 보호합니다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고대 땅에 현대적인 사고방식을 접목하여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우리는 유쾌한 실험을 매우 중요하게 생각합니다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</a:p>
          <a:p>
            <a:endParaRPr lang="en-US" altLang="ko-KR" sz="1600" dirty="0">
              <a:solidFill>
                <a:srgbClr val="190000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모험의 맛을 찾고 있다면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호주산 와인을 나침반으로 삼으세요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호주산 와인 한 병을 통해 호주의 경이로움을 경험하게 될 것입니다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문화와 땅을 정의하는 모험과 다양성을 다시 한번 일깨워 줄 것입니다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  <a:endParaRPr lang="en-AU" sz="1600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C09D7-BE0F-7637-32DA-635D52C13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A22D0-7F18-64FC-D4F3-59FB5689D3E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3349" y="501460"/>
            <a:ext cx="11283754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400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r>
              <a:rPr lang="en-US" altLang="ko-KR" sz="40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/</a:t>
            </a:r>
            <a:r>
              <a:rPr lang="ko-KR" altLang="en-US" sz="400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40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400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br>
              <a:rPr lang="en-US" sz="40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E9E726C-4D13-C985-23C4-41962972AEC9}"/>
              </a:ext>
            </a:extLst>
          </p:cNvPr>
          <p:cNvSpPr/>
          <p:nvPr/>
        </p:nvSpPr>
        <p:spPr>
          <a:xfrm>
            <a:off x="2104517" y="1700840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71307A9-E657-7B93-C606-E56C9CC56144}"/>
              </a:ext>
            </a:extLst>
          </p:cNvPr>
          <p:cNvSpPr/>
          <p:nvPr/>
        </p:nvSpPr>
        <p:spPr>
          <a:xfrm>
            <a:off x="2468660" y="1697938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B07819D-D2FE-B083-3339-A8E88A45DDA6}"/>
              </a:ext>
            </a:extLst>
          </p:cNvPr>
          <p:cNvSpPr/>
          <p:nvPr/>
        </p:nvSpPr>
        <p:spPr>
          <a:xfrm>
            <a:off x="2832803" y="1697938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5E205D0-C411-38B0-4D9A-80B38795D0BF}"/>
              </a:ext>
            </a:extLst>
          </p:cNvPr>
          <p:cNvSpPr/>
          <p:nvPr/>
        </p:nvSpPr>
        <p:spPr>
          <a:xfrm>
            <a:off x="3196946" y="1697938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70FE6CA-4CF6-7CB6-8C56-0690F7009B9A}"/>
              </a:ext>
            </a:extLst>
          </p:cNvPr>
          <p:cNvSpPr/>
          <p:nvPr/>
        </p:nvSpPr>
        <p:spPr>
          <a:xfrm>
            <a:off x="3561470" y="1697938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4B8C71F0-2CF6-CBD1-8314-29E4968C9B0D}"/>
              </a:ext>
            </a:extLst>
          </p:cNvPr>
          <p:cNvSpPr/>
          <p:nvPr/>
        </p:nvSpPr>
        <p:spPr>
          <a:xfrm>
            <a:off x="3925994" y="1697938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0918A7E-8435-E625-F670-759EC5083F3C}"/>
              </a:ext>
            </a:extLst>
          </p:cNvPr>
          <p:cNvSpPr/>
          <p:nvPr/>
        </p:nvSpPr>
        <p:spPr>
          <a:xfrm>
            <a:off x="4284339" y="1697938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A358267-FF4F-A528-01D9-3198E2F926C6}"/>
              </a:ext>
            </a:extLst>
          </p:cNvPr>
          <p:cNvSpPr/>
          <p:nvPr/>
        </p:nvSpPr>
        <p:spPr>
          <a:xfrm>
            <a:off x="4655041" y="1697938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C4AFAE9-F897-C007-2BE9-FDD7125ABF7E}"/>
              </a:ext>
            </a:extLst>
          </p:cNvPr>
          <p:cNvSpPr/>
          <p:nvPr/>
        </p:nvSpPr>
        <p:spPr>
          <a:xfrm>
            <a:off x="5019565" y="1697938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E162DE04-1B37-450A-8612-D926B31C5AB7}"/>
              </a:ext>
            </a:extLst>
          </p:cNvPr>
          <p:cNvSpPr txBox="1"/>
          <p:nvPr/>
        </p:nvSpPr>
        <p:spPr>
          <a:xfrm>
            <a:off x="3925994" y="2145131"/>
            <a:ext cx="233923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r>
              <a:rPr lang="en-US" altLang="ko-KR" sz="12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/</a:t>
            </a: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12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56B324C1-B532-6319-4E42-3A30F641C9BA}"/>
              </a:ext>
            </a:extLst>
          </p:cNvPr>
          <p:cNvSpPr/>
          <p:nvPr/>
        </p:nvSpPr>
        <p:spPr>
          <a:xfrm>
            <a:off x="2104517" y="28476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AD22B74-9270-96D6-E0F1-243A26D60B39}"/>
              </a:ext>
            </a:extLst>
          </p:cNvPr>
          <p:cNvSpPr/>
          <p:nvPr/>
        </p:nvSpPr>
        <p:spPr>
          <a:xfrm>
            <a:off x="2468660" y="284471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EA501BB-C7F5-7FA5-7FF8-DB7E0DD2D454}"/>
              </a:ext>
            </a:extLst>
          </p:cNvPr>
          <p:cNvSpPr/>
          <p:nvPr/>
        </p:nvSpPr>
        <p:spPr>
          <a:xfrm>
            <a:off x="2832803" y="284471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9D5A2BC-1C21-488D-EA01-242C24BAE29B}"/>
              </a:ext>
            </a:extLst>
          </p:cNvPr>
          <p:cNvSpPr/>
          <p:nvPr/>
        </p:nvSpPr>
        <p:spPr>
          <a:xfrm>
            <a:off x="3196946" y="284471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EAE25DB-3CA0-4A42-2597-A8EBE9BC4A06}"/>
              </a:ext>
            </a:extLst>
          </p:cNvPr>
          <p:cNvSpPr/>
          <p:nvPr/>
        </p:nvSpPr>
        <p:spPr>
          <a:xfrm>
            <a:off x="3561470" y="284471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88E41DB-CE57-215D-8C17-D6096052A961}"/>
              </a:ext>
            </a:extLst>
          </p:cNvPr>
          <p:cNvSpPr/>
          <p:nvPr/>
        </p:nvSpPr>
        <p:spPr>
          <a:xfrm>
            <a:off x="3925994" y="284471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56D48F85-BF09-A31E-0105-6F828E6A2A80}"/>
              </a:ext>
            </a:extLst>
          </p:cNvPr>
          <p:cNvSpPr/>
          <p:nvPr/>
        </p:nvSpPr>
        <p:spPr>
          <a:xfrm>
            <a:off x="4284339" y="284471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949540E5-39F1-062B-784A-CF803311CF36}"/>
              </a:ext>
            </a:extLst>
          </p:cNvPr>
          <p:cNvSpPr/>
          <p:nvPr/>
        </p:nvSpPr>
        <p:spPr>
          <a:xfrm>
            <a:off x="4655041" y="284471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D3B6A83-9E9B-AACC-6479-E9F5C79121C0}"/>
              </a:ext>
            </a:extLst>
          </p:cNvPr>
          <p:cNvSpPr/>
          <p:nvPr/>
        </p:nvSpPr>
        <p:spPr>
          <a:xfrm>
            <a:off x="5019565" y="284471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5C46DC12-0E83-EB3D-4A80-988616D8C11A}"/>
              </a:ext>
            </a:extLst>
          </p:cNvPr>
          <p:cNvSpPr/>
          <p:nvPr/>
        </p:nvSpPr>
        <p:spPr>
          <a:xfrm>
            <a:off x="2104517" y="368644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5D833F3F-FCE3-9CEC-C76A-79762F233562}"/>
              </a:ext>
            </a:extLst>
          </p:cNvPr>
          <p:cNvSpPr/>
          <p:nvPr/>
        </p:nvSpPr>
        <p:spPr>
          <a:xfrm>
            <a:off x="2468660" y="368353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6B996D25-CA96-006C-392C-55D421287582}"/>
              </a:ext>
            </a:extLst>
          </p:cNvPr>
          <p:cNvSpPr/>
          <p:nvPr/>
        </p:nvSpPr>
        <p:spPr>
          <a:xfrm>
            <a:off x="2832803" y="368353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45C2B84D-7036-CDB8-58F3-3D1E2A9C3AAB}"/>
              </a:ext>
            </a:extLst>
          </p:cNvPr>
          <p:cNvSpPr/>
          <p:nvPr/>
        </p:nvSpPr>
        <p:spPr>
          <a:xfrm>
            <a:off x="3196946" y="368353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479E814-06E5-BCE8-2BAF-50946C45F8FB}"/>
              </a:ext>
            </a:extLst>
          </p:cNvPr>
          <p:cNvSpPr/>
          <p:nvPr/>
        </p:nvSpPr>
        <p:spPr>
          <a:xfrm>
            <a:off x="3561470" y="368353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14CCDD2-F11D-0279-A36F-D4A37A2878FE}"/>
              </a:ext>
            </a:extLst>
          </p:cNvPr>
          <p:cNvSpPr/>
          <p:nvPr/>
        </p:nvSpPr>
        <p:spPr>
          <a:xfrm>
            <a:off x="3925994" y="368353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B52F33A-8F27-87AE-F35A-B6404F58AB15}"/>
              </a:ext>
            </a:extLst>
          </p:cNvPr>
          <p:cNvSpPr/>
          <p:nvPr/>
        </p:nvSpPr>
        <p:spPr>
          <a:xfrm>
            <a:off x="4284339" y="368353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04C17CF5-823A-331C-DBD5-9922CD6CE349}"/>
              </a:ext>
            </a:extLst>
          </p:cNvPr>
          <p:cNvSpPr/>
          <p:nvPr/>
        </p:nvSpPr>
        <p:spPr>
          <a:xfrm>
            <a:off x="4655041" y="368353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74B43055-8982-5378-E7DD-E548C1389335}"/>
              </a:ext>
            </a:extLst>
          </p:cNvPr>
          <p:cNvSpPr/>
          <p:nvPr/>
        </p:nvSpPr>
        <p:spPr>
          <a:xfrm>
            <a:off x="5019565" y="368353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462C42BA-0EE7-3F6B-1624-E391FE3E22F9}"/>
              </a:ext>
            </a:extLst>
          </p:cNvPr>
          <p:cNvSpPr/>
          <p:nvPr/>
        </p:nvSpPr>
        <p:spPr>
          <a:xfrm>
            <a:off x="2104517" y="456604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D63B3C4-F4F1-0729-1759-3BB985B1548E}"/>
              </a:ext>
            </a:extLst>
          </p:cNvPr>
          <p:cNvSpPr/>
          <p:nvPr/>
        </p:nvSpPr>
        <p:spPr>
          <a:xfrm>
            <a:off x="2468660" y="456314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ACA437DD-7BA9-A58E-2AB0-2D850C10A8B6}"/>
              </a:ext>
            </a:extLst>
          </p:cNvPr>
          <p:cNvSpPr/>
          <p:nvPr/>
        </p:nvSpPr>
        <p:spPr>
          <a:xfrm>
            <a:off x="2832803" y="456314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1F493C54-3679-D3F7-A7E8-0ABF20187A46}"/>
              </a:ext>
            </a:extLst>
          </p:cNvPr>
          <p:cNvSpPr/>
          <p:nvPr/>
        </p:nvSpPr>
        <p:spPr>
          <a:xfrm>
            <a:off x="3196946" y="456314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61BAA34C-2760-A896-49EA-D9A7CF51EA94}"/>
              </a:ext>
            </a:extLst>
          </p:cNvPr>
          <p:cNvSpPr/>
          <p:nvPr/>
        </p:nvSpPr>
        <p:spPr>
          <a:xfrm>
            <a:off x="3561470" y="456314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22480E4D-6B5D-2780-534D-BB2A3CFAAFB7}"/>
              </a:ext>
            </a:extLst>
          </p:cNvPr>
          <p:cNvSpPr/>
          <p:nvPr/>
        </p:nvSpPr>
        <p:spPr>
          <a:xfrm>
            <a:off x="3925994" y="456314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7A4D9B0-AB4E-0296-800B-432EF3928597}"/>
              </a:ext>
            </a:extLst>
          </p:cNvPr>
          <p:cNvSpPr/>
          <p:nvPr/>
        </p:nvSpPr>
        <p:spPr>
          <a:xfrm>
            <a:off x="4284339" y="456314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45F340C9-765F-A155-4C63-97B14B45C9B8}"/>
              </a:ext>
            </a:extLst>
          </p:cNvPr>
          <p:cNvSpPr/>
          <p:nvPr/>
        </p:nvSpPr>
        <p:spPr>
          <a:xfrm>
            <a:off x="4655041" y="456314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40A0356B-DB74-E944-961E-F62D8D53A02A}"/>
              </a:ext>
            </a:extLst>
          </p:cNvPr>
          <p:cNvSpPr/>
          <p:nvPr/>
        </p:nvSpPr>
        <p:spPr>
          <a:xfrm>
            <a:off x="5019565" y="456314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63A90E32-85F4-531C-DEDB-E7EBAB510C5A}"/>
              </a:ext>
            </a:extLst>
          </p:cNvPr>
          <p:cNvSpPr/>
          <p:nvPr/>
        </p:nvSpPr>
        <p:spPr>
          <a:xfrm>
            <a:off x="2104517" y="49120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19D0AB0B-64C7-0CCD-48CC-27D938711BEA}"/>
              </a:ext>
            </a:extLst>
          </p:cNvPr>
          <p:cNvSpPr/>
          <p:nvPr/>
        </p:nvSpPr>
        <p:spPr>
          <a:xfrm>
            <a:off x="2468660" y="490913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6DF9DB65-C7C7-F323-D0B4-C0877CFCC86C}"/>
              </a:ext>
            </a:extLst>
          </p:cNvPr>
          <p:cNvSpPr/>
          <p:nvPr/>
        </p:nvSpPr>
        <p:spPr>
          <a:xfrm>
            <a:off x="2832803" y="490913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5F98601-EA11-F3BB-94FA-146B4BB1119D}"/>
              </a:ext>
            </a:extLst>
          </p:cNvPr>
          <p:cNvSpPr/>
          <p:nvPr/>
        </p:nvSpPr>
        <p:spPr>
          <a:xfrm>
            <a:off x="3196946" y="490913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D805F586-0454-F760-CA62-3A9FB1E870B3}"/>
              </a:ext>
            </a:extLst>
          </p:cNvPr>
          <p:cNvSpPr/>
          <p:nvPr/>
        </p:nvSpPr>
        <p:spPr>
          <a:xfrm>
            <a:off x="3561470" y="490913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050295CE-1D57-2339-84CB-D8EFA9E837D5}"/>
              </a:ext>
            </a:extLst>
          </p:cNvPr>
          <p:cNvSpPr/>
          <p:nvPr/>
        </p:nvSpPr>
        <p:spPr>
          <a:xfrm>
            <a:off x="3925994" y="490913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E740F1B9-912A-65A7-F689-7207A5D6B6BF}"/>
              </a:ext>
            </a:extLst>
          </p:cNvPr>
          <p:cNvSpPr/>
          <p:nvPr/>
        </p:nvSpPr>
        <p:spPr>
          <a:xfrm>
            <a:off x="4284339" y="490913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B1028F6-2216-9C59-BB15-7FE3FE78E6AA}"/>
              </a:ext>
            </a:extLst>
          </p:cNvPr>
          <p:cNvSpPr/>
          <p:nvPr/>
        </p:nvSpPr>
        <p:spPr>
          <a:xfrm>
            <a:off x="4655041" y="490913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90FC1ABE-5575-8D05-603D-3CCEA20815E8}"/>
              </a:ext>
            </a:extLst>
          </p:cNvPr>
          <p:cNvSpPr/>
          <p:nvPr/>
        </p:nvSpPr>
        <p:spPr>
          <a:xfrm>
            <a:off x="5019565" y="490913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B09DF459-3CE1-EF37-72B4-339D5FDE1624}"/>
              </a:ext>
            </a:extLst>
          </p:cNvPr>
          <p:cNvSpPr/>
          <p:nvPr/>
        </p:nvSpPr>
        <p:spPr>
          <a:xfrm>
            <a:off x="2104517" y="617006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2B1DA8F0-A61D-4914-6759-634A335F4002}"/>
              </a:ext>
            </a:extLst>
          </p:cNvPr>
          <p:cNvSpPr/>
          <p:nvPr/>
        </p:nvSpPr>
        <p:spPr>
          <a:xfrm>
            <a:off x="2468660" y="616716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4B8F3E6-0C3B-4E6B-56EE-3C616F9AEA3C}"/>
              </a:ext>
            </a:extLst>
          </p:cNvPr>
          <p:cNvSpPr/>
          <p:nvPr/>
        </p:nvSpPr>
        <p:spPr>
          <a:xfrm>
            <a:off x="2832803" y="616716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8E601920-BBD7-E7CA-A137-997EB47E2CB2}"/>
              </a:ext>
            </a:extLst>
          </p:cNvPr>
          <p:cNvSpPr/>
          <p:nvPr/>
        </p:nvSpPr>
        <p:spPr>
          <a:xfrm>
            <a:off x="3196946" y="616716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9629ECA6-F6E6-5724-A952-F07EBE9ABFBC}"/>
              </a:ext>
            </a:extLst>
          </p:cNvPr>
          <p:cNvSpPr/>
          <p:nvPr/>
        </p:nvSpPr>
        <p:spPr>
          <a:xfrm>
            <a:off x="3561470" y="616716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A1CFDD7B-AE30-1FB9-987F-797E1E1A77AE}"/>
              </a:ext>
            </a:extLst>
          </p:cNvPr>
          <p:cNvSpPr/>
          <p:nvPr/>
        </p:nvSpPr>
        <p:spPr>
          <a:xfrm>
            <a:off x="5019565" y="616716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737FDD2E-D9CA-CE75-18CB-5B94C6B0BB14}"/>
              </a:ext>
            </a:extLst>
          </p:cNvPr>
          <p:cNvSpPr txBox="1"/>
          <p:nvPr/>
        </p:nvSpPr>
        <p:spPr>
          <a:xfrm>
            <a:off x="2006485" y="588865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DA15325D-239D-D761-2BE2-BE3822CB1226}"/>
              </a:ext>
            </a:extLst>
          </p:cNvPr>
          <p:cNvSpPr txBox="1"/>
          <p:nvPr/>
        </p:nvSpPr>
        <p:spPr>
          <a:xfrm>
            <a:off x="3653595" y="5874765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14% – 14.5%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41CB062-B3CF-9FDE-1311-FEE1B1FAA3CD}"/>
              </a:ext>
            </a:extLst>
          </p:cNvPr>
          <p:cNvSpPr txBox="1"/>
          <p:nvPr/>
        </p:nvSpPr>
        <p:spPr>
          <a:xfrm>
            <a:off x="4569367" y="588865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7A46D4A-3123-70DD-1402-4D56075E90E9}"/>
              </a:ext>
            </a:extLst>
          </p:cNvPr>
          <p:cNvCxnSpPr>
            <a:cxnSpLocks/>
          </p:cNvCxnSpPr>
          <p:nvPr/>
        </p:nvCxnSpPr>
        <p:spPr>
          <a:xfrm>
            <a:off x="4438672" y="20090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1CC04685-1E9A-78AD-B521-BD97BEB9537F}"/>
              </a:ext>
            </a:extLst>
          </p:cNvPr>
          <p:cNvSpPr/>
          <p:nvPr/>
        </p:nvSpPr>
        <p:spPr>
          <a:xfrm>
            <a:off x="2104517" y="529117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8B11090-0F1E-9130-E036-1F70E02E2B14}"/>
              </a:ext>
            </a:extLst>
          </p:cNvPr>
          <p:cNvSpPr/>
          <p:nvPr/>
        </p:nvSpPr>
        <p:spPr>
          <a:xfrm>
            <a:off x="2468660" y="528827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6F4703E-38C4-66B6-0AAA-A7577FF86048}"/>
              </a:ext>
            </a:extLst>
          </p:cNvPr>
          <p:cNvSpPr/>
          <p:nvPr/>
        </p:nvSpPr>
        <p:spPr>
          <a:xfrm>
            <a:off x="2832803" y="528827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AD0BF80-B769-9BAA-B585-4C4951E651CC}"/>
              </a:ext>
            </a:extLst>
          </p:cNvPr>
          <p:cNvSpPr/>
          <p:nvPr/>
        </p:nvSpPr>
        <p:spPr>
          <a:xfrm>
            <a:off x="3196946" y="528827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973BC90-B33A-B751-5BDD-28E157D5E2BC}"/>
              </a:ext>
            </a:extLst>
          </p:cNvPr>
          <p:cNvSpPr/>
          <p:nvPr/>
        </p:nvSpPr>
        <p:spPr>
          <a:xfrm>
            <a:off x="3561470" y="528827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34C17CA-F787-56E9-F2EB-5F92BCC49ACE}"/>
              </a:ext>
            </a:extLst>
          </p:cNvPr>
          <p:cNvSpPr/>
          <p:nvPr/>
        </p:nvSpPr>
        <p:spPr>
          <a:xfrm>
            <a:off x="3925994" y="528827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2FF9485-CFA9-1A63-0EE5-BF96D5D967CE}"/>
              </a:ext>
            </a:extLst>
          </p:cNvPr>
          <p:cNvSpPr/>
          <p:nvPr/>
        </p:nvSpPr>
        <p:spPr>
          <a:xfrm>
            <a:off x="4284339" y="528827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D6277A3-30D7-6C5F-8DCF-E8F91CCDA879}"/>
              </a:ext>
            </a:extLst>
          </p:cNvPr>
          <p:cNvSpPr/>
          <p:nvPr/>
        </p:nvSpPr>
        <p:spPr>
          <a:xfrm>
            <a:off x="4655041" y="528827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A777FD4-CCEB-5E8E-E8C0-E0C952B590DC}"/>
              </a:ext>
            </a:extLst>
          </p:cNvPr>
          <p:cNvSpPr/>
          <p:nvPr/>
        </p:nvSpPr>
        <p:spPr>
          <a:xfrm>
            <a:off x="5019565" y="528827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pic>
        <p:nvPicPr>
          <p:cNvPr id="33" name="Picture Placeholder 8">
            <a:extLst>
              <a:ext uri="{FF2B5EF4-FFF2-40B4-BE49-F238E27FC236}">
                <a16:creationId xmlns:a16="http://schemas.microsoft.com/office/drawing/2014/main" id="{54D2414D-213F-C0D6-DF10-A7D019FB78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09684" y="593768"/>
            <a:ext cx="2114328" cy="6400800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852DC9A-758D-3210-EE4C-E2586C586504}"/>
              </a:ext>
            </a:extLst>
          </p:cNvPr>
          <p:cNvCxnSpPr>
            <a:cxnSpLocks/>
          </p:cNvCxnSpPr>
          <p:nvPr/>
        </p:nvCxnSpPr>
        <p:spPr>
          <a:xfrm>
            <a:off x="5150704" y="20090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1849E29-E159-7C8C-AAA9-5499D77A33DB}"/>
              </a:ext>
            </a:extLst>
          </p:cNvPr>
          <p:cNvCxnSpPr>
            <a:cxnSpLocks/>
          </p:cNvCxnSpPr>
          <p:nvPr/>
        </p:nvCxnSpPr>
        <p:spPr>
          <a:xfrm>
            <a:off x="4423288" y="2133873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EAE203C-6098-7ED6-D32E-4165167E5C57}"/>
              </a:ext>
            </a:extLst>
          </p:cNvPr>
          <p:cNvGrpSpPr/>
          <p:nvPr/>
        </p:nvGrpSpPr>
        <p:grpSpPr>
          <a:xfrm>
            <a:off x="4299355" y="6176928"/>
            <a:ext cx="278634" cy="272668"/>
            <a:chOff x="8032638" y="5926610"/>
            <a:chExt cx="278634" cy="272668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4F470C75-4317-D66B-73E1-626D2CC6783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D56EBAB-BC6B-9EA6-8F7D-5692A38AB8D9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5274B4A0-F588-2F65-5739-57927B338646}"/>
              </a:ext>
            </a:extLst>
          </p:cNvPr>
          <p:cNvSpPr/>
          <p:nvPr/>
        </p:nvSpPr>
        <p:spPr>
          <a:xfrm>
            <a:off x="4667297" y="616716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7B81008-7F3E-B868-DD1B-50C017204474}"/>
              </a:ext>
            </a:extLst>
          </p:cNvPr>
          <p:cNvSpPr/>
          <p:nvPr/>
        </p:nvSpPr>
        <p:spPr>
          <a:xfrm>
            <a:off x="3928729" y="616716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" name="object 10">
            <a:extLst>
              <a:ext uri="{FF2B5EF4-FFF2-40B4-BE49-F238E27FC236}">
                <a16:creationId xmlns:a16="http://schemas.microsoft.com/office/drawing/2014/main" id="{A33FEA31-A1C0-16BB-7F27-09544753DA11}"/>
              </a:ext>
            </a:extLst>
          </p:cNvPr>
          <p:cNvSpPr txBox="1"/>
          <p:nvPr/>
        </p:nvSpPr>
        <p:spPr>
          <a:xfrm rot="16200000">
            <a:off x="7761365" y="4228721"/>
            <a:ext cx="4652237" cy="606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 </a:t>
            </a:r>
            <a:br>
              <a:rPr lang="en-AU" sz="2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lang="en-AU" sz="2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2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9" name="Title 2">
            <a:extLst>
              <a:ext uri="{FF2B5EF4-FFF2-40B4-BE49-F238E27FC236}">
                <a16:creationId xmlns:a16="http://schemas.microsoft.com/office/drawing/2014/main" id="{B7C5C2CB-F699-73E7-918F-6BE0E6C5DE25}"/>
              </a:ext>
            </a:extLst>
          </p:cNvPr>
          <p:cNvSpPr txBox="1"/>
          <p:nvPr/>
        </p:nvSpPr>
        <p:spPr>
          <a:xfrm>
            <a:off x="618256" y="1718656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7EFC904-B77D-B904-E2D3-D57854BD81CD}"/>
              </a:ext>
            </a:extLst>
          </p:cNvPr>
          <p:cNvCxnSpPr>
            <a:cxnSpLocks/>
          </p:cNvCxnSpPr>
          <p:nvPr/>
        </p:nvCxnSpPr>
        <p:spPr>
          <a:xfrm>
            <a:off x="994701" y="1827022"/>
            <a:ext cx="10523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2">
            <a:extLst>
              <a:ext uri="{FF2B5EF4-FFF2-40B4-BE49-F238E27FC236}">
                <a16:creationId xmlns:a16="http://schemas.microsoft.com/office/drawing/2014/main" id="{E48E325A-1626-F996-41E9-C6D110EACA21}"/>
              </a:ext>
            </a:extLst>
          </p:cNvPr>
          <p:cNvSpPr txBox="1"/>
          <p:nvPr/>
        </p:nvSpPr>
        <p:spPr>
          <a:xfrm>
            <a:off x="618255" y="282068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62AB7A0-6DD0-D871-5449-374467793482}"/>
              </a:ext>
            </a:extLst>
          </p:cNvPr>
          <p:cNvCxnSpPr>
            <a:cxnSpLocks/>
          </p:cNvCxnSpPr>
          <p:nvPr/>
        </p:nvCxnSpPr>
        <p:spPr>
          <a:xfrm>
            <a:off x="1164776" y="298855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2">
            <a:extLst>
              <a:ext uri="{FF2B5EF4-FFF2-40B4-BE49-F238E27FC236}">
                <a16:creationId xmlns:a16="http://schemas.microsoft.com/office/drawing/2014/main" id="{A318BD56-2717-EEA9-AFC7-06E11346CFA1}"/>
              </a:ext>
            </a:extLst>
          </p:cNvPr>
          <p:cNvSpPr txBox="1"/>
          <p:nvPr/>
        </p:nvSpPr>
        <p:spPr>
          <a:xfrm>
            <a:off x="618255" y="366916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09BF36D-1E70-4202-CABD-988C2D5434F6}"/>
              </a:ext>
            </a:extLst>
          </p:cNvPr>
          <p:cNvCxnSpPr>
            <a:cxnSpLocks/>
          </p:cNvCxnSpPr>
          <p:nvPr/>
        </p:nvCxnSpPr>
        <p:spPr>
          <a:xfrm>
            <a:off x="1164776" y="383703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itle 2">
            <a:extLst>
              <a:ext uri="{FF2B5EF4-FFF2-40B4-BE49-F238E27FC236}">
                <a16:creationId xmlns:a16="http://schemas.microsoft.com/office/drawing/2014/main" id="{EAC9933E-E14E-5714-ED5E-5E595B5E6A84}"/>
              </a:ext>
            </a:extLst>
          </p:cNvPr>
          <p:cNvSpPr txBox="1"/>
          <p:nvPr/>
        </p:nvSpPr>
        <p:spPr>
          <a:xfrm>
            <a:off x="618255" y="453209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3C85894-A46E-8D2F-7BB1-330D73FE2F8C}"/>
              </a:ext>
            </a:extLst>
          </p:cNvPr>
          <p:cNvCxnSpPr>
            <a:cxnSpLocks/>
          </p:cNvCxnSpPr>
          <p:nvPr/>
        </p:nvCxnSpPr>
        <p:spPr>
          <a:xfrm>
            <a:off x="1164776" y="469996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2">
            <a:extLst>
              <a:ext uri="{FF2B5EF4-FFF2-40B4-BE49-F238E27FC236}">
                <a16:creationId xmlns:a16="http://schemas.microsoft.com/office/drawing/2014/main" id="{28BF1084-92B6-2483-9CF0-C9E5E93039FC}"/>
              </a:ext>
            </a:extLst>
          </p:cNvPr>
          <p:cNvSpPr txBox="1"/>
          <p:nvPr/>
        </p:nvSpPr>
        <p:spPr>
          <a:xfrm>
            <a:off x="618255" y="487808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타닌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AB98BC45-6920-69E1-565B-36AD178A84E2}"/>
              </a:ext>
            </a:extLst>
          </p:cNvPr>
          <p:cNvCxnSpPr>
            <a:cxnSpLocks/>
          </p:cNvCxnSpPr>
          <p:nvPr/>
        </p:nvCxnSpPr>
        <p:spPr>
          <a:xfrm>
            <a:off x="1164776" y="5045956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itle 2">
            <a:extLst>
              <a:ext uri="{FF2B5EF4-FFF2-40B4-BE49-F238E27FC236}">
                <a16:creationId xmlns:a16="http://schemas.microsoft.com/office/drawing/2014/main" id="{44498426-5893-7831-E8AE-11BC9A7617B6}"/>
              </a:ext>
            </a:extLst>
          </p:cNvPr>
          <p:cNvSpPr txBox="1"/>
          <p:nvPr/>
        </p:nvSpPr>
        <p:spPr>
          <a:xfrm>
            <a:off x="618255" y="613852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86C2A94C-2A9F-9E01-4EE8-CE5D82074A2C}"/>
              </a:ext>
            </a:extLst>
          </p:cNvPr>
          <p:cNvCxnSpPr>
            <a:cxnSpLocks/>
          </p:cNvCxnSpPr>
          <p:nvPr/>
        </p:nvCxnSpPr>
        <p:spPr>
          <a:xfrm>
            <a:off x="1327210" y="6306396"/>
            <a:ext cx="71979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itle 2">
            <a:extLst>
              <a:ext uri="{FF2B5EF4-FFF2-40B4-BE49-F238E27FC236}">
                <a16:creationId xmlns:a16="http://schemas.microsoft.com/office/drawing/2014/main" id="{EE4CA955-530B-7E3E-CAE9-BB92ED8D5CE3}"/>
              </a:ext>
            </a:extLst>
          </p:cNvPr>
          <p:cNvSpPr txBox="1"/>
          <p:nvPr/>
        </p:nvSpPr>
        <p:spPr>
          <a:xfrm>
            <a:off x="618255" y="525722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90610B02-88A1-E135-1F2C-E852C2B59C86}"/>
              </a:ext>
            </a:extLst>
          </p:cNvPr>
          <p:cNvCxnSpPr>
            <a:cxnSpLocks/>
          </p:cNvCxnSpPr>
          <p:nvPr/>
        </p:nvCxnSpPr>
        <p:spPr>
          <a:xfrm>
            <a:off x="1164776" y="5425099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itle 2">
            <a:extLst>
              <a:ext uri="{FF2B5EF4-FFF2-40B4-BE49-F238E27FC236}">
                <a16:creationId xmlns:a16="http://schemas.microsoft.com/office/drawing/2014/main" id="{6C61A121-A2C0-4CA5-11D3-66802D14FAEA}"/>
              </a:ext>
            </a:extLst>
          </p:cNvPr>
          <p:cNvSpPr txBox="1"/>
          <p:nvPr/>
        </p:nvSpPr>
        <p:spPr>
          <a:xfrm>
            <a:off x="1603224" y="4209452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4" name="Title 2">
            <a:extLst>
              <a:ext uri="{FF2B5EF4-FFF2-40B4-BE49-F238E27FC236}">
                <a16:creationId xmlns:a16="http://schemas.microsoft.com/office/drawing/2014/main" id="{ECBEAEF0-26D3-6BC3-776A-37322566A4FD}"/>
              </a:ext>
            </a:extLst>
          </p:cNvPr>
          <p:cNvSpPr txBox="1"/>
          <p:nvPr/>
        </p:nvSpPr>
        <p:spPr>
          <a:xfrm>
            <a:off x="3127053" y="418721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5" name="Title 2">
            <a:extLst>
              <a:ext uri="{FF2B5EF4-FFF2-40B4-BE49-F238E27FC236}">
                <a16:creationId xmlns:a16="http://schemas.microsoft.com/office/drawing/2014/main" id="{D290612C-C89B-53BD-39CD-CD0EB46F3DC1}"/>
              </a:ext>
            </a:extLst>
          </p:cNvPr>
          <p:cNvSpPr txBox="1"/>
          <p:nvPr/>
        </p:nvSpPr>
        <p:spPr>
          <a:xfrm>
            <a:off x="4569367" y="418721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570C977-8BD3-8885-6760-741FDC9AC1BD}"/>
              </a:ext>
            </a:extLst>
          </p:cNvPr>
          <p:cNvSpPr txBox="1"/>
          <p:nvPr/>
        </p:nvSpPr>
        <p:spPr>
          <a:xfrm>
            <a:off x="1867800" y="249162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C33A5F32-9B89-908C-821C-34CF54E64E7B}"/>
              </a:ext>
            </a:extLst>
          </p:cNvPr>
          <p:cNvSpPr txBox="1"/>
          <p:nvPr/>
        </p:nvSpPr>
        <p:spPr>
          <a:xfrm>
            <a:off x="3168693" y="249420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791A155E-506B-6F99-AA3D-6C91273E2E30}"/>
              </a:ext>
            </a:extLst>
          </p:cNvPr>
          <p:cNvSpPr txBox="1"/>
          <p:nvPr/>
        </p:nvSpPr>
        <p:spPr>
          <a:xfrm>
            <a:off x="4475694" y="249185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C0564C4A-E7DD-F799-30BC-88D8BA66D6CF}"/>
              </a:ext>
            </a:extLst>
          </p:cNvPr>
          <p:cNvSpPr txBox="1"/>
          <p:nvPr/>
        </p:nvSpPr>
        <p:spPr>
          <a:xfrm>
            <a:off x="1898157" y="335702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69E59B5E-DF2B-B926-14DF-AC90B67E4C5D}"/>
              </a:ext>
            </a:extLst>
          </p:cNvPr>
          <p:cNvSpPr txBox="1"/>
          <p:nvPr/>
        </p:nvSpPr>
        <p:spPr>
          <a:xfrm>
            <a:off x="2960354" y="3341480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8" name="Title 2">
            <a:extLst>
              <a:ext uri="{FF2B5EF4-FFF2-40B4-BE49-F238E27FC236}">
                <a16:creationId xmlns:a16="http://schemas.microsoft.com/office/drawing/2014/main" id="{A1498D48-B78E-CC8D-854F-CE3AA4E48160}"/>
              </a:ext>
            </a:extLst>
          </p:cNvPr>
          <p:cNvSpPr txBox="1"/>
          <p:nvPr/>
        </p:nvSpPr>
        <p:spPr>
          <a:xfrm>
            <a:off x="4490819" y="337898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51481078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3032760"/>
            <a:ext cx="905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 flipV="1">
            <a:off x="2503580" y="3566534"/>
            <a:ext cx="0" cy="25370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랭혼</a:t>
            </a:r>
            <a:r>
              <a:rPr lang="ko-KR" altLang="en-US" sz="32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크릭</a:t>
            </a:r>
            <a:br>
              <a:rPr lang="en-US" sz="6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40" b="1" dirty="0" err="1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말벡</a:t>
            </a:r>
            <a:endParaRPr lang="en-US" sz="5440" b="1" dirty="0">
              <a:solidFill>
                <a:srgbClr val="B2D8BE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7" y="1532094"/>
            <a:ext cx="2380339" cy="2380339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8077787" y="2360179"/>
            <a:ext cx="1832762" cy="848309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ko-KR" altLang="en-US" sz="2000" dirty="0" err="1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말벡</a:t>
            </a:r>
            <a:r>
              <a:rPr lang="ko-KR" altLang="en-US" sz="20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와인으로 </a:t>
            </a:r>
          </a:p>
          <a:p>
            <a:pPr algn="ctr"/>
            <a:r>
              <a:rPr lang="ko-KR" altLang="en-US" sz="20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가장 중요한 </a:t>
            </a:r>
          </a:p>
          <a:p>
            <a:pPr algn="ctr"/>
            <a:r>
              <a:rPr lang="ko-KR" altLang="en-US" sz="20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지역 중 하나 </a:t>
            </a:r>
            <a:endParaRPr lang="en-AU" sz="2000" dirty="0">
              <a:solidFill>
                <a:schemeClr val="tx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9386291" y="4644856"/>
            <a:ext cx="2805709" cy="123206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전형적인 풍미 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자두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레드 베리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후추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향신료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6886350" y="4227226"/>
            <a:ext cx="328447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10170826" y="4227226"/>
            <a:ext cx="0" cy="33645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1331261" y="2723350"/>
            <a:ext cx="2344637" cy="882293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벨벳 느낌의 </a:t>
            </a: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탄닌</a:t>
            </a:r>
            <a:endParaRPr lang="en-AU" altLang="ko-KR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>
              <a:spcBef>
                <a:spcPts val="203"/>
              </a:spcBef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향이 풍부 </a:t>
            </a:r>
          </a:p>
          <a:p>
            <a:pPr algn="ctr">
              <a:spcBef>
                <a:spcPts val="203"/>
              </a:spcBef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숙성 잠재력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90E09BFC-E357-D865-0707-71842C342A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46321" y="593768"/>
            <a:ext cx="2114328" cy="6400800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9AC0C647-6CB2-0276-491C-341682536EA2}"/>
              </a:ext>
            </a:extLst>
          </p:cNvPr>
          <p:cNvSpPr txBox="1"/>
          <p:nvPr/>
        </p:nvSpPr>
        <p:spPr>
          <a:xfrm rot="16200000">
            <a:off x="4019717" y="4494426"/>
            <a:ext cx="4652237" cy="41043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MALBEC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20B2589-4F00-EEB1-CCDF-0ACEAD4713DA}"/>
              </a:ext>
            </a:extLst>
          </p:cNvPr>
          <p:cNvCxnSpPr>
            <a:cxnSpLocks/>
          </p:cNvCxnSpPr>
          <p:nvPr/>
        </p:nvCxnSpPr>
        <p:spPr>
          <a:xfrm>
            <a:off x="2503580" y="3807501"/>
            <a:ext cx="324514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F06E7F8-FF64-08EA-08F7-60377703DF28}"/>
              </a:ext>
            </a:extLst>
          </p:cNvPr>
          <p:cNvCxnSpPr>
            <a:cxnSpLocks/>
          </p:cNvCxnSpPr>
          <p:nvPr/>
        </p:nvCxnSpPr>
        <p:spPr>
          <a:xfrm>
            <a:off x="3283295" y="4652476"/>
            <a:ext cx="248791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997F009-79C7-803A-9D3E-14DCF2BD3EDF}"/>
              </a:ext>
            </a:extLst>
          </p:cNvPr>
          <p:cNvCxnSpPr>
            <a:cxnSpLocks/>
          </p:cNvCxnSpPr>
          <p:nvPr/>
        </p:nvCxnSpPr>
        <p:spPr>
          <a:xfrm>
            <a:off x="3283295" y="4644856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BA160C29-9551-2AD4-D3CC-01B5E6957F83}"/>
              </a:ext>
            </a:extLst>
          </p:cNvPr>
          <p:cNvSpPr txBox="1"/>
          <p:nvPr/>
        </p:nvSpPr>
        <p:spPr>
          <a:xfrm>
            <a:off x="2066472" y="5117628"/>
            <a:ext cx="2344637" cy="338554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이 지역 기후에 적합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875756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C09D7-BE0F-7637-32DA-635D52C13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A22D0-7F18-64FC-D4F3-59FB5689D3E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10470" y="475473"/>
            <a:ext cx="11283754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400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말벡</a:t>
            </a:r>
            <a:br>
              <a:rPr lang="en-US" sz="40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E9E726C-4D13-C985-23C4-41962972AEC9}"/>
              </a:ext>
            </a:extLst>
          </p:cNvPr>
          <p:cNvSpPr/>
          <p:nvPr/>
        </p:nvSpPr>
        <p:spPr>
          <a:xfrm>
            <a:off x="1977585" y="1688519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71307A9-E657-7B93-C606-E56C9CC56144}"/>
              </a:ext>
            </a:extLst>
          </p:cNvPr>
          <p:cNvSpPr/>
          <p:nvPr/>
        </p:nvSpPr>
        <p:spPr>
          <a:xfrm>
            <a:off x="2341728" y="1685617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B07819D-D2FE-B083-3339-A8E88A45DDA6}"/>
              </a:ext>
            </a:extLst>
          </p:cNvPr>
          <p:cNvSpPr/>
          <p:nvPr/>
        </p:nvSpPr>
        <p:spPr>
          <a:xfrm>
            <a:off x="2705871" y="1685617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5E205D0-C411-38B0-4D9A-80B38795D0BF}"/>
              </a:ext>
            </a:extLst>
          </p:cNvPr>
          <p:cNvSpPr/>
          <p:nvPr/>
        </p:nvSpPr>
        <p:spPr>
          <a:xfrm>
            <a:off x="3070014" y="1685617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70FE6CA-4CF6-7CB6-8C56-0690F7009B9A}"/>
              </a:ext>
            </a:extLst>
          </p:cNvPr>
          <p:cNvSpPr/>
          <p:nvPr/>
        </p:nvSpPr>
        <p:spPr>
          <a:xfrm>
            <a:off x="3434538" y="1685617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4B8C71F0-2CF6-CBD1-8314-29E4968C9B0D}"/>
              </a:ext>
            </a:extLst>
          </p:cNvPr>
          <p:cNvSpPr/>
          <p:nvPr/>
        </p:nvSpPr>
        <p:spPr>
          <a:xfrm>
            <a:off x="3799062" y="1685617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0918A7E-8435-E625-F670-759EC5083F3C}"/>
              </a:ext>
            </a:extLst>
          </p:cNvPr>
          <p:cNvSpPr/>
          <p:nvPr/>
        </p:nvSpPr>
        <p:spPr>
          <a:xfrm>
            <a:off x="4157407" y="1685617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A358267-FF4F-A528-01D9-3198E2F926C6}"/>
              </a:ext>
            </a:extLst>
          </p:cNvPr>
          <p:cNvSpPr/>
          <p:nvPr/>
        </p:nvSpPr>
        <p:spPr>
          <a:xfrm>
            <a:off x="4528109" y="1685617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C4AFAE9-F897-C007-2BE9-FDD7125ABF7E}"/>
              </a:ext>
            </a:extLst>
          </p:cNvPr>
          <p:cNvSpPr/>
          <p:nvPr/>
        </p:nvSpPr>
        <p:spPr>
          <a:xfrm>
            <a:off x="4892633" y="1685617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E162DE04-1B37-450A-8612-D926B31C5AB7}"/>
              </a:ext>
            </a:extLst>
          </p:cNvPr>
          <p:cNvSpPr txBox="1"/>
          <p:nvPr/>
        </p:nvSpPr>
        <p:spPr>
          <a:xfrm>
            <a:off x="4505467" y="2130992"/>
            <a:ext cx="241126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말벡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56B324C1-B532-6319-4E42-3A30F641C9BA}"/>
              </a:ext>
            </a:extLst>
          </p:cNvPr>
          <p:cNvSpPr/>
          <p:nvPr/>
        </p:nvSpPr>
        <p:spPr>
          <a:xfrm>
            <a:off x="1977585" y="283283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AD22B74-9270-96D6-E0F1-243A26D60B39}"/>
              </a:ext>
            </a:extLst>
          </p:cNvPr>
          <p:cNvSpPr/>
          <p:nvPr/>
        </p:nvSpPr>
        <p:spPr>
          <a:xfrm>
            <a:off x="2341728" y="282993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EA501BB-C7F5-7FA5-7FF8-DB7E0DD2D454}"/>
              </a:ext>
            </a:extLst>
          </p:cNvPr>
          <p:cNvSpPr/>
          <p:nvPr/>
        </p:nvSpPr>
        <p:spPr>
          <a:xfrm>
            <a:off x="2705871" y="282993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9D5A2BC-1C21-488D-EA01-242C24BAE29B}"/>
              </a:ext>
            </a:extLst>
          </p:cNvPr>
          <p:cNvSpPr/>
          <p:nvPr/>
        </p:nvSpPr>
        <p:spPr>
          <a:xfrm>
            <a:off x="3070014" y="282993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EAE25DB-3CA0-4A42-2597-A8EBE9BC4A06}"/>
              </a:ext>
            </a:extLst>
          </p:cNvPr>
          <p:cNvSpPr/>
          <p:nvPr/>
        </p:nvSpPr>
        <p:spPr>
          <a:xfrm>
            <a:off x="3434538" y="282993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88E41DB-CE57-215D-8C17-D6096052A961}"/>
              </a:ext>
            </a:extLst>
          </p:cNvPr>
          <p:cNvSpPr/>
          <p:nvPr/>
        </p:nvSpPr>
        <p:spPr>
          <a:xfrm>
            <a:off x="3799062" y="282993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56D48F85-BF09-A31E-0105-6F828E6A2A80}"/>
              </a:ext>
            </a:extLst>
          </p:cNvPr>
          <p:cNvSpPr/>
          <p:nvPr/>
        </p:nvSpPr>
        <p:spPr>
          <a:xfrm>
            <a:off x="4157407" y="282993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949540E5-39F1-062B-784A-CF803311CF36}"/>
              </a:ext>
            </a:extLst>
          </p:cNvPr>
          <p:cNvSpPr/>
          <p:nvPr/>
        </p:nvSpPr>
        <p:spPr>
          <a:xfrm>
            <a:off x="4528109" y="282993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D3B6A83-9E9B-AACC-6479-E9F5C79121C0}"/>
              </a:ext>
            </a:extLst>
          </p:cNvPr>
          <p:cNvSpPr/>
          <p:nvPr/>
        </p:nvSpPr>
        <p:spPr>
          <a:xfrm>
            <a:off x="4892633" y="282993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5C46DC12-0E83-EB3D-4A80-988616D8C11A}"/>
              </a:ext>
            </a:extLst>
          </p:cNvPr>
          <p:cNvSpPr/>
          <p:nvPr/>
        </p:nvSpPr>
        <p:spPr>
          <a:xfrm>
            <a:off x="1977585" y="369444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5D833F3F-FCE3-9CEC-C76A-79762F233562}"/>
              </a:ext>
            </a:extLst>
          </p:cNvPr>
          <p:cNvSpPr/>
          <p:nvPr/>
        </p:nvSpPr>
        <p:spPr>
          <a:xfrm>
            <a:off x="2341728" y="369154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6B996D25-CA96-006C-392C-55D421287582}"/>
              </a:ext>
            </a:extLst>
          </p:cNvPr>
          <p:cNvSpPr/>
          <p:nvPr/>
        </p:nvSpPr>
        <p:spPr>
          <a:xfrm>
            <a:off x="2705871" y="369154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45C2B84D-7036-CDB8-58F3-3D1E2A9C3AAB}"/>
              </a:ext>
            </a:extLst>
          </p:cNvPr>
          <p:cNvSpPr/>
          <p:nvPr/>
        </p:nvSpPr>
        <p:spPr>
          <a:xfrm>
            <a:off x="3070014" y="369154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479E814-06E5-BCE8-2BAF-50946C45F8FB}"/>
              </a:ext>
            </a:extLst>
          </p:cNvPr>
          <p:cNvSpPr/>
          <p:nvPr/>
        </p:nvSpPr>
        <p:spPr>
          <a:xfrm>
            <a:off x="3434538" y="369154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14CCDD2-F11D-0279-A36F-D4A37A2878FE}"/>
              </a:ext>
            </a:extLst>
          </p:cNvPr>
          <p:cNvSpPr/>
          <p:nvPr/>
        </p:nvSpPr>
        <p:spPr>
          <a:xfrm>
            <a:off x="3799062" y="369154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B52F33A-8F27-87AE-F35A-B6404F58AB15}"/>
              </a:ext>
            </a:extLst>
          </p:cNvPr>
          <p:cNvSpPr/>
          <p:nvPr/>
        </p:nvSpPr>
        <p:spPr>
          <a:xfrm>
            <a:off x="4157407" y="369154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04C17CF5-823A-331C-DBD5-9922CD6CE349}"/>
              </a:ext>
            </a:extLst>
          </p:cNvPr>
          <p:cNvSpPr/>
          <p:nvPr/>
        </p:nvSpPr>
        <p:spPr>
          <a:xfrm>
            <a:off x="4528109" y="369154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74B43055-8982-5378-E7DD-E548C1389335}"/>
              </a:ext>
            </a:extLst>
          </p:cNvPr>
          <p:cNvSpPr/>
          <p:nvPr/>
        </p:nvSpPr>
        <p:spPr>
          <a:xfrm>
            <a:off x="4892633" y="369154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462C42BA-0EE7-3F6B-1624-E391FE3E22F9}"/>
              </a:ext>
            </a:extLst>
          </p:cNvPr>
          <p:cNvSpPr/>
          <p:nvPr/>
        </p:nvSpPr>
        <p:spPr>
          <a:xfrm>
            <a:off x="1977585" y="456455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D63B3C4-F4F1-0729-1759-3BB985B1548E}"/>
              </a:ext>
            </a:extLst>
          </p:cNvPr>
          <p:cNvSpPr/>
          <p:nvPr/>
        </p:nvSpPr>
        <p:spPr>
          <a:xfrm>
            <a:off x="2341728" y="456165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ACA437DD-7BA9-A58E-2AB0-2D850C10A8B6}"/>
              </a:ext>
            </a:extLst>
          </p:cNvPr>
          <p:cNvSpPr/>
          <p:nvPr/>
        </p:nvSpPr>
        <p:spPr>
          <a:xfrm>
            <a:off x="2705871" y="456165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1F493C54-3679-D3F7-A7E8-0ABF20187A46}"/>
              </a:ext>
            </a:extLst>
          </p:cNvPr>
          <p:cNvSpPr/>
          <p:nvPr/>
        </p:nvSpPr>
        <p:spPr>
          <a:xfrm>
            <a:off x="3070014" y="456165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61BAA34C-2760-A896-49EA-D9A7CF51EA94}"/>
              </a:ext>
            </a:extLst>
          </p:cNvPr>
          <p:cNvSpPr/>
          <p:nvPr/>
        </p:nvSpPr>
        <p:spPr>
          <a:xfrm>
            <a:off x="3434538" y="456165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22480E4D-6B5D-2780-534D-BB2A3CFAAFB7}"/>
              </a:ext>
            </a:extLst>
          </p:cNvPr>
          <p:cNvSpPr/>
          <p:nvPr/>
        </p:nvSpPr>
        <p:spPr>
          <a:xfrm>
            <a:off x="3799062" y="456165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7A4D9B0-AB4E-0296-800B-432EF3928597}"/>
              </a:ext>
            </a:extLst>
          </p:cNvPr>
          <p:cNvSpPr/>
          <p:nvPr/>
        </p:nvSpPr>
        <p:spPr>
          <a:xfrm>
            <a:off x="4157407" y="456165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45F340C9-765F-A155-4C63-97B14B45C9B8}"/>
              </a:ext>
            </a:extLst>
          </p:cNvPr>
          <p:cNvSpPr/>
          <p:nvPr/>
        </p:nvSpPr>
        <p:spPr>
          <a:xfrm>
            <a:off x="4528109" y="456165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40A0356B-DB74-E944-961E-F62D8D53A02A}"/>
              </a:ext>
            </a:extLst>
          </p:cNvPr>
          <p:cNvSpPr/>
          <p:nvPr/>
        </p:nvSpPr>
        <p:spPr>
          <a:xfrm>
            <a:off x="4892633" y="456165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63A90E32-85F4-531C-DEDB-E7EBAB510C5A}"/>
              </a:ext>
            </a:extLst>
          </p:cNvPr>
          <p:cNvSpPr/>
          <p:nvPr/>
        </p:nvSpPr>
        <p:spPr>
          <a:xfrm>
            <a:off x="1977585" y="491054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19D0AB0B-64C7-0CCD-48CC-27D938711BEA}"/>
              </a:ext>
            </a:extLst>
          </p:cNvPr>
          <p:cNvSpPr/>
          <p:nvPr/>
        </p:nvSpPr>
        <p:spPr>
          <a:xfrm>
            <a:off x="2341728" y="490764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6DF9DB65-C7C7-F323-D0B4-C0877CFCC86C}"/>
              </a:ext>
            </a:extLst>
          </p:cNvPr>
          <p:cNvSpPr/>
          <p:nvPr/>
        </p:nvSpPr>
        <p:spPr>
          <a:xfrm>
            <a:off x="2705871" y="490764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5F98601-EA11-F3BB-94FA-146B4BB1119D}"/>
              </a:ext>
            </a:extLst>
          </p:cNvPr>
          <p:cNvSpPr/>
          <p:nvPr/>
        </p:nvSpPr>
        <p:spPr>
          <a:xfrm>
            <a:off x="3070014" y="490764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D805F586-0454-F760-CA62-3A9FB1E870B3}"/>
              </a:ext>
            </a:extLst>
          </p:cNvPr>
          <p:cNvSpPr/>
          <p:nvPr/>
        </p:nvSpPr>
        <p:spPr>
          <a:xfrm>
            <a:off x="3434538" y="490764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050295CE-1D57-2339-84CB-D8EFA9E837D5}"/>
              </a:ext>
            </a:extLst>
          </p:cNvPr>
          <p:cNvSpPr/>
          <p:nvPr/>
        </p:nvSpPr>
        <p:spPr>
          <a:xfrm>
            <a:off x="3799062" y="490764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E740F1B9-912A-65A7-F689-7207A5D6B6BF}"/>
              </a:ext>
            </a:extLst>
          </p:cNvPr>
          <p:cNvSpPr/>
          <p:nvPr/>
        </p:nvSpPr>
        <p:spPr>
          <a:xfrm>
            <a:off x="4157407" y="490764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B1028F6-2216-9C59-BB15-7FE3FE78E6AA}"/>
              </a:ext>
            </a:extLst>
          </p:cNvPr>
          <p:cNvSpPr/>
          <p:nvPr/>
        </p:nvSpPr>
        <p:spPr>
          <a:xfrm>
            <a:off x="4528109" y="490764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90FC1ABE-5575-8D05-603D-3CCEA20815E8}"/>
              </a:ext>
            </a:extLst>
          </p:cNvPr>
          <p:cNvSpPr/>
          <p:nvPr/>
        </p:nvSpPr>
        <p:spPr>
          <a:xfrm>
            <a:off x="4892633" y="490764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B09DF459-3CE1-EF37-72B4-339D5FDE1624}"/>
              </a:ext>
            </a:extLst>
          </p:cNvPr>
          <p:cNvSpPr/>
          <p:nvPr/>
        </p:nvSpPr>
        <p:spPr>
          <a:xfrm>
            <a:off x="1977585" y="617006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2B1DA8F0-A61D-4914-6759-634A335F4002}"/>
              </a:ext>
            </a:extLst>
          </p:cNvPr>
          <p:cNvSpPr/>
          <p:nvPr/>
        </p:nvSpPr>
        <p:spPr>
          <a:xfrm>
            <a:off x="2341728" y="616716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4B8F3E6-0C3B-4E6B-56EE-3C616F9AEA3C}"/>
              </a:ext>
            </a:extLst>
          </p:cNvPr>
          <p:cNvSpPr/>
          <p:nvPr/>
        </p:nvSpPr>
        <p:spPr>
          <a:xfrm>
            <a:off x="2705871" y="616716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8E601920-BBD7-E7CA-A137-997EB47E2CB2}"/>
              </a:ext>
            </a:extLst>
          </p:cNvPr>
          <p:cNvSpPr/>
          <p:nvPr/>
        </p:nvSpPr>
        <p:spPr>
          <a:xfrm>
            <a:off x="3070014" y="616716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9629ECA6-F6E6-5724-A952-F07EBE9ABFBC}"/>
              </a:ext>
            </a:extLst>
          </p:cNvPr>
          <p:cNvSpPr/>
          <p:nvPr/>
        </p:nvSpPr>
        <p:spPr>
          <a:xfrm>
            <a:off x="3434538" y="616716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A1CFDD7B-AE30-1FB9-987F-797E1E1A77AE}"/>
              </a:ext>
            </a:extLst>
          </p:cNvPr>
          <p:cNvSpPr/>
          <p:nvPr/>
        </p:nvSpPr>
        <p:spPr>
          <a:xfrm>
            <a:off x="4892633" y="616716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737FDD2E-D9CA-CE75-18CB-5B94C6B0BB14}"/>
              </a:ext>
            </a:extLst>
          </p:cNvPr>
          <p:cNvSpPr txBox="1"/>
          <p:nvPr/>
        </p:nvSpPr>
        <p:spPr>
          <a:xfrm>
            <a:off x="1879553" y="588865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DA15325D-239D-D761-2BE2-BE3822CB1226}"/>
              </a:ext>
            </a:extLst>
          </p:cNvPr>
          <p:cNvSpPr txBox="1"/>
          <p:nvPr/>
        </p:nvSpPr>
        <p:spPr>
          <a:xfrm>
            <a:off x="3480630" y="5888657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14.5%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41CB062-B3CF-9FDE-1311-FEE1B1FAA3CD}"/>
              </a:ext>
            </a:extLst>
          </p:cNvPr>
          <p:cNvSpPr txBox="1"/>
          <p:nvPr/>
        </p:nvSpPr>
        <p:spPr>
          <a:xfrm>
            <a:off x="4442435" y="588865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7A46D4A-3123-70DD-1402-4D56075E90E9}"/>
              </a:ext>
            </a:extLst>
          </p:cNvPr>
          <p:cNvCxnSpPr>
            <a:cxnSpLocks/>
          </p:cNvCxnSpPr>
          <p:nvPr/>
        </p:nvCxnSpPr>
        <p:spPr>
          <a:xfrm>
            <a:off x="4664009" y="1996746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1CC04685-1E9A-78AD-B521-BD97BEB9537F}"/>
              </a:ext>
            </a:extLst>
          </p:cNvPr>
          <p:cNvSpPr/>
          <p:nvPr/>
        </p:nvSpPr>
        <p:spPr>
          <a:xfrm>
            <a:off x="1977585" y="52896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8B11090-0F1E-9130-E036-1F70E02E2B14}"/>
              </a:ext>
            </a:extLst>
          </p:cNvPr>
          <p:cNvSpPr/>
          <p:nvPr/>
        </p:nvSpPr>
        <p:spPr>
          <a:xfrm>
            <a:off x="2341728" y="528678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6F4703E-38C4-66B6-0AAA-A7577FF86048}"/>
              </a:ext>
            </a:extLst>
          </p:cNvPr>
          <p:cNvSpPr/>
          <p:nvPr/>
        </p:nvSpPr>
        <p:spPr>
          <a:xfrm>
            <a:off x="2705871" y="528678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AD0BF80-B769-9BAA-B585-4C4951E651CC}"/>
              </a:ext>
            </a:extLst>
          </p:cNvPr>
          <p:cNvSpPr/>
          <p:nvPr/>
        </p:nvSpPr>
        <p:spPr>
          <a:xfrm>
            <a:off x="3070014" y="528678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973BC90-B33A-B751-5BDD-28E157D5E2BC}"/>
              </a:ext>
            </a:extLst>
          </p:cNvPr>
          <p:cNvSpPr/>
          <p:nvPr/>
        </p:nvSpPr>
        <p:spPr>
          <a:xfrm>
            <a:off x="3434538" y="528678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34C17CA-F787-56E9-F2EB-5F92BCC49ACE}"/>
              </a:ext>
            </a:extLst>
          </p:cNvPr>
          <p:cNvSpPr/>
          <p:nvPr/>
        </p:nvSpPr>
        <p:spPr>
          <a:xfrm>
            <a:off x="3799062" y="528678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2FF9485-CFA9-1A63-0EE5-BF96D5D967CE}"/>
              </a:ext>
            </a:extLst>
          </p:cNvPr>
          <p:cNvSpPr/>
          <p:nvPr/>
        </p:nvSpPr>
        <p:spPr>
          <a:xfrm>
            <a:off x="4157407" y="528678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D6277A3-30D7-6C5F-8DCF-E8F91CCDA879}"/>
              </a:ext>
            </a:extLst>
          </p:cNvPr>
          <p:cNvSpPr/>
          <p:nvPr/>
        </p:nvSpPr>
        <p:spPr>
          <a:xfrm>
            <a:off x="4528109" y="528678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A777FD4-CCEB-5E8E-E8C0-E0C952B590DC}"/>
              </a:ext>
            </a:extLst>
          </p:cNvPr>
          <p:cNvSpPr/>
          <p:nvPr/>
        </p:nvSpPr>
        <p:spPr>
          <a:xfrm>
            <a:off x="4892633" y="528678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pic>
        <p:nvPicPr>
          <p:cNvPr id="33" name="Picture Placeholder 8">
            <a:extLst>
              <a:ext uri="{FF2B5EF4-FFF2-40B4-BE49-F238E27FC236}">
                <a16:creationId xmlns:a16="http://schemas.microsoft.com/office/drawing/2014/main" id="{54D2414D-213F-C0D6-DF10-A7D019FB78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09684" y="593768"/>
            <a:ext cx="2114328" cy="6400800"/>
          </a:xfrm>
          <a:prstGeom prst="rect">
            <a:avLst/>
          </a:prstGeom>
        </p:spPr>
      </p:pic>
      <p:sp>
        <p:nvSpPr>
          <p:cNvPr id="34" name="object 10">
            <a:extLst>
              <a:ext uri="{FF2B5EF4-FFF2-40B4-BE49-F238E27FC236}">
                <a16:creationId xmlns:a16="http://schemas.microsoft.com/office/drawing/2014/main" id="{C253552D-575F-5CDC-9429-090B7D8D4751}"/>
              </a:ext>
            </a:extLst>
          </p:cNvPr>
          <p:cNvSpPr txBox="1"/>
          <p:nvPr/>
        </p:nvSpPr>
        <p:spPr>
          <a:xfrm rot="16200000">
            <a:off x="7683080" y="4494426"/>
            <a:ext cx="4652237" cy="41043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MALBEC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852DC9A-758D-3210-EE4C-E2586C586504}"/>
              </a:ext>
            </a:extLst>
          </p:cNvPr>
          <p:cNvCxnSpPr>
            <a:cxnSpLocks/>
          </p:cNvCxnSpPr>
          <p:nvPr/>
        </p:nvCxnSpPr>
        <p:spPr>
          <a:xfrm>
            <a:off x="5023772" y="1996746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1849E29-E159-7C8C-AAA9-5499D77A33DB}"/>
              </a:ext>
            </a:extLst>
          </p:cNvPr>
          <p:cNvCxnSpPr>
            <a:cxnSpLocks/>
          </p:cNvCxnSpPr>
          <p:nvPr/>
        </p:nvCxnSpPr>
        <p:spPr>
          <a:xfrm>
            <a:off x="4664009" y="2121552"/>
            <a:ext cx="38483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EAE203C-6098-7ED6-D32E-4165167E5C57}"/>
              </a:ext>
            </a:extLst>
          </p:cNvPr>
          <p:cNvGrpSpPr/>
          <p:nvPr/>
        </p:nvGrpSpPr>
        <p:grpSpPr>
          <a:xfrm>
            <a:off x="4172423" y="6176928"/>
            <a:ext cx="278634" cy="272668"/>
            <a:chOff x="8032638" y="5926610"/>
            <a:chExt cx="278634" cy="272668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4F470C75-4317-D66B-73E1-626D2CC6783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D56EBAB-BC6B-9EA6-8F7D-5692A38AB8D9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5274B4A0-F588-2F65-5739-57927B338646}"/>
              </a:ext>
            </a:extLst>
          </p:cNvPr>
          <p:cNvSpPr/>
          <p:nvPr/>
        </p:nvSpPr>
        <p:spPr>
          <a:xfrm>
            <a:off x="4540365" y="616716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37F11F9-6EDB-88B4-5CB9-068AC0E4640C}"/>
              </a:ext>
            </a:extLst>
          </p:cNvPr>
          <p:cNvGrpSpPr/>
          <p:nvPr/>
        </p:nvGrpSpPr>
        <p:grpSpPr>
          <a:xfrm rot="10800000">
            <a:off x="3805164" y="6176928"/>
            <a:ext cx="278634" cy="272668"/>
            <a:chOff x="8032638" y="5926610"/>
            <a:chExt cx="278634" cy="272668"/>
          </a:xfrm>
        </p:grpSpPr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9945878E-E50A-51F7-7B10-49CD1867DA0C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B36AEBEB-EEDF-0F50-EC0D-2A7848051FCA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89" name="Title 2">
            <a:extLst>
              <a:ext uri="{FF2B5EF4-FFF2-40B4-BE49-F238E27FC236}">
                <a16:creationId xmlns:a16="http://schemas.microsoft.com/office/drawing/2014/main" id="{E667F5EF-AC49-17E3-73D7-5ACA1CC693CC}"/>
              </a:ext>
            </a:extLst>
          </p:cNvPr>
          <p:cNvSpPr txBox="1"/>
          <p:nvPr/>
        </p:nvSpPr>
        <p:spPr>
          <a:xfrm>
            <a:off x="498061" y="1718656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FC5D646E-46F3-AB79-5A72-983E30BE3D9B}"/>
              </a:ext>
            </a:extLst>
          </p:cNvPr>
          <p:cNvCxnSpPr>
            <a:cxnSpLocks/>
          </p:cNvCxnSpPr>
          <p:nvPr/>
        </p:nvCxnSpPr>
        <p:spPr>
          <a:xfrm>
            <a:off x="874506" y="1827022"/>
            <a:ext cx="10523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itle 2">
            <a:extLst>
              <a:ext uri="{FF2B5EF4-FFF2-40B4-BE49-F238E27FC236}">
                <a16:creationId xmlns:a16="http://schemas.microsoft.com/office/drawing/2014/main" id="{91597ED9-9002-10B9-BB81-AD959E964F88}"/>
              </a:ext>
            </a:extLst>
          </p:cNvPr>
          <p:cNvSpPr txBox="1"/>
          <p:nvPr/>
        </p:nvSpPr>
        <p:spPr>
          <a:xfrm>
            <a:off x="498060" y="282068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FDE80517-5D0B-33DA-6C00-B77E436850DC}"/>
              </a:ext>
            </a:extLst>
          </p:cNvPr>
          <p:cNvCxnSpPr>
            <a:cxnSpLocks/>
          </p:cNvCxnSpPr>
          <p:nvPr/>
        </p:nvCxnSpPr>
        <p:spPr>
          <a:xfrm>
            <a:off x="1044581" y="298855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itle 2">
            <a:extLst>
              <a:ext uri="{FF2B5EF4-FFF2-40B4-BE49-F238E27FC236}">
                <a16:creationId xmlns:a16="http://schemas.microsoft.com/office/drawing/2014/main" id="{247AE68E-1BE6-01AC-3061-B5643990BE66}"/>
              </a:ext>
            </a:extLst>
          </p:cNvPr>
          <p:cNvSpPr txBox="1"/>
          <p:nvPr/>
        </p:nvSpPr>
        <p:spPr>
          <a:xfrm>
            <a:off x="498060" y="366916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341302D0-7235-6DA8-26CC-23F8B5907370}"/>
              </a:ext>
            </a:extLst>
          </p:cNvPr>
          <p:cNvCxnSpPr>
            <a:cxnSpLocks/>
          </p:cNvCxnSpPr>
          <p:nvPr/>
        </p:nvCxnSpPr>
        <p:spPr>
          <a:xfrm>
            <a:off x="1044581" y="383703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Title 2">
            <a:extLst>
              <a:ext uri="{FF2B5EF4-FFF2-40B4-BE49-F238E27FC236}">
                <a16:creationId xmlns:a16="http://schemas.microsoft.com/office/drawing/2014/main" id="{DACEDB81-75F0-14EF-FB2B-8149E9470AC7}"/>
              </a:ext>
            </a:extLst>
          </p:cNvPr>
          <p:cNvSpPr txBox="1"/>
          <p:nvPr/>
        </p:nvSpPr>
        <p:spPr>
          <a:xfrm>
            <a:off x="498060" y="453209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F96AD5B0-C43B-9D4D-D726-E860F9E79086}"/>
              </a:ext>
            </a:extLst>
          </p:cNvPr>
          <p:cNvCxnSpPr>
            <a:cxnSpLocks/>
          </p:cNvCxnSpPr>
          <p:nvPr/>
        </p:nvCxnSpPr>
        <p:spPr>
          <a:xfrm>
            <a:off x="1044581" y="469996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Title 2">
            <a:extLst>
              <a:ext uri="{FF2B5EF4-FFF2-40B4-BE49-F238E27FC236}">
                <a16:creationId xmlns:a16="http://schemas.microsoft.com/office/drawing/2014/main" id="{927CF6A5-1152-7A79-4E93-24921AB7319F}"/>
              </a:ext>
            </a:extLst>
          </p:cNvPr>
          <p:cNvSpPr txBox="1"/>
          <p:nvPr/>
        </p:nvSpPr>
        <p:spPr>
          <a:xfrm>
            <a:off x="498060" y="487808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타닌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1A68264A-DEE0-5FC0-DB2C-167DAB48CE35}"/>
              </a:ext>
            </a:extLst>
          </p:cNvPr>
          <p:cNvCxnSpPr>
            <a:cxnSpLocks/>
          </p:cNvCxnSpPr>
          <p:nvPr/>
        </p:nvCxnSpPr>
        <p:spPr>
          <a:xfrm>
            <a:off x="1044581" y="5045956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Title 2">
            <a:extLst>
              <a:ext uri="{FF2B5EF4-FFF2-40B4-BE49-F238E27FC236}">
                <a16:creationId xmlns:a16="http://schemas.microsoft.com/office/drawing/2014/main" id="{B5F839E5-EE6B-AEF2-8201-9C5CC2FCDF16}"/>
              </a:ext>
            </a:extLst>
          </p:cNvPr>
          <p:cNvSpPr txBox="1"/>
          <p:nvPr/>
        </p:nvSpPr>
        <p:spPr>
          <a:xfrm>
            <a:off x="498060" y="613852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8D2D123D-88BC-8E1D-C88D-0A47F55A944C}"/>
              </a:ext>
            </a:extLst>
          </p:cNvPr>
          <p:cNvCxnSpPr>
            <a:cxnSpLocks/>
          </p:cNvCxnSpPr>
          <p:nvPr/>
        </p:nvCxnSpPr>
        <p:spPr>
          <a:xfrm>
            <a:off x="1207015" y="6306396"/>
            <a:ext cx="71979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Title 2">
            <a:extLst>
              <a:ext uri="{FF2B5EF4-FFF2-40B4-BE49-F238E27FC236}">
                <a16:creationId xmlns:a16="http://schemas.microsoft.com/office/drawing/2014/main" id="{2520066C-28E8-E61C-A953-E231F11964A0}"/>
              </a:ext>
            </a:extLst>
          </p:cNvPr>
          <p:cNvSpPr txBox="1"/>
          <p:nvPr/>
        </p:nvSpPr>
        <p:spPr>
          <a:xfrm>
            <a:off x="498060" y="525722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454658A3-0964-573F-7852-E724CD279BA8}"/>
              </a:ext>
            </a:extLst>
          </p:cNvPr>
          <p:cNvCxnSpPr>
            <a:cxnSpLocks/>
          </p:cNvCxnSpPr>
          <p:nvPr/>
        </p:nvCxnSpPr>
        <p:spPr>
          <a:xfrm>
            <a:off x="1044581" y="5425099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Title 2">
            <a:extLst>
              <a:ext uri="{FF2B5EF4-FFF2-40B4-BE49-F238E27FC236}">
                <a16:creationId xmlns:a16="http://schemas.microsoft.com/office/drawing/2014/main" id="{00A0B598-03BB-BD1D-AF79-8D1426644958}"/>
              </a:ext>
            </a:extLst>
          </p:cNvPr>
          <p:cNvSpPr txBox="1"/>
          <p:nvPr/>
        </p:nvSpPr>
        <p:spPr>
          <a:xfrm>
            <a:off x="1483029" y="4209452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5" name="Title 2">
            <a:extLst>
              <a:ext uri="{FF2B5EF4-FFF2-40B4-BE49-F238E27FC236}">
                <a16:creationId xmlns:a16="http://schemas.microsoft.com/office/drawing/2014/main" id="{404B8835-7C89-BBF1-4A64-89389C205B03}"/>
              </a:ext>
            </a:extLst>
          </p:cNvPr>
          <p:cNvSpPr txBox="1"/>
          <p:nvPr/>
        </p:nvSpPr>
        <p:spPr>
          <a:xfrm>
            <a:off x="3006858" y="418721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6" name="Title 2">
            <a:extLst>
              <a:ext uri="{FF2B5EF4-FFF2-40B4-BE49-F238E27FC236}">
                <a16:creationId xmlns:a16="http://schemas.microsoft.com/office/drawing/2014/main" id="{A6197B53-7C30-E976-AEBA-AF01FAAD1CAA}"/>
              </a:ext>
            </a:extLst>
          </p:cNvPr>
          <p:cNvSpPr txBox="1"/>
          <p:nvPr/>
        </p:nvSpPr>
        <p:spPr>
          <a:xfrm>
            <a:off x="4449172" y="418721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E8A1D3F-C72A-A0F9-1755-76C556779FAB}"/>
              </a:ext>
            </a:extLst>
          </p:cNvPr>
          <p:cNvSpPr txBox="1"/>
          <p:nvPr/>
        </p:nvSpPr>
        <p:spPr>
          <a:xfrm>
            <a:off x="1911799" y="247271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D6A7C773-F66B-5A0C-AD46-C70ABD9B9462}"/>
              </a:ext>
            </a:extLst>
          </p:cNvPr>
          <p:cNvSpPr txBox="1"/>
          <p:nvPr/>
        </p:nvSpPr>
        <p:spPr>
          <a:xfrm>
            <a:off x="3212692" y="247530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id="{10553C9E-B184-DA42-42C4-FFD169D36EF5}"/>
              </a:ext>
            </a:extLst>
          </p:cNvPr>
          <p:cNvSpPr txBox="1"/>
          <p:nvPr/>
        </p:nvSpPr>
        <p:spPr>
          <a:xfrm>
            <a:off x="4414903" y="24868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438187C5-680C-4630-ACAF-F9E51DF0D2C0}"/>
              </a:ext>
            </a:extLst>
          </p:cNvPr>
          <p:cNvSpPr txBox="1"/>
          <p:nvPr/>
        </p:nvSpPr>
        <p:spPr>
          <a:xfrm>
            <a:off x="1898157" y="335702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37718F19-7DC3-3BDB-679A-FB05D3A13A90}"/>
              </a:ext>
            </a:extLst>
          </p:cNvPr>
          <p:cNvSpPr txBox="1"/>
          <p:nvPr/>
        </p:nvSpPr>
        <p:spPr>
          <a:xfrm>
            <a:off x="2960354" y="3341480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5918ADA5-6030-F874-BE86-76FD81416F04}"/>
              </a:ext>
            </a:extLst>
          </p:cNvPr>
          <p:cNvSpPr txBox="1"/>
          <p:nvPr/>
        </p:nvSpPr>
        <p:spPr>
          <a:xfrm>
            <a:off x="4490819" y="337898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16994939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88842"/>
            <a:ext cx="6096000" cy="6092317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231935"/>
            <a:ext cx="4829691" cy="785732"/>
          </a:xfrm>
        </p:spPr>
        <p:txBody>
          <a:bodyPr/>
          <a:lstStyle/>
          <a:p>
            <a:r>
              <a:rPr lang="ko-KR" altLang="en-US" b="1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랭혼</a:t>
            </a:r>
            <a:r>
              <a:rPr lang="ko-KR" altLang="en-US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크릭</a:t>
            </a:r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126524"/>
            <a:ext cx="5340350" cy="1325563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최근 두각을 나타내는 산지 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EC4F9B9F-9F41-D51D-0669-FD32332342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419" y="3185411"/>
            <a:ext cx="3686747" cy="3133240"/>
          </a:xfrm>
        </p:spPr>
        <p:txBody>
          <a:bodyPr/>
          <a:lstStyle/>
          <a:p>
            <a:pPr marL="0" indent="0">
              <a:lnSpc>
                <a:spcPct val="110000"/>
              </a:lnSpc>
              <a:spcBef>
                <a:spcPct val="0"/>
              </a:spcBef>
              <a:buNone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힘이 좋은 레드 와인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열정적이며 긴밀히 얽혀 있는 현지 와인 업계 덕에 점점 유명세를 떨치고 있는 유서 깊은 와인 산지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35418610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52960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093F6A26-295B-5B2B-D7D4-7672B7D23136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ko-KR" altLang="en-US" sz="5400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감사합니다</a:t>
            </a:r>
          </a:p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endParaRPr lang="ko-KR" altLang="en-US" sz="54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EA4DA-CACF-6365-0AF7-2AA42CC1B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02162F-A0CA-065F-FE6B-C795BFB951E1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000AF9-C5D2-D5EA-EF41-8E68A829E41B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0994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7A9F4B9-C793-E942-3C79-DA2F2C2BC4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5"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4762CF8-1C9D-0CA1-735C-9E3757B60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203158"/>
            <a:ext cx="4829691" cy="785732"/>
          </a:xfrm>
        </p:spPr>
        <p:txBody>
          <a:bodyPr/>
          <a:lstStyle/>
          <a:p>
            <a:r>
              <a:rPr lang="ko-KR" altLang="en-US" b="1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랭혼</a:t>
            </a:r>
            <a:r>
              <a:rPr lang="ko-KR" altLang="en-US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크릭</a:t>
            </a:r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91661C-849C-778D-4496-D3C2248623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988888"/>
            <a:ext cx="4591388" cy="3133240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오랜 역사에 걸쳐 고품질 포도와 프리미엄 레드 와인을 생산해 온 부지런한 와인 산지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6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대 째 가업을 이어오고 있는 포도생산자와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올드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바인의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고장 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온화한 해양성 기후와 비옥한 토양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말벡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생산에 집중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전통적이고 혁신적인 스타일을 생산하는 부티크 생산자 수 증가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E3DB73-2185-EB6B-CCCA-C32695F374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3" y="1071022"/>
            <a:ext cx="5565748" cy="1325563"/>
          </a:xfrm>
        </p:spPr>
        <p:txBody>
          <a:bodyPr/>
          <a:lstStyle/>
          <a:p>
            <a:r>
              <a:rPr lang="ko-KR" altLang="en-US" sz="500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호주 와인 산업의 </a:t>
            </a:r>
          </a:p>
          <a:p>
            <a:r>
              <a:rPr lang="ko-KR" altLang="en-US" sz="500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숨겨진 일등 공신 </a:t>
            </a:r>
            <a:endParaRPr lang="en-US" sz="5000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A8E7ED6-9E93-DEBA-220D-392B5542ACF8}"/>
              </a:ext>
            </a:extLst>
          </p:cNvPr>
          <p:cNvSpPr/>
          <p:nvPr/>
        </p:nvSpPr>
        <p:spPr>
          <a:xfrm>
            <a:off x="0" y="6489700"/>
            <a:ext cx="152798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8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Credit: FPT/Adam Bruzzone</a:t>
            </a:r>
          </a:p>
        </p:txBody>
      </p:sp>
    </p:spTree>
    <p:extLst>
      <p:ext uri="{BB962C8B-B14F-4D97-AF65-F5344CB8AC3E}">
        <p14:creationId xmlns:p14="http://schemas.microsoft.com/office/powerpoint/2010/main" val="60243348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74BADF-07CD-2B27-08AE-DF38B7EBA5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CBCDC0B-F635-F360-B8FF-6CF32D070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6158452" cy="1325562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오늘 강의</a:t>
            </a:r>
            <a:b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주제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4A6FBD-A36B-526C-BC1F-FA8C1FBADF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2320203"/>
            <a:ext cx="4829691" cy="1530521"/>
          </a:xfrm>
        </p:spPr>
        <p:txBody>
          <a:bodyPr/>
          <a:lstStyle/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랭혼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크릭의 역사 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지리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기후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토양 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 재배 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와인 양조 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주요 품종 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893328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953748A-19FA-65E8-827E-4EB8E509E76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07205" y="368300"/>
            <a:ext cx="4684796" cy="271306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B5B51B5-DA05-CE25-CD97-B952DAC60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2276" y="3477251"/>
            <a:ext cx="2382787" cy="662774"/>
          </a:xfrm>
        </p:spPr>
        <p:txBody>
          <a:bodyPr/>
          <a:lstStyle/>
          <a:p>
            <a:r>
              <a:rPr lang="en-US" dirty="0"/>
              <a:t>1860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C74B72-A378-F166-EE3C-5A671D83C8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12276" y="4140032"/>
            <a:ext cx="2382787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Frank Potts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가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쉬라즈와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베르델호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품종으로 구성된 최초의 포도밭을 조성해 </a:t>
            </a:r>
            <a:r>
              <a:rPr lang="en-AU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Bleasdale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와이너리를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설립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9A53C4-1F84-2B78-9D7D-51A0BC3D92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51964" y="4158583"/>
            <a:ext cx="2004400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AU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Arthur Formby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가 </a:t>
            </a:r>
            <a:r>
              <a:rPr lang="en-AU" altLang="ko-KR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Metala</a:t>
            </a:r>
            <a:r>
              <a:rPr lang="en-AU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Vineyard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를 설립해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쉬라즈와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식재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227501-B1AB-4F15-B0AE-C6D75E846BD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51963" y="3495809"/>
            <a:ext cx="2120040" cy="662774"/>
          </a:xfrm>
        </p:spPr>
        <p:txBody>
          <a:bodyPr/>
          <a:lstStyle/>
          <a:p>
            <a:r>
              <a:rPr lang="en-US" dirty="0"/>
              <a:t>1891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CBDA4B4-8791-D067-94E5-39C7A7A95AB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91600" y="434855"/>
            <a:ext cx="6968303" cy="473196"/>
          </a:xfrm>
        </p:spPr>
        <p:txBody>
          <a:bodyPr/>
          <a:lstStyle/>
          <a:p>
            <a:r>
              <a:rPr lang="ko-KR" altLang="en-US" b="1" dirty="0" err="1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랭혼</a:t>
            </a:r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크릭의 역사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8B2B6792-1E47-E7D1-5C88-F3755D22476B}"/>
              </a:ext>
            </a:extLst>
          </p:cNvPr>
          <p:cNvSpPr txBox="1">
            <a:spLocks/>
          </p:cNvSpPr>
          <p:nvPr/>
        </p:nvSpPr>
        <p:spPr>
          <a:xfrm>
            <a:off x="591600" y="1002840"/>
            <a:ext cx="6736827" cy="135086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544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와인 생산 유산과 전통을  보존 </a:t>
            </a:r>
            <a:r>
              <a:rPr lang="en-US" altLang="ko-KR" sz="544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&amp; </a:t>
            </a:r>
            <a:r>
              <a:rPr lang="ko-KR" altLang="en-US" sz="544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현대적 방식의 가미 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BC14C2E2-545E-A06D-73DB-61CA21892867}"/>
              </a:ext>
            </a:extLst>
          </p:cNvPr>
          <p:cNvSpPr txBox="1">
            <a:spLocks/>
          </p:cNvSpPr>
          <p:nvPr/>
        </p:nvSpPr>
        <p:spPr>
          <a:xfrm>
            <a:off x="7279245" y="4180805"/>
            <a:ext cx="2004401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</a:pP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Bleasdale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와이너리에서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말벡을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기반으로 최초의 테이블 와인 생산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0DE94745-0024-A08D-3AE1-76B601581297}"/>
              </a:ext>
            </a:extLst>
          </p:cNvPr>
          <p:cNvSpPr txBox="1">
            <a:spLocks/>
          </p:cNvSpPr>
          <p:nvPr/>
        </p:nvSpPr>
        <p:spPr>
          <a:xfrm>
            <a:off x="7279245" y="3518031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1961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9AAE8B0E-925E-F822-9846-27F82033A83E}"/>
              </a:ext>
            </a:extLst>
          </p:cNvPr>
          <p:cNvSpPr txBox="1">
            <a:spLocks/>
          </p:cNvSpPr>
          <p:nvPr/>
        </p:nvSpPr>
        <p:spPr>
          <a:xfrm>
            <a:off x="9539172" y="4180805"/>
            <a:ext cx="2120040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</a:pP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Stonyfell ‘</a:t>
            </a:r>
            <a:r>
              <a:rPr lang="en-AU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Metala</a:t>
            </a: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’ Cabernet Shiraz 1961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이 최초 개최된 </a:t>
            </a: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Jimmy Watson Trophy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수상의 영예를 안음</a:t>
            </a: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467053A5-1649-A3C5-2D2D-5F5320AD7155}"/>
              </a:ext>
            </a:extLst>
          </p:cNvPr>
          <p:cNvSpPr txBox="1">
            <a:spLocks/>
          </p:cNvSpPr>
          <p:nvPr/>
        </p:nvSpPr>
        <p:spPr>
          <a:xfrm>
            <a:off x="9539172" y="3518031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1962</a:t>
            </a:r>
          </a:p>
        </p:txBody>
      </p:sp>
    </p:spTree>
    <p:extLst>
      <p:ext uri="{BB962C8B-B14F-4D97-AF65-F5344CB8AC3E}">
        <p14:creationId xmlns:p14="http://schemas.microsoft.com/office/powerpoint/2010/main" val="4013035397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C8F1E15B-5B28-00B8-2D40-F31416CF503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31967" y="584200"/>
            <a:ext cx="3760033" cy="5878192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A33B8B-6E2A-F7A6-80B4-DE5FFAB81A2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4774" y="4167580"/>
            <a:ext cx="2475685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Wolf Blass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가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랭혼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크릭에서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생산된 포도로 최초로 와인 생산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1970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년대에 울프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블라스가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Jimmy Watson Trophy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를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3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회 연속 수상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3E3E3B-F934-9FCE-0D39-5BDAC375B8A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888" y="3483729"/>
            <a:ext cx="2120040" cy="662774"/>
          </a:xfrm>
        </p:spPr>
        <p:txBody>
          <a:bodyPr/>
          <a:lstStyle/>
          <a:p>
            <a:r>
              <a:rPr lang="en-US" dirty="0"/>
              <a:t>1967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C57A6-79A9-7F9F-5002-85511A40BA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694794" y="920967"/>
            <a:ext cx="3064584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 생산자들이 </a:t>
            </a:r>
            <a:r>
              <a:rPr lang="en-AU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Langhorne Creek Water Company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를 설립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이 지역의 파이프라인 건설 계획을 주도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Orlando Wyndham Group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이 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Jacob’s Creek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브랜드의 포도밭에 수백만 달러를 투자하면서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이 지역이 괄목할 만큼 성장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50453E-C66F-1E81-2269-01796EEEBC5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683908" y="237116"/>
            <a:ext cx="2120040" cy="662774"/>
          </a:xfrm>
        </p:spPr>
        <p:txBody>
          <a:bodyPr/>
          <a:lstStyle/>
          <a:p>
            <a:r>
              <a:rPr lang="en-US" dirty="0"/>
              <a:t>1995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5EA62E-0245-44DC-4FE9-D45398AE70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332917" y="4207147"/>
            <a:ext cx="2622519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“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월드 아틀라스 오브 와인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(World Atlas of Wine)” 7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번째 에디션에서 “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랭혼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크릭은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남호주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와인의 가장 큰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비밀”이라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설명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4186AC6-4654-6C3B-9EBD-72667FD6674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322032" y="3523296"/>
            <a:ext cx="2120040" cy="662774"/>
          </a:xfrm>
        </p:spPr>
        <p:txBody>
          <a:bodyPr/>
          <a:lstStyle/>
          <a:p>
            <a:r>
              <a:rPr lang="en-US" dirty="0"/>
              <a:t>2013</a:t>
            </a:r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4E909759-623E-3D21-8E11-D6B95618762D}"/>
              </a:ext>
            </a:extLst>
          </p:cNvPr>
          <p:cNvSpPr txBox="1">
            <a:spLocks/>
          </p:cNvSpPr>
          <p:nvPr/>
        </p:nvSpPr>
        <p:spPr>
          <a:xfrm>
            <a:off x="5793876" y="1418849"/>
            <a:ext cx="2622518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랭혼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크릭은 호주에서 가장 중요한 와인 산지 중 하나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와인 메이커들이 다양한 와인과 스타일의 와인을 생산하면서 부티크 성향이 점차 강화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E01C81A7-84D7-54D9-701B-46AD3E22731E}"/>
              </a:ext>
            </a:extLst>
          </p:cNvPr>
          <p:cNvSpPr txBox="1">
            <a:spLocks/>
          </p:cNvSpPr>
          <p:nvPr/>
        </p:nvSpPr>
        <p:spPr>
          <a:xfrm>
            <a:off x="5782990" y="734998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현재 </a:t>
            </a:r>
          </a:p>
        </p:txBody>
      </p:sp>
    </p:spTree>
    <p:extLst>
      <p:ext uri="{BB962C8B-B14F-4D97-AF65-F5344CB8AC3E}">
        <p14:creationId xmlns:p14="http://schemas.microsoft.com/office/powerpoint/2010/main" val="345627340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A33395E-4D0B-D1CD-89FA-723252E9277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15" r="-2570"/>
          <a:stretch/>
        </p:blipFill>
        <p:spPr>
          <a:xfrm>
            <a:off x="2129911" y="-1"/>
            <a:ext cx="10826068" cy="6858001"/>
          </a:xfrm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E8299DC-0241-3CE8-904B-330EA3938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7955"/>
            <a:ext cx="6158452" cy="1325562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호주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86698A-3700-9AE2-247A-06483592D166}"/>
              </a:ext>
            </a:extLst>
          </p:cNvPr>
          <p:cNvSpPr txBox="1"/>
          <p:nvPr/>
        </p:nvSpPr>
        <p:spPr>
          <a:xfrm>
            <a:off x="6700345" y="5511571"/>
            <a:ext cx="12486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 err="1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랭혼</a:t>
            </a:r>
            <a:r>
              <a:rPr lang="ko-KR" altLang="en-US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크릭</a:t>
            </a:r>
            <a:endParaRPr lang="en-US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1264671-DFD3-CE97-2C3C-1AB7F2B469AB}"/>
              </a:ext>
            </a:extLst>
          </p:cNvPr>
          <p:cNvCxnSpPr>
            <a:cxnSpLocks/>
          </p:cNvCxnSpPr>
          <p:nvPr/>
        </p:nvCxnSpPr>
        <p:spPr>
          <a:xfrm flipV="1">
            <a:off x="7949026" y="4837948"/>
            <a:ext cx="874341" cy="85431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4621381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765DC3-AD02-704C-51C4-FC98B5C3F8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8689" r="18689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ECEE92-FDCE-E773-A43D-DD59895A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254"/>
            <a:ext cx="6158452" cy="1325562"/>
          </a:xfrm>
        </p:spPr>
        <p:txBody>
          <a:bodyPr/>
          <a:lstStyle/>
          <a:p>
            <a:r>
              <a:rPr lang="ko-KR" altLang="en-US" b="1" dirty="0" err="1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남호주</a:t>
            </a:r>
            <a:endParaRPr lang="en-US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E07064-3E61-2269-6345-5A423939049F}"/>
              </a:ext>
            </a:extLst>
          </p:cNvPr>
          <p:cNvSpPr txBox="1"/>
          <p:nvPr/>
        </p:nvSpPr>
        <p:spPr>
          <a:xfrm>
            <a:off x="4910959" y="4811345"/>
            <a:ext cx="15454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 err="1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랭혼</a:t>
            </a:r>
            <a:r>
              <a:rPr lang="ko-KR" altLang="en-US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크릭</a:t>
            </a:r>
            <a:endParaRPr lang="en-US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F0681AC-E9DE-8EA2-5DE3-E5D9018648AE}"/>
              </a:ext>
            </a:extLst>
          </p:cNvPr>
          <p:cNvCxnSpPr>
            <a:cxnSpLocks/>
          </p:cNvCxnSpPr>
          <p:nvPr/>
        </p:nvCxnSpPr>
        <p:spPr>
          <a:xfrm flipH="1">
            <a:off x="6063521" y="4811345"/>
            <a:ext cx="4444584" cy="18038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5518472"/>
      </p:ext>
    </p:extLst>
  </p:cSld>
  <p:clrMapOvr>
    <a:masterClrMapping/>
  </p:clrMapOvr>
  <p:transition/>
  <p:extLst>
    <p:ext uri="{6950BFC3-D8DA-4A85-94F7-54DA5524770B}">
      <p188:commentRel xmlns:p188="http://schemas.microsoft.com/office/powerpoint/2018/8/main" r:id="rId3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585134"/>
            <a:ext cx="5009924" cy="792601"/>
          </a:xfrm>
        </p:spPr>
        <p:txBody>
          <a:bodyPr/>
          <a:lstStyle/>
          <a:p>
            <a:r>
              <a:rPr lang="ko-KR" altLang="en-US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지형</a:t>
            </a:r>
            <a:r>
              <a:rPr lang="en-US" altLang="ko-KR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기후 및 토양</a:t>
            </a:r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128C975B-7767-626E-0DDC-C0024354C4F1}"/>
              </a:ext>
            </a:extLst>
          </p:cNvPr>
          <p:cNvSpPr txBox="1">
            <a:spLocks/>
          </p:cNvSpPr>
          <p:nvPr/>
        </p:nvSpPr>
        <p:spPr>
          <a:xfrm>
            <a:off x="6456362" y="1457330"/>
            <a:ext cx="5310917" cy="20381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sz="544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강가에 자리한 </a:t>
            </a:r>
          </a:p>
          <a:p>
            <a:r>
              <a:rPr lang="ko-KR" altLang="en-US" sz="544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고대 평원 </a:t>
            </a:r>
            <a:endParaRPr lang="en-US" sz="5440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136C88-49FF-EE33-DB6F-8A97AA8E61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3869364"/>
            <a:ext cx="4006770" cy="2846525"/>
          </a:xfrm>
        </p:spPr>
        <p:txBody>
          <a:bodyPr/>
          <a:lstStyle/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애들레이드에서 약 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70</a:t>
            </a:r>
            <a:r>
              <a:rPr lang="en-AU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km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떨어진 </a:t>
            </a:r>
            <a:r>
              <a:rPr lang="en-AU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Fleurieu</a:t>
            </a:r>
            <a:r>
              <a:rPr lang="en-AU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Peninsula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에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위치 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정돈된 포도밭과 강가의 오래된 붉은색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유칼립투스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나무가 자라는 그림같이 아름다운 평지 지형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고대 자연 범람원에 입지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Alexandrina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호수와 남빙양의 영향을 받은 온화한 기후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05062414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0CCF1F8-6D9E-4631-9BC7-E65B426755A9}">
  <ds:schemaRefs>
    <ds:schemaRef ds:uri="http://schemas.microsoft.com/office/2006/documentManagement/types"/>
    <ds:schemaRef ds:uri="4e8dd08d-258d-47a9-9875-37f1ffd19f33"/>
    <ds:schemaRef ds:uri="http://purl.org/dc/dcmitype/"/>
    <ds:schemaRef ds:uri="http://purl.org/dc/elements/1.1/"/>
    <ds:schemaRef ds:uri="http://purl.org/dc/terms/"/>
    <ds:schemaRef ds:uri="02256494-4976-4001-aedb-96463ae0d92e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2CCC22B-DD42-458A-8F54-B3DB27EE8199}"/>
</file>

<file path=customXml/itemProps3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1726</TotalTime>
  <Words>1932</Words>
  <Application>Microsoft Office PowerPoint</Application>
  <PresentationFormat>와이드스크린</PresentationFormat>
  <Paragraphs>318</Paragraphs>
  <Slides>25</Slides>
  <Notes>20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25</vt:i4>
      </vt:variant>
    </vt:vector>
  </HeadingPairs>
  <TitlesOfParts>
    <vt:vector size="30" baseType="lpstr">
      <vt:lpstr>Neue Haas Grotesk Text Pro</vt:lpstr>
      <vt:lpstr>Arial</vt:lpstr>
      <vt:lpstr>Inter Display</vt:lpstr>
      <vt:lpstr>맑은 고딕</vt:lpstr>
      <vt:lpstr>Slide layouts</vt:lpstr>
      <vt:lpstr>PowerPoint 프레젠테이션</vt:lpstr>
      <vt:lpstr>PowerPoint 프레젠테이션</vt:lpstr>
      <vt:lpstr>랭혼 크릭</vt:lpstr>
      <vt:lpstr>오늘 강의 주제</vt:lpstr>
      <vt:lpstr>1860</vt:lpstr>
      <vt:lpstr>PowerPoint 프레젠테이션</vt:lpstr>
      <vt:lpstr>호주</vt:lpstr>
      <vt:lpstr>남호주</vt:lpstr>
      <vt:lpstr>지형, 기후 및 토양</vt:lpstr>
      <vt:lpstr>기후</vt:lpstr>
      <vt:lpstr>토양</vt:lpstr>
      <vt:lpstr>포도재배 및 와인 양조</vt:lpstr>
      <vt:lpstr>PowerPoint 프레젠테이션</vt:lpstr>
      <vt:lpstr>PowerPoint 프레젠테이션</vt:lpstr>
      <vt:lpstr>PowerPoint 프레젠테이션</vt:lpstr>
      <vt:lpstr>쉬라즈 특징</vt:lpstr>
      <vt:lpstr>PowerPoint 프레젠테이션</vt:lpstr>
      <vt:lpstr>카베르네 소비뇽 특징</vt:lpstr>
      <vt:lpstr>PowerPoint 프레젠테이션</vt:lpstr>
      <vt:lpstr>쉬라즈/카베르네 소비뇽 특징</vt:lpstr>
      <vt:lpstr>PowerPoint 프레젠테이션</vt:lpstr>
      <vt:lpstr>말벡 특징</vt:lpstr>
      <vt:lpstr>랭혼 크릭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insoon lee</cp:lastModifiedBy>
  <cp:revision>6</cp:revision>
  <dcterms:created xsi:type="dcterms:W3CDTF">2018-07-25T07:02:59Z</dcterms:created>
  <dcterms:modified xsi:type="dcterms:W3CDTF">2026-02-24T10:41:56Z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</Properties>
</file>