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media/image5.svg" ContentType="image/svg+xml"/>
  <Override PartName="/ppt/media/image7.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35"/>
  </p:notesMasterIdLst>
  <p:sldIdLst>
    <p:sldId id="256" r:id="rId5"/>
    <p:sldId id="478" r:id="rId6"/>
    <p:sldId id="724" r:id="rId7"/>
    <p:sldId id="669" r:id="rId8"/>
    <p:sldId id="645" r:id="rId9"/>
    <p:sldId id="637" r:id="rId10"/>
    <p:sldId id="646" r:id="rId11"/>
    <p:sldId id="647" r:id="rId12"/>
    <p:sldId id="728" r:id="rId13"/>
    <p:sldId id="641" r:id="rId14"/>
    <p:sldId id="698" r:id="rId15"/>
    <p:sldId id="643" r:id="rId16"/>
    <p:sldId id="648" r:id="rId17"/>
    <p:sldId id="729" r:id="rId18"/>
    <p:sldId id="730" r:id="rId19"/>
    <p:sldId id="652" r:id="rId20"/>
    <p:sldId id="666" r:id="rId21"/>
    <p:sldId id="653" r:id="rId22"/>
    <p:sldId id="662" r:id="rId23"/>
    <p:sldId id="725" r:id="rId24"/>
    <p:sldId id="726" r:id="rId25"/>
    <p:sldId id="280" r:id="rId26"/>
    <p:sldId id="617" r:id="rId27"/>
    <p:sldId id="657" r:id="rId28"/>
    <p:sldId id="626" r:id="rId29"/>
    <p:sldId id="731" r:id="rId30"/>
    <p:sldId id="732" r:id="rId31"/>
    <p:sldId id="659" r:id="rId32"/>
    <p:sldId id="340" r:id="rId33"/>
    <p:sldId id="733" r:id="rId34"/>
  </p:sldIdLst>
  <p:sldSz cx="12192000" cy="6858000"/>
  <p:notesSz cx="6858000" cy="9144000"/>
  <p:embeddedFontLst>
    <p:embeddedFont>
      <p:font typeface="Inter Display" panose="020B0604020202020204" charset="0"/>
      <p:regular r:id="rId36"/>
      <p:bold r:id="rId37"/>
      <p:italic r:id="rId38"/>
      <p:boldItalic r:id="rId39"/>
    </p:embeddedFont>
    <p:embeddedFont>
      <p:font typeface="Neue Haas Grotesk Text Pro" panose="020B0504020202020204" pitchFamily="34" charset="0"/>
      <p:regular r:id="rId40"/>
      <p:bold r:id="rId41"/>
      <p:italic r:id="rId42"/>
      <p:boldItalic r:id="rId43"/>
    </p:embeddedFont>
    <p:embeddedFont>
      <p:font typeface="Segoe UI" panose="020B0502040204020203" pitchFamily="34" charset="0"/>
      <p:regular r:id="rId44"/>
      <p:bold r:id="rId45"/>
      <p:italic r:id="rId46"/>
      <p:boldItalic r:id="rId47"/>
    </p:embeddedFont>
  </p:embeddedFontLst>
  <p:custDataLst>
    <p:tags r:id="rId48"/>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0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6DFD45-1167-81A0-BE00-AFB6735BAA66}" name="Emma Symington" initials="ES" userId="S::emma.symington@wineaustralia.com::a85d5d76-701e-415b-a297-15fcc699ee67" providerId="AD"/>
  <p188:author id="{00282DEE-CFDE-7DB6-ABFB-86091AF25804}" name="Cameron Midson" initials="" userId="S::cameron.midson@wineaustralia.com::510fe36d-201b-4d30-8c49-491c5536745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13" autoAdjust="0"/>
    <p:restoredTop sz="76642" autoAdjust="0"/>
  </p:normalViewPr>
  <p:slideViewPr>
    <p:cSldViewPr snapToGrid="0">
      <p:cViewPr varScale="1">
        <p:scale>
          <a:sx n="57" d="100"/>
          <a:sy n="57" d="100"/>
        </p:scale>
        <p:origin x="1040" y="32"/>
      </p:cViewPr>
      <p:guideLst>
        <p:guide orient="horz" pos="370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4.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7.fntdata"/><Relationship Id="rId47" Type="http://schemas.openxmlformats.org/officeDocument/2006/relationships/font" Target="fonts/font12.fntdata"/><Relationship Id="rId50"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9.fntdata"/><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tags" Target="tags/tag1.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3.fntdata"/><Relationship Id="rId46" Type="http://schemas.openxmlformats.org/officeDocument/2006/relationships/font" Target="fonts/font11.fntdata"/><Relationship Id="rId20" Type="http://schemas.openxmlformats.org/officeDocument/2006/relationships/slide" Target="slides/slide16.xml"/><Relationship Id="rId41" Type="http://schemas.openxmlformats.org/officeDocument/2006/relationships/font" Target="fonts/font6.fntdata"/><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1.fntdata"/><Relationship Id="rId4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3/19/2026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AU" sz="1200" i="0" kern="1200" dirty="0">
                <a:solidFill>
                  <a:schemeClr val="tx1"/>
                </a:solidFill>
                <a:effectLst/>
                <a:latin typeface="+mn-lt"/>
                <a:ea typeface="+mn-ea"/>
                <a:cs typeface="+mn-cs"/>
              </a:rPr>
              <a:t>Orange Region </a:t>
            </a:r>
            <a:r>
              <a:rPr lang="en-AU" sz="1200" i="0" kern="1200" dirty="0" err="1">
                <a:solidFill>
                  <a:schemeClr val="tx1"/>
                </a:solidFill>
                <a:effectLst/>
                <a:latin typeface="+mn-lt"/>
                <a:ea typeface="+mn-ea"/>
                <a:cs typeface="+mn-cs"/>
              </a:rPr>
              <a:t>dikenal</a:t>
            </a:r>
            <a:r>
              <a:rPr lang="en-AU" sz="1200" i="0" kern="1200" dirty="0">
                <a:solidFill>
                  <a:schemeClr val="tx1"/>
                </a:solidFill>
                <a:effectLst/>
                <a:latin typeface="+mn-lt"/>
                <a:ea typeface="+mn-ea"/>
                <a:cs typeface="+mn-cs"/>
              </a:rPr>
              <a:t> </a:t>
            </a:r>
            <a:r>
              <a:rPr lang="en-AU" sz="1200" i="0" kern="1200" dirty="0" err="1">
                <a:solidFill>
                  <a:schemeClr val="tx1"/>
                </a:solidFill>
                <a:effectLst/>
                <a:latin typeface="+mn-lt"/>
                <a:ea typeface="+mn-ea"/>
                <a:cs typeface="+mn-cs"/>
              </a:rPr>
              <a:t>dengan</a:t>
            </a:r>
            <a:r>
              <a:rPr lang="en-AU" sz="1200" i="0" kern="1200" dirty="0">
                <a:solidFill>
                  <a:schemeClr val="tx1"/>
                </a:solidFill>
                <a:effectLst/>
                <a:latin typeface="+mn-lt"/>
                <a:ea typeface="+mn-ea"/>
                <a:cs typeface="+mn-cs"/>
              </a:rPr>
              <a:t> </a:t>
            </a:r>
            <a:r>
              <a:rPr lang="en-AU" sz="1200" i="0" kern="1200" dirty="0" err="1">
                <a:solidFill>
                  <a:schemeClr val="tx1"/>
                </a:solidFill>
                <a:effectLst/>
                <a:latin typeface="+mn-lt"/>
                <a:ea typeface="+mn-ea"/>
                <a:cs typeface="+mn-cs"/>
              </a:rPr>
              <a:t>posisi</a:t>
            </a:r>
            <a:r>
              <a:rPr lang="en-AU" sz="1200" i="0" kern="1200" dirty="0">
                <a:solidFill>
                  <a:schemeClr val="tx1"/>
                </a:solidFill>
                <a:effectLst/>
                <a:latin typeface="+mn-lt"/>
                <a:ea typeface="+mn-ea"/>
                <a:cs typeface="+mn-cs"/>
              </a:rPr>
              <a:t> </a:t>
            </a:r>
            <a:r>
              <a:rPr lang="en-AU" sz="1200" i="0" kern="1200" dirty="0" err="1">
                <a:solidFill>
                  <a:schemeClr val="tx1"/>
                </a:solidFill>
                <a:effectLst/>
                <a:latin typeface="+mn-lt"/>
                <a:ea typeface="+mn-ea"/>
                <a:cs typeface="+mn-cs"/>
              </a:rPr>
              <a:t>ketinggiannya</a:t>
            </a:r>
            <a:r>
              <a:rPr lang="en-AU" sz="1200" i="0" kern="1200" dirty="0">
                <a:solidFill>
                  <a:schemeClr val="tx1"/>
                </a:solidFill>
                <a:effectLst/>
                <a:latin typeface="+mn-lt"/>
                <a:ea typeface="+mn-ea"/>
                <a:cs typeface="+mn-cs"/>
              </a:rPr>
              <a:t>, </a:t>
            </a:r>
            <a:r>
              <a:rPr lang="en-AU" sz="1200" i="0" kern="1200" dirty="0" err="1">
                <a:solidFill>
                  <a:schemeClr val="tx1"/>
                </a:solidFill>
                <a:effectLst/>
                <a:latin typeface="+mn-lt"/>
                <a:ea typeface="+mn-ea"/>
                <a:cs typeface="+mn-cs"/>
              </a:rPr>
              <a:t>tetapi</a:t>
            </a:r>
            <a:r>
              <a:rPr lang="en-AU" sz="1200" i="0" kern="1200" dirty="0">
                <a:solidFill>
                  <a:schemeClr val="tx1"/>
                </a:solidFill>
                <a:effectLst/>
                <a:latin typeface="+mn-lt"/>
                <a:ea typeface="+mn-ea"/>
                <a:cs typeface="+mn-cs"/>
              </a:rPr>
              <a:t> </a:t>
            </a:r>
            <a:r>
              <a:rPr lang="en-AU" sz="1200" i="0" kern="1200" dirty="0" err="1">
                <a:solidFill>
                  <a:schemeClr val="tx1"/>
                </a:solidFill>
                <a:effectLst/>
                <a:latin typeface="+mn-lt"/>
                <a:ea typeface="+mn-ea"/>
                <a:cs typeface="+mn-cs"/>
              </a:rPr>
              <a:t>terdapat</a:t>
            </a:r>
            <a:r>
              <a:rPr lang="en-AU" sz="1200" i="0" kern="1200" dirty="0">
                <a:solidFill>
                  <a:schemeClr val="tx1"/>
                </a:solidFill>
                <a:effectLst/>
                <a:latin typeface="+mn-lt"/>
                <a:ea typeface="+mn-ea"/>
                <a:cs typeface="+mn-cs"/>
              </a:rPr>
              <a:t> </a:t>
            </a:r>
            <a:r>
              <a:rPr lang="en-AU" sz="1200" i="0" kern="1200" dirty="0" err="1">
                <a:solidFill>
                  <a:schemeClr val="tx1"/>
                </a:solidFill>
                <a:effectLst/>
                <a:latin typeface="+mn-lt"/>
                <a:ea typeface="+mn-ea"/>
                <a:cs typeface="+mn-cs"/>
              </a:rPr>
              <a:t>lebih</a:t>
            </a:r>
            <a:r>
              <a:rPr lang="en-AU" sz="1200" i="0" kern="1200" dirty="0">
                <a:solidFill>
                  <a:schemeClr val="tx1"/>
                </a:solidFill>
                <a:effectLst/>
                <a:latin typeface="+mn-lt"/>
                <a:ea typeface="+mn-ea"/>
                <a:cs typeface="+mn-cs"/>
              </a:rPr>
              <a:t> </a:t>
            </a:r>
            <a:r>
              <a:rPr lang="en-AU" sz="1200" i="0" kern="1200" dirty="0" err="1">
                <a:solidFill>
                  <a:schemeClr val="tx1"/>
                </a:solidFill>
                <a:effectLst/>
                <a:latin typeface="+mn-lt"/>
                <a:ea typeface="+mn-ea"/>
                <a:cs typeface="+mn-cs"/>
              </a:rPr>
              <a:t>banyak</a:t>
            </a:r>
            <a:r>
              <a:rPr lang="en-AU" sz="1200" i="0" kern="1200" dirty="0">
                <a:solidFill>
                  <a:schemeClr val="tx1"/>
                </a:solidFill>
                <a:effectLst/>
                <a:latin typeface="+mn-lt"/>
                <a:ea typeface="+mn-ea"/>
                <a:cs typeface="+mn-cs"/>
              </a:rPr>
              <a:t> yang </a:t>
            </a:r>
            <a:r>
              <a:rPr lang="en-AU" sz="1200" i="0" kern="1200" dirty="0" err="1">
                <a:solidFill>
                  <a:schemeClr val="tx1"/>
                </a:solidFill>
                <a:effectLst/>
                <a:latin typeface="+mn-lt"/>
                <a:ea typeface="+mn-ea"/>
                <a:cs typeface="+mn-cs"/>
              </a:rPr>
              <a:t>ada</a:t>
            </a:r>
            <a:r>
              <a:rPr lang="en-AU" sz="1200" i="0" kern="1200" dirty="0">
                <a:solidFill>
                  <a:schemeClr val="tx1"/>
                </a:solidFill>
                <a:effectLst/>
                <a:latin typeface="+mn-lt"/>
                <a:ea typeface="+mn-ea"/>
                <a:cs typeface="+mn-cs"/>
              </a:rPr>
              <a:t> di wilayah </a:t>
            </a:r>
            <a:r>
              <a:rPr lang="en-AU" sz="1200" i="0" kern="1200" dirty="0" err="1">
                <a:solidFill>
                  <a:schemeClr val="tx1"/>
                </a:solidFill>
                <a:effectLst/>
                <a:latin typeface="+mn-lt"/>
                <a:ea typeface="+mn-ea"/>
                <a:cs typeface="+mn-cs"/>
              </a:rPr>
              <a:t>ini</a:t>
            </a:r>
            <a:r>
              <a:rPr lang="en-AU" sz="1200" i="0" kern="1200" dirty="0">
                <a:solidFill>
                  <a:schemeClr val="tx1"/>
                </a:solidFill>
                <a:effectLst/>
                <a:latin typeface="+mn-lt"/>
                <a:ea typeface="+mn-ea"/>
                <a:cs typeface="+mn-cs"/>
              </a:rPr>
              <a:t> </a:t>
            </a:r>
            <a:r>
              <a:rPr lang="en-AU" sz="1200" i="0" kern="1200" dirty="0" err="1">
                <a:solidFill>
                  <a:schemeClr val="tx1"/>
                </a:solidFill>
                <a:effectLst/>
                <a:latin typeface="+mn-lt"/>
                <a:ea typeface="+mn-ea"/>
                <a:cs typeface="+mn-cs"/>
              </a:rPr>
              <a:t>selain</a:t>
            </a:r>
            <a:r>
              <a:rPr lang="en-AU" sz="1200" i="0" kern="1200" dirty="0">
                <a:solidFill>
                  <a:schemeClr val="tx1"/>
                </a:solidFill>
                <a:effectLst/>
                <a:latin typeface="+mn-lt"/>
                <a:ea typeface="+mn-ea"/>
                <a:cs typeface="+mn-cs"/>
              </a:rPr>
              <a:t> </a:t>
            </a:r>
            <a:r>
              <a:rPr lang="en-AU" sz="1200" i="0" kern="1200" dirty="0" err="1">
                <a:solidFill>
                  <a:schemeClr val="tx1"/>
                </a:solidFill>
                <a:effectLst/>
                <a:latin typeface="+mn-lt"/>
                <a:ea typeface="+mn-ea"/>
                <a:cs typeface="+mn-cs"/>
              </a:rPr>
              <a:t>dari</a:t>
            </a:r>
            <a:r>
              <a:rPr lang="en-AU" sz="1200" i="0" kern="1200" dirty="0">
                <a:solidFill>
                  <a:schemeClr val="tx1"/>
                </a:solidFill>
                <a:effectLst/>
                <a:latin typeface="+mn-lt"/>
                <a:ea typeface="+mn-ea"/>
                <a:cs typeface="+mn-cs"/>
              </a:rPr>
              <a:t> </a:t>
            </a:r>
            <a:r>
              <a:rPr lang="en-AU" sz="1200" i="0" kern="1200" dirty="0" err="1">
                <a:solidFill>
                  <a:schemeClr val="tx1"/>
                </a:solidFill>
                <a:effectLst/>
                <a:latin typeface="+mn-lt"/>
                <a:ea typeface="+mn-ea"/>
                <a:cs typeface="+mn-cs"/>
              </a:rPr>
              <a:t>berapa</a:t>
            </a:r>
            <a:r>
              <a:rPr lang="en-AU" sz="1200" i="0" kern="1200" dirty="0">
                <a:solidFill>
                  <a:schemeClr val="tx1"/>
                </a:solidFill>
                <a:effectLst/>
                <a:latin typeface="+mn-lt"/>
                <a:ea typeface="+mn-ea"/>
                <a:cs typeface="+mn-cs"/>
              </a:rPr>
              <a:t> meter </a:t>
            </a:r>
            <a:r>
              <a:rPr lang="en-AU" sz="1200" i="0" kern="1200" dirty="0" err="1">
                <a:solidFill>
                  <a:schemeClr val="tx1"/>
                </a:solidFill>
                <a:effectLst/>
                <a:latin typeface="+mn-lt"/>
                <a:ea typeface="+mn-ea"/>
                <a:cs typeface="+mn-cs"/>
              </a:rPr>
              <a:t>tingginya</a:t>
            </a:r>
            <a:r>
              <a:rPr lang="en-AU" sz="1200" i="0" kern="1200" dirty="0">
                <a:solidFill>
                  <a:schemeClr val="tx1"/>
                </a:solidFill>
                <a:effectLst/>
                <a:latin typeface="+mn-lt"/>
                <a:ea typeface="+mn-ea"/>
                <a:cs typeface="+mn-cs"/>
              </a:rPr>
              <a:t> di </a:t>
            </a:r>
            <a:r>
              <a:rPr lang="en-AU" sz="1200" i="0" kern="1200" dirty="0" err="1">
                <a:solidFill>
                  <a:schemeClr val="tx1"/>
                </a:solidFill>
                <a:effectLst/>
                <a:latin typeface="+mn-lt"/>
                <a:ea typeface="+mn-ea"/>
                <a:cs typeface="+mn-cs"/>
              </a:rPr>
              <a:t>atas</a:t>
            </a:r>
            <a:r>
              <a:rPr lang="en-AU" sz="1200" i="0" kern="1200" dirty="0">
                <a:solidFill>
                  <a:schemeClr val="tx1"/>
                </a:solidFill>
                <a:effectLst/>
                <a:latin typeface="+mn-lt"/>
                <a:ea typeface="+mn-ea"/>
                <a:cs typeface="+mn-cs"/>
              </a:rPr>
              <a:t> </a:t>
            </a:r>
            <a:r>
              <a:rPr lang="en-AU" sz="1200" i="0" kern="1200" dirty="0" err="1">
                <a:solidFill>
                  <a:schemeClr val="tx1"/>
                </a:solidFill>
                <a:effectLst/>
                <a:latin typeface="+mn-lt"/>
                <a:ea typeface="+mn-ea"/>
                <a:cs typeface="+mn-cs"/>
              </a:rPr>
              <a:t>permukaan</a:t>
            </a:r>
            <a:r>
              <a:rPr lang="en-AU" sz="1200" i="0" kern="1200" dirty="0">
                <a:solidFill>
                  <a:schemeClr val="tx1"/>
                </a:solidFill>
                <a:effectLst/>
                <a:latin typeface="+mn-lt"/>
                <a:ea typeface="+mn-ea"/>
                <a:cs typeface="+mn-cs"/>
              </a:rPr>
              <a:t> </a:t>
            </a:r>
            <a:r>
              <a:rPr lang="en-AU" sz="1200" i="0" kern="1200" dirty="0" err="1">
                <a:solidFill>
                  <a:schemeClr val="tx1"/>
                </a:solidFill>
                <a:effectLst/>
                <a:latin typeface="+mn-lt"/>
                <a:ea typeface="+mn-ea"/>
                <a:cs typeface="+mn-cs"/>
              </a:rPr>
              <a:t>laut</a:t>
            </a:r>
            <a:r>
              <a:rPr lang="en-AU" sz="1200" i="0" kern="1200" dirty="0">
                <a:solidFill>
                  <a:schemeClr val="tx1"/>
                </a:solidFill>
                <a:effectLst/>
                <a:latin typeface="+mn-lt"/>
                <a:ea typeface="+mn-ea"/>
                <a:cs typeface="+mn-cs"/>
              </a:rPr>
              <a:t>. Ciri </a:t>
            </a:r>
            <a:r>
              <a:rPr lang="en-AU" sz="1200" i="0" kern="1200" dirty="0" err="1">
                <a:solidFill>
                  <a:schemeClr val="tx1"/>
                </a:solidFill>
                <a:effectLst/>
                <a:latin typeface="+mn-lt"/>
                <a:ea typeface="+mn-ea"/>
                <a:cs typeface="+mn-cs"/>
              </a:rPr>
              <a:t>khas</a:t>
            </a:r>
            <a:r>
              <a:rPr lang="en-AU" sz="1200" i="0" kern="1200" dirty="0">
                <a:solidFill>
                  <a:schemeClr val="tx1"/>
                </a:solidFill>
                <a:effectLst/>
                <a:latin typeface="+mn-lt"/>
                <a:ea typeface="+mn-ea"/>
                <a:cs typeface="+mn-cs"/>
              </a:rPr>
              <a:t> </a:t>
            </a:r>
            <a:r>
              <a:rPr lang="en-AU" sz="1200" i="0" kern="1200" dirty="0" err="1">
                <a:solidFill>
                  <a:schemeClr val="tx1"/>
                </a:solidFill>
                <a:effectLst/>
                <a:latin typeface="+mn-lt"/>
                <a:ea typeface="+mn-ea"/>
                <a:cs typeface="+mn-cs"/>
              </a:rPr>
              <a:t>daerah</a:t>
            </a:r>
            <a:r>
              <a:rPr lang="en-AU" sz="1200" i="0" kern="1200" dirty="0">
                <a:solidFill>
                  <a:schemeClr val="tx1"/>
                </a:solidFill>
                <a:effectLst/>
                <a:latin typeface="+mn-lt"/>
                <a:ea typeface="+mn-ea"/>
                <a:cs typeface="+mn-cs"/>
              </a:rPr>
              <a:t>, </a:t>
            </a:r>
            <a:r>
              <a:rPr lang="en-AU" sz="1200" i="0" kern="1200" dirty="0" err="1">
                <a:solidFill>
                  <a:schemeClr val="tx1"/>
                </a:solidFill>
                <a:effectLst/>
                <a:latin typeface="+mn-lt"/>
                <a:ea typeface="+mn-ea"/>
                <a:cs typeface="+mn-cs"/>
              </a:rPr>
              <a:t>kondisi</a:t>
            </a:r>
            <a:r>
              <a:rPr lang="en-AU" sz="1200" i="0" kern="1200" dirty="0">
                <a:solidFill>
                  <a:schemeClr val="tx1"/>
                </a:solidFill>
                <a:effectLst/>
                <a:latin typeface="+mn-lt"/>
                <a:ea typeface="+mn-ea"/>
                <a:cs typeface="+mn-cs"/>
              </a:rPr>
              <a:t>, </a:t>
            </a:r>
            <a:r>
              <a:rPr lang="en-AU" sz="1200" i="0" kern="1200" dirty="0" err="1">
                <a:solidFill>
                  <a:schemeClr val="tx1"/>
                </a:solidFill>
                <a:effectLst/>
                <a:latin typeface="+mn-lt"/>
                <a:ea typeface="+mn-ea"/>
                <a:cs typeface="+mn-cs"/>
              </a:rPr>
              <a:t>pembudidayaan</a:t>
            </a:r>
            <a:r>
              <a:rPr lang="en-AU" sz="1200" i="0" kern="1200" dirty="0">
                <a:solidFill>
                  <a:schemeClr val="tx1"/>
                </a:solidFill>
                <a:effectLst/>
                <a:latin typeface="+mn-lt"/>
                <a:ea typeface="+mn-ea"/>
                <a:cs typeface="+mn-cs"/>
              </a:rPr>
              <a:t> </a:t>
            </a:r>
            <a:r>
              <a:rPr lang="en-AU" sz="1200" i="0" kern="1200" dirty="0" err="1">
                <a:solidFill>
                  <a:schemeClr val="tx1"/>
                </a:solidFill>
                <a:effectLst/>
                <a:latin typeface="+mn-lt"/>
                <a:ea typeface="+mn-ea"/>
                <a:cs typeface="+mn-cs"/>
              </a:rPr>
              <a:t>anggur</a:t>
            </a:r>
            <a:r>
              <a:rPr lang="en-AU" sz="1200" i="0" kern="1200" dirty="0">
                <a:solidFill>
                  <a:schemeClr val="tx1"/>
                </a:solidFill>
                <a:effectLst/>
                <a:latin typeface="+mn-lt"/>
                <a:ea typeface="+mn-ea"/>
                <a:cs typeface="+mn-cs"/>
              </a:rPr>
              <a:t> yang </a:t>
            </a:r>
            <a:r>
              <a:rPr lang="en-AU" sz="1200" i="0" kern="1200" dirty="0" err="1">
                <a:solidFill>
                  <a:schemeClr val="tx1"/>
                </a:solidFill>
                <a:effectLst/>
                <a:latin typeface="+mn-lt"/>
                <a:ea typeface="+mn-ea"/>
                <a:cs typeface="+mn-cs"/>
              </a:rPr>
              <a:t>terus</a:t>
            </a:r>
            <a:r>
              <a:rPr lang="en-AU" sz="1200" i="0" kern="1200" dirty="0">
                <a:solidFill>
                  <a:schemeClr val="tx1"/>
                </a:solidFill>
                <a:effectLst/>
                <a:latin typeface="+mn-lt"/>
                <a:ea typeface="+mn-ea"/>
                <a:cs typeface="+mn-cs"/>
              </a:rPr>
              <a:t> </a:t>
            </a:r>
            <a:r>
              <a:rPr lang="en-AU" sz="1200" i="0" kern="1200" dirty="0" err="1">
                <a:solidFill>
                  <a:schemeClr val="tx1"/>
                </a:solidFill>
                <a:effectLst/>
                <a:latin typeface="+mn-lt"/>
                <a:ea typeface="+mn-ea"/>
                <a:cs typeface="+mn-cs"/>
              </a:rPr>
              <a:t>berkembang</a:t>
            </a:r>
            <a:r>
              <a:rPr lang="en-AU" sz="1200" i="0" kern="1200" dirty="0">
                <a:solidFill>
                  <a:schemeClr val="tx1"/>
                </a:solidFill>
                <a:effectLst/>
                <a:latin typeface="+mn-lt"/>
                <a:ea typeface="+mn-ea"/>
                <a:cs typeface="+mn-cs"/>
              </a:rPr>
              <a:t>, dan </a:t>
            </a:r>
            <a:r>
              <a:rPr lang="en-AU" sz="1200" i="0" kern="1200" dirty="0" err="1">
                <a:solidFill>
                  <a:schemeClr val="tx1"/>
                </a:solidFill>
                <a:effectLst/>
                <a:latin typeface="+mn-lt"/>
                <a:ea typeface="+mn-ea"/>
                <a:cs typeface="+mn-cs"/>
              </a:rPr>
              <a:t>praktik-praktk</a:t>
            </a:r>
            <a:r>
              <a:rPr lang="en-AU" sz="1200" i="0" kern="1200" dirty="0">
                <a:solidFill>
                  <a:schemeClr val="tx1"/>
                </a:solidFill>
                <a:effectLst/>
                <a:latin typeface="+mn-lt"/>
                <a:ea typeface="+mn-ea"/>
                <a:cs typeface="+mn-cs"/>
              </a:rPr>
              <a:t> </a:t>
            </a:r>
            <a:r>
              <a:rPr lang="en-AU" sz="1200" i="0" kern="1200" dirty="0" err="1">
                <a:solidFill>
                  <a:schemeClr val="tx1"/>
                </a:solidFill>
                <a:effectLst/>
                <a:latin typeface="+mn-lt"/>
                <a:ea typeface="+mn-ea"/>
                <a:cs typeface="+mn-cs"/>
              </a:rPr>
              <a:t>pembuatan</a:t>
            </a:r>
            <a:r>
              <a:rPr lang="en-AU" sz="1200" i="0" kern="1200" dirty="0">
                <a:solidFill>
                  <a:schemeClr val="tx1"/>
                </a:solidFill>
                <a:effectLst/>
                <a:latin typeface="+mn-lt"/>
                <a:ea typeface="+mn-ea"/>
                <a:cs typeface="+mn-cs"/>
              </a:rPr>
              <a:t> </a:t>
            </a:r>
            <a:r>
              <a:rPr lang="en-AU" sz="1200" i="0" kern="1200" dirty="0" err="1">
                <a:solidFill>
                  <a:schemeClr val="tx1"/>
                </a:solidFill>
                <a:effectLst/>
                <a:latin typeface="+mn-lt"/>
                <a:ea typeface="+mn-ea"/>
                <a:cs typeface="+mn-cs"/>
              </a:rPr>
              <a:t>anggur</a:t>
            </a:r>
            <a:r>
              <a:rPr lang="en-AU" sz="1200" i="0" kern="1200" dirty="0">
                <a:solidFill>
                  <a:schemeClr val="tx1"/>
                </a:solidFill>
                <a:effectLst/>
                <a:latin typeface="+mn-lt"/>
                <a:ea typeface="+mn-ea"/>
                <a:cs typeface="+mn-cs"/>
              </a:rPr>
              <a:t> </a:t>
            </a:r>
            <a:r>
              <a:rPr lang="en-AU" sz="1200" i="0" kern="1200" dirty="0" err="1">
                <a:solidFill>
                  <a:schemeClr val="tx1"/>
                </a:solidFill>
                <a:effectLst/>
                <a:latin typeface="+mn-lt"/>
                <a:ea typeface="+mn-ea"/>
                <a:cs typeface="+mn-cs"/>
              </a:rPr>
              <a:t>serta</a:t>
            </a:r>
            <a:r>
              <a:rPr lang="en-AU" sz="1200" i="0" kern="1200" dirty="0">
                <a:solidFill>
                  <a:schemeClr val="tx1"/>
                </a:solidFill>
                <a:effectLst/>
                <a:latin typeface="+mn-lt"/>
                <a:ea typeface="+mn-ea"/>
                <a:cs typeface="+mn-cs"/>
              </a:rPr>
              <a:t> </a:t>
            </a:r>
            <a:r>
              <a:rPr lang="en-AU" sz="1200" i="0" kern="1200" dirty="0" err="1">
                <a:solidFill>
                  <a:schemeClr val="tx1"/>
                </a:solidFill>
                <a:effectLst/>
                <a:latin typeface="+mn-lt"/>
                <a:ea typeface="+mn-ea"/>
                <a:cs typeface="+mn-cs"/>
              </a:rPr>
              <a:t>varietas</a:t>
            </a:r>
            <a:r>
              <a:rPr lang="en-AU" sz="1200" i="0" kern="1200" dirty="0">
                <a:solidFill>
                  <a:schemeClr val="tx1"/>
                </a:solidFill>
                <a:effectLst/>
                <a:latin typeface="+mn-lt"/>
                <a:ea typeface="+mn-ea"/>
                <a:cs typeface="+mn-cs"/>
              </a:rPr>
              <a:t> </a:t>
            </a:r>
            <a:r>
              <a:rPr lang="en-AU" sz="1200" i="0" kern="1200" dirty="0" err="1">
                <a:solidFill>
                  <a:schemeClr val="tx1"/>
                </a:solidFill>
                <a:effectLst/>
                <a:latin typeface="+mn-lt"/>
                <a:ea typeface="+mn-ea"/>
                <a:cs typeface="+mn-cs"/>
              </a:rPr>
              <a:t>buah</a:t>
            </a:r>
            <a:r>
              <a:rPr lang="en-AU" sz="1200" i="0" kern="1200" dirty="0">
                <a:solidFill>
                  <a:schemeClr val="tx1"/>
                </a:solidFill>
                <a:effectLst/>
                <a:latin typeface="+mn-lt"/>
                <a:ea typeface="+mn-ea"/>
                <a:cs typeface="+mn-cs"/>
              </a:rPr>
              <a:t> </a:t>
            </a:r>
            <a:r>
              <a:rPr lang="en-AU" sz="1200" i="0" kern="1200" dirty="0" err="1">
                <a:solidFill>
                  <a:schemeClr val="tx1"/>
                </a:solidFill>
                <a:effectLst/>
                <a:latin typeface="+mn-lt"/>
                <a:ea typeface="+mn-ea"/>
                <a:cs typeface="+mn-cs"/>
              </a:rPr>
              <a:t>anggur</a:t>
            </a:r>
            <a:r>
              <a:rPr lang="en-AU" sz="1200" i="0" kern="1200" dirty="0">
                <a:solidFill>
                  <a:schemeClr val="tx1"/>
                </a:solidFill>
                <a:effectLst/>
                <a:latin typeface="+mn-lt"/>
                <a:ea typeface="+mn-ea"/>
                <a:cs typeface="+mn-cs"/>
              </a:rPr>
              <a:t> yang </a:t>
            </a:r>
            <a:r>
              <a:rPr lang="en-AU" sz="1200" i="0" kern="1200" dirty="0" err="1">
                <a:solidFill>
                  <a:schemeClr val="tx1"/>
                </a:solidFill>
                <a:effectLst/>
                <a:latin typeface="+mn-lt"/>
                <a:ea typeface="+mn-ea"/>
                <a:cs typeface="+mn-cs"/>
              </a:rPr>
              <a:t>membuat</a:t>
            </a:r>
            <a:r>
              <a:rPr lang="en-AU" sz="1200" i="0" kern="1200" dirty="0">
                <a:solidFill>
                  <a:schemeClr val="tx1"/>
                </a:solidFill>
                <a:effectLst/>
                <a:latin typeface="+mn-lt"/>
                <a:ea typeface="+mn-ea"/>
                <a:cs typeface="+mn-cs"/>
              </a:rPr>
              <a:t> wilayah </a:t>
            </a:r>
            <a:r>
              <a:rPr lang="en-AU" sz="1200" i="0" kern="1200" dirty="0" err="1">
                <a:solidFill>
                  <a:schemeClr val="tx1"/>
                </a:solidFill>
                <a:effectLst/>
                <a:latin typeface="+mn-lt"/>
                <a:ea typeface="+mn-ea"/>
                <a:cs typeface="+mn-cs"/>
              </a:rPr>
              <a:t>ini</a:t>
            </a:r>
            <a:r>
              <a:rPr lang="en-AU" sz="1200" i="0" kern="1200" dirty="0">
                <a:solidFill>
                  <a:schemeClr val="tx1"/>
                </a:solidFill>
                <a:effectLst/>
                <a:latin typeface="+mn-lt"/>
                <a:ea typeface="+mn-ea"/>
                <a:cs typeface="+mn-cs"/>
              </a:rPr>
              <a:t> </a:t>
            </a:r>
            <a:r>
              <a:rPr lang="en-AU" sz="1200" i="0" kern="1200" dirty="0" err="1">
                <a:solidFill>
                  <a:schemeClr val="tx1"/>
                </a:solidFill>
                <a:effectLst/>
                <a:latin typeface="+mn-lt"/>
                <a:ea typeface="+mn-ea"/>
                <a:cs typeface="+mn-cs"/>
              </a:rPr>
              <a:t>meraih</a:t>
            </a:r>
            <a:r>
              <a:rPr lang="en-AU" sz="1200" i="0" kern="1200" dirty="0">
                <a:solidFill>
                  <a:schemeClr val="tx1"/>
                </a:solidFill>
                <a:effectLst/>
                <a:latin typeface="+mn-lt"/>
                <a:ea typeface="+mn-ea"/>
                <a:cs typeface="+mn-cs"/>
              </a:rPr>
              <a:t> </a:t>
            </a:r>
            <a:r>
              <a:rPr lang="en-AU" sz="1200" i="0" kern="1200" dirty="0" err="1">
                <a:solidFill>
                  <a:schemeClr val="tx1"/>
                </a:solidFill>
                <a:effectLst/>
                <a:latin typeface="+mn-lt"/>
                <a:ea typeface="+mn-ea"/>
                <a:cs typeface="+mn-cs"/>
              </a:rPr>
              <a:t>sukses</a:t>
            </a:r>
            <a:r>
              <a:rPr lang="en-AU" sz="1200" i="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ct val="0"/>
              </a:spcBef>
              <a:spcAft>
                <a:spcPct val="0"/>
              </a:spcAft>
              <a:buClrTx/>
              <a:buSzTx/>
              <a:buFontTx/>
              <a:buNone/>
              <a:defRPr/>
            </a:pPr>
            <a:r>
              <a:rPr lang="en-AU" sz="1200" i="0" kern="1200" dirty="0" err="1">
                <a:solidFill>
                  <a:schemeClr val="tx1"/>
                </a:solidFill>
                <a:effectLst/>
                <a:latin typeface="+mn-lt"/>
                <a:ea typeface="+mn-ea"/>
                <a:cs typeface="+mn-cs"/>
              </a:rPr>
              <a:t>Periksa</a:t>
            </a:r>
            <a:r>
              <a:rPr lang="en-AU" sz="1200" i="0" kern="1200" dirty="0">
                <a:solidFill>
                  <a:schemeClr val="tx1"/>
                </a:solidFill>
                <a:effectLst/>
                <a:latin typeface="+mn-lt"/>
                <a:ea typeface="+mn-ea"/>
                <a:cs typeface="+mn-cs"/>
              </a:rPr>
              <a:t> </a:t>
            </a:r>
            <a:r>
              <a:rPr lang="en-AU" sz="1200" i="0" kern="1200" dirty="0" err="1">
                <a:solidFill>
                  <a:schemeClr val="tx1"/>
                </a:solidFill>
                <a:effectLst/>
                <a:latin typeface="+mn-lt"/>
                <a:ea typeface="+mn-ea"/>
                <a:cs typeface="+mn-cs"/>
              </a:rPr>
              <a:t>catatan-catatan</a:t>
            </a:r>
            <a:r>
              <a:rPr lang="en-AU" sz="1200" i="0" kern="1200" dirty="0">
                <a:solidFill>
                  <a:schemeClr val="tx1"/>
                </a:solidFill>
                <a:effectLst/>
                <a:latin typeface="+mn-lt"/>
                <a:ea typeface="+mn-ea"/>
                <a:cs typeface="+mn-cs"/>
              </a:rPr>
              <a:t> </a:t>
            </a:r>
            <a:r>
              <a:rPr lang="en-AU" sz="1200" i="0" kern="1200" dirty="0" err="1">
                <a:solidFill>
                  <a:schemeClr val="tx1"/>
                </a:solidFill>
                <a:effectLst/>
                <a:latin typeface="+mn-lt"/>
                <a:ea typeface="+mn-ea"/>
                <a:cs typeface="+mn-cs"/>
              </a:rPr>
              <a:t>ini</a:t>
            </a:r>
            <a:r>
              <a:rPr lang="en-AU" sz="1200" i="0" kern="1200" dirty="0">
                <a:solidFill>
                  <a:schemeClr val="tx1"/>
                </a:solidFill>
                <a:effectLst/>
                <a:latin typeface="+mn-lt"/>
                <a:ea typeface="+mn-ea"/>
                <a:cs typeface="+mn-cs"/>
              </a:rPr>
              <a:t> </a:t>
            </a:r>
            <a:r>
              <a:rPr lang="en-AU" sz="1200" i="0" kern="1200" dirty="0" err="1">
                <a:solidFill>
                  <a:schemeClr val="tx1"/>
                </a:solidFill>
                <a:effectLst/>
                <a:latin typeface="+mn-lt"/>
                <a:ea typeface="+mn-ea"/>
                <a:cs typeface="+mn-cs"/>
              </a:rPr>
              <a:t>untuk</a:t>
            </a:r>
            <a:r>
              <a:rPr lang="en-AU" sz="1200" i="0" kern="1200" dirty="0">
                <a:solidFill>
                  <a:schemeClr val="tx1"/>
                </a:solidFill>
                <a:effectLst/>
                <a:latin typeface="+mn-lt"/>
                <a:ea typeface="+mn-ea"/>
                <a:cs typeface="+mn-cs"/>
              </a:rPr>
              <a:t> </a:t>
            </a:r>
            <a:r>
              <a:rPr lang="en-AU" sz="1200" i="0" kern="1200" dirty="0" err="1">
                <a:solidFill>
                  <a:schemeClr val="tx1"/>
                </a:solidFill>
                <a:effectLst/>
                <a:latin typeface="+mn-lt"/>
                <a:ea typeface="+mn-ea"/>
                <a:cs typeface="+mn-cs"/>
              </a:rPr>
              <a:t>informasi</a:t>
            </a:r>
            <a:r>
              <a:rPr lang="en-AU" sz="1200" i="0" kern="1200" dirty="0">
                <a:solidFill>
                  <a:schemeClr val="tx1"/>
                </a:solidFill>
                <a:effectLst/>
                <a:latin typeface="+mn-lt"/>
                <a:ea typeface="+mn-ea"/>
                <a:cs typeface="+mn-cs"/>
              </a:rPr>
              <a:t> </a:t>
            </a:r>
            <a:r>
              <a:rPr lang="en-AU" sz="1200" i="0" kern="1200" dirty="0" err="1">
                <a:solidFill>
                  <a:schemeClr val="tx1"/>
                </a:solidFill>
                <a:effectLst/>
                <a:latin typeface="+mn-lt"/>
                <a:ea typeface="+mn-ea"/>
                <a:cs typeface="+mn-cs"/>
              </a:rPr>
              <a:t>salindia</a:t>
            </a:r>
            <a:r>
              <a:rPr lang="en-AU" sz="1200" i="0" kern="1200" dirty="0">
                <a:solidFill>
                  <a:schemeClr val="tx1"/>
                </a:solidFill>
                <a:effectLst/>
                <a:latin typeface="+mn-lt"/>
                <a:ea typeface="+mn-ea"/>
                <a:cs typeface="+mn-cs"/>
              </a:rPr>
              <a:t> </a:t>
            </a:r>
            <a:r>
              <a:rPr lang="en-AU" sz="1200" i="0" kern="1200" dirty="0" err="1">
                <a:solidFill>
                  <a:schemeClr val="tx1"/>
                </a:solidFill>
                <a:effectLst/>
                <a:latin typeface="+mn-lt"/>
                <a:ea typeface="+mn-ea"/>
                <a:cs typeface="+mn-cs"/>
              </a:rPr>
              <a:t>tambahan</a:t>
            </a:r>
            <a:r>
              <a:rPr lang="en-AU" sz="1200" i="0" kern="1200" dirty="0">
                <a:solidFill>
                  <a:schemeClr val="tx1"/>
                </a:solidFill>
                <a:effectLst/>
                <a:latin typeface="+mn-lt"/>
                <a:ea typeface="+mn-ea"/>
                <a:cs typeface="+mn-cs"/>
              </a:rPr>
              <a:t> dan </a:t>
            </a:r>
            <a:r>
              <a:rPr lang="en-AU" sz="1200" i="0" kern="1200" dirty="0" err="1">
                <a:solidFill>
                  <a:schemeClr val="tx1"/>
                </a:solidFill>
                <a:effectLst/>
                <a:latin typeface="+mn-lt"/>
                <a:ea typeface="+mn-ea"/>
                <a:cs typeface="+mn-cs"/>
              </a:rPr>
              <a:t>usulan</a:t>
            </a:r>
            <a:r>
              <a:rPr lang="en-AU" sz="1200" i="0" kern="1200" dirty="0">
                <a:solidFill>
                  <a:schemeClr val="tx1"/>
                </a:solidFill>
                <a:effectLst/>
                <a:latin typeface="+mn-lt"/>
                <a:ea typeface="+mn-ea"/>
                <a:cs typeface="+mn-cs"/>
              </a:rPr>
              <a:t> </a:t>
            </a:r>
            <a:r>
              <a:rPr lang="en-AU" sz="1200" i="0" kern="1200" dirty="0" err="1">
                <a:solidFill>
                  <a:schemeClr val="tx1"/>
                </a:solidFill>
                <a:effectLst/>
                <a:latin typeface="+mn-lt"/>
                <a:ea typeface="+mn-ea"/>
                <a:cs typeface="+mn-cs"/>
              </a:rPr>
              <a:t>poin</a:t>
            </a:r>
            <a:r>
              <a:rPr lang="en-AU" sz="1200" i="0" kern="1200" dirty="0">
                <a:solidFill>
                  <a:schemeClr val="tx1"/>
                </a:solidFill>
                <a:effectLst/>
                <a:latin typeface="+mn-lt"/>
                <a:ea typeface="+mn-ea"/>
                <a:cs typeface="+mn-cs"/>
              </a:rPr>
              <a:t> </a:t>
            </a:r>
            <a:r>
              <a:rPr lang="en-AU" sz="1200" i="0" kern="1200" dirty="0" err="1">
                <a:solidFill>
                  <a:schemeClr val="tx1"/>
                </a:solidFill>
                <a:effectLst/>
                <a:latin typeface="+mn-lt"/>
                <a:ea typeface="+mn-ea"/>
                <a:cs typeface="+mn-cs"/>
              </a:rPr>
              <a:t>untuk</a:t>
            </a:r>
            <a:r>
              <a:rPr lang="en-AU" sz="1200" i="0" kern="1200" dirty="0">
                <a:solidFill>
                  <a:schemeClr val="tx1"/>
                </a:solidFill>
                <a:effectLst/>
                <a:latin typeface="+mn-lt"/>
                <a:ea typeface="+mn-ea"/>
                <a:cs typeface="+mn-cs"/>
              </a:rPr>
              <a:t> </a:t>
            </a:r>
            <a:r>
              <a:rPr lang="en-AU" sz="1200" i="0" kern="1200" dirty="0" err="1">
                <a:solidFill>
                  <a:schemeClr val="tx1"/>
                </a:solidFill>
                <a:effectLst/>
                <a:latin typeface="+mn-lt"/>
                <a:ea typeface="+mn-ea"/>
                <a:cs typeface="+mn-cs"/>
              </a:rPr>
              <a:t>diskusi</a:t>
            </a:r>
            <a:r>
              <a:rPr lang="en-AU" sz="1200" i="0" kern="1200" dirty="0">
                <a:solidFill>
                  <a:schemeClr val="tx1"/>
                </a:solidFill>
                <a:effectLst/>
                <a:latin typeface="+mn-lt"/>
                <a:ea typeface="+mn-ea"/>
                <a:cs typeface="+mn-cs"/>
              </a:rPr>
              <a:t>. </a:t>
            </a:r>
            <a:r>
              <a:rPr lang="en-AU" sz="1200" i="0" kern="1200" dirty="0" err="1">
                <a:solidFill>
                  <a:schemeClr val="tx1"/>
                </a:solidFill>
                <a:effectLst/>
                <a:latin typeface="+mn-lt"/>
                <a:ea typeface="+mn-ea"/>
                <a:cs typeface="+mn-cs"/>
              </a:rPr>
              <a:t>Untuk</a:t>
            </a:r>
            <a:r>
              <a:rPr lang="en-AU" sz="1200" i="0" kern="1200" dirty="0">
                <a:solidFill>
                  <a:schemeClr val="tx1"/>
                </a:solidFill>
                <a:effectLst/>
                <a:latin typeface="+mn-lt"/>
                <a:ea typeface="+mn-ea"/>
                <a:cs typeface="+mn-cs"/>
              </a:rPr>
              <a:t> </a:t>
            </a:r>
            <a:r>
              <a:rPr lang="en-AU" sz="1200" i="0" kern="1200" dirty="0" err="1">
                <a:solidFill>
                  <a:schemeClr val="tx1"/>
                </a:solidFill>
                <a:effectLst/>
                <a:latin typeface="+mn-lt"/>
                <a:ea typeface="+mn-ea"/>
                <a:cs typeface="+mn-cs"/>
              </a:rPr>
              <a:t>mengunduh</a:t>
            </a:r>
            <a:r>
              <a:rPr lang="en-AU" sz="1200" i="0" kern="1200" dirty="0">
                <a:solidFill>
                  <a:schemeClr val="tx1"/>
                </a:solidFill>
                <a:effectLst/>
                <a:latin typeface="+mn-lt"/>
                <a:ea typeface="+mn-ea"/>
                <a:cs typeface="+mn-cs"/>
              </a:rPr>
              <a:t> </a:t>
            </a:r>
            <a:r>
              <a:rPr lang="en-AU" sz="1200" i="0" kern="1200" dirty="0" err="1">
                <a:solidFill>
                  <a:schemeClr val="tx1"/>
                </a:solidFill>
                <a:effectLst/>
                <a:latin typeface="+mn-lt"/>
                <a:ea typeface="+mn-ea"/>
                <a:cs typeface="+mn-cs"/>
              </a:rPr>
              <a:t>lebih</a:t>
            </a:r>
            <a:r>
              <a:rPr lang="en-AU" sz="1200" i="0" kern="1200" dirty="0">
                <a:solidFill>
                  <a:schemeClr val="tx1"/>
                </a:solidFill>
                <a:effectLst/>
                <a:latin typeface="+mn-lt"/>
                <a:ea typeface="+mn-ea"/>
                <a:cs typeface="+mn-cs"/>
              </a:rPr>
              <a:t> </a:t>
            </a:r>
            <a:r>
              <a:rPr lang="en-AU" sz="1200" i="0" kern="1200" dirty="0" err="1">
                <a:solidFill>
                  <a:schemeClr val="tx1"/>
                </a:solidFill>
                <a:effectLst/>
                <a:latin typeface="+mn-lt"/>
                <a:ea typeface="+mn-ea"/>
                <a:cs typeface="+mn-cs"/>
              </a:rPr>
              <a:t>banyak</a:t>
            </a:r>
            <a:r>
              <a:rPr lang="en-AU" sz="1200" i="0" kern="1200" dirty="0">
                <a:solidFill>
                  <a:schemeClr val="tx1"/>
                </a:solidFill>
                <a:effectLst/>
                <a:latin typeface="+mn-lt"/>
                <a:ea typeface="+mn-ea"/>
                <a:cs typeface="+mn-cs"/>
              </a:rPr>
              <a:t> </a:t>
            </a:r>
            <a:r>
              <a:rPr lang="en-AU" sz="1200" i="0" kern="1200" dirty="0" err="1">
                <a:solidFill>
                  <a:schemeClr val="tx1"/>
                </a:solidFill>
                <a:effectLst/>
                <a:latin typeface="+mn-lt"/>
                <a:ea typeface="+mn-ea"/>
                <a:cs typeface="+mn-cs"/>
              </a:rPr>
              <a:t>topik</a:t>
            </a:r>
            <a:r>
              <a:rPr lang="en-AU" sz="1200" i="0" kern="1200" dirty="0">
                <a:solidFill>
                  <a:schemeClr val="tx1"/>
                </a:solidFill>
                <a:effectLst/>
                <a:latin typeface="+mn-lt"/>
                <a:ea typeface="+mn-ea"/>
                <a:cs typeface="+mn-cs"/>
              </a:rPr>
              <a:t> dan </a:t>
            </a:r>
            <a:r>
              <a:rPr lang="en-AU" sz="1200" i="0" kern="1200" dirty="0" err="1">
                <a:solidFill>
                  <a:schemeClr val="tx1"/>
                </a:solidFill>
                <a:effectLst/>
                <a:latin typeface="+mn-lt"/>
                <a:ea typeface="+mn-ea"/>
                <a:cs typeface="+mn-cs"/>
              </a:rPr>
              <a:t>sumber</a:t>
            </a:r>
            <a:r>
              <a:rPr lang="en-AU" sz="1200" i="0" kern="1200" dirty="0">
                <a:solidFill>
                  <a:schemeClr val="tx1"/>
                </a:solidFill>
                <a:effectLst/>
                <a:latin typeface="+mn-lt"/>
                <a:ea typeface="+mn-ea"/>
                <a:cs typeface="+mn-cs"/>
              </a:rPr>
              <a:t> </a:t>
            </a:r>
            <a:r>
              <a:rPr lang="en-AU" sz="1200" i="0" kern="1200" dirty="0" err="1">
                <a:solidFill>
                  <a:schemeClr val="tx1"/>
                </a:solidFill>
                <a:effectLst/>
                <a:latin typeface="+mn-lt"/>
                <a:ea typeface="+mn-ea"/>
                <a:cs typeface="+mn-cs"/>
              </a:rPr>
              <a:t>daya</a:t>
            </a:r>
            <a:r>
              <a:rPr lang="en-AU" sz="1200" i="0" kern="1200" dirty="0">
                <a:solidFill>
                  <a:schemeClr val="tx1"/>
                </a:solidFill>
                <a:effectLst/>
                <a:latin typeface="+mn-lt"/>
                <a:ea typeface="+mn-ea"/>
                <a:cs typeface="+mn-cs"/>
              </a:rPr>
              <a:t>, </a:t>
            </a:r>
            <a:r>
              <a:rPr lang="en-AU" sz="1200" i="0" kern="1200" dirty="0" err="1">
                <a:solidFill>
                  <a:schemeClr val="tx1"/>
                </a:solidFill>
                <a:effectLst/>
                <a:latin typeface="+mn-lt"/>
                <a:ea typeface="+mn-ea"/>
                <a:cs typeface="+mn-cs"/>
              </a:rPr>
              <a:t>termasuk</a:t>
            </a:r>
            <a:r>
              <a:rPr lang="en-AU" sz="1200" i="0" kern="1200" dirty="0">
                <a:solidFill>
                  <a:schemeClr val="tx1"/>
                </a:solidFill>
                <a:effectLst/>
                <a:latin typeface="+mn-lt"/>
                <a:ea typeface="+mn-ea"/>
                <a:cs typeface="+mn-cs"/>
              </a:rPr>
              <a:t> </a:t>
            </a:r>
            <a:r>
              <a:rPr lang="en-AU" sz="1200" i="0" kern="1200" dirty="0" err="1">
                <a:solidFill>
                  <a:schemeClr val="tx1"/>
                </a:solidFill>
                <a:effectLst/>
                <a:latin typeface="+mn-lt"/>
                <a:ea typeface="+mn-ea"/>
                <a:cs typeface="+mn-cs"/>
              </a:rPr>
              <a:t>presentasi</a:t>
            </a:r>
            <a:r>
              <a:rPr lang="en-AU" sz="1200" i="0" kern="1200" dirty="0">
                <a:solidFill>
                  <a:schemeClr val="tx1"/>
                </a:solidFill>
                <a:effectLst/>
                <a:latin typeface="+mn-lt"/>
                <a:ea typeface="+mn-ea"/>
                <a:cs typeface="+mn-cs"/>
              </a:rPr>
              <a:t> </a:t>
            </a:r>
            <a:r>
              <a:rPr lang="en-AU" sz="1200" i="0" kern="1200" dirty="0" err="1">
                <a:solidFill>
                  <a:schemeClr val="tx1"/>
                </a:solidFill>
                <a:effectLst/>
                <a:latin typeface="+mn-lt"/>
                <a:ea typeface="+mn-ea"/>
                <a:cs typeface="+mn-cs"/>
              </a:rPr>
              <a:t>seperti</a:t>
            </a:r>
            <a:r>
              <a:rPr lang="en-AU" sz="1200" i="0" kern="1200" dirty="0">
                <a:solidFill>
                  <a:schemeClr val="tx1"/>
                </a:solidFill>
                <a:effectLst/>
                <a:latin typeface="+mn-lt"/>
                <a:ea typeface="+mn-ea"/>
                <a:cs typeface="+mn-cs"/>
              </a:rPr>
              <a:t> </a:t>
            </a:r>
            <a:r>
              <a:rPr lang="en-AU" sz="1200" i="0" kern="1200" dirty="0" err="1">
                <a:solidFill>
                  <a:schemeClr val="tx1"/>
                </a:solidFill>
                <a:effectLst/>
                <a:latin typeface="+mn-lt"/>
                <a:ea typeface="+mn-ea"/>
                <a:cs typeface="+mn-cs"/>
              </a:rPr>
              <a:t>ini</a:t>
            </a:r>
            <a:r>
              <a:rPr lang="en-AU" sz="1200" i="0" kern="1200" dirty="0">
                <a:solidFill>
                  <a:schemeClr val="tx1"/>
                </a:solidFill>
                <a:effectLst/>
                <a:latin typeface="+mn-lt"/>
                <a:ea typeface="+mn-ea"/>
                <a:cs typeface="+mn-cs"/>
              </a:rPr>
              <a:t>, </a:t>
            </a:r>
            <a:r>
              <a:rPr lang="en-AU" sz="1200" i="0" kern="1200" dirty="0" err="1">
                <a:solidFill>
                  <a:schemeClr val="tx1"/>
                </a:solidFill>
                <a:effectLst/>
                <a:latin typeface="+mn-lt"/>
                <a:ea typeface="+mn-ea"/>
                <a:cs typeface="+mn-cs"/>
              </a:rPr>
              <a:t>kunjungi</a:t>
            </a:r>
            <a:r>
              <a:rPr lang="en-AU" sz="1200" i="0" kern="1200" dirty="0">
                <a:solidFill>
                  <a:schemeClr val="tx1"/>
                </a:solidFill>
                <a:effectLst/>
                <a:latin typeface="+mn-lt"/>
                <a:ea typeface="+mn-ea"/>
                <a:cs typeface="+mn-cs"/>
              </a:rPr>
              <a:t>  </a:t>
            </a:r>
            <a:r>
              <a:rPr lang="en-AU" sz="1200" i="0" kern="1200" dirty="0" err="1">
                <a:solidFill>
                  <a:schemeClr val="tx1"/>
                </a:solidFill>
                <a:effectLst/>
                <a:latin typeface="+mn-lt"/>
                <a:ea typeface="+mn-ea"/>
                <a:cs typeface="+mn-cs"/>
              </a:rPr>
              <a:t>www.australianwinediscovered.com</a:t>
            </a:r>
            <a:endParaRPr lang="en-US" i="0" dirty="0">
              <a:latin typeface="+mn-lt"/>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34820206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35494767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Sekarang</a:t>
            </a:r>
            <a:r>
              <a:rPr lang="en-US" dirty="0"/>
              <a:t> </a:t>
            </a:r>
            <a:r>
              <a:rPr lang="en-US" dirty="0" err="1"/>
              <a:t>adalah</a:t>
            </a:r>
            <a:r>
              <a:rPr lang="en-US" dirty="0"/>
              <a:t> </a:t>
            </a:r>
            <a:r>
              <a:rPr lang="en-US" dirty="0" err="1"/>
              <a:t>waktu</a:t>
            </a:r>
            <a:r>
              <a:rPr lang="en-US" dirty="0"/>
              <a:t> yang </a:t>
            </a:r>
            <a:r>
              <a:rPr lang="en-US" dirty="0" err="1"/>
              <a:t>tepat</a:t>
            </a:r>
            <a:r>
              <a:rPr lang="en-US" dirty="0"/>
              <a:t> </a:t>
            </a:r>
            <a:r>
              <a:rPr lang="en-US" dirty="0" err="1"/>
              <a:t>untuk</a:t>
            </a:r>
            <a:r>
              <a:rPr lang="en-US" dirty="0"/>
              <a:t> </a:t>
            </a:r>
            <a:r>
              <a:rPr lang="en-US" dirty="0" err="1"/>
              <a:t>mencoba</a:t>
            </a:r>
            <a:r>
              <a:rPr lang="en-US" dirty="0"/>
              <a:t> dan </a:t>
            </a:r>
            <a:r>
              <a:rPr lang="en-US" dirty="0" err="1"/>
              <a:t>mendiskusikan</a:t>
            </a:r>
            <a:r>
              <a:rPr lang="en-US" dirty="0"/>
              <a:t> </a:t>
            </a:r>
            <a:r>
              <a:rPr lang="en-US" dirty="0" err="1"/>
              <a:t>campuran</a:t>
            </a:r>
            <a:r>
              <a:rPr lang="en-US" dirty="0"/>
              <a:t> </a:t>
            </a:r>
            <a:r>
              <a:rPr lang="en-US" dirty="0" err="1"/>
              <a:t>anggur</a:t>
            </a:r>
            <a:r>
              <a:rPr lang="en-US" dirty="0"/>
              <a:t> </a:t>
            </a:r>
            <a:r>
              <a:rPr lang="en-US" dirty="0" err="1"/>
              <a:t>pilihan</a:t>
            </a:r>
            <a:r>
              <a:rPr lang="en-US" dirty="0"/>
              <a:t> Anda. </a:t>
            </a:r>
          </a:p>
          <a:p>
            <a:r>
              <a:rPr lang="en-US" dirty="0"/>
              <a:t> </a:t>
            </a:r>
          </a:p>
          <a:p>
            <a:pPr marL="0" marR="0" lvl="0" indent="0" algn="l" defTabSz="914400" rtl="0" eaLnBrk="1" fontAlgn="auto" latinLnBrk="0" hangingPunct="1">
              <a:lnSpc>
                <a:spcPct val="100000"/>
              </a:lnSpc>
              <a:spcBef>
                <a:spcPct val="0"/>
              </a:spcBef>
              <a:spcAft>
                <a:spcPct val="0"/>
              </a:spcAft>
              <a:buClrTx/>
              <a:buSzTx/>
              <a:buFontTx/>
              <a:buNone/>
              <a:defRPr/>
            </a:pPr>
            <a:r>
              <a:rPr lang="en-AU" sz="1200" kern="1200" dirty="0">
                <a:solidFill>
                  <a:schemeClr val="tx1"/>
                </a:solidFill>
                <a:effectLst/>
                <a:latin typeface="+mn-lt"/>
                <a:ea typeface="+mn-ea"/>
                <a:cs typeface="+mn-cs"/>
              </a:rPr>
              <a:t>+ TOPIK KOMPLIMENTER :  Anda </a:t>
            </a:r>
            <a:r>
              <a:rPr lang="en-AU" sz="1200" kern="1200" dirty="0" err="1">
                <a:solidFill>
                  <a:schemeClr val="tx1"/>
                </a:solidFill>
                <a:effectLst/>
                <a:latin typeface="+mn-lt"/>
                <a:ea typeface="+mn-ea"/>
                <a:cs typeface="+mn-cs"/>
              </a:rPr>
              <a:t>akan</a:t>
            </a:r>
            <a:r>
              <a:rPr lang="en-AU" sz="1200" kern="1200" dirty="0">
                <a:solidFill>
                  <a:schemeClr val="tx1"/>
                </a:solidFill>
                <a:effectLst/>
                <a:latin typeface="+mn-lt"/>
                <a:ea typeface="+mn-ea"/>
                <a:cs typeface="+mn-cs"/>
              </a:rPr>
              <a:t> </a:t>
            </a:r>
            <a:r>
              <a:rPr lang="en-AU" sz="1200" kern="1200" dirty="0" err="1">
                <a:solidFill>
                  <a:schemeClr val="tx1"/>
                </a:solidFill>
                <a:effectLst/>
                <a:latin typeface="+mn-lt"/>
                <a:ea typeface="+mn-ea"/>
                <a:cs typeface="+mn-cs"/>
              </a:rPr>
              <a:t>menemukan</a:t>
            </a:r>
            <a:r>
              <a:rPr lang="en-AU" sz="1200" kern="1200" dirty="0">
                <a:solidFill>
                  <a:schemeClr val="tx1"/>
                </a:solidFill>
                <a:effectLst/>
                <a:latin typeface="+mn-lt"/>
                <a:ea typeface="+mn-ea"/>
                <a:cs typeface="+mn-cs"/>
              </a:rPr>
              <a:t> </a:t>
            </a:r>
            <a:r>
              <a:rPr lang="en-AU" sz="1200" kern="1200" dirty="0" err="1">
                <a:solidFill>
                  <a:schemeClr val="tx1"/>
                </a:solidFill>
                <a:effectLst/>
                <a:latin typeface="+mn-lt"/>
                <a:ea typeface="+mn-ea"/>
                <a:cs typeface="+mn-cs"/>
              </a:rPr>
              <a:t>materi</a:t>
            </a:r>
            <a:r>
              <a:rPr lang="en-AU" sz="1200" kern="1200" dirty="0">
                <a:solidFill>
                  <a:schemeClr val="tx1"/>
                </a:solidFill>
                <a:effectLst/>
                <a:latin typeface="+mn-lt"/>
                <a:ea typeface="+mn-ea"/>
                <a:cs typeface="+mn-cs"/>
              </a:rPr>
              <a:t> </a:t>
            </a:r>
            <a:r>
              <a:rPr lang="en-AU" sz="1200" kern="1200" dirty="0" err="1">
                <a:solidFill>
                  <a:schemeClr val="tx1"/>
                </a:solidFill>
                <a:effectLst/>
                <a:latin typeface="+mn-lt"/>
                <a:ea typeface="+mn-ea"/>
                <a:cs typeface="+mn-cs"/>
              </a:rPr>
              <a:t>untuk</a:t>
            </a:r>
            <a:r>
              <a:rPr lang="en-AU" sz="1200" kern="1200" dirty="0">
                <a:solidFill>
                  <a:schemeClr val="tx1"/>
                </a:solidFill>
                <a:effectLst/>
                <a:latin typeface="+mn-lt"/>
                <a:ea typeface="+mn-ea"/>
                <a:cs typeface="+mn-cs"/>
              </a:rPr>
              <a:t> </a:t>
            </a:r>
            <a:r>
              <a:rPr lang="en-AU" sz="1200" kern="1200" dirty="0" err="1">
                <a:solidFill>
                  <a:schemeClr val="tx1"/>
                </a:solidFill>
                <a:effectLst/>
                <a:latin typeface="+mn-lt"/>
                <a:ea typeface="+mn-ea"/>
                <a:cs typeface="+mn-cs"/>
              </a:rPr>
              <a:t>berbagai</a:t>
            </a:r>
            <a:r>
              <a:rPr lang="en-AU" sz="1200" kern="1200" dirty="0">
                <a:solidFill>
                  <a:schemeClr val="tx1"/>
                </a:solidFill>
                <a:effectLst/>
                <a:latin typeface="+mn-lt"/>
                <a:ea typeface="+mn-ea"/>
                <a:cs typeface="+mn-cs"/>
              </a:rPr>
              <a:t> </a:t>
            </a:r>
            <a:r>
              <a:rPr lang="en-AU" sz="1200" kern="1200" dirty="0" err="1">
                <a:solidFill>
                  <a:schemeClr val="tx1"/>
                </a:solidFill>
                <a:effectLst/>
                <a:latin typeface="+mn-lt"/>
                <a:ea typeface="+mn-ea"/>
                <a:cs typeface="+mn-cs"/>
              </a:rPr>
              <a:t>varietas</a:t>
            </a:r>
            <a:r>
              <a:rPr lang="en-AU" sz="1200" kern="1200" dirty="0">
                <a:solidFill>
                  <a:schemeClr val="tx1"/>
                </a:solidFill>
                <a:effectLst/>
                <a:latin typeface="+mn-lt"/>
                <a:ea typeface="+mn-ea"/>
                <a:cs typeface="+mn-cs"/>
              </a:rPr>
              <a:t> </a:t>
            </a:r>
            <a:r>
              <a:rPr lang="en-AU" sz="1200" kern="1200" dirty="0" err="1">
                <a:solidFill>
                  <a:schemeClr val="tx1"/>
                </a:solidFill>
                <a:effectLst/>
                <a:latin typeface="+mn-lt"/>
                <a:ea typeface="+mn-ea"/>
                <a:cs typeface="+mn-cs"/>
              </a:rPr>
              <a:t>ini</a:t>
            </a:r>
            <a:r>
              <a:rPr lang="en-AU" sz="1200" kern="1200" dirty="0">
                <a:solidFill>
                  <a:schemeClr val="tx1"/>
                </a:solidFill>
                <a:effectLst/>
                <a:latin typeface="+mn-lt"/>
                <a:ea typeface="+mn-ea"/>
                <a:cs typeface="+mn-cs"/>
              </a:rPr>
              <a:t> dan </a:t>
            </a:r>
            <a:r>
              <a:rPr lang="en-AU" sz="1200" kern="1200" dirty="0" err="1">
                <a:solidFill>
                  <a:schemeClr val="tx1"/>
                </a:solidFill>
                <a:effectLst/>
                <a:latin typeface="+mn-lt"/>
                <a:ea typeface="+mn-ea"/>
                <a:cs typeface="+mn-cs"/>
              </a:rPr>
              <a:t>lebih</a:t>
            </a:r>
            <a:r>
              <a:rPr lang="en-AU" sz="1200" kern="1200" dirty="0">
                <a:solidFill>
                  <a:schemeClr val="tx1"/>
                </a:solidFill>
                <a:effectLst/>
                <a:latin typeface="+mn-lt"/>
                <a:ea typeface="+mn-ea"/>
                <a:cs typeface="+mn-cs"/>
              </a:rPr>
              <a:t> </a:t>
            </a:r>
            <a:r>
              <a:rPr lang="en-AU" sz="1200" kern="1200" dirty="0" err="1">
                <a:solidFill>
                  <a:schemeClr val="tx1"/>
                </a:solidFill>
                <a:effectLst/>
                <a:latin typeface="+mn-lt"/>
                <a:ea typeface="+mn-ea"/>
                <a:cs typeface="+mn-cs"/>
              </a:rPr>
              <a:t>banyak</a:t>
            </a:r>
            <a:r>
              <a:rPr lang="en-AU" sz="1200" kern="1200" dirty="0">
                <a:solidFill>
                  <a:schemeClr val="tx1"/>
                </a:solidFill>
                <a:effectLst/>
                <a:latin typeface="+mn-lt"/>
                <a:ea typeface="+mn-ea"/>
                <a:cs typeface="+mn-cs"/>
              </a:rPr>
              <a:t> </a:t>
            </a:r>
            <a:r>
              <a:rPr lang="en-AU" sz="1200" kern="1200" dirty="0" err="1">
                <a:solidFill>
                  <a:schemeClr val="tx1"/>
                </a:solidFill>
                <a:effectLst/>
                <a:latin typeface="+mn-lt"/>
                <a:ea typeface="+mn-ea"/>
                <a:cs typeface="+mn-cs"/>
              </a:rPr>
              <a:t>lagi</a:t>
            </a:r>
            <a:r>
              <a:rPr lang="en-AU" sz="1200" kern="1200" dirty="0">
                <a:solidFill>
                  <a:schemeClr val="tx1"/>
                </a:solidFill>
                <a:effectLst/>
                <a:latin typeface="+mn-lt"/>
                <a:ea typeface="+mn-ea"/>
                <a:cs typeface="+mn-cs"/>
              </a:rPr>
              <a:t> di  </a:t>
            </a:r>
            <a:r>
              <a:rPr lang="en-AU" sz="1200" kern="1200" dirty="0" err="1">
                <a:solidFill>
                  <a:schemeClr val="tx1"/>
                </a:solidFill>
                <a:effectLst/>
                <a:latin typeface="+mn-lt"/>
                <a:ea typeface="+mn-ea"/>
                <a:cs typeface="+mn-cs"/>
              </a:rPr>
              <a:t>www.australianwinediscovered.com</a:t>
            </a:r>
            <a:endParaRPr lang="en-AU"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14074139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rPr>
              <a:t>Iklim </a:t>
            </a:r>
            <a:r>
              <a:rPr lang="en-AU" sz="1200" b="0" i="0" u="none" strike="noStrike" kern="1200" dirty="0" err="1">
                <a:solidFill>
                  <a:schemeClr val="tx1"/>
                </a:solidFill>
                <a:effectLst/>
                <a:latin typeface="+mn-lt"/>
                <a:ea typeface="+mn-ea"/>
                <a:cs typeface="+mn-cs"/>
              </a:rPr>
              <a:t>sejuk</a:t>
            </a:r>
            <a:r>
              <a:rPr lang="en-AU" sz="1200" b="0" i="0" u="none" strike="noStrike" kern="1200" dirty="0">
                <a:solidFill>
                  <a:schemeClr val="tx1"/>
                </a:solidFill>
                <a:effectLst/>
                <a:latin typeface="+mn-lt"/>
                <a:ea typeface="+mn-ea"/>
                <a:cs typeface="+mn-cs"/>
              </a:rPr>
              <a:t> Orange sangat </a:t>
            </a:r>
            <a:r>
              <a:rPr lang="en-AU" sz="1200" b="0" i="0" u="none" strike="noStrike" kern="1200" dirty="0" err="1">
                <a:solidFill>
                  <a:schemeClr val="tx1"/>
                </a:solidFill>
                <a:effectLst/>
                <a:latin typeface="+mn-lt"/>
                <a:ea typeface="+mn-ea"/>
                <a:cs typeface="+mn-cs"/>
              </a:rPr>
              <a:t>sesuai</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dengan</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varietas</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beraroma</a:t>
            </a:r>
            <a:r>
              <a:rPr lang="en-AU" sz="1200" b="0" i="0" u="none" strike="noStrike" kern="1200" dirty="0">
                <a:solidFill>
                  <a:schemeClr val="tx1"/>
                </a:solidFill>
                <a:effectLst/>
                <a:latin typeface="+mn-lt"/>
                <a:ea typeface="+mn-ea"/>
                <a:cs typeface="+mn-cs"/>
              </a:rPr>
              <a:t>, yang </a:t>
            </a:r>
            <a:r>
              <a:rPr lang="en-AU" sz="1200" b="0" i="0" u="none" strike="noStrike" kern="1200" dirty="0" err="1">
                <a:solidFill>
                  <a:schemeClr val="tx1"/>
                </a:solidFill>
                <a:effectLst/>
                <a:latin typeface="+mn-lt"/>
                <a:ea typeface="+mn-ea"/>
                <a:cs typeface="+mn-cs"/>
              </a:rPr>
              <a:t>memproduksi</a:t>
            </a:r>
            <a:r>
              <a:rPr lang="en-AU" sz="1200" b="0" i="1" u="none" strike="noStrike" kern="1200" dirty="0">
                <a:solidFill>
                  <a:schemeClr val="tx1"/>
                </a:solidFill>
                <a:effectLst/>
                <a:latin typeface="+mn-lt"/>
                <a:ea typeface="+mn-ea"/>
                <a:cs typeface="+mn-cs"/>
              </a:rPr>
              <a:t> wine </a:t>
            </a:r>
            <a:r>
              <a:rPr lang="en-AU" sz="1200" b="0" i="0" u="none" strike="noStrike" kern="1200" dirty="0">
                <a:solidFill>
                  <a:schemeClr val="tx1"/>
                </a:solidFill>
                <a:effectLst/>
                <a:latin typeface="+mn-lt"/>
                <a:ea typeface="+mn-ea"/>
                <a:cs typeface="+mn-cs"/>
              </a:rPr>
              <a:t>yang </a:t>
            </a:r>
            <a:r>
              <a:rPr lang="en-AU" sz="1200" b="0" i="0" u="none" strike="noStrike" kern="1200" dirty="0" err="1">
                <a:solidFill>
                  <a:schemeClr val="tx1"/>
                </a:solidFill>
                <a:effectLst/>
                <a:latin typeface="+mn-lt"/>
                <a:ea typeface="+mn-ea"/>
                <a:cs typeface="+mn-cs"/>
              </a:rPr>
              <a:t>memiliki</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ciri</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khas</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buah</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tropis</a:t>
            </a:r>
            <a:r>
              <a:rPr lang="en-AU" sz="1200" b="0" i="0" u="none" strike="noStrike" kern="1200" dirty="0">
                <a:solidFill>
                  <a:schemeClr val="tx1"/>
                </a:solidFill>
                <a:effectLst/>
                <a:latin typeface="+mn-lt"/>
                <a:ea typeface="+mn-ea"/>
                <a:cs typeface="+mn-cs"/>
              </a:rPr>
              <a:t> yang </a:t>
            </a:r>
            <a:r>
              <a:rPr lang="en-AU" sz="1200" b="0" i="0" u="none" strike="noStrike" kern="1200" dirty="0" err="1">
                <a:solidFill>
                  <a:schemeClr val="tx1"/>
                </a:solidFill>
                <a:effectLst/>
                <a:latin typeface="+mn-lt"/>
                <a:ea typeface="+mn-ea"/>
                <a:cs typeface="+mn-cs"/>
              </a:rPr>
              <a:t>menjadi</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ciri</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khas</a:t>
            </a:r>
            <a:r>
              <a:rPr lang="en-AU" sz="1200" b="0" i="0" u="none" strike="noStrike" kern="1200" dirty="0">
                <a:solidFill>
                  <a:schemeClr val="tx1"/>
                </a:solidFill>
                <a:effectLst/>
                <a:latin typeface="+mn-lt"/>
                <a:ea typeface="+mn-ea"/>
                <a:cs typeface="+mn-cs"/>
              </a:rPr>
              <a:t> yang </a:t>
            </a:r>
            <a:r>
              <a:rPr lang="en-AU" sz="1200" b="0" i="0" u="none" strike="noStrike" kern="1200" dirty="0" err="1">
                <a:solidFill>
                  <a:schemeClr val="tx1"/>
                </a:solidFill>
                <a:effectLst/>
                <a:latin typeface="+mn-lt"/>
                <a:ea typeface="+mn-ea"/>
                <a:cs typeface="+mn-cs"/>
              </a:rPr>
              <a:t>nyata</a:t>
            </a:r>
            <a:r>
              <a:rPr lang="en-AU" sz="1200" b="0" i="0" u="none" strike="noStrike" kern="1200" dirty="0">
                <a:solidFill>
                  <a:schemeClr val="tx1"/>
                </a:solidFill>
                <a:effectLst/>
                <a:latin typeface="+mn-lt"/>
                <a:ea typeface="+mn-ea"/>
                <a:cs typeface="+mn-cs"/>
              </a:rPr>
              <a:t> – </a:t>
            </a:r>
            <a:r>
              <a:rPr lang="en-AU" sz="1200" b="0" i="0" u="none" strike="noStrike" kern="1200" dirty="0" err="1">
                <a:solidFill>
                  <a:schemeClr val="tx1"/>
                </a:solidFill>
                <a:effectLst/>
                <a:latin typeface="+mn-lt"/>
                <a:ea typeface="+mn-ea"/>
                <a:cs typeface="+mn-cs"/>
              </a:rPr>
              <a:t>terutama</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ketika</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ditanam</a:t>
            </a:r>
            <a:r>
              <a:rPr lang="en-AU" sz="1200" b="0" i="0" u="none" strike="noStrike" kern="1200" dirty="0">
                <a:solidFill>
                  <a:schemeClr val="tx1"/>
                </a:solidFill>
                <a:effectLst/>
                <a:latin typeface="+mn-lt"/>
                <a:ea typeface="+mn-ea"/>
                <a:cs typeface="+mn-cs"/>
              </a:rPr>
              <a:t>  pada </a:t>
            </a:r>
            <a:r>
              <a:rPr lang="en-AU" sz="1200" b="0" i="0" u="none" strike="noStrike" kern="1200" dirty="0" err="1">
                <a:solidFill>
                  <a:schemeClr val="tx1"/>
                </a:solidFill>
                <a:effectLst/>
                <a:latin typeface="+mn-lt"/>
                <a:ea typeface="+mn-ea"/>
                <a:cs typeface="+mn-cs"/>
              </a:rPr>
              <a:t>ketinggian</a:t>
            </a:r>
            <a:r>
              <a:rPr lang="en-AU" sz="1200" b="0" i="0" u="none" strike="noStrike" kern="1200" dirty="0">
                <a:solidFill>
                  <a:schemeClr val="tx1"/>
                </a:solidFill>
                <a:effectLst/>
                <a:latin typeface="+mn-lt"/>
                <a:ea typeface="+mn-ea"/>
                <a:cs typeface="+mn-cs"/>
              </a:rPr>
              <a:t> di </a:t>
            </a:r>
            <a:r>
              <a:rPr lang="en-AU" sz="1200" b="0" i="0" u="none" strike="noStrike" kern="1200" dirty="0" err="1">
                <a:solidFill>
                  <a:schemeClr val="tx1"/>
                </a:solidFill>
                <a:effectLst/>
                <a:latin typeface="+mn-lt"/>
                <a:ea typeface="+mn-ea"/>
                <a:cs typeface="+mn-cs"/>
              </a:rPr>
              <a:t>atas</a:t>
            </a:r>
            <a:r>
              <a:rPr lang="en-AU" sz="1200" b="0" i="0" u="none" strike="noStrike" kern="1200" dirty="0">
                <a:solidFill>
                  <a:schemeClr val="tx1"/>
                </a:solidFill>
                <a:effectLst/>
                <a:latin typeface="+mn-lt"/>
                <a:ea typeface="+mn-ea"/>
                <a:cs typeface="+mn-cs"/>
              </a:rPr>
              <a:t> 750 m (2,460 kaki).  </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24905913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40161695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1" u="none" strike="noStrike" kern="1200" dirty="0">
                <a:solidFill>
                  <a:schemeClr val="tx1"/>
                </a:solidFill>
                <a:effectLst/>
                <a:latin typeface="+mn-lt"/>
                <a:ea typeface="+mn-ea"/>
                <a:cs typeface="+mn-cs"/>
              </a:rPr>
              <a:t>Wine </a:t>
            </a:r>
            <a:r>
              <a:rPr lang="en-AU" sz="1200" b="0" i="0" u="none" strike="noStrike" kern="1200" dirty="0" err="1">
                <a:solidFill>
                  <a:schemeClr val="tx1"/>
                </a:solidFill>
                <a:effectLst/>
                <a:latin typeface="+mn-lt"/>
                <a:ea typeface="+mn-ea"/>
                <a:cs typeface="+mn-cs"/>
              </a:rPr>
              <a:t>berkisar</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dari</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dari</a:t>
            </a:r>
            <a:r>
              <a:rPr lang="en-AU" sz="1200" b="0" i="0" u="none" strike="noStrike" kern="1200" dirty="0">
                <a:solidFill>
                  <a:schemeClr val="tx1"/>
                </a:solidFill>
                <a:effectLst/>
                <a:latin typeface="+mn-lt"/>
                <a:ea typeface="+mn-ea"/>
                <a:cs typeface="+mn-cs"/>
              </a:rPr>
              <a:t> yang </a:t>
            </a:r>
            <a:r>
              <a:rPr lang="en-AU" sz="1200" b="0" i="0" u="none" strike="noStrike" kern="1200" dirty="0" err="1">
                <a:solidFill>
                  <a:schemeClr val="tx1"/>
                </a:solidFill>
                <a:effectLst/>
                <a:latin typeface="+mn-lt"/>
                <a:ea typeface="+mn-ea"/>
                <a:cs typeface="+mn-cs"/>
              </a:rPr>
              <a:t>renyah</a:t>
            </a:r>
            <a:r>
              <a:rPr lang="en-AU" sz="1200" b="0" i="0" u="none" strike="noStrike" kern="1200" dirty="0">
                <a:solidFill>
                  <a:schemeClr val="tx1"/>
                </a:solidFill>
                <a:effectLst/>
                <a:latin typeface="+mn-lt"/>
                <a:ea typeface="+mn-ea"/>
                <a:cs typeface="+mn-cs"/>
              </a:rPr>
              <a:t> dan </a:t>
            </a:r>
            <a:r>
              <a:rPr lang="en-AU" sz="1200" b="0" i="0" u="none" strike="noStrike" kern="1200" dirty="0" err="1">
                <a:solidFill>
                  <a:schemeClr val="tx1"/>
                </a:solidFill>
                <a:effectLst/>
                <a:latin typeface="+mn-lt"/>
                <a:ea typeface="+mn-ea"/>
                <a:cs typeface="+mn-cs"/>
              </a:rPr>
              <a:t>elegan</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sampai</a:t>
            </a:r>
            <a:r>
              <a:rPr lang="en-AU" sz="1200" b="0" i="0" u="none" strike="noStrike" kern="1200" dirty="0">
                <a:solidFill>
                  <a:schemeClr val="tx1"/>
                </a:solidFill>
                <a:effectLst/>
                <a:latin typeface="+mn-lt"/>
                <a:ea typeface="+mn-ea"/>
                <a:cs typeface="+mn-cs"/>
              </a:rPr>
              <a:t> yang  </a:t>
            </a:r>
            <a:r>
              <a:rPr lang="en-AU" sz="1200" b="0" i="1" u="none" strike="noStrike" kern="1200" dirty="0">
                <a:solidFill>
                  <a:schemeClr val="tx1"/>
                </a:solidFill>
                <a:effectLst/>
                <a:latin typeface="+mn-lt"/>
                <a:ea typeface="+mn-ea"/>
                <a:cs typeface="+mn-cs"/>
              </a:rPr>
              <a:t>robust</a:t>
            </a:r>
            <a:r>
              <a:rPr lang="en-AU" sz="1200" b="0" i="0" u="none" strike="noStrike" kern="1200" dirty="0">
                <a:solidFill>
                  <a:schemeClr val="tx1"/>
                </a:solidFill>
                <a:effectLst/>
                <a:latin typeface="+mn-lt"/>
                <a:ea typeface="+mn-ea"/>
                <a:cs typeface="+mn-cs"/>
              </a:rPr>
              <a:t> dan</a:t>
            </a:r>
            <a:r>
              <a:rPr lang="en-AU" sz="1200" b="1"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memiliki</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cita</a:t>
            </a:r>
            <a:r>
              <a:rPr lang="en-AU" sz="1200" b="0" i="0" u="none" strike="noStrike" kern="1200" dirty="0">
                <a:solidFill>
                  <a:schemeClr val="tx1"/>
                </a:solidFill>
                <a:effectLst/>
                <a:latin typeface="+mn-lt"/>
                <a:ea typeface="+mn-ea"/>
                <a:cs typeface="+mn-cs"/>
              </a:rPr>
              <a:t> rasa kaya di </a:t>
            </a:r>
            <a:r>
              <a:rPr lang="en-AU" sz="1200" b="0" i="0" u="none" strike="noStrike" kern="1200" dirty="0" err="1">
                <a:solidFill>
                  <a:schemeClr val="tx1"/>
                </a:solidFill>
                <a:effectLst/>
                <a:latin typeface="+mn-lt"/>
                <a:ea typeface="+mn-ea"/>
                <a:cs typeface="+mn-cs"/>
              </a:rPr>
              <a:t>mulut</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dengan</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sentuhan</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sitrus</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buah</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berbiji</a:t>
            </a:r>
            <a:r>
              <a:rPr lang="en-AU" sz="1200" b="0" i="0" u="none" strike="noStrike" kern="1200" dirty="0">
                <a:solidFill>
                  <a:schemeClr val="tx1"/>
                </a:solidFill>
                <a:effectLst/>
                <a:latin typeface="+mn-lt"/>
                <a:ea typeface="+mn-ea"/>
                <a:cs typeface="+mn-cs"/>
              </a:rPr>
              <a:t>, melon dan </a:t>
            </a:r>
            <a:r>
              <a:rPr lang="en-AU" sz="1200" b="0" i="0" u="none" strike="noStrike" kern="1200" dirty="0" err="1">
                <a:solidFill>
                  <a:schemeClr val="tx1"/>
                </a:solidFill>
                <a:effectLst/>
                <a:latin typeface="+mn-lt"/>
                <a:ea typeface="+mn-ea"/>
                <a:cs typeface="+mn-cs"/>
              </a:rPr>
              <a:t>kacang</a:t>
            </a:r>
            <a:r>
              <a:rPr lang="en-AU" sz="1200" b="0" i="0" u="none" strike="noStrike" kern="1200" dirty="0">
                <a:solidFill>
                  <a:schemeClr val="tx1"/>
                </a:solidFill>
                <a:effectLst/>
                <a:latin typeface="+mn-lt"/>
                <a:ea typeface="+mn-ea"/>
                <a:cs typeface="+mn-cs"/>
              </a:rPr>
              <a:t> mete.</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28928298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err="1">
                <a:solidFill>
                  <a:schemeClr val="tx1"/>
                </a:solidFill>
                <a:effectLst/>
                <a:latin typeface="+mn-lt"/>
                <a:ea typeface="+mn-ea"/>
                <a:cs typeface="+mn-cs"/>
              </a:rPr>
              <a:t>Penggunaan</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Barel</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kayu</a:t>
            </a:r>
            <a:r>
              <a:rPr lang="en-AU" sz="1200" b="0" i="0" u="none" strike="noStrike" kern="1200" dirty="0">
                <a:solidFill>
                  <a:schemeClr val="tx1"/>
                </a:solidFill>
                <a:effectLst/>
                <a:latin typeface="+mn-lt"/>
                <a:ea typeface="+mn-ea"/>
                <a:cs typeface="+mn-cs"/>
              </a:rPr>
              <a:t> yang </a:t>
            </a:r>
            <a:r>
              <a:rPr lang="en-AU" sz="1200" b="0" i="0" u="none" strike="noStrike" kern="1200" dirty="0" err="1">
                <a:solidFill>
                  <a:schemeClr val="tx1"/>
                </a:solidFill>
                <a:effectLst/>
                <a:latin typeface="+mn-lt"/>
                <a:ea typeface="+mn-ea"/>
                <a:cs typeface="+mn-cs"/>
              </a:rPr>
              <a:t>seimbang</a:t>
            </a:r>
            <a:r>
              <a:rPr lang="en-AU" sz="1200" b="0" i="0" u="none" strike="noStrike" kern="1200" dirty="0">
                <a:solidFill>
                  <a:schemeClr val="tx1"/>
                </a:solidFill>
                <a:effectLst/>
                <a:latin typeface="+mn-lt"/>
                <a:ea typeface="+mn-ea"/>
                <a:cs typeface="+mn-cs"/>
              </a:rPr>
              <a:t> dan </a:t>
            </a:r>
            <a:r>
              <a:rPr lang="en-AU" sz="1200" b="0" i="0" u="none" strike="noStrike" kern="1200" dirty="0" err="1">
                <a:solidFill>
                  <a:schemeClr val="tx1"/>
                </a:solidFill>
                <a:effectLst/>
                <a:latin typeface="+mn-lt"/>
                <a:ea typeface="+mn-ea"/>
                <a:cs typeface="+mn-cs"/>
              </a:rPr>
              <a:t>kemurnian</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buah</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merupakan</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hal</a:t>
            </a:r>
            <a:r>
              <a:rPr lang="en-AU" sz="1200" b="0" i="0" u="none" strike="noStrike" kern="1200" dirty="0">
                <a:solidFill>
                  <a:schemeClr val="tx1"/>
                </a:solidFill>
                <a:effectLst/>
                <a:latin typeface="+mn-lt"/>
                <a:ea typeface="+mn-ea"/>
                <a:cs typeface="+mn-cs"/>
              </a:rPr>
              <a:t> yang </a:t>
            </a:r>
            <a:r>
              <a:rPr lang="en-AU" sz="1200" b="0" i="0" u="none" strike="noStrike" kern="1200" dirty="0" err="1">
                <a:solidFill>
                  <a:schemeClr val="tx1"/>
                </a:solidFill>
                <a:effectLst/>
                <a:latin typeface="+mn-lt"/>
                <a:ea typeface="+mn-ea"/>
                <a:cs typeface="+mn-cs"/>
              </a:rPr>
              <a:t>menonjol</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dari</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anggur</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ini</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dengan</a:t>
            </a:r>
            <a:r>
              <a:rPr lang="en-AU" sz="1200" b="0" i="0" u="none" strike="noStrike" kern="1200" dirty="0">
                <a:solidFill>
                  <a:schemeClr val="tx1"/>
                </a:solidFill>
                <a:effectLst/>
                <a:latin typeface="+mn-lt"/>
                <a:ea typeface="+mn-ea"/>
                <a:cs typeface="+mn-cs"/>
              </a:rPr>
              <a:t> rasa </a:t>
            </a:r>
            <a:r>
              <a:rPr lang="en-AU" sz="1200" b="0" i="0" u="none" strike="noStrike" kern="1200" dirty="0" err="1">
                <a:solidFill>
                  <a:schemeClr val="tx1"/>
                </a:solidFill>
                <a:effectLst/>
                <a:latin typeface="+mn-lt"/>
                <a:ea typeface="+mn-ea"/>
                <a:cs typeface="+mn-cs"/>
              </a:rPr>
              <a:t>buah</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segara</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seperti</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ceri</a:t>
            </a:r>
            <a:r>
              <a:rPr lang="en-AU" sz="1200" b="0" i="0" u="none" strike="noStrike" kern="1200" dirty="0">
                <a:solidFill>
                  <a:schemeClr val="tx1"/>
                </a:solidFill>
                <a:effectLst/>
                <a:latin typeface="+mn-lt"/>
                <a:ea typeface="+mn-ea"/>
                <a:cs typeface="+mn-cs"/>
              </a:rPr>
              <a:t>, plum, </a:t>
            </a:r>
            <a:r>
              <a:rPr lang="en-AU" sz="1200" b="0" i="0" u="none" strike="noStrike" kern="1200" dirty="0" err="1">
                <a:solidFill>
                  <a:schemeClr val="tx1"/>
                </a:solidFill>
                <a:effectLst/>
                <a:latin typeface="+mn-lt"/>
                <a:ea typeface="+mn-ea"/>
                <a:cs typeface="+mn-cs"/>
              </a:rPr>
              <a:t>rasberi</a:t>
            </a:r>
            <a:r>
              <a:rPr lang="en-AU" sz="1200" b="0" i="0" u="none" strike="noStrike" kern="1200" dirty="0">
                <a:solidFill>
                  <a:schemeClr val="tx1"/>
                </a:solidFill>
                <a:effectLst/>
                <a:latin typeface="+mn-lt"/>
                <a:ea typeface="+mn-ea"/>
                <a:cs typeface="+mn-cs"/>
              </a:rPr>
              <a:t> dan </a:t>
            </a:r>
            <a:r>
              <a:rPr lang="en-AU" sz="1200" b="0" i="0" u="none" strike="noStrike" kern="1200" dirty="0" err="1">
                <a:solidFill>
                  <a:schemeClr val="tx1"/>
                </a:solidFill>
                <a:effectLst/>
                <a:latin typeface="+mn-lt"/>
                <a:ea typeface="+mn-ea"/>
                <a:cs typeface="+mn-cs"/>
              </a:rPr>
              <a:t>stroberi</a:t>
            </a:r>
            <a:r>
              <a:rPr lang="en-AU" sz="1200" b="0" i="0" u="none" strike="noStrike" kern="1200" dirty="0">
                <a:solidFill>
                  <a:schemeClr val="tx1"/>
                </a:solidFill>
                <a:effectLst/>
                <a:latin typeface="+mn-lt"/>
                <a:ea typeface="+mn-ea"/>
                <a:cs typeface="+mn-cs"/>
              </a:rPr>
              <a:t>. </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16538612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23</a:t>
            </a:fld>
            <a:endParaRPr lang="en-US" dirty="0"/>
          </a:p>
        </p:txBody>
      </p:sp>
    </p:spTree>
    <p:extLst>
      <p:ext uri="{BB962C8B-B14F-4D97-AF65-F5344CB8AC3E}">
        <p14:creationId xmlns:p14="http://schemas.microsoft.com/office/powerpoint/2010/main" val="19390118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id-ID" sz="1200" dirty="0">
                <a:solidFill>
                  <a:srgbClr val="000000"/>
                </a:solidFill>
                <a:effectLst/>
                <a:latin typeface="Segoe UI" panose="020B0502040204020203" pitchFamily="34" charset="0"/>
                <a:ea typeface="Times New Roman" panose="02020603050405020304" pitchFamily="18" charset="0"/>
              </a:rPr>
              <a:t>Rasanya mengalir melalui spektrum herba</a:t>
            </a:r>
            <a:r>
              <a:rPr lang="en-US" sz="1200" dirty="0">
                <a:solidFill>
                  <a:srgbClr val="000000"/>
                </a:solidFill>
                <a:effectLst/>
                <a:latin typeface="Segoe UI" panose="020B0502040204020203" pitchFamily="34" charset="0"/>
                <a:ea typeface="Times New Roman" panose="02020603050405020304" pitchFamily="18" charset="0"/>
              </a:rPr>
              <a:t>l</a:t>
            </a:r>
            <a:r>
              <a:rPr lang="id-ID" sz="1200" dirty="0">
                <a:solidFill>
                  <a:srgbClr val="000000"/>
                </a:solidFill>
                <a:effectLst/>
                <a:latin typeface="Segoe UI" panose="020B0502040204020203" pitchFamily="34" charset="0"/>
                <a:ea typeface="Times New Roman" panose="02020603050405020304" pitchFamily="18" charset="0"/>
              </a:rPr>
              <a:t> dan </a:t>
            </a:r>
            <a:r>
              <a:rPr lang="en-US" sz="1200" i="1" dirty="0">
                <a:solidFill>
                  <a:srgbClr val="000000"/>
                </a:solidFill>
                <a:effectLst/>
                <a:latin typeface="Segoe UI" panose="020B0502040204020203" pitchFamily="34" charset="0"/>
                <a:ea typeface="Times New Roman" panose="02020603050405020304" pitchFamily="18" charset="0"/>
              </a:rPr>
              <a:t>earthy</a:t>
            </a:r>
            <a:r>
              <a:rPr lang="en-US" sz="1200" dirty="0">
                <a:solidFill>
                  <a:srgbClr val="000000"/>
                </a:solidFill>
                <a:effectLst/>
                <a:latin typeface="Segoe UI" panose="020B0502040204020203" pitchFamily="34" charset="0"/>
                <a:ea typeface="Times New Roman" panose="02020603050405020304" pitchFamily="18" charset="0"/>
              </a:rPr>
              <a:t> </a:t>
            </a:r>
            <a:r>
              <a:rPr lang="id-ID" sz="1200" dirty="0">
                <a:solidFill>
                  <a:srgbClr val="000000"/>
                </a:solidFill>
                <a:effectLst/>
                <a:latin typeface="Segoe UI" panose="020B0502040204020203" pitchFamily="34" charset="0"/>
                <a:ea typeface="Times New Roman" panose="02020603050405020304" pitchFamily="18" charset="0"/>
              </a:rPr>
              <a:t>dengan rasa manis </a:t>
            </a:r>
            <a:r>
              <a:rPr lang="en-US" sz="1200" dirty="0" err="1">
                <a:solidFill>
                  <a:srgbClr val="000000"/>
                </a:solidFill>
                <a:effectLst/>
                <a:latin typeface="Segoe UI" panose="020B0502040204020203" pitchFamily="34" charset="0"/>
                <a:ea typeface="Times New Roman" panose="02020603050405020304" pitchFamily="18" charset="0"/>
              </a:rPr>
              <a:t>beri</a:t>
            </a:r>
            <a:r>
              <a:rPr lang="en-US" sz="1200" dirty="0">
                <a:solidFill>
                  <a:srgbClr val="000000"/>
                </a:solidFill>
                <a:effectLst/>
                <a:latin typeface="Segoe UI" panose="020B0502040204020203" pitchFamily="34" charset="0"/>
                <a:ea typeface="Times New Roman" panose="02020603050405020304" pitchFamily="18" charset="0"/>
              </a:rPr>
              <a:t> </a:t>
            </a:r>
            <a:r>
              <a:rPr lang="id-ID" sz="1200" dirty="0">
                <a:solidFill>
                  <a:srgbClr val="000000"/>
                </a:solidFill>
                <a:effectLst/>
                <a:latin typeface="Segoe UI" panose="020B0502040204020203" pitchFamily="34" charset="0"/>
                <a:ea typeface="Times New Roman" panose="02020603050405020304" pitchFamily="18" charset="0"/>
              </a:rPr>
              <a:t>gelap. Mereka memiliki </a:t>
            </a:r>
            <a:r>
              <a:rPr lang="en-US" sz="1200" dirty="0" err="1">
                <a:solidFill>
                  <a:srgbClr val="000000"/>
                </a:solidFill>
                <a:effectLst/>
                <a:latin typeface="Segoe UI" panose="020B0502040204020203" pitchFamily="34" charset="0"/>
                <a:ea typeface="Times New Roman" panose="02020603050405020304" pitchFamily="18" charset="0"/>
              </a:rPr>
              <a:t>bobot</a:t>
            </a:r>
            <a:r>
              <a:rPr lang="en-US" sz="1200" dirty="0">
                <a:solidFill>
                  <a:srgbClr val="000000"/>
                </a:solidFill>
                <a:effectLst/>
                <a:latin typeface="Segoe UI" panose="020B0502040204020203" pitchFamily="34" charset="0"/>
                <a:ea typeface="Times New Roman" panose="02020603050405020304" pitchFamily="18" charset="0"/>
              </a:rPr>
              <a:t> dan </a:t>
            </a:r>
            <a:r>
              <a:rPr lang="en-US" sz="1200" dirty="0" err="1">
                <a:solidFill>
                  <a:srgbClr val="000000"/>
                </a:solidFill>
                <a:effectLst/>
                <a:latin typeface="Segoe UI" panose="020B0502040204020203" pitchFamily="34" charset="0"/>
                <a:ea typeface="Times New Roman" panose="02020603050405020304" pitchFamily="18" charset="0"/>
              </a:rPr>
              <a:t>tekstur</a:t>
            </a:r>
            <a:r>
              <a:rPr lang="en-US" sz="1200" dirty="0">
                <a:solidFill>
                  <a:srgbClr val="000000"/>
                </a:solidFill>
                <a:effectLst/>
                <a:latin typeface="Segoe UI" panose="020B0502040204020203" pitchFamily="34" charset="0"/>
                <a:ea typeface="Times New Roman" panose="02020603050405020304" pitchFamily="18" charset="0"/>
              </a:rPr>
              <a:t>  </a:t>
            </a:r>
            <a:r>
              <a:rPr lang="id-ID" sz="1200" dirty="0">
                <a:solidFill>
                  <a:srgbClr val="000000"/>
                </a:solidFill>
                <a:effectLst/>
                <a:latin typeface="Segoe UI" panose="020B0502040204020203" pitchFamily="34" charset="0"/>
                <a:ea typeface="Times New Roman" panose="02020603050405020304" pitchFamily="18" charset="0"/>
              </a:rPr>
              <a:t>sedang dan memiliki tanin</a:t>
            </a:r>
            <a:r>
              <a:rPr lang="en-US" sz="1200" dirty="0">
                <a:solidFill>
                  <a:srgbClr val="000000"/>
                </a:solidFill>
                <a:effectLst/>
                <a:latin typeface="Segoe UI" panose="020B0502040204020203" pitchFamily="34" charset="0"/>
                <a:ea typeface="Times New Roman" panose="02020603050405020304" pitchFamily="18" charset="0"/>
              </a:rPr>
              <a:t> yang </a:t>
            </a:r>
            <a:r>
              <a:rPr lang="id-ID" sz="1200" dirty="0">
                <a:solidFill>
                  <a:srgbClr val="000000"/>
                </a:solidFill>
                <a:effectLst/>
                <a:latin typeface="Segoe UI" panose="020B0502040204020203" pitchFamily="34" charset="0"/>
                <a:ea typeface="Times New Roman" panose="02020603050405020304" pitchFamily="18" charset="0"/>
              </a:rPr>
              <a:t>halus.</a:t>
            </a:r>
            <a:r>
              <a:rPr lang="en-ID" sz="1200" dirty="0">
                <a:effectLst/>
                <a:latin typeface="Times New Roman" panose="02020603050405020304" pitchFamily="18" charset="0"/>
                <a:ea typeface="Times New Roman" panose="02020603050405020304" pitchFamily="18" charset="0"/>
              </a:rPr>
              <a:t> </a:t>
            </a:r>
            <a:r>
              <a:rPr lang="en-US" sz="1200" dirty="0">
                <a:effectLst/>
                <a:latin typeface="Times New Roman" panose="02020603050405020304" pitchFamily="18" charset="0"/>
                <a:ea typeface="Times New Roman" panose="02020603050405020304" pitchFamily="18" charset="0"/>
              </a:rPr>
              <a:t> </a:t>
            </a:r>
            <a:endParaRPr lang="en-ID" sz="12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24</a:t>
            </a:fld>
            <a:endParaRPr lang="en-US" dirty="0"/>
          </a:p>
        </p:txBody>
      </p:sp>
    </p:spTree>
    <p:extLst>
      <p:ext uri="{BB962C8B-B14F-4D97-AF65-F5344CB8AC3E}">
        <p14:creationId xmlns:p14="http://schemas.microsoft.com/office/powerpoint/2010/main" val="28798418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25</a:t>
            </a:fld>
            <a:endParaRPr lang="en-US" dirty="0"/>
          </a:p>
        </p:txBody>
      </p:sp>
    </p:spTree>
    <p:extLst>
      <p:ext uri="{BB962C8B-B14F-4D97-AF65-F5344CB8AC3E}">
        <p14:creationId xmlns:p14="http://schemas.microsoft.com/office/powerpoint/2010/main" val="2595987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sz="1200" dirty="0">
                <a:effectLst/>
                <a:latin typeface="Segoe UI" panose="020B0502040204020203" pitchFamily="34" charset="0"/>
                <a:ea typeface="Times New Roman" panose="02020603050405020304" pitchFamily="18" charset="0"/>
              </a:rPr>
              <a:t>Meskipun ditanam </a:t>
            </a:r>
            <a:r>
              <a:rPr lang="en-US" sz="1200" dirty="0" err="1">
                <a:effectLst/>
                <a:latin typeface="Segoe UI" panose="020B0502040204020203" pitchFamily="34" charset="0"/>
                <a:ea typeface="Times New Roman" panose="02020603050405020304" pitchFamily="18" charset="0"/>
              </a:rPr>
              <a:t>baru-baru</a:t>
            </a:r>
            <a:r>
              <a:rPr lang="en-US" sz="1200" dirty="0">
                <a:effectLst/>
                <a:latin typeface="Segoe UI" panose="020B0502040204020203" pitchFamily="34" charset="0"/>
                <a:ea typeface="Times New Roman" panose="02020603050405020304" pitchFamily="18" charset="0"/>
              </a:rPr>
              <a:t> </a:t>
            </a:r>
            <a:r>
              <a:rPr lang="en-US" sz="1200" dirty="0" err="1">
                <a:effectLst/>
                <a:latin typeface="Segoe UI" panose="020B0502040204020203" pitchFamily="34" charset="0"/>
                <a:ea typeface="Times New Roman" panose="02020603050405020304" pitchFamily="18" charset="0"/>
              </a:rPr>
              <a:t>ini</a:t>
            </a:r>
            <a:r>
              <a:rPr lang="en-US" sz="1200" dirty="0">
                <a:effectLst/>
                <a:latin typeface="Segoe UI" panose="020B0502040204020203" pitchFamily="34" charset="0"/>
                <a:ea typeface="Times New Roman" panose="02020603050405020304" pitchFamily="18" charset="0"/>
              </a:rPr>
              <a:t> </a:t>
            </a:r>
            <a:r>
              <a:rPr lang="en-US" sz="1200" dirty="0" err="1">
                <a:effectLst/>
                <a:latin typeface="Segoe UI" panose="020B0502040204020203" pitchFamily="34" charset="0"/>
                <a:ea typeface="Times New Roman" panose="02020603050405020304" pitchFamily="18" charset="0"/>
              </a:rPr>
              <a:t>dibandingkan</a:t>
            </a:r>
            <a:r>
              <a:rPr lang="en-US" sz="1200" dirty="0">
                <a:effectLst/>
                <a:latin typeface="Segoe UI" panose="020B0502040204020203" pitchFamily="34" charset="0"/>
                <a:ea typeface="Times New Roman" panose="02020603050405020304" pitchFamily="18" charset="0"/>
              </a:rPr>
              <a:t> </a:t>
            </a:r>
            <a:r>
              <a:rPr lang="en-US" sz="1200" dirty="0" err="1">
                <a:effectLst/>
                <a:latin typeface="Segoe UI" panose="020B0502040204020203" pitchFamily="34" charset="0"/>
                <a:ea typeface="Times New Roman" panose="02020603050405020304" pitchFamily="18" charset="0"/>
              </a:rPr>
              <a:t>dengan</a:t>
            </a:r>
            <a:r>
              <a:rPr lang="en-US" sz="1200" dirty="0">
                <a:effectLst/>
                <a:latin typeface="Segoe UI" panose="020B0502040204020203" pitchFamily="34" charset="0"/>
                <a:ea typeface="Times New Roman" panose="02020603050405020304" pitchFamily="18" charset="0"/>
              </a:rPr>
              <a:t> yang </a:t>
            </a:r>
            <a:r>
              <a:rPr lang="en-US" sz="1200" dirty="0" err="1">
                <a:effectLst/>
                <a:latin typeface="Segoe UI" panose="020B0502040204020203" pitchFamily="34" charset="0"/>
                <a:ea typeface="Times New Roman" panose="02020603050405020304" pitchFamily="18" charset="0"/>
              </a:rPr>
              <a:t>lainnya</a:t>
            </a:r>
            <a:r>
              <a:rPr lang="id-ID" sz="1200" dirty="0">
                <a:effectLst/>
                <a:latin typeface="Segoe UI" panose="020B0502040204020203" pitchFamily="34" charset="0"/>
                <a:ea typeface="Times New Roman" panose="02020603050405020304" pitchFamily="18" charset="0"/>
              </a:rPr>
              <a:t>, </a:t>
            </a:r>
            <a:r>
              <a:rPr lang="id-ID" sz="1200" dirty="0" err="1">
                <a:effectLst/>
                <a:latin typeface="Segoe UI" panose="020B0502040204020203" pitchFamily="34" charset="0"/>
                <a:ea typeface="Times New Roman" panose="02020603050405020304" pitchFamily="18" charset="0"/>
              </a:rPr>
              <a:t>Shiraz</a:t>
            </a:r>
            <a:r>
              <a:rPr lang="id-ID" sz="1200" dirty="0">
                <a:effectLst/>
                <a:latin typeface="Segoe UI" panose="020B0502040204020203" pitchFamily="34" charset="0"/>
                <a:ea typeface="Times New Roman" panose="02020603050405020304" pitchFamily="18" charset="0"/>
              </a:rPr>
              <a:t> telah membuktikan nilainya dalam masa hidupnya yang </a:t>
            </a:r>
            <a:r>
              <a:rPr lang="id-ID" sz="1200" dirty="0">
                <a:solidFill>
                  <a:srgbClr val="000000"/>
                </a:solidFill>
                <a:effectLst/>
                <a:latin typeface="Segoe UI" panose="020B0502040204020203" pitchFamily="34" charset="0"/>
                <a:ea typeface="Times New Roman" panose="02020603050405020304" pitchFamily="18" charset="0"/>
              </a:rPr>
              <a:t>singkat</a:t>
            </a:r>
            <a:r>
              <a:rPr lang="id-ID" sz="1200" dirty="0">
                <a:effectLst/>
                <a:latin typeface="Segoe UI" panose="020B0502040204020203" pitchFamily="34" charset="0"/>
                <a:ea typeface="Times New Roman" panose="02020603050405020304" pitchFamily="18" charset="0"/>
              </a:rPr>
              <a:t>, menunjukkan keanggunan, warna yang luar biasa, dan rasa varietas sejati seperti beri merah dan rempah-rempah yang menghangatkan</a:t>
            </a:r>
            <a:r>
              <a:rPr lang="en-ID" sz="1200" dirty="0">
                <a:effectLst/>
                <a:latin typeface="Times New Roman" panose="02020603050405020304" pitchFamily="18" charset="0"/>
                <a:ea typeface="Times New Roman" panose="02020603050405020304" pitchFamily="18" charset="0"/>
              </a:rPr>
              <a:t> </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26</a:t>
            </a:fld>
            <a:endParaRPr lang="en-US" dirty="0"/>
          </a:p>
        </p:txBody>
      </p:sp>
    </p:spTree>
    <p:extLst>
      <p:ext uri="{BB962C8B-B14F-4D97-AF65-F5344CB8AC3E}">
        <p14:creationId xmlns:p14="http://schemas.microsoft.com/office/powerpoint/2010/main" val="27976365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a:t>
            </a:fld>
            <a:endParaRPr lang="en-US" dirty="0"/>
          </a:p>
        </p:txBody>
      </p:sp>
    </p:spTree>
    <p:extLst>
      <p:ext uri="{BB962C8B-B14F-4D97-AF65-F5344CB8AC3E}">
        <p14:creationId xmlns:p14="http://schemas.microsoft.com/office/powerpoint/2010/main" val="8669058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b="0" i="0" u="none" strike="noStrike" kern="1200" dirty="0">
                <a:solidFill>
                  <a:schemeClr val="tx1"/>
                </a:solidFill>
                <a:effectLst/>
                <a:latin typeface="+mn-lt"/>
                <a:ea typeface="+mn-ea"/>
                <a:cs typeface="+mn-cs"/>
              </a:rPr>
              <a:t>Iklim Orange </a:t>
            </a:r>
            <a:r>
              <a:rPr lang="en-AU" sz="1200" b="0" i="0" u="none" strike="noStrike" kern="1200" dirty="0" err="1">
                <a:solidFill>
                  <a:schemeClr val="tx1"/>
                </a:solidFill>
                <a:effectLst/>
                <a:latin typeface="+mn-lt"/>
                <a:ea typeface="+mn-ea"/>
                <a:cs typeface="+mn-cs"/>
              </a:rPr>
              <a:t>dengan</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keunikan</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ketinggian</a:t>
            </a:r>
            <a:r>
              <a:rPr lang="en-AU" sz="1200" b="0" i="0" u="none" strike="noStrike" kern="1200" dirty="0">
                <a:solidFill>
                  <a:schemeClr val="tx1"/>
                </a:solidFill>
                <a:effectLst/>
                <a:latin typeface="+mn-lt"/>
                <a:ea typeface="+mn-ea"/>
                <a:cs typeface="+mn-cs"/>
              </a:rPr>
              <a:t> dan </a:t>
            </a:r>
            <a:r>
              <a:rPr lang="en-AU" sz="1200" b="0" i="0" u="none" strike="noStrike" kern="1200" dirty="0" err="1">
                <a:solidFill>
                  <a:schemeClr val="tx1"/>
                </a:solidFill>
                <a:effectLst/>
                <a:latin typeface="+mn-lt"/>
                <a:ea typeface="+mn-ea"/>
                <a:cs typeface="+mn-cs"/>
              </a:rPr>
              <a:t>tanah</a:t>
            </a:r>
            <a:r>
              <a:rPr lang="en-AU" sz="1200" b="0" i="0" u="none" strike="noStrike" kern="1200" dirty="0">
                <a:solidFill>
                  <a:schemeClr val="tx1"/>
                </a:solidFill>
                <a:effectLst/>
                <a:latin typeface="+mn-lt"/>
                <a:ea typeface="+mn-ea"/>
                <a:cs typeface="+mn-cs"/>
              </a:rPr>
              <a:t> volcanic </a:t>
            </a:r>
            <a:r>
              <a:rPr lang="en-AU" sz="1200" b="0" i="0" u="none" strike="noStrike" kern="1200" dirty="0" err="1">
                <a:solidFill>
                  <a:schemeClr val="tx1"/>
                </a:solidFill>
                <a:effectLst/>
                <a:latin typeface="+mn-lt"/>
                <a:ea typeface="+mn-ea"/>
                <a:cs typeface="+mn-cs"/>
              </a:rPr>
              <a:t>nya</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menciptakan</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kondisi</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yangs</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angat</a:t>
            </a:r>
            <a:r>
              <a:rPr lang="en-AU" sz="1200" b="0" i="0" u="none" strike="noStrike" kern="1200" dirty="0">
                <a:solidFill>
                  <a:schemeClr val="tx1"/>
                </a:solidFill>
                <a:effectLst/>
                <a:latin typeface="+mn-lt"/>
                <a:ea typeface="+mn-ea"/>
                <a:cs typeface="+mn-cs"/>
              </a:rPr>
              <a:t> ideal </a:t>
            </a:r>
            <a:r>
              <a:rPr lang="en-AU" sz="1200" b="0" i="0" u="none" strike="noStrike" kern="1200" dirty="0" err="1">
                <a:solidFill>
                  <a:schemeClr val="tx1"/>
                </a:solidFill>
                <a:effectLst/>
                <a:latin typeface="+mn-lt"/>
                <a:ea typeface="+mn-ea"/>
                <a:cs typeface="+mn-cs"/>
              </a:rPr>
              <a:t>untuk</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pertumbuhan</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anggur</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klasik</a:t>
            </a:r>
            <a:r>
              <a:rPr lang="en-AU" sz="1200" b="0" i="0" u="none" strike="noStrike" kern="1200" dirty="0">
                <a:solidFill>
                  <a:schemeClr val="tx1"/>
                </a:solidFill>
                <a:effectLst/>
                <a:latin typeface="+mn-lt"/>
                <a:ea typeface="+mn-ea"/>
                <a:cs typeface="+mn-cs"/>
              </a:rPr>
              <a:t> dan </a:t>
            </a:r>
            <a:r>
              <a:rPr lang="en-AU" sz="1200" b="0" i="0" u="none" strike="noStrike" kern="1200" dirty="0" err="1">
                <a:solidFill>
                  <a:schemeClr val="tx1"/>
                </a:solidFill>
                <a:effectLst/>
                <a:latin typeface="+mn-lt"/>
                <a:ea typeface="+mn-ea"/>
                <a:cs typeface="+mn-cs"/>
              </a:rPr>
              <a:t>mendorong</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jenis</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anggur</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lainnya</a:t>
            </a:r>
            <a:r>
              <a:rPr lang="en-AU" sz="1200" b="0" i="0" u="none" strike="noStrike" kern="1200" dirty="0">
                <a:solidFill>
                  <a:schemeClr val="tx1"/>
                </a:solidFill>
                <a:effectLst/>
                <a:latin typeface="+mn-lt"/>
                <a:ea typeface="+mn-ea"/>
                <a:cs typeface="+mn-cs"/>
              </a:rPr>
              <a:t>. Jenis </a:t>
            </a:r>
            <a:r>
              <a:rPr lang="en-AU" sz="1200" b="0" i="0" u="none" strike="noStrike" kern="1200" dirty="0" err="1">
                <a:solidFill>
                  <a:schemeClr val="tx1"/>
                </a:solidFill>
                <a:effectLst/>
                <a:latin typeface="+mn-lt"/>
                <a:ea typeface="+mn-ea"/>
                <a:cs typeface="+mn-cs"/>
              </a:rPr>
              <a:t>anggur</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klasik</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mendominasi</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tetapi</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jenis</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anggur</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lainnya</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mulai</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dikenal</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seperti</a:t>
            </a:r>
            <a:r>
              <a:rPr lang="en-AU" sz="1200" b="0" i="0" u="none" strike="noStrike" kern="1200" dirty="0">
                <a:solidFill>
                  <a:schemeClr val="tx1"/>
                </a:solidFill>
                <a:effectLst/>
                <a:latin typeface="+mn-lt"/>
                <a:ea typeface="+mn-ea"/>
                <a:cs typeface="+mn-cs"/>
              </a:rPr>
              <a:t> : </a:t>
            </a:r>
          </a:p>
          <a:p>
            <a:pPr marL="171450" indent="-171450" rtl="0" fontAlgn="base">
              <a:buFont typeface="Arial" panose="020B0604020202020204" pitchFamily="34" charset="0"/>
              <a:buChar char="•"/>
            </a:pPr>
            <a:r>
              <a:rPr lang="en-AU" sz="1200" b="0" i="0" u="none" strike="noStrike" kern="1200" dirty="0">
                <a:solidFill>
                  <a:schemeClr val="tx1"/>
                </a:solidFill>
                <a:effectLst/>
                <a:latin typeface="+mn-lt"/>
                <a:ea typeface="+mn-ea"/>
                <a:cs typeface="+mn-cs"/>
              </a:rPr>
              <a:t>Pinot Gris</a:t>
            </a:r>
          </a:p>
          <a:p>
            <a:pPr marL="171450" indent="-171450" rtl="0" fontAlgn="base">
              <a:buFont typeface="Arial" panose="020B0604020202020204" pitchFamily="34" charset="0"/>
              <a:buChar char="•"/>
            </a:pPr>
            <a:r>
              <a:rPr lang="en-AU" sz="1200" b="0" i="0" u="none" strike="noStrike" kern="1200" dirty="0">
                <a:solidFill>
                  <a:schemeClr val="tx1"/>
                </a:solidFill>
                <a:effectLst/>
                <a:latin typeface="+mn-lt"/>
                <a:ea typeface="+mn-ea"/>
                <a:cs typeface="+mn-cs"/>
              </a:rPr>
              <a:t>Prosecco</a:t>
            </a:r>
          </a:p>
          <a:p>
            <a:pPr marL="171450" indent="-171450" rtl="0" fontAlgn="base">
              <a:buFont typeface="Arial" panose="020B0604020202020204" pitchFamily="34" charset="0"/>
              <a:buChar char="•"/>
            </a:pPr>
            <a:r>
              <a:rPr lang="en-AU" sz="1200" b="0" i="0" u="none" strike="noStrike" kern="1200" dirty="0">
                <a:solidFill>
                  <a:schemeClr val="tx1"/>
                </a:solidFill>
                <a:effectLst/>
                <a:latin typeface="+mn-lt"/>
                <a:ea typeface="+mn-ea"/>
                <a:cs typeface="+mn-cs"/>
              </a:rPr>
              <a:t>Riesling</a:t>
            </a:r>
          </a:p>
          <a:p>
            <a:pPr marL="171450" indent="-171450" rtl="0" fontAlgn="base">
              <a:buFont typeface="Arial" panose="020B0604020202020204" pitchFamily="34" charset="0"/>
              <a:buChar char="•"/>
            </a:pPr>
            <a:r>
              <a:rPr lang="en-AU" sz="1200" b="0" i="0" u="none" strike="noStrike" kern="1200" dirty="0">
                <a:solidFill>
                  <a:schemeClr val="tx1"/>
                </a:solidFill>
                <a:effectLst/>
                <a:latin typeface="+mn-lt"/>
                <a:ea typeface="+mn-ea"/>
                <a:cs typeface="+mn-cs"/>
              </a:rPr>
              <a:t>Tempranillo</a:t>
            </a:r>
          </a:p>
          <a:p>
            <a:pPr marL="171450" indent="-171450" rtl="0" fontAlgn="base">
              <a:buFont typeface="Arial" panose="020B0604020202020204" pitchFamily="34" charset="0"/>
              <a:buChar char="•"/>
            </a:pPr>
            <a:r>
              <a:rPr lang="en-AU" sz="1200" b="0" i="0" u="none" strike="noStrike" kern="1200" dirty="0">
                <a:solidFill>
                  <a:schemeClr val="tx1"/>
                </a:solidFill>
                <a:effectLst/>
                <a:latin typeface="+mn-lt"/>
                <a:ea typeface="+mn-ea"/>
                <a:cs typeface="+mn-cs"/>
              </a:rPr>
              <a:t>Gamay</a:t>
            </a:r>
          </a:p>
          <a:p>
            <a:pPr marL="171450" indent="-171450" rtl="0" fontAlgn="base">
              <a:buFont typeface="Arial" panose="020B0604020202020204" pitchFamily="34" charset="0"/>
              <a:buChar char="•"/>
            </a:pPr>
            <a:r>
              <a:rPr lang="en-AU" sz="1200" b="0" i="0" u="none" strike="noStrike" kern="1200" dirty="0">
                <a:solidFill>
                  <a:schemeClr val="tx1"/>
                </a:solidFill>
                <a:effectLst/>
                <a:latin typeface="+mn-lt"/>
                <a:ea typeface="+mn-ea"/>
                <a:cs typeface="+mn-cs"/>
              </a:rPr>
              <a:t>Barbera</a:t>
            </a:r>
          </a:p>
          <a:p>
            <a:endParaRPr lang="en-US" dirty="0"/>
          </a:p>
          <a:p>
            <a:pPr marL="0" marR="0" lvl="0" indent="0" algn="l" defTabSz="914353"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tx1"/>
                </a:solidFill>
                <a:effectLst/>
                <a:latin typeface="Neue Haas Grotesk Text Pro" panose="020B0504020202020204" pitchFamily="34" charset="77"/>
                <a:ea typeface="+mn-ea"/>
                <a:cs typeface="+mn-cs"/>
              </a:rPr>
              <a:t>USULAN POIN UNTUK DISKUSI : </a:t>
            </a:r>
          </a:p>
          <a:p>
            <a:pPr marL="171450" marR="0" lvl="0" indent="-171450" algn="l" defTabSz="914353" rtl="0" eaLnBrk="1" fontAlgn="auto" latinLnBrk="0" hangingPunct="1">
              <a:lnSpc>
                <a:spcPct val="100000"/>
              </a:lnSpc>
              <a:spcBef>
                <a:spcPts val="0"/>
              </a:spcBef>
              <a:spcAft>
                <a:spcPts val="0"/>
              </a:spcAft>
              <a:buClrTx/>
              <a:buSzTx/>
              <a:buFontTx/>
              <a:buChar char="-"/>
              <a:tabLst/>
              <a:defRPr/>
            </a:pPr>
            <a:r>
              <a:rPr lang="en-AU" sz="1200" b="0" i="0" u="none" strike="noStrike" kern="1200" dirty="0" err="1">
                <a:solidFill>
                  <a:schemeClr val="tx1"/>
                </a:solidFill>
                <a:effectLst/>
                <a:latin typeface="Neue Haas Grotesk Text Pro" panose="020B0504020202020204" pitchFamily="34" charset="77"/>
                <a:ea typeface="+mn-ea"/>
                <a:cs typeface="+mn-cs"/>
              </a:rPr>
              <a:t>Bagaimana</a:t>
            </a:r>
            <a:r>
              <a:rPr lang="en-AU" sz="1200" b="0" i="0" u="none" strike="noStrike" kern="1200" dirty="0">
                <a:solidFill>
                  <a:schemeClr val="tx1"/>
                </a:solidFill>
                <a:effectLst/>
                <a:latin typeface="Neue Haas Grotesk Text Pro" panose="020B0504020202020204" pitchFamily="34" charset="77"/>
                <a:ea typeface="+mn-ea"/>
                <a:cs typeface="+mn-cs"/>
              </a:rPr>
              <a:t> </a:t>
            </a:r>
            <a:r>
              <a:rPr lang="en-AU" sz="1200" b="0" i="0" u="none" strike="noStrike" kern="1200" dirty="0" err="1">
                <a:solidFill>
                  <a:schemeClr val="tx1"/>
                </a:solidFill>
                <a:effectLst/>
                <a:latin typeface="Neue Haas Grotesk Text Pro" panose="020B0504020202020204" pitchFamily="34" charset="77"/>
                <a:ea typeface="+mn-ea"/>
                <a:cs typeface="+mn-cs"/>
              </a:rPr>
              <a:t>ketinggian</a:t>
            </a:r>
            <a:r>
              <a:rPr lang="en-AU" sz="1200" b="0" i="0" u="none" strike="noStrike" kern="1200" dirty="0">
                <a:solidFill>
                  <a:schemeClr val="tx1"/>
                </a:solidFill>
                <a:effectLst/>
                <a:latin typeface="Neue Haas Grotesk Text Pro" panose="020B0504020202020204" pitchFamily="34" charset="77"/>
                <a:ea typeface="+mn-ea"/>
                <a:cs typeface="+mn-cs"/>
              </a:rPr>
              <a:t> </a:t>
            </a:r>
            <a:r>
              <a:rPr lang="en-AU" sz="1200" b="0" i="0" u="none" strike="noStrike" kern="1200" dirty="0" err="1">
                <a:solidFill>
                  <a:schemeClr val="tx1"/>
                </a:solidFill>
                <a:effectLst/>
                <a:latin typeface="Neue Haas Grotesk Text Pro" panose="020B0504020202020204" pitchFamily="34" charset="77"/>
                <a:ea typeface="+mn-ea"/>
                <a:cs typeface="+mn-cs"/>
              </a:rPr>
              <a:t>mempergaruhi</a:t>
            </a:r>
            <a:r>
              <a:rPr lang="en-AU" sz="1200" b="0" i="0" u="none" strike="noStrike" kern="1200" dirty="0">
                <a:solidFill>
                  <a:schemeClr val="tx1"/>
                </a:solidFill>
                <a:effectLst/>
                <a:latin typeface="Neue Haas Grotesk Text Pro" panose="020B0504020202020204" pitchFamily="34" charset="77"/>
                <a:ea typeface="+mn-ea"/>
                <a:cs typeface="+mn-cs"/>
              </a:rPr>
              <a:t> </a:t>
            </a:r>
            <a:r>
              <a:rPr lang="en-AU" sz="1200" b="0" i="0" u="none" strike="noStrike" kern="1200" dirty="0" err="1">
                <a:solidFill>
                  <a:schemeClr val="tx1"/>
                </a:solidFill>
                <a:effectLst/>
                <a:latin typeface="Neue Haas Grotesk Text Pro" panose="020B0504020202020204" pitchFamily="34" charset="77"/>
                <a:ea typeface="+mn-ea"/>
                <a:cs typeface="+mn-cs"/>
              </a:rPr>
              <a:t>karakteristik</a:t>
            </a:r>
            <a:r>
              <a:rPr lang="en-AU" sz="1200" b="0" i="0" u="none" strike="noStrike" kern="1200" dirty="0">
                <a:solidFill>
                  <a:schemeClr val="tx1"/>
                </a:solidFill>
                <a:effectLst/>
                <a:latin typeface="Neue Haas Grotesk Text Pro" panose="020B0504020202020204" pitchFamily="34" charset="77"/>
                <a:ea typeface="+mn-ea"/>
                <a:cs typeface="+mn-cs"/>
              </a:rPr>
              <a:t> </a:t>
            </a:r>
            <a:r>
              <a:rPr lang="en-AU" sz="1200" b="0" i="0" u="none" strike="noStrike" kern="1200" dirty="0" err="1">
                <a:solidFill>
                  <a:schemeClr val="tx1"/>
                </a:solidFill>
                <a:effectLst/>
                <a:latin typeface="Neue Haas Grotesk Text Pro" panose="020B0504020202020204" pitchFamily="34" charset="77"/>
                <a:ea typeface="+mn-ea"/>
                <a:cs typeface="+mn-cs"/>
              </a:rPr>
              <a:t>dari</a:t>
            </a:r>
            <a:r>
              <a:rPr lang="en-AU" sz="1200" b="0" i="0" u="none" strike="noStrike" kern="1200" dirty="0">
                <a:solidFill>
                  <a:schemeClr val="tx1"/>
                </a:solidFill>
                <a:effectLst/>
                <a:latin typeface="Neue Haas Grotesk Text Pro" panose="020B0504020202020204" pitchFamily="34" charset="77"/>
                <a:ea typeface="+mn-ea"/>
                <a:cs typeface="+mn-cs"/>
              </a:rPr>
              <a:t> Orange wines?</a:t>
            </a:r>
          </a:p>
          <a:p>
            <a:pPr marL="171450" marR="0" lvl="0" indent="-171450" algn="l" defTabSz="914353" rtl="0" eaLnBrk="1" fontAlgn="auto" latinLnBrk="0" hangingPunct="1">
              <a:lnSpc>
                <a:spcPct val="100000"/>
              </a:lnSpc>
              <a:spcBef>
                <a:spcPts val="0"/>
              </a:spcBef>
              <a:spcAft>
                <a:spcPts val="0"/>
              </a:spcAft>
              <a:buClrTx/>
              <a:buSzTx/>
              <a:buFontTx/>
              <a:buChar char="-"/>
              <a:tabLst/>
              <a:defRPr/>
            </a:pPr>
            <a:r>
              <a:rPr lang="en-AU" sz="1200" b="0" i="0" u="none" strike="noStrike" kern="1200" dirty="0" err="1">
                <a:solidFill>
                  <a:schemeClr val="tx1"/>
                </a:solidFill>
                <a:effectLst/>
                <a:latin typeface="Neue Haas Grotesk Text Pro" panose="020B0504020202020204" pitchFamily="34" charset="77"/>
                <a:ea typeface="+mn-ea"/>
                <a:cs typeface="+mn-cs"/>
              </a:rPr>
              <a:t>Apakah</a:t>
            </a:r>
            <a:r>
              <a:rPr lang="en-AU" sz="1200" b="0" i="0" u="none" strike="noStrike" kern="1200" dirty="0">
                <a:solidFill>
                  <a:schemeClr val="tx1"/>
                </a:solidFill>
                <a:effectLst/>
                <a:latin typeface="Neue Haas Grotesk Text Pro" panose="020B0504020202020204" pitchFamily="34" charset="77"/>
                <a:ea typeface="+mn-ea"/>
                <a:cs typeface="+mn-cs"/>
              </a:rPr>
              <a:t> Orange wine </a:t>
            </a:r>
            <a:r>
              <a:rPr lang="en-AU" sz="1200" b="0" i="0" u="none" strike="noStrike" kern="1200" dirty="0" err="1">
                <a:solidFill>
                  <a:schemeClr val="tx1"/>
                </a:solidFill>
                <a:effectLst/>
                <a:latin typeface="Neue Haas Grotesk Text Pro" panose="020B0504020202020204" pitchFamily="34" charset="77"/>
                <a:ea typeface="+mn-ea"/>
                <a:cs typeface="+mn-cs"/>
              </a:rPr>
              <a:t>kualitas</a:t>
            </a:r>
            <a:r>
              <a:rPr lang="en-AU" sz="1200" b="0" i="0" u="none" strike="noStrike" kern="1200" dirty="0">
                <a:solidFill>
                  <a:schemeClr val="tx1"/>
                </a:solidFill>
                <a:effectLst/>
                <a:latin typeface="Neue Haas Grotesk Text Pro" panose="020B0504020202020204" pitchFamily="34" charset="77"/>
                <a:ea typeface="+mn-ea"/>
                <a:cs typeface="+mn-cs"/>
              </a:rPr>
              <a:t> </a:t>
            </a:r>
            <a:r>
              <a:rPr lang="en-AU" sz="1200" b="0" i="0" u="none" strike="noStrike" kern="1200" dirty="0" err="1">
                <a:solidFill>
                  <a:schemeClr val="tx1"/>
                </a:solidFill>
                <a:effectLst/>
                <a:latin typeface="Neue Haas Grotesk Text Pro" panose="020B0504020202020204" pitchFamily="34" charset="77"/>
                <a:ea typeface="+mn-ea"/>
                <a:cs typeface="+mn-cs"/>
              </a:rPr>
              <a:t>hanya</a:t>
            </a:r>
            <a:r>
              <a:rPr lang="en-AU" sz="1200" b="0" i="0" u="none" strike="noStrike" kern="1200" dirty="0">
                <a:solidFill>
                  <a:schemeClr val="tx1"/>
                </a:solidFill>
                <a:effectLst/>
                <a:latin typeface="Neue Haas Grotesk Text Pro" panose="020B0504020202020204" pitchFamily="34" charset="77"/>
                <a:ea typeface="+mn-ea"/>
                <a:cs typeface="+mn-cs"/>
              </a:rPr>
              <a:t> di </a:t>
            </a:r>
            <a:r>
              <a:rPr lang="en-AU" sz="1200" b="0" i="0" u="none" strike="noStrike" kern="1200" dirty="0" err="1">
                <a:solidFill>
                  <a:schemeClr val="tx1"/>
                </a:solidFill>
                <a:effectLst/>
                <a:latin typeface="Neue Haas Grotesk Text Pro" panose="020B0504020202020204" pitchFamily="34" charset="77"/>
                <a:ea typeface="+mn-ea"/>
                <a:cs typeface="+mn-cs"/>
              </a:rPr>
              <a:t>pengaruhi</a:t>
            </a:r>
            <a:r>
              <a:rPr lang="en-AU" sz="1200" b="0" i="0" u="none" strike="noStrike" kern="1200" dirty="0">
                <a:solidFill>
                  <a:schemeClr val="tx1"/>
                </a:solidFill>
                <a:effectLst/>
                <a:latin typeface="Neue Haas Grotesk Text Pro" panose="020B0504020202020204" pitchFamily="34" charset="77"/>
                <a:ea typeface="+mn-ea"/>
                <a:cs typeface="+mn-cs"/>
              </a:rPr>
              <a:t> </a:t>
            </a:r>
            <a:r>
              <a:rPr lang="en-AU" sz="1200" b="0" i="0" u="none" strike="noStrike" kern="1200" dirty="0" err="1">
                <a:solidFill>
                  <a:schemeClr val="tx1"/>
                </a:solidFill>
                <a:effectLst/>
                <a:latin typeface="Neue Haas Grotesk Text Pro" panose="020B0504020202020204" pitchFamily="34" charset="77"/>
                <a:ea typeface="+mn-ea"/>
                <a:cs typeface="+mn-cs"/>
              </a:rPr>
              <a:t>karena</a:t>
            </a:r>
            <a:r>
              <a:rPr lang="en-AU" sz="1200" b="0" i="0" u="none" strike="noStrike" kern="1200" dirty="0">
                <a:solidFill>
                  <a:schemeClr val="tx1"/>
                </a:solidFill>
                <a:effectLst/>
                <a:latin typeface="Neue Haas Grotesk Text Pro" panose="020B0504020202020204" pitchFamily="34" charset="77"/>
                <a:ea typeface="+mn-ea"/>
                <a:cs typeface="+mn-cs"/>
              </a:rPr>
              <a:t> </a:t>
            </a:r>
            <a:r>
              <a:rPr lang="en-AU" sz="1200" b="0" i="0" u="none" strike="noStrike" kern="1200" dirty="0" err="1">
                <a:solidFill>
                  <a:schemeClr val="tx1"/>
                </a:solidFill>
                <a:effectLst/>
                <a:latin typeface="Neue Haas Grotesk Text Pro" panose="020B0504020202020204" pitchFamily="34" charset="77"/>
                <a:ea typeface="+mn-ea"/>
                <a:cs typeface="+mn-cs"/>
              </a:rPr>
              <a:t>ketinggian</a:t>
            </a:r>
            <a:r>
              <a:rPr lang="en-AU" sz="1200" b="0" i="0" u="none" strike="noStrike" kern="1200" dirty="0">
                <a:solidFill>
                  <a:schemeClr val="tx1"/>
                </a:solidFill>
                <a:effectLst/>
                <a:latin typeface="Neue Haas Grotesk Text Pro" panose="020B0504020202020204" pitchFamily="34" charset="77"/>
                <a:ea typeface="+mn-ea"/>
                <a:cs typeface="+mn-cs"/>
              </a:rPr>
              <a:t> dan </a:t>
            </a:r>
            <a:r>
              <a:rPr lang="en-AU" sz="1200" b="0" i="0" u="none" strike="noStrike" kern="1200" dirty="0" err="1">
                <a:solidFill>
                  <a:schemeClr val="tx1"/>
                </a:solidFill>
                <a:effectLst/>
                <a:latin typeface="Neue Haas Grotesk Text Pro" panose="020B0504020202020204" pitchFamily="34" charset="77"/>
                <a:ea typeface="+mn-ea"/>
                <a:cs typeface="+mn-cs"/>
              </a:rPr>
              <a:t>posisi</a:t>
            </a:r>
            <a:r>
              <a:rPr lang="en-AU" sz="1200" b="0" i="0" u="none" strike="noStrike" kern="1200" dirty="0">
                <a:solidFill>
                  <a:schemeClr val="tx1"/>
                </a:solidFill>
                <a:effectLst/>
                <a:latin typeface="Neue Haas Grotesk Text Pro" panose="020B0504020202020204" pitchFamily="34" charset="77"/>
                <a:ea typeface="+mn-ea"/>
                <a:cs typeface="+mn-cs"/>
              </a:rPr>
              <a:t> </a:t>
            </a:r>
            <a:r>
              <a:rPr lang="en-AU" sz="1200" b="0" i="0" u="none" strike="noStrike" kern="1200" dirty="0" err="1">
                <a:solidFill>
                  <a:schemeClr val="tx1"/>
                </a:solidFill>
                <a:effectLst/>
                <a:latin typeface="Neue Haas Grotesk Text Pro" panose="020B0504020202020204" pitchFamily="34" charset="77"/>
                <a:ea typeface="+mn-ea"/>
                <a:cs typeface="+mn-cs"/>
              </a:rPr>
              <a:t>tanamnya</a:t>
            </a:r>
            <a:r>
              <a:rPr lang="en-AU" sz="1200" b="0" i="0" u="none" strike="noStrike" kern="1200" dirty="0">
                <a:solidFill>
                  <a:schemeClr val="tx1"/>
                </a:solidFill>
                <a:effectLst/>
                <a:latin typeface="Neue Haas Grotesk Text Pro" panose="020B0504020202020204" pitchFamily="34" charset="77"/>
                <a:ea typeface="+mn-ea"/>
                <a:cs typeface="+mn-cs"/>
              </a:rPr>
              <a:t> </a:t>
            </a:r>
            <a:r>
              <a:rPr lang="en-AU" sz="1200" b="0" i="0" u="none" strike="noStrike" kern="1200" dirty="0" err="1">
                <a:solidFill>
                  <a:schemeClr val="tx1"/>
                </a:solidFill>
                <a:effectLst/>
                <a:latin typeface="Neue Haas Grotesk Text Pro" panose="020B0504020202020204" pitchFamily="34" charset="77"/>
                <a:ea typeface="+mn-ea"/>
                <a:cs typeface="+mn-cs"/>
              </a:rPr>
              <a:t>saja</a:t>
            </a:r>
            <a:r>
              <a:rPr lang="en-AU" sz="1200" b="0" i="0" u="none" strike="noStrike" kern="1200" dirty="0">
                <a:solidFill>
                  <a:schemeClr val="tx1"/>
                </a:solidFill>
                <a:effectLst/>
                <a:latin typeface="Neue Haas Grotesk Text Pro" panose="020B0504020202020204" pitchFamily="34" charset="77"/>
                <a:ea typeface="+mn-ea"/>
                <a:cs typeface="+mn-cs"/>
              </a:rPr>
              <a:t> ?</a:t>
            </a:r>
          </a:p>
          <a:p>
            <a:pPr marL="171450" marR="0" lvl="0" indent="-171450" algn="l" defTabSz="914353" rtl="0" eaLnBrk="1" fontAlgn="auto" latinLnBrk="0" hangingPunct="1">
              <a:lnSpc>
                <a:spcPct val="100000"/>
              </a:lnSpc>
              <a:spcBef>
                <a:spcPts val="0"/>
              </a:spcBef>
              <a:spcAft>
                <a:spcPts val="0"/>
              </a:spcAft>
              <a:buClrTx/>
              <a:buSzTx/>
              <a:buFontTx/>
              <a:buChar char="-"/>
              <a:tabLst/>
              <a:defRPr/>
            </a:pPr>
            <a:r>
              <a:rPr lang="en-AU" sz="1200" b="0" i="0" u="none" strike="noStrike" kern="1200" dirty="0" err="1">
                <a:solidFill>
                  <a:schemeClr val="tx1"/>
                </a:solidFill>
                <a:effectLst/>
                <a:latin typeface="Neue Haas Grotesk Text Pro" panose="020B0504020202020204" pitchFamily="34" charset="77"/>
                <a:ea typeface="+mn-ea"/>
                <a:cs typeface="+mn-cs"/>
              </a:rPr>
              <a:t>Perbandingan</a:t>
            </a:r>
            <a:r>
              <a:rPr lang="en-AU" sz="1200" b="0" i="0" u="none" strike="noStrike" kern="1200" dirty="0">
                <a:solidFill>
                  <a:schemeClr val="tx1"/>
                </a:solidFill>
                <a:effectLst/>
                <a:latin typeface="Neue Haas Grotesk Text Pro" panose="020B0504020202020204" pitchFamily="34" charset="77"/>
                <a:ea typeface="+mn-ea"/>
                <a:cs typeface="+mn-cs"/>
              </a:rPr>
              <a:t> </a:t>
            </a:r>
            <a:r>
              <a:rPr lang="en-AU" sz="1200" b="0" i="0" u="none" strike="noStrike" kern="1200" dirty="0" err="1">
                <a:solidFill>
                  <a:schemeClr val="tx1"/>
                </a:solidFill>
                <a:effectLst/>
                <a:latin typeface="Neue Haas Grotesk Text Pro" panose="020B0504020202020204" pitchFamily="34" charset="77"/>
                <a:ea typeface="+mn-ea"/>
                <a:cs typeface="+mn-cs"/>
              </a:rPr>
              <a:t>antara</a:t>
            </a:r>
            <a:r>
              <a:rPr lang="en-AU" sz="1200" b="0" i="0" u="none" strike="noStrike" kern="1200" dirty="0">
                <a:solidFill>
                  <a:schemeClr val="tx1"/>
                </a:solidFill>
                <a:effectLst/>
                <a:latin typeface="Neue Haas Grotesk Text Pro" panose="020B0504020202020204" pitchFamily="34" charset="77"/>
                <a:ea typeface="+mn-ea"/>
                <a:cs typeface="+mn-cs"/>
              </a:rPr>
              <a:t> Shiras </a:t>
            </a:r>
            <a:r>
              <a:rPr lang="en-AU" sz="1200" b="0" i="0" u="none" strike="noStrike" kern="1200" dirty="0" err="1">
                <a:solidFill>
                  <a:schemeClr val="tx1"/>
                </a:solidFill>
                <a:effectLst/>
                <a:latin typeface="Neue Haas Grotesk Text Pro" panose="020B0504020202020204" pitchFamily="34" charset="77"/>
                <a:ea typeface="+mn-ea"/>
                <a:cs typeface="+mn-cs"/>
              </a:rPr>
              <a:t>dari</a:t>
            </a:r>
            <a:r>
              <a:rPr lang="en-AU" sz="1200" b="0" i="0" u="none" strike="noStrike" kern="1200" dirty="0">
                <a:solidFill>
                  <a:schemeClr val="tx1"/>
                </a:solidFill>
                <a:effectLst/>
                <a:latin typeface="Neue Haas Grotesk Text Pro" panose="020B0504020202020204" pitchFamily="34" charset="77"/>
                <a:ea typeface="+mn-ea"/>
                <a:cs typeface="+mn-cs"/>
              </a:rPr>
              <a:t> </a:t>
            </a:r>
            <a:r>
              <a:rPr lang="en-AU" sz="1200" b="0" i="0" u="none" strike="noStrike" kern="1200" dirty="0" err="1">
                <a:solidFill>
                  <a:schemeClr val="tx1"/>
                </a:solidFill>
                <a:effectLst/>
                <a:latin typeface="Neue Haas Grotesk Text Pro" panose="020B0504020202020204" pitchFamily="34" charset="77"/>
                <a:ea typeface="+mn-ea"/>
                <a:cs typeface="+mn-cs"/>
              </a:rPr>
              <a:t>daerah</a:t>
            </a:r>
            <a:r>
              <a:rPr lang="en-AU" sz="1200" b="0" i="0" u="none" strike="noStrike" kern="1200" dirty="0">
                <a:solidFill>
                  <a:schemeClr val="tx1"/>
                </a:solidFill>
                <a:effectLst/>
                <a:latin typeface="Neue Haas Grotesk Text Pro" panose="020B0504020202020204" pitchFamily="34" charset="77"/>
                <a:ea typeface="+mn-ea"/>
                <a:cs typeface="+mn-cs"/>
              </a:rPr>
              <a:t> Orange yang </a:t>
            </a:r>
            <a:r>
              <a:rPr lang="en-AU" sz="1200" b="0" i="0" u="none" strike="noStrike" kern="1200" dirty="0" err="1">
                <a:solidFill>
                  <a:schemeClr val="tx1"/>
                </a:solidFill>
                <a:effectLst/>
                <a:latin typeface="Neue Haas Grotesk Text Pro" panose="020B0504020202020204" pitchFamily="34" charset="77"/>
                <a:ea typeface="+mn-ea"/>
                <a:cs typeface="+mn-cs"/>
              </a:rPr>
              <a:t>dingin</a:t>
            </a:r>
            <a:r>
              <a:rPr lang="en-AU" sz="1200" b="0" i="0" u="none" strike="noStrike" kern="1200" dirty="0">
                <a:solidFill>
                  <a:schemeClr val="tx1"/>
                </a:solidFill>
                <a:effectLst/>
                <a:latin typeface="Neue Haas Grotesk Text Pro" panose="020B0504020202020204" pitchFamily="34" charset="77"/>
                <a:ea typeface="+mn-ea"/>
                <a:cs typeface="+mn-cs"/>
              </a:rPr>
              <a:t> </a:t>
            </a:r>
            <a:r>
              <a:rPr lang="en-AU" sz="1200" b="0" i="0" u="none" strike="noStrike" kern="1200" dirty="0" err="1">
                <a:solidFill>
                  <a:schemeClr val="tx1"/>
                </a:solidFill>
                <a:effectLst/>
                <a:latin typeface="Neue Haas Grotesk Text Pro" panose="020B0504020202020204" pitchFamily="34" charset="77"/>
                <a:ea typeface="+mn-ea"/>
                <a:cs typeface="+mn-cs"/>
              </a:rPr>
              <a:t>dibandingkan</a:t>
            </a:r>
            <a:r>
              <a:rPr lang="en-AU" sz="1200" b="0" i="0" u="none" strike="noStrike" kern="1200" dirty="0">
                <a:solidFill>
                  <a:schemeClr val="tx1"/>
                </a:solidFill>
                <a:effectLst/>
                <a:latin typeface="Neue Haas Grotesk Text Pro" panose="020B0504020202020204" pitchFamily="34" charset="77"/>
                <a:ea typeface="+mn-ea"/>
                <a:cs typeface="+mn-cs"/>
              </a:rPr>
              <a:t> </a:t>
            </a:r>
            <a:r>
              <a:rPr lang="en-AU" sz="1200" b="0" i="0" u="none" strike="noStrike" kern="1200" dirty="0" err="1">
                <a:solidFill>
                  <a:schemeClr val="tx1"/>
                </a:solidFill>
                <a:effectLst/>
                <a:latin typeface="Neue Haas Grotesk Text Pro" panose="020B0504020202020204" pitchFamily="34" charset="77"/>
                <a:ea typeface="+mn-ea"/>
                <a:cs typeface="+mn-cs"/>
              </a:rPr>
              <a:t>dengan</a:t>
            </a:r>
            <a:r>
              <a:rPr lang="en-AU" sz="1200" b="0" i="0" u="none" strike="noStrike" kern="1200" dirty="0">
                <a:solidFill>
                  <a:schemeClr val="tx1"/>
                </a:solidFill>
                <a:effectLst/>
                <a:latin typeface="Neue Haas Grotesk Text Pro" panose="020B0504020202020204" pitchFamily="34" charset="77"/>
                <a:ea typeface="+mn-ea"/>
                <a:cs typeface="+mn-cs"/>
              </a:rPr>
              <a:t> Hunter Valley </a:t>
            </a:r>
            <a:r>
              <a:rPr lang="en-AU" sz="1200" b="0" i="0" u="none" strike="noStrike" kern="1200" dirty="0" err="1">
                <a:solidFill>
                  <a:schemeClr val="tx1"/>
                </a:solidFill>
                <a:effectLst/>
                <a:latin typeface="Neue Haas Grotesk Text Pro" panose="020B0504020202020204" pitchFamily="34" charset="77"/>
                <a:ea typeface="+mn-ea"/>
                <a:cs typeface="+mn-cs"/>
              </a:rPr>
              <a:t>atau</a:t>
            </a:r>
            <a:r>
              <a:rPr lang="en-AU" sz="1200" b="0" i="0" u="none" strike="noStrike" kern="1200" dirty="0">
                <a:solidFill>
                  <a:schemeClr val="tx1"/>
                </a:solidFill>
                <a:effectLst/>
                <a:latin typeface="Neue Haas Grotesk Text Pro" panose="020B0504020202020204" pitchFamily="34" charset="77"/>
                <a:ea typeface="+mn-ea"/>
                <a:cs typeface="+mn-cs"/>
              </a:rPr>
              <a:t> Barossa Valley yang </a:t>
            </a:r>
            <a:r>
              <a:rPr lang="en-AU" sz="1200" b="0" i="0" u="none" strike="noStrike" kern="1200" dirty="0" err="1">
                <a:solidFill>
                  <a:schemeClr val="tx1"/>
                </a:solidFill>
                <a:effectLst/>
                <a:latin typeface="Neue Haas Grotesk Text Pro" panose="020B0504020202020204" pitchFamily="34" charset="77"/>
                <a:ea typeface="+mn-ea"/>
                <a:cs typeface="+mn-cs"/>
              </a:rPr>
              <a:t>lebih</a:t>
            </a:r>
            <a:r>
              <a:rPr lang="en-AU" sz="1200" b="0" i="0" u="none" strike="noStrike" kern="1200" dirty="0">
                <a:solidFill>
                  <a:schemeClr val="tx1"/>
                </a:solidFill>
                <a:effectLst/>
                <a:latin typeface="Neue Haas Grotesk Text Pro" panose="020B0504020202020204" pitchFamily="34" charset="77"/>
                <a:ea typeface="+mn-ea"/>
                <a:cs typeface="+mn-cs"/>
              </a:rPr>
              <a:t> </a:t>
            </a:r>
            <a:r>
              <a:rPr lang="en-AU" sz="1200" b="0" i="0" u="none" strike="noStrike" kern="1200" dirty="0" err="1">
                <a:solidFill>
                  <a:schemeClr val="tx1"/>
                </a:solidFill>
                <a:effectLst/>
                <a:latin typeface="Neue Haas Grotesk Text Pro" panose="020B0504020202020204" pitchFamily="34" charset="77"/>
                <a:ea typeface="+mn-ea"/>
                <a:cs typeface="+mn-cs"/>
              </a:rPr>
              <a:t>hangat</a:t>
            </a:r>
            <a:r>
              <a:rPr lang="en-AU" sz="1200" b="0" i="0" u="none" strike="noStrike" kern="1200" dirty="0">
                <a:solidFill>
                  <a:schemeClr val="tx1"/>
                </a:solidFill>
                <a:effectLst/>
                <a:latin typeface="Neue Haas Grotesk Text Pro" panose="020B0504020202020204" pitchFamily="34" charset="77"/>
                <a:ea typeface="+mn-ea"/>
                <a:cs typeface="+mn-cs"/>
              </a:rPr>
              <a:t>?</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27</a:t>
            </a:fld>
            <a:endParaRPr lang="en-US" dirty="0"/>
          </a:p>
        </p:txBody>
      </p:sp>
    </p:spTree>
    <p:extLst>
      <p:ext uri="{BB962C8B-B14F-4D97-AF65-F5344CB8AC3E}">
        <p14:creationId xmlns:p14="http://schemas.microsoft.com/office/powerpoint/2010/main" val="19390118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b="0" i="0" u="none" strike="noStrike" kern="1200" dirty="0" err="1">
                <a:solidFill>
                  <a:schemeClr val="tx1"/>
                </a:solidFill>
                <a:effectLst/>
                <a:latin typeface="+mn-lt"/>
                <a:ea typeface="+mn-ea"/>
                <a:cs typeface="+mn-cs"/>
              </a:rPr>
              <a:t>Untuk</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lebih</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banyak</a:t>
            </a:r>
            <a:r>
              <a:rPr lang="en-AU" sz="1200" b="0" i="0" u="none" strike="noStrike" kern="1200" dirty="0">
                <a:solidFill>
                  <a:schemeClr val="tx1"/>
                </a:solidFill>
                <a:effectLst/>
                <a:latin typeface="+mn-lt"/>
                <a:ea typeface="+mn-ea"/>
                <a:cs typeface="+mn-cs"/>
              </a:rPr>
              <a:t> program, </a:t>
            </a:r>
            <a:r>
              <a:rPr lang="en-AU" sz="1200" b="0" i="0" u="none" strike="noStrike" kern="1200" dirty="0" err="1">
                <a:solidFill>
                  <a:schemeClr val="tx1"/>
                </a:solidFill>
                <a:effectLst/>
                <a:latin typeface="+mn-lt"/>
                <a:ea typeface="+mn-ea"/>
                <a:cs typeface="+mn-cs"/>
              </a:rPr>
              <a:t>perangkat</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pendukung</a:t>
            </a:r>
            <a:r>
              <a:rPr lang="en-AU" sz="1200" b="0" i="0" u="none" strike="noStrike" kern="1200" dirty="0">
                <a:solidFill>
                  <a:schemeClr val="tx1"/>
                </a:solidFill>
                <a:effectLst/>
                <a:latin typeface="+mn-lt"/>
                <a:ea typeface="+mn-ea"/>
                <a:cs typeface="+mn-cs"/>
              </a:rPr>
              <a:t> dan </a:t>
            </a:r>
            <a:r>
              <a:rPr lang="en-AU" sz="1200" b="0" i="0" u="none" strike="noStrike" kern="1200" dirty="0" err="1">
                <a:solidFill>
                  <a:schemeClr val="tx1"/>
                </a:solidFill>
                <a:effectLst/>
                <a:latin typeface="+mn-lt"/>
                <a:ea typeface="+mn-ea"/>
                <a:cs typeface="+mn-cs"/>
              </a:rPr>
              <a:t>sumber</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daya</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kunjungi</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www.australianwinediscovered.com</a:t>
            </a:r>
            <a:endParaRPr lang="en-AU" b="0" dirty="0">
              <a:effectLst/>
            </a:endParaRPr>
          </a:p>
          <a:p>
            <a:r>
              <a:rPr lang="en-AU" sz="1200" kern="1200" dirty="0" err="1">
                <a:solidFill>
                  <a:schemeClr val="tx1"/>
                </a:solidFill>
                <a:effectLst/>
                <a:latin typeface="+mn-lt"/>
                <a:ea typeface="+mn-ea"/>
                <a:cs typeface="+mn-cs"/>
              </a:rPr>
              <a:t>Untuk</a:t>
            </a:r>
            <a:r>
              <a:rPr lang="en-AU" sz="1200" kern="1200" dirty="0">
                <a:solidFill>
                  <a:schemeClr val="tx1"/>
                </a:solidFill>
                <a:effectLst/>
                <a:latin typeface="+mn-lt"/>
                <a:ea typeface="+mn-ea"/>
                <a:cs typeface="+mn-cs"/>
              </a:rPr>
              <a:t> </a:t>
            </a:r>
            <a:r>
              <a:rPr lang="en-AU" sz="1200" kern="1200" dirty="0" err="1">
                <a:solidFill>
                  <a:schemeClr val="tx1"/>
                </a:solidFill>
                <a:effectLst/>
                <a:latin typeface="+mn-lt"/>
                <a:ea typeface="+mn-ea"/>
                <a:cs typeface="+mn-cs"/>
              </a:rPr>
              <a:t>pertanyaan</a:t>
            </a:r>
            <a:r>
              <a:rPr lang="en-AU" sz="1200" kern="1200" dirty="0">
                <a:solidFill>
                  <a:schemeClr val="tx1"/>
                </a:solidFill>
                <a:effectLst/>
                <a:latin typeface="+mn-lt"/>
                <a:ea typeface="+mn-ea"/>
                <a:cs typeface="+mn-cs"/>
              </a:rPr>
              <a:t>, </a:t>
            </a:r>
            <a:r>
              <a:rPr lang="en-AU" sz="1200" kern="1200" dirty="0" err="1">
                <a:solidFill>
                  <a:schemeClr val="tx1"/>
                </a:solidFill>
                <a:effectLst/>
                <a:latin typeface="+mn-lt"/>
                <a:ea typeface="+mn-ea"/>
                <a:cs typeface="+mn-cs"/>
              </a:rPr>
              <a:t>kirimkan</a:t>
            </a:r>
            <a:r>
              <a:rPr lang="en-AU" sz="1200" kern="1200" dirty="0">
                <a:solidFill>
                  <a:schemeClr val="tx1"/>
                </a:solidFill>
                <a:effectLst/>
                <a:latin typeface="+mn-lt"/>
                <a:ea typeface="+mn-ea"/>
                <a:cs typeface="+mn-cs"/>
              </a:rPr>
              <a:t> </a:t>
            </a:r>
            <a:r>
              <a:rPr lang="en-AU" sz="1200" kern="1200" dirty="0" err="1">
                <a:solidFill>
                  <a:schemeClr val="tx1"/>
                </a:solidFill>
                <a:effectLst/>
                <a:latin typeface="+mn-lt"/>
                <a:ea typeface="+mn-ea"/>
                <a:cs typeface="+mn-cs"/>
              </a:rPr>
              <a:t>surel</a:t>
            </a:r>
            <a:r>
              <a:rPr lang="en-AU" sz="1200" kern="1200" dirty="0">
                <a:solidFill>
                  <a:schemeClr val="tx1"/>
                </a:solidFill>
                <a:effectLst/>
                <a:latin typeface="+mn-lt"/>
                <a:ea typeface="+mn-ea"/>
                <a:cs typeface="+mn-cs"/>
              </a:rPr>
              <a:t> </a:t>
            </a:r>
            <a:r>
              <a:rPr lang="en-AU" sz="1200" kern="1200" dirty="0" err="1">
                <a:solidFill>
                  <a:schemeClr val="tx1"/>
                </a:solidFill>
                <a:effectLst/>
                <a:latin typeface="+mn-lt"/>
                <a:ea typeface="+mn-ea"/>
                <a:cs typeface="+mn-cs"/>
              </a:rPr>
              <a:t>ke</a:t>
            </a:r>
            <a:r>
              <a:rPr lang="en-AU" sz="1200" kern="1200" dirty="0">
                <a:solidFill>
                  <a:schemeClr val="tx1"/>
                </a:solidFill>
                <a:effectLst/>
                <a:latin typeface="+mn-lt"/>
                <a:ea typeface="+mn-ea"/>
                <a:cs typeface="+mn-cs"/>
              </a:rPr>
              <a:t> </a:t>
            </a:r>
            <a:r>
              <a:rPr lang="en-AU" sz="1200" kern="1200" dirty="0" err="1">
                <a:solidFill>
                  <a:schemeClr val="tx1"/>
                </a:solidFill>
                <a:effectLst/>
                <a:latin typeface="+mn-lt"/>
                <a:ea typeface="+mn-ea"/>
                <a:cs typeface="+mn-cs"/>
              </a:rPr>
              <a:t>discovered@wineaustralia.com</a:t>
            </a:r>
            <a:endParaRPr lang="en-AU"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29</a:t>
            </a:fld>
            <a:endParaRPr lang="en-US" dirty="0"/>
          </a:p>
        </p:txBody>
      </p:sp>
    </p:spTree>
    <p:extLst>
      <p:ext uri="{BB962C8B-B14F-4D97-AF65-F5344CB8AC3E}">
        <p14:creationId xmlns:p14="http://schemas.microsoft.com/office/powerpoint/2010/main" val="16547293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err="1">
                <a:solidFill>
                  <a:schemeClr val="tx1"/>
                </a:solidFill>
                <a:effectLst/>
                <a:latin typeface="+mn-lt"/>
                <a:ea typeface="+mn-ea"/>
                <a:cs typeface="+mn-cs"/>
              </a:rPr>
              <a:t>Terletak</a:t>
            </a:r>
            <a:r>
              <a:rPr lang="en-AU" sz="1200" b="0" i="0" u="none" strike="noStrike" kern="1200" dirty="0">
                <a:solidFill>
                  <a:schemeClr val="tx1"/>
                </a:solidFill>
                <a:effectLst/>
                <a:latin typeface="+mn-lt"/>
                <a:ea typeface="+mn-ea"/>
                <a:cs typeface="+mn-cs"/>
              </a:rPr>
              <a:t> di </a:t>
            </a:r>
            <a:r>
              <a:rPr lang="en-AU" sz="1200" b="0" i="0" u="none" strike="noStrike" kern="1200" dirty="0" err="1">
                <a:solidFill>
                  <a:schemeClr val="tx1"/>
                </a:solidFill>
                <a:effectLst/>
                <a:latin typeface="+mn-lt"/>
                <a:ea typeface="+mn-ea"/>
                <a:cs typeface="+mn-cs"/>
              </a:rPr>
              <a:t>lereng</a:t>
            </a:r>
            <a:r>
              <a:rPr lang="en-AU" sz="1200" b="0" i="0" u="none" strike="noStrike" kern="1200" dirty="0">
                <a:solidFill>
                  <a:schemeClr val="tx1"/>
                </a:solidFill>
                <a:effectLst/>
                <a:latin typeface="+mn-lt"/>
                <a:ea typeface="+mn-ea"/>
                <a:cs typeface="+mn-cs"/>
              </a:rPr>
              <a:t> barat </a:t>
            </a:r>
            <a:r>
              <a:rPr lang="en-AU" sz="1200" b="0" i="0" u="none" strike="noStrike" kern="1200" dirty="0" err="1">
                <a:solidFill>
                  <a:schemeClr val="tx1"/>
                </a:solidFill>
                <a:effectLst/>
                <a:latin typeface="+mn-lt"/>
                <a:ea typeface="+mn-ea"/>
                <a:cs typeface="+mn-cs"/>
              </a:rPr>
              <a:t>dari</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Pegunungan</a:t>
            </a:r>
            <a:r>
              <a:rPr lang="en-AU" sz="1200" b="0" i="0" u="none" strike="noStrike" kern="1200" dirty="0">
                <a:solidFill>
                  <a:schemeClr val="tx1"/>
                </a:solidFill>
                <a:effectLst/>
                <a:latin typeface="+mn-lt"/>
                <a:ea typeface="+mn-ea"/>
                <a:cs typeface="+mn-cs"/>
              </a:rPr>
              <a:t> </a:t>
            </a:r>
            <a:r>
              <a:rPr lang="en-AU" sz="1200" b="0" i="1" u="none" strike="noStrike" kern="1200" dirty="0">
                <a:solidFill>
                  <a:schemeClr val="tx1"/>
                </a:solidFill>
                <a:effectLst/>
                <a:latin typeface="+mn-lt"/>
                <a:ea typeface="+mn-ea"/>
                <a:cs typeface="+mn-cs"/>
              </a:rPr>
              <a:t>Great Dividing Range, </a:t>
            </a:r>
            <a:r>
              <a:rPr lang="en-AU" sz="1200" b="0" i="0" u="none" strike="noStrike" kern="1200" dirty="0">
                <a:solidFill>
                  <a:schemeClr val="tx1"/>
                </a:solidFill>
                <a:effectLst/>
                <a:latin typeface="+mn-lt"/>
                <a:ea typeface="+mn-ea"/>
                <a:cs typeface="+mn-cs"/>
              </a:rPr>
              <a:t>di </a:t>
            </a:r>
            <a:r>
              <a:rPr lang="en-AU" sz="1200" b="0" i="0" u="none" strike="noStrike" kern="1200" dirty="0" err="1">
                <a:solidFill>
                  <a:schemeClr val="tx1"/>
                </a:solidFill>
                <a:effectLst/>
                <a:latin typeface="+mn-lt"/>
                <a:ea typeface="+mn-ea"/>
                <a:cs typeface="+mn-cs"/>
              </a:rPr>
              <a:t>jantung</a:t>
            </a:r>
            <a:r>
              <a:rPr lang="en-AU" sz="1200" b="0" i="0" u="none" strike="noStrike" kern="1200" dirty="0">
                <a:solidFill>
                  <a:schemeClr val="tx1"/>
                </a:solidFill>
                <a:effectLst/>
                <a:latin typeface="+mn-lt"/>
                <a:ea typeface="+mn-ea"/>
                <a:cs typeface="+mn-cs"/>
              </a:rPr>
              <a:t> zona </a:t>
            </a:r>
            <a:r>
              <a:rPr lang="en-AU" sz="1200" b="0" i="0" u="none" strike="noStrike" kern="1200" dirty="0" err="1">
                <a:solidFill>
                  <a:schemeClr val="tx1"/>
                </a:solidFill>
                <a:effectLst/>
                <a:latin typeface="+mn-lt"/>
                <a:ea typeface="+mn-ea"/>
                <a:cs typeface="+mn-cs"/>
              </a:rPr>
              <a:t>anggur</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Pegunungan</a:t>
            </a:r>
            <a:r>
              <a:rPr lang="en-AU" sz="1200" b="0" i="0" u="none" strike="noStrike" kern="1200" dirty="0">
                <a:solidFill>
                  <a:schemeClr val="tx1"/>
                </a:solidFill>
                <a:effectLst/>
                <a:latin typeface="+mn-lt"/>
                <a:ea typeface="+mn-ea"/>
                <a:cs typeface="+mn-cs"/>
              </a:rPr>
              <a:t> Tengah </a:t>
            </a:r>
            <a:r>
              <a:rPr lang="en-AU" sz="1200" b="0" i="1" u="none" strike="noStrike" kern="1200" dirty="0">
                <a:solidFill>
                  <a:schemeClr val="tx1"/>
                </a:solidFill>
                <a:effectLst/>
                <a:latin typeface="+mn-lt"/>
                <a:ea typeface="+mn-ea"/>
                <a:cs typeface="+mn-cs"/>
              </a:rPr>
              <a:t>(Central Ranges),  </a:t>
            </a:r>
            <a:r>
              <a:rPr lang="en-AU" sz="1200" b="0" i="0" u="none" strike="noStrike" kern="1200" dirty="0">
                <a:solidFill>
                  <a:schemeClr val="tx1"/>
                </a:solidFill>
                <a:effectLst/>
                <a:latin typeface="+mn-lt"/>
                <a:ea typeface="+mn-ea"/>
                <a:cs typeface="+mn-cs"/>
              </a:rPr>
              <a:t>Orange </a:t>
            </a:r>
            <a:r>
              <a:rPr lang="en-AU" sz="1200" b="0" i="0" u="none" strike="noStrike" kern="1200" dirty="0" err="1">
                <a:solidFill>
                  <a:schemeClr val="tx1"/>
                </a:solidFill>
                <a:effectLst/>
                <a:latin typeface="+mn-lt"/>
                <a:ea typeface="+mn-ea"/>
                <a:cs typeface="+mn-cs"/>
              </a:rPr>
              <a:t>adalah</a:t>
            </a:r>
            <a:r>
              <a:rPr lang="en-AU" sz="1200" b="0" i="0" u="none" strike="noStrike" kern="1200" dirty="0">
                <a:solidFill>
                  <a:schemeClr val="tx1"/>
                </a:solidFill>
                <a:effectLst/>
                <a:latin typeface="+mn-lt"/>
                <a:ea typeface="+mn-ea"/>
                <a:cs typeface="+mn-cs"/>
              </a:rPr>
              <a:t> wilayah </a:t>
            </a:r>
            <a:r>
              <a:rPr lang="en-AU" sz="1200" b="0" i="0" u="none" strike="noStrike" kern="1200" dirty="0" err="1">
                <a:solidFill>
                  <a:schemeClr val="tx1"/>
                </a:solidFill>
                <a:effectLst/>
                <a:latin typeface="+mn-lt"/>
                <a:ea typeface="+mn-ea"/>
                <a:cs typeface="+mn-cs"/>
              </a:rPr>
              <a:t>anggur</a:t>
            </a:r>
            <a:r>
              <a:rPr lang="en-AU" sz="1200" b="0" i="0" u="none" strike="noStrike" kern="1200" dirty="0">
                <a:solidFill>
                  <a:schemeClr val="tx1"/>
                </a:solidFill>
                <a:effectLst/>
                <a:latin typeface="+mn-lt"/>
                <a:ea typeface="+mn-ea"/>
                <a:cs typeface="+mn-cs"/>
              </a:rPr>
              <a:t> yang </a:t>
            </a:r>
            <a:r>
              <a:rPr lang="en-AU" sz="1200" b="0" i="0" u="none" strike="noStrike" kern="1200" dirty="0" err="1">
                <a:solidFill>
                  <a:schemeClr val="tx1"/>
                </a:solidFill>
                <a:effectLst/>
                <a:latin typeface="+mn-lt"/>
                <a:ea typeface="+mn-ea"/>
                <a:cs typeface="+mn-cs"/>
              </a:rPr>
              <a:t>terbesar</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beriklim</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sejuk</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dengan</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dataran</a:t>
            </a:r>
            <a:r>
              <a:rPr lang="en-AU" sz="1200" b="0" i="0" u="none" strike="noStrike" kern="1200" dirty="0">
                <a:solidFill>
                  <a:schemeClr val="tx1"/>
                </a:solidFill>
                <a:effectLst/>
                <a:latin typeface="+mn-lt"/>
                <a:ea typeface="+mn-ea"/>
                <a:cs typeface="+mn-cs"/>
              </a:rPr>
              <a:t> yang sangat </a:t>
            </a:r>
            <a:r>
              <a:rPr lang="en-AU" sz="1200" b="0" i="0" u="none" strike="noStrike" kern="1200" dirty="0" err="1">
                <a:solidFill>
                  <a:schemeClr val="tx1"/>
                </a:solidFill>
                <a:effectLst/>
                <a:latin typeface="+mn-lt"/>
                <a:ea typeface="+mn-ea"/>
                <a:cs typeface="+mn-cs"/>
              </a:rPr>
              <a:t>tinggi</a:t>
            </a:r>
            <a:r>
              <a:rPr lang="en-AU" sz="1200" b="0" i="0" u="none" strike="noStrike" kern="1200" dirty="0">
                <a:solidFill>
                  <a:schemeClr val="tx1"/>
                </a:solidFill>
                <a:effectLst/>
                <a:latin typeface="+mn-lt"/>
                <a:ea typeface="+mn-ea"/>
                <a:cs typeface="+mn-cs"/>
              </a:rPr>
              <a:t> di New South Wales – dan </a:t>
            </a:r>
            <a:r>
              <a:rPr lang="en-AU" sz="1200" b="0" i="0" u="none" strike="noStrike" kern="1200" dirty="0" err="1">
                <a:solidFill>
                  <a:schemeClr val="tx1"/>
                </a:solidFill>
                <a:effectLst/>
                <a:latin typeface="+mn-lt"/>
                <a:ea typeface="+mn-ea"/>
                <a:cs typeface="+mn-cs"/>
              </a:rPr>
              <a:t>merupakan</a:t>
            </a:r>
            <a:r>
              <a:rPr lang="en-AU" sz="1200" b="0" i="0" u="none" strike="noStrike" kern="1200" dirty="0">
                <a:solidFill>
                  <a:schemeClr val="tx1"/>
                </a:solidFill>
                <a:effectLst/>
                <a:latin typeface="+mn-lt"/>
                <a:ea typeface="+mn-ea"/>
                <a:cs typeface="+mn-cs"/>
              </a:rPr>
              <a:t> wilayah </a:t>
            </a:r>
            <a:r>
              <a:rPr lang="en-AU" sz="1200" b="0" i="0" u="none" strike="noStrike" kern="1200" dirty="0" err="1">
                <a:solidFill>
                  <a:schemeClr val="tx1"/>
                </a:solidFill>
                <a:effectLst/>
                <a:latin typeface="+mn-lt"/>
                <a:ea typeface="+mn-ea"/>
                <a:cs typeface="+mn-cs"/>
              </a:rPr>
              <a:t>anggur</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tertinggi</a:t>
            </a:r>
            <a:r>
              <a:rPr lang="en-AU" sz="1200" b="0" i="0" u="none" strike="noStrike" kern="1200" dirty="0">
                <a:solidFill>
                  <a:schemeClr val="tx1"/>
                </a:solidFill>
                <a:effectLst/>
                <a:latin typeface="+mn-lt"/>
                <a:ea typeface="+mn-ea"/>
                <a:cs typeface="+mn-cs"/>
              </a:rPr>
              <a:t> di Australia. </a:t>
            </a:r>
            <a:endParaRPr lang="en-US" i="0"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a:t>
            </a:fld>
            <a:endParaRPr lang="en-US" dirty="0"/>
          </a:p>
        </p:txBody>
      </p:sp>
    </p:spTree>
    <p:extLst>
      <p:ext uri="{BB962C8B-B14F-4D97-AF65-F5344CB8AC3E}">
        <p14:creationId xmlns:p14="http://schemas.microsoft.com/office/powerpoint/2010/main" val="16304834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b="0" i="0" u="none" strike="noStrike" kern="1200" dirty="0">
                <a:solidFill>
                  <a:schemeClr val="tx1"/>
                </a:solidFill>
                <a:effectLst/>
                <a:latin typeface="+mn-lt"/>
                <a:ea typeface="+mn-ea"/>
                <a:cs typeface="+mn-cs"/>
              </a:rPr>
              <a:t>USULAN POIN UNTUK DISKUSI : </a:t>
            </a:r>
            <a:endParaRPr lang="en-AU" b="0" dirty="0">
              <a:effectLst/>
            </a:endParaRPr>
          </a:p>
          <a:p>
            <a:pPr rtl="0" fontAlgn="base"/>
            <a:r>
              <a:rPr lang="en-AU" sz="1200" b="0" i="0" u="none" strike="noStrike" kern="1200" dirty="0">
                <a:solidFill>
                  <a:schemeClr val="tx1"/>
                </a:solidFill>
                <a:effectLst/>
                <a:latin typeface="+mn-lt"/>
                <a:ea typeface="+mn-ea"/>
                <a:cs typeface="+mn-cs"/>
              </a:rPr>
              <a:t>–  Apa </a:t>
            </a:r>
            <a:r>
              <a:rPr lang="en-AU" sz="1200" b="0" i="0" u="none" strike="noStrike" kern="1200" dirty="0" err="1">
                <a:solidFill>
                  <a:schemeClr val="tx1"/>
                </a:solidFill>
                <a:effectLst/>
                <a:latin typeface="+mn-lt"/>
                <a:ea typeface="+mn-ea"/>
                <a:cs typeface="+mn-cs"/>
              </a:rPr>
              <a:t>makna</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dari</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sejarah</a:t>
            </a:r>
            <a:r>
              <a:rPr lang="en-AU" sz="1200" b="0" i="0" u="none" strike="noStrike" kern="1200" dirty="0">
                <a:solidFill>
                  <a:schemeClr val="tx1"/>
                </a:solidFill>
                <a:effectLst/>
                <a:latin typeface="+mn-lt"/>
                <a:ea typeface="+mn-ea"/>
                <a:cs typeface="+mn-cs"/>
              </a:rPr>
              <a:t> Orange yang </a:t>
            </a:r>
            <a:r>
              <a:rPr lang="en-AU" sz="1200" b="0" i="0" u="none" strike="noStrike" kern="1200" dirty="0" err="1">
                <a:solidFill>
                  <a:schemeClr val="tx1"/>
                </a:solidFill>
                <a:effectLst/>
                <a:latin typeface="+mn-lt"/>
                <a:ea typeface="+mn-ea"/>
                <a:cs typeface="+mn-cs"/>
              </a:rPr>
              <a:t>secara</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relatif</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singkat</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sebagai</a:t>
            </a:r>
            <a:r>
              <a:rPr lang="en-AU" sz="1200" b="0" i="0" u="none" strike="noStrike" kern="1200" dirty="0">
                <a:solidFill>
                  <a:schemeClr val="tx1"/>
                </a:solidFill>
                <a:effectLst/>
                <a:latin typeface="+mn-lt"/>
                <a:ea typeface="+mn-ea"/>
                <a:cs typeface="+mn-cs"/>
              </a:rPr>
              <a:t> wilayah </a:t>
            </a:r>
            <a:r>
              <a:rPr lang="en-AU" sz="1200" b="0" i="0" u="none" strike="noStrike" kern="1200" dirty="0" err="1">
                <a:solidFill>
                  <a:schemeClr val="tx1"/>
                </a:solidFill>
                <a:effectLst/>
                <a:latin typeface="+mn-lt"/>
                <a:ea typeface="+mn-ea"/>
                <a:cs typeface="+mn-cs"/>
              </a:rPr>
              <a:t>anggur</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bagi</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pembudidayaan</a:t>
            </a:r>
            <a:r>
              <a:rPr lang="en-AU" sz="1200" b="0" i="0" u="none" strike="noStrike" kern="1200" dirty="0">
                <a:solidFill>
                  <a:schemeClr val="tx1"/>
                </a:solidFill>
                <a:effectLst/>
                <a:latin typeface="+mn-lt"/>
                <a:ea typeface="+mn-ea"/>
                <a:cs typeface="+mn-cs"/>
              </a:rPr>
              <a:t> dan </a:t>
            </a:r>
            <a:r>
              <a:rPr lang="en-AU" sz="1200" b="0" i="0" u="none" strike="noStrike" kern="1200" dirty="0" err="1">
                <a:solidFill>
                  <a:schemeClr val="tx1"/>
                </a:solidFill>
                <a:effectLst/>
                <a:latin typeface="+mn-lt"/>
                <a:ea typeface="+mn-ea"/>
                <a:cs typeface="+mn-cs"/>
              </a:rPr>
              <a:t>pembuatan</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anggur</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hari</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ini</a:t>
            </a:r>
            <a:r>
              <a:rPr lang="en-AU" sz="1200" b="0" i="0" u="none" strike="noStrike" kern="1200" dirty="0">
                <a:solidFill>
                  <a:schemeClr val="tx1"/>
                </a:solidFill>
                <a:effectLst/>
                <a:latin typeface="+mn-lt"/>
                <a:ea typeface="+mn-ea"/>
                <a:cs typeface="+mn-cs"/>
              </a:rPr>
              <a:t>? </a:t>
            </a:r>
          </a:p>
          <a:p>
            <a:pPr rtl="0" fontAlgn="base"/>
            <a:endParaRPr lang="en-AU" sz="1200" b="0" i="0" u="none" strike="noStrike" kern="1200" dirty="0">
              <a:solidFill>
                <a:schemeClr val="tx1"/>
              </a:solidFill>
              <a:effectLst/>
              <a:latin typeface="+mn-lt"/>
              <a:ea typeface="+mn-ea"/>
              <a:cs typeface="+mn-cs"/>
            </a:endParaRPr>
          </a:p>
          <a:p>
            <a:pPr rtl="0" fontAlgn="base"/>
            <a:r>
              <a:rPr lang="en-AU" sz="1200" b="0" i="0" u="none" strike="noStrike" kern="1200" dirty="0">
                <a:solidFill>
                  <a:schemeClr val="tx1"/>
                </a:solidFill>
                <a:effectLst/>
                <a:latin typeface="+mn-lt"/>
                <a:ea typeface="+mn-ea"/>
                <a:cs typeface="+mn-cs"/>
              </a:rPr>
              <a:t>– </a:t>
            </a:r>
            <a:r>
              <a:rPr lang="id-ID" sz="1800" dirty="0">
                <a:solidFill>
                  <a:srgbClr val="000000"/>
                </a:solidFill>
                <a:effectLst/>
                <a:latin typeface="Segoe UI" panose="020B0502040204020203" pitchFamily="34" charset="0"/>
                <a:ea typeface="Times New Roman" panose="02020603050405020304" pitchFamily="18" charset="0"/>
              </a:rPr>
              <a:t>Mengingat sejarah pertaniannya yang substantif, menurut Anda mengapa </a:t>
            </a:r>
            <a:r>
              <a:rPr lang="id-ID" sz="1800" dirty="0" err="1">
                <a:solidFill>
                  <a:srgbClr val="000000"/>
                </a:solidFill>
                <a:effectLst/>
                <a:latin typeface="Segoe UI" panose="020B0502040204020203" pitchFamily="34" charset="0"/>
                <a:ea typeface="Times New Roman" panose="02020603050405020304" pitchFamily="18" charset="0"/>
              </a:rPr>
              <a:t>Orange</a:t>
            </a:r>
            <a:r>
              <a:rPr lang="id-ID" sz="1800" dirty="0">
                <a:solidFill>
                  <a:srgbClr val="000000"/>
                </a:solidFill>
                <a:effectLst/>
                <a:latin typeface="Segoe UI" panose="020B0502040204020203" pitchFamily="34" charset="0"/>
                <a:ea typeface="Times New Roman" panose="02020603050405020304" pitchFamily="18" charset="0"/>
              </a:rPr>
              <a:t> baru muncul sebagai wilayah anggur baru-baru ini?</a:t>
            </a:r>
            <a:endParaRPr lang="en-ID"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29896181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sz="1200" dirty="0">
                <a:solidFill>
                  <a:srgbClr val="000000"/>
                </a:solidFill>
                <a:effectLst/>
                <a:latin typeface="Segoe UI" panose="020B0502040204020203" pitchFamily="34" charset="0"/>
                <a:ea typeface="Times New Roman" panose="02020603050405020304" pitchFamily="18" charset="0"/>
              </a:rPr>
              <a:t>Gunung </a:t>
            </a:r>
            <a:r>
              <a:rPr lang="id-ID" sz="1200" dirty="0" err="1">
                <a:solidFill>
                  <a:srgbClr val="000000"/>
                </a:solidFill>
                <a:effectLst/>
                <a:latin typeface="Segoe UI" panose="020B0502040204020203" pitchFamily="34" charset="0"/>
                <a:ea typeface="Times New Roman" panose="02020603050405020304" pitchFamily="18" charset="0"/>
              </a:rPr>
              <a:t>Canobolas</a:t>
            </a:r>
            <a:r>
              <a:rPr lang="id-ID" sz="1200" dirty="0">
                <a:solidFill>
                  <a:srgbClr val="000000"/>
                </a:solidFill>
                <a:effectLst/>
                <a:latin typeface="Segoe UI" panose="020B0502040204020203" pitchFamily="34" charset="0"/>
                <a:ea typeface="Times New Roman" panose="02020603050405020304" pitchFamily="18" charset="0"/>
              </a:rPr>
              <a:t>, gunung berapi yang telah lama punah, memiliki pengaruh besar di wilayah tersebut. Serangkaian letusan yang terjadi lebih dari 10 juta tahun yang lalu, dan erosi yang terjadi sejak itu, telah memunculkan lanskap yang kaya dan </a:t>
            </a:r>
            <a:r>
              <a:rPr lang="en-US" sz="1200" dirty="0" err="1">
                <a:solidFill>
                  <a:srgbClr val="000000"/>
                </a:solidFill>
                <a:effectLst/>
                <a:latin typeface="Segoe UI" panose="020B0502040204020203" pitchFamily="34" charset="0"/>
                <a:ea typeface="Times New Roman" panose="02020603050405020304" pitchFamily="18" charset="0"/>
              </a:rPr>
              <a:t>landai</a:t>
            </a:r>
            <a:r>
              <a:rPr lang="en-US" sz="1200" dirty="0">
                <a:solidFill>
                  <a:srgbClr val="000000"/>
                </a:solidFill>
                <a:effectLst/>
                <a:latin typeface="Segoe UI" panose="020B0502040204020203" pitchFamily="34" charset="0"/>
                <a:ea typeface="Times New Roman" panose="02020603050405020304" pitchFamily="18" charset="0"/>
              </a:rPr>
              <a:t> </a:t>
            </a:r>
            <a:r>
              <a:rPr lang="id-ID" sz="1200" dirty="0">
                <a:solidFill>
                  <a:srgbClr val="000000"/>
                </a:solidFill>
                <a:effectLst/>
                <a:latin typeface="Segoe UI" panose="020B0502040204020203" pitchFamily="34" charset="0"/>
                <a:ea typeface="Times New Roman" panose="02020603050405020304" pitchFamily="18" charset="0"/>
              </a:rPr>
              <a:t>miring </a:t>
            </a:r>
            <a:r>
              <a:rPr lang="en-US" sz="1200" dirty="0" err="1">
                <a:solidFill>
                  <a:srgbClr val="000000"/>
                </a:solidFill>
                <a:effectLst/>
                <a:latin typeface="Segoe UI" panose="020B0502040204020203" pitchFamily="34" charset="0"/>
                <a:ea typeface="Times New Roman" panose="02020603050405020304" pitchFamily="18" charset="0"/>
              </a:rPr>
              <a:t>dengan</a:t>
            </a:r>
            <a:r>
              <a:rPr lang="en-US" sz="1200" dirty="0">
                <a:solidFill>
                  <a:srgbClr val="000000"/>
                </a:solidFill>
                <a:effectLst/>
                <a:latin typeface="Segoe UI" panose="020B0502040204020203" pitchFamily="34" charset="0"/>
                <a:ea typeface="Times New Roman" panose="02020603050405020304" pitchFamily="18" charset="0"/>
              </a:rPr>
              <a:t> </a:t>
            </a:r>
            <a:r>
              <a:rPr lang="id-ID" sz="1200" dirty="0">
                <a:solidFill>
                  <a:srgbClr val="000000"/>
                </a:solidFill>
                <a:effectLst/>
                <a:latin typeface="Segoe UI" panose="020B0502040204020203" pitchFamily="34" charset="0"/>
                <a:ea typeface="Times New Roman" panose="02020603050405020304" pitchFamily="18" charset="0"/>
              </a:rPr>
              <a:t>beragam geologi, jenis tanah, dan usia, yang semuanya ditentukan oleh </a:t>
            </a:r>
            <a:r>
              <a:rPr lang="en-US" sz="1200" dirty="0" err="1">
                <a:solidFill>
                  <a:srgbClr val="000000"/>
                </a:solidFill>
                <a:effectLst/>
                <a:latin typeface="Segoe UI" panose="020B0502040204020203" pitchFamily="34" charset="0"/>
                <a:ea typeface="Times New Roman" panose="02020603050405020304" pitchFamily="18" charset="0"/>
              </a:rPr>
              <a:t>elevasi</a:t>
            </a:r>
            <a:r>
              <a:rPr lang="id-ID" sz="1200" dirty="0">
                <a:solidFill>
                  <a:srgbClr val="000000"/>
                </a:solidFill>
                <a:effectLst/>
                <a:latin typeface="Segoe UI" panose="020B0502040204020203" pitchFamily="34" charset="0"/>
                <a:ea typeface="Times New Roman" panose="02020603050405020304" pitchFamily="18" charset="0"/>
              </a:rPr>
              <a:t>. Iklim benua yang sejuk adalah hasil dari ketinggian yang tinggi, dengan suhu dan pola cuaca diatur oleh kedekatannya dengan Gunung </a:t>
            </a:r>
            <a:r>
              <a:rPr lang="id-ID" sz="1200" dirty="0" err="1">
                <a:solidFill>
                  <a:srgbClr val="000000"/>
                </a:solidFill>
                <a:effectLst/>
                <a:latin typeface="Segoe UI" panose="020B0502040204020203" pitchFamily="34" charset="0"/>
                <a:ea typeface="Times New Roman" panose="02020603050405020304" pitchFamily="18" charset="0"/>
              </a:rPr>
              <a:t>Canobolas</a:t>
            </a:r>
            <a:r>
              <a:rPr lang="id-ID" sz="1200" dirty="0">
                <a:solidFill>
                  <a:srgbClr val="000000"/>
                </a:solidFill>
                <a:effectLst/>
                <a:latin typeface="Segoe UI" panose="020B0502040204020203" pitchFamily="34" charset="0"/>
                <a:ea typeface="Times New Roman" panose="02020603050405020304" pitchFamily="18" charset="0"/>
              </a:rPr>
              <a:t>. Atribut geografis dan iklim yang khas ini membuat wilayah pertanian </a:t>
            </a:r>
            <a:r>
              <a:rPr lang="en-US" sz="1200" dirty="0">
                <a:solidFill>
                  <a:srgbClr val="000000"/>
                </a:solidFill>
                <a:effectLst/>
                <a:latin typeface="Segoe UI" panose="020B0502040204020203" pitchFamily="34" charset="0"/>
                <a:ea typeface="Times New Roman" panose="02020603050405020304" pitchFamily="18" charset="0"/>
              </a:rPr>
              <a:t>yang </a:t>
            </a:r>
            <a:r>
              <a:rPr lang="id-ID" sz="1200" dirty="0">
                <a:solidFill>
                  <a:srgbClr val="000000"/>
                </a:solidFill>
                <a:effectLst/>
                <a:latin typeface="Segoe UI" panose="020B0502040204020203" pitchFamily="34" charset="0"/>
                <a:ea typeface="Times New Roman" panose="02020603050405020304" pitchFamily="18" charset="0"/>
              </a:rPr>
              <a:t>berkembang dan menciptakan kondisi </a:t>
            </a:r>
            <a:r>
              <a:rPr lang="en-US" sz="1200" dirty="0">
                <a:solidFill>
                  <a:srgbClr val="000000"/>
                </a:solidFill>
                <a:effectLst/>
                <a:latin typeface="Segoe UI" panose="020B0502040204020203" pitchFamily="34" charset="0"/>
                <a:ea typeface="Times New Roman" panose="02020603050405020304" pitchFamily="18" charset="0"/>
              </a:rPr>
              <a:t>yang </a:t>
            </a:r>
            <a:r>
              <a:rPr lang="id-ID" sz="1200" dirty="0">
                <a:solidFill>
                  <a:srgbClr val="000000"/>
                </a:solidFill>
                <a:effectLst/>
                <a:latin typeface="Segoe UI" panose="020B0502040204020203" pitchFamily="34" charset="0"/>
                <a:ea typeface="Times New Roman" panose="02020603050405020304" pitchFamily="18" charset="0"/>
              </a:rPr>
              <a:t>ideal untuk produksi anggur iklim dingin </a:t>
            </a:r>
            <a:r>
              <a:rPr lang="en-US" sz="1200" dirty="0" err="1">
                <a:solidFill>
                  <a:srgbClr val="000000"/>
                </a:solidFill>
                <a:effectLst/>
                <a:latin typeface="Segoe UI" panose="020B0502040204020203" pitchFamily="34" charset="0"/>
                <a:ea typeface="Times New Roman" panose="02020603050405020304" pitchFamily="18" charset="0"/>
              </a:rPr>
              <a:t>dengan</a:t>
            </a:r>
            <a:r>
              <a:rPr lang="en-US" sz="1200" dirty="0">
                <a:solidFill>
                  <a:srgbClr val="000000"/>
                </a:solidFill>
                <a:effectLst/>
                <a:latin typeface="Segoe UI" panose="020B0502040204020203" pitchFamily="34" charset="0"/>
                <a:ea typeface="Times New Roman" panose="02020603050405020304" pitchFamily="18" charset="0"/>
              </a:rPr>
              <a:t> </a:t>
            </a:r>
            <a:r>
              <a:rPr lang="id-ID" sz="1200" dirty="0">
                <a:solidFill>
                  <a:srgbClr val="000000"/>
                </a:solidFill>
                <a:effectLst/>
                <a:latin typeface="Segoe UI" panose="020B0502040204020203" pitchFamily="34" charset="0"/>
                <a:ea typeface="Times New Roman" panose="02020603050405020304" pitchFamily="18" charset="0"/>
              </a:rPr>
              <a:t>kualitas tinggi. </a:t>
            </a:r>
            <a:endParaRPr lang="en-ID" sz="12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18944621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b="1" i="0" u="none" strike="noStrike" kern="1200" dirty="0">
                <a:solidFill>
                  <a:schemeClr val="tx1"/>
                </a:solidFill>
                <a:effectLst/>
                <a:latin typeface="+mn-lt"/>
                <a:ea typeface="+mn-ea"/>
                <a:cs typeface="+mn-cs"/>
              </a:rPr>
              <a:t>Rata </a:t>
            </a:r>
            <a:r>
              <a:rPr lang="en-AU" sz="1200" b="1" i="0" u="none" strike="noStrike" kern="1200" dirty="0" err="1">
                <a:solidFill>
                  <a:schemeClr val="tx1"/>
                </a:solidFill>
                <a:effectLst/>
                <a:latin typeface="+mn-lt"/>
                <a:ea typeface="+mn-ea"/>
                <a:cs typeface="+mn-cs"/>
              </a:rPr>
              <a:t>rata</a:t>
            </a:r>
            <a:r>
              <a:rPr lang="en-AU" sz="1200" b="1" i="0" u="none" strike="noStrike" kern="1200" dirty="0">
                <a:solidFill>
                  <a:schemeClr val="tx1"/>
                </a:solidFill>
                <a:effectLst/>
                <a:latin typeface="+mn-lt"/>
                <a:ea typeface="+mn-ea"/>
                <a:cs typeface="+mn-cs"/>
              </a:rPr>
              <a:t> </a:t>
            </a:r>
            <a:r>
              <a:rPr lang="en-AU" sz="1200" b="1" i="0" u="none" strike="noStrike" kern="1200" dirty="0" err="1">
                <a:solidFill>
                  <a:schemeClr val="tx1"/>
                </a:solidFill>
                <a:effectLst/>
                <a:latin typeface="+mn-lt"/>
                <a:ea typeface="+mn-ea"/>
                <a:cs typeface="+mn-cs"/>
              </a:rPr>
              <a:t>suhu</a:t>
            </a:r>
            <a:r>
              <a:rPr lang="en-AU" sz="1200" b="1" i="0" u="none" strike="noStrike" kern="1200" dirty="0">
                <a:solidFill>
                  <a:schemeClr val="tx1"/>
                </a:solidFill>
                <a:effectLst/>
                <a:latin typeface="+mn-lt"/>
                <a:ea typeface="+mn-ea"/>
                <a:cs typeface="+mn-cs"/>
              </a:rPr>
              <a:t> Januari </a:t>
            </a:r>
            <a:r>
              <a:rPr lang="en-AU" sz="1200" b="0" i="0" u="none" strike="noStrike" kern="1200" dirty="0">
                <a:solidFill>
                  <a:schemeClr val="tx1"/>
                </a:solidFill>
                <a:effectLst/>
                <a:latin typeface="+mn-lt"/>
                <a:ea typeface="+mn-ea"/>
                <a:cs typeface="+mn-cs"/>
              </a:rPr>
              <a:t>: 21.6˚C (71°F)</a:t>
            </a:r>
          </a:p>
          <a:p>
            <a:pPr rtl="0"/>
            <a:r>
              <a:rPr lang="en-AU" sz="1200" b="1" i="0" u="none" strike="noStrike" kern="1200" dirty="0">
                <a:solidFill>
                  <a:schemeClr val="tx1"/>
                </a:solidFill>
                <a:effectLst/>
                <a:latin typeface="+mn-lt"/>
                <a:ea typeface="+mn-ea"/>
                <a:cs typeface="+mn-cs"/>
              </a:rPr>
              <a:t>Curah </a:t>
            </a:r>
            <a:r>
              <a:rPr lang="en-AU" sz="1200" b="1" i="0" u="none" strike="noStrike" kern="1200" dirty="0" err="1">
                <a:solidFill>
                  <a:schemeClr val="tx1"/>
                </a:solidFill>
                <a:effectLst/>
                <a:latin typeface="+mn-lt"/>
                <a:ea typeface="+mn-ea"/>
                <a:cs typeface="+mn-cs"/>
              </a:rPr>
              <a:t>hujan</a:t>
            </a:r>
            <a:r>
              <a:rPr lang="en-AU" sz="1200" b="1" i="0" u="none" strike="noStrike" kern="1200" dirty="0">
                <a:solidFill>
                  <a:schemeClr val="tx1"/>
                </a:solidFill>
                <a:effectLst/>
                <a:latin typeface="+mn-lt"/>
                <a:ea typeface="+mn-ea"/>
                <a:cs typeface="+mn-cs"/>
              </a:rPr>
              <a:t> </a:t>
            </a:r>
            <a:r>
              <a:rPr lang="en-AU" sz="1200" b="1" i="0" u="none" strike="noStrike" kern="1200" dirty="0" err="1">
                <a:solidFill>
                  <a:schemeClr val="tx1"/>
                </a:solidFill>
                <a:effectLst/>
                <a:latin typeface="+mn-lt"/>
                <a:ea typeface="+mn-ea"/>
                <a:cs typeface="+mn-cs"/>
              </a:rPr>
              <a:t>musim</a:t>
            </a:r>
            <a:r>
              <a:rPr lang="en-AU" sz="1200" b="1" i="0" u="none" strike="noStrike" kern="1200" dirty="0">
                <a:solidFill>
                  <a:schemeClr val="tx1"/>
                </a:solidFill>
                <a:effectLst/>
                <a:latin typeface="+mn-lt"/>
                <a:ea typeface="+mn-ea"/>
                <a:cs typeface="+mn-cs"/>
              </a:rPr>
              <a:t> </a:t>
            </a:r>
            <a:r>
              <a:rPr lang="en-AU" sz="1200" b="1" i="0" u="none" strike="noStrike" kern="1200" dirty="0" err="1">
                <a:solidFill>
                  <a:schemeClr val="tx1"/>
                </a:solidFill>
                <a:effectLst/>
                <a:latin typeface="+mn-lt"/>
                <a:ea typeface="+mn-ea"/>
                <a:cs typeface="+mn-cs"/>
              </a:rPr>
              <a:t>tanam</a:t>
            </a:r>
            <a:r>
              <a:rPr lang="en-AU" sz="1200" b="1" i="0" u="none" strike="noStrike" kern="1200" dirty="0">
                <a:solidFill>
                  <a:schemeClr val="tx1"/>
                </a:solidFill>
                <a:effectLst/>
                <a:latin typeface="+mn-lt"/>
                <a:ea typeface="+mn-ea"/>
                <a:cs typeface="+mn-cs"/>
              </a:rPr>
              <a:t> </a:t>
            </a:r>
            <a:r>
              <a:rPr lang="en-AU" b="0" dirty="0">
                <a:effectLst/>
              </a:rPr>
              <a:t>: </a:t>
            </a:r>
            <a:r>
              <a:rPr lang="en-AU" sz="1200" b="0" i="0" u="none" strike="noStrike" kern="1200" dirty="0">
                <a:solidFill>
                  <a:schemeClr val="tx1"/>
                </a:solidFill>
                <a:effectLst/>
                <a:latin typeface="+mn-lt"/>
                <a:ea typeface="+mn-ea"/>
                <a:cs typeface="+mn-cs"/>
              </a:rPr>
              <a:t>450mm (18in)</a:t>
            </a:r>
            <a:endParaRPr lang="en-AU" b="0" dirty="0">
              <a:effectLst/>
            </a:endParaRPr>
          </a:p>
          <a:p>
            <a:br>
              <a:rPr lang="en-AU" dirty="0"/>
            </a:b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25992269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b="0" i="0" u="none" strike="noStrike" kern="1200" dirty="0">
                <a:solidFill>
                  <a:schemeClr val="tx1"/>
                </a:solidFill>
                <a:effectLst/>
                <a:latin typeface="+mn-lt"/>
                <a:ea typeface="+mn-ea"/>
                <a:cs typeface="+mn-cs"/>
              </a:rPr>
              <a:t>USULAN POIN UNTUK DISKUSI : </a:t>
            </a:r>
            <a:endParaRPr lang="en-AU" b="0" dirty="0">
              <a:effectLst/>
            </a:endParaRPr>
          </a:p>
          <a:p>
            <a:pPr rtl="0" fontAlgn="base"/>
            <a:r>
              <a:rPr lang="en-AU" sz="1200" b="0" i="0" u="none" strike="noStrike" kern="1200" dirty="0">
                <a:solidFill>
                  <a:schemeClr val="tx1"/>
                </a:solidFill>
                <a:effectLst/>
                <a:latin typeface="+mn-lt"/>
                <a:ea typeface="+mn-ea"/>
                <a:cs typeface="+mn-cs"/>
              </a:rPr>
              <a:t>– Apa yang </a:t>
            </a:r>
            <a:r>
              <a:rPr lang="en-AU" sz="1200" b="0" i="0" u="none" strike="noStrike" kern="1200" dirty="0" err="1">
                <a:solidFill>
                  <a:schemeClr val="tx1"/>
                </a:solidFill>
                <a:effectLst/>
                <a:latin typeface="+mn-lt"/>
                <a:ea typeface="+mn-ea"/>
                <a:cs typeface="+mn-cs"/>
              </a:rPr>
              <a:t>membuat</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ketinggian</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merupakan</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faktor</a:t>
            </a:r>
            <a:r>
              <a:rPr lang="en-AU" sz="1200" b="0" i="0" u="none" strike="noStrike" kern="1200" dirty="0">
                <a:solidFill>
                  <a:schemeClr val="tx1"/>
                </a:solidFill>
                <a:effectLst/>
                <a:latin typeface="+mn-lt"/>
                <a:ea typeface="+mn-ea"/>
                <a:cs typeface="+mn-cs"/>
              </a:rPr>
              <a:t> yang sangat </a:t>
            </a:r>
            <a:r>
              <a:rPr lang="en-AU" sz="1200" b="0" i="0" u="none" strike="noStrike" kern="1200" dirty="0" err="1">
                <a:solidFill>
                  <a:schemeClr val="tx1"/>
                </a:solidFill>
                <a:effectLst/>
                <a:latin typeface="+mn-lt"/>
                <a:ea typeface="+mn-ea"/>
                <a:cs typeface="+mn-cs"/>
              </a:rPr>
              <a:t>penting</a:t>
            </a:r>
            <a:r>
              <a:rPr lang="en-AU" sz="1200" b="0" i="0" u="none" strike="noStrike" kern="1200" dirty="0">
                <a:solidFill>
                  <a:schemeClr val="tx1"/>
                </a:solidFill>
                <a:effectLst/>
                <a:latin typeface="+mn-lt"/>
                <a:ea typeface="+mn-ea"/>
                <a:cs typeface="+mn-cs"/>
              </a:rPr>
              <a:t> di Orange? </a:t>
            </a:r>
            <a:r>
              <a:rPr lang="en-AU" sz="1200" b="0" i="0" u="none" strike="noStrike" kern="1200" dirty="0" err="1">
                <a:solidFill>
                  <a:schemeClr val="tx1"/>
                </a:solidFill>
                <a:effectLst/>
                <a:latin typeface="+mn-lt"/>
                <a:ea typeface="+mn-ea"/>
                <a:cs typeface="+mn-cs"/>
              </a:rPr>
              <a:t>Bagaimana</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hal</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itu</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dapat</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berdampak</a:t>
            </a:r>
            <a:r>
              <a:rPr lang="en-AU" sz="1200" b="0" i="0" u="none" strike="noStrike" kern="1200" dirty="0">
                <a:solidFill>
                  <a:schemeClr val="tx1"/>
                </a:solidFill>
                <a:effectLst/>
                <a:latin typeface="+mn-lt"/>
                <a:ea typeface="+mn-ea"/>
                <a:cs typeface="+mn-cs"/>
              </a:rPr>
              <a:t> pada </a:t>
            </a:r>
            <a:r>
              <a:rPr lang="en-AU" sz="1200" b="0" i="0" u="none" strike="noStrike" kern="1200" dirty="0" err="1">
                <a:solidFill>
                  <a:schemeClr val="tx1"/>
                </a:solidFill>
                <a:effectLst/>
                <a:latin typeface="+mn-lt"/>
                <a:ea typeface="+mn-ea"/>
                <a:cs typeface="+mn-cs"/>
              </a:rPr>
              <a:t>keputusan</a:t>
            </a:r>
            <a:r>
              <a:rPr lang="en-AU" sz="1200" b="0" i="0" u="none" strike="noStrike" kern="1200" dirty="0">
                <a:solidFill>
                  <a:schemeClr val="tx1"/>
                </a:solidFill>
                <a:effectLst/>
                <a:latin typeface="+mn-lt"/>
                <a:ea typeface="+mn-ea"/>
                <a:cs typeface="+mn-cs"/>
              </a:rPr>
              <a:t> yang </a:t>
            </a:r>
            <a:r>
              <a:rPr lang="en-AU" sz="1200" b="0" i="0" u="none" strike="noStrike" kern="1200" dirty="0" err="1">
                <a:solidFill>
                  <a:schemeClr val="tx1"/>
                </a:solidFill>
                <a:effectLst/>
                <a:latin typeface="+mn-lt"/>
                <a:ea typeface="+mn-ea"/>
                <a:cs typeface="+mn-cs"/>
              </a:rPr>
              <a:t>dibuat</a:t>
            </a:r>
            <a:r>
              <a:rPr lang="en-AU" sz="1200" b="0" i="0" u="none" strike="noStrike" kern="1200" dirty="0">
                <a:solidFill>
                  <a:schemeClr val="tx1"/>
                </a:solidFill>
                <a:effectLst/>
                <a:latin typeface="+mn-lt"/>
                <a:ea typeface="+mn-ea"/>
                <a:cs typeface="+mn-cs"/>
              </a:rPr>
              <a:t> oleh </a:t>
            </a:r>
            <a:r>
              <a:rPr lang="en-AU" sz="1200" b="0" i="0" u="none" strike="noStrike" kern="1200" dirty="0" err="1">
                <a:solidFill>
                  <a:schemeClr val="tx1"/>
                </a:solidFill>
                <a:effectLst/>
                <a:latin typeface="+mn-lt"/>
                <a:ea typeface="+mn-ea"/>
                <a:cs typeface="+mn-cs"/>
              </a:rPr>
              <a:t>petani</a:t>
            </a:r>
            <a:r>
              <a:rPr lang="en-AU" sz="1200" b="0" i="0" u="none" strike="noStrike" kern="1200" dirty="0">
                <a:solidFill>
                  <a:schemeClr val="tx1"/>
                </a:solidFill>
                <a:effectLst/>
                <a:latin typeface="+mn-lt"/>
                <a:ea typeface="+mn-ea"/>
                <a:cs typeface="+mn-cs"/>
              </a:rPr>
              <a:t> dan </a:t>
            </a:r>
            <a:r>
              <a:rPr lang="en-AU" sz="1200" b="0" i="0" u="none" strike="noStrike" kern="1200" dirty="0" err="1">
                <a:solidFill>
                  <a:schemeClr val="tx1"/>
                </a:solidFill>
                <a:effectLst/>
                <a:latin typeface="+mn-lt"/>
                <a:ea typeface="+mn-ea"/>
                <a:cs typeface="+mn-cs"/>
              </a:rPr>
              <a:t>produsen</a:t>
            </a:r>
            <a:r>
              <a:rPr lang="en-AU" sz="1200" b="0" i="0" u="none" strike="noStrike" kern="1200" dirty="0">
                <a:solidFill>
                  <a:schemeClr val="tx1"/>
                </a:solidFill>
                <a:effectLst/>
                <a:latin typeface="+mn-lt"/>
                <a:ea typeface="+mn-ea"/>
                <a:cs typeface="+mn-cs"/>
              </a:rPr>
              <a:t>? </a:t>
            </a:r>
          </a:p>
          <a:p>
            <a:pPr rtl="0" fontAlgn="base"/>
            <a:r>
              <a:rPr lang="en-AU" sz="1200" b="0" i="0" u="none" strike="noStrike" kern="1200" dirty="0">
                <a:solidFill>
                  <a:schemeClr val="tx1"/>
                </a:solidFill>
                <a:effectLst/>
                <a:latin typeface="+mn-lt"/>
                <a:ea typeface="+mn-ea"/>
                <a:cs typeface="+mn-cs"/>
              </a:rPr>
              <a:t>–</a:t>
            </a:r>
            <a:r>
              <a:rPr lang="en-AU" sz="1200" b="0" i="0" u="none" strike="noStrike" kern="1200" dirty="0" err="1">
                <a:solidFill>
                  <a:schemeClr val="tx1"/>
                </a:solidFill>
                <a:effectLst/>
                <a:latin typeface="+mn-lt"/>
                <a:ea typeface="+mn-ea"/>
                <a:cs typeface="+mn-cs"/>
              </a:rPr>
              <a:t>Bagaimana</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Gunung</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Canobolas</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berdampak</a:t>
            </a:r>
            <a:r>
              <a:rPr lang="en-AU" sz="1200" b="0" i="0" u="none" strike="noStrike" kern="1200" dirty="0">
                <a:solidFill>
                  <a:schemeClr val="tx1"/>
                </a:solidFill>
                <a:effectLst/>
                <a:latin typeface="+mn-lt"/>
                <a:ea typeface="+mn-ea"/>
                <a:cs typeface="+mn-cs"/>
              </a:rPr>
              <a:t> pada </a:t>
            </a:r>
            <a:r>
              <a:rPr lang="en-AU" sz="1200" b="0" i="0" u="none" strike="noStrike" kern="1200" dirty="0" err="1">
                <a:solidFill>
                  <a:schemeClr val="tx1"/>
                </a:solidFill>
                <a:effectLst/>
                <a:latin typeface="+mn-lt"/>
                <a:ea typeface="+mn-ea"/>
                <a:cs typeface="+mn-cs"/>
              </a:rPr>
              <a:t>evolusi</a:t>
            </a:r>
            <a:r>
              <a:rPr lang="en-AU" sz="1200" b="0" i="0" u="none" strike="noStrike" kern="1200" dirty="0">
                <a:solidFill>
                  <a:schemeClr val="tx1"/>
                </a:solidFill>
                <a:effectLst/>
                <a:latin typeface="+mn-lt"/>
                <a:ea typeface="+mn-ea"/>
                <a:cs typeface="+mn-cs"/>
              </a:rPr>
              <a:t> Orange </a:t>
            </a:r>
            <a:r>
              <a:rPr lang="en-AU" sz="1200" b="0" i="0" u="none" strike="noStrike" kern="1200" dirty="0" err="1">
                <a:solidFill>
                  <a:schemeClr val="tx1"/>
                </a:solidFill>
                <a:effectLst/>
                <a:latin typeface="+mn-lt"/>
                <a:ea typeface="+mn-ea"/>
                <a:cs typeface="+mn-cs"/>
              </a:rPr>
              <a:t>sebagai</a:t>
            </a:r>
            <a:r>
              <a:rPr lang="en-AU" sz="1200" b="0" i="0" u="none" strike="noStrike" kern="1200" dirty="0">
                <a:solidFill>
                  <a:schemeClr val="tx1"/>
                </a:solidFill>
                <a:effectLst/>
                <a:latin typeface="+mn-lt"/>
                <a:ea typeface="+mn-ea"/>
                <a:cs typeface="+mn-cs"/>
              </a:rPr>
              <a:t> wilayah </a:t>
            </a:r>
            <a:r>
              <a:rPr lang="en-AU" sz="1200" b="0" i="0" u="none" strike="noStrike" kern="1200" dirty="0" err="1">
                <a:solidFill>
                  <a:schemeClr val="tx1"/>
                </a:solidFill>
                <a:effectLst/>
                <a:latin typeface="+mn-lt"/>
                <a:ea typeface="+mn-ea"/>
                <a:cs typeface="+mn-cs"/>
              </a:rPr>
              <a:t>anggur</a:t>
            </a:r>
            <a:r>
              <a:rPr lang="en-AU" sz="1200" b="0" i="0" u="none" strike="noStrike" kern="1200" dirty="0">
                <a:solidFill>
                  <a:schemeClr val="tx1"/>
                </a:solidFill>
                <a:effectLst/>
                <a:latin typeface="+mn-lt"/>
                <a:ea typeface="+mn-ea"/>
                <a:cs typeface="+mn-cs"/>
              </a:rPr>
              <a:t>? </a:t>
            </a:r>
          </a:p>
          <a:p>
            <a:pPr rtl="0" fontAlgn="base"/>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12</a:t>
            </a:fld>
            <a:endParaRPr lang="en-US" dirty="0"/>
          </a:p>
        </p:txBody>
      </p:sp>
    </p:spTree>
    <p:extLst>
      <p:ext uri="{BB962C8B-B14F-4D97-AF65-F5344CB8AC3E}">
        <p14:creationId xmlns:p14="http://schemas.microsoft.com/office/powerpoint/2010/main" val="17906099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24963318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000" b="0" i="0" u="none" strike="noStrike" kern="1200" dirty="0">
                <a:solidFill>
                  <a:schemeClr val="tx1"/>
                </a:solidFill>
                <a:effectLst/>
                <a:latin typeface="+mn-lt"/>
                <a:ea typeface="+mn-ea"/>
                <a:cs typeface="+mn-cs"/>
              </a:rPr>
              <a:t>USULAN POIN UNTUK DISKUSI : </a:t>
            </a:r>
            <a:endParaRPr lang="en-AU" b="0" dirty="0">
              <a:effectLst/>
            </a:endParaRPr>
          </a:p>
          <a:p>
            <a:r>
              <a:rPr lang="id-ID" sz="1200" dirty="0">
                <a:solidFill>
                  <a:srgbClr val="000000"/>
                </a:solidFill>
                <a:effectLst/>
                <a:latin typeface="Segoe UI" panose="020B0502040204020203" pitchFamily="34" charset="0"/>
                <a:ea typeface="Times New Roman" panose="02020603050405020304" pitchFamily="18" charset="0"/>
              </a:rPr>
              <a:t>– Mengapa pemilihan lokasi mungkin lebih penting di </a:t>
            </a:r>
            <a:r>
              <a:rPr lang="id-ID" sz="1200" dirty="0" err="1">
                <a:solidFill>
                  <a:srgbClr val="000000"/>
                </a:solidFill>
                <a:effectLst/>
                <a:latin typeface="Segoe UI" panose="020B0502040204020203" pitchFamily="34" charset="0"/>
                <a:ea typeface="Times New Roman" panose="02020603050405020304" pitchFamily="18" charset="0"/>
              </a:rPr>
              <a:t>Orange</a:t>
            </a:r>
            <a:r>
              <a:rPr lang="id-ID" sz="1200" dirty="0">
                <a:solidFill>
                  <a:srgbClr val="000000"/>
                </a:solidFill>
                <a:effectLst/>
                <a:latin typeface="Segoe UI" panose="020B0502040204020203" pitchFamily="34" charset="0"/>
                <a:ea typeface="Times New Roman" panose="02020603050405020304" pitchFamily="18" charset="0"/>
              </a:rPr>
              <a:t> daripada di beberapa wilayah Australia lainnya?</a:t>
            </a:r>
            <a:endParaRPr lang="en-ID" sz="1200" dirty="0">
              <a:effectLst/>
              <a:latin typeface="Times New Roman" panose="02020603050405020304" pitchFamily="18" charset="0"/>
              <a:ea typeface="Times New Roman" panose="02020603050405020304" pitchFamily="18" charset="0"/>
            </a:endParaRPr>
          </a:p>
          <a:p>
            <a:r>
              <a:rPr lang="id-ID" sz="1200" dirty="0">
                <a:solidFill>
                  <a:srgbClr val="000000"/>
                </a:solidFill>
                <a:effectLst/>
                <a:latin typeface="Segoe UI" panose="020B0502040204020203" pitchFamily="34" charset="0"/>
                <a:ea typeface="Times New Roman" panose="02020603050405020304" pitchFamily="18" charset="0"/>
              </a:rPr>
              <a:t> – Pembuat anggur </a:t>
            </a:r>
            <a:r>
              <a:rPr lang="en-US" sz="1200" dirty="0">
                <a:solidFill>
                  <a:srgbClr val="000000"/>
                </a:solidFill>
                <a:effectLst/>
                <a:latin typeface="Segoe UI" panose="020B0502040204020203" pitchFamily="34" charset="0"/>
                <a:ea typeface="Times New Roman" panose="02020603050405020304" pitchFamily="18" charset="0"/>
              </a:rPr>
              <a:t>di Orange </a:t>
            </a:r>
            <a:r>
              <a:rPr lang="id-ID" sz="1200" dirty="0">
                <a:solidFill>
                  <a:srgbClr val="000000"/>
                </a:solidFill>
                <a:effectLst/>
                <a:latin typeface="Segoe UI" panose="020B0502040204020203" pitchFamily="34" charset="0"/>
                <a:ea typeface="Times New Roman" panose="02020603050405020304" pitchFamily="18" charset="0"/>
              </a:rPr>
              <a:t>biasanya menggunakan teknik tradisional di </a:t>
            </a:r>
            <a:r>
              <a:rPr lang="en-US" sz="1200" dirty="0" err="1">
                <a:solidFill>
                  <a:srgbClr val="000000"/>
                </a:solidFill>
                <a:effectLst/>
                <a:latin typeface="Segoe UI" panose="020B0502040204020203" pitchFamily="34" charset="0"/>
                <a:ea typeface="Times New Roman" panose="02020603050405020304" pitchFamily="18" charset="0"/>
              </a:rPr>
              <a:t>perkebunan</a:t>
            </a:r>
            <a:r>
              <a:rPr lang="id-ID" sz="1200" dirty="0">
                <a:solidFill>
                  <a:srgbClr val="000000"/>
                </a:solidFill>
                <a:effectLst/>
                <a:latin typeface="Segoe UI" panose="020B0502040204020203" pitchFamily="34" charset="0"/>
                <a:ea typeface="Times New Roman" panose="02020603050405020304" pitchFamily="18" charset="0"/>
              </a:rPr>
              <a:t> anggur dan </a:t>
            </a:r>
            <a:r>
              <a:rPr lang="en-US" sz="1200" dirty="0" err="1">
                <a:solidFill>
                  <a:srgbClr val="000000"/>
                </a:solidFill>
                <a:effectLst/>
                <a:latin typeface="Segoe UI" panose="020B0502040204020203" pitchFamily="34" charset="0"/>
                <a:ea typeface="Times New Roman" panose="02020603050405020304" pitchFamily="18" charset="0"/>
              </a:rPr>
              <a:t>pabrik</a:t>
            </a:r>
            <a:r>
              <a:rPr lang="en-US" sz="1200" dirty="0">
                <a:solidFill>
                  <a:srgbClr val="000000"/>
                </a:solidFill>
                <a:effectLst/>
                <a:latin typeface="Segoe UI" panose="020B0502040204020203" pitchFamily="34" charset="0"/>
                <a:ea typeface="Times New Roman" panose="02020603050405020304" pitchFamily="18" charset="0"/>
              </a:rPr>
              <a:t> </a:t>
            </a:r>
            <a:r>
              <a:rPr lang="id-ID" sz="1200" dirty="0">
                <a:solidFill>
                  <a:srgbClr val="000000"/>
                </a:solidFill>
                <a:effectLst/>
                <a:latin typeface="Segoe UI" panose="020B0502040204020203" pitchFamily="34" charset="0"/>
                <a:ea typeface="Times New Roman" panose="02020603050405020304" pitchFamily="18" charset="0"/>
              </a:rPr>
              <a:t> anggur. Apa saja </a:t>
            </a:r>
            <a:r>
              <a:rPr lang="en-US" sz="1200" dirty="0" err="1">
                <a:solidFill>
                  <a:srgbClr val="000000"/>
                </a:solidFill>
                <a:effectLst/>
                <a:latin typeface="Segoe UI" panose="020B0502040204020203" pitchFamily="34" charset="0"/>
                <a:ea typeface="Times New Roman" panose="02020603050405020304" pitchFamily="18" charset="0"/>
              </a:rPr>
              <a:t>kemungkinan</a:t>
            </a:r>
            <a:r>
              <a:rPr lang="en-US" sz="1200" dirty="0">
                <a:solidFill>
                  <a:srgbClr val="000000"/>
                </a:solidFill>
                <a:effectLst/>
                <a:latin typeface="Segoe UI" panose="020B0502040204020203" pitchFamily="34" charset="0"/>
                <a:ea typeface="Times New Roman" panose="02020603050405020304" pitchFamily="18" charset="0"/>
              </a:rPr>
              <a:t> </a:t>
            </a:r>
            <a:r>
              <a:rPr lang="id-ID" sz="1200" dirty="0">
                <a:solidFill>
                  <a:srgbClr val="000000"/>
                </a:solidFill>
                <a:effectLst/>
                <a:latin typeface="Segoe UI" panose="020B0502040204020203" pitchFamily="34" charset="0"/>
                <a:ea typeface="Times New Roman" panose="02020603050405020304" pitchFamily="18" charset="0"/>
              </a:rPr>
              <a:t>alasan</a:t>
            </a:r>
            <a:r>
              <a:rPr lang="en-US" sz="1200" dirty="0" err="1">
                <a:solidFill>
                  <a:srgbClr val="000000"/>
                </a:solidFill>
                <a:effectLst/>
                <a:latin typeface="Segoe UI" panose="020B0502040204020203" pitchFamily="34" charset="0"/>
                <a:ea typeface="Times New Roman" panose="02020603050405020304" pitchFamily="18" charset="0"/>
              </a:rPr>
              <a:t>nya</a:t>
            </a:r>
            <a:r>
              <a:rPr lang="en-US" sz="1200" dirty="0">
                <a:solidFill>
                  <a:srgbClr val="000000"/>
                </a:solidFill>
                <a:effectLst/>
                <a:latin typeface="Segoe UI" panose="020B0502040204020203" pitchFamily="34" charset="0"/>
                <a:ea typeface="Times New Roman" panose="02020603050405020304" pitchFamily="18" charset="0"/>
              </a:rPr>
              <a:t> </a:t>
            </a:r>
            <a:r>
              <a:rPr lang="id-ID" sz="1200" dirty="0">
                <a:solidFill>
                  <a:srgbClr val="000000"/>
                </a:solidFill>
                <a:effectLst/>
                <a:latin typeface="Segoe UI" panose="020B0502040204020203" pitchFamily="34" charset="0"/>
                <a:ea typeface="Times New Roman" panose="02020603050405020304" pitchFamily="18" charset="0"/>
              </a:rPr>
              <a:t>dan bagaimana pengaruhnya terhadap komunitas pembuat anggur? – Apa ciri khas gaya anggur iklim </a:t>
            </a:r>
            <a:r>
              <a:rPr lang="en-US" sz="1200" dirty="0" err="1">
                <a:solidFill>
                  <a:srgbClr val="000000"/>
                </a:solidFill>
                <a:effectLst/>
                <a:latin typeface="Segoe UI" panose="020B0502040204020203" pitchFamily="34" charset="0"/>
                <a:ea typeface="Times New Roman" panose="02020603050405020304" pitchFamily="18" charset="0"/>
              </a:rPr>
              <a:t>sejuk</a:t>
            </a:r>
            <a:r>
              <a:rPr lang="id-ID" sz="1200" dirty="0">
                <a:solidFill>
                  <a:srgbClr val="000000"/>
                </a:solidFill>
                <a:effectLst/>
                <a:latin typeface="Segoe UI" panose="020B0502040204020203" pitchFamily="34" charset="0"/>
                <a:ea typeface="Times New Roman" panose="02020603050405020304" pitchFamily="18" charset="0"/>
              </a:rPr>
              <a:t>? Bagaimana tahun-tahun yang lebih hangat akan memengaruhi karakteristik ini? </a:t>
            </a:r>
            <a:endParaRPr lang="en-ID" sz="1200" dirty="0">
              <a:effectLst/>
              <a:latin typeface="Times New Roman" panose="02020603050405020304" pitchFamily="18" charset="0"/>
              <a:ea typeface="Times New Roman" panose="02020603050405020304" pitchFamily="18" charset="0"/>
            </a:endParaRPr>
          </a:p>
          <a:p>
            <a:pPr rtl="0" fontAlgn="base"/>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21878607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6456363" y="3808638"/>
            <a:ext cx="5735637"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1"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971951" y="1720205"/>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971951" y="1057431"/>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6" name="Oval 5">
            <a:extLst>
              <a:ext uri="{FF2B5EF4-FFF2-40B4-BE49-F238E27FC236}">
                <a16:creationId xmlns:a16="http://schemas.microsoft.com/office/drawing/2014/main" id="{74A8A14A-D1CA-D9F8-306F-F692F60C4618}"/>
              </a:ext>
            </a:extLst>
          </p:cNvPr>
          <p:cNvSpPr/>
          <p:nvPr userDrawn="1"/>
        </p:nvSpPr>
        <p:spPr>
          <a:xfrm>
            <a:off x="9018676" y="3227753"/>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7" name="Oval 6">
            <a:extLst>
              <a:ext uri="{FF2B5EF4-FFF2-40B4-BE49-F238E27FC236}">
                <a16:creationId xmlns:a16="http://schemas.microsoft.com/office/drawing/2014/main" id="{77579E85-735B-80E7-69B6-1FED6AD601C7}"/>
              </a:ext>
            </a:extLst>
          </p:cNvPr>
          <p:cNvSpPr/>
          <p:nvPr userDrawn="1"/>
        </p:nvSpPr>
        <p:spPr>
          <a:xfrm>
            <a:off x="4036732" y="3257733"/>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5" name="Oval 4">
            <a:extLst>
              <a:ext uri="{FF2B5EF4-FFF2-40B4-BE49-F238E27FC236}">
                <a16:creationId xmlns:a16="http://schemas.microsoft.com/office/drawing/2014/main" id="{70A9624E-5D1C-6B3A-80CD-469883885D39}"/>
              </a:ext>
            </a:extLst>
          </p:cNvPr>
          <p:cNvSpPr/>
          <p:nvPr userDrawn="1"/>
        </p:nvSpPr>
        <p:spPr>
          <a:xfrm>
            <a:off x="6437704" y="3227753"/>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78945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7712439" y="374557"/>
            <a:ext cx="4479561" cy="280190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3081664"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Oval 2">
            <a:extLst>
              <a:ext uri="{FF2B5EF4-FFF2-40B4-BE49-F238E27FC236}">
                <a16:creationId xmlns:a16="http://schemas.microsoft.com/office/drawing/2014/main" id="{FF7ECA34-306B-07D0-C7CA-C6E17551922E}"/>
              </a:ext>
            </a:extLst>
          </p:cNvPr>
          <p:cNvSpPr/>
          <p:nvPr userDrawn="1"/>
        </p:nvSpPr>
        <p:spPr>
          <a:xfrm>
            <a:off x="5996525"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30DCB7F0-425B-627E-6AA1-B02F6B824A17}"/>
              </a:ext>
            </a:extLst>
          </p:cNvPr>
          <p:cNvSpPr/>
          <p:nvPr userDrawn="1"/>
        </p:nvSpPr>
        <p:spPr>
          <a:xfrm>
            <a:off x="896535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645636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766212"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233493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7004674" y="374556"/>
            <a:ext cx="5187326" cy="6138669"/>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5504325"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493958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4928699"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5614270"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CFD0B9AE-BB2D-E62D-FD74-085DC1073545}"/>
              </a:ext>
            </a:extLst>
          </p:cNvPr>
          <p:cNvSpPr/>
          <p:nvPr userDrawn="1"/>
        </p:nvSpPr>
        <p:spPr>
          <a:xfrm>
            <a:off x="379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56945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524100786"/>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92788543"/>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59131561"/>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541919424"/>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p>
            <a:fld id="{F325D0F3-5617-4E4B-B49A-CF8CB71EDC27}" type="datetimeFigureOut">
              <a:rPr lang="en-US" smtClean="0"/>
              <a:t>3/19/2026</a:t>
            </a:fld>
            <a:endParaRPr lang="en-US"/>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p>
            <a:fld id="{66F106B9-48F5-894C-8B00-7C26AA0507A8}" type="slidenum">
              <a:rPr lang="en-US" smtClean="0"/>
              <a:t>‹#›</a:t>
            </a:fld>
            <a:endParaRPr lang="en-US"/>
          </a:p>
        </p:txBody>
      </p:sp>
    </p:spTree>
    <p:extLst>
      <p:ext uri="{BB962C8B-B14F-4D97-AF65-F5344CB8AC3E}">
        <p14:creationId xmlns:p14="http://schemas.microsoft.com/office/powerpoint/2010/main" val="4269239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42169B3B-8761-4204-AA5A-11BC84B55C93}" type="datetimeFigureOut">
              <a:rPr lang="en-AU" smtClean="0"/>
              <a:pPr/>
              <a:t>19/03/2026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83" r:id="rId16"/>
    <p:sldLayoutId id="2147483660" r:id="rId17"/>
    <p:sldLayoutId id="2147483673" r:id="rId18"/>
    <p:sldLayoutId id="2147483674" r:id="rId19"/>
    <p:sldLayoutId id="2147483675" r:id="rId20"/>
    <p:sldLayoutId id="2147483659" r:id="rId21"/>
    <p:sldLayoutId id="2147483687" r:id="rId22"/>
    <p:sldLayoutId id="2147483677" r:id="rId23"/>
    <p:sldLayoutId id="2147483680" r:id="rId24"/>
    <p:sldLayoutId id="2147483681" r:id="rId25"/>
    <p:sldLayoutId id="2147483684" r:id="rId26"/>
    <p:sldLayoutId id="2147483686" r:id="rId27"/>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23.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27.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Placeholder 6">
            <a:extLst>
              <a:ext uri="{FF2B5EF4-FFF2-40B4-BE49-F238E27FC236}">
                <a16:creationId xmlns:a16="http://schemas.microsoft.com/office/drawing/2014/main" id="{10679D70-6B7E-8303-4188-8472DF064C84}"/>
              </a:ext>
            </a:extLst>
          </p:cNvPr>
          <p:cNvPicPr>
            <a:picLocks noChangeAspect="1"/>
          </p:cNvPicPr>
          <p:nvPr/>
        </p:nvPicPr>
        <p:blipFill>
          <a:blip r:embed="rId3" cstate="screen">
            <a:extLst>
              <a:ext uri="{28A0092B-C50C-407E-A947-70E740481C1C}">
                <a14:useLocalDpi xmlns:a14="http://schemas.microsoft.com/office/drawing/2010/main"/>
              </a:ext>
            </a:extLst>
          </a:blip>
          <a:srcRect t="37395" b="4715"/>
          <a:stretch/>
        </p:blipFill>
        <p:spPr>
          <a:xfrm>
            <a:off x="635746" y="2613125"/>
            <a:ext cx="10999042" cy="4244876"/>
          </a:xfrm>
          <a:prstGeom prst="rect">
            <a:avLst/>
          </a:prstGeo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10"/>
          </p:nvPr>
        </p:nvSpPr>
        <p:spPr/>
        <p:txBody>
          <a:bodyPr/>
          <a:lstStyle/>
          <a:p>
            <a:pPr marL="0" indent="0">
              <a:buNone/>
            </a:pPr>
            <a:r>
              <a:rPr lang="en-US" sz="6000" dirty="0">
                <a:solidFill>
                  <a:schemeClr val="accent1"/>
                </a:solidFill>
              </a:rPr>
              <a:t>ORANGE</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77129"/>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585134"/>
            <a:ext cx="5009924" cy="792601"/>
          </a:xfrm>
        </p:spPr>
        <p:txBody>
          <a:bodyPr/>
          <a:lstStyle/>
          <a:p>
            <a:r>
              <a:rPr lang="en-US" dirty="0"/>
              <a:t>GEOGRAFI, IKLIM</a:t>
            </a:r>
            <a:br>
              <a:rPr lang="en-US" dirty="0"/>
            </a:br>
            <a:r>
              <a:rPr lang="en-US" dirty="0"/>
              <a:t>DAN TANAH</a:t>
            </a:r>
          </a:p>
        </p:txBody>
      </p:sp>
      <p:sp>
        <p:nvSpPr>
          <p:cNvPr id="2" name="Title 2">
            <a:extLst>
              <a:ext uri="{FF2B5EF4-FFF2-40B4-BE49-F238E27FC236}">
                <a16:creationId xmlns:a16="http://schemas.microsoft.com/office/drawing/2014/main" id="{128C975B-7767-626E-0DDC-C0024354C4F1}"/>
              </a:ext>
            </a:extLst>
          </p:cNvPr>
          <p:cNvSpPr txBox="1">
            <a:spLocks/>
          </p:cNvSpPr>
          <p:nvPr/>
        </p:nvSpPr>
        <p:spPr>
          <a:xfrm>
            <a:off x="6456362" y="1457330"/>
            <a:ext cx="5735637"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sz="5440" dirty="0">
                <a:solidFill>
                  <a:schemeClr val="bg2"/>
                </a:solidFill>
              </a:rPr>
              <a:t>SEJUK, TERELEVASI DAN INDAH</a:t>
            </a: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3" y="3869364"/>
            <a:ext cx="4587999" cy="2846525"/>
          </a:xfrm>
        </p:spPr>
        <p:txBody>
          <a:bodyPr/>
          <a:lstStyle/>
          <a:p>
            <a:pPr marL="285750" indent="-285750">
              <a:buFont typeface="Arial" panose="020B0604020202020204" pitchFamily="34" charset="0"/>
              <a:buChar char="•"/>
            </a:pPr>
            <a:r>
              <a:rPr lang="en-AU" dirty="0" err="1">
                <a:solidFill>
                  <a:schemeClr val="bg1"/>
                </a:solidFill>
              </a:rPr>
              <a:t>Terletak</a:t>
            </a:r>
            <a:r>
              <a:rPr lang="en-AU" dirty="0">
                <a:solidFill>
                  <a:schemeClr val="bg1"/>
                </a:solidFill>
              </a:rPr>
              <a:t> di 200km  </a:t>
            </a:r>
            <a:r>
              <a:rPr lang="en-AU" dirty="0" err="1">
                <a:solidFill>
                  <a:schemeClr val="bg1"/>
                </a:solidFill>
              </a:rPr>
              <a:t>bagian</a:t>
            </a:r>
            <a:r>
              <a:rPr lang="en-AU" dirty="0">
                <a:solidFill>
                  <a:schemeClr val="bg1"/>
                </a:solidFill>
              </a:rPr>
              <a:t> barat Sydney, di </a:t>
            </a:r>
            <a:r>
              <a:rPr lang="en-AU" dirty="0" err="1">
                <a:solidFill>
                  <a:schemeClr val="bg1"/>
                </a:solidFill>
              </a:rPr>
              <a:t>Pegunungan</a:t>
            </a:r>
            <a:r>
              <a:rPr lang="en-AU" dirty="0">
                <a:solidFill>
                  <a:schemeClr val="bg1"/>
                </a:solidFill>
              </a:rPr>
              <a:t> Tengah (Central Ranges) New South Wales.</a:t>
            </a:r>
          </a:p>
          <a:p>
            <a:pPr marL="285750" indent="-285750">
              <a:buFont typeface="Arial" panose="020B0604020202020204" pitchFamily="34" charset="0"/>
              <a:buChar char="•"/>
            </a:pPr>
            <a:r>
              <a:rPr lang="en-AU" dirty="0">
                <a:solidFill>
                  <a:schemeClr val="bg1"/>
                </a:solidFill>
              </a:rPr>
              <a:t>Wilayah </a:t>
            </a:r>
            <a:r>
              <a:rPr lang="en-AU" dirty="0" err="1">
                <a:solidFill>
                  <a:schemeClr val="bg1"/>
                </a:solidFill>
              </a:rPr>
              <a:t>anggur</a:t>
            </a:r>
            <a:r>
              <a:rPr lang="en-AU" dirty="0">
                <a:solidFill>
                  <a:schemeClr val="bg1"/>
                </a:solidFill>
              </a:rPr>
              <a:t> </a:t>
            </a:r>
            <a:r>
              <a:rPr lang="en-AU" dirty="0" err="1">
                <a:solidFill>
                  <a:schemeClr val="bg1"/>
                </a:solidFill>
              </a:rPr>
              <a:t>tertinggi</a:t>
            </a:r>
            <a:r>
              <a:rPr lang="en-AU" dirty="0">
                <a:solidFill>
                  <a:schemeClr val="bg1"/>
                </a:solidFill>
              </a:rPr>
              <a:t> di Australia. </a:t>
            </a:r>
          </a:p>
          <a:p>
            <a:pPr marL="285750" indent="-285750">
              <a:buFont typeface="Arial" panose="020B0604020202020204" pitchFamily="34" charset="0"/>
              <a:buChar char="•"/>
            </a:pPr>
            <a:r>
              <a:rPr lang="en-AU" dirty="0">
                <a:solidFill>
                  <a:schemeClr val="bg1"/>
                </a:solidFill>
              </a:rPr>
              <a:t>Iklim </a:t>
            </a:r>
            <a:r>
              <a:rPr lang="en-AU" dirty="0" err="1">
                <a:solidFill>
                  <a:schemeClr val="bg1"/>
                </a:solidFill>
              </a:rPr>
              <a:t>Kontintental</a:t>
            </a:r>
            <a:r>
              <a:rPr lang="en-AU" dirty="0">
                <a:solidFill>
                  <a:schemeClr val="bg1"/>
                </a:solidFill>
              </a:rPr>
              <a:t> yang sangat </a:t>
            </a:r>
            <a:r>
              <a:rPr lang="en-AU" dirty="0" err="1">
                <a:solidFill>
                  <a:schemeClr val="bg1"/>
                </a:solidFill>
              </a:rPr>
              <a:t>dipengaruhi</a:t>
            </a:r>
            <a:r>
              <a:rPr lang="en-AU" dirty="0">
                <a:solidFill>
                  <a:schemeClr val="bg1"/>
                </a:solidFill>
              </a:rPr>
              <a:t> oleh </a:t>
            </a:r>
            <a:r>
              <a:rPr lang="en-AU" dirty="0" err="1">
                <a:solidFill>
                  <a:schemeClr val="bg1"/>
                </a:solidFill>
              </a:rPr>
              <a:t>ketinggiannya</a:t>
            </a:r>
            <a:endParaRPr lang="en-AU" dirty="0">
              <a:solidFill>
                <a:schemeClr val="bg1"/>
              </a:solidFill>
            </a:endParaRPr>
          </a:p>
          <a:p>
            <a:pPr marL="285750" indent="-285750">
              <a:buFont typeface="Arial" panose="020B0604020202020204" pitchFamily="34" charset="0"/>
              <a:buChar char="•"/>
            </a:pPr>
            <a:r>
              <a:rPr lang="en-AU" dirty="0" err="1">
                <a:solidFill>
                  <a:schemeClr val="bg1"/>
                </a:solidFill>
              </a:rPr>
              <a:t>Lanskap</a:t>
            </a:r>
            <a:r>
              <a:rPr lang="en-AU" dirty="0">
                <a:solidFill>
                  <a:schemeClr val="bg1"/>
                </a:solidFill>
              </a:rPr>
              <a:t> </a:t>
            </a:r>
            <a:r>
              <a:rPr lang="en-AU" dirty="0" err="1">
                <a:solidFill>
                  <a:schemeClr val="bg1"/>
                </a:solidFill>
              </a:rPr>
              <a:t>lereng</a:t>
            </a:r>
            <a:r>
              <a:rPr lang="en-AU" dirty="0">
                <a:solidFill>
                  <a:schemeClr val="bg1"/>
                </a:solidFill>
              </a:rPr>
              <a:t> dan </a:t>
            </a:r>
            <a:r>
              <a:rPr lang="en-AU" dirty="0" err="1">
                <a:solidFill>
                  <a:schemeClr val="bg1"/>
                </a:solidFill>
              </a:rPr>
              <a:t>tanah</a:t>
            </a:r>
            <a:r>
              <a:rPr lang="en-AU" dirty="0">
                <a:solidFill>
                  <a:schemeClr val="bg1"/>
                </a:solidFill>
              </a:rPr>
              <a:t> yang kaya dan </a:t>
            </a:r>
            <a:r>
              <a:rPr lang="en-AU" dirty="0" err="1">
                <a:solidFill>
                  <a:schemeClr val="bg1"/>
                </a:solidFill>
              </a:rPr>
              <a:t>beragam</a:t>
            </a:r>
            <a:r>
              <a:rPr lang="en-AU" dirty="0">
                <a:solidFill>
                  <a:schemeClr val="bg1"/>
                </a:solidFill>
              </a:rPr>
              <a:t> </a:t>
            </a:r>
            <a:r>
              <a:rPr lang="en-AU" dirty="0" err="1">
                <a:solidFill>
                  <a:schemeClr val="bg1"/>
                </a:solidFill>
              </a:rPr>
              <a:t>karena</a:t>
            </a:r>
            <a:r>
              <a:rPr lang="en-AU" dirty="0">
                <a:solidFill>
                  <a:schemeClr val="bg1"/>
                </a:solidFill>
              </a:rPr>
              <a:t> </a:t>
            </a:r>
            <a:r>
              <a:rPr lang="en-AU" dirty="0" err="1">
                <a:solidFill>
                  <a:schemeClr val="bg1"/>
                </a:solidFill>
              </a:rPr>
              <a:t>kegiatan</a:t>
            </a:r>
            <a:r>
              <a:rPr lang="en-AU" dirty="0">
                <a:solidFill>
                  <a:schemeClr val="bg1"/>
                </a:solidFill>
              </a:rPr>
              <a:t> </a:t>
            </a:r>
            <a:r>
              <a:rPr lang="en-AU" dirty="0" err="1">
                <a:solidFill>
                  <a:schemeClr val="bg1"/>
                </a:solidFill>
              </a:rPr>
              <a:t>vulkanik</a:t>
            </a:r>
            <a:r>
              <a:rPr lang="en-AU" dirty="0">
                <a:solidFill>
                  <a:schemeClr val="bg1"/>
                </a:solidFill>
              </a:rPr>
              <a:t> </a:t>
            </a:r>
            <a:r>
              <a:rPr lang="en-AU" dirty="0" err="1">
                <a:solidFill>
                  <a:schemeClr val="bg1"/>
                </a:solidFill>
              </a:rPr>
              <a:t>lebih</a:t>
            </a:r>
            <a:r>
              <a:rPr lang="en-AU" dirty="0">
                <a:solidFill>
                  <a:schemeClr val="bg1"/>
                </a:solidFill>
              </a:rPr>
              <a:t> </a:t>
            </a:r>
            <a:r>
              <a:rPr lang="en-AU" dirty="0" err="1">
                <a:solidFill>
                  <a:schemeClr val="bg1"/>
                </a:solidFill>
              </a:rPr>
              <a:t>dari</a:t>
            </a:r>
            <a:r>
              <a:rPr lang="en-AU" dirty="0">
                <a:solidFill>
                  <a:schemeClr val="bg1"/>
                </a:solidFill>
              </a:rPr>
              <a:t> 10 </a:t>
            </a:r>
            <a:r>
              <a:rPr lang="en-AU" dirty="0" err="1">
                <a:solidFill>
                  <a:schemeClr val="bg1"/>
                </a:solidFill>
              </a:rPr>
              <a:t>juta</a:t>
            </a:r>
            <a:r>
              <a:rPr lang="en-AU" dirty="0">
                <a:solidFill>
                  <a:schemeClr val="bg1"/>
                </a:solidFill>
              </a:rPr>
              <a:t> </a:t>
            </a:r>
            <a:r>
              <a:rPr lang="en-AU" dirty="0" err="1">
                <a:solidFill>
                  <a:schemeClr val="bg1"/>
                </a:solidFill>
              </a:rPr>
              <a:t>tahun</a:t>
            </a:r>
            <a:r>
              <a:rPr lang="en-AU" dirty="0">
                <a:solidFill>
                  <a:schemeClr val="bg1"/>
                </a:solidFill>
              </a:rPr>
              <a:t> yang </a:t>
            </a:r>
            <a:r>
              <a:rPr lang="en-AU" dirty="0" err="1">
                <a:solidFill>
                  <a:schemeClr val="bg1"/>
                </a:solidFill>
              </a:rPr>
              <a:t>lalu</a:t>
            </a:r>
            <a:r>
              <a:rPr lang="en-AU" dirty="0">
                <a:solidFill>
                  <a:schemeClr val="bg1"/>
                </a:solidFill>
              </a:rPr>
              <a:t>. </a:t>
            </a:r>
          </a:p>
        </p:txBody>
      </p:sp>
    </p:spTree>
    <p:extLst>
      <p:ext uri="{BB962C8B-B14F-4D97-AF65-F5344CB8AC3E}">
        <p14:creationId xmlns:p14="http://schemas.microsoft.com/office/powerpoint/2010/main" val="140506241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p:blipFill>
        <p:spPr>
          <a:xfrm>
            <a:off x="0" y="7938"/>
            <a:ext cx="6096000" cy="6850062"/>
          </a:xfrm>
        </p:spPr>
      </p:pic>
      <p:sp>
        <p:nvSpPr>
          <p:cNvPr id="8" name="TextBox 7">
            <a:extLst>
              <a:ext uri="{FF2B5EF4-FFF2-40B4-BE49-F238E27FC236}">
                <a16:creationId xmlns:a16="http://schemas.microsoft.com/office/drawing/2014/main" id="{C02330F5-AA6E-D44A-DE7C-F0AE1B15F21C}"/>
              </a:ext>
            </a:extLst>
          </p:cNvPr>
          <p:cNvSpPr txBox="1"/>
          <p:nvPr/>
        </p:nvSpPr>
        <p:spPr>
          <a:xfrm>
            <a:off x="527854" y="1111817"/>
            <a:ext cx="5183398" cy="584775"/>
          </a:xfrm>
          <a:prstGeom prst="rect">
            <a:avLst/>
          </a:prstGeom>
          <a:noFill/>
        </p:spPr>
        <p:txBody>
          <a:bodyPr wrap="square" rtlCol="0">
            <a:spAutoFit/>
          </a:bodyPr>
          <a:lstStyle/>
          <a:p>
            <a:pPr algn="l"/>
            <a:r>
              <a:rPr lang="en-US" sz="32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KONTINENTAL</a:t>
            </a:r>
          </a:p>
        </p:txBody>
      </p:sp>
      <p:sp>
        <p:nvSpPr>
          <p:cNvPr id="4" name="TextBox 3">
            <a:extLst>
              <a:ext uri="{FF2B5EF4-FFF2-40B4-BE49-F238E27FC236}">
                <a16:creationId xmlns:a16="http://schemas.microsoft.com/office/drawing/2014/main" id="{F6F05948-33DB-055B-AE2C-CEF9374E5478}"/>
              </a:ext>
            </a:extLst>
          </p:cNvPr>
          <p:cNvSpPr txBox="1"/>
          <p:nvPr/>
        </p:nvSpPr>
        <p:spPr>
          <a:xfrm>
            <a:off x="527853" y="3938286"/>
            <a:ext cx="2591431" cy="830997"/>
          </a:xfrm>
          <a:prstGeom prst="rect">
            <a:avLst/>
          </a:prstGeom>
          <a:noFill/>
        </p:spPr>
        <p:txBody>
          <a:bodyPr wrap="square" rtlCol="0">
            <a:spAutoFit/>
          </a:bodyPr>
          <a:lstStyle/>
          <a:p>
            <a:r>
              <a:rPr lang="en-US" sz="1600" spc="114" dirty="0">
                <a:solidFill>
                  <a:srgbClr val="FFFFFF"/>
                </a:solidFill>
                <a:latin typeface="+mj-lt"/>
                <a:cs typeface="Arial" panose="020B0604020202020204" pitchFamily="34" charset="0"/>
              </a:rPr>
              <a:t>SEBAGIAN BESAR TERGANTUNG PADA KETINGGIANNYA</a:t>
            </a:r>
            <a:endParaRPr lang="en-US" sz="1600" dirty="0">
              <a:latin typeface="+mj-lt"/>
              <a:cs typeface="Arial" panose="020B0604020202020204" pitchFamily="34" charset="0"/>
            </a:endParaRP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448019" y="1914172"/>
            <a:ext cx="3364575" cy="1396204"/>
          </a:xfrm>
          <a:prstGeom prst="rect">
            <a:avLst/>
          </a:prstGeom>
        </p:spPr>
        <p:txBody>
          <a:bodyPr vert="horz" lIns="0" tIns="0" rIns="0" bIns="0" rtlCol="0" anchor="t">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accent3"/>
                </a:solidFill>
              </a:rPr>
              <a:t>ORANGE</a:t>
            </a:r>
          </a:p>
          <a:p>
            <a:r>
              <a:rPr lang="en-US" sz="1800" dirty="0">
                <a:solidFill>
                  <a:srgbClr val="B2D8BE"/>
                </a:solidFill>
                <a:latin typeface="Neue Haas Grotesk Text Pro" panose="020B0504020202020204" pitchFamily="34" charset="77"/>
              </a:rPr>
              <a:t>600–1,046M (1,968–3,432KAKI)</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9925665" y="1222982"/>
            <a:ext cx="26933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9505335" y="1208163"/>
            <a:ext cx="420330" cy="90048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10195002" y="1012123"/>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cxnSp>
        <p:nvCxnSpPr>
          <p:cNvPr id="13" name="Straight Connector 12">
            <a:extLst>
              <a:ext uri="{FF2B5EF4-FFF2-40B4-BE49-F238E27FC236}">
                <a16:creationId xmlns:a16="http://schemas.microsoft.com/office/drawing/2014/main" id="{30083BC0-63B4-5B55-CA00-40CE8BBCB888}"/>
              </a:ext>
            </a:extLst>
          </p:cNvPr>
          <p:cNvCxnSpPr>
            <a:cxnSpLocks/>
          </p:cNvCxnSpPr>
          <p:nvPr/>
        </p:nvCxnSpPr>
        <p:spPr>
          <a:xfrm>
            <a:off x="8200103" y="2108644"/>
            <a:ext cx="1305232"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2" name="Title 2">
            <a:extLst>
              <a:ext uri="{FF2B5EF4-FFF2-40B4-BE49-F238E27FC236}">
                <a16:creationId xmlns:a16="http://schemas.microsoft.com/office/drawing/2014/main" id="{12176AC7-2149-1C03-A60C-52AADA7C8F9F}"/>
              </a:ext>
            </a:extLst>
          </p:cNvPr>
          <p:cNvSpPr>
            <a:spLocks noGrp="1"/>
          </p:cNvSpPr>
          <p:nvPr>
            <p:ph type="title"/>
          </p:nvPr>
        </p:nvSpPr>
        <p:spPr>
          <a:xfrm>
            <a:off x="578165" y="453633"/>
            <a:ext cx="5334275" cy="820910"/>
          </a:xfrm>
        </p:spPr>
        <p:txBody>
          <a:bodyPr/>
          <a:lstStyle/>
          <a:p>
            <a:r>
              <a:rPr lang="en-US" dirty="0">
                <a:solidFill>
                  <a:schemeClr val="accent1"/>
                </a:solidFill>
              </a:rPr>
              <a:t>IKLIM</a:t>
            </a:r>
          </a:p>
        </p:txBody>
      </p:sp>
      <p:sp>
        <p:nvSpPr>
          <p:cNvPr id="14" name="Title 7">
            <a:extLst>
              <a:ext uri="{FF2B5EF4-FFF2-40B4-BE49-F238E27FC236}">
                <a16:creationId xmlns:a16="http://schemas.microsoft.com/office/drawing/2014/main" id="{74E8ED4F-A27D-1E5C-72D6-342EC9EBAA18}"/>
              </a:ext>
            </a:extLst>
          </p:cNvPr>
          <p:cNvSpPr txBox="1">
            <a:spLocks/>
          </p:cNvSpPr>
          <p:nvPr/>
        </p:nvSpPr>
        <p:spPr>
          <a:xfrm>
            <a:off x="6410639" y="626428"/>
            <a:ext cx="4540713" cy="554254"/>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sz="4500" dirty="0">
                <a:solidFill>
                  <a:schemeClr val="accent3"/>
                </a:solidFill>
              </a:rPr>
              <a:t>KETINGGIAN</a:t>
            </a:r>
          </a:p>
        </p:txBody>
      </p:sp>
      <p:sp>
        <p:nvSpPr>
          <p:cNvPr id="15" name="TextBox 14">
            <a:extLst>
              <a:ext uri="{FF2B5EF4-FFF2-40B4-BE49-F238E27FC236}">
                <a16:creationId xmlns:a16="http://schemas.microsoft.com/office/drawing/2014/main" id="{11854936-7642-B416-2F05-99E7323E5139}"/>
              </a:ext>
            </a:extLst>
          </p:cNvPr>
          <p:cNvSpPr txBox="1"/>
          <p:nvPr/>
        </p:nvSpPr>
        <p:spPr>
          <a:xfrm>
            <a:off x="9228352" y="5836182"/>
            <a:ext cx="2092341"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RENDAH</a:t>
            </a:r>
          </a:p>
          <a:p>
            <a:r>
              <a:rPr lang="en-US" sz="1400" dirty="0">
                <a:solidFill>
                  <a:srgbClr val="601329"/>
                </a:solidFill>
                <a:latin typeface="Neue Haas Grotesk Text Pro" panose="020B0504020202020204" pitchFamily="34" charset="77"/>
              </a:rPr>
              <a:t>0–499m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(0–1,639kaki)</a:t>
            </a:r>
          </a:p>
        </p:txBody>
      </p:sp>
      <p:sp>
        <p:nvSpPr>
          <p:cNvPr id="16" name="TextBox 15">
            <a:extLst>
              <a:ext uri="{FF2B5EF4-FFF2-40B4-BE49-F238E27FC236}">
                <a16:creationId xmlns:a16="http://schemas.microsoft.com/office/drawing/2014/main" id="{AEA9AB6C-C3D2-43C0-39B6-56E30F0ED031}"/>
              </a:ext>
            </a:extLst>
          </p:cNvPr>
          <p:cNvSpPr txBox="1"/>
          <p:nvPr/>
        </p:nvSpPr>
        <p:spPr>
          <a:xfrm>
            <a:off x="9633083" y="4316851"/>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SEDANG</a:t>
            </a:r>
          </a:p>
          <a:p>
            <a:r>
              <a:rPr lang="en-US" sz="1400" dirty="0">
                <a:solidFill>
                  <a:srgbClr val="601329"/>
                </a:solidFill>
                <a:latin typeface="Neue Haas Grotesk Text Pro" panose="020B0504020202020204" pitchFamily="34" charset="77"/>
              </a:rPr>
              <a:t>500–749m </a:t>
            </a:r>
          </a:p>
          <a:p>
            <a:r>
              <a:rPr lang="en-US" sz="1400" dirty="0">
                <a:solidFill>
                  <a:srgbClr val="601329"/>
                </a:solidFill>
                <a:latin typeface="Neue Haas Grotesk Text Pro" panose="020B0504020202020204" pitchFamily="34" charset="77"/>
              </a:rPr>
              <a:t>(1,640–2,459kaki)</a:t>
            </a:r>
          </a:p>
        </p:txBody>
      </p:sp>
      <p:sp>
        <p:nvSpPr>
          <p:cNvPr id="18" name="TextBox 17">
            <a:extLst>
              <a:ext uri="{FF2B5EF4-FFF2-40B4-BE49-F238E27FC236}">
                <a16:creationId xmlns:a16="http://schemas.microsoft.com/office/drawing/2014/main" id="{0CF1E301-50D5-D443-9E0E-BE5D60DB9C2E}"/>
              </a:ext>
            </a:extLst>
          </p:cNvPr>
          <p:cNvSpPr txBox="1"/>
          <p:nvPr/>
        </p:nvSpPr>
        <p:spPr>
          <a:xfrm>
            <a:off x="10120736" y="2628781"/>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TINGGI</a:t>
            </a:r>
          </a:p>
          <a:p>
            <a:r>
              <a:rPr lang="en-US" sz="1400" dirty="0">
                <a:solidFill>
                  <a:srgbClr val="601329"/>
                </a:solidFill>
                <a:latin typeface="Neue Haas Grotesk Text Pro" panose="020B0504020202020204" pitchFamily="34" charset="77"/>
              </a:rPr>
              <a:t>750–999m</a:t>
            </a:r>
          </a:p>
          <a:p>
            <a:r>
              <a:rPr lang="en-US" sz="1400" dirty="0">
                <a:solidFill>
                  <a:srgbClr val="601329"/>
                </a:solidFill>
                <a:latin typeface="Neue Haas Grotesk Text Pro" panose="020B0504020202020204" pitchFamily="34" charset="77"/>
              </a:rPr>
              <a:t>(2,460–3,279kaki)</a:t>
            </a:r>
          </a:p>
        </p:txBody>
      </p:sp>
      <p:sp>
        <p:nvSpPr>
          <p:cNvPr id="19" name="TextBox 18">
            <a:extLst>
              <a:ext uri="{FF2B5EF4-FFF2-40B4-BE49-F238E27FC236}">
                <a16:creationId xmlns:a16="http://schemas.microsoft.com/office/drawing/2014/main" id="{A8D96B60-9F93-4835-A3BA-A8AB62B2EFDA}"/>
              </a:ext>
            </a:extLst>
          </p:cNvPr>
          <p:cNvSpPr txBox="1"/>
          <p:nvPr/>
        </p:nvSpPr>
        <p:spPr>
          <a:xfrm>
            <a:off x="10596625" y="1031426"/>
            <a:ext cx="2643446" cy="1077218"/>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SANGAT </a:t>
            </a:r>
            <a:br>
              <a:rPr lang="en-US" b="1" dirty="0">
                <a:solidFill>
                  <a:srgbClr val="601329"/>
                </a:solidFill>
                <a:latin typeface="Neue Haas Grotesk Text Pro" panose="020B0504020202020204" pitchFamily="34" charset="77"/>
              </a:rPr>
            </a:br>
            <a:r>
              <a:rPr lang="en-US" b="1" dirty="0">
                <a:solidFill>
                  <a:srgbClr val="601329"/>
                </a:solidFill>
                <a:latin typeface="Neue Haas Grotesk Text Pro" panose="020B0504020202020204" pitchFamily="34" charset="77"/>
              </a:rPr>
              <a:t>TINGGI</a:t>
            </a:r>
          </a:p>
          <a:p>
            <a:r>
              <a:rPr lang="en-US" sz="1400" dirty="0">
                <a:solidFill>
                  <a:srgbClr val="601329"/>
                </a:solidFill>
                <a:latin typeface="Neue Haas Grotesk Text Pro" panose="020B0504020202020204" pitchFamily="34" charset="77"/>
              </a:rPr>
              <a:t>1000m +</a:t>
            </a:r>
          </a:p>
          <a:p>
            <a:r>
              <a:rPr lang="en-US" sz="1400" dirty="0">
                <a:solidFill>
                  <a:srgbClr val="601329"/>
                </a:solidFill>
                <a:latin typeface="Neue Haas Grotesk Text Pro" panose="020B0504020202020204" pitchFamily="34" charset="77"/>
              </a:rPr>
              <a:t>(&gt;3,280kaki +)</a:t>
            </a:r>
          </a:p>
        </p:txBody>
      </p:sp>
    </p:spTree>
    <p:extLst>
      <p:ext uri="{BB962C8B-B14F-4D97-AF65-F5344CB8AC3E}">
        <p14:creationId xmlns:p14="http://schemas.microsoft.com/office/powerpoint/2010/main" val="115963649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dirty="0">
                <a:solidFill>
                  <a:schemeClr val="accent2"/>
                </a:solidFill>
              </a:rPr>
              <a:t>TANAH</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4739074" cy="1530521"/>
          </a:xfrm>
        </p:spPr>
        <p:txBody>
          <a:bodyPr/>
          <a:lstStyle/>
          <a:p>
            <a:pPr marL="12700" marR="339725" algn="l">
              <a:lnSpc>
                <a:spcPts val="2100"/>
              </a:lnSpc>
              <a:spcBef>
                <a:spcPts val="219"/>
              </a:spcBef>
            </a:pPr>
            <a:r>
              <a:rPr lang="en-US" sz="1600" dirty="0">
                <a:latin typeface="+mj-lt"/>
                <a:cs typeface="Arial" panose="020B0604020202020204" pitchFamily="34" charset="0"/>
              </a:rPr>
              <a:t>Tanah yang kaya, </a:t>
            </a:r>
            <a:r>
              <a:rPr lang="en-US" sz="1600" dirty="0" err="1">
                <a:latin typeface="+mj-lt"/>
                <a:cs typeface="Arial" panose="020B0604020202020204" pitchFamily="34" charset="0"/>
              </a:rPr>
              <a:t>merupakan</a:t>
            </a:r>
            <a:r>
              <a:rPr lang="en-US" sz="1600" dirty="0">
                <a:latin typeface="+mj-lt"/>
                <a:cs typeface="Arial" panose="020B0604020202020204" pitchFamily="34" charset="0"/>
              </a:rPr>
              <a:t> </a:t>
            </a:r>
            <a:r>
              <a:rPr lang="en-US" sz="1600" dirty="0" err="1">
                <a:latin typeface="+mj-lt"/>
                <a:cs typeface="Arial" panose="020B0604020202020204" pitchFamily="34" charset="0"/>
              </a:rPr>
              <a:t>tanah</a:t>
            </a:r>
            <a:r>
              <a:rPr lang="en-US" sz="1600" dirty="0">
                <a:latin typeface="+mj-lt"/>
                <a:cs typeface="Arial" panose="020B0604020202020204" pitchFamily="34" charset="0"/>
              </a:rPr>
              <a:t> </a:t>
            </a:r>
            <a:r>
              <a:rPr lang="en-US" sz="1600" dirty="0" err="1">
                <a:latin typeface="+mj-lt"/>
                <a:cs typeface="Arial" panose="020B0604020202020204" pitchFamily="34" charset="0"/>
              </a:rPr>
              <a:t>vulkanik</a:t>
            </a:r>
            <a:r>
              <a:rPr lang="en-US" sz="1600" dirty="0">
                <a:latin typeface="+mj-lt"/>
                <a:cs typeface="Arial" panose="020B0604020202020204" pitchFamily="34" charset="0"/>
              </a:rPr>
              <a:t> dan </a:t>
            </a:r>
            <a:r>
              <a:rPr lang="en-US" sz="1600" dirty="0" err="1">
                <a:latin typeface="+mj-lt"/>
                <a:cs typeface="Arial" panose="020B0604020202020204" pitchFamily="34" charset="0"/>
              </a:rPr>
              <a:t>masuk</a:t>
            </a:r>
            <a:r>
              <a:rPr lang="en-US" sz="1600" dirty="0">
                <a:latin typeface="+mj-lt"/>
                <a:cs typeface="Arial" panose="020B0604020202020204" pitchFamily="34" charset="0"/>
              </a:rPr>
              <a:t> </a:t>
            </a:r>
            <a:r>
              <a:rPr lang="en-US" sz="1600" dirty="0" err="1">
                <a:latin typeface="+mj-lt"/>
                <a:cs typeface="Arial" panose="020B0604020202020204" pitchFamily="34" charset="0"/>
              </a:rPr>
              <a:t>dalam</a:t>
            </a:r>
            <a:r>
              <a:rPr lang="en-US" sz="1600" dirty="0">
                <a:latin typeface="+mj-lt"/>
                <a:cs typeface="Arial" panose="020B0604020202020204" pitchFamily="34" charset="0"/>
              </a:rPr>
              <a:t> 4 </a:t>
            </a:r>
            <a:r>
              <a:rPr lang="en-US" sz="1600" dirty="0" err="1">
                <a:latin typeface="+mj-lt"/>
                <a:cs typeface="Arial" panose="020B0604020202020204" pitchFamily="34" charset="0"/>
              </a:rPr>
              <a:t>kelompok</a:t>
            </a:r>
            <a:r>
              <a:rPr lang="en-US" sz="1600" dirty="0">
                <a:latin typeface="+mj-lt"/>
                <a:cs typeface="Arial" panose="020B0604020202020204" pitchFamily="34" charset="0"/>
              </a:rPr>
              <a:t> </a:t>
            </a:r>
            <a:r>
              <a:rPr lang="en-US" sz="1600" dirty="0" err="1">
                <a:latin typeface="+mj-lt"/>
                <a:cs typeface="Arial" panose="020B0604020202020204" pitchFamily="34" charset="0"/>
              </a:rPr>
              <a:t>utama</a:t>
            </a:r>
            <a:r>
              <a:rPr lang="en-US" sz="1600" dirty="0">
                <a:latin typeface="+mj-lt"/>
                <a:cs typeface="Arial" panose="020B0604020202020204" pitchFamily="34" charset="0"/>
              </a:rPr>
              <a:t>:</a:t>
            </a:r>
          </a:p>
          <a:p>
            <a:pPr marL="298450" indent="-285750">
              <a:lnSpc>
                <a:spcPts val="1820"/>
              </a:lnSpc>
              <a:spcBef>
                <a:spcPts val="585"/>
              </a:spcBef>
              <a:buFont typeface="Arial" panose="020B0604020202020204" pitchFamily="34" charset="0"/>
              <a:buChar char="•"/>
            </a:pPr>
            <a:r>
              <a:rPr lang="en-AU" sz="1600" spc="-10" dirty="0">
                <a:cs typeface="Arial" panose="020B0604020202020204" pitchFamily="34" charset="0"/>
              </a:rPr>
              <a:t>Tanah </a:t>
            </a:r>
            <a:r>
              <a:rPr lang="en-AU" sz="1600" spc="-10" dirty="0" err="1">
                <a:cs typeface="Arial" panose="020B0604020202020204" pitchFamily="34" charset="0"/>
              </a:rPr>
              <a:t>liat</a:t>
            </a:r>
            <a:r>
              <a:rPr lang="en-AU" sz="1600" spc="-10" dirty="0">
                <a:cs typeface="Arial" panose="020B0604020202020204" pitchFamily="34" charset="0"/>
              </a:rPr>
              <a:t> </a:t>
            </a:r>
            <a:r>
              <a:rPr lang="en-AU" sz="1600" spc="-10" dirty="0" err="1">
                <a:cs typeface="Arial" panose="020B0604020202020204" pitchFamily="34" charset="0"/>
              </a:rPr>
              <a:t>merah-coklat</a:t>
            </a:r>
            <a:r>
              <a:rPr lang="en-AU" sz="1600" spc="-10" dirty="0">
                <a:cs typeface="Arial" panose="020B0604020202020204" pitchFamily="34" charset="0"/>
              </a:rPr>
              <a:t> </a:t>
            </a:r>
            <a:r>
              <a:rPr lang="en-AU" sz="1600" spc="-10" dirty="0" err="1">
                <a:cs typeface="Arial" panose="020B0604020202020204" pitchFamily="34" charset="0"/>
              </a:rPr>
              <a:t>gelap</a:t>
            </a:r>
            <a:r>
              <a:rPr lang="en-AU" sz="1600" spc="-10" dirty="0">
                <a:cs typeface="Arial" panose="020B0604020202020204" pitchFamily="34" charset="0"/>
              </a:rPr>
              <a:t>, </a:t>
            </a:r>
            <a:r>
              <a:rPr lang="en-AU" sz="1600" spc="-10" dirty="0" err="1">
                <a:cs typeface="Arial" panose="020B0604020202020204" pitchFamily="34" charset="0"/>
              </a:rPr>
              <a:t>drainase</a:t>
            </a:r>
            <a:r>
              <a:rPr lang="en-AU" sz="1600" spc="-10" dirty="0">
                <a:cs typeface="Arial" panose="020B0604020202020204" pitchFamily="34" charset="0"/>
              </a:rPr>
              <a:t> </a:t>
            </a:r>
            <a:r>
              <a:rPr lang="en-AU" sz="1600" spc="-10" dirty="0" err="1">
                <a:cs typeface="Arial" panose="020B0604020202020204" pitchFamily="34" charset="0"/>
              </a:rPr>
              <a:t>cepat</a:t>
            </a:r>
            <a:r>
              <a:rPr lang="en-AU" sz="1600" spc="-10" dirty="0">
                <a:cs typeface="Arial" panose="020B0604020202020204" pitchFamily="34" charset="0"/>
              </a:rPr>
              <a:t>, dan </a:t>
            </a:r>
            <a:r>
              <a:rPr lang="en-AU" sz="1600" spc="-10" dirty="0" err="1">
                <a:cs typeface="Arial" panose="020B0604020202020204" pitchFamily="34" charset="0"/>
              </a:rPr>
              <a:t>gembur</a:t>
            </a:r>
            <a:r>
              <a:rPr lang="en-AU" sz="1600" spc="-10" dirty="0">
                <a:cs typeface="Arial" panose="020B0604020202020204" pitchFamily="34" charset="0"/>
              </a:rPr>
              <a:t> yang </a:t>
            </a:r>
            <a:r>
              <a:rPr lang="en-AU" sz="1600" spc="-10" dirty="0" err="1">
                <a:cs typeface="Arial" panose="020B0604020202020204" pitchFamily="34" charset="0"/>
              </a:rPr>
              <a:t>berasal</a:t>
            </a:r>
            <a:r>
              <a:rPr lang="en-AU" sz="1600" spc="-10" dirty="0">
                <a:cs typeface="Arial" panose="020B0604020202020204" pitchFamily="34" charset="0"/>
              </a:rPr>
              <a:t> </a:t>
            </a:r>
            <a:r>
              <a:rPr lang="en-AU" sz="1600" spc="-10" dirty="0" err="1">
                <a:cs typeface="Arial" panose="020B0604020202020204" pitchFamily="34" charset="0"/>
              </a:rPr>
              <a:t>dari</a:t>
            </a:r>
            <a:r>
              <a:rPr lang="en-AU" sz="1600" spc="-10" dirty="0">
                <a:cs typeface="Arial" panose="020B0604020202020204" pitchFamily="34" charset="0"/>
              </a:rPr>
              <a:t> basalt </a:t>
            </a:r>
            <a:r>
              <a:rPr lang="en-AU" sz="1600" spc="-10" dirty="0" err="1">
                <a:cs typeface="Arial" panose="020B0604020202020204" pitchFamily="34" charset="0"/>
              </a:rPr>
              <a:t>dekat</a:t>
            </a:r>
            <a:r>
              <a:rPr lang="en-AU" sz="1600" spc="-10" dirty="0">
                <a:cs typeface="Arial" panose="020B0604020202020204" pitchFamily="34" charset="0"/>
              </a:rPr>
              <a:t>  </a:t>
            </a:r>
            <a:r>
              <a:rPr lang="en-AU" sz="1600" spc="-10" dirty="0" err="1">
                <a:cs typeface="Arial" panose="020B0604020202020204" pitchFamily="34" charset="0"/>
              </a:rPr>
              <a:t>Gunung</a:t>
            </a:r>
            <a:r>
              <a:rPr lang="en-AU" sz="1600" spc="-10" dirty="0">
                <a:cs typeface="Arial" panose="020B0604020202020204" pitchFamily="34" charset="0"/>
              </a:rPr>
              <a:t> </a:t>
            </a:r>
            <a:r>
              <a:rPr lang="en-AU" sz="1600" spc="-10" dirty="0" err="1">
                <a:cs typeface="Arial" panose="020B0604020202020204" pitchFamily="34" charset="0"/>
              </a:rPr>
              <a:t>Canobolas</a:t>
            </a:r>
            <a:r>
              <a:rPr lang="en-AU" sz="1600" spc="-10" dirty="0">
                <a:cs typeface="Arial" panose="020B0604020202020204" pitchFamily="34" charset="0"/>
              </a:rPr>
              <a:t>.</a:t>
            </a:r>
          </a:p>
          <a:p>
            <a:pPr marL="298450" indent="-285750">
              <a:lnSpc>
                <a:spcPts val="1820"/>
              </a:lnSpc>
              <a:spcBef>
                <a:spcPts val="585"/>
              </a:spcBef>
              <a:buFont typeface="Arial" panose="020B0604020202020204" pitchFamily="34" charset="0"/>
              <a:buChar char="•"/>
            </a:pPr>
            <a:r>
              <a:rPr lang="en-AU" sz="1600" spc="-10" dirty="0">
                <a:cs typeface="Arial" panose="020B0604020202020204" pitchFamily="34" charset="0"/>
              </a:rPr>
              <a:t>Tanah </a:t>
            </a:r>
            <a:r>
              <a:rPr lang="en-AU" sz="1600" spc="-10" dirty="0" err="1">
                <a:cs typeface="Arial" panose="020B0604020202020204" pitchFamily="34" charset="0"/>
              </a:rPr>
              <a:t>lempung</a:t>
            </a:r>
            <a:r>
              <a:rPr lang="en-AU" sz="1600" spc="-10" dirty="0">
                <a:cs typeface="Arial" panose="020B0604020202020204" pitchFamily="34" charset="0"/>
              </a:rPr>
              <a:t> </a:t>
            </a:r>
            <a:r>
              <a:rPr lang="en-AU" sz="1600" spc="-10" dirty="0" err="1">
                <a:cs typeface="Arial" panose="020B0604020202020204" pitchFamily="34" charset="0"/>
              </a:rPr>
              <a:t>liat</a:t>
            </a:r>
            <a:r>
              <a:rPr lang="en-AU" sz="1600" spc="-10" dirty="0">
                <a:cs typeface="Arial" panose="020B0604020202020204" pitchFamily="34" charset="0"/>
              </a:rPr>
              <a:t> </a:t>
            </a:r>
            <a:r>
              <a:rPr lang="en-AU" sz="1600" spc="-10" dirty="0" err="1">
                <a:cs typeface="Arial" panose="020B0604020202020204" pitchFamily="34" charset="0"/>
              </a:rPr>
              <a:t>berwarna</a:t>
            </a:r>
            <a:r>
              <a:rPr lang="en-AU" sz="1600" spc="-10" dirty="0">
                <a:cs typeface="Arial" panose="020B0604020202020204" pitchFamily="34" charset="0"/>
              </a:rPr>
              <a:t> </a:t>
            </a:r>
            <a:r>
              <a:rPr lang="en-AU" sz="1600" spc="-10" dirty="0" err="1">
                <a:cs typeface="Arial" panose="020B0604020202020204" pitchFamily="34" charset="0"/>
              </a:rPr>
              <a:t>merah-coklat</a:t>
            </a:r>
            <a:r>
              <a:rPr lang="en-AU" sz="1600" spc="-10" dirty="0">
                <a:cs typeface="Arial" panose="020B0604020202020204" pitchFamily="34" charset="0"/>
              </a:rPr>
              <a:t>/</a:t>
            </a:r>
            <a:r>
              <a:rPr lang="en-AU" sz="1600" spc="-10" dirty="0" err="1">
                <a:cs typeface="Arial" panose="020B0604020202020204" pitchFamily="34" charset="0"/>
              </a:rPr>
              <a:t>kuning-coklat</a:t>
            </a:r>
            <a:r>
              <a:rPr lang="en-AU" sz="1600" spc="-10" dirty="0">
                <a:cs typeface="Arial" panose="020B0604020202020204" pitchFamily="34" charset="0"/>
              </a:rPr>
              <a:t> </a:t>
            </a:r>
            <a:r>
              <a:rPr lang="en-AU" sz="1600" spc="-10" dirty="0" err="1">
                <a:cs typeface="Arial" panose="020B0604020202020204" pitchFamily="34" charset="0"/>
              </a:rPr>
              <a:t>gelap</a:t>
            </a:r>
            <a:r>
              <a:rPr lang="en-AU" sz="1600" spc="-10" dirty="0">
                <a:cs typeface="Arial" panose="020B0604020202020204" pitchFamily="34" charset="0"/>
              </a:rPr>
              <a:t> yang </a:t>
            </a:r>
            <a:r>
              <a:rPr lang="en-AU" sz="1600" spc="-10" dirty="0" err="1">
                <a:cs typeface="Arial" panose="020B0604020202020204" pitchFamily="34" charset="0"/>
              </a:rPr>
              <a:t>subur</a:t>
            </a:r>
            <a:r>
              <a:rPr lang="en-AU" sz="1600" spc="-10" dirty="0">
                <a:cs typeface="Arial" panose="020B0604020202020204" pitchFamily="34" charset="0"/>
              </a:rPr>
              <a:t> yang </a:t>
            </a:r>
            <a:r>
              <a:rPr lang="en-AU" sz="1600" spc="-10" dirty="0" err="1">
                <a:cs typeface="Arial" panose="020B0604020202020204" pitchFamily="34" charset="0"/>
              </a:rPr>
              <a:t>asalnya</a:t>
            </a:r>
            <a:r>
              <a:rPr lang="en-AU" sz="1600" spc="-10" dirty="0">
                <a:cs typeface="Arial" panose="020B0604020202020204" pitchFamily="34" charset="0"/>
              </a:rPr>
              <a:t> </a:t>
            </a:r>
            <a:r>
              <a:rPr lang="en-AU" sz="1600" spc="-10" dirty="0" err="1">
                <a:cs typeface="Arial" panose="020B0604020202020204" pitchFamily="34" charset="0"/>
              </a:rPr>
              <a:t>merupakan</a:t>
            </a:r>
            <a:r>
              <a:rPr lang="en-AU" sz="1600" spc="-10" dirty="0">
                <a:cs typeface="Arial" panose="020B0604020202020204" pitchFamily="34" charset="0"/>
              </a:rPr>
              <a:t> </a:t>
            </a:r>
            <a:r>
              <a:rPr lang="en-AU" sz="1600" spc="-10" dirty="0" err="1">
                <a:cs typeface="Arial" panose="020B0604020202020204" pitchFamily="34" charset="0"/>
              </a:rPr>
              <a:t>tanah</a:t>
            </a:r>
            <a:r>
              <a:rPr lang="en-AU" sz="1600" spc="-10" dirty="0">
                <a:cs typeface="Arial" panose="020B0604020202020204" pitchFamily="34" charset="0"/>
              </a:rPr>
              <a:t> </a:t>
            </a:r>
            <a:r>
              <a:rPr lang="en-AU" sz="1600" spc="-10" dirty="0" err="1">
                <a:cs typeface="Arial" panose="020B0604020202020204" pitchFamily="34" charset="0"/>
              </a:rPr>
              <a:t>campuran</a:t>
            </a:r>
            <a:r>
              <a:rPr lang="en-AU" sz="1600" spc="-10" dirty="0">
                <a:cs typeface="Arial" panose="020B0604020202020204" pitchFamily="34" charset="0"/>
              </a:rPr>
              <a:t> </a:t>
            </a:r>
            <a:r>
              <a:rPr lang="en-AU" sz="1600" spc="-10" dirty="0" err="1">
                <a:cs typeface="Arial" panose="020B0604020202020204" pitchFamily="34" charset="0"/>
              </a:rPr>
              <a:t>termasuk</a:t>
            </a:r>
            <a:r>
              <a:rPr lang="en-AU" sz="1600" spc="-10" dirty="0">
                <a:cs typeface="Arial" panose="020B0604020202020204" pitchFamily="34" charset="0"/>
              </a:rPr>
              <a:t> </a:t>
            </a:r>
            <a:r>
              <a:rPr lang="en-AU" sz="1600" spc="-10" dirty="0" err="1">
                <a:cs typeface="Arial" panose="020B0604020202020204" pitchFamily="34" charset="0"/>
              </a:rPr>
              <a:t>abu</a:t>
            </a:r>
            <a:r>
              <a:rPr lang="en-AU" sz="1600" spc="-10" dirty="0">
                <a:cs typeface="Arial" panose="020B0604020202020204" pitchFamily="34" charset="0"/>
              </a:rPr>
              <a:t> </a:t>
            </a:r>
            <a:r>
              <a:rPr lang="en-AU" sz="1600" spc="-10" dirty="0" err="1">
                <a:cs typeface="Arial" panose="020B0604020202020204" pitchFamily="34" charset="0"/>
              </a:rPr>
              <a:t>vulkanik</a:t>
            </a:r>
            <a:r>
              <a:rPr lang="en-AU" sz="1600" spc="-10" dirty="0">
                <a:cs typeface="Arial" panose="020B0604020202020204" pitchFamily="34" charset="0"/>
              </a:rPr>
              <a:t>. </a:t>
            </a:r>
          </a:p>
          <a:p>
            <a:pPr marL="298450" indent="-285750">
              <a:lnSpc>
                <a:spcPts val="1820"/>
              </a:lnSpc>
              <a:spcBef>
                <a:spcPts val="585"/>
              </a:spcBef>
              <a:buFont typeface="Arial" panose="020B0604020202020204" pitchFamily="34" charset="0"/>
              <a:buChar char="•"/>
            </a:pPr>
            <a:r>
              <a:rPr lang="en-AU" spc="-10" dirty="0">
                <a:cs typeface="Arial" panose="020B0604020202020204" pitchFamily="34" charset="0"/>
              </a:rPr>
              <a:t>Tanah </a:t>
            </a:r>
            <a:r>
              <a:rPr lang="en-AU" spc="-10" dirty="0" err="1">
                <a:cs typeface="Arial" panose="020B0604020202020204" pitchFamily="34" charset="0"/>
              </a:rPr>
              <a:t>lempung</a:t>
            </a:r>
            <a:r>
              <a:rPr lang="en-AU" spc="-10" dirty="0">
                <a:cs typeface="Arial" panose="020B0604020202020204" pitchFamily="34" charset="0"/>
              </a:rPr>
              <a:t> </a:t>
            </a:r>
            <a:r>
              <a:rPr lang="en-AU" spc="-10" dirty="0" err="1">
                <a:cs typeface="Arial" panose="020B0604020202020204" pitchFamily="34" charset="0"/>
              </a:rPr>
              <a:t>podzolik</a:t>
            </a:r>
            <a:r>
              <a:rPr lang="en-AU" spc="-10" dirty="0">
                <a:cs typeface="Arial" panose="020B0604020202020204" pitchFamily="34" charset="0"/>
              </a:rPr>
              <a:t> </a:t>
            </a:r>
            <a:r>
              <a:rPr lang="en-AU" spc="-10" dirty="0" err="1">
                <a:cs typeface="Arial" panose="020B0604020202020204" pitchFamily="34" charset="0"/>
              </a:rPr>
              <a:t>coklat</a:t>
            </a:r>
            <a:r>
              <a:rPr lang="en-AU" spc="-10" dirty="0">
                <a:cs typeface="Arial" panose="020B0604020202020204" pitchFamily="34" charset="0"/>
              </a:rPr>
              <a:t> </a:t>
            </a:r>
            <a:r>
              <a:rPr lang="en-AU" spc="-10" dirty="0" err="1">
                <a:cs typeface="Arial" panose="020B0604020202020204" pitchFamily="34" charset="0"/>
              </a:rPr>
              <a:t>kemerahan</a:t>
            </a:r>
            <a:r>
              <a:rPr lang="en-AU" spc="-10" dirty="0">
                <a:cs typeface="Arial" panose="020B0604020202020204" pitchFamily="34" charset="0"/>
              </a:rPr>
              <a:t> yang </a:t>
            </a:r>
            <a:r>
              <a:rPr lang="en-AU" spc="-10" dirty="0" err="1">
                <a:cs typeface="Arial" panose="020B0604020202020204" pitchFamily="34" charset="0"/>
              </a:rPr>
              <a:t>cukup</a:t>
            </a:r>
            <a:r>
              <a:rPr lang="en-AU" spc="-10" dirty="0">
                <a:cs typeface="Arial" panose="020B0604020202020204" pitchFamily="34" charset="0"/>
              </a:rPr>
              <a:t> </a:t>
            </a:r>
            <a:r>
              <a:rPr lang="en-AU" spc="-10" dirty="0" err="1">
                <a:cs typeface="Arial" panose="020B0604020202020204" pitchFamily="34" charset="0"/>
              </a:rPr>
              <a:t>subur</a:t>
            </a:r>
            <a:r>
              <a:rPr lang="en-AU" spc="-10" dirty="0">
                <a:cs typeface="Arial" panose="020B0604020202020204" pitchFamily="34" charset="0"/>
              </a:rPr>
              <a:t>, </a:t>
            </a:r>
            <a:r>
              <a:rPr lang="en-AU" spc="-10" dirty="0" err="1">
                <a:cs typeface="Arial" panose="020B0604020202020204" pitchFamily="34" charset="0"/>
              </a:rPr>
              <a:t>melapisi</a:t>
            </a:r>
            <a:r>
              <a:rPr lang="en-AU" spc="-10" dirty="0">
                <a:cs typeface="Arial" panose="020B0604020202020204" pitchFamily="34" charset="0"/>
              </a:rPr>
              <a:t> </a:t>
            </a:r>
            <a:r>
              <a:rPr lang="en-AU" spc="-10" dirty="0" err="1">
                <a:cs typeface="Arial" panose="020B0604020202020204" pitchFamily="34" charset="0"/>
              </a:rPr>
              <a:t>lapisan</a:t>
            </a:r>
            <a:r>
              <a:rPr lang="en-AU" spc="-10" dirty="0">
                <a:cs typeface="Arial" panose="020B0604020202020204" pitchFamily="34" charset="0"/>
              </a:rPr>
              <a:t> </a:t>
            </a:r>
            <a:r>
              <a:rPr lang="en-AU" spc="-10" dirty="0" err="1">
                <a:cs typeface="Arial" panose="020B0604020202020204" pitchFamily="34" charset="0"/>
              </a:rPr>
              <a:t>dasar</a:t>
            </a:r>
            <a:r>
              <a:rPr lang="en-AU" spc="-10" dirty="0">
                <a:cs typeface="Arial" panose="020B0604020202020204" pitchFamily="34" charset="0"/>
              </a:rPr>
              <a:t> </a:t>
            </a:r>
            <a:r>
              <a:rPr lang="en-AU" spc="-10" dirty="0" err="1">
                <a:cs typeface="Arial" panose="020B0604020202020204" pitchFamily="34" charset="0"/>
              </a:rPr>
              <a:t>berupa</a:t>
            </a:r>
            <a:r>
              <a:rPr lang="en-AU" spc="-10" dirty="0">
                <a:cs typeface="Arial" panose="020B0604020202020204" pitchFamily="34" charset="0"/>
              </a:rPr>
              <a:t> </a:t>
            </a:r>
            <a:r>
              <a:rPr lang="en-AU" spc="-10" dirty="0" err="1">
                <a:cs typeface="Arial" panose="020B0604020202020204" pitchFamily="34" charset="0"/>
              </a:rPr>
              <a:t>kerikil</a:t>
            </a:r>
            <a:r>
              <a:rPr lang="en-AU" spc="-10" dirty="0">
                <a:cs typeface="Arial" panose="020B0604020202020204" pitchFamily="34" charset="0"/>
              </a:rPr>
              <a:t>, </a:t>
            </a:r>
            <a:r>
              <a:rPr lang="en-AU" spc="-10" dirty="0" err="1">
                <a:cs typeface="Arial" panose="020B0604020202020204" pitchFamily="34" charset="0"/>
              </a:rPr>
              <a:t>lempung</a:t>
            </a:r>
            <a:r>
              <a:rPr lang="en-AU" spc="-10" dirty="0">
                <a:cs typeface="Arial" panose="020B0604020202020204" pitchFamily="34" charset="0"/>
              </a:rPr>
              <a:t> </a:t>
            </a:r>
            <a:r>
              <a:rPr lang="en-AU" spc="-10" dirty="0" err="1">
                <a:cs typeface="Arial" panose="020B0604020202020204" pitchFamily="34" charset="0"/>
              </a:rPr>
              <a:t>sedang</a:t>
            </a:r>
            <a:r>
              <a:rPr lang="en-AU" spc="-10" dirty="0">
                <a:cs typeface="Arial" panose="020B0604020202020204" pitchFamily="34" charset="0"/>
              </a:rPr>
              <a:t>, dan </a:t>
            </a:r>
            <a:r>
              <a:rPr lang="en-AU" spc="-10" dirty="0" err="1">
                <a:cs typeface="Arial" panose="020B0604020202020204" pitchFamily="34" charset="0"/>
              </a:rPr>
              <a:t>serpihan</a:t>
            </a:r>
            <a:r>
              <a:rPr lang="en-AU" spc="-10" dirty="0">
                <a:cs typeface="Arial" panose="020B0604020202020204" pitchFamily="34" charset="0"/>
              </a:rPr>
              <a:t> </a:t>
            </a:r>
            <a:r>
              <a:rPr lang="en-AU" spc="-10" dirty="0" err="1">
                <a:cs typeface="Arial" panose="020B0604020202020204" pitchFamily="34" charset="0"/>
              </a:rPr>
              <a:t>batuan</a:t>
            </a:r>
            <a:r>
              <a:rPr lang="en-AU" spc="-10" dirty="0">
                <a:cs typeface="Arial" panose="020B0604020202020204" pitchFamily="34" charset="0"/>
              </a:rPr>
              <a:t>.</a:t>
            </a:r>
          </a:p>
          <a:p>
            <a:pPr marL="298450" indent="-285750">
              <a:lnSpc>
                <a:spcPts val="1820"/>
              </a:lnSpc>
              <a:spcBef>
                <a:spcPts val="585"/>
              </a:spcBef>
              <a:buFont typeface="Arial" panose="020B0604020202020204" pitchFamily="34" charset="0"/>
              <a:buChar char="•"/>
            </a:pPr>
            <a:r>
              <a:rPr lang="en-AU" sz="1600" spc="-10" dirty="0">
                <a:cs typeface="Arial" panose="020B0604020202020204" pitchFamily="34" charset="0"/>
              </a:rPr>
              <a:t>Terra </a:t>
            </a:r>
            <a:r>
              <a:rPr lang="en-AU" sz="1600" spc="-10" dirty="0" err="1">
                <a:cs typeface="Arial" panose="020B0604020202020204" pitchFamily="34" charset="0"/>
              </a:rPr>
              <a:t>rossa</a:t>
            </a:r>
            <a:r>
              <a:rPr lang="en-AU" sz="1600" spc="-10" dirty="0">
                <a:cs typeface="Arial" panose="020B0604020202020204" pitchFamily="34" charset="0"/>
              </a:rPr>
              <a:t> </a:t>
            </a:r>
            <a:r>
              <a:rPr lang="en-AU" sz="1600" spc="-10" dirty="0" err="1">
                <a:cs typeface="Arial" panose="020B0604020202020204" pitchFamily="34" charset="0"/>
              </a:rPr>
              <a:t>dengan</a:t>
            </a:r>
            <a:r>
              <a:rPr lang="en-AU" sz="1600" spc="-10" dirty="0">
                <a:cs typeface="Arial" panose="020B0604020202020204" pitchFamily="34" charset="0"/>
              </a:rPr>
              <a:t> </a:t>
            </a:r>
            <a:r>
              <a:rPr lang="en-AU" sz="1600" spc="-10" dirty="0" err="1">
                <a:cs typeface="Arial" panose="020B0604020202020204" pitchFamily="34" charset="0"/>
              </a:rPr>
              <a:t>batuan</a:t>
            </a:r>
            <a:r>
              <a:rPr lang="en-AU" sz="1600" spc="-10" dirty="0">
                <a:cs typeface="Arial" panose="020B0604020202020204" pitchFamily="34" charset="0"/>
              </a:rPr>
              <a:t> </a:t>
            </a:r>
            <a:r>
              <a:rPr lang="en-AU" sz="1600" spc="-10" dirty="0" err="1">
                <a:cs typeface="Arial" panose="020B0604020202020204" pitchFamily="34" charset="0"/>
              </a:rPr>
              <a:t>kapur</a:t>
            </a:r>
            <a:r>
              <a:rPr lang="en-AU" sz="1600" spc="-10" dirty="0">
                <a:cs typeface="Arial" panose="020B0604020202020204" pitchFamily="34" charset="0"/>
              </a:rPr>
              <a:t> yang </a:t>
            </a:r>
            <a:r>
              <a:rPr lang="en-AU" sz="1600" spc="-10" dirty="0" err="1">
                <a:cs typeface="Arial" panose="020B0604020202020204" pitchFamily="34" charset="0"/>
              </a:rPr>
              <a:t>terlihat</a:t>
            </a:r>
            <a:r>
              <a:rPr lang="en-AU" sz="1600" spc="-10" dirty="0">
                <a:cs typeface="Arial" panose="020B0604020202020204" pitchFamily="34" charset="0"/>
              </a:rPr>
              <a:t>  pada </a:t>
            </a:r>
            <a:r>
              <a:rPr lang="en-AU" sz="1600" spc="-10" dirty="0" err="1">
                <a:cs typeface="Arial" panose="020B0604020202020204" pitchFamily="34" charset="0"/>
              </a:rPr>
              <a:t>dataran</a:t>
            </a:r>
            <a:r>
              <a:rPr lang="en-AU" sz="1600" spc="-10" dirty="0">
                <a:cs typeface="Arial" panose="020B0604020202020204" pitchFamily="34" charset="0"/>
              </a:rPr>
              <a:t> </a:t>
            </a:r>
            <a:r>
              <a:rPr lang="en-AU" sz="1600" spc="-10" dirty="0" err="1">
                <a:cs typeface="Arial" panose="020B0604020202020204" pitchFamily="34" charset="0"/>
              </a:rPr>
              <a:t>rendah</a:t>
            </a:r>
            <a:r>
              <a:rPr lang="en-AU" sz="1600" spc="-10" dirty="0">
                <a:cs typeface="Arial" panose="020B0604020202020204" pitchFamily="34" charset="0"/>
              </a:rPr>
              <a:t>.</a:t>
            </a:r>
            <a:endParaRPr lang="en-AU" sz="1600" dirty="0">
              <a:cs typeface="Arial" panose="020B0604020202020204" pitchFamily="34" charset="0"/>
            </a:endParaRPr>
          </a:p>
        </p:txBody>
      </p:sp>
      <p:pic>
        <p:nvPicPr>
          <p:cNvPr id="7" name="Picture Placeholder 6">
            <a:extLst>
              <a:ext uri="{FF2B5EF4-FFF2-40B4-BE49-F238E27FC236}">
                <a16:creationId xmlns:a16="http://schemas.microsoft.com/office/drawing/2014/main" id="{CEE24AE8-C5F7-8A76-7563-B7A9F5EFA84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424991755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620467"/>
            <a:ext cx="4829691" cy="785732"/>
          </a:xfrm>
        </p:spPr>
        <p:txBody>
          <a:bodyPr/>
          <a:lstStyle/>
          <a:p>
            <a:r>
              <a:rPr lang="en-US" dirty="0"/>
              <a:t>PEMBUDIDAYAAN DAN PEMBUATAN ANGGUR</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406199"/>
            <a:ext cx="5552060" cy="579936"/>
          </a:xfrm>
        </p:spPr>
        <p:txBody>
          <a:bodyPr/>
          <a:lstStyle/>
          <a:p>
            <a:r>
              <a:rPr lang="en-US" sz="4800" kern="1000" spc="-70" dirty="0">
                <a:solidFill>
                  <a:schemeClr val="bg2"/>
                </a:solidFill>
              </a:rPr>
              <a:t>DI ORANGE</a:t>
            </a:r>
          </a:p>
        </p:txBody>
      </p:sp>
    </p:spTree>
    <p:extLst>
      <p:ext uri="{BB962C8B-B14F-4D97-AF65-F5344CB8AC3E}">
        <p14:creationId xmlns:p14="http://schemas.microsoft.com/office/powerpoint/2010/main" val="403588366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sz="3200" dirty="0">
                <a:solidFill>
                  <a:schemeClr val="bg2"/>
                </a:solidFill>
              </a:rPr>
              <a:t>PENANAMAN BUAH</a:t>
            </a:r>
            <a:br>
              <a:rPr lang="en-US" sz="3200" dirty="0">
                <a:solidFill>
                  <a:schemeClr val="bg2"/>
                </a:solidFill>
              </a:rPr>
            </a:br>
            <a:r>
              <a:rPr lang="en-US" sz="3200" dirty="0">
                <a:solidFill>
                  <a:schemeClr val="bg2"/>
                </a:solidFill>
              </a:rPr>
              <a:t>ANGGUR</a:t>
            </a:r>
            <a:br>
              <a:rPr lang="en-US" sz="3200" dirty="0">
                <a:solidFill>
                  <a:schemeClr val="accent2"/>
                </a:solidFill>
              </a:rPr>
            </a:br>
            <a:r>
              <a:rPr lang="en-US" dirty="0">
                <a:solidFill>
                  <a:schemeClr val="accent2"/>
                </a:solidFill>
              </a:rPr>
              <a:t>DI ORANGE</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5168444" cy="1530521"/>
          </a:xfrm>
        </p:spPr>
        <p:txBody>
          <a:bodyPr/>
          <a:lstStyle/>
          <a:p>
            <a:pPr marL="297815" marR="170815" indent="-285750">
              <a:spcBef>
                <a:spcPts val="820"/>
              </a:spcBef>
              <a:buFont typeface="Arial" panose="020B0604020202020204" pitchFamily="34" charset="0"/>
              <a:buChar char="•"/>
              <a:tabLst>
                <a:tab pos="203200" algn="l"/>
              </a:tabLst>
            </a:pPr>
            <a:r>
              <a:rPr lang="en-AU" sz="1600" dirty="0" err="1">
                <a:cs typeface="Arial" panose="020B0604020202020204" pitchFamily="34" charset="0"/>
              </a:rPr>
              <a:t>Kondisinya</a:t>
            </a:r>
            <a:r>
              <a:rPr lang="en-AU" sz="1600" dirty="0">
                <a:cs typeface="Arial" panose="020B0604020202020204" pitchFamily="34" charset="0"/>
              </a:rPr>
              <a:t> </a:t>
            </a:r>
            <a:r>
              <a:rPr lang="en-AU" sz="1600" dirty="0" err="1">
                <a:cs typeface="Arial" panose="020B0604020202020204" pitchFamily="34" charset="0"/>
              </a:rPr>
              <a:t>sesuai</a:t>
            </a:r>
            <a:r>
              <a:rPr lang="en-AU" sz="1600" dirty="0">
                <a:cs typeface="Arial" panose="020B0604020202020204" pitchFamily="34" charset="0"/>
              </a:rPr>
              <a:t> </a:t>
            </a:r>
            <a:r>
              <a:rPr lang="en-AU" sz="1600" dirty="0" err="1">
                <a:cs typeface="Arial" panose="020B0604020202020204" pitchFamily="34" charset="0"/>
              </a:rPr>
              <a:t>untuk</a:t>
            </a:r>
            <a:r>
              <a:rPr lang="en-AU" sz="1600" dirty="0">
                <a:cs typeface="Arial" panose="020B0604020202020204" pitchFamily="34" charset="0"/>
              </a:rPr>
              <a:t> </a:t>
            </a:r>
            <a:r>
              <a:rPr lang="en-AU" sz="1600" dirty="0" err="1">
                <a:cs typeface="Arial" panose="020B0604020202020204" pitchFamily="34" charset="0"/>
              </a:rPr>
              <a:t>serangkaian</a:t>
            </a:r>
            <a:r>
              <a:rPr lang="en-AU" sz="1600" dirty="0">
                <a:cs typeface="Arial" panose="020B0604020202020204" pitchFamily="34" charset="0"/>
              </a:rPr>
              <a:t> </a:t>
            </a:r>
            <a:r>
              <a:rPr lang="en-AU" sz="1600" dirty="0" err="1">
                <a:cs typeface="Arial" panose="020B0604020202020204" pitchFamily="34" charset="0"/>
              </a:rPr>
              <a:t>varietas</a:t>
            </a:r>
            <a:r>
              <a:rPr lang="en-AU" sz="1600" dirty="0">
                <a:cs typeface="Arial" panose="020B0604020202020204" pitchFamily="34" charset="0"/>
              </a:rPr>
              <a:t> </a:t>
            </a:r>
            <a:r>
              <a:rPr lang="en-AU" sz="1600" dirty="0" err="1">
                <a:cs typeface="Arial" panose="020B0604020202020204" pitchFamily="34" charset="0"/>
              </a:rPr>
              <a:t>buah</a:t>
            </a:r>
            <a:r>
              <a:rPr lang="en-AU" sz="1600" dirty="0">
                <a:cs typeface="Arial" panose="020B0604020202020204" pitchFamily="34" charset="0"/>
              </a:rPr>
              <a:t> </a:t>
            </a:r>
            <a:r>
              <a:rPr lang="en-AU" sz="1600" dirty="0" err="1">
                <a:cs typeface="Arial" panose="020B0604020202020204" pitchFamily="34" charset="0"/>
              </a:rPr>
              <a:t>anggur</a:t>
            </a:r>
            <a:r>
              <a:rPr lang="en-AU" sz="1600" dirty="0">
                <a:cs typeface="Arial" panose="020B0604020202020204" pitchFamily="34" charset="0"/>
              </a:rPr>
              <a:t>  </a:t>
            </a:r>
          </a:p>
          <a:p>
            <a:pPr marL="297815" marR="170815" indent="-285750">
              <a:spcBef>
                <a:spcPts val="820"/>
              </a:spcBef>
              <a:buFont typeface="Arial" panose="020B0604020202020204" pitchFamily="34" charset="0"/>
              <a:buChar char="•"/>
              <a:tabLst>
                <a:tab pos="203200" algn="l"/>
              </a:tabLst>
            </a:pPr>
            <a:r>
              <a:rPr lang="en-AU" sz="1600" dirty="0" err="1">
                <a:cs typeface="Arial" panose="020B0604020202020204" pitchFamily="34" charset="0"/>
              </a:rPr>
              <a:t>Pemilihan</a:t>
            </a:r>
            <a:r>
              <a:rPr lang="en-AU" sz="1600" dirty="0">
                <a:cs typeface="Arial" panose="020B0604020202020204" pitchFamily="34" charset="0"/>
              </a:rPr>
              <a:t> </a:t>
            </a:r>
            <a:r>
              <a:rPr lang="en-AU" sz="1600" dirty="0" err="1">
                <a:cs typeface="Arial" panose="020B0604020202020204" pitchFamily="34" charset="0"/>
              </a:rPr>
              <a:t>daerah</a:t>
            </a:r>
            <a:r>
              <a:rPr lang="en-AU" sz="1600" dirty="0">
                <a:cs typeface="Arial" panose="020B0604020202020204" pitchFamily="34" charset="0"/>
              </a:rPr>
              <a:t> </a:t>
            </a:r>
            <a:r>
              <a:rPr lang="en-AU" sz="1600" dirty="0" err="1">
                <a:cs typeface="Arial" panose="020B0604020202020204" pitchFamily="34" charset="0"/>
              </a:rPr>
              <a:t>tanam</a:t>
            </a:r>
            <a:r>
              <a:rPr lang="en-AU" sz="1600" dirty="0">
                <a:cs typeface="Arial" panose="020B0604020202020204" pitchFamily="34" charset="0"/>
              </a:rPr>
              <a:t> </a:t>
            </a:r>
            <a:r>
              <a:rPr lang="en-AU" sz="1600" dirty="0" err="1">
                <a:cs typeface="Arial" panose="020B0604020202020204" pitchFamily="34" charset="0"/>
              </a:rPr>
              <a:t>merupakan</a:t>
            </a:r>
            <a:r>
              <a:rPr lang="en-AU" sz="1600" dirty="0">
                <a:cs typeface="Arial" panose="020B0604020202020204" pitchFamily="34" charset="0"/>
              </a:rPr>
              <a:t> </a:t>
            </a:r>
            <a:r>
              <a:rPr lang="en-AU" sz="1600" dirty="0" err="1">
                <a:cs typeface="Arial" panose="020B0604020202020204" pitchFamily="34" charset="0"/>
              </a:rPr>
              <a:t>hal</a:t>
            </a:r>
            <a:r>
              <a:rPr lang="en-AU" sz="1600" dirty="0">
                <a:cs typeface="Arial" panose="020B0604020202020204" pitchFamily="34" charset="0"/>
              </a:rPr>
              <a:t> yang vital, </a:t>
            </a:r>
            <a:r>
              <a:rPr lang="en-AU" sz="1600" dirty="0" err="1">
                <a:cs typeface="Arial" panose="020B0604020202020204" pitchFamily="34" charset="0"/>
              </a:rPr>
              <a:t>dengan</a:t>
            </a:r>
            <a:r>
              <a:rPr lang="en-AU" sz="1600" dirty="0">
                <a:cs typeface="Arial" panose="020B0604020202020204" pitchFamily="34" charset="0"/>
              </a:rPr>
              <a:t> </a:t>
            </a:r>
            <a:r>
              <a:rPr lang="en-AU" sz="1600" dirty="0" err="1">
                <a:cs typeface="Arial" panose="020B0604020202020204" pitchFamily="34" charset="0"/>
              </a:rPr>
              <a:t>jenis</a:t>
            </a:r>
            <a:r>
              <a:rPr lang="en-AU" sz="1600" dirty="0">
                <a:cs typeface="Arial" panose="020B0604020202020204" pitchFamily="34" charset="0"/>
              </a:rPr>
              <a:t> </a:t>
            </a:r>
            <a:r>
              <a:rPr lang="en-AU" sz="1600" dirty="0" err="1">
                <a:cs typeface="Arial" panose="020B0604020202020204" pitchFamily="34" charset="0"/>
              </a:rPr>
              <a:t>tanah</a:t>
            </a:r>
            <a:r>
              <a:rPr lang="en-AU" sz="1600" dirty="0">
                <a:cs typeface="Arial" panose="020B0604020202020204" pitchFamily="34" charset="0"/>
              </a:rPr>
              <a:t> dan </a:t>
            </a:r>
            <a:r>
              <a:rPr lang="en-AU" sz="1600" dirty="0" err="1">
                <a:cs typeface="Arial" panose="020B0604020202020204" pitchFamily="34" charset="0"/>
              </a:rPr>
              <a:t>kondisi</a:t>
            </a:r>
            <a:r>
              <a:rPr lang="en-AU" sz="1600" dirty="0">
                <a:cs typeface="Arial" panose="020B0604020202020204" pitchFamily="34" charset="0"/>
              </a:rPr>
              <a:t> </a:t>
            </a:r>
            <a:r>
              <a:rPr lang="en-AU" sz="1600" dirty="0" err="1">
                <a:cs typeface="Arial" panose="020B0604020202020204" pitchFamily="34" charset="0"/>
              </a:rPr>
              <a:t>cuaca</a:t>
            </a:r>
            <a:r>
              <a:rPr lang="en-AU" sz="1600" dirty="0">
                <a:cs typeface="Arial" panose="020B0604020202020204" pitchFamily="34" charset="0"/>
              </a:rPr>
              <a:t> yang sangat </a:t>
            </a:r>
            <a:r>
              <a:rPr lang="en-AU" sz="1600" dirty="0" err="1">
                <a:cs typeface="Arial" panose="020B0604020202020204" pitchFamily="34" charset="0"/>
              </a:rPr>
              <a:t>tergantung</a:t>
            </a:r>
            <a:r>
              <a:rPr lang="en-AU" sz="1600" dirty="0">
                <a:cs typeface="Arial" panose="020B0604020202020204" pitchFamily="34" charset="0"/>
              </a:rPr>
              <a:t> pada </a:t>
            </a:r>
            <a:r>
              <a:rPr lang="en-AU" sz="1600" dirty="0" err="1">
                <a:cs typeface="Arial" panose="020B0604020202020204" pitchFamily="34" charset="0"/>
              </a:rPr>
              <a:t>ketinggian</a:t>
            </a:r>
            <a:r>
              <a:rPr lang="en-AU" sz="1600" dirty="0">
                <a:cs typeface="Arial" panose="020B0604020202020204" pitchFamily="34" charset="0"/>
              </a:rPr>
              <a:t> </a:t>
            </a:r>
          </a:p>
          <a:p>
            <a:pPr marL="297815" marR="170815" indent="-285750">
              <a:spcBef>
                <a:spcPts val="820"/>
              </a:spcBef>
              <a:buFont typeface="Arial" panose="020B0604020202020204" pitchFamily="34" charset="0"/>
              <a:buChar char="•"/>
              <a:tabLst>
                <a:tab pos="203200" algn="l"/>
              </a:tabLst>
            </a:pPr>
            <a:r>
              <a:rPr lang="en-AU" sz="1600" dirty="0">
                <a:cs typeface="Arial" panose="020B0604020202020204" pitchFamily="34" charset="0"/>
              </a:rPr>
              <a:t>Perkebunan </a:t>
            </a:r>
            <a:r>
              <a:rPr lang="en-AU" sz="1600" dirty="0" err="1">
                <a:cs typeface="Arial" panose="020B0604020202020204" pitchFamily="34" charset="0"/>
              </a:rPr>
              <a:t>anggur</a:t>
            </a:r>
            <a:r>
              <a:rPr lang="en-AU" sz="1600" dirty="0">
                <a:cs typeface="Arial" panose="020B0604020202020204" pitchFamily="34" charset="0"/>
              </a:rPr>
              <a:t> </a:t>
            </a:r>
            <a:r>
              <a:rPr lang="en-AU" sz="1600" dirty="0" err="1">
                <a:cs typeface="Arial" panose="020B0604020202020204" pitchFamily="34" charset="0"/>
              </a:rPr>
              <a:t>menyerap</a:t>
            </a:r>
            <a:r>
              <a:rPr lang="en-AU" sz="1600" dirty="0">
                <a:cs typeface="Arial" panose="020B0604020202020204" pitchFamily="34" charset="0"/>
              </a:rPr>
              <a:t> </a:t>
            </a:r>
            <a:r>
              <a:rPr lang="en-AU" sz="1600" dirty="0" err="1">
                <a:cs typeface="Arial" panose="020B0604020202020204" pitchFamily="34" charset="0"/>
              </a:rPr>
              <a:t>banyak</a:t>
            </a:r>
            <a:r>
              <a:rPr lang="en-AU" sz="1600" dirty="0">
                <a:cs typeface="Arial" panose="020B0604020202020204" pitchFamily="34" charset="0"/>
              </a:rPr>
              <a:t> </a:t>
            </a:r>
            <a:r>
              <a:rPr lang="en-AU" sz="1600" dirty="0" err="1">
                <a:cs typeface="Arial" panose="020B0604020202020204" pitchFamily="34" charset="0"/>
              </a:rPr>
              <a:t>tenaga</a:t>
            </a:r>
            <a:r>
              <a:rPr lang="en-AU" sz="1600" dirty="0">
                <a:cs typeface="Arial" panose="020B0604020202020204" pitchFamily="34" charset="0"/>
              </a:rPr>
              <a:t> </a:t>
            </a:r>
            <a:r>
              <a:rPr lang="en-AU" sz="1600" dirty="0" err="1">
                <a:cs typeface="Arial" panose="020B0604020202020204" pitchFamily="34" charset="0"/>
              </a:rPr>
              <a:t>kerja</a:t>
            </a:r>
            <a:r>
              <a:rPr lang="en-AU" sz="1600" dirty="0">
                <a:cs typeface="Arial" panose="020B0604020202020204" pitchFamily="34" charset="0"/>
              </a:rPr>
              <a:t>, </a:t>
            </a:r>
            <a:r>
              <a:rPr lang="en-AU" sz="1600" dirty="0" err="1">
                <a:cs typeface="Arial" panose="020B0604020202020204" pitchFamily="34" charset="0"/>
              </a:rPr>
              <a:t>dikarenakan</a:t>
            </a:r>
            <a:r>
              <a:rPr lang="en-AU" sz="1600" dirty="0">
                <a:cs typeface="Arial" panose="020B0604020202020204" pitchFamily="34" charset="0"/>
              </a:rPr>
              <a:t> </a:t>
            </a:r>
            <a:r>
              <a:rPr lang="en-AU" sz="1600" dirty="0" err="1">
                <a:cs typeface="Arial" panose="020B0604020202020204" pitchFamily="34" charset="0"/>
              </a:rPr>
              <a:t>banyak</a:t>
            </a:r>
            <a:r>
              <a:rPr lang="en-AU" sz="1600" dirty="0">
                <a:cs typeface="Arial" panose="020B0604020202020204" pitchFamily="34" charset="0"/>
              </a:rPr>
              <a:t> yang </a:t>
            </a:r>
            <a:r>
              <a:rPr lang="en-AU" sz="1600" dirty="0" err="1">
                <a:cs typeface="Arial" panose="020B0604020202020204" pitchFamily="34" charset="0"/>
              </a:rPr>
              <a:t>dikerjakan</a:t>
            </a:r>
            <a:r>
              <a:rPr lang="en-AU" sz="1600" dirty="0">
                <a:cs typeface="Arial" panose="020B0604020202020204" pitchFamily="34" charset="0"/>
              </a:rPr>
              <a:t> </a:t>
            </a:r>
            <a:r>
              <a:rPr lang="en-AU" sz="1600" dirty="0" err="1">
                <a:cs typeface="Arial" panose="020B0604020202020204" pitchFamily="34" charset="0"/>
              </a:rPr>
              <a:t>menggunakan</a:t>
            </a:r>
            <a:r>
              <a:rPr lang="en-AU" sz="1600" dirty="0">
                <a:cs typeface="Arial" panose="020B0604020202020204" pitchFamily="34" charset="0"/>
              </a:rPr>
              <a:t> </a:t>
            </a:r>
            <a:r>
              <a:rPr lang="en-AU" sz="1600" dirty="0" err="1">
                <a:cs typeface="Arial" panose="020B0604020202020204" pitchFamily="34" charset="0"/>
              </a:rPr>
              <a:t>tangan</a:t>
            </a:r>
            <a:r>
              <a:rPr lang="en-AU" sz="1600" dirty="0">
                <a:cs typeface="Arial" panose="020B0604020202020204" pitchFamily="34" charset="0"/>
              </a:rPr>
              <a:t>.</a:t>
            </a:r>
          </a:p>
          <a:p>
            <a:pPr marL="297815" marR="170815" indent="-285750">
              <a:spcBef>
                <a:spcPts val="820"/>
              </a:spcBef>
              <a:buFont typeface="Arial" panose="020B0604020202020204" pitchFamily="34" charset="0"/>
              <a:buChar char="•"/>
              <a:tabLst>
                <a:tab pos="203200" algn="l"/>
              </a:tabLst>
            </a:pPr>
            <a:r>
              <a:rPr lang="en-AU" sz="1600" dirty="0" err="1">
                <a:cs typeface="Arial" panose="020B0604020202020204" pitchFamily="34" charset="0"/>
              </a:rPr>
              <a:t>Praktik-praktik</a:t>
            </a:r>
            <a:r>
              <a:rPr lang="en-AU" sz="1600" dirty="0">
                <a:cs typeface="Arial" panose="020B0604020202020204" pitchFamily="34" charset="0"/>
              </a:rPr>
              <a:t> </a:t>
            </a:r>
            <a:r>
              <a:rPr lang="en-AU" sz="1600" dirty="0" err="1">
                <a:cs typeface="Arial" panose="020B0604020202020204" pitchFamily="34" charset="0"/>
              </a:rPr>
              <a:t>penanaman</a:t>
            </a:r>
            <a:r>
              <a:rPr lang="en-AU" sz="1600" dirty="0">
                <a:cs typeface="Arial" panose="020B0604020202020204" pitchFamily="34" charset="0"/>
              </a:rPr>
              <a:t> yang </a:t>
            </a:r>
            <a:r>
              <a:rPr lang="en-AU" sz="1600" dirty="0" err="1">
                <a:cs typeface="Arial" panose="020B0604020202020204" pitchFamily="34" charset="0"/>
              </a:rPr>
              <a:t>ramah</a:t>
            </a:r>
            <a:r>
              <a:rPr lang="en-AU" sz="1600" dirty="0">
                <a:cs typeface="Arial" panose="020B0604020202020204" pitchFamily="34" charset="0"/>
              </a:rPr>
              <a:t> </a:t>
            </a:r>
            <a:r>
              <a:rPr lang="en-AU" sz="1600" dirty="0" err="1">
                <a:cs typeface="Arial" panose="020B0604020202020204" pitchFamily="34" charset="0"/>
              </a:rPr>
              <a:t>lingkungan</a:t>
            </a:r>
            <a:r>
              <a:rPr lang="en-AU" sz="1600" dirty="0">
                <a:cs typeface="Arial" panose="020B0604020202020204" pitchFamily="34" charset="0"/>
              </a:rPr>
              <a:t> </a:t>
            </a:r>
            <a:r>
              <a:rPr lang="en-AU" sz="1600" dirty="0" err="1">
                <a:cs typeface="Arial" panose="020B0604020202020204" pitchFamily="34" charset="0"/>
              </a:rPr>
              <a:t>prioritasnya</a:t>
            </a:r>
            <a:r>
              <a:rPr lang="en-AU" sz="1600" dirty="0">
                <a:cs typeface="Arial" panose="020B0604020202020204" pitchFamily="34" charset="0"/>
              </a:rPr>
              <a:t> </a:t>
            </a:r>
            <a:r>
              <a:rPr lang="en-AU" sz="1600" dirty="0" err="1">
                <a:cs typeface="Arial" panose="020B0604020202020204" pitchFamily="34" charset="0"/>
              </a:rPr>
              <a:t>semakin</a:t>
            </a:r>
            <a:r>
              <a:rPr lang="en-AU" sz="1600" dirty="0">
                <a:cs typeface="Arial" panose="020B0604020202020204" pitchFamily="34" charset="0"/>
              </a:rPr>
              <a:t> </a:t>
            </a:r>
            <a:r>
              <a:rPr lang="en-AU" sz="1600" dirty="0" err="1">
                <a:cs typeface="Arial" panose="020B0604020202020204" pitchFamily="34" charset="0"/>
              </a:rPr>
              <a:t>meningkat</a:t>
            </a:r>
            <a:r>
              <a:rPr lang="en-AU" sz="1600" dirty="0">
                <a:cs typeface="Arial" panose="020B0604020202020204" pitchFamily="34" charset="0"/>
              </a:rPr>
              <a:t>. </a:t>
            </a:r>
          </a:p>
          <a:p>
            <a:pPr marL="297815" marR="170815" indent="-285750">
              <a:spcBef>
                <a:spcPts val="820"/>
              </a:spcBef>
              <a:buFont typeface="Arial" panose="020B0604020202020204" pitchFamily="34" charset="0"/>
              <a:buChar char="•"/>
              <a:tabLst>
                <a:tab pos="203200" algn="l"/>
              </a:tabLst>
            </a:pPr>
            <a:r>
              <a:rPr lang="en-AU" sz="1600" b="1" dirty="0" err="1">
                <a:cs typeface="Arial" panose="020B0604020202020204" pitchFamily="34" charset="0"/>
              </a:rPr>
              <a:t>Panen</a:t>
            </a:r>
            <a:r>
              <a:rPr lang="en-AU" sz="1600" b="1" dirty="0">
                <a:cs typeface="Arial" panose="020B0604020202020204" pitchFamily="34" charset="0"/>
              </a:rPr>
              <a:t>: </a:t>
            </a:r>
            <a:r>
              <a:rPr lang="en-AU" sz="1600" dirty="0" err="1">
                <a:cs typeface="Arial" panose="020B0604020202020204" pitchFamily="34" charset="0"/>
              </a:rPr>
              <a:t>pertengahan-Februari</a:t>
            </a:r>
            <a:r>
              <a:rPr lang="en-AU" sz="1600" dirty="0">
                <a:cs typeface="Arial" panose="020B0604020202020204" pitchFamily="34" charset="0"/>
              </a:rPr>
              <a:t> </a:t>
            </a:r>
            <a:r>
              <a:rPr lang="en-AU" sz="1600" dirty="0" err="1">
                <a:cs typeface="Arial" panose="020B0604020202020204" pitchFamily="34" charset="0"/>
              </a:rPr>
              <a:t>sampai</a:t>
            </a:r>
            <a:r>
              <a:rPr lang="en-AU" sz="1600" dirty="0">
                <a:cs typeface="Arial" panose="020B0604020202020204" pitchFamily="34" charset="0"/>
              </a:rPr>
              <a:t> </a:t>
            </a:r>
            <a:r>
              <a:rPr lang="en-AU" sz="1600" dirty="0" err="1">
                <a:cs typeface="Arial" panose="020B0604020202020204" pitchFamily="34" charset="0"/>
              </a:rPr>
              <a:t>akhir</a:t>
            </a:r>
            <a:r>
              <a:rPr lang="en-AU" sz="1600" dirty="0">
                <a:cs typeface="Arial" panose="020B0604020202020204" pitchFamily="34" charset="0"/>
              </a:rPr>
              <a:t> April.</a:t>
            </a:r>
          </a:p>
        </p:txBody>
      </p:sp>
      <p:pic>
        <p:nvPicPr>
          <p:cNvPr id="7" name="Picture Placeholder 6">
            <a:extLst>
              <a:ext uri="{FF2B5EF4-FFF2-40B4-BE49-F238E27FC236}">
                <a16:creationId xmlns:a16="http://schemas.microsoft.com/office/drawing/2014/main" id="{CEE24AE8-C5F7-8A76-7563-B7A9F5EFA84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261705650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sz="3200" dirty="0">
                <a:solidFill>
                  <a:schemeClr val="bg2"/>
                </a:solidFill>
              </a:rPr>
              <a:t>PENBUATAN ANGGUR</a:t>
            </a:r>
            <a:br>
              <a:rPr lang="en-US" sz="3200" dirty="0">
                <a:solidFill>
                  <a:schemeClr val="accent2"/>
                </a:solidFill>
              </a:rPr>
            </a:br>
            <a:r>
              <a:rPr lang="en-US" dirty="0">
                <a:solidFill>
                  <a:schemeClr val="accent2"/>
                </a:solidFill>
              </a:rPr>
              <a:t>DI ORANGE</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4921954" cy="1530521"/>
          </a:xfrm>
        </p:spPr>
        <p:txBody>
          <a:bodyPr/>
          <a:lstStyle/>
          <a:p>
            <a:pPr marL="297815" marR="5080" indent="-285750">
              <a:spcBef>
                <a:spcPts val="819"/>
              </a:spcBef>
              <a:buFont typeface="Arial" panose="020B0604020202020204" pitchFamily="34" charset="0"/>
              <a:buChar char="•"/>
              <a:tabLst>
                <a:tab pos="203200" algn="l"/>
              </a:tabLst>
            </a:pPr>
            <a:r>
              <a:rPr lang="en-AU" sz="1600" spc="-20" dirty="0" err="1">
                <a:cs typeface="Arial" panose="020B0604020202020204" pitchFamily="34" charset="0"/>
              </a:rPr>
              <a:t>Produsen</a:t>
            </a:r>
            <a:r>
              <a:rPr lang="en-AU" sz="1600" spc="-20" dirty="0">
                <a:cs typeface="Arial" panose="020B0604020202020204" pitchFamily="34" charset="0"/>
              </a:rPr>
              <a:t> </a:t>
            </a:r>
            <a:r>
              <a:rPr lang="en-AU" sz="1600" spc="-20" dirty="0" err="1">
                <a:cs typeface="Arial" panose="020B0604020202020204" pitchFamily="34" charset="0"/>
              </a:rPr>
              <a:t>mengambil</a:t>
            </a:r>
            <a:r>
              <a:rPr lang="en-AU" sz="1600" spc="-20" dirty="0">
                <a:cs typeface="Arial" panose="020B0604020202020204" pitchFamily="34" charset="0"/>
              </a:rPr>
              <a:t> </a:t>
            </a:r>
            <a:r>
              <a:rPr lang="en-AU" sz="1600" spc="-20" dirty="0" err="1">
                <a:cs typeface="Arial" panose="020B0604020202020204" pitchFamily="34" charset="0"/>
              </a:rPr>
              <a:t>pendekatan</a:t>
            </a:r>
            <a:r>
              <a:rPr lang="en-AU" sz="1600" spc="-20" dirty="0">
                <a:cs typeface="Arial" panose="020B0604020202020204" pitchFamily="34" charset="0"/>
              </a:rPr>
              <a:t> yang </a:t>
            </a:r>
            <a:r>
              <a:rPr lang="en-AU" sz="1600" spc="-20" dirty="0" err="1">
                <a:cs typeface="Arial" panose="020B0604020202020204" pitchFamily="34" charset="0"/>
              </a:rPr>
              <a:t>beragam</a:t>
            </a:r>
            <a:r>
              <a:rPr lang="en-AU" sz="1600" spc="-20" dirty="0">
                <a:cs typeface="Arial" panose="020B0604020202020204" pitchFamily="34" charset="0"/>
              </a:rPr>
              <a:t>, </a:t>
            </a:r>
            <a:r>
              <a:rPr lang="en-AU" sz="1600" spc="-20" dirty="0" err="1">
                <a:cs typeface="Arial" panose="020B0604020202020204" pitchFamily="34" charset="0"/>
              </a:rPr>
              <a:t>tetapi</a:t>
            </a:r>
            <a:r>
              <a:rPr lang="en-AU" sz="1600" spc="-20" dirty="0">
                <a:cs typeface="Arial" panose="020B0604020202020204" pitchFamily="34" charset="0"/>
              </a:rPr>
              <a:t> wine </a:t>
            </a:r>
            <a:r>
              <a:rPr lang="en-AU" sz="1600" spc="-20" dirty="0" err="1">
                <a:cs typeface="Arial" panose="020B0604020202020204" pitchFamily="34" charset="0"/>
              </a:rPr>
              <a:t>biasanya</a:t>
            </a:r>
            <a:r>
              <a:rPr lang="en-AU" sz="1600" spc="-20" dirty="0">
                <a:cs typeface="Arial" panose="020B0604020202020204" pitchFamily="34" charset="0"/>
              </a:rPr>
              <a:t> </a:t>
            </a:r>
            <a:r>
              <a:rPr lang="en-AU" sz="1600" spc="-20" dirty="0" err="1">
                <a:cs typeface="Arial" panose="020B0604020202020204" pitchFamily="34" charset="0"/>
              </a:rPr>
              <a:t>tetap</a:t>
            </a:r>
            <a:r>
              <a:rPr lang="en-AU" sz="1600" spc="-20" dirty="0">
                <a:cs typeface="Arial" panose="020B0604020202020204" pitchFamily="34" charset="0"/>
              </a:rPr>
              <a:t> </a:t>
            </a:r>
            <a:r>
              <a:rPr lang="en-AU" sz="1600" spc="-20" dirty="0" err="1">
                <a:cs typeface="Arial" panose="020B0604020202020204" pitchFamily="34" charset="0"/>
              </a:rPr>
              <a:t>menunjukkan</a:t>
            </a:r>
            <a:r>
              <a:rPr lang="en-AU" sz="1600" spc="-20" dirty="0">
                <a:cs typeface="Arial" panose="020B0604020202020204" pitchFamily="34" charset="0"/>
              </a:rPr>
              <a:t> </a:t>
            </a:r>
            <a:r>
              <a:rPr lang="en-AU" sz="1600" spc="-20" dirty="0" err="1">
                <a:cs typeface="Arial" panose="020B0604020202020204" pitchFamily="34" charset="0"/>
              </a:rPr>
              <a:t>gaya</a:t>
            </a:r>
            <a:r>
              <a:rPr lang="en-AU" sz="1600" spc="-20" dirty="0">
                <a:cs typeface="Arial" panose="020B0604020202020204" pitchFamily="34" charset="0"/>
              </a:rPr>
              <a:t> </a:t>
            </a:r>
            <a:r>
              <a:rPr lang="en-AU" sz="1600" spc="-20" dirty="0" err="1">
                <a:cs typeface="Arial" panose="020B0604020202020204" pitchFamily="34" charset="0"/>
              </a:rPr>
              <a:t>iklim</a:t>
            </a:r>
            <a:r>
              <a:rPr lang="en-AU" sz="1600" spc="-20" dirty="0">
                <a:cs typeface="Arial" panose="020B0604020202020204" pitchFamily="34" charset="0"/>
              </a:rPr>
              <a:t> </a:t>
            </a:r>
            <a:r>
              <a:rPr lang="en-AU" sz="1600" spc="-20" dirty="0" err="1">
                <a:cs typeface="Arial" panose="020B0604020202020204" pitchFamily="34" charset="0"/>
              </a:rPr>
              <a:t>sejuk</a:t>
            </a:r>
            <a:r>
              <a:rPr lang="en-AU" sz="1600" spc="-20" dirty="0">
                <a:cs typeface="Arial" panose="020B0604020202020204" pitchFamily="34" charset="0"/>
              </a:rPr>
              <a:t> </a:t>
            </a:r>
            <a:r>
              <a:rPr lang="en-AU" sz="1600" spc="-20" dirty="0" err="1">
                <a:cs typeface="Arial" panose="020B0604020202020204" pitchFamily="34" charset="0"/>
              </a:rPr>
              <a:t>klasik</a:t>
            </a:r>
            <a:endParaRPr lang="en-AU" sz="1600" spc="-20" dirty="0">
              <a:cs typeface="Arial" panose="020B0604020202020204" pitchFamily="34" charset="0"/>
            </a:endParaRPr>
          </a:p>
          <a:p>
            <a:pPr marL="297815" marR="5080" indent="-285750">
              <a:spcBef>
                <a:spcPts val="819"/>
              </a:spcBef>
              <a:buFont typeface="Arial" panose="020B0604020202020204" pitchFamily="34" charset="0"/>
              <a:buChar char="•"/>
              <a:tabLst>
                <a:tab pos="203200" algn="l"/>
              </a:tabLst>
            </a:pPr>
            <a:r>
              <a:rPr lang="en-AU" sz="1600" spc="-20" dirty="0">
                <a:cs typeface="Arial" panose="020B0604020202020204" pitchFamily="34" charset="0"/>
              </a:rPr>
              <a:t>Teknik </a:t>
            </a:r>
            <a:r>
              <a:rPr lang="en-AU" sz="1600" spc="-20" dirty="0" err="1">
                <a:cs typeface="Arial" panose="020B0604020202020204" pitchFamily="34" charset="0"/>
              </a:rPr>
              <a:t>pembuatan</a:t>
            </a:r>
            <a:r>
              <a:rPr lang="en-AU" sz="1600" spc="-20" dirty="0">
                <a:cs typeface="Arial" panose="020B0604020202020204" pitchFamily="34" charset="0"/>
              </a:rPr>
              <a:t> </a:t>
            </a:r>
            <a:r>
              <a:rPr lang="en-AU" sz="1600" spc="-20" dirty="0" err="1">
                <a:cs typeface="Arial" panose="020B0604020202020204" pitchFamily="34" charset="0"/>
              </a:rPr>
              <a:t>anggur</a:t>
            </a:r>
            <a:r>
              <a:rPr lang="en-AU" sz="1600" spc="-20" dirty="0">
                <a:cs typeface="Arial" panose="020B0604020202020204" pitchFamily="34" charset="0"/>
              </a:rPr>
              <a:t> </a:t>
            </a:r>
            <a:r>
              <a:rPr lang="en-AU" sz="1600" spc="-20" dirty="0" err="1">
                <a:cs typeface="Arial" panose="020B0604020202020204" pitchFamily="34" charset="0"/>
              </a:rPr>
              <a:t>tradisional</a:t>
            </a:r>
            <a:r>
              <a:rPr lang="en-AU" sz="1600" spc="-20" dirty="0">
                <a:cs typeface="Arial" panose="020B0604020202020204" pitchFamily="34" charset="0"/>
              </a:rPr>
              <a:t> </a:t>
            </a:r>
            <a:r>
              <a:rPr lang="en-AU" sz="1600" spc="-20" dirty="0" err="1">
                <a:cs typeface="Arial" panose="020B0604020202020204" pitchFamily="34" charset="0"/>
              </a:rPr>
              <a:t>berlaku</a:t>
            </a:r>
            <a:endParaRPr lang="en-AU" sz="1600" spc="-20" dirty="0">
              <a:cs typeface="Arial" panose="020B0604020202020204" pitchFamily="34" charset="0"/>
            </a:endParaRPr>
          </a:p>
          <a:p>
            <a:pPr marL="297815" marR="5080" indent="-285750">
              <a:spcBef>
                <a:spcPts val="819"/>
              </a:spcBef>
              <a:buFont typeface="Arial" panose="020B0604020202020204" pitchFamily="34" charset="0"/>
              <a:buChar char="•"/>
              <a:tabLst>
                <a:tab pos="203200" algn="l"/>
              </a:tabLst>
            </a:pPr>
            <a:r>
              <a:rPr lang="en-AU" sz="1600" spc="-20" dirty="0" err="1">
                <a:cs typeface="Arial" panose="020B0604020202020204" pitchFamily="34" charset="0"/>
              </a:rPr>
              <a:t>Fermentasi</a:t>
            </a:r>
            <a:r>
              <a:rPr lang="en-AU" sz="1600" spc="-20" dirty="0">
                <a:cs typeface="Arial" panose="020B0604020202020204" pitchFamily="34" charset="0"/>
              </a:rPr>
              <a:t> </a:t>
            </a:r>
            <a:r>
              <a:rPr lang="en-AU" sz="1600" spc="-20" dirty="0" err="1">
                <a:cs typeface="Arial" panose="020B0604020202020204" pitchFamily="34" charset="0"/>
              </a:rPr>
              <a:t>dengan</a:t>
            </a:r>
            <a:r>
              <a:rPr lang="en-AU" sz="1600" spc="-20" dirty="0">
                <a:cs typeface="Arial" panose="020B0604020202020204" pitchFamily="34" charset="0"/>
              </a:rPr>
              <a:t> ragi kultur dan </a:t>
            </a:r>
            <a:r>
              <a:rPr lang="en-AU" sz="1600" spc="-20" dirty="0" err="1">
                <a:cs typeface="Arial" panose="020B0604020202020204" pitchFamily="34" charset="0"/>
              </a:rPr>
              <a:t>alami</a:t>
            </a:r>
            <a:r>
              <a:rPr lang="en-AU" sz="1600" spc="-20" dirty="0">
                <a:cs typeface="Arial" panose="020B0604020202020204" pitchFamily="34" charset="0"/>
              </a:rPr>
              <a:t> </a:t>
            </a:r>
            <a:r>
              <a:rPr lang="en-AU" sz="1600" spc="-20" dirty="0" err="1">
                <a:cs typeface="Arial" panose="020B0604020202020204" pitchFamily="34" charset="0"/>
              </a:rPr>
              <a:t>dengan</a:t>
            </a:r>
            <a:r>
              <a:rPr lang="en-AU" sz="1600" spc="-20" dirty="0">
                <a:cs typeface="Arial" panose="020B0604020202020204" pitchFamily="34" charset="0"/>
              </a:rPr>
              <a:t> </a:t>
            </a:r>
            <a:r>
              <a:rPr lang="en-AU" sz="1600" spc="-20" dirty="0" err="1">
                <a:cs typeface="Arial" panose="020B0604020202020204" pitchFamily="34" charset="0"/>
              </a:rPr>
              <a:t>mempertahankan</a:t>
            </a:r>
            <a:r>
              <a:rPr lang="en-AU" sz="1600" spc="-20" dirty="0">
                <a:cs typeface="Arial" panose="020B0604020202020204" pitchFamily="34" charset="0"/>
              </a:rPr>
              <a:t>  </a:t>
            </a:r>
            <a:r>
              <a:rPr lang="en-AU" sz="1600" spc="-20" dirty="0" err="1">
                <a:cs typeface="Arial" panose="020B0604020202020204" pitchFamily="34" charset="0"/>
              </a:rPr>
              <a:t>keasaman</a:t>
            </a:r>
            <a:r>
              <a:rPr lang="en-AU" sz="1600" spc="-20" dirty="0">
                <a:cs typeface="Arial" panose="020B0604020202020204" pitchFamily="34" charset="0"/>
              </a:rPr>
              <a:t> </a:t>
            </a:r>
            <a:r>
              <a:rPr lang="en-AU" sz="1600" spc="-20" dirty="0" err="1">
                <a:cs typeface="Arial" panose="020B0604020202020204" pitchFamily="34" charset="0"/>
              </a:rPr>
              <a:t>alami</a:t>
            </a:r>
            <a:r>
              <a:rPr lang="en-AU" sz="1600" spc="-20" dirty="0">
                <a:cs typeface="Arial" panose="020B0604020202020204" pitchFamily="34" charset="0"/>
              </a:rPr>
              <a:t> </a:t>
            </a:r>
            <a:r>
              <a:rPr lang="en-AU" sz="1600" spc="-20" dirty="0" err="1">
                <a:cs typeface="Arial" panose="020B0604020202020204" pitchFamily="34" charset="0"/>
              </a:rPr>
              <a:t>sebagai</a:t>
            </a:r>
            <a:r>
              <a:rPr lang="en-AU" sz="1600" spc="-20" dirty="0">
                <a:cs typeface="Arial" panose="020B0604020202020204" pitchFamily="34" charset="0"/>
              </a:rPr>
              <a:t> </a:t>
            </a:r>
            <a:r>
              <a:rPr lang="en-AU" sz="1600" spc="-20" dirty="0" err="1">
                <a:cs typeface="Arial" panose="020B0604020202020204" pitchFamily="34" charset="0"/>
              </a:rPr>
              <a:t>prioritas</a:t>
            </a:r>
            <a:r>
              <a:rPr lang="en-AU" sz="1600" spc="-20" dirty="0">
                <a:cs typeface="Arial" panose="020B0604020202020204" pitchFamily="34" charset="0"/>
              </a:rPr>
              <a:t> </a:t>
            </a:r>
            <a:r>
              <a:rPr lang="en-AU" sz="1600" spc="-20" dirty="0" err="1">
                <a:cs typeface="Arial" panose="020B0604020202020204" pitchFamily="34" charset="0"/>
              </a:rPr>
              <a:t>utama</a:t>
            </a:r>
            <a:r>
              <a:rPr lang="en-AU" sz="1600" spc="-20" dirty="0">
                <a:cs typeface="Arial" panose="020B0604020202020204" pitchFamily="34" charset="0"/>
              </a:rPr>
              <a:t>. </a:t>
            </a:r>
          </a:p>
          <a:p>
            <a:pPr marL="297815" marR="5080" indent="-285750">
              <a:spcBef>
                <a:spcPts val="819"/>
              </a:spcBef>
              <a:buFont typeface="Arial" panose="020B0604020202020204" pitchFamily="34" charset="0"/>
              <a:buChar char="•"/>
              <a:tabLst>
                <a:tab pos="203200" algn="l"/>
              </a:tabLst>
            </a:pPr>
            <a:r>
              <a:rPr lang="en-AU" spc="-20" dirty="0">
                <a:cs typeface="Arial" panose="020B0604020202020204" pitchFamily="34" charset="0"/>
              </a:rPr>
              <a:t>Wadah yang </a:t>
            </a:r>
            <a:r>
              <a:rPr lang="en-AU" spc="-20" dirty="0" err="1">
                <a:cs typeface="Arial" panose="020B0604020202020204" pitchFamily="34" charset="0"/>
              </a:rPr>
              <a:t>digunakan</a:t>
            </a:r>
            <a:r>
              <a:rPr lang="en-AU" spc="-20" dirty="0">
                <a:cs typeface="Arial" panose="020B0604020202020204" pitchFamily="34" charset="0"/>
              </a:rPr>
              <a:t> pada </a:t>
            </a:r>
            <a:r>
              <a:rPr lang="en-AU" spc="-20" dirty="0" err="1">
                <a:cs typeface="Arial" panose="020B0604020202020204" pitchFamily="34" charset="0"/>
              </a:rPr>
              <a:t>saat</a:t>
            </a:r>
            <a:r>
              <a:rPr lang="en-AU" sz="1600" spc="-20" dirty="0">
                <a:cs typeface="Arial" panose="020B0604020202020204" pitchFamily="34" charset="0"/>
              </a:rPr>
              <a:t> </a:t>
            </a:r>
            <a:r>
              <a:rPr lang="en-AU" sz="1600" spc="-20" dirty="0" err="1">
                <a:cs typeface="Arial" panose="020B0604020202020204" pitchFamily="34" charset="0"/>
              </a:rPr>
              <a:t>maturasi</a:t>
            </a:r>
            <a:r>
              <a:rPr lang="en-AU" sz="1600" spc="-20" dirty="0">
                <a:cs typeface="Arial" panose="020B0604020202020204" pitchFamily="34" charset="0"/>
              </a:rPr>
              <a:t> </a:t>
            </a:r>
            <a:r>
              <a:rPr lang="en-AU" sz="1600" spc="-20" dirty="0" err="1">
                <a:cs typeface="Arial" panose="020B0604020202020204" pitchFamily="34" charset="0"/>
              </a:rPr>
              <a:t>bervariasi</a:t>
            </a:r>
            <a:r>
              <a:rPr lang="en-AU" sz="1600" spc="-20" dirty="0">
                <a:cs typeface="Arial" panose="020B0604020202020204" pitchFamily="34" charset="0"/>
              </a:rPr>
              <a:t>, </a:t>
            </a:r>
            <a:r>
              <a:rPr lang="en-AU" sz="1600" spc="-20" dirty="0" err="1">
                <a:cs typeface="Arial" panose="020B0604020202020204" pitchFamily="34" charset="0"/>
              </a:rPr>
              <a:t>tergantung</a:t>
            </a:r>
            <a:r>
              <a:rPr lang="en-AU" sz="1600" spc="-20" dirty="0">
                <a:cs typeface="Arial" panose="020B0604020202020204" pitchFamily="34" charset="0"/>
              </a:rPr>
              <a:t> pada body wine dan </a:t>
            </a:r>
            <a:r>
              <a:rPr lang="en-AU" sz="1600" spc="-20" dirty="0" err="1">
                <a:cs typeface="Arial" panose="020B0604020202020204" pitchFamily="34" charset="0"/>
              </a:rPr>
              <a:t>gaya</a:t>
            </a:r>
            <a:r>
              <a:rPr lang="en-AU" sz="1600" spc="-20" dirty="0">
                <a:cs typeface="Arial" panose="020B0604020202020204" pitchFamily="34" charset="0"/>
              </a:rPr>
              <a:t> yang </a:t>
            </a:r>
            <a:r>
              <a:rPr lang="en-AU" sz="1600" spc="-20" dirty="0" err="1">
                <a:cs typeface="Arial" panose="020B0604020202020204" pitchFamily="34" charset="0"/>
              </a:rPr>
              <a:t>diiinginkan</a:t>
            </a:r>
            <a:r>
              <a:rPr lang="en-AU" sz="1600" spc="-20" dirty="0">
                <a:cs typeface="Arial" panose="020B0604020202020204" pitchFamily="34" charset="0"/>
              </a:rPr>
              <a:t>. </a:t>
            </a:r>
          </a:p>
          <a:p>
            <a:pPr marL="297815" marR="5080" indent="-285750">
              <a:spcBef>
                <a:spcPts val="819"/>
              </a:spcBef>
              <a:buFont typeface="Arial" panose="020B0604020202020204" pitchFamily="34" charset="0"/>
              <a:buChar char="•"/>
              <a:tabLst>
                <a:tab pos="203200" algn="l"/>
              </a:tabLst>
            </a:pPr>
            <a:r>
              <a:rPr lang="en-AU" sz="1600" spc="-20" dirty="0" err="1">
                <a:cs typeface="Arial" panose="020B0604020202020204" pitchFamily="34" charset="0"/>
              </a:rPr>
              <a:t>Pembuatan</a:t>
            </a:r>
            <a:r>
              <a:rPr lang="en-AU" sz="1600" spc="-20" dirty="0">
                <a:cs typeface="Arial" panose="020B0604020202020204" pitchFamily="34" charset="0"/>
              </a:rPr>
              <a:t> </a:t>
            </a:r>
            <a:r>
              <a:rPr lang="en-AU" sz="1600" spc="-20" dirty="0" err="1">
                <a:cs typeface="Arial" panose="020B0604020202020204" pitchFamily="34" charset="0"/>
              </a:rPr>
              <a:t>anggur</a:t>
            </a:r>
            <a:r>
              <a:rPr lang="en-AU" sz="1600" spc="-20" dirty="0">
                <a:cs typeface="Arial" panose="020B0604020202020204" pitchFamily="34" charset="0"/>
              </a:rPr>
              <a:t> </a:t>
            </a:r>
            <a:r>
              <a:rPr lang="en-AU" sz="1600" spc="-20" dirty="0" err="1">
                <a:cs typeface="Arial" panose="020B0604020202020204" pitchFamily="34" charset="0"/>
              </a:rPr>
              <a:t>organik</a:t>
            </a:r>
            <a:r>
              <a:rPr lang="en-AU" sz="1600" spc="-20" dirty="0">
                <a:cs typeface="Arial" panose="020B0604020202020204" pitchFamily="34" charset="0"/>
              </a:rPr>
              <a:t> dan </a:t>
            </a:r>
            <a:r>
              <a:rPr lang="en-AU" sz="1600" spc="-20" dirty="0" err="1">
                <a:cs typeface="Arial" panose="020B0604020202020204" pitchFamily="34" charset="0"/>
              </a:rPr>
              <a:t>bebas</a:t>
            </a:r>
            <a:r>
              <a:rPr lang="en-AU" sz="1600" spc="-20" dirty="0">
                <a:cs typeface="Arial" panose="020B0604020202020204" pitchFamily="34" charset="0"/>
              </a:rPr>
              <a:t> </a:t>
            </a:r>
            <a:r>
              <a:rPr lang="en-AU" sz="1600" spc="-20" dirty="0" err="1">
                <a:cs typeface="Arial" panose="020B0604020202020204" pitchFamily="34" charset="0"/>
              </a:rPr>
              <a:t>pengawet</a:t>
            </a:r>
            <a:r>
              <a:rPr lang="en-AU" sz="1600" spc="-20" dirty="0">
                <a:cs typeface="Arial" panose="020B0604020202020204" pitchFamily="34" charset="0"/>
              </a:rPr>
              <a:t> </a:t>
            </a:r>
            <a:r>
              <a:rPr lang="en-AU" sz="1600" spc="-20" dirty="0" err="1">
                <a:cs typeface="Arial" panose="020B0604020202020204" pitchFamily="34" charset="0"/>
              </a:rPr>
              <a:t>menjadi</a:t>
            </a:r>
            <a:r>
              <a:rPr lang="en-AU" sz="1600" spc="-20" dirty="0">
                <a:cs typeface="Arial" panose="020B0604020202020204" pitchFamily="34" charset="0"/>
              </a:rPr>
              <a:t> </a:t>
            </a:r>
            <a:r>
              <a:rPr lang="en-AU" sz="1600" spc="-20" dirty="0" err="1">
                <a:cs typeface="Arial" panose="020B0604020202020204" pitchFamily="34" charset="0"/>
              </a:rPr>
              <a:t>titik</a:t>
            </a:r>
            <a:r>
              <a:rPr lang="en-AU" sz="1600" spc="-20" dirty="0">
                <a:cs typeface="Arial" panose="020B0604020202020204" pitchFamily="34" charset="0"/>
              </a:rPr>
              <a:t> </a:t>
            </a:r>
            <a:r>
              <a:rPr lang="en-AU" sz="1600" spc="-20" dirty="0" err="1">
                <a:cs typeface="Arial" panose="020B0604020202020204" pitchFamily="34" charset="0"/>
              </a:rPr>
              <a:t>fokus</a:t>
            </a:r>
            <a:r>
              <a:rPr lang="en-AU" sz="1600" spc="-20" dirty="0">
                <a:cs typeface="Arial" panose="020B0604020202020204" pitchFamily="34" charset="0"/>
              </a:rPr>
              <a:t> yang </a:t>
            </a:r>
            <a:r>
              <a:rPr lang="en-AU" sz="1600" spc="-20" dirty="0" err="1">
                <a:cs typeface="Arial" panose="020B0604020202020204" pitchFamily="34" charset="0"/>
              </a:rPr>
              <a:t>terus</a:t>
            </a:r>
            <a:r>
              <a:rPr lang="en-AU" sz="1600" spc="-20" dirty="0">
                <a:cs typeface="Arial" panose="020B0604020202020204" pitchFamily="34" charset="0"/>
              </a:rPr>
              <a:t> </a:t>
            </a:r>
            <a:r>
              <a:rPr lang="en-AU" sz="1600" spc="-20" dirty="0" err="1">
                <a:cs typeface="Arial" panose="020B0604020202020204" pitchFamily="34" charset="0"/>
              </a:rPr>
              <a:t>berkembang</a:t>
            </a:r>
            <a:r>
              <a:rPr lang="en-AU" sz="1600" spc="-20" dirty="0">
                <a:cs typeface="Arial" panose="020B0604020202020204" pitchFamily="34" charset="0"/>
              </a:rPr>
              <a:t>. </a:t>
            </a:r>
          </a:p>
        </p:txBody>
      </p:sp>
      <p:pic>
        <p:nvPicPr>
          <p:cNvPr id="7" name="Picture Placeholder 6">
            <a:extLst>
              <a:ext uri="{FF2B5EF4-FFF2-40B4-BE49-F238E27FC236}">
                <a16:creationId xmlns:a16="http://schemas.microsoft.com/office/drawing/2014/main" id="{CEE24AE8-C5F7-8A76-7563-B7A9F5EFA84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77129"/>
            <a:ext cx="6096000" cy="6103741"/>
          </a:xfrm>
        </p:spPr>
      </p:pic>
    </p:spTree>
    <p:extLst>
      <p:ext uri="{BB962C8B-B14F-4D97-AF65-F5344CB8AC3E}">
        <p14:creationId xmlns:p14="http://schemas.microsoft.com/office/powerpoint/2010/main" val="2478211902"/>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8">
            <a:extLst>
              <a:ext uri="{FF2B5EF4-FFF2-40B4-BE49-F238E27FC236}">
                <a16:creationId xmlns:a16="http://schemas.microsoft.com/office/drawing/2014/main" id="{9A95BAAB-F4D4-23A4-2145-07B5170E586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194502" y="1778557"/>
            <a:ext cx="1270924" cy="3847526"/>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81918" y="1778557"/>
            <a:ext cx="1270924" cy="3847526"/>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465273"/>
          </a:xfrm>
          <a:prstGeom prst="rect">
            <a:avLst/>
          </a:prstGeom>
          <a:noFill/>
        </p:spPr>
        <p:txBody>
          <a:bodyPr wrap="square">
            <a:spAutoFit/>
          </a:bodyPr>
          <a:lstStyle/>
          <a:p>
            <a:pPr>
              <a:lnSpc>
                <a:spcPct val="82000"/>
              </a:lnSpc>
            </a:pPr>
            <a:r>
              <a:rPr lang="en-US" sz="5440" dirty="0">
                <a:solidFill>
                  <a:srgbClr val="601329"/>
                </a:solidFill>
                <a:latin typeface="Neue Haas Grotesk Text Pro" panose="020B0504020202020204" pitchFamily="34" charset="77"/>
              </a:rPr>
              <a:t>ORANGE</a:t>
            </a:r>
            <a:br>
              <a:rPr lang="en-US" sz="5440" dirty="0">
                <a:solidFill>
                  <a:srgbClr val="B2D8BE"/>
                </a:solidFill>
                <a:latin typeface="Neue Haas Grotesk Text Pro" panose="020B0504020202020204" pitchFamily="34" charset="77"/>
              </a:rPr>
            </a:br>
            <a:r>
              <a:rPr lang="en-US" sz="5440" dirty="0">
                <a:solidFill>
                  <a:srgbClr val="B2D8BE"/>
                </a:solidFill>
                <a:latin typeface="Neue Haas Grotesk Text Pro" panose="020B0504020202020204" pitchFamily="34" charset="77"/>
              </a:rPr>
              <a:t>5 VARIAN TERBAIK</a:t>
            </a: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spAutoFit/>
          </a:bodyPr>
          <a:lstStyle/>
          <a:p>
            <a:pPr algn="ctr"/>
            <a:r>
              <a:rPr lang="en-US" dirty="0">
                <a:solidFill>
                  <a:srgbClr val="601329"/>
                </a:solidFill>
                <a:latin typeface="Neue Haas Grotesk Text Pro" panose="020B0504020202020204" pitchFamily="34" charset="77"/>
              </a:rPr>
              <a:t>SHIRAZ</a:t>
            </a: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23%</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801640" y="5470367"/>
            <a:ext cx="2143522" cy="1231106"/>
          </a:xfrm>
          <a:prstGeom prst="rect">
            <a:avLst/>
          </a:prstGeom>
          <a:noFill/>
        </p:spPr>
        <p:txBody>
          <a:bodyPr wrap="square" anchor="t">
            <a:spAutoFit/>
          </a:bodyPr>
          <a:lstStyle/>
          <a:p>
            <a:pPr algn="ctr"/>
            <a:r>
              <a:rPr lang="en-US" dirty="0">
                <a:solidFill>
                  <a:srgbClr val="601329"/>
                </a:solidFill>
                <a:latin typeface="Neue Haas Grotesk Text Pro" panose="020B0504020202020204" pitchFamily="34" charset="77"/>
              </a:rPr>
              <a:t>CHARDONNAY</a:t>
            </a: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19%</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spAutoFit/>
          </a:bodyPr>
          <a:lstStyle/>
          <a:p>
            <a:pPr algn="ctr"/>
            <a:r>
              <a:rPr lang="en-US" dirty="0">
                <a:solidFill>
                  <a:srgbClr val="601329"/>
                </a:solidFill>
                <a:latin typeface="Neue Haas Grotesk Text Pro" panose="020B0504020202020204" pitchFamily="34" charset="77"/>
              </a:rPr>
              <a:t>CABERNET SAUVIGNON</a:t>
            </a:r>
          </a:p>
          <a:p>
            <a:pPr algn="ctr"/>
            <a:r>
              <a:rPr lang="en-US" sz="3800" b="1" dirty="0">
                <a:solidFill>
                  <a:schemeClr val="bg1"/>
                </a:solidFill>
                <a:latin typeface="Neue Haas Grotesk Text Pro" panose="020B0504020202020204" pitchFamily="34" charset="77"/>
              </a:rPr>
              <a:t>13%</a:t>
            </a:r>
          </a:p>
          <a:p>
            <a:pPr algn="ctr"/>
            <a:endParaRPr lang="en-US" dirty="0">
              <a:solidFill>
                <a:srgbClr val="601329"/>
              </a:solidFill>
              <a:latin typeface="Neue Haas Grotesk Text Pro" panose="020B0504020202020204" pitchFamily="34" charset="77"/>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50DCDE85-F7E4-B9A3-C622-CC1CA8AD422B}"/>
              </a:ext>
            </a:extLst>
          </p:cNvPr>
          <p:cNvSpPr txBox="1"/>
          <p:nvPr/>
        </p:nvSpPr>
        <p:spPr>
          <a:xfrm>
            <a:off x="7040042" y="5470367"/>
            <a:ext cx="1842968" cy="1231106"/>
          </a:xfrm>
          <a:prstGeom prst="rect">
            <a:avLst/>
          </a:prstGeom>
          <a:noFill/>
        </p:spPr>
        <p:txBody>
          <a:bodyPr wrap="square" anchor="t">
            <a:spAutoFit/>
          </a:bodyPr>
          <a:lstStyle/>
          <a:p>
            <a:pPr algn="ctr"/>
            <a:r>
              <a:rPr lang="en-US" dirty="0">
                <a:solidFill>
                  <a:srgbClr val="601329"/>
                </a:solidFill>
                <a:latin typeface="Neue Haas Grotesk Text Pro" panose="020B0504020202020204" pitchFamily="34" charset="77"/>
              </a:rPr>
              <a:t>SAUVIGNON BLANC</a:t>
            </a:r>
          </a:p>
          <a:p>
            <a:pPr algn="ctr"/>
            <a:r>
              <a:rPr lang="en-US" sz="3800" b="1" dirty="0">
                <a:solidFill>
                  <a:schemeClr val="bg1"/>
                </a:solidFill>
                <a:latin typeface="Neue Haas Grotesk Text Pro" panose="020B0504020202020204" pitchFamily="34" charset="77"/>
              </a:rPr>
              <a:t>12%</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CFD39E3-6F4B-7BE4-2851-E934DEDFE7BC}"/>
              </a:ext>
            </a:extLst>
          </p:cNvPr>
          <p:cNvSpPr txBox="1"/>
          <p:nvPr/>
        </p:nvSpPr>
        <p:spPr>
          <a:xfrm>
            <a:off x="9084112" y="5470367"/>
            <a:ext cx="1842968" cy="1231106"/>
          </a:xfrm>
          <a:prstGeom prst="rect">
            <a:avLst/>
          </a:prstGeom>
          <a:noFill/>
        </p:spPr>
        <p:txBody>
          <a:bodyPr wrap="square" anchor="t">
            <a:spAutoFit/>
          </a:bodyPr>
          <a:lstStyle/>
          <a:p>
            <a:pPr algn="ctr"/>
            <a:r>
              <a:rPr lang="en-US" dirty="0">
                <a:solidFill>
                  <a:srgbClr val="601329"/>
                </a:solidFill>
                <a:latin typeface="Neue Haas Grotesk Text Pro" panose="020B0504020202020204" pitchFamily="34" charset="77"/>
              </a:rPr>
              <a:t>MERLOT</a:t>
            </a: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10%</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1267114" y="4084438"/>
            <a:ext cx="1278876" cy="371255"/>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SHIRAZ</a:t>
            </a: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4966739" y="3910448"/>
            <a:ext cx="1929695" cy="648896"/>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CABERNET </a:t>
            </a:r>
            <a:br>
              <a:rPr lang="en-US" sz="2200" b="1" dirty="0">
                <a:solidFill>
                  <a:schemeClr val="bg1"/>
                </a:solidFill>
                <a:latin typeface="Neue Haas Grotesk Text Pro" panose="020B0504020202020204" pitchFamily="34" charset="77"/>
              </a:rPr>
            </a:br>
            <a:r>
              <a:rPr lang="en-US" sz="2200" b="1" dirty="0">
                <a:solidFill>
                  <a:schemeClr val="bg1"/>
                </a:solidFill>
                <a:latin typeface="Neue Haas Grotesk Text Pro" panose="020B0504020202020204" pitchFamily="34" charset="77"/>
              </a:rPr>
              <a:t>SAUVIGNON</a:t>
            </a:r>
          </a:p>
        </p:txBody>
      </p:sp>
      <p:pic>
        <p:nvPicPr>
          <p:cNvPr id="2" name="Picture Placeholder 8">
            <a:extLst>
              <a:ext uri="{FF2B5EF4-FFF2-40B4-BE49-F238E27FC236}">
                <a16:creationId xmlns:a16="http://schemas.microsoft.com/office/drawing/2014/main" id="{041AE03D-23CF-6A9C-4BE2-689E1A100D4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310215" y="1933074"/>
            <a:ext cx="1182507" cy="3579859"/>
          </a:xfrm>
          <a:prstGeom prst="rect">
            <a:avLst/>
          </a:prstGeom>
        </p:spPr>
      </p:pic>
      <p:sp>
        <p:nvSpPr>
          <p:cNvPr id="3" name="object 10">
            <a:extLst>
              <a:ext uri="{FF2B5EF4-FFF2-40B4-BE49-F238E27FC236}">
                <a16:creationId xmlns:a16="http://schemas.microsoft.com/office/drawing/2014/main" id="{80008D51-0C66-F7E2-9BCC-2C87797F3036}"/>
              </a:ext>
            </a:extLst>
          </p:cNvPr>
          <p:cNvSpPr txBox="1"/>
          <p:nvPr/>
        </p:nvSpPr>
        <p:spPr>
          <a:xfrm rot="16200000">
            <a:off x="2727109" y="4069993"/>
            <a:ext cx="2348718" cy="285976"/>
          </a:xfrm>
          <a:prstGeom prst="rect">
            <a:avLst/>
          </a:prstGeom>
        </p:spPr>
        <p:txBody>
          <a:bodyPr vert="horz" wrap="square" lIns="0" tIns="12065" rIns="0" bIns="0" rtlCol="0">
            <a:spAutoFit/>
          </a:bodyPr>
          <a:lstStyle/>
          <a:p>
            <a:pPr algn="ctr" defTabSz="914453">
              <a:lnSpc>
                <a:spcPct val="80000"/>
              </a:lnSpc>
              <a:spcBef>
                <a:spcPct val="0"/>
              </a:spcBef>
            </a:pPr>
            <a:r>
              <a:rPr lang="en-AU" sz="2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2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pic>
        <p:nvPicPr>
          <p:cNvPr id="4" name="Picture Placeholder 8">
            <a:extLst>
              <a:ext uri="{FF2B5EF4-FFF2-40B4-BE49-F238E27FC236}">
                <a16:creationId xmlns:a16="http://schemas.microsoft.com/office/drawing/2014/main" id="{6D728D46-CFC4-77F6-E9C5-A61CDFC9B33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370274" y="1933074"/>
            <a:ext cx="1182507" cy="3579859"/>
          </a:xfrm>
          <a:prstGeom prst="rect">
            <a:avLst/>
          </a:prstGeom>
        </p:spPr>
      </p:pic>
      <p:sp>
        <p:nvSpPr>
          <p:cNvPr id="19" name="object 10">
            <a:extLst>
              <a:ext uri="{FF2B5EF4-FFF2-40B4-BE49-F238E27FC236}">
                <a16:creationId xmlns:a16="http://schemas.microsoft.com/office/drawing/2014/main" id="{759B7314-DF3B-5B79-00FF-29E024DB2040}"/>
              </a:ext>
            </a:extLst>
          </p:cNvPr>
          <p:cNvSpPr txBox="1"/>
          <p:nvPr/>
        </p:nvSpPr>
        <p:spPr>
          <a:xfrm rot="16200000">
            <a:off x="6787168" y="3934572"/>
            <a:ext cx="2348718" cy="556819"/>
          </a:xfrm>
          <a:prstGeom prst="rect">
            <a:avLst/>
          </a:prstGeom>
        </p:spPr>
        <p:txBody>
          <a:bodyPr vert="horz" wrap="square" lIns="0" tIns="12065" rIns="0" bIns="0" rtlCol="0">
            <a:spAutoFit/>
          </a:bodyPr>
          <a:lstStyle/>
          <a:p>
            <a:pPr algn="ctr" defTabSz="914453">
              <a:lnSpc>
                <a:spcPct val="80000"/>
              </a:lnSpc>
              <a:spcBef>
                <a:spcPct val="0"/>
              </a:spcBef>
            </a:pPr>
            <a:r>
              <a:rPr lang="en-AU" sz="2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SAUVIGNON BLANC</a:t>
            </a:r>
            <a:endParaRPr lang="en-AU" sz="2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pic>
        <p:nvPicPr>
          <p:cNvPr id="20" name="Picture Placeholder 8">
            <a:extLst>
              <a:ext uri="{FF2B5EF4-FFF2-40B4-BE49-F238E27FC236}">
                <a16:creationId xmlns:a16="http://schemas.microsoft.com/office/drawing/2014/main" id="{8B6FE02B-236B-55F0-DB08-F586D3F2F12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227163" y="1778557"/>
            <a:ext cx="1270924" cy="3847526"/>
          </a:xfrm>
          <a:prstGeom prst="rect">
            <a:avLst/>
          </a:prstGeom>
        </p:spPr>
      </p:pic>
      <p:sp>
        <p:nvSpPr>
          <p:cNvPr id="22" name="TextBox 21">
            <a:extLst>
              <a:ext uri="{FF2B5EF4-FFF2-40B4-BE49-F238E27FC236}">
                <a16:creationId xmlns:a16="http://schemas.microsoft.com/office/drawing/2014/main" id="{35035D02-13EB-66DB-124A-3BB32CC635EC}"/>
              </a:ext>
            </a:extLst>
          </p:cNvPr>
          <p:cNvSpPr txBox="1"/>
          <p:nvPr/>
        </p:nvSpPr>
        <p:spPr>
          <a:xfrm rot="16200000">
            <a:off x="9254236" y="4084438"/>
            <a:ext cx="1395126" cy="371255"/>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MERLOT</a:t>
            </a:r>
          </a:p>
        </p:txBody>
      </p:sp>
    </p:spTree>
    <p:extLst>
      <p:ext uri="{BB962C8B-B14F-4D97-AF65-F5344CB8AC3E}">
        <p14:creationId xmlns:p14="http://schemas.microsoft.com/office/powerpoint/2010/main" val="385917851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1C896840-2EFF-EBC3-D591-FDCC012FD25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0AC58806-905C-87D5-76E8-9DD1043BA7F7}"/>
              </a:ext>
            </a:extLst>
          </p:cNvPr>
          <p:cNvSpPr>
            <a:spLocks noGrp="1"/>
          </p:cNvSpPr>
          <p:nvPr>
            <p:ph type="title"/>
          </p:nvPr>
        </p:nvSpPr>
        <p:spPr>
          <a:xfrm>
            <a:off x="6456363" y="611991"/>
            <a:ext cx="5256666" cy="785732"/>
          </a:xfrm>
        </p:spPr>
        <p:txBody>
          <a:bodyPr anchor="t"/>
          <a:lstStyle/>
          <a:p>
            <a:r>
              <a:rPr lang="en-US" dirty="0">
                <a:solidFill>
                  <a:schemeClr val="bg2"/>
                </a:solidFill>
              </a:rPr>
              <a:t>CITI RASA ORANGE</a:t>
            </a:r>
          </a:p>
        </p:txBody>
      </p:sp>
      <p:sp>
        <p:nvSpPr>
          <p:cNvPr id="5" name="Text Placeholder 4">
            <a:extLst>
              <a:ext uri="{FF2B5EF4-FFF2-40B4-BE49-F238E27FC236}">
                <a16:creationId xmlns:a16="http://schemas.microsoft.com/office/drawing/2014/main" id="{3173367C-2B32-1282-573A-A0E30974C6A7}"/>
              </a:ext>
            </a:extLst>
          </p:cNvPr>
          <p:cNvSpPr>
            <a:spLocks noGrp="1"/>
          </p:cNvSpPr>
          <p:nvPr>
            <p:ph type="body" sz="quarter" idx="13"/>
          </p:nvPr>
        </p:nvSpPr>
        <p:spPr>
          <a:xfrm>
            <a:off x="6456363" y="1175545"/>
            <a:ext cx="5340350" cy="1325563"/>
          </a:xfrm>
        </p:spPr>
        <p:txBody>
          <a:bodyPr/>
          <a:lstStyle/>
          <a:p>
            <a:r>
              <a:rPr lang="en-US" dirty="0">
                <a:solidFill>
                  <a:schemeClr val="accent2"/>
                </a:solidFill>
              </a:rPr>
              <a:t>VARIETAS YANG PATUT DIPERHATIKAN</a:t>
            </a:r>
          </a:p>
        </p:txBody>
      </p:sp>
    </p:spTree>
    <p:extLst>
      <p:ext uri="{BB962C8B-B14F-4D97-AF65-F5344CB8AC3E}">
        <p14:creationId xmlns:p14="http://schemas.microsoft.com/office/powerpoint/2010/main" val="57524157"/>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7156B-802D-6F4F-B138-FFA650E9EE5B}"/>
            </a:ext>
          </a:extLst>
        </p:cNvPr>
        <p:cNvGrpSpPr/>
        <p:nvPr/>
      </p:nvGrpSpPr>
      <p:grpSpPr>
        <a:xfrm>
          <a:off x="0" y="0"/>
          <a:ext cx="0" cy="0"/>
          <a:chOff x="0" y="0"/>
          <a:chExt cx="0" cy="0"/>
        </a:xfrm>
      </p:grpSpPr>
      <p:pic>
        <p:nvPicPr>
          <p:cNvPr id="5" name="Picture Placeholder 8">
            <a:extLst>
              <a:ext uri="{FF2B5EF4-FFF2-40B4-BE49-F238E27FC236}">
                <a16:creationId xmlns:a16="http://schemas.microsoft.com/office/drawing/2014/main" id="{E8C99C76-18A2-47FC-4BC1-05DFAA7026C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62373" y="413184"/>
            <a:ext cx="2114328" cy="6400800"/>
          </a:xfrm>
          <a:prstGeom prst="rect">
            <a:avLst/>
          </a:prstGeom>
        </p:spPr>
      </p:pic>
      <p:sp>
        <p:nvSpPr>
          <p:cNvPr id="21" name="object 10">
            <a:extLst>
              <a:ext uri="{FF2B5EF4-FFF2-40B4-BE49-F238E27FC236}">
                <a16:creationId xmlns:a16="http://schemas.microsoft.com/office/drawing/2014/main" id="{E8DC101D-DEF5-39DB-0571-1A8F7D7B7A75}"/>
              </a:ext>
            </a:extLst>
          </p:cNvPr>
          <p:cNvSpPr txBox="1"/>
          <p:nvPr/>
        </p:nvSpPr>
        <p:spPr>
          <a:xfrm rot="16200000">
            <a:off x="4135762" y="3981154"/>
            <a:ext cx="4652237" cy="1101455"/>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SAUVIGNON BLANC</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3" name="TextBox 2">
            <a:extLst>
              <a:ext uri="{FF2B5EF4-FFF2-40B4-BE49-F238E27FC236}">
                <a16:creationId xmlns:a16="http://schemas.microsoft.com/office/drawing/2014/main" id="{F56995B3-8022-96BC-6824-ADD378D96922}"/>
              </a:ext>
            </a:extLst>
          </p:cNvPr>
          <p:cNvSpPr txBox="1"/>
          <p:nvPr/>
        </p:nvSpPr>
        <p:spPr>
          <a:xfrm>
            <a:off x="524542" y="554220"/>
            <a:ext cx="5931821" cy="1869101"/>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ORANGE</a:t>
            </a:r>
            <a:br>
              <a:rPr lang="en-US" sz="6000" dirty="0">
                <a:solidFill>
                  <a:srgbClr val="B2D8BE"/>
                </a:solidFill>
                <a:latin typeface="Neue Haas Grotesk Text Pro" panose="020B0504020202020204" pitchFamily="34" charset="77"/>
              </a:rPr>
            </a:br>
            <a:r>
              <a:rPr lang="en-US" sz="5440" dirty="0">
                <a:solidFill>
                  <a:srgbClr val="B2D8BE"/>
                </a:solidFill>
                <a:latin typeface="Neue Haas Grotesk Text Pro" panose="020B0504020202020204" pitchFamily="34" charset="77"/>
              </a:rPr>
              <a:t>SAUVIGNON BLANC</a:t>
            </a:r>
          </a:p>
        </p:txBody>
      </p:sp>
      <p:cxnSp>
        <p:nvCxnSpPr>
          <p:cNvPr id="4" name="Straight Connector 3">
            <a:extLst>
              <a:ext uri="{FF2B5EF4-FFF2-40B4-BE49-F238E27FC236}">
                <a16:creationId xmlns:a16="http://schemas.microsoft.com/office/drawing/2014/main" id="{5B28CBD5-D736-2FED-0D48-9057791992F6}"/>
              </a:ext>
            </a:extLst>
          </p:cNvPr>
          <p:cNvCxnSpPr>
            <a:cxnSpLocks/>
          </p:cNvCxnSpPr>
          <p:nvPr/>
        </p:nvCxnSpPr>
        <p:spPr>
          <a:xfrm>
            <a:off x="2219110" y="3613657"/>
            <a:ext cx="341500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03089DDC-6238-CDF1-B82C-F9ACB379FCB6}"/>
              </a:ext>
            </a:extLst>
          </p:cNvPr>
          <p:cNvSpPr txBox="1"/>
          <p:nvPr/>
        </p:nvSpPr>
        <p:spPr>
          <a:xfrm>
            <a:off x="370311" y="2272646"/>
            <a:ext cx="3556299" cy="1077218"/>
          </a:xfrm>
          <a:prstGeom prst="rect">
            <a:avLst/>
          </a:prstGeom>
          <a:noFill/>
        </p:spPr>
        <p:txBody>
          <a:bodyPr wrap="square" anchor="b">
            <a:spAutoFit/>
          </a:bodyPr>
          <a:lstStyle/>
          <a:p>
            <a:pPr algn="ctr">
              <a:spcBef>
                <a:spcPts val="217"/>
              </a:spcBef>
            </a:pPr>
            <a:r>
              <a:rPr lang="en-AU" sz="1600" dirty="0">
                <a:effectLst/>
                <a:latin typeface="Neue Haas Grotesk Text Pro" panose="020B0504020202020204" pitchFamily="34" charset="77"/>
              </a:rPr>
              <a:t>PADA UMUMNYA MEMPERLIHATKAN CIRI KHAS BUAH TROPIS YANG MENJADI CIRI KHAS UTAMANYA</a:t>
            </a:r>
          </a:p>
        </p:txBody>
      </p:sp>
      <p:cxnSp>
        <p:nvCxnSpPr>
          <p:cNvPr id="7" name="Straight Connector 6">
            <a:extLst>
              <a:ext uri="{FF2B5EF4-FFF2-40B4-BE49-F238E27FC236}">
                <a16:creationId xmlns:a16="http://schemas.microsoft.com/office/drawing/2014/main" id="{7E12AF15-816D-9D8C-9548-CC25CEAFF04B}"/>
              </a:ext>
            </a:extLst>
          </p:cNvPr>
          <p:cNvCxnSpPr>
            <a:cxnSpLocks/>
          </p:cNvCxnSpPr>
          <p:nvPr/>
        </p:nvCxnSpPr>
        <p:spPr>
          <a:xfrm>
            <a:off x="2219110" y="3369231"/>
            <a:ext cx="0" cy="24442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DEAFA520-E070-2540-BB5A-19F0997C158F}"/>
              </a:ext>
            </a:extLst>
          </p:cNvPr>
          <p:cNvCxnSpPr>
            <a:cxnSpLocks/>
          </p:cNvCxnSpPr>
          <p:nvPr/>
        </p:nvCxnSpPr>
        <p:spPr>
          <a:xfrm>
            <a:off x="7084154" y="4519071"/>
            <a:ext cx="271814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93C13EE6-D2E9-AB94-7EB4-8825F7D98D68}"/>
              </a:ext>
            </a:extLst>
          </p:cNvPr>
          <p:cNvCxnSpPr>
            <a:cxnSpLocks/>
          </p:cNvCxnSpPr>
          <p:nvPr/>
        </p:nvCxnSpPr>
        <p:spPr>
          <a:xfrm>
            <a:off x="6790544" y="2718423"/>
            <a:ext cx="100174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3" name="Oval 22">
            <a:extLst>
              <a:ext uri="{FF2B5EF4-FFF2-40B4-BE49-F238E27FC236}">
                <a16:creationId xmlns:a16="http://schemas.microsoft.com/office/drawing/2014/main" id="{3D913C35-366A-6339-50C7-07FD0B6381FD}"/>
              </a:ext>
            </a:extLst>
          </p:cNvPr>
          <p:cNvSpPr/>
          <p:nvPr/>
        </p:nvSpPr>
        <p:spPr>
          <a:xfrm>
            <a:off x="7790487" y="1497871"/>
            <a:ext cx="2583929" cy="2583929"/>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4" name="object 58">
            <a:extLst>
              <a:ext uri="{FF2B5EF4-FFF2-40B4-BE49-F238E27FC236}">
                <a16:creationId xmlns:a16="http://schemas.microsoft.com/office/drawing/2014/main" id="{A74945A2-855F-41BD-E76E-D7DCE9F81BEB}"/>
              </a:ext>
            </a:extLst>
          </p:cNvPr>
          <p:cNvSpPr txBox="1"/>
          <p:nvPr/>
        </p:nvSpPr>
        <p:spPr>
          <a:xfrm>
            <a:off x="7988178" y="1924724"/>
            <a:ext cx="2190344" cy="1679306"/>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AU" sz="2400" dirty="0">
                <a:solidFill>
                  <a:schemeClr val="tx1"/>
                </a:solidFill>
                <a:effectLst/>
                <a:latin typeface="Neue Haas Grotesk Text Pro" panose="020B0504020202020204" pitchFamily="34" charset="77"/>
              </a:rPr>
              <a:t>SANGAT COCOK UNTUK</a:t>
            </a:r>
          </a:p>
          <a:p>
            <a:pPr algn="ctr"/>
            <a:r>
              <a:rPr lang="en-AU" sz="2400" dirty="0">
                <a:solidFill>
                  <a:schemeClr val="tx1"/>
                </a:solidFill>
                <a:effectLst/>
                <a:latin typeface="Neue Haas Grotesk Text Pro" panose="020B0504020202020204" pitchFamily="34" charset="77"/>
              </a:rPr>
              <a:t>IKLIM SEJUK ORANGE</a:t>
            </a:r>
          </a:p>
        </p:txBody>
      </p:sp>
      <p:cxnSp>
        <p:nvCxnSpPr>
          <p:cNvPr id="29" name="Straight Connector 28">
            <a:extLst>
              <a:ext uri="{FF2B5EF4-FFF2-40B4-BE49-F238E27FC236}">
                <a16:creationId xmlns:a16="http://schemas.microsoft.com/office/drawing/2014/main" id="{F95920B1-6826-482E-A831-DC1C2A306E54}"/>
              </a:ext>
            </a:extLst>
          </p:cNvPr>
          <p:cNvCxnSpPr>
            <a:cxnSpLocks/>
          </p:cNvCxnSpPr>
          <p:nvPr/>
        </p:nvCxnSpPr>
        <p:spPr>
          <a:xfrm>
            <a:off x="3253313" y="4519071"/>
            <a:ext cx="232668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A18A54F2-EF5C-0908-81E8-F760558FB38D}"/>
              </a:ext>
            </a:extLst>
          </p:cNvPr>
          <p:cNvCxnSpPr>
            <a:cxnSpLocks/>
          </p:cNvCxnSpPr>
          <p:nvPr/>
        </p:nvCxnSpPr>
        <p:spPr>
          <a:xfrm>
            <a:off x="9801597" y="4513580"/>
            <a:ext cx="0" cy="37980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07266A71-438D-BEA7-010A-55AA406F0D2C}"/>
              </a:ext>
            </a:extLst>
          </p:cNvPr>
          <p:cNvSpPr txBox="1"/>
          <p:nvPr/>
        </p:nvSpPr>
        <p:spPr>
          <a:xfrm>
            <a:off x="8971561" y="4899733"/>
            <a:ext cx="2805709" cy="1713611"/>
          </a:xfrm>
          <a:prstGeom prst="rect">
            <a:avLst/>
          </a:prstGeom>
          <a:noFill/>
        </p:spPr>
        <p:txBody>
          <a:bodyPr wrap="square" anchor="b">
            <a:spAutoFit/>
          </a:bodyPr>
          <a:lstStyle/>
          <a:p>
            <a:pPr>
              <a:lnSpc>
                <a:spcPct val="82000"/>
              </a:lnSpc>
              <a:spcBef>
                <a:spcPts val="150"/>
              </a:spcBef>
              <a:spcAft>
                <a:spcPts val="315"/>
              </a:spcAft>
              <a:buClr>
                <a:srgbClr val="B2D8BE"/>
              </a:buClr>
            </a:pPr>
            <a:r>
              <a:rPr lang="en-AU" sz="1400" dirty="0">
                <a:effectLst/>
                <a:latin typeface="Neue Haas Grotesk Text Pro" panose="020B0504020202020204" pitchFamily="34" charset="77"/>
              </a:rPr>
              <a:t>RASA TIPIKAL</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err="1">
                <a:effectLst/>
                <a:latin typeface="Neue Haas Grotesk Text Pro" panose="020B0504020202020204" pitchFamily="34" charset="77"/>
              </a:rPr>
              <a:t>Markisa</a:t>
            </a:r>
            <a:endParaRPr lang="en-AU" sz="1400" dirty="0">
              <a:effectLst/>
              <a:latin typeface="Neue Haas Grotesk Text Pro" panose="020B0504020202020204" pitchFamily="34" charset="77"/>
            </a:endParaRP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err="1">
                <a:effectLst/>
                <a:latin typeface="Neue Haas Grotesk Text Pro" panose="020B0504020202020204" pitchFamily="34" charset="77"/>
              </a:rPr>
              <a:t>Buah</a:t>
            </a:r>
            <a:r>
              <a:rPr lang="en-AU" sz="1400" dirty="0">
                <a:effectLst/>
                <a:latin typeface="Neue Haas Grotesk Text Pro" panose="020B0504020202020204" pitchFamily="34" charset="77"/>
              </a:rPr>
              <a:t> </a:t>
            </a:r>
            <a:r>
              <a:rPr lang="en-AU" sz="1400" dirty="0" err="1">
                <a:effectLst/>
                <a:latin typeface="Neue Haas Grotesk Text Pro" panose="020B0504020202020204" pitchFamily="34" charset="77"/>
              </a:rPr>
              <a:t>tropis</a:t>
            </a:r>
            <a:endParaRPr lang="en-AU" sz="1400" dirty="0">
              <a:effectLst/>
              <a:latin typeface="Neue Haas Grotesk Text Pro" panose="020B0504020202020204" pitchFamily="34" charset="77"/>
            </a:endParaRP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Gooseberry</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err="1">
                <a:effectLst/>
                <a:latin typeface="Neue Haas Grotesk Text Pro" panose="020B0504020202020204" pitchFamily="34" charset="77"/>
              </a:rPr>
              <a:t>Rumput</a:t>
            </a:r>
            <a:endParaRPr lang="en-AU" sz="1400" dirty="0">
              <a:effectLst/>
              <a:latin typeface="Neue Haas Grotesk Text Pro" panose="020B0504020202020204" pitchFamily="34" charset="77"/>
            </a:endParaRP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Herba</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Flint</a:t>
            </a:r>
          </a:p>
        </p:txBody>
      </p:sp>
      <p:sp>
        <p:nvSpPr>
          <p:cNvPr id="2" name="TextBox 1">
            <a:extLst>
              <a:ext uri="{FF2B5EF4-FFF2-40B4-BE49-F238E27FC236}">
                <a16:creationId xmlns:a16="http://schemas.microsoft.com/office/drawing/2014/main" id="{017BD468-552F-1091-EC4E-BF00D1698274}"/>
              </a:ext>
            </a:extLst>
          </p:cNvPr>
          <p:cNvSpPr txBox="1"/>
          <p:nvPr/>
        </p:nvSpPr>
        <p:spPr>
          <a:xfrm>
            <a:off x="1662340" y="5140907"/>
            <a:ext cx="3181945" cy="1349087"/>
          </a:xfrm>
          <a:prstGeom prst="rect">
            <a:avLst/>
          </a:prstGeom>
          <a:noFill/>
        </p:spPr>
        <p:txBody>
          <a:bodyPr wrap="square" anchor="b">
            <a:spAutoFit/>
          </a:bodyPr>
          <a:lstStyle/>
          <a:p>
            <a:pPr algn="ctr">
              <a:spcBef>
                <a:spcPts val="217"/>
              </a:spcBef>
            </a:pPr>
            <a:r>
              <a:rPr lang="en-AU" sz="1600" b="1" dirty="0">
                <a:effectLst/>
                <a:latin typeface="Neue Haas Grotesk Text Pro" panose="020B0504020202020204" pitchFamily="34" charset="77"/>
              </a:rPr>
              <a:t>BEBERAPA PRODUSEN</a:t>
            </a:r>
          </a:p>
          <a:p>
            <a:pPr algn="ctr">
              <a:spcBef>
                <a:spcPts val="217"/>
              </a:spcBef>
            </a:pPr>
            <a:r>
              <a:rPr lang="en-AU" sz="1600" dirty="0">
                <a:latin typeface="Neue Haas Grotesk Text Pro" panose="020B0504020202020204" pitchFamily="34" charset="77"/>
              </a:rPr>
              <a:t>MENGALAMI KESUKSESAN DENGAN PENUAAN DALAM BAREL KAYU WITH DENGAN GAYA FUMÉ BLANC</a:t>
            </a:r>
            <a:endParaRPr lang="en-AU" sz="1600" dirty="0">
              <a:effectLst/>
              <a:latin typeface="Neue Haas Grotesk Text Pro" panose="020B0504020202020204" pitchFamily="34" charset="77"/>
            </a:endParaRPr>
          </a:p>
        </p:txBody>
      </p:sp>
      <p:cxnSp>
        <p:nvCxnSpPr>
          <p:cNvPr id="9" name="Straight Connector 8">
            <a:extLst>
              <a:ext uri="{FF2B5EF4-FFF2-40B4-BE49-F238E27FC236}">
                <a16:creationId xmlns:a16="http://schemas.microsoft.com/office/drawing/2014/main" id="{C82ADD21-5467-4877-A2EC-0BB888F9AE95}"/>
              </a:ext>
            </a:extLst>
          </p:cNvPr>
          <p:cNvCxnSpPr>
            <a:cxnSpLocks/>
          </p:cNvCxnSpPr>
          <p:nvPr/>
        </p:nvCxnSpPr>
        <p:spPr>
          <a:xfrm>
            <a:off x="3253313" y="4528051"/>
            <a:ext cx="0" cy="59258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76623297"/>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7156B-802D-6F4F-B138-FFA650E9EE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AA4DAF-6D7C-8275-8BF5-D4916A36B9B5}"/>
              </a:ext>
            </a:extLst>
          </p:cNvPr>
          <p:cNvSpPr>
            <a:spLocks noGrp="1"/>
          </p:cNvSpPr>
          <p:nvPr>
            <p:ph type="title" idx="4294967295"/>
          </p:nvPr>
        </p:nvSpPr>
        <p:spPr>
          <a:xfrm>
            <a:off x="623349" y="590594"/>
            <a:ext cx="11283754" cy="1325562"/>
          </a:xfrm>
        </p:spPr>
        <p:txBody>
          <a:bodyPr/>
          <a:lstStyle/>
          <a:p>
            <a:r>
              <a:rPr lang="en-US" sz="4000" dirty="0">
                <a:solidFill>
                  <a:schemeClr val="bg2"/>
                </a:solidFill>
                <a:latin typeface="Neue Haas Grotesk Text Pro" panose="020B0504020202020204" pitchFamily="34" charset="77"/>
              </a:rPr>
              <a:t>SAUVIGNON BLANC</a:t>
            </a:r>
            <a:br>
              <a:rPr lang="en-US" sz="4000" dirty="0">
                <a:solidFill>
                  <a:schemeClr val="accent3"/>
                </a:solidFill>
                <a:latin typeface="Neue Haas Grotesk Text Pro" panose="020B0504020202020204" pitchFamily="34" charset="77"/>
              </a:rPr>
            </a:br>
            <a:r>
              <a:rPr lang="en-US" sz="4000" dirty="0">
                <a:solidFill>
                  <a:schemeClr val="accent2"/>
                </a:solidFill>
                <a:latin typeface="Neue Haas Grotesk Text Pro" panose="020B0504020202020204" pitchFamily="34" charset="77"/>
              </a:rPr>
              <a:t>KARAKTERISTIK</a:t>
            </a:r>
            <a:endParaRPr lang="en-US" sz="4000" dirty="0">
              <a:solidFill>
                <a:schemeClr val="tx2"/>
              </a:solidFill>
              <a:latin typeface="Neue Haas Grotesk Text Pro" panose="020B0504020202020204" pitchFamily="34" charset="77"/>
            </a:endParaRPr>
          </a:p>
        </p:txBody>
      </p:sp>
      <p:sp>
        <p:nvSpPr>
          <p:cNvPr id="10" name="Oval 9">
            <a:extLst>
              <a:ext uri="{FF2B5EF4-FFF2-40B4-BE49-F238E27FC236}">
                <a16:creationId xmlns:a16="http://schemas.microsoft.com/office/drawing/2014/main" id="{C2164130-C817-58F9-2C6A-4CE3EF096460}"/>
              </a:ext>
            </a:extLst>
          </p:cNvPr>
          <p:cNvSpPr/>
          <p:nvPr/>
        </p:nvSpPr>
        <p:spPr>
          <a:xfrm>
            <a:off x="2104517" y="2194640"/>
            <a:ext cx="272668" cy="272668"/>
          </a:xfrm>
          <a:prstGeom prst="ellipse">
            <a:avLst/>
          </a:prstGeom>
          <a:solidFill>
            <a:srgbClr val="F7F0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0A5A606F-4A6A-3B78-FDE0-5346E75A688D}"/>
              </a:ext>
            </a:extLst>
          </p:cNvPr>
          <p:cNvSpPr/>
          <p:nvPr/>
        </p:nvSpPr>
        <p:spPr>
          <a:xfrm>
            <a:off x="2468660" y="2191738"/>
            <a:ext cx="272668" cy="272668"/>
          </a:xfrm>
          <a:prstGeom prst="ellipse">
            <a:avLst/>
          </a:prstGeom>
          <a:solidFill>
            <a:srgbClr val="EBE7B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4CE4DE0A-3156-E185-6BA0-5277D6FBF076}"/>
              </a:ext>
            </a:extLst>
          </p:cNvPr>
          <p:cNvSpPr/>
          <p:nvPr/>
        </p:nvSpPr>
        <p:spPr>
          <a:xfrm>
            <a:off x="2832803" y="2191738"/>
            <a:ext cx="272668" cy="272668"/>
          </a:xfrm>
          <a:prstGeom prst="ellipse">
            <a:avLst/>
          </a:prstGeom>
          <a:solidFill>
            <a:srgbClr val="F4EF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81F29077-FA8A-2CDB-E97D-A40A19EE4078}"/>
              </a:ext>
            </a:extLst>
          </p:cNvPr>
          <p:cNvSpPr/>
          <p:nvPr/>
        </p:nvSpPr>
        <p:spPr>
          <a:xfrm>
            <a:off x="3196946" y="2191738"/>
            <a:ext cx="272668" cy="272668"/>
          </a:xfrm>
          <a:prstGeom prst="ellipse">
            <a:avLst/>
          </a:prstGeom>
          <a:solidFill>
            <a:srgbClr val="F1E2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1" name="Oval 40">
            <a:extLst>
              <a:ext uri="{FF2B5EF4-FFF2-40B4-BE49-F238E27FC236}">
                <a16:creationId xmlns:a16="http://schemas.microsoft.com/office/drawing/2014/main" id="{733F3771-4282-D452-8E25-D8716D9E49DC}"/>
              </a:ext>
            </a:extLst>
          </p:cNvPr>
          <p:cNvSpPr/>
          <p:nvPr/>
        </p:nvSpPr>
        <p:spPr>
          <a:xfrm>
            <a:off x="3561470" y="2191738"/>
            <a:ext cx="272668" cy="272668"/>
          </a:xfrm>
          <a:prstGeom prst="ellipse">
            <a:avLst/>
          </a:prstGeom>
          <a:solidFill>
            <a:srgbClr val="F0E0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5665D82D-136D-E579-CE9A-3DEDF142AE84}"/>
              </a:ext>
            </a:extLst>
          </p:cNvPr>
          <p:cNvSpPr/>
          <p:nvPr/>
        </p:nvSpPr>
        <p:spPr>
          <a:xfrm>
            <a:off x="3925994" y="2191738"/>
            <a:ext cx="272668" cy="272668"/>
          </a:xfrm>
          <a:prstGeom prst="ellipse">
            <a:avLst/>
          </a:prstGeom>
          <a:solidFill>
            <a:srgbClr val="F5D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8AC4D748-73A2-2FF0-B26F-439037E69A67}"/>
              </a:ext>
            </a:extLst>
          </p:cNvPr>
          <p:cNvSpPr/>
          <p:nvPr/>
        </p:nvSpPr>
        <p:spPr>
          <a:xfrm>
            <a:off x="4284339" y="2191738"/>
            <a:ext cx="272668" cy="272668"/>
          </a:xfrm>
          <a:prstGeom prst="ellipse">
            <a:avLst/>
          </a:prstGeom>
          <a:solidFill>
            <a:srgbClr val="D19C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31270497-E897-4289-F0EB-3818B8B0E1B1}"/>
              </a:ext>
            </a:extLst>
          </p:cNvPr>
          <p:cNvSpPr/>
          <p:nvPr/>
        </p:nvSpPr>
        <p:spPr>
          <a:xfrm>
            <a:off x="4655041" y="2191738"/>
            <a:ext cx="272668" cy="272668"/>
          </a:xfrm>
          <a:prstGeom prst="ellipse">
            <a:avLst/>
          </a:prstGeom>
          <a:solidFill>
            <a:srgbClr val="B368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70DBE59E-8202-2A43-125A-376F32B8C615}"/>
              </a:ext>
            </a:extLst>
          </p:cNvPr>
          <p:cNvSpPr/>
          <p:nvPr/>
        </p:nvSpPr>
        <p:spPr>
          <a:xfrm>
            <a:off x="5019565" y="2191738"/>
            <a:ext cx="272668" cy="272668"/>
          </a:xfrm>
          <a:prstGeom prst="ellipse">
            <a:avLst/>
          </a:prstGeom>
          <a:solidFill>
            <a:srgbClr val="6A3E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19AEF9CD-D63A-FEAF-39B7-0E9108981333}"/>
              </a:ext>
            </a:extLst>
          </p:cNvPr>
          <p:cNvSpPr txBox="1"/>
          <p:nvPr/>
        </p:nvSpPr>
        <p:spPr>
          <a:xfrm>
            <a:off x="2435253" y="2654105"/>
            <a:ext cx="158409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Sauvignon Blanc</a:t>
            </a:r>
          </a:p>
        </p:txBody>
      </p:sp>
      <p:sp>
        <p:nvSpPr>
          <p:cNvPr id="54" name="Oval 53">
            <a:extLst>
              <a:ext uri="{FF2B5EF4-FFF2-40B4-BE49-F238E27FC236}">
                <a16:creationId xmlns:a16="http://schemas.microsoft.com/office/drawing/2014/main" id="{1727E905-3D33-773A-D9E9-10C39B8CC9D6}"/>
              </a:ext>
            </a:extLst>
          </p:cNvPr>
          <p:cNvSpPr/>
          <p:nvPr/>
        </p:nvSpPr>
        <p:spPr>
          <a:xfrm>
            <a:off x="2104517" y="33438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221C8CE9-56C6-BF69-99CD-0C9D79ACCFA4}"/>
              </a:ext>
            </a:extLst>
          </p:cNvPr>
          <p:cNvSpPr/>
          <p:nvPr/>
        </p:nvSpPr>
        <p:spPr>
          <a:xfrm>
            <a:off x="2468660"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EF9CE1DD-409D-D6E8-2FD3-84F4585A1110}"/>
              </a:ext>
            </a:extLst>
          </p:cNvPr>
          <p:cNvSpPr/>
          <p:nvPr/>
        </p:nvSpPr>
        <p:spPr>
          <a:xfrm>
            <a:off x="2832803"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F8999AB3-78BD-EE6F-D341-682BDE6C7653}"/>
              </a:ext>
            </a:extLst>
          </p:cNvPr>
          <p:cNvSpPr/>
          <p:nvPr/>
        </p:nvSpPr>
        <p:spPr>
          <a:xfrm>
            <a:off x="3196946"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9" name="Oval 58">
            <a:extLst>
              <a:ext uri="{FF2B5EF4-FFF2-40B4-BE49-F238E27FC236}">
                <a16:creationId xmlns:a16="http://schemas.microsoft.com/office/drawing/2014/main" id="{B2D090DD-3AF4-E349-50FC-69C07E42ED6E}"/>
              </a:ext>
            </a:extLst>
          </p:cNvPr>
          <p:cNvSpPr/>
          <p:nvPr/>
        </p:nvSpPr>
        <p:spPr>
          <a:xfrm>
            <a:off x="3561470"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B870CD8C-C143-00D8-34AB-B960F82C9D98}"/>
              </a:ext>
            </a:extLst>
          </p:cNvPr>
          <p:cNvSpPr/>
          <p:nvPr/>
        </p:nvSpPr>
        <p:spPr>
          <a:xfrm>
            <a:off x="3925994"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9DAD3FEE-FD64-2F2C-F165-6E475B6F3011}"/>
              </a:ext>
            </a:extLst>
          </p:cNvPr>
          <p:cNvSpPr/>
          <p:nvPr/>
        </p:nvSpPr>
        <p:spPr>
          <a:xfrm>
            <a:off x="4284339"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EC77C59E-CBA8-EE43-4D1F-EB3E6CA79DBC}"/>
              </a:ext>
            </a:extLst>
          </p:cNvPr>
          <p:cNvSpPr/>
          <p:nvPr/>
        </p:nvSpPr>
        <p:spPr>
          <a:xfrm>
            <a:off x="4655041"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CFE8EEF0-74D8-D95D-F528-AED1B442B8A0}"/>
              </a:ext>
            </a:extLst>
          </p:cNvPr>
          <p:cNvSpPr/>
          <p:nvPr/>
        </p:nvSpPr>
        <p:spPr>
          <a:xfrm>
            <a:off x="5019565"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9" name="Oval 68">
            <a:extLst>
              <a:ext uri="{FF2B5EF4-FFF2-40B4-BE49-F238E27FC236}">
                <a16:creationId xmlns:a16="http://schemas.microsoft.com/office/drawing/2014/main" id="{C92AD4F4-FD06-9A8F-D356-182F28EEBFB5}"/>
              </a:ext>
            </a:extLst>
          </p:cNvPr>
          <p:cNvSpPr/>
          <p:nvPr/>
        </p:nvSpPr>
        <p:spPr>
          <a:xfrm>
            <a:off x="2104517"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2621B11A-7CCC-52F9-B32F-9C6C47E7D67C}"/>
              </a:ext>
            </a:extLst>
          </p:cNvPr>
          <p:cNvSpPr/>
          <p:nvPr/>
        </p:nvSpPr>
        <p:spPr>
          <a:xfrm>
            <a:off x="2468660"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86306605-8329-9630-826D-1CED8257BC8C}"/>
              </a:ext>
            </a:extLst>
          </p:cNvPr>
          <p:cNvSpPr/>
          <p:nvPr/>
        </p:nvSpPr>
        <p:spPr>
          <a:xfrm>
            <a:off x="2832803"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946D7922-9EB8-67E5-DB37-08A159A49C5C}"/>
              </a:ext>
            </a:extLst>
          </p:cNvPr>
          <p:cNvSpPr/>
          <p:nvPr/>
        </p:nvSpPr>
        <p:spPr>
          <a:xfrm>
            <a:off x="3196946"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4B209898-9CF3-F9E3-F77D-A59311AF7672}"/>
              </a:ext>
            </a:extLst>
          </p:cNvPr>
          <p:cNvSpPr/>
          <p:nvPr/>
        </p:nvSpPr>
        <p:spPr>
          <a:xfrm>
            <a:off x="3561470"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30406F77-3158-5F3E-58B2-498267EC43C2}"/>
              </a:ext>
            </a:extLst>
          </p:cNvPr>
          <p:cNvSpPr/>
          <p:nvPr/>
        </p:nvSpPr>
        <p:spPr>
          <a:xfrm>
            <a:off x="3925994"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290F2B47-A433-29FA-C378-6094F48BBD77}"/>
              </a:ext>
            </a:extLst>
          </p:cNvPr>
          <p:cNvSpPr/>
          <p:nvPr/>
        </p:nvSpPr>
        <p:spPr>
          <a:xfrm>
            <a:off x="4284339"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3EA6C935-F4D5-898F-F119-2DDEF030350E}"/>
              </a:ext>
            </a:extLst>
          </p:cNvPr>
          <p:cNvSpPr/>
          <p:nvPr/>
        </p:nvSpPr>
        <p:spPr>
          <a:xfrm>
            <a:off x="4655041"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995F3938-ACB9-9B3B-E644-2B588AFF1AC2}"/>
              </a:ext>
            </a:extLst>
          </p:cNvPr>
          <p:cNvSpPr/>
          <p:nvPr/>
        </p:nvSpPr>
        <p:spPr>
          <a:xfrm>
            <a:off x="5019565"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0" name="Oval 89">
            <a:extLst>
              <a:ext uri="{FF2B5EF4-FFF2-40B4-BE49-F238E27FC236}">
                <a16:creationId xmlns:a16="http://schemas.microsoft.com/office/drawing/2014/main" id="{2B67659B-0036-47A0-F4B7-27DC6C3C1498}"/>
              </a:ext>
            </a:extLst>
          </p:cNvPr>
          <p:cNvSpPr/>
          <p:nvPr/>
        </p:nvSpPr>
        <p:spPr>
          <a:xfrm>
            <a:off x="2104517" y="492110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CFDB8C7A-B7AC-9755-7B76-45ED2D71F9CD}"/>
              </a:ext>
            </a:extLst>
          </p:cNvPr>
          <p:cNvSpPr/>
          <p:nvPr/>
        </p:nvSpPr>
        <p:spPr>
          <a:xfrm>
            <a:off x="2468660" y="491819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7D62C6F3-25BA-88D6-F7CE-FB997978BA9A}"/>
              </a:ext>
            </a:extLst>
          </p:cNvPr>
          <p:cNvSpPr/>
          <p:nvPr/>
        </p:nvSpPr>
        <p:spPr>
          <a:xfrm>
            <a:off x="2832803" y="491819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79323FBD-32D1-8CDA-3B67-816490AF1189}"/>
              </a:ext>
            </a:extLst>
          </p:cNvPr>
          <p:cNvSpPr/>
          <p:nvPr/>
        </p:nvSpPr>
        <p:spPr>
          <a:xfrm>
            <a:off x="3196946" y="491819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CE5BBBDB-C5A0-A2DE-F9EB-F4CC0B503F55}"/>
              </a:ext>
            </a:extLst>
          </p:cNvPr>
          <p:cNvSpPr/>
          <p:nvPr/>
        </p:nvSpPr>
        <p:spPr>
          <a:xfrm>
            <a:off x="3561470" y="491819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18E49564-A27C-F85A-FAC2-1E71189193B8}"/>
              </a:ext>
            </a:extLst>
          </p:cNvPr>
          <p:cNvSpPr/>
          <p:nvPr/>
        </p:nvSpPr>
        <p:spPr>
          <a:xfrm>
            <a:off x="3925994" y="491819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45E3809F-C4C6-6BB7-0B44-05A727ADFE97}"/>
              </a:ext>
            </a:extLst>
          </p:cNvPr>
          <p:cNvSpPr/>
          <p:nvPr/>
        </p:nvSpPr>
        <p:spPr>
          <a:xfrm>
            <a:off x="4284339" y="491819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65D27092-19A0-E983-D182-7C15FD94974F}"/>
              </a:ext>
            </a:extLst>
          </p:cNvPr>
          <p:cNvSpPr/>
          <p:nvPr/>
        </p:nvSpPr>
        <p:spPr>
          <a:xfrm>
            <a:off x="4655041" y="491819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E2037BB9-81B0-0EAD-553B-EF60E3CAA4E7}"/>
              </a:ext>
            </a:extLst>
          </p:cNvPr>
          <p:cNvSpPr/>
          <p:nvPr/>
        </p:nvSpPr>
        <p:spPr>
          <a:xfrm>
            <a:off x="5019565" y="491819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5" name="Oval 104">
            <a:extLst>
              <a:ext uri="{FF2B5EF4-FFF2-40B4-BE49-F238E27FC236}">
                <a16:creationId xmlns:a16="http://schemas.microsoft.com/office/drawing/2014/main" id="{A6FC767D-D962-B827-2D66-C493F323A724}"/>
              </a:ext>
            </a:extLst>
          </p:cNvPr>
          <p:cNvSpPr/>
          <p:nvPr/>
        </p:nvSpPr>
        <p:spPr>
          <a:xfrm>
            <a:off x="2104517" y="544406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5CCFA855-E433-D4B5-3459-B02BC8AF2986}"/>
              </a:ext>
            </a:extLst>
          </p:cNvPr>
          <p:cNvSpPr/>
          <p:nvPr/>
        </p:nvSpPr>
        <p:spPr>
          <a:xfrm>
            <a:off x="2468660" y="544116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23D857CA-AC48-6BB2-3AFF-BC731D1F344E}"/>
              </a:ext>
            </a:extLst>
          </p:cNvPr>
          <p:cNvSpPr/>
          <p:nvPr/>
        </p:nvSpPr>
        <p:spPr>
          <a:xfrm>
            <a:off x="2832803" y="544116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5ACC3F7E-F4F4-BE7A-7C57-75084617D6C2}"/>
              </a:ext>
            </a:extLst>
          </p:cNvPr>
          <p:cNvSpPr/>
          <p:nvPr/>
        </p:nvSpPr>
        <p:spPr>
          <a:xfrm>
            <a:off x="3196946" y="544116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702B5AFE-9867-840D-459D-3A2AD65D1373}"/>
              </a:ext>
            </a:extLst>
          </p:cNvPr>
          <p:cNvSpPr/>
          <p:nvPr/>
        </p:nvSpPr>
        <p:spPr>
          <a:xfrm>
            <a:off x="3561470" y="544116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6CD7CDC0-2BF5-10C1-1557-C857C92F6783}"/>
              </a:ext>
            </a:extLst>
          </p:cNvPr>
          <p:cNvSpPr/>
          <p:nvPr/>
        </p:nvSpPr>
        <p:spPr>
          <a:xfrm>
            <a:off x="3925994" y="544116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9957D7F6-A90B-8F40-FB8B-3FDDBD944482}"/>
              </a:ext>
            </a:extLst>
          </p:cNvPr>
          <p:cNvSpPr/>
          <p:nvPr/>
        </p:nvSpPr>
        <p:spPr>
          <a:xfrm>
            <a:off x="4284339" y="544116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C1346D57-ABB7-4431-028D-7C0AB9B22118}"/>
              </a:ext>
            </a:extLst>
          </p:cNvPr>
          <p:cNvSpPr/>
          <p:nvPr/>
        </p:nvSpPr>
        <p:spPr>
          <a:xfrm>
            <a:off x="4655041" y="544116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C7C8BFB7-E59D-BBD2-B9BE-6C0D778B8460}"/>
              </a:ext>
            </a:extLst>
          </p:cNvPr>
          <p:cNvSpPr/>
          <p:nvPr/>
        </p:nvSpPr>
        <p:spPr>
          <a:xfrm>
            <a:off x="5019565" y="544116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6" name="Oval 115">
            <a:extLst>
              <a:ext uri="{FF2B5EF4-FFF2-40B4-BE49-F238E27FC236}">
                <a16:creationId xmlns:a16="http://schemas.microsoft.com/office/drawing/2014/main" id="{4B1D98A8-D9FE-E6AD-68CF-EF6B7648219F}"/>
              </a:ext>
            </a:extLst>
          </p:cNvPr>
          <p:cNvSpPr/>
          <p:nvPr/>
        </p:nvSpPr>
        <p:spPr>
          <a:xfrm>
            <a:off x="2104517"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03E653F0-B44E-E889-06EC-C7696CFBD610}"/>
              </a:ext>
            </a:extLst>
          </p:cNvPr>
          <p:cNvSpPr/>
          <p:nvPr/>
        </p:nvSpPr>
        <p:spPr>
          <a:xfrm>
            <a:off x="2468660"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20D89651-4ECC-59D2-8E42-7BFA1919CE69}"/>
              </a:ext>
            </a:extLst>
          </p:cNvPr>
          <p:cNvSpPr/>
          <p:nvPr/>
        </p:nvSpPr>
        <p:spPr>
          <a:xfrm>
            <a:off x="2832803"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C2EFFB14-CC5A-17C7-91C3-495338FD42A0}"/>
              </a:ext>
            </a:extLst>
          </p:cNvPr>
          <p:cNvSpPr/>
          <p:nvPr/>
        </p:nvSpPr>
        <p:spPr>
          <a:xfrm>
            <a:off x="3196946"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12492F5F-1BE9-76F4-7ED3-EA8494E58AB0}"/>
              </a:ext>
            </a:extLst>
          </p:cNvPr>
          <p:cNvSpPr/>
          <p:nvPr/>
        </p:nvSpPr>
        <p:spPr>
          <a:xfrm>
            <a:off x="3561470"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Oval 121">
            <a:extLst>
              <a:ext uri="{FF2B5EF4-FFF2-40B4-BE49-F238E27FC236}">
                <a16:creationId xmlns:a16="http://schemas.microsoft.com/office/drawing/2014/main" id="{FD8B878E-AA48-9B17-CFAC-C98A74F423A0}"/>
              </a:ext>
            </a:extLst>
          </p:cNvPr>
          <p:cNvSpPr/>
          <p:nvPr/>
        </p:nvSpPr>
        <p:spPr>
          <a:xfrm>
            <a:off x="428433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2CBCC790-6FE1-E1FD-BBAA-85A356696124}"/>
              </a:ext>
            </a:extLst>
          </p:cNvPr>
          <p:cNvSpPr/>
          <p:nvPr/>
        </p:nvSpPr>
        <p:spPr>
          <a:xfrm>
            <a:off x="4655041"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2ABFE1A2-6741-6C16-795E-90A27FC92422}"/>
              </a:ext>
            </a:extLst>
          </p:cNvPr>
          <p:cNvSpPr/>
          <p:nvPr/>
        </p:nvSpPr>
        <p:spPr>
          <a:xfrm>
            <a:off x="5019565"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A922EE66-C655-C674-6D71-9DD2D8D9FD82}"/>
              </a:ext>
            </a:extLst>
          </p:cNvPr>
          <p:cNvSpPr txBox="1"/>
          <p:nvPr/>
        </p:nvSpPr>
        <p:spPr>
          <a:xfrm>
            <a:off x="2006485"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DCB685D7-E21A-D7F6-9450-82E4C128408B}"/>
              </a:ext>
            </a:extLst>
          </p:cNvPr>
          <p:cNvSpPr txBox="1"/>
          <p:nvPr/>
        </p:nvSpPr>
        <p:spPr>
          <a:xfrm>
            <a:off x="3038422" y="5829879"/>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12% – 13%</a:t>
            </a:r>
          </a:p>
        </p:txBody>
      </p:sp>
      <p:sp>
        <p:nvSpPr>
          <p:cNvPr id="127" name="Title 2">
            <a:extLst>
              <a:ext uri="{FF2B5EF4-FFF2-40B4-BE49-F238E27FC236}">
                <a16:creationId xmlns:a16="http://schemas.microsoft.com/office/drawing/2014/main" id="{278826FC-7713-A1F2-961B-F9580261478A}"/>
              </a:ext>
            </a:extLst>
          </p:cNvPr>
          <p:cNvSpPr txBox="1"/>
          <p:nvPr/>
        </p:nvSpPr>
        <p:spPr>
          <a:xfrm>
            <a:off x="4569367"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17" name="Straight Connector 16">
            <a:extLst>
              <a:ext uri="{FF2B5EF4-FFF2-40B4-BE49-F238E27FC236}">
                <a16:creationId xmlns:a16="http://schemas.microsoft.com/office/drawing/2014/main" id="{D7AA0391-A848-316B-5EB8-2095E66EABB4}"/>
              </a:ext>
            </a:extLst>
          </p:cNvPr>
          <p:cNvCxnSpPr>
            <a:cxnSpLocks/>
          </p:cNvCxnSpPr>
          <p:nvPr/>
        </p:nvCxnSpPr>
        <p:spPr>
          <a:xfrm>
            <a:off x="2600814"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13C03BB7-C2D7-62CC-B680-7A8F76C4F6D2}"/>
              </a:ext>
            </a:extLst>
          </p:cNvPr>
          <p:cNvCxnSpPr>
            <a:cxnSpLocks/>
          </p:cNvCxnSpPr>
          <p:nvPr/>
        </p:nvCxnSpPr>
        <p:spPr>
          <a:xfrm>
            <a:off x="3689849"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9874FEF-3957-FE11-AD9C-9A7BAC9A6704}"/>
              </a:ext>
            </a:extLst>
          </p:cNvPr>
          <p:cNvCxnSpPr>
            <a:cxnSpLocks/>
          </p:cNvCxnSpPr>
          <p:nvPr/>
        </p:nvCxnSpPr>
        <p:spPr>
          <a:xfrm>
            <a:off x="2606611" y="2636991"/>
            <a:ext cx="1091193" cy="194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5" name="Picture Placeholder 8">
            <a:extLst>
              <a:ext uri="{FF2B5EF4-FFF2-40B4-BE49-F238E27FC236}">
                <a16:creationId xmlns:a16="http://schemas.microsoft.com/office/drawing/2014/main" id="{E8C99C76-18A2-47FC-4BC1-05DFAA7026C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965996" y="413184"/>
            <a:ext cx="2114328" cy="6400800"/>
          </a:xfrm>
          <a:prstGeom prst="rect">
            <a:avLst/>
          </a:prstGeom>
        </p:spPr>
      </p:pic>
      <p:sp>
        <p:nvSpPr>
          <p:cNvPr id="21" name="object 10">
            <a:extLst>
              <a:ext uri="{FF2B5EF4-FFF2-40B4-BE49-F238E27FC236}">
                <a16:creationId xmlns:a16="http://schemas.microsoft.com/office/drawing/2014/main" id="{E8DC101D-DEF5-39DB-0571-1A8F7D7B7A75}"/>
              </a:ext>
            </a:extLst>
          </p:cNvPr>
          <p:cNvSpPr txBox="1"/>
          <p:nvPr/>
        </p:nvSpPr>
        <p:spPr>
          <a:xfrm rot="16200000">
            <a:off x="7810931" y="3981154"/>
            <a:ext cx="4652237" cy="1101455"/>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SAUVIGNON BLANC</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3" name="Title 2">
            <a:extLst>
              <a:ext uri="{FF2B5EF4-FFF2-40B4-BE49-F238E27FC236}">
                <a16:creationId xmlns:a16="http://schemas.microsoft.com/office/drawing/2014/main" id="{0D2BB937-F8C2-E6C6-D354-5AACA0FAE4D2}"/>
              </a:ext>
            </a:extLst>
          </p:cNvPr>
          <p:cNvSpPr txBox="1"/>
          <p:nvPr/>
        </p:nvSpPr>
        <p:spPr>
          <a:xfrm>
            <a:off x="529144" y="5175020"/>
            <a:ext cx="1819915"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900" dirty="0">
                <a:solidFill>
                  <a:schemeClr val="tx1"/>
                </a:solidFill>
                <a:latin typeface="Neue Haas Grotesk Text Pro" panose="020B0504020202020204" pitchFamily="34" charset="77"/>
              </a:rPr>
              <a:t>(</a:t>
            </a:r>
            <a:r>
              <a:rPr lang="en-US" sz="900" dirty="0" err="1">
                <a:solidFill>
                  <a:schemeClr val="tx1"/>
                </a:solidFill>
                <a:latin typeface="Neue Haas Grotesk Text Pro" panose="020B0504020202020204" pitchFamily="34" charset="77"/>
              </a:rPr>
              <a:t>Fermentasi</a:t>
            </a:r>
            <a:r>
              <a:rPr lang="en-US" sz="900" dirty="0">
                <a:solidFill>
                  <a:schemeClr val="tx1"/>
                </a:solidFill>
                <a:latin typeface="Neue Haas Grotesk Text Pro" panose="020B0504020202020204" pitchFamily="34" charset="77"/>
              </a:rPr>
              <a:t> </a:t>
            </a:r>
            <a:r>
              <a:rPr lang="en-US" sz="900" dirty="0" err="1">
                <a:solidFill>
                  <a:schemeClr val="tx1"/>
                </a:solidFill>
                <a:latin typeface="Neue Haas Grotesk Text Pro" panose="020B0504020202020204" pitchFamily="34" charset="77"/>
              </a:rPr>
              <a:t>dalam</a:t>
            </a:r>
            <a:r>
              <a:rPr lang="en-US" sz="900" dirty="0">
                <a:solidFill>
                  <a:schemeClr val="tx1"/>
                </a:solidFill>
                <a:latin typeface="Neue Haas Grotesk Text Pro" panose="020B0504020202020204" pitchFamily="34" charset="77"/>
              </a:rPr>
              <a:t> tong)</a:t>
            </a:r>
          </a:p>
        </p:txBody>
      </p:sp>
      <p:sp>
        <p:nvSpPr>
          <p:cNvPr id="4" name="Oval 3">
            <a:extLst>
              <a:ext uri="{FF2B5EF4-FFF2-40B4-BE49-F238E27FC236}">
                <a16:creationId xmlns:a16="http://schemas.microsoft.com/office/drawing/2014/main" id="{36170108-7176-3AA2-0A63-0F8BC1AC4557}"/>
              </a:ext>
            </a:extLst>
          </p:cNvPr>
          <p:cNvSpPr/>
          <p:nvPr/>
        </p:nvSpPr>
        <p:spPr>
          <a:xfrm>
            <a:off x="3930377"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 name="Title 2">
            <a:extLst>
              <a:ext uri="{FF2B5EF4-FFF2-40B4-BE49-F238E27FC236}">
                <a16:creationId xmlns:a16="http://schemas.microsoft.com/office/drawing/2014/main" id="{1EA4E7B7-216D-19AE-D100-E92D188FB04D}"/>
              </a:ext>
            </a:extLst>
          </p:cNvPr>
          <p:cNvSpPr txBox="1"/>
          <p:nvPr/>
        </p:nvSpPr>
        <p:spPr>
          <a:xfrm>
            <a:off x="564569" y="2232232"/>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WARNA</a:t>
            </a:r>
          </a:p>
        </p:txBody>
      </p:sp>
      <p:cxnSp>
        <p:nvCxnSpPr>
          <p:cNvPr id="7" name="Straight Connector 6">
            <a:extLst>
              <a:ext uri="{FF2B5EF4-FFF2-40B4-BE49-F238E27FC236}">
                <a16:creationId xmlns:a16="http://schemas.microsoft.com/office/drawing/2014/main" id="{379FDD46-D6D2-4A2D-F451-BEB046F9310C}"/>
              </a:ext>
            </a:extLst>
          </p:cNvPr>
          <p:cNvCxnSpPr>
            <a:cxnSpLocks/>
          </p:cNvCxnSpPr>
          <p:nvPr/>
        </p:nvCxnSpPr>
        <p:spPr>
          <a:xfrm>
            <a:off x="1543575" y="2340598"/>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Title 2">
            <a:extLst>
              <a:ext uri="{FF2B5EF4-FFF2-40B4-BE49-F238E27FC236}">
                <a16:creationId xmlns:a16="http://schemas.microsoft.com/office/drawing/2014/main" id="{E30F3BBD-E841-DC94-480F-FD359F775C15}"/>
              </a:ext>
            </a:extLst>
          </p:cNvPr>
          <p:cNvSpPr txBox="1"/>
          <p:nvPr/>
        </p:nvSpPr>
        <p:spPr>
          <a:xfrm>
            <a:off x="564568" y="333426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9" name="Title 2">
            <a:extLst>
              <a:ext uri="{FF2B5EF4-FFF2-40B4-BE49-F238E27FC236}">
                <a16:creationId xmlns:a16="http://schemas.microsoft.com/office/drawing/2014/main" id="{09C46050-502B-AAA9-1661-7C484C3B2621}"/>
              </a:ext>
            </a:extLst>
          </p:cNvPr>
          <p:cNvSpPr txBox="1"/>
          <p:nvPr/>
        </p:nvSpPr>
        <p:spPr>
          <a:xfrm>
            <a:off x="1946983"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err="1">
                <a:solidFill>
                  <a:schemeClr val="tx1"/>
                </a:solidFill>
                <a:latin typeface="Neue Haas Grotesk Text Pro" panose="020B0504020202020204" pitchFamily="34" charset="77"/>
              </a:rPr>
              <a:t>Ringan</a:t>
            </a:r>
            <a:endParaRPr lang="en-US" sz="1200" cap="none" dirty="0">
              <a:solidFill>
                <a:schemeClr val="tx1"/>
              </a:solidFill>
              <a:latin typeface="Neue Haas Grotesk Text Pro" panose="020B0504020202020204" pitchFamily="34" charset="77"/>
            </a:endParaRPr>
          </a:p>
        </p:txBody>
      </p:sp>
      <p:sp>
        <p:nvSpPr>
          <p:cNvPr id="11" name="Title 2">
            <a:extLst>
              <a:ext uri="{FF2B5EF4-FFF2-40B4-BE49-F238E27FC236}">
                <a16:creationId xmlns:a16="http://schemas.microsoft.com/office/drawing/2014/main" id="{A75D445E-C48A-795C-7F8A-6C04BB6F28ED}"/>
              </a:ext>
            </a:extLst>
          </p:cNvPr>
          <p:cNvSpPr txBox="1"/>
          <p:nvPr/>
        </p:nvSpPr>
        <p:spPr>
          <a:xfrm>
            <a:off x="3216734"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Sedang</a:t>
            </a:r>
          </a:p>
        </p:txBody>
      </p:sp>
      <p:sp>
        <p:nvSpPr>
          <p:cNvPr id="12" name="Title 2">
            <a:extLst>
              <a:ext uri="{FF2B5EF4-FFF2-40B4-BE49-F238E27FC236}">
                <a16:creationId xmlns:a16="http://schemas.microsoft.com/office/drawing/2014/main" id="{E9E9A819-BE2F-908B-20DC-0F6F45143F40}"/>
              </a:ext>
            </a:extLst>
          </p:cNvPr>
          <p:cNvSpPr txBox="1"/>
          <p:nvPr/>
        </p:nvSpPr>
        <p:spPr>
          <a:xfrm>
            <a:off x="4509865"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err="1">
                <a:solidFill>
                  <a:schemeClr val="tx1"/>
                </a:solidFill>
                <a:latin typeface="Neue Haas Grotesk Text Pro" panose="020B0504020202020204" pitchFamily="34" charset="77"/>
              </a:rPr>
              <a:t>Pekat</a:t>
            </a:r>
            <a:endParaRPr lang="en-US" sz="1200" cap="none" dirty="0">
              <a:solidFill>
                <a:schemeClr val="tx1"/>
              </a:solidFill>
              <a:latin typeface="Neue Haas Grotesk Text Pro" panose="020B0504020202020204" pitchFamily="34" charset="77"/>
            </a:endParaRPr>
          </a:p>
        </p:txBody>
      </p:sp>
      <p:sp>
        <p:nvSpPr>
          <p:cNvPr id="13" name="Title 2">
            <a:extLst>
              <a:ext uri="{FF2B5EF4-FFF2-40B4-BE49-F238E27FC236}">
                <a16:creationId xmlns:a16="http://schemas.microsoft.com/office/drawing/2014/main" id="{C932916A-6225-7555-7A97-4E5A814187F9}"/>
              </a:ext>
            </a:extLst>
          </p:cNvPr>
          <p:cNvSpPr txBox="1"/>
          <p:nvPr/>
        </p:nvSpPr>
        <p:spPr>
          <a:xfrm>
            <a:off x="1883387" y="3842629"/>
            <a:ext cx="1062470" cy="209201"/>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Tidak manis </a:t>
            </a:r>
          </a:p>
        </p:txBody>
      </p:sp>
      <p:sp>
        <p:nvSpPr>
          <p:cNvPr id="20" name="Title 2">
            <a:extLst>
              <a:ext uri="{FF2B5EF4-FFF2-40B4-BE49-F238E27FC236}">
                <a16:creationId xmlns:a16="http://schemas.microsoft.com/office/drawing/2014/main" id="{B329042F-05A8-51BC-C807-92BE87CC6753}"/>
              </a:ext>
            </a:extLst>
          </p:cNvPr>
          <p:cNvSpPr txBox="1"/>
          <p:nvPr/>
        </p:nvSpPr>
        <p:spPr>
          <a:xfrm>
            <a:off x="3067551" y="3842629"/>
            <a:ext cx="132061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Sedang</a:t>
            </a:r>
          </a:p>
        </p:txBody>
      </p:sp>
      <p:sp>
        <p:nvSpPr>
          <p:cNvPr id="22" name="Title 2">
            <a:extLst>
              <a:ext uri="{FF2B5EF4-FFF2-40B4-BE49-F238E27FC236}">
                <a16:creationId xmlns:a16="http://schemas.microsoft.com/office/drawing/2014/main" id="{607165A8-8031-F960-23DC-BD55EAF2E90C}"/>
              </a:ext>
            </a:extLst>
          </p:cNvPr>
          <p:cNvSpPr txBox="1"/>
          <p:nvPr/>
        </p:nvSpPr>
        <p:spPr>
          <a:xfrm>
            <a:off x="4509865" y="38426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Manis</a:t>
            </a:r>
          </a:p>
        </p:txBody>
      </p:sp>
      <p:cxnSp>
        <p:nvCxnSpPr>
          <p:cNvPr id="23" name="Straight Connector 22">
            <a:extLst>
              <a:ext uri="{FF2B5EF4-FFF2-40B4-BE49-F238E27FC236}">
                <a16:creationId xmlns:a16="http://schemas.microsoft.com/office/drawing/2014/main" id="{0B9C62AE-851E-5A15-91CB-9F07598C6E73}"/>
              </a:ext>
            </a:extLst>
          </p:cNvPr>
          <p:cNvCxnSpPr>
            <a:cxnSpLocks/>
          </p:cNvCxnSpPr>
          <p:nvPr/>
        </p:nvCxnSpPr>
        <p:spPr>
          <a:xfrm>
            <a:off x="1240835" y="3502133"/>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4" name="Title 2">
            <a:extLst>
              <a:ext uri="{FF2B5EF4-FFF2-40B4-BE49-F238E27FC236}">
                <a16:creationId xmlns:a16="http://schemas.microsoft.com/office/drawing/2014/main" id="{9508BC5E-2775-C5C1-51E5-06742366E59F}"/>
              </a:ext>
            </a:extLst>
          </p:cNvPr>
          <p:cNvSpPr txBox="1"/>
          <p:nvPr/>
        </p:nvSpPr>
        <p:spPr>
          <a:xfrm>
            <a:off x="564568" y="420541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MANISNYA</a:t>
            </a:r>
          </a:p>
        </p:txBody>
      </p:sp>
      <p:cxnSp>
        <p:nvCxnSpPr>
          <p:cNvPr id="25" name="Straight Connector 24">
            <a:extLst>
              <a:ext uri="{FF2B5EF4-FFF2-40B4-BE49-F238E27FC236}">
                <a16:creationId xmlns:a16="http://schemas.microsoft.com/office/drawing/2014/main" id="{46C53D68-CA91-608D-B5F7-B58D30964834}"/>
              </a:ext>
            </a:extLst>
          </p:cNvPr>
          <p:cNvCxnSpPr>
            <a:cxnSpLocks/>
          </p:cNvCxnSpPr>
          <p:nvPr/>
        </p:nvCxnSpPr>
        <p:spPr>
          <a:xfrm>
            <a:off x="1883386" y="4373284"/>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6" name="Title 2">
            <a:extLst>
              <a:ext uri="{FF2B5EF4-FFF2-40B4-BE49-F238E27FC236}">
                <a16:creationId xmlns:a16="http://schemas.microsoft.com/office/drawing/2014/main" id="{D84745CE-136C-FE20-A985-3EEEC6B04DB5}"/>
              </a:ext>
            </a:extLst>
          </p:cNvPr>
          <p:cNvSpPr txBox="1"/>
          <p:nvPr/>
        </p:nvSpPr>
        <p:spPr>
          <a:xfrm>
            <a:off x="1930007" y="4607539"/>
            <a:ext cx="140608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err="1">
                <a:solidFill>
                  <a:schemeClr val="tx1"/>
                </a:solidFill>
                <a:latin typeface="Neue Haas Grotesk Text Pro" panose="020B0504020202020204" pitchFamily="34" charset="77"/>
              </a:rPr>
              <a:t>Rendah</a:t>
            </a:r>
            <a:endParaRPr lang="en-US" sz="1200" cap="none" dirty="0">
              <a:solidFill>
                <a:schemeClr val="tx1"/>
              </a:solidFill>
              <a:latin typeface="Neue Haas Grotesk Text Pro" panose="020B0504020202020204" pitchFamily="34" charset="77"/>
            </a:endParaRPr>
          </a:p>
        </p:txBody>
      </p:sp>
      <p:sp>
        <p:nvSpPr>
          <p:cNvPr id="27" name="Title 2">
            <a:extLst>
              <a:ext uri="{FF2B5EF4-FFF2-40B4-BE49-F238E27FC236}">
                <a16:creationId xmlns:a16="http://schemas.microsoft.com/office/drawing/2014/main" id="{521A96EC-7DDB-B3DC-9363-1A98BE55CEEC}"/>
              </a:ext>
            </a:extLst>
          </p:cNvPr>
          <p:cNvSpPr txBox="1"/>
          <p:nvPr/>
        </p:nvSpPr>
        <p:spPr>
          <a:xfrm>
            <a:off x="3067551" y="461634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Sedang</a:t>
            </a:r>
          </a:p>
        </p:txBody>
      </p:sp>
      <p:sp>
        <p:nvSpPr>
          <p:cNvPr id="28" name="Title 2">
            <a:extLst>
              <a:ext uri="{FF2B5EF4-FFF2-40B4-BE49-F238E27FC236}">
                <a16:creationId xmlns:a16="http://schemas.microsoft.com/office/drawing/2014/main" id="{2E944FC6-0C9C-9E64-4610-BDB4B006449D}"/>
              </a:ext>
            </a:extLst>
          </p:cNvPr>
          <p:cNvSpPr txBox="1"/>
          <p:nvPr/>
        </p:nvSpPr>
        <p:spPr>
          <a:xfrm>
            <a:off x="4509865" y="458747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Tinggi</a:t>
            </a:r>
          </a:p>
        </p:txBody>
      </p:sp>
      <p:sp>
        <p:nvSpPr>
          <p:cNvPr id="29" name="Title 2">
            <a:extLst>
              <a:ext uri="{FF2B5EF4-FFF2-40B4-BE49-F238E27FC236}">
                <a16:creationId xmlns:a16="http://schemas.microsoft.com/office/drawing/2014/main" id="{A0481797-F651-AE84-8861-2ED49CDBF651}"/>
              </a:ext>
            </a:extLst>
          </p:cNvPr>
          <p:cNvSpPr txBox="1"/>
          <p:nvPr/>
        </p:nvSpPr>
        <p:spPr>
          <a:xfrm>
            <a:off x="564568" y="490410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30" name="Straight Connector 29">
            <a:extLst>
              <a:ext uri="{FF2B5EF4-FFF2-40B4-BE49-F238E27FC236}">
                <a16:creationId xmlns:a16="http://schemas.microsoft.com/office/drawing/2014/main" id="{14AD86D3-BBB1-D8E0-3D3B-36A65B4D4091}"/>
              </a:ext>
            </a:extLst>
          </p:cNvPr>
          <p:cNvCxnSpPr>
            <a:cxnSpLocks/>
          </p:cNvCxnSpPr>
          <p:nvPr/>
        </p:nvCxnSpPr>
        <p:spPr>
          <a:xfrm>
            <a:off x="1111089" y="507197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1" name="Title 2">
            <a:extLst>
              <a:ext uri="{FF2B5EF4-FFF2-40B4-BE49-F238E27FC236}">
                <a16:creationId xmlns:a16="http://schemas.microsoft.com/office/drawing/2014/main" id="{C8ACA38C-9F29-D2E5-74A3-6A7162400DEF}"/>
              </a:ext>
            </a:extLst>
          </p:cNvPr>
          <p:cNvSpPr txBox="1"/>
          <p:nvPr/>
        </p:nvSpPr>
        <p:spPr>
          <a:xfrm>
            <a:off x="564568" y="53916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KEASAMAN</a:t>
            </a:r>
          </a:p>
        </p:txBody>
      </p:sp>
      <p:cxnSp>
        <p:nvCxnSpPr>
          <p:cNvPr id="32" name="Straight Connector 31">
            <a:extLst>
              <a:ext uri="{FF2B5EF4-FFF2-40B4-BE49-F238E27FC236}">
                <a16:creationId xmlns:a16="http://schemas.microsoft.com/office/drawing/2014/main" id="{18FB0569-2ACD-BE2C-CEE2-27B4F5242951}"/>
              </a:ext>
            </a:extLst>
          </p:cNvPr>
          <p:cNvCxnSpPr>
            <a:cxnSpLocks/>
          </p:cNvCxnSpPr>
          <p:nvPr/>
        </p:nvCxnSpPr>
        <p:spPr>
          <a:xfrm>
            <a:off x="1768448" y="5559532"/>
            <a:ext cx="22487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Title 2">
            <a:extLst>
              <a:ext uri="{FF2B5EF4-FFF2-40B4-BE49-F238E27FC236}">
                <a16:creationId xmlns:a16="http://schemas.microsoft.com/office/drawing/2014/main" id="{D179C40B-6C20-2864-5749-AF86024E93FD}"/>
              </a:ext>
            </a:extLst>
          </p:cNvPr>
          <p:cNvSpPr txBox="1"/>
          <p:nvPr/>
        </p:nvSpPr>
        <p:spPr>
          <a:xfrm>
            <a:off x="564568" y="617631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ALKOHOL</a:t>
            </a:r>
          </a:p>
        </p:txBody>
      </p:sp>
      <p:cxnSp>
        <p:nvCxnSpPr>
          <p:cNvPr id="34" name="Straight Connector 33">
            <a:extLst>
              <a:ext uri="{FF2B5EF4-FFF2-40B4-BE49-F238E27FC236}">
                <a16:creationId xmlns:a16="http://schemas.microsoft.com/office/drawing/2014/main" id="{32B0EE18-F91E-82D7-02A5-C29147DD57B8}"/>
              </a:ext>
            </a:extLst>
          </p:cNvPr>
          <p:cNvCxnSpPr>
            <a:cxnSpLocks/>
          </p:cNvCxnSpPr>
          <p:nvPr/>
        </p:nvCxnSpPr>
        <p:spPr>
          <a:xfrm>
            <a:off x="1668943" y="634418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631372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
        <p:nvSpPr>
          <p:cNvPr id="2" name="TextBox 1">
            <a:extLst>
              <a:ext uri="{FF2B5EF4-FFF2-40B4-BE49-F238E27FC236}">
                <a16:creationId xmlns:a16="http://schemas.microsoft.com/office/drawing/2014/main" id="{D95AF7FC-EE38-3CAD-1233-147DE6A8640D}"/>
              </a:ext>
            </a:extLst>
          </p:cNvPr>
          <p:cNvSpPr txBox="1"/>
          <p:nvPr/>
        </p:nvSpPr>
        <p:spPr>
          <a:xfrm>
            <a:off x="6545766" y="568712"/>
            <a:ext cx="5096107" cy="4616648"/>
          </a:xfrm>
          <a:prstGeom prst="rect">
            <a:avLst/>
          </a:prstGeom>
          <a:noFill/>
        </p:spPr>
        <p:txBody>
          <a:bodyPr wrap="square">
            <a:spAutoFit/>
          </a:bodyPr>
          <a:lstStyle/>
          <a:p>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Dibuat</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dari</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anggur</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yang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ditanam</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pada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variasi</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iklim</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yang sangat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beragam</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melintasi</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lanskap</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jutaan</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tahun</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dalam</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pembuatannya</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setiap</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gelas</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anggur</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Australia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menceritakan</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sebuah</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kisah</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a:t>
            </a:r>
          </a:p>
          <a:p>
            <a:endPar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a:p>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Seperti</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a:solidFill>
                  <a:srgbClr val="190000"/>
                </a:solidFill>
                <a:latin typeface="Neue Haas Grotesk Text Pro" panose="020B0504020202020204" pitchFamily="34" charset="77"/>
                <a:ea typeface="Inter Display" panose="02000503000000020004" pitchFamily="2" charset="0"/>
                <a:cs typeface="Inter Display" panose="02000503000000020004" pitchFamily="2" charset="0"/>
              </a:rPr>
              <a:t>para </a:t>
            </a:r>
            <a:r>
              <a:rPr lang="en-AU" sz="1400" dirty="0" err="1">
                <a:solidFill>
                  <a:srgbClr val="190000"/>
                </a:solidFill>
                <a:latin typeface="Neue Haas Grotesk Text Pro" panose="020B0504020202020204" pitchFamily="34" charset="77"/>
                <a:ea typeface="Inter Display" panose="02000503000000020004" pitchFamily="2" charset="0"/>
                <a:cs typeface="Inter Display" panose="02000503000000020004" pitchFamily="2" charset="0"/>
              </a:rPr>
              <a:t>pendahulu</a:t>
            </a:r>
            <a:r>
              <a:rPr lang="en-AU" sz="1400" dirty="0">
                <a:solidFill>
                  <a:srgbClr val="190000"/>
                </a:solidFill>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latin typeface="Neue Haas Grotesk Text Pro" panose="020B0504020202020204" pitchFamily="34" charset="77"/>
                <a:ea typeface="Inter Display" panose="02000503000000020004" pitchFamily="2" charset="0"/>
                <a:cs typeface="Inter Display" panose="02000503000000020004" pitchFamily="2" charset="0"/>
              </a:rPr>
              <a:t>kita</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petani</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dan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pembuat</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anggur</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modern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kita</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terus</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bersemangat</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tangguh</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dan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kreatif</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Terus-</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menerus</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didorong</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untuk</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menjajaki</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cara-cara</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baru</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untuk</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menyempurnakan</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teknik</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lama.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Komunitas</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kami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terhubung</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oleh rasa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saling</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menghormati</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dan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kecintaan</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bersama</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untuk</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membuat</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anggur</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yang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luar</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biasa</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sambil</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melindungi</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keajaiban</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alam</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untuk</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dinikmati</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generasi</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mendatang</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Menerapkan</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pemikiran</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modern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ke</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tanah</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kuno</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kami, kami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memperlakukan</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eksperimen</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yang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menyenangkan</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dengan</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sangat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serius</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a:t>
            </a:r>
          </a:p>
          <a:p>
            <a:endPar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a:p>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Jadi,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jika</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Anda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mencari</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cita</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rasa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petualangan</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biarkan</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anggur</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Australia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menjadi</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kompas</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Anda. Karena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dalam</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setiap</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botol</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anggur</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Australia, Anda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akan</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merasakan</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keajaiban</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Australia –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pengingat</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akan</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petualangan</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dan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keragaman</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yang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mendefinisikan</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budaya</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dan </a:t>
            </a:r>
            <a:r>
              <a:rPr lang="en-AU" sz="1400" dirty="0" err="1">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tanah</a:t>
            </a:r>
            <a:r>
              <a:rPr lang="en-AU" sz="14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 kami.</a:t>
            </a:r>
          </a:p>
        </p:txBody>
      </p:sp>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2202632"/>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7107330" y="3651023"/>
            <a:ext cx="3189681" cy="657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182631"/>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ORANGE</a:t>
            </a:r>
            <a:br>
              <a:rPr lang="en-US" sz="6000" dirty="0">
                <a:solidFill>
                  <a:srgbClr val="B2D8BE"/>
                </a:solidFill>
                <a:latin typeface="Neue Haas Grotesk Text Pro" panose="020B0504020202020204" pitchFamily="34" charset="77"/>
              </a:rPr>
            </a:br>
            <a:r>
              <a:rPr lang="en-US" sz="5440" dirty="0">
                <a:solidFill>
                  <a:srgbClr val="B2D8BE"/>
                </a:solidFill>
                <a:latin typeface="Neue Haas Grotesk Text Pro" panose="020B0504020202020204" pitchFamily="34" charset="77"/>
              </a:rPr>
              <a:t>CHARDONNAY</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2387585" y="3912433"/>
            <a:ext cx="338362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2387585" y="390481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2099161" y="1868349"/>
            <a:ext cx="3326140" cy="1077218"/>
          </a:xfrm>
          <a:prstGeom prst="rect">
            <a:avLst/>
          </a:prstGeom>
          <a:noFill/>
        </p:spPr>
        <p:txBody>
          <a:bodyPr wrap="square" anchor="b">
            <a:spAutoFit/>
          </a:bodyPr>
          <a:lstStyle/>
          <a:p>
            <a:pPr algn="ctr">
              <a:spcBef>
                <a:spcPts val="203"/>
              </a:spcBef>
            </a:pPr>
            <a:r>
              <a:rPr lang="en-AU" sz="1600" dirty="0">
                <a:effectLst/>
                <a:latin typeface="Neue Haas Grotesk Text Pro" panose="020B0504020202020204" pitchFamily="34" charset="77"/>
              </a:rPr>
              <a:t>BERTUMBUH SANGAT BAIK PADA KETINGGIAN DAN MENGHASILKAN SERANGKAIAN GAYA</a:t>
            </a:r>
          </a:p>
        </p:txBody>
      </p:sp>
      <p:pic>
        <p:nvPicPr>
          <p:cNvPr id="5" name="Picture Placeholder 8">
            <a:extLst>
              <a:ext uri="{FF2B5EF4-FFF2-40B4-BE49-F238E27FC236}">
                <a16:creationId xmlns:a16="http://schemas.microsoft.com/office/drawing/2014/main" id="{247010AE-3EE5-D536-5BCC-D7844A0A0DF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550730" y="457200"/>
            <a:ext cx="2114328" cy="6400800"/>
          </a:xfrm>
          <a:prstGeom prst="rect">
            <a:avLst/>
          </a:prstGeom>
        </p:spPr>
      </p:pic>
      <p:sp>
        <p:nvSpPr>
          <p:cNvPr id="7" name="object 10">
            <a:extLst>
              <a:ext uri="{FF2B5EF4-FFF2-40B4-BE49-F238E27FC236}">
                <a16:creationId xmlns:a16="http://schemas.microsoft.com/office/drawing/2014/main" id="{0DD9AB8D-5E6B-684B-A8DD-B86CAC132897}"/>
              </a:ext>
            </a:extLst>
          </p:cNvPr>
          <p:cNvSpPr txBox="1"/>
          <p:nvPr/>
        </p:nvSpPr>
        <p:spPr>
          <a:xfrm rot="16200000">
            <a:off x="4741314" y="4151039"/>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9" name="Straight Connector 8">
            <a:extLst>
              <a:ext uri="{FF2B5EF4-FFF2-40B4-BE49-F238E27FC236}">
                <a16:creationId xmlns:a16="http://schemas.microsoft.com/office/drawing/2014/main" id="{8C7B403D-F9EA-EA37-AFE7-C8FEC4429B0E}"/>
              </a:ext>
            </a:extLst>
          </p:cNvPr>
          <p:cNvCxnSpPr>
            <a:cxnSpLocks/>
          </p:cNvCxnSpPr>
          <p:nvPr/>
        </p:nvCxnSpPr>
        <p:spPr>
          <a:xfrm>
            <a:off x="10297011" y="365102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871B31A0-A80C-4729-6C27-7EFFE7ABB193}"/>
              </a:ext>
            </a:extLst>
          </p:cNvPr>
          <p:cNvSpPr/>
          <p:nvPr/>
        </p:nvSpPr>
        <p:spPr>
          <a:xfrm>
            <a:off x="7790487" y="1062522"/>
            <a:ext cx="2157929" cy="2157929"/>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3" name="object 58">
            <a:extLst>
              <a:ext uri="{FF2B5EF4-FFF2-40B4-BE49-F238E27FC236}">
                <a16:creationId xmlns:a16="http://schemas.microsoft.com/office/drawing/2014/main" id="{C7B361CD-2639-B5DA-0167-6FB8C3704457}"/>
              </a:ext>
            </a:extLst>
          </p:cNvPr>
          <p:cNvSpPr txBox="1"/>
          <p:nvPr/>
        </p:nvSpPr>
        <p:spPr>
          <a:xfrm>
            <a:off x="8090054" y="1695378"/>
            <a:ext cx="1622658" cy="1014508"/>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AU" sz="1800" dirty="0">
                <a:solidFill>
                  <a:schemeClr val="tx1"/>
                </a:solidFill>
                <a:effectLst/>
                <a:latin typeface="Neue Haas Grotesk Text Pro" panose="020B0504020202020204" pitchFamily="34" charset="77"/>
              </a:rPr>
              <a:t>BINTANGNYA ANGGUR PUTIH  DI WILAYAH </a:t>
            </a:r>
          </a:p>
        </p:txBody>
      </p:sp>
      <p:cxnSp>
        <p:nvCxnSpPr>
          <p:cNvPr id="16" name="Straight Connector 15">
            <a:extLst>
              <a:ext uri="{FF2B5EF4-FFF2-40B4-BE49-F238E27FC236}">
                <a16:creationId xmlns:a16="http://schemas.microsoft.com/office/drawing/2014/main" id="{2421C182-5F4C-E00C-18F9-95D51872FEB9}"/>
              </a:ext>
            </a:extLst>
          </p:cNvPr>
          <p:cNvCxnSpPr>
            <a:cxnSpLocks/>
          </p:cNvCxnSpPr>
          <p:nvPr/>
        </p:nvCxnSpPr>
        <p:spPr>
          <a:xfrm>
            <a:off x="3702761" y="2934142"/>
            <a:ext cx="0" cy="97829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63561242-E9E1-2C98-505A-EF44F7AD1590}"/>
              </a:ext>
            </a:extLst>
          </p:cNvPr>
          <p:cNvSpPr txBox="1"/>
          <p:nvPr/>
        </p:nvSpPr>
        <p:spPr>
          <a:xfrm>
            <a:off x="9416089" y="4122434"/>
            <a:ext cx="2824226" cy="1472839"/>
          </a:xfrm>
          <a:prstGeom prst="rect">
            <a:avLst/>
          </a:prstGeom>
          <a:noFill/>
        </p:spPr>
        <p:txBody>
          <a:bodyPr wrap="square" anchor="t">
            <a:spAutoFit/>
          </a:bodyPr>
          <a:lstStyle/>
          <a:p>
            <a:pPr>
              <a:lnSpc>
                <a:spcPct val="82000"/>
              </a:lnSpc>
              <a:spcBef>
                <a:spcPts val="150"/>
              </a:spcBef>
              <a:spcAft>
                <a:spcPts val="315"/>
              </a:spcAft>
              <a:buClr>
                <a:srgbClr val="B2D8BE"/>
              </a:buClr>
            </a:pPr>
            <a:r>
              <a:rPr lang="en-AU" sz="1400" dirty="0">
                <a:effectLst/>
                <a:latin typeface="Neue Haas Grotesk Text Pro" panose="020B0504020202020204" pitchFamily="34" charset="77"/>
              </a:rPr>
              <a:t>RASA TIPIKAL</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Stone fruit</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Lemon</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Grapefruit</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Melon</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err="1">
                <a:effectLst/>
                <a:latin typeface="Neue Haas Grotesk Text Pro" panose="020B0504020202020204" pitchFamily="34" charset="77"/>
              </a:rPr>
              <a:t>Kacang</a:t>
            </a:r>
            <a:r>
              <a:rPr lang="en-AU" sz="1400" dirty="0">
                <a:effectLst/>
                <a:latin typeface="Neue Haas Grotesk Text Pro" panose="020B0504020202020204" pitchFamily="34" charset="77"/>
              </a:rPr>
              <a:t> </a:t>
            </a:r>
            <a:r>
              <a:rPr lang="en-AU" sz="1400" dirty="0" err="1">
                <a:effectLst/>
                <a:latin typeface="Neue Haas Grotesk Text Pro" panose="020B0504020202020204" pitchFamily="34" charset="77"/>
              </a:rPr>
              <a:t>mede</a:t>
            </a:r>
            <a:r>
              <a:rPr lang="en-AU" sz="1400" dirty="0">
                <a:effectLst/>
                <a:latin typeface="Neue Haas Grotesk Text Pro" panose="020B0504020202020204" pitchFamily="34" charset="77"/>
              </a:rPr>
              <a:t> </a:t>
            </a:r>
          </a:p>
        </p:txBody>
      </p:sp>
      <p:sp>
        <p:nvSpPr>
          <p:cNvPr id="8" name="TextBox 7">
            <a:extLst>
              <a:ext uri="{FF2B5EF4-FFF2-40B4-BE49-F238E27FC236}">
                <a16:creationId xmlns:a16="http://schemas.microsoft.com/office/drawing/2014/main" id="{8BD5869B-BAB2-C093-50F4-1A4D671846B9}"/>
              </a:ext>
            </a:extLst>
          </p:cNvPr>
          <p:cNvSpPr txBox="1"/>
          <p:nvPr/>
        </p:nvSpPr>
        <p:spPr>
          <a:xfrm>
            <a:off x="623887" y="4368695"/>
            <a:ext cx="3607765" cy="1595309"/>
          </a:xfrm>
          <a:prstGeom prst="rect">
            <a:avLst/>
          </a:prstGeom>
          <a:noFill/>
        </p:spPr>
        <p:txBody>
          <a:bodyPr wrap="square" anchor="b">
            <a:spAutoFit/>
          </a:bodyPr>
          <a:lstStyle/>
          <a:p>
            <a:pPr algn="ctr">
              <a:spcBef>
                <a:spcPts val="203"/>
              </a:spcBef>
            </a:pPr>
            <a:r>
              <a:rPr lang="en-AU" sz="1600" b="1" dirty="0">
                <a:effectLst/>
                <a:latin typeface="Neue Haas Grotesk Text Pro" panose="020B0504020202020204" pitchFamily="34" charset="77"/>
              </a:rPr>
              <a:t>CONTOH YANG DIJADIKAN TOLOK UKUR</a:t>
            </a:r>
          </a:p>
          <a:p>
            <a:pPr algn="ctr">
              <a:spcBef>
                <a:spcPts val="203"/>
              </a:spcBef>
            </a:pPr>
            <a:r>
              <a:rPr lang="en-AU" sz="1600" dirty="0">
                <a:effectLst/>
                <a:latin typeface="Neue Haas Grotesk Text Pro" panose="020B0504020202020204" pitchFamily="34" charset="77"/>
              </a:rPr>
              <a:t>MEMILIKI POTENSI DISIMPAN DI RUANG BAWAH TANAH (CELLAR) SELAMA JANGKA WAKTU MENENGAH (4–5 TAHUN)</a:t>
            </a:r>
          </a:p>
        </p:txBody>
      </p:sp>
    </p:spTree>
    <p:extLst>
      <p:ext uri="{BB962C8B-B14F-4D97-AF65-F5344CB8AC3E}">
        <p14:creationId xmlns:p14="http://schemas.microsoft.com/office/powerpoint/2010/main" val="20711258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605277" y="590594"/>
            <a:ext cx="7904034" cy="1325562"/>
          </a:xfrm>
        </p:spPr>
        <p:txBody>
          <a:bodyPr/>
          <a:lstStyle/>
          <a:p>
            <a:r>
              <a:rPr lang="en-US" sz="3200" dirty="0">
                <a:solidFill>
                  <a:schemeClr val="bg2"/>
                </a:solidFill>
                <a:latin typeface="Neue Haas Grotesk Text Pro" panose="020B0504020202020204" pitchFamily="34" charset="77"/>
              </a:rPr>
              <a:t>CHARDONNAY</a:t>
            </a:r>
            <a:br>
              <a:rPr lang="en-US" sz="3200" dirty="0">
                <a:solidFill>
                  <a:schemeClr val="accent3"/>
                </a:solidFill>
                <a:latin typeface="Neue Haas Grotesk Text Pro" panose="020B0504020202020204" pitchFamily="34" charset="77"/>
              </a:rPr>
            </a:br>
            <a:r>
              <a:rPr lang="en-US" sz="4000" dirty="0">
                <a:solidFill>
                  <a:schemeClr val="accent2"/>
                </a:solidFill>
                <a:latin typeface="Neue Haas Grotesk Text Pro" panose="020B0504020202020204" pitchFamily="34" charset="77"/>
              </a:rPr>
              <a:t>KARAKTERISTIK</a:t>
            </a:r>
          </a:p>
        </p:txBody>
      </p:sp>
      <p:pic>
        <p:nvPicPr>
          <p:cNvPr id="20" name="Picture Placeholder 8">
            <a:extLst>
              <a:ext uri="{FF2B5EF4-FFF2-40B4-BE49-F238E27FC236}">
                <a16:creationId xmlns:a16="http://schemas.microsoft.com/office/drawing/2014/main" id="{94442B9C-7A53-5783-D95B-4FE1C0ED623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570806" y="368300"/>
            <a:ext cx="2114328" cy="6400800"/>
          </a:xfrm>
          <a:prstGeom prst="rect">
            <a:avLst/>
          </a:prstGeom>
        </p:spPr>
      </p:pic>
      <p:sp>
        <p:nvSpPr>
          <p:cNvPr id="21" name="object 10">
            <a:extLst>
              <a:ext uri="{FF2B5EF4-FFF2-40B4-BE49-F238E27FC236}">
                <a16:creationId xmlns:a16="http://schemas.microsoft.com/office/drawing/2014/main" id="{B89E5D8A-2B93-5A7A-2D7A-77456B75EE44}"/>
              </a:ext>
            </a:extLst>
          </p:cNvPr>
          <p:cNvSpPr txBox="1"/>
          <p:nvPr/>
        </p:nvSpPr>
        <p:spPr>
          <a:xfrm rot="16200000">
            <a:off x="7301852" y="4244048"/>
            <a:ext cx="4652237" cy="460254"/>
          </a:xfrm>
          <a:prstGeom prst="rect">
            <a:avLst/>
          </a:prstGeom>
        </p:spPr>
        <p:txBody>
          <a:bodyPr vert="horz" wrap="square" lIns="0" tIns="12065" rIns="0" bIns="0" rtlCol="0">
            <a:spAutoFit/>
          </a:bodyPr>
          <a:lstStyle/>
          <a:p>
            <a:pPr algn="ctr" defTabSz="914453">
              <a:lnSpc>
                <a:spcPct val="80000"/>
              </a:lnSpc>
              <a:spcBef>
                <a:spcPct val="0"/>
              </a:spcBef>
            </a:pPr>
            <a:r>
              <a:rPr lang="en-AU" sz="36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6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0" name="Oval 9">
            <a:extLst>
              <a:ext uri="{FF2B5EF4-FFF2-40B4-BE49-F238E27FC236}">
                <a16:creationId xmlns:a16="http://schemas.microsoft.com/office/drawing/2014/main" id="{6F56D2EB-195E-E0F7-2B13-B4E3B0A8B0B4}"/>
              </a:ext>
            </a:extLst>
          </p:cNvPr>
          <p:cNvSpPr/>
          <p:nvPr/>
        </p:nvSpPr>
        <p:spPr>
          <a:xfrm>
            <a:off x="2011495" y="21946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962BE3D1-FF94-496F-0AE3-EA9C4117F0C3}"/>
              </a:ext>
            </a:extLst>
          </p:cNvPr>
          <p:cNvSpPr/>
          <p:nvPr/>
        </p:nvSpPr>
        <p:spPr>
          <a:xfrm>
            <a:off x="2375638" y="21917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91291C1B-82A5-4F4A-A87C-2A021E60710E}"/>
              </a:ext>
            </a:extLst>
          </p:cNvPr>
          <p:cNvSpPr/>
          <p:nvPr/>
        </p:nvSpPr>
        <p:spPr>
          <a:xfrm>
            <a:off x="2739781" y="21917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0BC3DDA9-AB5C-D3C6-6A5D-E4BCE6FF5CD2}"/>
              </a:ext>
            </a:extLst>
          </p:cNvPr>
          <p:cNvSpPr/>
          <p:nvPr/>
        </p:nvSpPr>
        <p:spPr>
          <a:xfrm>
            <a:off x="3103924" y="21917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1" name="Oval 40">
            <a:extLst>
              <a:ext uri="{FF2B5EF4-FFF2-40B4-BE49-F238E27FC236}">
                <a16:creationId xmlns:a16="http://schemas.microsoft.com/office/drawing/2014/main" id="{5D5E2F84-A7FC-2923-990C-971FADE9EC37}"/>
              </a:ext>
            </a:extLst>
          </p:cNvPr>
          <p:cNvSpPr/>
          <p:nvPr/>
        </p:nvSpPr>
        <p:spPr>
          <a:xfrm>
            <a:off x="3468448" y="21917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81884036-2716-602E-A397-6AA600F744D3}"/>
              </a:ext>
            </a:extLst>
          </p:cNvPr>
          <p:cNvSpPr/>
          <p:nvPr/>
        </p:nvSpPr>
        <p:spPr>
          <a:xfrm>
            <a:off x="3832972" y="21917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2B0DB3A5-7DE6-4535-25A9-3B9FFA2A73D3}"/>
              </a:ext>
            </a:extLst>
          </p:cNvPr>
          <p:cNvSpPr/>
          <p:nvPr/>
        </p:nvSpPr>
        <p:spPr>
          <a:xfrm>
            <a:off x="4191317" y="21917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82CE8839-B14D-EC3A-0C13-1CA5CC770955}"/>
              </a:ext>
            </a:extLst>
          </p:cNvPr>
          <p:cNvSpPr/>
          <p:nvPr/>
        </p:nvSpPr>
        <p:spPr>
          <a:xfrm>
            <a:off x="4562019" y="21917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FF78DB7C-6710-BFED-03C6-B12CAFED3C04}"/>
              </a:ext>
            </a:extLst>
          </p:cNvPr>
          <p:cNvSpPr/>
          <p:nvPr/>
        </p:nvSpPr>
        <p:spPr>
          <a:xfrm>
            <a:off x="4926543" y="21917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2876876" y="2620133"/>
            <a:ext cx="195781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Chardonnay</a:t>
            </a:r>
          </a:p>
        </p:txBody>
      </p:sp>
      <p:sp>
        <p:nvSpPr>
          <p:cNvPr id="54" name="Oval 53">
            <a:extLst>
              <a:ext uri="{FF2B5EF4-FFF2-40B4-BE49-F238E27FC236}">
                <a16:creationId xmlns:a16="http://schemas.microsoft.com/office/drawing/2014/main" id="{889E2E6B-B4FC-4D27-093E-FF22D5ADCF2C}"/>
              </a:ext>
            </a:extLst>
          </p:cNvPr>
          <p:cNvSpPr/>
          <p:nvPr/>
        </p:nvSpPr>
        <p:spPr>
          <a:xfrm>
            <a:off x="2011495" y="33438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36AB2BF6-B6E0-550B-F394-A08618E37ABC}"/>
              </a:ext>
            </a:extLst>
          </p:cNvPr>
          <p:cNvSpPr/>
          <p:nvPr/>
        </p:nvSpPr>
        <p:spPr>
          <a:xfrm>
            <a:off x="2375638"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C3F6284D-50A0-B092-6E0B-687AFEAA4EF8}"/>
              </a:ext>
            </a:extLst>
          </p:cNvPr>
          <p:cNvSpPr/>
          <p:nvPr/>
        </p:nvSpPr>
        <p:spPr>
          <a:xfrm>
            <a:off x="2739781"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2B82FD9A-227A-DC48-3962-B75CEF43311F}"/>
              </a:ext>
            </a:extLst>
          </p:cNvPr>
          <p:cNvSpPr/>
          <p:nvPr/>
        </p:nvSpPr>
        <p:spPr>
          <a:xfrm>
            <a:off x="3103924"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9" name="Oval 58">
            <a:extLst>
              <a:ext uri="{FF2B5EF4-FFF2-40B4-BE49-F238E27FC236}">
                <a16:creationId xmlns:a16="http://schemas.microsoft.com/office/drawing/2014/main" id="{28A46049-63B6-2E72-2848-E3A891BCC211}"/>
              </a:ext>
            </a:extLst>
          </p:cNvPr>
          <p:cNvSpPr/>
          <p:nvPr/>
        </p:nvSpPr>
        <p:spPr>
          <a:xfrm>
            <a:off x="346844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C5C78655-6C11-AB64-A2ED-7034DF0FF779}"/>
              </a:ext>
            </a:extLst>
          </p:cNvPr>
          <p:cNvSpPr/>
          <p:nvPr/>
        </p:nvSpPr>
        <p:spPr>
          <a:xfrm>
            <a:off x="3832972"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23B7EFA6-29BE-1C16-13C3-30E0CCB4872F}"/>
              </a:ext>
            </a:extLst>
          </p:cNvPr>
          <p:cNvSpPr/>
          <p:nvPr/>
        </p:nvSpPr>
        <p:spPr>
          <a:xfrm>
            <a:off x="4191317"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ACF69098-86FD-FE77-8092-920C4D167604}"/>
              </a:ext>
            </a:extLst>
          </p:cNvPr>
          <p:cNvSpPr/>
          <p:nvPr/>
        </p:nvSpPr>
        <p:spPr>
          <a:xfrm>
            <a:off x="4562019"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6B028919-6A18-01F4-BB26-F18ECE53911C}"/>
              </a:ext>
            </a:extLst>
          </p:cNvPr>
          <p:cNvSpPr/>
          <p:nvPr/>
        </p:nvSpPr>
        <p:spPr>
          <a:xfrm>
            <a:off x="4926543"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9" name="Oval 68">
            <a:extLst>
              <a:ext uri="{FF2B5EF4-FFF2-40B4-BE49-F238E27FC236}">
                <a16:creationId xmlns:a16="http://schemas.microsoft.com/office/drawing/2014/main" id="{0578BD73-E803-010F-D580-99A4F5AF1A1C}"/>
              </a:ext>
            </a:extLst>
          </p:cNvPr>
          <p:cNvSpPr/>
          <p:nvPr/>
        </p:nvSpPr>
        <p:spPr>
          <a:xfrm>
            <a:off x="2011495"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9C50D499-92FE-191F-A066-1C441C1AFEE6}"/>
              </a:ext>
            </a:extLst>
          </p:cNvPr>
          <p:cNvSpPr/>
          <p:nvPr/>
        </p:nvSpPr>
        <p:spPr>
          <a:xfrm>
            <a:off x="2375638"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038F7BF3-915C-F506-9D7B-79E20DE5B43B}"/>
              </a:ext>
            </a:extLst>
          </p:cNvPr>
          <p:cNvSpPr/>
          <p:nvPr/>
        </p:nvSpPr>
        <p:spPr>
          <a:xfrm>
            <a:off x="2739781"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CD312308-6A25-F4D2-DEEB-2DCB01093378}"/>
              </a:ext>
            </a:extLst>
          </p:cNvPr>
          <p:cNvSpPr/>
          <p:nvPr/>
        </p:nvSpPr>
        <p:spPr>
          <a:xfrm>
            <a:off x="3103924"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E43B8C7F-07DF-0ECB-5312-0A55CBB4A72E}"/>
              </a:ext>
            </a:extLst>
          </p:cNvPr>
          <p:cNvSpPr/>
          <p:nvPr/>
        </p:nvSpPr>
        <p:spPr>
          <a:xfrm>
            <a:off x="3468448"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5BFD544A-5966-9EFC-5B26-0EBC880CA6A7}"/>
              </a:ext>
            </a:extLst>
          </p:cNvPr>
          <p:cNvSpPr/>
          <p:nvPr/>
        </p:nvSpPr>
        <p:spPr>
          <a:xfrm>
            <a:off x="3832972"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7EF0F0EC-AE6F-D745-543C-59511E924829}"/>
              </a:ext>
            </a:extLst>
          </p:cNvPr>
          <p:cNvSpPr/>
          <p:nvPr/>
        </p:nvSpPr>
        <p:spPr>
          <a:xfrm>
            <a:off x="4191317"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B2F2A0B3-CB15-A8CC-3165-78E705E00DA0}"/>
              </a:ext>
            </a:extLst>
          </p:cNvPr>
          <p:cNvSpPr/>
          <p:nvPr/>
        </p:nvSpPr>
        <p:spPr>
          <a:xfrm>
            <a:off x="4562019"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87343FB6-7E3B-B3DE-5779-F283805FF772}"/>
              </a:ext>
            </a:extLst>
          </p:cNvPr>
          <p:cNvSpPr/>
          <p:nvPr/>
        </p:nvSpPr>
        <p:spPr>
          <a:xfrm>
            <a:off x="4926543"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0" name="Oval 89">
            <a:extLst>
              <a:ext uri="{FF2B5EF4-FFF2-40B4-BE49-F238E27FC236}">
                <a16:creationId xmlns:a16="http://schemas.microsoft.com/office/drawing/2014/main" id="{9ADF75C1-2283-CB22-99AC-2C1A54F55AA9}"/>
              </a:ext>
            </a:extLst>
          </p:cNvPr>
          <p:cNvSpPr/>
          <p:nvPr/>
        </p:nvSpPr>
        <p:spPr>
          <a:xfrm>
            <a:off x="2011495" y="502433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0C790E21-B961-56B1-A980-C1C60AD6D249}"/>
              </a:ext>
            </a:extLst>
          </p:cNvPr>
          <p:cNvSpPr/>
          <p:nvPr/>
        </p:nvSpPr>
        <p:spPr>
          <a:xfrm>
            <a:off x="2375638"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B4E5A90C-4C56-B0A4-F80E-15BA53D01685}"/>
              </a:ext>
            </a:extLst>
          </p:cNvPr>
          <p:cNvSpPr/>
          <p:nvPr/>
        </p:nvSpPr>
        <p:spPr>
          <a:xfrm>
            <a:off x="2739781"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95D78A90-2F29-8309-25EF-AF983C9E0DF4}"/>
              </a:ext>
            </a:extLst>
          </p:cNvPr>
          <p:cNvSpPr/>
          <p:nvPr/>
        </p:nvSpPr>
        <p:spPr>
          <a:xfrm>
            <a:off x="3103924"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B8D7AD80-E89E-94FC-05B3-65E2B789EDBF}"/>
              </a:ext>
            </a:extLst>
          </p:cNvPr>
          <p:cNvSpPr/>
          <p:nvPr/>
        </p:nvSpPr>
        <p:spPr>
          <a:xfrm>
            <a:off x="346844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C359EA06-9A7D-9E0F-4522-82CD640F0D85}"/>
              </a:ext>
            </a:extLst>
          </p:cNvPr>
          <p:cNvSpPr/>
          <p:nvPr/>
        </p:nvSpPr>
        <p:spPr>
          <a:xfrm>
            <a:off x="3832972"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28D376A2-3656-F7BF-8E97-DA95B182B782}"/>
              </a:ext>
            </a:extLst>
          </p:cNvPr>
          <p:cNvSpPr/>
          <p:nvPr/>
        </p:nvSpPr>
        <p:spPr>
          <a:xfrm>
            <a:off x="4191317"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86771A24-F00F-4429-B5A3-60CC5B631545}"/>
              </a:ext>
            </a:extLst>
          </p:cNvPr>
          <p:cNvSpPr/>
          <p:nvPr/>
        </p:nvSpPr>
        <p:spPr>
          <a:xfrm>
            <a:off x="4562019"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11320E13-6CCD-AA11-E9F0-092E97D873B8}"/>
              </a:ext>
            </a:extLst>
          </p:cNvPr>
          <p:cNvSpPr/>
          <p:nvPr/>
        </p:nvSpPr>
        <p:spPr>
          <a:xfrm>
            <a:off x="4926543"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5" name="Oval 104">
            <a:extLst>
              <a:ext uri="{FF2B5EF4-FFF2-40B4-BE49-F238E27FC236}">
                <a16:creationId xmlns:a16="http://schemas.microsoft.com/office/drawing/2014/main" id="{C078604D-736D-2D36-8664-746636080348}"/>
              </a:ext>
            </a:extLst>
          </p:cNvPr>
          <p:cNvSpPr/>
          <p:nvPr/>
        </p:nvSpPr>
        <p:spPr>
          <a:xfrm>
            <a:off x="2011495"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DCF7E2D1-1D3D-AE8A-B1C6-08055DE528DA}"/>
              </a:ext>
            </a:extLst>
          </p:cNvPr>
          <p:cNvSpPr/>
          <p:nvPr/>
        </p:nvSpPr>
        <p:spPr>
          <a:xfrm>
            <a:off x="2375638"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47DC42B4-9713-6197-7E67-351186EFCE73}"/>
              </a:ext>
            </a:extLst>
          </p:cNvPr>
          <p:cNvSpPr/>
          <p:nvPr/>
        </p:nvSpPr>
        <p:spPr>
          <a:xfrm>
            <a:off x="2739781"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B7D4B46-0DBC-8E17-9E4A-ED8869CBCB88}"/>
              </a:ext>
            </a:extLst>
          </p:cNvPr>
          <p:cNvSpPr/>
          <p:nvPr/>
        </p:nvSpPr>
        <p:spPr>
          <a:xfrm>
            <a:off x="3103924"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809198EE-61B6-0C55-5E72-CC96478B3081}"/>
              </a:ext>
            </a:extLst>
          </p:cNvPr>
          <p:cNvSpPr/>
          <p:nvPr/>
        </p:nvSpPr>
        <p:spPr>
          <a:xfrm>
            <a:off x="3468448"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BE48170E-C2C8-5ECB-7B4E-4825282DA9F8}"/>
              </a:ext>
            </a:extLst>
          </p:cNvPr>
          <p:cNvSpPr/>
          <p:nvPr/>
        </p:nvSpPr>
        <p:spPr>
          <a:xfrm>
            <a:off x="3832972"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ABB9A261-A519-8F83-CC9C-C27E7BE7C8BC}"/>
              </a:ext>
            </a:extLst>
          </p:cNvPr>
          <p:cNvSpPr/>
          <p:nvPr/>
        </p:nvSpPr>
        <p:spPr>
          <a:xfrm>
            <a:off x="4191317"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3C6B49AE-22F4-29C7-6562-D5F7B5533FAF}"/>
              </a:ext>
            </a:extLst>
          </p:cNvPr>
          <p:cNvSpPr/>
          <p:nvPr/>
        </p:nvSpPr>
        <p:spPr>
          <a:xfrm>
            <a:off x="4562019"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458A706B-18C3-65BA-DD55-E8D0F35DB7E9}"/>
              </a:ext>
            </a:extLst>
          </p:cNvPr>
          <p:cNvSpPr/>
          <p:nvPr/>
        </p:nvSpPr>
        <p:spPr>
          <a:xfrm>
            <a:off x="4926543"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6" name="Oval 115">
            <a:extLst>
              <a:ext uri="{FF2B5EF4-FFF2-40B4-BE49-F238E27FC236}">
                <a16:creationId xmlns:a16="http://schemas.microsoft.com/office/drawing/2014/main" id="{D11C57C6-EF40-F4C0-3BC7-803F45BD5066}"/>
              </a:ext>
            </a:extLst>
          </p:cNvPr>
          <p:cNvSpPr/>
          <p:nvPr/>
        </p:nvSpPr>
        <p:spPr>
          <a:xfrm>
            <a:off x="2011495"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4274FBC1-5792-4EF8-6975-F5AA36DEF46D}"/>
              </a:ext>
            </a:extLst>
          </p:cNvPr>
          <p:cNvSpPr/>
          <p:nvPr/>
        </p:nvSpPr>
        <p:spPr>
          <a:xfrm>
            <a:off x="2375638"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88F5D0DA-5D57-0855-F499-3E4388E0A04B}"/>
              </a:ext>
            </a:extLst>
          </p:cNvPr>
          <p:cNvSpPr/>
          <p:nvPr/>
        </p:nvSpPr>
        <p:spPr>
          <a:xfrm>
            <a:off x="2739781"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D70863FB-17C8-F44A-FCF0-935042648F15}"/>
              </a:ext>
            </a:extLst>
          </p:cNvPr>
          <p:cNvSpPr/>
          <p:nvPr/>
        </p:nvSpPr>
        <p:spPr>
          <a:xfrm>
            <a:off x="3103924"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E1CF8C33-738A-C89E-6C4A-20BAC9F3863E}"/>
              </a:ext>
            </a:extLst>
          </p:cNvPr>
          <p:cNvSpPr/>
          <p:nvPr/>
        </p:nvSpPr>
        <p:spPr>
          <a:xfrm>
            <a:off x="456201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090B0514-3BDB-C3CE-E2C8-7DF23BABCD3E}"/>
              </a:ext>
            </a:extLst>
          </p:cNvPr>
          <p:cNvSpPr/>
          <p:nvPr/>
        </p:nvSpPr>
        <p:spPr>
          <a:xfrm>
            <a:off x="492654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1913463"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376592" y="5829879"/>
            <a:ext cx="116730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12.5% – 13.5%</a:t>
            </a:r>
          </a:p>
        </p:txBody>
      </p:sp>
      <p:sp>
        <p:nvSpPr>
          <p:cNvPr id="127" name="Title 2">
            <a:extLst>
              <a:ext uri="{FF2B5EF4-FFF2-40B4-BE49-F238E27FC236}">
                <a16:creationId xmlns:a16="http://schemas.microsoft.com/office/drawing/2014/main" id="{B5A9709D-06AD-382A-042C-DC037BA6DFC0}"/>
              </a:ext>
            </a:extLst>
          </p:cNvPr>
          <p:cNvSpPr txBox="1"/>
          <p:nvPr/>
        </p:nvSpPr>
        <p:spPr>
          <a:xfrm>
            <a:off x="4476345" y="583499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138" name="Straight Connector 137">
            <a:extLst>
              <a:ext uri="{FF2B5EF4-FFF2-40B4-BE49-F238E27FC236}">
                <a16:creationId xmlns:a16="http://schemas.microsoft.com/office/drawing/2014/main" id="{A99BF965-57F4-CB8F-FDFE-23CC6ACE8858}"/>
              </a:ext>
            </a:extLst>
          </p:cNvPr>
          <p:cNvCxnSpPr>
            <a:cxnSpLocks/>
          </p:cNvCxnSpPr>
          <p:nvPr/>
        </p:nvCxnSpPr>
        <p:spPr>
          <a:xfrm>
            <a:off x="2505277"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7388ADA4-79FF-4263-80FE-AEE7E55C3A67}"/>
              </a:ext>
            </a:extLst>
          </p:cNvPr>
          <p:cNvGrpSpPr/>
          <p:nvPr/>
        </p:nvGrpSpPr>
        <p:grpSpPr>
          <a:xfrm>
            <a:off x="3829989" y="6152078"/>
            <a:ext cx="278634" cy="272668"/>
            <a:chOff x="4197711" y="6152078"/>
            <a:chExt cx="278634" cy="272668"/>
          </a:xfrm>
        </p:grpSpPr>
        <p:sp>
          <p:nvSpPr>
            <p:cNvPr id="8" name="Freeform 7">
              <a:extLst>
                <a:ext uri="{FF2B5EF4-FFF2-40B4-BE49-F238E27FC236}">
                  <a16:creationId xmlns:a16="http://schemas.microsoft.com/office/drawing/2014/main" id="{4457550D-D6A7-A7C4-1FA9-F03BB865B97A}"/>
                </a:ext>
              </a:extLst>
            </p:cNvPr>
            <p:cNvSpPr/>
            <p:nvPr/>
          </p:nvSpPr>
          <p:spPr>
            <a:xfrm>
              <a:off x="4334637" y="6152078"/>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9" name="Freeform 8">
              <a:extLst>
                <a:ext uri="{FF2B5EF4-FFF2-40B4-BE49-F238E27FC236}">
                  <a16:creationId xmlns:a16="http://schemas.microsoft.com/office/drawing/2014/main" id="{4C18D776-10EF-45C9-08AB-E3BB051419BD}"/>
                </a:ext>
              </a:extLst>
            </p:cNvPr>
            <p:cNvSpPr/>
            <p:nvPr/>
          </p:nvSpPr>
          <p:spPr>
            <a:xfrm rot="10800000">
              <a:off x="4197711" y="6152078"/>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7" name="Group 6">
            <a:extLst>
              <a:ext uri="{FF2B5EF4-FFF2-40B4-BE49-F238E27FC236}">
                <a16:creationId xmlns:a16="http://schemas.microsoft.com/office/drawing/2014/main" id="{729FECA7-E6CF-980C-519E-7505EFACCFAE}"/>
              </a:ext>
            </a:extLst>
          </p:cNvPr>
          <p:cNvGrpSpPr/>
          <p:nvPr/>
        </p:nvGrpSpPr>
        <p:grpSpPr>
          <a:xfrm>
            <a:off x="3465681" y="6152078"/>
            <a:ext cx="275054" cy="272668"/>
            <a:chOff x="3465681" y="6152078"/>
            <a:chExt cx="275054" cy="272668"/>
          </a:xfrm>
        </p:grpSpPr>
        <p:sp>
          <p:nvSpPr>
            <p:cNvPr id="121" name="Oval 120">
              <a:extLst>
                <a:ext uri="{FF2B5EF4-FFF2-40B4-BE49-F238E27FC236}">
                  <a16:creationId xmlns:a16="http://schemas.microsoft.com/office/drawing/2014/main" id="{EEF402AA-A4A0-D4C2-059E-E66982B6EBE5}"/>
                </a:ext>
              </a:extLst>
            </p:cNvPr>
            <p:cNvSpPr/>
            <p:nvPr/>
          </p:nvSpPr>
          <p:spPr>
            <a:xfrm>
              <a:off x="3468067"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Freeform 11">
              <a:extLst>
                <a:ext uri="{FF2B5EF4-FFF2-40B4-BE49-F238E27FC236}">
                  <a16:creationId xmlns:a16="http://schemas.microsoft.com/office/drawing/2014/main" id="{35855531-27C6-679E-C97F-AF870D24775B}"/>
                </a:ext>
              </a:extLst>
            </p:cNvPr>
            <p:cNvSpPr/>
            <p:nvPr/>
          </p:nvSpPr>
          <p:spPr>
            <a:xfrm rot="10800000">
              <a:off x="3465681" y="6152078"/>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11" name="Straight Connector 10">
            <a:extLst>
              <a:ext uri="{FF2B5EF4-FFF2-40B4-BE49-F238E27FC236}">
                <a16:creationId xmlns:a16="http://schemas.microsoft.com/office/drawing/2014/main" id="{57F252BD-6762-EC66-7068-AC9CF694399B}"/>
              </a:ext>
            </a:extLst>
          </p:cNvPr>
          <p:cNvCxnSpPr>
            <a:cxnSpLocks/>
          </p:cNvCxnSpPr>
          <p:nvPr/>
        </p:nvCxnSpPr>
        <p:spPr>
          <a:xfrm>
            <a:off x="2499977" y="2641194"/>
            <a:ext cx="183218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A9F847C-F6A3-750E-3F76-D88E6683C2CD}"/>
              </a:ext>
            </a:extLst>
          </p:cNvPr>
          <p:cNvCxnSpPr>
            <a:cxnSpLocks/>
          </p:cNvCxnSpPr>
          <p:nvPr/>
        </p:nvCxnSpPr>
        <p:spPr>
          <a:xfrm>
            <a:off x="4321568"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C8309F13-4E9D-7054-25F1-DA0794A180CE}"/>
              </a:ext>
            </a:extLst>
          </p:cNvPr>
          <p:cNvSpPr/>
          <p:nvPr/>
        </p:nvSpPr>
        <p:spPr>
          <a:xfrm>
            <a:off x="420068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 name="Title 2">
            <a:extLst>
              <a:ext uri="{FF2B5EF4-FFF2-40B4-BE49-F238E27FC236}">
                <a16:creationId xmlns:a16="http://schemas.microsoft.com/office/drawing/2014/main" id="{A334B39B-0D87-395F-3D59-1757FC765CAA}"/>
              </a:ext>
            </a:extLst>
          </p:cNvPr>
          <p:cNvSpPr txBox="1"/>
          <p:nvPr/>
        </p:nvSpPr>
        <p:spPr>
          <a:xfrm>
            <a:off x="532765" y="2232232"/>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WARNA</a:t>
            </a:r>
          </a:p>
        </p:txBody>
      </p:sp>
      <p:cxnSp>
        <p:nvCxnSpPr>
          <p:cNvPr id="18" name="Straight Connector 17">
            <a:extLst>
              <a:ext uri="{FF2B5EF4-FFF2-40B4-BE49-F238E27FC236}">
                <a16:creationId xmlns:a16="http://schemas.microsoft.com/office/drawing/2014/main" id="{A7A36492-E3AB-A18F-DE22-04C6086E0B4F}"/>
              </a:ext>
            </a:extLst>
          </p:cNvPr>
          <p:cNvCxnSpPr>
            <a:cxnSpLocks/>
          </p:cNvCxnSpPr>
          <p:nvPr/>
        </p:nvCxnSpPr>
        <p:spPr>
          <a:xfrm>
            <a:off x="1511771" y="2340598"/>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9" name="Title 2">
            <a:extLst>
              <a:ext uri="{FF2B5EF4-FFF2-40B4-BE49-F238E27FC236}">
                <a16:creationId xmlns:a16="http://schemas.microsoft.com/office/drawing/2014/main" id="{D93E611A-96B6-52F5-9EA9-AEA7AF5772E9}"/>
              </a:ext>
            </a:extLst>
          </p:cNvPr>
          <p:cNvSpPr txBox="1"/>
          <p:nvPr/>
        </p:nvSpPr>
        <p:spPr>
          <a:xfrm>
            <a:off x="532764" y="333426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22" name="Title 2">
            <a:extLst>
              <a:ext uri="{FF2B5EF4-FFF2-40B4-BE49-F238E27FC236}">
                <a16:creationId xmlns:a16="http://schemas.microsoft.com/office/drawing/2014/main" id="{2F4B323D-B3A5-C7A0-20A3-15ED54564D45}"/>
              </a:ext>
            </a:extLst>
          </p:cNvPr>
          <p:cNvSpPr txBox="1"/>
          <p:nvPr/>
        </p:nvSpPr>
        <p:spPr>
          <a:xfrm>
            <a:off x="1915179"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err="1">
                <a:solidFill>
                  <a:schemeClr val="tx1"/>
                </a:solidFill>
                <a:latin typeface="Neue Haas Grotesk Text Pro" panose="020B0504020202020204" pitchFamily="34" charset="77"/>
              </a:rPr>
              <a:t>Ringan</a:t>
            </a:r>
            <a:endParaRPr lang="en-US" sz="1200" cap="none" dirty="0">
              <a:solidFill>
                <a:schemeClr val="tx1"/>
              </a:solidFill>
              <a:latin typeface="Neue Haas Grotesk Text Pro" panose="020B0504020202020204" pitchFamily="34" charset="77"/>
            </a:endParaRPr>
          </a:p>
        </p:txBody>
      </p:sp>
      <p:sp>
        <p:nvSpPr>
          <p:cNvPr id="23" name="Title 2">
            <a:extLst>
              <a:ext uri="{FF2B5EF4-FFF2-40B4-BE49-F238E27FC236}">
                <a16:creationId xmlns:a16="http://schemas.microsoft.com/office/drawing/2014/main" id="{158B7464-B76D-0519-D157-64DBC130D780}"/>
              </a:ext>
            </a:extLst>
          </p:cNvPr>
          <p:cNvSpPr txBox="1"/>
          <p:nvPr/>
        </p:nvSpPr>
        <p:spPr>
          <a:xfrm>
            <a:off x="3184930"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Sedang</a:t>
            </a:r>
          </a:p>
        </p:txBody>
      </p:sp>
      <p:sp>
        <p:nvSpPr>
          <p:cNvPr id="27" name="Title 2">
            <a:extLst>
              <a:ext uri="{FF2B5EF4-FFF2-40B4-BE49-F238E27FC236}">
                <a16:creationId xmlns:a16="http://schemas.microsoft.com/office/drawing/2014/main" id="{C51E92DB-E0F0-A0EC-04E0-27EFA5BD0272}"/>
              </a:ext>
            </a:extLst>
          </p:cNvPr>
          <p:cNvSpPr txBox="1"/>
          <p:nvPr/>
        </p:nvSpPr>
        <p:spPr>
          <a:xfrm>
            <a:off x="4478061" y="38426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Manis</a:t>
            </a:r>
          </a:p>
        </p:txBody>
      </p:sp>
      <p:cxnSp>
        <p:nvCxnSpPr>
          <p:cNvPr id="28" name="Straight Connector 27">
            <a:extLst>
              <a:ext uri="{FF2B5EF4-FFF2-40B4-BE49-F238E27FC236}">
                <a16:creationId xmlns:a16="http://schemas.microsoft.com/office/drawing/2014/main" id="{826D967F-C751-3285-728F-1952C49C08ED}"/>
              </a:ext>
            </a:extLst>
          </p:cNvPr>
          <p:cNvCxnSpPr>
            <a:cxnSpLocks/>
          </p:cNvCxnSpPr>
          <p:nvPr/>
        </p:nvCxnSpPr>
        <p:spPr>
          <a:xfrm>
            <a:off x="1209031" y="3502133"/>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9" name="Title 2">
            <a:extLst>
              <a:ext uri="{FF2B5EF4-FFF2-40B4-BE49-F238E27FC236}">
                <a16:creationId xmlns:a16="http://schemas.microsoft.com/office/drawing/2014/main" id="{B81CC2BA-1E97-E0E9-5F96-989D6AF85910}"/>
              </a:ext>
            </a:extLst>
          </p:cNvPr>
          <p:cNvSpPr txBox="1"/>
          <p:nvPr/>
        </p:nvSpPr>
        <p:spPr>
          <a:xfrm>
            <a:off x="532764" y="420541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MANISNYA</a:t>
            </a:r>
          </a:p>
        </p:txBody>
      </p:sp>
      <p:cxnSp>
        <p:nvCxnSpPr>
          <p:cNvPr id="30" name="Straight Connector 29">
            <a:extLst>
              <a:ext uri="{FF2B5EF4-FFF2-40B4-BE49-F238E27FC236}">
                <a16:creationId xmlns:a16="http://schemas.microsoft.com/office/drawing/2014/main" id="{9D341025-46EC-2ED8-B541-5F6E8B14E78A}"/>
              </a:ext>
            </a:extLst>
          </p:cNvPr>
          <p:cNvCxnSpPr>
            <a:cxnSpLocks/>
          </p:cNvCxnSpPr>
          <p:nvPr/>
        </p:nvCxnSpPr>
        <p:spPr>
          <a:xfrm>
            <a:off x="1851582" y="4373284"/>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1" name="Title 2">
            <a:extLst>
              <a:ext uri="{FF2B5EF4-FFF2-40B4-BE49-F238E27FC236}">
                <a16:creationId xmlns:a16="http://schemas.microsoft.com/office/drawing/2014/main" id="{5807750A-ED92-E1D9-F719-C32D6F89BAA9}"/>
              </a:ext>
            </a:extLst>
          </p:cNvPr>
          <p:cNvSpPr txBox="1"/>
          <p:nvPr/>
        </p:nvSpPr>
        <p:spPr>
          <a:xfrm>
            <a:off x="1903748" y="4694534"/>
            <a:ext cx="140608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err="1">
                <a:solidFill>
                  <a:schemeClr val="tx1"/>
                </a:solidFill>
                <a:latin typeface="Neue Haas Grotesk Text Pro" panose="020B0504020202020204" pitchFamily="34" charset="77"/>
              </a:rPr>
              <a:t>Rendah</a:t>
            </a:r>
            <a:endParaRPr lang="en-US" sz="1200" cap="none" dirty="0">
              <a:solidFill>
                <a:schemeClr val="tx1"/>
              </a:solidFill>
              <a:latin typeface="Neue Haas Grotesk Text Pro" panose="020B0504020202020204" pitchFamily="34" charset="77"/>
            </a:endParaRPr>
          </a:p>
        </p:txBody>
      </p:sp>
      <p:sp>
        <p:nvSpPr>
          <p:cNvPr id="32" name="Title 2">
            <a:extLst>
              <a:ext uri="{FF2B5EF4-FFF2-40B4-BE49-F238E27FC236}">
                <a16:creationId xmlns:a16="http://schemas.microsoft.com/office/drawing/2014/main" id="{4F281AE1-BE5D-C51D-A8B3-4BC6CA574CE5}"/>
              </a:ext>
            </a:extLst>
          </p:cNvPr>
          <p:cNvSpPr txBox="1"/>
          <p:nvPr/>
        </p:nvSpPr>
        <p:spPr>
          <a:xfrm>
            <a:off x="3035747" y="4711762"/>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Sedang</a:t>
            </a:r>
          </a:p>
        </p:txBody>
      </p:sp>
      <p:sp>
        <p:nvSpPr>
          <p:cNvPr id="33" name="Title 2">
            <a:extLst>
              <a:ext uri="{FF2B5EF4-FFF2-40B4-BE49-F238E27FC236}">
                <a16:creationId xmlns:a16="http://schemas.microsoft.com/office/drawing/2014/main" id="{0049B41C-42FA-9204-92BA-BE64BCAB6974}"/>
              </a:ext>
            </a:extLst>
          </p:cNvPr>
          <p:cNvSpPr txBox="1"/>
          <p:nvPr/>
        </p:nvSpPr>
        <p:spPr>
          <a:xfrm>
            <a:off x="4478061" y="468288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Tinggi</a:t>
            </a:r>
          </a:p>
        </p:txBody>
      </p:sp>
      <p:cxnSp>
        <p:nvCxnSpPr>
          <p:cNvPr id="35" name="Straight Connector 34">
            <a:extLst>
              <a:ext uri="{FF2B5EF4-FFF2-40B4-BE49-F238E27FC236}">
                <a16:creationId xmlns:a16="http://schemas.microsoft.com/office/drawing/2014/main" id="{7568F56E-8B07-0610-3AD4-BCB61ECEB30C}"/>
              </a:ext>
            </a:extLst>
          </p:cNvPr>
          <p:cNvCxnSpPr>
            <a:cxnSpLocks/>
          </p:cNvCxnSpPr>
          <p:nvPr/>
        </p:nvCxnSpPr>
        <p:spPr>
          <a:xfrm>
            <a:off x="1079285" y="5213543"/>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6" name="Title 2">
            <a:extLst>
              <a:ext uri="{FF2B5EF4-FFF2-40B4-BE49-F238E27FC236}">
                <a16:creationId xmlns:a16="http://schemas.microsoft.com/office/drawing/2014/main" id="{B4270C9A-24DC-EA4D-C312-D8D797DF87D3}"/>
              </a:ext>
            </a:extLst>
          </p:cNvPr>
          <p:cNvSpPr txBox="1"/>
          <p:nvPr/>
        </p:nvSpPr>
        <p:spPr>
          <a:xfrm>
            <a:off x="532764" y="53916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KEASAMAN</a:t>
            </a:r>
          </a:p>
        </p:txBody>
      </p:sp>
      <p:cxnSp>
        <p:nvCxnSpPr>
          <p:cNvPr id="38" name="Straight Connector 37">
            <a:extLst>
              <a:ext uri="{FF2B5EF4-FFF2-40B4-BE49-F238E27FC236}">
                <a16:creationId xmlns:a16="http://schemas.microsoft.com/office/drawing/2014/main" id="{C1FFDFBB-0EB2-38F6-008B-12E3C52D433E}"/>
              </a:ext>
            </a:extLst>
          </p:cNvPr>
          <p:cNvCxnSpPr>
            <a:cxnSpLocks/>
          </p:cNvCxnSpPr>
          <p:nvPr/>
        </p:nvCxnSpPr>
        <p:spPr>
          <a:xfrm>
            <a:off x="1736644" y="5559532"/>
            <a:ext cx="22487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9" name="Title 2">
            <a:extLst>
              <a:ext uri="{FF2B5EF4-FFF2-40B4-BE49-F238E27FC236}">
                <a16:creationId xmlns:a16="http://schemas.microsoft.com/office/drawing/2014/main" id="{03436504-4DC2-CBB9-1E9B-166CB07A1EA1}"/>
              </a:ext>
            </a:extLst>
          </p:cNvPr>
          <p:cNvSpPr txBox="1"/>
          <p:nvPr/>
        </p:nvSpPr>
        <p:spPr>
          <a:xfrm>
            <a:off x="532764" y="617631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ALKOHOL</a:t>
            </a:r>
          </a:p>
        </p:txBody>
      </p:sp>
      <p:cxnSp>
        <p:nvCxnSpPr>
          <p:cNvPr id="40" name="Straight Connector 39">
            <a:extLst>
              <a:ext uri="{FF2B5EF4-FFF2-40B4-BE49-F238E27FC236}">
                <a16:creationId xmlns:a16="http://schemas.microsoft.com/office/drawing/2014/main" id="{52528E29-65B3-B3D0-357A-E69CD8AD32CC}"/>
              </a:ext>
            </a:extLst>
          </p:cNvPr>
          <p:cNvCxnSpPr>
            <a:cxnSpLocks/>
          </p:cNvCxnSpPr>
          <p:nvPr/>
        </p:nvCxnSpPr>
        <p:spPr>
          <a:xfrm>
            <a:off x="1637139" y="634418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ACD3B25F-46D2-C60B-BFBA-B9955A1D0024}"/>
              </a:ext>
            </a:extLst>
          </p:cNvPr>
          <p:cNvSpPr txBox="1"/>
          <p:nvPr/>
        </p:nvSpPr>
        <p:spPr>
          <a:xfrm>
            <a:off x="4509865"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err="1">
                <a:solidFill>
                  <a:schemeClr val="tx1"/>
                </a:solidFill>
                <a:latin typeface="Neue Haas Grotesk Text Pro" panose="020B0504020202020204" pitchFamily="34" charset="77"/>
              </a:rPr>
              <a:t>Pekat</a:t>
            </a:r>
            <a:endParaRPr lang="en-US" sz="1200" cap="none" dirty="0">
              <a:solidFill>
                <a:schemeClr val="tx1"/>
              </a:solidFill>
              <a:latin typeface="Neue Haas Grotesk Text Pro" panose="020B0504020202020204" pitchFamily="34" charset="77"/>
            </a:endParaRPr>
          </a:p>
        </p:txBody>
      </p:sp>
      <p:sp>
        <p:nvSpPr>
          <p:cNvPr id="6" name="Title 2">
            <a:extLst>
              <a:ext uri="{FF2B5EF4-FFF2-40B4-BE49-F238E27FC236}">
                <a16:creationId xmlns:a16="http://schemas.microsoft.com/office/drawing/2014/main" id="{A4662151-2789-6EDB-CAE5-43C62115651C}"/>
              </a:ext>
            </a:extLst>
          </p:cNvPr>
          <p:cNvSpPr txBox="1"/>
          <p:nvPr/>
        </p:nvSpPr>
        <p:spPr>
          <a:xfrm>
            <a:off x="1883387" y="3842629"/>
            <a:ext cx="1062470" cy="209201"/>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Tidak manis </a:t>
            </a:r>
          </a:p>
        </p:txBody>
      </p:sp>
      <p:sp>
        <p:nvSpPr>
          <p:cNvPr id="37" name="Title 2">
            <a:extLst>
              <a:ext uri="{FF2B5EF4-FFF2-40B4-BE49-F238E27FC236}">
                <a16:creationId xmlns:a16="http://schemas.microsoft.com/office/drawing/2014/main" id="{2013E08D-8BA5-F810-A2D9-16965AA4E4A5}"/>
              </a:ext>
            </a:extLst>
          </p:cNvPr>
          <p:cNvSpPr txBox="1"/>
          <p:nvPr/>
        </p:nvSpPr>
        <p:spPr>
          <a:xfrm>
            <a:off x="3067551" y="3842629"/>
            <a:ext cx="132061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Sedang</a:t>
            </a:r>
          </a:p>
        </p:txBody>
      </p:sp>
      <p:sp>
        <p:nvSpPr>
          <p:cNvPr id="47" name="Title 2">
            <a:extLst>
              <a:ext uri="{FF2B5EF4-FFF2-40B4-BE49-F238E27FC236}">
                <a16:creationId xmlns:a16="http://schemas.microsoft.com/office/drawing/2014/main" id="{15B79D39-74B7-A327-7696-4A6673895877}"/>
              </a:ext>
            </a:extLst>
          </p:cNvPr>
          <p:cNvSpPr txBox="1"/>
          <p:nvPr/>
        </p:nvSpPr>
        <p:spPr>
          <a:xfrm>
            <a:off x="564568" y="490410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spTree>
    <p:extLst>
      <p:ext uri="{BB962C8B-B14F-4D97-AF65-F5344CB8AC3E}">
        <p14:creationId xmlns:p14="http://schemas.microsoft.com/office/powerpoint/2010/main" val="259261237"/>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12573" y="523183"/>
            <a:ext cx="5541444" cy="1182631"/>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ORANGE</a:t>
            </a:r>
            <a:br>
              <a:rPr lang="en-US" sz="6000" dirty="0">
                <a:solidFill>
                  <a:srgbClr val="B2D8BE"/>
                </a:solidFill>
                <a:latin typeface="Neue Haas Grotesk Text Pro" panose="020B0504020202020204" pitchFamily="34" charset="77"/>
              </a:rPr>
            </a:br>
            <a:r>
              <a:rPr lang="en-US" sz="5440" dirty="0">
                <a:solidFill>
                  <a:schemeClr val="bg2"/>
                </a:solidFill>
                <a:latin typeface="Neue Haas Grotesk Text Pro" panose="020B0504020202020204" pitchFamily="34" charset="77"/>
              </a:rPr>
              <a:t>PINOT NOIR</a:t>
            </a:r>
          </a:p>
        </p:txBody>
      </p:sp>
      <p:sp>
        <p:nvSpPr>
          <p:cNvPr id="6" name="TextBox 5">
            <a:extLst>
              <a:ext uri="{FF2B5EF4-FFF2-40B4-BE49-F238E27FC236}">
                <a16:creationId xmlns:a16="http://schemas.microsoft.com/office/drawing/2014/main" id="{3937CC6C-038C-22C6-5A1B-F274BB411F78}"/>
              </a:ext>
            </a:extLst>
          </p:cNvPr>
          <p:cNvSpPr txBox="1"/>
          <p:nvPr/>
        </p:nvSpPr>
        <p:spPr>
          <a:xfrm>
            <a:off x="512573" y="2401635"/>
            <a:ext cx="3819797" cy="830997"/>
          </a:xfrm>
          <a:prstGeom prst="rect">
            <a:avLst/>
          </a:prstGeom>
          <a:noFill/>
        </p:spPr>
        <p:txBody>
          <a:bodyPr wrap="square" anchor="b">
            <a:spAutoFit/>
          </a:bodyPr>
          <a:lstStyle/>
          <a:p>
            <a:pPr algn="ctr">
              <a:spcBef>
                <a:spcPts val="217"/>
              </a:spcBef>
              <a:spcAft>
                <a:spcPts val="315"/>
              </a:spcAft>
            </a:pPr>
            <a:r>
              <a:rPr lang="en-AU" sz="1600" dirty="0">
                <a:effectLst/>
                <a:latin typeface="Neue Haas Grotesk Text Pro" panose="020B0504020202020204" pitchFamily="34" charset="77"/>
              </a:rPr>
              <a:t>TEKSTUR DAN RASANYA DAPAT SAMA INTENS DENGAN CABERNET SAUVIGNON DAN  SHIRAZ</a:t>
            </a: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721231" y="2148057"/>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422471" y="3278431"/>
            <a:ext cx="0" cy="34202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422471" y="3612840"/>
            <a:ext cx="3532852"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29249" y="735945"/>
            <a:ext cx="2824223" cy="2824223"/>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915929" y="1493001"/>
            <a:ext cx="2422770" cy="1532727"/>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en-AU" sz="2000" b="1" dirty="0">
                <a:solidFill>
                  <a:schemeClr val="tx1"/>
                </a:solidFill>
                <a:effectLst/>
                <a:latin typeface="Neue Haas Grotesk Text Pro" panose="020B0504020202020204" pitchFamily="34" charset="77"/>
              </a:rPr>
              <a:t>SANGAT SESUAI DENGAN IKLIM DAN ELEVASI  WILAYAH ANGGUR, </a:t>
            </a:r>
            <a:br>
              <a:rPr lang="en-AU" sz="2000" b="1" dirty="0">
                <a:solidFill>
                  <a:schemeClr val="tx1"/>
                </a:solidFill>
                <a:effectLst/>
                <a:latin typeface="Neue Haas Grotesk Text Pro" panose="020B0504020202020204" pitchFamily="34" charset="77"/>
              </a:rPr>
            </a:br>
            <a:r>
              <a:rPr lang="en-AU" sz="2000" b="1" dirty="0">
                <a:solidFill>
                  <a:schemeClr val="tx1"/>
                </a:solidFill>
                <a:effectLst/>
                <a:latin typeface="Neue Haas Grotesk Text Pro" panose="020B0504020202020204" pitchFamily="34" charset="77"/>
              </a:rPr>
              <a:t>ORANGE</a:t>
            </a:r>
          </a:p>
        </p:txBody>
      </p:sp>
      <p:pic>
        <p:nvPicPr>
          <p:cNvPr id="3" name="Picture Placeholder 8">
            <a:extLst>
              <a:ext uri="{FF2B5EF4-FFF2-40B4-BE49-F238E27FC236}">
                <a16:creationId xmlns:a16="http://schemas.microsoft.com/office/drawing/2014/main" id="{00E01808-059B-3E38-E255-56D2BA1A6CF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40682" y="368300"/>
            <a:ext cx="2114328" cy="6400800"/>
          </a:xfrm>
          <a:prstGeom prst="rect">
            <a:avLst/>
          </a:prstGeom>
        </p:spPr>
      </p:pic>
      <p:sp>
        <p:nvSpPr>
          <p:cNvPr id="5" name="object 10">
            <a:extLst>
              <a:ext uri="{FF2B5EF4-FFF2-40B4-BE49-F238E27FC236}">
                <a16:creationId xmlns:a16="http://schemas.microsoft.com/office/drawing/2014/main" id="{CDA192C4-498D-4B53-51F1-82D359B009E4}"/>
              </a:ext>
            </a:extLst>
          </p:cNvPr>
          <p:cNvSpPr txBox="1"/>
          <p:nvPr/>
        </p:nvSpPr>
        <p:spPr>
          <a:xfrm rot="16200000">
            <a:off x="4214078"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PINOT NOIR</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2" name="Straight Connector 1">
            <a:extLst>
              <a:ext uri="{FF2B5EF4-FFF2-40B4-BE49-F238E27FC236}">
                <a16:creationId xmlns:a16="http://schemas.microsoft.com/office/drawing/2014/main" id="{342A1A4F-05C7-791A-B423-D402B8673F14}"/>
              </a:ext>
            </a:extLst>
          </p:cNvPr>
          <p:cNvCxnSpPr>
            <a:cxnSpLocks/>
          </p:cNvCxnSpPr>
          <p:nvPr/>
        </p:nvCxnSpPr>
        <p:spPr>
          <a:xfrm>
            <a:off x="3283295" y="4546613"/>
            <a:ext cx="248791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138EB90E-05BF-A81C-E736-B3A4F470F552}"/>
              </a:ext>
            </a:extLst>
          </p:cNvPr>
          <p:cNvCxnSpPr>
            <a:cxnSpLocks/>
          </p:cNvCxnSpPr>
          <p:nvPr/>
        </p:nvCxnSpPr>
        <p:spPr>
          <a:xfrm>
            <a:off x="3283295" y="453899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FE4C70E0-AB38-402C-CE2B-A130860DB0EA}"/>
              </a:ext>
            </a:extLst>
          </p:cNvPr>
          <p:cNvCxnSpPr>
            <a:cxnSpLocks/>
          </p:cNvCxnSpPr>
          <p:nvPr/>
        </p:nvCxnSpPr>
        <p:spPr>
          <a:xfrm>
            <a:off x="7107330" y="3651023"/>
            <a:ext cx="302744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17C50BD5-7D92-963A-75DB-3C8BB1286729}"/>
              </a:ext>
            </a:extLst>
          </p:cNvPr>
          <p:cNvSpPr txBox="1"/>
          <p:nvPr/>
        </p:nvSpPr>
        <p:spPr>
          <a:xfrm>
            <a:off x="9367774" y="4120099"/>
            <a:ext cx="2824226" cy="1472839"/>
          </a:xfrm>
          <a:prstGeom prst="rect">
            <a:avLst/>
          </a:prstGeom>
          <a:noFill/>
        </p:spPr>
        <p:txBody>
          <a:bodyPr wrap="square" anchor="t">
            <a:spAutoFit/>
          </a:bodyPr>
          <a:lstStyle/>
          <a:p>
            <a:pPr>
              <a:lnSpc>
                <a:spcPct val="82000"/>
              </a:lnSpc>
              <a:spcBef>
                <a:spcPts val="150"/>
              </a:spcBef>
              <a:spcAft>
                <a:spcPts val="315"/>
              </a:spcAft>
              <a:buClr>
                <a:srgbClr val="B2D8BE"/>
              </a:buClr>
            </a:pPr>
            <a:r>
              <a:rPr lang="en-AU" sz="1400" dirty="0">
                <a:effectLst/>
                <a:latin typeface="Neue Haas Grotesk Text Pro" panose="020B0504020202020204" pitchFamily="34" charset="77"/>
              </a:rPr>
              <a:t>RASA TIPIKAL</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Ceri </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Plum</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err="1">
                <a:effectLst/>
                <a:latin typeface="Neue Haas Grotesk Text Pro" panose="020B0504020202020204" pitchFamily="34" charset="77"/>
              </a:rPr>
              <a:t>Rasberi</a:t>
            </a:r>
            <a:endParaRPr lang="en-AU" sz="1400" dirty="0">
              <a:effectLst/>
              <a:latin typeface="Neue Haas Grotesk Text Pro" panose="020B0504020202020204" pitchFamily="34" charset="77"/>
            </a:endParaRP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err="1">
                <a:effectLst/>
                <a:latin typeface="Neue Haas Grotesk Text Pro" panose="020B0504020202020204" pitchFamily="34" charset="77"/>
              </a:rPr>
              <a:t>Stroberi</a:t>
            </a:r>
            <a:endParaRPr lang="en-AU" sz="1400" dirty="0">
              <a:effectLst/>
              <a:latin typeface="Neue Haas Grotesk Text Pro" panose="020B0504020202020204" pitchFamily="34" charset="77"/>
            </a:endParaRP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Violets</a:t>
            </a:r>
          </a:p>
        </p:txBody>
      </p:sp>
      <p:cxnSp>
        <p:nvCxnSpPr>
          <p:cNvPr id="12" name="Straight Connector 11">
            <a:extLst>
              <a:ext uri="{FF2B5EF4-FFF2-40B4-BE49-F238E27FC236}">
                <a16:creationId xmlns:a16="http://schemas.microsoft.com/office/drawing/2014/main" id="{84C3813C-33D4-7B42-D8E8-6450343531D4}"/>
              </a:ext>
            </a:extLst>
          </p:cNvPr>
          <p:cNvCxnSpPr>
            <a:cxnSpLocks/>
          </p:cNvCxnSpPr>
          <p:nvPr/>
        </p:nvCxnSpPr>
        <p:spPr>
          <a:xfrm>
            <a:off x="10134778" y="365102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22C78851-FF70-013C-3511-469D0F04CF11}"/>
              </a:ext>
            </a:extLst>
          </p:cNvPr>
          <p:cNvSpPr txBox="1"/>
          <p:nvPr/>
        </p:nvSpPr>
        <p:spPr>
          <a:xfrm>
            <a:off x="1360605" y="5012709"/>
            <a:ext cx="3819797" cy="1141338"/>
          </a:xfrm>
          <a:prstGeom prst="rect">
            <a:avLst/>
          </a:prstGeom>
          <a:noFill/>
        </p:spPr>
        <p:txBody>
          <a:bodyPr wrap="square" anchor="b">
            <a:spAutoFit/>
          </a:bodyPr>
          <a:lstStyle/>
          <a:p>
            <a:pPr algn="ctr">
              <a:spcBef>
                <a:spcPts val="217"/>
              </a:spcBef>
              <a:spcAft>
                <a:spcPts val="315"/>
              </a:spcAft>
            </a:pPr>
            <a:r>
              <a:rPr lang="en-AU" sz="1600" b="1" dirty="0">
                <a:effectLst/>
                <a:latin typeface="Neue Haas Grotesk Text Pro" panose="020B0504020202020204" pitchFamily="34" charset="77"/>
              </a:rPr>
              <a:t>WILAYAH</a:t>
            </a:r>
          </a:p>
          <a:p>
            <a:pPr algn="ctr">
              <a:spcBef>
                <a:spcPts val="217"/>
              </a:spcBef>
              <a:spcAft>
                <a:spcPts val="315"/>
              </a:spcAft>
            </a:pPr>
            <a:r>
              <a:rPr lang="en-AU" sz="1600" dirty="0">
                <a:effectLst/>
                <a:latin typeface="Neue Haas Grotesk Text Pro" panose="020B0504020202020204" pitchFamily="34" charset="77"/>
              </a:rPr>
              <a:t>JUGA DIKENAL UNTUK WINE ROSE DAN SPARKLING WINE YANG DIBUAT DENGAN PINOT NOIR</a:t>
            </a:r>
          </a:p>
        </p:txBody>
      </p:sp>
    </p:spTree>
    <p:extLst>
      <p:ext uri="{BB962C8B-B14F-4D97-AF65-F5344CB8AC3E}">
        <p14:creationId xmlns:p14="http://schemas.microsoft.com/office/powerpoint/2010/main" val="15214494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592084" y="586508"/>
            <a:ext cx="11283754" cy="1325562"/>
          </a:xfrm>
        </p:spPr>
        <p:txBody>
          <a:bodyPr/>
          <a:lstStyle/>
          <a:p>
            <a:r>
              <a:rPr lang="en-US" sz="3200" dirty="0">
                <a:solidFill>
                  <a:schemeClr val="bg2"/>
                </a:solidFill>
                <a:latin typeface="Neue Haas Grotesk Text Pro" panose="020B0504020202020204" pitchFamily="34" charset="77"/>
              </a:rPr>
              <a:t>PINOT NOIR</a:t>
            </a:r>
            <a:br>
              <a:rPr lang="en-US" sz="4000" dirty="0">
                <a:solidFill>
                  <a:schemeClr val="accent3"/>
                </a:solidFill>
                <a:latin typeface="Neue Haas Grotesk Text Pro" panose="020B0504020202020204" pitchFamily="34" charset="77"/>
              </a:rPr>
            </a:br>
            <a:r>
              <a:rPr lang="en-US" sz="4000" dirty="0">
                <a:solidFill>
                  <a:schemeClr val="accent2"/>
                </a:solidFill>
                <a:latin typeface="Neue Haas Grotesk Text Pro" panose="020B0504020202020204" pitchFamily="34" charset="77"/>
              </a:rPr>
              <a:t>KARAKTERISTIK</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284129"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157525"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PINOT NOIR</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879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8293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4708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11122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984C8C4D-8F79-3F95-64F0-3F8DF32F7E86}"/>
              </a:ext>
            </a:extLst>
          </p:cNvPr>
          <p:cNvSpPr/>
          <p:nvPr/>
        </p:nvSpPr>
        <p:spPr>
          <a:xfrm>
            <a:off x="347574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4027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19861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6931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3384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2786896" y="213788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Pinot Noir</a:t>
            </a:r>
          </a:p>
        </p:txBody>
      </p:sp>
      <p:sp>
        <p:nvSpPr>
          <p:cNvPr id="33" name="Oval 32">
            <a:extLst>
              <a:ext uri="{FF2B5EF4-FFF2-40B4-BE49-F238E27FC236}">
                <a16:creationId xmlns:a16="http://schemas.microsoft.com/office/drawing/2014/main" id="{01E16359-1627-2920-00FD-6FBE917ED7D7}"/>
              </a:ext>
            </a:extLst>
          </p:cNvPr>
          <p:cNvSpPr/>
          <p:nvPr/>
        </p:nvSpPr>
        <p:spPr>
          <a:xfrm>
            <a:off x="2018794" y="284276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8293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47080"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111223"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9" name="Oval 38">
            <a:extLst>
              <a:ext uri="{FF2B5EF4-FFF2-40B4-BE49-F238E27FC236}">
                <a16:creationId xmlns:a16="http://schemas.microsoft.com/office/drawing/2014/main" id="{782FFC8C-30DA-0414-3434-62A7C3F3D806}"/>
              </a:ext>
            </a:extLst>
          </p:cNvPr>
          <p:cNvSpPr/>
          <p:nvPr/>
        </p:nvSpPr>
        <p:spPr>
          <a:xfrm>
            <a:off x="347574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40271"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198616"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69318"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33842"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4" name="Oval 63">
            <a:extLst>
              <a:ext uri="{FF2B5EF4-FFF2-40B4-BE49-F238E27FC236}">
                <a16:creationId xmlns:a16="http://schemas.microsoft.com/office/drawing/2014/main" id="{3E8FC32D-8C9A-564C-F98B-B3AAE41E9B4C}"/>
              </a:ext>
            </a:extLst>
          </p:cNvPr>
          <p:cNvSpPr/>
          <p:nvPr/>
        </p:nvSpPr>
        <p:spPr>
          <a:xfrm>
            <a:off x="2018794"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82937"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4708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11122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7574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4027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19861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6931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3384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9" name="Oval 138">
            <a:extLst>
              <a:ext uri="{FF2B5EF4-FFF2-40B4-BE49-F238E27FC236}">
                <a16:creationId xmlns:a16="http://schemas.microsoft.com/office/drawing/2014/main" id="{CBD79589-22FC-6131-28CE-9C70E1FEF947}"/>
              </a:ext>
            </a:extLst>
          </p:cNvPr>
          <p:cNvSpPr/>
          <p:nvPr/>
        </p:nvSpPr>
        <p:spPr>
          <a:xfrm>
            <a:off x="2018794" y="452328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8293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47080"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11223"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75747"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0271"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8616"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9318"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33842"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3" name="Oval 152">
            <a:extLst>
              <a:ext uri="{FF2B5EF4-FFF2-40B4-BE49-F238E27FC236}">
                <a16:creationId xmlns:a16="http://schemas.microsoft.com/office/drawing/2014/main" id="{BB001D52-6ACE-43A7-54C7-624FDA7455B3}"/>
              </a:ext>
            </a:extLst>
          </p:cNvPr>
          <p:cNvSpPr/>
          <p:nvPr/>
        </p:nvSpPr>
        <p:spPr>
          <a:xfrm>
            <a:off x="2018794" y="48692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8293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47080"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11223"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75747"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0271"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8616"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9318"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33842"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4" name="Oval 163">
            <a:extLst>
              <a:ext uri="{FF2B5EF4-FFF2-40B4-BE49-F238E27FC236}">
                <a16:creationId xmlns:a16="http://schemas.microsoft.com/office/drawing/2014/main" id="{D33134CC-E1A2-3AFA-0858-570FDB5B8EAD}"/>
              </a:ext>
            </a:extLst>
          </p:cNvPr>
          <p:cNvSpPr/>
          <p:nvPr/>
        </p:nvSpPr>
        <p:spPr>
          <a:xfrm>
            <a:off x="201879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8293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4708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1122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2076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199220"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12.5% – 13.5%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83644"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80" name="Oval 179">
            <a:extLst>
              <a:ext uri="{FF2B5EF4-FFF2-40B4-BE49-F238E27FC236}">
                <a16:creationId xmlns:a16="http://schemas.microsoft.com/office/drawing/2014/main" id="{9D854474-005A-1ECA-5249-CB4243C0836B}"/>
              </a:ext>
            </a:extLst>
          </p:cNvPr>
          <p:cNvSpPr/>
          <p:nvPr/>
        </p:nvSpPr>
        <p:spPr>
          <a:xfrm>
            <a:off x="201879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8293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4708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1122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7574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0271"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8616"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9318"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33842"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 name="Oval 3">
            <a:extLst>
              <a:ext uri="{FF2B5EF4-FFF2-40B4-BE49-F238E27FC236}">
                <a16:creationId xmlns:a16="http://schemas.microsoft.com/office/drawing/2014/main" id="{C47B3B60-5594-E9C5-71E8-E6AF57309F8F}"/>
              </a:ext>
            </a:extLst>
          </p:cNvPr>
          <p:cNvSpPr/>
          <p:nvPr/>
        </p:nvSpPr>
        <p:spPr>
          <a:xfrm>
            <a:off x="4190662"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 name="Oval 5">
            <a:extLst>
              <a:ext uri="{FF2B5EF4-FFF2-40B4-BE49-F238E27FC236}">
                <a16:creationId xmlns:a16="http://schemas.microsoft.com/office/drawing/2014/main" id="{443435B0-62A3-420B-A5B2-C12F2AAB6ACB}"/>
              </a:ext>
            </a:extLst>
          </p:cNvPr>
          <p:cNvSpPr/>
          <p:nvPr/>
        </p:nvSpPr>
        <p:spPr>
          <a:xfrm>
            <a:off x="492588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cxnSp>
        <p:nvCxnSpPr>
          <p:cNvPr id="16" name="Straight Connector 15">
            <a:extLst>
              <a:ext uri="{FF2B5EF4-FFF2-40B4-BE49-F238E27FC236}">
                <a16:creationId xmlns:a16="http://schemas.microsoft.com/office/drawing/2014/main" id="{D2D89A92-2EC0-4A21-319E-87AB71380F56}"/>
              </a:ext>
            </a:extLst>
          </p:cNvPr>
          <p:cNvCxnSpPr>
            <a:cxnSpLocks/>
          </p:cNvCxnSpPr>
          <p:nvPr/>
        </p:nvCxnSpPr>
        <p:spPr>
          <a:xfrm>
            <a:off x="3597474"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F6D3D548-79D8-8CF8-E564-95DF746BFF83}"/>
              </a:ext>
            </a:extLst>
          </p:cNvPr>
          <p:cNvSpPr/>
          <p:nvPr/>
        </p:nvSpPr>
        <p:spPr>
          <a:xfrm>
            <a:off x="4553094"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grpSp>
        <p:nvGrpSpPr>
          <p:cNvPr id="7" name="Group 6">
            <a:extLst>
              <a:ext uri="{FF2B5EF4-FFF2-40B4-BE49-F238E27FC236}">
                <a16:creationId xmlns:a16="http://schemas.microsoft.com/office/drawing/2014/main" id="{36FC6F8B-BED9-7396-1876-0066B5531B8E}"/>
              </a:ext>
            </a:extLst>
          </p:cNvPr>
          <p:cNvGrpSpPr/>
          <p:nvPr/>
        </p:nvGrpSpPr>
        <p:grpSpPr>
          <a:xfrm>
            <a:off x="3829989" y="6129956"/>
            <a:ext cx="278634" cy="272668"/>
            <a:chOff x="4197711" y="6152078"/>
            <a:chExt cx="278634" cy="272668"/>
          </a:xfrm>
        </p:grpSpPr>
        <p:sp>
          <p:nvSpPr>
            <p:cNvPr id="8" name="Freeform 7">
              <a:extLst>
                <a:ext uri="{FF2B5EF4-FFF2-40B4-BE49-F238E27FC236}">
                  <a16:creationId xmlns:a16="http://schemas.microsoft.com/office/drawing/2014/main" id="{E08314D0-6595-BCED-3D5E-A7DF42921561}"/>
                </a:ext>
              </a:extLst>
            </p:cNvPr>
            <p:cNvSpPr/>
            <p:nvPr/>
          </p:nvSpPr>
          <p:spPr>
            <a:xfrm>
              <a:off x="4334637" y="6152078"/>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9" name="Freeform 8">
              <a:extLst>
                <a:ext uri="{FF2B5EF4-FFF2-40B4-BE49-F238E27FC236}">
                  <a16:creationId xmlns:a16="http://schemas.microsoft.com/office/drawing/2014/main" id="{BA1B5263-3773-2207-57A2-0A2584010A5D}"/>
                </a:ext>
              </a:extLst>
            </p:cNvPr>
            <p:cNvSpPr/>
            <p:nvPr/>
          </p:nvSpPr>
          <p:spPr>
            <a:xfrm rot="10800000">
              <a:off x="4197711" y="6152078"/>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0" name="Group 9">
            <a:extLst>
              <a:ext uri="{FF2B5EF4-FFF2-40B4-BE49-F238E27FC236}">
                <a16:creationId xmlns:a16="http://schemas.microsoft.com/office/drawing/2014/main" id="{3EEEE8D7-BCF5-97E5-87B3-A461649453D6}"/>
              </a:ext>
            </a:extLst>
          </p:cNvPr>
          <p:cNvGrpSpPr/>
          <p:nvPr/>
        </p:nvGrpSpPr>
        <p:grpSpPr>
          <a:xfrm>
            <a:off x="3465681" y="6129956"/>
            <a:ext cx="275054" cy="272668"/>
            <a:chOff x="3465681" y="6152078"/>
            <a:chExt cx="275054" cy="272668"/>
          </a:xfrm>
        </p:grpSpPr>
        <p:sp>
          <p:nvSpPr>
            <p:cNvPr id="11" name="Oval 10">
              <a:extLst>
                <a:ext uri="{FF2B5EF4-FFF2-40B4-BE49-F238E27FC236}">
                  <a16:creationId xmlns:a16="http://schemas.microsoft.com/office/drawing/2014/main" id="{1692A2FA-5ED0-2768-9A66-1800EF9A2016}"/>
                </a:ext>
              </a:extLst>
            </p:cNvPr>
            <p:cNvSpPr/>
            <p:nvPr/>
          </p:nvSpPr>
          <p:spPr>
            <a:xfrm>
              <a:off x="3468067"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 name="Freeform 12">
              <a:extLst>
                <a:ext uri="{FF2B5EF4-FFF2-40B4-BE49-F238E27FC236}">
                  <a16:creationId xmlns:a16="http://schemas.microsoft.com/office/drawing/2014/main" id="{E48CBECB-E813-F244-977B-E91D0A82B3C4}"/>
                </a:ext>
              </a:extLst>
            </p:cNvPr>
            <p:cNvSpPr/>
            <p:nvPr/>
          </p:nvSpPr>
          <p:spPr>
            <a:xfrm rot="10800000">
              <a:off x="3465681" y="6152078"/>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3" name="Straight Connector 2">
            <a:extLst>
              <a:ext uri="{FF2B5EF4-FFF2-40B4-BE49-F238E27FC236}">
                <a16:creationId xmlns:a16="http://schemas.microsoft.com/office/drawing/2014/main" id="{98E5B04C-E781-1299-831D-E19BE038C0D9}"/>
              </a:ext>
            </a:extLst>
          </p:cNvPr>
          <p:cNvCxnSpPr>
            <a:cxnSpLocks/>
          </p:cNvCxnSpPr>
          <p:nvPr/>
        </p:nvCxnSpPr>
        <p:spPr>
          <a:xfrm>
            <a:off x="1647497" y="3859708"/>
            <a:ext cx="31960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 name="Title 2">
            <a:extLst>
              <a:ext uri="{FF2B5EF4-FFF2-40B4-BE49-F238E27FC236}">
                <a16:creationId xmlns:a16="http://schemas.microsoft.com/office/drawing/2014/main" id="{E0F287F8-FDA8-FA50-9511-84DEA8087497}"/>
              </a:ext>
            </a:extLst>
          </p:cNvPr>
          <p:cNvSpPr txBox="1"/>
          <p:nvPr/>
        </p:nvSpPr>
        <p:spPr>
          <a:xfrm>
            <a:off x="472317" y="4878085"/>
            <a:ext cx="166654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TANIN</a:t>
            </a:r>
          </a:p>
        </p:txBody>
      </p:sp>
      <p:cxnSp>
        <p:nvCxnSpPr>
          <p:cNvPr id="17" name="Straight Connector 16">
            <a:extLst>
              <a:ext uri="{FF2B5EF4-FFF2-40B4-BE49-F238E27FC236}">
                <a16:creationId xmlns:a16="http://schemas.microsoft.com/office/drawing/2014/main" id="{67D87225-1AC6-95D4-399E-D0F0F1E46F83}"/>
              </a:ext>
            </a:extLst>
          </p:cNvPr>
          <p:cNvCxnSpPr>
            <a:cxnSpLocks/>
          </p:cNvCxnSpPr>
          <p:nvPr/>
        </p:nvCxnSpPr>
        <p:spPr>
          <a:xfrm>
            <a:off x="1207008" y="5045956"/>
            <a:ext cx="69406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4" name="Title 2">
            <a:extLst>
              <a:ext uri="{FF2B5EF4-FFF2-40B4-BE49-F238E27FC236}">
                <a16:creationId xmlns:a16="http://schemas.microsoft.com/office/drawing/2014/main" id="{E8BFED91-D4D1-2F35-C1C1-47645350CF50}"/>
              </a:ext>
            </a:extLst>
          </p:cNvPr>
          <p:cNvSpPr txBox="1"/>
          <p:nvPr/>
        </p:nvSpPr>
        <p:spPr>
          <a:xfrm>
            <a:off x="472318" y="174328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WARNA</a:t>
            </a:r>
          </a:p>
        </p:txBody>
      </p:sp>
      <p:cxnSp>
        <p:nvCxnSpPr>
          <p:cNvPr id="32" name="Straight Connector 31">
            <a:extLst>
              <a:ext uri="{FF2B5EF4-FFF2-40B4-BE49-F238E27FC236}">
                <a16:creationId xmlns:a16="http://schemas.microsoft.com/office/drawing/2014/main" id="{A57802E6-06F9-E1C2-D632-3FA13353B512}"/>
              </a:ext>
            </a:extLst>
          </p:cNvPr>
          <p:cNvCxnSpPr>
            <a:cxnSpLocks/>
          </p:cNvCxnSpPr>
          <p:nvPr/>
        </p:nvCxnSpPr>
        <p:spPr>
          <a:xfrm>
            <a:off x="1451324" y="1851652"/>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7" name="Title 2">
            <a:extLst>
              <a:ext uri="{FF2B5EF4-FFF2-40B4-BE49-F238E27FC236}">
                <a16:creationId xmlns:a16="http://schemas.microsoft.com/office/drawing/2014/main" id="{0E6FDAE0-5701-43A5-94CE-2CFE003C42FC}"/>
              </a:ext>
            </a:extLst>
          </p:cNvPr>
          <p:cNvSpPr txBox="1"/>
          <p:nvPr/>
        </p:nvSpPr>
        <p:spPr>
          <a:xfrm>
            <a:off x="472317" y="279271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41" name="Title 2">
            <a:extLst>
              <a:ext uri="{FF2B5EF4-FFF2-40B4-BE49-F238E27FC236}">
                <a16:creationId xmlns:a16="http://schemas.microsoft.com/office/drawing/2014/main" id="{90A9F4C1-C4FF-3CC0-DE35-B09D50A06E86}"/>
              </a:ext>
            </a:extLst>
          </p:cNvPr>
          <p:cNvSpPr txBox="1"/>
          <p:nvPr/>
        </p:nvSpPr>
        <p:spPr>
          <a:xfrm>
            <a:off x="1781580" y="246082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err="1">
                <a:solidFill>
                  <a:schemeClr val="tx1"/>
                </a:solidFill>
                <a:latin typeface="Neue Haas Grotesk Text Pro" panose="020B0504020202020204" pitchFamily="34" charset="77"/>
              </a:rPr>
              <a:t>Ringan</a:t>
            </a:r>
            <a:endParaRPr lang="en-US" sz="1200" cap="none" dirty="0">
              <a:solidFill>
                <a:schemeClr val="tx1"/>
              </a:solidFill>
              <a:latin typeface="Neue Haas Grotesk Text Pro" panose="020B0504020202020204" pitchFamily="34" charset="77"/>
            </a:endParaRPr>
          </a:p>
        </p:txBody>
      </p:sp>
      <p:sp>
        <p:nvSpPr>
          <p:cNvPr id="42" name="Title 2">
            <a:extLst>
              <a:ext uri="{FF2B5EF4-FFF2-40B4-BE49-F238E27FC236}">
                <a16:creationId xmlns:a16="http://schemas.microsoft.com/office/drawing/2014/main" id="{414522CE-2F44-C9FB-94A4-E431A0BF01BC}"/>
              </a:ext>
            </a:extLst>
          </p:cNvPr>
          <p:cNvSpPr txBox="1"/>
          <p:nvPr/>
        </p:nvSpPr>
        <p:spPr>
          <a:xfrm>
            <a:off x="3051331" y="246082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Sedang</a:t>
            </a:r>
          </a:p>
        </p:txBody>
      </p:sp>
      <p:sp>
        <p:nvSpPr>
          <p:cNvPr id="46" name="Title 2">
            <a:extLst>
              <a:ext uri="{FF2B5EF4-FFF2-40B4-BE49-F238E27FC236}">
                <a16:creationId xmlns:a16="http://schemas.microsoft.com/office/drawing/2014/main" id="{E38AE8E2-9CD4-1738-C7A8-04BB75C5B303}"/>
              </a:ext>
            </a:extLst>
          </p:cNvPr>
          <p:cNvSpPr txBox="1"/>
          <p:nvPr/>
        </p:nvSpPr>
        <p:spPr>
          <a:xfrm>
            <a:off x="4487798" y="335865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Manis</a:t>
            </a:r>
          </a:p>
        </p:txBody>
      </p:sp>
      <p:cxnSp>
        <p:nvCxnSpPr>
          <p:cNvPr id="48" name="Straight Connector 47">
            <a:extLst>
              <a:ext uri="{FF2B5EF4-FFF2-40B4-BE49-F238E27FC236}">
                <a16:creationId xmlns:a16="http://schemas.microsoft.com/office/drawing/2014/main" id="{17C2B1B3-98B5-B9DD-ECCD-7F36EDE7FF6D}"/>
              </a:ext>
            </a:extLst>
          </p:cNvPr>
          <p:cNvCxnSpPr>
            <a:cxnSpLocks/>
          </p:cNvCxnSpPr>
          <p:nvPr/>
        </p:nvCxnSpPr>
        <p:spPr>
          <a:xfrm>
            <a:off x="1148584" y="2960589"/>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Title 2">
            <a:extLst>
              <a:ext uri="{FF2B5EF4-FFF2-40B4-BE49-F238E27FC236}">
                <a16:creationId xmlns:a16="http://schemas.microsoft.com/office/drawing/2014/main" id="{1AA85B41-4280-FB4F-3EF3-46E9CF693BDD}"/>
              </a:ext>
            </a:extLst>
          </p:cNvPr>
          <p:cNvSpPr txBox="1"/>
          <p:nvPr/>
        </p:nvSpPr>
        <p:spPr>
          <a:xfrm>
            <a:off x="472317" y="366386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MANISNYA</a:t>
            </a:r>
          </a:p>
        </p:txBody>
      </p:sp>
      <p:sp>
        <p:nvSpPr>
          <p:cNvPr id="55" name="Title 2">
            <a:extLst>
              <a:ext uri="{FF2B5EF4-FFF2-40B4-BE49-F238E27FC236}">
                <a16:creationId xmlns:a16="http://schemas.microsoft.com/office/drawing/2014/main" id="{7E44F625-8242-157B-B66A-43AD7D70D5AE}"/>
              </a:ext>
            </a:extLst>
          </p:cNvPr>
          <p:cNvSpPr txBox="1"/>
          <p:nvPr/>
        </p:nvSpPr>
        <p:spPr>
          <a:xfrm>
            <a:off x="1779348" y="4162089"/>
            <a:ext cx="140608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err="1">
                <a:solidFill>
                  <a:schemeClr val="tx1"/>
                </a:solidFill>
                <a:latin typeface="Neue Haas Grotesk Text Pro" panose="020B0504020202020204" pitchFamily="34" charset="77"/>
              </a:rPr>
              <a:t>Rendah</a:t>
            </a:r>
            <a:endParaRPr lang="en-US" sz="1200" cap="none" dirty="0">
              <a:solidFill>
                <a:schemeClr val="tx1"/>
              </a:solidFill>
              <a:latin typeface="Neue Haas Grotesk Text Pro" panose="020B0504020202020204" pitchFamily="34" charset="77"/>
            </a:endParaRPr>
          </a:p>
        </p:txBody>
      </p:sp>
      <p:sp>
        <p:nvSpPr>
          <p:cNvPr id="56" name="Title 2">
            <a:extLst>
              <a:ext uri="{FF2B5EF4-FFF2-40B4-BE49-F238E27FC236}">
                <a16:creationId xmlns:a16="http://schemas.microsoft.com/office/drawing/2014/main" id="{C0657B6D-2A0A-BD1E-6B10-9FF912A983A0}"/>
              </a:ext>
            </a:extLst>
          </p:cNvPr>
          <p:cNvSpPr txBox="1"/>
          <p:nvPr/>
        </p:nvSpPr>
        <p:spPr>
          <a:xfrm>
            <a:off x="2902148" y="4170218"/>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Sedang</a:t>
            </a:r>
          </a:p>
        </p:txBody>
      </p:sp>
      <p:sp>
        <p:nvSpPr>
          <p:cNvPr id="57" name="Title 2">
            <a:extLst>
              <a:ext uri="{FF2B5EF4-FFF2-40B4-BE49-F238E27FC236}">
                <a16:creationId xmlns:a16="http://schemas.microsoft.com/office/drawing/2014/main" id="{20F0D97F-010D-806F-275F-1E0D2503A358}"/>
              </a:ext>
            </a:extLst>
          </p:cNvPr>
          <p:cNvSpPr txBox="1"/>
          <p:nvPr/>
        </p:nvSpPr>
        <p:spPr>
          <a:xfrm>
            <a:off x="4344462" y="414134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Tinggi</a:t>
            </a:r>
          </a:p>
        </p:txBody>
      </p:sp>
      <p:cxnSp>
        <p:nvCxnSpPr>
          <p:cNvPr id="59" name="Straight Connector 58">
            <a:extLst>
              <a:ext uri="{FF2B5EF4-FFF2-40B4-BE49-F238E27FC236}">
                <a16:creationId xmlns:a16="http://schemas.microsoft.com/office/drawing/2014/main" id="{923C8F06-AD7D-28DB-F56C-346A3BEEF9A2}"/>
              </a:ext>
            </a:extLst>
          </p:cNvPr>
          <p:cNvCxnSpPr>
            <a:cxnSpLocks/>
          </p:cNvCxnSpPr>
          <p:nvPr/>
        </p:nvCxnSpPr>
        <p:spPr>
          <a:xfrm>
            <a:off x="877824" y="4671999"/>
            <a:ext cx="10232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0" name="Title 2">
            <a:extLst>
              <a:ext uri="{FF2B5EF4-FFF2-40B4-BE49-F238E27FC236}">
                <a16:creationId xmlns:a16="http://schemas.microsoft.com/office/drawing/2014/main" id="{D1B8FA8C-B595-516E-094A-0E8466A5051D}"/>
              </a:ext>
            </a:extLst>
          </p:cNvPr>
          <p:cNvSpPr txBox="1"/>
          <p:nvPr/>
        </p:nvSpPr>
        <p:spPr>
          <a:xfrm>
            <a:off x="472317" y="524274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KEASAMAN</a:t>
            </a:r>
          </a:p>
        </p:txBody>
      </p:sp>
      <p:cxnSp>
        <p:nvCxnSpPr>
          <p:cNvPr id="61" name="Straight Connector 60">
            <a:extLst>
              <a:ext uri="{FF2B5EF4-FFF2-40B4-BE49-F238E27FC236}">
                <a16:creationId xmlns:a16="http://schemas.microsoft.com/office/drawing/2014/main" id="{A139A1FB-7E13-1FDC-625A-BE2091CCC055}"/>
              </a:ext>
            </a:extLst>
          </p:cNvPr>
          <p:cNvCxnSpPr>
            <a:cxnSpLocks/>
          </p:cNvCxnSpPr>
          <p:nvPr/>
        </p:nvCxnSpPr>
        <p:spPr>
          <a:xfrm>
            <a:off x="1737360" y="5388927"/>
            <a:ext cx="16371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2" name="Title 2">
            <a:extLst>
              <a:ext uri="{FF2B5EF4-FFF2-40B4-BE49-F238E27FC236}">
                <a16:creationId xmlns:a16="http://schemas.microsoft.com/office/drawing/2014/main" id="{4B0E0776-E332-D63F-233E-4414EE0EB887}"/>
              </a:ext>
            </a:extLst>
          </p:cNvPr>
          <p:cNvSpPr txBox="1"/>
          <p:nvPr/>
        </p:nvSpPr>
        <p:spPr>
          <a:xfrm>
            <a:off x="472317" y="611695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ALKOHOL</a:t>
            </a:r>
          </a:p>
        </p:txBody>
      </p:sp>
      <p:cxnSp>
        <p:nvCxnSpPr>
          <p:cNvPr id="63" name="Straight Connector 62">
            <a:extLst>
              <a:ext uri="{FF2B5EF4-FFF2-40B4-BE49-F238E27FC236}">
                <a16:creationId xmlns:a16="http://schemas.microsoft.com/office/drawing/2014/main" id="{5003BBA8-1E1C-AB82-98FB-8641BF33A0D8}"/>
              </a:ext>
            </a:extLst>
          </p:cNvPr>
          <p:cNvCxnSpPr>
            <a:cxnSpLocks/>
          </p:cNvCxnSpPr>
          <p:nvPr/>
        </p:nvCxnSpPr>
        <p:spPr>
          <a:xfrm>
            <a:off x="1576692" y="6284825"/>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4" name="Title 2">
            <a:extLst>
              <a:ext uri="{FF2B5EF4-FFF2-40B4-BE49-F238E27FC236}">
                <a16:creationId xmlns:a16="http://schemas.microsoft.com/office/drawing/2014/main" id="{3FF2DD1B-A4AC-BC75-0FC1-0D7CA579333A}"/>
              </a:ext>
            </a:extLst>
          </p:cNvPr>
          <p:cNvSpPr txBox="1"/>
          <p:nvPr/>
        </p:nvSpPr>
        <p:spPr>
          <a:xfrm>
            <a:off x="4484048" y="247080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err="1">
                <a:solidFill>
                  <a:schemeClr val="tx1"/>
                </a:solidFill>
                <a:latin typeface="Neue Haas Grotesk Text Pro" panose="020B0504020202020204" pitchFamily="34" charset="77"/>
              </a:rPr>
              <a:t>Pekat</a:t>
            </a:r>
            <a:endParaRPr lang="en-US" sz="1200" cap="none" dirty="0">
              <a:solidFill>
                <a:schemeClr val="tx1"/>
              </a:solidFill>
              <a:latin typeface="Neue Haas Grotesk Text Pro" panose="020B0504020202020204" pitchFamily="34" charset="77"/>
            </a:endParaRPr>
          </a:p>
        </p:txBody>
      </p:sp>
      <p:sp>
        <p:nvSpPr>
          <p:cNvPr id="22" name="Title 2">
            <a:extLst>
              <a:ext uri="{FF2B5EF4-FFF2-40B4-BE49-F238E27FC236}">
                <a16:creationId xmlns:a16="http://schemas.microsoft.com/office/drawing/2014/main" id="{2382F9F0-5CD0-CBB4-232C-0ECFE4C6C661}"/>
              </a:ext>
            </a:extLst>
          </p:cNvPr>
          <p:cNvSpPr txBox="1"/>
          <p:nvPr/>
        </p:nvSpPr>
        <p:spPr>
          <a:xfrm>
            <a:off x="1781580" y="3374078"/>
            <a:ext cx="1062470" cy="209201"/>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Tidak manis </a:t>
            </a:r>
          </a:p>
        </p:txBody>
      </p:sp>
      <p:sp>
        <p:nvSpPr>
          <p:cNvPr id="31" name="Title 2">
            <a:extLst>
              <a:ext uri="{FF2B5EF4-FFF2-40B4-BE49-F238E27FC236}">
                <a16:creationId xmlns:a16="http://schemas.microsoft.com/office/drawing/2014/main" id="{E9FDCB12-7FD6-1946-42CD-BAFFCA7D6C6D}"/>
              </a:ext>
            </a:extLst>
          </p:cNvPr>
          <p:cNvSpPr txBox="1"/>
          <p:nvPr/>
        </p:nvSpPr>
        <p:spPr>
          <a:xfrm>
            <a:off x="3019748" y="3340623"/>
            <a:ext cx="132061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Sedang</a:t>
            </a:r>
          </a:p>
        </p:txBody>
      </p:sp>
      <p:sp>
        <p:nvSpPr>
          <p:cNvPr id="38" name="Title 2">
            <a:extLst>
              <a:ext uri="{FF2B5EF4-FFF2-40B4-BE49-F238E27FC236}">
                <a16:creationId xmlns:a16="http://schemas.microsoft.com/office/drawing/2014/main" id="{DAEC99A7-386E-C490-012D-CB8A7BB8718A}"/>
              </a:ext>
            </a:extLst>
          </p:cNvPr>
          <p:cNvSpPr txBox="1"/>
          <p:nvPr/>
        </p:nvSpPr>
        <p:spPr>
          <a:xfrm>
            <a:off x="465198" y="437035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spTree>
    <p:extLst>
      <p:ext uri="{BB962C8B-B14F-4D97-AF65-F5344CB8AC3E}">
        <p14:creationId xmlns:p14="http://schemas.microsoft.com/office/powerpoint/2010/main" val="86735389"/>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456363" y="3032760"/>
            <a:ext cx="1335922"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8899764" cy="1869101"/>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ORANGE</a:t>
            </a:r>
            <a:br>
              <a:rPr lang="en-US" sz="6000" dirty="0">
                <a:solidFill>
                  <a:srgbClr val="B2D8BE"/>
                </a:solidFill>
                <a:latin typeface="Neue Haas Grotesk Text Pro" panose="020B0504020202020204" pitchFamily="34" charset="77"/>
              </a:rPr>
            </a:br>
            <a:r>
              <a:rPr lang="en-US" sz="5440" dirty="0">
                <a:solidFill>
                  <a:srgbClr val="B2D8BE"/>
                </a:solidFill>
                <a:latin typeface="Neue Haas Grotesk Text Pro" panose="020B0504020202020204" pitchFamily="34" charset="77"/>
              </a:rPr>
              <a:t>CABERNET SAUVIGNON/</a:t>
            </a:r>
            <a:br>
              <a:rPr lang="en-US" sz="5440" dirty="0">
                <a:solidFill>
                  <a:srgbClr val="B2D8BE"/>
                </a:solidFill>
                <a:latin typeface="Neue Haas Grotesk Text Pro" panose="020B0504020202020204" pitchFamily="34" charset="77"/>
              </a:rPr>
            </a:br>
            <a:r>
              <a:rPr lang="en-US" sz="5440" dirty="0">
                <a:solidFill>
                  <a:srgbClr val="B2D8BE"/>
                </a:solidFill>
                <a:latin typeface="Neue Haas Grotesk Text Pro" panose="020B0504020202020204" pitchFamily="34" charset="77"/>
              </a:rPr>
              <a:t>MERLOT</a:t>
            </a:r>
          </a:p>
        </p:txBody>
      </p:sp>
      <p:sp>
        <p:nvSpPr>
          <p:cNvPr id="26" name="Oval 25">
            <a:extLst>
              <a:ext uri="{FF2B5EF4-FFF2-40B4-BE49-F238E27FC236}">
                <a16:creationId xmlns:a16="http://schemas.microsoft.com/office/drawing/2014/main" id="{EA6BCBDD-680C-58C3-153A-39C29DAC56F3}"/>
              </a:ext>
            </a:extLst>
          </p:cNvPr>
          <p:cNvSpPr/>
          <p:nvPr/>
        </p:nvSpPr>
        <p:spPr>
          <a:xfrm>
            <a:off x="7755254" y="1744629"/>
            <a:ext cx="2530304" cy="2530304"/>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001587" y="2285088"/>
            <a:ext cx="2098660" cy="1346907"/>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AU" sz="1600" dirty="0">
                <a:solidFill>
                  <a:schemeClr val="tx1"/>
                </a:solidFill>
                <a:effectLst/>
                <a:latin typeface="Neue Haas Grotesk Text Pro" panose="020B0504020202020204" pitchFamily="34" charset="77"/>
              </a:rPr>
              <a:t>BIASANYA DICAMPUR, TETAPI KADANG-KADANG DIPRODUKSI SEBAGAI ANGGUR VARIETAL TUNGGAL</a:t>
            </a:r>
          </a:p>
        </p:txBody>
      </p: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146321" y="1165322"/>
            <a:ext cx="1925531" cy="5829246"/>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3840846" y="4396482"/>
            <a:ext cx="4652237" cy="606320"/>
          </a:xfrm>
          <a:prstGeom prst="rect">
            <a:avLst/>
          </a:prstGeom>
        </p:spPr>
        <p:txBody>
          <a:bodyPr vert="horz" wrap="square" lIns="0" tIns="12065" rIns="0" bIns="0" rtlCol="0">
            <a:spAutoFit/>
          </a:bodyPr>
          <a:lstStyle/>
          <a:p>
            <a:pPr algn="ctr" defTabSz="914453">
              <a:lnSpc>
                <a:spcPct val="80000"/>
              </a:lnSpc>
              <a:spcBef>
                <a:spcPct val="0"/>
              </a:spcBef>
            </a:pPr>
            <a:r>
              <a:rPr lang="en-AU" sz="2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SAUVIGNON/MERLOT</a:t>
            </a:r>
            <a:endParaRPr lang="en-AU" sz="2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7" name="TextBox 6">
            <a:extLst>
              <a:ext uri="{FF2B5EF4-FFF2-40B4-BE49-F238E27FC236}">
                <a16:creationId xmlns:a16="http://schemas.microsoft.com/office/drawing/2014/main" id="{3D0067D9-0CB3-D61E-DFDD-A59F7A024ED2}"/>
              </a:ext>
            </a:extLst>
          </p:cNvPr>
          <p:cNvSpPr txBox="1"/>
          <p:nvPr/>
        </p:nvSpPr>
        <p:spPr>
          <a:xfrm>
            <a:off x="512573" y="2778739"/>
            <a:ext cx="4006941" cy="1141338"/>
          </a:xfrm>
          <a:prstGeom prst="rect">
            <a:avLst/>
          </a:prstGeom>
          <a:noFill/>
        </p:spPr>
        <p:txBody>
          <a:bodyPr wrap="square" anchor="b">
            <a:spAutoFit/>
          </a:bodyPr>
          <a:lstStyle/>
          <a:p>
            <a:pPr algn="ctr">
              <a:spcBef>
                <a:spcPts val="217"/>
              </a:spcBef>
              <a:spcAft>
                <a:spcPts val="315"/>
              </a:spcAft>
            </a:pPr>
            <a:r>
              <a:rPr lang="en-AU" sz="1600" dirty="0">
                <a:effectLst/>
                <a:latin typeface="Neue Haas Grotesk Text Pro" panose="020B0504020202020204" pitchFamily="34" charset="77"/>
              </a:rPr>
              <a:t>BIASANYA MEDIUM /FULLBODY</a:t>
            </a:r>
          </a:p>
          <a:p>
            <a:pPr algn="ctr">
              <a:spcBef>
                <a:spcPts val="217"/>
              </a:spcBef>
              <a:spcAft>
                <a:spcPts val="315"/>
              </a:spcAft>
            </a:pPr>
            <a:r>
              <a:rPr lang="en-AU" sz="1600" dirty="0">
                <a:effectLst/>
                <a:latin typeface="Neue Haas Grotesk Text Pro" panose="020B0504020202020204" pitchFamily="34" charset="77"/>
              </a:rPr>
              <a:t>DENGAN TANIN YANG HALUS ;  SPEKTRUM HERBA DAN EARTHY DAN DENGAN BUAH BERWARNA GELAP</a:t>
            </a:r>
          </a:p>
        </p:txBody>
      </p:sp>
      <p:cxnSp>
        <p:nvCxnSpPr>
          <p:cNvPr id="8" name="Straight Connector 7">
            <a:extLst>
              <a:ext uri="{FF2B5EF4-FFF2-40B4-BE49-F238E27FC236}">
                <a16:creationId xmlns:a16="http://schemas.microsoft.com/office/drawing/2014/main" id="{6B1F07A9-797E-490D-2FBC-DF38528E3F77}"/>
              </a:ext>
            </a:extLst>
          </p:cNvPr>
          <p:cNvCxnSpPr>
            <a:cxnSpLocks/>
          </p:cNvCxnSpPr>
          <p:nvPr/>
        </p:nvCxnSpPr>
        <p:spPr>
          <a:xfrm>
            <a:off x="2422471" y="3965876"/>
            <a:ext cx="0" cy="34202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756760FD-7A52-168A-C443-709734D8812C}"/>
              </a:ext>
            </a:extLst>
          </p:cNvPr>
          <p:cNvCxnSpPr>
            <a:cxnSpLocks/>
          </p:cNvCxnSpPr>
          <p:nvPr/>
        </p:nvCxnSpPr>
        <p:spPr>
          <a:xfrm>
            <a:off x="2422471" y="4300285"/>
            <a:ext cx="315979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1BBCE5F2-A77C-5A45-CFA0-1AF5A3838580}"/>
              </a:ext>
            </a:extLst>
          </p:cNvPr>
          <p:cNvCxnSpPr>
            <a:cxnSpLocks/>
          </p:cNvCxnSpPr>
          <p:nvPr/>
        </p:nvCxnSpPr>
        <p:spPr>
          <a:xfrm>
            <a:off x="3283295" y="4782587"/>
            <a:ext cx="22989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FB46B774-5598-520C-B0B8-924D157EF709}"/>
              </a:ext>
            </a:extLst>
          </p:cNvPr>
          <p:cNvCxnSpPr>
            <a:cxnSpLocks/>
          </p:cNvCxnSpPr>
          <p:nvPr/>
        </p:nvCxnSpPr>
        <p:spPr>
          <a:xfrm>
            <a:off x="3283295" y="4774967"/>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95091943-6B54-08FF-19F1-5869699E3FFC}"/>
              </a:ext>
            </a:extLst>
          </p:cNvPr>
          <p:cNvCxnSpPr>
            <a:cxnSpLocks/>
          </p:cNvCxnSpPr>
          <p:nvPr/>
        </p:nvCxnSpPr>
        <p:spPr>
          <a:xfrm>
            <a:off x="6762135" y="4391209"/>
            <a:ext cx="337264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E7F7B9C8-36C5-3B86-8C6F-3C36ED8E50B0}"/>
              </a:ext>
            </a:extLst>
          </p:cNvPr>
          <p:cNvSpPr txBox="1"/>
          <p:nvPr/>
        </p:nvSpPr>
        <p:spPr>
          <a:xfrm>
            <a:off x="9367774" y="4860285"/>
            <a:ext cx="2824226" cy="1713611"/>
          </a:xfrm>
          <a:prstGeom prst="rect">
            <a:avLst/>
          </a:prstGeom>
          <a:noFill/>
        </p:spPr>
        <p:txBody>
          <a:bodyPr wrap="square" anchor="t">
            <a:spAutoFit/>
          </a:bodyPr>
          <a:lstStyle/>
          <a:p>
            <a:pPr>
              <a:lnSpc>
                <a:spcPct val="82000"/>
              </a:lnSpc>
              <a:spcBef>
                <a:spcPts val="150"/>
              </a:spcBef>
              <a:spcAft>
                <a:spcPts val="315"/>
              </a:spcAft>
              <a:buClr>
                <a:srgbClr val="B2D8BE"/>
              </a:buClr>
            </a:pPr>
            <a:r>
              <a:rPr lang="en-AU" sz="1400" dirty="0">
                <a:effectLst/>
                <a:latin typeface="Neue Haas Grotesk Text Pro" panose="020B0504020202020204" pitchFamily="34" charset="77"/>
              </a:rPr>
              <a:t>RASA TIPIKAL</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Blackberry</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Beri </a:t>
            </a:r>
            <a:r>
              <a:rPr lang="en-AU" sz="1400" dirty="0" err="1">
                <a:effectLst/>
                <a:latin typeface="Neue Haas Grotesk Text Pro" panose="020B0504020202020204" pitchFamily="34" charset="77"/>
              </a:rPr>
              <a:t>merah</a:t>
            </a:r>
            <a:endParaRPr lang="en-AU" sz="1400" dirty="0">
              <a:effectLst/>
              <a:latin typeface="Neue Haas Grotesk Text Pro" panose="020B0504020202020204" pitchFamily="34" charset="77"/>
            </a:endParaRP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Violets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err="1">
                <a:effectLst/>
                <a:latin typeface="Neue Haas Grotesk Text Pro" panose="020B0504020202020204" pitchFamily="34" charset="77"/>
              </a:rPr>
              <a:t>Mulberi</a:t>
            </a:r>
            <a:endParaRPr lang="en-AU" sz="1400" dirty="0">
              <a:effectLst/>
              <a:latin typeface="Neue Haas Grotesk Text Pro" panose="020B0504020202020204" pitchFamily="34" charset="77"/>
            </a:endParaRP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Cassis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err="1">
                <a:effectLst/>
                <a:latin typeface="Neue Haas Grotesk Text Pro" panose="020B0504020202020204" pitchFamily="34" charset="77"/>
              </a:rPr>
              <a:t>HerbaL</a:t>
            </a:r>
            <a:r>
              <a:rPr lang="en-AU" sz="1400" dirty="0">
                <a:effectLst/>
                <a:latin typeface="Neue Haas Grotesk Text Pro" panose="020B0504020202020204" pitchFamily="34" charset="77"/>
              </a:rPr>
              <a:t> </a:t>
            </a:r>
            <a:r>
              <a:rPr lang="en-AU" sz="1400" dirty="0" err="1">
                <a:effectLst/>
                <a:latin typeface="Neue Haas Grotesk Text Pro" panose="020B0504020202020204" pitchFamily="34" charset="77"/>
              </a:rPr>
              <a:t>campuran</a:t>
            </a:r>
            <a:endParaRPr lang="en-AU" sz="1400" dirty="0">
              <a:effectLst/>
              <a:latin typeface="Neue Haas Grotesk Text Pro" panose="020B0504020202020204" pitchFamily="34" charset="77"/>
            </a:endParaRPr>
          </a:p>
        </p:txBody>
      </p:sp>
      <p:cxnSp>
        <p:nvCxnSpPr>
          <p:cNvPr id="15" name="Straight Connector 14">
            <a:extLst>
              <a:ext uri="{FF2B5EF4-FFF2-40B4-BE49-F238E27FC236}">
                <a16:creationId xmlns:a16="http://schemas.microsoft.com/office/drawing/2014/main" id="{54F0F289-B344-E452-9685-A8633FA1CB3B}"/>
              </a:ext>
            </a:extLst>
          </p:cNvPr>
          <p:cNvCxnSpPr>
            <a:cxnSpLocks/>
          </p:cNvCxnSpPr>
          <p:nvPr/>
        </p:nvCxnSpPr>
        <p:spPr>
          <a:xfrm>
            <a:off x="10134778" y="4391209"/>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2D118B60-631A-672C-E0F3-1FA18C3F31DB}"/>
              </a:ext>
            </a:extLst>
          </p:cNvPr>
          <p:cNvSpPr txBox="1"/>
          <p:nvPr/>
        </p:nvSpPr>
        <p:spPr>
          <a:xfrm>
            <a:off x="1360605" y="5213160"/>
            <a:ext cx="3819797" cy="1387559"/>
          </a:xfrm>
          <a:prstGeom prst="rect">
            <a:avLst/>
          </a:prstGeom>
          <a:noFill/>
        </p:spPr>
        <p:txBody>
          <a:bodyPr wrap="square" anchor="b">
            <a:spAutoFit/>
          </a:bodyPr>
          <a:lstStyle/>
          <a:p>
            <a:pPr algn="ctr">
              <a:spcBef>
                <a:spcPts val="217"/>
              </a:spcBef>
              <a:spcAft>
                <a:spcPts val="315"/>
              </a:spcAft>
            </a:pPr>
            <a:r>
              <a:rPr lang="en-AU" sz="1600" b="1" dirty="0">
                <a:effectLst/>
                <a:latin typeface="Neue Haas Grotesk Text Pro" panose="020B0504020202020204" pitchFamily="34" charset="77"/>
              </a:rPr>
              <a:t>KADANG-KADANG DICAMPUR </a:t>
            </a:r>
          </a:p>
          <a:p>
            <a:pPr algn="ctr">
              <a:spcBef>
                <a:spcPts val="217"/>
              </a:spcBef>
              <a:spcAft>
                <a:spcPts val="315"/>
              </a:spcAft>
            </a:pPr>
            <a:r>
              <a:rPr lang="en-AU" sz="1600" dirty="0">
                <a:effectLst/>
                <a:latin typeface="Neue Haas Grotesk Text Pro" panose="020B0504020202020204" pitchFamily="34" charset="77"/>
              </a:rPr>
              <a:t>DENGAN YANG BERASAL DARI WILAYAH YANG LEBIH HANGAT SEPERTI MUDGEE, THE HUNTER VALLEY AND COWRA</a:t>
            </a:r>
          </a:p>
        </p:txBody>
      </p:sp>
    </p:spTree>
    <p:extLst>
      <p:ext uri="{BB962C8B-B14F-4D97-AF65-F5344CB8AC3E}">
        <p14:creationId xmlns:p14="http://schemas.microsoft.com/office/powerpoint/2010/main" val="2001931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idx="4294967295"/>
          </p:nvPr>
        </p:nvSpPr>
        <p:spPr>
          <a:xfrm>
            <a:off x="623349" y="590594"/>
            <a:ext cx="11283754" cy="1325562"/>
          </a:xfrm>
        </p:spPr>
        <p:txBody>
          <a:bodyPr/>
          <a:lstStyle/>
          <a:p>
            <a:r>
              <a:rPr lang="en-US" sz="4000" dirty="0">
                <a:solidFill>
                  <a:schemeClr val="bg2"/>
                </a:solidFill>
                <a:latin typeface="Neue Haas Grotesk Text Pro" panose="020B0504020202020204" pitchFamily="34" charset="77"/>
              </a:rPr>
              <a:t>CABERNET SAUVIGNON/MERLOT</a:t>
            </a:r>
            <a:br>
              <a:rPr lang="en-US" sz="4000" dirty="0">
                <a:solidFill>
                  <a:schemeClr val="accent3"/>
                </a:solidFill>
                <a:latin typeface="Neue Haas Grotesk Text Pro" panose="020B0504020202020204" pitchFamily="34" charset="77"/>
              </a:rPr>
            </a:br>
            <a:r>
              <a:rPr lang="en-US" sz="4000" dirty="0">
                <a:solidFill>
                  <a:schemeClr val="accent2"/>
                </a:solidFill>
                <a:latin typeface="Neue Haas Grotesk Text Pro" panose="020B0504020202020204" pitchFamily="34" charset="77"/>
              </a:rPr>
              <a:t>KARAKTERISTIK</a:t>
            </a:r>
          </a:p>
        </p:txBody>
      </p:sp>
      <p:sp>
        <p:nvSpPr>
          <p:cNvPr id="10" name="Oval 9">
            <a:extLst>
              <a:ext uri="{FF2B5EF4-FFF2-40B4-BE49-F238E27FC236}">
                <a16:creationId xmlns:a16="http://schemas.microsoft.com/office/drawing/2014/main" id="{5E9E726C-4D13-C985-23C4-41962972AEC9}"/>
              </a:ext>
            </a:extLst>
          </p:cNvPr>
          <p:cNvSpPr/>
          <p:nvPr/>
        </p:nvSpPr>
        <p:spPr>
          <a:xfrm>
            <a:off x="2104517" y="186796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771307A9-E657-7B93-C606-E56C9CC56144}"/>
              </a:ext>
            </a:extLst>
          </p:cNvPr>
          <p:cNvSpPr/>
          <p:nvPr/>
        </p:nvSpPr>
        <p:spPr>
          <a:xfrm>
            <a:off x="2468660" y="186506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BB07819D-D2FE-B083-3339-A8E88A45DDA6}"/>
              </a:ext>
            </a:extLst>
          </p:cNvPr>
          <p:cNvSpPr/>
          <p:nvPr/>
        </p:nvSpPr>
        <p:spPr>
          <a:xfrm>
            <a:off x="2832803" y="186506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E5E205D0-C411-38B0-4D9A-80B38795D0BF}"/>
              </a:ext>
            </a:extLst>
          </p:cNvPr>
          <p:cNvSpPr/>
          <p:nvPr/>
        </p:nvSpPr>
        <p:spPr>
          <a:xfrm>
            <a:off x="3196946" y="186506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1" name="Oval 40">
            <a:extLst>
              <a:ext uri="{FF2B5EF4-FFF2-40B4-BE49-F238E27FC236}">
                <a16:creationId xmlns:a16="http://schemas.microsoft.com/office/drawing/2014/main" id="{F70FE6CA-4CF6-7CB6-8C56-0690F7009B9A}"/>
              </a:ext>
            </a:extLst>
          </p:cNvPr>
          <p:cNvSpPr/>
          <p:nvPr/>
        </p:nvSpPr>
        <p:spPr>
          <a:xfrm>
            <a:off x="3561470" y="186506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4B8C71F0-2CF6-CBD1-8314-29E4968C9B0D}"/>
              </a:ext>
            </a:extLst>
          </p:cNvPr>
          <p:cNvSpPr/>
          <p:nvPr/>
        </p:nvSpPr>
        <p:spPr>
          <a:xfrm>
            <a:off x="3925994" y="186506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F0918A7E-8435-E625-F670-759EC5083F3C}"/>
              </a:ext>
            </a:extLst>
          </p:cNvPr>
          <p:cNvSpPr/>
          <p:nvPr/>
        </p:nvSpPr>
        <p:spPr>
          <a:xfrm>
            <a:off x="4284339" y="186506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EA358267-FF4F-A528-01D9-3198E2F926C6}"/>
              </a:ext>
            </a:extLst>
          </p:cNvPr>
          <p:cNvSpPr/>
          <p:nvPr/>
        </p:nvSpPr>
        <p:spPr>
          <a:xfrm>
            <a:off x="4655041" y="186506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8C4AFAE9-F897-C007-2BE9-FDD7125ABF7E}"/>
              </a:ext>
            </a:extLst>
          </p:cNvPr>
          <p:cNvSpPr/>
          <p:nvPr/>
        </p:nvSpPr>
        <p:spPr>
          <a:xfrm>
            <a:off x="5019565" y="186506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3813934" y="2312254"/>
            <a:ext cx="241126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Cabernet Sauvignon/Merlot</a:t>
            </a:r>
          </a:p>
        </p:txBody>
      </p:sp>
      <p:sp>
        <p:nvSpPr>
          <p:cNvPr id="54" name="Oval 53">
            <a:extLst>
              <a:ext uri="{FF2B5EF4-FFF2-40B4-BE49-F238E27FC236}">
                <a16:creationId xmlns:a16="http://schemas.microsoft.com/office/drawing/2014/main" id="{56B324C1-B532-6319-4E42-3A30F641C9BA}"/>
              </a:ext>
            </a:extLst>
          </p:cNvPr>
          <p:cNvSpPr/>
          <p:nvPr/>
        </p:nvSpPr>
        <p:spPr>
          <a:xfrm>
            <a:off x="2104517" y="296974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CAD22B74-9270-96D6-E0F1-243A26D60B39}"/>
              </a:ext>
            </a:extLst>
          </p:cNvPr>
          <p:cNvSpPr/>
          <p:nvPr/>
        </p:nvSpPr>
        <p:spPr>
          <a:xfrm>
            <a:off x="2468660" y="296684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4EA501BB-C7F5-7FA5-7FF8-DB7E0DD2D454}"/>
              </a:ext>
            </a:extLst>
          </p:cNvPr>
          <p:cNvSpPr/>
          <p:nvPr/>
        </p:nvSpPr>
        <p:spPr>
          <a:xfrm>
            <a:off x="2832803" y="296684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F9D5A2BC-1C21-488D-EA01-242C24BAE29B}"/>
              </a:ext>
            </a:extLst>
          </p:cNvPr>
          <p:cNvSpPr/>
          <p:nvPr/>
        </p:nvSpPr>
        <p:spPr>
          <a:xfrm>
            <a:off x="3196946" y="296684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9" name="Oval 58">
            <a:extLst>
              <a:ext uri="{FF2B5EF4-FFF2-40B4-BE49-F238E27FC236}">
                <a16:creationId xmlns:a16="http://schemas.microsoft.com/office/drawing/2014/main" id="{0EAE25DB-3CA0-4A42-2597-A8EBE9BC4A06}"/>
              </a:ext>
            </a:extLst>
          </p:cNvPr>
          <p:cNvSpPr/>
          <p:nvPr/>
        </p:nvSpPr>
        <p:spPr>
          <a:xfrm>
            <a:off x="3561470" y="296684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A88E41DB-CE57-215D-8C17-D6096052A961}"/>
              </a:ext>
            </a:extLst>
          </p:cNvPr>
          <p:cNvSpPr/>
          <p:nvPr/>
        </p:nvSpPr>
        <p:spPr>
          <a:xfrm>
            <a:off x="3925994" y="296684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56D48F85-BF09-A31E-0105-6F828E6A2A80}"/>
              </a:ext>
            </a:extLst>
          </p:cNvPr>
          <p:cNvSpPr/>
          <p:nvPr/>
        </p:nvSpPr>
        <p:spPr>
          <a:xfrm>
            <a:off x="4284339" y="296684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949540E5-39F1-062B-784A-CF803311CF36}"/>
              </a:ext>
            </a:extLst>
          </p:cNvPr>
          <p:cNvSpPr/>
          <p:nvPr/>
        </p:nvSpPr>
        <p:spPr>
          <a:xfrm>
            <a:off x="4655041" y="296684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BD3B6A83-9E9B-AACC-6479-E9F5C79121C0}"/>
              </a:ext>
            </a:extLst>
          </p:cNvPr>
          <p:cNvSpPr/>
          <p:nvPr/>
        </p:nvSpPr>
        <p:spPr>
          <a:xfrm>
            <a:off x="5019565" y="296684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9" name="Oval 68">
            <a:extLst>
              <a:ext uri="{FF2B5EF4-FFF2-40B4-BE49-F238E27FC236}">
                <a16:creationId xmlns:a16="http://schemas.microsoft.com/office/drawing/2014/main" id="{5C46DC12-0E83-EB3D-4A80-988616D8C11A}"/>
              </a:ext>
            </a:extLst>
          </p:cNvPr>
          <p:cNvSpPr/>
          <p:nvPr/>
        </p:nvSpPr>
        <p:spPr>
          <a:xfrm>
            <a:off x="2104517" y="385799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5D833F3F-FCE3-9CEC-C76A-79762F233562}"/>
              </a:ext>
            </a:extLst>
          </p:cNvPr>
          <p:cNvSpPr/>
          <p:nvPr/>
        </p:nvSpPr>
        <p:spPr>
          <a:xfrm>
            <a:off x="2468660" y="385509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6B996D25-CA96-006C-392C-55D421287582}"/>
              </a:ext>
            </a:extLst>
          </p:cNvPr>
          <p:cNvSpPr/>
          <p:nvPr/>
        </p:nvSpPr>
        <p:spPr>
          <a:xfrm>
            <a:off x="2832803" y="385509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45C2B84D-7036-CDB8-58F3-3D1E2A9C3AAB}"/>
              </a:ext>
            </a:extLst>
          </p:cNvPr>
          <p:cNvSpPr/>
          <p:nvPr/>
        </p:nvSpPr>
        <p:spPr>
          <a:xfrm>
            <a:off x="3196946" y="385509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F479E814-06E5-BCE8-2BAF-50946C45F8FB}"/>
              </a:ext>
            </a:extLst>
          </p:cNvPr>
          <p:cNvSpPr/>
          <p:nvPr/>
        </p:nvSpPr>
        <p:spPr>
          <a:xfrm>
            <a:off x="3561470" y="385509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414CCDD2-F11D-0279-A36F-D4A37A2878FE}"/>
              </a:ext>
            </a:extLst>
          </p:cNvPr>
          <p:cNvSpPr/>
          <p:nvPr/>
        </p:nvSpPr>
        <p:spPr>
          <a:xfrm>
            <a:off x="3925994" y="385509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CB52F33A-8F27-87AE-F35A-B6404F58AB15}"/>
              </a:ext>
            </a:extLst>
          </p:cNvPr>
          <p:cNvSpPr/>
          <p:nvPr/>
        </p:nvSpPr>
        <p:spPr>
          <a:xfrm>
            <a:off x="4284339" y="385509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04C17CF5-823A-331C-DBD5-9922CD6CE349}"/>
              </a:ext>
            </a:extLst>
          </p:cNvPr>
          <p:cNvSpPr/>
          <p:nvPr/>
        </p:nvSpPr>
        <p:spPr>
          <a:xfrm>
            <a:off x="4655041" y="385509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74B43055-8982-5378-E7DD-E548C1389335}"/>
              </a:ext>
            </a:extLst>
          </p:cNvPr>
          <p:cNvSpPr/>
          <p:nvPr/>
        </p:nvSpPr>
        <p:spPr>
          <a:xfrm>
            <a:off x="5019565" y="385509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0" name="Oval 89">
            <a:extLst>
              <a:ext uri="{FF2B5EF4-FFF2-40B4-BE49-F238E27FC236}">
                <a16:creationId xmlns:a16="http://schemas.microsoft.com/office/drawing/2014/main" id="{462C42BA-0EE7-3F6B-1624-E391FE3E22F9}"/>
              </a:ext>
            </a:extLst>
          </p:cNvPr>
          <p:cNvSpPr/>
          <p:nvPr/>
        </p:nvSpPr>
        <p:spPr>
          <a:xfrm>
            <a:off x="2104517" y="466596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CD63B3C4-F4F1-0729-1759-3BB985B1548E}"/>
              </a:ext>
            </a:extLst>
          </p:cNvPr>
          <p:cNvSpPr/>
          <p:nvPr/>
        </p:nvSpPr>
        <p:spPr>
          <a:xfrm>
            <a:off x="2468660" y="466306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ACA437DD-7BA9-A58E-2AB0-2D850C10A8B6}"/>
              </a:ext>
            </a:extLst>
          </p:cNvPr>
          <p:cNvSpPr/>
          <p:nvPr/>
        </p:nvSpPr>
        <p:spPr>
          <a:xfrm>
            <a:off x="2832803" y="466306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1F493C54-3679-D3F7-A7E8-0ABF20187A46}"/>
              </a:ext>
            </a:extLst>
          </p:cNvPr>
          <p:cNvSpPr/>
          <p:nvPr/>
        </p:nvSpPr>
        <p:spPr>
          <a:xfrm>
            <a:off x="3196946" y="466306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61BAA34C-2760-A896-49EA-D9A7CF51EA94}"/>
              </a:ext>
            </a:extLst>
          </p:cNvPr>
          <p:cNvSpPr/>
          <p:nvPr/>
        </p:nvSpPr>
        <p:spPr>
          <a:xfrm>
            <a:off x="3561470" y="466306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22480E4D-6B5D-2780-534D-BB2A3CFAAFB7}"/>
              </a:ext>
            </a:extLst>
          </p:cNvPr>
          <p:cNvSpPr/>
          <p:nvPr/>
        </p:nvSpPr>
        <p:spPr>
          <a:xfrm>
            <a:off x="3925994" y="466306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F7A4D9B0-AB4E-0296-800B-432EF3928597}"/>
              </a:ext>
            </a:extLst>
          </p:cNvPr>
          <p:cNvSpPr/>
          <p:nvPr/>
        </p:nvSpPr>
        <p:spPr>
          <a:xfrm>
            <a:off x="4284339" y="466306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45F340C9-765F-A155-4C63-97B14B45C9B8}"/>
              </a:ext>
            </a:extLst>
          </p:cNvPr>
          <p:cNvSpPr/>
          <p:nvPr/>
        </p:nvSpPr>
        <p:spPr>
          <a:xfrm>
            <a:off x="4655041" y="466306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40A0356B-DB74-E944-961E-F62D8D53A02A}"/>
              </a:ext>
            </a:extLst>
          </p:cNvPr>
          <p:cNvSpPr/>
          <p:nvPr/>
        </p:nvSpPr>
        <p:spPr>
          <a:xfrm>
            <a:off x="5019565" y="466306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5" name="Oval 104">
            <a:extLst>
              <a:ext uri="{FF2B5EF4-FFF2-40B4-BE49-F238E27FC236}">
                <a16:creationId xmlns:a16="http://schemas.microsoft.com/office/drawing/2014/main" id="{63A90E32-85F4-531C-DEDB-E7EBAB510C5A}"/>
              </a:ext>
            </a:extLst>
          </p:cNvPr>
          <p:cNvSpPr/>
          <p:nvPr/>
        </p:nvSpPr>
        <p:spPr>
          <a:xfrm>
            <a:off x="2104517" y="501195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19D0AB0B-64C7-0CCD-48CC-27D938711BEA}"/>
              </a:ext>
            </a:extLst>
          </p:cNvPr>
          <p:cNvSpPr/>
          <p:nvPr/>
        </p:nvSpPr>
        <p:spPr>
          <a:xfrm>
            <a:off x="2468660" y="500905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6DF9DB65-C7C7-F323-D0B4-C0877CFCC86C}"/>
              </a:ext>
            </a:extLst>
          </p:cNvPr>
          <p:cNvSpPr/>
          <p:nvPr/>
        </p:nvSpPr>
        <p:spPr>
          <a:xfrm>
            <a:off x="2832803" y="500905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5F98601-EA11-F3BB-94FA-146B4BB1119D}"/>
              </a:ext>
            </a:extLst>
          </p:cNvPr>
          <p:cNvSpPr/>
          <p:nvPr/>
        </p:nvSpPr>
        <p:spPr>
          <a:xfrm>
            <a:off x="3196946" y="500905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D805F586-0454-F760-CA62-3A9FB1E870B3}"/>
              </a:ext>
            </a:extLst>
          </p:cNvPr>
          <p:cNvSpPr/>
          <p:nvPr/>
        </p:nvSpPr>
        <p:spPr>
          <a:xfrm>
            <a:off x="3561470" y="500905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050295CE-1D57-2339-84CB-D8EFA9E837D5}"/>
              </a:ext>
            </a:extLst>
          </p:cNvPr>
          <p:cNvSpPr/>
          <p:nvPr/>
        </p:nvSpPr>
        <p:spPr>
          <a:xfrm>
            <a:off x="3925994" y="500905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E740F1B9-912A-65A7-F689-7207A5D6B6BF}"/>
              </a:ext>
            </a:extLst>
          </p:cNvPr>
          <p:cNvSpPr/>
          <p:nvPr/>
        </p:nvSpPr>
        <p:spPr>
          <a:xfrm>
            <a:off x="4284339" y="500905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FB1028F6-2216-9C59-BB15-7FE3FE78E6AA}"/>
              </a:ext>
            </a:extLst>
          </p:cNvPr>
          <p:cNvSpPr/>
          <p:nvPr/>
        </p:nvSpPr>
        <p:spPr>
          <a:xfrm>
            <a:off x="4655041" y="500905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90FC1ABE-5575-8D05-603D-3CCEA20815E8}"/>
              </a:ext>
            </a:extLst>
          </p:cNvPr>
          <p:cNvSpPr/>
          <p:nvPr/>
        </p:nvSpPr>
        <p:spPr>
          <a:xfrm>
            <a:off x="5019565" y="500905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6" name="Oval 115">
            <a:extLst>
              <a:ext uri="{FF2B5EF4-FFF2-40B4-BE49-F238E27FC236}">
                <a16:creationId xmlns:a16="http://schemas.microsoft.com/office/drawing/2014/main" id="{B09DF459-3CE1-EF37-72B4-339D5FDE1624}"/>
              </a:ext>
            </a:extLst>
          </p:cNvPr>
          <p:cNvSpPr/>
          <p:nvPr/>
        </p:nvSpPr>
        <p:spPr>
          <a:xfrm>
            <a:off x="2104517" y="628023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2B1DA8F0-A61D-4914-6759-634A335F4002}"/>
              </a:ext>
            </a:extLst>
          </p:cNvPr>
          <p:cNvSpPr/>
          <p:nvPr/>
        </p:nvSpPr>
        <p:spPr>
          <a:xfrm>
            <a:off x="2468660"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64B8F3E6-0C3B-4E6B-56EE-3C616F9AEA3C}"/>
              </a:ext>
            </a:extLst>
          </p:cNvPr>
          <p:cNvSpPr/>
          <p:nvPr/>
        </p:nvSpPr>
        <p:spPr>
          <a:xfrm>
            <a:off x="2832803"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8E601920-BBD7-E7CA-A137-997EB47E2CB2}"/>
              </a:ext>
            </a:extLst>
          </p:cNvPr>
          <p:cNvSpPr/>
          <p:nvPr/>
        </p:nvSpPr>
        <p:spPr>
          <a:xfrm>
            <a:off x="3196946"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9629ECA6-F6E6-5724-A952-F07EBE9ABFBC}"/>
              </a:ext>
            </a:extLst>
          </p:cNvPr>
          <p:cNvSpPr/>
          <p:nvPr/>
        </p:nvSpPr>
        <p:spPr>
          <a:xfrm>
            <a:off x="3561470"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A1CFDD7B-AE30-1FB9-987F-797E1E1A77AE}"/>
              </a:ext>
            </a:extLst>
          </p:cNvPr>
          <p:cNvSpPr/>
          <p:nvPr/>
        </p:nvSpPr>
        <p:spPr>
          <a:xfrm>
            <a:off x="5019565"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2006485"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3621758" y="5998675"/>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13.5% – 14.5%</a:t>
            </a:r>
          </a:p>
        </p:txBody>
      </p:sp>
      <p:sp>
        <p:nvSpPr>
          <p:cNvPr id="127" name="Title 2">
            <a:extLst>
              <a:ext uri="{FF2B5EF4-FFF2-40B4-BE49-F238E27FC236}">
                <a16:creationId xmlns:a16="http://schemas.microsoft.com/office/drawing/2014/main" id="{B41CB062-B3CF-9FDE-1311-FEE1B1FAA3CD}"/>
              </a:ext>
            </a:extLst>
          </p:cNvPr>
          <p:cNvSpPr txBox="1"/>
          <p:nvPr/>
        </p:nvSpPr>
        <p:spPr>
          <a:xfrm>
            <a:off x="4569367"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18" name="Straight Connector 17">
            <a:extLst>
              <a:ext uri="{FF2B5EF4-FFF2-40B4-BE49-F238E27FC236}">
                <a16:creationId xmlns:a16="http://schemas.microsoft.com/office/drawing/2014/main" id="{E7A46D4A-3123-70DD-1402-4D56075E90E9}"/>
              </a:ext>
            </a:extLst>
          </p:cNvPr>
          <p:cNvCxnSpPr>
            <a:cxnSpLocks/>
          </p:cNvCxnSpPr>
          <p:nvPr/>
        </p:nvCxnSpPr>
        <p:spPr>
          <a:xfrm>
            <a:off x="4438672" y="217619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2104517" y="53910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 name="Oval 8">
            <a:extLst>
              <a:ext uri="{FF2B5EF4-FFF2-40B4-BE49-F238E27FC236}">
                <a16:creationId xmlns:a16="http://schemas.microsoft.com/office/drawing/2014/main" id="{98B11090-0F1E-9130-E036-1F70E02E2B14}"/>
              </a:ext>
            </a:extLst>
          </p:cNvPr>
          <p:cNvSpPr/>
          <p:nvPr/>
        </p:nvSpPr>
        <p:spPr>
          <a:xfrm>
            <a:off x="2468660" y="538819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0" name="Oval 19">
            <a:extLst>
              <a:ext uri="{FF2B5EF4-FFF2-40B4-BE49-F238E27FC236}">
                <a16:creationId xmlns:a16="http://schemas.microsoft.com/office/drawing/2014/main" id="{E6F4703E-38C4-66B6-0AAA-A7577FF86048}"/>
              </a:ext>
            </a:extLst>
          </p:cNvPr>
          <p:cNvSpPr/>
          <p:nvPr/>
        </p:nvSpPr>
        <p:spPr>
          <a:xfrm>
            <a:off x="2832803" y="538819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Oval 21">
            <a:extLst>
              <a:ext uri="{FF2B5EF4-FFF2-40B4-BE49-F238E27FC236}">
                <a16:creationId xmlns:a16="http://schemas.microsoft.com/office/drawing/2014/main" id="{6AD0BF80-B769-9BAA-B585-4C4951E651CC}"/>
              </a:ext>
            </a:extLst>
          </p:cNvPr>
          <p:cNvSpPr/>
          <p:nvPr/>
        </p:nvSpPr>
        <p:spPr>
          <a:xfrm>
            <a:off x="3196946" y="538819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0973BC90-B33A-B751-5BDD-28E157D5E2BC}"/>
              </a:ext>
            </a:extLst>
          </p:cNvPr>
          <p:cNvSpPr/>
          <p:nvPr/>
        </p:nvSpPr>
        <p:spPr>
          <a:xfrm>
            <a:off x="3561470" y="538819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A34C17CA-F787-56E9-F2EB-5F92BCC49ACE}"/>
              </a:ext>
            </a:extLst>
          </p:cNvPr>
          <p:cNvSpPr/>
          <p:nvPr/>
        </p:nvSpPr>
        <p:spPr>
          <a:xfrm>
            <a:off x="3925994" y="538819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92FF9485-CFA9-1A63-0EE5-BF96D5D967CE}"/>
              </a:ext>
            </a:extLst>
          </p:cNvPr>
          <p:cNvSpPr/>
          <p:nvPr/>
        </p:nvSpPr>
        <p:spPr>
          <a:xfrm>
            <a:off x="4284339" y="538819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4D6277A3-30D7-6C5F-8DCF-E8F91CCDA879}"/>
              </a:ext>
            </a:extLst>
          </p:cNvPr>
          <p:cNvSpPr/>
          <p:nvPr/>
        </p:nvSpPr>
        <p:spPr>
          <a:xfrm>
            <a:off x="4655041" y="538819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A777FD4-CCEB-5E8E-E8C0-E0C952B590DC}"/>
              </a:ext>
            </a:extLst>
          </p:cNvPr>
          <p:cNvSpPr/>
          <p:nvPr/>
        </p:nvSpPr>
        <p:spPr>
          <a:xfrm>
            <a:off x="5019565" y="538819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809684" y="593768"/>
            <a:ext cx="2114328" cy="6400800"/>
          </a:xfrm>
          <a:prstGeom prst="rect">
            <a:avLst/>
          </a:prstGeom>
        </p:spPr>
      </p:pic>
      <p:sp>
        <p:nvSpPr>
          <p:cNvPr id="34" name="object 10">
            <a:extLst>
              <a:ext uri="{FF2B5EF4-FFF2-40B4-BE49-F238E27FC236}">
                <a16:creationId xmlns:a16="http://schemas.microsoft.com/office/drawing/2014/main" id="{C253552D-575F-5CDC-9429-090B7D8D4751}"/>
              </a:ext>
            </a:extLst>
          </p:cNvPr>
          <p:cNvSpPr txBox="1"/>
          <p:nvPr/>
        </p:nvSpPr>
        <p:spPr>
          <a:xfrm rot="16200000">
            <a:off x="7619834" y="4292803"/>
            <a:ext cx="4652237" cy="606320"/>
          </a:xfrm>
          <a:prstGeom prst="rect">
            <a:avLst/>
          </a:prstGeom>
        </p:spPr>
        <p:txBody>
          <a:bodyPr vert="horz" wrap="square" lIns="0" tIns="12065" rIns="0" bIns="0" rtlCol="0">
            <a:spAutoFit/>
          </a:bodyPr>
          <a:lstStyle/>
          <a:p>
            <a:pPr algn="ctr" defTabSz="914453">
              <a:lnSpc>
                <a:spcPct val="80000"/>
              </a:lnSpc>
              <a:spcBef>
                <a:spcPct val="0"/>
              </a:spcBef>
            </a:pPr>
            <a:r>
              <a:rPr lang="en-AU" sz="2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SAUVIGNON/MERLOT</a:t>
            </a:r>
            <a:endParaRPr lang="en-AU" sz="2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4" name="Straight Connector 3">
            <a:extLst>
              <a:ext uri="{FF2B5EF4-FFF2-40B4-BE49-F238E27FC236}">
                <a16:creationId xmlns:a16="http://schemas.microsoft.com/office/drawing/2014/main" id="{D852DC9A-758D-3210-EE4C-E2586C586504}"/>
              </a:ext>
            </a:extLst>
          </p:cNvPr>
          <p:cNvCxnSpPr>
            <a:cxnSpLocks/>
          </p:cNvCxnSpPr>
          <p:nvPr/>
        </p:nvCxnSpPr>
        <p:spPr>
          <a:xfrm>
            <a:off x="5150704" y="217619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A1849E29-E159-7C8C-AAA9-5499D77A33DB}"/>
              </a:ext>
            </a:extLst>
          </p:cNvPr>
          <p:cNvCxnSpPr>
            <a:cxnSpLocks/>
          </p:cNvCxnSpPr>
          <p:nvPr/>
        </p:nvCxnSpPr>
        <p:spPr>
          <a:xfrm>
            <a:off x="4423288" y="2300996"/>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2EAE203C-6098-7ED6-D32E-4165167E5C57}"/>
              </a:ext>
            </a:extLst>
          </p:cNvPr>
          <p:cNvGrpSpPr/>
          <p:nvPr/>
        </p:nvGrpSpPr>
        <p:grpSpPr>
          <a:xfrm>
            <a:off x="4299355" y="6287100"/>
            <a:ext cx="278634" cy="272668"/>
            <a:chOff x="8032638" y="5926610"/>
            <a:chExt cx="278634" cy="272668"/>
          </a:xfrm>
        </p:grpSpPr>
        <p:sp>
          <p:nvSpPr>
            <p:cNvPr id="12" name="Freeform 11">
              <a:extLst>
                <a:ext uri="{FF2B5EF4-FFF2-40B4-BE49-F238E27FC236}">
                  <a16:creationId xmlns:a16="http://schemas.microsoft.com/office/drawing/2014/main" id="{4F470C75-4317-D66B-73E1-626D2CC6783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4D56EBAB-BC6B-9EA6-8F7D-5692A38AB8D9}"/>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7" name="Group 16">
            <a:extLst>
              <a:ext uri="{FF2B5EF4-FFF2-40B4-BE49-F238E27FC236}">
                <a16:creationId xmlns:a16="http://schemas.microsoft.com/office/drawing/2014/main" id="{8DEB2490-3918-E451-6BA2-84956089A438}"/>
              </a:ext>
            </a:extLst>
          </p:cNvPr>
          <p:cNvGrpSpPr/>
          <p:nvPr/>
        </p:nvGrpSpPr>
        <p:grpSpPr>
          <a:xfrm rot="10800000">
            <a:off x="3926344" y="6287100"/>
            <a:ext cx="278634" cy="272668"/>
            <a:chOff x="8032638" y="5926610"/>
            <a:chExt cx="278634" cy="272668"/>
          </a:xfrm>
        </p:grpSpPr>
        <p:sp>
          <p:nvSpPr>
            <p:cNvPr id="19" name="Freeform 18">
              <a:extLst>
                <a:ext uri="{FF2B5EF4-FFF2-40B4-BE49-F238E27FC236}">
                  <a16:creationId xmlns:a16="http://schemas.microsoft.com/office/drawing/2014/main" id="{4CD359C2-D95A-E282-F014-8522B6A7D2A8}"/>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21" name="Freeform 20">
              <a:extLst>
                <a:ext uri="{FF2B5EF4-FFF2-40B4-BE49-F238E27FC236}">
                  <a16:creationId xmlns:a16="http://schemas.microsoft.com/office/drawing/2014/main" id="{E6F7741F-E861-CECE-DFDA-B7FB7B9EA300}"/>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6" name="Oval 5">
            <a:extLst>
              <a:ext uri="{FF2B5EF4-FFF2-40B4-BE49-F238E27FC236}">
                <a16:creationId xmlns:a16="http://schemas.microsoft.com/office/drawing/2014/main" id="{868AEF82-6903-F0CB-A189-064B4E0C86B5}"/>
              </a:ext>
            </a:extLst>
          </p:cNvPr>
          <p:cNvSpPr/>
          <p:nvPr/>
        </p:nvSpPr>
        <p:spPr>
          <a:xfrm>
            <a:off x="4645476"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cxnSp>
        <p:nvCxnSpPr>
          <p:cNvPr id="7" name="Straight Connector 6">
            <a:extLst>
              <a:ext uri="{FF2B5EF4-FFF2-40B4-BE49-F238E27FC236}">
                <a16:creationId xmlns:a16="http://schemas.microsoft.com/office/drawing/2014/main" id="{42E9E017-8860-56D7-53B3-5778CE669281}"/>
              </a:ext>
            </a:extLst>
          </p:cNvPr>
          <p:cNvCxnSpPr>
            <a:cxnSpLocks/>
          </p:cNvCxnSpPr>
          <p:nvPr/>
        </p:nvCxnSpPr>
        <p:spPr>
          <a:xfrm>
            <a:off x="1798529" y="4010226"/>
            <a:ext cx="20795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Title 2">
            <a:extLst>
              <a:ext uri="{FF2B5EF4-FFF2-40B4-BE49-F238E27FC236}">
                <a16:creationId xmlns:a16="http://schemas.microsoft.com/office/drawing/2014/main" id="{ABB6DE6E-E9D6-FB24-967F-88F9A1710CCE}"/>
              </a:ext>
            </a:extLst>
          </p:cNvPr>
          <p:cNvSpPr txBox="1"/>
          <p:nvPr/>
        </p:nvSpPr>
        <p:spPr>
          <a:xfrm>
            <a:off x="623349" y="5028603"/>
            <a:ext cx="166654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TANIN</a:t>
            </a:r>
          </a:p>
        </p:txBody>
      </p:sp>
      <p:cxnSp>
        <p:nvCxnSpPr>
          <p:cNvPr id="31" name="Straight Connector 30">
            <a:extLst>
              <a:ext uri="{FF2B5EF4-FFF2-40B4-BE49-F238E27FC236}">
                <a16:creationId xmlns:a16="http://schemas.microsoft.com/office/drawing/2014/main" id="{B67E2439-21AC-3CA4-2BEC-5570497E44E4}"/>
              </a:ext>
            </a:extLst>
          </p:cNvPr>
          <p:cNvCxnSpPr>
            <a:cxnSpLocks/>
          </p:cNvCxnSpPr>
          <p:nvPr/>
        </p:nvCxnSpPr>
        <p:spPr>
          <a:xfrm>
            <a:off x="1358040" y="5196474"/>
            <a:ext cx="69406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2" name="Title 2">
            <a:extLst>
              <a:ext uri="{FF2B5EF4-FFF2-40B4-BE49-F238E27FC236}">
                <a16:creationId xmlns:a16="http://schemas.microsoft.com/office/drawing/2014/main" id="{354EF912-F87D-A2B6-4A23-EA0FE4D296AC}"/>
              </a:ext>
            </a:extLst>
          </p:cNvPr>
          <p:cNvSpPr txBox="1"/>
          <p:nvPr/>
        </p:nvSpPr>
        <p:spPr>
          <a:xfrm>
            <a:off x="623350" y="1893804"/>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WARNA</a:t>
            </a:r>
          </a:p>
        </p:txBody>
      </p:sp>
      <p:cxnSp>
        <p:nvCxnSpPr>
          <p:cNvPr id="35" name="Straight Connector 34">
            <a:extLst>
              <a:ext uri="{FF2B5EF4-FFF2-40B4-BE49-F238E27FC236}">
                <a16:creationId xmlns:a16="http://schemas.microsoft.com/office/drawing/2014/main" id="{E6733DE8-36F0-0519-3FB9-50EC11D55044}"/>
              </a:ext>
            </a:extLst>
          </p:cNvPr>
          <p:cNvCxnSpPr>
            <a:cxnSpLocks/>
          </p:cNvCxnSpPr>
          <p:nvPr/>
        </p:nvCxnSpPr>
        <p:spPr>
          <a:xfrm>
            <a:off x="1602356" y="2002170"/>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6" name="Title 2">
            <a:extLst>
              <a:ext uri="{FF2B5EF4-FFF2-40B4-BE49-F238E27FC236}">
                <a16:creationId xmlns:a16="http://schemas.microsoft.com/office/drawing/2014/main" id="{ED3A5B38-062C-93DE-9AB8-7C1727FD50B8}"/>
              </a:ext>
            </a:extLst>
          </p:cNvPr>
          <p:cNvSpPr txBox="1"/>
          <p:nvPr/>
        </p:nvSpPr>
        <p:spPr>
          <a:xfrm>
            <a:off x="623349" y="294323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38" name="Title 2">
            <a:extLst>
              <a:ext uri="{FF2B5EF4-FFF2-40B4-BE49-F238E27FC236}">
                <a16:creationId xmlns:a16="http://schemas.microsoft.com/office/drawing/2014/main" id="{AF366704-3CDB-EA9F-6242-7FD817636DD9}"/>
              </a:ext>
            </a:extLst>
          </p:cNvPr>
          <p:cNvSpPr txBox="1"/>
          <p:nvPr/>
        </p:nvSpPr>
        <p:spPr>
          <a:xfrm>
            <a:off x="1932612" y="26113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err="1">
                <a:solidFill>
                  <a:schemeClr val="tx1"/>
                </a:solidFill>
                <a:latin typeface="Neue Haas Grotesk Text Pro" panose="020B0504020202020204" pitchFamily="34" charset="77"/>
              </a:rPr>
              <a:t>Ringan</a:t>
            </a:r>
            <a:endParaRPr lang="en-US" sz="1200" cap="none" dirty="0">
              <a:solidFill>
                <a:schemeClr val="tx1"/>
              </a:solidFill>
              <a:latin typeface="Neue Haas Grotesk Text Pro" panose="020B0504020202020204" pitchFamily="34" charset="77"/>
            </a:endParaRPr>
          </a:p>
        </p:txBody>
      </p:sp>
      <p:sp>
        <p:nvSpPr>
          <p:cNvPr id="39" name="Title 2">
            <a:extLst>
              <a:ext uri="{FF2B5EF4-FFF2-40B4-BE49-F238E27FC236}">
                <a16:creationId xmlns:a16="http://schemas.microsoft.com/office/drawing/2014/main" id="{C4085D05-9EE0-7703-C0B4-4C4A6F07027F}"/>
              </a:ext>
            </a:extLst>
          </p:cNvPr>
          <p:cNvSpPr txBox="1"/>
          <p:nvPr/>
        </p:nvSpPr>
        <p:spPr>
          <a:xfrm>
            <a:off x="3202363" y="26113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Sedang</a:t>
            </a:r>
          </a:p>
        </p:txBody>
      </p:sp>
      <p:sp>
        <p:nvSpPr>
          <p:cNvPr id="50" name="Title 2">
            <a:extLst>
              <a:ext uri="{FF2B5EF4-FFF2-40B4-BE49-F238E27FC236}">
                <a16:creationId xmlns:a16="http://schemas.microsoft.com/office/drawing/2014/main" id="{CBD5FC09-B776-103C-B4DE-C333CE2B81C9}"/>
              </a:ext>
            </a:extLst>
          </p:cNvPr>
          <p:cNvSpPr txBox="1"/>
          <p:nvPr/>
        </p:nvSpPr>
        <p:spPr>
          <a:xfrm>
            <a:off x="4495494" y="345160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Manis</a:t>
            </a:r>
          </a:p>
        </p:txBody>
      </p:sp>
      <p:cxnSp>
        <p:nvCxnSpPr>
          <p:cNvPr id="51" name="Straight Connector 50">
            <a:extLst>
              <a:ext uri="{FF2B5EF4-FFF2-40B4-BE49-F238E27FC236}">
                <a16:creationId xmlns:a16="http://schemas.microsoft.com/office/drawing/2014/main" id="{C64EA74B-9663-696C-1CBA-92A272511E2A}"/>
              </a:ext>
            </a:extLst>
          </p:cNvPr>
          <p:cNvCxnSpPr>
            <a:cxnSpLocks/>
          </p:cNvCxnSpPr>
          <p:nvPr/>
        </p:nvCxnSpPr>
        <p:spPr>
          <a:xfrm>
            <a:off x="1299616" y="311110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2" name="Title 2">
            <a:extLst>
              <a:ext uri="{FF2B5EF4-FFF2-40B4-BE49-F238E27FC236}">
                <a16:creationId xmlns:a16="http://schemas.microsoft.com/office/drawing/2014/main" id="{5B58B6BD-E2E3-4180-028B-99BD7E3B4653}"/>
              </a:ext>
            </a:extLst>
          </p:cNvPr>
          <p:cNvSpPr txBox="1"/>
          <p:nvPr/>
        </p:nvSpPr>
        <p:spPr>
          <a:xfrm>
            <a:off x="623349" y="381438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MANISNYA</a:t>
            </a:r>
          </a:p>
        </p:txBody>
      </p:sp>
      <p:sp>
        <p:nvSpPr>
          <p:cNvPr id="53" name="Title 2">
            <a:extLst>
              <a:ext uri="{FF2B5EF4-FFF2-40B4-BE49-F238E27FC236}">
                <a16:creationId xmlns:a16="http://schemas.microsoft.com/office/drawing/2014/main" id="{8AB434EE-71A6-CD7D-5C95-8B22276C0C88}"/>
              </a:ext>
            </a:extLst>
          </p:cNvPr>
          <p:cNvSpPr txBox="1"/>
          <p:nvPr/>
        </p:nvSpPr>
        <p:spPr>
          <a:xfrm>
            <a:off x="1930380" y="4312607"/>
            <a:ext cx="140608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err="1">
                <a:solidFill>
                  <a:schemeClr val="tx1"/>
                </a:solidFill>
                <a:latin typeface="Neue Haas Grotesk Text Pro" panose="020B0504020202020204" pitchFamily="34" charset="77"/>
              </a:rPr>
              <a:t>Rendah</a:t>
            </a:r>
            <a:endParaRPr lang="en-US" sz="1200" cap="none" dirty="0">
              <a:solidFill>
                <a:schemeClr val="tx1"/>
              </a:solidFill>
              <a:latin typeface="Neue Haas Grotesk Text Pro" panose="020B0504020202020204" pitchFamily="34" charset="77"/>
            </a:endParaRPr>
          </a:p>
        </p:txBody>
      </p:sp>
      <p:sp>
        <p:nvSpPr>
          <p:cNvPr id="64" name="Title 2">
            <a:extLst>
              <a:ext uri="{FF2B5EF4-FFF2-40B4-BE49-F238E27FC236}">
                <a16:creationId xmlns:a16="http://schemas.microsoft.com/office/drawing/2014/main" id="{011F5B76-C222-8008-E23B-1EEEA7A49955}"/>
              </a:ext>
            </a:extLst>
          </p:cNvPr>
          <p:cNvSpPr txBox="1"/>
          <p:nvPr/>
        </p:nvSpPr>
        <p:spPr>
          <a:xfrm>
            <a:off x="3053180" y="432073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Sedang</a:t>
            </a:r>
          </a:p>
        </p:txBody>
      </p:sp>
      <p:sp>
        <p:nvSpPr>
          <p:cNvPr id="65" name="Title 2">
            <a:extLst>
              <a:ext uri="{FF2B5EF4-FFF2-40B4-BE49-F238E27FC236}">
                <a16:creationId xmlns:a16="http://schemas.microsoft.com/office/drawing/2014/main" id="{DD018214-E455-10EB-36D6-8B38D7E760C2}"/>
              </a:ext>
            </a:extLst>
          </p:cNvPr>
          <p:cNvSpPr txBox="1"/>
          <p:nvPr/>
        </p:nvSpPr>
        <p:spPr>
          <a:xfrm>
            <a:off x="4495494" y="42918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Tinggi</a:t>
            </a:r>
          </a:p>
        </p:txBody>
      </p:sp>
      <p:cxnSp>
        <p:nvCxnSpPr>
          <p:cNvPr id="83" name="Straight Connector 82">
            <a:extLst>
              <a:ext uri="{FF2B5EF4-FFF2-40B4-BE49-F238E27FC236}">
                <a16:creationId xmlns:a16="http://schemas.microsoft.com/office/drawing/2014/main" id="{7424B42C-4960-7F32-75AA-2EE02440007A}"/>
              </a:ext>
            </a:extLst>
          </p:cNvPr>
          <p:cNvCxnSpPr>
            <a:cxnSpLocks/>
          </p:cNvCxnSpPr>
          <p:nvPr/>
        </p:nvCxnSpPr>
        <p:spPr>
          <a:xfrm>
            <a:off x="1028856" y="4822517"/>
            <a:ext cx="10232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4" name="Title 2">
            <a:extLst>
              <a:ext uri="{FF2B5EF4-FFF2-40B4-BE49-F238E27FC236}">
                <a16:creationId xmlns:a16="http://schemas.microsoft.com/office/drawing/2014/main" id="{36A24D70-2037-A7EF-AAE1-6C4BE85F8E8E}"/>
              </a:ext>
            </a:extLst>
          </p:cNvPr>
          <p:cNvSpPr txBox="1"/>
          <p:nvPr/>
        </p:nvSpPr>
        <p:spPr>
          <a:xfrm>
            <a:off x="623349" y="53932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KEASAMAN</a:t>
            </a:r>
          </a:p>
        </p:txBody>
      </p:sp>
      <p:cxnSp>
        <p:nvCxnSpPr>
          <p:cNvPr id="85" name="Straight Connector 84">
            <a:extLst>
              <a:ext uri="{FF2B5EF4-FFF2-40B4-BE49-F238E27FC236}">
                <a16:creationId xmlns:a16="http://schemas.microsoft.com/office/drawing/2014/main" id="{682CC28E-3643-EC8F-7410-897B4CEA46D7}"/>
              </a:ext>
            </a:extLst>
          </p:cNvPr>
          <p:cNvCxnSpPr>
            <a:cxnSpLocks/>
          </p:cNvCxnSpPr>
          <p:nvPr/>
        </p:nvCxnSpPr>
        <p:spPr>
          <a:xfrm>
            <a:off x="1888392" y="5539445"/>
            <a:ext cx="16371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6" name="Title 2">
            <a:extLst>
              <a:ext uri="{FF2B5EF4-FFF2-40B4-BE49-F238E27FC236}">
                <a16:creationId xmlns:a16="http://schemas.microsoft.com/office/drawing/2014/main" id="{18F3B477-FB0B-7915-2F63-0DD9AC14B9A7}"/>
              </a:ext>
            </a:extLst>
          </p:cNvPr>
          <p:cNvSpPr txBox="1"/>
          <p:nvPr/>
        </p:nvSpPr>
        <p:spPr>
          <a:xfrm>
            <a:off x="623349" y="626747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ALKOHOL</a:t>
            </a:r>
          </a:p>
        </p:txBody>
      </p:sp>
      <p:cxnSp>
        <p:nvCxnSpPr>
          <p:cNvPr id="89" name="Straight Connector 88">
            <a:extLst>
              <a:ext uri="{FF2B5EF4-FFF2-40B4-BE49-F238E27FC236}">
                <a16:creationId xmlns:a16="http://schemas.microsoft.com/office/drawing/2014/main" id="{30FF81BF-117C-E63C-117E-BDAE0CB5E796}"/>
              </a:ext>
            </a:extLst>
          </p:cNvPr>
          <p:cNvCxnSpPr>
            <a:cxnSpLocks/>
          </p:cNvCxnSpPr>
          <p:nvPr/>
        </p:nvCxnSpPr>
        <p:spPr>
          <a:xfrm>
            <a:off x="1727724" y="6435343"/>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3BA46CCD-E246-A68B-29DE-462264CD5046}"/>
              </a:ext>
            </a:extLst>
          </p:cNvPr>
          <p:cNvSpPr txBox="1"/>
          <p:nvPr/>
        </p:nvSpPr>
        <p:spPr>
          <a:xfrm>
            <a:off x="4509865" y="265668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err="1">
                <a:solidFill>
                  <a:schemeClr val="tx1"/>
                </a:solidFill>
                <a:latin typeface="Neue Haas Grotesk Text Pro" panose="020B0504020202020204" pitchFamily="34" charset="77"/>
              </a:rPr>
              <a:t>Pekat</a:t>
            </a:r>
            <a:endParaRPr lang="en-US" sz="1200" cap="none" dirty="0">
              <a:solidFill>
                <a:schemeClr val="tx1"/>
              </a:solidFill>
              <a:latin typeface="Neue Haas Grotesk Text Pro" panose="020B0504020202020204" pitchFamily="34" charset="77"/>
            </a:endParaRPr>
          </a:p>
        </p:txBody>
      </p:sp>
      <p:sp>
        <p:nvSpPr>
          <p:cNvPr id="28" name="Title 2">
            <a:extLst>
              <a:ext uri="{FF2B5EF4-FFF2-40B4-BE49-F238E27FC236}">
                <a16:creationId xmlns:a16="http://schemas.microsoft.com/office/drawing/2014/main" id="{437045E5-D41E-DDCF-4270-11F3235A74F7}"/>
              </a:ext>
            </a:extLst>
          </p:cNvPr>
          <p:cNvSpPr txBox="1"/>
          <p:nvPr/>
        </p:nvSpPr>
        <p:spPr>
          <a:xfrm>
            <a:off x="1883387" y="3496941"/>
            <a:ext cx="1062470" cy="209201"/>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Tidak manis </a:t>
            </a:r>
          </a:p>
        </p:txBody>
      </p:sp>
      <p:sp>
        <p:nvSpPr>
          <p:cNvPr id="29" name="Title 2">
            <a:extLst>
              <a:ext uri="{FF2B5EF4-FFF2-40B4-BE49-F238E27FC236}">
                <a16:creationId xmlns:a16="http://schemas.microsoft.com/office/drawing/2014/main" id="{CE8821E2-2D39-060A-DAA7-0DCDCB97AE14}"/>
              </a:ext>
            </a:extLst>
          </p:cNvPr>
          <p:cNvSpPr txBox="1"/>
          <p:nvPr/>
        </p:nvSpPr>
        <p:spPr>
          <a:xfrm>
            <a:off x="3067551" y="3496941"/>
            <a:ext cx="132061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Sedang</a:t>
            </a:r>
          </a:p>
        </p:txBody>
      </p:sp>
      <p:sp>
        <p:nvSpPr>
          <p:cNvPr id="37" name="Title 2">
            <a:extLst>
              <a:ext uri="{FF2B5EF4-FFF2-40B4-BE49-F238E27FC236}">
                <a16:creationId xmlns:a16="http://schemas.microsoft.com/office/drawing/2014/main" id="{599812F0-5237-5F5F-E4AA-9111575EBF1E}"/>
              </a:ext>
            </a:extLst>
          </p:cNvPr>
          <p:cNvSpPr txBox="1"/>
          <p:nvPr/>
        </p:nvSpPr>
        <p:spPr>
          <a:xfrm>
            <a:off x="564568" y="455841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spTree>
    <p:extLst>
      <p:ext uri="{BB962C8B-B14F-4D97-AF65-F5344CB8AC3E}">
        <p14:creationId xmlns:p14="http://schemas.microsoft.com/office/powerpoint/2010/main" val="2143889855"/>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12573" y="523183"/>
            <a:ext cx="5541444" cy="1182631"/>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ORANGE</a:t>
            </a:r>
            <a:br>
              <a:rPr lang="en-US" sz="6000" dirty="0">
                <a:solidFill>
                  <a:srgbClr val="B2D8BE"/>
                </a:solidFill>
                <a:latin typeface="Neue Haas Grotesk Text Pro" panose="020B0504020202020204" pitchFamily="34" charset="77"/>
              </a:rPr>
            </a:br>
            <a:r>
              <a:rPr lang="en-US" sz="5440" dirty="0">
                <a:solidFill>
                  <a:schemeClr val="bg2"/>
                </a:solidFill>
                <a:latin typeface="Neue Haas Grotesk Text Pro" panose="020B0504020202020204" pitchFamily="34" charset="77"/>
              </a:rPr>
              <a:t>SHIRAZ</a:t>
            </a:r>
          </a:p>
        </p:txBody>
      </p:sp>
      <p:sp>
        <p:nvSpPr>
          <p:cNvPr id="6" name="TextBox 5">
            <a:extLst>
              <a:ext uri="{FF2B5EF4-FFF2-40B4-BE49-F238E27FC236}">
                <a16:creationId xmlns:a16="http://schemas.microsoft.com/office/drawing/2014/main" id="{3937CC6C-038C-22C6-5A1B-F274BB411F78}"/>
              </a:ext>
            </a:extLst>
          </p:cNvPr>
          <p:cNvSpPr txBox="1"/>
          <p:nvPr/>
        </p:nvSpPr>
        <p:spPr>
          <a:xfrm>
            <a:off x="833318" y="2433320"/>
            <a:ext cx="3178241" cy="1077218"/>
          </a:xfrm>
          <a:prstGeom prst="rect">
            <a:avLst/>
          </a:prstGeom>
          <a:noFill/>
        </p:spPr>
        <p:txBody>
          <a:bodyPr wrap="square" anchor="b">
            <a:spAutoFit/>
          </a:bodyPr>
          <a:lstStyle/>
          <a:p>
            <a:pPr algn="ctr">
              <a:spcBef>
                <a:spcPts val="217"/>
              </a:spcBef>
              <a:spcAft>
                <a:spcPts val="315"/>
              </a:spcAft>
            </a:pPr>
            <a:r>
              <a:rPr lang="en-AU" sz="1600" dirty="0">
                <a:effectLst/>
                <a:latin typeface="Neue Haas Grotesk Text Pro" panose="020B0504020202020204" pitchFamily="34" charset="77"/>
              </a:rPr>
              <a:t>PADA UMUMNYA ANGGUN DENGAN WARNA YANG LUAR BIASA DAN RASA VARIETAL YANG SEJATI</a:t>
            </a: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721231" y="2597742"/>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3473124"/>
            <a:ext cx="0" cy="34202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807533"/>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8" y="1438573"/>
            <a:ext cx="2368960" cy="236896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127763" y="2034914"/>
            <a:ext cx="1724132" cy="124841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en-AU" sz="1600" b="1" dirty="0">
                <a:solidFill>
                  <a:schemeClr val="tx1"/>
                </a:solidFill>
                <a:effectLst/>
                <a:latin typeface="Neue Haas Grotesk Text Pro" panose="020B0504020202020204" pitchFamily="34" charset="77"/>
              </a:rPr>
              <a:t>VARIETAS BUAH ANGGUR YANG PALING BANYAK DITANAM DI ORANGE</a:t>
            </a:r>
          </a:p>
        </p:txBody>
      </p:sp>
      <p:sp>
        <p:nvSpPr>
          <p:cNvPr id="29" name="TextBox 28">
            <a:extLst>
              <a:ext uri="{FF2B5EF4-FFF2-40B4-BE49-F238E27FC236}">
                <a16:creationId xmlns:a16="http://schemas.microsoft.com/office/drawing/2014/main" id="{9EE6620A-6DE8-9F2C-93D7-EA689D1394C6}"/>
              </a:ext>
            </a:extLst>
          </p:cNvPr>
          <p:cNvSpPr txBox="1"/>
          <p:nvPr/>
        </p:nvSpPr>
        <p:spPr>
          <a:xfrm>
            <a:off x="9267553" y="4658963"/>
            <a:ext cx="2805709" cy="1954381"/>
          </a:xfrm>
          <a:prstGeom prst="rect">
            <a:avLst/>
          </a:prstGeom>
          <a:noFill/>
        </p:spPr>
        <p:txBody>
          <a:bodyPr wrap="square" anchor="b">
            <a:spAutoFit/>
          </a:bodyPr>
          <a:lstStyle/>
          <a:p>
            <a:pPr>
              <a:lnSpc>
                <a:spcPct val="82000"/>
              </a:lnSpc>
              <a:spcBef>
                <a:spcPts val="150"/>
              </a:spcBef>
              <a:spcAft>
                <a:spcPts val="315"/>
              </a:spcAft>
              <a:buClr>
                <a:srgbClr val="B2D8BE"/>
              </a:buClr>
            </a:pPr>
            <a:r>
              <a:rPr lang="en-AU" sz="1400" dirty="0">
                <a:effectLst/>
                <a:latin typeface="Neue Haas Grotesk Text Pro" panose="020B0504020202020204" pitchFamily="34" charset="77"/>
              </a:rPr>
              <a:t>RASA TIPIKAL</a:t>
            </a: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effectLst/>
                <a:latin typeface="Neue Haas Grotesk Text Pro" panose="020B0504020202020204" pitchFamily="34" charset="77"/>
              </a:rPr>
              <a:t>Ceri </a:t>
            </a: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effectLst/>
                <a:latin typeface="Neue Haas Grotesk Text Pro" panose="020B0504020202020204" pitchFamily="34" charset="77"/>
              </a:rPr>
              <a:t>Beri </a:t>
            </a:r>
            <a:r>
              <a:rPr lang="en-AU" sz="1400" dirty="0" err="1">
                <a:effectLst/>
                <a:latin typeface="Neue Haas Grotesk Text Pro" panose="020B0504020202020204" pitchFamily="34" charset="77"/>
              </a:rPr>
              <a:t>merah</a:t>
            </a:r>
            <a:endParaRPr lang="en-AU" sz="1400" dirty="0">
              <a:effectLst/>
              <a:latin typeface="Neue Haas Grotesk Text Pro" panose="020B0504020202020204" pitchFamily="34" charset="77"/>
            </a:endParaRP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effectLst/>
                <a:latin typeface="Neue Haas Grotesk Text Pro" panose="020B0504020202020204" pitchFamily="34" charset="77"/>
              </a:rPr>
              <a:t>Blueberry</a:t>
            </a: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effectLst/>
                <a:latin typeface="Neue Haas Grotesk Text Pro" panose="020B0504020202020204" pitchFamily="34" charset="77"/>
              </a:rPr>
              <a:t>Lada </a:t>
            </a:r>
            <a:r>
              <a:rPr lang="en-AU" sz="1400" dirty="0" err="1">
                <a:effectLst/>
                <a:latin typeface="Neue Haas Grotesk Text Pro" panose="020B0504020202020204" pitchFamily="34" charset="77"/>
              </a:rPr>
              <a:t>hitam</a:t>
            </a:r>
            <a:endParaRPr lang="en-AU" sz="1400" dirty="0">
              <a:effectLst/>
              <a:latin typeface="Neue Haas Grotesk Text Pro" panose="020B0504020202020204" pitchFamily="34" charset="77"/>
            </a:endParaRP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effectLst/>
                <a:latin typeface="Neue Haas Grotesk Text Pro" panose="020B0504020202020204" pitchFamily="34" charset="77"/>
              </a:rPr>
              <a:t>Lada </a:t>
            </a:r>
            <a:r>
              <a:rPr lang="en-AU" sz="1400" dirty="0" err="1">
                <a:effectLst/>
                <a:latin typeface="Neue Haas Grotesk Text Pro" panose="020B0504020202020204" pitchFamily="34" charset="77"/>
              </a:rPr>
              <a:t>putih</a:t>
            </a:r>
            <a:endParaRPr lang="en-AU" sz="1400" dirty="0">
              <a:effectLst/>
              <a:latin typeface="Neue Haas Grotesk Text Pro" panose="020B0504020202020204" pitchFamily="34" charset="77"/>
            </a:endParaRP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err="1">
                <a:effectLst/>
                <a:latin typeface="Neue Haas Grotesk Text Pro" panose="020B0504020202020204" pitchFamily="34" charset="77"/>
              </a:rPr>
              <a:t>Rempah-rempah</a:t>
            </a:r>
            <a:r>
              <a:rPr lang="en-AU" sz="1400" dirty="0">
                <a:effectLst/>
                <a:latin typeface="Neue Haas Grotesk Text Pro" panose="020B0504020202020204" pitchFamily="34" charset="77"/>
              </a:rPr>
              <a:t> </a:t>
            </a:r>
            <a:r>
              <a:rPr lang="en-AU" sz="1400" dirty="0" err="1">
                <a:effectLst/>
                <a:latin typeface="Neue Haas Grotesk Text Pro" panose="020B0504020202020204" pitchFamily="34" charset="77"/>
              </a:rPr>
              <a:t>hangat</a:t>
            </a:r>
            <a:endParaRPr lang="en-AU" sz="1400" dirty="0">
              <a:effectLst/>
              <a:latin typeface="Neue Haas Grotesk Text Pro" panose="020B0504020202020204" pitchFamily="34" charset="77"/>
            </a:endParaRP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effectLst/>
                <a:latin typeface="Neue Haas Grotesk Text Pro" panose="020B0504020202020204" pitchFamily="34" charset="77"/>
              </a:rPr>
              <a:t>Green herbs</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992983" y="4245694"/>
            <a:ext cx="300723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10000221" y="4239384"/>
            <a:ext cx="0" cy="35901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00E01808-059B-3E38-E255-56D2BA1A6CF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40682" y="368300"/>
            <a:ext cx="2114328" cy="6400800"/>
          </a:xfrm>
          <a:prstGeom prst="rect">
            <a:avLst/>
          </a:prstGeom>
        </p:spPr>
      </p:pic>
      <p:sp>
        <p:nvSpPr>
          <p:cNvPr id="5" name="object 10">
            <a:extLst>
              <a:ext uri="{FF2B5EF4-FFF2-40B4-BE49-F238E27FC236}">
                <a16:creationId xmlns:a16="http://schemas.microsoft.com/office/drawing/2014/main" id="{CDA192C4-498D-4B53-51F1-82D359B009E4}"/>
              </a:ext>
            </a:extLst>
          </p:cNvPr>
          <p:cNvSpPr txBox="1"/>
          <p:nvPr/>
        </p:nvSpPr>
        <p:spPr>
          <a:xfrm rot="16200000">
            <a:off x="4214078"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7" name="Straight Connector 6">
            <a:extLst>
              <a:ext uri="{FF2B5EF4-FFF2-40B4-BE49-F238E27FC236}">
                <a16:creationId xmlns:a16="http://schemas.microsoft.com/office/drawing/2014/main" id="{843D3A0D-F546-E027-4BB3-7973190117EA}"/>
              </a:ext>
            </a:extLst>
          </p:cNvPr>
          <p:cNvCxnSpPr>
            <a:cxnSpLocks/>
          </p:cNvCxnSpPr>
          <p:nvPr/>
        </p:nvCxnSpPr>
        <p:spPr>
          <a:xfrm>
            <a:off x="2617316" y="4537579"/>
            <a:ext cx="0" cy="34202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BD200791-CB0D-6F33-B70F-973C4CB36AE1}"/>
              </a:ext>
            </a:extLst>
          </p:cNvPr>
          <p:cNvCxnSpPr>
            <a:cxnSpLocks/>
          </p:cNvCxnSpPr>
          <p:nvPr/>
        </p:nvCxnSpPr>
        <p:spPr>
          <a:xfrm>
            <a:off x="2617316" y="4537579"/>
            <a:ext cx="333800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73EFA080-2F08-A227-8ED2-2DBF628FE15B}"/>
              </a:ext>
            </a:extLst>
          </p:cNvPr>
          <p:cNvSpPr txBox="1"/>
          <p:nvPr/>
        </p:nvSpPr>
        <p:spPr>
          <a:xfrm>
            <a:off x="1084041" y="4928670"/>
            <a:ext cx="3178241" cy="830997"/>
          </a:xfrm>
          <a:prstGeom prst="rect">
            <a:avLst/>
          </a:prstGeom>
          <a:noFill/>
        </p:spPr>
        <p:txBody>
          <a:bodyPr wrap="square" anchor="b">
            <a:spAutoFit/>
          </a:bodyPr>
          <a:lstStyle/>
          <a:p>
            <a:pPr algn="ctr">
              <a:spcBef>
                <a:spcPts val="217"/>
              </a:spcBef>
              <a:spcAft>
                <a:spcPts val="315"/>
              </a:spcAft>
            </a:pPr>
            <a:r>
              <a:rPr lang="en-AU" sz="1600" dirty="0">
                <a:effectLst/>
                <a:latin typeface="Neue Haas Grotesk Text Pro" panose="020B0504020202020204" pitchFamily="34" charset="77"/>
              </a:rPr>
              <a:t>DITANAM BARU-BARU INI SAJA, TETAPI TERBUKTI SANGAT BERHASIL </a:t>
            </a:r>
          </a:p>
        </p:txBody>
      </p:sp>
    </p:spTree>
    <p:extLst>
      <p:ext uri="{BB962C8B-B14F-4D97-AF65-F5344CB8AC3E}">
        <p14:creationId xmlns:p14="http://schemas.microsoft.com/office/powerpoint/2010/main" val="31697276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592084" y="586508"/>
            <a:ext cx="11283754" cy="1325562"/>
          </a:xfrm>
        </p:spPr>
        <p:txBody>
          <a:bodyPr/>
          <a:lstStyle/>
          <a:p>
            <a:r>
              <a:rPr lang="en-US" sz="3200" dirty="0">
                <a:solidFill>
                  <a:schemeClr val="bg2"/>
                </a:solidFill>
                <a:latin typeface="Neue Haas Grotesk Text Pro" panose="020B0504020202020204" pitchFamily="34" charset="77"/>
              </a:rPr>
              <a:t>SHIRAZ</a:t>
            </a:r>
            <a:br>
              <a:rPr lang="en-US" sz="4000" dirty="0">
                <a:solidFill>
                  <a:schemeClr val="accent3"/>
                </a:solidFill>
                <a:latin typeface="Neue Haas Grotesk Text Pro" panose="020B0504020202020204" pitchFamily="34" charset="77"/>
              </a:rPr>
            </a:br>
            <a:r>
              <a:rPr lang="en-US" sz="4000" dirty="0">
                <a:solidFill>
                  <a:schemeClr val="accent2"/>
                </a:solidFill>
                <a:latin typeface="Neue Haas Grotesk Text Pro" panose="020B0504020202020204" pitchFamily="34" charset="77"/>
              </a:rPr>
              <a:t>KARAKTERISTIK</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284129"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157525"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879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8293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4708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11122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984C8C4D-8F79-3F95-64F0-3F8DF32F7E86}"/>
              </a:ext>
            </a:extLst>
          </p:cNvPr>
          <p:cNvSpPr/>
          <p:nvPr/>
        </p:nvSpPr>
        <p:spPr>
          <a:xfrm>
            <a:off x="347574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4027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19861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6931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3384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3310446" y="213788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Shiraz</a:t>
            </a:r>
          </a:p>
        </p:txBody>
      </p:sp>
      <p:sp>
        <p:nvSpPr>
          <p:cNvPr id="33" name="Oval 32">
            <a:extLst>
              <a:ext uri="{FF2B5EF4-FFF2-40B4-BE49-F238E27FC236}">
                <a16:creationId xmlns:a16="http://schemas.microsoft.com/office/drawing/2014/main" id="{01E16359-1627-2920-00FD-6FBE917ED7D7}"/>
              </a:ext>
            </a:extLst>
          </p:cNvPr>
          <p:cNvSpPr/>
          <p:nvPr/>
        </p:nvSpPr>
        <p:spPr>
          <a:xfrm>
            <a:off x="2018794"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82937"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47080"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111223"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9" name="Oval 38">
            <a:extLst>
              <a:ext uri="{FF2B5EF4-FFF2-40B4-BE49-F238E27FC236}">
                <a16:creationId xmlns:a16="http://schemas.microsoft.com/office/drawing/2014/main" id="{782FFC8C-30DA-0414-3434-62A7C3F3D806}"/>
              </a:ext>
            </a:extLst>
          </p:cNvPr>
          <p:cNvSpPr/>
          <p:nvPr/>
        </p:nvSpPr>
        <p:spPr>
          <a:xfrm>
            <a:off x="347574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40271"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198616"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69318"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33842"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4" name="Oval 63">
            <a:extLst>
              <a:ext uri="{FF2B5EF4-FFF2-40B4-BE49-F238E27FC236}">
                <a16:creationId xmlns:a16="http://schemas.microsoft.com/office/drawing/2014/main" id="{3E8FC32D-8C9A-564C-F98B-B3AAE41E9B4C}"/>
              </a:ext>
            </a:extLst>
          </p:cNvPr>
          <p:cNvSpPr/>
          <p:nvPr/>
        </p:nvSpPr>
        <p:spPr>
          <a:xfrm>
            <a:off x="2018794"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82937"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4708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11122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7574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4027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19861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6931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3384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9" name="Oval 138">
            <a:extLst>
              <a:ext uri="{FF2B5EF4-FFF2-40B4-BE49-F238E27FC236}">
                <a16:creationId xmlns:a16="http://schemas.microsoft.com/office/drawing/2014/main" id="{CBD79589-22FC-6131-28CE-9C70E1FEF947}"/>
              </a:ext>
            </a:extLst>
          </p:cNvPr>
          <p:cNvSpPr/>
          <p:nvPr/>
        </p:nvSpPr>
        <p:spPr>
          <a:xfrm>
            <a:off x="2018794" y="45232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82937"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47080"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11223"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7574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0271"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8616"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9318"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33842"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3" name="Oval 152">
            <a:extLst>
              <a:ext uri="{FF2B5EF4-FFF2-40B4-BE49-F238E27FC236}">
                <a16:creationId xmlns:a16="http://schemas.microsoft.com/office/drawing/2014/main" id="{BB001D52-6ACE-43A7-54C7-624FDA7455B3}"/>
              </a:ext>
            </a:extLst>
          </p:cNvPr>
          <p:cNvSpPr/>
          <p:nvPr/>
        </p:nvSpPr>
        <p:spPr>
          <a:xfrm>
            <a:off x="2018794"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82937"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47080"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11223"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7574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0271"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8616"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9318"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33842"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4" name="Oval 163">
            <a:extLst>
              <a:ext uri="{FF2B5EF4-FFF2-40B4-BE49-F238E27FC236}">
                <a16:creationId xmlns:a16="http://schemas.microsoft.com/office/drawing/2014/main" id="{D33134CC-E1A2-3AFA-0858-570FDB5B8EAD}"/>
              </a:ext>
            </a:extLst>
          </p:cNvPr>
          <p:cNvSpPr/>
          <p:nvPr/>
        </p:nvSpPr>
        <p:spPr>
          <a:xfrm>
            <a:off x="201879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8293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4708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1122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2076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540565"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 – 14.5%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83644"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177" name="Straight Connector 176">
            <a:extLst>
              <a:ext uri="{FF2B5EF4-FFF2-40B4-BE49-F238E27FC236}">
                <a16:creationId xmlns:a16="http://schemas.microsoft.com/office/drawing/2014/main" id="{97B910BE-98B0-4F4B-367C-75B3477F925C}"/>
              </a:ext>
            </a:extLst>
          </p:cNvPr>
          <p:cNvCxnSpPr>
            <a:cxnSpLocks/>
          </p:cNvCxnSpPr>
          <p:nvPr/>
        </p:nvCxnSpPr>
        <p:spPr>
          <a:xfrm>
            <a:off x="4331974"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879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8293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4708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1122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75747"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0271"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8616"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9318"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33842"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 name="Oval 2">
            <a:extLst>
              <a:ext uri="{FF2B5EF4-FFF2-40B4-BE49-F238E27FC236}">
                <a16:creationId xmlns:a16="http://schemas.microsoft.com/office/drawing/2014/main" id="{F497D147-889A-EACA-947A-F96E4A4DE5F2}"/>
              </a:ext>
            </a:extLst>
          </p:cNvPr>
          <p:cNvSpPr/>
          <p:nvPr/>
        </p:nvSpPr>
        <p:spPr>
          <a:xfrm>
            <a:off x="346779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 name="Oval 3">
            <a:extLst>
              <a:ext uri="{FF2B5EF4-FFF2-40B4-BE49-F238E27FC236}">
                <a16:creationId xmlns:a16="http://schemas.microsoft.com/office/drawing/2014/main" id="{C47B3B60-5594-E9C5-71E8-E6AF57309F8F}"/>
              </a:ext>
            </a:extLst>
          </p:cNvPr>
          <p:cNvSpPr/>
          <p:nvPr/>
        </p:nvSpPr>
        <p:spPr>
          <a:xfrm>
            <a:off x="3825926" y="612681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 name="Oval 5">
            <a:extLst>
              <a:ext uri="{FF2B5EF4-FFF2-40B4-BE49-F238E27FC236}">
                <a16:creationId xmlns:a16="http://schemas.microsoft.com/office/drawing/2014/main" id="{443435B0-62A3-420B-A5B2-C12F2AAB6ACB}"/>
              </a:ext>
            </a:extLst>
          </p:cNvPr>
          <p:cNvSpPr/>
          <p:nvPr/>
        </p:nvSpPr>
        <p:spPr>
          <a:xfrm>
            <a:off x="492588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cxnSp>
        <p:nvCxnSpPr>
          <p:cNvPr id="16" name="Straight Connector 15">
            <a:extLst>
              <a:ext uri="{FF2B5EF4-FFF2-40B4-BE49-F238E27FC236}">
                <a16:creationId xmlns:a16="http://schemas.microsoft.com/office/drawing/2014/main" id="{D2D89A92-2EC0-4A21-319E-87AB71380F56}"/>
              </a:ext>
            </a:extLst>
          </p:cNvPr>
          <p:cNvCxnSpPr>
            <a:cxnSpLocks/>
          </p:cNvCxnSpPr>
          <p:nvPr/>
        </p:nvCxnSpPr>
        <p:spPr>
          <a:xfrm>
            <a:off x="3973248"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59C317E-F00A-81AC-9C61-483D98B69000}"/>
              </a:ext>
            </a:extLst>
          </p:cNvPr>
          <p:cNvCxnSpPr>
            <a:cxnSpLocks/>
          </p:cNvCxnSpPr>
          <p:nvPr/>
        </p:nvCxnSpPr>
        <p:spPr>
          <a:xfrm>
            <a:off x="3971882" y="2123394"/>
            <a:ext cx="36009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F6D3D548-79D8-8CF8-E564-95DF746BFF83}"/>
              </a:ext>
            </a:extLst>
          </p:cNvPr>
          <p:cNvSpPr/>
          <p:nvPr/>
        </p:nvSpPr>
        <p:spPr>
          <a:xfrm>
            <a:off x="4553094"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grpSp>
        <p:nvGrpSpPr>
          <p:cNvPr id="7" name="Group 6">
            <a:extLst>
              <a:ext uri="{FF2B5EF4-FFF2-40B4-BE49-F238E27FC236}">
                <a16:creationId xmlns:a16="http://schemas.microsoft.com/office/drawing/2014/main" id="{443FB01A-7331-32DF-77E6-E59E44342DC3}"/>
              </a:ext>
            </a:extLst>
          </p:cNvPr>
          <p:cNvGrpSpPr/>
          <p:nvPr/>
        </p:nvGrpSpPr>
        <p:grpSpPr>
          <a:xfrm>
            <a:off x="4198616" y="6126814"/>
            <a:ext cx="278634" cy="272668"/>
            <a:chOff x="8032638" y="5926610"/>
            <a:chExt cx="278634" cy="272668"/>
          </a:xfrm>
        </p:grpSpPr>
        <p:sp>
          <p:nvSpPr>
            <p:cNvPr id="8" name="Freeform 7">
              <a:extLst>
                <a:ext uri="{FF2B5EF4-FFF2-40B4-BE49-F238E27FC236}">
                  <a16:creationId xmlns:a16="http://schemas.microsoft.com/office/drawing/2014/main" id="{D4AE9217-CF66-472F-A509-4B0752510A14}"/>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9" name="Freeform 8">
              <a:extLst>
                <a:ext uri="{FF2B5EF4-FFF2-40B4-BE49-F238E27FC236}">
                  <a16:creationId xmlns:a16="http://schemas.microsoft.com/office/drawing/2014/main" id="{28225307-92ED-3A9F-FD29-7258539E6E05}"/>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10" name="Straight Connector 9">
            <a:extLst>
              <a:ext uri="{FF2B5EF4-FFF2-40B4-BE49-F238E27FC236}">
                <a16:creationId xmlns:a16="http://schemas.microsoft.com/office/drawing/2014/main" id="{B69EF5F4-4E04-EDD3-7BB6-2E4D3C102019}"/>
              </a:ext>
            </a:extLst>
          </p:cNvPr>
          <p:cNvCxnSpPr>
            <a:cxnSpLocks/>
          </p:cNvCxnSpPr>
          <p:nvPr/>
        </p:nvCxnSpPr>
        <p:spPr>
          <a:xfrm>
            <a:off x="1647497" y="3859708"/>
            <a:ext cx="31960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Title 2">
            <a:extLst>
              <a:ext uri="{FF2B5EF4-FFF2-40B4-BE49-F238E27FC236}">
                <a16:creationId xmlns:a16="http://schemas.microsoft.com/office/drawing/2014/main" id="{556701D0-31A4-89B7-FAD7-BF5C9BFF86E0}"/>
              </a:ext>
            </a:extLst>
          </p:cNvPr>
          <p:cNvSpPr txBox="1"/>
          <p:nvPr/>
        </p:nvSpPr>
        <p:spPr>
          <a:xfrm>
            <a:off x="472317" y="4878085"/>
            <a:ext cx="166654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TANIN</a:t>
            </a:r>
          </a:p>
        </p:txBody>
      </p:sp>
      <p:cxnSp>
        <p:nvCxnSpPr>
          <p:cNvPr id="13" name="Straight Connector 12">
            <a:extLst>
              <a:ext uri="{FF2B5EF4-FFF2-40B4-BE49-F238E27FC236}">
                <a16:creationId xmlns:a16="http://schemas.microsoft.com/office/drawing/2014/main" id="{C5010988-8719-D388-19AB-08C3023A0D79}"/>
              </a:ext>
            </a:extLst>
          </p:cNvPr>
          <p:cNvCxnSpPr>
            <a:cxnSpLocks/>
          </p:cNvCxnSpPr>
          <p:nvPr/>
        </p:nvCxnSpPr>
        <p:spPr>
          <a:xfrm>
            <a:off x="1207008" y="5045956"/>
            <a:ext cx="69406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 name="Title 2">
            <a:extLst>
              <a:ext uri="{FF2B5EF4-FFF2-40B4-BE49-F238E27FC236}">
                <a16:creationId xmlns:a16="http://schemas.microsoft.com/office/drawing/2014/main" id="{C2CF4EA2-0237-515D-03B4-164046B89533}"/>
              </a:ext>
            </a:extLst>
          </p:cNvPr>
          <p:cNvSpPr txBox="1"/>
          <p:nvPr/>
        </p:nvSpPr>
        <p:spPr>
          <a:xfrm>
            <a:off x="472318" y="174328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WARNA</a:t>
            </a:r>
          </a:p>
        </p:txBody>
      </p:sp>
      <p:cxnSp>
        <p:nvCxnSpPr>
          <p:cNvPr id="24" name="Straight Connector 23">
            <a:extLst>
              <a:ext uri="{FF2B5EF4-FFF2-40B4-BE49-F238E27FC236}">
                <a16:creationId xmlns:a16="http://schemas.microsoft.com/office/drawing/2014/main" id="{455A4334-1C63-8480-6E95-F6736708558B}"/>
              </a:ext>
            </a:extLst>
          </p:cNvPr>
          <p:cNvCxnSpPr>
            <a:cxnSpLocks/>
          </p:cNvCxnSpPr>
          <p:nvPr/>
        </p:nvCxnSpPr>
        <p:spPr>
          <a:xfrm>
            <a:off x="1451324" y="1851652"/>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2" name="Title 2">
            <a:extLst>
              <a:ext uri="{FF2B5EF4-FFF2-40B4-BE49-F238E27FC236}">
                <a16:creationId xmlns:a16="http://schemas.microsoft.com/office/drawing/2014/main" id="{A57F285B-73EB-565F-5463-922AEC3FC7DA}"/>
              </a:ext>
            </a:extLst>
          </p:cNvPr>
          <p:cNvSpPr txBox="1"/>
          <p:nvPr/>
        </p:nvSpPr>
        <p:spPr>
          <a:xfrm>
            <a:off x="472317" y="279271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37" name="Title 2">
            <a:extLst>
              <a:ext uri="{FF2B5EF4-FFF2-40B4-BE49-F238E27FC236}">
                <a16:creationId xmlns:a16="http://schemas.microsoft.com/office/drawing/2014/main" id="{F07AE812-03F7-2D05-A654-65C32067F7B6}"/>
              </a:ext>
            </a:extLst>
          </p:cNvPr>
          <p:cNvSpPr txBox="1"/>
          <p:nvPr/>
        </p:nvSpPr>
        <p:spPr>
          <a:xfrm>
            <a:off x="1781580" y="246082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err="1">
                <a:solidFill>
                  <a:schemeClr val="tx1"/>
                </a:solidFill>
                <a:latin typeface="Neue Haas Grotesk Text Pro" panose="020B0504020202020204" pitchFamily="34" charset="77"/>
              </a:rPr>
              <a:t>Ringan</a:t>
            </a:r>
            <a:endParaRPr lang="en-US" sz="1200" cap="none" dirty="0">
              <a:solidFill>
                <a:schemeClr val="tx1"/>
              </a:solidFill>
              <a:latin typeface="Neue Haas Grotesk Text Pro" panose="020B0504020202020204" pitchFamily="34" charset="77"/>
            </a:endParaRPr>
          </a:p>
        </p:txBody>
      </p:sp>
      <p:sp>
        <p:nvSpPr>
          <p:cNvPr id="41" name="Title 2">
            <a:extLst>
              <a:ext uri="{FF2B5EF4-FFF2-40B4-BE49-F238E27FC236}">
                <a16:creationId xmlns:a16="http://schemas.microsoft.com/office/drawing/2014/main" id="{5FC9E28E-30C3-119E-BD19-53724C0E1D09}"/>
              </a:ext>
            </a:extLst>
          </p:cNvPr>
          <p:cNvSpPr txBox="1"/>
          <p:nvPr/>
        </p:nvSpPr>
        <p:spPr>
          <a:xfrm>
            <a:off x="3051331" y="246082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Sedang</a:t>
            </a:r>
          </a:p>
        </p:txBody>
      </p:sp>
      <p:sp>
        <p:nvSpPr>
          <p:cNvPr id="45" name="Title 2">
            <a:extLst>
              <a:ext uri="{FF2B5EF4-FFF2-40B4-BE49-F238E27FC236}">
                <a16:creationId xmlns:a16="http://schemas.microsoft.com/office/drawing/2014/main" id="{349C850C-77EE-8295-DC69-DB51604B8E7F}"/>
              </a:ext>
            </a:extLst>
          </p:cNvPr>
          <p:cNvSpPr txBox="1"/>
          <p:nvPr/>
        </p:nvSpPr>
        <p:spPr>
          <a:xfrm>
            <a:off x="4344462" y="330108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Manis</a:t>
            </a:r>
          </a:p>
        </p:txBody>
      </p:sp>
      <p:cxnSp>
        <p:nvCxnSpPr>
          <p:cNvPr id="46" name="Straight Connector 45">
            <a:extLst>
              <a:ext uri="{FF2B5EF4-FFF2-40B4-BE49-F238E27FC236}">
                <a16:creationId xmlns:a16="http://schemas.microsoft.com/office/drawing/2014/main" id="{D3EE7396-8B38-2271-9A0D-61BEC3BFD198}"/>
              </a:ext>
            </a:extLst>
          </p:cNvPr>
          <p:cNvCxnSpPr>
            <a:cxnSpLocks/>
          </p:cNvCxnSpPr>
          <p:nvPr/>
        </p:nvCxnSpPr>
        <p:spPr>
          <a:xfrm>
            <a:off x="1148584" y="2960589"/>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8" name="Title 2">
            <a:extLst>
              <a:ext uri="{FF2B5EF4-FFF2-40B4-BE49-F238E27FC236}">
                <a16:creationId xmlns:a16="http://schemas.microsoft.com/office/drawing/2014/main" id="{DA489C41-E87D-29CB-C8B8-F9D62E6424E5}"/>
              </a:ext>
            </a:extLst>
          </p:cNvPr>
          <p:cNvSpPr txBox="1"/>
          <p:nvPr/>
        </p:nvSpPr>
        <p:spPr>
          <a:xfrm>
            <a:off x="472317" y="366386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MANISNYA</a:t>
            </a:r>
          </a:p>
        </p:txBody>
      </p:sp>
      <p:sp>
        <p:nvSpPr>
          <p:cNvPr id="54" name="Title 2">
            <a:extLst>
              <a:ext uri="{FF2B5EF4-FFF2-40B4-BE49-F238E27FC236}">
                <a16:creationId xmlns:a16="http://schemas.microsoft.com/office/drawing/2014/main" id="{FDFB3F1D-A82D-9EEF-761C-0AA8FAC7D178}"/>
              </a:ext>
            </a:extLst>
          </p:cNvPr>
          <p:cNvSpPr txBox="1"/>
          <p:nvPr/>
        </p:nvSpPr>
        <p:spPr>
          <a:xfrm>
            <a:off x="1779348" y="4162089"/>
            <a:ext cx="140608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err="1">
                <a:solidFill>
                  <a:schemeClr val="tx1"/>
                </a:solidFill>
                <a:latin typeface="Neue Haas Grotesk Text Pro" panose="020B0504020202020204" pitchFamily="34" charset="77"/>
              </a:rPr>
              <a:t>Rendah</a:t>
            </a:r>
            <a:endParaRPr lang="en-US" sz="1200" cap="none" dirty="0">
              <a:solidFill>
                <a:schemeClr val="tx1"/>
              </a:solidFill>
              <a:latin typeface="Neue Haas Grotesk Text Pro" panose="020B0504020202020204" pitchFamily="34" charset="77"/>
            </a:endParaRPr>
          </a:p>
        </p:txBody>
      </p:sp>
      <p:sp>
        <p:nvSpPr>
          <p:cNvPr id="55" name="Title 2">
            <a:extLst>
              <a:ext uri="{FF2B5EF4-FFF2-40B4-BE49-F238E27FC236}">
                <a16:creationId xmlns:a16="http://schemas.microsoft.com/office/drawing/2014/main" id="{6202E5F4-8F36-D763-D3F7-EB18C5099EF8}"/>
              </a:ext>
            </a:extLst>
          </p:cNvPr>
          <p:cNvSpPr txBox="1"/>
          <p:nvPr/>
        </p:nvSpPr>
        <p:spPr>
          <a:xfrm>
            <a:off x="2902148" y="4170218"/>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Sedang</a:t>
            </a:r>
          </a:p>
        </p:txBody>
      </p:sp>
      <p:sp>
        <p:nvSpPr>
          <p:cNvPr id="56" name="Title 2">
            <a:extLst>
              <a:ext uri="{FF2B5EF4-FFF2-40B4-BE49-F238E27FC236}">
                <a16:creationId xmlns:a16="http://schemas.microsoft.com/office/drawing/2014/main" id="{837CA957-B915-25A4-22C8-6AF61CA85B0D}"/>
              </a:ext>
            </a:extLst>
          </p:cNvPr>
          <p:cNvSpPr txBox="1"/>
          <p:nvPr/>
        </p:nvSpPr>
        <p:spPr>
          <a:xfrm>
            <a:off x="4344462" y="414134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Tinggi</a:t>
            </a:r>
          </a:p>
        </p:txBody>
      </p:sp>
      <p:cxnSp>
        <p:nvCxnSpPr>
          <p:cNvPr id="58" name="Straight Connector 57">
            <a:extLst>
              <a:ext uri="{FF2B5EF4-FFF2-40B4-BE49-F238E27FC236}">
                <a16:creationId xmlns:a16="http://schemas.microsoft.com/office/drawing/2014/main" id="{0796FB90-5611-9853-7C3C-C22A9218CCED}"/>
              </a:ext>
            </a:extLst>
          </p:cNvPr>
          <p:cNvCxnSpPr>
            <a:cxnSpLocks/>
          </p:cNvCxnSpPr>
          <p:nvPr/>
        </p:nvCxnSpPr>
        <p:spPr>
          <a:xfrm>
            <a:off x="877824" y="4671999"/>
            <a:ext cx="10232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9" name="Title 2">
            <a:extLst>
              <a:ext uri="{FF2B5EF4-FFF2-40B4-BE49-F238E27FC236}">
                <a16:creationId xmlns:a16="http://schemas.microsoft.com/office/drawing/2014/main" id="{22697551-A27B-42B8-5053-94B9D3BCC926}"/>
              </a:ext>
            </a:extLst>
          </p:cNvPr>
          <p:cNvSpPr txBox="1"/>
          <p:nvPr/>
        </p:nvSpPr>
        <p:spPr>
          <a:xfrm>
            <a:off x="472317" y="524274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KEASAMAN</a:t>
            </a:r>
          </a:p>
        </p:txBody>
      </p:sp>
      <p:cxnSp>
        <p:nvCxnSpPr>
          <p:cNvPr id="60" name="Straight Connector 59">
            <a:extLst>
              <a:ext uri="{FF2B5EF4-FFF2-40B4-BE49-F238E27FC236}">
                <a16:creationId xmlns:a16="http://schemas.microsoft.com/office/drawing/2014/main" id="{CDE2C979-6BCA-07AA-C463-99816A633E7F}"/>
              </a:ext>
            </a:extLst>
          </p:cNvPr>
          <p:cNvCxnSpPr>
            <a:cxnSpLocks/>
          </p:cNvCxnSpPr>
          <p:nvPr/>
        </p:nvCxnSpPr>
        <p:spPr>
          <a:xfrm>
            <a:off x="1737360" y="5388927"/>
            <a:ext cx="16371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1" name="Title 2">
            <a:extLst>
              <a:ext uri="{FF2B5EF4-FFF2-40B4-BE49-F238E27FC236}">
                <a16:creationId xmlns:a16="http://schemas.microsoft.com/office/drawing/2014/main" id="{FAB83D76-8D38-131E-C5B9-08294C35EADA}"/>
              </a:ext>
            </a:extLst>
          </p:cNvPr>
          <p:cNvSpPr txBox="1"/>
          <p:nvPr/>
        </p:nvSpPr>
        <p:spPr>
          <a:xfrm>
            <a:off x="472317" y="611695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ALKOHOL</a:t>
            </a:r>
          </a:p>
        </p:txBody>
      </p:sp>
      <p:cxnSp>
        <p:nvCxnSpPr>
          <p:cNvPr id="62" name="Straight Connector 61">
            <a:extLst>
              <a:ext uri="{FF2B5EF4-FFF2-40B4-BE49-F238E27FC236}">
                <a16:creationId xmlns:a16="http://schemas.microsoft.com/office/drawing/2014/main" id="{EDEA99E3-25FA-0C40-7839-D86FB7BD939B}"/>
              </a:ext>
            </a:extLst>
          </p:cNvPr>
          <p:cNvCxnSpPr>
            <a:cxnSpLocks/>
          </p:cNvCxnSpPr>
          <p:nvPr/>
        </p:nvCxnSpPr>
        <p:spPr>
          <a:xfrm>
            <a:off x="1576692" y="6284825"/>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4" name="Title 2">
            <a:extLst>
              <a:ext uri="{FF2B5EF4-FFF2-40B4-BE49-F238E27FC236}">
                <a16:creationId xmlns:a16="http://schemas.microsoft.com/office/drawing/2014/main" id="{0AB0DF13-960E-65A5-7AAD-EF7F17E03F97}"/>
              </a:ext>
            </a:extLst>
          </p:cNvPr>
          <p:cNvSpPr txBox="1"/>
          <p:nvPr/>
        </p:nvSpPr>
        <p:spPr>
          <a:xfrm>
            <a:off x="4509865" y="247826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err="1">
                <a:solidFill>
                  <a:schemeClr val="tx1"/>
                </a:solidFill>
                <a:latin typeface="Neue Haas Grotesk Text Pro" panose="020B0504020202020204" pitchFamily="34" charset="77"/>
              </a:rPr>
              <a:t>Pekat</a:t>
            </a:r>
            <a:endParaRPr lang="en-US" sz="1200" cap="none" dirty="0">
              <a:solidFill>
                <a:schemeClr val="tx1"/>
              </a:solidFill>
              <a:latin typeface="Neue Haas Grotesk Text Pro" panose="020B0504020202020204" pitchFamily="34" charset="77"/>
            </a:endParaRPr>
          </a:p>
        </p:txBody>
      </p:sp>
      <p:sp>
        <p:nvSpPr>
          <p:cNvPr id="22" name="Title 2">
            <a:extLst>
              <a:ext uri="{FF2B5EF4-FFF2-40B4-BE49-F238E27FC236}">
                <a16:creationId xmlns:a16="http://schemas.microsoft.com/office/drawing/2014/main" id="{5159E8A3-E1C2-2D25-B5C3-38CD77719FF9}"/>
              </a:ext>
            </a:extLst>
          </p:cNvPr>
          <p:cNvSpPr txBox="1"/>
          <p:nvPr/>
        </p:nvSpPr>
        <p:spPr>
          <a:xfrm>
            <a:off x="1883387" y="3318526"/>
            <a:ext cx="1062470" cy="209201"/>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Tidak manis </a:t>
            </a:r>
          </a:p>
        </p:txBody>
      </p:sp>
      <p:sp>
        <p:nvSpPr>
          <p:cNvPr id="31" name="Title 2">
            <a:extLst>
              <a:ext uri="{FF2B5EF4-FFF2-40B4-BE49-F238E27FC236}">
                <a16:creationId xmlns:a16="http://schemas.microsoft.com/office/drawing/2014/main" id="{039AAAFF-E43F-5B92-0114-3C1EEBC01B10}"/>
              </a:ext>
            </a:extLst>
          </p:cNvPr>
          <p:cNvSpPr txBox="1"/>
          <p:nvPr/>
        </p:nvSpPr>
        <p:spPr>
          <a:xfrm>
            <a:off x="3067551" y="3318526"/>
            <a:ext cx="132061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Sedang</a:t>
            </a:r>
          </a:p>
        </p:txBody>
      </p:sp>
      <p:sp>
        <p:nvSpPr>
          <p:cNvPr id="38" name="Title 2">
            <a:extLst>
              <a:ext uri="{FF2B5EF4-FFF2-40B4-BE49-F238E27FC236}">
                <a16:creationId xmlns:a16="http://schemas.microsoft.com/office/drawing/2014/main" id="{B256B64C-CD0A-A23F-226C-DDD37E82B55F}"/>
              </a:ext>
            </a:extLst>
          </p:cNvPr>
          <p:cNvSpPr txBox="1"/>
          <p:nvPr/>
        </p:nvSpPr>
        <p:spPr>
          <a:xfrm>
            <a:off x="564568" y="438000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spTree>
    <p:extLst>
      <p:ext uri="{BB962C8B-B14F-4D97-AF65-F5344CB8AC3E}">
        <p14:creationId xmlns:p14="http://schemas.microsoft.com/office/powerpoint/2010/main" val="3404832011"/>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88842"/>
            <a:ext cx="6096000" cy="6092317"/>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207633"/>
            <a:ext cx="4829691" cy="785732"/>
          </a:xfrm>
        </p:spPr>
        <p:txBody>
          <a:bodyPr/>
          <a:lstStyle/>
          <a:p>
            <a:r>
              <a:rPr lang="en-US" dirty="0"/>
              <a:t>ORANGE</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7" y="1165179"/>
            <a:ext cx="5085149" cy="1325563"/>
          </a:xfrm>
        </p:spPr>
        <p:txBody>
          <a:bodyPr/>
          <a:lstStyle/>
          <a:p>
            <a:r>
              <a:rPr lang="en-US" dirty="0">
                <a:solidFill>
                  <a:schemeClr val="bg2"/>
                </a:solidFill>
              </a:rPr>
              <a:t>NAIK DAN </a:t>
            </a:r>
          </a:p>
          <a:p>
            <a:r>
              <a:rPr lang="en-US" dirty="0">
                <a:solidFill>
                  <a:schemeClr val="bg2"/>
                </a:solidFill>
              </a:rPr>
              <a:t>TERUS MENINGKAT</a:t>
            </a:r>
          </a:p>
        </p:txBody>
      </p:sp>
      <p:sp>
        <p:nvSpPr>
          <p:cNvPr id="2" name="TextBox 1">
            <a:extLst>
              <a:ext uri="{FF2B5EF4-FFF2-40B4-BE49-F238E27FC236}">
                <a16:creationId xmlns:a16="http://schemas.microsoft.com/office/drawing/2014/main" id="{723F8AEE-D688-5E2E-A7EB-7F51626830D1}"/>
              </a:ext>
            </a:extLst>
          </p:cNvPr>
          <p:cNvSpPr txBox="1"/>
          <p:nvPr/>
        </p:nvSpPr>
        <p:spPr>
          <a:xfrm>
            <a:off x="623888" y="4300525"/>
            <a:ext cx="3599330" cy="1148904"/>
          </a:xfrm>
          <a:prstGeom prst="rect">
            <a:avLst/>
          </a:prstGeom>
          <a:noFill/>
        </p:spPr>
        <p:txBody>
          <a:bodyPr wrap="square" rtlCol="0">
            <a:spAutoFit/>
          </a:bodyPr>
          <a:lstStyle/>
          <a:p>
            <a:pPr marL="12700" marR="5080">
              <a:lnSpc>
                <a:spcPts val="2100"/>
              </a:lnSpc>
              <a:spcBef>
                <a:spcPts val="219"/>
              </a:spcBef>
            </a:pPr>
            <a:r>
              <a:rPr lang="en-US" sz="1600" dirty="0" err="1">
                <a:solidFill>
                  <a:srgbClr val="FFFFFF"/>
                </a:solidFill>
                <a:latin typeface="Arial" panose="020B0604020202020204" pitchFamily="34" charset="0"/>
                <a:cs typeface="Arial" panose="020B0604020202020204" pitchFamily="34" charset="0"/>
              </a:rPr>
              <a:t>Keindahan</a:t>
            </a:r>
            <a:r>
              <a:rPr lang="en-US" sz="1600" dirty="0">
                <a:solidFill>
                  <a:srgbClr val="FFFFFF"/>
                </a:solidFill>
                <a:latin typeface="Arial" panose="020B0604020202020204" pitchFamily="34" charset="0"/>
                <a:cs typeface="Arial" panose="020B0604020202020204" pitchFamily="34" charset="0"/>
              </a:rPr>
              <a:t> </a:t>
            </a:r>
            <a:r>
              <a:rPr lang="en-US" sz="1600" dirty="0" err="1">
                <a:solidFill>
                  <a:srgbClr val="FFFFFF"/>
                </a:solidFill>
                <a:latin typeface="Arial" panose="020B0604020202020204" pitchFamily="34" charset="0"/>
                <a:cs typeface="Arial" panose="020B0604020202020204" pitchFamily="34" charset="0"/>
              </a:rPr>
              <a:t>alam</a:t>
            </a:r>
            <a:r>
              <a:rPr lang="en-US" sz="1600" dirty="0">
                <a:solidFill>
                  <a:srgbClr val="FFFFFF"/>
                </a:solidFill>
                <a:latin typeface="Arial" panose="020B0604020202020204" pitchFamily="34" charset="0"/>
                <a:cs typeface="Arial" panose="020B0604020202020204" pitchFamily="34" charset="0"/>
              </a:rPr>
              <a:t> wilayah </a:t>
            </a:r>
            <a:r>
              <a:rPr lang="en-US" sz="1600" dirty="0" err="1">
                <a:solidFill>
                  <a:srgbClr val="FFFFFF"/>
                </a:solidFill>
                <a:latin typeface="Arial" panose="020B0604020202020204" pitchFamily="34" charset="0"/>
                <a:cs typeface="Arial" panose="020B0604020202020204" pitchFamily="34" charset="0"/>
              </a:rPr>
              <a:t>ini</a:t>
            </a:r>
            <a:r>
              <a:rPr lang="en-US" sz="1600" dirty="0">
                <a:solidFill>
                  <a:srgbClr val="FFFFFF"/>
                </a:solidFill>
                <a:latin typeface="Arial" panose="020B0604020202020204" pitchFamily="34" charset="0"/>
                <a:cs typeface="Arial" panose="020B0604020202020204" pitchFamily="34" charset="0"/>
              </a:rPr>
              <a:t> </a:t>
            </a:r>
            <a:r>
              <a:rPr lang="en-US" sz="1600" dirty="0" err="1">
                <a:solidFill>
                  <a:srgbClr val="FFFFFF"/>
                </a:solidFill>
                <a:latin typeface="Arial" panose="020B0604020202020204" pitchFamily="34" charset="0"/>
                <a:cs typeface="Arial" panose="020B0604020202020204" pitchFamily="34" charset="0"/>
              </a:rPr>
              <a:t>dengan</a:t>
            </a:r>
            <a:r>
              <a:rPr lang="en-US" sz="1600" dirty="0">
                <a:solidFill>
                  <a:srgbClr val="FFFFFF"/>
                </a:solidFill>
                <a:latin typeface="Arial" panose="020B0604020202020204" pitchFamily="34" charset="0"/>
                <a:cs typeface="Arial" panose="020B0604020202020204" pitchFamily="34" charset="0"/>
              </a:rPr>
              <a:t> </a:t>
            </a:r>
            <a:r>
              <a:rPr lang="en-US" sz="1600" dirty="0" err="1">
                <a:solidFill>
                  <a:srgbClr val="FFFFFF"/>
                </a:solidFill>
                <a:latin typeface="Arial" panose="020B0604020202020204" pitchFamily="34" charset="0"/>
                <a:cs typeface="Arial" panose="020B0604020202020204" pitchFamily="34" charset="0"/>
              </a:rPr>
              <a:t>gabungan</a:t>
            </a:r>
            <a:r>
              <a:rPr lang="en-US" sz="1600" dirty="0">
                <a:solidFill>
                  <a:srgbClr val="FFFFFF"/>
                </a:solidFill>
                <a:latin typeface="Arial" panose="020B0604020202020204" pitchFamily="34" charset="0"/>
                <a:cs typeface="Arial" panose="020B0604020202020204" pitchFamily="34" charset="0"/>
              </a:rPr>
              <a:t> </a:t>
            </a:r>
            <a:r>
              <a:rPr lang="en-US" sz="1600" dirty="0" err="1">
                <a:solidFill>
                  <a:srgbClr val="FFFFFF"/>
                </a:solidFill>
                <a:latin typeface="Arial" panose="020B0604020202020204" pitchFamily="34" charset="0"/>
                <a:cs typeface="Arial" panose="020B0604020202020204" pitchFamily="34" charset="0"/>
              </a:rPr>
              <a:t>ketinggian</a:t>
            </a:r>
            <a:r>
              <a:rPr lang="en-US" sz="1600" dirty="0">
                <a:solidFill>
                  <a:srgbClr val="FFFFFF"/>
                </a:solidFill>
                <a:latin typeface="Arial" panose="020B0604020202020204" pitchFamily="34" charset="0"/>
                <a:cs typeface="Arial" panose="020B0604020202020204" pitchFamily="34" charset="0"/>
              </a:rPr>
              <a:t>, </a:t>
            </a:r>
            <a:r>
              <a:rPr lang="en-US" sz="1600" dirty="0" err="1">
                <a:solidFill>
                  <a:srgbClr val="FFFFFF"/>
                </a:solidFill>
                <a:latin typeface="Arial" panose="020B0604020202020204" pitchFamily="34" charset="0"/>
                <a:cs typeface="Arial" panose="020B0604020202020204" pitchFamily="34" charset="0"/>
              </a:rPr>
              <a:t>iklim</a:t>
            </a:r>
            <a:r>
              <a:rPr lang="en-US" sz="1600" dirty="0">
                <a:solidFill>
                  <a:srgbClr val="FFFFFF"/>
                </a:solidFill>
                <a:latin typeface="Arial" panose="020B0604020202020204" pitchFamily="34" charset="0"/>
                <a:cs typeface="Arial" panose="020B0604020202020204" pitchFamily="34" charset="0"/>
              </a:rPr>
              <a:t> dan </a:t>
            </a:r>
            <a:r>
              <a:rPr lang="en-US" sz="1600" dirty="0" err="1">
                <a:solidFill>
                  <a:srgbClr val="FFFFFF"/>
                </a:solidFill>
                <a:latin typeface="Arial" panose="020B0604020202020204" pitchFamily="34" charset="0"/>
                <a:cs typeface="Arial" panose="020B0604020202020204" pitchFamily="34" charset="0"/>
              </a:rPr>
              <a:t>budaya</a:t>
            </a:r>
            <a:r>
              <a:rPr lang="en-US" sz="1600" dirty="0">
                <a:solidFill>
                  <a:srgbClr val="FFFFFF"/>
                </a:solidFill>
                <a:latin typeface="Arial" panose="020B0604020202020204" pitchFamily="34" charset="0"/>
                <a:cs typeface="Arial" panose="020B0604020202020204" pitchFamily="34" charset="0"/>
              </a:rPr>
              <a:t> yang </a:t>
            </a:r>
            <a:r>
              <a:rPr lang="en-US" sz="1600" dirty="0" err="1">
                <a:solidFill>
                  <a:srgbClr val="FFFFFF"/>
                </a:solidFill>
                <a:latin typeface="Arial" panose="020B0604020202020204" pitchFamily="34" charset="0"/>
                <a:cs typeface="Arial" panose="020B0604020202020204" pitchFamily="34" charset="0"/>
              </a:rPr>
              <a:t>membuatnya</a:t>
            </a:r>
            <a:r>
              <a:rPr lang="en-US" sz="1600" dirty="0">
                <a:solidFill>
                  <a:srgbClr val="FFFFFF"/>
                </a:solidFill>
                <a:latin typeface="Arial" panose="020B0604020202020204" pitchFamily="34" charset="0"/>
                <a:cs typeface="Arial" panose="020B0604020202020204" pitchFamily="34" charset="0"/>
              </a:rPr>
              <a:t> </a:t>
            </a:r>
            <a:r>
              <a:rPr lang="en-US" sz="1600" dirty="0" err="1">
                <a:solidFill>
                  <a:srgbClr val="FFFFFF"/>
                </a:solidFill>
                <a:latin typeface="Arial" panose="020B0604020202020204" pitchFamily="34" charset="0"/>
                <a:cs typeface="Arial" panose="020B0604020202020204" pitchFamily="34" charset="0"/>
              </a:rPr>
              <a:t>kuat</a:t>
            </a:r>
            <a:r>
              <a:rPr lang="en-US" sz="1600" dirty="0">
                <a:solidFill>
                  <a:srgbClr val="FFFFFF"/>
                </a:solidFill>
                <a:latin typeface="Arial" panose="020B0604020202020204" pitchFamily="34" charset="0"/>
                <a:cs typeface="Arial" panose="020B0604020202020204" pitchFamily="34" charset="0"/>
              </a:rPr>
              <a:t> dan </a:t>
            </a:r>
            <a:r>
              <a:rPr lang="en-US" sz="1600" dirty="0" err="1">
                <a:solidFill>
                  <a:srgbClr val="FFFFFF"/>
                </a:solidFill>
                <a:latin typeface="Arial" panose="020B0604020202020204" pitchFamily="34" charset="0"/>
                <a:cs typeface="Arial" panose="020B0604020202020204" pitchFamily="34" charset="0"/>
              </a:rPr>
              <a:t>terus</a:t>
            </a:r>
            <a:r>
              <a:rPr lang="en-US" sz="1600" dirty="0">
                <a:solidFill>
                  <a:srgbClr val="FFFFFF"/>
                </a:solidFill>
                <a:latin typeface="Arial" panose="020B0604020202020204" pitchFamily="34" charset="0"/>
                <a:cs typeface="Arial" panose="020B0604020202020204" pitchFamily="34" charset="0"/>
              </a:rPr>
              <a:t> </a:t>
            </a:r>
            <a:r>
              <a:rPr lang="en-US" sz="1600" dirty="0" err="1">
                <a:solidFill>
                  <a:srgbClr val="FFFFFF"/>
                </a:solidFill>
                <a:latin typeface="Arial" panose="020B0604020202020204" pitchFamily="34" charset="0"/>
                <a:cs typeface="Arial" panose="020B0604020202020204" pitchFamily="34" charset="0"/>
              </a:rPr>
              <a:t>kuat</a:t>
            </a:r>
            <a:r>
              <a:rPr lang="en-US" sz="1600" spc="-10" dirty="0">
                <a:solidFill>
                  <a:srgbClr val="FFFFFF"/>
                </a:solidFill>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35418610"/>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252960" cy="6858000"/>
          </a:xfrm>
          <a:prstGeom prst="rect">
            <a:avLst/>
          </a:prstGeom>
        </p:spPr>
      </p:pic>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
        <p:nvSpPr>
          <p:cNvPr id="2" name="object 2">
            <a:extLst>
              <a:ext uri="{FF2B5EF4-FFF2-40B4-BE49-F238E27FC236}">
                <a16:creationId xmlns:a16="http://schemas.microsoft.com/office/drawing/2014/main" id="{E24C70FF-184F-C7E4-4E42-B605608DF4BB}"/>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en-AU" altLang="ja-JP" sz="5400" b="0" dirty="0" err="1">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Terima</a:t>
            </a:r>
            <a:r>
              <a:rPr lang="en-AU" altLang="ja-JP" sz="5400" b="0"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 </a:t>
            </a:r>
            <a:r>
              <a:rPr lang="en-AU" altLang="ja-JP" sz="5400" b="0" dirty="0" err="1">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kasih</a:t>
            </a:r>
            <a:endParaRPr lang="pt-BR" sz="5400" b="0" spc="272"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257934993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765DC3-AD02-704C-51C4-FC98B5C3F8B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1"/>
            <a:ext cx="12192000"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586413" y="614180"/>
            <a:ext cx="6158452" cy="1325562"/>
          </a:xfrm>
        </p:spPr>
        <p:txBody>
          <a:bodyPr/>
          <a:lstStyle/>
          <a:p>
            <a:r>
              <a:rPr lang="en-US" dirty="0">
                <a:solidFill>
                  <a:schemeClr val="accent2"/>
                </a:solidFill>
              </a:rPr>
              <a:t>AUSTRALIA</a:t>
            </a:r>
          </a:p>
        </p:txBody>
      </p:sp>
      <p:sp>
        <p:nvSpPr>
          <p:cNvPr id="6" name="TextBox 5">
            <a:extLst>
              <a:ext uri="{FF2B5EF4-FFF2-40B4-BE49-F238E27FC236}">
                <a16:creationId xmlns:a16="http://schemas.microsoft.com/office/drawing/2014/main" id="{DCE07064-3E61-2269-6345-5A423939049F}"/>
              </a:ext>
            </a:extLst>
          </p:cNvPr>
          <p:cNvSpPr txBox="1"/>
          <p:nvPr/>
        </p:nvSpPr>
        <p:spPr>
          <a:xfrm>
            <a:off x="5778708" y="5399170"/>
            <a:ext cx="1517104" cy="369332"/>
          </a:xfrm>
          <a:prstGeom prst="rect">
            <a:avLst/>
          </a:prstGeom>
          <a:noFill/>
        </p:spPr>
        <p:txBody>
          <a:bodyPr wrap="square">
            <a:spAutoFit/>
          </a:bodyPr>
          <a:lstStyle/>
          <a:p>
            <a:r>
              <a:rPr lang="en-US" b="1" dirty="0">
                <a:solidFill>
                  <a:schemeClr val="accent2"/>
                </a:solidFill>
                <a:latin typeface="Neue Haas Grotesk Text Pro" panose="020B0504020202020204" pitchFamily="34" charset="77"/>
              </a:rPr>
              <a:t>ORANGE</a:t>
            </a:r>
            <a:endParaRPr lang="en-US" dirty="0">
              <a:solidFill>
                <a:schemeClr val="accent2"/>
              </a:solidFill>
            </a:endParaRPr>
          </a:p>
        </p:txBody>
      </p:sp>
      <p:cxnSp>
        <p:nvCxnSpPr>
          <p:cNvPr id="7" name="Straight Connector 6">
            <a:extLst>
              <a:ext uri="{FF2B5EF4-FFF2-40B4-BE49-F238E27FC236}">
                <a16:creationId xmlns:a16="http://schemas.microsoft.com/office/drawing/2014/main" id="{7F0681AC-E9DE-8EA2-5DE3-E5D9018648AE}"/>
              </a:ext>
            </a:extLst>
          </p:cNvPr>
          <p:cNvCxnSpPr>
            <a:cxnSpLocks/>
          </p:cNvCxnSpPr>
          <p:nvPr/>
        </p:nvCxnSpPr>
        <p:spPr>
          <a:xfrm flipH="1">
            <a:off x="6932951" y="4654446"/>
            <a:ext cx="2990538" cy="92939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57320837"/>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F78A1-8FFD-6012-2FB7-E55BC22F4088}"/>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A2CFC3D9-1EC7-BE2D-E982-9CF6D187A303}"/>
              </a:ext>
            </a:extLst>
          </p:cNvPr>
          <p:cNvSpPr>
            <a:spLocks noGrp="1"/>
          </p:cNvSpPr>
          <p:nvPr>
            <p:ph type="body" idx="10"/>
          </p:nvPr>
        </p:nvSpPr>
        <p:spPr/>
        <p:txBody>
          <a:bodyPr/>
          <a:lstStyle/>
          <a:p>
            <a:endParaRPr lang="en-US"/>
          </a:p>
        </p:txBody>
      </p:sp>
      <p:sp>
        <p:nvSpPr>
          <p:cNvPr id="4" name="Text Placeholder 3">
            <a:extLst>
              <a:ext uri="{FF2B5EF4-FFF2-40B4-BE49-F238E27FC236}">
                <a16:creationId xmlns:a16="http://schemas.microsoft.com/office/drawing/2014/main" id="{BC0CD321-50D5-6A6D-2D54-34A8F656FD34}"/>
              </a:ext>
            </a:extLst>
          </p:cNvPr>
          <p:cNvSpPr>
            <a:spLocks noGrp="1"/>
          </p:cNvSpPr>
          <p:nvPr>
            <p:ph type="body" idx="11"/>
          </p:nvPr>
        </p:nvSpPr>
        <p:spPr/>
        <p:txBody>
          <a:bodyPr/>
          <a:lstStyle/>
          <a:p>
            <a:endParaRPr lang="en-US"/>
          </a:p>
        </p:txBody>
      </p:sp>
    </p:spTree>
    <p:extLst>
      <p:ext uri="{BB962C8B-B14F-4D97-AF65-F5344CB8AC3E}">
        <p14:creationId xmlns:p14="http://schemas.microsoft.com/office/powerpoint/2010/main" val="363124915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765DC3-AD02-704C-51C4-FC98B5C3F8B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1"/>
            <a:ext cx="12191999"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586413" y="614180"/>
            <a:ext cx="6158452" cy="1325562"/>
          </a:xfrm>
        </p:spPr>
        <p:txBody>
          <a:bodyPr/>
          <a:lstStyle/>
          <a:p>
            <a:r>
              <a:rPr lang="en-US" dirty="0">
                <a:solidFill>
                  <a:schemeClr val="accent2"/>
                </a:solidFill>
              </a:rPr>
              <a:t>NSW</a:t>
            </a:r>
          </a:p>
        </p:txBody>
      </p:sp>
      <p:sp>
        <p:nvSpPr>
          <p:cNvPr id="6" name="TextBox 5">
            <a:extLst>
              <a:ext uri="{FF2B5EF4-FFF2-40B4-BE49-F238E27FC236}">
                <a16:creationId xmlns:a16="http://schemas.microsoft.com/office/drawing/2014/main" id="{DCE07064-3E61-2269-6345-5A423939049F}"/>
              </a:ext>
            </a:extLst>
          </p:cNvPr>
          <p:cNvSpPr txBox="1"/>
          <p:nvPr/>
        </p:nvSpPr>
        <p:spPr>
          <a:xfrm>
            <a:off x="9068149" y="4776042"/>
            <a:ext cx="2185067" cy="369332"/>
          </a:xfrm>
          <a:prstGeom prst="rect">
            <a:avLst/>
          </a:prstGeom>
          <a:noFill/>
        </p:spPr>
        <p:txBody>
          <a:bodyPr wrap="square">
            <a:spAutoFit/>
          </a:bodyPr>
          <a:lstStyle/>
          <a:p>
            <a:r>
              <a:rPr lang="en-US" b="1" dirty="0">
                <a:solidFill>
                  <a:schemeClr val="accent2"/>
                </a:solidFill>
                <a:latin typeface="Neue Haas Grotesk Text Pro" panose="020B0504020202020204" pitchFamily="34" charset="77"/>
              </a:rPr>
              <a:t>ORANGE</a:t>
            </a:r>
            <a:endParaRPr lang="en-US" dirty="0">
              <a:solidFill>
                <a:schemeClr val="accent2"/>
              </a:solidFill>
            </a:endParaRPr>
          </a:p>
        </p:txBody>
      </p:sp>
      <p:cxnSp>
        <p:nvCxnSpPr>
          <p:cNvPr id="7" name="Straight Connector 6">
            <a:extLst>
              <a:ext uri="{FF2B5EF4-FFF2-40B4-BE49-F238E27FC236}">
                <a16:creationId xmlns:a16="http://schemas.microsoft.com/office/drawing/2014/main" id="{7F0681AC-E9DE-8EA2-5DE3-E5D9018648AE}"/>
              </a:ext>
            </a:extLst>
          </p:cNvPr>
          <p:cNvCxnSpPr>
            <a:cxnSpLocks/>
            <a:endCxn id="6" idx="1"/>
          </p:cNvCxnSpPr>
          <p:nvPr/>
        </p:nvCxnSpPr>
        <p:spPr>
          <a:xfrm>
            <a:off x="5778708" y="2878111"/>
            <a:ext cx="3289441" cy="208259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5EA78E5C-EC6A-421C-1BA2-EE44ADD67EAF}"/>
              </a:ext>
            </a:extLst>
          </p:cNvPr>
          <p:cNvSpPr txBox="1"/>
          <p:nvPr/>
        </p:nvSpPr>
        <p:spPr>
          <a:xfrm>
            <a:off x="8251285" y="3519299"/>
            <a:ext cx="1368203" cy="307777"/>
          </a:xfrm>
          <a:prstGeom prst="rect">
            <a:avLst/>
          </a:prstGeom>
          <a:noFill/>
        </p:spPr>
        <p:txBody>
          <a:bodyPr wrap="square">
            <a:spAutoFit/>
          </a:bodyPr>
          <a:lstStyle/>
          <a:p>
            <a:r>
              <a:rPr lang="en-US" sz="1400" dirty="0">
                <a:latin typeface="Neue Haas Grotesk Text Pro" panose="020B0504020202020204" pitchFamily="34" charset="77"/>
              </a:rPr>
              <a:t>Sydney</a:t>
            </a:r>
            <a:endParaRPr lang="en-US" sz="1400" dirty="0"/>
          </a:p>
        </p:txBody>
      </p:sp>
    </p:spTree>
    <p:extLst>
      <p:ext uri="{BB962C8B-B14F-4D97-AF65-F5344CB8AC3E}">
        <p14:creationId xmlns:p14="http://schemas.microsoft.com/office/powerpoint/2010/main" val="376551847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7A9F4B9-C793-E942-3C79-DA2F2C2BC40E}"/>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94762CF8-1C9D-0CA1-735C-9E3757B60859}"/>
              </a:ext>
            </a:extLst>
          </p:cNvPr>
          <p:cNvSpPr>
            <a:spLocks noGrp="1"/>
          </p:cNvSpPr>
          <p:nvPr>
            <p:ph type="title"/>
          </p:nvPr>
        </p:nvSpPr>
        <p:spPr>
          <a:xfrm>
            <a:off x="6456363" y="210653"/>
            <a:ext cx="4829691" cy="785732"/>
          </a:xfrm>
        </p:spPr>
        <p:txBody>
          <a:bodyPr/>
          <a:lstStyle/>
          <a:p>
            <a:r>
              <a:rPr lang="en-US" dirty="0"/>
              <a:t>ORANGE</a:t>
            </a:r>
          </a:p>
        </p:txBody>
      </p:sp>
      <p:sp>
        <p:nvSpPr>
          <p:cNvPr id="4" name="Text Placeholder 3">
            <a:extLst>
              <a:ext uri="{FF2B5EF4-FFF2-40B4-BE49-F238E27FC236}">
                <a16:creationId xmlns:a16="http://schemas.microsoft.com/office/drawing/2014/main" id="{2391661C-849C-778D-4496-D3C224862320}"/>
              </a:ext>
            </a:extLst>
          </p:cNvPr>
          <p:cNvSpPr>
            <a:spLocks noGrp="1"/>
          </p:cNvSpPr>
          <p:nvPr>
            <p:ph type="body" sz="quarter" idx="11"/>
          </p:nvPr>
        </p:nvSpPr>
        <p:spPr>
          <a:xfrm>
            <a:off x="6456363" y="3083946"/>
            <a:ext cx="5647147" cy="3133240"/>
          </a:xfrm>
        </p:spPr>
        <p:txBody>
          <a:bodyPr/>
          <a:lstStyle/>
          <a:p>
            <a:pPr marL="12700" marR="461645">
              <a:lnSpc>
                <a:spcPts val="2100"/>
              </a:lnSpc>
              <a:spcBef>
                <a:spcPts val="219"/>
              </a:spcBef>
            </a:pPr>
            <a:r>
              <a:rPr lang="en-AU" sz="1600" dirty="0" err="1">
                <a:solidFill>
                  <a:srgbClr val="FFFFFF"/>
                </a:solidFill>
                <a:cs typeface="Arial" panose="020B0604020202020204" pitchFamily="34" charset="0"/>
              </a:rPr>
              <a:t>Dalam</a:t>
            </a:r>
            <a:r>
              <a:rPr lang="en-AU" sz="1600" dirty="0">
                <a:solidFill>
                  <a:srgbClr val="FFFFFF"/>
                </a:solidFill>
                <a:cs typeface="Arial" panose="020B0604020202020204" pitchFamily="34" charset="0"/>
              </a:rPr>
              <a:t> </a:t>
            </a:r>
            <a:r>
              <a:rPr lang="en-AU" sz="1600" dirty="0" err="1">
                <a:solidFill>
                  <a:srgbClr val="FFFFFF"/>
                </a:solidFill>
                <a:cs typeface="Arial" panose="020B0604020202020204" pitchFamily="34" charset="0"/>
              </a:rPr>
              <a:t>sejarahnya</a:t>
            </a:r>
            <a:r>
              <a:rPr lang="en-AU" sz="1600" dirty="0">
                <a:solidFill>
                  <a:srgbClr val="FFFFFF"/>
                </a:solidFill>
                <a:cs typeface="Arial" panose="020B0604020202020204" pitchFamily="34" charset="0"/>
              </a:rPr>
              <a:t> yang </a:t>
            </a:r>
            <a:r>
              <a:rPr lang="en-AU" sz="1600" dirty="0" err="1">
                <a:solidFill>
                  <a:srgbClr val="FFFFFF"/>
                </a:solidFill>
                <a:cs typeface="Arial" panose="020B0604020202020204" pitchFamily="34" charset="0"/>
              </a:rPr>
              <a:t>singkat</a:t>
            </a:r>
            <a:r>
              <a:rPr lang="en-AU" sz="1600" dirty="0">
                <a:solidFill>
                  <a:srgbClr val="FFFFFF"/>
                </a:solidFill>
                <a:cs typeface="Arial" panose="020B0604020202020204" pitchFamily="34" charset="0"/>
              </a:rPr>
              <a:t>, Orange </a:t>
            </a:r>
            <a:r>
              <a:rPr lang="en-AU" sz="1600" dirty="0" err="1">
                <a:solidFill>
                  <a:srgbClr val="FFFFFF"/>
                </a:solidFill>
                <a:cs typeface="Arial" panose="020B0604020202020204" pitchFamily="34" charset="0"/>
              </a:rPr>
              <a:t>telah</a:t>
            </a:r>
            <a:r>
              <a:rPr lang="en-AU" sz="1600" dirty="0">
                <a:solidFill>
                  <a:srgbClr val="FFFFFF"/>
                </a:solidFill>
                <a:cs typeface="Arial" panose="020B0604020202020204" pitchFamily="34" charset="0"/>
              </a:rPr>
              <a:t> </a:t>
            </a:r>
            <a:r>
              <a:rPr lang="en-AU" sz="1600" dirty="0" err="1">
                <a:solidFill>
                  <a:srgbClr val="FFFFFF"/>
                </a:solidFill>
                <a:cs typeface="Arial" panose="020B0604020202020204" pitchFamily="34" charset="0"/>
              </a:rPr>
              <a:t>menempatkan</a:t>
            </a:r>
            <a:r>
              <a:rPr lang="en-AU" sz="1600" dirty="0">
                <a:solidFill>
                  <a:srgbClr val="FFFFFF"/>
                </a:solidFill>
                <a:cs typeface="Arial" panose="020B0604020202020204" pitchFamily="34" charset="0"/>
              </a:rPr>
              <a:t> </a:t>
            </a:r>
            <a:r>
              <a:rPr lang="en-AU" sz="1600" dirty="0" err="1">
                <a:solidFill>
                  <a:srgbClr val="FFFFFF"/>
                </a:solidFill>
                <a:cs typeface="Arial" panose="020B0604020202020204" pitchFamily="34" charset="0"/>
              </a:rPr>
              <a:t>dirinya</a:t>
            </a:r>
            <a:r>
              <a:rPr lang="en-AU" sz="1600" dirty="0">
                <a:solidFill>
                  <a:srgbClr val="FFFFFF"/>
                </a:solidFill>
                <a:cs typeface="Arial" panose="020B0604020202020204" pitchFamily="34" charset="0"/>
              </a:rPr>
              <a:t> </a:t>
            </a:r>
            <a:r>
              <a:rPr lang="en-AU" sz="1600" dirty="0" err="1">
                <a:solidFill>
                  <a:srgbClr val="FFFFFF"/>
                </a:solidFill>
                <a:cs typeface="Arial" panose="020B0604020202020204" pitchFamily="34" charset="0"/>
              </a:rPr>
              <a:t>sebagai</a:t>
            </a:r>
            <a:r>
              <a:rPr lang="en-AU" sz="1600" dirty="0">
                <a:solidFill>
                  <a:srgbClr val="FFFFFF"/>
                </a:solidFill>
                <a:cs typeface="Arial" panose="020B0604020202020204" pitchFamily="34" charset="0"/>
              </a:rPr>
              <a:t> </a:t>
            </a:r>
            <a:r>
              <a:rPr lang="en-AU" sz="1600" dirty="0" err="1">
                <a:solidFill>
                  <a:srgbClr val="FFFFFF"/>
                </a:solidFill>
                <a:cs typeface="Arial" panose="020B0604020202020204" pitchFamily="34" charset="0"/>
              </a:rPr>
              <a:t>suatu</a:t>
            </a:r>
            <a:r>
              <a:rPr lang="en-AU" sz="1600" dirty="0">
                <a:solidFill>
                  <a:srgbClr val="FFFFFF"/>
                </a:solidFill>
                <a:cs typeface="Arial" panose="020B0604020202020204" pitchFamily="34" charset="0"/>
              </a:rPr>
              <a:t> wilayah yang </a:t>
            </a:r>
            <a:r>
              <a:rPr lang="en-AU" sz="1600" dirty="0" err="1">
                <a:solidFill>
                  <a:srgbClr val="FFFFFF"/>
                </a:solidFill>
                <a:cs typeface="Arial" panose="020B0604020202020204" pitchFamily="34" charset="0"/>
              </a:rPr>
              <a:t>kecil</a:t>
            </a:r>
            <a:r>
              <a:rPr lang="en-AU" sz="1600" dirty="0">
                <a:solidFill>
                  <a:srgbClr val="FFFFFF"/>
                </a:solidFill>
                <a:cs typeface="Arial" panose="020B0604020202020204" pitchFamily="34" charset="0"/>
              </a:rPr>
              <a:t> </a:t>
            </a:r>
            <a:r>
              <a:rPr lang="en-AU" sz="1600" dirty="0" err="1">
                <a:solidFill>
                  <a:srgbClr val="FFFFFF"/>
                </a:solidFill>
                <a:cs typeface="Arial" panose="020B0604020202020204" pitchFamily="34" charset="0"/>
              </a:rPr>
              <a:t>tetapi</a:t>
            </a:r>
            <a:r>
              <a:rPr lang="en-AU" sz="1600" dirty="0">
                <a:solidFill>
                  <a:srgbClr val="FFFFFF"/>
                </a:solidFill>
                <a:cs typeface="Arial" panose="020B0604020202020204" pitchFamily="34" charset="0"/>
              </a:rPr>
              <a:t> sangat </a:t>
            </a:r>
            <a:r>
              <a:rPr lang="en-AU" sz="1600" dirty="0" err="1">
                <a:solidFill>
                  <a:srgbClr val="FFFFFF"/>
                </a:solidFill>
                <a:cs typeface="Arial" panose="020B0604020202020204" pitchFamily="34" charset="0"/>
              </a:rPr>
              <a:t>berpengaruh</a:t>
            </a:r>
            <a:r>
              <a:rPr lang="en-AU" sz="1600" dirty="0">
                <a:solidFill>
                  <a:srgbClr val="FFFFFF"/>
                </a:solidFill>
                <a:cs typeface="Arial" panose="020B0604020202020204" pitchFamily="34" charset="0"/>
              </a:rPr>
              <a:t>, </a:t>
            </a:r>
            <a:r>
              <a:rPr lang="en-AU" sz="1600" dirty="0" err="1">
                <a:solidFill>
                  <a:srgbClr val="FFFFFF"/>
                </a:solidFill>
                <a:cs typeface="Arial" panose="020B0604020202020204" pitchFamily="34" charset="0"/>
              </a:rPr>
              <a:t>terkenal</a:t>
            </a:r>
            <a:r>
              <a:rPr lang="en-AU" sz="1600" dirty="0">
                <a:solidFill>
                  <a:srgbClr val="FFFFFF"/>
                </a:solidFill>
                <a:cs typeface="Arial" panose="020B0604020202020204" pitchFamily="34" charset="0"/>
              </a:rPr>
              <a:t> </a:t>
            </a:r>
            <a:r>
              <a:rPr lang="en-AU" sz="1600" dirty="0" err="1">
                <a:solidFill>
                  <a:srgbClr val="FFFFFF"/>
                </a:solidFill>
                <a:cs typeface="Arial" panose="020B0604020202020204" pitchFamily="34" charset="0"/>
              </a:rPr>
              <a:t>untuk</a:t>
            </a:r>
            <a:r>
              <a:rPr lang="en-AU" sz="1600" dirty="0">
                <a:solidFill>
                  <a:srgbClr val="FFFFFF"/>
                </a:solidFill>
                <a:cs typeface="Arial" panose="020B0604020202020204" pitchFamily="34" charset="0"/>
              </a:rPr>
              <a:t> </a:t>
            </a:r>
            <a:r>
              <a:rPr lang="en-AU" sz="1600" dirty="0" err="1">
                <a:solidFill>
                  <a:srgbClr val="FFFFFF"/>
                </a:solidFill>
                <a:cs typeface="Arial" panose="020B0604020202020204" pitchFamily="34" charset="0"/>
              </a:rPr>
              <a:t>anggur</a:t>
            </a:r>
            <a:r>
              <a:rPr lang="en-AU" sz="1600" dirty="0">
                <a:solidFill>
                  <a:srgbClr val="FFFFFF"/>
                </a:solidFill>
                <a:cs typeface="Arial" panose="020B0604020202020204" pitchFamily="34" charset="0"/>
              </a:rPr>
              <a:t> </a:t>
            </a:r>
            <a:r>
              <a:rPr lang="en-AU" sz="1600" dirty="0" err="1">
                <a:solidFill>
                  <a:srgbClr val="FFFFFF"/>
                </a:solidFill>
                <a:cs typeface="Arial" panose="020B0604020202020204" pitchFamily="34" charset="0"/>
              </a:rPr>
              <a:t>dengan</a:t>
            </a:r>
            <a:r>
              <a:rPr lang="en-AU" sz="1600" dirty="0">
                <a:solidFill>
                  <a:srgbClr val="FFFFFF"/>
                </a:solidFill>
                <a:cs typeface="Arial" panose="020B0604020202020204" pitchFamily="34" charset="0"/>
              </a:rPr>
              <a:t> </a:t>
            </a:r>
            <a:r>
              <a:rPr lang="en-AU" sz="1600" dirty="0" err="1">
                <a:solidFill>
                  <a:srgbClr val="FFFFFF"/>
                </a:solidFill>
                <a:cs typeface="Arial" panose="020B0604020202020204" pitchFamily="34" charset="0"/>
              </a:rPr>
              <a:t>spektrum</a:t>
            </a:r>
            <a:r>
              <a:rPr lang="en-AU" sz="1600" dirty="0">
                <a:solidFill>
                  <a:srgbClr val="FFFFFF"/>
                </a:solidFill>
                <a:cs typeface="Arial" panose="020B0604020202020204" pitchFamily="34" charset="0"/>
              </a:rPr>
              <a:t> yang </a:t>
            </a:r>
            <a:r>
              <a:rPr lang="en-AU" sz="1600" dirty="0" err="1">
                <a:solidFill>
                  <a:srgbClr val="FFFFFF"/>
                </a:solidFill>
                <a:cs typeface="Arial" panose="020B0604020202020204" pitchFamily="34" charset="0"/>
              </a:rPr>
              <a:t>luas</a:t>
            </a:r>
            <a:r>
              <a:rPr lang="en-AU" sz="1600" dirty="0">
                <a:solidFill>
                  <a:srgbClr val="FFFFFF"/>
                </a:solidFill>
                <a:cs typeface="Arial" panose="020B0604020202020204" pitchFamily="34" charset="0"/>
              </a:rPr>
              <a:t> yang </a:t>
            </a:r>
            <a:r>
              <a:rPr lang="en-AU" sz="1600" dirty="0" err="1">
                <a:solidFill>
                  <a:srgbClr val="FFFFFF"/>
                </a:solidFill>
                <a:cs typeface="Arial" panose="020B0604020202020204" pitchFamily="34" charset="0"/>
              </a:rPr>
              <a:t>berkualitas</a:t>
            </a:r>
            <a:r>
              <a:rPr lang="en-AU" sz="1600" dirty="0">
                <a:solidFill>
                  <a:srgbClr val="FFFFFF"/>
                </a:solidFill>
                <a:cs typeface="Arial" panose="020B0604020202020204" pitchFamily="34" charset="0"/>
              </a:rPr>
              <a:t> </a:t>
            </a:r>
            <a:r>
              <a:rPr lang="en-AU" sz="1600" dirty="0" err="1">
                <a:solidFill>
                  <a:srgbClr val="FFFFFF"/>
                </a:solidFill>
                <a:cs typeface="Arial" panose="020B0604020202020204" pitchFamily="34" charset="0"/>
              </a:rPr>
              <a:t>tinggi</a:t>
            </a:r>
            <a:r>
              <a:rPr lang="en-AU" sz="1600" dirty="0">
                <a:solidFill>
                  <a:srgbClr val="FFFFFF"/>
                </a:solidFill>
                <a:cs typeface="Arial" panose="020B0604020202020204" pitchFamily="34" charset="0"/>
              </a:rPr>
              <a:t>, </a:t>
            </a:r>
            <a:r>
              <a:rPr lang="en-AU" sz="1600" dirty="0" err="1">
                <a:solidFill>
                  <a:srgbClr val="FFFFFF"/>
                </a:solidFill>
                <a:cs typeface="Arial" panose="020B0604020202020204" pitchFamily="34" charset="0"/>
              </a:rPr>
              <a:t>karena</a:t>
            </a:r>
            <a:r>
              <a:rPr lang="en-AU" sz="1600" dirty="0">
                <a:solidFill>
                  <a:srgbClr val="FFFFFF"/>
                </a:solidFill>
                <a:cs typeface="Arial" panose="020B0604020202020204" pitchFamily="34" charset="0"/>
              </a:rPr>
              <a:t> </a:t>
            </a:r>
            <a:r>
              <a:rPr lang="en-AU" sz="1600" dirty="0" err="1">
                <a:solidFill>
                  <a:srgbClr val="FFFFFF"/>
                </a:solidFill>
                <a:cs typeface="Arial" panose="020B0604020202020204" pitchFamily="34" charset="0"/>
              </a:rPr>
              <a:t>kondisi</a:t>
            </a:r>
            <a:r>
              <a:rPr lang="en-AU" sz="1600" dirty="0">
                <a:solidFill>
                  <a:srgbClr val="FFFFFF"/>
                </a:solidFill>
                <a:cs typeface="Arial" panose="020B0604020202020204" pitchFamily="34" charset="0"/>
              </a:rPr>
              <a:t> </a:t>
            </a:r>
            <a:r>
              <a:rPr lang="en-AU" sz="1600" dirty="0" err="1">
                <a:solidFill>
                  <a:srgbClr val="FFFFFF"/>
                </a:solidFill>
                <a:cs typeface="Arial" panose="020B0604020202020204" pitchFamily="34" charset="0"/>
              </a:rPr>
              <a:t>lingkungan</a:t>
            </a:r>
            <a:r>
              <a:rPr lang="en-AU" sz="1600" dirty="0">
                <a:solidFill>
                  <a:srgbClr val="FFFFFF"/>
                </a:solidFill>
                <a:cs typeface="Arial" panose="020B0604020202020204" pitchFamily="34" charset="0"/>
              </a:rPr>
              <a:t> </a:t>
            </a:r>
            <a:r>
              <a:rPr lang="en-AU" sz="1600" dirty="0" err="1">
                <a:solidFill>
                  <a:srgbClr val="FFFFFF"/>
                </a:solidFill>
                <a:cs typeface="Arial" panose="020B0604020202020204" pitchFamily="34" charset="0"/>
              </a:rPr>
              <a:t>hidupnya</a:t>
            </a:r>
            <a:r>
              <a:rPr lang="en-AU" sz="1600" dirty="0">
                <a:solidFill>
                  <a:srgbClr val="FFFFFF"/>
                </a:solidFill>
                <a:cs typeface="Arial" panose="020B0604020202020204" pitchFamily="34" charset="0"/>
              </a:rPr>
              <a:t>. </a:t>
            </a:r>
          </a:p>
          <a:p>
            <a:pPr marL="298450" marR="461645" indent="-285750">
              <a:lnSpc>
                <a:spcPts val="2100"/>
              </a:lnSpc>
              <a:spcBef>
                <a:spcPts val="219"/>
              </a:spcBef>
              <a:buFont typeface="Arial" panose="020B0604020202020204" pitchFamily="34" charset="0"/>
              <a:buChar char="•"/>
            </a:pPr>
            <a:r>
              <a:rPr lang="en-AU" sz="1600" spc="-25" dirty="0">
                <a:solidFill>
                  <a:srgbClr val="FFFFFF"/>
                </a:solidFill>
                <a:cs typeface="Arial" panose="020B0604020202020204" pitchFamily="34" charset="0"/>
              </a:rPr>
              <a:t>Wilayah </a:t>
            </a:r>
            <a:r>
              <a:rPr lang="en-AU" sz="1600" spc="-25" dirty="0" err="1">
                <a:solidFill>
                  <a:srgbClr val="FFFFFF"/>
                </a:solidFill>
                <a:cs typeface="Arial" panose="020B0604020202020204" pitchFamily="34" charset="0"/>
              </a:rPr>
              <a:t>anggur</a:t>
            </a:r>
            <a:r>
              <a:rPr lang="en-AU" sz="1600" spc="-25" dirty="0">
                <a:solidFill>
                  <a:srgbClr val="FFFFFF"/>
                </a:solidFill>
                <a:cs typeface="Arial" panose="020B0604020202020204" pitchFamily="34" charset="0"/>
              </a:rPr>
              <a:t> </a:t>
            </a:r>
            <a:r>
              <a:rPr lang="en-AU" sz="1600" spc="-25" dirty="0" err="1">
                <a:solidFill>
                  <a:srgbClr val="FFFFFF"/>
                </a:solidFill>
                <a:cs typeface="Arial" panose="020B0604020202020204" pitchFamily="34" charset="0"/>
              </a:rPr>
              <a:t>tertinggi</a:t>
            </a:r>
            <a:r>
              <a:rPr lang="en-AU" sz="1600" spc="-25" dirty="0">
                <a:solidFill>
                  <a:srgbClr val="FFFFFF"/>
                </a:solidFill>
                <a:cs typeface="Arial" panose="020B0604020202020204" pitchFamily="34" charset="0"/>
              </a:rPr>
              <a:t> di Australia.</a:t>
            </a:r>
          </a:p>
          <a:p>
            <a:pPr marL="298450" marR="461645" indent="-285750">
              <a:lnSpc>
                <a:spcPts val="2100"/>
              </a:lnSpc>
              <a:spcBef>
                <a:spcPts val="219"/>
              </a:spcBef>
              <a:buFont typeface="Arial" panose="020B0604020202020204" pitchFamily="34" charset="0"/>
              <a:buChar char="•"/>
            </a:pPr>
            <a:r>
              <a:rPr lang="en-AU" sz="1600" spc="-25" dirty="0" err="1">
                <a:solidFill>
                  <a:srgbClr val="FFFFFF"/>
                </a:solidFill>
                <a:cs typeface="Arial" panose="020B0604020202020204" pitchFamily="34" charset="0"/>
              </a:rPr>
              <a:t>Iklim</a:t>
            </a:r>
            <a:r>
              <a:rPr lang="en-AU" sz="1600" spc="-25" dirty="0">
                <a:solidFill>
                  <a:srgbClr val="FFFFFF"/>
                </a:solidFill>
                <a:cs typeface="Arial" panose="020B0604020202020204" pitchFamily="34" charset="0"/>
              </a:rPr>
              <a:t> yang </a:t>
            </a:r>
            <a:r>
              <a:rPr lang="en-AU" sz="1600" spc="-25" dirty="0" err="1">
                <a:solidFill>
                  <a:srgbClr val="FFFFFF"/>
                </a:solidFill>
                <a:cs typeface="Arial" panose="020B0604020202020204" pitchFamily="34" charset="0"/>
              </a:rPr>
              <a:t>sejuk</a:t>
            </a:r>
            <a:r>
              <a:rPr lang="en-AU" sz="1600" spc="-25" dirty="0">
                <a:solidFill>
                  <a:srgbClr val="FFFFFF"/>
                </a:solidFill>
                <a:cs typeface="Arial" panose="020B0604020202020204" pitchFamily="34" charset="0"/>
              </a:rPr>
              <a:t>, </a:t>
            </a:r>
            <a:r>
              <a:rPr lang="en-AU" sz="1600" spc="-25" dirty="0" err="1">
                <a:solidFill>
                  <a:srgbClr val="FFFFFF"/>
                </a:solidFill>
                <a:cs typeface="Arial" panose="020B0604020202020204" pitchFamily="34" charset="0"/>
              </a:rPr>
              <a:t>tanah</a:t>
            </a:r>
            <a:r>
              <a:rPr lang="en-AU" sz="1600" spc="-25" dirty="0">
                <a:solidFill>
                  <a:srgbClr val="FFFFFF"/>
                </a:solidFill>
                <a:cs typeface="Arial" panose="020B0604020202020204" pitchFamily="34" charset="0"/>
              </a:rPr>
              <a:t> </a:t>
            </a:r>
            <a:r>
              <a:rPr lang="en-AU" sz="1600" spc="-25" dirty="0" err="1">
                <a:solidFill>
                  <a:srgbClr val="FFFFFF"/>
                </a:solidFill>
                <a:cs typeface="Arial" panose="020B0604020202020204" pitchFamily="34" charset="0"/>
              </a:rPr>
              <a:t>vulkanik</a:t>
            </a:r>
            <a:r>
              <a:rPr lang="en-AU" sz="1600" spc="-25" dirty="0">
                <a:solidFill>
                  <a:srgbClr val="FFFFFF"/>
                </a:solidFill>
                <a:cs typeface="Arial" panose="020B0604020202020204" pitchFamily="34" charset="0"/>
              </a:rPr>
              <a:t> yang kaya </a:t>
            </a:r>
            <a:r>
              <a:rPr lang="en-AU" sz="1600" spc="-25" dirty="0" err="1">
                <a:solidFill>
                  <a:srgbClr val="FFFFFF"/>
                </a:solidFill>
                <a:cs typeface="Arial" panose="020B0604020202020204" pitchFamily="34" charset="0"/>
              </a:rPr>
              <a:t>dengan</a:t>
            </a:r>
            <a:r>
              <a:rPr lang="en-AU" sz="1600" spc="-25" dirty="0">
                <a:solidFill>
                  <a:srgbClr val="FFFFFF"/>
                </a:solidFill>
                <a:cs typeface="Arial" panose="020B0604020202020204" pitchFamily="34" charset="0"/>
              </a:rPr>
              <a:t>  </a:t>
            </a:r>
            <a:r>
              <a:rPr lang="en-AU" sz="1600" spc="-25" dirty="0" err="1">
                <a:solidFill>
                  <a:srgbClr val="FFFFFF"/>
                </a:solidFill>
                <a:cs typeface="Arial" panose="020B0604020202020204" pitchFamily="34" charset="0"/>
              </a:rPr>
              <a:t>beragam</a:t>
            </a:r>
            <a:r>
              <a:rPr lang="en-AU" sz="1600" spc="-25" dirty="0">
                <a:solidFill>
                  <a:srgbClr val="FFFFFF"/>
                </a:solidFill>
                <a:cs typeface="Arial" panose="020B0604020202020204" pitchFamily="34" charset="0"/>
              </a:rPr>
              <a:t> </a:t>
            </a:r>
            <a:r>
              <a:rPr lang="en-AU" sz="1600" spc="-25" dirty="0" err="1">
                <a:solidFill>
                  <a:srgbClr val="FFFFFF"/>
                </a:solidFill>
                <a:cs typeface="Arial" panose="020B0604020202020204" pitchFamily="34" charset="0"/>
              </a:rPr>
              <a:t>geologi</a:t>
            </a:r>
            <a:r>
              <a:rPr lang="en-AU" sz="1600" spc="-25" dirty="0">
                <a:solidFill>
                  <a:srgbClr val="FFFFFF"/>
                </a:solidFill>
                <a:cs typeface="Arial" panose="020B0604020202020204" pitchFamily="34" charset="0"/>
              </a:rPr>
              <a:t>.</a:t>
            </a:r>
          </a:p>
          <a:p>
            <a:pPr marL="298450" marR="461645" indent="-285750">
              <a:lnSpc>
                <a:spcPts val="2100"/>
              </a:lnSpc>
              <a:spcBef>
                <a:spcPts val="219"/>
              </a:spcBef>
              <a:buFont typeface="Arial" panose="020B0604020202020204" pitchFamily="34" charset="0"/>
              <a:buChar char="•"/>
            </a:pPr>
            <a:r>
              <a:rPr lang="en-AU" sz="1600" spc="-25" dirty="0" err="1">
                <a:solidFill>
                  <a:srgbClr val="FFFFFF"/>
                </a:solidFill>
                <a:cs typeface="Arial" panose="020B0604020202020204" pitchFamily="34" charset="0"/>
              </a:rPr>
              <a:t>Varietas</a:t>
            </a:r>
            <a:r>
              <a:rPr lang="en-AU" sz="1600" spc="-25" dirty="0">
                <a:solidFill>
                  <a:srgbClr val="FFFFFF"/>
                </a:solidFill>
                <a:cs typeface="Arial" panose="020B0604020202020204" pitchFamily="34" charset="0"/>
              </a:rPr>
              <a:t> </a:t>
            </a:r>
            <a:r>
              <a:rPr lang="en-AU" sz="1600" spc="-25" dirty="0" err="1">
                <a:solidFill>
                  <a:srgbClr val="FFFFFF"/>
                </a:solidFill>
                <a:cs typeface="Arial" panose="020B0604020202020204" pitchFamily="34" charset="0"/>
              </a:rPr>
              <a:t>klasik</a:t>
            </a:r>
            <a:r>
              <a:rPr lang="en-AU" sz="1600" spc="-25" dirty="0">
                <a:solidFill>
                  <a:srgbClr val="FFFFFF"/>
                </a:solidFill>
                <a:cs typeface="Arial" panose="020B0604020202020204" pitchFamily="34" charset="0"/>
              </a:rPr>
              <a:t> yang </a:t>
            </a:r>
            <a:r>
              <a:rPr lang="en-AU" sz="1600" spc="-25" dirty="0" err="1">
                <a:solidFill>
                  <a:srgbClr val="FFFFFF"/>
                </a:solidFill>
                <a:cs typeface="Arial" panose="020B0604020202020204" pitchFamily="34" charset="0"/>
              </a:rPr>
              <a:t>biasanya</a:t>
            </a:r>
            <a:r>
              <a:rPr lang="en-AU" sz="1600" spc="-25" dirty="0">
                <a:solidFill>
                  <a:srgbClr val="FFFFFF"/>
                </a:solidFill>
                <a:cs typeface="Arial" panose="020B0604020202020204" pitchFamily="34" charset="0"/>
              </a:rPr>
              <a:t> </a:t>
            </a:r>
            <a:r>
              <a:rPr lang="en-AU" sz="1600" spc="-25" dirty="0" err="1">
                <a:solidFill>
                  <a:srgbClr val="FFFFFF"/>
                </a:solidFill>
                <a:cs typeface="Arial" panose="020B0604020202020204" pitchFamily="34" charset="0"/>
              </a:rPr>
              <a:t>dicari</a:t>
            </a:r>
            <a:r>
              <a:rPr lang="en-AU" sz="1600" spc="-25" dirty="0">
                <a:solidFill>
                  <a:srgbClr val="FFFFFF"/>
                </a:solidFill>
                <a:cs typeface="Arial" panose="020B0604020202020204" pitchFamily="34" charset="0"/>
              </a:rPr>
              <a:t>, </a:t>
            </a:r>
            <a:r>
              <a:rPr lang="en-AU" sz="1600" spc="-25" dirty="0" err="1">
                <a:solidFill>
                  <a:srgbClr val="FFFFFF"/>
                </a:solidFill>
                <a:cs typeface="Arial" panose="020B0604020202020204" pitchFamily="34" charset="0"/>
              </a:rPr>
              <a:t>tetapi</a:t>
            </a:r>
            <a:r>
              <a:rPr lang="en-AU" sz="1600" spc="-25" dirty="0">
                <a:solidFill>
                  <a:srgbClr val="FFFFFF"/>
                </a:solidFill>
                <a:cs typeface="Arial" panose="020B0604020202020204" pitchFamily="34" charset="0"/>
              </a:rPr>
              <a:t> </a:t>
            </a:r>
            <a:r>
              <a:rPr lang="en-AU" sz="1600" spc="-25" dirty="0" err="1">
                <a:solidFill>
                  <a:srgbClr val="FFFFFF"/>
                </a:solidFill>
                <a:cs typeface="Arial" panose="020B0604020202020204" pitchFamily="34" charset="0"/>
              </a:rPr>
              <a:t>memiliki</a:t>
            </a:r>
            <a:r>
              <a:rPr lang="en-AU" sz="1600" spc="-25" dirty="0">
                <a:solidFill>
                  <a:srgbClr val="FFFFFF"/>
                </a:solidFill>
                <a:cs typeface="Arial" panose="020B0604020202020204" pitchFamily="34" charset="0"/>
              </a:rPr>
              <a:t> </a:t>
            </a:r>
            <a:r>
              <a:rPr lang="en-AU" sz="1600" spc="-25" dirty="0" err="1">
                <a:solidFill>
                  <a:srgbClr val="FFFFFF"/>
                </a:solidFill>
                <a:cs typeface="Arial" panose="020B0604020202020204" pitchFamily="34" charset="0"/>
              </a:rPr>
              <a:t>berbagai</a:t>
            </a:r>
            <a:r>
              <a:rPr lang="en-AU" sz="1600" spc="-25" dirty="0">
                <a:solidFill>
                  <a:srgbClr val="FFFFFF"/>
                </a:solidFill>
                <a:cs typeface="Arial" panose="020B0604020202020204" pitchFamily="34" charset="0"/>
              </a:rPr>
              <a:t> </a:t>
            </a:r>
            <a:r>
              <a:rPr lang="en-AU" sz="1600" spc="-25" dirty="0" err="1">
                <a:solidFill>
                  <a:srgbClr val="FFFFFF"/>
                </a:solidFill>
                <a:cs typeface="Arial" panose="020B0604020202020204" pitchFamily="34" charset="0"/>
              </a:rPr>
              <a:t>varietas</a:t>
            </a:r>
            <a:r>
              <a:rPr lang="en-AU" sz="1600" spc="-25" dirty="0">
                <a:solidFill>
                  <a:srgbClr val="FFFFFF"/>
                </a:solidFill>
                <a:cs typeface="Arial" panose="020B0604020202020204" pitchFamily="34" charset="0"/>
              </a:rPr>
              <a:t> </a:t>
            </a:r>
            <a:r>
              <a:rPr lang="en-AU" sz="1600" spc="-25" dirty="0" err="1">
                <a:solidFill>
                  <a:srgbClr val="FFFFFF"/>
                </a:solidFill>
                <a:cs typeface="Arial" panose="020B0604020202020204" pitchFamily="34" charset="0"/>
              </a:rPr>
              <a:t>alternatif</a:t>
            </a:r>
            <a:r>
              <a:rPr lang="en-AU" sz="1600" spc="-25" dirty="0">
                <a:solidFill>
                  <a:srgbClr val="FFFFFF"/>
                </a:solidFill>
                <a:cs typeface="Arial" panose="020B0604020202020204" pitchFamily="34" charset="0"/>
              </a:rPr>
              <a:t> </a:t>
            </a:r>
            <a:r>
              <a:rPr lang="en-AU" sz="1600" spc="-25" dirty="0" err="1">
                <a:solidFill>
                  <a:srgbClr val="FFFFFF"/>
                </a:solidFill>
                <a:cs typeface="Arial" panose="020B0604020202020204" pitchFamily="34" charset="0"/>
              </a:rPr>
              <a:t>dengan</a:t>
            </a:r>
            <a:r>
              <a:rPr lang="en-AU" sz="1600" spc="-25" dirty="0">
                <a:solidFill>
                  <a:srgbClr val="FFFFFF"/>
                </a:solidFill>
                <a:cs typeface="Arial" panose="020B0604020202020204" pitchFamily="34" charset="0"/>
              </a:rPr>
              <a:t> </a:t>
            </a:r>
            <a:r>
              <a:rPr lang="en-AU" sz="1600" spc="-25" dirty="0" err="1">
                <a:solidFill>
                  <a:srgbClr val="FFFFFF"/>
                </a:solidFill>
                <a:cs typeface="Arial" panose="020B0604020202020204" pitchFamily="34" charset="0"/>
              </a:rPr>
              <a:t>performa</a:t>
            </a:r>
            <a:r>
              <a:rPr lang="en-AU" sz="1600" spc="-25" dirty="0">
                <a:solidFill>
                  <a:srgbClr val="FFFFFF"/>
                </a:solidFill>
                <a:cs typeface="Arial" panose="020B0604020202020204" pitchFamily="34" charset="0"/>
              </a:rPr>
              <a:t> yang </a:t>
            </a:r>
            <a:r>
              <a:rPr lang="en-AU" sz="1600" spc="-25" dirty="0" err="1">
                <a:solidFill>
                  <a:srgbClr val="FFFFFF"/>
                </a:solidFill>
                <a:cs typeface="Arial" panose="020B0604020202020204" pitchFamily="34" charset="0"/>
              </a:rPr>
              <a:t>baik</a:t>
            </a:r>
            <a:r>
              <a:rPr lang="en-AU" sz="1600" spc="-25" dirty="0">
                <a:solidFill>
                  <a:srgbClr val="FFFFFF"/>
                </a:solidFill>
                <a:cs typeface="Arial" panose="020B0604020202020204" pitchFamily="34" charset="0"/>
              </a:rPr>
              <a:t>. </a:t>
            </a:r>
          </a:p>
          <a:p>
            <a:pPr marL="298450" marR="461645" indent="-285750">
              <a:lnSpc>
                <a:spcPts val="2100"/>
              </a:lnSpc>
              <a:spcBef>
                <a:spcPts val="219"/>
              </a:spcBef>
              <a:buFont typeface="Arial" panose="020B0604020202020204" pitchFamily="34" charset="0"/>
              <a:buChar char="•"/>
            </a:pPr>
            <a:r>
              <a:rPr lang="en-AU" sz="1600" spc="-25" dirty="0" err="1">
                <a:solidFill>
                  <a:srgbClr val="FFFFFF"/>
                </a:solidFill>
                <a:cs typeface="Arial" panose="020B0604020202020204" pitchFamily="34" charset="0"/>
              </a:rPr>
              <a:t>Sebuah</a:t>
            </a:r>
            <a:r>
              <a:rPr lang="en-AU" sz="1600" spc="-25" dirty="0">
                <a:solidFill>
                  <a:srgbClr val="FFFFFF"/>
                </a:solidFill>
                <a:cs typeface="Arial" panose="020B0604020202020204" pitchFamily="34" charset="0"/>
              </a:rPr>
              <a:t> </a:t>
            </a:r>
            <a:r>
              <a:rPr lang="en-AU" sz="1600" spc="-25" dirty="0" err="1">
                <a:solidFill>
                  <a:srgbClr val="FFFFFF"/>
                </a:solidFill>
                <a:cs typeface="Arial" panose="020B0604020202020204" pitchFamily="34" charset="0"/>
              </a:rPr>
              <a:t>tempat</a:t>
            </a:r>
            <a:r>
              <a:rPr lang="en-AU" sz="1600" spc="-25" dirty="0">
                <a:solidFill>
                  <a:srgbClr val="FFFFFF"/>
                </a:solidFill>
                <a:cs typeface="Arial" panose="020B0604020202020204" pitchFamily="34" charset="0"/>
              </a:rPr>
              <a:t> </a:t>
            </a:r>
            <a:r>
              <a:rPr lang="en-AU" sz="1600" spc="-25" dirty="0" err="1">
                <a:solidFill>
                  <a:srgbClr val="FFFFFF"/>
                </a:solidFill>
                <a:cs typeface="Arial" panose="020B0604020202020204" pitchFamily="34" charset="0"/>
              </a:rPr>
              <a:t>gastronomi</a:t>
            </a:r>
            <a:r>
              <a:rPr lang="en-AU" sz="1600" spc="-25" dirty="0">
                <a:solidFill>
                  <a:srgbClr val="FFFFFF"/>
                </a:solidFill>
                <a:cs typeface="Arial" panose="020B0604020202020204" pitchFamily="34" charset="0"/>
              </a:rPr>
              <a:t> yang </a:t>
            </a:r>
            <a:r>
              <a:rPr lang="en-AU" sz="1600" spc="-25" dirty="0" err="1">
                <a:solidFill>
                  <a:srgbClr val="FFFFFF"/>
                </a:solidFill>
                <a:cs typeface="Arial" panose="020B0604020202020204" pitchFamily="34" charset="0"/>
              </a:rPr>
              <a:t>terkenal</a:t>
            </a:r>
            <a:endParaRPr lang="en-AU" sz="1600" dirty="0">
              <a:cs typeface="Arial" panose="020B0604020202020204" pitchFamily="34" charset="0"/>
            </a:endParaRPr>
          </a:p>
        </p:txBody>
      </p:sp>
      <p:sp>
        <p:nvSpPr>
          <p:cNvPr id="5" name="Text Placeholder 4">
            <a:extLst>
              <a:ext uri="{FF2B5EF4-FFF2-40B4-BE49-F238E27FC236}">
                <a16:creationId xmlns:a16="http://schemas.microsoft.com/office/drawing/2014/main" id="{FDE3DB73-2185-EB6B-CCCA-C32695F3740E}"/>
              </a:ext>
            </a:extLst>
          </p:cNvPr>
          <p:cNvSpPr>
            <a:spLocks noGrp="1"/>
          </p:cNvSpPr>
          <p:nvPr>
            <p:ph type="body" sz="quarter" idx="13"/>
          </p:nvPr>
        </p:nvSpPr>
        <p:spPr>
          <a:xfrm>
            <a:off x="6456363" y="1078517"/>
            <a:ext cx="4381526" cy="1325563"/>
          </a:xfrm>
        </p:spPr>
        <p:txBody>
          <a:bodyPr/>
          <a:lstStyle/>
          <a:p>
            <a:r>
              <a:rPr lang="en-US" sz="5000" dirty="0">
                <a:solidFill>
                  <a:schemeClr val="bg2"/>
                </a:solidFill>
              </a:rPr>
              <a:t>SEMUA TENTANG KETINGGIAN</a:t>
            </a:r>
          </a:p>
        </p:txBody>
      </p:sp>
    </p:spTree>
    <p:extLst>
      <p:ext uri="{BB962C8B-B14F-4D97-AF65-F5344CB8AC3E}">
        <p14:creationId xmlns:p14="http://schemas.microsoft.com/office/powerpoint/2010/main" val="60243348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68300"/>
            <a:ext cx="6096000" cy="6103620"/>
          </a:xfrm>
        </p:spPr>
      </p:pic>
      <p:sp>
        <p:nvSpPr>
          <p:cNvPr id="3" name="Title 2">
            <a:extLst>
              <a:ext uri="{FF2B5EF4-FFF2-40B4-BE49-F238E27FC236}">
                <a16:creationId xmlns:a16="http://schemas.microsoft.com/office/drawing/2014/main" id="{9CBCDC0B-F635-F360-B8FF-6CF32D070324}"/>
              </a:ext>
            </a:extLst>
          </p:cNvPr>
          <p:cNvSpPr>
            <a:spLocks noGrp="1"/>
          </p:cNvSpPr>
          <p:nvPr>
            <p:ph type="title"/>
          </p:nvPr>
        </p:nvSpPr>
        <p:spPr>
          <a:xfrm>
            <a:off x="623888" y="584200"/>
            <a:ext cx="6158452" cy="1325562"/>
          </a:xfrm>
        </p:spPr>
        <p:txBody>
          <a:bodyPr/>
          <a:lstStyle/>
          <a:p>
            <a:r>
              <a:rPr lang="en-US" sz="6000" dirty="0">
                <a:solidFill>
                  <a:schemeClr val="accent1"/>
                </a:solidFill>
                <a:latin typeface="+mj-lt"/>
              </a:rPr>
              <a:t>HARI INI KITA AKAN MEMBAHAS</a:t>
            </a:r>
            <a:endParaRPr lang="en-US" dirty="0">
              <a:solidFill>
                <a:schemeClr val="accent1"/>
              </a:solidFill>
            </a:endParaRPr>
          </a:p>
        </p:txBody>
      </p:sp>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4182978"/>
            <a:ext cx="4829691" cy="1530521"/>
          </a:xfrm>
        </p:spPr>
        <p:txBody>
          <a:bodyPr/>
          <a:lstStyle/>
          <a:p>
            <a:pPr>
              <a:lnSpc>
                <a:spcPct val="99000"/>
              </a:lnSpc>
              <a:spcBef>
                <a:spcPts val="800"/>
              </a:spcBef>
            </a:pPr>
            <a:r>
              <a:rPr lang="en-US" dirty="0"/>
              <a:t>Sejarah Orange</a:t>
            </a:r>
          </a:p>
          <a:p>
            <a:pPr>
              <a:lnSpc>
                <a:spcPct val="99000"/>
              </a:lnSpc>
              <a:spcBef>
                <a:spcPts val="800"/>
              </a:spcBef>
            </a:pPr>
            <a:r>
              <a:rPr lang="en-US" dirty="0" err="1"/>
              <a:t>Geografi</a:t>
            </a:r>
            <a:r>
              <a:rPr lang="en-US" dirty="0"/>
              <a:t>, </a:t>
            </a:r>
            <a:r>
              <a:rPr lang="en-US" dirty="0" err="1"/>
              <a:t>iklim</a:t>
            </a:r>
            <a:r>
              <a:rPr lang="en-US" dirty="0"/>
              <a:t> dan </a:t>
            </a:r>
            <a:r>
              <a:rPr lang="en-US" dirty="0" err="1"/>
              <a:t>tanah</a:t>
            </a:r>
            <a:endParaRPr lang="en-US" dirty="0"/>
          </a:p>
          <a:p>
            <a:pPr>
              <a:lnSpc>
                <a:spcPct val="99000"/>
              </a:lnSpc>
              <a:spcBef>
                <a:spcPts val="800"/>
              </a:spcBef>
            </a:pPr>
            <a:r>
              <a:rPr lang="en-US" dirty="0" err="1"/>
              <a:t>Pembudidayaan</a:t>
            </a:r>
            <a:r>
              <a:rPr lang="en-US" dirty="0"/>
              <a:t> dan </a:t>
            </a:r>
            <a:r>
              <a:rPr lang="en-US" dirty="0" err="1"/>
              <a:t>pembuatan</a:t>
            </a:r>
            <a:r>
              <a:rPr lang="en-US" dirty="0"/>
              <a:t> </a:t>
            </a:r>
            <a:r>
              <a:rPr lang="en-US" dirty="0" err="1"/>
              <a:t>anggur</a:t>
            </a:r>
            <a:endParaRPr lang="en-US" dirty="0"/>
          </a:p>
          <a:p>
            <a:pPr>
              <a:lnSpc>
                <a:spcPct val="99000"/>
              </a:lnSpc>
              <a:spcBef>
                <a:spcPts val="800"/>
              </a:spcBef>
            </a:pPr>
            <a:r>
              <a:rPr lang="en-US" dirty="0" err="1"/>
              <a:t>Varietas</a:t>
            </a:r>
            <a:r>
              <a:rPr lang="en-US" dirty="0"/>
              <a:t> yang </a:t>
            </a:r>
            <a:r>
              <a:rPr lang="en-US" dirty="0" err="1"/>
              <a:t>terkemuka</a:t>
            </a:r>
            <a:endParaRPr lang="en-AU" dirty="0"/>
          </a:p>
        </p:txBody>
      </p:sp>
    </p:spTree>
    <p:extLst>
      <p:ext uri="{BB962C8B-B14F-4D97-AF65-F5344CB8AC3E}">
        <p14:creationId xmlns:p14="http://schemas.microsoft.com/office/powerpoint/2010/main" val="418893328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8237095" y="368300"/>
            <a:ext cx="3954906" cy="271306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1091425" y="1683439"/>
            <a:ext cx="2382787" cy="662774"/>
          </a:xfrm>
        </p:spPr>
        <p:txBody>
          <a:bodyPr/>
          <a:lstStyle/>
          <a:p>
            <a:r>
              <a:rPr lang="en-US" dirty="0"/>
              <a:t>1844</a:t>
            </a: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1091424" y="2346220"/>
            <a:ext cx="2863481" cy="1461301"/>
          </a:xfrm>
        </p:spPr>
        <p:txBody>
          <a:bodyPr/>
          <a:lstStyle/>
          <a:p>
            <a:pPr marR="5080" algn="l">
              <a:lnSpc>
                <a:spcPts val="1600"/>
              </a:lnSpc>
              <a:spcBef>
                <a:spcPts val="50"/>
              </a:spcBef>
            </a:pPr>
            <a:r>
              <a:rPr lang="en-GB" sz="1600" dirty="0">
                <a:latin typeface="+mj-lt"/>
                <a:cs typeface="Arial" panose="020B0604020202020204" pitchFamily="34" charset="0"/>
              </a:rPr>
              <a:t>John</a:t>
            </a:r>
            <a:r>
              <a:rPr lang="en-GB" sz="1600" spc="-25" dirty="0">
                <a:latin typeface="+mj-lt"/>
                <a:cs typeface="Arial" panose="020B0604020202020204" pitchFamily="34" charset="0"/>
              </a:rPr>
              <a:t> </a:t>
            </a:r>
            <a:r>
              <a:rPr lang="en-GB" sz="1600" dirty="0">
                <a:latin typeface="+mj-lt"/>
                <a:cs typeface="Arial" panose="020B0604020202020204" pitchFamily="34" charset="0"/>
              </a:rPr>
              <a:t>Glasson</a:t>
            </a:r>
            <a:r>
              <a:rPr lang="en-GB" sz="1600" spc="-20" dirty="0">
                <a:latin typeface="+mj-lt"/>
                <a:cs typeface="Arial" panose="020B0604020202020204" pitchFamily="34" charset="0"/>
              </a:rPr>
              <a:t> </a:t>
            </a:r>
            <a:r>
              <a:rPr lang="en-GB" sz="1600" dirty="0" err="1">
                <a:latin typeface="+mj-lt"/>
                <a:cs typeface="Arial" panose="020B0604020202020204" pitchFamily="34" charset="0"/>
              </a:rPr>
              <a:t>menanam</a:t>
            </a:r>
            <a:r>
              <a:rPr lang="en-GB" sz="1600" dirty="0">
                <a:latin typeface="+mj-lt"/>
                <a:cs typeface="Arial" panose="020B0604020202020204" pitchFamily="34" charset="0"/>
              </a:rPr>
              <a:t> </a:t>
            </a:r>
            <a:r>
              <a:rPr lang="en-GB" sz="1600" dirty="0" err="1">
                <a:latin typeface="+mj-lt"/>
                <a:cs typeface="Arial" panose="020B0604020202020204" pitchFamily="34" charset="0"/>
              </a:rPr>
              <a:t>buah</a:t>
            </a:r>
            <a:r>
              <a:rPr lang="en-GB" sz="1600" dirty="0">
                <a:latin typeface="+mj-lt"/>
                <a:cs typeface="Arial" panose="020B0604020202020204" pitchFamily="34" charset="0"/>
              </a:rPr>
              <a:t> </a:t>
            </a:r>
            <a:r>
              <a:rPr lang="en-GB" sz="1600" dirty="0" err="1">
                <a:latin typeface="+mj-lt"/>
                <a:cs typeface="Arial" panose="020B0604020202020204" pitchFamily="34" charset="0"/>
              </a:rPr>
              <a:t>anggurnya</a:t>
            </a:r>
            <a:r>
              <a:rPr lang="en-GB" sz="1600" dirty="0">
                <a:latin typeface="+mj-lt"/>
                <a:cs typeface="Arial" panose="020B0604020202020204" pitchFamily="34" charset="0"/>
              </a:rPr>
              <a:t> yang </a:t>
            </a:r>
            <a:r>
              <a:rPr lang="en-GB" sz="1600" dirty="0" err="1">
                <a:latin typeface="+mj-lt"/>
                <a:cs typeface="Arial" panose="020B0604020202020204" pitchFamily="34" charset="0"/>
              </a:rPr>
              <a:t>pertama</a:t>
            </a:r>
            <a:r>
              <a:rPr lang="en-GB" sz="1600" dirty="0">
                <a:latin typeface="+mj-lt"/>
                <a:cs typeface="Arial" panose="020B0604020202020204" pitchFamily="34" charset="0"/>
              </a:rPr>
              <a:t> di wilayah </a:t>
            </a:r>
            <a:r>
              <a:rPr lang="en-GB" sz="1600" dirty="0" err="1">
                <a:latin typeface="+mj-lt"/>
                <a:cs typeface="Arial" panose="020B0604020202020204" pitchFamily="34" charset="0"/>
              </a:rPr>
              <a:t>ini</a:t>
            </a:r>
            <a:r>
              <a:rPr lang="en-GB" sz="1600" dirty="0">
                <a:latin typeface="+mj-lt"/>
                <a:cs typeface="Arial" panose="020B0604020202020204" pitchFamily="34" charset="0"/>
              </a:rPr>
              <a:t> </a:t>
            </a:r>
            <a:r>
              <a:rPr lang="en-GB" sz="1600" dirty="0" err="1">
                <a:latin typeface="+mj-lt"/>
                <a:cs typeface="Arial" panose="020B0604020202020204" pitchFamily="34" charset="0"/>
              </a:rPr>
              <a:t>untuk</a:t>
            </a:r>
            <a:r>
              <a:rPr lang="en-GB" sz="1600" dirty="0">
                <a:latin typeface="+mj-lt"/>
                <a:cs typeface="Arial" panose="020B0604020202020204" pitchFamily="34" charset="0"/>
              </a:rPr>
              <a:t> </a:t>
            </a:r>
            <a:r>
              <a:rPr lang="en-GB" sz="1600" dirty="0" err="1">
                <a:latin typeface="+mj-lt"/>
                <a:cs typeface="Arial" panose="020B0604020202020204" pitchFamily="34" charset="0"/>
              </a:rPr>
              <a:t>produksi</a:t>
            </a:r>
            <a:r>
              <a:rPr lang="en-GB" sz="1600" dirty="0">
                <a:latin typeface="+mj-lt"/>
                <a:cs typeface="Arial" panose="020B0604020202020204" pitchFamily="34" charset="0"/>
              </a:rPr>
              <a:t> </a:t>
            </a:r>
            <a:r>
              <a:rPr lang="en-GB" sz="1600" dirty="0" err="1">
                <a:latin typeface="+mj-lt"/>
                <a:cs typeface="Arial" panose="020B0604020202020204" pitchFamily="34" charset="0"/>
              </a:rPr>
              <a:t>anggur</a:t>
            </a:r>
            <a:r>
              <a:rPr lang="en-GB" sz="1600" dirty="0">
                <a:latin typeface="+mj-lt"/>
                <a:cs typeface="Arial" panose="020B0604020202020204" pitchFamily="34" charset="0"/>
              </a:rPr>
              <a:t> di </a:t>
            </a:r>
            <a:r>
              <a:rPr lang="en-GB" sz="1600" spc="-10" dirty="0">
                <a:latin typeface="+mj-lt"/>
                <a:cs typeface="Arial" panose="020B0604020202020204" pitchFamily="34" charset="0"/>
              </a:rPr>
              <a:t>Byng.</a:t>
            </a:r>
            <a:endParaRPr lang="en-GB" sz="1600" dirty="0">
              <a:latin typeface="+mj-lt"/>
              <a:cs typeface="Arial" panose="020B0604020202020204" pitchFamily="34" charset="0"/>
            </a:endParaRPr>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a:xfrm>
            <a:off x="623343" y="522149"/>
            <a:ext cx="5372723" cy="473196"/>
          </a:xfrm>
        </p:spPr>
        <p:txBody>
          <a:bodyPr/>
          <a:lstStyle/>
          <a:p>
            <a:r>
              <a:rPr lang="en-US" dirty="0">
                <a:solidFill>
                  <a:schemeClr val="accent5"/>
                </a:solidFill>
              </a:rPr>
              <a:t>SEJARAH</a:t>
            </a:r>
          </a:p>
        </p:txBody>
      </p:sp>
      <p:sp>
        <p:nvSpPr>
          <p:cNvPr id="2" name="Text Placeholder 9">
            <a:extLst>
              <a:ext uri="{FF2B5EF4-FFF2-40B4-BE49-F238E27FC236}">
                <a16:creationId xmlns:a16="http://schemas.microsoft.com/office/drawing/2014/main" id="{8B2B6792-1E47-E7D1-5C88-F3755D22476B}"/>
              </a:ext>
            </a:extLst>
          </p:cNvPr>
          <p:cNvSpPr txBox="1">
            <a:spLocks/>
          </p:cNvSpPr>
          <p:nvPr/>
        </p:nvSpPr>
        <p:spPr>
          <a:xfrm>
            <a:off x="591600" y="995345"/>
            <a:ext cx="6736827" cy="1350868"/>
          </a:xfrm>
          <a:prstGeom prst="rect">
            <a:avLst/>
          </a:prstGeom>
        </p:spPr>
        <p:txBody>
          <a:bodyPr vert="horz" lIns="0" tIns="0" rIns="0" bIns="0" rtlCol="0" anchor="t">
            <a:noAutofit/>
          </a:bodyPr>
          <a:lstStyle>
            <a:lvl1pPr marL="0" indent="0" algn="l" defTabSz="914453" rtl="0" eaLnBrk="1" latinLnBrk="0" hangingPunct="1">
              <a:lnSpc>
                <a:spcPct val="82000"/>
              </a:lnSpc>
              <a:spcBef>
                <a:spcPts val="544"/>
              </a:spcBef>
              <a:buClr>
                <a:schemeClr val="accent4"/>
              </a:buClr>
              <a:buFontTx/>
              <a:buNone/>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440" dirty="0">
                <a:solidFill>
                  <a:schemeClr val="accent1"/>
                </a:solidFill>
              </a:rPr>
              <a:t>ORANGE</a:t>
            </a:r>
          </a:p>
        </p:txBody>
      </p:sp>
      <p:sp>
        <p:nvSpPr>
          <p:cNvPr id="7" name="Text Placeholder 4">
            <a:extLst>
              <a:ext uri="{FF2B5EF4-FFF2-40B4-BE49-F238E27FC236}">
                <a16:creationId xmlns:a16="http://schemas.microsoft.com/office/drawing/2014/main" id="{BC14C2E2-545E-A06D-73DB-61CA21892867}"/>
              </a:ext>
            </a:extLst>
          </p:cNvPr>
          <p:cNvSpPr txBox="1">
            <a:spLocks/>
          </p:cNvSpPr>
          <p:nvPr/>
        </p:nvSpPr>
        <p:spPr>
          <a:xfrm>
            <a:off x="3826510" y="4176147"/>
            <a:ext cx="2269490"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5080">
              <a:lnSpc>
                <a:spcPts val="1600"/>
              </a:lnSpc>
              <a:spcBef>
                <a:spcPts val="50"/>
              </a:spcBef>
            </a:pPr>
            <a:r>
              <a:rPr lang="en-US" sz="1600" dirty="0">
                <a:latin typeface="+mj-lt"/>
                <a:cs typeface="Arial" panose="020B0604020202020204" pitchFamily="34" charset="0"/>
              </a:rPr>
              <a:t>Situs </a:t>
            </a:r>
            <a:r>
              <a:rPr lang="en-US" sz="1600" dirty="0" err="1">
                <a:latin typeface="+mj-lt"/>
                <a:cs typeface="Arial" panose="020B0604020202020204" pitchFamily="34" charset="0"/>
              </a:rPr>
              <a:t>untuk</a:t>
            </a:r>
            <a:r>
              <a:rPr lang="en-US" sz="1600" dirty="0">
                <a:latin typeface="+mj-lt"/>
                <a:cs typeface="Arial" panose="020B0604020202020204" pitchFamily="34" charset="0"/>
              </a:rPr>
              <a:t> </a:t>
            </a:r>
            <a:r>
              <a:rPr lang="en-US" sz="1600" dirty="0" err="1">
                <a:latin typeface="+mj-lt"/>
                <a:cs typeface="Arial" panose="020B0604020202020204" pitchFamily="34" charset="0"/>
              </a:rPr>
              <a:t>desa</a:t>
            </a:r>
            <a:r>
              <a:rPr lang="en-US" sz="1600" dirty="0">
                <a:latin typeface="+mj-lt"/>
                <a:cs typeface="Arial" panose="020B0604020202020204" pitchFamily="34" charset="0"/>
              </a:rPr>
              <a:t> Orange</a:t>
            </a:r>
            <a:r>
              <a:rPr lang="en-US" sz="1600" spc="-30" dirty="0">
                <a:latin typeface="+mj-lt"/>
                <a:cs typeface="Arial" panose="020B0604020202020204" pitchFamily="34" charset="0"/>
              </a:rPr>
              <a:t> </a:t>
            </a:r>
            <a:r>
              <a:rPr lang="en-US" sz="1600" spc="-25" dirty="0" err="1">
                <a:latin typeface="+mj-lt"/>
                <a:cs typeface="Arial" panose="020B0604020202020204" pitchFamily="34" charset="0"/>
              </a:rPr>
              <a:t>secara</a:t>
            </a:r>
            <a:r>
              <a:rPr lang="en-US" sz="1600" spc="-25" dirty="0">
                <a:latin typeface="+mj-lt"/>
                <a:cs typeface="Arial" panose="020B0604020202020204" pitchFamily="34" charset="0"/>
              </a:rPr>
              <a:t> </a:t>
            </a:r>
            <a:r>
              <a:rPr lang="en-US" sz="1600" spc="-25" dirty="0" err="1">
                <a:latin typeface="+mj-lt"/>
                <a:cs typeface="Arial" panose="020B0604020202020204" pitchFamily="34" charset="0"/>
              </a:rPr>
              <a:t>resmi</a:t>
            </a:r>
            <a:r>
              <a:rPr lang="en-US" sz="1600" spc="-25" dirty="0">
                <a:latin typeface="+mj-lt"/>
                <a:cs typeface="Arial" panose="020B0604020202020204" pitchFamily="34" charset="0"/>
              </a:rPr>
              <a:t> </a:t>
            </a:r>
            <a:r>
              <a:rPr lang="en-US" sz="1600" spc="-25" dirty="0" err="1">
                <a:latin typeface="+mj-lt"/>
                <a:cs typeface="Arial" panose="020B0604020202020204" pitchFamily="34" charset="0"/>
              </a:rPr>
              <a:t>didirikan</a:t>
            </a:r>
            <a:endParaRPr lang="en-US" sz="1600" dirty="0">
              <a:latin typeface="+mj-lt"/>
              <a:cs typeface="Arial" panose="020B0604020202020204" pitchFamily="34" charset="0"/>
            </a:endParaRPr>
          </a:p>
        </p:txBody>
      </p:sp>
      <p:sp>
        <p:nvSpPr>
          <p:cNvPr id="9" name="Text Placeholder 5">
            <a:extLst>
              <a:ext uri="{FF2B5EF4-FFF2-40B4-BE49-F238E27FC236}">
                <a16:creationId xmlns:a16="http://schemas.microsoft.com/office/drawing/2014/main" id="{0DE94745-0024-A08D-3AE1-76B601581297}"/>
              </a:ext>
            </a:extLst>
          </p:cNvPr>
          <p:cNvSpPr txBox="1">
            <a:spLocks/>
          </p:cNvSpPr>
          <p:nvPr/>
        </p:nvSpPr>
        <p:spPr>
          <a:xfrm>
            <a:off x="3826509" y="3513373"/>
            <a:ext cx="1995056"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1846</a:t>
            </a:r>
          </a:p>
        </p:txBody>
      </p:sp>
      <p:sp>
        <p:nvSpPr>
          <p:cNvPr id="13" name="Text Placeholder 4">
            <a:extLst>
              <a:ext uri="{FF2B5EF4-FFF2-40B4-BE49-F238E27FC236}">
                <a16:creationId xmlns:a16="http://schemas.microsoft.com/office/drawing/2014/main" id="{9AAE8B0E-925E-F822-9846-27F82033A83E}"/>
              </a:ext>
            </a:extLst>
          </p:cNvPr>
          <p:cNvSpPr txBox="1">
            <a:spLocks/>
          </p:cNvSpPr>
          <p:nvPr/>
        </p:nvSpPr>
        <p:spPr>
          <a:xfrm>
            <a:off x="5511251" y="1354662"/>
            <a:ext cx="2638836"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d-ID" sz="1600" dirty="0">
                <a:solidFill>
                  <a:srgbClr val="000000"/>
                </a:solidFill>
                <a:effectLst/>
                <a:latin typeface="+mj-lt"/>
                <a:ea typeface="Times New Roman" panose="02020603050405020304" pitchFamily="18" charset="0"/>
                <a:cs typeface="Arial" panose="020B0604020202020204" pitchFamily="34" charset="0"/>
              </a:rPr>
              <a:t>Ladang emas </a:t>
            </a:r>
            <a:r>
              <a:rPr lang="en-US" sz="1600" dirty="0" err="1">
                <a:solidFill>
                  <a:srgbClr val="000000"/>
                </a:solidFill>
                <a:effectLst/>
                <a:latin typeface="+mj-lt"/>
                <a:ea typeface="Times New Roman" panose="02020603050405020304" pitchFamily="18" charset="0"/>
                <a:cs typeface="Arial" panose="020B0604020202020204" pitchFamily="34" charset="0"/>
              </a:rPr>
              <a:t>komersial</a:t>
            </a:r>
            <a:r>
              <a:rPr lang="en-US" sz="1600" dirty="0">
                <a:solidFill>
                  <a:srgbClr val="000000"/>
                </a:solidFill>
                <a:effectLst/>
                <a:latin typeface="+mj-lt"/>
                <a:ea typeface="Times New Roman" panose="02020603050405020304" pitchFamily="18" charset="0"/>
                <a:cs typeface="Arial" panose="020B0604020202020204" pitchFamily="34" charset="0"/>
              </a:rPr>
              <a:t> </a:t>
            </a:r>
            <a:r>
              <a:rPr lang="id-ID" sz="1600" dirty="0">
                <a:solidFill>
                  <a:srgbClr val="000000"/>
                </a:solidFill>
                <a:effectLst/>
                <a:latin typeface="+mj-lt"/>
                <a:ea typeface="Times New Roman" panose="02020603050405020304" pitchFamily="18" charset="0"/>
                <a:cs typeface="Arial" panose="020B0604020202020204" pitchFamily="34" charset="0"/>
              </a:rPr>
              <a:t>pertama di Australia ditemukan tepat di luar </a:t>
            </a:r>
            <a:r>
              <a:rPr lang="id-ID" sz="1600" dirty="0" err="1">
                <a:solidFill>
                  <a:srgbClr val="000000"/>
                </a:solidFill>
                <a:effectLst/>
                <a:latin typeface="+mj-lt"/>
                <a:ea typeface="Times New Roman" panose="02020603050405020304" pitchFamily="18" charset="0"/>
                <a:cs typeface="Arial" panose="020B0604020202020204" pitchFamily="34" charset="0"/>
              </a:rPr>
              <a:t>Orange</a:t>
            </a:r>
            <a:r>
              <a:rPr lang="id-ID" sz="1600" dirty="0">
                <a:solidFill>
                  <a:srgbClr val="000000"/>
                </a:solidFill>
                <a:effectLst/>
                <a:latin typeface="+mj-lt"/>
                <a:ea typeface="Times New Roman" panose="02020603050405020304" pitchFamily="18" charset="0"/>
                <a:cs typeface="Arial" panose="020B0604020202020204" pitchFamily="34" charset="0"/>
              </a:rPr>
              <a:t>, memacu perkembangan yang cukup besar di kawasan ini selama tahun-tahun berikutnya.</a:t>
            </a:r>
            <a:endParaRPr lang="en-ID" sz="1600" dirty="0">
              <a:effectLst/>
              <a:latin typeface="+mj-lt"/>
              <a:ea typeface="Times New Roman" panose="02020603050405020304" pitchFamily="18" charset="0"/>
              <a:cs typeface="Arial" panose="020B0604020202020204" pitchFamily="34" charset="0"/>
            </a:endParaRPr>
          </a:p>
        </p:txBody>
      </p:sp>
      <p:sp>
        <p:nvSpPr>
          <p:cNvPr id="14" name="Text Placeholder 5">
            <a:extLst>
              <a:ext uri="{FF2B5EF4-FFF2-40B4-BE49-F238E27FC236}">
                <a16:creationId xmlns:a16="http://schemas.microsoft.com/office/drawing/2014/main" id="{467053A5-1649-A3C5-2D2D-5F5320AD7155}"/>
              </a:ext>
            </a:extLst>
          </p:cNvPr>
          <p:cNvSpPr txBox="1">
            <a:spLocks/>
          </p:cNvSpPr>
          <p:nvPr/>
        </p:nvSpPr>
        <p:spPr>
          <a:xfrm>
            <a:off x="5511252" y="691888"/>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1851</a:t>
            </a:r>
          </a:p>
        </p:txBody>
      </p:sp>
      <p:sp>
        <p:nvSpPr>
          <p:cNvPr id="5" name="Text Placeholder 4">
            <a:extLst>
              <a:ext uri="{FF2B5EF4-FFF2-40B4-BE49-F238E27FC236}">
                <a16:creationId xmlns:a16="http://schemas.microsoft.com/office/drawing/2014/main" id="{171620E7-4C40-3283-1468-28C4603EDD39}"/>
              </a:ext>
            </a:extLst>
          </p:cNvPr>
          <p:cNvSpPr txBox="1">
            <a:spLocks/>
          </p:cNvSpPr>
          <p:nvPr/>
        </p:nvSpPr>
        <p:spPr>
          <a:xfrm>
            <a:off x="8426842" y="4195298"/>
            <a:ext cx="3348846" cy="165909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marR="5080">
              <a:lnSpc>
                <a:spcPts val="1600"/>
              </a:lnSpc>
              <a:spcBef>
                <a:spcPts val="220"/>
              </a:spcBef>
            </a:pPr>
            <a:r>
              <a:rPr lang="en-US" sz="1600" dirty="0" err="1">
                <a:latin typeface="+mj-lt"/>
                <a:cs typeface="Arial" panose="020B0604020202020204" pitchFamily="34" charset="0"/>
              </a:rPr>
              <a:t>Lebih</a:t>
            </a:r>
            <a:r>
              <a:rPr lang="en-US" sz="1600" dirty="0">
                <a:latin typeface="+mj-lt"/>
                <a:cs typeface="Arial" panose="020B0604020202020204" pitchFamily="34" charset="0"/>
              </a:rPr>
              <a:t> </a:t>
            </a:r>
            <a:r>
              <a:rPr lang="en-US" sz="1600" dirty="0" err="1">
                <a:latin typeface="+mj-lt"/>
                <a:cs typeface="Arial" panose="020B0604020202020204" pitchFamily="34" charset="0"/>
              </a:rPr>
              <a:t>banyak</a:t>
            </a:r>
            <a:r>
              <a:rPr lang="en-US" sz="1600" dirty="0">
                <a:latin typeface="+mj-lt"/>
                <a:cs typeface="Arial" panose="020B0604020202020204" pitchFamily="34" charset="0"/>
              </a:rPr>
              <a:t> </a:t>
            </a:r>
            <a:r>
              <a:rPr lang="en-US" sz="1600" dirty="0" err="1">
                <a:latin typeface="+mj-lt"/>
                <a:cs typeface="Arial" panose="020B0604020202020204" pitchFamily="34" charset="0"/>
              </a:rPr>
              <a:t>perkebunan</a:t>
            </a:r>
            <a:r>
              <a:rPr lang="en-US" sz="1600" dirty="0">
                <a:latin typeface="+mj-lt"/>
                <a:cs typeface="Arial" panose="020B0604020202020204" pitchFamily="34" charset="0"/>
              </a:rPr>
              <a:t> </a:t>
            </a:r>
            <a:r>
              <a:rPr lang="en-US" sz="1600" dirty="0" err="1">
                <a:latin typeface="+mj-lt"/>
                <a:cs typeface="Arial" panose="020B0604020202020204" pitchFamily="34" charset="0"/>
              </a:rPr>
              <a:t>anggur</a:t>
            </a:r>
            <a:r>
              <a:rPr lang="en-US" sz="1600" dirty="0">
                <a:latin typeface="+mj-lt"/>
                <a:cs typeface="Arial" panose="020B0604020202020204" pitchFamily="34" charset="0"/>
              </a:rPr>
              <a:t> </a:t>
            </a:r>
            <a:r>
              <a:rPr lang="en-US" sz="1600" dirty="0" err="1">
                <a:latin typeface="+mj-lt"/>
                <a:cs typeface="Arial" panose="020B0604020202020204" pitchFamily="34" charset="0"/>
              </a:rPr>
              <a:t>didirikan</a:t>
            </a:r>
            <a:r>
              <a:rPr lang="en-US" sz="1600" dirty="0">
                <a:latin typeface="+mj-lt"/>
                <a:cs typeface="Arial" panose="020B0604020202020204" pitchFamily="34" charset="0"/>
              </a:rPr>
              <a:t> di </a:t>
            </a:r>
            <a:r>
              <a:rPr lang="en-US" sz="1600" dirty="0" err="1">
                <a:latin typeface="+mj-lt"/>
                <a:cs typeface="Arial" panose="020B0604020202020204" pitchFamily="34" charset="0"/>
              </a:rPr>
              <a:t>seluruh</a:t>
            </a:r>
            <a:r>
              <a:rPr lang="en-US" sz="1600" dirty="0">
                <a:latin typeface="+mj-lt"/>
                <a:cs typeface="Arial" panose="020B0604020202020204" pitchFamily="34" charset="0"/>
              </a:rPr>
              <a:t> wilayah </a:t>
            </a:r>
            <a:r>
              <a:rPr lang="en-US" sz="1600" dirty="0" err="1">
                <a:latin typeface="+mj-lt"/>
                <a:cs typeface="Arial" panose="020B0604020202020204" pitchFamily="34" charset="0"/>
              </a:rPr>
              <a:t>ini</a:t>
            </a:r>
            <a:r>
              <a:rPr lang="en-US" sz="1600" dirty="0">
                <a:latin typeface="+mj-lt"/>
                <a:cs typeface="Arial" panose="020B0604020202020204" pitchFamily="34" charset="0"/>
              </a:rPr>
              <a:t>, oleh</a:t>
            </a:r>
            <a:r>
              <a:rPr lang="en-US" sz="1600" spc="-30" dirty="0">
                <a:latin typeface="+mj-lt"/>
                <a:cs typeface="Arial" panose="020B0604020202020204" pitchFamily="34" charset="0"/>
              </a:rPr>
              <a:t> </a:t>
            </a:r>
            <a:r>
              <a:rPr lang="en-US" sz="1600" dirty="0">
                <a:latin typeface="+mj-lt"/>
                <a:cs typeface="Arial" panose="020B0604020202020204" pitchFamily="34" charset="0"/>
              </a:rPr>
              <a:t>John</a:t>
            </a:r>
            <a:r>
              <a:rPr lang="en-US" sz="1600" spc="-25" dirty="0">
                <a:latin typeface="+mj-lt"/>
                <a:cs typeface="Arial" panose="020B0604020202020204" pitchFamily="34" charset="0"/>
              </a:rPr>
              <a:t> </a:t>
            </a:r>
            <a:r>
              <a:rPr lang="en-US" sz="1600" dirty="0">
                <a:latin typeface="+mj-lt"/>
                <a:cs typeface="Arial" panose="020B0604020202020204" pitchFamily="34" charset="0"/>
              </a:rPr>
              <a:t>Hicks</a:t>
            </a:r>
            <a:r>
              <a:rPr lang="en-US" sz="1600" spc="-30" dirty="0">
                <a:latin typeface="+mj-lt"/>
                <a:cs typeface="Arial" panose="020B0604020202020204" pitchFamily="34" charset="0"/>
              </a:rPr>
              <a:t> di</a:t>
            </a:r>
            <a:r>
              <a:rPr lang="en-US" sz="1600" spc="-25" dirty="0">
                <a:latin typeface="+mj-lt"/>
                <a:cs typeface="Arial" panose="020B0604020202020204" pitchFamily="34" charset="0"/>
              </a:rPr>
              <a:t> </a:t>
            </a:r>
            <a:r>
              <a:rPr lang="en-US" sz="1600" spc="-10" dirty="0" err="1">
                <a:latin typeface="+mj-lt"/>
                <a:cs typeface="Arial" panose="020B0604020202020204" pitchFamily="34" charset="0"/>
              </a:rPr>
              <a:t>Canobolas</a:t>
            </a:r>
            <a:r>
              <a:rPr lang="en-US" sz="1600" spc="-10" dirty="0">
                <a:latin typeface="+mj-lt"/>
                <a:cs typeface="Arial" panose="020B0604020202020204" pitchFamily="34" charset="0"/>
              </a:rPr>
              <a:t> pada </a:t>
            </a:r>
            <a:r>
              <a:rPr lang="en-US" sz="1600" spc="-10" dirty="0" err="1">
                <a:latin typeface="+mj-lt"/>
                <a:cs typeface="Arial" panose="020B0604020202020204" pitchFamily="34" charset="0"/>
              </a:rPr>
              <a:t>tahun</a:t>
            </a:r>
            <a:r>
              <a:rPr lang="en-US" sz="1600" spc="-10" dirty="0">
                <a:latin typeface="+mj-lt"/>
                <a:cs typeface="Arial" panose="020B0604020202020204" pitchFamily="34" charset="0"/>
              </a:rPr>
              <a:t> </a:t>
            </a:r>
            <a:r>
              <a:rPr lang="en-US" sz="1600" dirty="0">
                <a:latin typeface="+mj-lt"/>
                <a:cs typeface="Arial" panose="020B0604020202020204" pitchFamily="34" charset="0"/>
              </a:rPr>
              <a:t>1858,</a:t>
            </a:r>
            <a:r>
              <a:rPr lang="en-US" sz="1600" spc="-10" dirty="0">
                <a:latin typeface="+mj-lt"/>
                <a:cs typeface="Arial" panose="020B0604020202020204" pitchFamily="34" charset="0"/>
              </a:rPr>
              <a:t> </a:t>
            </a:r>
            <a:r>
              <a:rPr lang="en-US" sz="1600" dirty="0">
                <a:latin typeface="+mj-lt"/>
                <a:cs typeface="Arial" panose="020B0604020202020204" pitchFamily="34" charset="0"/>
              </a:rPr>
              <a:t>dan oleh</a:t>
            </a:r>
            <a:r>
              <a:rPr lang="en-US" sz="1600" spc="-10" dirty="0">
                <a:latin typeface="+mj-lt"/>
                <a:cs typeface="Arial" panose="020B0604020202020204" pitchFamily="34" charset="0"/>
              </a:rPr>
              <a:t> </a:t>
            </a:r>
            <a:r>
              <a:rPr lang="en-US" sz="1600" dirty="0">
                <a:latin typeface="+mj-lt"/>
                <a:cs typeface="Arial" panose="020B0604020202020204" pitchFamily="34" charset="0"/>
              </a:rPr>
              <a:t>Catherine</a:t>
            </a:r>
            <a:r>
              <a:rPr lang="en-US" sz="1600" spc="-10" dirty="0">
                <a:latin typeface="+mj-lt"/>
                <a:cs typeface="Arial" panose="020B0604020202020204" pitchFamily="34" charset="0"/>
              </a:rPr>
              <a:t> dan</a:t>
            </a:r>
            <a:r>
              <a:rPr lang="en-US" sz="1600" spc="-5" dirty="0">
                <a:latin typeface="+mj-lt"/>
                <a:cs typeface="Arial" panose="020B0604020202020204" pitchFamily="34" charset="0"/>
              </a:rPr>
              <a:t> </a:t>
            </a:r>
            <a:r>
              <a:rPr lang="en-US" sz="1600" spc="-20" dirty="0">
                <a:latin typeface="+mj-lt"/>
                <a:cs typeface="Arial" panose="020B0604020202020204" pitchFamily="34" charset="0"/>
              </a:rPr>
              <a:t>John </a:t>
            </a:r>
            <a:r>
              <a:rPr lang="en-US" sz="1600" spc="-10" dirty="0">
                <a:latin typeface="+mj-lt"/>
                <a:cs typeface="Arial" panose="020B0604020202020204" pitchFamily="34" charset="0"/>
              </a:rPr>
              <a:t>Bohringer,</a:t>
            </a:r>
            <a:r>
              <a:rPr lang="en-US" sz="1600" spc="-15" dirty="0">
                <a:latin typeface="+mj-lt"/>
                <a:cs typeface="Arial" panose="020B0604020202020204" pitchFamily="34" charset="0"/>
              </a:rPr>
              <a:t> yang </a:t>
            </a:r>
            <a:r>
              <a:rPr lang="en-US" sz="1600" spc="-15" dirty="0" err="1">
                <a:latin typeface="+mj-lt"/>
                <a:cs typeface="Arial" panose="020B0604020202020204" pitchFamily="34" charset="0"/>
              </a:rPr>
              <a:t>menanam</a:t>
            </a:r>
            <a:r>
              <a:rPr lang="en-US" sz="1600" spc="-15" dirty="0">
                <a:latin typeface="+mj-lt"/>
                <a:cs typeface="Arial" panose="020B0604020202020204" pitchFamily="34" charset="0"/>
              </a:rPr>
              <a:t> </a:t>
            </a:r>
            <a:r>
              <a:rPr lang="en-US" sz="1600" spc="-10" dirty="0">
                <a:latin typeface="+mj-lt"/>
                <a:cs typeface="Arial" panose="020B0604020202020204" pitchFamily="34" charset="0"/>
              </a:rPr>
              <a:t>Muscatel, </a:t>
            </a:r>
            <a:r>
              <a:rPr lang="en-US" sz="1600" spc="-25" dirty="0">
                <a:latin typeface="+mj-lt"/>
                <a:cs typeface="Arial" panose="020B0604020202020204" pitchFamily="34" charset="0"/>
              </a:rPr>
              <a:t>Verdelho, </a:t>
            </a:r>
            <a:r>
              <a:rPr lang="en-US" sz="1600" dirty="0">
                <a:latin typeface="+mj-lt"/>
                <a:cs typeface="Arial" panose="020B0604020202020204" pitchFamily="34" charset="0"/>
              </a:rPr>
              <a:t>Riesling,</a:t>
            </a:r>
            <a:r>
              <a:rPr lang="en-US" sz="1600" spc="-25" dirty="0">
                <a:latin typeface="+mj-lt"/>
                <a:cs typeface="Arial" panose="020B0604020202020204" pitchFamily="34" charset="0"/>
              </a:rPr>
              <a:t> </a:t>
            </a:r>
            <a:r>
              <a:rPr lang="en-US" sz="1600" dirty="0">
                <a:latin typeface="+mj-lt"/>
                <a:cs typeface="Arial" panose="020B0604020202020204" pitchFamily="34" charset="0"/>
              </a:rPr>
              <a:t>Shiraz</a:t>
            </a:r>
            <a:r>
              <a:rPr lang="en-US" sz="1600" spc="-25" dirty="0">
                <a:latin typeface="+mj-lt"/>
                <a:cs typeface="Arial" panose="020B0604020202020204" pitchFamily="34" charset="0"/>
              </a:rPr>
              <a:t> </a:t>
            </a:r>
            <a:r>
              <a:rPr lang="en-US" sz="1600" dirty="0">
                <a:latin typeface="+mj-lt"/>
                <a:cs typeface="Arial" panose="020B0604020202020204" pitchFamily="34" charset="0"/>
              </a:rPr>
              <a:t>dan</a:t>
            </a:r>
            <a:r>
              <a:rPr lang="en-US" sz="1600" spc="-25" dirty="0">
                <a:latin typeface="+mj-lt"/>
                <a:cs typeface="Arial" panose="020B0604020202020204" pitchFamily="34" charset="0"/>
              </a:rPr>
              <a:t> </a:t>
            </a:r>
            <a:r>
              <a:rPr lang="en-US" sz="1600" dirty="0">
                <a:latin typeface="+mj-lt"/>
                <a:cs typeface="Arial" panose="020B0604020202020204" pitchFamily="34" charset="0"/>
              </a:rPr>
              <a:t>Pinot</a:t>
            </a:r>
            <a:r>
              <a:rPr lang="en-US" sz="1600" spc="-25" dirty="0">
                <a:latin typeface="+mj-lt"/>
                <a:cs typeface="Arial" panose="020B0604020202020204" pitchFamily="34" charset="0"/>
              </a:rPr>
              <a:t> </a:t>
            </a:r>
            <a:r>
              <a:rPr lang="en-US" sz="1600" spc="-20" dirty="0">
                <a:latin typeface="+mj-lt"/>
                <a:cs typeface="Arial" panose="020B0604020202020204" pitchFamily="34" charset="0"/>
              </a:rPr>
              <a:t>Noir di</a:t>
            </a:r>
            <a:r>
              <a:rPr lang="en-US" sz="1600" spc="-25" dirty="0">
                <a:latin typeface="+mj-lt"/>
                <a:cs typeface="Arial" panose="020B0604020202020204" pitchFamily="34" charset="0"/>
              </a:rPr>
              <a:t> </a:t>
            </a:r>
            <a:r>
              <a:rPr lang="en-US" sz="1600" spc="-10" dirty="0">
                <a:latin typeface="+mj-lt"/>
                <a:cs typeface="Arial" panose="020B0604020202020204" pitchFamily="34" charset="0"/>
              </a:rPr>
              <a:t>Borenore</a:t>
            </a:r>
            <a:r>
              <a:rPr lang="en-US" sz="1600" spc="-15" dirty="0">
                <a:latin typeface="+mj-lt"/>
                <a:cs typeface="Arial" panose="020B0604020202020204" pitchFamily="34" charset="0"/>
              </a:rPr>
              <a:t> </a:t>
            </a:r>
            <a:r>
              <a:rPr lang="en-US" sz="1600" spc="-10" dirty="0" err="1">
                <a:latin typeface="+mj-lt"/>
                <a:cs typeface="Arial" panose="020B0604020202020204" pitchFamily="34" charset="0"/>
              </a:rPr>
              <a:t>antara</a:t>
            </a:r>
            <a:r>
              <a:rPr lang="en-US" sz="1600" spc="-10" dirty="0">
                <a:latin typeface="+mj-lt"/>
                <a:cs typeface="Arial" panose="020B0604020202020204" pitchFamily="34" charset="0"/>
              </a:rPr>
              <a:t> </a:t>
            </a:r>
            <a:r>
              <a:rPr lang="en-US" sz="1600" dirty="0">
                <a:latin typeface="+mj-lt"/>
                <a:cs typeface="Arial" panose="020B0604020202020204" pitchFamily="34" charset="0"/>
              </a:rPr>
              <a:t>1865</a:t>
            </a:r>
            <a:r>
              <a:rPr lang="en-US" sz="1600" spc="-15" dirty="0">
                <a:latin typeface="+mj-lt"/>
                <a:cs typeface="Arial" panose="020B0604020202020204" pitchFamily="34" charset="0"/>
              </a:rPr>
              <a:t> </a:t>
            </a:r>
            <a:r>
              <a:rPr lang="en-US" sz="1600" dirty="0">
                <a:latin typeface="+mj-lt"/>
                <a:cs typeface="Arial" panose="020B0604020202020204" pitchFamily="34" charset="0"/>
              </a:rPr>
              <a:t>dan </a:t>
            </a:r>
            <a:r>
              <a:rPr lang="en-US" sz="1600" spc="-20" dirty="0">
                <a:latin typeface="+mj-lt"/>
                <a:cs typeface="Arial" panose="020B0604020202020204" pitchFamily="34" charset="0"/>
              </a:rPr>
              <a:t>1866.</a:t>
            </a:r>
            <a:endParaRPr lang="en-US" sz="1600" dirty="0">
              <a:latin typeface="+mj-lt"/>
              <a:cs typeface="Arial" panose="020B0604020202020204" pitchFamily="34" charset="0"/>
            </a:endParaRPr>
          </a:p>
        </p:txBody>
      </p:sp>
      <p:sp>
        <p:nvSpPr>
          <p:cNvPr id="6" name="Text Placeholder 5">
            <a:extLst>
              <a:ext uri="{FF2B5EF4-FFF2-40B4-BE49-F238E27FC236}">
                <a16:creationId xmlns:a16="http://schemas.microsoft.com/office/drawing/2014/main" id="{BD0926ED-9492-9120-4900-52D564E822E1}"/>
              </a:ext>
            </a:extLst>
          </p:cNvPr>
          <p:cNvSpPr txBox="1">
            <a:spLocks/>
          </p:cNvSpPr>
          <p:nvPr/>
        </p:nvSpPr>
        <p:spPr>
          <a:xfrm>
            <a:off x="8426841" y="3532524"/>
            <a:ext cx="3452408"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Akhir 1850an – 1860an</a:t>
            </a:r>
          </a:p>
        </p:txBody>
      </p:sp>
    </p:spTree>
    <p:extLst>
      <p:ext uri="{BB962C8B-B14F-4D97-AF65-F5344CB8AC3E}">
        <p14:creationId xmlns:p14="http://schemas.microsoft.com/office/powerpoint/2010/main" val="401303539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34775" y="4167580"/>
            <a:ext cx="2686230" cy="1461301"/>
          </a:xfrm>
        </p:spPr>
        <p:txBody>
          <a:bodyPr/>
          <a:lstStyle/>
          <a:p>
            <a:r>
              <a:rPr lang="id-ID" sz="1600" dirty="0">
                <a:solidFill>
                  <a:srgbClr val="000000"/>
                </a:solidFill>
                <a:effectLst/>
                <a:latin typeface="+mj-lt"/>
                <a:ea typeface="Times New Roman" panose="02020603050405020304" pitchFamily="18" charset="0"/>
                <a:cs typeface="Arial" panose="020B0604020202020204" pitchFamily="34" charset="0"/>
              </a:rPr>
              <a:t>Stasiun kereta api Orange dibuka, memungkinkan petani untuk mengalihkan hasil panen mereka ke pasar </a:t>
            </a:r>
            <a:r>
              <a:rPr lang="en-US" dirty="0" err="1">
                <a:solidFill>
                  <a:srgbClr val="000000"/>
                </a:solidFill>
                <a:latin typeface="+mj-lt"/>
                <a:ea typeface="Times New Roman" panose="02020603050405020304" pitchFamily="18" charset="0"/>
                <a:cs typeface="Arial" panose="020B0604020202020204" pitchFamily="34" charset="0"/>
              </a:rPr>
              <a:t>dengan</a:t>
            </a:r>
            <a:r>
              <a:rPr lang="id-ID" sz="1600" dirty="0">
                <a:solidFill>
                  <a:srgbClr val="000000"/>
                </a:solidFill>
                <a:effectLst/>
                <a:latin typeface="+mj-lt"/>
                <a:ea typeface="Times New Roman" panose="02020603050405020304" pitchFamily="18" charset="0"/>
                <a:cs typeface="Arial" panose="020B0604020202020204" pitchFamily="34" charset="0"/>
              </a:rPr>
              <a:t> lebih murah dan</a:t>
            </a:r>
            <a:r>
              <a:rPr lang="en-US" sz="1600" dirty="0">
                <a:solidFill>
                  <a:srgbClr val="000000"/>
                </a:solidFill>
                <a:effectLst/>
                <a:latin typeface="+mj-lt"/>
                <a:ea typeface="Times New Roman" panose="02020603050405020304" pitchFamily="18" charset="0"/>
                <a:cs typeface="Arial" panose="020B0604020202020204" pitchFamily="34" charset="0"/>
              </a:rPr>
              <a:t> </a:t>
            </a:r>
            <a:r>
              <a:rPr lang="id-ID" sz="1600" dirty="0">
                <a:solidFill>
                  <a:srgbClr val="000000"/>
                </a:solidFill>
                <a:effectLst/>
                <a:latin typeface="+mj-lt"/>
                <a:ea typeface="Times New Roman" panose="02020603050405020304" pitchFamily="18" charset="0"/>
                <a:cs typeface="Arial" panose="020B0604020202020204" pitchFamily="34" charset="0"/>
              </a:rPr>
              <a:t>lebih cepat. </a:t>
            </a:r>
            <a:endParaRPr lang="en-ID" sz="1600" dirty="0">
              <a:effectLst/>
              <a:latin typeface="+mj-lt"/>
              <a:ea typeface="Times New Roman" panose="02020603050405020304" pitchFamily="18" charset="0"/>
              <a:cs typeface="Arial" panose="020B0604020202020204" pitchFamily="34" charset="0"/>
            </a:endParaRPr>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23888" y="3483729"/>
            <a:ext cx="2120040" cy="662774"/>
          </a:xfrm>
        </p:spPr>
        <p:txBody>
          <a:bodyPr/>
          <a:lstStyle/>
          <a:p>
            <a:r>
              <a:rPr lang="en-US" dirty="0"/>
              <a:t>1877</a:t>
            </a:r>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2310015" y="1468108"/>
            <a:ext cx="3502387" cy="1461301"/>
          </a:xfrm>
        </p:spPr>
        <p:txBody>
          <a:bodyPr/>
          <a:lstStyle/>
          <a:p>
            <a:pPr marL="125730" marR="283210">
              <a:lnSpc>
                <a:spcPts val="1600"/>
              </a:lnSpc>
              <a:spcBef>
                <a:spcPts val="175"/>
              </a:spcBef>
            </a:pPr>
            <a:r>
              <a:rPr lang="en-US" sz="1600" dirty="0" err="1">
                <a:latin typeface="+mj-lt"/>
                <a:cs typeface="Arial" panose="020B0604020202020204" pitchFamily="34" charset="0"/>
              </a:rPr>
              <a:t>Penanaman</a:t>
            </a:r>
            <a:r>
              <a:rPr lang="en-US" sz="1600" dirty="0">
                <a:latin typeface="+mj-lt"/>
                <a:cs typeface="Arial" panose="020B0604020202020204" pitchFamily="34" charset="0"/>
              </a:rPr>
              <a:t> </a:t>
            </a:r>
            <a:r>
              <a:rPr lang="en-US" sz="1600" dirty="0" err="1">
                <a:latin typeface="+mj-lt"/>
                <a:cs typeface="Arial" panose="020B0604020202020204" pitchFamily="34" charset="0"/>
              </a:rPr>
              <a:t>kebun</a:t>
            </a:r>
            <a:r>
              <a:rPr lang="en-US" sz="1600" dirty="0">
                <a:latin typeface="+mj-lt"/>
                <a:cs typeface="Arial" panose="020B0604020202020204" pitchFamily="34" charset="0"/>
              </a:rPr>
              <a:t> </a:t>
            </a:r>
            <a:r>
              <a:rPr lang="en-US" sz="1600" dirty="0" err="1">
                <a:latin typeface="+mj-lt"/>
                <a:cs typeface="Arial" panose="020B0604020202020204" pitchFamily="34" charset="0"/>
              </a:rPr>
              <a:t>buah</a:t>
            </a:r>
            <a:r>
              <a:rPr lang="en-US" sz="1600" dirty="0">
                <a:latin typeface="+mj-lt"/>
                <a:cs typeface="Arial" panose="020B0604020202020204" pitchFamily="34" charset="0"/>
              </a:rPr>
              <a:t> dan </a:t>
            </a:r>
            <a:r>
              <a:rPr lang="en-US" sz="1600" dirty="0" err="1">
                <a:latin typeface="+mj-lt"/>
                <a:cs typeface="Arial" panose="020B0604020202020204" pitchFamily="34" charset="0"/>
              </a:rPr>
              <a:t>budidaya</a:t>
            </a:r>
            <a:r>
              <a:rPr lang="en-US" sz="1600" dirty="0">
                <a:latin typeface="+mj-lt"/>
                <a:cs typeface="Arial" panose="020B0604020202020204" pitchFamily="34" charset="0"/>
              </a:rPr>
              <a:t> </a:t>
            </a:r>
            <a:r>
              <a:rPr lang="en-US" sz="1600" dirty="0" err="1">
                <a:latin typeface="+mj-lt"/>
                <a:cs typeface="Arial" panose="020B0604020202020204" pitchFamily="34" charset="0"/>
              </a:rPr>
              <a:t>anggur</a:t>
            </a:r>
            <a:r>
              <a:rPr lang="en-US" sz="1600" dirty="0">
                <a:latin typeface="+mj-lt"/>
                <a:cs typeface="Arial" panose="020B0604020202020204" pitchFamily="34" charset="0"/>
              </a:rPr>
              <a:t>  </a:t>
            </a:r>
            <a:r>
              <a:rPr lang="en-US" sz="1600" dirty="0" err="1">
                <a:latin typeface="+mj-lt"/>
                <a:cs typeface="Arial" panose="020B0604020202020204" pitchFamily="34" charset="0"/>
              </a:rPr>
              <a:t>dimulai</a:t>
            </a:r>
            <a:r>
              <a:rPr lang="en-US" sz="1600" dirty="0">
                <a:latin typeface="+mj-lt"/>
                <a:cs typeface="Arial" panose="020B0604020202020204" pitchFamily="34" charset="0"/>
              </a:rPr>
              <a:t>, pada </a:t>
            </a:r>
            <a:r>
              <a:rPr lang="en-US" sz="1600" dirty="0" err="1">
                <a:latin typeface="+mj-lt"/>
                <a:cs typeface="Arial" panose="020B0604020202020204" pitchFamily="34" charset="0"/>
              </a:rPr>
              <a:t>akhirnya</a:t>
            </a:r>
            <a:r>
              <a:rPr lang="en-US" sz="1600" dirty="0">
                <a:latin typeface="+mj-lt"/>
                <a:cs typeface="Arial" panose="020B0604020202020204" pitchFamily="34" charset="0"/>
              </a:rPr>
              <a:t> </a:t>
            </a:r>
            <a:r>
              <a:rPr lang="en-US" sz="1600" spc="-10" dirty="0" err="1">
                <a:latin typeface="+mj-lt"/>
                <a:cs typeface="Arial" panose="020B0604020202020204" pitchFamily="34" charset="0"/>
              </a:rPr>
              <a:t>mengalahkan</a:t>
            </a:r>
            <a:r>
              <a:rPr lang="en-US" sz="1600" spc="-10" dirty="0">
                <a:latin typeface="+mj-lt"/>
                <a:cs typeface="Arial" panose="020B0604020202020204" pitchFamily="34" charset="0"/>
              </a:rPr>
              <a:t> </a:t>
            </a:r>
            <a:r>
              <a:rPr lang="en-US" sz="1600" spc="-10" dirty="0" err="1">
                <a:latin typeface="+mj-lt"/>
                <a:cs typeface="Arial" panose="020B0604020202020204" pitchFamily="34" charset="0"/>
              </a:rPr>
              <a:t>gandum</a:t>
            </a:r>
            <a:r>
              <a:rPr lang="en-US" sz="1600" spc="-10" dirty="0">
                <a:latin typeface="+mj-lt"/>
                <a:cs typeface="Arial" panose="020B0604020202020204" pitchFamily="34" charset="0"/>
              </a:rPr>
              <a:t> dan </a:t>
            </a:r>
            <a:r>
              <a:rPr lang="en-US" sz="1600" spc="-10" dirty="0" err="1">
                <a:latin typeface="+mj-lt"/>
                <a:cs typeface="Arial" panose="020B0604020202020204" pitchFamily="34" charset="0"/>
              </a:rPr>
              <a:t>bertumbuh</a:t>
            </a:r>
            <a:r>
              <a:rPr lang="en-US" sz="1600" spc="-10" dirty="0">
                <a:latin typeface="+mj-lt"/>
                <a:cs typeface="Arial" panose="020B0604020202020204" pitchFamily="34" charset="0"/>
              </a:rPr>
              <a:t> </a:t>
            </a:r>
            <a:r>
              <a:rPr lang="en-US" sz="1600" spc="-10" dirty="0" err="1">
                <a:latin typeface="+mj-lt"/>
                <a:cs typeface="Arial" panose="020B0604020202020204" pitchFamily="34" charset="0"/>
              </a:rPr>
              <a:t>menjadi</a:t>
            </a:r>
            <a:r>
              <a:rPr lang="en-US" sz="1600" spc="-10" dirty="0">
                <a:latin typeface="+mj-lt"/>
                <a:cs typeface="Arial" panose="020B0604020202020204" pitchFamily="34" charset="0"/>
              </a:rPr>
              <a:t> </a:t>
            </a:r>
            <a:r>
              <a:rPr lang="en-US" sz="1600" spc="-10" dirty="0" err="1">
                <a:latin typeface="+mj-lt"/>
                <a:cs typeface="Arial" panose="020B0604020202020204" pitchFamily="34" charset="0"/>
              </a:rPr>
              <a:t>industri</a:t>
            </a:r>
            <a:r>
              <a:rPr lang="en-US" sz="1600" spc="-10" dirty="0">
                <a:latin typeface="+mj-lt"/>
                <a:cs typeface="Arial" panose="020B0604020202020204" pitchFamily="34" charset="0"/>
              </a:rPr>
              <a:t> </a:t>
            </a:r>
            <a:r>
              <a:rPr lang="en-US" sz="1600" spc="-10" dirty="0" err="1">
                <a:latin typeface="+mj-lt"/>
                <a:cs typeface="Arial" panose="020B0604020202020204" pitchFamily="34" charset="0"/>
              </a:rPr>
              <a:t>utama</a:t>
            </a:r>
            <a:r>
              <a:rPr lang="en-US" sz="1600" spc="-10" dirty="0">
                <a:latin typeface="+mj-lt"/>
                <a:cs typeface="Arial" panose="020B0604020202020204" pitchFamily="34" charset="0"/>
              </a:rPr>
              <a:t> di Orange.</a:t>
            </a:r>
            <a:endParaRPr lang="en-US" sz="1600" dirty="0">
              <a:latin typeface="+mj-lt"/>
              <a:cs typeface="Arial" panose="020B0604020202020204" pitchFamily="34" charset="0"/>
            </a:endParaRPr>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2299130" y="784257"/>
            <a:ext cx="2120040" cy="662774"/>
          </a:xfrm>
        </p:spPr>
        <p:txBody>
          <a:bodyPr/>
          <a:lstStyle/>
          <a:p>
            <a:r>
              <a:rPr lang="en-US" dirty="0"/>
              <a:t>1880an</a:t>
            </a:r>
          </a:p>
        </p:txBody>
      </p:sp>
      <p:sp>
        <p:nvSpPr>
          <p:cNvPr id="2" name="Text Placeholder 6">
            <a:extLst>
              <a:ext uri="{FF2B5EF4-FFF2-40B4-BE49-F238E27FC236}">
                <a16:creationId xmlns:a16="http://schemas.microsoft.com/office/drawing/2014/main" id="{4E909759-623E-3D21-8E11-D6B95618762D}"/>
              </a:ext>
            </a:extLst>
          </p:cNvPr>
          <p:cNvSpPr txBox="1">
            <a:spLocks/>
          </p:cNvSpPr>
          <p:nvPr/>
        </p:nvSpPr>
        <p:spPr>
          <a:xfrm>
            <a:off x="5895449" y="4262753"/>
            <a:ext cx="2604495"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solidFill>
                  <a:srgbClr val="000000"/>
                </a:solidFill>
                <a:effectLst/>
                <a:latin typeface="+mj-lt"/>
                <a:ea typeface="Times New Roman" panose="02020603050405020304" pitchFamily="18" charset="0"/>
                <a:cs typeface="Arial" panose="020B0604020202020204" pitchFamily="34" charset="0"/>
              </a:rPr>
              <a:t>Ahli </a:t>
            </a:r>
            <a:r>
              <a:rPr lang="en-US" sz="1600" dirty="0" err="1">
                <a:solidFill>
                  <a:srgbClr val="000000"/>
                </a:solidFill>
                <a:effectLst/>
                <a:latin typeface="+mj-lt"/>
                <a:ea typeface="Times New Roman" panose="02020603050405020304" pitchFamily="18" charset="0"/>
                <a:cs typeface="Arial" panose="020B0604020202020204" pitchFamily="34" charset="0"/>
              </a:rPr>
              <a:t>pembudidayaan</a:t>
            </a:r>
            <a:r>
              <a:rPr lang="en-US" sz="1600" dirty="0">
                <a:solidFill>
                  <a:srgbClr val="000000"/>
                </a:solidFill>
                <a:effectLst/>
                <a:latin typeface="+mj-lt"/>
                <a:ea typeface="Times New Roman" panose="02020603050405020304" pitchFamily="18" charset="0"/>
                <a:cs typeface="Arial" panose="020B0604020202020204" pitchFamily="34" charset="0"/>
              </a:rPr>
              <a:t> </a:t>
            </a:r>
            <a:r>
              <a:rPr lang="id-ID" sz="1600" dirty="0">
                <a:solidFill>
                  <a:srgbClr val="000000"/>
                </a:solidFill>
                <a:effectLst/>
                <a:latin typeface="+mj-lt"/>
                <a:ea typeface="Times New Roman" panose="02020603050405020304" pitchFamily="18" charset="0"/>
                <a:cs typeface="Arial" panose="020B0604020202020204" pitchFamily="34" charset="0"/>
              </a:rPr>
              <a:t>Pemerintah NSW Harry Manuel menanam kebun anggur eksperimental seluas lima hektar dengan Jack </a:t>
            </a:r>
            <a:r>
              <a:rPr lang="id-ID" sz="1600" dirty="0" err="1">
                <a:solidFill>
                  <a:srgbClr val="000000"/>
                </a:solidFill>
                <a:effectLst/>
                <a:latin typeface="+mj-lt"/>
                <a:ea typeface="Times New Roman" panose="02020603050405020304" pitchFamily="18" charset="0"/>
                <a:cs typeface="Arial" panose="020B0604020202020204" pitchFamily="34" charset="0"/>
              </a:rPr>
              <a:t>Pryde</a:t>
            </a:r>
            <a:r>
              <a:rPr lang="id-ID" sz="1600" dirty="0">
                <a:solidFill>
                  <a:srgbClr val="000000"/>
                </a:solidFill>
                <a:effectLst/>
                <a:latin typeface="+mj-lt"/>
                <a:ea typeface="Times New Roman" panose="02020603050405020304" pitchFamily="18" charset="0"/>
                <a:cs typeface="Arial" panose="020B0604020202020204" pitchFamily="34" charset="0"/>
              </a:rPr>
              <a:t> di </a:t>
            </a:r>
            <a:r>
              <a:rPr lang="id-ID" sz="1600" dirty="0" err="1">
                <a:solidFill>
                  <a:srgbClr val="000000"/>
                </a:solidFill>
                <a:effectLst/>
                <a:latin typeface="+mj-lt"/>
                <a:ea typeface="Times New Roman" panose="02020603050405020304" pitchFamily="18" charset="0"/>
                <a:cs typeface="Arial" panose="020B0604020202020204" pitchFamily="34" charset="0"/>
              </a:rPr>
              <a:t>Molong</a:t>
            </a:r>
            <a:endParaRPr lang="en-ID" sz="1600" dirty="0">
              <a:effectLst/>
              <a:latin typeface="+mj-lt"/>
              <a:ea typeface="Times New Roman" panose="02020603050405020304" pitchFamily="18" charset="0"/>
              <a:cs typeface="Arial" panose="020B0604020202020204" pitchFamily="34" charset="0"/>
            </a:endParaRPr>
          </a:p>
        </p:txBody>
      </p:sp>
      <p:sp>
        <p:nvSpPr>
          <p:cNvPr id="5" name="Text Placeholder 7">
            <a:extLst>
              <a:ext uri="{FF2B5EF4-FFF2-40B4-BE49-F238E27FC236}">
                <a16:creationId xmlns:a16="http://schemas.microsoft.com/office/drawing/2014/main" id="{E01C81A7-84D7-54D9-701B-46AD3E22731E}"/>
              </a:ext>
            </a:extLst>
          </p:cNvPr>
          <p:cNvSpPr txBox="1">
            <a:spLocks/>
          </p:cNvSpPr>
          <p:nvPr/>
        </p:nvSpPr>
        <p:spPr>
          <a:xfrm>
            <a:off x="5884563" y="3578902"/>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1952</a:t>
            </a:r>
          </a:p>
        </p:txBody>
      </p:sp>
      <p:pic>
        <p:nvPicPr>
          <p:cNvPr id="14" name="Picture Placeholder 13" descr="A close-up of a barrel&#10;&#10;AI-generated content may be incorrect.">
            <a:extLst>
              <a:ext uri="{FF2B5EF4-FFF2-40B4-BE49-F238E27FC236}">
                <a16:creationId xmlns:a16="http://schemas.microsoft.com/office/drawing/2014/main" id="{A70ABF58-7CC4-151D-FE2F-14336407D6B4}"/>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a:fillRect/>
          </a:stretch>
        </p:blipFill>
        <p:spPr/>
      </p:pic>
      <p:sp>
        <p:nvSpPr>
          <p:cNvPr id="10" name="Text Placeholder 6">
            <a:extLst>
              <a:ext uri="{FF2B5EF4-FFF2-40B4-BE49-F238E27FC236}">
                <a16:creationId xmlns:a16="http://schemas.microsoft.com/office/drawing/2014/main" id="{DF8DD65C-FCB4-ECAF-36BA-C0D75357200E}"/>
              </a:ext>
            </a:extLst>
          </p:cNvPr>
          <p:cNvSpPr txBox="1">
            <a:spLocks/>
          </p:cNvSpPr>
          <p:nvPr/>
        </p:nvSpPr>
        <p:spPr>
          <a:xfrm>
            <a:off x="8870997" y="4262753"/>
            <a:ext cx="2976446"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marR="5080">
              <a:lnSpc>
                <a:spcPts val="1600"/>
              </a:lnSpc>
              <a:spcBef>
                <a:spcPts val="219"/>
              </a:spcBef>
            </a:pPr>
            <a:r>
              <a:rPr lang="en-US" sz="1600" dirty="0" err="1">
                <a:latin typeface="+mj-lt"/>
                <a:cs typeface="Arial" panose="020B0604020202020204" pitchFamily="34" charset="0"/>
              </a:rPr>
              <a:t>Komunitas</a:t>
            </a:r>
            <a:r>
              <a:rPr lang="en-US" sz="1600" dirty="0">
                <a:latin typeface="+mj-lt"/>
                <a:cs typeface="Arial" panose="020B0604020202020204" pitchFamily="34" charset="0"/>
              </a:rPr>
              <a:t> </a:t>
            </a:r>
            <a:r>
              <a:rPr lang="en-US" sz="1600" dirty="0" err="1">
                <a:latin typeface="+mj-lt"/>
                <a:cs typeface="Arial" panose="020B0604020202020204" pitchFamily="34" charset="0"/>
              </a:rPr>
              <a:t>pembuatan</a:t>
            </a:r>
            <a:r>
              <a:rPr lang="en-US" sz="1600" dirty="0">
                <a:latin typeface="+mj-lt"/>
                <a:cs typeface="Arial" panose="020B0604020202020204" pitchFamily="34" charset="0"/>
              </a:rPr>
              <a:t> </a:t>
            </a:r>
            <a:r>
              <a:rPr lang="en-US" sz="1600" dirty="0" err="1">
                <a:latin typeface="+mj-lt"/>
                <a:cs typeface="Arial" panose="020B0604020202020204" pitchFamily="34" charset="0"/>
              </a:rPr>
              <a:t>anggur</a:t>
            </a:r>
            <a:r>
              <a:rPr lang="en-US" sz="1600" dirty="0">
                <a:latin typeface="+mj-lt"/>
                <a:cs typeface="Arial" panose="020B0604020202020204" pitchFamily="34" charset="0"/>
              </a:rPr>
              <a:t> modern</a:t>
            </a:r>
            <a:r>
              <a:rPr lang="en-US" sz="1600" spc="-30" dirty="0">
                <a:latin typeface="+mj-lt"/>
                <a:cs typeface="Arial" panose="020B0604020202020204" pitchFamily="34" charset="0"/>
              </a:rPr>
              <a:t> </a:t>
            </a:r>
            <a:r>
              <a:rPr lang="en-US" sz="1600" spc="-10" dirty="0" err="1">
                <a:latin typeface="+mj-lt"/>
                <a:cs typeface="Arial" panose="020B0604020202020204" pitchFamily="34" charset="0"/>
              </a:rPr>
              <a:t>berkembang</a:t>
            </a:r>
            <a:r>
              <a:rPr lang="en-US" sz="1600" spc="-10" dirty="0">
                <a:latin typeface="+mj-lt"/>
                <a:cs typeface="Arial" panose="020B0604020202020204" pitchFamily="34" charset="0"/>
              </a:rPr>
              <a:t> </a:t>
            </a:r>
            <a:r>
              <a:rPr lang="en-US" sz="1600" spc="-10" dirty="0" err="1">
                <a:latin typeface="+mj-lt"/>
                <a:cs typeface="Arial" panose="020B0604020202020204" pitchFamily="34" charset="0"/>
              </a:rPr>
              <a:t>dimulai</a:t>
            </a:r>
            <a:r>
              <a:rPr lang="en-US" sz="1600" spc="-10" dirty="0">
                <a:latin typeface="+mj-lt"/>
                <a:cs typeface="Arial" panose="020B0604020202020204" pitchFamily="34" charset="0"/>
              </a:rPr>
              <a:t> </a:t>
            </a:r>
            <a:r>
              <a:rPr lang="en-US" sz="1600" spc="-10" dirty="0" err="1">
                <a:latin typeface="+mj-lt"/>
                <a:cs typeface="Arial" panose="020B0604020202020204" pitchFamily="34" charset="0"/>
              </a:rPr>
              <a:t>dari</a:t>
            </a:r>
            <a:r>
              <a:rPr lang="en-US" sz="1600" spc="-10" dirty="0">
                <a:latin typeface="+mj-lt"/>
                <a:cs typeface="Arial" panose="020B0604020202020204" pitchFamily="34" charset="0"/>
              </a:rPr>
              <a:t> </a:t>
            </a:r>
            <a:r>
              <a:rPr lang="en-US" sz="1600" dirty="0">
                <a:latin typeface="+mj-lt"/>
                <a:cs typeface="Arial" panose="020B0604020202020204" pitchFamily="34" charset="0"/>
              </a:rPr>
              <a:t>Perkebunan </a:t>
            </a:r>
            <a:r>
              <a:rPr lang="en-US" sz="1600" dirty="0" err="1">
                <a:latin typeface="+mj-lt"/>
                <a:cs typeface="Arial" panose="020B0604020202020204" pitchFamily="34" charset="0"/>
              </a:rPr>
              <a:t>anggur</a:t>
            </a:r>
            <a:r>
              <a:rPr lang="en-US" sz="1600" dirty="0">
                <a:latin typeface="+mj-lt"/>
                <a:cs typeface="Arial" panose="020B0604020202020204" pitchFamily="34" charset="0"/>
              </a:rPr>
              <a:t> </a:t>
            </a:r>
            <a:r>
              <a:rPr lang="en-US" sz="1600" dirty="0" err="1">
                <a:latin typeface="+mj-lt"/>
                <a:cs typeface="Arial" panose="020B0604020202020204" pitchFamily="34" charset="0"/>
              </a:rPr>
              <a:t>Nashdale</a:t>
            </a:r>
            <a:r>
              <a:rPr lang="en-US" sz="1600" spc="-45" dirty="0">
                <a:latin typeface="+mj-lt"/>
                <a:cs typeface="Arial" panose="020B0604020202020204" pitchFamily="34" charset="0"/>
              </a:rPr>
              <a:t> </a:t>
            </a:r>
            <a:r>
              <a:rPr lang="en-US" sz="1600" spc="-30" dirty="0">
                <a:latin typeface="+mj-lt"/>
                <a:cs typeface="Arial" panose="020B0604020202020204" pitchFamily="34" charset="0"/>
              </a:rPr>
              <a:t>Vineyard, </a:t>
            </a:r>
            <a:r>
              <a:rPr lang="en-US" sz="1600" dirty="0" err="1">
                <a:latin typeface="+mj-lt"/>
                <a:cs typeface="Arial" panose="020B0604020202020204" pitchFamily="34" charset="0"/>
              </a:rPr>
              <a:t>Millthorpe</a:t>
            </a:r>
            <a:r>
              <a:rPr lang="en-US" sz="1600" spc="-25" dirty="0">
                <a:latin typeface="+mj-lt"/>
                <a:cs typeface="Arial" panose="020B0604020202020204" pitchFamily="34" charset="0"/>
              </a:rPr>
              <a:t> </a:t>
            </a:r>
            <a:r>
              <a:rPr lang="en-US" sz="1600" spc="-10" dirty="0">
                <a:latin typeface="+mj-lt"/>
                <a:cs typeface="Arial" panose="020B0604020202020204" pitchFamily="34" charset="0"/>
              </a:rPr>
              <a:t>(</a:t>
            </a:r>
            <a:r>
              <a:rPr lang="en-US" sz="1600" spc="-10" dirty="0" err="1">
                <a:latin typeface="+mj-lt"/>
                <a:cs typeface="Arial" panose="020B0604020202020204" pitchFamily="34" charset="0"/>
              </a:rPr>
              <a:t>sekarang</a:t>
            </a:r>
            <a:r>
              <a:rPr lang="en-US" sz="1600" spc="-25" dirty="0">
                <a:latin typeface="+mj-lt"/>
                <a:cs typeface="Arial" panose="020B0604020202020204" pitchFamily="34" charset="0"/>
              </a:rPr>
              <a:t> </a:t>
            </a:r>
            <a:r>
              <a:rPr lang="en-US" sz="1600" dirty="0">
                <a:latin typeface="+mj-lt"/>
                <a:cs typeface="Arial" panose="020B0604020202020204" pitchFamily="34" charset="0"/>
              </a:rPr>
              <a:t>Sons</a:t>
            </a:r>
            <a:r>
              <a:rPr lang="en-US" sz="1600" spc="-25" dirty="0">
                <a:latin typeface="+mj-lt"/>
                <a:cs typeface="Arial" panose="020B0604020202020204" pitchFamily="34" charset="0"/>
              </a:rPr>
              <a:t> </a:t>
            </a:r>
            <a:r>
              <a:rPr lang="en-US" sz="1600" dirty="0">
                <a:latin typeface="+mj-lt"/>
                <a:cs typeface="Arial" panose="020B0604020202020204" pitchFamily="34" charset="0"/>
              </a:rPr>
              <a:t>&amp;</a:t>
            </a:r>
            <a:r>
              <a:rPr lang="en-US" sz="1600" spc="-25" dirty="0">
                <a:latin typeface="+mj-lt"/>
                <a:cs typeface="Arial" panose="020B0604020202020204" pitchFamily="34" charset="0"/>
              </a:rPr>
              <a:t> </a:t>
            </a:r>
            <a:r>
              <a:rPr lang="en-US" sz="1600" spc="-10" dirty="0">
                <a:latin typeface="+mj-lt"/>
                <a:cs typeface="Arial" panose="020B0604020202020204" pitchFamily="34" charset="0"/>
              </a:rPr>
              <a:t>Brothers), </a:t>
            </a:r>
            <a:r>
              <a:rPr lang="en-US" sz="1600" dirty="0">
                <a:latin typeface="+mj-lt"/>
                <a:cs typeface="Arial" panose="020B0604020202020204" pitchFamily="34" charset="0"/>
              </a:rPr>
              <a:t>Midas</a:t>
            </a:r>
            <a:r>
              <a:rPr lang="en-US" sz="1600" spc="-60" dirty="0">
                <a:latin typeface="+mj-lt"/>
                <a:cs typeface="Arial" panose="020B0604020202020204" pitchFamily="34" charset="0"/>
              </a:rPr>
              <a:t> </a:t>
            </a:r>
            <a:r>
              <a:rPr lang="en-US" sz="1600" spc="-40" dirty="0">
                <a:latin typeface="+mj-lt"/>
                <a:cs typeface="Arial" panose="020B0604020202020204" pitchFamily="34" charset="0"/>
              </a:rPr>
              <a:t>Tree</a:t>
            </a:r>
            <a:r>
              <a:rPr lang="en-US" sz="1600" spc="-45" dirty="0">
                <a:latin typeface="+mj-lt"/>
                <a:cs typeface="Arial" panose="020B0604020202020204" pitchFamily="34" charset="0"/>
              </a:rPr>
              <a:t> </a:t>
            </a:r>
            <a:r>
              <a:rPr lang="en-US" sz="1600" spc="-10" dirty="0">
                <a:latin typeface="+mj-lt"/>
                <a:cs typeface="Arial" panose="020B0604020202020204" pitchFamily="34" charset="0"/>
              </a:rPr>
              <a:t>(</a:t>
            </a:r>
            <a:r>
              <a:rPr lang="en-US" sz="1600" spc="-10" dirty="0" err="1">
                <a:latin typeface="+mj-lt"/>
                <a:cs typeface="Arial" panose="020B0604020202020204" pitchFamily="34" charset="0"/>
              </a:rPr>
              <a:t>sekarang</a:t>
            </a:r>
            <a:r>
              <a:rPr lang="en-US" sz="1600" spc="-45" dirty="0">
                <a:latin typeface="+mj-lt"/>
                <a:cs typeface="Arial" panose="020B0604020202020204" pitchFamily="34" charset="0"/>
              </a:rPr>
              <a:t> </a:t>
            </a:r>
            <a:r>
              <a:rPr lang="en-US" sz="1600" dirty="0">
                <a:latin typeface="+mj-lt"/>
                <a:cs typeface="Arial" panose="020B0604020202020204" pitchFamily="34" charset="0"/>
              </a:rPr>
              <a:t>Cargo</a:t>
            </a:r>
            <a:r>
              <a:rPr lang="en-US" sz="1600" spc="-50" dirty="0">
                <a:latin typeface="+mj-lt"/>
                <a:cs typeface="Arial" panose="020B0604020202020204" pitchFamily="34" charset="0"/>
              </a:rPr>
              <a:t> </a:t>
            </a:r>
            <a:r>
              <a:rPr lang="en-US" sz="1600" spc="-20" dirty="0">
                <a:latin typeface="+mj-lt"/>
                <a:cs typeface="Arial" panose="020B0604020202020204" pitchFamily="34" charset="0"/>
              </a:rPr>
              <a:t>Road </a:t>
            </a:r>
            <a:r>
              <a:rPr lang="en-US" sz="1600" spc="-10" dirty="0">
                <a:latin typeface="+mj-lt"/>
                <a:cs typeface="Arial" panose="020B0604020202020204" pitchFamily="34" charset="0"/>
              </a:rPr>
              <a:t>Wines),</a:t>
            </a:r>
            <a:r>
              <a:rPr lang="en-US" sz="1600" spc="-30" dirty="0">
                <a:latin typeface="+mj-lt"/>
                <a:cs typeface="Arial" panose="020B0604020202020204" pitchFamily="34" charset="0"/>
              </a:rPr>
              <a:t> </a:t>
            </a:r>
            <a:r>
              <a:rPr lang="en-US" sz="1600" spc="-10" dirty="0">
                <a:latin typeface="+mj-lt"/>
                <a:cs typeface="Arial" panose="020B0604020202020204" pitchFamily="34" charset="0"/>
              </a:rPr>
              <a:t>Bloodwood</a:t>
            </a:r>
            <a:r>
              <a:rPr lang="en-US" sz="1600" spc="-30" dirty="0">
                <a:latin typeface="+mj-lt"/>
                <a:cs typeface="Arial" panose="020B0604020202020204" pitchFamily="34" charset="0"/>
              </a:rPr>
              <a:t> </a:t>
            </a:r>
            <a:r>
              <a:rPr lang="en-US" sz="1600" dirty="0">
                <a:latin typeface="+mj-lt"/>
                <a:cs typeface="Arial" panose="020B0604020202020204" pitchFamily="34" charset="0"/>
              </a:rPr>
              <a:t>Wines</a:t>
            </a:r>
            <a:r>
              <a:rPr lang="en-US" sz="1600" spc="-30" dirty="0">
                <a:latin typeface="+mj-lt"/>
                <a:cs typeface="Arial" panose="020B0604020202020204" pitchFamily="34" charset="0"/>
              </a:rPr>
              <a:t> </a:t>
            </a:r>
            <a:r>
              <a:rPr lang="en-US" sz="1600" spc="-25" dirty="0">
                <a:latin typeface="+mj-lt"/>
                <a:cs typeface="Arial" panose="020B0604020202020204" pitchFamily="34" charset="0"/>
              </a:rPr>
              <a:t>dan </a:t>
            </a:r>
            <a:r>
              <a:rPr lang="en-US" sz="1600" spc="-10" dirty="0" err="1">
                <a:latin typeface="+mj-lt"/>
                <a:cs typeface="Arial" panose="020B0604020202020204" pitchFamily="34" charset="0"/>
              </a:rPr>
              <a:t>Canobolas</a:t>
            </a:r>
            <a:r>
              <a:rPr lang="en-US" sz="1600" spc="-10" dirty="0">
                <a:latin typeface="+mj-lt"/>
                <a:cs typeface="Arial" panose="020B0604020202020204" pitchFamily="34" charset="0"/>
              </a:rPr>
              <a:t>-</a:t>
            </a:r>
            <a:r>
              <a:rPr lang="en-US" sz="1600" dirty="0">
                <a:latin typeface="+mj-lt"/>
                <a:cs typeface="Arial" panose="020B0604020202020204" pitchFamily="34" charset="0"/>
              </a:rPr>
              <a:t>Smith </a:t>
            </a:r>
            <a:r>
              <a:rPr lang="en-US" sz="1600" spc="-10" dirty="0">
                <a:latin typeface="+mj-lt"/>
                <a:cs typeface="Arial" panose="020B0604020202020204" pitchFamily="34" charset="0"/>
              </a:rPr>
              <a:t>Wines.</a:t>
            </a:r>
            <a:endParaRPr lang="en-US" sz="1600" dirty="0">
              <a:latin typeface="+mj-lt"/>
              <a:cs typeface="Arial" panose="020B0604020202020204" pitchFamily="34" charset="0"/>
            </a:endParaRPr>
          </a:p>
        </p:txBody>
      </p:sp>
      <p:sp>
        <p:nvSpPr>
          <p:cNvPr id="11" name="Text Placeholder 7">
            <a:extLst>
              <a:ext uri="{FF2B5EF4-FFF2-40B4-BE49-F238E27FC236}">
                <a16:creationId xmlns:a16="http://schemas.microsoft.com/office/drawing/2014/main" id="{4BC704D7-72FC-1E98-676E-A2E65A4A1D39}"/>
              </a:ext>
            </a:extLst>
          </p:cNvPr>
          <p:cNvSpPr txBox="1">
            <a:spLocks/>
          </p:cNvSpPr>
          <p:nvPr/>
        </p:nvSpPr>
        <p:spPr>
          <a:xfrm>
            <a:off x="8860111" y="3578902"/>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1980an</a:t>
            </a:r>
          </a:p>
        </p:txBody>
      </p:sp>
    </p:spTree>
    <p:extLst>
      <p:ext uri="{BB962C8B-B14F-4D97-AF65-F5344CB8AC3E}">
        <p14:creationId xmlns:p14="http://schemas.microsoft.com/office/powerpoint/2010/main" val="345627340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hand holding a glass of red wine&#10;&#10;AI-generated content may be incorrect.">
            <a:extLst>
              <a:ext uri="{FF2B5EF4-FFF2-40B4-BE49-F238E27FC236}">
                <a16:creationId xmlns:a16="http://schemas.microsoft.com/office/drawing/2014/main" id="{B242E98F-9416-4562-FDE1-6925C83D095C}"/>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a:xfrm>
            <a:off x="7423344" y="374650"/>
            <a:ext cx="4768655" cy="6138863"/>
          </a:xfrm>
        </p:spPr>
      </p:pic>
      <p:sp>
        <p:nvSpPr>
          <p:cNvPr id="3" name="Text Placeholder 2">
            <a:extLst>
              <a:ext uri="{FF2B5EF4-FFF2-40B4-BE49-F238E27FC236}">
                <a16:creationId xmlns:a16="http://schemas.microsoft.com/office/drawing/2014/main" id="{F944B21A-DDFF-C532-944B-C7B858568CFC}"/>
              </a:ext>
            </a:extLst>
          </p:cNvPr>
          <p:cNvSpPr>
            <a:spLocks noGrp="1"/>
          </p:cNvSpPr>
          <p:nvPr>
            <p:ph type="body" sz="quarter" idx="17"/>
          </p:nvPr>
        </p:nvSpPr>
        <p:spPr>
          <a:xfrm>
            <a:off x="617598" y="4196063"/>
            <a:ext cx="2223349" cy="1461301"/>
          </a:xfrm>
        </p:spPr>
        <p:txBody>
          <a:bodyPr/>
          <a:lstStyle/>
          <a:p>
            <a:pPr marL="12700" marR="5080" algn="l">
              <a:lnSpc>
                <a:spcPts val="1600"/>
              </a:lnSpc>
              <a:spcBef>
                <a:spcPts val="219"/>
              </a:spcBef>
            </a:pPr>
            <a:r>
              <a:rPr lang="en-GB" sz="1600" dirty="0">
                <a:latin typeface="+mj-lt"/>
                <a:cs typeface="Arial" panose="020B0604020202020204" pitchFamily="34" charset="0"/>
              </a:rPr>
              <a:t>Philip</a:t>
            </a:r>
            <a:r>
              <a:rPr lang="en-GB" sz="1600" spc="-5" dirty="0">
                <a:latin typeface="+mj-lt"/>
                <a:cs typeface="Arial" panose="020B0604020202020204" pitchFamily="34" charset="0"/>
              </a:rPr>
              <a:t> </a:t>
            </a:r>
            <a:r>
              <a:rPr lang="en-GB" sz="1600" dirty="0">
                <a:latin typeface="+mj-lt"/>
                <a:cs typeface="Arial" panose="020B0604020202020204" pitchFamily="34" charset="0"/>
              </a:rPr>
              <a:t>Shaw </a:t>
            </a:r>
            <a:r>
              <a:rPr lang="en-GB" sz="1600" spc="-10" dirty="0" err="1">
                <a:latin typeface="+mj-lt"/>
                <a:cs typeface="Arial" panose="020B0604020202020204" pitchFamily="34" charset="0"/>
              </a:rPr>
              <a:t>membeli</a:t>
            </a:r>
            <a:r>
              <a:rPr lang="en-GB" sz="1600" spc="-10" dirty="0">
                <a:latin typeface="+mj-lt"/>
                <a:cs typeface="Arial" panose="020B0604020202020204" pitchFamily="34" charset="0"/>
              </a:rPr>
              <a:t> dan </a:t>
            </a:r>
            <a:r>
              <a:rPr lang="en-GB" sz="1600" spc="-10" dirty="0" err="1">
                <a:latin typeface="+mj-lt"/>
                <a:cs typeface="Arial" panose="020B0604020202020204" pitchFamily="34" charset="0"/>
              </a:rPr>
              <a:t>menanam</a:t>
            </a:r>
            <a:r>
              <a:rPr lang="en-GB" sz="1600" spc="-10" dirty="0">
                <a:latin typeface="+mj-lt"/>
                <a:cs typeface="Arial" panose="020B0604020202020204" pitchFamily="34" charset="0"/>
              </a:rPr>
              <a:t> </a:t>
            </a:r>
            <a:r>
              <a:rPr lang="en-GB" sz="1600" spc="-10" dirty="0" err="1">
                <a:latin typeface="+mj-lt"/>
                <a:cs typeface="Arial" panose="020B0604020202020204" pitchFamily="34" charset="0"/>
              </a:rPr>
              <a:t>pohon</a:t>
            </a:r>
            <a:r>
              <a:rPr lang="en-GB" sz="1600" spc="-10" dirty="0">
                <a:latin typeface="+mj-lt"/>
                <a:cs typeface="Arial" panose="020B0604020202020204" pitchFamily="34" charset="0"/>
              </a:rPr>
              <a:t> </a:t>
            </a:r>
            <a:r>
              <a:rPr lang="en-GB" sz="1600" spc="-10" dirty="0" err="1">
                <a:latin typeface="+mj-lt"/>
                <a:cs typeface="Arial" panose="020B0604020202020204" pitchFamily="34" charset="0"/>
              </a:rPr>
              <a:t>anggur</a:t>
            </a:r>
            <a:r>
              <a:rPr lang="en-GB" sz="1600" spc="-10" dirty="0">
                <a:latin typeface="+mj-lt"/>
                <a:cs typeface="Arial" panose="020B0604020202020204" pitchFamily="34" charset="0"/>
              </a:rPr>
              <a:t> </a:t>
            </a:r>
            <a:r>
              <a:rPr lang="en-GB" sz="1600" spc="-10" dirty="0" err="1">
                <a:latin typeface="+mj-lt"/>
                <a:cs typeface="Arial" panose="020B0604020202020204" pitchFamily="34" charset="0"/>
              </a:rPr>
              <a:t>seluas</a:t>
            </a:r>
            <a:r>
              <a:rPr lang="en-GB" sz="1600" spc="-10" dirty="0">
                <a:latin typeface="+mj-lt"/>
                <a:cs typeface="Arial" panose="020B0604020202020204" pitchFamily="34" charset="0"/>
              </a:rPr>
              <a:t> </a:t>
            </a:r>
            <a:r>
              <a:rPr lang="en-GB" sz="1600" dirty="0">
                <a:latin typeface="+mj-lt"/>
                <a:cs typeface="Arial" panose="020B0604020202020204" pitchFamily="34" charset="0"/>
              </a:rPr>
              <a:t>47</a:t>
            </a:r>
            <a:r>
              <a:rPr lang="en-GB" sz="1600" spc="-50" dirty="0">
                <a:latin typeface="+mj-lt"/>
                <a:cs typeface="Arial" panose="020B0604020202020204" pitchFamily="34" charset="0"/>
              </a:rPr>
              <a:t> </a:t>
            </a:r>
            <a:r>
              <a:rPr lang="en-GB" sz="1600" spc="-10" dirty="0" err="1">
                <a:latin typeface="+mj-lt"/>
                <a:cs typeface="Arial" panose="020B0604020202020204" pitchFamily="34" charset="0"/>
              </a:rPr>
              <a:t>hektar</a:t>
            </a:r>
            <a:r>
              <a:rPr lang="en-GB" sz="1600" spc="-10" dirty="0">
                <a:latin typeface="+mj-lt"/>
                <a:cs typeface="Arial" panose="020B0604020202020204" pitchFamily="34" charset="0"/>
              </a:rPr>
              <a:t> di </a:t>
            </a:r>
            <a:r>
              <a:rPr lang="en-GB" sz="1600" spc="-10" dirty="0" err="1">
                <a:latin typeface="+mj-lt"/>
                <a:cs typeface="Arial" panose="020B0604020202020204" pitchFamily="34" charset="0"/>
              </a:rPr>
              <a:t>perkebunan</a:t>
            </a:r>
            <a:r>
              <a:rPr lang="en-GB" sz="1600" spc="-10" dirty="0">
                <a:latin typeface="+mj-lt"/>
                <a:cs typeface="Arial" panose="020B0604020202020204" pitchFamily="34" charset="0"/>
              </a:rPr>
              <a:t> </a:t>
            </a:r>
            <a:r>
              <a:rPr lang="en-GB" sz="1600" spc="-10" dirty="0" err="1">
                <a:latin typeface="+mj-lt"/>
                <a:cs typeface="Arial" panose="020B0604020202020204" pitchFamily="34" charset="0"/>
              </a:rPr>
              <a:t>anggur</a:t>
            </a:r>
            <a:r>
              <a:rPr lang="en-GB" sz="1600" spc="-10" dirty="0">
                <a:latin typeface="+mj-lt"/>
                <a:cs typeface="Arial" panose="020B0604020202020204" pitchFamily="34" charset="0"/>
              </a:rPr>
              <a:t> </a:t>
            </a:r>
            <a:r>
              <a:rPr lang="en-GB" sz="1600" spc="-10" dirty="0" err="1">
                <a:latin typeface="+mj-lt"/>
                <a:cs typeface="Arial" panose="020B0604020202020204" pitchFamily="34" charset="0"/>
              </a:rPr>
              <a:t>Koomooloo</a:t>
            </a:r>
            <a:endParaRPr lang="en-GB" sz="1600" dirty="0">
              <a:latin typeface="+mj-lt"/>
              <a:cs typeface="Arial" panose="020B0604020202020204" pitchFamily="34" charset="0"/>
            </a:endParaRPr>
          </a:p>
        </p:txBody>
      </p:sp>
      <p:sp>
        <p:nvSpPr>
          <p:cNvPr id="4" name="Text Placeholder 3">
            <a:extLst>
              <a:ext uri="{FF2B5EF4-FFF2-40B4-BE49-F238E27FC236}">
                <a16:creationId xmlns:a16="http://schemas.microsoft.com/office/drawing/2014/main" id="{BDADC6CC-6991-3D17-650E-B2D1B5A0AA1C}"/>
              </a:ext>
            </a:extLst>
          </p:cNvPr>
          <p:cNvSpPr>
            <a:spLocks noGrp="1"/>
          </p:cNvSpPr>
          <p:nvPr>
            <p:ph type="body" sz="quarter" idx="18"/>
          </p:nvPr>
        </p:nvSpPr>
        <p:spPr>
          <a:xfrm>
            <a:off x="606713" y="3512212"/>
            <a:ext cx="2120040" cy="662774"/>
          </a:xfrm>
        </p:spPr>
        <p:txBody>
          <a:bodyPr/>
          <a:lstStyle/>
          <a:p>
            <a:r>
              <a:rPr lang="en-US" dirty="0"/>
              <a:t>1988</a:t>
            </a:r>
          </a:p>
        </p:txBody>
      </p:sp>
      <p:sp>
        <p:nvSpPr>
          <p:cNvPr id="5" name="Text Placeholder 4">
            <a:extLst>
              <a:ext uri="{FF2B5EF4-FFF2-40B4-BE49-F238E27FC236}">
                <a16:creationId xmlns:a16="http://schemas.microsoft.com/office/drawing/2014/main" id="{874B0CFC-D567-30DE-5AEC-1CE46AECD409}"/>
              </a:ext>
            </a:extLst>
          </p:cNvPr>
          <p:cNvSpPr>
            <a:spLocks noGrp="1"/>
          </p:cNvSpPr>
          <p:nvPr>
            <p:ph type="body" sz="quarter" idx="21"/>
          </p:nvPr>
        </p:nvSpPr>
        <p:spPr>
          <a:xfrm>
            <a:off x="1632253" y="1957463"/>
            <a:ext cx="2223349" cy="1461301"/>
          </a:xfrm>
        </p:spPr>
        <p:txBody>
          <a:bodyPr/>
          <a:lstStyle/>
          <a:p>
            <a:pPr marL="12700" marR="5080" algn="l">
              <a:lnSpc>
                <a:spcPts val="1600"/>
              </a:lnSpc>
              <a:spcBef>
                <a:spcPts val="219"/>
              </a:spcBef>
            </a:pPr>
            <a:r>
              <a:rPr lang="en-GB" sz="1600" dirty="0">
                <a:latin typeface="+mj-lt"/>
                <a:cs typeface="Arial" panose="020B0604020202020204" pitchFamily="34" charset="0"/>
              </a:rPr>
              <a:t>Orange </a:t>
            </a:r>
            <a:r>
              <a:rPr lang="en-GB" sz="1600" dirty="0" err="1">
                <a:latin typeface="+mj-lt"/>
                <a:cs typeface="Arial" panose="020B0604020202020204" pitchFamily="34" charset="0"/>
              </a:rPr>
              <a:t>resimi</a:t>
            </a:r>
            <a:r>
              <a:rPr lang="en-GB" sz="1600" dirty="0">
                <a:latin typeface="+mj-lt"/>
                <a:cs typeface="Arial" panose="020B0604020202020204" pitchFamily="34" charset="0"/>
              </a:rPr>
              <a:t> </a:t>
            </a:r>
            <a:r>
              <a:rPr lang="en-GB" sz="1600" dirty="0" err="1">
                <a:latin typeface="+mj-lt"/>
                <a:cs typeface="Arial" panose="020B0604020202020204" pitchFamily="34" charset="0"/>
              </a:rPr>
              <a:t>menjadi</a:t>
            </a:r>
            <a:r>
              <a:rPr lang="en-GB" sz="1600" dirty="0">
                <a:latin typeface="+mj-lt"/>
                <a:cs typeface="Arial" panose="020B0604020202020204" pitchFamily="34" charset="0"/>
              </a:rPr>
              <a:t> area Australia GI di wine zona Central Ranges</a:t>
            </a:r>
          </a:p>
        </p:txBody>
      </p:sp>
      <p:sp>
        <p:nvSpPr>
          <p:cNvPr id="6" name="Text Placeholder 5">
            <a:extLst>
              <a:ext uri="{FF2B5EF4-FFF2-40B4-BE49-F238E27FC236}">
                <a16:creationId xmlns:a16="http://schemas.microsoft.com/office/drawing/2014/main" id="{C162991E-18EB-B3DD-CC0D-0E7BBF998FDC}"/>
              </a:ext>
            </a:extLst>
          </p:cNvPr>
          <p:cNvSpPr>
            <a:spLocks noGrp="1"/>
          </p:cNvSpPr>
          <p:nvPr>
            <p:ph type="body" sz="quarter" idx="22"/>
          </p:nvPr>
        </p:nvSpPr>
        <p:spPr>
          <a:xfrm>
            <a:off x="1621367" y="1273612"/>
            <a:ext cx="1784245" cy="662774"/>
          </a:xfrm>
        </p:spPr>
        <p:txBody>
          <a:bodyPr/>
          <a:lstStyle/>
          <a:p>
            <a:r>
              <a:rPr lang="en-US" dirty="0"/>
              <a:t>1997</a:t>
            </a:r>
          </a:p>
        </p:txBody>
      </p:sp>
      <p:sp>
        <p:nvSpPr>
          <p:cNvPr id="7" name="Text Placeholder 6">
            <a:extLst>
              <a:ext uri="{FF2B5EF4-FFF2-40B4-BE49-F238E27FC236}">
                <a16:creationId xmlns:a16="http://schemas.microsoft.com/office/drawing/2014/main" id="{7A1ED678-1A31-73E4-E1A0-1AF7B7B80969}"/>
              </a:ext>
            </a:extLst>
          </p:cNvPr>
          <p:cNvSpPr>
            <a:spLocks noGrp="1"/>
          </p:cNvSpPr>
          <p:nvPr>
            <p:ph type="body" sz="quarter" idx="23"/>
          </p:nvPr>
        </p:nvSpPr>
        <p:spPr>
          <a:xfrm>
            <a:off x="3523361" y="4196064"/>
            <a:ext cx="2120041" cy="591212"/>
          </a:xfrm>
        </p:spPr>
        <p:txBody>
          <a:bodyPr/>
          <a:lstStyle/>
          <a:p>
            <a:pPr marL="12700" marR="5080" algn="l">
              <a:lnSpc>
                <a:spcPts val="1600"/>
              </a:lnSpc>
              <a:spcBef>
                <a:spcPts val="219"/>
              </a:spcBef>
            </a:pPr>
            <a:r>
              <a:rPr lang="en-GB" sz="1600" i="1" spc="-25" dirty="0">
                <a:latin typeface="+mj-lt"/>
                <a:cs typeface="Arial" panose="020B0604020202020204" pitchFamily="34" charset="0"/>
              </a:rPr>
              <a:t>Orange </a:t>
            </a:r>
            <a:r>
              <a:rPr lang="en-GB" sz="1600" i="1" dirty="0">
                <a:latin typeface="+mj-lt"/>
                <a:cs typeface="Arial" panose="020B0604020202020204" pitchFamily="34" charset="0"/>
              </a:rPr>
              <a:t>Wine</a:t>
            </a:r>
            <a:r>
              <a:rPr lang="en-GB" sz="1600" i="1" spc="-25" dirty="0">
                <a:latin typeface="+mj-lt"/>
                <a:cs typeface="Arial" panose="020B0604020202020204" pitchFamily="34" charset="0"/>
              </a:rPr>
              <a:t> </a:t>
            </a:r>
            <a:r>
              <a:rPr lang="en-GB" sz="1600" i="1" dirty="0">
                <a:latin typeface="+mj-lt"/>
                <a:cs typeface="Arial" panose="020B0604020202020204" pitchFamily="34" charset="0"/>
              </a:rPr>
              <a:t>Show</a:t>
            </a:r>
            <a:r>
              <a:rPr lang="en-GB" sz="1600" i="1" spc="-10" dirty="0">
                <a:latin typeface="+mj-lt"/>
                <a:cs typeface="Arial" panose="020B0604020202020204" pitchFamily="34" charset="0"/>
              </a:rPr>
              <a:t> </a:t>
            </a:r>
            <a:r>
              <a:rPr lang="en-GB" sz="1600" dirty="0" err="1">
                <a:latin typeface="+mj-lt"/>
                <a:cs typeface="Arial" panose="020B0604020202020204" pitchFamily="34" charset="0"/>
              </a:rPr>
              <a:t>perdana</a:t>
            </a:r>
            <a:r>
              <a:rPr lang="en-GB" sz="1600" dirty="0">
                <a:latin typeface="+mj-lt"/>
                <a:cs typeface="Arial" panose="020B0604020202020204" pitchFamily="34" charset="0"/>
              </a:rPr>
              <a:t> </a:t>
            </a:r>
            <a:r>
              <a:rPr lang="en-GB" sz="1600" dirty="0" err="1">
                <a:latin typeface="+mj-lt"/>
                <a:cs typeface="Arial" panose="020B0604020202020204" pitchFamily="34" charset="0"/>
              </a:rPr>
              <a:t>diadakan</a:t>
            </a:r>
            <a:endParaRPr lang="en-GB" sz="1600" dirty="0">
              <a:latin typeface="+mj-lt"/>
              <a:cs typeface="Arial" panose="020B0604020202020204" pitchFamily="34" charset="0"/>
            </a:endParaRPr>
          </a:p>
        </p:txBody>
      </p:sp>
      <p:sp>
        <p:nvSpPr>
          <p:cNvPr id="8" name="Text Placeholder 7">
            <a:extLst>
              <a:ext uri="{FF2B5EF4-FFF2-40B4-BE49-F238E27FC236}">
                <a16:creationId xmlns:a16="http://schemas.microsoft.com/office/drawing/2014/main" id="{B26480C5-652E-4416-1BB2-FED48244AB23}"/>
              </a:ext>
            </a:extLst>
          </p:cNvPr>
          <p:cNvSpPr>
            <a:spLocks noGrp="1"/>
          </p:cNvSpPr>
          <p:nvPr>
            <p:ph type="body" sz="quarter" idx="24"/>
          </p:nvPr>
        </p:nvSpPr>
        <p:spPr>
          <a:xfrm>
            <a:off x="3512476" y="3512212"/>
            <a:ext cx="2120040" cy="662774"/>
          </a:xfrm>
        </p:spPr>
        <p:txBody>
          <a:bodyPr/>
          <a:lstStyle/>
          <a:p>
            <a:r>
              <a:rPr lang="en-US" dirty="0"/>
              <a:t>2002</a:t>
            </a:r>
          </a:p>
        </p:txBody>
      </p:sp>
      <p:sp>
        <p:nvSpPr>
          <p:cNvPr id="9" name="Text Placeholder 6">
            <a:extLst>
              <a:ext uri="{FF2B5EF4-FFF2-40B4-BE49-F238E27FC236}">
                <a16:creationId xmlns:a16="http://schemas.microsoft.com/office/drawing/2014/main" id="{936CE15A-69FF-DAD3-2CCE-B815BB0B561B}"/>
              </a:ext>
            </a:extLst>
          </p:cNvPr>
          <p:cNvSpPr txBox="1">
            <a:spLocks/>
          </p:cNvSpPr>
          <p:nvPr/>
        </p:nvSpPr>
        <p:spPr>
          <a:xfrm>
            <a:off x="4583381" y="727115"/>
            <a:ext cx="2839964" cy="5912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marR="154305" algn="l">
              <a:lnSpc>
                <a:spcPts val="1600"/>
              </a:lnSpc>
              <a:spcBef>
                <a:spcPts val="219"/>
              </a:spcBef>
            </a:pPr>
            <a:r>
              <a:rPr lang="id-ID" sz="1600" dirty="0">
                <a:solidFill>
                  <a:srgbClr val="000000"/>
                </a:solidFill>
                <a:effectLst/>
                <a:latin typeface="+mj-lt"/>
                <a:ea typeface="Times New Roman" panose="02020603050405020304" pitchFamily="18" charset="0"/>
                <a:cs typeface="Arial" panose="020B0604020202020204" pitchFamily="34" charset="0"/>
              </a:rPr>
              <a:t>Orange sekarang menjadi destinasi </a:t>
            </a:r>
            <a:r>
              <a:rPr lang="id-ID" sz="1600" i="1" dirty="0">
                <a:solidFill>
                  <a:srgbClr val="000000"/>
                </a:solidFill>
                <a:effectLst/>
                <a:latin typeface="+mj-lt"/>
                <a:ea typeface="Times New Roman" panose="02020603050405020304" pitchFamily="18" charset="0"/>
                <a:cs typeface="Arial" panose="020B0604020202020204" pitchFamily="34" charset="0"/>
              </a:rPr>
              <a:t>gourmet</a:t>
            </a:r>
            <a:r>
              <a:rPr lang="id-ID" sz="1600" dirty="0">
                <a:solidFill>
                  <a:srgbClr val="000000"/>
                </a:solidFill>
                <a:effectLst/>
                <a:latin typeface="+mj-lt"/>
                <a:ea typeface="Times New Roman" panose="02020603050405020304" pitchFamily="18" charset="0"/>
                <a:cs typeface="Arial" panose="020B0604020202020204" pitchFamily="34" charset="0"/>
              </a:rPr>
              <a:t> yang </a:t>
            </a:r>
            <a:r>
              <a:rPr lang="en-US" sz="1600" dirty="0" err="1">
                <a:solidFill>
                  <a:srgbClr val="000000"/>
                </a:solidFill>
                <a:effectLst/>
                <a:latin typeface="+mj-lt"/>
                <a:ea typeface="Times New Roman" panose="02020603050405020304" pitchFamily="18" charset="0"/>
                <a:cs typeface="Arial" panose="020B0604020202020204" pitchFamily="34" charset="0"/>
              </a:rPr>
              <a:t>terkenal</a:t>
            </a:r>
            <a:r>
              <a:rPr lang="id-ID" sz="1600" dirty="0">
                <a:solidFill>
                  <a:srgbClr val="000000"/>
                </a:solidFill>
                <a:effectLst/>
                <a:latin typeface="+mj-lt"/>
                <a:ea typeface="Times New Roman" panose="02020603050405020304" pitchFamily="18" charset="0"/>
                <a:cs typeface="Arial" panose="020B0604020202020204" pitchFamily="34" charset="0"/>
              </a:rPr>
              <a:t> dengan budaya makanan dan anggur yang mapan dan dihormati. Wilayah ini adalah rumah bagi lebih dari 60 </a:t>
            </a:r>
            <a:r>
              <a:rPr lang="en-US" sz="1600" dirty="0">
                <a:solidFill>
                  <a:srgbClr val="000000"/>
                </a:solidFill>
                <a:effectLst/>
                <a:latin typeface="+mj-lt"/>
                <a:ea typeface="Times New Roman" panose="02020603050405020304" pitchFamily="18" charset="0"/>
                <a:cs typeface="Arial" panose="020B0604020202020204" pitchFamily="34" charset="0"/>
              </a:rPr>
              <a:t>winery</a:t>
            </a:r>
            <a:r>
              <a:rPr lang="id-ID" sz="1600" dirty="0">
                <a:solidFill>
                  <a:srgbClr val="000000"/>
                </a:solidFill>
                <a:effectLst/>
                <a:latin typeface="+mj-lt"/>
                <a:ea typeface="Times New Roman" panose="02020603050405020304" pitchFamily="18" charset="0"/>
                <a:cs typeface="Arial" panose="020B0604020202020204" pitchFamily="34" charset="0"/>
              </a:rPr>
              <a:t> dan 40 tempat penjualan dan cicip anggur </a:t>
            </a:r>
            <a:r>
              <a:rPr lang="id-ID" sz="1600" i="1" dirty="0">
                <a:solidFill>
                  <a:srgbClr val="000000"/>
                </a:solidFill>
                <a:effectLst/>
                <a:latin typeface="+mj-lt"/>
                <a:ea typeface="Times New Roman" panose="02020603050405020304" pitchFamily="18" charset="0"/>
                <a:cs typeface="Arial" panose="020B0604020202020204" pitchFamily="34" charset="0"/>
              </a:rPr>
              <a:t>(cellar doors)</a:t>
            </a:r>
            <a:r>
              <a:rPr lang="id-ID" sz="1600" dirty="0">
                <a:solidFill>
                  <a:srgbClr val="000000"/>
                </a:solidFill>
                <a:effectLst/>
                <a:latin typeface="+mj-lt"/>
                <a:ea typeface="Times New Roman" panose="02020603050405020304" pitchFamily="18" charset="0"/>
                <a:cs typeface="Arial" panose="020B0604020202020204" pitchFamily="34" charset="0"/>
              </a:rPr>
              <a:t>  – banyak di antaranya dalam skala kecil dan dikelola keluarga.</a:t>
            </a:r>
            <a:r>
              <a:rPr lang="id-ID" sz="1600" dirty="0">
                <a:effectLst/>
                <a:latin typeface="+mj-lt"/>
                <a:ea typeface="Times New Roman" panose="02020603050405020304" pitchFamily="18" charset="0"/>
                <a:cs typeface="Arial" panose="020B0604020202020204" pitchFamily="34" charset="0"/>
              </a:rPr>
              <a:t> </a:t>
            </a:r>
            <a:endParaRPr lang="id-ID" sz="1600" dirty="0">
              <a:latin typeface="+mj-lt"/>
              <a:cs typeface="Arial" panose="020B0604020202020204" pitchFamily="34" charset="0"/>
            </a:endParaRPr>
          </a:p>
        </p:txBody>
      </p:sp>
      <p:sp>
        <p:nvSpPr>
          <p:cNvPr id="10" name="Text Placeholder 7">
            <a:extLst>
              <a:ext uri="{FF2B5EF4-FFF2-40B4-BE49-F238E27FC236}">
                <a16:creationId xmlns:a16="http://schemas.microsoft.com/office/drawing/2014/main" id="{B75C59AC-8CA1-7DC5-1FB3-8BB59CCAAF97}"/>
              </a:ext>
            </a:extLst>
          </p:cNvPr>
          <p:cNvSpPr txBox="1">
            <a:spLocks/>
          </p:cNvSpPr>
          <p:nvPr/>
        </p:nvSpPr>
        <p:spPr>
          <a:xfrm>
            <a:off x="4572496" y="43263"/>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HARI INI</a:t>
            </a:r>
          </a:p>
        </p:txBody>
      </p:sp>
    </p:spTree>
    <p:extLst>
      <p:ext uri="{BB962C8B-B14F-4D97-AF65-F5344CB8AC3E}">
        <p14:creationId xmlns:p14="http://schemas.microsoft.com/office/powerpoint/2010/main" val="2558095852"/>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0057B12-6A5A-46E1-8595-18C764FC1350}"/>
</file>

<file path=customXml/itemProps2.xml><?xml version="1.0" encoding="utf-8"?>
<ds:datastoreItem xmlns:ds="http://schemas.openxmlformats.org/officeDocument/2006/customXml" ds:itemID="{10CCF1F8-6D9E-4631-9BC7-E65B426755A9}">
  <ds:schemaRefs>
    <ds:schemaRef ds:uri="4e8dd08d-258d-47a9-9875-37f1ffd19f33"/>
    <ds:schemaRef ds:uri="http://schemas.microsoft.com/office/2006/documentManagement/types"/>
    <ds:schemaRef ds:uri="http://schemas.microsoft.com/office/2006/metadata/properties"/>
    <ds:schemaRef ds:uri="http://schemas.openxmlformats.org/package/2006/metadata/core-properties"/>
    <ds:schemaRef ds:uri="http://purl.org/dc/terms/"/>
    <ds:schemaRef ds:uri="http://purl.org/dc/elements/1.1/"/>
    <ds:schemaRef ds:uri="http://purl.org/dc/dcmitype/"/>
    <ds:schemaRef ds:uri="http://schemas.microsoft.com/office/infopath/2007/PartnerControls"/>
    <ds:schemaRef ds:uri="02256494-4976-4001-aedb-96463ae0d92e"/>
    <ds:schemaRef ds:uri="http://www.w3.org/XML/1998/namespace"/>
  </ds:schemaRefs>
</ds:datastoreItem>
</file>

<file path=customXml/itemProps3.xml><?xml version="1.0" encoding="utf-8"?>
<ds:datastoreItem xmlns:ds="http://schemas.openxmlformats.org/officeDocument/2006/customXml" ds:itemID="{D67DE229-D415-4F5C-8950-CD8A525225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110</TotalTime>
  <Words>2104</Words>
  <Application>Microsoft Office PowerPoint</Application>
  <PresentationFormat>Widescreen</PresentationFormat>
  <Paragraphs>352</Paragraphs>
  <Slides>30</Slides>
  <Notes>21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Times New Roman</vt:lpstr>
      <vt:lpstr>Neue Haas Grotesk Text Pro</vt:lpstr>
      <vt:lpstr>Segoe UI</vt:lpstr>
      <vt:lpstr>Arial</vt:lpstr>
      <vt:lpstr>Inter Display</vt:lpstr>
      <vt:lpstr>Slide layouts</vt:lpstr>
      <vt:lpstr>PowerPoint Presentation</vt:lpstr>
      <vt:lpstr>PowerPoint Presentation</vt:lpstr>
      <vt:lpstr>AUSTRALIA</vt:lpstr>
      <vt:lpstr>NSW</vt:lpstr>
      <vt:lpstr>ORANGE</vt:lpstr>
      <vt:lpstr>HARI INI KITA AKAN MEMBAHAS</vt:lpstr>
      <vt:lpstr>1844</vt:lpstr>
      <vt:lpstr>PowerPoint Presentation</vt:lpstr>
      <vt:lpstr>PowerPoint Presentation</vt:lpstr>
      <vt:lpstr>GEOGRAFI, IKLIM DAN TANAH</vt:lpstr>
      <vt:lpstr>IKLIM</vt:lpstr>
      <vt:lpstr>TANAH</vt:lpstr>
      <vt:lpstr>PEMBUDIDAYAAN DAN PEMBUATAN ANGGUR</vt:lpstr>
      <vt:lpstr>PENANAMAN BUAH ANGGUR DI ORANGE</vt:lpstr>
      <vt:lpstr>PENBUATAN ANGGUR DI ORANGE</vt:lpstr>
      <vt:lpstr>PowerPoint Presentation</vt:lpstr>
      <vt:lpstr>CITI RASA ORANGE</vt:lpstr>
      <vt:lpstr>PowerPoint Presentation</vt:lpstr>
      <vt:lpstr>SAUVIGNON BLANC KARAKTERISTIK</vt:lpstr>
      <vt:lpstr>PowerPoint Presentation</vt:lpstr>
      <vt:lpstr>CHARDONNAY KARAKTERISTIK</vt:lpstr>
      <vt:lpstr>PowerPoint Presentation</vt:lpstr>
      <vt:lpstr>PINOT NOIR KARAKTERISTIK</vt:lpstr>
      <vt:lpstr>PowerPoint Presentation</vt:lpstr>
      <vt:lpstr>CABERNET SAUVIGNON/MERLOT KARAKTERISTIK</vt:lpstr>
      <vt:lpstr>PowerPoint Presentation</vt:lpstr>
      <vt:lpstr>SHIRAZ KARAKTERISTIK</vt:lpstr>
      <vt:lpstr>ORANGE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Widya</dc:creator>
  <cp:lastModifiedBy>Kerta Widyawati</cp:lastModifiedBy>
  <cp:revision>16</cp:revision>
  <dcterms:created xsi:type="dcterms:W3CDTF">2018-07-25T07:02:59Z</dcterms:created>
  <dcterms:modified xsi:type="dcterms:W3CDTF">2026-03-19T06:24:00Z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MSIP_Label_8cf57b4f-1801-441a-a240-098885f2bcbe_Enabled">
    <vt:lpwstr>true</vt:lpwstr>
  </property>
  <property fmtid="{D5CDD505-2E9C-101B-9397-08002B2CF9AE}" pid="6" name="MSIP_Label_8cf57b4f-1801-441a-a240-098885f2bcbe_SetDate">
    <vt:lpwstr>2025-11-24T04:47:04Z</vt:lpwstr>
  </property>
  <property fmtid="{D5CDD505-2E9C-101B-9397-08002B2CF9AE}" pid="7" name="MSIP_Label_8cf57b4f-1801-441a-a240-098885f2bcbe_Method">
    <vt:lpwstr>Standard</vt:lpwstr>
  </property>
  <property fmtid="{D5CDD505-2E9C-101B-9397-08002B2CF9AE}" pid="8" name="MSIP_Label_8cf57b4f-1801-441a-a240-098885f2bcbe_Name">
    <vt:lpwstr>General</vt:lpwstr>
  </property>
  <property fmtid="{D5CDD505-2E9C-101B-9397-08002B2CF9AE}" pid="9" name="MSIP_Label_8cf57b4f-1801-441a-a240-098885f2bcbe_SiteId">
    <vt:lpwstr>76107ada-99f4-412e-b164-5464438b49a0</vt:lpwstr>
  </property>
  <property fmtid="{D5CDD505-2E9C-101B-9397-08002B2CF9AE}" pid="10" name="MSIP_Label_8cf57b4f-1801-441a-a240-098885f2bcbe_ActionId">
    <vt:lpwstr>0d7f72bf-4dae-499b-83d4-10e303267844</vt:lpwstr>
  </property>
  <property fmtid="{D5CDD505-2E9C-101B-9397-08002B2CF9AE}" pid="11" name="MSIP_Label_8cf57b4f-1801-441a-a240-098885f2bcbe_ContentBits">
    <vt:lpwstr>0</vt:lpwstr>
  </property>
  <property fmtid="{D5CDD505-2E9C-101B-9397-08002B2CF9AE}" pid="12" name="MSIP_Label_8cf57b4f-1801-441a-a240-098885f2bcbe_Tag">
    <vt:lpwstr>50, 3, 0, 1</vt:lpwstr>
  </property>
</Properties>
</file>