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71" r:id="rId12"/>
    <p:sldId id="672" r:id="rId13"/>
    <p:sldId id="639" r:id="rId14"/>
    <p:sldId id="673" r:id="rId15"/>
    <p:sldId id="674" r:id="rId16"/>
    <p:sldId id="675" r:id="rId17"/>
    <p:sldId id="676" r:id="rId18"/>
    <p:sldId id="677" r:id="rId19"/>
    <p:sldId id="678" r:id="rId20"/>
    <p:sldId id="679" r:id="rId21"/>
    <p:sldId id="680" r:id="rId22"/>
    <p:sldId id="683" r:id="rId23"/>
    <p:sldId id="682" r:id="rId24"/>
    <p:sldId id="684" r:id="rId25"/>
    <p:sldId id="685" r:id="rId26"/>
    <p:sldId id="688" r:id="rId27"/>
    <p:sldId id="687" r:id="rId28"/>
    <p:sldId id="689" r:id="rId29"/>
    <p:sldId id="690" r:id="rId30"/>
    <p:sldId id="669" r:id="rId31"/>
    <p:sldId id="670" r:id="rId32"/>
    <p:sldId id="340" r:id="rId33"/>
    <p:sldId id="691" r:id="rId34"/>
  </p:sldIdLst>
  <p:sldSz cx="12192000" cy="6858000"/>
  <p:notesSz cx="6858000" cy="9144000"/>
  <p:embeddedFontLst>
    <p:embeddedFont>
      <p:font typeface="Hellix SemiBold" pitchFamily="2" charset="77"/>
      <p:regular r:id="rId36"/>
      <p:bold r:id="rId37"/>
      <p:italic r:id="rId38"/>
      <p:boldItalic r:id="rId39"/>
    </p:embeddedFont>
    <p:embeddedFont>
      <p:font typeface="Inter Display" panose="02000503000000020004" pitchFamily="2" charset="0"/>
      <p:regular r:id="rId40"/>
      <p:bold r:id="rId41"/>
      <p:italic r:id="rId42"/>
      <p:boldItalic r:id="rId43"/>
    </p:embeddedFont>
    <p:embeddedFont>
      <p:font typeface="Neue Haas Grotesk Text Pro" panose="020B0504020202020204" pitchFamily="34" charset="77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BBC6EB-D34B-A14F-9510-90D2509E29E8}" v="3" dt="2026-03-23T05:02:46.4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3061" autoAdjust="0"/>
  </p:normalViewPr>
  <p:slideViewPr>
    <p:cSldViewPr snapToGrid="0">
      <p:cViewPr varScale="1">
        <p:scale>
          <a:sx n="101" d="100"/>
          <a:sy n="101" d="100"/>
        </p:scale>
        <p:origin x="440" y="200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gs" Target="tags/tag1.xml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5:03:05.477" v="8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5:01:17.567" v="0" actId="255"/>
        <pc:sldMkLst>
          <pc:docMk/>
          <pc:sldMk cId="2179409413" sldId="630"/>
        </pc:sldMkLst>
        <pc:spChg chg="mod">
          <ac:chgData name="Cameron Midson" userId="510fe36d-201b-4d30-8c49-491c55367456" providerId="ADAL" clId="{93217E07-8A0E-5D7D-A37A-49773A2FEA36}" dt="2026-03-23T05:01:17.567" v="0" actId="255"/>
          <ac:spMkLst>
            <pc:docMk/>
            <pc:sldMk cId="2179409413" sldId="630"/>
            <ac:spMk id="5" creationId="{A6C77098-743A-5BC6-66DE-DCCCD7B26DDB}"/>
          </ac:spMkLst>
        </pc:spChg>
      </pc:sldChg>
      <pc:sldChg chg="modSp">
        <pc:chgData name="Cameron Midson" userId="510fe36d-201b-4d30-8c49-491c55367456" providerId="ADAL" clId="{93217E07-8A0E-5D7D-A37A-49773A2FEA36}" dt="2026-03-23T05:02:20.952" v="2"/>
        <pc:sldMkLst>
          <pc:docMk/>
          <pc:sldMk cId="373395590" sldId="674"/>
        </pc:sldMkLst>
        <pc:spChg chg="mod">
          <ac:chgData name="Cameron Midson" userId="510fe36d-201b-4d30-8c49-491c55367456" providerId="ADAL" clId="{93217E07-8A0E-5D7D-A37A-49773A2FEA36}" dt="2026-03-23T05:02:20.952" v="2"/>
          <ac:spMkLst>
            <pc:docMk/>
            <pc:sldMk cId="373395590" sldId="674"/>
            <ac:spMk id="2" creationId="{F9912A1B-9980-E083-63F0-B0213BEA9995}"/>
          </ac:spMkLst>
        </pc:spChg>
      </pc:sldChg>
      <pc:sldChg chg="modSp mod">
        <pc:chgData name="Cameron Midson" userId="510fe36d-201b-4d30-8c49-491c55367456" providerId="ADAL" clId="{93217E07-8A0E-5D7D-A37A-49773A2FEA36}" dt="2026-03-23T05:02:32.606" v="4" actId="1076"/>
        <pc:sldMkLst>
          <pc:docMk/>
          <pc:sldMk cId="644966684" sldId="675"/>
        </pc:sldMkLst>
        <pc:spChg chg="mod">
          <ac:chgData name="Cameron Midson" userId="510fe36d-201b-4d30-8c49-491c55367456" providerId="ADAL" clId="{93217E07-8A0E-5D7D-A37A-49773A2FEA36}" dt="2026-03-23T05:02:32.606" v="4" actId="1076"/>
          <ac:spMkLst>
            <pc:docMk/>
            <pc:sldMk cId="644966684" sldId="675"/>
            <ac:spMk id="3" creationId="{D3DB8632-B903-B4A1-64DB-3EC881A5B895}"/>
          </ac:spMkLst>
        </pc:spChg>
      </pc:sldChg>
      <pc:sldChg chg="modSp mod">
        <pc:chgData name="Cameron Midson" userId="510fe36d-201b-4d30-8c49-491c55367456" providerId="ADAL" clId="{93217E07-8A0E-5D7D-A37A-49773A2FEA36}" dt="2026-03-23T05:02:49.037" v="6" actId="20577"/>
        <pc:sldMkLst>
          <pc:docMk/>
          <pc:sldMk cId="3980614271" sldId="679"/>
        </pc:sldMkLst>
        <pc:spChg chg="mod">
          <ac:chgData name="Cameron Midson" userId="510fe36d-201b-4d30-8c49-491c55367456" providerId="ADAL" clId="{93217E07-8A0E-5D7D-A37A-49773A2FEA36}" dt="2026-03-23T05:02:49.037" v="6" actId="20577"/>
          <ac:spMkLst>
            <pc:docMk/>
            <pc:sldMk cId="3980614271" sldId="679"/>
            <ac:spMk id="3" creationId="{D3DB8632-B903-B4A1-64DB-3EC881A5B895}"/>
          </ac:spMkLst>
        </pc:spChg>
      </pc:sldChg>
      <pc:sldChg chg="modSp mod">
        <pc:chgData name="Cameron Midson" userId="510fe36d-201b-4d30-8c49-491c55367456" providerId="ADAL" clId="{93217E07-8A0E-5D7D-A37A-49773A2FEA36}" dt="2026-03-23T05:03:05.477" v="8" actId="1076"/>
        <pc:sldMkLst>
          <pc:docMk/>
          <pc:sldMk cId="2115504934" sldId="688"/>
        </pc:sldMkLst>
        <pc:spChg chg="mod">
          <ac:chgData name="Cameron Midson" userId="510fe36d-201b-4d30-8c49-491c55367456" providerId="ADAL" clId="{93217E07-8A0E-5D7D-A37A-49773A2FEA36}" dt="2026-03-23T05:03:05.477" v="8" actId="1076"/>
          <ac:spMkLst>
            <pc:docMk/>
            <pc:sldMk cId="2115504934" sldId="688"/>
            <ac:spMk id="4" creationId="{F6F05948-33DB-055B-AE2C-CEF9374E5478}"/>
          </ac:spMkLst>
        </pc:spChg>
        <pc:spChg chg="mod">
          <ac:chgData name="Cameron Midson" userId="510fe36d-201b-4d30-8c49-491c55367456" providerId="ADAL" clId="{93217E07-8A0E-5D7D-A37A-49773A2FEA36}" dt="2026-03-23T05:03:05.477" v="8" actId="1076"/>
          <ac:spMkLst>
            <pc:docMk/>
            <pc:sldMk cId="2115504934" sldId="688"/>
            <ac:spMk id="8" creationId="{C02330F5-AA6E-D44A-DE7C-F0AE1B15F21C}"/>
          </ac:spMkLst>
        </pc:spChg>
        <pc:spChg chg="mod">
          <ac:chgData name="Cameron Midson" userId="510fe36d-201b-4d30-8c49-491c55367456" providerId="ADAL" clId="{93217E07-8A0E-5D7D-A37A-49773A2FEA36}" dt="2026-03-23T05:03:02.640" v="7" actId="1076"/>
          <ac:spMkLst>
            <pc:docMk/>
            <pc:sldMk cId="2115504934" sldId="688"/>
            <ac:spMk id="12" creationId="{EFA6E0DB-3698-CC5C-22DE-D65DBA0B3C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Sauvignon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esensial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diapresiasi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Statusnya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diperkuat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mengesankan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slide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Coonawarra dan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 Cabernet Sauvignon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negara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bermunculan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pesaing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Valley di Victoria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McLaren Vale, Langhorne Creek dan Barossa di Australia Selatan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 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ustralia di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974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pertengahan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1800an,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pemukim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mengenali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beternak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domba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Pemukim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Skotlandia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John Riddoch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berniat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menjalankan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usaha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Coonawarra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tahun1891. Hari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pionir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David Wynn dan Bill Redman,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mungkin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sejajar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Margaret River,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Sauvignon. 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Cabernet Sauvignon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Memperlihatkan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blackcurrant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plum,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mint,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eukaliptus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cassis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ek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vanilla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roti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AU" b="1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b="0" dirty="0" err="1">
                <a:effectLst/>
              </a:rPr>
              <a:t>Pembuat</a:t>
            </a:r>
            <a:r>
              <a:rPr lang="en-AU" b="0" dirty="0">
                <a:effectLst/>
              </a:rPr>
              <a:t> </a:t>
            </a:r>
            <a:r>
              <a:rPr lang="en-AU" b="0" dirty="0" err="1">
                <a:effectLst/>
              </a:rPr>
              <a:t>anggur</a:t>
            </a:r>
            <a:r>
              <a:rPr lang="en-AU" b="0" dirty="0">
                <a:effectLst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69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berjarak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(62 mil)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28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bukanlah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lajur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Coonawarra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petak-petak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gembur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lempung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gembur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dangkal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diperoleh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117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1960 an,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dipilih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spesifik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River. Gaya Margaret River,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style medium to full body,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Coonawarra. Dalam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Margaret River Cabernets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memperlihatkan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mengesankan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kekhasan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(bouquet garni)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diantaranya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melibatkan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Merlot.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 to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fullbody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tumbuhnya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cassis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aroma violet.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115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umummya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drainase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berkerikil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menyerap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meradiasikannya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dan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di Australia.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kesamaan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090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0251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Yarra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ragam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Yarra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membanggakan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aromanya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fullbody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penyimpanan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optimal,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Franc dan Merlot.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berbasis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currant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 currant,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dedaunan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sayur-sayuran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rempah-rempah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paprika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zaitun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cedar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 </a:t>
            </a:r>
            <a:r>
              <a:rPr lang="en-AU" sz="18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sentuhan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rasa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kayu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penuaan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barel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usianya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rempah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vanila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rasa cedar dan </a:t>
            </a:r>
            <a:r>
              <a:rPr lang="en-AU" sz="18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kulit</a:t>
            </a:r>
            <a:r>
              <a:rPr lang="en-A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63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umummya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drainase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berkerikil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menyerap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meradiasikannya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Coonawarra dan Margaret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terkemuka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di Australia.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kesamaan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308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McLaren Vale, 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maritim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fullbody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1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mint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cedar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AU" b="1" i="1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Sauvignons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fullbody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kaya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bercitarasa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Gaya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unggul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Di Lembah Eden,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membanggakan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cassis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dimatangkan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kontras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mint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Di Clare Valley,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Sauvignons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Malbec.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47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SEKARANG ADALAH WAKTU YANG TEPAT UNTUK MENCICIPI DAN MENDISKUSIKAN  BEBERAPA ANGGUR PILIHAN ANDA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5031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75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Tasting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</a:t>
            </a:r>
          </a:p>
          <a:p>
            <a:endParaRPr lang="en-US" dirty="0"/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kesatuan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 ANDA TAHU? Cabernet Sauvignon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persilangan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Franc dan Sauvignon Blanc. </a:t>
            </a: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63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dipercaya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diberikannya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Australia?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5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AU" dirty="0"/>
            </a:br>
            <a:r>
              <a:rPr lang="en-AU" dirty="0" err="1"/>
              <a:t>Walaupun</a:t>
            </a:r>
            <a:r>
              <a:rPr lang="en-AU" dirty="0"/>
              <a:t> Cabernet Sauvignon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tumbuh</a:t>
            </a:r>
            <a:r>
              <a:rPr lang="en-AU" dirty="0"/>
              <a:t> di di </a:t>
            </a:r>
            <a:r>
              <a:rPr lang="en-AU" dirty="0" err="1"/>
              <a:t>berbagai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b="0" dirty="0"/>
              <a:t>, </a:t>
            </a:r>
            <a:r>
              <a:rPr lang="en-AU" b="0" dirty="0" err="1"/>
              <a:t>ini</a:t>
            </a:r>
            <a:r>
              <a:rPr lang="en-AU" b="0" dirty="0"/>
              <a:t> </a:t>
            </a:r>
            <a:r>
              <a:rPr lang="en-AU" b="0" dirty="0" err="1"/>
              <a:t>merupakan</a:t>
            </a:r>
            <a:r>
              <a:rPr lang="en-AU" b="0" dirty="0"/>
              <a:t> </a:t>
            </a:r>
            <a:r>
              <a:rPr lang="en-AU" b="0" dirty="0" err="1"/>
              <a:t>pohon</a:t>
            </a:r>
            <a:r>
              <a:rPr lang="en-AU" b="0" dirty="0"/>
              <a:t> </a:t>
            </a:r>
            <a:r>
              <a:rPr lang="en-AU" b="0" dirty="0" err="1"/>
              <a:t>anggur</a:t>
            </a:r>
            <a:r>
              <a:rPr lang="en-AU" b="0" dirty="0"/>
              <a:t> yang </a:t>
            </a:r>
            <a:r>
              <a:rPr lang="en-AU" b="0" dirty="0" err="1"/>
              <a:t>matangnya</a:t>
            </a:r>
            <a:r>
              <a:rPr lang="en-AU" b="0" dirty="0"/>
              <a:t> </a:t>
            </a:r>
            <a:r>
              <a:rPr lang="en-AU" b="0" dirty="0" err="1"/>
              <a:t>lebih</a:t>
            </a:r>
            <a:r>
              <a:rPr lang="en-AU" b="0" dirty="0"/>
              <a:t> lama yang paling </a:t>
            </a:r>
            <a:r>
              <a:rPr lang="en-AU" b="0" dirty="0" err="1"/>
              <a:t>berhasil</a:t>
            </a:r>
            <a:r>
              <a:rPr lang="en-AU" b="0" dirty="0"/>
              <a:t> </a:t>
            </a:r>
            <a:r>
              <a:rPr lang="en-AU" b="0" dirty="0" err="1"/>
              <a:t>tumbuh</a:t>
            </a:r>
            <a:r>
              <a:rPr lang="en-AU" b="0" dirty="0"/>
              <a:t> </a:t>
            </a:r>
            <a:r>
              <a:rPr lang="en-AU" b="0" dirty="0" err="1"/>
              <a:t>subur</a:t>
            </a:r>
            <a:r>
              <a:rPr lang="en-AU" b="0" dirty="0"/>
              <a:t> </a:t>
            </a:r>
            <a:r>
              <a:rPr lang="en-AU" b="0" dirty="0" err="1"/>
              <a:t>dalam</a:t>
            </a:r>
            <a:r>
              <a:rPr lang="en-AU" b="0" dirty="0"/>
              <a:t> wilayah </a:t>
            </a:r>
            <a:r>
              <a:rPr lang="en-AU" b="0" dirty="0" err="1"/>
              <a:t>dengan</a:t>
            </a:r>
            <a:r>
              <a:rPr lang="en-AU" b="0" dirty="0"/>
              <a:t> </a:t>
            </a:r>
            <a:r>
              <a:rPr lang="en-AU" b="0" dirty="0" err="1"/>
              <a:t>cuaca</a:t>
            </a:r>
            <a:r>
              <a:rPr lang="en-AU" b="0" dirty="0"/>
              <a:t> </a:t>
            </a:r>
            <a:r>
              <a:rPr lang="en-AU" b="0" dirty="0" err="1"/>
              <a:t>hangat</a:t>
            </a:r>
            <a:r>
              <a:rPr lang="en-AU" b="0" dirty="0"/>
              <a:t> </a:t>
            </a:r>
            <a:r>
              <a:rPr lang="en-AU" b="0" dirty="0" err="1"/>
              <a:t>hingga</a:t>
            </a:r>
            <a:r>
              <a:rPr lang="en-AU" b="0" dirty="0"/>
              <a:t> </a:t>
            </a:r>
            <a:r>
              <a:rPr lang="en-AU" b="0" dirty="0" err="1"/>
              <a:t>dingin</a:t>
            </a:r>
            <a:r>
              <a:rPr lang="en-AU" b="0" dirty="0"/>
              <a:t>, </a:t>
            </a:r>
            <a:r>
              <a:rPr lang="en-AU" b="0" dirty="0" err="1"/>
              <a:t>kering</a:t>
            </a:r>
            <a:r>
              <a:rPr lang="en-AU" b="0" dirty="0"/>
              <a:t> </a:t>
            </a:r>
            <a:r>
              <a:rPr lang="en-AU" b="0" dirty="0" err="1"/>
              <a:t>dengan</a:t>
            </a:r>
            <a:r>
              <a:rPr lang="en-AU" b="0" dirty="0"/>
              <a:t> </a:t>
            </a:r>
            <a:r>
              <a:rPr lang="en-AU" b="0" dirty="0" err="1"/>
              <a:t>pengaruh</a:t>
            </a:r>
            <a:r>
              <a:rPr lang="en-AU" b="0" dirty="0"/>
              <a:t> </a:t>
            </a:r>
            <a:r>
              <a:rPr lang="en-AU" b="0" dirty="0" err="1"/>
              <a:t>maritim</a:t>
            </a:r>
            <a:r>
              <a:rPr lang="en-AU" b="0" dirty="0"/>
              <a:t>.  Di wilayah yang </a:t>
            </a:r>
            <a:r>
              <a:rPr lang="en-AU" b="0" dirty="0" err="1"/>
              <a:t>panas</a:t>
            </a:r>
            <a:r>
              <a:rPr lang="en-AU" b="0" dirty="0"/>
              <a:t>, </a:t>
            </a:r>
            <a:r>
              <a:rPr lang="en-AU" b="0" dirty="0" err="1"/>
              <a:t>karakter</a:t>
            </a:r>
            <a:r>
              <a:rPr lang="en-AU" b="0" dirty="0"/>
              <a:t> </a:t>
            </a:r>
            <a:r>
              <a:rPr lang="en-AU" b="0" dirty="0" err="1"/>
              <a:t>buah</a:t>
            </a:r>
            <a:r>
              <a:rPr lang="en-AU" b="0" dirty="0"/>
              <a:t> </a:t>
            </a:r>
            <a:r>
              <a:rPr lang="en-AU" b="0" dirty="0" err="1"/>
              <a:t>menjadi</a:t>
            </a:r>
            <a:r>
              <a:rPr lang="en-AU" b="0" dirty="0"/>
              <a:t> </a:t>
            </a:r>
            <a:r>
              <a:rPr lang="en-AU" b="0" dirty="0" err="1"/>
              <a:t>kurang</a:t>
            </a:r>
            <a:r>
              <a:rPr lang="en-AU" b="0" dirty="0"/>
              <a:t> </a:t>
            </a:r>
            <a:r>
              <a:rPr lang="en-AU" b="0" dirty="0" err="1"/>
              <a:t>terlihat</a:t>
            </a:r>
            <a:r>
              <a:rPr lang="en-AU" b="0" dirty="0"/>
              <a:t> </a:t>
            </a:r>
            <a:r>
              <a:rPr lang="en-AU" b="0" dirty="0" err="1"/>
              <a:t>tetapi</a:t>
            </a:r>
            <a:r>
              <a:rPr lang="en-AU" b="0" dirty="0"/>
              <a:t> </a:t>
            </a:r>
            <a:r>
              <a:rPr lang="en-AU" b="0" dirty="0" err="1"/>
              <a:t>masih</a:t>
            </a:r>
            <a:r>
              <a:rPr lang="en-AU" b="0" dirty="0"/>
              <a:t> </a:t>
            </a:r>
            <a:r>
              <a:rPr lang="en-AU" b="0" dirty="0" err="1"/>
              <a:t>berguna</a:t>
            </a:r>
            <a:r>
              <a:rPr lang="en-AU" b="0" dirty="0"/>
              <a:t> </a:t>
            </a:r>
            <a:r>
              <a:rPr lang="en-AU" b="0" dirty="0" err="1"/>
              <a:t>dalam</a:t>
            </a:r>
            <a:r>
              <a:rPr lang="en-AU" b="0" dirty="0"/>
              <a:t> </a:t>
            </a:r>
            <a:r>
              <a:rPr lang="en-AU" b="0" dirty="0" err="1"/>
              <a:t>campuran</a:t>
            </a:r>
            <a:r>
              <a:rPr lang="en-AU" b="0" dirty="0"/>
              <a:t> wine </a:t>
            </a:r>
            <a:r>
              <a:rPr lang="en-AU" b="0" dirty="0" err="1"/>
              <a:t>dengan</a:t>
            </a:r>
            <a:r>
              <a:rPr lang="en-AU" b="0" dirty="0"/>
              <a:t> </a:t>
            </a:r>
            <a:r>
              <a:rPr lang="en-AU" b="0" dirty="0" err="1"/>
              <a:t>kualitas</a:t>
            </a:r>
            <a:r>
              <a:rPr lang="en-AU" b="0" dirty="0"/>
              <a:t> </a:t>
            </a:r>
            <a:r>
              <a:rPr lang="en-AU" b="0" dirty="0" err="1"/>
              <a:t>komersial</a:t>
            </a:r>
            <a:r>
              <a:rPr lang="en-AU" b="0" dirty="0"/>
              <a:t>, </a:t>
            </a:r>
            <a:r>
              <a:rPr lang="en-AU" b="0" dirty="0" err="1"/>
              <a:t>dimana</a:t>
            </a:r>
            <a:r>
              <a:rPr lang="en-AU" b="0" dirty="0"/>
              <a:t> </a:t>
            </a:r>
            <a:r>
              <a:rPr lang="en-AU" b="0" dirty="0" err="1"/>
              <a:t>tanin</a:t>
            </a:r>
            <a:r>
              <a:rPr lang="en-AU" b="0" dirty="0"/>
              <a:t> </a:t>
            </a:r>
            <a:r>
              <a:rPr lang="en-AU" b="0" dirty="0" err="1"/>
              <a:t>adakah</a:t>
            </a:r>
            <a:r>
              <a:rPr lang="en-AU" b="0" dirty="0"/>
              <a:t> </a:t>
            </a:r>
            <a:r>
              <a:rPr lang="en-AU" b="0" dirty="0" err="1"/>
              <a:t>kontribusi</a:t>
            </a:r>
            <a:r>
              <a:rPr lang="en-AU" b="0" dirty="0"/>
              <a:t> yang </a:t>
            </a:r>
            <a:r>
              <a:rPr lang="en-AU" b="0" dirty="0" err="1"/>
              <a:t>terbanyak</a:t>
            </a:r>
            <a:r>
              <a:rPr lang="en-AU" b="0" dirty="0"/>
              <a:t> yang </a:t>
            </a:r>
            <a:r>
              <a:rPr lang="en-AU" b="0" dirty="0" err="1"/>
              <a:t>diberikan</a:t>
            </a:r>
            <a:r>
              <a:rPr lang="en-AU" b="0" dirty="0"/>
              <a:t> </a:t>
            </a:r>
            <a:r>
              <a:rPr lang="en-AU" b="0" dirty="0" err="1"/>
              <a:t>kepada</a:t>
            </a:r>
            <a:r>
              <a:rPr lang="en-AU" b="0" dirty="0"/>
              <a:t> blending 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524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582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 DISKUSI :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679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Cabernet Sauvignon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dIlepas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memerlukan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tangkainya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skin  :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pra-fermentasi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pasca-fermentasi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diinginkannya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Cabernet Sauvignon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12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24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Perancis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Amerika)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dipakai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melembutkan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Ketika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mengambil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(cedar),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tembakau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kedelai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kakao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asap,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kopi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(cedar).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pada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Tengah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Tengah)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Cabernet.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palutum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meloncat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hilang-hilang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palutum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meninggalkan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kosong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sebabnya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palutum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terhebat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dan Shiraz.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tangguh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lapisan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esensial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0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574143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62406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4223329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949663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55" b="13720"/>
          <a:stretch/>
        </p:blipFill>
        <p:spPr>
          <a:xfrm>
            <a:off x="623890" y="2595562"/>
            <a:ext cx="11041110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en-US" sz="6000" dirty="0">
                <a:solidFill>
                  <a:schemeClr val="accent1"/>
                </a:solidFill>
              </a:rPr>
              <a:t>CABERNET SAUVIGNON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9597680" y="1992611"/>
            <a:ext cx="2594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AND BLENDS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 GAYA CABERNET SAUVIGNON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802354" y="5882553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>
                <a:latin typeface="Neue Haas Grotesk Text Pro" panose="020B0504020202020204" pitchFamily="34" charset="77"/>
              </a:rPr>
              <a:t>FERMENTASI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625530" y="5875326"/>
            <a:ext cx="201631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MASERASI / </a:t>
            </a:r>
            <a:r>
              <a:rPr lang="en-AU" sz="1400" dirty="0" err="1"/>
              <a:t>kontak</a:t>
            </a:r>
            <a:r>
              <a:rPr lang="en-AU" sz="1400" dirty="0"/>
              <a:t> </a:t>
            </a:r>
            <a:r>
              <a:rPr lang="en-AU" sz="1400" dirty="0" err="1"/>
              <a:t>dengan</a:t>
            </a:r>
            <a:r>
              <a:rPr lang="en-AU" sz="1400" dirty="0"/>
              <a:t> </a:t>
            </a:r>
            <a:r>
              <a:rPr lang="en-AU" sz="1400" dirty="0" err="1"/>
              <a:t>kulit</a:t>
            </a:r>
            <a:endParaRPr lang="en-A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448708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MATURASI DALAM Oak Barrel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271887" y="5881829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PEMBOTOLAN DAN PENUAAN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12" y="3475255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72" y="3475255"/>
            <a:ext cx="1317749" cy="2174745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2050682" y="2601541"/>
            <a:ext cx="1038398" cy="10383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2099823" y="2840750"/>
            <a:ext cx="957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BUAH ANGGUR  UMUMNYA DILEPAS DARI TANGKAINYA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07FD9-4D21-3AFE-3B40-939799B14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191" y="3835990"/>
            <a:ext cx="1772965" cy="1814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7C9F4-5DF4-D4EF-C764-8D7A8506A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458" y="3838992"/>
            <a:ext cx="1772965" cy="189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1AB1E55-DE94-7CDA-FE1C-F081EE4145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1144" y="1434525"/>
            <a:ext cx="1270924" cy="3847526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42" y="1434525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876" y="1434525"/>
            <a:ext cx="1270924" cy="3847526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2278" y="1426504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010" y="1434525"/>
            <a:ext cx="1270924" cy="38475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16048" y="542225"/>
            <a:ext cx="9221368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DAN CAMPURANNYA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604210" y="3601586"/>
            <a:ext cx="1997021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526216" y="3566417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FRANC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584121" y="3675422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555568" y="3705236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8369529" y="3675423"/>
            <a:ext cx="1411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MALBEC</a:t>
            </a:r>
          </a:p>
        </p:txBody>
      </p:sp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B81621AE-5918-7A40-DA64-6A03994C1B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3412" y="1426504"/>
            <a:ext cx="1270924" cy="38475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90A956C-1690-A30D-FF28-945C207A00C3}"/>
              </a:ext>
            </a:extLst>
          </p:cNvPr>
          <p:cNvSpPr txBox="1"/>
          <p:nvPr/>
        </p:nvSpPr>
        <p:spPr>
          <a:xfrm rot="16200000">
            <a:off x="9691369" y="3595009"/>
            <a:ext cx="2460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PETIT VERDOT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623888" y="52820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200" b="1" dirty="0">
                <a:latin typeface="+mj-lt"/>
              </a:rPr>
              <a:t>CABERNET SAUVIGNON</a:t>
            </a:r>
          </a:p>
          <a:p>
            <a:pPr algn="ctr">
              <a:lnSpc>
                <a:spcPct val="90000"/>
              </a:lnSpc>
            </a:pPr>
            <a:r>
              <a:rPr lang="en-AU" sz="1200" dirty="0" err="1">
                <a:latin typeface="+mj-lt"/>
              </a:rPr>
              <a:t>Memberi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struktur</a:t>
            </a:r>
            <a:r>
              <a:rPr lang="en-AU" sz="1200" dirty="0">
                <a:latin typeface="+mj-lt"/>
              </a:rPr>
              <a:t> yang </a:t>
            </a:r>
            <a:r>
              <a:rPr lang="en-AU" sz="1200" dirty="0" err="1">
                <a:latin typeface="+mj-lt"/>
              </a:rPr>
              <a:t>kuat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banyak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tanin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dengan</a:t>
            </a:r>
            <a:r>
              <a:rPr lang="en-AU" sz="1200" dirty="0">
                <a:latin typeface="+mj-lt"/>
              </a:rPr>
              <a:t> rasa </a:t>
            </a:r>
            <a:r>
              <a:rPr lang="en-AU" sz="1200" dirty="0" err="1">
                <a:latin typeface="+mj-lt"/>
              </a:rPr>
              <a:t>seperti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sensasi</a:t>
            </a:r>
            <a:r>
              <a:rPr lang="en-AU" sz="1200" dirty="0">
                <a:latin typeface="+mj-lt"/>
              </a:rPr>
              <a:t> ‘</a:t>
            </a:r>
            <a:r>
              <a:rPr lang="en-AU" sz="1200" dirty="0" err="1">
                <a:latin typeface="+mj-lt"/>
              </a:rPr>
              <a:t>donat</a:t>
            </a:r>
            <a:r>
              <a:rPr lang="en-AU" sz="1200" dirty="0">
                <a:latin typeface="+mj-lt"/>
              </a:rPr>
              <a:t>’ </a:t>
            </a:r>
          </a:p>
          <a:p>
            <a:pPr algn="ctr">
              <a:lnSpc>
                <a:spcPct val="90000"/>
              </a:lnSpc>
            </a:pPr>
            <a:r>
              <a:rPr lang="en-AU" sz="1200" dirty="0">
                <a:latin typeface="+mj-lt"/>
              </a:rPr>
              <a:t>(</a:t>
            </a:r>
            <a:r>
              <a:rPr lang="en-AU" sz="1200" dirty="0" err="1">
                <a:latin typeface="+mj-lt"/>
              </a:rPr>
              <a:t>hampa</a:t>
            </a:r>
            <a:r>
              <a:rPr lang="en-AU" sz="1200" dirty="0">
                <a:latin typeface="+mj-lt"/>
              </a:rPr>
              <a:t> di </a:t>
            </a:r>
            <a:r>
              <a:rPr lang="en-AU" sz="1200" dirty="0" err="1">
                <a:latin typeface="+mj-lt"/>
              </a:rPr>
              <a:t>bagian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palutum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tengah</a:t>
            </a:r>
            <a:r>
              <a:rPr lang="en-AU" sz="1200" dirty="0">
                <a:latin typeface="+mj-lt"/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2499070" y="52820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200" b="1" dirty="0">
                <a:latin typeface="+mj-lt"/>
              </a:rPr>
              <a:t>CABERNET FRANC</a:t>
            </a:r>
          </a:p>
          <a:p>
            <a:pPr algn="ctr">
              <a:lnSpc>
                <a:spcPct val="90000"/>
              </a:lnSpc>
            </a:pPr>
            <a:r>
              <a:rPr lang="en-AU" sz="1200" dirty="0" err="1">
                <a:latin typeface="+mj-lt"/>
              </a:rPr>
              <a:t>membuat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terasa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aromanya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karakter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bumbu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beri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merah</a:t>
            </a:r>
            <a:r>
              <a:rPr lang="en-AU" sz="1200" dirty="0">
                <a:latin typeface="+mj-lt"/>
              </a:rPr>
              <a:t> dan </a:t>
            </a:r>
            <a:r>
              <a:rPr lang="en-AU" sz="1200" dirty="0" err="1">
                <a:latin typeface="+mj-lt"/>
              </a:rPr>
              <a:t>merica</a:t>
            </a:r>
            <a:r>
              <a:rPr lang="en-AU" sz="1200" dirty="0">
                <a:latin typeface="+mj-lt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4345976" y="5282051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200" b="1" dirty="0">
                <a:latin typeface="+mj-lt"/>
              </a:rPr>
              <a:t>MERLOT</a:t>
            </a:r>
          </a:p>
          <a:p>
            <a:pPr algn="ctr">
              <a:lnSpc>
                <a:spcPct val="90000"/>
              </a:lnSpc>
            </a:pPr>
            <a:r>
              <a:rPr lang="en-AU" sz="1200" dirty="0" err="1">
                <a:latin typeface="+mj-lt"/>
              </a:rPr>
              <a:t>Menambah</a:t>
            </a:r>
            <a:r>
              <a:rPr lang="en-AU" sz="1200" dirty="0">
                <a:latin typeface="+mj-lt"/>
              </a:rPr>
              <a:t> rasa yang </a:t>
            </a:r>
            <a:r>
              <a:rPr lang="en-AU" sz="1200" dirty="0" err="1">
                <a:latin typeface="+mj-lt"/>
              </a:rPr>
              <a:t>kuat</a:t>
            </a:r>
            <a:r>
              <a:rPr lang="en-AU" sz="1200" dirty="0">
                <a:latin typeface="+mj-lt"/>
              </a:rPr>
              <a:t>, rasa yang kaya di </a:t>
            </a:r>
            <a:r>
              <a:rPr lang="en-AU" sz="1200" dirty="0" err="1">
                <a:latin typeface="+mj-lt"/>
              </a:rPr>
              <a:t>bagian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tengah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langit-langit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kehalusan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karakter</a:t>
            </a:r>
            <a:r>
              <a:rPr lang="en-AU" sz="1200" dirty="0">
                <a:latin typeface="+mj-lt"/>
              </a:rPr>
              <a:t>  </a:t>
            </a:r>
            <a:r>
              <a:rPr lang="en-AU" sz="1200" dirty="0" err="1">
                <a:latin typeface="+mj-lt"/>
              </a:rPr>
              <a:t>warna</a:t>
            </a:r>
            <a:r>
              <a:rPr lang="en-AU" sz="1200" dirty="0">
                <a:latin typeface="+mj-lt"/>
              </a:rPr>
              <a:t> </a:t>
            </a:r>
            <a:r>
              <a:rPr lang="en-AU" sz="1200" i="1" dirty="0">
                <a:latin typeface="+mj-lt"/>
              </a:rPr>
              <a:t>violet</a:t>
            </a:r>
            <a:r>
              <a:rPr lang="en-AU" sz="1200" dirty="0">
                <a:latin typeface="+mj-lt"/>
              </a:rPr>
              <a:t> dan </a:t>
            </a:r>
            <a:r>
              <a:rPr lang="en-AU" sz="1200" i="1" dirty="0">
                <a:latin typeface="+mj-lt"/>
              </a:rPr>
              <a:t>plum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6163388" y="528593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200" b="1" dirty="0">
                <a:latin typeface="+mj-lt"/>
              </a:rPr>
              <a:t>SHIRAZ</a:t>
            </a:r>
          </a:p>
          <a:p>
            <a:pPr algn="ctr">
              <a:lnSpc>
                <a:spcPct val="90000"/>
              </a:lnSpc>
            </a:pPr>
            <a:r>
              <a:rPr lang="en-AU" sz="1200" dirty="0" err="1">
                <a:latin typeface="+mj-lt"/>
              </a:rPr>
              <a:t>Membuat</a:t>
            </a:r>
            <a:r>
              <a:rPr lang="en-AU" sz="1200" dirty="0">
                <a:latin typeface="+mj-lt"/>
              </a:rPr>
              <a:t> rasa </a:t>
            </a:r>
            <a:r>
              <a:rPr lang="en-AU" sz="1200" dirty="0" err="1">
                <a:latin typeface="+mj-lt"/>
              </a:rPr>
              <a:t>buah</a:t>
            </a:r>
            <a:r>
              <a:rPr lang="en-AU" sz="1200" dirty="0">
                <a:latin typeface="+mj-lt"/>
              </a:rPr>
              <a:t> pada </a:t>
            </a:r>
            <a:r>
              <a:rPr lang="en-AU" sz="1200" dirty="0" err="1">
                <a:latin typeface="+mj-lt"/>
              </a:rPr>
              <a:t>palatum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tengah</a:t>
            </a:r>
            <a:r>
              <a:rPr lang="en-AU" sz="1200" dirty="0">
                <a:latin typeface="+mj-lt"/>
              </a:rPr>
              <a:t>, rasa yang </a:t>
            </a:r>
            <a:r>
              <a:rPr lang="en-AU" sz="1200" dirty="0" err="1">
                <a:latin typeface="+mj-lt"/>
              </a:rPr>
              <a:t>lembut</a:t>
            </a:r>
            <a:endParaRPr lang="en-AU" sz="12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B64557-787B-5DD1-1849-812FEC4EA3CD}"/>
              </a:ext>
            </a:extLst>
          </p:cNvPr>
          <p:cNvSpPr txBox="1"/>
          <p:nvPr/>
        </p:nvSpPr>
        <p:spPr>
          <a:xfrm>
            <a:off x="8010295" y="528593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200" b="1" dirty="0">
                <a:latin typeface="+mj-lt"/>
              </a:rPr>
              <a:t>MALBEC</a:t>
            </a:r>
          </a:p>
          <a:p>
            <a:pPr algn="ctr">
              <a:lnSpc>
                <a:spcPct val="90000"/>
              </a:lnSpc>
            </a:pPr>
            <a:r>
              <a:rPr lang="en-AU" sz="1200" dirty="0" err="1">
                <a:latin typeface="+mj-lt"/>
              </a:rPr>
              <a:t>Biasanya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membawa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bobot</a:t>
            </a:r>
            <a:r>
              <a:rPr lang="en-AU" sz="1200" dirty="0">
                <a:latin typeface="+mj-lt"/>
              </a:rPr>
              <a:t> pada </a:t>
            </a:r>
            <a:r>
              <a:rPr lang="en-AU" sz="1200" dirty="0" err="1">
                <a:latin typeface="+mj-lt"/>
              </a:rPr>
              <a:t>palutum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tanin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dengan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tekstur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padat</a:t>
            </a:r>
            <a:r>
              <a:rPr lang="en-AU" sz="1200" dirty="0">
                <a:latin typeface="+mj-lt"/>
              </a:rPr>
              <a:t>, rasa </a:t>
            </a:r>
            <a:r>
              <a:rPr lang="en-AU" sz="1200" dirty="0" err="1">
                <a:latin typeface="+mj-lt"/>
              </a:rPr>
              <a:t>buah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hitam</a:t>
            </a:r>
            <a:r>
              <a:rPr lang="en-AU" sz="1200" dirty="0">
                <a:latin typeface="+mj-lt"/>
              </a:rPr>
              <a:t> dan  </a:t>
            </a:r>
            <a:r>
              <a:rPr lang="en-AU" sz="1200" dirty="0" err="1">
                <a:latin typeface="+mj-lt"/>
              </a:rPr>
              <a:t>warna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tua</a:t>
            </a:r>
            <a:endParaRPr lang="en-AU" sz="120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DF8FC9-3394-89F0-2733-D70C73F23236}"/>
              </a:ext>
            </a:extLst>
          </p:cNvPr>
          <p:cNvSpPr txBox="1"/>
          <p:nvPr/>
        </p:nvSpPr>
        <p:spPr>
          <a:xfrm>
            <a:off x="9947736" y="528593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200" b="1" dirty="0">
                <a:latin typeface="+mj-lt"/>
              </a:rPr>
              <a:t>PETIT VERDOT</a:t>
            </a:r>
          </a:p>
          <a:p>
            <a:pPr algn="ctr">
              <a:lnSpc>
                <a:spcPct val="90000"/>
              </a:lnSpc>
            </a:pPr>
            <a:r>
              <a:rPr lang="en-AU" sz="1200" dirty="0" err="1">
                <a:latin typeface="+mj-lt"/>
              </a:rPr>
              <a:t>menambah</a:t>
            </a:r>
            <a:r>
              <a:rPr lang="en-AU" sz="1200" dirty="0">
                <a:latin typeface="+mj-lt"/>
              </a:rPr>
              <a:t> rasa </a:t>
            </a:r>
            <a:r>
              <a:rPr lang="en-AU" sz="1200" dirty="0" err="1">
                <a:latin typeface="+mj-lt"/>
              </a:rPr>
              <a:t>harum</a:t>
            </a:r>
            <a:r>
              <a:rPr lang="en-AU" sz="1200" dirty="0">
                <a:latin typeface="+mj-lt"/>
              </a:rPr>
              <a:t>, </a:t>
            </a:r>
            <a:r>
              <a:rPr lang="en-AU" sz="1200" dirty="0" err="1">
                <a:latin typeface="+mj-lt"/>
              </a:rPr>
              <a:t>tambahn</a:t>
            </a:r>
            <a:r>
              <a:rPr lang="en-AU" sz="1200" dirty="0">
                <a:latin typeface="+mj-lt"/>
              </a:rPr>
              <a:t> rasa </a:t>
            </a:r>
            <a:r>
              <a:rPr lang="en-AU" sz="1200" dirty="0" err="1">
                <a:latin typeface="+mj-lt"/>
              </a:rPr>
              <a:t>buah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warna</a:t>
            </a:r>
            <a:r>
              <a:rPr lang="en-AU" sz="1200" dirty="0">
                <a:latin typeface="+mj-lt"/>
              </a:rPr>
              <a:t> </a:t>
            </a:r>
            <a:r>
              <a:rPr lang="en-AU" sz="1200" dirty="0" err="1">
                <a:latin typeface="+mj-lt"/>
              </a:rPr>
              <a:t>gelap</a:t>
            </a:r>
            <a:r>
              <a:rPr lang="en-AU" sz="1200" dirty="0">
                <a:latin typeface="+mj-lt"/>
              </a:rPr>
              <a:t> dan </a:t>
            </a:r>
            <a:r>
              <a:rPr lang="en-AU" sz="1200" dirty="0" err="1">
                <a:latin typeface="+mj-lt"/>
              </a:rPr>
              <a:t>warna</a:t>
            </a:r>
            <a:endParaRPr lang="en-A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5468" y="0"/>
            <a:ext cx="8246532" cy="6858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AUSTRALIAN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WILAYAH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CABERNET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SAUVIGNON </a:t>
            </a:r>
            <a:br>
              <a:rPr lang="en-US" sz="5440" dirty="0">
                <a:solidFill>
                  <a:schemeClr val="accent1"/>
                </a:solidFill>
              </a:rPr>
            </a:br>
            <a:endParaRPr lang="en-US" sz="5440" dirty="0">
              <a:solidFill>
                <a:schemeClr val="accent1"/>
              </a:solidFill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40AA5044-98BC-8447-6089-F333C0BF2B4B}"/>
              </a:ext>
            </a:extLst>
          </p:cNvPr>
          <p:cNvSpPr txBox="1"/>
          <p:nvPr/>
        </p:nvSpPr>
        <p:spPr>
          <a:xfrm>
            <a:off x="3004610" y="4683857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MARGARET RIVER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9F96B-8865-AF63-6CE6-EA775B74C6A0}"/>
              </a:ext>
            </a:extLst>
          </p:cNvPr>
          <p:cNvCxnSpPr>
            <a:cxnSpLocks/>
          </p:cNvCxnSpPr>
          <p:nvPr/>
        </p:nvCxnSpPr>
        <p:spPr>
          <a:xfrm>
            <a:off x="4716165" y="4802679"/>
            <a:ext cx="589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2FDB32B5-8E59-078E-E838-5DA711541308}"/>
              </a:ext>
            </a:extLst>
          </p:cNvPr>
          <p:cNvSpPr txBox="1"/>
          <p:nvPr/>
        </p:nvSpPr>
        <p:spPr>
          <a:xfrm>
            <a:off x="6974901" y="3874925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CLARE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FD26DB-65B2-3027-DAB5-04D02369834C}"/>
              </a:ext>
            </a:extLst>
          </p:cNvPr>
          <p:cNvCxnSpPr>
            <a:cxnSpLocks/>
          </p:cNvCxnSpPr>
          <p:nvPr/>
        </p:nvCxnSpPr>
        <p:spPr>
          <a:xfrm>
            <a:off x="8356349" y="3991303"/>
            <a:ext cx="529973" cy="6100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6468433" y="4719880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642413" y="5134339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 err="1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McLAREN</a:t>
            </a: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 VALE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6478" y="4864448"/>
            <a:ext cx="809844" cy="3832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58">
            <a:extLst>
              <a:ext uri="{FF2B5EF4-FFF2-40B4-BE49-F238E27FC236}">
                <a16:creationId xmlns:a16="http://schemas.microsoft.com/office/drawing/2014/main" id="{64B29A29-868D-04F0-CDEB-D09E5A4C9905}"/>
              </a:ext>
            </a:extLst>
          </p:cNvPr>
          <p:cNvSpPr txBox="1"/>
          <p:nvPr/>
        </p:nvSpPr>
        <p:spPr>
          <a:xfrm>
            <a:off x="6800224" y="5401218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LANGHORNE CREEK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963A8E-6307-3FC6-A892-4B5A282E8E2B}"/>
              </a:ext>
            </a:extLst>
          </p:cNvPr>
          <p:cNvCxnSpPr>
            <a:cxnSpLocks/>
          </p:cNvCxnSpPr>
          <p:nvPr/>
        </p:nvCxnSpPr>
        <p:spPr>
          <a:xfrm flipV="1">
            <a:off x="8660219" y="487378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bject 58">
            <a:extLst>
              <a:ext uri="{FF2B5EF4-FFF2-40B4-BE49-F238E27FC236}">
                <a16:creationId xmlns:a16="http://schemas.microsoft.com/office/drawing/2014/main" id="{9249690D-5B03-46EB-BFB5-255EC2B7B7D7}"/>
              </a:ext>
            </a:extLst>
          </p:cNvPr>
          <p:cNvSpPr txBox="1"/>
          <p:nvPr/>
        </p:nvSpPr>
        <p:spPr>
          <a:xfrm>
            <a:off x="7518956" y="5736143"/>
            <a:ext cx="13911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COONAWARRA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9ED21A-F506-0E9D-EE1D-A977F64F165A}"/>
              </a:ext>
            </a:extLst>
          </p:cNvPr>
          <p:cNvCxnSpPr>
            <a:cxnSpLocks/>
          </p:cNvCxnSpPr>
          <p:nvPr/>
        </p:nvCxnSpPr>
        <p:spPr>
          <a:xfrm flipV="1">
            <a:off x="8910084" y="524592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bject 58">
            <a:extLst>
              <a:ext uri="{FF2B5EF4-FFF2-40B4-BE49-F238E27FC236}">
                <a16:creationId xmlns:a16="http://schemas.microsoft.com/office/drawing/2014/main" id="{C017BB09-8489-0073-2B84-4A1CFD426617}"/>
              </a:ext>
            </a:extLst>
          </p:cNvPr>
          <p:cNvSpPr txBox="1"/>
          <p:nvPr/>
        </p:nvSpPr>
        <p:spPr>
          <a:xfrm>
            <a:off x="10448226" y="5714878"/>
            <a:ext cx="13911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YARRA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71773FD-5163-4EF1-E0F0-DFE11B55B3A9}"/>
              </a:ext>
            </a:extLst>
          </p:cNvPr>
          <p:cNvCxnSpPr>
            <a:cxnSpLocks/>
          </p:cNvCxnSpPr>
          <p:nvPr/>
        </p:nvCxnSpPr>
        <p:spPr>
          <a:xfrm flipH="1" flipV="1">
            <a:off x="9928471" y="5368203"/>
            <a:ext cx="497638" cy="4630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412"/>
          <a:stretch/>
        </p:blipFill>
        <p:spPr>
          <a:xfrm>
            <a:off x="73152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430584" y="2578573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AUSTRALIA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BAGIAN SELATAN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312355" y="5217622"/>
            <a:ext cx="13911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COONAWARRA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6796617" y="4642980"/>
            <a:ext cx="2474383" cy="6910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erial view of a large field&#10;&#10;AI-generated content may be incorrect.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AU" dirty="0" err="1"/>
              <a:t>Pengaruh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laut</a:t>
            </a:r>
            <a:r>
              <a:rPr lang="en-AU" dirty="0"/>
              <a:t> /  </a:t>
            </a:r>
            <a:r>
              <a:rPr lang="en-AU" dirty="0" err="1"/>
              <a:t>maritim</a:t>
            </a:r>
            <a:endParaRPr lang="en-AU" dirty="0"/>
          </a:p>
          <a:p>
            <a:pPr>
              <a:spcBef>
                <a:spcPts val="300"/>
              </a:spcBef>
            </a:pPr>
            <a:r>
              <a:rPr lang="en-AU" dirty="0"/>
              <a:t>Jenis </a:t>
            </a:r>
            <a:r>
              <a:rPr lang="en-AU" dirty="0" err="1"/>
              <a:t>tanah</a:t>
            </a:r>
            <a:r>
              <a:rPr lang="en-AU" dirty="0"/>
              <a:t> terra </a:t>
            </a:r>
            <a:r>
              <a:rPr lang="en-AU" dirty="0" err="1"/>
              <a:t>rossa</a:t>
            </a:r>
            <a:r>
              <a:rPr lang="en-AU" dirty="0"/>
              <a:t> Australia yang </a:t>
            </a:r>
            <a:r>
              <a:rPr lang="en-AU" dirty="0" err="1"/>
              <a:t>terkenal</a:t>
            </a:r>
            <a:endParaRPr lang="en-AU" dirty="0"/>
          </a:p>
          <a:p>
            <a:pPr>
              <a:spcBef>
                <a:spcPts val="300"/>
              </a:spcBef>
            </a:pPr>
            <a:r>
              <a:rPr lang="en-AU" dirty="0" err="1"/>
              <a:t>Tehnik</a:t>
            </a:r>
            <a:r>
              <a:rPr lang="en-AU" dirty="0"/>
              <a:t> </a:t>
            </a: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turun</a:t>
            </a:r>
            <a:r>
              <a:rPr lang="en-AU" dirty="0"/>
              <a:t> </a:t>
            </a:r>
            <a:r>
              <a:rPr lang="en-AU" dirty="0" err="1"/>
              <a:t>temurun</a:t>
            </a:r>
            <a:r>
              <a:rPr lang="en-AU" dirty="0"/>
              <a:t>  </a:t>
            </a:r>
          </a:p>
          <a:p>
            <a:pPr>
              <a:spcBef>
                <a:spcPts val="300"/>
              </a:spcBef>
            </a:pPr>
            <a:r>
              <a:rPr lang="en-AU" dirty="0"/>
              <a:t>Cabernet Sauvignon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jenis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utama</a:t>
            </a:r>
            <a:endParaRPr lang="en-AU" dirty="0"/>
          </a:p>
          <a:p>
            <a:pPr>
              <a:spcBef>
                <a:spcPts val="300"/>
              </a:spcBef>
            </a:pPr>
            <a:r>
              <a:rPr lang="en-AU" dirty="0" err="1"/>
              <a:t>Mempunyai</a:t>
            </a:r>
            <a:r>
              <a:rPr lang="en-AU" dirty="0"/>
              <a:t> </a:t>
            </a:r>
            <a:r>
              <a:rPr lang="en-AU" dirty="0" err="1"/>
              <a:t>tradisi</a:t>
            </a:r>
            <a:r>
              <a:rPr lang="en-AU" dirty="0"/>
              <a:t> </a:t>
            </a:r>
            <a:r>
              <a:rPr lang="en-AU" dirty="0" err="1"/>
              <a:t>pencampuran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COONAWARRA</a:t>
            </a: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36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40878"/>
            <a:ext cx="3349879" cy="684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DIPENGARUHI OLEH ANGIN MENYEJUKKAN </a:t>
            </a:r>
          </a:p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DARI SAMUDRA SELATAN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190292" y="3835450"/>
            <a:ext cx="288748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COONAWARRA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50–110M (164–361KAKI)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5282" y="643666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5282" y="531366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07185" y="626399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8E4AECA-0CCA-76E3-83CB-36D6CE78A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1979A6C9-F24A-D36D-AC5A-813E7FC71C3C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06AA1C-AC77-6638-537D-465167BDFE73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A3ABB8-834F-BDD3-55B9-BFFA9FBCBD5D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647D5C-F148-C923-A100-8D5F3A72BA7C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5D19E-5D22-78C6-AB8D-94A5837B3058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483504" cy="1530521"/>
          </a:xfrm>
        </p:spPr>
        <p:txBody>
          <a:bodyPr/>
          <a:lstStyle/>
          <a:p>
            <a:r>
              <a:rPr lang="en-AU" dirty="0"/>
              <a:t>Cabernet Sauvignon </a:t>
            </a:r>
            <a:r>
              <a:rPr lang="en-AU" dirty="0" err="1"/>
              <a:t>tumbuh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sangat </a:t>
            </a:r>
            <a:r>
              <a:rPr lang="en-AU" dirty="0" err="1"/>
              <a:t>berhasil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ditanam</a:t>
            </a:r>
            <a:r>
              <a:rPr lang="en-AU" dirty="0"/>
              <a:t> di </a:t>
            </a:r>
            <a:r>
              <a:rPr lang="en-AU" dirty="0" err="1"/>
              <a:t>tanah</a:t>
            </a:r>
            <a:r>
              <a:rPr lang="en-AU" dirty="0"/>
              <a:t> terra </a:t>
            </a:r>
            <a:r>
              <a:rPr lang="en-AU" dirty="0" err="1"/>
              <a:t>rossa</a:t>
            </a:r>
            <a:r>
              <a:rPr lang="en-AU" dirty="0"/>
              <a:t> Coonawarra’ yang </a:t>
            </a:r>
            <a:r>
              <a:rPr lang="en-AU" dirty="0" err="1"/>
              <a:t>terkenal</a:t>
            </a:r>
            <a:r>
              <a:rPr lang="en-AU" dirty="0"/>
              <a:t> –  </a:t>
            </a:r>
            <a:r>
              <a:rPr lang="en-AU" dirty="0" err="1"/>
              <a:t>lapisan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atas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yang tipis,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komponen</a:t>
            </a:r>
            <a:r>
              <a:rPr lang="en-AU" dirty="0"/>
              <a:t> </a:t>
            </a:r>
            <a:r>
              <a:rPr lang="en-AU" dirty="0" err="1"/>
              <a:t>dasar</a:t>
            </a:r>
            <a:r>
              <a:rPr lang="en-AU" dirty="0"/>
              <a:t> </a:t>
            </a:r>
            <a:r>
              <a:rPr lang="en-AU" dirty="0" err="1"/>
              <a:t>besi</a:t>
            </a:r>
            <a:r>
              <a:rPr lang="en-AU" dirty="0"/>
              <a:t> </a:t>
            </a:r>
            <a:r>
              <a:rPr lang="en-AU" dirty="0" err="1"/>
              <a:t>oksida</a:t>
            </a:r>
            <a:r>
              <a:rPr lang="en-AU" dirty="0"/>
              <a:t> di </a:t>
            </a:r>
            <a:r>
              <a:rPr lang="en-AU" dirty="0" err="1"/>
              <a:t>atas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kapur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AUSTRALIA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SEBELAH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BARAT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2201333" y="5101244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MARGARET RIVER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3894667" y="4859867"/>
            <a:ext cx="1710266" cy="35775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1427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en-AU" dirty="0" err="1"/>
              <a:t>Surga</a:t>
            </a:r>
            <a:r>
              <a:rPr lang="en-AU" dirty="0"/>
              <a:t> </a:t>
            </a:r>
            <a:r>
              <a:rPr lang="en-AU" dirty="0" err="1"/>
              <a:t>Kuliner</a:t>
            </a:r>
            <a:endParaRPr lang="en-AU" dirty="0"/>
          </a:p>
          <a:p>
            <a:pPr>
              <a:spcBef>
                <a:spcPts val="100"/>
              </a:spcBef>
            </a:pPr>
            <a:r>
              <a:rPr lang="en-AU" dirty="0"/>
              <a:t>Cabernet Sauvignon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terbaik</a:t>
            </a:r>
            <a:r>
              <a:rPr lang="en-AU" dirty="0"/>
              <a:t> di wilayah </a:t>
            </a:r>
            <a:r>
              <a:rPr lang="en-AU" dirty="0" err="1"/>
              <a:t>ini</a:t>
            </a:r>
            <a:endParaRPr lang="en-AU" dirty="0"/>
          </a:p>
          <a:p>
            <a:pPr>
              <a:spcBef>
                <a:spcPts val="100"/>
              </a:spcBef>
            </a:pPr>
            <a:r>
              <a:rPr lang="en-AU" dirty="0"/>
              <a:t>Blending yang </a:t>
            </a:r>
            <a:r>
              <a:rPr lang="en-AU" dirty="0" err="1"/>
              <a:t>berhasil</a:t>
            </a:r>
            <a:endParaRPr lang="en-AU" dirty="0"/>
          </a:p>
          <a:p>
            <a:pPr>
              <a:spcBef>
                <a:spcPts val="100"/>
              </a:spcBef>
            </a:pPr>
            <a:r>
              <a:rPr lang="en-AU" dirty="0"/>
              <a:t>Metode </a:t>
            </a:r>
            <a:r>
              <a:rPr lang="en-AU" dirty="0" err="1"/>
              <a:t>inovatif</a:t>
            </a:r>
            <a:r>
              <a:rPr lang="en-AU" dirty="0"/>
              <a:t> dan </a:t>
            </a:r>
            <a:r>
              <a:rPr lang="en-AU" dirty="0" err="1"/>
              <a:t>eksperimental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MARGARET RIVER</a:t>
            </a: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672817" y="3720866"/>
            <a:ext cx="255553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MARGARET RIVER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0–231M (0–757KAKI)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1693009"/>
            <a:ext cx="3496430" cy="683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MARITIM YANG KUAT, DENGAN SAMUDRA DI KETIGA SISINYA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4192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DA9BDF0-10D2-D42E-B48A-0FA958FE3DF6}"/>
              </a:ext>
            </a:extLst>
          </p:cNvPr>
          <p:cNvSpPr txBox="1">
            <a:spLocks/>
          </p:cNvSpPr>
          <p:nvPr/>
        </p:nvSpPr>
        <p:spPr>
          <a:xfrm>
            <a:off x="518143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D0DDDA65-CEDB-8F90-CD70-D852D3643B62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53BE5D-DA59-11EC-B36B-85E9A55F8A67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D31E9A-DFA1-52F1-D044-147620563551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432205-C541-D438-99E4-2B385566C842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3FA06-9BE2-4B05-C4AE-98924599B93D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52BF96-0064-933E-1A68-938E4DA4625F}"/>
              </a:ext>
            </a:extLst>
          </p:cNvPr>
          <p:cNvSpPr txBox="1"/>
          <p:nvPr/>
        </p:nvSpPr>
        <p:spPr>
          <a:xfrm>
            <a:off x="6545766" y="568712"/>
            <a:ext cx="509610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perjalanan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pemandu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en-AU" dirty="0"/>
              <a:t>Tanah Margaret River Sebagian </a:t>
            </a:r>
            <a:r>
              <a:rPr lang="en-AU" dirty="0" err="1"/>
              <a:t>besar</a:t>
            </a:r>
            <a:r>
              <a:rPr lang="en-AU" dirty="0"/>
              <a:t>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berkerikil</a:t>
            </a:r>
            <a:r>
              <a:rPr lang="en-AU" dirty="0"/>
              <a:t> pada </a:t>
            </a:r>
            <a:r>
              <a:rPr lang="en-AU" dirty="0" err="1"/>
              <a:t>granit</a:t>
            </a:r>
            <a:r>
              <a:rPr lang="en-AU" dirty="0"/>
              <a:t> dan </a:t>
            </a:r>
            <a:r>
              <a:rPr lang="en-AU" dirty="0" err="1"/>
              <a:t>gneis</a:t>
            </a:r>
            <a:r>
              <a:rPr lang="en-AU" dirty="0"/>
              <a:t>,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kapasitas</a:t>
            </a:r>
            <a:r>
              <a:rPr lang="en-AU" dirty="0"/>
              <a:t> </a:t>
            </a:r>
            <a:r>
              <a:rPr lang="en-AU" dirty="0" err="1"/>
              <a:t>menahan</a:t>
            </a:r>
            <a:r>
              <a:rPr lang="en-AU" dirty="0"/>
              <a:t> air yang </a:t>
            </a:r>
            <a:r>
              <a:rPr lang="en-AU" dirty="0" err="1"/>
              <a:t>rendah</a:t>
            </a:r>
            <a:r>
              <a:rPr lang="en-AU" dirty="0"/>
              <a:t> </a:t>
            </a:r>
            <a:r>
              <a:rPr lang="en-AU" dirty="0" err="1"/>
              <a:t>secara</a:t>
            </a:r>
            <a:r>
              <a:rPr lang="en-AU" dirty="0"/>
              <a:t> </a:t>
            </a:r>
            <a:r>
              <a:rPr lang="en-AU" dirty="0" err="1"/>
              <a:t>keseluruhan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VICTORIA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3479800" y="6273800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YARRA VALLEY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4732867"/>
            <a:ext cx="1735666" cy="1657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AU" dirty="0" err="1"/>
              <a:t>Distrik</a:t>
            </a:r>
            <a:r>
              <a:rPr lang="en-AU" dirty="0"/>
              <a:t> </a:t>
            </a:r>
            <a:r>
              <a:rPr lang="en-AU" dirty="0" err="1"/>
              <a:t>penanaman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utama</a:t>
            </a:r>
            <a:r>
              <a:rPr lang="en-AU" dirty="0"/>
              <a:t> yang </a:t>
            </a:r>
            <a:r>
              <a:rPr lang="en-AU" dirty="0" err="1"/>
              <a:t>pertama</a:t>
            </a:r>
            <a:r>
              <a:rPr lang="en-AU" dirty="0"/>
              <a:t> di Victoria</a:t>
            </a:r>
          </a:p>
          <a:p>
            <a:pPr>
              <a:spcBef>
                <a:spcPct val="0"/>
              </a:spcBef>
            </a:pPr>
            <a:r>
              <a:rPr lang="en-AU" dirty="0"/>
              <a:t>Gaya </a:t>
            </a:r>
            <a:r>
              <a:rPr lang="en-AU" dirty="0" err="1"/>
              <a:t>iklim</a:t>
            </a:r>
            <a:r>
              <a:rPr lang="en-AU" dirty="0"/>
              <a:t> </a:t>
            </a:r>
            <a:r>
              <a:rPr lang="en-AU" dirty="0" err="1"/>
              <a:t>sejuk</a:t>
            </a:r>
            <a:endParaRPr lang="en-AU" dirty="0"/>
          </a:p>
          <a:p>
            <a:pPr>
              <a:spcBef>
                <a:spcPct val="0"/>
              </a:spcBef>
            </a:pPr>
            <a:r>
              <a:rPr lang="en-AU" dirty="0" err="1"/>
              <a:t>Surga</a:t>
            </a:r>
            <a:r>
              <a:rPr lang="en-AU" dirty="0"/>
              <a:t> </a:t>
            </a:r>
            <a:r>
              <a:rPr lang="en-AU" dirty="0" err="1"/>
              <a:t>kuliner</a:t>
            </a:r>
            <a:r>
              <a:rPr lang="en-AU" dirty="0"/>
              <a:t> dan </a:t>
            </a:r>
            <a:r>
              <a:rPr lang="en-AU" dirty="0" err="1"/>
              <a:t>destinasi</a:t>
            </a:r>
            <a:r>
              <a:rPr lang="en-AU" dirty="0"/>
              <a:t> </a:t>
            </a:r>
            <a:r>
              <a:rPr lang="en-AU" dirty="0" err="1"/>
              <a:t>wisata</a:t>
            </a:r>
            <a:r>
              <a:rPr lang="en-AU" dirty="0"/>
              <a:t> yang popular.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YARRA VALLEY</a:t>
            </a: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656775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2241550"/>
            <a:ext cx="2716089" cy="48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MEDITERANIA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YARRA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 (98–1,312KAKI)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EFA6E0DB-3698-CC5C-22DE-D65DBA0B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903555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1D12AE15-3329-71CB-918F-9A5293427149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70FCC0-09A6-4441-1FED-BFCDDEB649A4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684526-05D1-99ED-1CD7-26D83DFDC5C7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BFE78F-69A9-565B-BB0D-267F7A740714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8B0E3D-3029-7FFD-3FD9-16BDDBF6E83C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21155049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en-AU" sz="1600" dirty="0"/>
              <a:t>Bagian </a:t>
            </a:r>
            <a:r>
              <a:rPr lang="en-AU" sz="1600" dirty="0" err="1"/>
              <a:t>utara</a:t>
            </a:r>
            <a:r>
              <a:rPr lang="en-AU" sz="1600" dirty="0"/>
              <a:t> Yarra Valley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fitur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abu-abu</a:t>
            </a:r>
            <a:r>
              <a:rPr lang="en-AU" sz="1600" dirty="0"/>
              <a:t> </a:t>
            </a:r>
            <a:r>
              <a:rPr lang="en-AU" sz="1600" dirty="0" err="1"/>
              <a:t>sampai</a:t>
            </a:r>
            <a:r>
              <a:rPr lang="en-AU" sz="1600" dirty="0"/>
              <a:t> </a:t>
            </a:r>
            <a:r>
              <a:rPr lang="en-AU" sz="1600" dirty="0" err="1"/>
              <a:t>abu-abu</a:t>
            </a:r>
            <a:r>
              <a:rPr lang="en-AU" sz="1600" dirty="0"/>
              <a:t> </a:t>
            </a:r>
            <a:r>
              <a:rPr lang="en-AU" sz="1600" dirty="0" err="1"/>
              <a:t>kecoklatan</a:t>
            </a:r>
            <a:r>
              <a:rPr lang="en-AU" sz="1600" dirty="0"/>
              <a:t> pada </a:t>
            </a:r>
            <a:r>
              <a:rPr lang="en-AU" sz="1600" dirty="0" err="1"/>
              <a:t>permukaannya</a:t>
            </a:r>
            <a:r>
              <a:rPr lang="en-AU" sz="1600" dirty="0"/>
              <a:t>, dan  </a:t>
            </a:r>
            <a:r>
              <a:rPr lang="en-AU" sz="1600" dirty="0" err="1"/>
              <a:t>berkisar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berlempung</a:t>
            </a:r>
            <a:r>
              <a:rPr lang="en-AU" sz="1600" dirty="0"/>
              <a:t> </a:t>
            </a:r>
            <a:r>
              <a:rPr lang="en-AU" sz="1600" dirty="0" err="1"/>
              <a:t>sampai</a:t>
            </a:r>
            <a:r>
              <a:rPr lang="en-AU" sz="1600" dirty="0"/>
              <a:t> </a:t>
            </a:r>
            <a:r>
              <a:rPr lang="en-AU" sz="1600" dirty="0" err="1"/>
              <a:t>lempung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liat</a:t>
            </a:r>
            <a:r>
              <a:rPr lang="en-AU" sz="1600" dirty="0"/>
              <a:t> yang </a:t>
            </a:r>
            <a:r>
              <a:rPr lang="en-AU" sz="1600" dirty="0" err="1"/>
              <a:t>konsisten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lapisan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bawah</a:t>
            </a:r>
            <a:r>
              <a:rPr lang="en-AU" sz="1600" dirty="0"/>
              <a:t> </a:t>
            </a:r>
            <a:r>
              <a:rPr lang="en-AU" sz="1600" dirty="0" err="1"/>
              <a:t>merupakan</a:t>
            </a:r>
            <a:r>
              <a:rPr lang="en-AU" sz="1600" dirty="0"/>
              <a:t> </a:t>
            </a:r>
            <a:r>
              <a:rPr lang="en-AU" sz="1600" dirty="0" err="1"/>
              <a:t>tabah</a:t>
            </a:r>
            <a:r>
              <a:rPr lang="en-AU" sz="1600" dirty="0"/>
              <a:t> </a:t>
            </a:r>
            <a:r>
              <a:rPr lang="en-AU" sz="1600" dirty="0" err="1"/>
              <a:t>liat</a:t>
            </a:r>
            <a:r>
              <a:rPr lang="en-AU" sz="1600" dirty="0"/>
              <a:t> </a:t>
            </a:r>
            <a:r>
              <a:rPr lang="en-AU" sz="1600" dirty="0" err="1"/>
              <a:t>berwarna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 </a:t>
            </a:r>
            <a:r>
              <a:rPr lang="en-AU" sz="1600" dirty="0" err="1"/>
              <a:t>kecoklatan</a:t>
            </a:r>
            <a:r>
              <a:rPr lang="en-AU" sz="1600" dirty="0"/>
              <a:t>, </a:t>
            </a:r>
            <a:r>
              <a:rPr lang="en-AU" sz="1600" dirty="0" err="1"/>
              <a:t>sering</a:t>
            </a:r>
            <a:r>
              <a:rPr lang="en-AU" sz="1600" dirty="0"/>
              <a:t> kali </a:t>
            </a:r>
            <a:r>
              <a:rPr lang="en-AU" sz="1600" dirty="0" err="1"/>
              <a:t>berisi</a:t>
            </a:r>
            <a:r>
              <a:rPr lang="en-AU" sz="1600" dirty="0"/>
              <a:t> </a:t>
            </a:r>
            <a:r>
              <a:rPr lang="en-AU" sz="1600" dirty="0" err="1"/>
              <a:t>bebatuan</a:t>
            </a:r>
            <a:r>
              <a:rPr lang="en-AU" sz="1600" dirty="0"/>
              <a:t>.  </a:t>
            </a:r>
            <a:r>
              <a:rPr lang="en-AU" sz="1600" dirty="0" err="1"/>
              <a:t>Jenis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utama</a:t>
            </a:r>
            <a:r>
              <a:rPr lang="en-AU" sz="1600" dirty="0"/>
              <a:t> </a:t>
            </a:r>
            <a:r>
              <a:rPr lang="en-AU" sz="1600" dirty="0" err="1"/>
              <a:t>lainnya</a:t>
            </a:r>
            <a:r>
              <a:rPr lang="en-AU" sz="1600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vulkanik</a:t>
            </a:r>
            <a:r>
              <a:rPr lang="en-AU" sz="1600" dirty="0"/>
              <a:t> yang sangat </a:t>
            </a:r>
            <a:r>
              <a:rPr lang="en-AU" sz="1600" dirty="0" err="1"/>
              <a:t>dalam</a:t>
            </a:r>
            <a:r>
              <a:rPr lang="en-AU" sz="1600" dirty="0"/>
              <a:t> dan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vulkanik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 yang </a:t>
            </a:r>
            <a:r>
              <a:rPr lang="en-AU" sz="1600" dirty="0" err="1"/>
              <a:t>subur</a:t>
            </a:r>
            <a:r>
              <a:rPr lang="en-AU" sz="1600" dirty="0"/>
              <a:t> di </a:t>
            </a:r>
            <a:r>
              <a:rPr lang="en-AU" sz="1600" dirty="0" err="1"/>
              <a:t>bagian</a:t>
            </a:r>
            <a:r>
              <a:rPr lang="en-AU" sz="1600" dirty="0"/>
              <a:t> </a:t>
            </a:r>
            <a:r>
              <a:rPr lang="en-AU" sz="1600" dirty="0" err="1"/>
              <a:t>selatan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lembah</a:t>
            </a:r>
            <a:r>
              <a:rPr lang="en-A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4689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02"/>
          <a:stretch/>
        </p:blipFill>
        <p:spPr>
          <a:xfrm>
            <a:off x="2560557" y="0"/>
            <a:ext cx="9631443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197235" y="556042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YANG TERBAIK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DARI AREA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LAINNYA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6954309" y="2403073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CLARE VALLEY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9177867" y="4614333"/>
            <a:ext cx="736600" cy="21651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bject 58">
            <a:extLst>
              <a:ext uri="{FF2B5EF4-FFF2-40B4-BE49-F238E27FC236}">
                <a16:creationId xmlns:a16="http://schemas.microsoft.com/office/drawing/2014/main" id="{6829C3C8-B33D-F8AC-B7F1-701B4FA977B6}"/>
              </a:ext>
            </a:extLst>
          </p:cNvPr>
          <p:cNvSpPr txBox="1"/>
          <p:nvPr/>
        </p:nvSpPr>
        <p:spPr>
          <a:xfrm>
            <a:off x="6732059" y="3312622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EDEN VALLEY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1482C70-8E56-255C-058C-7E2767776258}"/>
              </a:ext>
            </a:extLst>
          </p:cNvPr>
          <p:cNvSpPr txBox="1"/>
          <p:nvPr/>
        </p:nvSpPr>
        <p:spPr>
          <a:xfrm>
            <a:off x="7721601" y="4714474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 err="1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McLAREN</a:t>
            </a: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 VALE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34BD0D7-6578-7EF7-8B3A-810AB57CEE2F}"/>
              </a:ext>
            </a:extLst>
          </p:cNvPr>
          <p:cNvSpPr txBox="1"/>
          <p:nvPr/>
        </p:nvSpPr>
        <p:spPr>
          <a:xfrm>
            <a:off x="8322733" y="6238252"/>
            <a:ext cx="19790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LANGHORNE CREEK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C9D6B4-2D5F-9306-FF05-4F57BB6B3A26}"/>
              </a:ext>
            </a:extLst>
          </p:cNvPr>
          <p:cNvCxnSpPr>
            <a:cxnSpLocks/>
          </p:cNvCxnSpPr>
          <p:nvPr/>
        </p:nvCxnSpPr>
        <p:spPr>
          <a:xfrm flipH="1">
            <a:off x="10210800" y="4763118"/>
            <a:ext cx="474134" cy="15915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0673CF-1B9A-0FD8-8214-A153AABBF937}"/>
              </a:ext>
            </a:extLst>
          </p:cNvPr>
          <p:cNvCxnSpPr>
            <a:cxnSpLocks/>
          </p:cNvCxnSpPr>
          <p:nvPr/>
        </p:nvCxnSpPr>
        <p:spPr>
          <a:xfrm flipH="1" flipV="1">
            <a:off x="8060267" y="3429000"/>
            <a:ext cx="2667000" cy="1403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67F838-BAF2-0266-7857-FD2C35D8A18A}"/>
              </a:ext>
            </a:extLst>
          </p:cNvPr>
          <p:cNvCxnSpPr>
            <a:cxnSpLocks/>
          </p:cNvCxnSpPr>
          <p:nvPr/>
        </p:nvCxnSpPr>
        <p:spPr>
          <a:xfrm flipH="1">
            <a:off x="8373533" y="2053785"/>
            <a:ext cx="1769534" cy="46566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87897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8158185" y="2975400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303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32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KARAKTERISTIK DAN </a:t>
            </a:r>
            <a:br>
              <a:rPr lang="en-US" sz="32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32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PROFIL RASA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9208" y="476099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latin typeface="Neue Haas Grotesk Text Pro" panose="020B0504020202020204" pitchFamily="34" charset="77"/>
              </a:rPr>
              <a:t>hitam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Blackcurrant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Mint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Eukaliptus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Paprika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Cassis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42410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10465665" y="267179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9103217" y="1514673"/>
            <a:ext cx="2724896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RASA OAK</a:t>
            </a:r>
          </a:p>
          <a:p>
            <a:pPr algn="ctr">
              <a:buClr>
                <a:srgbClr val="F40000"/>
              </a:buClr>
            </a:pPr>
            <a:r>
              <a:rPr lang="en-AU" sz="1600" dirty="0">
                <a:cs typeface="Hellix SemiBold"/>
              </a:rPr>
              <a:t>DENGAN SEDIKIT</a:t>
            </a:r>
          </a:p>
          <a:p>
            <a:pPr algn="ctr">
              <a:buClr>
                <a:srgbClr val="F40000"/>
              </a:buClr>
            </a:pPr>
            <a:r>
              <a:rPr lang="en-AU" sz="1600" dirty="0">
                <a:cs typeface="Hellix SemiBold"/>
              </a:rPr>
              <a:t>SENTUHAN ROTI BAKAR ATAU VANILA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2856697" y="2609088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48420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48391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48391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48391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06856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4284339" y="60656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697804" y="578700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3702072" y="244400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272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269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269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269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B5BDD7A-EEDD-5B51-C03E-12CD3C8BF5B7}"/>
              </a:ext>
            </a:extLst>
          </p:cNvPr>
          <p:cNvGrpSpPr/>
          <p:nvPr/>
        </p:nvGrpSpPr>
        <p:grpSpPr>
          <a:xfrm>
            <a:off x="4652058" y="6075434"/>
            <a:ext cx="278634" cy="272668"/>
            <a:chOff x="8032638" y="5926610"/>
            <a:chExt cx="278634" cy="272668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3B20145-BD55-5EFB-574C-258EABE68B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6F7FA4A-DD87-0E47-F405-1307329BC91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2A5A0A3-DFF9-2205-3D06-99AC851FC068}"/>
              </a:ext>
            </a:extLst>
          </p:cNvPr>
          <p:cNvGrpSpPr/>
          <p:nvPr/>
        </p:nvGrpSpPr>
        <p:grpSpPr>
          <a:xfrm rot="10800000">
            <a:off x="3926344" y="6075434"/>
            <a:ext cx="278634" cy="272668"/>
            <a:chOff x="8032638" y="5926610"/>
            <a:chExt cx="278634" cy="272668"/>
          </a:xfrm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443FFEC-E5C9-CDA6-011A-292D0591936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F73064C-3A6F-BCF8-0BAF-B00D09470D5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4ED462-54F6-2992-3D62-283922090D7D}"/>
              </a:ext>
            </a:extLst>
          </p:cNvPr>
          <p:cNvCxnSpPr>
            <a:cxnSpLocks/>
          </p:cNvCxnSpPr>
          <p:nvPr/>
        </p:nvCxnSpPr>
        <p:spPr>
          <a:xfrm>
            <a:off x="1341325" y="4980224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70D8A7B3-763C-066E-8C8C-3C003DDFD55F}"/>
              </a:ext>
            </a:extLst>
          </p:cNvPr>
          <p:cNvSpPr txBox="1"/>
          <p:nvPr/>
        </p:nvSpPr>
        <p:spPr>
          <a:xfrm>
            <a:off x="606635" y="216838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AF18CB-C181-F4B8-6293-848A2BAAEA45}"/>
              </a:ext>
            </a:extLst>
          </p:cNvPr>
          <p:cNvCxnSpPr>
            <a:cxnSpLocks/>
          </p:cNvCxnSpPr>
          <p:nvPr/>
        </p:nvCxnSpPr>
        <p:spPr>
          <a:xfrm>
            <a:off x="1585641" y="2276751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F11C53D8-5C90-AE64-932E-1629B8A714C9}"/>
              </a:ext>
            </a:extLst>
          </p:cNvPr>
          <p:cNvSpPr txBox="1"/>
          <p:nvPr/>
        </p:nvSpPr>
        <p:spPr>
          <a:xfrm>
            <a:off x="606634" y="32106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8FE35EE4-2D42-7293-A595-2B327F4D3023}"/>
              </a:ext>
            </a:extLst>
          </p:cNvPr>
          <p:cNvSpPr txBox="1"/>
          <p:nvPr/>
        </p:nvSpPr>
        <p:spPr>
          <a:xfrm>
            <a:off x="1915897" y="2878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C85A7616-2F31-829C-FF6E-A3863F067A30}"/>
              </a:ext>
            </a:extLst>
          </p:cNvPr>
          <p:cNvSpPr txBox="1"/>
          <p:nvPr/>
        </p:nvSpPr>
        <p:spPr>
          <a:xfrm>
            <a:off x="3185648" y="2878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778B24D1-8CF0-D3BD-01C4-23F724554195}"/>
              </a:ext>
            </a:extLst>
          </p:cNvPr>
          <p:cNvSpPr txBox="1"/>
          <p:nvPr/>
        </p:nvSpPr>
        <p:spPr>
          <a:xfrm>
            <a:off x="4478779" y="2878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910A8FB8-B880-7E8B-3EE1-2C139AFF8D90}"/>
              </a:ext>
            </a:extLst>
          </p:cNvPr>
          <p:cNvSpPr txBox="1"/>
          <p:nvPr/>
        </p:nvSpPr>
        <p:spPr>
          <a:xfrm>
            <a:off x="1743285" y="3771718"/>
            <a:ext cx="1113412" cy="21364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253E2238-A321-F502-2580-3C2AD9F4ED42}"/>
              </a:ext>
            </a:extLst>
          </p:cNvPr>
          <p:cNvSpPr txBox="1"/>
          <p:nvPr/>
        </p:nvSpPr>
        <p:spPr>
          <a:xfrm>
            <a:off x="3036465" y="3790000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CFB2FF51-51EC-5C87-E76D-00149D4B0E91}"/>
              </a:ext>
            </a:extLst>
          </p:cNvPr>
          <p:cNvSpPr txBox="1"/>
          <p:nvPr/>
        </p:nvSpPr>
        <p:spPr>
          <a:xfrm>
            <a:off x="4478779" y="37900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F34378E-C967-0B6B-9C20-A37DD5166983}"/>
              </a:ext>
            </a:extLst>
          </p:cNvPr>
          <p:cNvCxnSpPr>
            <a:cxnSpLocks/>
          </p:cNvCxnSpPr>
          <p:nvPr/>
        </p:nvCxnSpPr>
        <p:spPr>
          <a:xfrm>
            <a:off x="1282901" y="3378558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2B0D22ED-3961-9ABB-104E-1B276F0A54B9}"/>
              </a:ext>
            </a:extLst>
          </p:cNvPr>
          <p:cNvSpPr txBox="1"/>
          <p:nvPr/>
        </p:nvSpPr>
        <p:spPr>
          <a:xfrm>
            <a:off x="606634" y="4047456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3793CF67-E7AF-1CEB-4D18-BA7F61A5E4C4}"/>
              </a:ext>
            </a:extLst>
          </p:cNvPr>
          <p:cNvSpPr txBox="1"/>
          <p:nvPr/>
        </p:nvSpPr>
        <p:spPr>
          <a:xfrm>
            <a:off x="1913665" y="4461818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CF3185C7-2115-EC8A-86C7-5A4C663E2DFC}"/>
              </a:ext>
            </a:extLst>
          </p:cNvPr>
          <p:cNvSpPr txBox="1"/>
          <p:nvPr/>
        </p:nvSpPr>
        <p:spPr>
          <a:xfrm>
            <a:off x="3036465" y="446994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47C6B0E8-3D20-84FC-D142-85929F9E14FE}"/>
              </a:ext>
            </a:extLst>
          </p:cNvPr>
          <p:cNvSpPr txBox="1"/>
          <p:nvPr/>
        </p:nvSpPr>
        <p:spPr>
          <a:xfrm>
            <a:off x="4478779" y="44410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899BB192-C97D-B96E-D054-9D2B4D5BB463}"/>
              </a:ext>
            </a:extLst>
          </p:cNvPr>
          <p:cNvSpPr txBox="1"/>
          <p:nvPr/>
        </p:nvSpPr>
        <p:spPr>
          <a:xfrm>
            <a:off x="606634" y="52775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C341E1B-758C-2EC1-4BBF-839D82861020}"/>
              </a:ext>
            </a:extLst>
          </p:cNvPr>
          <p:cNvCxnSpPr>
            <a:cxnSpLocks/>
          </p:cNvCxnSpPr>
          <p:nvPr/>
        </p:nvCxnSpPr>
        <p:spPr>
          <a:xfrm>
            <a:off x="1871677" y="5423753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2">
            <a:extLst>
              <a:ext uri="{FF2B5EF4-FFF2-40B4-BE49-F238E27FC236}">
                <a16:creationId xmlns:a16="http://schemas.microsoft.com/office/drawing/2014/main" id="{953583B7-ABA3-B6B1-C3AA-EFEF6212B4D9}"/>
              </a:ext>
            </a:extLst>
          </p:cNvPr>
          <p:cNvSpPr txBox="1"/>
          <p:nvPr/>
        </p:nvSpPr>
        <p:spPr>
          <a:xfrm>
            <a:off x="606634" y="60558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C1A6C1-5FC9-656C-9900-3A5B28B51B20}"/>
              </a:ext>
            </a:extLst>
          </p:cNvPr>
          <p:cNvCxnSpPr>
            <a:cxnSpLocks/>
          </p:cNvCxnSpPr>
          <p:nvPr/>
        </p:nvCxnSpPr>
        <p:spPr>
          <a:xfrm>
            <a:off x="1711009" y="6223677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F6CA706-58E1-72EC-713E-86D62E30952F}"/>
              </a:ext>
            </a:extLst>
          </p:cNvPr>
          <p:cNvCxnSpPr>
            <a:cxnSpLocks/>
          </p:cNvCxnSpPr>
          <p:nvPr/>
        </p:nvCxnSpPr>
        <p:spPr>
          <a:xfrm>
            <a:off x="1775258" y="4214131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itle 2">
            <a:extLst>
              <a:ext uri="{FF2B5EF4-FFF2-40B4-BE49-F238E27FC236}">
                <a16:creationId xmlns:a16="http://schemas.microsoft.com/office/drawing/2014/main" id="{67275299-0B5B-BC78-0067-C55B05F67920}"/>
              </a:ext>
            </a:extLst>
          </p:cNvPr>
          <p:cNvSpPr txBox="1"/>
          <p:nvPr/>
        </p:nvSpPr>
        <p:spPr>
          <a:xfrm>
            <a:off x="526169" y="481966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874" y="3444927"/>
            <a:ext cx="1516650" cy="791312"/>
          </a:xfrm>
        </p:spPr>
        <p:txBody>
          <a:bodyPr/>
          <a:lstStyle/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DAGING DENGAN KADAR LEMAK TINGGI</a:t>
            </a:r>
            <a:br>
              <a:rPr lang="en-AU" sz="1400" dirty="0">
                <a:solidFill>
                  <a:prstClr val="black"/>
                </a:solidFill>
                <a:cs typeface="Hellix SemiBold"/>
              </a:rPr>
            </a:br>
            <a:r>
              <a:rPr lang="en-AU" sz="1400" dirty="0">
                <a:solidFill>
                  <a:prstClr val="black"/>
                </a:solidFill>
                <a:cs typeface="Hellix SemiBold"/>
              </a:rPr>
              <a:t>SEPERTI LAMB CHOPS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0" y="590262"/>
            <a:ext cx="8670025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PADANAN MAKANAN</a:t>
            </a: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174413"/>
            <a:ext cx="4059813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</a:t>
            </a:r>
            <a:b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7DD8B8-B379-1A86-AEEF-8A56B6EFE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130" y="1790898"/>
            <a:ext cx="2336800" cy="14859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8057797" y="3444927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POTONGAN DAGING SAPI</a:t>
            </a:r>
            <a:br>
              <a:rPr lang="en-AU" sz="1400" dirty="0">
                <a:solidFill>
                  <a:prstClr val="black"/>
                </a:solidFill>
                <a:cs typeface="Hellix SemiBold"/>
              </a:rPr>
            </a:br>
            <a:r>
              <a:rPr lang="en-AU" sz="1400" dirty="0">
                <a:solidFill>
                  <a:prstClr val="black"/>
                </a:solidFill>
                <a:cs typeface="Hellix SemiBold"/>
              </a:rPr>
              <a:t>SEPERTI RIBS DAN SCOTCH FILLET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3D2E7-A6FA-CBBC-5116-07DAD0759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232" y="1923006"/>
            <a:ext cx="2695424" cy="143194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5436172" y="6200710"/>
            <a:ext cx="2433292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en-AU" sz="1400" b="1" dirty="0">
                <a:solidFill>
                  <a:prstClr val="black"/>
                </a:solidFill>
                <a:cs typeface="Hellix SemiBold"/>
              </a:rPr>
              <a:t>BEEF STEW</a:t>
            </a:r>
          </a:p>
          <a:p>
            <a:pPr lvl="0" algn="ctr">
              <a:buClr>
                <a:srgbClr val="F40000"/>
              </a:buClr>
              <a:defRPr/>
            </a:pPr>
            <a:r>
              <a:rPr lang="en-AU" sz="1400" b="1" dirty="0">
                <a:solidFill>
                  <a:prstClr val="black"/>
                </a:solidFill>
                <a:cs typeface="Hellix SemiBold"/>
              </a:rPr>
              <a:t>(REBUSAN DAGING SAPI)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7EA878-38A9-CB5D-A21F-479E0AAE3B4B}"/>
              </a:ext>
            </a:extLst>
          </p:cNvPr>
          <p:cNvSpPr txBox="1">
            <a:spLocks/>
          </p:cNvSpPr>
          <p:nvPr/>
        </p:nvSpPr>
        <p:spPr>
          <a:xfrm>
            <a:off x="9654740" y="6200710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en-AU" sz="1400" b="1" dirty="0">
                <a:solidFill>
                  <a:prstClr val="black"/>
                </a:solidFill>
                <a:cs typeface="Hellix SemiBold"/>
              </a:rPr>
              <a:t>DADA BEBEK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139805-4EFD-C916-65D3-35993E657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822" y="4326216"/>
            <a:ext cx="2217378" cy="17105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A3D0543-9113-E42D-5517-8C7979F05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2250" y="4872689"/>
            <a:ext cx="2451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CABERNET SAUVIGNON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en-US" kern="1000" spc="-100" dirty="0"/>
              <a:t>PERMATA AUSTRALIA YANG KOMPLEKS</a:t>
            </a: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7B923B69-BE6B-D07C-8C6D-8B7C34E4F0F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CABERNET SAUVIGNON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716" y="3798217"/>
            <a:ext cx="4179324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Kecantikannya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tidak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hanya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diliha</a:t>
            </a:r>
            <a:r>
              <a:rPr lang="en-AU" dirty="0" err="1"/>
              <a:t>t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warna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 yang </a:t>
            </a:r>
            <a:r>
              <a:rPr lang="en-AU" dirty="0" err="1"/>
              <a:t>indah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>
                <a:solidFill>
                  <a:schemeClr val="bg1"/>
                </a:solidFill>
              </a:rPr>
              <a:t>Cabernet Sauvignon. Cabernet Sauvignon </a:t>
            </a:r>
            <a:r>
              <a:rPr lang="en-AU" dirty="0" err="1">
                <a:solidFill>
                  <a:schemeClr val="bg1"/>
                </a:solidFill>
              </a:rPr>
              <a:t>mengesankan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banyaknya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tanin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keasaman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kuat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aromanya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mudah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dikenali</a:t>
            </a:r>
            <a:r>
              <a:rPr lang="en-AU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496" y="1158149"/>
            <a:ext cx="5131962" cy="1325563"/>
          </a:xfrm>
        </p:spPr>
        <p:txBody>
          <a:bodyPr/>
          <a:lstStyle/>
          <a:p>
            <a:r>
              <a:rPr lang="en-US" sz="4800" kern="1000" spc="-100" dirty="0"/>
              <a:t>ANGGUR KLASIK AUSTRALIA YANG SESUNGGUHNYA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2089-EAFC-5AB5-1838-6A6B4F7C0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73272-C567-D2D8-98D8-9CB143688BA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2779C-C432-5D5C-E0A4-BDA1BD14B58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0321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330943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/>
              <a:t>Sejarah Cabernet Sauvignon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Bagaimana</a:t>
            </a:r>
            <a:r>
              <a:rPr lang="en-AU" dirty="0"/>
              <a:t> Cabernet Sauvignon </a:t>
            </a:r>
            <a:r>
              <a:rPr lang="en-AU" dirty="0" err="1"/>
              <a:t>tumbuh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Teknik </a:t>
            </a:r>
            <a:r>
              <a:rPr lang="en-AU" dirty="0" err="1"/>
              <a:t>mempengaruhi</a:t>
            </a:r>
            <a:r>
              <a:rPr lang="en-AU" dirty="0"/>
              <a:t> </a:t>
            </a:r>
            <a:r>
              <a:rPr lang="en-AU" dirty="0" err="1"/>
              <a:t>gaya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Mencampur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/>
              <a:t>Di mana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ditanam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Karakteristik</a:t>
            </a:r>
            <a:r>
              <a:rPr lang="en-AU" dirty="0"/>
              <a:t> dan </a:t>
            </a:r>
            <a:r>
              <a:rPr lang="en-AU" dirty="0" err="1"/>
              <a:t>profil</a:t>
            </a:r>
            <a:r>
              <a:rPr lang="en-AU" dirty="0"/>
              <a:t> rasa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301" y="339046"/>
            <a:ext cx="4351699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423" y="3672836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9424" y="4335617"/>
            <a:ext cx="26859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Cabernet Sauvignon </a:t>
            </a:r>
            <a:r>
              <a:rPr lang="en-AU" sz="1600" dirty="0" err="1"/>
              <a:t>sampai</a:t>
            </a:r>
            <a:r>
              <a:rPr lang="en-AU" sz="1600" dirty="0"/>
              <a:t> di </a:t>
            </a:r>
            <a:r>
              <a:rPr lang="en-AU" sz="1600" dirty="0" err="1"/>
              <a:t>pantai</a:t>
            </a:r>
            <a:r>
              <a:rPr lang="en-AU" sz="1600" dirty="0"/>
              <a:t>  Australia </a:t>
            </a:r>
            <a:r>
              <a:rPr lang="en-AU" sz="1600" dirty="0" err="1"/>
              <a:t>sebagai</a:t>
            </a:r>
            <a:r>
              <a:rPr lang="en-AU" sz="1600" dirty="0"/>
              <a:t> </a:t>
            </a:r>
            <a:r>
              <a:rPr lang="en-AU" sz="1600" dirty="0" err="1"/>
              <a:t>bagian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 </a:t>
            </a:r>
            <a:r>
              <a:rPr lang="en-AU" sz="1600" dirty="0" err="1"/>
              <a:t>koleksi</a:t>
            </a:r>
            <a:r>
              <a:rPr lang="en-AU" sz="1600" dirty="0"/>
              <a:t> yang </a:t>
            </a:r>
            <a:r>
              <a:rPr lang="en-AU" sz="1600" dirty="0" err="1"/>
              <a:t>diimpor</a:t>
            </a:r>
            <a:r>
              <a:rPr lang="en-AU" sz="1600" dirty="0"/>
              <a:t> oleh </a:t>
            </a:r>
            <a:r>
              <a:rPr lang="en-AU" sz="1600" dirty="0" err="1"/>
              <a:t>pionir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James Busby.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81407" y="1720205"/>
            <a:ext cx="262881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kern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Pohon</a:t>
            </a:r>
            <a:r>
              <a:rPr lang="en-AU" sz="16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600" kern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AU" sz="16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1600" kern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tertua</a:t>
            </a:r>
            <a:r>
              <a:rPr lang="en-AU" sz="16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di dunia yang </a:t>
            </a:r>
            <a:r>
              <a:rPr lang="en-AU" sz="1600" kern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memproduksi</a:t>
            </a:r>
            <a:r>
              <a:rPr lang="en-AU" sz="16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Cabernet Sauvignon </a:t>
            </a:r>
            <a:r>
              <a:rPr lang="en-AU" sz="1600" kern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ditanam</a:t>
            </a:r>
            <a:r>
              <a:rPr lang="en-AU" sz="16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di Penfolds Block 42 Kalimna. </a:t>
            </a:r>
            <a:endParaRPr lang="en-ID" sz="1600" dirty="0">
              <a:effectLst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1407" y="1057431"/>
            <a:ext cx="2120040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7989" y="424508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Hanya 620 ton Cabernet Sauvignon yang </a:t>
            </a:r>
            <a:r>
              <a:rPr lang="en-AU" sz="1600" dirty="0" err="1"/>
              <a:t>diproduksi</a:t>
            </a:r>
            <a:r>
              <a:rPr lang="en-AU" sz="1600" dirty="0"/>
              <a:t>  </a:t>
            </a:r>
            <a:r>
              <a:rPr lang="en-AU" sz="1600" dirty="0" err="1"/>
              <a:t>dalam</a:t>
            </a:r>
            <a:r>
              <a:rPr lang="en-AU" sz="1600" dirty="0"/>
              <a:t> process </a:t>
            </a:r>
            <a:r>
              <a:rPr lang="en-AU" sz="1600" dirty="0" err="1"/>
              <a:t>pembuatan</a:t>
            </a:r>
            <a:r>
              <a:rPr lang="en-AU" sz="1600" dirty="0"/>
              <a:t> wine di Australia.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37103" y="3561231"/>
            <a:ext cx="2120040" cy="662774"/>
          </a:xfrm>
        </p:spPr>
        <p:txBody>
          <a:bodyPr/>
          <a:lstStyle/>
          <a:p>
            <a:r>
              <a:rPr lang="en-US" dirty="0"/>
              <a:t>1966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SEJARAH CABERNET SAUVIGNON DI AUSTRALIA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"/>
          <a:stretch/>
        </p:blipFill>
        <p:spPr>
          <a:xfrm>
            <a:off x="6456363" y="376238"/>
            <a:ext cx="5735637" cy="611822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3712548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/>
              <a:t>50 </a:t>
            </a:r>
            <a:r>
              <a:rPr lang="en-AU" sz="1600" dirty="0" err="1"/>
              <a:t>tahun</a:t>
            </a:r>
            <a:r>
              <a:rPr lang="en-AU" sz="1600" dirty="0"/>
              <a:t> </a:t>
            </a:r>
            <a:r>
              <a:rPr lang="en-AU" sz="1600" dirty="0" err="1"/>
              <a:t>kemudian</a:t>
            </a:r>
            <a:r>
              <a:rPr lang="en-AU" sz="1600" dirty="0"/>
              <a:t>, </a:t>
            </a:r>
            <a:r>
              <a:rPr lang="en-AU" sz="1600" dirty="0" err="1"/>
              <a:t>melalui</a:t>
            </a:r>
            <a:r>
              <a:rPr lang="en-AU" sz="1600" dirty="0"/>
              <a:t> </a:t>
            </a:r>
            <a:r>
              <a:rPr lang="en-AU" sz="1600" dirty="0" err="1"/>
              <a:t>inovasi</a:t>
            </a:r>
            <a:r>
              <a:rPr lang="en-AU" sz="1600" dirty="0"/>
              <a:t> dan </a:t>
            </a:r>
            <a:r>
              <a:rPr lang="en-AU" sz="1600" dirty="0" err="1"/>
              <a:t>keahlian</a:t>
            </a:r>
            <a:r>
              <a:rPr lang="en-AU" sz="1600" dirty="0"/>
              <a:t> – dan </a:t>
            </a:r>
            <a:r>
              <a:rPr lang="en-AU" sz="1600" dirty="0" err="1"/>
              <a:t>untuk</a:t>
            </a:r>
            <a:r>
              <a:rPr lang="en-AU" sz="1600" dirty="0"/>
              <a:t> </a:t>
            </a:r>
            <a:r>
              <a:rPr lang="en-AU" sz="1600" dirty="0" err="1"/>
              <a:t>memenuhi</a:t>
            </a:r>
            <a:r>
              <a:rPr lang="en-AU" sz="1600" dirty="0"/>
              <a:t> </a:t>
            </a:r>
            <a:r>
              <a:rPr lang="en-AU" sz="1600" dirty="0" err="1"/>
              <a:t>permintaan</a:t>
            </a:r>
            <a:r>
              <a:rPr lang="en-AU" sz="1600" dirty="0"/>
              <a:t> </a:t>
            </a:r>
            <a:r>
              <a:rPr lang="en-AU" sz="1600" dirty="0" err="1"/>
              <a:t>karena</a:t>
            </a:r>
            <a:r>
              <a:rPr lang="en-AU" sz="1600" dirty="0"/>
              <a:t> </a:t>
            </a:r>
            <a:r>
              <a:rPr lang="en-AU" sz="1600" dirty="0" err="1"/>
              <a:t>kepopuleran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gaya</a:t>
            </a:r>
            <a:r>
              <a:rPr lang="en-AU" sz="1600" dirty="0"/>
              <a:t> </a:t>
            </a:r>
            <a:r>
              <a:rPr lang="en-AU" sz="1600" dirty="0" err="1"/>
              <a:t>khusus</a:t>
            </a:r>
            <a:r>
              <a:rPr lang="en-AU" sz="1600" dirty="0"/>
              <a:t> </a:t>
            </a:r>
            <a:r>
              <a:rPr lang="en-AU" sz="1600" dirty="0" err="1"/>
              <a:t>ini</a:t>
            </a:r>
            <a:r>
              <a:rPr lang="en-AU" sz="1600" dirty="0"/>
              <a:t>. </a:t>
            </a:r>
            <a:br>
              <a:rPr lang="en-AU" sz="1600" dirty="0"/>
            </a:br>
            <a:r>
              <a:rPr lang="en-AU" sz="1600" dirty="0"/>
              <a:t>– Australia </a:t>
            </a:r>
            <a:r>
              <a:rPr lang="en-AU" sz="1600" dirty="0" err="1"/>
              <a:t>memproduksi</a:t>
            </a:r>
            <a:r>
              <a:rPr lang="en-AU" sz="1600" dirty="0"/>
              <a:t> 255,000 ton Cabernet Sauvignon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pembuatannya</a:t>
            </a:r>
            <a:r>
              <a:rPr lang="en-AU" sz="16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2016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14600" y="1160608"/>
            <a:ext cx="3834994" cy="145457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di </a:t>
            </a:r>
            <a:r>
              <a:rPr lang="en-AU" sz="1600" dirty="0" err="1"/>
              <a:t>seluruh</a:t>
            </a:r>
            <a:r>
              <a:rPr lang="en-AU" sz="1600" dirty="0"/>
              <a:t> Australia sangat </a:t>
            </a:r>
            <a:r>
              <a:rPr lang="en-AU" sz="1600" dirty="0" err="1"/>
              <a:t>menghormati</a:t>
            </a:r>
            <a:r>
              <a:rPr lang="en-AU" sz="1600" dirty="0"/>
              <a:t> </a:t>
            </a:r>
            <a:r>
              <a:rPr lang="en-AU" sz="1600" dirty="0" err="1"/>
              <a:t>sejarah</a:t>
            </a:r>
            <a:r>
              <a:rPr lang="en-AU" sz="1600" dirty="0"/>
              <a:t> </a:t>
            </a:r>
            <a:r>
              <a:rPr lang="en-AU" sz="1600" dirty="0" err="1"/>
              <a:t>varietas</a:t>
            </a:r>
            <a:r>
              <a:rPr lang="en-AU" sz="1600" dirty="0"/>
              <a:t> yang kaya, </a:t>
            </a:r>
            <a:r>
              <a:rPr lang="en-AU" sz="1600" dirty="0" err="1"/>
              <a:t>sementara</a:t>
            </a:r>
            <a:r>
              <a:rPr lang="en-AU" sz="1600" dirty="0"/>
              <a:t> </a:t>
            </a:r>
            <a:r>
              <a:rPr lang="en-AU" sz="1600" dirty="0" err="1"/>
              <a:t>terus</a:t>
            </a:r>
            <a:r>
              <a:rPr lang="en-AU" sz="1600" dirty="0"/>
              <a:t> </a:t>
            </a:r>
            <a:r>
              <a:rPr lang="en-AU" sz="1600" dirty="0" err="1"/>
              <a:t>berupayamembuat</a:t>
            </a:r>
            <a:r>
              <a:rPr lang="en-AU" sz="1600" dirty="0"/>
              <a:t> </a:t>
            </a:r>
            <a:r>
              <a:rPr lang="en-AU" sz="1600" dirty="0" err="1"/>
              <a:t>terobosan</a:t>
            </a:r>
            <a:r>
              <a:rPr lang="en-AU" sz="1600" dirty="0"/>
              <a:t> </a:t>
            </a:r>
            <a:r>
              <a:rPr lang="en-AU" sz="1600" dirty="0" err="1"/>
              <a:t>baru</a:t>
            </a:r>
            <a:r>
              <a:rPr lang="en-AU" sz="1600" dirty="0"/>
              <a:t>  </a:t>
            </a:r>
            <a:r>
              <a:rPr lang="en-AU" sz="1600" dirty="0" err="1"/>
              <a:t>membuat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terbaik</a:t>
            </a:r>
            <a:r>
              <a:rPr lang="en-AU" sz="1600" dirty="0"/>
              <a:t> yang </a:t>
            </a:r>
            <a:r>
              <a:rPr lang="en-AU" sz="1600" dirty="0" err="1"/>
              <a:t>mungkin</a:t>
            </a:r>
            <a:r>
              <a:rPr lang="en-AU" sz="1600" dirty="0"/>
              <a:t> </a:t>
            </a:r>
            <a:r>
              <a:rPr lang="en-AU" sz="1600" dirty="0" err="1"/>
              <a:t>dilakukan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sz="1600" dirty="0"/>
              <a:t> </a:t>
            </a:r>
            <a:r>
              <a:rPr lang="en-AU" sz="1600" dirty="0" err="1"/>
              <a:t>menciptakan</a:t>
            </a:r>
            <a:r>
              <a:rPr lang="en-AU" sz="1600" dirty="0"/>
              <a:t> Cabernet Sauvignons yang </a:t>
            </a:r>
            <a:r>
              <a:rPr lang="en-AU" sz="1600" dirty="0" err="1"/>
              <a:t>lezat</a:t>
            </a:r>
            <a:r>
              <a:rPr lang="en-AU" sz="1600" dirty="0"/>
              <a:t> dan </a:t>
            </a:r>
            <a:r>
              <a:rPr lang="en-AU" sz="1600" dirty="0" err="1"/>
              <a:t>mampu</a:t>
            </a:r>
            <a:r>
              <a:rPr lang="en-AU" sz="1600" dirty="0"/>
              <a:t> </a:t>
            </a:r>
            <a:r>
              <a:rPr lang="en-AU" sz="1600" dirty="0" err="1"/>
              <a:t>merefleksikan</a:t>
            </a:r>
            <a:r>
              <a:rPr lang="en-AU" sz="1600" dirty="0"/>
              <a:t> </a:t>
            </a:r>
            <a:r>
              <a:rPr lang="en-AU" sz="1600" dirty="0" err="1"/>
              <a:t>sensasi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tempat</a:t>
            </a:r>
            <a:r>
              <a:rPr lang="en-AU" dirty="0"/>
              <a:t> </a:t>
            </a:r>
            <a:r>
              <a:rPr lang="en-AU" dirty="0" err="1"/>
              <a:t>dimana</a:t>
            </a:r>
            <a:r>
              <a:rPr lang="en-AU" dirty="0"/>
              <a:t> </a:t>
            </a:r>
            <a:r>
              <a:rPr lang="en-AU" dirty="0" err="1"/>
              <a:t>anggurnya</a:t>
            </a:r>
            <a:r>
              <a:rPr lang="en-AU" dirty="0"/>
              <a:t> </a:t>
            </a:r>
            <a:r>
              <a:rPr lang="en-AU" dirty="0" err="1"/>
              <a:t>ditanam</a:t>
            </a:r>
            <a:r>
              <a:rPr lang="en-AU" dirty="0"/>
              <a:t>.</a:t>
            </a:r>
            <a:endParaRPr lang="en-AU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14600" y="497834"/>
            <a:ext cx="2120040" cy="662774"/>
          </a:xfrm>
        </p:spPr>
        <p:txBody>
          <a:bodyPr/>
          <a:lstStyle/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1" y="584200"/>
            <a:ext cx="5707684" cy="429788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PEMBUDIDAYAAN 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ANGGUR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041" y="1080873"/>
            <a:ext cx="5966302" cy="1278280"/>
          </a:xfrm>
        </p:spPr>
        <p:txBody>
          <a:bodyPr/>
          <a:lstStyle/>
          <a:p>
            <a:r>
              <a:rPr lang="en-AU" sz="4800" dirty="0">
                <a:solidFill>
                  <a:schemeClr val="bg1"/>
                </a:solidFill>
                <a:latin typeface="+mj-lt"/>
                <a:cs typeface="Hellix"/>
              </a:rPr>
              <a:t>BAGAIMANA</a:t>
            </a:r>
            <a:r>
              <a:rPr lang="en-US" sz="4800" kern="1000" spc="-100" dirty="0">
                <a:latin typeface="+mj-lt"/>
              </a:rPr>
              <a:t> CABERNET SAUVIGNON </a:t>
            </a:r>
            <a:r>
              <a:rPr lang="en-AU" sz="4800" dirty="0">
                <a:solidFill>
                  <a:schemeClr val="bg1"/>
                </a:solidFill>
                <a:latin typeface="+mj-lt"/>
                <a:cs typeface="Hellix"/>
              </a:rPr>
              <a:t>DIBUDIDAYAKAN</a:t>
            </a:r>
          </a:p>
          <a:p>
            <a:endParaRPr lang="en-US" sz="4800" kern="1000" spc="-100" dirty="0"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0041" y="3663496"/>
            <a:ext cx="4840566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en-AU" sz="2000" b="1" dirty="0" err="1">
                <a:solidFill>
                  <a:schemeClr val="bg2"/>
                </a:solidFill>
              </a:rPr>
              <a:t>Pemilihan</a:t>
            </a:r>
            <a:r>
              <a:rPr lang="en-AU" sz="2000" b="1" dirty="0">
                <a:solidFill>
                  <a:schemeClr val="bg2"/>
                </a:solidFill>
              </a:rPr>
              <a:t> Lokasi</a:t>
            </a:r>
          </a:p>
          <a:p>
            <a:pPr marL="0" indent="0">
              <a:lnSpc>
                <a:spcPct val="98000"/>
              </a:lnSpc>
              <a:buNone/>
            </a:pPr>
            <a:r>
              <a:rPr lang="en-AU" dirty="0">
                <a:solidFill>
                  <a:schemeClr val="bg1"/>
                </a:solidFill>
              </a:rPr>
              <a:t>Cabernet Sauvignon </a:t>
            </a:r>
            <a:r>
              <a:rPr lang="en-AU" dirty="0" err="1">
                <a:solidFill>
                  <a:schemeClr val="bg1"/>
                </a:solidFill>
              </a:rPr>
              <a:t>tumbuh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subur</a:t>
            </a:r>
            <a:r>
              <a:rPr lang="en-AU" dirty="0">
                <a:solidFill>
                  <a:schemeClr val="bg1"/>
                </a:solidFill>
              </a:rPr>
              <a:t> di wilayah yang </a:t>
            </a:r>
            <a:r>
              <a:rPr lang="en-AU" dirty="0" err="1">
                <a:solidFill>
                  <a:schemeClr val="bg1"/>
                </a:solidFill>
              </a:rPr>
              <a:t>hangat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sejuk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udara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kering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dipengaruhi</a:t>
            </a:r>
            <a:r>
              <a:rPr lang="en-AU" dirty="0">
                <a:solidFill>
                  <a:schemeClr val="bg1"/>
                </a:solidFill>
              </a:rPr>
              <a:t> oleh </a:t>
            </a:r>
            <a:r>
              <a:rPr lang="en-AU" dirty="0" err="1">
                <a:solidFill>
                  <a:schemeClr val="bg1"/>
                </a:solidFill>
              </a:rPr>
              <a:t>angin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laut</a:t>
            </a:r>
            <a:r>
              <a:rPr lang="en-AU" dirty="0">
                <a:solidFill>
                  <a:schemeClr val="bg1"/>
                </a:solidFill>
              </a:rPr>
              <a:t>/</a:t>
            </a:r>
            <a:r>
              <a:rPr lang="en-AU" dirty="0" err="1">
                <a:solidFill>
                  <a:schemeClr val="bg1"/>
                </a:solidFill>
              </a:rPr>
              <a:t>maritim</a:t>
            </a:r>
            <a:r>
              <a:rPr lang="en-AU" dirty="0">
                <a:solidFill>
                  <a:schemeClr val="bg1"/>
                </a:solidFill>
              </a:rPr>
              <a:t>. Lokasi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banyak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sinar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matahari</a:t>
            </a:r>
            <a:r>
              <a:rPr lang="en-AU" dirty="0">
                <a:solidFill>
                  <a:schemeClr val="bg1"/>
                </a:solidFill>
              </a:rPr>
              <a:t> dan  </a:t>
            </a:r>
            <a:r>
              <a:rPr lang="en-AU" dirty="0" err="1">
                <a:solidFill>
                  <a:schemeClr val="bg1"/>
                </a:solidFill>
              </a:rPr>
              <a:t>jenis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tanah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tepat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adalah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hal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utama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en-AU" sz="2000" b="1" dirty="0">
                <a:solidFill>
                  <a:schemeClr val="bg2"/>
                </a:solidFill>
              </a:rPr>
              <a:t>Hasil</a:t>
            </a:r>
          </a:p>
          <a:p>
            <a:pPr>
              <a:lnSpc>
                <a:spcPct val="98000"/>
              </a:lnSpc>
            </a:pPr>
            <a:r>
              <a:rPr lang="en-AU" dirty="0" err="1">
                <a:solidFill>
                  <a:schemeClr val="bg1"/>
                </a:solidFill>
              </a:rPr>
              <a:t>Walaupun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pohon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Cabernet Sauvignon </a:t>
            </a:r>
            <a:r>
              <a:rPr lang="en-AU" dirty="0" err="1">
                <a:solidFill>
                  <a:schemeClr val="bg1"/>
                </a:solidFill>
              </a:rPr>
              <a:t>dapat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menghasilkan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banyak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buah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menanamnya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terus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menerus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merupakan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risiko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339914"/>
            <a:ext cx="5242902" cy="5368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en-AU" sz="2000" b="1" dirty="0" err="1">
                <a:solidFill>
                  <a:schemeClr val="bg2"/>
                </a:solidFill>
              </a:rPr>
              <a:t>Pohon</a:t>
            </a:r>
            <a:r>
              <a:rPr lang="en-AU" sz="2000" b="1" dirty="0">
                <a:solidFill>
                  <a:schemeClr val="bg2"/>
                </a:solidFill>
              </a:rPr>
              <a:t> </a:t>
            </a:r>
            <a:r>
              <a:rPr lang="en-AU" sz="2000" b="1" dirty="0" err="1">
                <a:solidFill>
                  <a:schemeClr val="bg2"/>
                </a:solidFill>
              </a:rPr>
              <a:t>Anggur</a:t>
            </a:r>
            <a:endParaRPr lang="en-AU" sz="2000" b="1" dirty="0">
              <a:solidFill>
                <a:schemeClr val="bg2"/>
              </a:solidFill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Cabernet Sauvignon </a:t>
            </a:r>
            <a:r>
              <a:rPr lang="en-AU" dirty="0" err="1"/>
              <a:t>tahan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berbagai</a:t>
            </a:r>
            <a:r>
              <a:rPr lang="en-AU" dirty="0"/>
              <a:t> </a:t>
            </a:r>
            <a:r>
              <a:rPr lang="en-AU" dirty="0" err="1"/>
              <a:t>kondisi</a:t>
            </a:r>
            <a:r>
              <a:rPr lang="en-AU" dirty="0"/>
              <a:t> dan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memberi</a:t>
            </a:r>
            <a:r>
              <a:rPr lang="en-AU" dirty="0"/>
              <a:t> </a:t>
            </a:r>
            <a:r>
              <a:rPr lang="en-AU" dirty="0" err="1"/>
              <a:t>hasil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jumlah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banyak</a:t>
            </a:r>
            <a:r>
              <a:rPr lang="en-AU" dirty="0"/>
              <a:t>. 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Klaster</a:t>
            </a:r>
            <a:r>
              <a:rPr lang="en-AU" dirty="0"/>
              <a:t> </a:t>
            </a:r>
            <a:r>
              <a:rPr lang="en-AU" dirty="0" err="1"/>
              <a:t>kecil</a:t>
            </a:r>
            <a:r>
              <a:rPr lang="en-AU" dirty="0"/>
              <a:t> </a:t>
            </a:r>
            <a:r>
              <a:rPr lang="en-AU" dirty="0" err="1"/>
              <a:t>sampai</a:t>
            </a:r>
            <a:r>
              <a:rPr lang="en-AU" dirty="0"/>
              <a:t> medium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batang</a:t>
            </a:r>
            <a:r>
              <a:rPr lang="en-AU" dirty="0"/>
              <a:t> (ranting) medium – </a:t>
            </a:r>
            <a:r>
              <a:rPr lang="en-AU" dirty="0" err="1"/>
              <a:t>panjang</a:t>
            </a:r>
            <a:endParaRPr lang="en-AU" dirty="0"/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kecil</a:t>
            </a:r>
            <a:r>
              <a:rPr lang="en-AU" dirty="0"/>
              <a:t>, </a:t>
            </a:r>
            <a:r>
              <a:rPr lang="en-AU" dirty="0" err="1"/>
              <a:t>bundar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biru-hitam</a:t>
            </a:r>
            <a:endParaRPr lang="en-AU" dirty="0"/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Kulitnya</a:t>
            </a:r>
            <a:r>
              <a:rPr lang="en-AU" dirty="0"/>
              <a:t> </a:t>
            </a:r>
            <a:r>
              <a:rPr lang="en-AU" dirty="0" err="1"/>
              <a:t>tebal</a:t>
            </a:r>
            <a:endParaRPr lang="en-AU" dirty="0"/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AU" dirty="0" err="1"/>
              <a:t>Daunnya</a:t>
            </a:r>
            <a:r>
              <a:rPr lang="en-AU" dirty="0"/>
              <a:t> </a:t>
            </a:r>
            <a:r>
              <a:rPr lang="en-AU" dirty="0" err="1"/>
              <a:t>berukuran</a:t>
            </a:r>
            <a:r>
              <a:rPr lang="en-AU" dirty="0"/>
              <a:t> </a:t>
            </a:r>
            <a:r>
              <a:rPr lang="en-AU" dirty="0" err="1"/>
              <a:t>sedang</a:t>
            </a:r>
            <a:endParaRPr lang="en-AU" sz="2000" b="1" dirty="0">
              <a:solidFill>
                <a:schemeClr val="bg2"/>
              </a:solidFill>
            </a:endParaRPr>
          </a:p>
          <a:p>
            <a:pPr>
              <a:lnSpc>
                <a:spcPct val="98000"/>
              </a:lnSpc>
              <a:spcBef>
                <a:spcPts val="1200"/>
              </a:spcBef>
            </a:pPr>
            <a:r>
              <a:rPr lang="en-AU" sz="2000" b="1" dirty="0" err="1">
                <a:solidFill>
                  <a:schemeClr val="bg2"/>
                </a:solidFill>
              </a:rPr>
              <a:t>Irigasi</a:t>
            </a:r>
            <a:endParaRPr lang="en-AU" sz="2000" b="1" dirty="0">
              <a:solidFill>
                <a:schemeClr val="bg2"/>
              </a:solidFill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en-AU" dirty="0" err="1"/>
              <a:t>Penanam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mengirigasi</a:t>
            </a:r>
            <a:r>
              <a:rPr lang="en-AU" dirty="0"/>
              <a:t> </a:t>
            </a: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Cabernet Sauvignon </a:t>
            </a:r>
            <a:r>
              <a:rPr lang="en-AU" dirty="0" err="1"/>
              <a:t>terutama</a:t>
            </a:r>
            <a:r>
              <a:rPr lang="en-AU" dirty="0"/>
              <a:t> pada </a:t>
            </a:r>
            <a:r>
              <a:rPr lang="en-AU" dirty="0" err="1"/>
              <a:t>kondisi</a:t>
            </a:r>
            <a:r>
              <a:rPr lang="en-AU" dirty="0"/>
              <a:t> </a:t>
            </a:r>
            <a:r>
              <a:rPr lang="en-AU" dirty="0" err="1"/>
              <a:t>dimana</a:t>
            </a:r>
            <a:r>
              <a:rPr lang="en-AU" dirty="0"/>
              <a:t> </a:t>
            </a:r>
            <a:r>
              <a:rPr lang="en-AU" dirty="0" err="1"/>
              <a:t>curah</a:t>
            </a:r>
            <a:r>
              <a:rPr lang="en-AU" dirty="0"/>
              <a:t> air  </a:t>
            </a:r>
            <a:r>
              <a:rPr lang="en-AU" dirty="0" err="1"/>
              <a:t>hujan</a:t>
            </a:r>
            <a:r>
              <a:rPr lang="en-AU" dirty="0"/>
              <a:t> </a:t>
            </a:r>
            <a:r>
              <a:rPr lang="en-AU" dirty="0" err="1"/>
              <a:t>tidak</a:t>
            </a:r>
            <a:r>
              <a:rPr lang="en-AU" dirty="0"/>
              <a:t> </a:t>
            </a:r>
            <a:r>
              <a:rPr lang="en-AU" dirty="0" err="1"/>
              <a:t>memadai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upaya</a:t>
            </a:r>
            <a:r>
              <a:rPr lang="en-AU" dirty="0"/>
              <a:t> </a:t>
            </a:r>
            <a:r>
              <a:rPr lang="en-AU" dirty="0" err="1"/>
              <a:t>memastikan</a:t>
            </a:r>
            <a:r>
              <a:rPr lang="en-AU" dirty="0"/>
              <a:t> </a:t>
            </a:r>
            <a:r>
              <a:rPr lang="en-AU" dirty="0" err="1"/>
              <a:t>hasil</a:t>
            </a:r>
            <a:r>
              <a:rPr lang="en-AU" dirty="0"/>
              <a:t>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jumlah</a:t>
            </a:r>
            <a:r>
              <a:rPr lang="en-AU" dirty="0"/>
              <a:t> yang </a:t>
            </a:r>
            <a:r>
              <a:rPr lang="en-AU" dirty="0" err="1"/>
              <a:t>banyak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76101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629624"/>
            <a:ext cx="4650371" cy="673634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en-AU" sz="2000" b="1" dirty="0" err="1">
                <a:solidFill>
                  <a:schemeClr val="bg2"/>
                </a:solidFill>
              </a:rPr>
              <a:t>Panen</a:t>
            </a:r>
            <a:endParaRPr lang="en-AU" sz="2000" b="1" dirty="0">
              <a:solidFill>
                <a:schemeClr val="bg2"/>
              </a:solidFill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en-AU" dirty="0" err="1"/>
              <a:t>Sebagai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matang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waktu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lama, masa </a:t>
            </a:r>
            <a:r>
              <a:rPr lang="en-AU" dirty="0" err="1"/>
              <a:t>panen</a:t>
            </a:r>
            <a:r>
              <a:rPr lang="en-AU" dirty="0"/>
              <a:t> Cabernet Sauvignon </a:t>
            </a:r>
            <a:r>
              <a:rPr lang="en-AU" dirty="0" err="1"/>
              <a:t>umumnya</a:t>
            </a:r>
            <a:r>
              <a:rPr lang="en-AU" dirty="0"/>
              <a:t> </a:t>
            </a:r>
            <a:r>
              <a:rPr lang="en-AU" dirty="0" err="1"/>
              <a:t>dilakukan</a:t>
            </a:r>
            <a:r>
              <a:rPr lang="en-AU" dirty="0"/>
              <a:t> </a:t>
            </a:r>
            <a:r>
              <a:rPr lang="en-AU" dirty="0" err="1"/>
              <a:t>diakhir</a:t>
            </a:r>
            <a:r>
              <a:rPr lang="en-AU" dirty="0"/>
              <a:t> </a:t>
            </a:r>
            <a:r>
              <a:rPr lang="en-AU" dirty="0" err="1"/>
              <a:t>musim</a:t>
            </a:r>
            <a:r>
              <a:rPr lang="en-AU" dirty="0"/>
              <a:t> </a:t>
            </a:r>
            <a:r>
              <a:rPr lang="en-AU" dirty="0" err="1"/>
              <a:t>tanam</a:t>
            </a:r>
            <a:r>
              <a:rPr lang="en-AU" dirty="0"/>
              <a:t>.</a:t>
            </a:r>
          </a:p>
          <a:p>
            <a:pPr marL="0" indent="0">
              <a:lnSpc>
                <a:spcPct val="98000"/>
              </a:lnSpc>
              <a:buNone/>
            </a:pPr>
            <a:endParaRPr lang="en-AU" sz="2000" b="1" dirty="0">
              <a:solidFill>
                <a:schemeClr val="bg2"/>
              </a:solidFill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en-AU" sz="2000" b="1" dirty="0" err="1">
                <a:solidFill>
                  <a:schemeClr val="bg2"/>
                </a:solidFill>
              </a:rPr>
              <a:t>Pemangkasan</a:t>
            </a:r>
            <a:endParaRPr lang="en-AU" sz="2000" b="1" dirty="0">
              <a:solidFill>
                <a:schemeClr val="bg2"/>
              </a:solidFill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en-AU" dirty="0" err="1"/>
              <a:t>Terutama</a:t>
            </a:r>
            <a:r>
              <a:rPr lang="en-AU" dirty="0"/>
              <a:t> </a:t>
            </a:r>
            <a:r>
              <a:rPr lang="en-AU" dirty="0" err="1"/>
              <a:t>penting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mengendalikan</a:t>
            </a:r>
            <a:r>
              <a:rPr lang="en-AU" dirty="0"/>
              <a:t> </a:t>
            </a:r>
            <a:r>
              <a:rPr lang="en-AU" dirty="0" err="1"/>
              <a:t>pertumbuhan</a:t>
            </a:r>
            <a:r>
              <a:rPr lang="en-AU" dirty="0"/>
              <a:t> yang </a:t>
            </a:r>
            <a:r>
              <a:rPr lang="en-AU" dirty="0" err="1"/>
              <a:t>berlebihan</a:t>
            </a:r>
            <a:r>
              <a:rPr lang="en-AU" dirty="0"/>
              <a:t>. </a:t>
            </a:r>
            <a:r>
              <a:rPr lang="en-AU" dirty="0" err="1"/>
              <a:t>Berbagai</a:t>
            </a:r>
            <a:r>
              <a:rPr lang="en-AU" dirty="0"/>
              <a:t> </a:t>
            </a:r>
            <a:r>
              <a:rPr lang="en-AU" dirty="0" err="1"/>
              <a:t>teknik</a:t>
            </a:r>
            <a:r>
              <a:rPr lang="en-AU" dirty="0"/>
              <a:t> </a:t>
            </a:r>
            <a:r>
              <a:rPr lang="en-AU" dirty="0" err="1"/>
              <a:t>manajemen</a:t>
            </a:r>
            <a:r>
              <a:rPr lang="en-AU" dirty="0"/>
              <a:t> </a:t>
            </a:r>
            <a:r>
              <a:rPr lang="en-AU" dirty="0" err="1"/>
              <a:t>kanopi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digunakan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memastikan</a:t>
            </a:r>
            <a:r>
              <a:rPr lang="en-AU" dirty="0"/>
              <a:t> </a:t>
            </a:r>
            <a:r>
              <a:rPr lang="en-AU" dirty="0" err="1"/>
              <a:t>kanopi</a:t>
            </a:r>
            <a:r>
              <a:rPr lang="en-AU" dirty="0"/>
              <a:t> </a:t>
            </a:r>
            <a:r>
              <a:rPr lang="en-AU" dirty="0" err="1"/>
              <a:t>seimbang</a:t>
            </a:r>
            <a:r>
              <a:rPr lang="en-AU" dirty="0"/>
              <a:t> dan zona </a:t>
            </a:r>
            <a:r>
              <a:rPr lang="en-AU" dirty="0" err="1"/>
              <a:t>buah</a:t>
            </a:r>
            <a:r>
              <a:rPr lang="en-AU" dirty="0"/>
              <a:t> </a:t>
            </a:r>
            <a:r>
              <a:rPr lang="en-AU" dirty="0" err="1"/>
              <a:t>terlindungi</a:t>
            </a:r>
            <a:r>
              <a:rPr lang="en-AU" dirty="0"/>
              <a:t> </a:t>
            </a:r>
            <a:r>
              <a:rPr lang="en-AU" dirty="0" err="1"/>
              <a:t>secara</a:t>
            </a:r>
            <a:r>
              <a:rPr lang="en-AU" dirty="0"/>
              <a:t> </a:t>
            </a:r>
            <a:r>
              <a:rPr lang="en-AU" dirty="0" err="1"/>
              <a:t>tepat</a:t>
            </a:r>
            <a:r>
              <a:rPr lang="en-AU" dirty="0"/>
              <a:t>,  </a:t>
            </a:r>
            <a:r>
              <a:rPr lang="en-AU" dirty="0" err="1"/>
              <a:t>tidak</a:t>
            </a:r>
            <a:r>
              <a:rPr lang="en-AU" dirty="0"/>
              <a:t> </a:t>
            </a:r>
            <a:r>
              <a:rPr lang="en-AU" dirty="0" err="1"/>
              <a:t>terpapar</a:t>
            </a:r>
            <a:r>
              <a:rPr lang="en-AU" dirty="0"/>
              <a:t> </a:t>
            </a:r>
            <a:r>
              <a:rPr lang="en-AU" dirty="0" err="1"/>
              <a:t>langsung</a:t>
            </a:r>
            <a:r>
              <a:rPr lang="en-AU" dirty="0"/>
              <a:t> </a:t>
            </a:r>
            <a:r>
              <a:rPr lang="en-AU" dirty="0" err="1"/>
              <a:t>sinar</a:t>
            </a:r>
            <a:r>
              <a:rPr lang="en-AU" dirty="0"/>
              <a:t> </a:t>
            </a:r>
            <a:r>
              <a:rPr lang="en-AU" dirty="0" err="1"/>
              <a:t>matahari</a:t>
            </a:r>
            <a:r>
              <a:rPr lang="en-AU" dirty="0"/>
              <a:t>,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menghindari</a:t>
            </a:r>
            <a:r>
              <a:rPr lang="en-AU" dirty="0"/>
              <a:t> </a:t>
            </a:r>
            <a:r>
              <a:rPr lang="en-AU" dirty="0" err="1"/>
              <a:t>terbakar</a:t>
            </a:r>
            <a:r>
              <a:rPr lang="en-AU" dirty="0"/>
              <a:t> </a:t>
            </a:r>
            <a:r>
              <a:rPr lang="en-AU" dirty="0" err="1"/>
              <a:t>matahari</a:t>
            </a:r>
            <a:r>
              <a:rPr lang="en-AU" dirty="0"/>
              <a:t> dan </a:t>
            </a:r>
            <a:r>
              <a:rPr lang="en-AU" dirty="0" err="1"/>
              <a:t>kematangan</a:t>
            </a:r>
            <a:r>
              <a:rPr lang="en-AU" dirty="0"/>
              <a:t> yang </a:t>
            </a:r>
            <a:r>
              <a:rPr lang="en-AU" dirty="0" err="1"/>
              <a:t>berlebihan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780786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schemas.microsoft.com/office/infopath/2007/PartnerControls"/>
    <ds:schemaRef ds:uri="http://schemas.openxmlformats.org/package/2006/metadata/core-properties"/>
    <ds:schemaRef ds:uri="4e8dd08d-258d-47a9-9875-37f1ffd19f33"/>
    <ds:schemaRef ds:uri="http://purl.org/dc/elements/1.1/"/>
    <ds:schemaRef ds:uri="http://schemas.microsoft.com/office/2006/documentManagement/types"/>
    <ds:schemaRef ds:uri="02256494-4976-4001-aedb-96463ae0d92e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A3844D-0275-4DAD-A164-619CEA19E0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2932</Words>
  <Application>Microsoft Macintosh PowerPoint</Application>
  <PresentationFormat>Widescreen</PresentationFormat>
  <Paragraphs>301</Paragraphs>
  <Slides>30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Neue Haas Grotesk Text Pro</vt:lpstr>
      <vt:lpstr>Calibri</vt:lpstr>
      <vt:lpstr>Hellix SemiBold</vt:lpstr>
      <vt:lpstr>Times New Roman</vt:lpstr>
      <vt:lpstr>Inter Display</vt:lpstr>
      <vt:lpstr>Slide layouts</vt:lpstr>
      <vt:lpstr>PowerPoint Presentation</vt:lpstr>
      <vt:lpstr>PowerPoint Presentation</vt:lpstr>
      <vt:lpstr>CABERNET SAUVIGNON</vt:lpstr>
      <vt:lpstr>PowerPoint Presentation</vt:lpstr>
      <vt:lpstr>1832</vt:lpstr>
      <vt:lpstr>PowerPoint Presentation</vt:lpstr>
      <vt:lpstr>PEMBUDIDAYAAN  ANGGUR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PowerPoint Presentation</vt:lpstr>
      <vt:lpstr>TANAH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PowerPoint Presentation</vt:lpstr>
      <vt:lpstr>CABERNET SAUVIGNON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Cameron Midson</cp:lastModifiedBy>
  <cp:revision>18</cp:revision>
  <dcterms:created xsi:type="dcterms:W3CDTF">2018-07-25T07:02:59Z</dcterms:created>
  <dcterms:modified xsi:type="dcterms:W3CDTF">2026-03-23T05:03:12Z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47265000.0000000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2026-03-23T05:01:27Z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98579f90-a151-474e-8fd8-5c7776f87cb0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