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media/image10.svg" ContentType="image/svg+xml"/>
  <Override PartName="/ppt/media/image14.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28C_E6066414.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31"/>
  </p:notesMasterIdLst>
  <p:sldIdLst>
    <p:sldId id="256" r:id="rId5"/>
    <p:sldId id="478" r:id="rId6"/>
    <p:sldId id="636" r:id="rId7"/>
    <p:sldId id="669" r:id="rId8"/>
    <p:sldId id="645" r:id="rId9"/>
    <p:sldId id="637" r:id="rId10"/>
    <p:sldId id="646" r:id="rId11"/>
    <p:sldId id="647" r:id="rId12"/>
    <p:sldId id="641" r:id="rId13"/>
    <p:sldId id="642" r:id="rId14"/>
    <p:sldId id="643" r:id="rId15"/>
    <p:sldId id="648" r:id="rId16"/>
    <p:sldId id="664" r:id="rId17"/>
    <p:sldId id="670" r:id="rId18"/>
    <p:sldId id="671" r:id="rId19"/>
    <p:sldId id="665" r:id="rId20"/>
    <p:sldId id="652" r:id="rId21"/>
    <p:sldId id="673" r:id="rId22"/>
    <p:sldId id="717" r:id="rId23"/>
    <p:sldId id="603" r:id="rId24"/>
    <p:sldId id="660" r:id="rId25"/>
    <p:sldId id="718" r:id="rId26"/>
    <p:sldId id="719" r:id="rId27"/>
    <p:sldId id="659" r:id="rId28"/>
    <p:sldId id="340" r:id="rId29"/>
    <p:sldId id="720" r:id="rId30"/>
  </p:sldIdLst>
  <p:sldSz cx="12192000" cy="6858000"/>
  <p:notesSz cx="6858000" cy="9144000"/>
  <p:embeddedFontLst>
    <p:embeddedFont>
      <p:font typeface="Inter Display" panose="02000503000000020004" pitchFamily="2" charset="0"/>
      <p:regular r:id="rId32"/>
      <p:bold r:id="rId33"/>
      <p:italic r:id="rId34"/>
      <p:boldItalic r:id="rId35"/>
    </p:embeddedFont>
    <p:embeddedFont>
      <p:font typeface="Neue Haas Grotesk Text Pro" panose="020B0504020202020204" pitchFamily="34" charset="77"/>
      <p:regular r:id="rId36"/>
      <p:bold r:id="rId37"/>
      <p:italic r:id="rId38"/>
      <p:boldItalic r:id="rId39"/>
    </p:embeddedFont>
  </p:embeddedFontLst>
  <p:custDataLst>
    <p:tags r:id="rId40"/>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25" autoAdjust="0"/>
    <p:restoredTop sz="79421"/>
  </p:normalViewPr>
  <p:slideViewPr>
    <p:cSldViewPr snapToGrid="0">
      <p:cViewPr varScale="1">
        <p:scale>
          <a:sx n="86" d="100"/>
          <a:sy n="86" d="100"/>
        </p:scale>
        <p:origin x="1584" y="192"/>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8.fntdata"/><Relationship Id="rId21" Type="http://schemas.openxmlformats.org/officeDocument/2006/relationships/slide" Target="slides/slide17.xml"/><Relationship Id="rId34" Type="http://schemas.openxmlformats.org/officeDocument/2006/relationships/font" Target="fonts/font3.fntdata"/><Relationship Id="rId42" Type="http://schemas.openxmlformats.org/officeDocument/2006/relationships/presProps" Target="presProps.xml"/><Relationship Id="rId47"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tags" Target="tags/tag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5.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4.fntdata"/><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2.fntdata"/><Relationship Id="rId38" Type="http://schemas.openxmlformats.org/officeDocument/2006/relationships/font" Target="fonts/font7.fntdata"/><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on Midson" userId="510fe36d-201b-4d30-8c49-491c55367456" providerId="ADAL" clId="{93217E07-8A0E-5D7D-A37A-49773A2FEA36}"/>
    <pc:docChg chg="mod modSld">
      <pc:chgData name="Cameron Midson" userId="510fe36d-201b-4d30-8c49-491c55367456" providerId="ADAL" clId="{93217E07-8A0E-5D7D-A37A-49773A2FEA36}" dt="2026-02-18T00:01:52.755" v="1" actId="33475"/>
      <pc:docMkLst>
        <pc:docMk/>
      </pc:docMkLst>
      <pc:sldChg chg="modSp mod">
        <pc:chgData name="Cameron Midson" userId="510fe36d-201b-4d30-8c49-491c55367456" providerId="ADAL" clId="{93217E07-8A0E-5D7D-A37A-49773A2FEA36}" dt="2026-02-18T00:01:42.744" v="0" actId="113"/>
        <pc:sldMkLst>
          <pc:docMk/>
          <pc:sldMk cId="1789970845" sldId="256"/>
        </pc:sldMkLst>
        <pc:spChg chg="mod">
          <ac:chgData name="Cameron Midson" userId="510fe36d-201b-4d30-8c49-491c55367456" providerId="ADAL" clId="{93217E07-8A0E-5D7D-A37A-49773A2FEA36}" dt="2026-02-18T00:01:42.744" v="0" actId="113"/>
          <ac:spMkLst>
            <pc:docMk/>
            <pc:sldMk cId="1789970845" sldId="256"/>
            <ac:spMk id="7" creationId="{8B1D4A70-6CA2-23A1-1A5A-497FD63075D8}"/>
          </ac:spMkLst>
        </pc:spChg>
      </pc:sldChg>
    </pc:docChg>
  </pc:docChgLst>
</pc:chgInfo>
</file>

<file path=ppt/comments/modernComment_28C_E6066414.xml><?xml version="1.0" encoding="utf-8"?>
<p188:cmLst xmlns:a="http://schemas.openxmlformats.org/drawingml/2006/main" xmlns:r="http://schemas.openxmlformats.org/officeDocument/2006/relationships" xmlns:p188="http://schemas.microsoft.com/office/powerpoint/2018/8/main">
  <p188:cm id="{2969E3F0-27D0-4BFD-B253-A96B979DE6FA}" authorId="{00000000-0000-0000-0000-000000000000}" status="resolved" created="2025-03-18T13:32:32.625" complete="100000">
    <pc:sldMkLst xmlns:pc="http://schemas.microsoft.com/office/powerpoint/2013/main/command">
      <pc:docMk/>
      <pc:sldMk cId="3859178516" sldId="652"/>
    </pc:sldMkLst>
    <p188:txBody>
      <a:bodyPr/>
      <a:lstStyle/>
      <a:p>
        <a:r>
          <a:rPr lang="en-US"/>
          <a:t>Chardonnay all be on one line
Tempranillo misspelt on bottle and in box</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A644BF32-4CA8-4343-91C5-94D89E008D3B}" type="datetimeFigureOut">
              <a:rPr lang="en-US" smtClean="0"/>
              <a:pPr/>
              <a:t>3/29/26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Arial" panose="020B0604020202020204" pitchFamily="34" charset="0"/>
        <a:ea typeface="+mn-ea"/>
        <a:cs typeface="+mn-cs"/>
      </a:defRPr>
    </a:lvl1pPr>
    <a:lvl2pPr marL="457176" algn="l" defTabSz="914353" rtl="0" eaLnBrk="1" latinLnBrk="0" hangingPunct="1">
      <a:defRPr sz="1199" b="0" i="0" kern="1200">
        <a:solidFill>
          <a:schemeClr val="tx1"/>
        </a:solidFill>
        <a:latin typeface="Arial" panose="020B0604020202020204" pitchFamily="34" charset="0"/>
        <a:ea typeface="+mn-ea"/>
        <a:cs typeface="+mn-cs"/>
      </a:defRPr>
    </a:lvl2pPr>
    <a:lvl3pPr marL="914353" algn="l" defTabSz="914353" rtl="0" eaLnBrk="1" latinLnBrk="0" hangingPunct="1">
      <a:defRPr sz="1199" b="0" i="0" kern="1200">
        <a:solidFill>
          <a:schemeClr val="tx1"/>
        </a:solidFill>
        <a:latin typeface="Arial" panose="020B0604020202020204" pitchFamily="34" charset="0"/>
        <a:ea typeface="+mn-ea"/>
        <a:cs typeface="+mn-cs"/>
      </a:defRPr>
    </a:lvl3pPr>
    <a:lvl4pPr marL="1371529" algn="l" defTabSz="914353" rtl="0" eaLnBrk="1" latinLnBrk="0" hangingPunct="1">
      <a:defRPr sz="1199" b="0" i="0" kern="1200">
        <a:solidFill>
          <a:schemeClr val="tx1"/>
        </a:solidFill>
        <a:latin typeface="Arial" panose="020B0604020202020204" pitchFamily="34" charset="0"/>
        <a:ea typeface="+mn-ea"/>
        <a:cs typeface="+mn-cs"/>
      </a:defRPr>
    </a:lvl4pPr>
    <a:lvl5pPr marL="1828707" algn="l" defTabSz="914353" rtl="0" eaLnBrk="1" latinLnBrk="0" hangingPunct="1">
      <a:defRPr sz="1199" b="0" i="0" kern="1200">
        <a:solidFill>
          <a:schemeClr val="tx1"/>
        </a:solidFill>
        <a:latin typeface="Arial" panose="020B0604020202020204" pitchFamily="34" charset="0"/>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dirty="0">
                <a:solidFill>
                  <a:schemeClr val="tx1"/>
                </a:solidFill>
                <a:ea typeface="+mn-ea"/>
                <a:cs typeface="+mn-cs"/>
              </a:rPr>
              <a:t>Nhờ liên tục khám phá giống nho cũ và mới, thử nghiệm phong cách, kỹ thuật làm rượu mới, rượu vang của Thung lũng Hunter ngày càng chất lượng hơn qua từng năm, giống như dòng Semillon lừng danh của vùng này.</a:t>
            </a:r>
          </a:p>
          <a:p>
            <a:pPr marL="0" marR="0" lvl="0" indent="0" algn="l" defTabSz="914400" rtl="0" eaLnBrk="1" fontAlgn="auto" latinLnBrk="0" hangingPunct="1">
              <a:lnSpc>
                <a:spcPct val="100000"/>
              </a:lnSpc>
              <a:spcBef>
                <a:spcPct val="0"/>
              </a:spcBef>
              <a:spcAft>
                <a:spcPct val="0"/>
              </a:spcAft>
              <a:buClrTx/>
              <a:buSzTx/>
              <a:buFontTx/>
              <a:buNone/>
              <a:defRPr/>
            </a:pPr>
            <a:r>
              <a:rPr lang="vi-VN" sz="1200" b="0" i="0" dirty="0">
                <a:solidFill>
                  <a:schemeClr val="tx1"/>
                </a:solidFill>
                <a:ea typeface="+mn-ea"/>
                <a:cs typeface="+mn-cs"/>
              </a:rPr>
              <a:t>Vui lòng xem các nội dung ghi chú để biết thêm thông tin ở mỗi trang trình chiếu và các câu hỏi gợi ý thảo luận. </a:t>
            </a:r>
            <a:r>
              <a:rPr lang="vi-VN" sz="1200" dirty="0">
                <a:solidFill>
                  <a:schemeClr val="tx1"/>
                </a:solidFill>
                <a:ea typeface="+mn-ea"/>
                <a:cs typeface="+mn-cs"/>
              </a:rPr>
              <a:t>Để tải về các chủ đề và tài liệu, các bài thuyết trình khác, vui lòng truy cập www.australianwinediscovered.com</a:t>
            </a: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14109861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ea typeface="+mn-ea"/>
                <a:cs typeface="+mn-cs"/>
              </a:rPr>
              <a:t>Thung lũng Hunter là nơi tập trung các gia đình làm rượu nhiều thế hệ, có truyền thống sản xuất rượu vang trong vùng, nhiều gia đình có trồng một số cây nho lâu đời nhất của Úc. Các hầm chứa các  "di sản" có giá trị quốc tế như Shiraz từ năm 1867 và Semillon từ năm 1899, vẫn được gìn giữ. Thung lũng Hunter còn có những cây nho lâu năm, điển hình như vườn nho HVD ‘Old Vines’ của nhà Tyrell được trồng vào năm 1908</a:t>
            </a:r>
            <a:br>
              <a:rPr lang="vi-VN" b="0" dirty="0"/>
            </a:br>
            <a:br>
              <a:rPr lang="vi-VN" b="0" dirty="0"/>
            </a:br>
            <a:r>
              <a:rPr lang="vi-VN" b="0" dirty="0"/>
              <a:t>+ CHƯƠNG TRÌNH BỔ SUNG:</a:t>
            </a:r>
            <a:r>
              <a:rPr lang="vi-VN" sz="1200" b="0" i="0" u="none" strike="noStrike" dirty="0">
                <a:solidFill>
                  <a:schemeClr val="tx1"/>
                </a:solidFill>
                <a:ea typeface="+mn-ea"/>
                <a:cs typeface="+mn-cs"/>
              </a:rPr>
              <a:t> Tìm hiểu thêm về những cây nho lâu năm ở Úc tại www.australianwinediscovered.com</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41525425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vi-VN" dirty="0"/>
              <a:t>ĐÂY LÀ THỜI ĐIỂM THÍCH HỢP ĐỂ THƯỞNG THỨC VÀ THẢO LUẬN VỀ HƯƠNG VỊ CÁC LOẠI RƯỢU VANG KHÁC NHAU. </a:t>
            </a:r>
          </a:p>
          <a:p>
            <a:pPr marL="0" marR="0" lvl="0" indent="0" algn="l" defTabSz="914400" rtl="0" eaLnBrk="1" fontAlgn="auto" latinLnBrk="0" hangingPunct="1">
              <a:lnSpc>
                <a:spcPct val="100000"/>
              </a:lnSpc>
              <a:spcBef>
                <a:spcPct val="0"/>
              </a:spcBef>
              <a:spcAft>
                <a:spcPct val="0"/>
              </a:spcAft>
              <a:buClrTx/>
              <a:buSzTx/>
              <a:buFontTx/>
              <a:buNone/>
              <a:defRPr/>
            </a:pPr>
            <a:endParaRPr lang="en-US" dirty="0"/>
          </a:p>
          <a:p>
            <a:pPr marL="0" marR="0" lvl="0" indent="0" algn="l" defTabSz="914400" rtl="0" eaLnBrk="1" fontAlgn="auto" latinLnBrk="0" hangingPunct="1">
              <a:lnSpc>
                <a:spcPct val="100000"/>
              </a:lnSpc>
              <a:spcBef>
                <a:spcPct val="0"/>
              </a:spcBef>
              <a:spcAft>
                <a:spcPct val="0"/>
              </a:spcAft>
              <a:buClrTx/>
              <a:buSzTx/>
              <a:buFontTx/>
              <a:buNone/>
              <a:defRPr/>
            </a:pPr>
            <a:r>
              <a:rPr lang="vi-VN" sz="1200" b="0" i="0" u="none" strike="noStrike" dirty="0">
                <a:solidFill>
                  <a:schemeClr val="tx1"/>
                </a:solidFill>
                <a:ea typeface="+mn-ea"/>
                <a:cs typeface="+mn-cs"/>
              </a:rPr>
              <a:t>Vùng thung lũng Hunter nổi tiếng với dòng vang Semillon độc nhất thế giới, sánh vai cùng các dòng vang Chardonnay, Shiraz và những dòng mới nổi phù hợp với khí hậu ấm áp </a:t>
            </a:r>
            <a:r>
              <a:rPr lang="en-US" sz="1200" b="0" i="0" u="none" strike="noStrike" dirty="0" err="1">
                <a:solidFill>
                  <a:schemeClr val="tx1"/>
                </a:solidFill>
                <a:ea typeface="+mn-ea"/>
                <a:cs typeface="+mn-cs"/>
              </a:rPr>
              <a:t>tại</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đây</a:t>
            </a:r>
            <a:r>
              <a:rPr lang="vi-VN" sz="1200" b="0" i="0" u="none" strike="noStrike" dirty="0">
                <a:solidFill>
                  <a:schemeClr val="tx1"/>
                </a:solidFill>
                <a:ea typeface="+mn-ea"/>
                <a:cs typeface="+mn-cs"/>
              </a:rPr>
              <a:t>.</a:t>
            </a: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35494767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ea typeface="+mn-ea"/>
                <a:cs typeface="+mn-cs"/>
              </a:rPr>
              <a:t>Semillon là loại rượu trắng xuất sắc trong khu vực, đạt tiêu chuẩn thế giới. Sau khi đóng chai lần đầu, vang Semillon của thung lũng Hunter có màu gần như trong suốt, vị chua nhẹ thanh tao cùng vị khoáng. Tuy nhiên, sự kiên nhẫn sẽ mang lại thành công lớn, ví dụ như những dòng rượu với độ chua cao và độ cồn thấp sẽ biến đổi sau ít nhất là 5 năm trong chai, thể hiện các hương vị như mật ong, bánh mì nướng, hạt nướng – </a:t>
            </a:r>
            <a:r>
              <a:rPr lang="en-US" sz="1200" b="0" i="0" u="none" strike="noStrike" dirty="0" err="1">
                <a:solidFill>
                  <a:schemeClr val="tx1"/>
                </a:solidFill>
                <a:ea typeface="+mn-ea"/>
                <a:cs typeface="+mn-cs"/>
              </a:rPr>
              <a:t>giống</a:t>
            </a:r>
            <a:r>
              <a:rPr lang="vi-VN" sz="1200" b="0" i="0" u="none" strike="noStrike" dirty="0">
                <a:solidFill>
                  <a:schemeClr val="tx1"/>
                </a:solidFill>
                <a:ea typeface="+mn-ea"/>
                <a:cs typeface="+mn-cs"/>
              </a:rPr>
              <a:t> như đã được ủ trong gỗ sồi (mặc dù thực tế không ủ trong thùng gỗ sồi). Những chai rượu này đều có khả năng trữ rất tốt đến hơn 20 năm. Điểm khác biệt chính của vang Semillon tại Hunter Valley đó là những chai rượu điển hình nhất sẽ thể hiện rõ hương vị của trái cây chủ đạo và thoáng vị chanh vàng dù đã ủ trong hầm qua nhiều thập kỷ.</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875318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ea typeface="+mn-ea"/>
                <a:cs typeface="+mn-cs"/>
              </a:rPr>
              <a:t>Thung lũng Hunter là một trong những vùng đầu tiên của Úc trồng Chardonnay, và phát triển giống này thành biểu tượng ngành rượu Úc. Dòng vang Chardonnay tại đây thường theo phong cách ‘sunshine in a bottle" (ánh nắng trong chai), mang hương vị sồi, bơ đậm đà phong phú. Khu vực này đã trải qua thời kỳ phục hưng trong 15 năm qua, các nhà sản xuất vẫn chế biến rượu vang Chardonnay đầy đủ hương vị nhưng ít can thiệp gỗ sồi hơn.</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16978473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ea typeface="+mn-ea"/>
                <a:cs typeface="+mn-cs"/>
              </a:rPr>
              <a:t>Trong những năm qua, dòng vang Shiraz của vùng có khí hậu nóng, ẩm này hầu hết có vị đậm, mạnh mẽ. Ngày nay, người làm rượu tại đây đã sản xuất rượu vang đậm vừa, có vị mặn,  kết hợp vị phong phú và phù hợp để dùng kèm món ăn. Dòng vang Shiraz trẻ của Hunter có vị quả mọng đỏ, quả mọng đen, có vị cay độ chát nhẹ nhàng.  Hương vị sẽ càng kết hợp và đa dạng hơn khi ủ, hương của đất ẩm, da thuộc cùng mùi hương nước hoa tuyệt vời. Rượu có vị êm, thanh nhã, có nhiều tầng hương, kết hợp tuyệt vời với nhau.</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27128503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ea typeface="+mn-ea"/>
                <a:cs typeface="+mn-cs"/>
              </a:rPr>
              <a:t>CÂU HỎI GỢI Ý THẢO LUẬN: </a:t>
            </a:r>
          </a:p>
          <a:p>
            <a:pPr rtl="0"/>
            <a:r>
              <a:rPr lang="vi-VN" sz="1200" b="0" i="0" u="none" strike="noStrike" dirty="0">
                <a:solidFill>
                  <a:schemeClr val="tx1"/>
                </a:solidFill>
                <a:ea typeface="+mn-ea"/>
                <a:cs typeface="+mn-cs"/>
              </a:rPr>
              <a:t>- Dòng vang Semillon của thung lũng Hunter có đặc điểm gì, việc ủ rượu giúp thay đổi hương vị như thế nào? </a:t>
            </a:r>
          </a:p>
          <a:p>
            <a:r>
              <a:rPr lang="vi-VN" sz="1200" b="0" i="0" u="none" strike="noStrike" dirty="0">
                <a:solidFill>
                  <a:schemeClr val="tx1"/>
                </a:solidFill>
                <a:ea typeface="+mn-ea"/>
                <a:cs typeface="+mn-cs"/>
              </a:rPr>
              <a:t>- Sự khác biệt chính giữa dòng vang Shiraz của thung lũng Barossa và thung lũng Hunter là gì?</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19511755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Vui lòng truy cập www.australianwinediscovered.com để tìm hiểu thêm về chương trình, công cụ và tư liệu.</a:t>
            </a:r>
            <a:endParaRPr lang="vi-VN" dirty="0"/>
          </a:p>
          <a:p>
            <a:pPr marL="0" lvl="0" indent="0" algn="l" rtl="0">
              <a:spcBef>
                <a:spcPct val="0"/>
              </a:spcBef>
              <a:spcAft>
                <a:spcPct val="0"/>
              </a:spcAft>
              <a:buNone/>
            </a:pPr>
            <a:r>
              <a:rPr lang="vi-VN" sz="1200" dirty="0">
                <a:solidFill>
                  <a:schemeClr val="dk1"/>
                </a:solidFill>
                <a:latin typeface="Arial"/>
                <a:ea typeface="Arial"/>
                <a:cs typeface="Arial"/>
                <a:sym typeface="Arial"/>
              </a:rPr>
              <a:t>Để được giải đáp thắc mắc, vui lòng liên hệ discovered@wineaustralia.com</a:t>
            </a:r>
            <a:endParaRPr lang="vi-VN"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1654729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ea typeface="+mn-ea"/>
                <a:cs typeface="+mn-cs"/>
              </a:rPr>
              <a:t>Toạ lạc tại bang New South Wales, cách Sydney khoảng 160km về phía Bắc, thung lũng Hunter là địa điểm du lịch rất nổi tiếng. Thung lũng Hunter được bao quanh bởi dãy Great Dividing ở phía Bắc, Tây và Tây Nam, và rừng quốc gia, tạo thành những ngọn đồi xanh mướt xen lẫn những vườn nho độc đáo.</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a:t>
            </a:fld>
            <a:endParaRPr lang="en-US" dirty="0"/>
          </a:p>
        </p:txBody>
      </p:sp>
    </p:spTree>
    <p:extLst>
      <p:ext uri="{BB962C8B-B14F-4D97-AF65-F5344CB8AC3E}">
        <p14:creationId xmlns:p14="http://schemas.microsoft.com/office/powerpoint/2010/main" val="16304834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dirty="0"/>
              <a:t>Đây sẽ là thời điểm thích hợp để mời mọi người thưởng thức hương vị rượu vang truyền thống của Thung lũng Hunter. Tiệc thử rượu chính thức sẽ diễn ra vào cuối chương trình.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a:t>
            </a:fld>
            <a:endParaRPr lang="en-US" dirty="0"/>
          </a:p>
        </p:txBody>
      </p:sp>
    </p:spTree>
    <p:extLst>
      <p:ext uri="{BB962C8B-B14F-4D97-AF65-F5344CB8AC3E}">
        <p14:creationId xmlns:p14="http://schemas.microsoft.com/office/powerpoint/2010/main" val="37876302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ea typeface="+mn-ea"/>
                <a:cs typeface="+mn-cs"/>
              </a:rPr>
              <a:t>CÂU HỎI GỢI Ý THẢO LUẬN: </a:t>
            </a:r>
          </a:p>
          <a:p>
            <a:r>
              <a:rPr lang="vi-VN" sz="1200" b="0" i="0" u="none" strike="noStrike" dirty="0">
                <a:solidFill>
                  <a:schemeClr val="tx1"/>
                </a:solidFill>
                <a:ea typeface="+mn-ea"/>
                <a:cs typeface="+mn-cs"/>
              </a:rPr>
              <a:t>Điều gì khiến những người làm rượu vang bám trụ lại thung lũng Hunter dù nơi đây có địa hình gồ ghề và khí hậu khắc nghiệt trong mùa sinh trưởng?</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2529993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ea typeface="+mn-ea"/>
                <a:cs typeface="+mn-cs"/>
              </a:rPr>
              <a:t>- Broke Fordwich nằm ở vùng Lower Hunter, phía Tây Bắc là tiểu vùng Upper Hunter và phía Đông là Pokolbin. Đây là một trong những khu vực ấm nhất ở Lower Hunter, bị ảnh hưởng một phần bởi khí hậu lục địa do có dãy Brokenback chắn một phần gió biển. </a:t>
            </a:r>
          </a:p>
          <a:p>
            <a:pPr rtl="0"/>
            <a:r>
              <a:rPr lang="vi-VN" sz="1200" b="0" i="0" u="none" strike="noStrike" dirty="0">
                <a:solidFill>
                  <a:schemeClr val="tx1"/>
                </a:solidFill>
                <a:ea typeface="+mn-ea"/>
                <a:cs typeface="+mn-cs"/>
              </a:rPr>
              <a:t>- Hầu hết các vườn nho tại vùng Lower Hunter nằm ở Pokolbin - một tiểu vùng ở trung tâm thung lũng, có nhiều nhà máy rượu và nhà hàng. Nhiệt độ mùa hè dịu hơn nhờ dãy núi xung quanh tập trung mây bao phủ vùng thung lũng, hút gió chiều mát mẻ từ biển. </a:t>
            </a:r>
          </a:p>
          <a:p>
            <a:pPr rtl="0"/>
            <a:r>
              <a:rPr lang="vi-VN" sz="1200" b="0" i="0" u="none" strike="noStrike" dirty="0">
                <a:solidFill>
                  <a:schemeClr val="tx1"/>
                </a:solidFill>
                <a:ea typeface="+mn-ea"/>
                <a:cs typeface="+mn-cs"/>
              </a:rPr>
              <a:t>- Vùng Upper Hunter nằm sâu trong đất liền hơn một chút so với Pokolbin, có khí hậu chủ yếu ấm hơn, đón ít gió biển và chịu nhiều ngày nóng. </a:t>
            </a:r>
          </a:p>
          <a:p>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34138684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vi-VN" sz="1200" b="0" i="0" u="none" strike="noStrike" dirty="0">
                <a:solidFill>
                  <a:schemeClr val="tx1"/>
                </a:solidFill>
                <a:ea typeface="+mn-ea"/>
                <a:cs typeface="+mn-cs"/>
              </a:rPr>
              <a:t>- Nét đặc trưng ở đây là mùa xuân đến hè có ban ngày nắng, ẩm, mùa thu và đông có đêm lạnh. Mưa, độ ẩm, mây che phủ và gió biển làm giảm nhiệt độ. Một số năm có thể có mưa nhiều khi thu hoạch vào mùa hè. </a:t>
            </a:r>
          </a:p>
          <a:p>
            <a:pPr rtl="0"/>
            <a:r>
              <a:rPr lang="vi-VN" sz="1200" b="0" i="0" u="none" strike="noStrike" dirty="0">
                <a:solidFill>
                  <a:schemeClr val="tx1"/>
                </a:solidFill>
                <a:ea typeface="+mn-ea"/>
                <a:cs typeface="+mn-cs"/>
              </a:rPr>
              <a:t>- Lượng mưa vào mùa sinh trưởng: 527mm (20.7inch). </a:t>
            </a:r>
          </a:p>
          <a:p>
            <a:r>
              <a:rPr lang="vi-VN" sz="1200" b="0" i="0" u="none" strike="noStrike" dirty="0">
                <a:solidFill>
                  <a:schemeClr val="tx1"/>
                </a:solidFill>
                <a:ea typeface="+mn-ea"/>
                <a:cs typeface="+mn-cs"/>
              </a:rPr>
              <a:t>- Nhiệt độ trung bình tháng 1: 23.1°C (73.6)°F.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3983807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dirty="0">
                <a:solidFill>
                  <a:schemeClr val="tx1"/>
                </a:solidFill>
                <a:ea typeface="+mn-ea"/>
                <a:cs typeface="+mn-cs"/>
              </a:rPr>
              <a:t>Thung lũng Hunter nằm trên đáy biển cổ đại. Theo thời gian lớp trầm tích trên cùng bị nén lại thành đá, đá phiến sét và than đá, tạo thành địa hình và các loại đất màu mỡ đa dạng như ngày nay. Nho thường được trồng ở địa hình đồi thoai thoải, không quá dốc hoặc vùng đồng bằng khá bằng phẳng. Khu vực này có nhiều loại đất khác nhau như đất phù sa pha cát đến đất mùn sâu và đất đỏ hai lớp tơi xốp ở vùng Lower Hunter. Ở vùng Upper Hunter, sông và suối đã bồi đắp thành vùng đất mùn đen, mùn thường phủ trên lớp đất sét pha sét kiềm.</a:t>
            </a:r>
          </a:p>
          <a:p>
            <a:endParaRPr lang="en-AU" sz="1200" b="0" i="0" u="none" strike="noStrike" kern="1200" dirty="0">
              <a:solidFill>
                <a:schemeClr val="tx1"/>
              </a:solidFill>
              <a:effectLst/>
              <a:ea typeface="+mn-ea"/>
              <a:cs typeface="+mn-cs"/>
            </a:endParaRPr>
          </a:p>
          <a:p>
            <a:pPr rtl="0"/>
            <a:r>
              <a:rPr lang="vi-VN" sz="1200" b="0" i="0" u="none" strike="noStrike" dirty="0">
                <a:solidFill>
                  <a:schemeClr val="tx1"/>
                </a:solidFill>
                <a:ea typeface="+mn-ea"/>
                <a:cs typeface="+mn-cs"/>
              </a:rPr>
              <a:t>CÂU HỎI GỢI Ý THẢO LUẬN: </a:t>
            </a:r>
          </a:p>
          <a:p>
            <a:pPr rtl="0"/>
            <a:r>
              <a:rPr lang="vi-VN" sz="1200" b="0" i="0" u="none" strike="noStrike" dirty="0">
                <a:solidFill>
                  <a:schemeClr val="tx1"/>
                </a:solidFill>
                <a:ea typeface="+mn-ea"/>
                <a:cs typeface="+mn-cs"/>
              </a:rPr>
              <a:t>– Điều gì khiến Thung lũng Hunter trở thành một vùng trồng nho độc đáo với nhiều thách thức? Điều đó có ảnh hưởng đến rượu vang không?</a:t>
            </a:r>
          </a:p>
          <a:p>
            <a:r>
              <a:rPr lang="vi-VN" sz="1200" b="0" i="0" u="none" strike="noStrike" dirty="0">
                <a:solidFill>
                  <a:schemeClr val="tx1"/>
                </a:solidFill>
                <a:ea typeface="+mn-ea"/>
                <a:cs typeface="+mn-cs"/>
              </a:rPr>
              <a:t>- Người trồng nho tận dụng khí hậu ấm áp này như thế nào?</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9242018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ea typeface="+mn-ea"/>
                <a:cs typeface="+mn-cs"/>
              </a:rPr>
              <a:t>Thung lũng Hunter là một trong những vùng rượu ấm nhất tại Úc. Điều kiện ấm áp, độ ẩm cao, mưa nhiều và khả năng có bão mùa hè trở thành thách thức cho người trồng nho ở đây, vốn đã có truyền thống thích nghi theo sự thay đổi của khí hậu và thị trường. </a:t>
            </a:r>
          </a:p>
          <a:p>
            <a:pPr rtl="0"/>
            <a:r>
              <a:rPr lang="vi-VN" sz="1200" b="0" i="0" u="none" strike="noStrike" dirty="0">
                <a:solidFill>
                  <a:schemeClr val="tx1"/>
                </a:solidFill>
                <a:ea typeface="+mn-ea"/>
                <a:cs typeface="+mn-cs"/>
              </a:rPr>
              <a:t>Có thể sử dụng các kỹ thuật quản lý tán vòm giúp tạo bóng râm cho các chùm quả như quản lý tưới tiêu, tỉa cành, tỉa thưa chồi, loại bỏ chồi/ lá và định vị chồi để đảm bảo mức độ tiếp xúc quả với ánh nắng mặt trời tối ưu. Cùng một số kỹ thuật quản lý tán lâu dài hơn như lựa chọn hệ thống lưới mắt cáo, sử dụng gốc ghép và giữ khoảng cách giữa các giàn.</a:t>
            </a:r>
          </a:p>
          <a:p>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2788042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dirty="0">
                <a:solidFill>
                  <a:schemeClr val="tx1"/>
                </a:solidFill>
                <a:ea typeface="+mn-ea"/>
                <a:cs typeface="+mn-cs"/>
              </a:rPr>
              <a:t>Khí hậu ấm áp, độ ẩm cao của thung lũng Hunter được cho là không phù hợp để sản xuất rượu Semillon chất lượng cao. Thế nhưng Semillon lại là một trong những giống nho được coi trọng nhất ở đây. Tỉ mỉ, chăm chút đến từng chi tiết là chìa khóa để sản xuất dòng rượu này. Nho thường được thu hoạch sớm, khi lượng đường còn thấp (độ cồn khoảng 10-11%) và độ chua cao. Quả được xử lý cẩn thận và ép sao cho hạn chế vỏ tiếp xúc với hạt. Nước ép sẽ được lên men trong nhiệt độ lạnh, trung hoà, lắng cặn và đóng chai.</a:t>
            </a:r>
          </a:p>
          <a:p>
            <a:endParaRPr lang="en-AU" sz="1200" b="0" i="0" u="none" strike="noStrike" kern="1200" dirty="0">
              <a:solidFill>
                <a:schemeClr val="tx1"/>
              </a:solidFill>
              <a:effectLst/>
              <a:ea typeface="+mn-ea"/>
              <a:cs typeface="+mn-cs"/>
            </a:endParaRPr>
          </a:p>
          <a:p>
            <a:pPr rtl="0"/>
            <a:r>
              <a:rPr lang="vi-VN" sz="1200" b="0" i="0" u="none" strike="noStrike" dirty="0">
                <a:solidFill>
                  <a:schemeClr val="tx1"/>
                </a:solidFill>
                <a:ea typeface="+mn-ea"/>
                <a:cs typeface="+mn-cs"/>
              </a:rPr>
              <a:t>CÂU HỎI GỢI Ý THẢO LUẬN: </a:t>
            </a:r>
          </a:p>
          <a:p>
            <a:pPr rtl="0"/>
            <a:r>
              <a:rPr lang="vi-VN" sz="1200" b="0" i="0" u="none" strike="noStrike" dirty="0">
                <a:solidFill>
                  <a:schemeClr val="tx1"/>
                </a:solidFill>
                <a:ea typeface="+mn-ea"/>
                <a:cs typeface="+mn-cs"/>
              </a:rPr>
              <a:t>- Vì sao người trồng nho và làm rượu ở Thung lũng Hunter có thể khiến vùng này trở thành vùng trồng nổi tiếng hàng đầu của Úc mặc dù phải đối mặt với điều kiện thời tiết khó khăn và diện tích nhỏ? </a:t>
            </a:r>
          </a:p>
          <a:p>
            <a:r>
              <a:rPr lang="vi-VN" sz="1200" b="0" i="0" u="none" strike="noStrike" dirty="0">
                <a:solidFill>
                  <a:schemeClr val="tx1"/>
                </a:solidFill>
                <a:ea typeface="+mn-ea"/>
                <a:cs typeface="+mn-cs"/>
              </a:rPr>
              <a:t>- Vùng thung lũng Hunter đã đón nhận các xu hướng thay đổi như thế nào?</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12296175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61195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0" i="0" cap="none">
                <a:solidFill>
                  <a:schemeClr val="accent1"/>
                </a:solidFill>
                <a:latin typeface="Arial" panose="020B0604020202020204" pitchFamily="34" charset="0"/>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6" name="Oval 5">
            <a:extLst>
              <a:ext uri="{FF2B5EF4-FFF2-40B4-BE49-F238E27FC236}">
                <a16:creationId xmlns:a16="http://schemas.microsoft.com/office/drawing/2014/main" id="{74A8A14A-D1CA-D9F8-306F-F692F60C4618}"/>
              </a:ext>
            </a:extLst>
          </p:cNvPr>
          <p:cNvSpPr/>
          <p:nvPr userDrawn="1"/>
        </p:nvSpPr>
        <p:spPr>
          <a:xfrm>
            <a:off x="8901975" y="322775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38401" y="3434316"/>
            <a:ext cx="6885768"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78945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262198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7790121" y="374556"/>
            <a:ext cx="4401879" cy="6118393"/>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467379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Oval 2">
            <a:extLst>
              <a:ext uri="{FF2B5EF4-FFF2-40B4-BE49-F238E27FC236}">
                <a16:creationId xmlns:a16="http://schemas.microsoft.com/office/drawing/2014/main" id="{FF7ECA34-306B-07D0-C7CA-C6E17551922E}"/>
              </a:ext>
            </a:extLst>
          </p:cNvPr>
          <p:cNvSpPr/>
          <p:nvPr userDrawn="1"/>
        </p:nvSpPr>
        <p:spPr>
          <a:xfrm>
            <a:off x="6590744"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7" name="Right Arrow 6">
            <a:extLst>
              <a:ext uri="{FF2B5EF4-FFF2-40B4-BE49-F238E27FC236}">
                <a16:creationId xmlns:a16="http://schemas.microsoft.com/office/drawing/2014/main" id="{5C262C2F-2C85-5DD4-F8C6-C2BBC66C8CC1}"/>
              </a:ext>
            </a:extLst>
          </p:cNvPr>
          <p:cNvSpPr/>
          <p:nvPr userDrawn="1"/>
        </p:nvSpPr>
        <p:spPr>
          <a:xfrm>
            <a:off x="6590744" y="3310522"/>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4891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3358316867"/>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541919424"/>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Variety bottle sh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30449-9143-B10F-BFA0-6C6293E0B48B}"/>
              </a:ext>
            </a:extLst>
          </p:cNvPr>
          <p:cNvSpPr>
            <a:spLocks noGrp="1"/>
          </p:cNvSpPr>
          <p:nvPr>
            <p:ph type="title"/>
          </p:nvPr>
        </p:nvSpPr>
        <p:spPr>
          <a:xfrm>
            <a:off x="410407" y="365126"/>
            <a:ext cx="11283754" cy="1325562"/>
          </a:xfrm>
        </p:spPr>
        <p:txBody>
          <a:bodyPr/>
          <a:lstStyle>
            <a:lvl1pPr>
              <a:defRPr b="0" i="0">
                <a:solidFill>
                  <a:schemeClr val="accent1"/>
                </a:solidFill>
              </a:defRPr>
            </a:lvl1pPr>
          </a:lstStyle>
          <a:p>
            <a:r>
              <a:rPr lang="en-GB" dirty="0"/>
              <a:t>Click to edit Master title style</a:t>
            </a:r>
            <a:endParaRPr lang="en-US" dirty="0"/>
          </a:p>
        </p:txBody>
      </p:sp>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4734560" y="1406522"/>
            <a:ext cx="2600959" cy="5086352"/>
          </a:xfrm>
        </p:spPr>
        <p:txBody>
          <a:bodyPr/>
          <a:lstStyle>
            <a:lvl1pPr marL="0" indent="0">
              <a:buNone/>
              <a:defRPr b="0" i="0"/>
            </a:lvl1pPr>
          </a:lstStyle>
          <a:p>
            <a:endParaRPr lang="en-US" dirty="0"/>
          </a:p>
        </p:txBody>
      </p:sp>
      <p:sp>
        <p:nvSpPr>
          <p:cNvPr id="9" name="Text Placeholder 8">
            <a:extLst>
              <a:ext uri="{FF2B5EF4-FFF2-40B4-BE49-F238E27FC236}">
                <a16:creationId xmlns:a16="http://schemas.microsoft.com/office/drawing/2014/main" id="{297C19B2-AD58-215B-7531-13B15E064D2E}"/>
              </a:ext>
            </a:extLst>
          </p:cNvPr>
          <p:cNvSpPr>
            <a:spLocks noGrp="1"/>
          </p:cNvSpPr>
          <p:nvPr>
            <p:ph type="body" sz="quarter" idx="14"/>
          </p:nvPr>
        </p:nvSpPr>
        <p:spPr>
          <a:xfrm>
            <a:off x="1127125" y="2306638"/>
            <a:ext cx="3109913" cy="3413125"/>
          </a:xfrm>
        </p:spPr>
        <p:txBody>
          <a:bodyPr/>
          <a:lstStyle>
            <a:lvl1pPr marL="0" indent="0">
              <a:buNone/>
              <a:defRPr b="0" i="0"/>
            </a:lvl1pPr>
            <a:lvl2pPr marL="163305" indent="0">
              <a:buNone/>
              <a:defRPr b="0" i="0"/>
            </a:lvl2pPr>
            <a:lvl3pPr marL="326609" indent="0">
              <a:buNone/>
              <a:defRPr b="0" i="0"/>
            </a:lvl3pPr>
            <a:lvl4pPr marL="489914" indent="0">
              <a:buNone/>
              <a:defRPr b="0" i="0"/>
            </a:lvl4pPr>
            <a:lvl5pPr marL="653219" indent="0">
              <a:buNone/>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Text Placeholder 8">
            <a:extLst>
              <a:ext uri="{FF2B5EF4-FFF2-40B4-BE49-F238E27FC236}">
                <a16:creationId xmlns:a16="http://schemas.microsoft.com/office/drawing/2014/main" id="{D288D79D-D8A6-7D77-A6B4-ACC75B00C486}"/>
              </a:ext>
            </a:extLst>
          </p:cNvPr>
          <p:cNvSpPr>
            <a:spLocks noGrp="1"/>
          </p:cNvSpPr>
          <p:nvPr>
            <p:ph type="body" sz="quarter" idx="15"/>
          </p:nvPr>
        </p:nvSpPr>
        <p:spPr>
          <a:xfrm>
            <a:off x="7802245" y="2306638"/>
            <a:ext cx="3109913" cy="3413125"/>
          </a:xfrm>
        </p:spPr>
        <p:txBody>
          <a:bodyPr/>
          <a:lstStyle>
            <a:lvl1pPr marL="0" indent="0">
              <a:buFontTx/>
              <a:buNone/>
              <a:defRPr b="0" i="0"/>
            </a:lvl1pPr>
            <a:lvl2pPr marL="163305" indent="0">
              <a:buFontTx/>
              <a:buNone/>
              <a:defRPr b="0" i="0"/>
            </a:lvl2pPr>
            <a:lvl3pPr marL="326609" indent="0">
              <a:buFontTx/>
              <a:buNone/>
              <a:defRPr b="0" i="0"/>
            </a:lvl3pPr>
            <a:lvl4pPr marL="489914" indent="0">
              <a:buFontTx/>
              <a:buNone/>
              <a:defRPr b="0" i="0"/>
            </a:lvl4pPr>
            <a:lvl5pPr marL="653219" indent="0">
              <a:buFontTx/>
              <a:buNone/>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10131657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42169B3B-8761-4204-AA5A-11BC84B55C93}" type="datetimeFigureOut">
              <a:rPr lang="en-AU" smtClean="0"/>
              <a:pPr/>
              <a:t>29/3/26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6" r:id="rId22"/>
    <p:sldLayoutId id="2147483677" r:id="rId23"/>
    <p:sldLayoutId id="2147483680" r:id="rId24"/>
    <p:sldLayoutId id="2147483681" r:id="rId25"/>
    <p:sldLayoutId id="2147483684" r:id="rId26"/>
    <p:sldLayoutId id="2147483685"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Arial" panose="020B0604020202020204" pitchFamily="34" charset="0"/>
          <a:ea typeface="Inter Display" panose="02000503000000020004" pitchFamily="2" charset="0"/>
          <a:cs typeface="Arial" panose="020B0604020202020204" pitchFamily="34"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microsoft.com/office/2018/10/relationships/comments" Target="../comments/modernComment_28C_E6066414.xml"/><Relationship Id="rId2" Type="http://schemas.openxmlformats.org/officeDocument/2006/relationships/notesSlide" Target="../notesSlides/notesSlide11.xml"/><Relationship Id="rId1" Type="http://schemas.openxmlformats.org/officeDocument/2006/relationships/slideLayout" Target="../slideLayouts/slideLayout23.xml"/><Relationship Id="rId5" Type="http://schemas.openxmlformats.org/officeDocument/2006/relationships/image" Target="../media/image32.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8.svg"/><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5A5FA91E-AD8B-0AEA-99A8-33696E71ED09}"/>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5314" r="6" b="6391"/>
          <a:stretch/>
        </p:blipFill>
        <p:spPr>
          <a:xfrm>
            <a:off x="623888" y="2595563"/>
            <a:ext cx="11010900" cy="4284662"/>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11041110" cy="990300"/>
          </a:xfrm>
        </p:spPr>
        <p:txBody>
          <a:bodyPr/>
          <a:lstStyle/>
          <a:p>
            <a:pPr marL="0" indent="0">
              <a:buNone/>
            </a:pPr>
            <a:r>
              <a:rPr lang="en-US" altLang="zh-CN" sz="6000" dirty="0">
                <a:solidFill>
                  <a:schemeClr val="accent1"/>
                </a:solidFill>
              </a:rPr>
              <a:t>THUNG LŨNG HUNTER</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Arial" panose="020B0604020202020204" pitchFamily="34" charset="0"/>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75573"/>
            <a:ext cx="5334275" cy="820910"/>
          </a:xfrm>
        </p:spPr>
        <p:txBody>
          <a:bodyPr/>
          <a:lstStyle/>
          <a:p>
            <a:r>
              <a:rPr lang="en-US" altLang="zh-CN" b="1" dirty="0">
                <a:solidFill>
                  <a:schemeClr val="accent3"/>
                </a:solidFill>
              </a:rPr>
              <a:t>KHÍ HẬU</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111817"/>
            <a:ext cx="5183398" cy="584775"/>
          </a:xfrm>
          <a:prstGeom prst="rect">
            <a:avLst/>
          </a:prstGeom>
          <a:noFill/>
        </p:spPr>
        <p:txBody>
          <a:bodyPr wrap="square" rtlCol="0">
            <a:spAutoFit/>
          </a:bodyPr>
          <a:lstStyle/>
          <a:p>
            <a:pPr algn="l"/>
            <a:r>
              <a:rPr lang="en-US" altLang="zh-CN" sz="3200" b="1" dirty="0">
                <a:solidFill>
                  <a:schemeClr val="accent5"/>
                </a:solidFill>
                <a:effectLst/>
                <a:latin typeface="Arial" panose="020B0604020202020204" pitchFamily="34" charset="0"/>
                <a:ea typeface="Inter Display" panose="02000503000000020004" pitchFamily="2" charset="0"/>
                <a:cs typeface="Arial" panose="020B0604020202020204" pitchFamily="34" charset="0"/>
              </a:rPr>
              <a:t>CẬN NHIỆT ĐỚI</a:t>
            </a:r>
          </a:p>
        </p:txBody>
      </p:sp>
      <p:sp>
        <p:nvSpPr>
          <p:cNvPr id="4" name="TextBox 3">
            <a:extLst>
              <a:ext uri="{FF2B5EF4-FFF2-40B4-BE49-F238E27FC236}">
                <a16:creationId xmlns:a16="http://schemas.microsoft.com/office/drawing/2014/main" id="{F6F05948-33DB-055B-AE2C-CEF9374E5478}"/>
              </a:ext>
            </a:extLst>
          </p:cNvPr>
          <p:cNvSpPr txBox="1"/>
          <p:nvPr/>
        </p:nvSpPr>
        <p:spPr>
          <a:xfrm>
            <a:off x="476077" y="3563255"/>
            <a:ext cx="3891746" cy="313932"/>
          </a:xfrm>
          <a:prstGeom prst="rect">
            <a:avLst/>
          </a:prstGeom>
          <a:noFill/>
        </p:spPr>
        <p:txBody>
          <a:bodyPr wrap="square" rtlCol="0">
            <a:spAutoFit/>
          </a:bodyPr>
          <a:lstStyle/>
          <a:p>
            <a:pPr>
              <a:lnSpc>
                <a:spcPct val="90000"/>
              </a:lnSpc>
            </a:pPr>
            <a:r>
              <a:rPr lang="en-US" altLang="zh-CN" sz="1600" b="1" dirty="0">
                <a:solidFill>
                  <a:schemeClr val="bg1"/>
                </a:solidFill>
                <a:latin typeface="Arial" panose="020B0604020202020204" pitchFamily="34" charset="0"/>
              </a:rPr>
              <a:t>VỚI ẢNH HƯỞNG TỪ BIỂN</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83329"/>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3"/>
                </a:solidFill>
                <a:latin typeface="Arial" panose="020B0604020202020204" pitchFamily="34" charset="0"/>
                <a:cs typeface="Arial" panose="020B0604020202020204" pitchFamily="34" charset="0"/>
              </a:rPr>
              <a:t>ĐỘ CAO</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56363" y="3942491"/>
            <a:ext cx="2965327"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a:solidFill>
                  <a:schemeClr val="accent3"/>
                </a:solidFill>
                <a:latin typeface="Arial" panose="020B0604020202020204" pitchFamily="34" charset="0"/>
                <a:cs typeface="Arial" panose="020B0604020202020204" pitchFamily="34" charset="0"/>
              </a:rPr>
              <a:t>THUNG LŨNG HUNTER</a:t>
            </a:r>
          </a:p>
          <a:p>
            <a:r>
              <a:rPr lang="en-US" altLang="zh-CN" sz="1800" dirty="0">
                <a:solidFill>
                  <a:srgbClr val="B2D8BE"/>
                </a:solidFill>
                <a:latin typeface="Arial" panose="020B0604020202020204" pitchFamily="34" charset="0"/>
                <a:cs typeface="Arial" panose="020B0604020202020204" pitchFamily="34" charset="0"/>
              </a:rPr>
              <a:t>22–254M (72–833FT)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THẤP</a:t>
            </a:r>
          </a:p>
          <a:p>
            <a:r>
              <a:rPr lang="en-US" altLang="zh-CN" sz="1400" dirty="0">
                <a:solidFill>
                  <a:srgbClr val="601329"/>
                </a:solidFill>
                <a:latin typeface="Arial" panose="020B0604020202020204" pitchFamily="34" charset="0"/>
              </a:rPr>
              <a:t>0–499m
(0–1.639ft)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TRUNG BÌNH</a:t>
            </a:r>
          </a:p>
          <a:p>
            <a:r>
              <a:rPr lang="en-US" altLang="zh-CN" sz="1400" dirty="0">
                <a:solidFill>
                  <a:srgbClr val="601329"/>
                </a:solidFill>
                <a:latin typeface="Arial" panose="020B0604020202020204" pitchFamily="34" charset="0"/>
              </a:rPr>
              <a:t>500–749m</a:t>
            </a:r>
          </a:p>
          <a:p>
            <a:r>
              <a:rPr lang="en-US" altLang="zh-CN" sz="1400" dirty="0">
                <a:solidFill>
                  <a:srgbClr val="601329"/>
                </a:solidFill>
                <a:latin typeface="Arial" panose="020B0604020202020204" pitchFamily="34" charset="0"/>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CAO</a:t>
            </a:r>
          </a:p>
          <a:p>
            <a:r>
              <a:rPr lang="en-US" altLang="zh-CN" sz="1400" dirty="0">
                <a:solidFill>
                  <a:srgbClr val="601329"/>
                </a:solidFill>
                <a:latin typeface="Arial" panose="020B0604020202020204" pitchFamily="34" charset="0"/>
              </a:rPr>
              <a:t>750–999m</a:t>
            </a:r>
          </a:p>
          <a:p>
            <a:r>
              <a:rPr lang="en-US" altLang="zh-CN" sz="1400" dirty="0">
                <a:solidFill>
                  <a:srgbClr val="601329"/>
                </a:solidFill>
                <a:latin typeface="Arial" panose="020B0604020202020204" pitchFamily="34" charset="0"/>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01572" y="6543706"/>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01572" y="5420705"/>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Oval 30">
            <a:extLst>
              <a:ext uri="{FF2B5EF4-FFF2-40B4-BE49-F238E27FC236}">
                <a16:creationId xmlns:a16="http://schemas.microsoft.com/office/drawing/2014/main" id="{9F6D3D17-F1EE-B541-B0FA-0B5416EFD923}"/>
              </a:ext>
            </a:extLst>
          </p:cNvPr>
          <p:cNvSpPr/>
          <p:nvPr/>
        </p:nvSpPr>
        <p:spPr>
          <a:xfrm>
            <a:off x="8563475" y="6371037"/>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solidFill>
                <a:schemeClr val="accent3"/>
              </a:solidFill>
              <a:latin typeface="Arial" panose="020B0604020202020204" pitchFamily="34" charset="0"/>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RẤT CAO</a:t>
            </a:r>
          </a:p>
          <a:p>
            <a:r>
              <a:rPr lang="en-US" altLang="zh-CN" sz="1400" dirty="0">
                <a:solidFill>
                  <a:srgbClr val="601329"/>
                </a:solidFill>
                <a:latin typeface="Arial" panose="020B0604020202020204" pitchFamily="34" charset="0"/>
              </a:rPr>
              <a:t>1000m +</a:t>
            </a:r>
          </a:p>
          <a:p>
            <a:r>
              <a:rPr lang="en-US" altLang="zh-CN" sz="1400" dirty="0">
                <a:solidFill>
                  <a:srgbClr val="601329"/>
                </a:solidFill>
                <a:latin typeface="Arial" panose="020B0604020202020204" pitchFamily="34" charset="0"/>
              </a:rPr>
              <a:t>(&gt;3.280ft +)</a:t>
            </a:r>
          </a:p>
        </p:txBody>
      </p:sp>
    </p:spTree>
    <p:extLst>
      <p:ext uri="{BB962C8B-B14F-4D97-AF65-F5344CB8AC3E}">
        <p14:creationId xmlns:p14="http://schemas.microsoft.com/office/powerpoint/2010/main" val="50013625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8582" t="-146" r="18710" b="146"/>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altLang="zh-CN" b="1" dirty="0">
                <a:solidFill>
                  <a:schemeClr val="accent4"/>
                </a:solidFill>
              </a:rPr>
              <a:t>ĐẤT</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580266" cy="1530521"/>
          </a:xfrm>
        </p:spPr>
        <p:txBody>
          <a:bodyPr/>
          <a:lstStyle/>
          <a:p>
            <a:pPr marL="285750" indent="-285750">
              <a:spcBef>
                <a:spcPts val="800"/>
              </a:spcBef>
              <a:buFont typeface="Arial" panose="020B0604020202020204" pitchFamily="34" charset="0"/>
              <a:buChar char="•"/>
            </a:pPr>
            <a:r>
              <a:rPr lang="en-US" altLang="zh-CN" dirty="0"/>
              <a:t>Đa dạng trên khắp khu vực</a:t>
            </a:r>
          </a:p>
          <a:p>
            <a:pPr marL="285750" indent="-285750">
              <a:spcBef>
                <a:spcPts val="800"/>
              </a:spcBef>
              <a:buFont typeface="Arial" panose="020B0604020202020204" pitchFamily="34" charset="0"/>
              <a:buChar char="•"/>
            </a:pPr>
            <a:r>
              <a:rPr lang="en-US" altLang="zh-CN" dirty="0"/>
              <a:t>Shiraz thường phát triển tốt nhất trên đất đỏ duplex và đất thịt tơi xốp</a:t>
            </a:r>
          </a:p>
          <a:p>
            <a:pPr marL="285750" indent="-285750">
              <a:spcBef>
                <a:spcPts val="800"/>
              </a:spcBef>
              <a:buFont typeface="Arial" panose="020B0604020202020204" pitchFamily="34" charset="0"/>
              <a:buChar char="•"/>
            </a:pPr>
            <a:r>
              <a:rPr lang="en-US" altLang="zh-CN" dirty="0"/>
              <a:t>Semillon thường phát triển </a:t>
            </a:r>
            <a:r>
              <a:rPr lang="en-US" altLang="zh-CN" dirty="0" err="1"/>
              <a:t>tốt</a:t>
            </a:r>
            <a:r>
              <a:rPr lang="en-US" altLang="zh-CN" dirty="0"/>
              <a:t> </a:t>
            </a:r>
            <a:r>
              <a:rPr lang="en-US" altLang="zh-CN" dirty="0" err="1"/>
              <a:t>nhất</a:t>
            </a:r>
            <a:r>
              <a:rPr lang="en-US" altLang="zh-CN" dirty="0"/>
              <a:t> </a:t>
            </a:r>
            <a:r>
              <a:rPr lang="en-US" altLang="zh-CN" dirty="0" err="1"/>
              <a:t>trên</a:t>
            </a:r>
            <a:r>
              <a:rPr lang="en-US" altLang="zh-CN" dirty="0"/>
              <a:t> các bãi bồi cát</a:t>
            </a:r>
          </a:p>
        </p:txBody>
      </p:sp>
    </p:spTree>
    <p:extLst>
      <p:ext uri="{BB962C8B-B14F-4D97-AF65-F5344CB8AC3E}">
        <p14:creationId xmlns:p14="http://schemas.microsoft.com/office/powerpoint/2010/main" val="42499175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195" r="13877"/>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lstStyle/>
          <a:p>
            <a:r>
              <a:rPr lang="en-US" altLang="zh-CN" b="1" dirty="0"/>
              <a:t>TRỒNG NHO VÀ SẢN XUẤT RƯỢU VANG</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452065"/>
            <a:ext cx="5340350" cy="579936"/>
          </a:xfrm>
        </p:spPr>
        <p:txBody>
          <a:bodyPr/>
          <a:lstStyle/>
          <a:p>
            <a:r>
              <a:rPr lang="en-US" altLang="zh-CN" sz="5000" b="1" dirty="0">
                <a:solidFill>
                  <a:schemeClr val="accent4"/>
                </a:solidFill>
              </a:rPr>
              <a:t>THÀNH CÔNG VƯỢT QUA KHÓ KHĂN</a:t>
            </a:r>
          </a:p>
        </p:txBody>
      </p:sp>
    </p:spTree>
    <p:extLst>
      <p:ext uri="{BB962C8B-B14F-4D97-AF65-F5344CB8AC3E}">
        <p14:creationId xmlns:p14="http://schemas.microsoft.com/office/powerpoint/2010/main" val="403588366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EC40966-12C1-C8B6-3BD3-CAAB5B274E0B}"/>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a:stretch/>
        </p:blipFill>
        <p:spPr/>
      </p:pic>
      <p:sp>
        <p:nvSpPr>
          <p:cNvPr id="4" name="Text Placeholder 3">
            <a:extLst>
              <a:ext uri="{FF2B5EF4-FFF2-40B4-BE49-F238E27FC236}">
                <a16:creationId xmlns:a16="http://schemas.microsoft.com/office/drawing/2014/main" id="{9158A547-E314-546B-744D-BDCB5D9E3489}"/>
              </a:ext>
            </a:extLst>
          </p:cNvPr>
          <p:cNvSpPr>
            <a:spLocks noGrp="1"/>
          </p:cNvSpPr>
          <p:nvPr>
            <p:ph type="body" sz="quarter" idx="12"/>
          </p:nvPr>
        </p:nvSpPr>
        <p:spPr>
          <a:xfrm>
            <a:off x="6456363" y="3205243"/>
            <a:ext cx="4291585" cy="1530521"/>
          </a:xfrm>
        </p:spPr>
        <p:txBody>
          <a:bodyPr/>
          <a:lstStyle/>
          <a:p>
            <a:pPr>
              <a:spcBef>
                <a:spcPts val="800"/>
              </a:spcBef>
            </a:pPr>
            <a:r>
              <a:rPr lang="en-US" altLang="zh-CN" dirty="0"/>
              <a:t>Một lịch sử của những người trồng nho lành nghề thích ứng với những thay đổi của khí hậu và thị trường</a:t>
            </a:r>
          </a:p>
          <a:p>
            <a:pPr>
              <a:spcBef>
                <a:spcPts val="800"/>
              </a:spcBef>
            </a:pPr>
            <a:r>
              <a:rPr lang="en-US" altLang="zh-CN" dirty="0"/>
              <a:t>Chất lượng hơn số lượng</a:t>
            </a:r>
          </a:p>
          <a:p>
            <a:pPr>
              <a:spcBef>
                <a:spcPts val="800"/>
              </a:spcBef>
            </a:pPr>
            <a:r>
              <a:rPr lang="en-US" altLang="zh-CN" dirty="0"/>
              <a:t>Các giống đặc trưng: Semillon, Chardonnay, Shiraz</a:t>
            </a:r>
          </a:p>
          <a:p>
            <a:pPr>
              <a:spcBef>
                <a:spcPts val="800"/>
              </a:spcBef>
            </a:pPr>
            <a:r>
              <a:rPr lang="en-US" altLang="zh-CN" dirty="0"/>
              <a:t>Khí hậu cận nhiệt đới, </a:t>
            </a:r>
            <a:r>
              <a:rPr lang="en-US" altLang="zh-CN" dirty="0" err="1"/>
              <a:t>mưa</a:t>
            </a:r>
            <a:r>
              <a:rPr lang="en-US" altLang="zh-CN" dirty="0"/>
              <a:t> </a:t>
            </a:r>
            <a:r>
              <a:rPr lang="en-US" altLang="zh-CN" dirty="0" err="1"/>
              <a:t>lớn</a:t>
            </a:r>
            <a:r>
              <a:rPr lang="en-US" altLang="zh-CN" dirty="0"/>
              <a:t> </a:t>
            </a:r>
            <a:r>
              <a:rPr lang="en-US" altLang="zh-CN" dirty="0" err="1"/>
              <a:t>và</a:t>
            </a:r>
            <a:r>
              <a:rPr lang="en-US" altLang="zh-CN" dirty="0"/>
              <a:t> bão mùa hè gây </a:t>
            </a:r>
            <a:r>
              <a:rPr lang="en-US" altLang="zh-CN" dirty="0" err="1"/>
              <a:t>ra</a:t>
            </a:r>
            <a:r>
              <a:rPr lang="en-US" altLang="zh-CN" dirty="0"/>
              <a:t> </a:t>
            </a:r>
            <a:r>
              <a:rPr lang="en-US" altLang="zh-CN" dirty="0" err="1"/>
              <a:t>một</a:t>
            </a:r>
            <a:r>
              <a:rPr lang="en-US" altLang="zh-CN" dirty="0"/>
              <a:t> </a:t>
            </a:r>
            <a:r>
              <a:rPr lang="en-US" altLang="zh-CN" dirty="0" err="1"/>
              <a:t>thách</a:t>
            </a:r>
            <a:r>
              <a:rPr lang="en-US" altLang="zh-CN" dirty="0"/>
              <a:t> thức</a:t>
            </a:r>
          </a:p>
        </p:txBody>
      </p:sp>
      <p:sp>
        <p:nvSpPr>
          <p:cNvPr id="6" name="Title 2">
            <a:extLst>
              <a:ext uri="{FF2B5EF4-FFF2-40B4-BE49-F238E27FC236}">
                <a16:creationId xmlns:a16="http://schemas.microsoft.com/office/drawing/2014/main" id="{F6A830BB-87B2-278F-D9A7-C33A0DA4095A}"/>
              </a:ext>
            </a:extLst>
          </p:cNvPr>
          <p:cNvSpPr txBox="1">
            <a:spLocks/>
          </p:cNvSpPr>
          <p:nvPr/>
        </p:nvSpPr>
        <p:spPr>
          <a:xfrm>
            <a:off x="6336442" y="555154"/>
            <a:ext cx="5009924" cy="792601"/>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sz="3200" b="1" dirty="0">
                <a:solidFill>
                  <a:schemeClr val="accent5"/>
                </a:solidFill>
                <a:latin typeface="Arial" panose="020B0604020202020204" pitchFamily="34" charset="0"/>
                <a:cs typeface="Arial" panose="020B0604020202020204" pitchFamily="34" charset="0"/>
              </a:rPr>
              <a:t>NHỮNG THÁCH THỨC VÀ PHẦN THƯỞNG CHO</a:t>
            </a:r>
          </a:p>
        </p:txBody>
      </p:sp>
      <p:sp>
        <p:nvSpPr>
          <p:cNvPr id="8" name="Title 2">
            <a:extLst>
              <a:ext uri="{FF2B5EF4-FFF2-40B4-BE49-F238E27FC236}">
                <a16:creationId xmlns:a16="http://schemas.microsoft.com/office/drawing/2014/main" id="{BEF17699-996E-80A1-5516-9CFCFB8A3DCE}"/>
              </a:ext>
            </a:extLst>
          </p:cNvPr>
          <p:cNvSpPr txBox="1">
            <a:spLocks/>
          </p:cNvSpPr>
          <p:nvPr/>
        </p:nvSpPr>
        <p:spPr>
          <a:xfrm>
            <a:off x="6426382" y="1457330"/>
            <a:ext cx="6210327"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sz="5000" b="1" dirty="0">
                <a:solidFill>
                  <a:schemeClr val="accent4"/>
                </a:solidFill>
                <a:latin typeface="Arial" panose="020B0604020202020204" pitchFamily="34" charset="0"/>
                <a:cs typeface="Arial" panose="020B0604020202020204" pitchFamily="34" charset="0"/>
              </a:rPr>
              <a:t>NGƯỜI TRỒNG NHO</a:t>
            </a:r>
          </a:p>
        </p:txBody>
      </p:sp>
    </p:spTree>
    <p:extLst>
      <p:ext uri="{BB962C8B-B14F-4D97-AF65-F5344CB8AC3E}">
        <p14:creationId xmlns:p14="http://schemas.microsoft.com/office/powerpoint/2010/main" val="195082499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EC40966-12C1-C8B6-3BD3-CAAB5B274E0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3979" t="13" r="6516" b="302"/>
          <a:stretch/>
        </p:blipFill>
        <p:spPr>
          <a:xfrm>
            <a:off x="1" y="368300"/>
            <a:ext cx="6096000" cy="6103741"/>
          </a:xfrm>
        </p:spPr>
      </p:pic>
      <p:sp>
        <p:nvSpPr>
          <p:cNvPr id="4" name="Text Placeholder 3">
            <a:extLst>
              <a:ext uri="{FF2B5EF4-FFF2-40B4-BE49-F238E27FC236}">
                <a16:creationId xmlns:a16="http://schemas.microsoft.com/office/drawing/2014/main" id="{9158A547-E314-546B-744D-BDCB5D9E3489}"/>
              </a:ext>
            </a:extLst>
          </p:cNvPr>
          <p:cNvSpPr>
            <a:spLocks noGrp="1"/>
          </p:cNvSpPr>
          <p:nvPr>
            <p:ph type="body" sz="quarter" idx="12"/>
          </p:nvPr>
        </p:nvSpPr>
        <p:spPr>
          <a:xfrm>
            <a:off x="6456363" y="2257670"/>
            <a:ext cx="4291585" cy="1530521"/>
          </a:xfrm>
        </p:spPr>
        <p:txBody>
          <a:bodyPr/>
          <a:lstStyle/>
          <a:p>
            <a:pPr>
              <a:spcBef>
                <a:spcPts val="800"/>
              </a:spcBef>
            </a:pPr>
            <a:r>
              <a:rPr lang="en-US" altLang="zh-CN" dirty="0"/>
              <a:t>Đầu tháng Giêng đến giữa tháng Hai</a:t>
            </a:r>
          </a:p>
          <a:p>
            <a:pPr>
              <a:spcBef>
                <a:spcPts val="800"/>
              </a:spcBef>
            </a:pPr>
            <a:r>
              <a:rPr lang="en-US" altLang="zh-CN" dirty="0"/>
              <a:t>Sớm hơn hầu hết các vùng khác của Úc</a:t>
            </a:r>
          </a:p>
        </p:txBody>
      </p:sp>
      <p:sp>
        <p:nvSpPr>
          <p:cNvPr id="8" name="Title 2">
            <a:extLst>
              <a:ext uri="{FF2B5EF4-FFF2-40B4-BE49-F238E27FC236}">
                <a16:creationId xmlns:a16="http://schemas.microsoft.com/office/drawing/2014/main" id="{BEF17699-996E-80A1-5516-9CFCFB8A3DCE}"/>
              </a:ext>
            </a:extLst>
          </p:cNvPr>
          <p:cNvSpPr txBox="1">
            <a:spLocks/>
          </p:cNvSpPr>
          <p:nvPr/>
        </p:nvSpPr>
        <p:spPr>
          <a:xfrm>
            <a:off x="6403896" y="586762"/>
            <a:ext cx="6210327"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sz="5440" b="1" dirty="0">
                <a:solidFill>
                  <a:schemeClr val="accent4"/>
                </a:solidFill>
                <a:latin typeface="Arial" panose="020B0604020202020204" pitchFamily="34" charset="0"/>
                <a:cs typeface="Arial" panose="020B0604020202020204" pitchFamily="34" charset="0"/>
              </a:rPr>
              <a:t>THU HOẠCH</a:t>
            </a:r>
          </a:p>
        </p:txBody>
      </p:sp>
    </p:spTree>
    <p:extLst>
      <p:ext uri="{BB962C8B-B14F-4D97-AF65-F5344CB8AC3E}">
        <p14:creationId xmlns:p14="http://schemas.microsoft.com/office/powerpoint/2010/main" val="312898186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EC40966-12C1-C8B6-3BD3-CAAB5B274E0B}"/>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6624" b="16624"/>
          <a:stretch/>
        </p:blipFill>
        <p:spPr>
          <a:xfrm>
            <a:off x="1" y="368300"/>
            <a:ext cx="6096000" cy="6103741"/>
          </a:xfrm>
        </p:spPr>
      </p:pic>
      <p:sp>
        <p:nvSpPr>
          <p:cNvPr id="4" name="Text Placeholder 3">
            <a:extLst>
              <a:ext uri="{FF2B5EF4-FFF2-40B4-BE49-F238E27FC236}">
                <a16:creationId xmlns:a16="http://schemas.microsoft.com/office/drawing/2014/main" id="{9158A547-E314-546B-744D-BDCB5D9E3489}"/>
              </a:ext>
            </a:extLst>
          </p:cNvPr>
          <p:cNvSpPr>
            <a:spLocks noGrp="1"/>
          </p:cNvSpPr>
          <p:nvPr>
            <p:ph type="body" sz="quarter" idx="12"/>
          </p:nvPr>
        </p:nvSpPr>
        <p:spPr>
          <a:xfrm>
            <a:off x="6456363" y="3149584"/>
            <a:ext cx="4291585" cy="1530521"/>
          </a:xfrm>
        </p:spPr>
        <p:txBody>
          <a:bodyPr/>
          <a:lstStyle/>
          <a:p>
            <a:pPr>
              <a:spcBef>
                <a:spcPts val="800"/>
              </a:spcBef>
            </a:pPr>
            <a:r>
              <a:rPr lang="en-US" altLang="zh-CN" dirty="0"/>
              <a:t>Truyền thống làm rượu lâu đời</a:t>
            </a:r>
          </a:p>
          <a:p>
            <a:pPr>
              <a:spcBef>
                <a:spcPts val="800"/>
              </a:spcBef>
            </a:pPr>
            <a:r>
              <a:rPr lang="en-US" altLang="zh-CN" dirty="0"/>
              <a:t>Thế hệ nhà làm rượu sáng tạo mới</a:t>
            </a:r>
          </a:p>
          <a:p>
            <a:pPr>
              <a:spcBef>
                <a:spcPts val="800"/>
              </a:spcBef>
            </a:pPr>
            <a:r>
              <a:rPr lang="en-US" altLang="zh-CN" dirty="0"/>
              <a:t>Can thiệp tối thiểu, Semillon không chất bảo quản, các giống thay thế, Shiraz và các </a:t>
            </a:r>
            <a:r>
              <a:rPr lang="en-US" altLang="zh-CN" dirty="0" err="1"/>
              <a:t>loại</a:t>
            </a:r>
            <a:r>
              <a:rPr lang="en-US" altLang="zh-CN" dirty="0"/>
              <a:t> </a:t>
            </a:r>
            <a:r>
              <a:rPr lang="en-US" altLang="zh-CN" dirty="0" err="1"/>
              <a:t>phối</a:t>
            </a:r>
            <a:r>
              <a:rPr lang="en-US" altLang="zh-CN" dirty="0"/>
              <a:t> trộn Pinot Noir</a:t>
            </a:r>
          </a:p>
        </p:txBody>
      </p:sp>
      <p:sp>
        <p:nvSpPr>
          <p:cNvPr id="8" name="Title 2">
            <a:extLst>
              <a:ext uri="{FF2B5EF4-FFF2-40B4-BE49-F238E27FC236}">
                <a16:creationId xmlns:a16="http://schemas.microsoft.com/office/drawing/2014/main" id="{BEF17699-996E-80A1-5516-9CFCFB8A3DCE}"/>
              </a:ext>
            </a:extLst>
          </p:cNvPr>
          <p:cNvSpPr txBox="1">
            <a:spLocks/>
          </p:cNvSpPr>
          <p:nvPr/>
        </p:nvSpPr>
        <p:spPr>
          <a:xfrm>
            <a:off x="6403897" y="1019332"/>
            <a:ext cx="5678176" cy="1530522"/>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sz="5440" b="1" dirty="0">
                <a:solidFill>
                  <a:schemeClr val="accent4"/>
                </a:solidFill>
                <a:latin typeface="Arial" panose="020B0604020202020204" pitchFamily="34" charset="0"/>
                <a:cs typeface="Arial" panose="020B0604020202020204" pitchFamily="34" charset="0"/>
              </a:rPr>
              <a:t>NHẤN MẠNH VÀO CAO CẤP</a:t>
            </a:r>
          </a:p>
        </p:txBody>
      </p:sp>
      <p:sp>
        <p:nvSpPr>
          <p:cNvPr id="2" name="Title 2">
            <a:extLst>
              <a:ext uri="{FF2B5EF4-FFF2-40B4-BE49-F238E27FC236}">
                <a16:creationId xmlns:a16="http://schemas.microsoft.com/office/drawing/2014/main" id="{1783F2ED-5CE5-8444-E0AB-A96145E88533}"/>
              </a:ext>
            </a:extLst>
          </p:cNvPr>
          <p:cNvSpPr txBox="1">
            <a:spLocks/>
          </p:cNvSpPr>
          <p:nvPr/>
        </p:nvSpPr>
        <p:spPr>
          <a:xfrm>
            <a:off x="6336442" y="554220"/>
            <a:ext cx="5009924" cy="465111"/>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sz="3200" b="1" dirty="0">
                <a:solidFill>
                  <a:schemeClr val="accent5"/>
                </a:solidFill>
                <a:latin typeface="Arial" panose="020B0604020202020204" pitchFamily="34" charset="0"/>
                <a:cs typeface="Arial" panose="020B0604020202020204" pitchFamily="34" charset="0"/>
              </a:rPr>
              <a:t>LÀM RƯỢU</a:t>
            </a:r>
          </a:p>
        </p:txBody>
      </p:sp>
    </p:spTree>
    <p:extLst>
      <p:ext uri="{BB962C8B-B14F-4D97-AF65-F5344CB8AC3E}">
        <p14:creationId xmlns:p14="http://schemas.microsoft.com/office/powerpoint/2010/main" val="382976761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1087" t="636"/>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718459"/>
            <a:ext cx="4829691" cy="785732"/>
          </a:xfrm>
        </p:spPr>
        <p:txBody>
          <a:bodyPr/>
          <a:lstStyle/>
          <a:p>
            <a:r>
              <a:rPr lang="en-US" altLang="zh-CN" b="1" dirty="0"/>
              <a:t>MỘT LỊCH SỬ PHÁT TRIỂN</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586324"/>
            <a:ext cx="5340350" cy="579936"/>
          </a:xfrm>
        </p:spPr>
        <p:txBody>
          <a:bodyPr/>
          <a:lstStyle>
            <a:lvl1pPr>
              <a:defRPr sz="4800"/>
            </a:lvl1pPr>
          </a:lstStyle>
          <a:p>
            <a:r>
              <a:rPr lang="en-US" altLang="zh-CN" sz="4800" b="1" dirty="0">
                <a:solidFill>
                  <a:schemeClr val="accent4"/>
                </a:solidFill>
              </a:rPr>
              <a:t>NHỮNG GỐC NHO GIÀ</a:t>
            </a:r>
          </a:p>
        </p:txBody>
      </p:sp>
      <p:sp>
        <p:nvSpPr>
          <p:cNvPr id="2" name="TextBox 1">
            <a:extLst>
              <a:ext uri="{FF2B5EF4-FFF2-40B4-BE49-F238E27FC236}">
                <a16:creationId xmlns:a16="http://schemas.microsoft.com/office/drawing/2014/main" id="{11599927-A565-5A6D-C627-AE44C4355853}"/>
              </a:ext>
            </a:extLst>
          </p:cNvPr>
          <p:cNvSpPr txBox="1"/>
          <p:nvPr/>
        </p:nvSpPr>
        <p:spPr>
          <a:xfrm>
            <a:off x="537028" y="2910115"/>
            <a:ext cx="3300454" cy="2021066"/>
          </a:xfrm>
          <a:prstGeom prst="rect">
            <a:avLst/>
          </a:prstGeom>
          <a:noFill/>
        </p:spPr>
        <p:txBody>
          <a:bodyPr wrap="square" rtlCol="0">
            <a:spAutoFit/>
          </a:bodyPr>
          <a:lstStyle/>
          <a:p>
            <a:pPr marL="285750" indent="-285750">
              <a:spcBef>
                <a:spcPts val="800"/>
              </a:spcBef>
              <a:buClr>
                <a:schemeClr val="accent4"/>
              </a:buClr>
              <a:buFont typeface="Arial" panose="020B0604020202020204" pitchFamily="34" charset="0"/>
              <a:buChar char="•"/>
            </a:pPr>
            <a:r>
              <a:rPr lang="en-US" altLang="zh-CN" sz="1600" dirty="0">
                <a:solidFill>
                  <a:schemeClr val="bg1"/>
                </a:solidFill>
                <a:latin typeface="Arial" panose="020B0604020202020204" pitchFamily="34" charset="0"/>
              </a:rPr>
              <a:t>Những vườn nho có từ những năm 1860</a:t>
            </a:r>
          </a:p>
          <a:p>
            <a:pPr marL="285750" indent="-285750">
              <a:spcBef>
                <a:spcPts val="800"/>
              </a:spcBef>
              <a:buClr>
                <a:schemeClr val="accent4"/>
              </a:buClr>
              <a:buFont typeface="Arial" panose="020B0604020202020204" pitchFamily="34" charset="0"/>
              <a:buChar char="•"/>
            </a:pPr>
            <a:r>
              <a:rPr lang="en-US" altLang="zh-CN" sz="1600" dirty="0">
                <a:solidFill>
                  <a:schemeClr val="bg1"/>
                </a:solidFill>
                <a:latin typeface="Arial" panose="020B0604020202020204" pitchFamily="34" charset="0"/>
              </a:rPr>
              <a:t>Những gốc nho Chardonnay lâu đời nhất trên thế giới</a:t>
            </a:r>
          </a:p>
          <a:p>
            <a:pPr marL="285750" indent="-285750">
              <a:spcBef>
                <a:spcPts val="800"/>
              </a:spcBef>
              <a:buClr>
                <a:schemeClr val="accent4"/>
              </a:buClr>
              <a:buFont typeface="Arial" panose="020B0604020202020204" pitchFamily="34" charset="0"/>
              <a:buChar char="•"/>
            </a:pPr>
            <a:r>
              <a:rPr lang="en-US" altLang="zh-CN" sz="1600" dirty="0">
                <a:solidFill>
                  <a:schemeClr val="bg1"/>
                </a:solidFill>
                <a:latin typeface="Arial" panose="020B0604020202020204" pitchFamily="34" charset="0"/>
              </a:rPr>
              <a:t>Diện tích lớn các gốc nho già, chủ yếu là Shiraz mọc trên chính rễ của nó</a:t>
            </a:r>
          </a:p>
        </p:txBody>
      </p:sp>
    </p:spTree>
    <p:extLst>
      <p:ext uri="{BB962C8B-B14F-4D97-AF65-F5344CB8AC3E}">
        <p14:creationId xmlns:p14="http://schemas.microsoft.com/office/powerpoint/2010/main" val="355923286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8">
            <a:extLst>
              <a:ext uri="{FF2B5EF4-FFF2-40B4-BE49-F238E27FC236}">
                <a16:creationId xmlns:a16="http://schemas.microsoft.com/office/drawing/2014/main" id="{C8F5AF4A-8EBC-88E2-ECA6-900A89027411}"/>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7402531" y="1933074"/>
            <a:ext cx="1182507" cy="3579859"/>
          </a:xfrm>
          <a:prstGeom prst="rect">
            <a:avLst/>
          </a:prstGeom>
        </p:spPr>
      </p:pic>
      <p:pic>
        <p:nvPicPr>
          <p:cNvPr id="19" name="Picture Placeholder 8">
            <a:extLst>
              <a:ext uri="{FF2B5EF4-FFF2-40B4-BE49-F238E27FC236}">
                <a16:creationId xmlns:a16="http://schemas.microsoft.com/office/drawing/2014/main" id="{BE7EDD48-AFC1-BC39-D9FC-0BDB0E760FD4}"/>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1297798" y="1933074"/>
            <a:ext cx="1182507" cy="3579859"/>
          </a:xfrm>
          <a:prstGeom prst="rect">
            <a:avLst/>
          </a:prstGeom>
        </p:spPr>
      </p:pic>
      <p:pic>
        <p:nvPicPr>
          <p:cNvPr id="25" name="Picture Placeholder 8">
            <a:extLst>
              <a:ext uri="{FF2B5EF4-FFF2-40B4-BE49-F238E27FC236}">
                <a16:creationId xmlns:a16="http://schemas.microsoft.com/office/drawing/2014/main" id="{28F67CD5-87BD-5A22-42BB-CC18C0204A05}"/>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5333888" y="1933074"/>
            <a:ext cx="1182507" cy="3579859"/>
          </a:xfrm>
          <a:prstGeom prst="rect">
            <a:avLst/>
          </a:prstGeom>
        </p:spPr>
      </p:pic>
      <p:pic>
        <p:nvPicPr>
          <p:cNvPr id="6" name="Picture Placeholder 8">
            <a:extLst>
              <a:ext uri="{FF2B5EF4-FFF2-40B4-BE49-F238E27FC236}">
                <a16:creationId xmlns:a16="http://schemas.microsoft.com/office/drawing/2014/main" id="{9A95BAAB-F4D4-23A4-2145-07B5170E5863}"/>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9264576" y="1778557"/>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3204130" y="1778557"/>
            <a:ext cx="1270924" cy="3847526"/>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spAutoFit/>
          </a:bodyPr>
          <a:lstStyle/>
          <a:p>
            <a:pPr>
              <a:lnSpc>
                <a:spcPct val="82000"/>
              </a:lnSpc>
            </a:pPr>
            <a:r>
              <a:rPr lang="en-US" altLang="zh-CN" sz="5440" b="1" dirty="0">
                <a:solidFill>
                  <a:srgbClr val="601329"/>
                </a:solidFill>
                <a:latin typeface="Arial" panose="020B0604020202020204" pitchFamily="34" charset="0"/>
              </a:rPr>
              <a:t>THUNG LŨNG HUNTER
5 GIỐNG HÀNG ĐẦU</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en-US" altLang="zh-CN" dirty="0">
                <a:solidFill>
                  <a:srgbClr val="601329"/>
                </a:solidFill>
                <a:latin typeface="Arial" panose="020B0604020202020204" pitchFamily="34" charset="0"/>
              </a:rPr>
              <a:t>SEMILLON</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27%</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SHIRAZ</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24%</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en-US" altLang="zh-CN" dirty="0">
                <a:solidFill>
                  <a:srgbClr val="601329"/>
                </a:solidFill>
                <a:latin typeface="Arial" panose="020B0604020202020204" pitchFamily="34" charset="0"/>
              </a:rPr>
              <a:t>CHARDONNAY</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23%</a:t>
            </a:r>
          </a:p>
          <a:p>
            <a:pPr algn="ctr"/>
            <a:endParaRPr lang="en-US" dirty="0">
              <a:solidFill>
                <a:srgbClr val="601329"/>
              </a:solidFill>
              <a:latin typeface="Arial" panose="020B0604020202020204" pitchFamily="34" charset="0"/>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VERDELHO</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15%</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TEMPRANILLO</a:t>
            </a:r>
            <a:endParaRPr lang="en-US" dirty="0">
              <a:solidFill>
                <a:srgbClr val="601329"/>
              </a:solidFill>
              <a:latin typeface="Arial" panose="020B0604020202020204" pitchFamily="34" charset="0"/>
            </a:endParaRP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2%</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3311445" y="4085079"/>
            <a:ext cx="1234633" cy="369973"/>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SHIRAZ</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7073304" y="4019455"/>
            <a:ext cx="1776448" cy="430887"/>
          </a:xfrm>
          <a:prstGeom prst="rect">
            <a:avLst/>
          </a:prstGeom>
          <a:noFill/>
        </p:spPr>
        <p:txBody>
          <a:bodyPr wrap="none" rtlCol="0">
            <a:spAutoFit/>
          </a:bodyPr>
          <a:lstStyle/>
          <a:p>
            <a:pPr algn="ctr"/>
            <a:r>
              <a:rPr lang="en-US" altLang="zh-CN" sz="2200" b="1" dirty="0">
                <a:solidFill>
                  <a:schemeClr val="bg1"/>
                </a:solidFill>
                <a:latin typeface="Arial" panose="020B0604020202020204" pitchFamily="34" charset="0"/>
              </a:rPr>
              <a:t>VERDELHO</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8874774" y="4049268"/>
            <a:ext cx="2253759" cy="371255"/>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TEMPRANILLO</a:t>
            </a:r>
          </a:p>
        </p:txBody>
      </p:sp>
      <p:sp>
        <p:nvSpPr>
          <p:cNvPr id="5" name="object 10">
            <a:extLst>
              <a:ext uri="{FF2B5EF4-FFF2-40B4-BE49-F238E27FC236}">
                <a16:creationId xmlns:a16="http://schemas.microsoft.com/office/drawing/2014/main" id="{D65BE8BA-7DE3-5EFC-2CA1-DB4A6E7991DA}"/>
              </a:ext>
            </a:extLst>
          </p:cNvPr>
          <p:cNvSpPr txBox="1"/>
          <p:nvPr/>
        </p:nvSpPr>
        <p:spPr>
          <a:xfrm rot="16200000">
            <a:off x="4750782" y="4069993"/>
            <a:ext cx="2348718" cy="285976"/>
          </a:xfrm>
          <a:prstGeom prst="rect">
            <a:avLst/>
          </a:prstGeom>
        </p:spPr>
        <p:txBody>
          <a:bodyPr vert="horz" wrap="square" lIns="0" tIns="12065" rIns="0" bIns="0" rtlCol="0">
            <a:spAutoFit/>
          </a:bodyPr>
          <a:lstStyle/>
          <a:p>
            <a:pPr algn="ctr" defTabSz="914453">
              <a:lnSpc>
                <a:spcPct val="80000"/>
              </a:lnSpc>
              <a:spcBef>
                <a:spcPct val="0"/>
              </a:spcBef>
            </a:pPr>
            <a:r>
              <a:rPr lang="en-US" altLang="zh-CN" sz="2200" b="1" dirty="0">
                <a:solidFill>
                  <a:schemeClr val="bg1"/>
                </a:solidFill>
                <a:latin typeface="Arial" panose="020B0604020202020204" pitchFamily="34" charset="0"/>
                <a:ea typeface="Inter Display" panose="02000503000000020004" pitchFamily="2" charset="0"/>
                <a:cs typeface="Arial" panose="020B0604020202020204" pitchFamily="34" charset="0"/>
              </a:rPr>
              <a:t>CHARDONNAY</a:t>
            </a:r>
            <a:endParaRPr lang="en-AU" sz="2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4" name="TextBox 3">
            <a:extLst>
              <a:ext uri="{FF2B5EF4-FFF2-40B4-BE49-F238E27FC236}">
                <a16:creationId xmlns:a16="http://schemas.microsoft.com/office/drawing/2014/main" id="{D03A0CB5-6D17-C571-B243-40C0ECF05E47}"/>
              </a:ext>
            </a:extLst>
          </p:cNvPr>
          <p:cNvSpPr txBox="1"/>
          <p:nvPr/>
        </p:nvSpPr>
        <p:spPr>
          <a:xfrm rot="16200000">
            <a:off x="995224" y="4019454"/>
            <a:ext cx="1673471" cy="430887"/>
          </a:xfrm>
          <a:prstGeom prst="rect">
            <a:avLst/>
          </a:prstGeom>
          <a:noFill/>
        </p:spPr>
        <p:txBody>
          <a:bodyPr wrap="none" rtlCol="0">
            <a:spAutoFit/>
          </a:bodyPr>
          <a:lstStyle/>
          <a:p>
            <a:pPr algn="ctr"/>
            <a:r>
              <a:rPr lang="en-US" altLang="zh-CN" sz="2200" b="1" dirty="0">
                <a:solidFill>
                  <a:schemeClr val="bg1"/>
                </a:solidFill>
                <a:latin typeface="Arial" panose="020B0604020202020204" pitchFamily="34" charset="0"/>
              </a:rPr>
              <a:t>SEMILLON</a:t>
            </a:r>
          </a:p>
        </p:txBody>
      </p:sp>
    </p:spTree>
    <p:extLst>
      <p:ext uri="{BB962C8B-B14F-4D97-AF65-F5344CB8AC3E}">
        <p14:creationId xmlns:p14="http://schemas.microsoft.com/office/powerpoint/2010/main" val="3859178516"/>
      </p:ext>
    </p:extLst>
  </p:cSld>
  <p:clrMapOvr>
    <a:masterClrMapping/>
  </p:clrMapOvr>
  <p:transition/>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0" name="Straight Connector 29">
            <a:extLst>
              <a:ext uri="{FF2B5EF4-FFF2-40B4-BE49-F238E27FC236}">
                <a16:creationId xmlns:a16="http://schemas.microsoft.com/office/drawing/2014/main" id="{945DAE30-97CF-340F-2E38-EBCA6AB70AC0}"/>
              </a:ext>
            </a:extLst>
          </p:cNvPr>
          <p:cNvCxnSpPr>
            <a:cxnSpLocks/>
          </p:cNvCxnSpPr>
          <p:nvPr/>
        </p:nvCxnSpPr>
        <p:spPr>
          <a:xfrm flipV="1">
            <a:off x="7753968" y="2966797"/>
            <a:ext cx="0" cy="202749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6FB1200-66DB-5EA8-DAF5-4F45627A3940}"/>
              </a:ext>
            </a:extLst>
          </p:cNvPr>
          <p:cNvCxnSpPr>
            <a:cxnSpLocks/>
          </p:cNvCxnSpPr>
          <p:nvPr/>
        </p:nvCxnSpPr>
        <p:spPr>
          <a:xfrm>
            <a:off x="6744074" y="2966797"/>
            <a:ext cx="100989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idx="4294967295"/>
          </p:nvPr>
        </p:nvSpPr>
        <p:spPr>
          <a:xfrm>
            <a:off x="635875" y="603120"/>
            <a:ext cx="11283754" cy="1325562"/>
          </a:xfrm>
        </p:spPr>
        <p:txBody>
          <a:bodyPr/>
          <a:lstStyle/>
          <a:p>
            <a:r>
              <a:rPr lang="en-US" altLang="zh-CN" sz="4000" b="1" dirty="0">
                <a:solidFill>
                  <a:schemeClr val="accent2"/>
                </a:solidFill>
              </a:rPr>
              <a:t>SEMILLON (TRẺ)
đặc điểm</a:t>
            </a:r>
          </a:p>
        </p:txBody>
      </p:sp>
      <p:sp>
        <p:nvSpPr>
          <p:cNvPr id="4" name="object 58">
            <a:extLst>
              <a:ext uri="{FF2B5EF4-FFF2-40B4-BE49-F238E27FC236}">
                <a16:creationId xmlns:a16="http://schemas.microsoft.com/office/drawing/2014/main" id="{06D9044B-19C1-C835-1A81-96A0008531CB}"/>
              </a:ext>
            </a:extLst>
          </p:cNvPr>
          <p:cNvSpPr txBox="1"/>
          <p:nvPr/>
        </p:nvSpPr>
        <p:spPr>
          <a:xfrm>
            <a:off x="8444427" y="3695497"/>
            <a:ext cx="2200103" cy="766813"/>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Chanh</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Táo xanh</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Mộc qua</a:t>
            </a:r>
          </a:p>
        </p:txBody>
      </p:sp>
      <p:pic>
        <p:nvPicPr>
          <p:cNvPr id="20" name="Picture Placeholder 8">
            <a:extLst>
              <a:ext uri="{FF2B5EF4-FFF2-40B4-BE49-F238E27FC236}">
                <a16:creationId xmlns:a16="http://schemas.microsoft.com/office/drawing/2014/main" id="{C9EE317D-A0F9-7921-1DE3-801E7DA0EA83}"/>
              </a:ext>
            </a:extLst>
          </p:cNvPr>
          <p:cNvPicPr>
            <a:picLocks noChangeAspect="1"/>
          </p:cNvPicPr>
          <p:nvPr/>
        </p:nvPicPr>
        <p:blipFill>
          <a:blip r:embed="rId3">
            <a:extLst>
              <a:ext uri="{28A0092B-C50C-407E-A947-70E740481C1C}">
                <a14:useLocalDpi xmlns:a14="http://schemas.microsoft.com/office/drawing/2010/main" val="0"/>
              </a:ext>
            </a:extLst>
          </a:blip>
          <a:srcRect l="3648" r="3648"/>
          <a:stretch/>
        </p:blipFill>
        <p:spPr>
          <a:xfrm>
            <a:off x="5548011" y="896895"/>
            <a:ext cx="1978174" cy="5988615"/>
          </a:xfrm>
          <a:prstGeom prst="rect">
            <a:avLst/>
          </a:prstGeom>
        </p:spPr>
      </p:pic>
      <p:sp>
        <p:nvSpPr>
          <p:cNvPr id="21" name="object 10">
            <a:extLst>
              <a:ext uri="{FF2B5EF4-FFF2-40B4-BE49-F238E27FC236}">
                <a16:creationId xmlns:a16="http://schemas.microsoft.com/office/drawing/2014/main" id="{5E165CAF-E36F-3D2E-A3DB-3F158CEA00E4}"/>
              </a:ext>
            </a:extLst>
          </p:cNvPr>
          <p:cNvSpPr txBox="1"/>
          <p:nvPr/>
        </p:nvSpPr>
        <p:spPr>
          <a:xfrm rot="16200000">
            <a:off x="4211544" y="4432285"/>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SEMILLON</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24" name="object 58">
            <a:extLst>
              <a:ext uri="{FF2B5EF4-FFF2-40B4-BE49-F238E27FC236}">
                <a16:creationId xmlns:a16="http://schemas.microsoft.com/office/drawing/2014/main" id="{7917F7BB-8A96-804A-9706-5D6D1CCF39BF}"/>
              </a:ext>
            </a:extLst>
          </p:cNvPr>
          <p:cNvSpPr txBox="1"/>
          <p:nvPr/>
        </p:nvSpPr>
        <p:spPr>
          <a:xfrm>
            <a:off x="8444428" y="3397623"/>
            <a:ext cx="3246242" cy="263534"/>
          </a:xfrm>
          <a:prstGeom prst="rect">
            <a:avLst/>
          </a:prstGeom>
          <a:noFill/>
        </p:spPr>
        <p:txBody>
          <a:bodyPr vert="horz" wrap="square" lIns="0" tIns="17145" rIns="0" bIns="0" rtlCol="0">
            <a:spAutoFit/>
          </a:bodyPr>
          <a:lstStyle/>
          <a:p>
            <a:pPr>
              <a:buClr>
                <a:srgbClr val="F40000"/>
              </a:buClr>
            </a:pPr>
            <a:r>
              <a:rPr lang="en-US" altLang="zh-CN" sz="1600" b="1" dirty="0">
                <a:latin typeface="Arial" panose="020B0604020202020204" pitchFamily="34" charset="0"/>
                <a:cs typeface="Hellix SemiBold"/>
              </a:rPr>
              <a:t>HƯƠNG VỊ TRÁI CÂY ĐIỂN HÌNH</a:t>
            </a:r>
          </a:p>
        </p:txBody>
      </p:sp>
      <p:sp>
        <p:nvSpPr>
          <p:cNvPr id="5" name="object 58">
            <a:extLst>
              <a:ext uri="{FF2B5EF4-FFF2-40B4-BE49-F238E27FC236}">
                <a16:creationId xmlns:a16="http://schemas.microsoft.com/office/drawing/2014/main" id="{8E5E375D-3E6F-51DA-742E-0DDFF404C4CB}"/>
              </a:ext>
            </a:extLst>
          </p:cNvPr>
          <p:cNvSpPr txBox="1"/>
          <p:nvPr/>
        </p:nvSpPr>
        <p:spPr>
          <a:xfrm>
            <a:off x="8451493" y="5234415"/>
            <a:ext cx="2200103" cy="512704"/>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Thảo mộc</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Hương cỏ</a:t>
            </a:r>
          </a:p>
        </p:txBody>
      </p:sp>
      <p:sp>
        <p:nvSpPr>
          <p:cNvPr id="7" name="object 58">
            <a:extLst>
              <a:ext uri="{FF2B5EF4-FFF2-40B4-BE49-F238E27FC236}">
                <a16:creationId xmlns:a16="http://schemas.microsoft.com/office/drawing/2014/main" id="{0B079E66-3B0C-8590-9A75-BF092F261D5A}"/>
              </a:ext>
            </a:extLst>
          </p:cNvPr>
          <p:cNvSpPr txBox="1"/>
          <p:nvPr/>
        </p:nvSpPr>
        <p:spPr>
          <a:xfrm>
            <a:off x="8451493" y="4809487"/>
            <a:ext cx="3869183" cy="263534"/>
          </a:xfrm>
          <a:prstGeom prst="rect">
            <a:avLst/>
          </a:prstGeom>
          <a:noFill/>
        </p:spPr>
        <p:txBody>
          <a:bodyPr vert="horz" wrap="square" lIns="0" tIns="17145" rIns="0" bIns="0" rtlCol="0">
            <a:spAutoFit/>
          </a:bodyPr>
          <a:lstStyle/>
          <a:p>
            <a:pPr>
              <a:buClr>
                <a:srgbClr val="F40000"/>
              </a:buClr>
            </a:pPr>
            <a:r>
              <a:rPr lang="en-US" altLang="zh-CN" sz="1600" b="1" dirty="0">
                <a:latin typeface="Arial" panose="020B0604020202020204" pitchFamily="34" charset="0"/>
                <a:cs typeface="Hellix SemiBold"/>
              </a:rPr>
              <a:t>HƯƠNG VỊ THỨ CẤP ĐIỂN HÌNH</a:t>
            </a:r>
          </a:p>
        </p:txBody>
      </p:sp>
      <p:sp>
        <p:nvSpPr>
          <p:cNvPr id="10" name="Oval 9">
            <a:extLst>
              <a:ext uri="{FF2B5EF4-FFF2-40B4-BE49-F238E27FC236}">
                <a16:creationId xmlns:a16="http://schemas.microsoft.com/office/drawing/2014/main" id="{EC7ED948-59A0-E210-2570-88D0F48C00C3}"/>
              </a:ext>
            </a:extLst>
          </p:cNvPr>
          <p:cNvSpPr/>
          <p:nvPr/>
        </p:nvSpPr>
        <p:spPr>
          <a:xfrm>
            <a:off x="2117043" y="2207166"/>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Oval 13">
            <a:extLst>
              <a:ext uri="{FF2B5EF4-FFF2-40B4-BE49-F238E27FC236}">
                <a16:creationId xmlns:a16="http://schemas.microsoft.com/office/drawing/2014/main" id="{33AB9E52-6D29-778C-99F6-1A434306436F}"/>
              </a:ext>
            </a:extLst>
          </p:cNvPr>
          <p:cNvSpPr/>
          <p:nvPr/>
        </p:nvSpPr>
        <p:spPr>
          <a:xfrm>
            <a:off x="2481186" y="2204264"/>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 name="Oval 14">
            <a:extLst>
              <a:ext uri="{FF2B5EF4-FFF2-40B4-BE49-F238E27FC236}">
                <a16:creationId xmlns:a16="http://schemas.microsoft.com/office/drawing/2014/main" id="{43F3A70F-C04D-BB5A-7C77-B2CCF52F2C92}"/>
              </a:ext>
            </a:extLst>
          </p:cNvPr>
          <p:cNvSpPr/>
          <p:nvPr/>
        </p:nvSpPr>
        <p:spPr>
          <a:xfrm>
            <a:off x="2845329" y="2204264"/>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 name="Oval 15">
            <a:extLst>
              <a:ext uri="{FF2B5EF4-FFF2-40B4-BE49-F238E27FC236}">
                <a16:creationId xmlns:a16="http://schemas.microsoft.com/office/drawing/2014/main" id="{8C24FE14-0A30-3BAC-AD09-FBCA14B1417E}"/>
              </a:ext>
            </a:extLst>
          </p:cNvPr>
          <p:cNvSpPr/>
          <p:nvPr/>
        </p:nvSpPr>
        <p:spPr>
          <a:xfrm>
            <a:off x="3209472" y="2204264"/>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7" name="Title 2">
            <a:extLst>
              <a:ext uri="{FF2B5EF4-FFF2-40B4-BE49-F238E27FC236}">
                <a16:creationId xmlns:a16="http://schemas.microsoft.com/office/drawing/2014/main" id="{985DB0BE-608A-9D1A-69AD-898BFB3A4F2A}"/>
              </a:ext>
            </a:extLst>
          </p:cNvPr>
          <p:cNvSpPr txBox="1"/>
          <p:nvPr/>
        </p:nvSpPr>
        <p:spPr>
          <a:xfrm>
            <a:off x="636597" y="2206831"/>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41" name="Oval 40">
            <a:extLst>
              <a:ext uri="{FF2B5EF4-FFF2-40B4-BE49-F238E27FC236}">
                <a16:creationId xmlns:a16="http://schemas.microsoft.com/office/drawing/2014/main" id="{633B681B-4C1F-F41C-D35C-144F462FB791}"/>
              </a:ext>
            </a:extLst>
          </p:cNvPr>
          <p:cNvSpPr/>
          <p:nvPr/>
        </p:nvSpPr>
        <p:spPr>
          <a:xfrm>
            <a:off x="3573996" y="2204264"/>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2" name="Oval 41">
            <a:extLst>
              <a:ext uri="{FF2B5EF4-FFF2-40B4-BE49-F238E27FC236}">
                <a16:creationId xmlns:a16="http://schemas.microsoft.com/office/drawing/2014/main" id="{FA64FD8F-0578-E04D-7E7B-F56BA9316647}"/>
              </a:ext>
            </a:extLst>
          </p:cNvPr>
          <p:cNvSpPr/>
          <p:nvPr/>
        </p:nvSpPr>
        <p:spPr>
          <a:xfrm>
            <a:off x="3938520" y="2204264"/>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3" name="Oval 42">
            <a:extLst>
              <a:ext uri="{FF2B5EF4-FFF2-40B4-BE49-F238E27FC236}">
                <a16:creationId xmlns:a16="http://schemas.microsoft.com/office/drawing/2014/main" id="{70C5987D-2FD8-5562-C657-1101F5ECC4D9}"/>
              </a:ext>
            </a:extLst>
          </p:cNvPr>
          <p:cNvSpPr/>
          <p:nvPr/>
        </p:nvSpPr>
        <p:spPr>
          <a:xfrm>
            <a:off x="4296865" y="2204264"/>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4" name="Oval 43">
            <a:extLst>
              <a:ext uri="{FF2B5EF4-FFF2-40B4-BE49-F238E27FC236}">
                <a16:creationId xmlns:a16="http://schemas.microsoft.com/office/drawing/2014/main" id="{050AB0FF-F090-4930-CA8E-C06AAC7C6586}"/>
              </a:ext>
            </a:extLst>
          </p:cNvPr>
          <p:cNvSpPr/>
          <p:nvPr/>
        </p:nvSpPr>
        <p:spPr>
          <a:xfrm>
            <a:off x="4667567" y="2204264"/>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5" name="Oval 44">
            <a:extLst>
              <a:ext uri="{FF2B5EF4-FFF2-40B4-BE49-F238E27FC236}">
                <a16:creationId xmlns:a16="http://schemas.microsoft.com/office/drawing/2014/main" id="{CBE92127-AA8F-7029-3380-994A0772F2FA}"/>
              </a:ext>
            </a:extLst>
          </p:cNvPr>
          <p:cNvSpPr/>
          <p:nvPr/>
        </p:nvSpPr>
        <p:spPr>
          <a:xfrm>
            <a:off x="5032091" y="2204264"/>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6" name="Title 2">
            <a:extLst>
              <a:ext uri="{FF2B5EF4-FFF2-40B4-BE49-F238E27FC236}">
                <a16:creationId xmlns:a16="http://schemas.microsoft.com/office/drawing/2014/main" id="{705921B1-00C3-BF22-C4C4-CB1593101258}"/>
              </a:ext>
            </a:extLst>
          </p:cNvPr>
          <p:cNvSpPr txBox="1"/>
          <p:nvPr/>
        </p:nvSpPr>
        <p:spPr>
          <a:xfrm>
            <a:off x="2354423" y="2632659"/>
            <a:ext cx="158409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Semillon (Trẻ)</a:t>
            </a:r>
          </a:p>
        </p:txBody>
      </p:sp>
      <p:cxnSp>
        <p:nvCxnSpPr>
          <p:cNvPr id="48" name="Straight Connector 47">
            <a:extLst>
              <a:ext uri="{FF2B5EF4-FFF2-40B4-BE49-F238E27FC236}">
                <a16:creationId xmlns:a16="http://schemas.microsoft.com/office/drawing/2014/main" id="{60B7C4B1-F6AA-D5A3-9C4F-AD54773BC85E}"/>
              </a:ext>
            </a:extLst>
          </p:cNvPr>
          <p:cNvCxnSpPr>
            <a:cxnSpLocks/>
          </p:cNvCxnSpPr>
          <p:nvPr/>
        </p:nvCxnSpPr>
        <p:spPr>
          <a:xfrm flipV="1">
            <a:off x="1516749" y="2340598"/>
            <a:ext cx="548600" cy="749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F6B9DD89-2422-5F99-D68D-FFBA9D02FA34}"/>
              </a:ext>
            </a:extLst>
          </p:cNvPr>
          <p:cNvSpPr/>
          <p:nvPr/>
        </p:nvSpPr>
        <p:spPr>
          <a:xfrm>
            <a:off x="2117043" y="335634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5" name="Oval 54">
            <a:extLst>
              <a:ext uri="{FF2B5EF4-FFF2-40B4-BE49-F238E27FC236}">
                <a16:creationId xmlns:a16="http://schemas.microsoft.com/office/drawing/2014/main" id="{18AF693A-DFA2-0D3B-E47F-72B9323B567B}"/>
              </a:ext>
            </a:extLst>
          </p:cNvPr>
          <p:cNvSpPr/>
          <p:nvPr/>
        </p:nvSpPr>
        <p:spPr>
          <a:xfrm>
            <a:off x="2481186"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6" name="Oval 55">
            <a:extLst>
              <a:ext uri="{FF2B5EF4-FFF2-40B4-BE49-F238E27FC236}">
                <a16:creationId xmlns:a16="http://schemas.microsoft.com/office/drawing/2014/main" id="{DBE8BF68-1FCF-CFBC-942A-EF529CB96B27}"/>
              </a:ext>
            </a:extLst>
          </p:cNvPr>
          <p:cNvSpPr/>
          <p:nvPr/>
        </p:nvSpPr>
        <p:spPr>
          <a:xfrm>
            <a:off x="2845329"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7" name="Oval 56">
            <a:extLst>
              <a:ext uri="{FF2B5EF4-FFF2-40B4-BE49-F238E27FC236}">
                <a16:creationId xmlns:a16="http://schemas.microsoft.com/office/drawing/2014/main" id="{FC7E9AC9-95D2-F718-7FAC-6FB2D62F7DC8}"/>
              </a:ext>
            </a:extLst>
          </p:cNvPr>
          <p:cNvSpPr/>
          <p:nvPr/>
        </p:nvSpPr>
        <p:spPr>
          <a:xfrm>
            <a:off x="3209472"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8" name="Title 2">
            <a:extLst>
              <a:ext uri="{FF2B5EF4-FFF2-40B4-BE49-F238E27FC236}">
                <a16:creationId xmlns:a16="http://schemas.microsoft.com/office/drawing/2014/main" id="{8A8CE958-42EA-C325-605E-CB6D4FFE3CFC}"/>
              </a:ext>
            </a:extLst>
          </p:cNvPr>
          <p:cNvSpPr txBox="1"/>
          <p:nvPr/>
        </p:nvSpPr>
        <p:spPr>
          <a:xfrm>
            <a:off x="636596" y="335119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sp>
        <p:nvSpPr>
          <p:cNvPr id="59" name="Oval 58">
            <a:extLst>
              <a:ext uri="{FF2B5EF4-FFF2-40B4-BE49-F238E27FC236}">
                <a16:creationId xmlns:a16="http://schemas.microsoft.com/office/drawing/2014/main" id="{5BD9DC7A-743E-19B4-0CA9-9B0197AE5CE2}"/>
              </a:ext>
            </a:extLst>
          </p:cNvPr>
          <p:cNvSpPr/>
          <p:nvPr/>
        </p:nvSpPr>
        <p:spPr>
          <a:xfrm>
            <a:off x="3573996"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0" name="Oval 59">
            <a:extLst>
              <a:ext uri="{FF2B5EF4-FFF2-40B4-BE49-F238E27FC236}">
                <a16:creationId xmlns:a16="http://schemas.microsoft.com/office/drawing/2014/main" id="{548A7711-110F-08D2-1C10-52E79E78C26D}"/>
              </a:ext>
            </a:extLst>
          </p:cNvPr>
          <p:cNvSpPr/>
          <p:nvPr/>
        </p:nvSpPr>
        <p:spPr>
          <a:xfrm>
            <a:off x="3938520"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1" name="Oval 60">
            <a:extLst>
              <a:ext uri="{FF2B5EF4-FFF2-40B4-BE49-F238E27FC236}">
                <a16:creationId xmlns:a16="http://schemas.microsoft.com/office/drawing/2014/main" id="{A0CEA643-C815-FB11-83D2-CB97401E4A49}"/>
              </a:ext>
            </a:extLst>
          </p:cNvPr>
          <p:cNvSpPr/>
          <p:nvPr/>
        </p:nvSpPr>
        <p:spPr>
          <a:xfrm>
            <a:off x="4296865"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2" name="Oval 61">
            <a:extLst>
              <a:ext uri="{FF2B5EF4-FFF2-40B4-BE49-F238E27FC236}">
                <a16:creationId xmlns:a16="http://schemas.microsoft.com/office/drawing/2014/main" id="{D6040509-7037-32CD-35AB-7782739728AA}"/>
              </a:ext>
            </a:extLst>
          </p:cNvPr>
          <p:cNvSpPr/>
          <p:nvPr/>
        </p:nvSpPr>
        <p:spPr>
          <a:xfrm>
            <a:off x="4667567"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3" name="Oval 62">
            <a:extLst>
              <a:ext uri="{FF2B5EF4-FFF2-40B4-BE49-F238E27FC236}">
                <a16:creationId xmlns:a16="http://schemas.microsoft.com/office/drawing/2014/main" id="{99BB003A-907D-2805-3499-0BC8145CE38D}"/>
              </a:ext>
            </a:extLst>
          </p:cNvPr>
          <p:cNvSpPr/>
          <p:nvPr/>
        </p:nvSpPr>
        <p:spPr>
          <a:xfrm>
            <a:off x="5032091"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6" name="Title 2">
            <a:extLst>
              <a:ext uri="{FF2B5EF4-FFF2-40B4-BE49-F238E27FC236}">
                <a16:creationId xmlns:a16="http://schemas.microsoft.com/office/drawing/2014/main" id="{6EF99C7E-E815-430B-590F-58799334530E}"/>
              </a:ext>
            </a:extLst>
          </p:cNvPr>
          <p:cNvSpPr txBox="1"/>
          <p:nvPr/>
        </p:nvSpPr>
        <p:spPr>
          <a:xfrm>
            <a:off x="2019011"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67" name="Title 2">
            <a:extLst>
              <a:ext uri="{FF2B5EF4-FFF2-40B4-BE49-F238E27FC236}">
                <a16:creationId xmlns:a16="http://schemas.microsoft.com/office/drawing/2014/main" id="{0FD720EB-8AB5-8000-B322-07C52B284E4B}"/>
              </a:ext>
            </a:extLst>
          </p:cNvPr>
          <p:cNvSpPr txBox="1"/>
          <p:nvPr/>
        </p:nvSpPr>
        <p:spPr>
          <a:xfrm>
            <a:off x="3288762" y="30312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68" name="Title 2">
            <a:extLst>
              <a:ext uri="{FF2B5EF4-FFF2-40B4-BE49-F238E27FC236}">
                <a16:creationId xmlns:a16="http://schemas.microsoft.com/office/drawing/2014/main" id="{73B970B3-9677-A7AE-D71F-64DDB1F805DD}"/>
              </a:ext>
            </a:extLst>
          </p:cNvPr>
          <p:cNvSpPr txBox="1"/>
          <p:nvPr/>
        </p:nvSpPr>
        <p:spPr>
          <a:xfrm>
            <a:off x="4581893"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Đầy đặn</a:t>
            </a:r>
          </a:p>
        </p:txBody>
      </p:sp>
      <p:sp>
        <p:nvSpPr>
          <p:cNvPr id="69" name="Oval 68">
            <a:extLst>
              <a:ext uri="{FF2B5EF4-FFF2-40B4-BE49-F238E27FC236}">
                <a16:creationId xmlns:a16="http://schemas.microsoft.com/office/drawing/2014/main" id="{2E412C7A-71C0-053D-4768-A3F965BD01A6}"/>
              </a:ext>
            </a:extLst>
          </p:cNvPr>
          <p:cNvSpPr/>
          <p:nvPr/>
        </p:nvSpPr>
        <p:spPr>
          <a:xfrm>
            <a:off x="2117043" y="4196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0" name="Oval 69">
            <a:extLst>
              <a:ext uri="{FF2B5EF4-FFF2-40B4-BE49-F238E27FC236}">
                <a16:creationId xmlns:a16="http://schemas.microsoft.com/office/drawing/2014/main" id="{812907B7-3425-185D-BEC7-3675FAEAE875}"/>
              </a:ext>
            </a:extLst>
          </p:cNvPr>
          <p:cNvSpPr/>
          <p:nvPr/>
        </p:nvSpPr>
        <p:spPr>
          <a:xfrm>
            <a:off x="2481186" y="419370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1" name="Oval 70">
            <a:extLst>
              <a:ext uri="{FF2B5EF4-FFF2-40B4-BE49-F238E27FC236}">
                <a16:creationId xmlns:a16="http://schemas.microsoft.com/office/drawing/2014/main" id="{FDD3EFFA-C663-DF6A-BCDC-EE719B4AD91B}"/>
              </a:ext>
            </a:extLst>
          </p:cNvPr>
          <p:cNvSpPr/>
          <p:nvPr/>
        </p:nvSpPr>
        <p:spPr>
          <a:xfrm>
            <a:off x="2845329"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2" name="Oval 71">
            <a:extLst>
              <a:ext uri="{FF2B5EF4-FFF2-40B4-BE49-F238E27FC236}">
                <a16:creationId xmlns:a16="http://schemas.microsoft.com/office/drawing/2014/main" id="{0D1BA9AC-BC0A-EA25-3F88-0C863201EED2}"/>
              </a:ext>
            </a:extLst>
          </p:cNvPr>
          <p:cNvSpPr/>
          <p:nvPr/>
        </p:nvSpPr>
        <p:spPr>
          <a:xfrm>
            <a:off x="3209472"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4" name="Oval 73">
            <a:extLst>
              <a:ext uri="{FF2B5EF4-FFF2-40B4-BE49-F238E27FC236}">
                <a16:creationId xmlns:a16="http://schemas.microsoft.com/office/drawing/2014/main" id="{FD84E961-EDA9-48D5-28BF-87384EA39F8C}"/>
              </a:ext>
            </a:extLst>
          </p:cNvPr>
          <p:cNvSpPr/>
          <p:nvPr/>
        </p:nvSpPr>
        <p:spPr>
          <a:xfrm>
            <a:off x="3573996"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5" name="Oval 74">
            <a:extLst>
              <a:ext uri="{FF2B5EF4-FFF2-40B4-BE49-F238E27FC236}">
                <a16:creationId xmlns:a16="http://schemas.microsoft.com/office/drawing/2014/main" id="{D964C562-18A9-CE73-CE9A-3018196B45EA}"/>
              </a:ext>
            </a:extLst>
          </p:cNvPr>
          <p:cNvSpPr/>
          <p:nvPr/>
        </p:nvSpPr>
        <p:spPr>
          <a:xfrm>
            <a:off x="3938520"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6" name="Oval 75">
            <a:extLst>
              <a:ext uri="{FF2B5EF4-FFF2-40B4-BE49-F238E27FC236}">
                <a16:creationId xmlns:a16="http://schemas.microsoft.com/office/drawing/2014/main" id="{27B2F9F1-C352-7670-6918-9C939E34AAF0}"/>
              </a:ext>
            </a:extLst>
          </p:cNvPr>
          <p:cNvSpPr/>
          <p:nvPr/>
        </p:nvSpPr>
        <p:spPr>
          <a:xfrm>
            <a:off x="4296865"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7" name="Oval 76">
            <a:extLst>
              <a:ext uri="{FF2B5EF4-FFF2-40B4-BE49-F238E27FC236}">
                <a16:creationId xmlns:a16="http://schemas.microsoft.com/office/drawing/2014/main" id="{77EE516E-EE99-8422-8716-2C38094F5151}"/>
              </a:ext>
            </a:extLst>
          </p:cNvPr>
          <p:cNvSpPr/>
          <p:nvPr/>
        </p:nvSpPr>
        <p:spPr>
          <a:xfrm>
            <a:off x="4667567"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8" name="Oval 77">
            <a:extLst>
              <a:ext uri="{FF2B5EF4-FFF2-40B4-BE49-F238E27FC236}">
                <a16:creationId xmlns:a16="http://schemas.microsoft.com/office/drawing/2014/main" id="{09FA7450-5DAC-07D3-4AC0-C8AD895E568D}"/>
              </a:ext>
            </a:extLst>
          </p:cNvPr>
          <p:cNvSpPr/>
          <p:nvPr/>
        </p:nvSpPr>
        <p:spPr>
          <a:xfrm>
            <a:off x="5032091"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9" name="Title 2">
            <a:extLst>
              <a:ext uri="{FF2B5EF4-FFF2-40B4-BE49-F238E27FC236}">
                <a16:creationId xmlns:a16="http://schemas.microsoft.com/office/drawing/2014/main" id="{BB727220-067F-9B86-F0CA-C3A4A937D388}"/>
              </a:ext>
            </a:extLst>
          </p:cNvPr>
          <p:cNvSpPr txBox="1"/>
          <p:nvPr/>
        </p:nvSpPr>
        <p:spPr>
          <a:xfrm>
            <a:off x="2019011" y="3842629"/>
            <a:ext cx="1087283" cy="27775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0" name="Title 2">
            <a:extLst>
              <a:ext uri="{FF2B5EF4-FFF2-40B4-BE49-F238E27FC236}">
                <a16:creationId xmlns:a16="http://schemas.microsoft.com/office/drawing/2014/main" id="{647B5759-F6CA-6DE6-D743-EB225891B64C}"/>
              </a:ext>
            </a:extLst>
          </p:cNvPr>
          <p:cNvSpPr txBox="1"/>
          <p:nvPr/>
        </p:nvSpPr>
        <p:spPr>
          <a:xfrm>
            <a:off x="3139579" y="387150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1" name="Title 2">
            <a:extLst>
              <a:ext uri="{FF2B5EF4-FFF2-40B4-BE49-F238E27FC236}">
                <a16:creationId xmlns:a16="http://schemas.microsoft.com/office/drawing/2014/main" id="{B29A2E06-2182-1180-291A-869ECD838217}"/>
              </a:ext>
            </a:extLst>
          </p:cNvPr>
          <p:cNvSpPr txBox="1"/>
          <p:nvPr/>
        </p:nvSpPr>
        <p:spPr>
          <a:xfrm>
            <a:off x="4581893"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82" name="Straight Connector 81">
            <a:extLst>
              <a:ext uri="{FF2B5EF4-FFF2-40B4-BE49-F238E27FC236}">
                <a16:creationId xmlns:a16="http://schemas.microsoft.com/office/drawing/2014/main" id="{830800BC-71C9-23EB-6D37-C3B581E60D7A}"/>
              </a:ext>
            </a:extLst>
          </p:cNvPr>
          <p:cNvCxnSpPr>
            <a:cxnSpLocks/>
          </p:cNvCxnSpPr>
          <p:nvPr/>
        </p:nvCxnSpPr>
        <p:spPr>
          <a:xfrm>
            <a:off x="1413394" y="3502133"/>
            <a:ext cx="65195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301747C1-807D-0011-7CCD-B79CB45B1246}"/>
              </a:ext>
            </a:extLst>
          </p:cNvPr>
          <p:cNvSpPr txBox="1"/>
          <p:nvPr/>
        </p:nvSpPr>
        <p:spPr>
          <a:xfrm>
            <a:off x="636596"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88" name="Straight Connector 87">
            <a:extLst>
              <a:ext uri="{FF2B5EF4-FFF2-40B4-BE49-F238E27FC236}">
                <a16:creationId xmlns:a16="http://schemas.microsoft.com/office/drawing/2014/main" id="{0A6B3491-87A1-51D1-1458-B714B4896578}"/>
              </a:ext>
            </a:extLst>
          </p:cNvPr>
          <p:cNvCxnSpPr>
            <a:cxnSpLocks/>
          </p:cNvCxnSpPr>
          <p:nvPr/>
        </p:nvCxnSpPr>
        <p:spPr>
          <a:xfrm>
            <a:off x="1516749" y="4347883"/>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F7E8476D-D297-A858-2BF5-12AAC743C2AD}"/>
              </a:ext>
            </a:extLst>
          </p:cNvPr>
          <p:cNvSpPr/>
          <p:nvPr/>
        </p:nvSpPr>
        <p:spPr>
          <a:xfrm>
            <a:off x="2117043" y="503686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1" name="Oval 90">
            <a:extLst>
              <a:ext uri="{FF2B5EF4-FFF2-40B4-BE49-F238E27FC236}">
                <a16:creationId xmlns:a16="http://schemas.microsoft.com/office/drawing/2014/main" id="{5102BF2F-3C8F-9933-6E0E-AC3448B82081}"/>
              </a:ext>
            </a:extLst>
          </p:cNvPr>
          <p:cNvSpPr/>
          <p:nvPr/>
        </p:nvSpPr>
        <p:spPr>
          <a:xfrm>
            <a:off x="2481186"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2" name="Oval 91">
            <a:extLst>
              <a:ext uri="{FF2B5EF4-FFF2-40B4-BE49-F238E27FC236}">
                <a16:creationId xmlns:a16="http://schemas.microsoft.com/office/drawing/2014/main" id="{BF048D0A-9017-E028-2F35-F1FEB47998AF}"/>
              </a:ext>
            </a:extLst>
          </p:cNvPr>
          <p:cNvSpPr/>
          <p:nvPr/>
        </p:nvSpPr>
        <p:spPr>
          <a:xfrm>
            <a:off x="2845329"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3" name="Oval 92">
            <a:extLst>
              <a:ext uri="{FF2B5EF4-FFF2-40B4-BE49-F238E27FC236}">
                <a16:creationId xmlns:a16="http://schemas.microsoft.com/office/drawing/2014/main" id="{261127D3-1F8D-7BC1-A92B-C991A49E9399}"/>
              </a:ext>
            </a:extLst>
          </p:cNvPr>
          <p:cNvSpPr/>
          <p:nvPr/>
        </p:nvSpPr>
        <p:spPr>
          <a:xfrm>
            <a:off x="3209472"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4" name="Oval 93">
            <a:extLst>
              <a:ext uri="{FF2B5EF4-FFF2-40B4-BE49-F238E27FC236}">
                <a16:creationId xmlns:a16="http://schemas.microsoft.com/office/drawing/2014/main" id="{0196DECF-8466-7F03-18A5-ADD9C953DE67}"/>
              </a:ext>
            </a:extLst>
          </p:cNvPr>
          <p:cNvSpPr/>
          <p:nvPr/>
        </p:nvSpPr>
        <p:spPr>
          <a:xfrm>
            <a:off x="3573996"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5" name="Oval 94">
            <a:extLst>
              <a:ext uri="{FF2B5EF4-FFF2-40B4-BE49-F238E27FC236}">
                <a16:creationId xmlns:a16="http://schemas.microsoft.com/office/drawing/2014/main" id="{A13B6B36-29B1-D9F0-DFF9-307C0255592C}"/>
              </a:ext>
            </a:extLst>
          </p:cNvPr>
          <p:cNvSpPr/>
          <p:nvPr/>
        </p:nvSpPr>
        <p:spPr>
          <a:xfrm>
            <a:off x="3938520"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6" name="Oval 95">
            <a:extLst>
              <a:ext uri="{FF2B5EF4-FFF2-40B4-BE49-F238E27FC236}">
                <a16:creationId xmlns:a16="http://schemas.microsoft.com/office/drawing/2014/main" id="{D51D81E2-E98E-ADFF-6505-35F09491C0C7}"/>
              </a:ext>
            </a:extLst>
          </p:cNvPr>
          <p:cNvSpPr/>
          <p:nvPr/>
        </p:nvSpPr>
        <p:spPr>
          <a:xfrm>
            <a:off x="4296865"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7" name="Oval 96">
            <a:extLst>
              <a:ext uri="{FF2B5EF4-FFF2-40B4-BE49-F238E27FC236}">
                <a16:creationId xmlns:a16="http://schemas.microsoft.com/office/drawing/2014/main" id="{D37D680D-8208-82F6-6671-905C5FBB255E}"/>
              </a:ext>
            </a:extLst>
          </p:cNvPr>
          <p:cNvSpPr/>
          <p:nvPr/>
        </p:nvSpPr>
        <p:spPr>
          <a:xfrm>
            <a:off x="4667567"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8" name="Oval 97">
            <a:extLst>
              <a:ext uri="{FF2B5EF4-FFF2-40B4-BE49-F238E27FC236}">
                <a16:creationId xmlns:a16="http://schemas.microsoft.com/office/drawing/2014/main" id="{0B18F7AE-FB01-C18E-620A-1501240B63C0}"/>
              </a:ext>
            </a:extLst>
          </p:cNvPr>
          <p:cNvSpPr/>
          <p:nvPr/>
        </p:nvSpPr>
        <p:spPr>
          <a:xfrm>
            <a:off x="5032091"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9" name="Title 2">
            <a:extLst>
              <a:ext uri="{FF2B5EF4-FFF2-40B4-BE49-F238E27FC236}">
                <a16:creationId xmlns:a16="http://schemas.microsoft.com/office/drawing/2014/main" id="{66007E68-E215-ED23-EFFF-1110B3CF7193}"/>
              </a:ext>
            </a:extLst>
          </p:cNvPr>
          <p:cNvSpPr txBox="1"/>
          <p:nvPr/>
        </p:nvSpPr>
        <p:spPr>
          <a:xfrm>
            <a:off x="2019011"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sp>
        <p:nvSpPr>
          <p:cNvPr id="100" name="Title 2">
            <a:extLst>
              <a:ext uri="{FF2B5EF4-FFF2-40B4-BE49-F238E27FC236}">
                <a16:creationId xmlns:a16="http://schemas.microsoft.com/office/drawing/2014/main" id="{5CB3227F-58C5-FDB8-DE82-ECB17CFACDAC}"/>
              </a:ext>
            </a:extLst>
          </p:cNvPr>
          <p:cNvSpPr txBox="1"/>
          <p:nvPr/>
        </p:nvSpPr>
        <p:spPr>
          <a:xfrm>
            <a:off x="3139579" y="471176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01" name="Title 2">
            <a:extLst>
              <a:ext uri="{FF2B5EF4-FFF2-40B4-BE49-F238E27FC236}">
                <a16:creationId xmlns:a16="http://schemas.microsoft.com/office/drawing/2014/main" id="{0B418712-C513-DE1D-E2B6-09B9E5AFB7D0}"/>
              </a:ext>
            </a:extLst>
          </p:cNvPr>
          <p:cNvSpPr txBox="1"/>
          <p:nvPr/>
        </p:nvSpPr>
        <p:spPr>
          <a:xfrm>
            <a:off x="4581893"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2" name="Title 2">
            <a:extLst>
              <a:ext uri="{FF2B5EF4-FFF2-40B4-BE49-F238E27FC236}">
                <a16:creationId xmlns:a16="http://schemas.microsoft.com/office/drawing/2014/main" id="{D9D711A6-2DF9-3E30-B634-1B5DC1B51308}"/>
              </a:ext>
            </a:extLst>
          </p:cNvPr>
          <p:cNvSpPr txBox="1"/>
          <p:nvPr/>
        </p:nvSpPr>
        <p:spPr>
          <a:xfrm>
            <a:off x="636596"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03" name="Straight Connector 102">
            <a:extLst>
              <a:ext uri="{FF2B5EF4-FFF2-40B4-BE49-F238E27FC236}">
                <a16:creationId xmlns:a16="http://schemas.microsoft.com/office/drawing/2014/main" id="{4642E5D4-1386-1D74-AAE2-AF203D6BF78B}"/>
              </a:ext>
            </a:extLst>
          </p:cNvPr>
          <p:cNvCxnSpPr>
            <a:cxnSpLocks/>
          </p:cNvCxnSpPr>
          <p:nvPr/>
        </p:nvCxnSpPr>
        <p:spPr>
          <a:xfrm flipV="1">
            <a:off x="1413394" y="5179675"/>
            <a:ext cx="651955" cy="726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1902CEC1-CFBE-BE9D-FDB4-0B8D7E452E81}"/>
              </a:ext>
            </a:extLst>
          </p:cNvPr>
          <p:cNvSpPr/>
          <p:nvPr/>
        </p:nvSpPr>
        <p:spPr>
          <a:xfrm>
            <a:off x="2117043" y="538285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6" name="Oval 105">
            <a:extLst>
              <a:ext uri="{FF2B5EF4-FFF2-40B4-BE49-F238E27FC236}">
                <a16:creationId xmlns:a16="http://schemas.microsoft.com/office/drawing/2014/main" id="{37C0628E-3E99-7A07-1328-E1FDEDD5B8ED}"/>
              </a:ext>
            </a:extLst>
          </p:cNvPr>
          <p:cNvSpPr/>
          <p:nvPr/>
        </p:nvSpPr>
        <p:spPr>
          <a:xfrm>
            <a:off x="2481186"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7" name="Oval 106">
            <a:extLst>
              <a:ext uri="{FF2B5EF4-FFF2-40B4-BE49-F238E27FC236}">
                <a16:creationId xmlns:a16="http://schemas.microsoft.com/office/drawing/2014/main" id="{16BF967A-4010-39BF-C8E3-5D5CFFEAB66B}"/>
              </a:ext>
            </a:extLst>
          </p:cNvPr>
          <p:cNvSpPr/>
          <p:nvPr/>
        </p:nvSpPr>
        <p:spPr>
          <a:xfrm>
            <a:off x="2845329"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8" name="Oval 107">
            <a:extLst>
              <a:ext uri="{FF2B5EF4-FFF2-40B4-BE49-F238E27FC236}">
                <a16:creationId xmlns:a16="http://schemas.microsoft.com/office/drawing/2014/main" id="{BCF9A80E-6743-0E9B-3CAB-07A943B325E0}"/>
              </a:ext>
            </a:extLst>
          </p:cNvPr>
          <p:cNvSpPr/>
          <p:nvPr/>
        </p:nvSpPr>
        <p:spPr>
          <a:xfrm>
            <a:off x="3209472"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9" name="Oval 108">
            <a:extLst>
              <a:ext uri="{FF2B5EF4-FFF2-40B4-BE49-F238E27FC236}">
                <a16:creationId xmlns:a16="http://schemas.microsoft.com/office/drawing/2014/main" id="{382F9B28-DD68-2717-E0BD-65B47919FAFC}"/>
              </a:ext>
            </a:extLst>
          </p:cNvPr>
          <p:cNvSpPr/>
          <p:nvPr/>
        </p:nvSpPr>
        <p:spPr>
          <a:xfrm>
            <a:off x="3573996" y="53799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0" name="Oval 109">
            <a:extLst>
              <a:ext uri="{FF2B5EF4-FFF2-40B4-BE49-F238E27FC236}">
                <a16:creationId xmlns:a16="http://schemas.microsoft.com/office/drawing/2014/main" id="{D9B3F844-51B8-4585-E251-AA99CB76A66D}"/>
              </a:ext>
            </a:extLst>
          </p:cNvPr>
          <p:cNvSpPr/>
          <p:nvPr/>
        </p:nvSpPr>
        <p:spPr>
          <a:xfrm>
            <a:off x="3938520" y="53799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1" name="Oval 110">
            <a:extLst>
              <a:ext uri="{FF2B5EF4-FFF2-40B4-BE49-F238E27FC236}">
                <a16:creationId xmlns:a16="http://schemas.microsoft.com/office/drawing/2014/main" id="{F422A5EC-2AD4-7DD6-D6F0-B200B63D738E}"/>
              </a:ext>
            </a:extLst>
          </p:cNvPr>
          <p:cNvSpPr/>
          <p:nvPr/>
        </p:nvSpPr>
        <p:spPr>
          <a:xfrm>
            <a:off x="4296865"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2" name="Oval 111">
            <a:extLst>
              <a:ext uri="{FF2B5EF4-FFF2-40B4-BE49-F238E27FC236}">
                <a16:creationId xmlns:a16="http://schemas.microsoft.com/office/drawing/2014/main" id="{9E5FACF1-4DD8-C25D-DD83-5903E3389D2D}"/>
              </a:ext>
            </a:extLst>
          </p:cNvPr>
          <p:cNvSpPr/>
          <p:nvPr/>
        </p:nvSpPr>
        <p:spPr>
          <a:xfrm>
            <a:off x="4667567"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3" name="Oval 112">
            <a:extLst>
              <a:ext uri="{FF2B5EF4-FFF2-40B4-BE49-F238E27FC236}">
                <a16:creationId xmlns:a16="http://schemas.microsoft.com/office/drawing/2014/main" id="{67744082-41DF-FF79-D180-03FDABE3F387}"/>
              </a:ext>
            </a:extLst>
          </p:cNvPr>
          <p:cNvSpPr/>
          <p:nvPr/>
        </p:nvSpPr>
        <p:spPr>
          <a:xfrm>
            <a:off x="5032091"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4" name="Title 2">
            <a:extLst>
              <a:ext uri="{FF2B5EF4-FFF2-40B4-BE49-F238E27FC236}">
                <a16:creationId xmlns:a16="http://schemas.microsoft.com/office/drawing/2014/main" id="{4AE9D01A-B164-378B-271F-991DB1DA9829}"/>
              </a:ext>
            </a:extLst>
          </p:cNvPr>
          <p:cNvSpPr txBox="1"/>
          <p:nvPr/>
        </p:nvSpPr>
        <p:spPr>
          <a:xfrm>
            <a:off x="636596"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a:t>
            </a:r>
            <a:r>
              <a:rPr lang="en-US" altLang="zh-CN" sz="1200" dirty="0" err="1">
                <a:solidFill>
                  <a:schemeClr val="tx1"/>
                </a:solidFill>
                <a:latin typeface="Arial" panose="020B0604020202020204" pitchFamily="34" charset="0"/>
                <a:cs typeface="Arial" panose="020B0604020202020204" pitchFamily="34" charset="0"/>
              </a:rPr>
              <a:t>chua</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115" name="Straight Connector 114">
            <a:extLst>
              <a:ext uri="{FF2B5EF4-FFF2-40B4-BE49-F238E27FC236}">
                <a16:creationId xmlns:a16="http://schemas.microsoft.com/office/drawing/2014/main" id="{E70BE126-F1D8-8B46-79B9-4EEF8740C4E3}"/>
              </a:ext>
            </a:extLst>
          </p:cNvPr>
          <p:cNvCxnSpPr>
            <a:cxnSpLocks/>
          </p:cNvCxnSpPr>
          <p:nvPr/>
        </p:nvCxnSpPr>
        <p:spPr>
          <a:xfrm>
            <a:off x="1413394" y="5534131"/>
            <a:ext cx="65195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3BFC6EB-3C4C-DD1B-181F-893611E585F3}"/>
              </a:ext>
            </a:extLst>
          </p:cNvPr>
          <p:cNvSpPr/>
          <p:nvPr/>
        </p:nvSpPr>
        <p:spPr>
          <a:xfrm>
            <a:off x="2117043" y="616750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7" name="Oval 116">
            <a:extLst>
              <a:ext uri="{FF2B5EF4-FFF2-40B4-BE49-F238E27FC236}">
                <a16:creationId xmlns:a16="http://schemas.microsoft.com/office/drawing/2014/main" id="{EA15A523-D844-53B2-8244-10D96F3E0309}"/>
              </a:ext>
            </a:extLst>
          </p:cNvPr>
          <p:cNvSpPr/>
          <p:nvPr/>
        </p:nvSpPr>
        <p:spPr>
          <a:xfrm>
            <a:off x="248118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8" name="Oval 117">
            <a:extLst>
              <a:ext uri="{FF2B5EF4-FFF2-40B4-BE49-F238E27FC236}">
                <a16:creationId xmlns:a16="http://schemas.microsoft.com/office/drawing/2014/main" id="{68EA0883-2B6E-3BED-7F10-15BB5AA0B5EE}"/>
              </a:ext>
            </a:extLst>
          </p:cNvPr>
          <p:cNvSpPr/>
          <p:nvPr/>
        </p:nvSpPr>
        <p:spPr>
          <a:xfrm>
            <a:off x="2845329" y="6164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0" name="Oval 119">
            <a:extLst>
              <a:ext uri="{FF2B5EF4-FFF2-40B4-BE49-F238E27FC236}">
                <a16:creationId xmlns:a16="http://schemas.microsoft.com/office/drawing/2014/main" id="{A106D096-5A30-BC9A-32DE-3C9E573C5571}"/>
              </a:ext>
            </a:extLst>
          </p:cNvPr>
          <p:cNvSpPr/>
          <p:nvPr/>
        </p:nvSpPr>
        <p:spPr>
          <a:xfrm>
            <a:off x="357399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1" name="Oval 120">
            <a:extLst>
              <a:ext uri="{FF2B5EF4-FFF2-40B4-BE49-F238E27FC236}">
                <a16:creationId xmlns:a16="http://schemas.microsoft.com/office/drawing/2014/main" id="{D4C4B48B-C6F4-75BF-6309-AA84007A159A}"/>
              </a:ext>
            </a:extLst>
          </p:cNvPr>
          <p:cNvSpPr/>
          <p:nvPr/>
        </p:nvSpPr>
        <p:spPr>
          <a:xfrm>
            <a:off x="3938520"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2" name="Oval 121">
            <a:extLst>
              <a:ext uri="{FF2B5EF4-FFF2-40B4-BE49-F238E27FC236}">
                <a16:creationId xmlns:a16="http://schemas.microsoft.com/office/drawing/2014/main" id="{91C52623-B981-68F6-B937-F614FE2B5EB1}"/>
              </a:ext>
            </a:extLst>
          </p:cNvPr>
          <p:cNvSpPr/>
          <p:nvPr/>
        </p:nvSpPr>
        <p:spPr>
          <a:xfrm>
            <a:off x="4296865"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3" name="Oval 122">
            <a:extLst>
              <a:ext uri="{FF2B5EF4-FFF2-40B4-BE49-F238E27FC236}">
                <a16:creationId xmlns:a16="http://schemas.microsoft.com/office/drawing/2014/main" id="{46042751-EF9A-E0DB-1649-518945B005F8}"/>
              </a:ext>
            </a:extLst>
          </p:cNvPr>
          <p:cNvSpPr/>
          <p:nvPr/>
        </p:nvSpPr>
        <p:spPr>
          <a:xfrm>
            <a:off x="4667567"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4" name="Oval 123">
            <a:extLst>
              <a:ext uri="{FF2B5EF4-FFF2-40B4-BE49-F238E27FC236}">
                <a16:creationId xmlns:a16="http://schemas.microsoft.com/office/drawing/2014/main" id="{8BE4A4FD-149D-5AB8-9B99-0FAD7AF8C21E}"/>
              </a:ext>
            </a:extLst>
          </p:cNvPr>
          <p:cNvSpPr/>
          <p:nvPr/>
        </p:nvSpPr>
        <p:spPr>
          <a:xfrm>
            <a:off x="5032091"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5" name="Title 2">
            <a:extLst>
              <a:ext uri="{FF2B5EF4-FFF2-40B4-BE49-F238E27FC236}">
                <a16:creationId xmlns:a16="http://schemas.microsoft.com/office/drawing/2014/main" id="{D985648A-EECC-B395-314C-D341D40B42CD}"/>
              </a:ext>
            </a:extLst>
          </p:cNvPr>
          <p:cNvSpPr txBox="1"/>
          <p:nvPr/>
        </p:nvSpPr>
        <p:spPr>
          <a:xfrm>
            <a:off x="2019011" y="585110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7E7044EC-5A11-3287-DF94-67E50D1E1EA0}"/>
              </a:ext>
            </a:extLst>
          </p:cNvPr>
          <p:cNvSpPr txBox="1"/>
          <p:nvPr/>
        </p:nvSpPr>
        <p:spPr>
          <a:xfrm>
            <a:off x="2665830" y="585110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10% – 11.5%</a:t>
            </a:r>
          </a:p>
        </p:txBody>
      </p:sp>
      <p:sp>
        <p:nvSpPr>
          <p:cNvPr id="127" name="Title 2">
            <a:extLst>
              <a:ext uri="{FF2B5EF4-FFF2-40B4-BE49-F238E27FC236}">
                <a16:creationId xmlns:a16="http://schemas.microsoft.com/office/drawing/2014/main" id="{C7F0AF62-8A0F-BC66-F7A9-EB7458C46B08}"/>
              </a:ext>
            </a:extLst>
          </p:cNvPr>
          <p:cNvSpPr txBox="1"/>
          <p:nvPr/>
        </p:nvSpPr>
        <p:spPr>
          <a:xfrm>
            <a:off x="4581893" y="585110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28" name="Title 2">
            <a:extLst>
              <a:ext uri="{FF2B5EF4-FFF2-40B4-BE49-F238E27FC236}">
                <a16:creationId xmlns:a16="http://schemas.microsoft.com/office/drawing/2014/main" id="{6B967728-220D-9ACB-91EB-074ADB41C86B}"/>
              </a:ext>
            </a:extLst>
          </p:cNvPr>
          <p:cNvSpPr txBox="1"/>
          <p:nvPr/>
        </p:nvSpPr>
        <p:spPr>
          <a:xfrm>
            <a:off x="636596"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29" name="Straight Connector 128">
            <a:extLst>
              <a:ext uri="{FF2B5EF4-FFF2-40B4-BE49-F238E27FC236}">
                <a16:creationId xmlns:a16="http://schemas.microsoft.com/office/drawing/2014/main" id="{D14B8778-4615-D6CE-38C9-E78112F2A9F7}"/>
              </a:ext>
            </a:extLst>
          </p:cNvPr>
          <p:cNvCxnSpPr>
            <a:cxnSpLocks/>
          </p:cNvCxnSpPr>
          <p:nvPr/>
        </p:nvCxnSpPr>
        <p:spPr>
          <a:xfrm>
            <a:off x="1888067" y="6318785"/>
            <a:ext cx="17728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64366718-6D5E-316C-61AB-EB86EE160FAC}"/>
              </a:ext>
            </a:extLst>
          </p:cNvPr>
          <p:cNvCxnSpPr>
            <a:cxnSpLocks/>
          </p:cNvCxnSpPr>
          <p:nvPr/>
        </p:nvCxnSpPr>
        <p:spPr>
          <a:xfrm>
            <a:off x="7756911" y="3539203"/>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AC5B6CC0-E62C-2683-B24C-F4AE9D18905B}"/>
              </a:ext>
            </a:extLst>
          </p:cNvPr>
          <p:cNvCxnSpPr>
            <a:cxnSpLocks/>
          </p:cNvCxnSpPr>
          <p:nvPr/>
        </p:nvCxnSpPr>
        <p:spPr>
          <a:xfrm>
            <a:off x="7756911" y="4984943"/>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05D2E652-F925-E2A3-091F-24693D035AF0}"/>
              </a:ext>
            </a:extLst>
          </p:cNvPr>
          <p:cNvCxnSpPr>
            <a:cxnSpLocks/>
          </p:cNvCxnSpPr>
          <p:nvPr/>
        </p:nvCxnSpPr>
        <p:spPr>
          <a:xfrm>
            <a:off x="2984775" y="251539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00E7478-58E5-E54A-4286-F688173100B3}"/>
              </a:ext>
            </a:extLst>
          </p:cNvPr>
          <p:cNvCxnSpPr>
            <a:cxnSpLocks/>
          </p:cNvCxnSpPr>
          <p:nvPr/>
        </p:nvCxnSpPr>
        <p:spPr>
          <a:xfrm>
            <a:off x="6744074" y="1928682"/>
            <a:ext cx="217626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F8970123-3032-7936-27F4-D93C832D063B}"/>
              </a:ext>
            </a:extLst>
          </p:cNvPr>
          <p:cNvGrpSpPr/>
          <p:nvPr/>
        </p:nvGrpSpPr>
        <p:grpSpPr>
          <a:xfrm>
            <a:off x="3209472" y="6166946"/>
            <a:ext cx="278634" cy="272668"/>
            <a:chOff x="8032638" y="5926610"/>
            <a:chExt cx="278634" cy="272668"/>
          </a:xfrm>
        </p:grpSpPr>
        <p:sp>
          <p:nvSpPr>
            <p:cNvPr id="12" name="Freeform 11">
              <a:extLst>
                <a:ext uri="{FF2B5EF4-FFF2-40B4-BE49-F238E27FC236}">
                  <a16:creationId xmlns:a16="http://schemas.microsoft.com/office/drawing/2014/main" id="{A844943D-1979-D16B-5D11-44D5CD2F99BF}"/>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3" name="Freeform 12">
              <a:extLst>
                <a:ext uri="{FF2B5EF4-FFF2-40B4-BE49-F238E27FC236}">
                  <a16:creationId xmlns:a16="http://schemas.microsoft.com/office/drawing/2014/main" id="{B8CA8B8C-1DBA-BDEA-1B93-F8A0642BD87E}"/>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sp>
        <p:nvSpPr>
          <p:cNvPr id="6" name="Oval 5">
            <a:extLst>
              <a:ext uri="{FF2B5EF4-FFF2-40B4-BE49-F238E27FC236}">
                <a16:creationId xmlns:a16="http://schemas.microsoft.com/office/drawing/2014/main" id="{4AD0A73A-FD99-504C-E0A1-3741D2C492F0}"/>
              </a:ext>
            </a:extLst>
          </p:cNvPr>
          <p:cNvSpPr/>
          <p:nvPr/>
        </p:nvSpPr>
        <p:spPr>
          <a:xfrm>
            <a:off x="8724014" y="719514"/>
            <a:ext cx="2282283" cy="2282283"/>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object 58">
            <a:extLst>
              <a:ext uri="{FF2B5EF4-FFF2-40B4-BE49-F238E27FC236}">
                <a16:creationId xmlns:a16="http://schemas.microsoft.com/office/drawing/2014/main" id="{A3531916-BA0F-B8F7-7E60-1A3921BFCBE0}"/>
              </a:ext>
            </a:extLst>
          </p:cNvPr>
          <p:cNvSpPr txBox="1"/>
          <p:nvPr/>
        </p:nvSpPr>
        <p:spPr>
          <a:xfrm>
            <a:off x="8829526" y="1213968"/>
            <a:ext cx="2088628" cy="1334020"/>
          </a:xfrm>
          <a:prstGeom prst="rect">
            <a:avLst/>
          </a:prstGeom>
        </p:spPr>
        <p:txBody>
          <a:bodyPr vert="horz" wrap="square" lIns="0" tIns="17145" rIns="0" bIns="0" rtlCol="0" anchor="b" anchorCtr="0">
            <a:spAutoFit/>
          </a:bodyPr>
          <a:lstStyle>
            <a:lvl1pPr>
              <a:defRPr sz="2600"/>
            </a:lvl1pPr>
          </a:lstStyle>
          <a:p>
            <a:pPr algn="ctr">
              <a:lnSpc>
                <a:spcPct val="82000"/>
              </a:lnSpc>
              <a:spcBef>
                <a:spcPts val="158"/>
              </a:spcBef>
              <a:spcAft>
                <a:spcPts val="638"/>
              </a:spcAft>
            </a:pPr>
            <a:r>
              <a:rPr lang="en-US" altLang="zh-CN" sz="2600" b="1"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 Phong cách trẻ trung, không ủ gỗ sồi</a:t>
            </a:r>
          </a:p>
        </p:txBody>
      </p:sp>
    </p:spTree>
    <p:extLst>
      <p:ext uri="{BB962C8B-B14F-4D97-AF65-F5344CB8AC3E}">
        <p14:creationId xmlns:p14="http://schemas.microsoft.com/office/powerpoint/2010/main" val="212862155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00E7478-58E5-E54A-4286-F688173100B3}"/>
              </a:ext>
            </a:extLst>
          </p:cNvPr>
          <p:cNvCxnSpPr>
            <a:cxnSpLocks/>
          </p:cNvCxnSpPr>
          <p:nvPr/>
        </p:nvCxnSpPr>
        <p:spPr>
          <a:xfrm>
            <a:off x="6744074" y="2059807"/>
            <a:ext cx="217626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45DAE30-97CF-340F-2E38-EBCA6AB70AC0}"/>
              </a:ext>
            </a:extLst>
          </p:cNvPr>
          <p:cNvCxnSpPr>
            <a:cxnSpLocks/>
          </p:cNvCxnSpPr>
          <p:nvPr/>
        </p:nvCxnSpPr>
        <p:spPr>
          <a:xfrm flipV="1">
            <a:off x="7753968" y="2966797"/>
            <a:ext cx="0" cy="202749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6FB1200-66DB-5EA8-DAF5-4F45627A3940}"/>
              </a:ext>
            </a:extLst>
          </p:cNvPr>
          <p:cNvCxnSpPr>
            <a:cxnSpLocks/>
          </p:cNvCxnSpPr>
          <p:nvPr/>
        </p:nvCxnSpPr>
        <p:spPr>
          <a:xfrm>
            <a:off x="6744074" y="2966797"/>
            <a:ext cx="100989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idx="4294967295"/>
          </p:nvPr>
        </p:nvSpPr>
        <p:spPr>
          <a:xfrm>
            <a:off x="635875" y="603120"/>
            <a:ext cx="11283754" cy="1325562"/>
          </a:xfrm>
        </p:spPr>
        <p:txBody>
          <a:bodyPr/>
          <a:lstStyle/>
          <a:p>
            <a:r>
              <a:rPr lang="en-US" altLang="zh-CN" sz="4000" b="1" dirty="0">
                <a:solidFill>
                  <a:schemeClr val="accent2"/>
                </a:solidFill>
              </a:rPr>
              <a:t>SEMILLON (Ủ TRONG CHAI)
đặc điểm</a:t>
            </a:r>
          </a:p>
        </p:txBody>
      </p:sp>
      <p:sp>
        <p:nvSpPr>
          <p:cNvPr id="4" name="object 58">
            <a:extLst>
              <a:ext uri="{FF2B5EF4-FFF2-40B4-BE49-F238E27FC236}">
                <a16:creationId xmlns:a16="http://schemas.microsoft.com/office/drawing/2014/main" id="{06D9044B-19C1-C835-1A81-96A0008531CB}"/>
              </a:ext>
            </a:extLst>
          </p:cNvPr>
          <p:cNvSpPr txBox="1"/>
          <p:nvPr/>
        </p:nvSpPr>
        <p:spPr>
          <a:xfrm>
            <a:off x="8444427" y="3683241"/>
            <a:ext cx="2200103" cy="1020921"/>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Chanh</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Táo</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Mộc qua</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Quả sung</a:t>
            </a:r>
          </a:p>
        </p:txBody>
      </p:sp>
      <p:pic>
        <p:nvPicPr>
          <p:cNvPr id="20" name="Picture Placeholder 8">
            <a:extLst>
              <a:ext uri="{FF2B5EF4-FFF2-40B4-BE49-F238E27FC236}">
                <a16:creationId xmlns:a16="http://schemas.microsoft.com/office/drawing/2014/main" id="{C9EE317D-A0F9-7921-1DE3-801E7DA0EA83}"/>
              </a:ext>
            </a:extLst>
          </p:cNvPr>
          <p:cNvPicPr>
            <a:picLocks noChangeAspect="1"/>
          </p:cNvPicPr>
          <p:nvPr/>
        </p:nvPicPr>
        <p:blipFill>
          <a:blip r:embed="rId2">
            <a:extLst>
              <a:ext uri="{28A0092B-C50C-407E-A947-70E740481C1C}">
                <a14:useLocalDpi xmlns:a14="http://schemas.microsoft.com/office/drawing/2010/main" val="0"/>
              </a:ext>
            </a:extLst>
          </a:blip>
          <a:srcRect l="3648" r="3648"/>
          <a:stretch/>
        </p:blipFill>
        <p:spPr>
          <a:xfrm>
            <a:off x="5548011" y="896895"/>
            <a:ext cx="1978174" cy="5988615"/>
          </a:xfrm>
          <a:prstGeom prst="rect">
            <a:avLst/>
          </a:prstGeom>
        </p:spPr>
      </p:pic>
      <p:sp>
        <p:nvSpPr>
          <p:cNvPr id="21" name="object 10">
            <a:extLst>
              <a:ext uri="{FF2B5EF4-FFF2-40B4-BE49-F238E27FC236}">
                <a16:creationId xmlns:a16="http://schemas.microsoft.com/office/drawing/2014/main" id="{5E165CAF-E36F-3D2E-A3DB-3F158CEA00E4}"/>
              </a:ext>
            </a:extLst>
          </p:cNvPr>
          <p:cNvSpPr txBox="1"/>
          <p:nvPr/>
        </p:nvSpPr>
        <p:spPr>
          <a:xfrm rot="16200000">
            <a:off x="4211544" y="4432285"/>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SEMILLON</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24" name="object 58">
            <a:extLst>
              <a:ext uri="{FF2B5EF4-FFF2-40B4-BE49-F238E27FC236}">
                <a16:creationId xmlns:a16="http://schemas.microsoft.com/office/drawing/2014/main" id="{7917F7BB-8A96-804A-9706-5D6D1CCF39BF}"/>
              </a:ext>
            </a:extLst>
          </p:cNvPr>
          <p:cNvSpPr txBox="1"/>
          <p:nvPr/>
        </p:nvSpPr>
        <p:spPr>
          <a:xfrm>
            <a:off x="8444428" y="3397623"/>
            <a:ext cx="3246242" cy="263534"/>
          </a:xfrm>
          <a:prstGeom prst="rect">
            <a:avLst/>
          </a:prstGeom>
          <a:noFill/>
        </p:spPr>
        <p:txBody>
          <a:bodyPr vert="horz" wrap="square" lIns="0" tIns="17145" rIns="0" bIns="0" rtlCol="0">
            <a:spAutoFit/>
          </a:bodyPr>
          <a:lstStyle/>
          <a:p>
            <a:pPr>
              <a:buClr>
                <a:srgbClr val="F40000"/>
              </a:buClr>
            </a:pPr>
            <a:r>
              <a:rPr lang="en-US" altLang="zh-CN" sz="1600" b="1" dirty="0">
                <a:latin typeface="Arial" panose="020B0604020202020204" pitchFamily="34" charset="0"/>
                <a:cs typeface="Hellix SemiBold"/>
              </a:rPr>
              <a:t>HƯƠNG VỊ TRÁI CÂY ĐIỂN HÌNH</a:t>
            </a:r>
          </a:p>
        </p:txBody>
      </p:sp>
      <p:sp>
        <p:nvSpPr>
          <p:cNvPr id="5" name="object 58">
            <a:extLst>
              <a:ext uri="{FF2B5EF4-FFF2-40B4-BE49-F238E27FC236}">
                <a16:creationId xmlns:a16="http://schemas.microsoft.com/office/drawing/2014/main" id="{8E5E375D-3E6F-51DA-742E-0DDFF404C4CB}"/>
              </a:ext>
            </a:extLst>
          </p:cNvPr>
          <p:cNvSpPr txBox="1"/>
          <p:nvPr/>
        </p:nvSpPr>
        <p:spPr>
          <a:xfrm>
            <a:off x="8451493" y="5130098"/>
            <a:ext cx="2200103" cy="1275029"/>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Bánh mì nướng</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Rơm</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Mật ong</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Kim ngân hoa</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Vani</a:t>
            </a:r>
          </a:p>
        </p:txBody>
      </p:sp>
      <p:sp>
        <p:nvSpPr>
          <p:cNvPr id="7" name="object 58">
            <a:extLst>
              <a:ext uri="{FF2B5EF4-FFF2-40B4-BE49-F238E27FC236}">
                <a16:creationId xmlns:a16="http://schemas.microsoft.com/office/drawing/2014/main" id="{0B079E66-3B0C-8590-9A75-BF092F261D5A}"/>
              </a:ext>
            </a:extLst>
          </p:cNvPr>
          <p:cNvSpPr txBox="1"/>
          <p:nvPr/>
        </p:nvSpPr>
        <p:spPr>
          <a:xfrm>
            <a:off x="8451493" y="4809487"/>
            <a:ext cx="3869183" cy="263534"/>
          </a:xfrm>
          <a:prstGeom prst="rect">
            <a:avLst/>
          </a:prstGeom>
          <a:noFill/>
        </p:spPr>
        <p:txBody>
          <a:bodyPr vert="horz" wrap="square" lIns="0" tIns="17145" rIns="0" bIns="0" rtlCol="0">
            <a:spAutoFit/>
          </a:bodyPr>
          <a:lstStyle/>
          <a:p>
            <a:pPr>
              <a:buClr>
                <a:srgbClr val="F40000"/>
              </a:buClr>
            </a:pPr>
            <a:r>
              <a:rPr lang="en-US" altLang="zh-CN" sz="1600" b="1" dirty="0">
                <a:latin typeface="Arial" panose="020B0604020202020204" pitchFamily="34" charset="0"/>
                <a:cs typeface="Hellix SemiBold"/>
              </a:rPr>
              <a:t>HƯƠNG VỊ THỨ CẤP ĐIỂN HÌNH</a:t>
            </a:r>
          </a:p>
        </p:txBody>
      </p:sp>
      <p:sp>
        <p:nvSpPr>
          <p:cNvPr id="10" name="Oval 9">
            <a:extLst>
              <a:ext uri="{FF2B5EF4-FFF2-40B4-BE49-F238E27FC236}">
                <a16:creationId xmlns:a16="http://schemas.microsoft.com/office/drawing/2014/main" id="{EC7ED948-59A0-E210-2570-88D0F48C00C3}"/>
              </a:ext>
            </a:extLst>
          </p:cNvPr>
          <p:cNvSpPr/>
          <p:nvPr/>
        </p:nvSpPr>
        <p:spPr>
          <a:xfrm>
            <a:off x="2117043" y="2207166"/>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Oval 13">
            <a:extLst>
              <a:ext uri="{FF2B5EF4-FFF2-40B4-BE49-F238E27FC236}">
                <a16:creationId xmlns:a16="http://schemas.microsoft.com/office/drawing/2014/main" id="{33AB9E52-6D29-778C-99F6-1A434306436F}"/>
              </a:ext>
            </a:extLst>
          </p:cNvPr>
          <p:cNvSpPr/>
          <p:nvPr/>
        </p:nvSpPr>
        <p:spPr>
          <a:xfrm>
            <a:off x="2481186" y="2204264"/>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 name="Oval 14">
            <a:extLst>
              <a:ext uri="{FF2B5EF4-FFF2-40B4-BE49-F238E27FC236}">
                <a16:creationId xmlns:a16="http://schemas.microsoft.com/office/drawing/2014/main" id="{43F3A70F-C04D-BB5A-7C77-B2CCF52F2C92}"/>
              </a:ext>
            </a:extLst>
          </p:cNvPr>
          <p:cNvSpPr/>
          <p:nvPr/>
        </p:nvSpPr>
        <p:spPr>
          <a:xfrm>
            <a:off x="2845329" y="2204264"/>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 name="Oval 15">
            <a:extLst>
              <a:ext uri="{FF2B5EF4-FFF2-40B4-BE49-F238E27FC236}">
                <a16:creationId xmlns:a16="http://schemas.microsoft.com/office/drawing/2014/main" id="{8C24FE14-0A30-3BAC-AD09-FBCA14B1417E}"/>
              </a:ext>
            </a:extLst>
          </p:cNvPr>
          <p:cNvSpPr/>
          <p:nvPr/>
        </p:nvSpPr>
        <p:spPr>
          <a:xfrm>
            <a:off x="3209472" y="2204264"/>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7" name="Title 2">
            <a:extLst>
              <a:ext uri="{FF2B5EF4-FFF2-40B4-BE49-F238E27FC236}">
                <a16:creationId xmlns:a16="http://schemas.microsoft.com/office/drawing/2014/main" id="{985DB0BE-608A-9D1A-69AD-898BFB3A4F2A}"/>
              </a:ext>
            </a:extLst>
          </p:cNvPr>
          <p:cNvSpPr txBox="1"/>
          <p:nvPr/>
        </p:nvSpPr>
        <p:spPr>
          <a:xfrm>
            <a:off x="636597" y="2198364"/>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41" name="Oval 40">
            <a:extLst>
              <a:ext uri="{FF2B5EF4-FFF2-40B4-BE49-F238E27FC236}">
                <a16:creationId xmlns:a16="http://schemas.microsoft.com/office/drawing/2014/main" id="{633B681B-4C1F-F41C-D35C-144F462FB791}"/>
              </a:ext>
            </a:extLst>
          </p:cNvPr>
          <p:cNvSpPr/>
          <p:nvPr/>
        </p:nvSpPr>
        <p:spPr>
          <a:xfrm>
            <a:off x="3573996" y="2204264"/>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2" name="Oval 41">
            <a:extLst>
              <a:ext uri="{FF2B5EF4-FFF2-40B4-BE49-F238E27FC236}">
                <a16:creationId xmlns:a16="http://schemas.microsoft.com/office/drawing/2014/main" id="{FA64FD8F-0578-E04D-7E7B-F56BA9316647}"/>
              </a:ext>
            </a:extLst>
          </p:cNvPr>
          <p:cNvSpPr/>
          <p:nvPr/>
        </p:nvSpPr>
        <p:spPr>
          <a:xfrm>
            <a:off x="3938520" y="2204264"/>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3" name="Oval 42">
            <a:extLst>
              <a:ext uri="{FF2B5EF4-FFF2-40B4-BE49-F238E27FC236}">
                <a16:creationId xmlns:a16="http://schemas.microsoft.com/office/drawing/2014/main" id="{70C5987D-2FD8-5562-C657-1101F5ECC4D9}"/>
              </a:ext>
            </a:extLst>
          </p:cNvPr>
          <p:cNvSpPr/>
          <p:nvPr/>
        </p:nvSpPr>
        <p:spPr>
          <a:xfrm>
            <a:off x="4296865" y="2204264"/>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4" name="Oval 43">
            <a:extLst>
              <a:ext uri="{FF2B5EF4-FFF2-40B4-BE49-F238E27FC236}">
                <a16:creationId xmlns:a16="http://schemas.microsoft.com/office/drawing/2014/main" id="{050AB0FF-F090-4930-CA8E-C06AAC7C6586}"/>
              </a:ext>
            </a:extLst>
          </p:cNvPr>
          <p:cNvSpPr/>
          <p:nvPr/>
        </p:nvSpPr>
        <p:spPr>
          <a:xfrm>
            <a:off x="4667567" y="2204264"/>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5" name="Oval 44">
            <a:extLst>
              <a:ext uri="{FF2B5EF4-FFF2-40B4-BE49-F238E27FC236}">
                <a16:creationId xmlns:a16="http://schemas.microsoft.com/office/drawing/2014/main" id="{CBE92127-AA8F-7029-3380-994A0772F2FA}"/>
              </a:ext>
            </a:extLst>
          </p:cNvPr>
          <p:cNvSpPr/>
          <p:nvPr/>
        </p:nvSpPr>
        <p:spPr>
          <a:xfrm>
            <a:off x="5032091" y="2204264"/>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6" name="Title 2">
            <a:extLst>
              <a:ext uri="{FF2B5EF4-FFF2-40B4-BE49-F238E27FC236}">
                <a16:creationId xmlns:a16="http://schemas.microsoft.com/office/drawing/2014/main" id="{705921B1-00C3-BF22-C4C4-CB1593101258}"/>
              </a:ext>
            </a:extLst>
          </p:cNvPr>
          <p:cNvSpPr txBox="1"/>
          <p:nvPr/>
        </p:nvSpPr>
        <p:spPr>
          <a:xfrm>
            <a:off x="3005529" y="2632659"/>
            <a:ext cx="210531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Semillon (Ủ trong chai)</a:t>
            </a:r>
          </a:p>
        </p:txBody>
      </p:sp>
      <p:cxnSp>
        <p:nvCxnSpPr>
          <p:cNvPr id="48" name="Straight Connector 47">
            <a:extLst>
              <a:ext uri="{FF2B5EF4-FFF2-40B4-BE49-F238E27FC236}">
                <a16:creationId xmlns:a16="http://schemas.microsoft.com/office/drawing/2014/main" id="{60B7C4B1-F6AA-D5A3-9C4F-AD54773BC85E}"/>
              </a:ext>
            </a:extLst>
          </p:cNvPr>
          <p:cNvCxnSpPr>
            <a:cxnSpLocks/>
          </p:cNvCxnSpPr>
          <p:nvPr/>
        </p:nvCxnSpPr>
        <p:spPr>
          <a:xfrm>
            <a:off x="1516749" y="2340598"/>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F6B9DD89-2422-5F99-D68D-FFBA9D02FA34}"/>
              </a:ext>
            </a:extLst>
          </p:cNvPr>
          <p:cNvSpPr/>
          <p:nvPr/>
        </p:nvSpPr>
        <p:spPr>
          <a:xfrm>
            <a:off x="2117043" y="335634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5" name="Oval 54">
            <a:extLst>
              <a:ext uri="{FF2B5EF4-FFF2-40B4-BE49-F238E27FC236}">
                <a16:creationId xmlns:a16="http://schemas.microsoft.com/office/drawing/2014/main" id="{18AF693A-DFA2-0D3B-E47F-72B9323B567B}"/>
              </a:ext>
            </a:extLst>
          </p:cNvPr>
          <p:cNvSpPr/>
          <p:nvPr/>
        </p:nvSpPr>
        <p:spPr>
          <a:xfrm>
            <a:off x="2481186" y="33534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6" name="Oval 55">
            <a:extLst>
              <a:ext uri="{FF2B5EF4-FFF2-40B4-BE49-F238E27FC236}">
                <a16:creationId xmlns:a16="http://schemas.microsoft.com/office/drawing/2014/main" id="{DBE8BF68-1FCF-CFBC-942A-EF529CB96B27}"/>
              </a:ext>
            </a:extLst>
          </p:cNvPr>
          <p:cNvSpPr/>
          <p:nvPr/>
        </p:nvSpPr>
        <p:spPr>
          <a:xfrm>
            <a:off x="2845329" y="33534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7" name="Oval 56">
            <a:extLst>
              <a:ext uri="{FF2B5EF4-FFF2-40B4-BE49-F238E27FC236}">
                <a16:creationId xmlns:a16="http://schemas.microsoft.com/office/drawing/2014/main" id="{FC7E9AC9-95D2-F718-7FAC-6FB2D62F7DC8}"/>
              </a:ext>
            </a:extLst>
          </p:cNvPr>
          <p:cNvSpPr/>
          <p:nvPr/>
        </p:nvSpPr>
        <p:spPr>
          <a:xfrm>
            <a:off x="3209472"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8" name="Title 2">
            <a:extLst>
              <a:ext uri="{FF2B5EF4-FFF2-40B4-BE49-F238E27FC236}">
                <a16:creationId xmlns:a16="http://schemas.microsoft.com/office/drawing/2014/main" id="{8A8CE958-42EA-C325-605E-CB6D4FFE3CFC}"/>
              </a:ext>
            </a:extLst>
          </p:cNvPr>
          <p:cNvSpPr txBox="1"/>
          <p:nvPr/>
        </p:nvSpPr>
        <p:spPr>
          <a:xfrm>
            <a:off x="636596" y="335119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sp>
        <p:nvSpPr>
          <p:cNvPr id="59" name="Oval 58">
            <a:extLst>
              <a:ext uri="{FF2B5EF4-FFF2-40B4-BE49-F238E27FC236}">
                <a16:creationId xmlns:a16="http://schemas.microsoft.com/office/drawing/2014/main" id="{5BD9DC7A-743E-19B4-0CA9-9B0197AE5CE2}"/>
              </a:ext>
            </a:extLst>
          </p:cNvPr>
          <p:cNvSpPr/>
          <p:nvPr/>
        </p:nvSpPr>
        <p:spPr>
          <a:xfrm>
            <a:off x="3573996"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0" name="Oval 59">
            <a:extLst>
              <a:ext uri="{FF2B5EF4-FFF2-40B4-BE49-F238E27FC236}">
                <a16:creationId xmlns:a16="http://schemas.microsoft.com/office/drawing/2014/main" id="{548A7711-110F-08D2-1C10-52E79E78C26D}"/>
              </a:ext>
            </a:extLst>
          </p:cNvPr>
          <p:cNvSpPr/>
          <p:nvPr/>
        </p:nvSpPr>
        <p:spPr>
          <a:xfrm>
            <a:off x="3938520"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1" name="Oval 60">
            <a:extLst>
              <a:ext uri="{FF2B5EF4-FFF2-40B4-BE49-F238E27FC236}">
                <a16:creationId xmlns:a16="http://schemas.microsoft.com/office/drawing/2014/main" id="{A0CEA643-C815-FB11-83D2-CB97401E4A49}"/>
              </a:ext>
            </a:extLst>
          </p:cNvPr>
          <p:cNvSpPr/>
          <p:nvPr/>
        </p:nvSpPr>
        <p:spPr>
          <a:xfrm>
            <a:off x="4296865"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2" name="Oval 61">
            <a:extLst>
              <a:ext uri="{FF2B5EF4-FFF2-40B4-BE49-F238E27FC236}">
                <a16:creationId xmlns:a16="http://schemas.microsoft.com/office/drawing/2014/main" id="{D6040509-7037-32CD-35AB-7782739728AA}"/>
              </a:ext>
            </a:extLst>
          </p:cNvPr>
          <p:cNvSpPr/>
          <p:nvPr/>
        </p:nvSpPr>
        <p:spPr>
          <a:xfrm>
            <a:off x="4667567"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3" name="Oval 62">
            <a:extLst>
              <a:ext uri="{FF2B5EF4-FFF2-40B4-BE49-F238E27FC236}">
                <a16:creationId xmlns:a16="http://schemas.microsoft.com/office/drawing/2014/main" id="{99BB003A-907D-2805-3499-0BC8145CE38D}"/>
              </a:ext>
            </a:extLst>
          </p:cNvPr>
          <p:cNvSpPr/>
          <p:nvPr/>
        </p:nvSpPr>
        <p:spPr>
          <a:xfrm>
            <a:off x="5032091"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6" name="Title 2">
            <a:extLst>
              <a:ext uri="{FF2B5EF4-FFF2-40B4-BE49-F238E27FC236}">
                <a16:creationId xmlns:a16="http://schemas.microsoft.com/office/drawing/2014/main" id="{6EF99C7E-E815-430B-590F-58799334530E}"/>
              </a:ext>
            </a:extLst>
          </p:cNvPr>
          <p:cNvSpPr txBox="1"/>
          <p:nvPr/>
        </p:nvSpPr>
        <p:spPr>
          <a:xfrm>
            <a:off x="2019011"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67" name="Title 2">
            <a:extLst>
              <a:ext uri="{FF2B5EF4-FFF2-40B4-BE49-F238E27FC236}">
                <a16:creationId xmlns:a16="http://schemas.microsoft.com/office/drawing/2014/main" id="{0FD720EB-8AB5-8000-B322-07C52B284E4B}"/>
              </a:ext>
            </a:extLst>
          </p:cNvPr>
          <p:cNvSpPr txBox="1"/>
          <p:nvPr/>
        </p:nvSpPr>
        <p:spPr>
          <a:xfrm>
            <a:off x="3288762" y="30312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68" name="Title 2">
            <a:extLst>
              <a:ext uri="{FF2B5EF4-FFF2-40B4-BE49-F238E27FC236}">
                <a16:creationId xmlns:a16="http://schemas.microsoft.com/office/drawing/2014/main" id="{73B970B3-9677-A7AE-D71F-64DDB1F805DD}"/>
              </a:ext>
            </a:extLst>
          </p:cNvPr>
          <p:cNvSpPr txBox="1"/>
          <p:nvPr/>
        </p:nvSpPr>
        <p:spPr>
          <a:xfrm>
            <a:off x="4581893"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Đầy đặn</a:t>
            </a:r>
          </a:p>
        </p:txBody>
      </p:sp>
      <p:sp>
        <p:nvSpPr>
          <p:cNvPr id="69" name="Oval 68">
            <a:extLst>
              <a:ext uri="{FF2B5EF4-FFF2-40B4-BE49-F238E27FC236}">
                <a16:creationId xmlns:a16="http://schemas.microsoft.com/office/drawing/2014/main" id="{2E412C7A-71C0-053D-4768-A3F965BD01A6}"/>
              </a:ext>
            </a:extLst>
          </p:cNvPr>
          <p:cNvSpPr/>
          <p:nvPr/>
        </p:nvSpPr>
        <p:spPr>
          <a:xfrm>
            <a:off x="2117043" y="4196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0" name="Oval 69">
            <a:extLst>
              <a:ext uri="{FF2B5EF4-FFF2-40B4-BE49-F238E27FC236}">
                <a16:creationId xmlns:a16="http://schemas.microsoft.com/office/drawing/2014/main" id="{812907B7-3425-185D-BEC7-3675FAEAE875}"/>
              </a:ext>
            </a:extLst>
          </p:cNvPr>
          <p:cNvSpPr/>
          <p:nvPr/>
        </p:nvSpPr>
        <p:spPr>
          <a:xfrm>
            <a:off x="2481186" y="419370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1" name="Oval 70">
            <a:extLst>
              <a:ext uri="{FF2B5EF4-FFF2-40B4-BE49-F238E27FC236}">
                <a16:creationId xmlns:a16="http://schemas.microsoft.com/office/drawing/2014/main" id="{FDD3EFFA-C663-DF6A-BCDC-EE719B4AD91B}"/>
              </a:ext>
            </a:extLst>
          </p:cNvPr>
          <p:cNvSpPr/>
          <p:nvPr/>
        </p:nvSpPr>
        <p:spPr>
          <a:xfrm>
            <a:off x="2845329"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2" name="Oval 71">
            <a:extLst>
              <a:ext uri="{FF2B5EF4-FFF2-40B4-BE49-F238E27FC236}">
                <a16:creationId xmlns:a16="http://schemas.microsoft.com/office/drawing/2014/main" id="{0D1BA9AC-BC0A-EA25-3F88-0C863201EED2}"/>
              </a:ext>
            </a:extLst>
          </p:cNvPr>
          <p:cNvSpPr/>
          <p:nvPr/>
        </p:nvSpPr>
        <p:spPr>
          <a:xfrm>
            <a:off x="3209472"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4" name="Oval 73">
            <a:extLst>
              <a:ext uri="{FF2B5EF4-FFF2-40B4-BE49-F238E27FC236}">
                <a16:creationId xmlns:a16="http://schemas.microsoft.com/office/drawing/2014/main" id="{FD84E961-EDA9-48D5-28BF-87384EA39F8C}"/>
              </a:ext>
            </a:extLst>
          </p:cNvPr>
          <p:cNvSpPr/>
          <p:nvPr/>
        </p:nvSpPr>
        <p:spPr>
          <a:xfrm>
            <a:off x="3573996"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5" name="Oval 74">
            <a:extLst>
              <a:ext uri="{FF2B5EF4-FFF2-40B4-BE49-F238E27FC236}">
                <a16:creationId xmlns:a16="http://schemas.microsoft.com/office/drawing/2014/main" id="{D964C562-18A9-CE73-CE9A-3018196B45EA}"/>
              </a:ext>
            </a:extLst>
          </p:cNvPr>
          <p:cNvSpPr/>
          <p:nvPr/>
        </p:nvSpPr>
        <p:spPr>
          <a:xfrm>
            <a:off x="3938520"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6" name="Oval 75">
            <a:extLst>
              <a:ext uri="{FF2B5EF4-FFF2-40B4-BE49-F238E27FC236}">
                <a16:creationId xmlns:a16="http://schemas.microsoft.com/office/drawing/2014/main" id="{27B2F9F1-C352-7670-6918-9C939E34AAF0}"/>
              </a:ext>
            </a:extLst>
          </p:cNvPr>
          <p:cNvSpPr/>
          <p:nvPr/>
        </p:nvSpPr>
        <p:spPr>
          <a:xfrm>
            <a:off x="4296865"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7" name="Oval 76">
            <a:extLst>
              <a:ext uri="{FF2B5EF4-FFF2-40B4-BE49-F238E27FC236}">
                <a16:creationId xmlns:a16="http://schemas.microsoft.com/office/drawing/2014/main" id="{77EE516E-EE99-8422-8716-2C38094F5151}"/>
              </a:ext>
            </a:extLst>
          </p:cNvPr>
          <p:cNvSpPr/>
          <p:nvPr/>
        </p:nvSpPr>
        <p:spPr>
          <a:xfrm>
            <a:off x="4667567"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8" name="Oval 77">
            <a:extLst>
              <a:ext uri="{FF2B5EF4-FFF2-40B4-BE49-F238E27FC236}">
                <a16:creationId xmlns:a16="http://schemas.microsoft.com/office/drawing/2014/main" id="{09FA7450-5DAC-07D3-4AC0-C8AD895E568D}"/>
              </a:ext>
            </a:extLst>
          </p:cNvPr>
          <p:cNvSpPr/>
          <p:nvPr/>
        </p:nvSpPr>
        <p:spPr>
          <a:xfrm>
            <a:off x="5032091"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9" name="Title 2">
            <a:extLst>
              <a:ext uri="{FF2B5EF4-FFF2-40B4-BE49-F238E27FC236}">
                <a16:creationId xmlns:a16="http://schemas.microsoft.com/office/drawing/2014/main" id="{BB727220-067F-9B86-F0CA-C3A4A937D388}"/>
              </a:ext>
            </a:extLst>
          </p:cNvPr>
          <p:cNvSpPr txBox="1"/>
          <p:nvPr/>
        </p:nvSpPr>
        <p:spPr>
          <a:xfrm>
            <a:off x="2019011" y="3842628"/>
            <a:ext cx="994201" cy="358073"/>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0" name="Title 2">
            <a:extLst>
              <a:ext uri="{FF2B5EF4-FFF2-40B4-BE49-F238E27FC236}">
                <a16:creationId xmlns:a16="http://schemas.microsoft.com/office/drawing/2014/main" id="{647B5759-F6CA-6DE6-D743-EB225891B64C}"/>
              </a:ext>
            </a:extLst>
          </p:cNvPr>
          <p:cNvSpPr txBox="1"/>
          <p:nvPr/>
        </p:nvSpPr>
        <p:spPr>
          <a:xfrm>
            <a:off x="3139579" y="387150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1" name="Title 2">
            <a:extLst>
              <a:ext uri="{FF2B5EF4-FFF2-40B4-BE49-F238E27FC236}">
                <a16:creationId xmlns:a16="http://schemas.microsoft.com/office/drawing/2014/main" id="{B29A2E06-2182-1180-291A-869ECD838217}"/>
              </a:ext>
            </a:extLst>
          </p:cNvPr>
          <p:cNvSpPr txBox="1"/>
          <p:nvPr/>
        </p:nvSpPr>
        <p:spPr>
          <a:xfrm>
            <a:off x="4581893"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82" name="Straight Connector 81">
            <a:extLst>
              <a:ext uri="{FF2B5EF4-FFF2-40B4-BE49-F238E27FC236}">
                <a16:creationId xmlns:a16="http://schemas.microsoft.com/office/drawing/2014/main" id="{830800BC-71C9-23EB-6D37-C3B581E60D7A}"/>
              </a:ext>
            </a:extLst>
          </p:cNvPr>
          <p:cNvCxnSpPr>
            <a:cxnSpLocks/>
          </p:cNvCxnSpPr>
          <p:nvPr/>
        </p:nvCxnSpPr>
        <p:spPr>
          <a:xfrm>
            <a:off x="1413394" y="3502133"/>
            <a:ext cx="65195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301747C1-807D-0011-7CCD-B79CB45B1246}"/>
              </a:ext>
            </a:extLst>
          </p:cNvPr>
          <p:cNvSpPr txBox="1"/>
          <p:nvPr/>
        </p:nvSpPr>
        <p:spPr>
          <a:xfrm>
            <a:off x="636596"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88" name="Straight Connector 87">
            <a:extLst>
              <a:ext uri="{FF2B5EF4-FFF2-40B4-BE49-F238E27FC236}">
                <a16:creationId xmlns:a16="http://schemas.microsoft.com/office/drawing/2014/main" id="{0A6B3491-87A1-51D1-1458-B714B4896578}"/>
              </a:ext>
            </a:extLst>
          </p:cNvPr>
          <p:cNvCxnSpPr>
            <a:cxnSpLocks/>
          </p:cNvCxnSpPr>
          <p:nvPr/>
        </p:nvCxnSpPr>
        <p:spPr>
          <a:xfrm flipV="1">
            <a:off x="1516749" y="4339416"/>
            <a:ext cx="548600" cy="726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F7E8476D-D297-A858-2BF5-12AAC743C2AD}"/>
              </a:ext>
            </a:extLst>
          </p:cNvPr>
          <p:cNvSpPr/>
          <p:nvPr/>
        </p:nvSpPr>
        <p:spPr>
          <a:xfrm>
            <a:off x="2117043" y="503686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1" name="Oval 90">
            <a:extLst>
              <a:ext uri="{FF2B5EF4-FFF2-40B4-BE49-F238E27FC236}">
                <a16:creationId xmlns:a16="http://schemas.microsoft.com/office/drawing/2014/main" id="{5102BF2F-3C8F-9933-6E0E-AC3448B82081}"/>
              </a:ext>
            </a:extLst>
          </p:cNvPr>
          <p:cNvSpPr/>
          <p:nvPr/>
        </p:nvSpPr>
        <p:spPr>
          <a:xfrm>
            <a:off x="2481186"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2" name="Oval 91">
            <a:extLst>
              <a:ext uri="{FF2B5EF4-FFF2-40B4-BE49-F238E27FC236}">
                <a16:creationId xmlns:a16="http://schemas.microsoft.com/office/drawing/2014/main" id="{BF048D0A-9017-E028-2F35-F1FEB47998AF}"/>
              </a:ext>
            </a:extLst>
          </p:cNvPr>
          <p:cNvSpPr/>
          <p:nvPr/>
        </p:nvSpPr>
        <p:spPr>
          <a:xfrm>
            <a:off x="2845329"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3" name="Oval 92">
            <a:extLst>
              <a:ext uri="{FF2B5EF4-FFF2-40B4-BE49-F238E27FC236}">
                <a16:creationId xmlns:a16="http://schemas.microsoft.com/office/drawing/2014/main" id="{261127D3-1F8D-7BC1-A92B-C991A49E9399}"/>
              </a:ext>
            </a:extLst>
          </p:cNvPr>
          <p:cNvSpPr/>
          <p:nvPr/>
        </p:nvSpPr>
        <p:spPr>
          <a:xfrm>
            <a:off x="3209472"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4" name="Oval 93">
            <a:extLst>
              <a:ext uri="{FF2B5EF4-FFF2-40B4-BE49-F238E27FC236}">
                <a16:creationId xmlns:a16="http://schemas.microsoft.com/office/drawing/2014/main" id="{0196DECF-8466-7F03-18A5-ADD9C953DE67}"/>
              </a:ext>
            </a:extLst>
          </p:cNvPr>
          <p:cNvSpPr/>
          <p:nvPr/>
        </p:nvSpPr>
        <p:spPr>
          <a:xfrm>
            <a:off x="3573996"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5" name="Oval 94">
            <a:extLst>
              <a:ext uri="{FF2B5EF4-FFF2-40B4-BE49-F238E27FC236}">
                <a16:creationId xmlns:a16="http://schemas.microsoft.com/office/drawing/2014/main" id="{A13B6B36-29B1-D9F0-DFF9-307C0255592C}"/>
              </a:ext>
            </a:extLst>
          </p:cNvPr>
          <p:cNvSpPr/>
          <p:nvPr/>
        </p:nvSpPr>
        <p:spPr>
          <a:xfrm>
            <a:off x="3938520"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6" name="Oval 95">
            <a:extLst>
              <a:ext uri="{FF2B5EF4-FFF2-40B4-BE49-F238E27FC236}">
                <a16:creationId xmlns:a16="http://schemas.microsoft.com/office/drawing/2014/main" id="{D51D81E2-E98E-ADFF-6505-35F09491C0C7}"/>
              </a:ext>
            </a:extLst>
          </p:cNvPr>
          <p:cNvSpPr/>
          <p:nvPr/>
        </p:nvSpPr>
        <p:spPr>
          <a:xfrm>
            <a:off x="4296865"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7" name="Oval 96">
            <a:extLst>
              <a:ext uri="{FF2B5EF4-FFF2-40B4-BE49-F238E27FC236}">
                <a16:creationId xmlns:a16="http://schemas.microsoft.com/office/drawing/2014/main" id="{D37D680D-8208-82F6-6671-905C5FBB255E}"/>
              </a:ext>
            </a:extLst>
          </p:cNvPr>
          <p:cNvSpPr/>
          <p:nvPr/>
        </p:nvSpPr>
        <p:spPr>
          <a:xfrm>
            <a:off x="4667567"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8" name="Oval 97">
            <a:extLst>
              <a:ext uri="{FF2B5EF4-FFF2-40B4-BE49-F238E27FC236}">
                <a16:creationId xmlns:a16="http://schemas.microsoft.com/office/drawing/2014/main" id="{0B18F7AE-FB01-C18E-620A-1501240B63C0}"/>
              </a:ext>
            </a:extLst>
          </p:cNvPr>
          <p:cNvSpPr/>
          <p:nvPr/>
        </p:nvSpPr>
        <p:spPr>
          <a:xfrm>
            <a:off x="5032091"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9" name="Title 2">
            <a:extLst>
              <a:ext uri="{FF2B5EF4-FFF2-40B4-BE49-F238E27FC236}">
                <a16:creationId xmlns:a16="http://schemas.microsoft.com/office/drawing/2014/main" id="{66007E68-E215-ED23-EFFF-1110B3CF7193}"/>
              </a:ext>
            </a:extLst>
          </p:cNvPr>
          <p:cNvSpPr txBox="1"/>
          <p:nvPr/>
        </p:nvSpPr>
        <p:spPr>
          <a:xfrm>
            <a:off x="2019011"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sp>
        <p:nvSpPr>
          <p:cNvPr id="100" name="Title 2">
            <a:extLst>
              <a:ext uri="{FF2B5EF4-FFF2-40B4-BE49-F238E27FC236}">
                <a16:creationId xmlns:a16="http://schemas.microsoft.com/office/drawing/2014/main" id="{5CB3227F-58C5-FDB8-DE82-ECB17CFACDAC}"/>
              </a:ext>
            </a:extLst>
          </p:cNvPr>
          <p:cNvSpPr txBox="1"/>
          <p:nvPr/>
        </p:nvSpPr>
        <p:spPr>
          <a:xfrm>
            <a:off x="3139579" y="471176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01" name="Title 2">
            <a:extLst>
              <a:ext uri="{FF2B5EF4-FFF2-40B4-BE49-F238E27FC236}">
                <a16:creationId xmlns:a16="http://schemas.microsoft.com/office/drawing/2014/main" id="{0B418712-C513-DE1D-E2B6-09B9E5AFB7D0}"/>
              </a:ext>
            </a:extLst>
          </p:cNvPr>
          <p:cNvSpPr txBox="1"/>
          <p:nvPr/>
        </p:nvSpPr>
        <p:spPr>
          <a:xfrm>
            <a:off x="4581893"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2" name="Title 2">
            <a:extLst>
              <a:ext uri="{FF2B5EF4-FFF2-40B4-BE49-F238E27FC236}">
                <a16:creationId xmlns:a16="http://schemas.microsoft.com/office/drawing/2014/main" id="{D9D711A6-2DF9-3E30-B634-1B5DC1B51308}"/>
              </a:ext>
            </a:extLst>
          </p:cNvPr>
          <p:cNvSpPr txBox="1"/>
          <p:nvPr/>
        </p:nvSpPr>
        <p:spPr>
          <a:xfrm>
            <a:off x="636596"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03" name="Straight Connector 102">
            <a:extLst>
              <a:ext uri="{FF2B5EF4-FFF2-40B4-BE49-F238E27FC236}">
                <a16:creationId xmlns:a16="http://schemas.microsoft.com/office/drawing/2014/main" id="{4642E5D4-1386-1D74-AAE2-AF203D6BF78B}"/>
              </a:ext>
            </a:extLst>
          </p:cNvPr>
          <p:cNvCxnSpPr>
            <a:cxnSpLocks/>
          </p:cNvCxnSpPr>
          <p:nvPr/>
        </p:nvCxnSpPr>
        <p:spPr>
          <a:xfrm flipV="1">
            <a:off x="1413394" y="5179675"/>
            <a:ext cx="651955" cy="726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1902CEC1-CFBE-BE9D-FDB4-0B8D7E452E81}"/>
              </a:ext>
            </a:extLst>
          </p:cNvPr>
          <p:cNvSpPr/>
          <p:nvPr/>
        </p:nvSpPr>
        <p:spPr>
          <a:xfrm>
            <a:off x="2117043" y="538285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6" name="Oval 105">
            <a:extLst>
              <a:ext uri="{FF2B5EF4-FFF2-40B4-BE49-F238E27FC236}">
                <a16:creationId xmlns:a16="http://schemas.microsoft.com/office/drawing/2014/main" id="{37C0628E-3E99-7A07-1328-E1FDEDD5B8ED}"/>
              </a:ext>
            </a:extLst>
          </p:cNvPr>
          <p:cNvSpPr/>
          <p:nvPr/>
        </p:nvSpPr>
        <p:spPr>
          <a:xfrm>
            <a:off x="2481186"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7" name="Oval 106">
            <a:extLst>
              <a:ext uri="{FF2B5EF4-FFF2-40B4-BE49-F238E27FC236}">
                <a16:creationId xmlns:a16="http://schemas.microsoft.com/office/drawing/2014/main" id="{16BF967A-4010-39BF-C8E3-5D5CFFEAB66B}"/>
              </a:ext>
            </a:extLst>
          </p:cNvPr>
          <p:cNvSpPr/>
          <p:nvPr/>
        </p:nvSpPr>
        <p:spPr>
          <a:xfrm>
            <a:off x="2845329"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8" name="Oval 107">
            <a:extLst>
              <a:ext uri="{FF2B5EF4-FFF2-40B4-BE49-F238E27FC236}">
                <a16:creationId xmlns:a16="http://schemas.microsoft.com/office/drawing/2014/main" id="{BCF9A80E-6743-0E9B-3CAB-07A943B325E0}"/>
              </a:ext>
            </a:extLst>
          </p:cNvPr>
          <p:cNvSpPr/>
          <p:nvPr/>
        </p:nvSpPr>
        <p:spPr>
          <a:xfrm>
            <a:off x="3209472"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9" name="Oval 108">
            <a:extLst>
              <a:ext uri="{FF2B5EF4-FFF2-40B4-BE49-F238E27FC236}">
                <a16:creationId xmlns:a16="http://schemas.microsoft.com/office/drawing/2014/main" id="{382F9B28-DD68-2717-E0BD-65B47919FAFC}"/>
              </a:ext>
            </a:extLst>
          </p:cNvPr>
          <p:cNvSpPr/>
          <p:nvPr/>
        </p:nvSpPr>
        <p:spPr>
          <a:xfrm>
            <a:off x="3573996"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0" name="Oval 109">
            <a:extLst>
              <a:ext uri="{FF2B5EF4-FFF2-40B4-BE49-F238E27FC236}">
                <a16:creationId xmlns:a16="http://schemas.microsoft.com/office/drawing/2014/main" id="{D9B3F844-51B8-4585-E251-AA99CB76A66D}"/>
              </a:ext>
            </a:extLst>
          </p:cNvPr>
          <p:cNvSpPr/>
          <p:nvPr/>
        </p:nvSpPr>
        <p:spPr>
          <a:xfrm>
            <a:off x="3938520"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1" name="Oval 110">
            <a:extLst>
              <a:ext uri="{FF2B5EF4-FFF2-40B4-BE49-F238E27FC236}">
                <a16:creationId xmlns:a16="http://schemas.microsoft.com/office/drawing/2014/main" id="{F422A5EC-2AD4-7DD6-D6F0-B200B63D738E}"/>
              </a:ext>
            </a:extLst>
          </p:cNvPr>
          <p:cNvSpPr/>
          <p:nvPr/>
        </p:nvSpPr>
        <p:spPr>
          <a:xfrm>
            <a:off x="4296865" y="53799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2" name="Oval 111">
            <a:extLst>
              <a:ext uri="{FF2B5EF4-FFF2-40B4-BE49-F238E27FC236}">
                <a16:creationId xmlns:a16="http://schemas.microsoft.com/office/drawing/2014/main" id="{9E5FACF1-4DD8-C25D-DD83-5903E3389D2D}"/>
              </a:ext>
            </a:extLst>
          </p:cNvPr>
          <p:cNvSpPr/>
          <p:nvPr/>
        </p:nvSpPr>
        <p:spPr>
          <a:xfrm>
            <a:off x="4667567" y="53799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3" name="Oval 112">
            <a:extLst>
              <a:ext uri="{FF2B5EF4-FFF2-40B4-BE49-F238E27FC236}">
                <a16:creationId xmlns:a16="http://schemas.microsoft.com/office/drawing/2014/main" id="{67744082-41DF-FF79-D180-03FDABE3F387}"/>
              </a:ext>
            </a:extLst>
          </p:cNvPr>
          <p:cNvSpPr/>
          <p:nvPr/>
        </p:nvSpPr>
        <p:spPr>
          <a:xfrm>
            <a:off x="5032091" y="53799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4" name="Title 2">
            <a:extLst>
              <a:ext uri="{FF2B5EF4-FFF2-40B4-BE49-F238E27FC236}">
                <a16:creationId xmlns:a16="http://schemas.microsoft.com/office/drawing/2014/main" id="{4AE9D01A-B164-378B-271F-991DB1DA9829}"/>
              </a:ext>
            </a:extLst>
          </p:cNvPr>
          <p:cNvSpPr txBox="1"/>
          <p:nvPr/>
        </p:nvSpPr>
        <p:spPr>
          <a:xfrm>
            <a:off x="636596"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a:t>
            </a:r>
            <a:r>
              <a:rPr lang="en-US" altLang="zh-CN" sz="1200" dirty="0" err="1">
                <a:solidFill>
                  <a:schemeClr val="tx1"/>
                </a:solidFill>
                <a:latin typeface="Arial" panose="020B0604020202020204" pitchFamily="34" charset="0"/>
                <a:cs typeface="Arial" panose="020B0604020202020204" pitchFamily="34" charset="0"/>
              </a:rPr>
              <a:t>chua</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115" name="Straight Connector 114">
            <a:extLst>
              <a:ext uri="{FF2B5EF4-FFF2-40B4-BE49-F238E27FC236}">
                <a16:creationId xmlns:a16="http://schemas.microsoft.com/office/drawing/2014/main" id="{E70BE126-F1D8-8B46-79B9-4EEF8740C4E3}"/>
              </a:ext>
            </a:extLst>
          </p:cNvPr>
          <p:cNvCxnSpPr>
            <a:cxnSpLocks/>
          </p:cNvCxnSpPr>
          <p:nvPr/>
        </p:nvCxnSpPr>
        <p:spPr>
          <a:xfrm>
            <a:off x="1413394" y="5534131"/>
            <a:ext cx="65195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3BFC6EB-3C4C-DD1B-181F-893611E585F3}"/>
              </a:ext>
            </a:extLst>
          </p:cNvPr>
          <p:cNvSpPr/>
          <p:nvPr/>
        </p:nvSpPr>
        <p:spPr>
          <a:xfrm>
            <a:off x="2117043" y="616750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7" name="Oval 116">
            <a:extLst>
              <a:ext uri="{FF2B5EF4-FFF2-40B4-BE49-F238E27FC236}">
                <a16:creationId xmlns:a16="http://schemas.microsoft.com/office/drawing/2014/main" id="{EA15A523-D844-53B2-8244-10D96F3E0309}"/>
              </a:ext>
            </a:extLst>
          </p:cNvPr>
          <p:cNvSpPr/>
          <p:nvPr/>
        </p:nvSpPr>
        <p:spPr>
          <a:xfrm>
            <a:off x="248118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8" name="Oval 117">
            <a:extLst>
              <a:ext uri="{FF2B5EF4-FFF2-40B4-BE49-F238E27FC236}">
                <a16:creationId xmlns:a16="http://schemas.microsoft.com/office/drawing/2014/main" id="{68EA0883-2B6E-3BED-7F10-15BB5AA0B5EE}"/>
              </a:ext>
            </a:extLst>
          </p:cNvPr>
          <p:cNvSpPr/>
          <p:nvPr/>
        </p:nvSpPr>
        <p:spPr>
          <a:xfrm>
            <a:off x="2845329" y="6164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0" name="Oval 119">
            <a:extLst>
              <a:ext uri="{FF2B5EF4-FFF2-40B4-BE49-F238E27FC236}">
                <a16:creationId xmlns:a16="http://schemas.microsoft.com/office/drawing/2014/main" id="{A106D096-5A30-BC9A-32DE-3C9E573C5571}"/>
              </a:ext>
            </a:extLst>
          </p:cNvPr>
          <p:cNvSpPr/>
          <p:nvPr/>
        </p:nvSpPr>
        <p:spPr>
          <a:xfrm>
            <a:off x="357399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1" name="Oval 120">
            <a:extLst>
              <a:ext uri="{FF2B5EF4-FFF2-40B4-BE49-F238E27FC236}">
                <a16:creationId xmlns:a16="http://schemas.microsoft.com/office/drawing/2014/main" id="{D4C4B48B-C6F4-75BF-6309-AA84007A159A}"/>
              </a:ext>
            </a:extLst>
          </p:cNvPr>
          <p:cNvSpPr/>
          <p:nvPr/>
        </p:nvSpPr>
        <p:spPr>
          <a:xfrm>
            <a:off x="3938520"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2" name="Oval 121">
            <a:extLst>
              <a:ext uri="{FF2B5EF4-FFF2-40B4-BE49-F238E27FC236}">
                <a16:creationId xmlns:a16="http://schemas.microsoft.com/office/drawing/2014/main" id="{91C52623-B981-68F6-B937-F614FE2B5EB1}"/>
              </a:ext>
            </a:extLst>
          </p:cNvPr>
          <p:cNvSpPr/>
          <p:nvPr/>
        </p:nvSpPr>
        <p:spPr>
          <a:xfrm>
            <a:off x="4296865"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3" name="Oval 122">
            <a:extLst>
              <a:ext uri="{FF2B5EF4-FFF2-40B4-BE49-F238E27FC236}">
                <a16:creationId xmlns:a16="http://schemas.microsoft.com/office/drawing/2014/main" id="{46042751-EF9A-E0DB-1649-518945B005F8}"/>
              </a:ext>
            </a:extLst>
          </p:cNvPr>
          <p:cNvSpPr/>
          <p:nvPr/>
        </p:nvSpPr>
        <p:spPr>
          <a:xfrm>
            <a:off x="4667567"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4" name="Oval 123">
            <a:extLst>
              <a:ext uri="{FF2B5EF4-FFF2-40B4-BE49-F238E27FC236}">
                <a16:creationId xmlns:a16="http://schemas.microsoft.com/office/drawing/2014/main" id="{8BE4A4FD-149D-5AB8-9B99-0FAD7AF8C21E}"/>
              </a:ext>
            </a:extLst>
          </p:cNvPr>
          <p:cNvSpPr/>
          <p:nvPr/>
        </p:nvSpPr>
        <p:spPr>
          <a:xfrm>
            <a:off x="5032091"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5" name="Title 2">
            <a:extLst>
              <a:ext uri="{FF2B5EF4-FFF2-40B4-BE49-F238E27FC236}">
                <a16:creationId xmlns:a16="http://schemas.microsoft.com/office/drawing/2014/main" id="{D985648A-EECC-B395-314C-D341D40B42CD}"/>
              </a:ext>
            </a:extLst>
          </p:cNvPr>
          <p:cNvSpPr txBox="1"/>
          <p:nvPr/>
        </p:nvSpPr>
        <p:spPr>
          <a:xfrm>
            <a:off x="2019011" y="586363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7E7044EC-5A11-3287-DF94-67E50D1E1EA0}"/>
              </a:ext>
            </a:extLst>
          </p:cNvPr>
          <p:cNvSpPr txBox="1"/>
          <p:nvPr/>
        </p:nvSpPr>
        <p:spPr>
          <a:xfrm>
            <a:off x="2665830" y="5863635"/>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10% – 11.5%</a:t>
            </a:r>
          </a:p>
        </p:txBody>
      </p:sp>
      <p:sp>
        <p:nvSpPr>
          <p:cNvPr id="127" name="Title 2">
            <a:extLst>
              <a:ext uri="{FF2B5EF4-FFF2-40B4-BE49-F238E27FC236}">
                <a16:creationId xmlns:a16="http://schemas.microsoft.com/office/drawing/2014/main" id="{C7F0AF62-8A0F-BC66-F7A9-EB7458C46B08}"/>
              </a:ext>
            </a:extLst>
          </p:cNvPr>
          <p:cNvSpPr txBox="1"/>
          <p:nvPr/>
        </p:nvSpPr>
        <p:spPr>
          <a:xfrm>
            <a:off x="4581893" y="586363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28" name="Title 2">
            <a:extLst>
              <a:ext uri="{FF2B5EF4-FFF2-40B4-BE49-F238E27FC236}">
                <a16:creationId xmlns:a16="http://schemas.microsoft.com/office/drawing/2014/main" id="{6B967728-220D-9ACB-91EB-074ADB41C86B}"/>
              </a:ext>
            </a:extLst>
          </p:cNvPr>
          <p:cNvSpPr txBox="1"/>
          <p:nvPr/>
        </p:nvSpPr>
        <p:spPr>
          <a:xfrm>
            <a:off x="636596"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29" name="Straight Connector 128">
            <a:extLst>
              <a:ext uri="{FF2B5EF4-FFF2-40B4-BE49-F238E27FC236}">
                <a16:creationId xmlns:a16="http://schemas.microsoft.com/office/drawing/2014/main" id="{D14B8778-4615-D6CE-38C9-E78112F2A9F7}"/>
              </a:ext>
            </a:extLst>
          </p:cNvPr>
          <p:cNvCxnSpPr>
            <a:cxnSpLocks/>
          </p:cNvCxnSpPr>
          <p:nvPr/>
        </p:nvCxnSpPr>
        <p:spPr>
          <a:xfrm>
            <a:off x="1879600" y="6310318"/>
            <a:ext cx="18574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64366718-6D5E-316C-61AB-EB86EE160FAC}"/>
              </a:ext>
            </a:extLst>
          </p:cNvPr>
          <p:cNvCxnSpPr>
            <a:cxnSpLocks/>
          </p:cNvCxnSpPr>
          <p:nvPr/>
        </p:nvCxnSpPr>
        <p:spPr>
          <a:xfrm>
            <a:off x="7756911" y="3539203"/>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AC5B6CC0-E62C-2683-B24C-F4AE9D18905B}"/>
              </a:ext>
            </a:extLst>
          </p:cNvPr>
          <p:cNvCxnSpPr>
            <a:cxnSpLocks/>
          </p:cNvCxnSpPr>
          <p:nvPr/>
        </p:nvCxnSpPr>
        <p:spPr>
          <a:xfrm>
            <a:off x="7756911" y="4984943"/>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05D2E652-F925-E2A3-091F-24693D035AF0}"/>
              </a:ext>
            </a:extLst>
          </p:cNvPr>
          <p:cNvCxnSpPr>
            <a:cxnSpLocks/>
          </p:cNvCxnSpPr>
          <p:nvPr/>
        </p:nvCxnSpPr>
        <p:spPr>
          <a:xfrm>
            <a:off x="3345806" y="251476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4AD0A73A-FD99-504C-E0A1-3741D2C492F0}"/>
              </a:ext>
            </a:extLst>
          </p:cNvPr>
          <p:cNvSpPr/>
          <p:nvPr/>
        </p:nvSpPr>
        <p:spPr>
          <a:xfrm>
            <a:off x="8504663" y="681723"/>
            <a:ext cx="2550995" cy="2550995"/>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object 58">
            <a:extLst>
              <a:ext uri="{FF2B5EF4-FFF2-40B4-BE49-F238E27FC236}">
                <a16:creationId xmlns:a16="http://schemas.microsoft.com/office/drawing/2014/main" id="{A3531916-BA0F-B8F7-7E60-1A3921BFCBE0}"/>
              </a:ext>
            </a:extLst>
          </p:cNvPr>
          <p:cNvSpPr txBox="1"/>
          <p:nvPr/>
        </p:nvSpPr>
        <p:spPr>
          <a:xfrm>
            <a:off x="8808057" y="1386378"/>
            <a:ext cx="2088628" cy="1334020"/>
          </a:xfrm>
          <a:prstGeom prst="rect">
            <a:avLst/>
          </a:prstGeom>
        </p:spPr>
        <p:txBody>
          <a:bodyPr vert="horz" wrap="square" lIns="0" tIns="17145" rIns="0" bIns="0" rtlCol="0" anchor="b" anchorCtr="0">
            <a:spAutoFit/>
          </a:bodyPr>
          <a:lstStyle>
            <a:lvl1pPr>
              <a:defRPr sz="2600"/>
            </a:lvl1pPr>
          </a:lstStyle>
          <a:p>
            <a:pPr algn="ctr">
              <a:lnSpc>
                <a:spcPct val="82000"/>
              </a:lnSpc>
              <a:spcBef>
                <a:spcPts val="158"/>
              </a:spcBef>
              <a:spcAft>
                <a:spcPts val="638"/>
              </a:spcAft>
            </a:pPr>
            <a:r>
              <a:rPr lang="en-US" altLang="zh-CN" sz="2600" b="1"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Phong cách ủ trong chai, không ủ gỗ sồi</a:t>
            </a:r>
          </a:p>
        </p:txBody>
      </p:sp>
      <p:grpSp>
        <p:nvGrpSpPr>
          <p:cNvPr id="11" name="Group 10">
            <a:extLst>
              <a:ext uri="{FF2B5EF4-FFF2-40B4-BE49-F238E27FC236}">
                <a16:creationId xmlns:a16="http://schemas.microsoft.com/office/drawing/2014/main" id="{F8970123-3032-7936-27F4-D93C832D063B}"/>
              </a:ext>
            </a:extLst>
          </p:cNvPr>
          <p:cNvGrpSpPr/>
          <p:nvPr/>
        </p:nvGrpSpPr>
        <p:grpSpPr>
          <a:xfrm>
            <a:off x="3209472" y="6166946"/>
            <a:ext cx="278634" cy="272668"/>
            <a:chOff x="8032638" y="5926610"/>
            <a:chExt cx="278634" cy="272668"/>
          </a:xfrm>
        </p:grpSpPr>
        <p:sp>
          <p:nvSpPr>
            <p:cNvPr id="12" name="Freeform 11">
              <a:extLst>
                <a:ext uri="{FF2B5EF4-FFF2-40B4-BE49-F238E27FC236}">
                  <a16:creationId xmlns:a16="http://schemas.microsoft.com/office/drawing/2014/main" id="{A844943D-1979-D16B-5D11-44D5CD2F99BF}"/>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3" name="Freeform 12">
              <a:extLst>
                <a:ext uri="{FF2B5EF4-FFF2-40B4-BE49-F238E27FC236}">
                  <a16:creationId xmlns:a16="http://schemas.microsoft.com/office/drawing/2014/main" id="{B8CA8B8C-1DBA-BDEA-1B93-F8A0642BD87E}"/>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cxnSp>
        <p:nvCxnSpPr>
          <p:cNvPr id="9" name="Straight Connector 8">
            <a:extLst>
              <a:ext uri="{FF2B5EF4-FFF2-40B4-BE49-F238E27FC236}">
                <a16:creationId xmlns:a16="http://schemas.microsoft.com/office/drawing/2014/main" id="{D18A2BF2-62F3-D344-C8DB-4D0FBB544520}"/>
              </a:ext>
            </a:extLst>
          </p:cNvPr>
          <p:cNvCxnSpPr>
            <a:cxnSpLocks/>
          </p:cNvCxnSpPr>
          <p:nvPr/>
        </p:nvCxnSpPr>
        <p:spPr>
          <a:xfrm>
            <a:off x="4446060" y="251476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00DB408-40C3-9220-573F-5C137A9D219A}"/>
              </a:ext>
            </a:extLst>
          </p:cNvPr>
          <p:cNvCxnSpPr>
            <a:cxnSpLocks/>
          </p:cNvCxnSpPr>
          <p:nvPr/>
        </p:nvCxnSpPr>
        <p:spPr>
          <a:xfrm>
            <a:off x="3345806" y="2647106"/>
            <a:ext cx="11140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200529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  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5509200"/>
          </a:xfrm>
          <a:prstGeom prst="rect">
            <a:avLst/>
          </a:prstGeom>
          <a:noFill/>
        </p:spPr>
        <p:txBody>
          <a:bodyPr wrap="square">
            <a:spAutoFit/>
          </a:bodyPr>
          <a:lstStyle/>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Được chế tác từ những trái nho được trồng dưới những vùng khí hậu rộng lớn và đa dạng, trên những vùng đất được hình thành hàng triệu năm, mỗi ly rượu vang Úc đều kể một câu chuyện.</a:t>
            </a:r>
          </a:p>
          <a:p>
            <a:endParaRPr lang="en-AU"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Giống như những người đi trước, những người trồng trọt và sản xuất hiện đại của chúng ta tiếp tục đam mê, kiên cường và sáng tạo; không ngừng thúc đẩy để khám phá những cách mới để hoàn thiện các kỹ thuật cũ. Cộng đồng của chúng ta được kết nối bởi sự tôn trọng lẫn nhau và tình yêu chung trong việc chế tác rượu vang đặc biệt, đồng thời bảo vệ những kỳ quan thiên nhiên cho các thế hệ tương lai thưởng thức. Áp dụng tư duy hiện đại vào vùng đất cổ xưa của chúng ta, chúng ta rất coi trọng những thử nghiệm vui tươi.</a:t>
            </a:r>
          </a:p>
          <a:p>
            <a:endParaRPr lang="en-AU" sz="1600" dirty="0">
              <a:solidFill>
                <a:srgbClr val="190000"/>
              </a:solidFill>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Vì vậy, nếu bạn đang tìm kiếm hương vị của cuộc phiêu lưu, hãy để rượu vang Úc là chiếc la bàn của bạn. Bởi vì trong mỗi chai rượu vang Úc, bạn sẽ trải nghiệm những kỳ quan của Úc – một lời nhắc nhở về cuộc phiêu lưu và sự đa dạng định hình nên văn hóa và vùng đất của chúng ta.</a:t>
            </a:r>
          </a:p>
        </p:txBody>
      </p:sp>
      <p:pic>
        <p:nvPicPr>
          <p:cNvPr id="16" name="Picture 15" descr="A logo with text on it  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cxnSp>
        <p:nvCxnSpPr>
          <p:cNvPr id="30" name="Straight Connector 29">
            <a:extLst>
              <a:ext uri="{FF2B5EF4-FFF2-40B4-BE49-F238E27FC236}">
                <a16:creationId xmlns:a16="http://schemas.microsoft.com/office/drawing/2014/main" id="{CDD767A6-4305-ABA2-5DBC-E4D86D988604}"/>
              </a:ext>
            </a:extLst>
          </p:cNvPr>
          <p:cNvCxnSpPr>
            <a:cxnSpLocks/>
          </p:cNvCxnSpPr>
          <p:nvPr/>
        </p:nvCxnSpPr>
        <p:spPr>
          <a:xfrm flipV="1">
            <a:off x="7528500" y="2249999"/>
            <a:ext cx="0" cy="202749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6CA056B-4C50-33DE-E7CC-A618DC3C5A1A}"/>
              </a:ext>
            </a:extLst>
          </p:cNvPr>
          <p:cNvCxnSpPr>
            <a:cxnSpLocks/>
          </p:cNvCxnSpPr>
          <p:nvPr/>
        </p:nvCxnSpPr>
        <p:spPr>
          <a:xfrm>
            <a:off x="6518606" y="2249999"/>
            <a:ext cx="100989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410407" y="590594"/>
            <a:ext cx="11283754" cy="1325562"/>
          </a:xfrm>
        </p:spPr>
        <p:txBody>
          <a:bodyPr/>
          <a:lstStyle/>
          <a:p>
            <a:r>
              <a:rPr lang="en-US" altLang="zh-CN" sz="4000" b="1" dirty="0">
                <a:solidFill>
                  <a:schemeClr val="accent2"/>
                </a:solidFill>
              </a:rPr>
              <a:t>CHARDONNAY
đặc điểm</a:t>
            </a:r>
          </a:p>
        </p:txBody>
      </p:sp>
      <p:sp>
        <p:nvSpPr>
          <p:cNvPr id="4" name="object 58">
            <a:extLst>
              <a:ext uri="{FF2B5EF4-FFF2-40B4-BE49-F238E27FC236}">
                <a16:creationId xmlns:a16="http://schemas.microsoft.com/office/drawing/2014/main" id="{4425084F-9312-792E-73A7-CBEFFFE77094}"/>
              </a:ext>
            </a:extLst>
          </p:cNvPr>
          <p:cNvSpPr txBox="1"/>
          <p:nvPr/>
        </p:nvSpPr>
        <p:spPr>
          <a:xfrm>
            <a:off x="8218959" y="2746014"/>
            <a:ext cx="2665060" cy="1145186"/>
          </a:xfrm>
          <a:prstGeom prst="rect">
            <a:avLst/>
          </a:prstGeom>
        </p:spPr>
        <p:txBody>
          <a:bodyPr vert="horz" wrap="square" lIns="0" tIns="17145" rIns="0" bIns="0" numCol="2" rtlCol="0" anchor="ctr" anchorCtr="0">
            <a:noAutofit/>
          </a:bodyPr>
          <a:lstStyle/>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Chanh</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Táo</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Lê</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Đào</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Xuân đào</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Dưa</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Xoài</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Dứa</a:t>
            </a: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3">
            <a:extLst>
              <a:ext uri="{28A0092B-C50C-407E-A947-70E740481C1C}">
                <a14:useLocalDpi xmlns:a14="http://schemas.microsoft.com/office/drawing/2010/main" val="0"/>
              </a:ext>
            </a:extLst>
          </a:blip>
          <a:srcRect l="3648" r="3648"/>
          <a:stretch/>
        </p:blipFill>
        <p:spPr>
          <a:xfrm>
            <a:off x="5255030" y="593768"/>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3986076" y="4469516"/>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US" altLang="zh-CN" sz="3600" b="1" dirty="0">
                <a:solidFill>
                  <a:schemeClr val="bg1"/>
                </a:solidFill>
                <a:latin typeface="Arial" panose="020B0604020202020204" pitchFamily="34" charset="0"/>
                <a:ea typeface="Inter Display" panose="02000503000000020004" pitchFamily="2" charset="0"/>
                <a:cs typeface="Arial" panose="020B0604020202020204" pitchFamily="34" charset="0"/>
              </a:rPr>
              <a:t>CHARDONNAY</a:t>
            </a:r>
            <a:endParaRPr lang="en-AU" sz="36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24" name="object 58">
            <a:extLst>
              <a:ext uri="{FF2B5EF4-FFF2-40B4-BE49-F238E27FC236}">
                <a16:creationId xmlns:a16="http://schemas.microsoft.com/office/drawing/2014/main" id="{D2F11005-4364-9197-5D9A-D53880A92F66}"/>
              </a:ext>
            </a:extLst>
          </p:cNvPr>
          <p:cNvSpPr txBox="1"/>
          <p:nvPr/>
        </p:nvSpPr>
        <p:spPr>
          <a:xfrm>
            <a:off x="8218960" y="2485697"/>
            <a:ext cx="3246242" cy="263534"/>
          </a:xfrm>
          <a:prstGeom prst="rect">
            <a:avLst/>
          </a:prstGeom>
          <a:noFill/>
        </p:spPr>
        <p:txBody>
          <a:bodyPr vert="horz" wrap="square" lIns="0" tIns="17145" rIns="0" bIns="0" rtlCol="0">
            <a:spAutoFit/>
          </a:bodyPr>
          <a:lstStyle/>
          <a:p>
            <a:pPr>
              <a:buClr>
                <a:srgbClr val="F40000"/>
              </a:buClr>
            </a:pPr>
            <a:r>
              <a:rPr lang="en-US" altLang="zh-CN" sz="1600" b="1" dirty="0">
                <a:latin typeface="Arial" panose="020B0604020202020204" pitchFamily="34" charset="0"/>
                <a:cs typeface="Hellix SemiBold"/>
              </a:rPr>
              <a:t>HƯƠNG VỊ TRÁI CÂY ĐIỂN HÌNH</a:t>
            </a:r>
          </a:p>
        </p:txBody>
      </p:sp>
      <p:sp>
        <p:nvSpPr>
          <p:cNvPr id="7" name="object 58">
            <a:extLst>
              <a:ext uri="{FF2B5EF4-FFF2-40B4-BE49-F238E27FC236}">
                <a16:creationId xmlns:a16="http://schemas.microsoft.com/office/drawing/2014/main" id="{2C21939C-AF05-D01E-E7EC-E676BB763D56}"/>
              </a:ext>
            </a:extLst>
          </p:cNvPr>
          <p:cNvSpPr txBox="1"/>
          <p:nvPr/>
        </p:nvSpPr>
        <p:spPr>
          <a:xfrm>
            <a:off x="8226025" y="4022614"/>
            <a:ext cx="3869183" cy="509755"/>
          </a:xfrm>
          <a:prstGeom prst="rect">
            <a:avLst/>
          </a:prstGeom>
          <a:noFill/>
        </p:spPr>
        <p:txBody>
          <a:bodyPr vert="horz" wrap="square" lIns="0" tIns="17145" rIns="0" bIns="0" rtlCol="0">
            <a:spAutoFit/>
          </a:bodyPr>
          <a:lstStyle/>
          <a:p>
            <a:pPr>
              <a:buClr>
                <a:srgbClr val="F40000"/>
              </a:buClr>
            </a:pPr>
            <a:r>
              <a:rPr lang="en-US" altLang="zh-CN" sz="1600" b="1" dirty="0">
                <a:latin typeface="Arial" panose="020B0604020202020204" pitchFamily="34" charset="0"/>
                <a:cs typeface="Hellix SemiBold"/>
              </a:rPr>
              <a:t>HƯƠNG VỊ Ủ GỖ SỒI
ĐIỂN HÌNH</a:t>
            </a:r>
          </a:p>
        </p:txBody>
      </p:sp>
      <p:sp>
        <p:nvSpPr>
          <p:cNvPr id="10" name="Oval 9">
            <a:extLst>
              <a:ext uri="{FF2B5EF4-FFF2-40B4-BE49-F238E27FC236}">
                <a16:creationId xmlns:a16="http://schemas.microsoft.com/office/drawing/2014/main" id="{6F56D2EB-195E-E0F7-2B13-B4E3B0A8B0B4}"/>
              </a:ext>
            </a:extLst>
          </p:cNvPr>
          <p:cNvSpPr/>
          <p:nvPr/>
        </p:nvSpPr>
        <p:spPr>
          <a:xfrm>
            <a:off x="189157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Oval 13">
            <a:extLst>
              <a:ext uri="{FF2B5EF4-FFF2-40B4-BE49-F238E27FC236}">
                <a16:creationId xmlns:a16="http://schemas.microsoft.com/office/drawing/2014/main" id="{962BE3D1-FF94-496F-0AE3-EA9C4117F0C3}"/>
              </a:ext>
            </a:extLst>
          </p:cNvPr>
          <p:cNvSpPr/>
          <p:nvPr/>
        </p:nvSpPr>
        <p:spPr>
          <a:xfrm>
            <a:off x="225571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 name="Oval 14">
            <a:extLst>
              <a:ext uri="{FF2B5EF4-FFF2-40B4-BE49-F238E27FC236}">
                <a16:creationId xmlns:a16="http://schemas.microsoft.com/office/drawing/2014/main" id="{91291C1B-82A5-4F4A-A87C-2A021E60710E}"/>
              </a:ext>
            </a:extLst>
          </p:cNvPr>
          <p:cNvSpPr/>
          <p:nvPr/>
        </p:nvSpPr>
        <p:spPr>
          <a:xfrm>
            <a:off x="261986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 name="Oval 15">
            <a:extLst>
              <a:ext uri="{FF2B5EF4-FFF2-40B4-BE49-F238E27FC236}">
                <a16:creationId xmlns:a16="http://schemas.microsoft.com/office/drawing/2014/main" id="{0BC3DDA9-AB5C-D3C6-6A5D-E4BCE6FF5CD2}"/>
              </a:ext>
            </a:extLst>
          </p:cNvPr>
          <p:cNvSpPr/>
          <p:nvPr/>
        </p:nvSpPr>
        <p:spPr>
          <a:xfrm>
            <a:off x="298400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411129" y="2194305"/>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41" name="Oval 40">
            <a:extLst>
              <a:ext uri="{FF2B5EF4-FFF2-40B4-BE49-F238E27FC236}">
                <a16:creationId xmlns:a16="http://schemas.microsoft.com/office/drawing/2014/main" id="{5D5E2F84-A7FC-2923-990C-971FADE9EC37}"/>
              </a:ext>
            </a:extLst>
          </p:cNvPr>
          <p:cNvSpPr/>
          <p:nvPr/>
        </p:nvSpPr>
        <p:spPr>
          <a:xfrm>
            <a:off x="334852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2" name="Oval 41">
            <a:extLst>
              <a:ext uri="{FF2B5EF4-FFF2-40B4-BE49-F238E27FC236}">
                <a16:creationId xmlns:a16="http://schemas.microsoft.com/office/drawing/2014/main" id="{81884036-2716-602E-A397-6AA600F744D3}"/>
              </a:ext>
            </a:extLst>
          </p:cNvPr>
          <p:cNvSpPr/>
          <p:nvPr/>
        </p:nvSpPr>
        <p:spPr>
          <a:xfrm>
            <a:off x="371305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3" name="Oval 42">
            <a:extLst>
              <a:ext uri="{FF2B5EF4-FFF2-40B4-BE49-F238E27FC236}">
                <a16:creationId xmlns:a16="http://schemas.microsoft.com/office/drawing/2014/main" id="{2B0DB3A5-7DE6-4535-25A9-3B9FFA2A73D3}"/>
              </a:ext>
            </a:extLst>
          </p:cNvPr>
          <p:cNvSpPr/>
          <p:nvPr/>
        </p:nvSpPr>
        <p:spPr>
          <a:xfrm>
            <a:off x="407139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4" name="Oval 43">
            <a:extLst>
              <a:ext uri="{FF2B5EF4-FFF2-40B4-BE49-F238E27FC236}">
                <a16:creationId xmlns:a16="http://schemas.microsoft.com/office/drawing/2014/main" id="{82CE8839-B14D-EC3A-0C13-1CA5CC770955}"/>
              </a:ext>
            </a:extLst>
          </p:cNvPr>
          <p:cNvSpPr/>
          <p:nvPr/>
        </p:nvSpPr>
        <p:spPr>
          <a:xfrm>
            <a:off x="444209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5" name="Oval 44">
            <a:extLst>
              <a:ext uri="{FF2B5EF4-FFF2-40B4-BE49-F238E27FC236}">
                <a16:creationId xmlns:a16="http://schemas.microsoft.com/office/drawing/2014/main" id="{FF78DB7C-6710-BFED-03C6-B12CAFED3C04}"/>
              </a:ext>
            </a:extLst>
          </p:cNvPr>
          <p:cNvSpPr/>
          <p:nvPr/>
        </p:nvSpPr>
        <p:spPr>
          <a:xfrm>
            <a:off x="480662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2990516" y="2620133"/>
            <a:ext cx="122876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Chardonnay</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1291281" y="232807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1891575"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5" name="Oval 54">
            <a:extLst>
              <a:ext uri="{FF2B5EF4-FFF2-40B4-BE49-F238E27FC236}">
                <a16:creationId xmlns:a16="http://schemas.microsoft.com/office/drawing/2014/main" id="{36AB2BF6-B6E0-550B-F394-A08618E37ABC}"/>
              </a:ext>
            </a:extLst>
          </p:cNvPr>
          <p:cNvSpPr/>
          <p:nvPr/>
        </p:nvSpPr>
        <p:spPr>
          <a:xfrm>
            <a:off x="225571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6" name="Oval 55">
            <a:extLst>
              <a:ext uri="{FF2B5EF4-FFF2-40B4-BE49-F238E27FC236}">
                <a16:creationId xmlns:a16="http://schemas.microsoft.com/office/drawing/2014/main" id="{C3F6284D-50A0-B092-6E0B-687AFEAA4EF8}"/>
              </a:ext>
            </a:extLst>
          </p:cNvPr>
          <p:cNvSpPr/>
          <p:nvPr/>
        </p:nvSpPr>
        <p:spPr>
          <a:xfrm>
            <a:off x="2619861"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7" name="Oval 56">
            <a:extLst>
              <a:ext uri="{FF2B5EF4-FFF2-40B4-BE49-F238E27FC236}">
                <a16:creationId xmlns:a16="http://schemas.microsoft.com/office/drawing/2014/main" id="{2B82FD9A-227A-DC48-3962-B75CEF43311F}"/>
              </a:ext>
            </a:extLst>
          </p:cNvPr>
          <p:cNvSpPr/>
          <p:nvPr/>
        </p:nvSpPr>
        <p:spPr>
          <a:xfrm>
            <a:off x="2984004"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411128" y="3338670"/>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sp>
        <p:nvSpPr>
          <p:cNvPr id="59" name="Oval 58">
            <a:extLst>
              <a:ext uri="{FF2B5EF4-FFF2-40B4-BE49-F238E27FC236}">
                <a16:creationId xmlns:a16="http://schemas.microsoft.com/office/drawing/2014/main" id="{28A46049-63B6-2E72-2848-E3A891BCC211}"/>
              </a:ext>
            </a:extLst>
          </p:cNvPr>
          <p:cNvSpPr/>
          <p:nvPr/>
        </p:nvSpPr>
        <p:spPr>
          <a:xfrm>
            <a:off x="334852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0" name="Oval 59">
            <a:extLst>
              <a:ext uri="{FF2B5EF4-FFF2-40B4-BE49-F238E27FC236}">
                <a16:creationId xmlns:a16="http://schemas.microsoft.com/office/drawing/2014/main" id="{C5C78655-6C11-AB64-A2ED-7034DF0FF779}"/>
              </a:ext>
            </a:extLst>
          </p:cNvPr>
          <p:cNvSpPr/>
          <p:nvPr/>
        </p:nvSpPr>
        <p:spPr>
          <a:xfrm>
            <a:off x="371305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1" name="Oval 60">
            <a:extLst>
              <a:ext uri="{FF2B5EF4-FFF2-40B4-BE49-F238E27FC236}">
                <a16:creationId xmlns:a16="http://schemas.microsoft.com/office/drawing/2014/main" id="{23B7EFA6-29BE-1C16-13C3-30E0CCB4872F}"/>
              </a:ext>
            </a:extLst>
          </p:cNvPr>
          <p:cNvSpPr/>
          <p:nvPr/>
        </p:nvSpPr>
        <p:spPr>
          <a:xfrm>
            <a:off x="4071397"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2" name="Oval 61">
            <a:extLst>
              <a:ext uri="{FF2B5EF4-FFF2-40B4-BE49-F238E27FC236}">
                <a16:creationId xmlns:a16="http://schemas.microsoft.com/office/drawing/2014/main" id="{ACF69098-86FD-FE77-8092-920C4D167604}"/>
              </a:ext>
            </a:extLst>
          </p:cNvPr>
          <p:cNvSpPr/>
          <p:nvPr/>
        </p:nvSpPr>
        <p:spPr>
          <a:xfrm>
            <a:off x="4442099"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3" name="Oval 62">
            <a:extLst>
              <a:ext uri="{FF2B5EF4-FFF2-40B4-BE49-F238E27FC236}">
                <a16:creationId xmlns:a16="http://schemas.microsoft.com/office/drawing/2014/main" id="{6B028919-6A18-01F4-BB26-F18ECE53911C}"/>
              </a:ext>
            </a:extLst>
          </p:cNvPr>
          <p:cNvSpPr/>
          <p:nvPr/>
        </p:nvSpPr>
        <p:spPr>
          <a:xfrm>
            <a:off x="4806623"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1793543"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67" name="Title 2">
            <a:extLst>
              <a:ext uri="{FF2B5EF4-FFF2-40B4-BE49-F238E27FC236}">
                <a16:creationId xmlns:a16="http://schemas.microsoft.com/office/drawing/2014/main" id="{97AC55F2-6390-1A3A-A548-BA98AADF0E4C}"/>
              </a:ext>
            </a:extLst>
          </p:cNvPr>
          <p:cNvSpPr txBox="1"/>
          <p:nvPr/>
        </p:nvSpPr>
        <p:spPr>
          <a:xfrm>
            <a:off x="3063294"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68" name="Title 2">
            <a:extLst>
              <a:ext uri="{FF2B5EF4-FFF2-40B4-BE49-F238E27FC236}">
                <a16:creationId xmlns:a16="http://schemas.microsoft.com/office/drawing/2014/main" id="{160F3EFB-D5E0-E0A3-19D7-32B58DF749B4}"/>
              </a:ext>
            </a:extLst>
          </p:cNvPr>
          <p:cNvSpPr txBox="1"/>
          <p:nvPr/>
        </p:nvSpPr>
        <p:spPr>
          <a:xfrm>
            <a:off x="435642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Đầy đặn</a:t>
            </a:r>
          </a:p>
        </p:txBody>
      </p:sp>
      <p:sp>
        <p:nvSpPr>
          <p:cNvPr id="69" name="Oval 68">
            <a:extLst>
              <a:ext uri="{FF2B5EF4-FFF2-40B4-BE49-F238E27FC236}">
                <a16:creationId xmlns:a16="http://schemas.microsoft.com/office/drawing/2014/main" id="{0578BD73-E803-010F-D580-99A4F5AF1A1C}"/>
              </a:ext>
            </a:extLst>
          </p:cNvPr>
          <p:cNvSpPr/>
          <p:nvPr/>
        </p:nvSpPr>
        <p:spPr>
          <a:xfrm>
            <a:off x="189157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0" name="Oval 69">
            <a:extLst>
              <a:ext uri="{FF2B5EF4-FFF2-40B4-BE49-F238E27FC236}">
                <a16:creationId xmlns:a16="http://schemas.microsoft.com/office/drawing/2014/main" id="{9C50D499-92FE-191F-A066-1C441C1AFEE6}"/>
              </a:ext>
            </a:extLst>
          </p:cNvPr>
          <p:cNvSpPr/>
          <p:nvPr/>
        </p:nvSpPr>
        <p:spPr>
          <a:xfrm>
            <a:off x="225571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1" name="Oval 70">
            <a:extLst>
              <a:ext uri="{FF2B5EF4-FFF2-40B4-BE49-F238E27FC236}">
                <a16:creationId xmlns:a16="http://schemas.microsoft.com/office/drawing/2014/main" id="{038F7BF3-915C-F506-9D7B-79E20DE5B43B}"/>
              </a:ext>
            </a:extLst>
          </p:cNvPr>
          <p:cNvSpPr/>
          <p:nvPr/>
        </p:nvSpPr>
        <p:spPr>
          <a:xfrm>
            <a:off x="261986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2" name="Oval 71">
            <a:extLst>
              <a:ext uri="{FF2B5EF4-FFF2-40B4-BE49-F238E27FC236}">
                <a16:creationId xmlns:a16="http://schemas.microsoft.com/office/drawing/2014/main" id="{CD312308-6A25-F4D2-DEEB-2DCB01093378}"/>
              </a:ext>
            </a:extLst>
          </p:cNvPr>
          <p:cNvSpPr/>
          <p:nvPr/>
        </p:nvSpPr>
        <p:spPr>
          <a:xfrm>
            <a:off x="298400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4" name="Oval 73">
            <a:extLst>
              <a:ext uri="{FF2B5EF4-FFF2-40B4-BE49-F238E27FC236}">
                <a16:creationId xmlns:a16="http://schemas.microsoft.com/office/drawing/2014/main" id="{E43B8C7F-07DF-0ECB-5312-0A55CBB4A72E}"/>
              </a:ext>
            </a:extLst>
          </p:cNvPr>
          <p:cNvSpPr/>
          <p:nvPr/>
        </p:nvSpPr>
        <p:spPr>
          <a:xfrm>
            <a:off x="334852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5" name="Oval 74">
            <a:extLst>
              <a:ext uri="{FF2B5EF4-FFF2-40B4-BE49-F238E27FC236}">
                <a16:creationId xmlns:a16="http://schemas.microsoft.com/office/drawing/2014/main" id="{5BFD544A-5966-9EFC-5B26-0EBC880CA6A7}"/>
              </a:ext>
            </a:extLst>
          </p:cNvPr>
          <p:cNvSpPr/>
          <p:nvPr/>
        </p:nvSpPr>
        <p:spPr>
          <a:xfrm>
            <a:off x="371305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6" name="Oval 75">
            <a:extLst>
              <a:ext uri="{FF2B5EF4-FFF2-40B4-BE49-F238E27FC236}">
                <a16:creationId xmlns:a16="http://schemas.microsoft.com/office/drawing/2014/main" id="{7EF0F0EC-AE6F-D745-543C-59511E924829}"/>
              </a:ext>
            </a:extLst>
          </p:cNvPr>
          <p:cNvSpPr/>
          <p:nvPr/>
        </p:nvSpPr>
        <p:spPr>
          <a:xfrm>
            <a:off x="407139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7" name="Oval 76">
            <a:extLst>
              <a:ext uri="{FF2B5EF4-FFF2-40B4-BE49-F238E27FC236}">
                <a16:creationId xmlns:a16="http://schemas.microsoft.com/office/drawing/2014/main" id="{B2F2A0B3-CB15-A8CC-3165-78E705E00DA0}"/>
              </a:ext>
            </a:extLst>
          </p:cNvPr>
          <p:cNvSpPr/>
          <p:nvPr/>
        </p:nvSpPr>
        <p:spPr>
          <a:xfrm>
            <a:off x="444209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8" name="Oval 77">
            <a:extLst>
              <a:ext uri="{FF2B5EF4-FFF2-40B4-BE49-F238E27FC236}">
                <a16:creationId xmlns:a16="http://schemas.microsoft.com/office/drawing/2014/main" id="{87343FB6-7E3B-B3DE-5779-F283805FF772}"/>
              </a:ext>
            </a:extLst>
          </p:cNvPr>
          <p:cNvSpPr/>
          <p:nvPr/>
        </p:nvSpPr>
        <p:spPr>
          <a:xfrm>
            <a:off x="480662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1793543" y="3830103"/>
            <a:ext cx="1196973" cy="27775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0" name="Title 2">
            <a:extLst>
              <a:ext uri="{FF2B5EF4-FFF2-40B4-BE49-F238E27FC236}">
                <a16:creationId xmlns:a16="http://schemas.microsoft.com/office/drawing/2014/main" id="{76C65305-A159-2620-E949-863D9E093683}"/>
              </a:ext>
            </a:extLst>
          </p:cNvPr>
          <p:cNvSpPr txBox="1"/>
          <p:nvPr/>
        </p:nvSpPr>
        <p:spPr>
          <a:xfrm>
            <a:off x="2914111"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1" name="Title 2">
            <a:extLst>
              <a:ext uri="{FF2B5EF4-FFF2-40B4-BE49-F238E27FC236}">
                <a16:creationId xmlns:a16="http://schemas.microsoft.com/office/drawing/2014/main" id="{758EDE5F-C828-2A93-49ED-D9F093043CEE}"/>
              </a:ext>
            </a:extLst>
          </p:cNvPr>
          <p:cNvSpPr txBox="1"/>
          <p:nvPr/>
        </p:nvSpPr>
        <p:spPr>
          <a:xfrm>
            <a:off x="4356425"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1168400" y="3489607"/>
            <a:ext cx="67148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411128"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1291281" y="4335357"/>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1891575"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1" name="Oval 90">
            <a:extLst>
              <a:ext uri="{FF2B5EF4-FFF2-40B4-BE49-F238E27FC236}">
                <a16:creationId xmlns:a16="http://schemas.microsoft.com/office/drawing/2014/main" id="{0C790E21-B961-56B1-A980-C1C60AD6D249}"/>
              </a:ext>
            </a:extLst>
          </p:cNvPr>
          <p:cNvSpPr/>
          <p:nvPr/>
        </p:nvSpPr>
        <p:spPr>
          <a:xfrm>
            <a:off x="225571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2" name="Oval 91">
            <a:extLst>
              <a:ext uri="{FF2B5EF4-FFF2-40B4-BE49-F238E27FC236}">
                <a16:creationId xmlns:a16="http://schemas.microsoft.com/office/drawing/2014/main" id="{B4E5A90C-4C56-B0A4-F80E-15BA53D01685}"/>
              </a:ext>
            </a:extLst>
          </p:cNvPr>
          <p:cNvSpPr/>
          <p:nvPr/>
        </p:nvSpPr>
        <p:spPr>
          <a:xfrm>
            <a:off x="2619861"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3" name="Oval 92">
            <a:extLst>
              <a:ext uri="{FF2B5EF4-FFF2-40B4-BE49-F238E27FC236}">
                <a16:creationId xmlns:a16="http://schemas.microsoft.com/office/drawing/2014/main" id="{95D78A90-2F29-8309-25EF-AF983C9E0DF4}"/>
              </a:ext>
            </a:extLst>
          </p:cNvPr>
          <p:cNvSpPr/>
          <p:nvPr/>
        </p:nvSpPr>
        <p:spPr>
          <a:xfrm>
            <a:off x="2984004"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4" name="Oval 93">
            <a:extLst>
              <a:ext uri="{FF2B5EF4-FFF2-40B4-BE49-F238E27FC236}">
                <a16:creationId xmlns:a16="http://schemas.microsoft.com/office/drawing/2014/main" id="{B8D7AD80-E89E-94FC-05B3-65E2B789EDBF}"/>
              </a:ext>
            </a:extLst>
          </p:cNvPr>
          <p:cNvSpPr/>
          <p:nvPr/>
        </p:nvSpPr>
        <p:spPr>
          <a:xfrm>
            <a:off x="334852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5" name="Oval 94">
            <a:extLst>
              <a:ext uri="{FF2B5EF4-FFF2-40B4-BE49-F238E27FC236}">
                <a16:creationId xmlns:a16="http://schemas.microsoft.com/office/drawing/2014/main" id="{C359EA06-9A7D-9E0F-4522-82CD640F0D85}"/>
              </a:ext>
            </a:extLst>
          </p:cNvPr>
          <p:cNvSpPr/>
          <p:nvPr/>
        </p:nvSpPr>
        <p:spPr>
          <a:xfrm>
            <a:off x="371305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6" name="Oval 95">
            <a:extLst>
              <a:ext uri="{FF2B5EF4-FFF2-40B4-BE49-F238E27FC236}">
                <a16:creationId xmlns:a16="http://schemas.microsoft.com/office/drawing/2014/main" id="{28D376A2-3656-F7BF-8E97-DA95B182B782}"/>
              </a:ext>
            </a:extLst>
          </p:cNvPr>
          <p:cNvSpPr/>
          <p:nvPr/>
        </p:nvSpPr>
        <p:spPr>
          <a:xfrm>
            <a:off x="407139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7" name="Oval 96">
            <a:extLst>
              <a:ext uri="{FF2B5EF4-FFF2-40B4-BE49-F238E27FC236}">
                <a16:creationId xmlns:a16="http://schemas.microsoft.com/office/drawing/2014/main" id="{86771A24-F00F-4429-B5A3-60CC5B631545}"/>
              </a:ext>
            </a:extLst>
          </p:cNvPr>
          <p:cNvSpPr/>
          <p:nvPr/>
        </p:nvSpPr>
        <p:spPr>
          <a:xfrm>
            <a:off x="444209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8" name="Oval 97">
            <a:extLst>
              <a:ext uri="{FF2B5EF4-FFF2-40B4-BE49-F238E27FC236}">
                <a16:creationId xmlns:a16="http://schemas.microsoft.com/office/drawing/2014/main" id="{11320E13-6CCD-AA11-E9F0-092E97D873B8}"/>
              </a:ext>
            </a:extLst>
          </p:cNvPr>
          <p:cNvSpPr/>
          <p:nvPr/>
        </p:nvSpPr>
        <p:spPr>
          <a:xfrm>
            <a:off x="480662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1793543"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sp>
        <p:nvSpPr>
          <p:cNvPr id="100" name="Title 2">
            <a:extLst>
              <a:ext uri="{FF2B5EF4-FFF2-40B4-BE49-F238E27FC236}">
                <a16:creationId xmlns:a16="http://schemas.microsoft.com/office/drawing/2014/main" id="{E83ED728-921F-4531-9813-547E9A3CB8D4}"/>
              </a:ext>
            </a:extLst>
          </p:cNvPr>
          <p:cNvSpPr txBox="1"/>
          <p:nvPr/>
        </p:nvSpPr>
        <p:spPr>
          <a:xfrm>
            <a:off x="2914111"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01" name="Title 2">
            <a:extLst>
              <a:ext uri="{FF2B5EF4-FFF2-40B4-BE49-F238E27FC236}">
                <a16:creationId xmlns:a16="http://schemas.microsoft.com/office/drawing/2014/main" id="{DA69BD4D-7B64-98F0-5709-20F7A8066A16}"/>
              </a:ext>
            </a:extLst>
          </p:cNvPr>
          <p:cNvSpPr txBox="1"/>
          <p:nvPr/>
        </p:nvSpPr>
        <p:spPr>
          <a:xfrm>
            <a:off x="4356425"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2" name="Title 2">
            <a:extLst>
              <a:ext uri="{FF2B5EF4-FFF2-40B4-BE49-F238E27FC236}">
                <a16:creationId xmlns:a16="http://schemas.microsoft.com/office/drawing/2014/main" id="{8E829995-1666-8D56-0BEB-1687FD228740}"/>
              </a:ext>
            </a:extLst>
          </p:cNvPr>
          <p:cNvSpPr txBox="1"/>
          <p:nvPr/>
        </p:nvSpPr>
        <p:spPr>
          <a:xfrm>
            <a:off x="411128" y="503314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03" name="Straight Connector 102">
            <a:extLst>
              <a:ext uri="{FF2B5EF4-FFF2-40B4-BE49-F238E27FC236}">
                <a16:creationId xmlns:a16="http://schemas.microsoft.com/office/drawing/2014/main" id="{CFE1B4AD-A61F-41B1-4F4C-68171CDF6BE1}"/>
              </a:ext>
            </a:extLst>
          </p:cNvPr>
          <p:cNvCxnSpPr>
            <a:cxnSpLocks/>
          </p:cNvCxnSpPr>
          <p:nvPr/>
        </p:nvCxnSpPr>
        <p:spPr>
          <a:xfrm>
            <a:off x="1100667" y="5175616"/>
            <a:ext cx="73921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189157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6" name="Oval 105">
            <a:extLst>
              <a:ext uri="{FF2B5EF4-FFF2-40B4-BE49-F238E27FC236}">
                <a16:creationId xmlns:a16="http://schemas.microsoft.com/office/drawing/2014/main" id="{DCF7E2D1-1D3D-AE8A-B1C6-08055DE528DA}"/>
              </a:ext>
            </a:extLst>
          </p:cNvPr>
          <p:cNvSpPr/>
          <p:nvPr/>
        </p:nvSpPr>
        <p:spPr>
          <a:xfrm>
            <a:off x="225571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7" name="Oval 106">
            <a:extLst>
              <a:ext uri="{FF2B5EF4-FFF2-40B4-BE49-F238E27FC236}">
                <a16:creationId xmlns:a16="http://schemas.microsoft.com/office/drawing/2014/main" id="{47DC42B4-9713-6197-7E67-351186EFCE73}"/>
              </a:ext>
            </a:extLst>
          </p:cNvPr>
          <p:cNvSpPr/>
          <p:nvPr/>
        </p:nvSpPr>
        <p:spPr>
          <a:xfrm>
            <a:off x="261986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8" name="Oval 107">
            <a:extLst>
              <a:ext uri="{FF2B5EF4-FFF2-40B4-BE49-F238E27FC236}">
                <a16:creationId xmlns:a16="http://schemas.microsoft.com/office/drawing/2014/main" id="{8B7D4B46-0DBC-8E17-9E4A-ED8869CBCB88}"/>
              </a:ext>
            </a:extLst>
          </p:cNvPr>
          <p:cNvSpPr/>
          <p:nvPr/>
        </p:nvSpPr>
        <p:spPr>
          <a:xfrm>
            <a:off x="2984004"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9" name="Oval 108">
            <a:extLst>
              <a:ext uri="{FF2B5EF4-FFF2-40B4-BE49-F238E27FC236}">
                <a16:creationId xmlns:a16="http://schemas.microsoft.com/office/drawing/2014/main" id="{809198EE-61B6-0C55-5E72-CC96478B3081}"/>
              </a:ext>
            </a:extLst>
          </p:cNvPr>
          <p:cNvSpPr/>
          <p:nvPr/>
        </p:nvSpPr>
        <p:spPr>
          <a:xfrm>
            <a:off x="334852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0" name="Oval 109">
            <a:extLst>
              <a:ext uri="{FF2B5EF4-FFF2-40B4-BE49-F238E27FC236}">
                <a16:creationId xmlns:a16="http://schemas.microsoft.com/office/drawing/2014/main" id="{BE48170E-C2C8-5ECB-7B4E-4825282DA9F8}"/>
              </a:ext>
            </a:extLst>
          </p:cNvPr>
          <p:cNvSpPr/>
          <p:nvPr/>
        </p:nvSpPr>
        <p:spPr>
          <a:xfrm>
            <a:off x="371305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1" name="Oval 110">
            <a:extLst>
              <a:ext uri="{FF2B5EF4-FFF2-40B4-BE49-F238E27FC236}">
                <a16:creationId xmlns:a16="http://schemas.microsoft.com/office/drawing/2014/main" id="{ABB9A261-A519-8F83-CC9C-C27E7BE7C8BC}"/>
              </a:ext>
            </a:extLst>
          </p:cNvPr>
          <p:cNvSpPr/>
          <p:nvPr/>
        </p:nvSpPr>
        <p:spPr>
          <a:xfrm>
            <a:off x="4071397"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2" name="Oval 111">
            <a:extLst>
              <a:ext uri="{FF2B5EF4-FFF2-40B4-BE49-F238E27FC236}">
                <a16:creationId xmlns:a16="http://schemas.microsoft.com/office/drawing/2014/main" id="{3C6B49AE-22F4-29C7-6562-D5F7B5533FAF}"/>
              </a:ext>
            </a:extLst>
          </p:cNvPr>
          <p:cNvSpPr/>
          <p:nvPr/>
        </p:nvSpPr>
        <p:spPr>
          <a:xfrm>
            <a:off x="4442099"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3" name="Oval 112">
            <a:extLst>
              <a:ext uri="{FF2B5EF4-FFF2-40B4-BE49-F238E27FC236}">
                <a16:creationId xmlns:a16="http://schemas.microsoft.com/office/drawing/2014/main" id="{458A706B-18C3-65BA-DD55-E8D0F35DB7E9}"/>
              </a:ext>
            </a:extLst>
          </p:cNvPr>
          <p:cNvSpPr/>
          <p:nvPr/>
        </p:nvSpPr>
        <p:spPr>
          <a:xfrm>
            <a:off x="4806623"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411128" y="53791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a:t>
            </a:r>
            <a:r>
              <a:rPr lang="en-US" altLang="zh-CN" sz="1200" dirty="0" err="1">
                <a:solidFill>
                  <a:schemeClr val="tx1"/>
                </a:solidFill>
                <a:latin typeface="Arial" panose="020B0604020202020204" pitchFamily="34" charset="0"/>
                <a:cs typeface="Arial" panose="020B0604020202020204" pitchFamily="34" charset="0"/>
              </a:rPr>
              <a:t>chua</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1168400" y="5521605"/>
            <a:ext cx="67148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189157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7" name="Oval 116">
            <a:extLst>
              <a:ext uri="{FF2B5EF4-FFF2-40B4-BE49-F238E27FC236}">
                <a16:creationId xmlns:a16="http://schemas.microsoft.com/office/drawing/2014/main" id="{4274FBC1-5792-4EF8-6975-F5AA36DEF46D}"/>
              </a:ext>
            </a:extLst>
          </p:cNvPr>
          <p:cNvSpPr/>
          <p:nvPr/>
        </p:nvSpPr>
        <p:spPr>
          <a:xfrm>
            <a:off x="225571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8" name="Oval 117">
            <a:extLst>
              <a:ext uri="{FF2B5EF4-FFF2-40B4-BE49-F238E27FC236}">
                <a16:creationId xmlns:a16="http://schemas.microsoft.com/office/drawing/2014/main" id="{88F5D0DA-5D57-0855-F499-3E4388E0A04B}"/>
              </a:ext>
            </a:extLst>
          </p:cNvPr>
          <p:cNvSpPr/>
          <p:nvPr/>
        </p:nvSpPr>
        <p:spPr>
          <a:xfrm>
            <a:off x="261986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9" name="Oval 118">
            <a:extLst>
              <a:ext uri="{FF2B5EF4-FFF2-40B4-BE49-F238E27FC236}">
                <a16:creationId xmlns:a16="http://schemas.microsoft.com/office/drawing/2014/main" id="{D70863FB-17C8-F44A-FCF0-935042648F15}"/>
              </a:ext>
            </a:extLst>
          </p:cNvPr>
          <p:cNvSpPr/>
          <p:nvPr/>
        </p:nvSpPr>
        <p:spPr>
          <a:xfrm>
            <a:off x="298400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1" name="Oval 120">
            <a:extLst>
              <a:ext uri="{FF2B5EF4-FFF2-40B4-BE49-F238E27FC236}">
                <a16:creationId xmlns:a16="http://schemas.microsoft.com/office/drawing/2014/main" id="{EEF402AA-A4A0-D4C2-059E-E66982B6EBE5}"/>
              </a:ext>
            </a:extLst>
          </p:cNvPr>
          <p:cNvSpPr/>
          <p:nvPr/>
        </p:nvSpPr>
        <p:spPr>
          <a:xfrm>
            <a:off x="3713052"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3" name="Oval 122">
            <a:extLst>
              <a:ext uri="{FF2B5EF4-FFF2-40B4-BE49-F238E27FC236}">
                <a16:creationId xmlns:a16="http://schemas.microsoft.com/office/drawing/2014/main" id="{E1CF8C33-738A-C89E-6C4A-20BAC9F3863E}"/>
              </a:ext>
            </a:extLst>
          </p:cNvPr>
          <p:cNvSpPr/>
          <p:nvPr/>
        </p:nvSpPr>
        <p:spPr>
          <a:xfrm>
            <a:off x="444209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4" name="Oval 123">
            <a:extLst>
              <a:ext uri="{FF2B5EF4-FFF2-40B4-BE49-F238E27FC236}">
                <a16:creationId xmlns:a16="http://schemas.microsoft.com/office/drawing/2014/main" id="{090B0514-3BDB-C3CE-E2C8-7DF23BABCD3E}"/>
              </a:ext>
            </a:extLst>
          </p:cNvPr>
          <p:cNvSpPr/>
          <p:nvPr/>
        </p:nvSpPr>
        <p:spPr>
          <a:xfrm>
            <a:off x="480662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793543" y="583858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359151" y="5838583"/>
            <a:ext cx="125588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12.5% – 14.5%</a:t>
            </a:r>
          </a:p>
        </p:txBody>
      </p:sp>
      <p:sp>
        <p:nvSpPr>
          <p:cNvPr id="127" name="Title 2">
            <a:extLst>
              <a:ext uri="{FF2B5EF4-FFF2-40B4-BE49-F238E27FC236}">
                <a16:creationId xmlns:a16="http://schemas.microsoft.com/office/drawing/2014/main" id="{B5A9709D-06AD-382A-042C-DC037BA6DFC0}"/>
              </a:ext>
            </a:extLst>
          </p:cNvPr>
          <p:cNvSpPr txBox="1"/>
          <p:nvPr/>
        </p:nvSpPr>
        <p:spPr>
          <a:xfrm>
            <a:off x="4356425" y="583858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411128"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1659467" y="6306259"/>
            <a:ext cx="18041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C00D633-CAA8-3798-641F-950A201C4254}"/>
              </a:ext>
            </a:extLst>
          </p:cNvPr>
          <p:cNvCxnSpPr>
            <a:cxnSpLocks/>
          </p:cNvCxnSpPr>
          <p:nvPr/>
        </p:nvCxnSpPr>
        <p:spPr>
          <a:xfrm>
            <a:off x="7531443" y="2627277"/>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1C132A17-50C4-C04D-C7CE-31CCC7C94209}"/>
              </a:ext>
            </a:extLst>
          </p:cNvPr>
          <p:cNvCxnSpPr>
            <a:cxnSpLocks/>
          </p:cNvCxnSpPr>
          <p:nvPr/>
        </p:nvCxnSpPr>
        <p:spPr>
          <a:xfrm>
            <a:off x="7531443" y="427749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4068414" y="6152078"/>
            <a:ext cx="278634" cy="272668"/>
            <a:chOff x="8032638" y="5926610"/>
            <a:chExt cx="278634" cy="272668"/>
          </a:xfrm>
        </p:grpSpPr>
        <p:sp>
          <p:nvSpPr>
            <p:cNvPr id="8" name="Freeform 7">
              <a:extLst>
                <a:ext uri="{FF2B5EF4-FFF2-40B4-BE49-F238E27FC236}">
                  <a16:creationId xmlns:a16="http://schemas.microsoft.com/office/drawing/2014/main" id="{4457550D-D6A7-A7C4-1FA9-F03BB865B97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9" name="Freeform 8">
              <a:extLst>
                <a:ext uri="{FF2B5EF4-FFF2-40B4-BE49-F238E27FC236}">
                  <a16:creationId xmlns:a16="http://schemas.microsoft.com/office/drawing/2014/main" id="{4C18D776-10EF-45C9-08AB-E3BB051419B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3507982"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7" name="object 58">
            <a:extLst>
              <a:ext uri="{FF2B5EF4-FFF2-40B4-BE49-F238E27FC236}">
                <a16:creationId xmlns:a16="http://schemas.microsoft.com/office/drawing/2014/main" id="{CD3F8D01-70E7-3584-39CE-A682CD0E1B30}"/>
              </a:ext>
            </a:extLst>
          </p:cNvPr>
          <p:cNvSpPr txBox="1"/>
          <p:nvPr/>
        </p:nvSpPr>
        <p:spPr>
          <a:xfrm>
            <a:off x="8218958" y="5016306"/>
            <a:ext cx="3561913" cy="1145186"/>
          </a:xfrm>
          <a:prstGeom prst="rect">
            <a:avLst/>
          </a:prstGeom>
        </p:spPr>
        <p:txBody>
          <a:bodyPr vert="horz" wrap="square" lIns="0" tIns="17145" rIns="0" bIns="0" numCol="2" rtlCol="0" anchor="ctr" anchorCtr="0">
            <a:noAutofit/>
          </a:bodyPr>
          <a:lstStyle/>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Bánh mì nướng</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Vani</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Bơ</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Kẹo bơ cứng</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Mật ong</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Crème brulée</a:t>
            </a:r>
            <a:endParaRPr lang="en-AU" sz="1600" dirty="0">
              <a:latin typeface="Arial" panose="020B0604020202020204" pitchFamily="34" charset="0"/>
              <a:cs typeface="Hellix SemiBold"/>
            </a:endParaRP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Quế</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Dừa</a:t>
            </a:r>
          </a:p>
          <a:p>
            <a:pPr marL="285750" indent="-285750">
              <a:lnSpc>
                <a:spcPct val="98000"/>
              </a:lnSpc>
              <a:spcAft>
                <a:spcPts val="100"/>
              </a:spcAft>
              <a:buClr>
                <a:schemeClr val="bg2"/>
              </a:buClr>
              <a:buFont typeface="Arial" panose="020B0604020202020204" pitchFamily="34" charset="0"/>
              <a:buChar char="•"/>
            </a:pPr>
            <a:r>
              <a:rPr lang="en-US" altLang="zh-CN" sz="1600" dirty="0" err="1">
                <a:latin typeface="Arial" panose="020B0604020202020204" pitchFamily="34" charset="0"/>
                <a:cs typeface="Hellix SemiBold"/>
              </a:rPr>
              <a:t>Kẹo</a:t>
            </a:r>
            <a:r>
              <a:rPr lang="en-US" altLang="zh-CN" sz="1600" dirty="0">
                <a:latin typeface="Arial" panose="020B0604020202020204" pitchFamily="34" charset="0"/>
                <a:cs typeface="Hellix SemiBold"/>
              </a:rPr>
              <a:t> nougat</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Hạnh nhân nướng</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Gia vị</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Phấn</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Khoáng chất</a:t>
            </a:r>
          </a:p>
        </p:txBody>
      </p:sp>
      <p:grpSp>
        <p:nvGrpSpPr>
          <p:cNvPr id="18" name="Group 17">
            <a:extLst>
              <a:ext uri="{FF2B5EF4-FFF2-40B4-BE49-F238E27FC236}">
                <a16:creationId xmlns:a16="http://schemas.microsoft.com/office/drawing/2014/main" id="{A1069411-5650-5DBF-62AF-0F67699EAD73}"/>
              </a:ext>
            </a:extLst>
          </p:cNvPr>
          <p:cNvGrpSpPr/>
          <p:nvPr/>
        </p:nvGrpSpPr>
        <p:grpSpPr>
          <a:xfrm rot="10800000">
            <a:off x="3348886" y="6152078"/>
            <a:ext cx="278634" cy="272668"/>
            <a:chOff x="8032638" y="5926610"/>
            <a:chExt cx="278634" cy="272668"/>
          </a:xfrm>
        </p:grpSpPr>
        <p:sp>
          <p:nvSpPr>
            <p:cNvPr id="19" name="Freeform 18">
              <a:extLst>
                <a:ext uri="{FF2B5EF4-FFF2-40B4-BE49-F238E27FC236}">
                  <a16:creationId xmlns:a16="http://schemas.microsoft.com/office/drawing/2014/main" id="{5E48266D-97F6-1D1B-14B0-B030C4FDA226}"/>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22" name="Freeform 21">
              <a:extLst>
                <a:ext uri="{FF2B5EF4-FFF2-40B4-BE49-F238E27FC236}">
                  <a16:creationId xmlns:a16="http://schemas.microsoft.com/office/drawing/2014/main" id="{66BA2F64-2DF9-95D0-601E-3919A6A7D1D7}"/>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spTree>
    <p:extLst>
      <p:ext uri="{BB962C8B-B14F-4D97-AF65-F5344CB8AC3E}">
        <p14:creationId xmlns:p14="http://schemas.microsoft.com/office/powerpoint/2010/main" val="16406890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p:nvPr>
        </p:nvSpPr>
        <p:spPr>
          <a:xfrm>
            <a:off x="623888" y="595639"/>
            <a:ext cx="11283754" cy="1325562"/>
          </a:xfrm>
        </p:spPr>
        <p:txBody>
          <a:bodyPr/>
          <a:lstStyle/>
          <a:p>
            <a:r>
              <a:rPr lang="en-US" altLang="zh-CN" sz="4000" b="1" dirty="0">
                <a:solidFill>
                  <a:schemeClr val="accent2"/>
                </a:solidFill>
              </a:rPr>
              <a:t>SHIRAZ
đặc điểm</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l="8675" r="8675"/>
          <a:stretch/>
        </p:blipFill>
        <p:spPr>
          <a:xfrm>
            <a:off x="5672168"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4545564"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SHIRAZ</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28375" y="184046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 name="Oval 11">
            <a:extLst>
              <a:ext uri="{FF2B5EF4-FFF2-40B4-BE49-F238E27FC236}">
                <a16:creationId xmlns:a16="http://schemas.microsoft.com/office/drawing/2014/main" id="{ECE51254-419D-29CF-E4C7-E8063642813C}"/>
              </a:ext>
            </a:extLst>
          </p:cNvPr>
          <p:cNvSpPr/>
          <p:nvPr/>
        </p:nvSpPr>
        <p:spPr>
          <a:xfrm>
            <a:off x="2392518" y="183756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 name="Oval 17">
            <a:extLst>
              <a:ext uri="{FF2B5EF4-FFF2-40B4-BE49-F238E27FC236}">
                <a16:creationId xmlns:a16="http://schemas.microsoft.com/office/drawing/2014/main" id="{8F9442EB-F8DB-AA97-5543-6832E2FA2144}"/>
              </a:ext>
            </a:extLst>
          </p:cNvPr>
          <p:cNvSpPr/>
          <p:nvPr/>
        </p:nvSpPr>
        <p:spPr>
          <a:xfrm>
            <a:off x="2756661" y="183756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9" name="Oval 18">
            <a:extLst>
              <a:ext uri="{FF2B5EF4-FFF2-40B4-BE49-F238E27FC236}">
                <a16:creationId xmlns:a16="http://schemas.microsoft.com/office/drawing/2014/main" id="{468D29E8-9680-54FB-ADF6-1FC18021F427}"/>
              </a:ext>
            </a:extLst>
          </p:cNvPr>
          <p:cNvSpPr/>
          <p:nvPr/>
        </p:nvSpPr>
        <p:spPr>
          <a:xfrm>
            <a:off x="3120804" y="183756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47929" y="1840128"/>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23" name="Oval 22">
            <a:extLst>
              <a:ext uri="{FF2B5EF4-FFF2-40B4-BE49-F238E27FC236}">
                <a16:creationId xmlns:a16="http://schemas.microsoft.com/office/drawing/2014/main" id="{984C8C4D-8F79-3F95-64F0-3F8DF32F7E86}"/>
              </a:ext>
            </a:extLst>
          </p:cNvPr>
          <p:cNvSpPr/>
          <p:nvPr/>
        </p:nvSpPr>
        <p:spPr>
          <a:xfrm>
            <a:off x="3485328" y="183756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5" name="Oval 24">
            <a:extLst>
              <a:ext uri="{FF2B5EF4-FFF2-40B4-BE49-F238E27FC236}">
                <a16:creationId xmlns:a16="http://schemas.microsoft.com/office/drawing/2014/main" id="{B44A9AAF-3CA0-F26C-52DB-452F9F1631C6}"/>
              </a:ext>
            </a:extLst>
          </p:cNvPr>
          <p:cNvSpPr/>
          <p:nvPr/>
        </p:nvSpPr>
        <p:spPr>
          <a:xfrm>
            <a:off x="3849852" y="183756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6" name="Oval 25">
            <a:extLst>
              <a:ext uri="{FF2B5EF4-FFF2-40B4-BE49-F238E27FC236}">
                <a16:creationId xmlns:a16="http://schemas.microsoft.com/office/drawing/2014/main" id="{0BDD849F-B1C2-C0FD-0305-6965BC931548}"/>
              </a:ext>
            </a:extLst>
          </p:cNvPr>
          <p:cNvSpPr/>
          <p:nvPr/>
        </p:nvSpPr>
        <p:spPr>
          <a:xfrm>
            <a:off x="4208197" y="183756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7" name="Oval 26">
            <a:extLst>
              <a:ext uri="{FF2B5EF4-FFF2-40B4-BE49-F238E27FC236}">
                <a16:creationId xmlns:a16="http://schemas.microsoft.com/office/drawing/2014/main" id="{E480CDAA-7258-4034-77AF-B93ACCC317A4}"/>
              </a:ext>
            </a:extLst>
          </p:cNvPr>
          <p:cNvSpPr/>
          <p:nvPr/>
        </p:nvSpPr>
        <p:spPr>
          <a:xfrm>
            <a:off x="4578899" y="183756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8" name="Oval 27">
            <a:extLst>
              <a:ext uri="{FF2B5EF4-FFF2-40B4-BE49-F238E27FC236}">
                <a16:creationId xmlns:a16="http://schemas.microsoft.com/office/drawing/2014/main" id="{FB717671-4407-4D98-7C0A-DF654166562E}"/>
              </a:ext>
            </a:extLst>
          </p:cNvPr>
          <p:cNvSpPr/>
          <p:nvPr/>
        </p:nvSpPr>
        <p:spPr>
          <a:xfrm>
            <a:off x="4943423" y="183756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4604738" y="2284754"/>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Shiraz</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428081" y="1973895"/>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28375" y="298964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4" name="Oval 33">
            <a:extLst>
              <a:ext uri="{FF2B5EF4-FFF2-40B4-BE49-F238E27FC236}">
                <a16:creationId xmlns:a16="http://schemas.microsoft.com/office/drawing/2014/main" id="{50B36DD8-882F-6FDA-508E-8EF70308D1B1}"/>
              </a:ext>
            </a:extLst>
          </p:cNvPr>
          <p:cNvSpPr/>
          <p:nvPr/>
        </p:nvSpPr>
        <p:spPr>
          <a:xfrm>
            <a:off x="2392518"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5" name="Oval 34">
            <a:extLst>
              <a:ext uri="{FF2B5EF4-FFF2-40B4-BE49-F238E27FC236}">
                <a16:creationId xmlns:a16="http://schemas.microsoft.com/office/drawing/2014/main" id="{449A331C-3C34-B5D3-9F68-36A4BAB9E1E4}"/>
              </a:ext>
            </a:extLst>
          </p:cNvPr>
          <p:cNvSpPr/>
          <p:nvPr/>
        </p:nvSpPr>
        <p:spPr>
          <a:xfrm>
            <a:off x="2756661"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6" name="Oval 35">
            <a:extLst>
              <a:ext uri="{FF2B5EF4-FFF2-40B4-BE49-F238E27FC236}">
                <a16:creationId xmlns:a16="http://schemas.microsoft.com/office/drawing/2014/main" id="{89D495A7-4C2F-C7E5-D281-5895A964F108}"/>
              </a:ext>
            </a:extLst>
          </p:cNvPr>
          <p:cNvSpPr/>
          <p:nvPr/>
        </p:nvSpPr>
        <p:spPr>
          <a:xfrm>
            <a:off x="3120804"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47928" y="2984493"/>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sp>
        <p:nvSpPr>
          <p:cNvPr id="39" name="Oval 38">
            <a:extLst>
              <a:ext uri="{FF2B5EF4-FFF2-40B4-BE49-F238E27FC236}">
                <a16:creationId xmlns:a16="http://schemas.microsoft.com/office/drawing/2014/main" id="{782FFC8C-30DA-0414-3434-62A7C3F3D806}"/>
              </a:ext>
            </a:extLst>
          </p:cNvPr>
          <p:cNvSpPr/>
          <p:nvPr/>
        </p:nvSpPr>
        <p:spPr>
          <a:xfrm>
            <a:off x="3485328"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0" name="Oval 39">
            <a:extLst>
              <a:ext uri="{FF2B5EF4-FFF2-40B4-BE49-F238E27FC236}">
                <a16:creationId xmlns:a16="http://schemas.microsoft.com/office/drawing/2014/main" id="{A8B49305-1D74-BF86-EEAA-4E7A1126B0CF}"/>
              </a:ext>
            </a:extLst>
          </p:cNvPr>
          <p:cNvSpPr/>
          <p:nvPr/>
        </p:nvSpPr>
        <p:spPr>
          <a:xfrm>
            <a:off x="3849852"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7" name="Oval 46">
            <a:extLst>
              <a:ext uri="{FF2B5EF4-FFF2-40B4-BE49-F238E27FC236}">
                <a16:creationId xmlns:a16="http://schemas.microsoft.com/office/drawing/2014/main" id="{E733220F-8285-B13A-9EBB-2139D51004FE}"/>
              </a:ext>
            </a:extLst>
          </p:cNvPr>
          <p:cNvSpPr/>
          <p:nvPr/>
        </p:nvSpPr>
        <p:spPr>
          <a:xfrm>
            <a:off x="4208197"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9" name="Oval 48">
            <a:extLst>
              <a:ext uri="{FF2B5EF4-FFF2-40B4-BE49-F238E27FC236}">
                <a16:creationId xmlns:a16="http://schemas.microsoft.com/office/drawing/2014/main" id="{3BF14DF1-3B62-C9FB-6F50-91ACA4D0A5EB}"/>
              </a:ext>
            </a:extLst>
          </p:cNvPr>
          <p:cNvSpPr/>
          <p:nvPr/>
        </p:nvSpPr>
        <p:spPr>
          <a:xfrm>
            <a:off x="4578899"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0" name="Oval 49">
            <a:extLst>
              <a:ext uri="{FF2B5EF4-FFF2-40B4-BE49-F238E27FC236}">
                <a16:creationId xmlns:a16="http://schemas.microsoft.com/office/drawing/2014/main" id="{14C47C49-46A0-3351-F040-BC7F20C9902B}"/>
              </a:ext>
            </a:extLst>
          </p:cNvPr>
          <p:cNvSpPr/>
          <p:nvPr/>
        </p:nvSpPr>
        <p:spPr>
          <a:xfrm>
            <a:off x="4943423"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30343" y="26356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52" name="Title 2">
            <a:extLst>
              <a:ext uri="{FF2B5EF4-FFF2-40B4-BE49-F238E27FC236}">
                <a16:creationId xmlns:a16="http://schemas.microsoft.com/office/drawing/2014/main" id="{88D89F4E-CECF-6C5F-173D-51A4744F4BC0}"/>
              </a:ext>
            </a:extLst>
          </p:cNvPr>
          <p:cNvSpPr txBox="1"/>
          <p:nvPr/>
        </p:nvSpPr>
        <p:spPr>
          <a:xfrm>
            <a:off x="3200094" y="266454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53" name="Title 2">
            <a:extLst>
              <a:ext uri="{FF2B5EF4-FFF2-40B4-BE49-F238E27FC236}">
                <a16:creationId xmlns:a16="http://schemas.microsoft.com/office/drawing/2014/main" id="{9E9DC995-A507-3152-C821-DA76E64866EB}"/>
              </a:ext>
            </a:extLst>
          </p:cNvPr>
          <p:cNvSpPr txBox="1"/>
          <p:nvPr/>
        </p:nvSpPr>
        <p:spPr>
          <a:xfrm>
            <a:off x="4493225" y="2635666"/>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Đầy đặn</a:t>
            </a:r>
          </a:p>
        </p:txBody>
      </p:sp>
      <p:sp>
        <p:nvSpPr>
          <p:cNvPr id="64" name="Oval 63">
            <a:extLst>
              <a:ext uri="{FF2B5EF4-FFF2-40B4-BE49-F238E27FC236}">
                <a16:creationId xmlns:a16="http://schemas.microsoft.com/office/drawing/2014/main" id="{3E8FC32D-8C9A-564C-F98B-B3AAE41E9B4C}"/>
              </a:ext>
            </a:extLst>
          </p:cNvPr>
          <p:cNvSpPr/>
          <p:nvPr/>
        </p:nvSpPr>
        <p:spPr>
          <a:xfrm>
            <a:off x="2028375" y="382990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5" name="Oval 64">
            <a:extLst>
              <a:ext uri="{FF2B5EF4-FFF2-40B4-BE49-F238E27FC236}">
                <a16:creationId xmlns:a16="http://schemas.microsoft.com/office/drawing/2014/main" id="{625D08E0-E61D-212F-DC8D-210D88ED5F05}"/>
              </a:ext>
            </a:extLst>
          </p:cNvPr>
          <p:cNvSpPr/>
          <p:nvPr/>
        </p:nvSpPr>
        <p:spPr>
          <a:xfrm>
            <a:off x="2392518" y="38269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3" name="Oval 72">
            <a:extLst>
              <a:ext uri="{FF2B5EF4-FFF2-40B4-BE49-F238E27FC236}">
                <a16:creationId xmlns:a16="http://schemas.microsoft.com/office/drawing/2014/main" id="{BF209D93-A92D-6C67-6E0F-37788D6C5AA8}"/>
              </a:ext>
            </a:extLst>
          </p:cNvPr>
          <p:cNvSpPr/>
          <p:nvPr/>
        </p:nvSpPr>
        <p:spPr>
          <a:xfrm>
            <a:off x="2756661"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3" name="Oval 82">
            <a:extLst>
              <a:ext uri="{FF2B5EF4-FFF2-40B4-BE49-F238E27FC236}">
                <a16:creationId xmlns:a16="http://schemas.microsoft.com/office/drawing/2014/main" id="{6D466FAD-93A0-FDC9-6BCF-063E8D1C2C2C}"/>
              </a:ext>
            </a:extLst>
          </p:cNvPr>
          <p:cNvSpPr/>
          <p:nvPr/>
        </p:nvSpPr>
        <p:spPr>
          <a:xfrm>
            <a:off x="3120804"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4" name="Oval 83">
            <a:extLst>
              <a:ext uri="{FF2B5EF4-FFF2-40B4-BE49-F238E27FC236}">
                <a16:creationId xmlns:a16="http://schemas.microsoft.com/office/drawing/2014/main" id="{73CD6084-5755-9465-04E8-8F7D0E3A4492}"/>
              </a:ext>
            </a:extLst>
          </p:cNvPr>
          <p:cNvSpPr/>
          <p:nvPr/>
        </p:nvSpPr>
        <p:spPr>
          <a:xfrm>
            <a:off x="3485328"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5" name="Oval 84">
            <a:extLst>
              <a:ext uri="{FF2B5EF4-FFF2-40B4-BE49-F238E27FC236}">
                <a16:creationId xmlns:a16="http://schemas.microsoft.com/office/drawing/2014/main" id="{6D1800F4-B959-4248-CF67-B6654C3D06E8}"/>
              </a:ext>
            </a:extLst>
          </p:cNvPr>
          <p:cNvSpPr/>
          <p:nvPr/>
        </p:nvSpPr>
        <p:spPr>
          <a:xfrm>
            <a:off x="3849852"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6" name="Oval 85">
            <a:extLst>
              <a:ext uri="{FF2B5EF4-FFF2-40B4-BE49-F238E27FC236}">
                <a16:creationId xmlns:a16="http://schemas.microsoft.com/office/drawing/2014/main" id="{F2EA93D6-D2BB-B18F-2EBE-7A2376318C87}"/>
              </a:ext>
            </a:extLst>
          </p:cNvPr>
          <p:cNvSpPr/>
          <p:nvPr/>
        </p:nvSpPr>
        <p:spPr>
          <a:xfrm>
            <a:off x="4208197"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9" name="Oval 88">
            <a:extLst>
              <a:ext uri="{FF2B5EF4-FFF2-40B4-BE49-F238E27FC236}">
                <a16:creationId xmlns:a16="http://schemas.microsoft.com/office/drawing/2014/main" id="{1A159CF4-88D4-BF5C-2067-BCF7FAB4BD65}"/>
              </a:ext>
            </a:extLst>
          </p:cNvPr>
          <p:cNvSpPr/>
          <p:nvPr/>
        </p:nvSpPr>
        <p:spPr>
          <a:xfrm>
            <a:off x="4578899"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43423"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30343" y="3475926"/>
            <a:ext cx="999815" cy="241490"/>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0" name="Title 2">
            <a:extLst>
              <a:ext uri="{FF2B5EF4-FFF2-40B4-BE49-F238E27FC236}">
                <a16:creationId xmlns:a16="http://schemas.microsoft.com/office/drawing/2014/main" id="{6C84E901-6665-1CAB-0CCB-9B30009F5578}"/>
              </a:ext>
            </a:extLst>
          </p:cNvPr>
          <p:cNvSpPr txBox="1"/>
          <p:nvPr/>
        </p:nvSpPr>
        <p:spPr>
          <a:xfrm>
            <a:off x="3050911" y="350480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1" name="Title 2">
            <a:extLst>
              <a:ext uri="{FF2B5EF4-FFF2-40B4-BE49-F238E27FC236}">
                <a16:creationId xmlns:a16="http://schemas.microsoft.com/office/drawing/2014/main" id="{A647868B-BCF5-1E40-885C-502A3E455F10}"/>
              </a:ext>
            </a:extLst>
          </p:cNvPr>
          <p:cNvSpPr txBox="1"/>
          <p:nvPr/>
        </p:nvSpPr>
        <p:spPr>
          <a:xfrm>
            <a:off x="4493225" y="347592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286933" y="3135430"/>
            <a:ext cx="6897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47928" y="383871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428081" y="3981180"/>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28375" y="467016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92518"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56661"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20804"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85328"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9852"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5" name="Oval 144">
            <a:extLst>
              <a:ext uri="{FF2B5EF4-FFF2-40B4-BE49-F238E27FC236}">
                <a16:creationId xmlns:a16="http://schemas.microsoft.com/office/drawing/2014/main" id="{576556F0-BD75-73DF-55B0-BA83A9E117EC}"/>
              </a:ext>
            </a:extLst>
          </p:cNvPr>
          <p:cNvSpPr/>
          <p:nvPr/>
        </p:nvSpPr>
        <p:spPr>
          <a:xfrm>
            <a:off x="4208197"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78899"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43423"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8" name="Title 2">
            <a:extLst>
              <a:ext uri="{FF2B5EF4-FFF2-40B4-BE49-F238E27FC236}">
                <a16:creationId xmlns:a16="http://schemas.microsoft.com/office/drawing/2014/main" id="{EDFFE394-94B4-2EB4-A6E8-97B7CE7991F0}"/>
              </a:ext>
            </a:extLst>
          </p:cNvPr>
          <p:cNvSpPr txBox="1"/>
          <p:nvPr/>
        </p:nvSpPr>
        <p:spPr>
          <a:xfrm>
            <a:off x="1930343" y="431618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sp>
        <p:nvSpPr>
          <p:cNvPr id="149" name="Title 2">
            <a:extLst>
              <a:ext uri="{FF2B5EF4-FFF2-40B4-BE49-F238E27FC236}">
                <a16:creationId xmlns:a16="http://schemas.microsoft.com/office/drawing/2014/main" id="{BD101432-B58A-D22F-33DD-83395CD07196}"/>
              </a:ext>
            </a:extLst>
          </p:cNvPr>
          <p:cNvSpPr txBox="1"/>
          <p:nvPr/>
        </p:nvSpPr>
        <p:spPr>
          <a:xfrm>
            <a:off x="3050911" y="434505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50" name="Title 2">
            <a:extLst>
              <a:ext uri="{FF2B5EF4-FFF2-40B4-BE49-F238E27FC236}">
                <a16:creationId xmlns:a16="http://schemas.microsoft.com/office/drawing/2014/main" id="{BC0235A1-B969-BEAA-8BC4-2F05808FD686}"/>
              </a:ext>
            </a:extLst>
          </p:cNvPr>
          <p:cNvSpPr txBox="1"/>
          <p:nvPr/>
        </p:nvSpPr>
        <p:spPr>
          <a:xfrm>
            <a:off x="4493225" y="431618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51" name="Title 2">
            <a:extLst>
              <a:ext uri="{FF2B5EF4-FFF2-40B4-BE49-F238E27FC236}">
                <a16:creationId xmlns:a16="http://schemas.microsoft.com/office/drawing/2014/main" id="{0519CC78-E188-BE2B-85C0-E0FE7FCF4745}"/>
              </a:ext>
            </a:extLst>
          </p:cNvPr>
          <p:cNvSpPr txBox="1"/>
          <p:nvPr/>
        </p:nvSpPr>
        <p:spPr>
          <a:xfrm>
            <a:off x="547928" y="4678969"/>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286933" y="4821439"/>
            <a:ext cx="6897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28375" y="501614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92518"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56661"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20804"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85328"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9852"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9" name="Oval 158">
            <a:extLst>
              <a:ext uri="{FF2B5EF4-FFF2-40B4-BE49-F238E27FC236}">
                <a16:creationId xmlns:a16="http://schemas.microsoft.com/office/drawing/2014/main" id="{054664EB-A97A-E728-685F-8C32614CD1C7}"/>
              </a:ext>
            </a:extLst>
          </p:cNvPr>
          <p:cNvSpPr/>
          <p:nvPr/>
        </p:nvSpPr>
        <p:spPr>
          <a:xfrm>
            <a:off x="4208197"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78899"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43423"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47928" y="502495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err="1">
                <a:solidFill>
                  <a:schemeClr val="tx1"/>
                </a:solidFill>
                <a:latin typeface="Arial" panose="020B0604020202020204" pitchFamily="34" charset="0"/>
                <a:cs typeface="Arial" panose="020B0604020202020204" pitchFamily="34" charset="0"/>
              </a:rPr>
              <a:t>Độ</a:t>
            </a:r>
            <a:r>
              <a:rPr lang="en-US" altLang="zh-CN" sz="1200" dirty="0">
                <a:solidFill>
                  <a:schemeClr val="tx1"/>
                </a:solidFill>
                <a:latin typeface="Arial" panose="020B0604020202020204" pitchFamily="34" charset="0"/>
                <a:cs typeface="Arial" panose="020B0604020202020204" pitchFamily="34" charset="0"/>
              </a:rPr>
              <a:t> </a:t>
            </a:r>
            <a:r>
              <a:rPr lang="en-US" altLang="zh-CN" sz="1200" dirty="0" err="1">
                <a:solidFill>
                  <a:schemeClr val="tx1"/>
                </a:solidFill>
                <a:latin typeface="Arial" panose="020B0604020202020204" pitchFamily="34" charset="0"/>
                <a:cs typeface="Arial" panose="020B0604020202020204" pitchFamily="34" charset="0"/>
              </a:rPr>
              <a:t>chát</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286933" y="5167428"/>
            <a:ext cx="6897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28375" y="627658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92518" y="627368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56661"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20804"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8" name="Oval 167">
            <a:extLst>
              <a:ext uri="{FF2B5EF4-FFF2-40B4-BE49-F238E27FC236}">
                <a16:creationId xmlns:a16="http://schemas.microsoft.com/office/drawing/2014/main" id="{DB4B4ABB-9FA8-B87C-73BC-FDDC7FF1CBDD}"/>
              </a:ext>
            </a:extLst>
          </p:cNvPr>
          <p:cNvSpPr/>
          <p:nvPr/>
        </p:nvSpPr>
        <p:spPr>
          <a:xfrm>
            <a:off x="3485328"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9" name="Oval 168">
            <a:extLst>
              <a:ext uri="{FF2B5EF4-FFF2-40B4-BE49-F238E27FC236}">
                <a16:creationId xmlns:a16="http://schemas.microsoft.com/office/drawing/2014/main" id="{C28B8766-8D70-DE4B-4648-7E9551E0CF54}"/>
              </a:ext>
            </a:extLst>
          </p:cNvPr>
          <p:cNvSpPr/>
          <p:nvPr/>
        </p:nvSpPr>
        <p:spPr>
          <a:xfrm>
            <a:off x="4208197" y="62736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43423" y="627368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30343" y="597271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87839" y="5972718"/>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93225" y="597271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47928" y="6285398"/>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803400" y="6427868"/>
            <a:ext cx="17328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7B910BE-98B0-4F4B-367C-75B3477F925C}"/>
              </a:ext>
            </a:extLst>
          </p:cNvPr>
          <p:cNvCxnSpPr>
            <a:cxnSpLocks/>
          </p:cNvCxnSpPr>
          <p:nvPr/>
        </p:nvCxnSpPr>
        <p:spPr>
          <a:xfrm>
            <a:off x="5088756" y="214869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8224CEAB-450B-019E-ECCF-05EA077F8075}"/>
              </a:ext>
            </a:extLst>
          </p:cNvPr>
          <p:cNvCxnSpPr>
            <a:cxnSpLocks/>
          </p:cNvCxnSpPr>
          <p:nvPr/>
        </p:nvCxnSpPr>
        <p:spPr>
          <a:xfrm>
            <a:off x="4695881" y="214869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42ACF20F-A0B5-F59B-9D74-2D85DF1AED6A}"/>
              </a:ext>
            </a:extLst>
          </p:cNvPr>
          <p:cNvCxnSpPr>
            <a:cxnSpLocks/>
          </p:cNvCxnSpPr>
          <p:nvPr/>
        </p:nvCxnSpPr>
        <p:spPr>
          <a:xfrm>
            <a:off x="4699416" y="2282814"/>
            <a:ext cx="39717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28375" y="539529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92518"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56661"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20804"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85328"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9852"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6" name="Oval 185">
            <a:extLst>
              <a:ext uri="{FF2B5EF4-FFF2-40B4-BE49-F238E27FC236}">
                <a16:creationId xmlns:a16="http://schemas.microsoft.com/office/drawing/2014/main" id="{2529CC3E-49CC-BE5A-929D-20B404F12647}"/>
              </a:ext>
            </a:extLst>
          </p:cNvPr>
          <p:cNvSpPr/>
          <p:nvPr/>
        </p:nvSpPr>
        <p:spPr>
          <a:xfrm>
            <a:off x="4208197"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78899"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43423"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47928" y="540410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a:t>
            </a:r>
            <a:r>
              <a:rPr lang="en-US" altLang="zh-CN" sz="1200" dirty="0" err="1">
                <a:solidFill>
                  <a:schemeClr val="tx1"/>
                </a:solidFill>
                <a:latin typeface="Arial" panose="020B0604020202020204" pitchFamily="34" charset="0"/>
                <a:cs typeface="Arial" panose="020B0604020202020204" pitchFamily="34" charset="0"/>
              </a:rPr>
              <a:t>chua</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428081" y="5546571"/>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95" name="Group 194">
            <a:extLst>
              <a:ext uri="{FF2B5EF4-FFF2-40B4-BE49-F238E27FC236}">
                <a16:creationId xmlns:a16="http://schemas.microsoft.com/office/drawing/2014/main" id="{5AC20B1C-4B4E-AE5A-8D9F-8DF910C63D99}"/>
              </a:ext>
            </a:extLst>
          </p:cNvPr>
          <p:cNvGrpSpPr/>
          <p:nvPr/>
        </p:nvGrpSpPr>
        <p:grpSpPr>
          <a:xfrm>
            <a:off x="4572933" y="6274205"/>
            <a:ext cx="278634" cy="272668"/>
            <a:chOff x="8032638" y="5926610"/>
            <a:chExt cx="278634" cy="272668"/>
          </a:xfrm>
        </p:grpSpPr>
        <p:sp>
          <p:nvSpPr>
            <p:cNvPr id="196" name="Freeform 195">
              <a:extLst>
                <a:ext uri="{FF2B5EF4-FFF2-40B4-BE49-F238E27FC236}">
                  <a16:creationId xmlns:a16="http://schemas.microsoft.com/office/drawing/2014/main" id="{5F241F64-F7DD-2E28-7CFF-EF475E7F686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97" name="Freeform 196">
              <a:extLst>
                <a:ext uri="{FF2B5EF4-FFF2-40B4-BE49-F238E27FC236}">
                  <a16:creationId xmlns:a16="http://schemas.microsoft.com/office/drawing/2014/main" id="{5B67458C-AEFC-63DB-3A02-1258A092B494}"/>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grpSp>
        <p:nvGrpSpPr>
          <p:cNvPr id="198" name="Group 197">
            <a:extLst>
              <a:ext uri="{FF2B5EF4-FFF2-40B4-BE49-F238E27FC236}">
                <a16:creationId xmlns:a16="http://schemas.microsoft.com/office/drawing/2014/main" id="{428F2805-5190-4A07-A002-0D6ADD1E12CF}"/>
              </a:ext>
            </a:extLst>
          </p:cNvPr>
          <p:cNvGrpSpPr/>
          <p:nvPr/>
        </p:nvGrpSpPr>
        <p:grpSpPr>
          <a:xfrm rot="10800000">
            <a:off x="3851821" y="6274205"/>
            <a:ext cx="278634" cy="272668"/>
            <a:chOff x="8032638" y="5926610"/>
            <a:chExt cx="278634" cy="272668"/>
          </a:xfrm>
        </p:grpSpPr>
        <p:sp>
          <p:nvSpPr>
            <p:cNvPr id="199" name="Freeform 198">
              <a:extLst>
                <a:ext uri="{FF2B5EF4-FFF2-40B4-BE49-F238E27FC236}">
                  <a16:creationId xmlns:a16="http://schemas.microsoft.com/office/drawing/2014/main" id="{609D5A3D-EBE7-FD35-FF95-0EC4BF79FD6F}"/>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200" name="Freeform 199">
              <a:extLst>
                <a:ext uri="{FF2B5EF4-FFF2-40B4-BE49-F238E27FC236}">
                  <a16:creationId xmlns:a16="http://schemas.microsoft.com/office/drawing/2014/main" id="{A56402CE-C693-42AD-D881-1C10A5979ACC}"/>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cxnSp>
        <p:nvCxnSpPr>
          <p:cNvPr id="6" name="Straight Connector 5">
            <a:extLst>
              <a:ext uri="{FF2B5EF4-FFF2-40B4-BE49-F238E27FC236}">
                <a16:creationId xmlns:a16="http://schemas.microsoft.com/office/drawing/2014/main" id="{E0C1664E-8A67-13E0-354C-3BAE66C23B3C}"/>
              </a:ext>
            </a:extLst>
          </p:cNvPr>
          <p:cNvCxnSpPr>
            <a:cxnSpLocks/>
          </p:cNvCxnSpPr>
          <p:nvPr/>
        </p:nvCxnSpPr>
        <p:spPr>
          <a:xfrm>
            <a:off x="7078094" y="2287785"/>
            <a:ext cx="227146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bject 58">
            <a:extLst>
              <a:ext uri="{FF2B5EF4-FFF2-40B4-BE49-F238E27FC236}">
                <a16:creationId xmlns:a16="http://schemas.microsoft.com/office/drawing/2014/main" id="{1A813039-90ED-48AC-FD33-6E174768F007}"/>
              </a:ext>
            </a:extLst>
          </p:cNvPr>
          <p:cNvSpPr txBox="1"/>
          <p:nvPr/>
        </p:nvSpPr>
        <p:spPr>
          <a:xfrm>
            <a:off x="8706125" y="2849901"/>
            <a:ext cx="2665060" cy="1534577"/>
          </a:xfrm>
          <a:prstGeom prst="rect">
            <a:avLst/>
          </a:prstGeom>
        </p:spPr>
        <p:txBody>
          <a:bodyPr vert="horz" wrap="square" lIns="0" tIns="17145" rIns="0" bIns="0" numCol="1" rtlCol="0" anchor="ctr" anchorCtr="0">
            <a:noAutofit/>
          </a:bodyPr>
          <a:lstStyle/>
          <a:p>
            <a:pPr>
              <a:lnSpc>
                <a:spcPct val="98000"/>
              </a:lnSpc>
              <a:spcAft>
                <a:spcPts val="100"/>
              </a:spcAft>
              <a:buClr>
                <a:schemeClr val="bg2"/>
              </a:buClr>
            </a:pPr>
            <a:r>
              <a:rPr lang="en-US" altLang="zh-CN" sz="1600" b="1" dirty="0">
                <a:latin typeface="Arial" panose="020B0604020202020204" pitchFamily="34" charset="0"/>
                <a:cs typeface="Hellix SemiBold"/>
              </a:rPr>
              <a:t>HƯƠNG VỊ ĐIỂN HÌNH</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Tiêu</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Mâm xôi đen</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Gia vị</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Mận</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Anh đào đen</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Sô cô la</a:t>
            </a:r>
          </a:p>
          <a:p>
            <a:pPr marL="285750" indent="-285750">
              <a:lnSpc>
                <a:spcPct val="98000"/>
              </a:lnSpc>
              <a:spcAft>
                <a:spcPts val="100"/>
              </a:spcAft>
              <a:buClr>
                <a:schemeClr val="bg2"/>
              </a:buClr>
              <a:buFont typeface="Arial" panose="020B0604020202020204" pitchFamily="34" charset="0"/>
              <a:buChar char="•"/>
            </a:pPr>
            <a:r>
              <a:rPr lang="en-US" altLang="zh-CN" sz="1600" dirty="0">
                <a:latin typeface="Arial" panose="020B0604020202020204" pitchFamily="34" charset="0"/>
                <a:cs typeface="Hellix SemiBold"/>
              </a:rPr>
              <a:t>Cà phê</a:t>
            </a:r>
          </a:p>
        </p:txBody>
      </p:sp>
      <p:cxnSp>
        <p:nvCxnSpPr>
          <p:cNvPr id="8" name="Straight Connector 7">
            <a:extLst>
              <a:ext uri="{FF2B5EF4-FFF2-40B4-BE49-F238E27FC236}">
                <a16:creationId xmlns:a16="http://schemas.microsoft.com/office/drawing/2014/main" id="{C20E4702-FA01-664C-07B6-CE0616F69F56}"/>
              </a:ext>
            </a:extLst>
          </p:cNvPr>
          <p:cNvCxnSpPr>
            <a:cxnSpLocks/>
          </p:cNvCxnSpPr>
          <p:nvPr/>
        </p:nvCxnSpPr>
        <p:spPr>
          <a:xfrm>
            <a:off x="9339658" y="2285352"/>
            <a:ext cx="0" cy="23231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390583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EC40966-12C1-C8B6-3BD3-CAAB5B274E0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2337" t="7031" r="18788" b="19563"/>
          <a:stretch/>
        </p:blipFill>
        <p:spPr>
          <a:xfrm>
            <a:off x="1" y="368300"/>
            <a:ext cx="6096000" cy="6103741"/>
          </a:xfrm>
        </p:spPr>
      </p:pic>
      <p:sp>
        <p:nvSpPr>
          <p:cNvPr id="4" name="Text Placeholder 3">
            <a:extLst>
              <a:ext uri="{FF2B5EF4-FFF2-40B4-BE49-F238E27FC236}">
                <a16:creationId xmlns:a16="http://schemas.microsoft.com/office/drawing/2014/main" id="{9158A547-E314-546B-744D-BDCB5D9E3489}"/>
              </a:ext>
            </a:extLst>
          </p:cNvPr>
          <p:cNvSpPr>
            <a:spLocks noGrp="1"/>
          </p:cNvSpPr>
          <p:nvPr>
            <p:ph type="body" sz="quarter" idx="12"/>
          </p:nvPr>
        </p:nvSpPr>
        <p:spPr>
          <a:xfrm>
            <a:off x="6456363" y="4319650"/>
            <a:ext cx="4291585" cy="1530521"/>
          </a:xfrm>
        </p:spPr>
        <p:txBody>
          <a:bodyPr/>
          <a:lstStyle/>
          <a:p>
            <a:pPr marL="0" indent="0">
              <a:spcBef>
                <a:spcPts val="800"/>
              </a:spcBef>
              <a:buNone/>
            </a:pPr>
            <a:r>
              <a:rPr lang="en-US" altLang="zh-CN" dirty="0"/>
              <a:t>Các giống đáng chú ý khác:</a:t>
            </a:r>
          </a:p>
          <a:p>
            <a:pPr>
              <a:spcBef>
                <a:spcPts val="800"/>
              </a:spcBef>
            </a:pPr>
            <a:r>
              <a:rPr lang="en-US" altLang="zh-CN" dirty="0"/>
              <a:t>Verdelho</a:t>
            </a:r>
          </a:p>
          <a:p>
            <a:pPr>
              <a:spcBef>
                <a:spcPts val="800"/>
              </a:spcBef>
            </a:pPr>
            <a:r>
              <a:rPr lang="en-US" altLang="zh-CN" dirty="0"/>
              <a:t>Pinot Noir</a:t>
            </a:r>
          </a:p>
          <a:p>
            <a:pPr>
              <a:spcBef>
                <a:spcPts val="800"/>
              </a:spcBef>
            </a:pPr>
            <a:r>
              <a:rPr lang="en-US" altLang="zh-CN" dirty="0"/>
              <a:t>Tempranillo</a:t>
            </a:r>
          </a:p>
          <a:p>
            <a:pPr>
              <a:spcBef>
                <a:spcPts val="800"/>
              </a:spcBef>
            </a:pPr>
            <a:r>
              <a:rPr lang="en-US" altLang="zh-CN" dirty="0"/>
              <a:t>Cabernet Sauvignon</a:t>
            </a:r>
          </a:p>
        </p:txBody>
      </p:sp>
      <p:sp>
        <p:nvSpPr>
          <p:cNvPr id="8" name="Title 2">
            <a:extLst>
              <a:ext uri="{FF2B5EF4-FFF2-40B4-BE49-F238E27FC236}">
                <a16:creationId xmlns:a16="http://schemas.microsoft.com/office/drawing/2014/main" id="{BEF17699-996E-80A1-5516-9CFCFB8A3DCE}"/>
              </a:ext>
            </a:extLst>
          </p:cNvPr>
          <p:cNvSpPr txBox="1">
            <a:spLocks/>
          </p:cNvSpPr>
          <p:nvPr/>
        </p:nvSpPr>
        <p:spPr>
          <a:xfrm>
            <a:off x="6403897" y="584200"/>
            <a:ext cx="4890636" cy="1530522"/>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524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sz="5240" b="1" dirty="0">
                <a:solidFill>
                  <a:schemeClr val="accent4"/>
                </a:solidFill>
                <a:latin typeface="Arial" panose="020B0604020202020204" pitchFamily="34" charset="0"/>
                <a:cs typeface="Arial" panose="020B0604020202020204" pitchFamily="34" charset="0"/>
              </a:rPr>
              <a:t>NHỮNG LOẠI RƯỢU
TỐT NHẤT CÒN LẠI</a:t>
            </a:r>
          </a:p>
        </p:txBody>
      </p:sp>
    </p:spTree>
    <p:extLst>
      <p:ext uri="{BB962C8B-B14F-4D97-AF65-F5344CB8AC3E}">
        <p14:creationId xmlns:p14="http://schemas.microsoft.com/office/powerpoint/2010/main" val="56960048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EC40966-12C1-C8B6-3BD3-CAAB5B274E0B}"/>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6709" r="16709"/>
          <a:stretch/>
        </p:blipFill>
        <p:spPr>
          <a:xfrm>
            <a:off x="1" y="368300"/>
            <a:ext cx="6096000" cy="6103741"/>
          </a:xfrm>
        </p:spPr>
      </p:pic>
      <p:sp>
        <p:nvSpPr>
          <p:cNvPr id="4" name="Text Placeholder 3">
            <a:extLst>
              <a:ext uri="{FF2B5EF4-FFF2-40B4-BE49-F238E27FC236}">
                <a16:creationId xmlns:a16="http://schemas.microsoft.com/office/drawing/2014/main" id="{9158A547-E314-546B-744D-BDCB5D9E3489}"/>
              </a:ext>
            </a:extLst>
          </p:cNvPr>
          <p:cNvSpPr>
            <a:spLocks noGrp="1"/>
          </p:cNvSpPr>
          <p:nvPr>
            <p:ph type="body" sz="quarter" idx="12"/>
          </p:nvPr>
        </p:nvSpPr>
        <p:spPr>
          <a:xfrm>
            <a:off x="6456363" y="2744850"/>
            <a:ext cx="4291585" cy="1530521"/>
          </a:xfrm>
        </p:spPr>
        <p:txBody>
          <a:bodyPr/>
          <a:lstStyle/>
          <a:p>
            <a:pPr>
              <a:spcBef>
                <a:spcPts val="800"/>
              </a:spcBef>
            </a:pPr>
            <a:r>
              <a:rPr lang="en-US" altLang="zh-CN" dirty="0"/>
              <a:t>Pinot Gris/Grigio</a:t>
            </a:r>
          </a:p>
          <a:p>
            <a:pPr>
              <a:spcBef>
                <a:spcPts val="800"/>
              </a:spcBef>
            </a:pPr>
            <a:r>
              <a:rPr lang="en-US" altLang="zh-CN" dirty="0"/>
              <a:t>Fiano</a:t>
            </a:r>
          </a:p>
          <a:p>
            <a:pPr>
              <a:spcBef>
                <a:spcPts val="800"/>
              </a:spcBef>
            </a:pPr>
            <a:r>
              <a:rPr lang="en-US" altLang="zh-CN" dirty="0"/>
              <a:t>Gewürztraminer</a:t>
            </a:r>
          </a:p>
          <a:p>
            <a:pPr>
              <a:spcBef>
                <a:spcPts val="800"/>
              </a:spcBef>
            </a:pPr>
            <a:r>
              <a:rPr lang="en-US" altLang="zh-CN" dirty="0"/>
              <a:t>Cabernet Franc</a:t>
            </a:r>
          </a:p>
          <a:p>
            <a:pPr>
              <a:spcBef>
                <a:spcPts val="800"/>
              </a:spcBef>
            </a:pPr>
            <a:r>
              <a:rPr lang="en-US" altLang="zh-CN" dirty="0"/>
              <a:t>Barbera</a:t>
            </a:r>
          </a:p>
          <a:p>
            <a:pPr>
              <a:spcBef>
                <a:spcPts val="800"/>
              </a:spcBef>
            </a:pPr>
            <a:r>
              <a:rPr lang="en-US" altLang="zh-CN" dirty="0"/>
              <a:t>Sangiovese</a:t>
            </a:r>
          </a:p>
        </p:txBody>
      </p:sp>
      <p:sp>
        <p:nvSpPr>
          <p:cNvPr id="8" name="Title 2">
            <a:extLst>
              <a:ext uri="{FF2B5EF4-FFF2-40B4-BE49-F238E27FC236}">
                <a16:creationId xmlns:a16="http://schemas.microsoft.com/office/drawing/2014/main" id="{BEF17699-996E-80A1-5516-9CFCFB8A3DCE}"/>
              </a:ext>
            </a:extLst>
          </p:cNvPr>
          <p:cNvSpPr txBox="1">
            <a:spLocks/>
          </p:cNvSpPr>
          <p:nvPr/>
        </p:nvSpPr>
        <p:spPr>
          <a:xfrm>
            <a:off x="6403897" y="584200"/>
            <a:ext cx="4907570" cy="1530522"/>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sz="5440" b="1" dirty="0">
                <a:solidFill>
                  <a:schemeClr val="accent4"/>
                </a:solidFill>
                <a:latin typeface="Arial" panose="020B0604020202020204" pitchFamily="34" charset="0"/>
                <a:cs typeface="Arial" panose="020B0604020202020204" pitchFamily="34" charset="0"/>
              </a:rPr>
              <a:t>CÁC GIỐNG MỚI NỔI</a:t>
            </a:r>
          </a:p>
        </p:txBody>
      </p:sp>
    </p:spTree>
    <p:extLst>
      <p:ext uri="{BB962C8B-B14F-4D97-AF65-F5344CB8AC3E}">
        <p14:creationId xmlns:p14="http://schemas.microsoft.com/office/powerpoint/2010/main" val="1626171041"/>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31935"/>
            <a:ext cx="4829691" cy="785732"/>
          </a:xfrm>
        </p:spPr>
        <p:txBody>
          <a:bodyPr/>
          <a:lstStyle/>
          <a:p>
            <a:r>
              <a:rPr lang="en-US" altLang="zh-CN" b="1" dirty="0"/>
              <a:t>BIỂU TƯỢNG VÀ</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187000"/>
            <a:ext cx="5340350" cy="1325563"/>
          </a:xfrm>
        </p:spPr>
        <p:txBody>
          <a:bodyPr/>
          <a:lstStyle/>
          <a:p>
            <a:r>
              <a:rPr lang="en-US" altLang="zh-CN" b="1" dirty="0">
                <a:solidFill>
                  <a:schemeClr val="accent5"/>
                </a:solidFill>
              </a:rPr>
              <a:t>ĐỔI MỚI</a:t>
            </a:r>
          </a:p>
        </p:txBody>
      </p:sp>
      <p:sp>
        <p:nvSpPr>
          <p:cNvPr id="2" name="Text Placeholder 3">
            <a:extLst>
              <a:ext uri="{FF2B5EF4-FFF2-40B4-BE49-F238E27FC236}">
                <a16:creationId xmlns:a16="http://schemas.microsoft.com/office/drawing/2014/main" id="{EC4F9B9F-9F41-D51D-0669-FD32332342FE}"/>
              </a:ext>
            </a:extLst>
          </p:cNvPr>
          <p:cNvSpPr>
            <a:spLocks noGrp="1"/>
          </p:cNvSpPr>
          <p:nvPr>
            <p:ph type="body" sz="quarter" idx="11"/>
          </p:nvPr>
        </p:nvSpPr>
        <p:spPr>
          <a:xfrm>
            <a:off x="630420" y="3185411"/>
            <a:ext cx="3336670" cy="3133240"/>
          </a:xfrm>
        </p:spPr>
        <p:txBody>
          <a:bodyPr/>
          <a:lstStyle/>
          <a:p>
            <a:pPr marL="0" indent="0">
              <a:lnSpc>
                <a:spcPct val="98000"/>
              </a:lnSpc>
              <a:spcBef>
                <a:spcPct val="0"/>
              </a:spcBef>
              <a:buNone/>
            </a:pPr>
            <a:r>
              <a:rPr lang="en-US" altLang="zh-CN" dirty="0">
                <a:solidFill>
                  <a:schemeClr val="bg1"/>
                </a:solidFill>
              </a:rPr>
              <a:t>Một vùng rượu vang lịch sử ngày càng trở nên tốt hơn theo thời gian.</a:t>
            </a:r>
          </a:p>
        </p:txBody>
      </p:sp>
    </p:spTree>
    <p:extLst>
      <p:ext uri="{BB962C8B-B14F-4D97-AF65-F5344CB8AC3E}">
        <p14:creationId xmlns:p14="http://schemas.microsoft.com/office/powerpoint/2010/main" val="3735418610"/>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a:extLst>
              <a:ext uri="{28A0092B-C50C-407E-A947-70E740481C1C}">
                <a14:useLocalDpi xmlns:a14="http://schemas.microsoft.com/office/drawing/2010/main" val="0"/>
              </a:ext>
            </a:extLst>
          </a:blip>
          <a:srcRect t="7786" b="7786"/>
          <a:stretch/>
        </p:blipFill>
        <p:spPr>
          <a:xfrm>
            <a:off x="0" y="0"/>
            <a:ext cx="12252960"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US" altLang="zh-CN" sz="5443" dirty="0">
                <a:solidFill>
                  <a:schemeClr val="bg1"/>
                </a:solidFill>
                <a:latin typeface="Arial" panose="020B0604020202020204" pitchFamily="34" charset="0"/>
                <a:ea typeface="Inter Display" panose="02000503000000020004" pitchFamily="2" charset="0"/>
                <a:cs typeface="Arial" panose="020B0604020202020204" pitchFamily="34" charset="0"/>
              </a:rPr>
              <a:t>CẢM ƠN</a:t>
            </a:r>
            <a:endParaRPr lang="ja-JP" altLang="en-US" sz="5443">
              <a:solidFill>
                <a:schemeClr val="bg1"/>
              </a:solidFill>
              <a:latin typeface="Arial" panose="020B0604020202020204" pitchFamily="34" charset="0"/>
              <a:cs typeface="Arial" panose="020B0604020202020204" pitchFamily="34"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7FE9F-EBA7-421B-076A-4B9A2440295E}"/>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3501222D-5923-0880-40ED-19C182C12543}"/>
              </a:ext>
            </a:extLst>
          </p:cNvPr>
          <p:cNvSpPr>
            <a:spLocks noGrp="1"/>
          </p:cNvSpPr>
          <p:nvPr>
            <p:ph type="body" idx="10"/>
          </p:nvPr>
        </p:nvSpPr>
        <p:spPr/>
        <p:txBody>
          <a:bodyPr/>
          <a:lstStyle/>
          <a:p>
            <a:endParaRPr lang="en-US" dirty="0"/>
          </a:p>
        </p:txBody>
      </p:sp>
      <p:sp>
        <p:nvSpPr>
          <p:cNvPr id="4" name="Text Placeholder 3">
            <a:extLst>
              <a:ext uri="{FF2B5EF4-FFF2-40B4-BE49-F238E27FC236}">
                <a16:creationId xmlns:a16="http://schemas.microsoft.com/office/drawing/2014/main" id="{0CC207C0-6C7F-B768-0E2D-6776D220A9BA}"/>
              </a:ext>
            </a:extLst>
          </p:cNvPr>
          <p:cNvSpPr>
            <a:spLocks noGrp="1"/>
          </p:cNvSpPr>
          <p:nvPr>
            <p:ph type="body" idx="11"/>
          </p:nvPr>
        </p:nvSpPr>
        <p:spPr/>
        <p:txBody>
          <a:bodyPr/>
          <a:lstStyle/>
          <a:p>
            <a:endParaRPr lang="en-US" dirty="0"/>
          </a:p>
        </p:txBody>
      </p:sp>
    </p:spTree>
    <p:extLst>
      <p:ext uri="{BB962C8B-B14F-4D97-AF65-F5344CB8AC3E}">
        <p14:creationId xmlns:p14="http://schemas.microsoft.com/office/powerpoint/2010/main" val="325526598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9B92084C-051E-B085-7781-1F5C4842365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781" r="7781"/>
          <a:stretch/>
        </p:blipFill>
        <p:spPr>
          <a:xfrm>
            <a:off x="316590" y="-1442"/>
            <a:ext cx="10296935" cy="6859442"/>
          </a:xfrm>
        </p:spPr>
      </p:pic>
      <p:sp>
        <p:nvSpPr>
          <p:cNvPr id="3" name="Title 2">
            <a:extLst>
              <a:ext uri="{FF2B5EF4-FFF2-40B4-BE49-F238E27FC236}">
                <a16:creationId xmlns:a16="http://schemas.microsoft.com/office/drawing/2014/main" id="{2E8299DC-0241-3CE8-904B-330EA39384FE}"/>
              </a:ext>
            </a:extLst>
          </p:cNvPr>
          <p:cNvSpPr>
            <a:spLocks noGrp="1"/>
          </p:cNvSpPr>
          <p:nvPr>
            <p:ph type="title"/>
          </p:nvPr>
        </p:nvSpPr>
        <p:spPr>
          <a:xfrm>
            <a:off x="623888" y="587955"/>
            <a:ext cx="6158452" cy="1325562"/>
          </a:xfrm>
        </p:spPr>
        <p:txBody>
          <a:bodyPr/>
          <a:lstStyle/>
          <a:p>
            <a:r>
              <a:rPr lang="en-US" altLang="zh-CN" b="1" dirty="0">
                <a:solidFill>
                  <a:schemeClr val="accent4"/>
                </a:solidFill>
              </a:rPr>
              <a:t>NƯỚC ÚC</a:t>
            </a:r>
          </a:p>
        </p:txBody>
      </p:sp>
      <p:sp>
        <p:nvSpPr>
          <p:cNvPr id="6" name="object 58">
            <a:extLst>
              <a:ext uri="{FF2B5EF4-FFF2-40B4-BE49-F238E27FC236}">
                <a16:creationId xmlns:a16="http://schemas.microsoft.com/office/drawing/2014/main" id="{9853D473-2F61-E504-4EE2-186363616061}"/>
              </a:ext>
            </a:extLst>
          </p:cNvPr>
          <p:cNvSpPr txBox="1"/>
          <p:nvPr/>
        </p:nvSpPr>
        <p:spPr>
          <a:xfrm>
            <a:off x="10305737" y="4298225"/>
            <a:ext cx="1912253" cy="448200"/>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4"/>
                </a:solidFill>
                <a:latin typeface="Arial" panose="020B0604020202020204" pitchFamily="34" charset="0"/>
                <a:cs typeface="Hellix SemiBold"/>
              </a:rPr>
              <a:t>THUNG LŨNG HUNTER</a:t>
            </a:r>
            <a:endParaRPr lang="en-US" sz="1400" b="1" dirty="0">
              <a:solidFill>
                <a:schemeClr val="accent4"/>
              </a:solidFill>
              <a:latin typeface="Arial" panose="020B0604020202020204" pitchFamily="34" charset="0"/>
              <a:cs typeface="Hellix SemiBold"/>
            </a:endParaRPr>
          </a:p>
        </p:txBody>
      </p:sp>
      <p:cxnSp>
        <p:nvCxnSpPr>
          <p:cNvPr id="7" name="Straight Connector 6">
            <a:extLst>
              <a:ext uri="{FF2B5EF4-FFF2-40B4-BE49-F238E27FC236}">
                <a16:creationId xmlns:a16="http://schemas.microsoft.com/office/drawing/2014/main" id="{EF46648C-0754-4989-3453-70F23455F57F}"/>
              </a:ext>
            </a:extLst>
          </p:cNvPr>
          <p:cNvCxnSpPr>
            <a:cxnSpLocks/>
          </p:cNvCxnSpPr>
          <p:nvPr/>
        </p:nvCxnSpPr>
        <p:spPr>
          <a:xfrm flipH="1">
            <a:off x="9623685" y="4414603"/>
            <a:ext cx="659567" cy="5996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62138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1"/>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586413" y="614180"/>
            <a:ext cx="6158452" cy="1325562"/>
          </a:xfrm>
        </p:spPr>
        <p:txBody>
          <a:bodyPr/>
          <a:lstStyle/>
          <a:p>
            <a:r>
              <a:rPr lang="en-US" altLang="zh-CN" b="1" dirty="0">
                <a:solidFill>
                  <a:schemeClr val="accent4"/>
                </a:solidFill>
              </a:rPr>
              <a:t>NSW</a:t>
            </a:r>
          </a:p>
        </p:txBody>
      </p:sp>
      <p:sp>
        <p:nvSpPr>
          <p:cNvPr id="6" name="TextBox 5">
            <a:extLst>
              <a:ext uri="{FF2B5EF4-FFF2-40B4-BE49-F238E27FC236}">
                <a16:creationId xmlns:a16="http://schemas.microsoft.com/office/drawing/2014/main" id="{DCE07064-3E61-2269-6345-5A423939049F}"/>
              </a:ext>
            </a:extLst>
          </p:cNvPr>
          <p:cNvSpPr txBox="1"/>
          <p:nvPr/>
        </p:nvSpPr>
        <p:spPr>
          <a:xfrm>
            <a:off x="9703983" y="3394774"/>
            <a:ext cx="2488017" cy="646331"/>
          </a:xfrm>
          <a:prstGeom prst="rect">
            <a:avLst/>
          </a:prstGeom>
          <a:noFill/>
        </p:spPr>
        <p:txBody>
          <a:bodyPr wrap="square">
            <a:spAutoFit/>
          </a:bodyPr>
          <a:lstStyle/>
          <a:p>
            <a:r>
              <a:rPr lang="en-US" altLang="zh-CN" b="1" dirty="0">
                <a:solidFill>
                  <a:schemeClr val="accent4"/>
                </a:solidFill>
                <a:latin typeface="Arial" panose="020B0604020202020204" pitchFamily="34" charset="0"/>
              </a:rPr>
              <a:t>THUNG LŨNG HUNTER</a:t>
            </a:r>
            <a:endParaRPr lang="en-US" b="1" dirty="0">
              <a:solidFill>
                <a:schemeClr val="accent4"/>
              </a:solidFill>
              <a:latin typeface="Arial" panose="020B0604020202020204" pitchFamily="34" charset="0"/>
            </a:endParaRPr>
          </a:p>
        </p:txBody>
      </p:sp>
      <p:cxnSp>
        <p:nvCxnSpPr>
          <p:cNvPr id="7" name="Straight Connector 6">
            <a:extLst>
              <a:ext uri="{FF2B5EF4-FFF2-40B4-BE49-F238E27FC236}">
                <a16:creationId xmlns:a16="http://schemas.microsoft.com/office/drawing/2014/main" id="{7F0681AC-E9DE-8EA2-5DE3-E5D9018648AE}"/>
              </a:ext>
            </a:extLst>
          </p:cNvPr>
          <p:cNvCxnSpPr>
            <a:cxnSpLocks/>
            <a:endCxn id="6" idx="1"/>
          </p:cNvCxnSpPr>
          <p:nvPr/>
        </p:nvCxnSpPr>
        <p:spPr>
          <a:xfrm>
            <a:off x="9009089" y="2570813"/>
            <a:ext cx="694894" cy="114712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AD33474C-90E9-19CF-C8CF-0F9802003D31}"/>
              </a:ext>
            </a:extLst>
          </p:cNvPr>
          <p:cNvSpPr txBox="1"/>
          <p:nvPr/>
        </p:nvSpPr>
        <p:spPr>
          <a:xfrm>
            <a:off x="8764870" y="3889045"/>
            <a:ext cx="2488017" cy="307777"/>
          </a:xfrm>
          <a:prstGeom prst="rect">
            <a:avLst/>
          </a:prstGeom>
          <a:noFill/>
        </p:spPr>
        <p:txBody>
          <a:bodyPr wrap="square">
            <a:spAutoFit/>
          </a:bodyPr>
          <a:lstStyle/>
          <a:p>
            <a:r>
              <a:rPr lang="en-US" altLang="zh-CN" sz="1400" b="1" dirty="0">
                <a:latin typeface="Arial" panose="020B0604020202020204" pitchFamily="34" charset="0"/>
              </a:rPr>
              <a:t>Sydney</a:t>
            </a:r>
            <a:endParaRPr lang="en-US" sz="1400" b="1" dirty="0">
              <a:latin typeface="Arial" panose="020B0604020202020204" pitchFamily="34" charset="0"/>
            </a:endParaRPr>
          </a:p>
        </p:txBody>
      </p:sp>
    </p:spTree>
    <p:extLst>
      <p:ext uri="{BB962C8B-B14F-4D97-AF65-F5344CB8AC3E}">
        <p14:creationId xmlns:p14="http://schemas.microsoft.com/office/powerpoint/2010/main" val="376551847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6627" r="16627"/>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03158"/>
            <a:ext cx="4829691" cy="785732"/>
          </a:xfrm>
        </p:spPr>
        <p:txBody>
          <a:bodyPr/>
          <a:lstStyle/>
          <a:p>
            <a:r>
              <a:rPr lang="en-US" altLang="zh-CN" b="1" dirty="0"/>
              <a:t>THUNG LŨNG HUNTER</a:t>
            </a: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3" y="3288691"/>
            <a:ext cx="4347104" cy="3133240"/>
          </a:xfrm>
        </p:spPr>
        <p:txBody>
          <a:bodyPr/>
          <a:lstStyle/>
          <a:p>
            <a:pPr marL="0" indent="0">
              <a:spcBef>
                <a:spcPts val="800"/>
              </a:spcBef>
              <a:buNone/>
            </a:pPr>
            <a:r>
              <a:rPr lang="en-US" altLang="zh-CN" dirty="0">
                <a:solidFill>
                  <a:schemeClr val="bg1"/>
                </a:solidFill>
              </a:rPr>
              <a:t>Là một trong những vùng rượu vang lâu đời nhất của Úc, Thung lũng Hunter vẫn là một ngôi sao của cộng đồng rượu vang Úc.</a:t>
            </a:r>
          </a:p>
          <a:p>
            <a:pPr marL="285750" indent="-285750">
              <a:spcBef>
                <a:spcPts val="800"/>
              </a:spcBef>
              <a:buFont typeface="Arial" panose="020B0604020202020204" pitchFamily="34" charset="0"/>
              <a:buChar char="•"/>
            </a:pPr>
            <a:r>
              <a:rPr lang="en-US" altLang="zh-CN" dirty="0">
                <a:solidFill>
                  <a:schemeClr val="bg1"/>
                </a:solidFill>
              </a:rPr>
              <a:t>Khí hậu ấm áp, ẩm ướt</a:t>
            </a:r>
          </a:p>
          <a:p>
            <a:pPr marL="285750" indent="-285750">
              <a:spcBef>
                <a:spcPts val="800"/>
              </a:spcBef>
              <a:buFont typeface="Arial" panose="020B0604020202020204" pitchFamily="34" charset="0"/>
              <a:buChar char="•"/>
            </a:pPr>
            <a:r>
              <a:rPr lang="en-US" altLang="zh-CN" dirty="0">
                <a:solidFill>
                  <a:schemeClr val="bg1"/>
                </a:solidFill>
              </a:rPr>
              <a:t>Sản xuất Semillon, Chardonnay và Shiraz đẳng cấp thế giới</a:t>
            </a:r>
          </a:p>
          <a:p>
            <a:pPr marL="285750" indent="-285750">
              <a:spcBef>
                <a:spcPts val="800"/>
              </a:spcBef>
              <a:buFont typeface="Arial" panose="020B0604020202020204" pitchFamily="34" charset="0"/>
              <a:buChar char="•"/>
            </a:pPr>
            <a:r>
              <a:rPr lang="en-US" altLang="zh-CN" dirty="0">
                <a:solidFill>
                  <a:schemeClr val="bg1"/>
                </a:solidFill>
              </a:rPr>
              <a:t>Nơi có một số gốc nho lâu đời nhất thế giới</a:t>
            </a:r>
          </a:p>
          <a:p>
            <a:pPr marL="285750" indent="-285750">
              <a:spcBef>
                <a:spcPts val="800"/>
              </a:spcBef>
              <a:buFont typeface="Arial" panose="020B0604020202020204" pitchFamily="34" charset="0"/>
              <a:buChar char="•"/>
            </a:pPr>
            <a:r>
              <a:rPr lang="en-US" altLang="zh-CN" dirty="0">
                <a:solidFill>
                  <a:schemeClr val="bg1"/>
                </a:solidFill>
              </a:rPr>
              <a:t>Điểm đến du lịch nổi tiếng</a:t>
            </a: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1022"/>
            <a:ext cx="5565748" cy="1325563"/>
          </a:xfrm>
        </p:spPr>
        <p:txBody>
          <a:bodyPr/>
          <a:lstStyle/>
          <a:p>
            <a:r>
              <a:rPr lang="en-US" altLang="zh-CN" sz="5000" b="1" dirty="0">
                <a:solidFill>
                  <a:schemeClr val="accent4"/>
                </a:solidFill>
              </a:rPr>
              <a:t>CÁI NÔI CỦA RƯỢU VANG ÚC</a:t>
            </a:r>
          </a:p>
        </p:txBody>
      </p:sp>
    </p:spTree>
    <p:extLst>
      <p:ext uri="{BB962C8B-B14F-4D97-AF65-F5344CB8AC3E}">
        <p14:creationId xmlns:p14="http://schemas.microsoft.com/office/powerpoint/2010/main" val="60243348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6133" t="-53" r="18970" b="239"/>
          <a:stretch/>
        </p:blipFill>
        <p:spPr>
          <a:xfrm>
            <a:off x="6096000" y="368300"/>
            <a:ext cx="6096000" cy="6103620"/>
          </a:xfrm>
        </p:spPr>
      </p:pic>
      <p:sp>
        <p:nvSpPr>
          <p:cNvPr id="3" name="Title 2">
            <a:extLst>
              <a:ext uri="{FF2B5EF4-FFF2-40B4-BE49-F238E27FC236}">
                <a16:creationId xmlns:a16="http://schemas.microsoft.com/office/drawing/2014/main" id="{9CBCDC0B-F635-F360-B8FF-6CF32D070324}"/>
              </a:ext>
            </a:extLst>
          </p:cNvPr>
          <p:cNvSpPr>
            <a:spLocks noGrp="1"/>
          </p:cNvSpPr>
          <p:nvPr>
            <p:ph type="title"/>
          </p:nvPr>
        </p:nvSpPr>
        <p:spPr>
          <a:xfrm>
            <a:off x="623888" y="584200"/>
            <a:ext cx="4498445" cy="1325562"/>
          </a:xfrm>
        </p:spPr>
        <p:txBody>
          <a:bodyPr/>
          <a:lstStyle>
            <a:lvl1pPr>
              <a:defRPr sz="5243"/>
            </a:lvl1pPr>
          </a:lstStyle>
          <a:p>
            <a:r>
              <a:rPr lang="en-US" altLang="zh-CN" sz="5243" b="1" dirty="0">
                <a:solidFill>
                  <a:schemeClr val="accent1"/>
                </a:solidFill>
              </a:rPr>
              <a:t>HÔM NAY CHÚNG TA SẼ ĐỀ CẬP</a:t>
            </a:r>
          </a:p>
        </p:txBody>
      </p:sp>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4115137"/>
            <a:ext cx="4829691" cy="1530521"/>
          </a:xfrm>
        </p:spPr>
        <p:txBody>
          <a:bodyPr/>
          <a:lstStyle/>
          <a:p>
            <a:pPr>
              <a:lnSpc>
                <a:spcPct val="99000"/>
              </a:lnSpc>
              <a:spcBef>
                <a:spcPts val="800"/>
              </a:spcBef>
            </a:pPr>
            <a:r>
              <a:rPr lang="en-US" altLang="zh-CN" dirty="0"/>
              <a:t>Lịch sử của Thung lũng Hunter</a:t>
            </a:r>
          </a:p>
          <a:p>
            <a:pPr>
              <a:lnSpc>
                <a:spcPct val="99000"/>
              </a:lnSpc>
              <a:spcBef>
                <a:spcPts val="800"/>
              </a:spcBef>
            </a:pPr>
            <a:r>
              <a:rPr lang="en-US" altLang="zh-CN" dirty="0"/>
              <a:t>Địa lý, khí hậu và đất</a:t>
            </a:r>
          </a:p>
          <a:p>
            <a:pPr>
              <a:lnSpc>
                <a:spcPct val="99000"/>
              </a:lnSpc>
              <a:spcBef>
                <a:spcPts val="800"/>
              </a:spcBef>
            </a:pPr>
            <a:r>
              <a:rPr lang="en-US" altLang="zh-CN" dirty="0"/>
              <a:t>Trồng nho và sản xuất rượu vang</a:t>
            </a:r>
          </a:p>
          <a:p>
            <a:pPr>
              <a:lnSpc>
                <a:spcPct val="99000"/>
              </a:lnSpc>
              <a:spcBef>
                <a:spcPts val="800"/>
              </a:spcBef>
            </a:pPr>
            <a:r>
              <a:rPr lang="en-US" altLang="zh-CN" dirty="0"/>
              <a:t>Những gốc nho già</a:t>
            </a:r>
          </a:p>
          <a:p>
            <a:pPr>
              <a:lnSpc>
                <a:spcPct val="99000"/>
              </a:lnSpc>
              <a:spcBef>
                <a:spcPts val="800"/>
              </a:spcBef>
            </a:pPr>
            <a:r>
              <a:rPr lang="en-US" altLang="zh-CN" dirty="0"/>
              <a:t>Các giống nổi bật</a:t>
            </a:r>
            <a:endParaRPr lang="en-AU" dirty="0"/>
          </a:p>
        </p:txBody>
      </p:sp>
    </p:spTree>
    <p:extLst>
      <p:ext uri="{BB962C8B-B14F-4D97-AF65-F5344CB8AC3E}">
        <p14:creationId xmlns:p14="http://schemas.microsoft.com/office/powerpoint/2010/main" val="418893328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b="23610"/>
          <a:stretch/>
        </p:blipFill>
        <p:spPr>
          <a:xfrm>
            <a:off x="7507205" y="368300"/>
            <a:ext cx="4684796"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312276" y="3477251"/>
            <a:ext cx="2734791" cy="662774"/>
          </a:xfrm>
        </p:spPr>
        <p:txBody>
          <a:bodyPr/>
          <a:lstStyle>
            <a:lvl1pPr>
              <a:defRPr sz="5043"/>
            </a:lvl1pPr>
          </a:lstStyle>
          <a:p>
            <a:r>
              <a:rPr lang="en-US" altLang="zh-CN" sz="2400" b="1" dirty="0"/>
              <a:t>Những năm 1820</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312276" y="4140032"/>
            <a:ext cx="2595273" cy="1461301"/>
          </a:xfrm>
        </p:spPr>
        <p:txBody>
          <a:bodyPr/>
          <a:lstStyle/>
          <a:p>
            <a:pPr>
              <a:lnSpc>
                <a:spcPct val="95000"/>
              </a:lnSpc>
            </a:pPr>
            <a:r>
              <a:rPr lang="en-US" altLang="zh-CN" sz="1600" dirty="0"/>
              <a:t>Những người định cư châu Âu ban đầu bắt đầu trồng nho.</a:t>
            </a:r>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5396343" y="4158583"/>
            <a:ext cx="2595273" cy="1461301"/>
          </a:xfrm>
        </p:spPr>
        <p:txBody>
          <a:bodyPr/>
          <a:lstStyle/>
          <a:p>
            <a:pPr>
              <a:lnSpc>
                <a:spcPct val="95000"/>
              </a:lnSpc>
            </a:pPr>
            <a:r>
              <a:rPr lang="en-US" altLang="zh-CN" sz="1600" dirty="0"/>
              <a:t>Trong số những người tiên phong ban </a:t>
            </a:r>
            <a:r>
              <a:rPr lang="en-US" altLang="zh-CN" sz="1600" dirty="0" err="1"/>
              <a:t>đầu</a:t>
            </a:r>
            <a:r>
              <a:rPr lang="en-US" altLang="zh-CN" sz="1600" dirty="0"/>
              <a:t>,</a:t>
            </a:r>
            <a:r>
              <a:rPr lang="en-US" altLang="zh-CN" dirty="0"/>
              <a:t> </a:t>
            </a:r>
            <a:r>
              <a:rPr lang="en-US" altLang="zh-CN" sz="1600" dirty="0" err="1"/>
              <a:t>có</a:t>
            </a:r>
            <a:r>
              <a:rPr lang="en-US" altLang="zh-CN" sz="1600" dirty="0"/>
              <a:t> người nhập </a:t>
            </a:r>
            <a:r>
              <a:rPr lang="en-US" altLang="zh-CN" sz="1600" dirty="0" err="1"/>
              <a:t>cư</a:t>
            </a:r>
            <a:r>
              <a:rPr lang="en-US" altLang="zh-CN" sz="1600" dirty="0"/>
              <a:t> </a:t>
            </a:r>
            <a:r>
              <a:rPr lang="en-US" altLang="zh-CN" sz="1600" dirty="0" err="1"/>
              <a:t>từ</a:t>
            </a:r>
            <a:r>
              <a:rPr lang="en-US" altLang="zh-CN" sz="1600" dirty="0"/>
              <a:t> Scotland - James Busby, người giúp thành lập Thung lũng Hunter sau khi giới thiệu </a:t>
            </a:r>
            <a:r>
              <a:rPr lang="en-US" altLang="zh-CN" sz="1600" dirty="0" err="1"/>
              <a:t>các</a:t>
            </a:r>
            <a:r>
              <a:rPr lang="en-US" altLang="zh-CN" sz="1600" dirty="0"/>
              <a:t> </a:t>
            </a:r>
            <a:r>
              <a:rPr lang="en-US" altLang="zh-CN" sz="1600" dirty="0" err="1"/>
              <a:t>cành</a:t>
            </a:r>
            <a:r>
              <a:rPr lang="en-US" altLang="zh-CN" sz="1600" dirty="0"/>
              <a:t> </a:t>
            </a:r>
            <a:r>
              <a:rPr lang="en-US" altLang="zh-CN" sz="1600" dirty="0" err="1"/>
              <a:t>giâm</a:t>
            </a:r>
            <a:r>
              <a:rPr lang="en-US" altLang="zh-CN" sz="1600" dirty="0"/>
              <a:t> từ châu Âu.</a:t>
            </a:r>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5396342" y="3495809"/>
            <a:ext cx="2655457" cy="662774"/>
          </a:xfrm>
        </p:spPr>
        <p:txBody>
          <a:bodyPr/>
          <a:lstStyle>
            <a:lvl1pPr>
              <a:defRPr sz="1234"/>
            </a:lvl1pPr>
          </a:lstStyle>
          <a:p>
            <a:r>
              <a:rPr lang="en-US" altLang="zh-CN" sz="2400" b="1" dirty="0"/>
              <a:t>Những năm 1830</a:t>
            </a: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343" y="916818"/>
            <a:ext cx="6968303" cy="473196"/>
          </a:xfrm>
        </p:spPr>
        <p:txBody>
          <a:bodyPr/>
          <a:lstStyle/>
          <a:p>
            <a:r>
              <a:rPr lang="en-US" altLang="zh-CN" b="1" dirty="0">
                <a:solidFill>
                  <a:schemeClr val="accent5"/>
                </a:solidFill>
              </a:rPr>
              <a:t>LỊCH SỬ CỦA
THUNG LŨNG HUNTER</a:t>
            </a:r>
          </a:p>
        </p:txBody>
      </p:sp>
      <p:sp>
        <p:nvSpPr>
          <p:cNvPr id="2" name="Text Placeholder 9">
            <a:extLst>
              <a:ext uri="{FF2B5EF4-FFF2-40B4-BE49-F238E27FC236}">
                <a16:creationId xmlns:a16="http://schemas.microsoft.com/office/drawing/2014/main" id="{8B2B6792-1E47-E7D1-5C88-F3755D22476B}"/>
              </a:ext>
            </a:extLst>
          </p:cNvPr>
          <p:cNvSpPr txBox="1">
            <a:spLocks/>
          </p:cNvSpPr>
          <p:nvPr/>
        </p:nvSpPr>
        <p:spPr>
          <a:xfrm>
            <a:off x="623343" y="1377354"/>
            <a:ext cx="6784726" cy="1350868"/>
          </a:xfrm>
          <a:prstGeom prst="rect">
            <a:avLst/>
          </a:prstGeom>
        </p:spPr>
        <p:txBody>
          <a:bodyPr vert="horz" lIns="0" tIns="0" rIns="0" bIns="0" rtlCol="0" anchor="t">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5440" b="1" dirty="0">
                <a:solidFill>
                  <a:schemeClr val="accent1"/>
                </a:solidFill>
                <a:latin typeface="Arial" panose="020B0604020202020204" pitchFamily="34" charset="0"/>
                <a:cs typeface="Arial" panose="020B0604020202020204" pitchFamily="34" charset="0"/>
              </a:rPr>
              <a:t>MỘT NHÀ TIÊN PHONG ÚC</a:t>
            </a:r>
          </a:p>
        </p:txBody>
      </p:sp>
      <p:sp>
        <p:nvSpPr>
          <p:cNvPr id="7" name="Text Placeholder 4">
            <a:extLst>
              <a:ext uri="{FF2B5EF4-FFF2-40B4-BE49-F238E27FC236}">
                <a16:creationId xmlns:a16="http://schemas.microsoft.com/office/drawing/2014/main" id="{BC14C2E2-545E-A06D-73DB-61CA21892867}"/>
              </a:ext>
            </a:extLst>
          </p:cNvPr>
          <p:cNvSpPr txBox="1">
            <a:spLocks/>
          </p:cNvSpPr>
          <p:nvPr/>
        </p:nvSpPr>
        <p:spPr>
          <a:xfrm>
            <a:off x="8759684" y="4180805"/>
            <a:ext cx="3015089"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en-US" altLang="zh-CN" sz="1600" dirty="0">
                <a:latin typeface="Arial" panose="020B0604020202020204" pitchFamily="34" charset="0"/>
                <a:cs typeface="Arial" panose="020B0604020202020204" pitchFamily="34" charset="0"/>
              </a:rPr>
              <a:t>Tiến sĩ Henry Lindeman chuyển đến Úc và nhanh chóng nổi tiếng với những loại rượu vang đặc biệt. Ông trở thành chủ tịch của hiệp hội vườn nho địa phương và giúp thiết lập các giống chính bao gồm Semillon, Verdelho và Shiraz.</a:t>
            </a:r>
          </a:p>
        </p:txBody>
      </p:sp>
      <p:sp>
        <p:nvSpPr>
          <p:cNvPr id="9" name="Text Placeholder 5">
            <a:extLst>
              <a:ext uri="{FF2B5EF4-FFF2-40B4-BE49-F238E27FC236}">
                <a16:creationId xmlns:a16="http://schemas.microsoft.com/office/drawing/2014/main" id="{0DE94745-0024-A08D-3AE1-76B601581297}"/>
              </a:ext>
            </a:extLst>
          </p:cNvPr>
          <p:cNvSpPr txBox="1">
            <a:spLocks/>
          </p:cNvSpPr>
          <p:nvPr/>
        </p:nvSpPr>
        <p:spPr>
          <a:xfrm>
            <a:off x="8759683" y="3518031"/>
            <a:ext cx="3373049"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400" dirty="0">
                <a:latin typeface="Arial" panose="020B0604020202020204" pitchFamily="34" charset="0"/>
                <a:cs typeface="Arial" panose="020B0604020202020204" pitchFamily="34" charset="0"/>
              </a:rPr>
              <a:t>Giữa những năm 1800</a:t>
            </a:r>
          </a:p>
        </p:txBody>
      </p:sp>
    </p:spTree>
    <p:extLst>
      <p:ext uri="{BB962C8B-B14F-4D97-AF65-F5344CB8AC3E}">
        <p14:creationId xmlns:p14="http://schemas.microsoft.com/office/powerpoint/2010/main" val="401303539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5685" t="265" r="22305" b="519"/>
          <a:stretch/>
        </p:blipFill>
        <p:spPr>
          <a:xfrm>
            <a:off x="8431967" y="584200"/>
            <a:ext cx="3760033" cy="5878192"/>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4" y="4167580"/>
            <a:ext cx="2724376" cy="1461301"/>
          </a:xfrm>
        </p:spPr>
        <p:txBody>
          <a:bodyPr/>
          <a:lstStyle/>
          <a:p>
            <a:pPr>
              <a:lnSpc>
                <a:spcPct val="95000"/>
              </a:lnSpc>
            </a:pPr>
            <a:r>
              <a:rPr lang="en-US" altLang="zh-CN" sz="1600" dirty="0"/>
              <a:t>Thung lũng Hunter có được danh tiếng trong nước và trên toàn cầu như một vùng rượu vang nổi bật. Những người tiên phong ban đầu mở đường, bao gồm các gia đình Tyrrell, Tulloch, Wilkinson và Drayton.</a:t>
            </a: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483729"/>
            <a:ext cx="3313112" cy="662774"/>
          </a:xfrm>
        </p:spPr>
        <p:txBody>
          <a:bodyPr/>
          <a:lstStyle>
            <a:lvl1pPr>
              <a:defRPr sz="1434"/>
            </a:lvl1pPr>
          </a:lstStyle>
          <a:p>
            <a:r>
              <a:rPr lang="en-US" altLang="zh-CN" sz="2400" b="1" dirty="0"/>
              <a:t>Cuối những năm 1800</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1619663" y="1180112"/>
            <a:ext cx="3463825" cy="1461301"/>
          </a:xfrm>
        </p:spPr>
        <p:txBody>
          <a:bodyPr/>
          <a:lstStyle/>
          <a:p>
            <a:pPr>
              <a:lnSpc>
                <a:spcPct val="95000"/>
              </a:lnSpc>
            </a:pPr>
            <a:r>
              <a:rPr lang="en-US" altLang="zh-CN" sz="1600" dirty="0"/>
              <a:t>Vườn nho HVD của Tyrrell được
trồng, ngày nay là một trong những vườn nho Chardonnay lâu đời nhất trên thế giới. Pokolbin bắt đầu tạo dấu ấn như một khu vực sản xuất rượu vang có uy tín. Maurice O’Shea và gia đình ông mua lại khu đất Mount Pleasant lịch sử.</a:t>
            </a: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1608777" y="496261"/>
            <a:ext cx="3463825" cy="662774"/>
          </a:xfrm>
        </p:spPr>
        <p:txBody>
          <a:bodyPr/>
          <a:lstStyle>
            <a:lvl1pPr>
              <a:defRPr sz="1434"/>
            </a:lvl1pPr>
          </a:lstStyle>
          <a:p>
            <a:r>
              <a:rPr lang="en-US" altLang="zh-CN" sz="2400" b="1" dirty="0"/>
              <a:t>Đầu những năm 1900</a:t>
            </a:r>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4262326" y="4165423"/>
            <a:ext cx="2622519" cy="1461301"/>
          </a:xfrm>
        </p:spPr>
        <p:txBody>
          <a:bodyPr/>
          <a:lstStyle/>
          <a:p>
            <a:pPr>
              <a:lnSpc>
                <a:spcPct val="95000"/>
              </a:lnSpc>
            </a:pPr>
            <a:r>
              <a:rPr lang="en-US" altLang="zh-CN" sz="1600" dirty="0"/>
              <a:t>Penfolds thành lập một khu đất rộng 600 mẫu Anh tại Wybong Park, bắt đầu một chương mới trong ngành trồng nho ở khu vực Thượng Hunter. Ngành công nghiệp rượu vang của Thung lũng Hunter phát triển mạnh mẽ và khu vực này trở nên nổi tiếng với Semillon tuyệt vời.</a:t>
            </a:r>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4251440" y="3481572"/>
            <a:ext cx="3760033" cy="662774"/>
          </a:xfrm>
        </p:spPr>
        <p:txBody>
          <a:bodyPr/>
          <a:lstStyle>
            <a:lvl1pPr>
              <a:defRPr sz="1434"/>
            </a:lvl1pPr>
          </a:lstStyle>
          <a:p>
            <a:r>
              <a:rPr lang="en-US" altLang="zh-CN" sz="2400" b="1" dirty="0"/>
              <a:t>Cuối những năm 1900</a:t>
            </a:r>
          </a:p>
        </p:txBody>
      </p:sp>
      <p:sp>
        <p:nvSpPr>
          <p:cNvPr id="2" name="Text Placeholder 6">
            <a:extLst>
              <a:ext uri="{FF2B5EF4-FFF2-40B4-BE49-F238E27FC236}">
                <a16:creationId xmlns:a16="http://schemas.microsoft.com/office/drawing/2014/main" id="{4E909759-623E-3D21-8E11-D6B95618762D}"/>
              </a:ext>
            </a:extLst>
          </p:cNvPr>
          <p:cNvSpPr txBox="1">
            <a:spLocks/>
          </p:cNvSpPr>
          <p:nvPr/>
        </p:nvSpPr>
        <p:spPr>
          <a:xfrm>
            <a:off x="5790045" y="1414408"/>
            <a:ext cx="2426232"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en-US" altLang="zh-CN" sz="1600" dirty="0">
                <a:latin typeface="Arial" panose="020B0604020202020204" pitchFamily="34" charset="0"/>
                <a:cs typeface="Arial" panose="020B0604020202020204" pitchFamily="34" charset="0"/>
              </a:rPr>
              <a:t>Thung lũng Hunter là một trong những vùng rượu vang được ghé thăm nhiều nhất ở Úc. Nó tiếp tục gây ấn tượng với Semillon, Chardonnay và Shiraz đẳng cấp thế giới.</a:t>
            </a:r>
          </a:p>
        </p:txBody>
      </p:sp>
      <p:sp>
        <p:nvSpPr>
          <p:cNvPr id="5" name="Text Placeholder 7">
            <a:extLst>
              <a:ext uri="{FF2B5EF4-FFF2-40B4-BE49-F238E27FC236}">
                <a16:creationId xmlns:a16="http://schemas.microsoft.com/office/drawing/2014/main" id="{E01C81A7-84D7-54D9-701B-46AD3E22731E}"/>
              </a:ext>
            </a:extLst>
          </p:cNvPr>
          <p:cNvSpPr txBox="1">
            <a:spLocks/>
          </p:cNvSpPr>
          <p:nvPr/>
        </p:nvSpPr>
        <p:spPr>
          <a:xfrm>
            <a:off x="5779159" y="730557"/>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6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400" dirty="0">
                <a:latin typeface="Arial" panose="020B0604020202020204" pitchFamily="34" charset="0"/>
                <a:cs typeface="Arial" panose="020B0604020202020204" pitchFamily="34" charset="0"/>
              </a:rPr>
              <a:t>Ngày nay</a:t>
            </a:r>
          </a:p>
        </p:txBody>
      </p:sp>
    </p:spTree>
    <p:extLst>
      <p:ext uri="{BB962C8B-B14F-4D97-AF65-F5344CB8AC3E}">
        <p14:creationId xmlns:p14="http://schemas.microsoft.com/office/powerpoint/2010/main" val="34562734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5300" t="358" r="3366" b="645"/>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5134"/>
            <a:ext cx="5009924" cy="792601"/>
          </a:xfrm>
        </p:spPr>
        <p:txBody>
          <a:bodyPr/>
          <a:lstStyle/>
          <a:p>
            <a:r>
              <a:rPr lang="en-US" altLang="zh-CN" b="1" dirty="0"/>
              <a:t>MỘT VÙNG KHÍ HẬU ẤM ÁP CỦA</a:t>
            </a: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1457330"/>
            <a:ext cx="4688825"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524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sz="5240" b="1" dirty="0">
                <a:solidFill>
                  <a:schemeClr val="accent4"/>
                </a:solidFill>
                <a:latin typeface="Arial" panose="020B0604020202020204" pitchFamily="34" charset="0"/>
                <a:cs typeface="Arial" panose="020B0604020202020204" pitchFamily="34" charset="0"/>
              </a:rPr>
              <a:t>NHỮNG KỲ QUAN THIÊN NHIÊN</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4" y="3472125"/>
            <a:ext cx="3848780" cy="2846525"/>
          </a:xfrm>
        </p:spPr>
        <p:txBody>
          <a:bodyPr/>
          <a:lstStyle/>
          <a:p>
            <a:pPr>
              <a:spcBef>
                <a:spcPts val="800"/>
              </a:spcBef>
            </a:pPr>
            <a:r>
              <a:rPr lang="en-US" altLang="zh-CN" dirty="0">
                <a:solidFill>
                  <a:schemeClr val="bg1"/>
                </a:solidFill>
              </a:rPr>
              <a:t>Về mặt địa lý, Thung lũng Hunter được phân loại là một khu vực bao gồm:</a:t>
            </a:r>
          </a:p>
          <a:p>
            <a:pPr marL="285750" indent="-285750">
              <a:spcBef>
                <a:spcPts val="800"/>
              </a:spcBef>
              <a:buFont typeface="Arial" panose="020B0604020202020204" pitchFamily="34" charset="0"/>
              <a:buChar char="•"/>
            </a:pPr>
            <a:r>
              <a:rPr lang="en-US" altLang="zh-CN" dirty="0">
                <a:solidFill>
                  <a:schemeClr val="bg1"/>
                </a:solidFill>
              </a:rPr>
              <a:t>Vùng Hunter</a:t>
            </a:r>
          </a:p>
          <a:p>
            <a:pPr marL="285750" indent="-285750">
              <a:spcBef>
                <a:spcPts val="800"/>
              </a:spcBef>
              <a:buFont typeface="Arial" panose="020B0604020202020204" pitchFamily="34" charset="0"/>
              <a:buChar char="•"/>
            </a:pPr>
            <a:r>
              <a:rPr lang="en-US" altLang="zh-CN" dirty="0">
                <a:solidFill>
                  <a:schemeClr val="bg1"/>
                </a:solidFill>
              </a:rPr>
              <a:t>Tiểu vùng Broke Fordwich</a:t>
            </a:r>
          </a:p>
          <a:p>
            <a:pPr marL="285750" indent="-285750">
              <a:spcBef>
                <a:spcPts val="800"/>
              </a:spcBef>
              <a:buFont typeface="Arial" panose="020B0604020202020204" pitchFamily="34" charset="0"/>
              <a:buChar char="•"/>
            </a:pPr>
            <a:r>
              <a:rPr lang="en-US" altLang="zh-CN" dirty="0">
                <a:solidFill>
                  <a:schemeClr val="bg1"/>
                </a:solidFill>
              </a:rPr>
              <a:t>Tiểu vùng Pokolbin</a:t>
            </a:r>
          </a:p>
          <a:p>
            <a:pPr marL="285750" indent="-285750">
              <a:spcBef>
                <a:spcPts val="800"/>
              </a:spcBef>
              <a:buFont typeface="Arial" panose="020B0604020202020204" pitchFamily="34" charset="0"/>
              <a:buChar char="•"/>
            </a:pPr>
            <a:r>
              <a:rPr lang="en-US" altLang="zh-CN" dirty="0">
                <a:solidFill>
                  <a:schemeClr val="bg1"/>
                </a:solidFill>
              </a:rPr>
              <a:t>Tiểu vùng Thượng Hunter Valley</a:t>
            </a:r>
          </a:p>
        </p:txBody>
      </p:sp>
    </p:spTree>
    <p:extLst>
      <p:ext uri="{BB962C8B-B14F-4D97-AF65-F5344CB8AC3E}">
        <p14:creationId xmlns:p14="http://schemas.microsoft.com/office/powerpoint/2010/main" val="140506241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0CCF1F8-6D9E-4631-9BC7-E65B426755A9}">
  <ds:schemaRefs>
    <ds:schemaRef ds:uri="http://schemas.openxmlformats.org/package/2006/metadata/core-properties"/>
    <ds:schemaRef ds:uri="http://schemas.microsoft.com/office/2006/documentManagement/types"/>
    <ds:schemaRef ds:uri="http://purl.org/dc/terms/"/>
    <ds:schemaRef ds:uri="http://schemas.microsoft.com/office/infopath/2007/PartnerControls"/>
    <ds:schemaRef ds:uri="4e8dd08d-258d-47a9-9875-37f1ffd19f33"/>
    <ds:schemaRef ds:uri="02256494-4976-4001-aedb-96463ae0d92e"/>
    <ds:schemaRef ds:uri="http://schemas.microsoft.com/office/2006/metadata/properties"/>
    <ds:schemaRef ds:uri="http://www.w3.org/XML/1998/namespace"/>
    <ds:schemaRef ds:uri="http://purl.org/dc/dcmitype/"/>
    <ds:schemaRef ds:uri="http://purl.org/dc/elements/1.1/"/>
  </ds:schemaRefs>
</ds:datastoreItem>
</file>

<file path=customXml/itemProps2.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3.xml><?xml version="1.0" encoding="utf-8"?>
<ds:datastoreItem xmlns:ds="http://schemas.openxmlformats.org/officeDocument/2006/customXml" ds:itemID="{C81E6217-F1F9-4D3A-B731-08057DA3957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20</TotalTime>
  <Words>3110</Words>
  <Application>Microsoft Macintosh PowerPoint</Application>
  <PresentationFormat>Widescreen</PresentationFormat>
  <Paragraphs>318</Paragraphs>
  <Slides>26</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Neue Haas Grotesk Text Pro</vt:lpstr>
      <vt:lpstr>Inter Display</vt:lpstr>
      <vt:lpstr>Slide layouts</vt:lpstr>
      <vt:lpstr>PowerPoint Presentation</vt:lpstr>
      <vt:lpstr>PowerPoint Presentation</vt:lpstr>
      <vt:lpstr>NƯỚC ÚC</vt:lpstr>
      <vt:lpstr>NSW</vt:lpstr>
      <vt:lpstr>THUNG LŨNG HUNTER</vt:lpstr>
      <vt:lpstr>HÔM NAY CHÚNG TA SẼ ĐỀ CẬP</vt:lpstr>
      <vt:lpstr>Những năm 1820</vt:lpstr>
      <vt:lpstr>PowerPoint Presentation</vt:lpstr>
      <vt:lpstr>MỘT VÙNG KHÍ HẬU ẤM ÁP CỦA</vt:lpstr>
      <vt:lpstr>KHÍ HẬU</vt:lpstr>
      <vt:lpstr>ĐẤT</vt:lpstr>
      <vt:lpstr>TRỒNG NHO VÀ SẢN XUẤT RƯỢU VANG</vt:lpstr>
      <vt:lpstr>PowerPoint Presentation</vt:lpstr>
      <vt:lpstr>PowerPoint Presentation</vt:lpstr>
      <vt:lpstr>PowerPoint Presentation</vt:lpstr>
      <vt:lpstr>MỘT LỊCH SỬ PHÁT TRIỂN</vt:lpstr>
      <vt:lpstr>PowerPoint Presentation</vt:lpstr>
      <vt:lpstr>SEMILLON (TRẺ)
đặc điểm</vt:lpstr>
      <vt:lpstr>SEMILLON (Ủ TRONG CHAI)
đặc điểm</vt:lpstr>
      <vt:lpstr>CHARDONNAY
đặc điểm</vt:lpstr>
      <vt:lpstr>SHIRAZ
đặc điểm</vt:lpstr>
      <vt:lpstr>PowerPoint Presentation</vt:lpstr>
      <vt:lpstr>PowerPoint Presentation</vt:lpstr>
      <vt:lpstr>BIỂU TƯỢNG VÀ</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Microsoft Office User</cp:lastModifiedBy>
  <cp:revision>8</cp:revision>
  <dcterms:created xsi:type="dcterms:W3CDTF">2018-07-25T07:02:59Z</dcterms:created>
  <dcterms:modified xsi:type="dcterms:W3CDTF">2026-03-29T07:41:39Z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2026-02-18T00:01:52Z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7278ba57-9da7-430d-a8a9-a0656c632c89</vt:lpwstr>
  </property>
  <property fmtid="{D5CDD505-2E9C-101B-9397-08002B2CF9AE}" pid="11" name="MSIP_Label_8cf57b4f-1801-441a-a240-098885f2bcbe_ContentBits">
    <vt:lpwstr>0</vt:lpwstr>
  </property>
  <property fmtid="{D5CDD505-2E9C-101B-9397-08002B2CF9AE}" pid="12" name="MSIP_Label_8cf57b4f-1801-441a-a240-098885f2bcbe_Tag">
    <vt:lpwstr>50, 3, 0, 1</vt:lpwstr>
  </property>
</Properties>
</file>