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92" r:id="rId11"/>
    <p:sldId id="639" r:id="rId12"/>
    <p:sldId id="693" r:id="rId13"/>
    <p:sldId id="674" r:id="rId14"/>
    <p:sldId id="676" r:id="rId15"/>
    <p:sldId id="642" r:id="rId16"/>
    <p:sldId id="678" r:id="rId17"/>
    <p:sldId id="696" r:id="rId18"/>
    <p:sldId id="680" r:id="rId19"/>
    <p:sldId id="697" r:id="rId20"/>
    <p:sldId id="682" r:id="rId21"/>
    <p:sldId id="684" r:id="rId22"/>
    <p:sldId id="685" r:id="rId23"/>
    <p:sldId id="698" r:id="rId24"/>
    <p:sldId id="699" r:id="rId25"/>
    <p:sldId id="704" r:id="rId26"/>
    <p:sldId id="701" r:id="rId27"/>
    <p:sldId id="700" r:id="rId28"/>
    <p:sldId id="702" r:id="rId29"/>
    <p:sldId id="690" r:id="rId30"/>
    <p:sldId id="669" r:id="rId31"/>
    <p:sldId id="670" r:id="rId32"/>
    <p:sldId id="340" r:id="rId33"/>
    <p:sldId id="703" r:id="rId34"/>
  </p:sldIdLst>
  <p:sldSz cx="12192000" cy="6858000"/>
  <p:notesSz cx="6858000" cy="9144000"/>
  <p:embeddedFontLst>
    <p:embeddedFont>
      <p:font typeface="Cordia New" panose="020B0304020202020204" pitchFamily="34" charset="-34"/>
      <p:regular r:id="rId36"/>
      <p:bold r:id="rId37"/>
      <p:italic r:id="rId38"/>
      <p:boldItalic r:id="rId39"/>
    </p:embeddedFont>
    <p:embeddedFont>
      <p:font typeface="Inter Display" panose="02000503000000020004"/>
      <p:regular r:id="rId40"/>
      <p:bold r:id="rId41"/>
      <p:italic r:id="rId42"/>
      <p:boldItalic r:id="rId43"/>
    </p:embeddedFont>
    <p:embeddedFont>
      <p:font typeface="Neue Haas Grotesk Text Pro" panose="020B0504020202020204" pitchFamily="34" charset="77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48" autoAdjust="0"/>
    <p:restoredTop sz="92197"/>
  </p:normalViewPr>
  <p:slideViewPr>
    <p:cSldViewPr snapToGrid="0">
      <p:cViewPr varScale="1">
        <p:scale>
          <a:sx n="134" d="100"/>
          <a:sy n="134" d="100"/>
        </p:scale>
        <p:origin x="192" y="192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60" d="100"/>
          <a:sy n="160" d="100"/>
        </p:scale>
        <p:origin x="2312" y="-4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มีการปลูกองุ่นปริมาณสูงขึ้น และเขตผลิตไวน์ที่มีอากาศเย็นได้ผลิตไวน์ให้</a:t>
            </a:r>
            <a:r>
              <a:rPr lang="th-TH" sz="1200" dirty="0">
                <a:ea typeface="Calibri" panose="020F0502020204030204" pitchFamily="34" charset="0"/>
              </a:rPr>
              <a:t>มีความสม่ำเสมอขึ้น และมีการพัฒนาสไตล์ของไวน์ตลอดเวลา</a:t>
            </a:r>
            <a:r>
              <a:rPr lang="th-TH" sz="1200" dirty="0">
                <a:ea typeface="Calibri" panose="020F0502020204030204" pitchFamily="34" charset="0"/>
                <a:cs typeface="Cordia New" panose="020B0304020202020204" pitchFamily="34" charset="-34"/>
              </a:rPr>
              <a:t> ทำให้องุ่นพันธุ์ละเอียดอ่อนนี้มีอนาคตที่สดใส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องุ่นปลูกเป็นครั้งแรกในปี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1838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ทำให้วิกตอเรียได้เป็นเขตปลูกไวน์เขตแรก เมื่อถึงคราวที่ความต้องการไวน์แบบผสมเหล้าที่เพิ่มขึ้น เขตนี้จึงหยุดผลิตในปี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1921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จนช่วงปี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1960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มีการปลูกอีกครั้ง ปัจจุบัน เขตนี้ได้ชื่อว่าเป็นเขตผลิตไวน์ภูมิอากาศเย็นที่มีชื่อเสียงเขตหนึ่งของประเทศออสเตรเลีย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แวลลีย์ผ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ลิตไวน์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หลากหลายสไตล์ เพราะพื้นที่มีระดับความสูงและทิศทางที่แตกต่างกัน ปกติแล้ว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องยา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จะมีลักษณะสัมผัสบางเบาไปจนปานกลาง มีกลิ่นรสเชอร์รี่ สตรอเบอร์รี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และลูกพล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องุ่นที่เติบโตในอากาศเย็นกว่านี้จะนำไปใช้ผลิตไวน์แบบมีฟอง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071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นิงตัน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นินซู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ลาถูกโอบล้อมด้วยอ่าวพอร์ท ฟิลลิป อ่าว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เวสเทิร์น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พอร์ท และช่องแคบแบ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เป็นเขตผลิตไวน์ที่เกิดจากทะเลโดยแท้ เขตผลิตไวน์มีความหลากหลายภูมิอากาศทั้งระดับภูมิภาคและระดับจุลภาค มีดินโบราณที่แตกต่าง และความสูงต่ำของพื้นที่ ทำให้เกิดเครือข่ายพื้นที่ที่ซับซ้อน ทำให้ปลูกองุ่นได้หลายสายพันธุ์ แต่เขตนี้ก็มีชื่อเสียงเรื่อง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ระดับโลก โดยทั่วไป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องที่นี่มีความเข้มข้นแบบปานกลาง มีลักษณะของพันธุ์ที่มีชีวิตชีวาของสตรอเบอร์รี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ละเชอร์รี่ และมีความเป็นกรดที่ชุ่มฉ่ำเป็นแกนหลักของไวน์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90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62E1C-290A-ACAF-9335-5CEDF196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03475-3638-013C-6FE4-5C9234921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30511-0480-EF2B-038C-15FEBC687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F17D6-3570-E66E-E436-A2DF946C3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32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ฮิลส์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เป็นถิ่นกำเนิดของชุมชนไวน์ที่มีความคิดก้าวหน้า มีจุดเด่นเรื่องไวน์ระดับพร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ีเ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ยมที่หลากหลาย 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ฮิลส์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มีพื้นที่ระดับสูงต่ำและอากาศเย็น จึงเป็นเขตผลิตไวน์แนวหน้าในการผลิต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ซึ่งใช้ในไวน์แดงแบบไม่มีฟอง และไวน์แบบมีฟองที่ใช้วิธีการผลิตแบบดั้งเดิม การแสดงออกของไวน์ในเขตพื้นที่นี้มีแนวโน้มว่าจะเป็นไวน์ที่มีลักษณะสัมผัสปานกลาง มีกลิ่น</a:t>
            </a:r>
            <a:r>
              <a:rPr lang="th-TH" sz="1200" dirty="0">
                <a:ea typeface="Calibri" panose="020F0502020204030204" pitchFamily="34" charset="0"/>
              </a:rPr>
              <a:t>รสเชอร์รี่ เบอร์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ที่เข้มข้นชุ่มฉ่ำ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96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ช่วงนี้เหมาะกับการชิมไวน์หลากชนิดที่คัดสรรมาและอภิปราย</a:t>
            </a:r>
            <a:endParaRPr lang="th-TH" dirty="0"/>
          </a:p>
          <a:p>
            <a:r>
              <a:rPr lang="th-TH" dirty="0"/>
              <a:t>ความท้าทายในการปลูกและผลิต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en-GB" dirty="0"/>
              <a:t> </a:t>
            </a:r>
            <a:r>
              <a:rPr lang="th-TH" dirty="0"/>
              <a:t>หมายความว่าไวน์ที่ประสบความ</a:t>
            </a:r>
            <a:r>
              <a:rPr lang="th-TH" dirty="0" err="1"/>
              <a:t>สําเร็จ</a:t>
            </a:r>
            <a:r>
              <a:rPr lang="th-TH" dirty="0"/>
              <a:t>มากที่สุดนั้นมีสไตล์และคุณภาพระดับพร</a:t>
            </a:r>
            <a:r>
              <a:rPr lang="th-TH" dirty="0" err="1"/>
              <a:t>ี</a:t>
            </a:r>
            <a:r>
              <a:rPr lang="th-TH" dirty="0"/>
              <a:t>เมีย</a:t>
            </a:r>
            <a:r>
              <a:rPr lang="th-TH" dirty="0" err="1"/>
              <a:t>ม</a:t>
            </a:r>
            <a:r>
              <a:rPr lang="th-TH" dirty="0"/>
              <a:t>โดยเนื้อแท้ ซึ่งโดดเด่นด้วยความละเอียดอ่อนและความนุ่มนวล ความแตกต่างในระดับภูมิภาคมีมากมาย อย่างไรก็ตาม โดยทั่วไปแล้ว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en-GB" dirty="0"/>
              <a:t> </a:t>
            </a:r>
            <a:r>
              <a:rPr lang="th-TH" dirty="0"/>
              <a:t>ชั้นนําจากออสเตรเลียนั้นมีน้ำหนักเบาถึงปานกลาง และถูก</a:t>
            </a:r>
            <a:r>
              <a:rPr lang="th-TH" dirty="0" err="1"/>
              <a:t>จํา</a:t>
            </a:r>
            <a:r>
              <a:rPr lang="th-TH" dirty="0"/>
              <a:t>กัดโดยธรรมชาติ ไวน์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อายุน้อยของออสเตรเลียมีลักษณะของเชอร์รี่ เบอร์รี</a:t>
            </a:r>
            <a:r>
              <a:rPr lang="th-TH" dirty="0" err="1"/>
              <a:t>่</a:t>
            </a:r>
            <a:r>
              <a:rPr lang="th-TH" dirty="0"/>
              <a:t>สีแดง และกลิ่นสมุนไพร เนื้อสัมผัสของมันมักจะเนียนนุ่มซาติ</a:t>
            </a:r>
            <a:r>
              <a:rPr lang="th-TH" dirty="0" err="1"/>
              <a:t>น</a:t>
            </a:r>
            <a:r>
              <a:rPr lang="th-TH" dirty="0"/>
              <a:t> โดยทั่วไปมีน้ำหนักเบาถึงปานกลาง เมื่ออายุมากขึ้นไวน์อาจพัฒนามีรสชาติคลาสสิกของดินหรือ 'พื้นป่า' เพื่อเพิ่มมิติพิเศษให้กับไวน์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771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218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ช่วงนี้เหมาะกับการให้ทุกคนได้ชิมไวน์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คลาสสิค ส่วนการชิมเต็มรูปแบบจะจัดไว้ในตอนท้ายของการนำเสนอนี้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เจริญเติบโตในเขตที่อากาศเย็นของออสเตรเลีย ถึงแม้ว่า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พั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ธุ์องุ่นเจ้าอารมณ์นี้อาจจะเข้าสู่ชุมชนไวน์เชิงพาณิชย์ช้า แต่กลายเป็นพันธุ์องุ่นที่สำคัญ ที่ผู้ผลิตไวน์นำไปบรรจงสร้างสรรค์ให้ได้ความรู้สึกแบบออสเตรเลียที่ไม่มีใครเหมือน </a:t>
            </a:r>
          </a:p>
          <a:p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เป็นองุ่นที่มีชื่อเสียงเรื่องเอาแน่เอานอนไม่ได้ และเป็นพันธุ์ที่ปลูกยากที่สุด ทำให้ได้ชื่อเล่นเรียกว่า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องุ่นใจสลาย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แต่ถ้าโตบนสถานที่ที่ถูกต้องและจัดการด้วยทักษะในไร่องุ่น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จะเป็นไวน์โดดเด่นที่ซับซ้อน หรูหรา และละเมียดละไม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093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เหตุใดท่านจึงคิดว่า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ใช้เวลาค่อนข้างนานกว่าจะประสพความสำเร็จได้ในประเทศออสเตรเลีย?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วิวัฒนาการเรื่องรสนิยมของผู้บริโภคมีผลกระทบต่อการผลิต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อย่างไรบ้าง?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87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เจริญเติบโตได้ที่ที่สุดในเขตพื้นที่อากาศเย็นหรือปานกลางที่ได้รับอิทธิพลอากาศเย็น ไม่ว่าจะเป็นจากทะเลหรือจากระดับความสูง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ไม่ชอบให้แสงแดดแรงจนเกินไปมากระทบบนผลองุ่น อย่างไรก็ดี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เป็นองุ่นที่เริ่มแตกหน่อเร็ว มันจึงไวที่จะได้รับความเสียหายอันเกิดจากน้ำค้างแข็งในฤดูใบไม้ผลิ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ร์ช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อบดินที่ความสมบูรณ์ของดินในการเจริญเติบโตของพืชระดับต่ำและระบายน้ำดี มีโครงสร้างของดินที่ลักษณะสำคัญเป็นพิเศษ ในประเทศออสเตรเลีย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เติบโตได้ดีในพื้นที่ที่เป็นดินเหนียว ดินร่วน และดินร่วนปนทราย</a:t>
            </a:r>
            <a:endParaRPr lang="th-TH" dirty="0"/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ต้นองุ่นมีความรู้สึกไว ผลองุ่นอยู่รวมกันเป็นช่อเล็ก ๆ และแน่น ยากต่อการสุกอย่างสม่ำเสมอ ผลองุ่นเองก็ละเอียดอ่อน และมีเปลือกบาง ทำให้ง่ายต่อการเกิดโรคและเน่า จึงต้องระมัดระวัดเรื่องการบังคับขนาดและการตัดแต่ของทรงพุ่ม เพื่อให้แสงแดดและอากาศผ่าน เพื่อลดความเสี่ยงต่อโรคให้น้อยที่สุดและสุกได้เต็มที่ (โดยไม่โดนแดดส่องมากจนเกินไป) การตัดแต่งกิ่ง การตัดแต่งพุ่มให้บางลง การเด็ดใบทิ้ง และการตัดแต่งยอดองุ่น เป็นเรื่องปกติที่ไร่องุ่นจะจัดการและปฏิบัติ การตัดแต่งกิ่งมีความสำคัญเป็นพิเศษ ด้วยเป็นวิธีที่ป้องกันไม่ให้ได้ช่อองุ่นจำนวนมากเกิน หรือแต่ละช่อมีขนาดใหญ่เกิน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ปกติแล้ว เถาองุ่นจะเลื้อยขึ้นพันเกี่ยวค้างองุ่น โดยใช้ระบบค้างแบบแนวตั้งยอดชี้ฟ้า รั้วลวดหนามแบบเคลื่อนย้ายได้จะทำให้เถาองุ่นใหม่ ๆ ได้เจริญเติบโต และบังคับให้ยอดองุ่นโตแบบตั้งยอดเป็นแพในแนวตั้งและแคบ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dirty="0" err="1"/>
              <a:t>ผ</a:t>
            </a:r>
            <a:r>
              <a:rPr lang="th-TH" dirty="0"/>
              <a:t>ลิตไวน์ที่ดีที่สุดเมื่อผลผลิตอยู่ในระดับต่ำหรือได้รับการจัดการอย่างระมัดระวัง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rtl="0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ท่านคิดว่าสิ่งใดมีอิทธิพลต่อ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มากกว่ากัน แตร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หรือโคลน?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การเจริญเติบโตในอากาศที่เย็นหรือร้อนจนเกินไปทำให้เกิดผลกระทบใดต่อสไตล์หรือการแสดงออกของ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3189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เมื่อเปรียบกับองุ่นพันธุ์อื่น ๆ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มีปริมาณสาร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ฟี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ลส์แ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ละสารแอนโทไซยาน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(สารประกอบทางเคมีพบในเปลือกองุ่นที่มีผลต่อโครงสร้างสารแทน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สี และความรู้สึกของน้ำไวน์ที่เกิดในปากเมื่อดื่มไวน์) อยู่ในระดับต่ำ ซึ่งจะออกมาระหว่างการผลิตไวน์ และความคงที่ของสีไวน์นั้นเป็นสิ่งสำคัญ ผู้ผลิตไวน์ของออสเตรเลียจึงไม่หยุดค้นหาเทคนิคต่าง ๆ ที่จะพัฒนาคุณภาพและทำให้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มีความคงที่และสม่ำเสมอ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การแช่ด้วยความเย็น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ระหว่างการแช่หมักก่อนการหมักจริง สิ่งที่ต้องใช้ในการแช่หมัก (เปลือก เมล็ด และน้ำองุ่น) ต้องแช่เย็นในอุณหภูมิต่ำกว่า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12.8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55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 เสียก่อน เพื่อป้องกันไม่ให้การเกิดการหมักในขั้นตอนนี้ และต้องแช่หมักเป็นเวลาหลายวัน ๆ ซึ่งทำให้ผู้ผลิตไวน์สามารถสกัดสี กลิ่นรส และสารแทน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อย่างอ่อน ๆ จากไวน์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การดันลง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การดันเปลือกองุ่นและส่วนประกอบอื่นที่ลอยอยู่บนน้ำไวน์ให้ลงไปในน้ำไวน์เป็นวิธีละเอียดอ่อนวิธีหนึ่งที่ใช้ในการคนน้ำไวน์ มากกว่าจะใช้วิธีปล่อยน้ำไวน์ออกจากด้านล่างของถังหมักแล้วดูดน้ำไวน์ผ่านท่อขึ้นไปแล้วฉีดน้ำไวน์ลงในถังหมักทางด้านบน 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การดันเปลือกองุ่นลงไปในน้ำไวน์นั้นปกติ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จะทำด้วยมือ และจัดว่าเป็นเทคนิคที่ไม่ใช่การแทรกแซงการผลิตไวน์ โดยป้องกันไม่ให้เปลือกองุ่นถูกสกัดจนเกินไปและจำกัดปริมาณออกซิเจนที่อาจเพิ่มเข้ามา 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การหมักแบบใช้องุ่นทั้งผล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แทนที่องุ่นจะถูกบีบให้แตกก่อนการหมัก องุ่นจะถูกเด็ดแยกเป็นผลก่อนแยกออกจากองุ่นที่บีบให้แตกตามปกติ แล้วค่อยเติมองุ่นทั้งผลเข้าไประหว่างขั้นตอนการหมัก วิธีนี้จะช่วยชะลอการแยกตัวของสารแทน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นินแ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ละเพิ่มกลิ่นรสองุ่นให้เข้มข้น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การใช้องุ่นแบบไม่เด็ดก้าน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ก้านองุ่นจะเติมเข้าไประหว่างการหมัก หลังองุ่นเด็ดก้านแล้ว เพื่อเพิ่มคุณลักษณะทางลักษณะสัมผัสและกลิ่นของไวน์ที่เสร็จแล้ว 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การหมักองุ่นทั้งช่อผล (หรือทั้งพวง)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องุ่นทั้งช่อและไม่เด็ดก้าน จะสร้างสารแทน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ปริมาณสูงกว่า มักใช้กับไวน์แดงสไตล์อ่อน วิธีนี้จะเพิ่มกลิ่นต่าง ๆ และทำให้ไวน์มีโครงสร้างสารแทน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เพิ่มขึ้น และเพิ่มศักยภาพให้ไวน์เก็บต่อได้นาน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059882"/>
          </a:xfrm>
        </p:spPr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การหมักโดยใช้ยีสต์ธรรมชาติ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</a:rPr>
              <a:t>ยีสต์ธรรมชาติ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หรือยีสต์พื้นเมืองเป็นยีสต์ที่อยู่ในจุลินทรีย์ของผลองุ่นที่ใช้ในการหมักไวน์มากกว่าจะเติมยีสต์จากการเพาะ วิธีนี้จะทำให้ไวน์มีความซับซ้อนและสื่ออารมณ์ได้มากกว่า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การหมักแบบเย็น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การหมักโดยใช้ความเย็น อย่างช้า ๆ เป็นเวลานาน จะช่วยเน้นกลิ่นของผลไม้สุก การหมักโดยใช้ความเย็นนี้มักหมักในถังหมักที่ทำจากสแตนเลสสตี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แล้วบรรจุขวดทันทีหลังการหมัก เพื่อกักเก็บกลิ่นและรสผลไม้อันเป็นหลักของ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อย่างเชอร์รี่ สตรอเบอร์รี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และรา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ไว้ได้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การเพิ่มเวลาการแช่หมัก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ผู้ผลิตไวน์บางคนเลือกทิ้งเปลือกองุ่นไว้ให้นานขึ้น เพื่อเพิ่มสารแทน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และช่วยทำให้สีสันดีและคงที่มากขึ้น แต่วิธีนี้ไม่ค่อยเป็นที่นิยมสำหรับ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เพื่อป้องกันไม่ให้เกิดการสกัดเกินจำเป็น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การบ่ม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มีความสัมพันธ์ที่ดีกับโอ๊ก การใช้ไม้โอ๊กฝรั่งเศสใหม่เป็นสิ่งที่ทำกันทั่วไป แต่ต้องดูแลให้ดีไม่ให้โอ๊กไปข่มกลิ่นรสโดยรวมของผลไม้ ผู้ผลิตไวน์ออสเตรเลียได้เปลี่ยนใช้ถังไม้โอ๊กใหม่น้อยลงและใช้ถังขนาดใหญ่มากขึ้น และใช้ทักษะในการจับคู่การใช้ไม้โอ๊กกับสไตล์ไวน์ที่ผลิตให้มากขึ้น 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การบรรจุขวดและการเก็บ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ด้วยความที่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สามารถพบได้หลากแนวหลายสไตล์ อายุยืนยาวของ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ออสเตรเลียต่างกันอย่างมาก หลายสไตล์จะดีที่สุดเมื่อเก็บไว้ไม่นาน แต่ผู้ผลิตก็หันมาเพิ่มการผลิต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ที่ดีขึ้นเมื่ออายุมากขึ้น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ที่คุณสมบัติดีขึ้นตามเวลาที่เก็บมีคุณลักษณะใดบ้าง?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เป็นพันธุ์องุ่นสำคัญที่ใช้ในการผลิตไวน์แบบมีฟองด้วยวิธีดั้งเดิม เหตุใด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จึงใช้ได้ดีในการผลิตไวน์แบบมีฟอง?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b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</a:br>
            <a:endParaRPr lang="th-TH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+ เนื้อหาเพิ่มเติมที่ใช้ในการนำเสนอได้ : สื่อในการนำเสนอเพิ่มเติมเกี่ยวกับเขตพื้นที่ผลิตไวน์ที่สำคัญที่สุดของประเทศออสเตรเลีย สามารถสืบค้นได้ที่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www.australianwinediscovered.com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15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เป็นเขตผลิตไวน์ที่มีภูมิอากาศเย็นสบายแห่งหนึ่งของประเทศออสเตรเลีย เป็นที่รู้จักกันดีในเรื่องไวน์แบบมีฟองที่ได้รางวังอย่าง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ด้วยความที่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มาเนียม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สภาพภูมิอากาศเย็น ฤดูใบไม้ร่วงยาวนาน มีแดด และอากาศแห้ง มีสภาวะเหมาะสมต่อการเพาะปลูกองุ่นเพื่อผลิตไวน์รสเข้มข้นมีกลิ่นหอม หรูหราอย่างเป็นธรรมชาติ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มาเนียม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อากาศเย็นตามธรรมชาติทั่วทั้งเกาะทำให้เหมาะสมอย่างยิ่งต่อการผลิต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คุณภาพสูง ไวน์สไตล์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จะมีลักษณะสัมผัสเบาไปถึงปานกลาง มีกลิ่นรสเชอร์รี่และสตรอเบอร์รี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อันละเอียดอ่อน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65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2353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9015" y="4469004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8130" y="3785153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57360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4" y="368300"/>
            <a:ext cx="5735636" cy="270041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43581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pn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10" Type="http://schemas.openxmlformats.org/officeDocument/2006/relationships/image" Target="../media/image46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7" t="37907" b="5389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4526907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23750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46" t="229" r="5152" b="-229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ประเทศออสเตรเลีย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เขตพื้นที่ที่ผลิต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7315200" y="5449584"/>
            <a:ext cx="206730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9069659" y="5501268"/>
            <a:ext cx="780585" cy="594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7118717" y="5134339"/>
            <a:ext cx="1435117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237034" y="4864448"/>
            <a:ext cx="649288" cy="38626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2383AD28-F296-E226-850C-E2EFC0B3F11D}"/>
              </a:ext>
            </a:extLst>
          </p:cNvPr>
          <p:cNvSpPr txBox="1"/>
          <p:nvPr/>
        </p:nvSpPr>
        <p:spPr>
          <a:xfrm>
            <a:off x="10741158" y="5781406"/>
            <a:ext cx="155552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203A1C-A25F-3D41-91F5-A9B9724FC6BD}"/>
              </a:ext>
            </a:extLst>
          </p:cNvPr>
          <p:cNvCxnSpPr>
            <a:cxnSpLocks/>
          </p:cNvCxnSpPr>
          <p:nvPr/>
        </p:nvCxnSpPr>
        <p:spPr>
          <a:xfrm>
            <a:off x="9939454" y="5382322"/>
            <a:ext cx="712494" cy="5154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9ED53931-EEEA-663E-4618-895322FCA79C}"/>
              </a:ext>
            </a:extLst>
          </p:cNvPr>
          <p:cNvSpPr txBox="1"/>
          <p:nvPr/>
        </p:nvSpPr>
        <p:spPr>
          <a:xfrm>
            <a:off x="7813963" y="6286928"/>
            <a:ext cx="1516497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DEA2C0-5473-CCB8-9BE8-728D4564DDA7}"/>
              </a:ext>
            </a:extLst>
          </p:cNvPr>
          <p:cNvCxnSpPr>
            <a:cxnSpLocks/>
          </p:cNvCxnSpPr>
          <p:nvPr/>
        </p:nvCxnSpPr>
        <p:spPr>
          <a:xfrm flipV="1">
            <a:off x="8683083" y="6254623"/>
            <a:ext cx="1323278" cy="1387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เขตพื้นที่ผลิตไวน์ที่มีภูมิอากาศเย็นสบาย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แดนมหัศจรรย์แห่งไวน์แบบมีฟอง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สวรรค์แห่งอาหารชั้นเลิศ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EC83B9-785C-D809-D4F6-0528722A43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4D3C874-BBE0-94D2-994E-D3C7D6623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B1D14618-C8DD-F087-7F94-8C1511B8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C3D82F-D928-884C-A4D2-62E184D46AD3}"/>
              </a:ext>
            </a:extLst>
          </p:cNvPr>
          <p:cNvSpPr txBox="1"/>
          <p:nvPr/>
        </p:nvSpPr>
        <p:spPr>
          <a:xfrm>
            <a:off x="527854" y="1262672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ปานกลาง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B2E340-CBF7-7692-56C9-A0CFF8489552}"/>
              </a:ext>
            </a:extLst>
          </p:cNvPr>
          <p:cNvSpPr txBox="1"/>
          <p:nvPr/>
        </p:nvSpPr>
        <p:spPr>
          <a:xfrm>
            <a:off x="527854" y="1888323"/>
            <a:ext cx="3849274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ได้รับอิทธิพลทางทะเล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จากทะเล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มัน ช่องแคบบา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และมหาสมุทรอินเดีย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0D062E-2451-2FDB-F408-BA87C823E116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7CA0194-598F-8D21-08D6-E8FDC602D845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 – 1,264 ม. (0 –  4,147 ฟุต) </a:t>
            </a:r>
          </a:p>
          <a:p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ไร่องุ่นส่วนใหญ่</a:t>
            </a:r>
          </a:p>
          <a:p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ต่ำกว่า 100 ม. (328ฟุต)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E55A79-778F-6B1C-1E63-5B3A03D09053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D5ABB3C-5C8A-8C34-F399-EA85A998EAFD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93B2FC79-EF2B-EC64-02F0-284F246C002E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A14717B-AF32-289E-3E63-37FA7AC2F3E2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9333A8D-46A1-FE61-624F-487422E51C62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2995746-D25B-FBEC-6B23-673762CA0B66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64C820-6350-AE35-C439-AE3C853F563B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25A7F5F7-BF1C-D865-AB14-ADEF9FE8FF9F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7">
            <a:extLst>
              <a:ext uri="{FF2B5EF4-FFF2-40B4-BE49-F238E27FC236}">
                <a16:creationId xmlns:a16="http://schemas.microsoft.com/office/drawing/2014/main" id="{296C706E-62F6-9A17-7F3A-C51ECBAE55EB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322028-CDFE-EDD5-75BD-5F726C5C619B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0E12A0-2245-1717-2E86-D192933ED589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9A6FEB-CDB6-51A6-34F3-196A3DF15EF8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297708-ABB9-A809-7D42-EE71F7DF9316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003660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914270" cy="2218326"/>
          </a:xfrm>
        </p:spPr>
        <p:txBody>
          <a:bodyPr/>
          <a:lstStyle/>
          <a:p>
            <a:pPr lvl="0"/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ดินในไร่องุ่นบนพื้นที่ลาดตอนล่าง เป็นดินจากหินทราย หินดินดาน ตะกอนจากแม่น้ำ และหินอัคนีที่กำเนิดจากภูเขาไฟ หินทรายและหินชีสต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จะอยู่แถบ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ดินตะกอนที่ทับถมกันและดินปนทรายที่มีสารฮิวมัสที่พบในซากพืชและซากสัตว์ที่เน่าเปื่อยผุพังในระดับต่ำ จะอยู่แถบโคล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ส่วนแถบแม่น้ำ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ไพ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ร็อกจะพบดินเนื้อร่วน ระบายน้ำได้ดี มีความลึก ในขณะที่ทะมาร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จะมีหินบ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ะ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ลท์ป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นกรวดอยู่ทับบนแผ่นหินปูนและดินเหนียว 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0" r="9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743339" y="6103975"/>
            <a:ext cx="1624667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H="1">
            <a:off x="6854283" y="4676078"/>
            <a:ext cx="936702" cy="15442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สถานที่ท่องเที่ยวยอดนิยม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ประวัติศาสตร์อุดมด้วยสีสัน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ผู้ผลิตไวน์ที่มีความคิดสร้างสรรค์พร้อมความแปลกแหวกแนว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สวรรค์แห่งอาหารและไวน์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C41BAA0-72B4-F5D8-AF45-601DC58722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ABAE413-FBA9-546D-5643-C52B50B75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E9739559-5648-2275-9515-836196FDD9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9" t="10508" r="38247"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A73F4F-A281-DA89-DCA6-081C90A30746}"/>
              </a:ext>
            </a:extLst>
          </p:cNvPr>
          <p:cNvSpPr txBox="1"/>
          <p:nvPr/>
        </p:nvSpPr>
        <p:spPr>
          <a:xfrm>
            <a:off x="443675" y="1187244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ภาคพื้นทวีป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F340C8-C54F-B676-8A58-11CEAA09AD89}"/>
              </a:ext>
            </a:extLst>
          </p:cNvPr>
          <p:cNvSpPr txBox="1"/>
          <p:nvPr/>
        </p:nvSpPr>
        <p:spPr>
          <a:xfrm>
            <a:off x="490757" y="1772019"/>
            <a:ext cx="2716089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ที่ได้รับอิทธิพลจากทะเล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AE0CB8-60B8-D6CB-5861-EDEC339C4211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FEA3F75-CFD3-997F-21A3-FB9B1A1C28A5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 – 400 เมตร (98 – 1,312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FC98BB-5140-BCCC-E9EE-43B6D87F2FD9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8265DCE-EA9F-49D5-D14E-F1361495D760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096CDBB1-3883-81AD-AA4C-FC19D0714A90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44AD5C-8765-2F7A-C26D-40176A988D2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BD5AB8C-58A3-886B-B601-E99530EF2CF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7E5CCAE-D754-0BC9-2F3A-989023B9105B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C9913CE-4B5F-949C-E51A-74CA86648EE0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BA8BB1DE-AFA1-F2E0-8779-5145338C4DB5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7">
            <a:extLst>
              <a:ext uri="{FF2B5EF4-FFF2-40B4-BE49-F238E27FC236}">
                <a16:creationId xmlns:a16="http://schemas.microsoft.com/office/drawing/2014/main" id="{07388231-2043-511F-68F7-3C088CE42426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4A7166-76C4-3D88-928A-0CC9E0E6CF78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308583-303F-CD3E-58E1-F65E4C406316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0B7286-2E9E-262C-EFE0-C6682344A261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001E53-E317-00EF-1971-4B0387C5E125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43600" cy="1530521"/>
          </a:xfrm>
        </p:spPr>
        <p:txBody>
          <a:bodyPr/>
          <a:lstStyle/>
          <a:p>
            <a:pPr lvl="0"/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ทางตอนเหนือ ผิวดินเป็นดินสีเทาไปจนดินสีน้ำตาลเทา และชั้นดินล่างลงไปจะเป็นดินเหนียวสีน้ำตาลแดงและมักมีหินปะปน ส่วนทางตอนใต้ จะพบดินประเภทหลักอีกประเภทคือดินภูเขาไฟสีแดงอุดมสมบูรณ์</a:t>
            </a: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3196620" y="6273800"/>
            <a:ext cx="226226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5493834"/>
            <a:ext cx="1096123" cy="896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ภูมิอากาศแบบชายฝั่งหลากหลาย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ผู้ผลิตไวน์ขนาดเล็กที่ผลิตครั้งละจำนวนน้อย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สนามเด็กเล่นริมฝั่งทะเลของเมลเบิร์น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b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87A41FA-EC21-E5CF-E59E-4AD3719CA59C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750721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เกร็ดความรู้</a:t>
            </a:r>
            <a:endParaRPr lang="en-AU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ไม่มีไร่ใด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ใ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นมอร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ลาจะห่างจากทะเลเกิน 7 กิโลเมตร</a:t>
            </a:r>
            <a:endParaRPr lang="en-AU" i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0A9A37-F7E4-7440-3CA0-C018953D924C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42BE678-41D8-0EB2-711A-6A2BBDC7E8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DEB3E22-4A7A-235F-2DC1-6C79354EE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44399524-2FC9-1230-71E8-0B4F62AF80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C91653-9EB2-90C5-02F0-098D945CD2F3}"/>
              </a:ext>
            </a:extLst>
          </p:cNvPr>
          <p:cNvSpPr txBox="1"/>
          <p:nvPr/>
        </p:nvSpPr>
        <p:spPr>
          <a:xfrm>
            <a:off x="527854" y="1111817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แนวชายทะเลที่แท้จริง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BF3296-A330-B287-C302-BFBB7F0DC20F}"/>
              </a:ext>
            </a:extLst>
          </p:cNvPr>
          <p:cNvSpPr txBox="1"/>
          <p:nvPr/>
        </p:nvSpPr>
        <p:spPr>
          <a:xfrm>
            <a:off x="527853" y="1696592"/>
            <a:ext cx="3075959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มีความหลากหลายทางสภาพภูมิอากาศของพื้นที่ปลูกองุ่นและภูมิอากาศเฉพาะพื้นที่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93A1B0E-8D07-FB46-AB1A-E5D7F98DB73B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A34374-DB84-0869-2554-C1B7007BFD5D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3781784-44DF-D9C9-62A6-27D039109AE3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3C33537D-6DB5-F1C7-BA81-A9566370062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48D09DD-3B30-688D-1A3D-A02485365493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8308197-946D-E2E6-473A-22F0859AAA26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54C816-6D76-F40F-B25B-6EA9C8CE245D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691A3C6-4552-8453-5C71-FCF5B83053B2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A2896E9E-5B95-C4F2-F911-A35AECCDD45C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7">
            <a:extLst>
              <a:ext uri="{FF2B5EF4-FFF2-40B4-BE49-F238E27FC236}">
                <a16:creationId xmlns:a16="http://schemas.microsoft.com/office/drawing/2014/main" id="{81D1FBF6-DCBC-0ABA-93C9-EDB016371DB2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3CF765EA-376D-734C-5517-A8B15DE7D34F}"/>
              </a:ext>
            </a:extLst>
          </p:cNvPr>
          <p:cNvSpPr txBox="1">
            <a:spLocks/>
          </p:cNvSpPr>
          <p:nvPr/>
        </p:nvSpPr>
        <p:spPr>
          <a:xfrm>
            <a:off x="6433137" y="3830045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คาบสม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ุท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รมอร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</a:t>
            </a: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 – 260 ม. (32 – 853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4388A9-5BB1-DB93-88EA-8AAF545AF5B4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428E25-9057-01A5-1D18-E21570C5D0B0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00BF91-A55C-B912-9FA4-6F8F76F0031B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96A895-58DB-97D4-7D7A-9AAC27744FD5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ดินที่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ลาแตกต่างกันทั่วทั้งพื้นที่ เริ่มตั้งแต่ ทางตอนเหนือจะเป็นดินปนทรายที่อุดมสมบูรณ์ มีความลึก ส่วนทางตอนใต้จะเป็นดินสีน้ำตาลและเหลืองที่อยู่บนดินเหนียว ระบายน้ำได้ดี เนื้อร่วน และดินเกิดจากภูเขาไฟ มีสีแดงและน้ำตาลอมแดง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964C8-AB23-5E10-FB64-CC704F52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89ED2-C3BA-789D-5996-19D19CC07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99" y="0"/>
            <a:ext cx="12228899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258CE4F-A373-EB31-FFAA-6672B5209207}"/>
              </a:ext>
            </a:extLst>
          </p:cNvPr>
          <p:cNvSpPr txBox="1">
            <a:spLocks/>
          </p:cNvSpPr>
          <p:nvPr/>
        </p:nvSpPr>
        <p:spPr>
          <a:xfrm>
            <a:off x="623888" y="1067849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C376D7E-0E2D-2AFC-354B-9FE1927ABC5A}"/>
              </a:ext>
            </a:extLst>
          </p:cNvPr>
          <p:cNvSpPr txBox="1"/>
          <p:nvPr/>
        </p:nvSpPr>
        <p:spPr>
          <a:xfrm>
            <a:off x="7523092" y="2978581"/>
            <a:ext cx="297587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AA57EF-7E5B-2300-4C00-80284CF1B084}"/>
              </a:ext>
            </a:extLst>
          </p:cNvPr>
          <p:cNvCxnSpPr>
            <a:cxnSpLocks/>
          </p:cNvCxnSpPr>
          <p:nvPr/>
        </p:nvCxnSpPr>
        <p:spPr>
          <a:xfrm flipH="1">
            <a:off x="7004424" y="3094959"/>
            <a:ext cx="3869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0671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มรดกตกทอดจากเยอรมัน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สวรรค์แห่งผู้รักอาหาร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การเกิดใหม่ของเขตพื้นที่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ศูนย์กลางภูมิอากาศเย็น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102700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C67F5E9-D54B-9844-A3EC-BF367BD840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AF68660-D213-26A4-6E88-D681758EB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4857B996-9614-457D-1425-5BBEE55E6C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088D9A81-CA8B-96FA-9154-EDCA9A07DABC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1B81C9-929D-3C22-5D7D-373ACFC5F76B}"/>
              </a:ext>
            </a:extLst>
          </p:cNvPr>
          <p:cNvSpPr txBox="1"/>
          <p:nvPr/>
        </p:nvSpPr>
        <p:spPr>
          <a:xfrm>
            <a:off x="527854" y="1181629"/>
            <a:ext cx="518339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th-TH" sz="4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ภูมิอากาศชายฝั่งทะเล</a:t>
            </a:r>
          </a:p>
          <a:p>
            <a:pPr algn="l">
              <a:lnSpc>
                <a:spcPct val="90000"/>
              </a:lnSpc>
            </a:pPr>
            <a:r>
              <a:rPr lang="th-TH" sz="4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แบบปานกลาง</a:t>
            </a:r>
            <a:endParaRPr lang="en-US" sz="4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6F849-C6DE-EF3F-06FB-69FFA753763D}"/>
              </a:ext>
            </a:extLst>
          </p:cNvPr>
          <p:cNvSpPr txBox="1"/>
          <p:nvPr/>
        </p:nvSpPr>
        <p:spPr>
          <a:xfrm>
            <a:off x="527854" y="2491982"/>
            <a:ext cx="4683179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ลักษณะภูมิอากาศเย็น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1A5EDA-9BA3-00A6-9C67-B6D706395072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7">
            <a:extLst>
              <a:ext uri="{FF2B5EF4-FFF2-40B4-BE49-F238E27FC236}">
                <a16:creationId xmlns:a16="http://schemas.microsoft.com/office/drawing/2014/main" id="{E0414640-5566-A117-2154-2E9774A5607F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B83C2241-3C4D-7398-6F8E-F3FCBC74469A}"/>
              </a:ext>
            </a:extLst>
          </p:cNvPr>
          <p:cNvSpPr txBox="1">
            <a:spLocks/>
          </p:cNvSpPr>
          <p:nvPr/>
        </p:nvSpPr>
        <p:spPr>
          <a:xfrm>
            <a:off x="6560059" y="2059030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230 – 650 ม. (755 – 2,133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7AE1AC-9C82-7FC3-5CFA-3F2AB3CABAE5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54386B-56F4-A84E-276B-2D501583AF58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AAE3D4-25E7-29B6-468D-FC8E7CF08E6E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8BDAA1A-AD68-CD54-63F7-8AAC77F590B4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77C364C-98B7-FD24-4563-C62F0DA06C12}"/>
              </a:ext>
            </a:extLst>
          </p:cNvPr>
          <p:cNvCxnSpPr>
            <a:cxnSpLocks/>
          </p:cNvCxnSpPr>
          <p:nvPr/>
        </p:nvCxnSpPr>
        <p:spPr>
          <a:xfrm flipV="1">
            <a:off x="7876255" y="3429000"/>
            <a:ext cx="0" cy="18607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8C9753A9-4036-E70A-C0B2-D64D0AB09078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6D856F1-F02D-2514-DFDA-DA0C77BCEF9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39041DB-5323-4011-A073-0B66FE868213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88789A-A031-6229-CB61-238A13EFCA2D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EA1798B-DA5B-1B1F-0CDD-279D3DE35C5A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897757C-C281-FE4A-E303-06161CD483FE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30E920C-26BE-D796-63B4-D6F8AFB32480}"/>
              </a:ext>
            </a:extLst>
          </p:cNvPr>
          <p:cNvSpPr/>
          <p:nvPr/>
        </p:nvSpPr>
        <p:spPr>
          <a:xfrm>
            <a:off x="9438672" y="348077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8E8F561-1DCB-A321-962E-86AB6FDF4AF6}"/>
              </a:ext>
            </a:extLst>
          </p:cNvPr>
          <p:cNvCxnSpPr>
            <a:cxnSpLocks/>
          </p:cNvCxnSpPr>
          <p:nvPr/>
        </p:nvCxnSpPr>
        <p:spPr>
          <a:xfrm>
            <a:off x="7876255" y="3691945"/>
            <a:ext cx="14150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9389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pPr lvl="0"/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ดินที่แอด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มีความหลากหลายทั้งทางโครงสร้างและคุณสมบัติทางเคมี ดินผสมกันระหว่างดินร่วนสีน้ำตาลและน้ำตาลเทา ส่วนความลึกของดินแตกต่างกันไปตามสภาพภูมิประเทศ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7483652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ลักษณะเฉพาะและรสชาติ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32749" y="3174596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ดอกกุหลาบ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ดอกไวโอ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เล็ต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3625097"/>
            <a:ext cx="9398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AAC5CEB-A5FF-884C-7E9A-9E218C5C315E}"/>
              </a:ext>
            </a:extLst>
          </p:cNvPr>
          <p:cNvSpPr/>
          <p:nvPr/>
        </p:nvSpPr>
        <p:spPr>
          <a:xfrm>
            <a:off x="2294757" y="196967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19B3112-928E-F889-CE4A-E5AF6E4BD110}"/>
              </a:ext>
            </a:extLst>
          </p:cNvPr>
          <p:cNvSpPr/>
          <p:nvPr/>
        </p:nvSpPr>
        <p:spPr>
          <a:xfrm>
            <a:off x="2658900" y="196676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68A0246-2A8F-B093-7093-3FC4D1262B33}"/>
              </a:ext>
            </a:extLst>
          </p:cNvPr>
          <p:cNvSpPr/>
          <p:nvPr/>
        </p:nvSpPr>
        <p:spPr>
          <a:xfrm>
            <a:off x="3023043" y="196676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BA000FE-7412-4F17-EDD3-C6C3E2C00613}"/>
              </a:ext>
            </a:extLst>
          </p:cNvPr>
          <p:cNvSpPr/>
          <p:nvPr/>
        </p:nvSpPr>
        <p:spPr>
          <a:xfrm>
            <a:off x="3387186" y="196676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A1BEDFD-98CE-127F-5194-9D91DC5EF4A5}"/>
              </a:ext>
            </a:extLst>
          </p:cNvPr>
          <p:cNvSpPr/>
          <p:nvPr/>
        </p:nvSpPr>
        <p:spPr>
          <a:xfrm>
            <a:off x="3751710" y="196676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E9844D02-7A3F-F6EC-AA0C-02F6B882FDAF}"/>
              </a:ext>
            </a:extLst>
          </p:cNvPr>
          <p:cNvSpPr/>
          <p:nvPr/>
        </p:nvSpPr>
        <p:spPr>
          <a:xfrm>
            <a:off x="4116234" y="196676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180D3E1-2C68-A908-C05E-553502EB27CE}"/>
              </a:ext>
            </a:extLst>
          </p:cNvPr>
          <p:cNvSpPr/>
          <p:nvPr/>
        </p:nvSpPr>
        <p:spPr>
          <a:xfrm>
            <a:off x="4474579" y="196676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A0D1743-BB34-41E1-EAEC-9C8D39F9C19B}"/>
              </a:ext>
            </a:extLst>
          </p:cNvPr>
          <p:cNvSpPr/>
          <p:nvPr/>
        </p:nvSpPr>
        <p:spPr>
          <a:xfrm>
            <a:off x="4845281" y="196676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EEEC332-2C3C-27E8-7C44-7E5F170AB8BB}"/>
              </a:ext>
            </a:extLst>
          </p:cNvPr>
          <p:cNvSpPr/>
          <p:nvPr/>
        </p:nvSpPr>
        <p:spPr>
          <a:xfrm>
            <a:off x="5209805" y="196676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CCE021D7-272B-027C-C424-6E01AE75B1EE}"/>
              </a:ext>
            </a:extLst>
          </p:cNvPr>
          <p:cNvSpPr txBox="1"/>
          <p:nvPr/>
        </p:nvSpPr>
        <p:spPr>
          <a:xfrm>
            <a:off x="1579591" y="241396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557E9A8-95D0-E5B7-111C-001CE324F428}"/>
              </a:ext>
            </a:extLst>
          </p:cNvPr>
          <p:cNvSpPr/>
          <p:nvPr/>
        </p:nvSpPr>
        <p:spPr>
          <a:xfrm>
            <a:off x="2294757" y="30336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53CBC9C-ADDE-54F2-6253-1BAC606AC819}"/>
              </a:ext>
            </a:extLst>
          </p:cNvPr>
          <p:cNvSpPr/>
          <p:nvPr/>
        </p:nvSpPr>
        <p:spPr>
          <a:xfrm>
            <a:off x="2658900" y="30307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32163EF7-4E43-EA4E-3BC4-65C1C251A244}"/>
              </a:ext>
            </a:extLst>
          </p:cNvPr>
          <p:cNvSpPr/>
          <p:nvPr/>
        </p:nvSpPr>
        <p:spPr>
          <a:xfrm>
            <a:off x="3023043" y="30307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70DB9A84-B822-5D82-14FB-6690E622C88E}"/>
              </a:ext>
            </a:extLst>
          </p:cNvPr>
          <p:cNvSpPr/>
          <p:nvPr/>
        </p:nvSpPr>
        <p:spPr>
          <a:xfrm>
            <a:off x="3387186" y="30307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9AD9D1C-0CA5-F409-C4E2-C176C16A50B3}"/>
              </a:ext>
            </a:extLst>
          </p:cNvPr>
          <p:cNvSpPr/>
          <p:nvPr/>
        </p:nvSpPr>
        <p:spPr>
          <a:xfrm>
            <a:off x="3751710" y="30307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5811A0BF-5960-4E92-6CCF-A7E58CD0E2D9}"/>
              </a:ext>
            </a:extLst>
          </p:cNvPr>
          <p:cNvSpPr/>
          <p:nvPr/>
        </p:nvSpPr>
        <p:spPr>
          <a:xfrm>
            <a:off x="4116234" y="30307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AD39FFD-43A6-7DF3-38B9-7F5C284B9743}"/>
              </a:ext>
            </a:extLst>
          </p:cNvPr>
          <p:cNvSpPr/>
          <p:nvPr/>
        </p:nvSpPr>
        <p:spPr>
          <a:xfrm>
            <a:off x="4474579" y="30307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932300DB-8F7A-2FF3-27E1-29D5760A38D8}"/>
              </a:ext>
            </a:extLst>
          </p:cNvPr>
          <p:cNvSpPr/>
          <p:nvPr/>
        </p:nvSpPr>
        <p:spPr>
          <a:xfrm>
            <a:off x="4845281" y="30307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1CF34456-F2C1-12E5-AD36-E438A8DDF26F}"/>
              </a:ext>
            </a:extLst>
          </p:cNvPr>
          <p:cNvSpPr/>
          <p:nvPr/>
        </p:nvSpPr>
        <p:spPr>
          <a:xfrm>
            <a:off x="5209805" y="30307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3DFA8AAB-9E0D-E0DE-0F72-D324EB9B90AB}"/>
              </a:ext>
            </a:extLst>
          </p:cNvPr>
          <p:cNvSpPr/>
          <p:nvPr/>
        </p:nvSpPr>
        <p:spPr>
          <a:xfrm>
            <a:off x="2294757" y="38738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AE686920-C920-DBEE-09AE-2547C07158E3}"/>
              </a:ext>
            </a:extLst>
          </p:cNvPr>
          <p:cNvSpPr/>
          <p:nvPr/>
        </p:nvSpPr>
        <p:spPr>
          <a:xfrm>
            <a:off x="2658900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E368C4C-7008-A7FD-8297-3316B6689B23}"/>
              </a:ext>
            </a:extLst>
          </p:cNvPr>
          <p:cNvSpPr/>
          <p:nvPr/>
        </p:nvSpPr>
        <p:spPr>
          <a:xfrm>
            <a:off x="3023043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3B833F9-8515-E35D-8BFF-091D290F7DC4}"/>
              </a:ext>
            </a:extLst>
          </p:cNvPr>
          <p:cNvSpPr/>
          <p:nvPr/>
        </p:nvSpPr>
        <p:spPr>
          <a:xfrm>
            <a:off x="3387186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797F0A3-C6B4-5B7A-3368-B318109E8AD0}"/>
              </a:ext>
            </a:extLst>
          </p:cNvPr>
          <p:cNvSpPr/>
          <p:nvPr/>
        </p:nvSpPr>
        <p:spPr>
          <a:xfrm>
            <a:off x="3751710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0FA01AA-12DC-91F0-C3FD-C971C11ED7FC}"/>
              </a:ext>
            </a:extLst>
          </p:cNvPr>
          <p:cNvSpPr/>
          <p:nvPr/>
        </p:nvSpPr>
        <p:spPr>
          <a:xfrm>
            <a:off x="4116234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1452A80-88FD-EBB6-DCD0-3E614D429701}"/>
              </a:ext>
            </a:extLst>
          </p:cNvPr>
          <p:cNvSpPr/>
          <p:nvPr/>
        </p:nvSpPr>
        <p:spPr>
          <a:xfrm>
            <a:off x="4474579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9B210739-4CBD-F8A4-7D76-A28E1DE0F418}"/>
              </a:ext>
            </a:extLst>
          </p:cNvPr>
          <p:cNvSpPr/>
          <p:nvPr/>
        </p:nvSpPr>
        <p:spPr>
          <a:xfrm>
            <a:off x="4845281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7894E348-9216-7733-48F1-D50D0BCAE51A}"/>
              </a:ext>
            </a:extLst>
          </p:cNvPr>
          <p:cNvSpPr/>
          <p:nvPr/>
        </p:nvSpPr>
        <p:spPr>
          <a:xfrm>
            <a:off x="5209805" y="38709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9BB7CC1E-E5DA-A17D-8D34-D6B8A01DB25C}"/>
              </a:ext>
            </a:extLst>
          </p:cNvPr>
          <p:cNvSpPr/>
          <p:nvPr/>
        </p:nvSpPr>
        <p:spPr>
          <a:xfrm>
            <a:off x="2294757" y="47141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576B77DA-9A58-737A-86E5-7EEC9FEBAC5F}"/>
              </a:ext>
            </a:extLst>
          </p:cNvPr>
          <p:cNvSpPr/>
          <p:nvPr/>
        </p:nvSpPr>
        <p:spPr>
          <a:xfrm>
            <a:off x="2658900" y="47112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80891297-34DF-1D0D-E38A-0FA4CBEE7D82}"/>
              </a:ext>
            </a:extLst>
          </p:cNvPr>
          <p:cNvSpPr/>
          <p:nvPr/>
        </p:nvSpPr>
        <p:spPr>
          <a:xfrm>
            <a:off x="3023043" y="47112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6E1A43F6-98F0-F9B1-6CAB-36698A22505A}"/>
              </a:ext>
            </a:extLst>
          </p:cNvPr>
          <p:cNvSpPr/>
          <p:nvPr/>
        </p:nvSpPr>
        <p:spPr>
          <a:xfrm>
            <a:off x="3387186" y="47112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64353F2C-B9F7-AFFC-81DC-64723AA847A5}"/>
              </a:ext>
            </a:extLst>
          </p:cNvPr>
          <p:cNvSpPr/>
          <p:nvPr/>
        </p:nvSpPr>
        <p:spPr>
          <a:xfrm>
            <a:off x="3751710" y="47112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0F579269-3ED7-E301-B4B5-E7CB86BF6FEE}"/>
              </a:ext>
            </a:extLst>
          </p:cNvPr>
          <p:cNvSpPr/>
          <p:nvPr/>
        </p:nvSpPr>
        <p:spPr>
          <a:xfrm>
            <a:off x="4116234" y="47112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7C515523-FA1E-ABCB-C9A5-C7C1124497D0}"/>
              </a:ext>
            </a:extLst>
          </p:cNvPr>
          <p:cNvSpPr/>
          <p:nvPr/>
        </p:nvSpPr>
        <p:spPr>
          <a:xfrm>
            <a:off x="4474579" y="47112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6FD06CFA-F010-8728-96A7-282B5B7F7762}"/>
              </a:ext>
            </a:extLst>
          </p:cNvPr>
          <p:cNvSpPr/>
          <p:nvPr/>
        </p:nvSpPr>
        <p:spPr>
          <a:xfrm>
            <a:off x="4845281" y="47112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E7929077-B5BC-5A1F-F4B5-A952E9CF0305}"/>
              </a:ext>
            </a:extLst>
          </p:cNvPr>
          <p:cNvSpPr/>
          <p:nvPr/>
        </p:nvSpPr>
        <p:spPr>
          <a:xfrm>
            <a:off x="5209805" y="47112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873B1EE2-923C-9F02-07F4-824E37EBDB5D}"/>
              </a:ext>
            </a:extLst>
          </p:cNvPr>
          <p:cNvSpPr/>
          <p:nvPr/>
        </p:nvSpPr>
        <p:spPr>
          <a:xfrm>
            <a:off x="2294757" y="50601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82A0DB38-CC3C-592F-88DA-320AA52C5208}"/>
              </a:ext>
            </a:extLst>
          </p:cNvPr>
          <p:cNvSpPr/>
          <p:nvPr/>
        </p:nvSpPr>
        <p:spPr>
          <a:xfrm>
            <a:off x="2658900" y="50572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D40DA17C-A601-0592-23CE-2A9C0A1A34A3}"/>
              </a:ext>
            </a:extLst>
          </p:cNvPr>
          <p:cNvSpPr/>
          <p:nvPr/>
        </p:nvSpPr>
        <p:spPr>
          <a:xfrm>
            <a:off x="3023043" y="50572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451C7064-5156-EE30-4AA5-0D331BD8CD08}"/>
              </a:ext>
            </a:extLst>
          </p:cNvPr>
          <p:cNvSpPr/>
          <p:nvPr/>
        </p:nvSpPr>
        <p:spPr>
          <a:xfrm>
            <a:off x="3387186" y="50572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54E512C3-94F3-6567-0E95-6CAAC9D25E41}"/>
              </a:ext>
            </a:extLst>
          </p:cNvPr>
          <p:cNvSpPr/>
          <p:nvPr/>
        </p:nvSpPr>
        <p:spPr>
          <a:xfrm>
            <a:off x="3751710" y="50572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4CF0B429-C5F8-AE57-870F-F6A6E6051305}"/>
              </a:ext>
            </a:extLst>
          </p:cNvPr>
          <p:cNvSpPr/>
          <p:nvPr/>
        </p:nvSpPr>
        <p:spPr>
          <a:xfrm>
            <a:off x="4116234" y="50572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436219E7-E8D4-B711-C7BB-0745E51394E2}"/>
              </a:ext>
            </a:extLst>
          </p:cNvPr>
          <p:cNvSpPr/>
          <p:nvPr/>
        </p:nvSpPr>
        <p:spPr>
          <a:xfrm>
            <a:off x="4474579" y="50572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53DEB2E7-8FF8-42B4-F4F6-334654D8915C}"/>
              </a:ext>
            </a:extLst>
          </p:cNvPr>
          <p:cNvSpPr/>
          <p:nvPr/>
        </p:nvSpPr>
        <p:spPr>
          <a:xfrm>
            <a:off x="4845281" y="50572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D915FD92-592E-4FDD-7A86-43D8E5D0CB57}"/>
              </a:ext>
            </a:extLst>
          </p:cNvPr>
          <p:cNvSpPr/>
          <p:nvPr/>
        </p:nvSpPr>
        <p:spPr>
          <a:xfrm>
            <a:off x="5209805" y="50572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FA58BA3-88EE-8481-E2B1-7E0AA40C969A}"/>
              </a:ext>
            </a:extLst>
          </p:cNvPr>
          <p:cNvSpPr/>
          <p:nvPr/>
        </p:nvSpPr>
        <p:spPr>
          <a:xfrm>
            <a:off x="2294757" y="63205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84D554F8-007B-2D19-2CDB-29088407DBEB}"/>
              </a:ext>
            </a:extLst>
          </p:cNvPr>
          <p:cNvSpPr/>
          <p:nvPr/>
        </p:nvSpPr>
        <p:spPr>
          <a:xfrm>
            <a:off x="2658900" y="631765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FC13CB53-8BD2-9829-E2E8-0A18FC7A8465}"/>
              </a:ext>
            </a:extLst>
          </p:cNvPr>
          <p:cNvSpPr/>
          <p:nvPr/>
        </p:nvSpPr>
        <p:spPr>
          <a:xfrm>
            <a:off x="3023043" y="63176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8AA3B45E-673C-C6CE-D089-1F9313BCCE0A}"/>
              </a:ext>
            </a:extLst>
          </p:cNvPr>
          <p:cNvSpPr/>
          <p:nvPr/>
        </p:nvSpPr>
        <p:spPr>
          <a:xfrm>
            <a:off x="3387186" y="63176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797C0E8E-5A8D-7ECB-3693-4FFA022249CE}"/>
              </a:ext>
            </a:extLst>
          </p:cNvPr>
          <p:cNvSpPr/>
          <p:nvPr/>
        </p:nvSpPr>
        <p:spPr>
          <a:xfrm>
            <a:off x="3751710" y="63176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1A1B0399-61CE-CBB5-A44E-503282676814}"/>
              </a:ext>
            </a:extLst>
          </p:cNvPr>
          <p:cNvSpPr/>
          <p:nvPr/>
        </p:nvSpPr>
        <p:spPr>
          <a:xfrm>
            <a:off x="4474579" y="63176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B5689894-8AB4-2AD1-173C-0BBAAE4EFBCA}"/>
              </a:ext>
            </a:extLst>
          </p:cNvPr>
          <p:cNvSpPr/>
          <p:nvPr/>
        </p:nvSpPr>
        <p:spPr>
          <a:xfrm>
            <a:off x="5209805" y="631765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1" name="Title 2">
            <a:extLst>
              <a:ext uri="{FF2B5EF4-FFF2-40B4-BE49-F238E27FC236}">
                <a16:creationId xmlns:a16="http://schemas.microsoft.com/office/drawing/2014/main" id="{C421B009-0E33-BC04-A926-95A7A1B8618F}"/>
              </a:ext>
            </a:extLst>
          </p:cNvPr>
          <p:cNvSpPr txBox="1"/>
          <p:nvPr/>
        </p:nvSpPr>
        <p:spPr>
          <a:xfrm>
            <a:off x="2196725" y="59665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52" name="Title 2">
            <a:extLst>
              <a:ext uri="{FF2B5EF4-FFF2-40B4-BE49-F238E27FC236}">
                <a16:creationId xmlns:a16="http://schemas.microsoft.com/office/drawing/2014/main" id="{8200A59D-11CE-E1DE-115B-622E88A5882B}"/>
              </a:ext>
            </a:extLst>
          </p:cNvPr>
          <p:cNvSpPr txBox="1"/>
          <p:nvPr/>
        </p:nvSpPr>
        <p:spPr>
          <a:xfrm>
            <a:off x="3645279" y="5971257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53" name="Title 2">
            <a:extLst>
              <a:ext uri="{FF2B5EF4-FFF2-40B4-BE49-F238E27FC236}">
                <a16:creationId xmlns:a16="http://schemas.microsoft.com/office/drawing/2014/main" id="{2E4D5C60-E615-F762-C456-2671A7CED1FB}"/>
              </a:ext>
            </a:extLst>
          </p:cNvPr>
          <p:cNvSpPr txBox="1"/>
          <p:nvPr/>
        </p:nvSpPr>
        <p:spPr>
          <a:xfrm>
            <a:off x="4759607" y="59665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330CC661-CE7F-B13C-F662-80E265C770A8}"/>
              </a:ext>
            </a:extLst>
          </p:cNvPr>
          <p:cNvCxnSpPr>
            <a:cxnSpLocks/>
          </p:cNvCxnSpPr>
          <p:nvPr/>
        </p:nvCxnSpPr>
        <p:spPr>
          <a:xfrm>
            <a:off x="2431091" y="227789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Oval 154">
            <a:extLst>
              <a:ext uri="{FF2B5EF4-FFF2-40B4-BE49-F238E27FC236}">
                <a16:creationId xmlns:a16="http://schemas.microsoft.com/office/drawing/2014/main" id="{87432091-336A-F2CC-AA5C-0A3AD66C59EE}"/>
              </a:ext>
            </a:extLst>
          </p:cNvPr>
          <p:cNvSpPr/>
          <p:nvPr/>
        </p:nvSpPr>
        <p:spPr>
          <a:xfrm>
            <a:off x="2294757" y="54392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C289AA47-01FB-F168-EBF7-F981F157C162}"/>
              </a:ext>
            </a:extLst>
          </p:cNvPr>
          <p:cNvSpPr/>
          <p:nvPr/>
        </p:nvSpPr>
        <p:spPr>
          <a:xfrm>
            <a:off x="2658900" y="54363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3874486B-F817-5D9B-C7BC-6DF5937E182C}"/>
              </a:ext>
            </a:extLst>
          </p:cNvPr>
          <p:cNvSpPr/>
          <p:nvPr/>
        </p:nvSpPr>
        <p:spPr>
          <a:xfrm>
            <a:off x="3023043" y="54363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4223409A-49A4-1BCA-F337-3ED35C49377B}"/>
              </a:ext>
            </a:extLst>
          </p:cNvPr>
          <p:cNvSpPr/>
          <p:nvPr/>
        </p:nvSpPr>
        <p:spPr>
          <a:xfrm>
            <a:off x="3387186" y="54363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1884A673-5978-A152-7D36-301E08EDD40E}"/>
              </a:ext>
            </a:extLst>
          </p:cNvPr>
          <p:cNvSpPr/>
          <p:nvPr/>
        </p:nvSpPr>
        <p:spPr>
          <a:xfrm>
            <a:off x="3751710" y="54363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F37069F8-8194-8AE7-9C4F-4BA8F35F9F4C}"/>
              </a:ext>
            </a:extLst>
          </p:cNvPr>
          <p:cNvSpPr/>
          <p:nvPr/>
        </p:nvSpPr>
        <p:spPr>
          <a:xfrm>
            <a:off x="4116234" y="54363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07E8AA5F-04D4-7144-C41B-54D48A731AC1}"/>
              </a:ext>
            </a:extLst>
          </p:cNvPr>
          <p:cNvSpPr/>
          <p:nvPr/>
        </p:nvSpPr>
        <p:spPr>
          <a:xfrm>
            <a:off x="4474579" y="54363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8535581A-5842-5601-C936-558F7D7EC3AB}"/>
              </a:ext>
            </a:extLst>
          </p:cNvPr>
          <p:cNvSpPr/>
          <p:nvPr/>
        </p:nvSpPr>
        <p:spPr>
          <a:xfrm>
            <a:off x="4845281" y="54363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BEC72A75-7C8C-23B6-19A4-5CEFB5B60C4E}"/>
              </a:ext>
            </a:extLst>
          </p:cNvPr>
          <p:cNvSpPr/>
          <p:nvPr/>
        </p:nvSpPr>
        <p:spPr>
          <a:xfrm>
            <a:off x="5209805" y="54363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ED64C8D7-48E0-B53F-5F57-BBE6A34ECBD1}"/>
              </a:ext>
            </a:extLst>
          </p:cNvPr>
          <p:cNvSpPr/>
          <p:nvPr/>
        </p:nvSpPr>
        <p:spPr>
          <a:xfrm>
            <a:off x="4844045" y="631765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5F132A81-1403-96E0-7779-596E2C954E97}"/>
              </a:ext>
            </a:extLst>
          </p:cNvPr>
          <p:cNvSpPr/>
          <p:nvPr/>
        </p:nvSpPr>
        <p:spPr>
          <a:xfrm>
            <a:off x="4112525" y="63176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Title 2">
            <a:extLst>
              <a:ext uri="{FF2B5EF4-FFF2-40B4-BE49-F238E27FC236}">
                <a16:creationId xmlns:a16="http://schemas.microsoft.com/office/drawing/2014/main" id="{18E5DA6F-7B20-980C-369F-D834C61C06E7}"/>
              </a:ext>
            </a:extLst>
          </p:cNvPr>
          <p:cNvSpPr txBox="1"/>
          <p:nvPr/>
        </p:nvSpPr>
        <p:spPr>
          <a:xfrm>
            <a:off x="517082" y="195423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02182C8-7B58-50CD-2E93-BFC8E3BAA6E5}"/>
              </a:ext>
            </a:extLst>
          </p:cNvPr>
          <p:cNvCxnSpPr>
            <a:cxnSpLocks/>
          </p:cNvCxnSpPr>
          <p:nvPr/>
        </p:nvCxnSpPr>
        <p:spPr>
          <a:xfrm>
            <a:off x="787628" y="211684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itle 2">
            <a:extLst>
              <a:ext uri="{FF2B5EF4-FFF2-40B4-BE49-F238E27FC236}">
                <a16:creationId xmlns:a16="http://schemas.microsoft.com/office/drawing/2014/main" id="{283FBA8D-9AE5-BB8A-A875-30CDFE9C6976}"/>
              </a:ext>
            </a:extLst>
          </p:cNvPr>
          <p:cNvSpPr txBox="1"/>
          <p:nvPr/>
        </p:nvSpPr>
        <p:spPr>
          <a:xfrm>
            <a:off x="517081" y="2855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1" name="Title 2">
            <a:extLst>
              <a:ext uri="{FF2B5EF4-FFF2-40B4-BE49-F238E27FC236}">
                <a16:creationId xmlns:a16="http://schemas.microsoft.com/office/drawing/2014/main" id="{4D509040-B0EF-AF0B-F5F2-D84A4CD815E2}"/>
              </a:ext>
            </a:extLst>
          </p:cNvPr>
          <p:cNvSpPr txBox="1"/>
          <p:nvPr/>
        </p:nvSpPr>
        <p:spPr>
          <a:xfrm>
            <a:off x="2196725" y="2654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7949F3E5-26E2-F15C-8A9F-DFC86A3F7BA7}"/>
              </a:ext>
            </a:extLst>
          </p:cNvPr>
          <p:cNvSpPr txBox="1"/>
          <p:nvPr/>
        </p:nvSpPr>
        <p:spPr>
          <a:xfrm>
            <a:off x="3466476" y="2654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A2203D67-EBC0-CC13-8BAE-6F8F00CC9A3E}"/>
              </a:ext>
            </a:extLst>
          </p:cNvPr>
          <p:cNvSpPr txBox="1"/>
          <p:nvPr/>
        </p:nvSpPr>
        <p:spPr>
          <a:xfrm>
            <a:off x="4759607" y="2654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60DC8C78-0261-4541-BEF8-A8CE01B23553}"/>
              </a:ext>
            </a:extLst>
          </p:cNvPr>
          <p:cNvSpPr txBox="1"/>
          <p:nvPr/>
        </p:nvSpPr>
        <p:spPr>
          <a:xfrm>
            <a:off x="2196725" y="34948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5" name="Title 2">
            <a:extLst>
              <a:ext uri="{FF2B5EF4-FFF2-40B4-BE49-F238E27FC236}">
                <a16:creationId xmlns:a16="http://schemas.microsoft.com/office/drawing/2014/main" id="{AB6220FD-C6EA-F8ED-3039-502B85523D90}"/>
              </a:ext>
            </a:extLst>
          </p:cNvPr>
          <p:cNvSpPr txBox="1"/>
          <p:nvPr/>
        </p:nvSpPr>
        <p:spPr>
          <a:xfrm>
            <a:off x="3317293" y="349489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6" name="Title 2">
            <a:extLst>
              <a:ext uri="{FF2B5EF4-FFF2-40B4-BE49-F238E27FC236}">
                <a16:creationId xmlns:a16="http://schemas.microsoft.com/office/drawing/2014/main" id="{D2A42E69-0006-FEFE-B991-26267ED1B4B9}"/>
              </a:ext>
            </a:extLst>
          </p:cNvPr>
          <p:cNvSpPr txBox="1"/>
          <p:nvPr/>
        </p:nvSpPr>
        <p:spPr>
          <a:xfrm>
            <a:off x="4759607" y="34948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8944F0A4-7215-C568-0371-63F247A0A3CD}"/>
              </a:ext>
            </a:extLst>
          </p:cNvPr>
          <p:cNvCxnSpPr>
            <a:cxnSpLocks/>
          </p:cNvCxnSpPr>
          <p:nvPr/>
        </p:nvCxnSpPr>
        <p:spPr>
          <a:xfrm>
            <a:off x="1621456" y="3154399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itle 2">
            <a:extLst>
              <a:ext uri="{FF2B5EF4-FFF2-40B4-BE49-F238E27FC236}">
                <a16:creationId xmlns:a16="http://schemas.microsoft.com/office/drawing/2014/main" id="{1EC12587-EDF0-33EC-0851-7DBFA2FE3AA7}"/>
              </a:ext>
            </a:extLst>
          </p:cNvPr>
          <p:cNvSpPr txBox="1"/>
          <p:nvPr/>
        </p:nvSpPr>
        <p:spPr>
          <a:xfrm>
            <a:off x="517081" y="383539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F4D4C49B-81C9-6C13-F4A3-1A590DA85FB2}"/>
              </a:ext>
            </a:extLst>
          </p:cNvPr>
          <p:cNvCxnSpPr>
            <a:cxnSpLocks/>
          </p:cNvCxnSpPr>
          <p:nvPr/>
        </p:nvCxnSpPr>
        <p:spPr>
          <a:xfrm>
            <a:off x="1477056" y="4025550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itle 2">
            <a:extLst>
              <a:ext uri="{FF2B5EF4-FFF2-40B4-BE49-F238E27FC236}">
                <a16:creationId xmlns:a16="http://schemas.microsoft.com/office/drawing/2014/main" id="{A8A79424-322E-1762-041D-6F415178A6A8}"/>
              </a:ext>
            </a:extLst>
          </p:cNvPr>
          <p:cNvSpPr txBox="1"/>
          <p:nvPr/>
        </p:nvSpPr>
        <p:spPr>
          <a:xfrm>
            <a:off x="2070677" y="4335154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1" name="Title 2">
            <a:extLst>
              <a:ext uri="{FF2B5EF4-FFF2-40B4-BE49-F238E27FC236}">
                <a16:creationId xmlns:a16="http://schemas.microsoft.com/office/drawing/2014/main" id="{14B457CF-3797-176E-FC99-C220D1E30B6B}"/>
              </a:ext>
            </a:extLst>
          </p:cNvPr>
          <p:cNvSpPr txBox="1"/>
          <p:nvPr/>
        </p:nvSpPr>
        <p:spPr>
          <a:xfrm>
            <a:off x="3317293" y="433515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2" name="Title 2">
            <a:extLst>
              <a:ext uri="{FF2B5EF4-FFF2-40B4-BE49-F238E27FC236}">
                <a16:creationId xmlns:a16="http://schemas.microsoft.com/office/drawing/2014/main" id="{5D7F9EF0-0E33-CA17-E69A-5E8C9042782A}"/>
              </a:ext>
            </a:extLst>
          </p:cNvPr>
          <p:cNvSpPr txBox="1"/>
          <p:nvPr/>
        </p:nvSpPr>
        <p:spPr>
          <a:xfrm>
            <a:off x="4759607" y="43351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3" name="Title 2">
            <a:extLst>
              <a:ext uri="{FF2B5EF4-FFF2-40B4-BE49-F238E27FC236}">
                <a16:creationId xmlns:a16="http://schemas.microsoft.com/office/drawing/2014/main" id="{8E824053-9792-1613-1990-491FBD42B196}"/>
              </a:ext>
            </a:extLst>
          </p:cNvPr>
          <p:cNvSpPr txBox="1"/>
          <p:nvPr/>
        </p:nvSpPr>
        <p:spPr>
          <a:xfrm>
            <a:off x="517080" y="4697938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0FE7EBD2-307A-6CBB-787D-A67565FD6BCE}"/>
              </a:ext>
            </a:extLst>
          </p:cNvPr>
          <p:cNvCxnSpPr>
            <a:cxnSpLocks/>
          </p:cNvCxnSpPr>
          <p:nvPr/>
        </p:nvCxnSpPr>
        <p:spPr>
          <a:xfrm>
            <a:off x="988614" y="4865809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itle 2">
            <a:extLst>
              <a:ext uri="{FF2B5EF4-FFF2-40B4-BE49-F238E27FC236}">
                <a16:creationId xmlns:a16="http://schemas.microsoft.com/office/drawing/2014/main" id="{336005E8-B746-0EB5-906E-CC0B5680B5DD}"/>
              </a:ext>
            </a:extLst>
          </p:cNvPr>
          <p:cNvSpPr txBox="1"/>
          <p:nvPr/>
        </p:nvSpPr>
        <p:spPr>
          <a:xfrm>
            <a:off x="517081" y="541588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6ABDACF-0AD1-7595-F400-65D0BC5A6506}"/>
              </a:ext>
            </a:extLst>
          </p:cNvPr>
          <p:cNvCxnSpPr>
            <a:cxnSpLocks/>
          </p:cNvCxnSpPr>
          <p:nvPr/>
        </p:nvCxnSpPr>
        <p:spPr>
          <a:xfrm>
            <a:off x="2130199" y="558375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itle 2">
            <a:extLst>
              <a:ext uri="{FF2B5EF4-FFF2-40B4-BE49-F238E27FC236}">
                <a16:creationId xmlns:a16="http://schemas.microsoft.com/office/drawing/2014/main" id="{9B8E50B2-E2F6-593A-A71C-D7247C20A5F1}"/>
              </a:ext>
            </a:extLst>
          </p:cNvPr>
          <p:cNvSpPr txBox="1"/>
          <p:nvPr/>
        </p:nvSpPr>
        <p:spPr>
          <a:xfrm>
            <a:off x="532338" y="626460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4B4F5D71-A4C3-6CF3-C05D-E434AB5AD482}"/>
              </a:ext>
            </a:extLst>
          </p:cNvPr>
          <p:cNvCxnSpPr>
            <a:cxnSpLocks/>
          </p:cNvCxnSpPr>
          <p:nvPr/>
        </p:nvCxnSpPr>
        <p:spPr>
          <a:xfrm>
            <a:off x="1491571" y="6454050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itle 2">
            <a:extLst>
              <a:ext uri="{FF2B5EF4-FFF2-40B4-BE49-F238E27FC236}">
                <a16:creationId xmlns:a16="http://schemas.microsoft.com/office/drawing/2014/main" id="{36DA1296-EF83-FF17-8405-3476C8B02F75}"/>
              </a:ext>
            </a:extLst>
          </p:cNvPr>
          <p:cNvSpPr txBox="1"/>
          <p:nvPr/>
        </p:nvSpPr>
        <p:spPr>
          <a:xfrm>
            <a:off x="517081" y="5036177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683EC705-BF32-7BD2-704A-7AFF728353BE}"/>
              </a:ext>
            </a:extLst>
          </p:cNvPr>
          <p:cNvCxnSpPr>
            <a:cxnSpLocks/>
          </p:cNvCxnSpPr>
          <p:nvPr/>
        </p:nvCxnSpPr>
        <p:spPr>
          <a:xfrm>
            <a:off x="2130199" y="5204048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2796" y="3444927"/>
            <a:ext cx="1516650" cy="270862"/>
          </a:xfrm>
        </p:spPr>
        <p:txBody>
          <a:bodyPr/>
          <a:lstStyle/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ปลาแซลมอน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การจับคู่ไวน์กับอาหาร</a:t>
            </a:r>
            <a: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949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-171158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621815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ไก่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3238690" y="5864342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หมู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8940882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เป็ด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7879447" y="5864342"/>
            <a:ext cx="1201620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ตับหมูบดและตับห่านบด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768886" y="5864342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เนยแข็งกอ</a:t>
            </a:r>
            <a:r>
              <a:rPr lang="th-TH" sz="1800" b="1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มเต้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983" y="4709046"/>
            <a:ext cx="1651135" cy="100068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3D48711-266A-A859-997C-087E1330735D}"/>
              </a:ext>
            </a:extLst>
          </p:cNvPr>
          <p:cNvSpPr txBox="1">
            <a:spLocks/>
          </p:cNvSpPr>
          <p:nvPr/>
        </p:nvSpPr>
        <p:spPr>
          <a:xfrm>
            <a:off x="5501226" y="5864342"/>
            <a:ext cx="1516650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เนื้อสัตว์แปรรูป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AF0B1A-25AF-4D2C-B826-98CB2D88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796" y="2417302"/>
            <a:ext cx="1759105" cy="9503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E2D9F2-0E88-722C-11BD-FA20E1E87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556" y="2180638"/>
            <a:ext cx="1587993" cy="11869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A3D314-AFCE-8F5E-73DA-37B2EBA49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3068" y="2581850"/>
            <a:ext cx="1675198" cy="7328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5E1CDF-FD35-4973-63CD-59DF559AD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2184" y="4797395"/>
            <a:ext cx="1758326" cy="9123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692A69-CD8C-3E84-2C3E-E0F0C14459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8591" y="4709045"/>
            <a:ext cx="1362476" cy="10006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5825FF-ED89-9898-C686-2CD26B046F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0667" y="4709045"/>
            <a:ext cx="1966143" cy="9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56" r="16856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การลุกขึ้นและผงาดขึ้น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534105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แห่งออสเตรเลีย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4C1DB-E898-F440-1E86-7F76A86FD2B3}"/>
              </a:ext>
            </a:extLst>
          </p:cNvPr>
          <p:cNvSpPr txBox="1"/>
          <p:nvPr/>
        </p:nvSpPr>
        <p:spPr>
          <a:xfrm>
            <a:off x="561895" y="3501483"/>
            <a:ext cx="4225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อนาคตสดใสด้วยการปลูก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โนที่เพิ่มขึ้น และผู้ผลิตไวน์ในเขตอากาศเย็น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ทํา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การปรับเปลี่ยนอย่างต่อเนื่อง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ทําให้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เทคนิคดั้งเดิมสมบูรณ์แบบ และคิดค้นวิธีการ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ทํา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สิ่งต่าง ๆ ของตนเอง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41" b="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D472987-93AB-0998-9508-8D489E38ACA9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30" t="20664" r="9664" b="28467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อันละเอียดอ่อนเป็นที่รักของชุมชนไวน์ออสเตรเลีย การเดินทางของ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เริ่มต้นด้วยความลังเล แต่ปัจจุบัน มันเป็นตัวแปรสำคัญในการวิวัฒนาการไวน์ออสเตรเลีย เป็นที่ต้องการ และมีคุณภาพสูงเสมอมา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เป็นที่รัก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หากแต่ดื้อรั้น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9F29-6162-9E45-4559-2C8C4210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8A37C-94DD-39B1-DFDE-C38EE198651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9A4AC-799A-2D1F-8FBD-4A637E94742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89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3" t="36965" r="47497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4034155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วิธีการปลูก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วิธีการผลิต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สถานที่ปลูก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คุณลักษณะและข้อมูลโดยรวมเรื่องกลิ่นรส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909478-2881-3176-1FEE-162CF58F0740}"/>
              </a:ext>
            </a:extLst>
          </p:cNvPr>
          <p:cNvSpPr txBox="1">
            <a:spLocks/>
          </p:cNvSpPr>
          <p:nvPr/>
        </p:nvSpPr>
        <p:spPr>
          <a:xfrm>
            <a:off x="6352112" y="823905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2" r="2992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1830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8" y="4224012"/>
            <a:ext cx="212003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จากเบอร์กันดีได้ปลูกในออสเตรเลียโดยใช้กิ่งตัดชำ โคลนที่มาจากจากต้นองุ่นที่ได้เหล่านี้เป็นที่รู้จักในชื่อ โคลนเอ็มวี 6 และยังคงใช้โคลนนี้อยู่ในปัจจุบัน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7531" y="1508782"/>
            <a:ext cx="269012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เริ่มเป็นที่นิยมในออสเตรเลีย ไร่องุ่นเริ่มผลิตไวน์เชิงพาณิชย์ การคัดเลือกโคลนกลายเป็นเรื่องสำคัญ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6644" y="824931"/>
            <a:ext cx="269012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1970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8" y="584200"/>
            <a:ext cx="5854467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ในประเทศออสเตรเลีย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5264288" y="4240381"/>
            <a:ext cx="245235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เริ่มให้คนได้ค้นพบในประเทศออสเตรเลีย โดยนายมอริ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เชีย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ผู้เป็นตำนานแห่งไวน์ ได้ลงมือปลูกที่เม้า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เพลเซ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ในฮัน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5264287" y="35776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1920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057" b="18057"/>
          <a:stretch/>
        </p:blipFill>
        <p:spPr>
          <a:xfrm>
            <a:off x="6456363" y="584201"/>
            <a:ext cx="5735637" cy="244893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53581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ชุมชนไวน์ของออสเตรเลียขยายตัวออกไปยังเขตพื้นที่ผลิตไวน์ในภูมิอากาศเย็นที่เหมาะกับ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มากกว่า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1980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1" y="1354511"/>
            <a:ext cx="220281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ออสเตรเลียเล็งเห็นกระแสของโคลน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ดิฌ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 ช่วยเพิ่มความหลากหลายของโคลนที่สามารถนำมาใช้ได้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โนประสพความสำเร็จ โดยเฉพาะในวิกตอเรีย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670660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1990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328982" y="4177333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องออสเตรเลียในทุกวันนี้ดีกว่าที่ผ่าน ๆ มา ด้วยว่าต้นองุ่นอายุมากขึ้นและชุมชนไวน์ได้เรียนรู้เกี่ยวกับองุ่นที่ไม่มีใครเหมือนพันธุ์นี้มาก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318097" y="3493482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107214"/>
            <a:ext cx="5048366" cy="266991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ต้นองุ่นมีความไม่แน่นอน อาจต้องการสภาพภูมิอากาศเย็นหรือแบบปานกลางที่ได้รับอิทธิพลอากาศเย็นก็ได้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พวงองุ่นแน่นและเปลือกบาง ทำให้องุ่นติดโรคได้ง่าย ถูกแมลงทำลาย และเน่าเสีย การจัดการไร่องุ่นอย่างระมัดระวังเป็นเรื่องสำคัญ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ุ่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นพ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มีโคลนหลายร้อยแบบ ในประเทศออสเตรเลีย โคลนเอ็มวีซิกซ์และโคลน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องเป็นโคลนที่นิยมใช้กันเป็นส่วนใหญ่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การเก็บเกี่ยวต้นฤดูและการให้ผลผลิตแบบสมดุลเป็นผลลัพธ์ที่ดีที่สุด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2229CC-5F58-29B8-B6CA-B2B223416116}"/>
              </a:ext>
            </a:extLst>
          </p:cNvPr>
          <p:cNvSpPr txBox="1">
            <a:spLocks/>
          </p:cNvSpPr>
          <p:nvPr/>
        </p:nvSpPr>
        <p:spPr>
          <a:xfrm>
            <a:off x="623889" y="5866337"/>
            <a:ext cx="5048365" cy="787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เกร็ดความรู้</a:t>
            </a:r>
          </a:p>
          <a:p>
            <a:r>
              <a:rPr lang="th-TH" i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i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i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i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i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i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มีประมาณ 30,000 ยีนในดีเอ็นเอ, มากกว่าจีโนมของมนุษย์ ที่มี 20,000 ถึง 25,000</a:t>
            </a:r>
            <a:endParaRPr lang="en-AU" i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เทคนิคการผลิตที่มีอิทธิพลต่อ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การแช่ด้วยความเย็น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แบบใช้องุ่นทั้งผล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การใช้องุ่น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แบบไม่เด็ดก้าน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44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262378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2623781" y="2887804"/>
            <a:ext cx="8524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ไม่สกัดเปลือกมากจนเกินไป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750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86310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863105" y="2949359"/>
            <a:ext cx="852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ไม่เด็ดก้าน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BB29C7-24A7-5E08-83B3-E33F6D767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53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การดันลง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แบบใช้องุ่นทั้งช่อผล 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00" y="2849288"/>
            <a:ext cx="852407" cy="9510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FE5E174-93D0-4CAA-6144-A02AF9711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3257" y="2895196"/>
            <a:ext cx="496642" cy="9255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159CF1-5F76-ABED-1E96-4F2853E95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35855" y="3287913"/>
            <a:ext cx="440745" cy="8213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E7AB7B-7DEF-7215-DCA2-D6093E43D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247" y="3141940"/>
            <a:ext cx="648015" cy="5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3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การหมักโดยใช้ยีสต์ธรรมชาติ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9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การหมักแบบเย็น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31637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การเพิ่มเวลา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การแช่หมัก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49652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37F7BF-1E5D-3E92-5780-15CE844FC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203" y="3343895"/>
            <a:ext cx="652907" cy="578453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78795BF-6B96-3E93-5B02-826A5FB1C53D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เทคนิคการผลิตที่มีอิทธิพลต่อ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CF741B-37FA-431D-AC37-5C4B8FE058C2}"/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4e8dd08d-258d-47a9-9875-37f1ffd19f33"/>
    <ds:schemaRef ds:uri="02256494-4976-4001-aedb-96463ae0d92e"/>
    <ds:schemaRef ds:uri="http://schemas.microsoft.com/office/2006/documentManagement/types"/>
    <ds:schemaRef ds:uri="http://purl.org/dc/elements/1.1/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3722</Words>
  <Application>Microsoft Macintosh PowerPoint</Application>
  <PresentationFormat>Widescreen</PresentationFormat>
  <Paragraphs>274</Paragraphs>
  <Slides>30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พิโนต์ นัวร์</vt:lpstr>
      <vt:lpstr>PowerPoint Presentation</vt:lpstr>
      <vt:lpstr>ช่วงปี 1830</vt:lpstr>
      <vt:lpstr>PowerPoint Presentation</vt:lpstr>
      <vt:lpstr>การปลูกองุ่น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การลุกขึ้นและผงาดขึ้น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Rossukol Rergsamran</cp:lastModifiedBy>
  <cp:revision>29</cp:revision>
  <dcterms:created xsi:type="dcterms:W3CDTF">2018-07-25T07:02:59Z</dcterms:created>
  <dcterms:modified xsi:type="dcterms:W3CDTF">2026-04-21T12:01:45Z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47265700.0000000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