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42"/>
  </p:notesMasterIdLst>
  <p:sldIdLst>
    <p:sldId id="631" r:id="rId5"/>
    <p:sldId id="478" r:id="rId6"/>
    <p:sldId id="636" r:id="rId7"/>
    <p:sldId id="635" r:id="rId8"/>
    <p:sldId id="637" r:id="rId9"/>
    <p:sldId id="638" r:id="rId10"/>
    <p:sldId id="639" r:id="rId11"/>
    <p:sldId id="640" r:id="rId12"/>
    <p:sldId id="641" r:id="rId13"/>
    <p:sldId id="642" r:id="rId14"/>
    <p:sldId id="643" r:id="rId15"/>
    <p:sldId id="644" r:id="rId16"/>
    <p:sldId id="645" r:id="rId17"/>
    <p:sldId id="646" r:id="rId18"/>
    <p:sldId id="648" r:id="rId19"/>
    <p:sldId id="647" r:id="rId20"/>
    <p:sldId id="649" r:id="rId21"/>
    <p:sldId id="650" r:id="rId22"/>
    <p:sldId id="651" r:id="rId23"/>
    <p:sldId id="275" r:id="rId24"/>
    <p:sldId id="276" r:id="rId25"/>
    <p:sldId id="596" r:id="rId26"/>
    <p:sldId id="278" r:id="rId27"/>
    <p:sldId id="652" r:id="rId28"/>
    <p:sldId id="280" r:id="rId29"/>
    <p:sldId id="617" r:id="rId30"/>
    <p:sldId id="282" r:id="rId31"/>
    <p:sldId id="653" r:id="rId32"/>
    <p:sldId id="284" r:id="rId33"/>
    <p:sldId id="626" r:id="rId34"/>
    <p:sldId id="286" r:id="rId35"/>
    <p:sldId id="630" r:id="rId36"/>
    <p:sldId id="654" r:id="rId37"/>
    <p:sldId id="655" r:id="rId38"/>
    <p:sldId id="656" r:id="rId39"/>
    <p:sldId id="340" r:id="rId40"/>
    <p:sldId id="657" r:id="rId41"/>
  </p:sldIdLst>
  <p:sldSz cx="12192000" cy="6858000"/>
  <p:notesSz cx="6858000" cy="9144000"/>
  <p:embeddedFontLst>
    <p:embeddedFont>
      <p:font typeface="Inter Display" panose="02000803000000020004" pitchFamily="2" charset="0"/>
      <p:regular r:id="rId43"/>
      <p:bold r:id="rId44"/>
      <p:italic r:id="rId45"/>
      <p:boldItalic r:id="rId46"/>
    </p:embeddedFont>
    <p:embeddedFont>
      <p:font typeface="Microsoft JhengHei" panose="020B0604030504040204" pitchFamily="34" charset="-120"/>
      <p:regular r:id="rId47"/>
      <p:bold r:id="rId48"/>
    </p:embeddedFont>
    <p:embeddedFont>
      <p:font typeface="Neue Haas Grotesk Text Pro" panose="020B0504020202020204" pitchFamily="34" charset="77"/>
      <p:regular r:id="rId49"/>
      <p:bold r:id="rId50"/>
      <p:italic r:id="rId51"/>
      <p:boldItalic r:id="rId52"/>
    </p:embeddedFont>
  </p:embeddedFontLst>
  <p:custDataLst>
    <p:tags r:id="rId5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060FED-7DCB-D5C0-52CD-229B753E48BB}" v="8" dt="2025-11-26T22:18:24.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07"/>
    <p:restoredTop sz="88490"/>
  </p:normalViewPr>
  <p:slideViewPr>
    <p:cSldViewPr>
      <p:cViewPr varScale="1">
        <p:scale>
          <a:sx n="92" d="100"/>
          <a:sy n="92" d="100"/>
        </p:scale>
        <p:origin x="192" y="928"/>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3.fntdata"/><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4.fntdata"/><Relationship Id="rId59"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7/15/26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‹N°›</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kern="1200" dirty="0">
                <a:solidFill>
                  <a:schemeClr val="tx1"/>
                </a:solidFill>
                <a:effectLst/>
                <a:ea typeface="+mn-ea"/>
                <a:cs typeface="+mn-cs"/>
              </a:rPr>
              <a:t>巴羅莎包含巴羅莎谷和伊登谷兩個產區。 本課程將探索這個產區多樣的歷史、地形地貌、氣候、土壤與釀酒，以及讓產區變得世界知名的明星葡萄品種。請查看備忘稿，以取得額外的投影片資訊與建議討論重點。 </a:t>
            </a:r>
          </a:p>
          <a:p>
            <a:pPr marL="0" marR="0" lvl="0" indent="0" algn="l" defTabSz="914400" rtl="0" eaLnBrk="1" fontAlgn="auto" latinLnBrk="0" hangingPunct="1">
              <a:lnSpc>
                <a:spcPct val="100000"/>
              </a:lnSpc>
              <a:spcBef>
                <a:spcPct val="0"/>
              </a:spcBef>
              <a:spcAft>
                <a:spcPct val="0"/>
              </a:spcAft>
              <a:buClrTx/>
              <a:buSzTx/>
              <a:buFontTx/>
              <a:buNone/>
              <a:defRPr/>
            </a:pPr>
            <a:r>
              <a:rPr lang="zh-tw" sz="1200" kern="1200" dirty="0">
                <a:solidFill>
                  <a:schemeClr val="tx1"/>
                </a:solidFill>
                <a:effectLst/>
                <a:ea typeface="+mn-ea"/>
                <a:cs typeface="+mn-cs"/>
              </a:rPr>
              <a:t>若要下載更多主題與資源，包括例如這份總覽的簡報，請造訪www.australianwinediscovered.com</a:t>
            </a:r>
            <a:endParaRPr lang="en-US" dirty="0"/>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180437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 小批量生產的精品酒莊數量正在增加。釀酒師同時在探索創新和古老的技術。</a:t>
            </a:r>
            <a:endParaRPr lang="en-AU" b="0" dirty="0">
              <a:effectLst/>
            </a:endParaRPr>
          </a:p>
          <a:p>
            <a:pPr rtl="0"/>
            <a:r>
              <a:rPr lang="zh-tw" sz="1200" u="none" strike="noStrike" kern="1200" dirty="0">
                <a:solidFill>
                  <a:schemeClr val="tx1"/>
                </a:solidFill>
                <a:effectLst/>
                <a:ea typeface="+mn-ea"/>
                <a:cs typeface="+mn-cs"/>
              </a:rPr>
              <a:t>– 傳統上，當地釀酒師向來是使用相對較短的浸漬時間，以控制汁液與果皮接觸的時間；然而，近期的釀酒師在試驗一連串技術，包括冷浸漬和發酵後浸漬，以及整串發酵和不同的酵母類型。他們也在試驗不同尺寸和類型的容器，從法國或美國橡木桶，到</a:t>
            </a:r>
            <a:r>
              <a:rPr lang="zh-TW" altLang="en-US" sz="1200" u="none" strike="noStrike" kern="1200" dirty="0">
                <a:solidFill>
                  <a:schemeClr val="tx1"/>
                </a:solidFill>
                <a:effectLst/>
                <a:ea typeface="+mn-ea"/>
                <a:cs typeface="+mn-cs"/>
              </a:rPr>
              <a:t>無蓋式水泥槽</a:t>
            </a:r>
            <a:r>
              <a:rPr lang="zh-tw" sz="1200" u="none" strike="noStrike" kern="1200" dirty="0">
                <a:solidFill>
                  <a:schemeClr val="tx1"/>
                </a:solidFill>
                <a:effectLst/>
                <a:ea typeface="+mn-ea"/>
                <a:cs typeface="+mn-cs"/>
              </a:rPr>
              <a:t>、大型不鏽鋼槽和蛋型陶甕。 </a:t>
            </a:r>
            <a:endParaRPr lang="en-AU" b="0" dirty="0">
              <a:effectLst/>
            </a:endParaRPr>
          </a:p>
          <a:p>
            <a:pPr rtl="0"/>
            <a:r>
              <a:rPr lang="zh-tw" sz="1200" u="none" strike="noStrike" kern="1200" dirty="0">
                <a:solidFill>
                  <a:schemeClr val="tx1"/>
                </a:solidFill>
                <a:effectLst/>
                <a:ea typeface="+mn-ea"/>
                <a:cs typeface="+mn-cs"/>
              </a:rPr>
              <a:t>– 產自伊登谷和高伊登等較冷氣候產區的葡萄通常具備較高的天然酸度（這是該產區的一種特色），代表多數葡萄酒在釀造時都不會加酸。然而，產自巴羅莎谷較溫暖區域的葡萄往往糖含量較高，酸度較低。在這種情況下，釀酒師可能會增添自然酸度，以釀造出更均衡的葡萄酒。 </a:t>
            </a:r>
            <a:endParaRPr lang="en-AU" b="0" dirty="0">
              <a:effectLst/>
            </a:endParaRPr>
          </a:p>
          <a:p>
            <a:pPr rtl="0"/>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636988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 釀酒師也在試驗不同尺寸和類型的容器。 </a:t>
            </a:r>
            <a:endParaRPr lang="en-AU" b="0" dirty="0">
              <a:effectLst/>
            </a:endParaRPr>
          </a:p>
          <a:p>
            <a:pPr rtl="0"/>
            <a:r>
              <a:rPr lang="zh-tw" sz="1200" u="none" strike="noStrike" kern="1200" dirty="0">
                <a:solidFill>
                  <a:schemeClr val="tx1"/>
                </a:solidFill>
                <a:effectLst/>
                <a:ea typeface="+mn-ea"/>
                <a:cs typeface="+mn-cs"/>
              </a:rPr>
              <a:t>– 產自伊登河谷和高伊登等較冷氣候產區的葡萄通常具備較高的天然酸度（這是該產區的一種特色），代表多數葡萄酒在釀造時都不會加酸。然而，產自巴羅莎谷較溫暖區域的葡萄往往糖含量較高，酸度較低。在這種情況下，釀酒師可能會增添自然</a:t>
            </a:r>
            <a:r>
              <a:rPr lang="zh-TW" altLang="en-US" sz="1200" u="none" strike="noStrike" kern="1200" dirty="0">
                <a:solidFill>
                  <a:schemeClr val="tx1"/>
                </a:solidFill>
                <a:effectLst/>
                <a:ea typeface="+mn-ea"/>
                <a:cs typeface="+mn-cs"/>
              </a:rPr>
              <a:t>的</a:t>
            </a:r>
            <a:r>
              <a:rPr lang="zh-tw" sz="1200" u="none" strike="noStrike" kern="1200" dirty="0">
                <a:solidFill>
                  <a:schemeClr val="tx1"/>
                </a:solidFill>
                <a:effectLst/>
                <a:ea typeface="+mn-ea"/>
                <a:cs typeface="+mn-cs"/>
              </a:rPr>
              <a:t>酸，以釀造出更均衡的葡萄酒。 </a:t>
            </a:r>
            <a:endParaRPr lang="en-AU" b="0" dirty="0">
              <a:effectLst/>
            </a:endParaRPr>
          </a:p>
          <a:p>
            <a:pPr rtl="0"/>
            <a:endParaRPr lang="en-AU" sz="1200" u="none" strike="noStrike" kern="1200" dirty="0">
              <a:solidFill>
                <a:schemeClr val="tx1"/>
              </a:solidFill>
              <a:effectLst/>
              <a:ea typeface="+mn-ea"/>
              <a:cs typeface="+mn-cs"/>
            </a:endParaRPr>
          </a:p>
          <a:p>
            <a:pPr rtl="0"/>
            <a:endParaRPr lang="en-AU" sz="1200" u="none" strike="noStrike" kern="1200" dirty="0">
              <a:solidFill>
                <a:schemeClr val="tx1"/>
              </a:solidFill>
              <a:effectLst/>
              <a:ea typeface="+mn-ea"/>
              <a:cs typeface="+mn-cs"/>
            </a:endParaRPr>
          </a:p>
          <a:p>
            <a:pPr rtl="0"/>
            <a:r>
              <a:rPr lang="zh-tw" sz="1200" u="none" strike="noStrike" kern="1200" dirty="0">
                <a:solidFill>
                  <a:schemeClr val="tx1"/>
                </a:solidFill>
                <a:effectLst/>
                <a:ea typeface="+mn-ea"/>
                <a:cs typeface="+mn-cs"/>
              </a:rPr>
              <a:t>建議討論重點： </a:t>
            </a:r>
            <a:endParaRPr lang="en-AU" b="0" dirty="0">
              <a:effectLst/>
            </a:endParaRPr>
          </a:p>
          <a:p>
            <a:pPr rtl="0"/>
            <a:r>
              <a:rPr lang="zh-tw" sz="1200" u="none" strike="noStrike" kern="1200" dirty="0">
                <a:solidFill>
                  <a:schemeClr val="tx1"/>
                </a:solidFill>
                <a:effectLst/>
                <a:ea typeface="+mn-ea"/>
                <a:cs typeface="+mn-cs"/>
              </a:rPr>
              <a:t>– 為什麼永續發展性成為近年來葡萄種植者更關注的焦點？ </a:t>
            </a:r>
            <a:endParaRPr lang="en-AU" b="0" dirty="0">
              <a:effectLst/>
            </a:endParaRPr>
          </a:p>
          <a:p>
            <a:pPr rtl="0"/>
            <a:r>
              <a:rPr lang="zh-tw" sz="1200" u="none" strike="noStrike" kern="1200" dirty="0">
                <a:solidFill>
                  <a:schemeClr val="tx1"/>
                </a:solidFill>
                <a:effectLst/>
                <a:ea typeface="+mn-ea"/>
                <a:cs typeface="+mn-cs"/>
              </a:rPr>
              <a:t>– 堅持傳統釀酒技術有哪些優點和缺點？為什麼創新很重要？ </a:t>
            </a:r>
            <a:endParaRPr lang="en-AU" b="0" dirty="0">
              <a:effectLst/>
            </a:endParaRPr>
          </a:p>
          <a:p>
            <a:pPr rtl="0"/>
            <a:r>
              <a:rPr lang="zh-tw" sz="1200" u="none" strike="noStrike" kern="1200" dirty="0">
                <a:solidFill>
                  <a:schemeClr val="tx1"/>
                </a:solidFill>
                <a:effectLst/>
                <a:ea typeface="+mn-ea"/>
                <a:cs typeface="+mn-cs"/>
              </a:rPr>
              <a:t>– 最少人工干預的釀酒技術包括哪些做法？會如何影響葡萄酒的特性？</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4122254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巴羅莎的老藤葡萄能追溯至 19 世紀 40 年代早期的殖民時期。這些長時間都很成功的老藤葡萄，證明這些品種非常適合生長在巴羅莎的環境，也因此造成南澳洲沒有葡萄根瘤蚜蟲害的結果。 </a:t>
            </a:r>
            <a:endParaRPr lang="en-AU" b="0" dirty="0">
              <a:effectLst/>
            </a:endParaRPr>
          </a:p>
          <a:p>
            <a:pPr rtl="0"/>
            <a:r>
              <a:rPr lang="zh-tw" sz="1200" u="none" strike="noStrike" kern="1200" dirty="0">
                <a:solidFill>
                  <a:schemeClr val="tx1"/>
                </a:solidFill>
                <a:effectLst/>
                <a:ea typeface="+mn-ea"/>
                <a:cs typeface="+mn-cs"/>
              </a:rPr>
              <a:t>儘管大多是零星證據，但老藤結出的葡萄通常具有較高酸度和較低的 pH 值，可以釀造出更有深度的葡萄酒。產量少的老藤會更均勻一致地成熟，生長出的葡萄充滿濃郁度與風味，有助於形成更出色的複雜性、結構和平衡度。 </a:t>
            </a:r>
            <a:endParaRPr lang="en-AU" b="0" dirty="0">
              <a:effectLst/>
            </a:endParaRPr>
          </a:p>
          <a:p>
            <a:pPr rtl="0" fontAlgn="base"/>
            <a:br>
              <a:rPr lang="en-AU" b="0" dirty="0">
                <a:effectLst/>
              </a:rPr>
            </a:br>
            <a:r>
              <a:rPr lang="zh-tw" sz="1200" u="none" strike="noStrike" kern="1200" dirty="0">
                <a:solidFill>
                  <a:schemeClr val="tx1"/>
                </a:solidFill>
                <a:effectLst/>
                <a:ea typeface="+mn-ea"/>
                <a:cs typeface="+mn-cs"/>
              </a:rPr>
              <a:t>免費課程：關於更多澳洲的老藤葡萄資訊，請見 www.australianwinediscovered.com </a:t>
            </a: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683947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隨著巴羅莎老藤特許證書的引進，老藤的重要性也變得正式化，這個特許證書旨在識別、保存和保護老藤。巴羅莎老藤特許證書依藤齡將老藤分為四類。 </a:t>
            </a:r>
            <a:endParaRPr lang="en-AU" b="0" dirty="0">
              <a:effectLst/>
            </a:endParaRPr>
          </a:p>
          <a:p>
            <a:pPr rtl="0"/>
            <a:br>
              <a:rPr lang="en-AU" b="0" dirty="0">
                <a:effectLst/>
              </a:rPr>
            </a:br>
            <a:r>
              <a:rPr lang="zh-tw" sz="1200" u="none" strike="noStrike" kern="1200" dirty="0">
                <a:solidFill>
                  <a:schemeClr val="tx1"/>
                </a:solidFill>
                <a:effectLst/>
                <a:ea typeface="+mn-ea"/>
                <a:cs typeface="+mn-cs"/>
              </a:rPr>
              <a:t>建議討論重點： </a:t>
            </a:r>
            <a:endParaRPr lang="en-AU" b="0" dirty="0">
              <a:effectLst/>
            </a:endParaRPr>
          </a:p>
          <a:p>
            <a:pPr rtl="0"/>
            <a:r>
              <a:rPr lang="zh-tw" sz="1200" u="none" strike="noStrike" kern="1200" dirty="0">
                <a:solidFill>
                  <a:schemeClr val="tx1"/>
                </a:solidFill>
                <a:effectLst/>
                <a:ea typeface="+mn-ea"/>
                <a:cs typeface="+mn-cs"/>
              </a:rPr>
              <a:t>– 為什麼老藤葡萄的產量較低？對葡萄酒會產生什麼影響？</a:t>
            </a:r>
            <a:endParaRPr lang="en-AU" b="0" dirty="0">
              <a:effectLst/>
            </a:endParaRPr>
          </a:p>
          <a:p>
            <a:pPr rtl="0"/>
            <a:r>
              <a:rPr lang="zh-tw" sz="1200" u="none" strike="noStrike" kern="1200" dirty="0">
                <a:solidFill>
                  <a:schemeClr val="tx1"/>
                </a:solidFill>
                <a:effectLst/>
                <a:ea typeface="+mn-ea"/>
                <a:cs typeface="+mn-cs"/>
              </a:rPr>
              <a:t>– 還能在澳洲的哪些產區找到老藤葡萄？</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0694447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dirty="0"/>
              <a:t>現在很適合品鑑與討論您選擇的葡萄酒組合。 </a:t>
            </a:r>
          </a:p>
          <a:p>
            <a:pPr rtl="0"/>
            <a:endParaRPr lang="en-US" dirty="0"/>
          </a:p>
          <a:p>
            <a:pPr rtl="0"/>
            <a:r>
              <a:rPr lang="zh-tw" sz="1200" u="none" strike="noStrike" kern="1200" dirty="0">
                <a:solidFill>
                  <a:schemeClr val="tx1"/>
                </a:solidFill>
                <a:effectLst/>
                <a:ea typeface="+mn-ea"/>
                <a:cs typeface="+mn-cs"/>
              </a:rPr>
              <a:t>巴羅莎以當地生產的高品質葡萄而聞名，在整個巴羅莎谷與伊登谷共栽種超過 40 種不同的葡萄品種。</a:t>
            </a:r>
          </a:p>
          <a:p>
            <a:pPr rtl="0"/>
            <a:endParaRPr lang="en-AU" sz="1200" u="none" strike="noStrike" kern="1200" dirty="0">
              <a:solidFill>
                <a:schemeClr val="tx1"/>
              </a:solidFill>
              <a:effectLs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zh-tw" sz="1200" kern="1200" dirty="0">
                <a:solidFill>
                  <a:schemeClr val="tx1"/>
                </a:solidFill>
                <a:effectLst/>
                <a:ea typeface="+mn-ea"/>
                <a:cs typeface="+mn-cs"/>
              </a:rPr>
              <a:t>+ 免費課程：關於這些品種的課程資料與更多資訊，請見：www.australianwinediscovered.com</a:t>
            </a:r>
            <a:endParaRPr lang="en-AU" sz="1200" kern="1200" dirty="0">
              <a:solidFill>
                <a:schemeClr val="tx1"/>
              </a:solidFill>
              <a:effectLst/>
              <a:ea typeface="+mn-ea"/>
              <a:cs typeface="+mn-cs"/>
            </a:endParaRPr>
          </a:p>
          <a:p>
            <a:pPr rtl="0"/>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871423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7611973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格那希會加入粉紅葡萄酒與加烈葡萄酒中，並且會和希拉滋與馬塔羅混合，釀製成 GSM（代表格那希、希拉滋與馬塔羅的縮寫）混釀。通常種植在谷底深厚肥沃的黑色土壤中；這裡擁有一些建於 1848 年，世界上最古老並可持續生產的格那希葡萄園。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625082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581060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溫暖乾燥的氣候有助於為葡萄酒帶來豐富的果味；最出色的酒款是使用平衡的酸度與集中、純粹的果味來中和這種濃郁的口感。可以和其他品種混釀，例如卡本內蘇維翁，或用於加烈葡萄酒。</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575672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地勢起伏的巴羅莎地區是澳洲歷史最悠久 
的葡萄酒產區之一。巴羅莎位於南澳洲首府阿德萊德東北約 70 公里處，是澳洲最重要、最知名的產區之一，這裡展示澳洲葡萄酒的歷史、演變和革新。</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586391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如同巴羅莎谷，伊登河谷也種植了一些世界上最古老的葡萄藤。不同於產自澳洲南部涼爽氣候產區的希拉滋會帶有辛香料味和胡椒味，伊登河谷的希拉滋通常會有更多的甘美多汁李子和黑莓果味。</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2927168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一般認為奔富 (Penfolds) Block 42 Kalimna 葡萄園擁有世界上最古老的卡本內蘇維翁葡萄藤，為 1888 年所栽種。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8639854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伊登河谷周圍村莊葡萄園所生產的卡本內蘇維翁展現完美成熟的黑醋栗果味，而來自更高海拔、更涼爽地塊的葡萄酒則具有更優雅的綠葉和深色莓果滋味。</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273185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dirty="0">
                <a:solidFill>
                  <a:schemeClr val="tx1"/>
                </a:solidFill>
                <a:latin typeface="+mn-lt"/>
              </a:rPr>
              <a:t>如需更多課程訊息、工具與資源，請造訪：www.australianwinediscovered.com。</a:t>
            </a:r>
          </a:p>
          <a:p>
            <a:r>
              <a:rPr lang="zh-TW" sz="1200" dirty="0">
                <a:solidFill>
                  <a:schemeClr val="tx1"/>
                </a:solidFill>
                <a:latin typeface="+mn-lt"/>
              </a:rPr>
              <a:t>如有任何諮詢需求，歡迎 Email 至：discovered@wineaustralia.com。</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36</a:t>
            </a:fld>
            <a:endParaRPr lang="en-US" dirty="0"/>
          </a:p>
        </p:txBody>
      </p:sp>
    </p:spTree>
    <p:extLst>
      <p:ext uri="{BB962C8B-B14F-4D97-AF65-F5344CB8AC3E}">
        <p14:creationId xmlns:p14="http://schemas.microsoft.com/office/powerpoint/2010/main" val="1118333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tw" sz="1200" u="none" strike="noStrike" kern="1200" dirty="0">
                <a:solidFill>
                  <a:schemeClr val="tx1"/>
                </a:solidFill>
                <a:effectLst/>
                <a:ea typeface="+mn-ea"/>
                <a:cs typeface="+mn-cs"/>
              </a:rPr>
              <a:t>現在很適合讓每個人品鑑一款經典的巴羅莎葡萄酒。在稍後的課程裡會提供完整的品酒機會。</a:t>
            </a:r>
          </a:p>
          <a:p>
            <a:pPr rtl="0"/>
            <a:endParaRPr lang="en-US" dirty="0"/>
          </a:p>
          <a:p>
            <a:pPr rtl="0"/>
            <a:r>
              <a:rPr lang="zh-tw" sz="1200" u="none" strike="noStrike" kern="1200" dirty="0">
                <a:solidFill>
                  <a:schemeClr val="tx1"/>
                </a:solidFill>
                <a:effectLst/>
                <a:ea typeface="+mn-ea"/>
                <a:cs typeface="+mn-cs"/>
              </a:rPr>
              <a:t>在巴羅莎美麗的連綿山丘與山谷之間，共分布著超過 170 間釀酒廠。這個地區以充滿生氣活力的葡萄酒社群而聞名，包括歷史悠久的酒莊與新近建立的精釀酒廠和精品釀酒廠。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3224719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建議討論重點： </a:t>
            </a:r>
            <a:endParaRPr lang="en-AU" b="0" dirty="0">
              <a:effectLst/>
            </a:endParaRPr>
          </a:p>
          <a:p>
            <a:pPr rtl="0"/>
            <a:r>
              <a:rPr lang="zh-tw" sz="1200" u="none" strike="noStrike" kern="1200" dirty="0">
                <a:solidFill>
                  <a:schemeClr val="tx1"/>
                </a:solidFill>
                <a:effectLst/>
                <a:ea typeface="+mn-ea"/>
                <a:cs typeface="+mn-cs"/>
              </a:rPr>
              <a:t>– 最初是哪些區域因素吸引外國的葡萄種植者來到這個地區？</a:t>
            </a:r>
            <a:endParaRPr lang="en-AU" b="0" dirty="0">
              <a:effectLst/>
            </a:endParaRPr>
          </a:p>
          <a:p>
            <a:pPr rtl="0"/>
            <a:r>
              <a:rPr lang="zh-tw" sz="1200" u="none" strike="noStrike" kern="1200" dirty="0">
                <a:solidFill>
                  <a:schemeClr val="tx1"/>
                </a:solidFill>
                <a:effectLst/>
                <a:ea typeface="+mn-ea"/>
                <a:cs typeface="+mn-cs"/>
              </a:rPr>
              <a:t>– 巴羅莎的歷史如何塑造今日的釀酒做法？</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13914679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巴羅莎谷：有著平緩起伏的山丘和山谷，是風景如畫的溫暖氣候產區。 </a:t>
            </a:r>
            <a:endParaRPr lang="en-AU" b="0" dirty="0">
              <a:effectLst/>
            </a:endParaRPr>
          </a:p>
          <a:p>
            <a:pPr rtl="0"/>
            <a:r>
              <a:rPr lang="zh-tw" sz="1200" u="none" strike="noStrike" kern="1200" dirty="0">
                <a:solidFill>
                  <a:schemeClr val="tx1"/>
                </a:solidFill>
                <a:effectLst/>
                <a:ea typeface="+mn-ea"/>
                <a:cs typeface="+mn-cs"/>
              </a:rPr>
              <a:t>伊登谷：伊登谷是優質的涼爽氣候產區，以崎嶇美景及多變化的地形為特色。面積小於巴羅莎谷，經常被稱為巴羅莎的「高地」。 </a:t>
            </a:r>
            <a:endParaRPr lang="en-AU" b="0" dirty="0">
              <a:effectLst/>
            </a:endParaRPr>
          </a:p>
          <a:p>
            <a:pPr rtl="0"/>
            <a:r>
              <a:rPr lang="zh-tw" sz="1200" u="none" strike="noStrike" kern="1200" dirty="0">
                <a:solidFill>
                  <a:schemeClr val="tx1"/>
                </a:solidFill>
                <a:effectLst/>
                <a:ea typeface="+mn-ea"/>
                <a:cs typeface="+mn-cs"/>
              </a:rPr>
              <a:t>高伊登：高伊登位在伊登谷，是一個小型的次產區，擁有丘陵地形且氣溫涼爽。</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033605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tw" sz="1200" u="none" strike="noStrike" kern="1200" dirty="0">
                <a:solidFill>
                  <a:schemeClr val="tx1"/>
                </a:solidFill>
                <a:effectLst/>
                <a:ea typeface="+mn-ea"/>
                <a:cs typeface="+mn-cs"/>
              </a:rPr>
              <a:t>這個地區由山谷及彎曲山丘形成的結構，造就出各式各樣的斜坡、坡向與地塊。如同澳洲東南部的多數地區，底土的酸度會增加，因而限制植物根系的生長和活力。</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7168062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 氣候涼爽，且生長季節的溫度明顯低於巴羅莎谷的氣溫。</a:t>
            </a:r>
            <a:endParaRPr lang="en-AU" b="0" dirty="0">
              <a:effectLst/>
            </a:endParaRPr>
          </a:p>
          <a:p>
            <a:pPr rtl="0"/>
            <a:r>
              <a:rPr lang="zh-tw" sz="1200" u="none" strike="noStrike" kern="1200" dirty="0">
                <a:solidFill>
                  <a:schemeClr val="tx1"/>
                </a:solidFill>
                <a:effectLst/>
                <a:ea typeface="+mn-ea"/>
                <a:cs typeface="+mn-cs"/>
              </a:rPr>
              <a:t>– 不同的海拔高度、坡向與坡度形成多樣的中</a:t>
            </a:r>
            <a:r>
              <a:rPr lang="zh-TW" altLang="en-US" sz="1200" u="none" strike="noStrike" kern="1200" dirty="0">
                <a:solidFill>
                  <a:schemeClr val="tx1"/>
                </a:solidFill>
                <a:effectLst/>
                <a:ea typeface="+mn-ea"/>
                <a:cs typeface="+mn-cs"/>
              </a:rPr>
              <a:t>型</a:t>
            </a:r>
            <a:r>
              <a:rPr lang="zh-tw" sz="1200" u="none" strike="noStrike" kern="1200" dirty="0">
                <a:solidFill>
                  <a:schemeClr val="tx1"/>
                </a:solidFill>
                <a:effectLst/>
                <a:ea typeface="+mn-ea"/>
                <a:cs typeface="+mn-cs"/>
              </a:rPr>
              <a:t>氣候</a:t>
            </a:r>
            <a:r>
              <a:rPr lang="zh-TW" altLang="en-US" sz="1200" u="none" strike="noStrike" kern="1200" dirty="0">
                <a:solidFill>
                  <a:schemeClr val="tx1"/>
                </a:solidFill>
                <a:effectLst/>
                <a:ea typeface="+mn-ea"/>
                <a:cs typeface="+mn-cs"/>
              </a:rPr>
              <a:t>環境</a:t>
            </a:r>
            <a:r>
              <a:rPr lang="zh-tw" sz="1200" u="none" strike="noStrike" kern="1200" dirty="0">
                <a:solidFill>
                  <a:schemeClr val="tx1"/>
                </a:solidFill>
                <a:effectLst/>
                <a:ea typeface="+mn-ea"/>
                <a:cs typeface="+mn-cs"/>
              </a:rPr>
              <a:t>。 </a:t>
            </a:r>
            <a:endParaRPr lang="en-AU" b="0" dirty="0">
              <a:effectLst/>
            </a:endParaRPr>
          </a:p>
          <a:p>
            <a:pPr rtl="0"/>
            <a:r>
              <a:rPr lang="zh-tw" sz="1200" u="none" strike="noStrike" kern="1200" dirty="0">
                <a:solidFill>
                  <a:schemeClr val="tx1"/>
                </a:solidFill>
                <a:effectLst/>
                <a:ea typeface="+mn-ea"/>
                <a:cs typeface="+mn-cs"/>
              </a:rPr>
              <a:t>– 通常是白天溫暖且夜晚非常涼爽，而且生長季節的日照時間長。 </a:t>
            </a:r>
            <a:endParaRPr lang="en-AU" b="0" dirty="0">
              <a:effectLst/>
            </a:endParaRPr>
          </a:p>
          <a:p>
            <a:pPr rtl="0"/>
            <a:r>
              <a:rPr lang="zh-tw" sz="1200" u="none" strike="noStrike" kern="1200" dirty="0">
                <a:solidFill>
                  <a:schemeClr val="tx1"/>
                </a:solidFill>
                <a:effectLst/>
                <a:ea typeface="+mn-ea"/>
                <a:cs typeface="+mn-cs"/>
              </a:rPr>
              <a:t>– 比巴羅莎谷更濕潤、更涼爽的氣候。 </a:t>
            </a:r>
            <a:endParaRPr lang="en-AU" b="0" dirty="0">
              <a:effectLst/>
            </a:endParaRPr>
          </a:p>
          <a:p>
            <a:pPr rtl="0"/>
            <a:r>
              <a:rPr lang="zh-tw" sz="1200" u="none" strike="noStrike" kern="1200" dirty="0">
                <a:solidFill>
                  <a:schemeClr val="tx1"/>
                </a:solidFill>
                <a:effectLst/>
                <a:ea typeface="+mn-ea"/>
                <a:cs typeface="+mn-cs"/>
              </a:rPr>
              <a:t>– 生長季節降雨量：229 公釐（9 英寸）。 </a:t>
            </a:r>
            <a:endParaRPr lang="en-AU" b="0" dirty="0">
              <a:effectLst/>
            </a:endParaRPr>
          </a:p>
          <a:p>
            <a:pPr rtl="0"/>
            <a:r>
              <a:rPr lang="zh-tw" sz="1200" u="none" strike="noStrike" kern="1200" dirty="0">
                <a:solidFill>
                  <a:schemeClr val="tx1"/>
                </a:solidFill>
                <a:effectLst/>
                <a:ea typeface="+mn-ea"/>
                <a:cs typeface="+mn-cs"/>
              </a:rPr>
              <a:t>– 1 月平均溫度：攝氏 21.1 度（華氏 70 度）。</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37800906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建議討論重點： </a:t>
            </a:r>
            <a:endParaRPr lang="en-AU" b="0" dirty="0">
              <a:effectLst/>
            </a:endParaRPr>
          </a:p>
          <a:p>
            <a:pPr rtl="0"/>
            <a:r>
              <a:rPr lang="zh-tw" sz="1200" u="none" strike="noStrike" kern="1200" dirty="0">
                <a:solidFill>
                  <a:schemeClr val="tx1"/>
                </a:solidFill>
                <a:effectLst/>
                <a:ea typeface="+mn-ea"/>
                <a:cs typeface="+mn-cs"/>
              </a:rPr>
              <a:t>– 為什麼巴羅莎的地理、氣候和土壤是造就這裡成為成功葡萄酒產區的原因？ </a:t>
            </a:r>
            <a:endParaRPr lang="en-AU" b="0" dirty="0">
              <a:effectLst/>
            </a:endParaRPr>
          </a:p>
          <a:p>
            <a:pPr rtl="0"/>
            <a:r>
              <a:rPr lang="zh-tw" sz="1200" u="none" strike="noStrike" kern="1200" dirty="0">
                <a:solidFill>
                  <a:schemeClr val="tx1"/>
                </a:solidFill>
                <a:effectLst/>
                <a:ea typeface="+mn-ea"/>
                <a:cs typeface="+mn-cs"/>
              </a:rPr>
              <a:t>– 伊登谷生產的麗絲玲和巴羅莎谷的麗絲玲會有什麼差異？</a:t>
            </a:r>
            <a:endParaRPr lang="en-AU" b="0" dirty="0">
              <a:effectLst/>
            </a:endParaRPr>
          </a:p>
          <a:p>
            <a:pPr rtl="0"/>
            <a:r>
              <a:rPr lang="zh-tw" sz="1200" u="none" strike="noStrike" kern="1200" dirty="0">
                <a:solidFill>
                  <a:schemeClr val="tx1"/>
                </a:solidFill>
                <a:effectLst/>
                <a:ea typeface="+mn-ea"/>
                <a:cs typeface="+mn-cs"/>
              </a:rPr>
              <a:t>– 巴羅莎谷以生產世界上最強勁、最具風味的希</a:t>
            </a:r>
            <a:r>
              <a:rPr lang="zh-TW" altLang="en-US" sz="1200" u="none" strike="noStrike" kern="1200" dirty="0">
                <a:solidFill>
                  <a:schemeClr val="tx1"/>
                </a:solidFill>
                <a:effectLst/>
                <a:ea typeface="+mn-ea"/>
                <a:cs typeface="+mn-cs"/>
              </a:rPr>
              <a:t>哈</a:t>
            </a:r>
            <a:r>
              <a:rPr lang="zh-tw" sz="1200" u="none" strike="noStrike" kern="1200" dirty="0">
                <a:solidFill>
                  <a:schemeClr val="tx1"/>
                </a:solidFill>
                <a:effectLst/>
                <a:ea typeface="+mn-ea"/>
                <a:cs typeface="+mn-cs"/>
              </a:rPr>
              <a:t>葡萄酒而聞名。在這當中，風土發揮了什麼作用？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4239299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zh-tw" sz="1200" u="none" strike="noStrike" kern="1200" dirty="0">
                <a:solidFill>
                  <a:schemeClr val="tx1"/>
                </a:solidFill>
                <a:effectLst/>
                <a:ea typeface="+mn-ea"/>
                <a:cs typeface="+mn-cs"/>
              </a:rPr>
              <a:t>– 多年的反覆試驗讓種植者深刻地瞭解每一個單獨地塊。海拔、坡度、土壤和其他因素的變化，會影響每個地塊的栽種品種和管理方式。 </a:t>
            </a:r>
            <a:endParaRPr lang="en-AU" b="0" dirty="0">
              <a:effectLst/>
            </a:endParaRPr>
          </a:p>
          <a:p>
            <a:pPr rtl="0"/>
            <a:r>
              <a:rPr lang="zh-tw" sz="1200" u="none" strike="noStrike" kern="1200" dirty="0">
                <a:solidFill>
                  <a:schemeClr val="tx1"/>
                </a:solidFill>
                <a:effectLst/>
                <a:ea typeface="+mn-ea"/>
                <a:cs typeface="+mn-cs"/>
              </a:rPr>
              <a:t>– 釀酒師繼續嘗試種植不同的葡萄藤品系，而傳統品系發揮著重要作用：這個產區的古老葡萄園繼承了多代歐洲品系選擇的基因優勢。 </a:t>
            </a:r>
            <a:endParaRPr lang="en-AU" b="0" dirty="0">
              <a:effectLst/>
            </a:endParaRPr>
          </a:p>
          <a:p>
            <a:pPr rtl="0"/>
            <a:r>
              <a:rPr lang="zh-tw" sz="1200" u="none" strike="noStrike" kern="1200" dirty="0">
                <a:solidFill>
                  <a:schemeClr val="tx1"/>
                </a:solidFill>
                <a:effectLst/>
                <a:ea typeface="+mn-ea"/>
                <a:cs typeface="+mn-cs"/>
              </a:rPr>
              <a:t>– 葡萄藤和樹冠管理技術會年年不同，有助於葡萄栽培者優化葡萄的產量和品質。剪枝可以透過手工和機器完成。常見的樹冠管理方法包括冬夏剪枝、枝條固定、疏芽、活力控制和綠色採收。 </a:t>
            </a:r>
            <a:endParaRPr lang="en-AU" b="0" dirty="0">
              <a:effectLst/>
            </a:endParaRPr>
          </a:p>
          <a:p>
            <a:pPr rtl="0"/>
            <a:r>
              <a:rPr lang="zh-tw" sz="1200" u="none" strike="noStrike" kern="1200" dirty="0">
                <a:solidFill>
                  <a:schemeClr val="tx1"/>
                </a:solidFill>
                <a:effectLst/>
                <a:ea typeface="+mn-ea"/>
                <a:cs typeface="+mn-cs"/>
              </a:rPr>
              <a:t>– 在巴羅莎，由於許多老藤種在深厚的土壤裡，因此都採取乾旱種植法（無灌溉）。</a:t>
            </a:r>
            <a:endParaRPr lang="en-AU" b="0" dirty="0">
              <a:effectLst/>
            </a:endParaRPr>
          </a:p>
          <a:p>
            <a:pPr rtl="0"/>
            <a:r>
              <a:rPr lang="zh-tw" sz="1200" u="none" strike="noStrike" kern="1200" dirty="0">
                <a:solidFill>
                  <a:schemeClr val="tx1"/>
                </a:solidFill>
                <a:effectLst/>
                <a:ea typeface="+mn-ea"/>
                <a:cs typeface="+mn-cs"/>
              </a:rPr>
              <a:t>– 巴羅莎的降雨量很低，因此土壤層較淺的葡萄園往往需要灌溉。 </a:t>
            </a:r>
            <a:endParaRPr lang="en-AU" b="0" dirty="0">
              <a:effectLst/>
            </a:endParaRPr>
          </a:p>
          <a:p>
            <a:pPr rtl="0"/>
            <a:r>
              <a:rPr lang="zh-tw" sz="1200" u="none" strike="noStrike" kern="1200" dirty="0">
                <a:solidFill>
                  <a:schemeClr val="tx1"/>
                </a:solidFill>
                <a:effectLst/>
                <a:ea typeface="+mn-ea"/>
                <a:cs typeface="+mn-cs"/>
              </a:rPr>
              <a:t>– 近年來，永續發展性已成為一個主要焦點。 </a:t>
            </a:r>
            <a:endParaRPr lang="en-AU" b="0" dirty="0">
              <a:effectLst/>
            </a:endParaRPr>
          </a:p>
          <a:p>
            <a:pPr rtl="0"/>
            <a:r>
              <a:rPr lang="zh-tw" sz="1200" u="none" strike="noStrike" kern="1200" dirty="0">
                <a:solidFill>
                  <a:schemeClr val="tx1"/>
                </a:solidFill>
                <a:effectLst/>
                <a:ea typeface="+mn-ea"/>
                <a:cs typeface="+mn-cs"/>
              </a:rPr>
              <a:t>– 透過嚴格的檢疫限制和巴羅莎葡萄酒社群採取的積極措施，南澳洲的葡萄藤至今仍未受過葡萄根瘤蚜蟲害。 </a:t>
            </a:r>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318827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extLst>
    <p:ext uri="{DCECCB84-F9BA-43D5-87BE-67443E8EF086}">
      <p15:sldGuideLst xmlns:p15="http://schemas.microsoft.com/office/powerpoint/2012/main">
        <p15:guide id="2" pos="393" userDrawn="1">
          <p15:clr>
            <a:srgbClr val="00000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63427"/>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5DAAA674-912E-5C84-9AD4-8720EB85BC96}"/>
              </a:ext>
            </a:extLst>
          </p:cNvPr>
          <p:cNvSpPr>
            <a:spLocks noGrp="1"/>
          </p:cNvSpPr>
          <p:nvPr>
            <p:ph type="body" sz="quarter" idx="13" hasCustomPrompt="1"/>
          </p:nvPr>
        </p:nvSpPr>
        <p:spPr>
          <a:xfrm>
            <a:off x="6456363"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351F49F4-7632-1822-7D35-A7D8313FAFE5}"/>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588934" y="385959"/>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588934" y="3265186"/>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Text Placeholder 4">
            <a:extLst>
              <a:ext uri="{FF2B5EF4-FFF2-40B4-BE49-F238E27FC236}">
                <a16:creationId xmlns:a16="http://schemas.microsoft.com/office/drawing/2014/main" id="{2FE7CAEC-4FAB-F91B-1151-1C9E71FDC7EB}"/>
              </a:ext>
            </a:extLst>
          </p:cNvPr>
          <p:cNvSpPr>
            <a:spLocks noGrp="1"/>
          </p:cNvSpPr>
          <p:nvPr>
            <p:ph type="body" sz="quarter" idx="13" hasCustomPrompt="1"/>
          </p:nvPr>
        </p:nvSpPr>
        <p:spPr>
          <a:xfrm>
            <a:off x="6588934" y="1253823"/>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lstStyle>
            <a:lvl1pPr>
              <a:defRPr sz="2400" b="0" i="0"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B21EB7BD-88E5-38B6-1797-C86B974401DE}"/>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6" name="Text Placeholder 16">
            <a:extLst>
              <a:ext uri="{FF2B5EF4-FFF2-40B4-BE49-F238E27FC236}">
                <a16:creationId xmlns:a16="http://schemas.microsoft.com/office/drawing/2014/main" id="{116D9977-7864-EB84-DF6A-1BBD6AE8627B}"/>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7" name="Text Placeholder 4">
            <a:extLst>
              <a:ext uri="{FF2B5EF4-FFF2-40B4-BE49-F238E27FC236}">
                <a16:creationId xmlns:a16="http://schemas.microsoft.com/office/drawing/2014/main" id="{FA770494-D5C2-89FA-6162-B777BC84148D}"/>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8" name="Text Placeholder 16">
            <a:extLst>
              <a:ext uri="{FF2B5EF4-FFF2-40B4-BE49-F238E27FC236}">
                <a16:creationId xmlns:a16="http://schemas.microsoft.com/office/drawing/2014/main" id="{65F9B77B-88A1-D73A-6C55-DF5862E2F02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Picture Placeholder 13">
            <a:extLst>
              <a:ext uri="{FF2B5EF4-FFF2-40B4-BE49-F238E27FC236}">
                <a16:creationId xmlns:a16="http://schemas.microsoft.com/office/drawing/2014/main" id="{73E88638-A528-7684-1560-535CDAE659DE}"/>
              </a:ext>
            </a:extLst>
          </p:cNvPr>
          <p:cNvSpPr>
            <a:spLocks noGrp="1"/>
          </p:cNvSpPr>
          <p:nvPr>
            <p:ph type="pic" sz="quarter" idx="12"/>
          </p:nvPr>
        </p:nvSpPr>
        <p:spPr>
          <a:xfrm>
            <a:off x="8595360" y="368300"/>
            <a:ext cx="3596640" cy="2683812"/>
          </a:xfrm>
        </p:spPr>
        <p:txBody>
          <a:bodyPr/>
          <a:lstStyle>
            <a:lvl1pPr marL="0" indent="0">
              <a:buFont typeface="Arial" panose="020B0604020202020204" pitchFamily="34" charset="0"/>
              <a:buNone/>
              <a:defRPr b="0" i="0"/>
            </a:lvl1pPr>
          </a:lstStyle>
          <a:p>
            <a:endParaRPr lang="en-US" dirty="0"/>
          </a:p>
        </p:txBody>
      </p:sp>
      <p:sp>
        <p:nvSpPr>
          <p:cNvPr id="20" name="Text Placeholder 4">
            <a:extLst>
              <a:ext uri="{FF2B5EF4-FFF2-40B4-BE49-F238E27FC236}">
                <a16:creationId xmlns:a16="http://schemas.microsoft.com/office/drawing/2014/main" id="{6E8FD051-4F4E-95F7-4371-8A03C38E0562}"/>
              </a:ext>
            </a:extLst>
          </p:cNvPr>
          <p:cNvSpPr>
            <a:spLocks noGrp="1"/>
          </p:cNvSpPr>
          <p:nvPr>
            <p:ph type="body" sz="quarter" idx="13" hasCustomPrompt="1"/>
          </p:nvPr>
        </p:nvSpPr>
        <p:spPr>
          <a:xfrm>
            <a:off x="624432" y="1475046"/>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21" name="Text Placeholder 15">
            <a:extLst>
              <a:ext uri="{FF2B5EF4-FFF2-40B4-BE49-F238E27FC236}">
                <a16:creationId xmlns:a16="http://schemas.microsoft.com/office/drawing/2014/main" id="{53736193-6CB7-10C2-2FCC-232F9E5A631E}"/>
              </a:ext>
            </a:extLst>
          </p:cNvPr>
          <p:cNvSpPr>
            <a:spLocks noGrp="1"/>
          </p:cNvSpPr>
          <p:nvPr>
            <p:ph type="body" sz="quarter" idx="19"/>
          </p:nvPr>
        </p:nvSpPr>
        <p:spPr>
          <a:xfrm>
            <a:off x="623888" y="473636"/>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96647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6" name="Oval 5">
            <a:extLst>
              <a:ext uri="{FF2B5EF4-FFF2-40B4-BE49-F238E27FC236}">
                <a16:creationId xmlns:a16="http://schemas.microsoft.com/office/drawing/2014/main" id="{438FBB87-CB17-3FE8-2B96-3D05DFD2FB85}"/>
              </a:ext>
            </a:extLst>
          </p:cNvPr>
          <p:cNvSpPr/>
          <p:nvPr userDrawn="1"/>
        </p:nvSpPr>
        <p:spPr>
          <a:xfrm>
            <a:off x="323023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7" name="Oval 6">
            <a:extLst>
              <a:ext uri="{FF2B5EF4-FFF2-40B4-BE49-F238E27FC236}">
                <a16:creationId xmlns:a16="http://schemas.microsoft.com/office/drawing/2014/main" id="{3B9587D6-9686-9FBB-0765-D619A1CBCFB4}"/>
              </a:ext>
            </a:extLst>
          </p:cNvPr>
          <p:cNvSpPr/>
          <p:nvPr userDrawn="1"/>
        </p:nvSpPr>
        <p:spPr>
          <a:xfrm>
            <a:off x="910135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61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p>
        </p:txBody>
      </p:sp>
      <p:sp>
        <p:nvSpPr>
          <p:cNvPr id="16" name="Text Placeholder 4">
            <a:extLst>
              <a:ext uri="{FF2B5EF4-FFF2-40B4-BE49-F238E27FC236}">
                <a16:creationId xmlns:a16="http://schemas.microsoft.com/office/drawing/2014/main" id="{6BD50D6C-97DD-731F-7A8A-4B71987EA21F}"/>
              </a:ext>
            </a:extLst>
          </p:cNvPr>
          <p:cNvSpPr>
            <a:spLocks noGrp="1"/>
          </p:cNvSpPr>
          <p:nvPr>
            <p:ph type="body" sz="quarter" idx="17" hasCustomPrompt="1"/>
          </p:nvPr>
        </p:nvSpPr>
        <p:spPr>
          <a:xfrm>
            <a:off x="613315" y="4495272"/>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5C9D9793-184C-C647-ACA7-2B300F8553D1}"/>
              </a:ext>
            </a:extLst>
          </p:cNvPr>
          <p:cNvSpPr>
            <a:spLocks noGrp="1"/>
          </p:cNvSpPr>
          <p:nvPr>
            <p:ph type="body" sz="quarter" idx="18" hasCustomPrompt="1"/>
          </p:nvPr>
        </p:nvSpPr>
        <p:spPr>
          <a:xfrm>
            <a:off x="602430" y="381142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6DC6833C-C5B8-C899-41CE-F251767D943F}"/>
              </a:ext>
            </a:extLst>
          </p:cNvPr>
          <p:cNvSpPr>
            <a:spLocks noGrp="1"/>
          </p:cNvSpPr>
          <p:nvPr>
            <p:ph type="body" sz="quarter" idx="19" hasCustomPrompt="1"/>
          </p:nvPr>
        </p:nvSpPr>
        <p:spPr>
          <a:xfrm>
            <a:off x="5047102" y="4471419"/>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46593A0C-FE2D-B776-A83E-37F8F3C9568E}"/>
              </a:ext>
            </a:extLst>
          </p:cNvPr>
          <p:cNvSpPr>
            <a:spLocks noGrp="1"/>
          </p:cNvSpPr>
          <p:nvPr>
            <p:ph type="body" sz="quarter" idx="20"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E378197-5A00-C029-1CAC-606671AE706B}"/>
              </a:ext>
            </a:extLst>
          </p:cNvPr>
          <p:cNvSpPr>
            <a:spLocks noGrp="1"/>
          </p:cNvSpPr>
          <p:nvPr>
            <p:ph type="body" sz="quarter" idx="21" hasCustomPrompt="1"/>
          </p:nvPr>
        </p:nvSpPr>
        <p:spPr>
          <a:xfrm>
            <a:off x="238965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5BBEB663-2586-8DBA-E765-2F426B2FBCCB}"/>
              </a:ext>
            </a:extLst>
          </p:cNvPr>
          <p:cNvSpPr>
            <a:spLocks noGrp="1"/>
          </p:cNvSpPr>
          <p:nvPr>
            <p:ph type="body" sz="quarter" idx="22" hasCustomPrompt="1"/>
          </p:nvPr>
        </p:nvSpPr>
        <p:spPr>
          <a:xfrm>
            <a:off x="237876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DF43B1F9-272A-24E5-A471-887CF8E15A72}"/>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78C4A83C-7F6F-9D60-8580-319FE05C1329}"/>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15937" y="584200"/>
            <a:ext cx="5334275" cy="820910"/>
          </a:xfrm>
        </p:spPr>
        <p:txBody>
          <a:bodyPr/>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15937" y="2518443"/>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56363" y="5553656"/>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1" name="Text Placeholder 9">
            <a:extLst>
              <a:ext uri="{FF2B5EF4-FFF2-40B4-BE49-F238E27FC236}">
                <a16:creationId xmlns:a16="http://schemas.microsoft.com/office/drawing/2014/main" id="{6C54DC2F-047D-4CAA-5234-347492553842}"/>
              </a:ext>
            </a:extLst>
          </p:cNvPr>
          <p:cNvSpPr>
            <a:spLocks noGrp="1"/>
          </p:cNvSpPr>
          <p:nvPr>
            <p:ph type="body" sz="quarter" idx="16" hasCustomPrompt="1"/>
          </p:nvPr>
        </p:nvSpPr>
        <p:spPr>
          <a:xfrm>
            <a:off x="6456363" y="3438939"/>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icrosoft JhengHei" panose="020B0604030504040204" pitchFamily="34" charset="-12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Microsoft JhengHei" panose="020B0604030504040204" pitchFamily="34" charset="-12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Microsoft JhengHei" panose="020B0604030504040204" pitchFamily="34" charset="-12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08748946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7/15/26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‹N°›</a:t>
            </a:fld>
            <a:endParaRPr lang="en-US" dirty="0"/>
          </a:p>
        </p:txBody>
      </p:sp>
    </p:spTree>
    <p:extLst>
      <p:ext uri="{BB962C8B-B14F-4D97-AF65-F5344CB8AC3E}">
        <p14:creationId xmlns:p14="http://schemas.microsoft.com/office/powerpoint/2010/main" val="411823249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extLst>
    <p:ext uri="{DCECCB84-F9BA-43D5-87BE-67443E8EF086}">
      <p15:sldGuideLst xmlns:p15="http://schemas.microsoft.com/office/powerpoint/2012/main">
        <p15:guide id="1" pos="393" userDrawn="1">
          <p15:clr>
            <a:srgbClr val="00000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272715795"/>
      </p:ext>
    </p:extLst>
  </p:cSld>
  <p:clrMapOvr>
    <a:masterClrMapping/>
  </p:clrMapOvr>
  <p:transition/>
  <p:extLst>
    <p:ext uri="{DCECCB84-F9BA-43D5-87BE-67443E8EF086}">
      <p15:sldGuideLst xmlns:p15="http://schemas.microsoft.com/office/powerpoint/2012/main">
        <p15:guide id="1" pos="393" userDrawn="1">
          <p15:clr>
            <a:srgbClr val="000000"/>
          </p15:clr>
        </p15:guide>
        <p15:guide id="2" orient="horz" pos="368" userDrawn="1">
          <p15:clr>
            <a:srgbClr val="000000"/>
          </p15:clr>
        </p15:guide>
        <p15:guide id="4" pos="4067" userDrawn="1">
          <p15:clr>
            <a:srgbClr val="00000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105257101"/>
      </p:ext>
    </p:extLst>
  </p:cSld>
  <p:clrMapOvr>
    <a:masterClrMapping/>
  </p:clrMapOvr>
  <p:transition/>
  <p:extLst>
    <p:ext uri="{DCECCB84-F9BA-43D5-87BE-67443E8EF086}">
      <p15:sldGuideLst xmlns:p15="http://schemas.microsoft.com/office/powerpoint/2012/main">
        <p15:guide id="2" pos="393" userDrawn="1">
          <p15:clr>
            <a:srgbClr val="000000"/>
          </p15:clr>
        </p15:guide>
        <p15:guide id="3" orient="horz" pos="368" userDrawn="1">
          <p15:clr>
            <a:srgbClr val="00000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66468" y="616547"/>
            <a:ext cx="5429532" cy="1325562"/>
          </a:xfrm>
        </p:spPr>
        <p:txBody>
          <a:bodyPr/>
          <a:lstStyle>
            <a:lvl1pPr>
              <a:defRPr sz="545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66468" y="2550791"/>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66468" y="425865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4" y="584200"/>
            <a:ext cx="6158452" cy="1325562"/>
          </a:xfrm>
        </p:spPr>
        <p:txBody>
          <a:bodyPr/>
          <a:lstStyle>
            <a:lvl1pPr>
              <a:defRPr sz="5440"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518444"/>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223426"/>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248233940"/>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1073056"/>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extLst>
    <p:ext uri="{DCECCB84-F9BA-43D5-87BE-67443E8EF086}">
      <p15:sldGuideLst xmlns:p15="http://schemas.microsoft.com/office/powerpoint/2012/main">
        <p15:guide id="3" orient="horz" pos="368" userDrawn="1">
          <p15:clr>
            <a:srgbClr val="00000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23888" y="616005"/>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23888" y="3495232"/>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9" name="Text Placeholder 4">
            <a:extLst>
              <a:ext uri="{FF2B5EF4-FFF2-40B4-BE49-F238E27FC236}">
                <a16:creationId xmlns:a16="http://schemas.microsoft.com/office/drawing/2014/main" id="{94CF5EFB-E958-AB5C-B1C1-218B1D504086}"/>
              </a:ext>
            </a:extLst>
          </p:cNvPr>
          <p:cNvSpPr>
            <a:spLocks noGrp="1"/>
          </p:cNvSpPr>
          <p:nvPr>
            <p:ph type="body" sz="quarter" idx="13" hasCustomPrompt="1"/>
          </p:nvPr>
        </p:nvSpPr>
        <p:spPr>
          <a:xfrm>
            <a:off x="623888" y="1483869"/>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94691"/>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1920253"/>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42169B3B-8761-4204-AA5A-11BC84B55C93}" type="datetimeFigureOut">
              <a:rPr lang="en-AU" smtClean="0"/>
              <a:pPr/>
              <a:t>15/7/2026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fld id="{E6316B6A-336A-44FF-82DA-A4D1594FA055}" type="slidenum">
              <a:rPr lang="en-AU" smtClean="0"/>
              <a:pPr/>
              <a:t>‹N°›</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60" r:id="rId15"/>
    <p:sldLayoutId id="2147483673" r:id="rId16"/>
    <p:sldLayoutId id="2147483674" r:id="rId17"/>
    <p:sldLayoutId id="2147483675" r:id="rId18"/>
    <p:sldLayoutId id="2147483659" r:id="rId19"/>
    <p:sldLayoutId id="2147483679" r:id="rId20"/>
    <p:sldLayoutId id="2147483676" r:id="rId21"/>
    <p:sldLayoutId id="2147483677" r:id="rId22"/>
    <p:sldLayoutId id="2147483678" r:id="rId23"/>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93" userDrawn="1">
          <p15:clr>
            <a:srgbClr val="000000"/>
          </p15:clr>
        </p15:guide>
        <p15:guide id="4" orient="horz" pos="368" userDrawn="1">
          <p15:clr>
            <a:srgbClr val="000000"/>
          </p15:clr>
        </p15:guide>
        <p15:guide id="5" pos="3840" userDrawn="1">
          <p15:clr>
            <a:srgbClr val="F26B43"/>
          </p15:clr>
        </p15:guide>
        <p15:guide id="6" pos="4067"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2.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23.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5.sv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a:extLst>
              <a:ext uri="{28A0092B-C50C-407E-A947-70E740481C1C}">
                <a14:useLocalDpi xmlns:a14="http://schemas.microsoft.com/office/drawing/2010/main"/>
              </a:ext>
            </a:extLst>
          </a:blip>
          <a:stretch>
            <a:fillRect/>
          </a:stretch>
        </p:blipFill>
        <p:spPr>
          <a:xfrm>
            <a:off x="658813" y="2595220"/>
            <a:ext cx="10975975"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noAutofit/>
          </a:bodyPr>
          <a:lstStyle/>
          <a:p>
            <a:pPr rtl="0"/>
            <a:r>
              <a:rPr lang="ja-JP" altLang="en-US" sz="6000" b="1" u="none" strike="noStrike">
                <a:solidFill>
                  <a:srgbClr val="601328"/>
                </a:solidFill>
                <a:latin typeface="Neue Haas Grotesk Text Pro"/>
              </a:rPr>
              <a:t>巴羅薩</a:t>
            </a:r>
            <a:endParaRPr lang="zh-Hant" sz="6000" b="1" u="none" strike="noStrike" dirty="0">
              <a:solidFill>
                <a:srgbClr val="601328"/>
              </a:solidFill>
              <a:latin typeface="Neue Haas Grotesk Text Pro"/>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icrosoft JhengHei" panose="020B0604030504040204" pitchFamily="34" charset="-120"/>
              <a:cs typeface="Hellix"/>
            </a:endParaRPr>
          </a:p>
        </p:txBody>
      </p:sp>
      <p:sp>
        <p:nvSpPr>
          <p:cNvPr id="16" name="Freeform 15">
            <a:extLst>
              <a:ext uri="{FF2B5EF4-FFF2-40B4-BE49-F238E27FC236}">
                <a16:creationId xmlns:a16="http://schemas.microsoft.com/office/drawing/2014/main" id="{7A05B93F-9F39-A34D-5709-D939A123967A}"/>
              </a:ext>
            </a:extLst>
          </p:cNvPr>
          <p:cNvSpPr>
            <a:spLocks noGrp="1" noRot="1" noMove="1" noResize="1" noEditPoints="1" noAdjustHandles="1" noChangeArrowheads="1" noChangeShapeType="1"/>
          </p:cNvSpPr>
          <p:nvPr/>
        </p:nvSpPr>
        <p:spPr>
          <a:xfrm>
            <a:off x="-49412" y="5845854"/>
            <a:ext cx="12346515" cy="1035296"/>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16591335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365" r="16890"/>
          <a:stretch>
            <a:fillRect/>
          </a:stretch>
        </p:blipFill>
        <p:spPr>
          <a:xfrm>
            <a:off x="1" y="7938"/>
            <a:ext cx="6096000" cy="6913753"/>
          </a:xfrm>
        </p:spPr>
      </p:pic>
      <p:sp>
        <p:nvSpPr>
          <p:cNvPr id="8" name="TextBox 7">
            <a:extLst>
              <a:ext uri="{FF2B5EF4-FFF2-40B4-BE49-F238E27FC236}">
                <a16:creationId xmlns:a16="http://schemas.microsoft.com/office/drawing/2014/main" id="{C02330F5-AA6E-D44A-DE7C-F0AE1B15F21C}"/>
              </a:ext>
            </a:extLst>
          </p:cNvPr>
          <p:cNvSpPr txBox="1"/>
          <p:nvPr/>
        </p:nvSpPr>
        <p:spPr>
          <a:xfrm>
            <a:off x="560158" y="1141921"/>
            <a:ext cx="4331369" cy="584775"/>
          </a:xfrm>
          <a:prstGeom prst="rect">
            <a:avLst/>
          </a:prstGeom>
          <a:noFill/>
        </p:spPr>
        <p:txBody>
          <a:bodyPr wrap="square" rtlCol="0">
            <a:noAutofit/>
          </a:bodyPr>
          <a:lstStyle/>
          <a:p>
            <a:pPr algn="l" rtl="0"/>
            <a:r>
              <a:rPr lang="zh-Hant" sz="3200" b="1" u="none" strike="noStrike" dirty="0">
                <a:solidFill>
                  <a:srgbClr val="601328"/>
                </a:solidFill>
                <a:latin typeface="Microsoft JhengHei" panose="020B0604030504040204" pitchFamily="34" charset="-120"/>
                <a:ea typeface="Microsoft JhengHei" panose="020B0604030504040204" pitchFamily="34" charset="-120"/>
                <a:cs typeface="Inter Display"/>
              </a:rPr>
              <a:t>地中海氣候</a:t>
            </a:r>
          </a:p>
        </p:txBody>
      </p:sp>
      <p:cxnSp>
        <p:nvCxnSpPr>
          <p:cNvPr id="4" name="Straight Connector 3">
            <a:extLst>
              <a:ext uri="{FF2B5EF4-FFF2-40B4-BE49-F238E27FC236}">
                <a16:creationId xmlns:a16="http://schemas.microsoft.com/office/drawing/2014/main" id="{66C7F88A-37A9-1316-1437-5664D4B3CE90}"/>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EF009C7A-4F34-BBB0-8207-FDEC473D86B4}"/>
              </a:ext>
            </a:extLst>
          </p:cNvPr>
          <p:cNvSpPr txBox="1"/>
          <p:nvPr/>
        </p:nvSpPr>
        <p:spPr>
          <a:xfrm>
            <a:off x="6354110" y="2767451"/>
            <a:ext cx="301849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ja-JP" altLang="en-US" sz="2800" b="1" u="none" strike="noStrike">
                <a:solidFill>
                  <a:srgbClr val="55D8BF"/>
                </a:solidFill>
                <a:latin typeface="Microsoft JhengHei" panose="020B0604030504040204" pitchFamily="34" charset="-120"/>
                <a:ea typeface="Microsoft JhengHei" panose="020B0604030504040204" pitchFamily="34" charset="-120"/>
              </a:rPr>
              <a:t>巴羅薩</a:t>
            </a:r>
            <a:endParaRPr lang="en-AU" altLang="ja-JP" sz="2800" b="1" u="none" strike="noStrike" dirty="0">
              <a:solidFill>
                <a:srgbClr val="55D8BF"/>
              </a:solidFill>
              <a:latin typeface="Microsoft JhengHei" panose="020B0604030504040204" pitchFamily="34" charset="-120"/>
              <a:ea typeface="Microsoft JhengHei" panose="020B0604030504040204" pitchFamily="34" charset="-120"/>
            </a:endParaRPr>
          </a:p>
          <a:p>
            <a:pPr rtl="0"/>
            <a:r>
              <a:rPr lang="zh-Hant" sz="1800" u="none" strike="noStrike" dirty="0">
                <a:solidFill>
                  <a:srgbClr val="B2D8BE"/>
                </a:solidFill>
                <a:latin typeface="Microsoft JhengHei" panose="020B0604030504040204" pitchFamily="34" charset="-120"/>
                <a:ea typeface="Microsoft JhengHei" panose="020B0604030504040204" pitchFamily="34" charset="-120"/>
              </a:rPr>
              <a:t>130–430米（427–1,411英尺）</a:t>
            </a:r>
          </a:p>
        </p:txBody>
      </p:sp>
      <p:cxnSp>
        <p:nvCxnSpPr>
          <p:cNvPr id="24" name="Straight Connector 23">
            <a:extLst>
              <a:ext uri="{FF2B5EF4-FFF2-40B4-BE49-F238E27FC236}">
                <a16:creationId xmlns:a16="http://schemas.microsoft.com/office/drawing/2014/main" id="{5EBB580C-9143-CF56-729E-7075B864EC4D}"/>
              </a:ext>
            </a:extLst>
          </p:cNvPr>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7DFD78A3-26F2-52DC-D308-69DB3574D540}"/>
              </a:ext>
            </a:extLst>
          </p:cNvPr>
          <p:cNvCxnSpPr>
            <a:cxnSpLocks/>
          </p:cNvCxnSpPr>
          <p:nvPr/>
        </p:nvCxnSpPr>
        <p:spPr>
          <a:xfrm flipH="1" flipV="1">
            <a:off x="7532557" y="4287187"/>
            <a:ext cx="37558" cy="19958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F2A61C95-4925-D93A-DB0F-CA08751A4098}"/>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9F8CD0D0-3E12-D546-F4B1-90C991DCFE3D}"/>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B1207924-4A5A-F27B-8E6D-2F1F54F201B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E830310A-B797-9447-35E2-F1C64AC1152D}"/>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AFD5A55D-3E7D-A2A3-B45D-C6E42FA559E8}"/>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22" name="Title 2">
            <a:extLst>
              <a:ext uri="{FF2B5EF4-FFF2-40B4-BE49-F238E27FC236}">
                <a16:creationId xmlns:a16="http://schemas.microsoft.com/office/drawing/2014/main" id="{7958F5AC-927C-CC8A-5DA6-4CB66ED71620}"/>
              </a:ext>
            </a:extLst>
          </p:cNvPr>
          <p:cNvSpPr txBox="1">
            <a:spLocks/>
          </p:cNvSpPr>
          <p:nvPr/>
        </p:nvSpPr>
        <p:spPr>
          <a:xfrm>
            <a:off x="623888" y="453633"/>
            <a:ext cx="5334275" cy="820910"/>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rgbClr val="601328"/>
                </a:solidFill>
                <a:latin typeface="Microsoft JhengHei" panose="020B0604030504040204" pitchFamily="34" charset="-120"/>
              </a:rPr>
              <a:t>氣候</a:t>
            </a:r>
            <a:endParaRPr lang="zh-Hant" sz="5400" b="1" dirty="0">
              <a:solidFill>
                <a:srgbClr val="601328"/>
              </a:solidFill>
              <a:latin typeface="Microsoft JhengHei" panose="020B0604030504040204" pitchFamily="34" charset="-120"/>
            </a:endParaRPr>
          </a:p>
        </p:txBody>
      </p:sp>
      <p:sp>
        <p:nvSpPr>
          <p:cNvPr id="23" name="Title 7">
            <a:extLst>
              <a:ext uri="{FF2B5EF4-FFF2-40B4-BE49-F238E27FC236}">
                <a16:creationId xmlns:a16="http://schemas.microsoft.com/office/drawing/2014/main" id="{58BF6B94-D564-20F5-63BD-959EA2214054}"/>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9" name="TextBox 8">
            <a:extLst>
              <a:ext uri="{FF2B5EF4-FFF2-40B4-BE49-F238E27FC236}">
                <a16:creationId xmlns:a16="http://schemas.microsoft.com/office/drawing/2014/main" id="{158885D3-AC38-B869-4B5E-5D788AD3C132}"/>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11" name="TextBox 10">
            <a:extLst>
              <a:ext uri="{FF2B5EF4-FFF2-40B4-BE49-F238E27FC236}">
                <a16:creationId xmlns:a16="http://schemas.microsoft.com/office/drawing/2014/main" id="{0A308671-F6BF-2DEB-7CA3-36B49982DA3D}"/>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12" name="TextBox 11">
            <a:extLst>
              <a:ext uri="{FF2B5EF4-FFF2-40B4-BE49-F238E27FC236}">
                <a16:creationId xmlns:a16="http://schemas.microsoft.com/office/drawing/2014/main" id="{BFD65FB2-E654-64C4-614F-2833982C6F48}"/>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3" name="TextBox 12">
            <a:extLst>
              <a:ext uri="{FF2B5EF4-FFF2-40B4-BE49-F238E27FC236}">
                <a16:creationId xmlns:a16="http://schemas.microsoft.com/office/drawing/2014/main" id="{8E71E5A1-DAC3-94E3-D80C-BC72B2F69ECA}"/>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lose-up of a rock&#10;&#10;AI-generated content may be incorrect.">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601328"/>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911208" cy="1530521"/>
          </a:xfrm>
        </p:spPr>
        <p:txBody>
          <a:bodyPr>
            <a:noAutofit/>
          </a:bodyPr>
          <a:lstStyle/>
          <a:p>
            <a:pPr rtl="0"/>
            <a:r>
              <a:rPr lang="zh-Hant" sz="1600" u="none" strike="noStrike" dirty="0">
                <a:latin typeface="Neue Haas Grotesk Text Pro"/>
              </a:rPr>
              <a:t>巴羅薩谷的土壤種類繁多，但通常都肥沃而深厚，都屬於肥力相對較低的粘壤土到更沙質土壤的範疇，顏色從灰色到棕色到紅色不等。</a:t>
            </a:r>
          </a:p>
        </p:txBody>
      </p:sp>
      <p:sp>
        <p:nvSpPr>
          <p:cNvPr id="2" name="TextBox 1">
            <a:extLst>
              <a:ext uri="{FF2B5EF4-FFF2-40B4-BE49-F238E27FC236}">
                <a16:creationId xmlns:a16="http://schemas.microsoft.com/office/drawing/2014/main" id="{4E5397D3-38D1-0FE1-8C7B-B14221033921}"/>
              </a:ext>
            </a:extLst>
          </p:cNvPr>
          <p:cNvSpPr txBox="1"/>
          <p:nvPr/>
        </p:nvSpPr>
        <p:spPr>
          <a:xfrm>
            <a:off x="6339351" y="1081795"/>
            <a:ext cx="4331369" cy="584775"/>
          </a:xfrm>
          <a:prstGeom prst="rect">
            <a:avLst/>
          </a:prstGeom>
          <a:noFill/>
        </p:spPr>
        <p:txBody>
          <a:bodyPr wrap="square" rtlCol="0">
            <a:noAutofit/>
          </a:bodyPr>
          <a:lstStyle/>
          <a:p>
            <a:pPr algn="l" rtl="0"/>
            <a:r>
              <a:rPr lang="zh-Hant" sz="3200" b="1" u="none" strike="noStrike" dirty="0">
                <a:solidFill>
                  <a:srgbClr val="FDBCA0"/>
                </a:solidFill>
                <a:latin typeface="Neue Haas Grotesk Text Pro"/>
                <a:ea typeface="Microsoft JhengHei" panose="020B0604030504040204" pitchFamily="34" charset="-120"/>
                <a:cs typeface="Inter Display"/>
              </a:rPr>
              <a:t>巴羅薩谷</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0"/>
            <a:ext cx="6096000" cy="6858000"/>
          </a:xfrm>
          <a:prstGeom prst="rect">
            <a:avLst/>
          </a:prstGeom>
        </p:spPr>
      </p:pic>
      <p:sp>
        <p:nvSpPr>
          <p:cNvPr id="18" name="TextBox 17">
            <a:extLst>
              <a:ext uri="{FF2B5EF4-FFF2-40B4-BE49-F238E27FC236}">
                <a16:creationId xmlns:a16="http://schemas.microsoft.com/office/drawing/2014/main" id="{9BD7AC64-2811-3189-0CBA-9C8D04528450}"/>
              </a:ext>
            </a:extLst>
          </p:cNvPr>
          <p:cNvSpPr txBox="1"/>
          <p:nvPr/>
        </p:nvSpPr>
        <p:spPr>
          <a:xfrm>
            <a:off x="555618" y="5631916"/>
            <a:ext cx="3488879" cy="584775"/>
          </a:xfrm>
          <a:prstGeom prst="rect">
            <a:avLst/>
          </a:prstGeom>
          <a:noFill/>
        </p:spPr>
        <p:txBody>
          <a:bodyPr wrap="square">
            <a:noAutofit/>
          </a:bodyPr>
          <a:lstStyle/>
          <a:p>
            <a:pPr rtl="0"/>
            <a:r>
              <a:rPr lang="zh-Hant" sz="1600" b="1" u="none" strike="noStrike" dirty="0">
                <a:solidFill>
                  <a:srgbClr val="FFFFFF"/>
                </a:solidFill>
                <a:latin typeface="Microsoft JhengHei" panose="020B0604030504040204" pitchFamily="34" charset="-120"/>
                <a:ea typeface="Microsoft JhengHei" panose="020B0604030504040204" pitchFamily="34" charset="-120"/>
              </a:rPr>
              <a:t>氣候較冷，具有多種中尺度氣候</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55618" y="5061815"/>
            <a:ext cx="4331369" cy="584775"/>
          </a:xfrm>
          <a:prstGeom prst="rect">
            <a:avLst/>
          </a:prstGeom>
          <a:noFill/>
        </p:spPr>
        <p:txBody>
          <a:bodyPr wrap="square" rtlCol="0">
            <a:noAutofit/>
          </a:bodyPr>
          <a:lstStyle/>
          <a:p>
            <a:pPr algn="l" rtl="0"/>
            <a:r>
              <a:rPr lang="zh-Hant" sz="3200" b="1" u="none" strike="noStrike" dirty="0">
                <a:solidFill>
                  <a:srgbClr val="FDBCA0"/>
                </a:solidFill>
                <a:latin typeface="Microsoft JhengHei" panose="020B0604030504040204" pitchFamily="34" charset="-120"/>
                <a:ea typeface="Microsoft JhengHei" panose="020B0604030504040204" pitchFamily="34" charset="-120"/>
                <a:cs typeface="Inter Display"/>
              </a:rPr>
              <a:t>地中海</a:t>
            </a:r>
          </a:p>
        </p:txBody>
      </p:sp>
      <p:cxnSp>
        <p:nvCxnSpPr>
          <p:cNvPr id="4" name="Straight Connector 3">
            <a:extLst>
              <a:ext uri="{FF2B5EF4-FFF2-40B4-BE49-F238E27FC236}">
                <a16:creationId xmlns:a16="http://schemas.microsoft.com/office/drawing/2014/main" id="{EB1D1AD8-5F24-1DA7-832E-45E80AF84309}"/>
              </a:ext>
            </a:extLst>
          </p:cNvPr>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543D80B5-0D44-A118-EFC5-B304A51F00AA}"/>
              </a:ext>
            </a:extLst>
          </p:cNvPr>
          <p:cNvSpPr txBox="1"/>
          <p:nvPr/>
        </p:nvSpPr>
        <p:spPr>
          <a:xfrm>
            <a:off x="6653855" y="2828127"/>
            <a:ext cx="3252129" cy="1210471"/>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sz="2800" b="1" u="none" strike="noStrike" dirty="0">
                <a:solidFill>
                  <a:srgbClr val="55D8BF"/>
                </a:solidFill>
                <a:latin typeface="Neue Haas Grotesk Text Pro"/>
                <a:ea typeface="Microsoft JhengHei" panose="020B0604030504040204" pitchFamily="34" charset="-120"/>
              </a:rPr>
              <a:t>伊甸谷</a:t>
            </a:r>
          </a:p>
          <a:p>
            <a:pPr rtl="0"/>
            <a:r>
              <a:rPr lang="zh-Hant" sz="1800" u="none" strike="noStrike" dirty="0">
                <a:solidFill>
                  <a:srgbClr val="B2D8BE"/>
                </a:solidFill>
                <a:latin typeface="Neue Haas Grotesk Text Pro"/>
                <a:ea typeface="Microsoft JhengHei" panose="020B0604030504040204" pitchFamily="34" charset="-120"/>
              </a:rPr>
              <a:t>310–540公尺</a:t>
            </a:r>
            <a:endParaRPr lang="en-AU" altLang="zh-Hant" sz="1800" u="none" strike="noStrike" dirty="0">
              <a:solidFill>
                <a:srgbClr val="B2D8BE"/>
              </a:solidFill>
              <a:latin typeface="Neue Haas Grotesk Text Pro"/>
              <a:ea typeface="Microsoft JhengHei" panose="020B0604030504040204" pitchFamily="34" charset="-120"/>
            </a:endParaRPr>
          </a:p>
          <a:p>
            <a:pPr rtl="0"/>
            <a:r>
              <a:rPr lang="zh-Hant" sz="1800" u="none" strike="noStrike" dirty="0">
                <a:solidFill>
                  <a:srgbClr val="B2D8BE"/>
                </a:solidFill>
                <a:latin typeface="Neue Haas Grotesk Text Pro"/>
                <a:ea typeface="Microsoft JhengHei" panose="020B0604030504040204" pitchFamily="34" charset="-120"/>
              </a:rPr>
              <a:t>（1,017–1,472英尺）</a:t>
            </a:r>
          </a:p>
        </p:txBody>
      </p:sp>
      <p:cxnSp>
        <p:nvCxnSpPr>
          <p:cNvPr id="25" name="Straight Connector 24">
            <a:extLst>
              <a:ext uri="{FF2B5EF4-FFF2-40B4-BE49-F238E27FC236}">
                <a16:creationId xmlns:a16="http://schemas.microsoft.com/office/drawing/2014/main" id="{93DC237A-3664-47C8-3CED-7DA0E8322FC3}"/>
              </a:ext>
            </a:extLst>
          </p:cNvPr>
          <p:cNvCxnSpPr/>
          <p:nvPr/>
        </p:nvCxnSpPr>
        <p:spPr>
          <a:xfrm>
            <a:off x="7869861"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49C8753-1364-39F3-E373-8DA6ABE35074}"/>
              </a:ext>
            </a:extLst>
          </p:cNvPr>
          <p:cNvCxnSpPr/>
          <p:nvPr/>
        </p:nvCxnSpPr>
        <p:spPr>
          <a:xfrm flipH="1" flipV="1">
            <a:off x="7869861" y="416673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CB555BE3-2104-9BD2-C584-FBB91F7CF746}"/>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62001707-1100-2E61-1024-F575CC1A5D11}"/>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7573BA45-D3E0-FDB6-8B2F-A8EA893114F4}"/>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95339FB7-C5C8-D6E1-FE2B-B5971EB4ADBF}"/>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D5625071-93F4-A779-90B9-E6E977E1352C}"/>
              </a:ext>
            </a:extLst>
          </p:cNvPr>
          <p:cNvSpPr/>
          <p:nvPr/>
        </p:nvSpPr>
        <p:spPr>
          <a:xfrm>
            <a:off x="8931764"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ln>
                <a:solidFill>
                  <a:sysClr val="windowText" lastClr="000000"/>
                </a:solidFill>
              </a:ln>
              <a:solidFill>
                <a:schemeClr val="accent3"/>
              </a:solidFill>
            </a:endParaRPr>
          </a:p>
        </p:txBody>
      </p:sp>
      <p:sp>
        <p:nvSpPr>
          <p:cNvPr id="3" name="Title 2">
            <a:extLst>
              <a:ext uri="{FF2B5EF4-FFF2-40B4-BE49-F238E27FC236}">
                <a16:creationId xmlns:a16="http://schemas.microsoft.com/office/drawing/2014/main" id="{B20C0328-45AB-08B8-9F88-C8DF6FA0F32A}"/>
              </a:ext>
            </a:extLst>
          </p:cNvPr>
          <p:cNvSpPr txBox="1">
            <a:spLocks/>
          </p:cNvSpPr>
          <p:nvPr/>
        </p:nvSpPr>
        <p:spPr>
          <a:xfrm>
            <a:off x="498456" y="4360670"/>
            <a:ext cx="5334275" cy="820910"/>
          </a:xfrm>
          <a:prstGeom prst="rect">
            <a:avLst/>
          </a:prstGeom>
        </p:spPr>
        <p:txBody>
          <a:bodyPr>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dirty="0">
                <a:solidFill>
                  <a:schemeClr val="accent5"/>
                </a:solidFill>
                <a:latin typeface="Microsoft JhengHei" panose="020B0604030504040204" pitchFamily="34" charset="-120"/>
              </a:rPr>
              <a:t>氣候</a:t>
            </a:r>
          </a:p>
        </p:txBody>
      </p:sp>
      <p:sp>
        <p:nvSpPr>
          <p:cNvPr id="5" name="Title 7">
            <a:extLst>
              <a:ext uri="{FF2B5EF4-FFF2-40B4-BE49-F238E27FC236}">
                <a16:creationId xmlns:a16="http://schemas.microsoft.com/office/drawing/2014/main" id="{2F4585B6-F062-ACC3-7B1E-4ABCFA8E7D83}"/>
              </a:ext>
            </a:extLst>
          </p:cNvPr>
          <p:cNvSpPr txBox="1"/>
          <p:nvPr/>
        </p:nvSpPr>
        <p:spPr>
          <a:xfrm>
            <a:off x="6456363" y="626428"/>
            <a:ext cx="3832460" cy="670055"/>
          </a:xfrm>
          <a:prstGeom prst="rect">
            <a:avLst/>
          </a:prstGeom>
          <a:noFill/>
        </p:spPr>
        <p:txBody>
          <a:bodyPr vert="horz" wrap="square"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r>
              <a:rPr lang="zh-Hant" sz="5400" b="1" u="none" strike="noStrike" dirty="0">
                <a:solidFill>
                  <a:srgbClr val="55D8BF"/>
                </a:solidFill>
                <a:latin typeface="Microsoft JhengHei" panose="020B0604030504040204" pitchFamily="34" charset="-120"/>
                <a:ea typeface="Microsoft JhengHei" panose="020B0604030504040204" pitchFamily="34" charset="-120"/>
              </a:rPr>
              <a:t>高度</a:t>
            </a:r>
          </a:p>
        </p:txBody>
      </p:sp>
      <p:sp>
        <p:nvSpPr>
          <p:cNvPr id="6" name="TextBox 5">
            <a:extLst>
              <a:ext uri="{FF2B5EF4-FFF2-40B4-BE49-F238E27FC236}">
                <a16:creationId xmlns:a16="http://schemas.microsoft.com/office/drawing/2014/main" id="{4235286F-AF6F-4DB1-E625-E430A1280A89}"/>
              </a:ext>
            </a:extLst>
          </p:cNvPr>
          <p:cNvSpPr txBox="1"/>
          <p:nvPr/>
        </p:nvSpPr>
        <p:spPr>
          <a:xfrm>
            <a:off x="9228352" y="5836182"/>
            <a:ext cx="1418771"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低的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0–499</a:t>
            </a:r>
            <a:r>
              <a:rPr lang="zh-Hant" sz="1400" u="none" strike="noStrike" dirty="0">
                <a:solidFill>
                  <a:schemeClr val="accent1"/>
                </a:solidFill>
                <a:latin typeface="Neue Haas Grotesk Text Pro"/>
                <a:ea typeface="Microsoft JhengHei" panose="020B0604030504040204" pitchFamily="34" charset="-120"/>
              </a:rPr>
              <a:t>公尺</a:t>
            </a:r>
            <a:br>
              <a:rPr lang="en-AU" altLang="zh-Hant" sz="1400" u="none" strike="noStrike" dirty="0">
                <a:solidFill>
                  <a:schemeClr val="accent1"/>
                </a:solidFill>
                <a:latin typeface="Microsoft JhengHei" panose="020B0604030504040204" pitchFamily="34" charset="-120"/>
                <a:ea typeface="Microsoft JhengHei" panose="020B0604030504040204" pitchFamily="34" charset="-120"/>
              </a:rPr>
            </a:br>
            <a:r>
              <a:rPr lang="en-AU" altLang="zh-Hant" sz="1400" dirty="0">
                <a:solidFill>
                  <a:schemeClr val="accent1"/>
                </a:solidFill>
                <a:latin typeface="Microsoft JhengHei" panose="020B0604030504040204" pitchFamily="34" charset="-120"/>
                <a:ea typeface="Microsoft JhengHei" panose="020B0604030504040204" pitchFamily="34" charset="-120"/>
              </a:rPr>
              <a:t>(</a:t>
            </a:r>
            <a:r>
              <a:rPr lang="zh-Hant" sz="1400" u="none" strike="noStrike" dirty="0">
                <a:solidFill>
                  <a:schemeClr val="accent1"/>
                </a:solidFill>
                <a:latin typeface="Microsoft JhengHei" panose="020B0604030504040204" pitchFamily="34" charset="-120"/>
                <a:ea typeface="Microsoft JhengHei" panose="020B0604030504040204" pitchFamily="34" charset="-120"/>
              </a:rPr>
              <a:t>0–1,639英尺）</a:t>
            </a:r>
          </a:p>
        </p:txBody>
      </p:sp>
      <p:sp>
        <p:nvSpPr>
          <p:cNvPr id="7" name="TextBox 6">
            <a:extLst>
              <a:ext uri="{FF2B5EF4-FFF2-40B4-BE49-F238E27FC236}">
                <a16:creationId xmlns:a16="http://schemas.microsoft.com/office/drawing/2014/main" id="{FF49D278-8B8F-B965-8FCD-A2A7597ACFEC}"/>
              </a:ext>
            </a:extLst>
          </p:cNvPr>
          <p:cNvSpPr txBox="1"/>
          <p:nvPr/>
        </p:nvSpPr>
        <p:spPr>
          <a:xfrm>
            <a:off x="9633083" y="4316851"/>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中等的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500–749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（1,640–2,459英尺）</a:t>
            </a:r>
          </a:p>
        </p:txBody>
      </p:sp>
      <p:sp>
        <p:nvSpPr>
          <p:cNvPr id="8" name="TextBox 7">
            <a:extLst>
              <a:ext uri="{FF2B5EF4-FFF2-40B4-BE49-F238E27FC236}">
                <a16:creationId xmlns:a16="http://schemas.microsoft.com/office/drawing/2014/main" id="{6CB7F327-B186-9FFD-0066-A918BDA85A70}"/>
              </a:ext>
            </a:extLst>
          </p:cNvPr>
          <p:cNvSpPr txBox="1"/>
          <p:nvPr/>
        </p:nvSpPr>
        <p:spPr>
          <a:xfrm>
            <a:off x="10105808" y="2748202"/>
            <a:ext cx="2399913"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高的</a:t>
            </a: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750–999</a:t>
            </a:r>
            <a:r>
              <a:rPr lang="zh-Hant" sz="1400" u="none" strike="noStrike" dirty="0">
                <a:solidFill>
                  <a:schemeClr val="accent1"/>
                </a:solidFill>
                <a:latin typeface="Neue Haas Grotesk Text Pro"/>
                <a:ea typeface="Microsoft JhengHei" panose="020B0604030504040204" pitchFamily="34" charset="-120"/>
              </a:rPr>
              <a:t>公尺</a:t>
            </a:r>
            <a:endParaRPr lang="zh-Hant" sz="1400" u="none" strike="noStrike" dirty="0">
              <a:solidFill>
                <a:schemeClr val="accent1"/>
              </a:solidFill>
              <a:latin typeface="Microsoft JhengHei" panose="020B0604030504040204" pitchFamily="34" charset="-120"/>
              <a:ea typeface="Microsoft JhengHei" panose="020B0604030504040204" pitchFamily="34" charset="-120"/>
            </a:endParaRPr>
          </a:p>
          <a:p>
            <a:pPr rtl="0"/>
            <a:r>
              <a:rPr lang="zh-Hant" sz="1400" u="none" strike="noStrike" dirty="0">
                <a:solidFill>
                  <a:schemeClr val="accent1"/>
                </a:solidFill>
                <a:latin typeface="Microsoft JhengHei" panose="020B0604030504040204" pitchFamily="34" charset="-120"/>
                <a:ea typeface="Microsoft JhengHei" panose="020B0604030504040204" pitchFamily="34" charset="-120"/>
              </a:rPr>
              <a:t>（2,460–3,279英尺）</a:t>
            </a:r>
          </a:p>
        </p:txBody>
      </p:sp>
      <p:sp>
        <p:nvSpPr>
          <p:cNvPr id="10" name="TextBox 9">
            <a:extLst>
              <a:ext uri="{FF2B5EF4-FFF2-40B4-BE49-F238E27FC236}">
                <a16:creationId xmlns:a16="http://schemas.microsoft.com/office/drawing/2014/main" id="{D4C5019F-0C75-18EE-2F39-F646A26960B0}"/>
              </a:ext>
            </a:extLst>
          </p:cNvPr>
          <p:cNvSpPr txBox="1"/>
          <p:nvPr/>
        </p:nvSpPr>
        <p:spPr>
          <a:xfrm>
            <a:off x="10456533" y="1308425"/>
            <a:ext cx="2643446" cy="800219"/>
          </a:xfrm>
          <a:prstGeom prst="rect">
            <a:avLst/>
          </a:prstGeom>
          <a:noFill/>
        </p:spPr>
        <p:txBody>
          <a:bodyPr wrap="square">
            <a:noAutofit/>
          </a:bodyPr>
          <a:lstStyle/>
          <a:p>
            <a:pPr rtl="0"/>
            <a:r>
              <a:rPr lang="zh-Hant" sz="1800" b="1" u="none" strike="noStrike" dirty="0">
                <a:solidFill>
                  <a:schemeClr val="accent1"/>
                </a:solidFill>
                <a:latin typeface="Microsoft JhengHei" panose="020B0604030504040204" pitchFamily="34" charset="-120"/>
                <a:ea typeface="Microsoft JhengHei" panose="020B0604030504040204" pitchFamily="34" charset="-120"/>
              </a:rPr>
              <a:t>非常高</a:t>
            </a:r>
          </a:p>
          <a:p>
            <a:r>
              <a:rPr lang="zh-CN" altLang="en-US" sz="1400" dirty="0">
                <a:solidFill>
                  <a:srgbClr val="601329"/>
                </a:solidFill>
                <a:latin typeface="Microsoft JhengHei" panose="020B0604030504040204" pitchFamily="34" charset="-120"/>
                <a:ea typeface="Microsoft JhengHei" panose="020B0604030504040204" pitchFamily="34" charset="-120"/>
              </a:rPr>
              <a:t>1000公尺以上</a:t>
            </a:r>
          </a:p>
          <a:p>
            <a:r>
              <a:rPr lang="zh-CN" altLang="en-US" sz="1400" dirty="0">
                <a:solidFill>
                  <a:srgbClr val="601329"/>
                </a:solidFill>
                <a:latin typeface="Microsoft JhengHei" panose="020B0604030504040204" pitchFamily="34" charset="-120"/>
                <a:ea typeface="Microsoft JhengHei" panose="020B0604030504040204" pitchFamily="34" charset="-120"/>
              </a:rPr>
              <a:t>（&gt;3,280英尺以上）</a:t>
            </a:r>
          </a:p>
        </p:txBody>
      </p:sp>
    </p:spTree>
    <p:extLst>
      <p:ext uri="{BB962C8B-B14F-4D97-AF65-F5344CB8AC3E}">
        <p14:creationId xmlns:p14="http://schemas.microsoft.com/office/powerpoint/2010/main" val="182561756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noAutofit/>
          </a:bodyPr>
          <a:lstStyle/>
          <a:p>
            <a:pPr rtl="0"/>
            <a:r>
              <a:rPr lang="zh-Hant" sz="5400" b="1" u="none" strike="noStrike" dirty="0">
                <a:solidFill>
                  <a:srgbClr val="601328"/>
                </a:solidFill>
                <a:latin typeface="Neue Haas Grotesk Text Pro"/>
              </a:rPr>
              <a:t>土壤</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437274"/>
            <a:ext cx="3766829" cy="1530521"/>
          </a:xfrm>
        </p:spPr>
        <p:txBody>
          <a:bodyPr>
            <a:noAutofit/>
          </a:bodyPr>
          <a:lstStyle/>
          <a:p>
            <a:pPr rtl="0">
              <a:spcBef>
                <a:spcPts val="217"/>
              </a:spcBef>
              <a:spcAft>
                <a:spcPts val="315"/>
              </a:spcAft>
            </a:pPr>
            <a:r>
              <a:rPr lang="zh-Hant" sz="1600" u="none" strike="noStrike" dirty="0">
                <a:latin typeface="Neue Haas Grotesk Text Pro"/>
              </a:rPr>
              <a:t>伊甸園谷地形多樣，因此土壤類型也多種多樣。最常見的土壤是淺而多石的，顏色從灰色到棕色不等，土壤性質從壤質沙土到黏壤土不等。</a:t>
            </a:r>
          </a:p>
        </p:txBody>
      </p:sp>
      <p:pic>
        <p:nvPicPr>
          <p:cNvPr id="8" name="Picture Placeholder 7" descr="A close-up of hands holding small pieces of food&#10;&#10;AI-generated content may be incorrect.">
            <a:extLst>
              <a:ext uri="{FF2B5EF4-FFF2-40B4-BE49-F238E27FC236}">
                <a16:creationId xmlns:a16="http://schemas.microsoft.com/office/drawing/2014/main" id="{42C97ACA-08F4-ED81-F987-9343CC10CCB8}"/>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p:pic>
      <p:sp>
        <p:nvSpPr>
          <p:cNvPr id="9" name="TextBox 8">
            <a:extLst>
              <a:ext uri="{FF2B5EF4-FFF2-40B4-BE49-F238E27FC236}">
                <a16:creationId xmlns:a16="http://schemas.microsoft.com/office/drawing/2014/main" id="{6841283F-C00B-3643-7EB6-9AAEC181FA72}"/>
              </a:ext>
            </a:extLst>
          </p:cNvPr>
          <p:cNvSpPr txBox="1"/>
          <p:nvPr/>
        </p:nvSpPr>
        <p:spPr>
          <a:xfrm>
            <a:off x="6400800" y="1143000"/>
            <a:ext cx="4331369" cy="584775"/>
          </a:xfrm>
          <a:prstGeom prst="rect">
            <a:avLst/>
          </a:prstGeom>
          <a:noFill/>
        </p:spPr>
        <p:txBody>
          <a:bodyPr wrap="square" rtlCol="0">
            <a:noAutofit/>
          </a:bodyPr>
          <a:lstStyle/>
          <a:p>
            <a:pPr algn="l" rtl="0"/>
            <a:r>
              <a:rPr lang="zh-Hant" sz="3200" b="1" u="none" strike="noStrike" dirty="0">
                <a:solidFill>
                  <a:srgbClr val="FDBCA0"/>
                </a:solidFill>
                <a:latin typeface="Neue Haas Grotesk Text Pro"/>
                <a:ea typeface="Microsoft JhengHei" panose="020B0604030504040204" pitchFamily="34" charset="-120"/>
                <a:cs typeface="Inter Display"/>
              </a:rPr>
              <a:t>伊甸谷</a:t>
            </a:r>
          </a:p>
        </p:txBody>
      </p:sp>
    </p:spTree>
    <p:extLst>
      <p:ext uri="{BB962C8B-B14F-4D97-AF65-F5344CB8AC3E}">
        <p14:creationId xmlns:p14="http://schemas.microsoft.com/office/powerpoint/2010/main" val="334624199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bunch of grapes&#10;&#10;AI-generated content may be incorrect.">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88842"/>
            <a:ext cx="6096000" cy="608319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oAutofit/>
          </a:bodyPr>
          <a:lstStyle/>
          <a:p>
            <a:pPr rtl="0"/>
            <a:r>
              <a:rPr lang="zh-Hant" sz="3200" b="1" u="none" strike="noStrike" dirty="0">
                <a:latin typeface="Neue Haas Grotesk Text Pro"/>
              </a:rPr>
              <a:t>葡萄栽培與釀酒</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noAutofit/>
          </a:bodyPr>
          <a:lstStyle/>
          <a:p>
            <a:pPr rtl="0"/>
            <a:r>
              <a:rPr lang="zh-Hant" sz="5400" b="1" u="none" strike="noStrike" dirty="0">
                <a:solidFill>
                  <a:srgbClr val="FDBCA0"/>
                </a:solidFill>
                <a:latin typeface="Neue Haas Grotesk Text Pro"/>
              </a:rPr>
              <a:t>在巴羅薩</a:t>
            </a:r>
          </a:p>
        </p:txBody>
      </p:sp>
      <p:sp>
        <p:nvSpPr>
          <p:cNvPr id="2" name="Text Placeholder 3">
            <a:extLst>
              <a:ext uri="{FF2B5EF4-FFF2-40B4-BE49-F238E27FC236}">
                <a16:creationId xmlns:a16="http://schemas.microsoft.com/office/drawing/2014/main" id="{2516444A-1B6F-B234-9F24-6B52963EA6AF}"/>
              </a:ext>
            </a:extLst>
          </p:cNvPr>
          <p:cNvSpPr txBox="1"/>
          <p:nvPr/>
        </p:nvSpPr>
        <p:spPr>
          <a:xfrm>
            <a:off x="630419" y="3105782"/>
            <a:ext cx="4829691"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spcAft>
                <a:spcPts val="638"/>
              </a:spcAft>
            </a:pPr>
            <a:r>
              <a:rPr lang="zh-Hant" sz="2000" b="1" u="none" strike="noStrike" dirty="0">
                <a:solidFill>
                  <a:srgbClr val="B2D8BE"/>
                </a:solidFill>
                <a:latin typeface="Neue Haas Grotesk Text Pro"/>
                <a:ea typeface="Microsoft JhengHei" panose="020B0604030504040204" pitchFamily="34" charset="-120"/>
              </a:rPr>
              <a:t>葡萄種植：</a:t>
            </a:r>
            <a:br>
              <a:rPr lang="zh-Hant" sz="2000" b="1" u="none" strike="noStrike" dirty="0">
                <a:solidFill>
                  <a:srgbClr val="B2D8BE"/>
                </a:solidFill>
                <a:latin typeface="Neue Haas Grotesk Text Pro"/>
                <a:ea typeface="Microsoft JhengHei" panose="020B0604030504040204" pitchFamily="34" charset="-120"/>
              </a:rPr>
            </a:br>
            <a:r>
              <a:rPr lang="zh-Hant" sz="2000" b="1" u="none" strike="noStrike" dirty="0">
                <a:solidFill>
                  <a:srgbClr val="B2D8BE"/>
                </a:solidFill>
                <a:latin typeface="Neue Haas Grotesk Text Pro"/>
                <a:ea typeface="Microsoft JhengHei" panose="020B0604030504040204" pitchFamily="34" charset="-120"/>
              </a:rPr>
              <a:t>傳統與創新的交融</a:t>
            </a:r>
          </a:p>
          <a:p>
            <a:pPr marL="285750" indent="-285750" rtl="0">
              <a:lnSpc>
                <a:spcPts val="1575"/>
              </a:lnSpc>
              <a:spcBef>
                <a:spcPts val="217"/>
              </a:spcBef>
              <a:spcAft>
                <a:spcPts val="315"/>
              </a:spcAft>
              <a:buFont typeface="Arial" panose="020B0604020202020204" pitchFamily="34" charset="0"/>
              <a:buChar char="•"/>
            </a:pPr>
            <a:r>
              <a:rPr lang="zh-Hant" sz="1600" u="none" strike="noStrike" dirty="0">
                <a:solidFill>
                  <a:srgbClr val="FFFFFF"/>
                </a:solidFill>
                <a:latin typeface="Neue Haas Grotesk Text Pro"/>
                <a:ea typeface="Microsoft JhengHei" panose="020B0604030504040204" pitchFamily="34" charset="-120"/>
              </a:rPr>
              <a:t>500多位葡萄種植者</a:t>
            </a:r>
            <a:endParaRPr lang="en-AU" dirty="0">
              <a:solidFill>
                <a:srgbClr val="FFFFFF"/>
              </a:solidFill>
              <a:ea typeface="Microsoft JhengHei" panose="020B0604030504040204" pitchFamily="34" charset="-120"/>
            </a:endParaRPr>
          </a:p>
          <a:p>
            <a:pPr marL="285750" indent="-285750" rtl="0">
              <a:lnSpc>
                <a:spcPts val="1575"/>
              </a:lnSpc>
              <a:spcBef>
                <a:spcPts val="217"/>
              </a:spcBef>
              <a:spcAft>
                <a:spcPts val="315"/>
              </a:spcAft>
              <a:buFont typeface="Arial" panose="020B0604020202020204" pitchFamily="34" charset="0"/>
              <a:buChar char="•"/>
            </a:pPr>
            <a:r>
              <a:rPr lang="zh-Hant" sz="1600" u="none" strike="noStrike" dirty="0">
                <a:solidFill>
                  <a:srgbClr val="FFFFFF"/>
                </a:solidFill>
                <a:latin typeface="Neue Haas Grotesk Text Pro"/>
                <a:ea typeface="Microsoft JhengHei" panose="020B0604030504040204" pitchFamily="34" charset="-120"/>
              </a:rPr>
              <a:t>第五代和第六代種植者</a:t>
            </a:r>
          </a:p>
          <a:p>
            <a:pPr marL="285750" indent="-285750" rtl="0">
              <a:lnSpc>
                <a:spcPts val="1575"/>
              </a:lnSpc>
              <a:spcBef>
                <a:spcPts val="217"/>
              </a:spcBef>
              <a:spcAft>
                <a:spcPts val="315"/>
              </a:spcAft>
              <a:buFont typeface="Arial" panose="020B0604020202020204" pitchFamily="34" charset="0"/>
              <a:buChar char="•"/>
            </a:pPr>
            <a:r>
              <a:rPr lang="zh-Hant" sz="1600" u="none" strike="noStrike" dirty="0">
                <a:solidFill>
                  <a:srgbClr val="FFFFFF"/>
                </a:solidFill>
                <a:latin typeface="Neue Haas Grotesk Text Pro"/>
                <a:ea typeface="Microsoft JhengHei" panose="020B0604030504040204" pitchFamily="34" charset="-120"/>
              </a:rPr>
              <a:t>越來越重視可持續葡萄栽培實踐</a:t>
            </a:r>
          </a:p>
        </p:txBody>
      </p:sp>
      <p:sp>
        <p:nvSpPr>
          <p:cNvPr id="6" name="Text Placeholder 3">
            <a:extLst>
              <a:ext uri="{FF2B5EF4-FFF2-40B4-BE49-F238E27FC236}">
                <a16:creationId xmlns:a16="http://schemas.microsoft.com/office/drawing/2014/main" id="{6FC10418-BA0F-1A19-73AA-B6ED74D4FA43}"/>
              </a:ext>
            </a:extLst>
          </p:cNvPr>
          <p:cNvSpPr txBox="1"/>
          <p:nvPr/>
        </p:nvSpPr>
        <p:spPr>
          <a:xfrm>
            <a:off x="630419" y="4876469"/>
            <a:ext cx="4829691" cy="159557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82000"/>
              </a:lnSpc>
              <a:spcAft>
                <a:spcPts val="638"/>
              </a:spcAft>
            </a:pPr>
            <a:r>
              <a:rPr lang="zh-Hant" sz="2000" b="1" u="none" strike="noStrike" dirty="0">
                <a:solidFill>
                  <a:srgbClr val="B2D8BE"/>
                </a:solidFill>
                <a:latin typeface="Neue Haas Grotesk Text Pro"/>
                <a:ea typeface="Microsoft JhengHei" panose="020B0604030504040204" pitchFamily="34" charset="-120"/>
              </a:rPr>
              <a:t>收成：</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巴羅薩谷：2月中旬至4月下旬</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伊甸谷：3月中旬至4月/5月初</a:t>
            </a:r>
          </a:p>
          <a:p>
            <a:pPr rtl="0">
              <a:spcBef>
                <a:spcPts val="217"/>
              </a:spcBef>
              <a:spcAft>
                <a:spcPts val="315"/>
              </a:spcAft>
            </a:pPr>
            <a:r>
              <a:rPr lang="zh-Hant" sz="1600" u="none" strike="noStrike" dirty="0">
                <a:solidFill>
                  <a:srgbClr val="FFFFFF"/>
                </a:solidFill>
                <a:latin typeface="Neue Haas Grotesk Text Pro"/>
                <a:ea typeface="Microsoft JhengHei" panose="020B0604030504040204" pitchFamily="34" charset="-120"/>
              </a:rPr>
              <a:t>高伊甸：伊甸谷之後最多一個月</a:t>
            </a:r>
          </a:p>
        </p:txBody>
      </p:sp>
    </p:spTree>
    <p:extLst>
      <p:ext uri="{BB962C8B-B14F-4D97-AF65-F5344CB8AC3E}">
        <p14:creationId xmlns:p14="http://schemas.microsoft.com/office/powerpoint/2010/main" val="403588366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6039973"/>
            <a:ext cx="2430391" cy="623248"/>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冷浸</a:t>
            </a:r>
          </a:p>
          <a:p>
            <a:pPr algn="ctr">
              <a:buClr>
                <a:srgbClr val="601329"/>
              </a:buClr>
            </a:pP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9448203" y="6038157"/>
            <a:ext cx="2430391" cy="584775"/>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發酵後浸漬</a:t>
            </a: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6038157"/>
            <a:ext cx="2430391" cy="584775"/>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整</a:t>
            </a:r>
            <a:r>
              <a:rPr lang="zh-Hant" altLang="en-US" sz="1600" u="none" strike="noStrike" dirty="0">
                <a:latin typeface="Microsoft JhengHei" panose="020B0604030504040204" pitchFamily="34" charset="-120"/>
                <a:ea typeface="Microsoft JhengHei" panose="020B0604030504040204" pitchFamily="34" charset="-120"/>
              </a:rPr>
              <a:t>串</a:t>
            </a:r>
            <a:r>
              <a:rPr lang="zh-Hant" sz="1600" u="none" strike="noStrike" dirty="0">
                <a:latin typeface="Microsoft JhengHei" panose="020B0604030504040204" pitchFamily="34" charset="-120"/>
                <a:ea typeface="Microsoft JhengHei" panose="020B0604030504040204" pitchFamily="34" charset="-120"/>
              </a:rPr>
              <a:t>發酵</a:t>
            </a: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3396603" y="6038157"/>
            <a:ext cx="2430391" cy="584775"/>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不同類型的酵母</a:t>
            </a:r>
            <a:endParaRPr lang="en-US" sz="1600" dirty="0">
              <a:latin typeface="Microsoft JhengHei" panose="020B0604030504040204" pitchFamily="34" charset="-120"/>
              <a:ea typeface="Microsoft JhengHei" panose="020B0604030504040204" pitchFamily="34" charset="-120"/>
            </a:endParaRPr>
          </a:p>
        </p:txBody>
      </p:sp>
      <p:pic>
        <p:nvPicPr>
          <p:cNvPr id="12" name="Picture 11">
            <a:extLst>
              <a:ext uri="{FF2B5EF4-FFF2-40B4-BE49-F238E27FC236}">
                <a16:creationId xmlns:a16="http://schemas.microsoft.com/office/drawing/2014/main" id="{A4BF8A79-A1A3-1CFC-5FCD-90EBDEB16469}"/>
              </a:ext>
            </a:extLst>
          </p:cNvPr>
          <p:cNvPicPr>
            <a:picLocks noChangeAspect="1"/>
          </p:cNvPicPr>
          <p:nvPr/>
        </p:nvPicPr>
        <p:blipFill>
          <a:blip r:embed="rId3"/>
          <a:stretch>
            <a:fillRect/>
          </a:stretch>
        </p:blipFill>
        <p:spPr>
          <a:xfrm>
            <a:off x="817104" y="2956778"/>
            <a:ext cx="1816100" cy="2997200"/>
          </a:xfrm>
          <a:prstGeom prst="rect">
            <a:avLst/>
          </a:prstGeom>
        </p:spPr>
      </p:pic>
      <p:pic>
        <p:nvPicPr>
          <p:cNvPr id="15" name="Picture 14">
            <a:extLst>
              <a:ext uri="{FF2B5EF4-FFF2-40B4-BE49-F238E27FC236}">
                <a16:creationId xmlns:a16="http://schemas.microsoft.com/office/drawing/2014/main" id="{272D6961-98B4-4087-34A9-C646F3598DD0}"/>
              </a:ext>
            </a:extLst>
          </p:cNvPr>
          <p:cNvPicPr>
            <a:picLocks noChangeAspect="1"/>
          </p:cNvPicPr>
          <p:nvPr/>
        </p:nvPicPr>
        <p:blipFill>
          <a:blip r:embed="rId4"/>
          <a:stretch>
            <a:fillRect/>
          </a:stretch>
        </p:blipFill>
        <p:spPr>
          <a:xfrm>
            <a:off x="3637557" y="3608928"/>
            <a:ext cx="2087383" cy="1831383"/>
          </a:xfrm>
          <a:prstGeom prst="rect">
            <a:avLst/>
          </a:prstGeom>
        </p:spPr>
      </p:pic>
      <p:sp>
        <p:nvSpPr>
          <p:cNvPr id="16" name="Title 2">
            <a:extLst>
              <a:ext uri="{FF2B5EF4-FFF2-40B4-BE49-F238E27FC236}">
                <a16:creationId xmlns:a16="http://schemas.microsoft.com/office/drawing/2014/main" id="{B034495F-D3CD-2560-774A-AA8F5A41DEC7}"/>
              </a:ext>
            </a:extLst>
          </p:cNvPr>
          <p:cNvSpPr>
            <a:spLocks noGrp="1"/>
          </p:cNvSpPr>
          <p:nvPr>
            <p:ph type="title"/>
          </p:nvPr>
        </p:nvSpPr>
        <p:spPr>
          <a:xfrm>
            <a:off x="623888" y="187040"/>
            <a:ext cx="4829691" cy="785732"/>
          </a:xfrm>
        </p:spPr>
        <p:txBody>
          <a:bodyPr>
            <a:noAutofit/>
          </a:bodyPr>
          <a:lstStyle/>
          <a:p>
            <a:pPr rtl="0"/>
            <a:r>
              <a:rPr lang="zh-Hant" sz="3200" b="1" u="none" strike="noStrike" dirty="0">
                <a:solidFill>
                  <a:srgbClr val="B2D8BE"/>
                </a:solidFill>
                <a:latin typeface="Neue Haas Grotesk Text Pro"/>
              </a:rPr>
              <a:t>釀酒</a:t>
            </a:r>
          </a:p>
        </p:txBody>
      </p:sp>
      <p:sp>
        <p:nvSpPr>
          <p:cNvPr id="17" name="Text Placeholder 4">
            <a:extLst>
              <a:ext uri="{FF2B5EF4-FFF2-40B4-BE49-F238E27FC236}">
                <a16:creationId xmlns:a16="http://schemas.microsoft.com/office/drawing/2014/main" id="{1B596968-CB41-0655-4957-C0B70AC764E9}"/>
              </a:ext>
            </a:extLst>
          </p:cNvPr>
          <p:cNvSpPr txBox="1"/>
          <p:nvPr/>
        </p:nvSpPr>
        <p:spPr>
          <a:xfrm>
            <a:off x="623888" y="1054904"/>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zh-Hant" altLang="en-US" sz="5400" b="1" dirty="0">
                <a:solidFill>
                  <a:srgbClr val="601328"/>
                </a:solidFill>
                <a:latin typeface="Neue Haas Grotesk Text Pro"/>
                <a:ea typeface="Microsoft JhengHei" panose="020B0604030504040204" pitchFamily="34" charset="-120"/>
              </a:rPr>
              <a:t>正統</a:t>
            </a:r>
            <a:r>
              <a:rPr lang="zh-Hant" sz="5400" b="1" u="none" strike="noStrike" dirty="0">
                <a:solidFill>
                  <a:srgbClr val="601328"/>
                </a:solidFill>
                <a:latin typeface="Neue Haas Grotesk Text Pro"/>
                <a:ea typeface="Microsoft JhengHei" panose="020B0604030504040204" pitchFamily="34" charset="-120"/>
              </a:rPr>
              <a:t>性與實驗</a:t>
            </a:r>
            <a:r>
              <a:rPr lang="zh-Hant" altLang="en-US" sz="5400" b="1" u="none" strike="noStrike" dirty="0">
                <a:solidFill>
                  <a:srgbClr val="601328"/>
                </a:solidFill>
                <a:latin typeface="Neue Haas Grotesk Text Pro"/>
                <a:ea typeface="Microsoft JhengHei" panose="020B0604030504040204" pitchFamily="34" charset="-120"/>
              </a:rPr>
              <a:t>精神</a:t>
            </a:r>
            <a:endParaRPr lang="zh-Hant" sz="5400" b="1" u="none" strike="noStrike" dirty="0">
              <a:solidFill>
                <a:srgbClr val="601328"/>
              </a:solidFill>
              <a:latin typeface="Neue Haas Grotesk Text Pro"/>
              <a:ea typeface="Microsoft JhengHei" panose="020B0604030504040204" pitchFamily="34" charset="-120"/>
            </a:endParaRPr>
          </a:p>
        </p:txBody>
      </p:sp>
      <p:pic>
        <p:nvPicPr>
          <p:cNvPr id="2" name="Picture 1">
            <a:extLst>
              <a:ext uri="{FF2B5EF4-FFF2-40B4-BE49-F238E27FC236}">
                <a16:creationId xmlns:a16="http://schemas.microsoft.com/office/drawing/2014/main" id="{8A260E7C-D8B4-C057-7681-5032266C8AB4}"/>
              </a:ext>
            </a:extLst>
          </p:cNvPr>
          <p:cNvPicPr>
            <a:picLocks noChangeAspect="1"/>
          </p:cNvPicPr>
          <p:nvPr/>
        </p:nvPicPr>
        <p:blipFill>
          <a:blip r:embed="rId5"/>
          <a:stretch>
            <a:fillRect/>
          </a:stretch>
        </p:blipFill>
        <p:spPr>
          <a:xfrm>
            <a:off x="7000597" y="2949647"/>
            <a:ext cx="1816100" cy="2997198"/>
          </a:xfrm>
          <a:prstGeom prst="rect">
            <a:avLst/>
          </a:prstGeom>
        </p:spPr>
      </p:pic>
      <p:pic>
        <p:nvPicPr>
          <p:cNvPr id="3" name="Picture 2">
            <a:extLst>
              <a:ext uri="{FF2B5EF4-FFF2-40B4-BE49-F238E27FC236}">
                <a16:creationId xmlns:a16="http://schemas.microsoft.com/office/drawing/2014/main" id="{DEB40A97-F28E-21AE-B335-4FAEE26D93AD}"/>
              </a:ext>
            </a:extLst>
          </p:cNvPr>
          <p:cNvPicPr>
            <a:picLocks noChangeAspect="1"/>
          </p:cNvPicPr>
          <p:nvPr/>
        </p:nvPicPr>
        <p:blipFill>
          <a:blip r:embed="rId6"/>
          <a:stretch>
            <a:fillRect/>
          </a:stretch>
        </p:blipFill>
        <p:spPr>
          <a:xfrm>
            <a:off x="7584013" y="2103437"/>
            <a:ext cx="815145" cy="1325563"/>
          </a:xfrm>
          <a:prstGeom prst="rect">
            <a:avLst/>
          </a:prstGeom>
        </p:spPr>
      </p:pic>
      <p:pic>
        <p:nvPicPr>
          <p:cNvPr id="4" name="Picture 3">
            <a:extLst>
              <a:ext uri="{FF2B5EF4-FFF2-40B4-BE49-F238E27FC236}">
                <a16:creationId xmlns:a16="http://schemas.microsoft.com/office/drawing/2014/main" id="{521BF871-563E-A3F3-495C-1139DD3D3933}"/>
              </a:ext>
            </a:extLst>
          </p:cNvPr>
          <p:cNvPicPr>
            <a:picLocks noChangeAspect="1"/>
          </p:cNvPicPr>
          <p:nvPr/>
        </p:nvPicPr>
        <p:blipFill>
          <a:blip r:embed="rId3"/>
          <a:stretch>
            <a:fillRect/>
          </a:stretch>
        </p:blipFill>
        <p:spPr>
          <a:xfrm>
            <a:off x="9677325" y="2956778"/>
            <a:ext cx="1816100" cy="2997200"/>
          </a:xfrm>
          <a:prstGeom prst="rect">
            <a:avLst/>
          </a:prstGeom>
        </p:spPr>
      </p:pic>
      <p:pic>
        <p:nvPicPr>
          <p:cNvPr id="5" name="Picture 4">
            <a:extLst>
              <a:ext uri="{FF2B5EF4-FFF2-40B4-BE49-F238E27FC236}">
                <a16:creationId xmlns:a16="http://schemas.microsoft.com/office/drawing/2014/main" id="{000A54B6-62F6-CF38-CCF9-73E5447EBB11}"/>
              </a:ext>
            </a:extLst>
          </p:cNvPr>
          <p:cNvPicPr>
            <a:picLocks noChangeAspect="1"/>
          </p:cNvPicPr>
          <p:nvPr/>
        </p:nvPicPr>
        <p:blipFill>
          <a:blip r:embed="rId7"/>
          <a:stretch>
            <a:fillRect/>
          </a:stretch>
        </p:blipFill>
        <p:spPr>
          <a:xfrm>
            <a:off x="1725154" y="2611042"/>
            <a:ext cx="652907" cy="578453"/>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B270F-CE76-B2D3-1326-822E4B8E2538}"/>
              </a:ext>
            </a:extLst>
          </p:cNvPr>
          <p:cNvSpPr>
            <a:spLocks noGrp="1"/>
          </p:cNvSpPr>
          <p:nvPr>
            <p:ph type="title"/>
          </p:nvPr>
        </p:nvSpPr>
        <p:spPr>
          <a:xfrm>
            <a:off x="623888" y="187040"/>
            <a:ext cx="4829691" cy="785732"/>
          </a:xfrm>
        </p:spPr>
        <p:txBody>
          <a:bodyPr>
            <a:noAutofit/>
          </a:bodyPr>
          <a:lstStyle/>
          <a:p>
            <a:pPr rtl="0"/>
            <a:r>
              <a:rPr lang="zh-Hant" sz="3200" b="1" u="none" strike="noStrike" dirty="0">
                <a:solidFill>
                  <a:srgbClr val="B2D8BE"/>
                </a:solidFill>
                <a:latin typeface="Neue Haas Grotesk Text Pro"/>
              </a:rPr>
              <a:t>釀酒</a:t>
            </a:r>
          </a:p>
        </p:txBody>
      </p:sp>
      <p:sp>
        <p:nvSpPr>
          <p:cNvPr id="5" name="Text Placeholder 4">
            <a:extLst>
              <a:ext uri="{FF2B5EF4-FFF2-40B4-BE49-F238E27FC236}">
                <a16:creationId xmlns:a16="http://schemas.microsoft.com/office/drawing/2014/main" id="{7999E0AA-0316-DD4A-E8C8-EFB001D5D356}"/>
              </a:ext>
            </a:extLst>
          </p:cNvPr>
          <p:cNvSpPr>
            <a:spLocks noGrp="1"/>
          </p:cNvSpPr>
          <p:nvPr>
            <p:ph type="body" sz="quarter" idx="13"/>
          </p:nvPr>
        </p:nvSpPr>
        <p:spPr>
          <a:xfrm>
            <a:off x="623888" y="1054904"/>
            <a:ext cx="7367698" cy="1325563"/>
          </a:xfrm>
        </p:spPr>
        <p:txBody>
          <a:bodyPr>
            <a:noAutofit/>
          </a:bodyPr>
          <a:lstStyle/>
          <a:p>
            <a:pPr rtl="0"/>
            <a:r>
              <a:rPr lang="zh-Hant" altLang="en-US" sz="5400" b="1" dirty="0">
                <a:solidFill>
                  <a:srgbClr val="601328"/>
                </a:solidFill>
                <a:latin typeface="Neue Haas Grotesk Text Pro"/>
              </a:rPr>
              <a:t>正統</a:t>
            </a:r>
            <a:r>
              <a:rPr lang="zh-Hant" sz="5400" b="1" u="none" strike="noStrike" dirty="0">
                <a:solidFill>
                  <a:srgbClr val="601328"/>
                </a:solidFill>
                <a:latin typeface="Neue Haas Grotesk Text Pro"/>
              </a:rPr>
              <a:t>性與實驗</a:t>
            </a:r>
            <a:r>
              <a:rPr lang="zh-Hant" altLang="en-US" sz="5400" b="1" u="none" strike="noStrike" dirty="0">
                <a:solidFill>
                  <a:srgbClr val="601328"/>
                </a:solidFill>
                <a:latin typeface="Neue Haas Grotesk Text Pro"/>
              </a:rPr>
              <a:t>精神</a:t>
            </a:r>
            <a:endParaRPr lang="zh-Hant" sz="5400" b="1" u="none" strike="noStrike" dirty="0">
              <a:solidFill>
                <a:srgbClr val="601328"/>
              </a:solidFill>
              <a:latin typeface="Neue Haas Grotesk Text Pro"/>
            </a:endParaRPr>
          </a:p>
        </p:txBody>
      </p:sp>
      <p:sp>
        <p:nvSpPr>
          <p:cNvPr id="16" name="TextBox 15">
            <a:extLst>
              <a:ext uri="{FF2B5EF4-FFF2-40B4-BE49-F238E27FC236}">
                <a16:creationId xmlns:a16="http://schemas.microsoft.com/office/drawing/2014/main" id="{A3155807-305F-EBC5-4401-F158F1D28962}"/>
              </a:ext>
            </a:extLst>
          </p:cNvPr>
          <p:cNvSpPr txBox="1"/>
          <p:nvPr/>
        </p:nvSpPr>
        <p:spPr>
          <a:xfrm>
            <a:off x="902021" y="5604177"/>
            <a:ext cx="3690673" cy="1361911"/>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法國或美國橡木桶、開放混凝土桶、大型不鏽鋼槽、雙耳細頸瓶</a:t>
            </a:r>
          </a:p>
          <a:p>
            <a:pPr>
              <a:buClr>
                <a:srgbClr val="601329"/>
              </a:buClr>
            </a:pPr>
            <a:endParaRPr lang="en-US" sz="1600" dirty="0">
              <a:solidFill>
                <a:schemeClr val="bg1">
                  <a:lumMod val="95000"/>
                </a:schemeClr>
              </a:solidFill>
              <a:latin typeface="Microsoft JhengHei" panose="020B0604030504040204" pitchFamily="34" charset="-120"/>
              <a:ea typeface="Microsoft JhengHei" panose="020B0604030504040204" pitchFamily="34" charset="-120"/>
            </a:endParaRPr>
          </a:p>
        </p:txBody>
      </p:sp>
      <p:sp>
        <p:nvSpPr>
          <p:cNvPr id="17" name="TextBox 16">
            <a:extLst>
              <a:ext uri="{FF2B5EF4-FFF2-40B4-BE49-F238E27FC236}">
                <a16:creationId xmlns:a16="http://schemas.microsoft.com/office/drawing/2014/main" id="{5F667F8A-2C4F-E3C4-33DA-AA611A72CB3B}"/>
              </a:ext>
            </a:extLst>
          </p:cNvPr>
          <p:cNvSpPr txBox="1"/>
          <p:nvPr/>
        </p:nvSpPr>
        <p:spPr>
          <a:xfrm>
            <a:off x="5306791" y="5604177"/>
            <a:ext cx="2430390" cy="1141338"/>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添加</a:t>
            </a:r>
            <a:r>
              <a:rPr lang="en-AU" altLang="zh-Hant" sz="1600" u="none" strike="noStrike" dirty="0">
                <a:latin typeface="Microsoft JhengHei" panose="020B0604030504040204" pitchFamily="34" charset="-120"/>
                <a:ea typeface="Microsoft JhengHei" panose="020B0604030504040204" pitchFamily="34" charset="-120"/>
              </a:rPr>
              <a:t> </a:t>
            </a:r>
            <a:r>
              <a:rPr lang="zh-Hant" sz="1600" u="none" strike="noStrike" dirty="0">
                <a:latin typeface="Microsoft JhengHei" panose="020B0604030504040204" pitchFamily="34" charset="-120"/>
                <a:ea typeface="Microsoft JhengHei" panose="020B0604030504040204" pitchFamily="34" charset="-120"/>
              </a:rPr>
              <a:t>酒石酸</a:t>
            </a:r>
          </a:p>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一些來自</a:t>
            </a:r>
            <a:br>
              <a:rPr lang="zh-Hant" sz="1600" u="none" strike="noStrike" dirty="0">
                <a:latin typeface="Microsoft JhengHei" panose="020B0604030504040204" pitchFamily="34" charset="-120"/>
                <a:ea typeface="Microsoft JhengHei" panose="020B0604030504040204" pitchFamily="34" charset="-120"/>
              </a:rPr>
            </a:br>
            <a:r>
              <a:rPr lang="zh-Hant" sz="1600" u="none" strike="noStrike" dirty="0">
                <a:latin typeface="Microsoft JhengHei" panose="020B0604030504040204" pitchFamily="34" charset="-120"/>
                <a:ea typeface="Microsoft JhengHei" panose="020B0604030504040204" pitchFamily="34" charset="-120"/>
              </a:rPr>
              <a:t>溫暖氣候地區的葡萄酒</a:t>
            </a:r>
            <a:endParaRPr lang="en-US" sz="1600" dirty="0">
              <a:latin typeface="Microsoft JhengHei" panose="020B0604030504040204" pitchFamily="34" charset="-120"/>
              <a:ea typeface="Microsoft JhengHei" panose="020B0604030504040204" pitchFamily="34" charset="-120"/>
            </a:endParaRPr>
          </a:p>
        </p:txBody>
      </p:sp>
      <p:sp>
        <p:nvSpPr>
          <p:cNvPr id="18" name="TextBox 17">
            <a:extLst>
              <a:ext uri="{FF2B5EF4-FFF2-40B4-BE49-F238E27FC236}">
                <a16:creationId xmlns:a16="http://schemas.microsoft.com/office/drawing/2014/main" id="{B1657860-08AE-07F0-8AC1-03E924A1237A}"/>
              </a:ext>
            </a:extLst>
          </p:cNvPr>
          <p:cNvSpPr txBox="1"/>
          <p:nvPr/>
        </p:nvSpPr>
        <p:spPr>
          <a:xfrm>
            <a:off x="8268460" y="5604177"/>
            <a:ext cx="2430391" cy="338554"/>
          </a:xfrm>
          <a:prstGeom prst="rect">
            <a:avLst/>
          </a:prstGeom>
          <a:noFill/>
        </p:spPr>
        <p:txBody>
          <a:bodyPr wrap="square" rtlCol="0">
            <a:noAutofit/>
          </a:bodyPr>
          <a:lstStyle/>
          <a:p>
            <a:pPr algn="ctr" rtl="0">
              <a:spcBef>
                <a:spcPts val="217"/>
              </a:spcBef>
              <a:spcAft>
                <a:spcPts val="315"/>
              </a:spcAft>
              <a:buClr>
                <a:srgbClr val="B2D8BE"/>
              </a:buClr>
            </a:pPr>
            <a:r>
              <a:rPr lang="zh-Hant" sz="1600" u="none" strike="noStrike" dirty="0">
                <a:latin typeface="Microsoft JhengHei" panose="020B0604030504040204" pitchFamily="34" charset="-120"/>
                <a:ea typeface="Microsoft JhengHei" panose="020B0604030504040204" pitchFamily="34" charset="-120"/>
              </a:rPr>
              <a:t>螺帽</a:t>
            </a:r>
            <a:endParaRPr lang="en-US" sz="1600" dirty="0">
              <a:latin typeface="Microsoft JhengHei" panose="020B0604030504040204" pitchFamily="34" charset="-120"/>
              <a:ea typeface="Microsoft JhengHei" panose="020B0604030504040204" pitchFamily="34" charset="-120"/>
            </a:endParaRPr>
          </a:p>
        </p:txBody>
      </p:sp>
      <p:grpSp>
        <p:nvGrpSpPr>
          <p:cNvPr id="25" name="Group 24">
            <a:extLst>
              <a:ext uri="{FF2B5EF4-FFF2-40B4-BE49-F238E27FC236}">
                <a16:creationId xmlns:a16="http://schemas.microsoft.com/office/drawing/2014/main" id="{EE7F9A76-AAFE-91DE-DD22-1118D53294B0}"/>
              </a:ext>
            </a:extLst>
          </p:cNvPr>
          <p:cNvGrpSpPr/>
          <p:nvPr/>
        </p:nvGrpSpPr>
        <p:grpSpPr>
          <a:xfrm>
            <a:off x="1629369" y="2765296"/>
            <a:ext cx="2180467" cy="2728381"/>
            <a:chOff x="1404944" y="2243602"/>
            <a:chExt cx="2513686" cy="3145332"/>
          </a:xfrm>
        </p:grpSpPr>
        <p:pic>
          <p:nvPicPr>
            <p:cNvPr id="19" name="Picture 18">
              <a:extLst>
                <a:ext uri="{FF2B5EF4-FFF2-40B4-BE49-F238E27FC236}">
                  <a16:creationId xmlns:a16="http://schemas.microsoft.com/office/drawing/2014/main" id="{D950C97A-E115-0447-E5A3-7D990DD1D23C}"/>
                </a:ext>
              </a:extLst>
            </p:cNvPr>
            <p:cNvPicPr>
              <a:picLocks noChangeAspect="1"/>
            </p:cNvPicPr>
            <p:nvPr/>
          </p:nvPicPr>
          <p:blipFill>
            <a:blip r:embed="rId3"/>
            <a:stretch>
              <a:fillRect/>
            </a:stretch>
          </p:blipFill>
          <p:spPr>
            <a:xfrm>
              <a:off x="1790480" y="2243602"/>
              <a:ext cx="1512776" cy="1148854"/>
            </a:xfrm>
            <a:prstGeom prst="rect">
              <a:avLst/>
            </a:prstGeom>
          </p:spPr>
        </p:pic>
        <p:pic>
          <p:nvPicPr>
            <p:cNvPr id="20" name="Picture 19">
              <a:extLst>
                <a:ext uri="{FF2B5EF4-FFF2-40B4-BE49-F238E27FC236}">
                  <a16:creationId xmlns:a16="http://schemas.microsoft.com/office/drawing/2014/main" id="{3989CEAE-D5C8-F1F5-B815-86333E868D45}"/>
                </a:ext>
              </a:extLst>
            </p:cNvPr>
            <p:cNvPicPr>
              <a:picLocks noChangeAspect="1"/>
            </p:cNvPicPr>
            <p:nvPr/>
          </p:nvPicPr>
          <p:blipFill>
            <a:blip r:embed="rId4"/>
            <a:stretch>
              <a:fillRect/>
            </a:stretch>
          </p:blipFill>
          <p:spPr>
            <a:xfrm>
              <a:off x="2747840" y="3344714"/>
              <a:ext cx="1170790" cy="1988842"/>
            </a:xfrm>
            <a:prstGeom prst="rect">
              <a:avLst/>
            </a:prstGeom>
          </p:spPr>
        </p:pic>
        <p:pic>
          <p:nvPicPr>
            <p:cNvPr id="21" name="Picture 20">
              <a:extLst>
                <a:ext uri="{FF2B5EF4-FFF2-40B4-BE49-F238E27FC236}">
                  <a16:creationId xmlns:a16="http://schemas.microsoft.com/office/drawing/2014/main" id="{A7F620A5-0294-348E-05A5-8F0E62DC28B7}"/>
                </a:ext>
              </a:extLst>
            </p:cNvPr>
            <p:cNvPicPr>
              <a:picLocks noChangeAspect="1"/>
            </p:cNvPicPr>
            <p:nvPr/>
          </p:nvPicPr>
          <p:blipFill>
            <a:blip r:embed="rId5"/>
            <a:stretch>
              <a:fillRect/>
            </a:stretch>
          </p:blipFill>
          <p:spPr>
            <a:xfrm>
              <a:off x="1404944" y="3465076"/>
              <a:ext cx="1165727" cy="1923858"/>
            </a:xfrm>
            <a:prstGeom prst="rect">
              <a:avLst/>
            </a:prstGeom>
          </p:spPr>
        </p:pic>
      </p:grpSp>
      <p:pic>
        <p:nvPicPr>
          <p:cNvPr id="22" name="Picture 21">
            <a:extLst>
              <a:ext uri="{FF2B5EF4-FFF2-40B4-BE49-F238E27FC236}">
                <a16:creationId xmlns:a16="http://schemas.microsoft.com/office/drawing/2014/main" id="{C6738609-8867-67C5-FDD7-70ED63B0BE19}"/>
              </a:ext>
            </a:extLst>
          </p:cNvPr>
          <p:cNvPicPr>
            <a:picLocks noChangeAspect="1"/>
          </p:cNvPicPr>
          <p:nvPr/>
        </p:nvPicPr>
        <p:blipFill>
          <a:blip r:embed="rId5"/>
          <a:stretch>
            <a:fillRect/>
          </a:stretch>
        </p:blipFill>
        <p:spPr>
          <a:xfrm>
            <a:off x="5724664" y="2845896"/>
            <a:ext cx="1594644" cy="2631721"/>
          </a:xfrm>
          <a:prstGeom prst="rect">
            <a:avLst/>
          </a:prstGeom>
        </p:spPr>
      </p:pic>
      <p:grpSp>
        <p:nvGrpSpPr>
          <p:cNvPr id="26" name="Group 25">
            <a:extLst>
              <a:ext uri="{FF2B5EF4-FFF2-40B4-BE49-F238E27FC236}">
                <a16:creationId xmlns:a16="http://schemas.microsoft.com/office/drawing/2014/main" id="{C85AE31F-5955-55B8-24FD-A7E110FD77BD}"/>
              </a:ext>
            </a:extLst>
          </p:cNvPr>
          <p:cNvGrpSpPr/>
          <p:nvPr/>
        </p:nvGrpSpPr>
        <p:grpSpPr>
          <a:xfrm>
            <a:off x="8786830" y="2796210"/>
            <a:ext cx="981104" cy="2554604"/>
            <a:chOff x="8767330" y="2701151"/>
            <a:chExt cx="981104" cy="2554604"/>
          </a:xfrm>
        </p:grpSpPr>
        <p:pic>
          <p:nvPicPr>
            <p:cNvPr id="23" name="Picture 22">
              <a:extLst>
                <a:ext uri="{FF2B5EF4-FFF2-40B4-BE49-F238E27FC236}">
                  <a16:creationId xmlns:a16="http://schemas.microsoft.com/office/drawing/2014/main" id="{BC88CA4A-F3DB-44A9-E770-C3A32B1B0AD8}"/>
                </a:ext>
              </a:extLst>
            </p:cNvPr>
            <p:cNvPicPr>
              <a:picLocks noChangeAspect="1"/>
            </p:cNvPicPr>
            <p:nvPr/>
          </p:nvPicPr>
          <p:blipFill>
            <a:blip r:embed="rId6"/>
            <a:stretch>
              <a:fillRect/>
            </a:stretch>
          </p:blipFill>
          <p:spPr>
            <a:xfrm>
              <a:off x="9035069" y="2701151"/>
              <a:ext cx="713365" cy="2554604"/>
            </a:xfrm>
            <a:prstGeom prst="rect">
              <a:avLst/>
            </a:prstGeom>
          </p:spPr>
        </p:pic>
        <p:sp>
          <p:nvSpPr>
            <p:cNvPr id="24" name="Curved Right Arrow 8">
              <a:extLst>
                <a:ext uri="{FF2B5EF4-FFF2-40B4-BE49-F238E27FC236}">
                  <a16:creationId xmlns:a16="http://schemas.microsoft.com/office/drawing/2014/main" id="{1AEE31D0-FDF4-2EB3-8CB6-71FF9E3EEC5F}"/>
                </a:ext>
              </a:extLst>
            </p:cNvPr>
            <p:cNvSpPr/>
            <p:nvPr/>
          </p:nvSpPr>
          <p:spPr>
            <a:xfrm>
              <a:off x="8767330" y="2765296"/>
              <a:ext cx="705067" cy="524040"/>
            </a:xfrm>
            <a:custGeom>
              <a:avLst/>
              <a:gdLst>
                <a:gd name="connsiteX0" fmla="*/ 337 w 705067"/>
                <a:gd name="connsiteY0" fmla="*/ 164670 h 524040"/>
                <a:gd name="connsiteX1" fmla="*/ 573331 w 705067"/>
                <a:gd name="connsiteY1" fmla="*/ 326437 h 524040"/>
                <a:gd name="connsiteX2" fmla="*/ 573331 w 705067"/>
                <a:gd name="connsiteY2" fmla="*/ 260569 h 524040"/>
                <a:gd name="connsiteX3" fmla="*/ 705067 w 705067"/>
                <a:gd name="connsiteY3" fmla="*/ 395207 h 524040"/>
                <a:gd name="connsiteX4" fmla="*/ 573331 w 705067"/>
                <a:gd name="connsiteY4" fmla="*/ 524040 h 524040"/>
                <a:gd name="connsiteX5" fmla="*/ 573331 w 705067"/>
                <a:gd name="connsiteY5" fmla="*/ 458173 h 524040"/>
                <a:gd name="connsiteX6" fmla="*/ 337 w 705067"/>
                <a:gd name="connsiteY6" fmla="*/ 296406 h 524040"/>
                <a:gd name="connsiteX7" fmla="*/ 337 w 705067"/>
                <a:gd name="connsiteY7" fmla="*/ 164670 h 524040"/>
                <a:gd name="connsiteX8" fmla="*/ 550084 w 705067"/>
                <a:gd name="connsiteY8" fmla="*/ 0 h 524040"/>
                <a:gd name="connsiteX9" fmla="*/ 573332 w 705067"/>
                <a:gd name="connsiteY9" fmla="*/ 139485 h 524040"/>
                <a:gd name="connsiteX10" fmla="*/ 59171 w 705067"/>
                <a:gd name="connsiteY10" fmla="*/ 230538 h 524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5067" h="524040" stroke="0"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lose/>
                </a:path>
                <a:path w="705067" h="524040" fill="darkenLess" stroke="0" extrusionOk="0">
                  <a:moveTo>
                    <a:pt x="482809" y="151696"/>
                  </a:moveTo>
                  <a:cubicBezTo>
                    <a:pt x="384300" y="163419"/>
                    <a:pt x="171258" y="170528"/>
                    <a:pt x="59171" y="230538"/>
                  </a:cubicBezTo>
                  <a:cubicBezTo>
                    <a:pt x="-114247" y="137691"/>
                    <a:pt x="108834" y="30621"/>
                    <a:pt x="528561" y="5249"/>
                  </a:cubicBezTo>
                  <a:cubicBezTo>
                    <a:pt x="586211" y="1764"/>
                    <a:pt x="435969" y="15876"/>
                    <a:pt x="495517" y="15876"/>
                  </a:cubicBezTo>
                  <a:lnTo>
                    <a:pt x="482809" y="151696"/>
                  </a:lnTo>
                  <a:close/>
                </a:path>
                <a:path w="705067" h="524040" fill="none" extrusionOk="0">
                  <a:moveTo>
                    <a:pt x="337" y="164670"/>
                  </a:moveTo>
                  <a:cubicBezTo>
                    <a:pt x="337" y="243745"/>
                    <a:pt x="240883" y="311656"/>
                    <a:pt x="573331" y="326437"/>
                  </a:cubicBezTo>
                  <a:lnTo>
                    <a:pt x="573331" y="260569"/>
                  </a:lnTo>
                  <a:lnTo>
                    <a:pt x="705067" y="395207"/>
                  </a:lnTo>
                  <a:lnTo>
                    <a:pt x="573331" y="524040"/>
                  </a:lnTo>
                  <a:lnTo>
                    <a:pt x="573331" y="458173"/>
                  </a:lnTo>
                  <a:cubicBezTo>
                    <a:pt x="240883" y="443391"/>
                    <a:pt x="337" y="375481"/>
                    <a:pt x="337" y="296406"/>
                  </a:cubicBezTo>
                  <a:lnTo>
                    <a:pt x="337" y="164670"/>
                  </a:lnTo>
                  <a:cubicBezTo>
                    <a:pt x="337" y="73725"/>
                    <a:pt x="160872" y="0"/>
                    <a:pt x="550084" y="0"/>
                  </a:cubicBezTo>
                  <a:cubicBezTo>
                    <a:pt x="550084" y="43912"/>
                    <a:pt x="573332" y="95573"/>
                    <a:pt x="573332" y="139485"/>
                  </a:cubicBezTo>
                  <a:cubicBezTo>
                    <a:pt x="293116" y="139485"/>
                    <a:pt x="171258" y="170528"/>
                    <a:pt x="59171" y="230538"/>
                  </a:cubicBezTo>
                </a:path>
              </a:pathLst>
            </a:custGeom>
            <a:solidFill>
              <a:srgbClr val="AB25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tx1"/>
                </a:solidFill>
              </a:endParaRPr>
            </a:p>
          </p:txBody>
        </p:sp>
      </p:grpSp>
    </p:spTree>
    <p:extLst>
      <p:ext uri="{BB962C8B-B14F-4D97-AF65-F5344CB8AC3E}">
        <p14:creationId xmlns:p14="http://schemas.microsoft.com/office/powerpoint/2010/main" val="210883663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 with grapes growing on it&#10;&#10;AI-generated content may be incorrect.">
            <a:extLst>
              <a:ext uri="{FF2B5EF4-FFF2-40B4-BE49-F238E27FC236}">
                <a16:creationId xmlns:a16="http://schemas.microsoft.com/office/drawing/2014/main" id="{966A6977-47CC-69AD-A6FF-6CC2480ABE76}"/>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57810"/>
            <a:ext cx="6096000" cy="6114232"/>
          </a:xfrm>
        </p:spPr>
      </p:pic>
      <p:sp>
        <p:nvSpPr>
          <p:cNvPr id="3" name="Title 2">
            <a:extLst>
              <a:ext uri="{FF2B5EF4-FFF2-40B4-BE49-F238E27FC236}">
                <a16:creationId xmlns:a16="http://schemas.microsoft.com/office/drawing/2014/main" id="{2F78837C-8EF8-46AF-183C-EE9CC570E4AB}"/>
              </a:ext>
            </a:extLst>
          </p:cNvPr>
          <p:cNvSpPr>
            <a:spLocks noGrp="1"/>
          </p:cNvSpPr>
          <p:nvPr>
            <p:ph type="title"/>
          </p:nvPr>
        </p:nvSpPr>
        <p:spPr/>
        <p:txBody>
          <a:bodyPr>
            <a:noAutofit/>
          </a:bodyPr>
          <a:lstStyle/>
          <a:p>
            <a:pPr rtl="0"/>
            <a:r>
              <a:rPr lang="zh-Hant" sz="3200" b="1" u="none" strike="noStrike" dirty="0">
                <a:solidFill>
                  <a:srgbClr val="B2D8BE"/>
                </a:solidFill>
                <a:latin typeface="Neue Haas Grotesk Text Pro"/>
              </a:rPr>
              <a:t>不斷發展的歷史</a:t>
            </a:r>
          </a:p>
        </p:txBody>
      </p:sp>
      <p:sp>
        <p:nvSpPr>
          <p:cNvPr id="4" name="Text Placeholder 3">
            <a:extLst>
              <a:ext uri="{FF2B5EF4-FFF2-40B4-BE49-F238E27FC236}">
                <a16:creationId xmlns:a16="http://schemas.microsoft.com/office/drawing/2014/main" id="{0704DFB2-A9BE-AA9E-F518-E5B5381B4C99}"/>
              </a:ext>
            </a:extLst>
          </p:cNvPr>
          <p:cNvSpPr>
            <a:spLocks noGrp="1"/>
          </p:cNvSpPr>
          <p:nvPr>
            <p:ph type="body" sz="quarter" idx="11"/>
          </p:nvPr>
        </p:nvSpPr>
        <p:spPr>
          <a:xfrm>
            <a:off x="6588934" y="3265187"/>
            <a:ext cx="4829691" cy="1443172"/>
          </a:xfrm>
        </p:spPr>
        <p:txBody>
          <a:bodyPr>
            <a:noAutofit/>
          </a:bodyPr>
          <a:lstStyle/>
          <a:p>
            <a:pPr marL="285750" indent="-285750" rtl="0">
              <a:spcBef>
                <a:spcPts val="217"/>
              </a:spcBef>
              <a:spcAft>
                <a:spcPts val="315"/>
              </a:spcAft>
              <a:buClr>
                <a:srgbClr val="B2D8BE"/>
              </a:buClr>
              <a:buFont typeface="Arial" panose="020B0604020202020204" pitchFamily="34" charset="0"/>
              <a:buChar char="•"/>
            </a:pPr>
            <a:r>
              <a:rPr lang="zh-Hant" sz="1600" u="none" strike="noStrike" dirty="0">
                <a:solidFill>
                  <a:srgbClr val="FFFFFF"/>
                </a:solidFill>
                <a:latin typeface="Neue Haas Grotesk Text Pro"/>
              </a:rPr>
              <a:t>巴羅薩谷擁有世界上一些最古老的葡萄藤。</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solidFill>
                  <a:srgbClr val="FFFFFF"/>
                </a:solidFill>
                <a:latin typeface="Neue Haas Grotesk Text Pro"/>
              </a:rPr>
              <a:t>西拉、歌海娜、卡本內蘇維翁、賽美蓉、雷司令、馬塔羅</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solidFill>
                  <a:srgbClr val="FFFFFF"/>
                </a:solidFill>
                <a:latin typeface="Neue Haas Grotesk Text Pro"/>
              </a:rPr>
              <a:t>老藤可以釀造出更複雜的葡萄酒。</a:t>
            </a:r>
          </a:p>
        </p:txBody>
      </p:sp>
      <p:sp>
        <p:nvSpPr>
          <p:cNvPr id="5" name="Text Placeholder 4">
            <a:extLst>
              <a:ext uri="{FF2B5EF4-FFF2-40B4-BE49-F238E27FC236}">
                <a16:creationId xmlns:a16="http://schemas.microsoft.com/office/drawing/2014/main" id="{3188C0D5-97A4-3E0E-4176-902F4AE3CF25}"/>
              </a:ext>
            </a:extLst>
          </p:cNvPr>
          <p:cNvSpPr>
            <a:spLocks noGrp="1"/>
          </p:cNvSpPr>
          <p:nvPr>
            <p:ph type="body" sz="quarter" idx="13"/>
          </p:nvPr>
        </p:nvSpPr>
        <p:spPr/>
        <p:txBody>
          <a:bodyPr>
            <a:noAutofit/>
          </a:bodyPr>
          <a:lstStyle/>
          <a:p>
            <a:pPr rtl="0"/>
            <a:r>
              <a:rPr lang="zh-Hant" sz="5400" b="1" u="none" strike="noStrike" dirty="0">
                <a:latin typeface="Neue Haas Grotesk Text Pro"/>
              </a:rPr>
              <a:t>老藤</a:t>
            </a:r>
          </a:p>
        </p:txBody>
      </p:sp>
    </p:spTree>
    <p:extLst>
      <p:ext uri="{BB962C8B-B14F-4D97-AF65-F5344CB8AC3E}">
        <p14:creationId xmlns:p14="http://schemas.microsoft.com/office/powerpoint/2010/main" val="23770333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833AFFAF-4FCC-CB0F-3BEB-91050115148C}"/>
              </a:ext>
            </a:extLst>
          </p:cNvPr>
          <p:cNvSpPr/>
          <p:nvPr/>
        </p:nvSpPr>
        <p:spPr>
          <a:xfrm>
            <a:off x="-108284" y="1416155"/>
            <a:ext cx="12428621" cy="5658413"/>
          </a:xfrm>
          <a:custGeom>
            <a:avLst/>
            <a:gdLst>
              <a:gd name="connsiteX0" fmla="*/ 0 w 12219708"/>
              <a:gd name="connsiteY0" fmla="*/ 2022766 h 4793673"/>
              <a:gd name="connsiteX1" fmla="*/ 27708 w 12219708"/>
              <a:gd name="connsiteY1" fmla="*/ 4793673 h 4793673"/>
              <a:gd name="connsiteX2" fmla="*/ 12219708 w 12219708"/>
              <a:gd name="connsiteY2" fmla="*/ 4765964 h 4793673"/>
              <a:gd name="connsiteX3" fmla="*/ 12205852 w 12219708"/>
              <a:gd name="connsiteY3" fmla="*/ 0 h 4793673"/>
              <a:gd name="connsiteX4" fmla="*/ 0 w 12219708"/>
              <a:gd name="connsiteY4" fmla="*/ 2022766 h 4793673"/>
              <a:gd name="connsiteX5" fmla="*/ 0 w 12205855"/>
              <a:gd name="connsiteY5" fmla="*/ 2008910 h 5430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9708" h="4793673">
                <a:moveTo>
                  <a:pt x="0" y="2022766"/>
                </a:moveTo>
                <a:cubicBezTo>
                  <a:pt x="4618" y="3163457"/>
                  <a:pt x="23090" y="3652982"/>
                  <a:pt x="27708" y="4793673"/>
                </a:cubicBezTo>
                <a:lnTo>
                  <a:pt x="12219708" y="4765964"/>
                </a:lnTo>
                <a:cubicBezTo>
                  <a:pt x="12215090" y="2964873"/>
                  <a:pt x="12212780" y="2382982"/>
                  <a:pt x="12205852" y="0"/>
                </a:cubicBezTo>
                <a:cubicBezTo>
                  <a:pt x="10988960" y="16163"/>
                  <a:pt x="5354782" y="1062185"/>
                  <a:pt x="0" y="202276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5"/>
              </a:solidFill>
              <a:latin typeface="Microsoft JhengHei" panose="020B0604030504040204" pitchFamily="34" charset="-120"/>
            </a:endParaRPr>
          </a:p>
        </p:txBody>
      </p:sp>
      <p:sp>
        <p:nvSpPr>
          <p:cNvPr id="4" name="object 4">
            <a:extLst>
              <a:ext uri="{FF2B5EF4-FFF2-40B4-BE49-F238E27FC236}">
                <a16:creationId xmlns:a16="http://schemas.microsoft.com/office/drawing/2014/main" id="{20A7DF60-0072-4EBA-9DDC-4467DD424BED}"/>
              </a:ext>
            </a:extLst>
          </p:cNvPr>
          <p:cNvSpPr txBox="1"/>
          <p:nvPr/>
        </p:nvSpPr>
        <p:spPr>
          <a:xfrm>
            <a:off x="1322618" y="22634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Microsoft JhengHei" panose="020B0604030504040204" pitchFamily="34" charset="-120"/>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582345" y="601308"/>
            <a:ext cx="5666055" cy="2039105"/>
          </a:xfrm>
          <a:prstGeom prst="rect">
            <a:avLst/>
          </a:prstGeom>
        </p:spPr>
        <p:txBody>
          <a:bodyPr vert="horz" wrap="square" lIns="0" tIns="11521" rIns="0" bIns="0" rtlCol="0">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巴羅薩</a:t>
            </a:r>
            <a:r>
              <a:rPr lang="zh-Hant" sz="5400" b="1" u="none" strike="noStrike" dirty="0">
                <a:solidFill>
                  <a:srgbClr val="B2D8BE"/>
                </a:solidFill>
                <a:latin typeface="Microsoft JhengHei" panose="020B0604030504040204" pitchFamily="34" charset="-120"/>
                <a:ea typeface="Microsoft JhengHei" panose="020B0604030504040204" pitchFamily="34" charset="-120"/>
              </a:rPr>
              <a:t>老藤憲章</a:t>
            </a:r>
          </a:p>
        </p:txBody>
      </p:sp>
      <p:sp>
        <p:nvSpPr>
          <p:cNvPr id="3" name="object 58">
            <a:extLst>
              <a:ext uri="{FF2B5EF4-FFF2-40B4-BE49-F238E27FC236}">
                <a16:creationId xmlns:a16="http://schemas.microsoft.com/office/drawing/2014/main" id="{0E0E796F-B2CD-7749-B72A-8EB772AE687C}"/>
              </a:ext>
            </a:extLst>
          </p:cNvPr>
          <p:cNvSpPr txBox="1"/>
          <p:nvPr/>
        </p:nvSpPr>
        <p:spPr>
          <a:xfrm>
            <a:off x="2756849" y="4149049"/>
            <a:ext cx="820540" cy="499880"/>
          </a:xfrm>
          <a:prstGeom prst="rect">
            <a:avLst/>
          </a:prstGeom>
        </p:spPr>
        <p:txBody>
          <a:bodyPr vert="horz" wrap="square" lIns="0" tIns="17145" rIns="0" bIns="0" rtlCol="0">
            <a:noAutofit/>
          </a:bodyPr>
          <a:lstStyle/>
          <a:p>
            <a:pPr rtl="0">
              <a:lnSpc>
                <a:spcPct val="98000"/>
              </a:lnSpc>
            </a:pPr>
            <a:r>
              <a:rPr lang="zh-Hant" sz="1600" b="1" u="none" strike="noStrike" dirty="0">
                <a:solidFill>
                  <a:srgbClr val="601328"/>
                </a:solidFill>
                <a:latin typeface="Microsoft JhengHei" panose="020B0604030504040204" pitchFamily="34" charset="-120"/>
                <a:ea typeface="Microsoft JhengHei" panose="020B0604030504040204" pitchFamily="34" charset="-120"/>
                <a:cs typeface="Inter Display"/>
              </a:rPr>
              <a:t>老藤</a:t>
            </a:r>
            <a:endParaRPr lang="en-US" sz="16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6" name="object 58">
            <a:extLst>
              <a:ext uri="{FF2B5EF4-FFF2-40B4-BE49-F238E27FC236}">
                <a16:creationId xmlns:a16="http://schemas.microsoft.com/office/drawing/2014/main" id="{5D2FAA51-61C5-FC44-3D15-8A283E04AB9E}"/>
              </a:ext>
            </a:extLst>
          </p:cNvPr>
          <p:cNvSpPr txBox="1"/>
          <p:nvPr/>
        </p:nvSpPr>
        <p:spPr>
          <a:xfrm>
            <a:off x="1180735" y="5596596"/>
            <a:ext cx="904569" cy="473719"/>
          </a:xfrm>
          <a:prstGeom prst="rect">
            <a:avLst/>
          </a:prstGeom>
        </p:spPr>
        <p:txBody>
          <a:bodyPr vert="horz" wrap="square" lIns="0" tIns="0" rIns="0" bIns="0" rtlCol="0" anchor="ctr" anchorCtr="0">
            <a:noAutofit/>
          </a:bodyPr>
          <a:lstStyle/>
          <a:p>
            <a:pPr algn="ctr" rtl="0">
              <a:lnSpc>
                <a:spcPct val="81000"/>
              </a:lnSpc>
              <a:buClr>
                <a:srgbClr val="F40000"/>
              </a:buClr>
            </a:pPr>
            <a:r>
              <a:rPr lang="zh-Hant" sz="1900" b="1" u="none" strike="noStrike" dirty="0">
                <a:solidFill>
                  <a:srgbClr val="601328"/>
                </a:solidFill>
                <a:latin typeface="Microsoft JhengHei" panose="020B0604030504040204" pitchFamily="34" charset="-120"/>
                <a:ea typeface="Microsoft JhengHei" panose="020B0604030504040204" pitchFamily="34" charset="-120"/>
                <a:cs typeface="Inter Display"/>
              </a:rPr>
              <a:t>年齡</a:t>
            </a:r>
          </a:p>
        </p:txBody>
      </p:sp>
      <p:sp>
        <p:nvSpPr>
          <p:cNvPr id="7" name="object 58">
            <a:extLst>
              <a:ext uri="{FF2B5EF4-FFF2-40B4-BE49-F238E27FC236}">
                <a16:creationId xmlns:a16="http://schemas.microsoft.com/office/drawing/2014/main" id="{105EA5B0-D77F-BD67-BFF3-EB11426103DB}"/>
              </a:ext>
            </a:extLst>
          </p:cNvPr>
          <p:cNvSpPr txBox="1"/>
          <p:nvPr/>
        </p:nvSpPr>
        <p:spPr>
          <a:xfrm>
            <a:off x="2756848" y="5407280"/>
            <a:ext cx="1439497" cy="830997"/>
          </a:xfrm>
          <a:prstGeom prst="rect">
            <a:avLst/>
          </a:prstGeom>
        </p:spPr>
        <p:txBody>
          <a:bodyPr vert="horz" wrap="none" lIns="0" tIns="0" rIns="0" bIns="0" rtlCol="0" anchor="ctr" anchorCtr="0">
            <a:noAutofit/>
          </a:bodyPr>
          <a:lstStyle/>
          <a:p>
            <a:pPr rtl="0">
              <a:lnSpc>
                <a:spcPct val="90000"/>
              </a:lnSpc>
              <a:buClr>
                <a:srgbClr val="F40000"/>
              </a:buClr>
            </a:pPr>
            <a:r>
              <a:rPr lang="zh-Hant" sz="6000" u="none" strike="noStrike" dirty="0">
                <a:solidFill>
                  <a:srgbClr val="601328"/>
                </a:solidFill>
                <a:latin typeface="Neue Haas Grotesk Text Pro"/>
                <a:ea typeface="Microsoft JhengHei" panose="020B0604030504040204" pitchFamily="34" charset="-120"/>
                <a:cs typeface="Inter Display"/>
              </a:rPr>
              <a:t>35+</a:t>
            </a:r>
          </a:p>
        </p:txBody>
      </p:sp>
      <p:sp>
        <p:nvSpPr>
          <p:cNvPr id="8" name="object 58">
            <a:extLst>
              <a:ext uri="{FF2B5EF4-FFF2-40B4-BE49-F238E27FC236}">
                <a16:creationId xmlns:a16="http://schemas.microsoft.com/office/drawing/2014/main" id="{95147523-ACB7-A906-32F6-D50DFA2DB7D9}"/>
              </a:ext>
            </a:extLst>
          </p:cNvPr>
          <p:cNvSpPr txBox="1"/>
          <p:nvPr/>
        </p:nvSpPr>
        <p:spPr>
          <a:xfrm>
            <a:off x="4641522" y="5407280"/>
            <a:ext cx="1426481" cy="830997"/>
          </a:xfrm>
          <a:prstGeom prst="rect">
            <a:avLst/>
          </a:prstGeom>
        </p:spPr>
        <p:txBody>
          <a:bodyPr vert="horz" wrap="none" lIns="0" tIns="0" rIns="0" bIns="0" rtlCol="0" anchor="ctr" anchorCtr="0">
            <a:noAutofit/>
          </a:bodyPr>
          <a:lstStyle/>
          <a:p>
            <a:pPr rtl="0">
              <a:lnSpc>
                <a:spcPct val="90000"/>
              </a:lnSpc>
              <a:buClr>
                <a:srgbClr val="F40000"/>
              </a:buClr>
            </a:pPr>
            <a:r>
              <a:rPr lang="zh-Hant" sz="6000" u="none" strike="noStrike" dirty="0">
                <a:solidFill>
                  <a:srgbClr val="601328"/>
                </a:solidFill>
                <a:latin typeface="Neue Haas Grotesk Text Pro"/>
                <a:ea typeface="Microsoft JhengHei" panose="020B0604030504040204" pitchFamily="34" charset="-120"/>
                <a:cs typeface="Inter Display"/>
              </a:rPr>
              <a:t>70+</a:t>
            </a:r>
          </a:p>
        </p:txBody>
      </p:sp>
      <p:sp>
        <p:nvSpPr>
          <p:cNvPr id="9" name="object 58">
            <a:extLst>
              <a:ext uri="{FF2B5EF4-FFF2-40B4-BE49-F238E27FC236}">
                <a16:creationId xmlns:a16="http://schemas.microsoft.com/office/drawing/2014/main" id="{637BF090-741D-49A0-28D8-29C937E2B66E}"/>
              </a:ext>
            </a:extLst>
          </p:cNvPr>
          <p:cNvSpPr txBox="1"/>
          <p:nvPr/>
        </p:nvSpPr>
        <p:spPr>
          <a:xfrm>
            <a:off x="6592912" y="5407280"/>
            <a:ext cx="1867499" cy="830997"/>
          </a:xfrm>
          <a:prstGeom prst="rect">
            <a:avLst/>
          </a:prstGeom>
        </p:spPr>
        <p:txBody>
          <a:bodyPr vert="horz" wrap="none" lIns="0" tIns="0" rIns="0" bIns="0" rtlCol="0" anchor="ctr" anchorCtr="0">
            <a:noAutofit/>
          </a:bodyPr>
          <a:lstStyle/>
          <a:p>
            <a:pPr rtl="0">
              <a:lnSpc>
                <a:spcPct val="90000"/>
              </a:lnSpc>
              <a:buClr>
                <a:srgbClr val="F40000"/>
              </a:buClr>
            </a:pPr>
            <a:r>
              <a:rPr lang="zh-Hant" sz="6000" u="none" strike="noStrike" dirty="0">
                <a:solidFill>
                  <a:srgbClr val="601328"/>
                </a:solidFill>
                <a:latin typeface="Neue Haas Grotesk Text Pro"/>
                <a:ea typeface="Microsoft JhengHei" panose="020B0604030504040204" pitchFamily="34" charset="-120"/>
                <a:cs typeface="Inter Display"/>
              </a:rPr>
              <a:t>100+</a:t>
            </a:r>
          </a:p>
        </p:txBody>
      </p:sp>
      <p:sp>
        <p:nvSpPr>
          <p:cNvPr id="10" name="object 58">
            <a:extLst>
              <a:ext uri="{FF2B5EF4-FFF2-40B4-BE49-F238E27FC236}">
                <a16:creationId xmlns:a16="http://schemas.microsoft.com/office/drawing/2014/main" id="{27B7F42D-B2B8-9002-44FB-58094E8EDE2E}"/>
              </a:ext>
            </a:extLst>
          </p:cNvPr>
          <p:cNvSpPr txBox="1"/>
          <p:nvPr/>
        </p:nvSpPr>
        <p:spPr>
          <a:xfrm>
            <a:off x="8979183" y="5407280"/>
            <a:ext cx="1756891" cy="830997"/>
          </a:xfrm>
          <a:prstGeom prst="rect">
            <a:avLst/>
          </a:prstGeom>
        </p:spPr>
        <p:txBody>
          <a:bodyPr vert="horz" wrap="none" lIns="0" tIns="0" rIns="0" bIns="0" rtlCol="0" anchor="ctr" anchorCtr="0">
            <a:noAutofit/>
          </a:bodyPr>
          <a:lstStyle/>
          <a:p>
            <a:pPr rtl="0">
              <a:lnSpc>
                <a:spcPct val="90000"/>
              </a:lnSpc>
              <a:buClr>
                <a:srgbClr val="F40000"/>
              </a:buClr>
            </a:pPr>
            <a:r>
              <a:rPr lang="zh-Hant" sz="6000" u="none" strike="noStrike" dirty="0">
                <a:solidFill>
                  <a:srgbClr val="601328"/>
                </a:solidFill>
                <a:latin typeface="Neue Haas Grotesk Text Pro"/>
                <a:ea typeface="Microsoft JhengHei" panose="020B0604030504040204" pitchFamily="34" charset="-120"/>
                <a:cs typeface="Inter Display"/>
              </a:rPr>
              <a:t>125+</a:t>
            </a:r>
          </a:p>
        </p:txBody>
      </p:sp>
      <p:sp>
        <p:nvSpPr>
          <p:cNvPr id="11" name="object 58">
            <a:extLst>
              <a:ext uri="{FF2B5EF4-FFF2-40B4-BE49-F238E27FC236}">
                <a16:creationId xmlns:a16="http://schemas.microsoft.com/office/drawing/2014/main" id="{92820535-E883-BBC2-AA9A-86E2EB1F1D34}"/>
              </a:ext>
            </a:extLst>
          </p:cNvPr>
          <p:cNvSpPr txBox="1"/>
          <p:nvPr/>
        </p:nvSpPr>
        <p:spPr>
          <a:xfrm>
            <a:off x="4617063" y="3644666"/>
            <a:ext cx="1505474" cy="499880"/>
          </a:xfrm>
          <a:prstGeom prst="rect">
            <a:avLst/>
          </a:prstGeom>
        </p:spPr>
        <p:txBody>
          <a:bodyPr vert="horz" wrap="square" lIns="0" tIns="17145" rIns="0" bIns="0" rtlCol="0">
            <a:noAutofit/>
          </a:bodyPr>
          <a:lstStyle/>
          <a:p>
            <a:pPr rtl="0">
              <a:lnSpc>
                <a:spcPct val="98000"/>
              </a:lnSpc>
            </a:pPr>
            <a:r>
              <a:rPr lang="zh-Hant" sz="1600" b="1" u="none" strike="noStrike" dirty="0">
                <a:solidFill>
                  <a:srgbClr val="601328"/>
                </a:solidFill>
                <a:latin typeface="Microsoft JhengHei" panose="020B0604030504040204" pitchFamily="34" charset="-120"/>
                <a:ea typeface="Microsoft JhengHei" panose="020B0604030504040204" pitchFamily="34" charset="-120"/>
                <a:cs typeface="Inter Display"/>
              </a:rPr>
              <a:t>倖存者藤蔓</a:t>
            </a:r>
            <a:endParaRPr lang="en-US" sz="16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12" name="object 58">
            <a:extLst>
              <a:ext uri="{FF2B5EF4-FFF2-40B4-BE49-F238E27FC236}">
                <a16:creationId xmlns:a16="http://schemas.microsoft.com/office/drawing/2014/main" id="{6EC5EA46-CEF4-305C-5A45-7ED53E2AD0C5}"/>
              </a:ext>
            </a:extLst>
          </p:cNvPr>
          <p:cNvSpPr txBox="1"/>
          <p:nvPr/>
        </p:nvSpPr>
        <p:spPr>
          <a:xfrm>
            <a:off x="6615224" y="3166601"/>
            <a:ext cx="2083933" cy="499880"/>
          </a:xfrm>
          <a:prstGeom prst="rect">
            <a:avLst/>
          </a:prstGeom>
        </p:spPr>
        <p:txBody>
          <a:bodyPr vert="horz" wrap="square" lIns="0" tIns="17145" rIns="0" bIns="0" rtlCol="0">
            <a:noAutofit/>
          </a:bodyPr>
          <a:lstStyle/>
          <a:p>
            <a:pPr rtl="0">
              <a:lnSpc>
                <a:spcPct val="98000"/>
              </a:lnSpc>
            </a:pPr>
            <a:r>
              <a:rPr lang="zh-Hant" sz="1600" b="1" u="none" strike="noStrike" dirty="0">
                <a:solidFill>
                  <a:srgbClr val="601328"/>
                </a:solidFill>
                <a:latin typeface="Microsoft JhengHei" panose="020B0604030504040204" pitchFamily="34" charset="-120"/>
                <a:ea typeface="Microsoft JhengHei" panose="020B0604030504040204" pitchFamily="34" charset="-120"/>
                <a:cs typeface="Inter Display"/>
              </a:rPr>
              <a:t>百年葡萄藤</a:t>
            </a:r>
            <a:endParaRPr lang="en-US" sz="16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13" name="object 58">
            <a:extLst>
              <a:ext uri="{FF2B5EF4-FFF2-40B4-BE49-F238E27FC236}">
                <a16:creationId xmlns:a16="http://schemas.microsoft.com/office/drawing/2014/main" id="{1B1F9E32-F6E9-4F10-77F3-2826F9FFE850}"/>
              </a:ext>
            </a:extLst>
          </p:cNvPr>
          <p:cNvSpPr txBox="1"/>
          <p:nvPr/>
        </p:nvSpPr>
        <p:spPr>
          <a:xfrm>
            <a:off x="8979184" y="2619184"/>
            <a:ext cx="1656242" cy="499880"/>
          </a:xfrm>
          <a:prstGeom prst="rect">
            <a:avLst/>
          </a:prstGeom>
        </p:spPr>
        <p:txBody>
          <a:bodyPr vert="horz" wrap="square" lIns="0" tIns="17145" rIns="0" bIns="0" rtlCol="0">
            <a:noAutofit/>
          </a:bodyPr>
          <a:lstStyle/>
          <a:p>
            <a:pPr rtl="0">
              <a:lnSpc>
                <a:spcPct val="98000"/>
              </a:lnSpc>
            </a:pPr>
            <a:r>
              <a:rPr lang="zh-Hant" sz="1600" b="1" u="none" strike="noStrike" dirty="0">
                <a:solidFill>
                  <a:srgbClr val="601328"/>
                </a:solidFill>
                <a:latin typeface="Microsoft JhengHei" panose="020B0604030504040204" pitchFamily="34" charset="-120"/>
                <a:ea typeface="Microsoft JhengHei" panose="020B0604030504040204" pitchFamily="34" charset="-120"/>
                <a:cs typeface="Inter Display"/>
              </a:rPr>
              <a:t>祖先藤蔓</a:t>
            </a:r>
            <a:endParaRPr lang="en-US" sz="1600" b="1" dirty="0">
              <a:solidFill>
                <a:schemeClr val="accent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cxnSp>
        <p:nvCxnSpPr>
          <p:cNvPr id="16" name="Straight Connector 15">
            <a:extLst>
              <a:ext uri="{FF2B5EF4-FFF2-40B4-BE49-F238E27FC236}">
                <a16:creationId xmlns:a16="http://schemas.microsoft.com/office/drawing/2014/main" id="{2F5550D4-E913-B84D-A9DA-15965817E4E0}"/>
              </a:ext>
            </a:extLst>
          </p:cNvPr>
          <p:cNvCxnSpPr/>
          <p:nvPr/>
        </p:nvCxnSpPr>
        <p:spPr>
          <a:xfrm flipH="1" flipV="1">
            <a:off x="2590800" y="4149049"/>
            <a:ext cx="0" cy="1921266"/>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CCFE856-EFA3-E142-70BE-734AC9956E53}"/>
              </a:ext>
            </a:extLst>
          </p:cNvPr>
          <p:cNvCxnSpPr/>
          <p:nvPr/>
        </p:nvCxnSpPr>
        <p:spPr>
          <a:xfrm flipH="1" flipV="1">
            <a:off x="4490156" y="3694585"/>
            <a:ext cx="0" cy="237573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AF59CB7-1BC8-AFDF-D608-07CF7E687EB9}"/>
              </a:ext>
            </a:extLst>
          </p:cNvPr>
          <p:cNvCxnSpPr/>
          <p:nvPr/>
        </p:nvCxnSpPr>
        <p:spPr>
          <a:xfrm flipH="1" flipV="1">
            <a:off x="6443647" y="3203361"/>
            <a:ext cx="0" cy="286695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F9E66A0-E79B-E45A-2CC8-00158CD7E87C}"/>
              </a:ext>
            </a:extLst>
          </p:cNvPr>
          <p:cNvCxnSpPr/>
          <p:nvPr/>
        </p:nvCxnSpPr>
        <p:spPr>
          <a:xfrm flipH="1" flipV="1">
            <a:off x="8808812" y="2676865"/>
            <a:ext cx="0" cy="339345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12714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28124" y="1778557"/>
            <a:ext cx="1270924" cy="3847526"/>
          </a:xfrm>
          <a:prstGeom prst="rect">
            <a:avLst/>
          </a:prstGeom>
        </p:spPr>
      </p:pic>
      <p:pic>
        <p:nvPicPr>
          <p:cNvPr id="25" name="Picture Placeholder 8">
            <a:extLst>
              <a:ext uri="{FF2B5EF4-FFF2-40B4-BE49-F238E27FC236}">
                <a16:creationId xmlns:a16="http://schemas.microsoft.com/office/drawing/2014/main" id="{10542249-715E-9469-CB56-331BEBDE67B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4734" y="1770536"/>
            <a:ext cx="1270924" cy="3847526"/>
          </a:xfrm>
          <a:prstGeom prst="rect">
            <a:avLst/>
          </a:prstGeom>
        </p:spPr>
      </p:pic>
      <p:pic>
        <p:nvPicPr>
          <p:cNvPr id="24" name="Picture Placeholder 8">
            <a:extLst>
              <a:ext uri="{FF2B5EF4-FFF2-40B4-BE49-F238E27FC236}">
                <a16:creationId xmlns:a16="http://schemas.microsoft.com/office/drawing/2014/main" id="{C3F89E92-1BDF-1F91-E390-387925AB7E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69471" y="1770536"/>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巴羅薩谷</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五大品種</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63%</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endParaRPr lang="en-US" alt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13%</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歌海娜</a:t>
            </a:r>
          </a:p>
          <a:p>
            <a:pPr algn="ctr"/>
            <a:endParaRPr lang="en-US" sz="1800" dirty="0">
              <a:solidFill>
                <a:schemeClr val="bg1"/>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5%</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梅洛</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12405" y="4019453"/>
            <a:ext cx="1278876"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901538" y="3910449"/>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 </a:t>
            </a:r>
          </a:p>
          <a:p>
            <a:pPr algn="ctr" rtl="0">
              <a:lnSpc>
                <a:spcPct val="82000"/>
              </a:lnSpc>
            </a:pPr>
            <a:r>
              <a:rPr lang="en-AU" altLang="zh-Hant" sz="2200" b="1" u="none" strike="noStrike"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86752" y="4019454"/>
            <a:ext cx="1816908"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GRENACHE</a:t>
            </a:r>
            <a:endParaRPr lang="zh-Hant" sz="2200" b="1" u="none" strike="noStrike" dirty="0">
              <a:solidFill>
                <a:srgbClr val="FFFFFF"/>
              </a:solidFill>
              <a:latin typeface="Neue Haas Grotesk Text Pro"/>
            </a:endParaRP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6793660" y="4019455"/>
            <a:ext cx="2260747"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CHARDONNAY</a:t>
            </a:r>
            <a:endParaRPr lang="zh-Hant" sz="2200" b="1" u="none" strike="noStrike" dirty="0">
              <a:solidFill>
                <a:srgbClr val="FFFFFF"/>
              </a:solidFill>
              <a:latin typeface="Neue Haas Grotesk Text Pro"/>
            </a:endParaRP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255296" y="4019455"/>
            <a:ext cx="1395127"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MERLOT</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38591785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A21A9128-C523-F945-DE08-560F74E68605}"/>
              </a:ext>
            </a:extLst>
          </p:cNvPr>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8" descr="A close up of a bottle&#10;&#10;Description automatically generated">
            <a:extLst>
              <a:ext uri="{FF2B5EF4-FFF2-40B4-BE49-F238E27FC236}">
                <a16:creationId xmlns:a16="http://schemas.microsoft.com/office/drawing/2014/main" id="{9E71B367-04C1-4E0D-70CF-4B06A72A3F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221760" y="1973579"/>
            <a:ext cx="1178969" cy="3569145"/>
          </a:xfrm>
          <a:prstGeom prst="rect">
            <a:avLst/>
          </a:prstGeom>
        </p:spPr>
      </p:pic>
      <p:pic>
        <p:nvPicPr>
          <p:cNvPr id="13" name="Picture Placeholder 8">
            <a:extLst>
              <a:ext uri="{FF2B5EF4-FFF2-40B4-BE49-F238E27FC236}">
                <a16:creationId xmlns:a16="http://schemas.microsoft.com/office/drawing/2014/main" id="{7FAE3066-E8FD-315E-8CD1-8E62BDE78C2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70978" y="1933074"/>
            <a:ext cx="1182507" cy="3579859"/>
          </a:xfrm>
          <a:prstGeom prst="rect">
            <a:avLst/>
          </a:prstGeom>
        </p:spPr>
      </p:pic>
      <p:pic>
        <p:nvPicPr>
          <p:cNvPr id="12" name="Picture Placeholder 8">
            <a:extLst>
              <a:ext uri="{FF2B5EF4-FFF2-40B4-BE49-F238E27FC236}">
                <a16:creationId xmlns:a16="http://schemas.microsoft.com/office/drawing/2014/main" id="{010CEE19-2C29-7573-40EC-CD5552BDD7C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270734" y="1770536"/>
            <a:ext cx="1270924" cy="3847526"/>
          </a:xfrm>
          <a:prstGeom prst="rect">
            <a:avLst/>
          </a:prstGeom>
        </p:spPr>
      </p:pic>
      <p:pic>
        <p:nvPicPr>
          <p:cNvPr id="11" name="Picture Placeholder 8">
            <a:extLst>
              <a:ext uri="{FF2B5EF4-FFF2-40B4-BE49-F238E27FC236}">
                <a16:creationId xmlns:a16="http://schemas.microsoft.com/office/drawing/2014/main" id="{7A2D87DB-67FA-4355-5AE6-D696F4A75B7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49429" y="1770536"/>
            <a:ext cx="1270924" cy="3847526"/>
          </a:xfrm>
          <a:prstGeom prst="rect">
            <a:avLst/>
          </a:prstGeom>
        </p:spPr>
      </p:pic>
      <p:pic>
        <p:nvPicPr>
          <p:cNvPr id="8" name="Picture Placeholder 8">
            <a:extLst>
              <a:ext uri="{FF2B5EF4-FFF2-40B4-BE49-F238E27FC236}">
                <a16:creationId xmlns:a16="http://schemas.microsoft.com/office/drawing/2014/main" id="{F712BF80-5497-5D02-E80D-8D323EA2AEBA}"/>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74734" y="1770536"/>
            <a:ext cx="1270924" cy="3847526"/>
          </a:xfrm>
          <a:prstGeom prst="rect">
            <a:avLst/>
          </a:prstGeom>
        </p:spPr>
      </p:pic>
      <p:sp>
        <p:nvSpPr>
          <p:cNvPr id="41" name="Rectangle 40">
            <a:extLst>
              <a:ext uri="{FF2B5EF4-FFF2-40B4-BE49-F238E27FC236}">
                <a16:creationId xmlns:a16="http://schemas.microsoft.com/office/drawing/2014/main" id="{99FDAD5E-E0AC-E042-B039-99550D996EB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2" name="Rectangle 41">
            <a:extLst>
              <a:ext uri="{FF2B5EF4-FFF2-40B4-BE49-F238E27FC236}">
                <a16:creationId xmlns:a16="http://schemas.microsoft.com/office/drawing/2014/main" id="{87932C7C-3022-73D7-2FAF-9F929DF1BC6A}"/>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3" name="Rectangle 42">
            <a:extLst>
              <a:ext uri="{FF2B5EF4-FFF2-40B4-BE49-F238E27FC236}">
                <a16:creationId xmlns:a16="http://schemas.microsoft.com/office/drawing/2014/main" id="{C065CB14-801B-55F8-8A11-A313DD0E8524}"/>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 name="TextBox 3">
            <a:extLst>
              <a:ext uri="{FF2B5EF4-FFF2-40B4-BE49-F238E27FC236}">
                <a16:creationId xmlns:a16="http://schemas.microsoft.com/office/drawing/2014/main" id="{6A53CAD1-41AE-603C-A2AC-6F78511DB248}"/>
              </a:ext>
            </a:extLst>
          </p:cNvPr>
          <p:cNvSpPr txBox="1"/>
          <p:nvPr/>
        </p:nvSpPr>
        <p:spPr>
          <a:xfrm>
            <a:off x="473547" y="539937"/>
            <a:ext cx="9303629" cy="1465273"/>
          </a:xfrm>
          <a:prstGeom prst="rect">
            <a:avLst/>
          </a:prstGeom>
          <a:noFill/>
        </p:spPr>
        <p:txBody>
          <a:bodyPr wrap="square">
            <a:noAutofit/>
          </a:bodyPr>
          <a:lstStyle/>
          <a:p>
            <a:pPr rtl="0">
              <a:lnSpc>
                <a:spcPct val="82000"/>
              </a:lnSpc>
            </a:pPr>
            <a:r>
              <a:rPr lang="zh-Hant" sz="5400" b="1" u="none" strike="noStrike" dirty="0">
                <a:solidFill>
                  <a:srgbClr val="601329"/>
                </a:solidFill>
                <a:latin typeface="Microsoft JhengHei" panose="020B0604030504040204" pitchFamily="34" charset="-120"/>
                <a:ea typeface="Microsoft JhengHei" panose="020B0604030504040204" pitchFamily="34" charset="-120"/>
              </a:rPr>
              <a:t>伊甸谷</a:t>
            </a:r>
            <a:br>
              <a:rPr lang="zh-Hant" sz="54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B2D8BE"/>
                </a:solidFill>
                <a:latin typeface="Microsoft JhengHei" panose="020B0604030504040204" pitchFamily="34" charset="-120"/>
                <a:ea typeface="Microsoft JhengHei" panose="020B0604030504040204" pitchFamily="34" charset="-120"/>
              </a:rPr>
              <a:t>五大品種</a:t>
            </a:r>
          </a:p>
        </p:txBody>
      </p:sp>
      <p:sp>
        <p:nvSpPr>
          <p:cNvPr id="3" name="TextBox 2">
            <a:extLst>
              <a:ext uri="{FF2B5EF4-FFF2-40B4-BE49-F238E27FC236}">
                <a16:creationId xmlns:a16="http://schemas.microsoft.com/office/drawing/2014/main" id="{54E71551-DFBD-0317-D9AC-3F1574F0D9DF}"/>
              </a:ext>
            </a:extLst>
          </p:cNvPr>
          <p:cNvSpPr txBox="1"/>
          <p:nvPr/>
        </p:nvSpPr>
        <p:spPr>
          <a:xfrm>
            <a:off x="907857" y="5470367"/>
            <a:ext cx="1842968" cy="1231106"/>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雷司令</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30%</a:t>
            </a:r>
          </a:p>
        </p:txBody>
      </p:sp>
      <p:sp>
        <p:nvSpPr>
          <p:cNvPr id="35" name="TextBox 34">
            <a:extLst>
              <a:ext uri="{FF2B5EF4-FFF2-40B4-BE49-F238E27FC236}">
                <a16:creationId xmlns:a16="http://schemas.microsoft.com/office/drawing/2014/main" id="{1D343EC1-08FB-BF77-547D-3967484EE0E0}"/>
              </a:ext>
            </a:extLst>
          </p:cNvPr>
          <p:cNvSpPr txBox="1"/>
          <p:nvPr/>
        </p:nvSpPr>
        <p:spPr>
          <a:xfrm>
            <a:off x="2951921"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設拉子</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27%</a:t>
            </a:r>
          </a:p>
        </p:txBody>
      </p:sp>
      <p:sp>
        <p:nvSpPr>
          <p:cNvPr id="38" name="TextBox 37">
            <a:extLst>
              <a:ext uri="{FF2B5EF4-FFF2-40B4-BE49-F238E27FC236}">
                <a16:creationId xmlns:a16="http://schemas.microsoft.com/office/drawing/2014/main" id="{FC1824B3-3CA1-70B4-4141-04BFB62A2276}"/>
              </a:ext>
            </a:extLst>
          </p:cNvPr>
          <p:cNvSpPr txBox="1"/>
          <p:nvPr/>
        </p:nvSpPr>
        <p:spPr>
          <a:xfrm>
            <a:off x="4995981" y="5470367"/>
            <a:ext cx="1842968" cy="1508105"/>
          </a:xfrm>
          <a:prstGeom prst="rect">
            <a:avLst/>
          </a:prstGeom>
          <a:noFill/>
        </p:spPr>
        <p:txBody>
          <a:bodyPr wrap="square" anchor="b">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夏多內</a:t>
            </a:r>
          </a:p>
          <a:p>
            <a:pPr algn="ctr"/>
            <a:endParaRPr lang="en-US" sz="1800" dirty="0">
              <a:solidFill>
                <a:schemeClr val="bg1"/>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13%</a:t>
            </a:r>
          </a:p>
          <a:p>
            <a:pPr algn="ctr"/>
            <a:endParaRPr lang="en-US" dirty="0">
              <a:solidFill>
                <a:srgbClr val="601329"/>
              </a:solidFill>
              <a:latin typeface="Microsoft JhengHei" panose="020B0604030504040204" pitchFamily="34" charset="-120"/>
              <a:ea typeface="Microsoft JhengHei" panose="020B0604030504040204" pitchFamily="34" charset="-120"/>
            </a:endParaRPr>
          </a:p>
        </p:txBody>
      </p:sp>
      <p:sp>
        <p:nvSpPr>
          <p:cNvPr id="39" name="Rectangle 38">
            <a:extLst>
              <a:ext uri="{FF2B5EF4-FFF2-40B4-BE49-F238E27FC236}">
                <a16:creationId xmlns:a16="http://schemas.microsoft.com/office/drawing/2014/main" id="{1E76CEC9-6368-EF25-F6D9-26D6A9C0A529}"/>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0" name="TextBox 39">
            <a:extLst>
              <a:ext uri="{FF2B5EF4-FFF2-40B4-BE49-F238E27FC236}">
                <a16:creationId xmlns:a16="http://schemas.microsoft.com/office/drawing/2014/main" id="{7292CC8A-442B-AA2F-5491-202BA9475212}"/>
              </a:ext>
            </a:extLst>
          </p:cNvPr>
          <p:cNvSpPr txBox="1"/>
          <p:nvPr/>
        </p:nvSpPr>
        <p:spPr>
          <a:xfrm>
            <a:off x="7040047"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赤霞珠</a:t>
            </a:r>
          </a:p>
          <a:p>
            <a:pPr algn="ctr" rtl="0"/>
            <a:endParaRPr lang="zh-Hant" sz="1800" b="1" u="none" strike="noStrike"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10%</a:t>
            </a:r>
          </a:p>
        </p:txBody>
      </p:sp>
      <p:sp>
        <p:nvSpPr>
          <p:cNvPr id="44" name="Rectangle 43">
            <a:extLst>
              <a:ext uri="{FF2B5EF4-FFF2-40B4-BE49-F238E27FC236}">
                <a16:creationId xmlns:a16="http://schemas.microsoft.com/office/drawing/2014/main" id="{0A0E4BFA-2755-BA0B-F607-C54D6C33D144}"/>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45" name="TextBox 44">
            <a:extLst>
              <a:ext uri="{FF2B5EF4-FFF2-40B4-BE49-F238E27FC236}">
                <a16:creationId xmlns:a16="http://schemas.microsoft.com/office/drawing/2014/main" id="{837BE046-163F-AD0F-A728-033EA6915E23}"/>
              </a:ext>
            </a:extLst>
          </p:cNvPr>
          <p:cNvSpPr txBox="1"/>
          <p:nvPr/>
        </p:nvSpPr>
        <p:spPr>
          <a:xfrm>
            <a:off x="9084112" y="5470367"/>
            <a:ext cx="1842968" cy="1231106"/>
          </a:xfrm>
          <a:prstGeom prst="rect">
            <a:avLst/>
          </a:prstGeom>
          <a:noFill/>
        </p:spPr>
        <p:txBody>
          <a:bodyPr wrap="square" anchor="t">
            <a:noAutofit/>
          </a:bodyPr>
          <a:lstStyle/>
          <a:p>
            <a:pPr algn="ctr" rtl="0"/>
            <a:r>
              <a:rPr lang="zh-Hant" sz="1800" b="1" u="none" strike="noStrike" dirty="0">
                <a:solidFill>
                  <a:srgbClr val="601329"/>
                </a:solidFill>
                <a:latin typeface="Microsoft JhengHei" panose="020B0604030504040204" pitchFamily="34" charset="-120"/>
                <a:ea typeface="Microsoft JhengHei" panose="020B0604030504040204" pitchFamily="34" charset="-120"/>
              </a:rPr>
              <a:t>梅洛</a:t>
            </a:r>
          </a:p>
          <a:p>
            <a:pPr algn="ctr"/>
            <a:endParaRPr lang="en-US" dirty="0">
              <a:solidFill>
                <a:srgbClr val="601329"/>
              </a:solidFill>
              <a:latin typeface="Microsoft JhengHei" panose="020B0604030504040204" pitchFamily="34" charset="-120"/>
              <a:ea typeface="Microsoft JhengHei" panose="020B0604030504040204" pitchFamily="34" charset="-120"/>
            </a:endParaRPr>
          </a:p>
          <a:p>
            <a:pPr algn="ctr" rtl="0"/>
            <a:r>
              <a:rPr lang="zh-Hant" sz="3800" u="none" strike="noStrike" dirty="0">
                <a:solidFill>
                  <a:srgbClr val="FFFFFF"/>
                </a:solidFill>
                <a:latin typeface="Microsoft JhengHei" panose="020B0604030504040204" pitchFamily="34" charset="-120"/>
                <a:ea typeface="Microsoft JhengHei" panose="020B0604030504040204" pitchFamily="34" charset="-120"/>
              </a:rPr>
              <a:t>3%</a:t>
            </a:r>
          </a:p>
        </p:txBody>
      </p:sp>
      <p:sp>
        <p:nvSpPr>
          <p:cNvPr id="2" name="TextBox 1">
            <a:extLst>
              <a:ext uri="{FF2B5EF4-FFF2-40B4-BE49-F238E27FC236}">
                <a16:creationId xmlns:a16="http://schemas.microsoft.com/office/drawing/2014/main" id="{23BBD4D1-7A71-C4FE-7F18-CD7D8AB2271D}"/>
              </a:ext>
            </a:extLst>
          </p:cNvPr>
          <p:cNvSpPr txBox="1"/>
          <p:nvPr/>
        </p:nvSpPr>
        <p:spPr>
          <a:xfrm rot="16200000">
            <a:off x="1037385" y="4019453"/>
            <a:ext cx="1540551"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RIESLING</a:t>
            </a:r>
            <a:endParaRPr lang="zh-Hant" sz="2200" b="1" u="none" strike="noStrike" dirty="0">
              <a:solidFill>
                <a:srgbClr val="FFFFFF"/>
              </a:solidFill>
              <a:latin typeface="Neue Haas Grotesk Text Pro"/>
            </a:endParaRPr>
          </a:p>
        </p:txBody>
      </p:sp>
      <p:sp>
        <p:nvSpPr>
          <p:cNvPr id="5" name="TextBox 4">
            <a:extLst>
              <a:ext uri="{FF2B5EF4-FFF2-40B4-BE49-F238E27FC236}">
                <a16:creationId xmlns:a16="http://schemas.microsoft.com/office/drawing/2014/main" id="{F74C6C39-D206-713C-96F6-A893D71617B6}"/>
              </a:ext>
            </a:extLst>
          </p:cNvPr>
          <p:cNvSpPr txBox="1"/>
          <p:nvPr/>
        </p:nvSpPr>
        <p:spPr>
          <a:xfrm rot="16200000">
            <a:off x="3226950" y="4049269"/>
            <a:ext cx="1278876" cy="371255"/>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SHIRAZ</a:t>
            </a:r>
            <a:endParaRPr lang="zh-Hant" sz="2200" b="1" u="none" strike="noStrike" dirty="0">
              <a:solidFill>
                <a:srgbClr val="FFFFFF"/>
              </a:solidFill>
              <a:latin typeface="Neue Haas Grotesk Text Pro"/>
            </a:endParaRPr>
          </a:p>
        </p:txBody>
      </p:sp>
      <p:sp>
        <p:nvSpPr>
          <p:cNvPr id="6" name="TextBox 5">
            <a:extLst>
              <a:ext uri="{FF2B5EF4-FFF2-40B4-BE49-F238E27FC236}">
                <a16:creationId xmlns:a16="http://schemas.microsoft.com/office/drawing/2014/main" id="{D0871AEF-CE71-8B1A-15CC-49731F265895}"/>
              </a:ext>
            </a:extLst>
          </p:cNvPr>
          <p:cNvSpPr txBox="1"/>
          <p:nvPr/>
        </p:nvSpPr>
        <p:spPr>
          <a:xfrm rot="16200000">
            <a:off x="4772855" y="4019454"/>
            <a:ext cx="2260748"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CHARDONNAY</a:t>
            </a:r>
            <a:endParaRPr lang="zh-Hant" sz="2200" b="1" u="none" strike="noStrike" dirty="0">
              <a:solidFill>
                <a:srgbClr val="FFFFFF"/>
              </a:solidFill>
              <a:latin typeface="Neue Haas Grotesk Text Pro"/>
            </a:endParaRPr>
          </a:p>
        </p:txBody>
      </p:sp>
      <p:sp>
        <p:nvSpPr>
          <p:cNvPr id="9" name="TextBox 8">
            <a:extLst>
              <a:ext uri="{FF2B5EF4-FFF2-40B4-BE49-F238E27FC236}">
                <a16:creationId xmlns:a16="http://schemas.microsoft.com/office/drawing/2014/main" id="{1ADF0567-1859-85F3-2820-A27B8C08FA93}"/>
              </a:ext>
            </a:extLst>
          </p:cNvPr>
          <p:cNvSpPr txBox="1"/>
          <p:nvPr/>
        </p:nvSpPr>
        <p:spPr>
          <a:xfrm rot="16200000">
            <a:off x="9255296" y="4019455"/>
            <a:ext cx="1395127" cy="430887"/>
          </a:xfrm>
          <a:prstGeom prst="rect">
            <a:avLst/>
          </a:prstGeom>
          <a:noFill/>
        </p:spPr>
        <p:txBody>
          <a:bodyPr wrap="none" rtlCol="0">
            <a:noAutofit/>
          </a:bodyPr>
          <a:lstStyle/>
          <a:p>
            <a:pPr algn="ctr" rtl="0"/>
            <a:r>
              <a:rPr lang="en-AU" altLang="zh-Hant" sz="2200" b="1" u="none" strike="noStrike" dirty="0">
                <a:solidFill>
                  <a:srgbClr val="FFFFFF"/>
                </a:solidFill>
                <a:latin typeface="Neue Haas Grotesk Text Pro"/>
              </a:rPr>
              <a:t>MERLOT</a:t>
            </a:r>
            <a:endParaRPr lang="zh-Hant" sz="2200" b="1" u="none" strike="noStrike" dirty="0">
              <a:solidFill>
                <a:srgbClr val="FFFFFF"/>
              </a:solidFill>
              <a:latin typeface="Neue Haas Grotesk Text Pro"/>
            </a:endParaRPr>
          </a:p>
        </p:txBody>
      </p:sp>
      <p:sp>
        <p:nvSpPr>
          <p:cNvPr id="10" name="TextBox 9">
            <a:extLst>
              <a:ext uri="{FF2B5EF4-FFF2-40B4-BE49-F238E27FC236}">
                <a16:creationId xmlns:a16="http://schemas.microsoft.com/office/drawing/2014/main" id="{D3720DD2-9B67-B47A-736B-3157957183ED}"/>
              </a:ext>
            </a:extLst>
          </p:cNvPr>
          <p:cNvSpPr txBox="1"/>
          <p:nvPr/>
        </p:nvSpPr>
        <p:spPr>
          <a:xfrm rot="16200000">
            <a:off x="6968103" y="3910450"/>
            <a:ext cx="1929695" cy="648896"/>
          </a:xfrm>
          <a:prstGeom prst="rect">
            <a:avLst/>
          </a:prstGeom>
          <a:noFill/>
        </p:spPr>
        <p:txBody>
          <a:bodyPr wrap="none" rtlCol="0">
            <a:noAutofit/>
          </a:bodyPr>
          <a:lstStyle/>
          <a:p>
            <a:pPr algn="ctr" rtl="0">
              <a:lnSpc>
                <a:spcPct val="82000"/>
              </a:lnSpc>
            </a:pPr>
            <a:r>
              <a:rPr lang="en-AU" altLang="zh-Hant" sz="2200" b="1" u="none" strike="noStrike" dirty="0">
                <a:solidFill>
                  <a:srgbClr val="FFFFFF"/>
                </a:solidFill>
                <a:latin typeface="Neue Haas Grotesk Text Pro"/>
              </a:rPr>
              <a:t>CABERNET </a:t>
            </a:r>
          </a:p>
          <a:p>
            <a:pPr algn="ctr" rtl="0">
              <a:lnSpc>
                <a:spcPct val="82000"/>
              </a:lnSpc>
            </a:pPr>
            <a:r>
              <a:rPr lang="en-AU" altLang="zh-Hant" sz="2200" b="1" u="none" strike="noStrike" dirty="0">
                <a:solidFill>
                  <a:srgbClr val="FFFFFF"/>
                </a:solidFill>
                <a:latin typeface="Neue Haas Grotesk Text Pro"/>
              </a:rPr>
              <a:t>SAUVIGNON</a:t>
            </a:r>
            <a:endParaRPr lang="zh-Hant" sz="2200" b="1" u="none" strike="noStrike" dirty="0">
              <a:solidFill>
                <a:srgbClr val="FFFFFF"/>
              </a:solidFill>
              <a:latin typeface="Neue Haas Grotesk Text Pro"/>
            </a:endParaRPr>
          </a:p>
        </p:txBody>
      </p:sp>
    </p:spTree>
    <p:extLst>
      <p:ext uri="{BB962C8B-B14F-4D97-AF65-F5344CB8AC3E}">
        <p14:creationId xmlns:p14="http://schemas.microsoft.com/office/powerpoint/2010/main" val="413444967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367169"/>
            <a:ext cx="403691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p:nvPr/>
        </p:nvCxnSpPr>
        <p:spPr>
          <a:xfrm>
            <a:off x="7107330" y="5539740"/>
            <a:ext cx="855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descr="A close up of a bottle&#10;&#10;Description automatically generated">
            <a:extLst>
              <a:ext uri="{FF2B5EF4-FFF2-40B4-BE49-F238E27FC236}">
                <a16:creationId xmlns:a16="http://schemas.microsoft.com/office/drawing/2014/main" id="{0A9450BE-EDA9-DA19-7EB0-0694C109A1C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695857" y="886720"/>
            <a:ext cx="1937783" cy="5866338"/>
          </a:xfrm>
          <a:prstGeom prst="rect">
            <a:avLst/>
          </a:prstGeom>
        </p:spPr>
      </p:pic>
      <p:sp>
        <p:nvSpPr>
          <p:cNvPr id="4" name="TextBox 3">
            <a:extLst>
              <a:ext uri="{FF2B5EF4-FFF2-40B4-BE49-F238E27FC236}">
                <a16:creationId xmlns:a16="http://schemas.microsoft.com/office/drawing/2014/main" id="{6A53CAD1-41AE-603C-A2AC-6F78511DB248}"/>
              </a:ext>
            </a:extLst>
          </p:cNvPr>
          <p:cNvSpPr txBox="1"/>
          <p:nvPr/>
        </p:nvSpPr>
        <p:spPr>
          <a:xfrm>
            <a:off x="304800" y="352998"/>
            <a:ext cx="5541444" cy="1182631"/>
          </a:xfrm>
          <a:prstGeom prst="rect">
            <a:avLst/>
          </a:prstGeom>
          <a:noFill/>
        </p:spPr>
        <p:txBody>
          <a:bodyPr wrap="square">
            <a:noAutofit/>
          </a:bodyPr>
          <a:lstStyle/>
          <a:p>
            <a:pPr rtl="0"/>
            <a:r>
              <a:rPr lang="zh-Hant" sz="3200" b="1" u="none" strike="noStrike" dirty="0">
                <a:solidFill>
                  <a:schemeClr val="accent1"/>
                </a:solidFill>
                <a:latin typeface="Microsoft JhengHei" panose="020B0604030504040204" pitchFamily="34" charset="-120"/>
                <a:ea typeface="Microsoft JhengHei" panose="020B0604030504040204" pitchFamily="34" charset="-120"/>
              </a:rPr>
              <a:t>伊甸谷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chemeClr val="bg2"/>
                </a:solidFill>
                <a:latin typeface="Microsoft JhengHei" panose="020B0604030504040204" pitchFamily="34" charset="-120"/>
                <a:ea typeface="Microsoft JhengHei" panose="020B0604030504040204" pitchFamily="34" charset="-120"/>
              </a:rPr>
              <a:t>雷司令</a:t>
            </a:r>
            <a:endParaRPr lang="zh-Hant" sz="5400" b="1" u="none" strike="noStrike" dirty="0">
              <a:solidFill>
                <a:schemeClr val="bg2"/>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627716"/>
            <a:ext cx="2805709" cy="1102866"/>
          </a:xfrm>
          <a:prstGeom prst="rect">
            <a:avLst/>
          </a:prstGeom>
          <a:noFill/>
        </p:spPr>
        <p:txBody>
          <a:bodyPr wrap="square" anchor="b">
            <a:noAutofit/>
          </a:bodyPr>
          <a:lstStyle/>
          <a:p>
            <a:pPr algn="ctr" rtl="0">
              <a:spcBef>
                <a:spcPts val="217"/>
              </a:spcBef>
            </a:pPr>
            <a:br>
              <a:rPr lang="zh-Hant" sz="1600" u="none" strike="noStrike" dirty="0">
                <a:latin typeface="Microsoft JhengHei" panose="020B0604030504040204" pitchFamily="34" charset="-120"/>
                <a:ea typeface="Microsoft JhengHei" panose="020B0604030504040204" pitchFamily="34" charset="-120"/>
              </a:rPr>
            </a:br>
            <a:r>
              <a:rPr lang="zh-Hant" sz="1600" u="none" strike="noStrike" dirty="0">
                <a:latin typeface="Microsoft JhengHei" panose="020B0604030504040204" pitchFamily="34" charset="-120"/>
                <a:ea typeface="Microsoft JhengHei" panose="020B0604030504040204" pitchFamily="34" charset="-120"/>
              </a:rPr>
              <a:t>濃鬱的檸檬青檸香氣</a:t>
            </a:r>
          </a:p>
          <a:p>
            <a:pPr algn="ctr" rtl="0">
              <a:spcBef>
                <a:spcPts val="217"/>
              </a:spcBef>
              <a:spcAft>
                <a:spcPts val="638"/>
              </a:spcAft>
            </a:pPr>
            <a:r>
              <a:rPr lang="zh-Hant" sz="1600" u="none" strike="noStrike" dirty="0">
                <a:latin typeface="Microsoft JhengHei" panose="020B0604030504040204" pitchFamily="34" charset="-120"/>
                <a:ea typeface="Microsoft JhengHei" panose="020B0604030504040204" pitchFamily="34" charset="-120"/>
              </a:rPr>
              <a:t>味道非常濃鬱</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27499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66070" y="2209119"/>
            <a:ext cx="1832762" cy="1790105"/>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r>
              <a:rPr lang="zh-Hant" sz="1600" u="none" strike="noStrike">
                <a:solidFill>
                  <a:srgbClr val="000000"/>
                </a:solidFill>
                <a:latin typeface="Microsoft JhengHei" panose="020B0604030504040204" pitchFamily="34" charset="-120"/>
                <a:ea typeface="Microsoft JhengHei" panose="020B0604030504040204" pitchFamily="34" charset="-120"/>
              </a:rPr>
              <a:t>最重要的白葡萄品種，約佔總壓榨量的四分之一</a:t>
            </a:r>
          </a:p>
        </p:txBody>
      </p:sp>
      <p:sp>
        <p:nvSpPr>
          <p:cNvPr id="29" name="TextBox 28">
            <a:extLst>
              <a:ext uri="{FF2B5EF4-FFF2-40B4-BE49-F238E27FC236}">
                <a16:creationId xmlns:a16="http://schemas.microsoft.com/office/drawing/2014/main" id="{9EE6620A-6DE8-9F2C-93D7-EA689D1394C6}"/>
              </a:ext>
            </a:extLst>
          </p:cNvPr>
          <p:cNvSpPr txBox="1"/>
          <p:nvPr/>
        </p:nvSpPr>
        <p:spPr>
          <a:xfrm>
            <a:off x="597712" y="5286538"/>
            <a:ext cx="2805709" cy="1193596"/>
          </a:xfrm>
          <a:prstGeom prst="rect">
            <a:avLst/>
          </a:prstGeom>
          <a:noFill/>
        </p:spPr>
        <p:txBody>
          <a:bodyPr wrap="square" anchor="b">
            <a:noAutofit/>
          </a:bodyPr>
          <a:lstStyle/>
          <a:p>
            <a:pPr rtl="0">
              <a:lnSpc>
                <a:spcPct val="82000"/>
              </a:lnSpc>
              <a:spcBef>
                <a:spcPts val="217"/>
              </a:spcBef>
            </a:pPr>
            <a:r>
              <a:rPr lang="zh-Hant" sz="1400" u="none" strike="noStrike" dirty="0">
                <a:latin typeface="Microsoft JhengHei" panose="020B0604030504040204" pitchFamily="34" charset="-120"/>
                <a:ea typeface="Microsoft JhengHei" panose="020B0604030504040204" pitchFamily="34" charset="-120"/>
              </a:rPr>
              <a:t>主要風味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檸檬汁</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青檸汁</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青蘋果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薑花</a:t>
            </a:r>
          </a:p>
        </p:txBody>
      </p:sp>
      <p:sp>
        <p:nvSpPr>
          <p:cNvPr id="32" name="TextBox 31">
            <a:extLst>
              <a:ext uri="{FF2B5EF4-FFF2-40B4-BE49-F238E27FC236}">
                <a16:creationId xmlns:a16="http://schemas.microsoft.com/office/drawing/2014/main" id="{22201F74-1579-3130-4797-DB2844643F81}"/>
              </a:ext>
            </a:extLst>
          </p:cNvPr>
          <p:cNvSpPr txBox="1"/>
          <p:nvPr/>
        </p:nvSpPr>
        <p:spPr>
          <a:xfrm>
            <a:off x="3401872" y="5286538"/>
            <a:ext cx="2805709" cy="1193596"/>
          </a:xfrm>
          <a:prstGeom prst="rect">
            <a:avLst/>
          </a:prstGeom>
          <a:noFill/>
        </p:spPr>
        <p:txBody>
          <a:bodyPr wrap="square" anchor="b">
            <a:noAutofit/>
          </a:bodyPr>
          <a:lstStyle/>
          <a:p>
            <a:pPr rtl="0">
              <a:lnSpc>
                <a:spcPct val="82000"/>
              </a:lnSpc>
              <a:spcBef>
                <a:spcPts val="217"/>
              </a:spcBef>
            </a:pPr>
            <a:r>
              <a:rPr lang="zh-Hant" sz="1400" u="none" strike="noStrike" dirty="0">
                <a:latin typeface="Microsoft JhengHei" panose="020B0604030504040204" pitchFamily="34" charset="-120"/>
                <a:ea typeface="Microsoft JhengHei" panose="020B0604030504040204" pitchFamily="34" charset="-120"/>
              </a:rPr>
              <a:t>次要風味</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吐司</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杏仁</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蜂蜜</a:t>
            </a:r>
          </a:p>
          <a:p>
            <a:pPr marL="285750" indent="-285750" rtl="0">
              <a:lnSpc>
                <a:spcPct val="82000"/>
              </a:lnSpc>
              <a:spcBef>
                <a:spcPts val="150"/>
              </a:spcBef>
              <a:spcAft>
                <a:spcPts val="315"/>
              </a:spcAft>
              <a:buClr>
                <a:srgbClr val="B2D8BE"/>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果醬</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1546860" y="4525409"/>
            <a:ext cx="454914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15561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2D862B48-2293-2118-9B46-8D7DF76BBE3D}"/>
              </a:ext>
            </a:extLst>
          </p:cNvPr>
          <p:cNvCxnSpPr/>
          <p:nvPr/>
        </p:nvCxnSpPr>
        <p:spPr>
          <a:xfrm flipH="1">
            <a:off x="4070770" y="451778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933559" y="5142629"/>
            <a:ext cx="1734513" cy="830997"/>
          </a:xfrm>
          <a:prstGeom prst="rect">
            <a:avLst/>
          </a:prstGeom>
          <a:noFill/>
        </p:spPr>
        <p:txBody>
          <a:bodyPr wrap="square" anchor="b">
            <a:noAutofit/>
          </a:bodyPr>
          <a:lstStyle/>
          <a:p>
            <a:pPr algn="ctr" rtl="0">
              <a:spcBef>
                <a:spcPts val="203"/>
              </a:spcBef>
            </a:pPr>
            <a:r>
              <a:rPr lang="zh-Hant" sz="1600" u="none" strike="noStrike" dirty="0">
                <a:latin typeface="Microsoft JhengHei" panose="020B0604030504040204" pitchFamily="34" charset="-120"/>
                <a:ea typeface="Microsoft JhengHei" panose="020B0604030504040204" pitchFamily="34" charset="-120"/>
              </a:rPr>
              <a:t>在涼爽、</a:t>
            </a:r>
            <a:br>
              <a:rPr lang="zh-Hant" sz="1600" u="none" strike="noStrike" dirty="0">
                <a:latin typeface="Microsoft JhengHei" panose="020B0604030504040204" pitchFamily="34" charset="-120"/>
                <a:ea typeface="Microsoft JhengHei" panose="020B0604030504040204" pitchFamily="34" charset="-120"/>
              </a:rPr>
            </a:br>
            <a:r>
              <a:rPr lang="zh-Hant" sz="1600" u="none" strike="noStrike" dirty="0">
                <a:latin typeface="Microsoft JhengHei" panose="020B0604030504040204" pitchFamily="34" charset="-120"/>
                <a:ea typeface="Microsoft JhengHei" panose="020B0604030504040204" pitchFamily="34" charset="-120"/>
              </a:rPr>
              <a:t>高海拔的葡萄園中茁壯成長</a:t>
            </a:r>
          </a:p>
        </p:txBody>
      </p: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RIESLING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331256485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6" name="Picture Placeholder 8" descr="A close up of a bottle&#10;&#10;Description automatically generated">
            <a:extLst>
              <a:ext uri="{FF2B5EF4-FFF2-40B4-BE49-F238E27FC236}">
                <a16:creationId xmlns:a16="http://schemas.microsoft.com/office/drawing/2014/main" id="{1E720B25-2B4A-DBCB-23C5-2ED68685355D}"/>
              </a:ext>
            </a:extLst>
          </p:cNvPr>
          <p:cNvPicPr>
            <a:picLocks noGrp="1" noChangeAspect="1"/>
          </p:cNvPicPr>
          <p:nvPr>
            <p:ph type="pic" sz="quarter" idx="4294967295"/>
          </p:nvPr>
        </p:nvPicPr>
        <p:blipFill>
          <a:blip r:embed="rId2">
            <a:extLst>
              <a:ext uri="{28A0092B-C50C-407E-A947-70E740481C1C}">
                <a14:useLocalDpi xmlns:a14="http://schemas.microsoft.com/office/drawing/2010/main"/>
              </a:ext>
            </a:extLst>
          </a:blip>
          <a:stretch>
            <a:fillRect/>
          </a:stretch>
        </p:blipFill>
        <p:spPr>
          <a:xfrm>
            <a:off x="8514975" y="368300"/>
            <a:ext cx="2114328" cy="6400800"/>
          </a:xfr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343129"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RIESLING</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10" name="Oval 9">
            <a:extLst>
              <a:ext uri="{FF2B5EF4-FFF2-40B4-BE49-F238E27FC236}">
                <a16:creationId xmlns:a16="http://schemas.microsoft.com/office/drawing/2014/main" id="{C2164130-C817-58F9-2C6A-4CE3EF096460}"/>
              </a:ext>
            </a:extLst>
          </p:cNvPr>
          <p:cNvSpPr/>
          <p:nvPr/>
        </p:nvSpPr>
        <p:spPr>
          <a:xfrm>
            <a:off x="2010871" y="1969172"/>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375014" y="1966270"/>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739157" y="1966270"/>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03300" y="1966270"/>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1" name="Oval 40">
            <a:extLst>
              <a:ext uri="{FF2B5EF4-FFF2-40B4-BE49-F238E27FC236}">
                <a16:creationId xmlns:a16="http://schemas.microsoft.com/office/drawing/2014/main" id="{733F3771-4282-D452-8E25-D8716D9E49DC}"/>
              </a:ext>
            </a:extLst>
          </p:cNvPr>
          <p:cNvSpPr/>
          <p:nvPr/>
        </p:nvSpPr>
        <p:spPr>
          <a:xfrm>
            <a:off x="3467824" y="1966270"/>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832348" y="1966270"/>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190693" y="1966270"/>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561395" y="1966270"/>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4925919" y="1966270"/>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1938063" y="2413463"/>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雷司令</a:t>
            </a:r>
          </a:p>
        </p:txBody>
      </p:sp>
      <p:sp>
        <p:nvSpPr>
          <p:cNvPr id="54" name="Oval 53">
            <a:extLst>
              <a:ext uri="{FF2B5EF4-FFF2-40B4-BE49-F238E27FC236}">
                <a16:creationId xmlns:a16="http://schemas.microsoft.com/office/drawing/2014/main" id="{1727E905-3D33-773A-D9E9-10C39B8CC9D6}"/>
              </a:ext>
            </a:extLst>
          </p:cNvPr>
          <p:cNvSpPr/>
          <p:nvPr/>
        </p:nvSpPr>
        <p:spPr>
          <a:xfrm>
            <a:off x="2010871" y="31183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37501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739157"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03300"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B2D090DD-3AF4-E349-50FC-69C07E42ED6E}"/>
              </a:ext>
            </a:extLst>
          </p:cNvPr>
          <p:cNvSpPr/>
          <p:nvPr/>
        </p:nvSpPr>
        <p:spPr>
          <a:xfrm>
            <a:off x="3467824" y="311544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832348"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190693"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561395"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4925919" y="311544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1912839"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17FA6A38-C666-98D9-C821-631BB9550932}"/>
              </a:ext>
            </a:extLst>
          </p:cNvPr>
          <p:cNvSpPr txBox="1"/>
          <p:nvPr/>
        </p:nvSpPr>
        <p:spPr>
          <a:xfrm>
            <a:off x="3182590" y="279324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1CD87786-BE18-37C8-3AB3-C70C9354BB8D}"/>
              </a:ext>
            </a:extLst>
          </p:cNvPr>
          <p:cNvSpPr txBox="1"/>
          <p:nvPr/>
        </p:nvSpPr>
        <p:spPr>
          <a:xfrm>
            <a:off x="4475721" y="276437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C92AD4F4-FD06-9A8F-D356-182F28EEBFB5}"/>
              </a:ext>
            </a:extLst>
          </p:cNvPr>
          <p:cNvSpPr/>
          <p:nvPr/>
        </p:nvSpPr>
        <p:spPr>
          <a:xfrm>
            <a:off x="2010871" y="3958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37501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739157"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03300"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467824" y="395570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832348"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190693"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561395"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4925919" y="395570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1912839" y="3604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279637B9-1F45-D9DC-C235-659BABE8AA04}"/>
              </a:ext>
            </a:extLst>
          </p:cNvPr>
          <p:cNvSpPr txBox="1"/>
          <p:nvPr/>
        </p:nvSpPr>
        <p:spPr>
          <a:xfrm>
            <a:off x="3033407" y="363350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962863DC-1396-42D2-3D06-8BA51EE6DB45}"/>
              </a:ext>
            </a:extLst>
          </p:cNvPr>
          <p:cNvSpPr txBox="1"/>
          <p:nvPr/>
        </p:nvSpPr>
        <p:spPr>
          <a:xfrm>
            <a:off x="4475721" y="360463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90" name="Oval 89">
            <a:extLst>
              <a:ext uri="{FF2B5EF4-FFF2-40B4-BE49-F238E27FC236}">
                <a16:creationId xmlns:a16="http://schemas.microsoft.com/office/drawing/2014/main" id="{2B67659B-0036-47A0-F4B7-27DC6C3C1498}"/>
              </a:ext>
            </a:extLst>
          </p:cNvPr>
          <p:cNvSpPr/>
          <p:nvPr/>
        </p:nvSpPr>
        <p:spPr>
          <a:xfrm>
            <a:off x="2010871" y="4798869"/>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37501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739157"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03300"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467824"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832348"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190693"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561395"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4925919" y="4795967"/>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912839"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76401DA8-0D97-0782-0ABE-C326366FE106}"/>
              </a:ext>
            </a:extLst>
          </p:cNvPr>
          <p:cNvSpPr txBox="1"/>
          <p:nvPr/>
        </p:nvSpPr>
        <p:spPr>
          <a:xfrm>
            <a:off x="3033407" y="447376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95294854-F54A-CA0C-9BF6-CCE7C57C8B81}"/>
              </a:ext>
            </a:extLst>
          </p:cNvPr>
          <p:cNvSpPr txBox="1"/>
          <p:nvPr/>
        </p:nvSpPr>
        <p:spPr>
          <a:xfrm>
            <a:off x="4475721" y="444489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5" name="Oval 104">
            <a:extLst>
              <a:ext uri="{FF2B5EF4-FFF2-40B4-BE49-F238E27FC236}">
                <a16:creationId xmlns:a16="http://schemas.microsoft.com/office/drawing/2014/main" id="{A6FC767D-D962-B827-2D66-C493F323A724}"/>
              </a:ext>
            </a:extLst>
          </p:cNvPr>
          <p:cNvSpPr/>
          <p:nvPr/>
        </p:nvSpPr>
        <p:spPr>
          <a:xfrm>
            <a:off x="2010871" y="514485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37501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739157"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03300"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467824"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832348"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190693"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561395" y="514195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4925919" y="514195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6" name="Oval 115">
            <a:extLst>
              <a:ext uri="{FF2B5EF4-FFF2-40B4-BE49-F238E27FC236}">
                <a16:creationId xmlns:a16="http://schemas.microsoft.com/office/drawing/2014/main" id="{4B1D98A8-D9FE-E6AD-68CF-EF6B7648219F}"/>
              </a:ext>
            </a:extLst>
          </p:cNvPr>
          <p:cNvSpPr/>
          <p:nvPr/>
        </p:nvSpPr>
        <p:spPr>
          <a:xfrm>
            <a:off x="2010871" y="592951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375014"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739157"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03300"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467824" y="592661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190693"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561395"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4925919" y="592661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1912839"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2832326" y="560441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11%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475721" y="557553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grpSp>
        <p:nvGrpSpPr>
          <p:cNvPr id="11" name="Group 10">
            <a:extLst>
              <a:ext uri="{FF2B5EF4-FFF2-40B4-BE49-F238E27FC236}">
                <a16:creationId xmlns:a16="http://schemas.microsoft.com/office/drawing/2014/main" id="{90D1478E-5F6F-0128-ABDE-B3AD64F54DAF}"/>
              </a:ext>
            </a:extLst>
          </p:cNvPr>
          <p:cNvGrpSpPr/>
          <p:nvPr/>
        </p:nvGrpSpPr>
        <p:grpSpPr>
          <a:xfrm>
            <a:off x="3829455" y="5926610"/>
            <a:ext cx="278634" cy="272668"/>
            <a:chOff x="8032638" y="5926610"/>
            <a:chExt cx="278634" cy="272668"/>
          </a:xfrm>
          <a:solidFill>
            <a:schemeClr val="bg2"/>
          </a:solidFill>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p:nvPr/>
        </p:nvCxnSpPr>
        <p:spPr>
          <a:xfrm flipH="1">
            <a:off x="2141408"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p:nvPr/>
        </p:nvCxnSpPr>
        <p:spPr>
          <a:xfrm flipH="1">
            <a:off x="3209341" y="2277399"/>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p:nvPr/>
        </p:nvCxnSpPr>
        <p:spPr>
          <a:xfrm>
            <a:off x="2147205" y="2411523"/>
            <a:ext cx="103538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B0758F4-C997-BC02-9EF2-0A761397B80D}"/>
              </a:ext>
            </a:extLst>
          </p:cNvPr>
          <p:cNvSpPr txBox="1"/>
          <p:nvPr/>
        </p:nvSpPr>
        <p:spPr>
          <a:xfrm>
            <a:off x="506571" y="536250"/>
            <a:ext cx="6958298" cy="1127103"/>
          </a:xfrm>
          <a:prstGeom prst="rect">
            <a:avLst/>
          </a:prstGeom>
          <a:noFill/>
        </p:spPr>
        <p:txBody>
          <a:bodyPr wrap="square">
            <a:noAutofit/>
          </a:bodyPr>
          <a:lstStyle/>
          <a:p>
            <a:pPr rtl="0">
              <a:lnSpc>
                <a:spcPct val="82000"/>
              </a:lnSpc>
            </a:pPr>
            <a:r>
              <a:rPr lang="zh-Hant" sz="3200" b="1" u="none" strike="noStrike" dirty="0">
                <a:solidFill>
                  <a:schemeClr val="accent1"/>
                </a:solidFill>
                <a:latin typeface="Microsoft JhengHei" panose="020B0604030504040204" pitchFamily="34" charset="-120"/>
                <a:ea typeface="Microsoft JhengHei" panose="020B0604030504040204" pitchFamily="34" charset="-120"/>
              </a:rPr>
              <a:t>伊甸谷雷司令</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000" b="1" u="none" strike="noStrike" dirty="0">
                <a:solidFill>
                  <a:srgbClr val="B2D8BE"/>
                </a:solidFill>
                <a:latin typeface="Microsoft JhengHei" panose="020B0604030504040204" pitchFamily="34" charset="-120"/>
                <a:ea typeface="Microsoft JhengHei" panose="020B0604030504040204" pitchFamily="34" charset="-120"/>
              </a:rPr>
              <a:t>葡萄酒的特點</a:t>
            </a:r>
          </a:p>
        </p:txBody>
      </p:sp>
      <p:sp>
        <p:nvSpPr>
          <p:cNvPr id="2" name="Title 2">
            <a:extLst>
              <a:ext uri="{FF2B5EF4-FFF2-40B4-BE49-F238E27FC236}">
                <a16:creationId xmlns:a16="http://schemas.microsoft.com/office/drawing/2014/main" id="{2FEB5D36-153A-B35B-CC33-01D6108CA7F2}"/>
              </a:ext>
            </a:extLst>
          </p:cNvPr>
          <p:cNvSpPr txBox="1"/>
          <p:nvPr/>
        </p:nvSpPr>
        <p:spPr>
          <a:xfrm>
            <a:off x="523103" y="1970534"/>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3" name="Straight Connector 2">
            <a:extLst>
              <a:ext uri="{FF2B5EF4-FFF2-40B4-BE49-F238E27FC236}">
                <a16:creationId xmlns:a16="http://schemas.microsoft.com/office/drawing/2014/main" id="{3D56BE8F-B14C-8C38-5AA6-E5CABE69B615}"/>
              </a:ext>
            </a:extLst>
          </p:cNvPr>
          <p:cNvCxnSpPr>
            <a:cxnSpLocks/>
          </p:cNvCxnSpPr>
          <p:nvPr/>
        </p:nvCxnSpPr>
        <p:spPr>
          <a:xfrm>
            <a:off x="1052293" y="211192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itle 2">
            <a:extLst>
              <a:ext uri="{FF2B5EF4-FFF2-40B4-BE49-F238E27FC236}">
                <a16:creationId xmlns:a16="http://schemas.microsoft.com/office/drawing/2014/main" id="{82E9D65F-3B00-007F-4B9E-73374BFE3426}"/>
              </a:ext>
            </a:extLst>
          </p:cNvPr>
          <p:cNvSpPr txBox="1"/>
          <p:nvPr/>
        </p:nvSpPr>
        <p:spPr>
          <a:xfrm>
            <a:off x="505772" y="310558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7" name="Straight Connector 6">
            <a:extLst>
              <a:ext uri="{FF2B5EF4-FFF2-40B4-BE49-F238E27FC236}">
                <a16:creationId xmlns:a16="http://schemas.microsoft.com/office/drawing/2014/main" id="{E7D6C537-5494-7076-1930-846CA38CD509}"/>
              </a:ext>
            </a:extLst>
          </p:cNvPr>
          <p:cNvCxnSpPr>
            <a:cxnSpLocks/>
          </p:cNvCxnSpPr>
          <p:nvPr/>
        </p:nvCxnSpPr>
        <p:spPr>
          <a:xfrm>
            <a:off x="1052293" y="327345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832E6B2B-F977-6D1D-388E-51028EB0415A}"/>
              </a:ext>
            </a:extLst>
          </p:cNvPr>
          <p:cNvSpPr txBox="1"/>
          <p:nvPr/>
        </p:nvSpPr>
        <p:spPr>
          <a:xfrm>
            <a:off x="505772" y="397673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9" name="Straight Connector 8">
            <a:extLst>
              <a:ext uri="{FF2B5EF4-FFF2-40B4-BE49-F238E27FC236}">
                <a16:creationId xmlns:a16="http://schemas.microsoft.com/office/drawing/2014/main" id="{5EC0DD37-7AF2-7428-729E-79250289201A}"/>
              </a:ext>
            </a:extLst>
          </p:cNvPr>
          <p:cNvCxnSpPr>
            <a:cxnSpLocks/>
          </p:cNvCxnSpPr>
          <p:nvPr/>
        </p:nvCxnSpPr>
        <p:spPr>
          <a:xfrm>
            <a:off x="1052293" y="414461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Title 2">
            <a:extLst>
              <a:ext uri="{FF2B5EF4-FFF2-40B4-BE49-F238E27FC236}">
                <a16:creationId xmlns:a16="http://schemas.microsoft.com/office/drawing/2014/main" id="{50916F9B-1646-5F68-56B5-333F7EC45104}"/>
              </a:ext>
            </a:extLst>
          </p:cNvPr>
          <p:cNvSpPr txBox="1"/>
          <p:nvPr/>
        </p:nvSpPr>
        <p:spPr>
          <a:xfrm>
            <a:off x="505772" y="481699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22" name="Straight Connector 21">
            <a:extLst>
              <a:ext uri="{FF2B5EF4-FFF2-40B4-BE49-F238E27FC236}">
                <a16:creationId xmlns:a16="http://schemas.microsoft.com/office/drawing/2014/main" id="{17A9AA4E-36D0-A720-06E3-374744106807}"/>
              </a:ext>
            </a:extLst>
          </p:cNvPr>
          <p:cNvCxnSpPr/>
          <p:nvPr/>
        </p:nvCxnSpPr>
        <p:spPr>
          <a:xfrm>
            <a:off x="1052293" y="498486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Title 2">
            <a:extLst>
              <a:ext uri="{FF2B5EF4-FFF2-40B4-BE49-F238E27FC236}">
                <a16:creationId xmlns:a16="http://schemas.microsoft.com/office/drawing/2014/main" id="{FED6208B-7926-8B20-807B-590A82B3BE3B}"/>
              </a:ext>
            </a:extLst>
          </p:cNvPr>
          <p:cNvSpPr txBox="1"/>
          <p:nvPr/>
        </p:nvSpPr>
        <p:spPr>
          <a:xfrm>
            <a:off x="505772" y="51629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24" name="Straight Connector 23">
            <a:extLst>
              <a:ext uri="{FF2B5EF4-FFF2-40B4-BE49-F238E27FC236}">
                <a16:creationId xmlns:a16="http://schemas.microsoft.com/office/drawing/2014/main" id="{F2F24E27-B806-06D2-FBD4-8BE1A061AF7F}"/>
              </a:ext>
            </a:extLst>
          </p:cNvPr>
          <p:cNvCxnSpPr>
            <a:cxnSpLocks/>
          </p:cNvCxnSpPr>
          <p:nvPr/>
        </p:nvCxnSpPr>
        <p:spPr>
          <a:xfrm>
            <a:off x="1052293" y="533085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530E1C6E-CBB2-1261-5330-95202B42E98F}"/>
              </a:ext>
            </a:extLst>
          </p:cNvPr>
          <p:cNvSpPr txBox="1"/>
          <p:nvPr/>
        </p:nvSpPr>
        <p:spPr>
          <a:xfrm>
            <a:off x="505772" y="594764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26" name="Straight Connector 25">
            <a:extLst>
              <a:ext uri="{FF2B5EF4-FFF2-40B4-BE49-F238E27FC236}">
                <a16:creationId xmlns:a16="http://schemas.microsoft.com/office/drawing/2014/main" id="{DE10782E-3D99-96EF-B99D-2B6FF580F51B}"/>
              </a:ext>
            </a:extLst>
          </p:cNvPr>
          <p:cNvCxnSpPr>
            <a:cxnSpLocks/>
          </p:cNvCxnSpPr>
          <p:nvPr/>
        </p:nvCxnSpPr>
        <p:spPr>
          <a:xfrm>
            <a:off x="1052293" y="611551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15874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noAutofit/>
          </a:bodyPr>
          <a:lstStyle/>
          <a:p>
            <a:pPr rtl="0"/>
            <a:r>
              <a:rPr lang="zh-Hant" sz="3200" b="1" u="none" strike="noStrike" dirty="0">
                <a:solidFill>
                  <a:schemeClr val="accent1"/>
                </a:solidFill>
                <a:latin typeface="Microsoft JhengHei" panose="020B0604030504040204" pitchFamily="34" charset="-120"/>
                <a:ea typeface="Microsoft JhengHei" panose="020B0604030504040204" pitchFamily="34" charset="-120"/>
              </a:rPr>
              <a:t>巴羅薩谷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dirty="0">
                <a:solidFill>
                  <a:srgbClr val="55D8BF"/>
                </a:solidFill>
                <a:latin typeface="Microsoft JhengHei" panose="020B0604030504040204" pitchFamily="34" charset="-120"/>
                <a:ea typeface="Microsoft JhengHei" panose="020B0604030504040204" pitchFamily="34" charset="-120"/>
              </a:rPr>
              <a:t>歌海娜</a:t>
            </a:r>
            <a:endParaRPr lang="zh-Hant" sz="5400" b="1" u="none" strike="noStrike" dirty="0">
              <a:solidFill>
                <a:srgbClr val="55D8BF"/>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821719"/>
            <a:ext cx="2805709" cy="1077218"/>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口感豐富，成熟飽滿，帶有紅色水果、香料和胡椒的風味。</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55D8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130268" y="2479963"/>
            <a:ext cx="1874323" cy="124841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1600" u="none" strike="noStrike">
                <a:latin typeface="Microsoft JhengHei" panose="020B0604030504040204" pitchFamily="34" charset="-120"/>
                <a:ea typeface="Microsoft JhengHei" panose="020B0604030504040204" pitchFamily="34" charset="-120"/>
              </a:rPr>
              <a:t>一種用途廣泛的葡萄，既可釀造</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單一品種葡萄酒，也可釀造混釀葡萄酒。</a:t>
            </a:r>
          </a:p>
        </p:txBody>
      </p:sp>
      <p:sp>
        <p:nvSpPr>
          <p:cNvPr id="29" name="TextBox 28">
            <a:extLst>
              <a:ext uri="{FF2B5EF4-FFF2-40B4-BE49-F238E27FC236}">
                <a16:creationId xmlns:a16="http://schemas.microsoft.com/office/drawing/2014/main" id="{9EE6620A-6DE8-9F2C-93D7-EA689D1394C6}"/>
              </a:ext>
            </a:extLst>
          </p:cNvPr>
          <p:cNvSpPr txBox="1"/>
          <p:nvPr/>
        </p:nvSpPr>
        <p:spPr>
          <a:xfrm>
            <a:off x="2953919" y="5309571"/>
            <a:ext cx="2805709" cy="991297"/>
          </a:xfrm>
          <a:prstGeom prst="rect">
            <a:avLst/>
          </a:prstGeom>
          <a:noFill/>
        </p:spPr>
        <p:txBody>
          <a:bodyPr wrap="square" anchor="b">
            <a:noAutofit/>
          </a:bodyPr>
          <a:lstStyle/>
          <a:p>
            <a:pPr marL="285750" indent="-285750" rtl="0">
              <a:lnSpc>
                <a:spcPct val="82000"/>
              </a:lnSpc>
              <a:spcBef>
                <a:spcPts val="150"/>
              </a:spcBef>
              <a:spcAft>
                <a:spcPts val="315"/>
              </a:spcAft>
              <a:buClr>
                <a:schemeClr val="accent3"/>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深樹莓色</a:t>
            </a:r>
          </a:p>
          <a:p>
            <a:pPr marL="285750" indent="-285750" rtl="0">
              <a:lnSpc>
                <a:spcPct val="82000"/>
              </a:lnSpc>
              <a:spcBef>
                <a:spcPts val="150"/>
              </a:spcBef>
              <a:spcAft>
                <a:spcPts val="315"/>
              </a:spcAft>
              <a:buClr>
                <a:schemeClr val="accent3"/>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草莓</a:t>
            </a:r>
          </a:p>
          <a:p>
            <a:pPr marL="285750" indent="-285750" rtl="0">
              <a:lnSpc>
                <a:spcPct val="82000"/>
              </a:lnSpc>
              <a:spcBef>
                <a:spcPts val="150"/>
              </a:spcBef>
              <a:spcAft>
                <a:spcPts val="315"/>
              </a:spcAft>
              <a:buClr>
                <a:schemeClr val="accent3"/>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櫻桃</a:t>
            </a:r>
          </a:p>
          <a:p>
            <a:pPr marL="285750" indent="-285750" rtl="0">
              <a:lnSpc>
                <a:spcPct val="82000"/>
              </a:lnSpc>
              <a:spcBef>
                <a:spcPts val="150"/>
              </a:spcBef>
              <a:spcAft>
                <a:spcPts val="315"/>
              </a:spcAft>
              <a:buClr>
                <a:schemeClr val="accent3"/>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白胡椒</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3821430" y="4615269"/>
            <a:ext cx="204792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3821430" y="4607649"/>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GRENACHE</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7649920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41791" y="364339"/>
            <a:ext cx="11283754" cy="1325562"/>
          </a:xfrm>
        </p:spPr>
        <p:txBody>
          <a:bodyPr>
            <a:noAutofit/>
          </a:bodyPr>
          <a:lstStyle/>
          <a:p>
            <a:pPr rtl="0">
              <a:lnSpc>
                <a:spcPct val="100000"/>
              </a:lnSpc>
            </a:pPr>
            <a:r>
              <a:rPr lang="zh-Hant" sz="3200" b="1" u="none" strike="noStrike" dirty="0">
                <a:solidFill>
                  <a:schemeClr val="accent1"/>
                </a:solidFill>
                <a:latin typeface="Neue Haas Grotesk Text Pro"/>
              </a:rPr>
              <a:t>巴羅薩歌海娜</a:t>
            </a:r>
            <a:br>
              <a:rPr lang="zh-Hant" sz="4000" b="1" u="none" strike="noStrike" dirty="0">
                <a:solidFill>
                  <a:srgbClr val="55D8BF"/>
                </a:solidFill>
                <a:latin typeface="Neue Haas Grotesk Text Pro"/>
              </a:rPr>
            </a:br>
            <a:r>
              <a:rPr lang="zh-Hant" sz="5000" b="1" u="none" strike="noStrike" dirty="0">
                <a:solidFill>
                  <a:srgbClr val="55D8BF"/>
                </a:solidFill>
                <a:latin typeface="Neue Haas Grotesk Text Pro"/>
              </a:rPr>
              <a:t>葡萄酒的特點</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20725"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94121"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GRENACHE</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3" name="Oval 2">
            <a:extLst>
              <a:ext uri="{FF2B5EF4-FFF2-40B4-BE49-F238E27FC236}">
                <a16:creationId xmlns:a16="http://schemas.microsoft.com/office/drawing/2014/main" id="{41DE629F-C42E-E95B-868D-BFF5D8D93772}"/>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 name="Oval 3">
            <a:extLst>
              <a:ext uri="{FF2B5EF4-FFF2-40B4-BE49-F238E27FC236}">
                <a16:creationId xmlns:a16="http://schemas.microsoft.com/office/drawing/2014/main" id="{AE034501-BD71-36C5-AEE1-83EB4457C4BB}"/>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AFD9AE93-C0F5-9995-75A2-974364F1989F}"/>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8DB3B4DA-4D06-6B32-A671-F7844F49DC13}"/>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 name="Title 2">
            <a:extLst>
              <a:ext uri="{FF2B5EF4-FFF2-40B4-BE49-F238E27FC236}">
                <a16:creationId xmlns:a16="http://schemas.microsoft.com/office/drawing/2014/main" id="{FB20E279-6A27-A77B-4A18-AF385998D2BF}"/>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sp>
        <p:nvSpPr>
          <p:cNvPr id="9" name="Oval 8">
            <a:extLst>
              <a:ext uri="{FF2B5EF4-FFF2-40B4-BE49-F238E27FC236}">
                <a16:creationId xmlns:a16="http://schemas.microsoft.com/office/drawing/2014/main" id="{E172ED3F-8264-6474-ACEF-9D65A68BDC07}"/>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 name="Oval 9">
            <a:extLst>
              <a:ext uri="{FF2B5EF4-FFF2-40B4-BE49-F238E27FC236}">
                <a16:creationId xmlns:a16="http://schemas.microsoft.com/office/drawing/2014/main" id="{C3E7881A-3A72-4003-8BC8-329BF9EF5A93}"/>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4BBAC681-F048-734B-04D8-FDF1635D6F1B}"/>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3" name="Oval 12">
            <a:extLst>
              <a:ext uri="{FF2B5EF4-FFF2-40B4-BE49-F238E27FC236}">
                <a16:creationId xmlns:a16="http://schemas.microsoft.com/office/drawing/2014/main" id="{288C57C7-A039-0F0E-F956-DD6D2047CE35}"/>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518D2DE8-C28F-89E3-A00C-00AE16610184}"/>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Title 2">
            <a:extLst>
              <a:ext uri="{FF2B5EF4-FFF2-40B4-BE49-F238E27FC236}">
                <a16:creationId xmlns:a16="http://schemas.microsoft.com/office/drawing/2014/main" id="{AC0947C1-D7D2-26EC-8D1E-8F070AD38DD8}"/>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歌海娜</a:t>
            </a:r>
          </a:p>
        </p:txBody>
      </p:sp>
      <p:cxnSp>
        <p:nvCxnSpPr>
          <p:cNvPr id="16" name="Straight Connector 15">
            <a:extLst>
              <a:ext uri="{FF2B5EF4-FFF2-40B4-BE49-F238E27FC236}">
                <a16:creationId xmlns:a16="http://schemas.microsoft.com/office/drawing/2014/main" id="{703FA6E5-9A9B-7497-974B-19C194C4B85C}"/>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5B55EFFB-1C3B-26B5-CBC3-DE3E14E746B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9673CC18-63C0-EB7E-057F-FAFEFFCD2BAF}"/>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39DB8B7E-A3BF-3600-7E31-29DCC2F0911B}"/>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2" name="Oval 31">
            <a:extLst>
              <a:ext uri="{FF2B5EF4-FFF2-40B4-BE49-F238E27FC236}">
                <a16:creationId xmlns:a16="http://schemas.microsoft.com/office/drawing/2014/main" id="{C842B426-0780-9409-25E8-CEC733D86366}"/>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7" name="Title 2">
            <a:extLst>
              <a:ext uri="{FF2B5EF4-FFF2-40B4-BE49-F238E27FC236}">
                <a16:creationId xmlns:a16="http://schemas.microsoft.com/office/drawing/2014/main" id="{2E358C3C-336C-76B9-87CD-31E40917510F}"/>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sp>
        <p:nvSpPr>
          <p:cNvPr id="41" name="Oval 40">
            <a:extLst>
              <a:ext uri="{FF2B5EF4-FFF2-40B4-BE49-F238E27FC236}">
                <a16:creationId xmlns:a16="http://schemas.microsoft.com/office/drawing/2014/main" id="{445AFC94-0955-F0E2-D1D7-AAFCA90C4DED}"/>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37F56ABF-DD57-DBA9-61F5-2AB5508F00E6}"/>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4D2E1690-A421-B189-D0CE-E92CC4A4D98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88243316-DF36-839D-67EC-0466E9B5DD0F}"/>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D61F672C-F5FF-7363-A633-D04DFBC39871}"/>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FF340E5-A3FD-AD06-FEE4-1E8A0614A00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48" name="Title 2">
            <a:extLst>
              <a:ext uri="{FF2B5EF4-FFF2-40B4-BE49-F238E27FC236}">
                <a16:creationId xmlns:a16="http://schemas.microsoft.com/office/drawing/2014/main" id="{8036D008-4366-1B59-8770-6579D9B84316}"/>
              </a:ext>
            </a:extLst>
          </p:cNvPr>
          <p:cNvSpPr txBox="1"/>
          <p:nvPr/>
        </p:nvSpPr>
        <p:spPr>
          <a:xfrm>
            <a:off x="3200400"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4" name="Title 2">
            <a:extLst>
              <a:ext uri="{FF2B5EF4-FFF2-40B4-BE49-F238E27FC236}">
                <a16:creationId xmlns:a16="http://schemas.microsoft.com/office/drawing/2014/main" id="{40347440-088C-674D-1350-08F6F8542DE3}"/>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5" name="Oval 54">
            <a:extLst>
              <a:ext uri="{FF2B5EF4-FFF2-40B4-BE49-F238E27FC236}">
                <a16:creationId xmlns:a16="http://schemas.microsoft.com/office/drawing/2014/main" id="{36CB6F0D-AF07-7BC7-8539-11AAA5C817C1}"/>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F70CD918-2C7A-E5E9-3032-1D32ECB03B5D}"/>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C6D27E33-F37E-2B0C-0E66-3F492566D874}"/>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8" name="Oval 57">
            <a:extLst>
              <a:ext uri="{FF2B5EF4-FFF2-40B4-BE49-F238E27FC236}">
                <a16:creationId xmlns:a16="http://schemas.microsoft.com/office/drawing/2014/main" id="{3FAB9123-3AA6-F7FB-F76D-F0A138824A71}"/>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0EAEB3E6-B285-4E83-7714-0B4D1C777B70}"/>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F6C0B51C-D926-7351-BCCC-4EB730107F9F}"/>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25C7C35E-87BD-6B95-BAEA-6DF810981FEA}"/>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F5399324-E011-5346-357D-FB96659D1FC4}"/>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4A7B9B6D-ED8C-7E5F-16D1-6529C87ECE9C}"/>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983D245F-75FE-AD8F-AC99-1BA8B7C95223}"/>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90D550-3DD5-9DA2-3AC5-9762E1EDFA66}"/>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8" name="Title 2">
            <a:extLst>
              <a:ext uri="{FF2B5EF4-FFF2-40B4-BE49-F238E27FC236}">
                <a16:creationId xmlns:a16="http://schemas.microsoft.com/office/drawing/2014/main" id="{887E90AF-3DC1-0E6B-EE9D-6A848A23BFFA}"/>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cxnSp>
        <p:nvCxnSpPr>
          <p:cNvPr id="69" name="Straight Connector 68">
            <a:extLst>
              <a:ext uri="{FF2B5EF4-FFF2-40B4-BE49-F238E27FC236}">
                <a16:creationId xmlns:a16="http://schemas.microsoft.com/office/drawing/2014/main" id="{52AF1513-6D73-75C8-1774-347A5D9F278A}"/>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89BEF20E-B36F-1599-E17E-3EBE57A1CA91}"/>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71" name="Straight Connector 70">
            <a:extLst>
              <a:ext uri="{FF2B5EF4-FFF2-40B4-BE49-F238E27FC236}">
                <a16:creationId xmlns:a16="http://schemas.microsoft.com/office/drawing/2014/main" id="{61D61422-074B-BCBA-8B68-FD65CDE7909C}"/>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2" name="Oval 71">
            <a:extLst>
              <a:ext uri="{FF2B5EF4-FFF2-40B4-BE49-F238E27FC236}">
                <a16:creationId xmlns:a16="http://schemas.microsoft.com/office/drawing/2014/main" id="{C28B8250-5138-FA33-0C8F-C674AD61417E}"/>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128ECB29-0A8E-4E79-1871-56CBB09CC5E3}"/>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80F70CEB-C7AF-34E6-5E99-000AB70B00A9}"/>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7A2EDED3-09F9-EABE-E06D-28E61980C99A}"/>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699FBABB-57E2-2491-C50A-B803E6D33CE6}"/>
              </a:ext>
            </a:extLst>
          </p:cNvPr>
          <p:cNvSpPr/>
          <p:nvPr/>
        </p:nvSpPr>
        <p:spPr>
          <a:xfrm>
            <a:off x="34677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2D5DC89F-1BF5-0792-C893-DF601487EA1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Oval 78">
            <a:extLst>
              <a:ext uri="{FF2B5EF4-FFF2-40B4-BE49-F238E27FC236}">
                <a16:creationId xmlns:a16="http://schemas.microsoft.com/office/drawing/2014/main" id="{C83B9B6A-8875-120E-D8B0-89510DC9AEDF}"/>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0" name="Oval 79">
            <a:extLst>
              <a:ext uri="{FF2B5EF4-FFF2-40B4-BE49-F238E27FC236}">
                <a16:creationId xmlns:a16="http://schemas.microsoft.com/office/drawing/2014/main" id="{4F2C3FBB-135C-911B-1170-4BA8F712955D}"/>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1" name="Oval 80">
            <a:extLst>
              <a:ext uri="{FF2B5EF4-FFF2-40B4-BE49-F238E27FC236}">
                <a16:creationId xmlns:a16="http://schemas.microsoft.com/office/drawing/2014/main" id="{3FC1D45C-E658-91C4-3B81-65E82437ED03}"/>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2" name="Title 2">
            <a:extLst>
              <a:ext uri="{FF2B5EF4-FFF2-40B4-BE49-F238E27FC236}">
                <a16:creationId xmlns:a16="http://schemas.microsoft.com/office/drawing/2014/main" id="{C3819FE4-EC77-D490-5F49-9D8F5AC1F71E}"/>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87" name="Title 2">
            <a:extLst>
              <a:ext uri="{FF2B5EF4-FFF2-40B4-BE49-F238E27FC236}">
                <a16:creationId xmlns:a16="http://schemas.microsoft.com/office/drawing/2014/main" id="{F490E5B9-BE4A-04D4-D83E-784AFCBA527B}"/>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88" name="Title 2">
            <a:extLst>
              <a:ext uri="{FF2B5EF4-FFF2-40B4-BE49-F238E27FC236}">
                <a16:creationId xmlns:a16="http://schemas.microsoft.com/office/drawing/2014/main" id="{0AFECB41-138B-1015-DF0E-1FD141F0FA0C}"/>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90" name="Straight Connector 89">
            <a:extLst>
              <a:ext uri="{FF2B5EF4-FFF2-40B4-BE49-F238E27FC236}">
                <a16:creationId xmlns:a16="http://schemas.microsoft.com/office/drawing/2014/main" id="{C8377ABE-B788-E831-ACF3-F409C2B5CB91}"/>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1" name="Oval 90">
            <a:extLst>
              <a:ext uri="{FF2B5EF4-FFF2-40B4-BE49-F238E27FC236}">
                <a16:creationId xmlns:a16="http://schemas.microsoft.com/office/drawing/2014/main" id="{35796AA5-D571-A075-9ABF-F32E5625F8F7}"/>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D4F5EF1E-1CF8-91C4-C1E5-15703E67319A}"/>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FF856399-0968-4AC0-4FF8-621C9F29A4CB}"/>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9A54F92A-FFEF-83E9-B7FF-4CBE24625144}"/>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F8E3AEA5-C0D2-5611-CBC1-22E59BCA0B2C}"/>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5C8B35EF-942E-3E0C-44D4-EE10E3D7286F}"/>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16E62EEB-5828-28A6-378D-82D44B12A874}"/>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CD899936-DC38-2818-2C7D-4208FF698922}"/>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Oval 98">
            <a:extLst>
              <a:ext uri="{FF2B5EF4-FFF2-40B4-BE49-F238E27FC236}">
                <a16:creationId xmlns:a16="http://schemas.microsoft.com/office/drawing/2014/main" id="{4E4B5D3B-1030-BB9D-3E08-AB92B483628B}"/>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0" name="Title 2">
            <a:extLst>
              <a:ext uri="{FF2B5EF4-FFF2-40B4-BE49-F238E27FC236}">
                <a16:creationId xmlns:a16="http://schemas.microsoft.com/office/drawing/2014/main" id="{558F06FA-62B0-B9E1-E9A0-28158E151536}"/>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01" name="Straight Connector 100">
            <a:extLst>
              <a:ext uri="{FF2B5EF4-FFF2-40B4-BE49-F238E27FC236}">
                <a16:creationId xmlns:a16="http://schemas.microsoft.com/office/drawing/2014/main" id="{AE4F4796-7164-FA27-62F2-E5239269B9FF}"/>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2" name="Oval 101">
            <a:extLst>
              <a:ext uri="{FF2B5EF4-FFF2-40B4-BE49-F238E27FC236}">
                <a16:creationId xmlns:a16="http://schemas.microsoft.com/office/drawing/2014/main" id="{4BD4D4E9-44C8-8100-FC27-8535DB728659}"/>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3" name="Oval 102">
            <a:extLst>
              <a:ext uri="{FF2B5EF4-FFF2-40B4-BE49-F238E27FC236}">
                <a16:creationId xmlns:a16="http://schemas.microsoft.com/office/drawing/2014/main" id="{678E7936-528C-EA95-55DC-88B1130A4CE1}"/>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5" name="Oval 104">
            <a:extLst>
              <a:ext uri="{FF2B5EF4-FFF2-40B4-BE49-F238E27FC236}">
                <a16:creationId xmlns:a16="http://schemas.microsoft.com/office/drawing/2014/main" id="{0AD882CA-6676-1BB5-2CE8-26F7158059B1}"/>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266E7EF-4BE1-848D-0FE5-131071BE21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2932961C-AC51-1AB6-C473-A3A7105FEDE3}"/>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BDB0F44E-0FDC-8DE1-33A4-B2FA309D41FD}"/>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1934CC5C-1211-541E-78F7-E977291188FC}"/>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Title 2">
            <a:extLst>
              <a:ext uri="{FF2B5EF4-FFF2-40B4-BE49-F238E27FC236}">
                <a16:creationId xmlns:a16="http://schemas.microsoft.com/office/drawing/2014/main" id="{9485174D-E671-DB58-A603-5FFECE2AEAD4}"/>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11" name="Title 2">
            <a:extLst>
              <a:ext uri="{FF2B5EF4-FFF2-40B4-BE49-F238E27FC236}">
                <a16:creationId xmlns:a16="http://schemas.microsoft.com/office/drawing/2014/main" id="{BE6AE87E-CBA6-3C87-5D35-0A649D73805D}"/>
              </a:ext>
            </a:extLst>
          </p:cNvPr>
          <p:cNvSpPr txBox="1"/>
          <p:nvPr/>
        </p:nvSpPr>
        <p:spPr>
          <a:xfrm>
            <a:off x="3467797"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 – 14%</a:t>
            </a:r>
          </a:p>
        </p:txBody>
      </p:sp>
      <p:sp>
        <p:nvSpPr>
          <p:cNvPr id="112" name="Title 2">
            <a:extLst>
              <a:ext uri="{FF2B5EF4-FFF2-40B4-BE49-F238E27FC236}">
                <a16:creationId xmlns:a16="http://schemas.microsoft.com/office/drawing/2014/main" id="{02AC3AED-A0DA-5738-01FA-FBF6FF41FD2F}"/>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sp>
        <p:nvSpPr>
          <p:cNvPr id="113" name="Title 2">
            <a:extLst>
              <a:ext uri="{FF2B5EF4-FFF2-40B4-BE49-F238E27FC236}">
                <a16:creationId xmlns:a16="http://schemas.microsoft.com/office/drawing/2014/main" id="{D10D789D-60D2-5887-BD90-2DF6E123D672}"/>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114" name="Straight Connector 113">
            <a:extLst>
              <a:ext uri="{FF2B5EF4-FFF2-40B4-BE49-F238E27FC236}">
                <a16:creationId xmlns:a16="http://schemas.microsoft.com/office/drawing/2014/main" id="{A0E867C5-C5C7-E074-E578-37D922C8F1A8}"/>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4F05C20-9BE6-E68C-D6BB-2FE7B7897AFA}"/>
              </a:ext>
            </a:extLst>
          </p:cNvPr>
          <p:cNvCxnSpPr/>
          <p:nvPr/>
        </p:nvCxnSpPr>
        <p:spPr>
          <a:xfrm flipH="1">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10F9E2-1909-65C8-46C2-462F5A431188}"/>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BAE80E2B-07C1-5149-7A09-4E582128A1C7}"/>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B9B970B8-0EE2-7C41-0EB2-B9456DA85FEF}"/>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25CBEFEA-206F-2538-9FC1-41688916145A}"/>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D32E40F5-5B44-9788-6C57-20349402EC51}"/>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1" name="Oval 120">
            <a:extLst>
              <a:ext uri="{FF2B5EF4-FFF2-40B4-BE49-F238E27FC236}">
                <a16:creationId xmlns:a16="http://schemas.microsoft.com/office/drawing/2014/main" id="{1032C188-730F-BE1A-9977-DE7F787B498D}"/>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3" name="Oval 122">
            <a:extLst>
              <a:ext uri="{FF2B5EF4-FFF2-40B4-BE49-F238E27FC236}">
                <a16:creationId xmlns:a16="http://schemas.microsoft.com/office/drawing/2014/main" id="{E4E7C8E9-AE4E-CE13-F504-21F1DD6C4FA1}"/>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295AE78E-001B-0860-4DD1-02053DB16684}"/>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Oval 124">
            <a:extLst>
              <a:ext uri="{FF2B5EF4-FFF2-40B4-BE49-F238E27FC236}">
                <a16:creationId xmlns:a16="http://schemas.microsoft.com/office/drawing/2014/main" id="{D40193EB-8403-6FB1-C3B5-E5426CE94480}"/>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6" name="Title 2">
            <a:extLst>
              <a:ext uri="{FF2B5EF4-FFF2-40B4-BE49-F238E27FC236}">
                <a16:creationId xmlns:a16="http://schemas.microsoft.com/office/drawing/2014/main" id="{9C8068DA-D591-E9C8-5492-79ED123E1A88}"/>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127" name="Straight Connector 126">
            <a:extLst>
              <a:ext uri="{FF2B5EF4-FFF2-40B4-BE49-F238E27FC236}">
                <a16:creationId xmlns:a16="http://schemas.microsoft.com/office/drawing/2014/main" id="{1F30A9C7-D1D2-27E1-0D9C-0180E444F62F}"/>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8" name="Title 2">
            <a:extLst>
              <a:ext uri="{FF2B5EF4-FFF2-40B4-BE49-F238E27FC236}">
                <a16:creationId xmlns:a16="http://schemas.microsoft.com/office/drawing/2014/main" id="{DCA54081-A0C4-1ED6-1F62-D3DF364C793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cxnSp>
        <p:nvCxnSpPr>
          <p:cNvPr id="129" name="Straight Connector 128">
            <a:extLst>
              <a:ext uri="{FF2B5EF4-FFF2-40B4-BE49-F238E27FC236}">
                <a16:creationId xmlns:a16="http://schemas.microsoft.com/office/drawing/2014/main" id="{FE83F42E-8E06-3327-0F76-85DE8A8D4D55}"/>
              </a:ext>
            </a:extLst>
          </p:cNvPr>
          <p:cNvCxnSpPr/>
          <p:nvPr/>
        </p:nvCxnSpPr>
        <p:spPr>
          <a:xfrm flipH="1">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C7154B99-6B51-5F62-83B3-6B75B87B16B1}"/>
              </a:ext>
            </a:extLst>
          </p:cNvPr>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6" name="Oval 135">
            <a:extLst>
              <a:ext uri="{FF2B5EF4-FFF2-40B4-BE49-F238E27FC236}">
                <a16:creationId xmlns:a16="http://schemas.microsoft.com/office/drawing/2014/main" id="{4E4978FA-F745-AA2E-A077-F25BC0F06214}"/>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37" name="Oval 136">
            <a:extLst>
              <a:ext uri="{FF2B5EF4-FFF2-40B4-BE49-F238E27FC236}">
                <a16:creationId xmlns:a16="http://schemas.microsoft.com/office/drawing/2014/main" id="{A11893EF-F55A-92CC-DAB0-C7173A38F2E2}"/>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noAutofit/>
          </a:bodyPr>
          <a:lstStyle/>
          <a:p>
            <a:pPr rtl="0">
              <a:lnSpc>
                <a:spcPct val="82000"/>
              </a:lnSpc>
            </a:pPr>
            <a:r>
              <a:rPr lang="zh-Hant" sz="3200" b="1" u="none" strike="noStrike" dirty="0">
                <a:solidFill>
                  <a:srgbClr val="B2D8BE"/>
                </a:solidFill>
                <a:latin typeface="Microsoft JhengHei" panose="020B0604030504040204" pitchFamily="34" charset="-120"/>
                <a:ea typeface="Microsoft JhengHei" panose="020B0604030504040204" pitchFamily="34" charset="-120"/>
              </a:rPr>
              <a:t>巴羅薩谷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5400" b="1" u="none" strike="noStrike" dirty="0">
                <a:solidFill>
                  <a:srgbClr val="FDBCA0"/>
                </a:solidFill>
                <a:latin typeface="Microsoft JhengHei" panose="020B0604030504040204" pitchFamily="34" charset="-120"/>
                <a:ea typeface="Microsoft JhengHei" panose="020B0604030504040204" pitchFamily="34" charset="-120"/>
              </a:rPr>
              <a:t>設拉子</a:t>
            </a:r>
            <a:endParaRPr lang="zh-Hant" sz="5400" b="1" u="none" strike="noStrike" dirty="0">
              <a:solidFill>
                <a:srgbClr val="FDBCA0"/>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1922479"/>
            <a:ext cx="2805709" cy="1077218"/>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酒體飽滿，風格濃鬱強勁，帶有成熟水果的香氣和緊實的單寧。</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032760"/>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rgbClr val="6013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789901"/>
            <a:ext cx="2146963" cy="755976"/>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1600" u="none" strike="noStrike">
                <a:latin typeface="Microsoft JhengHei" panose="020B0604030504040204" pitchFamily="34" charset="-120"/>
                <a:ea typeface="Microsoft JhengHei" panose="020B0604030504040204" pitchFamily="34" charset="-120"/>
              </a:rPr>
              <a:t>巴羅薩谷的標誌性</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葡萄酒</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753077" y="5071360"/>
            <a:ext cx="2805709" cy="1472839"/>
          </a:xfrm>
          <a:prstGeom prst="rect">
            <a:avLst/>
          </a:prstGeom>
          <a:noFill/>
        </p:spPr>
        <p:txBody>
          <a:bodyPr wrap="square" anchor="b">
            <a:noAutofit/>
          </a:bodyPr>
          <a:lstStyle/>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黑胡椒</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甘草</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巧克力</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61919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611574"/>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62692" y="4746322"/>
            <a:ext cx="2146963" cy="158383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a:latin typeface="Microsoft JhengHei" panose="020B0604030504040204" pitchFamily="34" charset="-120"/>
                <a:ea typeface="Microsoft JhengHei" panose="020B0604030504040204" pitchFamily="34" charset="-120"/>
              </a:rPr>
              <a:t>遠超過</a:t>
            </a:r>
          </a:p>
          <a:p>
            <a:pPr algn="ctr" rtl="0">
              <a:lnSpc>
                <a:spcPct val="82000"/>
              </a:lnSpc>
              <a:spcBef>
                <a:spcPts val="217"/>
              </a:spcBef>
            </a:pPr>
            <a:r>
              <a:rPr lang="zh-Hant" sz="6000" u="none" strike="noStrike">
                <a:latin typeface="Microsoft JhengHei" panose="020B0604030504040204" pitchFamily="34" charset="-120"/>
                <a:ea typeface="Microsoft JhengHei" panose="020B0604030504040204" pitchFamily="34" charset="-120"/>
              </a:rPr>
              <a:t>1/2</a:t>
            </a:r>
          </a:p>
          <a:p>
            <a:pPr algn="ctr" rtl="0">
              <a:lnSpc>
                <a:spcPct val="82000"/>
              </a:lnSpc>
              <a:spcBef>
                <a:spcPts val="217"/>
              </a:spcBef>
            </a:pPr>
            <a:r>
              <a:rPr lang="zh-Hant" sz="1600" u="none" strike="noStrike">
                <a:latin typeface="Microsoft JhengHei" panose="020B0604030504040204" pitchFamily="34" charset="-120"/>
                <a:ea typeface="Microsoft JhengHei" panose="020B0604030504040204" pitchFamily="34" charset="-120"/>
              </a:rPr>
              <a:t>年度</a:t>
            </a:r>
            <a:br>
              <a:rPr lang="zh-Hant" sz="1600" u="none" strike="noStrike">
                <a:latin typeface="Microsoft JhengHei" panose="020B0604030504040204" pitchFamily="34" charset="-120"/>
                <a:ea typeface="Microsoft JhengHei" panose="020B0604030504040204" pitchFamily="34" charset="-120"/>
              </a:rPr>
            </a:br>
            <a:r>
              <a:rPr lang="zh-Hant" sz="1600" u="none" strike="noStrike">
                <a:latin typeface="Microsoft JhengHei" panose="020B0604030504040204" pitchFamily="34" charset="-120"/>
                <a:ea typeface="Microsoft JhengHei" panose="020B0604030504040204" pitchFamily="34" charset="-120"/>
              </a:rPr>
              <a:t>碾壓</a:t>
            </a:r>
            <a:endParaRPr lang="en-AU" sz="1600">
              <a:effectLst/>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A330DCFC-A637-6AC1-D3CE-2A9A23FCE94A}"/>
              </a:ext>
            </a:extLst>
          </p:cNvPr>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9600" y="378825"/>
            <a:ext cx="11283754" cy="1325562"/>
          </a:xfrm>
        </p:spPr>
        <p:txBody>
          <a:bodyPr>
            <a:noAutofit/>
          </a:bodyPr>
          <a:lstStyle/>
          <a:p>
            <a:pPr rtl="0">
              <a:lnSpc>
                <a:spcPct val="100000"/>
              </a:lnSpc>
            </a:pPr>
            <a:r>
              <a:rPr lang="zh-Hant" sz="3200" b="1" u="none" strike="noStrike" dirty="0">
                <a:solidFill>
                  <a:schemeClr val="bg2"/>
                </a:solidFill>
                <a:latin typeface="Neue Haas Grotesk Text Pro"/>
              </a:rPr>
              <a:t>巴羅薩谷設拉子</a:t>
            </a:r>
            <a:br>
              <a:rPr lang="zh-Hant" sz="4000" b="1" u="none" strike="noStrike" dirty="0">
                <a:solidFill>
                  <a:srgbClr val="55D8BF"/>
                </a:solidFill>
                <a:latin typeface="Neue Haas Grotesk Text Pro"/>
              </a:rPr>
            </a:br>
            <a:r>
              <a:rPr lang="ja-JP" altLang="en-US" sz="5000" b="1" u="none" strike="noStrike">
                <a:solidFill>
                  <a:schemeClr val="accent5"/>
                </a:solidFill>
                <a:latin typeface="Neue Haas Grotesk Text Pro"/>
              </a:rPr>
              <a:t>葡萄酒的特點</a:t>
            </a:r>
            <a:endParaRPr lang="zh-Hant" sz="5000" b="1" u="none" strike="noStrike" dirty="0">
              <a:solidFill>
                <a:schemeClr val="accent5"/>
              </a:solidFill>
              <a:latin typeface="Neue Haas Grotesk Text Pro"/>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46758" y="2148858"/>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2076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grpSp>
        <p:nvGrpSpPr>
          <p:cNvPr id="7" name="Group 6">
            <a:extLst>
              <a:ext uri="{FF2B5EF4-FFF2-40B4-BE49-F238E27FC236}">
                <a16:creationId xmlns:a16="http://schemas.microsoft.com/office/drawing/2014/main" id="{1A021795-733D-4CE8-C58E-B81378236AD5}"/>
              </a:ext>
            </a:extLst>
          </p:cNvPr>
          <p:cNvGrpSpPr/>
          <p:nvPr/>
        </p:nvGrpSpPr>
        <p:grpSpPr>
          <a:xfrm>
            <a:off x="4555398" y="6127332"/>
            <a:ext cx="278634" cy="272668"/>
            <a:chOff x="8032638" y="5926610"/>
            <a:chExt cx="278634" cy="272668"/>
          </a:xfrm>
          <a:solidFill>
            <a:schemeClr val="bg1">
              <a:lumMod val="75000"/>
            </a:schemeClr>
          </a:solidFill>
        </p:grpSpPr>
        <p:sp>
          <p:nvSpPr>
            <p:cNvPr id="8" name="Freeform 7">
              <a:extLst>
                <a:ext uri="{FF2B5EF4-FFF2-40B4-BE49-F238E27FC236}">
                  <a16:creationId xmlns:a16="http://schemas.microsoft.com/office/drawing/2014/main" id="{E94B3550-940E-DB21-070F-F2878A3BD92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73EC32F1-5A1B-613D-5BF2-CE131BC348D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0" name="Group 9">
            <a:extLst>
              <a:ext uri="{FF2B5EF4-FFF2-40B4-BE49-F238E27FC236}">
                <a16:creationId xmlns:a16="http://schemas.microsoft.com/office/drawing/2014/main" id="{12A4A4C6-68B4-F8C7-F27A-7D386D4854A7}"/>
              </a:ext>
            </a:extLst>
          </p:cNvPr>
          <p:cNvGrpSpPr/>
          <p:nvPr/>
        </p:nvGrpSpPr>
        <p:grpSpPr>
          <a:xfrm rot="10800000">
            <a:off x="3834286" y="6127332"/>
            <a:ext cx="278634" cy="272668"/>
            <a:chOff x="8032638" y="5926610"/>
            <a:chExt cx="278634" cy="272668"/>
          </a:xfrm>
          <a:solidFill>
            <a:schemeClr val="accent5"/>
          </a:solidFill>
        </p:grpSpPr>
        <p:sp>
          <p:nvSpPr>
            <p:cNvPr id="11" name="Freeform 10">
              <a:extLst>
                <a:ext uri="{FF2B5EF4-FFF2-40B4-BE49-F238E27FC236}">
                  <a16:creationId xmlns:a16="http://schemas.microsoft.com/office/drawing/2014/main" id="{410B088F-3835-687B-407B-68F7801252C4}"/>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F4FC0EA-8BED-A493-3F8E-112ED6E4692B}"/>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4" name="Title 2">
            <a:extLst>
              <a:ext uri="{FF2B5EF4-FFF2-40B4-BE49-F238E27FC236}">
                <a16:creationId xmlns:a16="http://schemas.microsoft.com/office/drawing/2014/main" id="{6798E56B-DE23-0A48-1EFC-3C47D74C3046}"/>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15" name="Straight Connector 14">
            <a:extLst>
              <a:ext uri="{FF2B5EF4-FFF2-40B4-BE49-F238E27FC236}">
                <a16:creationId xmlns:a16="http://schemas.microsoft.com/office/drawing/2014/main" id="{5558E335-76AC-7114-9DBA-45C215FB2726}"/>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Title 2">
            <a:extLst>
              <a:ext uri="{FF2B5EF4-FFF2-40B4-BE49-F238E27FC236}">
                <a16:creationId xmlns:a16="http://schemas.microsoft.com/office/drawing/2014/main" id="{83BE0FA5-4AC7-41FD-A249-704D9C4752AB}"/>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17" name="Straight Connector 16">
            <a:extLst>
              <a:ext uri="{FF2B5EF4-FFF2-40B4-BE49-F238E27FC236}">
                <a16:creationId xmlns:a16="http://schemas.microsoft.com/office/drawing/2014/main" id="{EAFDCFC0-E401-09A5-B168-C0F12851F6CF}"/>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itle 2">
            <a:extLst>
              <a:ext uri="{FF2B5EF4-FFF2-40B4-BE49-F238E27FC236}">
                <a16:creationId xmlns:a16="http://schemas.microsoft.com/office/drawing/2014/main" id="{738149CA-F702-4871-680A-FD2A38708B17}"/>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30" name="Straight Connector 29">
            <a:extLst>
              <a:ext uri="{FF2B5EF4-FFF2-40B4-BE49-F238E27FC236}">
                <a16:creationId xmlns:a16="http://schemas.microsoft.com/office/drawing/2014/main" id="{A4F8D953-FACB-F059-938A-809A17F33BF0}"/>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C85DFD67-3BA7-4356-30AE-FB896817EF2C}"/>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37" name="Straight Connector 36">
            <a:extLst>
              <a:ext uri="{FF2B5EF4-FFF2-40B4-BE49-F238E27FC236}">
                <a16:creationId xmlns:a16="http://schemas.microsoft.com/office/drawing/2014/main" id="{E9579F43-0971-6F29-CC53-49D613546B4C}"/>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1" name="Title 2">
            <a:extLst>
              <a:ext uri="{FF2B5EF4-FFF2-40B4-BE49-F238E27FC236}">
                <a16:creationId xmlns:a16="http://schemas.microsoft.com/office/drawing/2014/main" id="{5E469709-ED1C-5B46-B817-D650B4B765A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42" name="Straight Connector 41">
            <a:extLst>
              <a:ext uri="{FF2B5EF4-FFF2-40B4-BE49-F238E27FC236}">
                <a16:creationId xmlns:a16="http://schemas.microsoft.com/office/drawing/2014/main" id="{1E5CFB88-CDA5-238E-768F-F69561063205}"/>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itle 2">
            <a:extLst>
              <a:ext uri="{FF2B5EF4-FFF2-40B4-BE49-F238E27FC236}">
                <a16:creationId xmlns:a16="http://schemas.microsoft.com/office/drawing/2014/main" id="{14A43D9E-0077-B80A-DD97-8FDBF4524DBA}"/>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44" name="Straight Connector 43">
            <a:extLst>
              <a:ext uri="{FF2B5EF4-FFF2-40B4-BE49-F238E27FC236}">
                <a16:creationId xmlns:a16="http://schemas.microsoft.com/office/drawing/2014/main" id="{BF7621E8-F592-A270-A06C-2B49598A380B}"/>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 name="Title 2">
            <a:extLst>
              <a:ext uri="{FF2B5EF4-FFF2-40B4-BE49-F238E27FC236}">
                <a16:creationId xmlns:a16="http://schemas.microsoft.com/office/drawing/2014/main" id="{CC0DC9AD-77DF-BFF6-E174-169C6C40B98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46" name="Straight Connector 45">
            <a:extLst>
              <a:ext uri="{FF2B5EF4-FFF2-40B4-BE49-F238E27FC236}">
                <a16:creationId xmlns:a16="http://schemas.microsoft.com/office/drawing/2014/main" id="{67ECDC73-CF59-4F25-532B-8D8F327606F2}"/>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944210" y="4102115"/>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7544" y="535797"/>
            <a:ext cx="5541444" cy="1202765"/>
          </a:xfrm>
          <a:prstGeom prst="rect">
            <a:avLst/>
          </a:prstGeom>
          <a:noFill/>
        </p:spPr>
        <p:txBody>
          <a:bodyPr wrap="square">
            <a:noAutofit/>
          </a:bodyPr>
          <a:lstStyle/>
          <a:p>
            <a:pPr rtl="0">
              <a:lnSpc>
                <a:spcPct val="82000"/>
              </a:lnSpc>
            </a:pPr>
            <a:r>
              <a:rPr lang="zh-Hant" sz="3200" b="1" u="none" strike="noStrike" dirty="0">
                <a:solidFill>
                  <a:srgbClr val="B2D8BE"/>
                </a:solidFill>
                <a:latin typeface="Microsoft JhengHei" panose="020B0604030504040204" pitchFamily="34" charset="-120"/>
                <a:ea typeface="Microsoft JhengHei" panose="020B0604030504040204" pitchFamily="34" charset="-120"/>
              </a:rPr>
              <a:t>伊甸谷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altLang="en-US" sz="6000" b="1" dirty="0">
                <a:solidFill>
                  <a:srgbClr val="FDBCA0"/>
                </a:solidFill>
                <a:latin typeface="Microsoft JhengHei" panose="020B0604030504040204" pitchFamily="34" charset="-120"/>
                <a:ea typeface="Microsoft JhengHei" panose="020B0604030504040204" pitchFamily="34" charset="-120"/>
              </a:rPr>
              <a:t>設拉子</a:t>
            </a:r>
            <a:endParaRPr lang="en-US" altLang="zh-Hant" sz="6000" b="1" u="none" strike="noStrike" dirty="0">
              <a:solidFill>
                <a:srgbClr val="FDBCA0"/>
              </a:solidFill>
              <a:latin typeface="Microsoft JhengHei" panose="020B0604030504040204" pitchFamily="34" charset="-120"/>
              <a:ea typeface="Microsoft JhengHei" panose="020B0604030504040204" pitchFamily="34" charset="-120"/>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393244" y="1898142"/>
            <a:ext cx="3651732" cy="1387559"/>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中等至濃鬱酒體</a:t>
            </a:r>
          </a:p>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風格非常柔順活潑，單寧成熟，融合得恰到好處，平衡感極佳。</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665119" y="2549421"/>
            <a:ext cx="112716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326350"/>
            <a:ext cx="0" cy="3913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7100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328869"/>
            <a:ext cx="2583929" cy="2583929"/>
          </a:xfrm>
          <a:prstGeom prst="ellipse">
            <a:avLst/>
          </a:prstGeom>
          <a:solidFill>
            <a:srgbClr val="601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9869" y="1831710"/>
            <a:ext cx="2146963" cy="1494640"/>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1600" u="none" strike="noStrike">
                <a:latin typeface="Microsoft JhengHei" panose="020B0604030504040204" pitchFamily="34" charset="-120"/>
                <a:ea typeface="Microsoft JhengHei" panose="020B0604030504040204" pitchFamily="34" charset="-120"/>
              </a:rPr>
              <a:t>與巴羅薩谷相比，這裡的氣候更涼爽，因此釀造出的葡萄酒優雅芬芳。</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686800" y="5094137"/>
            <a:ext cx="2805709" cy="1713611"/>
          </a:xfrm>
          <a:prstGeom prst="rect">
            <a:avLst/>
          </a:prstGeom>
          <a:noFill/>
        </p:spPr>
        <p:txBody>
          <a:bodyPr wrap="square" anchor="t">
            <a:noAutofit/>
          </a:bodyPr>
          <a:lstStyle/>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覆盆子</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黑胡椒</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桑</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聖人</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黑橄欖</a:t>
            </a:r>
          </a:p>
          <a:p>
            <a:pPr marL="285750" indent="-285750" rtl="0">
              <a:lnSpc>
                <a:spcPct val="82000"/>
              </a:lnSpc>
              <a:spcBef>
                <a:spcPts val="150"/>
              </a:spcBef>
              <a:spcAft>
                <a:spcPts val="315"/>
              </a:spcAft>
              <a:buClr>
                <a:schemeClr val="accent5"/>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香料</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744244"/>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736624"/>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1162692" y="4746322"/>
            <a:ext cx="2146963" cy="1583832"/>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800" u="none" strike="noStrike" dirty="0">
                <a:latin typeface="Microsoft JhengHei" panose="020B0604030504040204" pitchFamily="34" charset="-120"/>
                <a:ea typeface="Microsoft JhengHei" panose="020B0604030504040204" pitchFamily="34" charset="-120"/>
              </a:rPr>
              <a:t>大約</a:t>
            </a:r>
          </a:p>
          <a:p>
            <a:pPr algn="ctr" rtl="0">
              <a:lnSpc>
                <a:spcPct val="82000"/>
              </a:lnSpc>
              <a:spcBef>
                <a:spcPts val="217"/>
              </a:spcBef>
            </a:pPr>
            <a:r>
              <a:rPr lang="zh-Hant" sz="6000" u="none" strike="noStrike" dirty="0">
                <a:latin typeface="Microsoft JhengHei" panose="020B0604030504040204" pitchFamily="34" charset="-120"/>
                <a:ea typeface="Microsoft JhengHei" panose="020B0604030504040204" pitchFamily="34" charset="-120"/>
              </a:rPr>
              <a:t>1/3</a:t>
            </a:r>
          </a:p>
          <a:p>
            <a:pPr algn="ctr" rtl="0">
              <a:lnSpc>
                <a:spcPct val="82000"/>
              </a:lnSpc>
              <a:spcBef>
                <a:spcPts val="217"/>
              </a:spcBef>
            </a:pPr>
            <a:r>
              <a:rPr lang="zh-Hant" sz="1600" u="none" strike="noStrike" dirty="0">
                <a:latin typeface="Microsoft JhengHei" panose="020B0604030504040204" pitchFamily="34" charset="-120"/>
                <a:ea typeface="Microsoft JhengHei" panose="020B0604030504040204" pitchFamily="34" charset="-120"/>
              </a:rPr>
              <a:t>年度</a:t>
            </a:r>
            <a:br>
              <a:rPr lang="zh-Hant" sz="1600" u="none" strike="noStrike" dirty="0">
                <a:latin typeface="Microsoft JhengHei" panose="020B0604030504040204" pitchFamily="34" charset="-120"/>
                <a:ea typeface="Microsoft JhengHei" panose="020B0604030504040204" pitchFamily="34" charset="-120"/>
              </a:rPr>
            </a:br>
            <a:r>
              <a:rPr lang="zh-Hant" sz="1600" u="none" strike="noStrike" dirty="0">
                <a:latin typeface="Microsoft JhengHei" panose="020B0604030504040204" pitchFamily="34" charset="-120"/>
                <a:ea typeface="Microsoft JhengHei" panose="020B0604030504040204" pitchFamily="34" charset="-120"/>
              </a:rPr>
              <a:t>碾壓</a:t>
            </a:r>
            <a:endParaRPr lang="en-AU" sz="1600" dirty="0">
              <a:effectLst/>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A330DCFC-A637-6AC1-D3CE-2A9A23FCE94A}"/>
              </a:ext>
            </a:extLst>
          </p:cNvPr>
          <p:cNvCxnSpPr/>
          <p:nvPr/>
        </p:nvCxnSpPr>
        <p:spPr>
          <a:xfrm>
            <a:off x="3528139" y="5455439"/>
            <a:ext cx="233190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EBABE266-D3DF-9A6E-9658-A4E1670EDC3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3D440528-5349-33D1-2012-A17230A15136}"/>
              </a:ext>
            </a:extLst>
          </p:cNvPr>
          <p:cNvSpPr txBox="1"/>
          <p:nvPr/>
        </p:nvSpPr>
        <p:spPr>
          <a:xfrm rot="16200000">
            <a:off x="4214078"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28804353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9600" y="407961"/>
            <a:ext cx="11283754" cy="1325562"/>
          </a:xfrm>
        </p:spPr>
        <p:txBody>
          <a:bodyPr>
            <a:noAutofit/>
          </a:bodyPr>
          <a:lstStyle/>
          <a:p>
            <a:pPr rtl="0"/>
            <a:r>
              <a:rPr lang="zh-Hant" sz="3200" b="1" u="none" strike="noStrike" dirty="0">
                <a:solidFill>
                  <a:srgbClr val="55D8BF"/>
                </a:solidFill>
                <a:latin typeface="Neue Haas Grotesk Text Pro"/>
              </a:rPr>
              <a:t>伊甸谷設拉子</a:t>
            </a:r>
            <a:br>
              <a:rPr lang="zh-Hant" sz="4000" b="1" u="none" strike="noStrike" dirty="0">
                <a:solidFill>
                  <a:srgbClr val="55D8BF"/>
                </a:solidFill>
                <a:latin typeface="Neue Haas Grotesk Text Pro"/>
              </a:rPr>
            </a:br>
            <a:r>
              <a:rPr lang="zh-Hant" sz="5400" b="1" u="none" strike="noStrike" dirty="0">
                <a:solidFill>
                  <a:srgbClr val="FDBCA0"/>
                </a:solidFill>
                <a:latin typeface="Neue Haas Grotesk Text Pro"/>
              </a:rPr>
              <a:t>葡萄酒的特點</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143864"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017260" y="4194291"/>
            <a:ext cx="4652237" cy="559769"/>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4400" b="1" u="none" strike="noStrike" dirty="0">
                <a:solidFill>
                  <a:srgbClr val="FFFFFF"/>
                </a:solidFill>
                <a:latin typeface="Neue Haas Grotesk Text Pro"/>
                <a:ea typeface="Microsoft JhengHei" panose="020B0604030504040204" pitchFamily="34" charset="-120"/>
                <a:cs typeface="Inter Display"/>
              </a:rPr>
              <a:t>SHIRAZ</a:t>
            </a:r>
            <a:endParaRPr lang="en-AU" sz="44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0"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3"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26"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69"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3"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17"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2"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4"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88"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576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設拉子</a:t>
            </a:r>
          </a:p>
        </p:txBody>
      </p:sp>
      <p:sp>
        <p:nvSpPr>
          <p:cNvPr id="33" name="Oval 32">
            <a:extLst>
              <a:ext uri="{FF2B5EF4-FFF2-40B4-BE49-F238E27FC236}">
                <a16:creationId xmlns:a16="http://schemas.microsoft.com/office/drawing/2014/main" id="{01E16359-1627-2920-00FD-6FBE917ED7D7}"/>
              </a:ext>
            </a:extLst>
          </p:cNvPr>
          <p:cNvSpPr/>
          <p:nvPr/>
        </p:nvSpPr>
        <p:spPr>
          <a:xfrm>
            <a:off x="2010840"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2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69"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3"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17"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2"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4"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88" y="2839866"/>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0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52" name="Title 2">
            <a:extLst>
              <a:ext uri="{FF2B5EF4-FFF2-40B4-BE49-F238E27FC236}">
                <a16:creationId xmlns:a16="http://schemas.microsoft.com/office/drawing/2014/main" id="{88D89F4E-CECF-6C5F-173D-51A4744F4BC0}"/>
              </a:ext>
            </a:extLst>
          </p:cNvPr>
          <p:cNvSpPr txBox="1"/>
          <p:nvPr/>
        </p:nvSpPr>
        <p:spPr>
          <a:xfrm>
            <a:off x="3182559"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0" y="3683028"/>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2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6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1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8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08"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76"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0"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139" name="Oval 138">
            <a:extLst>
              <a:ext uri="{FF2B5EF4-FFF2-40B4-BE49-F238E27FC236}">
                <a16:creationId xmlns:a16="http://schemas.microsoft.com/office/drawing/2014/main" id="{CBD79589-22FC-6131-28CE-9C70E1FEF947}"/>
              </a:ext>
            </a:extLst>
          </p:cNvPr>
          <p:cNvSpPr/>
          <p:nvPr/>
        </p:nvSpPr>
        <p:spPr>
          <a:xfrm>
            <a:off x="2010840"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2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69"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3"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17"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2"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4"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88" y="4520385"/>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8" name="Title 2">
            <a:extLst>
              <a:ext uri="{FF2B5EF4-FFF2-40B4-BE49-F238E27FC236}">
                <a16:creationId xmlns:a16="http://schemas.microsoft.com/office/drawing/2014/main" id="{EDFFE394-94B4-2EB4-A6E8-97B7CE7991F0}"/>
              </a:ext>
            </a:extLst>
          </p:cNvPr>
          <p:cNvSpPr txBox="1"/>
          <p:nvPr/>
        </p:nvSpPr>
        <p:spPr>
          <a:xfrm>
            <a:off x="191280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49" name="Title 2">
            <a:extLst>
              <a:ext uri="{FF2B5EF4-FFF2-40B4-BE49-F238E27FC236}">
                <a16:creationId xmlns:a16="http://schemas.microsoft.com/office/drawing/2014/main" id="{BD101432-B58A-D22F-33DD-83395CD07196}"/>
              </a:ext>
            </a:extLst>
          </p:cNvPr>
          <p:cNvSpPr txBox="1"/>
          <p:nvPr/>
        </p:nvSpPr>
        <p:spPr>
          <a:xfrm>
            <a:off x="3033376"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53" name="Oval 152">
            <a:extLst>
              <a:ext uri="{FF2B5EF4-FFF2-40B4-BE49-F238E27FC236}">
                <a16:creationId xmlns:a16="http://schemas.microsoft.com/office/drawing/2014/main" id="{BB001D52-6ACE-43A7-54C7-624FDA7455B3}"/>
              </a:ext>
            </a:extLst>
          </p:cNvPr>
          <p:cNvSpPr/>
          <p:nvPr/>
        </p:nvSpPr>
        <p:spPr>
          <a:xfrm>
            <a:off x="2010840"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2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69"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3"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17"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2"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4" y="486637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8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0840"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3"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2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69"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2" y="6126814"/>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0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4"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77" name="Straight Connector 176">
            <a:extLst>
              <a:ext uri="{FF2B5EF4-FFF2-40B4-BE49-F238E27FC236}">
                <a16:creationId xmlns:a16="http://schemas.microsoft.com/office/drawing/2014/main" id="{97B910BE-98B0-4F4B-367C-75B3477F925C}"/>
              </a:ext>
            </a:extLst>
          </p:cNvPr>
          <p:cNvCxnSpPr/>
          <p:nvPr/>
        </p:nvCxnSpPr>
        <p:spPr>
          <a:xfrm flipH="1">
            <a:off x="396529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0"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2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69"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3"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17"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2"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4" y="5245517"/>
            <a:ext cx="272668" cy="2726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8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grpSp>
        <p:nvGrpSpPr>
          <p:cNvPr id="195" name="Group 194">
            <a:extLst>
              <a:ext uri="{FF2B5EF4-FFF2-40B4-BE49-F238E27FC236}">
                <a16:creationId xmlns:a16="http://schemas.microsoft.com/office/drawing/2014/main" id="{5AC20B1C-4B4E-AE5A-8D9F-8DF910C63D99}"/>
              </a:ext>
            </a:extLst>
          </p:cNvPr>
          <p:cNvGrpSpPr/>
          <p:nvPr/>
        </p:nvGrpSpPr>
        <p:grpSpPr>
          <a:xfrm>
            <a:off x="4555398" y="6127332"/>
            <a:ext cx="278634" cy="272668"/>
            <a:chOff x="8032638" y="5926610"/>
            <a:chExt cx="278634" cy="272668"/>
          </a:xfrm>
          <a:solidFill>
            <a:schemeClr val="bg1">
              <a:lumMod val="75000"/>
            </a:schemeClr>
          </a:solidFill>
        </p:grpSpPr>
        <p:sp>
          <p:nvSpPr>
            <p:cNvPr id="196" name="Freeform 195">
              <a:extLst>
                <a:ext uri="{FF2B5EF4-FFF2-40B4-BE49-F238E27FC236}">
                  <a16:creationId xmlns:a16="http://schemas.microsoft.com/office/drawing/2014/main" id="{5F241F64-F7DD-2E28-7CFF-EF475E7F68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97" name="Freeform 196">
              <a:extLst>
                <a:ext uri="{FF2B5EF4-FFF2-40B4-BE49-F238E27FC236}">
                  <a16:creationId xmlns:a16="http://schemas.microsoft.com/office/drawing/2014/main" id="{5B67458C-AEFC-63DB-3A02-1258A092B49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98" name="Group 197">
            <a:extLst>
              <a:ext uri="{FF2B5EF4-FFF2-40B4-BE49-F238E27FC236}">
                <a16:creationId xmlns:a16="http://schemas.microsoft.com/office/drawing/2014/main" id="{428F2805-5190-4A07-A002-0D6ADD1E12CF}"/>
              </a:ext>
            </a:extLst>
          </p:cNvPr>
          <p:cNvGrpSpPr/>
          <p:nvPr/>
        </p:nvGrpSpPr>
        <p:grpSpPr>
          <a:xfrm rot="10800000">
            <a:off x="3834286" y="6127332"/>
            <a:ext cx="278634" cy="272668"/>
            <a:chOff x="8032638" y="5926610"/>
            <a:chExt cx="278634" cy="272668"/>
          </a:xfrm>
          <a:solidFill>
            <a:schemeClr val="accent5"/>
          </a:solidFill>
        </p:grpSpPr>
        <p:sp>
          <p:nvSpPr>
            <p:cNvPr id="199" name="Freeform 198">
              <a:extLst>
                <a:ext uri="{FF2B5EF4-FFF2-40B4-BE49-F238E27FC236}">
                  <a16:creationId xmlns:a16="http://schemas.microsoft.com/office/drawing/2014/main" id="{609D5A3D-EBE7-FD35-FF95-0EC4BF79FD6F}"/>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00" name="Freeform 199">
              <a:extLst>
                <a:ext uri="{FF2B5EF4-FFF2-40B4-BE49-F238E27FC236}">
                  <a16:creationId xmlns:a16="http://schemas.microsoft.com/office/drawing/2014/main" id="{A56402CE-C693-42AD-D881-1C10A5979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3" name="Straight Connector 2">
            <a:extLst>
              <a:ext uri="{FF2B5EF4-FFF2-40B4-BE49-F238E27FC236}">
                <a16:creationId xmlns:a16="http://schemas.microsoft.com/office/drawing/2014/main" id="{AF0E3A6F-BF8C-DA2E-C28C-415DBA71302A}"/>
              </a:ext>
            </a:extLst>
          </p:cNvPr>
          <p:cNvCxnSpPr/>
          <p:nvPr/>
        </p:nvCxnSpPr>
        <p:spPr>
          <a:xfrm flipH="1">
            <a:off x="434288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45B428B-BCD7-1DFB-2EA8-E5D8382FA099}"/>
              </a:ext>
            </a:extLst>
          </p:cNvPr>
          <p:cNvCxnSpPr/>
          <p:nvPr/>
        </p:nvCxnSpPr>
        <p:spPr>
          <a:xfrm>
            <a:off x="3961070" y="2133332"/>
            <a:ext cx="40264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Title 2">
            <a:extLst>
              <a:ext uri="{FF2B5EF4-FFF2-40B4-BE49-F238E27FC236}">
                <a16:creationId xmlns:a16="http://schemas.microsoft.com/office/drawing/2014/main" id="{B568E7C7-AB93-CAEB-D113-012549C91C27}"/>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7" name="Straight Connector 6">
            <a:extLst>
              <a:ext uri="{FF2B5EF4-FFF2-40B4-BE49-F238E27FC236}">
                <a16:creationId xmlns:a16="http://schemas.microsoft.com/office/drawing/2014/main" id="{E22C0476-4E27-7EB4-5351-4DB793FCDAE9}"/>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itle 2">
            <a:extLst>
              <a:ext uri="{FF2B5EF4-FFF2-40B4-BE49-F238E27FC236}">
                <a16:creationId xmlns:a16="http://schemas.microsoft.com/office/drawing/2014/main" id="{CD855523-907E-95F9-2E1E-6DA760CF516C}"/>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9" name="Straight Connector 8">
            <a:extLst>
              <a:ext uri="{FF2B5EF4-FFF2-40B4-BE49-F238E27FC236}">
                <a16:creationId xmlns:a16="http://schemas.microsoft.com/office/drawing/2014/main" id="{4E808771-78C7-38C8-EF70-4D7F5E531E1A}"/>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 name="Title 2">
            <a:extLst>
              <a:ext uri="{FF2B5EF4-FFF2-40B4-BE49-F238E27FC236}">
                <a16:creationId xmlns:a16="http://schemas.microsoft.com/office/drawing/2014/main" id="{3B7B85C9-3F7C-2AE2-152C-02F70FCD03D2}"/>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1" name="Straight Connector 10">
            <a:extLst>
              <a:ext uri="{FF2B5EF4-FFF2-40B4-BE49-F238E27FC236}">
                <a16:creationId xmlns:a16="http://schemas.microsoft.com/office/drawing/2014/main" id="{7837810D-8805-25EE-33C4-73C58DAB36F2}"/>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itle 2">
            <a:extLst>
              <a:ext uri="{FF2B5EF4-FFF2-40B4-BE49-F238E27FC236}">
                <a16:creationId xmlns:a16="http://schemas.microsoft.com/office/drawing/2014/main" id="{33F59CBA-751D-8893-C3FC-5E7D59B54B61}"/>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4" name="Straight Connector 13">
            <a:extLst>
              <a:ext uri="{FF2B5EF4-FFF2-40B4-BE49-F238E27FC236}">
                <a16:creationId xmlns:a16="http://schemas.microsoft.com/office/drawing/2014/main" id="{7E2FBB33-BE25-394A-6C76-7E5B636B1AA5}"/>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itle 2">
            <a:extLst>
              <a:ext uri="{FF2B5EF4-FFF2-40B4-BE49-F238E27FC236}">
                <a16:creationId xmlns:a16="http://schemas.microsoft.com/office/drawing/2014/main" id="{99FABCAA-2E03-3C22-7B32-5ABF409333D7}"/>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6" name="Straight Connector 15">
            <a:extLst>
              <a:ext uri="{FF2B5EF4-FFF2-40B4-BE49-F238E27FC236}">
                <a16:creationId xmlns:a16="http://schemas.microsoft.com/office/drawing/2014/main" id="{03897495-CFBC-4D1B-8896-6F35025F27CB}"/>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2F8DD8DE-F621-CDCC-8C18-78C136B5D480}"/>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24" name="Straight Connector 23">
            <a:extLst>
              <a:ext uri="{FF2B5EF4-FFF2-40B4-BE49-F238E27FC236}">
                <a16:creationId xmlns:a16="http://schemas.microsoft.com/office/drawing/2014/main" id="{C6E08318-E396-F58D-8906-FCFF9A45A9EE}"/>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62BB3A05-C719-7105-932D-1B1D2B9E466E}"/>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32" name="Straight Connector 31">
            <a:extLst>
              <a:ext uri="{FF2B5EF4-FFF2-40B4-BE49-F238E27FC236}">
                <a16:creationId xmlns:a16="http://schemas.microsoft.com/office/drawing/2014/main" id="{2FDB862F-077A-271D-4553-3972F94E8EF9}"/>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774646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4102115"/>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4"/>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0789" y="541685"/>
            <a:ext cx="9511081" cy="118263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巴羅薩谷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F28F2A"/>
                </a:solidFill>
                <a:latin typeface="Microsoft JhengHei" panose="020B0604030504040204" pitchFamily="34" charset="-120"/>
                <a:ea typeface="Microsoft JhengHei" panose="020B0604030504040204" pitchFamily="34" charset="-120"/>
              </a:rPr>
              <a:t>赤霞珠</a:t>
            </a:r>
          </a:p>
        </p:txBody>
      </p:sp>
      <p:sp>
        <p:nvSpPr>
          <p:cNvPr id="6" name="TextBox 5">
            <a:extLst>
              <a:ext uri="{FF2B5EF4-FFF2-40B4-BE49-F238E27FC236}">
                <a16:creationId xmlns:a16="http://schemas.microsoft.com/office/drawing/2014/main" id="{3937CC6C-038C-22C6-5A1B-F274BB411F78}"/>
              </a:ext>
            </a:extLst>
          </p:cNvPr>
          <p:cNvSpPr txBox="1"/>
          <p:nvPr/>
        </p:nvSpPr>
        <p:spPr>
          <a:xfrm>
            <a:off x="638014" y="1810726"/>
            <a:ext cx="3345804" cy="1323439"/>
          </a:xfrm>
          <a:prstGeom prst="rect">
            <a:avLst/>
          </a:prstGeom>
          <a:noFill/>
        </p:spPr>
        <p:txBody>
          <a:bodyPr wrap="square" anchor="b">
            <a:noAutofit/>
          </a:bodyPr>
          <a:lstStyle/>
          <a:p>
            <a:pPr algn="ctr" rtl="0">
              <a:spcBef>
                <a:spcPts val="217"/>
              </a:spcBef>
              <a:spcAft>
                <a:spcPts val="315"/>
              </a:spcAft>
            </a:pPr>
            <a:r>
              <a:rPr lang="zh-Hant" sz="1600" u="none" strike="noStrike" dirty="0">
                <a:latin typeface="Microsoft JhengHei" panose="020B0604030504040204" pitchFamily="34" charset="-120"/>
                <a:ea typeface="Microsoft JhengHei" panose="020B0604030504040204" pitchFamily="34" charset="-120"/>
              </a:rPr>
              <a:t>與庫納瓦拉和瑪格麗特河相比，這些葡萄酒風格濃鬱醇厚，果香更成熟，單寧更柔和。</a:t>
            </a:r>
          </a:p>
        </p:txBody>
      </p:sp>
      <p:cxnSp>
        <p:nvCxnSpPr>
          <p:cNvPr id="20" name="Straight Connector 19">
            <a:extLst>
              <a:ext uri="{FF2B5EF4-FFF2-40B4-BE49-F238E27FC236}">
                <a16:creationId xmlns:a16="http://schemas.microsoft.com/office/drawing/2014/main" id="{3654D054-7B9D-D4AC-4445-35BFD05D1739}"/>
              </a:ext>
            </a:extLst>
          </p:cNvPr>
          <p:cNvCxnSpPr/>
          <p:nvPr/>
        </p:nvCxnSpPr>
        <p:spPr>
          <a:xfrm>
            <a:off x="6721231" y="3673621"/>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2219110" y="3148717"/>
            <a:ext cx="0" cy="3567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2219110" y="349785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2628322"/>
            <a:ext cx="2090597" cy="209059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74499" y="3049410"/>
            <a:ext cx="1570032" cy="1248419"/>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1600" u="none" strike="noStrike" dirty="0">
                <a:solidFill>
                  <a:srgbClr val="000000"/>
                </a:solidFill>
                <a:latin typeface="Microsoft JhengHei" panose="020B0604030504040204" pitchFamily="34" charset="-120"/>
                <a:ea typeface="Microsoft JhengHei" panose="020B0604030504040204" pitchFamily="34" charset="-120"/>
              </a:rPr>
              <a:t>有時會與其他品種混合，包括設拉子葡萄酒。</a:t>
            </a:r>
            <a:endParaRPr lang="en-AU" sz="1600" dirty="0">
              <a:solidFill>
                <a:schemeClr val="tx1"/>
              </a:solidFill>
              <a:effectLst/>
              <a:latin typeface="Microsoft JhengHei" panose="020B0604030504040204" pitchFamily="34" charset="-120"/>
              <a:ea typeface="Microsoft JhengHei" panose="020B0604030504040204" pitchFamily="34" charset="-120"/>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471580" y="5429019"/>
            <a:ext cx="2805709" cy="1232069"/>
          </a:xfrm>
          <a:prstGeom prst="rect">
            <a:avLst/>
          </a:prstGeom>
          <a:noFill/>
        </p:spPr>
        <p:txBody>
          <a:bodyPr wrap="square" anchor="t">
            <a:noAutofit/>
          </a:bodyPr>
          <a:lstStyle/>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黑莓</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西梅</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黑橄欖</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尤加利</a:t>
            </a:r>
            <a:endParaRPr lang="en-AU" sz="1400" dirty="0">
              <a:effectLst/>
              <a:latin typeface="Microsoft JhengHei" panose="020B0604030504040204" pitchFamily="34" charset="-120"/>
              <a:ea typeface="Microsoft JhengHei" panose="020B0604030504040204" pitchFamily="34" charset="-120"/>
            </a:endParaRP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5132336"/>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5124716"/>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8936" y="4771554"/>
            <a:ext cx="2146963" cy="153336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400" u="none" strike="noStrike" dirty="0">
                <a:solidFill>
                  <a:srgbClr val="000000"/>
                </a:solidFill>
                <a:latin typeface="Microsoft JhengHei" panose="020B0604030504040204" pitchFamily="34" charset="-120"/>
                <a:ea typeface="Microsoft JhengHei" panose="020B0604030504040204" pitchFamily="34" charset="-120"/>
              </a:rPr>
              <a:t>多於</a:t>
            </a:r>
          </a:p>
          <a:p>
            <a:pPr algn="ctr" rtl="0">
              <a:lnSpc>
                <a:spcPct val="82000"/>
              </a:lnSpc>
              <a:spcBef>
                <a:spcPts val="217"/>
              </a:spcBef>
            </a:pPr>
            <a:r>
              <a:rPr lang="zh-Hant" sz="6000" u="none" strike="noStrike" dirty="0">
                <a:solidFill>
                  <a:srgbClr val="000000"/>
                </a:solidFill>
                <a:latin typeface="Microsoft JhengHei" panose="020B0604030504040204" pitchFamily="34" charset="-120"/>
                <a:ea typeface="Microsoft JhengHei" panose="020B0604030504040204" pitchFamily="34" charset="-120"/>
              </a:rPr>
              <a:t>10%</a:t>
            </a:r>
          </a:p>
          <a:p>
            <a:pPr algn="ctr" rtl="0">
              <a:lnSpc>
                <a:spcPct val="82000"/>
              </a:lnSpc>
              <a:spcBef>
                <a:spcPts val="217"/>
              </a:spcBef>
            </a:pPr>
            <a:r>
              <a:rPr lang="zh-Hant" sz="1600" u="none" strike="noStrike" dirty="0">
                <a:solidFill>
                  <a:srgbClr val="000000"/>
                </a:solidFill>
                <a:latin typeface="Microsoft JhengHei" panose="020B0604030504040204" pitchFamily="34" charset="-120"/>
                <a:ea typeface="Microsoft JhengHei" panose="020B0604030504040204" pitchFamily="34" charset="-120"/>
              </a:rPr>
              <a:t>年度</a:t>
            </a:r>
            <a:br>
              <a:rPr lang="zh-Hant" sz="1600" u="none" strike="noStrike" dirty="0">
                <a:solidFill>
                  <a:srgbClr val="000000"/>
                </a:solidFill>
                <a:latin typeface="Microsoft JhengHei" panose="020B0604030504040204" pitchFamily="34" charset="-120"/>
                <a:ea typeface="Microsoft JhengHei" panose="020B0604030504040204" pitchFamily="34" charset="-120"/>
              </a:rPr>
            </a:br>
            <a:r>
              <a:rPr lang="zh-Hant" sz="1600" u="none" strike="noStrike" dirty="0">
                <a:solidFill>
                  <a:srgbClr val="000000"/>
                </a:solidFill>
                <a:latin typeface="Microsoft JhengHei" panose="020B0604030504040204" pitchFamily="34" charset="-120"/>
                <a:ea typeface="Microsoft JhengHei" panose="020B0604030504040204" pitchFamily="34" charset="-120"/>
              </a:rPr>
              <a:t>碾壓</a:t>
            </a:r>
            <a:endParaRPr lang="en-AU" sz="1600" dirty="0">
              <a:solidFill>
                <a:schemeClr val="tx1"/>
              </a:solidFill>
              <a:effectLst/>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A330DCFC-A637-6AC1-D3CE-2A9A23FCE94A}"/>
              </a:ext>
            </a:extLst>
          </p:cNvPr>
          <p:cNvCxnSpPr/>
          <p:nvPr/>
        </p:nvCxnSpPr>
        <p:spPr>
          <a:xfrm>
            <a:off x="3004383" y="5455439"/>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58">
            <a:extLst>
              <a:ext uri="{FF2B5EF4-FFF2-40B4-BE49-F238E27FC236}">
                <a16:creationId xmlns:a16="http://schemas.microsoft.com/office/drawing/2014/main" id="{41D93F8A-81E6-1CDA-D72D-731502B0E1F5}"/>
              </a:ext>
            </a:extLst>
          </p:cNvPr>
          <p:cNvSpPr txBox="1"/>
          <p:nvPr/>
        </p:nvSpPr>
        <p:spPr>
          <a:xfrm>
            <a:off x="2817172" y="3878973"/>
            <a:ext cx="1963021" cy="755976"/>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100000"/>
              </a:lnSpc>
              <a:spcBef>
                <a:spcPts val="217"/>
              </a:spcBef>
            </a:pPr>
            <a:r>
              <a:rPr lang="zh-Hant" sz="1600" b="0" u="none" strike="noStrike">
                <a:solidFill>
                  <a:srgbClr val="000000"/>
                </a:solidFill>
                <a:latin typeface="Microsoft JhengHei" panose="020B0604030504040204" pitchFamily="34" charset="-120"/>
                <a:ea typeface="Microsoft JhengHei" panose="020B0604030504040204" pitchFamily="34" charset="-120"/>
              </a:rPr>
              <a:t>在較冷的場地和復古環境中表現最佳</a:t>
            </a:r>
            <a:endParaRPr lang="en-AU" sz="1600" b="0">
              <a:solidFill>
                <a:schemeClr val="tx1"/>
              </a:solidFill>
              <a:effectLst/>
              <a:latin typeface="Microsoft JhengHei" panose="020B0604030504040204" pitchFamily="34" charset="-120"/>
              <a:ea typeface="Microsoft JhengHei" panose="020B0604030504040204" pitchFamily="34" charset="-120"/>
            </a:endParaRPr>
          </a:p>
        </p:txBody>
      </p:sp>
      <p:cxnSp>
        <p:nvCxnSpPr>
          <p:cNvPr id="10" name="Straight Connector 9">
            <a:extLst>
              <a:ext uri="{FF2B5EF4-FFF2-40B4-BE49-F238E27FC236}">
                <a16:creationId xmlns:a16="http://schemas.microsoft.com/office/drawing/2014/main" id="{ADF085AA-2D6C-20DD-A889-A5D11F271243}"/>
              </a:ext>
            </a:extLst>
          </p:cNvPr>
          <p:cNvCxnSpPr/>
          <p:nvPr/>
        </p:nvCxnSpPr>
        <p:spPr>
          <a:xfrm>
            <a:off x="4700322" y="4244054"/>
            <a:ext cx="11597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50E109CE-82C9-644F-DA1A-03EAC11BF1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76486" y="757100"/>
            <a:ext cx="2114328" cy="6400800"/>
          </a:xfrm>
          <a:prstGeom prst="rect">
            <a:avLst/>
          </a:prstGeom>
        </p:spPr>
      </p:pic>
      <p:sp>
        <p:nvSpPr>
          <p:cNvPr id="9" name="object 10">
            <a:extLst>
              <a:ext uri="{FF2B5EF4-FFF2-40B4-BE49-F238E27FC236}">
                <a16:creationId xmlns:a16="http://schemas.microsoft.com/office/drawing/2014/main" id="{C1C60270-6F00-912C-722B-CBA31350908A}"/>
              </a:ext>
            </a:extLst>
          </p:cNvPr>
          <p:cNvSpPr txBox="1"/>
          <p:nvPr/>
        </p:nvSpPr>
        <p:spPr>
          <a:xfrm rot="16200000">
            <a:off x="4249882" y="4460781"/>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96486158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10;&#10;AI-generated content may be incorrect.">
            <a:extLst>
              <a:ext uri="{FF2B5EF4-FFF2-40B4-BE49-F238E27FC236}">
                <a16:creationId xmlns:a16="http://schemas.microsoft.com/office/drawing/2014/main" id="{EA33395E-4D0B-D1CD-89FA-723252E927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1912" r="-221"/>
          <a:stretch>
            <a:fillRect/>
          </a:stretch>
        </p:blipFill>
        <p:spPr>
          <a:xfrm>
            <a:off x="2739512" y="1"/>
            <a:ext cx="9547928" cy="6858000"/>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noAutofit/>
          </a:bodyPr>
          <a:lstStyle/>
          <a:p>
            <a:pPr rtl="0"/>
            <a:r>
              <a:rPr lang="zh-Hant" sz="5400" b="1" u="none" strike="noStrike" dirty="0">
                <a:solidFill>
                  <a:srgbClr val="601328"/>
                </a:solidFill>
                <a:latin typeface="Neue Haas Grotesk Text Pro"/>
              </a:rPr>
              <a:t>澳洲</a:t>
            </a:r>
          </a:p>
        </p:txBody>
      </p:sp>
      <p:sp>
        <p:nvSpPr>
          <p:cNvPr id="6" name="TextBox 5">
            <a:extLst>
              <a:ext uri="{FF2B5EF4-FFF2-40B4-BE49-F238E27FC236}">
                <a16:creationId xmlns:a16="http://schemas.microsoft.com/office/drawing/2014/main" id="{E086698A-3700-9AE2-247A-06483592D166}"/>
              </a:ext>
            </a:extLst>
          </p:cNvPr>
          <p:cNvSpPr txBox="1"/>
          <p:nvPr/>
        </p:nvSpPr>
        <p:spPr>
          <a:xfrm>
            <a:off x="6629400" y="5655302"/>
            <a:ext cx="1131849" cy="369332"/>
          </a:xfrm>
          <a:prstGeom prst="rect">
            <a:avLst/>
          </a:prstGeom>
          <a:noFill/>
        </p:spPr>
        <p:txBody>
          <a:bodyPr wrap="square">
            <a:noAutofit/>
          </a:bodyPr>
          <a:lstStyle/>
          <a:p>
            <a:pPr rtl="0"/>
            <a:r>
              <a:rPr lang="ja-JP" altLang="en-US" sz="1800" u="none" strike="noStrike">
                <a:solidFill>
                  <a:srgbClr val="F28F2A"/>
                </a:solidFill>
                <a:latin typeface="Neue Haas Grotesk Text Pro"/>
              </a:rPr>
              <a:t>巴羅薩</a:t>
            </a:r>
            <a:endParaRPr lang="en-US" dirty="0">
              <a:solidFill>
                <a:schemeClr val="accent4"/>
              </a:solidFill>
            </a:endParaRPr>
          </a:p>
        </p:txBody>
      </p:sp>
      <p:cxnSp>
        <p:nvCxnSpPr>
          <p:cNvPr id="7" name="Straight Connector 6">
            <a:extLst>
              <a:ext uri="{FF2B5EF4-FFF2-40B4-BE49-F238E27FC236}">
                <a16:creationId xmlns:a16="http://schemas.microsoft.com/office/drawing/2014/main" id="{81264671-DFD3-CE97-2C3C-1AB7F2B469AB}"/>
              </a:ext>
            </a:extLst>
          </p:cNvPr>
          <p:cNvCxnSpPr/>
          <p:nvPr/>
        </p:nvCxnSpPr>
        <p:spPr>
          <a:xfrm flipV="1">
            <a:off x="7485888" y="4718304"/>
            <a:ext cx="950976" cy="1121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09600" y="400399"/>
            <a:ext cx="11283754" cy="1006314"/>
          </a:xfrm>
        </p:spPr>
        <p:txBody>
          <a:bodyPr>
            <a:noAutofit/>
          </a:bodyPr>
          <a:lstStyle/>
          <a:p>
            <a:pPr rtl="0">
              <a:lnSpc>
                <a:spcPct val="100000"/>
              </a:lnSpc>
            </a:pPr>
            <a:r>
              <a:rPr lang="zh-Hant" sz="3200" b="1" u="none" strike="noStrike" dirty="0">
                <a:solidFill>
                  <a:srgbClr val="601328"/>
                </a:solidFill>
                <a:latin typeface="Neue Haas Grotesk Text Pro"/>
              </a:rPr>
              <a:t>巴羅薩谷赤霞珠</a:t>
            </a:r>
            <a:br>
              <a:rPr lang="en-AU" altLang="zh-Hant" sz="3200" b="1" u="none" strike="noStrike" dirty="0">
                <a:solidFill>
                  <a:srgbClr val="601328"/>
                </a:solidFill>
                <a:latin typeface="Neue Haas Grotesk Text Pro"/>
              </a:rPr>
            </a:br>
            <a:r>
              <a:rPr lang="zh-Hant" sz="5000" b="1" u="none" strike="noStrike" dirty="0">
                <a:latin typeface="Neue Haas Grotesk Text Pro"/>
              </a:rPr>
              <a:t>葡萄酒特點</a:t>
            </a:r>
          </a:p>
        </p:txBody>
      </p:sp>
      <p:sp>
        <p:nvSpPr>
          <p:cNvPr id="10" name="Oval 9">
            <a:extLst>
              <a:ext uri="{FF2B5EF4-FFF2-40B4-BE49-F238E27FC236}">
                <a16:creationId xmlns:a16="http://schemas.microsoft.com/office/drawing/2014/main" id="{5E9E726C-4D13-C985-23C4-41962972AEC9}"/>
              </a:ext>
            </a:extLst>
          </p:cNvPr>
          <p:cNvSpPr/>
          <p:nvPr/>
        </p:nvSpPr>
        <p:spPr>
          <a:xfrm>
            <a:off x="1994938"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59081"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23224"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087367"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51891"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16415"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74760"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45462"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09986"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2899126" y="2137881"/>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赤霞珠（年輕版）</a:t>
            </a:r>
          </a:p>
        </p:txBody>
      </p:sp>
      <p:sp>
        <p:nvSpPr>
          <p:cNvPr id="54" name="Oval 53">
            <a:extLst>
              <a:ext uri="{FF2B5EF4-FFF2-40B4-BE49-F238E27FC236}">
                <a16:creationId xmlns:a16="http://schemas.microsoft.com/office/drawing/2014/main" id="{56B324C1-B532-6319-4E42-3A30F641C9BA}"/>
              </a:ext>
            </a:extLst>
          </p:cNvPr>
          <p:cNvSpPr/>
          <p:nvPr/>
        </p:nvSpPr>
        <p:spPr>
          <a:xfrm>
            <a:off x="1994938"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5908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23224"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08736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51891"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1641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7476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45462"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0998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896906"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B7C01906-5D40-F5EB-AC78-3E04BD6F69BB}"/>
              </a:ext>
            </a:extLst>
          </p:cNvPr>
          <p:cNvSpPr txBox="1"/>
          <p:nvPr/>
        </p:nvSpPr>
        <p:spPr>
          <a:xfrm>
            <a:off x="3166657"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3B6A3A30-1873-A6BA-2798-63AF8B67FB55}"/>
              </a:ext>
            </a:extLst>
          </p:cNvPr>
          <p:cNvSpPr txBox="1"/>
          <p:nvPr/>
        </p:nvSpPr>
        <p:spPr>
          <a:xfrm>
            <a:off x="4459788"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dirty="0">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5C46DC12-0E83-EB3D-4A80-988616D8C11A}"/>
              </a:ext>
            </a:extLst>
          </p:cNvPr>
          <p:cNvSpPr/>
          <p:nvPr/>
        </p:nvSpPr>
        <p:spPr>
          <a:xfrm>
            <a:off x="1994938"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5908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2322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08736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5189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1641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7476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4546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0998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896906"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017474"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459788"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90" name="Oval 89">
            <a:extLst>
              <a:ext uri="{FF2B5EF4-FFF2-40B4-BE49-F238E27FC236}">
                <a16:creationId xmlns:a16="http://schemas.microsoft.com/office/drawing/2014/main" id="{462C42BA-0EE7-3F6B-1624-E391FE3E22F9}"/>
              </a:ext>
            </a:extLst>
          </p:cNvPr>
          <p:cNvSpPr/>
          <p:nvPr/>
        </p:nvSpPr>
        <p:spPr>
          <a:xfrm>
            <a:off x="1994938"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5908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2322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087367"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5189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1641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74760"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4546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0998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0D81679B-6E29-669E-4B63-837869662BCB}"/>
              </a:ext>
            </a:extLst>
          </p:cNvPr>
          <p:cNvSpPr txBox="1"/>
          <p:nvPr/>
        </p:nvSpPr>
        <p:spPr>
          <a:xfrm>
            <a:off x="1896906"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BEE4C8CF-5794-9B64-DB9C-D7CE9FAE4AB3}"/>
              </a:ext>
            </a:extLst>
          </p:cNvPr>
          <p:cNvSpPr txBox="1"/>
          <p:nvPr/>
        </p:nvSpPr>
        <p:spPr>
          <a:xfrm>
            <a:off x="3017474"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FE3EBE4E-EB98-83A3-75A2-18C830DF307D}"/>
              </a:ext>
            </a:extLst>
          </p:cNvPr>
          <p:cNvSpPr txBox="1"/>
          <p:nvPr/>
        </p:nvSpPr>
        <p:spPr>
          <a:xfrm>
            <a:off x="4459788"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5" name="Oval 104">
            <a:extLst>
              <a:ext uri="{FF2B5EF4-FFF2-40B4-BE49-F238E27FC236}">
                <a16:creationId xmlns:a16="http://schemas.microsoft.com/office/drawing/2014/main" id="{63A90E32-85F4-531C-DEDB-E7EBAB510C5A}"/>
              </a:ext>
            </a:extLst>
          </p:cNvPr>
          <p:cNvSpPr/>
          <p:nvPr/>
        </p:nvSpPr>
        <p:spPr>
          <a:xfrm>
            <a:off x="1994938"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5908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23224"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08736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51891"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1641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7476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45462"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0998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1994938"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59081"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23224"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08736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5189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C13D3584-8F86-FEED-950B-9D870826B16B}"/>
              </a:ext>
            </a:extLst>
          </p:cNvPr>
          <p:cNvSpPr/>
          <p:nvPr/>
        </p:nvSpPr>
        <p:spPr>
          <a:xfrm>
            <a:off x="4174760"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0998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896906"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48516"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59788"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8" name="Straight Connector 17">
            <a:extLst>
              <a:ext uri="{FF2B5EF4-FFF2-40B4-BE49-F238E27FC236}">
                <a16:creationId xmlns:a16="http://schemas.microsoft.com/office/drawing/2014/main" id="{E7A46D4A-3123-70DD-1402-4D56075E90E9}"/>
              </a:ext>
            </a:extLst>
          </p:cNvPr>
          <p:cNvCxnSpPr/>
          <p:nvPr/>
        </p:nvCxnSpPr>
        <p:spPr>
          <a:xfrm flipH="1">
            <a:off x="358822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1994938"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5908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23224"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08736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51891"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1641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7476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4546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09986"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11612" y="479726"/>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285008" y="4183407"/>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grpSp>
        <p:nvGrpSpPr>
          <p:cNvPr id="65" name="Group 64">
            <a:extLst>
              <a:ext uri="{FF2B5EF4-FFF2-40B4-BE49-F238E27FC236}">
                <a16:creationId xmlns:a16="http://schemas.microsoft.com/office/drawing/2014/main" id="{0831E313-6F93-6D9C-9DCE-2989A6E45ED5}"/>
              </a:ext>
            </a:extLst>
          </p:cNvPr>
          <p:cNvGrpSpPr/>
          <p:nvPr/>
        </p:nvGrpSpPr>
        <p:grpSpPr>
          <a:xfrm>
            <a:off x="4539496" y="6127332"/>
            <a:ext cx="278634" cy="272668"/>
            <a:chOff x="8032638" y="5926610"/>
            <a:chExt cx="278634" cy="272668"/>
          </a:xfrm>
        </p:grpSpPr>
        <p:sp>
          <p:nvSpPr>
            <p:cNvPr id="73" name="Freeform 72">
              <a:extLst>
                <a:ext uri="{FF2B5EF4-FFF2-40B4-BE49-F238E27FC236}">
                  <a16:creationId xmlns:a16="http://schemas.microsoft.com/office/drawing/2014/main" id="{D807B756-B303-4739-12FE-3A09C6D7B50A}"/>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BE26B239-969B-E781-D1AE-050D22008691}"/>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0D7F804-62FC-4690-1443-3BE4AD0DEB7F}"/>
              </a:ext>
            </a:extLst>
          </p:cNvPr>
          <p:cNvGrpSpPr/>
          <p:nvPr/>
        </p:nvGrpSpPr>
        <p:grpSpPr>
          <a:xfrm rot="10800000">
            <a:off x="3818384" y="6127332"/>
            <a:ext cx="278634" cy="272668"/>
            <a:chOff x="8032638" y="5926610"/>
            <a:chExt cx="278634" cy="272668"/>
          </a:xfrm>
        </p:grpSpPr>
        <p:sp>
          <p:nvSpPr>
            <p:cNvPr id="85" name="Freeform 84">
              <a:extLst>
                <a:ext uri="{FF2B5EF4-FFF2-40B4-BE49-F238E27FC236}">
                  <a16:creationId xmlns:a16="http://schemas.microsoft.com/office/drawing/2014/main" id="{F008065B-6CCF-A4D6-2B86-601D64DF834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2436DF54-837E-E5C4-8C59-A62DE72CD3E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Title 2">
            <a:extLst>
              <a:ext uri="{FF2B5EF4-FFF2-40B4-BE49-F238E27FC236}">
                <a16:creationId xmlns:a16="http://schemas.microsoft.com/office/drawing/2014/main" id="{640B9782-0152-3B25-197E-5FDF23249458}"/>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4" name="Straight Connector 3">
            <a:extLst>
              <a:ext uri="{FF2B5EF4-FFF2-40B4-BE49-F238E27FC236}">
                <a16:creationId xmlns:a16="http://schemas.microsoft.com/office/drawing/2014/main" id="{E7984E9E-7B5B-66A3-882E-77A2459BFCAC}"/>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0E063F6F-CF57-4CF6-A773-0481A5D8155A}"/>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6" name="Straight Connector 5">
            <a:extLst>
              <a:ext uri="{FF2B5EF4-FFF2-40B4-BE49-F238E27FC236}">
                <a16:creationId xmlns:a16="http://schemas.microsoft.com/office/drawing/2014/main" id="{899C8F4D-0C0E-190F-4439-7B1AB1865239}"/>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E086D570-891A-3395-C8B7-44F392E65BE8}"/>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1" name="Straight Connector 10">
            <a:extLst>
              <a:ext uri="{FF2B5EF4-FFF2-40B4-BE49-F238E27FC236}">
                <a16:creationId xmlns:a16="http://schemas.microsoft.com/office/drawing/2014/main" id="{9EC7024F-F41B-BD3B-A7DF-F5F370067868}"/>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3D6F856C-E977-714E-BC58-7268287C41CF}"/>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3" name="Straight Connector 12">
            <a:extLst>
              <a:ext uri="{FF2B5EF4-FFF2-40B4-BE49-F238E27FC236}">
                <a16:creationId xmlns:a16="http://schemas.microsoft.com/office/drawing/2014/main" id="{85F0465A-FC1D-F989-67B7-F703E42F7448}"/>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DD8D86E7-D67C-465F-B862-DE265ABBF0C4}"/>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9" name="Straight Connector 18">
            <a:extLst>
              <a:ext uri="{FF2B5EF4-FFF2-40B4-BE49-F238E27FC236}">
                <a16:creationId xmlns:a16="http://schemas.microsoft.com/office/drawing/2014/main" id="{C1A57411-1505-93FD-E6A0-3CE4DF4292BA}"/>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itle 2">
            <a:extLst>
              <a:ext uri="{FF2B5EF4-FFF2-40B4-BE49-F238E27FC236}">
                <a16:creationId xmlns:a16="http://schemas.microsoft.com/office/drawing/2014/main" id="{1CEFA5B5-B2E4-B0EE-8E76-AFB606EAE8EC}"/>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30" name="Straight Connector 29">
            <a:extLst>
              <a:ext uri="{FF2B5EF4-FFF2-40B4-BE49-F238E27FC236}">
                <a16:creationId xmlns:a16="http://schemas.microsoft.com/office/drawing/2014/main" id="{62B8EA78-8779-D364-99E8-AD44EFC155DB}"/>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0A129EC8-05BE-4B0A-D444-B03318469448}"/>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32" name="Straight Connector 31">
            <a:extLst>
              <a:ext uri="{FF2B5EF4-FFF2-40B4-BE49-F238E27FC236}">
                <a16:creationId xmlns:a16="http://schemas.microsoft.com/office/drawing/2014/main" id="{BB17523A-D471-C27A-5178-B3C93563137B}"/>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889855"/>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3E277156-951D-7E77-9C66-1E65FDB7D5FD}"/>
              </a:ext>
            </a:extLst>
          </p:cNvPr>
          <p:cNvSpPr/>
          <p:nvPr/>
        </p:nvSpPr>
        <p:spPr>
          <a:xfrm>
            <a:off x="420454" y="3959150"/>
            <a:ext cx="2583929" cy="2583929"/>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B2D8BE"/>
              </a:solidFill>
              <a:latin typeface="Neue Haas Grotesk Text Pro" panose="020B0504020202020204" pitchFamily="34" charset="77"/>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499072" y="536165"/>
            <a:ext cx="12503847" cy="1869101"/>
          </a:xfrm>
          <a:prstGeom prst="rect">
            <a:avLst/>
          </a:prstGeom>
          <a:noFill/>
        </p:spPr>
        <p:txBody>
          <a:bodyPr wrap="square">
            <a:noAutofit/>
          </a:bodyPr>
          <a:lstStyle/>
          <a:p>
            <a:pPr rtl="0"/>
            <a:r>
              <a:rPr lang="zh-Hant" sz="3200" b="1" u="none" strike="noStrike" dirty="0">
                <a:solidFill>
                  <a:srgbClr val="601329"/>
                </a:solidFill>
                <a:latin typeface="Microsoft JhengHei" panose="020B0604030504040204" pitchFamily="34" charset="-120"/>
                <a:ea typeface="Microsoft JhengHei" panose="020B0604030504040204" pitchFamily="34" charset="-120"/>
              </a:rPr>
              <a:t>伊甸谷</a:t>
            </a:r>
            <a:br>
              <a:rPr lang="zh-Hant" sz="6000" b="1" u="none" strike="noStrike" dirty="0">
                <a:solidFill>
                  <a:srgbClr val="B2D8BE"/>
                </a:solidFill>
                <a:latin typeface="Microsoft JhengHei" panose="020B0604030504040204" pitchFamily="34" charset="-120"/>
                <a:ea typeface="Microsoft JhengHei" panose="020B0604030504040204" pitchFamily="34" charset="-120"/>
              </a:rPr>
            </a:br>
            <a:r>
              <a:rPr lang="zh-Hant" sz="5400" b="1" u="none" strike="noStrike" dirty="0">
                <a:solidFill>
                  <a:srgbClr val="F28F2A"/>
                </a:solidFill>
                <a:latin typeface="Microsoft JhengHei" panose="020B0604030504040204" pitchFamily="34" charset="-120"/>
                <a:ea typeface="Microsoft JhengHei" panose="020B0604030504040204" pitchFamily="34" charset="-120"/>
              </a:rPr>
              <a:t>赤霞珠</a:t>
            </a:r>
          </a:p>
        </p:txBody>
      </p:sp>
      <p:sp>
        <p:nvSpPr>
          <p:cNvPr id="6" name="TextBox 5">
            <a:extLst>
              <a:ext uri="{FF2B5EF4-FFF2-40B4-BE49-F238E27FC236}">
                <a16:creationId xmlns:a16="http://schemas.microsoft.com/office/drawing/2014/main" id="{3937CC6C-038C-22C6-5A1B-F274BB411F78}"/>
              </a:ext>
            </a:extLst>
          </p:cNvPr>
          <p:cNvSpPr txBox="1"/>
          <p:nvPr/>
        </p:nvSpPr>
        <p:spPr>
          <a:xfrm>
            <a:off x="7805381" y="1189124"/>
            <a:ext cx="3563279" cy="1077218"/>
          </a:xfrm>
          <a:prstGeom prst="rect">
            <a:avLst/>
          </a:prstGeom>
          <a:noFill/>
        </p:spPr>
        <p:txBody>
          <a:bodyPr wrap="square" anchor="b">
            <a:noAutofit/>
          </a:bodyPr>
          <a:lstStyle/>
          <a:p>
            <a:pPr algn="ctr" rtl="0">
              <a:spcBef>
                <a:spcPts val="255"/>
              </a:spcBef>
              <a:spcAft>
                <a:spcPts val="375"/>
              </a:spcAft>
            </a:pPr>
            <a:r>
              <a:rPr lang="zh-Hant" sz="1600" u="none" strike="noStrike" dirty="0">
                <a:latin typeface="Microsoft JhengHei" panose="020B0604030504040204" pitchFamily="34" charset="-120"/>
                <a:ea typeface="Microsoft JhengHei" panose="020B0604030504040204" pitchFamily="34" charset="-120"/>
              </a:rPr>
              <a:t>地勢較高、氣候較涼爽的葡萄園出產的葡萄酒風格與伊甸園谷村週邊地區的葡萄酒風格截然不同。</a:t>
            </a:r>
          </a:p>
        </p:txBody>
      </p:sp>
      <p:cxnSp>
        <p:nvCxnSpPr>
          <p:cNvPr id="23" name="Straight Connector 22">
            <a:extLst>
              <a:ext uri="{FF2B5EF4-FFF2-40B4-BE49-F238E27FC236}">
                <a16:creationId xmlns:a16="http://schemas.microsoft.com/office/drawing/2014/main" id="{1B638749-00FB-780E-CC25-0154A0ECA7AD}"/>
              </a:ext>
            </a:extLst>
          </p:cNvPr>
          <p:cNvCxnSpPr/>
          <p:nvPr/>
        </p:nvCxnSpPr>
        <p:spPr>
          <a:xfrm flipH="1">
            <a:off x="9765688" y="2330004"/>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p:nvPr/>
        </p:nvCxnSpPr>
        <p:spPr>
          <a:xfrm>
            <a:off x="6893781" y="2954844"/>
            <a:ext cx="287190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471580" y="4771554"/>
            <a:ext cx="2805709" cy="1472839"/>
          </a:xfrm>
          <a:prstGeom prst="rect">
            <a:avLst/>
          </a:prstGeom>
          <a:noFill/>
        </p:spPr>
        <p:txBody>
          <a:bodyPr wrap="square" anchor="t">
            <a:noAutofit/>
          </a:bodyPr>
          <a:lstStyle/>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藍莓</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黑加侖</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李子</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番茄葉</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紫羅蘭</a:t>
            </a:r>
          </a:p>
          <a:p>
            <a:pPr marL="285750" indent="-285750" rtl="0">
              <a:lnSpc>
                <a:spcPct val="82000"/>
              </a:lnSpc>
              <a:spcBef>
                <a:spcPts val="150"/>
              </a:spcBef>
              <a:spcAft>
                <a:spcPts val="315"/>
              </a:spcAft>
              <a:buClr>
                <a:schemeClr val="accent4"/>
              </a:buClr>
              <a:buFont typeface="Arial" panose="020B0604020202020204" pitchFamily="34" charset="0"/>
              <a:buChar char="•"/>
            </a:pPr>
            <a:r>
              <a:rPr lang="zh-Hant" sz="1400" u="none" strike="noStrike" dirty="0">
                <a:latin typeface="Microsoft JhengHei" panose="020B0604030504040204" pitchFamily="34" charset="-120"/>
                <a:ea typeface="Microsoft JhengHei" panose="020B0604030504040204" pitchFamily="34" charset="-120"/>
              </a:rPr>
              <a:t>薄荷醇</a:t>
            </a:r>
          </a:p>
        </p:txBody>
      </p:sp>
      <p:cxnSp>
        <p:nvCxnSpPr>
          <p:cNvPr id="33" name="Straight Connector 32">
            <a:extLst>
              <a:ext uri="{FF2B5EF4-FFF2-40B4-BE49-F238E27FC236}">
                <a16:creationId xmlns:a16="http://schemas.microsoft.com/office/drawing/2014/main" id="{3E7C21EF-D9C4-4832-84EE-5205ED202FE8}"/>
              </a:ext>
            </a:extLst>
          </p:cNvPr>
          <p:cNvCxnSpPr/>
          <p:nvPr/>
        </p:nvCxnSpPr>
        <p:spPr>
          <a:xfrm>
            <a:off x="6992983" y="4474871"/>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flipH="1">
            <a:off x="9267553" y="4467251"/>
            <a:ext cx="0" cy="30430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bject 58">
            <a:extLst>
              <a:ext uri="{FF2B5EF4-FFF2-40B4-BE49-F238E27FC236}">
                <a16:creationId xmlns:a16="http://schemas.microsoft.com/office/drawing/2014/main" id="{00741D9C-736E-BFC3-5595-96F07CA6F071}"/>
              </a:ext>
            </a:extLst>
          </p:cNvPr>
          <p:cNvSpPr txBox="1"/>
          <p:nvPr/>
        </p:nvSpPr>
        <p:spPr>
          <a:xfrm>
            <a:off x="638936" y="4628589"/>
            <a:ext cx="2146963" cy="1533368"/>
          </a:xfrm>
          <a:prstGeom prst="rect">
            <a:avLst/>
          </a:prstGeom>
        </p:spPr>
        <p:txBody>
          <a:bodyPr vert="horz" wrap="square" lIns="0" tIns="17145" rIns="0" bIns="0" rtlCol="0" anchor="ctr" anchorCtr="0">
            <a:noAutofit/>
          </a:bodyPr>
          <a:lstStyle>
            <a:defPPr>
              <a:defRPr lang="en-US"/>
            </a:defPPr>
            <a:lvl1pPr algn="ctr">
              <a:lnSpc>
                <a:spcPct val="90000"/>
              </a:lnSpc>
              <a:buClr>
                <a:srgbClr val="F40000"/>
              </a:buClr>
              <a:defRPr sz="1300" b="1">
                <a:solidFill>
                  <a:schemeClr val="bg1"/>
                </a:solidFill>
                <a:cs typeface="Hellix SemiBold"/>
              </a:defRPr>
            </a:lvl1pPr>
          </a:lstStyle>
          <a:p>
            <a:pPr algn="ctr" rtl="0">
              <a:lnSpc>
                <a:spcPct val="82000"/>
              </a:lnSpc>
              <a:spcBef>
                <a:spcPts val="217"/>
              </a:spcBef>
            </a:pPr>
            <a:r>
              <a:rPr lang="zh-Hant" sz="2400" u="none" strike="noStrike" dirty="0">
                <a:solidFill>
                  <a:srgbClr val="000000"/>
                </a:solidFill>
                <a:latin typeface="Microsoft JhengHei" panose="020B0604030504040204" pitchFamily="34" charset="-120"/>
                <a:ea typeface="Microsoft JhengHei" panose="020B0604030504040204" pitchFamily="34" charset="-120"/>
              </a:rPr>
              <a:t>多於</a:t>
            </a:r>
          </a:p>
          <a:p>
            <a:pPr algn="ctr" rtl="0">
              <a:lnSpc>
                <a:spcPct val="82000"/>
              </a:lnSpc>
              <a:spcBef>
                <a:spcPts val="217"/>
              </a:spcBef>
            </a:pPr>
            <a:r>
              <a:rPr lang="zh-Hant" sz="6000" u="none" strike="noStrike" dirty="0">
                <a:solidFill>
                  <a:srgbClr val="000000"/>
                </a:solidFill>
                <a:latin typeface="Microsoft JhengHei" panose="020B0604030504040204" pitchFamily="34" charset="-120"/>
                <a:ea typeface="Microsoft JhengHei" panose="020B0604030504040204" pitchFamily="34" charset="-120"/>
              </a:rPr>
              <a:t>10%</a:t>
            </a:r>
          </a:p>
          <a:p>
            <a:pPr algn="ctr" rtl="0">
              <a:lnSpc>
                <a:spcPct val="82000"/>
              </a:lnSpc>
              <a:spcBef>
                <a:spcPts val="217"/>
              </a:spcBef>
            </a:pPr>
            <a:r>
              <a:rPr lang="zh-Hant" sz="1600" u="none" strike="noStrike" dirty="0">
                <a:solidFill>
                  <a:srgbClr val="000000"/>
                </a:solidFill>
                <a:latin typeface="Microsoft JhengHei" panose="020B0604030504040204" pitchFamily="34" charset="-120"/>
                <a:ea typeface="Microsoft JhengHei" panose="020B0604030504040204" pitchFamily="34" charset="-120"/>
              </a:rPr>
              <a:t>年度</a:t>
            </a:r>
            <a:br>
              <a:rPr lang="zh-Hant" sz="1600" u="none" strike="noStrike" dirty="0">
                <a:solidFill>
                  <a:srgbClr val="000000"/>
                </a:solidFill>
                <a:latin typeface="Microsoft JhengHei" panose="020B0604030504040204" pitchFamily="34" charset="-120"/>
                <a:ea typeface="Microsoft JhengHei" panose="020B0604030504040204" pitchFamily="34" charset="-120"/>
              </a:rPr>
            </a:br>
            <a:r>
              <a:rPr lang="zh-Hant" sz="1600" u="none" strike="noStrike" dirty="0">
                <a:solidFill>
                  <a:srgbClr val="000000"/>
                </a:solidFill>
                <a:latin typeface="Microsoft JhengHei" panose="020B0604030504040204" pitchFamily="34" charset="-120"/>
                <a:ea typeface="Microsoft JhengHei" panose="020B0604030504040204" pitchFamily="34" charset="-120"/>
              </a:rPr>
              <a:t>碾壓</a:t>
            </a:r>
            <a:endParaRPr lang="en-AU" sz="1600" dirty="0">
              <a:solidFill>
                <a:schemeClr val="tx1"/>
              </a:solidFill>
              <a:effectLst/>
              <a:latin typeface="Microsoft JhengHei" panose="020B0604030504040204" pitchFamily="34" charset="-120"/>
              <a:ea typeface="Microsoft JhengHei" panose="020B0604030504040204" pitchFamily="34" charset="-120"/>
            </a:endParaRPr>
          </a:p>
        </p:txBody>
      </p:sp>
      <p:cxnSp>
        <p:nvCxnSpPr>
          <p:cNvPr id="8" name="Straight Connector 7">
            <a:extLst>
              <a:ext uri="{FF2B5EF4-FFF2-40B4-BE49-F238E27FC236}">
                <a16:creationId xmlns:a16="http://schemas.microsoft.com/office/drawing/2014/main" id="{A330DCFC-A637-6AC1-D3CE-2A9A23FCE94A}"/>
              </a:ext>
            </a:extLst>
          </p:cNvPr>
          <p:cNvCxnSpPr/>
          <p:nvPr/>
        </p:nvCxnSpPr>
        <p:spPr>
          <a:xfrm>
            <a:off x="3004383" y="5312474"/>
            <a:ext cx="285566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DBC44F8E-8D33-3D72-2F4A-C39655F1C5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76486" y="757100"/>
            <a:ext cx="2114328" cy="6400800"/>
          </a:xfrm>
          <a:prstGeom prst="rect">
            <a:avLst/>
          </a:prstGeom>
        </p:spPr>
      </p:pic>
      <p:sp>
        <p:nvSpPr>
          <p:cNvPr id="5" name="object 10">
            <a:extLst>
              <a:ext uri="{FF2B5EF4-FFF2-40B4-BE49-F238E27FC236}">
                <a16:creationId xmlns:a16="http://schemas.microsoft.com/office/drawing/2014/main" id="{A469140A-E12F-EE4D-337F-F08C2C5BF37C}"/>
              </a:ext>
            </a:extLst>
          </p:cNvPr>
          <p:cNvSpPr txBox="1"/>
          <p:nvPr/>
        </p:nvSpPr>
        <p:spPr>
          <a:xfrm rot="16200000">
            <a:off x="4249882" y="4460781"/>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1781062548"/>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69F29-781B-90AA-B012-F6A979DEBAD4}"/>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AEDFA218-24FF-75B3-1928-3744FEE3A760}"/>
              </a:ext>
            </a:extLst>
          </p:cNvPr>
          <p:cNvSpPr/>
          <p:nvPr/>
        </p:nvSpPr>
        <p:spPr>
          <a:xfrm>
            <a:off x="2010842"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4" name="Oval 13">
            <a:extLst>
              <a:ext uri="{FF2B5EF4-FFF2-40B4-BE49-F238E27FC236}">
                <a16:creationId xmlns:a16="http://schemas.microsoft.com/office/drawing/2014/main" id="{C29FE89A-392A-6A7E-DF45-D35B3F8E641E}"/>
              </a:ext>
            </a:extLst>
          </p:cNvPr>
          <p:cNvSpPr/>
          <p:nvPr/>
        </p:nvSpPr>
        <p:spPr>
          <a:xfrm>
            <a:off x="2374985"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5" name="Oval 14">
            <a:extLst>
              <a:ext uri="{FF2B5EF4-FFF2-40B4-BE49-F238E27FC236}">
                <a16:creationId xmlns:a16="http://schemas.microsoft.com/office/drawing/2014/main" id="{95532F3C-48C1-1D30-03CE-A596F3F65046}"/>
              </a:ext>
            </a:extLst>
          </p:cNvPr>
          <p:cNvSpPr/>
          <p:nvPr/>
        </p:nvSpPr>
        <p:spPr>
          <a:xfrm>
            <a:off x="2739128"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6" name="Oval 15">
            <a:extLst>
              <a:ext uri="{FF2B5EF4-FFF2-40B4-BE49-F238E27FC236}">
                <a16:creationId xmlns:a16="http://schemas.microsoft.com/office/drawing/2014/main" id="{858FF29C-ECE1-16CA-7308-73E46327BB9A}"/>
              </a:ext>
            </a:extLst>
          </p:cNvPr>
          <p:cNvSpPr/>
          <p:nvPr/>
        </p:nvSpPr>
        <p:spPr>
          <a:xfrm>
            <a:off x="3103271"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1" name="Oval 40">
            <a:extLst>
              <a:ext uri="{FF2B5EF4-FFF2-40B4-BE49-F238E27FC236}">
                <a16:creationId xmlns:a16="http://schemas.microsoft.com/office/drawing/2014/main" id="{66E0E75F-A65E-9D00-2B8B-30D3F0E3A8A0}"/>
              </a:ext>
            </a:extLst>
          </p:cNvPr>
          <p:cNvSpPr/>
          <p:nvPr/>
        </p:nvSpPr>
        <p:spPr>
          <a:xfrm>
            <a:off x="3467795"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2" name="Oval 41">
            <a:extLst>
              <a:ext uri="{FF2B5EF4-FFF2-40B4-BE49-F238E27FC236}">
                <a16:creationId xmlns:a16="http://schemas.microsoft.com/office/drawing/2014/main" id="{CF06C3B7-C6CC-86EE-DE5B-A7535C41DE7F}"/>
              </a:ext>
            </a:extLst>
          </p:cNvPr>
          <p:cNvSpPr/>
          <p:nvPr/>
        </p:nvSpPr>
        <p:spPr>
          <a:xfrm>
            <a:off x="3832319"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3" name="Oval 42">
            <a:extLst>
              <a:ext uri="{FF2B5EF4-FFF2-40B4-BE49-F238E27FC236}">
                <a16:creationId xmlns:a16="http://schemas.microsoft.com/office/drawing/2014/main" id="{EEC6B65E-9A45-6B6F-2977-12DA3921B407}"/>
              </a:ext>
            </a:extLst>
          </p:cNvPr>
          <p:cNvSpPr/>
          <p:nvPr/>
        </p:nvSpPr>
        <p:spPr>
          <a:xfrm>
            <a:off x="4190664"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4" name="Oval 43">
            <a:extLst>
              <a:ext uri="{FF2B5EF4-FFF2-40B4-BE49-F238E27FC236}">
                <a16:creationId xmlns:a16="http://schemas.microsoft.com/office/drawing/2014/main" id="{EB044907-73EB-AAB6-4BEF-26856782526A}"/>
              </a:ext>
            </a:extLst>
          </p:cNvPr>
          <p:cNvSpPr/>
          <p:nvPr/>
        </p:nvSpPr>
        <p:spPr>
          <a:xfrm>
            <a:off x="4561366"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5" name="Oval 44">
            <a:extLst>
              <a:ext uri="{FF2B5EF4-FFF2-40B4-BE49-F238E27FC236}">
                <a16:creationId xmlns:a16="http://schemas.microsoft.com/office/drawing/2014/main" id="{52FC7DD3-6FCC-17DB-5024-BCB5873044FE}"/>
              </a:ext>
            </a:extLst>
          </p:cNvPr>
          <p:cNvSpPr/>
          <p:nvPr/>
        </p:nvSpPr>
        <p:spPr>
          <a:xfrm>
            <a:off x="4925890"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46" name="Title 2">
            <a:extLst>
              <a:ext uri="{FF2B5EF4-FFF2-40B4-BE49-F238E27FC236}">
                <a16:creationId xmlns:a16="http://schemas.microsoft.com/office/drawing/2014/main" id="{D2D39FED-D41B-DF7E-4400-1C4EE6288C04}"/>
              </a:ext>
            </a:extLst>
          </p:cNvPr>
          <p:cNvSpPr txBox="1"/>
          <p:nvPr/>
        </p:nvSpPr>
        <p:spPr>
          <a:xfrm>
            <a:off x="2915030" y="2137881"/>
            <a:ext cx="132515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赤霞珠</a:t>
            </a:r>
          </a:p>
        </p:txBody>
      </p:sp>
      <p:sp>
        <p:nvSpPr>
          <p:cNvPr id="54" name="Oval 53">
            <a:extLst>
              <a:ext uri="{FF2B5EF4-FFF2-40B4-BE49-F238E27FC236}">
                <a16:creationId xmlns:a16="http://schemas.microsoft.com/office/drawing/2014/main" id="{E385DC47-A151-E29C-4CEF-A02144CE5374}"/>
              </a:ext>
            </a:extLst>
          </p:cNvPr>
          <p:cNvSpPr/>
          <p:nvPr/>
        </p:nvSpPr>
        <p:spPr>
          <a:xfrm>
            <a:off x="2010842"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5" name="Oval 54">
            <a:extLst>
              <a:ext uri="{FF2B5EF4-FFF2-40B4-BE49-F238E27FC236}">
                <a16:creationId xmlns:a16="http://schemas.microsoft.com/office/drawing/2014/main" id="{34301F93-FCBC-CE5F-8DE9-B5EBCA24EA26}"/>
              </a:ext>
            </a:extLst>
          </p:cNvPr>
          <p:cNvSpPr/>
          <p:nvPr/>
        </p:nvSpPr>
        <p:spPr>
          <a:xfrm>
            <a:off x="2374985"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6" name="Oval 55">
            <a:extLst>
              <a:ext uri="{FF2B5EF4-FFF2-40B4-BE49-F238E27FC236}">
                <a16:creationId xmlns:a16="http://schemas.microsoft.com/office/drawing/2014/main" id="{28F65DBE-1378-6D2D-10B3-5A9655C83D7C}"/>
              </a:ext>
            </a:extLst>
          </p:cNvPr>
          <p:cNvSpPr/>
          <p:nvPr/>
        </p:nvSpPr>
        <p:spPr>
          <a:xfrm>
            <a:off x="273912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7" name="Oval 56">
            <a:extLst>
              <a:ext uri="{FF2B5EF4-FFF2-40B4-BE49-F238E27FC236}">
                <a16:creationId xmlns:a16="http://schemas.microsoft.com/office/drawing/2014/main" id="{5283A47D-81E9-96DB-6BD8-D02368D9F187}"/>
              </a:ext>
            </a:extLst>
          </p:cNvPr>
          <p:cNvSpPr/>
          <p:nvPr/>
        </p:nvSpPr>
        <p:spPr>
          <a:xfrm>
            <a:off x="3103271"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59" name="Oval 58">
            <a:extLst>
              <a:ext uri="{FF2B5EF4-FFF2-40B4-BE49-F238E27FC236}">
                <a16:creationId xmlns:a16="http://schemas.microsoft.com/office/drawing/2014/main" id="{5E94939F-3872-2392-2D5F-2610981F355E}"/>
              </a:ext>
            </a:extLst>
          </p:cNvPr>
          <p:cNvSpPr/>
          <p:nvPr/>
        </p:nvSpPr>
        <p:spPr>
          <a:xfrm>
            <a:off x="3467795"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0" name="Oval 59">
            <a:extLst>
              <a:ext uri="{FF2B5EF4-FFF2-40B4-BE49-F238E27FC236}">
                <a16:creationId xmlns:a16="http://schemas.microsoft.com/office/drawing/2014/main" id="{0AA0BBDE-5F47-E974-D433-602E0E177CC1}"/>
              </a:ext>
            </a:extLst>
          </p:cNvPr>
          <p:cNvSpPr/>
          <p:nvPr/>
        </p:nvSpPr>
        <p:spPr>
          <a:xfrm>
            <a:off x="3832319"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1" name="Oval 60">
            <a:extLst>
              <a:ext uri="{FF2B5EF4-FFF2-40B4-BE49-F238E27FC236}">
                <a16:creationId xmlns:a16="http://schemas.microsoft.com/office/drawing/2014/main" id="{D984DD16-30DD-026F-BBD9-85F9899BEBA3}"/>
              </a:ext>
            </a:extLst>
          </p:cNvPr>
          <p:cNvSpPr/>
          <p:nvPr/>
        </p:nvSpPr>
        <p:spPr>
          <a:xfrm>
            <a:off x="4190664"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2" name="Oval 61">
            <a:extLst>
              <a:ext uri="{FF2B5EF4-FFF2-40B4-BE49-F238E27FC236}">
                <a16:creationId xmlns:a16="http://schemas.microsoft.com/office/drawing/2014/main" id="{A929D5FB-D78E-6A88-F474-FF67AB1D7AA1}"/>
              </a:ext>
            </a:extLst>
          </p:cNvPr>
          <p:cNvSpPr/>
          <p:nvPr/>
        </p:nvSpPr>
        <p:spPr>
          <a:xfrm>
            <a:off x="4561366"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3" name="Oval 62">
            <a:extLst>
              <a:ext uri="{FF2B5EF4-FFF2-40B4-BE49-F238E27FC236}">
                <a16:creationId xmlns:a16="http://schemas.microsoft.com/office/drawing/2014/main" id="{D84F0375-A1DE-2A41-F3D4-FF8AC8835E71}"/>
              </a:ext>
            </a:extLst>
          </p:cNvPr>
          <p:cNvSpPr/>
          <p:nvPr/>
        </p:nvSpPr>
        <p:spPr>
          <a:xfrm>
            <a:off x="4925890" y="2839866"/>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66" name="Title 2">
            <a:extLst>
              <a:ext uri="{FF2B5EF4-FFF2-40B4-BE49-F238E27FC236}">
                <a16:creationId xmlns:a16="http://schemas.microsoft.com/office/drawing/2014/main" id="{D24CBE19-1CF5-2ABD-471E-50FD4A6E95D7}"/>
              </a:ext>
            </a:extLst>
          </p:cNvPr>
          <p:cNvSpPr txBox="1"/>
          <p:nvPr/>
        </p:nvSpPr>
        <p:spPr>
          <a:xfrm>
            <a:off x="1912810"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u="none" strike="noStrike" cap="none" dirty="0">
                <a:solidFill>
                  <a:srgbClr val="000000"/>
                </a:solidFill>
                <a:latin typeface="Neue Haas Grotesk Text Pro"/>
                <a:ea typeface="Microsoft JhengHei" panose="020B0604030504040204" pitchFamily="34" charset="-120"/>
              </a:rPr>
              <a:t>清淡</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7" name="Title 2">
            <a:extLst>
              <a:ext uri="{FF2B5EF4-FFF2-40B4-BE49-F238E27FC236}">
                <a16:creationId xmlns:a16="http://schemas.microsoft.com/office/drawing/2014/main" id="{6748ACCA-76D7-CD2A-2F79-69E93E7829EC}"/>
              </a:ext>
            </a:extLst>
          </p:cNvPr>
          <p:cNvSpPr txBox="1"/>
          <p:nvPr/>
        </p:nvSpPr>
        <p:spPr>
          <a:xfrm>
            <a:off x="3182561"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p>
        </p:txBody>
      </p:sp>
      <p:sp>
        <p:nvSpPr>
          <p:cNvPr id="68" name="Title 2">
            <a:extLst>
              <a:ext uri="{FF2B5EF4-FFF2-40B4-BE49-F238E27FC236}">
                <a16:creationId xmlns:a16="http://schemas.microsoft.com/office/drawing/2014/main" id="{9690AAD1-AD45-3E04-3AC1-7448F0D40C4C}"/>
              </a:ext>
            </a:extLst>
          </p:cNvPr>
          <p:cNvSpPr txBox="1"/>
          <p:nvPr/>
        </p:nvSpPr>
        <p:spPr>
          <a:xfrm>
            <a:off x="447569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altLang="en-US" sz="1200" cap="none">
                <a:solidFill>
                  <a:srgbClr val="000000"/>
                </a:solidFill>
                <a:latin typeface="Neue Haas Grotesk Text Pro"/>
                <a:ea typeface="Microsoft JhengHei" panose="020B0604030504040204" pitchFamily="34" charset="-120"/>
              </a:rPr>
              <a:t>飽滿</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69" name="Oval 68">
            <a:extLst>
              <a:ext uri="{FF2B5EF4-FFF2-40B4-BE49-F238E27FC236}">
                <a16:creationId xmlns:a16="http://schemas.microsoft.com/office/drawing/2014/main" id="{926549A4-2726-3E04-C9EA-4ED091199156}"/>
              </a:ext>
            </a:extLst>
          </p:cNvPr>
          <p:cNvSpPr/>
          <p:nvPr/>
        </p:nvSpPr>
        <p:spPr>
          <a:xfrm>
            <a:off x="2010842" y="3683028"/>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0" name="Oval 69">
            <a:extLst>
              <a:ext uri="{FF2B5EF4-FFF2-40B4-BE49-F238E27FC236}">
                <a16:creationId xmlns:a16="http://schemas.microsoft.com/office/drawing/2014/main" id="{18803979-3F2C-6E08-C0F3-79FEA6A09B67}"/>
              </a:ext>
            </a:extLst>
          </p:cNvPr>
          <p:cNvSpPr/>
          <p:nvPr/>
        </p:nvSpPr>
        <p:spPr>
          <a:xfrm>
            <a:off x="237498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1" name="Oval 70">
            <a:extLst>
              <a:ext uri="{FF2B5EF4-FFF2-40B4-BE49-F238E27FC236}">
                <a16:creationId xmlns:a16="http://schemas.microsoft.com/office/drawing/2014/main" id="{0E9D924E-F130-A609-C9CF-BE6D1B73F5AE}"/>
              </a:ext>
            </a:extLst>
          </p:cNvPr>
          <p:cNvSpPr/>
          <p:nvPr/>
        </p:nvSpPr>
        <p:spPr>
          <a:xfrm>
            <a:off x="273912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2" name="Oval 71">
            <a:extLst>
              <a:ext uri="{FF2B5EF4-FFF2-40B4-BE49-F238E27FC236}">
                <a16:creationId xmlns:a16="http://schemas.microsoft.com/office/drawing/2014/main" id="{C7DF8D6C-51B0-EA90-7826-7CED2C7A0F41}"/>
              </a:ext>
            </a:extLst>
          </p:cNvPr>
          <p:cNvSpPr/>
          <p:nvPr/>
        </p:nvSpPr>
        <p:spPr>
          <a:xfrm>
            <a:off x="3103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4" name="Oval 73">
            <a:extLst>
              <a:ext uri="{FF2B5EF4-FFF2-40B4-BE49-F238E27FC236}">
                <a16:creationId xmlns:a16="http://schemas.microsoft.com/office/drawing/2014/main" id="{370FAA93-3726-9BE4-0285-9A9D78CCB4B7}"/>
              </a:ext>
            </a:extLst>
          </p:cNvPr>
          <p:cNvSpPr/>
          <p:nvPr/>
        </p:nvSpPr>
        <p:spPr>
          <a:xfrm>
            <a:off x="3467795"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5" name="Oval 74">
            <a:extLst>
              <a:ext uri="{FF2B5EF4-FFF2-40B4-BE49-F238E27FC236}">
                <a16:creationId xmlns:a16="http://schemas.microsoft.com/office/drawing/2014/main" id="{7E3B6A6F-F671-F403-A1BF-286F91BD804D}"/>
              </a:ext>
            </a:extLst>
          </p:cNvPr>
          <p:cNvSpPr/>
          <p:nvPr/>
        </p:nvSpPr>
        <p:spPr>
          <a:xfrm>
            <a:off x="3832319"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6" name="Oval 75">
            <a:extLst>
              <a:ext uri="{FF2B5EF4-FFF2-40B4-BE49-F238E27FC236}">
                <a16:creationId xmlns:a16="http://schemas.microsoft.com/office/drawing/2014/main" id="{4FA1A159-9587-D692-97BF-38F6B3B265E9}"/>
              </a:ext>
            </a:extLst>
          </p:cNvPr>
          <p:cNvSpPr/>
          <p:nvPr/>
        </p:nvSpPr>
        <p:spPr>
          <a:xfrm>
            <a:off x="4190664"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7" name="Oval 76">
            <a:extLst>
              <a:ext uri="{FF2B5EF4-FFF2-40B4-BE49-F238E27FC236}">
                <a16:creationId xmlns:a16="http://schemas.microsoft.com/office/drawing/2014/main" id="{0140FC57-F8FE-60F5-7183-690AFC30FF42}"/>
              </a:ext>
            </a:extLst>
          </p:cNvPr>
          <p:cNvSpPr/>
          <p:nvPr/>
        </p:nvSpPr>
        <p:spPr>
          <a:xfrm>
            <a:off x="45613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8" name="Oval 77">
            <a:extLst>
              <a:ext uri="{FF2B5EF4-FFF2-40B4-BE49-F238E27FC236}">
                <a16:creationId xmlns:a16="http://schemas.microsoft.com/office/drawing/2014/main" id="{801A95D9-ABA6-A9B1-C8F0-670E19268F57}"/>
              </a:ext>
            </a:extLst>
          </p:cNvPr>
          <p:cNvSpPr/>
          <p:nvPr/>
        </p:nvSpPr>
        <p:spPr>
          <a:xfrm>
            <a:off x="492589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79" name="Title 2">
            <a:extLst>
              <a:ext uri="{FF2B5EF4-FFF2-40B4-BE49-F238E27FC236}">
                <a16:creationId xmlns:a16="http://schemas.microsoft.com/office/drawing/2014/main" id="{A4348C04-1D5A-D709-B55B-E1E24A684FD3}"/>
              </a:ext>
            </a:extLst>
          </p:cNvPr>
          <p:cNvSpPr txBox="1"/>
          <p:nvPr/>
        </p:nvSpPr>
        <p:spPr>
          <a:xfrm>
            <a:off x="1912810"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0" name="Title 2">
            <a:extLst>
              <a:ext uri="{FF2B5EF4-FFF2-40B4-BE49-F238E27FC236}">
                <a16:creationId xmlns:a16="http://schemas.microsoft.com/office/drawing/2014/main" id="{7B1105A2-3007-7D4F-7671-6C60EABC3709}"/>
              </a:ext>
            </a:extLst>
          </p:cNvPr>
          <p:cNvSpPr txBox="1"/>
          <p:nvPr/>
        </p:nvSpPr>
        <p:spPr>
          <a:xfrm>
            <a:off x="3033378"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a:t>
            </a:r>
            <a:r>
              <a:rPr lang="zh-Hant" altLang="en-US" sz="1200" cap="none" dirty="0">
                <a:solidFill>
                  <a:srgbClr val="000000"/>
                </a:solidFill>
                <a:latin typeface="Neue Haas Grotesk Text Pro"/>
                <a:ea typeface="Microsoft JhengHei" panose="020B0604030504040204" pitchFamily="34" charset="-120"/>
              </a:rPr>
              <a:t>干</a:t>
            </a:r>
            <a:endParaRPr lang="zh-Hant" sz="1200" u="none" strike="noStrike" cap="none" dirty="0">
              <a:solidFill>
                <a:srgbClr val="000000"/>
              </a:solidFill>
              <a:latin typeface="Neue Haas Grotesk Text Pro"/>
              <a:ea typeface="Microsoft JhengHei" panose="020B0604030504040204" pitchFamily="34" charset="-120"/>
            </a:endParaRPr>
          </a:p>
        </p:txBody>
      </p:sp>
      <p:sp>
        <p:nvSpPr>
          <p:cNvPr id="81" name="Title 2">
            <a:extLst>
              <a:ext uri="{FF2B5EF4-FFF2-40B4-BE49-F238E27FC236}">
                <a16:creationId xmlns:a16="http://schemas.microsoft.com/office/drawing/2014/main" id="{93D30A2A-F9A4-F574-7C4D-2E4D0EB8538C}"/>
              </a:ext>
            </a:extLst>
          </p:cNvPr>
          <p:cNvSpPr txBox="1"/>
          <p:nvPr/>
        </p:nvSpPr>
        <p:spPr>
          <a:xfrm>
            <a:off x="447569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甜的</a:t>
            </a:r>
          </a:p>
        </p:txBody>
      </p:sp>
      <p:sp>
        <p:nvSpPr>
          <p:cNvPr id="90" name="Oval 89">
            <a:extLst>
              <a:ext uri="{FF2B5EF4-FFF2-40B4-BE49-F238E27FC236}">
                <a16:creationId xmlns:a16="http://schemas.microsoft.com/office/drawing/2014/main" id="{55E05F2B-8B53-9602-358E-F107F5E23412}"/>
              </a:ext>
            </a:extLst>
          </p:cNvPr>
          <p:cNvSpPr/>
          <p:nvPr/>
        </p:nvSpPr>
        <p:spPr>
          <a:xfrm>
            <a:off x="2010842"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1" name="Oval 90">
            <a:extLst>
              <a:ext uri="{FF2B5EF4-FFF2-40B4-BE49-F238E27FC236}">
                <a16:creationId xmlns:a16="http://schemas.microsoft.com/office/drawing/2014/main" id="{DAA76506-42C0-7FA1-DB22-08EF37C5100A}"/>
              </a:ext>
            </a:extLst>
          </p:cNvPr>
          <p:cNvSpPr/>
          <p:nvPr/>
        </p:nvSpPr>
        <p:spPr>
          <a:xfrm>
            <a:off x="2374985"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2" name="Oval 91">
            <a:extLst>
              <a:ext uri="{FF2B5EF4-FFF2-40B4-BE49-F238E27FC236}">
                <a16:creationId xmlns:a16="http://schemas.microsoft.com/office/drawing/2014/main" id="{D9374B2B-C9B1-E663-24C9-A51AEEF993BB}"/>
              </a:ext>
            </a:extLst>
          </p:cNvPr>
          <p:cNvSpPr/>
          <p:nvPr/>
        </p:nvSpPr>
        <p:spPr>
          <a:xfrm>
            <a:off x="273912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3" name="Oval 92">
            <a:extLst>
              <a:ext uri="{FF2B5EF4-FFF2-40B4-BE49-F238E27FC236}">
                <a16:creationId xmlns:a16="http://schemas.microsoft.com/office/drawing/2014/main" id="{0459DEAC-DAC4-AEC0-C5E6-45310E1EA8CB}"/>
              </a:ext>
            </a:extLst>
          </p:cNvPr>
          <p:cNvSpPr/>
          <p:nvPr/>
        </p:nvSpPr>
        <p:spPr>
          <a:xfrm>
            <a:off x="3103271"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4" name="Oval 93">
            <a:extLst>
              <a:ext uri="{FF2B5EF4-FFF2-40B4-BE49-F238E27FC236}">
                <a16:creationId xmlns:a16="http://schemas.microsoft.com/office/drawing/2014/main" id="{01CE3559-91D5-15C6-D6EB-B24108EB859E}"/>
              </a:ext>
            </a:extLst>
          </p:cNvPr>
          <p:cNvSpPr/>
          <p:nvPr/>
        </p:nvSpPr>
        <p:spPr>
          <a:xfrm>
            <a:off x="3467795"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5" name="Oval 94">
            <a:extLst>
              <a:ext uri="{FF2B5EF4-FFF2-40B4-BE49-F238E27FC236}">
                <a16:creationId xmlns:a16="http://schemas.microsoft.com/office/drawing/2014/main" id="{7249D47F-8BE6-0C00-8E47-4D57FF7B1FC4}"/>
              </a:ext>
            </a:extLst>
          </p:cNvPr>
          <p:cNvSpPr/>
          <p:nvPr/>
        </p:nvSpPr>
        <p:spPr>
          <a:xfrm>
            <a:off x="3832319" y="4520385"/>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6" name="Oval 95">
            <a:extLst>
              <a:ext uri="{FF2B5EF4-FFF2-40B4-BE49-F238E27FC236}">
                <a16:creationId xmlns:a16="http://schemas.microsoft.com/office/drawing/2014/main" id="{39B43C0C-7873-1751-7E63-FA9A0E1B27C3}"/>
              </a:ext>
            </a:extLst>
          </p:cNvPr>
          <p:cNvSpPr/>
          <p:nvPr/>
        </p:nvSpPr>
        <p:spPr>
          <a:xfrm>
            <a:off x="4190664"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7" name="Oval 96">
            <a:extLst>
              <a:ext uri="{FF2B5EF4-FFF2-40B4-BE49-F238E27FC236}">
                <a16:creationId xmlns:a16="http://schemas.microsoft.com/office/drawing/2014/main" id="{ED21ED05-FA9D-1C65-8B66-4F32F7B60ABC}"/>
              </a:ext>
            </a:extLst>
          </p:cNvPr>
          <p:cNvSpPr/>
          <p:nvPr/>
        </p:nvSpPr>
        <p:spPr>
          <a:xfrm>
            <a:off x="45613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8" name="Oval 97">
            <a:extLst>
              <a:ext uri="{FF2B5EF4-FFF2-40B4-BE49-F238E27FC236}">
                <a16:creationId xmlns:a16="http://schemas.microsoft.com/office/drawing/2014/main" id="{DBED5B97-0AF1-84DE-5402-4FB9FA84C7F5}"/>
              </a:ext>
            </a:extLst>
          </p:cNvPr>
          <p:cNvSpPr/>
          <p:nvPr/>
        </p:nvSpPr>
        <p:spPr>
          <a:xfrm>
            <a:off x="492589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9" name="Title 2">
            <a:extLst>
              <a:ext uri="{FF2B5EF4-FFF2-40B4-BE49-F238E27FC236}">
                <a16:creationId xmlns:a16="http://schemas.microsoft.com/office/drawing/2014/main" id="{1ADC7634-0D16-FC49-8036-D3AE07F9AC97}"/>
              </a:ext>
            </a:extLst>
          </p:cNvPr>
          <p:cNvSpPr txBox="1"/>
          <p:nvPr/>
        </p:nvSpPr>
        <p:spPr>
          <a:xfrm>
            <a:off x="1912810"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低的</a:t>
            </a:r>
          </a:p>
        </p:txBody>
      </p:sp>
      <p:sp>
        <p:nvSpPr>
          <p:cNvPr id="100" name="Title 2">
            <a:extLst>
              <a:ext uri="{FF2B5EF4-FFF2-40B4-BE49-F238E27FC236}">
                <a16:creationId xmlns:a16="http://schemas.microsoft.com/office/drawing/2014/main" id="{3E33FC8D-65CB-067F-0635-3548413816F2}"/>
              </a:ext>
            </a:extLst>
          </p:cNvPr>
          <p:cNvSpPr txBox="1"/>
          <p:nvPr/>
        </p:nvSpPr>
        <p:spPr>
          <a:xfrm>
            <a:off x="3033378"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中等的</a:t>
            </a:r>
          </a:p>
        </p:txBody>
      </p:sp>
      <p:sp>
        <p:nvSpPr>
          <p:cNvPr id="101" name="Title 2">
            <a:extLst>
              <a:ext uri="{FF2B5EF4-FFF2-40B4-BE49-F238E27FC236}">
                <a16:creationId xmlns:a16="http://schemas.microsoft.com/office/drawing/2014/main" id="{9E2A2CDC-11AD-7BAA-5EF1-E5EDD9C77E90}"/>
              </a:ext>
            </a:extLst>
          </p:cNvPr>
          <p:cNvSpPr txBox="1"/>
          <p:nvPr/>
        </p:nvSpPr>
        <p:spPr>
          <a:xfrm>
            <a:off x="4475692"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高的</a:t>
            </a:r>
          </a:p>
        </p:txBody>
      </p:sp>
      <p:sp>
        <p:nvSpPr>
          <p:cNvPr id="105" name="Oval 104">
            <a:extLst>
              <a:ext uri="{FF2B5EF4-FFF2-40B4-BE49-F238E27FC236}">
                <a16:creationId xmlns:a16="http://schemas.microsoft.com/office/drawing/2014/main" id="{B94DB774-1E0F-CC2C-7E17-CBA2AC61FD5F}"/>
              </a:ext>
            </a:extLst>
          </p:cNvPr>
          <p:cNvSpPr/>
          <p:nvPr/>
        </p:nvSpPr>
        <p:spPr>
          <a:xfrm>
            <a:off x="2010842"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6" name="Oval 105">
            <a:extLst>
              <a:ext uri="{FF2B5EF4-FFF2-40B4-BE49-F238E27FC236}">
                <a16:creationId xmlns:a16="http://schemas.microsoft.com/office/drawing/2014/main" id="{D5776D46-EC3E-262F-15AB-C14D48758395}"/>
              </a:ext>
            </a:extLst>
          </p:cNvPr>
          <p:cNvSpPr/>
          <p:nvPr/>
        </p:nvSpPr>
        <p:spPr>
          <a:xfrm>
            <a:off x="2374985"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7" name="Oval 106">
            <a:extLst>
              <a:ext uri="{FF2B5EF4-FFF2-40B4-BE49-F238E27FC236}">
                <a16:creationId xmlns:a16="http://schemas.microsoft.com/office/drawing/2014/main" id="{A6D62994-2594-CD8C-2A3B-1ABC0ED8D41A}"/>
              </a:ext>
            </a:extLst>
          </p:cNvPr>
          <p:cNvSpPr/>
          <p:nvPr/>
        </p:nvSpPr>
        <p:spPr>
          <a:xfrm>
            <a:off x="273912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8" name="Oval 107">
            <a:extLst>
              <a:ext uri="{FF2B5EF4-FFF2-40B4-BE49-F238E27FC236}">
                <a16:creationId xmlns:a16="http://schemas.microsoft.com/office/drawing/2014/main" id="{F4D6313C-C3B7-45AE-D0E5-4BC0447BF584}"/>
              </a:ext>
            </a:extLst>
          </p:cNvPr>
          <p:cNvSpPr/>
          <p:nvPr/>
        </p:nvSpPr>
        <p:spPr>
          <a:xfrm>
            <a:off x="310327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09" name="Oval 108">
            <a:extLst>
              <a:ext uri="{FF2B5EF4-FFF2-40B4-BE49-F238E27FC236}">
                <a16:creationId xmlns:a16="http://schemas.microsoft.com/office/drawing/2014/main" id="{4E35C5F1-9E69-8AA0-F0E7-6E77EE60B155}"/>
              </a:ext>
            </a:extLst>
          </p:cNvPr>
          <p:cNvSpPr/>
          <p:nvPr/>
        </p:nvSpPr>
        <p:spPr>
          <a:xfrm>
            <a:off x="3467795"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0" name="Oval 109">
            <a:extLst>
              <a:ext uri="{FF2B5EF4-FFF2-40B4-BE49-F238E27FC236}">
                <a16:creationId xmlns:a16="http://schemas.microsoft.com/office/drawing/2014/main" id="{421FB482-051E-30B8-14D9-2AC68E933DA7}"/>
              </a:ext>
            </a:extLst>
          </p:cNvPr>
          <p:cNvSpPr/>
          <p:nvPr/>
        </p:nvSpPr>
        <p:spPr>
          <a:xfrm>
            <a:off x="3832319"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1" name="Oval 110">
            <a:extLst>
              <a:ext uri="{FF2B5EF4-FFF2-40B4-BE49-F238E27FC236}">
                <a16:creationId xmlns:a16="http://schemas.microsoft.com/office/drawing/2014/main" id="{A028388A-66A9-69BD-A063-36B9CE583C93}"/>
              </a:ext>
            </a:extLst>
          </p:cNvPr>
          <p:cNvSpPr/>
          <p:nvPr/>
        </p:nvSpPr>
        <p:spPr>
          <a:xfrm>
            <a:off x="4190664"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2" name="Oval 111">
            <a:extLst>
              <a:ext uri="{FF2B5EF4-FFF2-40B4-BE49-F238E27FC236}">
                <a16:creationId xmlns:a16="http://schemas.microsoft.com/office/drawing/2014/main" id="{355EF6F4-5578-07DC-6C2D-DE3EFAF7A27E}"/>
              </a:ext>
            </a:extLst>
          </p:cNvPr>
          <p:cNvSpPr/>
          <p:nvPr/>
        </p:nvSpPr>
        <p:spPr>
          <a:xfrm>
            <a:off x="4561366"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3" name="Oval 112">
            <a:extLst>
              <a:ext uri="{FF2B5EF4-FFF2-40B4-BE49-F238E27FC236}">
                <a16:creationId xmlns:a16="http://schemas.microsoft.com/office/drawing/2014/main" id="{05DAE59E-951E-ED47-2296-63EE2E06D192}"/>
              </a:ext>
            </a:extLst>
          </p:cNvPr>
          <p:cNvSpPr/>
          <p:nvPr/>
        </p:nvSpPr>
        <p:spPr>
          <a:xfrm>
            <a:off x="4925890" y="486637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6" name="Oval 115">
            <a:extLst>
              <a:ext uri="{FF2B5EF4-FFF2-40B4-BE49-F238E27FC236}">
                <a16:creationId xmlns:a16="http://schemas.microsoft.com/office/drawing/2014/main" id="{A06B4ED7-B353-DAD9-D17B-A2F977CD8598}"/>
              </a:ext>
            </a:extLst>
          </p:cNvPr>
          <p:cNvSpPr/>
          <p:nvPr/>
        </p:nvSpPr>
        <p:spPr>
          <a:xfrm>
            <a:off x="2010842"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7" name="Oval 116">
            <a:extLst>
              <a:ext uri="{FF2B5EF4-FFF2-40B4-BE49-F238E27FC236}">
                <a16:creationId xmlns:a16="http://schemas.microsoft.com/office/drawing/2014/main" id="{6E725A20-43CE-FEC6-F0DF-D5CF0A4577C6}"/>
              </a:ext>
            </a:extLst>
          </p:cNvPr>
          <p:cNvSpPr/>
          <p:nvPr/>
        </p:nvSpPr>
        <p:spPr>
          <a:xfrm>
            <a:off x="2374985"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8" name="Oval 117">
            <a:extLst>
              <a:ext uri="{FF2B5EF4-FFF2-40B4-BE49-F238E27FC236}">
                <a16:creationId xmlns:a16="http://schemas.microsoft.com/office/drawing/2014/main" id="{98608613-ED01-7448-9EB4-98D043DE7F2C}"/>
              </a:ext>
            </a:extLst>
          </p:cNvPr>
          <p:cNvSpPr/>
          <p:nvPr/>
        </p:nvSpPr>
        <p:spPr>
          <a:xfrm>
            <a:off x="2739128"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19" name="Oval 118">
            <a:extLst>
              <a:ext uri="{FF2B5EF4-FFF2-40B4-BE49-F238E27FC236}">
                <a16:creationId xmlns:a16="http://schemas.microsoft.com/office/drawing/2014/main" id="{F432A7B0-DF45-27A5-7F3E-AB40B28D06A8}"/>
              </a:ext>
            </a:extLst>
          </p:cNvPr>
          <p:cNvSpPr/>
          <p:nvPr/>
        </p:nvSpPr>
        <p:spPr>
          <a:xfrm>
            <a:off x="3103271"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0" name="Oval 119">
            <a:extLst>
              <a:ext uri="{FF2B5EF4-FFF2-40B4-BE49-F238E27FC236}">
                <a16:creationId xmlns:a16="http://schemas.microsoft.com/office/drawing/2014/main" id="{075F2B89-C916-3768-15AB-63F27AD8BF39}"/>
              </a:ext>
            </a:extLst>
          </p:cNvPr>
          <p:cNvSpPr/>
          <p:nvPr/>
        </p:nvSpPr>
        <p:spPr>
          <a:xfrm>
            <a:off x="3467795"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2" name="Oval 121">
            <a:extLst>
              <a:ext uri="{FF2B5EF4-FFF2-40B4-BE49-F238E27FC236}">
                <a16:creationId xmlns:a16="http://schemas.microsoft.com/office/drawing/2014/main" id="{FDBE5638-DDC9-6C24-1DAF-A31E3C01CB78}"/>
              </a:ext>
            </a:extLst>
          </p:cNvPr>
          <p:cNvSpPr/>
          <p:nvPr/>
        </p:nvSpPr>
        <p:spPr>
          <a:xfrm>
            <a:off x="4190664" y="6126814"/>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4" name="Oval 123">
            <a:extLst>
              <a:ext uri="{FF2B5EF4-FFF2-40B4-BE49-F238E27FC236}">
                <a16:creationId xmlns:a16="http://schemas.microsoft.com/office/drawing/2014/main" id="{4D63ED19-2C66-A353-F122-663FED00561E}"/>
              </a:ext>
            </a:extLst>
          </p:cNvPr>
          <p:cNvSpPr/>
          <p:nvPr/>
        </p:nvSpPr>
        <p:spPr>
          <a:xfrm>
            <a:off x="4925890"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125" name="Title 2">
            <a:extLst>
              <a:ext uri="{FF2B5EF4-FFF2-40B4-BE49-F238E27FC236}">
                <a16:creationId xmlns:a16="http://schemas.microsoft.com/office/drawing/2014/main" id="{D069B179-9A3E-DE07-DA70-4B3DDA2EFE69}"/>
              </a:ext>
            </a:extLst>
          </p:cNvPr>
          <p:cNvSpPr txBox="1"/>
          <p:nvPr/>
        </p:nvSpPr>
        <p:spPr>
          <a:xfrm>
            <a:off x="1912810"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200" u="none" strike="noStrike" cap="none" dirty="0">
                <a:solidFill>
                  <a:srgbClr val="000000"/>
                </a:solidFill>
                <a:latin typeface="Neue Haas Grotesk Text Pro"/>
                <a:ea typeface="Microsoft JhengHei" panose="020B0604030504040204" pitchFamily="34" charset="-120"/>
              </a:rPr>
              <a:t>8%</a:t>
            </a:r>
          </a:p>
        </p:txBody>
      </p:sp>
      <p:sp>
        <p:nvSpPr>
          <p:cNvPr id="126" name="Title 2">
            <a:extLst>
              <a:ext uri="{FF2B5EF4-FFF2-40B4-BE49-F238E27FC236}">
                <a16:creationId xmlns:a16="http://schemas.microsoft.com/office/drawing/2014/main" id="{9BC360AC-BEAA-1A36-D5C3-7E2F595CD4EC}"/>
              </a:ext>
            </a:extLst>
          </p:cNvPr>
          <p:cNvSpPr txBox="1"/>
          <p:nvPr/>
        </p:nvSpPr>
        <p:spPr>
          <a:xfrm>
            <a:off x="3664420" y="5775741"/>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13.5% – 15.5%</a:t>
            </a:r>
          </a:p>
        </p:txBody>
      </p:sp>
      <p:sp>
        <p:nvSpPr>
          <p:cNvPr id="127" name="Title 2">
            <a:extLst>
              <a:ext uri="{FF2B5EF4-FFF2-40B4-BE49-F238E27FC236}">
                <a16:creationId xmlns:a16="http://schemas.microsoft.com/office/drawing/2014/main" id="{BB982B4F-ADF1-83CD-4BC3-302A5D4A7889}"/>
              </a:ext>
            </a:extLst>
          </p:cNvPr>
          <p:cNvSpPr txBox="1"/>
          <p:nvPr/>
        </p:nvSpPr>
        <p:spPr>
          <a:xfrm>
            <a:off x="447569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rtl="0">
              <a:lnSpc>
                <a:spcPct val="100000"/>
              </a:lnSpc>
            </a:pPr>
            <a:r>
              <a:rPr lang="zh-Hant" sz="1200" u="none" strike="noStrike" cap="none" dirty="0">
                <a:solidFill>
                  <a:srgbClr val="000000"/>
                </a:solidFill>
                <a:latin typeface="Neue Haas Grotesk Text Pro"/>
                <a:ea typeface="Microsoft JhengHei" panose="020B0604030504040204" pitchFamily="34" charset="-120"/>
              </a:rPr>
              <a:t>17%</a:t>
            </a:r>
          </a:p>
        </p:txBody>
      </p:sp>
      <p:cxnSp>
        <p:nvCxnSpPr>
          <p:cNvPr id="18" name="Straight Connector 17">
            <a:extLst>
              <a:ext uri="{FF2B5EF4-FFF2-40B4-BE49-F238E27FC236}">
                <a16:creationId xmlns:a16="http://schemas.microsoft.com/office/drawing/2014/main" id="{1E60FB52-C3B3-5D3B-E7B3-0D92E2F3F591}"/>
              </a:ext>
            </a:extLst>
          </p:cNvPr>
          <p:cNvCxnSpPr/>
          <p:nvPr/>
        </p:nvCxnSpPr>
        <p:spPr>
          <a:xfrm flipH="1">
            <a:off x="360412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943EE564-9F08-7828-22D1-67DA88A32556}"/>
              </a:ext>
            </a:extLst>
          </p:cNvPr>
          <p:cNvSpPr/>
          <p:nvPr/>
        </p:nvSpPr>
        <p:spPr>
          <a:xfrm>
            <a:off x="2010842"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9" name="Oval 8">
            <a:extLst>
              <a:ext uri="{FF2B5EF4-FFF2-40B4-BE49-F238E27FC236}">
                <a16:creationId xmlns:a16="http://schemas.microsoft.com/office/drawing/2014/main" id="{FC3BAB99-C1F8-099C-BE7D-12E6E13A5ADE}"/>
              </a:ext>
            </a:extLst>
          </p:cNvPr>
          <p:cNvSpPr/>
          <p:nvPr/>
        </p:nvSpPr>
        <p:spPr>
          <a:xfrm>
            <a:off x="2374985"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0" name="Oval 19">
            <a:extLst>
              <a:ext uri="{FF2B5EF4-FFF2-40B4-BE49-F238E27FC236}">
                <a16:creationId xmlns:a16="http://schemas.microsoft.com/office/drawing/2014/main" id="{8C3115C7-5333-06A5-4E9D-60B589F0EB7E}"/>
              </a:ext>
            </a:extLst>
          </p:cNvPr>
          <p:cNvSpPr/>
          <p:nvPr/>
        </p:nvSpPr>
        <p:spPr>
          <a:xfrm>
            <a:off x="2739128"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2" name="Oval 21">
            <a:extLst>
              <a:ext uri="{FF2B5EF4-FFF2-40B4-BE49-F238E27FC236}">
                <a16:creationId xmlns:a16="http://schemas.microsoft.com/office/drawing/2014/main" id="{F0E29D6C-A340-3CCA-F0F1-450EDBE5EB1C}"/>
              </a:ext>
            </a:extLst>
          </p:cNvPr>
          <p:cNvSpPr/>
          <p:nvPr/>
        </p:nvSpPr>
        <p:spPr>
          <a:xfrm>
            <a:off x="3103271"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3" name="Oval 22">
            <a:extLst>
              <a:ext uri="{FF2B5EF4-FFF2-40B4-BE49-F238E27FC236}">
                <a16:creationId xmlns:a16="http://schemas.microsoft.com/office/drawing/2014/main" id="{0270ED87-A6DC-A934-AE0D-915C9520C93C}"/>
              </a:ext>
            </a:extLst>
          </p:cNvPr>
          <p:cNvSpPr/>
          <p:nvPr/>
        </p:nvSpPr>
        <p:spPr>
          <a:xfrm>
            <a:off x="3467795"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4" name="Oval 23">
            <a:extLst>
              <a:ext uri="{FF2B5EF4-FFF2-40B4-BE49-F238E27FC236}">
                <a16:creationId xmlns:a16="http://schemas.microsoft.com/office/drawing/2014/main" id="{27D529B1-9382-54F9-0D4D-62070E35559C}"/>
              </a:ext>
            </a:extLst>
          </p:cNvPr>
          <p:cNvSpPr/>
          <p:nvPr/>
        </p:nvSpPr>
        <p:spPr>
          <a:xfrm>
            <a:off x="3832319"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7C335483-86A0-C3E2-3E33-2EBDE48405DE}"/>
              </a:ext>
            </a:extLst>
          </p:cNvPr>
          <p:cNvSpPr/>
          <p:nvPr/>
        </p:nvSpPr>
        <p:spPr>
          <a:xfrm>
            <a:off x="4190664"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6" name="Oval 25">
            <a:extLst>
              <a:ext uri="{FF2B5EF4-FFF2-40B4-BE49-F238E27FC236}">
                <a16:creationId xmlns:a16="http://schemas.microsoft.com/office/drawing/2014/main" id="{F76F038A-4411-52D7-65B4-3FE894584F73}"/>
              </a:ext>
            </a:extLst>
          </p:cNvPr>
          <p:cNvSpPr/>
          <p:nvPr/>
        </p:nvSpPr>
        <p:spPr>
          <a:xfrm>
            <a:off x="4561366"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sp>
        <p:nvSpPr>
          <p:cNvPr id="27" name="Oval 26">
            <a:extLst>
              <a:ext uri="{FF2B5EF4-FFF2-40B4-BE49-F238E27FC236}">
                <a16:creationId xmlns:a16="http://schemas.microsoft.com/office/drawing/2014/main" id="{67599626-2702-FD0B-158E-964D7AFEA9D2}"/>
              </a:ext>
            </a:extLst>
          </p:cNvPr>
          <p:cNvSpPr/>
          <p:nvPr/>
        </p:nvSpPr>
        <p:spPr>
          <a:xfrm>
            <a:off x="4925890" y="5245517"/>
            <a:ext cx="272668" cy="272668"/>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AU" dirty="0">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25DAB889-2A40-686A-78E5-6DAE6B1D3C5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190608" y="368300"/>
            <a:ext cx="2114328" cy="6400800"/>
          </a:xfrm>
          <a:prstGeom prst="rect">
            <a:avLst/>
          </a:prstGeom>
        </p:spPr>
      </p:pic>
      <p:sp>
        <p:nvSpPr>
          <p:cNvPr id="34" name="object 10">
            <a:extLst>
              <a:ext uri="{FF2B5EF4-FFF2-40B4-BE49-F238E27FC236}">
                <a16:creationId xmlns:a16="http://schemas.microsoft.com/office/drawing/2014/main" id="{A8317286-59F8-7817-5EC0-CB93FDC0A4F5}"/>
              </a:ext>
            </a:extLst>
          </p:cNvPr>
          <p:cNvSpPr txBox="1"/>
          <p:nvPr/>
        </p:nvSpPr>
        <p:spPr>
          <a:xfrm rot="16200000">
            <a:off x="7064004" y="4071981"/>
            <a:ext cx="4652237" cy="804387"/>
          </a:xfrm>
          <a:prstGeom prst="rect">
            <a:avLst/>
          </a:prstGeom>
        </p:spPr>
        <p:txBody>
          <a:bodyPr vert="horz" wrap="square" lIns="0" tIns="12065" rIns="0" bIns="0" rtlCol="0">
            <a:noAutofit/>
          </a:bodyPr>
          <a:lstStyle/>
          <a:p>
            <a:pPr algn="ctr" defTabSz="914453" rtl="0">
              <a:lnSpc>
                <a:spcPct val="80000"/>
              </a:lnSpc>
              <a:spcBef>
                <a:spcPct val="0"/>
              </a:spcBef>
            </a:pPr>
            <a:r>
              <a:rPr lang="en-AU" altLang="zh-Hant" sz="3200" b="1" u="none" strike="noStrike" dirty="0">
                <a:solidFill>
                  <a:srgbClr val="FFFFFF"/>
                </a:solidFill>
                <a:latin typeface="Neue Haas Grotesk Text Pro"/>
                <a:ea typeface="Microsoft JhengHei" panose="020B0604030504040204" pitchFamily="34" charset="-120"/>
                <a:cs typeface="Inter Display"/>
              </a:rPr>
              <a:t>CABERNET SAUVIGNON</a:t>
            </a:r>
            <a:endParaRPr lang="en-AU" sz="3200" b="1" cap="all" dirty="0">
              <a:solidFill>
                <a:schemeClr val="bg1"/>
              </a:solidFill>
              <a:latin typeface="Neue Haas Grotesk Text Pro" panose="020B0504020202020204" pitchFamily="34" charset="77"/>
              <a:ea typeface="Microsoft JhengHei" panose="020B0604030504040204" pitchFamily="34" charset="-120"/>
              <a:cs typeface="Inter Display" panose="02000503000000020004" pitchFamily="2" charset="0"/>
            </a:endParaRPr>
          </a:p>
        </p:txBody>
      </p:sp>
      <p:grpSp>
        <p:nvGrpSpPr>
          <p:cNvPr id="65" name="Group 64">
            <a:extLst>
              <a:ext uri="{FF2B5EF4-FFF2-40B4-BE49-F238E27FC236}">
                <a16:creationId xmlns:a16="http://schemas.microsoft.com/office/drawing/2014/main" id="{718DF42A-50CD-965D-D87E-B33936ADE292}"/>
              </a:ext>
            </a:extLst>
          </p:cNvPr>
          <p:cNvGrpSpPr/>
          <p:nvPr/>
        </p:nvGrpSpPr>
        <p:grpSpPr>
          <a:xfrm>
            <a:off x="4555400" y="6127332"/>
            <a:ext cx="278634" cy="272668"/>
            <a:chOff x="8032638" y="5926610"/>
            <a:chExt cx="278634" cy="272668"/>
          </a:xfrm>
        </p:grpSpPr>
        <p:sp>
          <p:nvSpPr>
            <p:cNvPr id="73" name="Freeform 72">
              <a:extLst>
                <a:ext uri="{FF2B5EF4-FFF2-40B4-BE49-F238E27FC236}">
                  <a16:creationId xmlns:a16="http://schemas.microsoft.com/office/drawing/2014/main" id="{348ADF31-1713-AAF1-C390-779A8A9AD70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3" name="Freeform 82">
              <a:extLst>
                <a:ext uri="{FF2B5EF4-FFF2-40B4-BE49-F238E27FC236}">
                  <a16:creationId xmlns:a16="http://schemas.microsoft.com/office/drawing/2014/main" id="{D3255F50-72B7-98DC-5D2E-8937591CD5A3}"/>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84" name="Group 83">
            <a:extLst>
              <a:ext uri="{FF2B5EF4-FFF2-40B4-BE49-F238E27FC236}">
                <a16:creationId xmlns:a16="http://schemas.microsoft.com/office/drawing/2014/main" id="{7DF01720-B5A3-F4EF-3CB5-3B00E50F71A0}"/>
              </a:ext>
            </a:extLst>
          </p:cNvPr>
          <p:cNvGrpSpPr/>
          <p:nvPr/>
        </p:nvGrpSpPr>
        <p:grpSpPr>
          <a:xfrm rot="10800000">
            <a:off x="3834288" y="6127332"/>
            <a:ext cx="278634" cy="272668"/>
            <a:chOff x="8032638" y="5926610"/>
            <a:chExt cx="278634" cy="272668"/>
          </a:xfrm>
        </p:grpSpPr>
        <p:sp>
          <p:nvSpPr>
            <p:cNvPr id="85" name="Freeform 84">
              <a:extLst>
                <a:ext uri="{FF2B5EF4-FFF2-40B4-BE49-F238E27FC236}">
                  <a16:creationId xmlns:a16="http://schemas.microsoft.com/office/drawing/2014/main" id="{570C3C73-79CB-994B-72CD-8DFEDC58CBB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86" name="Freeform 85">
              <a:extLst>
                <a:ext uri="{FF2B5EF4-FFF2-40B4-BE49-F238E27FC236}">
                  <a16:creationId xmlns:a16="http://schemas.microsoft.com/office/drawing/2014/main" id="{D285C969-1099-526B-10C4-FD46F3ED3192}"/>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Title 1">
            <a:extLst>
              <a:ext uri="{FF2B5EF4-FFF2-40B4-BE49-F238E27FC236}">
                <a16:creationId xmlns:a16="http://schemas.microsoft.com/office/drawing/2014/main" id="{91F7F2A9-4C67-F5D0-C850-DC29876A0689}"/>
              </a:ext>
            </a:extLst>
          </p:cNvPr>
          <p:cNvSpPr txBox="1"/>
          <p:nvPr/>
        </p:nvSpPr>
        <p:spPr>
          <a:xfrm>
            <a:off x="609600" y="242470"/>
            <a:ext cx="11283754" cy="93175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pPr rtl="0">
              <a:lnSpc>
                <a:spcPct val="100000"/>
              </a:lnSpc>
            </a:pPr>
            <a:r>
              <a:rPr lang="zh-Hant" sz="3200" b="1" u="none" strike="noStrike" dirty="0">
                <a:solidFill>
                  <a:srgbClr val="55D8BF"/>
                </a:solidFill>
                <a:latin typeface="Microsoft JhengHei" panose="020B0604030504040204" pitchFamily="34" charset="-120"/>
                <a:ea typeface="Microsoft JhengHei" panose="020B0604030504040204" pitchFamily="34" charset="-120"/>
              </a:rPr>
              <a:t>伊甸谷赤霞珠</a:t>
            </a:r>
            <a:endParaRPr lang="en-AU" altLang="zh-Hant" sz="3200" b="1" u="none" strike="noStrike" dirty="0">
              <a:solidFill>
                <a:srgbClr val="55D8BF"/>
              </a:solidFill>
              <a:latin typeface="Microsoft JhengHei" panose="020B0604030504040204" pitchFamily="34" charset="-120"/>
              <a:ea typeface="Microsoft JhengHei" panose="020B0604030504040204" pitchFamily="34" charset="-120"/>
            </a:endParaRPr>
          </a:p>
          <a:p>
            <a:pPr rtl="0">
              <a:lnSpc>
                <a:spcPct val="100000"/>
              </a:lnSpc>
            </a:pPr>
            <a:r>
              <a:rPr lang="zh-Hant" sz="5000" b="1" u="none" strike="noStrike" dirty="0">
                <a:latin typeface="Neue Haas Grotesk Text Pro"/>
                <a:ea typeface="Microsoft JhengHei" panose="020B0604030504040204" pitchFamily="34" charset="-120"/>
              </a:rPr>
              <a:t>葡萄酒的特點</a:t>
            </a:r>
          </a:p>
        </p:txBody>
      </p:sp>
      <p:sp>
        <p:nvSpPr>
          <p:cNvPr id="2" name="Title 2">
            <a:extLst>
              <a:ext uri="{FF2B5EF4-FFF2-40B4-BE49-F238E27FC236}">
                <a16:creationId xmlns:a16="http://schemas.microsoft.com/office/drawing/2014/main" id="{145C8DD9-7E76-7812-55E8-79E1F34973ED}"/>
              </a:ext>
            </a:extLst>
          </p:cNvPr>
          <p:cNvSpPr txBox="1"/>
          <p:nvPr/>
        </p:nvSpPr>
        <p:spPr>
          <a:xfrm>
            <a:off x="539119" y="1679986"/>
            <a:ext cx="110437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顏色</a:t>
            </a:r>
          </a:p>
        </p:txBody>
      </p:sp>
      <p:cxnSp>
        <p:nvCxnSpPr>
          <p:cNvPr id="4" name="Straight Connector 3">
            <a:extLst>
              <a:ext uri="{FF2B5EF4-FFF2-40B4-BE49-F238E27FC236}">
                <a16:creationId xmlns:a16="http://schemas.microsoft.com/office/drawing/2014/main" id="{5C5F5CBD-63CB-3B8F-163C-5B4C45E567E3}"/>
              </a:ext>
            </a:extLst>
          </p:cNvPr>
          <p:cNvCxnSpPr>
            <a:cxnSpLocks/>
          </p:cNvCxnSpPr>
          <p:nvPr/>
        </p:nvCxnSpPr>
        <p:spPr>
          <a:xfrm>
            <a:off x="1143000" y="1827022"/>
            <a:ext cx="8161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 name="Title 2">
            <a:extLst>
              <a:ext uri="{FF2B5EF4-FFF2-40B4-BE49-F238E27FC236}">
                <a16:creationId xmlns:a16="http://schemas.microsoft.com/office/drawing/2014/main" id="{82DF078D-B19F-1A06-4B72-1B4ED0D1D79F}"/>
              </a:ext>
            </a:extLst>
          </p:cNvPr>
          <p:cNvSpPr txBox="1"/>
          <p:nvPr/>
        </p:nvSpPr>
        <p:spPr>
          <a:xfrm>
            <a:off x="530397" y="285157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altLang="en-US" sz="1500" dirty="0">
                <a:solidFill>
                  <a:srgbClr val="000000"/>
                </a:solidFill>
                <a:latin typeface="Neue Haas Grotesk Text Pro"/>
                <a:ea typeface="Microsoft JhengHei" panose="020B0604030504040204" pitchFamily="34" charset="-120"/>
              </a:rPr>
              <a:t>酒</a:t>
            </a:r>
            <a:r>
              <a:rPr lang="zh-Hant" sz="1500" u="none" strike="noStrike" dirty="0">
                <a:solidFill>
                  <a:srgbClr val="000000"/>
                </a:solidFill>
                <a:latin typeface="Neue Haas Grotesk Text Pro"/>
                <a:ea typeface="Microsoft JhengHei" panose="020B0604030504040204" pitchFamily="34" charset="-120"/>
              </a:rPr>
              <a:t>體</a:t>
            </a:r>
          </a:p>
        </p:txBody>
      </p:sp>
      <p:cxnSp>
        <p:nvCxnSpPr>
          <p:cNvPr id="6" name="Straight Connector 5">
            <a:extLst>
              <a:ext uri="{FF2B5EF4-FFF2-40B4-BE49-F238E27FC236}">
                <a16:creationId xmlns:a16="http://schemas.microsoft.com/office/drawing/2014/main" id="{524A4609-A95B-5761-D211-B1C9139418A7}"/>
              </a:ext>
            </a:extLst>
          </p:cNvPr>
          <p:cNvCxnSpPr>
            <a:cxnSpLocks/>
          </p:cNvCxnSpPr>
          <p:nvPr/>
        </p:nvCxnSpPr>
        <p:spPr>
          <a:xfrm>
            <a:off x="1113667" y="2996984"/>
            <a:ext cx="89717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6A65B2B8-E9F6-7E1D-5BA0-405BF13BC105}"/>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甜味</a:t>
            </a:r>
          </a:p>
        </p:txBody>
      </p:sp>
      <p:cxnSp>
        <p:nvCxnSpPr>
          <p:cNvPr id="11" name="Straight Connector 10">
            <a:extLst>
              <a:ext uri="{FF2B5EF4-FFF2-40B4-BE49-F238E27FC236}">
                <a16:creationId xmlns:a16="http://schemas.microsoft.com/office/drawing/2014/main" id="{A8F3C97E-3621-CBD6-A8B3-B41F880261D6}"/>
              </a:ext>
            </a:extLst>
          </p:cNvPr>
          <p:cNvCxnSpPr>
            <a:cxnSpLocks/>
          </p:cNvCxnSpPr>
          <p:nvPr/>
        </p:nvCxnSpPr>
        <p:spPr>
          <a:xfrm>
            <a:off x="1076918" y="3859708"/>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Title 2">
            <a:extLst>
              <a:ext uri="{FF2B5EF4-FFF2-40B4-BE49-F238E27FC236}">
                <a16:creationId xmlns:a16="http://schemas.microsoft.com/office/drawing/2014/main" id="{1FBDCAC2-63B3-A12E-0FA3-4F5EEDEFFBAE}"/>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橡木</a:t>
            </a:r>
          </a:p>
        </p:txBody>
      </p:sp>
      <p:cxnSp>
        <p:nvCxnSpPr>
          <p:cNvPr id="13" name="Straight Connector 12">
            <a:extLst>
              <a:ext uri="{FF2B5EF4-FFF2-40B4-BE49-F238E27FC236}">
                <a16:creationId xmlns:a16="http://schemas.microsoft.com/office/drawing/2014/main" id="{A3F36E7E-3FBB-9A96-C103-313B9B3DE7B3}"/>
              </a:ext>
            </a:extLst>
          </p:cNvPr>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E2690D0C-6404-6D6D-C3A9-75787F3B9B8C}"/>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單寧</a:t>
            </a:r>
          </a:p>
        </p:txBody>
      </p:sp>
      <p:cxnSp>
        <p:nvCxnSpPr>
          <p:cNvPr id="19" name="Straight Connector 18">
            <a:extLst>
              <a:ext uri="{FF2B5EF4-FFF2-40B4-BE49-F238E27FC236}">
                <a16:creationId xmlns:a16="http://schemas.microsoft.com/office/drawing/2014/main" id="{4CD04FC0-9C8B-1098-B5C8-8C0928F93D12}"/>
              </a:ext>
            </a:extLst>
          </p:cNvPr>
          <p:cNvCxnSpPr>
            <a:cxnSpLocks/>
          </p:cNvCxnSpPr>
          <p:nvPr/>
        </p:nvCxnSpPr>
        <p:spPr>
          <a:xfrm>
            <a:off x="1076918" y="504595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itle 2">
            <a:extLst>
              <a:ext uri="{FF2B5EF4-FFF2-40B4-BE49-F238E27FC236}">
                <a16:creationId xmlns:a16="http://schemas.microsoft.com/office/drawing/2014/main" id="{AC2919CA-4F8E-5AC2-EC0A-455CFBFA4793}"/>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酒精</a:t>
            </a:r>
          </a:p>
        </p:txBody>
      </p:sp>
      <p:cxnSp>
        <p:nvCxnSpPr>
          <p:cNvPr id="30" name="Straight Connector 29">
            <a:extLst>
              <a:ext uri="{FF2B5EF4-FFF2-40B4-BE49-F238E27FC236}">
                <a16:creationId xmlns:a16="http://schemas.microsoft.com/office/drawing/2014/main" id="{DAE646F1-325E-462E-64CB-A23CAF65031F}"/>
              </a:ext>
            </a:extLst>
          </p:cNvPr>
          <p:cNvCxnSpPr>
            <a:cxnSpLocks/>
          </p:cNvCxnSpPr>
          <p:nvPr/>
        </p:nvCxnSpPr>
        <p:spPr>
          <a:xfrm>
            <a:off x="1076918" y="6306396"/>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D3A70CD1-67C7-9BAE-C6A0-7B8FACEE4A02}"/>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rtl="0">
              <a:lnSpc>
                <a:spcPct val="100000"/>
              </a:lnSpc>
            </a:pPr>
            <a:r>
              <a:rPr lang="zh-Hant" sz="1500" u="none" strike="noStrike" dirty="0">
                <a:solidFill>
                  <a:srgbClr val="000000"/>
                </a:solidFill>
                <a:latin typeface="Neue Haas Grotesk Text Pro"/>
                <a:ea typeface="Microsoft JhengHei" panose="020B0604030504040204" pitchFamily="34" charset="-120"/>
              </a:rPr>
              <a:t>酸度</a:t>
            </a:r>
          </a:p>
        </p:txBody>
      </p:sp>
      <p:cxnSp>
        <p:nvCxnSpPr>
          <p:cNvPr id="32" name="Straight Connector 31">
            <a:extLst>
              <a:ext uri="{FF2B5EF4-FFF2-40B4-BE49-F238E27FC236}">
                <a16:creationId xmlns:a16="http://schemas.microsoft.com/office/drawing/2014/main" id="{878A7027-F62E-E2E6-704B-3B8FC5137DFA}"/>
              </a:ext>
            </a:extLst>
          </p:cNvPr>
          <p:cNvCxnSpPr>
            <a:cxnSpLocks/>
          </p:cNvCxnSpPr>
          <p:nvPr/>
        </p:nvCxnSpPr>
        <p:spPr>
          <a:xfrm>
            <a:off x="1076918" y="5425099"/>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87964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field of vines in a valley&#10;&#10;AI-generated content may be incorrect.">
            <a:extLst>
              <a:ext uri="{FF2B5EF4-FFF2-40B4-BE49-F238E27FC236}">
                <a16:creationId xmlns:a16="http://schemas.microsoft.com/office/drawing/2014/main" id="{8CFF3D14-3ED0-9F8B-6D63-F9CD14253DA6}"/>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p:pic>
      <p:sp>
        <p:nvSpPr>
          <p:cNvPr id="3" name="Title 2">
            <a:extLst>
              <a:ext uri="{FF2B5EF4-FFF2-40B4-BE49-F238E27FC236}">
                <a16:creationId xmlns:a16="http://schemas.microsoft.com/office/drawing/2014/main" id="{FBAB26BC-FA18-D897-C3C6-61D2172924AC}"/>
              </a:ext>
            </a:extLst>
          </p:cNvPr>
          <p:cNvSpPr>
            <a:spLocks noGrp="1"/>
          </p:cNvSpPr>
          <p:nvPr>
            <p:ph type="title"/>
          </p:nvPr>
        </p:nvSpPr>
        <p:spPr>
          <a:xfrm>
            <a:off x="571051" y="600645"/>
            <a:ext cx="4491487" cy="1325562"/>
          </a:xfrm>
        </p:spPr>
        <p:txBody>
          <a:bodyPr>
            <a:noAutofit/>
          </a:bodyPr>
          <a:lstStyle/>
          <a:p>
            <a:pPr rtl="0"/>
            <a:r>
              <a:rPr lang="zh-Hant" sz="5400" b="1" u="none" strike="noStrike" dirty="0">
                <a:solidFill>
                  <a:srgbClr val="173F34"/>
                </a:solidFill>
                <a:latin typeface="Neue Haas Grotesk Text Pro"/>
              </a:rPr>
              <a:t>其</a:t>
            </a:r>
            <a:r>
              <a:rPr lang="zh-Hant" altLang="en-US" sz="5400" b="1" dirty="0">
                <a:solidFill>
                  <a:srgbClr val="173F34"/>
                </a:solidFill>
                <a:latin typeface="Neue Haas Grotesk Text Pro"/>
              </a:rPr>
              <a:t>他</a:t>
            </a:r>
            <a:r>
              <a:rPr lang="zh-Hant" sz="5400" b="1" u="none" strike="noStrike" dirty="0">
                <a:solidFill>
                  <a:srgbClr val="173F34"/>
                </a:solidFill>
                <a:latin typeface="Neue Haas Grotesk Text Pro"/>
              </a:rPr>
              <a:t>的</a:t>
            </a:r>
            <a:r>
              <a:rPr lang="zh-Hant" altLang="en-US" sz="5400" b="1" u="none" strike="noStrike" dirty="0">
                <a:solidFill>
                  <a:srgbClr val="B2D8BE"/>
                </a:solidFill>
                <a:latin typeface="Neue Haas Grotesk Text Pro"/>
              </a:rPr>
              <a:t>巴羅薩</a:t>
            </a:r>
            <a:r>
              <a:rPr lang="zh-Hant" sz="5400" b="1" u="none" strike="noStrike" dirty="0">
                <a:solidFill>
                  <a:srgbClr val="173F34"/>
                </a:solidFill>
                <a:latin typeface="Neue Haas Grotesk Text Pro"/>
              </a:rPr>
              <a:t> </a:t>
            </a:r>
            <a:br>
              <a:rPr lang="zh-Hant" sz="5400" b="1" u="none" strike="noStrike" dirty="0">
                <a:latin typeface="Neue Haas Grotesk Text Pro"/>
              </a:rPr>
            </a:br>
            <a:r>
              <a:rPr lang="zh-Hant" sz="5400" b="1" u="none" strike="noStrike" dirty="0">
                <a:solidFill>
                  <a:srgbClr val="173F34"/>
                </a:solidFill>
                <a:latin typeface="Neue Haas Grotesk Text Pro"/>
              </a:rPr>
              <a:t>最佳</a:t>
            </a:r>
            <a:r>
              <a:rPr lang="zh-Hant" altLang="en-US" sz="5400" b="1" u="none" strike="noStrike" dirty="0">
                <a:solidFill>
                  <a:srgbClr val="173F34"/>
                </a:solidFill>
                <a:latin typeface="Neue Haas Grotesk Text Pro"/>
              </a:rPr>
              <a:t>葡萄品種</a:t>
            </a:r>
            <a:endParaRPr lang="zh-Hant" sz="5400" b="1" u="none" strike="noStrike" dirty="0">
              <a:solidFill>
                <a:srgbClr val="173F34"/>
              </a:solidFill>
              <a:latin typeface="Neue Haas Grotesk Text Pro"/>
            </a:endParaRPr>
          </a:p>
        </p:txBody>
      </p:sp>
      <p:sp>
        <p:nvSpPr>
          <p:cNvPr id="4" name="Text Placeholder 3">
            <a:extLst>
              <a:ext uri="{FF2B5EF4-FFF2-40B4-BE49-F238E27FC236}">
                <a16:creationId xmlns:a16="http://schemas.microsoft.com/office/drawing/2014/main" id="{8FC3FEEC-687E-AB57-7921-67596F7C1713}"/>
              </a:ext>
            </a:extLst>
          </p:cNvPr>
          <p:cNvSpPr>
            <a:spLocks noGrp="1"/>
          </p:cNvSpPr>
          <p:nvPr>
            <p:ph type="body" sz="quarter" idx="11"/>
          </p:nvPr>
        </p:nvSpPr>
        <p:spPr>
          <a:xfrm>
            <a:off x="618757" y="2838629"/>
            <a:ext cx="4829691" cy="1610114"/>
          </a:xfrm>
        </p:spPr>
        <p:txBody>
          <a:bodyPr>
            <a:noAutofit/>
          </a:bodyPr>
          <a:lstStyle/>
          <a:p>
            <a:pPr rtl="0">
              <a:lnSpc>
                <a:spcPct val="82000"/>
              </a:lnSpc>
              <a:spcAft>
                <a:spcPts val="638"/>
              </a:spcAft>
            </a:pPr>
            <a:r>
              <a:rPr lang="zh-Hant" sz="2400" b="1" u="none" strike="noStrike" dirty="0">
                <a:solidFill>
                  <a:srgbClr val="B2D8BE"/>
                </a:solidFill>
                <a:latin typeface="Neue Haas Grotesk Text Pro"/>
              </a:rPr>
              <a:t>夏多內</a:t>
            </a:r>
          </a:p>
          <a:p>
            <a:pPr marL="285750" indent="-285750" rtl="0">
              <a:spcBef>
                <a:spcPts val="217"/>
              </a:spcBef>
              <a:spcAft>
                <a:spcPts val="315"/>
              </a:spcAft>
              <a:buClr>
                <a:srgbClr val="83CFC5"/>
              </a:buClr>
              <a:buFont typeface="Arial" panose="020B0604020202020204" pitchFamily="34" charset="0"/>
              <a:buChar char="•"/>
            </a:pPr>
            <a:r>
              <a:rPr lang="zh-Hant" sz="1600" u="none" strike="noStrike" dirty="0">
                <a:latin typeface="Neue Haas Grotesk Text Pro"/>
              </a:rPr>
              <a:t>巴羅薩種植面積第二大的白葡萄品種</a:t>
            </a:r>
          </a:p>
          <a:p>
            <a:pPr marL="285750" indent="-285750" rtl="0">
              <a:spcBef>
                <a:spcPts val="217"/>
              </a:spcBef>
              <a:spcAft>
                <a:spcPts val="315"/>
              </a:spcAft>
              <a:buClr>
                <a:srgbClr val="83CFC5"/>
              </a:buClr>
              <a:buFont typeface="Arial" panose="020B0604020202020204" pitchFamily="34" charset="0"/>
              <a:buChar char="•"/>
            </a:pPr>
            <a:r>
              <a:rPr lang="zh-Hant" sz="1600" u="none" strike="noStrike" dirty="0">
                <a:latin typeface="Neue Haas Grotesk Text Pro"/>
              </a:rPr>
              <a:t>南澳首個商業霞多麗葡萄園於1973年在伊甸園建立。</a:t>
            </a:r>
          </a:p>
          <a:p>
            <a:pPr marL="285750" indent="-285750" rtl="0">
              <a:spcBef>
                <a:spcPts val="217"/>
              </a:spcBef>
              <a:spcAft>
                <a:spcPts val="315"/>
              </a:spcAft>
              <a:buClr>
                <a:srgbClr val="83CFC5"/>
              </a:buClr>
              <a:buFont typeface="Arial" panose="020B0604020202020204" pitchFamily="34" charset="0"/>
              <a:buChar char="•"/>
            </a:pPr>
            <a:r>
              <a:rPr lang="zh-Hant" sz="1600" u="none" strike="noStrike" dirty="0">
                <a:latin typeface="Neue Haas Grotesk Text Pro"/>
              </a:rPr>
              <a:t>口感醇厚複雜，帶有經典的甜瓜、無花果和腰果風味的葡萄酒。</a:t>
            </a:r>
          </a:p>
          <a:p>
            <a:pPr>
              <a:buClr>
                <a:srgbClr val="601329"/>
              </a:buClr>
            </a:pPr>
            <a:endParaRPr lang="en-US" sz="1600" dirty="0">
              <a:solidFill>
                <a:schemeClr val="bg1">
                  <a:lumMod val="95000"/>
                </a:schemeClr>
              </a:solidFill>
              <a:latin typeface="Neue Haas Grotesk Text Pro" panose="020B0504020202020204" pitchFamily="34" charset="77"/>
            </a:endParaRPr>
          </a:p>
        </p:txBody>
      </p:sp>
      <p:sp>
        <p:nvSpPr>
          <p:cNvPr id="6" name="Text Placeholder 3">
            <a:extLst>
              <a:ext uri="{FF2B5EF4-FFF2-40B4-BE49-F238E27FC236}">
                <a16:creationId xmlns:a16="http://schemas.microsoft.com/office/drawing/2014/main" id="{3C610AFA-9793-7E0A-3B48-97AB6B9C59C7}"/>
              </a:ext>
            </a:extLst>
          </p:cNvPr>
          <p:cNvSpPr txBox="1"/>
          <p:nvPr/>
        </p:nvSpPr>
        <p:spPr>
          <a:xfrm>
            <a:off x="618757" y="4811429"/>
            <a:ext cx="5067487" cy="16101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Aft>
                <a:spcPts val="638"/>
              </a:spcAft>
            </a:pPr>
            <a:r>
              <a:rPr lang="zh-Hant" sz="2400" b="1" u="none" strike="noStrike" dirty="0">
                <a:solidFill>
                  <a:srgbClr val="B2D8BE"/>
                </a:solidFill>
                <a:latin typeface="Neue Haas Grotesk Text Pro"/>
                <a:ea typeface="Microsoft JhengHei" panose="020B0604030504040204" pitchFamily="34" charset="-120"/>
              </a:rPr>
              <a:t>賽美蓉</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巴羅薩谷三大最著名的白葡萄品種之一</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傳統風格以橡木陳釀的濃鬱色調為主，而現代風格則較為輕盈明快。</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可以與長相思混釀。</a:t>
            </a:r>
          </a:p>
        </p:txBody>
      </p:sp>
    </p:spTree>
    <p:extLst>
      <p:ext uri="{BB962C8B-B14F-4D97-AF65-F5344CB8AC3E}">
        <p14:creationId xmlns:p14="http://schemas.microsoft.com/office/powerpoint/2010/main" val="401352051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nch of grapes on a vine&#10;&#10;AI-generated content may be incorrect.">
            <a:extLst>
              <a:ext uri="{FF2B5EF4-FFF2-40B4-BE49-F238E27FC236}">
                <a16:creationId xmlns:a16="http://schemas.microsoft.com/office/drawing/2014/main" id="{C781FE5B-921D-77C6-347E-4514E553DC0E}"/>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p:pic>
      <p:sp>
        <p:nvSpPr>
          <p:cNvPr id="4" name="Text Placeholder 3">
            <a:extLst>
              <a:ext uri="{FF2B5EF4-FFF2-40B4-BE49-F238E27FC236}">
                <a16:creationId xmlns:a16="http://schemas.microsoft.com/office/drawing/2014/main" id="{C3D05FC6-3771-9C29-3E96-323893AEED09}"/>
              </a:ext>
            </a:extLst>
          </p:cNvPr>
          <p:cNvSpPr>
            <a:spLocks noGrp="1"/>
          </p:cNvSpPr>
          <p:nvPr>
            <p:ph type="body" sz="quarter" idx="11"/>
          </p:nvPr>
        </p:nvSpPr>
        <p:spPr>
          <a:xfrm>
            <a:off x="6461718" y="920240"/>
            <a:ext cx="4777299" cy="2386814"/>
          </a:xfrm>
        </p:spPr>
        <p:txBody>
          <a:bodyPr>
            <a:noAutofit/>
          </a:bodyPr>
          <a:lstStyle/>
          <a:p>
            <a:pPr rtl="0">
              <a:spcAft>
                <a:spcPts val="638"/>
              </a:spcAft>
              <a:buClr>
                <a:srgbClr val="B2D8BE"/>
              </a:buClr>
            </a:pPr>
            <a:r>
              <a:rPr lang="zh-Hant" sz="2400" b="1" u="none" strike="noStrike" dirty="0">
                <a:solidFill>
                  <a:srgbClr val="601328"/>
                </a:solidFill>
                <a:latin typeface="Microsoft JhengHei" panose="020B0604030504040204" pitchFamily="34" charset="-120"/>
              </a:rPr>
              <a:t>馬塔羅/慕合懷特</a:t>
            </a:r>
            <a:endParaRPr lang="en-AU" sz="2400" b="1" dirty="0">
              <a:solidFill>
                <a:schemeClr val="accent1"/>
              </a:solidFill>
              <a:latin typeface="Microsoft JhengHei" panose="020B0604030504040204" pitchFamily="34" charset="-120"/>
            </a:endParaRPr>
          </a:p>
          <a:p>
            <a:pPr marL="342900" indent="-342900" rtl="0">
              <a:spcAft>
                <a:spcPts val="638"/>
              </a:spcAft>
              <a:buClr>
                <a:srgbClr val="B2D8BE"/>
              </a:buClr>
              <a:buFont typeface="Arial" panose="020B0604020202020204" pitchFamily="34" charset="0"/>
              <a:buChar char="•"/>
            </a:pPr>
            <a:r>
              <a:rPr lang="zh-Hant" sz="1600" u="none" strike="noStrike" dirty="0">
                <a:latin typeface="Neue Haas Grotesk Text Pro"/>
              </a:rPr>
              <a:t>巴羅薩谷的葡萄採收量約佔澳洲年葡萄採收量的五分之一。</a:t>
            </a:r>
          </a:p>
          <a:p>
            <a:pPr marL="342900" indent="-342900" rtl="0">
              <a:spcAft>
                <a:spcPts val="638"/>
              </a:spcAft>
              <a:buClr>
                <a:srgbClr val="B2D8BE"/>
              </a:buClr>
              <a:buFont typeface="Arial" panose="020B0604020202020204" pitchFamily="34" charset="0"/>
              <a:buChar char="•"/>
            </a:pPr>
            <a:r>
              <a:rPr lang="zh-Hant" sz="1600" u="none" strike="noStrike" dirty="0">
                <a:latin typeface="Neue Haas Grotesk Text Pro"/>
              </a:rPr>
              <a:t>它擁有世界上最古老的馬塔羅葡萄園，種植於1853年。</a:t>
            </a:r>
          </a:p>
          <a:p>
            <a:pPr marL="342900" indent="-342900" rtl="0">
              <a:spcAft>
                <a:spcPts val="638"/>
              </a:spcAft>
              <a:buClr>
                <a:srgbClr val="B2D8BE"/>
              </a:buClr>
              <a:buFont typeface="Arial" panose="020B0604020202020204" pitchFamily="34" charset="0"/>
              <a:buChar char="•"/>
            </a:pPr>
            <a:r>
              <a:rPr lang="zh-Hant" sz="1600" u="none" strike="noStrike" dirty="0">
                <a:latin typeface="Neue Haas Grotesk Text Pro"/>
              </a:rPr>
              <a:t>馬塔羅酒常用於混合釀造中，能帶來色澤、酒體和濃鬱的風味。</a:t>
            </a:r>
          </a:p>
        </p:txBody>
      </p:sp>
      <p:sp>
        <p:nvSpPr>
          <p:cNvPr id="8" name="Text Placeholder 3">
            <a:extLst>
              <a:ext uri="{FF2B5EF4-FFF2-40B4-BE49-F238E27FC236}">
                <a16:creationId xmlns:a16="http://schemas.microsoft.com/office/drawing/2014/main" id="{D5E5EC79-F79A-A6F3-F20B-9CA0E7389E55}"/>
              </a:ext>
            </a:extLst>
          </p:cNvPr>
          <p:cNvSpPr txBox="1"/>
          <p:nvPr/>
        </p:nvSpPr>
        <p:spPr>
          <a:xfrm>
            <a:off x="6461717" y="3958640"/>
            <a:ext cx="4777299" cy="2386814"/>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Aft>
                <a:spcPts val="638"/>
              </a:spcAft>
              <a:buClr>
                <a:srgbClr val="B2D8BE"/>
              </a:buClr>
            </a:pPr>
            <a:r>
              <a:rPr lang="zh-Hant" sz="2400" b="1" u="none" strike="noStrike" dirty="0">
                <a:solidFill>
                  <a:srgbClr val="601328"/>
                </a:solidFill>
                <a:latin typeface="Neue Haas Grotesk Text Pro"/>
                <a:ea typeface="Microsoft JhengHei" panose="020B0604030504040204" pitchFamily="34" charset="-120"/>
              </a:rPr>
              <a:t>加強型葡萄酒</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巴羅薩谷有著悠久的釀造加強型葡萄酒的歷史。</a:t>
            </a:r>
            <a:endParaRPr lang="en-AU" sz="1600" dirty="0">
              <a:latin typeface="Neue Haas Grotesk Text Pro" panose="020B0504020202020204" pitchFamily="34" charset="77"/>
              <a:ea typeface="Microsoft JhengHei" panose="020B0604030504040204" pitchFamily="34" charset="-120"/>
            </a:endParaRP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如今已不常見，但仍是世界一流。</a:t>
            </a:r>
          </a:p>
          <a:p>
            <a:pPr marL="285750" indent="-285750" rtl="0">
              <a:spcBef>
                <a:spcPts val="217"/>
              </a:spcBef>
              <a:spcAft>
                <a:spcPts val="315"/>
              </a:spcAft>
              <a:buClr>
                <a:srgbClr val="B2D8BE"/>
              </a:buClr>
              <a:buFont typeface="Arial" panose="020B0604020202020204" pitchFamily="34" charset="0"/>
              <a:buChar char="•"/>
            </a:pPr>
            <a:r>
              <a:rPr lang="zh-Hant" sz="1600" u="none" strike="noStrike" dirty="0">
                <a:latin typeface="Neue Haas Grotesk Text Pro"/>
                <a:ea typeface="Microsoft JhengHei" panose="020B0604030504040204" pitchFamily="34" charset="-120"/>
              </a:rPr>
              <a:t>澳洲最昂貴的葡萄酒之一是巴羅薩谷的加強型葡萄酒—西普爾茨菲爾德 1879 年帕拉茶色波特酒。</a:t>
            </a:r>
          </a:p>
        </p:txBody>
      </p:sp>
    </p:spTree>
    <p:extLst>
      <p:ext uri="{BB962C8B-B14F-4D97-AF65-F5344CB8AC3E}">
        <p14:creationId xmlns:p14="http://schemas.microsoft.com/office/powerpoint/2010/main" val="221975567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CA5FB5-619E-F241-49AB-FCFEDF1FA35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285A6543-A271-79A9-1FE7-93F07192F102}"/>
              </a:ext>
            </a:extLst>
          </p:cNvPr>
          <p:cNvSpPr txBox="1"/>
          <p:nvPr/>
        </p:nvSpPr>
        <p:spPr>
          <a:xfrm>
            <a:off x="792628" y="3372271"/>
            <a:ext cx="10905849" cy="1261884"/>
          </a:xfrm>
          <a:prstGeom prst="rect">
            <a:avLst/>
          </a:prstGeom>
          <a:noFill/>
        </p:spPr>
        <p:txBody>
          <a:bodyPr wrap="square">
            <a:noAutofit/>
          </a:bodyPr>
          <a:lstStyle/>
          <a:p>
            <a:pPr rtl="0">
              <a:spcBef>
                <a:spcPts val="315"/>
              </a:spcBef>
              <a:spcAft>
                <a:spcPts val="1245"/>
              </a:spcAft>
            </a:pPr>
            <a:r>
              <a:rPr lang="zh-Hant" sz="3800" b="1" u="none" strike="noStrike" dirty="0">
                <a:solidFill>
                  <a:srgbClr val="FFFFFF"/>
                </a:solidFill>
                <a:latin typeface="Microsoft JhengHei" panose="020B0604030504040204" pitchFamily="34" charset="-120"/>
                <a:ea typeface="Microsoft JhengHei" panose="020B0604030504040204" pitchFamily="34" charset="-120"/>
              </a:rPr>
              <a:t>豐富的歷史底蘊和令人振奮的未來，成就了這個世界領先的葡萄酒產區。</a:t>
            </a:r>
          </a:p>
        </p:txBody>
      </p:sp>
      <p:sp>
        <p:nvSpPr>
          <p:cNvPr id="4" name="TextBox 3">
            <a:extLst>
              <a:ext uri="{FF2B5EF4-FFF2-40B4-BE49-F238E27FC236}">
                <a16:creationId xmlns:a16="http://schemas.microsoft.com/office/drawing/2014/main" id="{68114072-01D6-2F2A-FC0C-3CD38388391D}"/>
              </a:ext>
            </a:extLst>
          </p:cNvPr>
          <p:cNvSpPr txBox="1"/>
          <p:nvPr/>
        </p:nvSpPr>
        <p:spPr>
          <a:xfrm>
            <a:off x="943828" y="744588"/>
            <a:ext cx="5541444" cy="849463"/>
          </a:xfrm>
          <a:prstGeom prst="rect">
            <a:avLst/>
          </a:prstGeom>
          <a:noFill/>
        </p:spPr>
        <p:txBody>
          <a:bodyPr wrap="square">
            <a:noAutofit/>
          </a:bodyPr>
          <a:lstStyle/>
          <a:p>
            <a:pPr rtl="0">
              <a:lnSpc>
                <a:spcPct val="82000"/>
              </a:lnSpc>
            </a:pPr>
            <a:r>
              <a:rPr lang="zh-Hant" sz="6000" b="1" u="none" strike="noStrike" dirty="0">
                <a:solidFill>
                  <a:srgbClr val="F28F2A"/>
                </a:solidFill>
                <a:latin typeface="Microsoft JhengHei" panose="020B0604030504040204" pitchFamily="34" charset="-120"/>
                <a:ea typeface="Microsoft JhengHei" panose="020B0604030504040204" pitchFamily="34" charset="-120"/>
              </a:rPr>
              <a:t>巴羅薩</a:t>
            </a:r>
          </a:p>
        </p:txBody>
      </p:sp>
    </p:spTree>
    <p:extLst>
      <p:ext uri="{BB962C8B-B14F-4D97-AF65-F5344CB8AC3E}">
        <p14:creationId xmlns:p14="http://schemas.microsoft.com/office/powerpoint/2010/main" val="55594201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
            <a:ext cx="12252960" cy="6858001"/>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C45D9862-269C-802A-E6A5-3E451847D88F}"/>
              </a:ext>
            </a:extLst>
          </p:cNvPr>
          <p:cNvSpPr txBox="1"/>
          <p:nvPr/>
        </p:nvSpPr>
        <p:spPr>
          <a:xfrm>
            <a:off x="2100995" y="30171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02060-6406-AB27-6694-E3764DF684F3}"/>
              </a:ext>
            </a:extLst>
          </p:cNvPr>
          <p:cNvSpPr>
            <a:spLocks noGrp="1"/>
          </p:cNvSpPr>
          <p:nvPr>
            <p:ph type="title"/>
          </p:nvPr>
        </p:nvSpPr>
        <p:spPr/>
        <p:txBody>
          <a:bodyPr>
            <a:noAutofit/>
          </a:bodyPr>
          <a:lstStyle/>
          <a:p>
            <a:endParaRPr lang="en-US" dirty="0"/>
          </a:p>
        </p:txBody>
      </p:sp>
      <p:sp>
        <p:nvSpPr>
          <p:cNvPr id="3" name="Text Placeholder 2">
            <a:extLst>
              <a:ext uri="{FF2B5EF4-FFF2-40B4-BE49-F238E27FC236}">
                <a16:creationId xmlns:a16="http://schemas.microsoft.com/office/drawing/2014/main" id="{8A843157-A822-FB71-38FE-A6015ED99D66}"/>
              </a:ext>
            </a:extLst>
          </p:cNvPr>
          <p:cNvSpPr>
            <a:spLocks noGrp="1"/>
          </p:cNvSpPr>
          <p:nvPr>
            <p:ph type="body" idx="10"/>
          </p:nvPr>
        </p:nvSpPr>
        <p:spPr/>
        <p:txBody>
          <a:bodyPr>
            <a:noAutofit/>
          </a:bodyPr>
          <a:lstStyle/>
          <a:p>
            <a:endParaRPr lang="en-US" dirty="0"/>
          </a:p>
        </p:txBody>
      </p:sp>
      <p:sp>
        <p:nvSpPr>
          <p:cNvPr id="4" name="Text Placeholder 3">
            <a:extLst>
              <a:ext uri="{FF2B5EF4-FFF2-40B4-BE49-F238E27FC236}">
                <a16:creationId xmlns:a16="http://schemas.microsoft.com/office/drawing/2014/main" id="{A6DB16AB-91C0-31D2-5D44-2B08AF94506C}"/>
              </a:ext>
            </a:extLst>
          </p:cNvPr>
          <p:cNvSpPr>
            <a:spLocks noGrp="1"/>
          </p:cNvSpPr>
          <p:nvPr>
            <p:ph type="body" idx="11"/>
          </p:nvPr>
        </p:nvSpPr>
        <p:spPr/>
        <p:txBody>
          <a:bodyPr>
            <a:noAutofit/>
          </a:bodyPr>
          <a:lstStyle/>
          <a:p>
            <a:endParaRPr lang="en-US" dirty="0"/>
          </a:p>
        </p:txBody>
      </p:sp>
    </p:spTree>
    <p:extLst>
      <p:ext uri="{BB962C8B-B14F-4D97-AF65-F5344CB8AC3E}">
        <p14:creationId xmlns:p14="http://schemas.microsoft.com/office/powerpoint/2010/main" val="191646526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the north and south america&#10;&#10;AI-generated content may be incorrect.">
            <a:extLst>
              <a:ext uri="{FF2B5EF4-FFF2-40B4-BE49-F238E27FC236}">
                <a16:creationId xmlns:a16="http://schemas.microsoft.com/office/drawing/2014/main" id="{1291058D-87DB-8A38-7808-402F83410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297" y="-44240"/>
            <a:ext cx="12265572" cy="694648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noAutofit/>
          </a:bodyPr>
          <a:lstStyle/>
          <a:p>
            <a:pPr rtl="0"/>
            <a:r>
              <a:rPr lang="zh-Hant" sz="5400" b="1" u="none" strike="noStrike" dirty="0">
                <a:solidFill>
                  <a:srgbClr val="601328"/>
                </a:solidFill>
                <a:latin typeface="Neue Haas Grotesk Text Pro"/>
              </a:rPr>
              <a:t>南</a:t>
            </a:r>
            <a:br>
              <a:rPr lang="zh-Hant" sz="5400" b="1" u="none" strike="noStrike" dirty="0">
                <a:solidFill>
                  <a:srgbClr val="601328"/>
                </a:solidFill>
                <a:latin typeface="Neue Haas Grotesk Text Pro"/>
              </a:rPr>
            </a:br>
            <a:r>
              <a:rPr lang="zh-Hant" sz="5400" b="1" u="none" strike="noStrike" dirty="0">
                <a:solidFill>
                  <a:srgbClr val="601328"/>
                </a:solidFill>
                <a:latin typeface="Neue Haas Grotesk Text Pro"/>
              </a:rPr>
              <a:t>澳大利亞</a:t>
            </a:r>
          </a:p>
        </p:txBody>
      </p:sp>
      <p:sp>
        <p:nvSpPr>
          <p:cNvPr id="6" name="TextBox 5">
            <a:extLst>
              <a:ext uri="{FF2B5EF4-FFF2-40B4-BE49-F238E27FC236}">
                <a16:creationId xmlns:a16="http://schemas.microsoft.com/office/drawing/2014/main" id="{EBB94022-8C26-08A2-5479-C36B0B13CF5D}"/>
              </a:ext>
            </a:extLst>
          </p:cNvPr>
          <p:cNvSpPr txBox="1"/>
          <p:nvPr/>
        </p:nvSpPr>
        <p:spPr>
          <a:xfrm>
            <a:off x="6476999" y="4763573"/>
            <a:ext cx="1148955" cy="369332"/>
          </a:xfrm>
          <a:prstGeom prst="rect">
            <a:avLst/>
          </a:prstGeom>
          <a:noFill/>
        </p:spPr>
        <p:txBody>
          <a:bodyPr wrap="square">
            <a:noAutofit/>
          </a:bodyPr>
          <a:lstStyle/>
          <a:p>
            <a:pPr rtl="0"/>
            <a:r>
              <a:rPr lang="ja-JP" altLang="en-US" sz="1800" u="none" strike="noStrike">
                <a:solidFill>
                  <a:srgbClr val="F28F2A"/>
                </a:solidFill>
                <a:latin typeface="Neue Haas Grotesk Text Pro"/>
              </a:rPr>
              <a:t>巴羅薩</a:t>
            </a:r>
            <a:r>
              <a:rPr lang="zh-Hant" sz="1800" u="none" strike="noStrike" dirty="0">
                <a:solidFill>
                  <a:srgbClr val="F28F2A"/>
                </a:solidFill>
                <a:latin typeface="Neue Haas Grotesk Text Pro"/>
              </a:rPr>
              <a:t>谷</a:t>
            </a:r>
            <a:endParaRPr lang="en-US" dirty="0">
              <a:solidFill>
                <a:schemeClr val="accent4"/>
              </a:solidFill>
            </a:endParaRPr>
          </a:p>
        </p:txBody>
      </p:sp>
      <p:sp>
        <p:nvSpPr>
          <p:cNvPr id="10" name="TextBox 9">
            <a:extLst>
              <a:ext uri="{FF2B5EF4-FFF2-40B4-BE49-F238E27FC236}">
                <a16:creationId xmlns:a16="http://schemas.microsoft.com/office/drawing/2014/main" id="{AB1DCE3E-3FC1-82CD-4312-5C40B38C89B2}"/>
              </a:ext>
            </a:extLst>
          </p:cNvPr>
          <p:cNvSpPr txBox="1"/>
          <p:nvPr/>
        </p:nvSpPr>
        <p:spPr>
          <a:xfrm>
            <a:off x="6782340" y="5124781"/>
            <a:ext cx="1432194" cy="369332"/>
          </a:xfrm>
          <a:prstGeom prst="rect">
            <a:avLst/>
          </a:prstGeom>
          <a:noFill/>
        </p:spPr>
        <p:txBody>
          <a:bodyPr wrap="square">
            <a:noAutofit/>
          </a:bodyPr>
          <a:lstStyle/>
          <a:p>
            <a:pPr rtl="0"/>
            <a:r>
              <a:rPr lang="zh-Hant" sz="1800" u="none" strike="noStrike" dirty="0">
                <a:solidFill>
                  <a:srgbClr val="F28F2A"/>
                </a:solidFill>
                <a:latin typeface="Neue Haas Grotesk Text Pro"/>
              </a:rPr>
              <a:t>伊甸谷</a:t>
            </a:r>
            <a:endParaRPr lang="en-US" dirty="0">
              <a:solidFill>
                <a:schemeClr val="accent4"/>
              </a:solidFill>
            </a:endParaRPr>
          </a:p>
        </p:txBody>
      </p:sp>
      <p:cxnSp>
        <p:nvCxnSpPr>
          <p:cNvPr id="11" name="Straight Connector 10">
            <a:extLst>
              <a:ext uri="{FF2B5EF4-FFF2-40B4-BE49-F238E27FC236}">
                <a16:creationId xmlns:a16="http://schemas.microsoft.com/office/drawing/2014/main" id="{732BB83B-A7EB-E83B-9C62-DC03DEBA4FB1}"/>
              </a:ext>
            </a:extLst>
          </p:cNvPr>
          <p:cNvCxnSpPr/>
          <p:nvPr/>
        </p:nvCxnSpPr>
        <p:spPr>
          <a:xfrm flipV="1">
            <a:off x="7704083" y="3650632"/>
            <a:ext cx="3336052" cy="16588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B17C27E-55D7-9866-7F5C-38502C8B715E}"/>
              </a:ext>
            </a:extLst>
          </p:cNvPr>
          <p:cNvCxnSpPr/>
          <p:nvPr/>
        </p:nvCxnSpPr>
        <p:spPr>
          <a:xfrm flipV="1">
            <a:off x="7651531" y="3342290"/>
            <a:ext cx="3131802" cy="155725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ouring wine into a glass&#10;&#10;AI-generated content may be incorrect.">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tretch>
            <a:fillRect/>
          </a:stretch>
        </p:blipFill>
        <p:spPr>
          <a:xfrm>
            <a:off x="6096000" y="388842"/>
            <a:ext cx="6096000" cy="6083199"/>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7" y="3810000"/>
            <a:ext cx="4829691" cy="1530521"/>
          </a:xfrm>
        </p:spPr>
        <p:txBody>
          <a:bodyPr>
            <a:noAutofit/>
          </a:bodyPr>
          <a:lstStyle/>
          <a:p>
            <a:pPr marL="285750" indent="-285750" rtl="0">
              <a:spcBef>
                <a:spcPts val="217"/>
              </a:spcBef>
              <a:spcAft>
                <a:spcPts val="315"/>
              </a:spcAft>
              <a:buFont typeface="Arial" panose="020B0604020202020204" pitchFamily="34" charset="0"/>
              <a:buChar char="•"/>
            </a:pPr>
            <a:r>
              <a:rPr lang="zh-Hant" sz="1600" u="none" strike="noStrike" dirty="0">
                <a:latin typeface="Neue Haas Grotesk Text Pro"/>
              </a:rPr>
              <a:t>巴羅薩的歷史</a:t>
            </a:r>
          </a:p>
          <a:p>
            <a:pPr marL="285750" indent="-285750" rtl="0">
              <a:spcBef>
                <a:spcPts val="217"/>
              </a:spcBef>
              <a:spcAft>
                <a:spcPts val="315"/>
              </a:spcAft>
              <a:buFont typeface="Arial" panose="020B0604020202020204" pitchFamily="34" charset="0"/>
              <a:buChar char="•"/>
            </a:pPr>
            <a:r>
              <a:rPr lang="zh-Hant" sz="1600" u="none" strike="noStrike" dirty="0">
                <a:latin typeface="Neue Haas Grotesk Text Pro"/>
              </a:rPr>
              <a:t>地理、氣候和土壤</a:t>
            </a:r>
            <a:endParaRPr lang="en-AU" sz="1600" dirty="0">
              <a:latin typeface="Neue Haas Grotesk Text Pro" panose="020B0504020202020204" pitchFamily="34" charset="77"/>
            </a:endParaRPr>
          </a:p>
          <a:p>
            <a:pPr marL="285750" indent="-285750" rtl="0">
              <a:spcBef>
                <a:spcPts val="217"/>
              </a:spcBef>
              <a:spcAft>
                <a:spcPts val="315"/>
              </a:spcAft>
              <a:buFont typeface="Arial" panose="020B0604020202020204" pitchFamily="34" charset="0"/>
              <a:buChar char="•"/>
            </a:pPr>
            <a:r>
              <a:rPr lang="zh-Hant" sz="1600" u="none" strike="noStrike" dirty="0">
                <a:latin typeface="Neue Haas Grotesk Text Pro"/>
              </a:rPr>
              <a:t>葡萄栽培和釀酒</a:t>
            </a:r>
            <a:endParaRPr lang="en-AU" sz="1600" dirty="0">
              <a:latin typeface="Neue Haas Grotesk Text Pro" panose="020B0504020202020204" pitchFamily="34" charset="77"/>
            </a:endParaRPr>
          </a:p>
          <a:p>
            <a:pPr marL="285750" indent="-285750" rtl="0">
              <a:spcBef>
                <a:spcPts val="217"/>
              </a:spcBef>
              <a:spcAft>
                <a:spcPts val="315"/>
              </a:spcAft>
              <a:buFont typeface="Arial" panose="020B0604020202020204" pitchFamily="34" charset="0"/>
              <a:buChar char="•"/>
            </a:pPr>
            <a:r>
              <a:rPr lang="zh-Hant" sz="1600" u="none" strike="noStrike" dirty="0">
                <a:latin typeface="Neue Haas Grotesk Text Pro"/>
              </a:rPr>
              <a:t>老藤</a:t>
            </a:r>
          </a:p>
          <a:p>
            <a:pPr marL="285750" indent="-285750" rtl="0">
              <a:spcBef>
                <a:spcPts val="217"/>
              </a:spcBef>
              <a:spcAft>
                <a:spcPts val="315"/>
              </a:spcAft>
              <a:buFont typeface="Arial" panose="020B0604020202020204" pitchFamily="34" charset="0"/>
              <a:buChar char="•"/>
            </a:pPr>
            <a:r>
              <a:rPr lang="zh-Hant" sz="1600" u="none" strike="noStrike" dirty="0">
                <a:latin typeface="Neue Haas Grotesk Text Pro"/>
              </a:rPr>
              <a:t>主要葡萄品種</a:t>
            </a:r>
            <a:endParaRPr lang="en-AU" sz="1600" dirty="0">
              <a:effectLst/>
              <a:latin typeface="Neue Haas Grotesk Text Pro" panose="020B0504020202020204" pitchFamily="34" charset="77"/>
            </a:endParaRPr>
          </a:p>
        </p:txBody>
      </p:sp>
      <p:sp>
        <p:nvSpPr>
          <p:cNvPr id="6" name="Title 2">
            <a:extLst>
              <a:ext uri="{FF2B5EF4-FFF2-40B4-BE49-F238E27FC236}">
                <a16:creationId xmlns:a16="http://schemas.microsoft.com/office/drawing/2014/main" id="{80EF0EFA-56D0-A773-D2B0-C34D0DF9BA7A}"/>
              </a:ext>
            </a:extLst>
          </p:cNvPr>
          <p:cNvSpPr txBox="1">
            <a:spLocks/>
          </p:cNvSpPr>
          <p:nvPr/>
        </p:nvSpPr>
        <p:spPr>
          <a:xfrm>
            <a:off x="623888" y="584200"/>
            <a:ext cx="4829691"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tx1"/>
                </a:solidFill>
                <a:latin typeface="Neue Haas Grotesk Text Pro" panose="020B0504020202020204" pitchFamily="34" charset="77"/>
                <a:ea typeface="Microsoft JhengHei" panose="020B0604030504040204" pitchFamily="34" charset="-120"/>
                <a:cs typeface="Inter Display" panose="02000503000000020004" pitchFamily="2" charset="0"/>
              </a:defRPr>
            </a:lvl1pPr>
          </a:lstStyle>
          <a:p>
            <a:r>
              <a:rPr lang="zh-Hant" sz="5400" b="1">
                <a:solidFill>
                  <a:schemeClr val="accent1"/>
                </a:solidFill>
                <a:latin typeface="Neue Haas Grotesk Text Pro"/>
              </a:rPr>
              <a:t>今天</a:t>
            </a:r>
            <a:br>
              <a:rPr lang="zh-Hant" sz="5400" b="1">
                <a:solidFill>
                  <a:schemeClr val="accent1"/>
                </a:solidFill>
                <a:latin typeface="Neue Haas Grotesk Text Pro"/>
              </a:rPr>
            </a:br>
            <a:r>
              <a:rPr lang="zh-Hant" sz="5400" b="1">
                <a:solidFill>
                  <a:schemeClr val="accent1"/>
                </a:solidFill>
                <a:latin typeface="Neue Haas Grotesk Text Pro"/>
              </a:rPr>
              <a:t>我們</a:t>
            </a:r>
            <a:br>
              <a:rPr lang="zh-Hant" sz="5400" b="1">
                <a:solidFill>
                  <a:schemeClr val="accent1"/>
                </a:solidFill>
                <a:latin typeface="Neue Haas Grotesk Text Pro"/>
              </a:rPr>
            </a:br>
            <a:r>
              <a:rPr lang="zh-Hant" sz="5400" b="1">
                <a:solidFill>
                  <a:schemeClr val="accent1"/>
                </a:solidFill>
                <a:latin typeface="Neue Haas Grotesk Text Pro"/>
              </a:rPr>
              <a:t>將涵蓋</a:t>
            </a:r>
            <a:endParaRPr lang="zh-Hant" sz="5400" b="1" dirty="0">
              <a:solidFill>
                <a:schemeClr val="accent1"/>
              </a:solidFill>
              <a:latin typeface="Neue Haas Grotesk Text Pro"/>
            </a:endParaRPr>
          </a:p>
        </p:txBody>
      </p:sp>
    </p:spTree>
    <p:extLst>
      <p:ext uri="{BB962C8B-B14F-4D97-AF65-F5344CB8AC3E}">
        <p14:creationId xmlns:p14="http://schemas.microsoft.com/office/powerpoint/2010/main" val="41889332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close-up of a vine&#10;&#10;AI-generated content may be incorrect.">
            <a:extLst>
              <a:ext uri="{FF2B5EF4-FFF2-40B4-BE49-F238E27FC236}">
                <a16:creationId xmlns:a16="http://schemas.microsoft.com/office/drawing/2014/main" id="{7AE73B62-C330-87F0-AAC3-77382BA758C9}"/>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6096000" y="388842"/>
            <a:ext cx="6096000" cy="6083199"/>
          </a:xfrm>
        </p:spPr>
      </p:pic>
      <p:sp>
        <p:nvSpPr>
          <p:cNvPr id="3" name="Title 2">
            <a:extLst>
              <a:ext uri="{FF2B5EF4-FFF2-40B4-BE49-F238E27FC236}">
                <a16:creationId xmlns:a16="http://schemas.microsoft.com/office/drawing/2014/main" id="{E2A9D65B-5B36-AFB9-93D0-5D6045A61389}"/>
              </a:ext>
            </a:extLst>
          </p:cNvPr>
          <p:cNvSpPr>
            <a:spLocks noGrp="1"/>
          </p:cNvSpPr>
          <p:nvPr>
            <p:ph type="title"/>
          </p:nvPr>
        </p:nvSpPr>
        <p:spPr>
          <a:xfrm>
            <a:off x="630419" y="191334"/>
            <a:ext cx="4829691" cy="785732"/>
          </a:xfrm>
        </p:spPr>
        <p:txBody>
          <a:bodyPr>
            <a:noAutofit/>
          </a:bodyPr>
          <a:lstStyle/>
          <a:p>
            <a:pPr rtl="0"/>
            <a:r>
              <a:rPr lang="zh-Hant" sz="3200" b="1" u="none" strike="noStrike" dirty="0">
                <a:latin typeface="Neue Haas Grotesk Text Pro"/>
              </a:rPr>
              <a:t>巴羅薩</a:t>
            </a:r>
          </a:p>
        </p:txBody>
      </p:sp>
      <p:sp>
        <p:nvSpPr>
          <p:cNvPr id="5" name="Text Placeholder 4">
            <a:extLst>
              <a:ext uri="{FF2B5EF4-FFF2-40B4-BE49-F238E27FC236}">
                <a16:creationId xmlns:a16="http://schemas.microsoft.com/office/drawing/2014/main" id="{68B50A5C-507C-FE80-E049-707D0B1887CB}"/>
              </a:ext>
            </a:extLst>
          </p:cNvPr>
          <p:cNvSpPr>
            <a:spLocks noGrp="1"/>
          </p:cNvSpPr>
          <p:nvPr>
            <p:ph type="body" sz="quarter" idx="13"/>
          </p:nvPr>
        </p:nvSpPr>
        <p:spPr>
          <a:xfrm>
            <a:off x="623888" y="1059198"/>
            <a:ext cx="5340350" cy="1325563"/>
          </a:xfrm>
        </p:spPr>
        <p:txBody>
          <a:bodyPr>
            <a:noAutofit/>
          </a:bodyPr>
          <a:lstStyle/>
          <a:p>
            <a:pPr rtl="0"/>
            <a:r>
              <a:rPr lang="zh-Hant" sz="5400" b="1" u="none" strike="noStrike" dirty="0">
                <a:solidFill>
                  <a:srgbClr val="FDBCA0"/>
                </a:solidFill>
                <a:latin typeface="Neue Haas Grotesk Text Pro"/>
              </a:rPr>
              <a:t>歷史與發展</a:t>
            </a:r>
          </a:p>
        </p:txBody>
      </p:sp>
      <p:sp>
        <p:nvSpPr>
          <p:cNvPr id="2" name="Text Placeholder 3">
            <a:extLst>
              <a:ext uri="{FF2B5EF4-FFF2-40B4-BE49-F238E27FC236}">
                <a16:creationId xmlns:a16="http://schemas.microsoft.com/office/drawing/2014/main" id="{FE9502F2-832B-45EE-83EE-62E9EED3227D}"/>
              </a:ext>
            </a:extLst>
          </p:cNvPr>
          <p:cNvSpPr txBox="1"/>
          <p:nvPr/>
        </p:nvSpPr>
        <p:spPr>
          <a:xfrm>
            <a:off x="630419" y="2877216"/>
            <a:ext cx="4829691"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217"/>
              </a:spcBef>
              <a:spcAft>
                <a:spcPts val="315"/>
              </a:spcAft>
              <a:buClr>
                <a:srgbClr val="B2D8BE"/>
              </a:buClr>
            </a:pPr>
            <a:r>
              <a:rPr lang="zh-Hant" sz="1600" u="none" strike="noStrike" dirty="0">
                <a:solidFill>
                  <a:srgbClr val="F2F2F2"/>
                </a:solidFill>
                <a:latin typeface="Neue Haas Grotesk Text Pro"/>
                <a:ea typeface="Microsoft JhengHei" panose="020B0604030504040204" pitchFamily="34" charset="-120"/>
              </a:rPr>
              <a:t>巴羅薩涵蓋巴羅薩谷和伊甸谷，是澳大利亞歷史最悠久、最著名的葡萄酒產區之一。</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悠久的歷史可以追溯到19世紀40年代</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當地社區既有歷史悠久的葡萄酒家族，也有年輕的手工釀酒商和精品酒莊</a:t>
            </a:r>
            <a:endParaRPr lang="en-AU" dirty="0">
              <a:solidFill>
                <a:schemeClr val="bg1">
                  <a:lumMod val="95000"/>
                </a:schemeClr>
              </a:solidFill>
              <a:ea typeface="Microsoft JhengHei" panose="020B0604030504040204" pitchFamily="34" charset="-120"/>
            </a:endParaRP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土壤、氣候和地形多樣</a:t>
            </a:r>
            <a:endParaRPr lang="en-AU" dirty="0">
              <a:solidFill>
                <a:schemeClr val="bg1">
                  <a:lumMod val="95000"/>
                </a:schemeClr>
              </a:solidFill>
              <a:ea typeface="Microsoft JhengHei" panose="020B0604030504040204" pitchFamily="34" charset="-120"/>
            </a:endParaRP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擁有世界上一些最古老的葡萄藤</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擁有濃厚的烹飪文化和優質的當地特產</a:t>
            </a:r>
          </a:p>
          <a:p>
            <a:endParaRPr lang="en-US" dirty="0">
              <a:ea typeface="Microsoft JhengHei" panose="020B0604030504040204" pitchFamily="34" charset="-120"/>
            </a:endParaRPr>
          </a:p>
        </p:txBody>
      </p:sp>
    </p:spTree>
    <p:extLst>
      <p:ext uri="{BB962C8B-B14F-4D97-AF65-F5344CB8AC3E}">
        <p14:creationId xmlns:p14="http://schemas.microsoft.com/office/powerpoint/2010/main" val="29375411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3B655-5384-C88F-11B0-673E77C51C71}"/>
              </a:ext>
            </a:extLst>
          </p:cNvPr>
          <p:cNvSpPr>
            <a:spLocks noGrp="1"/>
          </p:cNvSpPr>
          <p:nvPr>
            <p:ph type="title"/>
          </p:nvPr>
        </p:nvSpPr>
        <p:spPr>
          <a:xfrm>
            <a:off x="1114392" y="3808638"/>
            <a:ext cx="2382787" cy="298141"/>
          </a:xfrm>
        </p:spPr>
        <p:txBody>
          <a:bodyPr>
            <a:noAutofit/>
          </a:bodyPr>
          <a:lstStyle/>
          <a:p>
            <a:pPr rtl="0"/>
            <a:r>
              <a:rPr lang="zh-Hant" sz="2400" b="1" u="none" strike="noStrike" dirty="0">
                <a:latin typeface="Neue Haas Grotesk Text Pro"/>
              </a:rPr>
              <a:t>19世紀30年代</a:t>
            </a:r>
          </a:p>
        </p:txBody>
      </p:sp>
      <p:sp>
        <p:nvSpPr>
          <p:cNvPr id="3" name="Text Placeholder 2">
            <a:extLst>
              <a:ext uri="{FF2B5EF4-FFF2-40B4-BE49-F238E27FC236}">
                <a16:creationId xmlns:a16="http://schemas.microsoft.com/office/drawing/2014/main" id="{227EA5DF-D32F-BFE1-2FDA-52DE66F06FDD}"/>
              </a:ext>
            </a:extLst>
          </p:cNvPr>
          <p:cNvSpPr>
            <a:spLocks noGrp="1"/>
          </p:cNvSpPr>
          <p:nvPr>
            <p:ph type="body" sz="quarter" idx="10"/>
          </p:nvPr>
        </p:nvSpPr>
        <p:spPr>
          <a:xfrm>
            <a:off x="1114392" y="4142876"/>
            <a:ext cx="2110071" cy="1461301"/>
          </a:xfrm>
        </p:spPr>
        <p:txBody>
          <a:bodyPr>
            <a:noAutofit/>
          </a:bodyPr>
          <a:lstStyle/>
          <a:p>
            <a:pPr rtl="0"/>
            <a:r>
              <a:rPr lang="zh-Hant" sz="1600" u="none" strike="noStrike" dirty="0">
                <a:latin typeface="Neue Haas Grotesk Text Pro"/>
              </a:rPr>
              <a:t>南澳建國不久，巴羅薩就被認定為一片肥沃的土地，非常適合農業和葡萄種植。</a:t>
            </a:r>
          </a:p>
          <a:p>
            <a:endParaRPr lang="en-US" dirty="0"/>
          </a:p>
        </p:txBody>
      </p:sp>
      <p:sp>
        <p:nvSpPr>
          <p:cNvPr id="4" name="Text Placeholder 3">
            <a:extLst>
              <a:ext uri="{FF2B5EF4-FFF2-40B4-BE49-F238E27FC236}">
                <a16:creationId xmlns:a16="http://schemas.microsoft.com/office/drawing/2014/main" id="{30359491-78CD-80EC-0860-4ABE5A97F377}"/>
              </a:ext>
            </a:extLst>
          </p:cNvPr>
          <p:cNvSpPr>
            <a:spLocks noGrp="1"/>
          </p:cNvSpPr>
          <p:nvPr>
            <p:ph type="body" sz="quarter" idx="15"/>
          </p:nvPr>
        </p:nvSpPr>
        <p:spPr>
          <a:xfrm>
            <a:off x="4646047" y="4142876"/>
            <a:ext cx="2901764" cy="1461301"/>
          </a:xfrm>
        </p:spPr>
        <p:txBody>
          <a:bodyPr>
            <a:noAutofit/>
          </a:bodyPr>
          <a:lstStyle/>
          <a:p>
            <a:pPr rtl="0"/>
            <a:r>
              <a:rPr lang="zh-Hant" sz="1600" u="none" strike="noStrike" dirty="0">
                <a:latin typeface="Neue Haas Grotesk Text Pro"/>
              </a:rPr>
              <a:t>巴羅薩最初由英國人開發。不久之後，西里西亞路德會移民來到這裡，為該地區帶來了德國風格。西拉、赤霞珠、歌海娜、慕合懷特、賽美蓉和雷司令等葡萄藤</a:t>
            </a:r>
            <a:br>
              <a:rPr lang="zh-Hant" sz="1600" u="none" strike="noStrike" dirty="0">
                <a:latin typeface="Neue Haas Grotesk Text Pro"/>
              </a:rPr>
            </a:br>
            <a:r>
              <a:rPr lang="zh-Hant" sz="1600" u="none" strike="noStrike" dirty="0">
                <a:latin typeface="Neue Haas Grotesk Text Pro"/>
              </a:rPr>
              <a:t>開始種植。</a:t>
            </a:r>
          </a:p>
          <a:p>
            <a:endParaRPr lang="en-US" dirty="0"/>
          </a:p>
        </p:txBody>
      </p:sp>
      <p:sp>
        <p:nvSpPr>
          <p:cNvPr id="5" name="Text Placeholder 4">
            <a:extLst>
              <a:ext uri="{FF2B5EF4-FFF2-40B4-BE49-F238E27FC236}">
                <a16:creationId xmlns:a16="http://schemas.microsoft.com/office/drawing/2014/main" id="{F2A0D724-51AF-9278-641E-D4C87DC57529}"/>
              </a:ext>
            </a:extLst>
          </p:cNvPr>
          <p:cNvSpPr>
            <a:spLocks noGrp="1"/>
          </p:cNvSpPr>
          <p:nvPr>
            <p:ph type="body" sz="quarter" idx="16"/>
          </p:nvPr>
        </p:nvSpPr>
        <p:spPr>
          <a:xfrm>
            <a:off x="4646046" y="3480102"/>
            <a:ext cx="3583554" cy="662774"/>
          </a:xfrm>
        </p:spPr>
        <p:txBody>
          <a:bodyPr>
            <a:noAutofit/>
          </a:bodyPr>
          <a:lstStyle/>
          <a:p>
            <a:pPr rtl="0"/>
            <a:r>
              <a:rPr lang="zh-Hant" sz="2400" b="1" u="none" strike="noStrike" dirty="0">
                <a:latin typeface="Neue Haas Grotesk Text Pro"/>
              </a:rPr>
              <a:t>19世紀40年代至50年代</a:t>
            </a:r>
          </a:p>
        </p:txBody>
      </p:sp>
      <p:sp>
        <p:nvSpPr>
          <p:cNvPr id="6" name="Text Placeholder 5">
            <a:extLst>
              <a:ext uri="{FF2B5EF4-FFF2-40B4-BE49-F238E27FC236}">
                <a16:creationId xmlns:a16="http://schemas.microsoft.com/office/drawing/2014/main" id="{EBBA1A2A-DA89-D145-D1A4-0A1F8F8DBABA}"/>
              </a:ext>
            </a:extLst>
          </p:cNvPr>
          <p:cNvSpPr>
            <a:spLocks noGrp="1"/>
          </p:cNvSpPr>
          <p:nvPr>
            <p:ph type="body" sz="quarter" idx="17"/>
          </p:nvPr>
        </p:nvSpPr>
        <p:spPr>
          <a:xfrm>
            <a:off x="8681338" y="4178653"/>
            <a:ext cx="2976345" cy="1461301"/>
          </a:xfrm>
        </p:spPr>
        <p:txBody>
          <a:bodyPr>
            <a:noAutofit/>
          </a:bodyPr>
          <a:lstStyle/>
          <a:p>
            <a:pPr rtl="0"/>
            <a:r>
              <a:rPr lang="zh-Hant" sz="1600" u="none" strike="noStrike" dirty="0">
                <a:latin typeface="Neue Haas Grotesk Text Pro"/>
              </a:rPr>
              <a:t>巴羅薩穩步發展，成為加強型葡萄酒的專家，以滿足消費者的口味。</a:t>
            </a:r>
          </a:p>
        </p:txBody>
      </p:sp>
      <p:sp>
        <p:nvSpPr>
          <p:cNvPr id="7" name="Text Placeholder 6">
            <a:extLst>
              <a:ext uri="{FF2B5EF4-FFF2-40B4-BE49-F238E27FC236}">
                <a16:creationId xmlns:a16="http://schemas.microsoft.com/office/drawing/2014/main" id="{51F75101-1591-99F7-D488-E209F2FA1C84}"/>
              </a:ext>
            </a:extLst>
          </p:cNvPr>
          <p:cNvSpPr>
            <a:spLocks noGrp="1"/>
          </p:cNvSpPr>
          <p:nvPr>
            <p:ph type="body" sz="quarter" idx="18"/>
          </p:nvPr>
        </p:nvSpPr>
        <p:spPr>
          <a:xfrm>
            <a:off x="8670453" y="3494802"/>
            <a:ext cx="3313000" cy="662774"/>
          </a:xfrm>
        </p:spPr>
        <p:txBody>
          <a:bodyPr>
            <a:noAutofit/>
          </a:bodyPr>
          <a:lstStyle/>
          <a:p>
            <a:pPr rtl="0"/>
            <a:r>
              <a:rPr lang="zh-Hant" sz="2400" b="1" u="none" strike="noStrike" dirty="0">
                <a:latin typeface="Neue Haas Grotesk Text Pro"/>
              </a:rPr>
              <a:t>19世紀末至1960年代</a:t>
            </a:r>
          </a:p>
        </p:txBody>
      </p:sp>
      <p:pic>
        <p:nvPicPr>
          <p:cNvPr id="12" name="Picture Placeholder 11" descr="A vineyard with trees in the background&#10;&#10;AI-generated content may be incorrect.">
            <a:extLst>
              <a:ext uri="{FF2B5EF4-FFF2-40B4-BE49-F238E27FC236}">
                <a16:creationId xmlns:a16="http://schemas.microsoft.com/office/drawing/2014/main" id="{EC2AE3F3-5335-015C-F95A-34237B84B47F}"/>
              </a:ext>
            </a:extLst>
          </p:cNvPr>
          <p:cNvPicPr>
            <a:picLocks noGrp="1" noChangeAspect="1"/>
          </p:cNvPicPr>
          <p:nvPr>
            <p:ph type="pic" sz="quarter" idx="12"/>
          </p:nvPr>
        </p:nvPicPr>
        <p:blipFill>
          <a:blip r:embed="rId2">
            <a:extLst>
              <a:ext uri="{28A0092B-C50C-407E-A947-70E740481C1C}">
                <a14:useLocalDpi xmlns:a14="http://schemas.microsoft.com/office/drawing/2010/main"/>
              </a:ext>
            </a:extLst>
          </a:blip>
          <a:stretch>
            <a:fillRect/>
          </a:stretch>
        </p:blipFill>
        <p:spPr>
          <a:xfrm>
            <a:off x="5694947" y="260350"/>
            <a:ext cx="6497053" cy="2800350"/>
          </a:xfrm>
        </p:spPr>
      </p:pic>
      <p:sp>
        <p:nvSpPr>
          <p:cNvPr id="9" name="Text Placeholder 8">
            <a:extLst>
              <a:ext uri="{FF2B5EF4-FFF2-40B4-BE49-F238E27FC236}">
                <a16:creationId xmlns:a16="http://schemas.microsoft.com/office/drawing/2014/main" id="{BAB61895-4747-01E6-2B93-52956DC8484E}"/>
              </a:ext>
            </a:extLst>
          </p:cNvPr>
          <p:cNvSpPr>
            <a:spLocks noGrp="1"/>
          </p:cNvSpPr>
          <p:nvPr>
            <p:ph type="body" sz="quarter" idx="13"/>
          </p:nvPr>
        </p:nvSpPr>
        <p:spPr>
          <a:xfrm>
            <a:off x="623888" y="1473086"/>
            <a:ext cx="4657498" cy="1325563"/>
          </a:xfrm>
        </p:spPr>
        <p:txBody>
          <a:bodyPr>
            <a:noAutofit/>
          </a:bodyPr>
          <a:lstStyle/>
          <a:p>
            <a:pPr rtl="0"/>
            <a:r>
              <a:rPr lang="zh-Hant" sz="4000" b="1" u="none" strike="noStrike" dirty="0">
                <a:solidFill>
                  <a:srgbClr val="601328"/>
                </a:solidFill>
                <a:latin typeface="Neue Haas Grotesk Text Pro"/>
              </a:rPr>
              <a:t>輝煌的過去與光明的未來</a:t>
            </a:r>
          </a:p>
        </p:txBody>
      </p:sp>
      <p:sp>
        <p:nvSpPr>
          <p:cNvPr id="10" name="Text Placeholder 9">
            <a:extLst>
              <a:ext uri="{FF2B5EF4-FFF2-40B4-BE49-F238E27FC236}">
                <a16:creationId xmlns:a16="http://schemas.microsoft.com/office/drawing/2014/main" id="{5A985C99-EE3E-F3F9-38C1-722FCB631731}"/>
              </a:ext>
            </a:extLst>
          </p:cNvPr>
          <p:cNvSpPr>
            <a:spLocks noGrp="1"/>
          </p:cNvSpPr>
          <p:nvPr>
            <p:ph type="body" sz="quarter" idx="19"/>
          </p:nvPr>
        </p:nvSpPr>
        <p:spPr>
          <a:xfrm>
            <a:off x="623344" y="471676"/>
            <a:ext cx="4298950" cy="903287"/>
          </a:xfrm>
        </p:spPr>
        <p:txBody>
          <a:bodyPr>
            <a:noAutofit/>
          </a:bodyPr>
          <a:lstStyle/>
          <a:p>
            <a:pPr rtl="0"/>
            <a:r>
              <a:rPr lang="zh-Hant" sz="3200" b="1" u="none" strike="noStrike" dirty="0">
                <a:solidFill>
                  <a:srgbClr val="B2D8BE"/>
                </a:solidFill>
                <a:latin typeface="Neue Haas Grotesk Text Pro"/>
              </a:rPr>
              <a:t>巴羅薩的歷史</a:t>
            </a:r>
          </a:p>
        </p:txBody>
      </p:sp>
    </p:spTree>
    <p:extLst>
      <p:ext uri="{BB962C8B-B14F-4D97-AF65-F5344CB8AC3E}">
        <p14:creationId xmlns:p14="http://schemas.microsoft.com/office/powerpoint/2010/main" val="310480145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picking grapes from a vine&#10;&#10;AI-generated content may be incorrect.">
            <a:extLst>
              <a:ext uri="{FF2B5EF4-FFF2-40B4-BE49-F238E27FC236}">
                <a16:creationId xmlns:a16="http://schemas.microsoft.com/office/drawing/2014/main" id="{AB0D599A-C93D-3C86-8645-BCE450242AE0}"/>
              </a:ext>
            </a:extLst>
          </p:cNvPr>
          <p:cNvPicPr>
            <a:picLocks noGrp="1" noChangeAspect="1"/>
          </p:cNvPicPr>
          <p:nvPr>
            <p:ph type="pic" sz="quarter" idx="12"/>
          </p:nvPr>
        </p:nvPicPr>
        <p:blipFill>
          <a:blip r:embed="rId3">
            <a:extLst>
              <a:ext uri="{28A0092B-C50C-407E-A947-70E740481C1C}">
                <a14:useLocalDpi xmlns:a14="http://schemas.microsoft.com/office/drawing/2010/main"/>
              </a:ext>
            </a:extLst>
          </a:blip>
          <a:stretch>
            <a:fillRect/>
          </a:stretch>
        </p:blipFill>
        <p:spPr>
          <a:xfrm>
            <a:off x="7869238" y="3808413"/>
            <a:ext cx="4322762" cy="2800350"/>
          </a:xfrm>
        </p:spPr>
      </p:pic>
      <p:sp>
        <p:nvSpPr>
          <p:cNvPr id="3" name="Text Placeholder 2">
            <a:extLst>
              <a:ext uri="{FF2B5EF4-FFF2-40B4-BE49-F238E27FC236}">
                <a16:creationId xmlns:a16="http://schemas.microsoft.com/office/drawing/2014/main" id="{5256D255-7AFF-1176-EF03-66AC0D3B641B}"/>
              </a:ext>
            </a:extLst>
          </p:cNvPr>
          <p:cNvSpPr>
            <a:spLocks noGrp="1"/>
          </p:cNvSpPr>
          <p:nvPr>
            <p:ph type="body" sz="quarter" idx="17"/>
          </p:nvPr>
        </p:nvSpPr>
        <p:spPr>
          <a:xfrm>
            <a:off x="363965" y="4182663"/>
            <a:ext cx="2740183" cy="1461301"/>
          </a:xfrm>
        </p:spPr>
        <p:txBody>
          <a:bodyPr>
            <a:noAutofit/>
          </a:bodyPr>
          <a:lstStyle/>
          <a:p>
            <a:pPr rtl="0"/>
            <a:r>
              <a:rPr lang="zh-Hant" sz="1600" u="none" strike="noStrike" dirty="0">
                <a:latin typeface="Neue Haas Grotesk Text Pro"/>
              </a:rPr>
              <a:t>隨著消費者口味的演變，巴羅薩葡萄酒的種類也日益豐富。它們很快就贏得了全球聲譽，開啟了該地區的黃金時代。</a:t>
            </a:r>
          </a:p>
        </p:txBody>
      </p:sp>
      <p:sp>
        <p:nvSpPr>
          <p:cNvPr id="4" name="Text Placeholder 3">
            <a:extLst>
              <a:ext uri="{FF2B5EF4-FFF2-40B4-BE49-F238E27FC236}">
                <a16:creationId xmlns:a16="http://schemas.microsoft.com/office/drawing/2014/main" id="{7ABCB6D4-9233-3A79-387C-59D3A7705282}"/>
              </a:ext>
            </a:extLst>
          </p:cNvPr>
          <p:cNvSpPr>
            <a:spLocks noGrp="1"/>
          </p:cNvSpPr>
          <p:nvPr>
            <p:ph type="body" sz="quarter" idx="18"/>
          </p:nvPr>
        </p:nvSpPr>
        <p:spPr>
          <a:xfrm>
            <a:off x="353079" y="3498812"/>
            <a:ext cx="3228321" cy="662774"/>
          </a:xfrm>
        </p:spPr>
        <p:txBody>
          <a:bodyPr>
            <a:noAutofit/>
          </a:bodyPr>
          <a:lstStyle/>
          <a:p>
            <a:pPr rtl="0"/>
            <a:r>
              <a:rPr lang="zh-Hant" sz="2400" b="1" u="none" strike="noStrike" dirty="0">
                <a:latin typeface="Neue Haas Grotesk Text Pro"/>
              </a:rPr>
              <a:t>1970年代至1980年代</a:t>
            </a:r>
          </a:p>
        </p:txBody>
      </p:sp>
      <p:sp>
        <p:nvSpPr>
          <p:cNvPr id="5" name="Text Placeholder 4">
            <a:extLst>
              <a:ext uri="{FF2B5EF4-FFF2-40B4-BE49-F238E27FC236}">
                <a16:creationId xmlns:a16="http://schemas.microsoft.com/office/drawing/2014/main" id="{5939C9E9-9A3A-3103-30A5-9D4F9F30651E}"/>
              </a:ext>
            </a:extLst>
          </p:cNvPr>
          <p:cNvSpPr>
            <a:spLocks noGrp="1"/>
          </p:cNvSpPr>
          <p:nvPr>
            <p:ph type="body" sz="quarter" idx="19"/>
          </p:nvPr>
        </p:nvSpPr>
        <p:spPr>
          <a:xfrm>
            <a:off x="5376882" y="4182663"/>
            <a:ext cx="2291347" cy="1461301"/>
          </a:xfrm>
        </p:spPr>
        <p:txBody>
          <a:bodyPr>
            <a:noAutofit/>
          </a:bodyPr>
          <a:lstStyle/>
          <a:p>
            <a:pPr rtl="0"/>
            <a:r>
              <a:rPr lang="zh-Hant" sz="1600" u="none" strike="noStrike" dirty="0">
                <a:latin typeface="Neue Haas Grotesk Text Pro"/>
              </a:rPr>
              <a:t>旨在認可和保護老藤的《巴羅薩老藤憲章》正式啟動。</a:t>
            </a:r>
          </a:p>
          <a:p>
            <a:endParaRPr lang="en-US" dirty="0"/>
          </a:p>
        </p:txBody>
      </p:sp>
      <p:sp>
        <p:nvSpPr>
          <p:cNvPr id="6" name="Text Placeholder 5">
            <a:extLst>
              <a:ext uri="{FF2B5EF4-FFF2-40B4-BE49-F238E27FC236}">
                <a16:creationId xmlns:a16="http://schemas.microsoft.com/office/drawing/2014/main" id="{B4F648E8-2579-5D58-9377-364D1965636C}"/>
              </a:ext>
            </a:extLst>
          </p:cNvPr>
          <p:cNvSpPr>
            <a:spLocks noGrp="1"/>
          </p:cNvSpPr>
          <p:nvPr>
            <p:ph type="body" sz="quarter" idx="20"/>
          </p:nvPr>
        </p:nvSpPr>
        <p:spPr>
          <a:xfrm>
            <a:off x="5365997" y="3498812"/>
            <a:ext cx="2120040" cy="662774"/>
          </a:xfrm>
        </p:spPr>
        <p:txBody>
          <a:bodyPr>
            <a:noAutofit/>
          </a:bodyPr>
          <a:lstStyle/>
          <a:p>
            <a:pPr rtl="0"/>
            <a:r>
              <a:rPr lang="zh-Hant" sz="2400" b="1" u="none" strike="noStrike" dirty="0">
                <a:latin typeface="Neue Haas Grotesk Text Pro"/>
              </a:rPr>
              <a:t>2009年</a:t>
            </a:r>
          </a:p>
        </p:txBody>
      </p:sp>
      <p:sp>
        <p:nvSpPr>
          <p:cNvPr id="7" name="Text Placeholder 6">
            <a:extLst>
              <a:ext uri="{FF2B5EF4-FFF2-40B4-BE49-F238E27FC236}">
                <a16:creationId xmlns:a16="http://schemas.microsoft.com/office/drawing/2014/main" id="{60DE2983-571D-0FDD-6D7F-395AFF60B6EE}"/>
              </a:ext>
            </a:extLst>
          </p:cNvPr>
          <p:cNvSpPr>
            <a:spLocks noGrp="1"/>
          </p:cNvSpPr>
          <p:nvPr>
            <p:ph type="body" sz="quarter" idx="21"/>
          </p:nvPr>
        </p:nvSpPr>
        <p:spPr/>
        <p:txBody>
          <a:bodyPr>
            <a:noAutofit/>
          </a:bodyPr>
          <a:lstStyle/>
          <a:p>
            <a:pPr rtl="0"/>
            <a:r>
              <a:rPr lang="zh-Hant" sz="1600" u="none" strike="noStrike" dirty="0">
                <a:latin typeface="Neue Haas Grotesk Text Pro"/>
              </a:rPr>
              <a:t>濃鬱、醇厚、橡木味重的葡萄酒成為潮流，巴羅薩西拉、歌海娜和紅酒混釀備受追捧。</a:t>
            </a:r>
          </a:p>
          <a:p>
            <a:endParaRPr lang="en-US" dirty="0"/>
          </a:p>
        </p:txBody>
      </p:sp>
      <p:sp>
        <p:nvSpPr>
          <p:cNvPr id="8" name="Text Placeholder 7">
            <a:extLst>
              <a:ext uri="{FF2B5EF4-FFF2-40B4-BE49-F238E27FC236}">
                <a16:creationId xmlns:a16="http://schemas.microsoft.com/office/drawing/2014/main" id="{C0021E86-05FB-E010-0702-D6FC3F863117}"/>
              </a:ext>
            </a:extLst>
          </p:cNvPr>
          <p:cNvSpPr>
            <a:spLocks noGrp="1"/>
          </p:cNvSpPr>
          <p:nvPr>
            <p:ph type="body" sz="quarter" idx="22"/>
          </p:nvPr>
        </p:nvSpPr>
        <p:spPr>
          <a:xfrm>
            <a:off x="2389652" y="1031305"/>
            <a:ext cx="3401548" cy="662774"/>
          </a:xfrm>
        </p:spPr>
        <p:txBody>
          <a:bodyPr>
            <a:noAutofit/>
          </a:bodyPr>
          <a:lstStyle/>
          <a:p>
            <a:pPr rtl="0"/>
            <a:r>
              <a:rPr lang="zh-Hant" sz="2400" b="1" u="none" strike="noStrike" dirty="0">
                <a:latin typeface="Neue Haas Grotesk Text Pro"/>
              </a:rPr>
              <a:t>1990年代末至21世紀初</a:t>
            </a:r>
          </a:p>
        </p:txBody>
      </p:sp>
      <p:sp>
        <p:nvSpPr>
          <p:cNvPr id="9" name="Text Placeholder 8">
            <a:extLst>
              <a:ext uri="{FF2B5EF4-FFF2-40B4-BE49-F238E27FC236}">
                <a16:creationId xmlns:a16="http://schemas.microsoft.com/office/drawing/2014/main" id="{F3E0B256-455B-AD0B-952D-5250A56C76F6}"/>
              </a:ext>
            </a:extLst>
          </p:cNvPr>
          <p:cNvSpPr>
            <a:spLocks noGrp="1"/>
          </p:cNvSpPr>
          <p:nvPr>
            <p:ph type="body" sz="quarter" idx="23"/>
          </p:nvPr>
        </p:nvSpPr>
        <p:spPr>
          <a:xfrm>
            <a:off x="8413462" y="1241914"/>
            <a:ext cx="2976345" cy="1461301"/>
          </a:xfrm>
        </p:spPr>
        <p:txBody>
          <a:bodyPr>
            <a:noAutofit/>
          </a:bodyPr>
          <a:lstStyle/>
          <a:p>
            <a:pPr rtl="0"/>
            <a:r>
              <a:rPr lang="zh-Hant" sz="1600" u="none" strike="noStrike" dirty="0">
                <a:latin typeface="Neue Haas Grotesk Text Pro"/>
              </a:rPr>
              <a:t>除了傳統的巴羅薩葡萄品種外，地中海葡萄品種也開始湧現，同時，一群新的葡萄種植者和釀酒師也開始探索創新技術。</a:t>
            </a:r>
          </a:p>
          <a:p>
            <a:endParaRPr lang="en-US" dirty="0"/>
          </a:p>
        </p:txBody>
      </p:sp>
      <p:sp>
        <p:nvSpPr>
          <p:cNvPr id="10" name="Text Placeholder 9">
            <a:extLst>
              <a:ext uri="{FF2B5EF4-FFF2-40B4-BE49-F238E27FC236}">
                <a16:creationId xmlns:a16="http://schemas.microsoft.com/office/drawing/2014/main" id="{DFE5FF2A-FB8F-C485-F6F5-B9DAFFE83076}"/>
              </a:ext>
            </a:extLst>
          </p:cNvPr>
          <p:cNvSpPr>
            <a:spLocks noGrp="1"/>
          </p:cNvSpPr>
          <p:nvPr>
            <p:ph type="body" sz="quarter" idx="24"/>
          </p:nvPr>
        </p:nvSpPr>
        <p:spPr>
          <a:xfrm>
            <a:off x="8402577" y="558063"/>
            <a:ext cx="2120040" cy="662774"/>
          </a:xfrm>
        </p:spPr>
        <p:txBody>
          <a:bodyPr>
            <a:noAutofit/>
          </a:bodyPr>
          <a:lstStyle/>
          <a:p>
            <a:pPr rtl="0"/>
            <a:r>
              <a:rPr lang="zh-Hant" sz="2400" b="1" u="none" strike="noStrike" dirty="0">
                <a:latin typeface="Neue Haas Grotesk Text Pro"/>
              </a:rPr>
              <a:t>2010年代至今</a:t>
            </a:r>
          </a:p>
        </p:txBody>
      </p:sp>
      <p:sp>
        <p:nvSpPr>
          <p:cNvPr id="13" name="Right Arrow 12">
            <a:extLst>
              <a:ext uri="{FF2B5EF4-FFF2-40B4-BE49-F238E27FC236}">
                <a16:creationId xmlns:a16="http://schemas.microsoft.com/office/drawing/2014/main" id="{88C39EE9-D47C-1842-E4F8-E71A42C26584}"/>
              </a:ext>
            </a:extLst>
          </p:cNvPr>
          <p:cNvSpPr/>
          <p:nvPr/>
        </p:nvSpPr>
        <p:spPr>
          <a:xfrm>
            <a:off x="10595810" y="3302728"/>
            <a:ext cx="644079" cy="252543"/>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Tree>
    <p:extLst>
      <p:ext uri="{BB962C8B-B14F-4D97-AF65-F5344CB8AC3E}">
        <p14:creationId xmlns:p14="http://schemas.microsoft.com/office/powerpoint/2010/main" val="75008385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dirt road with palm trees&#10;&#10;AI-generated content may be incorrect.">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a:extLst>
              <a:ext uri="{28A0092B-C50C-407E-A947-70E740481C1C}">
                <a14:useLocalDpi xmlns:a14="http://schemas.microsoft.com/office/drawing/2010/main"/>
              </a:ext>
            </a:extLst>
          </a:blip>
          <a:stretch>
            <a:fill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829691" cy="785732"/>
          </a:xfrm>
        </p:spPr>
        <p:txBody>
          <a:bodyPr>
            <a:noAutofit/>
          </a:bodyPr>
          <a:lstStyle/>
          <a:p>
            <a:pPr rtl="0"/>
            <a:r>
              <a:rPr lang="zh-Hant" sz="3200" b="1" u="none" strike="noStrike" dirty="0">
                <a:solidFill>
                  <a:srgbClr val="B2D8BE"/>
                </a:solidFill>
                <a:latin typeface="Neue Haas Grotesk Text Pro"/>
              </a:rPr>
              <a:t>地理、氣候和土壤</a:t>
            </a:r>
          </a:p>
        </p:txBody>
      </p:sp>
      <p:sp>
        <p:nvSpPr>
          <p:cNvPr id="5" name="Text Placeholder 4">
            <a:extLst>
              <a:ext uri="{FF2B5EF4-FFF2-40B4-BE49-F238E27FC236}">
                <a16:creationId xmlns:a16="http://schemas.microsoft.com/office/drawing/2014/main" id="{2F622F35-E55D-E736-78A0-42B0EBBB252A}"/>
              </a:ext>
            </a:extLst>
          </p:cNvPr>
          <p:cNvSpPr>
            <a:spLocks noGrp="1"/>
          </p:cNvSpPr>
          <p:nvPr>
            <p:ph type="body" sz="quarter" idx="13"/>
          </p:nvPr>
        </p:nvSpPr>
        <p:spPr>
          <a:xfrm>
            <a:off x="6456362" y="1467966"/>
            <a:ext cx="5340350" cy="1325563"/>
          </a:xfrm>
        </p:spPr>
        <p:txBody>
          <a:bodyPr>
            <a:noAutofit/>
          </a:bodyPr>
          <a:lstStyle/>
          <a:p>
            <a:pPr rtl="0"/>
            <a:r>
              <a:rPr lang="zh-Hant" sz="5400" b="1" u="none" strike="noStrike" dirty="0">
                <a:latin typeface="Neue Haas Grotesk Text Pro"/>
              </a:rPr>
              <a:t>多樣性驅動</a:t>
            </a:r>
          </a:p>
        </p:txBody>
      </p:sp>
      <p:sp>
        <p:nvSpPr>
          <p:cNvPr id="2" name="Text Placeholder 3">
            <a:extLst>
              <a:ext uri="{FF2B5EF4-FFF2-40B4-BE49-F238E27FC236}">
                <a16:creationId xmlns:a16="http://schemas.microsoft.com/office/drawing/2014/main" id="{0B66A773-7B6B-570A-F40C-0ECF7E5F1FA2}"/>
              </a:ext>
            </a:extLst>
          </p:cNvPr>
          <p:cNvSpPr txBox="1"/>
          <p:nvPr/>
        </p:nvSpPr>
        <p:spPr>
          <a:xfrm>
            <a:off x="6537232" y="3279993"/>
            <a:ext cx="4206967" cy="3192048"/>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spcBef>
                <a:spcPts val="217"/>
              </a:spcBef>
              <a:spcAft>
                <a:spcPts val="315"/>
              </a:spcAft>
              <a:buClr>
                <a:srgbClr val="B2D8BE"/>
              </a:buClr>
            </a:pPr>
            <a:r>
              <a:rPr lang="zh-Hant" sz="1600" u="none" strike="noStrike" dirty="0">
                <a:solidFill>
                  <a:srgbClr val="F2F2F2"/>
                </a:solidFill>
                <a:latin typeface="Neue Haas Grotesk Text Pro"/>
                <a:ea typeface="Microsoft JhengHei" panose="020B0604030504040204" pitchFamily="34" charset="-120"/>
              </a:rPr>
              <a:t>巴羅薩在地理上被劃分為一個區域，包括：</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巴羅薩谷地區</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伊甸園谷地區</a:t>
            </a:r>
          </a:p>
          <a:p>
            <a:pPr marL="285750" indent="-285750" rtl="0">
              <a:spcBef>
                <a:spcPts val="217"/>
              </a:spcBef>
              <a:spcAft>
                <a:spcPts val="315"/>
              </a:spcAft>
              <a:buFont typeface="Arial" panose="020B0604020202020204" pitchFamily="34" charset="0"/>
              <a:buChar char="•"/>
            </a:pPr>
            <a:r>
              <a:rPr lang="zh-Hant" sz="1600" u="none" strike="noStrike" dirty="0">
                <a:solidFill>
                  <a:srgbClr val="F2F2F2"/>
                </a:solidFill>
                <a:latin typeface="Neue Haas Grotesk Text Pro"/>
                <a:ea typeface="Microsoft JhengHei" panose="020B0604030504040204" pitchFamily="34" charset="-120"/>
              </a:rPr>
              <a:t>高伊甸亞區</a:t>
            </a:r>
          </a:p>
          <a:p>
            <a:endParaRPr lang="en-US" dirty="0">
              <a:ea typeface="Microsoft JhengHei" panose="020B0604030504040204" pitchFamily="34" charset="-120"/>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6.1.158.178"/>
  <p:tag name="AS_RELEASE_DATE" val="2024.11.14"/>
  <p:tag name="AS_TITLE" val="Aspose.Slides for .NET6"/>
  <p:tag name="AS_VERSION" val="24.11"/>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Neue Haas Grotesk Text Pro"/>
        <a:cs typeface="Arial"/>
      </a:majorFont>
      <a:minorFont>
        <a:latin typeface="Neue Haas Grotesk Text Pro"/>
        <a:ea typeface="Neue Haas Grotesk Tex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81AFA2-2007-4DB3-B288-0820BC985189}">
  <ds:schemaRefs>
    <ds:schemaRef ds:uri="02256494-4976-4001-aedb-96463ae0d92e"/>
    <ds:schemaRef ds:uri="4e8dd08d-258d-47a9-9875-37f1ffd19f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83BA14C-3296-4086-BA42-A2184B2089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3102</Words>
  <Application>Microsoft Macintosh PowerPoint</Application>
  <PresentationFormat>Grand écran</PresentationFormat>
  <Paragraphs>483</Paragraphs>
  <Slides>37</Slides>
  <Notes>23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Neue Haas Grotesk Text Pro</vt:lpstr>
      <vt:lpstr>Arial</vt:lpstr>
      <vt:lpstr>Microsoft JhengHei</vt:lpstr>
      <vt:lpstr>Inter Display</vt:lpstr>
      <vt:lpstr>Slide layouts</vt:lpstr>
      <vt:lpstr>Présentation PowerPoint</vt:lpstr>
      <vt:lpstr>Présentation PowerPoint</vt:lpstr>
      <vt:lpstr>澳洲</vt:lpstr>
      <vt:lpstr>南 澳大利亞</vt:lpstr>
      <vt:lpstr>Présentation PowerPoint</vt:lpstr>
      <vt:lpstr>巴羅薩</vt:lpstr>
      <vt:lpstr>19世紀30年代</vt:lpstr>
      <vt:lpstr>Présentation PowerPoint</vt:lpstr>
      <vt:lpstr>地理、氣候和土壤</vt:lpstr>
      <vt:lpstr>Présentation PowerPoint</vt:lpstr>
      <vt:lpstr>土壤</vt:lpstr>
      <vt:lpstr>Présentation PowerPoint</vt:lpstr>
      <vt:lpstr>土壤</vt:lpstr>
      <vt:lpstr>葡萄栽培與釀酒</vt:lpstr>
      <vt:lpstr>釀酒</vt:lpstr>
      <vt:lpstr>釀酒</vt:lpstr>
      <vt:lpstr>不斷發展的歷史</vt:lpstr>
      <vt:lpstr>Présentation PowerPoint</vt:lpstr>
      <vt:lpstr>Présentation PowerPoint</vt:lpstr>
      <vt:lpstr>Présentation PowerPoint</vt:lpstr>
      <vt:lpstr>Présentation PowerPoint</vt:lpstr>
      <vt:lpstr>Présentation PowerPoint</vt:lpstr>
      <vt:lpstr>Présentation PowerPoint</vt:lpstr>
      <vt:lpstr>巴羅薩歌海娜 葡萄酒的特點</vt:lpstr>
      <vt:lpstr>Présentation PowerPoint</vt:lpstr>
      <vt:lpstr>巴羅薩谷設拉子 葡萄酒的特點</vt:lpstr>
      <vt:lpstr>Présentation PowerPoint</vt:lpstr>
      <vt:lpstr>伊甸谷設拉子 葡萄酒的特點</vt:lpstr>
      <vt:lpstr>Présentation PowerPoint</vt:lpstr>
      <vt:lpstr>巴羅薩谷赤霞珠 葡萄酒特點</vt:lpstr>
      <vt:lpstr>Présentation PowerPoint</vt:lpstr>
      <vt:lpstr>Présentation PowerPoint</vt:lpstr>
      <vt:lpstr>其他的巴羅薩  最佳葡萄品種</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2026-07-15T03:59:14Z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LINKTEK-CHUNK-1">
    <vt:lpwstr>010021{"F":2,"I":"6981-60FE-E215-5441"}</vt:lpwstr>
  </property>
  <property fmtid="{D5CDD505-2E9C-101B-9397-08002B2CF9AE}" pid="4" name="MediaServiceImageTags">
    <vt:lpwstr/>
  </property>
</Properties>
</file>