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media/image12.svg" ContentType="image/svg+xml"/>
  <Override PartName="/ppt/theme/theme2.xml" ContentType="application/vnd.openxmlformats-officedocument.theme+xml"/>
  <Override PartName="/ppt/notesSlides/notesSlide1.xml" ContentType="application/vnd.openxmlformats-officedocument.presentationml.notesSlide+xml"/>
  <Override PartName="/ppt/media/image15.svg" ContentType="image/svg+xml"/>
  <Override PartName="/ppt/comments/modernComment_1DF_1E4FE058.xml" ContentType="application/vnd.ms-powerpoint.comments+xml"/>
  <Override PartName="/ppt/comments/modernComment_8D5_8D2EB206.xml" ContentType="application/vnd.ms-powerpoint.comments+xml"/>
  <Override PartName="/ppt/comments/modernComment_8D6_E243DD08.xml" ContentType="application/vnd.ms-powerpoint.comments+xml"/>
  <Override PartName="/ppt/comments/modernComment_8DA_655E9EB2.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26"/>
  </p:notesMasterIdLst>
  <p:sldIdLst>
    <p:sldId id="256" r:id="rId5"/>
    <p:sldId id="478" r:id="rId6"/>
    <p:sldId id="479" r:id="rId7"/>
    <p:sldId id="586" r:id="rId8"/>
    <p:sldId id="480" r:id="rId9"/>
    <p:sldId id="2260" r:id="rId10"/>
    <p:sldId id="321" r:id="rId11"/>
    <p:sldId id="485" r:id="rId12"/>
    <p:sldId id="495" r:id="rId13"/>
    <p:sldId id="2261" r:id="rId14"/>
    <p:sldId id="538" r:id="rId15"/>
    <p:sldId id="2262" r:id="rId16"/>
    <p:sldId id="2263" r:id="rId17"/>
    <p:sldId id="2266" r:id="rId18"/>
    <p:sldId id="2265" r:id="rId19"/>
    <p:sldId id="2267" r:id="rId20"/>
    <p:sldId id="2268" r:id="rId21"/>
    <p:sldId id="2269" r:id="rId22"/>
    <p:sldId id="2270" r:id="rId23"/>
    <p:sldId id="340" r:id="rId24"/>
    <p:sldId id="2271" r:id="rId25"/>
  </p:sldIdLst>
  <p:sldSz cx="12192000" cy="6858000"/>
  <p:notesSz cx="6858000" cy="9144000"/>
  <p:embeddedFontLst>
    <p:embeddedFont>
      <p:font typeface="Inter Display" panose="02000503000000020004" pitchFamily="2" charset="0"/>
      <p:regular r:id="rId27"/>
      <p:bold r:id="rId28"/>
      <p:italic r:id="rId29"/>
      <p:boldItalic r:id="rId30"/>
    </p:embeddedFont>
    <p:embeddedFont>
      <p:font typeface="Neue Haas Grotesk Text Pro" panose="020B0504020202020204" pitchFamily="34" charset="77"/>
      <p:regular r:id="rId31"/>
      <p:bold r:id="rId32"/>
      <p:italic r:id="rId33"/>
      <p:boldItalic r:id="rId34"/>
    </p:embeddedFont>
  </p:embeddedFontLst>
  <p:custDataLst>
    <p:tags r:id="rId35"/>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12" userDrawn="1">
          <p15:clr>
            <a:srgbClr val="A4A3A4"/>
          </p15:clr>
        </p15:guide>
        <p15:guide id="2" pos="2116" userDrawn="1">
          <p15:clr>
            <a:srgbClr val="A4A3A4"/>
          </p15:clr>
        </p15:guide>
        <p15:guide id="3" pos="4384"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47135"/>
    <a:srgbClr val="F57D46"/>
    <a:srgbClr val="F89868"/>
    <a:srgbClr val="FEC778"/>
    <a:srgbClr val="FECE8A"/>
    <a:srgbClr val="FED396"/>
    <a:srgbClr val="FEF59E"/>
    <a:srgbClr val="FFF7B4"/>
    <a:srgbClr val="FFF8B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F58F667-2731-5F47-9483-5F6BFD920AF5}" v="5" dt="2025-03-20T22:34:48.231"/>
    <p1510:client id="{6BA95B12-EE70-EB61-5354-45CC976C99BE}" v="9" dt="2025-03-20T22:31:34.578"/>
    <p1510:client id="{A5060CDA-B021-0822-47A4-B0643F00A2E4}" v="4" dt="2025-03-20T22:35:56.6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850" autoAdjust="0"/>
    <p:restoredTop sz="93265"/>
  </p:normalViewPr>
  <p:slideViewPr>
    <p:cSldViewPr snapToGrid="0">
      <p:cViewPr varScale="1">
        <p:scale>
          <a:sx n="115" d="100"/>
          <a:sy n="115" d="100"/>
        </p:scale>
        <p:origin x="1160" y="184"/>
      </p:cViewPr>
      <p:guideLst>
        <p:guide orient="horz" pos="1412"/>
        <p:guide pos="2116"/>
        <p:guide pos="4384"/>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font" Target="fonts/font8.fntdata"/><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3.fntdata"/><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6.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2.fntdata"/><Relationship Id="rId36"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5.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tags" Target="tags/tag1.xml"/><Relationship Id="rId43"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7.fntdata"/><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eron Midson" userId="510fe36d-201b-4d30-8c49-491c55367456" providerId="ADAL" clId="{4F58F667-2731-5F47-9483-5F6BFD920AF5}"/>
    <pc:docChg chg="custSel modSld">
      <pc:chgData name="Cameron Midson" userId="510fe36d-201b-4d30-8c49-491c55367456" providerId="ADAL" clId="{4F58F667-2731-5F47-9483-5F6BFD920AF5}" dt="2025-03-20T22:34:48.231" v="48"/>
      <pc:docMkLst>
        <pc:docMk/>
      </pc:docMkLst>
      <pc:sldChg chg="addSp delSp modSp mod">
        <pc:chgData name="Cameron Midson" userId="510fe36d-201b-4d30-8c49-491c55367456" providerId="ADAL" clId="{4F58F667-2731-5F47-9483-5F6BFD920AF5}" dt="2025-03-20T22:32:41.090" v="9" actId="18131"/>
        <pc:sldMkLst>
          <pc:docMk/>
          <pc:sldMk cId="508551256" sldId="479"/>
        </pc:sldMkLst>
        <pc:picChg chg="del">
          <ac:chgData name="Cameron Midson" userId="510fe36d-201b-4d30-8c49-491c55367456" providerId="ADAL" clId="{4F58F667-2731-5F47-9483-5F6BFD920AF5}" dt="2025-03-20T22:31:55.722" v="0" actId="478"/>
          <ac:picMkLst>
            <pc:docMk/>
            <pc:sldMk cId="508551256" sldId="479"/>
            <ac:picMk id="2" creationId="{93FFB120-DFBC-1334-C8C6-236FC524A89D}"/>
          </ac:picMkLst>
        </pc:picChg>
        <pc:picChg chg="add mod modCrop">
          <ac:chgData name="Cameron Midson" userId="510fe36d-201b-4d30-8c49-491c55367456" providerId="ADAL" clId="{4F58F667-2731-5F47-9483-5F6BFD920AF5}" dt="2025-03-20T22:32:41.090" v="9" actId="18131"/>
          <ac:picMkLst>
            <pc:docMk/>
            <pc:sldMk cId="508551256" sldId="479"/>
            <ac:picMk id="7" creationId="{CBF04877-B597-0D47-4B0C-61547342093E}"/>
          </ac:picMkLst>
        </pc:picChg>
      </pc:sldChg>
      <pc:sldChg chg="modSp mod">
        <pc:chgData name="Cameron Midson" userId="510fe36d-201b-4d30-8c49-491c55367456" providerId="ADAL" clId="{4F58F667-2731-5F47-9483-5F6BFD920AF5}" dt="2025-03-20T22:33:28.720" v="23" actId="1076"/>
        <pc:sldMkLst>
          <pc:docMk/>
          <pc:sldMk cId="2368647686" sldId="2261"/>
        </pc:sldMkLst>
        <pc:spChg chg="mod">
          <ac:chgData name="Cameron Midson" userId="510fe36d-201b-4d30-8c49-491c55367456" providerId="ADAL" clId="{4F58F667-2731-5F47-9483-5F6BFD920AF5}" dt="2025-03-20T22:33:28.720" v="23" actId="1076"/>
          <ac:spMkLst>
            <pc:docMk/>
            <pc:sldMk cId="2368647686" sldId="2261"/>
            <ac:spMk id="3" creationId="{66DDD29C-42B3-6A9D-D1C1-FF08CD7C696E}"/>
          </ac:spMkLst>
        </pc:spChg>
        <pc:spChg chg="mod">
          <ac:chgData name="Cameron Midson" userId="510fe36d-201b-4d30-8c49-491c55367456" providerId="ADAL" clId="{4F58F667-2731-5F47-9483-5F6BFD920AF5}" dt="2025-03-20T22:33:28.720" v="23" actId="1076"/>
          <ac:spMkLst>
            <pc:docMk/>
            <pc:sldMk cId="2368647686" sldId="2261"/>
            <ac:spMk id="5" creationId="{3B4DA56E-438F-F626-6F0C-B314A4A8DBEC}"/>
          </ac:spMkLst>
        </pc:spChg>
        <pc:spChg chg="mod">
          <ac:chgData name="Cameron Midson" userId="510fe36d-201b-4d30-8c49-491c55367456" providerId="ADAL" clId="{4F58F667-2731-5F47-9483-5F6BFD920AF5}" dt="2025-03-20T22:33:17.947" v="19" actId="20577"/>
          <ac:spMkLst>
            <pc:docMk/>
            <pc:sldMk cId="2368647686" sldId="2261"/>
            <ac:spMk id="6" creationId="{5166F6E0-8F44-5322-5F02-B8C2391C7951}"/>
          </ac:spMkLst>
        </pc:spChg>
      </pc:sldChg>
      <pc:sldChg chg="modSp mod">
        <pc:chgData name="Cameron Midson" userId="510fe36d-201b-4d30-8c49-491c55367456" providerId="ADAL" clId="{4F58F667-2731-5F47-9483-5F6BFD920AF5}" dt="2025-03-20T22:33:57.500" v="32" actId="1076"/>
        <pc:sldMkLst>
          <pc:docMk/>
          <pc:sldMk cId="3796098312" sldId="2262"/>
        </pc:sldMkLst>
        <pc:spChg chg="mod">
          <ac:chgData name="Cameron Midson" userId="510fe36d-201b-4d30-8c49-491c55367456" providerId="ADAL" clId="{4F58F667-2731-5F47-9483-5F6BFD920AF5}" dt="2025-03-20T22:33:46.076" v="27"/>
          <ac:spMkLst>
            <pc:docMk/>
            <pc:sldMk cId="3796098312" sldId="2262"/>
            <ac:spMk id="3" creationId="{66DDD29C-42B3-6A9D-D1C1-FF08CD7C696E}"/>
          </ac:spMkLst>
        </pc:spChg>
        <pc:spChg chg="mod">
          <ac:chgData name="Cameron Midson" userId="510fe36d-201b-4d30-8c49-491c55367456" providerId="ADAL" clId="{4F58F667-2731-5F47-9483-5F6BFD920AF5}" dt="2025-03-20T22:33:57.500" v="32" actId="1076"/>
          <ac:spMkLst>
            <pc:docMk/>
            <pc:sldMk cId="3796098312" sldId="2262"/>
            <ac:spMk id="5" creationId="{3B4DA56E-438F-F626-6F0C-B314A4A8DBEC}"/>
          </ac:spMkLst>
        </pc:spChg>
        <pc:spChg chg="mod">
          <ac:chgData name="Cameron Midson" userId="510fe36d-201b-4d30-8c49-491c55367456" providerId="ADAL" clId="{4F58F667-2731-5F47-9483-5F6BFD920AF5}" dt="2025-03-20T22:33:46.076" v="27"/>
          <ac:spMkLst>
            <pc:docMk/>
            <pc:sldMk cId="3796098312" sldId="2262"/>
            <ac:spMk id="6" creationId="{5166F6E0-8F44-5322-5F02-B8C2391C7951}"/>
          </ac:spMkLst>
        </pc:spChg>
      </pc:sldChg>
      <pc:sldChg chg="modSp mod">
        <pc:chgData name="Cameron Midson" userId="510fe36d-201b-4d30-8c49-491c55367456" providerId="ADAL" clId="{4F58F667-2731-5F47-9483-5F6BFD920AF5}" dt="2025-03-20T22:34:22.895" v="40" actId="1076"/>
        <pc:sldMkLst>
          <pc:docMk/>
          <pc:sldMk cId="1700699826" sldId="2266"/>
        </pc:sldMkLst>
        <pc:spChg chg="mod">
          <ac:chgData name="Cameron Midson" userId="510fe36d-201b-4d30-8c49-491c55367456" providerId="ADAL" clId="{4F58F667-2731-5F47-9483-5F6BFD920AF5}" dt="2025-03-20T22:34:22.895" v="40" actId="1076"/>
          <ac:spMkLst>
            <pc:docMk/>
            <pc:sldMk cId="1700699826" sldId="2266"/>
            <ac:spMk id="3" creationId="{66DDD29C-42B3-6A9D-D1C1-FF08CD7C696E}"/>
          </ac:spMkLst>
        </pc:spChg>
        <pc:spChg chg="mod">
          <ac:chgData name="Cameron Midson" userId="510fe36d-201b-4d30-8c49-491c55367456" providerId="ADAL" clId="{4F58F667-2731-5F47-9483-5F6BFD920AF5}" dt="2025-03-20T22:34:13.871" v="36" actId="113"/>
          <ac:spMkLst>
            <pc:docMk/>
            <pc:sldMk cId="1700699826" sldId="2266"/>
            <ac:spMk id="6" creationId="{5166F6E0-8F44-5322-5F02-B8C2391C7951}"/>
          </ac:spMkLst>
        </pc:spChg>
      </pc:sldChg>
      <pc:sldChg chg="modSp mod">
        <pc:chgData name="Cameron Midson" userId="510fe36d-201b-4d30-8c49-491c55367456" providerId="ADAL" clId="{4F58F667-2731-5F47-9483-5F6BFD920AF5}" dt="2025-03-20T22:34:48.231" v="48"/>
        <pc:sldMkLst>
          <pc:docMk/>
          <pc:sldMk cId="3343973472" sldId="2267"/>
        </pc:sldMkLst>
        <pc:spChg chg="mod">
          <ac:chgData name="Cameron Midson" userId="510fe36d-201b-4d30-8c49-491c55367456" providerId="ADAL" clId="{4F58F667-2731-5F47-9483-5F6BFD920AF5}" dt="2025-03-20T22:34:41.081" v="45" actId="1076"/>
          <ac:spMkLst>
            <pc:docMk/>
            <pc:sldMk cId="3343973472" sldId="2267"/>
            <ac:spMk id="3" creationId="{66DDD29C-42B3-6A9D-D1C1-FF08CD7C696E}"/>
          </ac:spMkLst>
        </pc:spChg>
        <pc:spChg chg="mod">
          <ac:chgData name="Cameron Midson" userId="510fe36d-201b-4d30-8c49-491c55367456" providerId="ADAL" clId="{4F58F667-2731-5F47-9483-5F6BFD920AF5}" dt="2025-03-20T22:34:48.231" v="48"/>
          <ac:spMkLst>
            <pc:docMk/>
            <pc:sldMk cId="3343973472" sldId="2267"/>
            <ac:spMk id="6" creationId="{5166F6E0-8F44-5322-5F02-B8C2391C7951}"/>
          </ac:spMkLst>
        </pc:spChg>
      </pc:sldChg>
    </pc:docChg>
  </pc:docChgLst>
</pc:chgInfo>
</file>

<file path=ppt/comments/modernComment_1DF_1E4FE058.xml><?xml version="1.0" encoding="utf-8"?>
<p188:cmLst xmlns:a="http://schemas.openxmlformats.org/drawingml/2006/main" xmlns:r="http://schemas.openxmlformats.org/officeDocument/2006/relationships" xmlns:p188="http://schemas.microsoft.com/office/powerpoint/2018/8/main">
  <p188:cm id="{7AB1116A-422C-4E5E-AA2C-7AA92D8BAA0F}" authorId="{00000000-0000-0000-0000-000000000000}" status="resolved" created="2025-03-20T14:16:50.242" complete="100000">
    <pc:sldMkLst xmlns:pc="http://schemas.microsoft.com/office/powerpoint/2013/main/command">
      <pc:docMk/>
      <pc:sldMk cId="508551256" sldId="479"/>
    </pc:sldMkLst>
    <p188:txBody>
      <a:bodyPr/>
      <a:lstStyle/>
      <a:p>
        <a:r>
          <a:rPr lang="en-US"/>
          <a:t>We seem to be missing an image here?</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comments/modernComment_8D5_8D2EB206.xml><?xml version="1.0" encoding="utf-8"?>
<p188:cmLst xmlns:a="http://schemas.openxmlformats.org/drawingml/2006/main" xmlns:r="http://schemas.openxmlformats.org/officeDocument/2006/relationships" xmlns:p188="http://schemas.microsoft.com/office/powerpoint/2018/8/main">
  <p188:cm id="{1310BD75-E7D8-4917-92C7-08884F424F46}" authorId="{00000000-0000-0000-0000-000000000000}" status="resolved" created="2025-03-20T14:20:36.412" complete="100000">
    <pc:sldMkLst xmlns:pc="http://schemas.microsoft.com/office/powerpoint/2013/main/command">
      <pc:docMk/>
      <pc:sldMk cId="2368647686" sldId="2261"/>
    </pc:sldMkLst>
    <p188:txBody>
      <a:bodyPr/>
      <a:lstStyle/>
      <a:p>
        <a:r>
          <a:rPr lang="en-US"/>
          <a:t>Can we make the regional titles a bit clearer/bolder here?</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comments/modernComment_8D6_E243DD08.xml><?xml version="1.0" encoding="utf-8"?>
<p188:cmLst xmlns:a="http://schemas.openxmlformats.org/drawingml/2006/main" xmlns:r="http://schemas.openxmlformats.org/officeDocument/2006/relationships" xmlns:p188="http://schemas.microsoft.com/office/powerpoint/2018/8/main">
  <p188:cm id="{8C3C3503-7D18-4E36-90A1-764360C2300D}" authorId="{00000000-0000-0000-0000-000000000000}" status="resolved" created="2025-03-20T14:21:11.329" complete="100000">
    <ac:deMkLst xmlns:ac="http://schemas.microsoft.com/office/drawing/2013/main/command">
      <pc:docMk xmlns:pc="http://schemas.microsoft.com/office/powerpoint/2013/main/command"/>
      <pc:sldMk xmlns:pc="http://schemas.microsoft.com/office/powerpoint/2013/main/command" cId="3796098312" sldId="2262"/>
      <ac:picMk id="4" creationId="{DFA71BD6-D3ED-1AFC-517B-E0C3012629B9}"/>
    </ac:deMkLst>
    <p188:txBody>
      <a:bodyPr/>
      <a:lstStyle/>
      <a:p>
        <a:r>
          <a:rPr lang="en-US"/>
          <a:t>Can we make the regional title a bit bolder/clearer?</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comments/modernComment_8DA_655E9EB2.xml><?xml version="1.0" encoding="utf-8"?>
<p188:cmLst xmlns:a="http://schemas.openxmlformats.org/drawingml/2006/main" xmlns:r="http://schemas.openxmlformats.org/officeDocument/2006/relationships" xmlns:p188="http://schemas.microsoft.com/office/powerpoint/2018/8/main">
  <p188:cm id="{89D95B3E-BBC4-4A08-8FB3-FF16107005C2}" authorId="{00000000-0000-0000-0000-000000000000}" status="resolved" created="2025-03-20T14:22:15.058" complete="100000">
    <pc:sldMkLst xmlns:pc="http://schemas.microsoft.com/office/powerpoint/2013/main/command">
      <pc:docMk/>
      <pc:sldMk cId="1700699826" sldId="2266"/>
    </pc:sldMkLst>
    <p188:txBody>
      <a:bodyPr/>
      <a:lstStyle/>
      <a:p>
        <a:r>
          <a:rPr lang="en-US"/>
          <a:t>Same comment on regional title on rest of slides here</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Inter Display" panose="02000503000000020004" pitchFamily="2"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Inter Display" panose="02000503000000020004" pitchFamily="2" charset="0"/>
              </a:defRPr>
            </a:lvl1pPr>
          </a:lstStyle>
          <a:p>
            <a:fld id="{A644BF32-4CA8-4343-91C5-94D89E008D3B}" type="datetimeFigureOut">
              <a:rPr lang="en-US" smtClean="0"/>
              <a:t>6/19/25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Inter Display" panose="02000503000000020004" pitchFamily="2"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Inter Display" panose="02000503000000020004" pitchFamily="2" charset="0"/>
              </a:defRPr>
            </a:lvl1pPr>
          </a:lstStyle>
          <a:p>
            <a:fld id="{C8CAF07B-88B1-40ED-9A21-D99161D5F8F5}" type="slidenum">
              <a:rPr lang="en-US" smtClean="0"/>
              <a:t>‹#›</a:t>
            </a:fld>
            <a:endParaRPr lang="en-US"/>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Inter Display" panose="02000503000000020004" pitchFamily="2" charset="0"/>
        <a:ea typeface="+mn-ea"/>
        <a:cs typeface="+mn-cs"/>
      </a:defRPr>
    </a:lvl1pPr>
    <a:lvl2pPr marL="457176" algn="l" defTabSz="914353" rtl="0" eaLnBrk="1" latinLnBrk="0" hangingPunct="1">
      <a:defRPr sz="1199" b="0" i="0" kern="1200">
        <a:solidFill>
          <a:schemeClr val="tx1"/>
        </a:solidFill>
        <a:latin typeface="Inter Display" panose="02000503000000020004" pitchFamily="2" charset="0"/>
        <a:ea typeface="+mn-ea"/>
        <a:cs typeface="+mn-cs"/>
      </a:defRPr>
    </a:lvl2pPr>
    <a:lvl3pPr marL="914353" algn="l" defTabSz="914353" rtl="0" eaLnBrk="1" latinLnBrk="0" hangingPunct="1">
      <a:defRPr sz="1199" b="0" i="0" kern="1200">
        <a:solidFill>
          <a:schemeClr val="tx1"/>
        </a:solidFill>
        <a:latin typeface="Inter Display" panose="02000503000000020004" pitchFamily="2" charset="0"/>
        <a:ea typeface="+mn-ea"/>
        <a:cs typeface="+mn-cs"/>
      </a:defRPr>
    </a:lvl3pPr>
    <a:lvl4pPr marL="1371529" algn="l" defTabSz="914353" rtl="0" eaLnBrk="1" latinLnBrk="0" hangingPunct="1">
      <a:defRPr sz="1199" b="0" i="0" kern="1200">
        <a:solidFill>
          <a:schemeClr val="tx1"/>
        </a:solidFill>
        <a:latin typeface="Inter Display" panose="02000503000000020004" pitchFamily="2" charset="0"/>
        <a:ea typeface="+mn-ea"/>
        <a:cs typeface="+mn-cs"/>
      </a:defRPr>
    </a:lvl4pPr>
    <a:lvl5pPr marL="1828707" algn="l" defTabSz="914353" rtl="0" eaLnBrk="1" latinLnBrk="0" hangingPunct="1">
      <a:defRPr sz="1199" b="0" i="0" kern="1200">
        <a:solidFill>
          <a:schemeClr val="tx1"/>
        </a:solidFill>
        <a:latin typeface="Inter Display" panose="02000503000000020004" pitchFamily="2" charset="0"/>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8CAF07B-88B1-40ED-9A21-D99161D5F8F5}" type="slidenum">
              <a:rPr lang="en-US" smtClean="0"/>
              <a:t>1</a:t>
            </a:fld>
            <a:endParaRPr lang="en-US"/>
          </a:p>
        </p:txBody>
      </p:sp>
    </p:spTree>
    <p:extLst>
      <p:ext uri="{BB962C8B-B14F-4D97-AF65-F5344CB8AC3E}">
        <p14:creationId xmlns:p14="http://schemas.microsoft.com/office/powerpoint/2010/main" val="23247796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a:lvl1pPr>
          </a:lstStyle>
          <a:p>
            <a:endParaRPr lang="en-US"/>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018115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Image left">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22683" y="388842"/>
            <a:ext cx="6169315" cy="6083199"/>
          </a:xfrm>
          <a:solidFill>
            <a:schemeClr val="bg1">
              <a:lumMod val="85000"/>
            </a:schemeClr>
          </a:solidFill>
        </p:spPr>
        <p:txBody>
          <a:bodyPr anchor="ctr" anchorCtr="0"/>
          <a:lstStyle>
            <a:lvl1pPr marL="0" indent="0" algn="ctr">
              <a:buNone/>
              <a:defRPr/>
            </a:lvl1pPr>
          </a:lstStyle>
          <a:p>
            <a:endParaRPr lang="en-AU"/>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0175" y="800033"/>
            <a:ext cx="5402508" cy="1325562"/>
          </a:xfrm>
        </p:spPr>
        <p:txBody>
          <a:bodyPr/>
          <a:lstStyle>
            <a:lvl1pPr>
              <a:defRPr>
                <a:solidFill>
                  <a:schemeClr val="bg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p:nvPr>
        </p:nvSpPr>
        <p:spPr>
          <a:xfrm>
            <a:off x="620175" y="2564956"/>
            <a:ext cx="5159227" cy="4321159"/>
          </a:xfrm>
        </p:spPr>
        <p:txBody>
          <a:bodyPr/>
          <a:lstStyle>
            <a:lvl1pPr marL="0" indent="0">
              <a:buNone/>
              <a:defRPr>
                <a:solidFill>
                  <a:schemeClr val="bg1"/>
                </a:solidFill>
              </a:defRPr>
            </a:lvl1pPr>
            <a:lvl2pPr marL="163304" indent="0">
              <a:buNone/>
              <a:defRPr>
                <a:solidFill>
                  <a:schemeClr val="bg1"/>
                </a:solidFill>
              </a:defRPr>
            </a:lvl2pPr>
            <a:lvl3pPr marL="326609" indent="0">
              <a:buNone/>
              <a:defRPr>
                <a:solidFill>
                  <a:schemeClr val="bg1"/>
                </a:solidFill>
              </a:defRPr>
            </a:lvl3pPr>
            <a:lvl4pPr marL="489913" indent="0">
              <a:buNone/>
              <a:defRPr>
                <a:solidFill>
                  <a:schemeClr val="bg1"/>
                </a:solidFill>
              </a:defRPr>
            </a:lvl4pPr>
            <a:lvl5pPr marL="653218" indent="0">
              <a:buNone/>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2920941490"/>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2" y="909503"/>
            <a:ext cx="6158452" cy="1325562"/>
          </a:xfrm>
        </p:spPr>
        <p:txBody>
          <a:bodyPr/>
          <a:lstStyle>
            <a:lvl1pPr>
              <a:defRPr>
                <a:solidFill>
                  <a:schemeClr val="accent1"/>
                </a:solidFill>
              </a:defRPr>
            </a:lvl1pPr>
          </a:lstStyle>
          <a:p>
            <a:r>
              <a:rPr lang="en-US"/>
              <a:t>Click to edit Master title style</a:t>
            </a:r>
            <a:endParaRPr lang="en-AU"/>
          </a:p>
        </p:txBody>
      </p:sp>
      <p:sp>
        <p:nvSpPr>
          <p:cNvPr id="5" name="Text Placeholder 4">
            <a:extLst>
              <a:ext uri="{FF2B5EF4-FFF2-40B4-BE49-F238E27FC236}">
                <a16:creationId xmlns:a16="http://schemas.microsoft.com/office/drawing/2014/main" id="{9A7D96D8-D0DE-455F-8473-3B88D86D1600}"/>
              </a:ext>
            </a:extLst>
          </p:cNvPr>
          <p:cNvSpPr>
            <a:spLocks noGrp="1"/>
          </p:cNvSpPr>
          <p:nvPr>
            <p:ph type="body" sz="quarter" idx="10"/>
          </p:nvPr>
        </p:nvSpPr>
        <p:spPr>
          <a:xfrm>
            <a:off x="6842725" y="976423"/>
            <a:ext cx="4105121" cy="5495616"/>
          </a:xfrm>
        </p:spPr>
        <p:txBody>
          <a:bodyPr/>
          <a:lstStyle>
            <a:lvl1pPr marL="0" indent="0">
              <a:buClr>
                <a:schemeClr val="accent1"/>
              </a:buClr>
              <a:buNone/>
              <a:defRPr/>
            </a:lvl1pPr>
            <a:lvl2pPr marL="163304" indent="0">
              <a:buNone/>
              <a:defRPr/>
            </a:lvl2pPr>
            <a:lvl3pPr marL="326609" indent="0">
              <a:buNone/>
              <a:defRPr/>
            </a:lvl3pPr>
            <a:lvl4pPr marL="489913" indent="0">
              <a:buNone/>
              <a:defRPr/>
            </a:lvl4pPr>
            <a:lvl5pPr marL="653218"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45718173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a:lvl1pPr>
          </a:lstStyle>
          <a:p>
            <a:endParaRPr lang="en-US"/>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buNone/>
              <a:defRPr lang="en-GB" sz="5988" kern="1200" smtClean="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0" y="388842"/>
            <a:ext cx="6169315" cy="6083199"/>
          </a:xfrm>
          <a:solidFill>
            <a:schemeClr val="bg1">
              <a:lumMod val="85000"/>
            </a:schemeClr>
          </a:solidFill>
        </p:spPr>
        <p:txBody>
          <a:bodyPr anchor="ctr" anchorCtr="0"/>
          <a:lstStyle>
            <a:lvl1pPr marL="0" indent="0" algn="ctr">
              <a:buNone/>
              <a:defRPr/>
            </a:lvl1pPr>
          </a:lstStyle>
          <a:p>
            <a:endParaRPr lang="en-AU"/>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2" y="909503"/>
            <a:ext cx="6158452" cy="1325562"/>
          </a:xfrm>
        </p:spPr>
        <p:txBody>
          <a:bodyPr/>
          <a:lstStyle>
            <a:lvl1pPr>
              <a:defRPr>
                <a:solidFill>
                  <a:schemeClr val="bg1"/>
                </a:solidFill>
              </a:defRPr>
            </a:lvl1pPr>
          </a:lstStyle>
          <a:p>
            <a:r>
              <a:rPr lang="en-US"/>
              <a:t>Click to edit Master title style</a:t>
            </a:r>
            <a:endParaRPr lang="en-AU"/>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p:nvPr>
        </p:nvSpPr>
        <p:spPr>
          <a:xfrm>
            <a:off x="6842725" y="976423"/>
            <a:ext cx="4105121" cy="5495616"/>
          </a:xfrm>
        </p:spPr>
        <p:txBody>
          <a:bodyPr/>
          <a:lstStyle>
            <a:lvl1pPr marL="0" indent="0">
              <a:buNone/>
              <a:defRPr/>
            </a:lvl1pPr>
            <a:lvl2pPr marL="163304" indent="0">
              <a:buNone/>
              <a:defRPr/>
            </a:lvl2pPr>
            <a:lvl3pPr marL="326609" indent="0">
              <a:buNone/>
              <a:defRPr/>
            </a:lvl3pPr>
            <a:lvl4pPr marL="489913" indent="0">
              <a:buNone/>
              <a:defRPr/>
            </a:lvl4pPr>
            <a:lvl5pPr marL="653218"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27271579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0" y="0"/>
            <a:ext cx="12191998" cy="6858000"/>
          </a:xfrm>
          <a:solidFill>
            <a:schemeClr val="bg1">
              <a:lumMod val="85000"/>
            </a:schemeClr>
          </a:solidFill>
        </p:spPr>
        <p:txBody>
          <a:bodyPr anchor="ctr" anchorCtr="0"/>
          <a:lstStyle>
            <a:lvl1pPr marL="0" indent="0" algn="ctr">
              <a:buNone/>
              <a:defRPr/>
            </a:lvl1pPr>
          </a:lstStyle>
          <a:p>
            <a:endParaRPr lang="en-AU"/>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407988" y="1049203"/>
            <a:ext cx="6158452" cy="1325562"/>
          </a:xfrm>
        </p:spPr>
        <p:txBody>
          <a:bodyPr/>
          <a:lstStyle>
            <a:lvl1pPr>
              <a:defRPr>
                <a:solidFill>
                  <a:schemeClr val="bg1"/>
                </a:solidFill>
              </a:defRPr>
            </a:lvl1pPr>
          </a:lstStyle>
          <a:p>
            <a:r>
              <a:rPr lang="en-US"/>
              <a:t>Click to edit Master title style</a:t>
            </a:r>
            <a:endParaRPr lang="en-AU"/>
          </a:p>
        </p:txBody>
      </p:sp>
    </p:spTree>
    <p:extLst>
      <p:ext uri="{BB962C8B-B14F-4D97-AF65-F5344CB8AC3E}">
        <p14:creationId xmlns:p14="http://schemas.microsoft.com/office/powerpoint/2010/main" val="420039087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ariety bottle sho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30449-9143-B10F-BFA0-6C6293E0B48B}"/>
              </a:ext>
            </a:extLst>
          </p:cNvPr>
          <p:cNvSpPr>
            <a:spLocks noGrp="1"/>
          </p:cNvSpPr>
          <p:nvPr>
            <p:ph type="title"/>
          </p:nvPr>
        </p:nvSpPr>
        <p:spPr>
          <a:xfrm>
            <a:off x="410407" y="365126"/>
            <a:ext cx="11283754" cy="1325562"/>
          </a:xfrm>
        </p:spPr>
        <p:txBody>
          <a:bodyPr/>
          <a:lstStyle>
            <a:lvl1pPr>
              <a:defRPr>
                <a:solidFill>
                  <a:schemeClr val="accent1"/>
                </a:solidFill>
              </a:defRPr>
            </a:lvl1pPr>
          </a:lstStyle>
          <a:p>
            <a:r>
              <a:rPr lang="en-GB"/>
              <a:t>Click to edit Master title style</a:t>
            </a:r>
            <a:endParaRPr lang="en-US"/>
          </a:p>
        </p:txBody>
      </p:sp>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4734560" y="1406522"/>
            <a:ext cx="2600959" cy="5086352"/>
          </a:xfrm>
        </p:spPr>
        <p:txBody>
          <a:bodyPr/>
          <a:lstStyle>
            <a:lvl1pPr marL="0" indent="0">
              <a:buNone/>
              <a:defRPr/>
            </a:lvl1pPr>
          </a:lstStyle>
          <a:p>
            <a:endParaRPr lang="en-US"/>
          </a:p>
        </p:txBody>
      </p:sp>
      <p:sp>
        <p:nvSpPr>
          <p:cNvPr id="9" name="Text Placeholder 8">
            <a:extLst>
              <a:ext uri="{FF2B5EF4-FFF2-40B4-BE49-F238E27FC236}">
                <a16:creationId xmlns:a16="http://schemas.microsoft.com/office/drawing/2014/main" id="{297C19B2-AD58-215B-7531-13B15E064D2E}"/>
              </a:ext>
            </a:extLst>
          </p:cNvPr>
          <p:cNvSpPr>
            <a:spLocks noGrp="1"/>
          </p:cNvSpPr>
          <p:nvPr>
            <p:ph type="body" sz="quarter" idx="14"/>
          </p:nvPr>
        </p:nvSpPr>
        <p:spPr>
          <a:xfrm>
            <a:off x="1127125" y="2306638"/>
            <a:ext cx="3109913" cy="3413125"/>
          </a:xfrm>
        </p:spPr>
        <p:txBody>
          <a:bodyPr/>
          <a:lstStyle>
            <a:lvl1pPr marL="0" indent="0">
              <a:buNone/>
              <a:defRPr/>
            </a:lvl1pPr>
            <a:lvl2pPr marL="163305" indent="0">
              <a:buNone/>
              <a:defRPr/>
            </a:lvl2pPr>
            <a:lvl3pPr marL="326609" indent="0">
              <a:buNone/>
              <a:defRPr/>
            </a:lvl3pPr>
            <a:lvl4pPr marL="489914" indent="0">
              <a:buNone/>
              <a:defRPr/>
            </a:lvl4pPr>
            <a:lvl5pPr marL="653219"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ext Placeholder 8">
            <a:extLst>
              <a:ext uri="{FF2B5EF4-FFF2-40B4-BE49-F238E27FC236}">
                <a16:creationId xmlns:a16="http://schemas.microsoft.com/office/drawing/2014/main" id="{D288D79D-D8A6-7D77-A6B4-ACC75B00C486}"/>
              </a:ext>
            </a:extLst>
          </p:cNvPr>
          <p:cNvSpPr>
            <a:spLocks noGrp="1"/>
          </p:cNvSpPr>
          <p:nvPr>
            <p:ph type="body" sz="quarter" idx="15"/>
          </p:nvPr>
        </p:nvSpPr>
        <p:spPr>
          <a:xfrm>
            <a:off x="7802245" y="2306638"/>
            <a:ext cx="3109913" cy="3413125"/>
          </a:xfrm>
        </p:spPr>
        <p:txBody>
          <a:bodyPr/>
          <a:lstStyle>
            <a:lvl1pPr marL="0" indent="0">
              <a:buFontTx/>
              <a:buNone/>
              <a:defRPr/>
            </a:lvl1pPr>
            <a:lvl2pPr marL="163305" indent="0">
              <a:buFontTx/>
              <a:buNone/>
              <a:defRPr/>
            </a:lvl2pPr>
            <a:lvl3pPr marL="326609" indent="0">
              <a:buFontTx/>
              <a:buNone/>
              <a:defRPr/>
            </a:lvl3pPr>
            <a:lvl4pPr marL="489914" indent="0">
              <a:buFontTx/>
              <a:buNone/>
              <a:defRPr/>
            </a:lvl4pPr>
            <a:lvl5pPr marL="653219"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40264183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mn-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mn-lt"/>
                <a:ea typeface="Inter Display" panose="02000503000000020004" pitchFamily="2" charset="0"/>
                <a:cs typeface="Inter Display" panose="02000503000000020004" pitchFamily="2" charset="0"/>
              </a:defRPr>
            </a:lvl1pPr>
          </a:lstStyle>
          <a:p>
            <a:r>
              <a:rPr lang="en-AU"/>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mn-lt"/>
                <a:ea typeface="Inter Display" panose="02000503000000020004" pitchFamily="2" charset="0"/>
                <a:cs typeface="Inter Display" panose="02000503000000020004" pitchFamily="2" charset="0"/>
              </a:defRPr>
            </a:lvl1pPr>
          </a:lstStyle>
          <a:p>
            <a:endParaRPr lang="en-AU"/>
          </a:p>
        </p:txBody>
      </p:sp>
    </p:spTree>
    <p:extLst>
      <p:ext uri="{BB962C8B-B14F-4D97-AF65-F5344CB8AC3E}">
        <p14:creationId xmlns:p14="http://schemas.microsoft.com/office/powerpoint/2010/main" val="561494699"/>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872959169"/>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2" y="909503"/>
            <a:ext cx="6158452" cy="1325562"/>
          </a:xfrm>
        </p:spPr>
        <p:txBody>
          <a:bodyPr/>
          <a:lstStyle>
            <a:lvl1pPr>
              <a:defRPr>
                <a:solidFill>
                  <a:schemeClr val="accent1"/>
                </a:solidFill>
              </a:defRPr>
            </a:lvl1pPr>
          </a:lstStyle>
          <a:p>
            <a:r>
              <a:rPr lang="en-US"/>
              <a:t>Click to edit Master title style</a:t>
            </a:r>
            <a:endParaRPr lang="en-AU"/>
          </a:p>
        </p:txBody>
      </p:sp>
      <p:sp>
        <p:nvSpPr>
          <p:cNvPr id="5" name="Text Placeholder 4">
            <a:extLst>
              <a:ext uri="{FF2B5EF4-FFF2-40B4-BE49-F238E27FC236}">
                <a16:creationId xmlns:a16="http://schemas.microsoft.com/office/drawing/2014/main" id="{9A7D96D8-D0DE-455F-8473-3B88D86D1600}"/>
              </a:ext>
            </a:extLst>
          </p:cNvPr>
          <p:cNvSpPr>
            <a:spLocks noGrp="1"/>
          </p:cNvSpPr>
          <p:nvPr>
            <p:ph type="body" sz="quarter" idx="10"/>
          </p:nvPr>
        </p:nvSpPr>
        <p:spPr>
          <a:xfrm>
            <a:off x="6842725" y="976423"/>
            <a:ext cx="4105121" cy="5495616"/>
          </a:xfrm>
        </p:spPr>
        <p:txBody>
          <a:bodyPr/>
          <a:lstStyle>
            <a:lvl1pPr marL="0" indent="0">
              <a:buClr>
                <a:schemeClr val="accent1"/>
              </a:buClr>
              <a:buNone/>
              <a:defRPr/>
            </a:lvl1pPr>
            <a:lvl2pPr marL="163304" indent="0">
              <a:buNone/>
              <a:defRPr/>
            </a:lvl2pPr>
            <a:lvl3pPr marL="326609" indent="0">
              <a:buNone/>
              <a:defRPr/>
            </a:lvl3pPr>
            <a:lvl4pPr marL="489913" indent="0">
              <a:buNone/>
              <a:defRPr/>
            </a:lvl4pPr>
            <a:lvl5pPr marL="653218"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630166862"/>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43F944C6-6AE1-9AF4-451B-08D094D1A38B}"/>
              </a:ext>
            </a:extLst>
          </p:cNvPr>
          <p:cNvSpPr>
            <a:spLocks noGrp="1"/>
          </p:cNvSpPr>
          <p:nvPr>
            <p:ph type="title"/>
          </p:nvPr>
        </p:nvSpPr>
        <p:spPr>
          <a:xfrm>
            <a:off x="1635760" y="3780025"/>
            <a:ext cx="4105121" cy="1325562"/>
          </a:xfrm>
        </p:spPr>
        <p:txBody>
          <a:bodyPr/>
          <a:lstStyle>
            <a:lvl1pPr>
              <a:defRPr sz="2400">
                <a:solidFill>
                  <a:schemeClr val="accent1"/>
                </a:solidFill>
              </a:defRPr>
            </a:lvl1pPr>
          </a:lstStyle>
          <a:p>
            <a:r>
              <a:rPr lang="en-US"/>
              <a:t>Click to edit Master title style</a:t>
            </a:r>
            <a:endParaRPr lang="en-AU"/>
          </a:p>
        </p:txBody>
      </p:sp>
      <p:sp>
        <p:nvSpPr>
          <p:cNvPr id="6" name="Text Placeholder 4">
            <a:extLst>
              <a:ext uri="{FF2B5EF4-FFF2-40B4-BE49-F238E27FC236}">
                <a16:creationId xmlns:a16="http://schemas.microsoft.com/office/drawing/2014/main" id="{F0E45908-0F8D-56C9-5500-3F35A651C8A9}"/>
              </a:ext>
            </a:extLst>
          </p:cNvPr>
          <p:cNvSpPr>
            <a:spLocks noGrp="1"/>
          </p:cNvSpPr>
          <p:nvPr>
            <p:ph type="body" sz="quarter" idx="10"/>
          </p:nvPr>
        </p:nvSpPr>
        <p:spPr>
          <a:xfrm>
            <a:off x="1635760" y="4442806"/>
            <a:ext cx="4105121" cy="1461301"/>
          </a:xfrm>
        </p:spPr>
        <p:txBody>
          <a:bodyPr/>
          <a:lstStyle>
            <a:lvl1pPr marL="0" indent="0">
              <a:buClr>
                <a:schemeClr val="accent1"/>
              </a:buClr>
              <a:buNone/>
              <a:defRPr/>
            </a:lvl1pPr>
            <a:lvl2pPr marL="163304" indent="0">
              <a:buNone/>
              <a:defRPr/>
            </a:lvl2pPr>
            <a:lvl3pPr marL="326609" indent="0">
              <a:buNone/>
              <a:defRPr/>
            </a:lvl3pPr>
            <a:lvl4pPr marL="489913" indent="0">
              <a:buNone/>
              <a:defRPr/>
            </a:lvl4pPr>
            <a:lvl5pPr marL="653218"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EB4AC40A-15C3-618A-87BF-95DE760CCE3E}"/>
              </a:ext>
            </a:extLst>
          </p:cNvPr>
          <p:cNvSpPr/>
          <p:nvPr userDrawn="1"/>
        </p:nvSpPr>
        <p:spPr>
          <a:xfrm>
            <a:off x="55647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AF6F7BB9-9DEF-7131-D02D-4E4EE44CC42D}"/>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407988" y="0"/>
            <a:ext cx="3943350" cy="2800350"/>
          </a:xfrm>
        </p:spPr>
        <p:txBody>
          <a:bodyPr/>
          <a:lstStyle>
            <a:lvl1pPr marL="0" indent="0">
              <a:buFont typeface="Arial" panose="020B0604020202020204" pitchFamily="34" charset="0"/>
              <a:buNone/>
              <a:defRPr/>
            </a:lvl1pPr>
          </a:lstStyle>
          <a:p>
            <a:endParaRPr lang="en-US"/>
          </a:p>
        </p:txBody>
      </p:sp>
    </p:spTree>
    <p:extLst>
      <p:ext uri="{BB962C8B-B14F-4D97-AF65-F5344CB8AC3E}">
        <p14:creationId xmlns:p14="http://schemas.microsoft.com/office/powerpoint/2010/main" val="340044568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410406" y="365126"/>
            <a:ext cx="11371189" cy="1325562"/>
          </a:xfrm>
          <a:prstGeom prst="rect">
            <a:avLst/>
          </a:prstGeom>
        </p:spPr>
        <p:txBody>
          <a:bodyPr vert="horz" lIns="0" tIns="0" rIns="0" bIns="0" rtlCol="0" anchor="t" anchorCtr="0">
            <a:no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410406" y="1825625"/>
            <a:ext cx="11371189" cy="4351338"/>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stStyle>
          <a:p>
            <a:fld id="{42169B3B-8761-4204-AA5A-11BC84B55C93}" type="datetimeFigureOut">
              <a:rPr lang="en-AU" smtClean="0"/>
              <a:t>19/6/2025</a:t>
            </a:fld>
            <a:endParaRPr lang="en-AU"/>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stStyle>
          <a:p>
            <a:endParaRPr lang="en-AU"/>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stStyle>
          <a:p>
            <a:fld id="{E6316B6A-336A-44FF-82DA-A4D1594FA055}" type="slidenum">
              <a:rPr lang="en-AU" smtClean="0"/>
              <a:t>‹#›</a:t>
            </a:fld>
            <a:endParaRPr lang="en-AU"/>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56" r:id="rId3"/>
    <p:sldLayoutId id="2147483664" r:id="rId4"/>
    <p:sldLayoutId id="2147483660" r:id="rId5"/>
    <p:sldLayoutId id="2147483667" r:id="rId6"/>
    <p:sldLayoutId id="2147483668" r:id="rId7"/>
    <p:sldLayoutId id="2147483657" r:id="rId8"/>
    <p:sldLayoutId id="2147483655" r:id="rId9"/>
    <p:sldLayoutId id="2147483663" r:id="rId10"/>
    <p:sldLayoutId id="2147483665" r:id="rId11"/>
    <p:sldLayoutId id="2147483666" r:id="rId12"/>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5.svg"/><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2" Type="http://schemas.microsoft.com/office/2018/10/relationships/comments" Target="../comments/modernComment_8D5_8D2EB206.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0.jpeg"/><Relationship Id="rId2" Type="http://schemas.microsoft.com/office/2018/10/relationships/comments" Target="../comments/modernComment_8D6_E243DD08.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2.jpeg"/><Relationship Id="rId2" Type="http://schemas.microsoft.com/office/2018/10/relationships/comments" Target="../comments/modernComment_8DA_655E9EB2.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emf"/><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9.emf"/><Relationship Id="rId1" Type="http://schemas.openxmlformats.org/officeDocument/2006/relationships/slideLayout" Target="../slideLayouts/slideLayout9.xml"/><Relationship Id="rId4" Type="http://schemas.openxmlformats.org/officeDocument/2006/relationships/image" Target="../media/image15.sv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8.emf"/><Relationship Id="rId2" Type="http://schemas.microsoft.com/office/2018/10/relationships/comments" Target="../comments/modernComment_1DF_1E4FE058.xml"/><Relationship Id="rId1" Type="http://schemas.openxmlformats.org/officeDocument/2006/relationships/slideLayout" Target="../slideLayouts/slideLayout3.xml"/><Relationship Id="rId4" Type="http://schemas.openxmlformats.org/officeDocument/2006/relationships/image" Target="../media/image19.jpeg"/></Relationships>
</file>

<file path=ppt/slides/_rels/slide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0.xml"/><Relationship Id="rId5" Type="http://schemas.openxmlformats.org/officeDocument/2006/relationships/image" Target="../media/image25.pn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3"/>
          <a:srcRect t="20743" b="20743"/>
          <a:stretch/>
        </p:blipFill>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10"/>
          </p:nvPr>
        </p:nvSpPr>
        <p:spPr/>
        <p:txBody>
          <a:bodyPr/>
          <a:lstStyle/>
          <a:p>
            <a:r>
              <a:rPr lang="en-US" sz="6000" dirty="0">
                <a:latin typeface="Neue Haas Grotesk Text Pro" panose="020B0504020202020204" pitchFamily="34" charset="77"/>
              </a:rPr>
              <a:t>AUSTRALIA’S OLD VINES</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a:latin typeface="Inter Display" panose="02000503000000020004" pitchFamily="2" charset="0"/>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11575" y="5857397"/>
            <a:ext cx="1228906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FA71BD6-D3ED-1AFC-517B-E0C3012629B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3B4DA56E-438F-F626-6F0C-B314A4A8DBEC}"/>
              </a:ext>
            </a:extLst>
          </p:cNvPr>
          <p:cNvSpPr txBox="1"/>
          <p:nvPr/>
        </p:nvSpPr>
        <p:spPr>
          <a:xfrm>
            <a:off x="7787899" y="2345408"/>
            <a:ext cx="2312877" cy="369332"/>
          </a:xfrm>
          <a:prstGeom prst="rect">
            <a:avLst/>
          </a:prstGeom>
          <a:noFill/>
        </p:spPr>
        <p:txBody>
          <a:bodyPr wrap="none" rtlCol="0">
            <a:spAutoFit/>
          </a:bodyPr>
          <a:lstStyle/>
          <a:p>
            <a:r>
              <a:rPr lang="en-AU" b="1" dirty="0">
                <a:solidFill>
                  <a:schemeClr val="accent2"/>
                </a:solidFill>
                <a:latin typeface="Neue Haas Grotesk Text Pro" panose="020B0504020202020204" pitchFamily="34" charset="77"/>
              </a:rPr>
              <a:t>BAROSSA VALLEY</a:t>
            </a:r>
          </a:p>
        </p:txBody>
      </p:sp>
      <p:sp>
        <p:nvSpPr>
          <p:cNvPr id="6" name="TextBox 5">
            <a:extLst>
              <a:ext uri="{FF2B5EF4-FFF2-40B4-BE49-F238E27FC236}">
                <a16:creationId xmlns:a16="http://schemas.microsoft.com/office/drawing/2014/main" id="{5166F6E0-8F44-5322-5F02-B8C2391C7951}"/>
              </a:ext>
            </a:extLst>
          </p:cNvPr>
          <p:cNvSpPr txBox="1"/>
          <p:nvPr/>
        </p:nvSpPr>
        <p:spPr>
          <a:xfrm>
            <a:off x="7145075" y="3788154"/>
            <a:ext cx="1364476" cy="307777"/>
          </a:xfrm>
          <a:prstGeom prst="rect">
            <a:avLst/>
          </a:prstGeom>
          <a:noFill/>
        </p:spPr>
        <p:txBody>
          <a:bodyPr wrap="square" rtlCol="0">
            <a:spAutoFit/>
          </a:bodyPr>
          <a:lstStyle/>
          <a:p>
            <a:r>
              <a:rPr lang="en-AU" sz="1400" dirty="0">
                <a:latin typeface="Neue Haas Grotesk Text Pro" panose="020B0504020202020204" pitchFamily="34" charset="77"/>
              </a:rPr>
              <a:t>Adelaide</a:t>
            </a:r>
          </a:p>
        </p:txBody>
      </p:sp>
      <p:sp>
        <p:nvSpPr>
          <p:cNvPr id="7" name="Title 1">
            <a:extLst>
              <a:ext uri="{FF2B5EF4-FFF2-40B4-BE49-F238E27FC236}">
                <a16:creationId xmlns:a16="http://schemas.microsoft.com/office/drawing/2014/main" id="{2BFD8E8B-9874-058D-3863-230B61A7AA63}"/>
              </a:ext>
            </a:extLst>
          </p:cNvPr>
          <p:cNvSpPr txBox="1"/>
          <p:nvPr/>
        </p:nvSpPr>
        <p:spPr>
          <a:xfrm>
            <a:off x="518428" y="4293195"/>
            <a:ext cx="4334423" cy="1197490"/>
          </a:xfrm>
          <a:prstGeom prst="rect">
            <a:avLst/>
          </a:prstGeom>
          <a:noFill/>
        </p:spPr>
        <p:txBody>
          <a:bodyPr/>
          <a:lstStyle>
            <a:lvl1pPr algn="l" defTabSz="914400" rtl="0" eaLnBrk="1" latinLnBrk="0" hangingPunct="1">
              <a:lnSpc>
                <a:spcPct val="80000"/>
              </a:lnSpc>
              <a:spcBef>
                <a:spcPct val="0"/>
              </a:spcBef>
              <a:buNone/>
              <a:defRPr sz="5445"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marL="0" marR="0" lvl="0" indent="0" algn="l" defTabSz="829587" rtl="0" eaLnBrk="1" fontAlgn="auto" latinLnBrk="0" hangingPunct="1">
              <a:lnSpc>
                <a:spcPct val="83000"/>
              </a:lnSpc>
              <a:spcBef>
                <a:spcPts val="0"/>
              </a:spcBef>
              <a:spcAft>
                <a:spcPts val="0"/>
              </a:spcAft>
              <a:buClrTx/>
              <a:buSzTx/>
              <a:buFontTx/>
              <a:buNone/>
              <a:tabLst>
                <a:tab pos="1156236" algn="l"/>
              </a:tabLst>
              <a:defRPr/>
            </a:pPr>
            <a:r>
              <a:rPr kumimoji="0" lang="en-US" sz="5400" b="0" i="0" u="none" strike="noStrike" kern="1200" cap="none" spc="0" normalizeH="0" baseline="0" noProof="0" dirty="0">
                <a:ln>
                  <a:noFill/>
                </a:ln>
                <a:solidFill>
                  <a:srgbClr val="173F34"/>
                </a:solidFill>
                <a:effectLst/>
                <a:uLnTx/>
                <a:uFillTx/>
                <a:latin typeface="Neue Haas Grotesk Text Pro" panose="020B0504020202020204" pitchFamily="34" charset="77"/>
              </a:rPr>
              <a:t>SOUTH AUSTRALIA</a:t>
            </a:r>
          </a:p>
        </p:txBody>
      </p:sp>
      <p:sp>
        <p:nvSpPr>
          <p:cNvPr id="3" name="TextBox 2">
            <a:extLst>
              <a:ext uri="{FF2B5EF4-FFF2-40B4-BE49-F238E27FC236}">
                <a16:creationId xmlns:a16="http://schemas.microsoft.com/office/drawing/2014/main" id="{66DDD29C-42B3-6A9D-D1C1-FF08CD7C696E}"/>
              </a:ext>
            </a:extLst>
          </p:cNvPr>
          <p:cNvSpPr txBox="1"/>
          <p:nvPr/>
        </p:nvSpPr>
        <p:spPr>
          <a:xfrm>
            <a:off x="9496881" y="3215665"/>
            <a:ext cx="1799916" cy="369332"/>
          </a:xfrm>
          <a:prstGeom prst="rect">
            <a:avLst/>
          </a:prstGeom>
          <a:noFill/>
        </p:spPr>
        <p:txBody>
          <a:bodyPr wrap="none" rtlCol="0">
            <a:spAutoFit/>
          </a:bodyPr>
          <a:lstStyle/>
          <a:p>
            <a:r>
              <a:rPr lang="en-AU" b="1" dirty="0">
                <a:solidFill>
                  <a:schemeClr val="accent2"/>
                </a:solidFill>
                <a:latin typeface="Neue Haas Grotesk Text Pro" panose="020B0504020202020204" pitchFamily="34" charset="77"/>
              </a:rPr>
              <a:t>EDEN VALLEY</a:t>
            </a:r>
          </a:p>
        </p:txBody>
      </p:sp>
    </p:spTree>
    <p:extLst>
      <p:ext uri="{BB962C8B-B14F-4D97-AF65-F5344CB8AC3E}">
        <p14:creationId xmlns:p14="http://schemas.microsoft.com/office/powerpoint/2010/main" val="2368647686"/>
      </p:ext>
    </p:extLst>
  </p:cSld>
  <p:clrMapOvr>
    <a:masterClrMapping/>
  </p:clrMapOvr>
  <p:transition/>
  <p:extLst>
    <p:ext uri="{6950BFC3-D8DA-4A85-94F7-54DA5524770B}">
      <p188:commentRel xmlns:p188="http://schemas.microsoft.com/office/powerpoint/2018/8/main" r:id="rId2"/>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2"/>
          <a:srcRect b="25058"/>
          <a:stretch/>
        </p:blipFill>
        <p:spPr>
          <a:xfrm>
            <a:off x="0" y="0"/>
            <a:ext cx="6096000" cy="6858000"/>
          </a:xfrm>
        </p:spPr>
      </p:pic>
      <p:sp>
        <p:nvSpPr>
          <p:cNvPr id="3" name="Title 2">
            <a:extLst>
              <a:ext uri="{FF2B5EF4-FFF2-40B4-BE49-F238E27FC236}">
                <a16:creationId xmlns:a16="http://schemas.microsoft.com/office/drawing/2014/main" id="{A90D5258-C014-166E-5CA8-A7EFE0B0E0BD}"/>
              </a:ext>
            </a:extLst>
          </p:cNvPr>
          <p:cNvSpPr>
            <a:spLocks noGrp="1"/>
          </p:cNvSpPr>
          <p:nvPr>
            <p:ph type="title"/>
          </p:nvPr>
        </p:nvSpPr>
        <p:spPr>
          <a:xfrm>
            <a:off x="6959600" y="1073314"/>
            <a:ext cx="6158452" cy="1325562"/>
          </a:xfrm>
        </p:spPr>
        <p:txBody>
          <a:bodyPr/>
          <a:lstStyle/>
          <a:p>
            <a:r>
              <a:rPr lang="en-US" sz="5400" dirty="0">
                <a:solidFill>
                  <a:schemeClr val="accent2"/>
                </a:solidFill>
                <a:latin typeface="Neue Haas Grotesk Text Pro" panose="020B0504020202020204" pitchFamily="34" charset="77"/>
              </a:rPr>
              <a:t>BAROSSA</a:t>
            </a:r>
          </a:p>
        </p:txBody>
      </p:sp>
      <p:sp>
        <p:nvSpPr>
          <p:cNvPr id="11" name="Text Placeholder 3">
            <a:extLst>
              <a:ext uri="{FF2B5EF4-FFF2-40B4-BE49-F238E27FC236}">
                <a16:creationId xmlns:a16="http://schemas.microsoft.com/office/drawing/2014/main" id="{A65CCD72-C13C-FA18-C47E-6494C0A40600}"/>
              </a:ext>
            </a:extLst>
          </p:cNvPr>
          <p:cNvSpPr>
            <a:spLocks noGrp="1"/>
          </p:cNvSpPr>
          <p:nvPr>
            <p:ph type="body" sz="quarter" idx="11"/>
          </p:nvPr>
        </p:nvSpPr>
        <p:spPr>
          <a:xfrm>
            <a:off x="6959600" y="2241550"/>
            <a:ext cx="4105121" cy="3327395"/>
          </a:xfrm>
        </p:spPr>
        <p:txBody>
          <a:bodyPr/>
          <a:lstStyle/>
          <a:p>
            <a:pPr marL="285750" indent="-285750">
              <a:buClr>
                <a:schemeClr val="accent3"/>
              </a:buClr>
              <a:buFont typeface="Arial" panose="020B0604020202020204" pitchFamily="34" charset="0"/>
              <a:buChar char="•"/>
            </a:pPr>
            <a:r>
              <a:rPr lang="en-AU" dirty="0">
                <a:effectLst/>
                <a:latin typeface="Neue Haas Grotesk Text Pro" panose="020B0504020202020204" pitchFamily="34" charset="77"/>
              </a:rPr>
              <a:t>Vines dating back to 1842 </a:t>
            </a:r>
          </a:p>
          <a:p>
            <a:pPr marL="285750" indent="-285750">
              <a:buClr>
                <a:schemeClr val="accent3"/>
              </a:buClr>
              <a:buFont typeface="Arial" panose="020B0604020202020204" pitchFamily="34" charset="0"/>
              <a:buChar char="•"/>
            </a:pPr>
            <a:r>
              <a:rPr lang="en-AU" dirty="0">
                <a:effectLst/>
                <a:latin typeface="Neue Haas Grotesk Text Pro" panose="020B0504020202020204" pitchFamily="34" charset="77"/>
              </a:rPr>
              <a:t>Home to some of the world’s oldest Shiraz, Mourvèdre and Grenache vines</a:t>
            </a:r>
          </a:p>
          <a:p>
            <a:pPr marL="285750" indent="-285750">
              <a:buClr>
                <a:schemeClr val="accent3"/>
              </a:buClr>
              <a:buFont typeface="Arial" panose="020B0604020202020204" pitchFamily="34" charset="0"/>
              <a:buChar char="•"/>
            </a:pPr>
            <a:r>
              <a:rPr lang="en-AU" dirty="0">
                <a:effectLst/>
                <a:latin typeface="Neue Haas Grotesk Text Pro" panose="020B0504020202020204" pitchFamily="34" charset="77"/>
              </a:rPr>
              <a:t>Barossa old-vine varieties: </a:t>
            </a:r>
          </a:p>
          <a:p>
            <a:pPr marL="612359" lvl="2" indent="-285750">
              <a:buClr>
                <a:schemeClr val="bg2"/>
              </a:buClr>
              <a:buFont typeface="Arial" panose="020B0604020202020204" pitchFamily="34" charset="0"/>
              <a:buChar char="•"/>
            </a:pPr>
            <a:r>
              <a:rPr lang="en-AU" dirty="0">
                <a:effectLst/>
                <a:latin typeface="Neue Haas Grotesk Text Pro" panose="020B0504020202020204" pitchFamily="34" charset="77"/>
              </a:rPr>
              <a:t>Shiraz </a:t>
            </a:r>
          </a:p>
          <a:p>
            <a:pPr marL="612359" lvl="2" indent="-285750">
              <a:buClr>
                <a:schemeClr val="bg2"/>
              </a:buClr>
              <a:buFont typeface="Arial" panose="020B0604020202020204" pitchFamily="34" charset="0"/>
              <a:buChar char="•"/>
            </a:pPr>
            <a:r>
              <a:rPr lang="en-AU" dirty="0">
                <a:effectLst/>
                <a:latin typeface="Neue Haas Grotesk Text Pro" panose="020B0504020202020204" pitchFamily="34" charset="77"/>
              </a:rPr>
              <a:t>Mourvèdre </a:t>
            </a:r>
          </a:p>
          <a:p>
            <a:pPr marL="612359" lvl="2" indent="-285750">
              <a:buClr>
                <a:schemeClr val="bg2"/>
              </a:buClr>
              <a:buFont typeface="Arial" panose="020B0604020202020204" pitchFamily="34" charset="0"/>
              <a:buChar char="•"/>
            </a:pPr>
            <a:r>
              <a:rPr lang="en-AU" dirty="0">
                <a:effectLst/>
                <a:latin typeface="Neue Haas Grotesk Text Pro" panose="020B0504020202020204" pitchFamily="34" charset="77"/>
              </a:rPr>
              <a:t>Grenache </a:t>
            </a:r>
          </a:p>
          <a:p>
            <a:pPr marL="612359" lvl="2" indent="-285750">
              <a:buClr>
                <a:schemeClr val="bg2"/>
              </a:buClr>
              <a:buFont typeface="Arial" panose="020B0604020202020204" pitchFamily="34" charset="0"/>
              <a:buChar char="•"/>
            </a:pPr>
            <a:r>
              <a:rPr lang="en-AU" dirty="0">
                <a:effectLst/>
                <a:latin typeface="Neue Haas Grotesk Text Pro" panose="020B0504020202020204" pitchFamily="34" charset="77"/>
              </a:rPr>
              <a:t>Cabernet Sauvignon </a:t>
            </a:r>
          </a:p>
          <a:p>
            <a:pPr marL="612359" lvl="2" indent="-285750">
              <a:buClr>
                <a:schemeClr val="bg2"/>
              </a:buClr>
              <a:buFont typeface="Arial" panose="020B0604020202020204" pitchFamily="34" charset="0"/>
              <a:buChar char="•"/>
            </a:pPr>
            <a:r>
              <a:rPr lang="en-AU" dirty="0">
                <a:effectLst/>
                <a:latin typeface="Neue Haas Grotesk Text Pro" panose="020B0504020202020204" pitchFamily="34" charset="77"/>
              </a:rPr>
              <a:t>Riesling </a:t>
            </a:r>
          </a:p>
          <a:p>
            <a:pPr marL="612359" lvl="2" indent="-285750">
              <a:buClr>
                <a:schemeClr val="bg2"/>
              </a:buClr>
              <a:buFont typeface="Arial" panose="020B0604020202020204" pitchFamily="34" charset="0"/>
              <a:buChar char="•"/>
            </a:pPr>
            <a:r>
              <a:rPr lang="en-AU" dirty="0">
                <a:effectLst/>
                <a:latin typeface="Neue Haas Grotesk Text Pro" panose="020B0504020202020204" pitchFamily="34" charset="77"/>
              </a:rPr>
              <a:t>Chardonnay </a:t>
            </a:r>
          </a:p>
          <a:p>
            <a:pPr marL="612359" lvl="2" indent="-285750">
              <a:buClr>
                <a:schemeClr val="bg2"/>
              </a:buClr>
              <a:buFont typeface="Arial" panose="020B0604020202020204" pitchFamily="34" charset="0"/>
              <a:buChar char="•"/>
            </a:pPr>
            <a:r>
              <a:rPr lang="en-AU" dirty="0">
                <a:effectLst/>
                <a:latin typeface="Neue Haas Grotesk Text Pro" panose="020B0504020202020204" pitchFamily="34" charset="77"/>
              </a:rPr>
              <a:t>Semillon</a:t>
            </a:r>
          </a:p>
        </p:txBody>
      </p:sp>
    </p:spTree>
    <p:extLst>
      <p:ext uri="{BB962C8B-B14F-4D97-AF65-F5344CB8AC3E}">
        <p14:creationId xmlns:p14="http://schemas.microsoft.com/office/powerpoint/2010/main" val="4273173378"/>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FA71BD6-D3ED-1AFC-517B-E0C3012629B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350" y="0"/>
            <a:ext cx="12185650" cy="6858000"/>
          </a:xfrm>
          <a:prstGeom prst="rect">
            <a:avLst/>
          </a:prstGeom>
        </p:spPr>
      </p:pic>
      <p:sp>
        <p:nvSpPr>
          <p:cNvPr id="5" name="TextBox 4">
            <a:extLst>
              <a:ext uri="{FF2B5EF4-FFF2-40B4-BE49-F238E27FC236}">
                <a16:creationId xmlns:a16="http://schemas.microsoft.com/office/drawing/2014/main" id="{3B4DA56E-438F-F626-6F0C-B314A4A8DBEC}"/>
              </a:ext>
            </a:extLst>
          </p:cNvPr>
          <p:cNvSpPr txBox="1"/>
          <p:nvPr/>
        </p:nvSpPr>
        <p:spPr>
          <a:xfrm>
            <a:off x="8014922" y="1973342"/>
            <a:ext cx="2689864" cy="369332"/>
          </a:xfrm>
          <a:prstGeom prst="rect">
            <a:avLst/>
          </a:prstGeom>
          <a:noFill/>
        </p:spPr>
        <p:txBody>
          <a:bodyPr wrap="square" rtlCol="0">
            <a:spAutoFit/>
          </a:bodyPr>
          <a:lstStyle/>
          <a:p>
            <a:r>
              <a:rPr lang="en-AU" b="1" dirty="0">
                <a:solidFill>
                  <a:schemeClr val="accent2"/>
                </a:solidFill>
                <a:latin typeface="Neue Haas Grotesk Text Pro" panose="020B0504020202020204" pitchFamily="34" charset="77"/>
              </a:rPr>
              <a:t>HUNTER VALLEY</a:t>
            </a:r>
          </a:p>
        </p:txBody>
      </p:sp>
      <p:sp>
        <p:nvSpPr>
          <p:cNvPr id="6" name="TextBox 5">
            <a:extLst>
              <a:ext uri="{FF2B5EF4-FFF2-40B4-BE49-F238E27FC236}">
                <a16:creationId xmlns:a16="http://schemas.microsoft.com/office/drawing/2014/main" id="{5166F6E0-8F44-5322-5F02-B8C2391C7951}"/>
              </a:ext>
            </a:extLst>
          </p:cNvPr>
          <p:cNvSpPr txBox="1"/>
          <p:nvPr/>
        </p:nvSpPr>
        <p:spPr>
          <a:xfrm>
            <a:off x="9460288" y="5383624"/>
            <a:ext cx="1364476" cy="307777"/>
          </a:xfrm>
          <a:prstGeom prst="rect">
            <a:avLst/>
          </a:prstGeom>
          <a:noFill/>
        </p:spPr>
        <p:txBody>
          <a:bodyPr wrap="square" rtlCol="0">
            <a:spAutoFit/>
          </a:bodyPr>
          <a:lstStyle/>
          <a:p>
            <a:r>
              <a:rPr lang="en-AU" sz="1400" dirty="0">
                <a:latin typeface="Neue Haas Grotesk Text Pro" panose="020B0504020202020204" pitchFamily="34" charset="77"/>
              </a:rPr>
              <a:t>Sydney</a:t>
            </a:r>
          </a:p>
        </p:txBody>
      </p:sp>
      <p:sp>
        <p:nvSpPr>
          <p:cNvPr id="7" name="Title 1">
            <a:extLst>
              <a:ext uri="{FF2B5EF4-FFF2-40B4-BE49-F238E27FC236}">
                <a16:creationId xmlns:a16="http://schemas.microsoft.com/office/drawing/2014/main" id="{2BFD8E8B-9874-058D-3863-230B61A7AA63}"/>
              </a:ext>
            </a:extLst>
          </p:cNvPr>
          <p:cNvSpPr txBox="1"/>
          <p:nvPr/>
        </p:nvSpPr>
        <p:spPr>
          <a:xfrm>
            <a:off x="455365" y="528389"/>
            <a:ext cx="6172457" cy="1197490"/>
          </a:xfrm>
          <a:prstGeom prst="rect">
            <a:avLst/>
          </a:prstGeom>
          <a:noFill/>
        </p:spPr>
        <p:txBody>
          <a:bodyPr/>
          <a:lstStyle>
            <a:lvl1pPr algn="l" defTabSz="914400" rtl="0" eaLnBrk="1" latinLnBrk="0" hangingPunct="1">
              <a:lnSpc>
                <a:spcPct val="80000"/>
              </a:lnSpc>
              <a:spcBef>
                <a:spcPct val="0"/>
              </a:spcBef>
              <a:buNone/>
              <a:defRPr sz="5445"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marL="0" marR="0" lvl="0" indent="0" algn="l" defTabSz="829587" rtl="0" eaLnBrk="1" fontAlgn="auto" latinLnBrk="0" hangingPunct="1">
              <a:lnSpc>
                <a:spcPct val="83000"/>
              </a:lnSpc>
              <a:spcBef>
                <a:spcPts val="0"/>
              </a:spcBef>
              <a:spcAft>
                <a:spcPts val="0"/>
              </a:spcAft>
              <a:buClrTx/>
              <a:buSzTx/>
              <a:buFontTx/>
              <a:buNone/>
              <a:tabLst>
                <a:tab pos="1156236" algn="l"/>
              </a:tabLst>
              <a:defRPr/>
            </a:pPr>
            <a:r>
              <a:rPr kumimoji="0" lang="en-US" sz="5400" b="0" i="0" u="none" strike="noStrike" kern="1200" cap="none" spc="0" normalizeH="0" baseline="0" noProof="0" dirty="0">
                <a:ln>
                  <a:noFill/>
                </a:ln>
                <a:solidFill>
                  <a:srgbClr val="173F34"/>
                </a:solidFill>
                <a:effectLst/>
                <a:uLnTx/>
                <a:uFillTx/>
                <a:latin typeface="Neue Haas Grotesk Text Pro" panose="020B0504020202020204" pitchFamily="34" charset="77"/>
              </a:rPr>
              <a:t>NSW</a:t>
            </a:r>
          </a:p>
        </p:txBody>
      </p:sp>
      <p:sp>
        <p:nvSpPr>
          <p:cNvPr id="3" name="TextBox 2">
            <a:extLst>
              <a:ext uri="{FF2B5EF4-FFF2-40B4-BE49-F238E27FC236}">
                <a16:creationId xmlns:a16="http://schemas.microsoft.com/office/drawing/2014/main" id="{66DDD29C-42B3-6A9D-D1C1-FF08CD7C696E}"/>
              </a:ext>
            </a:extLst>
          </p:cNvPr>
          <p:cNvSpPr txBox="1"/>
          <p:nvPr/>
        </p:nvSpPr>
        <p:spPr>
          <a:xfrm>
            <a:off x="10824765" y="3526246"/>
            <a:ext cx="1271378" cy="307777"/>
          </a:xfrm>
          <a:prstGeom prst="rect">
            <a:avLst/>
          </a:prstGeom>
          <a:noFill/>
        </p:spPr>
        <p:txBody>
          <a:bodyPr wrap="square" rtlCol="0">
            <a:spAutoFit/>
          </a:bodyPr>
          <a:lstStyle/>
          <a:p>
            <a:r>
              <a:rPr lang="en-AU" sz="1400" dirty="0">
                <a:latin typeface="Neue Haas Grotesk Text Pro" panose="020B0504020202020204" pitchFamily="34" charset="77"/>
              </a:rPr>
              <a:t>Newcastle</a:t>
            </a:r>
          </a:p>
        </p:txBody>
      </p:sp>
    </p:spTree>
    <p:extLst>
      <p:ext uri="{BB962C8B-B14F-4D97-AF65-F5344CB8AC3E}">
        <p14:creationId xmlns:p14="http://schemas.microsoft.com/office/powerpoint/2010/main" val="3796098312"/>
      </p:ext>
    </p:extLst>
  </p:cSld>
  <p:clrMapOvr>
    <a:masterClrMapping/>
  </p:clrMapOvr>
  <p:transition/>
  <p:extLst>
    <p:ext uri="{6950BFC3-D8DA-4A85-94F7-54DA5524770B}">
      <p188:commentRel xmlns:p188="http://schemas.microsoft.com/office/powerpoint/2018/8/main" r:id="rId2"/>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2"/>
          <a:srcRect l="22642" r="18062"/>
          <a:stretch/>
        </p:blipFill>
        <p:spPr>
          <a:xfrm>
            <a:off x="0" y="0"/>
            <a:ext cx="6096000" cy="6858000"/>
          </a:xfrm>
        </p:spPr>
      </p:pic>
      <p:sp>
        <p:nvSpPr>
          <p:cNvPr id="3" name="Title 2">
            <a:extLst>
              <a:ext uri="{FF2B5EF4-FFF2-40B4-BE49-F238E27FC236}">
                <a16:creationId xmlns:a16="http://schemas.microsoft.com/office/drawing/2014/main" id="{A90D5258-C014-166E-5CA8-A7EFE0B0E0BD}"/>
              </a:ext>
            </a:extLst>
          </p:cNvPr>
          <p:cNvSpPr>
            <a:spLocks noGrp="1"/>
          </p:cNvSpPr>
          <p:nvPr>
            <p:ph type="title"/>
          </p:nvPr>
        </p:nvSpPr>
        <p:spPr>
          <a:xfrm>
            <a:off x="6959600" y="665406"/>
            <a:ext cx="4812516" cy="1325562"/>
          </a:xfrm>
        </p:spPr>
        <p:txBody>
          <a:bodyPr/>
          <a:lstStyle/>
          <a:p>
            <a:r>
              <a:rPr lang="en-US" sz="5400" dirty="0">
                <a:solidFill>
                  <a:schemeClr val="accent1"/>
                </a:solidFill>
                <a:latin typeface="Neue Haas Grotesk Text Pro" panose="020B0504020202020204" pitchFamily="34" charset="77"/>
              </a:rPr>
              <a:t>HUNTER </a:t>
            </a:r>
            <a:r>
              <a:rPr lang="en-US" sz="5400" dirty="0">
                <a:solidFill>
                  <a:schemeClr val="accent4"/>
                </a:solidFill>
                <a:latin typeface="Neue Haas Grotesk Text Pro" panose="020B0504020202020204" pitchFamily="34" charset="77"/>
              </a:rPr>
              <a:t>VALLEY</a:t>
            </a:r>
          </a:p>
        </p:txBody>
      </p:sp>
      <p:sp>
        <p:nvSpPr>
          <p:cNvPr id="11" name="Text Placeholder 3">
            <a:extLst>
              <a:ext uri="{FF2B5EF4-FFF2-40B4-BE49-F238E27FC236}">
                <a16:creationId xmlns:a16="http://schemas.microsoft.com/office/drawing/2014/main" id="{A65CCD72-C13C-FA18-C47E-6494C0A40600}"/>
              </a:ext>
            </a:extLst>
          </p:cNvPr>
          <p:cNvSpPr>
            <a:spLocks noGrp="1"/>
          </p:cNvSpPr>
          <p:nvPr>
            <p:ph type="body" sz="quarter" idx="11"/>
          </p:nvPr>
        </p:nvSpPr>
        <p:spPr>
          <a:xfrm>
            <a:off x="6959600" y="2435120"/>
            <a:ext cx="4105121" cy="3327395"/>
          </a:xfrm>
        </p:spPr>
        <p:txBody>
          <a:bodyPr/>
          <a:lstStyle/>
          <a:p>
            <a:pPr marL="285750" indent="-285750">
              <a:buFont typeface="Arial" panose="020B0604020202020204" pitchFamily="34" charset="0"/>
              <a:buChar char="•"/>
            </a:pPr>
            <a:r>
              <a:rPr lang="en-AU" sz="1600" dirty="0">
                <a:effectLst/>
                <a:latin typeface="Neue Haas Grotesk Text Pro" panose="020B0504020202020204" pitchFamily="34" charset="77"/>
              </a:rPr>
              <a:t>Vineyards dating back to the 1860s </a:t>
            </a:r>
          </a:p>
          <a:p>
            <a:pPr marL="285750" indent="-285750">
              <a:buFont typeface="Arial" panose="020B0604020202020204" pitchFamily="34" charset="0"/>
              <a:buChar char="•"/>
            </a:pPr>
            <a:r>
              <a:rPr lang="en-AU" sz="1600" dirty="0">
                <a:effectLst/>
                <a:latin typeface="Neue Haas Grotesk Text Pro" panose="020B0504020202020204" pitchFamily="34" charset="77"/>
              </a:rPr>
              <a:t>A significant amount of old vines (mostly Shiraz) growing on its own roots </a:t>
            </a:r>
          </a:p>
          <a:p>
            <a:pPr marL="285750" indent="-285750">
              <a:buFont typeface="Arial" panose="020B0604020202020204" pitchFamily="34" charset="0"/>
              <a:buChar char="•"/>
            </a:pPr>
            <a:r>
              <a:rPr lang="en-AU" sz="1600" dirty="0">
                <a:effectLst/>
                <a:latin typeface="Neue Haas Grotesk Text Pro" panose="020B0504020202020204" pitchFamily="34" charset="77"/>
              </a:rPr>
              <a:t>Tyrrell’s Wines, which has been Australian-family-owned since 1858, is known for its six ‘Sacred Sites’ old‑vine blocks </a:t>
            </a:r>
          </a:p>
          <a:p>
            <a:pPr marL="285750" indent="-285750">
              <a:buFont typeface="Arial" panose="020B0604020202020204" pitchFamily="34" charset="0"/>
              <a:buChar char="•"/>
            </a:pPr>
            <a:r>
              <a:rPr lang="en-AU" sz="1600" dirty="0">
                <a:effectLst/>
                <a:latin typeface="Neue Haas Grotesk Text Pro" panose="020B0504020202020204" pitchFamily="34" charset="77"/>
              </a:rPr>
              <a:t>Charles King planted Shiraz in the Old Hill vineyard at Mount Pleasant in 1880, making those vines some of the oldest in the Hunter Valley</a:t>
            </a:r>
          </a:p>
        </p:txBody>
      </p:sp>
    </p:spTree>
    <p:extLst>
      <p:ext uri="{BB962C8B-B14F-4D97-AF65-F5344CB8AC3E}">
        <p14:creationId xmlns:p14="http://schemas.microsoft.com/office/powerpoint/2010/main" val="24253702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FA71BD6-D3ED-1AFC-517B-E0C3012629B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175" y="0"/>
            <a:ext cx="12185650" cy="6858000"/>
          </a:xfrm>
          <a:prstGeom prst="rect">
            <a:avLst/>
          </a:prstGeom>
        </p:spPr>
      </p:pic>
      <p:sp>
        <p:nvSpPr>
          <p:cNvPr id="6" name="TextBox 5">
            <a:extLst>
              <a:ext uri="{FF2B5EF4-FFF2-40B4-BE49-F238E27FC236}">
                <a16:creationId xmlns:a16="http://schemas.microsoft.com/office/drawing/2014/main" id="{5166F6E0-8F44-5322-5F02-B8C2391C7951}"/>
              </a:ext>
            </a:extLst>
          </p:cNvPr>
          <p:cNvSpPr txBox="1"/>
          <p:nvPr/>
        </p:nvSpPr>
        <p:spPr>
          <a:xfrm>
            <a:off x="6230675" y="3429000"/>
            <a:ext cx="1364476" cy="307777"/>
          </a:xfrm>
          <a:prstGeom prst="rect">
            <a:avLst/>
          </a:prstGeom>
          <a:noFill/>
        </p:spPr>
        <p:txBody>
          <a:bodyPr wrap="square" rtlCol="0">
            <a:spAutoFit/>
          </a:bodyPr>
          <a:lstStyle/>
          <a:p>
            <a:r>
              <a:rPr lang="en-AU" sz="1400" dirty="0">
                <a:latin typeface="Neue Haas Grotesk Text Pro" panose="020B0504020202020204" pitchFamily="34" charset="77"/>
              </a:rPr>
              <a:t>Adelaide</a:t>
            </a:r>
          </a:p>
        </p:txBody>
      </p:sp>
      <p:sp>
        <p:nvSpPr>
          <p:cNvPr id="7" name="Title 1">
            <a:extLst>
              <a:ext uri="{FF2B5EF4-FFF2-40B4-BE49-F238E27FC236}">
                <a16:creationId xmlns:a16="http://schemas.microsoft.com/office/drawing/2014/main" id="{2BFD8E8B-9874-058D-3863-230B61A7AA63}"/>
              </a:ext>
            </a:extLst>
          </p:cNvPr>
          <p:cNvSpPr txBox="1"/>
          <p:nvPr/>
        </p:nvSpPr>
        <p:spPr>
          <a:xfrm>
            <a:off x="518428" y="3743407"/>
            <a:ext cx="4236452" cy="1197490"/>
          </a:xfrm>
          <a:prstGeom prst="rect">
            <a:avLst/>
          </a:prstGeom>
          <a:noFill/>
        </p:spPr>
        <p:txBody>
          <a:bodyPr/>
          <a:lstStyle>
            <a:lvl1pPr algn="l" defTabSz="914400" rtl="0" eaLnBrk="1" latinLnBrk="0" hangingPunct="1">
              <a:lnSpc>
                <a:spcPct val="80000"/>
              </a:lnSpc>
              <a:spcBef>
                <a:spcPct val="0"/>
              </a:spcBef>
              <a:buNone/>
              <a:defRPr sz="5445"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marL="0" marR="0" lvl="0" indent="0" algn="l" defTabSz="829587" rtl="0" eaLnBrk="1" fontAlgn="auto" latinLnBrk="0" hangingPunct="1">
              <a:lnSpc>
                <a:spcPct val="83000"/>
              </a:lnSpc>
              <a:spcBef>
                <a:spcPts val="0"/>
              </a:spcBef>
              <a:spcAft>
                <a:spcPts val="0"/>
              </a:spcAft>
              <a:buClrTx/>
              <a:buSzTx/>
              <a:buFontTx/>
              <a:buNone/>
              <a:tabLst>
                <a:tab pos="1156236" algn="l"/>
              </a:tabLst>
              <a:defRPr/>
            </a:pPr>
            <a:r>
              <a:rPr kumimoji="0" lang="en-US" sz="5400" b="0" i="0" u="none" strike="noStrike" kern="1200" cap="none" spc="0" normalizeH="0" baseline="0" noProof="0" dirty="0">
                <a:ln>
                  <a:noFill/>
                </a:ln>
                <a:solidFill>
                  <a:srgbClr val="173F34"/>
                </a:solidFill>
                <a:effectLst/>
                <a:uLnTx/>
                <a:uFillTx/>
                <a:latin typeface="Neue Haas Grotesk Text Pro" panose="020B0504020202020204" pitchFamily="34" charset="77"/>
              </a:rPr>
              <a:t>SOUTH AUSTRALIA</a:t>
            </a:r>
          </a:p>
        </p:txBody>
      </p:sp>
      <p:sp>
        <p:nvSpPr>
          <p:cNvPr id="3" name="TextBox 2">
            <a:extLst>
              <a:ext uri="{FF2B5EF4-FFF2-40B4-BE49-F238E27FC236}">
                <a16:creationId xmlns:a16="http://schemas.microsoft.com/office/drawing/2014/main" id="{66DDD29C-42B3-6A9D-D1C1-FF08CD7C696E}"/>
              </a:ext>
            </a:extLst>
          </p:cNvPr>
          <p:cNvSpPr txBox="1"/>
          <p:nvPr/>
        </p:nvSpPr>
        <p:spPr>
          <a:xfrm>
            <a:off x="8330234" y="3972820"/>
            <a:ext cx="2549352" cy="369332"/>
          </a:xfrm>
          <a:prstGeom prst="rect">
            <a:avLst/>
          </a:prstGeom>
          <a:noFill/>
        </p:spPr>
        <p:txBody>
          <a:bodyPr wrap="none" rtlCol="0">
            <a:spAutoFit/>
          </a:bodyPr>
          <a:lstStyle/>
          <a:p>
            <a:r>
              <a:rPr lang="en-AU" b="1" dirty="0">
                <a:solidFill>
                  <a:schemeClr val="accent2"/>
                </a:solidFill>
                <a:latin typeface="Neue Haas Grotesk Text Pro" panose="020B0504020202020204" pitchFamily="34" charset="77"/>
              </a:rPr>
              <a:t>LANGHORNE CREEK</a:t>
            </a:r>
          </a:p>
        </p:txBody>
      </p:sp>
    </p:spTree>
    <p:extLst>
      <p:ext uri="{BB962C8B-B14F-4D97-AF65-F5344CB8AC3E}">
        <p14:creationId xmlns:p14="http://schemas.microsoft.com/office/powerpoint/2010/main" val="1700699826"/>
      </p:ext>
    </p:extLst>
  </p:cSld>
  <p:clrMapOvr>
    <a:masterClrMapping/>
  </p:clrMapOvr>
  <p:transition/>
  <p:extLst>
    <p:ext uri="{6950BFC3-D8DA-4A85-94F7-54DA5524770B}">
      <p188:commentRel xmlns:p188="http://schemas.microsoft.com/office/powerpoint/2018/8/main" r:id="rId2"/>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2"/>
          <a:srcRect t="9128" r="1014" b="16633"/>
          <a:stretch/>
        </p:blipFill>
        <p:spPr>
          <a:xfrm>
            <a:off x="0" y="0"/>
            <a:ext cx="6096000" cy="6858000"/>
          </a:xfrm>
        </p:spPr>
      </p:pic>
      <p:sp>
        <p:nvSpPr>
          <p:cNvPr id="3" name="Title 2">
            <a:extLst>
              <a:ext uri="{FF2B5EF4-FFF2-40B4-BE49-F238E27FC236}">
                <a16:creationId xmlns:a16="http://schemas.microsoft.com/office/drawing/2014/main" id="{A90D5258-C014-166E-5CA8-A7EFE0B0E0BD}"/>
              </a:ext>
            </a:extLst>
          </p:cNvPr>
          <p:cNvSpPr>
            <a:spLocks noGrp="1"/>
          </p:cNvSpPr>
          <p:nvPr>
            <p:ph type="title"/>
          </p:nvPr>
        </p:nvSpPr>
        <p:spPr>
          <a:xfrm>
            <a:off x="6959600" y="665406"/>
            <a:ext cx="6158452" cy="1325562"/>
          </a:xfrm>
        </p:spPr>
        <p:txBody>
          <a:bodyPr/>
          <a:lstStyle/>
          <a:p>
            <a:r>
              <a:rPr lang="en-US" sz="5400" dirty="0">
                <a:solidFill>
                  <a:schemeClr val="accent1"/>
                </a:solidFill>
                <a:latin typeface="Neue Haas Grotesk Text Pro" panose="020B0504020202020204" pitchFamily="34" charset="77"/>
              </a:rPr>
              <a:t>Langhorne </a:t>
            </a:r>
            <a:r>
              <a:rPr lang="en-US" sz="5400" dirty="0">
                <a:solidFill>
                  <a:schemeClr val="accent4"/>
                </a:solidFill>
                <a:latin typeface="Neue Haas Grotesk Text Pro" panose="020B0504020202020204" pitchFamily="34" charset="77"/>
              </a:rPr>
              <a:t>Creek</a:t>
            </a:r>
          </a:p>
        </p:txBody>
      </p:sp>
      <p:sp>
        <p:nvSpPr>
          <p:cNvPr id="11" name="Text Placeholder 3">
            <a:extLst>
              <a:ext uri="{FF2B5EF4-FFF2-40B4-BE49-F238E27FC236}">
                <a16:creationId xmlns:a16="http://schemas.microsoft.com/office/drawing/2014/main" id="{A65CCD72-C13C-FA18-C47E-6494C0A40600}"/>
              </a:ext>
            </a:extLst>
          </p:cNvPr>
          <p:cNvSpPr>
            <a:spLocks noGrp="1"/>
          </p:cNvSpPr>
          <p:nvPr>
            <p:ph type="body" sz="quarter" idx="11"/>
          </p:nvPr>
        </p:nvSpPr>
        <p:spPr>
          <a:xfrm>
            <a:off x="6959600" y="2334221"/>
            <a:ext cx="4105121" cy="3327395"/>
          </a:xfrm>
        </p:spPr>
        <p:txBody>
          <a:bodyPr/>
          <a:lstStyle/>
          <a:p>
            <a:r>
              <a:rPr lang="en-AU" sz="1600" dirty="0">
                <a:effectLst/>
                <a:latin typeface="Neue Haas Grotesk Text Pro" panose="020B0504020202020204" pitchFamily="34" charset="77"/>
              </a:rPr>
              <a:t>Home to the world’s oldest family-owned Cabernet Sauvignon vines, planted in 1891 at the </a:t>
            </a:r>
            <a:r>
              <a:rPr lang="en-AU" sz="1600" dirty="0" err="1">
                <a:effectLst/>
                <a:latin typeface="Neue Haas Grotesk Text Pro" panose="020B0504020202020204" pitchFamily="34" charset="77"/>
              </a:rPr>
              <a:t>Metala</a:t>
            </a:r>
            <a:r>
              <a:rPr lang="en-AU" sz="1600" dirty="0">
                <a:effectLst/>
                <a:latin typeface="Neue Haas Grotesk Text Pro" panose="020B0504020202020204" pitchFamily="34" charset="77"/>
              </a:rPr>
              <a:t> vineyard.</a:t>
            </a:r>
          </a:p>
        </p:txBody>
      </p:sp>
      <p:pic>
        <p:nvPicPr>
          <p:cNvPr id="2" name="Picture Placeholder 5">
            <a:extLst>
              <a:ext uri="{FF2B5EF4-FFF2-40B4-BE49-F238E27FC236}">
                <a16:creationId xmlns:a16="http://schemas.microsoft.com/office/drawing/2014/main" id="{EDFB8921-9DC5-2406-E55A-C1B686E04DA0}"/>
              </a:ext>
            </a:extLst>
          </p:cNvPr>
          <p:cNvPicPr>
            <a:picLocks noChangeAspect="1"/>
          </p:cNvPicPr>
          <p:nvPr/>
        </p:nvPicPr>
        <p:blipFill>
          <a:blip r:embed="rId3"/>
          <a:srcRect l="22774" r="22774"/>
          <a:stretch/>
        </p:blipFill>
        <p:spPr>
          <a:xfrm>
            <a:off x="9591741" y="3687931"/>
            <a:ext cx="2600259" cy="3170069"/>
          </a:xfrm>
          <a:prstGeom prst="rect">
            <a:avLst/>
          </a:prstGeom>
          <a:solidFill>
            <a:schemeClr val="bg1">
              <a:lumMod val="85000"/>
            </a:schemeClr>
          </a:solidFill>
        </p:spPr>
      </p:pic>
      <p:sp>
        <p:nvSpPr>
          <p:cNvPr id="4" name="TextBox 3">
            <a:extLst>
              <a:ext uri="{FF2B5EF4-FFF2-40B4-BE49-F238E27FC236}">
                <a16:creationId xmlns:a16="http://schemas.microsoft.com/office/drawing/2014/main" id="{D1D4CFF3-B1B3-FD7E-2946-930E0F5DF00D}"/>
              </a:ext>
            </a:extLst>
          </p:cNvPr>
          <p:cNvSpPr txBox="1"/>
          <p:nvPr/>
        </p:nvSpPr>
        <p:spPr>
          <a:xfrm rot="16200000">
            <a:off x="8123070" y="5335051"/>
            <a:ext cx="2675732" cy="261610"/>
          </a:xfrm>
          <a:prstGeom prst="rect">
            <a:avLst/>
          </a:prstGeom>
          <a:noFill/>
        </p:spPr>
        <p:txBody>
          <a:bodyPr wrap="square" rtlCol="0">
            <a:spAutoFit/>
          </a:bodyPr>
          <a:lstStyle/>
          <a:p>
            <a:pPr algn="l"/>
            <a:r>
              <a:rPr lang="en-AU" sz="105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Credit: FPT/Adam Bruzzone</a:t>
            </a:r>
          </a:p>
        </p:txBody>
      </p:sp>
    </p:spTree>
    <p:extLst>
      <p:ext uri="{BB962C8B-B14F-4D97-AF65-F5344CB8AC3E}">
        <p14:creationId xmlns:p14="http://schemas.microsoft.com/office/powerpoint/2010/main" val="2371288129"/>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FA71BD6-D3ED-1AFC-517B-E0C3012629B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175" y="1786"/>
            <a:ext cx="12185650" cy="6854428"/>
          </a:xfrm>
          <a:prstGeom prst="rect">
            <a:avLst/>
          </a:prstGeom>
        </p:spPr>
      </p:pic>
      <p:sp>
        <p:nvSpPr>
          <p:cNvPr id="6" name="TextBox 5">
            <a:extLst>
              <a:ext uri="{FF2B5EF4-FFF2-40B4-BE49-F238E27FC236}">
                <a16:creationId xmlns:a16="http://schemas.microsoft.com/office/drawing/2014/main" id="{5166F6E0-8F44-5322-5F02-B8C2391C7951}"/>
              </a:ext>
            </a:extLst>
          </p:cNvPr>
          <p:cNvSpPr txBox="1"/>
          <p:nvPr/>
        </p:nvSpPr>
        <p:spPr>
          <a:xfrm>
            <a:off x="6432473" y="4009171"/>
            <a:ext cx="1364476" cy="307777"/>
          </a:xfrm>
          <a:prstGeom prst="rect">
            <a:avLst/>
          </a:prstGeom>
          <a:noFill/>
        </p:spPr>
        <p:txBody>
          <a:bodyPr wrap="square" rtlCol="0">
            <a:spAutoFit/>
          </a:bodyPr>
          <a:lstStyle/>
          <a:p>
            <a:r>
              <a:rPr lang="en-AU" sz="1400" dirty="0">
                <a:latin typeface="Neue Haas Grotesk Text Pro" panose="020B0504020202020204" pitchFamily="34" charset="77"/>
              </a:rPr>
              <a:t>Adelaide</a:t>
            </a:r>
          </a:p>
        </p:txBody>
      </p:sp>
      <p:sp>
        <p:nvSpPr>
          <p:cNvPr id="7" name="Title 1">
            <a:extLst>
              <a:ext uri="{FF2B5EF4-FFF2-40B4-BE49-F238E27FC236}">
                <a16:creationId xmlns:a16="http://schemas.microsoft.com/office/drawing/2014/main" id="{2BFD8E8B-9874-058D-3863-230B61A7AA63}"/>
              </a:ext>
            </a:extLst>
          </p:cNvPr>
          <p:cNvSpPr txBox="1"/>
          <p:nvPr/>
        </p:nvSpPr>
        <p:spPr>
          <a:xfrm>
            <a:off x="518428" y="4286170"/>
            <a:ext cx="4501441" cy="1197490"/>
          </a:xfrm>
          <a:prstGeom prst="rect">
            <a:avLst/>
          </a:prstGeom>
          <a:noFill/>
        </p:spPr>
        <p:txBody>
          <a:bodyPr/>
          <a:lstStyle>
            <a:lvl1pPr algn="l" defTabSz="914400" rtl="0" eaLnBrk="1" latinLnBrk="0" hangingPunct="1">
              <a:lnSpc>
                <a:spcPct val="80000"/>
              </a:lnSpc>
              <a:spcBef>
                <a:spcPct val="0"/>
              </a:spcBef>
              <a:buNone/>
              <a:defRPr sz="5445"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marL="0" marR="0" lvl="0" indent="0" algn="l" defTabSz="829587" rtl="0" eaLnBrk="1" fontAlgn="auto" latinLnBrk="0" hangingPunct="1">
              <a:lnSpc>
                <a:spcPct val="83000"/>
              </a:lnSpc>
              <a:spcBef>
                <a:spcPts val="0"/>
              </a:spcBef>
              <a:spcAft>
                <a:spcPts val="0"/>
              </a:spcAft>
              <a:buClrTx/>
              <a:buSzTx/>
              <a:buFontTx/>
              <a:buNone/>
              <a:tabLst>
                <a:tab pos="1156236" algn="l"/>
              </a:tabLst>
              <a:defRPr/>
            </a:pPr>
            <a:r>
              <a:rPr kumimoji="0" lang="en-US" sz="5400" b="0" i="0" u="none" strike="noStrike" kern="1200" cap="none" spc="0" normalizeH="0" baseline="0" noProof="0" dirty="0">
                <a:ln>
                  <a:noFill/>
                </a:ln>
                <a:solidFill>
                  <a:schemeClr val="accent1"/>
                </a:solidFill>
                <a:effectLst/>
                <a:uLnTx/>
                <a:uFillTx/>
                <a:latin typeface="Neue Haas Grotesk Text Pro" panose="020B0504020202020204" pitchFamily="34" charset="77"/>
              </a:rPr>
              <a:t>SOUTH AUSTRALIA</a:t>
            </a:r>
          </a:p>
        </p:txBody>
      </p:sp>
      <p:sp>
        <p:nvSpPr>
          <p:cNvPr id="3" name="TextBox 2">
            <a:extLst>
              <a:ext uri="{FF2B5EF4-FFF2-40B4-BE49-F238E27FC236}">
                <a16:creationId xmlns:a16="http://schemas.microsoft.com/office/drawing/2014/main" id="{66DDD29C-42B3-6A9D-D1C1-FF08CD7C696E}"/>
              </a:ext>
            </a:extLst>
          </p:cNvPr>
          <p:cNvSpPr txBox="1"/>
          <p:nvPr/>
        </p:nvSpPr>
        <p:spPr>
          <a:xfrm>
            <a:off x="7874542" y="1872218"/>
            <a:ext cx="1949444" cy="369332"/>
          </a:xfrm>
          <a:prstGeom prst="rect">
            <a:avLst/>
          </a:prstGeom>
          <a:noFill/>
        </p:spPr>
        <p:txBody>
          <a:bodyPr wrap="none" rtlCol="0">
            <a:spAutoFit/>
          </a:bodyPr>
          <a:lstStyle/>
          <a:p>
            <a:r>
              <a:rPr lang="en-AU" b="1" dirty="0">
                <a:solidFill>
                  <a:schemeClr val="accent1"/>
                </a:solidFill>
                <a:latin typeface="Neue Haas Grotesk Text Pro" panose="020B0504020202020204" pitchFamily="34" charset="77"/>
              </a:rPr>
              <a:t>CLARE VALLEY</a:t>
            </a:r>
          </a:p>
        </p:txBody>
      </p:sp>
    </p:spTree>
    <p:extLst>
      <p:ext uri="{BB962C8B-B14F-4D97-AF65-F5344CB8AC3E}">
        <p14:creationId xmlns:p14="http://schemas.microsoft.com/office/powerpoint/2010/main" val="3343973472"/>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2"/>
          <a:srcRect t="15307" r="1014" b="6648"/>
          <a:stretch/>
        </p:blipFill>
        <p:spPr>
          <a:xfrm>
            <a:off x="0" y="0"/>
            <a:ext cx="6096000" cy="6858000"/>
          </a:xfrm>
        </p:spPr>
      </p:pic>
      <p:sp>
        <p:nvSpPr>
          <p:cNvPr id="3" name="Title 2">
            <a:extLst>
              <a:ext uri="{FF2B5EF4-FFF2-40B4-BE49-F238E27FC236}">
                <a16:creationId xmlns:a16="http://schemas.microsoft.com/office/drawing/2014/main" id="{A90D5258-C014-166E-5CA8-A7EFE0B0E0BD}"/>
              </a:ext>
            </a:extLst>
          </p:cNvPr>
          <p:cNvSpPr>
            <a:spLocks noGrp="1"/>
          </p:cNvSpPr>
          <p:nvPr>
            <p:ph type="title"/>
          </p:nvPr>
        </p:nvSpPr>
        <p:spPr>
          <a:xfrm>
            <a:off x="6959600" y="665406"/>
            <a:ext cx="6158452" cy="1325562"/>
          </a:xfrm>
        </p:spPr>
        <p:txBody>
          <a:bodyPr/>
          <a:lstStyle/>
          <a:p>
            <a:r>
              <a:rPr lang="en-US" sz="5400" dirty="0">
                <a:solidFill>
                  <a:schemeClr val="accent1"/>
                </a:solidFill>
                <a:latin typeface="Neue Haas Grotesk Text Pro" panose="020B0504020202020204" pitchFamily="34" charset="77"/>
              </a:rPr>
              <a:t>CLARE </a:t>
            </a:r>
            <a:br>
              <a:rPr lang="en-US" sz="5400" dirty="0">
                <a:solidFill>
                  <a:schemeClr val="accent1"/>
                </a:solidFill>
                <a:latin typeface="Neue Haas Grotesk Text Pro" panose="020B0504020202020204" pitchFamily="34" charset="77"/>
              </a:rPr>
            </a:br>
            <a:r>
              <a:rPr lang="en-US" sz="5400" dirty="0">
                <a:solidFill>
                  <a:schemeClr val="accent4"/>
                </a:solidFill>
                <a:latin typeface="Neue Haas Grotesk Text Pro" panose="020B0504020202020204" pitchFamily="34" charset="77"/>
              </a:rPr>
              <a:t>VALLEY</a:t>
            </a:r>
          </a:p>
        </p:txBody>
      </p:sp>
      <p:sp>
        <p:nvSpPr>
          <p:cNvPr id="11" name="Text Placeholder 3">
            <a:extLst>
              <a:ext uri="{FF2B5EF4-FFF2-40B4-BE49-F238E27FC236}">
                <a16:creationId xmlns:a16="http://schemas.microsoft.com/office/drawing/2014/main" id="{A65CCD72-C13C-FA18-C47E-6494C0A40600}"/>
              </a:ext>
            </a:extLst>
          </p:cNvPr>
          <p:cNvSpPr>
            <a:spLocks noGrp="1"/>
          </p:cNvSpPr>
          <p:nvPr>
            <p:ph type="body" sz="quarter" idx="11"/>
          </p:nvPr>
        </p:nvSpPr>
        <p:spPr>
          <a:xfrm>
            <a:off x="6959600" y="2334221"/>
            <a:ext cx="4105121" cy="3327395"/>
          </a:xfrm>
        </p:spPr>
        <p:txBody>
          <a:bodyPr/>
          <a:lstStyle/>
          <a:p>
            <a:r>
              <a:rPr lang="en-AU" sz="1600" dirty="0">
                <a:effectLst/>
                <a:latin typeface="Neue Haas Grotesk Text Pro" panose="020B0504020202020204" pitchFamily="34" charset="77"/>
              </a:rPr>
              <a:t>Wendouree Cellars’ claim to fame is its prized old-vine Shiraz. First planted in 1893, these dry‑grown vines are still producing beautiful fruit today.</a:t>
            </a:r>
          </a:p>
        </p:txBody>
      </p:sp>
    </p:spTree>
    <p:extLst>
      <p:ext uri="{BB962C8B-B14F-4D97-AF65-F5344CB8AC3E}">
        <p14:creationId xmlns:p14="http://schemas.microsoft.com/office/powerpoint/2010/main" val="2117151650"/>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8BC46-701F-9E32-4D6A-AB72116A8A0B}"/>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C50650E-C39B-819B-9255-045D535C99B1}"/>
              </a:ext>
            </a:extLst>
          </p:cNvPr>
          <p:cNvPicPr>
            <a:picLocks noGrp="1" noChangeAspect="1"/>
          </p:cNvPicPr>
          <p:nvPr>
            <p:ph type="pic" sz="quarter" idx="10"/>
          </p:nvPr>
        </p:nvPicPr>
        <p:blipFill>
          <a:blip r:embed="rId2"/>
          <a:srcRect t="17155" b="17155"/>
          <a:stretch/>
        </p:blipFill>
        <p:spPr>
          <a:xfrm>
            <a:off x="6022683" y="388842"/>
            <a:ext cx="6169315" cy="6083199"/>
          </a:xfrm>
          <a:noFill/>
        </p:spPr>
      </p:pic>
      <p:sp>
        <p:nvSpPr>
          <p:cNvPr id="12" name="Title 2">
            <a:extLst>
              <a:ext uri="{FF2B5EF4-FFF2-40B4-BE49-F238E27FC236}">
                <a16:creationId xmlns:a16="http://schemas.microsoft.com/office/drawing/2014/main" id="{AC09D99B-D472-E84F-CD44-7F72CEE73022}"/>
              </a:ext>
            </a:extLst>
          </p:cNvPr>
          <p:cNvSpPr>
            <a:spLocks noGrp="1"/>
          </p:cNvSpPr>
          <p:nvPr>
            <p:ph type="title"/>
          </p:nvPr>
        </p:nvSpPr>
        <p:spPr>
          <a:xfrm>
            <a:off x="620175" y="800033"/>
            <a:ext cx="4803163" cy="6083198"/>
          </a:xfrm>
        </p:spPr>
        <p:txBody>
          <a:bodyPr/>
          <a:lstStyle/>
          <a:p>
            <a:r>
              <a:rPr lang="en-US" sz="3600" dirty="0">
                <a:solidFill>
                  <a:schemeClr val="accent3"/>
                </a:solidFill>
                <a:latin typeface="Neue Haas Grotesk Text Pro" panose="020B0504020202020204" pitchFamily="34" charset="77"/>
              </a:rPr>
              <a:t>AUSTRALIA’S</a:t>
            </a:r>
            <a:br>
              <a:rPr lang="en-US" sz="3600" dirty="0">
                <a:solidFill>
                  <a:schemeClr val="accent3"/>
                </a:solidFill>
                <a:latin typeface="Neue Haas Grotesk Text Pro" panose="020B0504020202020204" pitchFamily="34" charset="77"/>
              </a:rPr>
            </a:br>
            <a:r>
              <a:rPr lang="en-US" sz="3600" dirty="0">
                <a:solidFill>
                  <a:schemeClr val="bg2"/>
                </a:solidFill>
                <a:latin typeface="Neue Haas Grotesk Text Pro" panose="020B0504020202020204" pitchFamily="34" charset="77"/>
              </a:rPr>
              <a:t>other old-vine regions and sites</a:t>
            </a:r>
          </a:p>
        </p:txBody>
      </p:sp>
      <p:sp>
        <p:nvSpPr>
          <p:cNvPr id="4" name="Text Placeholder 3">
            <a:extLst>
              <a:ext uri="{FF2B5EF4-FFF2-40B4-BE49-F238E27FC236}">
                <a16:creationId xmlns:a16="http://schemas.microsoft.com/office/drawing/2014/main" id="{C328100C-9E5F-26A9-DAE9-95455D61211B}"/>
              </a:ext>
            </a:extLst>
          </p:cNvPr>
          <p:cNvSpPr>
            <a:spLocks noGrp="1"/>
          </p:cNvSpPr>
          <p:nvPr>
            <p:ph type="body" sz="quarter" idx="11"/>
          </p:nvPr>
        </p:nvSpPr>
        <p:spPr>
          <a:xfrm>
            <a:off x="620175" y="2627276"/>
            <a:ext cx="4563527" cy="1603447"/>
          </a:xfrm>
        </p:spPr>
        <p:txBody>
          <a:bodyPr>
            <a:noAutofit/>
          </a:bodyPr>
          <a:lstStyle/>
          <a:p>
            <a:pPr marL="285750" indent="-285750" defTabSz="914406">
              <a:spcBef>
                <a:spcPts val="726"/>
              </a:spcBef>
              <a:buClr>
                <a:schemeClr val="bg2"/>
              </a:buClr>
              <a:buFont typeface="Arial" panose="020B0604020202020204" pitchFamily="34" charset="0"/>
              <a:buChar char="•"/>
            </a:pPr>
            <a:r>
              <a:rPr lang="en-AU" sz="1600" dirty="0" err="1">
                <a:latin typeface="Neue Haas Grotesk Text Pro" panose="020B0504020202020204" pitchFamily="34" charset="77"/>
              </a:rPr>
              <a:t>Tahbilk</a:t>
            </a:r>
            <a:r>
              <a:rPr lang="en-AU" sz="1600" dirty="0">
                <a:latin typeface="Neue Haas Grotesk Text Pro" panose="020B0504020202020204" pitchFamily="34" charset="77"/>
              </a:rPr>
              <a:t> in Nagambie Lakes, the oldest winery in Victoria, boasts the oldest Marsanne vines – planted in 1927 – and the largest single acreage of Marsanne in the world. </a:t>
            </a:r>
          </a:p>
          <a:p>
            <a:pPr marL="285750" indent="-285750" defTabSz="914406">
              <a:spcBef>
                <a:spcPts val="726"/>
              </a:spcBef>
              <a:buClr>
                <a:schemeClr val="bg2"/>
              </a:buClr>
              <a:buFont typeface="Arial" panose="020B0604020202020204" pitchFamily="34" charset="0"/>
              <a:buChar char="•"/>
            </a:pPr>
            <a:r>
              <a:rPr lang="en-AU" sz="1600" dirty="0">
                <a:latin typeface="Neue Haas Grotesk Text Pro" panose="020B0504020202020204" pitchFamily="34" charset="77"/>
              </a:rPr>
              <a:t>The famed Nursery Block at Best’s Wines in Great Western is believed to hold the most extensive collection of pre-phylloxera plantings in Australia – and possibly the world. </a:t>
            </a:r>
          </a:p>
          <a:p>
            <a:pPr marL="285750" indent="-285750" defTabSz="914406">
              <a:spcBef>
                <a:spcPts val="726"/>
              </a:spcBef>
              <a:buClr>
                <a:schemeClr val="bg2"/>
              </a:buClr>
              <a:buFont typeface="Arial" panose="020B0604020202020204" pitchFamily="34" charset="0"/>
              <a:buChar char="•"/>
            </a:pPr>
            <a:r>
              <a:rPr lang="en-AU" sz="1600" dirty="0">
                <a:latin typeface="Neue Haas Grotesk Text Pro" panose="020B0504020202020204" pitchFamily="34" charset="77"/>
              </a:rPr>
              <a:t>Because of the scarcity of its Pinot Meunier plantings, Best’s winery makes this wine only in the best vintages. </a:t>
            </a:r>
          </a:p>
          <a:p>
            <a:pPr marL="285750" indent="-285750" defTabSz="914406">
              <a:spcBef>
                <a:spcPts val="726"/>
              </a:spcBef>
              <a:buClr>
                <a:schemeClr val="bg2"/>
              </a:buClr>
              <a:buFont typeface="Arial" panose="020B0604020202020204" pitchFamily="34" charset="0"/>
              <a:buChar char="•"/>
            </a:pPr>
            <a:r>
              <a:rPr lang="en-AU" sz="1600" dirty="0">
                <a:latin typeface="Neue Haas Grotesk Text Pro" panose="020B0504020202020204" pitchFamily="34" charset="77"/>
              </a:rPr>
              <a:t>Rutherglen, once a gold mining town, famed for its fortified wines.</a:t>
            </a:r>
          </a:p>
        </p:txBody>
      </p:sp>
    </p:spTree>
    <p:extLst>
      <p:ext uri="{BB962C8B-B14F-4D97-AF65-F5344CB8AC3E}">
        <p14:creationId xmlns:p14="http://schemas.microsoft.com/office/powerpoint/2010/main" val="3873456956"/>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8BC46-701F-9E32-4D6A-AB72116A8A0B}"/>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C50650E-C39B-819B-9255-045D535C99B1}"/>
              </a:ext>
            </a:extLst>
          </p:cNvPr>
          <p:cNvPicPr>
            <a:picLocks noGrp="1" noChangeAspect="1"/>
          </p:cNvPicPr>
          <p:nvPr>
            <p:ph type="pic" sz="quarter" idx="10"/>
          </p:nvPr>
        </p:nvPicPr>
        <p:blipFill>
          <a:blip r:embed="rId2"/>
          <a:srcRect l="16212" r="16212"/>
          <a:stretch/>
        </p:blipFill>
        <p:spPr>
          <a:xfrm>
            <a:off x="6022683" y="388842"/>
            <a:ext cx="6169315" cy="6083199"/>
          </a:xfrm>
          <a:noFill/>
        </p:spPr>
      </p:pic>
      <p:sp>
        <p:nvSpPr>
          <p:cNvPr id="12" name="Title 2">
            <a:extLst>
              <a:ext uri="{FF2B5EF4-FFF2-40B4-BE49-F238E27FC236}">
                <a16:creationId xmlns:a16="http://schemas.microsoft.com/office/drawing/2014/main" id="{AC09D99B-D472-E84F-CD44-7F72CEE73022}"/>
              </a:ext>
            </a:extLst>
          </p:cNvPr>
          <p:cNvSpPr>
            <a:spLocks noGrp="1"/>
          </p:cNvSpPr>
          <p:nvPr>
            <p:ph type="title"/>
          </p:nvPr>
        </p:nvSpPr>
        <p:spPr>
          <a:xfrm>
            <a:off x="620175" y="800033"/>
            <a:ext cx="4613977" cy="6083198"/>
          </a:xfrm>
        </p:spPr>
        <p:txBody>
          <a:bodyPr/>
          <a:lstStyle/>
          <a:p>
            <a:r>
              <a:rPr lang="en-US" sz="5400" dirty="0">
                <a:solidFill>
                  <a:schemeClr val="accent4"/>
                </a:solidFill>
                <a:latin typeface="Neue Haas Grotesk Text Pro" panose="020B0504020202020204" pitchFamily="34" charset="77"/>
              </a:rPr>
              <a:t>OLD VINES</a:t>
            </a:r>
            <a:br>
              <a:rPr lang="en-US" sz="5400" dirty="0">
                <a:solidFill>
                  <a:schemeClr val="accent3"/>
                </a:solidFill>
                <a:latin typeface="Neue Haas Grotesk Text Pro" panose="020B0504020202020204" pitchFamily="34" charset="77"/>
              </a:rPr>
            </a:br>
            <a:r>
              <a:rPr lang="en-US" sz="5400" dirty="0">
                <a:solidFill>
                  <a:schemeClr val="accent5"/>
                </a:solidFill>
                <a:latin typeface="Neue Haas Grotesk Text Pro" panose="020B0504020202020204" pitchFamily="34" charset="77"/>
              </a:rPr>
              <a:t>NEW WAYS</a:t>
            </a:r>
          </a:p>
        </p:txBody>
      </p:sp>
      <p:sp>
        <p:nvSpPr>
          <p:cNvPr id="4" name="Text Placeholder 3">
            <a:extLst>
              <a:ext uri="{FF2B5EF4-FFF2-40B4-BE49-F238E27FC236}">
                <a16:creationId xmlns:a16="http://schemas.microsoft.com/office/drawing/2014/main" id="{C328100C-9E5F-26A9-DAE9-95455D61211B}"/>
              </a:ext>
            </a:extLst>
          </p:cNvPr>
          <p:cNvSpPr>
            <a:spLocks noGrp="1"/>
          </p:cNvSpPr>
          <p:nvPr>
            <p:ph type="body" sz="quarter" idx="11"/>
          </p:nvPr>
        </p:nvSpPr>
        <p:spPr>
          <a:xfrm>
            <a:off x="620175" y="2627276"/>
            <a:ext cx="4563527" cy="1603447"/>
          </a:xfrm>
        </p:spPr>
        <p:txBody>
          <a:bodyPr>
            <a:noAutofit/>
          </a:bodyPr>
          <a:lstStyle/>
          <a:p>
            <a:pPr marL="285750" indent="-285750" defTabSz="914406">
              <a:spcBef>
                <a:spcPts val="726"/>
              </a:spcBef>
              <a:buClr>
                <a:schemeClr val="accent5"/>
              </a:buClr>
              <a:buFont typeface="Arial" panose="020B0604020202020204" pitchFamily="34" charset="0"/>
              <a:buChar char="•"/>
            </a:pPr>
            <a:r>
              <a:rPr lang="en-AU" sz="1600" dirty="0">
                <a:latin typeface="Neue Haas Grotesk Text Pro" panose="020B0504020202020204" pitchFamily="34" charset="77"/>
              </a:rPr>
              <a:t>Home to a rich winemaking history, with some of the oldest geology and most complex terroirs in the world, Australia’s vineyards are cultivated by multigenerational winemaking families. Australian wine is an expression of place: both where we are, and where we’re going next.</a:t>
            </a:r>
          </a:p>
        </p:txBody>
      </p:sp>
      <p:sp>
        <p:nvSpPr>
          <p:cNvPr id="2" name="TextBox 1">
            <a:extLst>
              <a:ext uri="{FF2B5EF4-FFF2-40B4-BE49-F238E27FC236}">
                <a16:creationId xmlns:a16="http://schemas.microsoft.com/office/drawing/2014/main" id="{B52746BE-4744-3D4D-0539-59759790C031}"/>
              </a:ext>
            </a:extLst>
          </p:cNvPr>
          <p:cNvSpPr txBox="1"/>
          <p:nvPr/>
        </p:nvSpPr>
        <p:spPr>
          <a:xfrm>
            <a:off x="-170268" y="2629688"/>
            <a:ext cx="235962" cy="338554"/>
          </a:xfrm>
          <a:prstGeom prst="rect">
            <a:avLst/>
          </a:prstGeom>
          <a:noFill/>
        </p:spPr>
        <p:txBody>
          <a:bodyPr wrap="none" rtlCol="0">
            <a:spAutoFit/>
          </a:bodyPr>
          <a:lstStyle/>
          <a:p>
            <a:pPr algn="l"/>
            <a:r>
              <a:rPr lang="en-AU" sz="1600" dirty="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rPr>
              <a:t> </a:t>
            </a:r>
          </a:p>
        </p:txBody>
      </p:sp>
    </p:spTree>
    <p:extLst>
      <p:ext uri="{BB962C8B-B14F-4D97-AF65-F5344CB8AC3E}">
        <p14:creationId xmlns:p14="http://schemas.microsoft.com/office/powerpoint/2010/main" val="3657097249"/>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screen">
            <a:extLst>
              <a:ext uri="{28A0092B-C50C-407E-A947-70E740481C1C}">
                <a14:useLocalDpi xmlns:a14="http://schemas.microsoft.com/office/drawing/2010/main"/>
              </a:ext>
            </a:extLst>
          </a:blip>
          <a:srcRect l="19927" t="-546" r="23001" b="4077"/>
          <a:stretch>
            <a:fillRect/>
          </a:stretch>
        </p:blipFill>
        <p:spPr>
          <a:xfrm>
            <a:off x="-24296" y="-39030"/>
            <a:ext cx="6120296" cy="6897030"/>
          </a:xfrm>
          <a:prstGeom prst="rect">
            <a:avLst/>
          </a:prstGeom>
        </p:spPr>
      </p:pic>
      <p:sp>
        <p:nvSpPr>
          <p:cNvPr id="12" name="TextBox 11">
            <a:extLst>
              <a:ext uri="{FF2B5EF4-FFF2-40B4-BE49-F238E27FC236}">
                <a16:creationId xmlns:a16="http://schemas.microsoft.com/office/drawing/2014/main" id="{2EE1723A-80B7-9DAD-0CD2-5CE849685D79}"/>
              </a:ext>
            </a:extLst>
          </p:cNvPr>
          <p:cNvSpPr txBox="1"/>
          <p:nvPr/>
        </p:nvSpPr>
        <p:spPr>
          <a:xfrm>
            <a:off x="6545766" y="568712"/>
            <a:ext cx="5096107" cy="4798165"/>
          </a:xfrm>
          <a:prstGeom prst="rect">
            <a:avLst/>
          </a:prstGeom>
          <a:noFill/>
        </p:spPr>
        <p:txBody>
          <a:bodyPr wrap="square">
            <a:spAutoFit/>
          </a:bodyPr>
          <a:lstStyle/>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Crafted from grapes grown under vast and diverse climates, across landscapes millions of years in the making, every glass of Australian wine tells a story.</a:t>
            </a:r>
          </a:p>
          <a:p>
            <a:endPar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Like those who came before us, our modern growers and makers continue to be passionate, resilient and creative; constantly driven to explore new ways to perfect old techniques. Our community is connected by a mutual respect and shared love of crafting exceptional wine, while protecting the natural wonders for future generations to enjoy. Applying modern thinking to our ancient lands, we take playful experimentation very, very seriously.</a:t>
            </a:r>
          </a:p>
          <a:p>
            <a:endParaRPr lang="en-AU" sz="1600" dirty="0">
              <a:solidFill>
                <a:srgbClr val="190000"/>
              </a:solidFill>
              <a:latin typeface="Neue Haas Grotesk Text Pro" panose="020B0504020202020204" pitchFamily="34" charset="77"/>
              <a:ea typeface="Inter Display" panose="02000503000000020004" pitchFamily="2" charset="0"/>
              <a:cs typeface="Inter Display" panose="02000503000000020004" pitchFamily="2" charset="0"/>
            </a:endParaRPr>
          </a:p>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So, if you’re looking for the taste of adventure, let Australian wine be your compass. Because in every bottle of Australian wine, you’ll experience the wonders of Australia – a reminder of the adventure and diversity that defines our culture and our land.</a:t>
            </a:r>
          </a:p>
        </p:txBody>
      </p:sp>
      <p:pic>
        <p:nvPicPr>
          <p:cNvPr id="16" name="Picture 15">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8" y="256477"/>
            <a:ext cx="2845552" cy="1138221"/>
          </a:xfrm>
          <a:prstGeom prst="rect">
            <a:avLst/>
          </a:prstGeom>
          <a:noFill/>
        </p:spPr>
      </p:pic>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2"/>
          <a:srcRect t="7782" b="7782"/>
          <a:stretch/>
        </p:blipFill>
        <p:spPr>
          <a:xfrm>
            <a:off x="0" y="0"/>
            <a:ext cx="12189898" cy="6858000"/>
          </a:xfrm>
          <a:prstGeom prst="rect">
            <a:avLst/>
          </a:prstGeom>
        </p:spPr>
      </p:pic>
      <p:sp>
        <p:nvSpPr>
          <p:cNvPr id="3" name="object 2">
            <a:extLst>
              <a:ext uri="{FF2B5EF4-FFF2-40B4-BE49-F238E27FC236}">
                <a16:creationId xmlns:a16="http://schemas.microsoft.com/office/drawing/2014/main" id="{C831AF3A-D889-4ECF-BE88-EAD01527B5A4}"/>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en-AU" altLang="ja-JP" sz="5400" b="0"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THANK YOU</a:t>
            </a:r>
            <a:endParaRPr lang="ja-JP" altLang="en-US" sz="5400" b="0">
              <a:solidFill>
                <a:schemeClr val="bg1"/>
              </a:solidFill>
              <a:latin typeface="Neue Haas Grotesk Text Pro" panose="020B0504020202020204" pitchFamily="34" charset="77"/>
              <a:cs typeface="Inter Display" panose="02000503000000020004" pitchFamily="2" charset="0"/>
            </a:endParaRPr>
          </a:p>
          <a:p>
            <a:pPr marL="11522" algn="ctr">
              <a:spcBef>
                <a:spcPts val="91"/>
              </a:spcBef>
              <a:tabLst>
                <a:tab pos="1162574" algn="l"/>
                <a:tab pos="2432878" algn="l"/>
                <a:tab pos="3690509" algn="l"/>
                <a:tab pos="4919334" algn="l"/>
                <a:tab pos="6532419" algn="l"/>
                <a:tab pos="9045952" algn="l"/>
              </a:tabLst>
            </a:pPr>
            <a:endParaRPr lang="pt-BR" sz="5400" b="0" spc="272"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 name="Freeform 1">
            <a:extLst>
              <a:ext uri="{FF2B5EF4-FFF2-40B4-BE49-F238E27FC236}">
                <a16:creationId xmlns:a16="http://schemas.microsoft.com/office/drawing/2014/main" id="{F54BD162-AAC9-A7D2-4C61-DE96FB437A12}"/>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7" name="Graphic 6">
            <a:extLst>
              <a:ext uri="{FF2B5EF4-FFF2-40B4-BE49-F238E27FC236}">
                <a16:creationId xmlns:a16="http://schemas.microsoft.com/office/drawing/2014/main" id="{C93E2910-96A8-5B20-4471-46BA8ED9B4D6}"/>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2579349937"/>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D28B9-8F11-8D2C-EB7E-619632A3D65A}"/>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9C454712-05AB-93EA-DD68-5D3339BE4416}"/>
              </a:ext>
            </a:extLst>
          </p:cNvPr>
          <p:cNvSpPr>
            <a:spLocks noGrp="1"/>
          </p:cNvSpPr>
          <p:nvPr>
            <p:ph type="body" idx="10"/>
          </p:nvPr>
        </p:nvSpPr>
        <p:spPr/>
        <p:txBody>
          <a:bodyPr/>
          <a:lstStyle/>
          <a:p>
            <a:endParaRPr lang="en-US"/>
          </a:p>
        </p:txBody>
      </p:sp>
      <p:sp>
        <p:nvSpPr>
          <p:cNvPr id="4" name="Text Placeholder 3">
            <a:extLst>
              <a:ext uri="{FF2B5EF4-FFF2-40B4-BE49-F238E27FC236}">
                <a16:creationId xmlns:a16="http://schemas.microsoft.com/office/drawing/2014/main" id="{2319975F-6DA2-1D97-0FFE-F31B887069E4}"/>
              </a:ext>
            </a:extLst>
          </p:cNvPr>
          <p:cNvSpPr>
            <a:spLocks noGrp="1"/>
          </p:cNvSpPr>
          <p:nvPr>
            <p:ph type="body" idx="11"/>
          </p:nvPr>
        </p:nvSpPr>
        <p:spPr/>
        <p:txBody>
          <a:bodyPr/>
          <a:lstStyle/>
          <a:p>
            <a:endParaRPr lang="en-US"/>
          </a:p>
        </p:txBody>
      </p:sp>
    </p:spTree>
    <p:extLst>
      <p:ext uri="{BB962C8B-B14F-4D97-AF65-F5344CB8AC3E}">
        <p14:creationId xmlns:p14="http://schemas.microsoft.com/office/powerpoint/2010/main" val="1880874189"/>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3"/>
          <a:srcRect l="16195" r="16195"/>
          <a:stretch/>
        </p:blipFill>
        <p:spPr/>
      </p:pic>
      <p:sp>
        <p:nvSpPr>
          <p:cNvPr id="3" name="Title 2">
            <a:extLst>
              <a:ext uri="{FF2B5EF4-FFF2-40B4-BE49-F238E27FC236}">
                <a16:creationId xmlns:a16="http://schemas.microsoft.com/office/drawing/2014/main" id="{A90D5258-C014-166E-5CA8-A7EFE0B0E0BD}"/>
              </a:ext>
            </a:extLst>
          </p:cNvPr>
          <p:cNvSpPr>
            <a:spLocks noGrp="1"/>
          </p:cNvSpPr>
          <p:nvPr>
            <p:ph type="title"/>
          </p:nvPr>
        </p:nvSpPr>
        <p:spPr>
          <a:xfrm>
            <a:off x="6959600" y="665406"/>
            <a:ext cx="6158452" cy="1325562"/>
          </a:xfrm>
        </p:spPr>
        <p:txBody>
          <a:bodyPr/>
          <a:lstStyle/>
          <a:p>
            <a:r>
              <a:rPr lang="en-US" sz="5400" dirty="0">
                <a:solidFill>
                  <a:schemeClr val="accent2"/>
                </a:solidFill>
                <a:latin typeface="Neue Haas Grotesk Text Pro" panose="020B0504020202020204" pitchFamily="34" charset="77"/>
              </a:rPr>
              <a:t>TODAY </a:t>
            </a:r>
            <a:br>
              <a:rPr lang="en-US" sz="5400" dirty="0">
                <a:solidFill>
                  <a:schemeClr val="accent2"/>
                </a:solidFill>
                <a:latin typeface="Neue Haas Grotesk Text Pro" panose="020B0504020202020204" pitchFamily="34" charset="77"/>
              </a:rPr>
            </a:br>
            <a:r>
              <a:rPr lang="en-US" sz="5400" dirty="0">
                <a:solidFill>
                  <a:schemeClr val="accent2"/>
                </a:solidFill>
                <a:latin typeface="Neue Haas Grotesk Text Pro" panose="020B0504020202020204" pitchFamily="34" charset="77"/>
              </a:rPr>
              <a:t>WE’LL </a:t>
            </a:r>
            <a:br>
              <a:rPr lang="en-US" sz="5400" dirty="0">
                <a:solidFill>
                  <a:schemeClr val="accent2"/>
                </a:solidFill>
                <a:latin typeface="Neue Haas Grotesk Text Pro" panose="020B0504020202020204" pitchFamily="34" charset="77"/>
              </a:rPr>
            </a:br>
            <a:r>
              <a:rPr lang="en-US" sz="5400" dirty="0">
                <a:solidFill>
                  <a:schemeClr val="accent2"/>
                </a:solidFill>
                <a:latin typeface="Neue Haas Grotesk Text Pro" panose="020B0504020202020204" pitchFamily="34" charset="77"/>
              </a:rPr>
              <a:t>COVER</a:t>
            </a:r>
          </a:p>
        </p:txBody>
      </p:sp>
      <p:sp>
        <p:nvSpPr>
          <p:cNvPr id="4" name="Text Placeholder 3">
            <a:extLst>
              <a:ext uri="{FF2B5EF4-FFF2-40B4-BE49-F238E27FC236}">
                <a16:creationId xmlns:a16="http://schemas.microsoft.com/office/drawing/2014/main" id="{CDC2F514-EB34-336F-39C9-DE8BBAE3AE7D}"/>
              </a:ext>
            </a:extLst>
          </p:cNvPr>
          <p:cNvSpPr>
            <a:spLocks noGrp="1"/>
          </p:cNvSpPr>
          <p:nvPr>
            <p:ph type="body" sz="quarter" idx="11"/>
          </p:nvPr>
        </p:nvSpPr>
        <p:spPr>
          <a:xfrm>
            <a:off x="6959600" y="3075278"/>
            <a:ext cx="4105121" cy="3327395"/>
          </a:xfrm>
        </p:spPr>
        <p:txBody>
          <a:bodyPr/>
          <a:lstStyle/>
          <a:p>
            <a:pPr marL="285750" indent="-285750">
              <a:buClr>
                <a:schemeClr val="accent3"/>
              </a:buClr>
              <a:buFont typeface="Arial" panose="020B0604020202020204" pitchFamily="34" charset="0"/>
              <a:buChar char="•"/>
            </a:pPr>
            <a:r>
              <a:rPr lang="en-AU" dirty="0">
                <a:effectLst/>
                <a:latin typeface="Neue Haas Grotesk Text Pro" panose="020B0504020202020204" pitchFamily="34" charset="77"/>
              </a:rPr>
              <a:t>History of Australia’s old vines </a:t>
            </a:r>
          </a:p>
          <a:p>
            <a:pPr marL="285750" indent="-285750">
              <a:buClr>
                <a:schemeClr val="accent3"/>
              </a:buClr>
              <a:buFont typeface="Arial" panose="020B0604020202020204" pitchFamily="34" charset="0"/>
              <a:buChar char="•"/>
            </a:pPr>
            <a:r>
              <a:rPr lang="en-AU" dirty="0">
                <a:effectLst/>
                <a:latin typeface="Neue Haas Grotesk Text Pro" panose="020B0504020202020204" pitchFamily="34" charset="77"/>
              </a:rPr>
              <a:t>The definition of ‘old’ vines </a:t>
            </a:r>
          </a:p>
          <a:p>
            <a:pPr marL="285750" indent="-285750">
              <a:buClr>
                <a:schemeClr val="accent3"/>
              </a:buClr>
              <a:buFont typeface="Arial" panose="020B0604020202020204" pitchFamily="34" charset="0"/>
              <a:buChar char="•"/>
            </a:pPr>
            <a:r>
              <a:rPr lang="en-AU" dirty="0">
                <a:effectLst/>
                <a:latin typeface="Neue Haas Grotesk Text Pro" panose="020B0504020202020204" pitchFamily="34" charset="77"/>
              </a:rPr>
              <a:t>Do old vines mean better wines?</a:t>
            </a:r>
          </a:p>
          <a:p>
            <a:pPr marL="285750" indent="-285750">
              <a:buClr>
                <a:schemeClr val="accent3"/>
              </a:buClr>
              <a:buFont typeface="Arial" panose="020B0604020202020204" pitchFamily="34" charset="0"/>
              <a:buChar char="•"/>
            </a:pPr>
            <a:r>
              <a:rPr lang="en-AU" dirty="0">
                <a:effectLst/>
                <a:latin typeface="Neue Haas Grotesk Text Pro" panose="020B0504020202020204" pitchFamily="34" charset="77"/>
              </a:rPr>
              <a:t>Australia’s old-vine regions and material</a:t>
            </a:r>
          </a:p>
        </p:txBody>
      </p:sp>
      <p:pic>
        <p:nvPicPr>
          <p:cNvPr id="7" name="Picture 6" descr="Close-up of a tree trunk&#10;&#10;AI-generated content may be incorrect.">
            <a:extLst>
              <a:ext uri="{FF2B5EF4-FFF2-40B4-BE49-F238E27FC236}">
                <a16:creationId xmlns:a16="http://schemas.microsoft.com/office/drawing/2014/main" id="{CBF04877-B597-0D47-4B0C-61547342093E}"/>
              </a:ext>
            </a:extLst>
          </p:cNvPr>
          <p:cNvPicPr>
            <a:picLocks noChangeAspect="1"/>
          </p:cNvPicPr>
          <p:nvPr/>
        </p:nvPicPr>
        <p:blipFill>
          <a:blip r:embed="rId4" cstate="screen">
            <a:extLst>
              <a:ext uri="{28A0092B-C50C-407E-A947-70E740481C1C}">
                <a14:useLocalDpi xmlns:a14="http://schemas.microsoft.com/office/drawing/2010/main"/>
              </a:ext>
            </a:extLst>
          </a:blip>
          <a:srcRect l="16697" t="2025" r="18816" b="2347"/>
          <a:stretch/>
        </p:blipFill>
        <p:spPr>
          <a:xfrm>
            <a:off x="0" y="368300"/>
            <a:ext cx="6169315" cy="6100858"/>
          </a:xfrm>
          <a:prstGeom prst="rect">
            <a:avLst/>
          </a:prstGeom>
        </p:spPr>
      </p:pic>
    </p:spTree>
    <p:extLst>
      <p:ext uri="{BB962C8B-B14F-4D97-AF65-F5344CB8AC3E}">
        <p14:creationId xmlns:p14="http://schemas.microsoft.com/office/powerpoint/2010/main" val="508551256"/>
      </p:ext>
    </p:extLst>
  </p:cSld>
  <p:clrMapOvr>
    <a:masterClrMapping/>
  </p:clrMapOvr>
  <p:transition/>
  <p:extLst>
    <p:ext uri="{6950BFC3-D8DA-4A85-94F7-54DA5524770B}">
      <p188:commentRel xmlns:p188="http://schemas.microsoft.com/office/powerpoint/2018/8/main" r:id="rId2"/>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vineyard with a church in the background&#10;&#10;Description automatically generated">
            <a:extLst>
              <a:ext uri="{FF2B5EF4-FFF2-40B4-BE49-F238E27FC236}">
                <a16:creationId xmlns:a16="http://schemas.microsoft.com/office/drawing/2014/main" id="{ACC2B00D-4C56-16DE-EB44-F80035A84A4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152" r="16154" b="2"/>
          <a:stretch/>
        </p:blipFill>
        <p:spPr>
          <a:xfrm>
            <a:off x="6022683" y="388842"/>
            <a:ext cx="6169315" cy="6083199"/>
          </a:xfrm>
          <a:noFill/>
        </p:spPr>
      </p:pic>
      <p:sp>
        <p:nvSpPr>
          <p:cNvPr id="12" name="Title 2">
            <a:extLst>
              <a:ext uri="{FF2B5EF4-FFF2-40B4-BE49-F238E27FC236}">
                <a16:creationId xmlns:a16="http://schemas.microsoft.com/office/drawing/2014/main" id="{BDE074B1-2171-E870-42A3-8FBFFA1F51D5}"/>
              </a:ext>
            </a:extLst>
          </p:cNvPr>
          <p:cNvSpPr>
            <a:spLocks noGrp="1"/>
          </p:cNvSpPr>
          <p:nvPr>
            <p:ph type="title"/>
          </p:nvPr>
        </p:nvSpPr>
        <p:spPr>
          <a:xfrm>
            <a:off x="620175" y="800033"/>
            <a:ext cx="4613977" cy="2340458"/>
          </a:xfrm>
        </p:spPr>
        <p:txBody>
          <a:bodyPr/>
          <a:lstStyle/>
          <a:p>
            <a:r>
              <a:rPr lang="en-US" sz="3200" dirty="0">
                <a:solidFill>
                  <a:schemeClr val="accent3"/>
                </a:solidFill>
                <a:latin typeface="Neue Haas Grotesk Text Pro" panose="020B0504020202020204" pitchFamily="34" charset="77"/>
              </a:rPr>
              <a:t>HOME TO SOME OF THE OLDEST VINES, </a:t>
            </a:r>
            <a:r>
              <a:rPr lang="en-US" sz="3200" dirty="0">
                <a:solidFill>
                  <a:schemeClr val="bg2"/>
                </a:solidFill>
                <a:latin typeface="Neue Haas Grotesk Text Pro" panose="020B0504020202020204" pitchFamily="34" charset="77"/>
              </a:rPr>
              <a:t>OLDEST GEOLOGY AND MOST COMPLEX TERROIRS IN THE WORLD</a:t>
            </a:r>
          </a:p>
        </p:txBody>
      </p:sp>
      <p:sp>
        <p:nvSpPr>
          <p:cNvPr id="4" name="Text Placeholder 3">
            <a:extLst>
              <a:ext uri="{FF2B5EF4-FFF2-40B4-BE49-F238E27FC236}">
                <a16:creationId xmlns:a16="http://schemas.microsoft.com/office/drawing/2014/main" id="{0B2B2E6C-7545-5517-07BA-0374F8B1C0B0}"/>
              </a:ext>
            </a:extLst>
          </p:cNvPr>
          <p:cNvSpPr>
            <a:spLocks noGrp="1"/>
          </p:cNvSpPr>
          <p:nvPr>
            <p:ph type="body" sz="quarter" idx="11"/>
          </p:nvPr>
        </p:nvSpPr>
        <p:spPr>
          <a:xfrm>
            <a:off x="620175" y="3717510"/>
            <a:ext cx="5159227" cy="1603447"/>
          </a:xfrm>
        </p:spPr>
        <p:txBody>
          <a:bodyPr>
            <a:normAutofit/>
          </a:bodyPr>
          <a:lstStyle/>
          <a:p>
            <a:pPr marL="285750" indent="-285750" defTabSz="914406">
              <a:spcBef>
                <a:spcPts val="726"/>
              </a:spcBef>
              <a:buClr>
                <a:schemeClr val="bg2"/>
              </a:buClr>
              <a:buFont typeface="Arial" panose="020B0604020202020204" pitchFamily="34" charset="0"/>
              <a:buChar char="•"/>
            </a:pPr>
            <a:r>
              <a:rPr lang="en-AU" dirty="0">
                <a:latin typeface="Neue Haas Grotesk Text Pro" panose="020B0504020202020204" pitchFamily="34" charset="77"/>
              </a:rPr>
              <a:t>Pioneering grape growers and winemakers</a:t>
            </a:r>
          </a:p>
          <a:p>
            <a:pPr marL="285750" indent="-285750" defTabSz="914406">
              <a:spcBef>
                <a:spcPts val="726"/>
              </a:spcBef>
              <a:buClr>
                <a:schemeClr val="bg2"/>
              </a:buClr>
              <a:buFont typeface="Arial" panose="020B0604020202020204" pitchFamily="34" charset="0"/>
              <a:buChar char="•"/>
            </a:pPr>
            <a:r>
              <a:rPr lang="en-AU" dirty="0">
                <a:latin typeface="Neue Haas Grotesk Text Pro" panose="020B0504020202020204" pitchFamily="34" charset="77"/>
              </a:rPr>
              <a:t>Pre-phylloxera vine stock</a:t>
            </a:r>
          </a:p>
          <a:p>
            <a:pPr marL="285750" indent="-285750" defTabSz="914406">
              <a:spcBef>
                <a:spcPts val="726"/>
              </a:spcBef>
              <a:buClr>
                <a:schemeClr val="bg2"/>
              </a:buClr>
              <a:buFont typeface="Arial" panose="020B0604020202020204" pitchFamily="34" charset="0"/>
              <a:buChar char="•"/>
            </a:pPr>
            <a:r>
              <a:rPr lang="en-AU" dirty="0">
                <a:latin typeface="Neue Haas Grotesk Text Pro" panose="020B0504020202020204" pitchFamily="34" charset="77"/>
              </a:rPr>
              <a:t>Early wine success</a:t>
            </a:r>
          </a:p>
          <a:p>
            <a:pPr marL="285750" indent="-285750" defTabSz="914406">
              <a:spcBef>
                <a:spcPts val="726"/>
              </a:spcBef>
              <a:buClr>
                <a:schemeClr val="bg2"/>
              </a:buClr>
              <a:buFont typeface="Arial" panose="020B0604020202020204" pitchFamily="34" charset="0"/>
              <a:buChar char="•"/>
            </a:pPr>
            <a:r>
              <a:rPr lang="en-AU" dirty="0">
                <a:latin typeface="Neue Haas Grotesk Text Pro" panose="020B0504020202020204" pitchFamily="34" charset="77"/>
              </a:rPr>
              <a:t>The launch of Australia’s multigenerational winemaking families</a:t>
            </a:r>
          </a:p>
        </p:txBody>
      </p:sp>
    </p:spTree>
    <p:extLst>
      <p:ext uri="{BB962C8B-B14F-4D97-AF65-F5344CB8AC3E}">
        <p14:creationId xmlns:p14="http://schemas.microsoft.com/office/powerpoint/2010/main" val="110108036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Close-up of a vine with grapes&#10;&#10;Description automatically generated">
            <a:extLst>
              <a:ext uri="{FF2B5EF4-FFF2-40B4-BE49-F238E27FC236}">
                <a16:creationId xmlns:a16="http://schemas.microsoft.com/office/drawing/2014/main" id="{25A387EE-DAD8-8C3E-C9B9-C4EA17D0DC93}"/>
              </a:ext>
            </a:extLst>
          </p:cNvPr>
          <p:cNvPicPr>
            <a:picLocks noChangeAspect="1"/>
          </p:cNvPicPr>
          <p:nvPr/>
        </p:nvPicPr>
        <p:blipFill>
          <a:blip r:embed="rId2" cstate="screen">
            <a:extLst>
              <a:ext uri="{28A0092B-C50C-407E-A947-70E740481C1C}">
                <a14:useLocalDpi xmlns:a14="http://schemas.microsoft.com/office/drawing/2010/main"/>
              </a:ext>
            </a:extLst>
          </a:blip>
          <a:srcRect b="56490"/>
          <a:stretch>
            <a:fillRect/>
          </a:stretch>
        </p:blipFill>
        <p:spPr>
          <a:xfrm>
            <a:off x="400016" y="-598305"/>
            <a:ext cx="3862018" cy="2520520"/>
          </a:xfrm>
          <a:prstGeom prst="rect">
            <a:avLst/>
          </a:prstGeom>
        </p:spPr>
      </p:pic>
      <p:sp>
        <p:nvSpPr>
          <p:cNvPr id="3" name="Text Placeholder 2">
            <a:extLst>
              <a:ext uri="{FF2B5EF4-FFF2-40B4-BE49-F238E27FC236}">
                <a16:creationId xmlns:a16="http://schemas.microsoft.com/office/drawing/2014/main" id="{0144C9E7-7CCA-4FC6-CEE2-271D2CEAB32B}"/>
              </a:ext>
            </a:extLst>
          </p:cNvPr>
          <p:cNvSpPr>
            <a:spLocks noGrp="1"/>
          </p:cNvSpPr>
          <p:nvPr>
            <p:ph type="body" sz="quarter" idx="4294967295"/>
          </p:nvPr>
        </p:nvSpPr>
        <p:spPr>
          <a:xfrm>
            <a:off x="2317214" y="4338211"/>
            <a:ext cx="3181282" cy="1460500"/>
          </a:xfrm>
        </p:spPr>
        <p:txBody>
          <a:bodyPr/>
          <a:lstStyle/>
          <a:p>
            <a:pPr>
              <a:buClr>
                <a:schemeClr val="accent4"/>
              </a:buClr>
            </a:pPr>
            <a:r>
              <a:rPr lang="en-US" dirty="0">
                <a:latin typeface="Neue Haas Grotesk Text Pro" panose="020B0504020202020204" pitchFamily="34" charset="77"/>
              </a:rPr>
              <a:t>Australia’s first vines planted in Sydney’s Botanic Garden</a:t>
            </a:r>
          </a:p>
        </p:txBody>
      </p:sp>
      <p:cxnSp>
        <p:nvCxnSpPr>
          <p:cNvPr id="6" name="Straight Connector 5">
            <a:extLst>
              <a:ext uri="{FF2B5EF4-FFF2-40B4-BE49-F238E27FC236}">
                <a16:creationId xmlns:a16="http://schemas.microsoft.com/office/drawing/2014/main" id="{DD2A1874-A86A-87DD-A8A5-E6B3A0FAAA30}"/>
              </a:ext>
            </a:extLst>
          </p:cNvPr>
          <p:cNvCxnSpPr/>
          <p:nvPr/>
        </p:nvCxnSpPr>
        <p:spPr>
          <a:xfrm>
            <a:off x="1635760" y="337892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B3CE732A-16CE-07F2-B080-2E7C78189B18}"/>
              </a:ext>
            </a:extLst>
          </p:cNvPr>
          <p:cNvSpPr/>
          <p:nvPr/>
        </p:nvSpPr>
        <p:spPr>
          <a:xfrm>
            <a:off x="2695153"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4520626D-7989-8389-1335-4E7EBA5AE5C7}"/>
              </a:ext>
            </a:extLst>
          </p:cNvPr>
          <p:cNvSpPr/>
          <p:nvPr/>
        </p:nvSpPr>
        <p:spPr>
          <a:xfrm>
            <a:off x="5807609"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BF4C77C5-6CE7-8A10-9827-1E20FEA124C5}"/>
              </a:ext>
            </a:extLst>
          </p:cNvPr>
          <p:cNvSpPr txBox="1"/>
          <p:nvPr/>
        </p:nvSpPr>
        <p:spPr>
          <a:xfrm>
            <a:off x="2159868" y="3795345"/>
            <a:ext cx="4105121" cy="1325562"/>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2400" b="1" dirty="0">
                <a:solidFill>
                  <a:schemeClr val="accent1"/>
                </a:solidFill>
                <a:latin typeface="Neue Haas Grotesk Text Pro" panose="020B0504020202020204" pitchFamily="34" charset="77"/>
              </a:rPr>
              <a:t>1788</a:t>
            </a:r>
          </a:p>
        </p:txBody>
      </p:sp>
      <p:sp>
        <p:nvSpPr>
          <p:cNvPr id="13" name="Text Placeholder 2">
            <a:extLst>
              <a:ext uri="{FF2B5EF4-FFF2-40B4-BE49-F238E27FC236}">
                <a16:creationId xmlns:a16="http://schemas.microsoft.com/office/drawing/2014/main" id="{0F7207DB-BC8F-A482-510E-1A0BE10ABC7D}"/>
              </a:ext>
            </a:extLst>
          </p:cNvPr>
          <p:cNvSpPr txBox="1"/>
          <p:nvPr/>
        </p:nvSpPr>
        <p:spPr>
          <a:xfrm>
            <a:off x="7825948" y="4335200"/>
            <a:ext cx="3708104" cy="1460500"/>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800"/>
              </a:spcBef>
            </a:pPr>
            <a:r>
              <a:rPr lang="en-US" sz="1600" dirty="0">
                <a:latin typeface="Neue Haas Grotesk Text Pro" panose="020B0504020202020204" pitchFamily="34" charset="77"/>
              </a:rPr>
              <a:t>A number of Australian vineyards planted during this time still produce grapes today – some of the oldest surviving and continuously producing vines in the world</a:t>
            </a:r>
            <a:endParaRPr lang="en-AU" sz="1600" dirty="0">
              <a:latin typeface="Neue Haas Grotesk Text Pro" panose="020B0504020202020204" pitchFamily="34" charset="77"/>
            </a:endParaRPr>
          </a:p>
        </p:txBody>
      </p:sp>
      <p:sp>
        <p:nvSpPr>
          <p:cNvPr id="4" name="Text Placeholder 2">
            <a:extLst>
              <a:ext uri="{FF2B5EF4-FFF2-40B4-BE49-F238E27FC236}">
                <a16:creationId xmlns:a16="http://schemas.microsoft.com/office/drawing/2014/main" id="{0315C67A-48F0-A4AC-8CEB-F9270A8C7A4E}"/>
              </a:ext>
            </a:extLst>
          </p:cNvPr>
          <p:cNvSpPr txBox="1"/>
          <p:nvPr/>
        </p:nvSpPr>
        <p:spPr>
          <a:xfrm>
            <a:off x="6096000" y="2144670"/>
            <a:ext cx="3675027" cy="1567751"/>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800"/>
              </a:spcBef>
            </a:pPr>
            <a:r>
              <a:rPr lang="en-US" sz="1600" dirty="0">
                <a:latin typeface="Neue Haas Grotesk Text Pro" panose="020B0504020202020204" pitchFamily="34" charset="77"/>
              </a:rPr>
              <a:t>James Busby’s significant collection of vine cuttings arrives in Australia</a:t>
            </a:r>
            <a:endParaRPr lang="en-AU" sz="1600" dirty="0">
              <a:latin typeface="Neue Haas Grotesk Text Pro" panose="020B0504020202020204" pitchFamily="34" charset="77"/>
            </a:endParaRPr>
          </a:p>
        </p:txBody>
      </p:sp>
      <p:sp>
        <p:nvSpPr>
          <p:cNvPr id="5" name="Title 1">
            <a:extLst>
              <a:ext uri="{FF2B5EF4-FFF2-40B4-BE49-F238E27FC236}">
                <a16:creationId xmlns:a16="http://schemas.microsoft.com/office/drawing/2014/main" id="{91F17BFC-36A0-8065-06A4-8E74BF9F4FF6}"/>
              </a:ext>
            </a:extLst>
          </p:cNvPr>
          <p:cNvSpPr txBox="1"/>
          <p:nvPr/>
        </p:nvSpPr>
        <p:spPr>
          <a:xfrm>
            <a:off x="6267808" y="1737093"/>
            <a:ext cx="4105121" cy="1325562"/>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2400" b="1" dirty="0">
                <a:solidFill>
                  <a:schemeClr val="accent1"/>
                </a:solidFill>
                <a:latin typeface="Neue Haas Grotesk Text Pro" panose="020B0504020202020204" pitchFamily="34" charset="77"/>
              </a:rPr>
              <a:t>1832</a:t>
            </a:r>
          </a:p>
        </p:txBody>
      </p:sp>
      <p:sp>
        <p:nvSpPr>
          <p:cNvPr id="11" name="Title 1">
            <a:extLst>
              <a:ext uri="{FF2B5EF4-FFF2-40B4-BE49-F238E27FC236}">
                <a16:creationId xmlns:a16="http://schemas.microsoft.com/office/drawing/2014/main" id="{5254EC50-8434-8076-8FED-6A8EA4C268B0}"/>
              </a:ext>
            </a:extLst>
          </p:cNvPr>
          <p:cNvSpPr txBox="1"/>
          <p:nvPr/>
        </p:nvSpPr>
        <p:spPr>
          <a:xfrm>
            <a:off x="268033" y="2348036"/>
            <a:ext cx="5683772" cy="1325562"/>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4800" dirty="0">
                <a:latin typeface="Neue Haas Grotesk Text Pro" panose="020B0504020202020204" pitchFamily="34" charset="77"/>
              </a:rPr>
              <a:t>A BRIEF HISTORY</a:t>
            </a:r>
          </a:p>
        </p:txBody>
      </p:sp>
      <p:pic>
        <p:nvPicPr>
          <p:cNvPr id="15" name="Picture 14" descr="Close-up of a vine with grapes&#10;&#10;Description automatically generated">
            <a:extLst>
              <a:ext uri="{FF2B5EF4-FFF2-40B4-BE49-F238E27FC236}">
                <a16:creationId xmlns:a16="http://schemas.microsoft.com/office/drawing/2014/main" id="{CED31A63-0C49-2A3F-025F-F94F5AD310AC}"/>
              </a:ext>
            </a:extLst>
          </p:cNvPr>
          <p:cNvPicPr>
            <a:picLocks noChangeAspect="1"/>
          </p:cNvPicPr>
          <p:nvPr/>
        </p:nvPicPr>
        <p:blipFill>
          <a:blip r:embed="rId2" cstate="screen">
            <a:extLst>
              <a:ext uri="{28A0092B-C50C-407E-A947-70E740481C1C}">
                <a14:useLocalDpi xmlns:a14="http://schemas.microsoft.com/office/drawing/2010/main"/>
              </a:ext>
            </a:extLst>
          </a:blip>
          <a:srcRect t="39800" b="30130"/>
          <a:stretch>
            <a:fillRect/>
          </a:stretch>
        </p:blipFill>
        <p:spPr>
          <a:xfrm>
            <a:off x="386205" y="5120907"/>
            <a:ext cx="3862018" cy="1741988"/>
          </a:xfrm>
          <a:prstGeom prst="rect">
            <a:avLst/>
          </a:prstGeom>
        </p:spPr>
      </p:pic>
      <p:sp>
        <p:nvSpPr>
          <p:cNvPr id="16" name="Title 1">
            <a:extLst>
              <a:ext uri="{FF2B5EF4-FFF2-40B4-BE49-F238E27FC236}">
                <a16:creationId xmlns:a16="http://schemas.microsoft.com/office/drawing/2014/main" id="{67205551-8E61-95FC-2A00-38CFB5756DDD}"/>
              </a:ext>
            </a:extLst>
          </p:cNvPr>
          <p:cNvSpPr txBox="1"/>
          <p:nvPr/>
        </p:nvSpPr>
        <p:spPr>
          <a:xfrm>
            <a:off x="8453463" y="3795345"/>
            <a:ext cx="4105121" cy="1325562"/>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2400" b="1" cap="none" dirty="0">
                <a:solidFill>
                  <a:schemeClr val="accent1"/>
                </a:solidFill>
                <a:latin typeface="Neue Haas Grotesk Text Pro" panose="020B0504020202020204" pitchFamily="34" charset="77"/>
              </a:rPr>
              <a:t>1840s – 1870s</a:t>
            </a:r>
          </a:p>
        </p:txBody>
      </p:sp>
      <p:sp>
        <p:nvSpPr>
          <p:cNvPr id="17" name="Oval 16">
            <a:extLst>
              <a:ext uri="{FF2B5EF4-FFF2-40B4-BE49-F238E27FC236}">
                <a16:creationId xmlns:a16="http://schemas.microsoft.com/office/drawing/2014/main" id="{4106D1C8-683E-7D14-AE08-830332D0436C}"/>
              </a:ext>
            </a:extLst>
          </p:cNvPr>
          <p:cNvSpPr/>
          <p:nvPr/>
        </p:nvSpPr>
        <p:spPr>
          <a:xfrm>
            <a:off x="9446290"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72390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4">
            <a:extLst>
              <a:ext uri="{FF2B5EF4-FFF2-40B4-BE49-F238E27FC236}">
                <a16:creationId xmlns:a16="http://schemas.microsoft.com/office/drawing/2014/main" id="{B50DBD06-8417-F607-29F5-10EB006C1CD7}"/>
              </a:ext>
            </a:extLst>
          </p:cNvPr>
          <p:cNvSpPr txBox="1"/>
          <p:nvPr/>
        </p:nvSpPr>
        <p:spPr>
          <a:xfrm>
            <a:off x="517459" y="847664"/>
            <a:ext cx="9940186" cy="1375142"/>
          </a:xfrm>
          <a:prstGeom prst="rect">
            <a:avLst/>
          </a:prstGeom>
        </p:spPr>
        <p:txBody>
          <a:bodyPr vert="horz" wrap="square" lIns="0" tIns="11521" rIns="0" bIns="0" rtlCol="0">
            <a:noAutofit/>
          </a:bodyPr>
          <a:lstStyle/>
          <a:p>
            <a:pPr defTabSz="829587">
              <a:lnSpc>
                <a:spcPct val="83000"/>
              </a:lnSpc>
              <a:tabLst>
                <a:tab pos="1156236" algn="l"/>
              </a:tabLst>
              <a:defRPr/>
            </a:pPr>
            <a:r>
              <a:rPr lang="en-US" sz="5400" dirty="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rPr>
              <a:t>OLD VINES </a:t>
            </a:r>
            <a:r>
              <a:rPr lang="en-US" sz="5400" dirty="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rPr>
              <a:t>DEFINED</a:t>
            </a:r>
            <a:endParaRPr lang="en-AU" sz="5400" dirty="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7" name="object 58">
            <a:extLst>
              <a:ext uri="{FF2B5EF4-FFF2-40B4-BE49-F238E27FC236}">
                <a16:creationId xmlns:a16="http://schemas.microsoft.com/office/drawing/2014/main" id="{80636AC6-66C5-B077-25F2-F153F4E311B9}"/>
              </a:ext>
            </a:extLst>
          </p:cNvPr>
          <p:cNvSpPr txBox="1"/>
          <p:nvPr/>
        </p:nvSpPr>
        <p:spPr>
          <a:xfrm>
            <a:off x="1529259" y="5637217"/>
            <a:ext cx="1522443" cy="602020"/>
          </a:xfrm>
          <a:prstGeom prst="rect">
            <a:avLst/>
          </a:prstGeom>
        </p:spPr>
        <p:txBody>
          <a:bodyPr vert="horz" wrap="square" lIns="0" tIns="15554" rIns="0" bIns="0" rtlCol="0" anchor="t" anchorCtr="0">
            <a:spAutoFit/>
          </a:bodyPr>
          <a:lstStyle/>
          <a:p>
            <a:pPr algn="ctr" defTabSz="829544">
              <a:buClr>
                <a:srgbClr val="F40000"/>
              </a:buClr>
              <a:defRPr/>
            </a:pPr>
            <a:r>
              <a:rPr lang="en-US" sz="1270" dirty="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rPr>
              <a:t>LARGE VOLUME OF PERENNIAL WOOD</a:t>
            </a:r>
          </a:p>
        </p:txBody>
      </p:sp>
      <p:sp>
        <p:nvSpPr>
          <p:cNvPr id="8" name="object 58">
            <a:extLst>
              <a:ext uri="{FF2B5EF4-FFF2-40B4-BE49-F238E27FC236}">
                <a16:creationId xmlns:a16="http://schemas.microsoft.com/office/drawing/2014/main" id="{94D4C9F6-2F1F-ED65-C745-16E72CC0CEE4}"/>
              </a:ext>
            </a:extLst>
          </p:cNvPr>
          <p:cNvSpPr txBox="1"/>
          <p:nvPr/>
        </p:nvSpPr>
        <p:spPr>
          <a:xfrm>
            <a:off x="4138977" y="5637217"/>
            <a:ext cx="1522443" cy="406582"/>
          </a:xfrm>
          <a:prstGeom prst="rect">
            <a:avLst/>
          </a:prstGeom>
        </p:spPr>
        <p:txBody>
          <a:bodyPr vert="horz" wrap="square" lIns="0" tIns="15554" rIns="0" bIns="0" rtlCol="0" anchor="t" anchorCtr="0">
            <a:spAutoFit/>
          </a:bodyPr>
          <a:lstStyle/>
          <a:p>
            <a:pPr algn="ctr" defTabSz="829544">
              <a:buClr>
                <a:srgbClr val="F40000"/>
              </a:buClr>
              <a:defRPr/>
            </a:pPr>
            <a:r>
              <a:rPr lang="en-AU" sz="1270" dirty="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rPr>
              <a:t>YIELD LIMITING FACTORS</a:t>
            </a:r>
          </a:p>
        </p:txBody>
      </p:sp>
      <p:sp>
        <p:nvSpPr>
          <p:cNvPr id="9" name="object 58">
            <a:extLst>
              <a:ext uri="{FF2B5EF4-FFF2-40B4-BE49-F238E27FC236}">
                <a16:creationId xmlns:a16="http://schemas.microsoft.com/office/drawing/2014/main" id="{52BF31D8-BAF3-8D3D-6C31-5D64B6A903A3}"/>
              </a:ext>
            </a:extLst>
          </p:cNvPr>
          <p:cNvSpPr txBox="1"/>
          <p:nvPr/>
        </p:nvSpPr>
        <p:spPr>
          <a:xfrm>
            <a:off x="6748695" y="5637217"/>
            <a:ext cx="1522443" cy="406582"/>
          </a:xfrm>
          <a:prstGeom prst="rect">
            <a:avLst/>
          </a:prstGeom>
        </p:spPr>
        <p:txBody>
          <a:bodyPr vert="horz" wrap="square" lIns="0" tIns="15554" rIns="0" bIns="0" rtlCol="0" anchor="t" anchorCtr="0">
            <a:spAutoFit/>
          </a:bodyPr>
          <a:lstStyle/>
          <a:p>
            <a:pPr algn="ctr" defTabSz="829544">
              <a:buClr>
                <a:srgbClr val="F40000"/>
              </a:buClr>
              <a:defRPr/>
            </a:pPr>
            <a:r>
              <a:rPr lang="en-AU" sz="1270" dirty="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rPr>
              <a:t>BALANCED GROWTH</a:t>
            </a:r>
          </a:p>
        </p:txBody>
      </p:sp>
      <p:sp>
        <p:nvSpPr>
          <p:cNvPr id="10" name="object 58">
            <a:extLst>
              <a:ext uri="{FF2B5EF4-FFF2-40B4-BE49-F238E27FC236}">
                <a16:creationId xmlns:a16="http://schemas.microsoft.com/office/drawing/2014/main" id="{52168755-1F4B-B9B2-7B55-86BB30BFF07F}"/>
              </a:ext>
            </a:extLst>
          </p:cNvPr>
          <p:cNvSpPr txBox="1"/>
          <p:nvPr/>
        </p:nvSpPr>
        <p:spPr>
          <a:xfrm>
            <a:off x="9266055" y="5637217"/>
            <a:ext cx="1522443" cy="406582"/>
          </a:xfrm>
          <a:prstGeom prst="rect">
            <a:avLst/>
          </a:prstGeom>
        </p:spPr>
        <p:txBody>
          <a:bodyPr vert="horz" wrap="square" lIns="0" tIns="15554" rIns="0" bIns="0" rtlCol="0" anchor="t" anchorCtr="0">
            <a:spAutoFit/>
          </a:bodyPr>
          <a:lstStyle/>
          <a:p>
            <a:pPr algn="ctr" defTabSz="829544">
              <a:buClr>
                <a:srgbClr val="F40000"/>
              </a:buClr>
              <a:defRPr/>
            </a:pPr>
            <a:r>
              <a:rPr lang="en-AU" sz="1270" dirty="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rPr>
              <a:t>PROVEN SITE SELECTION</a:t>
            </a:r>
          </a:p>
        </p:txBody>
      </p:sp>
      <p:pic>
        <p:nvPicPr>
          <p:cNvPr id="12" name="Picture 11" descr="A tree with roots on a black background&#10;&#10;Description automatically generated">
            <a:extLst>
              <a:ext uri="{FF2B5EF4-FFF2-40B4-BE49-F238E27FC236}">
                <a16:creationId xmlns:a16="http://schemas.microsoft.com/office/drawing/2014/main" id="{51D4B31F-AEB4-1746-2464-31DCDC37FFA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24720" y="2309485"/>
            <a:ext cx="3085651" cy="3085651"/>
          </a:xfrm>
          <a:prstGeom prst="rect">
            <a:avLst/>
          </a:prstGeom>
        </p:spPr>
      </p:pic>
      <p:pic>
        <p:nvPicPr>
          <p:cNvPr id="14" name="Picture 13" descr="A cartoon of a bunch of grapes&#10;&#10;Description automatically generated">
            <a:extLst>
              <a:ext uri="{FF2B5EF4-FFF2-40B4-BE49-F238E27FC236}">
                <a16:creationId xmlns:a16="http://schemas.microsoft.com/office/drawing/2014/main" id="{57A6E5CB-18BA-35AB-6E89-0A8691F7376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10371" y="2841652"/>
            <a:ext cx="2021315" cy="2021315"/>
          </a:xfrm>
          <a:prstGeom prst="rect">
            <a:avLst/>
          </a:prstGeom>
        </p:spPr>
      </p:pic>
      <p:pic>
        <p:nvPicPr>
          <p:cNvPr id="16" name="Picture 15" descr="A tree with green leaves on it&#10;&#10;Description automatically generated">
            <a:extLst>
              <a:ext uri="{FF2B5EF4-FFF2-40B4-BE49-F238E27FC236}">
                <a16:creationId xmlns:a16="http://schemas.microsoft.com/office/drawing/2014/main" id="{92F190A1-DF06-0DCA-6078-DC9750367AC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160316" y="2711344"/>
            <a:ext cx="2475686" cy="2475686"/>
          </a:xfrm>
          <a:prstGeom prst="rect">
            <a:avLst/>
          </a:prstGeom>
        </p:spPr>
      </p:pic>
      <p:pic>
        <p:nvPicPr>
          <p:cNvPr id="18" name="Picture 17" descr="A hand holding a pile of dirt&#10;&#10;Description automatically generated">
            <a:extLst>
              <a:ext uri="{FF2B5EF4-FFF2-40B4-BE49-F238E27FC236}">
                <a16:creationId xmlns:a16="http://schemas.microsoft.com/office/drawing/2014/main" id="{CD226402-9E63-6FA7-6685-BEE47BDE7FB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117337" y="2932387"/>
            <a:ext cx="2141132" cy="2141132"/>
          </a:xfrm>
          <a:prstGeom prst="rect">
            <a:avLst/>
          </a:prstGeom>
        </p:spPr>
      </p:pic>
    </p:spTree>
    <p:extLst>
      <p:ext uri="{BB962C8B-B14F-4D97-AF65-F5344CB8AC3E}">
        <p14:creationId xmlns:p14="http://schemas.microsoft.com/office/powerpoint/2010/main" val="1967306550"/>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reeform 13">
            <a:extLst>
              <a:ext uri="{FF2B5EF4-FFF2-40B4-BE49-F238E27FC236}">
                <a16:creationId xmlns:a16="http://schemas.microsoft.com/office/drawing/2014/main" id="{E688B623-7BF4-75E1-CB39-52D8767F591B}"/>
              </a:ext>
            </a:extLst>
          </p:cNvPr>
          <p:cNvSpPr/>
          <p:nvPr/>
        </p:nvSpPr>
        <p:spPr>
          <a:xfrm>
            <a:off x="-108284" y="1416155"/>
            <a:ext cx="12428621" cy="5658413"/>
          </a:xfrm>
          <a:custGeom>
            <a:avLst/>
            <a:gdLst>
              <a:gd name="connsiteX0" fmla="*/ 0 w 12219708"/>
              <a:gd name="connsiteY0" fmla="*/ 2022766 h 4793673"/>
              <a:gd name="connsiteX1" fmla="*/ 27708 w 12219708"/>
              <a:gd name="connsiteY1" fmla="*/ 4793673 h 4793673"/>
              <a:gd name="connsiteX2" fmla="*/ 12219708 w 12219708"/>
              <a:gd name="connsiteY2" fmla="*/ 4765964 h 4793673"/>
              <a:gd name="connsiteX3" fmla="*/ 12205852 w 12219708"/>
              <a:gd name="connsiteY3" fmla="*/ 0 h 4793673"/>
              <a:gd name="connsiteX4" fmla="*/ 0 w 12219708"/>
              <a:gd name="connsiteY4" fmla="*/ 2022766 h 4793673"/>
              <a:gd name="connsiteX5" fmla="*/ 0 w 12205855"/>
              <a:gd name="connsiteY5" fmla="*/ 2008910 h 5430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9708" h="4793673">
                <a:moveTo>
                  <a:pt x="0" y="2022766"/>
                </a:moveTo>
                <a:cubicBezTo>
                  <a:pt x="4618" y="3163457"/>
                  <a:pt x="23090" y="3652982"/>
                  <a:pt x="27708" y="4793673"/>
                </a:cubicBezTo>
                <a:lnTo>
                  <a:pt x="12219708" y="4765964"/>
                </a:lnTo>
                <a:cubicBezTo>
                  <a:pt x="12215090" y="2964873"/>
                  <a:pt x="12212780" y="2382982"/>
                  <a:pt x="12205852" y="0"/>
                </a:cubicBezTo>
                <a:cubicBezTo>
                  <a:pt x="10988960" y="16163"/>
                  <a:pt x="5354782" y="1062185"/>
                  <a:pt x="0" y="2022766"/>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53"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Neue Haas Grotesk Text Pro" panose="020B0504020202020204" pitchFamily="34" charset="77"/>
              <a:cs typeface="Arial"/>
            </a:endParaRPr>
          </a:p>
        </p:txBody>
      </p:sp>
      <p:sp>
        <p:nvSpPr>
          <p:cNvPr id="5" name="object 4">
            <a:extLst>
              <a:ext uri="{FF2B5EF4-FFF2-40B4-BE49-F238E27FC236}">
                <a16:creationId xmlns:a16="http://schemas.microsoft.com/office/drawing/2014/main" id="{EB853927-B1C1-4B60-BA3C-61B18CFB69CD}"/>
              </a:ext>
            </a:extLst>
          </p:cNvPr>
          <p:cNvSpPr txBox="1"/>
          <p:nvPr/>
        </p:nvSpPr>
        <p:spPr>
          <a:xfrm>
            <a:off x="582345" y="997527"/>
            <a:ext cx="11485437" cy="2039105"/>
          </a:xfrm>
          <a:prstGeom prst="rect">
            <a:avLst/>
          </a:prstGeom>
        </p:spPr>
        <p:txBody>
          <a:bodyPr vert="horz" wrap="square" lIns="0" tIns="11521" rIns="0" bIns="0" rtlCol="0">
            <a:noAutofit/>
          </a:bodyPr>
          <a:lstStyle/>
          <a:p>
            <a:pPr marL="0" marR="0" lvl="0" indent="0" algn="l" defTabSz="914353" rtl="0" eaLnBrk="1" fontAlgn="auto" latinLnBrk="0" hangingPunct="1">
              <a:lnSpc>
                <a:spcPct val="90000"/>
              </a:lnSpc>
              <a:spcBef>
                <a:spcPts val="0"/>
              </a:spcBef>
              <a:spcAft>
                <a:spcPts val="0"/>
              </a:spcAft>
              <a:buClrTx/>
              <a:buSzTx/>
              <a:buFontTx/>
              <a:buNone/>
              <a:tabLst/>
              <a:defRPr/>
            </a:pPr>
            <a:r>
              <a:rPr kumimoji="0" lang="en-AU" sz="5400" b="0" i="0" u="none" strike="noStrike" kern="1200" cap="none" spc="0" normalizeH="0" baseline="0" noProof="0" dirty="0">
                <a:ln>
                  <a:noFill/>
                </a:ln>
                <a:solidFill>
                  <a:schemeClr val="accent2"/>
                </a:solidFill>
                <a:effectLst/>
                <a:uLnTx/>
                <a:uFillTx/>
                <a:latin typeface="Neue Haas Grotesk Text Pro" panose="020B0504020202020204" pitchFamily="34" charset="77"/>
                <a:ea typeface="Inter Display" panose="02000503000000020004" pitchFamily="2" charset="0"/>
                <a:cs typeface="Inter Display" panose="02000503000000020004" pitchFamily="2" charset="0"/>
              </a:rPr>
              <a:t>OLD VINE CHARTER</a:t>
            </a:r>
          </a:p>
          <a:p>
            <a:pPr marL="0" marR="0" lvl="0" indent="0" algn="l" defTabSz="914353" rtl="0" eaLnBrk="1" fontAlgn="auto" latinLnBrk="0" hangingPunct="1">
              <a:lnSpc>
                <a:spcPct val="90000"/>
              </a:lnSpc>
              <a:spcBef>
                <a:spcPts val="0"/>
              </a:spcBef>
              <a:spcAft>
                <a:spcPts val="0"/>
              </a:spcAft>
              <a:buClrTx/>
              <a:buSzTx/>
              <a:buFontTx/>
              <a:buNone/>
              <a:tabLst/>
              <a:defRPr/>
            </a:pPr>
            <a:r>
              <a:rPr lang="en-AU" sz="3200" dirty="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HOW OLD IS OLD</a:t>
            </a:r>
            <a:endParaRPr kumimoji="0" lang="en-AU" sz="3200" b="0" i="0" u="none" strike="noStrike" kern="1200" cap="none" spc="0" normalizeH="0" baseline="0" noProof="0" dirty="0">
              <a:ln>
                <a:noFill/>
              </a:ln>
              <a:solidFill>
                <a:schemeClr val="bg2"/>
              </a:solidFill>
              <a:effectLst/>
              <a:uLnTx/>
              <a:uFillTx/>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 name="object 4">
            <a:extLst>
              <a:ext uri="{FF2B5EF4-FFF2-40B4-BE49-F238E27FC236}">
                <a16:creationId xmlns:a16="http://schemas.microsoft.com/office/drawing/2014/main" id="{60305DAF-1DBB-38C5-AF5D-52CEA62D8CF0}"/>
              </a:ext>
            </a:extLst>
          </p:cNvPr>
          <p:cNvSpPr txBox="1"/>
          <p:nvPr/>
        </p:nvSpPr>
        <p:spPr>
          <a:xfrm>
            <a:off x="582345" y="578899"/>
            <a:ext cx="2476387" cy="418628"/>
          </a:xfrm>
          <a:prstGeom prst="rect">
            <a:avLst/>
          </a:prstGeom>
        </p:spPr>
        <p:txBody>
          <a:bodyPr vert="horz" wrap="square" lIns="0" tIns="11521" rIns="0" bIns="0" rtlCol="0">
            <a:noAutofit/>
          </a:bodyPr>
          <a:lstStyle/>
          <a:p>
            <a:pPr marL="0" marR="0" lvl="0" indent="0" algn="l" defTabSz="914353" rtl="0" eaLnBrk="1" fontAlgn="auto" latinLnBrk="0" hangingPunct="1">
              <a:lnSpc>
                <a:spcPct val="90000"/>
              </a:lnSpc>
              <a:spcBef>
                <a:spcPts val="0"/>
              </a:spcBef>
              <a:spcAft>
                <a:spcPts val="0"/>
              </a:spcAft>
              <a:buClrTx/>
              <a:buSzTx/>
              <a:buFontTx/>
              <a:buNone/>
              <a:tabLst/>
              <a:defRPr/>
            </a:pPr>
            <a:r>
              <a:rPr kumimoji="0" lang="en-AU" sz="3200" b="0" i="0" u="none" strike="noStrike" kern="1200" cap="none" spc="0" normalizeH="0" baseline="0" noProof="0" dirty="0">
                <a:ln>
                  <a:noFill/>
                </a:ln>
                <a:solidFill>
                  <a:schemeClr val="accent3"/>
                </a:solidFill>
                <a:effectLst/>
                <a:uLnTx/>
                <a:uFillTx/>
                <a:latin typeface="Neue Haas Grotesk Text Pro" panose="020B0504020202020204" pitchFamily="34" charset="77"/>
                <a:ea typeface="Inter Display" panose="02000503000000020004" pitchFamily="2" charset="0"/>
                <a:cs typeface="Inter Display" panose="02000503000000020004" pitchFamily="2" charset="0"/>
              </a:rPr>
              <a:t>BAROSSA</a:t>
            </a:r>
          </a:p>
        </p:txBody>
      </p:sp>
      <p:sp>
        <p:nvSpPr>
          <p:cNvPr id="3" name="object 58">
            <a:extLst>
              <a:ext uri="{FF2B5EF4-FFF2-40B4-BE49-F238E27FC236}">
                <a16:creationId xmlns:a16="http://schemas.microsoft.com/office/drawing/2014/main" id="{0E0E796F-B2CD-7749-B72A-8EB772AE687C}"/>
              </a:ext>
            </a:extLst>
          </p:cNvPr>
          <p:cNvSpPr txBox="1"/>
          <p:nvPr/>
        </p:nvSpPr>
        <p:spPr>
          <a:xfrm>
            <a:off x="2713366" y="4149049"/>
            <a:ext cx="1536873" cy="258597"/>
          </a:xfrm>
          <a:prstGeom prst="rect">
            <a:avLst/>
          </a:prstGeom>
        </p:spPr>
        <p:txBody>
          <a:bodyPr vert="horz" wrap="square" lIns="0" tIns="17145" rIns="0" bIns="0" rtlCol="0">
            <a:spAutoFit/>
          </a:bodyPr>
          <a:lstStyle/>
          <a:p>
            <a:pPr marL="0" marR="0" lvl="0" indent="0" algn="l" defTabSz="914353" rtl="0" eaLnBrk="1" fontAlgn="auto" latinLnBrk="0" hangingPunct="1">
              <a:lnSpc>
                <a:spcPct val="98000"/>
              </a:lnSpc>
              <a:spcBef>
                <a:spcPts val="0"/>
              </a:spcBef>
              <a:spcAft>
                <a:spcPts val="0"/>
              </a:spcAft>
              <a:buClrTx/>
              <a:buSzTx/>
              <a:buFontTx/>
              <a:buNone/>
              <a:tabLst/>
              <a:defRPr/>
            </a:pPr>
            <a:r>
              <a:rPr kumimoji="0" lang="en-AU" sz="1600" b="0" i="0" u="none" strike="noStrike" kern="1200" cap="none" spc="0" normalizeH="0" baseline="0" noProof="0" dirty="0">
                <a:ln>
                  <a:noFill/>
                </a:ln>
                <a:solidFill>
                  <a:schemeClr val="accent2"/>
                </a:solidFill>
                <a:effectLst/>
                <a:uLnTx/>
                <a:uFillTx/>
                <a:latin typeface="Neue Haas Grotesk Text Pro" panose="020B0504020202020204" pitchFamily="34" charset="77"/>
                <a:ea typeface="Inter Display" panose="02000503000000020004" pitchFamily="2" charset="0"/>
                <a:cs typeface="Inter Display" panose="02000503000000020004" pitchFamily="2" charset="0"/>
              </a:rPr>
              <a:t>OLD VINES</a:t>
            </a:r>
            <a:endParaRPr kumimoji="0" lang="en-US" sz="1600" b="0" i="0" u="none" strike="noStrike" kern="1200" cap="none" spc="0" normalizeH="0" baseline="0" noProof="0" dirty="0">
              <a:ln>
                <a:noFill/>
              </a:ln>
              <a:solidFill>
                <a:schemeClr val="accent2"/>
              </a:solidFill>
              <a:effectLst/>
              <a:uLnTx/>
              <a:uFillTx/>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6" name="object 58">
            <a:extLst>
              <a:ext uri="{FF2B5EF4-FFF2-40B4-BE49-F238E27FC236}">
                <a16:creationId xmlns:a16="http://schemas.microsoft.com/office/drawing/2014/main" id="{5D2FAA51-61C5-FC44-3D15-8A283E04AB9E}"/>
              </a:ext>
            </a:extLst>
          </p:cNvPr>
          <p:cNvSpPr txBox="1"/>
          <p:nvPr/>
        </p:nvSpPr>
        <p:spPr>
          <a:xfrm>
            <a:off x="1180735" y="5715025"/>
            <a:ext cx="904569" cy="236860"/>
          </a:xfrm>
          <a:prstGeom prst="rect">
            <a:avLst/>
          </a:prstGeom>
        </p:spPr>
        <p:txBody>
          <a:bodyPr vert="horz" wrap="square" lIns="0" tIns="0" rIns="0" bIns="0" rtlCol="0" anchor="ctr" anchorCtr="0">
            <a:spAutoFit/>
          </a:bodyPr>
          <a:lstStyle/>
          <a:p>
            <a:pPr marL="0" marR="0" lvl="0" indent="0" algn="ctr" defTabSz="914353" rtl="0" eaLnBrk="1" fontAlgn="auto" latinLnBrk="0" hangingPunct="1">
              <a:lnSpc>
                <a:spcPct val="81000"/>
              </a:lnSpc>
              <a:spcBef>
                <a:spcPts val="0"/>
              </a:spcBef>
              <a:spcAft>
                <a:spcPts val="0"/>
              </a:spcAft>
              <a:buClr>
                <a:srgbClr val="F40000"/>
              </a:buClr>
              <a:buSzTx/>
              <a:buFontTx/>
              <a:buNone/>
              <a:tabLst/>
              <a:defRPr/>
            </a:pPr>
            <a:r>
              <a:rPr kumimoji="0" lang="en-US" sz="1900" b="1" i="0" u="none" strike="noStrike" kern="1200" cap="none" spc="0" normalizeH="0" baseline="0" noProof="0" dirty="0">
                <a:ln>
                  <a:noFill/>
                </a:ln>
                <a:solidFill>
                  <a:schemeClr val="accent2"/>
                </a:solidFill>
                <a:effectLst/>
                <a:uLnTx/>
                <a:uFillTx/>
                <a:latin typeface="Neue Haas Grotesk Text Pro" panose="020B0504020202020204" pitchFamily="34" charset="77"/>
                <a:ea typeface="Inter Display" panose="02000503000000020004" pitchFamily="2" charset="0"/>
                <a:cs typeface="Inter Display" panose="02000503000000020004" pitchFamily="2" charset="0"/>
              </a:rPr>
              <a:t>YEARS</a:t>
            </a:r>
          </a:p>
        </p:txBody>
      </p:sp>
      <p:sp>
        <p:nvSpPr>
          <p:cNvPr id="7" name="object 58">
            <a:extLst>
              <a:ext uri="{FF2B5EF4-FFF2-40B4-BE49-F238E27FC236}">
                <a16:creationId xmlns:a16="http://schemas.microsoft.com/office/drawing/2014/main" id="{105EA5B0-D77F-BD67-BFF3-EB11426103DB}"/>
              </a:ext>
            </a:extLst>
          </p:cNvPr>
          <p:cNvSpPr txBox="1"/>
          <p:nvPr/>
        </p:nvSpPr>
        <p:spPr>
          <a:xfrm>
            <a:off x="2667686" y="5407280"/>
            <a:ext cx="1439497" cy="830997"/>
          </a:xfrm>
          <a:prstGeom prst="rect">
            <a:avLst/>
          </a:prstGeom>
        </p:spPr>
        <p:txBody>
          <a:bodyPr vert="horz" wrap="none" lIns="0" tIns="0" rIns="0" bIns="0" rtlCol="0" anchor="ctr" anchorCtr="0">
            <a:spAutoFit/>
          </a:bodyPr>
          <a:lstStyle/>
          <a:p>
            <a:pPr marL="0" marR="0" lvl="0" indent="0" algn="l" defTabSz="914353" rtl="0" eaLnBrk="1" fontAlgn="auto" latinLnBrk="0" hangingPunct="1">
              <a:lnSpc>
                <a:spcPct val="90000"/>
              </a:lnSpc>
              <a:spcBef>
                <a:spcPts val="0"/>
              </a:spcBef>
              <a:spcAft>
                <a:spcPts val="0"/>
              </a:spcAft>
              <a:buClr>
                <a:srgbClr val="F40000"/>
              </a:buClr>
              <a:buSzTx/>
              <a:buFontTx/>
              <a:buNone/>
              <a:tabLst/>
              <a:defRPr/>
            </a:pPr>
            <a:r>
              <a:rPr kumimoji="0" lang="en-US" sz="6000" b="1" i="0" u="none" strike="noStrike" kern="1200" cap="none" spc="0" normalizeH="0" baseline="0" noProof="0" dirty="0">
                <a:ln>
                  <a:noFill/>
                </a:ln>
                <a:solidFill>
                  <a:schemeClr val="accent2"/>
                </a:solidFill>
                <a:effectLst/>
                <a:uLnTx/>
                <a:uFillTx/>
                <a:latin typeface="Neue Haas Grotesk Text Pro" panose="020B0504020202020204" pitchFamily="34" charset="77"/>
                <a:ea typeface="Inter Display" panose="02000503000000020004" pitchFamily="2" charset="0"/>
                <a:cs typeface="Inter Display" panose="02000503000000020004" pitchFamily="2" charset="0"/>
              </a:rPr>
              <a:t>35+</a:t>
            </a:r>
          </a:p>
        </p:txBody>
      </p:sp>
      <p:sp>
        <p:nvSpPr>
          <p:cNvPr id="8" name="object 58">
            <a:extLst>
              <a:ext uri="{FF2B5EF4-FFF2-40B4-BE49-F238E27FC236}">
                <a16:creationId xmlns:a16="http://schemas.microsoft.com/office/drawing/2014/main" id="{95147523-ACB7-A906-32F6-D50DFA2DB7D9}"/>
              </a:ext>
            </a:extLst>
          </p:cNvPr>
          <p:cNvSpPr txBox="1"/>
          <p:nvPr/>
        </p:nvSpPr>
        <p:spPr>
          <a:xfrm>
            <a:off x="4446275" y="5407280"/>
            <a:ext cx="1426673" cy="830997"/>
          </a:xfrm>
          <a:prstGeom prst="rect">
            <a:avLst/>
          </a:prstGeom>
        </p:spPr>
        <p:txBody>
          <a:bodyPr vert="horz" wrap="none" lIns="0" tIns="0" rIns="0" bIns="0" rtlCol="0" anchor="ctr" anchorCtr="0">
            <a:spAutoFit/>
          </a:bodyPr>
          <a:lstStyle/>
          <a:p>
            <a:pPr marL="0" marR="0" lvl="0" indent="0" algn="l" defTabSz="914353" rtl="0" eaLnBrk="1" fontAlgn="auto" latinLnBrk="0" hangingPunct="1">
              <a:lnSpc>
                <a:spcPct val="90000"/>
              </a:lnSpc>
              <a:spcBef>
                <a:spcPts val="0"/>
              </a:spcBef>
              <a:spcAft>
                <a:spcPts val="0"/>
              </a:spcAft>
              <a:buClr>
                <a:srgbClr val="F40000"/>
              </a:buClr>
              <a:buSzTx/>
              <a:buFontTx/>
              <a:buNone/>
              <a:tabLst/>
              <a:defRPr/>
            </a:pPr>
            <a:r>
              <a:rPr kumimoji="0" lang="en-US" sz="6000" b="1" i="0" u="none" strike="noStrike" kern="1200" cap="none" spc="0" normalizeH="0" baseline="0" noProof="0" dirty="0">
                <a:ln>
                  <a:noFill/>
                </a:ln>
                <a:solidFill>
                  <a:schemeClr val="accent2"/>
                </a:solidFill>
                <a:effectLst/>
                <a:uLnTx/>
                <a:uFillTx/>
                <a:latin typeface="Neue Haas Grotesk Text Pro" panose="020B0504020202020204" pitchFamily="34" charset="77"/>
                <a:ea typeface="Inter Display" panose="02000503000000020004" pitchFamily="2" charset="0"/>
                <a:cs typeface="Inter Display" panose="02000503000000020004" pitchFamily="2" charset="0"/>
              </a:rPr>
              <a:t>70+</a:t>
            </a:r>
          </a:p>
        </p:txBody>
      </p:sp>
      <p:sp>
        <p:nvSpPr>
          <p:cNvPr id="9" name="object 58">
            <a:extLst>
              <a:ext uri="{FF2B5EF4-FFF2-40B4-BE49-F238E27FC236}">
                <a16:creationId xmlns:a16="http://schemas.microsoft.com/office/drawing/2014/main" id="{637BF090-741D-49A0-28D8-29C937E2B66E}"/>
              </a:ext>
            </a:extLst>
          </p:cNvPr>
          <p:cNvSpPr txBox="1"/>
          <p:nvPr/>
        </p:nvSpPr>
        <p:spPr>
          <a:xfrm>
            <a:off x="6397665" y="5407280"/>
            <a:ext cx="1867499" cy="830997"/>
          </a:xfrm>
          <a:prstGeom prst="rect">
            <a:avLst/>
          </a:prstGeom>
        </p:spPr>
        <p:txBody>
          <a:bodyPr vert="horz" wrap="none" lIns="0" tIns="0" rIns="0" bIns="0" rtlCol="0" anchor="ctr" anchorCtr="0">
            <a:spAutoFit/>
          </a:bodyPr>
          <a:lstStyle/>
          <a:p>
            <a:pPr marL="0" marR="0" lvl="0" indent="0" algn="l" defTabSz="914353" rtl="0" eaLnBrk="1" fontAlgn="auto" latinLnBrk="0" hangingPunct="1">
              <a:lnSpc>
                <a:spcPct val="90000"/>
              </a:lnSpc>
              <a:spcBef>
                <a:spcPts val="0"/>
              </a:spcBef>
              <a:spcAft>
                <a:spcPts val="0"/>
              </a:spcAft>
              <a:buClr>
                <a:srgbClr val="F40000"/>
              </a:buClr>
              <a:buSzTx/>
              <a:buFontTx/>
              <a:buNone/>
              <a:tabLst/>
              <a:defRPr/>
            </a:pPr>
            <a:r>
              <a:rPr kumimoji="0" lang="en-US" sz="6000" b="1" i="0" u="none" strike="noStrike" kern="1200" cap="none" spc="0" normalizeH="0" baseline="0" noProof="0" dirty="0">
                <a:ln>
                  <a:noFill/>
                </a:ln>
                <a:solidFill>
                  <a:schemeClr val="accent2"/>
                </a:solidFill>
                <a:effectLst/>
                <a:uLnTx/>
                <a:uFillTx/>
                <a:latin typeface="Neue Haas Grotesk Text Pro" panose="020B0504020202020204" pitchFamily="34" charset="77"/>
                <a:ea typeface="Inter Display" panose="02000503000000020004" pitchFamily="2" charset="0"/>
                <a:cs typeface="Inter Display" panose="02000503000000020004" pitchFamily="2" charset="0"/>
              </a:rPr>
              <a:t>100+</a:t>
            </a:r>
          </a:p>
        </p:txBody>
      </p:sp>
      <p:sp>
        <p:nvSpPr>
          <p:cNvPr id="10" name="object 58">
            <a:extLst>
              <a:ext uri="{FF2B5EF4-FFF2-40B4-BE49-F238E27FC236}">
                <a16:creationId xmlns:a16="http://schemas.microsoft.com/office/drawing/2014/main" id="{27B7F42D-B2B8-9002-44FB-58094E8EDE2E}"/>
              </a:ext>
            </a:extLst>
          </p:cNvPr>
          <p:cNvSpPr txBox="1"/>
          <p:nvPr/>
        </p:nvSpPr>
        <p:spPr>
          <a:xfrm>
            <a:off x="9148116" y="5407280"/>
            <a:ext cx="1756891" cy="830997"/>
          </a:xfrm>
          <a:prstGeom prst="rect">
            <a:avLst/>
          </a:prstGeom>
        </p:spPr>
        <p:txBody>
          <a:bodyPr vert="horz" wrap="none" lIns="0" tIns="0" rIns="0" bIns="0" rtlCol="0" anchor="ctr" anchorCtr="0">
            <a:spAutoFit/>
          </a:bodyPr>
          <a:lstStyle/>
          <a:p>
            <a:pPr marL="0" marR="0" lvl="0" indent="0" algn="l" defTabSz="914353" rtl="0" eaLnBrk="1" fontAlgn="auto" latinLnBrk="0" hangingPunct="1">
              <a:lnSpc>
                <a:spcPct val="90000"/>
              </a:lnSpc>
              <a:spcBef>
                <a:spcPts val="0"/>
              </a:spcBef>
              <a:spcAft>
                <a:spcPts val="0"/>
              </a:spcAft>
              <a:buClr>
                <a:srgbClr val="F40000"/>
              </a:buClr>
              <a:buSzTx/>
              <a:buFontTx/>
              <a:buNone/>
              <a:tabLst/>
              <a:defRPr/>
            </a:pPr>
            <a:r>
              <a:rPr kumimoji="0" lang="en-US" sz="6000" b="1" i="0" u="none" strike="noStrike" kern="1200" cap="none" spc="0" normalizeH="0" baseline="0" noProof="0" dirty="0">
                <a:ln>
                  <a:noFill/>
                </a:ln>
                <a:solidFill>
                  <a:schemeClr val="accent2"/>
                </a:solidFill>
                <a:effectLst/>
                <a:uLnTx/>
                <a:uFillTx/>
                <a:latin typeface="Neue Haas Grotesk Text Pro" panose="020B0504020202020204" pitchFamily="34" charset="77"/>
                <a:ea typeface="Inter Display" panose="02000503000000020004" pitchFamily="2" charset="0"/>
                <a:cs typeface="Inter Display" panose="02000503000000020004" pitchFamily="2" charset="0"/>
              </a:rPr>
              <a:t>125+</a:t>
            </a:r>
          </a:p>
        </p:txBody>
      </p:sp>
      <p:sp>
        <p:nvSpPr>
          <p:cNvPr id="11" name="object 58">
            <a:extLst>
              <a:ext uri="{FF2B5EF4-FFF2-40B4-BE49-F238E27FC236}">
                <a16:creationId xmlns:a16="http://schemas.microsoft.com/office/drawing/2014/main" id="{92820535-E883-BBC2-AA9A-86E2EB1F1D34}"/>
              </a:ext>
            </a:extLst>
          </p:cNvPr>
          <p:cNvSpPr txBox="1"/>
          <p:nvPr/>
        </p:nvSpPr>
        <p:spPr>
          <a:xfrm>
            <a:off x="4421816" y="3644666"/>
            <a:ext cx="1505474" cy="499880"/>
          </a:xfrm>
          <a:prstGeom prst="rect">
            <a:avLst/>
          </a:prstGeom>
        </p:spPr>
        <p:txBody>
          <a:bodyPr vert="horz" wrap="square" lIns="0" tIns="17145" rIns="0" bIns="0" rtlCol="0">
            <a:spAutoFit/>
          </a:bodyPr>
          <a:lstStyle/>
          <a:p>
            <a:pPr marL="0" marR="0" lvl="0" indent="0" algn="l" defTabSz="914353" rtl="0" eaLnBrk="1" fontAlgn="auto" latinLnBrk="0" hangingPunct="1">
              <a:lnSpc>
                <a:spcPct val="98000"/>
              </a:lnSpc>
              <a:spcBef>
                <a:spcPts val="0"/>
              </a:spcBef>
              <a:spcAft>
                <a:spcPts val="0"/>
              </a:spcAft>
              <a:buClrTx/>
              <a:buSzTx/>
              <a:buFontTx/>
              <a:buNone/>
              <a:tabLst/>
              <a:defRPr/>
            </a:pPr>
            <a:r>
              <a:rPr kumimoji="0" lang="en-AU" sz="1600" b="0" i="0" u="none" strike="noStrike" kern="1200" cap="none" spc="0" normalizeH="0" baseline="0" noProof="0" dirty="0">
                <a:ln>
                  <a:noFill/>
                </a:ln>
                <a:solidFill>
                  <a:srgbClr val="173F34"/>
                </a:solidFill>
                <a:effectLst/>
                <a:uLnTx/>
                <a:uFillTx/>
                <a:latin typeface="Neue Haas Grotesk Text Pro" panose="020B0504020202020204" pitchFamily="34" charset="77"/>
                <a:ea typeface="Inter Display" panose="02000503000000020004" pitchFamily="2" charset="0"/>
                <a:cs typeface="Inter Display" panose="02000503000000020004" pitchFamily="2" charset="0"/>
              </a:rPr>
              <a:t>SURVIVOR VINES</a:t>
            </a:r>
            <a:endParaRPr kumimoji="0" lang="en-US" sz="1600" b="0" i="0" u="none" strike="noStrike" kern="1200" cap="none" spc="0" normalizeH="0" baseline="0" noProof="0" dirty="0">
              <a:ln>
                <a:noFill/>
              </a:ln>
              <a:solidFill>
                <a:srgbClr val="173F34"/>
              </a:solidFill>
              <a:effectLst/>
              <a:uLnTx/>
              <a:uFillTx/>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2" name="object 58">
            <a:extLst>
              <a:ext uri="{FF2B5EF4-FFF2-40B4-BE49-F238E27FC236}">
                <a16:creationId xmlns:a16="http://schemas.microsoft.com/office/drawing/2014/main" id="{6EC5EA46-CEF4-305C-5A45-7ED53E2AD0C5}"/>
              </a:ext>
            </a:extLst>
          </p:cNvPr>
          <p:cNvSpPr txBox="1"/>
          <p:nvPr/>
        </p:nvSpPr>
        <p:spPr>
          <a:xfrm>
            <a:off x="6419978" y="3166601"/>
            <a:ext cx="1913304" cy="499880"/>
          </a:xfrm>
          <a:prstGeom prst="rect">
            <a:avLst/>
          </a:prstGeom>
        </p:spPr>
        <p:txBody>
          <a:bodyPr vert="horz" wrap="square" lIns="0" tIns="17145" rIns="0" bIns="0" rtlCol="0">
            <a:spAutoFit/>
          </a:bodyPr>
          <a:lstStyle/>
          <a:p>
            <a:pPr marL="0" marR="0" lvl="0" indent="0" algn="l" defTabSz="914353" rtl="0" eaLnBrk="1" fontAlgn="auto" latinLnBrk="0" hangingPunct="1">
              <a:lnSpc>
                <a:spcPct val="98000"/>
              </a:lnSpc>
              <a:spcBef>
                <a:spcPts val="0"/>
              </a:spcBef>
              <a:spcAft>
                <a:spcPts val="0"/>
              </a:spcAft>
              <a:buClrTx/>
              <a:buSzTx/>
              <a:buFontTx/>
              <a:buNone/>
              <a:tabLst/>
              <a:defRPr/>
            </a:pPr>
            <a:r>
              <a:rPr kumimoji="0" lang="en-AU" sz="1600" b="0" i="0" u="none" strike="noStrike" kern="1200" cap="none" spc="0" normalizeH="0" baseline="0" noProof="0" dirty="0">
                <a:ln>
                  <a:noFill/>
                </a:ln>
                <a:solidFill>
                  <a:srgbClr val="173F34"/>
                </a:solidFill>
                <a:effectLst/>
                <a:uLnTx/>
                <a:uFillTx/>
                <a:latin typeface="Neue Haas Grotesk Text Pro" panose="020B0504020202020204" pitchFamily="34" charset="77"/>
                <a:ea typeface="Inter Display" panose="02000503000000020004" pitchFamily="2" charset="0"/>
                <a:cs typeface="Inter Display" panose="02000503000000020004" pitchFamily="2" charset="0"/>
              </a:rPr>
              <a:t>CENTENARIAN WINES</a:t>
            </a:r>
            <a:endParaRPr kumimoji="0" lang="en-US" sz="1600" b="0" i="0" u="none" strike="noStrike" kern="1200" cap="none" spc="0" normalizeH="0" baseline="0" noProof="0" dirty="0">
              <a:ln>
                <a:noFill/>
              </a:ln>
              <a:solidFill>
                <a:srgbClr val="173F34"/>
              </a:solidFill>
              <a:effectLst/>
              <a:uLnTx/>
              <a:uFillTx/>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3" name="object 58">
            <a:extLst>
              <a:ext uri="{FF2B5EF4-FFF2-40B4-BE49-F238E27FC236}">
                <a16:creationId xmlns:a16="http://schemas.microsoft.com/office/drawing/2014/main" id="{1B1F9E32-F6E9-4F10-77F3-2826F9FFE850}"/>
              </a:ext>
            </a:extLst>
          </p:cNvPr>
          <p:cNvSpPr txBox="1"/>
          <p:nvPr/>
        </p:nvSpPr>
        <p:spPr>
          <a:xfrm>
            <a:off x="9148116" y="2619184"/>
            <a:ext cx="2268019" cy="258597"/>
          </a:xfrm>
          <a:prstGeom prst="rect">
            <a:avLst/>
          </a:prstGeom>
        </p:spPr>
        <p:txBody>
          <a:bodyPr vert="horz" wrap="square" lIns="0" tIns="17145" rIns="0" bIns="0" rtlCol="0">
            <a:spAutoFit/>
          </a:bodyPr>
          <a:lstStyle/>
          <a:p>
            <a:pPr marL="0" marR="0" lvl="0" indent="0" algn="l" defTabSz="914353" rtl="0" eaLnBrk="1" fontAlgn="auto" latinLnBrk="0" hangingPunct="1">
              <a:lnSpc>
                <a:spcPct val="98000"/>
              </a:lnSpc>
              <a:spcBef>
                <a:spcPts val="0"/>
              </a:spcBef>
              <a:spcAft>
                <a:spcPts val="0"/>
              </a:spcAft>
              <a:buClrTx/>
              <a:buSzTx/>
              <a:buFontTx/>
              <a:buNone/>
              <a:tabLst/>
              <a:defRPr/>
            </a:pPr>
            <a:r>
              <a:rPr kumimoji="0" lang="en-AU" sz="1600" b="0" i="0" u="none" strike="noStrike" kern="1200" cap="none" spc="0" normalizeH="0" baseline="0" noProof="0" dirty="0">
                <a:ln>
                  <a:noFill/>
                </a:ln>
                <a:solidFill>
                  <a:srgbClr val="173F34"/>
                </a:solidFill>
                <a:effectLst/>
                <a:uLnTx/>
                <a:uFillTx/>
                <a:latin typeface="Neue Haas Grotesk Text Pro" panose="020B0504020202020204" pitchFamily="34" charset="77"/>
                <a:ea typeface="Inter Display" panose="02000503000000020004" pitchFamily="2" charset="0"/>
                <a:cs typeface="Inter Display" panose="02000503000000020004" pitchFamily="2" charset="0"/>
              </a:rPr>
              <a:t>ANCESTOR VINES</a:t>
            </a:r>
            <a:endParaRPr kumimoji="0" lang="en-US" sz="1600" b="0" i="0" u="none" strike="noStrike" kern="1200" cap="none" spc="0" normalizeH="0" baseline="0" noProof="0" dirty="0">
              <a:ln>
                <a:noFill/>
              </a:ln>
              <a:solidFill>
                <a:srgbClr val="173F34"/>
              </a:solidFill>
              <a:effectLst/>
              <a:uLnTx/>
              <a:uFillTx/>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16" name="Straight Connector 15">
            <a:extLst>
              <a:ext uri="{FF2B5EF4-FFF2-40B4-BE49-F238E27FC236}">
                <a16:creationId xmlns:a16="http://schemas.microsoft.com/office/drawing/2014/main" id="{2F5550D4-E913-B84D-A9DA-15965817E4E0}"/>
              </a:ext>
            </a:extLst>
          </p:cNvPr>
          <p:cNvCxnSpPr/>
          <p:nvPr/>
        </p:nvCxnSpPr>
        <p:spPr>
          <a:xfrm flipH="1" flipV="1">
            <a:off x="2590800" y="4149049"/>
            <a:ext cx="0" cy="1921266"/>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CCFE856-EFA3-E142-70BE-734AC9956E53}"/>
              </a:ext>
            </a:extLst>
          </p:cNvPr>
          <p:cNvCxnSpPr/>
          <p:nvPr/>
        </p:nvCxnSpPr>
        <p:spPr>
          <a:xfrm flipH="1" flipV="1">
            <a:off x="4294909" y="3694585"/>
            <a:ext cx="0" cy="237573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AF59CB7-1BC8-AFDF-D608-07CF7E687EB9}"/>
              </a:ext>
            </a:extLst>
          </p:cNvPr>
          <p:cNvCxnSpPr/>
          <p:nvPr/>
        </p:nvCxnSpPr>
        <p:spPr>
          <a:xfrm flipH="1" flipV="1">
            <a:off x="6248400" y="3203361"/>
            <a:ext cx="0" cy="2866954"/>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6F9E66A0-E79B-E45A-2CC8-00158CD7E87C}"/>
              </a:ext>
            </a:extLst>
          </p:cNvPr>
          <p:cNvCxnSpPr/>
          <p:nvPr/>
        </p:nvCxnSpPr>
        <p:spPr>
          <a:xfrm flipH="1" flipV="1">
            <a:off x="8977745" y="2676865"/>
            <a:ext cx="0" cy="339345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988406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41585FCA-327F-472D-64C5-8FEBA030B80D}"/>
              </a:ext>
            </a:extLst>
          </p:cNvPr>
          <p:cNvPicPr>
            <a:picLocks noChangeAspect="1"/>
          </p:cNvPicPr>
          <p:nvPr/>
        </p:nvPicPr>
        <p:blipFill>
          <a:blip r:embed="rId2" cstate="screen">
            <a:extLst>
              <a:ext uri="{28A0092B-C50C-407E-A947-70E740481C1C}">
                <a14:useLocalDpi xmlns:a14="http://schemas.microsoft.com/office/drawing/2010/main"/>
              </a:ext>
            </a:extLst>
          </a:blip>
          <a:srcRect l="20689" t="1074" r="20502"/>
          <a:stretch/>
        </p:blipFill>
        <p:spPr>
          <a:xfrm>
            <a:off x="-19445" y="0"/>
            <a:ext cx="6115445" cy="6858000"/>
          </a:xfrm>
          <a:prstGeom prst="rect">
            <a:avLst/>
          </a:prstGeom>
        </p:spPr>
      </p:pic>
      <p:sp>
        <p:nvSpPr>
          <p:cNvPr id="6" name="Content Placeholder 2">
            <a:extLst>
              <a:ext uri="{FF2B5EF4-FFF2-40B4-BE49-F238E27FC236}">
                <a16:creationId xmlns:a16="http://schemas.microsoft.com/office/drawing/2014/main" id="{CAC4F723-DCF0-1702-7E12-06E09CAC737F}"/>
              </a:ext>
            </a:extLst>
          </p:cNvPr>
          <p:cNvSpPr txBox="1"/>
          <p:nvPr/>
        </p:nvSpPr>
        <p:spPr>
          <a:xfrm>
            <a:off x="6959600" y="3824363"/>
            <a:ext cx="4784803" cy="157988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R="0" lvl="0" algn="l" defTabSz="1007943" rtl="0" eaLnBrk="1" fontAlgn="auto" latinLnBrk="0" hangingPunct="1">
              <a:lnSpc>
                <a:spcPct val="99000"/>
              </a:lnSpc>
              <a:spcBef>
                <a:spcPct val="0"/>
              </a:spcBef>
              <a:spcAft>
                <a:spcPts val="0"/>
              </a:spcAft>
              <a:buClr>
                <a:srgbClr val="55D8BF"/>
              </a:buClr>
              <a:buSzTx/>
              <a:buFont typeface="Arial" panose="020B0604020202020204" pitchFamily="34" charset="0"/>
              <a:buChar char="•"/>
              <a:tabLst/>
              <a:defRPr/>
            </a:pPr>
            <a:r>
              <a:rPr kumimoji="0" lang="en-AU" sz="1600" b="0" i="0" u="none" strike="noStrike" kern="1200" cap="none" spc="0" normalizeH="0" baseline="0" noProof="0" dirty="0">
                <a:ln>
                  <a:noFill/>
                </a:ln>
                <a:solidFill>
                  <a:srgbClr val="FFFFFF"/>
                </a:solidFill>
                <a:effectLst/>
                <a:uLnTx/>
                <a:uFillTx/>
                <a:latin typeface="Neue Haas Grotesk Text Pro" panose="020B0504020202020204" pitchFamily="34" charset="77"/>
                <a:ea typeface="Inter Display" panose="02000503000000020004" pitchFamily="2" charset="0"/>
                <a:cs typeface="Inter Display" panose="02000503000000020004" pitchFamily="2" charset="0"/>
              </a:rPr>
              <a:t>Old vines versus young vines</a:t>
            </a:r>
          </a:p>
          <a:p>
            <a:pPr marR="0" lvl="0" algn="l" defTabSz="1007943" rtl="0" eaLnBrk="1" fontAlgn="auto" latinLnBrk="0" hangingPunct="1">
              <a:lnSpc>
                <a:spcPct val="99000"/>
              </a:lnSpc>
              <a:spcBef>
                <a:spcPct val="0"/>
              </a:spcBef>
              <a:spcAft>
                <a:spcPts val="0"/>
              </a:spcAft>
              <a:buClr>
                <a:srgbClr val="55D8BF"/>
              </a:buClr>
              <a:buSzTx/>
              <a:buFont typeface="Arial" panose="020B0604020202020204" pitchFamily="34" charset="0"/>
              <a:buChar char="•"/>
              <a:tabLst/>
              <a:defRPr/>
            </a:pPr>
            <a:r>
              <a:rPr kumimoji="0" lang="en-AU" sz="1600" b="0" i="0" u="none" strike="noStrike" kern="1200" cap="none" spc="0" normalizeH="0" baseline="0" noProof="0" dirty="0">
                <a:ln>
                  <a:noFill/>
                </a:ln>
                <a:solidFill>
                  <a:srgbClr val="FFFFFF"/>
                </a:solidFill>
                <a:effectLst/>
                <a:uLnTx/>
                <a:uFillTx/>
                <a:latin typeface="Neue Haas Grotesk Text Pro" panose="020B0504020202020204" pitchFamily="34" charset="77"/>
                <a:ea typeface="Inter Display" panose="02000503000000020004" pitchFamily="2" charset="0"/>
                <a:cs typeface="Inter Display" panose="02000503000000020004" pitchFamily="2" charset="0"/>
              </a:rPr>
              <a:t>Factors influencing old-vine wines</a:t>
            </a:r>
          </a:p>
          <a:p>
            <a:pPr marR="0" lvl="0" algn="l" defTabSz="1007943" rtl="0" eaLnBrk="1" fontAlgn="auto" latinLnBrk="0" hangingPunct="1">
              <a:lnSpc>
                <a:spcPct val="99000"/>
              </a:lnSpc>
              <a:spcBef>
                <a:spcPct val="0"/>
              </a:spcBef>
              <a:spcAft>
                <a:spcPts val="0"/>
              </a:spcAft>
              <a:buClr>
                <a:srgbClr val="55D8BF"/>
              </a:buClr>
              <a:buSzTx/>
              <a:buFont typeface="Arial" panose="020B0604020202020204" pitchFamily="34" charset="0"/>
              <a:buChar char="•"/>
              <a:tabLst/>
              <a:defRPr/>
            </a:pPr>
            <a:r>
              <a:rPr kumimoji="0" lang="en-AU" sz="1600" b="0" i="0" u="none" strike="noStrike" kern="1200" cap="none" spc="0" normalizeH="0" baseline="0" noProof="0" dirty="0">
                <a:ln>
                  <a:noFill/>
                </a:ln>
                <a:solidFill>
                  <a:srgbClr val="FFFFFF"/>
                </a:solidFill>
                <a:effectLst/>
                <a:uLnTx/>
                <a:uFillTx/>
                <a:latin typeface="Neue Haas Grotesk Text Pro" panose="020B0504020202020204" pitchFamily="34" charset="77"/>
                <a:ea typeface="Inter Display" panose="02000503000000020004" pitchFamily="2" charset="0"/>
                <a:cs typeface="Inter Display" panose="02000503000000020004" pitchFamily="2" charset="0"/>
              </a:rPr>
              <a:t>Passion and place</a:t>
            </a:r>
          </a:p>
        </p:txBody>
      </p:sp>
      <p:sp>
        <p:nvSpPr>
          <p:cNvPr id="2" name="Title 1">
            <a:extLst>
              <a:ext uri="{FF2B5EF4-FFF2-40B4-BE49-F238E27FC236}">
                <a16:creationId xmlns:a16="http://schemas.microsoft.com/office/drawing/2014/main" id="{6D537985-A33E-C105-7BEB-09D7FB713FA2}"/>
              </a:ext>
            </a:extLst>
          </p:cNvPr>
          <p:cNvSpPr>
            <a:spLocks noGrp="1"/>
          </p:cNvSpPr>
          <p:nvPr>
            <p:ph type="title"/>
          </p:nvPr>
        </p:nvSpPr>
        <p:spPr>
          <a:xfrm>
            <a:off x="6959600" y="886213"/>
            <a:ext cx="4539247" cy="2112925"/>
          </a:xfrm>
        </p:spPr>
        <p:txBody>
          <a:bodyPr/>
          <a:lstStyle/>
          <a:p>
            <a:r>
              <a:rPr lang="en-AU" sz="5400" dirty="0">
                <a:solidFill>
                  <a:schemeClr val="bg2"/>
                </a:solidFill>
                <a:latin typeface="Neue Haas Grotesk Text Pro" panose="020B0504020202020204" pitchFamily="34" charset="77"/>
              </a:rPr>
              <a:t>DO OLD VINES MAKE </a:t>
            </a:r>
            <a:r>
              <a:rPr lang="en-AU" sz="5400" dirty="0">
                <a:solidFill>
                  <a:schemeClr val="accent3"/>
                </a:solidFill>
                <a:latin typeface="Neue Haas Grotesk Text Pro" panose="020B0504020202020204" pitchFamily="34" charset="77"/>
              </a:rPr>
              <a:t>BETTER WINES?</a:t>
            </a:r>
            <a:endParaRPr lang="en-US" sz="5400" dirty="0">
              <a:solidFill>
                <a:schemeClr val="accent3"/>
              </a:solidFill>
              <a:latin typeface="Neue Haas Grotesk Text Pro" panose="020B0504020202020204" pitchFamily="34" charset="77"/>
            </a:endParaRPr>
          </a:p>
        </p:txBody>
      </p:sp>
    </p:spTree>
    <p:extLst>
      <p:ext uri="{BB962C8B-B14F-4D97-AF65-F5344CB8AC3E}">
        <p14:creationId xmlns:p14="http://schemas.microsoft.com/office/powerpoint/2010/main" val="395328867"/>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714C56-047B-36F5-B380-2647C7FC6C5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809401" y="-587029"/>
            <a:ext cx="8441928" cy="7657613"/>
          </a:xfrm>
          <a:prstGeom prst="rect">
            <a:avLst/>
          </a:prstGeom>
        </p:spPr>
      </p:pic>
      <p:sp>
        <p:nvSpPr>
          <p:cNvPr id="4" name="object 11">
            <a:extLst>
              <a:ext uri="{FF2B5EF4-FFF2-40B4-BE49-F238E27FC236}">
                <a16:creationId xmlns:a16="http://schemas.microsoft.com/office/drawing/2014/main" id="{87E1C029-5A54-1DFD-1415-7B374B9C5CFB}"/>
              </a:ext>
            </a:extLst>
          </p:cNvPr>
          <p:cNvSpPr txBox="1"/>
          <p:nvPr/>
        </p:nvSpPr>
        <p:spPr>
          <a:xfrm>
            <a:off x="3674425" y="2788330"/>
            <a:ext cx="1452069" cy="16350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sz="950" b="0" i="0" u="none" strike="noStrike" kern="1200" cap="none" spc="0" normalizeH="0" baseline="0" noProof="0">
                <a:ln>
                  <a:noFill/>
                </a:ln>
                <a:solidFill>
                  <a:schemeClr val="tx1"/>
                </a:solidFill>
                <a:effectLst/>
                <a:uLnTx/>
                <a:uFillTx/>
                <a:latin typeface="Neue Haas Grotesk Text Pro" panose="020B0504020202020204" pitchFamily="34" charset="77"/>
                <a:ea typeface="Inter Display" panose="02000503000000020004" pitchFamily="2" charset="0"/>
                <a:cs typeface="Inter Display" panose="02000503000000020004" pitchFamily="2" charset="0"/>
              </a:rPr>
              <a:t>WESTERN AUSTRALIA</a:t>
            </a:r>
          </a:p>
        </p:txBody>
      </p:sp>
      <p:sp>
        <p:nvSpPr>
          <p:cNvPr id="5" name="object 15">
            <a:extLst>
              <a:ext uri="{FF2B5EF4-FFF2-40B4-BE49-F238E27FC236}">
                <a16:creationId xmlns:a16="http://schemas.microsoft.com/office/drawing/2014/main" id="{23EE2FEA-9F01-180A-314E-9CF7858D9681}"/>
              </a:ext>
            </a:extLst>
          </p:cNvPr>
          <p:cNvSpPr txBox="1"/>
          <p:nvPr/>
        </p:nvSpPr>
        <p:spPr>
          <a:xfrm>
            <a:off x="5863900" y="1721689"/>
            <a:ext cx="836896" cy="309700"/>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i="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NORTHERN TERRITORY</a:t>
            </a:r>
          </a:p>
        </p:txBody>
      </p:sp>
      <p:sp>
        <p:nvSpPr>
          <p:cNvPr id="6" name="object 17">
            <a:extLst>
              <a:ext uri="{FF2B5EF4-FFF2-40B4-BE49-F238E27FC236}">
                <a16:creationId xmlns:a16="http://schemas.microsoft.com/office/drawing/2014/main" id="{4D743CE5-9C02-9C02-F1A1-4FF8D7E65F70}"/>
              </a:ext>
            </a:extLst>
          </p:cNvPr>
          <p:cNvSpPr txBox="1"/>
          <p:nvPr/>
        </p:nvSpPr>
        <p:spPr>
          <a:xfrm>
            <a:off x="5936923" y="3377818"/>
            <a:ext cx="1189364" cy="163506"/>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i="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SOUTH </a:t>
            </a:r>
            <a:r>
              <a:rPr kumimoji="0" lang="en-US" sz="950" i="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A</a:t>
            </a:r>
            <a:r>
              <a:rPr kumimoji="0" lang="en-AU" sz="950" i="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USTRALIA</a:t>
            </a:r>
            <a:endParaRPr kumimoji="0" sz="950" i="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7" name="object 19">
            <a:extLst>
              <a:ext uri="{FF2B5EF4-FFF2-40B4-BE49-F238E27FC236}">
                <a16:creationId xmlns:a16="http://schemas.microsoft.com/office/drawing/2014/main" id="{F6406E90-C949-2AA4-83F6-8CC327C1015C}"/>
              </a:ext>
            </a:extLst>
          </p:cNvPr>
          <p:cNvSpPr txBox="1"/>
          <p:nvPr/>
        </p:nvSpPr>
        <p:spPr>
          <a:xfrm>
            <a:off x="7576356" y="2408495"/>
            <a:ext cx="979792" cy="163506"/>
          </a:xfrm>
          <a:prstGeom prst="rect">
            <a:avLst/>
          </a:prstGeom>
        </p:spPr>
        <p:txBody>
          <a:bodyPr vert="horz" wrap="square" lIns="0" tIns="17145" rIns="0" bIns="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AU" sz="950" i="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QUEENSLAND</a:t>
            </a:r>
          </a:p>
        </p:txBody>
      </p:sp>
      <p:sp>
        <p:nvSpPr>
          <p:cNvPr id="9" name="object 93">
            <a:extLst>
              <a:ext uri="{FF2B5EF4-FFF2-40B4-BE49-F238E27FC236}">
                <a16:creationId xmlns:a16="http://schemas.microsoft.com/office/drawing/2014/main" id="{E1CC63B9-E3FB-CB15-057D-F361E40E1AF6}"/>
              </a:ext>
            </a:extLst>
          </p:cNvPr>
          <p:cNvSpPr txBox="1"/>
          <p:nvPr/>
        </p:nvSpPr>
        <p:spPr>
          <a:xfrm>
            <a:off x="7811560" y="4259084"/>
            <a:ext cx="1229504" cy="159018"/>
          </a:xfrm>
          <a:prstGeom prst="rect">
            <a:avLst/>
          </a:prstGeom>
        </p:spPr>
        <p:txBody>
          <a:bodyPr vert="horz" wrap="none" lIns="0" tIns="12700" rIns="0" bIns="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sz="950" i="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NEW SOUTH WALE</a:t>
            </a:r>
            <a:r>
              <a:rPr kumimoji="0" lang="en-AU" sz="950" i="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S</a:t>
            </a:r>
            <a:endParaRPr kumimoji="0" sz="1100" i="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0" name="object 20">
            <a:extLst>
              <a:ext uri="{FF2B5EF4-FFF2-40B4-BE49-F238E27FC236}">
                <a16:creationId xmlns:a16="http://schemas.microsoft.com/office/drawing/2014/main" id="{0C10486C-1CC1-C33A-9F64-7DEE43C593F2}"/>
              </a:ext>
            </a:extLst>
          </p:cNvPr>
          <p:cNvSpPr txBox="1"/>
          <p:nvPr/>
        </p:nvSpPr>
        <p:spPr>
          <a:xfrm>
            <a:off x="7618082" y="5197425"/>
            <a:ext cx="699693" cy="16960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i="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VICTORIA</a:t>
            </a:r>
          </a:p>
        </p:txBody>
      </p:sp>
      <p:sp>
        <p:nvSpPr>
          <p:cNvPr id="21" name="object 20">
            <a:extLst>
              <a:ext uri="{FF2B5EF4-FFF2-40B4-BE49-F238E27FC236}">
                <a16:creationId xmlns:a16="http://schemas.microsoft.com/office/drawing/2014/main" id="{1B8957C1-4392-DB8D-CB54-5FD50DFE8307}"/>
              </a:ext>
            </a:extLst>
          </p:cNvPr>
          <p:cNvSpPr txBox="1"/>
          <p:nvPr/>
        </p:nvSpPr>
        <p:spPr>
          <a:xfrm>
            <a:off x="7601173" y="6193830"/>
            <a:ext cx="699693" cy="16960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i="0" u="none" strike="noStrike" kern="1200" cap="none" spc="0" normalizeH="0" baseline="0" noProof="0">
                <a:ln>
                  <a:noFill/>
                </a:ln>
                <a:effectLst/>
                <a:uLnTx/>
                <a:uFillTx/>
                <a:latin typeface="Neue Haas Grotesk Text Pro" panose="020B0504020202020204" pitchFamily="34" charset="77"/>
                <a:ea typeface="Inter Display" panose="02000503000000020004" pitchFamily="2" charset="0"/>
                <a:cs typeface="Inter Display" panose="02000503000000020004" pitchFamily="2" charset="0"/>
              </a:rPr>
              <a:t>TASMANIA</a:t>
            </a:r>
          </a:p>
        </p:txBody>
      </p:sp>
      <p:sp>
        <p:nvSpPr>
          <p:cNvPr id="22" name="object 11">
            <a:extLst>
              <a:ext uri="{FF2B5EF4-FFF2-40B4-BE49-F238E27FC236}">
                <a16:creationId xmlns:a16="http://schemas.microsoft.com/office/drawing/2014/main" id="{CFB6C7DC-DF2E-F6A2-DFD8-7C2B8566A411}"/>
              </a:ext>
            </a:extLst>
          </p:cNvPr>
          <p:cNvSpPr txBox="1"/>
          <p:nvPr/>
        </p:nvSpPr>
        <p:spPr>
          <a:xfrm>
            <a:off x="1619906" y="4618273"/>
            <a:ext cx="1687001"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1400" i="0" u="none" strike="noStrike" kern="1200" cap="none" spc="0" normalizeH="0" baseline="0" noProof="0" dirty="0">
                <a:ln>
                  <a:noFill/>
                </a:ln>
                <a:solidFill>
                  <a:schemeClr val="accent2"/>
                </a:solidFill>
                <a:effectLst/>
                <a:uLnTx/>
                <a:uFillTx/>
                <a:latin typeface="Neue Haas Grotesk Text Pro" panose="020B0504020202020204" pitchFamily="34" charset="77"/>
                <a:ea typeface="Inter Display" panose="02000503000000020004" pitchFamily="2" charset="0"/>
                <a:cs typeface="Inter Display" panose="02000503000000020004" pitchFamily="2" charset="0"/>
              </a:rPr>
              <a:t>SWAN VALLEY</a:t>
            </a:r>
            <a:endParaRPr kumimoji="0" sz="1400" i="0" u="none" strike="noStrike" kern="1200" cap="none" spc="0" normalizeH="0" baseline="0" noProof="0" dirty="0">
              <a:ln>
                <a:noFill/>
              </a:ln>
              <a:solidFill>
                <a:schemeClr val="accent2"/>
              </a:solidFill>
              <a:effectLst/>
              <a:uLnTx/>
              <a:uFillTx/>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2" name="object 58">
            <a:extLst>
              <a:ext uri="{FF2B5EF4-FFF2-40B4-BE49-F238E27FC236}">
                <a16:creationId xmlns:a16="http://schemas.microsoft.com/office/drawing/2014/main" id="{9B7EC725-3E85-D052-AA7A-E203B7A304F3}"/>
              </a:ext>
            </a:extLst>
          </p:cNvPr>
          <p:cNvSpPr txBox="1"/>
          <p:nvPr/>
        </p:nvSpPr>
        <p:spPr>
          <a:xfrm>
            <a:off x="5070132" y="4631451"/>
            <a:ext cx="1401282" cy="232756"/>
          </a:xfrm>
          <a:prstGeom prst="rect">
            <a:avLst/>
          </a:prstGeom>
        </p:spPr>
        <p:txBody>
          <a:bodyPr vert="horz" wrap="none" lIns="0" tIns="17145" rIns="0" bIns="0" rtlCol="0" anchor="t" anchorCtr="0">
            <a:spAutoFit/>
          </a:bodyPr>
          <a:lstStyle/>
          <a:p>
            <a:pPr marL="0" marR="0" lvl="0" indent="0" algn="r" defTabSz="914400" rtl="0" eaLnBrk="1" fontAlgn="auto" latinLnBrk="0" hangingPunct="1">
              <a:lnSpc>
                <a:spcPct val="100000"/>
              </a:lnSpc>
              <a:spcBef>
                <a:spcPct val="0"/>
              </a:spcBef>
              <a:spcAft>
                <a:spcPct val="0"/>
              </a:spcAft>
              <a:buClr>
                <a:srgbClr val="F40000"/>
              </a:buClr>
              <a:buSzTx/>
              <a:buFontTx/>
              <a:buNone/>
              <a:defRPr/>
            </a:pPr>
            <a:r>
              <a:rPr kumimoji="0" lang="en-AU" sz="1400" b="1" i="0" u="none" strike="noStrike" kern="1200" cap="none" spc="0" normalizeH="0" baseline="0" noProof="0">
                <a:ln>
                  <a:noFill/>
                </a:ln>
                <a:solidFill>
                  <a:schemeClr val="accent2"/>
                </a:solidFill>
                <a:effectLst/>
                <a:uLnTx/>
                <a:uFillTx/>
                <a:latin typeface="Neue Haas Grotesk Text Pro" panose="020B0504020202020204" pitchFamily="34" charset="77"/>
                <a:ea typeface="Inter Display" panose="02000503000000020004" pitchFamily="2" charset="0"/>
                <a:cs typeface="Inter Display" panose="02000503000000020004" pitchFamily="2" charset="0"/>
              </a:rPr>
              <a:t>McLAREN VALE</a:t>
            </a:r>
            <a:endParaRPr kumimoji="0" lang="en-US" sz="1400" b="0" i="0" u="none" strike="noStrike" kern="1200" cap="none" spc="0" normalizeH="0" baseline="0" noProof="0">
              <a:ln>
                <a:noFill/>
              </a:ln>
              <a:solidFill>
                <a:schemeClr val="accent2"/>
              </a:solidFill>
              <a:effectLst/>
              <a:uLnTx/>
              <a:uFillTx/>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3" name="object 58">
            <a:extLst>
              <a:ext uri="{FF2B5EF4-FFF2-40B4-BE49-F238E27FC236}">
                <a16:creationId xmlns:a16="http://schemas.microsoft.com/office/drawing/2014/main" id="{E49D2BB4-D084-9A12-2D1E-4E3BC1C7E1B5}"/>
              </a:ext>
            </a:extLst>
          </p:cNvPr>
          <p:cNvSpPr txBox="1"/>
          <p:nvPr/>
        </p:nvSpPr>
        <p:spPr>
          <a:xfrm>
            <a:off x="5830500" y="4363297"/>
            <a:ext cx="906402" cy="232756"/>
          </a:xfrm>
          <a:prstGeom prst="rect">
            <a:avLst/>
          </a:prstGeom>
        </p:spPr>
        <p:txBody>
          <a:bodyPr vert="horz" wrap="none" lIns="0" tIns="17145" rIns="0" bIns="0" rtlCol="0" anchor="t" anchorCtr="0">
            <a:spAutoFit/>
          </a:bodyPr>
          <a:lstStyle/>
          <a:p>
            <a:pPr marL="0" marR="0" lvl="0" indent="0" algn="r" defTabSz="914400" rtl="0" eaLnBrk="1" fontAlgn="auto" latinLnBrk="0" hangingPunct="1">
              <a:lnSpc>
                <a:spcPct val="100000"/>
              </a:lnSpc>
              <a:spcBef>
                <a:spcPct val="0"/>
              </a:spcBef>
              <a:spcAft>
                <a:spcPct val="0"/>
              </a:spcAft>
              <a:buClr>
                <a:srgbClr val="F40000"/>
              </a:buClr>
              <a:buSzTx/>
              <a:buFontTx/>
              <a:buNone/>
              <a:defRPr/>
            </a:pPr>
            <a:r>
              <a:rPr kumimoji="0" lang="en-AU" sz="1400" b="1" i="0" u="none" strike="noStrike" kern="1200" cap="none" spc="0" normalizeH="0" baseline="0" noProof="0">
                <a:ln>
                  <a:noFill/>
                </a:ln>
                <a:solidFill>
                  <a:schemeClr val="accent2"/>
                </a:solidFill>
                <a:effectLst/>
                <a:uLnTx/>
                <a:uFillTx/>
                <a:latin typeface="Neue Haas Grotesk Text Pro" panose="020B0504020202020204" pitchFamily="34" charset="77"/>
                <a:ea typeface="Inter Display" panose="02000503000000020004" pitchFamily="2" charset="0"/>
                <a:cs typeface="Inter Display" panose="02000503000000020004" pitchFamily="2" charset="0"/>
              </a:rPr>
              <a:t>BAROSSA</a:t>
            </a:r>
            <a:endParaRPr kumimoji="0" lang="en-US" sz="1400" b="0" i="0" u="none" strike="noStrike" kern="1200" cap="none" spc="0" normalizeH="0" baseline="0" noProof="0">
              <a:ln>
                <a:noFill/>
              </a:ln>
              <a:solidFill>
                <a:schemeClr val="accent2"/>
              </a:solidFill>
              <a:effectLst/>
              <a:uLnTx/>
              <a:uFillTx/>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4" name="object 58">
            <a:extLst>
              <a:ext uri="{FF2B5EF4-FFF2-40B4-BE49-F238E27FC236}">
                <a16:creationId xmlns:a16="http://schemas.microsoft.com/office/drawing/2014/main" id="{5872EF6A-3C66-5298-96CD-86CD0DD737F8}"/>
              </a:ext>
            </a:extLst>
          </p:cNvPr>
          <p:cNvSpPr txBox="1"/>
          <p:nvPr/>
        </p:nvSpPr>
        <p:spPr>
          <a:xfrm>
            <a:off x="6462881" y="4000400"/>
            <a:ext cx="1609725" cy="232756"/>
          </a:xfrm>
          <a:prstGeom prst="rect">
            <a:avLst/>
          </a:prstGeom>
        </p:spPr>
        <p:txBody>
          <a:bodyPr vert="horz" wrap="square" lIns="0" tIns="17145" rIns="0" bIns="0" rtlCol="0" anchor="t" anchorCtr="0">
            <a:spAutoFit/>
          </a:bodyPr>
          <a:lstStyle/>
          <a:p>
            <a:pPr marL="0" marR="0" lvl="0" indent="0" algn="l" defTabSz="914400" rtl="0" eaLnBrk="1" fontAlgn="auto" latinLnBrk="0" hangingPunct="1">
              <a:lnSpc>
                <a:spcPct val="100000"/>
              </a:lnSpc>
              <a:spcBef>
                <a:spcPct val="0"/>
              </a:spcBef>
              <a:spcAft>
                <a:spcPct val="0"/>
              </a:spcAft>
              <a:buClr>
                <a:srgbClr val="F40000"/>
              </a:buClr>
              <a:buSzTx/>
              <a:buFontTx/>
              <a:buNone/>
              <a:defRPr/>
            </a:pPr>
            <a:r>
              <a:rPr kumimoji="0" lang="en-AU" sz="1400" b="1" i="0" u="none" strike="noStrike" kern="1200" cap="none" spc="0" normalizeH="0" baseline="0" noProof="0">
                <a:ln>
                  <a:noFill/>
                </a:ln>
                <a:solidFill>
                  <a:schemeClr val="accent2"/>
                </a:solidFill>
                <a:effectLst/>
                <a:uLnTx/>
                <a:uFillTx/>
                <a:latin typeface="Neue Haas Grotesk Text Pro" panose="020B0504020202020204" pitchFamily="34" charset="77"/>
                <a:ea typeface="Inter Display" panose="02000503000000020004" pitchFamily="2" charset="0"/>
                <a:cs typeface="Inter Display" panose="02000503000000020004" pitchFamily="2" charset="0"/>
              </a:rPr>
              <a:t>CLARE VALLEY</a:t>
            </a:r>
            <a:endParaRPr kumimoji="0" lang="en-US" sz="1400" b="0" i="0" u="none" strike="noStrike" kern="1200" cap="none" spc="0" normalizeH="0" baseline="0" noProof="0">
              <a:ln>
                <a:noFill/>
              </a:ln>
              <a:solidFill>
                <a:schemeClr val="accent2"/>
              </a:solidFill>
              <a:effectLst/>
              <a:uLnTx/>
              <a:uFillTx/>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6" name="object 58">
            <a:extLst>
              <a:ext uri="{FF2B5EF4-FFF2-40B4-BE49-F238E27FC236}">
                <a16:creationId xmlns:a16="http://schemas.microsoft.com/office/drawing/2014/main" id="{89BFE948-80A3-F14A-8DDD-C0B86C004D80}"/>
              </a:ext>
            </a:extLst>
          </p:cNvPr>
          <p:cNvSpPr txBox="1"/>
          <p:nvPr/>
        </p:nvSpPr>
        <p:spPr>
          <a:xfrm>
            <a:off x="5155537" y="5300040"/>
            <a:ext cx="1856277" cy="232756"/>
          </a:xfrm>
          <a:prstGeom prst="rect">
            <a:avLst/>
          </a:prstGeom>
        </p:spPr>
        <p:txBody>
          <a:bodyPr vert="horz" wrap="none" lIns="0" tIns="17145" rIns="0" bIns="0" rtlCol="0" anchor="t" anchorCtr="0">
            <a:spAutoFit/>
          </a:bodyPr>
          <a:lstStyle/>
          <a:p>
            <a:pPr marL="0" marR="0" lvl="0" indent="0" algn="r" defTabSz="914400" rtl="0" eaLnBrk="1" fontAlgn="auto" latinLnBrk="0" hangingPunct="1">
              <a:lnSpc>
                <a:spcPct val="100000"/>
              </a:lnSpc>
              <a:spcBef>
                <a:spcPct val="0"/>
              </a:spcBef>
              <a:spcAft>
                <a:spcPct val="0"/>
              </a:spcAft>
              <a:buClr>
                <a:srgbClr val="F40000"/>
              </a:buClr>
              <a:buSzTx/>
              <a:buFontTx/>
              <a:buNone/>
              <a:defRPr/>
            </a:pPr>
            <a:r>
              <a:rPr kumimoji="0" lang="en-AU" sz="1400" b="1" i="0" u="none" strike="noStrike" kern="1200" cap="none" spc="0" normalizeH="0" baseline="0" noProof="0" dirty="0">
                <a:ln>
                  <a:noFill/>
                </a:ln>
                <a:solidFill>
                  <a:schemeClr val="accent2"/>
                </a:solidFill>
                <a:effectLst/>
                <a:uLnTx/>
                <a:uFillTx/>
                <a:latin typeface="Neue Haas Grotesk Text Pro" panose="020B0504020202020204" pitchFamily="34" charset="77"/>
                <a:ea typeface="Inter Display" panose="02000503000000020004" pitchFamily="2" charset="0"/>
                <a:cs typeface="Inter Display" panose="02000503000000020004" pitchFamily="2" charset="0"/>
              </a:rPr>
              <a:t>LANGHORNE CREEK</a:t>
            </a:r>
          </a:p>
        </p:txBody>
      </p:sp>
      <p:sp>
        <p:nvSpPr>
          <p:cNvPr id="17" name="object 58">
            <a:extLst>
              <a:ext uri="{FF2B5EF4-FFF2-40B4-BE49-F238E27FC236}">
                <a16:creationId xmlns:a16="http://schemas.microsoft.com/office/drawing/2014/main" id="{DB45DC79-2311-B88D-0356-189871D92E22}"/>
              </a:ext>
            </a:extLst>
          </p:cNvPr>
          <p:cNvSpPr txBox="1"/>
          <p:nvPr/>
        </p:nvSpPr>
        <p:spPr>
          <a:xfrm>
            <a:off x="6531605" y="5847057"/>
            <a:ext cx="2366376" cy="232756"/>
          </a:xfrm>
          <a:prstGeom prst="rect">
            <a:avLst/>
          </a:prstGeom>
        </p:spPr>
        <p:txBody>
          <a:bodyPr vert="horz" wrap="square" lIns="0" tIns="17145" rIns="0" bIns="0" rtlCol="0" anchor="t" anchorCtr="0">
            <a:spAutoFit/>
          </a:bodyPr>
          <a:lstStyle/>
          <a:p>
            <a:pPr marL="0" marR="0" lvl="0" indent="0" algn="l" defTabSz="914400" rtl="0" eaLnBrk="1" fontAlgn="auto" latinLnBrk="0" hangingPunct="1">
              <a:lnSpc>
                <a:spcPct val="100000"/>
              </a:lnSpc>
              <a:spcBef>
                <a:spcPct val="0"/>
              </a:spcBef>
              <a:spcAft>
                <a:spcPct val="0"/>
              </a:spcAft>
              <a:buClr>
                <a:srgbClr val="F40000"/>
              </a:buClr>
              <a:buSzTx/>
              <a:buFontTx/>
              <a:buNone/>
              <a:defRPr/>
            </a:pPr>
            <a:r>
              <a:rPr kumimoji="0" lang="en-AU" sz="1400" b="1" i="0" u="none" strike="noStrike" kern="1200" cap="none" spc="0" normalizeH="0" baseline="0" noProof="0" dirty="0">
                <a:ln>
                  <a:noFill/>
                </a:ln>
                <a:solidFill>
                  <a:schemeClr val="accent2"/>
                </a:solidFill>
                <a:effectLst/>
                <a:uLnTx/>
                <a:uFillTx/>
                <a:latin typeface="Neue Haas Grotesk Text Pro" panose="020B0504020202020204" pitchFamily="34" charset="77"/>
                <a:ea typeface="Inter Display" panose="02000503000000020004" pitchFamily="2" charset="0"/>
                <a:cs typeface="Inter Display" panose="02000503000000020004" pitchFamily="2" charset="0"/>
              </a:rPr>
              <a:t>GREAT WESTERN</a:t>
            </a:r>
            <a:endParaRPr kumimoji="0" lang="en-US" sz="1400" b="0" i="0" u="none" strike="noStrike" kern="1200" cap="none" spc="0" normalizeH="0" baseline="0" noProof="0" dirty="0">
              <a:ln>
                <a:noFill/>
              </a:ln>
              <a:solidFill>
                <a:schemeClr val="accent2"/>
              </a:solidFill>
              <a:effectLst/>
              <a:uLnTx/>
              <a:uFillTx/>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0" name="object 58">
            <a:extLst>
              <a:ext uri="{FF2B5EF4-FFF2-40B4-BE49-F238E27FC236}">
                <a16:creationId xmlns:a16="http://schemas.microsoft.com/office/drawing/2014/main" id="{7063D563-1749-D6F8-EADF-FBBC1DD4FD17}"/>
              </a:ext>
            </a:extLst>
          </p:cNvPr>
          <p:cNvSpPr txBox="1"/>
          <p:nvPr/>
        </p:nvSpPr>
        <p:spPr>
          <a:xfrm>
            <a:off x="8624103" y="5598783"/>
            <a:ext cx="1646733" cy="232756"/>
          </a:xfrm>
          <a:prstGeom prst="rect">
            <a:avLst/>
          </a:prstGeom>
        </p:spPr>
        <p:txBody>
          <a:bodyPr vert="horz" wrap="none" lIns="0" tIns="17145" rIns="0" bIns="0" rtlCol="0" anchor="t" anchorCtr="0">
            <a:spAutoFit/>
          </a:bodyPr>
          <a:lstStyle/>
          <a:p>
            <a:pPr marL="0" marR="0" lvl="0" indent="0" algn="l" defTabSz="914400" rtl="0" eaLnBrk="1" fontAlgn="auto" latinLnBrk="0" hangingPunct="1">
              <a:lnSpc>
                <a:spcPct val="100000"/>
              </a:lnSpc>
              <a:spcBef>
                <a:spcPct val="0"/>
              </a:spcBef>
              <a:spcAft>
                <a:spcPct val="0"/>
              </a:spcAft>
              <a:buClr>
                <a:srgbClr val="F40000"/>
              </a:buClr>
              <a:buSzTx/>
              <a:buFontTx/>
              <a:buNone/>
              <a:defRPr/>
            </a:pPr>
            <a:r>
              <a:rPr kumimoji="0" lang="en-AU" sz="1400" b="1" i="0" u="none" strike="noStrike" kern="1200" cap="none" spc="0" normalizeH="0" baseline="0" noProof="0" dirty="0">
                <a:ln>
                  <a:noFill/>
                </a:ln>
                <a:solidFill>
                  <a:schemeClr val="accent2"/>
                </a:solidFill>
                <a:effectLst/>
                <a:uLnTx/>
                <a:uFillTx/>
                <a:latin typeface="Neue Haas Grotesk Text Pro" panose="020B0504020202020204" pitchFamily="34" charset="77"/>
                <a:ea typeface="Inter Display" panose="02000503000000020004" pitchFamily="2" charset="0"/>
                <a:cs typeface="Inter Display" panose="02000503000000020004" pitchFamily="2" charset="0"/>
              </a:rPr>
              <a:t>NAGAMBIE LAKES</a:t>
            </a:r>
          </a:p>
        </p:txBody>
      </p:sp>
      <p:sp>
        <p:nvSpPr>
          <p:cNvPr id="25" name="object 58">
            <a:extLst>
              <a:ext uri="{FF2B5EF4-FFF2-40B4-BE49-F238E27FC236}">
                <a16:creationId xmlns:a16="http://schemas.microsoft.com/office/drawing/2014/main" id="{43FDFADE-5C6A-4FA6-101E-6389B72DC5B2}"/>
              </a:ext>
            </a:extLst>
          </p:cNvPr>
          <p:cNvSpPr txBox="1"/>
          <p:nvPr/>
        </p:nvSpPr>
        <p:spPr>
          <a:xfrm>
            <a:off x="9069915" y="5268783"/>
            <a:ext cx="1266565" cy="232756"/>
          </a:xfrm>
          <a:prstGeom prst="rect">
            <a:avLst/>
          </a:prstGeom>
        </p:spPr>
        <p:txBody>
          <a:bodyPr vert="horz" wrap="none" lIns="0" tIns="17145" rIns="0" bIns="0" rtlCol="0" anchor="t" anchorCtr="0">
            <a:spAutoFit/>
          </a:bodyPr>
          <a:lstStyle/>
          <a:p>
            <a:pPr marL="0" marR="0" lvl="0" indent="0" algn="l" defTabSz="914400" rtl="0" eaLnBrk="1" fontAlgn="auto" latinLnBrk="0" hangingPunct="1">
              <a:lnSpc>
                <a:spcPct val="100000"/>
              </a:lnSpc>
              <a:spcBef>
                <a:spcPct val="0"/>
              </a:spcBef>
              <a:spcAft>
                <a:spcPct val="0"/>
              </a:spcAft>
              <a:buClr>
                <a:srgbClr val="F40000"/>
              </a:buClr>
              <a:buSzTx/>
              <a:buFontTx/>
              <a:buNone/>
              <a:defRPr/>
            </a:pPr>
            <a:r>
              <a:rPr kumimoji="0" lang="en-AU" sz="1400" b="1" i="0" u="none" strike="noStrike" kern="1200" cap="none" spc="0" normalizeH="0" baseline="0" noProof="0">
                <a:ln>
                  <a:noFill/>
                </a:ln>
                <a:solidFill>
                  <a:schemeClr val="accent2"/>
                </a:solidFill>
                <a:effectLst/>
                <a:uLnTx/>
                <a:uFillTx/>
                <a:latin typeface="Neue Haas Grotesk Text Pro" panose="020B0504020202020204" pitchFamily="34" charset="77"/>
                <a:ea typeface="Inter Display" panose="02000503000000020004" pitchFamily="2" charset="0"/>
                <a:cs typeface="Inter Display" panose="02000503000000020004" pitchFamily="2" charset="0"/>
              </a:rPr>
              <a:t>RUTHERGLEN</a:t>
            </a:r>
            <a:endParaRPr kumimoji="0" lang="en-US" sz="1400" b="0" i="0" u="none" strike="noStrike" kern="1200" cap="none" spc="0" normalizeH="0" baseline="0" noProof="0">
              <a:ln>
                <a:noFill/>
              </a:ln>
              <a:solidFill>
                <a:schemeClr val="accent2"/>
              </a:solidFill>
              <a:effectLst/>
              <a:uLnTx/>
              <a:uFillTx/>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8" name="object 58">
            <a:extLst>
              <a:ext uri="{FF2B5EF4-FFF2-40B4-BE49-F238E27FC236}">
                <a16:creationId xmlns:a16="http://schemas.microsoft.com/office/drawing/2014/main" id="{29499B3A-CB52-61D6-4B4A-5F5B2BEF8423}"/>
              </a:ext>
            </a:extLst>
          </p:cNvPr>
          <p:cNvSpPr txBox="1"/>
          <p:nvPr/>
        </p:nvSpPr>
        <p:spPr>
          <a:xfrm>
            <a:off x="9708678" y="4222215"/>
            <a:ext cx="2008983" cy="232756"/>
          </a:xfrm>
          <a:prstGeom prst="rect">
            <a:avLst/>
          </a:prstGeom>
        </p:spPr>
        <p:txBody>
          <a:bodyPr vert="horz" wrap="square" lIns="0" tIns="17145" rIns="0" bIns="0" rtlCol="0" anchor="t" anchorCtr="0">
            <a:spAutoFit/>
          </a:bodyPr>
          <a:lstStyle/>
          <a:p>
            <a:pPr marL="0" marR="0" lvl="0" indent="0" algn="l" defTabSz="914400" rtl="0" eaLnBrk="1" fontAlgn="auto" latinLnBrk="0" hangingPunct="1">
              <a:lnSpc>
                <a:spcPct val="100000"/>
              </a:lnSpc>
              <a:spcBef>
                <a:spcPct val="0"/>
              </a:spcBef>
              <a:spcAft>
                <a:spcPct val="0"/>
              </a:spcAft>
              <a:buClr>
                <a:srgbClr val="F40000"/>
              </a:buClr>
              <a:buSzTx/>
              <a:buFontTx/>
              <a:buNone/>
              <a:defRPr/>
            </a:pPr>
            <a:r>
              <a:rPr kumimoji="0" lang="en-AU" sz="1400" b="1" i="0" u="none" strike="noStrike" kern="1200" cap="none" spc="0" normalizeH="0" baseline="0" noProof="0">
                <a:ln>
                  <a:noFill/>
                </a:ln>
                <a:solidFill>
                  <a:schemeClr val="accent2"/>
                </a:solidFill>
                <a:effectLst/>
                <a:uLnTx/>
                <a:uFillTx/>
                <a:latin typeface="Neue Haas Grotesk Text Pro" panose="020B0504020202020204" pitchFamily="34" charset="77"/>
                <a:ea typeface="Inter Display" panose="02000503000000020004" pitchFamily="2" charset="0"/>
                <a:cs typeface="Inter Display" panose="02000503000000020004" pitchFamily="2" charset="0"/>
              </a:rPr>
              <a:t>HUNTER VALLEY</a:t>
            </a:r>
            <a:endParaRPr kumimoji="0" lang="en-US" sz="1400" b="0" i="0" u="none" strike="noStrike" kern="1200" cap="none" spc="0" normalizeH="0" baseline="0" noProof="0">
              <a:ln>
                <a:noFill/>
              </a:ln>
              <a:solidFill>
                <a:schemeClr val="accent2"/>
              </a:solidFill>
              <a:effectLst/>
              <a:uLnTx/>
              <a:uFillTx/>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30" name="Straight Arrow Connector 29">
            <a:extLst>
              <a:ext uri="{FF2B5EF4-FFF2-40B4-BE49-F238E27FC236}">
                <a16:creationId xmlns:a16="http://schemas.microsoft.com/office/drawing/2014/main" id="{F5F032EB-C722-E067-0C72-C9F0805FC7E4}"/>
              </a:ext>
            </a:extLst>
          </p:cNvPr>
          <p:cNvCxnSpPr>
            <a:cxnSpLocks/>
          </p:cNvCxnSpPr>
          <p:nvPr/>
        </p:nvCxnSpPr>
        <p:spPr>
          <a:xfrm flipV="1">
            <a:off x="3008061" y="4571806"/>
            <a:ext cx="401192" cy="109539"/>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9C3A74D5-8854-8B36-32F4-5DD33038D13E}"/>
              </a:ext>
            </a:extLst>
          </p:cNvPr>
          <p:cNvCxnSpPr/>
          <p:nvPr/>
        </p:nvCxnSpPr>
        <p:spPr>
          <a:xfrm flipH="1">
            <a:off x="7143945" y="4264398"/>
            <a:ext cx="0" cy="307408"/>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014D51F4-3BAB-3A7B-9E50-6DF33522F6D8}"/>
              </a:ext>
            </a:extLst>
          </p:cNvPr>
          <p:cNvCxnSpPr/>
          <p:nvPr/>
        </p:nvCxnSpPr>
        <p:spPr>
          <a:xfrm>
            <a:off x="6810268" y="4561593"/>
            <a:ext cx="316941" cy="142946"/>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16049879-A2B3-84E2-6FCB-95A9188F3E85}"/>
              </a:ext>
            </a:extLst>
          </p:cNvPr>
          <p:cNvCxnSpPr/>
          <p:nvPr/>
        </p:nvCxnSpPr>
        <p:spPr>
          <a:xfrm>
            <a:off x="6539302" y="4775336"/>
            <a:ext cx="549161" cy="91935"/>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1B4E7631-3D2B-967A-8B8D-E7388B4AABE9}"/>
              </a:ext>
            </a:extLst>
          </p:cNvPr>
          <p:cNvCxnSpPr>
            <a:cxnSpLocks/>
          </p:cNvCxnSpPr>
          <p:nvPr/>
        </p:nvCxnSpPr>
        <p:spPr>
          <a:xfrm flipV="1">
            <a:off x="7061276" y="5005052"/>
            <a:ext cx="152429" cy="277175"/>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0BBDD7D0-7E71-71E4-87BC-AEE993E42087}"/>
              </a:ext>
            </a:extLst>
          </p:cNvPr>
          <p:cNvCxnSpPr>
            <a:cxnSpLocks/>
          </p:cNvCxnSpPr>
          <p:nvPr/>
        </p:nvCxnSpPr>
        <p:spPr>
          <a:xfrm flipV="1">
            <a:off x="7477763" y="5386639"/>
            <a:ext cx="90303" cy="367875"/>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24E7A471-148E-CA34-21A7-B1C2DF83AE9B}"/>
              </a:ext>
            </a:extLst>
          </p:cNvPr>
          <p:cNvCxnSpPr>
            <a:cxnSpLocks/>
          </p:cNvCxnSpPr>
          <p:nvPr/>
        </p:nvCxnSpPr>
        <p:spPr>
          <a:xfrm flipH="1" flipV="1">
            <a:off x="8223621" y="5303672"/>
            <a:ext cx="283649" cy="358300"/>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C869A15A-4C06-E4C4-2D4A-9DB5EEF055C8}"/>
              </a:ext>
            </a:extLst>
          </p:cNvPr>
          <p:cNvCxnSpPr/>
          <p:nvPr/>
        </p:nvCxnSpPr>
        <p:spPr>
          <a:xfrm flipH="1" flipV="1">
            <a:off x="8351852" y="5154043"/>
            <a:ext cx="650740" cy="231118"/>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43D57BB5-BB56-7B0B-89D8-D12C69B5069A}"/>
              </a:ext>
            </a:extLst>
          </p:cNvPr>
          <p:cNvCxnSpPr/>
          <p:nvPr/>
        </p:nvCxnSpPr>
        <p:spPr>
          <a:xfrm flipH="1">
            <a:off x="9080272" y="4338593"/>
            <a:ext cx="505430" cy="133525"/>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 name="object 4">
            <a:extLst>
              <a:ext uri="{FF2B5EF4-FFF2-40B4-BE49-F238E27FC236}">
                <a16:creationId xmlns:a16="http://schemas.microsoft.com/office/drawing/2014/main" id="{3655ADAA-EDEF-566E-4E17-248B177B3143}"/>
              </a:ext>
            </a:extLst>
          </p:cNvPr>
          <p:cNvSpPr txBox="1"/>
          <p:nvPr/>
        </p:nvSpPr>
        <p:spPr>
          <a:xfrm>
            <a:off x="407988" y="402173"/>
            <a:ext cx="5526684" cy="2639031"/>
          </a:xfrm>
          <a:prstGeom prst="rect">
            <a:avLst/>
          </a:prstGeom>
        </p:spPr>
        <p:txBody>
          <a:bodyPr vert="horz" wrap="square" lIns="0" tIns="11521" rIns="0" bIns="0" rtlCol="0">
            <a:noAutofit/>
          </a:bodyPr>
          <a:lstStyle/>
          <a:p>
            <a:pPr defTabSz="829587">
              <a:lnSpc>
                <a:spcPct val="83000"/>
              </a:lnSpc>
              <a:tabLst>
                <a:tab pos="1156236" algn="l"/>
              </a:tabLst>
              <a:defRPr/>
            </a:pPr>
            <a:r>
              <a:rPr lang="en-US" sz="5400" dirty="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rPr>
              <a:t>AUSTRALIA’S</a:t>
            </a:r>
          </a:p>
          <a:p>
            <a:pPr defTabSz="829587">
              <a:lnSpc>
                <a:spcPct val="83000"/>
              </a:lnSpc>
              <a:tabLst>
                <a:tab pos="1156236" algn="l"/>
              </a:tabLst>
              <a:defRPr/>
            </a:pPr>
            <a:r>
              <a:rPr lang="en-US" sz="5400" dirty="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rPr>
              <a:t>OLD-VINE</a:t>
            </a:r>
          </a:p>
          <a:p>
            <a:pPr defTabSz="829587">
              <a:lnSpc>
                <a:spcPct val="83000"/>
              </a:lnSpc>
              <a:tabLst>
                <a:tab pos="1156236" algn="l"/>
              </a:tabLst>
              <a:defRPr/>
            </a:pPr>
            <a:r>
              <a:rPr lang="en-US" sz="5400" dirty="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rPr>
              <a:t>WINE REGIONS</a:t>
            </a:r>
            <a:endParaRPr lang="en-AU" sz="5400" dirty="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3793152672"/>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3" ma:contentTypeDescription="Create a new document." ma:contentTypeScope="" ma:versionID="f9863666ebeeea51cc0dd655bb506d36">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6310263004cf9c21496692449bdc5b35"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E7FCA79-DE09-43E9-95AE-8949ACC292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256494-4976-4001-aedb-96463ae0d92e"/>
    <ds:schemaRef ds:uri="4e8dd08d-258d-47a9-9875-37f1ffd19f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CD31DA8-14CF-4C7C-8719-AF8FCD03C51D}">
  <ds:schemaRefs>
    <ds:schemaRef ds:uri="4e8dd08d-258d-47a9-9875-37f1ffd19f33"/>
    <ds:schemaRef ds:uri="02256494-4976-4001-aedb-96463ae0d92e"/>
    <ds:schemaRef ds:uri="http://purl.org/dc/dcmitype/"/>
    <ds:schemaRef ds:uri="http://schemas.microsoft.com/office/2006/metadata/properties"/>
    <ds:schemaRef ds:uri="http://purl.org/dc/elements/1.1/"/>
    <ds:schemaRef ds:uri="http://purl.org/dc/terms/"/>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3AB77775-4680-4332-A3A2-D82A9A1EFED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TotalTime>
  <Words>709</Words>
  <Application>Microsoft Macintosh PowerPoint</Application>
  <PresentationFormat>Widescreen</PresentationFormat>
  <Paragraphs>108</Paragraphs>
  <Slides>21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Neue Haas Grotesk Text Pro</vt:lpstr>
      <vt:lpstr>Arial</vt:lpstr>
      <vt:lpstr>Inter Display</vt:lpstr>
      <vt:lpstr>Slide layouts</vt:lpstr>
      <vt:lpstr>PowerPoint Presentation</vt:lpstr>
      <vt:lpstr>PowerPoint Presentation</vt:lpstr>
      <vt:lpstr>TODAY  WE’LL  COVER</vt:lpstr>
      <vt:lpstr>HOME TO SOME OF THE OLDEST VINES, OLDEST GEOLOGY AND MOST COMPLEX TERROIRS IN THE WORLD</vt:lpstr>
      <vt:lpstr>PowerPoint Presentation</vt:lpstr>
      <vt:lpstr>PowerPoint Presentation</vt:lpstr>
      <vt:lpstr>PowerPoint Presentation</vt:lpstr>
      <vt:lpstr>DO OLD VINES MAKE BETTER WINES?</vt:lpstr>
      <vt:lpstr>PowerPoint Presentation</vt:lpstr>
      <vt:lpstr>PowerPoint Presentation</vt:lpstr>
      <vt:lpstr>BAROSSA</vt:lpstr>
      <vt:lpstr>PowerPoint Presentation</vt:lpstr>
      <vt:lpstr>HUNTER VALLEY</vt:lpstr>
      <vt:lpstr>PowerPoint Presentation</vt:lpstr>
      <vt:lpstr>Langhorne Creek</vt:lpstr>
      <vt:lpstr>PowerPoint Presentation</vt:lpstr>
      <vt:lpstr>CLARE  VALLEY</vt:lpstr>
      <vt:lpstr>AUSTRALIA’S other old-vine regions and sites</vt:lpstr>
      <vt:lpstr>OLD VINES NEW WAYS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Cameron Midson</cp:lastModifiedBy>
  <cp:revision>11</cp:revision>
  <dcterms:created xsi:type="dcterms:W3CDTF">2018-07-25T07:02:59Z</dcterms:created>
  <dcterms:modified xsi:type="dcterms:W3CDTF">2025-06-19T00:52:29Z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010021{"F":2,"I":"ACA8-6943-46A6-B839"}</vt:lpwstr>
  </property>
  <property fmtid="{D5CDD505-2E9C-101B-9397-08002B2CF9AE}" pid="3" name="Order">
    <vt:lpwstr>100.000000000000</vt:lpwstr>
  </property>
  <property fmtid="{D5CDD505-2E9C-101B-9397-08002B2CF9AE}" pid="4" name="MediaServiceImageTags">
    <vt:lpwstr/>
  </property>
  <property fmtid="{D5CDD505-2E9C-101B-9397-08002B2CF9AE}" pid="5" name="ContentTypeId">
    <vt:lpwstr>0x01010011884AF779FE574C89E62754B4999D9C</vt:lpwstr>
  </property>
</Properties>
</file>