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media/image6.svg" ContentType="image/sv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58"/>
  </p:notesMasterIdLst>
  <p:sldIdLst>
    <p:sldId id="256" r:id="rId5"/>
    <p:sldId id="478" r:id="rId6"/>
    <p:sldId id="391" r:id="rId7"/>
    <p:sldId id="479" r:id="rId8"/>
    <p:sldId id="537" r:id="rId9"/>
    <p:sldId id="538" r:id="rId10"/>
    <p:sldId id="539" r:id="rId11"/>
    <p:sldId id="540" r:id="rId12"/>
    <p:sldId id="541" r:id="rId13"/>
    <p:sldId id="542" r:id="rId14"/>
    <p:sldId id="543" r:id="rId15"/>
    <p:sldId id="544" r:id="rId16"/>
    <p:sldId id="545" r:id="rId17"/>
    <p:sldId id="546" r:id="rId18"/>
    <p:sldId id="547" r:id="rId19"/>
    <p:sldId id="554" r:id="rId20"/>
    <p:sldId id="549" r:id="rId21"/>
    <p:sldId id="550" r:id="rId22"/>
    <p:sldId id="551" r:id="rId23"/>
    <p:sldId id="552" r:id="rId24"/>
    <p:sldId id="553" r:id="rId25"/>
    <p:sldId id="555" r:id="rId26"/>
    <p:sldId id="556" r:id="rId27"/>
    <p:sldId id="557" r:id="rId28"/>
    <p:sldId id="558" r:id="rId29"/>
    <p:sldId id="559" r:id="rId30"/>
    <p:sldId id="560" r:id="rId31"/>
    <p:sldId id="561" r:id="rId32"/>
    <p:sldId id="562" r:id="rId33"/>
    <p:sldId id="563" r:id="rId34"/>
    <p:sldId id="564" r:id="rId35"/>
    <p:sldId id="565" r:id="rId36"/>
    <p:sldId id="566" r:id="rId37"/>
    <p:sldId id="567" r:id="rId38"/>
    <p:sldId id="568" r:id="rId39"/>
    <p:sldId id="569" r:id="rId40"/>
    <p:sldId id="570" r:id="rId41"/>
    <p:sldId id="571" r:id="rId42"/>
    <p:sldId id="572" r:id="rId43"/>
    <p:sldId id="573" r:id="rId44"/>
    <p:sldId id="574" r:id="rId45"/>
    <p:sldId id="575" r:id="rId46"/>
    <p:sldId id="576" r:id="rId47"/>
    <p:sldId id="577" r:id="rId48"/>
    <p:sldId id="578" r:id="rId49"/>
    <p:sldId id="583" r:id="rId50"/>
    <p:sldId id="582" r:id="rId51"/>
    <p:sldId id="584" r:id="rId52"/>
    <p:sldId id="581" r:id="rId53"/>
    <p:sldId id="580" r:id="rId54"/>
    <p:sldId id="579" r:id="rId55"/>
    <p:sldId id="340" r:id="rId56"/>
    <p:sldId id="585" r:id="rId57"/>
  </p:sldIdLst>
  <p:sldSz cx="12192000" cy="6858000"/>
  <p:notesSz cx="6858000" cy="9144000"/>
  <p:embeddedFontLst>
    <p:embeddedFont>
      <p:font typeface="Inter Display" panose="02000503000000020004" pitchFamily="2" charset="0"/>
      <p:regular r:id="rId59"/>
      <p:bold r:id="rId60"/>
      <p:italic r:id="rId61"/>
      <p:boldItalic r:id="rId62"/>
    </p:embeddedFont>
    <p:embeddedFont>
      <p:font typeface="Malgun Gothic" panose="020B0503020000020004" pitchFamily="34" charset="-127"/>
      <p:regular r:id="rId63"/>
      <p:bold r:id="rId64"/>
    </p:embeddedFont>
    <p:embeddedFont>
      <p:font typeface="Neue Haas Grotesk Text Pro" panose="020B0504020202020204" pitchFamily="34" charset="77"/>
      <p:regular r:id="rId65"/>
      <p:bold r:id="rId66"/>
      <p:italic r:id="rId67"/>
      <p:boldItalic r:id="rId68"/>
    </p:embeddedFont>
  </p:embeddedFontLst>
  <p:custDataLst>
    <p:tags r:id="rId69"/>
  </p:custDataLst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12" userDrawn="1">
          <p15:clr>
            <a:srgbClr val="A4A3A4"/>
          </p15:clr>
        </p15:guide>
        <p15:guide id="2" pos="2116" userDrawn="1">
          <p15:clr>
            <a:srgbClr val="A4A3A4"/>
          </p15:clr>
        </p15:guide>
        <p15:guide id="3" pos="43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7135"/>
    <a:srgbClr val="F57D46"/>
    <a:srgbClr val="F89868"/>
    <a:srgbClr val="FEC778"/>
    <a:srgbClr val="FECE8A"/>
    <a:srgbClr val="FED396"/>
    <a:srgbClr val="FEF59E"/>
    <a:srgbClr val="FFF7B4"/>
    <a:srgbClr val="FFF8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B36CD5-F1CA-764A-A5EE-A7FE6B5499EE}" v="2" dt="2026-08-20T02:02:22.9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809" autoAdjust="0"/>
    <p:restoredTop sz="80116" autoAdjust="0"/>
  </p:normalViewPr>
  <p:slideViewPr>
    <p:cSldViewPr snapToGrid="0">
      <p:cViewPr varScale="1">
        <p:scale>
          <a:sx n="112" d="100"/>
          <a:sy n="112" d="100"/>
        </p:scale>
        <p:origin x="224" y="1088"/>
      </p:cViewPr>
      <p:guideLst>
        <p:guide orient="horz" pos="1412"/>
        <p:guide pos="2116"/>
        <p:guide pos="438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font" Target="fonts/font5.fntdata"/><Relationship Id="rId68" Type="http://schemas.openxmlformats.org/officeDocument/2006/relationships/font" Target="fonts/font10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notesMaster" Target="notesMasters/notesMaster1.xml"/><Relationship Id="rId66" Type="http://schemas.openxmlformats.org/officeDocument/2006/relationships/font" Target="fonts/font8.fntdata"/><Relationship Id="rId74" Type="http://schemas.openxmlformats.org/officeDocument/2006/relationships/tableStyles" Target="tableStyles.xml"/><Relationship Id="rId5" Type="http://schemas.openxmlformats.org/officeDocument/2006/relationships/slide" Target="slides/slide1.xml"/><Relationship Id="rId61" Type="http://schemas.openxmlformats.org/officeDocument/2006/relationships/font" Target="fonts/font3.fntdata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font" Target="fonts/font6.fntdata"/><Relationship Id="rId69" Type="http://schemas.openxmlformats.org/officeDocument/2006/relationships/tags" Target="tags/tag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font" Target="fonts/font1.fntdata"/><Relationship Id="rId67" Type="http://schemas.openxmlformats.org/officeDocument/2006/relationships/font" Target="fonts/font9.fntdata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font" Target="fonts/font4.fntdata"/><Relationship Id="rId70" Type="http://schemas.openxmlformats.org/officeDocument/2006/relationships/commentAuthors" Target="commentAuthors.xml"/><Relationship Id="rId75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font" Target="fonts/font2.fntdata"/><Relationship Id="rId65" Type="http://schemas.openxmlformats.org/officeDocument/2006/relationships/font" Target="fonts/font7.fntdata"/><Relationship Id="rId73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microsoft.com/office/2015/10/relationships/revisionInfo" Target="revisionInfo.xml"/><Relationship Id="rId7" Type="http://schemas.openxmlformats.org/officeDocument/2006/relationships/slide" Target="slides/slide3.xml"/><Relationship Id="rId7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eron Midson" userId="510fe36d-201b-4d30-8c49-491c55367456" providerId="ADAL" clId="{93217E07-8A0E-5D7D-A37A-49773A2FEA36}"/>
    <pc:docChg chg="undo custSel mod modSld">
      <pc:chgData name="Cameron Midson" userId="510fe36d-201b-4d30-8c49-491c55367456" providerId="ADAL" clId="{93217E07-8A0E-5D7D-A37A-49773A2FEA36}" dt="2026-08-20T02:02:22.963" v="48"/>
      <pc:docMkLst>
        <pc:docMk/>
      </pc:docMkLst>
      <pc:sldChg chg="addSp delSp modSp mod">
        <pc:chgData name="Cameron Midson" userId="510fe36d-201b-4d30-8c49-491c55367456" providerId="ADAL" clId="{93217E07-8A0E-5D7D-A37A-49773A2FEA36}" dt="2026-08-20T02:02:05.549" v="44"/>
        <pc:sldMkLst>
          <pc:docMk/>
          <pc:sldMk cId="3188814520" sldId="540"/>
        </pc:sldMkLst>
        <pc:picChg chg="add mod">
          <ac:chgData name="Cameron Midson" userId="510fe36d-201b-4d30-8c49-491c55367456" providerId="ADAL" clId="{93217E07-8A0E-5D7D-A37A-49773A2FEA36}" dt="2026-08-20T02:02:05.549" v="44"/>
          <ac:picMkLst>
            <pc:docMk/>
            <pc:sldMk cId="3188814520" sldId="540"/>
            <ac:picMk id="2" creationId="{763B67C0-9A46-53EE-1340-976884493A98}"/>
          </ac:picMkLst>
        </pc:picChg>
        <pc:picChg chg="add mod">
          <ac:chgData name="Cameron Midson" userId="510fe36d-201b-4d30-8c49-491c55367456" providerId="ADAL" clId="{93217E07-8A0E-5D7D-A37A-49773A2FEA36}" dt="2026-08-20T02:02:05.549" v="44"/>
          <ac:picMkLst>
            <pc:docMk/>
            <pc:sldMk cId="3188814520" sldId="540"/>
            <ac:picMk id="3" creationId="{9E8CD60D-C0E9-23EB-E21A-DCC3CF7C7EE2}"/>
          </ac:picMkLst>
        </pc:picChg>
        <pc:picChg chg="add mod">
          <ac:chgData name="Cameron Midson" userId="510fe36d-201b-4d30-8c49-491c55367456" providerId="ADAL" clId="{93217E07-8A0E-5D7D-A37A-49773A2FEA36}" dt="2026-08-20T02:02:05.549" v="44"/>
          <ac:picMkLst>
            <pc:docMk/>
            <pc:sldMk cId="3188814520" sldId="540"/>
            <ac:picMk id="4" creationId="{364AE3D5-E531-8319-B226-926153817A99}"/>
          </ac:picMkLst>
        </pc:picChg>
        <pc:picChg chg="add mod">
          <ac:chgData name="Cameron Midson" userId="510fe36d-201b-4d30-8c49-491c55367456" providerId="ADAL" clId="{93217E07-8A0E-5D7D-A37A-49773A2FEA36}" dt="2026-08-20T02:02:05.549" v="44"/>
          <ac:picMkLst>
            <pc:docMk/>
            <pc:sldMk cId="3188814520" sldId="540"/>
            <ac:picMk id="5" creationId="{55EC33ED-C3CC-340D-A157-025F46C556BD}"/>
          </ac:picMkLst>
        </pc:picChg>
        <pc:picChg chg="add mod">
          <ac:chgData name="Cameron Midson" userId="510fe36d-201b-4d30-8c49-491c55367456" providerId="ADAL" clId="{93217E07-8A0E-5D7D-A37A-49773A2FEA36}" dt="2026-08-20T02:02:05.549" v="44"/>
          <ac:picMkLst>
            <pc:docMk/>
            <pc:sldMk cId="3188814520" sldId="540"/>
            <ac:picMk id="6" creationId="{A802361E-8AF8-DC1C-F4AD-3E36D32F4AA3}"/>
          </ac:picMkLst>
        </pc:picChg>
        <pc:picChg chg="add mod">
          <ac:chgData name="Cameron Midson" userId="510fe36d-201b-4d30-8c49-491c55367456" providerId="ADAL" clId="{93217E07-8A0E-5D7D-A37A-49773A2FEA36}" dt="2026-08-20T02:02:05.549" v="44"/>
          <ac:picMkLst>
            <pc:docMk/>
            <pc:sldMk cId="3188814520" sldId="540"/>
            <ac:picMk id="7" creationId="{6F4D3937-E2B1-1D38-E1F6-3EB7376A0D53}"/>
          </ac:picMkLst>
        </pc:picChg>
        <pc:picChg chg="add mod">
          <ac:chgData name="Cameron Midson" userId="510fe36d-201b-4d30-8c49-491c55367456" providerId="ADAL" clId="{93217E07-8A0E-5D7D-A37A-49773A2FEA36}" dt="2026-08-20T02:02:05.549" v="44"/>
          <ac:picMkLst>
            <pc:docMk/>
            <pc:sldMk cId="3188814520" sldId="540"/>
            <ac:picMk id="8" creationId="{63305760-2F7A-2377-736B-51B538573279}"/>
          </ac:picMkLst>
        </pc:picChg>
        <pc:picChg chg="add mod">
          <ac:chgData name="Cameron Midson" userId="510fe36d-201b-4d30-8c49-491c55367456" providerId="ADAL" clId="{93217E07-8A0E-5D7D-A37A-49773A2FEA36}" dt="2026-08-20T02:02:05.549" v="44"/>
          <ac:picMkLst>
            <pc:docMk/>
            <pc:sldMk cId="3188814520" sldId="540"/>
            <ac:picMk id="9" creationId="{4F814098-55D1-BA3B-F964-883EB1AAA54E}"/>
          </ac:picMkLst>
        </pc:picChg>
        <pc:picChg chg="add mod">
          <ac:chgData name="Cameron Midson" userId="510fe36d-201b-4d30-8c49-491c55367456" providerId="ADAL" clId="{93217E07-8A0E-5D7D-A37A-49773A2FEA36}" dt="2026-08-20T02:02:05.549" v="44"/>
          <ac:picMkLst>
            <pc:docMk/>
            <pc:sldMk cId="3188814520" sldId="540"/>
            <ac:picMk id="10" creationId="{6982E728-AD56-74AE-6730-5FC364306C1E}"/>
          </ac:picMkLst>
        </pc:picChg>
        <pc:picChg chg="del">
          <ac:chgData name="Cameron Midson" userId="510fe36d-201b-4d30-8c49-491c55367456" providerId="ADAL" clId="{93217E07-8A0E-5D7D-A37A-49773A2FEA36}" dt="2026-08-20T02:02:05.179" v="43" actId="478"/>
          <ac:picMkLst>
            <pc:docMk/>
            <pc:sldMk cId="3188814520" sldId="540"/>
            <ac:picMk id="28" creationId="{0CF64992-C15C-12A3-5E76-43884665E982}"/>
          </ac:picMkLst>
        </pc:picChg>
        <pc:picChg chg="del">
          <ac:chgData name="Cameron Midson" userId="510fe36d-201b-4d30-8c49-491c55367456" providerId="ADAL" clId="{93217E07-8A0E-5D7D-A37A-49773A2FEA36}" dt="2026-08-20T02:02:05.179" v="43" actId="478"/>
          <ac:picMkLst>
            <pc:docMk/>
            <pc:sldMk cId="3188814520" sldId="540"/>
            <ac:picMk id="29" creationId="{E54CD832-3D21-73A1-1017-7C0562256CBF}"/>
          </ac:picMkLst>
        </pc:picChg>
        <pc:picChg chg="del">
          <ac:chgData name="Cameron Midson" userId="510fe36d-201b-4d30-8c49-491c55367456" providerId="ADAL" clId="{93217E07-8A0E-5D7D-A37A-49773A2FEA36}" dt="2026-08-20T02:02:05.179" v="43" actId="478"/>
          <ac:picMkLst>
            <pc:docMk/>
            <pc:sldMk cId="3188814520" sldId="540"/>
            <ac:picMk id="39" creationId="{0E989355-DCB4-6598-71EF-386B9D05E37A}"/>
          </ac:picMkLst>
        </pc:picChg>
        <pc:picChg chg="del">
          <ac:chgData name="Cameron Midson" userId="510fe36d-201b-4d30-8c49-491c55367456" providerId="ADAL" clId="{93217E07-8A0E-5D7D-A37A-49773A2FEA36}" dt="2026-08-20T02:02:05.179" v="43" actId="478"/>
          <ac:picMkLst>
            <pc:docMk/>
            <pc:sldMk cId="3188814520" sldId="540"/>
            <ac:picMk id="40" creationId="{181ACF46-E7DA-8BED-3F70-06867DF2517D}"/>
          </ac:picMkLst>
        </pc:picChg>
        <pc:picChg chg="del">
          <ac:chgData name="Cameron Midson" userId="510fe36d-201b-4d30-8c49-491c55367456" providerId="ADAL" clId="{93217E07-8A0E-5D7D-A37A-49773A2FEA36}" dt="2026-08-20T02:02:05.179" v="43" actId="478"/>
          <ac:picMkLst>
            <pc:docMk/>
            <pc:sldMk cId="3188814520" sldId="540"/>
            <ac:picMk id="41" creationId="{0B3CB2FC-A1A9-44CC-81FE-E4D1866F20F0}"/>
          </ac:picMkLst>
        </pc:picChg>
        <pc:picChg chg="del">
          <ac:chgData name="Cameron Midson" userId="510fe36d-201b-4d30-8c49-491c55367456" providerId="ADAL" clId="{93217E07-8A0E-5D7D-A37A-49773A2FEA36}" dt="2026-08-20T02:02:05.179" v="43" actId="478"/>
          <ac:picMkLst>
            <pc:docMk/>
            <pc:sldMk cId="3188814520" sldId="540"/>
            <ac:picMk id="42" creationId="{52036EB2-628D-B9A5-145A-DE2BCCBD03B2}"/>
          </ac:picMkLst>
        </pc:picChg>
        <pc:picChg chg="del">
          <ac:chgData name="Cameron Midson" userId="510fe36d-201b-4d30-8c49-491c55367456" providerId="ADAL" clId="{93217E07-8A0E-5D7D-A37A-49773A2FEA36}" dt="2026-08-20T02:02:05.179" v="43" actId="478"/>
          <ac:picMkLst>
            <pc:docMk/>
            <pc:sldMk cId="3188814520" sldId="540"/>
            <ac:picMk id="69" creationId="{BCDD064D-B2FD-F722-9266-2E896327085D}"/>
          </ac:picMkLst>
        </pc:picChg>
        <pc:picChg chg="del">
          <ac:chgData name="Cameron Midson" userId="510fe36d-201b-4d30-8c49-491c55367456" providerId="ADAL" clId="{93217E07-8A0E-5D7D-A37A-49773A2FEA36}" dt="2026-08-20T02:02:05.179" v="43" actId="478"/>
          <ac:picMkLst>
            <pc:docMk/>
            <pc:sldMk cId="3188814520" sldId="540"/>
            <ac:picMk id="70" creationId="{37286A96-7718-F9CE-1476-91DA147A954A}"/>
          </ac:picMkLst>
        </pc:picChg>
        <pc:picChg chg="del">
          <ac:chgData name="Cameron Midson" userId="510fe36d-201b-4d30-8c49-491c55367456" providerId="ADAL" clId="{93217E07-8A0E-5D7D-A37A-49773A2FEA36}" dt="2026-08-20T02:02:05.179" v="43" actId="478"/>
          <ac:picMkLst>
            <pc:docMk/>
            <pc:sldMk cId="3188814520" sldId="540"/>
            <ac:picMk id="71" creationId="{8694936D-1FE0-4C69-CFFC-6481610615CE}"/>
          </ac:picMkLst>
        </pc:picChg>
      </pc:sldChg>
      <pc:sldChg chg="addSp delSp modSp mod">
        <pc:chgData name="Cameron Midson" userId="510fe36d-201b-4d30-8c49-491c55367456" providerId="ADAL" clId="{93217E07-8A0E-5D7D-A37A-49773A2FEA36}" dt="2026-08-20T02:02:22.963" v="48"/>
        <pc:sldMkLst>
          <pc:docMk/>
          <pc:sldMk cId="1403025461" sldId="541"/>
        </pc:sldMkLst>
        <pc:picChg chg="add mod">
          <ac:chgData name="Cameron Midson" userId="510fe36d-201b-4d30-8c49-491c55367456" providerId="ADAL" clId="{93217E07-8A0E-5D7D-A37A-49773A2FEA36}" dt="2026-08-20T02:02:22.963" v="48"/>
          <ac:picMkLst>
            <pc:docMk/>
            <pc:sldMk cId="1403025461" sldId="541"/>
            <ac:picMk id="12" creationId="{41F72140-8FC8-7FD1-439D-1E9EB58527A7}"/>
          </ac:picMkLst>
        </pc:picChg>
        <pc:picChg chg="add mod">
          <ac:chgData name="Cameron Midson" userId="510fe36d-201b-4d30-8c49-491c55367456" providerId="ADAL" clId="{93217E07-8A0E-5D7D-A37A-49773A2FEA36}" dt="2026-08-20T02:02:22.963" v="48"/>
          <ac:picMkLst>
            <pc:docMk/>
            <pc:sldMk cId="1403025461" sldId="541"/>
            <ac:picMk id="13" creationId="{B3361E8E-9B92-2164-410E-33DB3E842596}"/>
          </ac:picMkLst>
        </pc:picChg>
        <pc:picChg chg="add mod">
          <ac:chgData name="Cameron Midson" userId="510fe36d-201b-4d30-8c49-491c55367456" providerId="ADAL" clId="{93217E07-8A0E-5D7D-A37A-49773A2FEA36}" dt="2026-08-20T02:02:22.963" v="48"/>
          <ac:picMkLst>
            <pc:docMk/>
            <pc:sldMk cId="1403025461" sldId="541"/>
            <ac:picMk id="14" creationId="{849F1114-DAA2-0B5C-5488-9E98DE94A4D4}"/>
          </ac:picMkLst>
        </pc:picChg>
        <pc:picChg chg="add mod">
          <ac:chgData name="Cameron Midson" userId="510fe36d-201b-4d30-8c49-491c55367456" providerId="ADAL" clId="{93217E07-8A0E-5D7D-A37A-49773A2FEA36}" dt="2026-08-20T02:02:22.963" v="48"/>
          <ac:picMkLst>
            <pc:docMk/>
            <pc:sldMk cId="1403025461" sldId="541"/>
            <ac:picMk id="15" creationId="{56C52E0E-EE04-B65F-A25C-3A0DD9EA859A}"/>
          </ac:picMkLst>
        </pc:picChg>
        <pc:picChg chg="add mod">
          <ac:chgData name="Cameron Midson" userId="510fe36d-201b-4d30-8c49-491c55367456" providerId="ADAL" clId="{93217E07-8A0E-5D7D-A37A-49773A2FEA36}" dt="2026-08-20T02:02:22.963" v="48"/>
          <ac:picMkLst>
            <pc:docMk/>
            <pc:sldMk cId="1403025461" sldId="541"/>
            <ac:picMk id="16" creationId="{F2D2009A-50CD-3D4D-6757-B7A975832B70}"/>
          </ac:picMkLst>
        </pc:picChg>
        <pc:picChg chg="add mod">
          <ac:chgData name="Cameron Midson" userId="510fe36d-201b-4d30-8c49-491c55367456" providerId="ADAL" clId="{93217E07-8A0E-5D7D-A37A-49773A2FEA36}" dt="2026-08-20T02:02:22.963" v="48"/>
          <ac:picMkLst>
            <pc:docMk/>
            <pc:sldMk cId="1403025461" sldId="541"/>
            <ac:picMk id="17" creationId="{65301880-E0D4-A1F9-4E2C-CCFE5A2B4FEC}"/>
          </ac:picMkLst>
        </pc:picChg>
        <pc:picChg chg="add mod">
          <ac:chgData name="Cameron Midson" userId="510fe36d-201b-4d30-8c49-491c55367456" providerId="ADAL" clId="{93217E07-8A0E-5D7D-A37A-49773A2FEA36}" dt="2026-08-20T02:02:22.963" v="48"/>
          <ac:picMkLst>
            <pc:docMk/>
            <pc:sldMk cId="1403025461" sldId="541"/>
            <ac:picMk id="18" creationId="{3A23BFD0-421E-5C8F-A891-3AD2B98E2D57}"/>
          </ac:picMkLst>
        </pc:picChg>
        <pc:picChg chg="add mod">
          <ac:chgData name="Cameron Midson" userId="510fe36d-201b-4d30-8c49-491c55367456" providerId="ADAL" clId="{93217E07-8A0E-5D7D-A37A-49773A2FEA36}" dt="2026-08-20T02:02:22.963" v="48"/>
          <ac:picMkLst>
            <pc:docMk/>
            <pc:sldMk cId="1403025461" sldId="541"/>
            <ac:picMk id="19" creationId="{D117D3FE-E220-511B-E645-9D4D76FC9086}"/>
          </ac:picMkLst>
        </pc:picChg>
        <pc:picChg chg="add mod">
          <ac:chgData name="Cameron Midson" userId="510fe36d-201b-4d30-8c49-491c55367456" providerId="ADAL" clId="{93217E07-8A0E-5D7D-A37A-49773A2FEA36}" dt="2026-08-20T02:02:22.963" v="48"/>
          <ac:picMkLst>
            <pc:docMk/>
            <pc:sldMk cId="1403025461" sldId="541"/>
            <ac:picMk id="20" creationId="{03AF8F4F-1C1A-9CA9-E812-2AC2B81E8616}"/>
          </ac:picMkLst>
        </pc:picChg>
        <pc:picChg chg="del mod">
          <ac:chgData name="Cameron Midson" userId="510fe36d-201b-4d30-8c49-491c55367456" providerId="ADAL" clId="{93217E07-8A0E-5D7D-A37A-49773A2FEA36}" dt="2026-08-20T02:02:22.546" v="47" actId="478"/>
          <ac:picMkLst>
            <pc:docMk/>
            <pc:sldMk cId="1403025461" sldId="541"/>
            <ac:picMk id="65" creationId="{AFD68E4D-B2BA-299C-DB7E-CB0C03138051}"/>
          </ac:picMkLst>
        </pc:picChg>
        <pc:picChg chg="del mod">
          <ac:chgData name="Cameron Midson" userId="510fe36d-201b-4d30-8c49-491c55367456" providerId="ADAL" clId="{93217E07-8A0E-5D7D-A37A-49773A2FEA36}" dt="2026-08-20T02:02:22.546" v="47" actId="478"/>
          <ac:picMkLst>
            <pc:docMk/>
            <pc:sldMk cId="1403025461" sldId="541"/>
            <ac:picMk id="66" creationId="{53FD44FA-1C5B-60FE-E7BC-18A41D9C56DF}"/>
          </ac:picMkLst>
        </pc:picChg>
        <pc:picChg chg="del">
          <ac:chgData name="Cameron Midson" userId="510fe36d-201b-4d30-8c49-491c55367456" providerId="ADAL" clId="{93217E07-8A0E-5D7D-A37A-49773A2FEA36}" dt="2026-08-20T02:02:22.546" v="47" actId="478"/>
          <ac:picMkLst>
            <pc:docMk/>
            <pc:sldMk cId="1403025461" sldId="541"/>
            <ac:picMk id="76" creationId="{87C33009-23B7-6460-56C1-63CA441BBFA6}"/>
          </ac:picMkLst>
        </pc:picChg>
        <pc:picChg chg="del">
          <ac:chgData name="Cameron Midson" userId="510fe36d-201b-4d30-8c49-491c55367456" providerId="ADAL" clId="{93217E07-8A0E-5D7D-A37A-49773A2FEA36}" dt="2026-08-20T02:02:22.546" v="47" actId="478"/>
          <ac:picMkLst>
            <pc:docMk/>
            <pc:sldMk cId="1403025461" sldId="541"/>
            <ac:picMk id="77" creationId="{BBD01179-1804-E9DC-9EFF-9A0F71E1EA62}"/>
          </ac:picMkLst>
        </pc:picChg>
        <pc:picChg chg="del mod">
          <ac:chgData name="Cameron Midson" userId="510fe36d-201b-4d30-8c49-491c55367456" providerId="ADAL" clId="{93217E07-8A0E-5D7D-A37A-49773A2FEA36}" dt="2026-08-20T02:02:22.546" v="47" actId="478"/>
          <ac:picMkLst>
            <pc:docMk/>
            <pc:sldMk cId="1403025461" sldId="541"/>
            <ac:picMk id="78" creationId="{20D9402A-4CFB-A5F2-7EC0-81BC8041E415}"/>
          </ac:picMkLst>
        </pc:picChg>
        <pc:picChg chg="del mod">
          <ac:chgData name="Cameron Midson" userId="510fe36d-201b-4d30-8c49-491c55367456" providerId="ADAL" clId="{93217E07-8A0E-5D7D-A37A-49773A2FEA36}" dt="2026-08-20T02:02:22.546" v="47" actId="478"/>
          <ac:picMkLst>
            <pc:docMk/>
            <pc:sldMk cId="1403025461" sldId="541"/>
            <ac:picMk id="79" creationId="{2808E549-61AA-F8EC-4FB8-872EDCE77AD1}"/>
          </ac:picMkLst>
        </pc:picChg>
        <pc:picChg chg="del mod">
          <ac:chgData name="Cameron Midson" userId="510fe36d-201b-4d30-8c49-491c55367456" providerId="ADAL" clId="{93217E07-8A0E-5D7D-A37A-49773A2FEA36}" dt="2026-08-20T02:02:22.546" v="47" actId="478"/>
          <ac:picMkLst>
            <pc:docMk/>
            <pc:sldMk cId="1403025461" sldId="541"/>
            <ac:picMk id="106" creationId="{D5EA49CB-6667-758B-1D42-18353455D42D}"/>
          </ac:picMkLst>
        </pc:picChg>
        <pc:picChg chg="del mod">
          <ac:chgData name="Cameron Midson" userId="510fe36d-201b-4d30-8c49-491c55367456" providerId="ADAL" clId="{93217E07-8A0E-5D7D-A37A-49773A2FEA36}" dt="2026-08-20T02:02:22.546" v="47" actId="478"/>
          <ac:picMkLst>
            <pc:docMk/>
            <pc:sldMk cId="1403025461" sldId="541"/>
            <ac:picMk id="107" creationId="{F40C1325-9754-868A-61ED-8958816EFF2D}"/>
          </ac:picMkLst>
        </pc:picChg>
        <pc:picChg chg="del mod">
          <ac:chgData name="Cameron Midson" userId="510fe36d-201b-4d30-8c49-491c55367456" providerId="ADAL" clId="{93217E07-8A0E-5D7D-A37A-49773A2FEA36}" dt="2026-08-20T02:02:22.546" v="47" actId="478"/>
          <ac:picMkLst>
            <pc:docMk/>
            <pc:sldMk cId="1403025461" sldId="541"/>
            <ac:picMk id="108" creationId="{344A0BFB-0511-9ECC-681B-B96F8A5B35A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Inter Display" panose="02000503000000020004" pitchFamily="2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Inter Display" panose="02000503000000020004" pitchFamily="2" charset="0"/>
              </a:defRPr>
            </a:lvl1pPr>
          </a:lstStyle>
          <a:p>
            <a:fld id="{A644BF32-4CA8-4343-91C5-94D89E008D3B}" type="datetimeFigureOut">
              <a:rPr lang="en-US" smtClean="0"/>
              <a:t>8/20/26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Inter Display" panose="02000503000000020004" pitchFamily="2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Inter Display" panose="02000503000000020004" pitchFamily="2" charset="0"/>
              </a:defRPr>
            </a:lvl1pPr>
          </a:lstStyle>
          <a:p>
            <a:fld id="{C8CAF07B-88B1-40ED-9A21-D99161D5F8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63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199" b="0" i="0" kern="1200">
        <a:solidFill>
          <a:schemeClr val="tx1"/>
        </a:solidFill>
        <a:latin typeface="Inter Display" panose="02000503000000020004" pitchFamily="2" charset="0"/>
        <a:ea typeface="+mn-ea"/>
        <a:cs typeface="+mn-cs"/>
      </a:defRPr>
    </a:lvl1pPr>
    <a:lvl2pPr marL="457176" algn="l" defTabSz="914353" rtl="0" eaLnBrk="1" latinLnBrk="0" hangingPunct="1">
      <a:defRPr sz="1199" b="0" i="0" kern="1200">
        <a:solidFill>
          <a:schemeClr val="tx1"/>
        </a:solidFill>
        <a:latin typeface="Inter Display" panose="02000503000000020004" pitchFamily="2" charset="0"/>
        <a:ea typeface="+mn-ea"/>
        <a:cs typeface="+mn-cs"/>
      </a:defRPr>
    </a:lvl2pPr>
    <a:lvl3pPr marL="914353" algn="l" defTabSz="914353" rtl="0" eaLnBrk="1" latinLnBrk="0" hangingPunct="1">
      <a:defRPr sz="1199" b="0" i="0" kern="1200">
        <a:solidFill>
          <a:schemeClr val="tx1"/>
        </a:solidFill>
        <a:latin typeface="Inter Display" panose="02000503000000020004" pitchFamily="2" charset="0"/>
        <a:ea typeface="+mn-ea"/>
        <a:cs typeface="+mn-cs"/>
      </a:defRPr>
    </a:lvl3pPr>
    <a:lvl4pPr marL="1371529" algn="l" defTabSz="914353" rtl="0" eaLnBrk="1" latinLnBrk="0" hangingPunct="1">
      <a:defRPr sz="1199" b="0" i="0" kern="1200">
        <a:solidFill>
          <a:schemeClr val="tx1"/>
        </a:solidFill>
        <a:latin typeface="Inter Display" panose="02000503000000020004" pitchFamily="2" charset="0"/>
        <a:ea typeface="+mn-ea"/>
        <a:cs typeface="+mn-cs"/>
      </a:defRPr>
    </a:lvl4pPr>
    <a:lvl5pPr marL="1828707" algn="l" defTabSz="914353" rtl="0" eaLnBrk="1" latinLnBrk="0" hangingPunct="1">
      <a:defRPr sz="1199" b="0" i="0" kern="1200">
        <a:solidFill>
          <a:schemeClr val="tx1"/>
        </a:solidFill>
        <a:latin typeface="Inter Display" panose="02000503000000020004" pitchFamily="2" charset="0"/>
        <a:ea typeface="+mn-ea"/>
        <a:cs typeface="+mn-cs"/>
      </a:defRPr>
    </a:lvl5pPr>
    <a:lvl6pPr marL="2285883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와인 제조 방법, 시음 방법, 다양한 스타일 및 호주 대표 산지에 대한 소개와 함께 시작.  </a:t>
            </a:r>
            <a:endParaRPr lang="en-US" altLang="ko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추가 슬라이드 정보와 추천 토론 주제는 슬라이드 노트 참조. </a:t>
            </a:r>
            <a:endParaRPr lang="en-US" altLang="ko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프레젠테이션 자료를 포함한 더 많은 주제와 자료는 www.australianwinediscovered.com에서 다운로드 가능.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9923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Leg가 많이 생성되는 와인은 알코올과 글리세린 함량이 높기 때문에 보통 더 잘 완숙되고 살집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있고</a:t>
            </a: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입 안을 가득 채우는 느낌을 주는 와인.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7468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1차 향: 재배 조건에 따라 각 포도 품종은 특정 풍미와 아로마 프로필을 갖게 됨. 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가장 보편적인 1차 향은 과일 향, 허브, 꽃 향.</a:t>
            </a:r>
            <a:endParaRPr lang="en-AU" b="0" dirty="0">
              <a:effectLst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2차 향: 2차 향은 포도주 양조 과정에서 발현. 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치즈 껍질이나 김 빠진 맥주와 같은 빵, 효모 향은 발효의 결과물. 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오크 숙성을 통해 토스트, 바닐라, 초콜릿, 향신료와 같은 짭쪼롬한 향이 발현.</a:t>
            </a:r>
            <a:endParaRPr lang="en-AU" b="0" dirty="0">
              <a:effectLst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3차 향: 병 숙성을 통해 새로운 향들이 발현될 수 있으며, 이를 와인 '부케 (bouquet’)'라고도 부름.  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와인이 숙성됨에 따라 1차 풍미는 부드러워지고 흙, 미네랄, 가죽, 담배와 같은 다른</a:t>
            </a:r>
            <a:r>
              <a:rPr lang="en-US" alt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향이</a:t>
            </a: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더 두드러지게 발현.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9074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한 모금 마시고 부드럽게 숨을 들이쉬면서 입과 목구멍 뒤쪽의 비강으로 향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</a:t>
            </a: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들어올 수 있도록 유도.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2224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와인의 단맛은 초콜릿과 같은 인공적인 맛이 아니라 포도에서 추출된 천연의 단맛.  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드라이함(Dryness)은 단맛(sweet)의 반대 개념으로 와인에 잔당이 없다는 의미. 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그러나 드라이 와인이라도 여전히 과일 풍미를 느낄 수 있음. 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대부분의 와인은 드라이하거나 오프-드라이.</a:t>
            </a:r>
            <a:endParaRPr lang="en-AU" b="0" dirty="0">
              <a:effectLst/>
            </a:endParaRPr>
          </a:p>
          <a:p>
            <a:pPr rtl="0"/>
            <a:br>
              <a:rPr lang="en-AU" dirty="0"/>
            </a:br>
            <a:endParaRPr lang="en-US" dirty="0"/>
          </a:p>
          <a:p>
            <a:r>
              <a:rPr lang="en-AU" dirty="0"/>
              <a:t>-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4710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A0ABB4-1E1E-C92F-8404-B83C37F59D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E4B28B-3814-EDD3-086F-39DEF88850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51A6980-A4BA-06A9-6825-46893FC14B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F81401-D58C-32E7-3977-D1D74A14C1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8030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A0ABB4-1E1E-C92F-8404-B83C37F59D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E4B28B-3814-EDD3-086F-39DEF88850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51A6980-A4BA-06A9-6825-46893FC14B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탄닌은 포도 껍질과, 와인 숙성에 사용되는 오크통에서 기인. 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이러한 탄닌은 덜 완숙된 과실이나 줄기에 포함된 탄닌과는 대조적으로, 와인에 부드럽고 완숙된 풍미를 부여하고 매끈한 질감보다는 거친 질감을 부여.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F81401-D58C-32E7-3977-D1D74A14C1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8504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A0ABB4-1E1E-C92F-8404-B83C37F59D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E4B28B-3814-EDD3-086F-39DEF88850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51A6980-A4BA-06A9-6825-46893FC14B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F81401-D58C-32E7-3977-D1D74A14C1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3250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A0ABB4-1E1E-C92F-8404-B83C37F59D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E4B28B-3814-EDD3-086F-39DEF88850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51A6980-A4BA-06A9-6825-46893FC14B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F81401-D58C-32E7-3977-D1D74A14C1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404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와인 양조에 있어 단일의 공식은 존재하지 않으며, 훌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륭</a:t>
            </a: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한 와인을 생산하는 방법에 대한 의견도 분분하지만 알코올, 산도, 당도, 탄닌, 과일 풍미의 5가지 요소 사이에는 항상 균형감이 있어야 함. </a:t>
            </a:r>
          </a:p>
          <a:p>
            <a:pPr rtl="0"/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추천 토론 주제:  </a:t>
            </a:r>
            <a:endParaRPr lang="en-AU" b="0" dirty="0">
              <a:effectLst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숙성 연수는 와인의 모든 요소에 큰 영향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 준다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오래 숙성된 와인을 맛본 적이 있는가? 그렇다면 같은 품종의 유사한, 더 영 (young)한 와인과 비교했을 때 맛이 어떠했는가?  </a:t>
            </a:r>
            <a:endParaRPr lang="en-AU" b="0" dirty="0">
              <a:effectLst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와인은 병입 시 균형감을 드러내야 하는가? 아니면 시간이 지남에 따라 병 숙성 과정에서 조화로운 풍미로 발전하는가?</a:t>
            </a:r>
            <a:endParaRPr lang="en-AU" b="0" dirty="0">
              <a:effectLst/>
            </a:endParaRPr>
          </a:p>
          <a:p>
            <a:pPr rtl="0"/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52545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ko" dirty="0"/>
              <a:t>이제 선별한 와인을 시음하고 함께 토론해 보자. </a:t>
            </a:r>
          </a:p>
          <a:p>
            <a:pPr rtl="0"/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k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보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충</a:t>
            </a:r>
            <a:r>
              <a:rPr lang="k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프로그램: www.australianwinediscovered.com에 다양한 품종에 대한 프로그</a:t>
            </a:r>
            <a:r>
              <a:rPr lang="ko-KR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램</a:t>
            </a:r>
            <a:r>
              <a:rPr lang="k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자료 수록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3511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우리가 알고 있는 대부분의 와인은 포도로 만들지만 엄밀히 말해 블루베리, 딸기와 같은 다른 과일로도 생산 가능. </a:t>
            </a:r>
            <a:br>
              <a:rPr lang="en-AU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74786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EA10F6-FCE3-68B2-3A18-4AE6E8B151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BB77803-1CD6-9B2A-34FD-BDB097D04B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9F6000-2076-4CFE-70C0-80DC3BBF63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여타 와인 중에서 스파클링 와인은 두 번의 발효를 거쳐야 하기 때문에 가장 기술집약적이고 시간이 많이 소요. 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첫번째 발효는 베이스 와인 생산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 위해</a:t>
            </a: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시행, 두번째 발효는 기포 생성을 위해 시행. </a:t>
            </a:r>
            <a:endParaRPr lang="en-AU" b="0" dirty="0">
              <a:effectLst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스파클링 쉬라즈(Sparkling Shiraz)는 스파클링 와인과 같은 방식으로 만드는 독특한 호주 스타일이지만, 샤르도네와 피노 누아 대신 쉬라즈를 베이스 와인으로 가장 많이 사용. </a:t>
            </a:r>
            <a:endParaRPr lang="en-AU" b="0" dirty="0">
              <a:effectLst/>
            </a:endParaRPr>
          </a:p>
          <a:p>
            <a:pPr rtl="0"/>
            <a:br>
              <a:rPr lang="en-AU" dirty="0"/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374818-EE12-05E9-2C0F-1DAE7E57BF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15493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세미용</a:t>
            </a: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은 호주에서 긴 역사를 가지고 있으며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호주 내</a:t>
            </a: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여러 지역에서 재배. 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헌터 밸리 세미용은 와인 세계에서는 경이로운 스타일 중 하나. 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시간이 지남에 따라 풍미가 좋고 상쾌한 영(young)한 와인에서</a:t>
            </a:r>
            <a:r>
              <a:rPr lang="en-US" alt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진한 황금색, 견과류, 꿀, 밀짚 향이 발현되는 와인으로 발전. 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마치 오크통에서 시간을 보낸 것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과 같은</a:t>
            </a: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풍미의 발전 형태를 보임. 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마가렛 리버는 소비뇽 블랑과 유사한 가벼운 스타일의 세미용을 생산. 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보통</a:t>
            </a: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소비뇽 블랑과 블렌딩.</a:t>
            </a:r>
            <a:endParaRPr lang="en-AU" b="0" dirty="0">
              <a:effectLst/>
            </a:endParaRPr>
          </a:p>
          <a:p>
            <a:pPr rtl="0"/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88040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풀바디</a:t>
            </a: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화이트 와인은 진하고 크리미, 질감이 풍부하고 바디감도 더욱 강렬하며, 종종 와인 양조 과정을 통해 발전한 특징을 드러냄.  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이를테면</a:t>
            </a: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오크 숙성을 통해 새로운 풍미 화합물이 추가됨. 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인기를 끌고 있는 샤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르도네</a:t>
            </a: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와 비오니에가 좋은 예로, 일부 와인은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미디엄에서</a:t>
            </a: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풀바디에 이르기까지 다양.</a:t>
            </a:r>
          </a:p>
          <a:p>
            <a:pPr rtl="0"/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세계에서 가장 많이 재배되는 화이트 와인 포도 중 하나인 샤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르도네</a:t>
            </a: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는 호주의 상징적인 와인. 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과거 인기를 끌었던 1980년대와 90년대의 오크 풍미가 강하고 몸집이 큰 스타일은 인기가</a:t>
            </a:r>
            <a:r>
              <a:rPr lang="en-US" alt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줄고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현대적 호주 샤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르도네</a:t>
            </a: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는 산미, 절제된 풍미, 우아함, 미네랄 풍미를 주요 특징으로 함.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42892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아로마가 풍부한 화이트 와인은 잔에서 뿜어 나오는 꽃 향, 과일 향 등이 풍부. 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양조 과정보다는 포도 자체에서 기인한 상큼하면서도 복합적이고 두드러진 향을 드러내는 와인. 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향이 풍부한 전통적 품종으로는 게뷔르츠트라미너(Gewürztraminer),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리슬링</a:t>
            </a: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소비뇽 블랑을 들 수 있음.</a:t>
            </a:r>
          </a:p>
          <a:p>
            <a:pPr rtl="0"/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모스카토는 상큼한 특성과 낮은 알코올 도수로 호주에서 인기 있는</a:t>
            </a:r>
            <a:r>
              <a:rPr lang="en-US" alt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가볍고 달콤하며 아로마가 풍부한 와인. 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Hunter Valley, McLaren Vale, Adelaide Hills, Barossa Valley 및 Margaret River를 포함한 많은 호주 지역에서 생산.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93179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로제( Ros</a:t>
            </a:r>
            <a:r>
              <a:rPr lang="ko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é</a:t>
            </a: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)는 적포도로 생산하며 와인이 핑크색을 띨 정도로만 껍질과 접촉. 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단일 포도 품종 또는 두</a:t>
            </a:r>
            <a:r>
              <a:rPr lang="en-US" alt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세 품종을 블렌딩해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서</a:t>
            </a: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생산할 수 있으며, 부드러운 복숭아색부터 진한 마젠타 색까지 다양. 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방법만큼 인기 있는 방식은 아니지만, 레드 와인을 화이트 와인과 섞어서 로제를 생산하는 방법도 가능.  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과거 호주</a:t>
            </a:r>
            <a:r>
              <a:rPr lang="en-US" alt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로제</a:t>
            </a:r>
            <a:r>
              <a:rPr lang="en-US" altLang="ko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와인은 스위트,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미디엄</a:t>
            </a: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바디, 다크 핑크 정도로 생산. 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그러나 오늘날 가장 인기 있는 스타일은 가볍고 섬세한 향이 나는 드라이</a:t>
            </a:r>
            <a:r>
              <a:rPr lang="en-US" alt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로제</a:t>
            </a:r>
            <a:endParaRPr lang="en-AU" b="0" dirty="0">
              <a:effectLst/>
            </a:endParaRPr>
          </a:p>
          <a:p>
            <a:pPr rtl="0"/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08708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라이트 레드 와인은 일반적으로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풀바디</a:t>
            </a: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와인보다 색이 더 옅고 탄닌이 훨씬 낮아 많은 사람들이 마시기 쉬움.  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피노 누아(Pinot Noir)와 가메(Gamay)가 가장 일반적인 품종.</a:t>
            </a:r>
            <a:endParaRPr lang="en-AU" b="0" dirty="0">
              <a:effectLst/>
            </a:endParaRPr>
          </a:p>
          <a:p>
            <a:pPr rtl="0"/>
            <a:br>
              <a:rPr lang="en-AU" b="0" dirty="0">
                <a:effectLst/>
              </a:rPr>
            </a:b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호주 피노 누아는 재배 지역과 양조 방법에 따라 다양한 특징을 제공. 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최상급 와인은 가벼운 바디감에 다층적인 특성과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여운이 </a:t>
            </a: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긴 강렬한 아로마를 지닌 서늘한 기후 와인.</a:t>
            </a:r>
            <a:endParaRPr lang="en-AU" b="0" dirty="0">
              <a:effectLst/>
            </a:endParaRPr>
          </a:p>
          <a:p>
            <a:pPr rtl="0"/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79070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풍부한 풍미, 탄닌이 많고 알코올 도수가 높은 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풀바디</a:t>
            </a: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레드 와인으로 풍미가 진하고 풍부하며 대담한 와인. 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포도 껍질에서 진한 색과 풍미가 추출. 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인기 있는 품종으로 쉬라즈, 카베르네 소비뇽, 메를로, 말벡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대표적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endParaRPr lang="en-AU" b="0" dirty="0">
              <a:effectLst/>
            </a:endParaRPr>
          </a:p>
          <a:p>
            <a:pPr rtl="0"/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풀바디</a:t>
            </a: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레드 와인은 진한 레드, 퍼플 색상이며, 입 안에서 더 묵직하고 둥글둥글하며 종종 벨벳 같은 질감의 와인. 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풍미 특성은 가죽, 담배와 같은 짭쪼롬한 향과 함께 블랙 후르츠가 중심.</a:t>
            </a:r>
            <a:endParaRPr lang="en-AU" b="0" dirty="0">
              <a:effectLst/>
            </a:endParaRPr>
          </a:p>
          <a:p>
            <a:pPr rtl="0"/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79479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호주에서 세 번째로 많이 재배되는 포도 품종(쉬라즈와 샤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르도네</a:t>
            </a: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다음)이며, 종종 메를로 또는 여러 품종과 함께 블렌딩되지만 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단일 품종 카베르네 소비뇽은 구조감이 좋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은</a:t>
            </a: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복합적 풍미의 와인.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74167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다양한 스타일과 양조 방법이 있지만 스위트 와인은 당도가 높은 것이 특징. 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높은 당도를 얻는 방법 중 하나는 포도를 나무에 달린 채로 두어 더 오래 완숙되도록 함. 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또 다른 스타일은 '보트리티스 시네레아(Botrytis cinerea)' 또는 '노블 롯(noble rot)'이라고 하는 곰팡이의 생장을 통해 가능.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곰팡이는 포도에서 수분을 말리고 포도즙을 농축. 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Botrytis Semillon과 Botrytis Riesling은 호주에서 가장 유명한 스위트 와인 스타일.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97793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주정 강화</a:t>
            </a:r>
            <a:r>
              <a:rPr lang="en-US" alt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와인</a:t>
            </a: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은 발효까지는 일반적인 와인 양조 과정을 따른 후, 베이스 와인에 포도로 만든 증류주가 첨가. 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주정 강화 전까지의 와인 발효 시간이 주정강화 와인의 당도(스위트 또는 드라이)를 결정. 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알코올이 첨가되면 효모가 당분의 알코 전환을 중단해 잔당이 남게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되기 때문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 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당도가 높은 주정 강화 와인을 생산하기 위해서는 발효 개시 후 1.5일 이내에 증류주를 첨가.  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드라이한 주정 강화 와인의 경우 발효 과정 전체를 통상대로 진행. </a:t>
            </a:r>
            <a:endParaRPr lang="en-AU" b="0" dirty="0">
              <a:effectLst/>
            </a:endParaRPr>
          </a:p>
          <a:p>
            <a:pPr rtl="0"/>
            <a:br>
              <a:rPr lang="en-AU" b="0" dirty="0">
                <a:effectLst/>
              </a:rPr>
            </a:b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포르투갈은 포트, 마데이라, 스페인은 셰리로 유명하지만 호주에서는 세계 최고의 뮈스카(Muscat), 토파크(Topaque), 빈티지(Vintage) 및 토니(Tawny) 주정 강화 와인 생산. </a:t>
            </a:r>
            <a:endParaRPr lang="en-AU" b="0" dirty="0">
              <a:effectLst/>
            </a:endParaRPr>
          </a:p>
          <a:p>
            <a:pPr rtl="0"/>
            <a:br>
              <a:rPr lang="en-AU" b="0" dirty="0">
                <a:effectLst/>
              </a:rPr>
            </a:b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추천 토론 주제: </a:t>
            </a:r>
            <a:endParaRPr lang="en-AU" b="0" dirty="0">
              <a:effectLst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오늘 학습한 스타일이나 품종 중 새롭게 배운 내용이 있는가? 새로운 정보에 대한 본인의 생각은? </a:t>
            </a:r>
            <a:endParaRPr lang="en-AU" b="0" dirty="0">
              <a:effectLst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특별히 좋아하거나 싫어하는 스타일이나 품종이 있다면? </a:t>
            </a:r>
            <a:endParaRPr lang="en-AU" b="0" dirty="0">
              <a:effectLst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호주 품종 중 본인이 알고 있던 것과 사뭇 다른 스타일이 있다면?</a:t>
            </a:r>
            <a:endParaRPr lang="en-AU" b="0" dirty="0">
              <a:effectLst/>
            </a:endParaRPr>
          </a:p>
          <a:p>
            <a:pPr rtl="0"/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1607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와인용 포도는 식료품점에서 구입하는 포도와 매우 다름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전 세계적으로 재배되는 와인용 포도의 약 90%가 '비티스 비니페라(Vitis vinifera)’종. 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비니페라 종에는 수천가지 다양한 세부 품종이 존재하며 청포도, 적포도로 구별. 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일부 품종은 고품질 와인을 생산할 수 있기 때문에 타 품종에 비해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폭넓게</a:t>
            </a: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재배.</a:t>
            </a:r>
            <a:endParaRPr lang="en-AU" b="0" dirty="0">
              <a:effectLst/>
            </a:endParaRPr>
          </a:p>
          <a:p>
            <a:pPr rtl="0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07178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블렌딩은 와인의 아로마나 풍미를 더 좋게 하기 위해 활용되며, 산도, 탄닌 또는 알코올 도수의 균형을 맞추는 데 도움. 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블렌딩은 또한 와인의 풍미와 질감에 복합성을 더함. 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반면 단일 품종 와인은 포도 품종, 지역, 기후와 토양, 양조자 스타일을 명확히 반영.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512554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1BE5D5-F9E0-CB99-C7E6-6933A282C9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5915C6-0B93-9C3A-0481-7F1994CF65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F7EF34-B6B8-E9F2-E4A6-FD2D22D1E7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/>
              <a:t>Old vines </a:t>
            </a:r>
          </a:p>
          <a:p>
            <a:r>
              <a:rPr lang="en-AU"/>
              <a:t>First vines -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0FE7C4-3167-E32D-1FEF-C42996D0FC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6453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보르도에서 시작된 SBS는 서호주 마가렛 리버 지역을 와인 산지로 각인시키는 데 일조. 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샤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르도네</a:t>
            </a: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와 함께 이 지역의 대표적인 화이트 와인 스타일. 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두 품종은 서로 경쟁하고 보완하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는데</a:t>
            </a: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세미용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은 </a:t>
            </a: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절제되고, 예리한 소비뇽 블랑에 풍미와 둥글둥글한 느낌을 부여.  </a:t>
            </a:r>
            <a:endParaRPr lang="en-AU" b="0" dirty="0">
              <a:effectLst/>
            </a:endParaRPr>
          </a:p>
          <a:p>
            <a:pPr rtl="0"/>
            <a:br>
              <a:rPr lang="en-AU" b="0" dirty="0">
                <a:effectLst/>
              </a:rPr>
            </a:b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호주에서 그르나슈 블렌딩의 등장과 함께 레드 블렌딩의 르네상스가 시작되었으며, 양조자는 전통 및 대체 품종을 실험. 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GSM은 호주에서 가장 오래된 최고의 그르나슈 포도가 재배되는 남호주 바로사 밸리와 맥라렌 베일에서 특히 중요한 스타일.</a:t>
            </a:r>
            <a:endParaRPr lang="en-AU" b="0" dirty="0">
              <a:effectLst/>
            </a:endParaRPr>
          </a:p>
          <a:p>
            <a:pPr rtl="0"/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1774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카베르네 쉬라즈는 숙성 잠재력이 좋고 스타일 면에서 아주 잘 어울리는 스타일. 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카베르네는 구조감과 질감을 부여하며, 쉬라즈의 부드러움과 다양한 풍미가 이를 더욱 배가. 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또한 카베르네는 상큼함을 더하지만 입 안에서 '중간 미각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(middle palate)</a:t>
            </a: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결핍</a:t>
            </a:r>
            <a:r>
              <a:rPr lang="en-US" alt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’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된</a:t>
            </a: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구조를 갖고 있어 이를 쉬라즈의 달콤한 과일 풍미로 보완. </a:t>
            </a:r>
          </a:p>
          <a:p>
            <a:pPr rtl="0"/>
            <a:endParaRPr lang="en-AU" b="0" dirty="0">
              <a:effectLst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까베르네 메를로는 보르도에서 시작된 품종의 조합으로 유명한 클래식 블렌딩. 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특히 마가렛 리버는 탁월한 카베르네 메를로 블렌딩 와인 생산. 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카베르네 소비뇽은 탄닌, 산미와 같은 미세한 구조감을 제공하며, 메를로는 자두와 체리와 같은 과일 풍미를 더함. </a:t>
            </a:r>
            <a:endParaRPr lang="en-AU" b="0" dirty="0">
              <a:effectLst/>
            </a:endParaRPr>
          </a:p>
          <a:p>
            <a:pPr rtl="0"/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19643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오늘날 호주 와인 커뮤니티는 최적의 포도밭 부지를 찾아낸 과거의 탐험가들을 토대로 세워짐.  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대표 산지부터 잘 알려지지 않은 산지까지 호주의 65개 와인 산지는 부지의 특징에 맞춰 생산된 와인을 통해 독보적인 특징을 표현. 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산지는 기온이 너무 높지 않은 남동부과 남서부에 주로 집중.</a:t>
            </a:r>
          </a:p>
          <a:p>
            <a:pPr rtl="0"/>
            <a:endParaRPr lang="en-AU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k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+ 보충 프로그램: 다양한 와인 산지에 관한 프로그램 자료는 www.australianwinediscovered.com 참조.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05032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멀티 지역</a:t>
            </a: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블렌딩은 균형감 있고 일관된 와인을 만들기 위해 여러 지역에서 최상급 포도/와인을 조달해 블렌딩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하는 방식</a:t>
            </a: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멀티 블렌딩 개념은 오랫동안 호주의 혁신적인 와인 제조 역사의 일부를 구성.  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지역의 강점을 활용해 양조자가 스타일을 개발하고 매년 빈티지의 영향을 줄여 해마다 동일한 스타일 와인 생산 가능. </a:t>
            </a:r>
            <a:endParaRPr lang="en-AU" b="0" dirty="0">
              <a:effectLst/>
            </a:endParaRPr>
          </a:p>
          <a:p>
            <a:pPr rtl="0"/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95153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57041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ECCEE6-D41D-1AFE-3AC3-1EC37C1295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B3BFF4-828A-D749-F518-0994A7C8B9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895851-50C7-85B9-ED8B-132472757F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음식과 와인 페어링의 목적은 요리와 와인의 특성 간의 좋은 균형을 이루기 위함.  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아울러 식사 진행 과정을 고려해야 함. 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일반적으로 가벼운 요리와 와인부터 시작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하여</a:t>
            </a: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더 무거운 코스 요리와 풍부한 와인 스타일로 진행. 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여러 측면에서 와인과 음식 페어링은 가히 과학의 영역이지만 개인의 선호로 결국 귀결.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FA1543-D453-70D6-30EA-19B4C479F9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85152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추천 토론 주제: </a:t>
            </a:r>
            <a:endParaRPr lang="en-AU" b="0" dirty="0">
              <a:effectLst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개인적으로 만족하거나 불만족한 음식과 와인의 조합은? </a:t>
            </a:r>
            <a:endParaRPr lang="en-AU" b="0" dirty="0">
              <a:effectLst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오늘 학습 내용을 통해 기존의 음식 매칭에서 바뀐 게 있다면?</a:t>
            </a:r>
            <a:endParaRPr lang="en-AU" b="0" dirty="0">
              <a:effectLst/>
            </a:endParaRPr>
          </a:p>
          <a:p>
            <a:pPr rtl="0"/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93849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7101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위</a:t>
            </a: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요인들의 상호작용은 포도의 품질과 특성에 중대한 영향. 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이러한 이유 때문에 지역별, 심지어 지역 내 세부 부지에 따라 독특한 스타일과 풍미가 존재함을 설명. 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이를 "테루아" 또는 "지역성"이라 함.</a:t>
            </a:r>
            <a:endParaRPr lang="en-AU" b="0" dirty="0">
              <a:effectLst/>
            </a:endParaRPr>
          </a:p>
          <a:p>
            <a:pPr rtl="0"/>
            <a:br>
              <a:rPr lang="en-AU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70308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더 많은 프로그램, 툴, 자료는 www.australianwinediscovered.com 참조. </a:t>
            </a:r>
            <a:endParaRPr lang="en-AU" b="0" dirty="0">
              <a:effectLst/>
            </a:endParaRPr>
          </a:p>
          <a:p>
            <a:pPr rtl="0"/>
            <a:r>
              <a:rPr lang="k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문의 사항이 있는 경우 discover@wineaustralia.com으로 이메일 요망.</a:t>
            </a:r>
            <a:endParaRPr lang="en-A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8686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와인은 복잡하지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만</a:t>
            </a: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즐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거움을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주는</a:t>
            </a: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음료이며</a:t>
            </a: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다양한 방식으로 양조 과정에 영향을 미칠 수 있기 때문에 이를 통해 다</a:t>
            </a:r>
            <a:r>
              <a:rPr lang="ko-KR" alt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채로운</a:t>
            </a: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종류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와</a:t>
            </a: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스타일의 와인 생산 가능.  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양조 과정은 레드 와인, 화이트 와인에 따라 약간 다르며, 물론 정확한 과정과 기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법</a:t>
            </a: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은 와이너리, 양조업자에 따라 다름. </a:t>
            </a: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레드 와인과 로제 와인은 포도를 으깬 후 껍질과 접촉 상태로 발효되는데 이 시간은 다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양하게 </a:t>
            </a: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선택 가능. 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화이트 와인은 압착 후 껍질과 즙을 분리한 후 발효. 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색이 진한 와인을 생산하려면 껍질과 접촉한 상태로 발효하는것이 필수. 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과정에서 와인에 색, 풍미, 탄닌 부여.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7830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양조자가 와인을 숙성시키는 방법은 생산하고자 하는 와인의 종류에 따라 다름. 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양조 시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선택 사항이 이 슬라이드에 열거됨</a:t>
            </a:r>
            <a:r>
              <a:rPr lang="en-US" altLang="ko-KR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4305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오크 숙성은 와인의 색상, 풍미, 탄닌, 질감에 영향을 미침. 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와인은 바로 오크통에서 발효하거나 발효 후 오크통에 옮겨 숙성할 수 있음.  </a:t>
            </a: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오크의 사용이 품질의 지표는 아니지만 세계에서 가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장 가격이 비싼</a:t>
            </a: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와인의 대부분은 어떤 방식으로든 오크 숙성함. 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새 오크통은 오크에서 기인한 향과 풍미를 더 많이 부여하는 반면, 중고 오크는 풍미와 탄닌을 거의 부여하지 않는다는 점에 주목.  </a:t>
            </a:r>
            <a:endParaRPr lang="en-AU" b="0" dirty="0">
              <a:effectLst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양조에 사용되는 주요 두 가지 유형의 오크통. </a:t>
            </a:r>
            <a:endParaRPr lang="en-AU" b="0" i="0" dirty="0">
              <a:effectLst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프렌치 오크: 프리미엄 와인 숙성에 가장 많이 사용되는 오크로, </a:t>
            </a:r>
            <a:r>
              <a:rPr lang="ko-KR" altLang="en-US" sz="1200" b="0" i="0" u="none" strike="noStrike" kern="120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입자</a:t>
            </a:r>
            <a:r>
              <a:rPr lang="ko" sz="1200" b="0" i="0" u="none" strike="noStrike" kern="1200" dirty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가</a:t>
            </a: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촘촘하기 때문에 더 미묘한 풍미와 향을 부여하는 경향이 있으며, 와인에 실크, 삼나무, 새틴 같은 질감 부여.  </a:t>
            </a:r>
            <a:endParaRPr lang="en-AU" b="0" dirty="0">
              <a:effectLst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어메리칸 오크: 프렌치 오크보다 덜 조밀한 구조로, 종종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와인에 </a:t>
            </a: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코코넛과 바닐라와 같은 풍미를 더하고 크림 같은 질감 부여.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6400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/>
              <a:t>Old vines </a:t>
            </a:r>
          </a:p>
          <a:p>
            <a:r>
              <a:rPr lang="en-AU"/>
              <a:t>First vines -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2186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와인의 색을 보면 스타일, 바디, 특징에 대해 짐작이 가능. 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와인이 투명하거나 흐릿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한가</a:t>
            </a: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빛을 얼마나 반사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하는가</a:t>
            </a: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불투명하거나 탁한 와인은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보통</a:t>
            </a: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일부러</a:t>
            </a:r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여과되지 않거나 결함이 있음을 의미. 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색상은 또한 와인의 숙성 연수를 반영. </a:t>
            </a:r>
            <a:endParaRPr lang="en-US" altLang="ko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rtl="0"/>
            <a:r>
              <a:rPr lang="ko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보통 화이트 와인은 시간이 지날수록 색이 짙어지고, 레드 와인은 옅어짐.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47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6025420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018115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buNone/>
              <a:defRPr lang="en-GB" sz="5988" kern="1200" smtClean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722644859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8842"/>
            <a:ext cx="6169315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A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" y="909503"/>
            <a:ext cx="6158452" cy="13255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842725" y="976423"/>
            <a:ext cx="4105121" cy="5495616"/>
          </a:xfrm>
        </p:spPr>
        <p:txBody>
          <a:bodyPr/>
          <a:lstStyle>
            <a:lvl1pPr marL="0" indent="0">
              <a:buNone/>
              <a:defRPr/>
            </a:lvl1pPr>
            <a:lvl2pPr marL="163304" indent="0">
              <a:buNone/>
              <a:defRPr/>
            </a:lvl2pPr>
            <a:lvl3pPr marL="326609" indent="0">
              <a:buNone/>
              <a:defRPr/>
            </a:lvl3pPr>
            <a:lvl4pPr marL="489913" indent="0">
              <a:buNone/>
              <a:defRPr/>
            </a:lvl4pPr>
            <a:lvl5pPr marL="653218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72715795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1998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en-AU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1049203"/>
            <a:ext cx="6158452" cy="13255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0039087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riety bottle 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30449-9143-B10F-BFA0-6C6293E0B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7" y="365126"/>
            <a:ext cx="11283754" cy="132556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734560" y="1406522"/>
            <a:ext cx="2600959" cy="508635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297C19B2-AD58-215B-7531-13B15E064D2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27125" y="2306638"/>
            <a:ext cx="3109913" cy="3413125"/>
          </a:xfrm>
        </p:spPr>
        <p:txBody>
          <a:bodyPr/>
          <a:lstStyle>
            <a:lvl1pPr marL="0" indent="0">
              <a:buNone/>
              <a:defRPr/>
            </a:lvl1pPr>
            <a:lvl2pPr marL="163305" indent="0">
              <a:buNone/>
              <a:defRPr/>
            </a:lvl2pPr>
            <a:lvl3pPr marL="326609" indent="0">
              <a:buNone/>
              <a:defRPr/>
            </a:lvl3pPr>
            <a:lvl4pPr marL="489914" indent="0">
              <a:buNone/>
              <a:defRPr/>
            </a:lvl4pPr>
            <a:lvl5pPr marL="653219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D288D79D-D8A6-7D77-A6B4-ACC75B00C4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802245" y="2306638"/>
            <a:ext cx="3109913" cy="3413125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163305" indent="0">
              <a:buFontTx/>
              <a:buNone/>
              <a:defRPr/>
            </a:lvl2pPr>
            <a:lvl3pPr marL="326609" indent="0">
              <a:buFontTx/>
              <a:buNone/>
              <a:defRPr/>
            </a:lvl3pPr>
            <a:lvl4pPr marL="489914" indent="0">
              <a:buFontTx/>
              <a:buNone/>
              <a:defRPr/>
            </a:lvl4pPr>
            <a:lvl5pPr marL="653219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64183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Inter Display" panose="02000503000000020004" pitchFamily="2" charset="0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bg2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+mn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+mn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+mn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23936349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Inter Display" panose="02000503000000020004" pitchFamily="2" charset="0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accent5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1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803467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" y="909503"/>
            <a:ext cx="6158452" cy="132556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7D96D8-D0DE-455F-8473-3B88D86D16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842725" y="976423"/>
            <a:ext cx="4105121" cy="5495616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/>
            </a:lvl1pPr>
            <a:lvl2pPr marL="163304" indent="0">
              <a:buNone/>
              <a:defRPr/>
            </a:lvl2pPr>
            <a:lvl3pPr marL="326609" indent="0">
              <a:buNone/>
              <a:defRPr/>
            </a:lvl3pPr>
            <a:lvl4pPr marL="489913" indent="0">
              <a:buNone/>
              <a:defRPr/>
            </a:lvl4pPr>
            <a:lvl5pPr marL="653218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30166862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CE697-4019-BB04-2E3D-B591954C0E92}"/>
              </a:ext>
            </a:extLst>
          </p:cNvPr>
          <p:cNvCxnSpPr/>
          <p:nvPr userDrawn="1"/>
        </p:nvCxnSpPr>
        <p:spPr>
          <a:xfrm>
            <a:off x="1635760" y="342900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>
            <a:extLst>
              <a:ext uri="{FF2B5EF4-FFF2-40B4-BE49-F238E27FC236}">
                <a16:creationId xmlns:a16="http://schemas.microsoft.com/office/drawing/2014/main" id="{43F944C6-6AE1-9AF4-451B-08D094D1A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5760" y="3780025"/>
            <a:ext cx="4105121" cy="1325562"/>
          </a:xfrm>
        </p:spPr>
        <p:txBody>
          <a:bodyPr/>
          <a:lstStyle>
            <a:lvl1pPr>
              <a:defRPr sz="2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F0E45908-0F8D-56C9-5500-3F35A651C8A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35760" y="4442806"/>
            <a:ext cx="4105121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/>
            </a:lvl1pPr>
            <a:lvl2pPr marL="163304" indent="0">
              <a:buNone/>
              <a:defRPr/>
            </a:lvl2pPr>
            <a:lvl3pPr marL="326609" indent="0">
              <a:buNone/>
              <a:defRPr/>
            </a:lvl3pPr>
            <a:lvl4pPr marL="489913" indent="0">
              <a:buNone/>
              <a:defRPr/>
            </a:lvl4pPr>
            <a:lvl5pPr marL="653218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87C4ADD-0043-2691-F0F9-61E2A9C9E55B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B4AC40A-15C3-618A-87BF-95DE760CCE3E}"/>
              </a:ext>
            </a:extLst>
          </p:cNvPr>
          <p:cNvSpPr/>
          <p:nvPr userDrawn="1"/>
        </p:nvSpPr>
        <p:spPr>
          <a:xfrm>
            <a:off x="556477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F6F7BB9-9DEF-7131-D02D-4E4EE44CC42D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8945C62-1796-2F24-FF4B-EE658021C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07988" y="0"/>
            <a:ext cx="3943350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445684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B58A3-E193-4684-ABCE-DF0A8B6C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6" y="365126"/>
            <a:ext cx="1137118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38D3A-1279-4066-93F5-53800A79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0406" y="1825625"/>
            <a:ext cx="1137118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2CD7-A72C-495B-9228-0E077D24D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405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6" b="0" i="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42169B3B-8761-4204-AA5A-11BC84B55C93}" type="datetimeFigureOut">
              <a:rPr lang="en-AU" smtClean="0"/>
              <a:t>20/8/2026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3B1A-E254-4E8E-8D77-905312686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6" b="0" i="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D85B-9034-49C5-A86E-714985BC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394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6" b="0" i="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E6316B6A-336A-44FF-82DA-A4D1594FA05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0107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56" r:id="rId3"/>
    <p:sldLayoutId id="2147483664" r:id="rId4"/>
    <p:sldLayoutId id="2147483660" r:id="rId5"/>
    <p:sldLayoutId id="2147483659" r:id="rId6"/>
    <p:sldLayoutId id="2147483665" r:id="rId7"/>
    <p:sldLayoutId id="2147483657" r:id="rId8"/>
    <p:sldLayoutId id="2147483655" r:id="rId9"/>
    <p:sldLayoutId id="2147483663" r:id="rId10"/>
  </p:sldLayoutIdLst>
  <p:transition/>
  <p:txStyles>
    <p:titleStyle>
      <a:lvl1pPr algn="l" defTabSz="914453" rtl="0" eaLnBrk="1" latinLnBrk="0" hangingPunct="1">
        <a:lnSpc>
          <a:spcPct val="80000"/>
        </a:lnSpc>
        <a:spcBef>
          <a:spcPct val="0"/>
        </a:spcBef>
        <a:buNone/>
        <a:defRPr sz="5443" b="0" i="0" kern="1200" cap="all" baseline="0">
          <a:solidFill>
            <a:schemeClr val="accent4"/>
          </a:solidFill>
          <a:latin typeface="Inter Display" panose="02000503000000020004" pitchFamily="2" charset="0"/>
          <a:ea typeface="Inter Display" panose="02000503000000020004" pitchFamily="2" charset="0"/>
          <a:cs typeface="Inter Display" panose="02000503000000020004" pitchFamily="2" charset="0"/>
        </a:defRPr>
      </a:lvl1pPr>
    </p:titleStyle>
    <p:bodyStyle>
      <a:lvl1pPr marL="259245" indent="-259245" algn="l" defTabSz="914453" rtl="0" eaLnBrk="1" latinLnBrk="0" hangingPunct="1">
        <a:lnSpc>
          <a:spcPct val="100000"/>
        </a:lnSpc>
        <a:spcBef>
          <a:spcPts val="544"/>
        </a:spcBef>
        <a:buClr>
          <a:schemeClr val="accent4"/>
        </a:buClr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Inter Display" panose="02000503000000020004" pitchFamily="2" charset="0"/>
          <a:ea typeface="Inter Display" panose="02000503000000020004" pitchFamily="2" charset="0"/>
          <a:cs typeface="Inter Display" panose="02000503000000020004" pitchFamily="2" charset="0"/>
        </a:defRPr>
      </a:lvl1pPr>
      <a:lvl2pPr marL="422550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Inter Display" panose="02000503000000020004" pitchFamily="2" charset="0"/>
          <a:ea typeface="Inter Display" panose="02000503000000020004" pitchFamily="2" charset="0"/>
          <a:cs typeface="Inter Display" panose="02000503000000020004" pitchFamily="2" charset="0"/>
        </a:defRPr>
      </a:lvl2pPr>
      <a:lvl3pPr marL="58585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Inter Display" panose="02000503000000020004" pitchFamily="2" charset="0"/>
          <a:ea typeface="Inter Display" panose="02000503000000020004" pitchFamily="2" charset="0"/>
          <a:cs typeface="Inter Display" panose="02000503000000020004" pitchFamily="2" charset="0"/>
        </a:defRPr>
      </a:lvl3pPr>
      <a:lvl4pPr marL="749159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Inter Display" panose="02000503000000020004" pitchFamily="2" charset="0"/>
          <a:ea typeface="Inter Display" panose="02000503000000020004" pitchFamily="2" charset="0"/>
          <a:cs typeface="Inter Display" panose="02000503000000020004" pitchFamily="2" charset="0"/>
        </a:defRPr>
      </a:lvl4pPr>
      <a:lvl5pPr marL="91246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Inter Display" panose="02000503000000020004" pitchFamily="2" charset="0"/>
          <a:ea typeface="Inter Display" panose="02000503000000020004" pitchFamily="2" charset="0"/>
          <a:cs typeface="Inter Display" panose="02000503000000020004" pitchFamily="2" charset="0"/>
        </a:defRPr>
      </a:lvl5pPr>
      <a:lvl6pPr marL="2514748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74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01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27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8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1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0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3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6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8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14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5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emf"/><Relationship Id="rId3" Type="http://schemas.openxmlformats.org/officeDocument/2006/relationships/image" Target="../media/image67.emf"/><Relationship Id="rId7" Type="http://schemas.openxmlformats.org/officeDocument/2006/relationships/image" Target="../media/image71.em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0.emf"/><Relationship Id="rId5" Type="http://schemas.openxmlformats.org/officeDocument/2006/relationships/image" Target="../media/image69.emf"/><Relationship Id="rId4" Type="http://schemas.openxmlformats.org/officeDocument/2006/relationships/image" Target="../media/image68.emf"/><Relationship Id="rId9" Type="http://schemas.openxmlformats.org/officeDocument/2006/relationships/image" Target="../media/image73.e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em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0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emf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0.emf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emf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sv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emf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20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00A04102-C93B-CD24-0A55-BC37F98C520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821" b="27697"/>
          <a:stretch>
            <a:fillRect/>
          </a:stretch>
        </p:blipFill>
        <p:spPr>
          <a:xfrm>
            <a:off x="658813" y="2595220"/>
            <a:ext cx="10975975" cy="4284662"/>
          </a:xfr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1D4A70-6CA2-23A1-1A5A-497FD63075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sz="60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와인 개요</a:t>
            </a:r>
            <a:endParaRPr lang="en-US" sz="6000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197825A-32B7-42D4-B689-D7C33765AE97}"/>
              </a:ext>
            </a:extLst>
          </p:cNvPr>
          <p:cNvSpPr txBox="1"/>
          <p:nvPr/>
        </p:nvSpPr>
        <p:spPr>
          <a:xfrm>
            <a:off x="1225818" y="2385046"/>
            <a:ext cx="9198790" cy="64791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lnSpc>
                <a:spcPct val="90000"/>
              </a:lnSpc>
              <a:tabLst>
                <a:tab pos="1657444" algn="l"/>
                <a:tab pos="2477814" algn="l"/>
                <a:tab pos="3004948" algn="l"/>
                <a:tab pos="3746966" algn="l"/>
                <a:tab pos="5342193" algn="l"/>
                <a:tab pos="6106104" algn="l"/>
              </a:tabLst>
            </a:pPr>
            <a:endParaRPr lang="en-US" sz="5534" spc="181">
              <a:latin typeface="Inter Display" panose="02000503000000020004" pitchFamily="2" charset="0"/>
              <a:cs typeface="Hellix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A05B93F-9F39-A34D-5709-D939A123967A}"/>
              </a:ext>
            </a:extLst>
          </p:cNvPr>
          <p:cNvSpPr/>
          <p:nvPr/>
        </p:nvSpPr>
        <p:spPr>
          <a:xfrm>
            <a:off x="-11575" y="5890850"/>
            <a:ext cx="12203575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FE4F190-255E-C201-942E-D630F646E9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97084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1C27A76-36CA-E518-CB8B-05E976A54C7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624" r="18042"/>
          <a:stretch/>
        </p:blipFill>
        <p:spPr>
          <a:xfrm>
            <a:off x="0" y="0"/>
            <a:ext cx="6096000" cy="685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90D5258-C014-166E-5CA8-A7EFE0B0E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600" y="665406"/>
            <a:ext cx="4238580" cy="1325562"/>
          </a:xfrm>
        </p:spPr>
        <p:txBody>
          <a:bodyPr/>
          <a:lstStyle/>
          <a:p>
            <a:r>
              <a:rPr lang="ko-KR" altLang="en-US" sz="54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숙성</a:t>
            </a:r>
            <a:r>
              <a:rPr lang="ko-KR" altLang="en-US" sz="54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기법</a:t>
            </a:r>
            <a:br>
              <a:rPr lang="ko-KR" altLang="en-US" sz="54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endParaRPr lang="en-US" sz="5400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C2F514-EB34-336F-39C9-DE8BBAE3AE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9600" y="2592961"/>
            <a:ext cx="4105121" cy="1672077"/>
          </a:xfrm>
        </p:spPr>
        <p:txBody>
          <a:bodyPr/>
          <a:lstStyle/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오크통</a:t>
            </a:r>
            <a:r>
              <a:rPr lang="ko-KR" altLang="en-US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또는 스테인리스 스틸 용기</a:t>
            </a:r>
            <a:r>
              <a:rPr lang="en-US" altLang="ko-KR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?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새 오크 또는 중고 </a:t>
            </a:r>
            <a:r>
              <a:rPr lang="ko-KR" altLang="en-US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오크통</a:t>
            </a:r>
            <a:r>
              <a:rPr lang="en-US" altLang="ko-KR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? 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프렌치 오크 또는 아메리칸 오크</a:t>
            </a:r>
            <a:r>
              <a:rPr lang="en-US" altLang="ko-KR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?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숙성 기간</a:t>
            </a:r>
            <a:r>
              <a:rPr lang="en-US" altLang="ko-KR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? 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수 개월에서 수 년까지 숙성</a:t>
            </a:r>
            <a:endParaRPr lang="en-AU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43233417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>
            <a:extLst>
              <a:ext uri="{FF2B5EF4-FFF2-40B4-BE49-F238E27FC236}">
                <a16:creationId xmlns:a16="http://schemas.microsoft.com/office/drawing/2014/main" id="{5789F4C2-6187-4D99-9661-821741FA63FC}"/>
              </a:ext>
            </a:extLst>
          </p:cNvPr>
          <p:cNvSpPr txBox="1"/>
          <p:nvPr/>
        </p:nvSpPr>
        <p:spPr>
          <a:xfrm>
            <a:off x="645466" y="1385094"/>
            <a:ext cx="5192033" cy="4288762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 defTabSz="914453">
              <a:defRPr/>
            </a:pPr>
            <a:r>
              <a:rPr lang="ko-KR" altLang="en-US" sz="5400" b="1" cap="all" dirty="0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오크 숙성</a:t>
            </a:r>
            <a:r>
              <a:rPr lang="en-AU" sz="5400" b="1" cap="all" dirty="0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 </a:t>
            </a:r>
            <a:br>
              <a:rPr lang="en-AU" sz="5400" b="1" cap="all" dirty="0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</a:br>
            <a:r>
              <a:rPr lang="ko-KR" altLang="en-US" sz="5400" b="1" cap="all" dirty="0">
                <a:solidFill>
                  <a:schemeClr val="accent3">
                    <a:lumMod val="20000"/>
                    <a:lumOff val="80000"/>
                  </a:schemeClr>
                </a:solidFill>
                <a:uFill>
                  <a:solidFill>
                    <a:srgbClr val="F40000"/>
                  </a:solidFill>
                </a:u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과</a:t>
            </a:r>
            <a:r>
              <a:rPr lang="en-AU" sz="5400" b="1" cap="all" dirty="0">
                <a:solidFill>
                  <a:schemeClr val="accent5"/>
                </a:solidFill>
                <a:uFill>
                  <a:solidFill>
                    <a:srgbClr val="F40000"/>
                  </a:solidFill>
                </a:u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 </a:t>
            </a:r>
            <a:br>
              <a:rPr lang="en-AU" sz="5400" b="1" cap="all" dirty="0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</a:br>
            <a:r>
              <a:rPr lang="ko-KR" altLang="en-US" sz="5400" b="1" cap="all" dirty="0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스테인리스</a:t>
            </a:r>
          </a:p>
          <a:p>
            <a:pPr defTabSz="914453">
              <a:defRPr/>
            </a:pPr>
            <a:r>
              <a:rPr lang="ko-KR" altLang="en-US" sz="5400" b="1" cap="all" dirty="0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스틸 </a:t>
            </a:r>
          </a:p>
          <a:p>
            <a:pPr defTabSz="914453">
              <a:defRPr/>
            </a:pPr>
            <a:r>
              <a:rPr lang="ko-KR" altLang="en-US" sz="5400" b="1" cap="all" dirty="0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탱크 비교</a:t>
            </a:r>
            <a:endParaRPr lang="en-AU" sz="5400" b="1" cap="all" dirty="0">
              <a:solidFill>
                <a:schemeClr val="accent3"/>
              </a:solidFill>
              <a:uFill>
                <a:solidFill>
                  <a:srgbClr val="F40000"/>
                </a:solidFill>
              </a:u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6C6D7CD-855F-45D5-B346-71223F407688}"/>
              </a:ext>
            </a:extLst>
          </p:cNvPr>
          <p:cNvSpPr txBox="1"/>
          <p:nvPr/>
        </p:nvSpPr>
        <p:spPr>
          <a:xfrm>
            <a:off x="6354502" y="2961301"/>
            <a:ext cx="4939976" cy="3523025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오크통은</a:t>
            </a:r>
            <a:r>
              <a:rPr lang="ko-KR" altLang="en-US" sz="16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와인의 산소 노출을 증가시켜 레드 와인에 복합적 풍미를 부여하고</a:t>
            </a:r>
            <a:r>
              <a:rPr lang="en-US" altLang="ko-KR" sz="16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 err="1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탄닌</a:t>
            </a:r>
            <a:r>
              <a:rPr lang="ko-KR" altLang="en-US" sz="16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구조를 부드럽게 변화</a:t>
            </a:r>
            <a:r>
              <a:rPr lang="en-US" altLang="ko-KR" sz="16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</a:p>
          <a:p>
            <a:pPr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스테인리스 스틸 탱크는 산소 노출을 최소화하여 와인의 과일 풍미와 꽃 풍미 유지</a:t>
            </a:r>
            <a:r>
              <a:rPr lang="en-US" altLang="ko-KR" sz="16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lang="en-AU" sz="1600" dirty="0">
              <a:solidFill>
                <a:srgbClr val="FFFFFF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8512DF-6CDE-1E50-51EC-1EC17A3E26C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5" t="25987" r="75" b="14574"/>
          <a:stretch>
            <a:fillRect/>
          </a:stretch>
        </p:blipFill>
        <p:spPr>
          <a:xfrm>
            <a:off x="6096000" y="0"/>
            <a:ext cx="6096000" cy="241474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F7E8039-84AE-645E-6C8A-6CCC2D3DED5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034" b="27034"/>
          <a:stretch>
            <a:fillRect/>
          </a:stretch>
        </p:blipFill>
        <p:spPr>
          <a:xfrm>
            <a:off x="6096000" y="4991285"/>
            <a:ext cx="6096000" cy="1866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307143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>
            <a:extLst>
              <a:ext uri="{FF2B5EF4-FFF2-40B4-BE49-F238E27FC236}">
                <a16:creationId xmlns:a16="http://schemas.microsoft.com/office/drawing/2014/main" id="{5789F4C2-6187-4D99-9661-821741FA63FC}"/>
              </a:ext>
            </a:extLst>
          </p:cNvPr>
          <p:cNvSpPr txBox="1"/>
          <p:nvPr/>
        </p:nvSpPr>
        <p:spPr>
          <a:xfrm>
            <a:off x="645467" y="906119"/>
            <a:ext cx="6445143" cy="1323826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 defTabSz="914453">
              <a:lnSpc>
                <a:spcPct val="80000"/>
              </a:lnSpc>
              <a:defRPr/>
            </a:pPr>
            <a:r>
              <a:rPr lang="ko-KR" altLang="en-US" sz="5400" b="1" cap="all" dirty="0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와인 </a:t>
            </a:r>
            <a:r>
              <a:rPr lang="ko-KR" altLang="en-US" sz="5400" b="1" cap="all" dirty="0">
                <a:solidFill>
                  <a:schemeClr val="accent3">
                    <a:lumMod val="40000"/>
                    <a:lumOff val="60000"/>
                  </a:schemeClr>
                </a:solidFill>
                <a:uFill>
                  <a:solidFill>
                    <a:srgbClr val="F40000"/>
                  </a:solidFill>
                </a:u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시음 </a:t>
            </a:r>
            <a:r>
              <a:rPr lang="en-AU" sz="5400" b="1" cap="all" dirty="0">
                <a:solidFill>
                  <a:schemeClr val="accent3">
                    <a:lumMod val="40000"/>
                    <a:lumOff val="60000"/>
                  </a:schemeClr>
                </a:solidFill>
                <a:uFill>
                  <a:solidFill>
                    <a:srgbClr val="F40000"/>
                  </a:solidFill>
                </a:u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 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6C6D7CD-855F-45D5-B346-71223F407688}"/>
              </a:ext>
            </a:extLst>
          </p:cNvPr>
          <p:cNvSpPr txBox="1"/>
          <p:nvPr/>
        </p:nvSpPr>
        <p:spPr>
          <a:xfrm>
            <a:off x="1029996" y="2866543"/>
            <a:ext cx="4939976" cy="3523025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50000"/>
              </a:lnSpc>
              <a:buClr>
                <a:schemeClr val="accent3"/>
              </a:buClr>
              <a:buSzPct val="150000"/>
              <a:buFont typeface="+mj-lt"/>
              <a:buAutoNum type="arabicPeriod"/>
            </a:pPr>
            <a:r>
              <a:rPr lang="ko-KR" altLang="en-US" sz="1600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외관 평가</a:t>
            </a:r>
          </a:p>
          <a:p>
            <a:pPr marL="342900" indent="-342900">
              <a:lnSpc>
                <a:spcPct val="150000"/>
              </a:lnSpc>
              <a:buClr>
                <a:schemeClr val="accent3"/>
              </a:buClr>
              <a:buSzPct val="150000"/>
              <a:buFont typeface="+mj-lt"/>
              <a:buAutoNum type="arabicPeriod"/>
            </a:pPr>
            <a:r>
              <a:rPr lang="ko-KR" altLang="en-US" sz="1600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와인 잔 돌려주기</a:t>
            </a:r>
          </a:p>
          <a:p>
            <a:pPr marL="342900" indent="-342900">
              <a:lnSpc>
                <a:spcPct val="150000"/>
              </a:lnSpc>
              <a:buClr>
                <a:schemeClr val="accent3"/>
              </a:buClr>
              <a:buSzPct val="150000"/>
              <a:buFont typeface="+mj-lt"/>
              <a:buAutoNum type="arabicPeriod"/>
            </a:pPr>
            <a:r>
              <a:rPr lang="ko-KR" altLang="en-US" sz="1600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향 평가</a:t>
            </a:r>
          </a:p>
          <a:p>
            <a:pPr marL="342900" indent="-342900">
              <a:lnSpc>
                <a:spcPct val="150000"/>
              </a:lnSpc>
              <a:buClr>
                <a:schemeClr val="accent3"/>
              </a:buClr>
              <a:buSzPct val="150000"/>
              <a:buFont typeface="+mj-lt"/>
              <a:buAutoNum type="arabicPeriod"/>
            </a:pPr>
            <a:r>
              <a:rPr lang="ko-KR" altLang="en-US" sz="1600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맛의 평가</a:t>
            </a:r>
          </a:p>
          <a:p>
            <a:pPr marL="342900" indent="-342900">
              <a:lnSpc>
                <a:spcPct val="150000"/>
              </a:lnSpc>
              <a:buClr>
                <a:schemeClr val="accent3"/>
              </a:buClr>
              <a:buSzPct val="150000"/>
              <a:buFont typeface="+mj-lt"/>
              <a:buAutoNum type="arabicPeriod"/>
            </a:pPr>
            <a:r>
              <a:rPr lang="ko-KR" altLang="en-US" sz="1600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결론 도출</a:t>
            </a:r>
            <a:endParaRPr lang="en-AU" sz="1600" dirty="0">
              <a:solidFill>
                <a:schemeClr val="bg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5" name="Picture Placeholder 5">
            <a:extLst>
              <a:ext uri="{FF2B5EF4-FFF2-40B4-BE49-F238E27FC236}">
                <a16:creationId xmlns:a16="http://schemas.microsoft.com/office/drawing/2014/main" id="{21180D86-EFB0-97A6-68E8-4FBC37D737D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8083" r="22658"/>
          <a:stretch/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483155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1C27A76-36CA-E518-CB8B-05E976A54C7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728"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3C3ABEE-8369-5282-A023-AAEA1F79683E}"/>
              </a:ext>
            </a:extLst>
          </p:cNvPr>
          <p:cNvSpPr/>
          <p:nvPr/>
        </p:nvSpPr>
        <p:spPr>
          <a:xfrm>
            <a:off x="0" y="4534381"/>
            <a:ext cx="12192000" cy="1608881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90D5258-C014-166E-5CA8-A7EFE0B0E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0811" y="5077991"/>
            <a:ext cx="6158452" cy="1325562"/>
          </a:xfrm>
        </p:spPr>
        <p:txBody>
          <a:bodyPr/>
          <a:lstStyle/>
          <a:p>
            <a:r>
              <a:rPr lang="en-US" sz="54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1.</a:t>
            </a:r>
            <a:r>
              <a:rPr lang="en-US" sz="54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외관평가</a:t>
            </a:r>
            <a:endParaRPr lang="en-US" sz="5400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C2F514-EB34-336F-39C9-DE8BBAE3AE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727513" y="4734276"/>
            <a:ext cx="4105121" cy="1209090"/>
          </a:xfrm>
        </p:spPr>
        <p:txBody>
          <a:bodyPr/>
          <a:lstStyle/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시음잔에 약 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3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분의 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1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을 채움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흰색 배경에 대고 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45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도 각도로 와인잔을 비춰 봄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와인의 색을 관찰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84927942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D07F4DCB-D040-979C-F9BA-49F00B57AC0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57" y="18838"/>
            <a:ext cx="12160181" cy="683916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537985-A33E-C105-7BEB-09D7FB713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359" y="667716"/>
            <a:ext cx="9389213" cy="1081291"/>
          </a:xfrm>
        </p:spPr>
        <p:txBody>
          <a:bodyPr/>
          <a:lstStyle/>
          <a:p>
            <a:r>
              <a:rPr lang="ko-KR" altLang="en-US" sz="5400" b="1" dirty="0">
                <a:solidFill>
                  <a:schemeClr val="accent2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와인의 색상</a:t>
            </a:r>
            <a:endParaRPr lang="en-AU" sz="5400" b="1" dirty="0">
              <a:solidFill>
                <a:schemeClr val="accent2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A7CAEE-7D6E-3C00-D591-9A4F5A5551D2}"/>
              </a:ext>
            </a:extLst>
          </p:cNvPr>
          <p:cNvSpPr txBox="1"/>
          <p:nvPr/>
        </p:nvSpPr>
        <p:spPr>
          <a:xfrm>
            <a:off x="1081449" y="2446612"/>
            <a:ext cx="1085850" cy="3048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r" rtl="0"/>
            <a:r>
              <a:rPr lang="ko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짚</a:t>
            </a:r>
            <a:r>
              <a:rPr lang="en-US" altLang="ko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색상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150D047-531F-4C66-1F2C-1D246BC8A9E4}"/>
              </a:ext>
            </a:extLst>
          </p:cNvPr>
          <p:cNvSpPr txBox="1"/>
          <p:nvPr/>
        </p:nvSpPr>
        <p:spPr>
          <a:xfrm>
            <a:off x="3115847" y="2446612"/>
            <a:ext cx="1085850" cy="3048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r" rtl="0"/>
            <a:r>
              <a:rPr lang="ko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레몬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AD6F036-8254-D290-434E-AD83E2A1A873}"/>
              </a:ext>
            </a:extLst>
          </p:cNvPr>
          <p:cNvSpPr txBox="1"/>
          <p:nvPr/>
        </p:nvSpPr>
        <p:spPr>
          <a:xfrm>
            <a:off x="4956317" y="2446612"/>
            <a:ext cx="1085850" cy="3048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r"/>
            <a:r>
              <a:rPr lang="ko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노란색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r"/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07A9AD0-BE00-F27D-999B-5FD1FA3FED82}"/>
              </a:ext>
            </a:extLst>
          </p:cNvPr>
          <p:cNvSpPr txBox="1"/>
          <p:nvPr/>
        </p:nvSpPr>
        <p:spPr>
          <a:xfrm>
            <a:off x="6833118" y="2446612"/>
            <a:ext cx="1085850" cy="3048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r"/>
            <a:r>
              <a:rPr lang="ko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금색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40CB74-2712-3B45-C9B4-5865247FCF1B}"/>
              </a:ext>
            </a:extLst>
          </p:cNvPr>
          <p:cNvSpPr txBox="1"/>
          <p:nvPr/>
        </p:nvSpPr>
        <p:spPr>
          <a:xfrm>
            <a:off x="8667427" y="2446612"/>
            <a:ext cx="1085850" cy="3048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r"/>
            <a:r>
              <a:rPr lang="ko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갈색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80EF7B1-FFFB-248B-8405-B27E6449BBCB}"/>
              </a:ext>
            </a:extLst>
          </p:cNvPr>
          <p:cNvSpPr txBox="1"/>
          <p:nvPr/>
        </p:nvSpPr>
        <p:spPr>
          <a:xfrm>
            <a:off x="2167299" y="4065862"/>
            <a:ext cx="1085850" cy="3048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r"/>
            <a:r>
              <a:rPr lang="ko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분홍색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r"/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534823B-543B-425D-3991-94FC6BFBD9E3}"/>
              </a:ext>
            </a:extLst>
          </p:cNvPr>
          <p:cNvSpPr txBox="1"/>
          <p:nvPr/>
        </p:nvSpPr>
        <p:spPr>
          <a:xfrm>
            <a:off x="4065425" y="4065862"/>
            <a:ext cx="1085850" cy="3048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r"/>
            <a:r>
              <a:rPr lang="ko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연어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r"/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D20F6D0-B78F-3EAD-B555-3B059344F414}"/>
              </a:ext>
            </a:extLst>
          </p:cNvPr>
          <p:cNvSpPr txBox="1"/>
          <p:nvPr/>
        </p:nvSpPr>
        <p:spPr>
          <a:xfrm>
            <a:off x="5976915" y="4065862"/>
            <a:ext cx="1085850" cy="3048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r"/>
            <a:r>
              <a:rPr lang="ko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마젠타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r"/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5E0F5AE-3226-A282-AC4D-EAAE2197A16E}"/>
              </a:ext>
            </a:extLst>
          </p:cNvPr>
          <p:cNvSpPr txBox="1"/>
          <p:nvPr/>
        </p:nvSpPr>
        <p:spPr>
          <a:xfrm>
            <a:off x="7898309" y="4062619"/>
            <a:ext cx="1085850" cy="3048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r"/>
            <a:r>
              <a:rPr lang="ko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보라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3B97A29-8DAE-AFF8-C577-289E5F299450}"/>
              </a:ext>
            </a:extLst>
          </p:cNvPr>
          <p:cNvSpPr txBox="1"/>
          <p:nvPr/>
        </p:nvSpPr>
        <p:spPr>
          <a:xfrm>
            <a:off x="3052824" y="5706886"/>
            <a:ext cx="1085850" cy="3048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r"/>
            <a:r>
              <a:rPr lang="ko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루비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87D8780-944B-3D4C-8B99-9FD9A5B706A0}"/>
              </a:ext>
            </a:extLst>
          </p:cNvPr>
          <p:cNvSpPr txBox="1"/>
          <p:nvPr/>
        </p:nvSpPr>
        <p:spPr>
          <a:xfrm>
            <a:off x="4997435" y="5706886"/>
            <a:ext cx="1085850" cy="3048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r"/>
            <a:r>
              <a:rPr lang="ko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석류석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r"/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A6CA4DF-C278-3003-63EE-C3007F4E626B}"/>
              </a:ext>
            </a:extLst>
          </p:cNvPr>
          <p:cNvSpPr txBox="1"/>
          <p:nvPr/>
        </p:nvSpPr>
        <p:spPr>
          <a:xfrm>
            <a:off x="6942046" y="5706886"/>
            <a:ext cx="1085850" cy="3048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r"/>
            <a:r>
              <a:rPr lang="ko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황갈색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r"/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1CB91E7-5369-B547-5C89-92701BAEBB5B}"/>
              </a:ext>
            </a:extLst>
          </p:cNvPr>
          <p:cNvSpPr txBox="1"/>
          <p:nvPr/>
        </p:nvSpPr>
        <p:spPr>
          <a:xfrm>
            <a:off x="8886657" y="5706886"/>
            <a:ext cx="1085850" cy="3048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r"/>
            <a:r>
              <a:rPr lang="ko" sz="1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갈색</a:t>
            </a:r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r"/>
            <a:endParaRPr lang="en-AU" sz="16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20493496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6C6D7CD-855F-45D5-B346-71223F407688}"/>
              </a:ext>
            </a:extLst>
          </p:cNvPr>
          <p:cNvSpPr txBox="1"/>
          <p:nvPr/>
        </p:nvSpPr>
        <p:spPr>
          <a:xfrm>
            <a:off x="6959600" y="4199531"/>
            <a:ext cx="4418885" cy="1618596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와인잔을 돌리면 향이 열리는 데 도움이 됨</a:t>
            </a:r>
          </a:p>
          <a:p>
            <a:pPr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평평한 바닥에서 꽉 잡고 잔을 돌려줌</a:t>
            </a:r>
          </a:p>
          <a:p>
            <a:pPr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와인잔에 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'</a:t>
            </a:r>
            <a:r>
              <a:rPr lang="en-AU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leg' 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또는 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'</a:t>
            </a:r>
            <a:r>
              <a:rPr lang="en-AU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tear'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가 보이는 지 확인</a:t>
            </a:r>
          </a:p>
          <a:p>
            <a:pPr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AU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Leg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가 더 많이 생기는 와인은 보통 더 잘 </a:t>
            </a: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완숙된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풍미의 와인으로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입안을 가득 채우는 몸집이 좋은 와인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8512DF-6CDE-1E50-51EC-1EC17A3E26C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7323" t="7365" b="9529"/>
          <a:stretch>
            <a:fillRect/>
          </a:stretch>
        </p:blipFill>
        <p:spPr>
          <a:xfrm>
            <a:off x="0" y="2210765"/>
            <a:ext cx="6096000" cy="464723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5A14A18-7B77-D08F-3C53-AE804FCE98A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383" b="28383"/>
          <a:stretch>
            <a:fillRect/>
          </a:stretch>
        </p:blipFill>
        <p:spPr>
          <a:xfrm>
            <a:off x="7430946" y="-14563"/>
            <a:ext cx="4761053" cy="308185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3078ED3-3CE7-C402-69B8-B23666BEC58D}"/>
              </a:ext>
            </a:extLst>
          </p:cNvPr>
          <p:cNvSpPr txBox="1"/>
          <p:nvPr/>
        </p:nvSpPr>
        <p:spPr>
          <a:xfrm>
            <a:off x="464457" y="695366"/>
            <a:ext cx="6096000" cy="7573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53">
              <a:lnSpc>
                <a:spcPct val="80000"/>
              </a:lnSpc>
              <a:defRPr/>
            </a:pPr>
            <a:r>
              <a:rPr lang="en-AU" sz="5400" b="1" cap="all" dirty="0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2.</a:t>
            </a:r>
            <a:r>
              <a:rPr lang="en-AU" sz="5400" b="1" cap="all" dirty="0">
                <a:solidFill>
                  <a:schemeClr val="accent2"/>
                </a:solidFill>
                <a:uFill>
                  <a:solidFill>
                    <a:srgbClr val="F40000"/>
                  </a:solidFill>
                </a:u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 </a:t>
            </a:r>
            <a:r>
              <a:rPr lang="ko-KR" altLang="en-US" sz="5400" b="1" cap="all" dirty="0" err="1">
                <a:solidFill>
                  <a:schemeClr val="accent2"/>
                </a:solidFill>
                <a:uFill>
                  <a:solidFill>
                    <a:srgbClr val="F40000"/>
                  </a:solidFill>
                </a:u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와인잔</a:t>
            </a:r>
            <a:r>
              <a:rPr lang="ko-KR" altLang="en-US" sz="5400" b="1" cap="all" dirty="0">
                <a:solidFill>
                  <a:schemeClr val="accent2"/>
                </a:solidFill>
                <a:uFill>
                  <a:solidFill>
                    <a:srgbClr val="F40000"/>
                  </a:solidFill>
                </a:u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 돌려주기</a:t>
            </a:r>
            <a:endParaRPr lang="en-AU" sz="5400" b="1" cap="all" dirty="0">
              <a:solidFill>
                <a:schemeClr val="accent2"/>
              </a:solidFill>
              <a:uFill>
                <a:solidFill>
                  <a:srgbClr val="F40000"/>
                </a:solidFill>
              </a:u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6431A475-4918-5A14-4381-9EE3C561CCC2}"/>
              </a:ext>
            </a:extLst>
          </p:cNvPr>
          <p:cNvSpPr txBox="1"/>
          <p:nvPr/>
        </p:nvSpPr>
        <p:spPr>
          <a:xfrm>
            <a:off x="7430946" y="3295352"/>
            <a:ext cx="1851950" cy="267296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ko-KR" altLang="en-US" sz="2000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와인 </a:t>
            </a:r>
            <a:r>
              <a:rPr lang="ko-KR" altLang="en-US" sz="2000" dirty="0" err="1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레그</a:t>
            </a:r>
            <a:r>
              <a:rPr lang="en-US" altLang="ko-KR" sz="2000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(</a:t>
            </a:r>
            <a:r>
              <a:rPr lang="en-US" sz="2000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leg)</a:t>
            </a:r>
            <a:endParaRPr lang="en-AU" sz="2000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357075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3A40AF-5BA0-3A33-997F-27A75A939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EAF3B7D1-32B7-E964-4687-8A34E956F2A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7812" b="7812"/>
          <a:stretch/>
        </p:blipFill>
        <p:spPr>
          <a:xfrm>
            <a:off x="0" y="0"/>
            <a:ext cx="12192000" cy="6858000"/>
          </a:xfr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266D385-B860-B5FD-63A4-1B719BDB72AC}"/>
              </a:ext>
            </a:extLst>
          </p:cNvPr>
          <p:cNvSpPr/>
          <p:nvPr/>
        </p:nvSpPr>
        <p:spPr>
          <a:xfrm>
            <a:off x="0" y="4067503"/>
            <a:ext cx="12192000" cy="2075759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EAABC45-BEBB-92B8-744D-A9A9803BD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0811" y="4737456"/>
            <a:ext cx="6158452" cy="1325562"/>
          </a:xfrm>
        </p:spPr>
        <p:txBody>
          <a:bodyPr/>
          <a:lstStyle/>
          <a:p>
            <a:r>
              <a:rPr lang="en-US" sz="54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3.</a:t>
            </a:r>
            <a:r>
              <a:rPr lang="en-US" sz="54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향 평가</a:t>
            </a:r>
            <a:br>
              <a:rPr lang="ko-KR" altLang="en-US" sz="54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endParaRPr lang="en-US" sz="5400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C978E3-DA8F-CBDD-019D-7FF4234A81E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80672" y="4304603"/>
            <a:ext cx="5411935" cy="1209090"/>
          </a:xfrm>
        </p:spPr>
        <p:txBody>
          <a:bodyPr/>
          <a:lstStyle/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가장 중요한 단계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인간은 수천 가지의 다양한 냄새 식별 가능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전문가의 경우 향만으로 거의 모든  향 요소 파악 가능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깊게 흡입 또는 짧게 향을 맡는 방식으로 평가</a:t>
            </a:r>
          </a:p>
          <a:p>
            <a:pPr marL="285750" indent="-285750"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나에게 맞는 스타일 찾기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87803122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7AAFBBEA-8BA5-9808-45E3-3DFE9B6F71A1}"/>
              </a:ext>
            </a:extLst>
          </p:cNvPr>
          <p:cNvSpPr txBox="1"/>
          <p:nvPr/>
        </p:nvSpPr>
        <p:spPr>
          <a:xfrm>
            <a:off x="407988" y="1085850"/>
            <a:ext cx="5078412" cy="1325562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sz="54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세 가지 유형</a:t>
            </a:r>
            <a:endParaRPr lang="en-US" sz="5400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33531F2-C848-E0F9-07A6-8897159A2AA3}"/>
              </a:ext>
            </a:extLst>
          </p:cNvPr>
          <p:cNvSpPr txBox="1"/>
          <p:nvPr/>
        </p:nvSpPr>
        <p:spPr>
          <a:xfrm>
            <a:off x="407988" y="542925"/>
            <a:ext cx="6158452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sz="32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와인 향의</a:t>
            </a:r>
            <a:endParaRPr lang="en-US" sz="3200" b="1" dirty="0">
              <a:solidFill>
                <a:schemeClr val="bg2">
                  <a:lumMod val="20000"/>
                  <a:lumOff val="80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6C6D7CD-855F-45D5-B346-71223F407688}"/>
              </a:ext>
            </a:extLst>
          </p:cNvPr>
          <p:cNvSpPr txBox="1"/>
          <p:nvPr/>
        </p:nvSpPr>
        <p:spPr>
          <a:xfrm>
            <a:off x="6711260" y="1342839"/>
            <a:ext cx="2607401" cy="125273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ko-KR" altLang="en-US" sz="1600" b="1" dirty="0">
                <a:solidFill>
                  <a:schemeClr val="accent3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주요</a:t>
            </a:r>
          </a:p>
          <a:p>
            <a:pPr marL="0" indent="0" algn="ctr">
              <a:buNone/>
            </a:pPr>
            <a:r>
              <a:rPr lang="ko-KR" altLang="en-US" sz="1600" b="1" dirty="0">
                <a:solidFill>
                  <a:schemeClr val="accent3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향</a:t>
            </a:r>
            <a:endParaRPr lang="en-AU" altLang="ko-KR" sz="1600" b="1" dirty="0">
              <a:solidFill>
                <a:schemeClr val="accent3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0" indent="0" algn="ctr">
              <a:buNone/>
            </a:pPr>
            <a:r>
              <a:rPr lang="ko-KR" altLang="en-US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과일</a:t>
            </a:r>
            <a:r>
              <a:rPr lang="en-US" altLang="ko-KR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, </a:t>
            </a:r>
            <a:r>
              <a:rPr lang="ko-KR" altLang="en-US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허브</a:t>
            </a:r>
            <a:r>
              <a:rPr lang="en-US" altLang="ko-KR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, </a:t>
            </a:r>
            <a:r>
              <a:rPr lang="ko-KR" altLang="en-US" sz="1600" dirty="0">
                <a:solidFill>
                  <a:schemeClr val="bg1"/>
                </a:solidFill>
                <a:effectLst/>
                <a:latin typeface="Neue Haas Grotesk Text Pro" panose="020B0504020202020204" pitchFamily="34" charset="77"/>
              </a:rPr>
              <a:t>꽃</a:t>
            </a:r>
            <a:endParaRPr lang="en-AU" sz="1600" dirty="0">
              <a:solidFill>
                <a:schemeClr val="bg1"/>
              </a:solidFill>
              <a:effectLst/>
              <a:latin typeface="Neue Haas Grotesk Text Pro" panose="020B0504020202020204" pitchFamily="34" charset="77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564AE1A-B2A6-1682-B8ED-30708711ED06}"/>
              </a:ext>
            </a:extLst>
          </p:cNvPr>
          <p:cNvSpPr/>
          <p:nvPr/>
        </p:nvSpPr>
        <p:spPr>
          <a:xfrm>
            <a:off x="6322965" y="368300"/>
            <a:ext cx="3276490" cy="3276490"/>
          </a:xfrm>
          <a:prstGeom prst="ellipse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2F622E0-B31B-8718-824C-1972E0FF0786}"/>
              </a:ext>
            </a:extLst>
          </p:cNvPr>
          <p:cNvSpPr/>
          <p:nvPr/>
        </p:nvSpPr>
        <p:spPr>
          <a:xfrm>
            <a:off x="7760599" y="2793782"/>
            <a:ext cx="3276490" cy="3276490"/>
          </a:xfrm>
          <a:prstGeom prst="ellipse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BA8D9C2-10F2-5538-190E-1FDB268D505A}"/>
              </a:ext>
            </a:extLst>
          </p:cNvPr>
          <p:cNvSpPr/>
          <p:nvPr/>
        </p:nvSpPr>
        <p:spPr>
          <a:xfrm>
            <a:off x="4874444" y="2779742"/>
            <a:ext cx="3276490" cy="3276490"/>
          </a:xfrm>
          <a:prstGeom prst="ellipse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22309D7-E3D7-E9B5-7D20-7930CAE0AD3B}"/>
              </a:ext>
            </a:extLst>
          </p:cNvPr>
          <p:cNvSpPr txBox="1"/>
          <p:nvPr/>
        </p:nvSpPr>
        <p:spPr>
          <a:xfrm>
            <a:off x="5390151" y="3792798"/>
            <a:ext cx="2124477" cy="673150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600" b="1" dirty="0">
                <a:solidFill>
                  <a:schemeClr val="accent3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2</a:t>
            </a:r>
            <a:r>
              <a:rPr lang="ko-KR" altLang="en-US" sz="1600" b="1" dirty="0">
                <a:solidFill>
                  <a:schemeClr val="accent3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차</a:t>
            </a:r>
          </a:p>
          <a:p>
            <a:pPr marL="0" indent="0" algn="ctr">
              <a:buNone/>
            </a:pPr>
            <a:r>
              <a:rPr lang="ko-KR" altLang="en-US" sz="1600" b="1" dirty="0">
                <a:solidFill>
                  <a:schemeClr val="accent3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향기</a:t>
            </a:r>
            <a:endParaRPr lang="en-AU" altLang="ko-KR" sz="1600" b="1" dirty="0">
              <a:solidFill>
                <a:schemeClr val="accent3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0" indent="0" algn="ctr">
              <a:buNone/>
            </a:pPr>
            <a:r>
              <a:rPr lang="ko-KR" altLang="en-US" sz="16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빵</a:t>
            </a:r>
            <a:r>
              <a:rPr lang="en-US" altLang="ko-KR" sz="16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효모</a:t>
            </a:r>
            <a:r>
              <a:rPr lang="en-US" altLang="ko-KR" sz="16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,</a:t>
            </a:r>
          </a:p>
          <a:p>
            <a:pPr marL="0" indent="0" algn="ctr">
              <a:buNone/>
            </a:pPr>
            <a:r>
              <a:rPr lang="ko-KR" altLang="en-US" sz="16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토스트</a:t>
            </a:r>
            <a:r>
              <a:rPr lang="en-US" altLang="ko-KR" sz="16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바닐라</a:t>
            </a:r>
            <a:r>
              <a:rPr lang="en-US" altLang="ko-KR" sz="16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,</a:t>
            </a:r>
          </a:p>
          <a:p>
            <a:pPr marL="0" indent="0" algn="ctr">
              <a:buNone/>
            </a:pPr>
            <a:r>
              <a:rPr lang="ko-KR" altLang="en-US" sz="16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초콜릿</a:t>
            </a:r>
            <a:r>
              <a:rPr lang="en-US" altLang="ko-KR" sz="16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향신료</a:t>
            </a:r>
            <a:endParaRPr lang="en-AU" sz="1600" b="1" dirty="0">
              <a:solidFill>
                <a:schemeClr val="bg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A04E78-D890-FB91-37AD-A412C1BEE169}"/>
              </a:ext>
            </a:extLst>
          </p:cNvPr>
          <p:cNvSpPr txBox="1"/>
          <p:nvPr/>
        </p:nvSpPr>
        <p:spPr>
          <a:xfrm>
            <a:off x="8642876" y="3814507"/>
            <a:ext cx="1650183" cy="673150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600" b="1" dirty="0">
                <a:solidFill>
                  <a:schemeClr val="accent3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3</a:t>
            </a:r>
            <a:r>
              <a:rPr lang="ko-KR" altLang="en-US" sz="1600" b="1" dirty="0">
                <a:solidFill>
                  <a:schemeClr val="accent3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차</a:t>
            </a:r>
          </a:p>
          <a:p>
            <a:pPr marL="0" indent="0" algn="ctr">
              <a:buNone/>
            </a:pPr>
            <a:r>
              <a:rPr lang="ko-KR" altLang="en-US" sz="1600" b="1" dirty="0">
                <a:solidFill>
                  <a:schemeClr val="accent3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향기</a:t>
            </a:r>
            <a:endParaRPr lang="en-AU" altLang="ko-KR" sz="1600" b="1" dirty="0">
              <a:solidFill>
                <a:schemeClr val="accent3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0" indent="0" algn="ctr">
              <a:buNone/>
            </a:pPr>
            <a:r>
              <a:rPr lang="ko-KR" altLang="en-US" sz="16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흙</a:t>
            </a:r>
            <a:r>
              <a:rPr lang="en-US" altLang="ko-KR" sz="16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미네랄</a:t>
            </a:r>
          </a:p>
          <a:p>
            <a:pPr marL="0" indent="0" algn="ctr">
              <a:buNone/>
            </a:pPr>
            <a:r>
              <a:rPr lang="ko-KR" altLang="en-US" sz="16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가죽</a:t>
            </a:r>
            <a:r>
              <a:rPr lang="en-US" altLang="ko-KR" sz="16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담배</a:t>
            </a:r>
            <a:endParaRPr lang="en-AU" sz="1600" dirty="0">
              <a:solidFill>
                <a:srgbClr val="FFFFFF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39856181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1C27A76-36CA-E518-CB8B-05E976A54C7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3820"/>
          <a:stretch>
            <a:fillRect/>
          </a:stretch>
        </p:blipFill>
        <p:spPr>
          <a:xfrm>
            <a:off x="20" y="388842"/>
            <a:ext cx="6169295" cy="6083199"/>
          </a:xfrm>
          <a:noFill/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90D5258-C014-166E-5CA8-A7EFE0B0E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600" y="909503"/>
            <a:ext cx="6158452" cy="1325562"/>
          </a:xfrm>
        </p:spPr>
        <p:txBody>
          <a:bodyPr anchor="t">
            <a:normAutofit/>
          </a:bodyPr>
          <a:lstStyle/>
          <a:p>
            <a:r>
              <a:rPr lang="en-US" sz="54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4. </a:t>
            </a:r>
            <a:r>
              <a:rPr lang="ko-KR" altLang="en-US" sz="54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맛의 평가</a:t>
            </a:r>
            <a:endParaRPr lang="en-US" sz="5400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C2F514-EB34-336F-39C9-DE8BBAE3AE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9600" y="2816798"/>
            <a:ext cx="4105121" cy="5495616"/>
          </a:xfrm>
        </p:spPr>
        <p:txBody>
          <a:bodyPr>
            <a:normAutofit/>
          </a:bodyPr>
          <a:lstStyle/>
          <a:p>
            <a:pPr>
              <a:buClr>
                <a:schemeClr val="accent3"/>
              </a:buClr>
            </a:pPr>
            <a:r>
              <a:rPr lang="ko-KR" altLang="en-US" sz="1600" b="1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주목해야 할 </a:t>
            </a:r>
            <a:r>
              <a:rPr lang="en-US" altLang="ko-KR" sz="1600" b="1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5</a:t>
            </a:r>
            <a:r>
              <a:rPr lang="ko-KR" altLang="en-US" sz="1600" b="1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가지 주요 요소</a:t>
            </a:r>
            <a:r>
              <a:rPr lang="en-US" altLang="ko-KR" sz="1600" b="1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: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당도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/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드라이함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산도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탄닌</a:t>
            </a:r>
            <a:endParaRPr lang="ko-KR" altLang="en-US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알코올 도수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바디감</a:t>
            </a:r>
            <a:endParaRPr lang="ko-KR" altLang="en-US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86249659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6C6D7CD-855F-45D5-B346-71223F407688}"/>
              </a:ext>
            </a:extLst>
          </p:cNvPr>
          <p:cNvSpPr txBox="1"/>
          <p:nvPr/>
        </p:nvSpPr>
        <p:spPr>
          <a:xfrm>
            <a:off x="7252058" y="2084134"/>
            <a:ext cx="4143845" cy="3523025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ko-KR" altLang="en-US" sz="1600" b="1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감지 방법</a:t>
            </a:r>
            <a:r>
              <a:rPr lang="en-US" altLang="ko-KR" sz="1600" b="1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:</a:t>
            </a:r>
          </a:p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본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-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드라이 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bone-dry) 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와인은 혀에서 수분을 빨아들이는 것과 같은 느낌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그러나 </a:t>
            </a:r>
            <a:r>
              <a:rPr lang="ko-KR" altLang="en-US" sz="1600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탄닌이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강할 때도 비슷한 감각이 </a:t>
            </a:r>
            <a:r>
              <a:rPr lang="ko-KR" altLang="en-US" sz="1600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느껴짐</a:t>
            </a:r>
            <a:endParaRPr lang="ko-KR" altLang="en-US" sz="16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혀 끝에서 느껴지는 가벼운 따끔거리는 감각</a:t>
            </a:r>
            <a:endParaRPr lang="en-AU" altLang="ko-KR" sz="16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혀 중앙 부분에서 감지되는 약간 기름진 느낌</a:t>
            </a:r>
          </a:p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당도가 높은 경우 </a:t>
            </a:r>
            <a:r>
              <a:rPr lang="ko-KR" altLang="en-US" sz="1600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피니시에서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단 맛이 </a:t>
            </a:r>
            <a:r>
              <a:rPr lang="ko-KR" altLang="en-US" sz="1600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느껴짐</a:t>
            </a:r>
            <a:endParaRPr lang="ko-KR" altLang="en-US" sz="16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과즙의 천연 당도</a:t>
            </a:r>
            <a:endParaRPr lang="en-US" sz="16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8512DF-6CDE-1E50-51EC-1EC17A3E26C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716" r="24871"/>
          <a:stretch>
            <a:fillRect/>
          </a:stretch>
        </p:blipFill>
        <p:spPr>
          <a:xfrm>
            <a:off x="0" y="0"/>
            <a:ext cx="4467828" cy="6858000"/>
          </a:xfrm>
          <a:prstGeom prst="rect">
            <a:avLst/>
          </a:prstGeom>
        </p:spPr>
      </p:pic>
      <p:sp>
        <p:nvSpPr>
          <p:cNvPr id="5" name="Title 2">
            <a:extLst>
              <a:ext uri="{FF2B5EF4-FFF2-40B4-BE49-F238E27FC236}">
                <a16:creationId xmlns:a16="http://schemas.microsoft.com/office/drawing/2014/main" id="{F9FA1BD0-3A93-1044-2119-EC987297B2B6}"/>
              </a:ext>
            </a:extLst>
          </p:cNvPr>
          <p:cNvSpPr txBox="1"/>
          <p:nvPr/>
        </p:nvSpPr>
        <p:spPr>
          <a:xfrm>
            <a:off x="6954050" y="577377"/>
            <a:ext cx="6158452" cy="132556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sz="54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당도</a:t>
            </a:r>
            <a:r>
              <a:rPr lang="en-US" altLang="ko-KR" sz="54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/</a:t>
            </a:r>
            <a:r>
              <a:rPr lang="ko-KR" altLang="en-US" sz="54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드라이함</a:t>
            </a:r>
            <a:endParaRPr lang="en-US" sz="5400" b="1" dirty="0">
              <a:solidFill>
                <a:schemeClr val="bg2">
                  <a:lumMod val="20000"/>
                  <a:lumOff val="80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D2D8515-115F-A7D8-B571-4A5A71DDB924}"/>
              </a:ext>
            </a:extLst>
          </p:cNvPr>
          <p:cNvSpPr/>
          <p:nvPr/>
        </p:nvSpPr>
        <p:spPr>
          <a:xfrm>
            <a:off x="5193959" y="2097052"/>
            <a:ext cx="272668" cy="272668"/>
          </a:xfrm>
          <a:prstGeom prst="ellipse">
            <a:avLst/>
          </a:prstGeom>
          <a:solidFill>
            <a:srgbClr val="DEF7F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6AE3D3C-7828-42B6-D23A-734600823C8F}"/>
              </a:ext>
            </a:extLst>
          </p:cNvPr>
          <p:cNvSpPr/>
          <p:nvPr/>
        </p:nvSpPr>
        <p:spPr>
          <a:xfrm>
            <a:off x="5193959" y="2436455"/>
            <a:ext cx="272668" cy="272668"/>
          </a:xfrm>
          <a:prstGeom prst="ellipse">
            <a:avLst/>
          </a:prstGeom>
          <a:solidFill>
            <a:srgbClr val="DEF7F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630F9DC-4363-0A50-2127-23348878AD2E}"/>
              </a:ext>
            </a:extLst>
          </p:cNvPr>
          <p:cNvSpPr/>
          <p:nvPr/>
        </p:nvSpPr>
        <p:spPr>
          <a:xfrm>
            <a:off x="5193959" y="2775857"/>
            <a:ext cx="272668" cy="272668"/>
          </a:xfrm>
          <a:prstGeom prst="ellipse">
            <a:avLst/>
          </a:prstGeom>
          <a:solidFill>
            <a:srgbClr val="CDF4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8D599A9-1150-49D4-9ED8-F8D74C723557}"/>
              </a:ext>
            </a:extLst>
          </p:cNvPr>
          <p:cNvSpPr/>
          <p:nvPr/>
        </p:nvSpPr>
        <p:spPr>
          <a:xfrm>
            <a:off x="5193959" y="3115260"/>
            <a:ext cx="272668" cy="272668"/>
          </a:xfrm>
          <a:prstGeom prst="ellipse">
            <a:avLst/>
          </a:prstGeom>
          <a:solidFill>
            <a:srgbClr val="BCEFE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1C15A9B-F0C2-EF96-7E45-4FD7DAF20457}"/>
              </a:ext>
            </a:extLst>
          </p:cNvPr>
          <p:cNvSpPr/>
          <p:nvPr/>
        </p:nvSpPr>
        <p:spPr>
          <a:xfrm>
            <a:off x="5193959" y="3454663"/>
            <a:ext cx="272668" cy="272668"/>
          </a:xfrm>
          <a:prstGeom prst="ellipse">
            <a:avLst/>
          </a:prstGeom>
          <a:solidFill>
            <a:srgbClr val="ABEBD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DD1A805-9080-E1DC-4BC5-59D4D6B7E0A1}"/>
              </a:ext>
            </a:extLst>
          </p:cNvPr>
          <p:cNvSpPr/>
          <p:nvPr/>
        </p:nvSpPr>
        <p:spPr>
          <a:xfrm>
            <a:off x="5193959" y="3794065"/>
            <a:ext cx="272668" cy="272668"/>
          </a:xfrm>
          <a:prstGeom prst="ellipse">
            <a:avLst/>
          </a:prstGeom>
          <a:solidFill>
            <a:srgbClr val="ABEBD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B93937C-C0F1-4951-4BDA-DE314F0A5C0E}"/>
              </a:ext>
            </a:extLst>
          </p:cNvPr>
          <p:cNvSpPr/>
          <p:nvPr/>
        </p:nvSpPr>
        <p:spPr>
          <a:xfrm>
            <a:off x="5193959" y="4133468"/>
            <a:ext cx="272668" cy="272668"/>
          </a:xfrm>
          <a:prstGeom prst="ellipse">
            <a:avLst/>
          </a:prstGeom>
          <a:solidFill>
            <a:srgbClr val="89E5D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ACDF2A5D-BCFE-C840-E767-ABE6F60DB0FC}"/>
              </a:ext>
            </a:extLst>
          </p:cNvPr>
          <p:cNvSpPr/>
          <p:nvPr/>
        </p:nvSpPr>
        <p:spPr>
          <a:xfrm>
            <a:off x="5193959" y="4472871"/>
            <a:ext cx="272668" cy="272668"/>
          </a:xfrm>
          <a:prstGeom prst="ellipse">
            <a:avLst/>
          </a:prstGeom>
          <a:solidFill>
            <a:srgbClr val="39C5A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40A04F6-3E9C-B68E-A04B-FEBC77BCA732}"/>
              </a:ext>
            </a:extLst>
          </p:cNvPr>
          <p:cNvSpPr/>
          <p:nvPr/>
        </p:nvSpPr>
        <p:spPr>
          <a:xfrm>
            <a:off x="5193959" y="4806617"/>
            <a:ext cx="272668" cy="272668"/>
          </a:xfrm>
          <a:prstGeom prst="ellipse">
            <a:avLst/>
          </a:prstGeom>
          <a:solidFill>
            <a:srgbClr val="29BE9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A9BDD594-FB29-FF95-7924-8F5F38EBC6DF}"/>
              </a:ext>
            </a:extLst>
          </p:cNvPr>
          <p:cNvSpPr/>
          <p:nvPr/>
        </p:nvSpPr>
        <p:spPr>
          <a:xfrm>
            <a:off x="5193959" y="5146019"/>
            <a:ext cx="272668" cy="272668"/>
          </a:xfrm>
          <a:prstGeom prst="ellipse">
            <a:avLst/>
          </a:prstGeom>
          <a:solidFill>
            <a:srgbClr val="56D8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04BC1D52-5166-740F-83E4-6729829A7F80}"/>
              </a:ext>
            </a:extLst>
          </p:cNvPr>
          <p:cNvSpPr/>
          <p:nvPr/>
        </p:nvSpPr>
        <p:spPr>
          <a:xfrm>
            <a:off x="5193959" y="5485422"/>
            <a:ext cx="272668" cy="272668"/>
          </a:xfrm>
          <a:prstGeom prst="ellipse">
            <a:avLst/>
          </a:prstGeom>
          <a:solidFill>
            <a:srgbClr val="56D8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878D1279-CC1F-29B7-A8F2-8D25DB885273}"/>
              </a:ext>
            </a:extLst>
          </p:cNvPr>
          <p:cNvSpPr txBox="1"/>
          <p:nvPr/>
        </p:nvSpPr>
        <p:spPr>
          <a:xfrm>
            <a:off x="5485736" y="2084134"/>
            <a:ext cx="1575890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ko-KR" altLang="en-US" sz="1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본</a:t>
            </a:r>
            <a:r>
              <a:rPr lang="en-US" altLang="ko-KR" sz="1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-</a:t>
            </a:r>
            <a:r>
              <a:rPr lang="ko-KR" altLang="en-US" sz="1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드라이 </a:t>
            </a:r>
            <a:br>
              <a:rPr lang="en-AU" altLang="ko-KR" sz="1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altLang="ko-KR" sz="1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en-US" sz="1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Bone-Dry)</a:t>
            </a:r>
          </a:p>
        </p:txBody>
      </p:sp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EC5D7DF3-7B6F-B939-6701-F8D72336E051}"/>
              </a:ext>
            </a:extLst>
          </p:cNvPr>
          <p:cNvSpPr txBox="1"/>
          <p:nvPr/>
        </p:nvSpPr>
        <p:spPr>
          <a:xfrm>
            <a:off x="5485736" y="2779909"/>
            <a:ext cx="926556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ko-KR" altLang="en-US" sz="1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드라이</a:t>
            </a:r>
            <a:endParaRPr lang="en-US" sz="14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89FB856F-CDE1-90D6-5ABD-0923415587A7}"/>
              </a:ext>
            </a:extLst>
          </p:cNvPr>
          <p:cNvSpPr txBox="1"/>
          <p:nvPr/>
        </p:nvSpPr>
        <p:spPr>
          <a:xfrm>
            <a:off x="5485735" y="3458715"/>
            <a:ext cx="1181479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ko-KR" altLang="en-US" sz="1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오프</a:t>
            </a:r>
            <a:r>
              <a:rPr lang="en-US" altLang="ko-KR" sz="1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-</a:t>
            </a:r>
            <a:r>
              <a:rPr lang="ko-KR" altLang="en-US" sz="1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드라이</a:t>
            </a: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F9FFE293-DB04-C8E2-7260-B5F7E721545B}"/>
              </a:ext>
            </a:extLst>
          </p:cNvPr>
          <p:cNvSpPr txBox="1"/>
          <p:nvPr/>
        </p:nvSpPr>
        <p:spPr>
          <a:xfrm>
            <a:off x="5485735" y="4137520"/>
            <a:ext cx="1468315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ko-KR" altLang="en-US" sz="1400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미디엄</a:t>
            </a:r>
            <a:r>
              <a:rPr lang="en-US" altLang="ko-KR" sz="1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-</a:t>
            </a:r>
            <a:r>
              <a:rPr lang="ko-KR" altLang="en-US" sz="1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드라이</a:t>
            </a:r>
            <a:endParaRPr lang="en-US" sz="14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63617133-0221-57E9-E584-7ADAD6FEAF52}"/>
              </a:ext>
            </a:extLst>
          </p:cNvPr>
          <p:cNvSpPr txBox="1"/>
          <p:nvPr/>
        </p:nvSpPr>
        <p:spPr>
          <a:xfrm>
            <a:off x="5485735" y="4810669"/>
            <a:ext cx="1575891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ko-KR" altLang="en-US" sz="1400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미디엄</a:t>
            </a:r>
            <a:r>
              <a:rPr lang="en-US" altLang="ko-KR" sz="1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-</a:t>
            </a:r>
            <a:r>
              <a:rPr lang="ko-KR" altLang="en-US" sz="1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스위트</a:t>
            </a:r>
            <a:endParaRPr lang="en-US" sz="14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8E318B69-EDF3-F138-4454-7462F1F9FA1A}"/>
              </a:ext>
            </a:extLst>
          </p:cNvPr>
          <p:cNvSpPr txBox="1"/>
          <p:nvPr/>
        </p:nvSpPr>
        <p:spPr>
          <a:xfrm>
            <a:off x="5485736" y="5483817"/>
            <a:ext cx="1030482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ko-KR" altLang="en-US" sz="1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스위트</a:t>
            </a:r>
            <a:endParaRPr lang="en-US" sz="14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0FB4EEB1-A463-C830-F48E-C6D3FE85F940}"/>
              </a:ext>
            </a:extLst>
          </p:cNvPr>
          <p:cNvSpPr txBox="1"/>
          <p:nvPr/>
        </p:nvSpPr>
        <p:spPr>
          <a:xfrm>
            <a:off x="5091323" y="1452343"/>
            <a:ext cx="1575892" cy="565056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600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당도</a:t>
            </a:r>
            <a:r>
              <a:rPr lang="en-US" sz="1600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기준</a:t>
            </a:r>
            <a:endParaRPr lang="en-US" sz="16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2043743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field with rows of plants&#10;&#10;Description automatically generated with medium confidence">
            <a:extLst>
              <a:ext uri="{FF2B5EF4-FFF2-40B4-BE49-F238E27FC236}">
                <a16:creationId xmlns:a16="http://schemas.microsoft.com/office/drawing/2014/main" id="{34A24D5C-A3C7-A6FB-3E71-0468B79C696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927" t="-546" r="23001" b="4077"/>
          <a:stretch>
            <a:fillRect/>
          </a:stretch>
        </p:blipFill>
        <p:spPr>
          <a:xfrm>
            <a:off x="-24296" y="-39030"/>
            <a:ext cx="6120296" cy="689703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1DDA9DF-FF59-04BF-7B9E-8D9F0E782C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788" y="256477"/>
            <a:ext cx="2845552" cy="1138221"/>
          </a:xfrm>
          <a:prstGeom prst="rect">
            <a:avLst/>
          </a:prstGeom>
          <a:noFill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3EE9EB8-B95E-E270-BE51-51B028531533}"/>
              </a:ext>
            </a:extLst>
          </p:cNvPr>
          <p:cNvSpPr txBox="1"/>
          <p:nvPr/>
        </p:nvSpPr>
        <p:spPr>
          <a:xfrm>
            <a:off x="6545766" y="568712"/>
            <a:ext cx="5096107" cy="4798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광활하고 다양한 기후와 수백만 년의 세월을 거쳐 만들어진 풍경 속에서 자란 포도로 빚어낸 호주산 와인 한 잔에는 이야기가 담겨 있습니다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</a:t>
            </a:r>
          </a:p>
          <a:p>
            <a:endParaRPr lang="en-US" altLang="ko-KR" sz="1600" dirty="0">
              <a:solidFill>
                <a:srgbClr val="190000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우리보다 앞선 세대처럼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우리의 현대 와인 생산자와 제조자들은 열정적이고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회복력이 강하며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창의적입니다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오래된 기술을 완벽하게 다듬기 위한 새로운 방법을 끊임없이 탐구하고 있습니다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 공동체는 상호 존중과 훌륭한 와인을 만드는 것에 대한 공통된 사랑으로 연결되어 있으며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미래 세대가 즐길 수 있도록 자연의 경이로움을 보호합니다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우리의 고대 땅에 현대적인 사고방식을 접목하여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우리는 유쾌한 실험을 매우 중요하게 생각합니다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</a:t>
            </a:r>
          </a:p>
          <a:p>
            <a:endParaRPr lang="en-US" altLang="ko-KR" sz="1600" dirty="0">
              <a:solidFill>
                <a:srgbClr val="190000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모험의 맛을 찾고 있다면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호주산 와인을 나침반으로 삼으세요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호주산 와인 한 병을 통해 호주의 경이로움을 경험하게 될 것입니다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우리의 문화와 땅을 정의하는 모험과 다양성을 다시 한번 일깨워 줄 것입니다</a:t>
            </a:r>
            <a:r>
              <a:rPr lang="en-US" altLang="ko-KR" sz="1600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</a:t>
            </a:r>
            <a:endParaRPr lang="en-AU" sz="1600" dirty="0">
              <a:solidFill>
                <a:srgbClr val="1900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8882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6722828-5B0B-E6D2-1559-29745661418D}"/>
              </a:ext>
            </a:extLst>
          </p:cNvPr>
          <p:cNvCxnSpPr>
            <a:cxnSpLocks/>
          </p:cNvCxnSpPr>
          <p:nvPr/>
        </p:nvCxnSpPr>
        <p:spPr>
          <a:xfrm>
            <a:off x="2893307" y="3596946"/>
            <a:ext cx="180507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0887D40-AF8F-0A03-C51E-8A11E2023C0B}"/>
              </a:ext>
            </a:extLst>
          </p:cNvPr>
          <p:cNvCxnSpPr>
            <a:cxnSpLocks/>
          </p:cNvCxnSpPr>
          <p:nvPr/>
        </p:nvCxnSpPr>
        <p:spPr>
          <a:xfrm>
            <a:off x="7175375" y="3596946"/>
            <a:ext cx="180507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6D537985-A33E-C105-7BEB-09D7FB713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007" y="612408"/>
            <a:ext cx="9389213" cy="1081291"/>
          </a:xfrm>
        </p:spPr>
        <p:txBody>
          <a:bodyPr/>
          <a:lstStyle/>
          <a:p>
            <a:r>
              <a:rPr lang="ko-KR" altLang="en-US" sz="5400" b="1" dirty="0">
                <a:solidFill>
                  <a:schemeClr val="accent2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와인의 맛</a:t>
            </a:r>
            <a:endParaRPr lang="en-AU" sz="5400" b="1" dirty="0">
              <a:solidFill>
                <a:schemeClr val="accent2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4" name="Picture 3" descr="A yellow bottle with a black background&#10;&#10;Description automatically generated">
            <a:extLst>
              <a:ext uri="{FF2B5EF4-FFF2-40B4-BE49-F238E27FC236}">
                <a16:creationId xmlns:a16="http://schemas.microsoft.com/office/drawing/2014/main" id="{C57010C6-346C-5C43-44D3-A217FC10ADD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0841" y="770658"/>
            <a:ext cx="1996327" cy="5588688"/>
          </a:xfrm>
          <a:prstGeom prst="rect">
            <a:avLst/>
          </a:prstGeom>
        </p:spPr>
      </p:pic>
      <p:pic>
        <p:nvPicPr>
          <p:cNvPr id="5" name="Picture 4" descr="A yellow bottle with a black background&#10;&#10;Description automatically generated">
            <a:extLst>
              <a:ext uri="{FF2B5EF4-FFF2-40B4-BE49-F238E27FC236}">
                <a16:creationId xmlns:a16="http://schemas.microsoft.com/office/drawing/2014/main" id="{A1D8E0C9-D61A-FE2B-2F1E-438AA508017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9535" y="770658"/>
            <a:ext cx="1996327" cy="5588688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0C67AC3F-2429-11E1-674A-D7019B8CC064}"/>
              </a:ext>
            </a:extLst>
          </p:cNvPr>
          <p:cNvSpPr txBox="1"/>
          <p:nvPr/>
        </p:nvSpPr>
        <p:spPr>
          <a:xfrm rot="16200000">
            <a:off x="3649493" y="3888201"/>
            <a:ext cx="2748573" cy="35766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DRY WHITE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BE7ADF5-E56B-20E8-69E4-65FC0B76996F}"/>
              </a:ext>
            </a:extLst>
          </p:cNvPr>
          <p:cNvSpPr txBox="1"/>
          <p:nvPr/>
        </p:nvSpPr>
        <p:spPr>
          <a:xfrm rot="16200000">
            <a:off x="5502317" y="3763862"/>
            <a:ext cx="3060311" cy="35766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SWEET WHITE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5446432C-B2F0-C359-398D-B464618D38F1}"/>
              </a:ext>
            </a:extLst>
          </p:cNvPr>
          <p:cNvSpPr txBox="1"/>
          <p:nvPr/>
        </p:nvSpPr>
        <p:spPr>
          <a:xfrm>
            <a:off x="1151459" y="2966037"/>
            <a:ext cx="1755951" cy="1262319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56D8C0"/>
              </a:buClr>
            </a:pPr>
            <a:r>
              <a:rPr lang="ko-KR" altLang="en-US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청사과</a:t>
            </a:r>
            <a:endParaRPr lang="ko-KR" altLang="en-US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buClr>
                <a:srgbClr val="56D8C0"/>
              </a:buClr>
            </a:pPr>
            <a:r>
              <a:rPr lang="ko-KR" altLang="en-US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허브</a:t>
            </a:r>
          </a:p>
          <a:p>
            <a:pPr>
              <a:buClr>
                <a:srgbClr val="56D8C0"/>
              </a:buClr>
            </a:pPr>
            <a:r>
              <a:rPr lang="ko-KR" altLang="en-US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레몬</a:t>
            </a:r>
          </a:p>
          <a:p>
            <a:pPr>
              <a:buClr>
                <a:srgbClr val="56D8C0"/>
              </a:buClr>
            </a:pPr>
            <a:r>
              <a:rPr lang="ko-KR" altLang="en-US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열대 과일</a:t>
            </a:r>
            <a:endParaRPr lang="en-AU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A4232E6E-7134-6C2A-09CF-7F6B89D634A1}"/>
              </a:ext>
            </a:extLst>
          </p:cNvPr>
          <p:cNvSpPr txBox="1"/>
          <p:nvPr/>
        </p:nvSpPr>
        <p:spPr>
          <a:xfrm>
            <a:off x="9079080" y="3151045"/>
            <a:ext cx="1755951" cy="93773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56D8C0"/>
              </a:buClr>
            </a:pPr>
            <a:r>
              <a:rPr lang="ko-KR" altLang="en-US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무화과</a:t>
            </a:r>
          </a:p>
          <a:p>
            <a:pPr>
              <a:buClr>
                <a:srgbClr val="56D8C0"/>
              </a:buClr>
            </a:pPr>
            <a:r>
              <a:rPr lang="ko-KR" altLang="en-US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꿀</a:t>
            </a:r>
          </a:p>
          <a:p>
            <a:pPr>
              <a:buClr>
                <a:srgbClr val="56D8C0"/>
              </a:buClr>
            </a:pPr>
            <a:r>
              <a:rPr lang="ko-KR" altLang="en-US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열대 과일</a:t>
            </a:r>
            <a:endParaRPr lang="en-AU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94962853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836A99B-104D-731E-9A00-61482C1836B0}"/>
              </a:ext>
            </a:extLst>
          </p:cNvPr>
          <p:cNvCxnSpPr>
            <a:cxnSpLocks/>
          </p:cNvCxnSpPr>
          <p:nvPr/>
        </p:nvCxnSpPr>
        <p:spPr>
          <a:xfrm>
            <a:off x="7175375" y="3596946"/>
            <a:ext cx="180507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54BFF28-21DE-4C7E-57AD-23AEBF17345D}"/>
              </a:ext>
            </a:extLst>
          </p:cNvPr>
          <p:cNvCxnSpPr>
            <a:cxnSpLocks/>
          </p:cNvCxnSpPr>
          <p:nvPr/>
        </p:nvCxnSpPr>
        <p:spPr>
          <a:xfrm>
            <a:off x="2893307" y="3596946"/>
            <a:ext cx="180507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981EC1DA-4011-8D67-7265-0A850CB2096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2005" y="591186"/>
            <a:ext cx="2427890" cy="61793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57010C6-346C-5C43-44D3-A217FC10ADD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1217" y="591186"/>
            <a:ext cx="2427890" cy="6179307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0C67AC3F-2429-11E1-674A-D7019B8CC064}"/>
              </a:ext>
            </a:extLst>
          </p:cNvPr>
          <p:cNvSpPr txBox="1"/>
          <p:nvPr/>
        </p:nvSpPr>
        <p:spPr>
          <a:xfrm rot="16200000">
            <a:off x="3984206" y="4101245"/>
            <a:ext cx="2322487" cy="35766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DRY RED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BE7ADF5-E56B-20E8-69E4-65FC0B76996F}"/>
              </a:ext>
            </a:extLst>
          </p:cNvPr>
          <p:cNvSpPr txBox="1"/>
          <p:nvPr/>
        </p:nvSpPr>
        <p:spPr>
          <a:xfrm rot="16200000">
            <a:off x="5733632" y="3732332"/>
            <a:ext cx="3060311" cy="35766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SWEET RED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5446432C-B2F0-C359-398D-B464618D38F1}"/>
              </a:ext>
            </a:extLst>
          </p:cNvPr>
          <p:cNvSpPr txBox="1"/>
          <p:nvPr/>
        </p:nvSpPr>
        <p:spPr>
          <a:xfrm>
            <a:off x="1327610" y="3183232"/>
            <a:ext cx="1755951" cy="1262319"/>
          </a:xfrm>
          <a:prstGeom prst="rect">
            <a:avLst/>
          </a:prstGeom>
        </p:spPr>
        <p:txBody>
          <a:bodyPr>
            <a:norm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새콤한 과일</a:t>
            </a:r>
          </a:p>
          <a:p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허브</a:t>
            </a:r>
          </a:p>
          <a:p>
            <a:r>
              <a:rPr lang="ko-KR" altLang="en-US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다크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베리</a:t>
            </a:r>
            <a:endParaRPr lang="en-AU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A4232E6E-7134-6C2A-09CF-7F6B89D634A1}"/>
              </a:ext>
            </a:extLst>
          </p:cNvPr>
          <p:cNvSpPr txBox="1"/>
          <p:nvPr/>
        </p:nvSpPr>
        <p:spPr>
          <a:xfrm>
            <a:off x="9267385" y="3017760"/>
            <a:ext cx="1755951" cy="1262319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설탕에 절인 과일</a:t>
            </a:r>
          </a:p>
          <a:p>
            <a:r>
              <a:rPr lang="ko-KR" altLang="en-US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꿀</a:t>
            </a:r>
          </a:p>
          <a:p>
            <a:r>
              <a:rPr lang="ko-KR" altLang="en-US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꽃</a:t>
            </a:r>
          </a:p>
          <a:p>
            <a:r>
              <a:rPr lang="ko-KR" altLang="en-US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잘 익은 베리</a:t>
            </a:r>
            <a:endParaRPr lang="en-AU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EBFA11DA-4A52-6570-3C81-6261D90E0484}"/>
              </a:ext>
            </a:extLst>
          </p:cNvPr>
          <p:cNvSpPr txBox="1">
            <a:spLocks/>
          </p:cNvSpPr>
          <p:nvPr/>
        </p:nvSpPr>
        <p:spPr>
          <a:xfrm>
            <a:off x="508007" y="612408"/>
            <a:ext cx="9389213" cy="108129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sz="54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와인의 맛</a:t>
            </a:r>
            <a:endParaRPr lang="en-AU" sz="5400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42069588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87D212-87DB-42B5-6D08-23375D6F4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CA79E24-82FB-BD0E-A283-2D0CA1D9C8EE}"/>
              </a:ext>
            </a:extLst>
          </p:cNvPr>
          <p:cNvSpPr txBox="1"/>
          <p:nvPr/>
        </p:nvSpPr>
        <p:spPr>
          <a:xfrm>
            <a:off x="7499565" y="2235066"/>
            <a:ext cx="4143845" cy="1559000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ko-KR" altLang="en-US" sz="1600" b="1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감지 방법</a:t>
            </a:r>
            <a:r>
              <a:rPr lang="en-US" altLang="ko-KR" sz="1600" b="1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:</a:t>
            </a:r>
          </a:p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입에 침이 고이는 감각</a:t>
            </a:r>
          </a:p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신</a:t>
            </a:r>
            <a:r>
              <a:rPr lang="ko-KR" altLang="en-US" sz="1600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 맛</a:t>
            </a:r>
          </a:p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혀 양쪽에서 느껴지는 풍성한 과즙</a:t>
            </a:r>
            <a:endParaRPr lang="en-AU" altLang="ko-KR" sz="1600" dirty="0">
              <a:solidFill>
                <a:schemeClr val="bg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endParaRPr lang="en-AU" sz="1600" b="1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pPr marL="0" indent="0">
              <a:lnSpc>
                <a:spcPts val="1275"/>
              </a:lnSpc>
              <a:buNone/>
            </a:pPr>
            <a:r>
              <a:rPr lang="ko-KR" altLang="en-US" sz="1600" b="1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비교</a:t>
            </a:r>
            <a:r>
              <a:rPr lang="en-US" altLang="ko-KR" sz="1600" b="1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:</a:t>
            </a:r>
          </a:p>
          <a:p>
            <a:pPr>
              <a:lnSpc>
                <a:spcPts val="1275"/>
              </a:lnSpc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청사과나</a:t>
            </a:r>
            <a:r>
              <a:rPr lang="en-US" altLang="ko-KR" sz="1600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 </a:t>
            </a:r>
            <a:r>
              <a:rPr lang="ko-KR" altLang="en-US" sz="1600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레몬을 먹을 때 느껴지는 맛</a:t>
            </a:r>
            <a:endParaRPr lang="en-AU" sz="1600" b="1" dirty="0">
              <a:solidFill>
                <a:schemeClr val="bg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A1E15AF-AA28-9665-6713-4A23EE750A8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5469" r="1099"/>
          <a:stretch/>
        </p:blipFill>
        <p:spPr>
          <a:xfrm>
            <a:off x="0" y="0"/>
            <a:ext cx="4467828" cy="6858000"/>
          </a:xfrm>
          <a:prstGeom prst="rect">
            <a:avLst/>
          </a:prstGeom>
        </p:spPr>
      </p:pic>
      <p:sp>
        <p:nvSpPr>
          <p:cNvPr id="5" name="Title 2">
            <a:extLst>
              <a:ext uri="{FF2B5EF4-FFF2-40B4-BE49-F238E27FC236}">
                <a16:creationId xmlns:a16="http://schemas.microsoft.com/office/drawing/2014/main" id="{3E0C658F-4F7D-FA0A-049F-E2CC184D1D10}"/>
              </a:ext>
            </a:extLst>
          </p:cNvPr>
          <p:cNvSpPr txBox="1"/>
          <p:nvPr/>
        </p:nvSpPr>
        <p:spPr>
          <a:xfrm>
            <a:off x="7201540" y="909503"/>
            <a:ext cx="6158452" cy="132556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sz="54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산미</a:t>
            </a:r>
            <a:endParaRPr lang="en-US" sz="5400" b="1" dirty="0">
              <a:solidFill>
                <a:schemeClr val="bg2">
                  <a:lumMod val="20000"/>
                  <a:lumOff val="80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F8CDA26-9A18-F851-34F0-41B95CA7207C}"/>
              </a:ext>
            </a:extLst>
          </p:cNvPr>
          <p:cNvSpPr/>
          <p:nvPr/>
        </p:nvSpPr>
        <p:spPr>
          <a:xfrm>
            <a:off x="5193959" y="2097052"/>
            <a:ext cx="272668" cy="272668"/>
          </a:xfrm>
          <a:prstGeom prst="ellipse">
            <a:avLst/>
          </a:prstGeom>
          <a:solidFill>
            <a:srgbClr val="DEF7F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534AFB2-DFCD-D876-280F-18E6ED0FBEF9}"/>
              </a:ext>
            </a:extLst>
          </p:cNvPr>
          <p:cNvSpPr/>
          <p:nvPr/>
        </p:nvSpPr>
        <p:spPr>
          <a:xfrm>
            <a:off x="5193959" y="2436455"/>
            <a:ext cx="272668" cy="272668"/>
          </a:xfrm>
          <a:prstGeom prst="ellipse">
            <a:avLst/>
          </a:prstGeom>
          <a:solidFill>
            <a:srgbClr val="DEF7F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FE10482-6257-DFC9-6E3C-0D3F3273EC4A}"/>
              </a:ext>
            </a:extLst>
          </p:cNvPr>
          <p:cNvSpPr/>
          <p:nvPr/>
        </p:nvSpPr>
        <p:spPr>
          <a:xfrm>
            <a:off x="5193959" y="2775857"/>
            <a:ext cx="272668" cy="272668"/>
          </a:xfrm>
          <a:prstGeom prst="ellipse">
            <a:avLst/>
          </a:prstGeom>
          <a:solidFill>
            <a:srgbClr val="CDF4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19D1DF9-EF55-0379-6CC8-B839A51E8862}"/>
              </a:ext>
            </a:extLst>
          </p:cNvPr>
          <p:cNvSpPr/>
          <p:nvPr/>
        </p:nvSpPr>
        <p:spPr>
          <a:xfrm>
            <a:off x="5193959" y="3115260"/>
            <a:ext cx="272668" cy="272668"/>
          </a:xfrm>
          <a:prstGeom prst="ellipse">
            <a:avLst/>
          </a:prstGeom>
          <a:solidFill>
            <a:srgbClr val="BCEFE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519E4BD-AF6E-B943-85AE-A8C9F4EDDAED}"/>
              </a:ext>
            </a:extLst>
          </p:cNvPr>
          <p:cNvSpPr/>
          <p:nvPr/>
        </p:nvSpPr>
        <p:spPr>
          <a:xfrm>
            <a:off x="5193959" y="3454663"/>
            <a:ext cx="272668" cy="272668"/>
          </a:xfrm>
          <a:prstGeom prst="ellipse">
            <a:avLst/>
          </a:prstGeom>
          <a:solidFill>
            <a:srgbClr val="ABEBD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039F865-869B-91B4-3D63-43DCBCBCFFE5}"/>
              </a:ext>
            </a:extLst>
          </p:cNvPr>
          <p:cNvSpPr/>
          <p:nvPr/>
        </p:nvSpPr>
        <p:spPr>
          <a:xfrm>
            <a:off x="5193959" y="3794065"/>
            <a:ext cx="272668" cy="272668"/>
          </a:xfrm>
          <a:prstGeom prst="ellipse">
            <a:avLst/>
          </a:prstGeom>
          <a:solidFill>
            <a:srgbClr val="ABEBD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40A2751-15FA-E1B4-2E74-510A45243309}"/>
              </a:ext>
            </a:extLst>
          </p:cNvPr>
          <p:cNvSpPr/>
          <p:nvPr/>
        </p:nvSpPr>
        <p:spPr>
          <a:xfrm>
            <a:off x="5193959" y="4133468"/>
            <a:ext cx="272668" cy="272668"/>
          </a:xfrm>
          <a:prstGeom prst="ellipse">
            <a:avLst/>
          </a:prstGeom>
          <a:solidFill>
            <a:srgbClr val="89E5D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0087402-724F-0B25-3A62-876EFB270ECD}"/>
              </a:ext>
            </a:extLst>
          </p:cNvPr>
          <p:cNvSpPr/>
          <p:nvPr/>
        </p:nvSpPr>
        <p:spPr>
          <a:xfrm>
            <a:off x="5193959" y="4472871"/>
            <a:ext cx="272668" cy="272668"/>
          </a:xfrm>
          <a:prstGeom prst="ellipse">
            <a:avLst/>
          </a:prstGeom>
          <a:solidFill>
            <a:srgbClr val="39C5A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074066C-C826-E33A-C906-7A7D91843908}"/>
              </a:ext>
            </a:extLst>
          </p:cNvPr>
          <p:cNvSpPr/>
          <p:nvPr/>
        </p:nvSpPr>
        <p:spPr>
          <a:xfrm>
            <a:off x="5193959" y="4806617"/>
            <a:ext cx="272668" cy="272668"/>
          </a:xfrm>
          <a:prstGeom prst="ellipse">
            <a:avLst/>
          </a:prstGeom>
          <a:solidFill>
            <a:srgbClr val="29BE9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DB0A636-BCC6-F94B-322F-09725B89F02E}"/>
              </a:ext>
            </a:extLst>
          </p:cNvPr>
          <p:cNvSpPr/>
          <p:nvPr/>
        </p:nvSpPr>
        <p:spPr>
          <a:xfrm>
            <a:off x="5193959" y="5146019"/>
            <a:ext cx="272668" cy="272668"/>
          </a:xfrm>
          <a:prstGeom prst="ellipse">
            <a:avLst/>
          </a:prstGeom>
          <a:solidFill>
            <a:srgbClr val="56D8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9773824B-FC18-3806-6079-520EEC1AD460}"/>
              </a:ext>
            </a:extLst>
          </p:cNvPr>
          <p:cNvSpPr/>
          <p:nvPr/>
        </p:nvSpPr>
        <p:spPr>
          <a:xfrm>
            <a:off x="5193959" y="5485422"/>
            <a:ext cx="272668" cy="272668"/>
          </a:xfrm>
          <a:prstGeom prst="ellipse">
            <a:avLst/>
          </a:prstGeom>
          <a:solidFill>
            <a:srgbClr val="56D8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75E2CFD2-4B39-DACB-0A8A-F966BF84C709}"/>
              </a:ext>
            </a:extLst>
          </p:cNvPr>
          <p:cNvSpPr txBox="1"/>
          <p:nvPr/>
        </p:nvSpPr>
        <p:spPr>
          <a:xfrm>
            <a:off x="5485736" y="2084134"/>
            <a:ext cx="1145952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ko-KR" altLang="en-US" sz="1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낮음</a:t>
            </a:r>
            <a:endParaRPr lang="en-US" sz="14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41CB6BB5-DA23-C516-07D7-B60438D231FE}"/>
              </a:ext>
            </a:extLst>
          </p:cNvPr>
          <p:cNvSpPr txBox="1"/>
          <p:nvPr/>
        </p:nvSpPr>
        <p:spPr>
          <a:xfrm>
            <a:off x="5485735" y="3789408"/>
            <a:ext cx="1468315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ko-KR" altLang="en-US" sz="1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endParaRPr lang="en-US" sz="14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925EBA32-CE0E-3C6A-2917-5928D5469A0F}"/>
              </a:ext>
            </a:extLst>
          </p:cNvPr>
          <p:cNvSpPr txBox="1"/>
          <p:nvPr/>
        </p:nvSpPr>
        <p:spPr>
          <a:xfrm>
            <a:off x="5485736" y="5483817"/>
            <a:ext cx="1030482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ko-KR" altLang="en-US" sz="1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높음</a:t>
            </a:r>
            <a:endParaRPr lang="en-US" sz="14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E32223C1-07FA-B773-6FB0-7621D7256FD8}"/>
              </a:ext>
            </a:extLst>
          </p:cNvPr>
          <p:cNvSpPr txBox="1"/>
          <p:nvPr/>
        </p:nvSpPr>
        <p:spPr>
          <a:xfrm>
            <a:off x="5091323" y="1452343"/>
            <a:ext cx="1575892" cy="565056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600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산도</a:t>
            </a:r>
            <a:r>
              <a:rPr lang="en-US" sz="1600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기준</a:t>
            </a:r>
            <a:endParaRPr lang="en-US" sz="16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84833987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87D212-87DB-42B5-6D08-23375D6F4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CA79E24-82FB-BD0E-A283-2D0CA1D9C8EE}"/>
              </a:ext>
            </a:extLst>
          </p:cNvPr>
          <p:cNvSpPr txBox="1"/>
          <p:nvPr/>
        </p:nvSpPr>
        <p:spPr>
          <a:xfrm>
            <a:off x="7499565" y="2017399"/>
            <a:ext cx="4305654" cy="1559000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ko-KR" altLang="en-US" sz="1600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탄닌은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 특히 레드 와인에 구조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골격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복합적 풍미를 더함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이러한 풍미는 와인 숙성 시 보존제의 역할을 하기 때문에 아주 중요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</a:t>
            </a:r>
          </a:p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endParaRPr lang="en-US" sz="16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ko-KR" altLang="en-US" sz="1600" b="1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감지 방법</a:t>
            </a:r>
            <a:r>
              <a:rPr lang="en-US" altLang="ko-KR" sz="1600" b="1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:</a:t>
            </a:r>
          </a:p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혀 측면에서 느껴지는 쓴맛</a:t>
            </a:r>
          </a:p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입안 전체에서 느끼는 질감</a:t>
            </a:r>
          </a:p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강한 </a:t>
            </a:r>
            <a:r>
              <a:rPr lang="ko-KR" altLang="en-US" sz="1600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탄닌은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 혀와 치아가 마르는 느낌과 잇몸이 조이는 감각 유발</a:t>
            </a:r>
            <a:endParaRPr lang="en-AU" altLang="ko-KR" sz="16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endParaRPr lang="en-AU" altLang="ko-KR" sz="1600" b="1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ko-KR" altLang="en-US" sz="1600" b="1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비교</a:t>
            </a:r>
            <a:r>
              <a:rPr lang="en-US" altLang="ko-KR" sz="1600" b="1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:</a:t>
            </a:r>
            <a:endParaRPr lang="en-US" sz="1600" b="1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진하게 우려낸 차가 식었을 때 느껴지는 맛</a:t>
            </a:r>
            <a:endParaRPr lang="en-US" sz="16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A1E15AF-AA28-9665-6713-4A23EE750A8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252" r="28252"/>
          <a:stretch/>
        </p:blipFill>
        <p:spPr>
          <a:xfrm>
            <a:off x="0" y="0"/>
            <a:ext cx="4467828" cy="6858000"/>
          </a:xfrm>
          <a:prstGeom prst="rect">
            <a:avLst/>
          </a:prstGeom>
        </p:spPr>
      </p:pic>
      <p:sp>
        <p:nvSpPr>
          <p:cNvPr id="5" name="Title 2">
            <a:extLst>
              <a:ext uri="{FF2B5EF4-FFF2-40B4-BE49-F238E27FC236}">
                <a16:creationId xmlns:a16="http://schemas.microsoft.com/office/drawing/2014/main" id="{3E0C658F-4F7D-FA0A-049F-E2CC184D1D10}"/>
              </a:ext>
            </a:extLst>
          </p:cNvPr>
          <p:cNvSpPr txBox="1"/>
          <p:nvPr/>
        </p:nvSpPr>
        <p:spPr>
          <a:xfrm>
            <a:off x="7201540" y="909503"/>
            <a:ext cx="6158452" cy="132556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b="1" dirty="0" err="1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탄닌</a:t>
            </a:r>
            <a:endParaRPr lang="en-US" b="1" dirty="0">
              <a:solidFill>
                <a:schemeClr val="bg2">
                  <a:lumMod val="20000"/>
                  <a:lumOff val="80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F8CDA26-9A18-F851-34F0-41B95CA7207C}"/>
              </a:ext>
            </a:extLst>
          </p:cNvPr>
          <p:cNvSpPr/>
          <p:nvPr/>
        </p:nvSpPr>
        <p:spPr>
          <a:xfrm>
            <a:off x="5193959" y="2097052"/>
            <a:ext cx="272668" cy="272668"/>
          </a:xfrm>
          <a:prstGeom prst="ellipse">
            <a:avLst/>
          </a:prstGeom>
          <a:solidFill>
            <a:srgbClr val="DEF7F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534AFB2-DFCD-D876-280F-18E6ED0FBEF9}"/>
              </a:ext>
            </a:extLst>
          </p:cNvPr>
          <p:cNvSpPr/>
          <p:nvPr/>
        </p:nvSpPr>
        <p:spPr>
          <a:xfrm>
            <a:off x="5193959" y="2436455"/>
            <a:ext cx="272668" cy="272668"/>
          </a:xfrm>
          <a:prstGeom prst="ellipse">
            <a:avLst/>
          </a:prstGeom>
          <a:solidFill>
            <a:srgbClr val="DEF7F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FE10482-6257-DFC9-6E3C-0D3F3273EC4A}"/>
              </a:ext>
            </a:extLst>
          </p:cNvPr>
          <p:cNvSpPr/>
          <p:nvPr/>
        </p:nvSpPr>
        <p:spPr>
          <a:xfrm>
            <a:off x="5193959" y="2775857"/>
            <a:ext cx="272668" cy="272668"/>
          </a:xfrm>
          <a:prstGeom prst="ellipse">
            <a:avLst/>
          </a:prstGeom>
          <a:solidFill>
            <a:srgbClr val="CDF4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19D1DF9-EF55-0379-6CC8-B839A51E8862}"/>
              </a:ext>
            </a:extLst>
          </p:cNvPr>
          <p:cNvSpPr/>
          <p:nvPr/>
        </p:nvSpPr>
        <p:spPr>
          <a:xfrm>
            <a:off x="5193959" y="3115260"/>
            <a:ext cx="272668" cy="272668"/>
          </a:xfrm>
          <a:prstGeom prst="ellipse">
            <a:avLst/>
          </a:prstGeom>
          <a:solidFill>
            <a:srgbClr val="BCEFE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519E4BD-AF6E-B943-85AE-A8C9F4EDDAED}"/>
              </a:ext>
            </a:extLst>
          </p:cNvPr>
          <p:cNvSpPr/>
          <p:nvPr/>
        </p:nvSpPr>
        <p:spPr>
          <a:xfrm>
            <a:off x="5193959" y="3454663"/>
            <a:ext cx="272668" cy="272668"/>
          </a:xfrm>
          <a:prstGeom prst="ellipse">
            <a:avLst/>
          </a:prstGeom>
          <a:solidFill>
            <a:srgbClr val="ABEBD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039F865-869B-91B4-3D63-43DCBCBCFFE5}"/>
              </a:ext>
            </a:extLst>
          </p:cNvPr>
          <p:cNvSpPr/>
          <p:nvPr/>
        </p:nvSpPr>
        <p:spPr>
          <a:xfrm>
            <a:off x="5193959" y="3794065"/>
            <a:ext cx="272668" cy="272668"/>
          </a:xfrm>
          <a:prstGeom prst="ellipse">
            <a:avLst/>
          </a:prstGeom>
          <a:solidFill>
            <a:srgbClr val="ABEBD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40A2751-15FA-E1B4-2E74-510A45243309}"/>
              </a:ext>
            </a:extLst>
          </p:cNvPr>
          <p:cNvSpPr/>
          <p:nvPr/>
        </p:nvSpPr>
        <p:spPr>
          <a:xfrm>
            <a:off x="5193959" y="4133468"/>
            <a:ext cx="272668" cy="272668"/>
          </a:xfrm>
          <a:prstGeom prst="ellipse">
            <a:avLst/>
          </a:prstGeom>
          <a:solidFill>
            <a:srgbClr val="89E5D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0087402-724F-0B25-3A62-876EFB270ECD}"/>
              </a:ext>
            </a:extLst>
          </p:cNvPr>
          <p:cNvSpPr/>
          <p:nvPr/>
        </p:nvSpPr>
        <p:spPr>
          <a:xfrm>
            <a:off x="5193959" y="4472871"/>
            <a:ext cx="272668" cy="272668"/>
          </a:xfrm>
          <a:prstGeom prst="ellipse">
            <a:avLst/>
          </a:prstGeom>
          <a:solidFill>
            <a:srgbClr val="39C5A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074066C-C826-E33A-C906-7A7D91843908}"/>
              </a:ext>
            </a:extLst>
          </p:cNvPr>
          <p:cNvSpPr/>
          <p:nvPr/>
        </p:nvSpPr>
        <p:spPr>
          <a:xfrm>
            <a:off x="5193959" y="4806617"/>
            <a:ext cx="272668" cy="272668"/>
          </a:xfrm>
          <a:prstGeom prst="ellipse">
            <a:avLst/>
          </a:prstGeom>
          <a:solidFill>
            <a:srgbClr val="29BE9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DB0A636-BCC6-F94B-322F-09725B89F02E}"/>
              </a:ext>
            </a:extLst>
          </p:cNvPr>
          <p:cNvSpPr/>
          <p:nvPr/>
        </p:nvSpPr>
        <p:spPr>
          <a:xfrm>
            <a:off x="5193959" y="5146019"/>
            <a:ext cx="272668" cy="272668"/>
          </a:xfrm>
          <a:prstGeom prst="ellipse">
            <a:avLst/>
          </a:prstGeom>
          <a:solidFill>
            <a:srgbClr val="56D8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9773824B-FC18-3806-6079-520EEC1AD460}"/>
              </a:ext>
            </a:extLst>
          </p:cNvPr>
          <p:cNvSpPr/>
          <p:nvPr/>
        </p:nvSpPr>
        <p:spPr>
          <a:xfrm>
            <a:off x="5193959" y="5485422"/>
            <a:ext cx="272668" cy="272668"/>
          </a:xfrm>
          <a:prstGeom prst="ellipse">
            <a:avLst/>
          </a:prstGeom>
          <a:solidFill>
            <a:srgbClr val="56D8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75E2CFD2-4B39-DACB-0A8A-F966BF84C709}"/>
              </a:ext>
            </a:extLst>
          </p:cNvPr>
          <p:cNvSpPr txBox="1"/>
          <p:nvPr/>
        </p:nvSpPr>
        <p:spPr>
          <a:xfrm>
            <a:off x="5485736" y="2084134"/>
            <a:ext cx="1145952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ko-KR" altLang="en-US" sz="1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낮음</a:t>
            </a:r>
            <a:endParaRPr lang="en-US" sz="14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41CB6BB5-DA23-C516-07D7-B60438D231FE}"/>
              </a:ext>
            </a:extLst>
          </p:cNvPr>
          <p:cNvSpPr txBox="1"/>
          <p:nvPr/>
        </p:nvSpPr>
        <p:spPr>
          <a:xfrm>
            <a:off x="5485735" y="3789408"/>
            <a:ext cx="1468315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ko-KR" altLang="en-US" sz="1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중간</a:t>
            </a:r>
            <a:endParaRPr lang="en-US" sz="14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925EBA32-CE0E-3C6A-2917-5928D5469A0F}"/>
              </a:ext>
            </a:extLst>
          </p:cNvPr>
          <p:cNvSpPr txBox="1"/>
          <p:nvPr/>
        </p:nvSpPr>
        <p:spPr>
          <a:xfrm>
            <a:off x="5485736" y="5483817"/>
            <a:ext cx="1030482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ko-KR" altLang="en-US" sz="1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높음</a:t>
            </a:r>
            <a:endParaRPr lang="en-US" sz="14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E32223C1-07FA-B773-6FB0-7621D7256FD8}"/>
              </a:ext>
            </a:extLst>
          </p:cNvPr>
          <p:cNvSpPr txBox="1"/>
          <p:nvPr/>
        </p:nvSpPr>
        <p:spPr>
          <a:xfrm>
            <a:off x="5091323" y="1452343"/>
            <a:ext cx="1575892" cy="565056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600" dirty="0" err="1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탄닌</a:t>
            </a:r>
            <a:r>
              <a:rPr lang="en-US" sz="1600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기준</a:t>
            </a:r>
            <a:endParaRPr lang="en-US" sz="16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77823246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87D212-87DB-42B5-6D08-23375D6F4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CA79E24-82FB-BD0E-A283-2D0CA1D9C8EE}"/>
              </a:ext>
            </a:extLst>
          </p:cNvPr>
          <p:cNvSpPr txBox="1"/>
          <p:nvPr/>
        </p:nvSpPr>
        <p:spPr>
          <a:xfrm>
            <a:off x="7499565" y="2017399"/>
            <a:ext cx="4305654" cy="1559000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와인을 입 안에서 훅 빨아들여 혀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뺨 안쪽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입천장에 닿도록 한다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보통 알코올 도수가 높을 수록 </a:t>
            </a:r>
            <a:r>
              <a:rPr lang="ko-KR" altLang="en-US" sz="1600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풀바디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 와인이다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</a:t>
            </a:r>
            <a:endParaRPr lang="en-US" sz="16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ko-KR" altLang="en-US" sz="1600" b="1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감지 방법</a:t>
            </a:r>
            <a:r>
              <a:rPr lang="en-US" altLang="ko-KR" sz="1600" b="1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:</a:t>
            </a:r>
          </a:p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라이트 바디 와인</a:t>
            </a:r>
            <a:r>
              <a:rPr lang="en-US" altLang="ko-KR" sz="1600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: </a:t>
            </a:r>
            <a:r>
              <a:rPr lang="ko-KR" altLang="en-US" sz="1600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더 가볍고</a:t>
            </a:r>
            <a:r>
              <a:rPr lang="en-US" altLang="ko-KR" sz="1600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묽으며</a:t>
            </a:r>
            <a:r>
              <a:rPr lang="en-US" altLang="ko-KR" sz="1600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입 안에서 느껴지는 점성이 낮음</a:t>
            </a:r>
            <a:r>
              <a:rPr lang="en-US" altLang="ko-KR" sz="1600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</a:p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풀바디</a:t>
            </a:r>
            <a:r>
              <a:rPr lang="ko-KR" altLang="en-US" sz="1600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와인</a:t>
            </a:r>
            <a:r>
              <a:rPr lang="en-US" altLang="ko-KR" sz="1600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: </a:t>
            </a:r>
            <a:r>
              <a:rPr lang="ko-KR" altLang="en-US" sz="1600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묵직하거나 </a:t>
            </a:r>
            <a:r>
              <a:rPr lang="ko-KR" altLang="en-US" sz="1600" dirty="0" err="1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크리미한</a:t>
            </a:r>
            <a:r>
              <a:rPr lang="ko-KR" altLang="en-US" sz="1600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와인</a:t>
            </a:r>
            <a:endParaRPr lang="en-AU" altLang="ko-KR" sz="1600" dirty="0">
              <a:solidFill>
                <a:schemeClr val="bg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endParaRPr lang="en-AU" altLang="ko-KR" sz="1600" b="1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ko-KR" altLang="en-US" sz="1600" b="1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비교</a:t>
            </a:r>
            <a:r>
              <a:rPr lang="en-US" altLang="ko-KR" sz="1600" b="1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:</a:t>
            </a:r>
            <a:endParaRPr lang="en-US" sz="1600" b="1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라이트 바디 와인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: </a:t>
            </a:r>
            <a:b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</a:br>
            <a:r>
              <a:rPr lang="ko-KR" altLang="en-US" sz="1600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무지방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 우유</a:t>
            </a:r>
          </a:p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미디엄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 바디 와인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: </a:t>
            </a:r>
            <a:r>
              <a:rPr lang="ko-KR" altLang="en-US" sz="1600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전지유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(</a:t>
            </a:r>
            <a:r>
              <a:rPr 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whole milk)</a:t>
            </a:r>
          </a:p>
          <a:p>
            <a:pPr>
              <a:spcBef>
                <a:spcPts val="80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아주 풀 </a:t>
            </a:r>
            <a:r>
              <a:rPr lang="ko-KR" altLang="en-US" sz="1600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바디한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 와인</a:t>
            </a:r>
            <a:r>
              <a:rPr lang="en-US" altLang="ko-KR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: 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진한 크림  </a:t>
            </a:r>
            <a:endParaRPr lang="en-US" sz="16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A1E15AF-AA28-9665-6713-4A23EE750A8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70" r="1070"/>
          <a:stretch/>
        </p:blipFill>
        <p:spPr>
          <a:xfrm>
            <a:off x="0" y="0"/>
            <a:ext cx="4467828" cy="6858000"/>
          </a:xfrm>
          <a:prstGeom prst="rect">
            <a:avLst/>
          </a:prstGeom>
        </p:spPr>
      </p:pic>
      <p:sp>
        <p:nvSpPr>
          <p:cNvPr id="5" name="Title 2">
            <a:extLst>
              <a:ext uri="{FF2B5EF4-FFF2-40B4-BE49-F238E27FC236}">
                <a16:creationId xmlns:a16="http://schemas.microsoft.com/office/drawing/2014/main" id="{3E0C658F-4F7D-FA0A-049F-E2CC184D1D10}"/>
              </a:ext>
            </a:extLst>
          </p:cNvPr>
          <p:cNvSpPr txBox="1"/>
          <p:nvPr/>
        </p:nvSpPr>
        <p:spPr>
          <a:xfrm>
            <a:off x="7201540" y="909503"/>
            <a:ext cx="6158452" cy="132556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sz="54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바디</a:t>
            </a:r>
            <a:endParaRPr lang="en-US" sz="5400" b="1" dirty="0">
              <a:solidFill>
                <a:schemeClr val="bg2">
                  <a:lumMod val="20000"/>
                  <a:lumOff val="80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F8CDA26-9A18-F851-34F0-41B95CA7207C}"/>
              </a:ext>
            </a:extLst>
          </p:cNvPr>
          <p:cNvSpPr/>
          <p:nvPr/>
        </p:nvSpPr>
        <p:spPr>
          <a:xfrm>
            <a:off x="5193959" y="2097052"/>
            <a:ext cx="272668" cy="272668"/>
          </a:xfrm>
          <a:prstGeom prst="ellipse">
            <a:avLst/>
          </a:prstGeom>
          <a:solidFill>
            <a:srgbClr val="DEF7F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534AFB2-DFCD-D876-280F-18E6ED0FBEF9}"/>
              </a:ext>
            </a:extLst>
          </p:cNvPr>
          <p:cNvSpPr/>
          <p:nvPr/>
        </p:nvSpPr>
        <p:spPr>
          <a:xfrm>
            <a:off x="5193959" y="2436455"/>
            <a:ext cx="272668" cy="272668"/>
          </a:xfrm>
          <a:prstGeom prst="ellipse">
            <a:avLst/>
          </a:prstGeom>
          <a:solidFill>
            <a:srgbClr val="DEF7F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FE10482-6257-DFC9-6E3C-0D3F3273EC4A}"/>
              </a:ext>
            </a:extLst>
          </p:cNvPr>
          <p:cNvSpPr/>
          <p:nvPr/>
        </p:nvSpPr>
        <p:spPr>
          <a:xfrm>
            <a:off x="5193959" y="2775857"/>
            <a:ext cx="272668" cy="272668"/>
          </a:xfrm>
          <a:prstGeom prst="ellipse">
            <a:avLst/>
          </a:prstGeom>
          <a:solidFill>
            <a:srgbClr val="CDF4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19D1DF9-EF55-0379-6CC8-B839A51E8862}"/>
              </a:ext>
            </a:extLst>
          </p:cNvPr>
          <p:cNvSpPr/>
          <p:nvPr/>
        </p:nvSpPr>
        <p:spPr>
          <a:xfrm>
            <a:off x="5193959" y="3115260"/>
            <a:ext cx="272668" cy="272668"/>
          </a:xfrm>
          <a:prstGeom prst="ellipse">
            <a:avLst/>
          </a:prstGeom>
          <a:solidFill>
            <a:srgbClr val="BCEFE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519E4BD-AF6E-B943-85AE-A8C9F4EDDAED}"/>
              </a:ext>
            </a:extLst>
          </p:cNvPr>
          <p:cNvSpPr/>
          <p:nvPr/>
        </p:nvSpPr>
        <p:spPr>
          <a:xfrm>
            <a:off x="5193959" y="3454663"/>
            <a:ext cx="272668" cy="272668"/>
          </a:xfrm>
          <a:prstGeom prst="ellipse">
            <a:avLst/>
          </a:prstGeom>
          <a:solidFill>
            <a:srgbClr val="ABEBD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039F865-869B-91B4-3D63-43DCBCBCFFE5}"/>
              </a:ext>
            </a:extLst>
          </p:cNvPr>
          <p:cNvSpPr/>
          <p:nvPr/>
        </p:nvSpPr>
        <p:spPr>
          <a:xfrm>
            <a:off x="5193959" y="3794065"/>
            <a:ext cx="272668" cy="272668"/>
          </a:xfrm>
          <a:prstGeom prst="ellipse">
            <a:avLst/>
          </a:prstGeom>
          <a:solidFill>
            <a:srgbClr val="ABEBD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40A2751-15FA-E1B4-2E74-510A45243309}"/>
              </a:ext>
            </a:extLst>
          </p:cNvPr>
          <p:cNvSpPr/>
          <p:nvPr/>
        </p:nvSpPr>
        <p:spPr>
          <a:xfrm>
            <a:off x="5193959" y="4133468"/>
            <a:ext cx="272668" cy="272668"/>
          </a:xfrm>
          <a:prstGeom prst="ellipse">
            <a:avLst/>
          </a:prstGeom>
          <a:solidFill>
            <a:srgbClr val="89E5D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0087402-724F-0B25-3A62-876EFB270ECD}"/>
              </a:ext>
            </a:extLst>
          </p:cNvPr>
          <p:cNvSpPr/>
          <p:nvPr/>
        </p:nvSpPr>
        <p:spPr>
          <a:xfrm>
            <a:off x="5193959" y="4472871"/>
            <a:ext cx="272668" cy="272668"/>
          </a:xfrm>
          <a:prstGeom prst="ellipse">
            <a:avLst/>
          </a:prstGeom>
          <a:solidFill>
            <a:srgbClr val="39C5A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074066C-C826-E33A-C906-7A7D91843908}"/>
              </a:ext>
            </a:extLst>
          </p:cNvPr>
          <p:cNvSpPr/>
          <p:nvPr/>
        </p:nvSpPr>
        <p:spPr>
          <a:xfrm>
            <a:off x="5193959" y="4806617"/>
            <a:ext cx="272668" cy="272668"/>
          </a:xfrm>
          <a:prstGeom prst="ellipse">
            <a:avLst/>
          </a:prstGeom>
          <a:solidFill>
            <a:srgbClr val="29BE9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DB0A636-BCC6-F94B-322F-09725B89F02E}"/>
              </a:ext>
            </a:extLst>
          </p:cNvPr>
          <p:cNvSpPr/>
          <p:nvPr/>
        </p:nvSpPr>
        <p:spPr>
          <a:xfrm>
            <a:off x="5193959" y="5146019"/>
            <a:ext cx="272668" cy="272668"/>
          </a:xfrm>
          <a:prstGeom prst="ellipse">
            <a:avLst/>
          </a:prstGeom>
          <a:solidFill>
            <a:srgbClr val="56D8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9773824B-FC18-3806-6079-520EEC1AD460}"/>
              </a:ext>
            </a:extLst>
          </p:cNvPr>
          <p:cNvSpPr/>
          <p:nvPr/>
        </p:nvSpPr>
        <p:spPr>
          <a:xfrm>
            <a:off x="5193959" y="5485422"/>
            <a:ext cx="272668" cy="272668"/>
          </a:xfrm>
          <a:prstGeom prst="ellipse">
            <a:avLst/>
          </a:prstGeom>
          <a:solidFill>
            <a:srgbClr val="56D8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75E2CFD2-4B39-DACB-0A8A-F966BF84C709}"/>
              </a:ext>
            </a:extLst>
          </p:cNvPr>
          <p:cNvSpPr txBox="1"/>
          <p:nvPr/>
        </p:nvSpPr>
        <p:spPr>
          <a:xfrm>
            <a:off x="5485735" y="2084134"/>
            <a:ext cx="1324967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ko-KR" altLang="en-US" sz="1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라이트</a:t>
            </a:r>
            <a:r>
              <a:rPr lang="en-US" altLang="ko-KR" sz="1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-</a:t>
            </a:r>
            <a:r>
              <a:rPr lang="ko-KR" altLang="en-US" sz="1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바디</a:t>
            </a:r>
            <a:endParaRPr lang="en-US" sz="14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41CB6BB5-DA23-C516-07D7-B60438D231FE}"/>
              </a:ext>
            </a:extLst>
          </p:cNvPr>
          <p:cNvSpPr txBox="1"/>
          <p:nvPr/>
        </p:nvSpPr>
        <p:spPr>
          <a:xfrm>
            <a:off x="5485735" y="3789408"/>
            <a:ext cx="1468315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ko-KR" altLang="en-US" sz="1400" dirty="0" err="1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미디엄</a:t>
            </a:r>
            <a:r>
              <a:rPr lang="en-US" altLang="ko-KR" sz="1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-</a:t>
            </a:r>
            <a:r>
              <a:rPr lang="ko-KR" altLang="en-US" sz="1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바디</a:t>
            </a:r>
            <a:endParaRPr lang="en-US" sz="14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925EBA32-CE0E-3C6A-2917-5928D5469A0F}"/>
              </a:ext>
            </a:extLst>
          </p:cNvPr>
          <p:cNvSpPr txBox="1"/>
          <p:nvPr/>
        </p:nvSpPr>
        <p:spPr>
          <a:xfrm>
            <a:off x="5485735" y="5483817"/>
            <a:ext cx="1239639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ko-KR" altLang="en-US" sz="1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풀</a:t>
            </a:r>
            <a:r>
              <a:rPr lang="en-US" altLang="ko-KR" sz="1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-</a:t>
            </a:r>
            <a:r>
              <a:rPr lang="ko-KR" altLang="en-US" sz="1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바디</a:t>
            </a:r>
            <a:endParaRPr lang="en-US" sz="14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E32223C1-07FA-B773-6FB0-7621D7256FD8}"/>
              </a:ext>
            </a:extLst>
          </p:cNvPr>
          <p:cNvSpPr txBox="1"/>
          <p:nvPr/>
        </p:nvSpPr>
        <p:spPr>
          <a:xfrm>
            <a:off x="5091323" y="1452343"/>
            <a:ext cx="1575892" cy="565056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600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바디</a:t>
            </a:r>
            <a:r>
              <a:rPr lang="en-US" sz="1600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기준</a:t>
            </a:r>
            <a:endParaRPr lang="en-US" sz="16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43415483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87D212-87DB-42B5-6D08-23375D6F4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CA79E24-82FB-BD0E-A283-2D0CA1D9C8EE}"/>
              </a:ext>
            </a:extLst>
          </p:cNvPr>
          <p:cNvSpPr txBox="1"/>
          <p:nvPr/>
        </p:nvSpPr>
        <p:spPr>
          <a:xfrm>
            <a:off x="7201540" y="2182759"/>
            <a:ext cx="4305654" cy="1559000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48"/>
              </a:spcBef>
              <a:spcAft>
                <a:spcPts val="217"/>
              </a:spcAft>
              <a:buClr>
                <a:schemeClr val="accent3"/>
              </a:buClr>
              <a:buNone/>
            </a:pPr>
            <a:r>
              <a:rPr lang="ko-KR" altLang="en-US" sz="1600" b="1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감지 방법</a:t>
            </a:r>
            <a:r>
              <a:rPr lang="en-US" altLang="ko-KR" sz="1600" b="1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:</a:t>
            </a:r>
          </a:p>
          <a:p>
            <a:pPr>
              <a:spcBef>
                <a:spcPts val="848"/>
              </a:spcBef>
              <a:spcAft>
                <a:spcPts val="217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혀</a:t>
            </a:r>
            <a:r>
              <a:rPr lang="en-US" altLang="ko-KR" sz="1600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목</a:t>
            </a:r>
            <a:r>
              <a:rPr lang="en-US" altLang="ko-KR" sz="1600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가슴 중앙에서 느껴지는 </a:t>
            </a:r>
            <a:r>
              <a:rPr lang="ko-KR" altLang="en-US" sz="1600" dirty="0" err="1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열감</a:t>
            </a:r>
            <a:endParaRPr lang="ko-KR" altLang="en-US" sz="1600" dirty="0">
              <a:solidFill>
                <a:schemeClr val="bg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pPr>
              <a:spcBef>
                <a:spcPts val="848"/>
              </a:spcBef>
              <a:spcAft>
                <a:spcPts val="217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주정 강화 와인의 경우 입</a:t>
            </a:r>
            <a:r>
              <a:rPr lang="en-US" altLang="ko-KR" sz="1600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목</a:t>
            </a:r>
            <a:r>
              <a:rPr lang="en-US" altLang="ko-KR" sz="1600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가슴에서 따끈한 감각이 </a:t>
            </a:r>
            <a:r>
              <a:rPr lang="ko-KR" altLang="en-US" sz="1600" dirty="0" err="1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느껴짐</a:t>
            </a:r>
            <a:endParaRPr lang="en-AU" altLang="ko-KR" sz="1600" dirty="0">
              <a:solidFill>
                <a:schemeClr val="bg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pPr>
              <a:spcBef>
                <a:spcPts val="848"/>
              </a:spcBef>
              <a:spcAft>
                <a:spcPts val="217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endParaRPr lang="en-AU" sz="1600" b="1" dirty="0">
              <a:solidFill>
                <a:schemeClr val="bg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pPr marL="0" indent="0">
              <a:spcBef>
                <a:spcPts val="848"/>
              </a:spcBef>
              <a:spcAft>
                <a:spcPts val="217"/>
              </a:spcAft>
              <a:buClr>
                <a:schemeClr val="accent3"/>
              </a:buClr>
              <a:buNone/>
            </a:pPr>
            <a:r>
              <a:rPr lang="ko-KR" altLang="en-US" sz="1600" b="1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비교</a:t>
            </a:r>
            <a:r>
              <a:rPr lang="en-US" altLang="ko-KR" sz="1600" b="1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:</a:t>
            </a:r>
            <a:endParaRPr lang="en-AU" sz="1600" b="1" dirty="0">
              <a:solidFill>
                <a:schemeClr val="bg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증류주의 따끈하고 타는 듯한 느낌</a:t>
            </a:r>
            <a:r>
              <a:rPr lang="en-US" altLang="ko-KR" sz="1600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</a:t>
            </a:r>
          </a:p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endParaRPr lang="en-US" sz="1600" b="1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pPr marL="0" indent="0"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  <a:buNone/>
            </a:pPr>
            <a:r>
              <a:rPr lang="en-AU" sz="1600" b="1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Tastes:</a:t>
            </a:r>
          </a:p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알코올 도수가 높으면 </a:t>
            </a:r>
            <a:r>
              <a:rPr lang="ko-KR" altLang="en-US" sz="1600" dirty="0" err="1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탄닌이나</a:t>
            </a:r>
            <a:r>
              <a:rPr lang="ko-KR" altLang="en-US" sz="1600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 당도가 더 강하게 느껴질 수 있다</a:t>
            </a:r>
            <a:endParaRPr lang="en-AU" sz="1600" dirty="0">
              <a:solidFill>
                <a:schemeClr val="bg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A1E15AF-AA28-9665-6713-4A23EE750A8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69" r="1169"/>
          <a:stretch/>
        </p:blipFill>
        <p:spPr>
          <a:xfrm>
            <a:off x="0" y="0"/>
            <a:ext cx="4467828" cy="6858000"/>
          </a:xfrm>
          <a:prstGeom prst="rect">
            <a:avLst/>
          </a:prstGeom>
        </p:spPr>
      </p:pic>
      <p:sp>
        <p:nvSpPr>
          <p:cNvPr id="5" name="Title 2">
            <a:extLst>
              <a:ext uri="{FF2B5EF4-FFF2-40B4-BE49-F238E27FC236}">
                <a16:creationId xmlns:a16="http://schemas.microsoft.com/office/drawing/2014/main" id="{3E0C658F-4F7D-FA0A-049F-E2CC184D1D10}"/>
              </a:ext>
            </a:extLst>
          </p:cNvPr>
          <p:cNvSpPr txBox="1"/>
          <p:nvPr/>
        </p:nvSpPr>
        <p:spPr>
          <a:xfrm>
            <a:off x="7201540" y="909503"/>
            <a:ext cx="6158452" cy="132556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sz="54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알코올 도수</a:t>
            </a:r>
            <a:endParaRPr lang="en-US" sz="5400" b="1" dirty="0">
              <a:solidFill>
                <a:schemeClr val="bg2">
                  <a:lumMod val="20000"/>
                  <a:lumOff val="80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F8CDA26-9A18-F851-34F0-41B95CA7207C}"/>
              </a:ext>
            </a:extLst>
          </p:cNvPr>
          <p:cNvSpPr/>
          <p:nvPr/>
        </p:nvSpPr>
        <p:spPr>
          <a:xfrm>
            <a:off x="5193959" y="2097052"/>
            <a:ext cx="272668" cy="272668"/>
          </a:xfrm>
          <a:prstGeom prst="ellipse">
            <a:avLst/>
          </a:prstGeom>
          <a:solidFill>
            <a:srgbClr val="DEF7F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534AFB2-DFCD-D876-280F-18E6ED0FBEF9}"/>
              </a:ext>
            </a:extLst>
          </p:cNvPr>
          <p:cNvSpPr/>
          <p:nvPr/>
        </p:nvSpPr>
        <p:spPr>
          <a:xfrm>
            <a:off x="5193959" y="2436455"/>
            <a:ext cx="272668" cy="272668"/>
          </a:xfrm>
          <a:prstGeom prst="ellipse">
            <a:avLst/>
          </a:prstGeom>
          <a:solidFill>
            <a:srgbClr val="DEF7F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FE10482-6257-DFC9-6E3C-0D3F3273EC4A}"/>
              </a:ext>
            </a:extLst>
          </p:cNvPr>
          <p:cNvSpPr/>
          <p:nvPr/>
        </p:nvSpPr>
        <p:spPr>
          <a:xfrm>
            <a:off x="5193959" y="2775857"/>
            <a:ext cx="272668" cy="272668"/>
          </a:xfrm>
          <a:prstGeom prst="ellipse">
            <a:avLst/>
          </a:prstGeom>
          <a:solidFill>
            <a:srgbClr val="CDF4E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19D1DF9-EF55-0379-6CC8-B839A51E8862}"/>
              </a:ext>
            </a:extLst>
          </p:cNvPr>
          <p:cNvSpPr/>
          <p:nvPr/>
        </p:nvSpPr>
        <p:spPr>
          <a:xfrm>
            <a:off x="5193959" y="3115260"/>
            <a:ext cx="272668" cy="272668"/>
          </a:xfrm>
          <a:prstGeom prst="ellipse">
            <a:avLst/>
          </a:prstGeom>
          <a:solidFill>
            <a:srgbClr val="BCEFE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519E4BD-AF6E-B943-85AE-A8C9F4EDDAED}"/>
              </a:ext>
            </a:extLst>
          </p:cNvPr>
          <p:cNvSpPr/>
          <p:nvPr/>
        </p:nvSpPr>
        <p:spPr>
          <a:xfrm>
            <a:off x="5193959" y="3454663"/>
            <a:ext cx="272668" cy="272668"/>
          </a:xfrm>
          <a:prstGeom prst="ellipse">
            <a:avLst/>
          </a:prstGeom>
          <a:solidFill>
            <a:srgbClr val="ABEBD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039F865-869B-91B4-3D63-43DCBCBCFFE5}"/>
              </a:ext>
            </a:extLst>
          </p:cNvPr>
          <p:cNvSpPr/>
          <p:nvPr/>
        </p:nvSpPr>
        <p:spPr>
          <a:xfrm>
            <a:off x="5193959" y="3794065"/>
            <a:ext cx="272668" cy="272668"/>
          </a:xfrm>
          <a:prstGeom prst="ellipse">
            <a:avLst/>
          </a:prstGeom>
          <a:solidFill>
            <a:srgbClr val="ABEBDF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40A2751-15FA-E1B4-2E74-510A45243309}"/>
              </a:ext>
            </a:extLst>
          </p:cNvPr>
          <p:cNvSpPr/>
          <p:nvPr/>
        </p:nvSpPr>
        <p:spPr>
          <a:xfrm>
            <a:off x="5193959" y="4133468"/>
            <a:ext cx="272668" cy="272668"/>
          </a:xfrm>
          <a:prstGeom prst="ellipse">
            <a:avLst/>
          </a:prstGeom>
          <a:solidFill>
            <a:srgbClr val="89E5D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0087402-724F-0B25-3A62-876EFB270ECD}"/>
              </a:ext>
            </a:extLst>
          </p:cNvPr>
          <p:cNvSpPr/>
          <p:nvPr/>
        </p:nvSpPr>
        <p:spPr>
          <a:xfrm>
            <a:off x="5193959" y="4472871"/>
            <a:ext cx="272668" cy="272668"/>
          </a:xfrm>
          <a:prstGeom prst="ellipse">
            <a:avLst/>
          </a:prstGeom>
          <a:solidFill>
            <a:srgbClr val="39C5A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074066C-C826-E33A-C906-7A7D91843908}"/>
              </a:ext>
            </a:extLst>
          </p:cNvPr>
          <p:cNvSpPr/>
          <p:nvPr/>
        </p:nvSpPr>
        <p:spPr>
          <a:xfrm>
            <a:off x="5193959" y="4806617"/>
            <a:ext cx="272668" cy="272668"/>
          </a:xfrm>
          <a:prstGeom prst="ellipse">
            <a:avLst/>
          </a:prstGeom>
          <a:solidFill>
            <a:srgbClr val="29BE9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9773824B-FC18-3806-6079-520EEC1AD460}"/>
              </a:ext>
            </a:extLst>
          </p:cNvPr>
          <p:cNvSpPr/>
          <p:nvPr/>
        </p:nvSpPr>
        <p:spPr>
          <a:xfrm>
            <a:off x="5193959" y="5148758"/>
            <a:ext cx="272668" cy="272668"/>
          </a:xfrm>
          <a:prstGeom prst="ellipse">
            <a:avLst/>
          </a:prstGeom>
          <a:solidFill>
            <a:srgbClr val="56D8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75E2CFD2-4B39-DACB-0A8A-F966BF84C709}"/>
              </a:ext>
            </a:extLst>
          </p:cNvPr>
          <p:cNvSpPr txBox="1"/>
          <p:nvPr/>
        </p:nvSpPr>
        <p:spPr>
          <a:xfrm>
            <a:off x="5485735" y="2084134"/>
            <a:ext cx="1324967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8% </a:t>
            </a:r>
            <a:r>
              <a:rPr lang="ko-KR" altLang="en-US" sz="1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낮음</a:t>
            </a:r>
            <a:endParaRPr lang="en-US" sz="14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9" name="Content Placeholder 2">
            <a:extLst>
              <a:ext uri="{FF2B5EF4-FFF2-40B4-BE49-F238E27FC236}">
                <a16:creationId xmlns:a16="http://schemas.microsoft.com/office/drawing/2014/main" id="{41CB6BB5-DA23-C516-07D7-B60438D231FE}"/>
              </a:ext>
            </a:extLst>
          </p:cNvPr>
          <p:cNvSpPr txBox="1"/>
          <p:nvPr/>
        </p:nvSpPr>
        <p:spPr>
          <a:xfrm>
            <a:off x="5485735" y="2775857"/>
            <a:ext cx="1468315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10%</a:t>
            </a:r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925EBA32-CE0E-3C6A-2917-5928D5469A0F}"/>
              </a:ext>
            </a:extLst>
          </p:cNvPr>
          <p:cNvSpPr txBox="1"/>
          <p:nvPr/>
        </p:nvSpPr>
        <p:spPr>
          <a:xfrm>
            <a:off x="5485735" y="5147153"/>
            <a:ext cx="1239639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17% </a:t>
            </a:r>
            <a:r>
              <a:rPr lang="ko-KR" altLang="en-US" sz="1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높음</a:t>
            </a:r>
            <a:endParaRPr lang="en-US" sz="14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E32223C1-07FA-B773-6FB0-7621D7256FD8}"/>
              </a:ext>
            </a:extLst>
          </p:cNvPr>
          <p:cNvSpPr txBox="1"/>
          <p:nvPr/>
        </p:nvSpPr>
        <p:spPr>
          <a:xfrm>
            <a:off x="5091323" y="1452343"/>
            <a:ext cx="1324967" cy="565056"/>
          </a:xfrm>
          <a:prstGeom prst="rect">
            <a:avLst/>
          </a:prstGeom>
        </p:spPr>
        <p:txBody>
          <a:bodyPr anchor="t">
            <a:normAutofit lnSpcReduction="10000"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1600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알코올 도수</a:t>
            </a:r>
            <a:r>
              <a:rPr lang="en-US" sz="1600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6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기준</a:t>
            </a:r>
            <a:endParaRPr lang="en-US" sz="16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B74A6EF-5A19-18F3-BD6D-F89C6F9A7DA1}"/>
              </a:ext>
            </a:extLst>
          </p:cNvPr>
          <p:cNvSpPr txBox="1"/>
          <p:nvPr/>
        </p:nvSpPr>
        <p:spPr>
          <a:xfrm>
            <a:off x="5485735" y="2443588"/>
            <a:ext cx="1324967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9%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2E6A562-D5CC-2975-B27B-5129B37273C1}"/>
              </a:ext>
            </a:extLst>
          </p:cNvPr>
          <p:cNvSpPr txBox="1"/>
          <p:nvPr/>
        </p:nvSpPr>
        <p:spPr>
          <a:xfrm>
            <a:off x="5485735" y="3110086"/>
            <a:ext cx="1468315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11%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1117320-7990-BB7F-11DE-E7F40A4D9B47}"/>
              </a:ext>
            </a:extLst>
          </p:cNvPr>
          <p:cNvSpPr txBox="1"/>
          <p:nvPr/>
        </p:nvSpPr>
        <p:spPr>
          <a:xfrm>
            <a:off x="5485735" y="3456927"/>
            <a:ext cx="1468315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12%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44A1F02-F3AF-9DDB-7323-8AF76CD83E94}"/>
              </a:ext>
            </a:extLst>
          </p:cNvPr>
          <p:cNvSpPr txBox="1"/>
          <p:nvPr/>
        </p:nvSpPr>
        <p:spPr>
          <a:xfrm>
            <a:off x="5485735" y="3791156"/>
            <a:ext cx="1468315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13%</a:t>
            </a: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78C8E7F5-1BAB-BD42-A709-E05C043ECF85}"/>
              </a:ext>
            </a:extLst>
          </p:cNvPr>
          <p:cNvSpPr txBox="1"/>
          <p:nvPr/>
        </p:nvSpPr>
        <p:spPr>
          <a:xfrm>
            <a:off x="5485735" y="4131691"/>
            <a:ext cx="1468315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14%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39D0BF0-CDFF-F763-37DA-7ECD730B9C40}"/>
              </a:ext>
            </a:extLst>
          </p:cNvPr>
          <p:cNvSpPr txBox="1"/>
          <p:nvPr/>
        </p:nvSpPr>
        <p:spPr>
          <a:xfrm>
            <a:off x="5485735" y="4472226"/>
            <a:ext cx="1468315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15%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C8F6AA94-56E0-7742-1141-19AA05EE8DE2}"/>
              </a:ext>
            </a:extLst>
          </p:cNvPr>
          <p:cNvSpPr txBox="1"/>
          <p:nvPr/>
        </p:nvSpPr>
        <p:spPr>
          <a:xfrm>
            <a:off x="5485735" y="4812762"/>
            <a:ext cx="1468315" cy="2726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800"/>
              </a:spcBef>
              <a:buClr>
                <a:schemeClr val="accent3"/>
              </a:buClr>
              <a:buNone/>
            </a:pPr>
            <a:r>
              <a:rPr lang="en-US" sz="1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16%</a:t>
            </a:r>
          </a:p>
        </p:txBody>
      </p:sp>
    </p:spTree>
    <p:extLst>
      <p:ext uri="{BB962C8B-B14F-4D97-AF65-F5344CB8AC3E}">
        <p14:creationId xmlns:p14="http://schemas.microsoft.com/office/powerpoint/2010/main" val="4050433569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EF4FC5-EFA7-0C4B-8FDF-6902D22EA0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AC7052DE-79D0-88D6-9673-C640E0FE192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9633" b="9633"/>
          <a:stretch/>
        </p:blipFill>
        <p:spPr>
          <a:xfrm>
            <a:off x="0" y="0"/>
            <a:ext cx="12192000" cy="6858000"/>
          </a:xfr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1C1B05D-123C-E1DD-5C08-0B98CCD147D2}"/>
              </a:ext>
            </a:extLst>
          </p:cNvPr>
          <p:cNvSpPr/>
          <p:nvPr/>
        </p:nvSpPr>
        <p:spPr>
          <a:xfrm>
            <a:off x="0" y="4351283"/>
            <a:ext cx="12192000" cy="1791979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74B6304-C79E-0D97-10BA-31BE98B2F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0811" y="4939863"/>
            <a:ext cx="6158452" cy="1325562"/>
          </a:xfrm>
        </p:spPr>
        <p:txBody>
          <a:bodyPr/>
          <a:lstStyle/>
          <a:p>
            <a:r>
              <a:rPr lang="en-US" sz="54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5.</a:t>
            </a:r>
            <a:r>
              <a:rPr lang="en-US" sz="54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결론</a:t>
            </a:r>
            <a:endParaRPr lang="en-US" sz="5400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B0E1EB-824D-8517-4411-A40C9EF885D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727513" y="4473446"/>
            <a:ext cx="5027257" cy="1209090"/>
          </a:xfrm>
        </p:spPr>
        <p:txBody>
          <a:bodyPr/>
          <a:lstStyle/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피니시가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짧은가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긴가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? 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풍미는 </a:t>
            </a: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균형감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밸런스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)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이 있는가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?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풍미가 오래 남는가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? 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두드러진 특별한 특징이 있는가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? 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와인에 대해 파악한 정보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81937758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EDBB8-5764-C613-0641-F111D48A90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304097B2-9639-15CA-C00D-C9ABD821C09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7850" b="7850"/>
          <a:stretch/>
        </p:blipFill>
        <p:spPr>
          <a:xfrm>
            <a:off x="-12592" y="-1"/>
            <a:ext cx="12298505" cy="6917909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A6AE26F-BAF6-63FA-F91B-22C776828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1578769"/>
            <a:ext cx="9828212" cy="1325562"/>
          </a:xfrm>
        </p:spPr>
        <p:txBody>
          <a:bodyPr/>
          <a:lstStyle/>
          <a:p>
            <a:r>
              <a:rPr lang="ko-KR" altLang="en-US" sz="5400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와인</a:t>
            </a:r>
            <a:endParaRPr lang="en-US" sz="5400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56D4A64-F89A-F3AB-00B8-71D85304F7D1}"/>
              </a:ext>
            </a:extLst>
          </p:cNvPr>
          <p:cNvSpPr txBox="1"/>
          <p:nvPr/>
        </p:nvSpPr>
        <p:spPr>
          <a:xfrm>
            <a:off x="407988" y="2302357"/>
            <a:ext cx="6158452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sz="32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스타일과 품종</a:t>
            </a:r>
            <a:endParaRPr lang="en-US" sz="3200" b="1" dirty="0">
              <a:solidFill>
                <a:schemeClr val="bg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64217312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EB8BC29-D6EC-EAC6-A4AF-C8F7CF4302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C4D309-6B5F-10DF-8B3D-828CE3680E59}"/>
              </a:ext>
            </a:extLst>
          </p:cNvPr>
          <p:cNvSpPr txBox="1">
            <a:spLocks/>
          </p:cNvSpPr>
          <p:nvPr/>
        </p:nvSpPr>
        <p:spPr>
          <a:xfrm>
            <a:off x="6959600" y="2864032"/>
            <a:ext cx="4625834" cy="1536928"/>
          </a:xfrm>
          <a:prstGeom prst="rect">
            <a:avLst/>
          </a:prstGeom>
        </p:spPr>
        <p:txBody>
          <a:bodyPr>
            <a:no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  <a:buNone/>
            </a:pPr>
            <a:r>
              <a:rPr lang="ko-KR" altLang="en-US" sz="1600" dirty="0" err="1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스파클링와인</a:t>
            </a:r>
            <a:r>
              <a:rPr lang="ko-KR" altLang="en-US" sz="1600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생산을 위한 다양한 방법이 개발되었으며</a:t>
            </a:r>
            <a:r>
              <a:rPr lang="en-US" altLang="ko-KR" sz="1600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방식에 따라 생산되는 스타일이 조금씩 다름</a:t>
            </a:r>
            <a:r>
              <a:rPr lang="en-US" altLang="ko-KR" sz="1600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lang="en-AU" sz="1600" dirty="0">
              <a:solidFill>
                <a:schemeClr val="bg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5"/>
              </a:buClr>
            </a:pPr>
            <a:r>
              <a:rPr lang="ko-KR" altLang="en-US" sz="1600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전통방식 </a:t>
            </a:r>
            <a:br>
              <a:rPr lang="ko-KR" altLang="en-US" sz="1600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en-US" altLang="ko-KR" sz="1600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en-AU" sz="1600" dirty="0" err="1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méthode</a:t>
            </a:r>
            <a:r>
              <a:rPr lang="en-AU" sz="1600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AU" sz="1600" dirty="0" err="1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traditionnelle</a:t>
            </a:r>
            <a:r>
              <a:rPr lang="en-AU" sz="1600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)</a:t>
            </a:r>
          </a:p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5"/>
              </a:buClr>
            </a:pPr>
            <a:r>
              <a:rPr lang="ko-KR" altLang="en-US" sz="1600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이전</a:t>
            </a:r>
            <a:r>
              <a:rPr lang="en-US" altLang="ko-KR" sz="1600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en-AU" sz="1600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Transfer) </a:t>
            </a:r>
            <a:r>
              <a:rPr lang="ko-KR" altLang="en-US" sz="1600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방식</a:t>
            </a:r>
          </a:p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5"/>
              </a:buClr>
            </a:pPr>
            <a:r>
              <a:rPr lang="ko-KR" altLang="en-US" sz="1600" dirty="0" err="1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앙세스트랄</a:t>
            </a:r>
            <a:r>
              <a:rPr lang="en-US" altLang="ko-KR" sz="1600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en-AU" sz="1600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Ancestral) </a:t>
            </a:r>
            <a:r>
              <a:rPr lang="ko-KR" altLang="en-US" sz="1600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방식</a:t>
            </a:r>
          </a:p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5"/>
              </a:buClr>
            </a:pPr>
            <a:r>
              <a:rPr lang="ko-KR" altLang="en-US" sz="1600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탱크방식</a:t>
            </a:r>
          </a:p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5"/>
              </a:buClr>
            </a:pPr>
            <a:r>
              <a:rPr lang="ko-KR" altLang="en-US" sz="1600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탄산주입방식</a:t>
            </a:r>
            <a:endParaRPr lang="en-AU" sz="1600" dirty="0">
              <a:solidFill>
                <a:schemeClr val="bg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2ED310-6E2C-4354-90FA-65B9FA98F62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47" t="25635"/>
          <a:stretch/>
        </p:blipFill>
        <p:spPr>
          <a:xfrm>
            <a:off x="0" y="0"/>
            <a:ext cx="6096000" cy="6858000"/>
          </a:xfrm>
          <a:prstGeom prst="rect">
            <a:avLst/>
          </a:prstGeom>
        </p:spPr>
      </p:pic>
      <p:sp>
        <p:nvSpPr>
          <p:cNvPr id="10" name="Title 2">
            <a:extLst>
              <a:ext uri="{FF2B5EF4-FFF2-40B4-BE49-F238E27FC236}">
                <a16:creationId xmlns:a16="http://schemas.microsoft.com/office/drawing/2014/main" id="{1A6F09DF-2272-6CE4-A557-439B27D69DEC}"/>
              </a:ext>
            </a:extLst>
          </p:cNvPr>
          <p:cNvSpPr txBox="1">
            <a:spLocks/>
          </p:cNvSpPr>
          <p:nvPr/>
        </p:nvSpPr>
        <p:spPr>
          <a:xfrm>
            <a:off x="6966722" y="798682"/>
            <a:ext cx="4934306" cy="132556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sz="6000" b="1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스파클링</a:t>
            </a:r>
            <a:br>
              <a:rPr lang="en-US" sz="6000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6000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와인</a:t>
            </a:r>
            <a:br>
              <a:rPr lang="en-US" sz="6000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endParaRPr lang="en-US" sz="6000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90325051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A14AC8C-A9D1-A1A0-0669-9C0D3039E46E}"/>
              </a:ext>
            </a:extLst>
          </p:cNvPr>
          <p:cNvCxnSpPr>
            <a:cxnSpLocks/>
          </p:cNvCxnSpPr>
          <p:nvPr/>
        </p:nvCxnSpPr>
        <p:spPr>
          <a:xfrm>
            <a:off x="6438900" y="2615129"/>
            <a:ext cx="223844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65AAC9DE-2034-F7C1-863B-D91B2A990B1C}"/>
              </a:ext>
            </a:extLst>
          </p:cNvPr>
          <p:cNvSpPr/>
          <p:nvPr/>
        </p:nvSpPr>
        <p:spPr>
          <a:xfrm>
            <a:off x="2100369" y="1914428"/>
            <a:ext cx="1499290" cy="149929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ko-KR" altLang="en-US" sz="14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천연 산도</a:t>
            </a:r>
            <a:endParaRPr lang="en-US" sz="1400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493" y="536744"/>
            <a:ext cx="5685593" cy="13255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sz="28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라이트</a:t>
            </a:r>
            <a:r>
              <a:rPr lang="en-US" altLang="ko-KR" sz="28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-</a:t>
            </a:r>
            <a:r>
              <a:rPr lang="ko-KR" altLang="en-US" sz="28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바디 화이트 와인</a:t>
            </a:r>
            <a:br>
              <a:rPr lang="en-AU" altLang="ko-KR" sz="28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5400" b="1" dirty="0" err="1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리슬링</a:t>
            </a:r>
            <a:endParaRPr lang="en-US" sz="5400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6" name="object 58">
            <a:extLst>
              <a:ext uri="{FF2B5EF4-FFF2-40B4-BE49-F238E27FC236}">
                <a16:creationId xmlns:a16="http://schemas.microsoft.com/office/drawing/2014/main" id="{B46CC802-77EB-C09D-AFD9-FC95B382B0AC}"/>
              </a:ext>
            </a:extLst>
          </p:cNvPr>
          <p:cNvSpPr txBox="1"/>
          <p:nvPr/>
        </p:nvSpPr>
        <p:spPr>
          <a:xfrm>
            <a:off x="8891912" y="5153815"/>
            <a:ext cx="2114328" cy="1053494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marL="285750" indent="-285750"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감귤류</a:t>
            </a:r>
          </a:p>
          <a:p>
            <a:pPr marL="285750" indent="-285750"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청사과</a:t>
            </a:r>
            <a:endParaRPr lang="ko-KR" alt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pPr marL="285750" indent="-285750"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향이 풍부 </a:t>
            </a:r>
          </a:p>
          <a:p>
            <a:pPr marL="285750" indent="-285750">
              <a:spcAft>
                <a:spcPts val="100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상큼한 과일 특징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18" name="object 58">
            <a:extLst>
              <a:ext uri="{FF2B5EF4-FFF2-40B4-BE49-F238E27FC236}">
                <a16:creationId xmlns:a16="http://schemas.microsoft.com/office/drawing/2014/main" id="{9CF3E3F5-F08B-FE27-FC27-D4E6D4A66279}"/>
              </a:ext>
            </a:extLst>
          </p:cNvPr>
          <p:cNvSpPr txBox="1"/>
          <p:nvPr/>
        </p:nvSpPr>
        <p:spPr>
          <a:xfrm>
            <a:off x="8828393" y="2481774"/>
            <a:ext cx="3072285" cy="198708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주요 포도 생산지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:</a:t>
            </a:r>
            <a:r>
              <a:rPr 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 </a:t>
            </a:r>
          </a:p>
          <a:p>
            <a:pPr>
              <a:buClr>
                <a:srgbClr val="F40000"/>
              </a:buClr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클레어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 밸리</a:t>
            </a:r>
          </a:p>
          <a:p>
            <a:pPr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에덴 밸리</a:t>
            </a:r>
          </a:p>
          <a:p>
            <a:pPr>
              <a:buClr>
                <a:srgbClr val="F40000"/>
              </a:buClr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태즈메이니아</a:t>
            </a:r>
            <a:endParaRPr lang="ko-KR" alt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  <a:p>
            <a:pPr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오렌지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(</a:t>
            </a:r>
            <a:r>
              <a:rPr 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Orange)</a:t>
            </a:r>
          </a:p>
          <a:p>
            <a:pPr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캔버라 지구</a:t>
            </a:r>
          </a:p>
          <a:p>
            <a:pPr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그레이트 서던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(</a:t>
            </a:r>
            <a:r>
              <a:rPr 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Great Southern)</a:t>
            </a:r>
          </a:p>
          <a:p>
            <a:pPr>
              <a:buClr>
                <a:srgbClr val="F40000"/>
              </a:buClr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헨티</a:t>
            </a:r>
            <a:endParaRPr 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26C32AB-0B4E-DE3E-C289-579E81A5A4F9}"/>
              </a:ext>
            </a:extLst>
          </p:cNvPr>
          <p:cNvCxnSpPr/>
          <p:nvPr/>
        </p:nvCxnSpPr>
        <p:spPr>
          <a:xfrm>
            <a:off x="6438900" y="5326428"/>
            <a:ext cx="23241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576BE157-7D11-DD5A-1B38-48AAD5625894}"/>
              </a:ext>
            </a:extLst>
          </p:cNvPr>
          <p:cNvCxnSpPr/>
          <p:nvPr/>
        </p:nvCxnSpPr>
        <p:spPr>
          <a:xfrm>
            <a:off x="2828382" y="4126429"/>
            <a:ext cx="295011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E73AC74A-00C6-A6F3-7691-A0152D1B5874}"/>
              </a:ext>
            </a:extLst>
          </p:cNvPr>
          <p:cNvCxnSpPr/>
          <p:nvPr/>
        </p:nvCxnSpPr>
        <p:spPr>
          <a:xfrm flipH="1" flipV="1">
            <a:off x="2828382" y="3548765"/>
            <a:ext cx="0" cy="55834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571AC46-7925-14F2-A34C-824C46EA7176}"/>
              </a:ext>
            </a:extLst>
          </p:cNvPr>
          <p:cNvCxnSpPr/>
          <p:nvPr/>
        </p:nvCxnSpPr>
        <p:spPr>
          <a:xfrm flipH="1" flipV="1">
            <a:off x="2982270" y="4158865"/>
            <a:ext cx="0" cy="55834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Placeholder 8" descr="A close up of a bottle&#10;&#10;Description automatically generated">
            <a:extLst>
              <a:ext uri="{FF2B5EF4-FFF2-40B4-BE49-F238E27FC236}">
                <a16:creationId xmlns:a16="http://schemas.microsoft.com/office/drawing/2014/main" id="{9A10A078-4590-A960-9F91-6C0F417E1CE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472" b="4762"/>
          <a:stretch>
            <a:fillRect/>
          </a:stretch>
        </p:blipFill>
        <p:spPr>
          <a:xfrm>
            <a:off x="5157922" y="368300"/>
            <a:ext cx="2114328" cy="6400800"/>
          </a:xfrm>
        </p:spPr>
      </p:pic>
      <p:sp>
        <p:nvSpPr>
          <p:cNvPr id="10" name="object 10">
            <a:extLst>
              <a:ext uri="{FF2B5EF4-FFF2-40B4-BE49-F238E27FC236}">
                <a16:creationId xmlns:a16="http://schemas.microsoft.com/office/drawing/2014/main" id="{CDA454BA-C57D-F892-5A87-4E89837F0D21}"/>
              </a:ext>
            </a:extLst>
          </p:cNvPr>
          <p:cNvSpPr txBox="1"/>
          <p:nvPr/>
        </p:nvSpPr>
        <p:spPr>
          <a:xfrm rot="16200000">
            <a:off x="3986076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RIESLING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3" name="object 58">
            <a:extLst>
              <a:ext uri="{FF2B5EF4-FFF2-40B4-BE49-F238E27FC236}">
                <a16:creationId xmlns:a16="http://schemas.microsoft.com/office/drawing/2014/main" id="{051C3059-4A70-9C7D-0CAD-436F648C1DA0}"/>
              </a:ext>
            </a:extLst>
          </p:cNvPr>
          <p:cNvSpPr txBox="1"/>
          <p:nvPr/>
        </p:nvSpPr>
        <p:spPr>
          <a:xfrm>
            <a:off x="3928481" y="3994662"/>
            <a:ext cx="539510" cy="263534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>
              <a:spcBef>
                <a:spcPts val="158"/>
              </a:spcBef>
              <a:spcAft>
                <a:spcPts val="638"/>
              </a:spcAft>
            </a:pPr>
            <a:r>
              <a:rPr lang="ko-KR" altLang="en-US" sz="1600" b="1" dirty="0">
                <a:solidFill>
                  <a:schemeClr val="accent2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특징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4A27B52-E505-F587-DFF5-981E4926C5BD}"/>
              </a:ext>
            </a:extLst>
          </p:cNvPr>
          <p:cNvSpPr/>
          <p:nvPr/>
        </p:nvSpPr>
        <p:spPr>
          <a:xfrm>
            <a:off x="2230944" y="4855349"/>
            <a:ext cx="1499290" cy="149929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ko-KR" altLang="en-US" sz="14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숙성 잠재력이 좋은 와인 </a:t>
            </a:r>
            <a:endParaRPr lang="en-US" sz="1400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DAF582BB-00FD-0D39-35C1-3C2191288BCD}"/>
              </a:ext>
            </a:extLst>
          </p:cNvPr>
          <p:cNvSpPr txBox="1"/>
          <p:nvPr/>
        </p:nvSpPr>
        <p:spPr>
          <a:xfrm>
            <a:off x="7466468" y="2475164"/>
            <a:ext cx="495714" cy="263534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ko-KR" altLang="en-US" sz="1600" b="1" dirty="0">
                <a:solidFill>
                  <a:schemeClr val="accent2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산지</a:t>
            </a:r>
            <a:endParaRPr lang="en-AU" sz="1600" b="1" dirty="0">
              <a:solidFill>
                <a:schemeClr val="accent2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52179E2A-02E2-9262-C89B-B2D8F98B159D}"/>
              </a:ext>
            </a:extLst>
          </p:cNvPr>
          <p:cNvSpPr txBox="1"/>
          <p:nvPr/>
        </p:nvSpPr>
        <p:spPr>
          <a:xfrm>
            <a:off x="6959600" y="1097164"/>
            <a:ext cx="4421356" cy="448200"/>
          </a:xfrm>
          <a:prstGeom prst="rect">
            <a:avLst/>
          </a:prstGeom>
        </p:spPr>
        <p:txBody>
          <a:bodyPr vert="horz" wrap="square" lIns="0" tIns="17145" rIns="0" bIns="0" rtlCol="0" anchor="b" anchorCtr="0">
            <a:spAutoFit/>
          </a:bodyPr>
          <a:lstStyle/>
          <a:p>
            <a:pPr>
              <a:spcBef>
                <a:spcPts val="158"/>
              </a:spcBef>
              <a:spcAft>
                <a:spcPts val="638"/>
              </a:spcAft>
            </a:pPr>
            <a:r>
              <a:rPr lang="ko-KR" altLang="en-US" sz="2800" b="1" dirty="0">
                <a:solidFill>
                  <a:schemeClr val="accent3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국제적으로 유명</a:t>
            </a:r>
            <a:endParaRPr lang="en-AU" sz="2800" b="1" dirty="0">
              <a:solidFill>
                <a:schemeClr val="accent3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2073160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pouring a liquid into a bottle&#10;&#10;Description automatically generated">
            <a:extLst>
              <a:ext uri="{FF2B5EF4-FFF2-40B4-BE49-F238E27FC236}">
                <a16:creationId xmlns:a16="http://schemas.microsoft.com/office/drawing/2014/main" id="{D67225C1-E7E5-73EC-80DA-8BB7446DAA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94951" y="0"/>
            <a:ext cx="4497049" cy="6858000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4BF8402-2F9A-493F-B3F3-FF2C8A032ACB}"/>
              </a:ext>
            </a:extLst>
          </p:cNvPr>
          <p:cNvSpPr txBox="1"/>
          <p:nvPr/>
        </p:nvSpPr>
        <p:spPr>
          <a:xfrm>
            <a:off x="407989" y="2643993"/>
            <a:ext cx="4932108" cy="3986468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816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/>
            </a:pPr>
            <a:r>
              <a:rPr lang="ko-KR" altLang="en-US" sz="1600" dirty="0">
                <a:solidFill>
                  <a:prstClr val="white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호주는 세계에서 가장 다양한 와인 생산지 중 하나로</a:t>
            </a:r>
            <a:r>
              <a:rPr lang="en-US" altLang="ko-KR" sz="1600" dirty="0">
                <a:solidFill>
                  <a:prstClr val="white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65</a:t>
            </a:r>
            <a:r>
              <a:rPr lang="ko-KR" altLang="en-US" sz="1600" dirty="0">
                <a:solidFill>
                  <a:prstClr val="white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개 와인 생산지에 걸쳐 </a:t>
            </a:r>
            <a:r>
              <a:rPr lang="en-US" altLang="ko-KR" sz="1600" dirty="0">
                <a:solidFill>
                  <a:prstClr val="white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150</a:t>
            </a:r>
            <a:r>
              <a:rPr lang="ko-KR" altLang="en-US" sz="1600" dirty="0">
                <a:solidFill>
                  <a:prstClr val="white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가지가 넘는 포도 품종이 재배되고 있습니다</a:t>
            </a:r>
            <a:r>
              <a:rPr lang="en-US" altLang="ko-KR" sz="1600" dirty="0">
                <a:solidFill>
                  <a:prstClr val="white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</a:t>
            </a:r>
          </a:p>
          <a:p>
            <a:pPr>
              <a:spcBef>
                <a:spcPts val="816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/>
            </a:pPr>
            <a:r>
              <a:rPr lang="ko-KR" altLang="en-US" sz="1600" dirty="0">
                <a:solidFill>
                  <a:prstClr val="white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호주 와인 업계는 창의성과 실험 정신으로 유명합니다</a:t>
            </a:r>
            <a:r>
              <a:rPr lang="en-US" altLang="ko-KR" sz="1600" dirty="0">
                <a:solidFill>
                  <a:prstClr val="white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</a:t>
            </a:r>
          </a:p>
          <a:p>
            <a:pPr>
              <a:spcBef>
                <a:spcPts val="816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/>
            </a:pPr>
            <a:r>
              <a:rPr lang="ko-KR" altLang="en-US" sz="1600" dirty="0">
                <a:solidFill>
                  <a:prstClr val="white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호주 와인은 와인을 만드는 사람들과 호주의 다양한 토양과 기후를 고스란히 반영합니다</a:t>
            </a:r>
            <a:r>
              <a:rPr lang="en-US" altLang="ko-KR" sz="1600" dirty="0">
                <a:solidFill>
                  <a:prstClr val="white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</a:t>
            </a:r>
          </a:p>
          <a:p>
            <a:pPr>
              <a:spcBef>
                <a:spcPts val="816"/>
              </a:spcBef>
              <a:buClr>
                <a:schemeClr val="accent3"/>
              </a:buClr>
              <a:buFont typeface="Arial" panose="020B0604020202020204" pitchFamily="34" charset="0"/>
              <a:buChar char="•"/>
              <a:defRPr/>
            </a:pPr>
            <a:r>
              <a:rPr lang="ko-KR" altLang="en-US" sz="1600" dirty="0">
                <a:solidFill>
                  <a:prstClr val="white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호주는 세계 최고 수준의 프리미엄 와인을 생산하는 고도로 숙련된 와인 제조 커뮤니티의 본고장입니다</a:t>
            </a:r>
            <a:r>
              <a:rPr lang="en-US" altLang="ko-KR" sz="1600" dirty="0">
                <a:solidFill>
                  <a:prstClr val="white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</a:t>
            </a:r>
            <a:endParaRPr lang="en-US" sz="1600" dirty="0">
              <a:solidFill>
                <a:prstClr val="white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47977BB0-9554-4D06-89D0-913255E34010}"/>
              </a:ext>
            </a:extLst>
          </p:cNvPr>
          <p:cNvSpPr txBox="1"/>
          <p:nvPr/>
        </p:nvSpPr>
        <p:spPr>
          <a:xfrm>
            <a:off x="407988" y="955760"/>
            <a:ext cx="6167618" cy="2473240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ko-KR" altLang="en-US" sz="54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때묻지 않은 땅에서</a:t>
            </a:r>
            <a:endParaRPr lang="en-AU" sz="5400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17424451-30D4-4639-A6DE-2DB1EA146B8C}"/>
              </a:ext>
            </a:extLst>
          </p:cNvPr>
          <p:cNvSpPr txBox="1"/>
          <p:nvPr/>
        </p:nvSpPr>
        <p:spPr>
          <a:xfrm>
            <a:off x="407988" y="379277"/>
            <a:ext cx="2963830" cy="379032"/>
          </a:xfrm>
          <a:prstGeom prst="rect">
            <a:avLst/>
          </a:prstGeom>
        </p:spPr>
        <p:txBody>
          <a:bodyPr vert="horz" wrap="none" lIns="0" tIns="15554" rIns="0" bIns="0" rtlCol="0">
            <a:noAutofit/>
          </a:bodyPr>
          <a:lstStyle/>
          <a:p>
            <a:pPr defTabSz="829587">
              <a:defRPr/>
            </a:pPr>
            <a:r>
              <a:rPr lang="ko-KR" altLang="en-US" sz="2800" b="1" dirty="0">
                <a:solidFill>
                  <a:prstClr val="white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독특한 와인</a:t>
            </a:r>
            <a:endParaRPr lang="en-AU" sz="2800" b="1" dirty="0">
              <a:solidFill>
                <a:prstClr val="white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0552445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64F10FB-64F7-8780-3DBF-0E22518CEA14}"/>
              </a:ext>
            </a:extLst>
          </p:cNvPr>
          <p:cNvCxnSpPr>
            <a:cxnSpLocks/>
          </p:cNvCxnSpPr>
          <p:nvPr/>
        </p:nvCxnSpPr>
        <p:spPr>
          <a:xfrm>
            <a:off x="4912535" y="2650675"/>
            <a:ext cx="86596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A14AC8C-A9D1-A1A0-0669-9C0D3039E46E}"/>
              </a:ext>
            </a:extLst>
          </p:cNvPr>
          <p:cNvCxnSpPr>
            <a:cxnSpLocks/>
          </p:cNvCxnSpPr>
          <p:nvPr/>
        </p:nvCxnSpPr>
        <p:spPr>
          <a:xfrm>
            <a:off x="6438900" y="2615129"/>
            <a:ext cx="223844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65AAC9DE-2034-F7C1-863B-D91B2A990B1C}"/>
              </a:ext>
            </a:extLst>
          </p:cNvPr>
          <p:cNvSpPr/>
          <p:nvPr/>
        </p:nvSpPr>
        <p:spPr>
          <a:xfrm>
            <a:off x="3356391" y="1776923"/>
            <a:ext cx="1900523" cy="1900523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217"/>
              </a:spcBef>
              <a:spcAft>
                <a:spcPts val="188"/>
              </a:spcAft>
            </a:pPr>
            <a:r>
              <a:rPr lang="ko-KR" altLang="en-US" sz="1400" b="1" dirty="0">
                <a:solidFill>
                  <a:schemeClr val="accent2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보통 </a:t>
            </a:r>
            <a:r>
              <a:rPr lang="ko-KR" altLang="en-US" sz="1400" b="1" dirty="0" err="1">
                <a:solidFill>
                  <a:schemeClr val="accent2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r>
              <a:rPr lang="ko-KR" altLang="en-US" sz="1400" b="1" dirty="0">
                <a:solidFill>
                  <a:schemeClr val="accent2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400" b="1" dirty="0" err="1">
                <a:solidFill>
                  <a:schemeClr val="accent2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블랑과</a:t>
            </a:r>
            <a:r>
              <a:rPr lang="ko-KR" altLang="en-US" sz="1400" b="1" dirty="0">
                <a:solidFill>
                  <a:schemeClr val="accent2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400" b="1" dirty="0" err="1">
                <a:solidFill>
                  <a:schemeClr val="accent2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블렌딩</a:t>
            </a:r>
            <a:endParaRPr lang="en-AU" sz="1400" b="1" dirty="0">
              <a:solidFill>
                <a:schemeClr val="accent2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493" y="536744"/>
            <a:ext cx="5685593" cy="13255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sz="28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라이트</a:t>
            </a:r>
            <a:r>
              <a:rPr lang="en-US" altLang="ko-KR" sz="28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-</a:t>
            </a:r>
            <a:r>
              <a:rPr lang="ko-KR" altLang="en-US" sz="28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바디 화이트 와인</a:t>
            </a:r>
            <a:br>
              <a:rPr lang="en-AU" altLang="ko-KR" sz="28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54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세미용</a:t>
            </a:r>
            <a:endParaRPr lang="en-US" sz="5400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6" name="object 58">
            <a:extLst>
              <a:ext uri="{FF2B5EF4-FFF2-40B4-BE49-F238E27FC236}">
                <a16:creationId xmlns:a16="http://schemas.microsoft.com/office/drawing/2014/main" id="{B46CC802-77EB-C09D-AFD9-FC95B382B0AC}"/>
              </a:ext>
            </a:extLst>
          </p:cNvPr>
          <p:cNvSpPr txBox="1"/>
          <p:nvPr/>
        </p:nvSpPr>
        <p:spPr>
          <a:xfrm>
            <a:off x="9006619" y="5292580"/>
            <a:ext cx="2114328" cy="835806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marL="285750" indent="-285750">
              <a:lnSpc>
                <a:spcPts val="12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감귤류</a:t>
            </a:r>
          </a:p>
          <a:p>
            <a:pPr marL="285750" indent="-285750">
              <a:lnSpc>
                <a:spcPts val="12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꽃</a:t>
            </a:r>
          </a:p>
          <a:p>
            <a:pPr marL="285750" indent="-285750">
              <a:lnSpc>
                <a:spcPts val="12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청사과</a:t>
            </a:r>
            <a:endParaRPr lang="ko-KR" altLang="en-US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pPr marL="285750" indent="-285750">
              <a:lnSpc>
                <a:spcPts val="12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핵과</a:t>
            </a:r>
          </a:p>
        </p:txBody>
      </p:sp>
      <p:sp>
        <p:nvSpPr>
          <p:cNvPr id="18" name="object 58">
            <a:extLst>
              <a:ext uri="{FF2B5EF4-FFF2-40B4-BE49-F238E27FC236}">
                <a16:creationId xmlns:a16="http://schemas.microsoft.com/office/drawing/2014/main" id="{9CF3E3F5-F08B-FE27-FC27-D4E6D4A66279}"/>
              </a:ext>
            </a:extLst>
          </p:cNvPr>
          <p:cNvSpPr txBox="1"/>
          <p:nvPr/>
        </p:nvSpPr>
        <p:spPr>
          <a:xfrm>
            <a:off x="8828393" y="2481774"/>
            <a:ext cx="2713901" cy="124841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ko-KR" altLang="en-US" sz="1600" b="1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보통 </a:t>
            </a:r>
            <a:r>
              <a:rPr lang="ko-KR" altLang="en-US" sz="1600" b="1" dirty="0" err="1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소비뇽</a:t>
            </a:r>
            <a:r>
              <a:rPr lang="ko-KR" altLang="en-US" sz="1600" b="1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 </a:t>
            </a:r>
            <a:r>
              <a:rPr lang="ko-KR" altLang="en-US" sz="1600" b="1" dirty="0" err="1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블랑과</a:t>
            </a:r>
            <a:r>
              <a:rPr lang="ko-KR" altLang="en-US" sz="1600" b="1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 </a:t>
            </a:r>
            <a:r>
              <a:rPr lang="ko-KR" altLang="en-US" sz="1600" b="1" dirty="0" err="1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블렌딩</a:t>
            </a:r>
            <a:r>
              <a:rPr lang="en-US" sz="1600" b="1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 </a:t>
            </a:r>
          </a:p>
          <a:p>
            <a:pPr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특히 헌터 밸리와 마가렛 리버가 주 산지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.</a:t>
            </a:r>
          </a:p>
          <a:p>
            <a:pPr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헌터 밸리 세미용은 독특한 스타일로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숙성이 잘 됨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Hellix SemiBold"/>
              </a:rPr>
              <a:t>. </a:t>
            </a:r>
            <a:endParaRPr 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Hellix SemiBold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26C32AB-0B4E-DE3E-C289-579E81A5A4F9}"/>
              </a:ext>
            </a:extLst>
          </p:cNvPr>
          <p:cNvCxnSpPr/>
          <p:nvPr/>
        </p:nvCxnSpPr>
        <p:spPr>
          <a:xfrm>
            <a:off x="6438900" y="5326428"/>
            <a:ext cx="23241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576BE157-7D11-DD5A-1B38-48AAD5625894}"/>
              </a:ext>
            </a:extLst>
          </p:cNvPr>
          <p:cNvCxnSpPr>
            <a:cxnSpLocks/>
          </p:cNvCxnSpPr>
          <p:nvPr/>
        </p:nvCxnSpPr>
        <p:spPr>
          <a:xfrm>
            <a:off x="4912535" y="4350686"/>
            <a:ext cx="86596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Placeholder 8" descr="A close up of a bottle&#10;&#10;Description automatically generated">
            <a:extLst>
              <a:ext uri="{FF2B5EF4-FFF2-40B4-BE49-F238E27FC236}">
                <a16:creationId xmlns:a16="http://schemas.microsoft.com/office/drawing/2014/main" id="{9A10A078-4590-A960-9F91-6C0F417E1CE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472" b="4762"/>
          <a:stretch>
            <a:fillRect/>
          </a:stretch>
        </p:blipFill>
        <p:spPr>
          <a:xfrm>
            <a:off x="5157922" y="368300"/>
            <a:ext cx="2114328" cy="6400800"/>
          </a:xfrm>
        </p:spPr>
      </p:pic>
      <p:sp>
        <p:nvSpPr>
          <p:cNvPr id="10" name="object 10">
            <a:extLst>
              <a:ext uri="{FF2B5EF4-FFF2-40B4-BE49-F238E27FC236}">
                <a16:creationId xmlns:a16="http://schemas.microsoft.com/office/drawing/2014/main" id="{CDA454BA-C57D-F892-5A87-4E89837F0D21}"/>
              </a:ext>
            </a:extLst>
          </p:cNvPr>
          <p:cNvSpPr txBox="1"/>
          <p:nvPr/>
        </p:nvSpPr>
        <p:spPr>
          <a:xfrm rot="16200000">
            <a:off x="3986076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SEMILLON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3" name="object 58">
            <a:extLst>
              <a:ext uri="{FF2B5EF4-FFF2-40B4-BE49-F238E27FC236}">
                <a16:creationId xmlns:a16="http://schemas.microsoft.com/office/drawing/2014/main" id="{051C3059-4A70-9C7D-0CAD-436F648C1DA0}"/>
              </a:ext>
            </a:extLst>
          </p:cNvPr>
          <p:cNvSpPr txBox="1"/>
          <p:nvPr/>
        </p:nvSpPr>
        <p:spPr>
          <a:xfrm>
            <a:off x="1484340" y="4600530"/>
            <a:ext cx="1910998" cy="509755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>
              <a:spcBef>
                <a:spcPts val="158"/>
              </a:spcBef>
              <a:spcAft>
                <a:spcPts val="638"/>
              </a:spcAft>
            </a:pPr>
            <a:r>
              <a:rPr lang="ko-KR" altLang="en-US" sz="1600" b="1" dirty="0">
                <a:solidFill>
                  <a:schemeClr val="accent2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라이트 바디 </a:t>
            </a:r>
            <a:r>
              <a:rPr lang="en-US" altLang="ko-KR" sz="1600" b="1" dirty="0">
                <a:solidFill>
                  <a:schemeClr val="accent2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~ </a:t>
            </a:r>
            <a:r>
              <a:rPr lang="ko-KR" altLang="en-US" sz="1600" b="1" dirty="0" err="1">
                <a:solidFill>
                  <a:schemeClr val="accent2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미디엄</a:t>
            </a:r>
            <a:r>
              <a:rPr lang="ko-KR" altLang="en-US" sz="1600" b="1" dirty="0">
                <a:solidFill>
                  <a:schemeClr val="accent2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 바디</a:t>
            </a:r>
            <a:endParaRPr lang="en-AU" sz="1600" b="1" dirty="0">
              <a:solidFill>
                <a:schemeClr val="accent2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DAF582BB-00FD-0D39-35C1-3C2191288BCD}"/>
              </a:ext>
            </a:extLst>
          </p:cNvPr>
          <p:cNvSpPr txBox="1"/>
          <p:nvPr/>
        </p:nvSpPr>
        <p:spPr>
          <a:xfrm>
            <a:off x="7401481" y="2475164"/>
            <a:ext cx="479888" cy="263534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ko-KR" altLang="en-US" sz="1600" b="1" dirty="0">
                <a:solidFill>
                  <a:schemeClr val="accent2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산지</a:t>
            </a:r>
            <a:endParaRPr lang="en-AU" sz="1600" b="1" dirty="0">
              <a:solidFill>
                <a:schemeClr val="accent2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35794D9-97F4-30AD-E975-96674AF46B3E}"/>
              </a:ext>
            </a:extLst>
          </p:cNvPr>
          <p:cNvGrpSpPr/>
          <p:nvPr/>
        </p:nvGrpSpPr>
        <p:grpSpPr>
          <a:xfrm rot="16200000">
            <a:off x="2984449" y="2705249"/>
            <a:ext cx="272668" cy="3324374"/>
            <a:chOff x="5193959" y="2097052"/>
            <a:chExt cx="272668" cy="3324374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53757CC7-A16D-AF44-D259-64BF997782F8}"/>
                </a:ext>
              </a:extLst>
            </p:cNvPr>
            <p:cNvSpPr/>
            <p:nvPr/>
          </p:nvSpPr>
          <p:spPr>
            <a:xfrm>
              <a:off x="5193959" y="2097052"/>
              <a:ext cx="272668" cy="272668"/>
            </a:xfrm>
            <a:prstGeom prst="ellipse">
              <a:avLst/>
            </a:prstGeom>
            <a:solidFill>
              <a:srgbClr val="DEF7F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5C111153-B3F3-78C4-D32A-021A331A3226}"/>
                </a:ext>
              </a:extLst>
            </p:cNvPr>
            <p:cNvSpPr/>
            <p:nvPr/>
          </p:nvSpPr>
          <p:spPr>
            <a:xfrm>
              <a:off x="5193959" y="2436455"/>
              <a:ext cx="272668" cy="272668"/>
            </a:xfrm>
            <a:prstGeom prst="ellipse">
              <a:avLst/>
            </a:prstGeom>
            <a:solidFill>
              <a:srgbClr val="DEF7F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4CCCCFA5-B20E-7AF4-39C7-7817FE8A1329}"/>
                </a:ext>
              </a:extLst>
            </p:cNvPr>
            <p:cNvSpPr/>
            <p:nvPr/>
          </p:nvSpPr>
          <p:spPr>
            <a:xfrm>
              <a:off x="5193959" y="2775857"/>
              <a:ext cx="272668" cy="272668"/>
            </a:xfrm>
            <a:prstGeom prst="ellipse">
              <a:avLst/>
            </a:prstGeom>
            <a:solidFill>
              <a:srgbClr val="CDF4E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9EF09979-C462-EDD1-8454-089FBC67A136}"/>
                </a:ext>
              </a:extLst>
            </p:cNvPr>
            <p:cNvSpPr/>
            <p:nvPr/>
          </p:nvSpPr>
          <p:spPr>
            <a:xfrm>
              <a:off x="5193959" y="3115260"/>
              <a:ext cx="272668" cy="272668"/>
            </a:xfrm>
            <a:prstGeom prst="ellipse">
              <a:avLst/>
            </a:prstGeom>
            <a:solidFill>
              <a:srgbClr val="BCEFE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464BCBCD-1B98-54A1-EFE7-6C2F34BDA3BD}"/>
                </a:ext>
              </a:extLst>
            </p:cNvPr>
            <p:cNvSpPr/>
            <p:nvPr/>
          </p:nvSpPr>
          <p:spPr>
            <a:xfrm>
              <a:off x="5193959" y="3454663"/>
              <a:ext cx="272668" cy="272668"/>
            </a:xfrm>
            <a:prstGeom prst="ellipse">
              <a:avLst/>
            </a:prstGeom>
            <a:solidFill>
              <a:srgbClr val="ABEBD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C77B6B13-7461-05A5-A17C-108F691A1311}"/>
                </a:ext>
              </a:extLst>
            </p:cNvPr>
            <p:cNvSpPr/>
            <p:nvPr/>
          </p:nvSpPr>
          <p:spPr>
            <a:xfrm>
              <a:off x="5193959" y="3794065"/>
              <a:ext cx="272668" cy="272668"/>
            </a:xfrm>
            <a:prstGeom prst="ellipse">
              <a:avLst/>
            </a:prstGeom>
            <a:solidFill>
              <a:srgbClr val="ABEBD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EC6E89A-4E96-2C3D-1A39-EE93B8C37E8C}"/>
                </a:ext>
              </a:extLst>
            </p:cNvPr>
            <p:cNvSpPr/>
            <p:nvPr/>
          </p:nvSpPr>
          <p:spPr>
            <a:xfrm>
              <a:off x="5193959" y="4133468"/>
              <a:ext cx="272668" cy="272668"/>
            </a:xfrm>
            <a:prstGeom prst="ellipse">
              <a:avLst/>
            </a:prstGeom>
            <a:solidFill>
              <a:srgbClr val="89E5D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8F4F9CF8-8291-A919-D42D-B83FDEE417D1}"/>
                </a:ext>
              </a:extLst>
            </p:cNvPr>
            <p:cNvSpPr/>
            <p:nvPr/>
          </p:nvSpPr>
          <p:spPr>
            <a:xfrm>
              <a:off x="5193959" y="4472871"/>
              <a:ext cx="272668" cy="272668"/>
            </a:xfrm>
            <a:prstGeom prst="ellipse">
              <a:avLst/>
            </a:prstGeom>
            <a:solidFill>
              <a:srgbClr val="39C5A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03CB14AF-08B8-B888-8FEE-699D63D18C58}"/>
                </a:ext>
              </a:extLst>
            </p:cNvPr>
            <p:cNvSpPr/>
            <p:nvPr/>
          </p:nvSpPr>
          <p:spPr>
            <a:xfrm>
              <a:off x="5193959" y="4806617"/>
              <a:ext cx="272668" cy="272668"/>
            </a:xfrm>
            <a:prstGeom prst="ellipse">
              <a:avLst/>
            </a:prstGeom>
            <a:solidFill>
              <a:srgbClr val="29BE9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F16376DE-347D-C521-ADF5-E3500BEE8EBD}"/>
                </a:ext>
              </a:extLst>
            </p:cNvPr>
            <p:cNvSpPr/>
            <p:nvPr/>
          </p:nvSpPr>
          <p:spPr>
            <a:xfrm>
              <a:off x="5193959" y="5148758"/>
              <a:ext cx="272668" cy="272668"/>
            </a:xfrm>
            <a:prstGeom prst="ellipse">
              <a:avLst/>
            </a:prstGeom>
            <a:solidFill>
              <a:srgbClr val="56D8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2E46A5D-2EB6-3B11-BD79-295ACF4F94D8}"/>
              </a:ext>
            </a:extLst>
          </p:cNvPr>
          <p:cNvCxnSpPr>
            <a:cxnSpLocks/>
          </p:cNvCxnSpPr>
          <p:nvPr/>
        </p:nvCxnSpPr>
        <p:spPr>
          <a:xfrm>
            <a:off x="1576552" y="4350686"/>
            <a:ext cx="171539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5F62D10-418E-62F5-268C-E99D747A4FD1}"/>
              </a:ext>
            </a:extLst>
          </p:cNvPr>
          <p:cNvCxnSpPr>
            <a:cxnSpLocks/>
          </p:cNvCxnSpPr>
          <p:nvPr/>
        </p:nvCxnSpPr>
        <p:spPr>
          <a:xfrm>
            <a:off x="1576552" y="4224686"/>
            <a:ext cx="0" cy="252000"/>
          </a:xfrm>
          <a:prstGeom prst="line">
            <a:avLst/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224B6A7C-125A-6A31-4E0D-90AC3EF1E1FA}"/>
              </a:ext>
            </a:extLst>
          </p:cNvPr>
          <p:cNvCxnSpPr>
            <a:cxnSpLocks/>
          </p:cNvCxnSpPr>
          <p:nvPr/>
        </p:nvCxnSpPr>
        <p:spPr>
          <a:xfrm>
            <a:off x="3279227" y="4224686"/>
            <a:ext cx="0" cy="252000"/>
          </a:xfrm>
          <a:prstGeom prst="line">
            <a:avLst/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5714390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A14AC8C-A9D1-A1A0-0669-9C0D3039E46E}"/>
              </a:ext>
            </a:extLst>
          </p:cNvPr>
          <p:cNvCxnSpPr>
            <a:cxnSpLocks/>
          </p:cNvCxnSpPr>
          <p:nvPr/>
        </p:nvCxnSpPr>
        <p:spPr>
          <a:xfrm>
            <a:off x="6438900" y="2615129"/>
            <a:ext cx="223844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65AAC9DE-2034-F7C1-863B-D91B2A990B1C}"/>
              </a:ext>
            </a:extLst>
          </p:cNvPr>
          <p:cNvSpPr/>
          <p:nvPr/>
        </p:nvSpPr>
        <p:spPr>
          <a:xfrm>
            <a:off x="3029805" y="3842953"/>
            <a:ext cx="1800380" cy="180038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285"/>
              </a:spcBef>
              <a:spcAft>
                <a:spcPts val="240"/>
              </a:spcAft>
            </a:pPr>
            <a:r>
              <a:rPr lang="ko-KR" altLang="en-US" sz="1400" b="1" dirty="0" err="1">
                <a:solidFill>
                  <a:schemeClr val="accent2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다재다능하고</a:t>
            </a:r>
            <a:r>
              <a:rPr lang="ko-KR" altLang="en-US" sz="1400" b="1" dirty="0">
                <a:solidFill>
                  <a:schemeClr val="accent2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 저항력이 좋은 품종</a:t>
            </a:r>
            <a:endParaRPr lang="en-AU" sz="1400" b="1" dirty="0">
              <a:solidFill>
                <a:schemeClr val="accent2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407" y="536744"/>
            <a:ext cx="5685593" cy="13255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sz="320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풀바디</a:t>
            </a:r>
            <a:r>
              <a:rPr lang="ko-KR" altLang="en-US" sz="32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화이트 와인</a:t>
            </a:r>
            <a:br>
              <a:rPr lang="en-AU" altLang="ko-KR" sz="32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5400" b="1" dirty="0" err="1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샤르도네</a:t>
            </a:r>
            <a:endParaRPr lang="en-US" sz="5400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6" name="object 58">
            <a:extLst>
              <a:ext uri="{FF2B5EF4-FFF2-40B4-BE49-F238E27FC236}">
                <a16:creationId xmlns:a16="http://schemas.microsoft.com/office/drawing/2014/main" id="{B46CC802-77EB-C09D-AFD9-FC95B382B0AC}"/>
              </a:ext>
            </a:extLst>
          </p:cNvPr>
          <p:cNvSpPr txBox="1"/>
          <p:nvPr/>
        </p:nvSpPr>
        <p:spPr>
          <a:xfrm>
            <a:off x="8890078" y="3763094"/>
            <a:ext cx="2114328" cy="1815241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배</a:t>
            </a:r>
          </a:p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사과</a:t>
            </a:r>
          </a:p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복숭아</a:t>
            </a:r>
          </a:p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감귤류</a:t>
            </a:r>
          </a:p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토스트</a:t>
            </a:r>
          </a:p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섬세한 오크 풍미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18" name="object 58">
            <a:extLst>
              <a:ext uri="{FF2B5EF4-FFF2-40B4-BE49-F238E27FC236}">
                <a16:creationId xmlns:a16="http://schemas.microsoft.com/office/drawing/2014/main" id="{9CF3E3F5-F08B-FE27-FC27-D4E6D4A66279}"/>
              </a:ext>
            </a:extLst>
          </p:cNvPr>
          <p:cNvSpPr txBox="1"/>
          <p:nvPr/>
        </p:nvSpPr>
        <p:spPr>
          <a:xfrm>
            <a:off x="8828394" y="2457390"/>
            <a:ext cx="2470778" cy="263534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모든 산지에서 재배</a:t>
            </a:r>
            <a:endParaRPr 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Inter Display Medium" panose="02000503000000020004" pitchFamily="2" charset="0"/>
            </a:endParaRPr>
          </a:p>
        </p:txBody>
      </p:sp>
      <p:sp>
        <p:nvSpPr>
          <p:cNvPr id="20" name="object 58">
            <a:extLst>
              <a:ext uri="{FF2B5EF4-FFF2-40B4-BE49-F238E27FC236}">
                <a16:creationId xmlns:a16="http://schemas.microsoft.com/office/drawing/2014/main" id="{0CE4ADEA-0858-AEA7-1896-CEE85700FBD5}"/>
              </a:ext>
            </a:extLst>
          </p:cNvPr>
          <p:cNvSpPr txBox="1"/>
          <p:nvPr/>
        </p:nvSpPr>
        <p:spPr>
          <a:xfrm>
            <a:off x="6980336" y="983218"/>
            <a:ext cx="3986228" cy="879087"/>
          </a:xfrm>
          <a:prstGeom prst="rect">
            <a:avLst/>
          </a:prstGeom>
        </p:spPr>
        <p:txBody>
          <a:bodyPr vert="horz" wrap="square" lIns="0" tIns="17145" rIns="0" bIns="0" rtlCol="0" anchor="b" anchorCtr="0">
            <a:spAutoFit/>
          </a:bodyPr>
          <a:lstStyle/>
          <a:p>
            <a:pPr>
              <a:spcBef>
                <a:spcPts val="158"/>
              </a:spcBef>
              <a:spcAft>
                <a:spcPts val="638"/>
              </a:spcAft>
            </a:pPr>
            <a:r>
              <a:rPr lang="ko-KR" altLang="en-US" sz="2800" b="1" dirty="0">
                <a:solidFill>
                  <a:schemeClr val="accent3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호주 화이트 와인 생산량의 </a:t>
            </a:r>
            <a:r>
              <a:rPr lang="en-US" altLang="ko-KR" sz="2800" b="1" dirty="0">
                <a:solidFill>
                  <a:schemeClr val="accent3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50%</a:t>
            </a:r>
            <a:endParaRPr lang="en-AU" sz="2800" b="1" dirty="0">
              <a:solidFill>
                <a:schemeClr val="accent3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26C32AB-0B4E-DE3E-C289-579E81A5A4F9}"/>
              </a:ext>
            </a:extLst>
          </p:cNvPr>
          <p:cNvCxnSpPr/>
          <p:nvPr/>
        </p:nvCxnSpPr>
        <p:spPr>
          <a:xfrm>
            <a:off x="6438900" y="4002124"/>
            <a:ext cx="232410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9A10A078-4590-A960-9F91-6C0F417E1CE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763" r="3763"/>
          <a:stretch/>
        </p:blipFill>
        <p:spPr>
          <a:xfrm>
            <a:off x="5271715" y="368300"/>
            <a:ext cx="2114328" cy="6400800"/>
          </a:xfrm>
        </p:spPr>
      </p:pic>
      <p:sp>
        <p:nvSpPr>
          <p:cNvPr id="10" name="object 10">
            <a:extLst>
              <a:ext uri="{FF2B5EF4-FFF2-40B4-BE49-F238E27FC236}">
                <a16:creationId xmlns:a16="http://schemas.microsoft.com/office/drawing/2014/main" id="{CDA454BA-C57D-F892-5A87-4E89837F0D21}"/>
              </a:ext>
            </a:extLst>
          </p:cNvPr>
          <p:cNvSpPr txBox="1"/>
          <p:nvPr/>
        </p:nvSpPr>
        <p:spPr>
          <a:xfrm rot="16200000">
            <a:off x="3986077" y="3933419"/>
            <a:ext cx="4652237" cy="51001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0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40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DAF582BB-00FD-0D39-35C1-3C2191288BCD}"/>
              </a:ext>
            </a:extLst>
          </p:cNvPr>
          <p:cNvSpPr txBox="1"/>
          <p:nvPr/>
        </p:nvSpPr>
        <p:spPr>
          <a:xfrm>
            <a:off x="7537096" y="2475164"/>
            <a:ext cx="541394" cy="263534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ko-KR" altLang="en-US" sz="1600" b="1" dirty="0">
                <a:solidFill>
                  <a:schemeClr val="accent2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산지</a:t>
            </a:r>
            <a:endParaRPr lang="en-AU" sz="1600" b="1" dirty="0">
              <a:solidFill>
                <a:schemeClr val="accent2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12C8CA4-2CCD-42BB-8BE3-B3FF97BE74C6}"/>
              </a:ext>
            </a:extLst>
          </p:cNvPr>
          <p:cNvCxnSpPr>
            <a:cxnSpLocks/>
          </p:cNvCxnSpPr>
          <p:nvPr/>
        </p:nvCxnSpPr>
        <p:spPr>
          <a:xfrm>
            <a:off x="2482367" y="2886216"/>
            <a:ext cx="316168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3EF9157-2177-F20A-8E2D-6F80C0F4F061}"/>
              </a:ext>
            </a:extLst>
          </p:cNvPr>
          <p:cNvCxnSpPr/>
          <p:nvPr/>
        </p:nvCxnSpPr>
        <p:spPr>
          <a:xfrm flipH="1" flipV="1">
            <a:off x="4002423" y="3143419"/>
            <a:ext cx="0" cy="55834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bject 58">
            <a:extLst>
              <a:ext uri="{FF2B5EF4-FFF2-40B4-BE49-F238E27FC236}">
                <a16:creationId xmlns:a16="http://schemas.microsoft.com/office/drawing/2014/main" id="{C6281A48-AFAE-490D-4393-9E2820C60E27}"/>
              </a:ext>
            </a:extLst>
          </p:cNvPr>
          <p:cNvSpPr txBox="1"/>
          <p:nvPr/>
        </p:nvSpPr>
        <p:spPr>
          <a:xfrm>
            <a:off x="3689687" y="2738698"/>
            <a:ext cx="521366" cy="263534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>
              <a:spcBef>
                <a:spcPts val="158"/>
              </a:spcBef>
              <a:spcAft>
                <a:spcPts val="638"/>
              </a:spcAft>
            </a:pPr>
            <a:r>
              <a:rPr lang="ko-KR" altLang="en-US" sz="1600" b="1" dirty="0">
                <a:solidFill>
                  <a:schemeClr val="accent2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특징</a:t>
            </a:r>
          </a:p>
        </p:txBody>
      </p:sp>
      <p:sp>
        <p:nvSpPr>
          <p:cNvPr id="33" name="object 58">
            <a:extLst>
              <a:ext uri="{FF2B5EF4-FFF2-40B4-BE49-F238E27FC236}">
                <a16:creationId xmlns:a16="http://schemas.microsoft.com/office/drawing/2014/main" id="{002B460F-DDD6-EBD1-D611-9DECC3EEF3E2}"/>
              </a:ext>
            </a:extLst>
          </p:cNvPr>
          <p:cNvSpPr txBox="1"/>
          <p:nvPr/>
        </p:nvSpPr>
        <p:spPr>
          <a:xfrm>
            <a:off x="935543" y="2738698"/>
            <a:ext cx="1556569" cy="1740861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spcBef>
                <a:spcPts val="150"/>
              </a:spcBef>
              <a:spcAft>
                <a:spcPts val="315"/>
              </a:spcAft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오크 풍미가 강한 살집이 있는 스타일에서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아삭한 산도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미네랄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우아한 풍미의 와인으로 대체되는 추세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 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6556157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A14AC8C-A9D1-A1A0-0669-9C0D3039E46E}"/>
              </a:ext>
            </a:extLst>
          </p:cNvPr>
          <p:cNvCxnSpPr>
            <a:cxnSpLocks/>
          </p:cNvCxnSpPr>
          <p:nvPr/>
        </p:nvCxnSpPr>
        <p:spPr>
          <a:xfrm>
            <a:off x="6438900" y="2615129"/>
            <a:ext cx="139971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493" y="536744"/>
            <a:ext cx="5685593" cy="13255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sz="32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아로마가 풍부한 화이트 와인</a:t>
            </a:r>
            <a:br>
              <a:rPr lang="en-AU" altLang="ko-KR" sz="32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5400" b="1" dirty="0" err="1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모스카토</a:t>
            </a:r>
            <a:endParaRPr lang="en-US" sz="5400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6" name="object 58">
            <a:extLst>
              <a:ext uri="{FF2B5EF4-FFF2-40B4-BE49-F238E27FC236}">
                <a16:creationId xmlns:a16="http://schemas.microsoft.com/office/drawing/2014/main" id="{B46CC802-77EB-C09D-AFD9-FC95B382B0AC}"/>
              </a:ext>
            </a:extLst>
          </p:cNvPr>
          <p:cNvSpPr txBox="1"/>
          <p:nvPr/>
        </p:nvSpPr>
        <p:spPr>
          <a:xfrm>
            <a:off x="7965113" y="3715186"/>
            <a:ext cx="3577182" cy="573875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가볍고 상큼하며 달콤한 와인</a:t>
            </a:r>
          </a:p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진한 꽃 특징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20" name="object 58">
            <a:extLst>
              <a:ext uri="{FF2B5EF4-FFF2-40B4-BE49-F238E27FC236}">
                <a16:creationId xmlns:a16="http://schemas.microsoft.com/office/drawing/2014/main" id="{0CE4ADEA-0858-AEA7-1896-CEE85700FBD5}"/>
              </a:ext>
            </a:extLst>
          </p:cNvPr>
          <p:cNvSpPr txBox="1"/>
          <p:nvPr/>
        </p:nvSpPr>
        <p:spPr>
          <a:xfrm>
            <a:off x="6975819" y="880626"/>
            <a:ext cx="3986228" cy="981679"/>
          </a:xfrm>
          <a:prstGeom prst="rect">
            <a:avLst/>
          </a:prstGeom>
        </p:spPr>
        <p:txBody>
          <a:bodyPr vert="horz" wrap="square" lIns="0" tIns="17145" rIns="0" bIns="0" rtlCol="0" anchor="b" anchorCtr="0">
            <a:spAutoFit/>
          </a:bodyPr>
          <a:lstStyle/>
          <a:p>
            <a:pPr>
              <a:spcBef>
                <a:spcPts val="158"/>
              </a:spcBef>
              <a:spcAft>
                <a:spcPts val="638"/>
              </a:spcAft>
            </a:pPr>
            <a:r>
              <a:rPr lang="ko-KR" altLang="en-US" sz="28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식전주와 디저트 </a:t>
            </a:r>
          </a:p>
          <a:p>
            <a:pPr>
              <a:spcBef>
                <a:spcPts val="158"/>
              </a:spcBef>
              <a:spcAft>
                <a:spcPts val="638"/>
              </a:spcAft>
            </a:pPr>
            <a:r>
              <a:rPr lang="ko-KR" altLang="en-US" sz="28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와인으로 인기</a:t>
            </a:r>
            <a:endParaRPr lang="en-AU" sz="2800" b="1" dirty="0">
              <a:solidFill>
                <a:schemeClr val="accent3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26C32AB-0B4E-DE3E-C289-579E81A5A4F9}"/>
              </a:ext>
            </a:extLst>
          </p:cNvPr>
          <p:cNvCxnSpPr>
            <a:cxnSpLocks/>
          </p:cNvCxnSpPr>
          <p:nvPr/>
        </p:nvCxnSpPr>
        <p:spPr>
          <a:xfrm>
            <a:off x="6438900" y="4002124"/>
            <a:ext cx="130512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9A10A078-4590-A960-9F91-6C0F417E1CE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763" r="3763"/>
          <a:stretch/>
        </p:blipFill>
        <p:spPr>
          <a:xfrm>
            <a:off x="5271715" y="368300"/>
            <a:ext cx="2114328" cy="6400800"/>
          </a:xfrm>
        </p:spPr>
      </p:pic>
      <p:sp>
        <p:nvSpPr>
          <p:cNvPr id="10" name="object 10">
            <a:extLst>
              <a:ext uri="{FF2B5EF4-FFF2-40B4-BE49-F238E27FC236}">
                <a16:creationId xmlns:a16="http://schemas.microsoft.com/office/drawing/2014/main" id="{CDA454BA-C57D-F892-5A87-4E89837F0D21}"/>
              </a:ext>
            </a:extLst>
          </p:cNvPr>
          <p:cNvSpPr txBox="1"/>
          <p:nvPr/>
        </p:nvSpPr>
        <p:spPr>
          <a:xfrm rot="16200000">
            <a:off x="3986078" y="4078958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MOSCATO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DAF582BB-00FD-0D39-35C1-3C2191288BCD}"/>
              </a:ext>
            </a:extLst>
          </p:cNvPr>
          <p:cNvSpPr txBox="1"/>
          <p:nvPr/>
        </p:nvSpPr>
        <p:spPr>
          <a:xfrm>
            <a:off x="7037749" y="2475164"/>
            <a:ext cx="1040741" cy="263534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ko-KR" altLang="en-US" sz="1600" b="1" dirty="0" err="1">
                <a:solidFill>
                  <a:schemeClr val="accent2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페어링</a:t>
            </a:r>
            <a:endParaRPr lang="en-AU" sz="1600" b="1" dirty="0">
              <a:solidFill>
                <a:schemeClr val="accent2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12C8CA4-2CCD-42BB-8BE3-B3FF97BE74C6}"/>
              </a:ext>
            </a:extLst>
          </p:cNvPr>
          <p:cNvCxnSpPr>
            <a:cxnSpLocks/>
          </p:cNvCxnSpPr>
          <p:nvPr/>
        </p:nvCxnSpPr>
        <p:spPr>
          <a:xfrm>
            <a:off x="2482367" y="3306114"/>
            <a:ext cx="316168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3EF9157-2177-F20A-8E2D-6F80C0F4F061}"/>
              </a:ext>
            </a:extLst>
          </p:cNvPr>
          <p:cNvCxnSpPr/>
          <p:nvPr/>
        </p:nvCxnSpPr>
        <p:spPr>
          <a:xfrm flipH="1" flipV="1">
            <a:off x="4002423" y="3563317"/>
            <a:ext cx="0" cy="55834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bject 58">
            <a:extLst>
              <a:ext uri="{FF2B5EF4-FFF2-40B4-BE49-F238E27FC236}">
                <a16:creationId xmlns:a16="http://schemas.microsoft.com/office/drawing/2014/main" id="{C6281A48-AFAE-490D-4393-9E2820C60E27}"/>
              </a:ext>
            </a:extLst>
          </p:cNvPr>
          <p:cNvSpPr txBox="1"/>
          <p:nvPr/>
        </p:nvSpPr>
        <p:spPr>
          <a:xfrm>
            <a:off x="3722109" y="3158596"/>
            <a:ext cx="471063" cy="263534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>
              <a:spcBef>
                <a:spcPts val="158"/>
              </a:spcBef>
              <a:spcAft>
                <a:spcPts val="638"/>
              </a:spcAft>
            </a:pPr>
            <a:r>
              <a:rPr lang="ko-KR" altLang="en-US" sz="1600" b="1" dirty="0">
                <a:solidFill>
                  <a:schemeClr val="accent2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특징</a:t>
            </a:r>
            <a:endParaRPr lang="en-AU" altLang="ko-KR" sz="1600" b="1" dirty="0">
              <a:solidFill>
                <a:schemeClr val="accent2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33" name="object 58">
            <a:extLst>
              <a:ext uri="{FF2B5EF4-FFF2-40B4-BE49-F238E27FC236}">
                <a16:creationId xmlns:a16="http://schemas.microsoft.com/office/drawing/2014/main" id="{002B460F-DDD6-EBD1-D611-9DECC3EEF3E2}"/>
              </a:ext>
            </a:extLst>
          </p:cNvPr>
          <p:cNvSpPr txBox="1"/>
          <p:nvPr/>
        </p:nvSpPr>
        <p:spPr>
          <a:xfrm>
            <a:off x="935543" y="3158596"/>
            <a:ext cx="1556569" cy="2152833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rtl="0">
              <a:lnSpc>
                <a:spcPts val="2100"/>
              </a:lnSpc>
            </a:pPr>
            <a:r>
              <a:rPr lang="ko-KR" altLang="en-US" sz="1600" dirty="0">
                <a:solidFill>
                  <a:srgbClr val="3C4043"/>
                </a:solidFill>
                <a:effectLst/>
              </a:rPr>
              <a:t>풍부한 오크 향이 특징이었던 스타일은 더욱 선명한 산미</a:t>
            </a:r>
            <a:r>
              <a:rPr lang="en-US" altLang="ko-KR" sz="1600" dirty="0">
                <a:solidFill>
                  <a:srgbClr val="3C4043"/>
                </a:solidFill>
                <a:effectLst/>
              </a:rPr>
              <a:t>, </a:t>
            </a:r>
            <a:r>
              <a:rPr lang="ko-KR" altLang="en-US" sz="1600" dirty="0" err="1">
                <a:solidFill>
                  <a:srgbClr val="3C4043"/>
                </a:solidFill>
                <a:effectLst/>
              </a:rPr>
              <a:t>미네랄리티</a:t>
            </a:r>
            <a:r>
              <a:rPr lang="en-US" altLang="ko-KR" sz="1600" dirty="0">
                <a:solidFill>
                  <a:srgbClr val="3C4043"/>
                </a:solidFill>
                <a:effectLst/>
              </a:rPr>
              <a:t>, </a:t>
            </a:r>
            <a:r>
              <a:rPr lang="ko-KR" altLang="en-US" sz="1600" dirty="0">
                <a:solidFill>
                  <a:srgbClr val="3C4043"/>
                </a:solidFill>
                <a:effectLst/>
              </a:rPr>
              <a:t>그리고 우아함을 지닌 와인으로 대체되었습니다</a:t>
            </a:r>
            <a:r>
              <a:rPr lang="en-US" altLang="ko-KR" sz="1600" dirty="0">
                <a:solidFill>
                  <a:srgbClr val="3C4043"/>
                </a:solidFill>
                <a:effectLst/>
              </a:rPr>
              <a:t>.</a:t>
            </a:r>
            <a:endParaRPr lang="ko-KR" altLang="en-US" sz="1600" dirty="0">
              <a:solidFill>
                <a:srgbClr val="3C4043"/>
              </a:solidFill>
              <a:effectLst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6AD2139-56AC-A5D7-AE81-C8B0351E8ED0}"/>
              </a:ext>
            </a:extLst>
          </p:cNvPr>
          <p:cNvCxnSpPr/>
          <p:nvPr/>
        </p:nvCxnSpPr>
        <p:spPr>
          <a:xfrm flipH="1" flipV="1">
            <a:off x="7634798" y="1894790"/>
            <a:ext cx="0" cy="55834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F470774E-822C-79A1-4D85-F665F6093524}"/>
              </a:ext>
            </a:extLst>
          </p:cNvPr>
          <p:cNvSpPr/>
          <p:nvPr/>
        </p:nvSpPr>
        <p:spPr>
          <a:xfrm>
            <a:off x="4173105" y="1442543"/>
            <a:ext cx="1376499" cy="1376499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285"/>
              </a:spcBef>
              <a:spcAft>
                <a:spcPts val="240"/>
              </a:spcAft>
            </a:pPr>
            <a:r>
              <a:rPr lang="ko-KR" altLang="en-US" sz="1000" b="1" dirty="0">
                <a:solidFill>
                  <a:schemeClr val="accent2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서늘한 지역에서 생산된 최상급 와인</a:t>
            </a:r>
            <a:endParaRPr lang="en-AU" sz="1000" b="1" dirty="0">
              <a:solidFill>
                <a:schemeClr val="accent2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7CF04C4-EFA5-E510-CBB0-1DF83AFC0DBE}"/>
              </a:ext>
            </a:extLst>
          </p:cNvPr>
          <p:cNvSpPr/>
          <p:nvPr/>
        </p:nvSpPr>
        <p:spPr>
          <a:xfrm>
            <a:off x="3307921" y="4219694"/>
            <a:ext cx="1376499" cy="1376499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285"/>
              </a:spcBef>
              <a:spcAft>
                <a:spcPts val="240"/>
              </a:spcAft>
            </a:pPr>
            <a:r>
              <a:rPr lang="ko-KR" altLang="en-US" sz="1000" b="1" dirty="0">
                <a:solidFill>
                  <a:schemeClr val="accent2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낮은 </a:t>
            </a:r>
            <a:br>
              <a:rPr lang="ko-KR" altLang="en-US" sz="1000" b="1" dirty="0">
                <a:solidFill>
                  <a:schemeClr val="accent2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</a:br>
            <a:r>
              <a:rPr lang="ko-KR" altLang="en-US" sz="1000" b="1" dirty="0">
                <a:solidFill>
                  <a:schemeClr val="accent2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알코올 함량</a:t>
            </a:r>
            <a:endParaRPr lang="en-AU" sz="1000" b="1" dirty="0">
              <a:solidFill>
                <a:schemeClr val="accent2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344472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A14AC8C-A9D1-A1A0-0669-9C0D3039E46E}"/>
              </a:ext>
            </a:extLst>
          </p:cNvPr>
          <p:cNvCxnSpPr>
            <a:cxnSpLocks/>
          </p:cNvCxnSpPr>
          <p:nvPr/>
        </p:nvCxnSpPr>
        <p:spPr>
          <a:xfrm>
            <a:off x="6821271" y="3114025"/>
            <a:ext cx="231840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65AAC9DE-2034-F7C1-863B-D91B2A990B1C}"/>
              </a:ext>
            </a:extLst>
          </p:cNvPr>
          <p:cNvSpPr/>
          <p:nvPr/>
        </p:nvSpPr>
        <p:spPr>
          <a:xfrm>
            <a:off x="9271493" y="2343432"/>
            <a:ext cx="1788323" cy="178832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285"/>
              </a:spcBef>
              <a:spcAft>
                <a:spcPts val="240"/>
              </a:spcAft>
            </a:pPr>
            <a:r>
              <a:rPr lang="ko-KR" altLang="en-US" sz="1400" b="1" dirty="0">
                <a:solidFill>
                  <a:schemeClr val="accent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호주 전역에서 재배</a:t>
            </a:r>
            <a:endParaRPr lang="en-AU" sz="1400" b="1" dirty="0">
              <a:solidFill>
                <a:schemeClr val="accent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493" y="536744"/>
            <a:ext cx="5685593" cy="13255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sz="3200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로제</a:t>
            </a:r>
            <a:r>
              <a:rPr lang="en-US" sz="3200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3200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와인</a:t>
            </a:r>
            <a:br>
              <a:rPr lang="en-US" sz="28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5400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로제</a:t>
            </a:r>
            <a:endParaRPr lang="en-US" sz="5400" b="1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6" name="object 58">
            <a:extLst>
              <a:ext uri="{FF2B5EF4-FFF2-40B4-BE49-F238E27FC236}">
                <a16:creationId xmlns:a16="http://schemas.microsoft.com/office/drawing/2014/main" id="{B46CC802-77EB-C09D-AFD9-FC95B382B0AC}"/>
              </a:ext>
            </a:extLst>
          </p:cNvPr>
          <p:cNvSpPr txBox="1"/>
          <p:nvPr/>
        </p:nvSpPr>
        <p:spPr>
          <a:xfrm>
            <a:off x="8141687" y="4543459"/>
            <a:ext cx="2830131" cy="1194558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신선한 붉은 과일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: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 Medium" panose="02000503000000020004" pitchFamily="2" charset="0"/>
            </a:endParaRPr>
          </a:p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체리 </a:t>
            </a:r>
          </a:p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딸기</a:t>
            </a:r>
          </a:p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산딸기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20" name="object 58">
            <a:extLst>
              <a:ext uri="{FF2B5EF4-FFF2-40B4-BE49-F238E27FC236}">
                <a16:creationId xmlns:a16="http://schemas.microsoft.com/office/drawing/2014/main" id="{0CE4ADEA-0858-AEA7-1896-CEE85700FBD5}"/>
              </a:ext>
            </a:extLst>
          </p:cNvPr>
          <p:cNvSpPr txBox="1"/>
          <p:nvPr/>
        </p:nvSpPr>
        <p:spPr>
          <a:xfrm>
            <a:off x="6985589" y="983218"/>
            <a:ext cx="4404305" cy="879087"/>
          </a:xfrm>
          <a:prstGeom prst="rect">
            <a:avLst/>
          </a:prstGeom>
        </p:spPr>
        <p:txBody>
          <a:bodyPr vert="horz" wrap="square" lIns="0" tIns="17145" rIns="0" bIns="0" rtlCol="0" anchor="b" anchorCtr="0">
            <a:spAutoFit/>
          </a:bodyPr>
          <a:lstStyle/>
          <a:p>
            <a:pPr>
              <a:spcBef>
                <a:spcPts val="158"/>
              </a:spcBef>
              <a:spcAft>
                <a:spcPts val="638"/>
              </a:spcAft>
            </a:pPr>
            <a:r>
              <a:rPr lang="ko-KR" altLang="en-US" sz="2800" b="1" dirty="0" err="1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페일</a:t>
            </a:r>
            <a:r>
              <a:rPr lang="ko-KR" altLang="en-US" sz="2800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 드라이 스타일이  모던 스타일로 인기 </a:t>
            </a:r>
            <a:endParaRPr lang="en-AU" sz="2800" b="1" dirty="0">
              <a:solidFill>
                <a:schemeClr val="accent4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26C32AB-0B4E-DE3E-C289-579E81A5A4F9}"/>
              </a:ext>
            </a:extLst>
          </p:cNvPr>
          <p:cNvCxnSpPr>
            <a:cxnSpLocks/>
          </p:cNvCxnSpPr>
          <p:nvPr/>
        </p:nvCxnSpPr>
        <p:spPr>
          <a:xfrm>
            <a:off x="6647005" y="4713222"/>
            <a:ext cx="130512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9A10A078-4590-A960-9F91-6C0F417E1CE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8710" r="8710"/>
          <a:stretch/>
        </p:blipFill>
        <p:spPr>
          <a:xfrm>
            <a:off x="5140408" y="368300"/>
            <a:ext cx="2114328" cy="6400800"/>
          </a:xfrm>
        </p:spPr>
      </p:pic>
      <p:sp>
        <p:nvSpPr>
          <p:cNvPr id="10" name="object 10">
            <a:extLst>
              <a:ext uri="{FF2B5EF4-FFF2-40B4-BE49-F238E27FC236}">
                <a16:creationId xmlns:a16="http://schemas.microsoft.com/office/drawing/2014/main" id="{CDA454BA-C57D-F892-5A87-4E89837F0D21}"/>
              </a:ext>
            </a:extLst>
          </p:cNvPr>
          <p:cNvSpPr txBox="1"/>
          <p:nvPr/>
        </p:nvSpPr>
        <p:spPr>
          <a:xfrm rot="16200000">
            <a:off x="3986078" y="4078958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ROSÉ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DAF582BB-00FD-0D39-35C1-3C2191288BCD}"/>
              </a:ext>
            </a:extLst>
          </p:cNvPr>
          <p:cNvSpPr txBox="1"/>
          <p:nvPr/>
        </p:nvSpPr>
        <p:spPr>
          <a:xfrm>
            <a:off x="7724274" y="2974060"/>
            <a:ext cx="417414" cy="263534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ko-KR" altLang="en-US" sz="1600" b="1" dirty="0">
                <a:solidFill>
                  <a:schemeClr val="accent2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산지</a:t>
            </a:r>
            <a:endParaRPr lang="en-AU" sz="1600" b="1" dirty="0">
              <a:solidFill>
                <a:schemeClr val="accent2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12C8CA4-2CCD-42BB-8BE3-B3FF97BE74C6}"/>
              </a:ext>
            </a:extLst>
          </p:cNvPr>
          <p:cNvCxnSpPr>
            <a:cxnSpLocks/>
          </p:cNvCxnSpPr>
          <p:nvPr/>
        </p:nvCxnSpPr>
        <p:spPr>
          <a:xfrm>
            <a:off x="2690472" y="3306114"/>
            <a:ext cx="280223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A3EF9157-2177-F20A-8E2D-6F80C0F4F061}"/>
              </a:ext>
            </a:extLst>
          </p:cNvPr>
          <p:cNvCxnSpPr/>
          <p:nvPr/>
        </p:nvCxnSpPr>
        <p:spPr>
          <a:xfrm flipH="1" flipV="1">
            <a:off x="2682147" y="3306114"/>
            <a:ext cx="0" cy="55834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bject 58">
            <a:extLst>
              <a:ext uri="{FF2B5EF4-FFF2-40B4-BE49-F238E27FC236}">
                <a16:creationId xmlns:a16="http://schemas.microsoft.com/office/drawing/2014/main" id="{002B460F-DDD6-EBD1-D611-9DECC3EEF3E2}"/>
              </a:ext>
            </a:extLst>
          </p:cNvPr>
          <p:cNvSpPr txBox="1"/>
          <p:nvPr/>
        </p:nvSpPr>
        <p:spPr>
          <a:xfrm>
            <a:off x="1544789" y="3929378"/>
            <a:ext cx="2401270" cy="82009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spcBef>
                <a:spcPts val="150"/>
              </a:spcBef>
              <a:spcAft>
                <a:spcPts val="315"/>
              </a:spcAft>
            </a:pPr>
            <a:r>
              <a:rPr lang="ko-KR" altLang="en-US" sz="1600" b="1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매우 다양한 스타일</a:t>
            </a:r>
            <a:endParaRPr lang="en-AU" sz="1600" b="1" dirty="0"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pPr algn="ctr">
              <a:spcBef>
                <a:spcPts val="150"/>
              </a:spcBef>
              <a:spcAft>
                <a:spcPts val="315"/>
              </a:spcAft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다양한 </a:t>
            </a: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적포도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 품종으로 생산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4055214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A14AC8C-A9D1-A1A0-0669-9C0D3039E46E}"/>
              </a:ext>
            </a:extLst>
          </p:cNvPr>
          <p:cNvCxnSpPr>
            <a:cxnSpLocks/>
          </p:cNvCxnSpPr>
          <p:nvPr/>
        </p:nvCxnSpPr>
        <p:spPr>
          <a:xfrm>
            <a:off x="6438900" y="2615129"/>
            <a:ext cx="223844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65AAC9DE-2034-F7C1-863B-D91B2A990B1C}"/>
              </a:ext>
            </a:extLst>
          </p:cNvPr>
          <p:cNvSpPr/>
          <p:nvPr/>
        </p:nvSpPr>
        <p:spPr>
          <a:xfrm>
            <a:off x="2863885" y="1616852"/>
            <a:ext cx="1011155" cy="101115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ko-KR" altLang="en-US" sz="105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영한 와인</a:t>
            </a:r>
            <a:endParaRPr lang="en-US" sz="105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493" y="536744"/>
            <a:ext cx="5685593" cy="13255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sz="3200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라이트</a:t>
            </a:r>
            <a:r>
              <a:rPr lang="en-US" altLang="ko-KR" sz="3200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-</a:t>
            </a:r>
            <a:r>
              <a:rPr lang="ko-KR" altLang="en-US" sz="3200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바디 레드 와인</a:t>
            </a:r>
            <a:br>
              <a:rPr lang="en-AU" altLang="ko-KR" sz="3200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5400" b="1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피노</a:t>
            </a:r>
            <a:r>
              <a:rPr lang="ko-KR" altLang="en-US" sz="54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00" b="1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누아</a:t>
            </a:r>
            <a:endParaRPr lang="en-US" sz="5400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8" name="object 58">
            <a:extLst>
              <a:ext uri="{FF2B5EF4-FFF2-40B4-BE49-F238E27FC236}">
                <a16:creationId xmlns:a16="http://schemas.microsoft.com/office/drawing/2014/main" id="{9CF3E3F5-F08B-FE27-FC27-D4E6D4A66279}"/>
              </a:ext>
            </a:extLst>
          </p:cNvPr>
          <p:cNvSpPr txBox="1"/>
          <p:nvPr/>
        </p:nvSpPr>
        <p:spPr>
          <a:xfrm>
            <a:off x="8828394" y="2481774"/>
            <a:ext cx="2800252" cy="75597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시원한 기후의 산지에 집중</a:t>
            </a:r>
          </a:p>
          <a:p>
            <a:pPr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야라 밸리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,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모닝턴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페닌슐라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,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태즈메이니아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 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26C32AB-0B4E-DE3E-C289-579E81A5A4F9}"/>
              </a:ext>
            </a:extLst>
          </p:cNvPr>
          <p:cNvCxnSpPr>
            <a:cxnSpLocks/>
          </p:cNvCxnSpPr>
          <p:nvPr/>
        </p:nvCxnSpPr>
        <p:spPr>
          <a:xfrm>
            <a:off x="6438900" y="5326428"/>
            <a:ext cx="119161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E73AC74A-00C6-A6F3-7691-A0152D1B5874}"/>
              </a:ext>
            </a:extLst>
          </p:cNvPr>
          <p:cNvCxnSpPr>
            <a:cxnSpLocks/>
          </p:cNvCxnSpPr>
          <p:nvPr/>
        </p:nvCxnSpPr>
        <p:spPr>
          <a:xfrm flipV="1">
            <a:off x="3369462" y="3337622"/>
            <a:ext cx="0" cy="91097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9A10A078-4590-A960-9F91-6C0F417E1CE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7992" r="7992"/>
          <a:stretch/>
        </p:blipFill>
        <p:spPr>
          <a:xfrm>
            <a:off x="5200878" y="573199"/>
            <a:ext cx="2114328" cy="6400800"/>
          </a:xfrm>
        </p:spPr>
      </p:pic>
      <p:sp>
        <p:nvSpPr>
          <p:cNvPr id="10" name="object 10">
            <a:extLst>
              <a:ext uri="{FF2B5EF4-FFF2-40B4-BE49-F238E27FC236}">
                <a16:creationId xmlns:a16="http://schemas.microsoft.com/office/drawing/2014/main" id="{CDA454BA-C57D-F892-5A87-4E89837F0D21}"/>
              </a:ext>
            </a:extLst>
          </p:cNvPr>
          <p:cNvSpPr txBox="1"/>
          <p:nvPr/>
        </p:nvSpPr>
        <p:spPr>
          <a:xfrm rot="16200000">
            <a:off x="3986076" y="4138268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PINOT NOIR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3" name="object 58">
            <a:extLst>
              <a:ext uri="{FF2B5EF4-FFF2-40B4-BE49-F238E27FC236}">
                <a16:creationId xmlns:a16="http://schemas.microsoft.com/office/drawing/2014/main" id="{051C3059-4A70-9C7D-0CAD-436F648C1DA0}"/>
              </a:ext>
            </a:extLst>
          </p:cNvPr>
          <p:cNvSpPr txBox="1"/>
          <p:nvPr/>
        </p:nvSpPr>
        <p:spPr>
          <a:xfrm>
            <a:off x="3200400" y="3647010"/>
            <a:ext cx="1197721" cy="263534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>
              <a:spcBef>
                <a:spcPts val="158"/>
              </a:spcBef>
              <a:spcAft>
                <a:spcPts val="638"/>
              </a:spcAft>
            </a:pPr>
            <a:r>
              <a:rPr lang="ko-KR" altLang="en-US" sz="1600" b="1" dirty="0">
                <a:solidFill>
                  <a:schemeClr val="accent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특징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4A27B52-E505-F587-DFF5-981E4926C5BD}"/>
              </a:ext>
            </a:extLst>
          </p:cNvPr>
          <p:cNvSpPr/>
          <p:nvPr/>
        </p:nvSpPr>
        <p:spPr>
          <a:xfrm>
            <a:off x="2897440" y="4358767"/>
            <a:ext cx="944045" cy="94404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ko-KR" altLang="en-US" sz="105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숙성된 </a:t>
            </a:r>
            <a:br>
              <a:rPr lang="ko-KR" altLang="en-US" sz="105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105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와인</a:t>
            </a:r>
            <a:endParaRPr lang="en-US" sz="105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DAF582BB-00FD-0D39-35C1-3C2191288BCD}"/>
              </a:ext>
            </a:extLst>
          </p:cNvPr>
          <p:cNvSpPr txBox="1"/>
          <p:nvPr/>
        </p:nvSpPr>
        <p:spPr>
          <a:xfrm>
            <a:off x="7466259" y="2475164"/>
            <a:ext cx="612231" cy="263534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ko-KR" altLang="en-US" sz="1600" b="1" dirty="0">
                <a:solidFill>
                  <a:schemeClr val="accent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산지</a:t>
            </a:r>
            <a:endParaRPr lang="en-AU" sz="1600" b="1" dirty="0">
              <a:solidFill>
                <a:schemeClr val="accent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52179E2A-02E2-9262-C89B-B2D8F98B159D}"/>
              </a:ext>
            </a:extLst>
          </p:cNvPr>
          <p:cNvSpPr txBox="1"/>
          <p:nvPr/>
        </p:nvSpPr>
        <p:spPr>
          <a:xfrm>
            <a:off x="7466259" y="532922"/>
            <a:ext cx="3812486" cy="1309974"/>
          </a:xfrm>
          <a:prstGeom prst="rect">
            <a:avLst/>
          </a:prstGeom>
        </p:spPr>
        <p:txBody>
          <a:bodyPr vert="horz" wrap="square" lIns="0" tIns="17145" rIns="0" bIns="0" rtlCol="0" anchor="b" anchorCtr="0">
            <a:spAutoFit/>
          </a:bodyPr>
          <a:lstStyle/>
          <a:p>
            <a:pPr>
              <a:spcBef>
                <a:spcPts val="158"/>
              </a:spcBef>
              <a:spcAft>
                <a:spcPts val="638"/>
              </a:spcAft>
            </a:pPr>
            <a:r>
              <a:rPr lang="ko-KR" altLang="en-US" sz="2800" b="1" dirty="0">
                <a:solidFill>
                  <a:schemeClr val="accent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호주의 가장 인기있는 가벼운 스타일의 레드 와인</a:t>
            </a:r>
            <a:endParaRPr lang="en-AU" sz="2800" b="1" dirty="0">
              <a:solidFill>
                <a:schemeClr val="accent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1973C715-2468-5EAE-CF12-964A32FAC392}"/>
              </a:ext>
            </a:extLst>
          </p:cNvPr>
          <p:cNvSpPr txBox="1"/>
          <p:nvPr/>
        </p:nvSpPr>
        <p:spPr>
          <a:xfrm>
            <a:off x="2312298" y="2743876"/>
            <a:ext cx="2114328" cy="509755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algn="ctr">
              <a:spcAft>
                <a:spcPts val="100"/>
              </a:spcAft>
              <a:buClr>
                <a:schemeClr val="accent4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경쾌한 레드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후르츠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블랙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후르츠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 풍미 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14" name="object 58">
            <a:extLst>
              <a:ext uri="{FF2B5EF4-FFF2-40B4-BE49-F238E27FC236}">
                <a16:creationId xmlns:a16="http://schemas.microsoft.com/office/drawing/2014/main" id="{D3F8F3B4-022B-D209-E285-93C57C3E2BC8}"/>
              </a:ext>
            </a:extLst>
          </p:cNvPr>
          <p:cNvSpPr txBox="1"/>
          <p:nvPr/>
        </p:nvSpPr>
        <p:spPr>
          <a:xfrm>
            <a:off x="2312298" y="5536097"/>
            <a:ext cx="2114328" cy="755976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algn="ctr">
              <a:spcAft>
                <a:spcPts val="100"/>
              </a:spcAft>
              <a:buClr>
                <a:schemeClr val="accent4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담배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숲 바닥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흙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스모크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향신료와 같은 보다 복합적인 특징 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15" name="object 58">
            <a:extLst>
              <a:ext uri="{FF2B5EF4-FFF2-40B4-BE49-F238E27FC236}">
                <a16:creationId xmlns:a16="http://schemas.microsoft.com/office/drawing/2014/main" id="{B4748276-38F5-1D23-FF69-A9C800D7F23D}"/>
              </a:ext>
            </a:extLst>
          </p:cNvPr>
          <p:cNvSpPr txBox="1"/>
          <p:nvPr/>
        </p:nvSpPr>
        <p:spPr>
          <a:xfrm>
            <a:off x="7697166" y="5165867"/>
            <a:ext cx="2800252" cy="781624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다양한 스타일</a:t>
            </a:r>
          </a:p>
          <a:p>
            <a:pPr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산지와 양조 과정에 따라 다채로운 스타일로 생산 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872622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A14AC8C-A9D1-A1A0-0669-9C0D3039E46E}"/>
              </a:ext>
            </a:extLst>
          </p:cNvPr>
          <p:cNvCxnSpPr>
            <a:cxnSpLocks/>
          </p:cNvCxnSpPr>
          <p:nvPr/>
        </p:nvCxnSpPr>
        <p:spPr>
          <a:xfrm>
            <a:off x="6438900" y="2615129"/>
            <a:ext cx="223844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65AAC9DE-2034-F7C1-863B-D91B2A990B1C}"/>
              </a:ext>
            </a:extLst>
          </p:cNvPr>
          <p:cNvSpPr/>
          <p:nvPr/>
        </p:nvSpPr>
        <p:spPr>
          <a:xfrm>
            <a:off x="2895175" y="1824402"/>
            <a:ext cx="944045" cy="94404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ko-KR" altLang="en-US" sz="9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따뜻한 기후</a:t>
            </a:r>
            <a:endParaRPr lang="en-US" sz="9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493" y="536744"/>
            <a:ext cx="5685593" cy="13255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sz="3200" b="1" dirty="0" err="1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풀바디</a:t>
            </a:r>
            <a:r>
              <a:rPr lang="ko-KR" altLang="en-US" sz="3200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3200" b="1" dirty="0" err="1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레드와인</a:t>
            </a:r>
            <a:br>
              <a:rPr lang="en-AU" altLang="ko-KR" sz="3200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5400" b="1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쉬라즈</a:t>
            </a:r>
            <a:br>
              <a:rPr lang="ko-KR" altLang="en-US" sz="54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endParaRPr lang="en-US" sz="5400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8" name="object 58">
            <a:extLst>
              <a:ext uri="{FF2B5EF4-FFF2-40B4-BE49-F238E27FC236}">
                <a16:creationId xmlns:a16="http://schemas.microsoft.com/office/drawing/2014/main" id="{9CF3E3F5-F08B-FE27-FC27-D4E6D4A66279}"/>
              </a:ext>
            </a:extLst>
          </p:cNvPr>
          <p:cNvSpPr txBox="1"/>
          <p:nvPr/>
        </p:nvSpPr>
        <p:spPr>
          <a:xfrm>
            <a:off x="8828393" y="2481774"/>
            <a:ext cx="2470779" cy="75597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모든 지역에서 재배</a:t>
            </a:r>
          </a:p>
          <a:p>
            <a:pPr>
              <a:buClr>
                <a:srgbClr val="F40000"/>
              </a:buClr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바로사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 밸리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헌터 밸리가 가장 유명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26C32AB-0B4E-DE3E-C289-579E81A5A4F9}"/>
              </a:ext>
            </a:extLst>
          </p:cNvPr>
          <p:cNvCxnSpPr>
            <a:cxnSpLocks/>
          </p:cNvCxnSpPr>
          <p:nvPr/>
        </p:nvCxnSpPr>
        <p:spPr>
          <a:xfrm>
            <a:off x="6438900" y="5326428"/>
            <a:ext cx="119161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E73AC74A-00C6-A6F3-7691-A0152D1B5874}"/>
              </a:ext>
            </a:extLst>
          </p:cNvPr>
          <p:cNvCxnSpPr>
            <a:cxnSpLocks/>
          </p:cNvCxnSpPr>
          <p:nvPr/>
        </p:nvCxnSpPr>
        <p:spPr>
          <a:xfrm flipV="1">
            <a:off x="3367197" y="3478062"/>
            <a:ext cx="0" cy="91097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9A10A078-4590-A960-9F91-6C0F417E1CE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8710" r="8710"/>
          <a:stretch/>
        </p:blipFill>
        <p:spPr>
          <a:xfrm>
            <a:off x="5157922" y="573199"/>
            <a:ext cx="2114328" cy="6400800"/>
          </a:xfrm>
        </p:spPr>
      </p:pic>
      <p:sp>
        <p:nvSpPr>
          <p:cNvPr id="10" name="object 10">
            <a:extLst>
              <a:ext uri="{FF2B5EF4-FFF2-40B4-BE49-F238E27FC236}">
                <a16:creationId xmlns:a16="http://schemas.microsoft.com/office/drawing/2014/main" id="{CDA454BA-C57D-F892-5A87-4E89837F0D21}"/>
              </a:ext>
            </a:extLst>
          </p:cNvPr>
          <p:cNvSpPr txBox="1"/>
          <p:nvPr/>
        </p:nvSpPr>
        <p:spPr>
          <a:xfrm rot="16200000">
            <a:off x="4037256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3" name="object 58">
            <a:extLst>
              <a:ext uri="{FF2B5EF4-FFF2-40B4-BE49-F238E27FC236}">
                <a16:creationId xmlns:a16="http://schemas.microsoft.com/office/drawing/2014/main" id="{051C3059-4A70-9C7D-0CAD-436F648C1DA0}"/>
              </a:ext>
            </a:extLst>
          </p:cNvPr>
          <p:cNvSpPr txBox="1"/>
          <p:nvPr/>
        </p:nvSpPr>
        <p:spPr>
          <a:xfrm>
            <a:off x="2411698" y="3787450"/>
            <a:ext cx="1910998" cy="263534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ko-KR" altLang="en-US" sz="1600" b="1" dirty="0">
                <a:solidFill>
                  <a:schemeClr val="accent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기후</a:t>
            </a:r>
            <a:endParaRPr lang="en-AU" sz="1600" b="1" dirty="0">
              <a:solidFill>
                <a:schemeClr val="accent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4A27B52-E505-F587-DFF5-981E4926C5BD}"/>
              </a:ext>
            </a:extLst>
          </p:cNvPr>
          <p:cNvSpPr/>
          <p:nvPr/>
        </p:nvSpPr>
        <p:spPr>
          <a:xfrm>
            <a:off x="2895175" y="4499207"/>
            <a:ext cx="944045" cy="94404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ko-KR" altLang="en-US" sz="9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더 서늘한 기후</a:t>
            </a:r>
            <a:endParaRPr lang="en-US" sz="9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DAF582BB-00FD-0D39-35C1-3C2191288BCD}"/>
              </a:ext>
            </a:extLst>
          </p:cNvPr>
          <p:cNvSpPr txBox="1"/>
          <p:nvPr/>
        </p:nvSpPr>
        <p:spPr>
          <a:xfrm>
            <a:off x="7568827" y="2475164"/>
            <a:ext cx="509663" cy="263534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ko-KR" altLang="en-US" sz="1600" b="1" dirty="0">
                <a:solidFill>
                  <a:schemeClr val="accent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산지</a:t>
            </a:r>
            <a:endParaRPr lang="en-AU" sz="1600" b="1" dirty="0">
              <a:solidFill>
                <a:schemeClr val="accent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52179E2A-02E2-9262-C89B-B2D8F98B159D}"/>
              </a:ext>
            </a:extLst>
          </p:cNvPr>
          <p:cNvSpPr txBox="1"/>
          <p:nvPr/>
        </p:nvSpPr>
        <p:spPr>
          <a:xfrm>
            <a:off x="6959600" y="842286"/>
            <a:ext cx="4421356" cy="879087"/>
          </a:xfrm>
          <a:prstGeom prst="rect">
            <a:avLst/>
          </a:prstGeom>
        </p:spPr>
        <p:txBody>
          <a:bodyPr vert="horz" wrap="square" lIns="0" tIns="17145" rIns="0" bIns="0" rtlCol="0" anchor="b" anchorCtr="0">
            <a:spAutoFit/>
          </a:bodyPr>
          <a:lstStyle/>
          <a:p>
            <a:pPr>
              <a:spcBef>
                <a:spcPts val="158"/>
              </a:spcBef>
              <a:spcAft>
                <a:spcPts val="638"/>
              </a:spcAft>
            </a:pPr>
            <a:r>
              <a:rPr lang="ko-KR" altLang="en-US" sz="2800" b="1" dirty="0">
                <a:solidFill>
                  <a:schemeClr val="accent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호주 와인 중 가장 잘 알려진 수출 와인</a:t>
            </a:r>
            <a:endParaRPr lang="en-AU" sz="2800" b="1" dirty="0">
              <a:solidFill>
                <a:schemeClr val="accent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1973C715-2468-5EAE-CF12-964A32FAC392}"/>
              </a:ext>
            </a:extLst>
          </p:cNvPr>
          <p:cNvSpPr txBox="1"/>
          <p:nvPr/>
        </p:nvSpPr>
        <p:spPr>
          <a:xfrm>
            <a:off x="2310033" y="2884316"/>
            <a:ext cx="2114328" cy="509755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algn="ctr">
              <a:spcAft>
                <a:spcPts val="100"/>
              </a:spcAft>
              <a:buClr>
                <a:schemeClr val="accent4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풍부하고 잘 익은 과일 풍미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스파이시 스타일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14" name="object 58">
            <a:extLst>
              <a:ext uri="{FF2B5EF4-FFF2-40B4-BE49-F238E27FC236}">
                <a16:creationId xmlns:a16="http://schemas.microsoft.com/office/drawing/2014/main" id="{D3F8F3B4-022B-D209-E285-93C57C3E2BC8}"/>
              </a:ext>
            </a:extLst>
          </p:cNvPr>
          <p:cNvSpPr txBox="1"/>
          <p:nvPr/>
        </p:nvSpPr>
        <p:spPr>
          <a:xfrm>
            <a:off x="2310033" y="5430317"/>
            <a:ext cx="2114328" cy="755976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algn="ctr">
              <a:spcAft>
                <a:spcPts val="100"/>
              </a:spcAft>
              <a:buClr>
                <a:schemeClr val="accent4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신선하고 중간 정도 무게감의 우아한 스타일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15" name="object 58">
            <a:extLst>
              <a:ext uri="{FF2B5EF4-FFF2-40B4-BE49-F238E27FC236}">
                <a16:creationId xmlns:a16="http://schemas.microsoft.com/office/drawing/2014/main" id="{B4748276-38F5-1D23-FF69-A9C800D7F23D}"/>
              </a:ext>
            </a:extLst>
          </p:cNvPr>
          <p:cNvSpPr txBox="1"/>
          <p:nvPr/>
        </p:nvSpPr>
        <p:spPr>
          <a:xfrm>
            <a:off x="7829595" y="5071550"/>
            <a:ext cx="3383837" cy="75597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ko-KR" altLang="en-US" sz="1600" b="1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여전히 포도를 생산하는 전세계 산지에서 가장 오래된 </a:t>
            </a:r>
            <a:r>
              <a:rPr lang="ko-KR" altLang="en-US" sz="1600" b="1" dirty="0" err="1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쉬라즈</a:t>
            </a:r>
            <a:r>
              <a:rPr lang="ko-KR" altLang="en-US" sz="1600" b="1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 포도나무 생존</a:t>
            </a:r>
            <a:endParaRPr lang="en-AU" sz="1600" b="1" dirty="0"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8727627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5EC956A-CDFF-1420-3917-1E207254250C}"/>
              </a:ext>
            </a:extLst>
          </p:cNvPr>
          <p:cNvCxnSpPr>
            <a:cxnSpLocks/>
          </p:cNvCxnSpPr>
          <p:nvPr/>
        </p:nvCxnSpPr>
        <p:spPr>
          <a:xfrm flipV="1">
            <a:off x="2823813" y="3777487"/>
            <a:ext cx="0" cy="435945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17D3CFB-FD2F-4E16-BE9C-FD1EDB663970}"/>
              </a:ext>
            </a:extLst>
          </p:cNvPr>
          <p:cNvCxnSpPr>
            <a:cxnSpLocks/>
          </p:cNvCxnSpPr>
          <p:nvPr/>
        </p:nvCxnSpPr>
        <p:spPr>
          <a:xfrm>
            <a:off x="1724356" y="4382347"/>
            <a:ext cx="401590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A14AC8C-A9D1-A1A0-0669-9C0D3039E46E}"/>
              </a:ext>
            </a:extLst>
          </p:cNvPr>
          <p:cNvCxnSpPr>
            <a:cxnSpLocks/>
          </p:cNvCxnSpPr>
          <p:nvPr/>
        </p:nvCxnSpPr>
        <p:spPr>
          <a:xfrm>
            <a:off x="6438900" y="2615129"/>
            <a:ext cx="223844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65AAC9DE-2034-F7C1-863B-D91B2A990B1C}"/>
              </a:ext>
            </a:extLst>
          </p:cNvPr>
          <p:cNvSpPr/>
          <p:nvPr/>
        </p:nvSpPr>
        <p:spPr>
          <a:xfrm>
            <a:off x="2078361" y="2365837"/>
            <a:ext cx="1512978" cy="151297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ko-KR" altLang="en-US" sz="10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두꺼운 껍질</a:t>
            </a:r>
            <a:r>
              <a:rPr lang="en-US" altLang="ko-KR" sz="10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br>
              <a:rPr lang="en-US" altLang="ko-KR" sz="10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10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견고하고 탄탄한 </a:t>
            </a:r>
            <a:r>
              <a:rPr lang="ko-KR" altLang="en-US" sz="100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탄닌</a:t>
            </a:r>
            <a:r>
              <a:rPr lang="ko-KR" altLang="en-US" sz="10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구조</a:t>
            </a:r>
            <a:endParaRPr lang="en-US" sz="10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493" y="536744"/>
            <a:ext cx="5685593" cy="13255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sz="3200" b="1" dirty="0" err="1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풀바디</a:t>
            </a:r>
            <a:r>
              <a:rPr lang="ko-KR" altLang="en-US" sz="3200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3200" b="1" dirty="0" err="1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레드와인</a:t>
            </a:r>
            <a:br>
              <a:rPr lang="en-AU" altLang="ko-KR" sz="3200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5400" b="1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카베르네</a:t>
            </a:r>
            <a:r>
              <a:rPr lang="ko-KR" altLang="en-US" sz="54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00" b="1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소비뇽</a:t>
            </a:r>
            <a:endParaRPr lang="en-US" sz="5400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8" name="object 58">
            <a:extLst>
              <a:ext uri="{FF2B5EF4-FFF2-40B4-BE49-F238E27FC236}">
                <a16:creationId xmlns:a16="http://schemas.microsoft.com/office/drawing/2014/main" id="{9CF3E3F5-F08B-FE27-FC27-D4E6D4A66279}"/>
              </a:ext>
            </a:extLst>
          </p:cNvPr>
          <p:cNvSpPr txBox="1"/>
          <p:nvPr/>
        </p:nvSpPr>
        <p:spPr>
          <a:xfrm>
            <a:off x="8828394" y="2481774"/>
            <a:ext cx="1981568" cy="1341265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rtl="0">
              <a:lnSpc>
                <a:spcPts val="2100"/>
              </a:lnSpc>
            </a:pPr>
            <a:r>
              <a:rPr lang="ko-KR" altLang="en-US" sz="1600" dirty="0">
                <a:solidFill>
                  <a:srgbClr val="3C4043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호주 전역에서 재배</a:t>
            </a:r>
          </a:p>
          <a:p>
            <a:pPr rtl="0">
              <a:lnSpc>
                <a:spcPts val="2100"/>
              </a:lnSpc>
            </a:pPr>
            <a:r>
              <a:rPr lang="ko-KR" altLang="en-US" sz="1600" dirty="0">
                <a:solidFill>
                  <a:srgbClr val="3C4043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특히 </a:t>
            </a:r>
            <a:r>
              <a:rPr lang="ko-KR" altLang="en-US" sz="1600" dirty="0" err="1">
                <a:solidFill>
                  <a:srgbClr val="3C4043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쿠나와라</a:t>
            </a:r>
            <a:r>
              <a:rPr lang="en-US" altLang="ko-KR" sz="1600" dirty="0">
                <a:solidFill>
                  <a:srgbClr val="3C4043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solidFill>
                  <a:srgbClr val="3C4043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마가렛 리버</a:t>
            </a:r>
            <a:r>
              <a:rPr lang="en-US" altLang="ko-KR" sz="1600" dirty="0">
                <a:solidFill>
                  <a:srgbClr val="3C4043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solidFill>
                  <a:srgbClr val="3C4043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야라 밸리와 같은 온화한 기후 지역에서 재배 </a:t>
            </a:r>
            <a:endParaRPr lang="id-ID" sz="1600" dirty="0">
              <a:solidFill>
                <a:srgbClr val="3C4043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26C32AB-0B4E-DE3E-C289-579E81A5A4F9}"/>
              </a:ext>
            </a:extLst>
          </p:cNvPr>
          <p:cNvCxnSpPr>
            <a:cxnSpLocks/>
          </p:cNvCxnSpPr>
          <p:nvPr/>
        </p:nvCxnSpPr>
        <p:spPr>
          <a:xfrm>
            <a:off x="6438900" y="5326428"/>
            <a:ext cx="119161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E73AC74A-00C6-A6F3-7691-A0152D1B5874}"/>
              </a:ext>
            </a:extLst>
          </p:cNvPr>
          <p:cNvCxnSpPr>
            <a:cxnSpLocks/>
          </p:cNvCxnSpPr>
          <p:nvPr/>
        </p:nvCxnSpPr>
        <p:spPr>
          <a:xfrm flipV="1">
            <a:off x="1724356" y="4382347"/>
            <a:ext cx="0" cy="527772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9A10A078-4590-A960-9F91-6C0F417E1CE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8710" r="8710"/>
          <a:stretch/>
        </p:blipFill>
        <p:spPr>
          <a:xfrm>
            <a:off x="5157922" y="573199"/>
            <a:ext cx="2114328" cy="6400800"/>
          </a:xfrm>
        </p:spPr>
      </p:pic>
      <p:sp>
        <p:nvSpPr>
          <p:cNvPr id="10" name="object 10">
            <a:extLst>
              <a:ext uri="{FF2B5EF4-FFF2-40B4-BE49-F238E27FC236}">
                <a16:creationId xmlns:a16="http://schemas.microsoft.com/office/drawing/2014/main" id="{CDA454BA-C57D-F892-5A87-4E89837F0D21}"/>
              </a:ext>
            </a:extLst>
          </p:cNvPr>
          <p:cNvSpPr txBox="1"/>
          <p:nvPr/>
        </p:nvSpPr>
        <p:spPr>
          <a:xfrm rot="16200000">
            <a:off x="3986076" y="4074129"/>
            <a:ext cx="4652237" cy="8000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4A27B52-E505-F587-DFF5-981E4926C5BD}"/>
              </a:ext>
            </a:extLst>
          </p:cNvPr>
          <p:cNvSpPr/>
          <p:nvPr/>
        </p:nvSpPr>
        <p:spPr>
          <a:xfrm>
            <a:off x="1020038" y="4910119"/>
            <a:ext cx="1411137" cy="1411137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ko-KR" altLang="en-US" sz="10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탁월한 숙성 잠재력</a:t>
            </a:r>
            <a:endParaRPr lang="en-US" sz="10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DAF582BB-00FD-0D39-35C1-3C2191288BCD}"/>
              </a:ext>
            </a:extLst>
          </p:cNvPr>
          <p:cNvSpPr txBox="1"/>
          <p:nvPr/>
        </p:nvSpPr>
        <p:spPr>
          <a:xfrm>
            <a:off x="7630510" y="2475164"/>
            <a:ext cx="447980" cy="263534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ko-KR" altLang="en-US" sz="1600" b="1" dirty="0">
                <a:solidFill>
                  <a:schemeClr val="accent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산지</a:t>
            </a:r>
            <a:endParaRPr lang="en-AU" sz="1600" b="1" dirty="0">
              <a:solidFill>
                <a:schemeClr val="accent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52179E2A-02E2-9262-C89B-B2D8F98B159D}"/>
              </a:ext>
            </a:extLst>
          </p:cNvPr>
          <p:cNvSpPr txBox="1"/>
          <p:nvPr/>
        </p:nvSpPr>
        <p:spPr>
          <a:xfrm>
            <a:off x="7130293" y="912064"/>
            <a:ext cx="4421356" cy="981679"/>
          </a:xfrm>
          <a:prstGeom prst="rect">
            <a:avLst/>
          </a:prstGeom>
        </p:spPr>
        <p:txBody>
          <a:bodyPr vert="horz" wrap="square" lIns="0" tIns="17145" rIns="0" bIns="0" rtlCol="0" anchor="b" anchorCtr="0">
            <a:spAutoFit/>
          </a:bodyPr>
          <a:lstStyle/>
          <a:p>
            <a:pPr>
              <a:spcBef>
                <a:spcPts val="158"/>
              </a:spcBef>
              <a:spcAft>
                <a:spcPts val="638"/>
              </a:spcAft>
            </a:pPr>
            <a:r>
              <a:rPr lang="ko-KR" altLang="en-US" sz="2800" b="1" dirty="0">
                <a:solidFill>
                  <a:schemeClr val="accent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호주에서 세 번째로 </a:t>
            </a:r>
          </a:p>
          <a:p>
            <a:pPr>
              <a:spcBef>
                <a:spcPts val="158"/>
              </a:spcBef>
              <a:spcAft>
                <a:spcPts val="638"/>
              </a:spcAft>
            </a:pPr>
            <a:r>
              <a:rPr lang="ko-KR" altLang="en-US" sz="2800" b="1" dirty="0">
                <a:solidFill>
                  <a:schemeClr val="accent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많이 재배되는 포도 품종</a:t>
            </a:r>
            <a:endParaRPr lang="en-AU" sz="2800" b="1" dirty="0">
              <a:solidFill>
                <a:schemeClr val="accent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1973C715-2468-5EAE-CF12-964A32FAC392}"/>
              </a:ext>
            </a:extLst>
          </p:cNvPr>
          <p:cNvSpPr txBox="1"/>
          <p:nvPr/>
        </p:nvSpPr>
        <p:spPr>
          <a:xfrm>
            <a:off x="3625937" y="5326428"/>
            <a:ext cx="2114328" cy="781624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marL="285750" indent="-285750">
              <a:spcAft>
                <a:spcPts val="1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블랙커런트</a:t>
            </a:r>
            <a:endParaRPr lang="ko-KR" alt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pPr marL="285750" indent="-285750">
              <a:spcAft>
                <a:spcPts val="1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고추</a:t>
            </a:r>
            <a:endParaRPr lang="ko-KR" altLang="en-US" sz="1600" b="1" i="1" dirty="0"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pPr marL="285750" indent="-285750">
              <a:spcAft>
                <a:spcPts val="1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민트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15" name="object 58">
            <a:extLst>
              <a:ext uri="{FF2B5EF4-FFF2-40B4-BE49-F238E27FC236}">
                <a16:creationId xmlns:a16="http://schemas.microsoft.com/office/drawing/2014/main" id="{B4748276-38F5-1D23-FF69-A9C800D7F23D}"/>
              </a:ext>
            </a:extLst>
          </p:cNvPr>
          <p:cNvSpPr txBox="1"/>
          <p:nvPr/>
        </p:nvSpPr>
        <p:spPr>
          <a:xfrm>
            <a:off x="7854500" y="4965874"/>
            <a:ext cx="2636389" cy="75597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블렌딩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 와인으로 주로 생산</a:t>
            </a:r>
          </a:p>
          <a:p>
            <a:pPr>
              <a:buClr>
                <a:srgbClr val="F40000"/>
              </a:buClr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메를로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,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쉬라즈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,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까베르네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 프랑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,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쁘띠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베르도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3" name="object 58">
            <a:extLst>
              <a:ext uri="{FF2B5EF4-FFF2-40B4-BE49-F238E27FC236}">
                <a16:creationId xmlns:a16="http://schemas.microsoft.com/office/drawing/2014/main" id="{051C3059-4A70-9C7D-0CAD-436F648C1DA0}"/>
              </a:ext>
            </a:extLst>
          </p:cNvPr>
          <p:cNvSpPr txBox="1"/>
          <p:nvPr/>
        </p:nvSpPr>
        <p:spPr>
          <a:xfrm>
            <a:off x="2428675" y="4270144"/>
            <a:ext cx="612296" cy="263534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ko-KR" altLang="en-US" sz="1600" b="1" dirty="0">
                <a:solidFill>
                  <a:schemeClr val="accent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특징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41C273F-616F-1B83-EF42-60E42AD634C5}"/>
              </a:ext>
            </a:extLst>
          </p:cNvPr>
          <p:cNvCxnSpPr>
            <a:cxnSpLocks/>
          </p:cNvCxnSpPr>
          <p:nvPr/>
        </p:nvCxnSpPr>
        <p:spPr>
          <a:xfrm flipV="1">
            <a:off x="4415272" y="4382347"/>
            <a:ext cx="0" cy="81881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0036976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86C4AEB-8378-D696-22B1-2A4F50C21F65}"/>
              </a:ext>
            </a:extLst>
          </p:cNvPr>
          <p:cNvCxnSpPr>
            <a:cxnSpLocks/>
          </p:cNvCxnSpPr>
          <p:nvPr/>
        </p:nvCxnSpPr>
        <p:spPr>
          <a:xfrm>
            <a:off x="4490019" y="4363298"/>
            <a:ext cx="128848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A14AC8C-A9D1-A1A0-0669-9C0D3039E46E}"/>
              </a:ext>
            </a:extLst>
          </p:cNvPr>
          <p:cNvCxnSpPr>
            <a:cxnSpLocks/>
          </p:cNvCxnSpPr>
          <p:nvPr/>
        </p:nvCxnSpPr>
        <p:spPr>
          <a:xfrm>
            <a:off x="6438900" y="2615129"/>
            <a:ext cx="223844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493" y="536744"/>
            <a:ext cx="6027942" cy="13255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sz="2800" b="1" dirty="0" err="1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늦</a:t>
            </a:r>
            <a:r>
              <a:rPr lang="ko-KR" altLang="en-US" sz="2800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수확 와인 및 스위트 와인</a:t>
            </a:r>
            <a:br>
              <a:rPr lang="en-US" sz="2800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5400" b="1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보트리티스</a:t>
            </a:r>
            <a:br>
              <a:rPr lang="ko-KR" altLang="en-US" sz="54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54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세미용</a:t>
            </a:r>
            <a:endParaRPr lang="en-US" sz="5400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8" name="object 58">
            <a:extLst>
              <a:ext uri="{FF2B5EF4-FFF2-40B4-BE49-F238E27FC236}">
                <a16:creationId xmlns:a16="http://schemas.microsoft.com/office/drawing/2014/main" id="{9CF3E3F5-F08B-FE27-FC27-D4E6D4A66279}"/>
              </a:ext>
            </a:extLst>
          </p:cNvPr>
          <p:cNvSpPr txBox="1"/>
          <p:nvPr/>
        </p:nvSpPr>
        <p:spPr>
          <a:xfrm>
            <a:off x="8828393" y="2481774"/>
            <a:ext cx="2470779" cy="1002197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보트리티스는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리베리나와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 헌터 밸리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지역와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 같은 습한 기후 조건에서 가장 잘 생장 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26C32AB-0B4E-DE3E-C289-579E81A5A4F9}"/>
              </a:ext>
            </a:extLst>
          </p:cNvPr>
          <p:cNvCxnSpPr>
            <a:cxnSpLocks/>
          </p:cNvCxnSpPr>
          <p:nvPr/>
        </p:nvCxnSpPr>
        <p:spPr>
          <a:xfrm>
            <a:off x="6438900" y="5326428"/>
            <a:ext cx="119161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9A10A078-4590-A960-9F91-6C0F417E1CE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2850" r="22850"/>
          <a:stretch/>
        </p:blipFill>
        <p:spPr>
          <a:xfrm>
            <a:off x="5218982" y="638133"/>
            <a:ext cx="2114328" cy="6400800"/>
          </a:xfrm>
        </p:spPr>
      </p:pic>
      <p:sp>
        <p:nvSpPr>
          <p:cNvPr id="10" name="object 10">
            <a:extLst>
              <a:ext uri="{FF2B5EF4-FFF2-40B4-BE49-F238E27FC236}">
                <a16:creationId xmlns:a16="http://schemas.microsoft.com/office/drawing/2014/main" id="{CDA454BA-C57D-F892-5A87-4E89837F0D21}"/>
              </a:ext>
            </a:extLst>
          </p:cNvPr>
          <p:cNvSpPr txBox="1"/>
          <p:nvPr/>
        </p:nvSpPr>
        <p:spPr>
          <a:xfrm rot="16200000">
            <a:off x="3986076" y="4074129"/>
            <a:ext cx="4652237" cy="80009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BOTRYTIS </a:t>
            </a:r>
          </a:p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SEMILLON</a:t>
            </a: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DAF582BB-00FD-0D39-35C1-3C2191288BCD}"/>
              </a:ext>
            </a:extLst>
          </p:cNvPr>
          <p:cNvSpPr txBox="1"/>
          <p:nvPr/>
        </p:nvSpPr>
        <p:spPr>
          <a:xfrm>
            <a:off x="7563853" y="2475164"/>
            <a:ext cx="514637" cy="263534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ko-KR" altLang="en-US" sz="1600" b="1" dirty="0">
                <a:solidFill>
                  <a:schemeClr val="accent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산지</a:t>
            </a:r>
            <a:endParaRPr lang="en-AU" sz="1600" b="1" dirty="0">
              <a:solidFill>
                <a:schemeClr val="accent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52179E2A-02E2-9262-C89B-B2D8F98B159D}"/>
              </a:ext>
            </a:extLst>
          </p:cNvPr>
          <p:cNvSpPr txBox="1"/>
          <p:nvPr/>
        </p:nvSpPr>
        <p:spPr>
          <a:xfrm>
            <a:off x="6993239" y="763267"/>
            <a:ext cx="4627802" cy="981679"/>
          </a:xfrm>
          <a:prstGeom prst="rect">
            <a:avLst/>
          </a:prstGeom>
        </p:spPr>
        <p:txBody>
          <a:bodyPr vert="horz" wrap="square" lIns="0" tIns="17145" rIns="0" bIns="0" rtlCol="0" anchor="b" anchorCtr="0">
            <a:spAutoFit/>
          </a:bodyPr>
          <a:lstStyle/>
          <a:p>
            <a:pPr>
              <a:spcBef>
                <a:spcPts val="158"/>
              </a:spcBef>
              <a:spcAft>
                <a:spcPts val="638"/>
              </a:spcAft>
            </a:pPr>
            <a:r>
              <a:rPr lang="ko-KR" altLang="en-US" sz="2800" b="1" dirty="0">
                <a:solidFill>
                  <a:schemeClr val="accent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호주에서 가장 유명한 </a:t>
            </a:r>
          </a:p>
          <a:p>
            <a:pPr>
              <a:spcBef>
                <a:spcPts val="158"/>
              </a:spcBef>
              <a:spcAft>
                <a:spcPts val="638"/>
              </a:spcAft>
            </a:pPr>
            <a:r>
              <a:rPr lang="ko-KR" altLang="en-US" sz="2800" b="1" dirty="0">
                <a:solidFill>
                  <a:schemeClr val="accent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스위트 와인 스타일</a:t>
            </a:r>
            <a:endParaRPr lang="en-AU" sz="2800" b="1" dirty="0">
              <a:solidFill>
                <a:schemeClr val="accent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12" name="object 58">
            <a:extLst>
              <a:ext uri="{FF2B5EF4-FFF2-40B4-BE49-F238E27FC236}">
                <a16:creationId xmlns:a16="http://schemas.microsoft.com/office/drawing/2014/main" id="{C11779A9-E865-E6F1-60CB-63579E48514D}"/>
              </a:ext>
            </a:extLst>
          </p:cNvPr>
          <p:cNvSpPr txBox="1"/>
          <p:nvPr/>
        </p:nvSpPr>
        <p:spPr>
          <a:xfrm>
            <a:off x="7769114" y="5201331"/>
            <a:ext cx="4182480" cy="781624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marL="285750" indent="-285750">
              <a:spcAft>
                <a:spcPts val="1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핵과 풍미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주로 살구</a:t>
            </a:r>
          </a:p>
          <a:p>
            <a:pPr marL="285750" indent="-285750">
              <a:spcAft>
                <a:spcPts val="1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감귤류 </a:t>
            </a:r>
          </a:p>
          <a:p>
            <a:pPr marL="285750" indent="-285750">
              <a:spcAft>
                <a:spcPts val="100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꿀 </a:t>
            </a:r>
          </a:p>
        </p:txBody>
      </p:sp>
      <p:sp>
        <p:nvSpPr>
          <p:cNvPr id="16" name="object 58">
            <a:extLst>
              <a:ext uri="{FF2B5EF4-FFF2-40B4-BE49-F238E27FC236}">
                <a16:creationId xmlns:a16="http://schemas.microsoft.com/office/drawing/2014/main" id="{972E7086-6797-43C6-01BC-D802AD7ECAF4}"/>
              </a:ext>
            </a:extLst>
          </p:cNvPr>
          <p:cNvSpPr txBox="1"/>
          <p:nvPr/>
        </p:nvSpPr>
        <p:spPr>
          <a:xfrm>
            <a:off x="1484340" y="4645696"/>
            <a:ext cx="1910998" cy="755976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>
              <a:spcBef>
                <a:spcPts val="158"/>
              </a:spcBef>
              <a:spcAft>
                <a:spcPts val="638"/>
              </a:spcAft>
            </a:pPr>
            <a:r>
              <a:rPr lang="ko-KR" altLang="en-US" sz="1600" b="1" dirty="0">
                <a:solidFill>
                  <a:schemeClr val="accent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색상은 연한 노랑부터 짙은 황금색</a:t>
            </a:r>
            <a:endParaRPr lang="en-AU" sz="1600" b="1" dirty="0">
              <a:solidFill>
                <a:schemeClr val="accent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F732579-B0A9-D1A8-5BAE-07C8020BD374}"/>
              </a:ext>
            </a:extLst>
          </p:cNvPr>
          <p:cNvSpPr/>
          <p:nvPr/>
        </p:nvSpPr>
        <p:spPr>
          <a:xfrm rot="16200000">
            <a:off x="1458596" y="4231102"/>
            <a:ext cx="272668" cy="272668"/>
          </a:xfrm>
          <a:prstGeom prst="ellipse">
            <a:avLst/>
          </a:prstGeom>
          <a:solidFill>
            <a:srgbClr val="FFF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9126CA1-D5F0-14E9-8929-DDEE88ED1C6F}"/>
              </a:ext>
            </a:extLst>
          </p:cNvPr>
          <p:cNvSpPr/>
          <p:nvPr/>
        </p:nvSpPr>
        <p:spPr>
          <a:xfrm rot="16200000">
            <a:off x="1797999" y="4231102"/>
            <a:ext cx="272668" cy="272668"/>
          </a:xfrm>
          <a:prstGeom prst="ellipse">
            <a:avLst/>
          </a:prstGeom>
          <a:solidFill>
            <a:srgbClr val="FFF7B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D0EC15E-0564-A6B5-9ECE-C25636713FE9}"/>
              </a:ext>
            </a:extLst>
          </p:cNvPr>
          <p:cNvSpPr/>
          <p:nvPr/>
        </p:nvSpPr>
        <p:spPr>
          <a:xfrm rot="16200000">
            <a:off x="2137401" y="4231102"/>
            <a:ext cx="272668" cy="272668"/>
          </a:xfrm>
          <a:prstGeom prst="ellipse">
            <a:avLst/>
          </a:prstGeom>
          <a:solidFill>
            <a:srgbClr val="FEF59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71A4EE66-E20E-FB7B-8FF0-FDEE2F15E15D}"/>
              </a:ext>
            </a:extLst>
          </p:cNvPr>
          <p:cNvSpPr/>
          <p:nvPr/>
        </p:nvSpPr>
        <p:spPr>
          <a:xfrm rot="16200000">
            <a:off x="2476804" y="4231102"/>
            <a:ext cx="272668" cy="272668"/>
          </a:xfrm>
          <a:prstGeom prst="ellipse">
            <a:avLst/>
          </a:prstGeom>
          <a:solidFill>
            <a:srgbClr val="FED3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BD82A6E-105F-B034-CDB9-36EF070BFB62}"/>
              </a:ext>
            </a:extLst>
          </p:cNvPr>
          <p:cNvSpPr/>
          <p:nvPr/>
        </p:nvSpPr>
        <p:spPr>
          <a:xfrm rot="16200000">
            <a:off x="2816207" y="4231102"/>
            <a:ext cx="272668" cy="272668"/>
          </a:xfrm>
          <a:prstGeom prst="ellipse">
            <a:avLst/>
          </a:prstGeom>
          <a:solidFill>
            <a:srgbClr val="FECE8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CB86BEB9-FB2A-6650-3A52-DC4185A0DDCA}"/>
              </a:ext>
            </a:extLst>
          </p:cNvPr>
          <p:cNvSpPr/>
          <p:nvPr/>
        </p:nvSpPr>
        <p:spPr>
          <a:xfrm rot="16200000">
            <a:off x="3155609" y="4231102"/>
            <a:ext cx="272668" cy="272668"/>
          </a:xfrm>
          <a:prstGeom prst="ellipse">
            <a:avLst/>
          </a:prstGeom>
          <a:solidFill>
            <a:srgbClr val="FEC77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09CD1D93-CB93-A1E0-7537-2FA54D16F52D}"/>
              </a:ext>
            </a:extLst>
          </p:cNvPr>
          <p:cNvSpPr/>
          <p:nvPr/>
        </p:nvSpPr>
        <p:spPr>
          <a:xfrm rot="16200000">
            <a:off x="3495012" y="4231102"/>
            <a:ext cx="272668" cy="272668"/>
          </a:xfrm>
          <a:prstGeom prst="ellipse">
            <a:avLst/>
          </a:prstGeom>
          <a:solidFill>
            <a:srgbClr val="F8986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066C7EDD-0AB2-EA68-4145-1EBFE12FF26A}"/>
              </a:ext>
            </a:extLst>
          </p:cNvPr>
          <p:cNvSpPr/>
          <p:nvPr/>
        </p:nvSpPr>
        <p:spPr>
          <a:xfrm rot="16200000">
            <a:off x="3834415" y="4231102"/>
            <a:ext cx="272668" cy="272668"/>
          </a:xfrm>
          <a:prstGeom prst="ellipse">
            <a:avLst/>
          </a:prstGeom>
          <a:solidFill>
            <a:srgbClr val="F57D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0CC6F25A-9C67-DF7E-0EFF-004F340F26FF}"/>
              </a:ext>
            </a:extLst>
          </p:cNvPr>
          <p:cNvSpPr/>
          <p:nvPr/>
        </p:nvSpPr>
        <p:spPr>
          <a:xfrm rot="16200000">
            <a:off x="4168161" y="4231102"/>
            <a:ext cx="272668" cy="272668"/>
          </a:xfrm>
          <a:prstGeom prst="ellipse">
            <a:avLst/>
          </a:prstGeom>
          <a:solidFill>
            <a:srgbClr val="F4713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A5461BC7-BFDD-1ED2-29C4-1FFBD49DDBAA}"/>
              </a:ext>
            </a:extLst>
          </p:cNvPr>
          <p:cNvCxnSpPr>
            <a:cxnSpLocks/>
          </p:cNvCxnSpPr>
          <p:nvPr/>
        </p:nvCxnSpPr>
        <p:spPr>
          <a:xfrm>
            <a:off x="1582143" y="4377770"/>
            <a:ext cx="238860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B4E29100-8461-A231-25E8-212133B4625B}"/>
              </a:ext>
            </a:extLst>
          </p:cNvPr>
          <p:cNvCxnSpPr>
            <a:cxnSpLocks/>
          </p:cNvCxnSpPr>
          <p:nvPr/>
        </p:nvCxnSpPr>
        <p:spPr>
          <a:xfrm>
            <a:off x="1582143" y="4251770"/>
            <a:ext cx="0" cy="252000"/>
          </a:xfrm>
          <a:prstGeom prst="line">
            <a:avLst/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435D50FA-13D0-809F-D1BD-6187A3361409}"/>
              </a:ext>
            </a:extLst>
          </p:cNvPr>
          <p:cNvCxnSpPr>
            <a:cxnSpLocks/>
          </p:cNvCxnSpPr>
          <p:nvPr/>
        </p:nvCxnSpPr>
        <p:spPr>
          <a:xfrm>
            <a:off x="3976339" y="4251770"/>
            <a:ext cx="0" cy="252000"/>
          </a:xfrm>
          <a:prstGeom prst="line">
            <a:avLst/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2258084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A14AC8C-A9D1-A1A0-0669-9C0D3039E46E}"/>
              </a:ext>
            </a:extLst>
          </p:cNvPr>
          <p:cNvCxnSpPr>
            <a:cxnSpLocks/>
          </p:cNvCxnSpPr>
          <p:nvPr/>
        </p:nvCxnSpPr>
        <p:spPr>
          <a:xfrm>
            <a:off x="6438900" y="2615129"/>
            <a:ext cx="223844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493" y="536744"/>
            <a:ext cx="5685593" cy="1325562"/>
          </a:xfrm>
        </p:spPr>
        <p:txBody>
          <a:bodyPr/>
          <a:lstStyle/>
          <a:p>
            <a:r>
              <a:rPr lang="ko-KR" altLang="en-US" sz="38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주정 강화 와인</a:t>
            </a:r>
          </a:p>
        </p:txBody>
      </p:sp>
      <p:sp>
        <p:nvSpPr>
          <p:cNvPr id="18" name="object 58">
            <a:extLst>
              <a:ext uri="{FF2B5EF4-FFF2-40B4-BE49-F238E27FC236}">
                <a16:creationId xmlns:a16="http://schemas.microsoft.com/office/drawing/2014/main" id="{9CF3E3F5-F08B-FE27-FC27-D4E6D4A66279}"/>
              </a:ext>
            </a:extLst>
          </p:cNvPr>
          <p:cNvSpPr txBox="1"/>
          <p:nvPr/>
        </p:nvSpPr>
        <p:spPr>
          <a:xfrm>
            <a:off x="8499369" y="4484418"/>
            <a:ext cx="2470779" cy="1002197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끈적한 단맛과 탁월한 복합적 풍미를 지닌 당밀과 흡사한 풍부하고 달콤한 와인 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26C32AB-0B4E-DE3E-C289-579E81A5A4F9}"/>
              </a:ext>
            </a:extLst>
          </p:cNvPr>
          <p:cNvCxnSpPr>
            <a:cxnSpLocks/>
          </p:cNvCxnSpPr>
          <p:nvPr/>
        </p:nvCxnSpPr>
        <p:spPr>
          <a:xfrm>
            <a:off x="6890846" y="4588928"/>
            <a:ext cx="144596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9A10A078-4590-A960-9F91-6C0F417E1CE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5447" r="5447"/>
          <a:stretch/>
        </p:blipFill>
        <p:spPr>
          <a:xfrm>
            <a:off x="5218982" y="638133"/>
            <a:ext cx="2114328" cy="6400800"/>
          </a:xfrm>
        </p:spPr>
      </p:pic>
      <p:sp>
        <p:nvSpPr>
          <p:cNvPr id="10" name="object 10">
            <a:extLst>
              <a:ext uri="{FF2B5EF4-FFF2-40B4-BE49-F238E27FC236}">
                <a16:creationId xmlns:a16="http://schemas.microsoft.com/office/drawing/2014/main" id="{CDA454BA-C57D-F892-5A87-4E89837F0D21}"/>
              </a:ext>
            </a:extLst>
          </p:cNvPr>
          <p:cNvSpPr txBox="1"/>
          <p:nvPr/>
        </p:nvSpPr>
        <p:spPr>
          <a:xfrm rot="16200000">
            <a:off x="3967158" y="4419961"/>
            <a:ext cx="4652237" cy="36067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28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FORTIFIED WINE</a:t>
            </a: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DAF582BB-00FD-0D39-35C1-3C2191288BCD}"/>
              </a:ext>
            </a:extLst>
          </p:cNvPr>
          <p:cNvSpPr txBox="1"/>
          <p:nvPr/>
        </p:nvSpPr>
        <p:spPr>
          <a:xfrm>
            <a:off x="7535318" y="2475164"/>
            <a:ext cx="543172" cy="263534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ko-KR" altLang="en-US" sz="1600" b="1" dirty="0">
                <a:solidFill>
                  <a:schemeClr val="accent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산지</a:t>
            </a:r>
            <a:endParaRPr lang="en-AU" sz="1600" b="1" dirty="0">
              <a:solidFill>
                <a:schemeClr val="accent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52179E2A-02E2-9262-C89B-B2D8F98B159D}"/>
              </a:ext>
            </a:extLst>
          </p:cNvPr>
          <p:cNvSpPr txBox="1"/>
          <p:nvPr/>
        </p:nvSpPr>
        <p:spPr>
          <a:xfrm>
            <a:off x="1912197" y="4935841"/>
            <a:ext cx="2847556" cy="448200"/>
          </a:xfrm>
          <a:prstGeom prst="rect">
            <a:avLst/>
          </a:prstGeom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2800" b="1" dirty="0">
                <a:solidFill>
                  <a:schemeClr val="accent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15.5% ~ 20%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86C4AEB-8378-D696-22B1-2A4F50C21F65}"/>
              </a:ext>
            </a:extLst>
          </p:cNvPr>
          <p:cNvCxnSpPr>
            <a:cxnSpLocks/>
          </p:cNvCxnSpPr>
          <p:nvPr/>
        </p:nvCxnSpPr>
        <p:spPr>
          <a:xfrm>
            <a:off x="4063285" y="4363298"/>
            <a:ext cx="171521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bject 58">
            <a:extLst>
              <a:ext uri="{FF2B5EF4-FFF2-40B4-BE49-F238E27FC236}">
                <a16:creationId xmlns:a16="http://schemas.microsoft.com/office/drawing/2014/main" id="{88ADFA23-6BE1-38A3-77F5-8F7E40D69609}"/>
              </a:ext>
            </a:extLst>
          </p:cNvPr>
          <p:cNvSpPr txBox="1"/>
          <p:nvPr/>
        </p:nvSpPr>
        <p:spPr>
          <a:xfrm>
            <a:off x="8784612" y="2481774"/>
            <a:ext cx="2800252" cy="781624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>
              <a:buClr>
                <a:srgbClr val="F40000"/>
              </a:buClr>
            </a:pPr>
            <a:r>
              <a:rPr lang="ko-KR" altLang="en-US" sz="1600" b="1" dirty="0" err="1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루더글렌</a:t>
            </a:r>
            <a:r>
              <a:rPr lang="ko-KR" altLang="en-US" sz="1600" b="1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 </a:t>
            </a:r>
            <a:r>
              <a:rPr lang="ko-KR" altLang="en-US" sz="1600" b="1" dirty="0" err="1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뮈스카</a:t>
            </a:r>
            <a:r>
              <a:rPr lang="en-US" altLang="ko-KR" sz="1600" b="1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:</a:t>
            </a:r>
            <a:endParaRPr lang="en-US" sz="1600" b="1" dirty="0">
              <a:latin typeface="Malgun Gothic" panose="020B0503020000020004" pitchFamily="34" charset="-127"/>
              <a:ea typeface="Malgun Gothic" panose="020B0503020000020004" pitchFamily="34" charset="-127"/>
              <a:cs typeface="Inter Display Medium" panose="02000503000000020004" pitchFamily="2" charset="0"/>
            </a:endParaRPr>
          </a:p>
          <a:p>
            <a:pPr>
              <a:spcBef>
                <a:spcPts val="150"/>
              </a:spcBef>
              <a:spcAft>
                <a:spcPts val="315"/>
              </a:spcAft>
            </a:pP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루더글렌은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 탁월한 </a:t>
            </a: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뮈스카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 와인으로 유명한 대표 산지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.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2D2545F-74C7-811F-49E2-9FE5F228B029}"/>
              </a:ext>
            </a:extLst>
          </p:cNvPr>
          <p:cNvSpPr/>
          <p:nvPr/>
        </p:nvSpPr>
        <p:spPr>
          <a:xfrm>
            <a:off x="2443066" y="1546435"/>
            <a:ext cx="1857458" cy="185745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ko-KR" altLang="en-US" sz="11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주정 강화 와인은 증류한 포도즙을 주정 강화해 생산한 스틸 와인</a:t>
            </a:r>
            <a:r>
              <a:rPr lang="en-US" altLang="ko-KR" sz="11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endParaRPr lang="en-US" sz="11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5BFFE67-A70F-D4D6-D72B-579B5BB380C7}"/>
              </a:ext>
            </a:extLst>
          </p:cNvPr>
          <p:cNvCxnSpPr>
            <a:cxnSpLocks/>
          </p:cNvCxnSpPr>
          <p:nvPr/>
        </p:nvCxnSpPr>
        <p:spPr>
          <a:xfrm>
            <a:off x="4365938" y="2383149"/>
            <a:ext cx="15449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C3A0E80F-8A4F-C6FB-FD17-BF454B8D68EE}"/>
              </a:ext>
            </a:extLst>
          </p:cNvPr>
          <p:cNvSpPr/>
          <p:nvPr/>
        </p:nvSpPr>
        <p:spPr>
          <a:xfrm>
            <a:off x="2727555" y="3695174"/>
            <a:ext cx="1288480" cy="128848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ko-KR" altLang="en-US" sz="105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알코올 도수</a:t>
            </a:r>
            <a:endParaRPr lang="en-US" sz="105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79277977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04CBC8-5F06-F5CE-9C8B-70A57C590B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C082293D-A1B1-4DB9-C024-01AABDF9361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8845" b="8845"/>
          <a:stretch/>
        </p:blipFill>
        <p:spPr>
          <a:xfrm>
            <a:off x="-12592" y="-1"/>
            <a:ext cx="12298505" cy="6917909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DF3D57E-F2A1-B95C-3089-18C6A7724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638" y="740569"/>
            <a:ext cx="6818925" cy="192748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sz="5400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단일 품종 와인과 </a:t>
            </a:r>
            <a:r>
              <a:rPr lang="ko-KR" altLang="en-US" sz="5400" b="1" dirty="0" err="1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블렌딩</a:t>
            </a:r>
            <a:r>
              <a:rPr lang="en-US" sz="5400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00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와인</a:t>
            </a:r>
            <a:endParaRPr lang="en-US" sz="5400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69540263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1C27A76-36CA-E518-CB8B-05E976A54C7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195" r="16195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90D5258-C014-166E-5CA8-A7EFE0B0E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600" y="665406"/>
            <a:ext cx="6158452" cy="1325562"/>
          </a:xfrm>
        </p:spPr>
        <p:txBody>
          <a:bodyPr/>
          <a:lstStyle/>
          <a:p>
            <a:r>
              <a:rPr lang="ko-KR" altLang="en-US" sz="54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오늘의 </a:t>
            </a:r>
            <a:br>
              <a:rPr lang="en-AU" altLang="ko-KR" sz="54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54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강의 내용</a:t>
            </a:r>
            <a:endParaRPr lang="en-US" sz="5400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C2F514-EB34-336F-39C9-DE8BBAE3AE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9600" y="2799403"/>
            <a:ext cx="4105121" cy="3327395"/>
          </a:xfrm>
        </p:spPr>
        <p:txBody>
          <a:bodyPr/>
          <a:lstStyle/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와인의 정의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포도 재배에 미치는 지역적 영향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와인 양조 방법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시음 방법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다양한 와인 스타일과 품종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호주의 가장 유명한 와인 산지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와인 서빙 및 음용 방법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와인 결함과 인지 방법 </a:t>
            </a:r>
            <a:endParaRPr lang="en-AU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08551256"/>
      </p:ext>
    </p:extLst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D2DDF3-B8BA-BFAF-35DB-7E105E0D85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>
            <a:extLst>
              <a:ext uri="{FF2B5EF4-FFF2-40B4-BE49-F238E27FC236}">
                <a16:creationId xmlns:a16="http://schemas.microsoft.com/office/drawing/2014/main" id="{8E612B12-7B9F-7DF9-DD19-5671D211AF41}"/>
              </a:ext>
            </a:extLst>
          </p:cNvPr>
          <p:cNvSpPr txBox="1"/>
          <p:nvPr/>
        </p:nvSpPr>
        <p:spPr>
          <a:xfrm>
            <a:off x="661273" y="640769"/>
            <a:ext cx="11918390" cy="196130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 defTabSz="914453">
              <a:defRPr/>
            </a:pPr>
            <a:r>
              <a:rPr lang="ko-KR" altLang="en-US" sz="5400" b="1" cap="all" dirty="0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단일 품종</a:t>
            </a:r>
            <a:r>
              <a:rPr lang="en-AU" sz="5400" b="1" cap="all" dirty="0">
                <a:solidFill>
                  <a:schemeClr val="accent3"/>
                </a:solidFill>
                <a:uFill>
                  <a:solidFill>
                    <a:srgbClr val="F40000"/>
                  </a:solidFill>
                </a:u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 </a:t>
            </a:r>
          </a:p>
          <a:p>
            <a:pPr defTabSz="914453">
              <a:defRPr/>
            </a:pPr>
            <a:r>
              <a:rPr lang="ko-KR" altLang="en-US" sz="5400" b="1" cap="all" dirty="0">
                <a:solidFill>
                  <a:schemeClr val="bg2"/>
                </a:solidFill>
                <a:uFill>
                  <a:solidFill>
                    <a:srgbClr val="F40000"/>
                  </a:solidFill>
                </a:u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와인</a:t>
            </a:r>
            <a:endParaRPr lang="en-AU" sz="5400" b="1" cap="all" dirty="0">
              <a:solidFill>
                <a:schemeClr val="bg2"/>
              </a:solidFill>
              <a:uFill>
                <a:solidFill>
                  <a:srgbClr val="F40000"/>
                </a:solidFill>
              </a:u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47B198F-C4E2-14C6-18A9-F4F47A90E81D}"/>
              </a:ext>
            </a:extLst>
          </p:cNvPr>
          <p:cNvSpPr txBox="1"/>
          <p:nvPr/>
        </p:nvSpPr>
        <p:spPr>
          <a:xfrm>
            <a:off x="563300" y="2423776"/>
            <a:ext cx="4024741" cy="3523025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한 포도 품종으로 생산 </a:t>
            </a:r>
          </a:p>
          <a:p>
            <a:pPr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포도 품종</a:t>
            </a:r>
            <a:r>
              <a:rPr lang="en-US" altLang="ko-KR" sz="16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산지</a:t>
            </a:r>
            <a:r>
              <a:rPr lang="en-US" altLang="ko-KR" sz="16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기후</a:t>
            </a:r>
            <a:r>
              <a:rPr lang="en-US" altLang="ko-KR" sz="16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토양</a:t>
            </a:r>
            <a:r>
              <a:rPr lang="en-US" altLang="ko-KR" sz="16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6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양조자의 특징 표현 가능</a:t>
            </a:r>
            <a:r>
              <a:rPr lang="en-US" altLang="ko-KR" sz="16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</a:p>
          <a:p>
            <a:pPr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호주에서 단일 품종으로 판매되는 대부분의 와인은 다른 품종을 일부 포함</a:t>
            </a:r>
            <a:r>
              <a:rPr lang="en-US" altLang="ko-KR" sz="16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r>
              <a:rPr lang="ko-KR" altLang="en-US" sz="16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최대 </a:t>
            </a:r>
            <a:r>
              <a:rPr lang="en-US" altLang="ko-KR" sz="16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15%(</a:t>
            </a:r>
            <a:r>
              <a:rPr lang="ko-KR" altLang="en-US" sz="16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프랑스 </a:t>
            </a:r>
            <a:r>
              <a:rPr lang="en-US" altLang="ko-KR" sz="16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15%, </a:t>
            </a:r>
            <a:r>
              <a:rPr lang="ko-KR" altLang="en-US" sz="16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미국 </a:t>
            </a:r>
            <a:r>
              <a:rPr lang="en-US" altLang="ko-KR" sz="16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25%).</a:t>
            </a:r>
            <a:endParaRPr lang="en-AU" sz="1600" dirty="0">
              <a:solidFill>
                <a:srgbClr val="FFFFFF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7AAE978-0002-CD00-7601-982EBA004EE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650" t="36576" r="19001" b="10233"/>
          <a:stretch/>
        </p:blipFill>
        <p:spPr>
          <a:xfrm>
            <a:off x="6096000" y="-146304"/>
            <a:ext cx="6096000" cy="7004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035209"/>
      </p:ext>
    </p:extLst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BEC8BDF5-83CF-C6B4-705D-5593D7AAFF75}"/>
              </a:ext>
            </a:extLst>
          </p:cNvPr>
          <p:cNvCxnSpPr>
            <a:cxnSpLocks/>
          </p:cNvCxnSpPr>
          <p:nvPr/>
        </p:nvCxnSpPr>
        <p:spPr>
          <a:xfrm>
            <a:off x="7230493" y="2859653"/>
            <a:ext cx="279511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C728CC94-0B81-17C0-3F0A-EABCADDA20F4}"/>
              </a:ext>
            </a:extLst>
          </p:cNvPr>
          <p:cNvCxnSpPr>
            <a:cxnSpLocks/>
          </p:cNvCxnSpPr>
          <p:nvPr/>
        </p:nvCxnSpPr>
        <p:spPr>
          <a:xfrm>
            <a:off x="1071710" y="4583478"/>
            <a:ext cx="333673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176" y="494527"/>
            <a:ext cx="8770172" cy="964128"/>
          </a:xfrm>
        </p:spPr>
        <p:txBody>
          <a:bodyPr/>
          <a:lstStyle/>
          <a:p>
            <a:r>
              <a:rPr lang="ko-KR" altLang="en-US" sz="44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전통적 호주 </a:t>
            </a:r>
            <a:r>
              <a:rPr lang="ko-KR" altLang="en-US" sz="4400" b="1" dirty="0" err="1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블렌딩</a:t>
            </a:r>
            <a:endParaRPr lang="en-US" sz="4400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8" name="object 58">
            <a:extLst>
              <a:ext uri="{FF2B5EF4-FFF2-40B4-BE49-F238E27FC236}">
                <a16:creationId xmlns:a16="http://schemas.microsoft.com/office/drawing/2014/main" id="{9CF3E3F5-F08B-FE27-FC27-D4E6D4A66279}"/>
              </a:ext>
            </a:extLst>
          </p:cNvPr>
          <p:cNvSpPr txBox="1"/>
          <p:nvPr/>
        </p:nvSpPr>
        <p:spPr>
          <a:xfrm>
            <a:off x="10025608" y="2896678"/>
            <a:ext cx="1879754" cy="509755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buClr>
                <a:srgbClr val="F40000"/>
              </a:buClr>
            </a:pPr>
            <a:r>
              <a:rPr lang="ko-KR" altLang="en-US" sz="1600" dirty="0" err="1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바로사</a:t>
            </a:r>
            <a:r>
              <a:rPr lang="ko-KR" altLang="en-US" sz="1600" dirty="0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 밸리와 </a:t>
            </a:r>
          </a:p>
          <a:p>
            <a:pPr algn="ctr">
              <a:buClr>
                <a:srgbClr val="F40000"/>
              </a:buClr>
            </a:pPr>
            <a:r>
              <a:rPr lang="ko-KR" altLang="en-US" sz="1600" dirty="0" err="1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맥라렌</a:t>
            </a:r>
            <a:r>
              <a:rPr lang="ko-KR" altLang="en-US" sz="1600" dirty="0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 베일</a:t>
            </a:r>
            <a:endParaRPr lang="en-US" sz="1600" dirty="0">
              <a:latin typeface="Neue Haas Grotesk Text Pro" panose="020B0504020202020204" pitchFamily="34" charset="77"/>
              <a:ea typeface="Inter Display Medium" panose="02000503000000020004" pitchFamily="2" charset="0"/>
              <a:cs typeface="Inter Display Medium" panose="02000503000000020004" pitchFamily="2" charset="0"/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576BE157-7D11-DD5A-1B38-48AAD5625894}"/>
              </a:ext>
            </a:extLst>
          </p:cNvPr>
          <p:cNvCxnSpPr>
            <a:cxnSpLocks/>
          </p:cNvCxnSpPr>
          <p:nvPr/>
        </p:nvCxnSpPr>
        <p:spPr>
          <a:xfrm>
            <a:off x="3424210" y="3454385"/>
            <a:ext cx="91733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E73AC74A-00C6-A6F3-7691-A0152D1B5874}"/>
              </a:ext>
            </a:extLst>
          </p:cNvPr>
          <p:cNvCxnSpPr>
            <a:cxnSpLocks/>
          </p:cNvCxnSpPr>
          <p:nvPr/>
        </p:nvCxnSpPr>
        <p:spPr>
          <a:xfrm flipV="1">
            <a:off x="1043725" y="4579409"/>
            <a:ext cx="0" cy="27530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571AC46-7925-14F2-A34C-824C46EA7176}"/>
              </a:ext>
            </a:extLst>
          </p:cNvPr>
          <p:cNvCxnSpPr>
            <a:cxnSpLocks/>
          </p:cNvCxnSpPr>
          <p:nvPr/>
        </p:nvCxnSpPr>
        <p:spPr>
          <a:xfrm flipH="1" flipV="1">
            <a:off x="10832532" y="4691249"/>
            <a:ext cx="6772" cy="45266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9A10A078-4590-A960-9F91-6C0F417E1CE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2200" b="2200"/>
          <a:stretch/>
        </p:blipFill>
        <p:spPr>
          <a:xfrm>
            <a:off x="3964995" y="1097164"/>
            <a:ext cx="1798535" cy="5444788"/>
          </a:xfrm>
        </p:spPr>
      </p:pic>
      <p:sp>
        <p:nvSpPr>
          <p:cNvPr id="10" name="object 10">
            <a:extLst>
              <a:ext uri="{FF2B5EF4-FFF2-40B4-BE49-F238E27FC236}">
                <a16:creationId xmlns:a16="http://schemas.microsoft.com/office/drawing/2014/main" id="{CDA454BA-C57D-F892-5A87-4E89837F0D21}"/>
              </a:ext>
            </a:extLst>
          </p:cNvPr>
          <p:cNvSpPr txBox="1"/>
          <p:nvPr/>
        </p:nvSpPr>
        <p:spPr>
          <a:xfrm rot="16200000">
            <a:off x="3141890" y="4277853"/>
            <a:ext cx="3514758" cy="6031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2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SAUVIGNON BLANC SEMILLON</a:t>
            </a:r>
            <a:endParaRPr lang="en-AU" sz="2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DAF582BB-00FD-0D39-35C1-3C2191288BCD}"/>
              </a:ext>
            </a:extLst>
          </p:cNvPr>
          <p:cNvSpPr txBox="1"/>
          <p:nvPr/>
        </p:nvSpPr>
        <p:spPr>
          <a:xfrm>
            <a:off x="10416673" y="2555392"/>
            <a:ext cx="1040741" cy="263534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ko-KR" altLang="en-US" sz="1600" b="1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산지</a:t>
            </a:r>
            <a:endParaRPr lang="en-AU" sz="1600" b="1" dirty="0"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12" name="object 58">
            <a:extLst>
              <a:ext uri="{FF2B5EF4-FFF2-40B4-BE49-F238E27FC236}">
                <a16:creationId xmlns:a16="http://schemas.microsoft.com/office/drawing/2014/main" id="{19F32BF4-65B3-F782-4549-850DC9A1B91C}"/>
              </a:ext>
            </a:extLst>
          </p:cNvPr>
          <p:cNvSpPr txBox="1"/>
          <p:nvPr/>
        </p:nvSpPr>
        <p:spPr>
          <a:xfrm>
            <a:off x="542691" y="1339394"/>
            <a:ext cx="3707969" cy="509755"/>
          </a:xfrm>
          <a:prstGeom prst="rect">
            <a:avLst/>
          </a:prstGeom>
        </p:spPr>
        <p:txBody>
          <a:bodyPr vert="horz" wrap="square" lIns="0" tIns="17145" rIns="0" bIns="0" rtlCol="0" anchor="b" anchorCtr="0">
            <a:spAutoFit/>
          </a:bodyPr>
          <a:lstStyle/>
          <a:p>
            <a:pPr>
              <a:spcBef>
                <a:spcPts val="158"/>
              </a:spcBef>
              <a:spcAft>
                <a:spcPts val="638"/>
              </a:spcAft>
            </a:pPr>
            <a:r>
              <a:rPr lang="ko-KR" altLang="en-US" sz="3200" b="1" dirty="0" err="1">
                <a:solidFill>
                  <a:schemeClr val="accent3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소비뇽</a:t>
            </a:r>
            <a:r>
              <a:rPr lang="ko-KR" altLang="en-US" sz="3200" b="1" dirty="0">
                <a:solidFill>
                  <a:schemeClr val="accent3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 </a:t>
            </a:r>
            <a:r>
              <a:rPr lang="ko-KR" altLang="en-US" sz="3200" b="1" dirty="0" err="1">
                <a:solidFill>
                  <a:schemeClr val="accent3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블랑</a:t>
            </a:r>
            <a:r>
              <a:rPr lang="ko-KR" altLang="en-US" sz="3200" b="1" dirty="0">
                <a:solidFill>
                  <a:schemeClr val="accent3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 세미용</a:t>
            </a:r>
            <a:endParaRPr lang="en-AU" sz="3200" b="1" dirty="0">
              <a:solidFill>
                <a:schemeClr val="accent3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pic>
        <p:nvPicPr>
          <p:cNvPr id="14" name="Picture Placeholder 8">
            <a:extLst>
              <a:ext uri="{FF2B5EF4-FFF2-40B4-BE49-F238E27FC236}">
                <a16:creationId xmlns:a16="http://schemas.microsoft.com/office/drawing/2014/main" id="{AFC11DD0-040F-00E3-F9E4-F34A49EF479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009" r="8009"/>
          <a:stretch/>
        </p:blipFill>
        <p:spPr>
          <a:xfrm>
            <a:off x="5914583" y="633838"/>
            <a:ext cx="2164614" cy="6553036"/>
          </a:xfrm>
          <a:prstGeom prst="rect">
            <a:avLst/>
          </a:prstGeom>
        </p:spPr>
      </p:pic>
      <p:sp>
        <p:nvSpPr>
          <p:cNvPr id="15" name="object 10">
            <a:extLst>
              <a:ext uri="{FF2B5EF4-FFF2-40B4-BE49-F238E27FC236}">
                <a16:creationId xmlns:a16="http://schemas.microsoft.com/office/drawing/2014/main" id="{0B1B7B3A-149F-FFEC-C2E0-7012B9710D79}"/>
              </a:ext>
            </a:extLst>
          </p:cNvPr>
          <p:cNvSpPr txBox="1"/>
          <p:nvPr/>
        </p:nvSpPr>
        <p:spPr>
          <a:xfrm rot="16200000">
            <a:off x="5710823" y="4389692"/>
            <a:ext cx="2717026" cy="6031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2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GRENACHE SHIRAZ MATARO</a:t>
            </a:r>
            <a:endParaRPr lang="en-AU" sz="2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3C38985-C23C-4A47-2F58-AABF30E2B171}"/>
              </a:ext>
            </a:extLst>
          </p:cNvPr>
          <p:cNvCxnSpPr>
            <a:cxnSpLocks/>
          </p:cNvCxnSpPr>
          <p:nvPr/>
        </p:nvCxnSpPr>
        <p:spPr>
          <a:xfrm flipV="1">
            <a:off x="7547811" y="4684037"/>
            <a:ext cx="3284721" cy="7212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bject 58">
            <a:extLst>
              <a:ext uri="{FF2B5EF4-FFF2-40B4-BE49-F238E27FC236}">
                <a16:creationId xmlns:a16="http://schemas.microsoft.com/office/drawing/2014/main" id="{3A8366B9-BE34-EB76-78CE-2B87A7D49537}"/>
              </a:ext>
            </a:extLst>
          </p:cNvPr>
          <p:cNvSpPr txBox="1"/>
          <p:nvPr/>
        </p:nvSpPr>
        <p:spPr>
          <a:xfrm>
            <a:off x="9943409" y="5369309"/>
            <a:ext cx="1936635" cy="1002197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buClr>
                <a:srgbClr val="F40000"/>
              </a:buClr>
            </a:pPr>
            <a:r>
              <a:rPr lang="ko-KR" altLang="en-US" sz="1600" b="1" dirty="0" err="1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그르나슈</a:t>
            </a:r>
            <a:r>
              <a:rPr lang="en-US" altLang="ko-KR" sz="1600" b="1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:</a:t>
            </a:r>
            <a:endParaRPr lang="en-US" sz="1600" b="1" dirty="0">
              <a:latin typeface="Malgun Gothic" panose="020B0503020000020004" pitchFamily="34" charset="-127"/>
              <a:ea typeface="Malgun Gothic" panose="020B0503020000020004" pitchFamily="34" charset="-127"/>
              <a:cs typeface="Inter Display Medium" panose="02000503000000020004" pitchFamily="2" charset="0"/>
            </a:endParaRPr>
          </a:p>
          <a:p>
            <a:pPr algn="ctr"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향이 풍부하고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스파이시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섬세한 풍미 부여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. </a:t>
            </a:r>
            <a:endParaRPr 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Inter Display Medium" panose="02000503000000020004" pitchFamily="2" charset="0"/>
            </a:endParaRPr>
          </a:p>
        </p:txBody>
      </p:sp>
      <p:sp>
        <p:nvSpPr>
          <p:cNvPr id="24" name="object 58">
            <a:extLst>
              <a:ext uri="{FF2B5EF4-FFF2-40B4-BE49-F238E27FC236}">
                <a16:creationId xmlns:a16="http://schemas.microsoft.com/office/drawing/2014/main" id="{CF406A81-96FF-6ACA-166F-4BBA344C3DDE}"/>
              </a:ext>
            </a:extLst>
          </p:cNvPr>
          <p:cNvSpPr txBox="1"/>
          <p:nvPr/>
        </p:nvSpPr>
        <p:spPr>
          <a:xfrm>
            <a:off x="8009934" y="5049979"/>
            <a:ext cx="1933475" cy="124841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buClr>
                <a:srgbClr val="F40000"/>
              </a:buClr>
            </a:pPr>
            <a:r>
              <a:rPr lang="ko-KR" altLang="en-US" sz="1600" b="1" dirty="0" err="1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마타로</a:t>
            </a:r>
            <a:r>
              <a:rPr lang="ko-KR" altLang="en-US" sz="1600" b="1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 </a:t>
            </a:r>
            <a:r>
              <a:rPr lang="en-US" altLang="ko-KR" sz="1600" b="1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(</a:t>
            </a:r>
            <a:r>
              <a:rPr lang="en-US" sz="1600" b="1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MOURVÈDRE) </a:t>
            </a:r>
          </a:p>
          <a:p>
            <a:pPr algn="ctr"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풍부한 향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,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아니스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 특징과 씹히는 질감의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탄닌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 부여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. </a:t>
            </a:r>
            <a:endParaRPr 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Inter Display Medium" panose="02000503000000020004" pitchFamily="2" charset="0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4343C55-24BA-F5C2-A5F9-461236F3C4B3}"/>
              </a:ext>
            </a:extLst>
          </p:cNvPr>
          <p:cNvCxnSpPr>
            <a:cxnSpLocks/>
          </p:cNvCxnSpPr>
          <p:nvPr/>
        </p:nvCxnSpPr>
        <p:spPr>
          <a:xfrm flipV="1">
            <a:off x="8976671" y="4684037"/>
            <a:ext cx="0" cy="30488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bject 58">
            <a:extLst>
              <a:ext uri="{FF2B5EF4-FFF2-40B4-BE49-F238E27FC236}">
                <a16:creationId xmlns:a16="http://schemas.microsoft.com/office/drawing/2014/main" id="{5E2CD752-7B31-6510-5ACC-4DF7567C630F}"/>
              </a:ext>
            </a:extLst>
          </p:cNvPr>
          <p:cNvSpPr txBox="1"/>
          <p:nvPr/>
        </p:nvSpPr>
        <p:spPr>
          <a:xfrm>
            <a:off x="8079197" y="1392913"/>
            <a:ext cx="3728425" cy="1002197"/>
          </a:xfrm>
          <a:prstGeom prst="rect">
            <a:avLst/>
          </a:prstGeom>
        </p:spPr>
        <p:txBody>
          <a:bodyPr vert="horz" wrap="square" lIns="0" tIns="17145" rIns="0" bIns="0" rtlCol="0" anchor="b" anchorCtr="0">
            <a:spAutoFit/>
          </a:bodyPr>
          <a:lstStyle/>
          <a:p>
            <a:pPr algn="r">
              <a:spcBef>
                <a:spcPts val="158"/>
              </a:spcBef>
              <a:spcAft>
                <a:spcPts val="638"/>
              </a:spcAft>
            </a:pPr>
            <a:r>
              <a:rPr lang="ko-KR" altLang="en-US" sz="3200" b="1" dirty="0" err="1">
                <a:solidFill>
                  <a:schemeClr val="accent4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그르나슈</a:t>
            </a:r>
            <a:r>
              <a:rPr lang="ko-KR" altLang="en-US" sz="3200" b="1" dirty="0">
                <a:solidFill>
                  <a:schemeClr val="accent4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 </a:t>
            </a:r>
            <a:r>
              <a:rPr lang="ko-KR" altLang="en-US" sz="3200" b="1" dirty="0" err="1">
                <a:solidFill>
                  <a:schemeClr val="accent4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쉬라즈</a:t>
            </a:r>
            <a:r>
              <a:rPr lang="ko-KR" altLang="en-US" sz="3200" b="1" dirty="0">
                <a:solidFill>
                  <a:schemeClr val="accent4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 </a:t>
            </a:r>
            <a:r>
              <a:rPr lang="ko-KR" altLang="en-US" sz="3200" b="1" dirty="0" err="1">
                <a:solidFill>
                  <a:schemeClr val="accent4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마타로</a:t>
            </a:r>
            <a:endParaRPr lang="en-AU" sz="3200" b="1" dirty="0">
              <a:solidFill>
                <a:schemeClr val="accent4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98A536C-9F79-D7C2-17E0-A7EBAE148C7A}"/>
              </a:ext>
            </a:extLst>
          </p:cNvPr>
          <p:cNvCxnSpPr>
            <a:cxnSpLocks/>
          </p:cNvCxnSpPr>
          <p:nvPr/>
        </p:nvCxnSpPr>
        <p:spPr>
          <a:xfrm flipV="1">
            <a:off x="2967118" y="4579409"/>
            <a:ext cx="0" cy="27530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bject 58">
            <a:extLst>
              <a:ext uri="{FF2B5EF4-FFF2-40B4-BE49-F238E27FC236}">
                <a16:creationId xmlns:a16="http://schemas.microsoft.com/office/drawing/2014/main" id="{D95A427A-C0D3-D8A1-5B07-5C9D2DFE7DC6}"/>
              </a:ext>
            </a:extLst>
          </p:cNvPr>
          <p:cNvSpPr txBox="1"/>
          <p:nvPr/>
        </p:nvSpPr>
        <p:spPr>
          <a:xfrm>
            <a:off x="7977363" y="3472625"/>
            <a:ext cx="2330826" cy="75597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buClr>
                <a:srgbClr val="F40000"/>
              </a:buClr>
            </a:pPr>
            <a:r>
              <a:rPr lang="ko-KR" altLang="en-US" sz="1600" b="1" dirty="0" err="1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쉬라즈</a:t>
            </a:r>
            <a:r>
              <a:rPr lang="en-US" sz="1600" b="1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 </a:t>
            </a:r>
          </a:p>
          <a:p>
            <a:pPr algn="ctr"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미각의 풍부함과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무게감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 부여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.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D8DAAC9-0BF0-4146-3146-3D0B6CF35992}"/>
              </a:ext>
            </a:extLst>
          </p:cNvPr>
          <p:cNvCxnSpPr>
            <a:cxnSpLocks/>
          </p:cNvCxnSpPr>
          <p:nvPr/>
        </p:nvCxnSpPr>
        <p:spPr>
          <a:xfrm flipV="1">
            <a:off x="9142776" y="4371474"/>
            <a:ext cx="0" cy="30488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bject 58">
            <a:extLst>
              <a:ext uri="{FF2B5EF4-FFF2-40B4-BE49-F238E27FC236}">
                <a16:creationId xmlns:a16="http://schemas.microsoft.com/office/drawing/2014/main" id="{2905E681-66B6-B203-C524-9A85EF9F49F9}"/>
              </a:ext>
            </a:extLst>
          </p:cNvPr>
          <p:cNvSpPr txBox="1"/>
          <p:nvPr/>
        </p:nvSpPr>
        <p:spPr>
          <a:xfrm>
            <a:off x="198855" y="5111338"/>
            <a:ext cx="1681153" cy="509755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buClr>
                <a:srgbClr val="F40000"/>
              </a:buClr>
            </a:pPr>
            <a:r>
              <a:rPr lang="ko-KR" altLang="en-US" sz="1600" b="1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세미용</a:t>
            </a:r>
            <a:r>
              <a:rPr lang="en-US" sz="1600" b="1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 </a:t>
            </a:r>
          </a:p>
          <a:p>
            <a:pPr algn="ctr"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레몬 풍미 부여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.</a:t>
            </a:r>
            <a:endParaRPr 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Inter Display Medium" panose="02000503000000020004" pitchFamily="2" charset="0"/>
            </a:endParaRPr>
          </a:p>
        </p:txBody>
      </p:sp>
      <p:sp>
        <p:nvSpPr>
          <p:cNvPr id="26" name="object 58">
            <a:extLst>
              <a:ext uri="{FF2B5EF4-FFF2-40B4-BE49-F238E27FC236}">
                <a16:creationId xmlns:a16="http://schemas.microsoft.com/office/drawing/2014/main" id="{F8867FB5-B2AB-3CCE-1F33-79128D6BC1A4}"/>
              </a:ext>
            </a:extLst>
          </p:cNvPr>
          <p:cNvSpPr txBox="1"/>
          <p:nvPr/>
        </p:nvSpPr>
        <p:spPr>
          <a:xfrm>
            <a:off x="1889294" y="5026694"/>
            <a:ext cx="2088160" cy="755976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buClr>
                <a:srgbClr val="F40000"/>
              </a:buClr>
            </a:pPr>
            <a:r>
              <a:rPr lang="ko-KR" altLang="en-US" sz="1600" b="1" dirty="0" err="1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소비뇽</a:t>
            </a:r>
            <a:r>
              <a:rPr lang="ko-KR" altLang="en-US" sz="1600" b="1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 </a:t>
            </a:r>
            <a:r>
              <a:rPr lang="ko-KR" altLang="en-US" sz="1600" b="1" dirty="0" err="1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블랑</a:t>
            </a:r>
            <a:endParaRPr lang="en-AU" altLang="ko-KR" sz="1600" b="1" dirty="0">
              <a:latin typeface="Malgun Gothic" panose="020B0503020000020004" pitchFamily="34" charset="-127"/>
              <a:ea typeface="Malgun Gothic" panose="020B0503020000020004" pitchFamily="34" charset="-127"/>
              <a:cs typeface="Inter Display Medium" panose="02000503000000020004" pitchFamily="2" charset="0"/>
            </a:endParaRPr>
          </a:p>
          <a:p>
            <a:pPr algn="ctr">
              <a:buClr>
                <a:srgbClr val="F40000"/>
              </a:buClr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열대 과일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, </a:t>
            </a: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톡 쏘는 산미 부여</a:t>
            </a:r>
            <a:r>
              <a:rPr lang="en-US" altLang="ko-KR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.</a:t>
            </a:r>
            <a:endParaRPr 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Inter Display Medium" panose="02000503000000020004" pitchFamily="2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4E58245-7E0A-07DD-5948-6ED3E1574C5B}"/>
              </a:ext>
            </a:extLst>
          </p:cNvPr>
          <p:cNvSpPr txBox="1"/>
          <p:nvPr/>
        </p:nvSpPr>
        <p:spPr>
          <a:xfrm>
            <a:off x="1254956" y="3119329"/>
            <a:ext cx="228344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ko-KR" altLang="en-US" sz="1600" dirty="0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드라이</a:t>
            </a:r>
            <a:r>
              <a:rPr lang="en-US" altLang="ko-KR" sz="1600" dirty="0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, </a:t>
            </a:r>
          </a:p>
          <a:p>
            <a:pPr algn="ctr">
              <a:lnSpc>
                <a:spcPct val="100000"/>
              </a:lnSpc>
            </a:pPr>
            <a:r>
              <a:rPr lang="ko-KR" altLang="en-US" sz="1600" dirty="0">
                <a:latin typeface="Neue Haas Grotesk Text Pro" panose="020B0504020202020204" pitchFamily="34" charset="77"/>
                <a:ea typeface="Inter Display Medium" panose="02000503000000020004" pitchFamily="2" charset="0"/>
                <a:cs typeface="Inter Display Medium" panose="02000503000000020004" pitchFamily="2" charset="0"/>
              </a:rPr>
              <a:t>아삭하고 상쾌한 풍미</a:t>
            </a:r>
            <a:endParaRPr lang="en-US" sz="1600" dirty="0">
              <a:latin typeface="Neue Haas Grotesk Text Pro" panose="020B0504020202020204" pitchFamily="34" charset="77"/>
              <a:ea typeface="Inter Display Medium" panose="02000503000000020004" pitchFamily="2" charset="0"/>
              <a:cs typeface="Inter Display Medium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921739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C728CC94-0B81-17C0-3F0A-EABCADDA20F4}"/>
              </a:ext>
            </a:extLst>
          </p:cNvPr>
          <p:cNvCxnSpPr>
            <a:cxnSpLocks/>
            <a:stCxn id="4" idx="3"/>
          </p:cNvCxnSpPr>
          <p:nvPr/>
        </p:nvCxnSpPr>
        <p:spPr>
          <a:xfrm>
            <a:off x="1315453" y="4546612"/>
            <a:ext cx="363539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9756A4F7-43BD-276B-6A13-B208AC9C685F}"/>
              </a:ext>
            </a:extLst>
          </p:cNvPr>
          <p:cNvCxnSpPr>
            <a:cxnSpLocks/>
          </p:cNvCxnSpPr>
          <p:nvPr/>
        </p:nvCxnSpPr>
        <p:spPr>
          <a:xfrm>
            <a:off x="2973659" y="3207170"/>
            <a:ext cx="175276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00D10D9-BC9D-3556-7D9A-152CA7AB9D66}"/>
              </a:ext>
            </a:extLst>
          </p:cNvPr>
          <p:cNvCxnSpPr>
            <a:cxnSpLocks/>
          </p:cNvCxnSpPr>
          <p:nvPr/>
        </p:nvCxnSpPr>
        <p:spPr>
          <a:xfrm flipV="1">
            <a:off x="7180393" y="3093353"/>
            <a:ext cx="1734426" cy="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D971E06D-4AF1-19C7-2EAC-78FAD5E3CF2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675" r="8675"/>
          <a:stretch/>
        </p:blipFill>
        <p:spPr>
          <a:xfrm>
            <a:off x="5905124" y="602615"/>
            <a:ext cx="2109032" cy="6384771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A14AC8C-A9D1-A1A0-0669-9C0D3039E46E}"/>
              </a:ext>
            </a:extLst>
          </p:cNvPr>
          <p:cNvCxnSpPr>
            <a:cxnSpLocks/>
          </p:cNvCxnSpPr>
          <p:nvPr/>
        </p:nvCxnSpPr>
        <p:spPr>
          <a:xfrm>
            <a:off x="7362024" y="5270843"/>
            <a:ext cx="923445" cy="12326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65AAC9DE-2034-F7C1-863B-D91B2A990B1C}"/>
              </a:ext>
            </a:extLst>
          </p:cNvPr>
          <p:cNvSpPr/>
          <p:nvPr/>
        </p:nvSpPr>
        <p:spPr>
          <a:xfrm>
            <a:off x="1900887" y="2631454"/>
            <a:ext cx="1274793" cy="127479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ko-KR" altLang="en-US" sz="11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강한 </a:t>
            </a:r>
            <a:r>
              <a:rPr lang="ko-KR" altLang="en-US" sz="110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탄닌</a:t>
            </a:r>
            <a:endParaRPr lang="en-US" sz="11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9A10A078-4590-A960-9F91-6C0F417E1CE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675" r="8675"/>
          <a:stretch/>
        </p:blipFill>
        <p:spPr>
          <a:xfrm>
            <a:off x="3817858" y="602615"/>
            <a:ext cx="2109032" cy="6384771"/>
          </a:xfrm>
        </p:spPr>
      </p:pic>
      <p:sp>
        <p:nvSpPr>
          <p:cNvPr id="10" name="object 10">
            <a:extLst>
              <a:ext uri="{FF2B5EF4-FFF2-40B4-BE49-F238E27FC236}">
                <a16:creationId xmlns:a16="http://schemas.microsoft.com/office/drawing/2014/main" id="{CDA454BA-C57D-F892-5A87-4E89837F0D21}"/>
              </a:ext>
            </a:extLst>
          </p:cNvPr>
          <p:cNvSpPr txBox="1"/>
          <p:nvPr/>
        </p:nvSpPr>
        <p:spPr>
          <a:xfrm rot="16200000">
            <a:off x="3565611" y="4407174"/>
            <a:ext cx="2892036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cap="all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SHIRAZ</a:t>
            </a:r>
          </a:p>
        </p:txBody>
      </p:sp>
      <p:sp>
        <p:nvSpPr>
          <p:cNvPr id="12" name="object 58">
            <a:extLst>
              <a:ext uri="{FF2B5EF4-FFF2-40B4-BE49-F238E27FC236}">
                <a16:creationId xmlns:a16="http://schemas.microsoft.com/office/drawing/2014/main" id="{19F32BF4-65B3-F782-4549-850DC9A1B91C}"/>
              </a:ext>
            </a:extLst>
          </p:cNvPr>
          <p:cNvSpPr txBox="1"/>
          <p:nvPr/>
        </p:nvSpPr>
        <p:spPr>
          <a:xfrm>
            <a:off x="529493" y="1654292"/>
            <a:ext cx="4421356" cy="448200"/>
          </a:xfrm>
          <a:prstGeom prst="rect">
            <a:avLst/>
          </a:prstGeom>
        </p:spPr>
        <p:txBody>
          <a:bodyPr vert="horz" wrap="square" lIns="0" tIns="17145" rIns="0" bIns="0" rtlCol="0" anchor="b" anchorCtr="0">
            <a:spAutoFit/>
          </a:bodyPr>
          <a:lstStyle/>
          <a:p>
            <a:pPr>
              <a:spcBef>
                <a:spcPts val="158"/>
              </a:spcBef>
              <a:spcAft>
                <a:spcPts val="638"/>
              </a:spcAft>
            </a:pPr>
            <a:r>
              <a:rPr lang="ko-KR" altLang="en-US" sz="2800" b="1" dirty="0" err="1">
                <a:solidFill>
                  <a:schemeClr val="accent4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카베르네</a:t>
            </a:r>
            <a:r>
              <a:rPr lang="ko-KR" altLang="en-US" sz="2800" b="1" dirty="0">
                <a:solidFill>
                  <a:schemeClr val="accent4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 </a:t>
            </a:r>
            <a:r>
              <a:rPr lang="ko-KR" altLang="en-US" sz="2800" b="1" dirty="0" err="1">
                <a:solidFill>
                  <a:schemeClr val="accent4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쉬라즈</a:t>
            </a:r>
            <a:endParaRPr lang="en-AU" sz="2800" b="1" dirty="0">
              <a:solidFill>
                <a:schemeClr val="accent4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15" name="object 10">
            <a:extLst>
              <a:ext uri="{FF2B5EF4-FFF2-40B4-BE49-F238E27FC236}">
                <a16:creationId xmlns:a16="http://schemas.microsoft.com/office/drawing/2014/main" id="{0B1B7B3A-149F-FFEC-C2E0-7012B9710D79}"/>
              </a:ext>
            </a:extLst>
          </p:cNvPr>
          <p:cNvSpPr txBox="1"/>
          <p:nvPr/>
        </p:nvSpPr>
        <p:spPr>
          <a:xfrm rot="16200000">
            <a:off x="5710823" y="4289056"/>
            <a:ext cx="2717026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MERLOT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3C38985-C23C-4A47-2F58-AABF30E2B171}"/>
              </a:ext>
            </a:extLst>
          </p:cNvPr>
          <p:cNvCxnSpPr>
            <a:cxnSpLocks/>
          </p:cNvCxnSpPr>
          <p:nvPr/>
        </p:nvCxnSpPr>
        <p:spPr>
          <a:xfrm>
            <a:off x="7558940" y="4213616"/>
            <a:ext cx="230617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bject 58">
            <a:extLst>
              <a:ext uri="{FF2B5EF4-FFF2-40B4-BE49-F238E27FC236}">
                <a16:creationId xmlns:a16="http://schemas.microsoft.com/office/drawing/2014/main" id="{5E2CD752-7B31-6510-5ACC-4DF7567C630F}"/>
              </a:ext>
            </a:extLst>
          </p:cNvPr>
          <p:cNvSpPr txBox="1"/>
          <p:nvPr/>
        </p:nvSpPr>
        <p:spPr>
          <a:xfrm>
            <a:off x="7177070" y="1680813"/>
            <a:ext cx="4421356" cy="448200"/>
          </a:xfrm>
          <a:prstGeom prst="rect">
            <a:avLst/>
          </a:prstGeom>
        </p:spPr>
        <p:txBody>
          <a:bodyPr vert="horz" wrap="square" lIns="0" tIns="17145" rIns="0" bIns="0" rtlCol="0" anchor="b" anchorCtr="0">
            <a:spAutoFit/>
          </a:bodyPr>
          <a:lstStyle/>
          <a:p>
            <a:pPr algn="r">
              <a:spcBef>
                <a:spcPts val="158"/>
              </a:spcBef>
              <a:spcAft>
                <a:spcPts val="638"/>
              </a:spcAft>
            </a:pPr>
            <a:r>
              <a:rPr lang="ko-KR" altLang="en-US" sz="2800" b="1" dirty="0" err="1">
                <a:solidFill>
                  <a:schemeClr val="accent4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까베르네</a:t>
            </a:r>
            <a:r>
              <a:rPr lang="ko-KR" altLang="en-US" sz="2800" b="1" dirty="0">
                <a:solidFill>
                  <a:schemeClr val="accent4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 </a:t>
            </a:r>
            <a:r>
              <a:rPr lang="ko-KR" altLang="en-US" sz="2800" b="1" dirty="0" err="1">
                <a:solidFill>
                  <a:schemeClr val="accent4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메를로</a:t>
            </a:r>
            <a:endParaRPr lang="en-AU" sz="2800" b="1" dirty="0">
              <a:solidFill>
                <a:schemeClr val="accent4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4" name="object 58">
            <a:extLst>
              <a:ext uri="{FF2B5EF4-FFF2-40B4-BE49-F238E27FC236}">
                <a16:creationId xmlns:a16="http://schemas.microsoft.com/office/drawing/2014/main" id="{A6DF19AA-0F87-4313-D369-3E89952707BF}"/>
              </a:ext>
            </a:extLst>
          </p:cNvPr>
          <p:cNvSpPr txBox="1"/>
          <p:nvPr/>
        </p:nvSpPr>
        <p:spPr>
          <a:xfrm>
            <a:off x="607170" y="4414845"/>
            <a:ext cx="708283" cy="263534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ko-KR" altLang="en-US" sz="1600" b="1" dirty="0">
                <a:solidFill>
                  <a:schemeClr val="accent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특징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8C8201A7-9F3D-D295-7EC3-11285C2DA68E}"/>
              </a:ext>
            </a:extLst>
          </p:cNvPr>
          <p:cNvSpPr/>
          <p:nvPr/>
        </p:nvSpPr>
        <p:spPr>
          <a:xfrm>
            <a:off x="8430784" y="2275032"/>
            <a:ext cx="1630845" cy="163084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ko-KR" altLang="en-US" sz="11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숙성 잠재력이 좋고</a:t>
            </a:r>
            <a:r>
              <a:rPr lang="en-US" altLang="ko-KR" sz="11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110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구조감</a:t>
            </a:r>
            <a:r>
              <a:rPr lang="ko-KR" altLang="en-US" sz="11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탁월</a:t>
            </a:r>
            <a:endParaRPr lang="en-US" sz="11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6" name="object 58">
            <a:extLst>
              <a:ext uri="{FF2B5EF4-FFF2-40B4-BE49-F238E27FC236}">
                <a16:creationId xmlns:a16="http://schemas.microsoft.com/office/drawing/2014/main" id="{829BC339-3DA9-57D0-0095-BAB978FCF7A2}"/>
              </a:ext>
            </a:extLst>
          </p:cNvPr>
          <p:cNvSpPr txBox="1"/>
          <p:nvPr/>
        </p:nvSpPr>
        <p:spPr>
          <a:xfrm>
            <a:off x="10173824" y="4001318"/>
            <a:ext cx="454071" cy="263534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ko-KR" altLang="en-US" sz="1600" b="1" dirty="0">
                <a:solidFill>
                  <a:schemeClr val="accent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풍미</a:t>
            </a:r>
          </a:p>
        </p:txBody>
      </p:sp>
      <p:sp>
        <p:nvSpPr>
          <p:cNvPr id="34" name="object 58">
            <a:extLst>
              <a:ext uri="{FF2B5EF4-FFF2-40B4-BE49-F238E27FC236}">
                <a16:creationId xmlns:a16="http://schemas.microsoft.com/office/drawing/2014/main" id="{E762BA6B-4706-F2D7-420A-F1AFF9B3FD52}"/>
              </a:ext>
            </a:extLst>
          </p:cNvPr>
          <p:cNvSpPr txBox="1"/>
          <p:nvPr/>
        </p:nvSpPr>
        <p:spPr>
          <a:xfrm>
            <a:off x="10246852" y="4390575"/>
            <a:ext cx="1580914" cy="1504899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블루베리</a:t>
            </a:r>
          </a:p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블랙 </a:t>
            </a: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후르츠</a:t>
            </a:r>
            <a:endParaRPr lang="ko-KR" altLang="en-US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 Medium" panose="02000503000000020004" pitchFamily="2" charset="0"/>
            </a:endParaRPr>
          </a:p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민트</a:t>
            </a:r>
          </a:p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올리브</a:t>
            </a:r>
          </a:p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38" name="object 58">
            <a:extLst>
              <a:ext uri="{FF2B5EF4-FFF2-40B4-BE49-F238E27FC236}">
                <a16:creationId xmlns:a16="http://schemas.microsoft.com/office/drawing/2014/main" id="{A9ADC8BA-8088-4458-B933-9F9B33273600}"/>
              </a:ext>
            </a:extLst>
          </p:cNvPr>
          <p:cNvSpPr txBox="1"/>
          <p:nvPr/>
        </p:nvSpPr>
        <p:spPr>
          <a:xfrm>
            <a:off x="8455750" y="5432942"/>
            <a:ext cx="1580914" cy="884216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카시스</a:t>
            </a:r>
            <a:endParaRPr lang="ko-KR" alt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Inter Display Medium" panose="02000503000000020004" pitchFamily="2" charset="0"/>
            </a:endParaRPr>
          </a:p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모카</a:t>
            </a:r>
            <a:endParaRPr lang="ko-KR" altLang="en-US" sz="1600" dirty="0">
              <a:latin typeface="Malgun Gothic" panose="020B0503020000020004" pitchFamily="34" charset="-127"/>
              <a:ea typeface="Malgun Gothic" panose="020B0503020000020004" pitchFamily="34" charset="-127"/>
              <a:cs typeface="Inter Display Medium" panose="02000503000000020004" pitchFamily="2" charset="0"/>
            </a:endParaRPr>
          </a:p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달콤한 향신료</a:t>
            </a:r>
          </a:p>
        </p:txBody>
      </p:sp>
      <p:sp>
        <p:nvSpPr>
          <p:cNvPr id="40" name="object 58">
            <a:extLst>
              <a:ext uri="{FF2B5EF4-FFF2-40B4-BE49-F238E27FC236}">
                <a16:creationId xmlns:a16="http://schemas.microsoft.com/office/drawing/2014/main" id="{CDD220EC-D8E5-0AC1-126D-E4859D1921A7}"/>
              </a:ext>
            </a:extLst>
          </p:cNvPr>
          <p:cNvSpPr txBox="1"/>
          <p:nvPr/>
        </p:nvSpPr>
        <p:spPr>
          <a:xfrm>
            <a:off x="8311233" y="5143025"/>
            <a:ext cx="881622" cy="263534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ko-KR" altLang="en-US" sz="1600" b="1" dirty="0">
                <a:solidFill>
                  <a:schemeClr val="accent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아로마</a:t>
            </a:r>
            <a:endParaRPr lang="en-AU" sz="1600" b="1" dirty="0">
              <a:solidFill>
                <a:schemeClr val="accent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B59B81B5-9157-3E3A-D83B-DEE5ABD9D574}"/>
              </a:ext>
            </a:extLst>
          </p:cNvPr>
          <p:cNvSpPr txBox="1">
            <a:spLocks/>
          </p:cNvSpPr>
          <p:nvPr/>
        </p:nvSpPr>
        <p:spPr>
          <a:xfrm>
            <a:off x="479176" y="494527"/>
            <a:ext cx="8770172" cy="96412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sz="44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전통적 호주 </a:t>
            </a:r>
            <a:r>
              <a:rPr lang="ko-KR" altLang="en-US" sz="4400" b="1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블렌딩</a:t>
            </a:r>
            <a:endParaRPr lang="en-US" sz="4400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3" name="object 58">
            <a:extLst>
              <a:ext uri="{FF2B5EF4-FFF2-40B4-BE49-F238E27FC236}">
                <a16:creationId xmlns:a16="http://schemas.microsoft.com/office/drawing/2014/main" id="{E6418391-34DD-FD55-567A-D2007A362B21}"/>
              </a:ext>
            </a:extLst>
          </p:cNvPr>
          <p:cNvSpPr txBox="1"/>
          <p:nvPr/>
        </p:nvSpPr>
        <p:spPr>
          <a:xfrm>
            <a:off x="614399" y="4843042"/>
            <a:ext cx="2774713" cy="884216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/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대담하고 힘이 좋은 스타일</a:t>
            </a:r>
            <a:endParaRPr lang="en-AU" altLang="ko-KR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 Medium" panose="02000503000000020004" pitchFamily="2" charset="0"/>
            </a:endParaRPr>
          </a:p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긴 </a:t>
            </a:r>
            <a:r>
              <a:rPr lang="ko-KR" altLang="en-US" sz="16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피니시</a:t>
            </a:r>
            <a:endParaRPr lang="en-AU" altLang="ko-KR" sz="1600" dirty="0">
              <a:latin typeface="Malgun Gothic" panose="020B0503020000020004" pitchFamily="34" charset="-127"/>
              <a:ea typeface="Malgun Gothic" panose="020B0503020000020004" pitchFamily="34" charset="-127"/>
              <a:cs typeface="Inter Display Medium" panose="02000503000000020004" pitchFamily="2" charset="0"/>
            </a:endParaRPr>
          </a:p>
          <a:p>
            <a:pPr marL="285750" indent="-285750">
              <a:spcBef>
                <a:spcPts val="150"/>
              </a:spcBef>
              <a:spcAft>
                <a:spcPts val="315"/>
              </a:spcAft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균형감이 좋은 와인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2926967"/>
      </p:ext>
    </p:extLst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map of australia with green borders&#10;&#10;Description automatically generated">
            <a:extLst>
              <a:ext uri="{FF2B5EF4-FFF2-40B4-BE49-F238E27FC236}">
                <a16:creationId xmlns:a16="http://schemas.microsoft.com/office/drawing/2014/main" id="{4B3BD40F-CBA9-5245-431F-D427899A996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9485" y="-337795"/>
            <a:ext cx="12403652" cy="7326423"/>
          </a:xfrm>
          <a:prstGeom prst="rect">
            <a:avLst/>
          </a:prstGeom>
        </p:spPr>
      </p:pic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CA32E62-30F6-8A73-12AF-7B8AB6635615}"/>
              </a:ext>
            </a:extLst>
          </p:cNvPr>
          <p:cNvSpPr txBox="1"/>
          <p:nvPr/>
        </p:nvSpPr>
        <p:spPr>
          <a:xfrm>
            <a:off x="529493" y="2415288"/>
            <a:ext cx="4143845" cy="1559000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142"/>
              </a:spcBef>
              <a:spcAft>
                <a:spcPts val="225"/>
              </a:spcAft>
              <a:buClr>
                <a:schemeClr val="accent2"/>
              </a:buClr>
              <a:buFont typeface="+mj-lt"/>
              <a:buAutoNum type="arabicPeriod"/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애들레이드 </a:t>
            </a: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힐스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, </a:t>
            </a:r>
            <a:r>
              <a:rPr lang="en-AU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SA</a:t>
            </a:r>
          </a:p>
          <a:p>
            <a:pPr marL="342900" indent="-342900">
              <a:spcBef>
                <a:spcPts val="142"/>
              </a:spcBef>
              <a:spcAft>
                <a:spcPts val="225"/>
              </a:spcAft>
              <a:buClr>
                <a:schemeClr val="accent2"/>
              </a:buClr>
              <a:buFont typeface="+mj-lt"/>
              <a:buAutoNum type="arabicPeriod"/>
            </a:pP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바로사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 밸리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, SA</a:t>
            </a:r>
            <a:endParaRPr lang="ko-KR" altLang="en-US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 Medium" panose="02000503000000020004" pitchFamily="2" charset="0"/>
            </a:endParaRPr>
          </a:p>
          <a:p>
            <a:pPr marL="342900" indent="-342900">
              <a:spcBef>
                <a:spcPts val="142"/>
              </a:spcBef>
              <a:spcAft>
                <a:spcPts val="225"/>
              </a:spcAft>
              <a:buClr>
                <a:schemeClr val="accent2"/>
              </a:buClr>
              <a:buFont typeface="+mj-lt"/>
              <a:buAutoNum type="arabicPeriod"/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캔버라 지구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, </a:t>
            </a:r>
            <a:r>
              <a:rPr lang="en-AU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ACT </a:t>
            </a:r>
          </a:p>
          <a:p>
            <a:pPr marL="342900" indent="-342900">
              <a:spcBef>
                <a:spcPts val="142"/>
              </a:spcBef>
              <a:spcAft>
                <a:spcPts val="225"/>
              </a:spcAft>
              <a:buClr>
                <a:schemeClr val="accent2"/>
              </a:buClr>
              <a:buFont typeface="+mj-lt"/>
              <a:buAutoNum type="arabicPeriod"/>
            </a:pP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클레어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 밸리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, </a:t>
            </a:r>
            <a:r>
              <a:rPr lang="en-AU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SA</a:t>
            </a:r>
          </a:p>
          <a:p>
            <a:pPr marL="342900" indent="-342900">
              <a:spcBef>
                <a:spcPts val="142"/>
              </a:spcBef>
              <a:spcAft>
                <a:spcPts val="225"/>
              </a:spcAft>
              <a:buClr>
                <a:schemeClr val="accent2"/>
              </a:buClr>
              <a:buFont typeface="+mj-lt"/>
              <a:buAutoNum type="arabicPeriod"/>
            </a:pP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쿠나와라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, </a:t>
            </a:r>
            <a:r>
              <a:rPr lang="en-AU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SA</a:t>
            </a:r>
          </a:p>
          <a:p>
            <a:pPr marL="342900" indent="-342900">
              <a:spcBef>
                <a:spcPts val="142"/>
              </a:spcBef>
              <a:spcAft>
                <a:spcPts val="225"/>
              </a:spcAft>
              <a:buClr>
                <a:schemeClr val="accent2"/>
              </a:buClr>
              <a:buFont typeface="+mj-lt"/>
              <a:buAutoNum type="arabicPeriod"/>
            </a:pP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히스코트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, </a:t>
            </a:r>
            <a:r>
              <a:rPr lang="fr-FR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VIC</a:t>
            </a:r>
            <a:endParaRPr lang="ko-KR" altLang="en-US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 Medium" panose="02000503000000020004" pitchFamily="2" charset="0"/>
            </a:endParaRPr>
          </a:p>
          <a:p>
            <a:pPr marL="342900" indent="-342900">
              <a:spcBef>
                <a:spcPts val="142"/>
              </a:spcBef>
              <a:spcAft>
                <a:spcPts val="225"/>
              </a:spcAft>
              <a:buClr>
                <a:schemeClr val="accent2"/>
              </a:buClr>
              <a:buFont typeface="+mj-lt"/>
              <a:buAutoNum type="arabicPeriod"/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헌터 밸리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, </a:t>
            </a:r>
            <a:r>
              <a:rPr lang="en-AU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NSW</a:t>
            </a:r>
          </a:p>
          <a:p>
            <a:pPr marL="342900" indent="-342900">
              <a:spcBef>
                <a:spcPts val="142"/>
              </a:spcBef>
              <a:spcAft>
                <a:spcPts val="225"/>
              </a:spcAft>
              <a:buClr>
                <a:schemeClr val="accent2"/>
              </a:buClr>
              <a:buFont typeface="+mj-lt"/>
              <a:buAutoNum type="arabicPeriod"/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마가렛 리버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, </a:t>
            </a:r>
            <a:r>
              <a:rPr lang="en-AU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WA</a:t>
            </a:r>
          </a:p>
          <a:p>
            <a:pPr marL="342900" indent="-342900">
              <a:spcBef>
                <a:spcPts val="142"/>
              </a:spcBef>
              <a:spcAft>
                <a:spcPts val="225"/>
              </a:spcAft>
              <a:buClr>
                <a:schemeClr val="accent2"/>
              </a:buClr>
              <a:buFont typeface="+mj-lt"/>
              <a:buAutoNum type="arabicPeriod"/>
            </a:pP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맥라렌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 베일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, </a:t>
            </a:r>
            <a:r>
              <a:rPr lang="en-AU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SA</a:t>
            </a:r>
          </a:p>
          <a:p>
            <a:pPr marL="342900" indent="-342900">
              <a:spcBef>
                <a:spcPts val="142"/>
              </a:spcBef>
              <a:spcAft>
                <a:spcPts val="225"/>
              </a:spcAft>
              <a:buClr>
                <a:schemeClr val="accent2"/>
              </a:buClr>
              <a:buFont typeface="+mj-lt"/>
              <a:buAutoNum type="arabicPeriod"/>
            </a:pP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모닝턴</a:t>
            </a: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 </a:t>
            </a: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페닌슐라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, </a:t>
            </a:r>
            <a:r>
              <a:rPr lang="en-AU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VIC</a:t>
            </a:r>
          </a:p>
          <a:p>
            <a:pPr marL="342900" indent="-342900">
              <a:spcBef>
                <a:spcPts val="142"/>
              </a:spcBef>
              <a:spcAft>
                <a:spcPts val="225"/>
              </a:spcAft>
              <a:buClr>
                <a:schemeClr val="accent2"/>
              </a:buClr>
              <a:buFont typeface="+mj-lt"/>
              <a:buAutoNum type="arabicPeriod"/>
            </a:pPr>
            <a:r>
              <a:rPr lang="ko-KR" altLang="en-US" sz="1600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태즈메이니아</a:t>
            </a:r>
            <a:endParaRPr lang="ko-KR" altLang="en-US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 Medium" panose="02000503000000020004" pitchFamily="2" charset="0"/>
            </a:endParaRPr>
          </a:p>
          <a:p>
            <a:pPr marL="342900" indent="-342900">
              <a:spcBef>
                <a:spcPts val="142"/>
              </a:spcBef>
              <a:spcAft>
                <a:spcPts val="225"/>
              </a:spcAft>
              <a:buClr>
                <a:schemeClr val="accent2"/>
              </a:buClr>
              <a:buFont typeface="+mj-lt"/>
              <a:buAutoNum type="arabicPeriod"/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야라 밸리</a:t>
            </a:r>
            <a:r>
              <a:rPr lang="en-US" altLang="ko-KR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, </a:t>
            </a:r>
            <a:r>
              <a:rPr lang="en-AU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 Medium" panose="02000503000000020004" pitchFamily="2" charset="0"/>
              </a:rPr>
              <a:t>VIC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5D72E8E-2F8E-A4CA-5B7C-767E1EF4E3D4}"/>
              </a:ext>
            </a:extLst>
          </p:cNvPr>
          <p:cNvSpPr/>
          <p:nvPr/>
        </p:nvSpPr>
        <p:spPr>
          <a:xfrm>
            <a:off x="8714411" y="4683941"/>
            <a:ext cx="237233" cy="237233"/>
          </a:xfrm>
          <a:prstGeom prst="ellipse">
            <a:avLst/>
          </a:prstGeom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 b="1" dirty="0">
                <a:solidFill>
                  <a:schemeClr val="accent2"/>
                </a:solidFill>
              </a:rPr>
              <a:t>1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76834AE-E319-F6B1-6A85-E1CD1845CB83}"/>
              </a:ext>
            </a:extLst>
          </p:cNvPr>
          <p:cNvSpPr/>
          <p:nvPr/>
        </p:nvSpPr>
        <p:spPr>
          <a:xfrm>
            <a:off x="8579437" y="4565324"/>
            <a:ext cx="237233" cy="237233"/>
          </a:xfrm>
          <a:prstGeom prst="ellipse">
            <a:avLst/>
          </a:prstGeom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 b="1" dirty="0">
                <a:solidFill>
                  <a:schemeClr val="accent2"/>
                </a:solidFill>
              </a:rPr>
              <a:t>2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0BC096C1-481C-A11F-EC17-740E8EDC2919}"/>
              </a:ext>
            </a:extLst>
          </p:cNvPr>
          <p:cNvSpPr/>
          <p:nvPr/>
        </p:nvSpPr>
        <p:spPr>
          <a:xfrm>
            <a:off x="8646924" y="4387399"/>
            <a:ext cx="237233" cy="237233"/>
          </a:xfrm>
          <a:prstGeom prst="ellipse">
            <a:avLst/>
          </a:prstGeom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 b="1" dirty="0">
                <a:solidFill>
                  <a:schemeClr val="accent2"/>
                </a:solidFill>
              </a:rPr>
              <a:t>4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FB35CB6D-F05F-B509-43C5-39E4592FB0A6}"/>
              </a:ext>
            </a:extLst>
          </p:cNvPr>
          <p:cNvSpPr/>
          <p:nvPr/>
        </p:nvSpPr>
        <p:spPr>
          <a:xfrm>
            <a:off x="8568731" y="4844434"/>
            <a:ext cx="237233" cy="237233"/>
          </a:xfrm>
          <a:prstGeom prst="ellipse">
            <a:avLst/>
          </a:prstGeom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 b="1" dirty="0">
                <a:solidFill>
                  <a:schemeClr val="accent2"/>
                </a:solidFill>
              </a:rPr>
              <a:t>9</a:t>
            </a: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E3C6A66C-1DE5-6481-0CFC-9EB9CBDC1F9E}"/>
              </a:ext>
            </a:extLst>
          </p:cNvPr>
          <p:cNvSpPr/>
          <p:nvPr/>
        </p:nvSpPr>
        <p:spPr>
          <a:xfrm>
            <a:off x="8833027" y="5092455"/>
            <a:ext cx="237233" cy="237233"/>
          </a:xfrm>
          <a:prstGeom prst="ellipse">
            <a:avLst/>
          </a:prstGeom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 b="1" dirty="0">
                <a:solidFill>
                  <a:schemeClr val="accent2"/>
                </a:solidFill>
              </a:rPr>
              <a:t>5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49CB4AFA-CE9C-DAFF-70C4-937034DBD942}"/>
              </a:ext>
            </a:extLst>
          </p:cNvPr>
          <p:cNvSpPr/>
          <p:nvPr/>
        </p:nvSpPr>
        <p:spPr>
          <a:xfrm>
            <a:off x="10207645" y="4802558"/>
            <a:ext cx="237233" cy="237233"/>
          </a:xfrm>
          <a:prstGeom prst="ellipse">
            <a:avLst/>
          </a:prstGeom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 b="1" dirty="0">
                <a:solidFill>
                  <a:schemeClr val="accent2"/>
                </a:solidFill>
              </a:rPr>
              <a:t>3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5F58054-837B-3CA6-CA9D-C690DCF0D17B}"/>
              </a:ext>
            </a:extLst>
          </p:cNvPr>
          <p:cNvSpPr/>
          <p:nvPr/>
        </p:nvSpPr>
        <p:spPr>
          <a:xfrm>
            <a:off x="9472401" y="5094122"/>
            <a:ext cx="237233" cy="237233"/>
          </a:xfrm>
          <a:prstGeom prst="ellipse">
            <a:avLst/>
          </a:prstGeom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 b="1" dirty="0">
                <a:solidFill>
                  <a:schemeClr val="accent2"/>
                </a:solidFill>
              </a:rPr>
              <a:t>6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FECE0780-B438-E9EC-E208-9D92C2230DD3}"/>
              </a:ext>
            </a:extLst>
          </p:cNvPr>
          <p:cNvSpPr/>
          <p:nvPr/>
        </p:nvSpPr>
        <p:spPr>
          <a:xfrm>
            <a:off x="9621206" y="5376468"/>
            <a:ext cx="237233" cy="237233"/>
          </a:xfrm>
          <a:prstGeom prst="ellipse">
            <a:avLst/>
          </a:prstGeom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200" b="1" dirty="0">
              <a:solidFill>
                <a:schemeClr val="accent2"/>
              </a:solidFill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683C0A72-8F6A-3D60-67C7-48A2DE5B3D94}"/>
              </a:ext>
            </a:extLst>
          </p:cNvPr>
          <p:cNvSpPr/>
          <p:nvPr/>
        </p:nvSpPr>
        <p:spPr>
          <a:xfrm>
            <a:off x="9516668" y="5510586"/>
            <a:ext cx="237233" cy="237233"/>
          </a:xfrm>
          <a:prstGeom prst="ellipse">
            <a:avLst/>
          </a:prstGeom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200" b="1" dirty="0">
              <a:solidFill>
                <a:schemeClr val="accent2"/>
              </a:solidFill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200A4139-F727-2CC8-B091-220E63B33A59}"/>
              </a:ext>
            </a:extLst>
          </p:cNvPr>
          <p:cNvSpPr/>
          <p:nvPr/>
        </p:nvSpPr>
        <p:spPr>
          <a:xfrm>
            <a:off x="9709634" y="6249207"/>
            <a:ext cx="237233" cy="237233"/>
          </a:xfrm>
          <a:prstGeom prst="ellipse">
            <a:avLst/>
          </a:prstGeom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 sz="1200" b="1" dirty="0">
              <a:solidFill>
                <a:schemeClr val="accent2"/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BCB9534-482C-C830-4F97-226661EC75F5}"/>
              </a:ext>
            </a:extLst>
          </p:cNvPr>
          <p:cNvSpPr txBox="1"/>
          <p:nvPr/>
        </p:nvSpPr>
        <p:spPr>
          <a:xfrm>
            <a:off x="9686090" y="6255720"/>
            <a:ext cx="521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AU" sz="1000" b="1" dirty="0">
                <a:solidFill>
                  <a:schemeClr val="accent2"/>
                </a:solidFill>
                <a:effectLst/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rPr>
              <a:t>11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707871C-44AC-6EFE-E801-734A924485C1}"/>
              </a:ext>
            </a:extLst>
          </p:cNvPr>
          <p:cNvSpPr/>
          <p:nvPr/>
        </p:nvSpPr>
        <p:spPr>
          <a:xfrm>
            <a:off x="10621288" y="4427882"/>
            <a:ext cx="237233" cy="237233"/>
          </a:xfrm>
          <a:prstGeom prst="ellipse">
            <a:avLst/>
          </a:prstGeom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 b="1" dirty="0">
                <a:solidFill>
                  <a:schemeClr val="accent2"/>
                </a:solidFill>
              </a:rPr>
              <a:t>7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631C1970-8861-0EC2-21CE-2674676EA650}"/>
              </a:ext>
            </a:extLst>
          </p:cNvPr>
          <p:cNvSpPr/>
          <p:nvPr/>
        </p:nvSpPr>
        <p:spPr>
          <a:xfrm>
            <a:off x="4673338" y="4802558"/>
            <a:ext cx="237233" cy="237233"/>
          </a:xfrm>
          <a:prstGeom prst="ellipse">
            <a:avLst/>
          </a:prstGeom>
          <a:ln>
            <a:noFill/>
          </a:ln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200" b="1" dirty="0">
                <a:solidFill>
                  <a:schemeClr val="accent2"/>
                </a:solidFill>
              </a:rPr>
              <a:t>8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90CD91-2C0A-B629-3656-B5797CE4E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493" y="554961"/>
            <a:ext cx="5685593" cy="96412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sz="30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호주의 유명 </a:t>
            </a:r>
            <a:br>
              <a:rPr lang="en-US" sz="40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54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와인 산지</a:t>
            </a:r>
            <a:br>
              <a:rPr lang="ko-KR" altLang="en-US" sz="54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endParaRPr lang="en-US" sz="5400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3A34274-0198-D59A-032E-CD0140C362FE}"/>
              </a:ext>
            </a:extLst>
          </p:cNvPr>
          <p:cNvSpPr txBox="1"/>
          <p:nvPr/>
        </p:nvSpPr>
        <p:spPr>
          <a:xfrm>
            <a:off x="9597661" y="5371973"/>
            <a:ext cx="521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AU" sz="1000" b="1" dirty="0">
                <a:solidFill>
                  <a:schemeClr val="accent2"/>
                </a:solidFill>
                <a:effectLst/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rPr>
              <a:t>12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3A3532-F223-D818-3C68-0C9199BC5851}"/>
              </a:ext>
            </a:extLst>
          </p:cNvPr>
          <p:cNvSpPr txBox="1"/>
          <p:nvPr/>
        </p:nvSpPr>
        <p:spPr>
          <a:xfrm>
            <a:off x="9480186" y="5505323"/>
            <a:ext cx="52155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AU" sz="1000" b="1" dirty="0">
                <a:solidFill>
                  <a:schemeClr val="accent2"/>
                </a:solidFill>
                <a:effectLst/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47385680"/>
      </p:ext>
    </p:extLst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49D6A1-0392-1153-1208-459B454AED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5">
            <a:extLst>
              <a:ext uri="{FF2B5EF4-FFF2-40B4-BE49-F238E27FC236}">
                <a16:creationId xmlns:a16="http://schemas.microsoft.com/office/drawing/2014/main" id="{4D826D2D-8FEF-7D29-9887-2C0C165A339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812" b="7812"/>
          <a:stretch/>
        </p:blipFill>
        <p:spPr>
          <a:xfrm>
            <a:off x="4759841" y="4185117"/>
            <a:ext cx="4828990" cy="27163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5" name="Picture Placeholder 5">
            <a:extLst>
              <a:ext uri="{FF2B5EF4-FFF2-40B4-BE49-F238E27FC236}">
                <a16:creationId xmlns:a16="http://schemas.microsoft.com/office/drawing/2014/main" id="{9C810BFE-CCC2-A68E-10D9-F13830F35B7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555" b="7555"/>
          <a:stretch/>
        </p:blipFill>
        <p:spPr>
          <a:xfrm>
            <a:off x="7363010" y="1401"/>
            <a:ext cx="4828990" cy="27163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7" name="Picture Placeholder 5">
            <a:extLst>
              <a:ext uri="{FF2B5EF4-FFF2-40B4-BE49-F238E27FC236}">
                <a16:creationId xmlns:a16="http://schemas.microsoft.com/office/drawing/2014/main" id="{8C25FB4A-709F-9517-7AA2-27DC593C0FC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7812" b="7812"/>
          <a:stretch/>
        </p:blipFill>
        <p:spPr>
          <a:xfrm>
            <a:off x="-55261" y="2292583"/>
            <a:ext cx="4828990" cy="27163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10" name="Picture Placeholder 5">
            <a:extLst>
              <a:ext uri="{FF2B5EF4-FFF2-40B4-BE49-F238E27FC236}">
                <a16:creationId xmlns:a16="http://schemas.microsoft.com/office/drawing/2014/main" id="{A7B03647-DA10-3A40-0013-244464B832B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2081" r="37683" b="31249"/>
          <a:stretch/>
        </p:blipFill>
        <p:spPr>
          <a:xfrm>
            <a:off x="4740776" y="2292583"/>
            <a:ext cx="2316277" cy="315956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11" name="Picture Placeholder 5">
            <a:extLst>
              <a:ext uri="{FF2B5EF4-FFF2-40B4-BE49-F238E27FC236}">
                <a16:creationId xmlns:a16="http://schemas.microsoft.com/office/drawing/2014/main" id="{D6F8A948-DFE7-61BC-E4AE-BA5CD1DD194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10837" b="10837"/>
          <a:stretch/>
        </p:blipFill>
        <p:spPr>
          <a:xfrm>
            <a:off x="-55261" y="4131000"/>
            <a:ext cx="4889589" cy="275039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13" name="Picture Placeholder 5">
            <a:extLst>
              <a:ext uri="{FF2B5EF4-FFF2-40B4-BE49-F238E27FC236}">
                <a16:creationId xmlns:a16="http://schemas.microsoft.com/office/drawing/2014/main" id="{F6E61BDE-BFDD-4A0C-507B-D7401348D844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7670" b="7670"/>
          <a:stretch/>
        </p:blipFill>
        <p:spPr>
          <a:xfrm>
            <a:off x="7049222" y="2292583"/>
            <a:ext cx="5142777" cy="289281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32B8878-479B-0311-B69A-C95DB8105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036" y="487489"/>
            <a:ext cx="7193079" cy="192748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sz="54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단일 품종</a:t>
            </a:r>
            <a:br>
              <a:rPr lang="en-AU" altLang="ko-KR" sz="54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54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대 </a:t>
            </a:r>
            <a:r>
              <a:rPr lang="ko-KR" altLang="en-US" sz="5400" b="1" dirty="0" err="1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블렌드</a:t>
            </a:r>
            <a:endParaRPr lang="en-US" sz="5400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4832C298-F7E3-02A8-0038-89B63845705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9"/>
          <a:srcRect l="1358" r="21377"/>
          <a:stretch/>
        </p:blipFill>
        <p:spPr>
          <a:xfrm>
            <a:off x="8322942" y="4165086"/>
            <a:ext cx="3863720" cy="2716307"/>
          </a:xfrm>
        </p:spPr>
      </p:pic>
    </p:spTree>
    <p:extLst>
      <p:ext uri="{BB962C8B-B14F-4D97-AF65-F5344CB8AC3E}">
        <p14:creationId xmlns:p14="http://schemas.microsoft.com/office/powerpoint/2010/main" val="1524702311"/>
      </p:ext>
    </p:extLst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49D6A1-0392-1153-1208-459B454AED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A0ACC1C-E21D-567E-2CB7-6F4F8BAB7D4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4490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32B8878-479B-0311-B69A-C95DB8105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1867" y="585578"/>
            <a:ext cx="11590288" cy="702855"/>
          </a:xfrm>
        </p:spPr>
        <p:txBody>
          <a:bodyPr/>
          <a:lstStyle/>
          <a:p>
            <a:r>
              <a:rPr lang="ko-KR" altLang="en-US" sz="54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와인 서빙 </a:t>
            </a:r>
            <a:r>
              <a:rPr lang="ko-KR" altLang="en-US" sz="54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온도</a:t>
            </a:r>
            <a:endParaRPr lang="en-US" sz="5400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28D30A6-A6C6-5C7B-5A71-5C6DFD64703A}"/>
              </a:ext>
            </a:extLst>
          </p:cNvPr>
          <p:cNvCxnSpPr>
            <a:cxnSpLocks/>
          </p:cNvCxnSpPr>
          <p:nvPr/>
        </p:nvCxnSpPr>
        <p:spPr>
          <a:xfrm>
            <a:off x="739435" y="2489623"/>
            <a:ext cx="336176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object 58">
            <a:extLst>
              <a:ext uri="{FF2B5EF4-FFF2-40B4-BE49-F238E27FC236}">
                <a16:creationId xmlns:a16="http://schemas.microsoft.com/office/drawing/2014/main" id="{06DE2421-9004-BD9A-88B3-5D7E981CFA93}"/>
              </a:ext>
            </a:extLst>
          </p:cNvPr>
          <p:cNvSpPr txBox="1"/>
          <p:nvPr/>
        </p:nvSpPr>
        <p:spPr>
          <a:xfrm>
            <a:off x="1326052" y="1718999"/>
            <a:ext cx="2102795" cy="612347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ko-KR" altLang="en-US" sz="1600" b="1" dirty="0" err="1">
                <a:solidFill>
                  <a:schemeClr val="accent2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스파클링</a:t>
            </a:r>
            <a:r>
              <a:rPr lang="ko-KR" altLang="en-US" sz="1600" b="1" dirty="0">
                <a:solidFill>
                  <a:schemeClr val="accent2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 와인</a:t>
            </a:r>
            <a:r>
              <a:rPr lang="en-US" altLang="ko-KR" sz="1600" b="1" dirty="0">
                <a:solidFill>
                  <a:schemeClr val="accent2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:</a:t>
            </a:r>
          </a:p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ko-KR" altLang="en-US" sz="1600" dirty="0">
                <a:solidFill>
                  <a:schemeClr val="accent3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아주 차게 서빙</a:t>
            </a:r>
            <a:endParaRPr lang="en-AU" sz="1600" dirty="0">
              <a:solidFill>
                <a:schemeClr val="accent3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ECD1FD2D-0C95-7DC6-FB02-8DB3C76C2691}"/>
              </a:ext>
            </a:extLst>
          </p:cNvPr>
          <p:cNvCxnSpPr>
            <a:cxnSpLocks/>
          </p:cNvCxnSpPr>
          <p:nvPr/>
        </p:nvCxnSpPr>
        <p:spPr>
          <a:xfrm>
            <a:off x="739435" y="2331346"/>
            <a:ext cx="0" cy="252000"/>
          </a:xfrm>
          <a:prstGeom prst="line">
            <a:avLst/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6BE6E25A-CF7C-3861-292D-68854F919168}"/>
              </a:ext>
            </a:extLst>
          </p:cNvPr>
          <p:cNvCxnSpPr>
            <a:cxnSpLocks/>
          </p:cNvCxnSpPr>
          <p:nvPr/>
        </p:nvCxnSpPr>
        <p:spPr>
          <a:xfrm>
            <a:off x="4101198" y="2331346"/>
            <a:ext cx="0" cy="252000"/>
          </a:xfrm>
          <a:prstGeom prst="line">
            <a:avLst/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D45576AB-736E-D104-9768-85629BD48869}"/>
              </a:ext>
            </a:extLst>
          </p:cNvPr>
          <p:cNvCxnSpPr>
            <a:cxnSpLocks/>
          </p:cNvCxnSpPr>
          <p:nvPr/>
        </p:nvCxnSpPr>
        <p:spPr>
          <a:xfrm>
            <a:off x="2083379" y="5264200"/>
            <a:ext cx="480151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607C2194-EA6D-D0A6-B440-20CF1DDCD999}"/>
              </a:ext>
            </a:extLst>
          </p:cNvPr>
          <p:cNvCxnSpPr>
            <a:cxnSpLocks/>
          </p:cNvCxnSpPr>
          <p:nvPr/>
        </p:nvCxnSpPr>
        <p:spPr>
          <a:xfrm>
            <a:off x="2083379" y="5105923"/>
            <a:ext cx="0" cy="252000"/>
          </a:xfrm>
          <a:prstGeom prst="line">
            <a:avLst/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6BFC6DCF-1C14-DB25-377C-ED4C289E505E}"/>
              </a:ext>
            </a:extLst>
          </p:cNvPr>
          <p:cNvCxnSpPr>
            <a:cxnSpLocks/>
          </p:cNvCxnSpPr>
          <p:nvPr/>
        </p:nvCxnSpPr>
        <p:spPr>
          <a:xfrm>
            <a:off x="6887545" y="5105923"/>
            <a:ext cx="0" cy="252000"/>
          </a:xfrm>
          <a:prstGeom prst="line">
            <a:avLst/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" name="object 58">
            <a:extLst>
              <a:ext uri="{FF2B5EF4-FFF2-40B4-BE49-F238E27FC236}">
                <a16:creationId xmlns:a16="http://schemas.microsoft.com/office/drawing/2014/main" id="{A268AD35-E393-781A-660F-B9323E6238CC}"/>
              </a:ext>
            </a:extLst>
          </p:cNvPr>
          <p:cNvSpPr txBox="1"/>
          <p:nvPr/>
        </p:nvSpPr>
        <p:spPr>
          <a:xfrm>
            <a:off x="3186572" y="5506588"/>
            <a:ext cx="2595128" cy="612347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ko-KR" altLang="en-US" sz="1600" b="1" dirty="0">
                <a:solidFill>
                  <a:schemeClr val="accent2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화이트 와인과 로제 와인</a:t>
            </a:r>
            <a:r>
              <a:rPr lang="en-US" altLang="ko-KR" sz="1600" b="1" dirty="0">
                <a:solidFill>
                  <a:schemeClr val="accent2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:</a:t>
            </a:r>
          </a:p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ko-KR" altLang="en-US" sz="1600" dirty="0">
                <a:solidFill>
                  <a:schemeClr val="accent3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냉장 온도 정도로 차게 서빙</a:t>
            </a:r>
            <a:endParaRPr lang="en-AU" sz="1600" dirty="0">
              <a:solidFill>
                <a:schemeClr val="accent3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578862F5-1A58-CB1D-F031-31EDDB5E0D3D}"/>
              </a:ext>
            </a:extLst>
          </p:cNvPr>
          <p:cNvCxnSpPr>
            <a:cxnSpLocks/>
          </p:cNvCxnSpPr>
          <p:nvPr/>
        </p:nvCxnSpPr>
        <p:spPr>
          <a:xfrm>
            <a:off x="8884024" y="5264200"/>
            <a:ext cx="281491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025F988C-2115-E90F-5D86-9A041B866706}"/>
              </a:ext>
            </a:extLst>
          </p:cNvPr>
          <p:cNvCxnSpPr>
            <a:cxnSpLocks/>
          </p:cNvCxnSpPr>
          <p:nvPr/>
        </p:nvCxnSpPr>
        <p:spPr>
          <a:xfrm>
            <a:off x="8886674" y="5105923"/>
            <a:ext cx="0" cy="252000"/>
          </a:xfrm>
          <a:prstGeom prst="line">
            <a:avLst/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6E7C7F40-DD5F-E8AA-2802-0F81337B2450}"/>
              </a:ext>
            </a:extLst>
          </p:cNvPr>
          <p:cNvCxnSpPr>
            <a:cxnSpLocks/>
          </p:cNvCxnSpPr>
          <p:nvPr/>
        </p:nvCxnSpPr>
        <p:spPr>
          <a:xfrm>
            <a:off x="11701592" y="5105923"/>
            <a:ext cx="0" cy="252000"/>
          </a:xfrm>
          <a:prstGeom prst="line">
            <a:avLst/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4" name="object 58">
            <a:extLst>
              <a:ext uri="{FF2B5EF4-FFF2-40B4-BE49-F238E27FC236}">
                <a16:creationId xmlns:a16="http://schemas.microsoft.com/office/drawing/2014/main" id="{7E0A5986-F0BB-7586-BD2C-2B78B628A731}"/>
              </a:ext>
            </a:extLst>
          </p:cNvPr>
          <p:cNvSpPr txBox="1"/>
          <p:nvPr/>
        </p:nvSpPr>
        <p:spPr>
          <a:xfrm>
            <a:off x="9008614" y="5506588"/>
            <a:ext cx="2595128" cy="612347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ko-KR" altLang="en-US" sz="1600" b="1" dirty="0" err="1">
                <a:solidFill>
                  <a:schemeClr val="accent2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풀바디</a:t>
            </a:r>
            <a:r>
              <a:rPr lang="ko-KR" altLang="en-US" sz="1600" b="1" dirty="0">
                <a:solidFill>
                  <a:schemeClr val="accent2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 레드 와인</a:t>
            </a:r>
            <a:r>
              <a:rPr lang="en-US" altLang="ko-KR" sz="1600" b="1" dirty="0">
                <a:solidFill>
                  <a:schemeClr val="accent2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:</a:t>
            </a:r>
          </a:p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ko-KR" altLang="en-US" sz="1600" dirty="0">
                <a:solidFill>
                  <a:schemeClr val="accent3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약간 차게</a:t>
            </a: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8284AA3D-625C-2223-0668-35D91BD564C3}"/>
              </a:ext>
            </a:extLst>
          </p:cNvPr>
          <p:cNvCxnSpPr>
            <a:cxnSpLocks/>
          </p:cNvCxnSpPr>
          <p:nvPr/>
        </p:nvCxnSpPr>
        <p:spPr>
          <a:xfrm>
            <a:off x="5507896" y="2489623"/>
            <a:ext cx="336176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object 58">
            <a:extLst>
              <a:ext uri="{FF2B5EF4-FFF2-40B4-BE49-F238E27FC236}">
                <a16:creationId xmlns:a16="http://schemas.microsoft.com/office/drawing/2014/main" id="{5E73BD87-9DD5-D52E-D259-9619A41E81D4}"/>
              </a:ext>
            </a:extLst>
          </p:cNvPr>
          <p:cNvSpPr txBox="1"/>
          <p:nvPr/>
        </p:nvSpPr>
        <p:spPr>
          <a:xfrm>
            <a:off x="5801206" y="1718999"/>
            <a:ext cx="2775143" cy="612347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ko-KR" altLang="en-US" sz="1600" b="1" dirty="0">
                <a:solidFill>
                  <a:schemeClr val="accent2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라이트</a:t>
            </a:r>
            <a:r>
              <a:rPr lang="en-US" altLang="ko-KR" sz="1600" b="1" dirty="0">
                <a:solidFill>
                  <a:schemeClr val="accent2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-</a:t>
            </a:r>
            <a:r>
              <a:rPr lang="ko-KR" altLang="en-US" sz="1600" b="1" dirty="0">
                <a:solidFill>
                  <a:schemeClr val="accent2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바디 레드 와인</a:t>
            </a:r>
            <a:r>
              <a:rPr lang="en-US" altLang="ko-KR" sz="1600" b="1" dirty="0">
                <a:solidFill>
                  <a:schemeClr val="accent2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:</a:t>
            </a:r>
          </a:p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ko-KR" altLang="en-US" sz="1600" dirty="0">
                <a:solidFill>
                  <a:schemeClr val="accent3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차게 서빙</a:t>
            </a:r>
            <a:endParaRPr lang="en-AU" sz="1600" dirty="0">
              <a:solidFill>
                <a:schemeClr val="accent3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8233B8B6-E4E3-7C09-C2B3-56E32D4B7DD8}"/>
              </a:ext>
            </a:extLst>
          </p:cNvPr>
          <p:cNvCxnSpPr>
            <a:cxnSpLocks/>
          </p:cNvCxnSpPr>
          <p:nvPr/>
        </p:nvCxnSpPr>
        <p:spPr>
          <a:xfrm>
            <a:off x="5507896" y="2331346"/>
            <a:ext cx="0" cy="252000"/>
          </a:xfrm>
          <a:prstGeom prst="line">
            <a:avLst/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6E5358D3-4716-7CB2-1358-22583079131C}"/>
              </a:ext>
            </a:extLst>
          </p:cNvPr>
          <p:cNvCxnSpPr>
            <a:cxnSpLocks/>
          </p:cNvCxnSpPr>
          <p:nvPr/>
        </p:nvCxnSpPr>
        <p:spPr>
          <a:xfrm>
            <a:off x="8869659" y="2331346"/>
            <a:ext cx="0" cy="252000"/>
          </a:xfrm>
          <a:prstGeom prst="line">
            <a:avLst/>
          </a:prstGeom>
          <a:ln w="158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object 58">
            <a:extLst>
              <a:ext uri="{FF2B5EF4-FFF2-40B4-BE49-F238E27FC236}">
                <a16:creationId xmlns:a16="http://schemas.microsoft.com/office/drawing/2014/main" id="{541A2177-A596-B486-FC66-26EB6E904E4B}"/>
              </a:ext>
            </a:extLst>
          </p:cNvPr>
          <p:cNvSpPr txBox="1"/>
          <p:nvPr/>
        </p:nvSpPr>
        <p:spPr>
          <a:xfrm>
            <a:off x="334179" y="4614362"/>
            <a:ext cx="749636" cy="263534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5</a:t>
            </a:r>
            <a:r>
              <a:rPr lang="en-AU" sz="1600" b="1" baseline="30000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º</a:t>
            </a: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</a:t>
            </a:r>
            <a:endParaRPr lang="en-AU" sz="1600" b="1" dirty="0">
              <a:solidFill>
                <a:schemeClr val="accent3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60478E15-DC40-FF4E-F674-D3E43BEE2314}"/>
              </a:ext>
            </a:extLst>
          </p:cNvPr>
          <p:cNvSpPr txBox="1"/>
          <p:nvPr/>
        </p:nvSpPr>
        <p:spPr>
          <a:xfrm>
            <a:off x="1010835" y="4614362"/>
            <a:ext cx="749636" cy="263534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6</a:t>
            </a:r>
            <a:r>
              <a:rPr lang="en-AU" sz="1600" b="1" baseline="30000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º</a:t>
            </a: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</a:t>
            </a:r>
            <a:endParaRPr lang="en-AU" sz="1600" b="1" dirty="0">
              <a:solidFill>
                <a:schemeClr val="accent3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09DF3C51-8079-205D-5B2B-161DF9999583}"/>
              </a:ext>
            </a:extLst>
          </p:cNvPr>
          <p:cNvSpPr txBox="1"/>
          <p:nvPr/>
        </p:nvSpPr>
        <p:spPr>
          <a:xfrm>
            <a:off x="1705779" y="4614362"/>
            <a:ext cx="749636" cy="263534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7</a:t>
            </a:r>
            <a:r>
              <a:rPr lang="en-AU" sz="1600" b="1" baseline="30000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º</a:t>
            </a: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</a:t>
            </a:r>
            <a:endParaRPr lang="en-AU" sz="1600" b="1" dirty="0">
              <a:solidFill>
                <a:schemeClr val="accent3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2A2278F5-2C81-0D10-415D-02490A32735F}"/>
              </a:ext>
            </a:extLst>
          </p:cNvPr>
          <p:cNvSpPr txBox="1"/>
          <p:nvPr/>
        </p:nvSpPr>
        <p:spPr>
          <a:xfrm>
            <a:off x="2391579" y="4614362"/>
            <a:ext cx="749636" cy="263534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8</a:t>
            </a:r>
            <a:r>
              <a:rPr lang="en-AU" sz="1600" b="1" baseline="30000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º</a:t>
            </a: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</a:t>
            </a:r>
            <a:endParaRPr lang="en-AU" sz="1600" b="1" dirty="0">
              <a:solidFill>
                <a:schemeClr val="accent3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8" name="object 58">
            <a:extLst>
              <a:ext uri="{FF2B5EF4-FFF2-40B4-BE49-F238E27FC236}">
                <a16:creationId xmlns:a16="http://schemas.microsoft.com/office/drawing/2014/main" id="{666DC160-C186-6FF6-0D3A-2856F543FF6E}"/>
              </a:ext>
            </a:extLst>
          </p:cNvPr>
          <p:cNvSpPr txBox="1"/>
          <p:nvPr/>
        </p:nvSpPr>
        <p:spPr>
          <a:xfrm>
            <a:off x="3059091" y="4614362"/>
            <a:ext cx="749636" cy="263534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9</a:t>
            </a:r>
            <a:r>
              <a:rPr lang="en-AU" sz="1600" b="1" baseline="30000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º</a:t>
            </a: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</a:t>
            </a:r>
            <a:endParaRPr lang="en-AU" sz="1600" b="1" dirty="0">
              <a:solidFill>
                <a:schemeClr val="accent3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9" name="object 58">
            <a:extLst>
              <a:ext uri="{FF2B5EF4-FFF2-40B4-BE49-F238E27FC236}">
                <a16:creationId xmlns:a16="http://schemas.microsoft.com/office/drawing/2014/main" id="{ADDEF101-F87D-589F-91B1-6E29A6631231}"/>
              </a:ext>
            </a:extLst>
          </p:cNvPr>
          <p:cNvSpPr txBox="1"/>
          <p:nvPr/>
        </p:nvSpPr>
        <p:spPr>
          <a:xfrm>
            <a:off x="3735747" y="4614362"/>
            <a:ext cx="749636" cy="263534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10</a:t>
            </a:r>
            <a:r>
              <a:rPr lang="en-AU" sz="1600" b="1" baseline="30000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º</a:t>
            </a: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</a:t>
            </a:r>
            <a:endParaRPr lang="en-AU" sz="1600" b="1" dirty="0">
              <a:solidFill>
                <a:schemeClr val="accent3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0" name="object 58">
            <a:extLst>
              <a:ext uri="{FF2B5EF4-FFF2-40B4-BE49-F238E27FC236}">
                <a16:creationId xmlns:a16="http://schemas.microsoft.com/office/drawing/2014/main" id="{5C0CCFD9-7735-A816-860F-63418988AC88}"/>
              </a:ext>
            </a:extLst>
          </p:cNvPr>
          <p:cNvSpPr txBox="1"/>
          <p:nvPr/>
        </p:nvSpPr>
        <p:spPr>
          <a:xfrm>
            <a:off x="4412403" y="4614362"/>
            <a:ext cx="749636" cy="263534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11</a:t>
            </a:r>
            <a:r>
              <a:rPr lang="en-AU" sz="1600" b="1" baseline="30000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º</a:t>
            </a: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</a:t>
            </a:r>
            <a:endParaRPr lang="en-AU" sz="1600" b="1" dirty="0">
              <a:solidFill>
                <a:schemeClr val="accent3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1" name="object 58">
            <a:extLst>
              <a:ext uri="{FF2B5EF4-FFF2-40B4-BE49-F238E27FC236}">
                <a16:creationId xmlns:a16="http://schemas.microsoft.com/office/drawing/2014/main" id="{F7360012-8ED8-5B66-345C-015C42BC3B26}"/>
              </a:ext>
            </a:extLst>
          </p:cNvPr>
          <p:cNvSpPr txBox="1"/>
          <p:nvPr/>
        </p:nvSpPr>
        <p:spPr>
          <a:xfrm>
            <a:off x="5125635" y="4614362"/>
            <a:ext cx="749636" cy="263534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12</a:t>
            </a:r>
            <a:r>
              <a:rPr lang="en-AU" sz="1600" b="1" baseline="30000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º</a:t>
            </a: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</a:t>
            </a:r>
            <a:endParaRPr lang="en-AU" sz="1600" b="1" dirty="0">
              <a:solidFill>
                <a:schemeClr val="accent3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3" name="object 58">
            <a:extLst>
              <a:ext uri="{FF2B5EF4-FFF2-40B4-BE49-F238E27FC236}">
                <a16:creationId xmlns:a16="http://schemas.microsoft.com/office/drawing/2014/main" id="{5493A0E8-D518-51F9-7DC9-AC8A8FC4CF8B}"/>
              </a:ext>
            </a:extLst>
          </p:cNvPr>
          <p:cNvSpPr txBox="1"/>
          <p:nvPr/>
        </p:nvSpPr>
        <p:spPr>
          <a:xfrm>
            <a:off x="5774859" y="4614362"/>
            <a:ext cx="749636" cy="263534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13</a:t>
            </a:r>
            <a:r>
              <a:rPr lang="en-AU" sz="1600" b="1" baseline="30000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º</a:t>
            </a: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</a:t>
            </a:r>
            <a:endParaRPr lang="en-AU" sz="1600" b="1" dirty="0">
              <a:solidFill>
                <a:schemeClr val="accent3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4" name="object 58">
            <a:extLst>
              <a:ext uri="{FF2B5EF4-FFF2-40B4-BE49-F238E27FC236}">
                <a16:creationId xmlns:a16="http://schemas.microsoft.com/office/drawing/2014/main" id="{E4CEAAA6-EB65-A0F2-F6B0-49502CBCC966}"/>
              </a:ext>
            </a:extLst>
          </p:cNvPr>
          <p:cNvSpPr txBox="1"/>
          <p:nvPr/>
        </p:nvSpPr>
        <p:spPr>
          <a:xfrm>
            <a:off x="6469803" y="4614362"/>
            <a:ext cx="749636" cy="263534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14</a:t>
            </a:r>
            <a:r>
              <a:rPr lang="en-AU" sz="1600" b="1" baseline="30000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º</a:t>
            </a: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</a:t>
            </a:r>
            <a:endParaRPr lang="en-AU" sz="1600" b="1" dirty="0">
              <a:solidFill>
                <a:schemeClr val="accent3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5" name="object 58">
            <a:extLst>
              <a:ext uri="{FF2B5EF4-FFF2-40B4-BE49-F238E27FC236}">
                <a16:creationId xmlns:a16="http://schemas.microsoft.com/office/drawing/2014/main" id="{95E532E4-27DD-21AE-9060-42B489A39967}"/>
              </a:ext>
            </a:extLst>
          </p:cNvPr>
          <p:cNvSpPr txBox="1"/>
          <p:nvPr/>
        </p:nvSpPr>
        <p:spPr>
          <a:xfrm>
            <a:off x="7146459" y="4614362"/>
            <a:ext cx="749636" cy="263534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15</a:t>
            </a:r>
            <a:r>
              <a:rPr lang="en-AU" sz="1600" b="1" baseline="30000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º</a:t>
            </a: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</a:t>
            </a:r>
            <a:endParaRPr lang="en-AU" sz="1600" b="1" dirty="0">
              <a:solidFill>
                <a:schemeClr val="accent3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26" name="object 58">
            <a:extLst>
              <a:ext uri="{FF2B5EF4-FFF2-40B4-BE49-F238E27FC236}">
                <a16:creationId xmlns:a16="http://schemas.microsoft.com/office/drawing/2014/main" id="{6FF76A64-FEE4-3316-876E-2BDBC427D6C0}"/>
              </a:ext>
            </a:extLst>
          </p:cNvPr>
          <p:cNvSpPr txBox="1"/>
          <p:nvPr/>
        </p:nvSpPr>
        <p:spPr>
          <a:xfrm>
            <a:off x="7813971" y="4614362"/>
            <a:ext cx="749636" cy="263534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16</a:t>
            </a:r>
            <a:r>
              <a:rPr lang="en-AU" sz="1600" b="1" baseline="30000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º</a:t>
            </a: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</a:t>
            </a:r>
            <a:endParaRPr lang="en-AU" sz="1600" b="1" dirty="0">
              <a:solidFill>
                <a:schemeClr val="accent3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34" name="object 58">
            <a:extLst>
              <a:ext uri="{FF2B5EF4-FFF2-40B4-BE49-F238E27FC236}">
                <a16:creationId xmlns:a16="http://schemas.microsoft.com/office/drawing/2014/main" id="{FF7C8A85-6A51-5ED8-9936-1B5DB2B08F26}"/>
              </a:ext>
            </a:extLst>
          </p:cNvPr>
          <p:cNvSpPr txBox="1"/>
          <p:nvPr/>
        </p:nvSpPr>
        <p:spPr>
          <a:xfrm>
            <a:off x="8518059" y="4614362"/>
            <a:ext cx="749636" cy="263534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17</a:t>
            </a:r>
            <a:r>
              <a:rPr lang="en-AU" sz="1600" b="1" baseline="30000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º</a:t>
            </a: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</a:t>
            </a:r>
            <a:endParaRPr lang="en-AU" sz="1600" b="1" dirty="0">
              <a:solidFill>
                <a:schemeClr val="accent3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36" name="object 58">
            <a:extLst>
              <a:ext uri="{FF2B5EF4-FFF2-40B4-BE49-F238E27FC236}">
                <a16:creationId xmlns:a16="http://schemas.microsoft.com/office/drawing/2014/main" id="{BA8EB6F4-6810-E432-6E25-5D490F516EC3}"/>
              </a:ext>
            </a:extLst>
          </p:cNvPr>
          <p:cNvSpPr txBox="1"/>
          <p:nvPr/>
        </p:nvSpPr>
        <p:spPr>
          <a:xfrm>
            <a:off x="9194715" y="4614362"/>
            <a:ext cx="749636" cy="263534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18</a:t>
            </a:r>
            <a:r>
              <a:rPr lang="en-AU" sz="1600" b="1" baseline="30000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º</a:t>
            </a: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</a:t>
            </a:r>
            <a:endParaRPr lang="en-AU" sz="1600" b="1" dirty="0">
              <a:solidFill>
                <a:schemeClr val="accent3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37" name="object 58">
            <a:extLst>
              <a:ext uri="{FF2B5EF4-FFF2-40B4-BE49-F238E27FC236}">
                <a16:creationId xmlns:a16="http://schemas.microsoft.com/office/drawing/2014/main" id="{485335B8-05CB-9006-DCA5-2080FEC9AE3D}"/>
              </a:ext>
            </a:extLst>
          </p:cNvPr>
          <p:cNvSpPr txBox="1"/>
          <p:nvPr/>
        </p:nvSpPr>
        <p:spPr>
          <a:xfrm>
            <a:off x="9871371" y="4614362"/>
            <a:ext cx="749636" cy="263534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19</a:t>
            </a:r>
            <a:r>
              <a:rPr lang="en-AU" sz="1600" b="1" baseline="30000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º</a:t>
            </a: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</a:t>
            </a:r>
            <a:endParaRPr lang="en-AU" sz="1600" b="1" dirty="0">
              <a:solidFill>
                <a:schemeClr val="accent3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39" name="object 58">
            <a:extLst>
              <a:ext uri="{FF2B5EF4-FFF2-40B4-BE49-F238E27FC236}">
                <a16:creationId xmlns:a16="http://schemas.microsoft.com/office/drawing/2014/main" id="{788BEE49-1AE2-4B66-D100-BA77E0630D09}"/>
              </a:ext>
            </a:extLst>
          </p:cNvPr>
          <p:cNvSpPr txBox="1"/>
          <p:nvPr/>
        </p:nvSpPr>
        <p:spPr>
          <a:xfrm>
            <a:off x="10548027" y="4614362"/>
            <a:ext cx="749636" cy="263534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20</a:t>
            </a:r>
            <a:r>
              <a:rPr lang="en-AU" sz="1600" b="1" baseline="30000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º</a:t>
            </a: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</a:t>
            </a:r>
            <a:endParaRPr lang="en-AU" sz="1600" b="1" dirty="0">
              <a:solidFill>
                <a:schemeClr val="accent3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44" name="object 58">
            <a:extLst>
              <a:ext uri="{FF2B5EF4-FFF2-40B4-BE49-F238E27FC236}">
                <a16:creationId xmlns:a16="http://schemas.microsoft.com/office/drawing/2014/main" id="{9C748597-C0CD-E0BA-6415-5EAF5E67F2FB}"/>
              </a:ext>
            </a:extLst>
          </p:cNvPr>
          <p:cNvSpPr txBox="1"/>
          <p:nvPr/>
        </p:nvSpPr>
        <p:spPr>
          <a:xfrm>
            <a:off x="11215539" y="4614362"/>
            <a:ext cx="749636" cy="263534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>
              <a:spcBef>
                <a:spcPts val="158"/>
              </a:spcBef>
              <a:spcAft>
                <a:spcPts val="638"/>
              </a:spcAft>
            </a:pP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21</a:t>
            </a:r>
            <a:r>
              <a:rPr lang="en-AU" sz="1600" b="1" baseline="30000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º</a:t>
            </a:r>
            <a:r>
              <a:rPr lang="en-AU" sz="1600" b="1" dirty="0">
                <a:solidFill>
                  <a:schemeClr val="accent2"/>
                </a:solidFill>
                <a:effectLst/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</a:t>
            </a:r>
            <a:endParaRPr lang="en-AU" sz="1600" b="1" dirty="0">
              <a:solidFill>
                <a:schemeClr val="accent3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555561"/>
      </p:ext>
    </p:extLst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49D6A1-0392-1153-1208-459B454AED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2B8878-479B-0311-B69A-C95DB8105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712" y="755994"/>
            <a:ext cx="11590288" cy="702855"/>
          </a:xfrm>
        </p:spPr>
        <p:txBody>
          <a:bodyPr/>
          <a:lstStyle/>
          <a:p>
            <a:r>
              <a:rPr lang="ko-KR" altLang="en-US" sz="54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적절한 </a:t>
            </a:r>
            <a:r>
              <a:rPr lang="ko-KR" altLang="en-US" sz="5400" b="1" dirty="0" err="1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와인잔</a:t>
            </a:r>
            <a:r>
              <a:rPr lang="ko-KR" altLang="en-US" sz="54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선택</a:t>
            </a:r>
            <a:endParaRPr lang="en-US" sz="5400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4" name="Picture 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A024E41B-B903-E947-05D4-7B69CA96187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296" y="1360602"/>
            <a:ext cx="10530083" cy="4533476"/>
          </a:xfrm>
          <a:prstGeom prst="rect">
            <a:avLst/>
          </a:prstGeom>
        </p:spPr>
      </p:pic>
      <p:sp>
        <p:nvSpPr>
          <p:cNvPr id="35" name="object 58">
            <a:extLst>
              <a:ext uri="{FF2B5EF4-FFF2-40B4-BE49-F238E27FC236}">
                <a16:creationId xmlns:a16="http://schemas.microsoft.com/office/drawing/2014/main" id="{06DE2421-9004-BD9A-88B3-5D7E981CFA93}"/>
              </a:ext>
            </a:extLst>
          </p:cNvPr>
          <p:cNvSpPr txBox="1"/>
          <p:nvPr/>
        </p:nvSpPr>
        <p:spPr>
          <a:xfrm>
            <a:off x="859393" y="5429227"/>
            <a:ext cx="2102795" cy="263534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 rtl="0"/>
            <a:r>
              <a:rPr lang="ko" sz="16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스파클링 와인</a:t>
            </a:r>
            <a:endParaRPr lang="en-AU" sz="1600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object 58">
            <a:extLst>
              <a:ext uri="{FF2B5EF4-FFF2-40B4-BE49-F238E27FC236}">
                <a16:creationId xmlns:a16="http://schemas.microsoft.com/office/drawing/2014/main" id="{FA36CF39-0053-13A8-F05A-9C90934D7FE9}"/>
              </a:ext>
            </a:extLst>
          </p:cNvPr>
          <p:cNvSpPr txBox="1"/>
          <p:nvPr/>
        </p:nvSpPr>
        <p:spPr>
          <a:xfrm>
            <a:off x="2499007" y="5429227"/>
            <a:ext cx="2102795" cy="509755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 rtl="0"/>
            <a:r>
              <a:rPr lang="ko" sz="16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화이트</a:t>
            </a:r>
          </a:p>
          <a:p>
            <a:pPr algn="ctr" rtl="0"/>
            <a:r>
              <a:rPr lang="ko" sz="16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와인</a:t>
            </a:r>
            <a:endParaRPr lang="en-AU" sz="1600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132DD034-F42D-A155-DA00-C86F8B4164C0}"/>
              </a:ext>
            </a:extLst>
          </p:cNvPr>
          <p:cNvSpPr txBox="1"/>
          <p:nvPr/>
        </p:nvSpPr>
        <p:spPr>
          <a:xfrm>
            <a:off x="4132314" y="5429227"/>
            <a:ext cx="2102795" cy="263534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 rtl="0"/>
            <a:r>
              <a:rPr lang="ko" sz="16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로제 와인</a:t>
            </a:r>
            <a:endParaRPr lang="en-AU" sz="1600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" name="object 58">
            <a:extLst>
              <a:ext uri="{FF2B5EF4-FFF2-40B4-BE49-F238E27FC236}">
                <a16:creationId xmlns:a16="http://schemas.microsoft.com/office/drawing/2014/main" id="{1E847B7D-C8C6-BF5E-7CB3-AA182296FB79}"/>
              </a:ext>
            </a:extLst>
          </p:cNvPr>
          <p:cNvSpPr txBox="1"/>
          <p:nvPr/>
        </p:nvSpPr>
        <p:spPr>
          <a:xfrm>
            <a:off x="5797152" y="5429227"/>
            <a:ext cx="2102795" cy="509755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 rtl="0"/>
            <a:r>
              <a:rPr lang="ko" sz="16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라이트-바디</a:t>
            </a:r>
          </a:p>
          <a:p>
            <a:pPr algn="ctr" rtl="0"/>
            <a:r>
              <a:rPr lang="ko" sz="16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레드 와인</a:t>
            </a:r>
            <a:endParaRPr lang="en-AU" sz="1600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9" name="object 58">
            <a:extLst>
              <a:ext uri="{FF2B5EF4-FFF2-40B4-BE49-F238E27FC236}">
                <a16:creationId xmlns:a16="http://schemas.microsoft.com/office/drawing/2014/main" id="{805945E5-C7B9-A1ED-A381-36070337C63C}"/>
              </a:ext>
            </a:extLst>
          </p:cNvPr>
          <p:cNvSpPr txBox="1"/>
          <p:nvPr/>
        </p:nvSpPr>
        <p:spPr>
          <a:xfrm>
            <a:off x="7607035" y="5429227"/>
            <a:ext cx="2102795" cy="509755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 rtl="0"/>
            <a:r>
              <a:rPr lang="ko-KR" altLang="en-US" sz="1600" b="1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풀바디</a:t>
            </a:r>
            <a:endParaRPr lang="ko" sz="1600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 rtl="0"/>
            <a:r>
              <a:rPr lang="ko" sz="16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레드 와인</a:t>
            </a:r>
            <a:endParaRPr lang="en-AU" sz="1600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0" name="object 58">
            <a:extLst>
              <a:ext uri="{FF2B5EF4-FFF2-40B4-BE49-F238E27FC236}">
                <a16:creationId xmlns:a16="http://schemas.microsoft.com/office/drawing/2014/main" id="{3541FE39-83F6-D763-E67D-632681944751}"/>
              </a:ext>
            </a:extLst>
          </p:cNvPr>
          <p:cNvSpPr txBox="1"/>
          <p:nvPr/>
        </p:nvSpPr>
        <p:spPr>
          <a:xfrm>
            <a:off x="9095300" y="5429227"/>
            <a:ext cx="2102795" cy="509755"/>
          </a:xfrm>
          <a:prstGeom prst="rect">
            <a:avLst/>
          </a:prstGeom>
          <a:noFill/>
        </p:spPr>
        <p:txBody>
          <a:bodyPr vert="horz" wrap="square" lIns="0" tIns="17145" rIns="0" bIns="0" rtlCol="0" anchor="b" anchorCtr="0">
            <a:spAutoFit/>
          </a:bodyPr>
          <a:lstStyle/>
          <a:p>
            <a:pPr algn="ctr" rtl="0"/>
            <a:r>
              <a:rPr lang="ko" sz="16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주정 강화</a:t>
            </a:r>
          </a:p>
          <a:p>
            <a:pPr algn="ctr" rtl="0"/>
            <a:r>
              <a:rPr lang="ko" sz="16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와인</a:t>
            </a:r>
            <a:endParaRPr lang="en-AU" sz="1600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13793730"/>
      </p:ext>
    </p:extLst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18682F-A693-3351-904B-39D80198C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76232F-1C99-6E7F-5096-A5CE26D5BA3D}"/>
              </a:ext>
            </a:extLst>
          </p:cNvPr>
          <p:cNvSpPr txBox="1">
            <a:spLocks/>
          </p:cNvSpPr>
          <p:nvPr/>
        </p:nvSpPr>
        <p:spPr>
          <a:xfrm>
            <a:off x="6959600" y="2718421"/>
            <a:ext cx="3285067" cy="2941836"/>
          </a:xfrm>
          <a:prstGeom prst="rect">
            <a:avLst/>
          </a:prstGeom>
        </p:spPr>
        <p:txBody>
          <a:bodyPr>
            <a:noAutofit/>
          </a:bodyPr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</a:pPr>
            <a:r>
              <a:rPr lang="ko-KR" altLang="en-US" sz="1600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보완적 페어링은 유사한 풍미 프로파일을 조합해 음식이나 와인이 서로를 압도하지 않도록 균형감을 유도</a:t>
            </a:r>
            <a:r>
              <a:rPr lang="en-US" altLang="ko-KR" sz="1600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</a:p>
          <a:p>
            <a:pPr>
              <a:spcBef>
                <a:spcPts val="217"/>
              </a:spcBef>
              <a:spcAft>
                <a:spcPts val="315"/>
              </a:spcAft>
              <a:buClr>
                <a:schemeClr val="accent3"/>
              </a:buClr>
            </a:pPr>
            <a:r>
              <a:rPr lang="ko-KR" altLang="en-US" sz="1600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대조적 페어링은 공통 요소를 갖고 있는 와인과 음식에서 상반되는 특성을 결합해 균형을 유도</a:t>
            </a:r>
            <a:r>
              <a:rPr lang="en-US" altLang="ko-KR" sz="1600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. </a:t>
            </a:r>
            <a:br>
              <a:rPr lang="en-US" altLang="ko-KR" sz="1600" dirty="0">
                <a:solidFill>
                  <a:schemeClr val="bg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endParaRPr lang="en-AU" sz="1600" dirty="0">
              <a:solidFill>
                <a:schemeClr val="bg1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B71F772-3543-89C9-982B-362B1E626E8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6230" r="2150" b="12956"/>
          <a:stretch/>
        </p:blipFill>
        <p:spPr>
          <a:xfrm>
            <a:off x="0" y="3705"/>
            <a:ext cx="6096000" cy="6858000"/>
          </a:xfrm>
          <a:prstGeom prst="rect">
            <a:avLst/>
          </a:prstGeom>
        </p:spPr>
      </p:pic>
      <p:sp>
        <p:nvSpPr>
          <p:cNvPr id="10" name="Title 2">
            <a:extLst>
              <a:ext uri="{FF2B5EF4-FFF2-40B4-BE49-F238E27FC236}">
                <a16:creationId xmlns:a16="http://schemas.microsoft.com/office/drawing/2014/main" id="{5AED4AE6-21DE-0555-D4D0-1A92A59572AA}"/>
              </a:ext>
            </a:extLst>
          </p:cNvPr>
          <p:cNvSpPr txBox="1">
            <a:spLocks/>
          </p:cNvSpPr>
          <p:nvPr/>
        </p:nvSpPr>
        <p:spPr>
          <a:xfrm>
            <a:off x="6959600" y="436384"/>
            <a:ext cx="4934039" cy="1325562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ko-KR" altLang="en-US" sz="5400" b="1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음식 </a:t>
            </a:r>
            <a:r>
              <a:rPr lang="ko-KR" altLang="en-US" sz="5400" b="1" dirty="0" err="1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페어링</a:t>
            </a:r>
            <a:br>
              <a:rPr lang="en-US" sz="5400" b="1" dirty="0">
                <a:solidFill>
                  <a:schemeClr val="accent5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54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과 와인</a:t>
            </a:r>
            <a:endParaRPr lang="en-US" sz="5400" b="1" dirty="0">
              <a:solidFill>
                <a:schemeClr val="accent5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74993776"/>
      </p:ext>
    </p:extLst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49D6A1-0392-1153-1208-459B454AED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17E1225-2679-B79A-DEC8-E1C11A22786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6863" y="68973"/>
            <a:ext cx="11734897" cy="661120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32B8878-479B-0311-B69A-C95DB8105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712" y="596194"/>
            <a:ext cx="11590288" cy="702855"/>
          </a:xfrm>
        </p:spPr>
        <p:txBody>
          <a:bodyPr/>
          <a:lstStyle/>
          <a:p>
            <a:r>
              <a:rPr lang="ko-KR" altLang="en-US" sz="50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전통적인 음식 및 와인 </a:t>
            </a:r>
            <a:r>
              <a:rPr lang="ko-KR" altLang="en-US" sz="5000" b="1" dirty="0" err="1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페어링</a:t>
            </a:r>
            <a:endParaRPr lang="en-US" sz="5000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9" name="object 58">
            <a:extLst>
              <a:ext uri="{FF2B5EF4-FFF2-40B4-BE49-F238E27FC236}">
                <a16:creationId xmlns:a16="http://schemas.microsoft.com/office/drawing/2014/main" id="{B74A1089-BEEF-A597-4074-DBCB10FF5245}"/>
              </a:ext>
            </a:extLst>
          </p:cNvPr>
          <p:cNvSpPr txBox="1"/>
          <p:nvPr/>
        </p:nvSpPr>
        <p:spPr>
          <a:xfrm>
            <a:off x="429564" y="3162447"/>
            <a:ext cx="2033846" cy="702115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spcBef>
                <a:spcPts val="150"/>
              </a:spcBef>
              <a:spcAft>
                <a:spcPts val="315"/>
              </a:spcAft>
            </a:pPr>
            <a:r>
              <a:rPr lang="ko" sz="14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샐러드</a:t>
            </a:r>
            <a:endParaRPr lang="en-AU" sz="1400" b="1" dirty="0"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pPr algn="ctr" rtl="0"/>
            <a:r>
              <a:rPr lang="ko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가벼운 화이트 </a:t>
            </a:r>
            <a:endParaRPr lang="en-US" altLang="ko" sz="1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 rtl="0"/>
            <a:r>
              <a:rPr lang="ko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와인</a:t>
            </a:r>
          </a:p>
        </p:txBody>
      </p:sp>
      <p:sp>
        <p:nvSpPr>
          <p:cNvPr id="13" name="object 58">
            <a:extLst>
              <a:ext uri="{FF2B5EF4-FFF2-40B4-BE49-F238E27FC236}">
                <a16:creationId xmlns:a16="http://schemas.microsoft.com/office/drawing/2014/main" id="{5036DED4-7188-AA43-5BDF-CC058A2A884A}"/>
              </a:ext>
            </a:extLst>
          </p:cNvPr>
          <p:cNvSpPr txBox="1"/>
          <p:nvPr/>
        </p:nvSpPr>
        <p:spPr>
          <a:xfrm>
            <a:off x="2323787" y="3162447"/>
            <a:ext cx="2033848" cy="727763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spcBef>
                <a:spcPts val="150"/>
              </a:spcBef>
              <a:spcAft>
                <a:spcPts val="315"/>
              </a:spcAft>
            </a:pPr>
            <a:r>
              <a:rPr lang="ko" sz="14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생선</a:t>
            </a:r>
            <a:endParaRPr lang="en-AU" sz="1400" b="1" dirty="0"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pPr algn="ctr" rtl="0"/>
            <a:r>
              <a:rPr lang="ko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라이트~</a:t>
            </a:r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미디엄</a:t>
            </a:r>
            <a:r>
              <a:rPr lang="ko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US" altLang="ko" sz="1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 rtl="0"/>
            <a:r>
              <a:rPr lang="ko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화이트 와인</a:t>
            </a:r>
          </a:p>
        </p:txBody>
      </p:sp>
      <p:sp>
        <p:nvSpPr>
          <p:cNvPr id="36" name="object 58">
            <a:extLst>
              <a:ext uri="{FF2B5EF4-FFF2-40B4-BE49-F238E27FC236}">
                <a16:creationId xmlns:a16="http://schemas.microsoft.com/office/drawing/2014/main" id="{44193B3A-E3CC-E601-3A1A-3BC6648B1C6A}"/>
              </a:ext>
            </a:extLst>
          </p:cNvPr>
          <p:cNvSpPr txBox="1"/>
          <p:nvPr/>
        </p:nvSpPr>
        <p:spPr>
          <a:xfrm>
            <a:off x="4567979" y="3162447"/>
            <a:ext cx="1456332" cy="879087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 rtl="0"/>
            <a:r>
              <a:rPr lang="ko" sz="14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스파이시한 음식</a:t>
            </a:r>
          </a:p>
          <a:p>
            <a:pPr algn="ctr" rtl="0"/>
            <a:r>
              <a:rPr lang="ko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아로마가 풍부한 오프-드라이 </a:t>
            </a:r>
            <a:endParaRPr lang="en-US" altLang="ko" sz="1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 rtl="0"/>
            <a:r>
              <a:rPr lang="ko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화이트 와인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47" name="object 58">
            <a:extLst>
              <a:ext uri="{FF2B5EF4-FFF2-40B4-BE49-F238E27FC236}">
                <a16:creationId xmlns:a16="http://schemas.microsoft.com/office/drawing/2014/main" id="{9A4BACA6-7E83-E3C0-BA37-108B1510BE80}"/>
              </a:ext>
            </a:extLst>
          </p:cNvPr>
          <p:cNvSpPr txBox="1"/>
          <p:nvPr/>
        </p:nvSpPr>
        <p:spPr>
          <a:xfrm>
            <a:off x="5907221" y="3162447"/>
            <a:ext cx="2033848" cy="879087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 rtl="0"/>
            <a:r>
              <a:rPr lang="ko" sz="14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조개류</a:t>
            </a:r>
          </a:p>
          <a:p>
            <a:pPr algn="ctr" rtl="0"/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미디엄</a:t>
            </a:r>
            <a:r>
              <a:rPr lang="ko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~ </a:t>
            </a:r>
          </a:p>
          <a:p>
            <a:pPr algn="ctr" rtl="0"/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풀바디</a:t>
            </a:r>
            <a:r>
              <a:rPr lang="ko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US" altLang="ko" sz="1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 rtl="0"/>
            <a:r>
              <a:rPr lang="ko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화이트 와인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56" name="object 58">
            <a:extLst>
              <a:ext uri="{FF2B5EF4-FFF2-40B4-BE49-F238E27FC236}">
                <a16:creationId xmlns:a16="http://schemas.microsoft.com/office/drawing/2014/main" id="{9E3B0E48-944C-6986-BBA2-38C843A79D2B}"/>
              </a:ext>
            </a:extLst>
          </p:cNvPr>
          <p:cNvSpPr txBox="1"/>
          <p:nvPr/>
        </p:nvSpPr>
        <p:spPr>
          <a:xfrm>
            <a:off x="7782299" y="3143210"/>
            <a:ext cx="1972904" cy="91755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spcBef>
                <a:spcPts val="150"/>
              </a:spcBef>
              <a:spcAft>
                <a:spcPts val="315"/>
              </a:spcAft>
            </a:pPr>
            <a:r>
              <a:rPr lang="ko" sz="14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가금류</a:t>
            </a:r>
            <a:endParaRPr lang="en-AU" sz="1400" b="1" dirty="0"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pPr algn="ctr" rtl="0"/>
            <a:r>
              <a:rPr lang="ko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가벼운 레드나</a:t>
            </a:r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미디엄</a:t>
            </a:r>
            <a:r>
              <a:rPr lang="ko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~</a:t>
            </a:r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풀바디</a:t>
            </a:r>
            <a:endParaRPr lang="en-US" altLang="ko-KR" sz="1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 rtl="0"/>
            <a:r>
              <a:rPr lang="ko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화이트 와인</a:t>
            </a: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81" name="object 58">
            <a:extLst>
              <a:ext uri="{FF2B5EF4-FFF2-40B4-BE49-F238E27FC236}">
                <a16:creationId xmlns:a16="http://schemas.microsoft.com/office/drawing/2014/main" id="{6CA880E5-30A3-8657-3E56-17FC991F9037}"/>
              </a:ext>
            </a:extLst>
          </p:cNvPr>
          <p:cNvSpPr txBox="1"/>
          <p:nvPr/>
        </p:nvSpPr>
        <p:spPr>
          <a:xfrm>
            <a:off x="9572170" y="3183365"/>
            <a:ext cx="2033846" cy="448200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 rtl="0"/>
            <a:r>
              <a:rPr lang="ko" sz="14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보존 처리한 육류</a:t>
            </a:r>
          </a:p>
          <a:p>
            <a:pPr algn="ctr" rtl="0"/>
            <a:r>
              <a:rPr lang="ko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가벼운 레드 와인</a:t>
            </a:r>
          </a:p>
        </p:txBody>
      </p:sp>
      <p:sp>
        <p:nvSpPr>
          <p:cNvPr id="84" name="object 58">
            <a:extLst>
              <a:ext uri="{FF2B5EF4-FFF2-40B4-BE49-F238E27FC236}">
                <a16:creationId xmlns:a16="http://schemas.microsoft.com/office/drawing/2014/main" id="{8B23C39F-D4D7-4037-DCA8-55ECD53773D5}"/>
              </a:ext>
            </a:extLst>
          </p:cNvPr>
          <p:cNvSpPr txBox="1"/>
          <p:nvPr/>
        </p:nvSpPr>
        <p:spPr>
          <a:xfrm>
            <a:off x="365362" y="5750828"/>
            <a:ext cx="2033848" cy="486672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spcBef>
                <a:spcPts val="150"/>
              </a:spcBef>
              <a:spcAft>
                <a:spcPts val="315"/>
              </a:spcAft>
            </a:pPr>
            <a:r>
              <a:rPr lang="ko" sz="14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돼지 고기</a:t>
            </a:r>
            <a:endParaRPr lang="en-AU" sz="1400" b="1" dirty="0"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pPr algn="ctr" rtl="0"/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미디엄</a:t>
            </a:r>
            <a:r>
              <a:rPr lang="ko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레드 와인</a:t>
            </a:r>
          </a:p>
        </p:txBody>
      </p:sp>
      <p:sp>
        <p:nvSpPr>
          <p:cNvPr id="87" name="object 58">
            <a:extLst>
              <a:ext uri="{FF2B5EF4-FFF2-40B4-BE49-F238E27FC236}">
                <a16:creationId xmlns:a16="http://schemas.microsoft.com/office/drawing/2014/main" id="{8B72CFC8-A4AC-4DA9-CB5A-3334A6CCFD1F}"/>
              </a:ext>
            </a:extLst>
          </p:cNvPr>
          <p:cNvSpPr txBox="1"/>
          <p:nvPr/>
        </p:nvSpPr>
        <p:spPr>
          <a:xfrm>
            <a:off x="2254963" y="5739450"/>
            <a:ext cx="2033848" cy="448200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 rtl="0"/>
            <a:r>
              <a:rPr lang="ko" sz="14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붉은 육류</a:t>
            </a:r>
          </a:p>
          <a:p>
            <a:pPr algn="ctr" rtl="0"/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풀바디</a:t>
            </a:r>
            <a:r>
              <a:rPr lang="ko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레드 와인</a:t>
            </a:r>
          </a:p>
        </p:txBody>
      </p:sp>
      <p:sp>
        <p:nvSpPr>
          <p:cNvPr id="90" name="object 58">
            <a:extLst>
              <a:ext uri="{FF2B5EF4-FFF2-40B4-BE49-F238E27FC236}">
                <a16:creationId xmlns:a16="http://schemas.microsoft.com/office/drawing/2014/main" id="{CCA11EB3-9F9F-1E74-AFDF-9176F7728766}"/>
              </a:ext>
            </a:extLst>
          </p:cNvPr>
          <p:cNvSpPr txBox="1"/>
          <p:nvPr/>
        </p:nvSpPr>
        <p:spPr>
          <a:xfrm>
            <a:off x="4065997" y="5728072"/>
            <a:ext cx="2033848" cy="727763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spcBef>
                <a:spcPts val="150"/>
              </a:spcBef>
              <a:spcAft>
                <a:spcPts val="315"/>
              </a:spcAft>
            </a:pPr>
            <a:r>
              <a:rPr lang="ko" sz="14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디저트</a:t>
            </a:r>
            <a:endParaRPr lang="en-AU" sz="1400" b="1" dirty="0"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pPr algn="ctr" rtl="0"/>
            <a:r>
              <a:rPr lang="ko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스위트 화이트, </a:t>
            </a:r>
            <a:endParaRPr lang="en-US" altLang="ko" sz="14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 rtl="0"/>
            <a:r>
              <a:rPr lang="ko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디저트 와인</a:t>
            </a:r>
          </a:p>
        </p:txBody>
      </p:sp>
      <p:sp>
        <p:nvSpPr>
          <p:cNvPr id="93" name="object 58">
            <a:extLst>
              <a:ext uri="{FF2B5EF4-FFF2-40B4-BE49-F238E27FC236}">
                <a16:creationId xmlns:a16="http://schemas.microsoft.com/office/drawing/2014/main" id="{1D2D1CA9-38FA-CB49-F208-634CDE8D8570}"/>
              </a:ext>
            </a:extLst>
          </p:cNvPr>
          <p:cNvSpPr txBox="1"/>
          <p:nvPr/>
        </p:nvSpPr>
        <p:spPr>
          <a:xfrm>
            <a:off x="10007791" y="5757302"/>
            <a:ext cx="1273269" cy="1120178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 rtl="0"/>
            <a:r>
              <a:rPr lang="ko" sz="14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향이 강한 치즈 </a:t>
            </a:r>
            <a:endParaRPr lang="en-AU" altLang="ko" sz="1400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 rtl="0"/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</a:rPr>
              <a:t>미디엄</a:t>
            </a:r>
            <a:r>
              <a:rPr lang="ko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</a:p>
          <a:p>
            <a:pPr algn="ctr" rtl="0"/>
            <a:r>
              <a:rPr lang="ko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레드 와인 또는 디저트 와인</a:t>
            </a:r>
          </a:p>
          <a:p>
            <a:pPr algn="ctr">
              <a:spcBef>
                <a:spcPts val="150"/>
              </a:spcBef>
              <a:spcAft>
                <a:spcPts val="315"/>
              </a:spcAft>
            </a:pPr>
            <a:endParaRPr lang="en-AU" sz="1400" dirty="0"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6" name="object 58">
            <a:extLst>
              <a:ext uri="{FF2B5EF4-FFF2-40B4-BE49-F238E27FC236}">
                <a16:creationId xmlns:a16="http://schemas.microsoft.com/office/drawing/2014/main" id="{DAA121DF-BFCA-C905-C5A0-15D1B2CBE2A8}"/>
              </a:ext>
            </a:extLst>
          </p:cNvPr>
          <p:cNvSpPr txBox="1"/>
          <p:nvPr/>
        </p:nvSpPr>
        <p:spPr>
          <a:xfrm>
            <a:off x="6188235" y="5750828"/>
            <a:ext cx="1541323" cy="702115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spcBef>
                <a:spcPts val="150"/>
              </a:spcBef>
              <a:spcAft>
                <a:spcPts val="315"/>
              </a:spcAft>
            </a:pPr>
            <a:r>
              <a:rPr lang="ko-KR" altLang="en-US" sz="1400" b="1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하드 치즈 </a:t>
            </a:r>
            <a:endParaRPr lang="en-AU" altLang="ko-KR" sz="1400" b="1" dirty="0"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pPr algn="ctr" rtl="0"/>
            <a:r>
              <a:rPr lang="ko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대담한 스타일의 레드 와인</a:t>
            </a:r>
          </a:p>
        </p:txBody>
      </p:sp>
      <p:sp>
        <p:nvSpPr>
          <p:cNvPr id="7" name="object 58">
            <a:extLst>
              <a:ext uri="{FF2B5EF4-FFF2-40B4-BE49-F238E27FC236}">
                <a16:creationId xmlns:a16="http://schemas.microsoft.com/office/drawing/2014/main" id="{D230D13E-B36E-9D7D-0954-5CFF44586881}"/>
              </a:ext>
            </a:extLst>
          </p:cNvPr>
          <p:cNvSpPr txBox="1"/>
          <p:nvPr/>
        </p:nvSpPr>
        <p:spPr>
          <a:xfrm>
            <a:off x="8192050" y="5746806"/>
            <a:ext cx="1273269" cy="917559"/>
          </a:xfrm>
          <a:prstGeom prst="rect">
            <a:avLst/>
          </a:prstGeom>
        </p:spPr>
        <p:txBody>
          <a:bodyPr vert="horz" wrap="square" lIns="0" tIns="17145" rIns="0" bIns="0" rtlCol="0" anchor="t" anchorCtr="0">
            <a:spAutoFit/>
          </a:bodyPr>
          <a:lstStyle/>
          <a:p>
            <a:pPr algn="ctr">
              <a:spcBef>
                <a:spcPts val="150"/>
              </a:spcBef>
              <a:spcAft>
                <a:spcPts val="315"/>
              </a:spcAft>
            </a:pPr>
            <a:r>
              <a:rPr lang="ko" sz="1400" b="1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소프트 치즈 </a:t>
            </a:r>
            <a:endParaRPr lang="en-AU" altLang="ko" sz="1400" b="1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algn="ctr" rtl="0"/>
            <a:r>
              <a:rPr lang="ko" sz="1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가벼운 레드 와인이나 스파클링 와인</a:t>
            </a:r>
          </a:p>
        </p:txBody>
      </p:sp>
    </p:spTree>
    <p:extLst>
      <p:ext uri="{BB962C8B-B14F-4D97-AF65-F5344CB8AC3E}">
        <p14:creationId xmlns:p14="http://schemas.microsoft.com/office/powerpoint/2010/main" val="2073912679"/>
      </p:ext>
    </p:extLst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FAE9EE-C1B8-0DE8-E834-B10B1A134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925D9FA1-FE8F-C748-88AB-EF594458E3E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9078" r="12784" b="17367"/>
          <a:stretch/>
        </p:blipFill>
        <p:spPr>
          <a:xfrm>
            <a:off x="0" y="0"/>
            <a:ext cx="12192000" cy="685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134A83C-34EC-6F6C-1ABA-DCB9A08224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0395" y="788507"/>
            <a:ext cx="5485605" cy="1325562"/>
          </a:xfrm>
        </p:spPr>
        <p:txBody>
          <a:bodyPr/>
          <a:lstStyle/>
          <a:p>
            <a:r>
              <a:rPr lang="ko-KR" altLang="en-US" sz="54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와인의</a:t>
            </a:r>
            <a:r>
              <a:rPr lang="en-US" altLang="ko-KR" sz="54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결함 </a:t>
            </a:r>
            <a:br>
              <a:rPr lang="en-US" sz="54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endParaRPr lang="en-US" sz="540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F3CEE64-5DD4-68FC-6A90-4F8D3F6E9685}"/>
              </a:ext>
            </a:extLst>
          </p:cNvPr>
          <p:cNvSpPr txBox="1">
            <a:spLocks/>
          </p:cNvSpPr>
          <p:nvPr/>
        </p:nvSpPr>
        <p:spPr>
          <a:xfrm>
            <a:off x="615610" y="1577014"/>
            <a:ext cx="6931410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sz="32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및 식별 방법 </a:t>
            </a:r>
          </a:p>
        </p:txBody>
      </p:sp>
    </p:spTree>
    <p:extLst>
      <p:ext uri="{BB962C8B-B14F-4D97-AF65-F5344CB8AC3E}">
        <p14:creationId xmlns:p14="http://schemas.microsoft.com/office/powerpoint/2010/main" val="3570744087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>
            <a:extLst>
              <a:ext uri="{FF2B5EF4-FFF2-40B4-BE49-F238E27FC236}">
                <a16:creationId xmlns:a16="http://schemas.microsoft.com/office/drawing/2014/main" id="{5789F4C2-6187-4D99-9661-821741FA63FC}"/>
              </a:ext>
            </a:extLst>
          </p:cNvPr>
          <p:cNvSpPr txBox="1"/>
          <p:nvPr/>
        </p:nvSpPr>
        <p:spPr>
          <a:xfrm>
            <a:off x="632500" y="669362"/>
            <a:ext cx="11918390" cy="90760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 defTabSz="914453">
              <a:defRPr/>
            </a:pPr>
            <a:r>
              <a:rPr lang="ko-KR" altLang="en-US" sz="5400" b="1" cap="all" dirty="0">
                <a:solidFill>
                  <a:schemeClr val="accent4"/>
                </a:solidFill>
                <a:uFill>
                  <a:solidFill>
                    <a:srgbClr val="F40000"/>
                  </a:solidFill>
                </a:u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와인의 </a:t>
            </a:r>
          </a:p>
          <a:p>
            <a:pPr defTabSz="914453">
              <a:defRPr/>
            </a:pPr>
            <a:r>
              <a:rPr lang="ko-KR" altLang="en-US" sz="5400" b="1" cap="all" dirty="0">
                <a:solidFill>
                  <a:schemeClr val="accent4"/>
                </a:solidFill>
                <a:uFill>
                  <a:solidFill>
                    <a:srgbClr val="F40000"/>
                  </a:solidFill>
                </a:u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정의</a:t>
            </a:r>
            <a:endParaRPr lang="en-AU" sz="5400" b="1" cap="all" dirty="0">
              <a:solidFill>
                <a:schemeClr val="accent4"/>
              </a:solidFill>
              <a:uFill>
                <a:solidFill>
                  <a:srgbClr val="F40000"/>
                </a:solidFill>
              </a:u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6C6D7CD-855F-45D5-B346-71223F407688}"/>
              </a:ext>
            </a:extLst>
          </p:cNvPr>
          <p:cNvSpPr txBox="1"/>
          <p:nvPr/>
        </p:nvSpPr>
        <p:spPr>
          <a:xfrm>
            <a:off x="601326" y="2387573"/>
            <a:ext cx="5135784" cy="3523025"/>
          </a:xfrm>
          <a:prstGeom prst="rect">
            <a:avLst/>
          </a:prstGeom>
          <a:noFill/>
        </p:spPr>
        <p:txBody>
          <a:bodyPr/>
          <a:lstStyle>
            <a:lvl1pPr marL="180000" indent="-180000" algn="l" defTabSz="1007943" rtl="0" eaLnBrk="1" latinLnBrk="0" hangingPunct="1">
              <a:lnSpc>
                <a:spcPct val="100000"/>
              </a:lnSpc>
              <a:spcBef>
                <a:spcPts val="600"/>
              </a:spcBef>
              <a:buClr>
                <a:srgbClr val="F40000"/>
              </a:buClr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00000" indent="-180000" algn="l" defTabSz="100794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-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o-KR" altLang="en-US" sz="16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포도즙을 발효시켜 만든 알코올 음료</a:t>
            </a:r>
            <a:endParaRPr lang="en-AU" altLang="ko-KR" sz="1600" dirty="0">
              <a:solidFill>
                <a:srgbClr val="FFFFFF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0" indent="0">
              <a:buNone/>
            </a:pPr>
            <a:r>
              <a:rPr lang="ko-KR" altLang="en-US" sz="16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endParaRPr lang="en-AU" sz="1600" dirty="0">
              <a:solidFill>
                <a:srgbClr val="FFFFFF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0" indent="0">
              <a:buNone/>
            </a:pPr>
            <a:r>
              <a:rPr lang="ko-KR" altLang="en-US" sz="1600" b="1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왜 포도를 사용하는가</a:t>
            </a:r>
            <a:r>
              <a:rPr lang="en-US" altLang="ko-KR" sz="1600" b="1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?</a:t>
            </a:r>
          </a:p>
          <a:p>
            <a:pPr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포도는 산도가 높아 와인 보존에 유리</a:t>
            </a:r>
          </a:p>
          <a:p>
            <a:pPr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당도가 높아 발효가 용이</a:t>
            </a:r>
            <a:endParaRPr lang="en-AU" sz="1600" dirty="0">
              <a:solidFill>
                <a:srgbClr val="FFFFFF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8512DF-6CDE-1E50-51EC-1EC17A3E26C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080" t="2640" r="15608" b="1806"/>
          <a:stretch/>
        </p:blipFill>
        <p:spPr>
          <a:xfrm>
            <a:off x="6096000" y="438615"/>
            <a:ext cx="6096000" cy="6033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694145"/>
      </p:ext>
    </p:extLst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18F8D0-B851-A6EF-5429-150686FA1F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61FCD3A-B208-164D-A1A7-3F32A00038B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07" t="5144" r="5980" b="309"/>
          <a:stretch/>
        </p:blipFill>
        <p:spPr>
          <a:xfrm>
            <a:off x="9457054" y="4622936"/>
            <a:ext cx="2158874" cy="1813616"/>
          </a:xfrm>
          <a:prstGeom prst="rect">
            <a:avLst/>
          </a:prstGeom>
        </p:spPr>
      </p:pic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DCD026D6-5C63-AE1C-A170-99C6BA2BD5C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/>
          <a:srcRect l="16197" r="16197"/>
          <a:stretch/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4C4CBD6-5100-55E7-9023-C9BD39D35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600" y="909503"/>
            <a:ext cx="6158452" cy="652422"/>
          </a:xfrm>
        </p:spPr>
        <p:txBody>
          <a:bodyPr/>
          <a:lstStyle/>
          <a:p>
            <a:r>
              <a:rPr lang="ko-KR" altLang="en-US" sz="5400" b="1" dirty="0">
                <a:solidFill>
                  <a:schemeClr val="bg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산화</a:t>
            </a:r>
            <a:endParaRPr lang="en-US" sz="5400" b="1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7781E0-052E-D15A-F969-2E1FC5F55E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90553" y="2027282"/>
            <a:ext cx="4625375" cy="5495616"/>
          </a:xfrm>
        </p:spPr>
        <p:txBody>
          <a:bodyPr/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ko-KR" altLang="en-US" sz="18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와인이 산소에 노출되었을 때</a:t>
            </a:r>
            <a:r>
              <a:rPr lang="en-US" altLang="ko-KR" sz="18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AU" sz="1800" dirty="0">
              <a:solidFill>
                <a:srgbClr val="FFFFFF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ko-KR" altLang="en-US" sz="1800" b="1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구분 방법</a:t>
            </a:r>
            <a:r>
              <a:rPr lang="en-US" altLang="ko-KR" sz="1800" b="1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: </a:t>
            </a:r>
            <a:endParaRPr lang="en-AU" sz="1800" b="1" dirty="0">
              <a:solidFill>
                <a:srgbClr val="FFFFFF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en-US" altLang="ko-KR" sz="18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1</a:t>
            </a:r>
            <a:r>
              <a:rPr lang="ko-KR" altLang="en-US" sz="18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차 향</a:t>
            </a:r>
            <a:r>
              <a:rPr lang="en-US" altLang="ko-KR" sz="18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sz="18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과일 향의 소실</a:t>
            </a: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8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칙칙한 색</a:t>
            </a: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8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맛에서 생동감 있는 특징 결여</a:t>
            </a:r>
          </a:p>
          <a:p>
            <a:pPr marL="285750" indent="-285750">
              <a:lnSpc>
                <a:spcPct val="120000"/>
              </a:lnSpc>
              <a:spcBef>
                <a:spcPts val="0"/>
              </a:spcBef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800" dirty="0">
                <a:solidFill>
                  <a:srgbClr val="FFFFFF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밋밋한 풍미</a:t>
            </a:r>
            <a:endParaRPr lang="en-AU" sz="1800" dirty="0">
              <a:solidFill>
                <a:srgbClr val="FFFFFF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DBBF0D53-831C-D290-3F59-C650C6794A58}"/>
              </a:ext>
            </a:extLst>
          </p:cNvPr>
          <p:cNvSpPr txBox="1">
            <a:spLocks/>
          </p:cNvSpPr>
          <p:nvPr/>
        </p:nvSpPr>
        <p:spPr>
          <a:xfrm>
            <a:off x="7539789" y="5718022"/>
            <a:ext cx="1506646" cy="53594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ko-KR" altLang="en-US" sz="1600" cap="none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과일의 산화</a:t>
            </a:r>
            <a:endParaRPr lang="en-US" sz="1600" cap="none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3DCB547-DF48-8E9F-04D1-4574B040D5F1}"/>
              </a:ext>
            </a:extLst>
          </p:cNvPr>
          <p:cNvCxnSpPr>
            <a:cxnSpLocks/>
          </p:cNvCxnSpPr>
          <p:nvPr/>
        </p:nvCxnSpPr>
        <p:spPr>
          <a:xfrm>
            <a:off x="8698212" y="5788605"/>
            <a:ext cx="1213872" cy="0"/>
          </a:xfrm>
          <a:prstGeom prst="line">
            <a:avLst/>
          </a:prstGeom>
          <a:ln w="19050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862488"/>
      </p:ext>
    </p:extLst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18F8D0-B851-A6EF-5429-150686FA1F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DCD026D6-5C63-AE1C-A170-99C6BA2BD5C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17201" b="17201"/>
          <a:stretch/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54C4CBD6-5100-55E7-9023-C9BD39D35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600" y="915988"/>
            <a:ext cx="6158452" cy="1325562"/>
          </a:xfrm>
        </p:spPr>
        <p:txBody>
          <a:bodyPr/>
          <a:lstStyle/>
          <a:p>
            <a:r>
              <a:rPr lang="ko-KR" altLang="en-US" sz="54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코르크</a:t>
            </a:r>
            <a:r>
              <a:rPr lang="en-US" sz="540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5400" b="1" dirty="0">
                <a:solidFill>
                  <a:schemeClr val="accent4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오염</a:t>
            </a:r>
            <a:endParaRPr lang="en-US" sz="5400" b="1" dirty="0">
              <a:solidFill>
                <a:schemeClr val="accent4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7781E0-052E-D15A-F969-2E1FC5F55EF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9600" y="2519473"/>
            <a:ext cx="4105121" cy="5495616"/>
          </a:xfrm>
        </p:spPr>
        <p:txBody>
          <a:bodyPr/>
          <a:lstStyle/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ko-KR" altLang="en-US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와인이 코르크나 </a:t>
            </a:r>
            <a:r>
              <a:rPr lang="ko-KR" altLang="en-US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오크통을</a:t>
            </a:r>
            <a:r>
              <a:rPr lang="ko-KR" altLang="en-US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 통해 </a:t>
            </a:r>
            <a:r>
              <a:rPr lang="en-US" altLang="ko-KR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2,4,6-</a:t>
            </a:r>
            <a:r>
              <a:rPr lang="ko-KR" altLang="en-US" dirty="0" err="1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트리클로로아니솔</a:t>
            </a:r>
            <a:r>
              <a:rPr lang="en-US" altLang="ko-KR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en-AU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TCA)</a:t>
            </a:r>
            <a:r>
              <a:rPr lang="ko-KR" altLang="en-US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과 접촉한 경우 발생</a:t>
            </a:r>
            <a:r>
              <a:rPr lang="en-US" altLang="ko-KR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ko-KR" altLang="en-US" b="1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구별 방법</a:t>
            </a:r>
            <a:r>
              <a:rPr lang="en-US" altLang="ko-KR" b="1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:</a:t>
            </a: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ko-KR" altLang="en-US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젖은 판지</a:t>
            </a:r>
            <a:r>
              <a:rPr lang="en-US" altLang="ko-KR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퀴퀴한 신문지</a:t>
            </a:r>
            <a:r>
              <a:rPr lang="en-US" altLang="ko-KR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버섯</a:t>
            </a:r>
            <a:r>
              <a:rPr lang="en-US" altLang="ko-KR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, </a:t>
            </a:r>
            <a:r>
              <a:rPr lang="ko-KR" altLang="en-US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곰팡이가 핀 지하실 냄새와 유사</a:t>
            </a:r>
          </a:p>
          <a:p>
            <a:pPr marL="285750" indent="-285750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ko-KR" altLang="en-US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교묘히 감춰진 다른 맛과 향</a:t>
            </a:r>
            <a:endParaRPr lang="en-AU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32671355"/>
      </p:ext>
    </p:extLst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33A3AF-83CE-B069-EFE2-FCE7A63BA3C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50" b="7833"/>
          <a:stretch>
            <a:fillRect/>
          </a:stretch>
        </p:blipFill>
        <p:spPr>
          <a:xfrm>
            <a:off x="0" y="0"/>
            <a:ext cx="12189898" cy="6858000"/>
          </a:xfrm>
          <a:prstGeom prst="rect">
            <a:avLst/>
          </a:prstGeom>
        </p:spPr>
      </p:pic>
      <p:sp>
        <p:nvSpPr>
          <p:cNvPr id="2" name="Freeform 1">
            <a:extLst>
              <a:ext uri="{FF2B5EF4-FFF2-40B4-BE49-F238E27FC236}">
                <a16:creationId xmlns:a16="http://schemas.microsoft.com/office/drawing/2014/main" id="{F54BD162-AAC9-A7D2-4C61-DE96FB437A12}"/>
              </a:ext>
            </a:extLst>
          </p:cNvPr>
          <p:cNvSpPr/>
          <p:nvPr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C93E2910-96A8-5B20-4471-46BA8ED9B4D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9571C08C-3513-40D8-07E5-794D324F709F}"/>
              </a:ext>
            </a:extLst>
          </p:cNvPr>
          <p:cNvSpPr txBox="1"/>
          <p:nvPr/>
        </p:nvSpPr>
        <p:spPr>
          <a:xfrm>
            <a:off x="1948595" y="2864765"/>
            <a:ext cx="8105975" cy="112847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r>
              <a:rPr lang="ko-KR" altLang="en-US" sz="5400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감사합니다</a:t>
            </a:r>
          </a:p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endParaRPr lang="ko-KR" altLang="en-US" sz="5400" dirty="0">
              <a:solidFill>
                <a:schemeClr val="bg1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349937"/>
      </p:ext>
    </p:extLst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864EA-F43E-AB4A-3048-1576BAA33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1D2FC0-FFF0-9C09-A61E-9FBD96BB6C02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59C58A-0800-774C-20DB-48DDE93FBBD4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360335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71C27A76-36CA-E518-CB8B-05E976A54C7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658" r="18083"/>
          <a:stretch/>
        </p:blipFill>
        <p:spPr>
          <a:xfrm>
            <a:off x="0" y="0"/>
            <a:ext cx="6096000" cy="685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90D5258-C014-166E-5CA8-A7EFE0B0E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9600" y="400353"/>
            <a:ext cx="4798811" cy="132556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ko-KR" altLang="en-US" sz="44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와인용 포도와 </a:t>
            </a:r>
            <a:br>
              <a:rPr lang="ko-KR" altLang="en-US" sz="44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44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테이블</a:t>
            </a:r>
            <a:r>
              <a:rPr lang="en-US" altLang="ko-KR" sz="44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(</a:t>
            </a:r>
            <a:r>
              <a:rPr lang="ko-KR" altLang="en-US" sz="44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일반 식용</a:t>
            </a:r>
            <a:r>
              <a:rPr lang="en-US" altLang="ko-KR" sz="44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) </a:t>
            </a:r>
            <a:r>
              <a:rPr lang="ko-KR" altLang="en-US" sz="4400" b="1" dirty="0">
                <a:solidFill>
                  <a:schemeClr val="accent2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포도 비교 </a:t>
            </a:r>
            <a:endParaRPr lang="en-US" sz="4400" b="1" dirty="0">
              <a:solidFill>
                <a:schemeClr val="accent2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C2F514-EB34-336F-39C9-DE8BBAE3AE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9600" y="2865199"/>
            <a:ext cx="4105121" cy="3327395"/>
          </a:xfrm>
        </p:spPr>
        <p:txBody>
          <a:bodyPr/>
          <a:lstStyle/>
          <a:p>
            <a:r>
              <a:rPr lang="ko-KR" altLang="en-US" sz="1600" b="1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주요 차이점</a:t>
            </a:r>
            <a:r>
              <a:rPr lang="en-US" altLang="ko-KR" sz="1600" b="1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: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기원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크기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껍질 두께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당도</a:t>
            </a:r>
          </a:p>
          <a:p>
            <a:pPr marL="285750" indent="-285750">
              <a:buClr>
                <a:schemeClr val="accent3"/>
              </a:buClr>
              <a:buFont typeface="Arial" panose="020B0604020202020204" pitchFamily="34" charset="0"/>
              <a:buChar char="•"/>
            </a:pPr>
            <a:r>
              <a:rPr lang="ko-KR" altLang="en-US" sz="1600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씨앗</a:t>
            </a:r>
            <a:endParaRPr lang="en-AU" sz="1600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4CD75F9F-8E43-2CAC-2C49-0CE85C3F1466}"/>
              </a:ext>
            </a:extLst>
          </p:cNvPr>
          <p:cNvSpPr txBox="1"/>
          <p:nvPr/>
        </p:nvSpPr>
        <p:spPr>
          <a:xfrm>
            <a:off x="7252117" y="5000681"/>
            <a:ext cx="1798150" cy="267296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rtl="0">
              <a:lnSpc>
                <a:spcPct val="90000"/>
              </a:lnSpc>
            </a:pPr>
            <a:r>
              <a:rPr lang="ko-KR" altLang="en-US" sz="1800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Hellix"/>
              </a:rPr>
              <a:t>와인 포도</a:t>
            </a:r>
          </a:p>
        </p:txBody>
      </p:sp>
      <p:pic>
        <p:nvPicPr>
          <p:cNvPr id="8" name="Picture 7" descr="A purple round fruit with a green stem&#10;&#10;Description automatically generated">
            <a:extLst>
              <a:ext uri="{FF2B5EF4-FFF2-40B4-BE49-F238E27FC236}">
                <a16:creationId xmlns:a16="http://schemas.microsoft.com/office/drawing/2014/main" id="{438CECE8-A0DB-F1D9-97B9-0AB27C12FC9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9605960">
            <a:off x="7466527" y="5299782"/>
            <a:ext cx="943722" cy="943722"/>
          </a:xfrm>
          <a:prstGeom prst="rect">
            <a:avLst/>
          </a:prstGeom>
        </p:spPr>
      </p:pic>
      <p:pic>
        <p:nvPicPr>
          <p:cNvPr id="10" name="Picture 9" descr="A purple fruit with a green stem&#10;&#10;Description automatically generated">
            <a:extLst>
              <a:ext uri="{FF2B5EF4-FFF2-40B4-BE49-F238E27FC236}">
                <a16:creationId xmlns:a16="http://schemas.microsoft.com/office/drawing/2014/main" id="{85F78275-A0E6-8B30-C074-9209D2E0F4D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8795954">
            <a:off x="9419654" y="4931028"/>
            <a:ext cx="1807354" cy="1807354"/>
          </a:xfrm>
          <a:prstGeom prst="rect">
            <a:avLst/>
          </a:prstGeom>
        </p:spPr>
      </p:pic>
      <p:sp>
        <p:nvSpPr>
          <p:cNvPr id="7" name="object 4">
            <a:extLst>
              <a:ext uri="{FF2B5EF4-FFF2-40B4-BE49-F238E27FC236}">
                <a16:creationId xmlns:a16="http://schemas.microsoft.com/office/drawing/2014/main" id="{68A5B5D5-E8A1-5E93-8DA5-E23D4DAC0A59}"/>
              </a:ext>
            </a:extLst>
          </p:cNvPr>
          <p:cNvSpPr txBox="1"/>
          <p:nvPr/>
        </p:nvSpPr>
        <p:spPr>
          <a:xfrm>
            <a:off x="9433367" y="5017238"/>
            <a:ext cx="1851950" cy="267296"/>
          </a:xfrm>
          <a:prstGeom prst="rect">
            <a:avLst/>
          </a:prstGeom>
        </p:spPr>
        <p:txBody>
          <a:bodyPr vert="horz" wrap="square" lIns="0" tIns="11521" rIns="0" bIns="0" rtlCol="0">
            <a:noAutofit/>
          </a:bodyPr>
          <a:lstStyle/>
          <a:p>
            <a:pPr defTabSz="829587">
              <a:lnSpc>
                <a:spcPct val="83000"/>
              </a:lnSpc>
              <a:tabLst>
                <a:tab pos="1156236" algn="l"/>
              </a:tabLst>
              <a:defRPr/>
            </a:pPr>
            <a:r>
              <a:rPr lang="ko-KR" altLang="en-US" dirty="0">
                <a:solidFill>
                  <a:schemeClr val="accent3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테이블 포도</a:t>
            </a:r>
            <a:endParaRPr lang="en-AU" dirty="0">
              <a:solidFill>
                <a:schemeClr val="accent3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3173378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37985-A33E-C105-7BEB-09D7FB713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359" y="770658"/>
            <a:ext cx="8393789" cy="1081291"/>
          </a:xfrm>
        </p:spPr>
        <p:txBody>
          <a:bodyPr/>
          <a:lstStyle/>
          <a:p>
            <a:r>
              <a:rPr lang="ko-KR" altLang="en-US" sz="5400" b="1" dirty="0">
                <a:solidFill>
                  <a:schemeClr val="accent3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핵심 요소</a:t>
            </a:r>
            <a:br>
              <a:rPr lang="en-AU" b="1" dirty="0"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</a:br>
            <a:r>
              <a:rPr lang="ko-KR" altLang="en-US" sz="4000" b="1" dirty="0">
                <a:solidFill>
                  <a:schemeClr val="accent2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포도 재배에 영향을 주는</a:t>
            </a:r>
            <a:endParaRPr lang="en-AU" b="1" dirty="0"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EA94777-7D7A-D734-A09B-D50E8B1CF996}"/>
              </a:ext>
            </a:extLst>
          </p:cNvPr>
          <p:cNvSpPr txBox="1"/>
          <p:nvPr/>
        </p:nvSpPr>
        <p:spPr>
          <a:xfrm>
            <a:off x="1666754" y="2395960"/>
            <a:ext cx="4429246" cy="3432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lnSpc>
                <a:spcPct val="250000"/>
              </a:lnSpc>
              <a:buClr>
                <a:schemeClr val="accent3"/>
              </a:buClr>
              <a:buSzPct val="200000"/>
              <a:buFont typeface="+mj-lt"/>
              <a:buAutoNum type="arabicPeriod"/>
            </a:pPr>
            <a:r>
              <a:rPr lang="en-US" altLang="ko-KR" dirty="0">
                <a:solidFill>
                  <a:srgbClr val="19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 </a:t>
            </a:r>
            <a:r>
              <a:rPr lang="ko-KR" altLang="en-US" dirty="0">
                <a:solidFill>
                  <a:srgbClr val="19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일교차 범위</a:t>
            </a:r>
            <a:endParaRPr lang="en-AU" altLang="ko-KR" dirty="0">
              <a:solidFill>
                <a:srgbClr val="1900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pPr marL="342900" indent="-342900" algn="l">
              <a:lnSpc>
                <a:spcPct val="250000"/>
              </a:lnSpc>
              <a:buClr>
                <a:schemeClr val="accent3"/>
              </a:buClr>
              <a:buSzPct val="200000"/>
              <a:buFont typeface="+mj-lt"/>
              <a:buAutoNum type="arabicPeriod"/>
            </a:pPr>
            <a:r>
              <a:rPr lang="en-AU" dirty="0">
                <a:solidFill>
                  <a:srgbClr val="19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 </a:t>
            </a:r>
            <a:r>
              <a:rPr lang="ko-KR" altLang="en-US" dirty="0">
                <a:solidFill>
                  <a:srgbClr val="19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일조 시간</a:t>
            </a:r>
            <a:endParaRPr lang="en-AU" dirty="0">
              <a:solidFill>
                <a:srgbClr val="1900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pPr marL="342900" indent="-342900" algn="l">
              <a:lnSpc>
                <a:spcPct val="250000"/>
              </a:lnSpc>
              <a:buClr>
                <a:schemeClr val="accent3"/>
              </a:buClr>
              <a:buSzPct val="200000"/>
              <a:buFont typeface="+mj-lt"/>
              <a:buAutoNum type="arabicPeriod"/>
            </a:pPr>
            <a:r>
              <a:rPr lang="en-AU" dirty="0">
                <a:solidFill>
                  <a:srgbClr val="19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 </a:t>
            </a:r>
            <a:r>
              <a:rPr lang="ko-KR" altLang="en-US" dirty="0">
                <a:solidFill>
                  <a:srgbClr val="19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기후</a:t>
            </a:r>
            <a:endParaRPr lang="en-AU" dirty="0">
              <a:solidFill>
                <a:srgbClr val="1900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pPr marL="342900" indent="-342900" algn="l">
              <a:lnSpc>
                <a:spcPct val="250000"/>
              </a:lnSpc>
              <a:buClr>
                <a:schemeClr val="accent3"/>
              </a:buClr>
              <a:buSzPct val="200000"/>
              <a:buFont typeface="+mj-lt"/>
              <a:buAutoNum type="arabicPeriod"/>
            </a:pPr>
            <a:r>
              <a:rPr lang="en-AU" dirty="0">
                <a:solidFill>
                  <a:srgbClr val="19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 </a:t>
            </a:r>
            <a:r>
              <a:rPr lang="ko-KR" altLang="en-US" dirty="0">
                <a:solidFill>
                  <a:srgbClr val="19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날씨 패턴</a:t>
            </a:r>
          </a:p>
          <a:p>
            <a:pPr marL="342900" indent="-342900" algn="l">
              <a:lnSpc>
                <a:spcPct val="250000"/>
              </a:lnSpc>
              <a:buClr>
                <a:schemeClr val="accent3"/>
              </a:buClr>
              <a:buSzPct val="200000"/>
              <a:buFont typeface="+mj-lt"/>
              <a:buAutoNum type="arabicPeriod"/>
            </a:pPr>
            <a:r>
              <a:rPr lang="en-US" altLang="ko-KR" dirty="0">
                <a:solidFill>
                  <a:srgbClr val="19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 </a:t>
            </a:r>
            <a:r>
              <a:rPr lang="ko-KR" altLang="en-US" dirty="0">
                <a:solidFill>
                  <a:srgbClr val="19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강우량</a:t>
            </a:r>
            <a:endParaRPr lang="en-AU" dirty="0">
              <a:solidFill>
                <a:srgbClr val="1900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DE434F2-A198-46C3-C601-035173C68137}"/>
              </a:ext>
            </a:extLst>
          </p:cNvPr>
          <p:cNvSpPr txBox="1"/>
          <p:nvPr/>
        </p:nvSpPr>
        <p:spPr>
          <a:xfrm>
            <a:off x="6632292" y="2395960"/>
            <a:ext cx="5135090" cy="3432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lnSpc>
                <a:spcPct val="250000"/>
              </a:lnSpc>
              <a:buClr>
                <a:schemeClr val="accent3"/>
              </a:buClr>
              <a:buSzPct val="200000"/>
              <a:buFont typeface="+mj-lt"/>
              <a:buAutoNum type="arabicPeriod" startAt="6"/>
            </a:pPr>
            <a:r>
              <a:rPr lang="en-AU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 </a:t>
            </a:r>
            <a:r>
              <a:rPr lang="ko-KR" altLang="en-US" dirty="0">
                <a:solidFill>
                  <a:srgbClr val="19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수질</a:t>
            </a:r>
            <a:endParaRPr lang="en-AU" altLang="ko-KR" dirty="0">
              <a:solidFill>
                <a:srgbClr val="190000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pPr marL="342900" indent="-342900" algn="l">
              <a:lnSpc>
                <a:spcPct val="250000"/>
              </a:lnSpc>
              <a:buClr>
                <a:schemeClr val="accent3"/>
              </a:buClr>
              <a:buSzPct val="200000"/>
              <a:buFont typeface="+mj-lt"/>
              <a:buAutoNum type="arabicPeriod" startAt="6"/>
            </a:pPr>
            <a:r>
              <a:rPr lang="en-AU" dirty="0">
                <a:solidFill>
                  <a:srgbClr val="19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 </a:t>
            </a:r>
            <a:r>
              <a:rPr lang="ko-KR" altLang="en-US" dirty="0">
                <a:solidFill>
                  <a:srgbClr val="19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토양</a:t>
            </a:r>
            <a:endParaRPr lang="en-AU" dirty="0">
              <a:solidFill>
                <a:srgbClr val="1900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pPr marL="342900" indent="-342900" algn="l">
              <a:lnSpc>
                <a:spcPct val="250000"/>
              </a:lnSpc>
              <a:buClr>
                <a:schemeClr val="accent3"/>
              </a:buClr>
              <a:buSzPct val="200000"/>
              <a:buFont typeface="+mj-lt"/>
              <a:buAutoNum type="arabicPeriod" startAt="6"/>
            </a:pPr>
            <a:r>
              <a:rPr lang="en-AU" dirty="0">
                <a:solidFill>
                  <a:srgbClr val="19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 </a:t>
            </a:r>
            <a:r>
              <a:rPr lang="ko-KR" altLang="en-US" dirty="0">
                <a:solidFill>
                  <a:srgbClr val="19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지형</a:t>
            </a:r>
            <a:endParaRPr lang="en-AU" dirty="0">
              <a:solidFill>
                <a:srgbClr val="1900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pPr marL="342900" indent="-342900" algn="l">
              <a:lnSpc>
                <a:spcPct val="250000"/>
              </a:lnSpc>
              <a:buClr>
                <a:schemeClr val="accent3"/>
              </a:buClr>
              <a:buSzPct val="200000"/>
              <a:buFont typeface="+mj-lt"/>
              <a:buAutoNum type="arabicPeriod" startAt="6"/>
            </a:pPr>
            <a:r>
              <a:rPr lang="en-AU" dirty="0">
                <a:solidFill>
                  <a:srgbClr val="19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 </a:t>
            </a:r>
            <a:r>
              <a:rPr lang="ko-KR" altLang="en-US" dirty="0">
                <a:solidFill>
                  <a:srgbClr val="19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대규모 물 인접성</a:t>
            </a:r>
            <a:endParaRPr lang="en-AU" dirty="0">
              <a:solidFill>
                <a:srgbClr val="1900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  <a:p>
            <a:pPr marL="342900" indent="-342900" algn="l">
              <a:lnSpc>
                <a:spcPct val="250000"/>
              </a:lnSpc>
              <a:buClr>
                <a:schemeClr val="accent3"/>
              </a:buClr>
              <a:buSzPct val="200000"/>
              <a:buFont typeface="+mj-lt"/>
              <a:buAutoNum type="arabicPeriod" startAt="6"/>
            </a:pPr>
            <a:r>
              <a:rPr lang="en-AU" dirty="0">
                <a:solidFill>
                  <a:srgbClr val="19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 </a:t>
            </a:r>
            <a:r>
              <a:rPr lang="ko-KR" altLang="en-US" dirty="0">
                <a:solidFill>
                  <a:srgbClr val="19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해당 지역에 존재하는 미생물</a:t>
            </a:r>
            <a:endParaRPr lang="en-AU" dirty="0">
              <a:solidFill>
                <a:srgbClr val="1900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212F05C-FDBC-266D-EDFF-0C4BD8741E0B}"/>
              </a:ext>
            </a:extLst>
          </p:cNvPr>
          <p:cNvSpPr txBox="1"/>
          <p:nvPr/>
        </p:nvSpPr>
        <p:spPr>
          <a:xfrm>
            <a:off x="8646695" y="6207597"/>
            <a:ext cx="32490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ko-KR" altLang="en-US" sz="1600" dirty="0">
                <a:solidFill>
                  <a:srgbClr val="19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Inter Display" panose="02000503000000020004" pitchFamily="2" charset="0"/>
              </a:rPr>
              <a:t>그 외 다양한 요소가 영향을 미침</a:t>
            </a:r>
            <a:endParaRPr lang="en-US" sz="1600" dirty="0">
              <a:solidFill>
                <a:srgbClr val="190000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1534640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D067AA93-7BBD-4CFE-8F81-5D69C87C7C78}"/>
              </a:ext>
            </a:extLst>
          </p:cNvPr>
          <p:cNvSpPr txBox="1">
            <a:spLocks/>
          </p:cNvSpPr>
          <p:nvPr/>
        </p:nvSpPr>
        <p:spPr>
          <a:xfrm>
            <a:off x="503503" y="432061"/>
            <a:ext cx="9392814" cy="1325563"/>
          </a:xfrm>
          <a:prstGeom prst="rect">
            <a:avLst/>
          </a:prstGeom>
        </p:spPr>
        <p:txBody>
          <a:bodyPr/>
          <a:lstStyle>
            <a:lvl1pPr marL="259245" indent="-259245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2000"/>
              </a:lnSpc>
              <a:buNone/>
            </a:pPr>
            <a:r>
              <a:rPr lang="ko-KR" altLang="en-US" sz="5440" b="1" dirty="0" err="1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레드와인</a:t>
            </a:r>
            <a:r>
              <a:rPr lang="ko-KR" altLang="en-US" sz="5440" b="1" dirty="0">
                <a:solidFill>
                  <a:schemeClr val="accent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양조 방법</a:t>
            </a:r>
            <a:endParaRPr lang="en-US" sz="5440" b="1" dirty="0">
              <a:solidFill>
                <a:schemeClr val="accent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4E951C9-4334-36B9-2696-334980FAB3E1}"/>
              </a:ext>
            </a:extLst>
          </p:cNvPr>
          <p:cNvSpPr txBox="1"/>
          <p:nvPr/>
        </p:nvSpPr>
        <p:spPr>
          <a:xfrm>
            <a:off x="530273" y="3817577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12700" algn="ctr" rtl="0">
              <a:spcBef>
                <a:spcPts val="100"/>
              </a:spcBef>
            </a:pP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"/>
              </a:rPr>
              <a:t>1. 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"/>
              </a:rPr>
              <a:t>수확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F41FA3C-1789-5A58-355D-E74840D8080E}"/>
              </a:ext>
            </a:extLst>
          </p:cNvPr>
          <p:cNvSpPr txBox="1"/>
          <p:nvPr/>
        </p:nvSpPr>
        <p:spPr>
          <a:xfrm>
            <a:off x="2952261" y="3794786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10185" marR="5080" indent="-198120" algn="ctr" rtl="0">
              <a:lnSpc>
                <a:spcPts val="1400"/>
              </a:lnSpc>
              <a:spcBef>
                <a:spcPts val="380"/>
              </a:spcBef>
            </a:pP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"/>
              </a:rPr>
              <a:t>2. 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"/>
              </a:rPr>
              <a:t>줄기 제거 </a:t>
            </a:r>
          </a:p>
          <a:p>
            <a:pPr marL="210185" marR="5080" indent="-198120" algn="ctr" rtl="0">
              <a:lnSpc>
                <a:spcPts val="1400"/>
              </a:lnSpc>
              <a:spcBef>
                <a:spcPts val="380"/>
              </a:spcBef>
            </a:pP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"/>
              </a:rPr>
              <a:t>&amp; 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"/>
              </a:rPr>
              <a:t>으깨기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8FC239E-3554-2CC5-8F65-C8E8DF1BBFFE}"/>
              </a:ext>
            </a:extLst>
          </p:cNvPr>
          <p:cNvSpPr txBox="1"/>
          <p:nvPr/>
        </p:nvSpPr>
        <p:spPr>
          <a:xfrm>
            <a:off x="5170834" y="3878470"/>
            <a:ext cx="221461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12700" algn="ctr" rtl="0">
              <a:spcBef>
                <a:spcPts val="100"/>
              </a:spcBef>
            </a:pP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"/>
              </a:rPr>
              <a:t>3. 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"/>
              </a:rPr>
              <a:t>발효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2EAE9AF-2960-DFE8-1255-3745B438F1AB}"/>
              </a:ext>
            </a:extLst>
          </p:cNvPr>
          <p:cNvSpPr txBox="1"/>
          <p:nvPr/>
        </p:nvSpPr>
        <p:spPr>
          <a:xfrm>
            <a:off x="7436091" y="3817577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12700" algn="ctr" rtl="0">
              <a:spcBef>
                <a:spcPts val="100"/>
              </a:spcBef>
            </a:pP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"/>
              </a:rPr>
              <a:t>4. 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"/>
              </a:rPr>
              <a:t>압착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E7FB704-FF86-4CF6-3FD6-CD51A9D50652}"/>
              </a:ext>
            </a:extLst>
          </p:cNvPr>
          <p:cNvSpPr txBox="1"/>
          <p:nvPr/>
        </p:nvSpPr>
        <p:spPr>
          <a:xfrm>
            <a:off x="9479531" y="3845834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11454" marR="5080" indent="-199390" algn="ctr" rtl="0">
              <a:lnSpc>
                <a:spcPts val="1400"/>
              </a:lnSpc>
              <a:spcBef>
                <a:spcPts val="380"/>
              </a:spcBef>
            </a:pP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"/>
              </a:rPr>
              <a:t>5. 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"/>
              </a:rPr>
              <a:t>젖산 발효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E81A506-BA4F-8023-B29F-A7862EF9DAB0}"/>
              </a:ext>
            </a:extLst>
          </p:cNvPr>
          <p:cNvSpPr txBox="1"/>
          <p:nvPr/>
        </p:nvSpPr>
        <p:spPr>
          <a:xfrm>
            <a:off x="2064352" y="5963370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12700" algn="ctr" rtl="0">
              <a:spcBef>
                <a:spcPts val="100"/>
              </a:spcBef>
            </a:pP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"/>
              </a:rPr>
              <a:t>9. </a:t>
            </a:r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"/>
              </a:rPr>
              <a:t>병입</a:t>
            </a:r>
            <a:endParaRPr lang="ko-KR" altLang="en-US" sz="1400" dirty="0">
              <a:latin typeface="Malgun Gothic" panose="020B0503020000020004" pitchFamily="34" charset="-127"/>
              <a:ea typeface="Malgun Gothic" panose="020B0503020000020004" pitchFamily="34" charset="-127"/>
              <a:cs typeface="Hellix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952D7FE-46CE-FC5F-2278-48049EB26E3F}"/>
              </a:ext>
            </a:extLst>
          </p:cNvPr>
          <p:cNvSpPr txBox="1"/>
          <p:nvPr/>
        </p:nvSpPr>
        <p:spPr>
          <a:xfrm>
            <a:off x="4584513" y="5963370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11454" marR="5080" indent="-199390" algn="ctr" rtl="0">
              <a:lnSpc>
                <a:spcPts val="1400"/>
              </a:lnSpc>
              <a:spcBef>
                <a:spcPts val="380"/>
              </a:spcBef>
            </a:pP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"/>
              </a:rPr>
              <a:t>8. 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"/>
              </a:rPr>
              <a:t>정제 및 여과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891163D-1CF1-0001-C362-AD637B570303}"/>
              </a:ext>
            </a:extLst>
          </p:cNvPr>
          <p:cNvSpPr txBox="1"/>
          <p:nvPr/>
        </p:nvSpPr>
        <p:spPr>
          <a:xfrm>
            <a:off x="7059003" y="5963370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12700" algn="ctr" rtl="0">
              <a:spcBef>
                <a:spcPts val="100"/>
              </a:spcBef>
            </a:pP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"/>
              </a:rPr>
              <a:t>7. 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"/>
              </a:rPr>
              <a:t>숙성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0530645-F4C1-8833-6035-FE114BFADF02}"/>
              </a:ext>
            </a:extLst>
          </p:cNvPr>
          <p:cNvSpPr txBox="1"/>
          <p:nvPr/>
        </p:nvSpPr>
        <p:spPr>
          <a:xfrm>
            <a:off x="9480545" y="5963370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12700" algn="ctr" rtl="0">
              <a:spcBef>
                <a:spcPts val="100"/>
              </a:spcBef>
            </a:pP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"/>
              </a:rPr>
              <a:t>6. </a:t>
            </a:r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"/>
              </a:rPr>
              <a:t>블렌딩</a:t>
            </a:r>
            <a:endParaRPr lang="ko-KR" altLang="en-US" sz="1400" dirty="0">
              <a:latin typeface="Malgun Gothic" panose="020B0503020000020004" pitchFamily="34" charset="-127"/>
              <a:ea typeface="Malgun Gothic" panose="020B0503020000020004" pitchFamily="34" charset="-127"/>
              <a:cs typeface="Hellix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94995F02-89B5-C1A4-B3E1-712765BB2D53}"/>
              </a:ext>
            </a:extLst>
          </p:cNvPr>
          <p:cNvGrpSpPr/>
          <p:nvPr/>
        </p:nvGrpSpPr>
        <p:grpSpPr>
          <a:xfrm>
            <a:off x="1951802" y="3041619"/>
            <a:ext cx="618815" cy="177778"/>
            <a:chOff x="1962688" y="3259333"/>
            <a:chExt cx="618815" cy="177778"/>
          </a:xfrm>
        </p:grpSpPr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B79AFCD5-3D05-FAD2-FDF2-BB9DAA5B8E79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riangle 44">
              <a:extLst>
                <a:ext uri="{FF2B5EF4-FFF2-40B4-BE49-F238E27FC236}">
                  <a16:creationId xmlns:a16="http://schemas.microsoft.com/office/drawing/2014/main" id="{585B24E6-FCF1-0E86-6B36-12F090B5FBC2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EB2228B9-BE5F-1F95-3581-53F7294032FD}"/>
              </a:ext>
            </a:extLst>
          </p:cNvPr>
          <p:cNvGrpSpPr/>
          <p:nvPr/>
        </p:nvGrpSpPr>
        <p:grpSpPr>
          <a:xfrm>
            <a:off x="5012502" y="3041619"/>
            <a:ext cx="618815" cy="177778"/>
            <a:chOff x="1962688" y="3259333"/>
            <a:chExt cx="618815" cy="177778"/>
          </a:xfrm>
        </p:grpSpPr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3A95D39F-E51F-B52D-36B3-6A5A7E9A4D56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riangle 47">
              <a:extLst>
                <a:ext uri="{FF2B5EF4-FFF2-40B4-BE49-F238E27FC236}">
                  <a16:creationId xmlns:a16="http://schemas.microsoft.com/office/drawing/2014/main" id="{138D4500-ED0B-67E5-6900-6047BFAC79EF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7E16DF0D-4DF8-EE40-C854-C39B618C916B}"/>
              </a:ext>
            </a:extLst>
          </p:cNvPr>
          <p:cNvGrpSpPr/>
          <p:nvPr/>
        </p:nvGrpSpPr>
        <p:grpSpPr>
          <a:xfrm>
            <a:off x="7041327" y="3041619"/>
            <a:ext cx="618815" cy="177778"/>
            <a:chOff x="1962688" y="3259333"/>
            <a:chExt cx="618815" cy="177778"/>
          </a:xfrm>
        </p:grpSpPr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8FC58215-3495-2502-5F46-6F133788EE2C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Triangle 50">
              <a:extLst>
                <a:ext uri="{FF2B5EF4-FFF2-40B4-BE49-F238E27FC236}">
                  <a16:creationId xmlns:a16="http://schemas.microsoft.com/office/drawing/2014/main" id="{C5E6CEDA-F24E-D1A2-F531-FF29FC36A8DD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09129114-C668-0712-9014-07C91C042D7E}"/>
              </a:ext>
            </a:extLst>
          </p:cNvPr>
          <p:cNvGrpSpPr/>
          <p:nvPr/>
        </p:nvGrpSpPr>
        <p:grpSpPr>
          <a:xfrm>
            <a:off x="8987602" y="3041619"/>
            <a:ext cx="618815" cy="177778"/>
            <a:chOff x="1962688" y="3259333"/>
            <a:chExt cx="618815" cy="177778"/>
          </a:xfrm>
        </p:grpSpPr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3D460E78-EAA5-7CEC-1A16-5DD62A327181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Triangle 53">
              <a:extLst>
                <a:ext uri="{FF2B5EF4-FFF2-40B4-BE49-F238E27FC236}">
                  <a16:creationId xmlns:a16="http://schemas.microsoft.com/office/drawing/2014/main" id="{3771D2C5-7B28-9E5A-4DDA-B5DFB6F18028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448B6CFD-35EC-9147-40B1-39F857BAA7FE}"/>
              </a:ext>
            </a:extLst>
          </p:cNvPr>
          <p:cNvGrpSpPr/>
          <p:nvPr/>
        </p:nvGrpSpPr>
        <p:grpSpPr>
          <a:xfrm rot="10800000">
            <a:off x="11078845" y="5212978"/>
            <a:ext cx="618815" cy="177778"/>
            <a:chOff x="1962688" y="3259333"/>
            <a:chExt cx="618815" cy="177778"/>
          </a:xfrm>
        </p:grpSpPr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5CAC3DC8-ED0D-0FA5-E860-C984C3DA5A4A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Triangle 56">
              <a:extLst>
                <a:ext uri="{FF2B5EF4-FFF2-40B4-BE49-F238E27FC236}">
                  <a16:creationId xmlns:a16="http://schemas.microsoft.com/office/drawing/2014/main" id="{5BF915F6-8FF6-9B39-65B4-B3A754F833A2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51CD75C9-A798-0FB2-EB0D-FA14880D1A4F}"/>
              </a:ext>
            </a:extLst>
          </p:cNvPr>
          <p:cNvCxnSpPr>
            <a:cxnSpLocks/>
          </p:cNvCxnSpPr>
          <p:nvPr/>
        </p:nvCxnSpPr>
        <p:spPr>
          <a:xfrm>
            <a:off x="11689590" y="3130508"/>
            <a:ext cx="0" cy="2177708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44AA2AF7-1ABE-E1BD-7A58-688E5B0CF613}"/>
              </a:ext>
            </a:extLst>
          </p:cNvPr>
          <p:cNvCxnSpPr>
            <a:cxnSpLocks/>
          </p:cNvCxnSpPr>
          <p:nvPr/>
        </p:nvCxnSpPr>
        <p:spPr>
          <a:xfrm rot="10800000">
            <a:off x="11100501" y="3138290"/>
            <a:ext cx="5986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0" name="Group 59">
            <a:extLst>
              <a:ext uri="{FF2B5EF4-FFF2-40B4-BE49-F238E27FC236}">
                <a16:creationId xmlns:a16="http://schemas.microsoft.com/office/drawing/2014/main" id="{3C270661-DA7B-ECE3-F489-C219B072628E}"/>
              </a:ext>
            </a:extLst>
          </p:cNvPr>
          <p:cNvGrpSpPr/>
          <p:nvPr/>
        </p:nvGrpSpPr>
        <p:grpSpPr>
          <a:xfrm rot="10800000">
            <a:off x="8847033" y="5212977"/>
            <a:ext cx="618815" cy="177778"/>
            <a:chOff x="1962688" y="3259333"/>
            <a:chExt cx="618815" cy="177778"/>
          </a:xfrm>
        </p:grpSpPr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36A1C69D-5C81-0B84-4FED-5B835EDC16FA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Triangle 61">
              <a:extLst>
                <a:ext uri="{FF2B5EF4-FFF2-40B4-BE49-F238E27FC236}">
                  <a16:creationId xmlns:a16="http://schemas.microsoft.com/office/drawing/2014/main" id="{14704585-369E-C51A-B469-FAE3DFB5C45A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D5A1947E-D088-15EF-FE40-6550D7F122FB}"/>
              </a:ext>
            </a:extLst>
          </p:cNvPr>
          <p:cNvGrpSpPr/>
          <p:nvPr/>
        </p:nvGrpSpPr>
        <p:grpSpPr>
          <a:xfrm rot="10800000">
            <a:off x="6383233" y="5212977"/>
            <a:ext cx="618815" cy="177778"/>
            <a:chOff x="1962688" y="3259333"/>
            <a:chExt cx="618815" cy="177778"/>
          </a:xfrm>
        </p:grpSpPr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5DC6B377-7A4A-4199-D981-84F46F19C088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Triangle 64">
              <a:extLst>
                <a:ext uri="{FF2B5EF4-FFF2-40B4-BE49-F238E27FC236}">
                  <a16:creationId xmlns:a16="http://schemas.microsoft.com/office/drawing/2014/main" id="{DBCE395C-325A-CC9A-ACE9-50C37F087EEF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48E6A860-7E77-4661-E32D-7D58A9C5331F}"/>
              </a:ext>
            </a:extLst>
          </p:cNvPr>
          <p:cNvGrpSpPr/>
          <p:nvPr/>
        </p:nvGrpSpPr>
        <p:grpSpPr>
          <a:xfrm rot="10800000">
            <a:off x="4033733" y="5212977"/>
            <a:ext cx="618815" cy="177778"/>
            <a:chOff x="1962688" y="3259333"/>
            <a:chExt cx="618815" cy="177778"/>
          </a:xfrm>
        </p:grpSpPr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926437A2-C362-B456-22DC-A6453DAFFBEB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Triangle 67">
              <a:extLst>
                <a:ext uri="{FF2B5EF4-FFF2-40B4-BE49-F238E27FC236}">
                  <a16:creationId xmlns:a16="http://schemas.microsoft.com/office/drawing/2014/main" id="{EDDF5967-9166-AD0B-2BB5-D4BDA7092521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763B67C0-9A46-53EE-1340-976884493A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7232" y="1736368"/>
            <a:ext cx="1211131" cy="2010634"/>
          </a:xfrm>
          <a:prstGeom prst="rect">
            <a:avLst/>
          </a:prstGeom>
        </p:spPr>
      </p:pic>
      <p:pic>
        <p:nvPicPr>
          <p:cNvPr id="3" name="Picture 2" descr="A cartoon of a machine with grapes&#10;&#10;AI-generated content may be incorrect.">
            <a:extLst>
              <a:ext uri="{FF2B5EF4-FFF2-40B4-BE49-F238E27FC236}">
                <a16:creationId xmlns:a16="http://schemas.microsoft.com/office/drawing/2014/main" id="{9E8CD60D-C0E9-23EB-E21A-DCC3CF7C7E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4922" y="2472518"/>
            <a:ext cx="2175033" cy="1177701"/>
          </a:xfrm>
          <a:prstGeom prst="rect">
            <a:avLst/>
          </a:prstGeom>
        </p:spPr>
      </p:pic>
      <p:pic>
        <p:nvPicPr>
          <p:cNvPr id="4" name="Picture 3" descr="A cartoon of a bucket of purple food&#10;&#10;AI-generated content may be incorrect.">
            <a:extLst>
              <a:ext uri="{FF2B5EF4-FFF2-40B4-BE49-F238E27FC236}">
                <a16:creationId xmlns:a16="http://schemas.microsoft.com/office/drawing/2014/main" id="{364AE3D5-E531-8319-B226-926153817A9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799" y="2086567"/>
            <a:ext cx="1220427" cy="15025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5EC33ED-C3CC-340D-A157-025F46C556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5716" y="1706699"/>
            <a:ext cx="1237140" cy="204171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802361E-8AF8-DC1C-F4AD-3E36D32F4AA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0269" y="1750243"/>
            <a:ext cx="1022684" cy="199816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F4D3937-E2B1-1D38-E1F6-3EB7376A0D5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5478" y="4067640"/>
            <a:ext cx="2261153" cy="226115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3305760-2F7A-2377-736B-51B53857327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9203" y="4107444"/>
            <a:ext cx="2245445" cy="224544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F814098-55D1-BA3B-F964-883EB1AAA54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020" y="3894163"/>
            <a:ext cx="2420524" cy="242052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982E728-AD56-74AE-6730-5FC364306C1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3775" y="4176794"/>
            <a:ext cx="2128331" cy="2128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814520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37985-A33E-C105-7BEB-09D7FB713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185" y="410811"/>
            <a:ext cx="9389213" cy="1081291"/>
          </a:xfrm>
        </p:spPr>
        <p:txBody>
          <a:bodyPr/>
          <a:lstStyle/>
          <a:p>
            <a:r>
              <a:rPr lang="ko-KR" altLang="en-US" sz="5400" b="1" dirty="0">
                <a:solidFill>
                  <a:schemeClr val="accent2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</a:rPr>
              <a:t>화이트 와인 양조 방법</a:t>
            </a:r>
            <a:endParaRPr lang="en-AU" sz="5400" b="1" dirty="0">
              <a:solidFill>
                <a:schemeClr val="accent2"/>
              </a:solidFill>
              <a:effectLst/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F827012C-7042-BA6A-E599-F3519C9436B6}"/>
              </a:ext>
            </a:extLst>
          </p:cNvPr>
          <p:cNvGrpSpPr/>
          <p:nvPr/>
        </p:nvGrpSpPr>
        <p:grpSpPr>
          <a:xfrm>
            <a:off x="1951802" y="3041619"/>
            <a:ext cx="618815" cy="177778"/>
            <a:chOff x="1962688" y="3259333"/>
            <a:chExt cx="618815" cy="177778"/>
          </a:xfrm>
        </p:grpSpPr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C5C76FF9-672F-0002-43F0-CC97DD82B14F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Triangle 81">
              <a:extLst>
                <a:ext uri="{FF2B5EF4-FFF2-40B4-BE49-F238E27FC236}">
                  <a16:creationId xmlns:a16="http://schemas.microsoft.com/office/drawing/2014/main" id="{218E29F2-AC55-AA8A-3590-F8C541422FC2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8924DEEF-D131-6DD9-B4A0-80DB8D14C438}"/>
              </a:ext>
            </a:extLst>
          </p:cNvPr>
          <p:cNvGrpSpPr/>
          <p:nvPr/>
        </p:nvGrpSpPr>
        <p:grpSpPr>
          <a:xfrm>
            <a:off x="5012502" y="3041619"/>
            <a:ext cx="618815" cy="177778"/>
            <a:chOff x="1962688" y="3259333"/>
            <a:chExt cx="618815" cy="177778"/>
          </a:xfrm>
        </p:grpSpPr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D27CE173-5361-340E-7A19-94D04D4E3164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Triangle 84">
              <a:extLst>
                <a:ext uri="{FF2B5EF4-FFF2-40B4-BE49-F238E27FC236}">
                  <a16:creationId xmlns:a16="http://schemas.microsoft.com/office/drawing/2014/main" id="{5A0D5EC2-7932-56CC-B7D6-E133967033BA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F6CCA26B-9AEC-5004-3DF6-0EB927DE3B97}"/>
              </a:ext>
            </a:extLst>
          </p:cNvPr>
          <p:cNvGrpSpPr/>
          <p:nvPr/>
        </p:nvGrpSpPr>
        <p:grpSpPr>
          <a:xfrm>
            <a:off x="7041327" y="3041619"/>
            <a:ext cx="618815" cy="177778"/>
            <a:chOff x="1962688" y="3259333"/>
            <a:chExt cx="618815" cy="177778"/>
          </a:xfrm>
        </p:grpSpPr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52789550-DB1C-34AA-308E-92EDC64230DD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Triangle 87">
              <a:extLst>
                <a:ext uri="{FF2B5EF4-FFF2-40B4-BE49-F238E27FC236}">
                  <a16:creationId xmlns:a16="http://schemas.microsoft.com/office/drawing/2014/main" id="{B4582832-9A73-70AC-6DBB-71B5F7282B12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CAB93AA0-F634-EE02-C37D-F1FE829072C1}"/>
              </a:ext>
            </a:extLst>
          </p:cNvPr>
          <p:cNvGrpSpPr/>
          <p:nvPr/>
        </p:nvGrpSpPr>
        <p:grpSpPr>
          <a:xfrm>
            <a:off x="8987602" y="3041619"/>
            <a:ext cx="618815" cy="177778"/>
            <a:chOff x="1962688" y="3259333"/>
            <a:chExt cx="618815" cy="177778"/>
          </a:xfrm>
        </p:grpSpPr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85005170-01A3-E3D0-D49A-4A05F1C7217F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Triangle 90">
              <a:extLst>
                <a:ext uri="{FF2B5EF4-FFF2-40B4-BE49-F238E27FC236}">
                  <a16:creationId xmlns:a16="http://schemas.microsoft.com/office/drawing/2014/main" id="{7A1F06C2-BDF5-EE86-BFD0-6B6125D08FD4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C7065982-A810-F034-90A9-66B1BA93F178}"/>
              </a:ext>
            </a:extLst>
          </p:cNvPr>
          <p:cNvGrpSpPr/>
          <p:nvPr/>
        </p:nvGrpSpPr>
        <p:grpSpPr>
          <a:xfrm rot="10800000">
            <a:off x="11078845" y="5212978"/>
            <a:ext cx="618815" cy="177778"/>
            <a:chOff x="1962688" y="3259333"/>
            <a:chExt cx="618815" cy="177778"/>
          </a:xfrm>
        </p:grpSpPr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45D66C85-46C9-813B-5130-6C3090B49F7A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Triangle 93">
              <a:extLst>
                <a:ext uri="{FF2B5EF4-FFF2-40B4-BE49-F238E27FC236}">
                  <a16:creationId xmlns:a16="http://schemas.microsoft.com/office/drawing/2014/main" id="{BBF779EE-6A66-1AA0-63E1-BBDE1E24FAD8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98BE35EF-6572-6133-E560-A36199CECE8C}"/>
              </a:ext>
            </a:extLst>
          </p:cNvPr>
          <p:cNvCxnSpPr>
            <a:cxnSpLocks/>
          </p:cNvCxnSpPr>
          <p:nvPr/>
        </p:nvCxnSpPr>
        <p:spPr>
          <a:xfrm>
            <a:off x="11689590" y="3130508"/>
            <a:ext cx="0" cy="2177708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E2E86BAC-550F-098D-ADDF-B89BE92760FC}"/>
              </a:ext>
            </a:extLst>
          </p:cNvPr>
          <p:cNvCxnSpPr>
            <a:cxnSpLocks/>
          </p:cNvCxnSpPr>
          <p:nvPr/>
        </p:nvCxnSpPr>
        <p:spPr>
          <a:xfrm rot="10800000">
            <a:off x="11100501" y="3138290"/>
            <a:ext cx="5986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97" name="Group 96">
            <a:extLst>
              <a:ext uri="{FF2B5EF4-FFF2-40B4-BE49-F238E27FC236}">
                <a16:creationId xmlns:a16="http://schemas.microsoft.com/office/drawing/2014/main" id="{85782261-6B96-45AA-F008-7736356AB177}"/>
              </a:ext>
            </a:extLst>
          </p:cNvPr>
          <p:cNvGrpSpPr/>
          <p:nvPr/>
        </p:nvGrpSpPr>
        <p:grpSpPr>
          <a:xfrm rot="10800000">
            <a:off x="8847033" y="5212977"/>
            <a:ext cx="618815" cy="177778"/>
            <a:chOff x="1962688" y="3259333"/>
            <a:chExt cx="618815" cy="177778"/>
          </a:xfrm>
        </p:grpSpPr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664562C3-AC47-DEE7-34E6-811396E3746B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Triangle 98">
              <a:extLst>
                <a:ext uri="{FF2B5EF4-FFF2-40B4-BE49-F238E27FC236}">
                  <a16:creationId xmlns:a16="http://schemas.microsoft.com/office/drawing/2014/main" id="{364C066D-4A23-66F3-0F30-80A0A4E79CE8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FA2FDFCD-7910-4E10-DB2F-FC5E47FCCEB0}"/>
              </a:ext>
            </a:extLst>
          </p:cNvPr>
          <p:cNvGrpSpPr/>
          <p:nvPr/>
        </p:nvGrpSpPr>
        <p:grpSpPr>
          <a:xfrm rot="10800000">
            <a:off x="6383233" y="5212977"/>
            <a:ext cx="618815" cy="177778"/>
            <a:chOff x="1962688" y="3259333"/>
            <a:chExt cx="618815" cy="177778"/>
          </a:xfrm>
        </p:grpSpPr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7515F85B-B575-0101-FD75-BF8C1C8E7795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2" name="Triangle 101">
              <a:extLst>
                <a:ext uri="{FF2B5EF4-FFF2-40B4-BE49-F238E27FC236}">
                  <a16:creationId xmlns:a16="http://schemas.microsoft.com/office/drawing/2014/main" id="{AA3A62B8-B3E0-057E-A5BE-DCD33A4477F6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2273C478-3352-9EC4-6A2F-AAE95C9226B3}"/>
              </a:ext>
            </a:extLst>
          </p:cNvPr>
          <p:cNvGrpSpPr/>
          <p:nvPr/>
        </p:nvGrpSpPr>
        <p:grpSpPr>
          <a:xfrm rot="10800000">
            <a:off x="4033733" y="5212977"/>
            <a:ext cx="618815" cy="177778"/>
            <a:chOff x="1962688" y="3259333"/>
            <a:chExt cx="618815" cy="177778"/>
          </a:xfrm>
        </p:grpSpPr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F2BAA3B4-D963-1562-16E3-34E20B6208AC}"/>
                </a:ext>
              </a:extLst>
            </p:cNvPr>
            <p:cNvCxnSpPr>
              <a:cxnSpLocks/>
            </p:cNvCxnSpPr>
            <p:nvPr/>
          </p:nvCxnSpPr>
          <p:spPr>
            <a:xfrm>
              <a:off x="1962688" y="3348222"/>
              <a:ext cx="59862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5" name="Triangle 104">
              <a:extLst>
                <a:ext uri="{FF2B5EF4-FFF2-40B4-BE49-F238E27FC236}">
                  <a16:creationId xmlns:a16="http://schemas.microsoft.com/office/drawing/2014/main" id="{F4BA14A2-9ABF-CF2B-0E98-7E6107837C1C}"/>
                </a:ext>
              </a:extLst>
            </p:cNvPr>
            <p:cNvSpPr/>
            <p:nvPr/>
          </p:nvSpPr>
          <p:spPr>
            <a:xfrm rot="5400000">
              <a:off x="2444551" y="3300159"/>
              <a:ext cx="177778" cy="96126"/>
            </a:xfrm>
            <a:prstGeom prst="triangl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13A6D964-91CC-0C90-DE30-22801B0EA815}"/>
              </a:ext>
            </a:extLst>
          </p:cNvPr>
          <p:cNvSpPr txBox="1"/>
          <p:nvPr/>
        </p:nvSpPr>
        <p:spPr>
          <a:xfrm>
            <a:off x="530273" y="3817577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12700" algn="ctr" rtl="0">
              <a:spcBef>
                <a:spcPts val="100"/>
              </a:spcBef>
            </a:pP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"/>
              </a:rPr>
              <a:t>1. 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"/>
              </a:rPr>
              <a:t>수확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CFC9CF-35D3-1901-905C-8E3E6E351AFF}"/>
              </a:ext>
            </a:extLst>
          </p:cNvPr>
          <p:cNvSpPr txBox="1"/>
          <p:nvPr/>
        </p:nvSpPr>
        <p:spPr>
          <a:xfrm>
            <a:off x="2952261" y="3794786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10185" marR="5080" indent="-198120" algn="ctr" rtl="0">
              <a:lnSpc>
                <a:spcPts val="1400"/>
              </a:lnSpc>
              <a:spcBef>
                <a:spcPts val="380"/>
              </a:spcBef>
            </a:pP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"/>
              </a:rPr>
              <a:t>2. 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"/>
              </a:rPr>
              <a:t>줄기 제거 </a:t>
            </a:r>
          </a:p>
          <a:p>
            <a:pPr marL="210185" marR="5080" indent="-198120" algn="ctr" rtl="0">
              <a:lnSpc>
                <a:spcPts val="1400"/>
              </a:lnSpc>
              <a:spcBef>
                <a:spcPts val="380"/>
              </a:spcBef>
            </a:pP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"/>
              </a:rPr>
              <a:t>&amp; 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"/>
              </a:rPr>
              <a:t>으깨기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90272F3-977D-B4A0-B86A-1DACCD105393}"/>
              </a:ext>
            </a:extLst>
          </p:cNvPr>
          <p:cNvSpPr txBox="1"/>
          <p:nvPr/>
        </p:nvSpPr>
        <p:spPr>
          <a:xfrm>
            <a:off x="5170834" y="3878470"/>
            <a:ext cx="221461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12700" algn="ctr" rtl="0">
              <a:spcBef>
                <a:spcPts val="100"/>
              </a:spcBef>
            </a:pP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"/>
              </a:rPr>
              <a:t>3. 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"/>
              </a:rPr>
              <a:t>발효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96BCD11-EE81-9F70-26A9-0BE934A45613}"/>
              </a:ext>
            </a:extLst>
          </p:cNvPr>
          <p:cNvSpPr txBox="1"/>
          <p:nvPr/>
        </p:nvSpPr>
        <p:spPr>
          <a:xfrm>
            <a:off x="7436091" y="3817577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12700" algn="ctr" rtl="0">
              <a:spcBef>
                <a:spcPts val="100"/>
              </a:spcBef>
            </a:pP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"/>
              </a:rPr>
              <a:t>4. 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"/>
              </a:rPr>
              <a:t>압착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6D616E1-0309-A200-3668-113A9C357595}"/>
              </a:ext>
            </a:extLst>
          </p:cNvPr>
          <p:cNvSpPr txBox="1"/>
          <p:nvPr/>
        </p:nvSpPr>
        <p:spPr>
          <a:xfrm>
            <a:off x="9479531" y="3845834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11454" marR="5080" indent="-199390" algn="ctr" rtl="0">
              <a:lnSpc>
                <a:spcPts val="1400"/>
              </a:lnSpc>
              <a:spcBef>
                <a:spcPts val="380"/>
              </a:spcBef>
            </a:pP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"/>
              </a:rPr>
              <a:t>5. 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"/>
              </a:rPr>
              <a:t>젖산 발효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F9F4FC8-1412-F15A-CABC-03EBC844F942}"/>
              </a:ext>
            </a:extLst>
          </p:cNvPr>
          <p:cNvSpPr txBox="1"/>
          <p:nvPr/>
        </p:nvSpPr>
        <p:spPr>
          <a:xfrm>
            <a:off x="2064352" y="5963370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12700" algn="ctr" rtl="0">
              <a:spcBef>
                <a:spcPts val="100"/>
              </a:spcBef>
            </a:pP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"/>
              </a:rPr>
              <a:t>9. </a:t>
            </a:r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"/>
              </a:rPr>
              <a:t>병입</a:t>
            </a:r>
            <a:endParaRPr lang="ko-KR" altLang="en-US" sz="1400" dirty="0">
              <a:latin typeface="Malgun Gothic" panose="020B0503020000020004" pitchFamily="34" charset="-127"/>
              <a:ea typeface="Malgun Gothic" panose="020B0503020000020004" pitchFamily="34" charset="-127"/>
              <a:cs typeface="Hellix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8B4B773-A07C-21A6-A032-A873387A39ED}"/>
              </a:ext>
            </a:extLst>
          </p:cNvPr>
          <p:cNvSpPr txBox="1"/>
          <p:nvPr/>
        </p:nvSpPr>
        <p:spPr>
          <a:xfrm>
            <a:off x="4584513" y="5963370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11454" marR="5080" indent="-199390" algn="ctr" rtl="0">
              <a:lnSpc>
                <a:spcPts val="1400"/>
              </a:lnSpc>
              <a:spcBef>
                <a:spcPts val="380"/>
              </a:spcBef>
            </a:pP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"/>
              </a:rPr>
              <a:t>8. 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"/>
              </a:rPr>
              <a:t>정제 및 여과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5A3DC25-C175-53BF-6EDD-0D6B76110535}"/>
              </a:ext>
            </a:extLst>
          </p:cNvPr>
          <p:cNvSpPr txBox="1"/>
          <p:nvPr/>
        </p:nvSpPr>
        <p:spPr>
          <a:xfrm>
            <a:off x="7059003" y="5963370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12700" algn="ctr" rtl="0">
              <a:spcBef>
                <a:spcPts val="100"/>
              </a:spcBef>
            </a:pP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"/>
              </a:rPr>
              <a:t>7. </a:t>
            </a:r>
            <a:r>
              <a:rPr lang="ko-KR" altLang="en-US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"/>
              </a:rPr>
              <a:t>숙성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756546A-F203-34E0-8B9B-5BA5A3412EDF}"/>
              </a:ext>
            </a:extLst>
          </p:cNvPr>
          <p:cNvSpPr txBox="1"/>
          <p:nvPr/>
        </p:nvSpPr>
        <p:spPr>
          <a:xfrm>
            <a:off x="9480545" y="5963370"/>
            <a:ext cx="1750536" cy="5232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12700" algn="ctr" rtl="0">
              <a:spcBef>
                <a:spcPts val="100"/>
              </a:spcBef>
            </a:pPr>
            <a:r>
              <a:rPr lang="en-US" altLang="ko-KR" sz="1400" dirty="0">
                <a:latin typeface="Malgun Gothic" panose="020B0503020000020004" pitchFamily="34" charset="-127"/>
                <a:ea typeface="Malgun Gothic" panose="020B0503020000020004" pitchFamily="34" charset="-127"/>
                <a:cs typeface="Hellix"/>
              </a:rPr>
              <a:t>6. </a:t>
            </a:r>
            <a:r>
              <a:rPr lang="ko-KR" altLang="en-US" sz="1400" dirty="0" err="1">
                <a:latin typeface="Malgun Gothic" panose="020B0503020000020004" pitchFamily="34" charset="-127"/>
                <a:ea typeface="Malgun Gothic" panose="020B0503020000020004" pitchFamily="34" charset="-127"/>
                <a:cs typeface="Hellix"/>
              </a:rPr>
              <a:t>블렌딩</a:t>
            </a:r>
            <a:endParaRPr lang="ko-KR" altLang="en-US" sz="1400" dirty="0">
              <a:latin typeface="Malgun Gothic" panose="020B0503020000020004" pitchFamily="34" charset="-127"/>
              <a:ea typeface="Malgun Gothic" panose="020B0503020000020004" pitchFamily="34" charset="-127"/>
              <a:cs typeface="Hellix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1F72140-8FC8-7FD1-439D-1E9EB58527A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25822" y="1546186"/>
            <a:ext cx="2374516" cy="237451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3361E8E-9B92-2164-410E-33DB3E84259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35070" y="4011075"/>
            <a:ext cx="2192392" cy="219239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49F1114-DAA2-0B5C-5488-9E98DE94A4D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1071" y="3862059"/>
            <a:ext cx="2490423" cy="249042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6C52E0E-EE04-B65F-A25C-3A0DD9EA859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39003" y="1742601"/>
            <a:ext cx="1022684" cy="199816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2D2009A-50CD-3D4D-6757-B7A975832B7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136" y="4401690"/>
            <a:ext cx="1518333" cy="145134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5301880-E0D4-A1F9-4E2C-CCFE5A2B4FE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7726" y="4467565"/>
            <a:ext cx="1343516" cy="135055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A23BFD0-421E-5C8F-A891-3AD2B98E2D5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36" y="2139066"/>
            <a:ext cx="1203928" cy="148225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117D3FE-E220-511B-E645-9D4D76FC908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0606" y="2335493"/>
            <a:ext cx="2055824" cy="110775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3AF8F4F-1C1A-9CA9-E812-2AC2B81E861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6198" y="1828971"/>
            <a:ext cx="1188656" cy="1961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025461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2.14"/>
  <p:tag name="AS_TITLE" val="Aspose.Slides for .NET 4.0"/>
  <p:tag name="AS_VERSION" val="22.2"/>
</p:tagLst>
</file>

<file path=ppt/theme/theme1.xml><?xml version="1.0" encoding="utf-8"?>
<a:theme xmlns:a="http://schemas.openxmlformats.org/drawingml/2006/main" name="Slide layouts">
  <a:themeElements>
    <a:clrScheme name="Australian Wine">
      <a:dk1>
        <a:srgbClr val="000000"/>
      </a:dk1>
      <a:lt1>
        <a:srgbClr val="FFFFFF"/>
      </a:lt1>
      <a:dk2>
        <a:srgbClr val="191B0E"/>
      </a:dk2>
      <a:lt2>
        <a:srgbClr val="B2D8BE"/>
      </a:lt2>
      <a:accent1>
        <a:srgbClr val="601328"/>
      </a:accent1>
      <a:accent2>
        <a:srgbClr val="173F34"/>
      </a:accent2>
      <a:accent3>
        <a:srgbClr val="55D8BF"/>
      </a:accent3>
      <a:accent4>
        <a:srgbClr val="F28F2A"/>
      </a:accent4>
      <a:accent5>
        <a:srgbClr val="FDBCA0"/>
      </a:accent5>
      <a:accent6>
        <a:srgbClr val="FFFFFF"/>
      </a:accent6>
      <a:hlink>
        <a:srgbClr val="000000"/>
      </a:hlink>
      <a:folHlink>
        <a:srgbClr val="000000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dirty="0" smtClean="0">
            <a:solidFill>
              <a:srgbClr val="190000"/>
            </a:solidFill>
            <a:effectLst/>
            <a:latin typeface="Inter Display" panose="02000503000000020004" pitchFamily="2" charset="0"/>
            <a:ea typeface="Inter Display" panose="02000503000000020004" pitchFamily="2" charset="0"/>
            <a:cs typeface="Inter Display" panose="020005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 PPT 2016 Template_16x9.potx" id="{90B4C5AB-49DD-4CE7-B257-1CE91E709E62}" vid="{EB9991EE-BA41-474A-A519-EAA7DE5E9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884AF779FE574C89E62754B4999D9C" ma:contentTypeVersion="14" ma:contentTypeDescription="Create a new document." ma:contentTypeScope="" ma:versionID="97b889dec420758f9ecd188adb65a0a0">
  <xsd:schema xmlns:xsd="http://www.w3.org/2001/XMLSchema" xmlns:xs="http://www.w3.org/2001/XMLSchema" xmlns:p="http://schemas.microsoft.com/office/2006/metadata/properties" xmlns:ns2="02256494-4976-4001-aedb-96463ae0d92e" xmlns:ns3="4e8dd08d-258d-47a9-9875-37f1ffd19f33" targetNamespace="http://schemas.microsoft.com/office/2006/metadata/properties" ma:root="true" ma:fieldsID="49682c3f37869f877c832c0415357639" ns2:_="" ns3:_="">
    <xsd:import namespace="02256494-4976-4001-aedb-96463ae0d92e"/>
    <xsd:import namespace="4e8dd08d-258d-47a9-9875-37f1ffd19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256494-4976-4001-aedb-96463ae0d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4aa98b-8686-466b-b341-741970af6e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dd08d-258d-47a9-9875-37f1ffd19f3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ace09f-8b56-4708-9a8b-1c6f80023f39}" ma:internalName="TaxCatchAll" ma:showField="CatchAllData" ma:web="4e8dd08d-258d-47a9-9875-37f1ffd19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256494-4976-4001-aedb-96463ae0d92e">
      <Terms xmlns="http://schemas.microsoft.com/office/infopath/2007/PartnerControls"/>
    </lcf76f155ced4ddcb4097134ff3c332f>
    <TaxCatchAll xmlns="4e8dd08d-258d-47a9-9875-37f1ffd19f33" xsi:nil="true"/>
  </documentManagement>
</p:properties>
</file>

<file path=customXml/itemProps1.xml><?xml version="1.0" encoding="utf-8"?>
<ds:datastoreItem xmlns:ds="http://schemas.openxmlformats.org/officeDocument/2006/customXml" ds:itemID="{3AB77775-4680-4332-A3A2-D82A9A1EFED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7C5288E-E1EE-49EB-9B2E-F7BF23C3979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2256494-4976-4001-aedb-96463ae0d92e"/>
    <ds:schemaRef ds:uri="4e8dd08d-258d-47a9-9875-37f1ffd19f3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CD31DA8-14CF-4C7C-8719-AF8FCD03C51D}">
  <ds:schemaRefs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http://purl.org/dc/dcmitype/"/>
    <ds:schemaRef ds:uri="http://www.w3.org/XML/1998/namespace"/>
    <ds:schemaRef ds:uri="http://purl.org/dc/terms/"/>
    <ds:schemaRef ds:uri="http://schemas.microsoft.com/office/infopath/2007/PartnerControls"/>
    <ds:schemaRef ds:uri="4e8dd08d-258d-47a9-9875-37f1ffd19f33"/>
    <ds:schemaRef ds:uri="02256494-4976-4001-aedb-96463ae0d92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11841</TotalTime>
  <Words>4083</Words>
  <Application>Microsoft Macintosh PowerPoint</Application>
  <PresentationFormat>Widescreen</PresentationFormat>
  <Paragraphs>735</Paragraphs>
  <Slides>53</Slides>
  <Notes>40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9" baseType="lpstr">
      <vt:lpstr>Calibri</vt:lpstr>
      <vt:lpstr>Neue Haas Grotesk Text Pro</vt:lpstr>
      <vt:lpstr>Inter Display</vt:lpstr>
      <vt:lpstr>Malgun Gothic</vt:lpstr>
      <vt:lpstr>Arial</vt:lpstr>
      <vt:lpstr>Slide layouts</vt:lpstr>
      <vt:lpstr>PowerPoint Presentation</vt:lpstr>
      <vt:lpstr>PowerPoint Presentation</vt:lpstr>
      <vt:lpstr>PowerPoint Presentation</vt:lpstr>
      <vt:lpstr>오늘의  강의 내용</vt:lpstr>
      <vt:lpstr>PowerPoint Presentation</vt:lpstr>
      <vt:lpstr>와인용 포도와  테이블(일반 식용) 포도 비교 </vt:lpstr>
      <vt:lpstr>핵심 요소 포도 재배에 영향을 주는</vt:lpstr>
      <vt:lpstr>PowerPoint Presentation</vt:lpstr>
      <vt:lpstr>화이트 와인 양조 방법</vt:lpstr>
      <vt:lpstr>숙성 기법 </vt:lpstr>
      <vt:lpstr>PowerPoint Presentation</vt:lpstr>
      <vt:lpstr>PowerPoint Presentation</vt:lpstr>
      <vt:lpstr>1. 외관평가</vt:lpstr>
      <vt:lpstr>와인의 색상</vt:lpstr>
      <vt:lpstr>PowerPoint Presentation</vt:lpstr>
      <vt:lpstr>3. 향 평가 </vt:lpstr>
      <vt:lpstr>PowerPoint Presentation</vt:lpstr>
      <vt:lpstr>4. 맛의 평가</vt:lpstr>
      <vt:lpstr>PowerPoint Presentation</vt:lpstr>
      <vt:lpstr>와인의 맛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5. 결론</vt:lpstr>
      <vt:lpstr>와인</vt:lpstr>
      <vt:lpstr>PowerPoint Presentation</vt:lpstr>
      <vt:lpstr>라이트-바디 화이트 와인 리슬링</vt:lpstr>
      <vt:lpstr>라이트-바디 화이트 와인 세미용</vt:lpstr>
      <vt:lpstr>풀바디 화이트 와인 샤르도네</vt:lpstr>
      <vt:lpstr>아로마가 풍부한 화이트 와인 모스카토</vt:lpstr>
      <vt:lpstr>로제 와인 로제</vt:lpstr>
      <vt:lpstr>라이트-바디 레드 와인 피노 누아</vt:lpstr>
      <vt:lpstr>풀바디 레드와인 쉬라즈 </vt:lpstr>
      <vt:lpstr>풀바디 레드와인 카베르네 소비뇽</vt:lpstr>
      <vt:lpstr>늦 수확 와인 및 스위트 와인 보트리티스 세미용</vt:lpstr>
      <vt:lpstr>주정 강화 와인</vt:lpstr>
      <vt:lpstr>단일 품종 와인과 블렌딩 와인</vt:lpstr>
      <vt:lpstr>PowerPoint Presentation</vt:lpstr>
      <vt:lpstr>전통적 호주 블렌딩</vt:lpstr>
      <vt:lpstr>PowerPoint Presentation</vt:lpstr>
      <vt:lpstr>호주의 유명  와인 산지 </vt:lpstr>
      <vt:lpstr>단일 품종 대 블렌드</vt:lpstr>
      <vt:lpstr>와인 서빙 온도</vt:lpstr>
      <vt:lpstr>적절한 와인잔 선택</vt:lpstr>
      <vt:lpstr>PowerPoint Presentation</vt:lpstr>
      <vt:lpstr>전통적인 음식 및 와인 페어링</vt:lpstr>
      <vt:lpstr>와인의 결함  </vt:lpstr>
      <vt:lpstr>산화</vt:lpstr>
      <vt:lpstr>코르크 오염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Cameron Midson</cp:lastModifiedBy>
  <cp:revision>9</cp:revision>
  <dcterms:created xsi:type="dcterms:W3CDTF">2018-07-25T07:02:59Z</dcterms:created>
  <dcterms:modified xsi:type="dcterms:W3CDTF">2026-08-20T02:02:25Z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NKTEK-CHUNK-1">
    <vt:lpwstr>010021{"F":2,"I":"ACA8-6943-46A6-B839"}</vt:lpwstr>
  </property>
  <property fmtid="{D5CDD505-2E9C-101B-9397-08002B2CF9AE}" pid="3" name="Order">
    <vt:lpwstr>100.000000000000</vt:lpwstr>
  </property>
  <property fmtid="{D5CDD505-2E9C-101B-9397-08002B2CF9AE}" pid="4" name="MediaServiceImageTags">
    <vt:lpwstr/>
  </property>
  <property fmtid="{D5CDD505-2E9C-101B-9397-08002B2CF9AE}" pid="5" name="ContentTypeId">
    <vt:lpwstr>0x01010011884AF779FE574C89E62754B4999D9C</vt:lpwstr>
  </property>
  <property fmtid="{D5CDD505-2E9C-101B-9397-08002B2CF9AE}" pid="6" name="MSIP_Label_8cf57b4f-1801-441a-a240-098885f2bcbe_Enabled">
    <vt:lpwstr>true</vt:lpwstr>
  </property>
  <property fmtid="{D5CDD505-2E9C-101B-9397-08002B2CF9AE}" pid="7" name="MSIP_Label_8cf57b4f-1801-441a-a240-098885f2bcbe_SetDate">
    <vt:lpwstr>2026-03-23T00:57:35Z</vt:lpwstr>
  </property>
  <property fmtid="{D5CDD505-2E9C-101B-9397-08002B2CF9AE}" pid="8" name="MSIP_Label_8cf57b4f-1801-441a-a240-098885f2bcbe_Method">
    <vt:lpwstr>Standard</vt:lpwstr>
  </property>
  <property fmtid="{D5CDD505-2E9C-101B-9397-08002B2CF9AE}" pid="9" name="MSIP_Label_8cf57b4f-1801-441a-a240-098885f2bcbe_Name">
    <vt:lpwstr>General</vt:lpwstr>
  </property>
  <property fmtid="{D5CDD505-2E9C-101B-9397-08002B2CF9AE}" pid="10" name="MSIP_Label_8cf57b4f-1801-441a-a240-098885f2bcbe_SiteId">
    <vt:lpwstr>76107ada-99f4-412e-b164-5464438b49a0</vt:lpwstr>
  </property>
  <property fmtid="{D5CDD505-2E9C-101B-9397-08002B2CF9AE}" pid="11" name="MSIP_Label_8cf57b4f-1801-441a-a240-098885f2bcbe_ActionId">
    <vt:lpwstr>14356842-24f0-4174-b63b-79cad56775c0</vt:lpwstr>
  </property>
  <property fmtid="{D5CDD505-2E9C-101B-9397-08002B2CF9AE}" pid="12" name="MSIP_Label_8cf57b4f-1801-441a-a240-098885f2bcbe_ContentBits">
    <vt:lpwstr>0</vt:lpwstr>
  </property>
  <property fmtid="{D5CDD505-2E9C-101B-9397-08002B2CF9AE}" pid="13" name="MSIP_Label_8cf57b4f-1801-441a-a240-098885f2bcbe_Tag">
    <vt:lpwstr>50, 3, 0, 1</vt:lpwstr>
  </property>
</Properties>
</file>