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media/image5.svg" ContentType="image/svg+xml"/>
  <Override PartName="/ppt/media/image7.svg" ContentType="image/svg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9.svg" ContentType="image/sv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34"/>
  </p:notesMasterIdLst>
  <p:sldIdLst>
    <p:sldId id="256" r:id="rId5"/>
    <p:sldId id="478" r:id="rId6"/>
    <p:sldId id="645" r:id="rId7"/>
    <p:sldId id="637" r:id="rId8"/>
    <p:sldId id="646" r:id="rId9"/>
    <p:sldId id="669" r:id="rId10"/>
    <p:sldId id="647" r:id="rId11"/>
    <p:sldId id="636" r:id="rId12"/>
    <p:sldId id="635" r:id="rId13"/>
    <p:sldId id="641" r:id="rId14"/>
    <p:sldId id="642" r:id="rId15"/>
    <p:sldId id="643" r:id="rId16"/>
    <p:sldId id="648" r:id="rId17"/>
    <p:sldId id="665" r:id="rId18"/>
    <p:sldId id="652" r:id="rId19"/>
    <p:sldId id="666" r:id="rId20"/>
    <p:sldId id="667" r:id="rId21"/>
    <p:sldId id="668" r:id="rId22"/>
    <p:sldId id="670" r:id="rId23"/>
    <p:sldId id="671" r:id="rId24"/>
    <p:sldId id="672" r:id="rId25"/>
    <p:sldId id="673" r:id="rId26"/>
    <p:sldId id="657" r:id="rId27"/>
    <p:sldId id="626" r:id="rId28"/>
    <p:sldId id="280" r:id="rId29"/>
    <p:sldId id="617" r:id="rId30"/>
    <p:sldId id="659" r:id="rId31"/>
    <p:sldId id="340" r:id="rId32"/>
    <p:sldId id="674" r:id="rId33"/>
  </p:sldIdLst>
  <p:sldSz cx="12192000" cy="6858000"/>
  <p:notesSz cx="6858000" cy="9144000"/>
  <p:embeddedFontLst>
    <p:embeddedFont>
      <p:font typeface="굴림" panose="020B0600000101010101" pitchFamily="34" charset="-127"/>
      <p:regular r:id="rId35"/>
    </p:embeddedFont>
    <p:embeddedFont>
      <p:font typeface="Malgun Gothic" panose="020B0503020000020004" pitchFamily="34" charset="-127"/>
      <p:regular r:id="rId36"/>
      <p:bold r:id="rId37"/>
    </p:embeddedFont>
    <p:embeddedFont>
      <p:font typeface="Malgun Gothic" panose="020B0503020000020004" pitchFamily="34" charset="-127"/>
      <p:regular r:id="rId36"/>
      <p:bold r:id="rId37"/>
    </p:embeddedFont>
    <p:embeddedFont>
      <p:font typeface="Inter Display" panose="02000503000000020004" pitchFamily="2" charset="0"/>
      <p:regular r:id="rId38"/>
      <p:bold r:id="rId39"/>
      <p:italic r:id="rId40"/>
      <p:boldItalic r:id="rId41"/>
    </p:embeddedFont>
    <p:embeddedFont>
      <p:font typeface="Neue Haas Grotesk Text Pro" panose="020B0504020202020204" pitchFamily="34" charset="77"/>
      <p:regular r:id="rId42"/>
      <p:bold r:id="rId43"/>
      <p:italic r:id="rId44"/>
      <p:boldItalic r:id="rId45"/>
    </p:embeddedFont>
  </p:embeddedFontLst>
  <p:custDataLst>
    <p:tags r:id="rId46"/>
  </p:custDataLst>
  <p:defaultTextStyle>
    <a:defPPr>
      <a:defRPr lang="en-US"/>
    </a:defPPr>
    <a:lvl1pPr marL="0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7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702" userDrawn="1">
          <p15:clr>
            <a:srgbClr val="A4A3A4"/>
          </p15:clr>
        </p15:guide>
        <p15:guide id="2" pos="211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720" autoAdjust="0"/>
    <p:restoredTop sz="74560" autoAdjust="0"/>
  </p:normalViewPr>
  <p:slideViewPr>
    <p:cSldViewPr snapToGrid="0">
      <p:cViewPr varScale="1">
        <p:scale>
          <a:sx n="121" d="100"/>
          <a:sy n="121" d="100"/>
        </p:scale>
        <p:origin x="1040" y="176"/>
      </p:cViewPr>
      <p:guideLst>
        <p:guide orient="horz" pos="3702"/>
        <p:guide pos="211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5.fntdata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42" Type="http://schemas.openxmlformats.org/officeDocument/2006/relationships/font" Target="fonts/font8.fntdata"/><Relationship Id="rId47" Type="http://schemas.openxmlformats.org/officeDocument/2006/relationships/commentAuthors" Target="commentAuthors.xml"/><Relationship Id="rId50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font" Target="fonts/font11.fntdata"/><Relationship Id="rId53" Type="http://schemas.microsoft.com/office/2018/10/relationships/authors" Target="author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font" Target="fonts/font10.fntdata"/><Relationship Id="rId52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font" Target="fonts/font1.fntdata"/><Relationship Id="rId43" Type="http://schemas.openxmlformats.org/officeDocument/2006/relationships/font" Target="fonts/font9.fntdata"/><Relationship Id="rId48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font" Target="fonts/font4.fntdata"/><Relationship Id="rId46" Type="http://schemas.openxmlformats.org/officeDocument/2006/relationships/tags" Target="tags/tag1.xml"/><Relationship Id="rId20" Type="http://schemas.openxmlformats.org/officeDocument/2006/relationships/slide" Target="slides/slide16.xml"/><Relationship Id="rId41" Type="http://schemas.openxmlformats.org/officeDocument/2006/relationships/font" Target="fonts/font7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2.fntdata"/><Relationship Id="rId4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meron Midson" userId="510fe36d-201b-4d30-8c49-491c55367456" providerId="ADAL" clId="{93217E07-8A0E-5D7D-A37A-49773A2FEA36}"/>
    <pc:docChg chg="mod">
      <pc:chgData name="Cameron Midson" userId="510fe36d-201b-4d30-8c49-491c55367456" providerId="ADAL" clId="{93217E07-8A0E-5D7D-A37A-49773A2FEA36}" dt="2026-03-23T00:50:09.470" v="0" actId="33475"/>
      <pc:docMkLst>
        <pc:docMk/>
      </pc:docMkLst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A644BF32-4CA8-4343-91C5-94D89E008D3B}" type="datetimeFigureOut">
              <a:rPr lang="en-US" smtClean="0"/>
              <a:pPr/>
              <a:t>3/23/26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C8CAF07B-88B1-40ED-9A21-D99161D5F8F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632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1pPr>
    <a:lvl2pPr marL="457176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2pPr>
    <a:lvl3pPr marL="914353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3pPr>
    <a:lvl4pPr marL="1371529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4pPr>
    <a:lvl5pPr marL="1828707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5pPr>
    <a:lvl6pPr marL="2285883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호주에서도 가장 규모가 큰 산지인 그레이트 서던</a:t>
            </a:r>
            <a:r>
              <a:rPr lang="en-US" altLang="ko-KR" dirty="0"/>
              <a:t>, </a:t>
            </a:r>
            <a:r>
              <a:rPr lang="ko-KR" altLang="en-US" dirty="0"/>
              <a:t>이 지역이 주목을 받게 된 배경인 독보적 역사</a:t>
            </a:r>
            <a:r>
              <a:rPr lang="en-US" altLang="ko-KR" dirty="0"/>
              <a:t>, </a:t>
            </a:r>
            <a:r>
              <a:rPr lang="ko-KR" altLang="en-US" dirty="0"/>
              <a:t>재배 조건</a:t>
            </a:r>
            <a:r>
              <a:rPr lang="en-US" altLang="ko-KR" dirty="0"/>
              <a:t>, </a:t>
            </a:r>
            <a:r>
              <a:rPr lang="ko-KR" altLang="en-US" dirty="0"/>
              <a:t>포도 재배</a:t>
            </a:r>
            <a:r>
              <a:rPr lang="en-US" altLang="ko-KR" dirty="0"/>
              <a:t> </a:t>
            </a:r>
            <a:r>
              <a:rPr lang="ko-KR" altLang="en-US" dirty="0"/>
              <a:t>및 이 지역의 유명 와인에 대해 탐구해 본다</a:t>
            </a:r>
            <a:r>
              <a:rPr lang="en-US" altLang="ko-KR" dirty="0"/>
              <a:t>.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ko-KR" altLang="en-US" dirty="0"/>
              <a:t>슬라이드 추가 정보와 추천 토론 주제는 슬라이드 노트를 참조한다</a:t>
            </a:r>
            <a:r>
              <a:rPr lang="en-US" altLang="ko-KR" dirty="0"/>
              <a:t>. </a:t>
            </a:r>
            <a:r>
              <a:rPr lang="ko-KR" altLang="en-US" dirty="0"/>
              <a:t>본 </a:t>
            </a:r>
            <a:r>
              <a:rPr lang="ko-KR" altLang="en-US" dirty="0" err="1"/>
              <a:t>프리젠테이션</a:t>
            </a:r>
            <a:r>
              <a:rPr lang="ko-KR" altLang="en-US" dirty="0"/>
              <a:t> 자료를 비롯한 추가 주제 및 자료를 다운받고자 하는 경우 </a:t>
            </a:r>
            <a:r>
              <a:rPr kumimoji="0" lang="en-AU" altLang="ko-K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www.australianwinediscovered.com</a:t>
            </a:r>
            <a:r>
              <a:rPr kumimoji="0" lang="en-AU" altLang="ko-K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ko-K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참조</a:t>
            </a:r>
            <a:r>
              <a:rPr kumimoji="0" lang="en-US" altLang="ko-K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</a:t>
            </a:r>
            <a:endParaRPr lang="en-US" altLang="ko-KR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14464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ko-KR" altLang="en-US" dirty="0"/>
              <a:t>이제 선별한 와인을 시음해 보고 의견을 나눠 보자</a:t>
            </a:r>
            <a:r>
              <a:rPr lang="en-US" altLang="ko-KR" dirty="0"/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US" altLang="ko-K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AU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추가 프로그램</a:t>
            </a:r>
            <a:r>
              <a:rPr lang="en-AU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이들 품종에 대한 프로그램 자료는 </a:t>
            </a:r>
            <a:r>
              <a:rPr lang="en-AU" altLang="ko-K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www.australianwinediscovered.com</a:t>
            </a:r>
            <a:r>
              <a:rPr lang="en-AU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참조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altLang="ko-K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58695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그레이트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서던은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강렬한 풍미에 허브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미네랄이 잘 받쳐주는 전형적인 감귤류 향이 풍부한 우수한 품질의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리슬링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와인 생산으로 잘 알려져 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영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(young)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할 때는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상큼하고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톡 쏘는 풍미의 와인이며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탁월한 숙성 잠재력을 지닌 와인으로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10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년 이상 숙성해야 정점에 이를 수 있는 와인이다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직설적인 본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드라이 스타일이 가장 일반적이다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야생 효모 발효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완숙된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과일 풍미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높은 잔당 함량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중립적인 오크 사용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그리고 효모 앙금 접촉 상태에서 오래 숙성하는 스타일이 단일 포도밭 와인과 함께 점점 보편적으로 생산되고 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b="0" i="0" dirty="0"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40750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51072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우아하고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탄탄한 구조감의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자몽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풍미가 강조된 숙성잠재력이 좋은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샤르도네를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생산한다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스타일은 다양하지만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대부분 오크 배럴에서 발효하는 스타일이며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kumimoji="0" lang="ko-K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일부 다른 </a:t>
            </a:r>
            <a:r>
              <a:rPr kumimoji="0" lang="ko-KR" alt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샤르도네와</a:t>
            </a:r>
            <a:r>
              <a:rPr kumimoji="0" lang="ko-K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달리 너무 무겁지 않으면서도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강렬한 풍미의 와인이다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남부 지역 와인은 더 정교하며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우아하고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북부 지역 와인은 더 힘이 좋은 와인이다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i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88828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최근까지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피노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누아는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덴마크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알바니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인근의 남부 지역에서 생산되었으나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다소 서늘한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빈티지에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마운트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바커에서도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흥미로운 와인이 등장하고 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br>
              <a:rPr lang="en-AU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733613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23922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색이 진하고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강렬한 풍미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파워풀한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구조감이 특징인 오래 숙성 가능한 와인 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다만 마가렛 리버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카베르네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소비뇽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만큼 풀 바디 하지는 않다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i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625491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9875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 latinLnBrk="1">
              <a:lnSpc>
                <a:spcPct val="115000"/>
              </a:lnSpc>
              <a:spcAft>
                <a:spcPts val="1000"/>
              </a:spcAft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일반적으로 복합적 풍미에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부드러운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미디움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바디 와인으로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탄닌감이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좋다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많은 생산자들이 </a:t>
            </a:r>
            <a:r>
              <a:rPr kumimoji="0" lang="ko-K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과도한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새 오크의 사용을 지양하여 과일 풍미가 강조되도록 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프랭크랜드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리버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마운트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바커가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쉬라즈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생산으로 유명한 </a:t>
            </a:r>
            <a:r>
              <a:rPr lang="ko-KR" altLang="ko-KR" sz="1200" i="0" kern="1200" dirty="0">
                <a:solidFill>
                  <a:srgbClr val="000000"/>
                </a:solidFill>
                <a:effectLst/>
                <a:latin typeface="맑은 고딕"/>
                <a:ea typeface="굴림"/>
                <a:cs typeface="+mn-cs"/>
              </a:rPr>
              <a:t>세부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산지이다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i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4478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 latinLnBrk="1">
              <a:lnSpc>
                <a:spcPct val="115000"/>
              </a:lnSpc>
              <a:spcAft>
                <a:spcPts val="1000"/>
              </a:spcAft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일반적으로 복합적 풍미에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부드러운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미디움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바디 와인으로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탄닌감이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좋다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많은 생산자들이 </a:t>
            </a:r>
            <a:r>
              <a:rPr kumimoji="0" lang="ko-K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과도한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새 오크의 사용을 지양하여 과일 풍미가 강조되도록 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프랭크랜드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리버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마운트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바커가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쉬라즈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생산으로 유명한 </a:t>
            </a:r>
            <a:r>
              <a:rPr lang="ko-KR" altLang="ko-KR" sz="1200" i="0" kern="1200" dirty="0">
                <a:solidFill>
                  <a:srgbClr val="000000"/>
                </a:solidFill>
                <a:effectLst/>
                <a:latin typeface="맑은 고딕"/>
                <a:ea typeface="굴림"/>
                <a:cs typeface="+mn-cs"/>
              </a:rPr>
              <a:t>세부</a:t>
            </a:r>
            <a:r>
              <a:rPr lang="en-US" altLang="ko-KR" sz="1200" i="0" kern="1200" dirty="0">
                <a:solidFill>
                  <a:srgbClr val="000000"/>
                </a:solidFill>
                <a:effectLst/>
                <a:latin typeface="맑은 고딕"/>
                <a:ea typeface="굴림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산지이다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0118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잠시 시간을 내어 클래식 스타일 그레이트 서던 와인을 맛보는 것도 좋다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공식 시음은 프로그램 후반에 진행한다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altLang="ko-KR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그레이트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서던은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서호주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최하단에 깊숙이 자리하고 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남북 방향으로 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150km,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동서 방향으로 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100km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걸쳐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해안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지대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완만하게 경사진 언덕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탁 트인 목초지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유칼립투스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숲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화강암 노두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(outcrop)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등이 펼쳐져 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지역은 역사는 짧지만 단기간에 괄목할 만한 성장을 거둔 지역으로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점차 호주 최고의 와인으로 평가받는 고품질 와인을 생산하는 포도 재배자와 와인 생산자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네트워크가 형성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더욱 확대되고 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907281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더 많은 프로그램, 툴, 자료는 www.australianwinediscovered.com 참조. </a:t>
            </a:r>
            <a:endParaRPr lang="en-AU" b="0" dirty="0">
              <a:effectLst/>
            </a:endParaRPr>
          </a:p>
          <a:p>
            <a:pPr rtl="0"/>
            <a:r>
              <a:rPr lang="k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문의 사항이 있는 경우 discover@wineaustralia.com으로 이메일 요망.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7293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rtl="0" fontAlgn="base">
              <a:buFontTx/>
              <a:buNone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추천 토론 주제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</a:p>
          <a:p>
            <a:pPr marL="171450" indent="-171450" rtl="0" fontAlgn="base">
              <a:buFontTx/>
              <a:buChar char="-"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지역 초기 양조자들이 초기에 겪은 어려움이 그레이트 서던 와인산지에 어떤 장점으로 작용했는가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</a:p>
          <a:p>
            <a:pPr marL="171450" indent="-171450" rtl="0" fontAlgn="base">
              <a:buFontTx/>
              <a:buChar char="-"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지역의 짧은 상업적 와인 역사는 포도재배와 양조 접근 방식에 있어 어떤 의미를 지니는가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339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그레이트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서던은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무려 총 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39,007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평방 킬로 미터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15,060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평방 마일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걸친 지역으로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중 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개의 지정 </a:t>
            </a:r>
            <a:r>
              <a:rPr kumimoji="0" lang="ko-K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세부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산지가 차지하는 면적은 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16,712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평방 킬로미터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6,542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평방 마일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불과하다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b="0" i="0" dirty="0">
              <a:effectLst/>
            </a:endParaRPr>
          </a:p>
          <a:p>
            <a:endParaRPr lang="en-AU" sz="1200" b="1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base"/>
            <a:r>
              <a:rPr lang="en-A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Albany: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서호주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최초의 유럽인 정착 지역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(1829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년 퍼스에 정착민 마을 설립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으로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그레이트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서던의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중심 지역이다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저지대 </a:t>
            </a:r>
            <a:r>
              <a:rPr kumimoji="0" lang="ko-K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세부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지역의 경우 해양성 기후를 보이며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남극해의 완화 </a:t>
            </a:r>
            <a:r>
              <a:rPr lang="ko-KR" altLang="ko-KR" sz="1200" i="0" kern="1200" dirty="0">
                <a:solidFill>
                  <a:srgbClr val="000000"/>
                </a:solidFill>
                <a:effectLst/>
                <a:ea typeface="굴림"/>
                <a:cs typeface="+mn-cs"/>
              </a:rPr>
              <a:t>기후 조절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효과로 인해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소비뇽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블랑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샤르도네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피노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누아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쉬라즈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등 레드와 화이트 품종 모두 잘 자란다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base"/>
            <a:endParaRPr lang="en-AU" sz="1200" b="1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just" latinLnBrk="1">
              <a:lnSpc>
                <a:spcPct val="115000"/>
              </a:lnSpc>
              <a:spcAft>
                <a:spcPts val="1000"/>
              </a:spcAft>
            </a:pPr>
            <a:r>
              <a:rPr lang="en-A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Denmark: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비슷한 해양성 기후를 보이지만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좀 더 서늘한 기후로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가파른 언덕과 계곡이 여러 </a:t>
            </a:r>
            <a:r>
              <a:rPr lang="ko-KR" altLang="ko-KR" sz="1200" b="0" i="0" kern="1200" dirty="0">
                <a:effectLst/>
                <a:latin typeface="Arial"/>
                <a:ea typeface="+mn-ea"/>
                <a:cs typeface="+mn-cs"/>
              </a:rPr>
              <a:t>미세기후</a:t>
            </a:r>
            <a:r>
              <a:rPr lang="en-US" altLang="ko-KR" sz="1200" b="0" i="0" kern="1200" dirty="0">
                <a:effectLst/>
                <a:latin typeface="Arial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조건을 생성한다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화이트 와인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특히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샤르도네와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리슬링이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주종을 이루는 지역이다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피노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누아도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이 지역에서 잘 자라며 종종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스파클링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와인용으로도 생산된다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sz="1200" b="1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just" latinLnBrk="1">
              <a:lnSpc>
                <a:spcPct val="115000"/>
              </a:lnSpc>
              <a:spcAft>
                <a:spcPts val="1000"/>
              </a:spcAft>
            </a:pPr>
            <a:r>
              <a:rPr lang="en-A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Frankland River: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고립된 입지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긴 일조 시간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서늘한 저녁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그리고 비옥한 자갈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양토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덕분에 이 방대한 </a:t>
            </a:r>
            <a:r>
              <a:rPr lang="ko-KR" altLang="ko-KR" sz="1200" i="0" kern="1200" dirty="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세부</a:t>
            </a:r>
            <a:r>
              <a:rPr lang="en-US" altLang="ko-KR" sz="1200" i="0" kern="1200" dirty="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지역은 프리미엄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리슬링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쉬라즈와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카베르네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소비뇽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블렌딩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와인으로 정평이 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sz="1200" b="1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base"/>
            <a:r>
              <a:rPr lang="en-A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Mount Barker: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가장 서늘한 </a:t>
            </a:r>
            <a:r>
              <a:rPr kumimoji="0" lang="ko-KR" altLang="ko-KR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세부</a:t>
            </a:r>
            <a:r>
              <a:rPr kumimoji="0" lang="en-US" altLang="ko-KR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지역으로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남쪽에 이웃한 다른 산지에 비해 고도가 높은 부지가 많다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일교차가 커서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리슬링과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쉬라즈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품종 재배 시 산도 유지와 오랜 완숙에 이상적인 조건을 제공한다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sz="1200" b="1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Porongurup: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남북으로 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12 km(7.5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마일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 달하는 지역으로 고대 화강암 산지들이 이 지역 토양에 지대한 영향을 미친다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따뜻한 공기의 상승으로 밤에 열지대가 형성되어 서리 위험을 낮추며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특히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리슬링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샤르도네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피노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누아와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같은 서늘한 기후 품종의 이상적인 완숙 조건을 제공하는 지역이다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i="0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04834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해안가 세부 산지인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알바니와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덴마크를 벗어나 북쪽으로 가면서 전반적으로 기온이 높아지며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기후 조건은 해양성 기후에서 대륙성 기후로 바뀐다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총 열량이나 일조 시간은 크게 다르지 않기 때문에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신중하게 부지를 선정해야 실질적으로 모든 와인 스타일 생산이 가능하다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평균 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월 기온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(MJT)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는 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20.1°C (68°F)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지역의 평균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생장기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강우량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(GSR)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은 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240mm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25433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rtl="0" fontAlgn="base">
              <a:buFontTx/>
              <a:buNone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추천 토론 주제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</a:p>
          <a:p>
            <a:pPr marL="0" indent="0" rtl="0" fontAlgn="base">
              <a:buFontTx/>
              <a:buNone/>
            </a:pP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그레이트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서던의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개 </a:t>
            </a:r>
            <a:r>
              <a:rPr kumimoji="0" lang="ko-KR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굴림"/>
                <a:ea typeface="굴림"/>
                <a:cs typeface="+mn-cs"/>
              </a:rPr>
              <a:t>세부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산지의 주된 지리적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기후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토양의 차이는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</a:p>
          <a:p>
            <a:pPr marL="0" indent="0" rtl="0" fontAlgn="base">
              <a:buFontTx/>
              <a:buNone/>
            </a:pP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지역의 방대한 규모와 재배 조건의 다양성은 그레이트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서던이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호주 와인 산지로 발전하는데 있어 득인가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실인가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62200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덴마크와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알바니는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일부 부지의 경우 건조 농법이 가능할 만큼 서늘하고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습도가 충분하지만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내륙으로 갈수록 강우량이 급격하게 감소하기 때문에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대부분의 포도밭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특히 대형 포도밭의 경우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생장기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중 가장 중요한 시기에는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세류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관개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(drip irrigation)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를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사용한다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물 부족이 이 지역이 직면한 최대의 난제이다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88966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i="0" dirty="0"/>
              <a:t>추천 토론 주제</a:t>
            </a:r>
            <a:r>
              <a:rPr lang="en-US" altLang="ko-KR" i="0" dirty="0"/>
              <a:t>:</a:t>
            </a:r>
          </a:p>
          <a:p>
            <a:pPr marL="171450" indent="-171450">
              <a:buFontTx/>
              <a:buChar char="-"/>
            </a:pPr>
            <a:r>
              <a:rPr lang="ko-KR" altLang="en-US" i="0" dirty="0"/>
              <a:t>호주의 다른 산지와 비교할 때 그레이트 서던 지역에서 부지 선택이 특히 중요한 이유는</a:t>
            </a:r>
            <a:r>
              <a:rPr lang="en-US" altLang="ko-KR" i="0" dirty="0"/>
              <a:t>? </a:t>
            </a:r>
          </a:p>
          <a:p>
            <a:pPr marL="171450" indent="-171450">
              <a:buFontTx/>
              <a:buChar char="-"/>
            </a:pPr>
            <a:r>
              <a:rPr lang="ko-KR" altLang="en-US" i="0" dirty="0"/>
              <a:t>최근 몇 년간 </a:t>
            </a: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굴림"/>
                <a:cs typeface="+mn-cs"/>
              </a:rPr>
              <a:t>지속 가능한 농법 </a:t>
            </a:r>
            <a:r>
              <a:rPr kumimoji="0" lang="ko-KR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굴림"/>
                <a:ea typeface="굴림"/>
                <a:cs typeface="+mn-cs"/>
              </a:rPr>
              <a:t>방식</a:t>
            </a: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굴림"/>
                <a:ea typeface="굴림"/>
                <a:cs typeface="+mn-cs"/>
              </a:rPr>
              <a:t>이</a:t>
            </a:r>
            <a:r>
              <a:rPr kumimoji="0" lang="ko-KR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굴림"/>
                <a:ea typeface="굴림"/>
                <a:cs typeface="+mn-cs"/>
              </a:rPr>
              <a:t> </a:t>
            </a:r>
            <a:r>
              <a:rPr lang="ko-KR" altLang="en-US" i="0" dirty="0"/>
              <a:t>부상하고 있는 이유는</a:t>
            </a:r>
            <a:r>
              <a:rPr lang="en-US" altLang="ko-KR" i="0" dirty="0"/>
              <a:t>? </a:t>
            </a:r>
            <a:r>
              <a:rPr lang="ko-KR" altLang="en-US" i="0" dirty="0"/>
              <a:t>이 지역의 양조 관행에 이러한 추세가 미친 영향은</a:t>
            </a:r>
            <a:r>
              <a:rPr lang="en-US" altLang="ko-KR" i="0" dirty="0"/>
              <a:t>? </a:t>
            </a:r>
          </a:p>
          <a:p>
            <a:pPr marL="171450" indent="-171450">
              <a:buFontTx/>
              <a:buChar char="-"/>
            </a:pPr>
            <a:r>
              <a:rPr lang="ko-KR" altLang="en-US" i="0" dirty="0"/>
              <a:t>송이 전체 발효</a:t>
            </a:r>
            <a:r>
              <a:rPr lang="en-US" altLang="ko-KR" i="0" dirty="0"/>
              <a:t>, </a:t>
            </a:r>
            <a:r>
              <a:rPr lang="ko-KR" altLang="en-US" i="0" dirty="0"/>
              <a:t>효모 앙금 접촉 상태</a:t>
            </a:r>
            <a:r>
              <a:rPr lang="en-US" altLang="ko-KR" b="0" i="0" dirty="0"/>
              <a:t>(lee</a:t>
            </a:r>
            <a:r>
              <a:rPr lang="ko-KR" altLang="en-US" b="0" i="0" dirty="0"/>
              <a:t> </a:t>
            </a:r>
            <a:r>
              <a:rPr lang="en-US" altLang="ko-KR" b="0" i="0" dirty="0"/>
              <a:t>contact)</a:t>
            </a:r>
            <a:r>
              <a:rPr lang="ko-KR" altLang="en-US" i="0" dirty="0"/>
              <a:t>에서 숙성</a:t>
            </a:r>
            <a:r>
              <a:rPr lang="en-US" altLang="ko-KR" i="0" dirty="0"/>
              <a:t>, </a:t>
            </a:r>
            <a:r>
              <a:rPr lang="ko-KR" altLang="en-US" i="0" dirty="0"/>
              <a:t>대형 </a:t>
            </a:r>
            <a:r>
              <a:rPr lang="ko-KR" altLang="en-US" i="0" dirty="0" err="1"/>
              <a:t>오크통으로</a:t>
            </a:r>
            <a:r>
              <a:rPr lang="ko-KR" altLang="en-US" i="0" dirty="0"/>
              <a:t> 전환 등이 와인에 미치는 영향은</a:t>
            </a:r>
            <a:r>
              <a:rPr lang="en-US" altLang="ko-KR" i="0" dirty="0"/>
              <a:t>? </a:t>
            </a:r>
            <a:endParaRPr lang="en-US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77718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생산량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과는 별개로 그레이트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서던의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가장 잘 알려진 와인은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리슬링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쉬라즈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카베르네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소비뇽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샤르도네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피노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누아이다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70337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26025420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Right - Small title on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611991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91218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172740F4-95EE-1A0E-2830-7BA7F7EA406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79855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21989951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0419" y="3463427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75A5A85-FFD2-4B7C-2E12-0B47EB9412F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54382663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592898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72125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07CDF38-66FC-83A8-05FA-27AB6E20AFA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60762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3092765699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DCCE697-4019-BB04-2E3D-B591954C0E92}"/>
              </a:ext>
            </a:extLst>
          </p:cNvPr>
          <p:cNvCxnSpPr/>
          <p:nvPr userDrawn="1"/>
        </p:nvCxnSpPr>
        <p:spPr>
          <a:xfrm>
            <a:off x="1635760" y="3429000"/>
            <a:ext cx="1055624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D87C4ADD-0043-2691-F0F9-61E2A9C9E55B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B4AC40A-15C3-618A-87BF-95DE760CCE3E}"/>
              </a:ext>
            </a:extLst>
          </p:cNvPr>
          <p:cNvSpPr/>
          <p:nvPr userDrawn="1"/>
        </p:nvSpPr>
        <p:spPr>
          <a:xfrm>
            <a:off x="3212127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A8945C62-1796-2F24-FF4B-EE658021C83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56363" y="3808638"/>
            <a:ext cx="5735637" cy="2713065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8C56E1-4F7A-0A2A-BC11-63617FE632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234" y="3808638"/>
            <a:ext cx="2382787" cy="662774"/>
          </a:xfrm>
        </p:spPr>
        <p:txBody>
          <a:bodyPr anchor="b"/>
          <a:lstStyle>
            <a:lvl1pPr>
              <a:defRPr sz="2400" b="1" cap="none">
                <a:solidFill>
                  <a:schemeClr val="accent1"/>
                </a:solidFill>
                <a:latin typeface="Neue Haas Grotesk Text Pro" panose="020B0504020202020204" pitchFamily="34" charset="77"/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B6B924D-09BD-C049-692A-382067D57BF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323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0476778D-80A8-6E67-51B8-8202C91D733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71951" y="1720205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F3B1517-037A-CABC-600A-81C65362989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1951" y="1057431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EFC2E36E-1B11-BBAF-0888-5579301BA8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513497"/>
            <a:ext cx="4657498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400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4DFE537-DE09-1E8E-465D-07F0751EACE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344" y="512087"/>
            <a:ext cx="4298950" cy="903287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58E82B5-1F46-C4F5-5938-6158B5F70533}"/>
              </a:ext>
            </a:extLst>
          </p:cNvPr>
          <p:cNvSpPr/>
          <p:nvPr userDrawn="1"/>
        </p:nvSpPr>
        <p:spPr>
          <a:xfrm>
            <a:off x="7371991" y="325882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4A8A14A-D1CA-D9F8-306F-F692F60C4618}"/>
              </a:ext>
            </a:extLst>
          </p:cNvPr>
          <p:cNvSpPr/>
          <p:nvPr userDrawn="1"/>
        </p:nvSpPr>
        <p:spPr>
          <a:xfrm>
            <a:off x="5198405" y="325882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000F615-AB78-1EA7-CC11-9BD4C20DC94C}"/>
              </a:ext>
            </a:extLst>
          </p:cNvPr>
          <p:cNvSpPr/>
          <p:nvPr userDrawn="1"/>
        </p:nvSpPr>
        <p:spPr>
          <a:xfrm>
            <a:off x="9845722" y="325882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400445684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ond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0" y="3429000"/>
            <a:ext cx="1219200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976197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B9587D6-9686-9FBB-0765-D619A1CBCFB4}"/>
              </a:ext>
            </a:extLst>
          </p:cNvPr>
          <p:cNvSpPr/>
          <p:nvPr userDrawn="1"/>
        </p:nvSpPr>
        <p:spPr>
          <a:xfrm>
            <a:off x="9500166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055768" y="3808638"/>
            <a:ext cx="3136232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6587661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1D01EE4A-6707-AC5C-282A-6CAD0444217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9387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56AACFBB-ADA6-52A8-6760-35A7AA5BD4A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782989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4134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4025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2057050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uture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-38401" y="3434316"/>
            <a:ext cx="6885768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78945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262198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790121" y="374556"/>
            <a:ext cx="4401879" cy="6118393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445451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14292" y="4632860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03407" y="3949009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F7ECA34-306B-07D0-C7CA-C6E17551922E}"/>
              </a:ext>
            </a:extLst>
          </p:cNvPr>
          <p:cNvSpPr/>
          <p:nvPr userDrawn="1"/>
        </p:nvSpPr>
        <p:spPr>
          <a:xfrm>
            <a:off x="592704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>
            <a:extLst>
              <a:ext uri="{FF2B5EF4-FFF2-40B4-BE49-F238E27FC236}">
                <a16:creationId xmlns:a16="http://schemas.microsoft.com/office/drawing/2014/main" id="{5C262C2F-2C85-5DD4-F8C6-C2BBC66C8CC1}"/>
              </a:ext>
            </a:extLst>
          </p:cNvPr>
          <p:cNvSpPr/>
          <p:nvPr userDrawn="1"/>
        </p:nvSpPr>
        <p:spPr>
          <a:xfrm>
            <a:off x="6150539" y="3310522"/>
            <a:ext cx="1625776" cy="25409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911708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uture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-76802" y="3429000"/>
            <a:ext cx="11220083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48917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56363" y="374557"/>
            <a:ext cx="5735637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6587661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14292" y="4632860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03407" y="3949009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3" name="Right Arrow 2">
            <a:extLst>
              <a:ext uri="{FF2B5EF4-FFF2-40B4-BE49-F238E27FC236}">
                <a16:creationId xmlns:a16="http://schemas.microsoft.com/office/drawing/2014/main" id="{D2A29356-8631-1532-1ED5-5F3A9C6EB4C0}"/>
              </a:ext>
            </a:extLst>
          </p:cNvPr>
          <p:cNvSpPr/>
          <p:nvPr userDrawn="1"/>
        </p:nvSpPr>
        <p:spPr>
          <a:xfrm>
            <a:off x="9923352" y="3302000"/>
            <a:ext cx="1625776" cy="25409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69450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5073EE5-3428-4180-EEFF-EE47B2B4D96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3609474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F9CD240-89C9-6F67-0293-E4735C332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88694"/>
            <a:ext cx="5334275" cy="820910"/>
          </a:xfrm>
        </p:spPr>
        <p:txBody>
          <a:bodyPr anchor="b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07C108B5-9EC0-EFB0-13AA-E0F24A78D4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609604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B580F0EA-12DF-314A-0AA0-1614ABC7E64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87979" y="328863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9D512458-DB29-70F7-7134-052611D2B9E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20492" y="5543717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AF3D2BF-5EA6-8B0E-C22D-C744A6F347C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20492" y="3429000"/>
            <a:ext cx="5473058" cy="2038350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02641830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595462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17694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7988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0ECCE387-4173-9E0F-F2C4-6028F58AF03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608525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35598292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722644859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876E5A77-F048-FCB3-F187-B09143BE4E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615057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918598596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bg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23936349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>
                <a:solidFill>
                  <a:schemeClr val="bg1"/>
                </a:solidFill>
                <a:latin typeface="Inter Display" panose="02000503000000020004" pitchFamily="2" charset="0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accent5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1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941706796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ariety bottle sh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8576156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1904595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804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4"/>
            <a:ext cx="4829691" cy="1610114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4DE910F-F974-EC17-D99F-7CF8E351F2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09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</p:spTree>
    <p:extLst>
      <p:ext uri="{BB962C8B-B14F-4D97-AF65-F5344CB8AC3E}">
        <p14:creationId xmlns:p14="http://schemas.microsoft.com/office/powerpoint/2010/main" val="3292788543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2" pos="393">
          <p15:clr>
            <a:srgbClr val="000000"/>
          </p15:clr>
        </p15:guide>
        <p15:guide id="3" orient="horz" pos="368">
          <p15:clr>
            <a:srgbClr val="00000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443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4737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</p:spTree>
    <p:extLst>
      <p:ext uri="{BB962C8B-B14F-4D97-AF65-F5344CB8AC3E}">
        <p14:creationId xmlns:p14="http://schemas.microsoft.com/office/powerpoint/2010/main" val="3259131561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pos="393">
          <p15:clr>
            <a:srgbClr val="000000"/>
          </p15:clr>
        </p15:guide>
        <p15:guide id="2" orient="horz" pos="368">
          <p15:clr>
            <a:srgbClr val="000000"/>
          </p15:clr>
        </p15:guide>
        <p15:guide id="4" pos="4067">
          <p15:clr>
            <a:srgbClr val="00000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D8FB6-8ACF-DF6D-EB79-207CCA014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BCFD86-18E3-510D-7574-B45CCD538A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9DDADE-588C-E389-9C56-AA1FC5948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5D0F3-5617-4E4B-B49A-CF8CB71EDC27}" type="datetimeFigureOut">
              <a:rPr lang="en-US" smtClean="0"/>
              <a:t>3/23/26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76191D-47B6-A1DD-B585-B9877068E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B81B3F-E4E1-8FCB-1AD0-7E72A11F4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106B9-48F5-894C-8B00-7C26AA0507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445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027443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774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FB207-1E2B-1D84-3D5E-C8ED9CCCB6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27271579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10114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4DE910F-F974-EC17-D99F-7CF8E351F2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C0819214-B615-AB05-F590-69F5C5D2773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05257101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26156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868B181F-AB89-33FD-8820-F942275C6B2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918BF252-60CC-0EC4-2AF1-4A2F4E353D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11159152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4" y="2450086"/>
            <a:ext cx="4829691" cy="1615252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FB9D6AF-41E9-ACB1-35D7-87CE3683CB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0229488E-C66F-CE00-D846-4F75FB33336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4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4248233940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12191998" cy="6858000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style. Title can be moved to suit background Image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0039087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 - Sml Title on - White Text Let - Small Title o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192" y="3494249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86C60342-0DCC-EC48-C3AF-9A9F4E1F294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63016686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0B58A3-E193-4684-ABCE-DF0A8B6CD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11371189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F38D3A-1279-4066-93F5-53800A7962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2044699"/>
            <a:ext cx="11371189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EA2CD7-A72C-495B-9228-0E077D24D9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10405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42169B3B-8761-4204-AA5A-11BC84B55C93}" type="datetimeFigureOut">
              <a:rPr lang="en-AU" smtClean="0"/>
              <a:pPr/>
              <a:t>23/3/2026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43B1A-E254-4E8E-8D77-9053126860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6D85B-9034-49C5-A86E-714985BCC2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38394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E6316B6A-336A-44FF-82DA-A4D1594FA055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01075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9" r:id="rId3"/>
    <p:sldLayoutId id="2147483656" r:id="rId4"/>
    <p:sldLayoutId id="2147483666" r:id="rId5"/>
    <p:sldLayoutId id="2147483667" r:id="rId6"/>
    <p:sldLayoutId id="2147483668" r:id="rId7"/>
    <p:sldLayoutId id="2147483664" r:id="rId8"/>
    <p:sldLayoutId id="2147483657" r:id="rId9"/>
    <p:sldLayoutId id="2147483670" r:id="rId10"/>
    <p:sldLayoutId id="2147483671" r:id="rId11"/>
    <p:sldLayoutId id="2147483672" r:id="rId12"/>
    <p:sldLayoutId id="2147483655" r:id="rId13"/>
    <p:sldLayoutId id="2147483678" r:id="rId14"/>
    <p:sldLayoutId id="2147483679" r:id="rId15"/>
    <p:sldLayoutId id="2147483683" r:id="rId16"/>
    <p:sldLayoutId id="2147483660" r:id="rId17"/>
    <p:sldLayoutId id="2147483673" r:id="rId18"/>
    <p:sldLayoutId id="2147483674" r:id="rId19"/>
    <p:sldLayoutId id="2147483675" r:id="rId20"/>
    <p:sldLayoutId id="2147483659" r:id="rId21"/>
    <p:sldLayoutId id="2147483684" r:id="rId22"/>
    <p:sldLayoutId id="2147483676" r:id="rId23"/>
    <p:sldLayoutId id="2147483677" r:id="rId24"/>
    <p:sldLayoutId id="2147483680" r:id="rId25"/>
    <p:sldLayoutId id="2147483681" r:id="rId26"/>
    <p:sldLayoutId id="2147483682" r:id="rId27"/>
  </p:sldLayoutIdLst>
  <p:transition/>
  <p:txStyles>
    <p:titleStyle>
      <a:lvl1pPr algn="l" defTabSz="914453" rtl="0" eaLnBrk="1" latinLnBrk="0" hangingPunct="1">
        <a:lnSpc>
          <a:spcPct val="80000"/>
        </a:lnSpc>
        <a:spcBef>
          <a:spcPct val="0"/>
        </a:spcBef>
        <a:buNone/>
        <a:defRPr sz="5443" b="0" i="0" kern="1200" cap="all" baseline="0">
          <a:solidFill>
            <a:schemeClr val="accent4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</p:titleStyle>
    <p:bodyStyle>
      <a:lvl1pPr marL="259245" indent="-259245" algn="l" defTabSz="914453" rtl="0" eaLnBrk="1" latinLnBrk="0" hangingPunct="1">
        <a:lnSpc>
          <a:spcPct val="100000"/>
        </a:lnSpc>
        <a:spcBef>
          <a:spcPts val="544"/>
        </a:spcBef>
        <a:buClr>
          <a:schemeClr val="accent4"/>
        </a:buClr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  <a:lvl2pPr marL="422550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2pPr>
      <a:lvl3pPr marL="58585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3pPr>
      <a:lvl4pPr marL="749159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4pPr>
      <a:lvl5pPr marL="91246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5pPr>
      <a:lvl6pPr marL="2514748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74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201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427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8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5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81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90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3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6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8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814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2" userDrawn="1">
          <p15:clr>
            <a:srgbClr val="F26B43"/>
          </p15:clr>
        </p15:guide>
        <p15:guide id="2" pos="257" userDrawn="1">
          <p15:clr>
            <a:srgbClr val="F26B43"/>
          </p15:clr>
        </p15:guide>
        <p15:guide id="3" pos="3840" userDrawn="1">
          <p15:clr>
            <a:srgbClr val="F26B43"/>
          </p15:clr>
        </p15:guide>
        <p15:guide id="4" pos="4067" userDrawn="1">
          <p15:clr>
            <a:srgbClr val="000000"/>
          </p15:clr>
        </p15:guide>
        <p15:guide id="5" orient="horz" pos="368" userDrawn="1">
          <p15:clr>
            <a:srgbClr val="000000"/>
          </p15:clr>
        </p15:guide>
        <p15:guide id="6" pos="393" userDrawn="1">
          <p15:clr>
            <a:srgbClr val="00000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sv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7C2E0D64-F365-6B0D-5636-3C915C04E436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963" b="10963"/>
          <a:stretch/>
        </p:blipFill>
        <p:spPr/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B1D4A70-6CA2-23A1-1A5A-497FD63075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ko-KR" altLang="en-US" sz="6000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그레이트 서던</a:t>
            </a:r>
            <a:endParaRPr lang="en-US" sz="6000" b="1" dirty="0">
              <a:solidFill>
                <a:schemeClr val="accent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9197825A-32B7-42D4-B689-D7C33765AE97}"/>
              </a:ext>
            </a:extLst>
          </p:cNvPr>
          <p:cNvSpPr txBox="1"/>
          <p:nvPr/>
        </p:nvSpPr>
        <p:spPr>
          <a:xfrm>
            <a:off x="1225818" y="2385046"/>
            <a:ext cx="9198790" cy="647913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>
              <a:lnSpc>
                <a:spcPct val="90000"/>
              </a:lnSpc>
              <a:tabLst>
                <a:tab pos="1657444" algn="l"/>
                <a:tab pos="2477814" algn="l"/>
                <a:tab pos="3004948" algn="l"/>
                <a:tab pos="3746966" algn="l"/>
                <a:tab pos="5342193" algn="l"/>
                <a:tab pos="6106104" algn="l"/>
              </a:tabLst>
            </a:pPr>
            <a:endParaRPr lang="en-US" sz="5534" spc="181" dirty="0">
              <a:latin typeface="Neue Haas Grotesk Text Pro" panose="020B0504020202020204" pitchFamily="34" charset="77"/>
              <a:cs typeface="Hellix"/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7A05B93F-9F39-A34D-5709-D939A123967A}"/>
              </a:ext>
            </a:extLst>
          </p:cNvPr>
          <p:cNvSpPr/>
          <p:nvPr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1FE4F190-255E-C201-942E-D630F646E9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object 11">
            <a:extLst>
              <a:ext uri="{FF2B5EF4-FFF2-40B4-BE49-F238E27FC236}">
                <a16:creationId xmlns:a16="http://schemas.microsoft.com/office/drawing/2014/main" id="{FBCC342F-E4F8-3BC2-D70C-DB45D1359677}"/>
              </a:ext>
            </a:extLst>
          </p:cNvPr>
          <p:cNvSpPr txBox="1"/>
          <p:nvPr/>
        </p:nvSpPr>
        <p:spPr>
          <a:xfrm rot="5400000">
            <a:off x="10436465" y="5534628"/>
            <a:ext cx="2597897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5" dirty="0">
                <a:latin typeface="Neue Haas Grotesk Text Pro" panose="020B0504020202020204" pitchFamily="34" charset="77"/>
                <a:cs typeface="Arial" panose="020B0604020202020204" pitchFamily="34" charset="0"/>
              </a:rPr>
              <a:t>Photo</a:t>
            </a:r>
            <a:r>
              <a:rPr sz="800" spc="-10" dirty="0">
                <a:latin typeface="Neue Haas Grotesk Text Pro" panose="020B0504020202020204" pitchFamily="34" charset="77"/>
                <a:cs typeface="Arial" panose="020B0604020202020204" pitchFamily="34" charset="0"/>
              </a:rPr>
              <a:t> courtesy </a:t>
            </a:r>
            <a:r>
              <a:rPr sz="800" spc="-5" dirty="0">
                <a:latin typeface="Neue Haas Grotesk Text Pro" panose="020B0504020202020204" pitchFamily="34" charset="77"/>
                <a:cs typeface="Arial" panose="020B0604020202020204" pitchFamily="34" charset="0"/>
              </a:rPr>
              <a:t>of </a:t>
            </a:r>
            <a:r>
              <a:rPr lang="en-AU" sz="800" spc="-15" dirty="0">
                <a:latin typeface="Neue Haas Grotesk Text Pro" panose="020B0504020202020204" pitchFamily="34" charset="77"/>
                <a:cs typeface="Arial" panose="020B0604020202020204" pitchFamily="34" charset="0"/>
              </a:rPr>
              <a:t>Wines of Western Australia</a:t>
            </a:r>
            <a:endParaRPr sz="800" dirty="0">
              <a:latin typeface="Neue Haas Grotesk Text Pro" panose="020B0504020202020204" pitchFamily="34" charset="7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9970845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C23D45FD-E3A2-DD1B-A0C8-428B19C7504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608" t="48" r="27414" b="337"/>
          <a:stretch/>
        </p:blipFill>
        <p:spPr>
          <a:xfrm>
            <a:off x="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A6E41B1-0D03-B675-1213-752E97638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2" y="584200"/>
            <a:ext cx="5009924" cy="792601"/>
          </a:xfrm>
        </p:spPr>
        <p:txBody>
          <a:bodyPr/>
          <a:lstStyle/>
          <a:p>
            <a:r>
              <a:rPr lang="ko-KR" altLang="en-US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지형</a:t>
            </a:r>
            <a:r>
              <a:rPr lang="en-US" altLang="ko-KR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기후 및 토양</a:t>
            </a:r>
            <a:endParaRPr lang="en-US" b="1" dirty="0">
              <a:solidFill>
                <a:schemeClr val="accent5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128C975B-7767-626E-0DDC-C0024354C4F1}"/>
              </a:ext>
            </a:extLst>
          </p:cNvPr>
          <p:cNvSpPr txBox="1">
            <a:spLocks/>
          </p:cNvSpPr>
          <p:nvPr/>
        </p:nvSpPr>
        <p:spPr>
          <a:xfrm>
            <a:off x="6456362" y="1433958"/>
            <a:ext cx="5735638" cy="203816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2000"/>
              </a:lnSpc>
              <a:spcBef>
                <a:spcPct val="0"/>
              </a:spcBef>
              <a:buNone/>
              <a:defRPr sz="3200" b="0" i="0" kern="1200" cap="all" baseline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ko-KR" altLang="en-US" sz="5000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놀랍도록 아름다운</a:t>
            </a:r>
          </a:p>
          <a:p>
            <a:r>
              <a:rPr lang="ko-KR" altLang="en-US" sz="5000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자연 풍광 경관을 배경으로 한 산지 </a:t>
            </a:r>
            <a:endParaRPr lang="en-US" sz="5000" b="1" dirty="0">
              <a:solidFill>
                <a:schemeClr val="bg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7136C88-49FF-EE33-DB6F-8A97AA8E615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2" y="4343995"/>
            <a:ext cx="5131035" cy="2846525"/>
          </a:xfrm>
        </p:spPr>
        <p:txBody>
          <a:bodyPr/>
          <a:lstStyle/>
          <a:p>
            <a:pPr marL="285750" indent="-285750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서호주의 외딴 남서부 지역에 위치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퍼스에서 약 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360</a:t>
            </a:r>
            <a:r>
              <a:rPr 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km 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떨어진 지역 </a:t>
            </a:r>
          </a:p>
          <a:p>
            <a:pPr marL="285750" indent="-285750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5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개 세부 지역으로 구성 </a:t>
            </a:r>
          </a:p>
          <a:p>
            <a:pPr marL="285750" indent="-285750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서호주에서도 가장 서늘한 지역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해양성 기후에서 대륙성 기후로 변화하는 다채로운 지중해성 기후 지역 </a:t>
            </a:r>
          </a:p>
          <a:p>
            <a:pPr marL="285750" indent="-285750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지형이 다양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이 지역에서 많이 볼 수 있는 </a:t>
            </a:r>
            <a:r>
              <a:rPr lang="ko-KR" altLang="en-US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유칼립투스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종의 이름을 딴 적당히 비옥한 토양 분포</a:t>
            </a:r>
            <a:endParaRPr lang="en-US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object 11">
            <a:extLst>
              <a:ext uri="{FF2B5EF4-FFF2-40B4-BE49-F238E27FC236}">
                <a16:creationId xmlns:a16="http://schemas.microsoft.com/office/drawing/2014/main" id="{D4F530BC-93AD-05B4-4721-826735F6A6F3}"/>
              </a:ext>
            </a:extLst>
          </p:cNvPr>
          <p:cNvSpPr txBox="1"/>
          <p:nvPr/>
        </p:nvSpPr>
        <p:spPr>
          <a:xfrm>
            <a:off x="115815" y="6522358"/>
            <a:ext cx="2597897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5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Photo</a:t>
            </a:r>
            <a:r>
              <a:rPr sz="800" spc="-10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 courtesy </a:t>
            </a:r>
            <a:r>
              <a:rPr sz="800" spc="-5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of </a:t>
            </a:r>
            <a:r>
              <a:rPr sz="800" spc="-15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Great</a:t>
            </a:r>
            <a:r>
              <a:rPr sz="800" spc="-10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 </a:t>
            </a:r>
            <a:r>
              <a:rPr sz="800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Southern</a:t>
            </a:r>
            <a:r>
              <a:rPr sz="800" spc="-10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 </a:t>
            </a:r>
            <a:r>
              <a:rPr sz="800" spc="-5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Wines</a:t>
            </a:r>
            <a:endParaRPr sz="800" dirty="0">
              <a:latin typeface="Neue Haas Grotesk Text Pro" panose="020B0504020202020204" pitchFamily="34" charset="7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5062414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5D4685A7-3E6D-65F1-31A0-3B15F6A0940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7938"/>
            <a:ext cx="6096000" cy="6850062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02330F5-AA6E-D44A-DE7C-F0AE1B15F21C}"/>
              </a:ext>
            </a:extLst>
          </p:cNvPr>
          <p:cNvSpPr txBox="1"/>
          <p:nvPr/>
        </p:nvSpPr>
        <p:spPr>
          <a:xfrm>
            <a:off x="527854" y="1208654"/>
            <a:ext cx="518339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o-KR" altLang="en-US" sz="3200" b="1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전반적 </a:t>
            </a:r>
          </a:p>
          <a:p>
            <a:pPr algn="l"/>
            <a:r>
              <a:rPr lang="ko-KR" altLang="en-US" sz="3200" b="1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지중해성 기후</a:t>
            </a:r>
            <a:endParaRPr lang="en-US" sz="3200" b="1" dirty="0">
              <a:solidFill>
                <a:schemeClr val="bg1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F05948-33DB-055B-AE2C-CEF9374E5478}"/>
              </a:ext>
            </a:extLst>
          </p:cNvPr>
          <p:cNvSpPr txBox="1"/>
          <p:nvPr/>
        </p:nvSpPr>
        <p:spPr>
          <a:xfrm>
            <a:off x="547592" y="2212671"/>
            <a:ext cx="4183027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ko-KR" altLang="en-US" sz="1600" b="1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해안을 따라 해양성 기후를 보이다가</a:t>
            </a:r>
            <a:r>
              <a:rPr lang="en-US" altLang="ko-KR" sz="1600" b="1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600" b="1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북부 및 내륙 지역은 대륙성 기후로 변화 </a:t>
            </a:r>
            <a:endParaRPr lang="en-AU" sz="1600" b="1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8654A53-FAD2-3CB2-B3F3-CFAAFA3C2B79}"/>
              </a:ext>
            </a:extLst>
          </p:cNvPr>
          <p:cNvCxnSpPr>
            <a:cxnSpLocks/>
          </p:cNvCxnSpPr>
          <p:nvPr/>
        </p:nvCxnSpPr>
        <p:spPr>
          <a:xfrm flipH="1">
            <a:off x="8610168" y="-119548"/>
            <a:ext cx="2162815" cy="7199078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C1CCBD8F-0DC9-88C0-6ADD-A2A977E72B33}"/>
              </a:ext>
            </a:extLst>
          </p:cNvPr>
          <p:cNvSpPr txBox="1">
            <a:spLocks/>
          </p:cNvSpPr>
          <p:nvPr/>
        </p:nvSpPr>
        <p:spPr>
          <a:xfrm>
            <a:off x="6456363" y="3815774"/>
            <a:ext cx="2965327" cy="139620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800" b="0" i="0" kern="120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2000"/>
              </a:lnSpc>
            </a:pPr>
            <a:r>
              <a:rPr lang="ko-KR" altLang="en-US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그레이트 서던</a:t>
            </a:r>
            <a:endParaRPr lang="en-AU" altLang="ko-KR" b="1" dirty="0">
              <a:solidFill>
                <a:schemeClr val="accent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82000"/>
              </a:lnSpc>
            </a:pPr>
            <a:r>
              <a:rPr lang="en-US" sz="18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10–380M(33–1,247FT)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B12D7AB-458E-CAFF-68E3-6AF325ADB88E}"/>
              </a:ext>
            </a:extLst>
          </p:cNvPr>
          <p:cNvCxnSpPr>
            <a:cxnSpLocks/>
          </p:cNvCxnSpPr>
          <p:nvPr/>
        </p:nvCxnSpPr>
        <p:spPr>
          <a:xfrm>
            <a:off x="7548265" y="6416989"/>
            <a:ext cx="9654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7860353-F16C-AD73-0B5F-1DF1FE84E1F5}"/>
              </a:ext>
            </a:extLst>
          </p:cNvPr>
          <p:cNvCxnSpPr>
            <a:cxnSpLocks/>
          </p:cNvCxnSpPr>
          <p:nvPr/>
        </p:nvCxnSpPr>
        <p:spPr>
          <a:xfrm flipV="1">
            <a:off x="7548265" y="5293988"/>
            <a:ext cx="0" cy="112300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24CA5F6B-CDD9-62AA-AFC4-F17E16AE5BCF}"/>
              </a:ext>
            </a:extLst>
          </p:cNvPr>
          <p:cNvSpPr/>
          <p:nvPr/>
        </p:nvSpPr>
        <p:spPr>
          <a:xfrm>
            <a:off x="10133262" y="1254309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65DF810-81D4-7D28-2B48-6BBEF47F1BC5}"/>
              </a:ext>
            </a:extLst>
          </p:cNvPr>
          <p:cNvSpPr/>
          <p:nvPr/>
        </p:nvSpPr>
        <p:spPr>
          <a:xfrm>
            <a:off x="9675515" y="2748202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8103E12-447D-C41A-CF2F-C82CAE224FFC}"/>
              </a:ext>
            </a:extLst>
          </p:cNvPr>
          <p:cNvSpPr/>
          <p:nvPr/>
        </p:nvSpPr>
        <p:spPr>
          <a:xfrm>
            <a:off x="9227360" y="4316851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D972870-5332-5955-7788-74011D874874}"/>
              </a:ext>
            </a:extLst>
          </p:cNvPr>
          <p:cNvSpPr/>
          <p:nvPr/>
        </p:nvSpPr>
        <p:spPr>
          <a:xfrm>
            <a:off x="8739260" y="5874868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F6D3D17-F1EE-B541-B0FA-0B5416EFD923}"/>
              </a:ext>
            </a:extLst>
          </p:cNvPr>
          <p:cNvSpPr/>
          <p:nvPr/>
        </p:nvSpPr>
        <p:spPr>
          <a:xfrm>
            <a:off x="8610168" y="6244320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sp>
        <p:nvSpPr>
          <p:cNvPr id="2" name="object 11">
            <a:extLst>
              <a:ext uri="{FF2B5EF4-FFF2-40B4-BE49-F238E27FC236}">
                <a16:creationId xmlns:a16="http://schemas.microsoft.com/office/drawing/2014/main" id="{66E7AA25-4D36-A4B3-95E7-EABADF5FA741}"/>
              </a:ext>
            </a:extLst>
          </p:cNvPr>
          <p:cNvSpPr txBox="1"/>
          <p:nvPr/>
        </p:nvSpPr>
        <p:spPr>
          <a:xfrm>
            <a:off x="120068" y="6622863"/>
            <a:ext cx="2597897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5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Photo</a:t>
            </a:r>
            <a:r>
              <a:rPr sz="800" spc="-10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 courtesy </a:t>
            </a:r>
            <a:r>
              <a:rPr sz="800" spc="-5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of </a:t>
            </a:r>
            <a:r>
              <a:rPr lang="en-AU" sz="800" spc="-5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Wines of Western Australia</a:t>
            </a:r>
            <a:endParaRPr sz="800" dirty="0">
              <a:latin typeface="Neue Haas Grotesk Text Pro" panose="020B0504020202020204" pitchFamily="34" charset="77"/>
              <a:cs typeface="Arial" panose="020B0604020202020204" pitchFamily="34" charset="0"/>
            </a:endParaRPr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B7B91BF0-F300-A4BE-219D-6A40AE9F5C36}"/>
              </a:ext>
            </a:extLst>
          </p:cNvPr>
          <p:cNvSpPr txBox="1">
            <a:spLocks/>
          </p:cNvSpPr>
          <p:nvPr/>
        </p:nvSpPr>
        <p:spPr>
          <a:xfrm>
            <a:off x="452415" y="475573"/>
            <a:ext cx="5334275" cy="820910"/>
          </a:xfrm>
          <a:prstGeom prst="rect">
            <a:avLst/>
          </a:prstGeom>
        </p:spPr>
        <p:txBody>
          <a:bodyPr/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ko-KR" altLang="en-US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기후</a:t>
            </a:r>
            <a:endParaRPr lang="en-US" b="1" dirty="0">
              <a:solidFill>
                <a:schemeClr val="accent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4" name="Title 7">
            <a:extLst>
              <a:ext uri="{FF2B5EF4-FFF2-40B4-BE49-F238E27FC236}">
                <a16:creationId xmlns:a16="http://schemas.microsoft.com/office/drawing/2014/main" id="{FEEF49D6-E889-6FB5-9876-5C648CD794E6}"/>
              </a:ext>
            </a:extLst>
          </p:cNvPr>
          <p:cNvSpPr txBox="1">
            <a:spLocks/>
          </p:cNvSpPr>
          <p:nvPr/>
        </p:nvSpPr>
        <p:spPr>
          <a:xfrm>
            <a:off x="6456363" y="626428"/>
            <a:ext cx="3832460" cy="67005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ko-KR" altLang="en-US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고도 </a:t>
            </a:r>
            <a:endParaRPr lang="en-US" b="1" dirty="0">
              <a:solidFill>
                <a:schemeClr val="accent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9B33621-B547-5105-4232-E5C5DC245FC9}"/>
              </a:ext>
            </a:extLst>
          </p:cNvPr>
          <p:cNvSpPr txBox="1"/>
          <p:nvPr/>
        </p:nvSpPr>
        <p:spPr>
          <a:xfrm>
            <a:off x="9228352" y="5836182"/>
            <a:ext cx="2092341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낮은</a:t>
            </a:r>
            <a:br>
              <a:rPr lang="en-AU" altLang="ko-KR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0–499m</a:t>
            </a:r>
            <a:b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(0–1,639ft)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48782E1-4FCF-D96F-E3C6-EB9A3FD82F6C}"/>
              </a:ext>
            </a:extLst>
          </p:cNvPr>
          <p:cNvSpPr txBox="1"/>
          <p:nvPr/>
        </p:nvSpPr>
        <p:spPr>
          <a:xfrm>
            <a:off x="9633083" y="4316851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중간</a:t>
            </a:r>
            <a:br>
              <a:rPr lang="en-AU" altLang="ko-KR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500–749m 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(1,640–2,459ft)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8FFD0F0-1876-C279-9646-54F189D65399}"/>
              </a:ext>
            </a:extLst>
          </p:cNvPr>
          <p:cNvSpPr txBox="1"/>
          <p:nvPr/>
        </p:nvSpPr>
        <p:spPr>
          <a:xfrm>
            <a:off x="10105808" y="2748202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높은</a:t>
            </a:r>
            <a:endParaRPr lang="en-US" b="1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750–999m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(2,460–3,279ft)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9FEC4ED-07D4-CDC0-1B59-01BA71FAA384}"/>
              </a:ext>
            </a:extLst>
          </p:cNvPr>
          <p:cNvSpPr txBox="1"/>
          <p:nvPr/>
        </p:nvSpPr>
        <p:spPr>
          <a:xfrm>
            <a:off x="10456533" y="1308425"/>
            <a:ext cx="2643446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매우 높음</a:t>
            </a:r>
            <a:endParaRPr lang="en-AU" altLang="ko-KR" b="1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1000m +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(&gt;3,280ft +)</a:t>
            </a:r>
          </a:p>
        </p:txBody>
      </p:sp>
    </p:spTree>
    <p:extLst>
      <p:ext uri="{BB962C8B-B14F-4D97-AF65-F5344CB8AC3E}">
        <p14:creationId xmlns:p14="http://schemas.microsoft.com/office/powerpoint/2010/main" val="500136252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EA52D08-94B3-7F30-DC40-AB2D208750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48" r="12996" b="291"/>
          <a:stretch/>
        </p:blipFill>
        <p:spPr>
          <a:xfrm>
            <a:off x="1" y="368300"/>
            <a:ext cx="6095999" cy="610362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0EE536F-4524-A39F-F388-FAC174BAE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토양</a:t>
            </a:r>
            <a:endParaRPr lang="en-US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76B02-4AEC-2172-B359-91D3A36ED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4" y="2391774"/>
            <a:ext cx="3580266" cy="1530521"/>
          </a:xfrm>
        </p:spPr>
        <p:txBody>
          <a:bodyPr/>
          <a:lstStyle/>
          <a:p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토양 유형은 아주 다채롭다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프랭크랜드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알바니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마운트 </a:t>
            </a: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바커의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경우 </a:t>
            </a: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라테라이트성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(</a:t>
            </a:r>
            <a:r>
              <a:rPr 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lateritic)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자갈 모래와 </a:t>
            </a: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양토가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분포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상부에는 진흙 토양이 자리한다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알바니에는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모래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자갈 토양이 분포하며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포롱구룹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(</a:t>
            </a:r>
            <a:r>
              <a:rPr 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Porongurup</a:t>
            </a:r>
            <a:r>
              <a:rPr 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)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에는 캐리 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(</a:t>
            </a:r>
            <a:r>
              <a:rPr 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karri) </a:t>
            </a: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양토가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분포한다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AU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" name="object 11">
            <a:extLst>
              <a:ext uri="{FF2B5EF4-FFF2-40B4-BE49-F238E27FC236}">
                <a16:creationId xmlns:a16="http://schemas.microsoft.com/office/drawing/2014/main" id="{48E91548-C3EA-2F2C-EF9C-ABF0A24FB1AA}"/>
              </a:ext>
            </a:extLst>
          </p:cNvPr>
          <p:cNvSpPr txBox="1"/>
          <p:nvPr/>
        </p:nvSpPr>
        <p:spPr>
          <a:xfrm>
            <a:off x="119902" y="6268954"/>
            <a:ext cx="2597897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5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Photo</a:t>
            </a:r>
            <a:r>
              <a:rPr sz="800" spc="-10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 courtesy </a:t>
            </a:r>
            <a:r>
              <a:rPr sz="800" spc="-5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of </a:t>
            </a:r>
            <a:r>
              <a:rPr lang="en-AU" sz="800" spc="-15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Swinney Vineyards, Frankland River</a:t>
            </a:r>
            <a:endParaRPr sz="800" dirty="0">
              <a:latin typeface="Neue Haas Grotesk Text Pro" panose="020B0504020202020204" pitchFamily="34" charset="7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9917559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25C1A4-CB48-37E7-5004-B5B7EE410F8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68300"/>
            <a:ext cx="6096000" cy="6112859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C42DB02-A4D5-C1F6-B253-8314459C4C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ko-KR" altLang="en-US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포도 재배 </a:t>
            </a:r>
            <a:endParaRPr lang="en-US" b="1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DCD0B9-24C7-5F10-AB48-88B3EFE01A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1079964"/>
            <a:ext cx="5340350" cy="579936"/>
          </a:xfrm>
        </p:spPr>
        <p:txBody>
          <a:bodyPr/>
          <a:lstStyle/>
          <a:p>
            <a:r>
              <a:rPr lang="ko-KR" altLang="en-US" sz="5000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그레이트 서던</a:t>
            </a:r>
            <a:endParaRPr lang="en-US" sz="5000" b="1" dirty="0">
              <a:solidFill>
                <a:schemeClr val="accent5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B10CCEEF-B9D9-6ED3-D0B9-F8CCE088091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0420" y="2931511"/>
            <a:ext cx="4352706" cy="2846525"/>
          </a:xfrm>
        </p:spPr>
        <p:txBody>
          <a:bodyPr/>
          <a:lstStyle/>
          <a:p>
            <a:pPr marL="285750" indent="-285750">
              <a:lnSpc>
                <a:spcPct val="99000"/>
              </a:lnSpc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재배 조건은 여러 포도 품종에 적합 </a:t>
            </a:r>
          </a:p>
          <a:p>
            <a:pPr marL="285750" indent="-285750">
              <a:lnSpc>
                <a:spcPct val="99000"/>
              </a:lnSpc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부지 선정이 중요하며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생산자는 </a:t>
            </a: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테루아를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염두에 둔 접근방식을 채용 </a:t>
            </a:r>
          </a:p>
          <a:p>
            <a:pPr marL="285750" indent="-285750">
              <a:lnSpc>
                <a:spcPct val="99000"/>
              </a:lnSpc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포도 재배는 노동 집약적이며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인력과 물 부족이 상당한 장애물로 작용 </a:t>
            </a:r>
          </a:p>
          <a:p>
            <a:pPr marL="285750" indent="-285750">
              <a:lnSpc>
                <a:spcPct val="99000"/>
              </a:lnSpc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지속가능한 농법 방식에 점점 집중하는 추세 </a:t>
            </a:r>
          </a:p>
          <a:p>
            <a:pPr marL="285750" indent="-285750">
              <a:lnSpc>
                <a:spcPct val="99000"/>
              </a:lnSpc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수확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: 2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월 중순 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~ 4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월 하순 </a:t>
            </a:r>
            <a:endParaRPr lang="en-US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object 11">
            <a:extLst>
              <a:ext uri="{FF2B5EF4-FFF2-40B4-BE49-F238E27FC236}">
                <a16:creationId xmlns:a16="http://schemas.microsoft.com/office/drawing/2014/main" id="{F0005592-7E2C-CC92-12DE-9344A98E0ED7}"/>
              </a:ext>
            </a:extLst>
          </p:cNvPr>
          <p:cNvSpPr txBox="1"/>
          <p:nvPr/>
        </p:nvSpPr>
        <p:spPr>
          <a:xfrm>
            <a:off x="10178304" y="6489700"/>
            <a:ext cx="2597897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5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Photo</a:t>
            </a:r>
            <a:r>
              <a:rPr sz="800" spc="-10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 courtesy </a:t>
            </a:r>
            <a:r>
              <a:rPr sz="800" spc="-5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of </a:t>
            </a:r>
            <a:r>
              <a:rPr sz="800" spc="-15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Great</a:t>
            </a:r>
            <a:r>
              <a:rPr sz="800" spc="-10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 </a:t>
            </a:r>
            <a:r>
              <a:rPr sz="800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Southern</a:t>
            </a:r>
            <a:r>
              <a:rPr sz="800" spc="-10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 </a:t>
            </a:r>
            <a:r>
              <a:rPr sz="800" spc="-5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Wines</a:t>
            </a:r>
            <a:endParaRPr sz="800" dirty="0">
              <a:latin typeface="Neue Haas Grotesk Text Pro" panose="020B0504020202020204" pitchFamily="34" charset="7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5883660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25C1A4-CB48-37E7-5004-B5B7EE410F8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856" b="12980"/>
          <a:stretch/>
        </p:blipFill>
        <p:spPr>
          <a:xfrm>
            <a:off x="6096000" y="368300"/>
            <a:ext cx="6096000" cy="6112859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C42DB02-A4D5-C1F6-B253-8314459C4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419" y="235859"/>
            <a:ext cx="4829691" cy="785732"/>
          </a:xfrm>
        </p:spPr>
        <p:txBody>
          <a:bodyPr/>
          <a:lstStyle/>
          <a:p>
            <a:r>
              <a:rPr lang="ko-KR" altLang="en-US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와인 양조</a:t>
            </a:r>
            <a:endParaRPr lang="en-US" b="1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DCD0B9-24C7-5F10-AB48-88B3EFE01A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1103724"/>
            <a:ext cx="5340350" cy="579936"/>
          </a:xfrm>
        </p:spPr>
        <p:txBody>
          <a:bodyPr/>
          <a:lstStyle/>
          <a:p>
            <a:r>
              <a:rPr lang="ko-KR" altLang="en-US" sz="5000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그레이트 서던</a:t>
            </a:r>
            <a:endParaRPr lang="en-US" sz="5000" b="1" dirty="0">
              <a:solidFill>
                <a:schemeClr val="accent5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1599927-A565-5A6D-C627-AE44C4355853}"/>
              </a:ext>
            </a:extLst>
          </p:cNvPr>
          <p:cNvSpPr txBox="1"/>
          <p:nvPr/>
        </p:nvSpPr>
        <p:spPr>
          <a:xfrm>
            <a:off x="537028" y="2910115"/>
            <a:ext cx="3667713" cy="29649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800"/>
              </a:spcBef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각 세부 산지</a:t>
            </a:r>
            <a:r>
              <a:rPr lang="en-US" altLang="ko-KR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포도 품종</a:t>
            </a:r>
            <a:r>
              <a:rPr lang="en-US" altLang="ko-KR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원하는 스타일에 크게 의존</a:t>
            </a:r>
          </a:p>
          <a:p>
            <a:pPr marL="285750" indent="-285750">
              <a:spcBef>
                <a:spcPts val="800"/>
              </a:spcBef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주된 과일 특징을 유지하는 것이 최우선 순위 </a:t>
            </a:r>
          </a:p>
          <a:p>
            <a:pPr marL="285750" indent="-285750">
              <a:spcBef>
                <a:spcPts val="800"/>
              </a:spcBef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배양 효모와 야생 효모 모두를 활용해 발효 </a:t>
            </a:r>
          </a:p>
          <a:p>
            <a:pPr marL="285750" indent="-285750">
              <a:spcBef>
                <a:spcPts val="800"/>
              </a:spcBef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다양한 용기를 활용해 숙성하며</a:t>
            </a:r>
            <a:r>
              <a:rPr lang="en-US" altLang="ko-KR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대형 </a:t>
            </a:r>
            <a:r>
              <a:rPr lang="ko-KR" altLang="en-US" sz="1600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오크통</a:t>
            </a: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사용 증가 추세 </a:t>
            </a:r>
          </a:p>
          <a:p>
            <a:pPr marL="285750" indent="-285750">
              <a:spcBef>
                <a:spcPts val="800"/>
              </a:spcBef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혁신적인 신세대 양조자들이 개입을 최소화하는 기법을 실험 중 </a:t>
            </a:r>
            <a:endParaRPr lang="en-US" sz="1600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object 11">
            <a:extLst>
              <a:ext uri="{FF2B5EF4-FFF2-40B4-BE49-F238E27FC236}">
                <a16:creationId xmlns:a16="http://schemas.microsoft.com/office/drawing/2014/main" id="{E9F1B81A-C2DF-E8A9-F8C8-D37F792954AF}"/>
              </a:ext>
            </a:extLst>
          </p:cNvPr>
          <p:cNvSpPr txBox="1"/>
          <p:nvPr/>
        </p:nvSpPr>
        <p:spPr>
          <a:xfrm>
            <a:off x="10123874" y="6522358"/>
            <a:ext cx="2597897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5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Photo</a:t>
            </a:r>
            <a:r>
              <a:rPr sz="800" spc="-10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 courtesy </a:t>
            </a:r>
            <a:r>
              <a:rPr sz="800" spc="-5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of </a:t>
            </a:r>
            <a:r>
              <a:rPr sz="800" spc="-15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Great</a:t>
            </a:r>
            <a:r>
              <a:rPr sz="800" spc="-10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 </a:t>
            </a:r>
            <a:r>
              <a:rPr sz="800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Southern</a:t>
            </a:r>
            <a:r>
              <a:rPr sz="800" spc="-10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 </a:t>
            </a:r>
            <a:r>
              <a:rPr sz="800" spc="-5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Wines</a:t>
            </a:r>
            <a:endParaRPr sz="800" dirty="0">
              <a:latin typeface="Neue Haas Grotesk Text Pro" panose="020B0504020202020204" pitchFamily="34" charset="7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9232862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Placeholder 8">
            <a:extLst>
              <a:ext uri="{FF2B5EF4-FFF2-40B4-BE49-F238E27FC236}">
                <a16:creationId xmlns:a16="http://schemas.microsoft.com/office/drawing/2014/main" id="{28F67CD5-87BD-5A22-42BB-CC18C0204A0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22467" y="1933074"/>
            <a:ext cx="1182507" cy="3579859"/>
          </a:xfrm>
          <a:prstGeom prst="rect">
            <a:avLst/>
          </a:prstGeom>
        </p:spPr>
      </p:pic>
      <p:pic>
        <p:nvPicPr>
          <p:cNvPr id="6" name="Picture Placeholder 8">
            <a:extLst>
              <a:ext uri="{FF2B5EF4-FFF2-40B4-BE49-F238E27FC236}">
                <a16:creationId xmlns:a16="http://schemas.microsoft.com/office/drawing/2014/main" id="{9A95BAAB-F4D4-23A4-2145-07B5170E586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99085" y="1778557"/>
            <a:ext cx="1270924" cy="3847526"/>
          </a:xfrm>
          <a:prstGeom prst="rect">
            <a:avLst/>
          </a:prstGeom>
        </p:spPr>
      </p:pic>
      <p:pic>
        <p:nvPicPr>
          <p:cNvPr id="26" name="Picture Placeholder 8">
            <a:extLst>
              <a:ext uri="{FF2B5EF4-FFF2-40B4-BE49-F238E27FC236}">
                <a16:creationId xmlns:a16="http://schemas.microsoft.com/office/drawing/2014/main" id="{AEF2B853-164C-CC75-6705-D523ED50E40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60403" y="1778557"/>
            <a:ext cx="1270924" cy="384752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A3914EA-580A-BF24-C9FA-CC20FB8C22DC}"/>
              </a:ext>
            </a:extLst>
          </p:cNvPr>
          <p:cNvSpPr/>
          <p:nvPr/>
        </p:nvSpPr>
        <p:spPr>
          <a:xfrm>
            <a:off x="499598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A354253-B11A-27F2-1427-C5B71D1394AC}"/>
              </a:ext>
            </a:extLst>
          </p:cNvPr>
          <p:cNvSpPr/>
          <p:nvPr/>
        </p:nvSpPr>
        <p:spPr>
          <a:xfrm>
            <a:off x="2951917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84A1D50-0DCF-3399-F8BF-6AAEC1AC9DB3}"/>
              </a:ext>
            </a:extLst>
          </p:cNvPr>
          <p:cNvSpPr/>
          <p:nvPr/>
        </p:nvSpPr>
        <p:spPr>
          <a:xfrm>
            <a:off x="90785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0EE2A0-7F59-C590-4D0E-B9C490164825}"/>
              </a:ext>
            </a:extLst>
          </p:cNvPr>
          <p:cNvSpPr txBox="1"/>
          <p:nvPr/>
        </p:nvSpPr>
        <p:spPr>
          <a:xfrm>
            <a:off x="496186" y="542225"/>
            <a:ext cx="9241230" cy="1465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ko-KR" altLang="en-US" sz="5440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그레이트 서던</a:t>
            </a:r>
            <a:br>
              <a:rPr lang="en-US" sz="544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en-US" altLang="ko-KR" sz="544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5</a:t>
            </a:r>
            <a:r>
              <a:rPr lang="ko-KR" altLang="en-US" sz="544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가지 주요 와인 유형</a:t>
            </a:r>
            <a:endParaRPr lang="en-US" sz="5440" b="1" dirty="0">
              <a:solidFill>
                <a:srgbClr val="B2D8BE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362786D-61EA-1185-5300-C0661836E15B}"/>
              </a:ext>
            </a:extLst>
          </p:cNvPr>
          <p:cNvSpPr txBox="1"/>
          <p:nvPr/>
        </p:nvSpPr>
        <p:spPr>
          <a:xfrm>
            <a:off x="907852" y="5470367"/>
            <a:ext cx="1842968" cy="1231106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/>
            <a:r>
              <a:rPr lang="ko-KR" altLang="en-US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쉬라즈</a:t>
            </a:r>
            <a:endParaRPr lang="en-US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29%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0AFC8C5-8832-386B-807E-9CAD33AAED43}"/>
              </a:ext>
            </a:extLst>
          </p:cNvPr>
          <p:cNvSpPr txBox="1"/>
          <p:nvPr/>
        </p:nvSpPr>
        <p:spPr>
          <a:xfrm>
            <a:off x="2951916" y="5470367"/>
            <a:ext cx="1842968" cy="123110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ko-KR" altLang="en-US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카베르네</a:t>
            </a:r>
            <a:r>
              <a:rPr lang="ko-KR" altLang="en-US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소비뇽</a:t>
            </a:r>
            <a:endParaRPr lang="en-AU" altLang="ko-KR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18%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FDF6DC2-3F08-10CC-5370-2A6C33755B9A}"/>
              </a:ext>
            </a:extLst>
          </p:cNvPr>
          <p:cNvSpPr txBox="1"/>
          <p:nvPr/>
        </p:nvSpPr>
        <p:spPr>
          <a:xfrm>
            <a:off x="4995976" y="5470367"/>
            <a:ext cx="1842968" cy="1508105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/>
            <a:r>
              <a:rPr lang="ko-KR" altLang="en-US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소비뇽</a:t>
            </a:r>
            <a:r>
              <a:rPr lang="ko-KR" altLang="en-US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블랑</a:t>
            </a:r>
            <a:endParaRPr lang="en-AU" altLang="ko-KR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/>
            <a:endParaRPr lang="en-AU" altLang="ko-KR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14%</a:t>
            </a: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6ED60F5-0CF6-4B5C-7591-2CAD19179AD7}"/>
              </a:ext>
            </a:extLst>
          </p:cNvPr>
          <p:cNvSpPr/>
          <p:nvPr/>
        </p:nvSpPr>
        <p:spPr>
          <a:xfrm>
            <a:off x="7040047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0DCDE85-F7E4-B9A3-C622-CC1CA8AD422B}"/>
              </a:ext>
            </a:extLst>
          </p:cNvPr>
          <p:cNvSpPr txBox="1"/>
          <p:nvPr/>
        </p:nvSpPr>
        <p:spPr>
          <a:xfrm>
            <a:off x="7040042" y="5470367"/>
            <a:ext cx="1842968" cy="123110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ko-KR" altLang="en-US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샤르도네</a:t>
            </a:r>
            <a:endParaRPr lang="en-US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14%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7BC2C0F-87D8-8C2E-B5D0-B8EDED573367}"/>
              </a:ext>
            </a:extLst>
          </p:cNvPr>
          <p:cNvSpPr/>
          <p:nvPr/>
        </p:nvSpPr>
        <p:spPr>
          <a:xfrm>
            <a:off x="908411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CFD39E3-6F4B-7BE4-2851-E934DEDFE7BC}"/>
              </a:ext>
            </a:extLst>
          </p:cNvPr>
          <p:cNvSpPr txBox="1"/>
          <p:nvPr/>
        </p:nvSpPr>
        <p:spPr>
          <a:xfrm>
            <a:off x="9084112" y="5470367"/>
            <a:ext cx="1842968" cy="123110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ko-KR" altLang="en-US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세미용</a:t>
            </a:r>
            <a:endParaRPr lang="en-US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9%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11F2450-4DCC-60B4-81D6-0AB4FD651E94}"/>
              </a:ext>
            </a:extLst>
          </p:cNvPr>
          <p:cNvSpPr txBox="1"/>
          <p:nvPr/>
        </p:nvSpPr>
        <p:spPr>
          <a:xfrm rot="16200000">
            <a:off x="1245597" y="4084438"/>
            <a:ext cx="1278876" cy="3712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SHIRAZ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B4F8097-F893-7FB6-405F-C762EF6F4314}"/>
              </a:ext>
            </a:extLst>
          </p:cNvPr>
          <p:cNvSpPr txBox="1"/>
          <p:nvPr/>
        </p:nvSpPr>
        <p:spPr>
          <a:xfrm rot="16200000">
            <a:off x="2971312" y="3910448"/>
            <a:ext cx="1929695" cy="6488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CABERNET </a:t>
            </a:r>
            <a:b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</a:b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SAUVIGNON</a:t>
            </a:r>
          </a:p>
        </p:txBody>
      </p:sp>
      <p:sp>
        <p:nvSpPr>
          <p:cNvPr id="5" name="object 10">
            <a:extLst>
              <a:ext uri="{FF2B5EF4-FFF2-40B4-BE49-F238E27FC236}">
                <a16:creationId xmlns:a16="http://schemas.microsoft.com/office/drawing/2014/main" id="{D65BE8BA-7DE3-5EFC-2CA1-DB4A6E7991DA}"/>
              </a:ext>
            </a:extLst>
          </p:cNvPr>
          <p:cNvSpPr txBox="1"/>
          <p:nvPr/>
        </p:nvSpPr>
        <p:spPr>
          <a:xfrm rot="16200000">
            <a:off x="8839361" y="4069993"/>
            <a:ext cx="2348718" cy="28597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2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SEMILLON</a:t>
            </a:r>
            <a:endParaRPr lang="en-AU" sz="2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CE5A720E-9B38-61E0-CE5D-43B2BBC9DE1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25388" y="1933074"/>
            <a:ext cx="1182507" cy="3579859"/>
          </a:xfrm>
          <a:prstGeom prst="rect">
            <a:avLst/>
          </a:prstGeom>
        </p:spPr>
      </p:pic>
      <p:sp>
        <p:nvSpPr>
          <p:cNvPr id="19" name="object 10">
            <a:extLst>
              <a:ext uri="{FF2B5EF4-FFF2-40B4-BE49-F238E27FC236}">
                <a16:creationId xmlns:a16="http://schemas.microsoft.com/office/drawing/2014/main" id="{294A3E53-FEA9-D38F-D4F3-D673BE9C0B26}"/>
              </a:ext>
            </a:extLst>
          </p:cNvPr>
          <p:cNvSpPr txBox="1"/>
          <p:nvPr/>
        </p:nvSpPr>
        <p:spPr>
          <a:xfrm rot="16200000">
            <a:off x="4742282" y="3934572"/>
            <a:ext cx="2348718" cy="55681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2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SAUVIGNON BLANC</a:t>
            </a:r>
            <a:endParaRPr lang="en-AU" sz="2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pic>
        <p:nvPicPr>
          <p:cNvPr id="22" name="Picture Placeholder 8">
            <a:extLst>
              <a:ext uri="{FF2B5EF4-FFF2-40B4-BE49-F238E27FC236}">
                <a16:creationId xmlns:a16="http://schemas.microsoft.com/office/drawing/2014/main" id="{B96BE160-4B4C-BE0B-231A-05E6411F1BF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81016" y="1933074"/>
            <a:ext cx="1182507" cy="3579859"/>
          </a:xfrm>
          <a:prstGeom prst="rect">
            <a:avLst/>
          </a:prstGeom>
        </p:spPr>
      </p:pic>
      <p:sp>
        <p:nvSpPr>
          <p:cNvPr id="23" name="object 10">
            <a:extLst>
              <a:ext uri="{FF2B5EF4-FFF2-40B4-BE49-F238E27FC236}">
                <a16:creationId xmlns:a16="http://schemas.microsoft.com/office/drawing/2014/main" id="{907E95D9-CE61-CD43-1042-8DEB81915365}"/>
              </a:ext>
            </a:extLst>
          </p:cNvPr>
          <p:cNvSpPr txBox="1"/>
          <p:nvPr/>
        </p:nvSpPr>
        <p:spPr>
          <a:xfrm rot="16200000">
            <a:off x="6797910" y="4069993"/>
            <a:ext cx="2348718" cy="28597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2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CHARDONNAY</a:t>
            </a:r>
            <a:endParaRPr lang="en-AU" sz="2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9178516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1C896840-2EFF-EBC3-D591-FDCC012FD25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0AC58806-905C-87D5-76E8-9DD1043BA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611991"/>
            <a:ext cx="5256666" cy="785732"/>
          </a:xfrm>
        </p:spPr>
        <p:txBody>
          <a:bodyPr anchor="t"/>
          <a:lstStyle/>
          <a:p>
            <a:r>
              <a:rPr lang="ko-KR" altLang="en-US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그레이트 </a:t>
            </a:r>
            <a:r>
              <a:rPr lang="ko-KR" altLang="en-US" b="1" dirty="0" err="1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서던의</a:t>
            </a:r>
            <a:r>
              <a:rPr lang="ko-KR" altLang="en-US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endParaRPr lang="en-US" b="1" dirty="0">
              <a:solidFill>
                <a:schemeClr val="accent5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73367C-2B32-1282-573A-A0E30974C6A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56363" y="1082133"/>
            <a:ext cx="5340350" cy="1325563"/>
          </a:xfrm>
        </p:spPr>
        <p:txBody>
          <a:bodyPr/>
          <a:lstStyle/>
          <a:p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와인 풍미 </a:t>
            </a:r>
          </a:p>
        </p:txBody>
      </p:sp>
      <p:sp>
        <p:nvSpPr>
          <p:cNvPr id="2" name="object 11">
            <a:extLst>
              <a:ext uri="{FF2B5EF4-FFF2-40B4-BE49-F238E27FC236}">
                <a16:creationId xmlns:a16="http://schemas.microsoft.com/office/drawing/2014/main" id="{608AE01A-49F0-A92B-09DA-6BA498079BA5}"/>
              </a:ext>
            </a:extLst>
          </p:cNvPr>
          <p:cNvSpPr txBox="1"/>
          <p:nvPr/>
        </p:nvSpPr>
        <p:spPr>
          <a:xfrm>
            <a:off x="119902" y="6292564"/>
            <a:ext cx="2597897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5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Photo</a:t>
            </a:r>
            <a:r>
              <a:rPr sz="800" spc="-10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 courtesy </a:t>
            </a:r>
            <a:r>
              <a:rPr sz="800" spc="-5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of </a:t>
            </a:r>
            <a:r>
              <a:rPr sz="800" spc="-15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Great</a:t>
            </a:r>
            <a:r>
              <a:rPr sz="800" spc="-10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 </a:t>
            </a:r>
            <a:r>
              <a:rPr sz="800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Southern</a:t>
            </a:r>
            <a:r>
              <a:rPr sz="800" spc="-10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 </a:t>
            </a:r>
            <a:r>
              <a:rPr sz="800" spc="-5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Wines</a:t>
            </a:r>
            <a:endParaRPr sz="800" dirty="0">
              <a:latin typeface="Neue Haas Grotesk Text Pro" panose="020B0504020202020204" pitchFamily="34" charset="7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524157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8" descr="A close up of a bottle&#10;&#10;Description automatically generated">
            <a:extLst>
              <a:ext uri="{FF2B5EF4-FFF2-40B4-BE49-F238E27FC236}">
                <a16:creationId xmlns:a16="http://schemas.microsoft.com/office/drawing/2014/main" id="{B0853A1A-3A7D-A979-75F2-1F15CB47224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357429" y="872730"/>
            <a:ext cx="2018947" cy="6112048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604000" y="1943365"/>
            <a:ext cx="138511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878F98B-01BF-6B56-7409-320854286E1E}"/>
              </a:ext>
            </a:extLst>
          </p:cNvPr>
          <p:cNvCxnSpPr>
            <a:cxnSpLocks/>
          </p:cNvCxnSpPr>
          <p:nvPr/>
        </p:nvCxnSpPr>
        <p:spPr>
          <a:xfrm>
            <a:off x="6863796" y="3627343"/>
            <a:ext cx="37771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7081" y="552615"/>
            <a:ext cx="5541444" cy="1421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3200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그레이트 서던</a:t>
            </a:r>
            <a:br>
              <a:rPr lang="en-US" sz="600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5440" b="1" dirty="0" err="1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리슬링</a:t>
            </a:r>
            <a:endParaRPr lang="en-US" sz="5440" b="1" dirty="0">
              <a:solidFill>
                <a:srgbClr val="B2D8BE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6FF515D-9515-ECD3-82BA-2FF7E96E67D0}"/>
              </a:ext>
            </a:extLst>
          </p:cNvPr>
          <p:cNvSpPr txBox="1"/>
          <p:nvPr/>
        </p:nvSpPr>
        <p:spPr>
          <a:xfrm>
            <a:off x="1664926" y="2060853"/>
            <a:ext cx="2352543" cy="610424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탁월한 </a:t>
            </a:r>
          </a:p>
          <a:p>
            <a:pPr algn="ctr">
              <a:spcBef>
                <a:spcPts val="203"/>
              </a:spcBef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숙성 잠재력</a:t>
            </a:r>
            <a:endParaRPr lang="en-AU" sz="16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7" name="object 10">
            <a:extLst>
              <a:ext uri="{FF2B5EF4-FFF2-40B4-BE49-F238E27FC236}">
                <a16:creationId xmlns:a16="http://schemas.microsoft.com/office/drawing/2014/main" id="{0DD9AB8D-5E6B-684B-A8DD-B86CAC132897}"/>
              </a:ext>
            </a:extLst>
          </p:cNvPr>
          <p:cNvSpPr txBox="1"/>
          <p:nvPr/>
        </p:nvSpPr>
        <p:spPr>
          <a:xfrm rot="16200000">
            <a:off x="4598081" y="4484093"/>
            <a:ext cx="3733160" cy="43531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RIESLING</a:t>
            </a:r>
            <a:endParaRPr lang="en-AU" sz="3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C7B403D-F9EA-EA37-AFE7-C8FEC4429B0E}"/>
              </a:ext>
            </a:extLst>
          </p:cNvPr>
          <p:cNvCxnSpPr>
            <a:cxnSpLocks/>
          </p:cNvCxnSpPr>
          <p:nvPr/>
        </p:nvCxnSpPr>
        <p:spPr>
          <a:xfrm>
            <a:off x="10640931" y="3627343"/>
            <a:ext cx="0" cy="16347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871B31A0-A80C-4729-6C27-7EFFE7ABB193}"/>
              </a:ext>
            </a:extLst>
          </p:cNvPr>
          <p:cNvSpPr/>
          <p:nvPr/>
        </p:nvSpPr>
        <p:spPr>
          <a:xfrm>
            <a:off x="7989117" y="872730"/>
            <a:ext cx="2018948" cy="2018948"/>
          </a:xfrm>
          <a:prstGeom prst="ellipse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3" name="object 58">
            <a:extLst>
              <a:ext uri="{FF2B5EF4-FFF2-40B4-BE49-F238E27FC236}">
                <a16:creationId xmlns:a16="http://schemas.microsoft.com/office/drawing/2014/main" id="{C7B361CD-2639-B5DA-0167-6FB8C3704457}"/>
              </a:ext>
            </a:extLst>
          </p:cNvPr>
          <p:cNvSpPr txBox="1"/>
          <p:nvPr/>
        </p:nvSpPr>
        <p:spPr>
          <a:xfrm>
            <a:off x="8126456" y="1656477"/>
            <a:ext cx="1744270" cy="515910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/>
            <a:r>
              <a:rPr lang="ko-KR" altLang="en-US" sz="1800" dirty="0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이 지역의 </a:t>
            </a:r>
          </a:p>
          <a:p>
            <a:pPr algn="ctr"/>
            <a:r>
              <a:rPr lang="ko-KR" altLang="en-US" sz="1800" dirty="0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스타 품종 </a:t>
            </a:r>
            <a:endParaRPr lang="en-AU" sz="1800" dirty="0">
              <a:solidFill>
                <a:schemeClr val="tx1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421C182-5F4C-E00C-18F9-95D51872FEB9}"/>
              </a:ext>
            </a:extLst>
          </p:cNvPr>
          <p:cNvCxnSpPr>
            <a:cxnSpLocks/>
          </p:cNvCxnSpPr>
          <p:nvPr/>
        </p:nvCxnSpPr>
        <p:spPr>
          <a:xfrm>
            <a:off x="2840020" y="2659852"/>
            <a:ext cx="0" cy="35063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AA90851-9867-55FD-7CF1-81E17A4C46C0}"/>
              </a:ext>
            </a:extLst>
          </p:cNvPr>
          <p:cNvCxnSpPr>
            <a:cxnSpLocks/>
          </p:cNvCxnSpPr>
          <p:nvPr/>
        </p:nvCxnSpPr>
        <p:spPr>
          <a:xfrm>
            <a:off x="2840020" y="3012100"/>
            <a:ext cx="30888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D37B2B9-D5FA-03FB-FBEC-F600CA9E6F6D}"/>
              </a:ext>
            </a:extLst>
          </p:cNvPr>
          <p:cNvCxnSpPr>
            <a:cxnSpLocks/>
          </p:cNvCxnSpPr>
          <p:nvPr/>
        </p:nvCxnSpPr>
        <p:spPr>
          <a:xfrm>
            <a:off x="2896126" y="3649415"/>
            <a:ext cx="289507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AC0AAD3-F09E-93F9-F27C-5258DA6DBF36}"/>
              </a:ext>
            </a:extLst>
          </p:cNvPr>
          <p:cNvCxnSpPr>
            <a:cxnSpLocks/>
          </p:cNvCxnSpPr>
          <p:nvPr/>
        </p:nvCxnSpPr>
        <p:spPr>
          <a:xfrm>
            <a:off x="2896126" y="3641795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EC93633A-CD9E-CC49-371B-5615739040C3}"/>
              </a:ext>
            </a:extLst>
          </p:cNvPr>
          <p:cNvSpPr txBox="1"/>
          <p:nvPr/>
        </p:nvSpPr>
        <p:spPr>
          <a:xfrm>
            <a:off x="9605975" y="3857081"/>
            <a:ext cx="2069911" cy="1954381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전형적인 풍미 </a:t>
            </a:r>
            <a:endParaRPr lang="en-AU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라임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레몬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청사과</a:t>
            </a: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흰색 꽃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분필향</a:t>
            </a:r>
            <a:r>
              <a:rPr lang="en-US" altLang="ko-KR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(</a:t>
            </a:r>
            <a:r>
              <a:rPr lang="en-AU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chalk)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핵과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미네랄</a:t>
            </a:r>
            <a:endParaRPr lang="en-AU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B9BF7CD-47A9-B85B-08B7-49ACEB2F6ED4}"/>
              </a:ext>
            </a:extLst>
          </p:cNvPr>
          <p:cNvSpPr txBox="1"/>
          <p:nvPr/>
        </p:nvSpPr>
        <p:spPr>
          <a:xfrm>
            <a:off x="1679822" y="4186724"/>
            <a:ext cx="2514867" cy="610424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ko-KR" altLang="en-US" sz="16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단일 포도밭 와인 </a:t>
            </a:r>
            <a:endParaRPr lang="en-AU" altLang="ko-KR" sz="1600" b="1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>
              <a:spcBef>
                <a:spcPts val="203"/>
              </a:spcBef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호주 최상급 와인 중 하나 </a:t>
            </a:r>
            <a:endParaRPr lang="en-AU" sz="16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231155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45ADE4-7566-52C0-4E05-21C741464D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FDE61B-5CF3-B98F-9895-1DAF4ABA192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91955" y="590594"/>
            <a:ext cx="7904034" cy="903943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ko-KR" altLang="en-US" sz="3200" b="1" dirty="0" err="1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리슬링</a:t>
            </a:r>
            <a:br>
              <a:rPr lang="en-US" sz="3200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4000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특징</a:t>
            </a:r>
            <a:endParaRPr lang="en-US" sz="4000" b="1" dirty="0">
              <a:solidFill>
                <a:schemeClr val="accent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F56D2EB-195E-E0F7-2B13-B4E3B0A8B0B4}"/>
              </a:ext>
            </a:extLst>
          </p:cNvPr>
          <p:cNvSpPr/>
          <p:nvPr/>
        </p:nvSpPr>
        <p:spPr>
          <a:xfrm>
            <a:off x="1937741" y="1889840"/>
            <a:ext cx="272668" cy="272668"/>
          </a:xfrm>
          <a:prstGeom prst="ellipse">
            <a:avLst/>
          </a:prstGeom>
          <a:solidFill>
            <a:srgbClr val="FAF5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62BE3D1-FF94-496F-0AE3-EA9C4117F0C3}"/>
              </a:ext>
            </a:extLst>
          </p:cNvPr>
          <p:cNvSpPr/>
          <p:nvPr/>
        </p:nvSpPr>
        <p:spPr>
          <a:xfrm>
            <a:off x="2301884" y="1886938"/>
            <a:ext cx="272668" cy="272668"/>
          </a:xfrm>
          <a:prstGeom prst="ellipse">
            <a:avLst/>
          </a:prstGeom>
          <a:solidFill>
            <a:srgbClr val="EDED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1291C1B-82A5-4F4A-A87C-2A021E60710E}"/>
              </a:ext>
            </a:extLst>
          </p:cNvPr>
          <p:cNvSpPr/>
          <p:nvPr/>
        </p:nvSpPr>
        <p:spPr>
          <a:xfrm>
            <a:off x="2666027" y="1886938"/>
            <a:ext cx="272668" cy="272668"/>
          </a:xfrm>
          <a:prstGeom prst="ellipse">
            <a:avLst/>
          </a:prstGeom>
          <a:solidFill>
            <a:srgbClr val="EBE8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BC3DDA9-AB5C-D3C6-6A5D-E4BCE6FF5CD2}"/>
              </a:ext>
            </a:extLst>
          </p:cNvPr>
          <p:cNvSpPr/>
          <p:nvPr/>
        </p:nvSpPr>
        <p:spPr>
          <a:xfrm>
            <a:off x="3030170" y="1886938"/>
            <a:ext cx="272668" cy="272668"/>
          </a:xfrm>
          <a:prstGeom prst="ellipse">
            <a:avLst/>
          </a:prstGeom>
          <a:solidFill>
            <a:srgbClr val="F7CD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5D5E2F84-A7FC-2923-990C-971FADE9EC37}"/>
              </a:ext>
            </a:extLst>
          </p:cNvPr>
          <p:cNvSpPr/>
          <p:nvPr/>
        </p:nvSpPr>
        <p:spPr>
          <a:xfrm>
            <a:off x="3394694" y="1886938"/>
            <a:ext cx="272668" cy="272668"/>
          </a:xfrm>
          <a:prstGeom prst="ellipse">
            <a:avLst/>
          </a:prstGeom>
          <a:solidFill>
            <a:srgbClr val="F7BD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81884036-2716-602E-A397-6AA600F744D3}"/>
              </a:ext>
            </a:extLst>
          </p:cNvPr>
          <p:cNvSpPr/>
          <p:nvPr/>
        </p:nvSpPr>
        <p:spPr>
          <a:xfrm>
            <a:off x="3759218" y="1886938"/>
            <a:ext cx="272668" cy="272668"/>
          </a:xfrm>
          <a:prstGeom prst="ellipse">
            <a:avLst/>
          </a:prstGeom>
          <a:solidFill>
            <a:srgbClr val="FDC7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2B0DB3A5-7DE6-4535-25A9-3B9FFA2A73D3}"/>
              </a:ext>
            </a:extLst>
          </p:cNvPr>
          <p:cNvSpPr/>
          <p:nvPr/>
        </p:nvSpPr>
        <p:spPr>
          <a:xfrm>
            <a:off x="4117563" y="1886938"/>
            <a:ext cx="272668" cy="272668"/>
          </a:xfrm>
          <a:prstGeom prst="ellipse">
            <a:avLst/>
          </a:prstGeom>
          <a:solidFill>
            <a:srgbClr val="F1BA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82CE8839-B14D-EC3A-0C13-1CA5CC770955}"/>
              </a:ext>
            </a:extLst>
          </p:cNvPr>
          <p:cNvSpPr/>
          <p:nvPr/>
        </p:nvSpPr>
        <p:spPr>
          <a:xfrm>
            <a:off x="4488265" y="1886938"/>
            <a:ext cx="272668" cy="272668"/>
          </a:xfrm>
          <a:prstGeom prst="ellipse">
            <a:avLst/>
          </a:prstGeom>
          <a:solidFill>
            <a:srgbClr val="D994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FF78DB7C-6710-BFED-03C6-B12CAFED3C04}"/>
              </a:ext>
            </a:extLst>
          </p:cNvPr>
          <p:cNvSpPr/>
          <p:nvPr/>
        </p:nvSpPr>
        <p:spPr>
          <a:xfrm>
            <a:off x="4852789" y="1886938"/>
            <a:ext cx="272668" cy="272668"/>
          </a:xfrm>
          <a:prstGeom prst="ellipse">
            <a:avLst/>
          </a:prstGeom>
          <a:solidFill>
            <a:srgbClr val="C4853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0380C0AA-F88B-1660-EC0B-AB4202E378AB}"/>
              </a:ext>
            </a:extLst>
          </p:cNvPr>
          <p:cNvSpPr txBox="1"/>
          <p:nvPr/>
        </p:nvSpPr>
        <p:spPr>
          <a:xfrm>
            <a:off x="2780312" y="2325929"/>
            <a:ext cx="195781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2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리슬링</a:t>
            </a:r>
            <a:endParaRPr lang="en-US" sz="12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889E2E6B-B4FC-4D27-093E-FF22D5ADCF2C}"/>
              </a:ext>
            </a:extLst>
          </p:cNvPr>
          <p:cNvSpPr/>
          <p:nvPr/>
        </p:nvSpPr>
        <p:spPr>
          <a:xfrm>
            <a:off x="1937741" y="303901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36AB2BF6-B6E0-550B-F394-A08618E37ABC}"/>
              </a:ext>
            </a:extLst>
          </p:cNvPr>
          <p:cNvSpPr/>
          <p:nvPr/>
        </p:nvSpPr>
        <p:spPr>
          <a:xfrm>
            <a:off x="2301884" y="30361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C3F6284D-50A0-B092-6E0B-687AFEAA4EF8}"/>
              </a:ext>
            </a:extLst>
          </p:cNvPr>
          <p:cNvSpPr/>
          <p:nvPr/>
        </p:nvSpPr>
        <p:spPr>
          <a:xfrm>
            <a:off x="2666027" y="30361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2B82FD9A-227A-DC48-3962-B75CEF43311F}"/>
              </a:ext>
            </a:extLst>
          </p:cNvPr>
          <p:cNvSpPr/>
          <p:nvPr/>
        </p:nvSpPr>
        <p:spPr>
          <a:xfrm>
            <a:off x="3030170" y="30361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28A46049-63B6-2E72-2848-E3A891BCC211}"/>
              </a:ext>
            </a:extLst>
          </p:cNvPr>
          <p:cNvSpPr/>
          <p:nvPr/>
        </p:nvSpPr>
        <p:spPr>
          <a:xfrm>
            <a:off x="3394694" y="30361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C5C78655-6C11-AB64-A2ED-7034DF0FF779}"/>
              </a:ext>
            </a:extLst>
          </p:cNvPr>
          <p:cNvSpPr/>
          <p:nvPr/>
        </p:nvSpPr>
        <p:spPr>
          <a:xfrm>
            <a:off x="3759218" y="30361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23B7EFA6-29BE-1C16-13C3-30E0CCB4872F}"/>
              </a:ext>
            </a:extLst>
          </p:cNvPr>
          <p:cNvSpPr/>
          <p:nvPr/>
        </p:nvSpPr>
        <p:spPr>
          <a:xfrm>
            <a:off x="4117563" y="30361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ACF69098-86FD-FE77-8092-920C4D167604}"/>
              </a:ext>
            </a:extLst>
          </p:cNvPr>
          <p:cNvSpPr/>
          <p:nvPr/>
        </p:nvSpPr>
        <p:spPr>
          <a:xfrm>
            <a:off x="4488265" y="30361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6B028919-6A18-01F4-BB26-F18ECE53911C}"/>
              </a:ext>
            </a:extLst>
          </p:cNvPr>
          <p:cNvSpPr/>
          <p:nvPr/>
        </p:nvSpPr>
        <p:spPr>
          <a:xfrm>
            <a:off x="4852789" y="30361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0578BD73-E803-010F-D580-99A4F5AF1A1C}"/>
              </a:ext>
            </a:extLst>
          </p:cNvPr>
          <p:cNvSpPr/>
          <p:nvPr/>
        </p:nvSpPr>
        <p:spPr>
          <a:xfrm>
            <a:off x="1937741" y="390535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9C50D499-92FE-191F-A066-1C441C1AFEE6}"/>
              </a:ext>
            </a:extLst>
          </p:cNvPr>
          <p:cNvSpPr/>
          <p:nvPr/>
        </p:nvSpPr>
        <p:spPr>
          <a:xfrm>
            <a:off x="2301884" y="39024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038F7BF3-915C-F506-9D7B-79E20DE5B43B}"/>
              </a:ext>
            </a:extLst>
          </p:cNvPr>
          <p:cNvSpPr/>
          <p:nvPr/>
        </p:nvSpPr>
        <p:spPr>
          <a:xfrm>
            <a:off x="2666027" y="39024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CD312308-6A25-F4D2-DEEB-2DCB01093378}"/>
              </a:ext>
            </a:extLst>
          </p:cNvPr>
          <p:cNvSpPr/>
          <p:nvPr/>
        </p:nvSpPr>
        <p:spPr>
          <a:xfrm>
            <a:off x="3030170" y="39024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E43B8C7F-07DF-0ECB-5312-0A55CBB4A72E}"/>
              </a:ext>
            </a:extLst>
          </p:cNvPr>
          <p:cNvSpPr/>
          <p:nvPr/>
        </p:nvSpPr>
        <p:spPr>
          <a:xfrm>
            <a:off x="3394694" y="39024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5BFD544A-5966-9EFC-5B26-0EBC880CA6A7}"/>
              </a:ext>
            </a:extLst>
          </p:cNvPr>
          <p:cNvSpPr/>
          <p:nvPr/>
        </p:nvSpPr>
        <p:spPr>
          <a:xfrm>
            <a:off x="3759218" y="390245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7EF0F0EC-AE6F-D745-543C-59511E924829}"/>
              </a:ext>
            </a:extLst>
          </p:cNvPr>
          <p:cNvSpPr/>
          <p:nvPr/>
        </p:nvSpPr>
        <p:spPr>
          <a:xfrm>
            <a:off x="4117563" y="390245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B2F2A0B3-CB15-A8CC-3165-78E705E00DA0}"/>
              </a:ext>
            </a:extLst>
          </p:cNvPr>
          <p:cNvSpPr/>
          <p:nvPr/>
        </p:nvSpPr>
        <p:spPr>
          <a:xfrm>
            <a:off x="4488265" y="390245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87343FB6-7E3B-B3DE-5779-F283805FF772}"/>
              </a:ext>
            </a:extLst>
          </p:cNvPr>
          <p:cNvSpPr/>
          <p:nvPr/>
        </p:nvSpPr>
        <p:spPr>
          <a:xfrm>
            <a:off x="4852789" y="390245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9ADF75C1-2283-CB22-99AC-2C1A54F55AA9}"/>
              </a:ext>
            </a:extLst>
          </p:cNvPr>
          <p:cNvSpPr/>
          <p:nvPr/>
        </p:nvSpPr>
        <p:spPr>
          <a:xfrm>
            <a:off x="1937741" y="462277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0C790E21-B961-56B1-A980-C1C60AD6D249}"/>
              </a:ext>
            </a:extLst>
          </p:cNvPr>
          <p:cNvSpPr/>
          <p:nvPr/>
        </p:nvSpPr>
        <p:spPr>
          <a:xfrm>
            <a:off x="2301884" y="46198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B4E5A90C-4C56-B0A4-F80E-15BA53D01685}"/>
              </a:ext>
            </a:extLst>
          </p:cNvPr>
          <p:cNvSpPr/>
          <p:nvPr/>
        </p:nvSpPr>
        <p:spPr>
          <a:xfrm>
            <a:off x="2666027" y="46198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95D78A90-2F29-8309-25EF-AF983C9E0DF4}"/>
              </a:ext>
            </a:extLst>
          </p:cNvPr>
          <p:cNvSpPr/>
          <p:nvPr/>
        </p:nvSpPr>
        <p:spPr>
          <a:xfrm>
            <a:off x="3030170" y="46198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B8D7AD80-E89E-94FC-05B3-65E2B789EDBF}"/>
              </a:ext>
            </a:extLst>
          </p:cNvPr>
          <p:cNvSpPr/>
          <p:nvPr/>
        </p:nvSpPr>
        <p:spPr>
          <a:xfrm>
            <a:off x="3394694" y="46198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C359EA06-9A7D-9E0F-4522-82CD640F0D85}"/>
              </a:ext>
            </a:extLst>
          </p:cNvPr>
          <p:cNvSpPr/>
          <p:nvPr/>
        </p:nvSpPr>
        <p:spPr>
          <a:xfrm>
            <a:off x="3759218" y="46198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28D376A2-3656-F7BF-8E97-DA95B182B782}"/>
              </a:ext>
            </a:extLst>
          </p:cNvPr>
          <p:cNvSpPr/>
          <p:nvPr/>
        </p:nvSpPr>
        <p:spPr>
          <a:xfrm>
            <a:off x="4117563" y="46198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86771A24-F00F-4429-B5A3-60CC5B631545}"/>
              </a:ext>
            </a:extLst>
          </p:cNvPr>
          <p:cNvSpPr/>
          <p:nvPr/>
        </p:nvSpPr>
        <p:spPr>
          <a:xfrm>
            <a:off x="4488265" y="46198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11320E13-6CCD-AA11-E9F0-092E97D873B8}"/>
              </a:ext>
            </a:extLst>
          </p:cNvPr>
          <p:cNvSpPr/>
          <p:nvPr/>
        </p:nvSpPr>
        <p:spPr>
          <a:xfrm>
            <a:off x="4852789" y="46198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C078604D-736D-2D36-8664-746636080348}"/>
              </a:ext>
            </a:extLst>
          </p:cNvPr>
          <p:cNvSpPr/>
          <p:nvPr/>
        </p:nvSpPr>
        <p:spPr>
          <a:xfrm>
            <a:off x="1937741" y="539622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DCF7E2D1-1D3D-AE8A-B1C6-08055DE528DA}"/>
              </a:ext>
            </a:extLst>
          </p:cNvPr>
          <p:cNvSpPr/>
          <p:nvPr/>
        </p:nvSpPr>
        <p:spPr>
          <a:xfrm>
            <a:off x="2301884" y="53933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47DC42B4-9713-6197-7E67-351186EFCE73}"/>
              </a:ext>
            </a:extLst>
          </p:cNvPr>
          <p:cNvSpPr/>
          <p:nvPr/>
        </p:nvSpPr>
        <p:spPr>
          <a:xfrm>
            <a:off x="2666027" y="53933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8B7D4B46-0DBC-8E17-9E4A-ED8869CBCB88}"/>
              </a:ext>
            </a:extLst>
          </p:cNvPr>
          <p:cNvSpPr/>
          <p:nvPr/>
        </p:nvSpPr>
        <p:spPr>
          <a:xfrm>
            <a:off x="3030170" y="53933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809198EE-61B6-0C55-5E72-CC96478B3081}"/>
              </a:ext>
            </a:extLst>
          </p:cNvPr>
          <p:cNvSpPr/>
          <p:nvPr/>
        </p:nvSpPr>
        <p:spPr>
          <a:xfrm>
            <a:off x="3394694" y="53933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BE48170E-C2C8-5ECB-7B4E-4825282DA9F8}"/>
              </a:ext>
            </a:extLst>
          </p:cNvPr>
          <p:cNvSpPr/>
          <p:nvPr/>
        </p:nvSpPr>
        <p:spPr>
          <a:xfrm>
            <a:off x="3759218" y="53933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ABB9A261-A519-8F83-CC9C-C27E7BE7C8BC}"/>
              </a:ext>
            </a:extLst>
          </p:cNvPr>
          <p:cNvSpPr/>
          <p:nvPr/>
        </p:nvSpPr>
        <p:spPr>
          <a:xfrm>
            <a:off x="4117563" y="53933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3C6B49AE-22F4-29C7-6562-D5F7B5533FAF}"/>
              </a:ext>
            </a:extLst>
          </p:cNvPr>
          <p:cNvSpPr/>
          <p:nvPr/>
        </p:nvSpPr>
        <p:spPr>
          <a:xfrm>
            <a:off x="4488265" y="53933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458A706B-18C3-65BA-DD55-E8D0F35DB7E9}"/>
              </a:ext>
            </a:extLst>
          </p:cNvPr>
          <p:cNvSpPr/>
          <p:nvPr/>
        </p:nvSpPr>
        <p:spPr>
          <a:xfrm>
            <a:off x="4852789" y="53933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D11C57C6-EF40-F4C0-3BC7-803F45BD5066}"/>
              </a:ext>
            </a:extLst>
          </p:cNvPr>
          <p:cNvSpPr/>
          <p:nvPr/>
        </p:nvSpPr>
        <p:spPr>
          <a:xfrm>
            <a:off x="1937741" y="618088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4274FBC1-5792-4EF8-6975-F5AA36DEF46D}"/>
              </a:ext>
            </a:extLst>
          </p:cNvPr>
          <p:cNvSpPr/>
          <p:nvPr/>
        </p:nvSpPr>
        <p:spPr>
          <a:xfrm>
            <a:off x="2301884" y="61779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88F5D0DA-5D57-0855-F499-3E4388E0A04B}"/>
              </a:ext>
            </a:extLst>
          </p:cNvPr>
          <p:cNvSpPr/>
          <p:nvPr/>
        </p:nvSpPr>
        <p:spPr>
          <a:xfrm>
            <a:off x="2666027" y="61779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D70863FB-17C8-F44A-FCF0-935042648F15}"/>
              </a:ext>
            </a:extLst>
          </p:cNvPr>
          <p:cNvSpPr/>
          <p:nvPr/>
        </p:nvSpPr>
        <p:spPr>
          <a:xfrm>
            <a:off x="3030170" y="61779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E1CF8C33-738A-C89E-6C4A-20BAC9F3863E}"/>
              </a:ext>
            </a:extLst>
          </p:cNvPr>
          <p:cNvSpPr/>
          <p:nvPr/>
        </p:nvSpPr>
        <p:spPr>
          <a:xfrm>
            <a:off x="4488265" y="61779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090B0514-3BDB-C3CE-E2C8-7DF23BABCD3E}"/>
              </a:ext>
            </a:extLst>
          </p:cNvPr>
          <p:cNvSpPr/>
          <p:nvPr/>
        </p:nvSpPr>
        <p:spPr>
          <a:xfrm>
            <a:off x="4852789" y="61779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F7BE47A5-31FE-7369-C739-812BB7B8CA83}"/>
              </a:ext>
            </a:extLst>
          </p:cNvPr>
          <p:cNvSpPr txBox="1"/>
          <p:nvPr/>
        </p:nvSpPr>
        <p:spPr>
          <a:xfrm>
            <a:off x="1839709" y="582690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0CAD56FE-068D-C6AD-6B06-DF4BF875D846}"/>
              </a:ext>
            </a:extLst>
          </p:cNvPr>
          <p:cNvSpPr txBox="1"/>
          <p:nvPr/>
        </p:nvSpPr>
        <p:spPr>
          <a:xfrm>
            <a:off x="2574552" y="5855779"/>
            <a:ext cx="116730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11% – 13.5%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B5A9709D-06AD-382A-042C-DC037BA6DFC0}"/>
              </a:ext>
            </a:extLst>
          </p:cNvPr>
          <p:cNvSpPr txBox="1"/>
          <p:nvPr/>
        </p:nvSpPr>
        <p:spPr>
          <a:xfrm>
            <a:off x="4402591" y="586089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38" name="Straight Connector 137">
            <a:extLst>
              <a:ext uri="{FF2B5EF4-FFF2-40B4-BE49-F238E27FC236}">
                <a16:creationId xmlns:a16="http://schemas.microsoft.com/office/drawing/2014/main" id="{A99BF965-57F4-CB8F-FDFE-23CC6ACE8858}"/>
              </a:ext>
            </a:extLst>
          </p:cNvPr>
          <p:cNvCxnSpPr>
            <a:cxnSpLocks/>
          </p:cNvCxnSpPr>
          <p:nvPr/>
        </p:nvCxnSpPr>
        <p:spPr>
          <a:xfrm>
            <a:off x="2450600" y="219806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>
            <a:extLst>
              <a:ext uri="{FF2B5EF4-FFF2-40B4-BE49-F238E27FC236}">
                <a16:creationId xmlns:a16="http://schemas.microsoft.com/office/drawing/2014/main" id="{B222F62B-F26A-412D-6417-16384AC78900}"/>
              </a:ext>
            </a:extLst>
          </p:cNvPr>
          <p:cNvGrpSpPr/>
          <p:nvPr/>
        </p:nvGrpSpPr>
        <p:grpSpPr>
          <a:xfrm>
            <a:off x="3364601" y="6177978"/>
            <a:ext cx="278634" cy="272668"/>
            <a:chOff x="4711806" y="6177978"/>
            <a:chExt cx="278634" cy="272668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4457550D-D6A7-A7C4-1FA9-F03BB865B97A}"/>
                </a:ext>
              </a:extLst>
            </p:cNvPr>
            <p:cNvSpPr/>
            <p:nvPr/>
          </p:nvSpPr>
          <p:spPr>
            <a:xfrm>
              <a:off x="4848732" y="6177978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4C18D776-10EF-45C9-08AB-E3BB051419BD}"/>
                </a:ext>
              </a:extLst>
            </p:cNvPr>
            <p:cNvSpPr/>
            <p:nvPr/>
          </p:nvSpPr>
          <p:spPr>
            <a:xfrm rot="10800000">
              <a:off x="4711806" y="6177978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pic>
        <p:nvPicPr>
          <p:cNvPr id="4" name="Picture Placeholder 8" descr="A close up of a bottle&#10;&#10;Description automatically generated">
            <a:extLst>
              <a:ext uri="{FF2B5EF4-FFF2-40B4-BE49-F238E27FC236}">
                <a16:creationId xmlns:a16="http://schemas.microsoft.com/office/drawing/2014/main" id="{A52A9AF0-DEB6-E564-888A-42D03EBFEC7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663262" y="590594"/>
            <a:ext cx="2018947" cy="6112048"/>
          </a:xfrm>
          <a:prstGeom prst="rect">
            <a:avLst/>
          </a:prstGeom>
        </p:spPr>
      </p:pic>
      <p:sp>
        <p:nvSpPr>
          <p:cNvPr id="5" name="object 10">
            <a:extLst>
              <a:ext uri="{FF2B5EF4-FFF2-40B4-BE49-F238E27FC236}">
                <a16:creationId xmlns:a16="http://schemas.microsoft.com/office/drawing/2014/main" id="{D7B94A81-E7A8-C1B5-031B-D88192AC4506}"/>
              </a:ext>
            </a:extLst>
          </p:cNvPr>
          <p:cNvSpPr txBox="1"/>
          <p:nvPr/>
        </p:nvSpPr>
        <p:spPr>
          <a:xfrm rot="16200000">
            <a:off x="7903914" y="4201957"/>
            <a:ext cx="3733160" cy="43531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RIESLING</a:t>
            </a:r>
            <a:endParaRPr lang="en-AU" sz="3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03FDA0F-21D6-B6B2-AE51-AE04EAF96B95}"/>
              </a:ext>
            </a:extLst>
          </p:cNvPr>
          <p:cNvCxnSpPr>
            <a:cxnSpLocks/>
          </p:cNvCxnSpPr>
          <p:nvPr/>
        </p:nvCxnSpPr>
        <p:spPr>
          <a:xfrm>
            <a:off x="3890780" y="219806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8A61614-7002-6A26-BEB0-31C1E030BADD}"/>
              </a:ext>
            </a:extLst>
          </p:cNvPr>
          <p:cNvCxnSpPr>
            <a:cxnSpLocks/>
          </p:cNvCxnSpPr>
          <p:nvPr/>
        </p:nvCxnSpPr>
        <p:spPr>
          <a:xfrm>
            <a:off x="2455991" y="2323747"/>
            <a:ext cx="143510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itle 2">
            <a:extLst>
              <a:ext uri="{FF2B5EF4-FFF2-40B4-BE49-F238E27FC236}">
                <a16:creationId xmlns:a16="http://schemas.microsoft.com/office/drawing/2014/main" id="{FF83CACA-C027-7EB1-755B-536D0A7EBDE2}"/>
              </a:ext>
            </a:extLst>
          </p:cNvPr>
          <p:cNvSpPr txBox="1"/>
          <p:nvPr/>
        </p:nvSpPr>
        <p:spPr>
          <a:xfrm>
            <a:off x="429073" y="4830284"/>
            <a:ext cx="206657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rtl="0">
              <a:lnSpc>
                <a:spcPts val="1800"/>
              </a:lnSpc>
            </a:pPr>
            <a:r>
              <a:rPr lang="en-US" altLang="ko-KR" sz="1000" dirty="0">
                <a:solidFill>
                  <a:srgbClr val="3C4043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(</a:t>
            </a:r>
            <a:r>
              <a:rPr lang="ko-KR" altLang="en-US" sz="1000" dirty="0">
                <a:solidFill>
                  <a:srgbClr val="3C4043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대부분 </a:t>
            </a:r>
            <a:r>
              <a:rPr lang="ko-KR" altLang="en-US" sz="1000" dirty="0" err="1">
                <a:solidFill>
                  <a:srgbClr val="3C4043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오크나무를</a:t>
            </a:r>
            <a:r>
              <a:rPr lang="ko-KR" altLang="en-US" sz="1000" dirty="0">
                <a:solidFill>
                  <a:srgbClr val="3C4043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사용하지 않고</a:t>
            </a:r>
            <a:r>
              <a:rPr lang="en-US" altLang="ko-KR" sz="1000" dirty="0">
                <a:solidFill>
                  <a:srgbClr val="3C4043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000" dirty="0">
                <a:solidFill>
                  <a:srgbClr val="3C4043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일부는 특정 스타일로 사용</a:t>
            </a:r>
            <a:r>
              <a:rPr lang="en-US" altLang="ko-KR" sz="1000" dirty="0">
                <a:solidFill>
                  <a:srgbClr val="3C4043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)</a:t>
            </a:r>
            <a:endParaRPr lang="ko-KR" altLang="en-US" sz="1000" dirty="0">
              <a:solidFill>
                <a:srgbClr val="3C4043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ABA7A55F-3EAC-5F28-E1A3-295C9719758F}"/>
              </a:ext>
            </a:extLst>
          </p:cNvPr>
          <p:cNvSpPr/>
          <p:nvPr/>
        </p:nvSpPr>
        <p:spPr>
          <a:xfrm>
            <a:off x="3751074" y="61779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D74F1FB2-F9AD-AA58-40A6-46B71CADC9FC}"/>
              </a:ext>
            </a:extLst>
          </p:cNvPr>
          <p:cNvSpPr/>
          <p:nvPr/>
        </p:nvSpPr>
        <p:spPr>
          <a:xfrm>
            <a:off x="4115598" y="61779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D7951256-B869-C716-3D41-42C6E851D930}"/>
              </a:ext>
            </a:extLst>
          </p:cNvPr>
          <p:cNvSpPr txBox="1"/>
          <p:nvPr/>
        </p:nvSpPr>
        <p:spPr>
          <a:xfrm>
            <a:off x="457295" y="1907892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6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색</a:t>
            </a:r>
            <a:endParaRPr lang="en-US" sz="16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A2E37CA-7B14-5B38-8A71-ECC7DE5931F8}"/>
              </a:ext>
            </a:extLst>
          </p:cNvPr>
          <p:cNvCxnSpPr>
            <a:cxnSpLocks/>
          </p:cNvCxnSpPr>
          <p:nvPr/>
        </p:nvCxnSpPr>
        <p:spPr>
          <a:xfrm>
            <a:off x="856010" y="2016258"/>
            <a:ext cx="103003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2">
            <a:extLst>
              <a:ext uri="{FF2B5EF4-FFF2-40B4-BE49-F238E27FC236}">
                <a16:creationId xmlns:a16="http://schemas.microsoft.com/office/drawing/2014/main" id="{00540192-62CE-3D43-B06D-34384880C0BE}"/>
              </a:ext>
            </a:extLst>
          </p:cNvPr>
          <p:cNvSpPr txBox="1"/>
          <p:nvPr/>
        </p:nvSpPr>
        <p:spPr>
          <a:xfrm>
            <a:off x="457294" y="3009922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바디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B5EC32D-267C-CF26-7D45-EF8359A96DC1}"/>
              </a:ext>
            </a:extLst>
          </p:cNvPr>
          <p:cNvCxnSpPr>
            <a:cxnSpLocks/>
          </p:cNvCxnSpPr>
          <p:nvPr/>
        </p:nvCxnSpPr>
        <p:spPr>
          <a:xfrm>
            <a:off x="1003815" y="3177793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itle 2">
            <a:extLst>
              <a:ext uri="{FF2B5EF4-FFF2-40B4-BE49-F238E27FC236}">
                <a16:creationId xmlns:a16="http://schemas.microsoft.com/office/drawing/2014/main" id="{D297E007-839E-1CA4-DF8C-E86062CEB96A}"/>
              </a:ext>
            </a:extLst>
          </p:cNvPr>
          <p:cNvSpPr txBox="1"/>
          <p:nvPr/>
        </p:nvSpPr>
        <p:spPr>
          <a:xfrm>
            <a:off x="457294" y="3881073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당도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CE2D3C51-A0DB-3F05-DBD6-3C130DC4C740}"/>
              </a:ext>
            </a:extLst>
          </p:cNvPr>
          <p:cNvCxnSpPr>
            <a:cxnSpLocks/>
          </p:cNvCxnSpPr>
          <p:nvPr/>
        </p:nvCxnSpPr>
        <p:spPr>
          <a:xfrm>
            <a:off x="1003815" y="4048944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2">
            <a:extLst>
              <a:ext uri="{FF2B5EF4-FFF2-40B4-BE49-F238E27FC236}">
                <a16:creationId xmlns:a16="http://schemas.microsoft.com/office/drawing/2014/main" id="{953B27FA-C09B-47D7-0FB3-1B8543A03616}"/>
              </a:ext>
            </a:extLst>
          </p:cNvPr>
          <p:cNvSpPr txBox="1"/>
          <p:nvPr/>
        </p:nvSpPr>
        <p:spPr>
          <a:xfrm>
            <a:off x="1436448" y="4380789"/>
            <a:ext cx="126975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낮은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3" name="Title 2">
            <a:extLst>
              <a:ext uri="{FF2B5EF4-FFF2-40B4-BE49-F238E27FC236}">
                <a16:creationId xmlns:a16="http://schemas.microsoft.com/office/drawing/2014/main" id="{27BE547C-0D1E-EA77-B895-D1115203FFD0}"/>
              </a:ext>
            </a:extLst>
          </p:cNvPr>
          <p:cNvSpPr txBox="1"/>
          <p:nvPr/>
        </p:nvSpPr>
        <p:spPr>
          <a:xfrm>
            <a:off x="2911396" y="4358548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중간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4" name="Title 2">
            <a:extLst>
              <a:ext uri="{FF2B5EF4-FFF2-40B4-BE49-F238E27FC236}">
                <a16:creationId xmlns:a16="http://schemas.microsoft.com/office/drawing/2014/main" id="{CBA1573F-074F-BF94-66B6-BC590A303C57}"/>
              </a:ext>
            </a:extLst>
          </p:cNvPr>
          <p:cNvSpPr txBox="1"/>
          <p:nvPr/>
        </p:nvSpPr>
        <p:spPr>
          <a:xfrm>
            <a:off x="4353710" y="435854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높음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5" name="Title 2">
            <a:extLst>
              <a:ext uri="{FF2B5EF4-FFF2-40B4-BE49-F238E27FC236}">
                <a16:creationId xmlns:a16="http://schemas.microsoft.com/office/drawing/2014/main" id="{CE6C1B93-20C7-0CBE-13F4-D2482E1D8541}"/>
              </a:ext>
            </a:extLst>
          </p:cNvPr>
          <p:cNvSpPr txBox="1"/>
          <p:nvPr/>
        </p:nvSpPr>
        <p:spPr>
          <a:xfrm>
            <a:off x="457294" y="459932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오크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A3E8C7C6-DC46-E19D-4D5D-AFF5CEE4FFB4}"/>
              </a:ext>
            </a:extLst>
          </p:cNvPr>
          <p:cNvCxnSpPr>
            <a:cxnSpLocks/>
          </p:cNvCxnSpPr>
          <p:nvPr/>
        </p:nvCxnSpPr>
        <p:spPr>
          <a:xfrm>
            <a:off x="1003815" y="4767196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itle 2">
            <a:extLst>
              <a:ext uri="{FF2B5EF4-FFF2-40B4-BE49-F238E27FC236}">
                <a16:creationId xmlns:a16="http://schemas.microsoft.com/office/drawing/2014/main" id="{2C1F42EF-3EA4-F5ED-DC28-CAD0346B9230}"/>
              </a:ext>
            </a:extLst>
          </p:cNvPr>
          <p:cNvSpPr txBox="1"/>
          <p:nvPr/>
        </p:nvSpPr>
        <p:spPr>
          <a:xfrm>
            <a:off x="457294" y="5376389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산도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36B545FB-F1A1-FC2F-77B1-CA8B371B2D81}"/>
              </a:ext>
            </a:extLst>
          </p:cNvPr>
          <p:cNvCxnSpPr>
            <a:cxnSpLocks/>
          </p:cNvCxnSpPr>
          <p:nvPr/>
        </p:nvCxnSpPr>
        <p:spPr>
          <a:xfrm>
            <a:off x="1003815" y="5544260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itle 2">
            <a:extLst>
              <a:ext uri="{FF2B5EF4-FFF2-40B4-BE49-F238E27FC236}">
                <a16:creationId xmlns:a16="http://schemas.microsoft.com/office/drawing/2014/main" id="{A1DE89EC-DE11-5EA0-9653-5E6C615A1858}"/>
              </a:ext>
            </a:extLst>
          </p:cNvPr>
          <p:cNvSpPr txBox="1"/>
          <p:nvPr/>
        </p:nvSpPr>
        <p:spPr>
          <a:xfrm>
            <a:off x="457294" y="6153721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알코올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EA2338D9-6F68-B8EC-1A23-7A8A44DD0B4C}"/>
              </a:ext>
            </a:extLst>
          </p:cNvPr>
          <p:cNvCxnSpPr>
            <a:cxnSpLocks/>
          </p:cNvCxnSpPr>
          <p:nvPr/>
        </p:nvCxnSpPr>
        <p:spPr>
          <a:xfrm>
            <a:off x="1173405" y="6321592"/>
            <a:ext cx="71264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795D1EBD-81DC-291E-D242-C9A6AE865AE6}"/>
              </a:ext>
            </a:extLst>
          </p:cNvPr>
          <p:cNvSpPr txBox="1"/>
          <p:nvPr/>
        </p:nvSpPr>
        <p:spPr>
          <a:xfrm>
            <a:off x="1854041" y="2689017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라이트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2546FFE5-BB53-3C80-2D18-B72BDA18FDCE}"/>
              </a:ext>
            </a:extLst>
          </p:cNvPr>
          <p:cNvSpPr txBox="1"/>
          <p:nvPr/>
        </p:nvSpPr>
        <p:spPr>
          <a:xfrm>
            <a:off x="3154934" y="269160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E9CE0CD6-FD56-AD77-A2FE-17A6DC41185C}"/>
              </a:ext>
            </a:extLst>
          </p:cNvPr>
          <p:cNvSpPr txBox="1"/>
          <p:nvPr/>
        </p:nvSpPr>
        <p:spPr>
          <a:xfrm>
            <a:off x="4357145" y="270314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7" name="Title 2">
            <a:extLst>
              <a:ext uri="{FF2B5EF4-FFF2-40B4-BE49-F238E27FC236}">
                <a16:creationId xmlns:a16="http://schemas.microsoft.com/office/drawing/2014/main" id="{61CC64D7-38E0-FBF4-15E9-B9D6E6426754}"/>
              </a:ext>
            </a:extLst>
          </p:cNvPr>
          <p:cNvSpPr txBox="1"/>
          <p:nvPr/>
        </p:nvSpPr>
        <p:spPr>
          <a:xfrm>
            <a:off x="1859946" y="360416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8" name="Title 2">
            <a:extLst>
              <a:ext uri="{FF2B5EF4-FFF2-40B4-BE49-F238E27FC236}">
                <a16:creationId xmlns:a16="http://schemas.microsoft.com/office/drawing/2014/main" id="{1A5198FB-BCCA-D87F-DA43-9BA6D1485AE4}"/>
              </a:ext>
            </a:extLst>
          </p:cNvPr>
          <p:cNvSpPr txBox="1"/>
          <p:nvPr/>
        </p:nvSpPr>
        <p:spPr>
          <a:xfrm>
            <a:off x="2922143" y="3588622"/>
            <a:ext cx="130345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9" name="Title 2">
            <a:extLst>
              <a:ext uri="{FF2B5EF4-FFF2-40B4-BE49-F238E27FC236}">
                <a16:creationId xmlns:a16="http://schemas.microsoft.com/office/drawing/2014/main" id="{FE69224B-FC0E-6E9C-6111-5EEE6D47D1A1}"/>
              </a:ext>
            </a:extLst>
          </p:cNvPr>
          <p:cNvSpPr txBox="1"/>
          <p:nvPr/>
        </p:nvSpPr>
        <p:spPr>
          <a:xfrm>
            <a:off x="4452608" y="3626127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스위트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45672098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8">
            <a:extLst>
              <a:ext uri="{FF2B5EF4-FFF2-40B4-BE49-F238E27FC236}">
                <a16:creationId xmlns:a16="http://schemas.microsoft.com/office/drawing/2014/main" id="{D02B3174-0DE1-A700-EFB4-C0254693DDA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35399" y="801052"/>
            <a:ext cx="2018948" cy="6112057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604000" y="1943365"/>
            <a:ext cx="138511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878F98B-01BF-6B56-7409-320854286E1E}"/>
              </a:ext>
            </a:extLst>
          </p:cNvPr>
          <p:cNvCxnSpPr>
            <a:cxnSpLocks/>
          </p:cNvCxnSpPr>
          <p:nvPr/>
        </p:nvCxnSpPr>
        <p:spPr>
          <a:xfrm>
            <a:off x="7017488" y="3627343"/>
            <a:ext cx="362344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7081" y="552615"/>
            <a:ext cx="5541444" cy="1421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3200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그레이트 서던</a:t>
            </a:r>
            <a:br>
              <a:rPr lang="en-US" sz="600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5440" b="1" dirty="0" err="1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샤르도네</a:t>
            </a:r>
            <a:endParaRPr lang="en-US" sz="5440" b="1" dirty="0">
              <a:solidFill>
                <a:srgbClr val="B2D8BE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6FF515D-9515-ECD3-82BA-2FF7E96E67D0}"/>
              </a:ext>
            </a:extLst>
          </p:cNvPr>
          <p:cNvSpPr txBox="1"/>
          <p:nvPr/>
        </p:nvSpPr>
        <p:spPr>
          <a:xfrm>
            <a:off x="1664926" y="2086502"/>
            <a:ext cx="2352543" cy="584775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이 지역의 서늘한 기후 조건에 적합 </a:t>
            </a:r>
            <a:endParaRPr lang="en-AU" sz="16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7" name="object 10">
            <a:extLst>
              <a:ext uri="{FF2B5EF4-FFF2-40B4-BE49-F238E27FC236}">
                <a16:creationId xmlns:a16="http://schemas.microsoft.com/office/drawing/2014/main" id="{0DD9AB8D-5E6B-684B-A8DD-B86CAC132897}"/>
              </a:ext>
            </a:extLst>
          </p:cNvPr>
          <p:cNvSpPr txBox="1"/>
          <p:nvPr/>
        </p:nvSpPr>
        <p:spPr>
          <a:xfrm rot="16200000">
            <a:off x="4598081" y="4484093"/>
            <a:ext cx="3733160" cy="43531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CHARDONNAY</a:t>
            </a:r>
            <a:endParaRPr lang="en-AU" sz="3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C7B403D-F9EA-EA37-AFE7-C8FEC4429B0E}"/>
              </a:ext>
            </a:extLst>
          </p:cNvPr>
          <p:cNvCxnSpPr>
            <a:cxnSpLocks/>
          </p:cNvCxnSpPr>
          <p:nvPr/>
        </p:nvCxnSpPr>
        <p:spPr>
          <a:xfrm>
            <a:off x="10640931" y="3627343"/>
            <a:ext cx="0" cy="16347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871B31A0-A80C-4729-6C27-7EFFE7ABB193}"/>
              </a:ext>
            </a:extLst>
          </p:cNvPr>
          <p:cNvSpPr/>
          <p:nvPr/>
        </p:nvSpPr>
        <p:spPr>
          <a:xfrm>
            <a:off x="7989117" y="872730"/>
            <a:ext cx="2018948" cy="2018948"/>
          </a:xfrm>
          <a:prstGeom prst="ellipse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3" name="object 58">
            <a:extLst>
              <a:ext uri="{FF2B5EF4-FFF2-40B4-BE49-F238E27FC236}">
                <a16:creationId xmlns:a16="http://schemas.microsoft.com/office/drawing/2014/main" id="{C7B361CD-2639-B5DA-0167-6FB8C3704457}"/>
              </a:ext>
            </a:extLst>
          </p:cNvPr>
          <p:cNvSpPr txBox="1"/>
          <p:nvPr/>
        </p:nvSpPr>
        <p:spPr>
          <a:xfrm>
            <a:off x="8126456" y="1531829"/>
            <a:ext cx="1744270" cy="765209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/>
            <a:r>
              <a:rPr lang="ko-KR" altLang="en-US" sz="1800" dirty="0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우아하고 </a:t>
            </a:r>
          </a:p>
          <a:p>
            <a:pPr algn="ctr"/>
            <a:r>
              <a:rPr lang="ko-KR" altLang="en-US" sz="1800" dirty="0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구조감이 좋은 스타일 </a:t>
            </a:r>
            <a:endParaRPr lang="en-AU" sz="1800" dirty="0">
              <a:solidFill>
                <a:schemeClr val="tx1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421C182-5F4C-E00C-18F9-95D51872FEB9}"/>
              </a:ext>
            </a:extLst>
          </p:cNvPr>
          <p:cNvCxnSpPr>
            <a:cxnSpLocks/>
          </p:cNvCxnSpPr>
          <p:nvPr/>
        </p:nvCxnSpPr>
        <p:spPr>
          <a:xfrm>
            <a:off x="2840020" y="2659852"/>
            <a:ext cx="0" cy="35063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AA90851-9867-55FD-7CF1-81E17A4C46C0}"/>
              </a:ext>
            </a:extLst>
          </p:cNvPr>
          <p:cNvCxnSpPr>
            <a:cxnSpLocks/>
          </p:cNvCxnSpPr>
          <p:nvPr/>
        </p:nvCxnSpPr>
        <p:spPr>
          <a:xfrm>
            <a:off x="2840020" y="3012100"/>
            <a:ext cx="30888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D37B2B9-D5FA-03FB-FBEC-F600CA9E6F6D}"/>
              </a:ext>
            </a:extLst>
          </p:cNvPr>
          <p:cNvCxnSpPr>
            <a:cxnSpLocks/>
          </p:cNvCxnSpPr>
          <p:nvPr/>
        </p:nvCxnSpPr>
        <p:spPr>
          <a:xfrm>
            <a:off x="2896126" y="3649415"/>
            <a:ext cx="289507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AC0AAD3-F09E-93F9-F27C-5258DA6DBF36}"/>
              </a:ext>
            </a:extLst>
          </p:cNvPr>
          <p:cNvCxnSpPr>
            <a:cxnSpLocks/>
          </p:cNvCxnSpPr>
          <p:nvPr/>
        </p:nvCxnSpPr>
        <p:spPr>
          <a:xfrm>
            <a:off x="2896126" y="3641795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EC93633A-CD9E-CC49-371B-5615739040C3}"/>
              </a:ext>
            </a:extLst>
          </p:cNvPr>
          <p:cNvSpPr txBox="1"/>
          <p:nvPr/>
        </p:nvSpPr>
        <p:spPr>
          <a:xfrm>
            <a:off x="9605975" y="3882005"/>
            <a:ext cx="2069911" cy="1472839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전형적인 풍미 </a:t>
            </a:r>
            <a:endParaRPr lang="en-AU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자몽</a:t>
            </a: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천도복숭아</a:t>
            </a:r>
            <a:endParaRPr lang="ko-KR" altLang="en-US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복숭아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토스트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부싯돌 </a:t>
            </a:r>
            <a:endParaRPr lang="en-AU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B9BF7CD-47A9-B85B-08B7-49ACEB2F6ED4}"/>
              </a:ext>
            </a:extLst>
          </p:cNvPr>
          <p:cNvSpPr txBox="1"/>
          <p:nvPr/>
        </p:nvSpPr>
        <p:spPr>
          <a:xfrm>
            <a:off x="1333824" y="4105012"/>
            <a:ext cx="3169399" cy="882293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ko-KR" altLang="en-US" sz="16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다채로운 스타일 </a:t>
            </a:r>
            <a:endParaRPr lang="en-AU" altLang="ko-KR" sz="1600" b="1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>
              <a:spcBef>
                <a:spcPts val="203"/>
              </a:spcBef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오크 숙성하지 않은 스타일부터 </a:t>
            </a:r>
          </a:p>
          <a:p>
            <a:pPr algn="ctr">
              <a:spcBef>
                <a:spcPts val="203"/>
              </a:spcBef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오크 배럴 발효 스타일까지 다양 </a:t>
            </a:r>
            <a:endParaRPr lang="en-AU" sz="16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930570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een field with rows of plants&#10;&#10;Description automatically generated with medium confidence">
            <a:extLst>
              <a:ext uri="{FF2B5EF4-FFF2-40B4-BE49-F238E27FC236}">
                <a16:creationId xmlns:a16="http://schemas.microsoft.com/office/drawing/2014/main" id="{34A24D5C-A3C7-A6FB-3E71-0468B79C69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69"/>
          <a:stretch>
            <a:fillRect/>
          </a:stretch>
        </p:blipFill>
        <p:spPr>
          <a:xfrm>
            <a:off x="-24296" y="-39030"/>
            <a:ext cx="6120296" cy="6897030"/>
          </a:xfrm>
          <a:prstGeom prst="rect">
            <a:avLst/>
          </a:prstGeom>
        </p:spPr>
      </p:pic>
      <p:pic>
        <p:nvPicPr>
          <p:cNvPr id="16" name="Picture 15" descr="A logo with text on it&#10;&#10;Description automatically generated">
            <a:extLst>
              <a:ext uri="{FF2B5EF4-FFF2-40B4-BE49-F238E27FC236}">
                <a16:creationId xmlns:a16="http://schemas.microsoft.com/office/drawing/2014/main" id="{F1DDA9DF-FF59-04BF-7B9E-8D9F0E782C9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787" y="256477"/>
            <a:ext cx="2845554" cy="113822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0CCF46F-1569-6759-FCC9-C1AB45350AFF}"/>
              </a:ext>
            </a:extLst>
          </p:cNvPr>
          <p:cNvSpPr txBox="1"/>
          <p:nvPr/>
        </p:nvSpPr>
        <p:spPr>
          <a:xfrm>
            <a:off x="6545766" y="568712"/>
            <a:ext cx="5096107" cy="4798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광활하고 다양한 기후와 수백만 년의 세월을 거쳐 만들어진 풍경 속에서 자란 포도로 빚어낸 호주산 와인 한 잔에는 이야기가 담겨 있습니다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</a:t>
            </a:r>
          </a:p>
          <a:p>
            <a:endParaRPr lang="en-US" altLang="ko-KR" sz="1600" dirty="0">
              <a:solidFill>
                <a:srgbClr val="190000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  <a:p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우리보다 앞선 세대처럼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우리의 현대 와인 생산자와 제조자들은 열정적이고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회복력이 강하며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창의적입니다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오래된 기술을 완벽하게 다듬기 위한 새로운 방법을 끊임없이 탐구하고 있습니다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 공동체는 상호 존중과 훌륭한 와인을 만드는 것에 대한 공통된 사랑으로 연결되어 있으며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미래 세대가 즐길 수 있도록 자연의 경이로움을 보호합니다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우리의 고대 땅에 현대적인 사고방식을 접목하여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우리는 유쾌한 실험을 매우 중요하게 생각합니다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</a:t>
            </a:r>
          </a:p>
          <a:p>
            <a:endParaRPr lang="en-US" altLang="ko-KR" sz="1600" dirty="0">
              <a:solidFill>
                <a:srgbClr val="190000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  <a:p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모험의 맛을 찾고 있다면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호주산 와인을 나침반으로 삼으세요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호주산 와인 한 병을 통해 호주의 경이로움을 경험하게 될 것입니다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우리의 문화와 땅을 정의하는 모험과 다양성을 다시 한번 일깨워 줄 것입니다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</a:t>
            </a:r>
            <a:endParaRPr lang="en-AU" sz="1600" dirty="0">
              <a:solidFill>
                <a:srgbClr val="190000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9888299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45ADE4-7566-52C0-4E05-21C741464D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FDE61B-5CF3-B98F-9895-1DAF4ABA192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91955" y="590594"/>
            <a:ext cx="7904034" cy="903943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ko-KR" altLang="en-US" sz="3200" b="1" dirty="0" err="1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샤르도네</a:t>
            </a:r>
            <a:br>
              <a:rPr lang="en-US" sz="3200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4000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특징</a:t>
            </a:r>
            <a:endParaRPr lang="en-US" sz="4000" b="1" dirty="0">
              <a:solidFill>
                <a:schemeClr val="accent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F56D2EB-195E-E0F7-2B13-B4E3B0A8B0B4}"/>
              </a:ext>
            </a:extLst>
          </p:cNvPr>
          <p:cNvSpPr/>
          <p:nvPr/>
        </p:nvSpPr>
        <p:spPr>
          <a:xfrm>
            <a:off x="2008429" y="1889840"/>
            <a:ext cx="272668" cy="272668"/>
          </a:xfrm>
          <a:prstGeom prst="ellipse">
            <a:avLst/>
          </a:prstGeom>
          <a:solidFill>
            <a:srgbClr val="FAF5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62BE3D1-FF94-496F-0AE3-EA9C4117F0C3}"/>
              </a:ext>
            </a:extLst>
          </p:cNvPr>
          <p:cNvSpPr/>
          <p:nvPr/>
        </p:nvSpPr>
        <p:spPr>
          <a:xfrm>
            <a:off x="2372572" y="1886938"/>
            <a:ext cx="272668" cy="272668"/>
          </a:xfrm>
          <a:prstGeom prst="ellipse">
            <a:avLst/>
          </a:prstGeom>
          <a:solidFill>
            <a:srgbClr val="EDED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1291C1B-82A5-4F4A-A87C-2A021E60710E}"/>
              </a:ext>
            </a:extLst>
          </p:cNvPr>
          <p:cNvSpPr/>
          <p:nvPr/>
        </p:nvSpPr>
        <p:spPr>
          <a:xfrm>
            <a:off x="2736715" y="1886938"/>
            <a:ext cx="272668" cy="272668"/>
          </a:xfrm>
          <a:prstGeom prst="ellipse">
            <a:avLst/>
          </a:prstGeom>
          <a:solidFill>
            <a:srgbClr val="EBE8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BC3DDA9-AB5C-D3C6-6A5D-E4BCE6FF5CD2}"/>
              </a:ext>
            </a:extLst>
          </p:cNvPr>
          <p:cNvSpPr/>
          <p:nvPr/>
        </p:nvSpPr>
        <p:spPr>
          <a:xfrm>
            <a:off x="3100858" y="1886938"/>
            <a:ext cx="272668" cy="272668"/>
          </a:xfrm>
          <a:prstGeom prst="ellipse">
            <a:avLst/>
          </a:prstGeom>
          <a:solidFill>
            <a:srgbClr val="F7CD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5D5E2F84-A7FC-2923-990C-971FADE9EC37}"/>
              </a:ext>
            </a:extLst>
          </p:cNvPr>
          <p:cNvSpPr/>
          <p:nvPr/>
        </p:nvSpPr>
        <p:spPr>
          <a:xfrm>
            <a:off x="3465382" y="1886938"/>
            <a:ext cx="272668" cy="272668"/>
          </a:xfrm>
          <a:prstGeom prst="ellipse">
            <a:avLst/>
          </a:prstGeom>
          <a:solidFill>
            <a:srgbClr val="F7BD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81884036-2716-602E-A397-6AA600F744D3}"/>
              </a:ext>
            </a:extLst>
          </p:cNvPr>
          <p:cNvSpPr/>
          <p:nvPr/>
        </p:nvSpPr>
        <p:spPr>
          <a:xfrm>
            <a:off x="3829906" y="1886938"/>
            <a:ext cx="272668" cy="272668"/>
          </a:xfrm>
          <a:prstGeom prst="ellipse">
            <a:avLst/>
          </a:prstGeom>
          <a:solidFill>
            <a:srgbClr val="FDC7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2B0DB3A5-7DE6-4535-25A9-3B9FFA2A73D3}"/>
              </a:ext>
            </a:extLst>
          </p:cNvPr>
          <p:cNvSpPr/>
          <p:nvPr/>
        </p:nvSpPr>
        <p:spPr>
          <a:xfrm>
            <a:off x="4188251" y="1886938"/>
            <a:ext cx="272668" cy="272668"/>
          </a:xfrm>
          <a:prstGeom prst="ellipse">
            <a:avLst/>
          </a:prstGeom>
          <a:solidFill>
            <a:srgbClr val="F1BA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82CE8839-B14D-EC3A-0C13-1CA5CC770955}"/>
              </a:ext>
            </a:extLst>
          </p:cNvPr>
          <p:cNvSpPr/>
          <p:nvPr/>
        </p:nvSpPr>
        <p:spPr>
          <a:xfrm>
            <a:off x="4558953" y="1886938"/>
            <a:ext cx="272668" cy="272668"/>
          </a:xfrm>
          <a:prstGeom prst="ellipse">
            <a:avLst/>
          </a:prstGeom>
          <a:solidFill>
            <a:srgbClr val="D994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FF78DB7C-6710-BFED-03C6-B12CAFED3C04}"/>
              </a:ext>
            </a:extLst>
          </p:cNvPr>
          <p:cNvSpPr/>
          <p:nvPr/>
        </p:nvSpPr>
        <p:spPr>
          <a:xfrm>
            <a:off x="4923477" y="1886938"/>
            <a:ext cx="272668" cy="272668"/>
          </a:xfrm>
          <a:prstGeom prst="ellipse">
            <a:avLst/>
          </a:prstGeom>
          <a:solidFill>
            <a:srgbClr val="C4853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0380C0AA-F88B-1660-EC0B-AB4202E378AB}"/>
              </a:ext>
            </a:extLst>
          </p:cNvPr>
          <p:cNvSpPr txBox="1"/>
          <p:nvPr/>
        </p:nvSpPr>
        <p:spPr>
          <a:xfrm>
            <a:off x="3100858" y="2325929"/>
            <a:ext cx="170795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2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샤르도네</a:t>
            </a:r>
            <a:endParaRPr lang="en-US" sz="12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889E2E6B-B4FC-4D27-093E-FF22D5ADCF2C}"/>
              </a:ext>
            </a:extLst>
          </p:cNvPr>
          <p:cNvSpPr/>
          <p:nvPr/>
        </p:nvSpPr>
        <p:spPr>
          <a:xfrm>
            <a:off x="2008429" y="303901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36AB2BF6-B6E0-550B-F394-A08618E37ABC}"/>
              </a:ext>
            </a:extLst>
          </p:cNvPr>
          <p:cNvSpPr/>
          <p:nvPr/>
        </p:nvSpPr>
        <p:spPr>
          <a:xfrm>
            <a:off x="2372572" y="30361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C3F6284D-50A0-B092-6E0B-687AFEAA4EF8}"/>
              </a:ext>
            </a:extLst>
          </p:cNvPr>
          <p:cNvSpPr/>
          <p:nvPr/>
        </p:nvSpPr>
        <p:spPr>
          <a:xfrm>
            <a:off x="2736715" y="30361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2B82FD9A-227A-DC48-3962-B75CEF43311F}"/>
              </a:ext>
            </a:extLst>
          </p:cNvPr>
          <p:cNvSpPr/>
          <p:nvPr/>
        </p:nvSpPr>
        <p:spPr>
          <a:xfrm>
            <a:off x="3100858" y="30361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28A46049-63B6-2E72-2848-E3A891BCC211}"/>
              </a:ext>
            </a:extLst>
          </p:cNvPr>
          <p:cNvSpPr/>
          <p:nvPr/>
        </p:nvSpPr>
        <p:spPr>
          <a:xfrm>
            <a:off x="3465382" y="30361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C5C78655-6C11-AB64-A2ED-7034DF0FF779}"/>
              </a:ext>
            </a:extLst>
          </p:cNvPr>
          <p:cNvSpPr/>
          <p:nvPr/>
        </p:nvSpPr>
        <p:spPr>
          <a:xfrm>
            <a:off x="3829906" y="30361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23B7EFA6-29BE-1C16-13C3-30E0CCB4872F}"/>
              </a:ext>
            </a:extLst>
          </p:cNvPr>
          <p:cNvSpPr/>
          <p:nvPr/>
        </p:nvSpPr>
        <p:spPr>
          <a:xfrm>
            <a:off x="4188251" y="30361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ACF69098-86FD-FE77-8092-920C4D167604}"/>
              </a:ext>
            </a:extLst>
          </p:cNvPr>
          <p:cNvSpPr/>
          <p:nvPr/>
        </p:nvSpPr>
        <p:spPr>
          <a:xfrm>
            <a:off x="4558953" y="30361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6B028919-6A18-01F4-BB26-F18ECE53911C}"/>
              </a:ext>
            </a:extLst>
          </p:cNvPr>
          <p:cNvSpPr/>
          <p:nvPr/>
        </p:nvSpPr>
        <p:spPr>
          <a:xfrm>
            <a:off x="4923477" y="30361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0578BD73-E803-010F-D580-99A4F5AF1A1C}"/>
              </a:ext>
            </a:extLst>
          </p:cNvPr>
          <p:cNvSpPr/>
          <p:nvPr/>
        </p:nvSpPr>
        <p:spPr>
          <a:xfrm>
            <a:off x="2008429" y="391185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9C50D499-92FE-191F-A066-1C441C1AFEE6}"/>
              </a:ext>
            </a:extLst>
          </p:cNvPr>
          <p:cNvSpPr/>
          <p:nvPr/>
        </p:nvSpPr>
        <p:spPr>
          <a:xfrm>
            <a:off x="2372572" y="390895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038F7BF3-915C-F506-9D7B-79E20DE5B43B}"/>
              </a:ext>
            </a:extLst>
          </p:cNvPr>
          <p:cNvSpPr/>
          <p:nvPr/>
        </p:nvSpPr>
        <p:spPr>
          <a:xfrm>
            <a:off x="2736715" y="390895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CD312308-6A25-F4D2-DEEB-2DCB01093378}"/>
              </a:ext>
            </a:extLst>
          </p:cNvPr>
          <p:cNvSpPr/>
          <p:nvPr/>
        </p:nvSpPr>
        <p:spPr>
          <a:xfrm>
            <a:off x="3100858" y="390895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E43B8C7F-07DF-0ECB-5312-0A55CBB4A72E}"/>
              </a:ext>
            </a:extLst>
          </p:cNvPr>
          <p:cNvSpPr/>
          <p:nvPr/>
        </p:nvSpPr>
        <p:spPr>
          <a:xfrm>
            <a:off x="3465382" y="390895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5BFD544A-5966-9EFC-5B26-0EBC880CA6A7}"/>
              </a:ext>
            </a:extLst>
          </p:cNvPr>
          <p:cNvSpPr/>
          <p:nvPr/>
        </p:nvSpPr>
        <p:spPr>
          <a:xfrm>
            <a:off x="3829906" y="390895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7EF0F0EC-AE6F-D745-543C-59511E924829}"/>
              </a:ext>
            </a:extLst>
          </p:cNvPr>
          <p:cNvSpPr/>
          <p:nvPr/>
        </p:nvSpPr>
        <p:spPr>
          <a:xfrm>
            <a:off x="4188251" y="390895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B2F2A0B3-CB15-A8CC-3165-78E705E00DA0}"/>
              </a:ext>
            </a:extLst>
          </p:cNvPr>
          <p:cNvSpPr/>
          <p:nvPr/>
        </p:nvSpPr>
        <p:spPr>
          <a:xfrm>
            <a:off x="4558953" y="390895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87343FB6-7E3B-B3DE-5779-F283805FF772}"/>
              </a:ext>
            </a:extLst>
          </p:cNvPr>
          <p:cNvSpPr/>
          <p:nvPr/>
        </p:nvSpPr>
        <p:spPr>
          <a:xfrm>
            <a:off x="4923477" y="390895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9ADF75C1-2283-CB22-99AC-2C1A54F55AA9}"/>
              </a:ext>
            </a:extLst>
          </p:cNvPr>
          <p:cNvSpPr/>
          <p:nvPr/>
        </p:nvSpPr>
        <p:spPr>
          <a:xfrm>
            <a:off x="2008429" y="462277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0C790E21-B961-56B1-A980-C1C60AD6D249}"/>
              </a:ext>
            </a:extLst>
          </p:cNvPr>
          <p:cNvSpPr/>
          <p:nvPr/>
        </p:nvSpPr>
        <p:spPr>
          <a:xfrm>
            <a:off x="2372572" y="46198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B4E5A90C-4C56-B0A4-F80E-15BA53D01685}"/>
              </a:ext>
            </a:extLst>
          </p:cNvPr>
          <p:cNvSpPr/>
          <p:nvPr/>
        </p:nvSpPr>
        <p:spPr>
          <a:xfrm>
            <a:off x="2736715" y="46198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95D78A90-2F29-8309-25EF-AF983C9E0DF4}"/>
              </a:ext>
            </a:extLst>
          </p:cNvPr>
          <p:cNvSpPr/>
          <p:nvPr/>
        </p:nvSpPr>
        <p:spPr>
          <a:xfrm>
            <a:off x="3100858" y="46198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B8D7AD80-E89E-94FC-05B3-65E2B789EDBF}"/>
              </a:ext>
            </a:extLst>
          </p:cNvPr>
          <p:cNvSpPr/>
          <p:nvPr/>
        </p:nvSpPr>
        <p:spPr>
          <a:xfrm>
            <a:off x="3465382" y="46198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C359EA06-9A7D-9E0F-4522-82CD640F0D85}"/>
              </a:ext>
            </a:extLst>
          </p:cNvPr>
          <p:cNvSpPr/>
          <p:nvPr/>
        </p:nvSpPr>
        <p:spPr>
          <a:xfrm>
            <a:off x="3829906" y="46198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28D376A2-3656-F7BF-8E97-DA95B182B782}"/>
              </a:ext>
            </a:extLst>
          </p:cNvPr>
          <p:cNvSpPr/>
          <p:nvPr/>
        </p:nvSpPr>
        <p:spPr>
          <a:xfrm>
            <a:off x="4188251" y="46198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86771A24-F00F-4429-B5A3-60CC5B631545}"/>
              </a:ext>
            </a:extLst>
          </p:cNvPr>
          <p:cNvSpPr/>
          <p:nvPr/>
        </p:nvSpPr>
        <p:spPr>
          <a:xfrm>
            <a:off x="4558953" y="46198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11320E13-6CCD-AA11-E9F0-092E97D873B8}"/>
              </a:ext>
            </a:extLst>
          </p:cNvPr>
          <p:cNvSpPr/>
          <p:nvPr/>
        </p:nvSpPr>
        <p:spPr>
          <a:xfrm>
            <a:off x="4923477" y="46198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C078604D-736D-2D36-8664-746636080348}"/>
              </a:ext>
            </a:extLst>
          </p:cNvPr>
          <p:cNvSpPr/>
          <p:nvPr/>
        </p:nvSpPr>
        <p:spPr>
          <a:xfrm>
            <a:off x="2008429" y="539622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DCF7E2D1-1D3D-AE8A-B1C6-08055DE528DA}"/>
              </a:ext>
            </a:extLst>
          </p:cNvPr>
          <p:cNvSpPr/>
          <p:nvPr/>
        </p:nvSpPr>
        <p:spPr>
          <a:xfrm>
            <a:off x="2372572" y="53933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47DC42B4-9713-6197-7E67-351186EFCE73}"/>
              </a:ext>
            </a:extLst>
          </p:cNvPr>
          <p:cNvSpPr/>
          <p:nvPr/>
        </p:nvSpPr>
        <p:spPr>
          <a:xfrm>
            <a:off x="2736715" y="53933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8B7D4B46-0DBC-8E17-9E4A-ED8869CBCB88}"/>
              </a:ext>
            </a:extLst>
          </p:cNvPr>
          <p:cNvSpPr/>
          <p:nvPr/>
        </p:nvSpPr>
        <p:spPr>
          <a:xfrm>
            <a:off x="3100858" y="53933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809198EE-61B6-0C55-5E72-CC96478B3081}"/>
              </a:ext>
            </a:extLst>
          </p:cNvPr>
          <p:cNvSpPr/>
          <p:nvPr/>
        </p:nvSpPr>
        <p:spPr>
          <a:xfrm>
            <a:off x="3465382" y="53933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BE48170E-C2C8-5ECB-7B4E-4825282DA9F8}"/>
              </a:ext>
            </a:extLst>
          </p:cNvPr>
          <p:cNvSpPr/>
          <p:nvPr/>
        </p:nvSpPr>
        <p:spPr>
          <a:xfrm>
            <a:off x="3829906" y="53933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ABB9A261-A519-8F83-CC9C-C27E7BE7C8BC}"/>
              </a:ext>
            </a:extLst>
          </p:cNvPr>
          <p:cNvSpPr/>
          <p:nvPr/>
        </p:nvSpPr>
        <p:spPr>
          <a:xfrm>
            <a:off x="4188251" y="53933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3C6B49AE-22F4-29C7-6562-D5F7B5533FAF}"/>
              </a:ext>
            </a:extLst>
          </p:cNvPr>
          <p:cNvSpPr/>
          <p:nvPr/>
        </p:nvSpPr>
        <p:spPr>
          <a:xfrm>
            <a:off x="4558953" y="53933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458A706B-18C3-65BA-DD55-E8D0F35DB7E9}"/>
              </a:ext>
            </a:extLst>
          </p:cNvPr>
          <p:cNvSpPr/>
          <p:nvPr/>
        </p:nvSpPr>
        <p:spPr>
          <a:xfrm>
            <a:off x="4923477" y="53933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D11C57C6-EF40-F4C0-3BC7-803F45BD5066}"/>
              </a:ext>
            </a:extLst>
          </p:cNvPr>
          <p:cNvSpPr/>
          <p:nvPr/>
        </p:nvSpPr>
        <p:spPr>
          <a:xfrm>
            <a:off x="2008429" y="618088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4274FBC1-5792-4EF8-6975-F5AA36DEF46D}"/>
              </a:ext>
            </a:extLst>
          </p:cNvPr>
          <p:cNvSpPr/>
          <p:nvPr/>
        </p:nvSpPr>
        <p:spPr>
          <a:xfrm>
            <a:off x="2372572" y="61779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88F5D0DA-5D57-0855-F499-3E4388E0A04B}"/>
              </a:ext>
            </a:extLst>
          </p:cNvPr>
          <p:cNvSpPr/>
          <p:nvPr/>
        </p:nvSpPr>
        <p:spPr>
          <a:xfrm>
            <a:off x="2736715" y="617797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D70863FB-17C8-F44A-FCF0-935042648F15}"/>
              </a:ext>
            </a:extLst>
          </p:cNvPr>
          <p:cNvSpPr/>
          <p:nvPr/>
        </p:nvSpPr>
        <p:spPr>
          <a:xfrm>
            <a:off x="3100858" y="61779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E1CF8C33-738A-C89E-6C4A-20BAC9F3863E}"/>
              </a:ext>
            </a:extLst>
          </p:cNvPr>
          <p:cNvSpPr/>
          <p:nvPr/>
        </p:nvSpPr>
        <p:spPr>
          <a:xfrm>
            <a:off x="4558953" y="61779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090B0514-3BDB-C3CE-E2C8-7DF23BABCD3E}"/>
              </a:ext>
            </a:extLst>
          </p:cNvPr>
          <p:cNvSpPr/>
          <p:nvPr/>
        </p:nvSpPr>
        <p:spPr>
          <a:xfrm>
            <a:off x="4923477" y="61779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F7BE47A5-31FE-7369-C739-812BB7B8CA83}"/>
              </a:ext>
            </a:extLst>
          </p:cNvPr>
          <p:cNvSpPr txBox="1"/>
          <p:nvPr/>
        </p:nvSpPr>
        <p:spPr>
          <a:xfrm>
            <a:off x="1919230" y="5895450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0CAD56FE-068D-C6AD-6B06-DF4BF875D846}"/>
              </a:ext>
            </a:extLst>
          </p:cNvPr>
          <p:cNvSpPr txBox="1"/>
          <p:nvPr/>
        </p:nvSpPr>
        <p:spPr>
          <a:xfrm>
            <a:off x="2994377" y="5855779"/>
            <a:ext cx="116730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12% – 14%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B5A9709D-06AD-382A-042C-DC037BA6DFC0}"/>
              </a:ext>
            </a:extLst>
          </p:cNvPr>
          <p:cNvSpPr txBox="1"/>
          <p:nvPr/>
        </p:nvSpPr>
        <p:spPr>
          <a:xfrm>
            <a:off x="4473279" y="586089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38" name="Straight Connector 137">
            <a:extLst>
              <a:ext uri="{FF2B5EF4-FFF2-40B4-BE49-F238E27FC236}">
                <a16:creationId xmlns:a16="http://schemas.microsoft.com/office/drawing/2014/main" id="{A99BF965-57F4-CB8F-FDFE-23CC6ACE8858}"/>
              </a:ext>
            </a:extLst>
          </p:cNvPr>
          <p:cNvCxnSpPr>
            <a:cxnSpLocks/>
          </p:cNvCxnSpPr>
          <p:nvPr/>
        </p:nvCxnSpPr>
        <p:spPr>
          <a:xfrm>
            <a:off x="2895677" y="219806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03FDA0F-21D6-B6B2-AE51-AE04EAF96B95}"/>
              </a:ext>
            </a:extLst>
          </p:cNvPr>
          <p:cNvCxnSpPr>
            <a:cxnSpLocks/>
          </p:cNvCxnSpPr>
          <p:nvPr/>
        </p:nvCxnSpPr>
        <p:spPr>
          <a:xfrm>
            <a:off x="4335857" y="219806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8A61614-7002-6A26-BEB0-31C1E030BADD}"/>
              </a:ext>
            </a:extLst>
          </p:cNvPr>
          <p:cNvCxnSpPr>
            <a:cxnSpLocks/>
          </p:cNvCxnSpPr>
          <p:nvPr/>
        </p:nvCxnSpPr>
        <p:spPr>
          <a:xfrm>
            <a:off x="2901068" y="2323747"/>
            <a:ext cx="143510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927E5834-39F5-F685-FAEF-64164F5D6189}"/>
              </a:ext>
            </a:extLst>
          </p:cNvPr>
          <p:cNvSpPr/>
          <p:nvPr/>
        </p:nvSpPr>
        <p:spPr>
          <a:xfrm>
            <a:off x="2008429" y="495592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DBEBD59-6FAF-B75A-82BB-C062CEA3E3B9}"/>
              </a:ext>
            </a:extLst>
          </p:cNvPr>
          <p:cNvSpPr/>
          <p:nvPr/>
        </p:nvSpPr>
        <p:spPr>
          <a:xfrm>
            <a:off x="2372572" y="495302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E3F2CA5E-EC4D-5282-4728-D22C0A18129B}"/>
              </a:ext>
            </a:extLst>
          </p:cNvPr>
          <p:cNvSpPr/>
          <p:nvPr/>
        </p:nvSpPr>
        <p:spPr>
          <a:xfrm>
            <a:off x="2736715" y="495302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E7349042-9E1A-BCE3-E0A3-36B408160C47}"/>
              </a:ext>
            </a:extLst>
          </p:cNvPr>
          <p:cNvSpPr/>
          <p:nvPr/>
        </p:nvSpPr>
        <p:spPr>
          <a:xfrm>
            <a:off x="3100858" y="495302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1BA54C0E-AA1A-F5AD-087B-A0A8A952839B}"/>
              </a:ext>
            </a:extLst>
          </p:cNvPr>
          <p:cNvSpPr/>
          <p:nvPr/>
        </p:nvSpPr>
        <p:spPr>
          <a:xfrm>
            <a:off x="3465382" y="495302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84340B36-EDB0-99C4-1A15-E884AFD84926}"/>
              </a:ext>
            </a:extLst>
          </p:cNvPr>
          <p:cNvSpPr/>
          <p:nvPr/>
        </p:nvSpPr>
        <p:spPr>
          <a:xfrm>
            <a:off x="3829906" y="495302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2AE36AEA-EEEE-900D-E9B6-CA2839224610}"/>
              </a:ext>
            </a:extLst>
          </p:cNvPr>
          <p:cNvSpPr/>
          <p:nvPr/>
        </p:nvSpPr>
        <p:spPr>
          <a:xfrm>
            <a:off x="4188251" y="495302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0F12C499-9CF6-BC2E-E619-C9110D741D9D}"/>
              </a:ext>
            </a:extLst>
          </p:cNvPr>
          <p:cNvSpPr/>
          <p:nvPr/>
        </p:nvSpPr>
        <p:spPr>
          <a:xfrm>
            <a:off x="4558953" y="495302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9C7ADA06-D4DE-7449-2329-DD206DFF643F}"/>
              </a:ext>
            </a:extLst>
          </p:cNvPr>
          <p:cNvSpPr/>
          <p:nvPr/>
        </p:nvSpPr>
        <p:spPr>
          <a:xfrm>
            <a:off x="4923477" y="495302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FF83CACA-C027-7EB1-755B-536D0A7EBDE2}"/>
              </a:ext>
            </a:extLst>
          </p:cNvPr>
          <p:cNvSpPr txBox="1"/>
          <p:nvPr/>
        </p:nvSpPr>
        <p:spPr>
          <a:xfrm>
            <a:off x="-234223" y="4950108"/>
            <a:ext cx="1850978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altLang="ko-KR" sz="10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(</a:t>
            </a:r>
            <a:r>
              <a:rPr lang="ko-KR" altLang="en-US" sz="10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산림이 없는 스타일</a:t>
            </a:r>
            <a:r>
              <a:rPr lang="en-US" altLang="ko-KR" sz="10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)</a:t>
            </a:r>
            <a:endParaRPr lang="en-US" sz="10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EF197EB-FA05-49EE-5102-7E3679811426}"/>
              </a:ext>
            </a:extLst>
          </p:cNvPr>
          <p:cNvCxnSpPr>
            <a:cxnSpLocks/>
          </p:cNvCxnSpPr>
          <p:nvPr/>
        </p:nvCxnSpPr>
        <p:spPr>
          <a:xfrm>
            <a:off x="1568595" y="5070636"/>
            <a:ext cx="34180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Oval 27">
            <a:extLst>
              <a:ext uri="{FF2B5EF4-FFF2-40B4-BE49-F238E27FC236}">
                <a16:creationId xmlns:a16="http://schemas.microsoft.com/office/drawing/2014/main" id="{ABA7A55F-3EAC-5F28-E1A3-295C9719758F}"/>
              </a:ext>
            </a:extLst>
          </p:cNvPr>
          <p:cNvSpPr/>
          <p:nvPr/>
        </p:nvSpPr>
        <p:spPr>
          <a:xfrm>
            <a:off x="3821762" y="61779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D74F1FB2-F9AD-AA58-40A6-46B71CADC9FC}"/>
              </a:ext>
            </a:extLst>
          </p:cNvPr>
          <p:cNvSpPr/>
          <p:nvPr/>
        </p:nvSpPr>
        <p:spPr>
          <a:xfrm>
            <a:off x="4186286" y="61779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pic>
        <p:nvPicPr>
          <p:cNvPr id="3" name="Picture Placeholder 8">
            <a:extLst>
              <a:ext uri="{FF2B5EF4-FFF2-40B4-BE49-F238E27FC236}">
                <a16:creationId xmlns:a16="http://schemas.microsoft.com/office/drawing/2014/main" id="{1789FB79-0E72-18B7-C4D8-B4D2B45FC3F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56728" y="650632"/>
            <a:ext cx="2018948" cy="6112057"/>
          </a:xfrm>
          <a:prstGeom prst="rect">
            <a:avLst/>
          </a:prstGeom>
        </p:spPr>
      </p:pic>
      <p:sp>
        <p:nvSpPr>
          <p:cNvPr id="6" name="object 10">
            <a:extLst>
              <a:ext uri="{FF2B5EF4-FFF2-40B4-BE49-F238E27FC236}">
                <a16:creationId xmlns:a16="http://schemas.microsoft.com/office/drawing/2014/main" id="{956892DD-2454-6B59-20DD-5BA3733A0C97}"/>
              </a:ext>
            </a:extLst>
          </p:cNvPr>
          <p:cNvSpPr txBox="1"/>
          <p:nvPr/>
        </p:nvSpPr>
        <p:spPr>
          <a:xfrm rot="16200000">
            <a:off x="8319410" y="4333673"/>
            <a:ext cx="3733160" cy="43531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CHARDONNAY</a:t>
            </a:r>
            <a:endParaRPr lang="en-AU" sz="3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4B63A697-7D0B-FD1C-36C3-C83A790C6F0F}"/>
              </a:ext>
            </a:extLst>
          </p:cNvPr>
          <p:cNvSpPr/>
          <p:nvPr/>
        </p:nvSpPr>
        <p:spPr>
          <a:xfrm>
            <a:off x="3455276" y="61779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9EE68A67-A2F7-6CFC-107B-5F5BFC5B4052}"/>
              </a:ext>
            </a:extLst>
          </p:cNvPr>
          <p:cNvSpPr txBox="1"/>
          <p:nvPr/>
        </p:nvSpPr>
        <p:spPr>
          <a:xfrm>
            <a:off x="527983" y="1907892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6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색</a:t>
            </a:r>
            <a:endParaRPr lang="en-US" sz="16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1CDB0E5-DFA9-DF63-4376-E2BE10BCD712}"/>
              </a:ext>
            </a:extLst>
          </p:cNvPr>
          <p:cNvCxnSpPr>
            <a:cxnSpLocks/>
          </p:cNvCxnSpPr>
          <p:nvPr/>
        </p:nvCxnSpPr>
        <p:spPr>
          <a:xfrm>
            <a:off x="926698" y="2016258"/>
            <a:ext cx="103003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2">
            <a:extLst>
              <a:ext uri="{FF2B5EF4-FFF2-40B4-BE49-F238E27FC236}">
                <a16:creationId xmlns:a16="http://schemas.microsoft.com/office/drawing/2014/main" id="{2404D630-2CFE-7B27-1FEF-83C9325EAA61}"/>
              </a:ext>
            </a:extLst>
          </p:cNvPr>
          <p:cNvSpPr txBox="1"/>
          <p:nvPr/>
        </p:nvSpPr>
        <p:spPr>
          <a:xfrm>
            <a:off x="527982" y="3009922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바디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4EEB71EE-E0E9-4FC2-E005-670D2780FF2F}"/>
              </a:ext>
            </a:extLst>
          </p:cNvPr>
          <p:cNvCxnSpPr>
            <a:cxnSpLocks/>
          </p:cNvCxnSpPr>
          <p:nvPr/>
        </p:nvCxnSpPr>
        <p:spPr>
          <a:xfrm>
            <a:off x="1074503" y="3177793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itle 2">
            <a:extLst>
              <a:ext uri="{FF2B5EF4-FFF2-40B4-BE49-F238E27FC236}">
                <a16:creationId xmlns:a16="http://schemas.microsoft.com/office/drawing/2014/main" id="{03ECABA0-0EBC-F255-7FF0-19D477D1B9D4}"/>
              </a:ext>
            </a:extLst>
          </p:cNvPr>
          <p:cNvSpPr txBox="1"/>
          <p:nvPr/>
        </p:nvSpPr>
        <p:spPr>
          <a:xfrm>
            <a:off x="527982" y="3881073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당도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3A6B9EC4-E52E-2C2B-0ADD-BAEDA9C9C9B6}"/>
              </a:ext>
            </a:extLst>
          </p:cNvPr>
          <p:cNvCxnSpPr>
            <a:cxnSpLocks/>
          </p:cNvCxnSpPr>
          <p:nvPr/>
        </p:nvCxnSpPr>
        <p:spPr>
          <a:xfrm>
            <a:off x="1074503" y="4048944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itle 2">
            <a:extLst>
              <a:ext uri="{FF2B5EF4-FFF2-40B4-BE49-F238E27FC236}">
                <a16:creationId xmlns:a16="http://schemas.microsoft.com/office/drawing/2014/main" id="{3E7482E3-B247-3A99-E80B-2FED4384B51D}"/>
              </a:ext>
            </a:extLst>
          </p:cNvPr>
          <p:cNvSpPr txBox="1"/>
          <p:nvPr/>
        </p:nvSpPr>
        <p:spPr>
          <a:xfrm>
            <a:off x="1507136" y="4380789"/>
            <a:ext cx="126975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낮은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9" name="Title 2">
            <a:extLst>
              <a:ext uri="{FF2B5EF4-FFF2-40B4-BE49-F238E27FC236}">
                <a16:creationId xmlns:a16="http://schemas.microsoft.com/office/drawing/2014/main" id="{9F2DDB43-6160-3907-55D6-F35F786B4A93}"/>
              </a:ext>
            </a:extLst>
          </p:cNvPr>
          <p:cNvSpPr txBox="1"/>
          <p:nvPr/>
        </p:nvSpPr>
        <p:spPr>
          <a:xfrm>
            <a:off x="3030965" y="4358548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중간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0" name="Title 2">
            <a:extLst>
              <a:ext uri="{FF2B5EF4-FFF2-40B4-BE49-F238E27FC236}">
                <a16:creationId xmlns:a16="http://schemas.microsoft.com/office/drawing/2014/main" id="{D529CB58-9376-E83A-E570-E2EF34FB2DEA}"/>
              </a:ext>
            </a:extLst>
          </p:cNvPr>
          <p:cNvSpPr txBox="1"/>
          <p:nvPr/>
        </p:nvSpPr>
        <p:spPr>
          <a:xfrm>
            <a:off x="4473279" y="435854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높음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7" name="Title 2">
            <a:extLst>
              <a:ext uri="{FF2B5EF4-FFF2-40B4-BE49-F238E27FC236}">
                <a16:creationId xmlns:a16="http://schemas.microsoft.com/office/drawing/2014/main" id="{0FEEE23E-FFC0-3574-7C2E-4A2030C8EE49}"/>
              </a:ext>
            </a:extLst>
          </p:cNvPr>
          <p:cNvSpPr txBox="1"/>
          <p:nvPr/>
        </p:nvSpPr>
        <p:spPr>
          <a:xfrm>
            <a:off x="527982" y="459932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오크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435DC48-4C54-C8D7-E0AF-CB2BB0035077}"/>
              </a:ext>
            </a:extLst>
          </p:cNvPr>
          <p:cNvCxnSpPr>
            <a:cxnSpLocks/>
          </p:cNvCxnSpPr>
          <p:nvPr/>
        </p:nvCxnSpPr>
        <p:spPr>
          <a:xfrm>
            <a:off x="1074503" y="4767196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itle 2">
            <a:extLst>
              <a:ext uri="{FF2B5EF4-FFF2-40B4-BE49-F238E27FC236}">
                <a16:creationId xmlns:a16="http://schemas.microsoft.com/office/drawing/2014/main" id="{1FC84D37-BF53-230A-7C29-9676D5ECBBB4}"/>
              </a:ext>
            </a:extLst>
          </p:cNvPr>
          <p:cNvSpPr txBox="1"/>
          <p:nvPr/>
        </p:nvSpPr>
        <p:spPr>
          <a:xfrm>
            <a:off x="527982" y="5376389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산도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393AC025-6E72-E1C8-3F2B-B433541BDF1F}"/>
              </a:ext>
            </a:extLst>
          </p:cNvPr>
          <p:cNvCxnSpPr>
            <a:cxnSpLocks/>
          </p:cNvCxnSpPr>
          <p:nvPr/>
        </p:nvCxnSpPr>
        <p:spPr>
          <a:xfrm>
            <a:off x="1074503" y="5544260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itle 2">
            <a:extLst>
              <a:ext uri="{FF2B5EF4-FFF2-40B4-BE49-F238E27FC236}">
                <a16:creationId xmlns:a16="http://schemas.microsoft.com/office/drawing/2014/main" id="{726738BA-7726-1BE8-6A2D-EE6F75A9B854}"/>
              </a:ext>
            </a:extLst>
          </p:cNvPr>
          <p:cNvSpPr txBox="1"/>
          <p:nvPr/>
        </p:nvSpPr>
        <p:spPr>
          <a:xfrm>
            <a:off x="527982" y="6153721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알코올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BFB8353F-0559-9546-5014-11E563CD3D37}"/>
              </a:ext>
            </a:extLst>
          </p:cNvPr>
          <p:cNvCxnSpPr>
            <a:cxnSpLocks/>
          </p:cNvCxnSpPr>
          <p:nvPr/>
        </p:nvCxnSpPr>
        <p:spPr>
          <a:xfrm>
            <a:off x="1244093" y="6321592"/>
            <a:ext cx="71264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itle 2">
            <a:extLst>
              <a:ext uri="{FF2B5EF4-FFF2-40B4-BE49-F238E27FC236}">
                <a16:creationId xmlns:a16="http://schemas.microsoft.com/office/drawing/2014/main" id="{2BCFD748-3189-01B5-B54D-5CC952A2F180}"/>
              </a:ext>
            </a:extLst>
          </p:cNvPr>
          <p:cNvSpPr txBox="1"/>
          <p:nvPr/>
        </p:nvSpPr>
        <p:spPr>
          <a:xfrm>
            <a:off x="1921294" y="269099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라이트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8" name="Title 2">
            <a:extLst>
              <a:ext uri="{FF2B5EF4-FFF2-40B4-BE49-F238E27FC236}">
                <a16:creationId xmlns:a16="http://schemas.microsoft.com/office/drawing/2014/main" id="{2FFDB930-B28B-8056-EBB9-0245B9F37B57}"/>
              </a:ext>
            </a:extLst>
          </p:cNvPr>
          <p:cNvSpPr txBox="1"/>
          <p:nvPr/>
        </p:nvSpPr>
        <p:spPr>
          <a:xfrm>
            <a:off x="3222187" y="269358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8" name="Title 2">
            <a:extLst>
              <a:ext uri="{FF2B5EF4-FFF2-40B4-BE49-F238E27FC236}">
                <a16:creationId xmlns:a16="http://schemas.microsoft.com/office/drawing/2014/main" id="{2C968FE5-BC2B-470F-766C-D1F1B7F1FB8D}"/>
              </a:ext>
            </a:extLst>
          </p:cNvPr>
          <p:cNvSpPr txBox="1"/>
          <p:nvPr/>
        </p:nvSpPr>
        <p:spPr>
          <a:xfrm>
            <a:off x="4424398" y="2705126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4" name="Title 2">
            <a:extLst>
              <a:ext uri="{FF2B5EF4-FFF2-40B4-BE49-F238E27FC236}">
                <a16:creationId xmlns:a16="http://schemas.microsoft.com/office/drawing/2014/main" id="{BC7A1D0E-4B1E-7E92-AD4D-E82320CC25D1}"/>
              </a:ext>
            </a:extLst>
          </p:cNvPr>
          <p:cNvSpPr txBox="1"/>
          <p:nvPr/>
        </p:nvSpPr>
        <p:spPr>
          <a:xfrm>
            <a:off x="1919230" y="360296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5" name="Title 2">
            <a:extLst>
              <a:ext uri="{FF2B5EF4-FFF2-40B4-BE49-F238E27FC236}">
                <a16:creationId xmlns:a16="http://schemas.microsoft.com/office/drawing/2014/main" id="{868988FB-BA5D-6DF8-97E2-F071A9359052}"/>
              </a:ext>
            </a:extLst>
          </p:cNvPr>
          <p:cNvSpPr txBox="1"/>
          <p:nvPr/>
        </p:nvSpPr>
        <p:spPr>
          <a:xfrm>
            <a:off x="2981427" y="3587424"/>
            <a:ext cx="130345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6" name="Title 2">
            <a:extLst>
              <a:ext uri="{FF2B5EF4-FFF2-40B4-BE49-F238E27FC236}">
                <a16:creationId xmlns:a16="http://schemas.microsoft.com/office/drawing/2014/main" id="{6F730F58-4EAF-092E-8DE9-65B070DB431A}"/>
              </a:ext>
            </a:extLst>
          </p:cNvPr>
          <p:cNvSpPr txBox="1"/>
          <p:nvPr/>
        </p:nvSpPr>
        <p:spPr>
          <a:xfrm>
            <a:off x="4511892" y="362492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스위트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88310140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886350" y="3032760"/>
            <a:ext cx="9059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878F98B-01BF-6B56-7409-320854286E1E}"/>
              </a:ext>
            </a:extLst>
          </p:cNvPr>
          <p:cNvCxnSpPr>
            <a:cxnSpLocks/>
          </p:cNvCxnSpPr>
          <p:nvPr/>
        </p:nvCxnSpPr>
        <p:spPr>
          <a:xfrm>
            <a:off x="6886350" y="4376544"/>
            <a:ext cx="226803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7081" y="552615"/>
            <a:ext cx="5541444" cy="1421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3200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그레이트 서던</a:t>
            </a:r>
            <a:br>
              <a:rPr lang="en-US" sz="600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5440" b="1" dirty="0" err="1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피노</a:t>
            </a:r>
            <a:r>
              <a:rPr lang="ko-KR" altLang="en-US" sz="544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5440" b="1" dirty="0" err="1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누아</a:t>
            </a:r>
            <a:endParaRPr lang="en-US" sz="5440" b="1" dirty="0">
              <a:solidFill>
                <a:srgbClr val="B2D8BE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EA6BCBDD-680C-58C3-153A-39C29DAC56F3}"/>
              </a:ext>
            </a:extLst>
          </p:cNvPr>
          <p:cNvSpPr/>
          <p:nvPr/>
        </p:nvSpPr>
        <p:spPr>
          <a:xfrm>
            <a:off x="7792285" y="1982647"/>
            <a:ext cx="2100225" cy="2100225"/>
          </a:xfrm>
          <a:prstGeom prst="ellipse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78AE6EC6-A66B-DA1E-D63F-D79E7AD819BE}"/>
              </a:ext>
            </a:extLst>
          </p:cNvPr>
          <p:cNvSpPr txBox="1"/>
          <p:nvPr/>
        </p:nvSpPr>
        <p:spPr>
          <a:xfrm>
            <a:off x="7882270" y="2855501"/>
            <a:ext cx="1915190" cy="460511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/>
            <a:r>
              <a:rPr lang="ko-KR" altLang="en-US" sz="1600" dirty="0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가볍고</a:t>
            </a:r>
            <a:r>
              <a:rPr lang="en-US" altLang="ko-KR" sz="1600" dirty="0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정교하며</a:t>
            </a:r>
            <a:r>
              <a:rPr lang="en-US" altLang="ko-KR" sz="1600" dirty="0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600" dirty="0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향이 풍부한 와인</a:t>
            </a:r>
            <a:endParaRPr lang="en-AU" sz="1600" dirty="0">
              <a:solidFill>
                <a:schemeClr val="tx1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8183297" y="4865840"/>
            <a:ext cx="2805709" cy="1472839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전형적인 풍미 </a:t>
            </a:r>
            <a:endParaRPr lang="en-AU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체리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자두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장미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흙냄새</a:t>
            </a:r>
            <a:endParaRPr lang="ko-KR" altLang="en-US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제과용 향신료 </a:t>
            </a:r>
            <a:endParaRPr lang="en-AU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2359959" y="3886394"/>
            <a:ext cx="334379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2362442" y="3886394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90E09BFC-E357-D865-0707-71842C342A7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46321" y="593768"/>
            <a:ext cx="2114328" cy="6400800"/>
          </a:xfrm>
          <a:prstGeom prst="rect">
            <a:avLst/>
          </a:prstGeom>
        </p:spPr>
      </p:pic>
      <p:sp>
        <p:nvSpPr>
          <p:cNvPr id="3" name="object 10">
            <a:extLst>
              <a:ext uri="{FF2B5EF4-FFF2-40B4-BE49-F238E27FC236}">
                <a16:creationId xmlns:a16="http://schemas.microsoft.com/office/drawing/2014/main" id="{9AC0C647-6CB2-0276-491C-341682536EA2}"/>
              </a:ext>
            </a:extLst>
          </p:cNvPr>
          <p:cNvSpPr txBox="1"/>
          <p:nvPr/>
        </p:nvSpPr>
        <p:spPr>
          <a:xfrm rot="16200000">
            <a:off x="4019717" y="4494426"/>
            <a:ext cx="4652237" cy="41043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PINOT NOIR</a:t>
            </a:r>
            <a:endParaRPr lang="en-AU" sz="3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D05F414-B36A-E16A-05C2-58BCA35A82CA}"/>
              </a:ext>
            </a:extLst>
          </p:cNvPr>
          <p:cNvCxnSpPr>
            <a:cxnSpLocks/>
          </p:cNvCxnSpPr>
          <p:nvPr/>
        </p:nvCxnSpPr>
        <p:spPr>
          <a:xfrm>
            <a:off x="9154380" y="4373966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0EA14C6-E2E6-0735-3B9F-A398BE147191}"/>
              </a:ext>
            </a:extLst>
          </p:cNvPr>
          <p:cNvCxnSpPr>
            <a:cxnSpLocks/>
          </p:cNvCxnSpPr>
          <p:nvPr/>
        </p:nvCxnSpPr>
        <p:spPr>
          <a:xfrm>
            <a:off x="2820817" y="3537610"/>
            <a:ext cx="280346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CC52FFC-D217-40BF-01D4-2D8D1BD66F44}"/>
              </a:ext>
            </a:extLst>
          </p:cNvPr>
          <p:cNvCxnSpPr>
            <a:cxnSpLocks/>
          </p:cNvCxnSpPr>
          <p:nvPr/>
        </p:nvCxnSpPr>
        <p:spPr>
          <a:xfrm>
            <a:off x="2820817" y="3303227"/>
            <a:ext cx="0" cy="23438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1413A9BF-AABE-6FF5-CA71-FA3C324D6573}"/>
              </a:ext>
            </a:extLst>
          </p:cNvPr>
          <p:cNvSpPr txBox="1"/>
          <p:nvPr/>
        </p:nvSpPr>
        <p:spPr>
          <a:xfrm>
            <a:off x="1233722" y="2960863"/>
            <a:ext cx="3195959" cy="338554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빈티지 상황이 크게 좌우</a:t>
            </a:r>
            <a:endParaRPr lang="en-AU" sz="16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15A7241-9DEE-25DA-1466-6A08381D72E6}"/>
              </a:ext>
            </a:extLst>
          </p:cNvPr>
          <p:cNvSpPr txBox="1"/>
          <p:nvPr/>
        </p:nvSpPr>
        <p:spPr>
          <a:xfrm>
            <a:off x="1302796" y="4353246"/>
            <a:ext cx="2114325" cy="1102866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ko-KR" altLang="en-US" sz="16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대부분 다음 지역에서 생산 </a:t>
            </a:r>
            <a:endParaRPr lang="en-AU" altLang="ko-KR" sz="1600" b="1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>
              <a:spcBef>
                <a:spcPts val="203"/>
              </a:spcBef>
            </a:pPr>
            <a:r>
              <a:rPr lang="ko-KR" altLang="en-US" sz="16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알바니</a:t>
            </a:r>
            <a:r>
              <a:rPr lang="en-US" altLang="ko-KR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덴마크</a:t>
            </a:r>
            <a:r>
              <a:rPr lang="en-US" altLang="ko-KR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마운트 </a:t>
            </a:r>
            <a:r>
              <a:rPr lang="ko-KR" altLang="en-US" sz="16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바커</a:t>
            </a:r>
            <a:endParaRPr lang="en-AU" sz="16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894478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EC09D7-BE0F-7637-32DA-635D52C13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0A22D0-7F18-64FC-D4F3-59FB5689D3E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30397" y="420616"/>
            <a:ext cx="11283754" cy="132556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ko-KR" altLang="en-US" sz="4000" b="1" dirty="0" err="1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피노</a:t>
            </a:r>
            <a:r>
              <a:rPr lang="ko-KR" altLang="en-US" sz="4000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4000" b="1" dirty="0" err="1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누아</a:t>
            </a:r>
            <a:br>
              <a:rPr lang="en-US" sz="4000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4000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특징</a:t>
            </a:r>
            <a:endParaRPr lang="en-US" sz="4000" b="1" dirty="0">
              <a:solidFill>
                <a:schemeClr val="accent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E9E726C-4D13-C985-23C4-41962972AEC9}"/>
              </a:ext>
            </a:extLst>
          </p:cNvPr>
          <p:cNvSpPr/>
          <p:nvPr/>
        </p:nvSpPr>
        <p:spPr>
          <a:xfrm>
            <a:off x="2017105" y="1700918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71307A9-E657-7B93-C606-E56C9CC56144}"/>
              </a:ext>
            </a:extLst>
          </p:cNvPr>
          <p:cNvSpPr/>
          <p:nvPr/>
        </p:nvSpPr>
        <p:spPr>
          <a:xfrm>
            <a:off x="2381248" y="1698016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B07819D-D2FE-B083-3339-A8E88A45DDA6}"/>
              </a:ext>
            </a:extLst>
          </p:cNvPr>
          <p:cNvSpPr/>
          <p:nvPr/>
        </p:nvSpPr>
        <p:spPr>
          <a:xfrm>
            <a:off x="2745391" y="1698016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5E205D0-C411-38B0-4D9A-80B38795D0BF}"/>
              </a:ext>
            </a:extLst>
          </p:cNvPr>
          <p:cNvSpPr/>
          <p:nvPr/>
        </p:nvSpPr>
        <p:spPr>
          <a:xfrm>
            <a:off x="3109534" y="1698016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F70FE6CA-4CF6-7CB6-8C56-0690F7009B9A}"/>
              </a:ext>
            </a:extLst>
          </p:cNvPr>
          <p:cNvSpPr/>
          <p:nvPr/>
        </p:nvSpPr>
        <p:spPr>
          <a:xfrm>
            <a:off x="3474058" y="1698016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4B8C71F0-2CF6-CBD1-8314-29E4968C9B0D}"/>
              </a:ext>
            </a:extLst>
          </p:cNvPr>
          <p:cNvSpPr/>
          <p:nvPr/>
        </p:nvSpPr>
        <p:spPr>
          <a:xfrm>
            <a:off x="3838582" y="1698016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F0918A7E-8435-E625-F670-759EC5083F3C}"/>
              </a:ext>
            </a:extLst>
          </p:cNvPr>
          <p:cNvSpPr/>
          <p:nvPr/>
        </p:nvSpPr>
        <p:spPr>
          <a:xfrm>
            <a:off x="4196927" y="1698016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EA358267-FF4F-A528-01D9-3198E2F926C6}"/>
              </a:ext>
            </a:extLst>
          </p:cNvPr>
          <p:cNvSpPr/>
          <p:nvPr/>
        </p:nvSpPr>
        <p:spPr>
          <a:xfrm>
            <a:off x="4567629" y="1698016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8C4AFAE9-F897-C007-2BE9-FDD7125ABF7E}"/>
              </a:ext>
            </a:extLst>
          </p:cNvPr>
          <p:cNvSpPr/>
          <p:nvPr/>
        </p:nvSpPr>
        <p:spPr>
          <a:xfrm>
            <a:off x="4932153" y="1698016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E162DE04-1B37-450A-8612-D926B31C5AB7}"/>
              </a:ext>
            </a:extLst>
          </p:cNvPr>
          <p:cNvSpPr txBox="1"/>
          <p:nvPr/>
        </p:nvSpPr>
        <p:spPr>
          <a:xfrm>
            <a:off x="3197131" y="2145209"/>
            <a:ext cx="241126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2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피노</a:t>
            </a:r>
            <a:r>
              <a:rPr lang="ko-KR" altLang="en-US" sz="12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2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누아</a:t>
            </a:r>
            <a:endParaRPr lang="en-US" sz="12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56B324C1-B532-6319-4E42-3A30F641C9BA}"/>
              </a:ext>
            </a:extLst>
          </p:cNvPr>
          <p:cNvSpPr/>
          <p:nvPr/>
        </p:nvSpPr>
        <p:spPr>
          <a:xfrm>
            <a:off x="2017105" y="284433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CAD22B74-9270-96D6-E0F1-243A26D60B39}"/>
              </a:ext>
            </a:extLst>
          </p:cNvPr>
          <p:cNvSpPr/>
          <p:nvPr/>
        </p:nvSpPr>
        <p:spPr>
          <a:xfrm>
            <a:off x="2381248" y="284143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4EA501BB-C7F5-7FA5-7FF8-DB7E0DD2D454}"/>
              </a:ext>
            </a:extLst>
          </p:cNvPr>
          <p:cNvSpPr/>
          <p:nvPr/>
        </p:nvSpPr>
        <p:spPr>
          <a:xfrm>
            <a:off x="2745391" y="284143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F9D5A2BC-1C21-488D-EA01-242C24BAE29B}"/>
              </a:ext>
            </a:extLst>
          </p:cNvPr>
          <p:cNvSpPr/>
          <p:nvPr/>
        </p:nvSpPr>
        <p:spPr>
          <a:xfrm>
            <a:off x="3109534" y="284143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0EAE25DB-3CA0-4A42-2597-A8EBE9BC4A06}"/>
              </a:ext>
            </a:extLst>
          </p:cNvPr>
          <p:cNvSpPr/>
          <p:nvPr/>
        </p:nvSpPr>
        <p:spPr>
          <a:xfrm>
            <a:off x="3474058" y="284143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A88E41DB-CE57-215D-8C17-D6096052A961}"/>
              </a:ext>
            </a:extLst>
          </p:cNvPr>
          <p:cNvSpPr/>
          <p:nvPr/>
        </p:nvSpPr>
        <p:spPr>
          <a:xfrm>
            <a:off x="3838582" y="284143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56D48F85-BF09-A31E-0105-6F828E6A2A80}"/>
              </a:ext>
            </a:extLst>
          </p:cNvPr>
          <p:cNvSpPr/>
          <p:nvPr/>
        </p:nvSpPr>
        <p:spPr>
          <a:xfrm>
            <a:off x="4196927" y="284143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949540E5-39F1-062B-784A-CF803311CF36}"/>
              </a:ext>
            </a:extLst>
          </p:cNvPr>
          <p:cNvSpPr/>
          <p:nvPr/>
        </p:nvSpPr>
        <p:spPr>
          <a:xfrm>
            <a:off x="4567629" y="284143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BD3B6A83-9E9B-AACC-6479-E9F5C79121C0}"/>
              </a:ext>
            </a:extLst>
          </p:cNvPr>
          <p:cNvSpPr/>
          <p:nvPr/>
        </p:nvSpPr>
        <p:spPr>
          <a:xfrm>
            <a:off x="4932153" y="284143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5C46DC12-0E83-EB3D-4A80-988616D8C11A}"/>
              </a:ext>
            </a:extLst>
          </p:cNvPr>
          <p:cNvSpPr/>
          <p:nvPr/>
        </p:nvSpPr>
        <p:spPr>
          <a:xfrm>
            <a:off x="2017105" y="369250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5D833F3F-FCE3-9CEC-C76A-79762F233562}"/>
              </a:ext>
            </a:extLst>
          </p:cNvPr>
          <p:cNvSpPr/>
          <p:nvPr/>
        </p:nvSpPr>
        <p:spPr>
          <a:xfrm>
            <a:off x="2381248" y="368960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6B996D25-CA96-006C-392C-55D421287582}"/>
              </a:ext>
            </a:extLst>
          </p:cNvPr>
          <p:cNvSpPr/>
          <p:nvPr/>
        </p:nvSpPr>
        <p:spPr>
          <a:xfrm>
            <a:off x="2745391" y="368960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45C2B84D-7036-CDB8-58F3-3D1E2A9C3AAB}"/>
              </a:ext>
            </a:extLst>
          </p:cNvPr>
          <p:cNvSpPr/>
          <p:nvPr/>
        </p:nvSpPr>
        <p:spPr>
          <a:xfrm>
            <a:off x="3109534" y="368960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F479E814-06E5-BCE8-2BAF-50946C45F8FB}"/>
              </a:ext>
            </a:extLst>
          </p:cNvPr>
          <p:cNvSpPr/>
          <p:nvPr/>
        </p:nvSpPr>
        <p:spPr>
          <a:xfrm>
            <a:off x="3474058" y="368960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414CCDD2-F11D-0279-A36F-D4A37A2878FE}"/>
              </a:ext>
            </a:extLst>
          </p:cNvPr>
          <p:cNvSpPr/>
          <p:nvPr/>
        </p:nvSpPr>
        <p:spPr>
          <a:xfrm>
            <a:off x="3838582" y="368960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CB52F33A-8F27-87AE-F35A-B6404F58AB15}"/>
              </a:ext>
            </a:extLst>
          </p:cNvPr>
          <p:cNvSpPr/>
          <p:nvPr/>
        </p:nvSpPr>
        <p:spPr>
          <a:xfrm>
            <a:off x="4196927" y="368960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04C17CF5-823A-331C-DBD5-9922CD6CE349}"/>
              </a:ext>
            </a:extLst>
          </p:cNvPr>
          <p:cNvSpPr/>
          <p:nvPr/>
        </p:nvSpPr>
        <p:spPr>
          <a:xfrm>
            <a:off x="4567629" y="368960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74B43055-8982-5378-E7DD-E548C1389335}"/>
              </a:ext>
            </a:extLst>
          </p:cNvPr>
          <p:cNvSpPr/>
          <p:nvPr/>
        </p:nvSpPr>
        <p:spPr>
          <a:xfrm>
            <a:off x="4932153" y="368960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462C42BA-0EE7-3F6B-1624-E391FE3E22F9}"/>
              </a:ext>
            </a:extLst>
          </p:cNvPr>
          <p:cNvSpPr/>
          <p:nvPr/>
        </p:nvSpPr>
        <p:spPr>
          <a:xfrm>
            <a:off x="2017105" y="45412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CD63B3C4-F4F1-0729-1759-3BB985B1548E}"/>
              </a:ext>
            </a:extLst>
          </p:cNvPr>
          <p:cNvSpPr/>
          <p:nvPr/>
        </p:nvSpPr>
        <p:spPr>
          <a:xfrm>
            <a:off x="2381248" y="453837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ACA437DD-7BA9-A58E-2AB0-2D850C10A8B6}"/>
              </a:ext>
            </a:extLst>
          </p:cNvPr>
          <p:cNvSpPr/>
          <p:nvPr/>
        </p:nvSpPr>
        <p:spPr>
          <a:xfrm>
            <a:off x="2745391" y="453837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1F493C54-3679-D3F7-A7E8-0ABF20187A46}"/>
              </a:ext>
            </a:extLst>
          </p:cNvPr>
          <p:cNvSpPr/>
          <p:nvPr/>
        </p:nvSpPr>
        <p:spPr>
          <a:xfrm>
            <a:off x="3109534" y="453837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61BAA34C-2760-A896-49EA-D9A7CF51EA94}"/>
              </a:ext>
            </a:extLst>
          </p:cNvPr>
          <p:cNvSpPr/>
          <p:nvPr/>
        </p:nvSpPr>
        <p:spPr>
          <a:xfrm>
            <a:off x="3474058" y="453837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22480E4D-6B5D-2780-534D-BB2A3CFAAFB7}"/>
              </a:ext>
            </a:extLst>
          </p:cNvPr>
          <p:cNvSpPr/>
          <p:nvPr/>
        </p:nvSpPr>
        <p:spPr>
          <a:xfrm>
            <a:off x="3838582" y="453837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F7A4D9B0-AB4E-0296-800B-432EF3928597}"/>
              </a:ext>
            </a:extLst>
          </p:cNvPr>
          <p:cNvSpPr/>
          <p:nvPr/>
        </p:nvSpPr>
        <p:spPr>
          <a:xfrm>
            <a:off x="4196927" y="453837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45F340C9-765F-A155-4C63-97B14B45C9B8}"/>
              </a:ext>
            </a:extLst>
          </p:cNvPr>
          <p:cNvSpPr/>
          <p:nvPr/>
        </p:nvSpPr>
        <p:spPr>
          <a:xfrm>
            <a:off x="4567629" y="453837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40A0356B-DB74-E944-961E-F62D8D53A02A}"/>
              </a:ext>
            </a:extLst>
          </p:cNvPr>
          <p:cNvSpPr/>
          <p:nvPr/>
        </p:nvSpPr>
        <p:spPr>
          <a:xfrm>
            <a:off x="4932153" y="453837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63A90E32-85F4-531C-DEDB-E7EBAB510C5A}"/>
              </a:ext>
            </a:extLst>
          </p:cNvPr>
          <p:cNvSpPr/>
          <p:nvPr/>
        </p:nvSpPr>
        <p:spPr>
          <a:xfrm>
            <a:off x="2017105" y="488726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19D0AB0B-64C7-0CCD-48CC-27D938711BEA}"/>
              </a:ext>
            </a:extLst>
          </p:cNvPr>
          <p:cNvSpPr/>
          <p:nvPr/>
        </p:nvSpPr>
        <p:spPr>
          <a:xfrm>
            <a:off x="2381248" y="488436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6DF9DB65-C7C7-F323-D0B4-C0877CFCC86C}"/>
              </a:ext>
            </a:extLst>
          </p:cNvPr>
          <p:cNvSpPr/>
          <p:nvPr/>
        </p:nvSpPr>
        <p:spPr>
          <a:xfrm>
            <a:off x="2745391" y="488436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85F98601-EA11-F3BB-94FA-146B4BB1119D}"/>
              </a:ext>
            </a:extLst>
          </p:cNvPr>
          <p:cNvSpPr/>
          <p:nvPr/>
        </p:nvSpPr>
        <p:spPr>
          <a:xfrm>
            <a:off x="3109534" y="488436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D805F586-0454-F760-CA62-3A9FB1E870B3}"/>
              </a:ext>
            </a:extLst>
          </p:cNvPr>
          <p:cNvSpPr/>
          <p:nvPr/>
        </p:nvSpPr>
        <p:spPr>
          <a:xfrm>
            <a:off x="3474058" y="488436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050295CE-1D57-2339-84CB-D8EFA9E837D5}"/>
              </a:ext>
            </a:extLst>
          </p:cNvPr>
          <p:cNvSpPr/>
          <p:nvPr/>
        </p:nvSpPr>
        <p:spPr>
          <a:xfrm>
            <a:off x="3838582" y="488436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E740F1B9-912A-65A7-F689-7207A5D6B6BF}"/>
              </a:ext>
            </a:extLst>
          </p:cNvPr>
          <p:cNvSpPr/>
          <p:nvPr/>
        </p:nvSpPr>
        <p:spPr>
          <a:xfrm>
            <a:off x="4196927" y="488436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FB1028F6-2216-9C59-BB15-7FE3FE78E6AA}"/>
              </a:ext>
            </a:extLst>
          </p:cNvPr>
          <p:cNvSpPr/>
          <p:nvPr/>
        </p:nvSpPr>
        <p:spPr>
          <a:xfrm>
            <a:off x="4567629" y="488436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90FC1ABE-5575-8D05-603D-3CCEA20815E8}"/>
              </a:ext>
            </a:extLst>
          </p:cNvPr>
          <p:cNvSpPr/>
          <p:nvPr/>
        </p:nvSpPr>
        <p:spPr>
          <a:xfrm>
            <a:off x="4932153" y="488436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B09DF459-3CE1-EF37-72B4-339D5FDE1624}"/>
              </a:ext>
            </a:extLst>
          </p:cNvPr>
          <p:cNvSpPr/>
          <p:nvPr/>
        </p:nvSpPr>
        <p:spPr>
          <a:xfrm>
            <a:off x="2017105" y="615867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2B1DA8F0-A61D-4914-6759-634A335F4002}"/>
              </a:ext>
            </a:extLst>
          </p:cNvPr>
          <p:cNvSpPr/>
          <p:nvPr/>
        </p:nvSpPr>
        <p:spPr>
          <a:xfrm>
            <a:off x="2381248" y="615577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64B8F3E6-0C3B-4E6B-56EE-3C616F9AEA3C}"/>
              </a:ext>
            </a:extLst>
          </p:cNvPr>
          <p:cNvSpPr/>
          <p:nvPr/>
        </p:nvSpPr>
        <p:spPr>
          <a:xfrm>
            <a:off x="2745391" y="615577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9629ECA6-F6E6-5724-A952-F07EBE9ABFBC}"/>
              </a:ext>
            </a:extLst>
          </p:cNvPr>
          <p:cNvSpPr/>
          <p:nvPr/>
        </p:nvSpPr>
        <p:spPr>
          <a:xfrm>
            <a:off x="3854256" y="616863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A1CFDD7B-AE30-1FB9-987F-797E1E1A77AE}"/>
              </a:ext>
            </a:extLst>
          </p:cNvPr>
          <p:cNvSpPr/>
          <p:nvPr/>
        </p:nvSpPr>
        <p:spPr>
          <a:xfrm>
            <a:off x="4932153" y="616863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737FDD2E-D9CA-CE75-18CB-5B94C6B0BB14}"/>
              </a:ext>
            </a:extLst>
          </p:cNvPr>
          <p:cNvSpPr txBox="1"/>
          <p:nvPr/>
        </p:nvSpPr>
        <p:spPr>
          <a:xfrm>
            <a:off x="1975458" y="58772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DA15325D-239D-D761-2BE2-BE3822CB1226}"/>
              </a:ext>
            </a:extLst>
          </p:cNvPr>
          <p:cNvSpPr txBox="1"/>
          <p:nvPr/>
        </p:nvSpPr>
        <p:spPr>
          <a:xfrm>
            <a:off x="2881767" y="5877115"/>
            <a:ext cx="132515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12.5% – 13.5%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B41CB062-B3CF-9FDE-1311-FEE1B1FAA3CD}"/>
              </a:ext>
            </a:extLst>
          </p:cNvPr>
          <p:cNvSpPr txBox="1"/>
          <p:nvPr/>
        </p:nvSpPr>
        <p:spPr>
          <a:xfrm>
            <a:off x="4481955" y="58772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7A46D4A-3123-70DD-1402-4D56075E90E9}"/>
              </a:ext>
            </a:extLst>
          </p:cNvPr>
          <p:cNvCxnSpPr>
            <a:cxnSpLocks/>
          </p:cNvCxnSpPr>
          <p:nvPr/>
        </p:nvCxnSpPr>
        <p:spPr>
          <a:xfrm>
            <a:off x="3629742" y="2008512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1CC04685-1E9A-78AD-B521-BD97BEB9537F}"/>
              </a:ext>
            </a:extLst>
          </p:cNvPr>
          <p:cNvSpPr/>
          <p:nvPr/>
        </p:nvSpPr>
        <p:spPr>
          <a:xfrm>
            <a:off x="2017105" y="526640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8B11090-0F1E-9130-E036-1F70E02E2B14}"/>
              </a:ext>
            </a:extLst>
          </p:cNvPr>
          <p:cNvSpPr/>
          <p:nvPr/>
        </p:nvSpPr>
        <p:spPr>
          <a:xfrm>
            <a:off x="2381248" y="526350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6F4703E-38C4-66B6-0AAA-A7577FF86048}"/>
              </a:ext>
            </a:extLst>
          </p:cNvPr>
          <p:cNvSpPr/>
          <p:nvPr/>
        </p:nvSpPr>
        <p:spPr>
          <a:xfrm>
            <a:off x="2745391" y="526350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6AD0BF80-B769-9BAA-B585-4C4951E651CC}"/>
              </a:ext>
            </a:extLst>
          </p:cNvPr>
          <p:cNvSpPr/>
          <p:nvPr/>
        </p:nvSpPr>
        <p:spPr>
          <a:xfrm>
            <a:off x="3109534" y="526350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0973BC90-B33A-B751-5BDD-28E157D5E2BC}"/>
              </a:ext>
            </a:extLst>
          </p:cNvPr>
          <p:cNvSpPr/>
          <p:nvPr/>
        </p:nvSpPr>
        <p:spPr>
          <a:xfrm>
            <a:off x="3474058" y="526350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A34C17CA-F787-56E9-F2EB-5F92BCC49ACE}"/>
              </a:ext>
            </a:extLst>
          </p:cNvPr>
          <p:cNvSpPr/>
          <p:nvPr/>
        </p:nvSpPr>
        <p:spPr>
          <a:xfrm>
            <a:off x="3838582" y="526350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92FF9485-CFA9-1A63-0EE5-BF96D5D967CE}"/>
              </a:ext>
            </a:extLst>
          </p:cNvPr>
          <p:cNvSpPr/>
          <p:nvPr/>
        </p:nvSpPr>
        <p:spPr>
          <a:xfrm>
            <a:off x="4196927" y="526350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4D6277A3-30D7-6C5F-8DCF-E8F91CCDA879}"/>
              </a:ext>
            </a:extLst>
          </p:cNvPr>
          <p:cNvSpPr/>
          <p:nvPr/>
        </p:nvSpPr>
        <p:spPr>
          <a:xfrm>
            <a:off x="4567629" y="526350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A777FD4-CCEB-5E8E-E8C0-E0C952B590DC}"/>
              </a:ext>
            </a:extLst>
          </p:cNvPr>
          <p:cNvSpPr/>
          <p:nvPr/>
        </p:nvSpPr>
        <p:spPr>
          <a:xfrm>
            <a:off x="4932153" y="526350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pic>
        <p:nvPicPr>
          <p:cNvPr id="33" name="Picture Placeholder 8">
            <a:extLst>
              <a:ext uri="{FF2B5EF4-FFF2-40B4-BE49-F238E27FC236}">
                <a16:creationId xmlns:a16="http://schemas.microsoft.com/office/drawing/2014/main" id="{54D2414D-213F-C0D6-DF10-A7D019FB78D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09684" y="593768"/>
            <a:ext cx="2114328" cy="6400800"/>
          </a:xfrm>
          <a:prstGeom prst="rect">
            <a:avLst/>
          </a:prstGeom>
        </p:spPr>
      </p:pic>
      <p:sp>
        <p:nvSpPr>
          <p:cNvPr id="34" name="object 10">
            <a:extLst>
              <a:ext uri="{FF2B5EF4-FFF2-40B4-BE49-F238E27FC236}">
                <a16:creationId xmlns:a16="http://schemas.microsoft.com/office/drawing/2014/main" id="{C253552D-575F-5CDC-9429-090B7D8D4751}"/>
              </a:ext>
            </a:extLst>
          </p:cNvPr>
          <p:cNvSpPr txBox="1"/>
          <p:nvPr/>
        </p:nvSpPr>
        <p:spPr>
          <a:xfrm rot="16200000">
            <a:off x="7683080" y="4494426"/>
            <a:ext cx="4652237" cy="41043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PINOT NOIR</a:t>
            </a:r>
            <a:endParaRPr lang="en-AU" sz="3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EAE203C-6098-7ED6-D32E-4165167E5C57}"/>
              </a:ext>
            </a:extLst>
          </p:cNvPr>
          <p:cNvGrpSpPr/>
          <p:nvPr/>
        </p:nvGrpSpPr>
        <p:grpSpPr>
          <a:xfrm>
            <a:off x="3490113" y="6165540"/>
            <a:ext cx="278634" cy="272668"/>
            <a:chOff x="8032638" y="5926610"/>
            <a:chExt cx="278634" cy="272668"/>
          </a:xfrm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4F470C75-4317-D66B-73E1-626D2CC6783E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4D56EBAB-BC6B-9EA6-8F7D-5692A38AB8D9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DEB2490-3918-E451-6BA2-84956089A438}"/>
              </a:ext>
            </a:extLst>
          </p:cNvPr>
          <p:cNvGrpSpPr/>
          <p:nvPr/>
        </p:nvGrpSpPr>
        <p:grpSpPr>
          <a:xfrm rot="10800000">
            <a:off x="3109915" y="6165540"/>
            <a:ext cx="278634" cy="272668"/>
            <a:chOff x="8032638" y="5926610"/>
            <a:chExt cx="278634" cy="272668"/>
          </a:xfrm>
        </p:grpSpPr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4CD359C2-D95A-E282-F014-8522B6A7D2A8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E6F7741F-E861-CECE-DFDA-B7FB7B9EA300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sp>
        <p:nvSpPr>
          <p:cNvPr id="6" name="Oval 5">
            <a:extLst>
              <a:ext uri="{FF2B5EF4-FFF2-40B4-BE49-F238E27FC236}">
                <a16:creationId xmlns:a16="http://schemas.microsoft.com/office/drawing/2014/main" id="{FB882CF5-DC13-5847-19AF-9A53E5292740}"/>
              </a:ext>
            </a:extLst>
          </p:cNvPr>
          <p:cNvSpPr/>
          <p:nvPr/>
        </p:nvSpPr>
        <p:spPr>
          <a:xfrm>
            <a:off x="4206923" y="61630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0DB291A-62CD-8C6B-C129-46C8BA700C5E}"/>
              </a:ext>
            </a:extLst>
          </p:cNvPr>
          <p:cNvSpPr/>
          <p:nvPr/>
        </p:nvSpPr>
        <p:spPr>
          <a:xfrm>
            <a:off x="4570646" y="616863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D8CABE81-8EC9-B9B4-7B10-0EB923AC81CB}"/>
              </a:ext>
            </a:extLst>
          </p:cNvPr>
          <p:cNvSpPr txBox="1"/>
          <p:nvPr/>
        </p:nvSpPr>
        <p:spPr>
          <a:xfrm>
            <a:off x="530398" y="1718656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6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색</a:t>
            </a:r>
            <a:endParaRPr lang="en-US" sz="16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26571D0-20DB-CE68-8F51-252D75D0FA86}"/>
              </a:ext>
            </a:extLst>
          </p:cNvPr>
          <p:cNvCxnSpPr>
            <a:cxnSpLocks/>
          </p:cNvCxnSpPr>
          <p:nvPr/>
        </p:nvCxnSpPr>
        <p:spPr>
          <a:xfrm>
            <a:off x="906843" y="1827022"/>
            <a:ext cx="10523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itle 2">
            <a:extLst>
              <a:ext uri="{FF2B5EF4-FFF2-40B4-BE49-F238E27FC236}">
                <a16:creationId xmlns:a16="http://schemas.microsoft.com/office/drawing/2014/main" id="{C1F7394B-DD47-B902-FBCA-582F1257DEE5}"/>
              </a:ext>
            </a:extLst>
          </p:cNvPr>
          <p:cNvSpPr txBox="1"/>
          <p:nvPr/>
        </p:nvSpPr>
        <p:spPr>
          <a:xfrm>
            <a:off x="530397" y="282068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바디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6F2B85-7B6F-3CA4-B18C-5460383A6F4C}"/>
              </a:ext>
            </a:extLst>
          </p:cNvPr>
          <p:cNvCxnSpPr>
            <a:cxnSpLocks/>
          </p:cNvCxnSpPr>
          <p:nvPr/>
        </p:nvCxnSpPr>
        <p:spPr>
          <a:xfrm>
            <a:off x="1076918" y="2988557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2">
            <a:extLst>
              <a:ext uri="{FF2B5EF4-FFF2-40B4-BE49-F238E27FC236}">
                <a16:creationId xmlns:a16="http://schemas.microsoft.com/office/drawing/2014/main" id="{92F51156-DB8A-356E-0B33-C3537D57A61E}"/>
              </a:ext>
            </a:extLst>
          </p:cNvPr>
          <p:cNvSpPr txBox="1"/>
          <p:nvPr/>
        </p:nvSpPr>
        <p:spPr>
          <a:xfrm>
            <a:off x="530397" y="366916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당도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0CB6208A-310E-0F2C-DED4-0A47F3773B78}"/>
              </a:ext>
            </a:extLst>
          </p:cNvPr>
          <p:cNvCxnSpPr>
            <a:cxnSpLocks/>
          </p:cNvCxnSpPr>
          <p:nvPr/>
        </p:nvCxnSpPr>
        <p:spPr>
          <a:xfrm>
            <a:off x="1076918" y="3837037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itle 2">
            <a:extLst>
              <a:ext uri="{FF2B5EF4-FFF2-40B4-BE49-F238E27FC236}">
                <a16:creationId xmlns:a16="http://schemas.microsoft.com/office/drawing/2014/main" id="{B6EC7B48-869B-7996-00E1-C1178F2755DC}"/>
              </a:ext>
            </a:extLst>
          </p:cNvPr>
          <p:cNvSpPr txBox="1"/>
          <p:nvPr/>
        </p:nvSpPr>
        <p:spPr>
          <a:xfrm>
            <a:off x="530397" y="453209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오크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15AA61D1-5435-7159-E9A4-4268631F732E}"/>
              </a:ext>
            </a:extLst>
          </p:cNvPr>
          <p:cNvCxnSpPr>
            <a:cxnSpLocks/>
          </p:cNvCxnSpPr>
          <p:nvPr/>
        </p:nvCxnSpPr>
        <p:spPr>
          <a:xfrm>
            <a:off x="1076918" y="4699967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itle 2">
            <a:extLst>
              <a:ext uri="{FF2B5EF4-FFF2-40B4-BE49-F238E27FC236}">
                <a16:creationId xmlns:a16="http://schemas.microsoft.com/office/drawing/2014/main" id="{D544D9D3-797B-1CEF-E9C5-67993B2E621A}"/>
              </a:ext>
            </a:extLst>
          </p:cNvPr>
          <p:cNvSpPr txBox="1"/>
          <p:nvPr/>
        </p:nvSpPr>
        <p:spPr>
          <a:xfrm>
            <a:off x="530397" y="487808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타닌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55C64C7B-8F2A-43FE-C5C4-1380702E49A2}"/>
              </a:ext>
            </a:extLst>
          </p:cNvPr>
          <p:cNvCxnSpPr>
            <a:cxnSpLocks/>
          </p:cNvCxnSpPr>
          <p:nvPr/>
        </p:nvCxnSpPr>
        <p:spPr>
          <a:xfrm>
            <a:off x="1076918" y="5045956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itle 2">
            <a:extLst>
              <a:ext uri="{FF2B5EF4-FFF2-40B4-BE49-F238E27FC236}">
                <a16:creationId xmlns:a16="http://schemas.microsoft.com/office/drawing/2014/main" id="{56360E55-9951-8D77-AD12-5FD961F438FA}"/>
              </a:ext>
            </a:extLst>
          </p:cNvPr>
          <p:cNvSpPr txBox="1"/>
          <p:nvPr/>
        </p:nvSpPr>
        <p:spPr>
          <a:xfrm>
            <a:off x="530397" y="613852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알코올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974F93BC-8138-5DC9-EB79-AEC06419D72A}"/>
              </a:ext>
            </a:extLst>
          </p:cNvPr>
          <p:cNvCxnSpPr>
            <a:cxnSpLocks/>
          </p:cNvCxnSpPr>
          <p:nvPr/>
        </p:nvCxnSpPr>
        <p:spPr>
          <a:xfrm>
            <a:off x="1239352" y="6306396"/>
            <a:ext cx="71979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itle 2">
            <a:extLst>
              <a:ext uri="{FF2B5EF4-FFF2-40B4-BE49-F238E27FC236}">
                <a16:creationId xmlns:a16="http://schemas.microsoft.com/office/drawing/2014/main" id="{D2262A00-3E04-0F9B-4752-C2925C99D04E}"/>
              </a:ext>
            </a:extLst>
          </p:cNvPr>
          <p:cNvSpPr txBox="1"/>
          <p:nvPr/>
        </p:nvSpPr>
        <p:spPr>
          <a:xfrm>
            <a:off x="530397" y="5257228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산도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A5C0FFF7-6C6D-98FB-4F36-E52CC9287ACA}"/>
              </a:ext>
            </a:extLst>
          </p:cNvPr>
          <p:cNvCxnSpPr>
            <a:cxnSpLocks/>
          </p:cNvCxnSpPr>
          <p:nvPr/>
        </p:nvCxnSpPr>
        <p:spPr>
          <a:xfrm>
            <a:off x="1076918" y="5425099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Title 2">
            <a:extLst>
              <a:ext uri="{FF2B5EF4-FFF2-40B4-BE49-F238E27FC236}">
                <a16:creationId xmlns:a16="http://schemas.microsoft.com/office/drawing/2014/main" id="{7C111196-99E5-8499-86FE-B166DB4F3715}"/>
              </a:ext>
            </a:extLst>
          </p:cNvPr>
          <p:cNvSpPr txBox="1"/>
          <p:nvPr/>
        </p:nvSpPr>
        <p:spPr>
          <a:xfrm>
            <a:off x="1571751" y="4209452"/>
            <a:ext cx="126975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낮은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85" name="Title 2">
            <a:extLst>
              <a:ext uri="{FF2B5EF4-FFF2-40B4-BE49-F238E27FC236}">
                <a16:creationId xmlns:a16="http://schemas.microsoft.com/office/drawing/2014/main" id="{D73543B5-E22F-EF1D-EF32-3978B6C75899}"/>
              </a:ext>
            </a:extLst>
          </p:cNvPr>
          <p:cNvSpPr txBox="1"/>
          <p:nvPr/>
        </p:nvSpPr>
        <p:spPr>
          <a:xfrm>
            <a:off x="3095580" y="4187211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중간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86" name="Title 2">
            <a:extLst>
              <a:ext uri="{FF2B5EF4-FFF2-40B4-BE49-F238E27FC236}">
                <a16:creationId xmlns:a16="http://schemas.microsoft.com/office/drawing/2014/main" id="{DA275DD8-EAF5-0D11-0E3E-D121EE591C9B}"/>
              </a:ext>
            </a:extLst>
          </p:cNvPr>
          <p:cNvSpPr txBox="1"/>
          <p:nvPr/>
        </p:nvSpPr>
        <p:spPr>
          <a:xfrm>
            <a:off x="4537894" y="418721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높음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9277F72-F447-F2EE-7C9C-305365261709}"/>
              </a:ext>
            </a:extLst>
          </p:cNvPr>
          <p:cNvSpPr txBox="1"/>
          <p:nvPr/>
        </p:nvSpPr>
        <p:spPr>
          <a:xfrm>
            <a:off x="1911799" y="247271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라이트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8" name="Title 2">
            <a:extLst>
              <a:ext uri="{FF2B5EF4-FFF2-40B4-BE49-F238E27FC236}">
                <a16:creationId xmlns:a16="http://schemas.microsoft.com/office/drawing/2014/main" id="{FC9AA39B-295C-6715-679C-286C090B45BB}"/>
              </a:ext>
            </a:extLst>
          </p:cNvPr>
          <p:cNvSpPr txBox="1"/>
          <p:nvPr/>
        </p:nvSpPr>
        <p:spPr>
          <a:xfrm>
            <a:off x="3212692" y="2475300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617B7E4C-4002-E349-82D7-5C89F44B046B}"/>
              </a:ext>
            </a:extLst>
          </p:cNvPr>
          <p:cNvSpPr txBox="1"/>
          <p:nvPr/>
        </p:nvSpPr>
        <p:spPr>
          <a:xfrm>
            <a:off x="4414903" y="248684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7" name="Title 2">
            <a:extLst>
              <a:ext uri="{FF2B5EF4-FFF2-40B4-BE49-F238E27FC236}">
                <a16:creationId xmlns:a16="http://schemas.microsoft.com/office/drawing/2014/main" id="{3FABEFED-91A8-AE19-59F2-09DEFC0D812C}"/>
              </a:ext>
            </a:extLst>
          </p:cNvPr>
          <p:cNvSpPr txBox="1"/>
          <p:nvPr/>
        </p:nvSpPr>
        <p:spPr>
          <a:xfrm>
            <a:off x="1898157" y="335702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8" name="Title 2">
            <a:extLst>
              <a:ext uri="{FF2B5EF4-FFF2-40B4-BE49-F238E27FC236}">
                <a16:creationId xmlns:a16="http://schemas.microsoft.com/office/drawing/2014/main" id="{FBB693BB-6A96-E8F3-0C34-B04816B6344C}"/>
              </a:ext>
            </a:extLst>
          </p:cNvPr>
          <p:cNvSpPr txBox="1"/>
          <p:nvPr/>
        </p:nvSpPr>
        <p:spPr>
          <a:xfrm>
            <a:off x="2960354" y="3341480"/>
            <a:ext cx="130345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8" name="Title 2">
            <a:extLst>
              <a:ext uri="{FF2B5EF4-FFF2-40B4-BE49-F238E27FC236}">
                <a16:creationId xmlns:a16="http://schemas.microsoft.com/office/drawing/2014/main" id="{8DC56D2D-1D5B-BDBE-B20B-963B55FB6665}"/>
              </a:ext>
            </a:extLst>
          </p:cNvPr>
          <p:cNvSpPr txBox="1"/>
          <p:nvPr/>
        </p:nvSpPr>
        <p:spPr>
          <a:xfrm>
            <a:off x="4490819" y="337898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스위트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4747184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886350" y="3032760"/>
            <a:ext cx="9059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878F98B-01BF-6B56-7409-320854286E1E}"/>
              </a:ext>
            </a:extLst>
          </p:cNvPr>
          <p:cNvCxnSpPr>
            <a:cxnSpLocks/>
          </p:cNvCxnSpPr>
          <p:nvPr/>
        </p:nvCxnSpPr>
        <p:spPr>
          <a:xfrm>
            <a:off x="6886350" y="4376544"/>
            <a:ext cx="226803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54556" y="438618"/>
            <a:ext cx="5541444" cy="1421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3200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그레이트 서던</a:t>
            </a:r>
            <a:br>
              <a:rPr lang="en-US" sz="600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5440" b="1" dirty="0" err="1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카베르네</a:t>
            </a:r>
            <a:r>
              <a:rPr lang="ko-KR" altLang="en-US" sz="544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5440" b="1" dirty="0" err="1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소비뇽</a:t>
            </a:r>
            <a:endParaRPr lang="en-US" sz="5440" b="1" dirty="0">
              <a:solidFill>
                <a:srgbClr val="B2D8BE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EA6BCBDD-680C-58C3-153A-39C29DAC56F3}"/>
              </a:ext>
            </a:extLst>
          </p:cNvPr>
          <p:cNvSpPr/>
          <p:nvPr/>
        </p:nvSpPr>
        <p:spPr>
          <a:xfrm>
            <a:off x="7792285" y="1891320"/>
            <a:ext cx="2252241" cy="2252241"/>
          </a:xfrm>
          <a:prstGeom prst="ellipse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78AE6EC6-A66B-DA1E-D63F-D79E7AD819BE}"/>
              </a:ext>
            </a:extLst>
          </p:cNvPr>
          <p:cNvSpPr txBox="1"/>
          <p:nvPr/>
        </p:nvSpPr>
        <p:spPr>
          <a:xfrm>
            <a:off x="8191520" y="2555174"/>
            <a:ext cx="1394632" cy="903709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/>
            <a:r>
              <a:rPr lang="ko-KR" altLang="en-US" sz="1600" dirty="0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품종 고유의 클래식한 특징이 드러나는 와인</a:t>
            </a:r>
            <a:endParaRPr lang="en-AU" sz="1600" dirty="0">
              <a:solidFill>
                <a:schemeClr val="tx1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8057969" y="4828751"/>
            <a:ext cx="2805709" cy="1713611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전형적인 풍미 </a:t>
            </a:r>
            <a:endParaRPr lang="en-AU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블랙베리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월계수 잎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멀베리</a:t>
            </a: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블랙커런트</a:t>
            </a: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말린 허브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담배 </a:t>
            </a:r>
            <a:endParaRPr lang="en-AU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2359959" y="3886394"/>
            <a:ext cx="334379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2362442" y="3886394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90E09BFC-E357-D865-0707-71842C342A7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46321" y="593768"/>
            <a:ext cx="2114328" cy="6400800"/>
          </a:xfrm>
          <a:prstGeom prst="rect">
            <a:avLst/>
          </a:prstGeom>
        </p:spPr>
      </p:pic>
      <p:sp>
        <p:nvSpPr>
          <p:cNvPr id="3" name="object 10">
            <a:extLst>
              <a:ext uri="{FF2B5EF4-FFF2-40B4-BE49-F238E27FC236}">
                <a16:creationId xmlns:a16="http://schemas.microsoft.com/office/drawing/2014/main" id="{9AC0C647-6CB2-0276-491C-341682536EA2}"/>
              </a:ext>
            </a:extLst>
          </p:cNvPr>
          <p:cNvSpPr txBox="1"/>
          <p:nvPr/>
        </p:nvSpPr>
        <p:spPr>
          <a:xfrm rot="16200000">
            <a:off x="4019717" y="4297449"/>
            <a:ext cx="4652237" cy="80438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CABERNET SAUVIGNON</a:t>
            </a:r>
            <a:endParaRPr lang="en-AU" sz="3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D05F414-B36A-E16A-05C2-58BCA35A82CA}"/>
              </a:ext>
            </a:extLst>
          </p:cNvPr>
          <p:cNvCxnSpPr>
            <a:cxnSpLocks/>
          </p:cNvCxnSpPr>
          <p:nvPr/>
        </p:nvCxnSpPr>
        <p:spPr>
          <a:xfrm>
            <a:off x="9154380" y="4373966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0EA14C6-E2E6-0735-3B9F-A398BE147191}"/>
              </a:ext>
            </a:extLst>
          </p:cNvPr>
          <p:cNvCxnSpPr>
            <a:cxnSpLocks/>
          </p:cNvCxnSpPr>
          <p:nvPr/>
        </p:nvCxnSpPr>
        <p:spPr>
          <a:xfrm>
            <a:off x="2820817" y="3537610"/>
            <a:ext cx="280346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CC52FFC-D217-40BF-01D4-2D8D1BD66F44}"/>
              </a:ext>
            </a:extLst>
          </p:cNvPr>
          <p:cNvCxnSpPr>
            <a:cxnSpLocks/>
          </p:cNvCxnSpPr>
          <p:nvPr/>
        </p:nvCxnSpPr>
        <p:spPr>
          <a:xfrm>
            <a:off x="2820817" y="3303227"/>
            <a:ext cx="0" cy="23438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1413A9BF-AABE-6FF5-CA71-FA3C324D6573}"/>
              </a:ext>
            </a:extLst>
          </p:cNvPr>
          <p:cNvSpPr txBox="1"/>
          <p:nvPr/>
        </p:nvSpPr>
        <p:spPr>
          <a:xfrm>
            <a:off x="1722292" y="2714642"/>
            <a:ext cx="2197050" cy="584775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이 지역 전체에 걸쳐 잘 재배되고 있음 </a:t>
            </a:r>
            <a:endParaRPr lang="en-AU" sz="16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0712ACE-DCF4-761E-813F-D84C3F8D01D9}"/>
              </a:ext>
            </a:extLst>
          </p:cNvPr>
          <p:cNvSpPr txBox="1"/>
          <p:nvPr/>
        </p:nvSpPr>
        <p:spPr>
          <a:xfrm>
            <a:off x="834485" y="4603231"/>
            <a:ext cx="3140331" cy="610424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ko-KR" altLang="en-US" sz="16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진한 색</a:t>
            </a:r>
            <a:endParaRPr lang="en-AU" altLang="ko-KR" sz="1600" b="1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>
              <a:spcBef>
                <a:spcPts val="203"/>
              </a:spcBef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및 강렬한 풍미 </a:t>
            </a:r>
            <a:endParaRPr lang="en-AU" sz="16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01931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EC09D7-BE0F-7637-32DA-635D52C13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0A22D0-7F18-64FC-D4F3-59FB5689D3E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52377" y="459757"/>
            <a:ext cx="11283754" cy="132556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ko-KR" altLang="en-US" sz="4000" b="1" dirty="0" err="1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카베르네</a:t>
            </a:r>
            <a:r>
              <a:rPr lang="ko-KR" altLang="en-US" sz="4000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4000" b="1" dirty="0" err="1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소비뇽</a:t>
            </a:r>
            <a:br>
              <a:rPr lang="en-US" sz="4000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4000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특징</a:t>
            </a:r>
            <a:endParaRPr lang="en-US" sz="4000" b="1" dirty="0">
              <a:solidFill>
                <a:schemeClr val="accent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E9E726C-4D13-C985-23C4-41962972AEC9}"/>
              </a:ext>
            </a:extLst>
          </p:cNvPr>
          <p:cNvSpPr/>
          <p:nvPr/>
        </p:nvSpPr>
        <p:spPr>
          <a:xfrm>
            <a:off x="2017105" y="1701709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71307A9-E657-7B93-C606-E56C9CC56144}"/>
              </a:ext>
            </a:extLst>
          </p:cNvPr>
          <p:cNvSpPr/>
          <p:nvPr/>
        </p:nvSpPr>
        <p:spPr>
          <a:xfrm>
            <a:off x="2381248" y="1698807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B07819D-D2FE-B083-3339-A8E88A45DDA6}"/>
              </a:ext>
            </a:extLst>
          </p:cNvPr>
          <p:cNvSpPr/>
          <p:nvPr/>
        </p:nvSpPr>
        <p:spPr>
          <a:xfrm>
            <a:off x="2745391" y="1698807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5E205D0-C411-38B0-4D9A-80B38795D0BF}"/>
              </a:ext>
            </a:extLst>
          </p:cNvPr>
          <p:cNvSpPr/>
          <p:nvPr/>
        </p:nvSpPr>
        <p:spPr>
          <a:xfrm>
            <a:off x="3109534" y="1698807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F70FE6CA-4CF6-7CB6-8C56-0690F7009B9A}"/>
              </a:ext>
            </a:extLst>
          </p:cNvPr>
          <p:cNvSpPr/>
          <p:nvPr/>
        </p:nvSpPr>
        <p:spPr>
          <a:xfrm>
            <a:off x="3474058" y="1698807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4B8C71F0-2CF6-CBD1-8314-29E4968C9B0D}"/>
              </a:ext>
            </a:extLst>
          </p:cNvPr>
          <p:cNvSpPr/>
          <p:nvPr/>
        </p:nvSpPr>
        <p:spPr>
          <a:xfrm>
            <a:off x="3838582" y="1698807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F0918A7E-8435-E625-F670-759EC5083F3C}"/>
              </a:ext>
            </a:extLst>
          </p:cNvPr>
          <p:cNvSpPr/>
          <p:nvPr/>
        </p:nvSpPr>
        <p:spPr>
          <a:xfrm>
            <a:off x="4196927" y="1698807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EA358267-FF4F-A528-01D9-3198E2F926C6}"/>
              </a:ext>
            </a:extLst>
          </p:cNvPr>
          <p:cNvSpPr/>
          <p:nvPr/>
        </p:nvSpPr>
        <p:spPr>
          <a:xfrm>
            <a:off x="4567629" y="1698807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8C4AFAE9-F897-C007-2BE9-FDD7125ABF7E}"/>
              </a:ext>
            </a:extLst>
          </p:cNvPr>
          <p:cNvSpPr/>
          <p:nvPr/>
        </p:nvSpPr>
        <p:spPr>
          <a:xfrm>
            <a:off x="4932153" y="1698807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E162DE04-1B37-450A-8612-D926B31C5AB7}"/>
              </a:ext>
            </a:extLst>
          </p:cNvPr>
          <p:cNvSpPr txBox="1"/>
          <p:nvPr/>
        </p:nvSpPr>
        <p:spPr>
          <a:xfrm>
            <a:off x="3746726" y="2146000"/>
            <a:ext cx="2162868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2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카베르네</a:t>
            </a:r>
            <a:r>
              <a:rPr lang="ko-KR" altLang="en-US" sz="12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2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소비뇽</a:t>
            </a:r>
            <a:endParaRPr lang="en-US" sz="12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56B324C1-B532-6319-4E42-3A30F641C9BA}"/>
              </a:ext>
            </a:extLst>
          </p:cNvPr>
          <p:cNvSpPr/>
          <p:nvPr/>
        </p:nvSpPr>
        <p:spPr>
          <a:xfrm>
            <a:off x="2017105" y="284357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CAD22B74-9270-96D6-E0F1-243A26D60B39}"/>
              </a:ext>
            </a:extLst>
          </p:cNvPr>
          <p:cNvSpPr/>
          <p:nvPr/>
        </p:nvSpPr>
        <p:spPr>
          <a:xfrm>
            <a:off x="2381248" y="284066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4EA501BB-C7F5-7FA5-7FF8-DB7E0DD2D454}"/>
              </a:ext>
            </a:extLst>
          </p:cNvPr>
          <p:cNvSpPr/>
          <p:nvPr/>
        </p:nvSpPr>
        <p:spPr>
          <a:xfrm>
            <a:off x="2745391" y="284066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F9D5A2BC-1C21-488D-EA01-242C24BAE29B}"/>
              </a:ext>
            </a:extLst>
          </p:cNvPr>
          <p:cNvSpPr/>
          <p:nvPr/>
        </p:nvSpPr>
        <p:spPr>
          <a:xfrm>
            <a:off x="3109534" y="284066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0EAE25DB-3CA0-4A42-2597-A8EBE9BC4A06}"/>
              </a:ext>
            </a:extLst>
          </p:cNvPr>
          <p:cNvSpPr/>
          <p:nvPr/>
        </p:nvSpPr>
        <p:spPr>
          <a:xfrm>
            <a:off x="3474058" y="284066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A88E41DB-CE57-215D-8C17-D6096052A961}"/>
              </a:ext>
            </a:extLst>
          </p:cNvPr>
          <p:cNvSpPr/>
          <p:nvPr/>
        </p:nvSpPr>
        <p:spPr>
          <a:xfrm>
            <a:off x="3838582" y="284066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56D48F85-BF09-A31E-0105-6F828E6A2A80}"/>
              </a:ext>
            </a:extLst>
          </p:cNvPr>
          <p:cNvSpPr/>
          <p:nvPr/>
        </p:nvSpPr>
        <p:spPr>
          <a:xfrm>
            <a:off x="4196927" y="284066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949540E5-39F1-062B-784A-CF803311CF36}"/>
              </a:ext>
            </a:extLst>
          </p:cNvPr>
          <p:cNvSpPr/>
          <p:nvPr/>
        </p:nvSpPr>
        <p:spPr>
          <a:xfrm>
            <a:off x="4567629" y="284066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BD3B6A83-9E9B-AACC-6479-E9F5C79121C0}"/>
              </a:ext>
            </a:extLst>
          </p:cNvPr>
          <p:cNvSpPr/>
          <p:nvPr/>
        </p:nvSpPr>
        <p:spPr>
          <a:xfrm>
            <a:off x="4932153" y="284066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5C46DC12-0E83-EB3D-4A80-988616D8C11A}"/>
              </a:ext>
            </a:extLst>
          </p:cNvPr>
          <p:cNvSpPr/>
          <p:nvPr/>
        </p:nvSpPr>
        <p:spPr>
          <a:xfrm>
            <a:off x="2017105" y="368372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5D833F3F-FCE3-9CEC-C76A-79762F233562}"/>
              </a:ext>
            </a:extLst>
          </p:cNvPr>
          <p:cNvSpPr/>
          <p:nvPr/>
        </p:nvSpPr>
        <p:spPr>
          <a:xfrm>
            <a:off x="2381248" y="36808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6B996D25-CA96-006C-392C-55D421287582}"/>
              </a:ext>
            </a:extLst>
          </p:cNvPr>
          <p:cNvSpPr/>
          <p:nvPr/>
        </p:nvSpPr>
        <p:spPr>
          <a:xfrm>
            <a:off x="2745391" y="36808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45C2B84D-7036-CDB8-58F3-3D1E2A9C3AAB}"/>
              </a:ext>
            </a:extLst>
          </p:cNvPr>
          <p:cNvSpPr/>
          <p:nvPr/>
        </p:nvSpPr>
        <p:spPr>
          <a:xfrm>
            <a:off x="3109534" y="36808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F479E814-06E5-BCE8-2BAF-50946C45F8FB}"/>
              </a:ext>
            </a:extLst>
          </p:cNvPr>
          <p:cNvSpPr/>
          <p:nvPr/>
        </p:nvSpPr>
        <p:spPr>
          <a:xfrm>
            <a:off x="3474058" y="36808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414CCDD2-F11D-0279-A36F-D4A37A2878FE}"/>
              </a:ext>
            </a:extLst>
          </p:cNvPr>
          <p:cNvSpPr/>
          <p:nvPr/>
        </p:nvSpPr>
        <p:spPr>
          <a:xfrm>
            <a:off x="3838582" y="36808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CB52F33A-8F27-87AE-F35A-B6404F58AB15}"/>
              </a:ext>
            </a:extLst>
          </p:cNvPr>
          <p:cNvSpPr/>
          <p:nvPr/>
        </p:nvSpPr>
        <p:spPr>
          <a:xfrm>
            <a:off x="4196927" y="36808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04C17CF5-823A-331C-DBD5-9922CD6CE349}"/>
              </a:ext>
            </a:extLst>
          </p:cNvPr>
          <p:cNvSpPr/>
          <p:nvPr/>
        </p:nvSpPr>
        <p:spPr>
          <a:xfrm>
            <a:off x="4567629" y="36808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74B43055-8982-5378-E7DD-E548C1389335}"/>
              </a:ext>
            </a:extLst>
          </p:cNvPr>
          <p:cNvSpPr/>
          <p:nvPr/>
        </p:nvSpPr>
        <p:spPr>
          <a:xfrm>
            <a:off x="4932153" y="36808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462C42BA-0EE7-3F6B-1624-E391FE3E22F9}"/>
              </a:ext>
            </a:extLst>
          </p:cNvPr>
          <p:cNvSpPr/>
          <p:nvPr/>
        </p:nvSpPr>
        <p:spPr>
          <a:xfrm>
            <a:off x="2017105" y="453194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CD63B3C4-F4F1-0729-1759-3BB985B1548E}"/>
              </a:ext>
            </a:extLst>
          </p:cNvPr>
          <p:cNvSpPr/>
          <p:nvPr/>
        </p:nvSpPr>
        <p:spPr>
          <a:xfrm>
            <a:off x="2381248" y="452904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ACA437DD-7BA9-A58E-2AB0-2D850C10A8B6}"/>
              </a:ext>
            </a:extLst>
          </p:cNvPr>
          <p:cNvSpPr/>
          <p:nvPr/>
        </p:nvSpPr>
        <p:spPr>
          <a:xfrm>
            <a:off x="2745391" y="452904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1F493C54-3679-D3F7-A7E8-0ABF20187A46}"/>
              </a:ext>
            </a:extLst>
          </p:cNvPr>
          <p:cNvSpPr/>
          <p:nvPr/>
        </p:nvSpPr>
        <p:spPr>
          <a:xfrm>
            <a:off x="3109534" y="452904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61BAA34C-2760-A896-49EA-D9A7CF51EA94}"/>
              </a:ext>
            </a:extLst>
          </p:cNvPr>
          <p:cNvSpPr/>
          <p:nvPr/>
        </p:nvSpPr>
        <p:spPr>
          <a:xfrm>
            <a:off x="3474058" y="452904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22480E4D-6B5D-2780-534D-BB2A3CFAAFB7}"/>
              </a:ext>
            </a:extLst>
          </p:cNvPr>
          <p:cNvSpPr/>
          <p:nvPr/>
        </p:nvSpPr>
        <p:spPr>
          <a:xfrm>
            <a:off x="3838582" y="452904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F7A4D9B0-AB4E-0296-800B-432EF3928597}"/>
              </a:ext>
            </a:extLst>
          </p:cNvPr>
          <p:cNvSpPr/>
          <p:nvPr/>
        </p:nvSpPr>
        <p:spPr>
          <a:xfrm>
            <a:off x="4196927" y="452904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45F340C9-765F-A155-4C63-97B14B45C9B8}"/>
              </a:ext>
            </a:extLst>
          </p:cNvPr>
          <p:cNvSpPr/>
          <p:nvPr/>
        </p:nvSpPr>
        <p:spPr>
          <a:xfrm>
            <a:off x="4567629" y="452904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40A0356B-DB74-E944-961E-F62D8D53A02A}"/>
              </a:ext>
            </a:extLst>
          </p:cNvPr>
          <p:cNvSpPr/>
          <p:nvPr/>
        </p:nvSpPr>
        <p:spPr>
          <a:xfrm>
            <a:off x="4932153" y="452904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63A90E32-85F4-531C-DEDB-E7EBAB510C5A}"/>
              </a:ext>
            </a:extLst>
          </p:cNvPr>
          <p:cNvSpPr/>
          <p:nvPr/>
        </p:nvSpPr>
        <p:spPr>
          <a:xfrm>
            <a:off x="2017105" y="487793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19D0AB0B-64C7-0CCD-48CC-27D938711BEA}"/>
              </a:ext>
            </a:extLst>
          </p:cNvPr>
          <p:cNvSpPr/>
          <p:nvPr/>
        </p:nvSpPr>
        <p:spPr>
          <a:xfrm>
            <a:off x="2381248" y="487502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6DF9DB65-C7C7-F323-D0B4-C0877CFCC86C}"/>
              </a:ext>
            </a:extLst>
          </p:cNvPr>
          <p:cNvSpPr/>
          <p:nvPr/>
        </p:nvSpPr>
        <p:spPr>
          <a:xfrm>
            <a:off x="2745391" y="487502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85F98601-EA11-F3BB-94FA-146B4BB1119D}"/>
              </a:ext>
            </a:extLst>
          </p:cNvPr>
          <p:cNvSpPr/>
          <p:nvPr/>
        </p:nvSpPr>
        <p:spPr>
          <a:xfrm>
            <a:off x="3109534" y="487502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D805F586-0454-F760-CA62-3A9FB1E870B3}"/>
              </a:ext>
            </a:extLst>
          </p:cNvPr>
          <p:cNvSpPr/>
          <p:nvPr/>
        </p:nvSpPr>
        <p:spPr>
          <a:xfrm>
            <a:off x="3474058" y="487502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050295CE-1D57-2339-84CB-D8EFA9E837D5}"/>
              </a:ext>
            </a:extLst>
          </p:cNvPr>
          <p:cNvSpPr/>
          <p:nvPr/>
        </p:nvSpPr>
        <p:spPr>
          <a:xfrm>
            <a:off x="3838582" y="487502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E740F1B9-912A-65A7-F689-7207A5D6B6BF}"/>
              </a:ext>
            </a:extLst>
          </p:cNvPr>
          <p:cNvSpPr/>
          <p:nvPr/>
        </p:nvSpPr>
        <p:spPr>
          <a:xfrm>
            <a:off x="4196927" y="487502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FB1028F6-2216-9C59-BB15-7FE3FE78E6AA}"/>
              </a:ext>
            </a:extLst>
          </p:cNvPr>
          <p:cNvSpPr/>
          <p:nvPr/>
        </p:nvSpPr>
        <p:spPr>
          <a:xfrm>
            <a:off x="4567629" y="487502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90FC1ABE-5575-8D05-603D-3CCEA20815E8}"/>
              </a:ext>
            </a:extLst>
          </p:cNvPr>
          <p:cNvSpPr/>
          <p:nvPr/>
        </p:nvSpPr>
        <p:spPr>
          <a:xfrm>
            <a:off x="4932153" y="487502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B09DF459-3CE1-EF37-72B4-339D5FDE1624}"/>
              </a:ext>
            </a:extLst>
          </p:cNvPr>
          <p:cNvSpPr/>
          <p:nvPr/>
        </p:nvSpPr>
        <p:spPr>
          <a:xfrm>
            <a:off x="2017105" y="616693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2B1DA8F0-A61D-4914-6759-634A335F4002}"/>
              </a:ext>
            </a:extLst>
          </p:cNvPr>
          <p:cNvSpPr/>
          <p:nvPr/>
        </p:nvSpPr>
        <p:spPr>
          <a:xfrm>
            <a:off x="2381248" y="616402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64B8F3E6-0C3B-4E6B-56EE-3C616F9AEA3C}"/>
              </a:ext>
            </a:extLst>
          </p:cNvPr>
          <p:cNvSpPr/>
          <p:nvPr/>
        </p:nvSpPr>
        <p:spPr>
          <a:xfrm>
            <a:off x="2745391" y="616402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8E601920-BBD7-E7CA-A137-997EB47E2CB2}"/>
              </a:ext>
            </a:extLst>
          </p:cNvPr>
          <p:cNvSpPr/>
          <p:nvPr/>
        </p:nvSpPr>
        <p:spPr>
          <a:xfrm>
            <a:off x="3109534" y="616402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9629ECA6-F6E6-5724-A952-F07EBE9ABFBC}"/>
              </a:ext>
            </a:extLst>
          </p:cNvPr>
          <p:cNvSpPr/>
          <p:nvPr/>
        </p:nvSpPr>
        <p:spPr>
          <a:xfrm>
            <a:off x="3487189" y="616402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A1CFDD7B-AE30-1FB9-987F-797E1E1A77AE}"/>
              </a:ext>
            </a:extLst>
          </p:cNvPr>
          <p:cNvSpPr/>
          <p:nvPr/>
        </p:nvSpPr>
        <p:spPr>
          <a:xfrm>
            <a:off x="4932153" y="615410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737FDD2E-D9CA-CE75-18CB-5B94C6B0BB14}"/>
              </a:ext>
            </a:extLst>
          </p:cNvPr>
          <p:cNvSpPr txBox="1"/>
          <p:nvPr/>
        </p:nvSpPr>
        <p:spPr>
          <a:xfrm>
            <a:off x="1919073" y="588552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DA15325D-239D-D761-2BE2-BE3822CB1226}"/>
              </a:ext>
            </a:extLst>
          </p:cNvPr>
          <p:cNvSpPr txBox="1"/>
          <p:nvPr/>
        </p:nvSpPr>
        <p:spPr>
          <a:xfrm>
            <a:off x="3390664" y="5871574"/>
            <a:ext cx="132515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13.5% – 14.5%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B41CB062-B3CF-9FDE-1311-FEE1B1FAA3CD}"/>
              </a:ext>
            </a:extLst>
          </p:cNvPr>
          <p:cNvSpPr txBox="1"/>
          <p:nvPr/>
        </p:nvSpPr>
        <p:spPr>
          <a:xfrm>
            <a:off x="4481955" y="588552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7A46D4A-3123-70DD-1402-4D56075E90E9}"/>
              </a:ext>
            </a:extLst>
          </p:cNvPr>
          <p:cNvCxnSpPr>
            <a:cxnSpLocks/>
          </p:cNvCxnSpPr>
          <p:nvPr/>
        </p:nvCxnSpPr>
        <p:spPr>
          <a:xfrm>
            <a:off x="3971185" y="2009936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1CC04685-1E9A-78AD-B521-BD97BEB9537F}"/>
              </a:ext>
            </a:extLst>
          </p:cNvPr>
          <p:cNvSpPr/>
          <p:nvPr/>
        </p:nvSpPr>
        <p:spPr>
          <a:xfrm>
            <a:off x="2017105" y="52570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8B11090-0F1E-9130-E036-1F70E02E2B14}"/>
              </a:ext>
            </a:extLst>
          </p:cNvPr>
          <p:cNvSpPr/>
          <p:nvPr/>
        </p:nvSpPr>
        <p:spPr>
          <a:xfrm>
            <a:off x="2381248" y="525417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6F4703E-38C4-66B6-0AAA-A7577FF86048}"/>
              </a:ext>
            </a:extLst>
          </p:cNvPr>
          <p:cNvSpPr/>
          <p:nvPr/>
        </p:nvSpPr>
        <p:spPr>
          <a:xfrm>
            <a:off x="2745391" y="525417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6AD0BF80-B769-9BAA-B585-4C4951E651CC}"/>
              </a:ext>
            </a:extLst>
          </p:cNvPr>
          <p:cNvSpPr/>
          <p:nvPr/>
        </p:nvSpPr>
        <p:spPr>
          <a:xfrm>
            <a:off x="3109534" y="525417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0973BC90-B33A-B751-5BDD-28E157D5E2BC}"/>
              </a:ext>
            </a:extLst>
          </p:cNvPr>
          <p:cNvSpPr/>
          <p:nvPr/>
        </p:nvSpPr>
        <p:spPr>
          <a:xfrm>
            <a:off x="3474058" y="525417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A34C17CA-F787-56E9-F2EB-5F92BCC49ACE}"/>
              </a:ext>
            </a:extLst>
          </p:cNvPr>
          <p:cNvSpPr/>
          <p:nvPr/>
        </p:nvSpPr>
        <p:spPr>
          <a:xfrm>
            <a:off x="3838582" y="525417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92FF9485-CFA9-1A63-0EE5-BF96D5D967CE}"/>
              </a:ext>
            </a:extLst>
          </p:cNvPr>
          <p:cNvSpPr/>
          <p:nvPr/>
        </p:nvSpPr>
        <p:spPr>
          <a:xfrm>
            <a:off x="4196927" y="525417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4D6277A3-30D7-6C5F-8DCF-E8F91CCDA879}"/>
              </a:ext>
            </a:extLst>
          </p:cNvPr>
          <p:cNvSpPr/>
          <p:nvPr/>
        </p:nvSpPr>
        <p:spPr>
          <a:xfrm>
            <a:off x="4567629" y="525417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A777FD4-CCEB-5E8E-E8C0-E0C952B590DC}"/>
              </a:ext>
            </a:extLst>
          </p:cNvPr>
          <p:cNvSpPr/>
          <p:nvPr/>
        </p:nvSpPr>
        <p:spPr>
          <a:xfrm>
            <a:off x="4932153" y="525417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pic>
        <p:nvPicPr>
          <p:cNvPr id="33" name="Picture Placeholder 8">
            <a:extLst>
              <a:ext uri="{FF2B5EF4-FFF2-40B4-BE49-F238E27FC236}">
                <a16:creationId xmlns:a16="http://schemas.microsoft.com/office/drawing/2014/main" id="{54D2414D-213F-C0D6-DF10-A7D019FB78D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09684" y="593768"/>
            <a:ext cx="2114328" cy="6400800"/>
          </a:xfrm>
          <a:prstGeom prst="rect">
            <a:avLst/>
          </a:prstGeom>
        </p:spPr>
      </p:pic>
      <p:sp>
        <p:nvSpPr>
          <p:cNvPr id="34" name="object 10">
            <a:extLst>
              <a:ext uri="{FF2B5EF4-FFF2-40B4-BE49-F238E27FC236}">
                <a16:creationId xmlns:a16="http://schemas.microsoft.com/office/drawing/2014/main" id="{C253552D-575F-5CDC-9429-090B7D8D4751}"/>
              </a:ext>
            </a:extLst>
          </p:cNvPr>
          <p:cNvSpPr txBox="1"/>
          <p:nvPr/>
        </p:nvSpPr>
        <p:spPr>
          <a:xfrm rot="16200000">
            <a:off x="7683080" y="4297449"/>
            <a:ext cx="4652237" cy="80438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CABERNET SAUVIGNON</a:t>
            </a:r>
            <a:endParaRPr lang="en-AU" sz="3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EAE203C-6098-7ED6-D32E-4165167E5C57}"/>
              </a:ext>
            </a:extLst>
          </p:cNvPr>
          <p:cNvGrpSpPr/>
          <p:nvPr/>
        </p:nvGrpSpPr>
        <p:grpSpPr>
          <a:xfrm>
            <a:off x="4217738" y="6173796"/>
            <a:ext cx="278634" cy="272668"/>
            <a:chOff x="8032638" y="5926610"/>
            <a:chExt cx="278634" cy="272668"/>
          </a:xfrm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4F470C75-4317-D66B-73E1-626D2CC6783E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4D56EBAB-BC6B-9EA6-8F7D-5692A38AB8D9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DEB2490-3918-E451-6BA2-84956089A438}"/>
              </a:ext>
            </a:extLst>
          </p:cNvPr>
          <p:cNvGrpSpPr/>
          <p:nvPr/>
        </p:nvGrpSpPr>
        <p:grpSpPr>
          <a:xfrm rot="10800000">
            <a:off x="3838932" y="6173796"/>
            <a:ext cx="278634" cy="272668"/>
            <a:chOff x="8032638" y="5926610"/>
            <a:chExt cx="278634" cy="272668"/>
          </a:xfrm>
        </p:grpSpPr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4CD359C2-D95A-E282-F014-8522B6A7D2A8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E6F7741F-E861-CECE-DFDA-B7FB7B9EA300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96D1ED7-A5F2-5EF8-0410-3BAB8A647D79}"/>
              </a:ext>
            </a:extLst>
          </p:cNvPr>
          <p:cNvCxnSpPr>
            <a:cxnSpLocks/>
          </p:cNvCxnSpPr>
          <p:nvPr/>
        </p:nvCxnSpPr>
        <p:spPr>
          <a:xfrm>
            <a:off x="4704050" y="2009936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5AC0A72-E1AC-D4BA-8FEA-5439029D5D7E}"/>
              </a:ext>
            </a:extLst>
          </p:cNvPr>
          <p:cNvCxnSpPr>
            <a:cxnSpLocks/>
          </p:cNvCxnSpPr>
          <p:nvPr/>
        </p:nvCxnSpPr>
        <p:spPr>
          <a:xfrm>
            <a:off x="3960571" y="2137387"/>
            <a:ext cx="75248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ABE97D98-4995-6D8F-8CEF-5F28B84008BA}"/>
              </a:ext>
            </a:extLst>
          </p:cNvPr>
          <p:cNvSpPr/>
          <p:nvPr/>
        </p:nvSpPr>
        <p:spPr>
          <a:xfrm>
            <a:off x="4592975" y="616402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E8F1CD5B-4C69-D8CE-6015-72427BF97026}"/>
              </a:ext>
            </a:extLst>
          </p:cNvPr>
          <p:cNvSpPr txBox="1"/>
          <p:nvPr/>
        </p:nvSpPr>
        <p:spPr>
          <a:xfrm>
            <a:off x="530398" y="1718656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6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색</a:t>
            </a:r>
            <a:endParaRPr lang="en-US" sz="16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C4A09505-5631-2592-9494-58708555CD47}"/>
              </a:ext>
            </a:extLst>
          </p:cNvPr>
          <p:cNvCxnSpPr>
            <a:cxnSpLocks/>
          </p:cNvCxnSpPr>
          <p:nvPr/>
        </p:nvCxnSpPr>
        <p:spPr>
          <a:xfrm>
            <a:off x="906843" y="1827022"/>
            <a:ext cx="10523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itle 2">
            <a:extLst>
              <a:ext uri="{FF2B5EF4-FFF2-40B4-BE49-F238E27FC236}">
                <a16:creationId xmlns:a16="http://schemas.microsoft.com/office/drawing/2014/main" id="{4D36D37D-6658-6EAD-8626-9CFBA2D4C1B7}"/>
              </a:ext>
            </a:extLst>
          </p:cNvPr>
          <p:cNvSpPr txBox="1"/>
          <p:nvPr/>
        </p:nvSpPr>
        <p:spPr>
          <a:xfrm>
            <a:off x="530397" y="282068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바디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6EDBC50F-F912-0B7E-0A36-B931537D2EA5}"/>
              </a:ext>
            </a:extLst>
          </p:cNvPr>
          <p:cNvCxnSpPr>
            <a:cxnSpLocks/>
          </p:cNvCxnSpPr>
          <p:nvPr/>
        </p:nvCxnSpPr>
        <p:spPr>
          <a:xfrm>
            <a:off x="1076918" y="2988557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itle 2">
            <a:extLst>
              <a:ext uri="{FF2B5EF4-FFF2-40B4-BE49-F238E27FC236}">
                <a16:creationId xmlns:a16="http://schemas.microsoft.com/office/drawing/2014/main" id="{AE3A3CB2-AF8A-C1EB-C61B-31A4B3BCBA17}"/>
              </a:ext>
            </a:extLst>
          </p:cNvPr>
          <p:cNvSpPr txBox="1"/>
          <p:nvPr/>
        </p:nvSpPr>
        <p:spPr>
          <a:xfrm>
            <a:off x="530397" y="366916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당도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98E63CF3-E8FE-E5A6-BCE1-95041F57B31B}"/>
              </a:ext>
            </a:extLst>
          </p:cNvPr>
          <p:cNvCxnSpPr>
            <a:cxnSpLocks/>
          </p:cNvCxnSpPr>
          <p:nvPr/>
        </p:nvCxnSpPr>
        <p:spPr>
          <a:xfrm>
            <a:off x="1076918" y="3837037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itle 2">
            <a:extLst>
              <a:ext uri="{FF2B5EF4-FFF2-40B4-BE49-F238E27FC236}">
                <a16:creationId xmlns:a16="http://schemas.microsoft.com/office/drawing/2014/main" id="{7F0D2811-9EA1-F263-6C55-BD2304D12745}"/>
              </a:ext>
            </a:extLst>
          </p:cNvPr>
          <p:cNvSpPr txBox="1"/>
          <p:nvPr/>
        </p:nvSpPr>
        <p:spPr>
          <a:xfrm>
            <a:off x="530397" y="453209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오크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3C73C4F3-E0B6-CDA1-03E1-779632DEDB66}"/>
              </a:ext>
            </a:extLst>
          </p:cNvPr>
          <p:cNvCxnSpPr>
            <a:cxnSpLocks/>
          </p:cNvCxnSpPr>
          <p:nvPr/>
        </p:nvCxnSpPr>
        <p:spPr>
          <a:xfrm>
            <a:off x="1076918" y="4699967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itle 2">
            <a:extLst>
              <a:ext uri="{FF2B5EF4-FFF2-40B4-BE49-F238E27FC236}">
                <a16:creationId xmlns:a16="http://schemas.microsoft.com/office/drawing/2014/main" id="{85C33BDF-A02B-C8C7-CB59-2031A243948F}"/>
              </a:ext>
            </a:extLst>
          </p:cNvPr>
          <p:cNvSpPr txBox="1"/>
          <p:nvPr/>
        </p:nvSpPr>
        <p:spPr>
          <a:xfrm>
            <a:off x="530397" y="487808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타닌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342017C1-E4F9-0308-563A-D4F816A7CA2D}"/>
              </a:ext>
            </a:extLst>
          </p:cNvPr>
          <p:cNvCxnSpPr>
            <a:cxnSpLocks/>
          </p:cNvCxnSpPr>
          <p:nvPr/>
        </p:nvCxnSpPr>
        <p:spPr>
          <a:xfrm>
            <a:off x="1076918" y="5045956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itle 2">
            <a:extLst>
              <a:ext uri="{FF2B5EF4-FFF2-40B4-BE49-F238E27FC236}">
                <a16:creationId xmlns:a16="http://schemas.microsoft.com/office/drawing/2014/main" id="{D0F9C0CA-0E70-CE80-3E53-452A88BEC688}"/>
              </a:ext>
            </a:extLst>
          </p:cNvPr>
          <p:cNvSpPr txBox="1"/>
          <p:nvPr/>
        </p:nvSpPr>
        <p:spPr>
          <a:xfrm>
            <a:off x="530397" y="613852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알코올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0CE80C41-00E8-B39F-6817-FF68C1DED78F}"/>
              </a:ext>
            </a:extLst>
          </p:cNvPr>
          <p:cNvCxnSpPr>
            <a:cxnSpLocks/>
          </p:cNvCxnSpPr>
          <p:nvPr/>
        </p:nvCxnSpPr>
        <p:spPr>
          <a:xfrm>
            <a:off x="1239352" y="6306396"/>
            <a:ext cx="71979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itle 2">
            <a:extLst>
              <a:ext uri="{FF2B5EF4-FFF2-40B4-BE49-F238E27FC236}">
                <a16:creationId xmlns:a16="http://schemas.microsoft.com/office/drawing/2014/main" id="{6B0605F4-AA4B-62DA-95B0-BA04CD354043}"/>
              </a:ext>
            </a:extLst>
          </p:cNvPr>
          <p:cNvSpPr txBox="1"/>
          <p:nvPr/>
        </p:nvSpPr>
        <p:spPr>
          <a:xfrm>
            <a:off x="530397" y="5257228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산도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E4C39ACF-BF3F-6F09-42D2-BD5DC090A11E}"/>
              </a:ext>
            </a:extLst>
          </p:cNvPr>
          <p:cNvCxnSpPr>
            <a:cxnSpLocks/>
          </p:cNvCxnSpPr>
          <p:nvPr/>
        </p:nvCxnSpPr>
        <p:spPr>
          <a:xfrm>
            <a:off x="1076918" y="5425099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Title 2">
            <a:extLst>
              <a:ext uri="{FF2B5EF4-FFF2-40B4-BE49-F238E27FC236}">
                <a16:creationId xmlns:a16="http://schemas.microsoft.com/office/drawing/2014/main" id="{63A6F966-F3C3-D077-E7C0-1D28B91B27AF}"/>
              </a:ext>
            </a:extLst>
          </p:cNvPr>
          <p:cNvSpPr txBox="1"/>
          <p:nvPr/>
        </p:nvSpPr>
        <p:spPr>
          <a:xfrm>
            <a:off x="1515366" y="4209452"/>
            <a:ext cx="126975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낮은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86" name="Title 2">
            <a:extLst>
              <a:ext uri="{FF2B5EF4-FFF2-40B4-BE49-F238E27FC236}">
                <a16:creationId xmlns:a16="http://schemas.microsoft.com/office/drawing/2014/main" id="{4270F4E2-FF4F-2420-2544-B7167B859C0E}"/>
              </a:ext>
            </a:extLst>
          </p:cNvPr>
          <p:cNvSpPr txBox="1"/>
          <p:nvPr/>
        </p:nvSpPr>
        <p:spPr>
          <a:xfrm>
            <a:off x="3039195" y="4187211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중간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89" name="Title 2">
            <a:extLst>
              <a:ext uri="{FF2B5EF4-FFF2-40B4-BE49-F238E27FC236}">
                <a16:creationId xmlns:a16="http://schemas.microsoft.com/office/drawing/2014/main" id="{32D479A3-E463-13BE-4C61-3EA57C4C60A2}"/>
              </a:ext>
            </a:extLst>
          </p:cNvPr>
          <p:cNvSpPr txBox="1"/>
          <p:nvPr/>
        </p:nvSpPr>
        <p:spPr>
          <a:xfrm>
            <a:off x="4481509" y="418721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높음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7" name="Title 2">
            <a:extLst>
              <a:ext uri="{FF2B5EF4-FFF2-40B4-BE49-F238E27FC236}">
                <a16:creationId xmlns:a16="http://schemas.microsoft.com/office/drawing/2014/main" id="{AFAEF1DC-0E5C-D096-179F-2D4E21900EB5}"/>
              </a:ext>
            </a:extLst>
          </p:cNvPr>
          <p:cNvSpPr txBox="1"/>
          <p:nvPr/>
        </p:nvSpPr>
        <p:spPr>
          <a:xfrm>
            <a:off x="1911799" y="247271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라이트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8" name="Title 2">
            <a:extLst>
              <a:ext uri="{FF2B5EF4-FFF2-40B4-BE49-F238E27FC236}">
                <a16:creationId xmlns:a16="http://schemas.microsoft.com/office/drawing/2014/main" id="{C3FA7100-4371-D03B-18FF-096B226A5AFE}"/>
              </a:ext>
            </a:extLst>
          </p:cNvPr>
          <p:cNvSpPr txBox="1"/>
          <p:nvPr/>
        </p:nvSpPr>
        <p:spPr>
          <a:xfrm>
            <a:off x="3212692" y="2475300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8" name="Title 2">
            <a:extLst>
              <a:ext uri="{FF2B5EF4-FFF2-40B4-BE49-F238E27FC236}">
                <a16:creationId xmlns:a16="http://schemas.microsoft.com/office/drawing/2014/main" id="{5A684D8B-9537-F7F2-7E09-1F1392434BB9}"/>
              </a:ext>
            </a:extLst>
          </p:cNvPr>
          <p:cNvSpPr txBox="1"/>
          <p:nvPr/>
        </p:nvSpPr>
        <p:spPr>
          <a:xfrm>
            <a:off x="4414903" y="248684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6" name="Title 2">
            <a:extLst>
              <a:ext uri="{FF2B5EF4-FFF2-40B4-BE49-F238E27FC236}">
                <a16:creationId xmlns:a16="http://schemas.microsoft.com/office/drawing/2014/main" id="{8A8DD28A-82CA-4820-A394-486A26B6FA2C}"/>
              </a:ext>
            </a:extLst>
          </p:cNvPr>
          <p:cNvSpPr txBox="1"/>
          <p:nvPr/>
        </p:nvSpPr>
        <p:spPr>
          <a:xfrm>
            <a:off x="1898157" y="335702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7" name="Title 2">
            <a:extLst>
              <a:ext uri="{FF2B5EF4-FFF2-40B4-BE49-F238E27FC236}">
                <a16:creationId xmlns:a16="http://schemas.microsoft.com/office/drawing/2014/main" id="{F9FC97E7-B769-CDDD-B5B8-5AA82243B435}"/>
              </a:ext>
            </a:extLst>
          </p:cNvPr>
          <p:cNvSpPr txBox="1"/>
          <p:nvPr/>
        </p:nvSpPr>
        <p:spPr>
          <a:xfrm>
            <a:off x="2960354" y="3341480"/>
            <a:ext cx="130345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8" name="Title 2">
            <a:extLst>
              <a:ext uri="{FF2B5EF4-FFF2-40B4-BE49-F238E27FC236}">
                <a16:creationId xmlns:a16="http://schemas.microsoft.com/office/drawing/2014/main" id="{9BD7D735-6EAD-AB6C-DFCB-C339F23BE6F8}"/>
              </a:ext>
            </a:extLst>
          </p:cNvPr>
          <p:cNvSpPr txBox="1"/>
          <p:nvPr/>
        </p:nvSpPr>
        <p:spPr>
          <a:xfrm>
            <a:off x="4490819" y="337898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스위트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43889855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F640467-1889-2B3B-7EE1-42E22F33BA60}"/>
              </a:ext>
            </a:extLst>
          </p:cNvPr>
          <p:cNvCxnSpPr>
            <a:cxnSpLocks/>
          </p:cNvCxnSpPr>
          <p:nvPr/>
        </p:nvCxnSpPr>
        <p:spPr>
          <a:xfrm>
            <a:off x="2407369" y="4169942"/>
            <a:ext cx="0" cy="33440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2573" y="523183"/>
            <a:ext cx="5541444" cy="1421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3200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그레이트 서던</a:t>
            </a:r>
            <a:br>
              <a:rPr lang="en-US" sz="600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5440" b="1" dirty="0" err="1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쉬라즈</a:t>
            </a:r>
            <a:endParaRPr lang="en-US" sz="5440" b="1" dirty="0">
              <a:solidFill>
                <a:schemeClr val="bg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37CC6C-038C-22C6-5A1B-F274BB411F78}"/>
              </a:ext>
            </a:extLst>
          </p:cNvPr>
          <p:cNvSpPr txBox="1"/>
          <p:nvPr/>
        </p:nvSpPr>
        <p:spPr>
          <a:xfrm>
            <a:off x="1103906" y="2182087"/>
            <a:ext cx="2561187" cy="802784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새 </a:t>
            </a:r>
            <a:r>
              <a:rPr lang="ko-KR" altLang="en-US" sz="16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오크통과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미국  </a:t>
            </a:r>
            <a:r>
              <a:rPr lang="ko-KR" altLang="en-US" sz="16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오크통을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절제해서 사용 </a:t>
            </a:r>
            <a:endParaRPr lang="en-AU" altLang="ko-KR" sz="16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ko-KR" altLang="en-US" sz="1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새 오크를 사용하지 않은 생산자도 있음 </a:t>
            </a:r>
            <a:endParaRPr lang="en-AU" sz="10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B638749-00FB-780E-CC25-0154A0ECA7AD}"/>
              </a:ext>
            </a:extLst>
          </p:cNvPr>
          <p:cNvCxnSpPr>
            <a:cxnSpLocks/>
          </p:cNvCxnSpPr>
          <p:nvPr/>
        </p:nvCxnSpPr>
        <p:spPr>
          <a:xfrm>
            <a:off x="2219110" y="3013787"/>
            <a:ext cx="0" cy="33440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B2C604B-08E1-D968-D2A2-6A9E8712F43E}"/>
              </a:ext>
            </a:extLst>
          </p:cNvPr>
          <p:cNvCxnSpPr>
            <a:cxnSpLocks/>
          </p:cNvCxnSpPr>
          <p:nvPr/>
        </p:nvCxnSpPr>
        <p:spPr>
          <a:xfrm>
            <a:off x="2219110" y="3348196"/>
            <a:ext cx="373621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8275037" y="4127270"/>
            <a:ext cx="2805709" cy="1713611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전형적인 풍미 </a:t>
            </a:r>
            <a:endParaRPr lang="en-AU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블루베리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블랙 체리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자두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감초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후추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향신료 및 </a:t>
            </a:r>
            <a:r>
              <a:rPr lang="ko-KR" altLang="en-US" sz="14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꽃향기</a:t>
            </a:r>
            <a:endParaRPr lang="en-AU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6992983" y="3750782"/>
            <a:ext cx="227457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9267553" y="3743162"/>
            <a:ext cx="0" cy="35901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Placeholder 8">
            <a:extLst>
              <a:ext uri="{FF2B5EF4-FFF2-40B4-BE49-F238E27FC236}">
                <a16:creationId xmlns:a16="http://schemas.microsoft.com/office/drawing/2014/main" id="{00E01808-059B-3E38-E255-56D2BA1A6CF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40682" y="368300"/>
            <a:ext cx="2114328" cy="6400800"/>
          </a:xfrm>
          <a:prstGeom prst="rect">
            <a:avLst/>
          </a:prstGeom>
        </p:spPr>
      </p:pic>
      <p:sp>
        <p:nvSpPr>
          <p:cNvPr id="5" name="object 10">
            <a:extLst>
              <a:ext uri="{FF2B5EF4-FFF2-40B4-BE49-F238E27FC236}">
                <a16:creationId xmlns:a16="http://schemas.microsoft.com/office/drawing/2014/main" id="{CDA192C4-498D-4B53-51F1-82D359B009E4}"/>
              </a:ext>
            </a:extLst>
          </p:cNvPr>
          <p:cNvSpPr txBox="1"/>
          <p:nvPr/>
        </p:nvSpPr>
        <p:spPr>
          <a:xfrm rot="16200000">
            <a:off x="4214078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SHIRAZ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F68A0282-85C2-39D4-A1F6-8FC7066C7C65}"/>
              </a:ext>
            </a:extLst>
          </p:cNvPr>
          <p:cNvCxnSpPr>
            <a:cxnSpLocks/>
          </p:cNvCxnSpPr>
          <p:nvPr/>
        </p:nvCxnSpPr>
        <p:spPr>
          <a:xfrm>
            <a:off x="6727371" y="2329662"/>
            <a:ext cx="106491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D4FC99B8-3E9F-0D61-909A-F13F0AFD6D0F}"/>
              </a:ext>
            </a:extLst>
          </p:cNvPr>
          <p:cNvSpPr/>
          <p:nvPr/>
        </p:nvSpPr>
        <p:spPr>
          <a:xfrm>
            <a:off x="7792285" y="1279549"/>
            <a:ext cx="2100225" cy="2100225"/>
          </a:xfrm>
          <a:prstGeom prst="ellipse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8" name="object 58">
            <a:extLst>
              <a:ext uri="{FF2B5EF4-FFF2-40B4-BE49-F238E27FC236}">
                <a16:creationId xmlns:a16="http://schemas.microsoft.com/office/drawing/2014/main" id="{C8CDB354-3E36-DCDC-2131-9B374BA49BCC}"/>
              </a:ext>
            </a:extLst>
          </p:cNvPr>
          <p:cNvSpPr txBox="1"/>
          <p:nvPr/>
        </p:nvSpPr>
        <p:spPr>
          <a:xfrm>
            <a:off x="8162032" y="1996698"/>
            <a:ext cx="1360731" cy="682110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/>
            <a:r>
              <a:rPr lang="ko-KR" altLang="en-US" sz="1600" dirty="0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이 지역에서 가장 유명한 레드 와인</a:t>
            </a:r>
            <a:endParaRPr lang="en-AU" sz="1600" dirty="0">
              <a:solidFill>
                <a:schemeClr val="tx1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616338A-F97E-475B-5F80-01C06F05993F}"/>
              </a:ext>
            </a:extLst>
          </p:cNvPr>
          <p:cNvCxnSpPr>
            <a:cxnSpLocks/>
          </p:cNvCxnSpPr>
          <p:nvPr/>
        </p:nvCxnSpPr>
        <p:spPr>
          <a:xfrm>
            <a:off x="2400300" y="4181622"/>
            <a:ext cx="355502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88ABBD38-3DD2-9A2D-64E0-6A8D34166AAD}"/>
              </a:ext>
            </a:extLst>
          </p:cNvPr>
          <p:cNvSpPr txBox="1"/>
          <p:nvPr/>
        </p:nvSpPr>
        <p:spPr>
          <a:xfrm>
            <a:off x="674324" y="4460295"/>
            <a:ext cx="3283397" cy="1205458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ko-KR" altLang="en-US" sz="1600" b="1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r>
              <a:rPr lang="ko-KR" altLang="en-US" sz="1600" b="1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 바디 </a:t>
            </a:r>
            <a:endParaRPr lang="en-AU" altLang="ko-KR" sz="1600" b="1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따뜻한 지역의 진하고 풍만한 레드 와인과 대조되는 </a:t>
            </a:r>
          </a:p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부드럽고 스파이시 풍미의 와인 </a:t>
            </a:r>
            <a:endParaRPr lang="en-AU" sz="10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214494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A7B58-7FE5-9CFB-75CB-23678C672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7B6AD-843F-1C34-2DF4-9132C6369F6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92084" y="586508"/>
            <a:ext cx="11283754" cy="132556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ko-KR" altLang="en-US" sz="3200" b="1" dirty="0" err="1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쉬라즈</a:t>
            </a:r>
            <a:br>
              <a:rPr lang="en-US" sz="4000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4000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특징</a:t>
            </a:r>
            <a:endParaRPr lang="en-US" sz="4000" b="1" dirty="0">
              <a:solidFill>
                <a:schemeClr val="accent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C64F49F4-C7C2-382F-8134-F77222E4B50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84129" y="368300"/>
            <a:ext cx="2114328" cy="6400800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A9FED8F2-D222-2658-7496-A52278E2F5B7}"/>
              </a:ext>
            </a:extLst>
          </p:cNvPr>
          <p:cNvSpPr txBox="1"/>
          <p:nvPr/>
        </p:nvSpPr>
        <p:spPr>
          <a:xfrm rot="16200000">
            <a:off x="7157525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SHIRAZ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07D034B-FA81-447C-79D9-BD8BFC3849DB}"/>
              </a:ext>
            </a:extLst>
          </p:cNvPr>
          <p:cNvSpPr/>
          <p:nvPr/>
        </p:nvSpPr>
        <p:spPr>
          <a:xfrm>
            <a:off x="2018794" y="1693590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CE51254-419D-29CF-E4C7-E8063642813C}"/>
              </a:ext>
            </a:extLst>
          </p:cNvPr>
          <p:cNvSpPr/>
          <p:nvPr/>
        </p:nvSpPr>
        <p:spPr>
          <a:xfrm>
            <a:off x="2382937" y="1690688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F9442EB-F8DB-AA97-5543-6832E2FA2144}"/>
              </a:ext>
            </a:extLst>
          </p:cNvPr>
          <p:cNvSpPr/>
          <p:nvPr/>
        </p:nvSpPr>
        <p:spPr>
          <a:xfrm>
            <a:off x="2747080" y="1690688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68D29E8-9680-54FB-ADF6-1FC18021F427}"/>
              </a:ext>
            </a:extLst>
          </p:cNvPr>
          <p:cNvSpPr/>
          <p:nvPr/>
        </p:nvSpPr>
        <p:spPr>
          <a:xfrm>
            <a:off x="3111223" y="1690688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84C8C4D-8F79-3F95-64F0-3F8DF32F7E86}"/>
              </a:ext>
            </a:extLst>
          </p:cNvPr>
          <p:cNvSpPr/>
          <p:nvPr/>
        </p:nvSpPr>
        <p:spPr>
          <a:xfrm>
            <a:off x="3475747" y="1690688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B44A9AAF-3CA0-F26C-52DB-452F9F1631C6}"/>
              </a:ext>
            </a:extLst>
          </p:cNvPr>
          <p:cNvSpPr/>
          <p:nvPr/>
        </p:nvSpPr>
        <p:spPr>
          <a:xfrm>
            <a:off x="3840271" y="1690688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BDD849F-B1C2-C0FD-0305-6965BC931548}"/>
              </a:ext>
            </a:extLst>
          </p:cNvPr>
          <p:cNvSpPr/>
          <p:nvPr/>
        </p:nvSpPr>
        <p:spPr>
          <a:xfrm>
            <a:off x="4198616" y="1690688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480CDAA-7258-4034-77AF-B93ACCC317A4}"/>
              </a:ext>
            </a:extLst>
          </p:cNvPr>
          <p:cNvSpPr/>
          <p:nvPr/>
        </p:nvSpPr>
        <p:spPr>
          <a:xfrm>
            <a:off x="4569318" y="1690688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B717671-4407-4D98-7C0A-DF654166562E}"/>
              </a:ext>
            </a:extLst>
          </p:cNvPr>
          <p:cNvSpPr/>
          <p:nvPr/>
        </p:nvSpPr>
        <p:spPr>
          <a:xfrm>
            <a:off x="4933842" y="1690688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1833B393-308B-0E4A-176E-35875238740B}"/>
              </a:ext>
            </a:extLst>
          </p:cNvPr>
          <p:cNvSpPr txBox="1"/>
          <p:nvPr/>
        </p:nvSpPr>
        <p:spPr>
          <a:xfrm>
            <a:off x="3150115" y="2142804"/>
            <a:ext cx="165297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2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쉬라즈</a:t>
            </a:r>
            <a:endParaRPr lang="en-US" sz="12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1E16359-1627-2920-00FD-6FBE917ED7D7}"/>
              </a:ext>
            </a:extLst>
          </p:cNvPr>
          <p:cNvSpPr/>
          <p:nvPr/>
        </p:nvSpPr>
        <p:spPr>
          <a:xfrm>
            <a:off x="2018794" y="284276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50B36DD8-882F-6FDA-508E-8EF70308D1B1}"/>
              </a:ext>
            </a:extLst>
          </p:cNvPr>
          <p:cNvSpPr/>
          <p:nvPr/>
        </p:nvSpPr>
        <p:spPr>
          <a:xfrm>
            <a:off x="2382937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449A331C-3C34-B5D3-9F68-36A4BAB9E1E4}"/>
              </a:ext>
            </a:extLst>
          </p:cNvPr>
          <p:cNvSpPr/>
          <p:nvPr/>
        </p:nvSpPr>
        <p:spPr>
          <a:xfrm>
            <a:off x="2747080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89D495A7-4C2F-C7E5-D281-5895A964F108}"/>
              </a:ext>
            </a:extLst>
          </p:cNvPr>
          <p:cNvSpPr/>
          <p:nvPr/>
        </p:nvSpPr>
        <p:spPr>
          <a:xfrm>
            <a:off x="3111223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782FFC8C-30DA-0414-3434-62A7C3F3D806}"/>
              </a:ext>
            </a:extLst>
          </p:cNvPr>
          <p:cNvSpPr/>
          <p:nvPr/>
        </p:nvSpPr>
        <p:spPr>
          <a:xfrm>
            <a:off x="3475747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A8B49305-1D74-BF86-EEAA-4E7A1126B0CF}"/>
              </a:ext>
            </a:extLst>
          </p:cNvPr>
          <p:cNvSpPr/>
          <p:nvPr/>
        </p:nvSpPr>
        <p:spPr>
          <a:xfrm>
            <a:off x="3840271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E733220F-8285-B13A-9EBB-2139D51004FE}"/>
              </a:ext>
            </a:extLst>
          </p:cNvPr>
          <p:cNvSpPr/>
          <p:nvPr/>
        </p:nvSpPr>
        <p:spPr>
          <a:xfrm>
            <a:off x="4198616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3BF14DF1-3B62-C9FB-6F50-91ACA4D0A5EB}"/>
              </a:ext>
            </a:extLst>
          </p:cNvPr>
          <p:cNvSpPr/>
          <p:nvPr/>
        </p:nvSpPr>
        <p:spPr>
          <a:xfrm>
            <a:off x="4569318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14C47C49-46A0-3351-F040-BC7F20C9902B}"/>
              </a:ext>
            </a:extLst>
          </p:cNvPr>
          <p:cNvSpPr/>
          <p:nvPr/>
        </p:nvSpPr>
        <p:spPr>
          <a:xfrm>
            <a:off x="4933842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3E8FC32D-8C9A-564C-F98B-B3AAE41E9B4C}"/>
              </a:ext>
            </a:extLst>
          </p:cNvPr>
          <p:cNvSpPr/>
          <p:nvPr/>
        </p:nvSpPr>
        <p:spPr>
          <a:xfrm>
            <a:off x="2018794" y="368302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625D08E0-E61D-212F-DC8D-210D88ED5F05}"/>
              </a:ext>
            </a:extLst>
          </p:cNvPr>
          <p:cNvSpPr/>
          <p:nvPr/>
        </p:nvSpPr>
        <p:spPr>
          <a:xfrm>
            <a:off x="2382937" y="368012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BF209D93-A92D-6C67-6E0F-37788D6C5AA8}"/>
              </a:ext>
            </a:extLst>
          </p:cNvPr>
          <p:cNvSpPr/>
          <p:nvPr/>
        </p:nvSpPr>
        <p:spPr>
          <a:xfrm>
            <a:off x="2747080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6D466FAD-93A0-FDC9-6BCF-063E8D1C2C2C}"/>
              </a:ext>
            </a:extLst>
          </p:cNvPr>
          <p:cNvSpPr/>
          <p:nvPr/>
        </p:nvSpPr>
        <p:spPr>
          <a:xfrm>
            <a:off x="3111223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73CD6084-5755-9465-04E8-8F7D0E3A4492}"/>
              </a:ext>
            </a:extLst>
          </p:cNvPr>
          <p:cNvSpPr/>
          <p:nvPr/>
        </p:nvSpPr>
        <p:spPr>
          <a:xfrm>
            <a:off x="3475747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6D1800F4-B959-4248-CF67-B6654C3D06E8}"/>
              </a:ext>
            </a:extLst>
          </p:cNvPr>
          <p:cNvSpPr/>
          <p:nvPr/>
        </p:nvSpPr>
        <p:spPr>
          <a:xfrm>
            <a:off x="3840271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F2EA93D6-D2BB-B18F-2EBE-7A2376318C87}"/>
              </a:ext>
            </a:extLst>
          </p:cNvPr>
          <p:cNvSpPr/>
          <p:nvPr/>
        </p:nvSpPr>
        <p:spPr>
          <a:xfrm>
            <a:off x="4198616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1A159CF4-88D4-BF5C-2067-BCF7FAB4BD65}"/>
              </a:ext>
            </a:extLst>
          </p:cNvPr>
          <p:cNvSpPr/>
          <p:nvPr/>
        </p:nvSpPr>
        <p:spPr>
          <a:xfrm>
            <a:off x="4569318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D16EB22C-D582-EDE2-0E6F-B50F467A534F}"/>
              </a:ext>
            </a:extLst>
          </p:cNvPr>
          <p:cNvSpPr/>
          <p:nvPr/>
        </p:nvSpPr>
        <p:spPr>
          <a:xfrm>
            <a:off x="4933842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9" name="Oval 138">
            <a:extLst>
              <a:ext uri="{FF2B5EF4-FFF2-40B4-BE49-F238E27FC236}">
                <a16:creationId xmlns:a16="http://schemas.microsoft.com/office/drawing/2014/main" id="{CBD79589-22FC-6131-28CE-9C70E1FEF947}"/>
              </a:ext>
            </a:extLst>
          </p:cNvPr>
          <p:cNvSpPr/>
          <p:nvPr/>
        </p:nvSpPr>
        <p:spPr>
          <a:xfrm>
            <a:off x="2018794" y="452328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7221C681-4C2F-5C9F-5DFA-AB463CFB63F9}"/>
              </a:ext>
            </a:extLst>
          </p:cNvPr>
          <p:cNvSpPr/>
          <p:nvPr/>
        </p:nvSpPr>
        <p:spPr>
          <a:xfrm>
            <a:off x="2382937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1" name="Oval 140">
            <a:extLst>
              <a:ext uri="{FF2B5EF4-FFF2-40B4-BE49-F238E27FC236}">
                <a16:creationId xmlns:a16="http://schemas.microsoft.com/office/drawing/2014/main" id="{09E693A9-5E22-C689-DDC9-21A129E96410}"/>
              </a:ext>
            </a:extLst>
          </p:cNvPr>
          <p:cNvSpPr/>
          <p:nvPr/>
        </p:nvSpPr>
        <p:spPr>
          <a:xfrm>
            <a:off x="2747080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2" name="Oval 141">
            <a:extLst>
              <a:ext uri="{FF2B5EF4-FFF2-40B4-BE49-F238E27FC236}">
                <a16:creationId xmlns:a16="http://schemas.microsoft.com/office/drawing/2014/main" id="{DBD9B218-3DA1-18BB-5417-20E6756C1BEB}"/>
              </a:ext>
            </a:extLst>
          </p:cNvPr>
          <p:cNvSpPr/>
          <p:nvPr/>
        </p:nvSpPr>
        <p:spPr>
          <a:xfrm>
            <a:off x="3111223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3" name="Oval 142">
            <a:extLst>
              <a:ext uri="{FF2B5EF4-FFF2-40B4-BE49-F238E27FC236}">
                <a16:creationId xmlns:a16="http://schemas.microsoft.com/office/drawing/2014/main" id="{9AE9A6A4-1208-523F-EB3D-4745D83EAA69}"/>
              </a:ext>
            </a:extLst>
          </p:cNvPr>
          <p:cNvSpPr/>
          <p:nvPr/>
        </p:nvSpPr>
        <p:spPr>
          <a:xfrm>
            <a:off x="3475747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4" name="Oval 143">
            <a:extLst>
              <a:ext uri="{FF2B5EF4-FFF2-40B4-BE49-F238E27FC236}">
                <a16:creationId xmlns:a16="http://schemas.microsoft.com/office/drawing/2014/main" id="{3F5B7FB9-60E7-C6C2-BC54-0A8D1174A8B3}"/>
              </a:ext>
            </a:extLst>
          </p:cNvPr>
          <p:cNvSpPr/>
          <p:nvPr/>
        </p:nvSpPr>
        <p:spPr>
          <a:xfrm>
            <a:off x="3840271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5" name="Oval 144">
            <a:extLst>
              <a:ext uri="{FF2B5EF4-FFF2-40B4-BE49-F238E27FC236}">
                <a16:creationId xmlns:a16="http://schemas.microsoft.com/office/drawing/2014/main" id="{576556F0-BD75-73DF-55B0-BA83A9E117EC}"/>
              </a:ext>
            </a:extLst>
          </p:cNvPr>
          <p:cNvSpPr/>
          <p:nvPr/>
        </p:nvSpPr>
        <p:spPr>
          <a:xfrm>
            <a:off x="4198616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6" name="Oval 145">
            <a:extLst>
              <a:ext uri="{FF2B5EF4-FFF2-40B4-BE49-F238E27FC236}">
                <a16:creationId xmlns:a16="http://schemas.microsoft.com/office/drawing/2014/main" id="{E1013DA0-CFF8-D0E2-BDB4-48E8C6CE5AB8}"/>
              </a:ext>
            </a:extLst>
          </p:cNvPr>
          <p:cNvSpPr/>
          <p:nvPr/>
        </p:nvSpPr>
        <p:spPr>
          <a:xfrm>
            <a:off x="4569318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7" name="Oval 146">
            <a:extLst>
              <a:ext uri="{FF2B5EF4-FFF2-40B4-BE49-F238E27FC236}">
                <a16:creationId xmlns:a16="http://schemas.microsoft.com/office/drawing/2014/main" id="{9B1798DC-02C1-1D56-F358-13E51528E335}"/>
              </a:ext>
            </a:extLst>
          </p:cNvPr>
          <p:cNvSpPr/>
          <p:nvPr/>
        </p:nvSpPr>
        <p:spPr>
          <a:xfrm>
            <a:off x="4933842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BB001D52-6ACE-43A7-54C7-624FDA7455B3}"/>
              </a:ext>
            </a:extLst>
          </p:cNvPr>
          <p:cNvSpPr/>
          <p:nvPr/>
        </p:nvSpPr>
        <p:spPr>
          <a:xfrm>
            <a:off x="2018794" y="486927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8E1180F9-E652-9B86-2F08-2604BC731EE4}"/>
              </a:ext>
            </a:extLst>
          </p:cNvPr>
          <p:cNvSpPr/>
          <p:nvPr/>
        </p:nvSpPr>
        <p:spPr>
          <a:xfrm>
            <a:off x="2382937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5" name="Oval 154">
            <a:extLst>
              <a:ext uri="{FF2B5EF4-FFF2-40B4-BE49-F238E27FC236}">
                <a16:creationId xmlns:a16="http://schemas.microsoft.com/office/drawing/2014/main" id="{3B38CAB6-C4FE-AE8F-BD48-A435FB60DD47}"/>
              </a:ext>
            </a:extLst>
          </p:cNvPr>
          <p:cNvSpPr/>
          <p:nvPr/>
        </p:nvSpPr>
        <p:spPr>
          <a:xfrm>
            <a:off x="2747080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A7F182EE-6253-B095-B9F8-376D75AA522A}"/>
              </a:ext>
            </a:extLst>
          </p:cNvPr>
          <p:cNvSpPr/>
          <p:nvPr/>
        </p:nvSpPr>
        <p:spPr>
          <a:xfrm>
            <a:off x="3111223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7" name="Oval 156">
            <a:extLst>
              <a:ext uri="{FF2B5EF4-FFF2-40B4-BE49-F238E27FC236}">
                <a16:creationId xmlns:a16="http://schemas.microsoft.com/office/drawing/2014/main" id="{71A1F2B7-2DCE-78B6-A92D-371C5048502D}"/>
              </a:ext>
            </a:extLst>
          </p:cNvPr>
          <p:cNvSpPr/>
          <p:nvPr/>
        </p:nvSpPr>
        <p:spPr>
          <a:xfrm>
            <a:off x="3475747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69A7F32A-D5CC-F70C-49D7-4F4490345A46}"/>
              </a:ext>
            </a:extLst>
          </p:cNvPr>
          <p:cNvSpPr/>
          <p:nvPr/>
        </p:nvSpPr>
        <p:spPr>
          <a:xfrm>
            <a:off x="3840271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9" name="Oval 158">
            <a:extLst>
              <a:ext uri="{FF2B5EF4-FFF2-40B4-BE49-F238E27FC236}">
                <a16:creationId xmlns:a16="http://schemas.microsoft.com/office/drawing/2014/main" id="{054664EB-A97A-E728-685F-8C32614CD1C7}"/>
              </a:ext>
            </a:extLst>
          </p:cNvPr>
          <p:cNvSpPr/>
          <p:nvPr/>
        </p:nvSpPr>
        <p:spPr>
          <a:xfrm>
            <a:off x="4198616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3698B22B-F886-2975-DB68-919D59AD7F55}"/>
              </a:ext>
            </a:extLst>
          </p:cNvPr>
          <p:cNvSpPr/>
          <p:nvPr/>
        </p:nvSpPr>
        <p:spPr>
          <a:xfrm>
            <a:off x="4569318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1" name="Oval 160">
            <a:extLst>
              <a:ext uri="{FF2B5EF4-FFF2-40B4-BE49-F238E27FC236}">
                <a16:creationId xmlns:a16="http://schemas.microsoft.com/office/drawing/2014/main" id="{93A6FF03-F1A2-9FAE-D858-E6535FB4AC55}"/>
              </a:ext>
            </a:extLst>
          </p:cNvPr>
          <p:cNvSpPr/>
          <p:nvPr/>
        </p:nvSpPr>
        <p:spPr>
          <a:xfrm>
            <a:off x="4933842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4" name="Oval 163">
            <a:extLst>
              <a:ext uri="{FF2B5EF4-FFF2-40B4-BE49-F238E27FC236}">
                <a16:creationId xmlns:a16="http://schemas.microsoft.com/office/drawing/2014/main" id="{D33134CC-E1A2-3AFA-0858-570FDB5B8EAD}"/>
              </a:ext>
            </a:extLst>
          </p:cNvPr>
          <p:cNvSpPr/>
          <p:nvPr/>
        </p:nvSpPr>
        <p:spPr>
          <a:xfrm>
            <a:off x="2018794" y="612971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5" name="Oval 164">
            <a:extLst>
              <a:ext uri="{FF2B5EF4-FFF2-40B4-BE49-F238E27FC236}">
                <a16:creationId xmlns:a16="http://schemas.microsoft.com/office/drawing/2014/main" id="{5B3DE22C-5235-608D-74DD-D3DB01A8CD88}"/>
              </a:ext>
            </a:extLst>
          </p:cNvPr>
          <p:cNvSpPr/>
          <p:nvPr/>
        </p:nvSpPr>
        <p:spPr>
          <a:xfrm>
            <a:off x="2382937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6" name="Oval 165">
            <a:extLst>
              <a:ext uri="{FF2B5EF4-FFF2-40B4-BE49-F238E27FC236}">
                <a16:creationId xmlns:a16="http://schemas.microsoft.com/office/drawing/2014/main" id="{676555FE-11BB-91BB-9126-BA5C9AD293AC}"/>
              </a:ext>
            </a:extLst>
          </p:cNvPr>
          <p:cNvSpPr/>
          <p:nvPr/>
        </p:nvSpPr>
        <p:spPr>
          <a:xfrm>
            <a:off x="2747080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7" name="Oval 166">
            <a:extLst>
              <a:ext uri="{FF2B5EF4-FFF2-40B4-BE49-F238E27FC236}">
                <a16:creationId xmlns:a16="http://schemas.microsoft.com/office/drawing/2014/main" id="{7ECEBF81-76B5-A2B6-1C4E-C038B641D452}"/>
              </a:ext>
            </a:extLst>
          </p:cNvPr>
          <p:cNvSpPr/>
          <p:nvPr/>
        </p:nvSpPr>
        <p:spPr>
          <a:xfrm>
            <a:off x="3111223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2" name="Title 2">
            <a:extLst>
              <a:ext uri="{FF2B5EF4-FFF2-40B4-BE49-F238E27FC236}">
                <a16:creationId xmlns:a16="http://schemas.microsoft.com/office/drawing/2014/main" id="{270C17C3-7110-139E-497D-0F15D810DD21}"/>
              </a:ext>
            </a:extLst>
          </p:cNvPr>
          <p:cNvSpPr txBox="1"/>
          <p:nvPr/>
        </p:nvSpPr>
        <p:spPr>
          <a:xfrm>
            <a:off x="1920762" y="577574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73" name="Title 2">
            <a:extLst>
              <a:ext uri="{FF2B5EF4-FFF2-40B4-BE49-F238E27FC236}">
                <a16:creationId xmlns:a16="http://schemas.microsoft.com/office/drawing/2014/main" id="{19CEF876-E7BB-64CB-4F86-BB8530282E1B}"/>
              </a:ext>
            </a:extLst>
          </p:cNvPr>
          <p:cNvSpPr txBox="1"/>
          <p:nvPr/>
        </p:nvSpPr>
        <p:spPr>
          <a:xfrm>
            <a:off x="3212683" y="5780416"/>
            <a:ext cx="127206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13.5% – 14.5%</a:t>
            </a:r>
          </a:p>
        </p:txBody>
      </p:sp>
      <p:sp>
        <p:nvSpPr>
          <p:cNvPr id="174" name="Title 2">
            <a:extLst>
              <a:ext uri="{FF2B5EF4-FFF2-40B4-BE49-F238E27FC236}">
                <a16:creationId xmlns:a16="http://schemas.microsoft.com/office/drawing/2014/main" id="{B513C6C9-D892-E3F3-4000-917AD96781F4}"/>
              </a:ext>
            </a:extLst>
          </p:cNvPr>
          <p:cNvSpPr txBox="1"/>
          <p:nvPr/>
        </p:nvSpPr>
        <p:spPr>
          <a:xfrm>
            <a:off x="4483644" y="577574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sp>
        <p:nvSpPr>
          <p:cNvPr id="180" name="Oval 179">
            <a:extLst>
              <a:ext uri="{FF2B5EF4-FFF2-40B4-BE49-F238E27FC236}">
                <a16:creationId xmlns:a16="http://schemas.microsoft.com/office/drawing/2014/main" id="{9D854474-005A-1ECA-5249-CB4243C0836B}"/>
              </a:ext>
            </a:extLst>
          </p:cNvPr>
          <p:cNvSpPr/>
          <p:nvPr/>
        </p:nvSpPr>
        <p:spPr>
          <a:xfrm>
            <a:off x="2018794" y="524841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1" name="Oval 180">
            <a:extLst>
              <a:ext uri="{FF2B5EF4-FFF2-40B4-BE49-F238E27FC236}">
                <a16:creationId xmlns:a16="http://schemas.microsoft.com/office/drawing/2014/main" id="{2F62E334-5ECD-9F2E-B1F0-32718010AC80}"/>
              </a:ext>
            </a:extLst>
          </p:cNvPr>
          <p:cNvSpPr/>
          <p:nvPr/>
        </p:nvSpPr>
        <p:spPr>
          <a:xfrm>
            <a:off x="2382937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2" name="Oval 181">
            <a:extLst>
              <a:ext uri="{FF2B5EF4-FFF2-40B4-BE49-F238E27FC236}">
                <a16:creationId xmlns:a16="http://schemas.microsoft.com/office/drawing/2014/main" id="{384372AF-9A29-C932-BCB0-A1812DC482F9}"/>
              </a:ext>
            </a:extLst>
          </p:cNvPr>
          <p:cNvSpPr/>
          <p:nvPr/>
        </p:nvSpPr>
        <p:spPr>
          <a:xfrm>
            <a:off x="2747080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3" name="Oval 182">
            <a:extLst>
              <a:ext uri="{FF2B5EF4-FFF2-40B4-BE49-F238E27FC236}">
                <a16:creationId xmlns:a16="http://schemas.microsoft.com/office/drawing/2014/main" id="{05355E29-187C-397B-0A19-9849AD816253}"/>
              </a:ext>
            </a:extLst>
          </p:cNvPr>
          <p:cNvSpPr/>
          <p:nvPr/>
        </p:nvSpPr>
        <p:spPr>
          <a:xfrm>
            <a:off x="3111223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4" name="Oval 183">
            <a:extLst>
              <a:ext uri="{FF2B5EF4-FFF2-40B4-BE49-F238E27FC236}">
                <a16:creationId xmlns:a16="http://schemas.microsoft.com/office/drawing/2014/main" id="{16E7019C-10AE-F612-C434-EA2EF6208360}"/>
              </a:ext>
            </a:extLst>
          </p:cNvPr>
          <p:cNvSpPr/>
          <p:nvPr/>
        </p:nvSpPr>
        <p:spPr>
          <a:xfrm>
            <a:off x="3475747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2FC5C3F-1382-A327-726F-355039D1CC5F}"/>
              </a:ext>
            </a:extLst>
          </p:cNvPr>
          <p:cNvSpPr/>
          <p:nvPr/>
        </p:nvSpPr>
        <p:spPr>
          <a:xfrm>
            <a:off x="3840271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6" name="Oval 185">
            <a:extLst>
              <a:ext uri="{FF2B5EF4-FFF2-40B4-BE49-F238E27FC236}">
                <a16:creationId xmlns:a16="http://schemas.microsoft.com/office/drawing/2014/main" id="{2529CC3E-49CC-BE5A-929D-20B404F12647}"/>
              </a:ext>
            </a:extLst>
          </p:cNvPr>
          <p:cNvSpPr/>
          <p:nvPr/>
        </p:nvSpPr>
        <p:spPr>
          <a:xfrm>
            <a:off x="4198616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7" name="Oval 186">
            <a:extLst>
              <a:ext uri="{FF2B5EF4-FFF2-40B4-BE49-F238E27FC236}">
                <a16:creationId xmlns:a16="http://schemas.microsoft.com/office/drawing/2014/main" id="{36097C5B-9266-ABEA-B0A2-18E72AA676E2}"/>
              </a:ext>
            </a:extLst>
          </p:cNvPr>
          <p:cNvSpPr/>
          <p:nvPr/>
        </p:nvSpPr>
        <p:spPr>
          <a:xfrm>
            <a:off x="4569318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8" name="Oval 187">
            <a:extLst>
              <a:ext uri="{FF2B5EF4-FFF2-40B4-BE49-F238E27FC236}">
                <a16:creationId xmlns:a16="http://schemas.microsoft.com/office/drawing/2014/main" id="{B8772AFE-1B13-E816-37E5-5E6F8AF6679F}"/>
              </a:ext>
            </a:extLst>
          </p:cNvPr>
          <p:cNvSpPr/>
          <p:nvPr/>
        </p:nvSpPr>
        <p:spPr>
          <a:xfrm>
            <a:off x="4933842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497D147-889A-EACA-947A-F96E4A4DE5F2}"/>
              </a:ext>
            </a:extLst>
          </p:cNvPr>
          <p:cNvSpPr/>
          <p:nvPr/>
        </p:nvSpPr>
        <p:spPr>
          <a:xfrm>
            <a:off x="4201512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43435B0-62A3-420B-A5B2-C12F2AAB6ACB}"/>
              </a:ext>
            </a:extLst>
          </p:cNvPr>
          <p:cNvSpPr/>
          <p:nvPr/>
        </p:nvSpPr>
        <p:spPr>
          <a:xfrm>
            <a:off x="4925888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2D89A92-2EC0-4A21-319E-87AB71380F56}"/>
              </a:ext>
            </a:extLst>
          </p:cNvPr>
          <p:cNvCxnSpPr>
            <a:cxnSpLocks/>
          </p:cNvCxnSpPr>
          <p:nvPr/>
        </p:nvCxnSpPr>
        <p:spPr>
          <a:xfrm>
            <a:off x="3613384" y="200181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82F4CC2-94E5-5941-E2CD-DF8D937E7D95}"/>
              </a:ext>
            </a:extLst>
          </p:cNvPr>
          <p:cNvGrpSpPr/>
          <p:nvPr/>
        </p:nvGrpSpPr>
        <p:grpSpPr>
          <a:xfrm>
            <a:off x="3852164" y="6131407"/>
            <a:ext cx="278634" cy="272668"/>
            <a:chOff x="4555570" y="6131407"/>
            <a:chExt cx="278634" cy="272668"/>
          </a:xfrm>
        </p:grpSpPr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8711F024-A914-8CBC-DE1B-48D4CCF5EF25}"/>
                </a:ext>
              </a:extLst>
            </p:cNvPr>
            <p:cNvSpPr/>
            <p:nvPr/>
          </p:nvSpPr>
          <p:spPr>
            <a:xfrm>
              <a:off x="4692496" y="6131407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56B1ACAA-93A6-4F28-0588-9A73BAB490C2}"/>
                </a:ext>
              </a:extLst>
            </p:cNvPr>
            <p:cNvSpPr/>
            <p:nvPr/>
          </p:nvSpPr>
          <p:spPr>
            <a:xfrm rot="10800000">
              <a:off x="4555570" y="6131407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FC46A19-A081-8201-8D1C-8AC8D8DC5C45}"/>
              </a:ext>
            </a:extLst>
          </p:cNvPr>
          <p:cNvGrpSpPr/>
          <p:nvPr/>
        </p:nvGrpSpPr>
        <p:grpSpPr>
          <a:xfrm>
            <a:off x="3483054" y="6131407"/>
            <a:ext cx="275054" cy="272668"/>
            <a:chOff x="3823540" y="6131407"/>
            <a:chExt cx="275054" cy="272668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C6CA6850-8FA6-500D-D1FC-D5AE65AF1DE5}"/>
                </a:ext>
              </a:extLst>
            </p:cNvPr>
            <p:cNvSpPr/>
            <p:nvPr/>
          </p:nvSpPr>
          <p:spPr>
            <a:xfrm>
              <a:off x="3825926" y="6131407"/>
              <a:ext cx="272668" cy="272668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latin typeface="Neue Haas Grotesk Text Pro" panose="020B0504020202020204" pitchFamily="34" charset="77"/>
              </a:endParaRPr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F5A18EB8-B0C2-6CFA-6295-68783123C495}"/>
                </a:ext>
              </a:extLst>
            </p:cNvPr>
            <p:cNvSpPr/>
            <p:nvPr/>
          </p:nvSpPr>
          <p:spPr>
            <a:xfrm rot="10800000">
              <a:off x="3823540" y="6131407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sp>
        <p:nvSpPr>
          <p:cNvPr id="13" name="Oval 12">
            <a:extLst>
              <a:ext uri="{FF2B5EF4-FFF2-40B4-BE49-F238E27FC236}">
                <a16:creationId xmlns:a16="http://schemas.microsoft.com/office/drawing/2014/main" id="{72FBA606-74B3-25F4-3A40-F7FCE4274790}"/>
              </a:ext>
            </a:extLst>
          </p:cNvPr>
          <p:cNvSpPr/>
          <p:nvPr/>
        </p:nvSpPr>
        <p:spPr>
          <a:xfrm>
            <a:off x="4569318" y="613140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1147C3C-7366-5B1C-20D9-69187A1A1F8F}"/>
              </a:ext>
            </a:extLst>
          </p:cNvPr>
          <p:cNvCxnSpPr>
            <a:cxnSpLocks/>
          </p:cNvCxnSpPr>
          <p:nvPr/>
        </p:nvCxnSpPr>
        <p:spPr>
          <a:xfrm>
            <a:off x="4345502" y="200181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AD9051F-BBCB-E267-67EC-F526FFA9AE62}"/>
              </a:ext>
            </a:extLst>
          </p:cNvPr>
          <p:cNvCxnSpPr>
            <a:cxnSpLocks/>
          </p:cNvCxnSpPr>
          <p:nvPr/>
        </p:nvCxnSpPr>
        <p:spPr>
          <a:xfrm>
            <a:off x="3613150" y="2127945"/>
            <a:ext cx="73697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2">
            <a:extLst>
              <a:ext uri="{FF2B5EF4-FFF2-40B4-BE49-F238E27FC236}">
                <a16:creationId xmlns:a16="http://schemas.microsoft.com/office/drawing/2014/main" id="{C83CE2F9-1B4D-9E29-FD0D-63B47B75A05D}"/>
              </a:ext>
            </a:extLst>
          </p:cNvPr>
          <p:cNvSpPr txBox="1"/>
          <p:nvPr/>
        </p:nvSpPr>
        <p:spPr>
          <a:xfrm>
            <a:off x="530398" y="1718656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6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색</a:t>
            </a:r>
            <a:endParaRPr lang="en-US" sz="16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BF6B5503-E506-36AC-62A7-68673732533C}"/>
              </a:ext>
            </a:extLst>
          </p:cNvPr>
          <p:cNvCxnSpPr>
            <a:cxnSpLocks/>
          </p:cNvCxnSpPr>
          <p:nvPr/>
        </p:nvCxnSpPr>
        <p:spPr>
          <a:xfrm>
            <a:off x="906843" y="1827022"/>
            <a:ext cx="10523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2">
            <a:extLst>
              <a:ext uri="{FF2B5EF4-FFF2-40B4-BE49-F238E27FC236}">
                <a16:creationId xmlns:a16="http://schemas.microsoft.com/office/drawing/2014/main" id="{50557FA2-D5E1-964C-DACC-21BF7A8F4B15}"/>
              </a:ext>
            </a:extLst>
          </p:cNvPr>
          <p:cNvSpPr txBox="1"/>
          <p:nvPr/>
        </p:nvSpPr>
        <p:spPr>
          <a:xfrm>
            <a:off x="530397" y="282068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바디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5291417E-A781-7856-72FE-769DC2A6F503}"/>
              </a:ext>
            </a:extLst>
          </p:cNvPr>
          <p:cNvCxnSpPr>
            <a:cxnSpLocks/>
          </p:cNvCxnSpPr>
          <p:nvPr/>
        </p:nvCxnSpPr>
        <p:spPr>
          <a:xfrm>
            <a:off x="1076918" y="2988557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itle 2">
            <a:extLst>
              <a:ext uri="{FF2B5EF4-FFF2-40B4-BE49-F238E27FC236}">
                <a16:creationId xmlns:a16="http://schemas.microsoft.com/office/drawing/2014/main" id="{8F9813D9-D3F8-596F-8849-F3632DF40B02}"/>
              </a:ext>
            </a:extLst>
          </p:cNvPr>
          <p:cNvSpPr txBox="1"/>
          <p:nvPr/>
        </p:nvSpPr>
        <p:spPr>
          <a:xfrm>
            <a:off x="530397" y="366916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당도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5952C032-C4DF-6566-D0F4-AEABE7A63AC9}"/>
              </a:ext>
            </a:extLst>
          </p:cNvPr>
          <p:cNvCxnSpPr>
            <a:cxnSpLocks/>
          </p:cNvCxnSpPr>
          <p:nvPr/>
        </p:nvCxnSpPr>
        <p:spPr>
          <a:xfrm>
            <a:off x="1076918" y="3837037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itle 2">
            <a:extLst>
              <a:ext uri="{FF2B5EF4-FFF2-40B4-BE49-F238E27FC236}">
                <a16:creationId xmlns:a16="http://schemas.microsoft.com/office/drawing/2014/main" id="{9B1D632D-5B47-F490-5C35-06D86F5EA127}"/>
              </a:ext>
            </a:extLst>
          </p:cNvPr>
          <p:cNvSpPr txBox="1"/>
          <p:nvPr/>
        </p:nvSpPr>
        <p:spPr>
          <a:xfrm>
            <a:off x="530397" y="453209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오크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1D00F6BD-2AFE-535C-D19C-22A7B2BE9225}"/>
              </a:ext>
            </a:extLst>
          </p:cNvPr>
          <p:cNvCxnSpPr>
            <a:cxnSpLocks/>
          </p:cNvCxnSpPr>
          <p:nvPr/>
        </p:nvCxnSpPr>
        <p:spPr>
          <a:xfrm>
            <a:off x="1076918" y="4699967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itle 2">
            <a:extLst>
              <a:ext uri="{FF2B5EF4-FFF2-40B4-BE49-F238E27FC236}">
                <a16:creationId xmlns:a16="http://schemas.microsoft.com/office/drawing/2014/main" id="{590190E4-5189-BC01-D79D-3F01587BCD70}"/>
              </a:ext>
            </a:extLst>
          </p:cNvPr>
          <p:cNvSpPr txBox="1"/>
          <p:nvPr/>
        </p:nvSpPr>
        <p:spPr>
          <a:xfrm>
            <a:off x="530397" y="487808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타닌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D936F5D2-037E-2B09-489E-73AC82AC4500}"/>
              </a:ext>
            </a:extLst>
          </p:cNvPr>
          <p:cNvCxnSpPr>
            <a:cxnSpLocks/>
          </p:cNvCxnSpPr>
          <p:nvPr/>
        </p:nvCxnSpPr>
        <p:spPr>
          <a:xfrm>
            <a:off x="1076918" y="5045956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itle 2">
            <a:extLst>
              <a:ext uri="{FF2B5EF4-FFF2-40B4-BE49-F238E27FC236}">
                <a16:creationId xmlns:a16="http://schemas.microsoft.com/office/drawing/2014/main" id="{FDF934D6-4735-2710-4DD0-195864F47970}"/>
              </a:ext>
            </a:extLst>
          </p:cNvPr>
          <p:cNvSpPr txBox="1"/>
          <p:nvPr/>
        </p:nvSpPr>
        <p:spPr>
          <a:xfrm>
            <a:off x="530397" y="613852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알코올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35560A1B-AF75-AD93-1BE4-5A1E3024DD3A}"/>
              </a:ext>
            </a:extLst>
          </p:cNvPr>
          <p:cNvCxnSpPr>
            <a:cxnSpLocks/>
          </p:cNvCxnSpPr>
          <p:nvPr/>
        </p:nvCxnSpPr>
        <p:spPr>
          <a:xfrm>
            <a:off x="1239352" y="6306396"/>
            <a:ext cx="71979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itle 2">
            <a:extLst>
              <a:ext uri="{FF2B5EF4-FFF2-40B4-BE49-F238E27FC236}">
                <a16:creationId xmlns:a16="http://schemas.microsoft.com/office/drawing/2014/main" id="{6F54EAA7-A9BA-1564-F190-E1A6900A018A}"/>
              </a:ext>
            </a:extLst>
          </p:cNvPr>
          <p:cNvSpPr txBox="1"/>
          <p:nvPr/>
        </p:nvSpPr>
        <p:spPr>
          <a:xfrm>
            <a:off x="530397" y="5257228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산도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932006BE-76DA-647D-A1C9-912E807E49B6}"/>
              </a:ext>
            </a:extLst>
          </p:cNvPr>
          <p:cNvCxnSpPr>
            <a:cxnSpLocks/>
          </p:cNvCxnSpPr>
          <p:nvPr/>
        </p:nvCxnSpPr>
        <p:spPr>
          <a:xfrm>
            <a:off x="1076918" y="5425099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itle 2">
            <a:extLst>
              <a:ext uri="{FF2B5EF4-FFF2-40B4-BE49-F238E27FC236}">
                <a16:creationId xmlns:a16="http://schemas.microsoft.com/office/drawing/2014/main" id="{7B8FEF85-63A4-8447-57EE-739067F09F81}"/>
              </a:ext>
            </a:extLst>
          </p:cNvPr>
          <p:cNvSpPr txBox="1"/>
          <p:nvPr/>
        </p:nvSpPr>
        <p:spPr>
          <a:xfrm>
            <a:off x="1515366" y="4209452"/>
            <a:ext cx="126975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낮은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6" name="Title 2">
            <a:extLst>
              <a:ext uri="{FF2B5EF4-FFF2-40B4-BE49-F238E27FC236}">
                <a16:creationId xmlns:a16="http://schemas.microsoft.com/office/drawing/2014/main" id="{546890AE-2C26-046B-EE8E-ADCEAB7EE66B}"/>
              </a:ext>
            </a:extLst>
          </p:cNvPr>
          <p:cNvSpPr txBox="1"/>
          <p:nvPr/>
        </p:nvSpPr>
        <p:spPr>
          <a:xfrm>
            <a:off x="3039195" y="4187211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중간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7" name="Title 2">
            <a:extLst>
              <a:ext uri="{FF2B5EF4-FFF2-40B4-BE49-F238E27FC236}">
                <a16:creationId xmlns:a16="http://schemas.microsoft.com/office/drawing/2014/main" id="{D44D06CA-5256-D113-2DDB-A3812E55A6AB}"/>
              </a:ext>
            </a:extLst>
          </p:cNvPr>
          <p:cNvSpPr txBox="1"/>
          <p:nvPr/>
        </p:nvSpPr>
        <p:spPr>
          <a:xfrm>
            <a:off x="4481509" y="418721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높음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4" name="Title 2">
            <a:extLst>
              <a:ext uri="{FF2B5EF4-FFF2-40B4-BE49-F238E27FC236}">
                <a16:creationId xmlns:a16="http://schemas.microsoft.com/office/drawing/2014/main" id="{D13E6E2E-DE9A-A342-E381-D8899EE454C5}"/>
              </a:ext>
            </a:extLst>
          </p:cNvPr>
          <p:cNvSpPr txBox="1"/>
          <p:nvPr/>
        </p:nvSpPr>
        <p:spPr>
          <a:xfrm>
            <a:off x="1911799" y="247271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라이트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2" name="Title 2">
            <a:extLst>
              <a:ext uri="{FF2B5EF4-FFF2-40B4-BE49-F238E27FC236}">
                <a16:creationId xmlns:a16="http://schemas.microsoft.com/office/drawing/2014/main" id="{2F9ECB93-27CE-F90D-583C-217C0D334805}"/>
              </a:ext>
            </a:extLst>
          </p:cNvPr>
          <p:cNvSpPr txBox="1"/>
          <p:nvPr/>
        </p:nvSpPr>
        <p:spPr>
          <a:xfrm>
            <a:off x="3212692" y="2475300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1" name="Title 2">
            <a:extLst>
              <a:ext uri="{FF2B5EF4-FFF2-40B4-BE49-F238E27FC236}">
                <a16:creationId xmlns:a16="http://schemas.microsoft.com/office/drawing/2014/main" id="{263D7C18-1944-A2EB-0806-97DC3B862E9F}"/>
              </a:ext>
            </a:extLst>
          </p:cNvPr>
          <p:cNvSpPr txBox="1"/>
          <p:nvPr/>
        </p:nvSpPr>
        <p:spPr>
          <a:xfrm>
            <a:off x="4414903" y="248684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8" name="Title 2">
            <a:extLst>
              <a:ext uri="{FF2B5EF4-FFF2-40B4-BE49-F238E27FC236}">
                <a16:creationId xmlns:a16="http://schemas.microsoft.com/office/drawing/2014/main" id="{15C7CBDB-A7D6-978E-523B-0A1805561872}"/>
              </a:ext>
            </a:extLst>
          </p:cNvPr>
          <p:cNvSpPr txBox="1"/>
          <p:nvPr/>
        </p:nvSpPr>
        <p:spPr>
          <a:xfrm>
            <a:off x="1898157" y="335702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1" name="Title 2">
            <a:extLst>
              <a:ext uri="{FF2B5EF4-FFF2-40B4-BE49-F238E27FC236}">
                <a16:creationId xmlns:a16="http://schemas.microsoft.com/office/drawing/2014/main" id="{C7C893FB-47EE-DD83-83F0-B1E5A81630B1}"/>
              </a:ext>
            </a:extLst>
          </p:cNvPr>
          <p:cNvSpPr txBox="1"/>
          <p:nvPr/>
        </p:nvSpPr>
        <p:spPr>
          <a:xfrm>
            <a:off x="2960354" y="3341480"/>
            <a:ext cx="130345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2" name="Title 2">
            <a:extLst>
              <a:ext uri="{FF2B5EF4-FFF2-40B4-BE49-F238E27FC236}">
                <a16:creationId xmlns:a16="http://schemas.microsoft.com/office/drawing/2014/main" id="{A2048848-B6E2-6C38-FE60-B67D78020920}"/>
              </a:ext>
            </a:extLst>
          </p:cNvPr>
          <p:cNvSpPr txBox="1"/>
          <p:nvPr/>
        </p:nvSpPr>
        <p:spPr>
          <a:xfrm>
            <a:off x="4490819" y="337898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스위트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6735389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C42DB02-A4D5-C1F6-B253-8314459C4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419" y="205402"/>
            <a:ext cx="4829691" cy="785732"/>
          </a:xfrm>
        </p:spPr>
        <p:txBody>
          <a:bodyPr/>
          <a:lstStyle/>
          <a:p>
            <a:r>
              <a:rPr lang="ko-KR" altLang="en-US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그레이트 서던</a:t>
            </a:r>
            <a:endParaRPr lang="en-US" b="1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DCD0B9-24C7-5F10-AB48-88B3EFE01A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1073266"/>
            <a:ext cx="5290684" cy="1286693"/>
          </a:xfrm>
        </p:spPr>
        <p:txBody>
          <a:bodyPr/>
          <a:lstStyle/>
          <a:p>
            <a:pPr>
              <a:lnSpc>
                <a:spcPct val="90000"/>
              </a:lnSpc>
              <a:tabLst>
                <a:tab pos="1274445" algn="l"/>
              </a:tabLst>
            </a:pPr>
            <a:r>
              <a:rPr lang="ko-KR" altLang="en-US" sz="5000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"/>
              </a:rPr>
              <a:t>고립된 입지</a:t>
            </a:r>
            <a:r>
              <a:rPr lang="en-US" altLang="ko-KR" sz="5000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"/>
              </a:rPr>
              <a:t> </a:t>
            </a:r>
            <a:r>
              <a:rPr lang="ko-KR" altLang="en-US" sz="5000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"/>
              </a:rPr>
              <a:t>그러나 </a:t>
            </a:r>
          </a:p>
          <a:p>
            <a:pPr>
              <a:lnSpc>
                <a:spcPct val="90000"/>
              </a:lnSpc>
              <a:tabLst>
                <a:tab pos="1274445" algn="l"/>
              </a:tabLst>
            </a:pPr>
            <a:r>
              <a:rPr lang="ko-KR" altLang="en-US" sz="5000" b="1" dirty="0" err="1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"/>
              </a:rPr>
              <a:t>가치있는</a:t>
            </a:r>
            <a:r>
              <a:rPr lang="ko-KR" altLang="en-US" sz="5000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"/>
              </a:rPr>
              <a:t> 와인 산지 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42C53C67-B0E4-DEB8-80D1-01B2BA80E9B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888" y="4505786"/>
            <a:ext cx="3848780" cy="992298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확장세에 접어든 이 역동적인 산지의 미래는 밝다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AU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23D76D01-0C4F-8218-9B86-BCA48A7837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751" r="16751"/>
          <a:stretch/>
        </p:blipFill>
        <p:spPr>
          <a:xfrm>
            <a:off x="6096000" y="368300"/>
            <a:ext cx="6096000" cy="6103938"/>
          </a:xfrm>
        </p:spPr>
      </p:pic>
      <p:sp>
        <p:nvSpPr>
          <p:cNvPr id="6" name="object 11">
            <a:extLst>
              <a:ext uri="{FF2B5EF4-FFF2-40B4-BE49-F238E27FC236}">
                <a16:creationId xmlns:a16="http://schemas.microsoft.com/office/drawing/2014/main" id="{6231443A-BB70-29BB-22B7-C7AE9037E75A}"/>
              </a:ext>
            </a:extLst>
          </p:cNvPr>
          <p:cNvSpPr txBox="1"/>
          <p:nvPr/>
        </p:nvSpPr>
        <p:spPr>
          <a:xfrm>
            <a:off x="10178302" y="6522358"/>
            <a:ext cx="2597897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5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Photo</a:t>
            </a:r>
            <a:r>
              <a:rPr sz="800" spc="-10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 courtesy </a:t>
            </a:r>
            <a:r>
              <a:rPr sz="800" spc="-5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of </a:t>
            </a:r>
            <a:r>
              <a:rPr sz="800" spc="-15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Great</a:t>
            </a:r>
            <a:r>
              <a:rPr sz="800" spc="-10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 </a:t>
            </a:r>
            <a:r>
              <a:rPr sz="800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Southern</a:t>
            </a:r>
            <a:r>
              <a:rPr sz="800" spc="-10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 </a:t>
            </a:r>
            <a:r>
              <a:rPr sz="800" spc="-5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Wines</a:t>
            </a:r>
            <a:endParaRPr sz="800" dirty="0">
              <a:latin typeface="Neue Haas Grotesk Text Pro" panose="020B0504020202020204" pitchFamily="34" charset="7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5418610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933A3AF-83CE-B069-EFE2-FCE7A63BA3C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520" b="-1842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5" name="Freeform 4">
            <a:extLst>
              <a:ext uri="{FF2B5EF4-FFF2-40B4-BE49-F238E27FC236}">
                <a16:creationId xmlns:a16="http://schemas.microsoft.com/office/drawing/2014/main" id="{B872944F-7255-B49A-CC0E-EFD238254BDE}"/>
              </a:ext>
            </a:extLst>
          </p:cNvPr>
          <p:cNvSpPr/>
          <p:nvPr/>
        </p:nvSpPr>
        <p:spPr>
          <a:xfrm>
            <a:off x="-18288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5BAA86D-E94D-49BB-69D4-28ADEC87ED1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0080" y="6301153"/>
            <a:ext cx="2822695" cy="123397"/>
          </a:xfrm>
          <a:prstGeom prst="rect">
            <a:avLst/>
          </a:prstGeom>
        </p:spPr>
      </p:pic>
      <p:sp>
        <p:nvSpPr>
          <p:cNvPr id="2" name="object 11">
            <a:extLst>
              <a:ext uri="{FF2B5EF4-FFF2-40B4-BE49-F238E27FC236}">
                <a16:creationId xmlns:a16="http://schemas.microsoft.com/office/drawing/2014/main" id="{C1E722BB-9906-FB19-7E80-741562292F38}"/>
              </a:ext>
            </a:extLst>
          </p:cNvPr>
          <p:cNvSpPr txBox="1"/>
          <p:nvPr/>
        </p:nvSpPr>
        <p:spPr>
          <a:xfrm>
            <a:off x="130788" y="53211"/>
            <a:ext cx="2597897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5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Photo</a:t>
            </a:r>
            <a:r>
              <a:rPr sz="800" spc="-10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 courtesy </a:t>
            </a:r>
            <a:r>
              <a:rPr sz="800" spc="-5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of </a:t>
            </a:r>
            <a:r>
              <a:rPr sz="800" spc="-15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Great</a:t>
            </a:r>
            <a:r>
              <a:rPr sz="800" spc="-10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 </a:t>
            </a:r>
            <a:r>
              <a:rPr sz="800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Southern</a:t>
            </a:r>
            <a:r>
              <a:rPr sz="800" spc="-10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 </a:t>
            </a:r>
            <a:r>
              <a:rPr sz="800" spc="-5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Wines</a:t>
            </a:r>
            <a:endParaRPr sz="800" dirty="0">
              <a:latin typeface="Neue Haas Grotesk Text Pro" panose="020B0504020202020204" pitchFamily="34" charset="77"/>
              <a:cs typeface="Arial" panose="020B0604020202020204" pitchFamily="34" charset="0"/>
            </a:endParaRPr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871CCB64-6C55-5CF7-69EA-7731F14BB914}"/>
              </a:ext>
            </a:extLst>
          </p:cNvPr>
          <p:cNvSpPr txBox="1"/>
          <p:nvPr/>
        </p:nvSpPr>
        <p:spPr>
          <a:xfrm>
            <a:off x="1948595" y="2864765"/>
            <a:ext cx="8105975" cy="1128471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522" algn="ctr">
              <a:spcBef>
                <a:spcPts val="91"/>
              </a:spcBef>
              <a:tabLst>
                <a:tab pos="1162574" algn="l"/>
                <a:tab pos="2432878" algn="l"/>
                <a:tab pos="3690509" algn="l"/>
                <a:tab pos="4919334" algn="l"/>
                <a:tab pos="6532419" algn="l"/>
                <a:tab pos="9045952" algn="l"/>
              </a:tabLst>
            </a:pPr>
            <a:r>
              <a:rPr lang="ko-KR" altLang="en-US" sz="54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감사합니다</a:t>
            </a:r>
          </a:p>
          <a:p>
            <a:pPr marL="11522" algn="ctr">
              <a:spcBef>
                <a:spcPts val="91"/>
              </a:spcBef>
              <a:tabLst>
                <a:tab pos="1162574" algn="l"/>
                <a:tab pos="2432878" algn="l"/>
                <a:tab pos="3690509" algn="l"/>
                <a:tab pos="4919334" algn="l"/>
                <a:tab pos="6532419" algn="l"/>
                <a:tab pos="9045952" algn="l"/>
              </a:tabLst>
            </a:pPr>
            <a:endParaRPr lang="ko-KR" altLang="en-US" sz="5400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9349937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2AFCCD-7C9E-C960-09A4-DEEB4074F9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AD6CD0-3EC0-CB1E-A342-96AEB5E86E14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75DB30-E627-0D69-F7D4-A4D16E93449F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002151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07A9F4B9-C793-E942-3C79-DA2F2C2BC40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4762CF8-1C9D-0CA1-735C-9E3757B60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203158"/>
            <a:ext cx="4829691" cy="785732"/>
          </a:xfrm>
        </p:spPr>
        <p:txBody>
          <a:bodyPr/>
          <a:lstStyle/>
          <a:p>
            <a:r>
              <a:rPr lang="ko-KR" altLang="en-US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그레이트 서던</a:t>
            </a:r>
            <a:endParaRPr lang="en-US" b="1" dirty="0">
              <a:solidFill>
                <a:schemeClr val="accent5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91661C-849C-778D-4496-D3C22486232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2" y="2743685"/>
            <a:ext cx="4463971" cy="3133240"/>
          </a:xfrm>
        </p:spPr>
        <p:txBody>
          <a:bodyPr/>
          <a:lstStyle/>
          <a:p>
            <a:pPr marL="0" marR="417195" indent="0">
              <a:spcBef>
                <a:spcPts val="219"/>
              </a:spcBef>
              <a:buNone/>
            </a:pPr>
            <a:r>
              <a:rPr lang="ko-KR" altLang="en-US" spc="-30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호주에서도 가장 큰 산지인 그레이트 </a:t>
            </a:r>
            <a:r>
              <a:rPr lang="ko-KR" altLang="en-US" spc="-30" dirty="0" err="1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서던은</a:t>
            </a:r>
            <a:r>
              <a:rPr lang="ko-KR" altLang="en-US" spc="-30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다채로우면서도 방대하고 고립된 산지로</a:t>
            </a:r>
            <a:r>
              <a:rPr lang="en-US" altLang="ko-KR" spc="-30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, </a:t>
            </a:r>
            <a:r>
              <a:rPr lang="ko-KR" altLang="en-US" spc="-30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고품질 와인 생산으로 명성이 자자하다</a:t>
            </a:r>
            <a:r>
              <a:rPr lang="en-US" altLang="ko-KR" spc="-30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. </a:t>
            </a:r>
            <a:endParaRPr lang="en-AU" dirty="0"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  <a:p>
            <a:pPr marL="297815" indent="-285750">
              <a:spcBef>
                <a:spcPts val="590"/>
              </a:spcBef>
              <a:buFont typeface="Arial" panose="020B0604020202020204" pitchFamily="34" charset="0"/>
              <a:buChar char="•"/>
              <a:tabLst>
                <a:tab pos="203200" algn="l"/>
              </a:tabLst>
            </a:pPr>
            <a:r>
              <a:rPr lang="en-US" altLang="ko-KR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5</a:t>
            </a:r>
            <a:r>
              <a:rPr lang="ko-KR" altLang="en-US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개의 두드러진 하부 세부 지역으로 구성 </a:t>
            </a:r>
          </a:p>
          <a:p>
            <a:pPr marL="297815" indent="-285750">
              <a:spcBef>
                <a:spcPts val="590"/>
              </a:spcBef>
              <a:buFont typeface="Arial" panose="020B0604020202020204" pitchFamily="34" charset="0"/>
              <a:buChar char="•"/>
              <a:tabLst>
                <a:tab pos="203200" algn="l"/>
              </a:tabLst>
            </a:pPr>
            <a:r>
              <a:rPr lang="ko-KR" altLang="en-US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서호주에서도 가장 서늘한 와인 산지로 포도 재배에 적합한 조건 </a:t>
            </a:r>
          </a:p>
          <a:p>
            <a:pPr marL="297815" indent="-285750">
              <a:spcBef>
                <a:spcPts val="590"/>
              </a:spcBef>
              <a:buFont typeface="Arial" panose="020B0604020202020204" pitchFamily="34" charset="0"/>
              <a:buChar char="•"/>
              <a:tabLst>
                <a:tab pos="203200" algn="l"/>
              </a:tabLst>
            </a:pPr>
            <a:r>
              <a:rPr lang="ko-KR" altLang="en-US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독보적인 </a:t>
            </a:r>
            <a:r>
              <a:rPr lang="ko-KR" altLang="en-US" dirty="0" err="1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리슬링과</a:t>
            </a:r>
            <a:r>
              <a:rPr lang="ko-KR" altLang="en-US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</a:t>
            </a:r>
            <a:r>
              <a:rPr lang="ko-KR" altLang="en-US" dirty="0" err="1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쉬라즈</a:t>
            </a:r>
            <a:r>
              <a:rPr lang="ko-KR" altLang="en-US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와인 생산 </a:t>
            </a:r>
          </a:p>
          <a:p>
            <a:pPr marL="297815" indent="-285750">
              <a:spcBef>
                <a:spcPts val="590"/>
              </a:spcBef>
              <a:buFont typeface="Arial" panose="020B0604020202020204" pitchFamily="34" charset="0"/>
              <a:buChar char="•"/>
              <a:tabLst>
                <a:tab pos="203200" algn="l"/>
              </a:tabLst>
            </a:pPr>
            <a:r>
              <a:rPr lang="ko-KR" altLang="en-US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지속가능한 포도재배 관행 방식에 점차 집중 </a:t>
            </a:r>
          </a:p>
          <a:p>
            <a:pPr marL="297815" indent="-285750">
              <a:spcBef>
                <a:spcPts val="590"/>
              </a:spcBef>
              <a:buFont typeface="Arial" panose="020B0604020202020204" pitchFamily="34" charset="0"/>
              <a:buChar char="•"/>
              <a:tabLst>
                <a:tab pos="203200" algn="l"/>
              </a:tabLst>
            </a:pPr>
            <a:r>
              <a:rPr lang="ko-KR" altLang="en-US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전통 방식 및 개입을 최소화한 양조 방식 혼용</a:t>
            </a:r>
            <a:endParaRPr lang="en-AU" dirty="0"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E3DB73-2185-EB6B-CCCA-C32695F3740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56363" y="1071022"/>
            <a:ext cx="4829691" cy="1325563"/>
          </a:xfrm>
        </p:spPr>
        <p:txBody>
          <a:bodyPr/>
          <a:lstStyle/>
          <a:p>
            <a:r>
              <a:rPr lang="ko-KR" altLang="en-US" sz="5000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풍부함</a:t>
            </a:r>
            <a:r>
              <a:rPr lang="en-US" altLang="ko-KR" sz="5000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5000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방대함</a:t>
            </a:r>
            <a:r>
              <a:rPr lang="en-US" altLang="ko-KR" sz="5000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5000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다양성 </a:t>
            </a:r>
            <a:endParaRPr lang="en-US" sz="5000" b="1" dirty="0">
              <a:solidFill>
                <a:schemeClr val="bg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" name="object 11">
            <a:extLst>
              <a:ext uri="{FF2B5EF4-FFF2-40B4-BE49-F238E27FC236}">
                <a16:creationId xmlns:a16="http://schemas.microsoft.com/office/drawing/2014/main" id="{5441BC5B-FAD8-3070-EB83-BE0D3162F55E}"/>
              </a:ext>
            </a:extLst>
          </p:cNvPr>
          <p:cNvSpPr txBox="1"/>
          <p:nvPr/>
        </p:nvSpPr>
        <p:spPr>
          <a:xfrm>
            <a:off x="98130" y="6489700"/>
            <a:ext cx="2597897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5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Photo</a:t>
            </a:r>
            <a:r>
              <a:rPr sz="800" spc="-10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 courtesy </a:t>
            </a:r>
            <a:r>
              <a:rPr sz="800" spc="-5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of </a:t>
            </a:r>
            <a:r>
              <a:rPr sz="800" spc="-15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Great</a:t>
            </a:r>
            <a:r>
              <a:rPr sz="800" spc="-10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 </a:t>
            </a:r>
            <a:r>
              <a:rPr sz="800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Southern</a:t>
            </a:r>
            <a:r>
              <a:rPr sz="800" spc="-10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 </a:t>
            </a:r>
            <a:r>
              <a:rPr sz="800" spc="-5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Wines</a:t>
            </a:r>
            <a:endParaRPr sz="800" dirty="0">
              <a:latin typeface="Neue Haas Grotesk Text Pro" panose="020B0504020202020204" pitchFamily="34" charset="7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2433484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74BADF-07CD-2B27-08AE-DF38B7EBA5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7709"/>
          <a:stretch/>
        </p:blipFill>
        <p:spPr>
          <a:xfrm>
            <a:off x="6096000" y="368300"/>
            <a:ext cx="6096000" cy="610362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CBCDC0B-F635-F360-B8FF-6CF32D070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6158452" cy="1325562"/>
          </a:xfrm>
        </p:spPr>
        <p:txBody>
          <a:bodyPr/>
          <a:lstStyle/>
          <a:p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오늘 강의</a:t>
            </a:r>
            <a:b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주제</a:t>
            </a:r>
            <a:endParaRPr lang="en-US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4A6FBD-A36B-526C-BC1F-FA8C1FBADFD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3888" y="2320203"/>
            <a:ext cx="4829691" cy="1530521"/>
          </a:xfrm>
        </p:spPr>
        <p:txBody>
          <a:bodyPr/>
          <a:lstStyle/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그레이트 </a:t>
            </a: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서던의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역사 </a:t>
            </a:r>
          </a:p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지리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기후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토양 </a:t>
            </a:r>
          </a:p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포도 재배 및 양조 </a:t>
            </a:r>
          </a:p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주요 품종 </a:t>
            </a:r>
            <a:endParaRPr lang="en-AU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88933285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4953748A-19FA-65E8-827E-4EB8E509E76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07205" y="368300"/>
            <a:ext cx="4684796" cy="2713065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B5B51B5-DA05-CE25-CD97-B952DAC601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2276" y="3477251"/>
            <a:ext cx="2382787" cy="662774"/>
          </a:xfrm>
        </p:spPr>
        <p:txBody>
          <a:bodyPr/>
          <a:lstStyle/>
          <a:p>
            <a:r>
              <a:rPr lang="en-US" dirty="0"/>
              <a:t>1859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C74B72-A378-F166-EE3C-5A671D83C8B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12277" y="4140032"/>
            <a:ext cx="2256374" cy="1461301"/>
          </a:xfrm>
        </p:spPr>
        <p:txBody>
          <a:bodyPr/>
          <a:lstStyle/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정착자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George Egerton-Warburton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이 이 지역 최초의 포도나무를 마운트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바커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인근 부지에 식재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9A53C4-1F84-2B78-9D7D-51A0BC3D92F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120123" y="2169721"/>
            <a:ext cx="2918355" cy="1461301"/>
          </a:xfrm>
        </p:spPr>
        <p:txBody>
          <a:bodyPr/>
          <a:lstStyle/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포도재배학자 빌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제이미슨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(Bill Jamieson)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의 실험적 재배가 오늘날 이 지역 상업적 발전의 토대를 마련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3227501-B1AB-4F15-B0AE-C6D75E846BD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120123" y="1506947"/>
            <a:ext cx="2120040" cy="662774"/>
          </a:xfrm>
        </p:spPr>
        <p:txBody>
          <a:bodyPr/>
          <a:lstStyle/>
          <a:p>
            <a:r>
              <a:rPr lang="en-US" dirty="0"/>
              <a:t>1930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CBDA4B4-8791-D067-94E5-39C7A7A95AB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343" y="1459924"/>
            <a:ext cx="6968303" cy="473196"/>
          </a:xfrm>
        </p:spPr>
        <p:txBody>
          <a:bodyPr/>
          <a:lstStyle/>
          <a:p>
            <a:r>
              <a:rPr lang="ko-KR" altLang="en-US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의 역사 </a:t>
            </a:r>
            <a:endParaRPr lang="en-US" b="1" dirty="0">
              <a:solidFill>
                <a:schemeClr val="accent5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467544DC-280D-6840-C55C-CF2CADDA241E}"/>
              </a:ext>
            </a:extLst>
          </p:cNvPr>
          <p:cNvSpPr txBox="1">
            <a:spLocks/>
          </p:cNvSpPr>
          <p:nvPr/>
        </p:nvSpPr>
        <p:spPr>
          <a:xfrm>
            <a:off x="9663578" y="4180805"/>
            <a:ext cx="2203302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이 지역 최초의 상업적 포도밭이 마운트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바커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인근의 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Forest Hill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에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조성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F84AFC82-C28C-EF5F-E093-AC77EF975F55}"/>
              </a:ext>
            </a:extLst>
          </p:cNvPr>
          <p:cNvSpPr txBox="1">
            <a:spLocks/>
          </p:cNvSpPr>
          <p:nvPr/>
        </p:nvSpPr>
        <p:spPr>
          <a:xfrm>
            <a:off x="9611641" y="3518031"/>
            <a:ext cx="212004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1965</a:t>
            </a:r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8B2B6792-1E47-E7D1-5C88-F3755D22476B}"/>
              </a:ext>
            </a:extLst>
          </p:cNvPr>
          <p:cNvSpPr txBox="1">
            <a:spLocks/>
          </p:cNvSpPr>
          <p:nvPr/>
        </p:nvSpPr>
        <p:spPr>
          <a:xfrm>
            <a:off x="623343" y="831513"/>
            <a:ext cx="6784726" cy="135086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544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그레이트 서던</a:t>
            </a:r>
            <a:endParaRPr lang="en-US" sz="5440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BC14C2E2-545E-A06D-73DB-61CA21892867}"/>
              </a:ext>
            </a:extLst>
          </p:cNvPr>
          <p:cNvSpPr txBox="1">
            <a:spLocks/>
          </p:cNvSpPr>
          <p:nvPr/>
        </p:nvSpPr>
        <p:spPr>
          <a:xfrm>
            <a:off x="4553461" y="4150365"/>
            <a:ext cx="2312033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서호주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정부는 경제 성장 촉진을 위해 포도재배학자인 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Harold Olmo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교수와 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Penfold Hyland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박사를 초청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이 지역에 대한 연구 의뢰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0DE94745-0024-A08D-3AE1-76B601581297}"/>
              </a:ext>
            </a:extLst>
          </p:cNvPr>
          <p:cNvSpPr txBox="1">
            <a:spLocks/>
          </p:cNvSpPr>
          <p:nvPr/>
        </p:nvSpPr>
        <p:spPr>
          <a:xfrm>
            <a:off x="4553461" y="3487591"/>
            <a:ext cx="212004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1955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C14501B0-8AF5-8D5F-FF57-422A031C70D1}"/>
              </a:ext>
            </a:extLst>
          </p:cNvPr>
          <p:cNvSpPr txBox="1">
            <a:spLocks/>
          </p:cNvSpPr>
          <p:nvPr/>
        </p:nvSpPr>
        <p:spPr>
          <a:xfrm>
            <a:off x="7178548" y="4142870"/>
            <a:ext cx="2020186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Olmo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교수 보고서에서 마운트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바커와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프랭크랜드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리버가 와인 생산에 있어 전망이 밝다는 결론을 제시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D97D1535-7B68-2123-5C1C-AC8EC9F04DD9}"/>
              </a:ext>
            </a:extLst>
          </p:cNvPr>
          <p:cNvSpPr txBox="1">
            <a:spLocks/>
          </p:cNvSpPr>
          <p:nvPr/>
        </p:nvSpPr>
        <p:spPr>
          <a:xfrm>
            <a:off x="7178547" y="3480096"/>
            <a:ext cx="212004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1956</a:t>
            </a:r>
          </a:p>
        </p:txBody>
      </p:sp>
    </p:spTree>
    <p:extLst>
      <p:ext uri="{BB962C8B-B14F-4D97-AF65-F5344CB8AC3E}">
        <p14:creationId xmlns:p14="http://schemas.microsoft.com/office/powerpoint/2010/main" val="4013035397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4953748A-19FA-65E8-827E-4EB8E509E76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57409" y="368300"/>
            <a:ext cx="4434591" cy="2713065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B5B51B5-DA05-CE25-CD97-B952DAC601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8030" y="3518031"/>
            <a:ext cx="2382787" cy="662774"/>
          </a:xfrm>
        </p:spPr>
        <p:txBody>
          <a:bodyPr/>
          <a:lstStyle/>
          <a:p>
            <a:r>
              <a:rPr lang="en-US" dirty="0"/>
              <a:t>1970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년대초반 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C74B72-A378-F166-EE3C-5A671D83C8B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68031" y="4180812"/>
            <a:ext cx="2256374" cy="1461301"/>
          </a:xfrm>
        </p:spPr>
        <p:txBody>
          <a:bodyPr/>
          <a:lstStyle/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Forest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Hill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식재지의 첫번째 빈티지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1972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년 출시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Forest Hill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리슬링은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다음해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서호주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최고의 화이트 와인으로 선정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9A53C4-1F84-2B78-9D7D-51A0BC3D92F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7717" y="1657470"/>
            <a:ext cx="2382787" cy="1461301"/>
          </a:xfrm>
        </p:spPr>
        <p:txBody>
          <a:bodyPr/>
          <a:lstStyle/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초기 포도재배는 불리한 환경적 여건과 기술이 부적합해 고전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3227501-B1AB-4F15-B0AE-C6D75E846BD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7715" y="994696"/>
            <a:ext cx="3671839" cy="662774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dirty="0"/>
              <a:t>1960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년대후반</a:t>
            </a:r>
            <a:endParaRPr lang="en-AU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467544DC-280D-6840-C55C-CF2CADDA241E}"/>
              </a:ext>
            </a:extLst>
          </p:cNvPr>
          <p:cNvSpPr txBox="1">
            <a:spLocks/>
          </p:cNvSpPr>
          <p:nvPr/>
        </p:nvSpPr>
        <p:spPr>
          <a:xfrm>
            <a:off x="9663578" y="4180805"/>
            <a:ext cx="2203302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latinLnBrk="1">
              <a:lnSpc>
                <a:spcPct val="115000"/>
              </a:lnSpc>
              <a:spcAft>
                <a:spcPts val="1000"/>
              </a:spcAft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마운트 바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그레이트 서던 내 최초의 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GI </a:t>
            </a:r>
            <a:r>
              <a:rPr lang="ko-KR" altLang="ko-KR" sz="1600" dirty="0">
                <a:solidFill>
                  <a:srgbClr val="00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세부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지역으로 공식 등록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F84AFC82-C28C-EF5F-E093-AC77EF975F55}"/>
              </a:ext>
            </a:extLst>
          </p:cNvPr>
          <p:cNvSpPr txBox="1">
            <a:spLocks/>
          </p:cNvSpPr>
          <p:nvPr/>
        </p:nvSpPr>
        <p:spPr>
          <a:xfrm>
            <a:off x="9611641" y="3518031"/>
            <a:ext cx="212004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1997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BC14C2E2-545E-A06D-73DB-61CA21892867}"/>
              </a:ext>
            </a:extLst>
          </p:cNvPr>
          <p:cNvSpPr txBox="1">
            <a:spLocks/>
          </p:cNvSpPr>
          <p:nvPr/>
        </p:nvSpPr>
        <p:spPr>
          <a:xfrm>
            <a:off x="4434592" y="1470511"/>
            <a:ext cx="2858733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Forest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Hill, </a:t>
            </a:r>
            <a:r>
              <a:rPr lang="en-AU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Plantagenet, </a:t>
            </a:r>
            <a:r>
              <a:rPr lang="en-AU" altLang="ko-KR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Alkoomi</a:t>
            </a:r>
            <a:r>
              <a:rPr lang="en-AU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지역 와인이 호주 내에서 여러 상 수상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en-AU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Albany, Denmark, Porongurup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의 포도밭 식재와 함께 이 지역이 발전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0DE94745-0024-A08D-3AE1-76B601581297}"/>
              </a:ext>
            </a:extLst>
          </p:cNvPr>
          <p:cNvSpPr txBox="1">
            <a:spLocks/>
          </p:cNvSpPr>
          <p:nvPr/>
        </p:nvSpPr>
        <p:spPr>
          <a:xfrm>
            <a:off x="4434591" y="807737"/>
            <a:ext cx="2743955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1970</a:t>
            </a: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년대중후반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endParaRPr lang="en-US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C14501B0-8AF5-8D5F-FF57-422A031C70D1}"/>
              </a:ext>
            </a:extLst>
          </p:cNvPr>
          <p:cNvSpPr txBox="1">
            <a:spLocks/>
          </p:cNvSpPr>
          <p:nvPr/>
        </p:nvSpPr>
        <p:spPr>
          <a:xfrm>
            <a:off x="6946200" y="4178895"/>
            <a:ext cx="2297894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호주의 지리적 표시 지역 </a:t>
            </a:r>
            <a:r>
              <a:rPr lang="en-AU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(GI)“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그레이트 서던 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(</a:t>
            </a:r>
            <a:r>
              <a:rPr lang="en-AU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Great Southern)” GI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설립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D97D1535-7B68-2123-5C1C-AC8EC9F04DD9}"/>
              </a:ext>
            </a:extLst>
          </p:cNvPr>
          <p:cNvSpPr txBox="1">
            <a:spLocks/>
          </p:cNvSpPr>
          <p:nvPr/>
        </p:nvSpPr>
        <p:spPr>
          <a:xfrm>
            <a:off x="6946199" y="3516121"/>
            <a:ext cx="212004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1996</a:t>
            </a:r>
          </a:p>
        </p:txBody>
      </p:sp>
      <p:sp>
        <p:nvSpPr>
          <p:cNvPr id="2" name="object 11">
            <a:extLst>
              <a:ext uri="{FF2B5EF4-FFF2-40B4-BE49-F238E27FC236}">
                <a16:creationId xmlns:a16="http://schemas.microsoft.com/office/drawing/2014/main" id="{DACDAD37-95F0-F4E9-B705-E3B2F12BF0B9}"/>
              </a:ext>
            </a:extLst>
          </p:cNvPr>
          <p:cNvSpPr txBox="1"/>
          <p:nvPr/>
        </p:nvSpPr>
        <p:spPr>
          <a:xfrm>
            <a:off x="10229327" y="188821"/>
            <a:ext cx="2597897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5" dirty="0">
                <a:latin typeface="Neue Haas Grotesk Text Pro" panose="020B0504020202020204" pitchFamily="34" charset="77"/>
                <a:cs typeface="Arial" panose="020B0604020202020204" pitchFamily="34" charset="0"/>
              </a:rPr>
              <a:t>Photo</a:t>
            </a:r>
            <a:r>
              <a:rPr sz="800" spc="-10" dirty="0">
                <a:latin typeface="Neue Haas Grotesk Text Pro" panose="020B0504020202020204" pitchFamily="34" charset="77"/>
                <a:cs typeface="Arial" panose="020B0604020202020204" pitchFamily="34" charset="0"/>
              </a:rPr>
              <a:t> courtesy </a:t>
            </a:r>
            <a:r>
              <a:rPr sz="800" spc="-5" dirty="0">
                <a:latin typeface="Neue Haas Grotesk Text Pro" panose="020B0504020202020204" pitchFamily="34" charset="77"/>
                <a:cs typeface="Arial" panose="020B0604020202020204" pitchFamily="34" charset="0"/>
              </a:rPr>
              <a:t>of </a:t>
            </a:r>
            <a:r>
              <a:rPr sz="800" spc="-15" dirty="0">
                <a:latin typeface="Neue Haas Grotesk Text Pro" panose="020B0504020202020204" pitchFamily="34" charset="77"/>
                <a:cs typeface="Arial" panose="020B0604020202020204" pitchFamily="34" charset="0"/>
              </a:rPr>
              <a:t>Great</a:t>
            </a:r>
            <a:r>
              <a:rPr sz="800" spc="-10" dirty="0">
                <a:latin typeface="Neue Haas Grotesk Text Pro" panose="020B0504020202020204" pitchFamily="34" charset="77"/>
                <a:cs typeface="Arial" panose="020B0604020202020204" pitchFamily="34" charset="0"/>
              </a:rPr>
              <a:t> </a:t>
            </a:r>
            <a:r>
              <a:rPr sz="800" dirty="0">
                <a:latin typeface="Neue Haas Grotesk Text Pro" panose="020B0504020202020204" pitchFamily="34" charset="77"/>
                <a:cs typeface="Arial" panose="020B0604020202020204" pitchFamily="34" charset="0"/>
              </a:rPr>
              <a:t>Southern</a:t>
            </a:r>
            <a:r>
              <a:rPr sz="800" spc="-10" dirty="0">
                <a:latin typeface="Neue Haas Grotesk Text Pro" panose="020B0504020202020204" pitchFamily="34" charset="77"/>
                <a:cs typeface="Arial" panose="020B0604020202020204" pitchFamily="34" charset="0"/>
              </a:rPr>
              <a:t> </a:t>
            </a:r>
            <a:r>
              <a:rPr sz="800" spc="-5" dirty="0">
                <a:latin typeface="Neue Haas Grotesk Text Pro" panose="020B0504020202020204" pitchFamily="34" charset="77"/>
                <a:cs typeface="Arial" panose="020B0604020202020204" pitchFamily="34" charset="0"/>
              </a:rPr>
              <a:t>Wines</a:t>
            </a:r>
            <a:endParaRPr sz="800" dirty="0">
              <a:latin typeface="Neue Haas Grotesk Text Pro" panose="020B0504020202020204" pitchFamily="34" charset="7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8263416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C8F1E15B-5B28-00B8-2D40-F31416CF503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609" r="50105"/>
          <a:stretch/>
        </p:blipFill>
        <p:spPr>
          <a:xfrm>
            <a:off x="8289561" y="584200"/>
            <a:ext cx="3902439" cy="5878192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A33B8B-6E2A-F7A6-80B4-DE5FFAB81A2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4774" y="4167580"/>
            <a:ext cx="2513160" cy="1461301"/>
          </a:xfrm>
        </p:spPr>
        <p:txBody>
          <a:bodyPr/>
          <a:lstStyle/>
          <a:p>
            <a:pPr latinLnBrk="1">
              <a:lnSpc>
                <a:spcPct val="115000"/>
              </a:lnSpc>
              <a:spcAft>
                <a:spcPts val="1000"/>
              </a:spcAft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이 지역 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2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번째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3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번째 </a:t>
            </a:r>
            <a:r>
              <a:rPr lang="ko-KR" altLang="ko-KR" sz="1600" dirty="0">
                <a:solidFill>
                  <a:srgbClr val="00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세부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지역 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GI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인 </a:t>
            </a:r>
            <a:r>
              <a:rPr lang="en-US" altLang="ko-KR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Porongurup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Albany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가 공식 산지 명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등록부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(Register of Protected Names)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에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등재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3E3E3B-F934-9FCE-0D39-5BDAC375B8A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3888" y="3483729"/>
            <a:ext cx="2120040" cy="662774"/>
          </a:xfrm>
        </p:spPr>
        <p:txBody>
          <a:bodyPr/>
          <a:lstStyle/>
          <a:p>
            <a:r>
              <a:rPr lang="en-US" dirty="0"/>
              <a:t>1999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47C57A6-79A9-7F9F-5002-85511A40BA3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164246" y="2070486"/>
            <a:ext cx="2045359" cy="1461301"/>
          </a:xfrm>
        </p:spPr>
        <p:txBody>
          <a:bodyPr/>
          <a:lstStyle/>
          <a:p>
            <a:pPr algn="just" latinLnBrk="1">
              <a:lnSpc>
                <a:spcPct val="115000"/>
              </a:lnSpc>
              <a:spcAft>
                <a:spcPts val="1000"/>
              </a:spcAft>
            </a:pP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프랭크랜드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리버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그레이트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서던의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4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번째 공식 </a:t>
            </a:r>
            <a:r>
              <a:rPr lang="ko-KR" altLang="ko-KR" sz="1600" dirty="0">
                <a:solidFill>
                  <a:srgbClr val="00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세부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지역으로 등록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750453E-C66F-1E81-2269-01796EEEBC5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153361" y="1386635"/>
            <a:ext cx="2120040" cy="662774"/>
          </a:xfrm>
        </p:spPr>
        <p:txBody>
          <a:bodyPr/>
          <a:lstStyle/>
          <a:p>
            <a:r>
              <a:rPr lang="en-US" dirty="0"/>
              <a:t>2000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A5EA62E-0245-44DC-4FE9-D45398AE705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220491" y="4237664"/>
            <a:ext cx="1964410" cy="1461301"/>
          </a:xfrm>
        </p:spPr>
        <p:txBody>
          <a:bodyPr/>
          <a:lstStyle/>
          <a:p>
            <a:pPr algn="just" latinLnBrk="1">
              <a:lnSpc>
                <a:spcPct val="115000"/>
              </a:lnSpc>
              <a:spcAft>
                <a:spcPts val="1000"/>
              </a:spcAft>
            </a:pPr>
            <a:r>
              <a:rPr lang="en-AU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Denmark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가 그레이트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서던의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5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번째 공식 </a:t>
            </a:r>
            <a:r>
              <a:rPr lang="ko-KR" altLang="ko-KR" sz="1600" dirty="0">
                <a:solidFill>
                  <a:srgbClr val="00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세부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지역으로 등록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4186AC6-4654-6C3B-9EBD-72667FD6674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209606" y="3553813"/>
            <a:ext cx="2120040" cy="662774"/>
          </a:xfrm>
        </p:spPr>
        <p:txBody>
          <a:bodyPr/>
          <a:lstStyle/>
          <a:p>
            <a:r>
              <a:rPr lang="en-US" dirty="0"/>
              <a:t>2003</a:t>
            </a:r>
          </a:p>
        </p:txBody>
      </p:sp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4E909759-623E-3D21-8E11-D6B95618762D}"/>
              </a:ext>
            </a:extLst>
          </p:cNvPr>
          <p:cNvSpPr txBox="1">
            <a:spLocks/>
          </p:cNvSpPr>
          <p:nvPr/>
        </p:nvSpPr>
        <p:spPr>
          <a:xfrm>
            <a:off x="5328070" y="1268051"/>
            <a:ext cx="2823471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그레이트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서던에는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현재 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70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여개 이상의 생산자들이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활동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–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탄탄한 이 지역의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대표급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생산자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소규모 가족 경영 생산자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젊은 혁신가들이 모여 포도재배와 양조에 있어 현대적 접근법 적용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E01C81A7-84D7-54D9-701B-46AD3E22731E}"/>
              </a:ext>
            </a:extLst>
          </p:cNvPr>
          <p:cNvSpPr txBox="1">
            <a:spLocks/>
          </p:cNvSpPr>
          <p:nvPr/>
        </p:nvSpPr>
        <p:spPr>
          <a:xfrm>
            <a:off x="5317185" y="584200"/>
            <a:ext cx="212004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현재</a:t>
            </a:r>
            <a:endParaRPr lang="en-US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56273403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9B92084C-051E-B085-7781-1F5C4842365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931" r="4631"/>
          <a:stretch/>
        </p:blipFill>
        <p:spPr>
          <a:xfrm>
            <a:off x="1103085" y="-1442"/>
            <a:ext cx="10296935" cy="6859442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E8299DC-0241-3CE8-904B-330EA39384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7955"/>
            <a:ext cx="6158452" cy="1325562"/>
          </a:xfrm>
        </p:spPr>
        <p:txBody>
          <a:bodyPr/>
          <a:lstStyle/>
          <a:p>
            <a:r>
              <a:rPr lang="ko-KR" altLang="en-US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호주</a:t>
            </a:r>
            <a:endParaRPr lang="en-US" b="1" dirty="0">
              <a:solidFill>
                <a:schemeClr val="accent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9853D473-2F61-E504-4EE2-186363616061}"/>
              </a:ext>
            </a:extLst>
          </p:cNvPr>
          <p:cNvSpPr txBox="1"/>
          <p:nvPr/>
        </p:nvSpPr>
        <p:spPr>
          <a:xfrm>
            <a:off x="2638269" y="5585485"/>
            <a:ext cx="1357617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ko-KR" altLang="en-US" sz="1400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그레이트 서던</a:t>
            </a:r>
            <a:endParaRPr lang="en-US" sz="1400" b="1" dirty="0">
              <a:solidFill>
                <a:schemeClr val="accent2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F46648C-0754-4989-3453-70F23455F57F}"/>
              </a:ext>
            </a:extLst>
          </p:cNvPr>
          <p:cNvCxnSpPr>
            <a:cxnSpLocks/>
          </p:cNvCxnSpPr>
          <p:nvPr/>
        </p:nvCxnSpPr>
        <p:spPr>
          <a:xfrm flipH="1">
            <a:off x="3814640" y="4877514"/>
            <a:ext cx="1023257" cy="798285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4621381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8765DC3-AD02-704C-51C4-FC98B5C3F8B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92819" y="1"/>
            <a:ext cx="12192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EECEE92-FDCE-E773-A43D-DD59895A0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6158452" cy="1325562"/>
          </a:xfrm>
        </p:spPr>
        <p:txBody>
          <a:bodyPr/>
          <a:lstStyle/>
          <a:p>
            <a:r>
              <a:rPr lang="ko-KR" altLang="en-US" b="1" dirty="0" err="1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서호주</a:t>
            </a:r>
            <a:endParaRPr lang="en-US" b="1" dirty="0">
              <a:solidFill>
                <a:schemeClr val="accent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E07064-3E61-2269-6345-5A423939049F}"/>
              </a:ext>
            </a:extLst>
          </p:cNvPr>
          <p:cNvSpPr txBox="1"/>
          <p:nvPr/>
        </p:nvSpPr>
        <p:spPr>
          <a:xfrm>
            <a:off x="3537679" y="5601537"/>
            <a:ext cx="174315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그레이트 서던</a:t>
            </a:r>
            <a:endParaRPr lang="en-US" b="1" dirty="0">
              <a:solidFill>
                <a:schemeClr val="accent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F0681AC-E9DE-8EA2-5DE3-E5D9018648AE}"/>
              </a:ext>
            </a:extLst>
          </p:cNvPr>
          <p:cNvCxnSpPr>
            <a:cxnSpLocks/>
          </p:cNvCxnSpPr>
          <p:nvPr/>
        </p:nvCxnSpPr>
        <p:spPr>
          <a:xfrm flipH="1">
            <a:off x="5134131" y="5501878"/>
            <a:ext cx="3043758" cy="284325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84D2F8EF-F430-0E44-2F9F-F14D2E9ED87E}"/>
              </a:ext>
            </a:extLst>
          </p:cNvPr>
          <p:cNvSpPr txBox="1"/>
          <p:nvPr/>
        </p:nvSpPr>
        <p:spPr>
          <a:xfrm>
            <a:off x="7160881" y="3567321"/>
            <a:ext cx="203401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200" b="1" dirty="0" err="1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프랭클랜드</a:t>
            </a:r>
            <a:r>
              <a:rPr lang="ko-KR" altLang="en-US" sz="1200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강</a:t>
            </a:r>
            <a:endParaRPr lang="en-US" sz="1200" b="1" dirty="0">
              <a:solidFill>
                <a:schemeClr val="accent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1582C05-9385-6EC3-9483-6A13FABA5D6D}"/>
              </a:ext>
            </a:extLst>
          </p:cNvPr>
          <p:cNvCxnSpPr>
            <a:cxnSpLocks/>
          </p:cNvCxnSpPr>
          <p:nvPr/>
        </p:nvCxnSpPr>
        <p:spPr>
          <a:xfrm flipH="1" flipV="1">
            <a:off x="8034728" y="3818087"/>
            <a:ext cx="143160" cy="116614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5F6643BB-94AA-780C-6A60-24486CE6E64E}"/>
              </a:ext>
            </a:extLst>
          </p:cNvPr>
          <p:cNvSpPr txBox="1"/>
          <p:nvPr/>
        </p:nvSpPr>
        <p:spPr>
          <a:xfrm>
            <a:off x="9514337" y="4136947"/>
            <a:ext cx="203401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200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마운트 </a:t>
            </a:r>
            <a:r>
              <a:rPr lang="ko-KR" altLang="en-US" sz="1200" b="1" dirty="0" err="1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바커</a:t>
            </a:r>
            <a:endParaRPr lang="en-US" sz="1200" b="1" dirty="0">
              <a:solidFill>
                <a:schemeClr val="accent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72181D7-8B2E-DABA-16EA-FCC8364368C9}"/>
              </a:ext>
            </a:extLst>
          </p:cNvPr>
          <p:cNvCxnSpPr>
            <a:cxnSpLocks/>
          </p:cNvCxnSpPr>
          <p:nvPr/>
        </p:nvCxnSpPr>
        <p:spPr>
          <a:xfrm flipV="1">
            <a:off x="8979108" y="4282782"/>
            <a:ext cx="524656" cy="98626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BDE96CC9-0BB1-A4F9-90B7-7D67146A6B71}"/>
              </a:ext>
            </a:extLst>
          </p:cNvPr>
          <p:cNvSpPr txBox="1"/>
          <p:nvPr/>
        </p:nvSpPr>
        <p:spPr>
          <a:xfrm>
            <a:off x="10241360" y="5433596"/>
            <a:ext cx="203401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200" b="1" dirty="0" err="1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포롱구럽</a:t>
            </a:r>
            <a:endParaRPr lang="en-US" sz="1200" b="1" dirty="0">
              <a:solidFill>
                <a:schemeClr val="accent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F7B529A-71B3-8007-5B9D-276B43E637F5}"/>
              </a:ext>
            </a:extLst>
          </p:cNvPr>
          <p:cNvCxnSpPr>
            <a:cxnSpLocks/>
          </p:cNvCxnSpPr>
          <p:nvPr/>
        </p:nvCxnSpPr>
        <p:spPr>
          <a:xfrm>
            <a:off x="9503764" y="5382357"/>
            <a:ext cx="742013" cy="15959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92FE1F88-5B52-5B25-1439-52D00CB30D45}"/>
              </a:ext>
            </a:extLst>
          </p:cNvPr>
          <p:cNvSpPr txBox="1"/>
          <p:nvPr/>
        </p:nvSpPr>
        <p:spPr>
          <a:xfrm>
            <a:off x="9881596" y="6112538"/>
            <a:ext cx="203401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200" b="1" dirty="0" err="1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올버니</a:t>
            </a:r>
            <a:endParaRPr lang="en-US" sz="1200" b="1" dirty="0">
              <a:solidFill>
                <a:schemeClr val="accent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6FB1380-DA56-69C0-CDCA-ACFD320318FB}"/>
              </a:ext>
            </a:extLst>
          </p:cNvPr>
          <p:cNvCxnSpPr>
            <a:cxnSpLocks/>
            <a:endCxn id="17" idx="1"/>
          </p:cNvCxnSpPr>
          <p:nvPr/>
        </p:nvCxnSpPr>
        <p:spPr>
          <a:xfrm>
            <a:off x="9316386" y="5754001"/>
            <a:ext cx="565210" cy="497037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E1325500-C50E-C06D-DDF9-8F9AA35D109E}"/>
              </a:ext>
            </a:extLst>
          </p:cNvPr>
          <p:cNvSpPr txBox="1"/>
          <p:nvPr/>
        </p:nvSpPr>
        <p:spPr>
          <a:xfrm>
            <a:off x="7562538" y="6300402"/>
            <a:ext cx="167889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200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덴마크</a:t>
            </a:r>
            <a:endParaRPr lang="en-US" sz="1200" b="1" dirty="0">
              <a:solidFill>
                <a:schemeClr val="accent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DA223B9-8F8C-B0B2-8184-EECA1307F86A}"/>
              </a:ext>
            </a:extLst>
          </p:cNvPr>
          <p:cNvCxnSpPr>
            <a:cxnSpLocks/>
          </p:cNvCxnSpPr>
          <p:nvPr/>
        </p:nvCxnSpPr>
        <p:spPr>
          <a:xfrm flipH="1">
            <a:off x="8142736" y="5888913"/>
            <a:ext cx="304220" cy="497037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9477231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20348.0"/>
  <p:tag name="AS_RELEASE_DATE" val="2022.02.14"/>
  <p:tag name="AS_TITLE" val="Aspose.Slides for .NET 4.0"/>
  <p:tag name="AS_VERSION" val="22.2"/>
</p:tagLst>
</file>

<file path=ppt/theme/theme1.xml><?xml version="1.0" encoding="utf-8"?>
<a:theme xmlns:a="http://schemas.openxmlformats.org/drawingml/2006/main" name="Slide layouts">
  <a:themeElements>
    <a:clrScheme name="Australian Wine">
      <a:dk1>
        <a:srgbClr val="000000"/>
      </a:dk1>
      <a:lt1>
        <a:srgbClr val="FFFFFF"/>
      </a:lt1>
      <a:dk2>
        <a:srgbClr val="191B0E"/>
      </a:dk2>
      <a:lt2>
        <a:srgbClr val="B2D8BE"/>
      </a:lt2>
      <a:accent1>
        <a:srgbClr val="601328"/>
      </a:accent1>
      <a:accent2>
        <a:srgbClr val="173F34"/>
      </a:accent2>
      <a:accent3>
        <a:srgbClr val="55D8BF"/>
      </a:accent3>
      <a:accent4>
        <a:srgbClr val="F28F2A"/>
      </a:accent4>
      <a:accent5>
        <a:srgbClr val="FDBCA0"/>
      </a:accent5>
      <a:accent6>
        <a:srgbClr val="FFFFFF"/>
      </a:accent6>
      <a:hlink>
        <a:srgbClr val="000000"/>
      </a:hlink>
      <a:folHlink>
        <a:srgbClr val="000000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>
        <a:spAutoFit/>
      </a:bodyPr>
      <a:lstStyle>
        <a:defPPr algn="l">
          <a:defRPr sz="1600" dirty="0" smtClean="0">
            <a:solidFill>
              <a:srgbClr val="190000"/>
            </a:solidFill>
            <a:effectLst/>
            <a:latin typeface="Inter Display" panose="02000503000000020004" pitchFamily="2" charset="0"/>
            <a:ea typeface="Inter Display" panose="02000503000000020004" pitchFamily="2" charset="0"/>
            <a:cs typeface="Inter Display" panose="02000503000000020004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 PPT 2016 Template_16x9.potx" id="{90B4C5AB-49DD-4CE7-B257-1CE91E709E62}" vid="{EB9991EE-BA41-474A-A519-EAA7DE5E9A7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1884AF779FE574C89E62754B4999D9C" ma:contentTypeVersion="14" ma:contentTypeDescription="Create a new document." ma:contentTypeScope="" ma:versionID="97b889dec420758f9ecd188adb65a0a0">
  <xsd:schema xmlns:xsd="http://www.w3.org/2001/XMLSchema" xmlns:xs="http://www.w3.org/2001/XMLSchema" xmlns:p="http://schemas.microsoft.com/office/2006/metadata/properties" xmlns:ns2="02256494-4976-4001-aedb-96463ae0d92e" xmlns:ns3="4e8dd08d-258d-47a9-9875-37f1ffd19f33" targetNamespace="http://schemas.microsoft.com/office/2006/metadata/properties" ma:root="true" ma:fieldsID="49682c3f37869f877c832c0415357639" ns2:_="" ns3:_="">
    <xsd:import namespace="02256494-4976-4001-aedb-96463ae0d92e"/>
    <xsd:import namespace="4e8dd08d-258d-47a9-9875-37f1ffd19f3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256494-4976-4001-aedb-96463ae0d9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934aa98b-8686-466b-b341-741970af6e1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8dd08d-258d-47a9-9875-37f1ffd19f33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aeace09f-8b56-4708-9a8b-1c6f80023f39}" ma:internalName="TaxCatchAll" ma:showField="CatchAllData" ma:web="4e8dd08d-258d-47a9-9875-37f1ffd19f3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2256494-4976-4001-aedb-96463ae0d92e">
      <Terms xmlns="http://schemas.microsoft.com/office/infopath/2007/PartnerControls"/>
    </lcf76f155ced4ddcb4097134ff3c332f>
    <TaxCatchAll xmlns="4e8dd08d-258d-47a9-9875-37f1ffd19f3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EF3B41D-C43D-4352-BB4F-6FA5FC8A959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2256494-4976-4001-aedb-96463ae0d92e"/>
    <ds:schemaRef ds:uri="4e8dd08d-258d-47a9-9875-37f1ffd19f3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0CCF1F8-6D9E-4631-9BC7-E65B426755A9}">
  <ds:schemaRefs>
    <ds:schemaRef ds:uri="http://purl.org/dc/elements/1.1/"/>
    <ds:schemaRef ds:uri="http://purl.org/dc/dcmitype/"/>
    <ds:schemaRef ds:uri="http://www.w3.org/XML/1998/namespace"/>
    <ds:schemaRef ds:uri="http://purl.org/dc/terms/"/>
    <ds:schemaRef ds:uri="http://schemas.microsoft.com/office/2006/metadata/properties"/>
    <ds:schemaRef ds:uri="02256494-4976-4001-aedb-96463ae0d92e"/>
    <ds:schemaRef ds:uri="http://schemas.openxmlformats.org/package/2006/metadata/core-properties"/>
    <ds:schemaRef ds:uri="http://schemas.microsoft.com/office/infopath/2007/PartnerControls"/>
    <ds:schemaRef ds:uri="http://schemas.microsoft.com/office/2006/documentManagement/types"/>
    <ds:schemaRef ds:uri="4e8dd08d-258d-47a9-9875-37f1ffd19f33"/>
  </ds:schemaRefs>
</ds:datastoreItem>
</file>

<file path=customXml/itemProps3.xml><?xml version="1.0" encoding="utf-8"?>
<ds:datastoreItem xmlns:ds="http://schemas.openxmlformats.org/officeDocument/2006/customXml" ds:itemID="{D67DE229-D415-4F5C-8950-CD8A5252257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2195</Words>
  <Application>Microsoft Macintosh PowerPoint</Application>
  <PresentationFormat>Widescreen</PresentationFormat>
  <Paragraphs>372</Paragraphs>
  <Slides>29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6" baseType="lpstr">
      <vt:lpstr>Malgun Gothic</vt:lpstr>
      <vt:lpstr>Neue Haas Grotesk Text Pro</vt:lpstr>
      <vt:lpstr>Malgun Gothic</vt:lpstr>
      <vt:lpstr>굴림</vt:lpstr>
      <vt:lpstr>Arial</vt:lpstr>
      <vt:lpstr>Inter Display</vt:lpstr>
      <vt:lpstr>Slide layouts</vt:lpstr>
      <vt:lpstr>PowerPoint Presentation</vt:lpstr>
      <vt:lpstr>PowerPoint Presentation</vt:lpstr>
      <vt:lpstr>그레이트 서던</vt:lpstr>
      <vt:lpstr>오늘 강의 주제</vt:lpstr>
      <vt:lpstr>1859</vt:lpstr>
      <vt:lpstr>1970년대초반 </vt:lpstr>
      <vt:lpstr>PowerPoint Presentation</vt:lpstr>
      <vt:lpstr>호주</vt:lpstr>
      <vt:lpstr>서호주</vt:lpstr>
      <vt:lpstr>지형, 기후 및 토양</vt:lpstr>
      <vt:lpstr>PowerPoint Presentation</vt:lpstr>
      <vt:lpstr>토양</vt:lpstr>
      <vt:lpstr>포도 재배 </vt:lpstr>
      <vt:lpstr>와인 양조</vt:lpstr>
      <vt:lpstr>PowerPoint Presentation</vt:lpstr>
      <vt:lpstr>그레이트 서던의 </vt:lpstr>
      <vt:lpstr>PowerPoint Presentation</vt:lpstr>
      <vt:lpstr>리슬링 특징</vt:lpstr>
      <vt:lpstr>PowerPoint Presentation</vt:lpstr>
      <vt:lpstr>샤르도네 특징</vt:lpstr>
      <vt:lpstr>PowerPoint Presentation</vt:lpstr>
      <vt:lpstr>피노 누아 특징</vt:lpstr>
      <vt:lpstr>PowerPoint Presentation</vt:lpstr>
      <vt:lpstr>카베르네 소비뇽 특징</vt:lpstr>
      <vt:lpstr>PowerPoint Presentation</vt:lpstr>
      <vt:lpstr>쉬라즈 특징</vt:lpstr>
      <vt:lpstr>그레이트 서던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Cameron Midson</cp:lastModifiedBy>
  <cp:revision>5</cp:revision>
  <dcterms:created xsi:type="dcterms:W3CDTF">2018-07-25T07:02:59Z</dcterms:created>
  <dcterms:modified xsi:type="dcterms:W3CDTF">2026-03-23T00:50:18Z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INKTEK-CHUNK-1">
    <vt:lpwstr>010021{"F":2,"I":"6981-60FE-E215-5441"}</vt:lpwstr>
  </property>
  <property fmtid="{D5CDD505-2E9C-101B-9397-08002B2CF9AE}" pid="3" name="ContentTypeId">
    <vt:lpwstr>0x01010011884AF779FE574C89E62754B4999D9C</vt:lpwstr>
  </property>
  <property fmtid="{D5CDD505-2E9C-101B-9397-08002B2CF9AE}" pid="4" name="MediaServiceImageTags">
    <vt:lpwstr/>
  </property>
  <property fmtid="{D5CDD505-2E9C-101B-9397-08002B2CF9AE}" pid="5" name="MSIP_Label_8cf57b4f-1801-441a-a240-098885f2bcbe_Enabled">
    <vt:lpwstr>true</vt:lpwstr>
  </property>
  <property fmtid="{D5CDD505-2E9C-101B-9397-08002B2CF9AE}" pid="6" name="MSIP_Label_8cf57b4f-1801-441a-a240-098885f2bcbe_SetDate">
    <vt:lpwstr>2026-03-23T00:50:09Z</vt:lpwstr>
  </property>
  <property fmtid="{D5CDD505-2E9C-101B-9397-08002B2CF9AE}" pid="7" name="MSIP_Label_8cf57b4f-1801-441a-a240-098885f2bcbe_Method">
    <vt:lpwstr>Standard</vt:lpwstr>
  </property>
  <property fmtid="{D5CDD505-2E9C-101B-9397-08002B2CF9AE}" pid="8" name="MSIP_Label_8cf57b4f-1801-441a-a240-098885f2bcbe_Name">
    <vt:lpwstr>General</vt:lpwstr>
  </property>
  <property fmtid="{D5CDD505-2E9C-101B-9397-08002B2CF9AE}" pid="9" name="MSIP_Label_8cf57b4f-1801-441a-a240-098885f2bcbe_SiteId">
    <vt:lpwstr>76107ada-99f4-412e-b164-5464438b49a0</vt:lpwstr>
  </property>
  <property fmtid="{D5CDD505-2E9C-101B-9397-08002B2CF9AE}" pid="10" name="MSIP_Label_8cf57b4f-1801-441a-a240-098885f2bcbe_ActionId">
    <vt:lpwstr>10fe4719-b080-48d8-91e7-902c8c1f454d</vt:lpwstr>
  </property>
  <property fmtid="{D5CDD505-2E9C-101B-9397-08002B2CF9AE}" pid="11" name="MSIP_Label_8cf57b4f-1801-441a-a240-098885f2bcbe_ContentBits">
    <vt:lpwstr>0</vt:lpwstr>
  </property>
  <property fmtid="{D5CDD505-2E9C-101B-9397-08002B2CF9AE}" pid="12" name="MSIP_Label_8cf57b4f-1801-441a-a240-098885f2bcbe_Tag">
    <vt:lpwstr>50, 3, 0, 1</vt:lpwstr>
  </property>
</Properties>
</file>