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5"/>
  </p:notesMasterIdLst>
  <p:sldIdLst>
    <p:sldId id="256" r:id="rId5"/>
    <p:sldId id="478" r:id="rId6"/>
    <p:sldId id="625" r:id="rId7"/>
    <p:sldId id="626" r:id="rId8"/>
    <p:sldId id="627" r:id="rId9"/>
    <p:sldId id="629" r:id="rId10"/>
    <p:sldId id="692" r:id="rId11"/>
    <p:sldId id="639" r:id="rId12"/>
    <p:sldId id="693" r:id="rId13"/>
    <p:sldId id="674" r:id="rId14"/>
    <p:sldId id="676" r:id="rId15"/>
    <p:sldId id="642" r:id="rId16"/>
    <p:sldId id="678" r:id="rId17"/>
    <p:sldId id="696" r:id="rId18"/>
    <p:sldId id="680" r:id="rId19"/>
    <p:sldId id="697" r:id="rId20"/>
    <p:sldId id="682" r:id="rId21"/>
    <p:sldId id="684" r:id="rId22"/>
    <p:sldId id="685" r:id="rId23"/>
    <p:sldId id="698" r:id="rId24"/>
    <p:sldId id="699" r:id="rId25"/>
    <p:sldId id="704" r:id="rId26"/>
    <p:sldId id="701" r:id="rId27"/>
    <p:sldId id="700" r:id="rId28"/>
    <p:sldId id="702" r:id="rId29"/>
    <p:sldId id="690" r:id="rId30"/>
    <p:sldId id="669" r:id="rId31"/>
    <p:sldId id="670" r:id="rId32"/>
    <p:sldId id="340" r:id="rId33"/>
    <p:sldId id="703" r:id="rId34"/>
  </p:sldIdLst>
  <p:sldSz cx="12192000" cy="6858000"/>
  <p:notesSz cx="6858000" cy="9144000"/>
  <p:embeddedFontLst>
    <p:embeddedFont>
      <p:font typeface="Inter Display" panose="02000503000000020004" pitchFamily="2" charset="0"/>
      <p:regular r:id="rId36"/>
      <p:bold r:id="rId37"/>
      <p:italic r:id="rId38"/>
      <p:boldItalic r:id="rId39"/>
    </p:embeddedFont>
    <p:embeddedFont>
      <p:font typeface="Microsoft JhengHei" panose="020B0604030504040204" pitchFamily="34" charset="-120"/>
      <p:regular r:id="rId40"/>
      <p:bold r:id="rId41"/>
    </p:embeddedFont>
    <p:embeddedFont>
      <p:font typeface="Neue Haas Grotesk Text Pro" panose="020B0504020202020204" pitchFamily="34" charset="77"/>
      <p:regular r:id="rId42"/>
      <p:bold r:id="rId43"/>
      <p:italic r:id="rId44"/>
      <p:boldItalic r:id="rId45"/>
    </p:embeddedFont>
  </p:embeddedFontLst>
  <p:custDataLst>
    <p:tags r:id="rId46"/>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34"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48" autoAdjust="0"/>
    <p:restoredTop sz="94792"/>
  </p:normalViewPr>
  <p:slideViewPr>
    <p:cSldViewPr snapToGrid="0">
      <p:cViewPr varScale="1">
        <p:scale>
          <a:sx n="98" d="100"/>
          <a:sy n="98" d="100"/>
        </p:scale>
        <p:origin x="200" y="992"/>
      </p:cViewPr>
      <p:guideLst>
        <p:guide orient="horz" pos="1434"/>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7.fntdata"/><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9.fntdata"/><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3.fntdata"/><Relationship Id="rId46" Type="http://schemas.openxmlformats.org/officeDocument/2006/relationships/tags" Target="tags/tag1.xml"/><Relationship Id="rId20" Type="http://schemas.openxmlformats.org/officeDocument/2006/relationships/slide" Target="slides/slide16.xml"/><Relationship Id="rId41"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a Symington" userId="a85d5d76-701e-415b-a297-15fcc699ee67" providerId="ADAL" clId="{5291AF2E-8AAE-462F-BF9F-89624BA785AA}"/>
    <pc:docChg chg="undo custSel modSld">
      <pc:chgData name="Emma Symington" userId="a85d5d76-701e-415b-a297-15fcc699ee67" providerId="ADAL" clId="{5291AF2E-8AAE-462F-BF9F-89624BA785AA}" dt="2025-03-20T14:50:51.465" v="35" actId="1076"/>
      <pc:docMkLst>
        <pc:docMk/>
      </pc:docMkLst>
      <pc:sldChg chg="delSp mod">
        <pc:chgData name="Emma Symington" userId="a85d5d76-701e-415b-a297-15fcc699ee67" providerId="ADAL" clId="{5291AF2E-8AAE-462F-BF9F-89624BA785AA}" dt="2025-03-20T14:48:58.665" v="1" actId="478"/>
        <pc:sldMkLst>
          <pc:docMk/>
          <pc:sldMk cId="2430725823" sldId="639"/>
        </pc:sldMkLst>
        <pc:picChg chg="del">
          <ac:chgData name="Emma Symington" userId="a85d5d76-701e-415b-a297-15fcc699ee67" providerId="ADAL" clId="{5291AF2E-8AAE-462F-BF9F-89624BA785AA}" dt="2025-03-20T14:48:58.665" v="1" actId="478"/>
          <ac:picMkLst>
            <pc:docMk/>
            <pc:sldMk cId="2430725823" sldId="639"/>
            <ac:picMk id="21" creationId="{E8656B86-BD26-1220-19FB-2830B9900A4A}"/>
          </ac:picMkLst>
        </pc:picChg>
        <pc:picChg chg="del">
          <ac:chgData name="Emma Symington" userId="a85d5d76-701e-415b-a297-15fcc699ee67" providerId="ADAL" clId="{5291AF2E-8AAE-462F-BF9F-89624BA785AA}" dt="2025-03-20T14:48:58.131" v="0" actId="478"/>
          <ac:picMkLst>
            <pc:docMk/>
            <pc:sldMk cId="2430725823" sldId="639"/>
            <ac:picMk id="22" creationId="{05E9C117-E11A-C617-D6A7-C4092A543905}"/>
          </ac:picMkLst>
        </pc:picChg>
      </pc:sldChg>
      <pc:sldChg chg="modSp mod">
        <pc:chgData name="Emma Symington" userId="a85d5d76-701e-415b-a297-15fcc699ee67" providerId="ADAL" clId="{5291AF2E-8AAE-462F-BF9F-89624BA785AA}" dt="2025-03-20T14:50:10.414" v="30" actId="207"/>
        <pc:sldMkLst>
          <pc:docMk/>
          <pc:sldMk cId="3680036605" sldId="642"/>
        </pc:sldMkLst>
        <pc:spChg chg="mod">
          <ac:chgData name="Emma Symington" userId="a85d5d76-701e-415b-a297-15fcc699ee67" providerId="ADAL" clId="{5291AF2E-8AAE-462F-BF9F-89624BA785AA}" dt="2025-03-20T14:50:09.791" v="28" actId="207"/>
          <ac:spMkLst>
            <pc:docMk/>
            <pc:sldMk cId="3680036605" sldId="642"/>
            <ac:spMk id="4" creationId="{F6F05948-33DB-055B-AE2C-CEF9374E5478}"/>
          </ac:spMkLst>
        </pc:spChg>
        <pc:spChg chg="mod">
          <ac:chgData name="Emma Symington" userId="a85d5d76-701e-415b-a297-15fcc699ee67" providerId="ADAL" clId="{5291AF2E-8AAE-462F-BF9F-89624BA785AA}" dt="2025-03-20T14:50:10.414" v="30" actId="207"/>
          <ac:spMkLst>
            <pc:docMk/>
            <pc:sldMk cId="3680036605" sldId="642"/>
            <ac:spMk id="8" creationId="{C02330F5-AA6E-D44A-DE7C-F0AE1B15F21C}"/>
          </ac:spMkLst>
        </pc:spChg>
      </pc:sldChg>
      <pc:sldChg chg="modSp mod">
        <pc:chgData name="Emma Symington" userId="a85d5d76-701e-415b-a297-15fcc699ee67" providerId="ADAL" clId="{5291AF2E-8AAE-462F-BF9F-89624BA785AA}" dt="2025-03-20T14:49:40.057" v="23" actId="20577"/>
        <pc:sldMkLst>
          <pc:docMk/>
          <pc:sldMk cId="373395590" sldId="674"/>
        </pc:sldMkLst>
        <pc:spChg chg="mod">
          <ac:chgData name="Emma Symington" userId="a85d5d76-701e-415b-a297-15fcc699ee67" providerId="ADAL" clId="{5291AF2E-8AAE-462F-BF9F-89624BA785AA}" dt="2025-03-20T14:49:40.057" v="23" actId="20577"/>
          <ac:spMkLst>
            <pc:docMk/>
            <pc:sldMk cId="373395590" sldId="674"/>
            <ac:spMk id="2" creationId="{F9912A1B-9980-E083-63F0-B0213BEA9995}"/>
          </ac:spMkLst>
        </pc:spChg>
      </pc:sldChg>
      <pc:sldChg chg="modSp mod">
        <pc:chgData name="Emma Symington" userId="a85d5d76-701e-415b-a297-15fcc699ee67" providerId="ADAL" clId="{5291AF2E-8AAE-462F-BF9F-89624BA785AA}" dt="2025-03-20T14:50:39.521" v="34" actId="20577"/>
        <pc:sldMkLst>
          <pc:docMk/>
          <pc:sldMk cId="893336403" sldId="685"/>
        </pc:sldMkLst>
        <pc:spChg chg="mod">
          <ac:chgData name="Emma Symington" userId="a85d5d76-701e-415b-a297-15fcc699ee67" providerId="ADAL" clId="{5291AF2E-8AAE-462F-BF9F-89624BA785AA}" dt="2025-03-20T14:50:39.521" v="34" actId="20577"/>
          <ac:spMkLst>
            <pc:docMk/>
            <pc:sldMk cId="893336403" sldId="685"/>
            <ac:spMk id="5" creationId="{19C3A12B-310C-87C5-933B-3A4543C5D38A}"/>
          </ac:spMkLst>
        </pc:spChg>
      </pc:sldChg>
      <pc:sldChg chg="modSp mod">
        <pc:chgData name="Emma Symington" userId="a85d5d76-701e-415b-a297-15fcc699ee67" providerId="ADAL" clId="{5291AF2E-8AAE-462F-BF9F-89624BA785AA}" dt="2025-03-20T14:49:34.419" v="19" actId="6549"/>
        <pc:sldMkLst>
          <pc:docMk/>
          <pc:sldMk cId="3638991116" sldId="693"/>
        </pc:sldMkLst>
        <pc:spChg chg="mod">
          <ac:chgData name="Emma Symington" userId="a85d5d76-701e-415b-a297-15fcc699ee67" providerId="ADAL" clId="{5291AF2E-8AAE-462F-BF9F-89624BA785AA}" dt="2025-03-20T14:49:34.419" v="19" actId="6549"/>
          <ac:spMkLst>
            <pc:docMk/>
            <pc:sldMk cId="3638991116" sldId="693"/>
            <ac:spMk id="2" creationId="{2740C4DD-B80A-DE84-F8B7-02A05215A431}"/>
          </ac:spMkLst>
        </pc:spChg>
      </pc:sldChg>
      <pc:sldChg chg="modSp mod">
        <pc:chgData name="Emma Symington" userId="a85d5d76-701e-415b-a297-15fcc699ee67" providerId="ADAL" clId="{5291AF2E-8AAE-462F-BF9F-89624BA785AA}" dt="2025-03-20T14:50:26.781" v="33" actId="20577"/>
        <pc:sldMkLst>
          <pc:docMk/>
          <pc:sldMk cId="500136252" sldId="697"/>
        </pc:sldMkLst>
        <pc:spChg chg="mod">
          <ac:chgData name="Emma Symington" userId="a85d5d76-701e-415b-a297-15fcc699ee67" providerId="ADAL" clId="{5291AF2E-8AAE-462F-BF9F-89624BA785AA}" dt="2025-03-20T14:50:26.781" v="33" actId="20577"/>
          <ac:spMkLst>
            <pc:docMk/>
            <pc:sldMk cId="500136252" sldId="697"/>
            <ac:spMk id="4" creationId="{F6F05948-33DB-055B-AE2C-CEF9374E5478}"/>
          </ac:spMkLst>
        </pc:spChg>
      </pc:sldChg>
      <pc:sldChg chg="modSp mod">
        <pc:chgData name="Emma Symington" userId="a85d5d76-701e-415b-a297-15fcc699ee67" providerId="ADAL" clId="{5291AF2E-8AAE-462F-BF9F-89624BA785AA}" dt="2025-03-20T14:50:51.465" v="35" actId="1076"/>
        <pc:sldMkLst>
          <pc:docMk/>
          <pc:sldMk cId="979993897" sldId="700"/>
        </pc:sldMkLst>
        <pc:spChg chg="mod">
          <ac:chgData name="Emma Symington" userId="a85d5d76-701e-415b-a297-15fcc699ee67" providerId="ADAL" clId="{5291AF2E-8AAE-462F-BF9F-89624BA785AA}" dt="2025-03-20T14:50:51.465" v="35" actId="1076"/>
          <ac:spMkLst>
            <pc:docMk/>
            <pc:sldMk cId="979993897" sldId="700"/>
            <ac:spMk id="4" creationId="{F6F05948-33DB-055B-AE2C-CEF9374E547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7/15/26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‹N°›</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kern="1200" dirty="0">
                <a:solidFill>
                  <a:schemeClr val="tx1"/>
                </a:solidFill>
                <a:effectLst/>
                <a:latin typeface="+mn-lt"/>
                <a:ea typeface="+mn-ea"/>
                <a:cs typeface="+mn-cs"/>
              </a:rPr>
              <a:t>隨著種植面積持續增加，以及澳洲涼爽氣</a:t>
            </a:r>
            <a:r>
              <a:rPr lang="zh-TW" altLang="en-US" sz="1200" b="0" i="0" kern="1200" dirty="0">
                <a:solidFill>
                  <a:schemeClr val="tx1"/>
                </a:solidFill>
                <a:effectLst/>
                <a:latin typeface="+mn-lt"/>
                <a:ea typeface="+mn-ea"/>
                <a:cs typeface="+mn-cs"/>
              </a:rPr>
              <a:t>候</a:t>
            </a:r>
            <a:r>
              <a:rPr lang="zh-tw" sz="1200" b="0" i="0" kern="1200" dirty="0">
                <a:solidFill>
                  <a:schemeClr val="tx1"/>
                </a:solidFill>
                <a:effectLst/>
                <a:latin typeface="+mn-lt"/>
                <a:ea typeface="+mn-ea"/>
                <a:cs typeface="+mn-cs"/>
              </a:rPr>
              <a:t>產區釀造出更一致且持續改善的葡萄酒風格，讓這個嬌貴葡萄品種的發展前途一片光明。</a:t>
            </a:r>
          </a:p>
          <a:p>
            <a:pPr marL="0" marR="0" lvl="0" indent="0" algn="l" defTabSz="914400" rtl="0" eaLnBrk="1" fontAlgn="auto" latinLnBrk="0" hangingPunct="1">
              <a:lnSpc>
                <a:spcPct val="100000"/>
              </a:lnSpc>
              <a:spcBef>
                <a:spcPct val="0"/>
              </a:spcBef>
              <a:spcAft>
                <a:spcPct val="0"/>
              </a:spcAft>
              <a:buClrTx/>
              <a:buSzTx/>
              <a:buFontTx/>
              <a:buNone/>
              <a:defRPr/>
            </a:pPr>
            <a:r>
              <a:rPr lang="zh-tw" sz="1200" b="0" i="0" kern="1200" dirty="0">
                <a:solidFill>
                  <a:schemeClr val="tx1"/>
                </a:solidFill>
                <a:effectLst/>
                <a:latin typeface="+mn-lt"/>
                <a:ea typeface="+mn-ea"/>
                <a:cs typeface="+mn-cs"/>
              </a:rPr>
              <a:t>這些備忘稿會提供額外的投影片資訊與建議討論重點。</a:t>
            </a:r>
            <a:r>
              <a:rPr lang="zh-tw" sz="1200" kern="1200" dirty="0">
                <a:solidFill>
                  <a:schemeClr val="tx1"/>
                </a:solidFill>
                <a:effectLst/>
                <a:latin typeface="+mn-lt"/>
                <a:ea typeface="+mn-ea"/>
                <a:cs typeface="+mn-cs"/>
              </a:rPr>
              <a:t>若要下載更多主題與資源，包括例如這份總覽的簡報，請造訪www.australianwinediscovered.com</a:t>
            </a:r>
            <a:endParaRPr lang="en-US" dirty="0"/>
          </a:p>
          <a:p>
            <a:pPr rtl="0"/>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26873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在 1838 年首次開始栽種葡萄藤，因而成為維多利亞的第一個葡萄種植地區。儘管因為對加烈葡萄酒的需求增加而讓這個產區在 1921 年停止生產，但到了 20 世紀 60 年代，再度重新栽種葡萄，如今這裡已是澳洲公認最頂級的涼爽氣候產區之一。 </a:t>
            </a:r>
            <a:endParaRPr lang="en-AU" b="0" dirty="0">
              <a:effectLst/>
            </a:endParaRPr>
          </a:p>
          <a:p>
            <a:pPr rtl="0"/>
            <a:r>
              <a:rPr lang="zh-tw" sz="1200" b="0" i="0" u="none" strike="noStrike" kern="1200" dirty="0">
                <a:solidFill>
                  <a:schemeClr val="tx1"/>
                </a:solidFill>
                <a:effectLst/>
                <a:latin typeface="+mn-lt"/>
                <a:ea typeface="+mn-ea"/>
                <a:cs typeface="+mn-cs"/>
              </a:rPr>
              <a:t>由於不同的海拔高度和坡向，讓雅拉河谷能種植出各式各樣風格表現的黑皮諾。通常是輕盈到中等酒體，並帶有櫻桃、草莓和李子的風味。一些較冷氣候產區的葡萄也會用來釀造氣泡酒。</a:t>
            </a:r>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4800492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30031077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b="0" i="0" u="none" strike="noStrike" kern="1200" dirty="0">
                <a:solidFill>
                  <a:schemeClr val="tx1"/>
                </a:solidFill>
                <a:effectLst/>
                <a:latin typeface="+mn-lt"/>
                <a:ea typeface="+mn-ea"/>
                <a:cs typeface="+mn-cs"/>
              </a:rPr>
              <a:t>莫寧頓半島被巴斯海峽、菲利普港灣與西港灣環繞，是真正受到海洋影響的葡萄酒產區。產區一系列的中氣候和微氣候、古老的土壤與不同海拔高度，形成一個複雜的微型網路，能夠種植各式各樣的葡萄，但以世界級的黑皮諾最為聞名。這裡釀造的葡萄酒通常是中等酒體，且具備草莓和櫻桃的活潑多變特性，以及</a:t>
            </a:r>
            <a:r>
              <a:rPr lang="zh-TW" altLang="en-US" sz="1200" b="0" i="0" u="none" strike="noStrike" kern="1200" dirty="0">
                <a:solidFill>
                  <a:schemeClr val="tx1"/>
                </a:solidFill>
                <a:effectLst/>
                <a:latin typeface="+mn-lt"/>
                <a:ea typeface="+mn-ea"/>
                <a:cs typeface="+mn-cs"/>
              </a:rPr>
              <a:t>多汁</a:t>
            </a:r>
            <a:r>
              <a:rPr lang="zh-tw" sz="1200" b="0" i="0" u="none" strike="noStrike" kern="1200" dirty="0">
                <a:solidFill>
                  <a:schemeClr val="tx1"/>
                </a:solidFill>
                <a:effectLst/>
                <a:latin typeface="+mn-lt"/>
                <a:ea typeface="+mn-ea"/>
                <a:cs typeface="+mn-cs"/>
              </a:rPr>
              <a:t>的酸度骨架。</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7907337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62E1C-290A-ACAF-9335-5CEDF196C6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E03475-3638-013C-6FE4-5C92349212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630511-0480-EF2B-038C-15FEBC687F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82F17D6-3570-E66E-E436-A2DF946C3DE3}"/>
              </a:ext>
            </a:extLst>
          </p:cNvPr>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15719323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b="0" i="0" u="none" strike="noStrike" kern="1200" dirty="0">
                <a:solidFill>
                  <a:schemeClr val="tx1"/>
                </a:solidFill>
                <a:effectLst/>
                <a:latin typeface="+mn-lt"/>
                <a:ea typeface="+mn-ea"/>
                <a:cs typeface="+mn-cs"/>
              </a:rPr>
              <a:t>阿德萊德山區是思想前衛的葡萄酒產區，釀造各式各樣的優質葡萄酒。阿德萊德山區擁有高海拔與涼爽氣候，是南澳重要的黑皮諾葡萄酒產區；黑皮諾會用於釀造靜態紅葡萄酒與傳統法氣泡酒。阿德萊德山區的酒款偏向中度酒體，並帶有更濃郁的成熟櫻桃和莓果風味。</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8908105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tw" dirty="0"/>
              <a:t>現在很適合品鑑與討論您選擇的葡萄酒組合。 </a:t>
            </a:r>
          </a:p>
          <a:p>
            <a:pPr rtl="0"/>
            <a:endParaRPr lang="en-US" dirty="0"/>
          </a:p>
          <a:p>
            <a:pPr rtl="0"/>
            <a:r>
              <a:rPr lang="zh-tw" sz="1200" b="0" i="0" u="none" strike="noStrike" kern="1200" dirty="0">
                <a:solidFill>
                  <a:schemeClr val="tx1"/>
                </a:solidFill>
                <a:effectLst/>
                <a:latin typeface="+mn-lt"/>
                <a:ea typeface="+mn-ea"/>
                <a:cs typeface="+mn-cs"/>
              </a:rPr>
              <a:t>栽種和釀造黑皮諾時的挑戰，意味著最成功的酒款具備優質的風格與品質，並擁有細膩與精緻的特性。地域性的差異相當大。一般來說，頂級的澳洲黑皮諾具備輕盈到中等酒體，且口感自然內斂。年輕時，澳洲黑皮諾具備美好的櫻桃、紅色莓果與草本植物香氣。質地口感通常是絲滑、</a:t>
            </a:r>
            <a:r>
              <a:rPr lang="zh-TW" altLang="en-US" sz="1200" b="0" i="0" u="none" strike="noStrike" kern="1200" dirty="0">
                <a:solidFill>
                  <a:schemeClr val="tx1"/>
                </a:solidFill>
                <a:effectLst/>
                <a:latin typeface="+mn-lt"/>
                <a:ea typeface="+mn-ea"/>
                <a:cs typeface="+mn-cs"/>
              </a:rPr>
              <a:t>精細</a:t>
            </a:r>
            <a:r>
              <a:rPr lang="zh-tw" sz="1200" b="0" i="0" u="none" strike="noStrike" kern="1200" dirty="0">
                <a:solidFill>
                  <a:schemeClr val="tx1"/>
                </a:solidFill>
                <a:effectLst/>
                <a:latin typeface="+mn-lt"/>
                <a:ea typeface="+mn-ea"/>
                <a:cs typeface="+mn-cs"/>
              </a:rPr>
              <a:t>或柔軟，並以輕盈到中等酒體的風格最常見。熟成後，可能會發展出經典的泥土味或「森林</a:t>
            </a:r>
            <a:r>
              <a:rPr lang="zh-TW" altLang="en-US" sz="1200" b="0" i="0" u="none" strike="noStrike" kern="1200" dirty="0">
                <a:solidFill>
                  <a:schemeClr val="tx1"/>
                </a:solidFill>
                <a:effectLst/>
                <a:latin typeface="+mn-lt"/>
                <a:ea typeface="+mn-ea"/>
                <a:cs typeface="+mn-cs"/>
              </a:rPr>
              <a:t>落葉</a:t>
            </a:r>
            <a:r>
              <a:rPr lang="zh-tw" sz="1200" b="0" i="0" u="none" strike="noStrike" kern="1200" dirty="0">
                <a:solidFill>
                  <a:schemeClr val="tx1"/>
                </a:solidFill>
                <a:effectLst/>
                <a:latin typeface="+mn-lt"/>
                <a:ea typeface="+mn-ea"/>
                <a:cs typeface="+mn-cs"/>
              </a:rPr>
              <a:t>」的特殊風味特性，讓葡萄酒能呈現更豐富的面向。</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38418080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2364706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u="none" strike="noStrike" dirty="0">
                <a:solidFill>
                  <a:schemeClr val="tx1"/>
                </a:solidFill>
                <a:latin typeface="+mn-lt"/>
              </a:rPr>
              <a:t>如需更多課程訊息、工具與資源，請造訪：www.australianwinediscovered.com。</a:t>
            </a:r>
          </a:p>
          <a:p>
            <a:r>
              <a:rPr lang="zh-TW" sz="1200" dirty="0">
                <a:solidFill>
                  <a:schemeClr val="tx1"/>
                </a:solidFill>
                <a:latin typeface="+mn-lt"/>
              </a:rPr>
              <a:t>如有任何諮詢需求，歡迎 Email 至：discovered@wineaustralia.com。</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29</a:t>
            </a:fld>
            <a:endParaRPr lang="en-US" dirty="0"/>
          </a:p>
        </p:txBody>
      </p:sp>
    </p:spTree>
    <p:extLst>
      <p:ext uri="{BB962C8B-B14F-4D97-AF65-F5344CB8AC3E}">
        <p14:creationId xmlns:p14="http://schemas.microsoft.com/office/powerpoint/2010/main" val="1520403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tw" sz="1200" b="0" i="0" u="none" strike="noStrike" kern="1200" dirty="0">
                <a:solidFill>
                  <a:schemeClr val="tx1"/>
                </a:solidFill>
                <a:effectLst/>
                <a:latin typeface="+mn-lt"/>
                <a:ea typeface="+mn-ea"/>
                <a:cs typeface="+mn-cs"/>
              </a:rPr>
              <a:t>現在很適合讓每個人品鑑一款經典的澳洲黑皮諾葡萄酒。在稍後的課程裡會提供完整的品酒機會。</a:t>
            </a:r>
          </a:p>
          <a:p>
            <a:pPr rtl="0"/>
            <a:endParaRPr lang="en-US" dirty="0"/>
          </a:p>
          <a:p>
            <a:pPr rtl="0"/>
            <a:r>
              <a:rPr lang="zh-tw" sz="1200" b="0" i="0" u="none" strike="noStrike" kern="1200" dirty="0">
                <a:solidFill>
                  <a:schemeClr val="tx1"/>
                </a:solidFill>
                <a:effectLst/>
                <a:latin typeface="+mn-lt"/>
                <a:ea typeface="+mn-ea"/>
                <a:cs typeface="+mn-cs"/>
              </a:rPr>
              <a:t>變化無常的黑皮諾能在一些澳洲最涼爽氣候的產區茁壯生長，儘管很</a:t>
            </a:r>
            <a:r>
              <a:rPr lang="zh-TW" altLang="en-US" sz="1200" b="0" i="0" u="none" strike="noStrike" kern="1200" dirty="0">
                <a:solidFill>
                  <a:schemeClr val="tx1"/>
                </a:solidFill>
                <a:effectLst/>
                <a:latin typeface="+mn-lt"/>
                <a:ea typeface="+mn-ea"/>
                <a:cs typeface="+mn-cs"/>
              </a:rPr>
              <a:t>晚近</a:t>
            </a:r>
            <a:r>
              <a:rPr lang="zh-tw" sz="1200" b="0" i="0" u="none" strike="noStrike" kern="1200" dirty="0">
                <a:solidFill>
                  <a:schemeClr val="tx1"/>
                </a:solidFill>
                <a:effectLst/>
                <a:latin typeface="+mn-lt"/>
                <a:ea typeface="+mn-ea"/>
                <a:cs typeface="+mn-cs"/>
              </a:rPr>
              <a:t>才成為商業化釀造的葡萄酒，但隨著釀酒師精心釀製出獨特的澳洲風格，已成為不可或缺的葡萄品種。 </a:t>
            </a:r>
            <a:endParaRPr lang="en-AU" b="0" dirty="0">
              <a:effectLst/>
            </a:endParaRPr>
          </a:p>
          <a:p>
            <a:pPr rtl="0"/>
            <a:r>
              <a:rPr lang="zh-tw" sz="1200" b="0" i="0" u="none" strike="noStrike" kern="1200" dirty="0">
                <a:solidFill>
                  <a:schemeClr val="tx1"/>
                </a:solidFill>
                <a:effectLst/>
                <a:latin typeface="+mn-lt"/>
                <a:ea typeface="+mn-ea"/>
                <a:cs typeface="+mn-cs"/>
              </a:rPr>
              <a:t>黑皮諾是出了名的變化無常葡萄品種，也是最難栽種的品種之一，因而有「心碎葡萄」之稱；但在適合的地點精心種植，再由釀酒廠巧妙地處理，黑皮諾就能釀造出細膩、優雅且精緻的出色葡萄酒。 </a:t>
            </a:r>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1331054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建議討論重點：  </a:t>
            </a:r>
            <a:endParaRPr lang="en-AU" b="0" dirty="0">
              <a:effectLst/>
            </a:endParaRPr>
          </a:p>
          <a:p>
            <a:pPr rtl="0"/>
            <a:r>
              <a:rPr lang="zh-tw" sz="1200" b="0" i="0" u="none" strike="noStrike" kern="1200" dirty="0">
                <a:solidFill>
                  <a:schemeClr val="tx1"/>
                </a:solidFill>
                <a:effectLst/>
                <a:latin typeface="+mn-lt"/>
                <a:ea typeface="+mn-ea"/>
                <a:cs typeface="+mn-cs"/>
              </a:rPr>
              <a:t>– 為什麼黑皮諾會花了相對較長的時間才在澳洲取得成功？ </a:t>
            </a:r>
            <a:endParaRPr lang="en-AU" b="0" dirty="0">
              <a:effectLst/>
            </a:endParaRPr>
          </a:p>
          <a:p>
            <a:pPr rtl="0"/>
            <a:r>
              <a:rPr lang="zh-tw" sz="1200" b="0" i="0" u="none" strike="noStrike" kern="1200" dirty="0">
                <a:solidFill>
                  <a:schemeClr val="tx1"/>
                </a:solidFill>
                <a:effectLst/>
                <a:latin typeface="+mn-lt"/>
                <a:ea typeface="+mn-ea"/>
                <a:cs typeface="+mn-cs"/>
              </a:rPr>
              <a:t>– 消費者口味的演變如何影響黑皮諾的生產？</a:t>
            </a:r>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a:t>
            </a:fld>
            <a:endParaRPr lang="en-US" dirty="0"/>
          </a:p>
        </p:txBody>
      </p:sp>
    </p:spTree>
    <p:extLst>
      <p:ext uri="{BB962C8B-B14F-4D97-AF65-F5344CB8AC3E}">
        <p14:creationId xmlns:p14="http://schemas.microsoft.com/office/powerpoint/2010/main" val="15012079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 黑皮諾最適合種植在涼爽或溫和的產區，並要有來自海洋或海拔高度帶來的冷卻影響。黑皮諾的果實不喜歡過多的陽光照射。不過，由於黑皮諾是發芽較早的品種，因此容易受到春季霜凍的影響。 </a:t>
            </a:r>
            <a:endParaRPr lang="en-AU" b="0" dirty="0">
              <a:effectLst/>
            </a:endParaRPr>
          </a:p>
          <a:p>
            <a:pPr rtl="0"/>
            <a:r>
              <a:rPr lang="zh-tw" sz="1200" b="0" i="0" u="none" strike="noStrike" kern="1200" dirty="0">
                <a:solidFill>
                  <a:schemeClr val="tx1"/>
                </a:solidFill>
                <a:effectLst/>
                <a:latin typeface="+mn-lt"/>
                <a:ea typeface="+mn-ea"/>
                <a:cs typeface="+mn-cs"/>
              </a:rPr>
              <a:t>– 黑皮諾喜歡低肥力且排水良好的土壤，具備適合的土壤結構尤其重要。在澳洲，黑皮諾能在黏質、壤質和沙質土壤上生長得最好。 </a:t>
            </a:r>
            <a:endParaRPr lang="en-AU" b="0" dirty="0">
              <a:effectLst/>
            </a:endParaRPr>
          </a:p>
          <a:p>
            <a:pPr rtl="0"/>
            <a:r>
              <a:rPr lang="zh-tw" sz="1200" b="0" i="0" u="none" strike="noStrike" kern="1200" dirty="0">
                <a:solidFill>
                  <a:schemeClr val="tx1"/>
                </a:solidFill>
                <a:effectLst/>
                <a:latin typeface="+mn-lt"/>
                <a:ea typeface="+mn-ea"/>
                <a:cs typeface="+mn-cs"/>
              </a:rPr>
              <a:t>– 葡萄藤很敏感，生長的葡萄串小巧而緊密，因此很難平均地成熟。葡萄果實很脆弱且皮薄，因此容易生病與腐爛。必須仔細地進行樹冠管理，讓陽光與空氣流通，以盡量減少染病風險與促進成熟（並且不會造成過多的陽光曝曬）。剪枝、疏果、摘葉與疏芽都是常見的葡萄園管理做法。剪枝對防止生長過多枝葉與較大的葡萄串特別重要。 </a:t>
            </a:r>
            <a:endParaRPr lang="en-AU" b="0" dirty="0">
              <a:effectLst/>
            </a:endParaRPr>
          </a:p>
          <a:p>
            <a:pPr rtl="0"/>
            <a:r>
              <a:rPr lang="zh-tw" sz="1200" b="0" i="0" u="none" strike="noStrike" kern="1200" dirty="0">
                <a:solidFill>
                  <a:schemeClr val="tx1"/>
                </a:solidFill>
                <a:effectLst/>
                <a:latin typeface="+mn-lt"/>
                <a:ea typeface="+mn-ea"/>
                <a:cs typeface="+mn-cs"/>
              </a:rPr>
              <a:t>– 葡萄藤通常是使用垂直枝條固定系統搭設棚架，讓可移動的鐵絲能控制新葡萄藤生長並為葡萄藤枝整形，以在狹窄的垂直</a:t>
            </a:r>
            <a:r>
              <a:rPr lang="zh-TW" altLang="en-US" sz="1200" b="0" i="0" u="none" strike="noStrike" kern="1200" dirty="0">
                <a:solidFill>
                  <a:schemeClr val="tx1"/>
                </a:solidFill>
                <a:effectLst/>
                <a:latin typeface="+mn-lt"/>
                <a:ea typeface="+mn-ea"/>
                <a:cs typeface="+mn-cs"/>
              </a:rPr>
              <a:t>樹籬</a:t>
            </a:r>
            <a:r>
              <a:rPr lang="zh-tw" sz="1200" b="0" i="0" u="none" strike="noStrike" kern="1200" dirty="0">
                <a:solidFill>
                  <a:schemeClr val="tx1"/>
                </a:solidFill>
                <a:effectLst/>
                <a:latin typeface="+mn-lt"/>
                <a:ea typeface="+mn-ea"/>
                <a:cs typeface="+mn-cs"/>
              </a:rPr>
              <a:t>中生長。 </a:t>
            </a:r>
            <a:endParaRPr lang="en-AU" b="0" dirty="0">
              <a:effectLst/>
            </a:endParaRPr>
          </a:p>
          <a:p>
            <a:pPr rtl="0"/>
            <a:r>
              <a:rPr lang="zh-tw" sz="1200" b="0" i="0" u="none" strike="noStrike" kern="1200" dirty="0">
                <a:solidFill>
                  <a:schemeClr val="tx1"/>
                </a:solidFill>
                <a:effectLst/>
                <a:latin typeface="+mn-lt"/>
                <a:ea typeface="+mn-ea"/>
                <a:cs typeface="+mn-cs"/>
              </a:rPr>
              <a:t>– 維持低產量或受到精心管理的黑皮諾，能釀造出最出色的葡萄酒。</a:t>
            </a:r>
            <a:endParaRPr lang="en-AU" b="0" dirty="0">
              <a:effectLst/>
            </a:endParaRPr>
          </a:p>
          <a:p>
            <a:pPr rtl="0"/>
            <a:br>
              <a:rPr lang="en-AU" dirty="0"/>
            </a:br>
            <a:r>
              <a:rPr lang="zh-tw" sz="1200" b="0" i="0" u="none" strike="noStrike" kern="1200" dirty="0">
                <a:solidFill>
                  <a:schemeClr val="tx1"/>
                </a:solidFill>
                <a:effectLst/>
                <a:latin typeface="+mn-lt"/>
                <a:ea typeface="+mn-ea"/>
                <a:cs typeface="+mn-cs"/>
              </a:rPr>
              <a:t>建議討論重點：  </a:t>
            </a:r>
            <a:endParaRPr lang="en-AU" b="0" dirty="0">
              <a:effectLst/>
            </a:endParaRPr>
          </a:p>
          <a:p>
            <a:pPr rtl="0"/>
            <a:r>
              <a:rPr lang="zh-tw" sz="1200" b="0" i="0" u="none" strike="noStrike" kern="1200" dirty="0">
                <a:solidFill>
                  <a:schemeClr val="tx1"/>
                </a:solidFill>
                <a:effectLst/>
                <a:latin typeface="+mn-lt"/>
                <a:ea typeface="+mn-ea"/>
                <a:cs typeface="+mn-cs"/>
              </a:rPr>
              <a:t>– 您認為對黑皮諾葡萄酒影響較大的因素是風土或品系？ </a:t>
            </a:r>
            <a:endParaRPr lang="en-AU" b="0" dirty="0">
              <a:effectLst/>
            </a:endParaRPr>
          </a:p>
          <a:p>
            <a:pPr rtl="0"/>
            <a:r>
              <a:rPr lang="zh-tw" sz="1200" b="0" i="0" u="none" strike="noStrike" kern="1200" dirty="0">
                <a:solidFill>
                  <a:schemeClr val="tx1"/>
                </a:solidFill>
                <a:effectLst/>
                <a:latin typeface="+mn-lt"/>
                <a:ea typeface="+mn-ea"/>
                <a:cs typeface="+mn-cs"/>
              </a:rPr>
              <a:t>– 生長季節過於炎熱或太冷，會對黑皮諾的風格／表現有什麼影響？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2717895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tw" sz="1200" b="0" i="0" u="none" strike="noStrike" kern="1200" dirty="0">
                <a:solidFill>
                  <a:schemeClr val="tx1"/>
                </a:solidFill>
                <a:effectLst/>
                <a:latin typeface="+mn-lt"/>
                <a:ea typeface="+mn-ea"/>
                <a:cs typeface="+mn-cs"/>
              </a:rPr>
              <a:t>黑皮諾的酚類物質與花青素（存在於葡萄皮中的化合物，會影響葡萄酒的單寧結構、顏色和口感）含量相對較低，因而讓釀酒過程中的萃取及顏色穩定度變得很重要。澳洲釀酒師繼續探索不同技術，以提升黑皮諾的品質和一致性。</a:t>
            </a:r>
            <a:br>
              <a:rPr lang="en-AU" b="0" dirty="0">
                <a:effectLst/>
              </a:rPr>
            </a:br>
            <a:r>
              <a:rPr lang="zh-tw" sz="1200" b="0" i="0" u="none" strike="noStrike" kern="1200" dirty="0">
                <a:solidFill>
                  <a:schemeClr val="tx1"/>
                </a:solidFill>
                <a:effectLst/>
                <a:latin typeface="+mn-lt"/>
                <a:ea typeface="+mn-ea"/>
                <a:cs typeface="+mn-cs"/>
              </a:rPr>
              <a:t>–</a:t>
            </a:r>
            <a:r>
              <a:rPr lang="zh-TW" altLang="en-US" sz="1200" b="1" dirty="0"/>
              <a:t>發酵前</a:t>
            </a:r>
            <a:r>
              <a:rPr lang="zh-tw" altLang="zh-TW" sz="1200" b="1" dirty="0"/>
              <a:t>冷浸</a:t>
            </a:r>
            <a:r>
              <a:rPr lang="zh-TW" altLang="en-US" sz="1200" b="1" dirty="0"/>
              <a:t>皮</a:t>
            </a:r>
            <a:r>
              <a:rPr lang="zh-tw" sz="1200" b="1" i="0" u="none" strike="noStrike" kern="1200" dirty="0">
                <a:solidFill>
                  <a:schemeClr val="tx1"/>
                </a:solidFill>
                <a:effectLst/>
                <a:latin typeface="+mn-lt"/>
                <a:ea typeface="+mn-ea"/>
                <a:cs typeface="+mn-cs"/>
              </a:rPr>
              <a:t>：</a:t>
            </a:r>
            <a:r>
              <a:rPr lang="zh-tw" sz="1200" b="0" i="0" u="none" strike="noStrike" kern="1200" dirty="0">
                <a:solidFill>
                  <a:schemeClr val="tx1"/>
                </a:solidFill>
                <a:effectLst/>
                <a:latin typeface="+mn-lt"/>
                <a:ea typeface="+mn-ea"/>
                <a:cs typeface="+mn-cs"/>
              </a:rPr>
              <a:t>在這個發酵前的浸漬過程中，會將混合物（果皮、葡萄籽和果汁）冰鎮至攝氏 12.8 度（華氏 55 度）以下，以阻止發酵，接著會持續浸泡好幾天。這個步驟能讓釀酒師從酒液中萃取更多顏色、風味與柔和的單寧。 </a:t>
            </a:r>
            <a:endParaRPr lang="en-AU" b="0" dirty="0">
              <a:effectLst/>
            </a:endParaRPr>
          </a:p>
          <a:p>
            <a:pPr rtl="0"/>
            <a:r>
              <a:rPr lang="zh-tw" sz="1200" b="0" i="0" u="none" strike="noStrike" kern="1200" dirty="0">
                <a:solidFill>
                  <a:schemeClr val="tx1"/>
                </a:solidFill>
                <a:effectLst/>
                <a:latin typeface="+mn-lt"/>
                <a:ea typeface="+mn-ea"/>
                <a:cs typeface="+mn-cs"/>
              </a:rPr>
              <a:t>– </a:t>
            </a:r>
            <a:r>
              <a:rPr lang="zh-tw" sz="1200" b="1" i="0" u="none" strike="noStrike" kern="1200" dirty="0">
                <a:solidFill>
                  <a:schemeClr val="tx1"/>
                </a:solidFill>
                <a:effectLst/>
                <a:latin typeface="+mn-lt"/>
                <a:ea typeface="+mn-ea"/>
                <a:cs typeface="+mn-cs"/>
              </a:rPr>
              <a:t>踩皮：</a:t>
            </a:r>
            <a:r>
              <a:rPr lang="zh-tw" sz="1200" b="0" i="0" u="none" strike="noStrike" kern="1200" dirty="0">
                <a:solidFill>
                  <a:schemeClr val="tx1"/>
                </a:solidFill>
                <a:effectLst/>
                <a:latin typeface="+mn-lt"/>
                <a:ea typeface="+mn-ea"/>
                <a:cs typeface="+mn-cs"/>
              </a:rPr>
              <a:t>踩皮是比澆灌更溫和的攪動葡萄酒方式。這種不干預的技術通常以手工進行，能防止果皮過度萃取，還能</a:t>
            </a:r>
            <a:r>
              <a:rPr lang="zh-TW" altLang="en-US" sz="1200" b="0" i="0" u="none" strike="noStrike" kern="1200" dirty="0">
                <a:solidFill>
                  <a:schemeClr val="tx1"/>
                </a:solidFill>
                <a:effectLst/>
                <a:latin typeface="+mn-lt"/>
                <a:ea typeface="+mn-ea"/>
                <a:cs typeface="+mn-cs"/>
              </a:rPr>
              <a:t>控制</a:t>
            </a:r>
            <a:r>
              <a:rPr lang="zh-tw" sz="1200" b="0" i="0" u="none" strike="noStrike" kern="1200" dirty="0">
                <a:solidFill>
                  <a:schemeClr val="tx1"/>
                </a:solidFill>
                <a:effectLst/>
                <a:latin typeface="+mn-lt"/>
                <a:ea typeface="+mn-ea"/>
                <a:cs typeface="+mn-cs"/>
              </a:rPr>
              <a:t>氧氣</a:t>
            </a:r>
            <a:r>
              <a:rPr lang="zh-TW" altLang="en-US" sz="1200" b="0" i="0" u="none" strike="noStrike" kern="1200" dirty="0">
                <a:solidFill>
                  <a:schemeClr val="tx1"/>
                </a:solidFill>
                <a:effectLst/>
                <a:latin typeface="+mn-lt"/>
                <a:ea typeface="+mn-ea"/>
                <a:cs typeface="+mn-cs"/>
              </a:rPr>
              <a:t>不會過</a:t>
            </a:r>
            <a:r>
              <a:rPr lang="zh-tw" sz="1200" b="0" i="0" u="none" strike="noStrike" kern="1200" dirty="0">
                <a:solidFill>
                  <a:schemeClr val="tx1"/>
                </a:solidFill>
                <a:effectLst/>
                <a:latin typeface="+mn-lt"/>
                <a:ea typeface="+mn-ea"/>
                <a:cs typeface="+mn-cs"/>
              </a:rPr>
              <a:t>量。 </a:t>
            </a:r>
            <a:endParaRPr lang="en-AU" b="0" dirty="0">
              <a:effectLst/>
            </a:endParaRPr>
          </a:p>
          <a:p>
            <a:pPr marL="0" marR="0" lvl="0" indent="0" algn="l" defTabSz="914400" rtl="0" eaLnBrk="1" fontAlgn="auto" latinLnBrk="0" hangingPunct="1">
              <a:lnSpc>
                <a:spcPct val="100000"/>
              </a:lnSpc>
              <a:spcBef>
                <a:spcPct val="0"/>
              </a:spcBef>
              <a:spcAft>
                <a:spcPct val="0"/>
              </a:spcAft>
              <a:buClrTx/>
              <a:buSzTx/>
              <a:buFontTx/>
              <a:buNone/>
              <a:defRPr/>
            </a:pPr>
            <a:r>
              <a:rPr lang="zh-tw" sz="1200" b="0" i="0" u="none" strike="noStrike" kern="1200" dirty="0">
                <a:solidFill>
                  <a:schemeClr val="tx1"/>
                </a:solidFill>
                <a:effectLst/>
                <a:latin typeface="+mn-lt"/>
                <a:ea typeface="+mn-ea"/>
                <a:cs typeface="+mn-cs"/>
              </a:rPr>
              <a:t>–</a:t>
            </a:r>
            <a:r>
              <a:rPr lang="zh-TW" altLang="en-US" sz="1200" b="1" dirty="0"/>
              <a:t>無破皮</a:t>
            </a:r>
            <a:r>
              <a:rPr lang="zh-tw" altLang="zh-TW" sz="1200" b="1" dirty="0"/>
              <a:t>發酵</a:t>
            </a:r>
            <a:r>
              <a:rPr lang="zh-tw" sz="1200" b="1" i="0" u="none" strike="noStrike" kern="1200" dirty="0">
                <a:solidFill>
                  <a:schemeClr val="tx1"/>
                </a:solidFill>
                <a:effectLst/>
                <a:latin typeface="+mn-lt"/>
                <a:ea typeface="+mn-ea"/>
                <a:cs typeface="+mn-cs"/>
              </a:rPr>
              <a:t>：</a:t>
            </a:r>
            <a:r>
              <a:rPr lang="zh-tw" altLang="zh-TW" sz="1200" b="0" i="0" u="none" strike="noStrike" kern="1200" dirty="0">
                <a:solidFill>
                  <a:schemeClr val="tx1"/>
                </a:solidFill>
                <a:effectLst/>
                <a:latin typeface="+mn-lt"/>
                <a:ea typeface="+mn-ea"/>
                <a:cs typeface="+mn-cs"/>
              </a:rPr>
              <a:t>相對於在發酵前先</a:t>
            </a:r>
            <a:r>
              <a:rPr lang="zh-TW" altLang="en-US" sz="1200" b="0" i="0" u="none" strike="noStrike" kern="1200" dirty="0">
                <a:solidFill>
                  <a:schemeClr val="tx1"/>
                </a:solidFill>
                <a:effectLst/>
                <a:latin typeface="+mn-lt"/>
                <a:ea typeface="+mn-ea"/>
                <a:cs typeface="+mn-cs"/>
              </a:rPr>
              <a:t>破皮擠出果肉</a:t>
            </a:r>
            <a:r>
              <a:rPr lang="zh-tw" altLang="zh-TW" sz="1200" b="0" i="0" u="none" strike="noStrike" kern="1200" dirty="0">
                <a:solidFill>
                  <a:schemeClr val="tx1"/>
                </a:solidFill>
                <a:effectLst/>
                <a:latin typeface="+mn-lt"/>
                <a:ea typeface="+mn-ea"/>
                <a:cs typeface="+mn-cs"/>
              </a:rPr>
              <a:t>，這是</a:t>
            </a:r>
            <a:r>
              <a:rPr lang="zh-TW" altLang="en-US" sz="1200" b="0" i="0" u="none" strike="noStrike" kern="1200" dirty="0">
                <a:solidFill>
                  <a:schemeClr val="tx1"/>
                </a:solidFill>
                <a:effectLst/>
                <a:latin typeface="+mn-lt"/>
                <a:ea typeface="+mn-ea"/>
                <a:cs typeface="+mn-cs"/>
              </a:rPr>
              <a:t>保留部分</a:t>
            </a:r>
            <a:r>
              <a:rPr lang="zh-tw" altLang="zh-TW" sz="1200" b="0" i="0" u="none" strike="noStrike" kern="1200" dirty="0">
                <a:solidFill>
                  <a:schemeClr val="tx1"/>
                </a:solidFill>
                <a:effectLst/>
                <a:latin typeface="+mn-lt"/>
                <a:ea typeface="+mn-ea"/>
                <a:cs typeface="+mn-cs"/>
              </a:rPr>
              <a:t>整串葡萄</a:t>
            </a:r>
            <a:r>
              <a:rPr lang="zh-TW" altLang="en-US" sz="1200" b="0" i="0" u="none" strike="noStrike" kern="1200" dirty="0">
                <a:solidFill>
                  <a:schemeClr val="tx1"/>
                </a:solidFill>
                <a:effectLst/>
                <a:latin typeface="+mn-lt"/>
                <a:ea typeface="+mn-ea"/>
                <a:cs typeface="+mn-cs"/>
              </a:rPr>
              <a:t>去梗後不破皮保持果粒完整</a:t>
            </a:r>
            <a:r>
              <a:rPr lang="zh-tw" altLang="zh-TW" sz="1200" b="0" i="0" u="none" strike="noStrike" kern="1200" dirty="0">
                <a:solidFill>
                  <a:schemeClr val="tx1"/>
                </a:solidFill>
                <a:effectLst/>
                <a:latin typeface="+mn-lt"/>
                <a:ea typeface="+mn-ea"/>
                <a:cs typeface="+mn-cs"/>
              </a:rPr>
              <a:t>，接著再於發酵過程中加入</a:t>
            </a:r>
            <a:r>
              <a:rPr lang="zh-TW" altLang="en-US" sz="1200" b="0" i="0" u="none" strike="noStrike" kern="1200" dirty="0">
                <a:solidFill>
                  <a:schemeClr val="tx1"/>
                </a:solidFill>
                <a:effectLst/>
                <a:latin typeface="+mn-lt"/>
                <a:ea typeface="+mn-ea"/>
                <a:cs typeface="+mn-cs"/>
              </a:rPr>
              <a:t>酒槽</a:t>
            </a:r>
            <a:r>
              <a:rPr lang="zh-tw" altLang="zh-TW" sz="1200" b="0" i="0" u="none" strike="noStrike" kern="1200" dirty="0">
                <a:solidFill>
                  <a:schemeClr val="tx1"/>
                </a:solidFill>
                <a:effectLst/>
                <a:latin typeface="+mn-lt"/>
                <a:ea typeface="+mn-ea"/>
                <a:cs typeface="+mn-cs"/>
              </a:rPr>
              <a:t>。這樣能幫助延緩單寧物質的萃取，並增加更濃郁的果實風味。 </a:t>
            </a:r>
            <a:endParaRPr lang="en-AU" b="0" dirty="0">
              <a:effectLst/>
            </a:endParaRPr>
          </a:p>
          <a:p>
            <a:pPr marL="0" marR="0" lvl="0" indent="0" algn="l" defTabSz="914400" rtl="0" eaLnBrk="1" fontAlgn="auto" latinLnBrk="0" hangingPunct="1">
              <a:lnSpc>
                <a:spcPct val="100000"/>
              </a:lnSpc>
              <a:spcBef>
                <a:spcPct val="0"/>
              </a:spcBef>
              <a:spcAft>
                <a:spcPct val="0"/>
              </a:spcAft>
              <a:buClrTx/>
              <a:buSzTx/>
              <a:buFontTx/>
              <a:buNone/>
              <a:defRPr/>
            </a:pPr>
            <a:r>
              <a:rPr lang="zh-tw" sz="1200" b="0" i="0" u="none" strike="noStrike" kern="1200" dirty="0">
                <a:solidFill>
                  <a:schemeClr val="tx1"/>
                </a:solidFill>
                <a:effectLst/>
                <a:latin typeface="+mn-lt"/>
                <a:ea typeface="+mn-ea"/>
                <a:cs typeface="+mn-cs"/>
              </a:rPr>
              <a:t>–</a:t>
            </a:r>
            <a:r>
              <a:rPr lang="zh-TW" altLang="en-US" sz="1200" b="1" dirty="0"/>
              <a:t>添加果</a:t>
            </a:r>
            <a:r>
              <a:rPr lang="zh-tw" altLang="zh-TW" sz="1200" b="1" dirty="0"/>
              <a:t>梗</a:t>
            </a:r>
            <a:r>
              <a:rPr lang="zh-tw" sz="1200" b="1" i="0" u="none" strike="noStrike" kern="1200" dirty="0">
                <a:solidFill>
                  <a:schemeClr val="tx1"/>
                </a:solidFill>
                <a:effectLst/>
                <a:latin typeface="+mn-lt"/>
                <a:ea typeface="+mn-ea"/>
                <a:cs typeface="+mn-cs"/>
              </a:rPr>
              <a:t>：</a:t>
            </a:r>
            <a:r>
              <a:rPr lang="zh-tw" sz="1200" b="0" i="0" u="none" strike="noStrike" kern="1200" dirty="0">
                <a:solidFill>
                  <a:schemeClr val="tx1"/>
                </a:solidFill>
                <a:effectLst/>
                <a:latin typeface="+mn-lt"/>
                <a:ea typeface="+mn-ea"/>
                <a:cs typeface="+mn-cs"/>
              </a:rPr>
              <a:t>在使用去梗果實開始的發酵中將果梗加入，以提升最後釀製葡萄酒的香氣與質地。 </a:t>
            </a:r>
          </a:p>
          <a:p>
            <a:pPr marL="0" marR="0" lvl="0" indent="0" algn="l" defTabSz="914400" rtl="0" eaLnBrk="1" fontAlgn="auto" latinLnBrk="0" hangingPunct="1">
              <a:lnSpc>
                <a:spcPct val="100000"/>
              </a:lnSpc>
              <a:spcBef>
                <a:spcPct val="0"/>
              </a:spcBef>
              <a:spcAft>
                <a:spcPct val="0"/>
              </a:spcAft>
              <a:buClrTx/>
              <a:buSzTx/>
              <a:buFontTx/>
              <a:buNone/>
              <a:defRPr/>
            </a:pPr>
            <a:r>
              <a:rPr lang="zh-tw" sz="1200" b="0" i="0" u="none" strike="noStrike" kern="1200" dirty="0">
                <a:solidFill>
                  <a:schemeClr val="tx1"/>
                </a:solidFill>
                <a:effectLst/>
                <a:latin typeface="+mn-lt"/>
                <a:ea typeface="+mn-ea"/>
                <a:cs typeface="+mn-cs"/>
              </a:rPr>
              <a:t>–</a:t>
            </a:r>
            <a:r>
              <a:rPr lang="zh-tw" altLang="zh-TW" sz="1200" b="1" dirty="0"/>
              <a:t>整串</a:t>
            </a:r>
            <a:r>
              <a:rPr lang="zh-TW" altLang="en-US" sz="1200" b="1" dirty="0"/>
              <a:t>葡萄</a:t>
            </a:r>
            <a:r>
              <a:rPr lang="zh-tw" altLang="zh-TW" sz="1200" b="1" dirty="0"/>
              <a:t>發酵</a:t>
            </a:r>
            <a:r>
              <a:rPr lang="zh-tw" sz="1200" b="1" i="0" u="none" strike="noStrike" kern="1200" dirty="0">
                <a:solidFill>
                  <a:schemeClr val="tx1"/>
                </a:solidFill>
                <a:effectLst/>
                <a:latin typeface="+mn-lt"/>
                <a:ea typeface="+mn-ea"/>
                <a:cs typeface="+mn-cs"/>
              </a:rPr>
              <a:t>：</a:t>
            </a:r>
            <a:r>
              <a:rPr lang="zh-TW" altLang="en-US" sz="1200" b="0" i="0" u="none" strike="noStrike" kern="1200" dirty="0">
                <a:solidFill>
                  <a:schemeClr val="tx1"/>
                </a:solidFill>
                <a:effectLst/>
                <a:latin typeface="+mn-lt"/>
                <a:ea typeface="+mn-ea"/>
                <a:cs typeface="+mn-cs"/>
              </a:rPr>
              <a:t>保留果實上的果梗，這樣會產生更高的單寧含量。通常會運用在風格較輕盈的紅葡萄酒，能提升香氣，讓葡萄酒的單寧結構更明顯，提供更出色的陳年潛力。 </a:t>
            </a:r>
            <a:endParaRPr lang="en-AU" b="0" dirty="0">
              <a:effectLst/>
            </a:endParaRPr>
          </a:p>
          <a:p>
            <a:pPr rtl="0"/>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1884236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 </a:t>
            </a:r>
            <a:r>
              <a:rPr lang="zh-tw" sz="1200" b="1" i="0" u="none" strike="noStrike" kern="1200" dirty="0">
                <a:solidFill>
                  <a:schemeClr val="tx1"/>
                </a:solidFill>
                <a:effectLst/>
                <a:latin typeface="+mn-lt"/>
                <a:ea typeface="+mn-ea"/>
                <a:cs typeface="+mn-cs"/>
              </a:rPr>
              <a:t>野生</a:t>
            </a:r>
            <a:r>
              <a:rPr lang="zh-TW" altLang="en-US" sz="1200" b="1" i="0" u="none" strike="noStrike" kern="1200" dirty="0">
                <a:solidFill>
                  <a:schemeClr val="tx1"/>
                </a:solidFill>
                <a:effectLst/>
                <a:latin typeface="+mn-lt"/>
                <a:ea typeface="+mn-ea"/>
                <a:cs typeface="+mn-cs"/>
              </a:rPr>
              <a:t>酵母</a:t>
            </a:r>
            <a:r>
              <a:rPr lang="zh-tw" sz="1200" b="1" i="0" u="none" strike="noStrike" kern="1200" dirty="0">
                <a:solidFill>
                  <a:schemeClr val="tx1"/>
                </a:solidFill>
                <a:effectLst/>
                <a:latin typeface="+mn-lt"/>
                <a:ea typeface="+mn-ea"/>
                <a:cs typeface="+mn-cs"/>
              </a:rPr>
              <a:t>發酵：</a:t>
            </a:r>
            <a:r>
              <a:rPr lang="zh-tw" sz="1200" b="0" i="0" u="none" strike="noStrike" kern="1200" dirty="0">
                <a:solidFill>
                  <a:schemeClr val="tx1"/>
                </a:solidFill>
                <a:effectLst/>
                <a:latin typeface="+mn-lt"/>
                <a:ea typeface="+mn-ea"/>
                <a:cs typeface="+mn-cs"/>
              </a:rPr>
              <a:t>使用野生或原生酵母（即自然存在於葡萄</a:t>
            </a:r>
            <a:r>
              <a:rPr lang="zh-TW" altLang="en-US" sz="1200" b="0" i="0" u="none" strike="noStrike" kern="1200" dirty="0">
                <a:solidFill>
                  <a:schemeClr val="tx1"/>
                </a:solidFill>
                <a:effectLst/>
                <a:latin typeface="+mn-lt"/>
                <a:ea typeface="+mn-ea"/>
                <a:cs typeface="+mn-cs"/>
              </a:rPr>
              <a:t>皮</a:t>
            </a:r>
            <a:r>
              <a:rPr lang="zh-tw" sz="1200" b="0" i="0" u="none" strike="noStrike" kern="1200" dirty="0">
                <a:solidFill>
                  <a:schemeClr val="tx1"/>
                </a:solidFill>
                <a:effectLst/>
                <a:latin typeface="+mn-lt"/>
                <a:ea typeface="+mn-ea"/>
                <a:cs typeface="+mn-cs"/>
              </a:rPr>
              <a:t>上的菌群）讓葡萄酒發酵，而不是加入人工</a:t>
            </a:r>
            <a:r>
              <a:rPr lang="zh-TW" altLang="en-US" sz="1200" b="0" i="0" u="none" strike="noStrike" kern="1200" dirty="0">
                <a:solidFill>
                  <a:schemeClr val="tx1"/>
                </a:solidFill>
                <a:effectLst/>
                <a:latin typeface="+mn-lt"/>
                <a:ea typeface="+mn-ea"/>
                <a:cs typeface="+mn-cs"/>
              </a:rPr>
              <a:t>選</a:t>
            </a:r>
            <a:r>
              <a:rPr lang="zh-tw" sz="1200" b="0" i="0" u="none" strike="noStrike" kern="1200" dirty="0">
                <a:solidFill>
                  <a:schemeClr val="tx1"/>
                </a:solidFill>
                <a:effectLst/>
                <a:latin typeface="+mn-lt"/>
                <a:ea typeface="+mn-ea"/>
                <a:cs typeface="+mn-cs"/>
              </a:rPr>
              <a:t>育</a:t>
            </a:r>
            <a:r>
              <a:rPr lang="zh-TW" altLang="en-US" sz="1200" b="0" i="0" u="none" strike="noStrike" kern="1200" dirty="0">
                <a:solidFill>
                  <a:schemeClr val="tx1"/>
                </a:solidFill>
                <a:effectLst/>
                <a:latin typeface="+mn-lt"/>
                <a:ea typeface="+mn-ea"/>
                <a:cs typeface="+mn-cs"/>
              </a:rPr>
              <a:t>的</a:t>
            </a:r>
            <a:r>
              <a:rPr lang="zh-tw" sz="1200" b="0" i="0" u="none" strike="noStrike" kern="1200" dirty="0">
                <a:solidFill>
                  <a:schemeClr val="tx1"/>
                </a:solidFill>
                <a:effectLst/>
                <a:latin typeface="+mn-lt"/>
                <a:ea typeface="+mn-ea"/>
                <a:cs typeface="+mn-cs"/>
              </a:rPr>
              <a:t>酵母。這樣能釀造出更複雜和更有表現力的葡萄酒。 </a:t>
            </a:r>
            <a:endParaRPr lang="en-AU" b="0" dirty="0">
              <a:effectLst/>
            </a:endParaRPr>
          </a:p>
          <a:p>
            <a:pPr rtl="0"/>
            <a:r>
              <a:rPr lang="zh-tw" sz="1200" b="0" i="0" u="none" strike="noStrike" kern="1200" dirty="0">
                <a:solidFill>
                  <a:schemeClr val="tx1"/>
                </a:solidFill>
                <a:effectLst/>
                <a:latin typeface="+mn-lt"/>
                <a:ea typeface="+mn-ea"/>
                <a:cs typeface="+mn-cs"/>
              </a:rPr>
              <a:t>– </a:t>
            </a:r>
            <a:r>
              <a:rPr lang="zh-tw" sz="1200" b="1" i="0" u="none" strike="noStrike" kern="1200" dirty="0">
                <a:solidFill>
                  <a:schemeClr val="tx1"/>
                </a:solidFill>
                <a:effectLst/>
                <a:latin typeface="+mn-lt"/>
                <a:ea typeface="+mn-ea"/>
                <a:cs typeface="+mn-cs"/>
              </a:rPr>
              <a:t>低溫發酵：</a:t>
            </a:r>
            <a:r>
              <a:rPr lang="zh-tw" sz="1200" b="0" i="0" u="none" strike="noStrike" kern="1200" dirty="0">
                <a:solidFill>
                  <a:schemeClr val="tx1"/>
                </a:solidFill>
                <a:effectLst/>
                <a:latin typeface="+mn-lt"/>
                <a:ea typeface="+mn-ea"/>
                <a:cs typeface="+mn-cs"/>
              </a:rPr>
              <a:t>長時間的緩慢低溫發酵能突顯成熟果實的香氣。低溫發酵通常會在不鏽鋼槽中進行，接著會提早裝瓶，以保留黑皮諾最初的果香和風味，例如櫻桃、草莓和覆盆子等。 </a:t>
            </a:r>
            <a:endParaRPr lang="en-AU" b="0" dirty="0">
              <a:effectLst/>
            </a:endParaRPr>
          </a:p>
          <a:p>
            <a:pPr rtl="0"/>
            <a:r>
              <a:rPr lang="zh-tw" sz="1200" b="0" i="0" u="none" strike="noStrike" kern="1200" dirty="0">
                <a:solidFill>
                  <a:schemeClr val="tx1"/>
                </a:solidFill>
                <a:effectLst/>
                <a:latin typeface="+mn-lt"/>
                <a:ea typeface="+mn-ea"/>
                <a:cs typeface="+mn-cs"/>
              </a:rPr>
              <a:t>– </a:t>
            </a:r>
            <a:r>
              <a:rPr lang="zh-tw" sz="1200" b="1" i="0" u="none" strike="noStrike" kern="1200" dirty="0">
                <a:solidFill>
                  <a:schemeClr val="tx1"/>
                </a:solidFill>
                <a:effectLst/>
                <a:latin typeface="+mn-lt"/>
                <a:ea typeface="+mn-ea"/>
                <a:cs typeface="+mn-cs"/>
              </a:rPr>
              <a:t>延長浸漬：</a:t>
            </a:r>
            <a:r>
              <a:rPr lang="zh-tw" sz="1200" b="0" i="0" u="none" strike="noStrike" kern="1200" dirty="0">
                <a:solidFill>
                  <a:schemeClr val="tx1"/>
                </a:solidFill>
                <a:effectLst/>
                <a:latin typeface="+mn-lt"/>
                <a:ea typeface="+mn-ea"/>
                <a:cs typeface="+mn-cs"/>
              </a:rPr>
              <a:t>有些釀酒師選擇將果皮浸泡更久的時間，進而萃取出更多單寧與幫助混合顏色。處理黑皮諾時要更謹慎，以避免過度萃取。 </a:t>
            </a:r>
            <a:endParaRPr lang="en-AU" b="0" dirty="0">
              <a:effectLst/>
            </a:endParaRPr>
          </a:p>
          <a:p>
            <a:pPr rtl="0"/>
            <a:r>
              <a:rPr lang="zh-tw" sz="1200" b="0" i="0" u="none" strike="noStrike" kern="1200" dirty="0">
                <a:solidFill>
                  <a:schemeClr val="tx1"/>
                </a:solidFill>
                <a:effectLst/>
                <a:latin typeface="+mn-lt"/>
                <a:ea typeface="+mn-ea"/>
                <a:cs typeface="+mn-cs"/>
              </a:rPr>
              <a:t>– </a:t>
            </a:r>
            <a:r>
              <a:rPr lang="zh-tw" sz="1200" b="1" i="0" u="none" strike="noStrike" kern="1200" dirty="0">
                <a:solidFill>
                  <a:schemeClr val="tx1"/>
                </a:solidFill>
                <a:effectLst/>
                <a:latin typeface="+mn-lt"/>
                <a:ea typeface="+mn-ea"/>
                <a:cs typeface="+mn-cs"/>
              </a:rPr>
              <a:t>熟成：</a:t>
            </a:r>
            <a:r>
              <a:rPr lang="zh-tw" sz="1200" b="0" i="0" u="none" strike="noStrike" kern="1200" dirty="0">
                <a:solidFill>
                  <a:schemeClr val="tx1"/>
                </a:solidFill>
                <a:effectLst/>
                <a:latin typeface="+mn-lt"/>
                <a:ea typeface="+mn-ea"/>
                <a:cs typeface="+mn-cs"/>
              </a:rPr>
              <a:t>黑皮諾容易親和橡木，而且普遍是使用新的法國橡木桶，但必須小心避免橡木味搶過果味。澳洲的釀酒師正在減少使用新橡木桶的比例及使用更大尺寸的橡木桶來熟成葡萄酒的方式，並且對於使用的橡木桶與釀造風格的搭配技巧也變得越來越熟練。 </a:t>
            </a:r>
            <a:endParaRPr lang="en-AU" b="0" dirty="0">
              <a:effectLst/>
            </a:endParaRPr>
          </a:p>
          <a:p>
            <a:pPr rtl="0"/>
            <a:r>
              <a:rPr lang="zh-tw" sz="1200" b="0" i="0" u="none" strike="noStrike" kern="1200" dirty="0">
                <a:solidFill>
                  <a:schemeClr val="tx1"/>
                </a:solidFill>
                <a:effectLst/>
                <a:latin typeface="+mn-lt"/>
                <a:ea typeface="+mn-ea"/>
                <a:cs typeface="+mn-cs"/>
              </a:rPr>
              <a:t>– </a:t>
            </a:r>
            <a:r>
              <a:rPr lang="zh-tw" sz="1200" b="1" i="0" u="none" strike="noStrike" kern="1200" dirty="0">
                <a:solidFill>
                  <a:schemeClr val="tx1"/>
                </a:solidFill>
                <a:effectLst/>
                <a:latin typeface="+mn-lt"/>
                <a:ea typeface="+mn-ea"/>
                <a:cs typeface="+mn-cs"/>
              </a:rPr>
              <a:t>裝瓶與陳年：</a:t>
            </a:r>
            <a:r>
              <a:rPr lang="zh-tw" sz="1200" b="0" i="0" u="none" strike="noStrike" kern="1200" dirty="0">
                <a:solidFill>
                  <a:schemeClr val="tx1"/>
                </a:solidFill>
                <a:effectLst/>
                <a:latin typeface="+mn-lt"/>
                <a:ea typeface="+mn-ea"/>
                <a:cs typeface="+mn-cs"/>
              </a:rPr>
              <a:t>由於澳洲黑皮諾的風格廣泛多樣，因此陳年潛力也有很大不同。許多葡萄酒的風格最適合在年輕時飲用，但也有越來越多釀酒師著重於釀造適合陳年的黑皮諾。</a:t>
            </a:r>
          </a:p>
          <a:p>
            <a:pPr rtl="0"/>
            <a:br>
              <a:rPr lang="en-AU" b="0" dirty="0">
                <a:effectLst/>
              </a:rPr>
            </a:br>
            <a:r>
              <a:rPr lang="zh-tw" sz="1200" b="0" i="0" u="none" strike="noStrike" kern="1200" dirty="0">
                <a:solidFill>
                  <a:schemeClr val="tx1"/>
                </a:solidFill>
                <a:effectLst/>
                <a:latin typeface="+mn-lt"/>
                <a:ea typeface="+mn-ea"/>
                <a:cs typeface="+mn-cs"/>
              </a:rPr>
              <a:t>建議討論重點：  </a:t>
            </a:r>
            <a:endParaRPr lang="en-AU" b="0" dirty="0">
              <a:effectLst/>
            </a:endParaRPr>
          </a:p>
          <a:p>
            <a:pPr rtl="0"/>
            <a:r>
              <a:rPr lang="zh-tw" sz="1200" b="0" i="0" u="none" strike="noStrike" kern="1200" dirty="0">
                <a:solidFill>
                  <a:schemeClr val="tx1"/>
                </a:solidFill>
                <a:effectLst/>
                <a:latin typeface="+mn-lt"/>
                <a:ea typeface="+mn-ea"/>
                <a:cs typeface="+mn-cs"/>
              </a:rPr>
              <a:t>– 值得陳年的黑皮諾具備什麼特性？ </a:t>
            </a:r>
            <a:endParaRPr lang="en-AU" b="0" dirty="0">
              <a:effectLst/>
            </a:endParaRPr>
          </a:p>
          <a:p>
            <a:pPr rtl="0"/>
            <a:r>
              <a:rPr lang="zh-tw" sz="1200" b="0" i="0" u="none" strike="noStrike" kern="1200" dirty="0">
                <a:solidFill>
                  <a:schemeClr val="tx1"/>
                </a:solidFill>
                <a:effectLst/>
                <a:latin typeface="+mn-lt"/>
                <a:ea typeface="+mn-ea"/>
                <a:cs typeface="+mn-cs"/>
              </a:rPr>
              <a:t>– 在釀造傳統法氣泡酒時，黑皮諾是相當重要的葡萄品種。為什麼黑皮諾很適合釀製成氣泡酒？  </a:t>
            </a:r>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3428349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b="0" i="0" u="none" strike="noStrike" kern="1200" dirty="0">
                <a:solidFill>
                  <a:schemeClr val="tx1"/>
                </a:solidFill>
                <a:effectLst/>
                <a:latin typeface="+mn-lt"/>
                <a:ea typeface="+mn-ea"/>
                <a:cs typeface="+mn-cs"/>
              </a:rPr>
              <a:t>+ 免費課程：關於更多的</a:t>
            </a:r>
            <a:r>
              <a:rPr lang="zh-tw" sz="1200" kern="1200" dirty="0">
                <a:solidFill>
                  <a:schemeClr val="tx1"/>
                </a:solidFill>
                <a:effectLst/>
                <a:latin typeface="+mn-lt"/>
                <a:ea typeface="+mn-ea"/>
                <a:cs typeface="+mn-cs"/>
              </a:rPr>
              <a:t>澳洲最知名產區資訊，請見 www.australianwinediscovered.com</a:t>
            </a:r>
            <a:endParaRPr lang="en-AU"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29718637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塔斯馬尼亞州是澳洲最好的涼爽氣候葡萄酒產區之一，以釀造獲獎的氣泡酒、黑皮諾、夏多內和麗絲玲而聞名。塔斯馬尼亞的秋季漫長、陽光充足而且乾燥，擁有最理想的種植葡萄條件，能釀造出自然優雅、風味濃郁和芳香的葡萄酒。 </a:t>
            </a:r>
            <a:endParaRPr lang="en-AU" b="0" dirty="0">
              <a:effectLst/>
            </a:endParaRPr>
          </a:p>
          <a:p>
            <a:pPr rtl="0"/>
            <a:r>
              <a:rPr lang="zh-tw" sz="1200" b="0" i="0" u="none" strike="noStrike" kern="1200" dirty="0">
                <a:solidFill>
                  <a:schemeClr val="tx1"/>
                </a:solidFill>
                <a:effectLst/>
                <a:latin typeface="+mn-lt"/>
                <a:ea typeface="+mn-ea"/>
                <a:cs typeface="+mn-cs"/>
              </a:rPr>
              <a:t>塔斯馬尼亞島固有的涼爽氣候讓這裡成為釀造出高品質黑皮諾的理想之地。典型的塔斯馬尼亞風格是輕盈到中度的酒體，並帶有清淡可口的櫻桃和草莓風味。</a:t>
            </a:r>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42212630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35311394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82353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595360" y="339046"/>
            <a:ext cx="3596640"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4">
            <a:extLst>
              <a:ext uri="{FF2B5EF4-FFF2-40B4-BE49-F238E27FC236}">
                <a16:creationId xmlns:a16="http://schemas.microsoft.com/office/drawing/2014/main" id="{D0DE6B5C-AB13-E31D-BBDE-6A49803A97B7}"/>
              </a:ext>
            </a:extLst>
          </p:cNvPr>
          <p:cNvSpPr>
            <a:spLocks noGrp="1"/>
          </p:cNvSpPr>
          <p:nvPr>
            <p:ph type="body" sz="quarter" idx="17" hasCustomPrompt="1"/>
          </p:nvPr>
        </p:nvSpPr>
        <p:spPr>
          <a:xfrm>
            <a:off x="5259015" y="4469004"/>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0" name="Text Placeholder 16">
            <a:extLst>
              <a:ext uri="{FF2B5EF4-FFF2-40B4-BE49-F238E27FC236}">
                <a16:creationId xmlns:a16="http://schemas.microsoft.com/office/drawing/2014/main" id="{32B70C8F-877E-2EF4-BE2E-17F10CB37EE7}"/>
              </a:ext>
            </a:extLst>
          </p:cNvPr>
          <p:cNvSpPr>
            <a:spLocks noGrp="1"/>
          </p:cNvSpPr>
          <p:nvPr>
            <p:ph type="body" sz="quarter" idx="18" hasCustomPrompt="1"/>
          </p:nvPr>
        </p:nvSpPr>
        <p:spPr>
          <a:xfrm>
            <a:off x="5248130" y="3785153"/>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5374FAAD-5095-C5A5-E939-1BE433E1BB94}"/>
              </a:ext>
            </a:extLst>
          </p:cNvPr>
          <p:cNvSpPr/>
          <p:nvPr userDrawn="1"/>
        </p:nvSpPr>
        <p:spPr>
          <a:xfrm>
            <a:off x="573600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84018115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a:endCxn id="3" idx="1"/>
          </p:cNvCxnSpPr>
          <p:nvPr userDrawn="1"/>
        </p:nvCxnSpPr>
        <p:spPr>
          <a:xfrm>
            <a:off x="-68734" y="3429000"/>
            <a:ext cx="9644648" cy="47"/>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4" y="368300"/>
            <a:ext cx="5735636" cy="2700418"/>
          </a:xfrm>
        </p:spPr>
        <p:txBody>
          <a:bodyPr/>
          <a:lstStyle>
            <a:lvl1pPr marL="0" indent="0">
              <a:buFont typeface="Arial" panose="020B0604020202020204" pitchFamily="34" charset="0"/>
              <a:buNone/>
              <a:defRPr b="0" i="0"/>
            </a:lvl1pPr>
          </a:lstStyle>
          <a:p>
            <a:endParaRPr lang="en-US" dirty="0"/>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575914"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395E754-F066-E20D-5AB6-707A12C8D09E}"/>
              </a:ext>
            </a:extLst>
          </p:cNvPr>
          <p:cNvSpPr/>
          <p:nvPr userDrawn="1"/>
        </p:nvSpPr>
        <p:spPr>
          <a:xfrm>
            <a:off x="8938895"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618200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Microsoft JhengHei" panose="020B0604030504040204" pitchFamily="34" charset="-12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2224358115"/>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4071658346"/>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7/15/26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‹N°›</a:t>
            </a:fld>
            <a:endParaRPr lang="en-US" dirty="0"/>
          </a:p>
        </p:txBody>
      </p:sp>
    </p:spTree>
    <p:extLst>
      <p:ext uri="{BB962C8B-B14F-4D97-AF65-F5344CB8AC3E}">
        <p14:creationId xmlns:p14="http://schemas.microsoft.com/office/powerpoint/2010/main" val="4255808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42169B3B-8761-4204-AA5A-11BC84B55C93}" type="datetimeFigureOut">
              <a:rPr lang="en-AU" smtClean="0"/>
              <a:pPr/>
              <a:t>15/7/2026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E6316B6A-336A-44FF-82DA-A4D1594FA055}" type="slidenum">
              <a:rPr lang="en-AU" smtClean="0"/>
              <a:pPr/>
              <a:t>‹N°›</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63" r:id="rId14"/>
    <p:sldLayoutId id="2147483678" r:id="rId15"/>
    <p:sldLayoutId id="2147483660" r:id="rId16"/>
    <p:sldLayoutId id="2147483673" r:id="rId17"/>
    <p:sldLayoutId id="2147483674" r:id="rId18"/>
    <p:sldLayoutId id="2147483675" r:id="rId19"/>
    <p:sldLayoutId id="2147483659" r:id="rId20"/>
    <p:sldLayoutId id="2147483681" r:id="rId21"/>
    <p:sldLayoutId id="2147483677" r:id="rId22"/>
    <p:sldLayoutId id="2147483679" r:id="rId23"/>
    <p:sldLayoutId id="2147483680" r:id="rId24"/>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8" Type="http://schemas.openxmlformats.org/officeDocument/2006/relationships/image" Target="../media/image44.emf"/><Relationship Id="rId3" Type="http://schemas.openxmlformats.org/officeDocument/2006/relationships/image" Target="../media/image39.png"/><Relationship Id="rId7" Type="http://schemas.openxmlformats.org/officeDocument/2006/relationships/image" Target="../media/image43.emf"/><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image" Target="../media/image42.emf"/><Relationship Id="rId5" Type="http://schemas.openxmlformats.org/officeDocument/2006/relationships/image" Target="../media/image41.emf"/><Relationship Id="rId10" Type="http://schemas.openxmlformats.org/officeDocument/2006/relationships/image" Target="../media/image46.emf"/><Relationship Id="rId4" Type="http://schemas.openxmlformats.org/officeDocument/2006/relationships/image" Target="../media/image40.emf"/><Relationship Id="rId9" Type="http://schemas.openxmlformats.org/officeDocument/2006/relationships/image" Target="../media/image45.emf"/></Relationships>
</file>

<file path=ppt/slides/_rels/slide2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5.xml"/><Relationship Id="rId1" Type="http://schemas.openxmlformats.org/officeDocument/2006/relationships/slideLayout" Target="../slideLayouts/slideLayout22.xml"/><Relationship Id="rId6" Type="http://schemas.openxmlformats.org/officeDocument/2006/relationships/image" Target="../media/image19.emf"/><Relationship Id="rId5" Type="http://schemas.openxmlformats.org/officeDocument/2006/relationships/image" Target="../media/image18.emf"/><Relationship Id="rId4" Type="http://schemas.openxmlformats.org/officeDocument/2006/relationships/image" Target="../media/image17.emf"/></Relationships>
</file>

<file path=ppt/slides/_rels/slide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6.xml"/><Relationship Id="rId1" Type="http://schemas.openxmlformats.org/officeDocument/2006/relationships/slideLayout" Target="../slideLayouts/slideLayout22.xml"/><Relationship Id="rId6" Type="http://schemas.openxmlformats.org/officeDocument/2006/relationships/image" Target="../media/image19.emf"/><Relationship Id="rId5" Type="http://schemas.openxmlformats.org/officeDocument/2006/relationships/image" Target="../media/image21.emf"/><Relationship Id="rId4" Type="http://schemas.openxmlformats.org/officeDocument/2006/relationships/image" Target="../media/image20.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l="2107" t="37907" b="5389"/>
          <a:stretch/>
        </p:blipFill>
        <p:spPr>
          <a:xfrm>
            <a:off x="623889" y="2595563"/>
            <a:ext cx="11010900" cy="4262437"/>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4526907" cy="990300"/>
          </a:xfrm>
        </p:spPr>
        <p:txBody>
          <a:bodyPr/>
          <a:lstStyle/>
          <a:p>
            <a:pPr marL="0" indent="0">
              <a:buNone/>
              <a:tabLst>
                <a:tab pos="1373188" algn="l"/>
              </a:tabLst>
            </a:pPr>
            <a:r>
              <a:rPr lang="zh-CN" altLang="en-US" sz="6000" b="1" dirty="0">
                <a:solidFill>
                  <a:schemeClr val="accent1"/>
                </a:solidFill>
              </a:rPr>
              <a:t>黑皮諾</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BCC1B2-95F4-F323-25A8-35896F3C3902}"/>
              </a:ext>
            </a:extLst>
          </p:cNvPr>
          <p:cNvPicPr>
            <a:picLocks noChangeAspect="1"/>
          </p:cNvPicPr>
          <p:nvPr/>
        </p:nvPicPr>
        <p:blipFill>
          <a:blip r:embed="rId3" cstate="screen">
            <a:extLst>
              <a:ext uri="{28A0092B-C50C-407E-A947-70E740481C1C}">
                <a14:useLocalDpi xmlns:a14="http://schemas.microsoft.com/office/drawing/2010/main"/>
              </a:ext>
            </a:extLst>
          </a:blip>
          <a:srcRect l="21446" t="229" r="5152" b="-229"/>
          <a:stretch/>
        </p:blipFill>
        <p:spPr>
          <a:xfrm>
            <a:off x="3283527" y="31259"/>
            <a:ext cx="8908473" cy="6826741"/>
          </a:xfrm>
          <a:prstGeom prst="rect">
            <a:avLst/>
          </a:prstGeom>
        </p:spPr>
      </p:pic>
      <p:sp>
        <p:nvSpPr>
          <p:cNvPr id="2" name="Text Placeholder 4">
            <a:extLst>
              <a:ext uri="{FF2B5EF4-FFF2-40B4-BE49-F238E27FC236}">
                <a16:creationId xmlns:a16="http://schemas.microsoft.com/office/drawing/2014/main" id="{F9912A1B-9980-E083-63F0-B0213BEA99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zh-CN" altLang="en-US" sz="3200" b="1" dirty="0">
                <a:solidFill>
                  <a:schemeClr val="accent5"/>
                </a:solidFill>
                <a:latin typeface="Microsoft JhengHei" panose="020B0604030504040204" pitchFamily="34" charset="-120"/>
                <a:ea typeface="Microsoft JhengHei" panose="020B0604030504040204" pitchFamily="34" charset="-120"/>
              </a:rPr>
              <a:t>澳洲</a:t>
            </a:r>
          </a:p>
          <a:p>
            <a:pPr marL="0" indent="0">
              <a:lnSpc>
                <a:spcPct val="82000"/>
              </a:lnSpc>
              <a:buNone/>
            </a:pPr>
            <a:r>
              <a:rPr lang="zh-CN" altLang="en-US" sz="5440" b="1" dirty="0">
                <a:solidFill>
                  <a:schemeClr val="accent1"/>
                </a:solidFill>
                <a:latin typeface="Microsoft JhengHei" panose="020B0604030504040204" pitchFamily="34" charset="-120"/>
                <a:ea typeface="Microsoft JhengHei" panose="020B0604030504040204" pitchFamily="34" charset="-120"/>
              </a:rPr>
              <a:t>黑皮諾
產區</a:t>
            </a:r>
          </a:p>
        </p:txBody>
      </p:sp>
      <p:sp>
        <p:nvSpPr>
          <p:cNvPr id="13" name="object 58">
            <a:extLst>
              <a:ext uri="{FF2B5EF4-FFF2-40B4-BE49-F238E27FC236}">
                <a16:creationId xmlns:a16="http://schemas.microsoft.com/office/drawing/2014/main" id="{9C81D03D-2855-E215-C4C4-DE8C86E67D7B}"/>
              </a:ext>
            </a:extLst>
          </p:cNvPr>
          <p:cNvSpPr txBox="1"/>
          <p:nvPr/>
        </p:nvSpPr>
        <p:spPr>
          <a:xfrm>
            <a:off x="8059223" y="5449584"/>
            <a:ext cx="1323278"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摩寧頓半島</a:t>
            </a:r>
            <a:endParaRPr lang="en-US" sz="1400" b="1" dirty="0">
              <a:solidFill>
                <a:schemeClr val="accent1"/>
              </a:solidFill>
              <a:latin typeface="Microsoft JhengHei" panose="020B0604030504040204" pitchFamily="34" charset="-120"/>
              <a:ea typeface="Microsoft JhengHei" panose="020B0604030504040204" pitchFamily="34" charset="-120"/>
              <a:cs typeface="Hellix SemiBold"/>
            </a:endParaRPr>
          </a:p>
        </p:txBody>
      </p:sp>
      <p:cxnSp>
        <p:nvCxnSpPr>
          <p:cNvPr id="14" name="Straight Connector 13">
            <a:extLst>
              <a:ext uri="{FF2B5EF4-FFF2-40B4-BE49-F238E27FC236}">
                <a16:creationId xmlns:a16="http://schemas.microsoft.com/office/drawing/2014/main" id="{27CD3B51-DA54-C67D-222B-3A8D29DD25D2}"/>
              </a:ext>
            </a:extLst>
          </p:cNvPr>
          <p:cNvCxnSpPr>
            <a:cxnSpLocks/>
          </p:cNvCxnSpPr>
          <p:nvPr/>
        </p:nvCxnSpPr>
        <p:spPr>
          <a:xfrm flipV="1">
            <a:off x="9069659" y="5501268"/>
            <a:ext cx="780585" cy="594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object 58">
            <a:extLst>
              <a:ext uri="{FF2B5EF4-FFF2-40B4-BE49-F238E27FC236}">
                <a16:creationId xmlns:a16="http://schemas.microsoft.com/office/drawing/2014/main" id="{6C70AF2C-B75A-60B0-88F0-691C880282DA}"/>
              </a:ext>
            </a:extLst>
          </p:cNvPr>
          <p:cNvSpPr txBox="1"/>
          <p:nvPr/>
        </p:nvSpPr>
        <p:spPr>
          <a:xfrm>
            <a:off x="7283395" y="5134339"/>
            <a:ext cx="1270439"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阿德萊德山</a:t>
            </a:r>
            <a:endParaRPr lang="en-US" sz="1400" b="1" dirty="0">
              <a:solidFill>
                <a:schemeClr val="accent1"/>
              </a:solidFill>
              <a:latin typeface="Microsoft JhengHei" panose="020B0604030504040204" pitchFamily="34" charset="-120"/>
              <a:ea typeface="Microsoft JhengHei" panose="020B0604030504040204" pitchFamily="34" charset="-120"/>
              <a:cs typeface="Hellix SemiBold"/>
            </a:endParaRPr>
          </a:p>
        </p:txBody>
      </p:sp>
      <p:cxnSp>
        <p:nvCxnSpPr>
          <p:cNvPr id="18" name="Straight Connector 17">
            <a:extLst>
              <a:ext uri="{FF2B5EF4-FFF2-40B4-BE49-F238E27FC236}">
                <a16:creationId xmlns:a16="http://schemas.microsoft.com/office/drawing/2014/main" id="{8945FEA5-974B-9B95-6D3C-B81EA3A1034F}"/>
              </a:ext>
            </a:extLst>
          </p:cNvPr>
          <p:cNvCxnSpPr>
            <a:cxnSpLocks/>
          </p:cNvCxnSpPr>
          <p:nvPr/>
        </p:nvCxnSpPr>
        <p:spPr>
          <a:xfrm flipV="1">
            <a:off x="8237034" y="4864448"/>
            <a:ext cx="649288" cy="38626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bject 58">
            <a:extLst>
              <a:ext uri="{FF2B5EF4-FFF2-40B4-BE49-F238E27FC236}">
                <a16:creationId xmlns:a16="http://schemas.microsoft.com/office/drawing/2014/main" id="{2383AD28-F296-E226-850C-E2EFC0B3F11D}"/>
              </a:ext>
            </a:extLst>
          </p:cNvPr>
          <p:cNvSpPr txBox="1"/>
          <p:nvPr/>
        </p:nvSpPr>
        <p:spPr>
          <a:xfrm>
            <a:off x="10651948" y="5781406"/>
            <a:ext cx="1644738"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雅拉谷</a:t>
            </a:r>
            <a:endParaRPr lang="en-US" sz="1400" b="1" dirty="0">
              <a:solidFill>
                <a:schemeClr val="accent1"/>
              </a:solidFill>
              <a:latin typeface="Microsoft JhengHei" panose="020B0604030504040204" pitchFamily="34" charset="-120"/>
              <a:ea typeface="Microsoft JhengHei" panose="020B0604030504040204" pitchFamily="34" charset="-120"/>
              <a:cs typeface="Hellix SemiBold"/>
            </a:endParaRPr>
          </a:p>
        </p:txBody>
      </p:sp>
      <p:cxnSp>
        <p:nvCxnSpPr>
          <p:cNvPr id="8" name="Straight Connector 7">
            <a:extLst>
              <a:ext uri="{FF2B5EF4-FFF2-40B4-BE49-F238E27FC236}">
                <a16:creationId xmlns:a16="http://schemas.microsoft.com/office/drawing/2014/main" id="{97203A1C-A25F-3D41-91F5-A9B9724FC6BD}"/>
              </a:ext>
            </a:extLst>
          </p:cNvPr>
          <p:cNvCxnSpPr>
            <a:cxnSpLocks/>
          </p:cNvCxnSpPr>
          <p:nvPr/>
        </p:nvCxnSpPr>
        <p:spPr>
          <a:xfrm>
            <a:off x="9939454" y="5382322"/>
            <a:ext cx="712494" cy="51546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object 58">
            <a:extLst>
              <a:ext uri="{FF2B5EF4-FFF2-40B4-BE49-F238E27FC236}">
                <a16:creationId xmlns:a16="http://schemas.microsoft.com/office/drawing/2014/main" id="{9ED53931-EEEA-663E-4618-895322FCA79C}"/>
              </a:ext>
            </a:extLst>
          </p:cNvPr>
          <p:cNvSpPr txBox="1"/>
          <p:nvPr/>
        </p:nvSpPr>
        <p:spPr>
          <a:xfrm>
            <a:off x="7685723" y="6286928"/>
            <a:ext cx="1644738"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塔斯馬尼亞</a:t>
            </a:r>
            <a:endParaRPr lang="en-US" sz="1400" b="1" dirty="0">
              <a:solidFill>
                <a:schemeClr val="accent1"/>
              </a:solidFill>
              <a:latin typeface="Microsoft JhengHei" panose="020B0604030504040204" pitchFamily="34" charset="-120"/>
              <a:ea typeface="Microsoft JhengHei" panose="020B0604030504040204" pitchFamily="34" charset="-120"/>
              <a:cs typeface="Hellix SemiBold"/>
            </a:endParaRPr>
          </a:p>
        </p:txBody>
      </p:sp>
      <p:cxnSp>
        <p:nvCxnSpPr>
          <p:cNvPr id="12" name="Straight Connector 11">
            <a:extLst>
              <a:ext uri="{FF2B5EF4-FFF2-40B4-BE49-F238E27FC236}">
                <a16:creationId xmlns:a16="http://schemas.microsoft.com/office/drawing/2014/main" id="{E1DEA2C0-5473-CCB8-9BE8-728D4564DDA7}"/>
              </a:ext>
            </a:extLst>
          </p:cNvPr>
          <p:cNvCxnSpPr>
            <a:cxnSpLocks/>
          </p:cNvCxnSpPr>
          <p:nvPr/>
        </p:nvCxnSpPr>
        <p:spPr>
          <a:xfrm flipV="1">
            <a:off x="8683083" y="6254623"/>
            <a:ext cx="1323278" cy="13874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39559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6624" b="16624"/>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r>
              <a:rPr lang="zh-CN" altLang="en-US" dirty="0"/>
              <a:t>精緻的涼爽氣候產區</a:t>
            </a:r>
          </a:p>
          <a:p>
            <a:r>
              <a:rPr lang="zh-CN" altLang="en-US" dirty="0"/>
              <a:t>氣泡酒仙境</a:t>
            </a:r>
          </a:p>
          <a:p>
            <a:r>
              <a:rPr lang="zh-CN" altLang="en-US" dirty="0"/>
              <a:t>美食天堂</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zh-CN" altLang="en-US" b="1" dirty="0">
                <a:solidFill>
                  <a:schemeClr val="accent1"/>
                </a:solidFill>
              </a:rPr>
              <a:t>塔斯馬尼亞</a:t>
            </a:r>
          </a:p>
        </p:txBody>
      </p:sp>
    </p:spTree>
    <p:extLst>
      <p:ext uri="{BB962C8B-B14F-4D97-AF65-F5344CB8AC3E}">
        <p14:creationId xmlns:p14="http://schemas.microsoft.com/office/powerpoint/2010/main" val="393810830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1927292"/>
            <a:ext cx="5334275" cy="820910"/>
          </a:xfrm>
        </p:spPr>
        <p:txBody>
          <a:bodyPr/>
          <a:lstStyle/>
          <a:p>
            <a:r>
              <a:rPr lang="zh-CN" altLang="en-US" b="1" dirty="0">
                <a:solidFill>
                  <a:schemeClr val="accent1"/>
                </a:solidFill>
                <a:latin typeface="Microsoft JhengHei" panose="020B0604030504040204" pitchFamily="34" charset="-120"/>
              </a:rPr>
              <a:t>氣候</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2563536"/>
            <a:ext cx="5183398" cy="584775"/>
          </a:xfrm>
          <a:prstGeom prst="rect">
            <a:avLst/>
          </a:prstGeom>
          <a:noFill/>
        </p:spPr>
        <p:txBody>
          <a:bodyPr wrap="square" rtlCol="0">
            <a:spAutoFit/>
          </a:bodyPr>
          <a:lstStyle/>
          <a:p>
            <a:pPr algn="l"/>
            <a:r>
              <a:rPr lang="zh-CN" altLang="en-US" sz="3200" b="1" dirty="0">
                <a:solidFill>
                  <a:schemeClr val="bg1"/>
                </a:solidFill>
                <a:effectLst/>
                <a:latin typeface="Microsoft JhengHei" panose="020B0604030504040204" pitchFamily="34" charset="-120"/>
                <a:ea typeface="Microsoft JhengHei" panose="020B0604030504040204" pitchFamily="34" charset="-120"/>
                <a:cs typeface="Inter Display" panose="02000503000000020004" pitchFamily="2" charset="0"/>
              </a:rPr>
              <a:t>溫帶</a:t>
            </a:r>
          </a:p>
        </p:txBody>
      </p:sp>
      <p:sp>
        <p:nvSpPr>
          <p:cNvPr id="4" name="TextBox 3">
            <a:extLst>
              <a:ext uri="{FF2B5EF4-FFF2-40B4-BE49-F238E27FC236}">
                <a16:creationId xmlns:a16="http://schemas.microsoft.com/office/drawing/2014/main" id="{F6F05948-33DB-055B-AE2C-CEF9374E5478}"/>
              </a:ext>
            </a:extLst>
          </p:cNvPr>
          <p:cNvSpPr txBox="1"/>
          <p:nvPr/>
        </p:nvSpPr>
        <p:spPr>
          <a:xfrm>
            <a:off x="595944" y="3169856"/>
            <a:ext cx="3849274" cy="535531"/>
          </a:xfrm>
          <a:prstGeom prst="rect">
            <a:avLst/>
          </a:prstGeom>
          <a:noFill/>
        </p:spPr>
        <p:txBody>
          <a:bodyPr wrap="square" rtlCol="0">
            <a:spAutoFit/>
          </a:bodyPr>
          <a:lstStyle/>
          <a:p>
            <a:pPr>
              <a:lnSpc>
                <a:spcPct val="90000"/>
              </a:lnSpc>
            </a:pPr>
            <a:r>
              <a:rPr lang="zh-CN" altLang="en-US" sz="1600" b="1" dirty="0">
                <a:solidFill>
                  <a:schemeClr val="bg1"/>
                </a:solidFill>
                <a:latin typeface="Microsoft JhengHei" panose="020B0604030504040204" pitchFamily="34" charset="-120"/>
                <a:ea typeface="Microsoft JhengHei" panose="020B0604030504040204" pitchFamily="34" charset="-120"/>
              </a:rPr>
              <a:t>受到塔斯曼海、巴斯海峽和印度洋的海洋影響</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b="1" dirty="0">
                <a:solidFill>
                  <a:schemeClr val="accent3"/>
                </a:solidFill>
                <a:latin typeface="Microsoft JhengHei" panose="020B0604030504040204" pitchFamily="34" charset="-120"/>
                <a:ea typeface="Microsoft JhengHei" panose="020B0604030504040204" pitchFamily="34" charset="-120"/>
              </a:rPr>
              <a:t>海拔</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6" y="3169857"/>
            <a:ext cx="3108781" cy="1211732"/>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b="1" dirty="0">
                <a:solidFill>
                  <a:schemeClr val="accent3"/>
                </a:solidFill>
                <a:ea typeface="Microsoft JhengHei" panose="020B0604030504040204" pitchFamily="34" charset="-120"/>
              </a:rPr>
              <a:t>塔斯馬尼亞</a:t>
            </a:r>
          </a:p>
          <a:p>
            <a:r>
              <a:rPr lang="zh-CN" altLang="en-US" sz="1800" dirty="0">
                <a:solidFill>
                  <a:srgbClr val="B2D8BE"/>
                </a:solidFill>
                <a:latin typeface="Neue Haas Grotesk Text Pro" panose="020B0504020202020204" pitchFamily="34" charset="77"/>
                <a:ea typeface="Microsoft JhengHei" panose="020B0604030504040204" pitchFamily="34" charset="-120"/>
              </a:rPr>
              <a:t>10–330 公尺（32–1,083 英尺）</a:t>
            </a:r>
          </a:p>
          <a:p>
            <a:r>
              <a:rPr lang="zh-CN" altLang="en-US" sz="1400" dirty="0">
                <a:solidFill>
                  <a:srgbClr val="B2D8BE"/>
                </a:solidFill>
                <a:ea typeface="Microsoft JhengHei" panose="020B0604030504040204" pitchFamily="34" charset="-120"/>
              </a:rPr>
              <a:t>大部分葡萄園位於 100 公尺以下</a:t>
            </a:r>
            <a:br>
              <a:rPr lang="en-AU" altLang="zh-CN" sz="1400" dirty="0">
                <a:solidFill>
                  <a:srgbClr val="B2D8BE"/>
                </a:solidFill>
                <a:ea typeface="Microsoft JhengHei" panose="020B0604030504040204" pitchFamily="34" charset="-120"/>
              </a:rPr>
            </a:br>
            <a:r>
              <a:rPr lang="zh-CN" altLang="en-US" sz="1400" dirty="0">
                <a:solidFill>
                  <a:srgbClr val="B2D8BE"/>
                </a:solidFill>
                <a:ea typeface="Microsoft JhengHei" panose="020B0604030504040204" pitchFamily="34" charset="-120"/>
              </a:rPr>
              <a:t>（328 英尺）</a:t>
            </a:r>
            <a:endParaRPr lang="en-US" sz="1400" dirty="0">
              <a:solidFill>
                <a:srgbClr val="B2D8BE"/>
              </a:solidFill>
              <a:latin typeface="Neue Haas Grotesk Text Pro" panose="020B0504020202020204" pitchFamily="34" charset="77"/>
              <a:ea typeface="Microsoft JhengHei" panose="020B0604030504040204" pitchFamily="34" charset="-120"/>
            </a:endParaRP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4452730"/>
            <a:ext cx="0" cy="189652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2" name="TextBox 1">
            <a:extLst>
              <a:ext uri="{FF2B5EF4-FFF2-40B4-BE49-F238E27FC236}">
                <a16:creationId xmlns:a16="http://schemas.microsoft.com/office/drawing/2014/main" id="{FDE1B763-1C74-27E2-FB41-A45E7EF423D8}"/>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11" name="TextBox 10">
            <a:extLst>
              <a:ext uri="{FF2B5EF4-FFF2-40B4-BE49-F238E27FC236}">
                <a16:creationId xmlns:a16="http://schemas.microsoft.com/office/drawing/2014/main" id="{BFEC0286-EEC3-4EAD-6A70-4E5388FF7155}"/>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12" name="TextBox 11">
            <a:extLst>
              <a:ext uri="{FF2B5EF4-FFF2-40B4-BE49-F238E27FC236}">
                <a16:creationId xmlns:a16="http://schemas.microsoft.com/office/drawing/2014/main" id="{190CF265-B5C6-35B6-4332-C12A5A03DB4B}"/>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sp>
        <p:nvSpPr>
          <p:cNvPr id="13" name="TextBox 12">
            <a:extLst>
              <a:ext uri="{FF2B5EF4-FFF2-40B4-BE49-F238E27FC236}">
                <a16:creationId xmlns:a16="http://schemas.microsoft.com/office/drawing/2014/main" id="{14C5F403-0B54-8FB8-606C-A52905DF119C}"/>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368003660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4098" t="497" r="11527" b="-1"/>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zh-CN" altLang="en-US" b="1" dirty="0">
                <a:solidFill>
                  <a:schemeClr val="accent1"/>
                </a:solidFill>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914270" cy="1530521"/>
          </a:xfrm>
        </p:spPr>
        <p:txBody>
          <a:bodyPr/>
          <a:lstStyle/>
          <a:p>
            <a:pPr lvl="0"/>
            <a:r>
              <a:rPr lang="zh-CN" altLang="en-US" dirty="0"/>
              <a:t>在較低的斜坡上，葡萄園土壤的特點是古老的砂岩、泥岩、河流沉積物和火山來源的火成岩。砂岩和片岩出現在德文特河谷。泥炭沖積土和沙質低腐殖質土壤出現在科爾河谷。派珀斯河擁有深厚、排水良好、易碎的土壤，而塔瑪河谷則是黏土和石灰岩底層上的礫石玄武岩。</a:t>
            </a:r>
            <a:endParaRPr kumimoji="0" lang="en-AU" sz="1600" u="none" strike="noStrike" kern="1200" cap="none" spc="0" normalizeH="0" baseline="0" noProof="0" dirty="0">
              <a:ln>
                <a:noFill/>
              </a:ln>
              <a:effectLst/>
              <a:uLnTx/>
              <a:uFillTx/>
              <a:latin typeface="Microsoft JhengHei" panose="020B0604030504040204" pitchFamily="34" charset="-120"/>
              <a:ea typeface="+mn-ea"/>
              <a:cs typeface="+mn-cs"/>
            </a:endParaRPr>
          </a:p>
        </p:txBody>
      </p:sp>
    </p:spTree>
    <p:extLst>
      <p:ext uri="{BB962C8B-B14F-4D97-AF65-F5344CB8AC3E}">
        <p14:creationId xmlns:p14="http://schemas.microsoft.com/office/powerpoint/2010/main" val="424991755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l="9000" r="9000"/>
          <a:stretch/>
        </p:blipFill>
        <p:spPr>
          <a:xfrm>
            <a:off x="2194560" y="0"/>
            <a:ext cx="999744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zh-CN" altLang="en-US" sz="5440" b="1" dirty="0">
                <a:solidFill>
                  <a:schemeClr val="accent1"/>
                </a:solidFill>
                <a:latin typeface="Microsoft JhengHei" panose="020B0604030504040204" pitchFamily="34" charset="-120"/>
                <a:ea typeface="Microsoft JhengHei" panose="020B0604030504040204" pitchFamily="34" charset="-120"/>
              </a:rPr>
              <a:t>維多利亞</a:t>
            </a:r>
          </a:p>
        </p:txBody>
      </p:sp>
      <p:sp>
        <p:nvSpPr>
          <p:cNvPr id="6" name="object 58">
            <a:extLst>
              <a:ext uri="{FF2B5EF4-FFF2-40B4-BE49-F238E27FC236}">
                <a16:creationId xmlns:a16="http://schemas.microsoft.com/office/drawing/2014/main" id="{5E60AA90-C8B2-0B76-DA32-3C7E3131509B}"/>
              </a:ext>
            </a:extLst>
          </p:cNvPr>
          <p:cNvSpPr txBox="1"/>
          <p:nvPr/>
        </p:nvSpPr>
        <p:spPr>
          <a:xfrm>
            <a:off x="6096000" y="6103975"/>
            <a:ext cx="1272006"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亞拉河谷</a:t>
            </a:r>
            <a:endParaRPr lang="en-US" sz="1400" b="1" dirty="0">
              <a:solidFill>
                <a:schemeClr val="accent1"/>
              </a:solidFill>
              <a:latin typeface="Microsoft JhengHei" panose="020B0604030504040204" pitchFamily="34" charset="-120"/>
              <a:ea typeface="Microsoft JhengHei" panose="020B0604030504040204" pitchFamily="34" charset="-120"/>
              <a:cs typeface="Hellix SemiBold"/>
            </a:endParaRP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H="1">
            <a:off x="6854283" y="4676078"/>
            <a:ext cx="936702" cy="154427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3254966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r>
              <a:rPr lang="zh-CN" altLang="en-US" dirty="0"/>
              <a:t>熱門旅遊目的地</a:t>
            </a:r>
          </a:p>
          <a:p>
            <a:r>
              <a:rPr lang="zh-CN" altLang="en-US" dirty="0"/>
              <a:t>豐富多彩的歷史</a:t>
            </a:r>
          </a:p>
          <a:p>
            <a:r>
              <a:rPr lang="zh-CN" altLang="en-US" dirty="0"/>
              <a:t>開創性的釀酒師</a:t>
            </a:r>
          </a:p>
          <a:p>
            <a:r>
              <a:rPr lang="zh-CN" altLang="en-US" dirty="0"/>
              <a:t>美食美酒天堂</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zh-CN" altLang="en-US" b="1" dirty="0">
                <a:solidFill>
                  <a:schemeClr val="accent1"/>
                </a:solidFill>
              </a:rPr>
              <a:t>亞拉河谷</a:t>
            </a:r>
          </a:p>
        </p:txBody>
      </p:sp>
    </p:spTree>
    <p:extLst>
      <p:ext uri="{BB962C8B-B14F-4D97-AF65-F5344CB8AC3E}">
        <p14:creationId xmlns:p14="http://schemas.microsoft.com/office/powerpoint/2010/main" val="421476521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l="3596" r="37155"/>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897970"/>
            <a:ext cx="5334275" cy="820910"/>
          </a:xfrm>
        </p:spPr>
        <p:txBody>
          <a:bodyPr/>
          <a:lstStyle/>
          <a:p>
            <a:r>
              <a:rPr lang="zh-CN" altLang="en-US" b="1" dirty="0">
                <a:solidFill>
                  <a:schemeClr val="accent3"/>
                </a:solidFill>
                <a:latin typeface="Microsoft JhengHei" panose="020B0604030504040204" pitchFamily="34" charset="-120"/>
              </a:rPr>
              <a:t>氣候</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534214"/>
            <a:ext cx="5183398" cy="584775"/>
          </a:xfrm>
          <a:prstGeom prst="rect">
            <a:avLst/>
          </a:prstGeom>
          <a:noFill/>
        </p:spPr>
        <p:txBody>
          <a:bodyPr wrap="square" rtlCol="0">
            <a:spAutoFit/>
          </a:bodyPr>
          <a:lstStyle/>
          <a:p>
            <a:pPr algn="l"/>
            <a:r>
              <a:rPr lang="zh-CN" altLang="en-US" sz="3200" b="1" dirty="0">
                <a:solidFill>
                  <a:schemeClr val="bg1"/>
                </a:solidFill>
                <a:effectLst/>
                <a:latin typeface="Microsoft JhengHei" panose="020B0604030504040204" pitchFamily="34" charset="-120"/>
                <a:ea typeface="Microsoft JhengHei" panose="020B0604030504040204" pitchFamily="34" charset="-120"/>
                <a:cs typeface="Inter Display" panose="02000503000000020004" pitchFamily="2" charset="0"/>
              </a:rPr>
              <a:t>大陸性</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4" y="2108644"/>
            <a:ext cx="2716089" cy="313932"/>
          </a:xfrm>
          <a:prstGeom prst="rect">
            <a:avLst/>
          </a:prstGeom>
          <a:noFill/>
        </p:spPr>
        <p:txBody>
          <a:bodyPr wrap="square" rtlCol="0">
            <a:spAutoFit/>
          </a:bodyPr>
          <a:lstStyle/>
          <a:p>
            <a:pPr>
              <a:lnSpc>
                <a:spcPct val="90000"/>
              </a:lnSpc>
            </a:pPr>
            <a:r>
              <a:rPr lang="zh-CN" altLang="en-US" sz="1600" b="1" dirty="0">
                <a:solidFill>
                  <a:schemeClr val="bg1"/>
                </a:solidFill>
                <a:latin typeface="Microsoft JhengHei" panose="020B0604030504040204" pitchFamily="34" charset="-120"/>
                <a:ea typeface="Microsoft JhengHei" panose="020B0604030504040204" pitchFamily="34" charset="-120"/>
              </a:rPr>
              <a:t>具有地中海影響</a:t>
            </a:r>
            <a:endParaRPr lang="en-AU" sz="1600" b="1" dirty="0">
              <a:solidFill>
                <a:schemeClr val="bg1"/>
              </a:solidFill>
              <a:latin typeface="Microsoft JhengHei" panose="020B0604030504040204" pitchFamily="34" charset="-120"/>
              <a:ea typeface="Microsoft JhengHei" panose="020B0604030504040204" pitchFamily="34" charset="-120"/>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b="1" dirty="0">
                <a:solidFill>
                  <a:schemeClr val="accent3"/>
                </a:solidFill>
                <a:latin typeface="Microsoft JhengHei" panose="020B0604030504040204" pitchFamily="34" charset="-120"/>
                <a:ea typeface="Microsoft JhengHei" panose="020B0604030504040204" pitchFamily="34" charset="-120"/>
              </a:rPr>
              <a:t>海拔</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7" y="3748036"/>
            <a:ext cx="3100831" cy="670051"/>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b="1" dirty="0">
                <a:solidFill>
                  <a:schemeClr val="accent3"/>
                </a:solidFill>
                <a:ea typeface="Microsoft JhengHei" panose="020B0604030504040204" pitchFamily="34" charset="-120"/>
              </a:rPr>
              <a:t>亞拉河谷</a:t>
            </a:r>
          </a:p>
          <a:p>
            <a:r>
              <a:rPr lang="zh-CN" altLang="en-US" sz="1800" dirty="0">
                <a:solidFill>
                  <a:srgbClr val="B2D8BE"/>
                </a:solidFill>
                <a:latin typeface="Neue Haas Grotesk Text Pro" panose="020B0504020202020204" pitchFamily="34" charset="77"/>
                <a:ea typeface="Microsoft JhengHei" panose="020B0604030504040204" pitchFamily="34" charset="-120"/>
              </a:rPr>
              <a:t>30–400公尺 (98–1,312英尺)</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4548146"/>
            <a:ext cx="0" cy="180110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2" name="TextBox 1">
            <a:extLst>
              <a:ext uri="{FF2B5EF4-FFF2-40B4-BE49-F238E27FC236}">
                <a16:creationId xmlns:a16="http://schemas.microsoft.com/office/drawing/2014/main" id="{5B097B58-95CE-11CE-206A-64F178A025D3}"/>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11" name="TextBox 10">
            <a:extLst>
              <a:ext uri="{FF2B5EF4-FFF2-40B4-BE49-F238E27FC236}">
                <a16:creationId xmlns:a16="http://schemas.microsoft.com/office/drawing/2014/main" id="{5640408F-6D3E-03F3-3288-5A379476B4C5}"/>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12" name="TextBox 11">
            <a:extLst>
              <a:ext uri="{FF2B5EF4-FFF2-40B4-BE49-F238E27FC236}">
                <a16:creationId xmlns:a16="http://schemas.microsoft.com/office/drawing/2014/main" id="{9C915315-B4CD-B47A-0D43-F3C27DDA81BD}"/>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sp>
        <p:nvSpPr>
          <p:cNvPr id="13" name="TextBox 12">
            <a:extLst>
              <a:ext uri="{FF2B5EF4-FFF2-40B4-BE49-F238E27FC236}">
                <a16:creationId xmlns:a16="http://schemas.microsoft.com/office/drawing/2014/main" id="{1BE7551B-0D92-7D51-82ED-300FE50128A0}"/>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50013625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626" r="16626"/>
          <a:stretch/>
        </p:blipFill>
        <p:spPr>
          <a:xfrm>
            <a:off x="0" y="360564"/>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zh-CN" altLang="en-US" b="1" dirty="0">
                <a:solidFill>
                  <a:schemeClr val="accent1"/>
                </a:solidFill>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643600" cy="1530521"/>
          </a:xfrm>
        </p:spPr>
        <p:txBody>
          <a:bodyPr/>
          <a:lstStyle/>
          <a:p>
            <a:pPr lvl="0"/>
            <a:r>
              <a:rPr lang="zh-CN" altLang="en-US" dirty="0"/>
              <a:t>亞拉河谷的北側的土壤特點是表面呈灰色至灰棕色，底土則為紅棕色黏土，通常充滿岩石。另一種主要的土壤類型是山谷南側肥沃的紅色火山土壤。</a:t>
            </a:r>
            <a:endParaRPr kumimoji="0" lang="en-AU" sz="1600" u="none" strike="noStrike" kern="1200" cap="none" spc="0" normalizeH="0" baseline="0" noProof="0" dirty="0">
              <a:ln>
                <a:noFill/>
              </a:ln>
              <a:effectLst/>
              <a:uLnTx/>
              <a:uFillTx/>
              <a:latin typeface="Microsoft JhengHei" panose="020B0604030504040204" pitchFamily="34" charset="-120"/>
              <a:ea typeface="+mn-ea"/>
              <a:cs typeface="+mn-cs"/>
            </a:endParaRPr>
          </a:p>
        </p:txBody>
      </p:sp>
    </p:spTree>
    <p:extLst>
      <p:ext uri="{BB962C8B-B14F-4D97-AF65-F5344CB8AC3E}">
        <p14:creationId xmlns:p14="http://schemas.microsoft.com/office/powerpoint/2010/main" val="151813366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zh-CN" altLang="en-US" sz="5440" b="1" dirty="0">
                <a:solidFill>
                  <a:schemeClr val="accent1"/>
                </a:solidFill>
                <a:latin typeface="Microsoft JhengHei" panose="020B0604030504040204" pitchFamily="34" charset="-120"/>
                <a:ea typeface="Microsoft JhengHei" panose="020B0604030504040204" pitchFamily="34" charset="-120"/>
              </a:rPr>
              <a:t>維多利亞</a:t>
            </a:r>
          </a:p>
        </p:txBody>
      </p:sp>
      <p:sp>
        <p:nvSpPr>
          <p:cNvPr id="6" name="object 58">
            <a:extLst>
              <a:ext uri="{FF2B5EF4-FFF2-40B4-BE49-F238E27FC236}">
                <a16:creationId xmlns:a16="http://schemas.microsoft.com/office/drawing/2014/main" id="{5E60AA90-C8B2-0B76-DA32-3C7E3131509B}"/>
              </a:ext>
            </a:extLst>
          </p:cNvPr>
          <p:cNvSpPr txBox="1"/>
          <p:nvPr/>
        </p:nvSpPr>
        <p:spPr>
          <a:xfrm>
            <a:off x="3951798" y="6273800"/>
            <a:ext cx="1507086"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摩寧頓半島</a:t>
            </a: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4910667" y="5493834"/>
            <a:ext cx="1096123" cy="89634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811155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253969" cy="1530521"/>
          </a:xfrm>
        </p:spPr>
        <p:txBody>
          <a:bodyPr/>
          <a:lstStyle/>
          <a:p>
            <a:r>
              <a:rPr lang="zh-CN" altLang="en-US" dirty="0"/>
              <a:t>多樣的海洋性氣候</a:t>
            </a:r>
          </a:p>
          <a:p>
            <a:r>
              <a:rPr lang="zh-CN" altLang="en-US" dirty="0"/>
              <a:t>黑皮諾天堂</a:t>
            </a:r>
          </a:p>
          <a:p>
            <a:r>
              <a:rPr lang="zh-CN" altLang="en-US" dirty="0"/>
              <a:t>精品生產商</a:t>
            </a:r>
          </a:p>
          <a:p>
            <a:r>
              <a:rPr lang="zh-CN" altLang="en-US" dirty="0"/>
              <a:t>墨爾本的海濱遊樂場</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zh-CN" altLang="en-US" b="1" dirty="0">
                <a:solidFill>
                  <a:schemeClr val="accent1"/>
                </a:solidFill>
              </a:rPr>
              <a:t>摩寧頓半島</a:t>
            </a:r>
          </a:p>
        </p:txBody>
      </p:sp>
      <p:sp>
        <p:nvSpPr>
          <p:cNvPr id="2" name="Text Placeholder 3">
            <a:extLst>
              <a:ext uri="{FF2B5EF4-FFF2-40B4-BE49-F238E27FC236}">
                <a16:creationId xmlns:a16="http://schemas.microsoft.com/office/drawing/2014/main" id="{F87A41FA-EC21-E5CF-E59E-4AD3719CA59C}"/>
              </a:ext>
            </a:extLst>
          </p:cNvPr>
          <p:cNvSpPr txBox="1">
            <a:spLocks/>
          </p:cNvSpPr>
          <p:nvPr/>
        </p:nvSpPr>
        <p:spPr>
          <a:xfrm>
            <a:off x="6456362" y="5150971"/>
            <a:ext cx="3750721" cy="148035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1400" b="1" dirty="0">
                <a:solidFill>
                  <a:schemeClr val="accent5"/>
                </a:solidFill>
                <a:ea typeface="Microsoft JhengHei" panose="020B0604030504040204" pitchFamily="34" charset="-120"/>
              </a:rPr>
              <a:t>小知識</a:t>
            </a:r>
          </a:p>
          <a:p>
            <a:r>
              <a:rPr lang="zh-CN" altLang="en-US" sz="1400" dirty="0">
                <a:ea typeface="Microsoft JhengHei" panose="020B0604030504040204" pitchFamily="34" charset="-120"/>
              </a:rPr>
              <a:t>摩寧頓半島沒有任何葡萄園地點距離海洋超過 7 公里</a:t>
            </a:r>
          </a:p>
        </p:txBody>
      </p:sp>
    </p:spTree>
    <p:extLst>
      <p:ext uri="{BB962C8B-B14F-4D97-AF65-F5344CB8AC3E}">
        <p14:creationId xmlns:p14="http://schemas.microsoft.com/office/powerpoint/2010/main" val="89333640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  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  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F6DC53AD-0F1A-E0A6-422B-4ED1BBFE1CD2}"/>
              </a:ext>
            </a:extLst>
          </p:cNvPr>
          <p:cNvSpPr txBox="1"/>
          <p:nvPr/>
        </p:nvSpPr>
        <p:spPr>
          <a:xfrm>
            <a:off x="6545766" y="568712"/>
            <a:ext cx="5096107" cy="5220970"/>
          </a:xfrm>
          <a:prstGeom prst="rect">
            <a:avLst/>
          </a:prstGeom>
          <a:noFill/>
        </p:spPr>
        <p:txBody>
          <a:bodyPr wrap="square">
            <a:spAutoFit/>
          </a:bodyPr>
          <a:lstStyle/>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澳大利亞葡萄酒由那些生長在豐富多樣氣候條件下、歷經數百萬年形成的地貌環境中的葡萄釀造而成，每一杯澳大利亞葡萄酒都在訴說著一段故事。</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如同先輩們一樣，我們當代的葡萄種植者和釀酒師依然滿懷熱情、堅韌不拔且富有創造力；他們不斷探索新方法，完善古老的釀酒技藝。我們這個群體因相互尊重以及對釀造卓越葡萄酒的共同熱愛與追求而緊密相連，同時我們致力於保護自然環境，讓後世子孫也能夠享受這壯麗的自然奇觀。我們將現代性的思考實踐在這片古老的土地上，極為認真地進行饒有趣味的試驗。</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所以，如果你渴求冒險的滋味，就讓澳大利亞葡萄酒成為你的指引吧。因為在每一瓶澳大利亞葡萄酒中，你都將領略澳大利亞的奇妙之處</a:t>
            </a:r>
            <a:r>
              <a:rPr lang="en-US" altLang="zh-CN"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 —— </a:t>
            </a: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它讓人想起定義我們文化與這片土地的冒險精神和多樣性。</a:t>
            </a: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zh-CN" altLang="en-US" b="1" dirty="0">
                <a:solidFill>
                  <a:schemeClr val="accent1"/>
                </a:solidFill>
                <a:latin typeface="Microsoft JhengHei" panose="020B0604030504040204" pitchFamily="34" charset="-120"/>
              </a:rPr>
              <a:t>氣候</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11817"/>
            <a:ext cx="5183398" cy="584775"/>
          </a:xfrm>
          <a:prstGeom prst="rect">
            <a:avLst/>
          </a:prstGeom>
          <a:noFill/>
        </p:spPr>
        <p:txBody>
          <a:bodyPr wrap="square" rtlCol="0">
            <a:spAutoFit/>
          </a:bodyPr>
          <a:lstStyle/>
          <a:p>
            <a:pPr algn="l"/>
            <a:r>
              <a:rPr lang="zh-CN" altLang="en-US" sz="3200" b="1" dirty="0">
                <a:solidFill>
                  <a:schemeClr val="bg1"/>
                </a:solidFill>
                <a:effectLst/>
                <a:latin typeface="Microsoft JhengHei" panose="020B0604030504040204" pitchFamily="34" charset="-120"/>
                <a:ea typeface="Microsoft JhengHei" panose="020B0604030504040204" pitchFamily="34" charset="-120"/>
                <a:cs typeface="Inter Display" panose="02000503000000020004" pitchFamily="2" charset="0"/>
              </a:rPr>
              <a:t>真正的海洋性</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3" y="3938286"/>
            <a:ext cx="3075959" cy="313932"/>
          </a:xfrm>
          <a:prstGeom prst="rect">
            <a:avLst/>
          </a:prstGeom>
          <a:noFill/>
        </p:spPr>
        <p:txBody>
          <a:bodyPr wrap="square" rtlCol="0">
            <a:spAutoFit/>
          </a:bodyPr>
          <a:lstStyle/>
          <a:p>
            <a:pPr>
              <a:lnSpc>
                <a:spcPct val="90000"/>
              </a:lnSpc>
            </a:pPr>
            <a:r>
              <a:rPr lang="zh-CN" altLang="en-US" sz="1600" b="1" dirty="0">
                <a:solidFill>
                  <a:schemeClr val="bg1"/>
                </a:solidFill>
                <a:latin typeface="Microsoft JhengHei" panose="020B0604030504040204" pitchFamily="34" charset="-120"/>
                <a:ea typeface="Microsoft JhengHei" panose="020B0604030504040204" pitchFamily="34" charset="-120"/>
              </a:rPr>
              <a:t>具有一系列的中氣候和微氣候</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b="1" dirty="0">
                <a:solidFill>
                  <a:schemeClr val="accent3"/>
                </a:solidFill>
                <a:latin typeface="Microsoft JhengHei" panose="020B0604030504040204" pitchFamily="34" charset="-120"/>
                <a:ea typeface="Microsoft JhengHei" panose="020B0604030504040204" pitchFamily="34" charset="-120"/>
              </a:rPr>
              <a:t>海拔</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8" y="3748036"/>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b="1" dirty="0">
                <a:solidFill>
                  <a:schemeClr val="accent3"/>
                </a:solidFill>
                <a:ea typeface="Microsoft JhengHei" panose="020B0604030504040204" pitchFamily="34" charset="-120"/>
              </a:rPr>
              <a:t>摩寧頓半島</a:t>
            </a:r>
          </a:p>
          <a:p>
            <a:r>
              <a:rPr lang="zh-CN" altLang="en-US" sz="1800" dirty="0">
                <a:solidFill>
                  <a:srgbClr val="B2D8BE"/>
                </a:solidFill>
                <a:latin typeface="Neue Haas Grotesk Text Pro" panose="020B0504020202020204" pitchFamily="34" charset="77"/>
                <a:ea typeface="Microsoft JhengHei" panose="020B0604030504040204" pitchFamily="34" charset="-120"/>
              </a:rPr>
              <a:t>10–260公尺 (32–853英尺)</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2" name="TextBox 1">
            <a:extLst>
              <a:ext uri="{FF2B5EF4-FFF2-40B4-BE49-F238E27FC236}">
                <a16:creationId xmlns:a16="http://schemas.microsoft.com/office/drawing/2014/main" id="{2083FBDC-EE0E-94B2-1EB7-A68964AEB8E4}"/>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11" name="TextBox 10">
            <a:extLst>
              <a:ext uri="{FF2B5EF4-FFF2-40B4-BE49-F238E27FC236}">
                <a16:creationId xmlns:a16="http://schemas.microsoft.com/office/drawing/2014/main" id="{2F5B5807-4D3B-64C8-ABAA-6BEC839B5B57}"/>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12" name="TextBox 11">
            <a:extLst>
              <a:ext uri="{FF2B5EF4-FFF2-40B4-BE49-F238E27FC236}">
                <a16:creationId xmlns:a16="http://schemas.microsoft.com/office/drawing/2014/main" id="{F777FF4C-1C43-BEA3-1470-8E1F1F3823F2}"/>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sp>
        <p:nvSpPr>
          <p:cNvPr id="13" name="TextBox 12">
            <a:extLst>
              <a:ext uri="{FF2B5EF4-FFF2-40B4-BE49-F238E27FC236}">
                <a16:creationId xmlns:a16="http://schemas.microsoft.com/office/drawing/2014/main" id="{1E3E219F-1228-C771-D23E-9B849DB94E31}"/>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115963649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
          <a:stretch/>
        </p:blipFill>
        <p:spPr>
          <a:xfrm rot="10800000">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zh-CN" altLang="en-US" b="1" dirty="0">
                <a:solidFill>
                  <a:schemeClr val="accent1"/>
                </a:solidFill>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3663509" cy="1530521"/>
          </a:xfrm>
        </p:spPr>
        <p:txBody>
          <a:bodyPr/>
          <a:lstStyle/>
          <a:p>
            <a:r>
              <a:rPr lang="zh-CN" altLang="en-US" dirty="0"/>
              <a:t>摩寧頓半島的土壤在整個區域內各不相同，從北部地區深厚的肥沃沙質土壤，到排水良好的易碎黏土上的黃色和棕色土壤，以及南部地區的赤褐色紅色火山基土壤。</a:t>
            </a:r>
          </a:p>
        </p:txBody>
      </p:sp>
    </p:spTree>
    <p:extLst>
      <p:ext uri="{BB962C8B-B14F-4D97-AF65-F5344CB8AC3E}">
        <p14:creationId xmlns:p14="http://schemas.microsoft.com/office/powerpoint/2010/main" val="3631648503"/>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964C8-AB23-5E10-FB64-CC704F5213B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6E89ED2-C3BA-789D-5996-19D19CC0721A}"/>
              </a:ext>
            </a:extLst>
          </p:cNvPr>
          <p:cNvPicPr>
            <a:picLocks noChangeAspect="1"/>
          </p:cNvPicPr>
          <p:nvPr/>
        </p:nvPicPr>
        <p:blipFill>
          <a:blip r:embed="rId3"/>
          <a:stretch>
            <a:fillRect/>
          </a:stretch>
        </p:blipFill>
        <p:spPr>
          <a:xfrm>
            <a:off x="-36899" y="0"/>
            <a:ext cx="12228899" cy="6858000"/>
          </a:xfrm>
          <a:prstGeom prst="rect">
            <a:avLst/>
          </a:prstGeom>
        </p:spPr>
      </p:pic>
      <p:sp>
        <p:nvSpPr>
          <p:cNvPr id="3" name="Text Placeholder 4">
            <a:extLst>
              <a:ext uri="{FF2B5EF4-FFF2-40B4-BE49-F238E27FC236}">
                <a16:creationId xmlns:a16="http://schemas.microsoft.com/office/drawing/2014/main" id="{E258CE4F-A373-EB31-FFAA-6672B5209207}"/>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zh-CN" altLang="en-US" sz="5440" b="1" dirty="0">
                <a:solidFill>
                  <a:schemeClr val="accent1"/>
                </a:solidFill>
                <a:latin typeface="Microsoft JhengHei" panose="020B0604030504040204" pitchFamily="34" charset="-120"/>
                <a:ea typeface="Microsoft JhengHei" panose="020B0604030504040204" pitchFamily="34" charset="-120"/>
              </a:rPr>
              <a:t>南澳大利亞</a:t>
            </a:r>
          </a:p>
        </p:txBody>
      </p:sp>
      <p:sp>
        <p:nvSpPr>
          <p:cNvPr id="6" name="object 58">
            <a:extLst>
              <a:ext uri="{FF2B5EF4-FFF2-40B4-BE49-F238E27FC236}">
                <a16:creationId xmlns:a16="http://schemas.microsoft.com/office/drawing/2014/main" id="{0C376D7E-0E2D-2AFC-354B-9FE1927ABC5A}"/>
              </a:ext>
            </a:extLst>
          </p:cNvPr>
          <p:cNvSpPr txBox="1"/>
          <p:nvPr/>
        </p:nvSpPr>
        <p:spPr>
          <a:xfrm>
            <a:off x="7523092" y="2978581"/>
            <a:ext cx="2975878"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阿德萊德山</a:t>
            </a:r>
          </a:p>
        </p:txBody>
      </p:sp>
      <p:cxnSp>
        <p:nvCxnSpPr>
          <p:cNvPr id="7" name="Straight Connector 6">
            <a:extLst>
              <a:ext uri="{FF2B5EF4-FFF2-40B4-BE49-F238E27FC236}">
                <a16:creationId xmlns:a16="http://schemas.microsoft.com/office/drawing/2014/main" id="{1FAA57EF-7E5B-2300-4C00-80284CF1B084}"/>
              </a:ext>
            </a:extLst>
          </p:cNvPr>
          <p:cNvCxnSpPr>
            <a:cxnSpLocks/>
          </p:cNvCxnSpPr>
          <p:nvPr/>
        </p:nvCxnSpPr>
        <p:spPr>
          <a:xfrm flipH="1">
            <a:off x="7004424" y="3094959"/>
            <a:ext cx="38697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7690671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253969" cy="1530521"/>
          </a:xfrm>
        </p:spPr>
        <p:txBody>
          <a:bodyPr/>
          <a:lstStyle/>
          <a:p>
            <a:r>
              <a:rPr lang="zh-CN" altLang="en-US" dirty="0"/>
              <a:t>德國傳統</a:t>
            </a:r>
          </a:p>
          <a:p>
            <a:r>
              <a:rPr lang="zh-CN" altLang="en-US" dirty="0"/>
              <a:t>美食愛好者的天堂</a:t>
            </a:r>
          </a:p>
          <a:p>
            <a:r>
              <a:rPr lang="zh-CN" altLang="en-US" dirty="0"/>
              <a:t>地區的重生</a:t>
            </a:r>
          </a:p>
          <a:p>
            <a:r>
              <a:rPr lang="zh-CN" altLang="en-US" dirty="0"/>
              <a:t>涼爽氣候中心</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zh-CN" altLang="en-US" b="1" dirty="0">
                <a:solidFill>
                  <a:schemeClr val="accent1"/>
                </a:solidFill>
              </a:rPr>
              <a:t>阿德萊德山</a:t>
            </a:r>
          </a:p>
        </p:txBody>
      </p:sp>
    </p:spTree>
    <p:extLst>
      <p:ext uri="{BB962C8B-B14F-4D97-AF65-F5344CB8AC3E}">
        <p14:creationId xmlns:p14="http://schemas.microsoft.com/office/powerpoint/2010/main" val="3561027007"/>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53633"/>
            <a:ext cx="5334275" cy="820910"/>
          </a:xfrm>
        </p:spPr>
        <p:txBody>
          <a:bodyPr/>
          <a:lstStyle/>
          <a:p>
            <a:r>
              <a:rPr lang="zh-CN" altLang="en-US" b="1" dirty="0">
                <a:solidFill>
                  <a:schemeClr val="accent1"/>
                </a:solidFill>
                <a:latin typeface="Microsoft JhengHei" panose="020B0604030504040204" pitchFamily="34" charset="-120"/>
              </a:rPr>
              <a:t>氣候</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81629"/>
            <a:ext cx="5183398" cy="584775"/>
          </a:xfrm>
          <a:prstGeom prst="rect">
            <a:avLst/>
          </a:prstGeom>
          <a:noFill/>
        </p:spPr>
        <p:txBody>
          <a:bodyPr wrap="square" rtlCol="0">
            <a:spAutoFit/>
          </a:bodyPr>
          <a:lstStyle/>
          <a:p>
            <a:pPr algn="l"/>
            <a:r>
              <a:rPr lang="zh-CN" altLang="en-US" sz="3200" b="1" dirty="0">
                <a:solidFill>
                  <a:schemeClr val="bg1"/>
                </a:solidFill>
                <a:effectLst/>
                <a:latin typeface="Microsoft JhengHei" panose="020B0604030504040204" pitchFamily="34" charset="-120"/>
                <a:ea typeface="Microsoft JhengHei" panose="020B0604030504040204" pitchFamily="34" charset="-120"/>
                <a:cs typeface="Inter Display" panose="02000503000000020004" pitchFamily="2" charset="0"/>
              </a:rPr>
              <a:t>溫和的海洋性</a:t>
            </a:r>
          </a:p>
        </p:txBody>
      </p:sp>
      <p:sp>
        <p:nvSpPr>
          <p:cNvPr id="4" name="TextBox 3">
            <a:extLst>
              <a:ext uri="{FF2B5EF4-FFF2-40B4-BE49-F238E27FC236}">
                <a16:creationId xmlns:a16="http://schemas.microsoft.com/office/drawing/2014/main" id="{F6F05948-33DB-055B-AE2C-CEF9374E5478}"/>
              </a:ext>
            </a:extLst>
          </p:cNvPr>
          <p:cNvSpPr txBox="1"/>
          <p:nvPr/>
        </p:nvSpPr>
        <p:spPr>
          <a:xfrm>
            <a:off x="567348" y="1708534"/>
            <a:ext cx="3849274" cy="313932"/>
          </a:xfrm>
          <a:prstGeom prst="rect">
            <a:avLst/>
          </a:prstGeom>
          <a:noFill/>
        </p:spPr>
        <p:txBody>
          <a:bodyPr wrap="square" rtlCol="0">
            <a:spAutoFit/>
          </a:bodyPr>
          <a:lstStyle/>
          <a:p>
            <a:pPr>
              <a:lnSpc>
                <a:spcPct val="90000"/>
              </a:lnSpc>
            </a:pPr>
            <a:r>
              <a:rPr lang="zh-CN" altLang="en-US" sz="1600" b="1" dirty="0">
                <a:solidFill>
                  <a:schemeClr val="bg1"/>
                </a:solidFill>
                <a:latin typeface="Microsoft JhengHei" panose="020B0604030504040204" pitchFamily="34" charset="-120"/>
                <a:ea typeface="Microsoft JhengHei" panose="020B0604030504040204" pitchFamily="34" charset="-120"/>
              </a:rPr>
              <a:t>具有涼爽氣候特徵</a:t>
            </a:r>
            <a:endParaRPr lang="en-AU" sz="1600" b="1" dirty="0">
              <a:solidFill>
                <a:schemeClr val="bg1"/>
              </a:solidFill>
              <a:latin typeface="Microsoft JhengHei" panose="020B0604030504040204" pitchFamily="34" charset="-120"/>
              <a:ea typeface="Microsoft JhengHei" panose="020B0604030504040204" pitchFamily="34" charset="-120"/>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b="1" dirty="0">
                <a:solidFill>
                  <a:schemeClr val="accent3"/>
                </a:solidFill>
                <a:latin typeface="Microsoft JhengHei" panose="020B0604030504040204" pitchFamily="34" charset="-120"/>
                <a:ea typeface="Microsoft JhengHei" panose="020B0604030504040204" pitchFamily="34" charset="-120"/>
              </a:rPr>
              <a:t>海拔</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660250" y="2643617"/>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b="1" dirty="0">
                <a:solidFill>
                  <a:schemeClr val="accent3"/>
                </a:solidFill>
                <a:ea typeface="Microsoft JhengHei" panose="020B0604030504040204" pitchFamily="34" charset="-120"/>
              </a:rPr>
              <a:t>阿德萊德山</a:t>
            </a:r>
          </a:p>
          <a:p>
            <a:r>
              <a:rPr lang="zh-CN" altLang="en-US" sz="1800" dirty="0">
                <a:solidFill>
                  <a:srgbClr val="B2D8BE"/>
                </a:solidFill>
                <a:latin typeface="Neue Haas Grotesk Text Pro" panose="020B0504020202020204" pitchFamily="34" charset="77"/>
                <a:ea typeface="Microsoft JhengHei" panose="020B0604030504040204" pitchFamily="34" charset="-120"/>
              </a:rPr>
              <a:t>230–650公尺 (755–2,133英尺)</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876255" y="5289739"/>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876255" y="4166738"/>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938158" y="5117070"/>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2" name="TextBox 1">
            <a:extLst>
              <a:ext uri="{FF2B5EF4-FFF2-40B4-BE49-F238E27FC236}">
                <a16:creationId xmlns:a16="http://schemas.microsoft.com/office/drawing/2014/main" id="{15F3B3A7-D8B0-B247-8D3A-6C8FC01FE457}"/>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11" name="TextBox 10">
            <a:extLst>
              <a:ext uri="{FF2B5EF4-FFF2-40B4-BE49-F238E27FC236}">
                <a16:creationId xmlns:a16="http://schemas.microsoft.com/office/drawing/2014/main" id="{F1C651E6-68A9-FE4C-D621-5BEE0CCFACFB}"/>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12" name="TextBox 11">
            <a:extLst>
              <a:ext uri="{FF2B5EF4-FFF2-40B4-BE49-F238E27FC236}">
                <a16:creationId xmlns:a16="http://schemas.microsoft.com/office/drawing/2014/main" id="{B2480A30-50A9-5239-DECD-91E564E1FD2C}"/>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sp>
        <p:nvSpPr>
          <p:cNvPr id="13" name="TextBox 12">
            <a:extLst>
              <a:ext uri="{FF2B5EF4-FFF2-40B4-BE49-F238E27FC236}">
                <a16:creationId xmlns:a16="http://schemas.microsoft.com/office/drawing/2014/main" id="{88B007F5-EFE5-A746-04C3-1E4900201CA0}"/>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97999389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708" r="16708"/>
          <a:stretch/>
        </p:blipFill>
        <p:spPr>
          <a:xfrm>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zh-CN" altLang="en-US" b="1" dirty="0">
                <a:solidFill>
                  <a:schemeClr val="accent1"/>
                </a:solidFill>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3663509" cy="1530521"/>
          </a:xfrm>
        </p:spPr>
        <p:txBody>
          <a:bodyPr/>
          <a:lstStyle/>
          <a:p>
            <a:pPr lvl="0"/>
            <a:r>
              <a:rPr lang="zh-CN" altLang="en-US" dirty="0"/>
              <a:t>阿德萊德山的土壤在結構和化學成分上差異很大。該地區混合了灰棕色或棕色壤質沙，而土壤深度因地形而異。</a:t>
            </a:r>
            <a:endParaRPr kumimoji="0" lang="en-AU" sz="1600" u="none" strike="noStrike" kern="1200" cap="none" spc="0" normalizeH="0" baseline="0" noProof="0" dirty="0">
              <a:ln>
                <a:noFill/>
              </a:ln>
              <a:effectLst/>
              <a:uLnTx/>
              <a:uFillTx/>
              <a:latin typeface="Microsoft JhengHei" panose="020B0604030504040204" pitchFamily="34" charset="-120"/>
              <a:ea typeface="+mn-ea"/>
              <a:cs typeface="+mn-cs"/>
            </a:endParaRPr>
          </a:p>
        </p:txBody>
      </p:sp>
    </p:spTree>
    <p:extLst>
      <p:ext uri="{BB962C8B-B14F-4D97-AF65-F5344CB8AC3E}">
        <p14:creationId xmlns:p14="http://schemas.microsoft.com/office/powerpoint/2010/main" val="97483652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7080" y="552615"/>
            <a:ext cx="6857649" cy="899990"/>
          </a:xfrm>
          <a:prstGeom prst="rect">
            <a:avLst/>
          </a:prstGeom>
          <a:noFill/>
        </p:spPr>
        <p:txBody>
          <a:bodyPr wrap="square">
            <a:spAutoFit/>
          </a:bodyPr>
          <a:lstStyle/>
          <a:p>
            <a:pPr>
              <a:lnSpc>
                <a:spcPct val="82000"/>
              </a:lnSpc>
            </a:pPr>
            <a:r>
              <a:rPr lang="zh-CN" altLang="en-US" sz="3200" b="1" dirty="0">
                <a:solidFill>
                  <a:srgbClr val="601329"/>
                </a:solidFill>
                <a:latin typeface="Microsoft JhengHei" panose="020B0604030504040204" pitchFamily="34" charset="-120"/>
                <a:ea typeface="Microsoft JhengHei" panose="020B0604030504040204" pitchFamily="34" charset="-120"/>
              </a:rPr>
              <a:t>黑皮諾
特性和風味</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532749" y="3540272"/>
            <a:ext cx="2805709"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zh-CN" altLang="en-US" sz="1400" dirty="0">
                <a:effectLst/>
                <a:latin typeface="Microsoft JhengHei" panose="020B0604030504040204" pitchFamily="34" charset="-120"/>
                <a:ea typeface="Microsoft JhengHei" panose="020B0604030504040204" pitchFamily="34" charset="-120"/>
              </a:rPr>
              <a:t>風味</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櫻桃</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草莓</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李子</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玫瑰</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紫羅蘭</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泥土</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8432800" y="3625097"/>
            <a:ext cx="93980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704187"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5577583" y="4494426"/>
            <a:ext cx="4652237" cy="410433"/>
          </a:xfrm>
          <a:prstGeom prst="rect">
            <a:avLst/>
          </a:prstGeom>
        </p:spPr>
        <p:txBody>
          <a:bodyPr vert="horz" wrap="square" lIns="0" tIns="12065" rIns="0" bIns="0" rtlCol="0">
            <a:spAutoFit/>
          </a:bodyPr>
          <a:lstStyle/>
          <a:p>
            <a:pPr algn="ctr" defTabSz="914453">
              <a:lnSpc>
                <a:spcPct val="80000"/>
              </a:lnSpc>
              <a:spcBef>
                <a:spcPct val="0"/>
              </a:spcBef>
            </a:pPr>
            <a:r>
              <a:rPr lang="en-AU" altLang="zh-CN" sz="32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PINOT NOIR</a:t>
            </a:r>
            <a:endParaRPr lang="en-AU" sz="3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8" name="Oval 7">
            <a:extLst>
              <a:ext uri="{FF2B5EF4-FFF2-40B4-BE49-F238E27FC236}">
                <a16:creationId xmlns:a16="http://schemas.microsoft.com/office/drawing/2014/main" id="{B9E48CA2-2B12-B702-187D-AEEAC993CC30}"/>
              </a:ext>
            </a:extLst>
          </p:cNvPr>
          <p:cNvSpPr/>
          <p:nvPr/>
        </p:nvSpPr>
        <p:spPr>
          <a:xfrm>
            <a:off x="2104517" y="2028344"/>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C968959B-765A-A9FF-B7BE-9CB9390311F0}"/>
              </a:ext>
            </a:extLst>
          </p:cNvPr>
          <p:cNvSpPr/>
          <p:nvPr/>
        </p:nvSpPr>
        <p:spPr>
          <a:xfrm>
            <a:off x="2468660" y="2025442"/>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 name="Oval 9">
            <a:extLst>
              <a:ext uri="{FF2B5EF4-FFF2-40B4-BE49-F238E27FC236}">
                <a16:creationId xmlns:a16="http://schemas.microsoft.com/office/drawing/2014/main" id="{6BCE7CC5-4034-7268-9B04-A624191D8F81}"/>
              </a:ext>
            </a:extLst>
          </p:cNvPr>
          <p:cNvSpPr/>
          <p:nvPr/>
        </p:nvSpPr>
        <p:spPr>
          <a:xfrm>
            <a:off x="2832803" y="2025442"/>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 name="Oval 10">
            <a:extLst>
              <a:ext uri="{FF2B5EF4-FFF2-40B4-BE49-F238E27FC236}">
                <a16:creationId xmlns:a16="http://schemas.microsoft.com/office/drawing/2014/main" id="{4467948C-E554-03A6-6A01-918F82C56296}"/>
              </a:ext>
            </a:extLst>
          </p:cNvPr>
          <p:cNvSpPr/>
          <p:nvPr/>
        </p:nvSpPr>
        <p:spPr>
          <a:xfrm>
            <a:off x="3196946" y="2025442"/>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Title 2">
            <a:extLst>
              <a:ext uri="{FF2B5EF4-FFF2-40B4-BE49-F238E27FC236}">
                <a16:creationId xmlns:a16="http://schemas.microsoft.com/office/drawing/2014/main" id="{5229C1C9-E1CF-C6F0-007F-D94EB5D2E8D1}"/>
              </a:ext>
            </a:extLst>
          </p:cNvPr>
          <p:cNvSpPr txBox="1"/>
          <p:nvPr/>
        </p:nvSpPr>
        <p:spPr>
          <a:xfrm>
            <a:off x="624071" y="2053410"/>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600" dirty="0">
                <a:solidFill>
                  <a:schemeClr val="tx1"/>
                </a:solidFill>
                <a:latin typeface="Neue Haas Grotesk Text Pro" panose="020B0504020202020204" pitchFamily="34" charset="77"/>
                <a:ea typeface="Microsoft JhengHei" panose="020B0604030504040204" pitchFamily="34" charset="-120"/>
              </a:rPr>
              <a:t>顏色</a:t>
            </a:r>
          </a:p>
        </p:txBody>
      </p:sp>
      <p:sp>
        <p:nvSpPr>
          <p:cNvPr id="13" name="Oval 12">
            <a:extLst>
              <a:ext uri="{FF2B5EF4-FFF2-40B4-BE49-F238E27FC236}">
                <a16:creationId xmlns:a16="http://schemas.microsoft.com/office/drawing/2014/main" id="{BFCC548F-330E-A2E7-2994-BC6333F7C141}"/>
              </a:ext>
            </a:extLst>
          </p:cNvPr>
          <p:cNvSpPr/>
          <p:nvPr/>
        </p:nvSpPr>
        <p:spPr>
          <a:xfrm>
            <a:off x="3561470" y="2025442"/>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FBCAA6F1-3107-79D8-C17A-53478B4AB59D}"/>
              </a:ext>
            </a:extLst>
          </p:cNvPr>
          <p:cNvSpPr/>
          <p:nvPr/>
        </p:nvSpPr>
        <p:spPr>
          <a:xfrm>
            <a:off x="3925994" y="2025442"/>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A3F5E161-F52E-24A3-BD5B-95F7DA16A229}"/>
              </a:ext>
            </a:extLst>
          </p:cNvPr>
          <p:cNvSpPr/>
          <p:nvPr/>
        </p:nvSpPr>
        <p:spPr>
          <a:xfrm>
            <a:off x="4284339" y="2025442"/>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F23BCECA-3C3A-798D-515C-098D9535BBD1}"/>
              </a:ext>
            </a:extLst>
          </p:cNvPr>
          <p:cNvSpPr/>
          <p:nvPr/>
        </p:nvSpPr>
        <p:spPr>
          <a:xfrm>
            <a:off x="4655041" y="2025442"/>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780ED763-953F-2F84-8D66-A236EA5736F9}"/>
              </a:ext>
            </a:extLst>
          </p:cNvPr>
          <p:cNvSpPr/>
          <p:nvPr/>
        </p:nvSpPr>
        <p:spPr>
          <a:xfrm>
            <a:off x="5019565" y="2025442"/>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1" name="Title 2">
            <a:extLst>
              <a:ext uri="{FF2B5EF4-FFF2-40B4-BE49-F238E27FC236}">
                <a16:creationId xmlns:a16="http://schemas.microsoft.com/office/drawing/2014/main" id="{B30512E3-9E5A-18D3-3EC9-CB60F341DFA1}"/>
              </a:ext>
            </a:extLst>
          </p:cNvPr>
          <p:cNvSpPr txBox="1"/>
          <p:nvPr/>
        </p:nvSpPr>
        <p:spPr>
          <a:xfrm>
            <a:off x="1942887" y="2501019"/>
            <a:ext cx="73827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黑皮諾</a:t>
            </a:r>
          </a:p>
        </p:txBody>
      </p:sp>
      <p:cxnSp>
        <p:nvCxnSpPr>
          <p:cNvPr id="22" name="Straight Connector 21">
            <a:extLst>
              <a:ext uri="{FF2B5EF4-FFF2-40B4-BE49-F238E27FC236}">
                <a16:creationId xmlns:a16="http://schemas.microsoft.com/office/drawing/2014/main" id="{212851CA-41C6-48A8-2B82-2D011222375A}"/>
              </a:ext>
            </a:extLst>
          </p:cNvPr>
          <p:cNvCxnSpPr>
            <a:cxnSpLocks/>
          </p:cNvCxnSpPr>
          <p:nvPr/>
        </p:nvCxnSpPr>
        <p:spPr>
          <a:xfrm>
            <a:off x="1184744" y="2161776"/>
            <a:ext cx="86807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146EEED7-62B3-EF5B-E5D0-6F3A6B00048A}"/>
              </a:ext>
            </a:extLst>
          </p:cNvPr>
          <p:cNvSpPr/>
          <p:nvPr/>
        </p:nvSpPr>
        <p:spPr>
          <a:xfrm>
            <a:off x="2104517" y="3125057"/>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02A22F76-266C-12F2-863C-FD57316866EF}"/>
              </a:ext>
            </a:extLst>
          </p:cNvPr>
          <p:cNvSpPr/>
          <p:nvPr/>
        </p:nvSpPr>
        <p:spPr>
          <a:xfrm>
            <a:off x="2468660" y="31221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3DB1E6C4-5C85-1E3D-414E-CA5239681743}"/>
              </a:ext>
            </a:extLst>
          </p:cNvPr>
          <p:cNvSpPr/>
          <p:nvPr/>
        </p:nvSpPr>
        <p:spPr>
          <a:xfrm>
            <a:off x="2832803" y="31221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E977393D-7D21-459A-BF9B-A0D745DABACB}"/>
              </a:ext>
            </a:extLst>
          </p:cNvPr>
          <p:cNvSpPr/>
          <p:nvPr/>
        </p:nvSpPr>
        <p:spPr>
          <a:xfrm>
            <a:off x="3196946" y="31221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0" name="Title 2">
            <a:extLst>
              <a:ext uri="{FF2B5EF4-FFF2-40B4-BE49-F238E27FC236}">
                <a16:creationId xmlns:a16="http://schemas.microsoft.com/office/drawing/2014/main" id="{E5F59C5A-905F-E113-D798-17E5B377147C}"/>
              </a:ext>
            </a:extLst>
          </p:cNvPr>
          <p:cNvSpPr txBox="1"/>
          <p:nvPr/>
        </p:nvSpPr>
        <p:spPr>
          <a:xfrm>
            <a:off x="624070" y="310297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酒體</a:t>
            </a:r>
          </a:p>
        </p:txBody>
      </p:sp>
      <p:sp>
        <p:nvSpPr>
          <p:cNvPr id="32" name="Oval 31">
            <a:extLst>
              <a:ext uri="{FF2B5EF4-FFF2-40B4-BE49-F238E27FC236}">
                <a16:creationId xmlns:a16="http://schemas.microsoft.com/office/drawing/2014/main" id="{1DA6B22D-C54D-57EA-4849-9760FB572D36}"/>
              </a:ext>
            </a:extLst>
          </p:cNvPr>
          <p:cNvSpPr/>
          <p:nvPr/>
        </p:nvSpPr>
        <p:spPr>
          <a:xfrm>
            <a:off x="3561470" y="31221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9E3EBD62-1325-DC09-AE95-27BF7C92982B}"/>
              </a:ext>
            </a:extLst>
          </p:cNvPr>
          <p:cNvSpPr/>
          <p:nvPr/>
        </p:nvSpPr>
        <p:spPr>
          <a:xfrm>
            <a:off x="3925994"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62653720-0BE9-3266-B709-18E92827EC56}"/>
              </a:ext>
            </a:extLst>
          </p:cNvPr>
          <p:cNvSpPr/>
          <p:nvPr/>
        </p:nvSpPr>
        <p:spPr>
          <a:xfrm>
            <a:off x="4284339"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24BCEF7C-FC05-9A93-FBCC-430CF604D59D}"/>
              </a:ext>
            </a:extLst>
          </p:cNvPr>
          <p:cNvSpPr/>
          <p:nvPr/>
        </p:nvSpPr>
        <p:spPr>
          <a:xfrm>
            <a:off x="4655041"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F801F83C-C3D7-5A7C-F359-E85A71AAC7F5}"/>
              </a:ext>
            </a:extLst>
          </p:cNvPr>
          <p:cNvSpPr/>
          <p:nvPr/>
        </p:nvSpPr>
        <p:spPr>
          <a:xfrm>
            <a:off x="5019565"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Title 2">
            <a:extLst>
              <a:ext uri="{FF2B5EF4-FFF2-40B4-BE49-F238E27FC236}">
                <a16:creationId xmlns:a16="http://schemas.microsoft.com/office/drawing/2014/main" id="{2F77244C-C5DF-7AFE-22E0-3AD36C6ECECB}"/>
              </a:ext>
            </a:extLst>
          </p:cNvPr>
          <p:cNvSpPr txBox="1"/>
          <p:nvPr/>
        </p:nvSpPr>
        <p:spPr>
          <a:xfrm>
            <a:off x="2006485" y="280011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輕</a:t>
            </a:r>
          </a:p>
        </p:txBody>
      </p:sp>
      <p:sp>
        <p:nvSpPr>
          <p:cNvPr id="43" name="Title 2">
            <a:extLst>
              <a:ext uri="{FF2B5EF4-FFF2-40B4-BE49-F238E27FC236}">
                <a16:creationId xmlns:a16="http://schemas.microsoft.com/office/drawing/2014/main" id="{82900D03-17B9-7606-5D9F-0956564BBFB8}"/>
              </a:ext>
            </a:extLst>
          </p:cNvPr>
          <p:cNvSpPr txBox="1"/>
          <p:nvPr/>
        </p:nvSpPr>
        <p:spPr>
          <a:xfrm>
            <a:off x="3276236" y="282898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a:t>
            </a:r>
          </a:p>
        </p:txBody>
      </p:sp>
      <p:sp>
        <p:nvSpPr>
          <p:cNvPr id="44" name="Title 2">
            <a:extLst>
              <a:ext uri="{FF2B5EF4-FFF2-40B4-BE49-F238E27FC236}">
                <a16:creationId xmlns:a16="http://schemas.microsoft.com/office/drawing/2014/main" id="{F65BF259-A91A-E133-7B5F-9788069AE3E0}"/>
              </a:ext>
            </a:extLst>
          </p:cNvPr>
          <p:cNvSpPr txBox="1"/>
          <p:nvPr/>
        </p:nvSpPr>
        <p:spPr>
          <a:xfrm>
            <a:off x="4569367" y="282913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濃郁</a:t>
            </a:r>
          </a:p>
        </p:txBody>
      </p:sp>
      <p:sp>
        <p:nvSpPr>
          <p:cNvPr id="45" name="Oval 44">
            <a:extLst>
              <a:ext uri="{FF2B5EF4-FFF2-40B4-BE49-F238E27FC236}">
                <a16:creationId xmlns:a16="http://schemas.microsoft.com/office/drawing/2014/main" id="{F7D7A53A-D5C6-C77F-19C4-5F624A97FDB4}"/>
              </a:ext>
            </a:extLst>
          </p:cNvPr>
          <p:cNvSpPr/>
          <p:nvPr/>
        </p:nvSpPr>
        <p:spPr>
          <a:xfrm>
            <a:off x="2104517" y="3965317"/>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Oval 45">
            <a:extLst>
              <a:ext uri="{FF2B5EF4-FFF2-40B4-BE49-F238E27FC236}">
                <a16:creationId xmlns:a16="http://schemas.microsoft.com/office/drawing/2014/main" id="{6FDCE51C-E21F-9525-55B8-AD4903ECEE0A}"/>
              </a:ext>
            </a:extLst>
          </p:cNvPr>
          <p:cNvSpPr/>
          <p:nvPr/>
        </p:nvSpPr>
        <p:spPr>
          <a:xfrm>
            <a:off x="2468660"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8" name="Oval 47">
            <a:extLst>
              <a:ext uri="{FF2B5EF4-FFF2-40B4-BE49-F238E27FC236}">
                <a16:creationId xmlns:a16="http://schemas.microsoft.com/office/drawing/2014/main" id="{68AF5580-51B1-E2BD-DE22-C0D1390FB06C}"/>
              </a:ext>
            </a:extLst>
          </p:cNvPr>
          <p:cNvSpPr/>
          <p:nvPr/>
        </p:nvSpPr>
        <p:spPr>
          <a:xfrm>
            <a:off x="2832803"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5A5CBDA-F863-449A-3F16-7399050B686B}"/>
              </a:ext>
            </a:extLst>
          </p:cNvPr>
          <p:cNvSpPr/>
          <p:nvPr/>
        </p:nvSpPr>
        <p:spPr>
          <a:xfrm>
            <a:off x="3196946"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F07FF6EB-EC34-7016-4300-D71B1ABF4F54}"/>
              </a:ext>
            </a:extLst>
          </p:cNvPr>
          <p:cNvSpPr/>
          <p:nvPr/>
        </p:nvSpPr>
        <p:spPr>
          <a:xfrm>
            <a:off x="3561470"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Oval 50">
            <a:extLst>
              <a:ext uri="{FF2B5EF4-FFF2-40B4-BE49-F238E27FC236}">
                <a16:creationId xmlns:a16="http://schemas.microsoft.com/office/drawing/2014/main" id="{D8350F94-E465-1BD8-774C-2E5966AEAED6}"/>
              </a:ext>
            </a:extLst>
          </p:cNvPr>
          <p:cNvSpPr/>
          <p:nvPr/>
        </p:nvSpPr>
        <p:spPr>
          <a:xfrm>
            <a:off x="3925994"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2" name="Oval 51">
            <a:extLst>
              <a:ext uri="{FF2B5EF4-FFF2-40B4-BE49-F238E27FC236}">
                <a16:creationId xmlns:a16="http://schemas.microsoft.com/office/drawing/2014/main" id="{254C37AB-E710-281B-593A-25DCACB95103}"/>
              </a:ext>
            </a:extLst>
          </p:cNvPr>
          <p:cNvSpPr/>
          <p:nvPr/>
        </p:nvSpPr>
        <p:spPr>
          <a:xfrm>
            <a:off x="4284339"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3" name="Oval 52">
            <a:extLst>
              <a:ext uri="{FF2B5EF4-FFF2-40B4-BE49-F238E27FC236}">
                <a16:creationId xmlns:a16="http://schemas.microsoft.com/office/drawing/2014/main" id="{526A3D7E-78FD-0544-C08E-603EE6280072}"/>
              </a:ext>
            </a:extLst>
          </p:cNvPr>
          <p:cNvSpPr/>
          <p:nvPr/>
        </p:nvSpPr>
        <p:spPr>
          <a:xfrm>
            <a:off x="4655041"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4" name="Oval 53">
            <a:extLst>
              <a:ext uri="{FF2B5EF4-FFF2-40B4-BE49-F238E27FC236}">
                <a16:creationId xmlns:a16="http://schemas.microsoft.com/office/drawing/2014/main" id="{B635FC4D-0819-2EEB-B430-CCCDF176AC58}"/>
              </a:ext>
            </a:extLst>
          </p:cNvPr>
          <p:cNvSpPr/>
          <p:nvPr/>
        </p:nvSpPr>
        <p:spPr>
          <a:xfrm>
            <a:off x="5019565"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Title 2">
            <a:extLst>
              <a:ext uri="{FF2B5EF4-FFF2-40B4-BE49-F238E27FC236}">
                <a16:creationId xmlns:a16="http://schemas.microsoft.com/office/drawing/2014/main" id="{B3A556BC-F2C3-A010-DE8A-9ED7B94C650B}"/>
              </a:ext>
            </a:extLst>
          </p:cNvPr>
          <p:cNvSpPr txBox="1"/>
          <p:nvPr/>
        </p:nvSpPr>
        <p:spPr>
          <a:xfrm>
            <a:off x="2006485" y="364037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干</a:t>
            </a:r>
          </a:p>
        </p:txBody>
      </p:sp>
      <p:sp>
        <p:nvSpPr>
          <p:cNvPr id="56" name="Title 2">
            <a:extLst>
              <a:ext uri="{FF2B5EF4-FFF2-40B4-BE49-F238E27FC236}">
                <a16:creationId xmlns:a16="http://schemas.microsoft.com/office/drawing/2014/main" id="{A60A6DD6-4DC5-81E1-7D80-2B7440B3A8B1}"/>
              </a:ext>
            </a:extLst>
          </p:cNvPr>
          <p:cNvSpPr txBox="1"/>
          <p:nvPr/>
        </p:nvSpPr>
        <p:spPr>
          <a:xfrm>
            <a:off x="3127053" y="3669244"/>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中等干</a:t>
            </a:r>
          </a:p>
        </p:txBody>
      </p:sp>
      <p:sp>
        <p:nvSpPr>
          <p:cNvPr id="57" name="Title 2">
            <a:extLst>
              <a:ext uri="{FF2B5EF4-FFF2-40B4-BE49-F238E27FC236}">
                <a16:creationId xmlns:a16="http://schemas.microsoft.com/office/drawing/2014/main" id="{13A368B6-D19D-78AB-A3AD-55743DD795A6}"/>
              </a:ext>
            </a:extLst>
          </p:cNvPr>
          <p:cNvSpPr txBox="1"/>
          <p:nvPr/>
        </p:nvSpPr>
        <p:spPr>
          <a:xfrm>
            <a:off x="4569367" y="366939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甜</a:t>
            </a:r>
          </a:p>
        </p:txBody>
      </p:sp>
      <p:cxnSp>
        <p:nvCxnSpPr>
          <p:cNvPr id="58" name="Straight Connector 57">
            <a:extLst>
              <a:ext uri="{FF2B5EF4-FFF2-40B4-BE49-F238E27FC236}">
                <a16:creationId xmlns:a16="http://schemas.microsoft.com/office/drawing/2014/main" id="{D4B79C76-8C9F-1DFA-C1E6-4AB5DD26FEB0}"/>
              </a:ext>
            </a:extLst>
          </p:cNvPr>
          <p:cNvCxnSpPr>
            <a:cxnSpLocks/>
          </p:cNvCxnSpPr>
          <p:nvPr/>
        </p:nvCxnSpPr>
        <p:spPr>
          <a:xfrm>
            <a:off x="1184744" y="3270846"/>
            <a:ext cx="86807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9" name="Title 2">
            <a:extLst>
              <a:ext uri="{FF2B5EF4-FFF2-40B4-BE49-F238E27FC236}">
                <a16:creationId xmlns:a16="http://schemas.microsoft.com/office/drawing/2014/main" id="{6B11F029-B6C7-D7F1-7D8C-9F2EBA9CFE31}"/>
              </a:ext>
            </a:extLst>
          </p:cNvPr>
          <p:cNvSpPr txBox="1"/>
          <p:nvPr/>
        </p:nvSpPr>
        <p:spPr>
          <a:xfrm>
            <a:off x="624070" y="397412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甜度</a:t>
            </a:r>
          </a:p>
        </p:txBody>
      </p:sp>
      <p:cxnSp>
        <p:nvCxnSpPr>
          <p:cNvPr id="60" name="Straight Connector 59">
            <a:extLst>
              <a:ext uri="{FF2B5EF4-FFF2-40B4-BE49-F238E27FC236}">
                <a16:creationId xmlns:a16="http://schemas.microsoft.com/office/drawing/2014/main" id="{97B6C1CA-7E59-675F-9684-46501B8DF087}"/>
              </a:ext>
            </a:extLst>
          </p:cNvPr>
          <p:cNvCxnSpPr>
            <a:cxnSpLocks/>
          </p:cNvCxnSpPr>
          <p:nvPr/>
        </p:nvCxnSpPr>
        <p:spPr>
          <a:xfrm>
            <a:off x="1184744" y="4141997"/>
            <a:ext cx="86807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0" name="Title 2">
            <a:extLst>
              <a:ext uri="{FF2B5EF4-FFF2-40B4-BE49-F238E27FC236}">
                <a16:creationId xmlns:a16="http://schemas.microsoft.com/office/drawing/2014/main" id="{FC762AE6-9531-13AB-B2DB-199636120B16}"/>
              </a:ext>
            </a:extLst>
          </p:cNvPr>
          <p:cNvSpPr txBox="1"/>
          <p:nvPr/>
        </p:nvSpPr>
        <p:spPr>
          <a:xfrm>
            <a:off x="3127053" y="439707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a:t>
            </a:r>
          </a:p>
        </p:txBody>
      </p:sp>
      <p:sp>
        <p:nvSpPr>
          <p:cNvPr id="71" name="Title 2">
            <a:extLst>
              <a:ext uri="{FF2B5EF4-FFF2-40B4-BE49-F238E27FC236}">
                <a16:creationId xmlns:a16="http://schemas.microsoft.com/office/drawing/2014/main" id="{131D9B4B-DCDB-CCD8-957C-1A3FC6E853B2}"/>
              </a:ext>
            </a:extLst>
          </p:cNvPr>
          <p:cNvSpPr txBox="1"/>
          <p:nvPr/>
        </p:nvSpPr>
        <p:spPr>
          <a:xfrm>
            <a:off x="4569367" y="439723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高</a:t>
            </a:r>
          </a:p>
        </p:txBody>
      </p:sp>
      <p:sp>
        <p:nvSpPr>
          <p:cNvPr id="74" name="Oval 73">
            <a:extLst>
              <a:ext uri="{FF2B5EF4-FFF2-40B4-BE49-F238E27FC236}">
                <a16:creationId xmlns:a16="http://schemas.microsoft.com/office/drawing/2014/main" id="{2592C60E-7C65-566B-6216-4F0C49AFEBF6}"/>
              </a:ext>
            </a:extLst>
          </p:cNvPr>
          <p:cNvSpPr/>
          <p:nvPr/>
        </p:nvSpPr>
        <p:spPr>
          <a:xfrm>
            <a:off x="2104517" y="5133928"/>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4264E67-250B-7902-7FF8-3CA474D40894}"/>
              </a:ext>
            </a:extLst>
          </p:cNvPr>
          <p:cNvSpPr/>
          <p:nvPr/>
        </p:nvSpPr>
        <p:spPr>
          <a:xfrm>
            <a:off x="2468660" y="5131026"/>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60FF11D7-DABC-AF38-BCB4-E68644400980}"/>
              </a:ext>
            </a:extLst>
          </p:cNvPr>
          <p:cNvSpPr/>
          <p:nvPr/>
        </p:nvSpPr>
        <p:spPr>
          <a:xfrm>
            <a:off x="2832803" y="5131026"/>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7285CEE7-8CAD-A517-C79B-F4602C7953C3}"/>
              </a:ext>
            </a:extLst>
          </p:cNvPr>
          <p:cNvSpPr/>
          <p:nvPr/>
        </p:nvSpPr>
        <p:spPr>
          <a:xfrm>
            <a:off x="3196946" y="5131026"/>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4382C75E-90AC-AC4D-038B-0791327704DC}"/>
              </a:ext>
            </a:extLst>
          </p:cNvPr>
          <p:cNvSpPr/>
          <p:nvPr/>
        </p:nvSpPr>
        <p:spPr>
          <a:xfrm>
            <a:off x="3561470" y="5131026"/>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Oval 78">
            <a:extLst>
              <a:ext uri="{FF2B5EF4-FFF2-40B4-BE49-F238E27FC236}">
                <a16:creationId xmlns:a16="http://schemas.microsoft.com/office/drawing/2014/main" id="{0808ECF3-550E-5926-3848-59DFB7BA784C}"/>
              </a:ext>
            </a:extLst>
          </p:cNvPr>
          <p:cNvSpPr/>
          <p:nvPr/>
        </p:nvSpPr>
        <p:spPr>
          <a:xfrm>
            <a:off x="3925994" y="51310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0" name="Oval 79">
            <a:extLst>
              <a:ext uri="{FF2B5EF4-FFF2-40B4-BE49-F238E27FC236}">
                <a16:creationId xmlns:a16="http://schemas.microsoft.com/office/drawing/2014/main" id="{16186F11-EDB6-84D1-9D6B-69185CDAF544}"/>
              </a:ext>
            </a:extLst>
          </p:cNvPr>
          <p:cNvSpPr/>
          <p:nvPr/>
        </p:nvSpPr>
        <p:spPr>
          <a:xfrm>
            <a:off x="4284339" y="51310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1" name="Oval 80">
            <a:extLst>
              <a:ext uri="{FF2B5EF4-FFF2-40B4-BE49-F238E27FC236}">
                <a16:creationId xmlns:a16="http://schemas.microsoft.com/office/drawing/2014/main" id="{0A1036B9-8A8E-FF4E-B28C-C817BFAFC10B}"/>
              </a:ext>
            </a:extLst>
          </p:cNvPr>
          <p:cNvSpPr/>
          <p:nvPr/>
        </p:nvSpPr>
        <p:spPr>
          <a:xfrm>
            <a:off x="4655041" y="51310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2" name="Oval 81">
            <a:extLst>
              <a:ext uri="{FF2B5EF4-FFF2-40B4-BE49-F238E27FC236}">
                <a16:creationId xmlns:a16="http://schemas.microsoft.com/office/drawing/2014/main" id="{10E4951F-0ED6-47AE-BD34-59C8C120570F}"/>
              </a:ext>
            </a:extLst>
          </p:cNvPr>
          <p:cNvSpPr/>
          <p:nvPr/>
        </p:nvSpPr>
        <p:spPr>
          <a:xfrm>
            <a:off x="5019565" y="51310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Title 2">
            <a:extLst>
              <a:ext uri="{FF2B5EF4-FFF2-40B4-BE49-F238E27FC236}">
                <a16:creationId xmlns:a16="http://schemas.microsoft.com/office/drawing/2014/main" id="{D163C73A-559F-2E3D-7ECD-A0B6EB158FEA}"/>
              </a:ext>
            </a:extLst>
          </p:cNvPr>
          <p:cNvSpPr txBox="1"/>
          <p:nvPr/>
        </p:nvSpPr>
        <p:spPr>
          <a:xfrm>
            <a:off x="624070" y="51427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單寧</a:t>
            </a:r>
          </a:p>
        </p:txBody>
      </p:sp>
      <p:cxnSp>
        <p:nvCxnSpPr>
          <p:cNvPr id="84" name="Straight Connector 83">
            <a:extLst>
              <a:ext uri="{FF2B5EF4-FFF2-40B4-BE49-F238E27FC236}">
                <a16:creationId xmlns:a16="http://schemas.microsoft.com/office/drawing/2014/main" id="{580A5392-803F-4921-AB81-E0B766AEEA69}"/>
              </a:ext>
            </a:extLst>
          </p:cNvPr>
          <p:cNvCxnSpPr>
            <a:cxnSpLocks/>
          </p:cNvCxnSpPr>
          <p:nvPr/>
        </p:nvCxnSpPr>
        <p:spPr>
          <a:xfrm>
            <a:off x="1184744" y="5310608"/>
            <a:ext cx="86807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5" name="Oval 84">
            <a:extLst>
              <a:ext uri="{FF2B5EF4-FFF2-40B4-BE49-F238E27FC236}">
                <a16:creationId xmlns:a16="http://schemas.microsoft.com/office/drawing/2014/main" id="{D61DE221-C84F-6201-D503-95FCACC6B5A7}"/>
              </a:ext>
            </a:extLst>
          </p:cNvPr>
          <p:cNvSpPr/>
          <p:nvPr/>
        </p:nvSpPr>
        <p:spPr>
          <a:xfrm>
            <a:off x="2104517" y="62431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3A249BA4-FDA0-7C16-93E9-BDDC455A14FD}"/>
              </a:ext>
            </a:extLst>
          </p:cNvPr>
          <p:cNvSpPr/>
          <p:nvPr/>
        </p:nvSpPr>
        <p:spPr>
          <a:xfrm>
            <a:off x="2468660" y="624023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7" name="Oval 86">
            <a:extLst>
              <a:ext uri="{FF2B5EF4-FFF2-40B4-BE49-F238E27FC236}">
                <a16:creationId xmlns:a16="http://schemas.microsoft.com/office/drawing/2014/main" id="{77FEF920-104D-7C7C-599A-384938D03659}"/>
              </a:ext>
            </a:extLst>
          </p:cNvPr>
          <p:cNvSpPr/>
          <p:nvPr/>
        </p:nvSpPr>
        <p:spPr>
          <a:xfrm>
            <a:off x="2832803" y="62402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8" name="Oval 87">
            <a:extLst>
              <a:ext uri="{FF2B5EF4-FFF2-40B4-BE49-F238E27FC236}">
                <a16:creationId xmlns:a16="http://schemas.microsoft.com/office/drawing/2014/main" id="{B7F7DAA2-FDE6-917C-8197-4C1D1A70F5FB}"/>
              </a:ext>
            </a:extLst>
          </p:cNvPr>
          <p:cNvSpPr/>
          <p:nvPr/>
        </p:nvSpPr>
        <p:spPr>
          <a:xfrm>
            <a:off x="3196946" y="62402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4C57143A-78C8-57D7-7147-934FF43A98CB}"/>
              </a:ext>
            </a:extLst>
          </p:cNvPr>
          <p:cNvSpPr/>
          <p:nvPr/>
        </p:nvSpPr>
        <p:spPr>
          <a:xfrm>
            <a:off x="3561470" y="62402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A964303D-29CA-B396-7085-9E15E3A22940}"/>
              </a:ext>
            </a:extLst>
          </p:cNvPr>
          <p:cNvSpPr/>
          <p:nvPr/>
        </p:nvSpPr>
        <p:spPr>
          <a:xfrm>
            <a:off x="3926755" y="6240233"/>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33CA8CB3-A33E-8421-E7A6-528C22FBA7F1}"/>
              </a:ext>
            </a:extLst>
          </p:cNvPr>
          <p:cNvSpPr/>
          <p:nvPr/>
        </p:nvSpPr>
        <p:spPr>
          <a:xfrm>
            <a:off x="5019565" y="624023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Title 2">
            <a:extLst>
              <a:ext uri="{FF2B5EF4-FFF2-40B4-BE49-F238E27FC236}">
                <a16:creationId xmlns:a16="http://schemas.microsoft.com/office/drawing/2014/main" id="{54277F06-9E24-B2AB-5661-9CB98AD69D6F}"/>
              </a:ext>
            </a:extLst>
          </p:cNvPr>
          <p:cNvSpPr txBox="1"/>
          <p:nvPr/>
        </p:nvSpPr>
        <p:spPr>
          <a:xfrm>
            <a:off x="2006485" y="596173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8%</a:t>
            </a:r>
          </a:p>
        </p:txBody>
      </p:sp>
      <p:sp>
        <p:nvSpPr>
          <p:cNvPr id="93" name="Title 2">
            <a:extLst>
              <a:ext uri="{FF2B5EF4-FFF2-40B4-BE49-F238E27FC236}">
                <a16:creationId xmlns:a16="http://schemas.microsoft.com/office/drawing/2014/main" id="{BA50093F-35A1-EF2D-B62B-D8D39807F67B}"/>
              </a:ext>
            </a:extLst>
          </p:cNvPr>
          <p:cNvSpPr txBox="1"/>
          <p:nvPr/>
        </p:nvSpPr>
        <p:spPr>
          <a:xfrm>
            <a:off x="3385405" y="5961576"/>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13% – 14%</a:t>
            </a:r>
          </a:p>
        </p:txBody>
      </p:sp>
      <p:sp>
        <p:nvSpPr>
          <p:cNvPr id="94" name="Title 2">
            <a:extLst>
              <a:ext uri="{FF2B5EF4-FFF2-40B4-BE49-F238E27FC236}">
                <a16:creationId xmlns:a16="http://schemas.microsoft.com/office/drawing/2014/main" id="{940D5E92-4A8B-74B9-A7B9-AFBCDBD99B7D}"/>
              </a:ext>
            </a:extLst>
          </p:cNvPr>
          <p:cNvSpPr txBox="1"/>
          <p:nvPr/>
        </p:nvSpPr>
        <p:spPr>
          <a:xfrm>
            <a:off x="4569367" y="596173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17%</a:t>
            </a:r>
          </a:p>
        </p:txBody>
      </p:sp>
      <p:sp>
        <p:nvSpPr>
          <p:cNvPr id="95" name="Title 2">
            <a:extLst>
              <a:ext uri="{FF2B5EF4-FFF2-40B4-BE49-F238E27FC236}">
                <a16:creationId xmlns:a16="http://schemas.microsoft.com/office/drawing/2014/main" id="{CD74EF1F-3A25-7105-BA18-4E25F0EDDA51}"/>
              </a:ext>
            </a:extLst>
          </p:cNvPr>
          <p:cNvSpPr txBox="1"/>
          <p:nvPr/>
        </p:nvSpPr>
        <p:spPr>
          <a:xfrm>
            <a:off x="624070" y="625194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酒精</a:t>
            </a:r>
          </a:p>
        </p:txBody>
      </p:sp>
      <p:cxnSp>
        <p:nvCxnSpPr>
          <p:cNvPr id="96" name="Straight Connector 95">
            <a:extLst>
              <a:ext uri="{FF2B5EF4-FFF2-40B4-BE49-F238E27FC236}">
                <a16:creationId xmlns:a16="http://schemas.microsoft.com/office/drawing/2014/main" id="{1961FD5E-62E9-2AE3-307A-F05ABD44FEEC}"/>
              </a:ext>
            </a:extLst>
          </p:cNvPr>
          <p:cNvCxnSpPr>
            <a:cxnSpLocks/>
          </p:cNvCxnSpPr>
          <p:nvPr/>
        </p:nvCxnSpPr>
        <p:spPr>
          <a:xfrm>
            <a:off x="1184744" y="6419815"/>
            <a:ext cx="86807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93B6F5F2-23E4-7695-F1CB-8B9CC5CA988C}"/>
              </a:ext>
            </a:extLst>
          </p:cNvPr>
          <p:cNvCxnSpPr>
            <a:cxnSpLocks/>
          </p:cNvCxnSpPr>
          <p:nvPr/>
        </p:nvCxnSpPr>
        <p:spPr>
          <a:xfrm>
            <a:off x="2235991" y="2335938"/>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8" name="Oval 97">
            <a:extLst>
              <a:ext uri="{FF2B5EF4-FFF2-40B4-BE49-F238E27FC236}">
                <a16:creationId xmlns:a16="http://schemas.microsoft.com/office/drawing/2014/main" id="{9E5A2756-6593-0355-4F4E-A181E03FD88C}"/>
              </a:ext>
            </a:extLst>
          </p:cNvPr>
          <p:cNvSpPr/>
          <p:nvPr/>
        </p:nvSpPr>
        <p:spPr>
          <a:xfrm>
            <a:off x="2104517" y="556425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Oval 98">
            <a:extLst>
              <a:ext uri="{FF2B5EF4-FFF2-40B4-BE49-F238E27FC236}">
                <a16:creationId xmlns:a16="http://schemas.microsoft.com/office/drawing/2014/main" id="{92203C5F-11DE-D74A-AF55-CF405EA14274}"/>
              </a:ext>
            </a:extLst>
          </p:cNvPr>
          <p:cNvSpPr/>
          <p:nvPr/>
        </p:nvSpPr>
        <p:spPr>
          <a:xfrm>
            <a:off x="2468660" y="55613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0" name="Oval 99">
            <a:extLst>
              <a:ext uri="{FF2B5EF4-FFF2-40B4-BE49-F238E27FC236}">
                <a16:creationId xmlns:a16="http://schemas.microsoft.com/office/drawing/2014/main" id="{387C1151-CECF-755C-4AAA-F3568D140373}"/>
              </a:ext>
            </a:extLst>
          </p:cNvPr>
          <p:cNvSpPr/>
          <p:nvPr/>
        </p:nvSpPr>
        <p:spPr>
          <a:xfrm>
            <a:off x="2832803" y="55613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1" name="Oval 100">
            <a:extLst>
              <a:ext uri="{FF2B5EF4-FFF2-40B4-BE49-F238E27FC236}">
                <a16:creationId xmlns:a16="http://schemas.microsoft.com/office/drawing/2014/main" id="{9D066226-869D-63EC-0AAC-3A04BFAF0284}"/>
              </a:ext>
            </a:extLst>
          </p:cNvPr>
          <p:cNvSpPr/>
          <p:nvPr/>
        </p:nvSpPr>
        <p:spPr>
          <a:xfrm>
            <a:off x="3196946" y="55613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2" name="Oval 101">
            <a:extLst>
              <a:ext uri="{FF2B5EF4-FFF2-40B4-BE49-F238E27FC236}">
                <a16:creationId xmlns:a16="http://schemas.microsoft.com/office/drawing/2014/main" id="{8100CE5B-2164-F6AC-EE83-F97440A1A681}"/>
              </a:ext>
            </a:extLst>
          </p:cNvPr>
          <p:cNvSpPr/>
          <p:nvPr/>
        </p:nvSpPr>
        <p:spPr>
          <a:xfrm>
            <a:off x="3561470" y="55613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3" name="Oval 102">
            <a:extLst>
              <a:ext uri="{FF2B5EF4-FFF2-40B4-BE49-F238E27FC236}">
                <a16:creationId xmlns:a16="http://schemas.microsoft.com/office/drawing/2014/main" id="{EB5EE579-7BA7-6580-8428-9A3DCE200857}"/>
              </a:ext>
            </a:extLst>
          </p:cNvPr>
          <p:cNvSpPr/>
          <p:nvPr/>
        </p:nvSpPr>
        <p:spPr>
          <a:xfrm>
            <a:off x="3925994" y="55613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F6E24393-4958-0B46-162C-B9384B4181CE}"/>
              </a:ext>
            </a:extLst>
          </p:cNvPr>
          <p:cNvSpPr/>
          <p:nvPr/>
        </p:nvSpPr>
        <p:spPr>
          <a:xfrm>
            <a:off x="4284339" y="55613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78756D24-CD10-26CE-7637-E36E3879FACD}"/>
              </a:ext>
            </a:extLst>
          </p:cNvPr>
          <p:cNvSpPr/>
          <p:nvPr/>
        </p:nvSpPr>
        <p:spPr>
          <a:xfrm>
            <a:off x="4655041" y="55613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730B80-F960-FCBE-A5CB-EA353C02A479}"/>
              </a:ext>
            </a:extLst>
          </p:cNvPr>
          <p:cNvSpPr/>
          <p:nvPr/>
        </p:nvSpPr>
        <p:spPr>
          <a:xfrm>
            <a:off x="5019565" y="55613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Title 2">
            <a:extLst>
              <a:ext uri="{FF2B5EF4-FFF2-40B4-BE49-F238E27FC236}">
                <a16:creationId xmlns:a16="http://schemas.microsoft.com/office/drawing/2014/main" id="{0419AE92-F7EC-06FF-C273-7B03C833522E}"/>
              </a:ext>
            </a:extLst>
          </p:cNvPr>
          <p:cNvSpPr txBox="1"/>
          <p:nvPr/>
        </p:nvSpPr>
        <p:spPr>
          <a:xfrm>
            <a:off x="624070" y="557306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酸度</a:t>
            </a:r>
          </a:p>
        </p:txBody>
      </p:sp>
      <p:cxnSp>
        <p:nvCxnSpPr>
          <p:cNvPr id="108" name="Straight Connector 107">
            <a:extLst>
              <a:ext uri="{FF2B5EF4-FFF2-40B4-BE49-F238E27FC236}">
                <a16:creationId xmlns:a16="http://schemas.microsoft.com/office/drawing/2014/main" id="{CD0CD122-3215-2D19-41AF-8119685CAD02}"/>
              </a:ext>
            </a:extLst>
          </p:cNvPr>
          <p:cNvCxnSpPr>
            <a:cxnSpLocks/>
          </p:cNvCxnSpPr>
          <p:nvPr/>
        </p:nvCxnSpPr>
        <p:spPr>
          <a:xfrm>
            <a:off x="1184744" y="5740937"/>
            <a:ext cx="86807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9" name="Title 2">
            <a:extLst>
              <a:ext uri="{FF2B5EF4-FFF2-40B4-BE49-F238E27FC236}">
                <a16:creationId xmlns:a16="http://schemas.microsoft.com/office/drawing/2014/main" id="{CB756EE3-2F15-2351-D7FF-10FA262E79B7}"/>
              </a:ext>
            </a:extLst>
          </p:cNvPr>
          <p:cNvSpPr txBox="1"/>
          <p:nvPr/>
        </p:nvSpPr>
        <p:spPr>
          <a:xfrm>
            <a:off x="2006485" y="4387339"/>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低</a:t>
            </a:r>
          </a:p>
        </p:txBody>
      </p:sp>
      <p:sp>
        <p:nvSpPr>
          <p:cNvPr id="5" name="Oval 4">
            <a:extLst>
              <a:ext uri="{FF2B5EF4-FFF2-40B4-BE49-F238E27FC236}">
                <a16:creationId xmlns:a16="http://schemas.microsoft.com/office/drawing/2014/main" id="{396F0EDF-68A7-55EB-13E0-7358597E3495}"/>
              </a:ext>
            </a:extLst>
          </p:cNvPr>
          <p:cNvSpPr/>
          <p:nvPr/>
        </p:nvSpPr>
        <p:spPr>
          <a:xfrm>
            <a:off x="2104517" y="4701667"/>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2CFFCAA8-104D-A4A2-B1EB-A570779C4187}"/>
              </a:ext>
            </a:extLst>
          </p:cNvPr>
          <p:cNvSpPr/>
          <p:nvPr/>
        </p:nvSpPr>
        <p:spPr>
          <a:xfrm>
            <a:off x="2468660" y="469876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 name="Oval 6">
            <a:extLst>
              <a:ext uri="{FF2B5EF4-FFF2-40B4-BE49-F238E27FC236}">
                <a16:creationId xmlns:a16="http://schemas.microsoft.com/office/drawing/2014/main" id="{CF8933D4-A7CE-3AFE-A09D-08E149A79495}"/>
              </a:ext>
            </a:extLst>
          </p:cNvPr>
          <p:cNvSpPr/>
          <p:nvPr/>
        </p:nvSpPr>
        <p:spPr>
          <a:xfrm>
            <a:off x="2832803" y="469876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 name="Oval 16">
            <a:extLst>
              <a:ext uri="{FF2B5EF4-FFF2-40B4-BE49-F238E27FC236}">
                <a16:creationId xmlns:a16="http://schemas.microsoft.com/office/drawing/2014/main" id="{B04EEFBB-0AC5-FC12-FC69-151A78A0B7FB}"/>
              </a:ext>
            </a:extLst>
          </p:cNvPr>
          <p:cNvSpPr/>
          <p:nvPr/>
        </p:nvSpPr>
        <p:spPr>
          <a:xfrm>
            <a:off x="3196946" y="469876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768F8964-0996-5159-E588-AFC9A14A2FFA}"/>
              </a:ext>
            </a:extLst>
          </p:cNvPr>
          <p:cNvSpPr/>
          <p:nvPr/>
        </p:nvSpPr>
        <p:spPr>
          <a:xfrm>
            <a:off x="3561470" y="469876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0A288CE6-AC78-25CF-D212-8E13AE6243A2}"/>
              </a:ext>
            </a:extLst>
          </p:cNvPr>
          <p:cNvSpPr/>
          <p:nvPr/>
        </p:nvSpPr>
        <p:spPr>
          <a:xfrm>
            <a:off x="3925994" y="4698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1" name="Oval 30">
            <a:extLst>
              <a:ext uri="{FF2B5EF4-FFF2-40B4-BE49-F238E27FC236}">
                <a16:creationId xmlns:a16="http://schemas.microsoft.com/office/drawing/2014/main" id="{FCF94830-4C83-9D39-9D15-05EE3668B410}"/>
              </a:ext>
            </a:extLst>
          </p:cNvPr>
          <p:cNvSpPr/>
          <p:nvPr/>
        </p:nvSpPr>
        <p:spPr>
          <a:xfrm>
            <a:off x="4284339" y="4698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7DDF6917-8A6A-FCC4-1E7B-2A95AE986AC7}"/>
              </a:ext>
            </a:extLst>
          </p:cNvPr>
          <p:cNvSpPr/>
          <p:nvPr/>
        </p:nvSpPr>
        <p:spPr>
          <a:xfrm>
            <a:off x="4655041" y="4698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Oval 37">
            <a:extLst>
              <a:ext uri="{FF2B5EF4-FFF2-40B4-BE49-F238E27FC236}">
                <a16:creationId xmlns:a16="http://schemas.microsoft.com/office/drawing/2014/main" id="{61D7B188-30C7-1178-91D1-BC483D1E0940}"/>
              </a:ext>
            </a:extLst>
          </p:cNvPr>
          <p:cNvSpPr/>
          <p:nvPr/>
        </p:nvSpPr>
        <p:spPr>
          <a:xfrm>
            <a:off x="5019565" y="4698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Title 2">
            <a:extLst>
              <a:ext uri="{FF2B5EF4-FFF2-40B4-BE49-F238E27FC236}">
                <a16:creationId xmlns:a16="http://schemas.microsoft.com/office/drawing/2014/main" id="{4FDE5980-8D5E-B850-AE39-646F9287D998}"/>
              </a:ext>
            </a:extLst>
          </p:cNvPr>
          <p:cNvSpPr txBox="1"/>
          <p:nvPr/>
        </p:nvSpPr>
        <p:spPr>
          <a:xfrm>
            <a:off x="624070" y="471047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橡木</a:t>
            </a:r>
          </a:p>
        </p:txBody>
      </p:sp>
      <p:cxnSp>
        <p:nvCxnSpPr>
          <p:cNvPr id="61" name="Straight Connector 60">
            <a:extLst>
              <a:ext uri="{FF2B5EF4-FFF2-40B4-BE49-F238E27FC236}">
                <a16:creationId xmlns:a16="http://schemas.microsoft.com/office/drawing/2014/main" id="{43094220-39C2-F11D-A576-988A610E7560}"/>
              </a:ext>
            </a:extLst>
          </p:cNvPr>
          <p:cNvCxnSpPr>
            <a:cxnSpLocks/>
          </p:cNvCxnSpPr>
          <p:nvPr/>
        </p:nvCxnSpPr>
        <p:spPr>
          <a:xfrm>
            <a:off x="1184744" y="4878347"/>
            <a:ext cx="86807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7D3E4762-3A5E-7E94-362B-20874C04096A}"/>
              </a:ext>
            </a:extLst>
          </p:cNvPr>
          <p:cNvSpPr/>
          <p:nvPr/>
        </p:nvSpPr>
        <p:spPr>
          <a:xfrm>
            <a:off x="4647858" y="624023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02A2B036-9C53-C389-361D-D64CD7D08B07}"/>
              </a:ext>
            </a:extLst>
          </p:cNvPr>
          <p:cNvSpPr/>
          <p:nvPr/>
        </p:nvSpPr>
        <p:spPr>
          <a:xfrm>
            <a:off x="4284336" y="624023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Tree>
    <p:extLst>
      <p:ext uri="{BB962C8B-B14F-4D97-AF65-F5344CB8AC3E}">
        <p14:creationId xmlns:p14="http://schemas.microsoft.com/office/powerpoint/2010/main" val="2001931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7B4314F-591A-C9FB-F659-D6B06A06766E}"/>
              </a:ext>
            </a:extLst>
          </p:cNvPr>
          <p:cNvSpPr>
            <a:spLocks noGrp="1"/>
          </p:cNvSpPr>
          <p:nvPr>
            <p:ph type="body" sz="quarter" idx="11"/>
          </p:nvPr>
        </p:nvSpPr>
        <p:spPr>
          <a:xfrm>
            <a:off x="4182796" y="3444927"/>
            <a:ext cx="1516650" cy="270862"/>
          </a:xfrm>
        </p:spPr>
        <p:txBody>
          <a:bodyPr/>
          <a:lstStyle/>
          <a:p>
            <a:pPr algn="ctr"/>
            <a:r>
              <a:rPr lang="zh-CN" altLang="en-US" sz="1400" b="1" dirty="0">
                <a:solidFill>
                  <a:prstClr val="black"/>
                </a:solidFill>
                <a:latin typeface="Microsoft JhengHei" panose="020B0604030504040204" pitchFamily="34" charset="-120"/>
                <a:cs typeface="Hellix SemiBold"/>
              </a:rPr>
              <a:t>鮭魚</a:t>
            </a:r>
            <a:endParaRPr lang="en-AU" sz="1400" b="1" dirty="0">
              <a:solidFill>
                <a:prstClr val="black"/>
              </a:solidFill>
              <a:latin typeface="Microsoft JhengHei" panose="020B0604030504040204" pitchFamily="34" charset="-120"/>
              <a:cs typeface="Hellix SemiBold"/>
            </a:endParaRPr>
          </a:p>
        </p:txBody>
      </p:sp>
      <p:sp>
        <p:nvSpPr>
          <p:cNvPr id="5" name="Text Placeholder 4">
            <a:extLst>
              <a:ext uri="{FF2B5EF4-FFF2-40B4-BE49-F238E27FC236}">
                <a16:creationId xmlns:a16="http://schemas.microsoft.com/office/drawing/2014/main" id="{E4863900-DC83-668A-5F4D-2735D1313FEC}"/>
              </a:ext>
            </a:extLst>
          </p:cNvPr>
          <p:cNvSpPr>
            <a:spLocks noGrp="1"/>
          </p:cNvSpPr>
          <p:nvPr>
            <p:ph type="body" sz="quarter" idx="13"/>
          </p:nvPr>
        </p:nvSpPr>
        <p:spPr>
          <a:xfrm>
            <a:off x="581551" y="590262"/>
            <a:ext cx="6816440" cy="1325563"/>
          </a:xfrm>
        </p:spPr>
        <p:txBody>
          <a:bodyPr/>
          <a:lstStyle/>
          <a:p>
            <a:r>
              <a:rPr lang="zh-CN" altLang="en-US" b="1" dirty="0">
                <a:solidFill>
                  <a:schemeClr val="accent1"/>
                </a:solidFill>
                <a:latin typeface="Microsoft JhengHei" panose="020B0604030504040204" pitchFamily="34" charset="-120"/>
              </a:rPr>
              <a:t>食物搭配</a:t>
            </a:r>
          </a:p>
        </p:txBody>
      </p:sp>
      <p:pic>
        <p:nvPicPr>
          <p:cNvPr id="23" name="Picture Placeholder 8">
            <a:extLst>
              <a:ext uri="{FF2B5EF4-FFF2-40B4-BE49-F238E27FC236}">
                <a16:creationId xmlns:a16="http://schemas.microsoft.com/office/drawing/2014/main" id="{D2C8B0D2-1673-4651-BE69-E68689A4C6C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42949" y="1078840"/>
            <a:ext cx="1845086" cy="5585711"/>
          </a:xfrm>
          <a:prstGeom prst="rect">
            <a:avLst/>
          </a:prstGeom>
        </p:spPr>
      </p:pic>
      <p:sp>
        <p:nvSpPr>
          <p:cNvPr id="24" name="object 10">
            <a:extLst>
              <a:ext uri="{FF2B5EF4-FFF2-40B4-BE49-F238E27FC236}">
                <a16:creationId xmlns:a16="http://schemas.microsoft.com/office/drawing/2014/main" id="{6DCABD3C-5BB0-3F71-D8A7-006C200A6D0C}"/>
              </a:ext>
            </a:extLst>
          </p:cNvPr>
          <p:cNvSpPr txBox="1"/>
          <p:nvPr/>
        </p:nvSpPr>
        <p:spPr>
          <a:xfrm rot="16200000">
            <a:off x="-171158" y="4371390"/>
            <a:ext cx="4059813" cy="410433"/>
          </a:xfrm>
          <a:prstGeom prst="rect">
            <a:avLst/>
          </a:prstGeom>
        </p:spPr>
        <p:txBody>
          <a:bodyPr vert="horz" wrap="square" lIns="0" tIns="12065" rIns="0" bIns="0" rtlCol="0">
            <a:spAutoFit/>
          </a:bodyPr>
          <a:lstStyle/>
          <a:p>
            <a:pPr algn="ctr" defTabSz="914453">
              <a:lnSpc>
                <a:spcPct val="80000"/>
              </a:lnSpc>
              <a:spcBef>
                <a:spcPct val="0"/>
              </a:spcBef>
            </a:pPr>
            <a:r>
              <a:rPr lang="en-AU" altLang="zh-CN" sz="32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PINOT NOIR</a:t>
            </a:r>
            <a:endParaRPr lang="en-AU" sz="3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3" name="Text Placeholder 3">
            <a:extLst>
              <a:ext uri="{FF2B5EF4-FFF2-40B4-BE49-F238E27FC236}">
                <a16:creationId xmlns:a16="http://schemas.microsoft.com/office/drawing/2014/main" id="{D127FE11-0517-5390-C74A-A5EE299BAFA0}"/>
              </a:ext>
            </a:extLst>
          </p:cNvPr>
          <p:cNvSpPr txBox="1">
            <a:spLocks/>
          </p:cNvSpPr>
          <p:nvPr/>
        </p:nvSpPr>
        <p:spPr>
          <a:xfrm>
            <a:off x="6621815" y="3444927"/>
            <a:ext cx="1758326"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prstClr val="black"/>
                </a:solidFill>
                <a:latin typeface="Microsoft JhengHei" panose="020B0604030504040204" pitchFamily="34" charset="-120"/>
                <a:ea typeface="Microsoft JhengHei" panose="020B0604030504040204" pitchFamily="34" charset="-120"/>
                <a:cs typeface="Hellix SemiBold"/>
              </a:rPr>
              <a:t>雞肉</a:t>
            </a:r>
            <a:endParaRPr lang="en-AU" sz="1400" b="1" dirty="0">
              <a:solidFill>
                <a:prstClr val="black"/>
              </a:solidFill>
              <a:latin typeface="Microsoft JhengHei" panose="020B0604030504040204" pitchFamily="34" charset="-120"/>
              <a:ea typeface="Microsoft JhengHei" panose="020B0604030504040204" pitchFamily="34" charset="-120"/>
              <a:cs typeface="Hellix SemiBold"/>
            </a:endParaRPr>
          </a:p>
        </p:txBody>
      </p:sp>
      <p:sp>
        <p:nvSpPr>
          <p:cNvPr id="10" name="Text Placeholder 3">
            <a:extLst>
              <a:ext uri="{FF2B5EF4-FFF2-40B4-BE49-F238E27FC236}">
                <a16:creationId xmlns:a16="http://schemas.microsoft.com/office/drawing/2014/main" id="{44922030-0B4A-390D-5FB1-7279DBAF511D}"/>
              </a:ext>
            </a:extLst>
          </p:cNvPr>
          <p:cNvSpPr txBox="1">
            <a:spLocks/>
          </p:cNvSpPr>
          <p:nvPr/>
        </p:nvSpPr>
        <p:spPr>
          <a:xfrm>
            <a:off x="3238690" y="5864342"/>
            <a:ext cx="1576524"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prstClr val="black"/>
                </a:solidFill>
                <a:latin typeface="Microsoft JhengHei" panose="020B0604030504040204" pitchFamily="34" charset="-120"/>
                <a:ea typeface="Microsoft JhengHei" panose="020B0604030504040204" pitchFamily="34" charset="-120"/>
                <a:cs typeface="Hellix SemiBold"/>
              </a:rPr>
              <a:t>豬肉</a:t>
            </a:r>
            <a:endParaRPr lang="en-AU" sz="1400" b="1" dirty="0">
              <a:solidFill>
                <a:prstClr val="black"/>
              </a:solidFill>
              <a:latin typeface="Microsoft JhengHei" panose="020B0604030504040204" pitchFamily="34" charset="-120"/>
              <a:ea typeface="Microsoft JhengHei" panose="020B0604030504040204" pitchFamily="34" charset="-120"/>
              <a:cs typeface="Hellix SemiBold"/>
            </a:endParaRPr>
          </a:p>
        </p:txBody>
      </p:sp>
      <p:sp>
        <p:nvSpPr>
          <p:cNvPr id="6" name="Text Placeholder 3">
            <a:extLst>
              <a:ext uri="{FF2B5EF4-FFF2-40B4-BE49-F238E27FC236}">
                <a16:creationId xmlns:a16="http://schemas.microsoft.com/office/drawing/2014/main" id="{FA9151FC-E927-64AA-A785-287111253DA6}"/>
              </a:ext>
            </a:extLst>
          </p:cNvPr>
          <p:cNvSpPr txBox="1">
            <a:spLocks/>
          </p:cNvSpPr>
          <p:nvPr/>
        </p:nvSpPr>
        <p:spPr>
          <a:xfrm>
            <a:off x="8940882" y="3444927"/>
            <a:ext cx="1416715"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prstClr val="black"/>
                </a:solidFill>
                <a:latin typeface="Microsoft JhengHei" panose="020B0604030504040204" pitchFamily="34" charset="-120"/>
                <a:ea typeface="Microsoft JhengHei" panose="020B0604030504040204" pitchFamily="34" charset="-120"/>
                <a:cs typeface="Hellix SemiBold"/>
              </a:rPr>
              <a:t>鴨肉</a:t>
            </a:r>
            <a:endParaRPr lang="en-AU" sz="1400" b="1" dirty="0">
              <a:solidFill>
                <a:prstClr val="black"/>
              </a:solidFill>
              <a:latin typeface="Microsoft JhengHei" panose="020B0604030504040204" pitchFamily="34" charset="-120"/>
              <a:ea typeface="Microsoft JhengHei" panose="020B0604030504040204" pitchFamily="34" charset="-120"/>
              <a:cs typeface="Hellix SemiBold"/>
            </a:endParaRPr>
          </a:p>
        </p:txBody>
      </p:sp>
      <p:sp>
        <p:nvSpPr>
          <p:cNvPr id="7" name="Text Placeholder 3">
            <a:extLst>
              <a:ext uri="{FF2B5EF4-FFF2-40B4-BE49-F238E27FC236}">
                <a16:creationId xmlns:a16="http://schemas.microsoft.com/office/drawing/2014/main" id="{9FD73AE3-2A73-78A1-0EF1-D72AF50BA1B4}"/>
              </a:ext>
            </a:extLst>
          </p:cNvPr>
          <p:cNvSpPr txBox="1">
            <a:spLocks/>
          </p:cNvSpPr>
          <p:nvPr/>
        </p:nvSpPr>
        <p:spPr>
          <a:xfrm>
            <a:off x="7739262" y="5864342"/>
            <a:ext cx="1516651"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prstClr val="black"/>
                </a:solidFill>
                <a:latin typeface="Microsoft JhengHei" panose="020B0604030504040204" pitchFamily="34" charset="-120"/>
                <a:ea typeface="Microsoft JhengHei" panose="020B0604030504040204" pitchFamily="34" charset="-120"/>
                <a:cs typeface="Hellix SemiBold"/>
              </a:rPr>
              <a:t>肉醬和肉凍</a:t>
            </a:r>
            <a:endParaRPr lang="en-AU" sz="1400" b="1" dirty="0">
              <a:solidFill>
                <a:prstClr val="black"/>
              </a:solidFill>
              <a:latin typeface="Microsoft JhengHei" panose="020B0604030504040204" pitchFamily="34" charset="-120"/>
              <a:ea typeface="Microsoft JhengHei" panose="020B0604030504040204" pitchFamily="34" charset="-120"/>
              <a:cs typeface="Hellix SemiBold"/>
            </a:endParaRPr>
          </a:p>
        </p:txBody>
      </p:sp>
      <p:sp>
        <p:nvSpPr>
          <p:cNvPr id="8" name="Text Placeholder 3">
            <a:extLst>
              <a:ext uri="{FF2B5EF4-FFF2-40B4-BE49-F238E27FC236}">
                <a16:creationId xmlns:a16="http://schemas.microsoft.com/office/drawing/2014/main" id="{39164AFB-EB73-2F9E-E20C-85E3E34A9466}"/>
              </a:ext>
            </a:extLst>
          </p:cNvPr>
          <p:cNvSpPr txBox="1">
            <a:spLocks/>
          </p:cNvSpPr>
          <p:nvPr/>
        </p:nvSpPr>
        <p:spPr>
          <a:xfrm>
            <a:off x="9768886" y="5864342"/>
            <a:ext cx="2122239"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prstClr val="black"/>
                </a:solidFill>
                <a:latin typeface="Microsoft JhengHei" panose="020B0604030504040204" pitchFamily="34" charset="-120"/>
                <a:ea typeface="Microsoft JhengHei" panose="020B0604030504040204" pitchFamily="34" charset="-120"/>
                <a:cs typeface="Hellix SemiBold"/>
              </a:rPr>
              <a:t>康堤乳酪</a:t>
            </a:r>
            <a:endParaRPr lang="en-AU" sz="1400" b="1" dirty="0">
              <a:solidFill>
                <a:prstClr val="black"/>
              </a:solidFill>
              <a:latin typeface="Microsoft JhengHei" panose="020B0604030504040204" pitchFamily="34" charset="-120"/>
              <a:ea typeface="Microsoft JhengHei" panose="020B0604030504040204" pitchFamily="34" charset="-120"/>
              <a:cs typeface="Hellix SemiBold"/>
            </a:endParaRPr>
          </a:p>
        </p:txBody>
      </p:sp>
      <p:pic>
        <p:nvPicPr>
          <p:cNvPr id="11" name="Picture 10">
            <a:extLst>
              <a:ext uri="{FF2B5EF4-FFF2-40B4-BE49-F238E27FC236}">
                <a16:creationId xmlns:a16="http://schemas.microsoft.com/office/drawing/2014/main" id="{0B9A4144-EB5F-DDA5-39A1-9726B55C74D4}"/>
              </a:ext>
            </a:extLst>
          </p:cNvPr>
          <p:cNvPicPr>
            <a:picLocks noChangeAspect="1"/>
          </p:cNvPicPr>
          <p:nvPr/>
        </p:nvPicPr>
        <p:blipFill>
          <a:blip r:embed="rId4"/>
          <a:stretch>
            <a:fillRect/>
          </a:stretch>
        </p:blipFill>
        <p:spPr>
          <a:xfrm>
            <a:off x="5433983" y="4709046"/>
            <a:ext cx="1651135" cy="1000688"/>
          </a:xfrm>
          <a:prstGeom prst="rect">
            <a:avLst/>
          </a:prstGeom>
        </p:spPr>
      </p:pic>
      <p:sp>
        <p:nvSpPr>
          <p:cNvPr id="2" name="Text Placeholder 3">
            <a:extLst>
              <a:ext uri="{FF2B5EF4-FFF2-40B4-BE49-F238E27FC236}">
                <a16:creationId xmlns:a16="http://schemas.microsoft.com/office/drawing/2014/main" id="{C3D48711-266A-A859-997C-087E1330735D}"/>
              </a:ext>
            </a:extLst>
          </p:cNvPr>
          <p:cNvSpPr txBox="1">
            <a:spLocks/>
          </p:cNvSpPr>
          <p:nvPr/>
        </p:nvSpPr>
        <p:spPr>
          <a:xfrm>
            <a:off x="5501226" y="5864342"/>
            <a:ext cx="1516650"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prstClr val="black"/>
                </a:solidFill>
                <a:latin typeface="Microsoft JhengHei" panose="020B0604030504040204" pitchFamily="34" charset="-120"/>
                <a:ea typeface="Microsoft JhengHei" panose="020B0604030504040204" pitchFamily="34" charset="-120"/>
                <a:cs typeface="Hellix SemiBold"/>
              </a:rPr>
              <a:t>醃製肉品</a:t>
            </a:r>
            <a:endParaRPr lang="en-AU" sz="1400" b="1" dirty="0">
              <a:solidFill>
                <a:prstClr val="black"/>
              </a:solidFill>
              <a:latin typeface="Microsoft JhengHei" panose="020B0604030504040204" pitchFamily="34" charset="-120"/>
              <a:ea typeface="Microsoft JhengHei" panose="020B0604030504040204" pitchFamily="34" charset="-120"/>
              <a:cs typeface="Hellix SemiBold"/>
            </a:endParaRPr>
          </a:p>
        </p:txBody>
      </p:sp>
      <p:pic>
        <p:nvPicPr>
          <p:cNvPr id="9" name="Picture 8">
            <a:extLst>
              <a:ext uri="{FF2B5EF4-FFF2-40B4-BE49-F238E27FC236}">
                <a16:creationId xmlns:a16="http://schemas.microsoft.com/office/drawing/2014/main" id="{8CAF0B1A-25AF-4D2C-B826-98CB2D88712D}"/>
              </a:ext>
            </a:extLst>
          </p:cNvPr>
          <p:cNvPicPr>
            <a:picLocks noChangeAspect="1"/>
          </p:cNvPicPr>
          <p:nvPr/>
        </p:nvPicPr>
        <p:blipFill>
          <a:blip r:embed="rId5"/>
          <a:stretch>
            <a:fillRect/>
          </a:stretch>
        </p:blipFill>
        <p:spPr>
          <a:xfrm>
            <a:off x="4182796" y="2417302"/>
            <a:ext cx="1759105" cy="950321"/>
          </a:xfrm>
          <a:prstGeom prst="rect">
            <a:avLst/>
          </a:prstGeom>
        </p:spPr>
      </p:pic>
      <p:pic>
        <p:nvPicPr>
          <p:cNvPr id="12" name="Picture 11">
            <a:extLst>
              <a:ext uri="{FF2B5EF4-FFF2-40B4-BE49-F238E27FC236}">
                <a16:creationId xmlns:a16="http://schemas.microsoft.com/office/drawing/2014/main" id="{54E2D9F2-0E88-722C-11BD-FA20E1E870F9}"/>
              </a:ext>
            </a:extLst>
          </p:cNvPr>
          <p:cNvPicPr>
            <a:picLocks noChangeAspect="1"/>
          </p:cNvPicPr>
          <p:nvPr/>
        </p:nvPicPr>
        <p:blipFill>
          <a:blip r:embed="rId6"/>
          <a:stretch>
            <a:fillRect/>
          </a:stretch>
        </p:blipFill>
        <p:spPr>
          <a:xfrm>
            <a:off x="6492556" y="2180638"/>
            <a:ext cx="1587993" cy="1186985"/>
          </a:xfrm>
          <a:prstGeom prst="rect">
            <a:avLst/>
          </a:prstGeom>
        </p:spPr>
      </p:pic>
      <p:pic>
        <p:nvPicPr>
          <p:cNvPr id="14" name="Picture 13">
            <a:extLst>
              <a:ext uri="{FF2B5EF4-FFF2-40B4-BE49-F238E27FC236}">
                <a16:creationId xmlns:a16="http://schemas.microsoft.com/office/drawing/2014/main" id="{0BA3D314-AFCE-8F5E-73DA-37B2EBA4992C}"/>
              </a:ext>
            </a:extLst>
          </p:cNvPr>
          <p:cNvPicPr>
            <a:picLocks noChangeAspect="1"/>
          </p:cNvPicPr>
          <p:nvPr/>
        </p:nvPicPr>
        <p:blipFill>
          <a:blip r:embed="rId7"/>
          <a:stretch>
            <a:fillRect/>
          </a:stretch>
        </p:blipFill>
        <p:spPr>
          <a:xfrm>
            <a:off x="8803068" y="2581850"/>
            <a:ext cx="1675198" cy="732899"/>
          </a:xfrm>
          <a:prstGeom prst="rect">
            <a:avLst/>
          </a:prstGeom>
        </p:spPr>
      </p:pic>
      <p:pic>
        <p:nvPicPr>
          <p:cNvPr id="19" name="Picture 18">
            <a:extLst>
              <a:ext uri="{FF2B5EF4-FFF2-40B4-BE49-F238E27FC236}">
                <a16:creationId xmlns:a16="http://schemas.microsoft.com/office/drawing/2014/main" id="{B45E1CDF-FD35-4973-63CD-59DF559AD667}"/>
              </a:ext>
            </a:extLst>
          </p:cNvPr>
          <p:cNvPicPr>
            <a:picLocks noChangeAspect="1"/>
          </p:cNvPicPr>
          <p:nvPr/>
        </p:nvPicPr>
        <p:blipFill>
          <a:blip r:embed="rId8"/>
          <a:stretch>
            <a:fillRect/>
          </a:stretch>
        </p:blipFill>
        <p:spPr>
          <a:xfrm>
            <a:off x="3042184" y="4797395"/>
            <a:ext cx="1758326" cy="912339"/>
          </a:xfrm>
          <a:prstGeom prst="rect">
            <a:avLst/>
          </a:prstGeom>
        </p:spPr>
      </p:pic>
      <p:pic>
        <p:nvPicPr>
          <p:cNvPr id="20" name="Picture 19">
            <a:extLst>
              <a:ext uri="{FF2B5EF4-FFF2-40B4-BE49-F238E27FC236}">
                <a16:creationId xmlns:a16="http://schemas.microsoft.com/office/drawing/2014/main" id="{98692A69-CD8C-3E84-2C3E-E0F0C1445917}"/>
              </a:ext>
            </a:extLst>
          </p:cNvPr>
          <p:cNvPicPr>
            <a:picLocks noChangeAspect="1"/>
          </p:cNvPicPr>
          <p:nvPr/>
        </p:nvPicPr>
        <p:blipFill>
          <a:blip r:embed="rId9"/>
          <a:stretch>
            <a:fillRect/>
          </a:stretch>
        </p:blipFill>
        <p:spPr>
          <a:xfrm>
            <a:off x="7718591" y="4709045"/>
            <a:ext cx="1362476" cy="1000689"/>
          </a:xfrm>
          <a:prstGeom prst="rect">
            <a:avLst/>
          </a:prstGeom>
        </p:spPr>
      </p:pic>
      <p:pic>
        <p:nvPicPr>
          <p:cNvPr id="21" name="Picture 20">
            <a:extLst>
              <a:ext uri="{FF2B5EF4-FFF2-40B4-BE49-F238E27FC236}">
                <a16:creationId xmlns:a16="http://schemas.microsoft.com/office/drawing/2014/main" id="{5E5825FF-ED89-9898-C686-2CD26B046F85}"/>
              </a:ext>
            </a:extLst>
          </p:cNvPr>
          <p:cNvPicPr>
            <a:picLocks noChangeAspect="1"/>
          </p:cNvPicPr>
          <p:nvPr/>
        </p:nvPicPr>
        <p:blipFill>
          <a:blip r:embed="rId10"/>
          <a:stretch>
            <a:fillRect/>
          </a:stretch>
        </p:blipFill>
        <p:spPr>
          <a:xfrm>
            <a:off x="9640667" y="4709045"/>
            <a:ext cx="1966143" cy="958898"/>
          </a:xfrm>
          <a:prstGeom prst="rect">
            <a:avLst/>
          </a:prstGeom>
        </p:spPr>
      </p:pic>
    </p:spTree>
    <p:extLst>
      <p:ext uri="{BB962C8B-B14F-4D97-AF65-F5344CB8AC3E}">
        <p14:creationId xmlns:p14="http://schemas.microsoft.com/office/powerpoint/2010/main" val="3412986629"/>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856" r="16856"/>
          <a:stretch/>
        </p:blipFill>
        <p:spPr>
          <a:xfrm>
            <a:off x="6096001" y="368299"/>
            <a:ext cx="6088611" cy="6123432"/>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235402"/>
            <a:ext cx="5307440" cy="785732"/>
          </a:xfrm>
        </p:spPr>
        <p:txBody>
          <a:bodyPr/>
          <a:lstStyle/>
          <a:p>
            <a:r>
              <a:rPr lang="zh-CN" altLang="en-US" b="1" dirty="0">
                <a:solidFill>
                  <a:schemeClr val="accent5"/>
                </a:solidFill>
              </a:rPr>
              <a:t>崛起</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103266"/>
            <a:ext cx="5534105" cy="1325563"/>
          </a:xfrm>
        </p:spPr>
        <p:txBody>
          <a:bodyPr/>
          <a:lstStyle/>
          <a:p>
            <a:r>
              <a:rPr lang="zh-CN" altLang="en-US" b="1" kern="1000" spc="-100" dirty="0"/>
              <a:t>澳大利亞黑皮諾</a:t>
            </a:r>
          </a:p>
        </p:txBody>
      </p:sp>
      <p:sp>
        <p:nvSpPr>
          <p:cNvPr id="2" name="TextBox 1">
            <a:extLst>
              <a:ext uri="{FF2B5EF4-FFF2-40B4-BE49-F238E27FC236}">
                <a16:creationId xmlns:a16="http://schemas.microsoft.com/office/drawing/2014/main" id="{3F04C1DB-E898-F440-1E86-7F76A86FD2B3}"/>
              </a:ext>
            </a:extLst>
          </p:cNvPr>
          <p:cNvSpPr txBox="1"/>
          <p:nvPr/>
        </p:nvSpPr>
        <p:spPr>
          <a:xfrm>
            <a:off x="561895" y="3501483"/>
            <a:ext cx="4225695" cy="1323439"/>
          </a:xfrm>
          <a:prstGeom prst="rect">
            <a:avLst/>
          </a:prstGeom>
          <a:noFill/>
        </p:spPr>
        <p:txBody>
          <a:bodyPr wrap="square" rtlCol="0">
            <a:spAutoFit/>
          </a:bodyPr>
          <a:lstStyle/>
          <a:p>
            <a:r>
              <a:rPr lang="zh-CN" altLang="en-US" sz="1600" dirty="0">
                <a:solidFill>
                  <a:schemeClr val="bg1"/>
                </a:solidFill>
                <a:latin typeface="Neue Haas Grotesk Text Pro" panose="020B0504020202020204" pitchFamily="34" charset="77"/>
              </a:rPr>
              <a:t>前景光明，黑皮諾的種植面積不斷增加，涼爽氣候的釀酒師不斷進行調整，完善傳統技術並創造自己的方法。</a:t>
            </a:r>
          </a:p>
        </p:txBody>
      </p:sp>
    </p:spTree>
    <p:extLst>
      <p:ext uri="{BB962C8B-B14F-4D97-AF65-F5344CB8AC3E}">
        <p14:creationId xmlns:p14="http://schemas.microsoft.com/office/powerpoint/2010/main" val="380755108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t="14841" b="993"/>
          <a:stretch/>
        </p:blipFill>
        <p:spPr>
          <a:xfrm>
            <a:off x="0" y="0"/>
            <a:ext cx="12192000"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49A25B10-18B5-7973-249B-21CA3765572E}"/>
              </a:ext>
            </a:extLst>
          </p:cNvPr>
          <p:cNvSpPr txBox="1"/>
          <p:nvPr/>
        </p:nvSpPr>
        <p:spPr>
          <a:xfrm>
            <a:off x="2100995" y="3017165"/>
            <a:ext cx="8105975" cy="1128471"/>
          </a:xfrm>
          <a:prstGeom prst="rect">
            <a:avLst/>
          </a:prstGeom>
        </p:spPr>
        <p:txBody>
          <a:bodyPr vert="horz" wrap="none" lIns="0" tIns="11521" rIns="0" bIns="0" rtlCol="0">
            <a:noAutofit/>
          </a:bodyPr>
          <a:lstStyle>
            <a:lvl1pPr algn="l" defTabSz="1007745"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rtl="0">
              <a:spcBef>
                <a:spcPts val="91"/>
              </a:spcBef>
              <a:tabLst>
                <a:tab pos="1162574" algn="l"/>
                <a:tab pos="2432878" algn="l"/>
                <a:tab pos="3690509" algn="l"/>
                <a:tab pos="4919334" algn="l"/>
                <a:tab pos="6532419" algn="l"/>
                <a:tab pos="9045952" algn="l"/>
              </a:tabLst>
            </a:pPr>
            <a:r>
              <a:rPr lang="ja-JP" altLang="en-US" sz="6000" u="none" strike="noStrike">
                <a:solidFill>
                  <a:srgbClr val="FFFFFF"/>
                </a:solidFill>
                <a:latin typeface="Microsoft JhengHei" panose="020B0604030504040204" pitchFamily="34" charset="-120"/>
                <a:ea typeface="Microsoft JhengHei" panose="020B0604030504040204" pitchFamily="34" charset="-120"/>
                <a:cs typeface="Inter Display"/>
              </a:rPr>
              <a:t>謝謝大家</a:t>
            </a:r>
            <a:endParaRPr lang="pt-BR" sz="6000" spc="272" dirty="0">
              <a:solidFill>
                <a:schemeClr val="bg1"/>
              </a:solidFill>
              <a:latin typeface="Microsoft JhengHei" panose="020B0604030504040204" pitchFamily="34" charset="-120"/>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4130" t="20664" r="9664" b="28467"/>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630419" y="274714"/>
            <a:ext cx="5317708" cy="785732"/>
          </a:xfrm>
        </p:spPr>
        <p:txBody>
          <a:bodyPr/>
          <a:lstStyle/>
          <a:p>
            <a:r>
              <a:rPr lang="zh-CN" altLang="en-US" dirty="0">
                <a:solidFill>
                  <a:schemeClr val="accent5"/>
                </a:solidFill>
              </a:rPr>
              <a:t>黑皮諾</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30420" y="3346167"/>
            <a:ext cx="3636780" cy="1670704"/>
          </a:xfrm>
        </p:spPr>
        <p:txBody>
          <a:bodyPr/>
          <a:lstStyle/>
          <a:p>
            <a:pPr marL="0" indent="0">
              <a:spcBef>
                <a:spcPct val="0"/>
              </a:spcBef>
              <a:buNone/>
            </a:pPr>
            <a:r>
              <a:rPr lang="zh-CN" altLang="en-US" dirty="0">
                <a:solidFill>
                  <a:schemeClr val="bg1"/>
                </a:solidFill>
              </a:rPr>
              <a:t>精緻的黑皮諾是澳洲葡萄酒界的寵兒。它的旅程始於一次動搖，但現在已成為澳洲葡萄酒發展中的重要角色，需求和品質都達到歷史新高。</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623888" y="1158149"/>
            <a:ext cx="5047570" cy="1325563"/>
          </a:xfrm>
        </p:spPr>
        <p:txBody>
          <a:bodyPr/>
          <a:lstStyle/>
          <a:p>
            <a:r>
              <a:rPr lang="zh-CN" altLang="en-US" sz="4800" kern="1000" spc="-100" dirty="0"/>
              <a:t>難纏的寵兒</a:t>
            </a:r>
          </a:p>
        </p:txBody>
      </p:sp>
    </p:spTree>
    <p:extLst>
      <p:ext uri="{BB962C8B-B14F-4D97-AF65-F5344CB8AC3E}">
        <p14:creationId xmlns:p14="http://schemas.microsoft.com/office/powerpoint/2010/main" val="390139670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59F29-6162-9E45-4559-2C8C4210E455}"/>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E588A37C-94DD-39B1-DFDE-C38EE1986518}"/>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AAA9A4AC-799A-2D1F-8FBD-4A637E94742C}"/>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185873897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78291DC-D468-A4EE-7192-63AAC13196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0533" t="36965" r="47497"/>
          <a:stretch/>
        </p:blipFill>
        <p:spPr>
          <a:xfrm>
            <a:off x="1" y="368300"/>
            <a:ext cx="6096000" cy="6103741"/>
          </a:xfrm>
        </p:spPr>
      </p:pic>
      <p:sp>
        <p:nvSpPr>
          <p:cNvPr id="4" name="Text Placeholder 3">
            <a:extLst>
              <a:ext uri="{FF2B5EF4-FFF2-40B4-BE49-F238E27FC236}">
                <a16:creationId xmlns:a16="http://schemas.microsoft.com/office/drawing/2014/main" id="{FD0CAEF8-94B9-A641-541D-945D2BD68EE9}"/>
              </a:ext>
            </a:extLst>
          </p:cNvPr>
          <p:cNvSpPr>
            <a:spLocks noGrp="1"/>
          </p:cNvSpPr>
          <p:nvPr>
            <p:ph type="body" sz="quarter" idx="12"/>
          </p:nvPr>
        </p:nvSpPr>
        <p:spPr>
          <a:xfrm>
            <a:off x="6456363" y="3633173"/>
            <a:ext cx="4829691" cy="1530521"/>
          </a:xfrm>
        </p:spPr>
        <p:txBody>
          <a:bodyPr/>
          <a:lstStyle/>
          <a:p>
            <a:pPr>
              <a:spcBef>
                <a:spcPts val="500"/>
              </a:spcBef>
            </a:pPr>
            <a:r>
              <a:rPr lang="zh-CN" altLang="en-US" dirty="0"/>
              <a:t>澳洲黑皮諾的歷史</a:t>
            </a:r>
          </a:p>
          <a:p>
            <a:pPr>
              <a:spcBef>
                <a:spcPts val="500"/>
              </a:spcBef>
            </a:pPr>
            <a:r>
              <a:rPr lang="zh-CN" altLang="en-US" dirty="0"/>
              <a:t>如何種植</a:t>
            </a:r>
          </a:p>
          <a:p>
            <a:pPr>
              <a:spcBef>
                <a:spcPts val="500"/>
              </a:spcBef>
            </a:pPr>
            <a:r>
              <a:rPr lang="zh-CN" altLang="en-US" dirty="0"/>
              <a:t>如何釀造</a:t>
            </a:r>
          </a:p>
          <a:p>
            <a:pPr>
              <a:spcBef>
                <a:spcPts val="500"/>
              </a:spcBef>
            </a:pPr>
            <a:r>
              <a:rPr lang="zh-CN" altLang="en-US" dirty="0"/>
              <a:t>在哪裡種植</a:t>
            </a:r>
          </a:p>
          <a:p>
            <a:pPr>
              <a:spcBef>
                <a:spcPts val="500"/>
              </a:spcBef>
            </a:pPr>
            <a:r>
              <a:rPr lang="zh-CN" altLang="en-US" dirty="0"/>
              <a:t>特性和風味</a:t>
            </a:r>
          </a:p>
        </p:txBody>
      </p:sp>
      <p:sp>
        <p:nvSpPr>
          <p:cNvPr id="6" name="Title 2">
            <a:extLst>
              <a:ext uri="{FF2B5EF4-FFF2-40B4-BE49-F238E27FC236}">
                <a16:creationId xmlns:a16="http://schemas.microsoft.com/office/drawing/2014/main" id="{5C4E6114-5E03-8820-5B28-28F82DAE9903}"/>
              </a:ext>
            </a:extLst>
          </p:cNvPr>
          <p:cNvSpPr txBox="1">
            <a:spLocks/>
          </p:cNvSpPr>
          <p:nvPr/>
        </p:nvSpPr>
        <p:spPr>
          <a:xfrm>
            <a:off x="6309070" y="584200"/>
            <a:ext cx="4829691" cy="1325562"/>
          </a:xfrm>
          <a:prstGeom prst="rect">
            <a:avLst/>
          </a:prstGeom>
        </p:spPr>
        <p:txBody>
          <a:bodyPr>
            <a:noAutofit/>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zh-Hant" sz="5400" b="1">
                <a:solidFill>
                  <a:schemeClr val="accent1"/>
                </a:solidFill>
                <a:latin typeface="Neue Haas Grotesk Text Pro"/>
              </a:rPr>
              <a:t>今天</a:t>
            </a:r>
            <a:br>
              <a:rPr lang="zh-Hant" sz="5400" b="1">
                <a:solidFill>
                  <a:schemeClr val="accent1"/>
                </a:solidFill>
                <a:latin typeface="Neue Haas Grotesk Text Pro"/>
              </a:rPr>
            </a:br>
            <a:r>
              <a:rPr lang="zh-Hant" sz="5400" b="1">
                <a:solidFill>
                  <a:schemeClr val="accent1"/>
                </a:solidFill>
                <a:latin typeface="Neue Haas Grotesk Text Pro"/>
              </a:rPr>
              <a:t>我們</a:t>
            </a:r>
            <a:br>
              <a:rPr lang="zh-Hant" sz="5400" b="1">
                <a:solidFill>
                  <a:schemeClr val="accent1"/>
                </a:solidFill>
                <a:latin typeface="Neue Haas Grotesk Text Pro"/>
              </a:rPr>
            </a:br>
            <a:r>
              <a:rPr lang="zh-Hant" sz="5400" b="1">
                <a:solidFill>
                  <a:schemeClr val="accent1"/>
                </a:solidFill>
                <a:latin typeface="Neue Haas Grotesk Text Pro"/>
              </a:rPr>
              <a:t>將涵蓋</a:t>
            </a:r>
            <a:endParaRPr lang="zh-Hant" sz="5400" b="1" dirty="0">
              <a:solidFill>
                <a:schemeClr val="accent1"/>
              </a:solidFill>
              <a:latin typeface="Neue Haas Grotesk Text Pro"/>
            </a:endParaRPr>
          </a:p>
        </p:txBody>
      </p:sp>
    </p:spTree>
    <p:extLst>
      <p:ext uri="{BB962C8B-B14F-4D97-AF65-F5344CB8AC3E}">
        <p14:creationId xmlns:p14="http://schemas.microsoft.com/office/powerpoint/2010/main" val="116033893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AB5986BB-4BC6-AAEF-DD6D-C566CE2AB68B}"/>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l="2992" r="2992"/>
          <a:stretch/>
        </p:blipFill>
        <p:spPr>
          <a:xfrm>
            <a:off x="8192429" y="3665033"/>
            <a:ext cx="3999571" cy="2830819"/>
          </a:xfrm>
        </p:spPr>
      </p:pic>
      <p:sp>
        <p:nvSpPr>
          <p:cNvPr id="3" name="Title 2">
            <a:extLst>
              <a:ext uri="{FF2B5EF4-FFF2-40B4-BE49-F238E27FC236}">
                <a16:creationId xmlns:a16="http://schemas.microsoft.com/office/drawing/2014/main" id="{89F80A8C-7954-4435-DBFB-8A167ABA8993}"/>
              </a:ext>
            </a:extLst>
          </p:cNvPr>
          <p:cNvSpPr>
            <a:spLocks noGrp="1"/>
          </p:cNvSpPr>
          <p:nvPr>
            <p:ph type="title"/>
          </p:nvPr>
        </p:nvSpPr>
        <p:spPr>
          <a:xfrm>
            <a:off x="1109228" y="3561231"/>
            <a:ext cx="2382787" cy="662774"/>
          </a:xfrm>
        </p:spPr>
        <p:txBody>
          <a:bodyPr/>
          <a:lstStyle>
            <a:lvl1pPr>
              <a:defRPr sz="5243"/>
            </a:lvl1pPr>
          </a:lstStyle>
          <a:p>
            <a:r>
              <a:rPr lang="zh-CN" altLang="en-US" sz="2400" b="1" dirty="0"/>
              <a:t>1830 年代</a:t>
            </a:r>
          </a:p>
        </p:txBody>
      </p:sp>
      <p:sp>
        <p:nvSpPr>
          <p:cNvPr id="4" name="Text Placeholder 3">
            <a:extLst>
              <a:ext uri="{FF2B5EF4-FFF2-40B4-BE49-F238E27FC236}">
                <a16:creationId xmlns:a16="http://schemas.microsoft.com/office/drawing/2014/main" id="{CA68D089-C4E3-78D9-88DE-974ED86D9DA9}"/>
              </a:ext>
            </a:extLst>
          </p:cNvPr>
          <p:cNvSpPr>
            <a:spLocks noGrp="1"/>
          </p:cNvSpPr>
          <p:nvPr>
            <p:ph type="body" sz="quarter" idx="10"/>
          </p:nvPr>
        </p:nvSpPr>
        <p:spPr>
          <a:xfrm>
            <a:off x="1109228" y="4224012"/>
            <a:ext cx="2120039" cy="1461301"/>
          </a:xfrm>
        </p:spPr>
        <p:txBody>
          <a:bodyPr/>
          <a:lstStyle/>
          <a:p>
            <a:pPr>
              <a:lnSpc>
                <a:spcPct val="95000"/>
              </a:lnSpc>
            </a:pPr>
            <a:r>
              <a:rPr lang="zh-CN" altLang="en-US" sz="1600" dirty="0"/>
              <a:t>來自勃根地的黑皮諾插枝被種植在澳洲。這些藤蔓的無性系被稱為 MV6 無性系，至今仍在使用。</a:t>
            </a:r>
          </a:p>
        </p:txBody>
      </p:sp>
      <p:sp>
        <p:nvSpPr>
          <p:cNvPr id="7" name="Text Placeholder 6">
            <a:extLst>
              <a:ext uri="{FF2B5EF4-FFF2-40B4-BE49-F238E27FC236}">
                <a16:creationId xmlns:a16="http://schemas.microsoft.com/office/drawing/2014/main" id="{98191510-D3CD-6D75-8447-FBB6BC2FED22}"/>
              </a:ext>
            </a:extLst>
          </p:cNvPr>
          <p:cNvSpPr>
            <a:spLocks noGrp="1"/>
          </p:cNvSpPr>
          <p:nvPr>
            <p:ph type="body" sz="quarter" idx="17"/>
          </p:nvPr>
        </p:nvSpPr>
        <p:spPr>
          <a:xfrm>
            <a:off x="7727531" y="1508782"/>
            <a:ext cx="2690127" cy="1461301"/>
          </a:xfrm>
        </p:spPr>
        <p:txBody>
          <a:bodyPr/>
          <a:lstStyle/>
          <a:p>
            <a:pPr>
              <a:lnSpc>
                <a:spcPct val="95000"/>
              </a:lnSpc>
            </a:pPr>
            <a:r>
              <a:rPr lang="zh-CN" altLang="en-US" sz="1600" dirty="0"/>
              <a:t>黑皮諾開始在澳洲起飛，釀酒廠開始生產商業數量的葡萄酒。無性系選擇變得重要。</a:t>
            </a:r>
          </a:p>
        </p:txBody>
      </p:sp>
      <p:sp>
        <p:nvSpPr>
          <p:cNvPr id="8" name="Text Placeholder 7">
            <a:extLst>
              <a:ext uri="{FF2B5EF4-FFF2-40B4-BE49-F238E27FC236}">
                <a16:creationId xmlns:a16="http://schemas.microsoft.com/office/drawing/2014/main" id="{7CB350C9-D773-C2B0-7820-5120B22D2577}"/>
              </a:ext>
            </a:extLst>
          </p:cNvPr>
          <p:cNvSpPr>
            <a:spLocks noGrp="1"/>
          </p:cNvSpPr>
          <p:nvPr>
            <p:ph type="body" sz="quarter" idx="18"/>
          </p:nvPr>
        </p:nvSpPr>
        <p:spPr>
          <a:xfrm>
            <a:off x="7716644" y="824931"/>
            <a:ext cx="2690127" cy="662774"/>
          </a:xfrm>
        </p:spPr>
        <p:txBody>
          <a:bodyPr/>
          <a:lstStyle>
            <a:lvl1pPr>
              <a:defRPr sz="1434"/>
            </a:lvl1pPr>
          </a:lstStyle>
          <a:p>
            <a:r>
              <a:rPr lang="zh-CN" altLang="en-US" sz="2400" b="1" dirty="0"/>
              <a:t>1970 年代</a:t>
            </a:r>
          </a:p>
        </p:txBody>
      </p:sp>
      <p:sp>
        <p:nvSpPr>
          <p:cNvPr id="9" name="Text Placeholder 8">
            <a:extLst>
              <a:ext uri="{FF2B5EF4-FFF2-40B4-BE49-F238E27FC236}">
                <a16:creationId xmlns:a16="http://schemas.microsoft.com/office/drawing/2014/main" id="{18DB7929-ED55-52E5-510A-55DED06ABDD4}"/>
              </a:ext>
            </a:extLst>
          </p:cNvPr>
          <p:cNvSpPr>
            <a:spLocks noGrp="1"/>
          </p:cNvSpPr>
          <p:nvPr>
            <p:ph type="body" sz="quarter" idx="13"/>
          </p:nvPr>
        </p:nvSpPr>
        <p:spPr>
          <a:xfrm>
            <a:off x="606789" y="584200"/>
            <a:ext cx="4657498" cy="1325563"/>
          </a:xfrm>
        </p:spPr>
        <p:txBody>
          <a:bodyPr/>
          <a:lstStyle/>
          <a:p>
            <a:r>
              <a:rPr lang="zh-CN" altLang="en-US" b="1" dirty="0">
                <a:solidFill>
                  <a:schemeClr val="accent1"/>
                </a:solidFill>
              </a:rPr>
              <a:t>澳洲黑皮諾的歷史</a:t>
            </a:r>
          </a:p>
        </p:txBody>
      </p:sp>
      <p:sp>
        <p:nvSpPr>
          <p:cNvPr id="2" name="Text Placeholder 4">
            <a:extLst>
              <a:ext uri="{FF2B5EF4-FFF2-40B4-BE49-F238E27FC236}">
                <a16:creationId xmlns:a16="http://schemas.microsoft.com/office/drawing/2014/main" id="{673E668F-668D-79FF-BE73-7BFDEDFC9034}"/>
              </a:ext>
            </a:extLst>
          </p:cNvPr>
          <p:cNvSpPr txBox="1">
            <a:spLocks/>
          </p:cNvSpPr>
          <p:nvPr/>
        </p:nvSpPr>
        <p:spPr>
          <a:xfrm>
            <a:off x="5264288" y="4240381"/>
            <a:ext cx="245235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zh-CN" altLang="en-US" sz="1600" dirty="0">
                <a:ea typeface="Microsoft JhengHei" panose="020B0604030504040204" pitchFamily="34" charset="-120"/>
              </a:rPr>
              <a:t>黑皮諾開始在澳洲找到自己的位置，葡萄酒傳奇人物 Maurice O'Shea 在獵人谷的 Mount Pleasant 種植藤蔓。</a:t>
            </a:r>
          </a:p>
        </p:txBody>
      </p:sp>
      <p:sp>
        <p:nvSpPr>
          <p:cNvPr id="10" name="Text Placeholder 5">
            <a:extLst>
              <a:ext uri="{FF2B5EF4-FFF2-40B4-BE49-F238E27FC236}">
                <a16:creationId xmlns:a16="http://schemas.microsoft.com/office/drawing/2014/main" id="{E939C9D0-8FA3-1FE9-8048-A3605414776E}"/>
              </a:ext>
            </a:extLst>
          </p:cNvPr>
          <p:cNvSpPr txBox="1">
            <a:spLocks/>
          </p:cNvSpPr>
          <p:nvPr/>
        </p:nvSpPr>
        <p:spPr>
          <a:xfrm>
            <a:off x="5264287" y="3577607"/>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6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2400" dirty="0">
                <a:ea typeface="Microsoft JhengHei" panose="020B0604030504040204" pitchFamily="34" charset="-120"/>
              </a:rPr>
              <a:t>1920 年代</a:t>
            </a:r>
          </a:p>
        </p:txBody>
      </p:sp>
    </p:spTree>
    <p:extLst>
      <p:ext uri="{BB962C8B-B14F-4D97-AF65-F5344CB8AC3E}">
        <p14:creationId xmlns:p14="http://schemas.microsoft.com/office/powerpoint/2010/main" val="327401099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1FE52DA-777A-1E64-876F-A13E80C3C331}"/>
              </a:ext>
            </a:extLst>
          </p:cNvPr>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rcRect t="18057" b="18057"/>
          <a:stretch/>
        </p:blipFill>
        <p:spPr>
          <a:xfrm>
            <a:off x="6456363" y="584201"/>
            <a:ext cx="5735637" cy="2448931"/>
          </a:xfrm>
        </p:spPr>
      </p:pic>
      <p:sp>
        <p:nvSpPr>
          <p:cNvPr id="3" name="Text Placeholder 2">
            <a:extLst>
              <a:ext uri="{FF2B5EF4-FFF2-40B4-BE49-F238E27FC236}">
                <a16:creationId xmlns:a16="http://schemas.microsoft.com/office/drawing/2014/main" id="{E25CF1C7-70AA-FC1F-C8BD-579EB3EB8129}"/>
              </a:ext>
            </a:extLst>
          </p:cNvPr>
          <p:cNvSpPr>
            <a:spLocks noGrp="1"/>
          </p:cNvSpPr>
          <p:nvPr>
            <p:ph type="body" sz="quarter" idx="17"/>
          </p:nvPr>
        </p:nvSpPr>
        <p:spPr>
          <a:xfrm>
            <a:off x="896028" y="4242819"/>
            <a:ext cx="2022101" cy="1461301"/>
          </a:xfrm>
        </p:spPr>
        <p:txBody>
          <a:bodyPr/>
          <a:lstStyle/>
          <a:p>
            <a:pPr>
              <a:lnSpc>
                <a:spcPct val="95000"/>
              </a:lnSpc>
            </a:pPr>
            <a:r>
              <a:rPr lang="zh-CN" altLang="en-US" sz="1600" dirty="0"/>
              <a:t>澳洲葡萄酒界擴展到更適合黑皮諾的涼爽氣候葡萄酒產區。</a:t>
            </a:r>
          </a:p>
        </p:txBody>
      </p:sp>
      <p:sp>
        <p:nvSpPr>
          <p:cNvPr id="4" name="Text Placeholder 3">
            <a:extLst>
              <a:ext uri="{FF2B5EF4-FFF2-40B4-BE49-F238E27FC236}">
                <a16:creationId xmlns:a16="http://schemas.microsoft.com/office/drawing/2014/main" id="{2DE44FBB-F168-EAE4-CCB5-6AA8D5B164C3}"/>
              </a:ext>
            </a:extLst>
          </p:cNvPr>
          <p:cNvSpPr>
            <a:spLocks noGrp="1"/>
          </p:cNvSpPr>
          <p:nvPr>
            <p:ph type="body" sz="quarter" idx="18"/>
          </p:nvPr>
        </p:nvSpPr>
        <p:spPr>
          <a:xfrm>
            <a:off x="885143" y="3558968"/>
            <a:ext cx="2120040" cy="662774"/>
          </a:xfrm>
        </p:spPr>
        <p:txBody>
          <a:bodyPr/>
          <a:lstStyle>
            <a:lvl1pPr>
              <a:defRPr sz="1434"/>
            </a:lvl1pPr>
          </a:lstStyle>
          <a:p>
            <a:r>
              <a:rPr lang="zh-CN" altLang="en-US" sz="2400" b="1" dirty="0"/>
              <a:t>1980 年代</a:t>
            </a:r>
          </a:p>
        </p:txBody>
      </p:sp>
      <p:sp>
        <p:nvSpPr>
          <p:cNvPr id="7" name="Text Placeholder 6">
            <a:extLst>
              <a:ext uri="{FF2B5EF4-FFF2-40B4-BE49-F238E27FC236}">
                <a16:creationId xmlns:a16="http://schemas.microsoft.com/office/drawing/2014/main" id="{DF7077BD-D789-45D0-7EE7-1D54DC3CB774}"/>
              </a:ext>
            </a:extLst>
          </p:cNvPr>
          <p:cNvSpPr>
            <a:spLocks noGrp="1"/>
          </p:cNvSpPr>
          <p:nvPr>
            <p:ph type="body" sz="quarter" idx="21"/>
          </p:nvPr>
        </p:nvSpPr>
        <p:spPr>
          <a:xfrm>
            <a:off x="3040862" y="1967699"/>
            <a:ext cx="2694776" cy="1461301"/>
          </a:xfrm>
        </p:spPr>
        <p:txBody>
          <a:bodyPr/>
          <a:lstStyle/>
          <a:p>
            <a:pPr>
              <a:lnSpc>
                <a:spcPct val="95000"/>
              </a:lnSpc>
            </a:pPr>
            <a:r>
              <a:rPr lang="zh-CN" altLang="en-US" sz="1600" dirty="0"/>
              <a:t>澳洲迎來了大量第戎無性系，增加了可用無性系材料的多樣性。黑皮諾在維多利亞、塔斯馬尼亞和阿德萊德山特別成功。</a:t>
            </a:r>
          </a:p>
        </p:txBody>
      </p:sp>
      <p:sp>
        <p:nvSpPr>
          <p:cNvPr id="8" name="Text Placeholder 7">
            <a:extLst>
              <a:ext uri="{FF2B5EF4-FFF2-40B4-BE49-F238E27FC236}">
                <a16:creationId xmlns:a16="http://schemas.microsoft.com/office/drawing/2014/main" id="{D17DF496-73D7-3118-612E-D4969B26EE7E}"/>
              </a:ext>
            </a:extLst>
          </p:cNvPr>
          <p:cNvSpPr>
            <a:spLocks noGrp="1"/>
          </p:cNvSpPr>
          <p:nvPr>
            <p:ph type="body" sz="quarter" idx="22"/>
          </p:nvPr>
        </p:nvSpPr>
        <p:spPr>
          <a:xfrm>
            <a:off x="3029977" y="1283848"/>
            <a:ext cx="2120040" cy="662774"/>
          </a:xfrm>
        </p:spPr>
        <p:txBody>
          <a:bodyPr/>
          <a:lstStyle>
            <a:lvl1pPr>
              <a:defRPr sz="1434"/>
            </a:lvl1pPr>
          </a:lstStyle>
          <a:p>
            <a:r>
              <a:rPr lang="zh-CN" altLang="en-US" sz="2400" b="1" dirty="0"/>
              <a:t>1990 年代</a:t>
            </a:r>
          </a:p>
        </p:txBody>
      </p:sp>
      <p:sp>
        <p:nvSpPr>
          <p:cNvPr id="6" name="Text Placeholder 6">
            <a:extLst>
              <a:ext uri="{FF2B5EF4-FFF2-40B4-BE49-F238E27FC236}">
                <a16:creationId xmlns:a16="http://schemas.microsoft.com/office/drawing/2014/main" id="{FBDDDE8B-2789-FEDA-C765-199588400292}"/>
              </a:ext>
            </a:extLst>
          </p:cNvPr>
          <p:cNvSpPr txBox="1">
            <a:spLocks/>
          </p:cNvSpPr>
          <p:nvPr/>
        </p:nvSpPr>
        <p:spPr>
          <a:xfrm>
            <a:off x="8328982" y="4177333"/>
            <a:ext cx="2420455"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zh-CN" altLang="en-US" sz="1600" dirty="0">
                <a:ea typeface="Microsoft JhengHei" panose="020B0604030504040204" pitchFamily="34" charset="-120"/>
              </a:rPr>
              <a:t>今天的澳洲黑皮諾比以往任何時候都更好，因為葡萄藤越來越老，葡萄酒界對這種獨特的葡萄了解得更多。</a:t>
            </a:r>
          </a:p>
        </p:txBody>
      </p:sp>
      <p:sp>
        <p:nvSpPr>
          <p:cNvPr id="9" name="Text Placeholder 7">
            <a:extLst>
              <a:ext uri="{FF2B5EF4-FFF2-40B4-BE49-F238E27FC236}">
                <a16:creationId xmlns:a16="http://schemas.microsoft.com/office/drawing/2014/main" id="{62A32854-35F1-95C6-6386-E4D638DE5452}"/>
              </a:ext>
            </a:extLst>
          </p:cNvPr>
          <p:cNvSpPr txBox="1">
            <a:spLocks/>
          </p:cNvSpPr>
          <p:nvPr/>
        </p:nvSpPr>
        <p:spPr>
          <a:xfrm>
            <a:off x="8318097" y="3493482"/>
            <a:ext cx="2564344"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ea typeface="Microsoft JhengHei" panose="020B0604030504040204" pitchFamily="34" charset="-120"/>
              </a:rPr>
              <a:t>今天</a:t>
            </a:r>
          </a:p>
        </p:txBody>
      </p:sp>
    </p:spTree>
    <p:extLst>
      <p:ext uri="{BB962C8B-B14F-4D97-AF65-F5344CB8AC3E}">
        <p14:creationId xmlns:p14="http://schemas.microsoft.com/office/powerpoint/2010/main" val="229207003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709" r="16709"/>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829691" cy="429788"/>
          </a:xfrm>
        </p:spPr>
        <p:txBody>
          <a:bodyPr/>
          <a:lstStyle/>
          <a:p>
            <a:r>
              <a:rPr lang="zh-CN" altLang="en-US" b="1" dirty="0">
                <a:solidFill>
                  <a:schemeClr val="accent5"/>
                </a:solidFill>
              </a:rPr>
              <a:t>葡萄栽培</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23888" y="3107214"/>
            <a:ext cx="5048366" cy="2669914"/>
          </a:xfrm>
        </p:spPr>
        <p:txBody>
          <a:bodyPr/>
          <a:lstStyle/>
          <a:p>
            <a:pPr marL="285750" indent="-285750">
              <a:spcBef>
                <a:spcPts val="800"/>
              </a:spcBef>
              <a:buFont typeface="Arial" panose="020B0604020202020204" pitchFamily="34" charset="0"/>
              <a:buChar char="•"/>
            </a:pPr>
            <a:r>
              <a:rPr lang="zh-CN" altLang="en-US" dirty="0">
                <a:solidFill>
                  <a:schemeClr val="bg1"/>
                </a:solidFill>
              </a:rPr>
              <a:t>一種需要涼爽或溫帶氣候和降溫影響的善變藤蔓</a:t>
            </a:r>
          </a:p>
          <a:p>
            <a:pPr marL="285750" indent="-285750">
              <a:spcBef>
                <a:spcPts val="800"/>
              </a:spcBef>
              <a:buFont typeface="Arial" panose="020B0604020202020204" pitchFamily="34" charset="0"/>
              <a:buChar char="•"/>
            </a:pPr>
            <a:r>
              <a:rPr lang="zh-CN" altLang="en-US" dirty="0">
                <a:solidFill>
                  <a:schemeClr val="bg1"/>
                </a:solidFill>
              </a:rPr>
              <a:t>緊密的葡萄串和薄皮使葡萄容易受到疾病、害蟲和腐爛的影響。仔細的葡萄園管理是關鍵</a:t>
            </a:r>
          </a:p>
          <a:p>
            <a:pPr marL="285750" indent="-285750">
              <a:spcBef>
                <a:spcPts val="800"/>
              </a:spcBef>
              <a:buFont typeface="Arial" panose="020B0604020202020204" pitchFamily="34" charset="0"/>
              <a:buChar char="•"/>
            </a:pPr>
            <a:r>
              <a:rPr lang="zh-CN" altLang="en-US" dirty="0">
                <a:solidFill>
                  <a:schemeClr val="bg1"/>
                </a:solidFill>
              </a:rPr>
              <a:t>數百種不同的黑皮諾無性系——在澳洲，主要使用 MV6 和第戎無性系</a:t>
            </a:r>
          </a:p>
          <a:p>
            <a:pPr marL="285750" indent="-285750">
              <a:spcBef>
                <a:spcPts val="800"/>
              </a:spcBef>
              <a:buFont typeface="Arial" panose="020B0604020202020204" pitchFamily="34" charset="0"/>
              <a:buChar char="•"/>
            </a:pPr>
            <a:r>
              <a:rPr lang="zh-CN" altLang="en-US" dirty="0">
                <a:solidFill>
                  <a:schemeClr val="bg1"/>
                </a:solidFill>
              </a:rPr>
              <a:t>提早收穫和平衡的產量會產生最好的結果</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6" y="1080872"/>
            <a:ext cx="3700004" cy="714677"/>
          </a:xfrm>
        </p:spPr>
        <p:txBody>
          <a:bodyPr/>
          <a:lstStyle/>
          <a:p>
            <a:r>
              <a:rPr lang="zh-CN" altLang="en-US" sz="5000" b="1" kern="1000" spc="-100" dirty="0"/>
              <a:t>澳洲如何種植黑皮諾</a:t>
            </a:r>
          </a:p>
        </p:txBody>
      </p:sp>
      <p:sp>
        <p:nvSpPr>
          <p:cNvPr id="6" name="Text Placeholder 3">
            <a:extLst>
              <a:ext uri="{FF2B5EF4-FFF2-40B4-BE49-F238E27FC236}">
                <a16:creationId xmlns:a16="http://schemas.microsoft.com/office/drawing/2014/main" id="{902229CC-5F58-29B8-B6CA-B2B223416116}"/>
              </a:ext>
            </a:extLst>
          </p:cNvPr>
          <p:cNvSpPr txBox="1">
            <a:spLocks/>
          </p:cNvSpPr>
          <p:nvPr/>
        </p:nvSpPr>
        <p:spPr>
          <a:xfrm>
            <a:off x="623889" y="5866337"/>
            <a:ext cx="5048365" cy="787224"/>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1400" b="1" dirty="0">
                <a:solidFill>
                  <a:schemeClr val="accent5"/>
                </a:solidFill>
                <a:ea typeface="Microsoft JhengHei" panose="020B0604030504040204" pitchFamily="34" charset="-120"/>
              </a:rPr>
              <a:t>有趣的事實</a:t>
            </a:r>
          </a:p>
          <a:p>
            <a:r>
              <a:rPr lang="zh-CN" altLang="en-US" sz="1400" dirty="0">
                <a:solidFill>
                  <a:schemeClr val="bg1"/>
                </a:solidFill>
                <a:ea typeface="Microsoft JhengHei" panose="020B0604030504040204" pitchFamily="34" charset="-120"/>
              </a:rPr>
              <a:t>黑皮諾的 DNA 中約有 30,000 個基因——比人類基因組（包含 20,000 到 25,000 個基因）還要多。</a:t>
            </a:r>
          </a:p>
        </p:txBody>
      </p:sp>
    </p:spTree>
    <p:extLst>
      <p:ext uri="{BB962C8B-B14F-4D97-AF65-F5344CB8AC3E}">
        <p14:creationId xmlns:p14="http://schemas.microsoft.com/office/powerpoint/2010/main" val="231583601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zh-CN" altLang="en-US" sz="3200" b="1" dirty="0">
                <a:solidFill>
                  <a:schemeClr val="accent5"/>
                </a:solidFill>
                <a:latin typeface="Microsoft JhengHei" panose="020B0604030504040204" pitchFamily="34" charset="-120"/>
                <a:ea typeface="Microsoft JhengHei" panose="020B0604030504040204" pitchFamily="34" charset="-120"/>
              </a:rPr>
              <a:t>釀酒：</a:t>
            </a:r>
          </a:p>
          <a:p>
            <a:pPr marL="0" indent="0">
              <a:lnSpc>
                <a:spcPct val="82000"/>
              </a:lnSpc>
              <a:buNone/>
            </a:pPr>
            <a:r>
              <a:rPr lang="zh-CN" altLang="en-US" sz="5440" b="1" dirty="0">
                <a:solidFill>
                  <a:schemeClr val="accent1"/>
                </a:solidFill>
                <a:latin typeface="Microsoft JhengHei" panose="020B0604030504040204" pitchFamily="34" charset="-120"/>
                <a:ea typeface="Microsoft JhengHei" panose="020B0604030504040204" pitchFamily="34" charset="-120"/>
              </a:rPr>
              <a:t>影響黑皮諾的技術</a:t>
            </a:r>
          </a:p>
        </p:txBody>
      </p:sp>
      <p:sp>
        <p:nvSpPr>
          <p:cNvPr id="9" name="TextBox 8">
            <a:extLst>
              <a:ext uri="{FF2B5EF4-FFF2-40B4-BE49-F238E27FC236}">
                <a16:creationId xmlns:a16="http://schemas.microsoft.com/office/drawing/2014/main" id="{9E8DB106-AC9C-525A-E02C-72C63CCF7FF8}"/>
              </a:ext>
            </a:extLst>
          </p:cNvPr>
          <p:cNvSpPr txBox="1"/>
          <p:nvPr/>
        </p:nvSpPr>
        <p:spPr>
          <a:xfrm>
            <a:off x="623888" y="5799064"/>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冷浸漬</a:t>
            </a:r>
          </a:p>
        </p:txBody>
      </p:sp>
      <p:sp>
        <p:nvSpPr>
          <p:cNvPr id="10" name="TextBox 9">
            <a:extLst>
              <a:ext uri="{FF2B5EF4-FFF2-40B4-BE49-F238E27FC236}">
                <a16:creationId xmlns:a16="http://schemas.microsoft.com/office/drawing/2014/main" id="{FD4C0A40-C784-6C98-6DB1-6AB956F004FC}"/>
              </a:ext>
            </a:extLst>
          </p:cNvPr>
          <p:cNvSpPr txBox="1"/>
          <p:nvPr/>
        </p:nvSpPr>
        <p:spPr>
          <a:xfrm>
            <a:off x="5270021" y="5799064"/>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整顆葡萄發酵</a:t>
            </a:r>
          </a:p>
        </p:txBody>
      </p:sp>
      <p:sp>
        <p:nvSpPr>
          <p:cNvPr id="11" name="TextBox 10">
            <a:extLst>
              <a:ext uri="{FF2B5EF4-FFF2-40B4-BE49-F238E27FC236}">
                <a16:creationId xmlns:a16="http://schemas.microsoft.com/office/drawing/2014/main" id="{045564FB-E21A-BF9F-8015-C18A2392E8AD}"/>
              </a:ext>
            </a:extLst>
          </p:cNvPr>
          <p:cNvSpPr txBox="1"/>
          <p:nvPr/>
        </p:nvSpPr>
        <p:spPr>
          <a:xfrm>
            <a:off x="7648948" y="5799064"/>
            <a:ext cx="1844265"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連梗發酵</a:t>
            </a:r>
          </a:p>
        </p:txBody>
      </p:sp>
      <p:pic>
        <p:nvPicPr>
          <p:cNvPr id="30" name="Picture 29">
            <a:extLst>
              <a:ext uri="{FF2B5EF4-FFF2-40B4-BE49-F238E27FC236}">
                <a16:creationId xmlns:a16="http://schemas.microsoft.com/office/drawing/2014/main" id="{93AD4C16-B642-B188-08FF-2315ECBA0933}"/>
              </a:ext>
            </a:extLst>
          </p:cNvPr>
          <p:cNvPicPr>
            <a:picLocks noChangeAspect="1"/>
          </p:cNvPicPr>
          <p:nvPr/>
        </p:nvPicPr>
        <p:blipFill>
          <a:blip r:embed="rId3"/>
          <a:stretch>
            <a:fillRect/>
          </a:stretch>
        </p:blipFill>
        <p:spPr>
          <a:xfrm>
            <a:off x="942344" y="3398993"/>
            <a:ext cx="1317749" cy="2174745"/>
          </a:xfrm>
          <a:prstGeom prst="rect">
            <a:avLst/>
          </a:prstGeom>
        </p:spPr>
      </p:pic>
      <p:pic>
        <p:nvPicPr>
          <p:cNvPr id="32" name="Picture 31">
            <a:extLst>
              <a:ext uri="{FF2B5EF4-FFF2-40B4-BE49-F238E27FC236}">
                <a16:creationId xmlns:a16="http://schemas.microsoft.com/office/drawing/2014/main" id="{95E7B4EB-1393-CF21-ED26-471A862268AC}"/>
              </a:ext>
            </a:extLst>
          </p:cNvPr>
          <p:cNvPicPr>
            <a:picLocks noChangeAspect="1"/>
          </p:cNvPicPr>
          <p:nvPr/>
        </p:nvPicPr>
        <p:blipFill>
          <a:blip r:embed="rId3"/>
          <a:stretch>
            <a:fillRect/>
          </a:stretch>
        </p:blipFill>
        <p:spPr>
          <a:xfrm>
            <a:off x="3263146" y="3475255"/>
            <a:ext cx="1317749" cy="2174745"/>
          </a:xfrm>
          <a:prstGeom prst="rect">
            <a:avLst/>
          </a:prstGeom>
        </p:spPr>
      </p:pic>
      <p:sp>
        <p:nvSpPr>
          <p:cNvPr id="6" name="Oval 5">
            <a:extLst>
              <a:ext uri="{FF2B5EF4-FFF2-40B4-BE49-F238E27FC236}">
                <a16:creationId xmlns:a16="http://schemas.microsoft.com/office/drawing/2014/main" id="{8F6342A7-A744-5F57-97D2-37CB6554F70B}"/>
              </a:ext>
            </a:extLst>
          </p:cNvPr>
          <p:cNvSpPr/>
          <p:nvPr/>
        </p:nvSpPr>
        <p:spPr>
          <a:xfrm>
            <a:off x="2623781"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7" name="TextBox 6">
            <a:extLst>
              <a:ext uri="{FF2B5EF4-FFF2-40B4-BE49-F238E27FC236}">
                <a16:creationId xmlns:a16="http://schemas.microsoft.com/office/drawing/2014/main" id="{24153851-0642-10C9-F7AD-7BB1099D7856}"/>
              </a:ext>
            </a:extLst>
          </p:cNvPr>
          <p:cNvSpPr txBox="1"/>
          <p:nvPr/>
        </p:nvSpPr>
        <p:spPr>
          <a:xfrm>
            <a:off x="2623781" y="2949360"/>
            <a:ext cx="852407" cy="338554"/>
          </a:xfrm>
          <a:prstGeom prst="rect">
            <a:avLst/>
          </a:prstGeom>
          <a:noFill/>
        </p:spPr>
        <p:txBody>
          <a:bodyPr wrap="square" rtlCol="0" anchor="ctr">
            <a:spAutoFit/>
          </a:bodyPr>
          <a:lstStyle/>
          <a:p>
            <a:pPr algn="ctr"/>
            <a:r>
              <a:rPr lang="zh-CN" altLang="en-US" sz="800" b="1" dirty="0">
                <a:solidFill>
                  <a:schemeClr val="bg1"/>
                </a:solidFill>
                <a:latin typeface="Microsoft JhengHei" panose="020B0604030504040204" pitchFamily="34" charset="-120"/>
                <a:ea typeface="Microsoft JhengHei" panose="020B0604030504040204" pitchFamily="34" charset="-120"/>
              </a:rPr>
              <a:t>防止果皮過度萃取</a:t>
            </a:r>
          </a:p>
        </p:txBody>
      </p:sp>
      <p:pic>
        <p:nvPicPr>
          <p:cNvPr id="13" name="Picture 12">
            <a:extLst>
              <a:ext uri="{FF2B5EF4-FFF2-40B4-BE49-F238E27FC236}">
                <a16:creationId xmlns:a16="http://schemas.microsoft.com/office/drawing/2014/main" id="{49127779-669E-9F66-AE88-9365D81B2C97}"/>
              </a:ext>
            </a:extLst>
          </p:cNvPr>
          <p:cNvPicPr>
            <a:picLocks noChangeAspect="1"/>
          </p:cNvPicPr>
          <p:nvPr/>
        </p:nvPicPr>
        <p:blipFill>
          <a:blip r:embed="rId3"/>
          <a:stretch>
            <a:fillRect/>
          </a:stretch>
        </p:blipFill>
        <p:spPr>
          <a:xfrm>
            <a:off x="7904750" y="3475255"/>
            <a:ext cx="1317749" cy="2174745"/>
          </a:xfrm>
          <a:prstGeom prst="rect">
            <a:avLst/>
          </a:prstGeom>
        </p:spPr>
      </p:pic>
      <p:sp>
        <p:nvSpPr>
          <p:cNvPr id="14" name="Oval 13">
            <a:extLst>
              <a:ext uri="{FF2B5EF4-FFF2-40B4-BE49-F238E27FC236}">
                <a16:creationId xmlns:a16="http://schemas.microsoft.com/office/drawing/2014/main" id="{29FA285F-7753-DDA7-1207-B8CC0DEF638B}"/>
              </a:ext>
            </a:extLst>
          </p:cNvPr>
          <p:cNvSpPr/>
          <p:nvPr/>
        </p:nvSpPr>
        <p:spPr>
          <a:xfrm>
            <a:off x="10863105"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15" name="TextBox 14">
            <a:extLst>
              <a:ext uri="{FF2B5EF4-FFF2-40B4-BE49-F238E27FC236}">
                <a16:creationId xmlns:a16="http://schemas.microsoft.com/office/drawing/2014/main" id="{831E3378-0BF2-9058-7A61-9BD28A30DB4E}"/>
              </a:ext>
            </a:extLst>
          </p:cNvPr>
          <p:cNvSpPr txBox="1"/>
          <p:nvPr/>
        </p:nvSpPr>
        <p:spPr>
          <a:xfrm>
            <a:off x="10863105" y="2949359"/>
            <a:ext cx="852407" cy="338554"/>
          </a:xfrm>
          <a:prstGeom prst="rect">
            <a:avLst/>
          </a:prstGeom>
          <a:noFill/>
        </p:spPr>
        <p:txBody>
          <a:bodyPr wrap="square" rtlCol="0">
            <a:spAutoFit/>
          </a:bodyPr>
          <a:lstStyle/>
          <a:p>
            <a:pPr algn="ctr"/>
            <a:r>
              <a:rPr lang="zh-CN" altLang="en-US" sz="800" b="1" dirty="0">
                <a:solidFill>
                  <a:schemeClr val="bg1"/>
                </a:solidFill>
                <a:latin typeface="Microsoft JhengHei" panose="020B0604030504040204" pitchFamily="34" charset="-120"/>
                <a:ea typeface="Microsoft JhengHei" panose="020B0604030504040204" pitchFamily="34" charset="-120"/>
              </a:rPr>
              <a:t>留下葡萄梗接觸</a:t>
            </a:r>
          </a:p>
        </p:txBody>
      </p:sp>
      <p:pic>
        <p:nvPicPr>
          <p:cNvPr id="4" name="Picture 3">
            <a:extLst>
              <a:ext uri="{FF2B5EF4-FFF2-40B4-BE49-F238E27FC236}">
                <a16:creationId xmlns:a16="http://schemas.microsoft.com/office/drawing/2014/main" id="{5FBDCDA8-3677-C637-56FA-3944D1853A0C}"/>
              </a:ext>
            </a:extLst>
          </p:cNvPr>
          <p:cNvPicPr>
            <a:picLocks noChangeAspect="1"/>
          </p:cNvPicPr>
          <p:nvPr/>
        </p:nvPicPr>
        <p:blipFill>
          <a:blip r:embed="rId3"/>
          <a:stretch>
            <a:fillRect/>
          </a:stretch>
        </p:blipFill>
        <p:spPr>
          <a:xfrm>
            <a:off x="5583948" y="3475255"/>
            <a:ext cx="1317749" cy="2174745"/>
          </a:xfrm>
          <a:prstGeom prst="rect">
            <a:avLst/>
          </a:prstGeom>
        </p:spPr>
      </p:pic>
      <p:pic>
        <p:nvPicPr>
          <p:cNvPr id="5" name="Picture 4">
            <a:extLst>
              <a:ext uri="{FF2B5EF4-FFF2-40B4-BE49-F238E27FC236}">
                <a16:creationId xmlns:a16="http://schemas.microsoft.com/office/drawing/2014/main" id="{D8BB29C7-24A7-5E08-83B3-E33F6D7672E2}"/>
              </a:ext>
            </a:extLst>
          </p:cNvPr>
          <p:cNvPicPr>
            <a:picLocks noChangeAspect="1"/>
          </p:cNvPicPr>
          <p:nvPr/>
        </p:nvPicPr>
        <p:blipFill>
          <a:blip r:embed="rId3"/>
          <a:stretch>
            <a:fillRect/>
          </a:stretch>
        </p:blipFill>
        <p:spPr>
          <a:xfrm>
            <a:off x="10225553" y="3475255"/>
            <a:ext cx="1317749" cy="2174745"/>
          </a:xfrm>
          <a:prstGeom prst="rect">
            <a:avLst/>
          </a:prstGeom>
        </p:spPr>
      </p:pic>
      <p:sp>
        <p:nvSpPr>
          <p:cNvPr id="12" name="TextBox 11">
            <a:extLst>
              <a:ext uri="{FF2B5EF4-FFF2-40B4-BE49-F238E27FC236}">
                <a16:creationId xmlns:a16="http://schemas.microsoft.com/office/drawing/2014/main" id="{C18BDE99-8639-7564-405E-6B7B35E6DFF5}"/>
              </a:ext>
            </a:extLst>
          </p:cNvPr>
          <p:cNvSpPr txBox="1"/>
          <p:nvPr/>
        </p:nvSpPr>
        <p:spPr>
          <a:xfrm>
            <a:off x="3002815" y="5799064"/>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踩皮</a:t>
            </a:r>
          </a:p>
        </p:txBody>
      </p:sp>
      <p:sp>
        <p:nvSpPr>
          <p:cNvPr id="18" name="TextBox 17">
            <a:extLst>
              <a:ext uri="{FF2B5EF4-FFF2-40B4-BE49-F238E27FC236}">
                <a16:creationId xmlns:a16="http://schemas.microsoft.com/office/drawing/2014/main" id="{25924203-8544-A246-E5EA-6954E5CA8DBF}"/>
              </a:ext>
            </a:extLst>
          </p:cNvPr>
          <p:cNvSpPr txBox="1"/>
          <p:nvPr/>
        </p:nvSpPr>
        <p:spPr>
          <a:xfrm>
            <a:off x="9953533" y="5799064"/>
            <a:ext cx="1844265"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整串發酵</a:t>
            </a:r>
          </a:p>
        </p:txBody>
      </p:sp>
      <p:pic>
        <p:nvPicPr>
          <p:cNvPr id="8" name="Picture 7">
            <a:extLst>
              <a:ext uri="{FF2B5EF4-FFF2-40B4-BE49-F238E27FC236}">
                <a16:creationId xmlns:a16="http://schemas.microsoft.com/office/drawing/2014/main" id="{99673C62-7CE3-DE59-8C4C-4E7DDFAA95AE}"/>
              </a:ext>
            </a:extLst>
          </p:cNvPr>
          <p:cNvPicPr>
            <a:picLocks noChangeAspect="1"/>
          </p:cNvPicPr>
          <p:nvPr/>
        </p:nvPicPr>
        <p:blipFill>
          <a:blip r:embed="rId4"/>
          <a:stretch>
            <a:fillRect/>
          </a:stretch>
        </p:blipFill>
        <p:spPr>
          <a:xfrm>
            <a:off x="7863800" y="2849288"/>
            <a:ext cx="852407" cy="951033"/>
          </a:xfrm>
          <a:prstGeom prst="rect">
            <a:avLst/>
          </a:prstGeom>
        </p:spPr>
      </p:pic>
      <p:pic>
        <p:nvPicPr>
          <p:cNvPr id="19" name="Picture 18">
            <a:extLst>
              <a:ext uri="{FF2B5EF4-FFF2-40B4-BE49-F238E27FC236}">
                <a16:creationId xmlns:a16="http://schemas.microsoft.com/office/drawing/2014/main" id="{0FE5E174-93D0-4CAA-6144-A02AF97116C7}"/>
              </a:ext>
            </a:extLst>
          </p:cNvPr>
          <p:cNvPicPr>
            <a:picLocks noChangeAspect="1"/>
          </p:cNvPicPr>
          <p:nvPr/>
        </p:nvPicPr>
        <p:blipFill>
          <a:blip r:embed="rId5"/>
          <a:stretch>
            <a:fillRect/>
          </a:stretch>
        </p:blipFill>
        <p:spPr>
          <a:xfrm>
            <a:off x="10113257" y="2895196"/>
            <a:ext cx="496642" cy="925560"/>
          </a:xfrm>
          <a:prstGeom prst="rect">
            <a:avLst/>
          </a:prstGeom>
        </p:spPr>
      </p:pic>
      <p:pic>
        <p:nvPicPr>
          <p:cNvPr id="20" name="Picture 19">
            <a:extLst>
              <a:ext uri="{FF2B5EF4-FFF2-40B4-BE49-F238E27FC236}">
                <a16:creationId xmlns:a16="http://schemas.microsoft.com/office/drawing/2014/main" id="{2B159CF1-5F76-ABED-1E96-4F2853E95FA8}"/>
              </a:ext>
            </a:extLst>
          </p:cNvPr>
          <p:cNvPicPr>
            <a:picLocks noChangeAspect="1"/>
          </p:cNvPicPr>
          <p:nvPr/>
        </p:nvPicPr>
        <p:blipFill>
          <a:blip r:embed="rId5"/>
          <a:stretch>
            <a:fillRect/>
          </a:stretch>
        </p:blipFill>
        <p:spPr>
          <a:xfrm flipH="1">
            <a:off x="10635855" y="3287913"/>
            <a:ext cx="440745" cy="821389"/>
          </a:xfrm>
          <a:prstGeom prst="rect">
            <a:avLst/>
          </a:prstGeom>
        </p:spPr>
      </p:pic>
      <p:pic>
        <p:nvPicPr>
          <p:cNvPr id="23" name="Picture 22">
            <a:extLst>
              <a:ext uri="{FF2B5EF4-FFF2-40B4-BE49-F238E27FC236}">
                <a16:creationId xmlns:a16="http://schemas.microsoft.com/office/drawing/2014/main" id="{BEE7AB7B-7DEF-7215-DCA2-D6093E43D6C1}"/>
              </a:ext>
            </a:extLst>
          </p:cNvPr>
          <p:cNvPicPr>
            <a:picLocks noChangeAspect="1"/>
          </p:cNvPicPr>
          <p:nvPr/>
        </p:nvPicPr>
        <p:blipFill>
          <a:blip r:embed="rId6"/>
          <a:stretch>
            <a:fillRect/>
          </a:stretch>
        </p:blipFill>
        <p:spPr>
          <a:xfrm>
            <a:off x="1798247" y="3141940"/>
            <a:ext cx="648015" cy="574119"/>
          </a:xfrm>
          <a:prstGeom prst="rect">
            <a:avLst/>
          </a:prstGeom>
        </p:spPr>
      </p:pic>
    </p:spTree>
    <p:extLst>
      <p:ext uri="{BB962C8B-B14F-4D97-AF65-F5344CB8AC3E}">
        <p14:creationId xmlns:p14="http://schemas.microsoft.com/office/powerpoint/2010/main" val="243072582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zh-CN" altLang="en-US" sz="3200" b="1" dirty="0">
                <a:solidFill>
                  <a:schemeClr val="accent5"/>
                </a:solidFill>
                <a:ea typeface="Microsoft JhengHei" panose="020B0604030504040204" pitchFamily="34" charset="-120"/>
              </a:rPr>
              <a:t>釀酒：</a:t>
            </a:r>
          </a:p>
          <a:p>
            <a:pPr marL="0" indent="0">
              <a:lnSpc>
                <a:spcPct val="82000"/>
              </a:lnSpc>
              <a:buNone/>
            </a:pPr>
            <a:r>
              <a:rPr lang="zh-CN" altLang="en-US" sz="5440" b="1" dirty="0">
                <a:solidFill>
                  <a:schemeClr val="accent1"/>
                </a:solidFill>
                <a:ea typeface="Microsoft JhengHei" panose="020B0604030504040204" pitchFamily="34" charset="-120"/>
              </a:rPr>
              <a:t>影響黑皮諾的技術</a:t>
            </a:r>
          </a:p>
        </p:txBody>
      </p:sp>
      <p:sp>
        <p:nvSpPr>
          <p:cNvPr id="9" name="TextBox 8">
            <a:extLst>
              <a:ext uri="{FF2B5EF4-FFF2-40B4-BE49-F238E27FC236}">
                <a16:creationId xmlns:a16="http://schemas.microsoft.com/office/drawing/2014/main" id="{9E8DB106-AC9C-525A-E02C-72C63CCF7FF8}"/>
              </a:ext>
            </a:extLst>
          </p:cNvPr>
          <p:cNvSpPr txBox="1"/>
          <p:nvPr/>
        </p:nvSpPr>
        <p:spPr>
          <a:xfrm>
            <a:off x="1407463" y="5799064"/>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天然酵母發酵</a:t>
            </a:r>
          </a:p>
        </p:txBody>
      </p:sp>
      <p:sp>
        <p:nvSpPr>
          <p:cNvPr id="10" name="TextBox 9">
            <a:extLst>
              <a:ext uri="{FF2B5EF4-FFF2-40B4-BE49-F238E27FC236}">
                <a16:creationId xmlns:a16="http://schemas.microsoft.com/office/drawing/2014/main" id="{FD4C0A40-C784-6C98-6DB1-6AB956F004FC}"/>
              </a:ext>
            </a:extLst>
          </p:cNvPr>
          <p:cNvSpPr txBox="1"/>
          <p:nvPr/>
        </p:nvSpPr>
        <p:spPr>
          <a:xfrm>
            <a:off x="3925099" y="5875326"/>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冷發酵</a:t>
            </a:r>
          </a:p>
        </p:txBody>
      </p:sp>
      <p:sp>
        <p:nvSpPr>
          <p:cNvPr id="11" name="TextBox 10">
            <a:extLst>
              <a:ext uri="{FF2B5EF4-FFF2-40B4-BE49-F238E27FC236}">
                <a16:creationId xmlns:a16="http://schemas.microsoft.com/office/drawing/2014/main" id="{045564FB-E21A-BF9F-8015-C18A2392E8AD}"/>
              </a:ext>
            </a:extLst>
          </p:cNvPr>
          <p:cNvSpPr txBox="1"/>
          <p:nvPr/>
        </p:nvSpPr>
        <p:spPr>
          <a:xfrm>
            <a:off x="6531637" y="5884559"/>
            <a:ext cx="1844265"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延長浸漬</a:t>
            </a:r>
          </a:p>
        </p:txBody>
      </p:sp>
      <p:pic>
        <p:nvPicPr>
          <p:cNvPr id="30" name="Picture 29">
            <a:extLst>
              <a:ext uri="{FF2B5EF4-FFF2-40B4-BE49-F238E27FC236}">
                <a16:creationId xmlns:a16="http://schemas.microsoft.com/office/drawing/2014/main" id="{93AD4C16-B642-B188-08FF-2315ECBA0933}"/>
              </a:ext>
            </a:extLst>
          </p:cNvPr>
          <p:cNvPicPr>
            <a:picLocks noChangeAspect="1"/>
          </p:cNvPicPr>
          <p:nvPr/>
        </p:nvPicPr>
        <p:blipFill>
          <a:blip r:embed="rId3"/>
          <a:stretch>
            <a:fillRect/>
          </a:stretch>
        </p:blipFill>
        <p:spPr>
          <a:xfrm>
            <a:off x="1688085" y="3398993"/>
            <a:ext cx="1317749" cy="2174745"/>
          </a:xfrm>
          <a:prstGeom prst="rect">
            <a:avLst/>
          </a:prstGeom>
        </p:spPr>
      </p:pic>
      <p:pic>
        <p:nvPicPr>
          <p:cNvPr id="32" name="Picture 31">
            <a:extLst>
              <a:ext uri="{FF2B5EF4-FFF2-40B4-BE49-F238E27FC236}">
                <a16:creationId xmlns:a16="http://schemas.microsoft.com/office/drawing/2014/main" id="{95E7B4EB-1393-CF21-ED26-471A862268AC}"/>
              </a:ext>
            </a:extLst>
          </p:cNvPr>
          <p:cNvPicPr>
            <a:picLocks noChangeAspect="1"/>
          </p:cNvPicPr>
          <p:nvPr/>
        </p:nvPicPr>
        <p:blipFill>
          <a:blip r:embed="rId3"/>
          <a:stretch>
            <a:fillRect/>
          </a:stretch>
        </p:blipFill>
        <p:spPr>
          <a:xfrm>
            <a:off x="4136711" y="3475255"/>
            <a:ext cx="1317749" cy="2174745"/>
          </a:xfrm>
          <a:prstGeom prst="rect">
            <a:avLst/>
          </a:prstGeom>
        </p:spPr>
      </p:pic>
      <p:pic>
        <p:nvPicPr>
          <p:cNvPr id="13" name="Picture 12">
            <a:extLst>
              <a:ext uri="{FF2B5EF4-FFF2-40B4-BE49-F238E27FC236}">
                <a16:creationId xmlns:a16="http://schemas.microsoft.com/office/drawing/2014/main" id="{49127779-669E-9F66-AE88-9365D81B2C97}"/>
              </a:ext>
            </a:extLst>
          </p:cNvPr>
          <p:cNvPicPr>
            <a:picLocks noChangeAspect="1"/>
          </p:cNvPicPr>
          <p:nvPr/>
        </p:nvPicPr>
        <p:blipFill>
          <a:blip r:embed="rId3"/>
          <a:stretch>
            <a:fillRect/>
          </a:stretch>
        </p:blipFill>
        <p:spPr>
          <a:xfrm>
            <a:off x="6756071" y="3475255"/>
            <a:ext cx="1317749" cy="2174745"/>
          </a:xfrm>
          <a:prstGeom prst="rect">
            <a:avLst/>
          </a:prstGeom>
        </p:spPr>
      </p:pic>
      <p:pic>
        <p:nvPicPr>
          <p:cNvPr id="4" name="Picture 3">
            <a:extLst>
              <a:ext uri="{FF2B5EF4-FFF2-40B4-BE49-F238E27FC236}">
                <a16:creationId xmlns:a16="http://schemas.microsoft.com/office/drawing/2014/main" id="{1A66FFD0-2549-42FC-26A9-16CB735E037B}"/>
              </a:ext>
            </a:extLst>
          </p:cNvPr>
          <p:cNvPicPr>
            <a:picLocks noChangeAspect="1"/>
          </p:cNvPicPr>
          <p:nvPr/>
        </p:nvPicPr>
        <p:blipFill>
          <a:blip r:embed="rId4"/>
          <a:stretch>
            <a:fillRect/>
          </a:stretch>
        </p:blipFill>
        <p:spPr>
          <a:xfrm>
            <a:off x="1487984" y="2878293"/>
            <a:ext cx="558800" cy="1041400"/>
          </a:xfrm>
          <a:prstGeom prst="rect">
            <a:avLst/>
          </a:prstGeom>
        </p:spPr>
      </p:pic>
      <p:pic>
        <p:nvPicPr>
          <p:cNvPr id="18" name="Picture 17">
            <a:extLst>
              <a:ext uri="{FF2B5EF4-FFF2-40B4-BE49-F238E27FC236}">
                <a16:creationId xmlns:a16="http://schemas.microsoft.com/office/drawing/2014/main" id="{A213541F-8323-1461-16DE-9053ABDC42DF}"/>
              </a:ext>
            </a:extLst>
          </p:cNvPr>
          <p:cNvPicPr>
            <a:picLocks noChangeAspect="1"/>
          </p:cNvPicPr>
          <p:nvPr/>
        </p:nvPicPr>
        <p:blipFill>
          <a:blip r:embed="rId5"/>
          <a:stretch>
            <a:fillRect/>
          </a:stretch>
        </p:blipFill>
        <p:spPr>
          <a:xfrm>
            <a:off x="9188796" y="3914084"/>
            <a:ext cx="1884218" cy="1928657"/>
          </a:xfrm>
          <a:prstGeom prst="rect">
            <a:avLst/>
          </a:prstGeom>
        </p:spPr>
      </p:pic>
      <p:sp>
        <p:nvSpPr>
          <p:cNvPr id="19" name="TextBox 18">
            <a:extLst>
              <a:ext uri="{FF2B5EF4-FFF2-40B4-BE49-F238E27FC236}">
                <a16:creationId xmlns:a16="http://schemas.microsoft.com/office/drawing/2014/main" id="{61773704-3F1A-A60D-1B3E-3D31112C1FBC}"/>
              </a:ext>
            </a:extLst>
          </p:cNvPr>
          <p:cNvSpPr txBox="1"/>
          <p:nvPr/>
        </p:nvSpPr>
        <p:spPr>
          <a:xfrm>
            <a:off x="9349652" y="5884559"/>
            <a:ext cx="1844265"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熟成</a:t>
            </a:r>
          </a:p>
        </p:txBody>
      </p:sp>
      <p:pic>
        <p:nvPicPr>
          <p:cNvPr id="3" name="Picture 2">
            <a:extLst>
              <a:ext uri="{FF2B5EF4-FFF2-40B4-BE49-F238E27FC236}">
                <a16:creationId xmlns:a16="http://schemas.microsoft.com/office/drawing/2014/main" id="{B737F7BF-1E5D-3E92-5780-15CE844FCFA3}"/>
              </a:ext>
            </a:extLst>
          </p:cNvPr>
          <p:cNvPicPr>
            <a:picLocks noChangeAspect="1"/>
          </p:cNvPicPr>
          <p:nvPr/>
        </p:nvPicPr>
        <p:blipFill>
          <a:blip r:embed="rId6"/>
          <a:stretch>
            <a:fillRect/>
          </a:stretch>
        </p:blipFill>
        <p:spPr>
          <a:xfrm>
            <a:off x="3882203" y="3343895"/>
            <a:ext cx="652907" cy="578453"/>
          </a:xfrm>
          <a:prstGeom prst="rect">
            <a:avLst/>
          </a:prstGeom>
        </p:spPr>
      </p:pic>
    </p:spTree>
    <p:extLst>
      <p:ext uri="{BB962C8B-B14F-4D97-AF65-F5344CB8AC3E}">
        <p14:creationId xmlns:p14="http://schemas.microsoft.com/office/powerpoint/2010/main" val="3638991116"/>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E65340AF-E778-477B-A767-CB547793C45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CCF1F8-6D9E-4631-9BC7-E65B426755A9}">
  <ds:schemaRefs>
    <ds:schemaRef ds:uri="http://schemas.microsoft.com/office/infopath/2007/PartnerControls"/>
    <ds:schemaRef ds:uri="http://www.w3.org/XML/1998/namespace"/>
    <ds:schemaRef ds:uri="http://schemas.microsoft.com/office/2006/metadata/properties"/>
    <ds:schemaRef ds:uri="http://schemas.openxmlformats.org/package/2006/metadata/core-properties"/>
    <ds:schemaRef ds:uri="4e8dd08d-258d-47a9-9875-37f1ffd19f33"/>
    <ds:schemaRef ds:uri="02256494-4976-4001-aedb-96463ae0d92e"/>
    <ds:schemaRef ds:uri="http://schemas.microsoft.com/office/2006/documentManagement/types"/>
    <ds:schemaRef ds:uri="http://purl.org/dc/elements/1.1/"/>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31</TotalTime>
  <Words>2686</Words>
  <Application>Microsoft Macintosh PowerPoint</Application>
  <PresentationFormat>Grand écran</PresentationFormat>
  <Paragraphs>271</Paragraphs>
  <Slides>30</Slides>
  <Notes>17</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30</vt:i4>
      </vt:variant>
    </vt:vector>
  </HeadingPairs>
  <TitlesOfParts>
    <vt:vector size="35" baseType="lpstr">
      <vt:lpstr>Neue Haas Grotesk Text Pro</vt:lpstr>
      <vt:lpstr>Arial</vt:lpstr>
      <vt:lpstr>Microsoft JhengHei</vt:lpstr>
      <vt:lpstr>Inter Display</vt:lpstr>
      <vt:lpstr>Slide layouts</vt:lpstr>
      <vt:lpstr>Présentation PowerPoint</vt:lpstr>
      <vt:lpstr>Présentation PowerPoint</vt:lpstr>
      <vt:lpstr>黑皮諾</vt:lpstr>
      <vt:lpstr>Présentation PowerPoint</vt:lpstr>
      <vt:lpstr>1830 年代</vt:lpstr>
      <vt:lpstr>Présentation PowerPoint</vt:lpstr>
      <vt:lpstr>葡萄栽培</vt:lpstr>
      <vt:lpstr>Présentation PowerPoint</vt:lpstr>
      <vt:lpstr>Présentation PowerPoint</vt:lpstr>
      <vt:lpstr>Présentation PowerPoint</vt:lpstr>
      <vt:lpstr>Présentation PowerPoint</vt:lpstr>
      <vt:lpstr>氣候</vt:lpstr>
      <vt:lpstr>土壤</vt:lpstr>
      <vt:lpstr>Présentation PowerPoint</vt:lpstr>
      <vt:lpstr>Présentation PowerPoint</vt:lpstr>
      <vt:lpstr>氣候</vt:lpstr>
      <vt:lpstr>土壤</vt:lpstr>
      <vt:lpstr>Présentation PowerPoint</vt:lpstr>
      <vt:lpstr>Présentation PowerPoint</vt:lpstr>
      <vt:lpstr>氣候</vt:lpstr>
      <vt:lpstr>土壤</vt:lpstr>
      <vt:lpstr>Présentation PowerPoint</vt:lpstr>
      <vt:lpstr>Présentation PowerPoint</vt:lpstr>
      <vt:lpstr>氣候</vt:lpstr>
      <vt:lpstr>土壤</vt:lpstr>
      <vt:lpstr>Présentation PowerPoint</vt:lpstr>
      <vt:lpstr>Présentation PowerPoint</vt:lpstr>
      <vt:lpstr>崛起</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lin mimi</cp:lastModifiedBy>
  <cp:revision>7</cp:revision>
  <dcterms:created xsi:type="dcterms:W3CDTF">2018-07-25T07:02:59Z</dcterms:created>
  <dcterms:modified xsi:type="dcterms:W3CDTF">2026-07-15T02:06:49Z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Order">
    <vt:lpwstr>47265700.0000000</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ies>
</file>