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media/image5.svg" ContentType="image/svg+xml"/>
  <Override PartName="/ppt/media/image7.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31"/>
  </p:notesMasterIdLst>
  <p:sldIdLst>
    <p:sldId id="256" r:id="rId5"/>
    <p:sldId id="661" r:id="rId6"/>
    <p:sldId id="636" r:id="rId7"/>
    <p:sldId id="669" r:id="rId8"/>
    <p:sldId id="645" r:id="rId9"/>
    <p:sldId id="637" r:id="rId10"/>
    <p:sldId id="646" r:id="rId11"/>
    <p:sldId id="647" r:id="rId12"/>
    <p:sldId id="641" r:id="rId13"/>
    <p:sldId id="642" r:id="rId14"/>
    <p:sldId id="643" r:id="rId15"/>
    <p:sldId id="648" r:id="rId16"/>
    <p:sldId id="664" r:id="rId17"/>
    <p:sldId id="670" r:id="rId18"/>
    <p:sldId id="671" r:id="rId19"/>
    <p:sldId id="665" r:id="rId20"/>
    <p:sldId id="652" r:id="rId21"/>
    <p:sldId id="673" r:id="rId22"/>
    <p:sldId id="717" r:id="rId23"/>
    <p:sldId id="603" r:id="rId24"/>
    <p:sldId id="660" r:id="rId25"/>
    <p:sldId id="718" r:id="rId26"/>
    <p:sldId id="719" r:id="rId27"/>
    <p:sldId id="659" r:id="rId28"/>
    <p:sldId id="340" r:id="rId29"/>
    <p:sldId id="720" r:id="rId30"/>
  </p:sldIdLst>
  <p:sldSz cx="12192000" cy="6858000"/>
  <p:notesSz cx="6858000" cy="9144000"/>
  <p:embeddedFontLst>
    <p:embeddedFont>
      <p:font typeface="Inter Display" panose="02000503000000020004" pitchFamily="2" charset="0"/>
      <p:regular r:id="rId32"/>
      <p:bold r:id="rId33"/>
      <p:italic r:id="rId34"/>
      <p:boldItalic r:id="rId35"/>
    </p:embeddedFont>
    <p:embeddedFont>
      <p:font typeface="Neue Haas Grotesk Text Pro" panose="020B0504020202020204" pitchFamily="34" charset="77"/>
      <p:regular r:id="rId36"/>
      <p:bold r:id="rId37"/>
      <p:italic r:id="rId38"/>
      <p:boldItalic r:id="rId39"/>
    </p:embeddedFont>
    <p:embeddedFont>
      <p:font typeface="Yu Gothic" panose="020B0400000000000000" pitchFamily="34" charset="-128"/>
      <p:regular r:id="rId40"/>
      <p:bold r:id="rId41"/>
    </p:embeddedFont>
    <p:embeddedFont>
      <p:font typeface="Yu Gothic Medium" panose="020B0400000000000000" pitchFamily="34" charset="-128"/>
      <p:regular r:id="rId42"/>
    </p:embeddedFont>
  </p:embeddedFontLst>
  <p:custDataLst>
    <p:tags r:id="rId43"/>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354" autoAdjust="0"/>
    <p:restoredTop sz="94282" autoAdjust="0"/>
  </p:normalViewPr>
  <p:slideViewPr>
    <p:cSldViewPr snapToGrid="0">
      <p:cViewPr varScale="1">
        <p:scale>
          <a:sx n="123" d="100"/>
          <a:sy n="123" d="100"/>
        </p:scale>
        <p:origin x="744" y="184"/>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8.fntdata"/><Relationship Id="rId21" Type="http://schemas.openxmlformats.org/officeDocument/2006/relationships/slide" Target="slides/slide17.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theme" Target="theme/theme1.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5.fntdata"/><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4.fntdata"/><Relationship Id="rId43" Type="http://schemas.openxmlformats.org/officeDocument/2006/relationships/tags" Target="tags/tag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font" Target="fonts/font10.fntdata"/><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emary MacDonald" userId="8309af06-59ea-4c96-ab26-373b911e2651" providerId="ADAL" clId="{5C0619B5-8AFF-4DAC-AFA4-94EB8335985E}"/>
    <pc:docChg chg="undo custSel mod addSld delSld modSld">
      <pc:chgData name="Rosemary MacDonald" userId="8309af06-59ea-4c96-ab26-373b911e2651" providerId="ADAL" clId="{5C0619B5-8AFF-4DAC-AFA4-94EB8335985E}" dt="2026-07-11T02:30:00.337" v="463" actId="20577"/>
      <pc:docMkLst>
        <pc:docMk/>
      </pc:docMkLst>
      <pc:sldChg chg="modSp mod">
        <pc:chgData name="Rosemary MacDonald" userId="8309af06-59ea-4c96-ab26-373b911e2651" providerId="ADAL" clId="{5C0619B5-8AFF-4DAC-AFA4-94EB8335985E}" dt="2026-07-11T02:27:47.738" v="399" actId="6549"/>
        <pc:sldMkLst>
          <pc:docMk/>
          <pc:sldMk cId="1405062414" sldId="641"/>
        </pc:sldMkLst>
        <pc:spChg chg="mod">
          <ac:chgData name="Rosemary MacDonald" userId="8309af06-59ea-4c96-ab26-373b911e2651" providerId="ADAL" clId="{5C0619B5-8AFF-4DAC-AFA4-94EB8335985E}" dt="2026-07-11T02:27:47.738" v="399" actId="6549"/>
          <ac:spMkLst>
            <pc:docMk/>
            <pc:sldMk cId="1405062414" sldId="641"/>
            <ac:spMk id="6" creationId="{57136C88-49FF-EE33-DB6F-8A97AA8E6155}"/>
          </ac:spMkLst>
        </pc:spChg>
      </pc:sldChg>
      <pc:sldChg chg="modSp mod">
        <pc:chgData name="Rosemary MacDonald" userId="8309af06-59ea-4c96-ab26-373b911e2651" providerId="ADAL" clId="{5C0619B5-8AFF-4DAC-AFA4-94EB8335985E}" dt="2026-07-11T02:28:07.803" v="403" actId="6549"/>
        <pc:sldMkLst>
          <pc:docMk/>
          <pc:sldMk cId="500136252" sldId="642"/>
        </pc:sldMkLst>
        <pc:spChg chg="mod">
          <ac:chgData name="Rosemary MacDonald" userId="8309af06-59ea-4c96-ab26-373b911e2651" providerId="ADAL" clId="{5C0619B5-8AFF-4DAC-AFA4-94EB8335985E}" dt="2026-07-11T02:28:07.803" v="403" actId="6549"/>
          <ac:spMkLst>
            <pc:docMk/>
            <pc:sldMk cId="500136252" sldId="642"/>
            <ac:spMk id="4" creationId="{F6F05948-33DB-055B-AE2C-CEF9374E5478}"/>
          </ac:spMkLst>
        </pc:spChg>
      </pc:sldChg>
      <pc:sldChg chg="modSp mod">
        <pc:chgData name="Rosemary MacDonald" userId="8309af06-59ea-4c96-ab26-373b911e2651" providerId="ADAL" clId="{5C0619B5-8AFF-4DAC-AFA4-94EB8335985E}" dt="2026-07-11T02:28:27.197" v="417" actId="6549"/>
        <pc:sldMkLst>
          <pc:docMk/>
          <pc:sldMk cId="4249917559" sldId="643"/>
        </pc:sldMkLst>
        <pc:spChg chg="mod">
          <ac:chgData name="Rosemary MacDonald" userId="8309af06-59ea-4c96-ab26-373b911e2651" providerId="ADAL" clId="{5C0619B5-8AFF-4DAC-AFA4-94EB8335985E}" dt="2026-07-11T02:28:27.197" v="417" actId="6549"/>
          <ac:spMkLst>
            <pc:docMk/>
            <pc:sldMk cId="4249917559" sldId="643"/>
            <ac:spMk id="4" creationId="{DFA76B02-4AEC-2172-B359-91D3A36EDA82}"/>
          </ac:spMkLst>
        </pc:spChg>
      </pc:sldChg>
      <pc:sldChg chg="modSp mod">
        <pc:chgData name="Rosemary MacDonald" userId="8309af06-59ea-4c96-ab26-373b911e2651" providerId="ADAL" clId="{5C0619B5-8AFF-4DAC-AFA4-94EB8335985E}" dt="2026-07-11T02:26:26.823" v="383" actId="20577"/>
        <pc:sldMkLst>
          <pc:docMk/>
          <pc:sldMk cId="602433484" sldId="645"/>
        </pc:sldMkLst>
        <pc:spChg chg="mod">
          <ac:chgData name="Rosemary MacDonald" userId="8309af06-59ea-4c96-ab26-373b911e2651" providerId="ADAL" clId="{5C0619B5-8AFF-4DAC-AFA4-94EB8335985E}" dt="2026-07-11T02:26:26.823" v="383" actId="20577"/>
          <ac:spMkLst>
            <pc:docMk/>
            <pc:sldMk cId="602433484" sldId="645"/>
            <ac:spMk id="4" creationId="{2391661C-849C-778D-4496-D3C224862320}"/>
          </ac:spMkLst>
        </pc:spChg>
      </pc:sldChg>
      <pc:sldChg chg="modSp mod">
        <pc:chgData name="Rosemary MacDonald" userId="8309af06-59ea-4c96-ab26-373b911e2651" providerId="ADAL" clId="{5C0619B5-8AFF-4DAC-AFA4-94EB8335985E}" dt="2026-07-11T02:26:59.532" v="389" actId="20577"/>
        <pc:sldMkLst>
          <pc:docMk/>
          <pc:sldMk cId="3456273403" sldId="647"/>
        </pc:sldMkLst>
        <pc:spChg chg="mod">
          <ac:chgData name="Rosemary MacDonald" userId="8309af06-59ea-4c96-ab26-373b911e2651" providerId="ADAL" clId="{5C0619B5-8AFF-4DAC-AFA4-94EB8335985E}" dt="2026-07-11T02:26:59.532" v="389" actId="20577"/>
          <ac:spMkLst>
            <pc:docMk/>
            <pc:sldMk cId="3456273403" sldId="647"/>
            <ac:spMk id="8" creationId="{F750453E-C66F-1E81-2269-01796EEEBC56}"/>
          </ac:spMkLst>
        </pc:spChg>
      </pc:sldChg>
      <pc:sldChg chg="modSp mod">
        <pc:chgData name="Rosemary MacDonald" userId="8309af06-59ea-4c96-ab26-373b911e2651" providerId="ADAL" clId="{5C0619B5-8AFF-4DAC-AFA4-94EB8335985E}" dt="2026-07-11T02:28:33.782" v="418" actId="20577"/>
        <pc:sldMkLst>
          <pc:docMk/>
          <pc:sldMk cId="4035883660" sldId="648"/>
        </pc:sldMkLst>
        <pc:spChg chg="mod">
          <ac:chgData name="Rosemary MacDonald" userId="8309af06-59ea-4c96-ab26-373b911e2651" providerId="ADAL" clId="{5C0619B5-8AFF-4DAC-AFA4-94EB8335985E}" dt="2026-07-11T02:28:33.782" v="418" actId="20577"/>
          <ac:spMkLst>
            <pc:docMk/>
            <pc:sldMk cId="4035883660" sldId="648"/>
            <ac:spMk id="5" creationId="{2CDCD0B9-24C7-5F10-AB48-88B3EFE01A9F}"/>
          </ac:spMkLst>
        </pc:spChg>
      </pc:sldChg>
      <pc:sldChg chg="modSp mod">
        <pc:chgData name="Rosemary MacDonald" userId="8309af06-59ea-4c96-ab26-373b911e2651" providerId="ADAL" clId="{5C0619B5-8AFF-4DAC-AFA4-94EB8335985E}" dt="2026-07-11T02:30:00.337" v="463" actId="20577"/>
        <pc:sldMkLst>
          <pc:docMk/>
          <pc:sldMk cId="3735418610" sldId="659"/>
        </pc:sldMkLst>
        <pc:spChg chg="mod">
          <ac:chgData name="Rosemary MacDonald" userId="8309af06-59ea-4c96-ab26-373b911e2651" providerId="ADAL" clId="{5C0619B5-8AFF-4DAC-AFA4-94EB8335985E}" dt="2026-07-11T02:30:00.337" v="463" actId="20577"/>
          <ac:spMkLst>
            <pc:docMk/>
            <pc:sldMk cId="3735418610" sldId="659"/>
            <ac:spMk id="2" creationId="{EC4F9B9F-9F41-D51D-0669-FD32332342FE}"/>
          </ac:spMkLst>
        </pc:spChg>
      </pc:sldChg>
      <pc:sldChg chg="modSp mod">
        <pc:chgData name="Rosemary MacDonald" userId="8309af06-59ea-4c96-ab26-373b911e2651" providerId="ADAL" clId="{5C0619B5-8AFF-4DAC-AFA4-94EB8335985E}" dt="2026-07-11T02:28:46.780" v="429" actId="6549"/>
        <pc:sldMkLst>
          <pc:docMk/>
          <pc:sldMk cId="1950824990" sldId="664"/>
        </pc:sldMkLst>
        <pc:spChg chg="mod">
          <ac:chgData name="Rosemary MacDonald" userId="8309af06-59ea-4c96-ab26-373b911e2651" providerId="ADAL" clId="{5C0619B5-8AFF-4DAC-AFA4-94EB8335985E}" dt="2026-07-11T02:28:46.780" v="429" actId="6549"/>
          <ac:spMkLst>
            <pc:docMk/>
            <pc:sldMk cId="1950824990" sldId="664"/>
            <ac:spMk id="8" creationId="{BEF17699-996E-80A1-5516-9CFCFB8A3DCE}"/>
          </ac:spMkLst>
        </pc:spChg>
      </pc:sldChg>
      <pc:sldChg chg="modSp mod">
        <pc:chgData name="Rosemary MacDonald" userId="8309af06-59ea-4c96-ab26-373b911e2651" providerId="ADAL" clId="{5C0619B5-8AFF-4DAC-AFA4-94EB8335985E}" dt="2026-07-11T02:29:42.497" v="461" actId="20577"/>
        <pc:sldMkLst>
          <pc:docMk/>
          <pc:sldMk cId="569600483" sldId="718"/>
        </pc:sldMkLst>
        <pc:spChg chg="mod">
          <ac:chgData name="Rosemary MacDonald" userId="8309af06-59ea-4c96-ab26-373b911e2651" providerId="ADAL" clId="{5C0619B5-8AFF-4DAC-AFA4-94EB8335985E}" dt="2026-07-11T02:29:35.134" v="459" actId="20577"/>
          <ac:spMkLst>
            <pc:docMk/>
            <pc:sldMk cId="569600483" sldId="718"/>
            <ac:spMk id="4" creationId="{9158A547-E314-546B-744D-BDCB5D9E3489}"/>
          </ac:spMkLst>
        </pc:spChg>
        <pc:spChg chg="mod">
          <ac:chgData name="Rosemary MacDonald" userId="8309af06-59ea-4c96-ab26-373b911e2651" providerId="ADAL" clId="{5C0619B5-8AFF-4DAC-AFA4-94EB8335985E}" dt="2026-07-11T02:29:42.497" v="461" actId="20577"/>
          <ac:spMkLst>
            <pc:docMk/>
            <pc:sldMk cId="569600483" sldId="718"/>
            <ac:spMk id="8" creationId="{BEF17699-996E-80A1-5516-9CFCFB8A3DC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7/14/26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1661268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b="0">
                <a:effectLst/>
              </a:rPr>
              <a:t>ハンター・ヴァレーには、ワイン造りの伝統を何世代にも渡って受け継いでいるワイン造りの一族が多く暮らしており、彼らの多くがオーストラリア最古のブドウの樹と何らかの関わりを持っています。</a:t>
            </a:r>
            <a:endParaRPr lang="en-US" altLang="ja-JP" b="0" dirty="0">
              <a:effectLst/>
            </a:endParaRPr>
          </a:p>
          <a:p>
            <a:pPr rtl="0"/>
            <a:r>
              <a:rPr lang="en-US" altLang="ja-JP" b="0" dirty="0">
                <a:effectLst/>
              </a:rPr>
              <a:t>1867</a:t>
            </a:r>
            <a:r>
              <a:rPr lang="ja-JP" altLang="en-US" b="0">
                <a:effectLst/>
              </a:rPr>
              <a:t>年に植えられたシラーズや</a:t>
            </a:r>
            <a:r>
              <a:rPr lang="en-US" altLang="ja-JP" b="0" dirty="0">
                <a:effectLst/>
              </a:rPr>
              <a:t>1899</a:t>
            </a:r>
            <a:r>
              <a:rPr lang="ja-JP" altLang="en-US" b="0">
                <a:effectLst/>
              </a:rPr>
              <a:t>年に植えられたセミヨンなど、国際的にも価値の高いブドウが今も大切に育てられています。ハンター・ヴァレーには、</a:t>
            </a:r>
            <a:r>
              <a:rPr lang="en-US" altLang="ja-JP" b="0" dirty="0">
                <a:effectLst/>
              </a:rPr>
              <a:t>1908</a:t>
            </a:r>
            <a:r>
              <a:rPr lang="ja-JP" altLang="en-US" b="0">
                <a:effectLst/>
              </a:rPr>
              <a:t>年に植えられたティレルズの</a:t>
            </a:r>
            <a:r>
              <a:rPr lang="en-AU" b="0" dirty="0">
                <a:effectLst/>
              </a:rPr>
              <a:t>HVD「</a:t>
            </a:r>
            <a:r>
              <a:rPr lang="ja-JP" altLang="en-US" b="0">
                <a:effectLst/>
              </a:rPr>
              <a:t>オールド・ヴァインズ」ヴィンヤードをはじめ、シャルドネの古木も数多く存在しています。</a:t>
            </a:r>
            <a:endParaRPr lang="en-AU" altLang="ja-JP" b="0" dirty="0">
              <a:effectLst/>
            </a:endParaRPr>
          </a:p>
          <a:p>
            <a:pPr rtl="0"/>
            <a:endParaRPr lang="en-AU" altLang="ja-JP" b="0" dirty="0">
              <a:effectLst/>
            </a:endParaRPr>
          </a:p>
          <a:p>
            <a:pPr rtl="0"/>
            <a:r>
              <a:rPr lang="ja-JP" altLang="en-US" b="0">
                <a:effectLst/>
              </a:rPr>
              <a:t>追加情報：</a:t>
            </a:r>
            <a:endParaRPr lang="en-AU" altLang="ja-JP" b="0" dirty="0">
              <a:effectLst/>
            </a:endParaRPr>
          </a:p>
          <a:p>
            <a:pPr rtl="0"/>
            <a:r>
              <a:rPr lang="ja-JP" altLang="en-US" b="0">
                <a:effectLst/>
              </a:rPr>
              <a:t>オーストラリアの古木についてのさらに詳しい情報は、</a:t>
            </a:r>
            <a:r>
              <a:rPr lang="en-AU" b="0" dirty="0" err="1">
                <a:effectLst/>
              </a:rPr>
              <a:t>www.australianwinediscovered.com</a:t>
            </a:r>
            <a:r>
              <a:rPr lang="ja-JP" altLang="en-US" b="0">
                <a:effectLst/>
              </a:rPr>
              <a:t>　からダウンロードしていただけます</a:t>
            </a:r>
            <a:r>
              <a:rPr lang="en-AU" b="0" dirty="0">
                <a:effectLst/>
              </a:rPr>
              <a:t>。</a:t>
            </a:r>
          </a:p>
          <a:p>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11386726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ここからは準備した複数のワインを試飲し、話し合ってみましょう。</a:t>
            </a:r>
            <a:endParaRPr lang="en-AU" altLang="ja-JP" dirty="0"/>
          </a:p>
          <a:p>
            <a:pPr marL="0" marR="0" lvl="0" indent="0" algn="l" defTabSz="914400" rtl="0" eaLnBrk="1" fontAlgn="auto" latinLnBrk="0" hangingPunct="1">
              <a:lnSpc>
                <a:spcPct val="100000"/>
              </a:lnSpc>
              <a:spcBef>
                <a:spcPct val="0"/>
              </a:spcBef>
              <a:spcAft>
                <a:spcPct val="0"/>
              </a:spcAft>
              <a:buClrTx/>
              <a:buSzTx/>
              <a:buFontTx/>
              <a:buNone/>
              <a:defRPr/>
            </a:pPr>
            <a:endParaRPr lang="en-AU" altLang="ja-JP" dirty="0"/>
          </a:p>
          <a:p>
            <a:pPr marL="0" marR="0" lvl="0" indent="0" algn="l" defTabSz="914400" rtl="0" eaLnBrk="1" fontAlgn="auto" latinLnBrk="0" hangingPunct="1">
              <a:lnSpc>
                <a:spcPct val="100000"/>
              </a:lnSpc>
              <a:spcBef>
                <a:spcPct val="0"/>
              </a:spcBef>
              <a:spcAft>
                <a:spcPct val="0"/>
              </a:spcAft>
              <a:buClrTx/>
              <a:buSzTx/>
              <a:buFontTx/>
              <a:buNone/>
              <a:defRPr/>
            </a:pPr>
            <a:r>
              <a:rPr lang="ja-JP" altLang="en-US"/>
              <a:t>ハンター・ヴァレーは素晴らしいシャルドネ、シラーズの他に、世界でも最高品質、かつ独自のスタイルのセミヨンを生み出すことで知られています。また、温暖な気候に適した新興品種でも知られています。</a:t>
            </a:r>
            <a:endParaRPr lang="en-AU" altLang="ja-JP"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35494767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kern="1200">
                <a:solidFill>
                  <a:schemeClr val="tx1"/>
                </a:solidFill>
                <a:effectLst/>
                <a:latin typeface="+mn-lt"/>
                <a:ea typeface="+mn-ea"/>
                <a:cs typeface="+mn-cs"/>
              </a:rPr>
              <a:t>セミヨンはハンター・ヴァレーを代表する白ワイン品種です。瓶詰めされた直後は水のように透明で切れがあり、デリケートで石灰を思わせるミネラルが感じられます。酸が強く低アルコールで、最高品質のものは</a:t>
            </a:r>
            <a:r>
              <a:rPr lang="en-US" altLang="ja-JP" sz="1200" b="0" i="0" u="none" strike="noStrike" kern="1200" dirty="0">
                <a:solidFill>
                  <a:schemeClr val="tx1"/>
                </a:solidFill>
                <a:effectLst/>
                <a:latin typeface="+mn-lt"/>
                <a:ea typeface="+mn-ea"/>
                <a:cs typeface="+mn-cs"/>
              </a:rPr>
              <a:t>5</a:t>
            </a:r>
            <a:r>
              <a:rPr lang="ja-JP" altLang="en-US" sz="1200" b="0" i="0" u="none" strike="noStrike" kern="1200">
                <a:solidFill>
                  <a:schemeClr val="tx1"/>
                </a:solidFill>
                <a:effectLst/>
                <a:latin typeface="+mn-lt"/>
                <a:ea typeface="+mn-ea"/>
                <a:cs typeface="+mn-cs"/>
              </a:rPr>
              <a:t>年程度の瓶熟成を経ることで、樽熟成を一切していないにも関わらず、蜂蜜やトースト、ナッツといった、樽熟成したワインのような特徴を表すようになります。このようなセミヨンは</a:t>
            </a:r>
            <a:r>
              <a:rPr lang="en-US" altLang="ja-JP" sz="1200" b="0" i="0" u="none" strike="noStrike" kern="1200" dirty="0">
                <a:solidFill>
                  <a:schemeClr val="tx1"/>
                </a:solidFill>
                <a:effectLst/>
                <a:latin typeface="+mn-lt"/>
                <a:ea typeface="+mn-ea"/>
                <a:cs typeface="+mn-cs"/>
              </a:rPr>
              <a:t>20</a:t>
            </a:r>
            <a:r>
              <a:rPr lang="ja-JP" altLang="en-US" sz="1200" b="0" i="0" u="none" strike="noStrike" kern="1200">
                <a:solidFill>
                  <a:schemeClr val="tx1"/>
                </a:solidFill>
                <a:effectLst/>
                <a:latin typeface="+mn-lt"/>
                <a:ea typeface="+mn-ea"/>
                <a:cs typeface="+mn-cs"/>
              </a:rPr>
              <a:t>年以上熟成させることが可能です。熟成したハンター・セミヨンの決定的な特徴は、数十年熟成を経た後も果実由来の味わいと、その核となるレモンのような酸を維持していることです。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5073685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ハンター・ヴァレーはオーストラリアでも特に早くからシャルドネを栽培している産地です。</a:t>
            </a:r>
            <a:endParaRPr lang="en-AU" altLang="ja-JP" dirty="0"/>
          </a:p>
          <a:p>
            <a:r>
              <a:rPr lang="ja-JP" altLang="en-US"/>
              <a:t>シャルドネがオーストラリアのアイコンとして確立される過程で、ハンター・ヴァレーは大きく貢献しました。</a:t>
            </a:r>
            <a:endParaRPr lang="en-AU" altLang="ja-JP" dirty="0"/>
          </a:p>
          <a:p>
            <a:r>
              <a:rPr lang="ja-JP" altLang="en-US"/>
              <a:t>ハンターのシャルドネといえば、かつては「サンシャイン・イン・ザ・ボトル」と呼ばれるほどにビッグで樽香が強く、芳醇でバターのような味わいを持つものが主流でしたが、この</a:t>
            </a:r>
            <a:r>
              <a:rPr lang="en-US" altLang="ja-JP" dirty="0"/>
              <a:t>15</a:t>
            </a:r>
            <a:r>
              <a:rPr lang="ja-JP" altLang="en-US"/>
              <a:t>年間でルネッサンスを遂げました。</a:t>
            </a:r>
            <a:endParaRPr lang="en-AU" altLang="ja-JP" dirty="0"/>
          </a:p>
          <a:p>
            <a:r>
              <a:rPr lang="ja-JP" altLang="en-US"/>
              <a:t>今も濃い味わいのシャルドネも作られていますが、以前よりも樽の影響が控え目になっています。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9895149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t>かつて、この温暖で湿度の高い地域のシラーズは、フルボディで重いものがほとんどでした。現在ではミディアムボディで果実の甘味が低く、複雑で食事に合わせやすいワインを造っています。</a:t>
            </a:r>
            <a:br>
              <a:rPr lang="en-US" altLang="ja-JP" dirty="0"/>
            </a:br>
            <a:r>
              <a:rPr lang="ja-JP" altLang="en-US"/>
              <a:t>若いハンターのシラーズは、レッド・ベリーやダークベリー、スパイスなどの味わい、細やかで柔らかなタンニンを持ち合わせています。熟成すると複雑さは増し、土や皮革のようなニュアンスと美しい香りが現れます。さらにシルクのような滑らかさと優雅を兼ね備えた、滑らかで素晴らしく複雑な、何層にも味わいの重なるワインとなり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27237105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b="0">
                <a:effectLst/>
              </a:rPr>
              <a:t>お勧めの考察ポイント</a:t>
            </a:r>
            <a:endParaRPr lang="en-AU" b="0" dirty="0">
              <a:effectLst/>
            </a:endParaRPr>
          </a:p>
          <a:p>
            <a:pPr rtl="0"/>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若いハンター・ヴァレーのセミヨンにはどのような特徴があり、熟成と共にどのように変化していくでしょうか。</a:t>
            </a:r>
            <a:endParaRPr lang="en-AU" b="0" dirty="0">
              <a:effectLst/>
            </a:endParaRPr>
          </a:p>
          <a:p>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バロッサ・ヴァレーのシラーズと、ハンター・ヴァレーのシラーズを比較したとき、典型的な違いとはなんでしょうか。</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7356166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b="0" i="0" u="none" strike="noStrike" kern="1200" dirty="0" err="1">
                <a:solidFill>
                  <a:schemeClr val="tx1"/>
                </a:solidFill>
                <a:effectLst/>
                <a:latin typeface="+mn-lt"/>
                <a:ea typeface="+mn-ea"/>
                <a:cs typeface="+mn-cs"/>
              </a:rPr>
              <a:t>他のプログラムや資料はこちらwww.australianwinediscovered.com</a:t>
            </a:r>
            <a:endParaRPr lang="en-AU" b="0" dirty="0">
              <a:effectLst/>
            </a:endParaRPr>
          </a:p>
          <a:p>
            <a:r>
              <a:rPr lang="en-AU" sz="1200" kern="1200" dirty="0" err="1">
                <a:solidFill>
                  <a:schemeClr val="tx1"/>
                </a:solidFill>
                <a:effectLst/>
                <a:latin typeface="+mn-lt"/>
                <a:ea typeface="+mn-ea"/>
                <a:cs typeface="+mn-cs"/>
              </a:rPr>
              <a:t>お問合せはこちら（英語のみ）discovered@wineaustralia.com</a:t>
            </a:r>
            <a:endParaRPr lang="en-AU" sz="1200" kern="1200" dirty="0">
              <a:solidFill>
                <a:schemeClr val="tx1"/>
              </a:solidFill>
              <a:effectLst/>
              <a:latin typeface="+mn-lt"/>
              <a:ea typeface="+mn-ea"/>
              <a:cs typeface="+mn-cs"/>
            </a:endParaRP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1654729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kern="1200">
                <a:solidFill>
                  <a:schemeClr val="tx1"/>
                </a:solidFill>
                <a:effectLst/>
                <a:latin typeface="+mn-lt"/>
                <a:ea typeface="+mn-ea"/>
                <a:cs typeface="+mn-cs"/>
              </a:rPr>
              <a:t>シドニーから北に約</a:t>
            </a:r>
            <a:r>
              <a:rPr lang="en-US" altLang="ja-JP" sz="1200" b="0" i="0" u="none" strike="noStrike" kern="1200" dirty="0">
                <a:solidFill>
                  <a:schemeClr val="tx1"/>
                </a:solidFill>
                <a:effectLst/>
                <a:latin typeface="+mn-lt"/>
                <a:ea typeface="+mn-ea"/>
                <a:cs typeface="+mn-cs"/>
              </a:rPr>
              <a:t>160㎞</a:t>
            </a:r>
            <a:r>
              <a:rPr lang="ja-JP" altLang="en-US" sz="1200" b="0" i="0" u="none" strike="noStrike" kern="1200">
                <a:solidFill>
                  <a:schemeClr val="tx1"/>
                </a:solidFill>
                <a:effectLst/>
                <a:latin typeface="+mn-lt"/>
                <a:ea typeface="+mn-ea"/>
                <a:cs typeface="+mn-cs"/>
              </a:rPr>
              <a:t>、ニュー・サウス・ウェールズ州に位置するハンター・ヴァレーは、観光地としても大変人気があります。北、西、南西を大分水嶺（</a:t>
            </a:r>
            <a:r>
              <a:rPr lang="en-US" altLang="ja-JP" sz="1200" b="0" i="0" u="none" strike="noStrike" kern="1200" dirty="0">
                <a:solidFill>
                  <a:schemeClr val="tx1"/>
                </a:solidFill>
                <a:effectLst/>
                <a:latin typeface="+mn-lt"/>
                <a:ea typeface="+mn-ea"/>
                <a:cs typeface="+mn-cs"/>
              </a:rPr>
              <a:t>Great Dividing Range</a:t>
            </a:r>
            <a:r>
              <a:rPr lang="ja-JP" altLang="en-US" sz="1200" b="0" i="0" u="none" strike="noStrike" kern="1200">
                <a:solidFill>
                  <a:schemeClr val="tx1"/>
                </a:solidFill>
                <a:effectLst/>
                <a:latin typeface="+mn-lt"/>
                <a:ea typeface="+mn-ea"/>
                <a:cs typeface="+mn-cs"/>
              </a:rPr>
              <a:t>）と国立公園に囲まれ、緑豊かな丘陵地と、この地を象徴するブドウ畑が広がります。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a:t>
            </a:fld>
            <a:endParaRPr lang="en-US" dirty="0"/>
          </a:p>
        </p:txBody>
      </p:sp>
    </p:spTree>
    <p:extLst>
      <p:ext uri="{BB962C8B-B14F-4D97-AF65-F5344CB8AC3E}">
        <p14:creationId xmlns:p14="http://schemas.microsoft.com/office/powerpoint/2010/main" val="16304834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t>ここでハンター・ヴァレーのクラシックなワインを１つテイスティングしてもらうとよいでしょう。残りのテイスティングはプログラムの後半で行います。</a:t>
            </a:r>
            <a:endParaRPr lang="en-US" dirty="0">
              <a:highlight>
                <a:srgbClr val="FFFF00"/>
              </a:highligh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5</a:t>
            </a:fld>
            <a:endParaRPr lang="en-US" dirty="0"/>
          </a:p>
        </p:txBody>
      </p:sp>
    </p:spTree>
    <p:extLst>
      <p:ext uri="{BB962C8B-B14F-4D97-AF65-F5344CB8AC3E}">
        <p14:creationId xmlns:p14="http://schemas.microsoft.com/office/powerpoint/2010/main" val="40283276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b="0" i="0" u="none" strike="noStrike" kern="1200">
                <a:solidFill>
                  <a:schemeClr val="tx1"/>
                </a:solidFill>
                <a:effectLst/>
                <a:latin typeface="+mn-lt"/>
                <a:ea typeface="+mn-ea"/>
                <a:cs typeface="+mn-cs"/>
              </a:rPr>
              <a:t>お勧めの考察ポイント</a:t>
            </a:r>
            <a:endParaRPr lang="en-AU" altLang="ja-JP" sz="1200" b="0" i="0" u="none" strike="noStrike" kern="1200" dirty="0">
              <a:solidFill>
                <a:schemeClr val="tx1"/>
              </a:solidFill>
              <a:effectLst/>
              <a:latin typeface="+mn-lt"/>
              <a:ea typeface="+mn-ea"/>
              <a:cs typeface="+mn-cs"/>
            </a:endParaRPr>
          </a:p>
          <a:p>
            <a:pPr rtl="0"/>
            <a:endParaRPr lang="en-AU" sz="1200" b="0" i="0" u="none" strike="noStrike" kern="1200" dirty="0">
              <a:solidFill>
                <a:schemeClr val="tx1"/>
              </a:solidFill>
              <a:effectLst/>
              <a:latin typeface="+mn-lt"/>
              <a:ea typeface="+mn-ea"/>
              <a:cs typeface="+mn-cs"/>
            </a:endParaRPr>
          </a:p>
          <a:p>
            <a:pPr rtl="0"/>
            <a:r>
              <a:rPr lang="ja-JP" altLang="en-US" sz="1200" b="0" i="0" u="none" strike="noStrike" kern="1200">
                <a:solidFill>
                  <a:schemeClr val="tx1"/>
                </a:solidFill>
                <a:effectLst/>
                <a:latin typeface="+mn-lt"/>
                <a:ea typeface="+mn-ea"/>
                <a:cs typeface="+mn-cs"/>
              </a:rPr>
              <a:t>ハンター・ヴァレーの険しい地形や厳しい栽培条件にも関わらず、初期のワインメーカーたちがハンター・ヴァレーにこだわり続けた理由は何だったと思いますか？</a:t>
            </a:r>
            <a:endParaRPr lang="en-AU" b="0" dirty="0">
              <a:effectLst/>
            </a:endParaRP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9564353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rtl="0">
              <a:buFontTx/>
              <a:buChar char="-"/>
            </a:pPr>
            <a:r>
              <a:rPr lang="ja-JP" altLang="en-US" b="0">
                <a:effectLst/>
              </a:rPr>
              <a:t>ブローク・フォードウィッチはローワー・ハンター地区にあり、北西のアッパー・ハンター・ヴァレーと、東のポコルビンの間にあります。</a:t>
            </a:r>
            <a:endParaRPr lang="en-AU" altLang="ja-JP" b="0" dirty="0">
              <a:effectLst/>
            </a:endParaRPr>
          </a:p>
          <a:p>
            <a:pPr marL="171450" indent="-171450" rtl="0">
              <a:buFontTx/>
              <a:buChar char="-"/>
            </a:pPr>
            <a:r>
              <a:rPr lang="ja-JP" altLang="en-US" b="0">
                <a:effectLst/>
              </a:rPr>
              <a:t>大陸の影響を受け、ローワー・ハンターの中でも特に温暖な地域のひとつであり、これはブロークン・バック・レンジの丘陵によって海風から部分的に守られているためです。</a:t>
            </a:r>
            <a:endParaRPr lang="en-AU" altLang="ja-JP" b="0" dirty="0">
              <a:effectLst/>
            </a:endParaRPr>
          </a:p>
          <a:p>
            <a:pPr marL="171450" indent="-171450" rtl="0">
              <a:buFontTx/>
              <a:buChar char="-"/>
            </a:pPr>
            <a:r>
              <a:rPr lang="ja-JP" altLang="en-US" b="0">
                <a:effectLst/>
              </a:rPr>
              <a:t>ローワー・ハンター・ヴァレーのブドウ畑のほとんどはポコルビンにあり、ここが渓谷の中心にあたり、数多くのワイナリーやレストランがあります。</a:t>
            </a:r>
            <a:endParaRPr lang="en-AU" altLang="ja-JP" b="0" dirty="0">
              <a:effectLst/>
            </a:endParaRPr>
          </a:p>
          <a:p>
            <a:pPr marL="171450" indent="-171450" rtl="0">
              <a:buFontTx/>
              <a:buChar char="-"/>
            </a:pPr>
            <a:r>
              <a:rPr lang="ja-JP" altLang="en-US" b="0">
                <a:effectLst/>
              </a:rPr>
              <a:t>周囲の山脈は雲をもたらし、午後の涼しい海風を取りこむことで夏の暑さが緩和されます。</a:t>
            </a:r>
            <a:endParaRPr lang="en-AU" altLang="ja-JP" b="0" dirty="0">
              <a:effectLst/>
            </a:endParaRPr>
          </a:p>
          <a:p>
            <a:pPr marL="0" indent="0" rtl="0">
              <a:buFontTx/>
              <a:buNone/>
            </a:pPr>
            <a:r>
              <a:rPr lang="en-US" altLang="ja-JP" b="0" dirty="0">
                <a:effectLst/>
              </a:rPr>
              <a:t>- </a:t>
            </a:r>
            <a:r>
              <a:rPr lang="ja-JP" altLang="en-US" b="0">
                <a:effectLst/>
              </a:rPr>
              <a:t>ポコルビンよりも内陸に位置するアッパー・ハンターでは、一般的に気温が高く、海からの涼しい風が届かないため暑い日がより長く続きます。</a:t>
            </a:r>
            <a:endParaRPr lang="en-AU" b="0" dirty="0">
              <a:effectLst/>
            </a:endParaRPr>
          </a:p>
          <a:p>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27513786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AU" sz="1200" b="0" i="0" u="none" strike="noStrike" kern="1200" dirty="0">
                <a:solidFill>
                  <a:schemeClr val="tx1"/>
                </a:solidFill>
                <a:effectLst/>
                <a:latin typeface="+mn-lt"/>
                <a:ea typeface="+mn-ea"/>
                <a:cs typeface="+mn-cs"/>
              </a:rPr>
              <a:t>–</a:t>
            </a:r>
            <a:r>
              <a:rPr lang="ja-JP" altLang="en-US" sz="1200" b="0" i="0" u="none" strike="noStrike" kern="1200">
                <a:solidFill>
                  <a:schemeClr val="tx1"/>
                </a:solidFill>
                <a:effectLst/>
                <a:latin typeface="+mn-lt"/>
                <a:ea typeface="+mn-ea"/>
                <a:cs typeface="+mn-cs"/>
              </a:rPr>
              <a:t>気候は、春と夏の間には温暖で高湿度の日が続き、秋と冬には寒い夜が続く特徴があります。</a:t>
            </a:r>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雨、湿気、雲の多さ、そして穏やかな海からの風が気温の高さを和らげます。雨は主に夏に降りますが、年によっては収穫期にも降ることがあります。</a:t>
            </a:r>
            <a:endParaRPr lang="en-AU" b="0" dirty="0">
              <a:effectLst/>
            </a:endParaRPr>
          </a:p>
          <a:p>
            <a:pPr rtl="0"/>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 生育期の降水量 </a:t>
            </a:r>
            <a:r>
              <a:rPr lang="en-AU" sz="1200" b="0" i="0" u="none" strike="noStrike" kern="1200" dirty="0">
                <a:solidFill>
                  <a:schemeClr val="tx1"/>
                </a:solidFill>
                <a:effectLst/>
                <a:latin typeface="+mn-lt"/>
                <a:ea typeface="+mn-ea"/>
                <a:cs typeface="+mn-cs"/>
              </a:rPr>
              <a:t>: 527mm (20.7in). </a:t>
            </a:r>
            <a:endParaRPr lang="en-AU" b="0" dirty="0">
              <a:effectLst/>
            </a:endParaRPr>
          </a:p>
          <a:p>
            <a:r>
              <a:rPr lang="en-AU" sz="1200" b="0" i="0" u="none" strike="noStrike" kern="1200" dirty="0">
                <a:solidFill>
                  <a:schemeClr val="tx1"/>
                </a:solidFill>
                <a:effectLst/>
                <a:latin typeface="+mn-lt"/>
                <a:ea typeface="+mn-ea"/>
                <a:cs typeface="+mn-cs"/>
              </a:rPr>
              <a:t>– </a:t>
            </a:r>
            <a:r>
              <a:rPr lang="en-US" altLang="ja-JP" sz="1200" b="0" i="0" u="none" strike="noStrike" kern="1200" dirty="0">
                <a:solidFill>
                  <a:schemeClr val="tx1"/>
                </a:solidFill>
                <a:effectLst/>
                <a:latin typeface="+mn-lt"/>
                <a:ea typeface="+mn-ea"/>
                <a:cs typeface="+mn-cs"/>
              </a:rPr>
              <a:t>1</a:t>
            </a:r>
            <a:r>
              <a:rPr lang="ja-JP" altLang="en-US" sz="1200" b="0" i="0" u="none" strike="noStrike" kern="1200">
                <a:solidFill>
                  <a:schemeClr val="tx1"/>
                </a:solidFill>
                <a:effectLst/>
                <a:latin typeface="+mn-lt"/>
                <a:ea typeface="+mn-ea"/>
                <a:cs typeface="+mn-cs"/>
              </a:rPr>
              <a:t>月の平均気温</a:t>
            </a:r>
            <a:r>
              <a:rPr lang="en-AU" sz="1200" b="0" i="0" u="none" strike="noStrike" kern="1200" dirty="0">
                <a:solidFill>
                  <a:schemeClr val="tx1"/>
                </a:solidFill>
                <a:effectLst/>
                <a:latin typeface="+mn-lt"/>
                <a:ea typeface="+mn-ea"/>
                <a:cs typeface="+mn-cs"/>
              </a:rPr>
              <a:t>: 23.1°C (73.6)°F.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4205024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b="0" i="0" u="none" strike="noStrike" kern="1200">
                <a:solidFill>
                  <a:schemeClr val="tx1"/>
                </a:solidFill>
                <a:effectLst/>
                <a:latin typeface="+mn-lt"/>
                <a:ea typeface="+mn-ea"/>
                <a:cs typeface="+mn-cs"/>
              </a:rPr>
              <a:t>ハンター・ヴァレーは太古の海底であった場所に位置し、長い年月をかけて表層が岩石、頁岩、石炭へと圧縮され、今日の多様で豊かな地形と土壌を形成しています。</a:t>
            </a:r>
            <a:endParaRPr lang="en-AU" altLang="ja-JP" sz="1200" b="0" i="0" u="none" strike="noStrike" kern="1200" dirty="0">
              <a:solidFill>
                <a:schemeClr val="tx1"/>
              </a:solidFill>
              <a:effectLst/>
              <a:latin typeface="+mn-lt"/>
              <a:ea typeface="+mn-ea"/>
              <a:cs typeface="+mn-cs"/>
            </a:endParaRPr>
          </a:p>
          <a:p>
            <a:r>
              <a:rPr lang="ja-JP" altLang="en-US" sz="1200" b="0" i="0" u="none" strike="noStrike" kern="1200">
                <a:solidFill>
                  <a:schemeClr val="tx1"/>
                </a:solidFill>
                <a:effectLst/>
                <a:latin typeface="+mn-lt"/>
                <a:ea typeface="+mn-ea"/>
                <a:cs typeface="+mn-cs"/>
              </a:rPr>
              <a:t>ブドウは通常、緩やかな丘陵地の、緩やかな勾配や平坦な場所で育ちます。</a:t>
            </a:r>
            <a:endParaRPr lang="en-AU" altLang="ja-JP" sz="1200" b="0" i="0" u="none" strike="noStrike" kern="1200" dirty="0">
              <a:solidFill>
                <a:schemeClr val="tx1"/>
              </a:solidFill>
              <a:effectLst/>
              <a:latin typeface="+mn-lt"/>
              <a:ea typeface="+mn-ea"/>
              <a:cs typeface="+mn-cs"/>
            </a:endParaRPr>
          </a:p>
          <a:p>
            <a:r>
              <a:rPr lang="ja-JP" altLang="en-US" sz="1200" b="0" i="0" u="none" strike="noStrike" kern="1200">
                <a:solidFill>
                  <a:schemeClr val="tx1"/>
                </a:solidFill>
                <a:effectLst/>
                <a:latin typeface="+mn-lt"/>
                <a:ea typeface="+mn-ea"/>
                <a:cs typeface="+mn-cs"/>
              </a:rPr>
              <a:t>土壌は地域によって異なり、ローワー・ハンター・ヴァレーでは砂質の沖積平野から深いロームや破砕性の赤色二層土壌まで、アッパー・ハンターでは河川により沖積されたアルカリ性粘土ロームに黒いシルトローム土壌が重なりあっているのが特徴です。</a:t>
            </a:r>
            <a:endParaRPr lang="en-AU" sz="1200" b="0" i="0" u="none" strike="noStrike" kern="1200" dirty="0">
              <a:solidFill>
                <a:schemeClr val="tx1"/>
              </a:solidFill>
              <a:effectLst/>
              <a:latin typeface="+mn-lt"/>
              <a:ea typeface="+mn-ea"/>
              <a:cs typeface="+mn-cs"/>
            </a:endParaRPr>
          </a:p>
          <a:p>
            <a:endParaRPr lang="en-AU" sz="1200" b="0" i="0" u="none" strike="noStrike" kern="1200" dirty="0">
              <a:solidFill>
                <a:schemeClr val="tx1"/>
              </a:solidFill>
              <a:effectLst/>
              <a:latin typeface="+mn-lt"/>
              <a:ea typeface="+mn-ea"/>
              <a:cs typeface="+mn-cs"/>
            </a:endParaRPr>
          </a:p>
          <a:p>
            <a:pPr rtl="0"/>
            <a:r>
              <a:rPr lang="ja-JP" altLang="en-US" sz="1200" b="0" i="0" u="none" strike="noStrike" kern="1200">
                <a:solidFill>
                  <a:schemeClr val="tx1"/>
                </a:solidFill>
                <a:effectLst/>
                <a:latin typeface="+mn-lt"/>
                <a:ea typeface="+mn-ea"/>
                <a:cs typeface="+mn-cs"/>
              </a:rPr>
              <a:t>考察ポイント</a:t>
            </a:r>
            <a:r>
              <a:rPr lang="en-AU" sz="1200" b="0" i="0" u="none" strike="noStrike" kern="1200" dirty="0">
                <a:solidFill>
                  <a:schemeClr val="tx1"/>
                </a:solidFill>
                <a:effectLst/>
                <a:latin typeface="+mn-lt"/>
                <a:ea typeface="+mn-ea"/>
                <a:cs typeface="+mn-cs"/>
              </a:rPr>
              <a:t>: </a:t>
            </a:r>
            <a:endParaRPr lang="en-AU" b="0" dirty="0">
              <a:effectLst/>
            </a:endParaRPr>
          </a:p>
          <a:p>
            <a:pPr rtl="0"/>
            <a:endParaRPr lang="en-AU" sz="1200" b="0" i="0" u="none" strike="noStrike" kern="1200" dirty="0">
              <a:solidFill>
                <a:schemeClr val="tx1"/>
              </a:solidFill>
              <a:effectLst/>
              <a:latin typeface="+mn-lt"/>
              <a:ea typeface="+mn-ea"/>
              <a:cs typeface="+mn-cs"/>
            </a:endParaRPr>
          </a:p>
          <a:p>
            <a:pPr marL="171450" indent="-171450">
              <a:buFontTx/>
              <a:buChar char="-"/>
            </a:pPr>
            <a:r>
              <a:rPr lang="ja-JP" altLang="en-US"/>
              <a:t>ハンター・ヴァレーならではのワイン生産地として難しさは何でしょうか？それがワインにどのような影響を与えていると思いますか？</a:t>
            </a:r>
            <a:endParaRPr lang="en-AU" altLang="ja-JP" dirty="0"/>
          </a:p>
          <a:p>
            <a:pPr marL="171450" indent="-171450">
              <a:buFontTx/>
              <a:buChar char="-"/>
            </a:pPr>
            <a:r>
              <a:rPr lang="ja-JP" altLang="en-US"/>
              <a:t>ハンターヴァレーの生産者が、温暖な気候をどのように生かしているのでしょうか？</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10601879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b="0" i="0" u="none" strike="noStrike" kern="1200">
                <a:solidFill>
                  <a:schemeClr val="tx1"/>
                </a:solidFill>
                <a:effectLst/>
                <a:latin typeface="+mn-lt"/>
                <a:ea typeface="+mn-ea"/>
                <a:cs typeface="+mn-cs"/>
              </a:rPr>
              <a:t>ハンター・ヴァレーはオーストラリアで最も温暖なワイン産地です。温暖な気候、湿度、多雨、夏の嵐のリスクなど、ハンター・ヴァレーのブドウ農家にとっては脅威の連続で、生産者たちは長い伝統の中で気候と市場の変化に適応してきました。</a:t>
            </a:r>
            <a:endParaRPr lang="en-AU" altLang="ja-JP" sz="1200" b="0" i="0" u="none" strike="noStrike" kern="1200" dirty="0">
              <a:solidFill>
                <a:schemeClr val="tx1"/>
              </a:solidFill>
              <a:effectLst/>
              <a:latin typeface="+mn-lt"/>
              <a:ea typeface="+mn-ea"/>
              <a:cs typeface="+mn-cs"/>
            </a:endParaRPr>
          </a:p>
          <a:p>
            <a:pPr rtl="0"/>
            <a:r>
              <a:rPr lang="ja-JP" altLang="en-US" sz="1200" b="0" i="0" u="none" strike="noStrike" kern="1200">
                <a:solidFill>
                  <a:schemeClr val="tx1"/>
                </a:solidFill>
                <a:effectLst/>
                <a:latin typeface="+mn-lt"/>
                <a:ea typeface="+mn-ea"/>
                <a:cs typeface="+mn-cs"/>
              </a:rPr>
              <a:t>キャノピーマネジメントを用いてブドウの房に陰を作り、果実への日照量を最適な状態に保ちます。</a:t>
            </a:r>
            <a:endParaRPr lang="en-AU" altLang="ja-JP" sz="1200" b="0" i="0" u="none" strike="noStrike" kern="1200" dirty="0">
              <a:solidFill>
                <a:schemeClr val="tx1"/>
              </a:solidFill>
              <a:effectLst/>
              <a:latin typeface="+mn-lt"/>
              <a:ea typeface="+mn-ea"/>
              <a:cs typeface="+mn-cs"/>
            </a:endParaRPr>
          </a:p>
          <a:p>
            <a:pPr rtl="0"/>
            <a:r>
              <a:rPr lang="ja-JP" altLang="en-US" sz="1200" b="0" i="0" u="none" strike="noStrike" kern="1200">
                <a:solidFill>
                  <a:schemeClr val="tx1"/>
                </a:solidFill>
                <a:effectLst/>
                <a:latin typeface="+mn-lt"/>
                <a:ea typeface="+mn-ea"/>
                <a:cs typeface="+mn-cs"/>
              </a:rPr>
              <a:t>キャノピーマネージメントには灌漑の管理や剪定、摘心、摘房、除葉、新梢の誘引などの技術も含まれます。</a:t>
            </a:r>
            <a:endParaRPr lang="en-AU" altLang="ja-JP" sz="1200" b="0" i="0" u="none" strike="noStrike" kern="1200" dirty="0">
              <a:solidFill>
                <a:schemeClr val="tx1"/>
              </a:solidFill>
              <a:effectLst/>
              <a:latin typeface="+mn-lt"/>
              <a:ea typeface="+mn-ea"/>
              <a:cs typeface="+mn-cs"/>
            </a:endParaRPr>
          </a:p>
          <a:p>
            <a:pPr rtl="0"/>
            <a:r>
              <a:rPr lang="ja-JP" altLang="en-US" sz="1200" b="0" i="0" u="none" strike="noStrike" kern="1200">
                <a:solidFill>
                  <a:schemeClr val="tx1"/>
                </a:solidFill>
                <a:effectLst/>
                <a:latin typeface="+mn-lt"/>
                <a:ea typeface="+mn-ea"/>
                <a:cs typeface="+mn-cs"/>
              </a:rPr>
              <a:t>さらにより継続的なキャノピーマネジメントとして、仕立て方の選択、台木の使用、畝の間隔を調整することなどが含まれています。</a:t>
            </a:r>
            <a:endParaRPr lang="en-AU"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3158043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b="0" i="0" u="none" strike="noStrike" kern="1200">
                <a:solidFill>
                  <a:schemeClr val="tx1"/>
                </a:solidFill>
                <a:effectLst/>
                <a:latin typeface="+mn-lt"/>
                <a:ea typeface="+mn-ea"/>
                <a:cs typeface="+mn-cs"/>
              </a:rPr>
              <a:t>ハンター・ヴァレーのような温暖で湿度の高い気候下では、本来卓越した特徴を持つセミヨンを生み出すことは不可能に思えます。</a:t>
            </a:r>
            <a:endParaRPr lang="en-AU" altLang="ja-JP" sz="1200" b="0" i="0" u="none" strike="noStrike" kern="1200" dirty="0">
              <a:solidFill>
                <a:schemeClr val="tx1"/>
              </a:solidFill>
              <a:effectLst/>
              <a:latin typeface="+mn-lt"/>
              <a:ea typeface="+mn-ea"/>
              <a:cs typeface="+mn-cs"/>
            </a:endParaRPr>
          </a:p>
          <a:p>
            <a:r>
              <a:rPr lang="ja-JP" altLang="en-US" sz="1200" b="0" i="0" u="none" strike="noStrike" kern="1200">
                <a:solidFill>
                  <a:schemeClr val="tx1"/>
                </a:solidFill>
                <a:effectLst/>
                <a:latin typeface="+mn-lt"/>
                <a:ea typeface="+mn-ea"/>
                <a:cs typeface="+mn-cs"/>
              </a:rPr>
              <a:t>しかしハンターのセミヨンはこの産地で最も高く評価されている品種の一つです。</a:t>
            </a:r>
            <a:endParaRPr lang="en-AU" altLang="ja-JP" sz="1200" b="0" i="0" u="none" strike="noStrike" kern="1200" dirty="0">
              <a:solidFill>
                <a:schemeClr val="tx1"/>
              </a:solidFill>
              <a:effectLst/>
              <a:latin typeface="+mn-lt"/>
              <a:ea typeface="+mn-ea"/>
              <a:cs typeface="+mn-cs"/>
            </a:endParaRPr>
          </a:p>
          <a:p>
            <a:r>
              <a:rPr lang="ja-JP" altLang="en-US" sz="1200" b="0" i="0" u="none" strike="noStrike" kern="1200">
                <a:solidFill>
                  <a:schemeClr val="tx1"/>
                </a:solidFill>
                <a:effectLst/>
                <a:latin typeface="+mn-lt"/>
                <a:ea typeface="+mn-ea"/>
                <a:cs typeface="+mn-cs"/>
              </a:rPr>
              <a:t>細部にまで気を配る丁寧なワイン醸造がその鍵となります。</a:t>
            </a:r>
            <a:endParaRPr lang="en-AU" altLang="ja-JP" sz="1200" b="0" i="0" u="none" strike="noStrike" kern="1200" dirty="0">
              <a:solidFill>
                <a:schemeClr val="tx1"/>
              </a:solidFill>
              <a:effectLst/>
              <a:latin typeface="+mn-lt"/>
              <a:ea typeface="+mn-ea"/>
              <a:cs typeface="+mn-cs"/>
            </a:endParaRPr>
          </a:p>
          <a:p>
            <a:r>
              <a:rPr lang="ja-JP" altLang="en-US" sz="1200" b="0" i="0" u="none" strike="noStrike" kern="1200">
                <a:solidFill>
                  <a:schemeClr val="tx1"/>
                </a:solidFill>
                <a:effectLst/>
                <a:latin typeface="+mn-lt"/>
                <a:ea typeface="+mn-ea"/>
                <a:cs typeface="+mn-cs"/>
              </a:rPr>
              <a:t>ブドウは低糖度（通常アルコール度数</a:t>
            </a:r>
            <a:r>
              <a:rPr lang="en-US" altLang="ja-JP" sz="1200" b="0" i="0" u="none" strike="noStrike" kern="1200" dirty="0">
                <a:solidFill>
                  <a:schemeClr val="tx1"/>
                </a:solidFill>
                <a:effectLst/>
                <a:latin typeface="+mn-lt"/>
                <a:ea typeface="+mn-ea"/>
                <a:cs typeface="+mn-cs"/>
              </a:rPr>
              <a:t>10</a:t>
            </a:r>
            <a:r>
              <a:rPr lang="ja-JP" altLang="en-US" sz="1200" b="0" i="0" u="none" strike="noStrike" kern="1200">
                <a:solidFill>
                  <a:schemeClr val="tx1"/>
                </a:solidFill>
                <a:effectLst/>
                <a:latin typeface="+mn-lt"/>
                <a:ea typeface="+mn-ea"/>
                <a:cs typeface="+mn-cs"/>
              </a:rPr>
              <a:t>－</a:t>
            </a:r>
            <a:r>
              <a:rPr lang="en-US" altLang="ja-JP" sz="1200" b="0" i="0" u="none" strike="noStrike" kern="1200" dirty="0">
                <a:solidFill>
                  <a:schemeClr val="tx1"/>
                </a:solidFill>
                <a:effectLst/>
                <a:latin typeface="+mn-lt"/>
                <a:ea typeface="+mn-ea"/>
                <a:cs typeface="+mn-cs"/>
              </a:rPr>
              <a:t>11</a:t>
            </a:r>
            <a:r>
              <a:rPr lang="ja-JP" altLang="en-US" sz="1200" b="0" i="0" u="none" strike="noStrike" kern="1200">
                <a:solidFill>
                  <a:schemeClr val="tx1"/>
                </a:solidFill>
                <a:effectLst/>
                <a:latin typeface="+mn-lt"/>
                <a:ea typeface="+mn-ea"/>
                <a:cs typeface="+mn-cs"/>
              </a:rPr>
              <a:t>％）で、果実由来の酸が高い、早い時期に収穫されます。</a:t>
            </a:r>
            <a:endParaRPr lang="en-AU" altLang="ja-JP" sz="1200" b="0" i="0" u="none" strike="noStrike" kern="1200" dirty="0">
              <a:solidFill>
                <a:schemeClr val="tx1"/>
              </a:solidFill>
              <a:effectLst/>
              <a:latin typeface="+mn-lt"/>
              <a:ea typeface="+mn-ea"/>
              <a:cs typeface="+mn-cs"/>
            </a:endParaRPr>
          </a:p>
          <a:p>
            <a:r>
              <a:rPr lang="ja-JP" altLang="en-US" sz="1200" b="0" i="0" u="none" strike="noStrike" kern="1200">
                <a:solidFill>
                  <a:schemeClr val="tx1"/>
                </a:solidFill>
                <a:effectLst/>
                <a:latin typeface="+mn-lt"/>
                <a:ea typeface="+mn-ea"/>
                <a:cs typeface="+mn-cs"/>
              </a:rPr>
              <a:t>ワイナリーで細心の注意をもって丁寧に取り扱い、果皮や種子との接触を最低限に抑えながら破砕したのち、低温で発酵、安定化（清澄、濾過等の工程を含む）を行った上で瓶詰めされます。</a:t>
            </a:r>
            <a:endParaRPr lang="en-AU" altLang="ja-JP" sz="1200" b="0" i="0" u="none" strike="noStrike" kern="1200" dirty="0">
              <a:solidFill>
                <a:schemeClr val="tx1"/>
              </a:solidFill>
              <a:effectLst/>
              <a:latin typeface="+mn-lt"/>
              <a:ea typeface="+mn-ea"/>
              <a:cs typeface="+mn-cs"/>
            </a:endParaRPr>
          </a:p>
          <a:p>
            <a:endParaRPr lang="en-AU" sz="1200" b="0" i="0" u="none" strike="noStrike" kern="1200" dirty="0">
              <a:solidFill>
                <a:schemeClr val="tx1"/>
              </a:solidFill>
              <a:effectLst/>
              <a:latin typeface="+mn-lt"/>
              <a:ea typeface="+mn-ea"/>
              <a:cs typeface="+mn-cs"/>
            </a:endParaRPr>
          </a:p>
          <a:p>
            <a:pPr rtl="0"/>
            <a:r>
              <a:rPr lang="ja-JP" altLang="en-US" sz="1200" b="0" i="0" u="none" strike="noStrike" kern="1200">
                <a:solidFill>
                  <a:schemeClr val="tx1"/>
                </a:solidFill>
                <a:effectLst/>
                <a:latin typeface="+mn-lt"/>
                <a:ea typeface="+mn-ea"/>
                <a:cs typeface="+mn-cs"/>
              </a:rPr>
              <a:t>お勧めの考察ポイント</a:t>
            </a:r>
            <a:r>
              <a:rPr lang="en-AU" sz="1200" b="0" i="0" u="none" strike="noStrike" kern="1200" dirty="0">
                <a:solidFill>
                  <a:schemeClr val="tx1"/>
                </a:solidFill>
                <a:effectLst/>
                <a:latin typeface="+mn-lt"/>
                <a:ea typeface="+mn-ea"/>
                <a:cs typeface="+mn-cs"/>
              </a:rPr>
              <a:t>: </a:t>
            </a:r>
          </a:p>
          <a:p>
            <a:pPr marL="171450" indent="-171450">
              <a:buFontTx/>
              <a:buChar char="-"/>
            </a:pPr>
            <a:r>
              <a:rPr lang="ja-JP" altLang="en-US"/>
              <a:t>ハンター・ヴァレーの生産者たちは、厳しい気候条件、小さな生産規模といった困難をどのように乗り越え、オーストラリアで最高の産地の一つとして確立してきたのでしょうか？</a:t>
            </a:r>
            <a:endParaRPr lang="en-AU" altLang="ja-JP" dirty="0"/>
          </a:p>
          <a:p>
            <a:pPr marL="0" indent="0">
              <a:buFontTx/>
              <a:buNone/>
            </a:pPr>
            <a:r>
              <a:rPr lang="en-US" altLang="ja-JP" dirty="0"/>
              <a:t>- </a:t>
            </a:r>
            <a:r>
              <a:rPr lang="ja-JP" altLang="en-US"/>
              <a:t>ハンター・ヴァレーは、どのようにワインのトレンドの変化を受け入れてきたと思いますか？</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26726816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561195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6" name="Oval 5">
            <a:extLst>
              <a:ext uri="{FF2B5EF4-FFF2-40B4-BE49-F238E27FC236}">
                <a16:creationId xmlns:a16="http://schemas.microsoft.com/office/drawing/2014/main" id="{74A8A14A-D1CA-D9F8-306F-F692F60C4618}"/>
              </a:ext>
            </a:extLst>
          </p:cNvPr>
          <p:cNvSpPr/>
          <p:nvPr userDrawn="1"/>
        </p:nvSpPr>
        <p:spPr>
          <a:xfrm>
            <a:off x="8901975" y="322775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38401" y="3434316"/>
            <a:ext cx="6885768"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78945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262198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7790121" y="374556"/>
            <a:ext cx="4401879" cy="6118393"/>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467379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Oval 2">
            <a:extLst>
              <a:ext uri="{FF2B5EF4-FFF2-40B4-BE49-F238E27FC236}">
                <a16:creationId xmlns:a16="http://schemas.microsoft.com/office/drawing/2014/main" id="{FF7ECA34-306B-07D0-C7CA-C6E17551922E}"/>
              </a:ext>
            </a:extLst>
          </p:cNvPr>
          <p:cNvSpPr/>
          <p:nvPr userDrawn="1"/>
        </p:nvSpPr>
        <p:spPr>
          <a:xfrm>
            <a:off x="6590744"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a:extLst>
              <a:ext uri="{FF2B5EF4-FFF2-40B4-BE49-F238E27FC236}">
                <a16:creationId xmlns:a16="http://schemas.microsoft.com/office/drawing/2014/main" id="{5C262C2F-2C85-5DD4-F8C6-C2BBC66C8CC1}"/>
              </a:ext>
            </a:extLst>
          </p:cNvPr>
          <p:cNvSpPr/>
          <p:nvPr userDrawn="1"/>
        </p:nvSpPr>
        <p:spPr>
          <a:xfrm>
            <a:off x="6590744" y="3310522"/>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4891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56945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3358316867"/>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541919424"/>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Variety bottle sh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30449-9143-B10F-BFA0-6C6293E0B48B}"/>
              </a:ext>
            </a:extLst>
          </p:cNvPr>
          <p:cNvSpPr>
            <a:spLocks noGrp="1"/>
          </p:cNvSpPr>
          <p:nvPr>
            <p:ph type="title"/>
          </p:nvPr>
        </p:nvSpPr>
        <p:spPr>
          <a:xfrm>
            <a:off x="410407" y="365126"/>
            <a:ext cx="11283754" cy="1325562"/>
          </a:xfrm>
        </p:spPr>
        <p:txBody>
          <a:bodyPr/>
          <a:lstStyle>
            <a:lvl1pPr>
              <a:defRPr>
                <a:solidFill>
                  <a:schemeClr val="accent1"/>
                </a:solidFill>
              </a:defRPr>
            </a:lvl1pPr>
          </a:lstStyle>
          <a:p>
            <a:r>
              <a:rPr lang="en-GB"/>
              <a:t>Click to edit Master title style</a:t>
            </a:r>
            <a:endParaRPr lang="en-US"/>
          </a:p>
        </p:txBody>
      </p:sp>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4734560" y="1406522"/>
            <a:ext cx="2600959" cy="5086352"/>
          </a:xfrm>
        </p:spPr>
        <p:txBody>
          <a:bodyPr/>
          <a:lstStyle>
            <a:lvl1pPr marL="0" indent="0">
              <a:buNone/>
              <a:defRPr/>
            </a:lvl1pPr>
          </a:lstStyle>
          <a:p>
            <a:endParaRPr lang="en-US"/>
          </a:p>
        </p:txBody>
      </p:sp>
      <p:sp>
        <p:nvSpPr>
          <p:cNvPr id="9" name="Text Placeholder 8">
            <a:extLst>
              <a:ext uri="{FF2B5EF4-FFF2-40B4-BE49-F238E27FC236}">
                <a16:creationId xmlns:a16="http://schemas.microsoft.com/office/drawing/2014/main" id="{297C19B2-AD58-215B-7531-13B15E064D2E}"/>
              </a:ext>
            </a:extLst>
          </p:cNvPr>
          <p:cNvSpPr>
            <a:spLocks noGrp="1"/>
          </p:cNvSpPr>
          <p:nvPr>
            <p:ph type="body" sz="quarter" idx="14"/>
          </p:nvPr>
        </p:nvSpPr>
        <p:spPr>
          <a:xfrm>
            <a:off x="1127125" y="2306638"/>
            <a:ext cx="3109913" cy="3413125"/>
          </a:xfrm>
        </p:spPr>
        <p:txBody>
          <a:bodyPr/>
          <a:lstStyle>
            <a:lvl1pPr marL="0" indent="0">
              <a:buNone/>
              <a:defRPr/>
            </a:lvl1pPr>
            <a:lvl2pPr marL="163305" indent="0">
              <a:buNone/>
              <a:defRPr/>
            </a:lvl2pPr>
            <a:lvl3pPr marL="326609" indent="0">
              <a:buNone/>
              <a:defRPr/>
            </a:lvl3pPr>
            <a:lvl4pPr marL="489914" indent="0">
              <a:buNone/>
              <a:defRPr/>
            </a:lvl4pPr>
            <a:lvl5pPr marL="653219"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ext Placeholder 8">
            <a:extLst>
              <a:ext uri="{FF2B5EF4-FFF2-40B4-BE49-F238E27FC236}">
                <a16:creationId xmlns:a16="http://schemas.microsoft.com/office/drawing/2014/main" id="{D288D79D-D8A6-7D77-A6B4-ACC75B00C486}"/>
              </a:ext>
            </a:extLst>
          </p:cNvPr>
          <p:cNvSpPr>
            <a:spLocks noGrp="1"/>
          </p:cNvSpPr>
          <p:nvPr>
            <p:ph type="body" sz="quarter" idx="15"/>
          </p:nvPr>
        </p:nvSpPr>
        <p:spPr>
          <a:xfrm>
            <a:off x="7802245" y="2306638"/>
            <a:ext cx="3109913" cy="3413125"/>
          </a:xfrm>
        </p:spPr>
        <p:txBody>
          <a:bodyPr/>
          <a:lstStyle>
            <a:lvl1pPr marL="0" indent="0">
              <a:buFontTx/>
              <a:buNone/>
              <a:defRPr/>
            </a:lvl1pPr>
            <a:lvl2pPr marL="163305" indent="0">
              <a:buFontTx/>
              <a:buNone/>
              <a:defRPr/>
            </a:lvl2pPr>
            <a:lvl3pPr marL="326609" indent="0">
              <a:buFontTx/>
              <a:buNone/>
              <a:defRPr/>
            </a:lvl3pPr>
            <a:lvl4pPr marL="489914" indent="0">
              <a:buFontTx/>
              <a:buNone/>
              <a:defRPr/>
            </a:lvl4pPr>
            <a:lvl5pPr marL="653219"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10131657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14/7/2026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83" r:id="rId16"/>
    <p:sldLayoutId id="2147483660" r:id="rId17"/>
    <p:sldLayoutId id="2147483673" r:id="rId18"/>
    <p:sldLayoutId id="2147483674" r:id="rId19"/>
    <p:sldLayoutId id="2147483675" r:id="rId20"/>
    <p:sldLayoutId id="2147483659" r:id="rId21"/>
    <p:sldLayoutId id="2147483686" r:id="rId22"/>
    <p:sldLayoutId id="2147483677" r:id="rId23"/>
    <p:sldLayoutId id="2147483680" r:id="rId24"/>
    <p:sldLayoutId id="2147483681" r:id="rId25"/>
    <p:sldLayoutId id="2147483684" r:id="rId26"/>
    <p:sldLayoutId id="2147483685" r:id="rId27"/>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3.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5A5FA91E-AD8B-0AEA-99A8-33696E71ED09}"/>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5314" r="6" b="6391"/>
          <a:stretch/>
        </p:blipFill>
        <p:spPr>
          <a:xfrm>
            <a:off x="623888" y="2595563"/>
            <a:ext cx="11010900" cy="4284662"/>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623888" y="1388538"/>
            <a:ext cx="11041110" cy="990300"/>
          </a:xfrm>
        </p:spPr>
        <p:txBody>
          <a:bodyPr/>
          <a:lstStyle/>
          <a:p>
            <a:pPr marL="0" indent="0">
              <a:buNone/>
            </a:pPr>
            <a:r>
              <a:rPr lang="en-AU" altLang="ja-JP" sz="4000" dirty="0">
                <a:solidFill>
                  <a:schemeClr val="accent1"/>
                </a:solidFill>
                <a:latin typeface="+mj-lt"/>
                <a:ea typeface="Yu Gothic Medium" panose="020B0400000000000000" pitchFamily="34" charset="-128"/>
                <a:cs typeface="Arial" panose="020B0604020202020204" pitchFamily="34" charset="0"/>
              </a:rPr>
              <a:t>HUNTER VALLEY</a:t>
            </a:r>
            <a:br>
              <a:rPr lang="en-AU" altLang="ja-JP" sz="4000" dirty="0">
                <a:solidFill>
                  <a:schemeClr val="accent1"/>
                </a:solidFill>
                <a:latin typeface="Yu Gothic Medium" panose="020B0400000000000000" pitchFamily="34" charset="-128"/>
                <a:ea typeface="Yu Gothic Medium" panose="020B0400000000000000" pitchFamily="34" charset="-128"/>
              </a:rPr>
            </a:br>
            <a:r>
              <a:rPr lang="ja-JP" altLang="en-US" sz="4000" dirty="0">
                <a:solidFill>
                  <a:schemeClr val="accent1"/>
                </a:solidFill>
                <a:latin typeface="Yu Gothic Medium" panose="020B0400000000000000" pitchFamily="34" charset="-128"/>
                <a:ea typeface="Yu Gothic Medium" panose="020B0400000000000000" pitchFamily="34" charset="-128"/>
              </a:rPr>
              <a:t>ハンター・ヴァレー</a:t>
            </a:r>
            <a:endParaRPr lang="en-US" sz="4000" dirty="0">
              <a:solidFill>
                <a:schemeClr val="accent1"/>
              </a:solidFill>
              <a:latin typeface="Yu Gothic Medium" panose="020B0400000000000000" pitchFamily="34" charset="-128"/>
              <a:ea typeface="Yu Gothic Medium" panose="020B0400000000000000" pitchFamily="34" charset="-128"/>
            </a:endParaRP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p:blipFill>
        <p:spPr>
          <a:xfrm>
            <a:off x="0" y="7938"/>
            <a:ext cx="6096000" cy="6850062"/>
          </a:xfrm>
        </p:spPr>
      </p:pic>
      <p:sp>
        <p:nvSpPr>
          <p:cNvPr id="8" name="TextBox 7">
            <a:extLst>
              <a:ext uri="{FF2B5EF4-FFF2-40B4-BE49-F238E27FC236}">
                <a16:creationId xmlns:a16="http://schemas.microsoft.com/office/drawing/2014/main" id="{C02330F5-AA6E-D44A-DE7C-F0AE1B15F21C}"/>
              </a:ext>
            </a:extLst>
          </p:cNvPr>
          <p:cNvSpPr txBox="1"/>
          <p:nvPr/>
        </p:nvSpPr>
        <p:spPr>
          <a:xfrm>
            <a:off x="562358" y="1258459"/>
            <a:ext cx="5183398" cy="584775"/>
          </a:xfrm>
          <a:prstGeom prst="rect">
            <a:avLst/>
          </a:prstGeom>
          <a:noFill/>
        </p:spPr>
        <p:txBody>
          <a:bodyPr wrap="square" rtlCol="0">
            <a:spAutoFit/>
          </a:bodyPr>
          <a:lstStyle/>
          <a:p>
            <a:pPr algn="l"/>
            <a:r>
              <a:rPr lang="ja-JP" altLang="en-US" sz="3200" dirty="0">
                <a:solidFill>
                  <a:schemeClr val="accent3"/>
                </a:solidFill>
                <a:effectLst/>
                <a:latin typeface="Yu Gothic Medium" panose="020B0400000000000000" pitchFamily="34" charset="-128"/>
                <a:ea typeface="Yu Gothic Medium" panose="020B0400000000000000" pitchFamily="34" charset="-128"/>
                <a:cs typeface="Inter Display" panose="02000503000000020004" pitchFamily="2" charset="0"/>
              </a:rPr>
              <a:t>亜熱帯性気候</a:t>
            </a:r>
            <a:endParaRPr lang="en-US" sz="3200" dirty="0">
              <a:solidFill>
                <a:schemeClr val="accent3"/>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4" name="TextBox 3">
            <a:extLst>
              <a:ext uri="{FF2B5EF4-FFF2-40B4-BE49-F238E27FC236}">
                <a16:creationId xmlns:a16="http://schemas.microsoft.com/office/drawing/2014/main" id="{F6F05948-33DB-055B-AE2C-CEF9374E5478}"/>
              </a:ext>
            </a:extLst>
          </p:cNvPr>
          <p:cNvSpPr txBox="1"/>
          <p:nvPr/>
        </p:nvSpPr>
        <p:spPr>
          <a:xfrm>
            <a:off x="576419" y="1829465"/>
            <a:ext cx="3891746" cy="313932"/>
          </a:xfrm>
          <a:prstGeom prst="rect">
            <a:avLst/>
          </a:prstGeom>
          <a:noFill/>
        </p:spPr>
        <p:txBody>
          <a:bodyPr wrap="square" rtlCol="0">
            <a:spAutoFit/>
          </a:bodyPr>
          <a:lstStyle/>
          <a:p>
            <a:pPr>
              <a:lnSpc>
                <a:spcPct val="90000"/>
              </a:lnSpc>
            </a:pPr>
            <a:r>
              <a:rPr lang="ja-JP" altLang="en-US" sz="1600" dirty="0">
                <a:solidFill>
                  <a:schemeClr val="accent3"/>
                </a:solidFill>
                <a:latin typeface="Yu Gothic Medium" panose="020B0400000000000000" pitchFamily="34" charset="-128"/>
                <a:ea typeface="Yu Gothic Medium" panose="020B0400000000000000" pitchFamily="34" charset="-128"/>
              </a:rPr>
              <a:t>海洋の影響</a:t>
            </a:r>
            <a:endParaRPr lang="en-AU" sz="1600" dirty="0">
              <a:solidFill>
                <a:schemeClr val="accent3"/>
              </a:solidFill>
              <a:latin typeface="Yu Gothic Medium" panose="020B0400000000000000" pitchFamily="34" charset="-128"/>
              <a:ea typeface="Yu Gothic Medium" panose="020B0400000000000000" pitchFamily="34" charset="-128"/>
            </a:endParaRP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456363" y="3942491"/>
            <a:ext cx="2965327"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1" dirty="0">
                <a:solidFill>
                  <a:schemeClr val="accent3"/>
                </a:solidFill>
                <a:latin typeface="Yu Gothic" panose="020B0400000000000000" pitchFamily="34" charset="-128"/>
                <a:ea typeface="Yu Gothic" panose="020B0400000000000000" pitchFamily="34" charset="-128"/>
              </a:rPr>
              <a:t>ハンター・</a:t>
            </a:r>
            <a:br>
              <a:rPr lang="en-AU" altLang="ja-JP" b="1" dirty="0">
                <a:solidFill>
                  <a:schemeClr val="accent3"/>
                </a:solidFill>
                <a:latin typeface="Yu Gothic" panose="020B0400000000000000" pitchFamily="34" charset="-128"/>
                <a:ea typeface="Yu Gothic" panose="020B0400000000000000" pitchFamily="34" charset="-128"/>
              </a:rPr>
            </a:br>
            <a:r>
              <a:rPr lang="ja-JP" altLang="en-US" b="1" dirty="0">
                <a:solidFill>
                  <a:schemeClr val="accent3"/>
                </a:solidFill>
                <a:latin typeface="Yu Gothic" panose="020B0400000000000000" pitchFamily="34" charset="-128"/>
                <a:ea typeface="Yu Gothic" panose="020B0400000000000000" pitchFamily="34" charset="-128"/>
              </a:rPr>
              <a:t>ヴァレーの標高</a:t>
            </a:r>
            <a:endParaRPr lang="en-AU" altLang="ja-JP" b="1" dirty="0">
              <a:solidFill>
                <a:schemeClr val="accent3"/>
              </a:solidFill>
              <a:latin typeface="Yu Gothic" panose="020B0400000000000000" pitchFamily="34" charset="-128"/>
              <a:ea typeface="Yu Gothic" panose="020B0400000000000000" pitchFamily="34" charset="-128"/>
            </a:endParaRPr>
          </a:p>
          <a:p>
            <a:r>
              <a:rPr lang="en-US" sz="1800" dirty="0">
                <a:solidFill>
                  <a:srgbClr val="B2D8BE"/>
                </a:solidFill>
                <a:latin typeface="Neue Haas Grotesk Text Pro" panose="020B0504020202020204" pitchFamily="34" charset="77"/>
              </a:rPr>
              <a:t>22–254M (72–833FT)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01572" y="6543706"/>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01572" y="5420705"/>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563475" y="6371037"/>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12" name="Title 2">
            <a:extLst>
              <a:ext uri="{FF2B5EF4-FFF2-40B4-BE49-F238E27FC236}">
                <a16:creationId xmlns:a16="http://schemas.microsoft.com/office/drawing/2014/main" id="{FDCCD126-4A16-2DE1-8DF3-9F499475BFA9}"/>
              </a:ext>
            </a:extLst>
          </p:cNvPr>
          <p:cNvSpPr txBox="1">
            <a:spLocks/>
          </p:cNvSpPr>
          <p:nvPr/>
        </p:nvSpPr>
        <p:spPr>
          <a:xfrm>
            <a:off x="623888" y="453633"/>
            <a:ext cx="5334275" cy="820910"/>
          </a:xfrm>
          <a:prstGeom prst="rect">
            <a:avLst/>
          </a:prstGeom>
        </p:spPr>
        <p:txBody>
          <a:bodyPr vert="horz" lIns="0" tIns="0" rIns="0" bIns="0" rtlCol="0" anchor="b" anchorCtr="0">
            <a:noAutofit/>
          </a:bodyPr>
          <a:lstStyle>
            <a:lvl1pPr algn="l" defTabSz="914453" rtl="0" eaLnBrk="1" latinLnBrk="0" hangingPunct="1">
              <a:lnSpc>
                <a:spcPct val="80000"/>
              </a:lnSpc>
              <a:spcBef>
                <a:spcPct val="0"/>
              </a:spcBef>
              <a:buNone/>
              <a:defRPr sz="5443" b="0" i="0" kern="1200" cap="all" baseline="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dirty="0">
                <a:solidFill>
                  <a:schemeClr val="accent2"/>
                </a:solidFill>
                <a:latin typeface="Yu Gothic Medium" panose="020B0400000000000000" pitchFamily="34" charset="-128"/>
                <a:ea typeface="Yu Gothic Medium" panose="020B0400000000000000" pitchFamily="34" charset="-128"/>
              </a:rPr>
              <a:t>気候</a:t>
            </a:r>
            <a:endParaRPr lang="en-US" dirty="0">
              <a:solidFill>
                <a:schemeClr val="accent2"/>
              </a:solidFill>
              <a:latin typeface="Yu Gothic Medium" panose="020B0400000000000000" pitchFamily="34" charset="-128"/>
              <a:ea typeface="Yu Gothic Medium" panose="020B0400000000000000" pitchFamily="34" charset="-128"/>
            </a:endParaRPr>
          </a:p>
        </p:txBody>
      </p:sp>
      <p:sp>
        <p:nvSpPr>
          <p:cNvPr id="14" name="TextBox 13">
            <a:extLst>
              <a:ext uri="{FF2B5EF4-FFF2-40B4-BE49-F238E27FC236}">
                <a16:creationId xmlns:a16="http://schemas.microsoft.com/office/drawing/2014/main" id="{74B15430-1C73-90E4-0256-7A1195030F14}"/>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低</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0–499</a:t>
            </a:r>
            <a:r>
              <a:rPr lang="en-US" sz="1400" dirty="0">
                <a:solidFill>
                  <a:srgbClr val="601329"/>
                </a:solidFill>
                <a:latin typeface="Yu Gothic Medium" panose="020B0400000000000000" pitchFamily="34" charset="-128"/>
                <a:ea typeface="Yu Gothic Medium" panose="020B0400000000000000" pitchFamily="34" charset="-128"/>
              </a:rPr>
              <a:t>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5" name="TextBox 14">
            <a:extLst>
              <a:ext uri="{FF2B5EF4-FFF2-40B4-BE49-F238E27FC236}">
                <a16:creationId xmlns:a16="http://schemas.microsoft.com/office/drawing/2014/main" id="{FDA798ED-FE78-C95E-BE2A-377A47E1BA50}"/>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中間</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500–749</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(1,640–2,459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6" name="TextBox 15">
            <a:extLst>
              <a:ext uri="{FF2B5EF4-FFF2-40B4-BE49-F238E27FC236}">
                <a16:creationId xmlns:a16="http://schemas.microsoft.com/office/drawing/2014/main" id="{75D75ADD-6CEE-F0C6-92BE-AD76BFF081C8}"/>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高</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750–999</a:t>
            </a:r>
            <a:r>
              <a:rPr lang="en-US" sz="1400" dirty="0">
                <a:solidFill>
                  <a:srgbClr val="601329"/>
                </a:solidFill>
                <a:latin typeface="Yu Gothic Medium" panose="020B0400000000000000" pitchFamily="34" charset="-128"/>
                <a:ea typeface="Yu Gothic Medium" panose="020B0400000000000000" pitchFamily="34" charset="-128"/>
              </a:rPr>
              <a:t>m</a:t>
            </a:r>
          </a:p>
          <a:p>
            <a:r>
              <a:rPr lang="en-US" sz="1400" dirty="0">
                <a:solidFill>
                  <a:srgbClr val="601329"/>
                </a:solidFill>
                <a:latin typeface="Neue Haas Grotesk Text Pro" panose="020B0504020202020204" pitchFamily="34" charset="77"/>
              </a:rPr>
              <a:t>(2,460–3,279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8" name="TextBox 17">
            <a:extLst>
              <a:ext uri="{FF2B5EF4-FFF2-40B4-BE49-F238E27FC236}">
                <a16:creationId xmlns:a16="http://schemas.microsoft.com/office/drawing/2014/main" id="{0B7C33A4-C164-F91A-DB84-EE99EE1A2B1C}"/>
              </a:ext>
            </a:extLst>
          </p:cNvPr>
          <p:cNvSpPr txBox="1"/>
          <p:nvPr/>
        </p:nvSpPr>
        <p:spPr>
          <a:xfrm>
            <a:off x="10456533" y="1308425"/>
            <a:ext cx="2643446"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超高</a:t>
            </a:r>
            <a:endParaRPr lang="en-AU" altLang="ja-JP"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1000</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(&gt;3,280</a:t>
            </a:r>
            <a:r>
              <a:rPr lang="en-US" sz="1400" dirty="0">
                <a:solidFill>
                  <a:srgbClr val="601329"/>
                </a:solidFill>
                <a:latin typeface="Yu Gothic Medium" panose="020B0400000000000000" pitchFamily="34" charset="-128"/>
                <a:ea typeface="Yu Gothic Medium" panose="020B0400000000000000" pitchFamily="34" charset="-128"/>
              </a:rPr>
              <a:t>ft </a:t>
            </a:r>
            <a:r>
              <a:rPr lang="en-US" sz="1400" dirty="0">
                <a:solidFill>
                  <a:srgbClr val="601329"/>
                </a:solidFill>
                <a:latin typeface="Neue Haas Grotesk Text Pro" panose="020B0504020202020204" pitchFamily="34" charset="77"/>
              </a:rPr>
              <a:t>+)</a:t>
            </a:r>
          </a:p>
        </p:txBody>
      </p:sp>
    </p:spTree>
    <p:extLst>
      <p:ext uri="{BB962C8B-B14F-4D97-AF65-F5344CB8AC3E}">
        <p14:creationId xmlns:p14="http://schemas.microsoft.com/office/powerpoint/2010/main" val="50013625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8582" t="-146" r="18710" b="146"/>
          <a:stretch/>
        </p:blipFill>
        <p:spPr>
          <a:xfrm>
            <a:off x="1" y="368300"/>
            <a:ext cx="6095999" cy="6103620"/>
          </a:xfrm>
        </p:spPr>
      </p:pic>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5051274" cy="1530521"/>
          </a:xfrm>
        </p:spPr>
        <p:txBody>
          <a:bodyPr/>
          <a:lstStyle/>
          <a:p>
            <a:pPr marL="285750" indent="-285750">
              <a:spcBef>
                <a:spcPts val="800"/>
              </a:spcBef>
              <a:buFont typeface="Arial" panose="020B0604020202020204" pitchFamily="34" charset="0"/>
              <a:buChar char="•"/>
            </a:pPr>
            <a:r>
              <a:rPr lang="ja-JP" altLang="en-US" sz="1800" dirty="0">
                <a:latin typeface="Yu Gothic Medium" panose="020B0400000000000000" pitchFamily="34" charset="-128"/>
                <a:ea typeface="Yu Gothic Medium" panose="020B0400000000000000" pitchFamily="34" charset="-128"/>
              </a:rPr>
              <a:t>地域により異なる</a:t>
            </a:r>
          </a:p>
          <a:p>
            <a:pPr marL="285750" indent="-285750">
              <a:spcBef>
                <a:spcPts val="800"/>
              </a:spcBef>
              <a:buFont typeface="Arial" panose="020B0604020202020204" pitchFamily="34" charset="0"/>
              <a:buChar char="•"/>
            </a:pPr>
            <a:r>
              <a:rPr lang="ja-JP" altLang="en-US" sz="1800" dirty="0">
                <a:latin typeface="Yu Gothic Medium" panose="020B0400000000000000" pitchFamily="34" charset="-128"/>
                <a:ea typeface="Yu Gothic Medium" panose="020B0400000000000000" pitchFamily="34" charset="-128"/>
              </a:rPr>
              <a:t>シラーズは砕けやすい赤色二層土壌と、</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ロームに最適</a:t>
            </a:r>
          </a:p>
          <a:p>
            <a:pPr marL="285750" indent="-285750">
              <a:spcBef>
                <a:spcPts val="800"/>
              </a:spcBef>
              <a:buFont typeface="Arial" panose="020B0604020202020204" pitchFamily="34" charset="0"/>
              <a:buChar char="•"/>
            </a:pPr>
            <a:r>
              <a:rPr lang="ja-JP" altLang="en-US" sz="1800" dirty="0">
                <a:latin typeface="Yu Gothic Medium" panose="020B0400000000000000" pitchFamily="34" charset="-128"/>
                <a:ea typeface="Yu Gothic Medium" panose="020B0400000000000000" pitchFamily="34" charset="-128"/>
              </a:rPr>
              <a:t>セミヨンは砂質の沖積土壌の平野に最適</a:t>
            </a:r>
            <a:endParaRPr lang="en-AU" sz="1800" dirty="0">
              <a:latin typeface="Yu Gothic Medium" panose="020B0400000000000000" pitchFamily="34" charset="-128"/>
              <a:ea typeface="Yu Gothic Medium" panose="020B0400000000000000" pitchFamily="34" charset="-128"/>
            </a:endParaRPr>
          </a:p>
        </p:txBody>
      </p:sp>
      <p:sp>
        <p:nvSpPr>
          <p:cNvPr id="6" name="Title 2">
            <a:extLst>
              <a:ext uri="{FF2B5EF4-FFF2-40B4-BE49-F238E27FC236}">
                <a16:creationId xmlns:a16="http://schemas.microsoft.com/office/drawing/2014/main" id="{32FD71B7-BE64-175C-6648-9106E5510AFF}"/>
              </a:ext>
            </a:extLst>
          </p:cNvPr>
          <p:cNvSpPr>
            <a:spLocks noGrp="1"/>
          </p:cNvSpPr>
          <p:nvPr>
            <p:ph type="title"/>
          </p:nvPr>
        </p:nvSpPr>
        <p:spPr>
          <a:xfrm>
            <a:off x="6456363" y="584200"/>
            <a:ext cx="6158452" cy="1325562"/>
          </a:xfrm>
        </p:spPr>
        <p:txBody>
          <a:bodyPr/>
          <a:lstStyle/>
          <a:p>
            <a:r>
              <a:rPr lang="ja-JP" altLang="en-US" dirty="0">
                <a:solidFill>
                  <a:schemeClr val="accent5"/>
                </a:solidFill>
                <a:latin typeface="Yu Gothic Medium" panose="020B0400000000000000" pitchFamily="34" charset="-128"/>
                <a:ea typeface="Yu Gothic Medium" panose="020B0400000000000000" pitchFamily="34" charset="-128"/>
              </a:rPr>
              <a:t>土壌</a:t>
            </a:r>
            <a:endParaRPr lang="en-US" dirty="0">
              <a:solidFill>
                <a:schemeClr val="accent5"/>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2499175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195" r="13877"/>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679089"/>
            <a:ext cx="4829691" cy="1391249"/>
          </a:xfrm>
        </p:spPr>
        <p:txBody>
          <a:bodyPr/>
          <a:lstStyle/>
          <a:p>
            <a:r>
              <a:rPr lang="en-US" altLang="ja-JP" sz="3600" dirty="0">
                <a:latin typeface="+mn-lt"/>
                <a:ea typeface="Yu Gothic Medium" panose="020B0400000000000000" pitchFamily="34" charset="-128"/>
                <a:cs typeface="Arial" panose="020B0604020202020204" pitchFamily="34" charset="0"/>
              </a:rPr>
              <a:t>HUNTER</a:t>
            </a:r>
            <a:r>
              <a:rPr lang="en-AU" altLang="ja-JP" sz="3600" dirty="0">
                <a:latin typeface="+mn-lt"/>
                <a:ea typeface="Yu Gothic Medium" panose="020B0400000000000000" pitchFamily="34" charset="-128"/>
                <a:cs typeface="Arial" panose="020B0604020202020204" pitchFamily="34" charset="0"/>
              </a:rPr>
              <a:t> VALLEY</a:t>
            </a:r>
            <a:r>
              <a:rPr lang="ja-JP" altLang="en-US" sz="3600" dirty="0">
                <a:latin typeface="Yu Gothic Medium" panose="020B0400000000000000" pitchFamily="34" charset="-128"/>
                <a:ea typeface="Yu Gothic Medium" panose="020B0400000000000000" pitchFamily="34" charset="-128"/>
              </a:rPr>
              <a:t>の</a:t>
            </a:r>
            <a:br>
              <a:rPr lang="ja-JP" altLang="en-US" sz="3600" dirty="0">
                <a:latin typeface="Yu Gothic Medium" panose="020B0400000000000000" pitchFamily="34" charset="-128"/>
                <a:ea typeface="Yu Gothic Medium" panose="020B0400000000000000" pitchFamily="34" charset="-128"/>
              </a:rPr>
            </a:br>
            <a:r>
              <a:rPr lang="ja-JP" altLang="en-US" sz="3600" dirty="0">
                <a:latin typeface="Yu Gothic Medium" panose="020B0400000000000000" pitchFamily="34" charset="-128"/>
                <a:ea typeface="Yu Gothic Medium" panose="020B0400000000000000" pitchFamily="34" charset="-128"/>
              </a:rPr>
              <a:t>ブドウ栽培と</a:t>
            </a:r>
            <a:br>
              <a:rPr lang="en-AU" altLang="ja-JP" sz="3600" dirty="0">
                <a:latin typeface="Yu Gothic Medium" panose="020B0400000000000000" pitchFamily="34" charset="-128"/>
                <a:ea typeface="Yu Gothic Medium" panose="020B0400000000000000" pitchFamily="34" charset="-128"/>
              </a:rPr>
            </a:br>
            <a:r>
              <a:rPr lang="ja-JP" altLang="en-US" sz="3600" dirty="0">
                <a:latin typeface="Yu Gothic Medium" panose="020B0400000000000000" pitchFamily="34" charset="-128"/>
                <a:ea typeface="Yu Gothic Medium" panose="020B0400000000000000" pitchFamily="34" charset="-128"/>
              </a:rPr>
              <a:t>ワイン醸造</a:t>
            </a:r>
            <a:endParaRPr lang="en-US" sz="36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30419" y="2844793"/>
            <a:ext cx="5340350" cy="579936"/>
          </a:xfrm>
        </p:spPr>
        <p:txBody>
          <a:bodyPr/>
          <a:lstStyle/>
          <a:p>
            <a:r>
              <a:rPr lang="ja-JP" altLang="en-US" sz="4800" dirty="0">
                <a:solidFill>
                  <a:schemeClr val="accent5"/>
                </a:solidFill>
                <a:latin typeface="Yu Gothic Medium" panose="020B0400000000000000" pitchFamily="34" charset="-128"/>
                <a:ea typeface="Yu Gothic Medium" panose="020B0400000000000000" pitchFamily="34" charset="-128"/>
              </a:rPr>
              <a:t>逆境を乗り越えて</a:t>
            </a:r>
            <a:br>
              <a:rPr lang="en-AU" altLang="ja-JP" sz="4800" dirty="0">
                <a:solidFill>
                  <a:schemeClr val="accent5"/>
                </a:solidFill>
                <a:latin typeface="Yu Gothic Medium" panose="020B0400000000000000" pitchFamily="34" charset="-128"/>
                <a:ea typeface="Yu Gothic Medium" panose="020B0400000000000000" pitchFamily="34" charset="-128"/>
              </a:rPr>
            </a:br>
            <a:r>
              <a:rPr lang="ja-JP" altLang="en-US" sz="4800" dirty="0">
                <a:solidFill>
                  <a:schemeClr val="accent5"/>
                </a:solidFill>
                <a:latin typeface="Yu Gothic Medium" panose="020B0400000000000000" pitchFamily="34" charset="-128"/>
                <a:ea typeface="Yu Gothic Medium" panose="020B0400000000000000" pitchFamily="34" charset="-128"/>
              </a:rPr>
              <a:t>成功</a:t>
            </a:r>
            <a:endParaRPr lang="en-US" sz="4800" dirty="0">
              <a:solidFill>
                <a:schemeClr val="accent5"/>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03588366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EC40966-12C1-C8B6-3BD3-CAAB5B274E0B}"/>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a:stretch/>
        </p:blipFill>
        <p:spPr/>
      </p:pic>
      <p:sp>
        <p:nvSpPr>
          <p:cNvPr id="4" name="Text Placeholder 3">
            <a:extLst>
              <a:ext uri="{FF2B5EF4-FFF2-40B4-BE49-F238E27FC236}">
                <a16:creationId xmlns:a16="http://schemas.microsoft.com/office/drawing/2014/main" id="{9158A547-E314-546B-744D-BDCB5D9E3489}"/>
              </a:ext>
            </a:extLst>
          </p:cNvPr>
          <p:cNvSpPr>
            <a:spLocks noGrp="1"/>
          </p:cNvSpPr>
          <p:nvPr>
            <p:ph type="body" sz="quarter" idx="12"/>
          </p:nvPr>
        </p:nvSpPr>
        <p:spPr>
          <a:xfrm>
            <a:off x="6456363" y="2654909"/>
            <a:ext cx="4637207" cy="2322533"/>
          </a:xfrm>
        </p:spPr>
        <p:txBody>
          <a:bodyPr/>
          <a:lstStyle/>
          <a:p>
            <a:pPr>
              <a:spcBef>
                <a:spcPts val="800"/>
              </a:spcBef>
            </a:pPr>
            <a:r>
              <a:rPr lang="ja-JP" altLang="en-US" dirty="0">
                <a:latin typeface="Yu Gothic Medium" panose="020B0500000000000000" pitchFamily="34" charset="-128"/>
                <a:ea typeface="Yu Gothic Medium" panose="020B0500000000000000" pitchFamily="34" charset="-128"/>
              </a:rPr>
              <a:t>気候や市場の変化に対応する</a:t>
            </a:r>
            <a:br>
              <a:rPr lang="en-US" altLang="ja-JP" dirty="0">
                <a:latin typeface="Yu Gothic Medium" panose="020B0500000000000000" pitchFamily="34" charset="-128"/>
                <a:ea typeface="Yu Gothic Medium" panose="020B0500000000000000" pitchFamily="34" charset="-128"/>
              </a:rPr>
            </a:br>
            <a:r>
              <a:rPr lang="ja-JP" altLang="en-US" dirty="0">
                <a:latin typeface="Yu Gothic Medium" panose="020B0500000000000000" pitchFamily="34" charset="-128"/>
                <a:ea typeface="Yu Gothic Medium" panose="020B0500000000000000" pitchFamily="34" charset="-128"/>
              </a:rPr>
              <a:t>熟練生産者たちの歴史</a:t>
            </a:r>
            <a:endParaRPr lang="en-AU" altLang="ja-JP" dirty="0">
              <a:latin typeface="Yu Gothic Medium" panose="020B0500000000000000" pitchFamily="34" charset="-128"/>
              <a:ea typeface="Yu Gothic Medium" panose="020B0500000000000000" pitchFamily="34" charset="-128"/>
            </a:endParaRPr>
          </a:p>
          <a:p>
            <a:pPr>
              <a:spcBef>
                <a:spcPts val="800"/>
              </a:spcBef>
            </a:pPr>
            <a:r>
              <a:rPr lang="ja-JP" altLang="en-US" dirty="0">
                <a:latin typeface="Yu Gothic Medium" panose="020B0500000000000000" pitchFamily="34" charset="-128"/>
                <a:ea typeface="Yu Gothic Medium" panose="020B0500000000000000" pitchFamily="34" charset="-128"/>
              </a:rPr>
              <a:t>量より質を重視</a:t>
            </a:r>
            <a:endParaRPr lang="en-AU" altLang="ja-JP" dirty="0">
              <a:latin typeface="Yu Gothic Medium" panose="020B0500000000000000" pitchFamily="34" charset="-128"/>
              <a:ea typeface="Yu Gothic Medium" panose="020B0500000000000000" pitchFamily="34" charset="-128"/>
            </a:endParaRPr>
          </a:p>
          <a:p>
            <a:pPr>
              <a:spcBef>
                <a:spcPts val="800"/>
              </a:spcBef>
            </a:pPr>
            <a:r>
              <a:rPr lang="ja-JP" altLang="en-US" dirty="0">
                <a:latin typeface="Yu Gothic Medium" panose="020B0500000000000000" pitchFamily="34" charset="-128"/>
                <a:ea typeface="Yu Gothic Medium" panose="020B0500000000000000" pitchFamily="34" charset="-128"/>
              </a:rPr>
              <a:t>代表的な品種 セミヨン、シャルドネ、</a:t>
            </a:r>
            <a:br>
              <a:rPr lang="en-AU" altLang="ja-JP" dirty="0">
                <a:latin typeface="Yu Gothic Medium" panose="020B0500000000000000" pitchFamily="34" charset="-128"/>
                <a:ea typeface="Yu Gothic Medium" panose="020B0500000000000000" pitchFamily="34" charset="-128"/>
              </a:rPr>
            </a:br>
            <a:r>
              <a:rPr lang="ja-JP" altLang="en-US" dirty="0">
                <a:latin typeface="Yu Gothic Medium" panose="020B0500000000000000" pitchFamily="34" charset="-128"/>
                <a:ea typeface="Yu Gothic Medium" panose="020B0500000000000000" pitchFamily="34" charset="-128"/>
              </a:rPr>
              <a:t>シラーズ</a:t>
            </a:r>
            <a:endParaRPr lang="en-AU" altLang="ja-JP" dirty="0">
              <a:latin typeface="Yu Gothic Medium" panose="020B0500000000000000" pitchFamily="34" charset="-128"/>
              <a:ea typeface="Yu Gothic Medium" panose="020B0500000000000000" pitchFamily="34" charset="-128"/>
            </a:endParaRPr>
          </a:p>
          <a:p>
            <a:pPr>
              <a:spcBef>
                <a:spcPts val="800"/>
              </a:spcBef>
            </a:pPr>
            <a:r>
              <a:rPr lang="ja-JP" altLang="en-US" dirty="0">
                <a:latin typeface="Yu Gothic Medium" panose="020B0500000000000000" pitchFamily="34" charset="-128"/>
                <a:ea typeface="Yu Gothic Medium" panose="020B0500000000000000" pitchFamily="34" charset="-128"/>
              </a:rPr>
              <a:t>亜熱帯気候、多雨、夏の嵐などが</a:t>
            </a:r>
            <a:br>
              <a:rPr lang="en-US" altLang="ja-JP" dirty="0">
                <a:latin typeface="Yu Gothic Medium" panose="020B0500000000000000" pitchFamily="34" charset="-128"/>
                <a:ea typeface="Yu Gothic Medium" panose="020B0500000000000000" pitchFamily="34" charset="-128"/>
              </a:rPr>
            </a:br>
            <a:r>
              <a:rPr lang="ja-JP" altLang="en-US" dirty="0">
                <a:latin typeface="Yu Gothic Medium" panose="020B0500000000000000" pitchFamily="34" charset="-128"/>
                <a:ea typeface="Yu Gothic Medium" panose="020B0500000000000000" pitchFamily="34" charset="-128"/>
              </a:rPr>
              <a:t>もたらす困難</a:t>
            </a:r>
            <a:endParaRPr lang="en-AU" dirty="0">
              <a:latin typeface="Yu Gothic Medium" panose="020B0500000000000000" pitchFamily="34" charset="-128"/>
              <a:ea typeface="Yu Gothic Medium" panose="020B0500000000000000" pitchFamily="34" charset="-128"/>
            </a:endParaRPr>
          </a:p>
        </p:txBody>
      </p:sp>
      <p:sp>
        <p:nvSpPr>
          <p:cNvPr id="6" name="Title 2">
            <a:extLst>
              <a:ext uri="{FF2B5EF4-FFF2-40B4-BE49-F238E27FC236}">
                <a16:creationId xmlns:a16="http://schemas.microsoft.com/office/drawing/2014/main" id="{F6A830BB-87B2-278F-D9A7-C33A0DA4095A}"/>
              </a:ext>
            </a:extLst>
          </p:cNvPr>
          <p:cNvSpPr txBox="1">
            <a:spLocks/>
          </p:cNvSpPr>
          <p:nvPr/>
        </p:nvSpPr>
        <p:spPr>
          <a:xfrm>
            <a:off x="6336442" y="555154"/>
            <a:ext cx="5009924" cy="792601"/>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sz="3200" dirty="0">
                <a:solidFill>
                  <a:schemeClr val="accent1"/>
                </a:solidFill>
                <a:latin typeface="Yu Gothic Medium" panose="020B0400000000000000" pitchFamily="34" charset="-128"/>
                <a:ea typeface="Yu Gothic Medium" panose="020B0400000000000000" pitchFamily="34" charset="-128"/>
              </a:rPr>
              <a:t>ブドウ農家たちの</a:t>
            </a:r>
          </a:p>
        </p:txBody>
      </p:sp>
      <p:sp>
        <p:nvSpPr>
          <p:cNvPr id="8" name="Title 2">
            <a:extLst>
              <a:ext uri="{FF2B5EF4-FFF2-40B4-BE49-F238E27FC236}">
                <a16:creationId xmlns:a16="http://schemas.microsoft.com/office/drawing/2014/main" id="{BEF17699-996E-80A1-5516-9CFCFB8A3DCE}"/>
              </a:ext>
            </a:extLst>
          </p:cNvPr>
          <p:cNvSpPr txBox="1">
            <a:spLocks/>
          </p:cNvSpPr>
          <p:nvPr/>
        </p:nvSpPr>
        <p:spPr>
          <a:xfrm>
            <a:off x="6426382" y="1125492"/>
            <a:ext cx="6210327"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sz="5000" dirty="0">
                <a:solidFill>
                  <a:schemeClr val="accent5"/>
                </a:solidFill>
                <a:latin typeface="Yu Gothic Medium" panose="020B0400000000000000" pitchFamily="34" charset="-128"/>
                <a:ea typeface="Yu Gothic Medium" panose="020B0400000000000000" pitchFamily="34" charset="-128"/>
              </a:rPr>
              <a:t>困難とメリット</a:t>
            </a:r>
            <a:endParaRPr lang="en-US" sz="5000" dirty="0">
              <a:solidFill>
                <a:schemeClr val="accent5"/>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95082499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EC40966-12C1-C8B6-3BD3-CAAB5B274E0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3979" t="13" r="6516" b="302"/>
          <a:stretch/>
        </p:blipFill>
        <p:spPr>
          <a:xfrm>
            <a:off x="1" y="368300"/>
            <a:ext cx="6096000" cy="6103741"/>
          </a:xfrm>
        </p:spPr>
      </p:pic>
      <p:sp>
        <p:nvSpPr>
          <p:cNvPr id="4" name="Text Placeholder 3">
            <a:extLst>
              <a:ext uri="{FF2B5EF4-FFF2-40B4-BE49-F238E27FC236}">
                <a16:creationId xmlns:a16="http://schemas.microsoft.com/office/drawing/2014/main" id="{9158A547-E314-546B-744D-BDCB5D9E3489}"/>
              </a:ext>
            </a:extLst>
          </p:cNvPr>
          <p:cNvSpPr>
            <a:spLocks noGrp="1"/>
          </p:cNvSpPr>
          <p:nvPr>
            <p:ph type="body" sz="quarter" idx="12"/>
          </p:nvPr>
        </p:nvSpPr>
        <p:spPr>
          <a:xfrm>
            <a:off x="6456363" y="2257670"/>
            <a:ext cx="4291585" cy="1530521"/>
          </a:xfrm>
        </p:spPr>
        <p:txBody>
          <a:bodyPr/>
          <a:lstStyle/>
          <a:p>
            <a:pPr>
              <a:spcBef>
                <a:spcPts val="800"/>
              </a:spcBef>
            </a:pPr>
            <a:r>
              <a:rPr lang="en-US" altLang="ja-JP" sz="1800" dirty="0">
                <a:latin typeface="Yu Gothic Medium" panose="020B0500000000000000" pitchFamily="34" charset="-128"/>
                <a:ea typeface="Yu Gothic Medium" panose="020B0500000000000000" pitchFamily="34" charset="-128"/>
              </a:rPr>
              <a:t>1</a:t>
            </a:r>
            <a:r>
              <a:rPr lang="ja-JP" altLang="en-US" sz="1800" dirty="0">
                <a:latin typeface="Yu Gothic Medium" panose="020B0500000000000000" pitchFamily="34" charset="-128"/>
                <a:ea typeface="Yu Gothic Medium" panose="020B0500000000000000" pitchFamily="34" charset="-128"/>
              </a:rPr>
              <a:t>月上旬から</a:t>
            </a:r>
            <a:r>
              <a:rPr lang="en-US" altLang="ja-JP" sz="1800" dirty="0">
                <a:latin typeface="Yu Gothic Medium" panose="020B0500000000000000" pitchFamily="34" charset="-128"/>
                <a:ea typeface="Yu Gothic Medium" panose="020B0500000000000000" pitchFamily="34" charset="-128"/>
              </a:rPr>
              <a:t>2</a:t>
            </a:r>
            <a:r>
              <a:rPr lang="ja-JP" altLang="en-US" sz="1800" dirty="0">
                <a:latin typeface="Yu Gothic Medium" panose="020B0500000000000000" pitchFamily="34" charset="-128"/>
                <a:ea typeface="Yu Gothic Medium" panose="020B0500000000000000" pitchFamily="34" charset="-128"/>
              </a:rPr>
              <a:t>月中旬</a:t>
            </a:r>
            <a:r>
              <a:rPr lang="en-AU" sz="1800" dirty="0">
                <a:latin typeface="Yu Gothic Medium" panose="020B0500000000000000" pitchFamily="34" charset="-128"/>
                <a:ea typeface="Yu Gothic Medium" panose="020B0500000000000000" pitchFamily="34" charset="-128"/>
              </a:rPr>
              <a:t> </a:t>
            </a:r>
          </a:p>
          <a:p>
            <a:pPr>
              <a:spcBef>
                <a:spcPts val="800"/>
              </a:spcBef>
            </a:pPr>
            <a:r>
              <a:rPr lang="ja-JP" altLang="en-US" sz="1800" dirty="0">
                <a:latin typeface="Yu Gothic Medium" panose="020B0500000000000000" pitchFamily="34" charset="-128"/>
                <a:ea typeface="Yu Gothic Medium" panose="020B0500000000000000" pitchFamily="34" charset="-128"/>
              </a:rPr>
              <a:t>オーストラリアのほとんどの産地に</a:t>
            </a:r>
            <a:br>
              <a:rPr lang="en-AU" altLang="ja-JP" sz="1800" dirty="0">
                <a:latin typeface="Yu Gothic Medium" panose="020B0500000000000000" pitchFamily="34" charset="-128"/>
                <a:ea typeface="Yu Gothic Medium" panose="020B0500000000000000" pitchFamily="34" charset="-128"/>
              </a:rPr>
            </a:br>
            <a:r>
              <a:rPr lang="ja-JP" altLang="en-US" sz="1800" dirty="0">
                <a:latin typeface="Yu Gothic Medium" panose="020B0500000000000000" pitchFamily="34" charset="-128"/>
                <a:ea typeface="Yu Gothic Medium" panose="020B0500000000000000" pitchFamily="34" charset="-128"/>
              </a:rPr>
              <a:t>比べ早期に行われます</a:t>
            </a:r>
            <a:endParaRPr lang="en-AU" sz="1800" dirty="0">
              <a:latin typeface="Yu Gothic Medium" panose="020B0500000000000000" pitchFamily="34" charset="-128"/>
              <a:ea typeface="Yu Gothic Medium" panose="020B0500000000000000" pitchFamily="34" charset="-128"/>
            </a:endParaRPr>
          </a:p>
        </p:txBody>
      </p:sp>
      <p:sp>
        <p:nvSpPr>
          <p:cNvPr id="8" name="Title 2">
            <a:extLst>
              <a:ext uri="{FF2B5EF4-FFF2-40B4-BE49-F238E27FC236}">
                <a16:creationId xmlns:a16="http://schemas.microsoft.com/office/drawing/2014/main" id="{BEF17699-996E-80A1-5516-9CFCFB8A3DCE}"/>
              </a:ext>
            </a:extLst>
          </p:cNvPr>
          <p:cNvSpPr txBox="1">
            <a:spLocks/>
          </p:cNvSpPr>
          <p:nvPr/>
        </p:nvSpPr>
        <p:spPr>
          <a:xfrm>
            <a:off x="6403896" y="586762"/>
            <a:ext cx="6210327"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sz="5440" dirty="0">
                <a:solidFill>
                  <a:schemeClr val="accent5"/>
                </a:solidFill>
                <a:latin typeface="Yu Gothic Medium" panose="020B0400000000000000" pitchFamily="34" charset="-128"/>
                <a:ea typeface="Yu Gothic Medium" panose="020B0400000000000000" pitchFamily="34" charset="-128"/>
              </a:rPr>
              <a:t>収穫</a:t>
            </a:r>
            <a:endParaRPr lang="en-US" sz="5440" dirty="0">
              <a:solidFill>
                <a:schemeClr val="accent5"/>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12898186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EC40966-12C1-C8B6-3BD3-CAAB5B274E0B}"/>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6624" b="16624"/>
          <a:stretch/>
        </p:blipFill>
        <p:spPr>
          <a:xfrm>
            <a:off x="1" y="368300"/>
            <a:ext cx="6096000" cy="6103741"/>
          </a:xfrm>
        </p:spPr>
      </p:pic>
      <p:sp>
        <p:nvSpPr>
          <p:cNvPr id="4" name="Text Placeholder 3">
            <a:extLst>
              <a:ext uri="{FF2B5EF4-FFF2-40B4-BE49-F238E27FC236}">
                <a16:creationId xmlns:a16="http://schemas.microsoft.com/office/drawing/2014/main" id="{9158A547-E314-546B-744D-BDCB5D9E3489}"/>
              </a:ext>
            </a:extLst>
          </p:cNvPr>
          <p:cNvSpPr>
            <a:spLocks noGrp="1"/>
          </p:cNvSpPr>
          <p:nvPr>
            <p:ph type="body" sz="quarter" idx="12"/>
          </p:nvPr>
        </p:nvSpPr>
        <p:spPr>
          <a:xfrm>
            <a:off x="6456363" y="3149584"/>
            <a:ext cx="5059901" cy="1530521"/>
          </a:xfrm>
        </p:spPr>
        <p:txBody>
          <a:bodyPr/>
          <a:lstStyle/>
          <a:p>
            <a:pPr>
              <a:spcBef>
                <a:spcPts val="800"/>
              </a:spcBef>
            </a:pPr>
            <a:r>
              <a:rPr lang="ja-JP" altLang="en-US" sz="1800" dirty="0">
                <a:latin typeface="Yu Gothic Medium" panose="020B0500000000000000" pitchFamily="34" charset="-128"/>
                <a:ea typeface="Yu Gothic Medium" panose="020B0500000000000000" pitchFamily="34" charset="-128"/>
              </a:rPr>
              <a:t>長いワイン造りの歴史</a:t>
            </a:r>
            <a:endParaRPr lang="en-AU" sz="1800" dirty="0">
              <a:latin typeface="Yu Gothic Medium" panose="020B0500000000000000" pitchFamily="34" charset="-128"/>
              <a:ea typeface="Yu Gothic Medium" panose="020B0500000000000000" pitchFamily="34" charset="-128"/>
            </a:endParaRPr>
          </a:p>
          <a:p>
            <a:pPr>
              <a:spcBef>
                <a:spcPts val="800"/>
              </a:spcBef>
            </a:pPr>
            <a:r>
              <a:rPr lang="ja-JP" altLang="en-US" sz="1800" dirty="0">
                <a:latin typeface="Yu Gothic Medium" panose="020B0500000000000000" pitchFamily="34" charset="-128"/>
                <a:ea typeface="Yu Gothic Medium" panose="020B0500000000000000" pitchFamily="34" charset="-128"/>
              </a:rPr>
              <a:t>「新世代」の革新的な醸造家たち</a:t>
            </a:r>
            <a:endParaRPr lang="en-AU" sz="1800" dirty="0">
              <a:latin typeface="Yu Gothic Medium" panose="020B0500000000000000" pitchFamily="34" charset="-128"/>
              <a:ea typeface="Yu Gothic Medium" panose="020B0500000000000000" pitchFamily="34" charset="-128"/>
            </a:endParaRPr>
          </a:p>
          <a:p>
            <a:pPr>
              <a:spcBef>
                <a:spcPts val="800"/>
              </a:spcBef>
            </a:pPr>
            <a:r>
              <a:rPr lang="ja-JP" altLang="en-US" sz="1800" dirty="0">
                <a:latin typeface="Yu Gothic Medium" panose="020B0500000000000000" pitchFamily="34" charset="-128"/>
                <a:ea typeface="Yu Gothic Medium" panose="020B0500000000000000" pitchFamily="34" charset="-128"/>
              </a:rPr>
              <a:t>最小限の介入、酸化防止剤無添加のセミヨン、</a:t>
            </a:r>
            <a:br>
              <a:rPr lang="en-AU" altLang="ja-JP" sz="1800" dirty="0">
                <a:latin typeface="Yu Gothic Medium" panose="020B0500000000000000" pitchFamily="34" charset="-128"/>
                <a:ea typeface="Yu Gothic Medium" panose="020B0500000000000000" pitchFamily="34" charset="-128"/>
              </a:rPr>
            </a:br>
            <a:r>
              <a:rPr lang="ja-JP" altLang="en-US" sz="1800" dirty="0">
                <a:latin typeface="Yu Gothic Medium" panose="020B0500000000000000" pitchFamily="34" charset="-128"/>
                <a:ea typeface="Yu Gothic Medium" panose="020B0500000000000000" pitchFamily="34" charset="-128"/>
              </a:rPr>
              <a:t>オルタナティブ品種、シラーズと</a:t>
            </a:r>
            <a:br>
              <a:rPr lang="en-AU" altLang="ja-JP" sz="1800" dirty="0">
                <a:latin typeface="Yu Gothic Medium" panose="020B0500000000000000" pitchFamily="34" charset="-128"/>
                <a:ea typeface="Yu Gothic Medium" panose="020B0500000000000000" pitchFamily="34" charset="-128"/>
              </a:rPr>
            </a:br>
            <a:r>
              <a:rPr lang="ja-JP" altLang="en-US" sz="1800" dirty="0">
                <a:latin typeface="Yu Gothic Medium" panose="020B0500000000000000" pitchFamily="34" charset="-128"/>
                <a:ea typeface="Yu Gothic Medium" panose="020B0500000000000000" pitchFamily="34" charset="-128"/>
              </a:rPr>
              <a:t>ピノ・ノワールのブレンド</a:t>
            </a:r>
            <a:endParaRPr lang="en-AU" sz="1800" dirty="0">
              <a:latin typeface="Yu Gothic Medium" panose="020B0500000000000000" pitchFamily="34" charset="-128"/>
              <a:ea typeface="Yu Gothic Medium" panose="020B0500000000000000" pitchFamily="34" charset="-128"/>
            </a:endParaRPr>
          </a:p>
        </p:txBody>
      </p:sp>
      <p:sp>
        <p:nvSpPr>
          <p:cNvPr id="8" name="Title 2">
            <a:extLst>
              <a:ext uri="{FF2B5EF4-FFF2-40B4-BE49-F238E27FC236}">
                <a16:creationId xmlns:a16="http://schemas.microsoft.com/office/drawing/2014/main" id="{BEF17699-996E-80A1-5516-9CFCFB8A3DCE}"/>
              </a:ext>
            </a:extLst>
          </p:cNvPr>
          <p:cNvSpPr txBox="1">
            <a:spLocks/>
          </p:cNvSpPr>
          <p:nvPr/>
        </p:nvSpPr>
        <p:spPr>
          <a:xfrm>
            <a:off x="6403897" y="1019332"/>
            <a:ext cx="5678176" cy="1530522"/>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sz="4400" dirty="0">
                <a:solidFill>
                  <a:schemeClr val="accent5"/>
                </a:solidFill>
                <a:latin typeface="Yu Gothic Medium" panose="020B0400000000000000" pitchFamily="34" charset="-128"/>
                <a:ea typeface="Yu Gothic Medium" panose="020B0400000000000000" pitchFamily="34" charset="-128"/>
              </a:rPr>
              <a:t>プレミアム品質への</a:t>
            </a:r>
            <a:br>
              <a:rPr lang="en-AU" altLang="ja-JP" sz="4400" dirty="0">
                <a:solidFill>
                  <a:schemeClr val="accent5"/>
                </a:solidFill>
                <a:latin typeface="Yu Gothic Medium" panose="020B0400000000000000" pitchFamily="34" charset="-128"/>
                <a:ea typeface="Yu Gothic Medium" panose="020B0400000000000000" pitchFamily="34" charset="-128"/>
              </a:rPr>
            </a:br>
            <a:r>
              <a:rPr lang="ja-JP" altLang="en-US" sz="4400" dirty="0">
                <a:solidFill>
                  <a:schemeClr val="accent5"/>
                </a:solidFill>
                <a:latin typeface="Yu Gothic Medium" panose="020B0400000000000000" pitchFamily="34" charset="-128"/>
                <a:ea typeface="Yu Gothic Medium" panose="020B0400000000000000" pitchFamily="34" charset="-128"/>
              </a:rPr>
              <a:t>こだわり</a:t>
            </a:r>
            <a:endParaRPr lang="en-US" sz="4400" dirty="0">
              <a:solidFill>
                <a:schemeClr val="accent5"/>
              </a:solidFill>
              <a:latin typeface="Yu Gothic Medium" panose="020B0400000000000000" pitchFamily="34" charset="-128"/>
              <a:ea typeface="Yu Gothic Medium" panose="020B0400000000000000" pitchFamily="34" charset="-128"/>
            </a:endParaRPr>
          </a:p>
        </p:txBody>
      </p:sp>
      <p:sp>
        <p:nvSpPr>
          <p:cNvPr id="2" name="Title 2">
            <a:extLst>
              <a:ext uri="{FF2B5EF4-FFF2-40B4-BE49-F238E27FC236}">
                <a16:creationId xmlns:a16="http://schemas.microsoft.com/office/drawing/2014/main" id="{1783F2ED-5CE5-8444-E0AB-A96145E88533}"/>
              </a:ext>
            </a:extLst>
          </p:cNvPr>
          <p:cNvSpPr txBox="1">
            <a:spLocks/>
          </p:cNvSpPr>
          <p:nvPr/>
        </p:nvSpPr>
        <p:spPr>
          <a:xfrm>
            <a:off x="6336442" y="554220"/>
            <a:ext cx="5009924" cy="465111"/>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sz="3200" dirty="0">
                <a:solidFill>
                  <a:schemeClr val="accent1"/>
                </a:solidFill>
                <a:latin typeface="Yu Gothic Medium" panose="020B0400000000000000" pitchFamily="34" charset="-128"/>
                <a:ea typeface="Yu Gothic Medium" panose="020B0400000000000000" pitchFamily="34" charset="-128"/>
              </a:rPr>
              <a:t>ワイン醸造</a:t>
            </a:r>
            <a:endParaRPr lang="en-US" sz="3200"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82976761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1087" t="636"/>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368300"/>
            <a:ext cx="4829691" cy="785732"/>
          </a:xfrm>
        </p:spPr>
        <p:txBody>
          <a:bodyPr/>
          <a:lstStyle/>
          <a:p>
            <a:r>
              <a:rPr lang="ja-JP" altLang="en-US" sz="3600" dirty="0">
                <a:latin typeface="Yu Gothic Medium" panose="020B0400000000000000" pitchFamily="34" charset="-128"/>
                <a:ea typeface="Yu Gothic Medium" panose="020B0400000000000000" pitchFamily="34" charset="-128"/>
              </a:rPr>
              <a:t>成長し続ける歴史</a:t>
            </a:r>
            <a:endParaRPr lang="en-US" sz="36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30419" y="1385917"/>
            <a:ext cx="5340350" cy="579936"/>
          </a:xfrm>
        </p:spPr>
        <p:txBody>
          <a:bodyPr/>
          <a:lstStyle/>
          <a:p>
            <a:r>
              <a:rPr lang="ja-JP" altLang="en-US" sz="5540" dirty="0">
                <a:solidFill>
                  <a:schemeClr val="accent5"/>
                </a:solidFill>
                <a:latin typeface="Yu Gothic Medium" panose="020B0400000000000000" pitchFamily="34" charset="-128"/>
                <a:ea typeface="Yu Gothic Medium" panose="020B0400000000000000" pitchFamily="34" charset="-128"/>
              </a:rPr>
              <a:t>古木</a:t>
            </a:r>
            <a:endParaRPr lang="en-US" sz="5540" dirty="0">
              <a:solidFill>
                <a:schemeClr val="accent5"/>
              </a:solidFill>
              <a:latin typeface="Yu Gothic Medium" panose="020B0400000000000000" pitchFamily="34" charset="-128"/>
              <a:ea typeface="Yu Gothic Medium" panose="020B0400000000000000" pitchFamily="34" charset="-128"/>
            </a:endParaRPr>
          </a:p>
        </p:txBody>
      </p:sp>
      <p:sp>
        <p:nvSpPr>
          <p:cNvPr id="2" name="TextBox 1">
            <a:extLst>
              <a:ext uri="{FF2B5EF4-FFF2-40B4-BE49-F238E27FC236}">
                <a16:creationId xmlns:a16="http://schemas.microsoft.com/office/drawing/2014/main" id="{11599927-A565-5A6D-C627-AE44C4355853}"/>
              </a:ext>
            </a:extLst>
          </p:cNvPr>
          <p:cNvSpPr txBox="1"/>
          <p:nvPr/>
        </p:nvSpPr>
        <p:spPr>
          <a:xfrm>
            <a:off x="537027" y="2910115"/>
            <a:ext cx="3672663" cy="1405513"/>
          </a:xfrm>
          <a:prstGeom prst="rect">
            <a:avLst/>
          </a:prstGeom>
          <a:noFill/>
        </p:spPr>
        <p:txBody>
          <a:bodyPr wrap="square" rtlCol="0">
            <a:spAutoFit/>
          </a:bodyPr>
          <a:lstStyle/>
          <a:p>
            <a:pPr marL="285750" indent="-285750">
              <a:spcBef>
                <a:spcPts val="800"/>
              </a:spcBef>
              <a:buClr>
                <a:schemeClr val="accent4"/>
              </a:buClr>
              <a:buFont typeface="Arial" panose="020B0604020202020204" pitchFamily="34" charset="0"/>
              <a:buChar char="•"/>
            </a:pPr>
            <a:r>
              <a:rPr lang="en-US" altLang="ja-JP" dirty="0">
                <a:solidFill>
                  <a:schemeClr val="bg1"/>
                </a:solidFill>
                <a:latin typeface="Yu Gothic Medium" panose="020B0400000000000000" pitchFamily="34" charset="-128"/>
                <a:ea typeface="Yu Gothic Medium" panose="020B0400000000000000" pitchFamily="34" charset="-128"/>
              </a:rPr>
              <a:t>1860</a:t>
            </a:r>
            <a:r>
              <a:rPr lang="ja-JP" altLang="en-US" dirty="0">
                <a:solidFill>
                  <a:schemeClr val="bg1"/>
                </a:solidFill>
                <a:latin typeface="Yu Gothic Medium" panose="020B0400000000000000" pitchFamily="34" charset="-128"/>
                <a:ea typeface="Yu Gothic Medium" panose="020B0400000000000000" pitchFamily="34" charset="-128"/>
              </a:rPr>
              <a:t>年代にまで遡るブドウ畑</a:t>
            </a:r>
          </a:p>
          <a:p>
            <a:pPr marL="285750" indent="-285750">
              <a:spcBef>
                <a:spcPts val="800"/>
              </a:spcBef>
              <a:buClr>
                <a:schemeClr val="accent4"/>
              </a:buClr>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世界最古のシャルドネ</a:t>
            </a:r>
          </a:p>
          <a:p>
            <a:pPr marL="285750" indent="-285750">
              <a:spcBef>
                <a:spcPts val="800"/>
              </a:spcBef>
              <a:buClr>
                <a:schemeClr val="accent4"/>
              </a:buClr>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古木の栽培面積が非常に広く、</a:t>
            </a:r>
            <a:br>
              <a:rPr lang="ja-JP" altLang="en-US"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その多くは自根のシラーズ</a:t>
            </a:r>
            <a:endParaRPr lang="en-AU" dirty="0">
              <a:solidFill>
                <a:schemeClr val="bg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55923286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8">
            <a:extLst>
              <a:ext uri="{FF2B5EF4-FFF2-40B4-BE49-F238E27FC236}">
                <a16:creationId xmlns:a16="http://schemas.microsoft.com/office/drawing/2014/main" id="{C8F5AF4A-8EBC-88E2-ECA6-900A8902741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7402531" y="1933074"/>
            <a:ext cx="1182507" cy="3579859"/>
          </a:xfrm>
          <a:prstGeom prst="rect">
            <a:avLst/>
          </a:prstGeom>
        </p:spPr>
      </p:pic>
      <p:pic>
        <p:nvPicPr>
          <p:cNvPr id="19" name="Picture Placeholder 8">
            <a:extLst>
              <a:ext uri="{FF2B5EF4-FFF2-40B4-BE49-F238E27FC236}">
                <a16:creationId xmlns:a16="http://schemas.microsoft.com/office/drawing/2014/main" id="{BE7EDD48-AFC1-BC39-D9FC-0BDB0E760FD4}"/>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297798" y="1933074"/>
            <a:ext cx="1182507" cy="3579859"/>
          </a:xfrm>
          <a:prstGeom prst="rect">
            <a:avLst/>
          </a:prstGeom>
        </p:spPr>
      </p:pic>
      <p:pic>
        <p:nvPicPr>
          <p:cNvPr id="25" name="Picture Placeholder 8">
            <a:extLst>
              <a:ext uri="{FF2B5EF4-FFF2-40B4-BE49-F238E27FC236}">
                <a16:creationId xmlns:a16="http://schemas.microsoft.com/office/drawing/2014/main" id="{28F67CD5-87BD-5A22-42BB-CC18C0204A05}"/>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333888" y="1933074"/>
            <a:ext cx="1182507" cy="3579859"/>
          </a:xfrm>
          <a:prstGeom prst="rect">
            <a:avLst/>
          </a:prstGeom>
        </p:spPr>
      </p:pic>
      <p:pic>
        <p:nvPicPr>
          <p:cNvPr id="6" name="Picture Placeholder 8">
            <a:extLst>
              <a:ext uri="{FF2B5EF4-FFF2-40B4-BE49-F238E27FC236}">
                <a16:creationId xmlns:a16="http://schemas.microsoft.com/office/drawing/2014/main" id="{9A95BAAB-F4D4-23A4-2145-07B5170E5863}"/>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9264576" y="1778557"/>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3204130" y="1778557"/>
            <a:ext cx="1270924" cy="3847526"/>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03461"/>
          </a:xfrm>
          <a:prstGeom prst="rect">
            <a:avLst/>
          </a:prstGeom>
          <a:noFill/>
        </p:spPr>
        <p:txBody>
          <a:bodyPr wrap="square">
            <a:spAutoFit/>
          </a:bodyPr>
          <a:lstStyle/>
          <a:p>
            <a:pPr>
              <a:lnSpc>
                <a:spcPct val="82000"/>
              </a:lnSpc>
            </a:pPr>
            <a:r>
              <a:rPr lang="en-AU" altLang="ja-JP" sz="5440" dirty="0">
                <a:solidFill>
                  <a:srgbClr val="601329"/>
                </a:solidFill>
                <a:ea typeface="Yu Gothic Medium" panose="020B0400000000000000" pitchFamily="34" charset="-128"/>
                <a:cs typeface="Arial" panose="020B0604020202020204" pitchFamily="34" charset="0"/>
              </a:rPr>
              <a:t>HUNTER VALLEY</a:t>
            </a:r>
            <a:r>
              <a:rPr lang="ja-JP" altLang="en-US" sz="5440" dirty="0">
                <a:solidFill>
                  <a:srgbClr val="601329"/>
                </a:solidFill>
                <a:latin typeface="Yu Gothic Medium" panose="020B0400000000000000" pitchFamily="34" charset="-128"/>
                <a:ea typeface="Yu Gothic Medium" panose="020B0400000000000000" pitchFamily="34" charset="-128"/>
              </a:rPr>
              <a:t>の</a:t>
            </a:r>
            <a:br>
              <a:rPr lang="en-US" sz="5440" dirty="0">
                <a:solidFill>
                  <a:srgbClr val="B2D8BE"/>
                </a:solidFill>
                <a:latin typeface="Yu Gothic Medium" panose="020B0400000000000000" pitchFamily="34" charset="-128"/>
                <a:ea typeface="Yu Gothic Medium" panose="020B0400000000000000" pitchFamily="34" charset="-128"/>
              </a:rPr>
            </a:br>
            <a:r>
              <a:rPr lang="ja-JP" altLang="en-US" sz="4800" dirty="0">
                <a:solidFill>
                  <a:srgbClr val="B2D8BE"/>
                </a:solidFill>
                <a:latin typeface="Yu Gothic Medium" panose="020B0400000000000000" pitchFamily="34" charset="-128"/>
                <a:ea typeface="Yu Gothic Medium" panose="020B0400000000000000" pitchFamily="34" charset="-128"/>
              </a:rPr>
              <a:t>トップ５品種</a:t>
            </a:r>
            <a:endParaRPr lang="en-US" sz="4800" dirty="0">
              <a:solidFill>
                <a:srgbClr val="B2D8BE"/>
              </a:solidFill>
              <a:latin typeface="Yu Gothic Medium" panose="020B0400000000000000" pitchFamily="34" charset="-128"/>
              <a:ea typeface="Yu Gothic Medium" panose="020B0400000000000000" pitchFamily="34" charset="-128"/>
            </a:endParaRP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セミヨン</a:t>
            </a:r>
            <a:endParaRPr lang="en-US" dirty="0">
              <a:solidFill>
                <a:srgbClr val="601329"/>
              </a:solidFill>
              <a:latin typeface="Yu Gothic Medium" panose="020B0400000000000000" pitchFamily="34" charset="-128"/>
              <a:ea typeface="Yu Gothic Medium" panose="020B0400000000000000" pitchFamily="34" charset="-128"/>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27%</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951916" y="5470367"/>
            <a:ext cx="1842968" cy="1231106"/>
          </a:xfrm>
          <a:prstGeom prst="rect">
            <a:avLst/>
          </a:prstGeom>
          <a:noFill/>
        </p:spPr>
        <p:txBody>
          <a:bodyPr wrap="square" anchor="t">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シラーズ</a:t>
            </a:r>
            <a:endParaRPr lang="en-US" dirty="0">
              <a:solidFill>
                <a:srgbClr val="601329"/>
              </a:solidFill>
              <a:latin typeface="Yu Gothic Medium" panose="020B0400000000000000" pitchFamily="34" charset="-128"/>
              <a:ea typeface="Yu Gothic Medium" panose="020B0400000000000000" pitchFamily="34" charset="-128"/>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24%</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シャルドネ</a:t>
            </a:r>
            <a:endParaRPr lang="en-US" dirty="0">
              <a:solidFill>
                <a:srgbClr val="601329"/>
              </a:solidFill>
              <a:latin typeface="Yu Gothic Medium" panose="020B0400000000000000" pitchFamily="34" charset="-128"/>
              <a:ea typeface="Yu Gothic Medium" panose="020B0400000000000000" pitchFamily="34" charset="-128"/>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23%</a:t>
            </a:r>
          </a:p>
          <a:p>
            <a:pPr algn="ctr"/>
            <a:endParaRPr lang="en-US" dirty="0">
              <a:solidFill>
                <a:srgbClr val="601329"/>
              </a:solidFill>
              <a:latin typeface="Neue Haas Grotesk Text Pro" panose="020B0504020202020204" pitchFamily="34" charset="77"/>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ヴェルデーリョ</a:t>
            </a:r>
            <a:endParaRPr lang="en-US" dirty="0">
              <a:solidFill>
                <a:srgbClr val="601329"/>
              </a:solidFill>
              <a:latin typeface="Yu Gothic Medium" panose="020B0400000000000000" pitchFamily="34" charset="-128"/>
              <a:ea typeface="Yu Gothic Medium" panose="020B0400000000000000" pitchFamily="34" charset="-128"/>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15%</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ja-JP" altLang="en-US" spc="-300">
                <a:solidFill>
                  <a:srgbClr val="601329"/>
                </a:solidFill>
                <a:latin typeface="Yu Gothic Medium" panose="020B0400000000000000" pitchFamily="34" charset="-128"/>
                <a:ea typeface="Yu Gothic Medium" panose="020B0400000000000000" pitchFamily="34" charset="-128"/>
              </a:rPr>
              <a:t>テンプラニーリョ</a:t>
            </a:r>
            <a:endParaRPr lang="en-US" spc="-300" dirty="0">
              <a:solidFill>
                <a:srgbClr val="601329"/>
              </a:solidFill>
              <a:latin typeface="Yu Gothic Medium" panose="020B0400000000000000" pitchFamily="34" charset="-128"/>
              <a:ea typeface="Yu Gothic Medium" panose="020B0400000000000000" pitchFamily="34" charset="-128"/>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2%</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3289324" y="4084438"/>
            <a:ext cx="1278876"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SHIRAZ</a:t>
            </a: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7073304" y="4019455"/>
            <a:ext cx="1776448"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VERDELHO</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8874774" y="4049268"/>
            <a:ext cx="2253759"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TEMPRANILLO</a:t>
            </a:r>
          </a:p>
        </p:txBody>
      </p:sp>
      <p:sp>
        <p:nvSpPr>
          <p:cNvPr id="5" name="object 10">
            <a:extLst>
              <a:ext uri="{FF2B5EF4-FFF2-40B4-BE49-F238E27FC236}">
                <a16:creationId xmlns:a16="http://schemas.microsoft.com/office/drawing/2014/main" id="{D65BE8BA-7DE3-5EFC-2CA1-DB4A6E7991DA}"/>
              </a:ext>
            </a:extLst>
          </p:cNvPr>
          <p:cNvSpPr txBox="1"/>
          <p:nvPr/>
        </p:nvSpPr>
        <p:spPr>
          <a:xfrm rot="16200000">
            <a:off x="4750782" y="4069993"/>
            <a:ext cx="2348718" cy="285976"/>
          </a:xfrm>
          <a:prstGeom prst="rect">
            <a:avLst/>
          </a:prstGeom>
        </p:spPr>
        <p:txBody>
          <a:bodyPr vert="horz" wrap="square" lIns="0" tIns="12065" rIns="0" bIns="0" rtlCol="0">
            <a:spAutoFit/>
          </a:bodyPr>
          <a:lstStyle/>
          <a:p>
            <a:pPr algn="ctr" defTabSz="914453">
              <a:lnSpc>
                <a:spcPct val="80000"/>
              </a:lnSpc>
              <a:spcBef>
                <a:spcPct val="0"/>
              </a:spcBef>
            </a:pPr>
            <a: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2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4" name="TextBox 3">
            <a:extLst>
              <a:ext uri="{FF2B5EF4-FFF2-40B4-BE49-F238E27FC236}">
                <a16:creationId xmlns:a16="http://schemas.microsoft.com/office/drawing/2014/main" id="{D03A0CB5-6D17-C571-B243-40C0ECF05E47}"/>
              </a:ext>
            </a:extLst>
          </p:cNvPr>
          <p:cNvSpPr txBox="1"/>
          <p:nvPr/>
        </p:nvSpPr>
        <p:spPr>
          <a:xfrm rot="16200000">
            <a:off x="995224" y="4019454"/>
            <a:ext cx="1673471"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SEMILLON</a:t>
            </a:r>
          </a:p>
        </p:txBody>
      </p:sp>
    </p:spTree>
    <p:extLst>
      <p:ext uri="{BB962C8B-B14F-4D97-AF65-F5344CB8AC3E}">
        <p14:creationId xmlns:p14="http://schemas.microsoft.com/office/powerpoint/2010/main" val="3859178516"/>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0" name="Straight Connector 29">
            <a:extLst>
              <a:ext uri="{FF2B5EF4-FFF2-40B4-BE49-F238E27FC236}">
                <a16:creationId xmlns:a16="http://schemas.microsoft.com/office/drawing/2014/main" id="{945DAE30-97CF-340F-2E38-EBCA6AB70AC0}"/>
              </a:ext>
            </a:extLst>
          </p:cNvPr>
          <p:cNvCxnSpPr>
            <a:cxnSpLocks/>
          </p:cNvCxnSpPr>
          <p:nvPr/>
        </p:nvCxnSpPr>
        <p:spPr>
          <a:xfrm flipV="1">
            <a:off x="7753968" y="2966797"/>
            <a:ext cx="0" cy="202749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6FB1200-66DB-5EA8-DAF5-4F45627A3940}"/>
              </a:ext>
            </a:extLst>
          </p:cNvPr>
          <p:cNvCxnSpPr>
            <a:cxnSpLocks/>
          </p:cNvCxnSpPr>
          <p:nvPr/>
        </p:nvCxnSpPr>
        <p:spPr>
          <a:xfrm>
            <a:off x="6744074" y="2966797"/>
            <a:ext cx="100989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idx="4294967295"/>
          </p:nvPr>
        </p:nvSpPr>
        <p:spPr>
          <a:xfrm>
            <a:off x="635875" y="603120"/>
            <a:ext cx="11283754" cy="1325562"/>
          </a:xfrm>
        </p:spPr>
        <p:txBody>
          <a:bodyPr/>
          <a:lstStyle/>
          <a:p>
            <a:r>
              <a:rPr lang="ja-JP" altLang="en-US" sz="4000">
                <a:solidFill>
                  <a:schemeClr val="accent2"/>
                </a:solidFill>
                <a:latin typeface="Yu Gothic Medium" panose="020B0400000000000000" pitchFamily="34" charset="-128"/>
                <a:ea typeface="Yu Gothic Medium" panose="020B0400000000000000" pitchFamily="34" charset="-128"/>
              </a:rPr>
              <a:t>セミヨン（若々しい）</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4000">
                <a:solidFill>
                  <a:schemeClr val="bg2"/>
                </a:solidFill>
                <a:latin typeface="Yu Gothic Medium" panose="020B0400000000000000" pitchFamily="34" charset="-128"/>
                <a:ea typeface="Yu Gothic Medium" panose="020B0400000000000000" pitchFamily="34" charset="-128"/>
              </a:rPr>
              <a:t>特徴</a:t>
            </a:r>
            <a:endParaRPr lang="en-US" sz="4000" dirty="0">
              <a:solidFill>
                <a:schemeClr val="bg2"/>
              </a:solidFill>
              <a:latin typeface="Yu Gothic Medium" panose="020B0400000000000000" pitchFamily="34" charset="-128"/>
              <a:ea typeface="Yu Gothic Medium" panose="020B0400000000000000" pitchFamily="34" charset="-128"/>
            </a:endParaRPr>
          </a:p>
        </p:txBody>
      </p:sp>
      <p:sp>
        <p:nvSpPr>
          <p:cNvPr id="4" name="object 58">
            <a:extLst>
              <a:ext uri="{FF2B5EF4-FFF2-40B4-BE49-F238E27FC236}">
                <a16:creationId xmlns:a16="http://schemas.microsoft.com/office/drawing/2014/main" id="{06D9044B-19C1-C835-1A81-96A0008531CB}"/>
              </a:ext>
            </a:extLst>
          </p:cNvPr>
          <p:cNvSpPr txBox="1"/>
          <p:nvPr/>
        </p:nvSpPr>
        <p:spPr>
          <a:xfrm>
            <a:off x="8444427" y="3695497"/>
            <a:ext cx="2200103" cy="766813"/>
          </a:xfrm>
          <a:prstGeom prst="rect">
            <a:avLst/>
          </a:prstGeom>
        </p:spPr>
        <p:txBody>
          <a:bodyPr vert="horz" wrap="square" lIns="0" tIns="17145" rIns="0" bIns="0" rtlCol="0" anchor="ctr" anchorCtr="0">
            <a:spAutoFit/>
          </a:bodyPr>
          <a:lstStyle/>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レモン</a:t>
            </a:r>
          </a:p>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青リンゴ</a:t>
            </a:r>
          </a:p>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カリン</a:t>
            </a:r>
            <a:endParaRPr lang="en-AU" sz="1600" dirty="0">
              <a:latin typeface="Yu Gothic Medium" panose="020B0400000000000000" pitchFamily="34" charset="-128"/>
              <a:ea typeface="Yu Gothic Medium" panose="020B0400000000000000" pitchFamily="34" charset="-128"/>
              <a:cs typeface="Hellix SemiBold"/>
            </a:endParaRPr>
          </a:p>
        </p:txBody>
      </p:sp>
      <p:pic>
        <p:nvPicPr>
          <p:cNvPr id="20" name="Picture Placeholder 8">
            <a:extLst>
              <a:ext uri="{FF2B5EF4-FFF2-40B4-BE49-F238E27FC236}">
                <a16:creationId xmlns:a16="http://schemas.microsoft.com/office/drawing/2014/main" id="{C9EE317D-A0F9-7921-1DE3-801E7DA0EA83}"/>
              </a:ext>
            </a:extLst>
          </p:cNvPr>
          <p:cNvPicPr>
            <a:picLocks noChangeAspect="1"/>
          </p:cNvPicPr>
          <p:nvPr/>
        </p:nvPicPr>
        <p:blipFill>
          <a:blip r:embed="rId3">
            <a:extLst>
              <a:ext uri="{28A0092B-C50C-407E-A947-70E740481C1C}">
                <a14:useLocalDpi xmlns:a14="http://schemas.microsoft.com/office/drawing/2010/main" val="0"/>
              </a:ext>
            </a:extLst>
          </a:blip>
          <a:srcRect l="3648" r="3648"/>
          <a:stretch/>
        </p:blipFill>
        <p:spPr>
          <a:xfrm>
            <a:off x="5548011" y="896895"/>
            <a:ext cx="1978174" cy="5988615"/>
          </a:xfrm>
          <a:prstGeom prst="rect">
            <a:avLst/>
          </a:prstGeom>
        </p:spPr>
      </p:pic>
      <p:sp>
        <p:nvSpPr>
          <p:cNvPr id="21" name="object 10">
            <a:extLst>
              <a:ext uri="{FF2B5EF4-FFF2-40B4-BE49-F238E27FC236}">
                <a16:creationId xmlns:a16="http://schemas.microsoft.com/office/drawing/2014/main" id="{5E165CAF-E36F-3D2E-A3DB-3F158CEA00E4}"/>
              </a:ext>
            </a:extLst>
          </p:cNvPr>
          <p:cNvSpPr txBox="1"/>
          <p:nvPr/>
        </p:nvSpPr>
        <p:spPr>
          <a:xfrm rot="16200000">
            <a:off x="4211544" y="4432285"/>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SEMILLON</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bject 58">
            <a:extLst>
              <a:ext uri="{FF2B5EF4-FFF2-40B4-BE49-F238E27FC236}">
                <a16:creationId xmlns:a16="http://schemas.microsoft.com/office/drawing/2014/main" id="{8E5E375D-3E6F-51DA-742E-0DDFF404C4CB}"/>
              </a:ext>
            </a:extLst>
          </p:cNvPr>
          <p:cNvSpPr txBox="1"/>
          <p:nvPr/>
        </p:nvSpPr>
        <p:spPr>
          <a:xfrm>
            <a:off x="8451493" y="5107627"/>
            <a:ext cx="2200103" cy="512704"/>
          </a:xfrm>
          <a:prstGeom prst="rect">
            <a:avLst/>
          </a:prstGeom>
        </p:spPr>
        <p:txBody>
          <a:bodyPr vert="horz" wrap="square" lIns="0" tIns="17145" rIns="0" bIns="0" rtlCol="0" anchor="ctr" anchorCtr="0">
            <a:spAutoFit/>
          </a:bodyPr>
          <a:lstStyle/>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ハーブ</a:t>
            </a:r>
          </a:p>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芝生</a:t>
            </a:r>
            <a:endParaRPr lang="en-AU" sz="1600" dirty="0">
              <a:latin typeface="Yu Gothic Medium" panose="020B0400000000000000" pitchFamily="34" charset="-128"/>
              <a:ea typeface="Yu Gothic Medium" panose="020B0400000000000000" pitchFamily="34" charset="-128"/>
              <a:cs typeface="Hellix SemiBold"/>
            </a:endParaRPr>
          </a:p>
        </p:txBody>
      </p:sp>
      <p:sp>
        <p:nvSpPr>
          <p:cNvPr id="7" name="object 58">
            <a:extLst>
              <a:ext uri="{FF2B5EF4-FFF2-40B4-BE49-F238E27FC236}">
                <a16:creationId xmlns:a16="http://schemas.microsoft.com/office/drawing/2014/main" id="{0B079E66-3B0C-8590-9A75-BF092F261D5A}"/>
              </a:ext>
            </a:extLst>
          </p:cNvPr>
          <p:cNvSpPr txBox="1"/>
          <p:nvPr/>
        </p:nvSpPr>
        <p:spPr>
          <a:xfrm>
            <a:off x="8451493" y="4809487"/>
            <a:ext cx="3869183" cy="263534"/>
          </a:xfrm>
          <a:prstGeom prst="rect">
            <a:avLst/>
          </a:prstGeom>
          <a:noFill/>
        </p:spPr>
        <p:txBody>
          <a:bodyPr vert="horz" wrap="square" lIns="0" tIns="17145" rIns="0" bIns="0" rtlCol="0">
            <a:spAutoFit/>
          </a:bodyPr>
          <a:lstStyle/>
          <a:p>
            <a:pPr>
              <a:buClr>
                <a:srgbClr val="F40000"/>
              </a:buClr>
            </a:pPr>
            <a:r>
              <a:rPr lang="ja-JP" altLang="en-US" sz="1600" b="1" dirty="0">
                <a:latin typeface="Yu Gothic Medium" panose="020B0400000000000000" pitchFamily="34" charset="-128"/>
                <a:ea typeface="Yu Gothic Medium" panose="020B0400000000000000" pitchFamily="34" charset="-128"/>
                <a:cs typeface="Hellix SemiBold"/>
              </a:rPr>
              <a:t>典型的な二次フレーバー：</a:t>
            </a:r>
            <a:endParaRPr lang="en-US" sz="1600" b="1" dirty="0">
              <a:latin typeface="Yu Gothic Medium" panose="020B0400000000000000" pitchFamily="34" charset="-128"/>
              <a:ea typeface="Yu Gothic Medium" panose="020B0400000000000000" pitchFamily="34" charset="-128"/>
              <a:cs typeface="Hellix SemiBold"/>
            </a:endParaRPr>
          </a:p>
        </p:txBody>
      </p:sp>
      <p:sp>
        <p:nvSpPr>
          <p:cNvPr id="10" name="Oval 9">
            <a:extLst>
              <a:ext uri="{FF2B5EF4-FFF2-40B4-BE49-F238E27FC236}">
                <a16:creationId xmlns:a16="http://schemas.microsoft.com/office/drawing/2014/main" id="{EC7ED948-59A0-E210-2570-88D0F48C00C3}"/>
              </a:ext>
            </a:extLst>
          </p:cNvPr>
          <p:cNvSpPr/>
          <p:nvPr/>
        </p:nvSpPr>
        <p:spPr>
          <a:xfrm>
            <a:off x="1866320" y="2207166"/>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33AB9E52-6D29-778C-99F6-1A434306436F}"/>
              </a:ext>
            </a:extLst>
          </p:cNvPr>
          <p:cNvSpPr/>
          <p:nvPr/>
        </p:nvSpPr>
        <p:spPr>
          <a:xfrm>
            <a:off x="2230463" y="2204264"/>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43F3A70F-C04D-BB5A-7C77-B2CCF52F2C92}"/>
              </a:ext>
            </a:extLst>
          </p:cNvPr>
          <p:cNvSpPr/>
          <p:nvPr/>
        </p:nvSpPr>
        <p:spPr>
          <a:xfrm>
            <a:off x="2594606" y="2204264"/>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8C24FE14-0A30-3BAC-AD09-FBCA14B1417E}"/>
              </a:ext>
            </a:extLst>
          </p:cNvPr>
          <p:cNvSpPr/>
          <p:nvPr/>
        </p:nvSpPr>
        <p:spPr>
          <a:xfrm>
            <a:off x="2958749" y="2204264"/>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633B681B-4C1F-F41C-D35C-144F462FB791}"/>
              </a:ext>
            </a:extLst>
          </p:cNvPr>
          <p:cNvSpPr/>
          <p:nvPr/>
        </p:nvSpPr>
        <p:spPr>
          <a:xfrm>
            <a:off x="3323273" y="2204264"/>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FA64FD8F-0578-E04D-7E7B-F56BA9316647}"/>
              </a:ext>
            </a:extLst>
          </p:cNvPr>
          <p:cNvSpPr/>
          <p:nvPr/>
        </p:nvSpPr>
        <p:spPr>
          <a:xfrm>
            <a:off x="3687797" y="2204264"/>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70C5987D-2FD8-5562-C657-1101F5ECC4D9}"/>
              </a:ext>
            </a:extLst>
          </p:cNvPr>
          <p:cNvSpPr/>
          <p:nvPr/>
        </p:nvSpPr>
        <p:spPr>
          <a:xfrm>
            <a:off x="4046142" y="2204264"/>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050AB0FF-F090-4930-CA8E-C06AAC7C6586}"/>
              </a:ext>
            </a:extLst>
          </p:cNvPr>
          <p:cNvSpPr/>
          <p:nvPr/>
        </p:nvSpPr>
        <p:spPr>
          <a:xfrm>
            <a:off x="4416844" y="2204264"/>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CBE92127-AA8F-7029-3380-994A0772F2FA}"/>
              </a:ext>
            </a:extLst>
          </p:cNvPr>
          <p:cNvSpPr/>
          <p:nvPr/>
        </p:nvSpPr>
        <p:spPr>
          <a:xfrm>
            <a:off x="4781368" y="2204264"/>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705921B1-00C3-BF22-C4C4-CB1593101258}"/>
              </a:ext>
            </a:extLst>
          </p:cNvPr>
          <p:cNvSpPr txBox="1"/>
          <p:nvPr/>
        </p:nvSpPr>
        <p:spPr>
          <a:xfrm>
            <a:off x="2067714" y="2632659"/>
            <a:ext cx="197817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セミヨン（若々しい）</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54" name="Oval 53">
            <a:extLst>
              <a:ext uri="{FF2B5EF4-FFF2-40B4-BE49-F238E27FC236}">
                <a16:creationId xmlns:a16="http://schemas.microsoft.com/office/drawing/2014/main" id="{F6B9DD89-2422-5F99-D68D-FFBA9D02FA34}"/>
              </a:ext>
            </a:extLst>
          </p:cNvPr>
          <p:cNvSpPr/>
          <p:nvPr/>
        </p:nvSpPr>
        <p:spPr>
          <a:xfrm>
            <a:off x="1866320" y="335634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18AF693A-DFA2-0D3B-E47F-72B9323B567B}"/>
              </a:ext>
            </a:extLst>
          </p:cNvPr>
          <p:cNvSpPr/>
          <p:nvPr/>
        </p:nvSpPr>
        <p:spPr>
          <a:xfrm>
            <a:off x="2230463"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DBE8BF68-1FCF-CFBC-942A-EF529CB96B27}"/>
              </a:ext>
            </a:extLst>
          </p:cNvPr>
          <p:cNvSpPr/>
          <p:nvPr/>
        </p:nvSpPr>
        <p:spPr>
          <a:xfrm>
            <a:off x="2594606"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C7E9AC9-95D2-F718-7FAC-6FB2D62F7DC8}"/>
              </a:ext>
            </a:extLst>
          </p:cNvPr>
          <p:cNvSpPr/>
          <p:nvPr/>
        </p:nvSpPr>
        <p:spPr>
          <a:xfrm>
            <a:off x="2958749"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9" name="Oval 58">
            <a:extLst>
              <a:ext uri="{FF2B5EF4-FFF2-40B4-BE49-F238E27FC236}">
                <a16:creationId xmlns:a16="http://schemas.microsoft.com/office/drawing/2014/main" id="{5BD9DC7A-743E-19B4-0CA9-9B0197AE5CE2}"/>
              </a:ext>
            </a:extLst>
          </p:cNvPr>
          <p:cNvSpPr/>
          <p:nvPr/>
        </p:nvSpPr>
        <p:spPr>
          <a:xfrm>
            <a:off x="3323273"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548A7711-110F-08D2-1C10-52E79E78C26D}"/>
              </a:ext>
            </a:extLst>
          </p:cNvPr>
          <p:cNvSpPr/>
          <p:nvPr/>
        </p:nvSpPr>
        <p:spPr>
          <a:xfrm>
            <a:off x="3687797"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A0CEA643-C815-FB11-83D2-CB97401E4A49}"/>
              </a:ext>
            </a:extLst>
          </p:cNvPr>
          <p:cNvSpPr/>
          <p:nvPr/>
        </p:nvSpPr>
        <p:spPr>
          <a:xfrm>
            <a:off x="4046142"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D6040509-7037-32CD-35AB-7782739728AA}"/>
              </a:ext>
            </a:extLst>
          </p:cNvPr>
          <p:cNvSpPr/>
          <p:nvPr/>
        </p:nvSpPr>
        <p:spPr>
          <a:xfrm>
            <a:off x="4416844"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99BB003A-907D-2805-3499-0BC8145CE38D}"/>
              </a:ext>
            </a:extLst>
          </p:cNvPr>
          <p:cNvSpPr/>
          <p:nvPr/>
        </p:nvSpPr>
        <p:spPr>
          <a:xfrm>
            <a:off x="4781368"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9" name="Oval 68">
            <a:extLst>
              <a:ext uri="{FF2B5EF4-FFF2-40B4-BE49-F238E27FC236}">
                <a16:creationId xmlns:a16="http://schemas.microsoft.com/office/drawing/2014/main" id="{2E412C7A-71C0-053D-4768-A3F965BD01A6}"/>
              </a:ext>
            </a:extLst>
          </p:cNvPr>
          <p:cNvSpPr/>
          <p:nvPr/>
        </p:nvSpPr>
        <p:spPr>
          <a:xfrm>
            <a:off x="1866320" y="4196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812907B7-3425-185D-BEC7-3675FAEAE875}"/>
              </a:ext>
            </a:extLst>
          </p:cNvPr>
          <p:cNvSpPr/>
          <p:nvPr/>
        </p:nvSpPr>
        <p:spPr>
          <a:xfrm>
            <a:off x="2230463" y="419370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FDD3EFFA-C663-DF6A-BCDC-EE719B4AD91B}"/>
              </a:ext>
            </a:extLst>
          </p:cNvPr>
          <p:cNvSpPr/>
          <p:nvPr/>
        </p:nvSpPr>
        <p:spPr>
          <a:xfrm>
            <a:off x="2594606"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0D1BA9AC-BC0A-EA25-3F88-0C863201EED2}"/>
              </a:ext>
            </a:extLst>
          </p:cNvPr>
          <p:cNvSpPr/>
          <p:nvPr/>
        </p:nvSpPr>
        <p:spPr>
          <a:xfrm>
            <a:off x="2958749"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D84E961-EDA9-48D5-28BF-87384EA39F8C}"/>
              </a:ext>
            </a:extLst>
          </p:cNvPr>
          <p:cNvSpPr/>
          <p:nvPr/>
        </p:nvSpPr>
        <p:spPr>
          <a:xfrm>
            <a:off x="3323273"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D964C562-18A9-CE73-CE9A-3018196B45EA}"/>
              </a:ext>
            </a:extLst>
          </p:cNvPr>
          <p:cNvSpPr/>
          <p:nvPr/>
        </p:nvSpPr>
        <p:spPr>
          <a:xfrm>
            <a:off x="3687797"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27B2F9F1-C352-7670-6918-9C939E34AAF0}"/>
              </a:ext>
            </a:extLst>
          </p:cNvPr>
          <p:cNvSpPr/>
          <p:nvPr/>
        </p:nvSpPr>
        <p:spPr>
          <a:xfrm>
            <a:off x="4046142"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77EE516E-EE99-8422-8716-2C38094F5151}"/>
              </a:ext>
            </a:extLst>
          </p:cNvPr>
          <p:cNvSpPr/>
          <p:nvPr/>
        </p:nvSpPr>
        <p:spPr>
          <a:xfrm>
            <a:off x="4416844"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09FA7450-5DAC-07D3-4AC0-C8AD895E568D}"/>
              </a:ext>
            </a:extLst>
          </p:cNvPr>
          <p:cNvSpPr/>
          <p:nvPr/>
        </p:nvSpPr>
        <p:spPr>
          <a:xfrm>
            <a:off x="4781368"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F7E8476D-D297-A858-2BF5-12AAC743C2AD}"/>
              </a:ext>
            </a:extLst>
          </p:cNvPr>
          <p:cNvSpPr/>
          <p:nvPr/>
        </p:nvSpPr>
        <p:spPr>
          <a:xfrm>
            <a:off x="1866320" y="503686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5102BF2F-3C8F-9933-6E0E-AC3448B82081}"/>
              </a:ext>
            </a:extLst>
          </p:cNvPr>
          <p:cNvSpPr/>
          <p:nvPr/>
        </p:nvSpPr>
        <p:spPr>
          <a:xfrm>
            <a:off x="2230463"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F048D0A-9017-E028-2F35-F1FEB47998AF}"/>
              </a:ext>
            </a:extLst>
          </p:cNvPr>
          <p:cNvSpPr/>
          <p:nvPr/>
        </p:nvSpPr>
        <p:spPr>
          <a:xfrm>
            <a:off x="2594606"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261127D3-1F8D-7BC1-A92B-C991A49E9399}"/>
              </a:ext>
            </a:extLst>
          </p:cNvPr>
          <p:cNvSpPr/>
          <p:nvPr/>
        </p:nvSpPr>
        <p:spPr>
          <a:xfrm>
            <a:off x="2958749"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0196DECF-8466-7F03-18A5-ADD9C953DE67}"/>
              </a:ext>
            </a:extLst>
          </p:cNvPr>
          <p:cNvSpPr/>
          <p:nvPr/>
        </p:nvSpPr>
        <p:spPr>
          <a:xfrm>
            <a:off x="3323273"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A13B6B36-29B1-D9F0-DFF9-307C0255592C}"/>
              </a:ext>
            </a:extLst>
          </p:cNvPr>
          <p:cNvSpPr/>
          <p:nvPr/>
        </p:nvSpPr>
        <p:spPr>
          <a:xfrm>
            <a:off x="3687797"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D51D81E2-E98E-ADFF-6505-35F09491C0C7}"/>
              </a:ext>
            </a:extLst>
          </p:cNvPr>
          <p:cNvSpPr/>
          <p:nvPr/>
        </p:nvSpPr>
        <p:spPr>
          <a:xfrm>
            <a:off x="4046142"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D37D680D-8208-82F6-6671-905C5FBB255E}"/>
              </a:ext>
            </a:extLst>
          </p:cNvPr>
          <p:cNvSpPr/>
          <p:nvPr/>
        </p:nvSpPr>
        <p:spPr>
          <a:xfrm>
            <a:off x="4416844"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0B18F7AE-FB01-C18E-620A-1501240B63C0}"/>
              </a:ext>
            </a:extLst>
          </p:cNvPr>
          <p:cNvSpPr/>
          <p:nvPr/>
        </p:nvSpPr>
        <p:spPr>
          <a:xfrm>
            <a:off x="4781368"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1902CEC1-CFBE-BE9D-FDB4-0B8D7E452E81}"/>
              </a:ext>
            </a:extLst>
          </p:cNvPr>
          <p:cNvSpPr/>
          <p:nvPr/>
        </p:nvSpPr>
        <p:spPr>
          <a:xfrm>
            <a:off x="1866320" y="538285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37C0628E-3E99-7A07-1328-E1FDEDD5B8ED}"/>
              </a:ext>
            </a:extLst>
          </p:cNvPr>
          <p:cNvSpPr/>
          <p:nvPr/>
        </p:nvSpPr>
        <p:spPr>
          <a:xfrm>
            <a:off x="2230463"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16BF967A-4010-39BF-C8E3-5D5CFFEAB66B}"/>
              </a:ext>
            </a:extLst>
          </p:cNvPr>
          <p:cNvSpPr/>
          <p:nvPr/>
        </p:nvSpPr>
        <p:spPr>
          <a:xfrm>
            <a:off x="2594606"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BCF9A80E-6743-0E9B-3CAB-07A943B325E0}"/>
              </a:ext>
            </a:extLst>
          </p:cNvPr>
          <p:cNvSpPr/>
          <p:nvPr/>
        </p:nvSpPr>
        <p:spPr>
          <a:xfrm>
            <a:off x="2958749"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382F9B28-DD68-2717-E0BD-65B47919FAFC}"/>
              </a:ext>
            </a:extLst>
          </p:cNvPr>
          <p:cNvSpPr/>
          <p:nvPr/>
        </p:nvSpPr>
        <p:spPr>
          <a:xfrm>
            <a:off x="3323273" y="53799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D9B3F844-51B8-4585-E251-AA99CB76A66D}"/>
              </a:ext>
            </a:extLst>
          </p:cNvPr>
          <p:cNvSpPr/>
          <p:nvPr/>
        </p:nvSpPr>
        <p:spPr>
          <a:xfrm>
            <a:off x="3687797" y="53799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F422A5EC-2AD4-7DD6-D6F0-B200B63D738E}"/>
              </a:ext>
            </a:extLst>
          </p:cNvPr>
          <p:cNvSpPr/>
          <p:nvPr/>
        </p:nvSpPr>
        <p:spPr>
          <a:xfrm>
            <a:off x="4046142"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9E5FACF1-4DD8-C25D-DD83-5903E3389D2D}"/>
              </a:ext>
            </a:extLst>
          </p:cNvPr>
          <p:cNvSpPr/>
          <p:nvPr/>
        </p:nvSpPr>
        <p:spPr>
          <a:xfrm>
            <a:off x="4416844"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67744082-41DF-FF79-D180-03FDABE3F387}"/>
              </a:ext>
            </a:extLst>
          </p:cNvPr>
          <p:cNvSpPr/>
          <p:nvPr/>
        </p:nvSpPr>
        <p:spPr>
          <a:xfrm>
            <a:off x="4781368"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6" name="Oval 115">
            <a:extLst>
              <a:ext uri="{FF2B5EF4-FFF2-40B4-BE49-F238E27FC236}">
                <a16:creationId xmlns:a16="http://schemas.microsoft.com/office/drawing/2014/main" id="{D3BFC6EB-3C4C-DD1B-181F-893611E585F3}"/>
              </a:ext>
            </a:extLst>
          </p:cNvPr>
          <p:cNvSpPr/>
          <p:nvPr/>
        </p:nvSpPr>
        <p:spPr>
          <a:xfrm>
            <a:off x="1866320" y="616750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EA15A523-D844-53B2-8244-10D96F3E0309}"/>
              </a:ext>
            </a:extLst>
          </p:cNvPr>
          <p:cNvSpPr/>
          <p:nvPr/>
        </p:nvSpPr>
        <p:spPr>
          <a:xfrm>
            <a:off x="2230463"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8EA0883-2B6E-3BED-7F10-15BB5AA0B5EE}"/>
              </a:ext>
            </a:extLst>
          </p:cNvPr>
          <p:cNvSpPr/>
          <p:nvPr/>
        </p:nvSpPr>
        <p:spPr>
          <a:xfrm>
            <a:off x="2594606" y="6164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A106D096-5A30-BC9A-32DE-3C9E573C5571}"/>
              </a:ext>
            </a:extLst>
          </p:cNvPr>
          <p:cNvSpPr/>
          <p:nvPr/>
        </p:nvSpPr>
        <p:spPr>
          <a:xfrm>
            <a:off x="3323273"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D4C4B48B-C6F4-75BF-6309-AA84007A159A}"/>
              </a:ext>
            </a:extLst>
          </p:cNvPr>
          <p:cNvSpPr/>
          <p:nvPr/>
        </p:nvSpPr>
        <p:spPr>
          <a:xfrm>
            <a:off x="3687797"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Oval 121">
            <a:extLst>
              <a:ext uri="{FF2B5EF4-FFF2-40B4-BE49-F238E27FC236}">
                <a16:creationId xmlns:a16="http://schemas.microsoft.com/office/drawing/2014/main" id="{91C52623-B981-68F6-B937-F614FE2B5EB1}"/>
              </a:ext>
            </a:extLst>
          </p:cNvPr>
          <p:cNvSpPr/>
          <p:nvPr/>
        </p:nvSpPr>
        <p:spPr>
          <a:xfrm>
            <a:off x="4046142"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46042751-EF9A-E0DB-1649-518945B005F8}"/>
              </a:ext>
            </a:extLst>
          </p:cNvPr>
          <p:cNvSpPr/>
          <p:nvPr/>
        </p:nvSpPr>
        <p:spPr>
          <a:xfrm>
            <a:off x="4416844"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8BE4A4FD-149D-5AB8-9B99-0FAD7AF8C21E}"/>
              </a:ext>
            </a:extLst>
          </p:cNvPr>
          <p:cNvSpPr/>
          <p:nvPr/>
        </p:nvSpPr>
        <p:spPr>
          <a:xfrm>
            <a:off x="4781368"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D985648A-EECC-B395-314C-D341D40B42CD}"/>
              </a:ext>
            </a:extLst>
          </p:cNvPr>
          <p:cNvSpPr txBox="1"/>
          <p:nvPr/>
        </p:nvSpPr>
        <p:spPr>
          <a:xfrm>
            <a:off x="1768288" y="581353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7E7044EC-5A11-3287-DF94-67E50D1E1EA0}"/>
              </a:ext>
            </a:extLst>
          </p:cNvPr>
          <p:cNvSpPr txBox="1"/>
          <p:nvPr/>
        </p:nvSpPr>
        <p:spPr>
          <a:xfrm>
            <a:off x="2415107" y="5813531"/>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10% – 11.5%</a:t>
            </a:r>
          </a:p>
        </p:txBody>
      </p:sp>
      <p:sp>
        <p:nvSpPr>
          <p:cNvPr id="127" name="Title 2">
            <a:extLst>
              <a:ext uri="{FF2B5EF4-FFF2-40B4-BE49-F238E27FC236}">
                <a16:creationId xmlns:a16="http://schemas.microsoft.com/office/drawing/2014/main" id="{C7F0AF62-8A0F-BC66-F7A9-EB7458C46B08}"/>
              </a:ext>
            </a:extLst>
          </p:cNvPr>
          <p:cNvSpPr txBox="1"/>
          <p:nvPr/>
        </p:nvSpPr>
        <p:spPr>
          <a:xfrm>
            <a:off x="4331170" y="581353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36" name="Straight Connector 135">
            <a:extLst>
              <a:ext uri="{FF2B5EF4-FFF2-40B4-BE49-F238E27FC236}">
                <a16:creationId xmlns:a16="http://schemas.microsoft.com/office/drawing/2014/main" id="{64366718-6D5E-316C-61AB-EB86EE160FAC}"/>
              </a:ext>
            </a:extLst>
          </p:cNvPr>
          <p:cNvCxnSpPr>
            <a:cxnSpLocks/>
          </p:cNvCxnSpPr>
          <p:nvPr/>
        </p:nvCxnSpPr>
        <p:spPr>
          <a:xfrm>
            <a:off x="7756911" y="3539203"/>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AC5B6CC0-E62C-2683-B24C-F4AE9D18905B}"/>
              </a:ext>
            </a:extLst>
          </p:cNvPr>
          <p:cNvCxnSpPr>
            <a:cxnSpLocks/>
          </p:cNvCxnSpPr>
          <p:nvPr/>
        </p:nvCxnSpPr>
        <p:spPr>
          <a:xfrm>
            <a:off x="7756911" y="4984943"/>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05D2E652-F925-E2A3-091F-24693D035AF0}"/>
              </a:ext>
            </a:extLst>
          </p:cNvPr>
          <p:cNvCxnSpPr>
            <a:cxnSpLocks/>
          </p:cNvCxnSpPr>
          <p:nvPr/>
        </p:nvCxnSpPr>
        <p:spPr>
          <a:xfrm>
            <a:off x="2734052" y="2515393"/>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4AD0A73A-FD99-504C-E0A1-3741D2C492F0}"/>
              </a:ext>
            </a:extLst>
          </p:cNvPr>
          <p:cNvSpPr/>
          <p:nvPr/>
        </p:nvSpPr>
        <p:spPr>
          <a:xfrm>
            <a:off x="8905471" y="824254"/>
            <a:ext cx="2437629" cy="2325934"/>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58">
            <a:extLst>
              <a:ext uri="{FF2B5EF4-FFF2-40B4-BE49-F238E27FC236}">
                <a16:creationId xmlns:a16="http://schemas.microsoft.com/office/drawing/2014/main" id="{A3531916-BA0F-B8F7-7E60-1A3921BFCBE0}"/>
              </a:ext>
            </a:extLst>
          </p:cNvPr>
          <p:cNvSpPr txBox="1"/>
          <p:nvPr/>
        </p:nvSpPr>
        <p:spPr>
          <a:xfrm>
            <a:off x="9041526" y="1541035"/>
            <a:ext cx="2176262" cy="935897"/>
          </a:xfrm>
          <a:prstGeom prst="rect">
            <a:avLst/>
          </a:prstGeom>
        </p:spPr>
        <p:txBody>
          <a:bodyPr vert="horz" wrap="square" lIns="0" tIns="17145" rIns="0" bIns="0" rtlCol="0" anchor="b" anchorCtr="0">
            <a:spAutoFit/>
          </a:bodyPr>
          <a:lstStyle/>
          <a:p>
            <a:pPr algn="ctr">
              <a:lnSpc>
                <a:spcPct val="82000"/>
              </a:lnSpc>
              <a:spcBef>
                <a:spcPts val="158"/>
              </a:spcBef>
              <a:spcAft>
                <a:spcPts val="638"/>
              </a:spcAft>
            </a:pPr>
            <a:r>
              <a:rPr lang="ja-JP" altLang="en-US" sz="2400" b="1" dirty="0">
                <a:solidFill>
                  <a:schemeClr val="bg1"/>
                </a:solidFill>
                <a:effectLst/>
                <a:latin typeface="Yu Gothic" panose="020B0400000000000000" pitchFamily="34" charset="-128"/>
                <a:ea typeface="Yu Gothic" panose="020B0400000000000000" pitchFamily="34" charset="-128"/>
                <a:cs typeface="Inter Display" panose="02000503000000020004" pitchFamily="2" charset="0"/>
              </a:rPr>
              <a:t>若く、</a:t>
            </a:r>
            <a:br>
              <a:rPr lang="en-US" altLang="ja-JP" sz="2400" b="1" dirty="0">
                <a:solidFill>
                  <a:schemeClr val="bg1"/>
                </a:solidFill>
                <a:effectLst/>
                <a:latin typeface="Yu Gothic" panose="020B0400000000000000" pitchFamily="34" charset="-128"/>
                <a:ea typeface="Yu Gothic" panose="020B0400000000000000" pitchFamily="34" charset="-128"/>
                <a:cs typeface="Inter Display" panose="02000503000000020004" pitchFamily="2" charset="0"/>
              </a:rPr>
            </a:br>
            <a:r>
              <a:rPr lang="ja-JP" altLang="en-US" sz="2400" b="1" dirty="0">
                <a:solidFill>
                  <a:schemeClr val="bg1"/>
                </a:solidFill>
                <a:effectLst/>
                <a:latin typeface="Yu Gothic" panose="020B0400000000000000" pitchFamily="34" charset="-128"/>
                <a:ea typeface="Yu Gothic" panose="020B0400000000000000" pitchFamily="34" charset="-128"/>
                <a:cs typeface="Inter Display" panose="02000503000000020004" pitchFamily="2" charset="0"/>
              </a:rPr>
              <a:t>樽を使わない</a:t>
            </a:r>
            <a:br>
              <a:rPr lang="en-US" altLang="ja-JP" sz="2400" b="1" dirty="0">
                <a:solidFill>
                  <a:schemeClr val="bg1"/>
                </a:solidFill>
                <a:effectLst/>
                <a:latin typeface="Yu Gothic" panose="020B0400000000000000" pitchFamily="34" charset="-128"/>
                <a:ea typeface="Yu Gothic" panose="020B0400000000000000" pitchFamily="34" charset="-128"/>
                <a:cs typeface="Inter Display" panose="02000503000000020004" pitchFamily="2" charset="0"/>
              </a:rPr>
            </a:br>
            <a:r>
              <a:rPr lang="ja-JP" altLang="en-US" sz="2400" b="1" dirty="0">
                <a:solidFill>
                  <a:schemeClr val="bg1"/>
                </a:solidFill>
                <a:effectLst/>
                <a:latin typeface="Yu Gothic" panose="020B0400000000000000" pitchFamily="34" charset="-128"/>
                <a:ea typeface="Yu Gothic" panose="020B0400000000000000" pitchFamily="34" charset="-128"/>
                <a:cs typeface="Inter Display" panose="02000503000000020004" pitchFamily="2" charset="0"/>
              </a:rPr>
              <a:t>スタイル</a:t>
            </a:r>
            <a:endParaRPr lang="en-AU" sz="2400" b="1" dirty="0">
              <a:solidFill>
                <a:schemeClr val="bg1"/>
              </a:solidFill>
              <a:effectLst/>
              <a:latin typeface="Yu Gothic" panose="020B0400000000000000" pitchFamily="34" charset="-128"/>
              <a:ea typeface="Yu Gothic" panose="020B0400000000000000" pitchFamily="34" charset="-128"/>
              <a:cs typeface="Inter Display" panose="02000503000000020004" pitchFamily="2" charset="0"/>
            </a:endParaRPr>
          </a:p>
        </p:txBody>
      </p:sp>
      <p:cxnSp>
        <p:nvCxnSpPr>
          <p:cNvPr id="8" name="Straight Connector 7">
            <a:extLst>
              <a:ext uri="{FF2B5EF4-FFF2-40B4-BE49-F238E27FC236}">
                <a16:creationId xmlns:a16="http://schemas.microsoft.com/office/drawing/2014/main" id="{E00E7478-58E5-E54A-4286-F688173100B3}"/>
              </a:ext>
            </a:extLst>
          </p:cNvPr>
          <p:cNvCxnSpPr>
            <a:cxnSpLocks/>
          </p:cNvCxnSpPr>
          <p:nvPr/>
        </p:nvCxnSpPr>
        <p:spPr>
          <a:xfrm>
            <a:off x="6744074" y="2059807"/>
            <a:ext cx="217626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F8970123-3032-7936-27F4-D93C832D063B}"/>
              </a:ext>
            </a:extLst>
          </p:cNvPr>
          <p:cNvGrpSpPr/>
          <p:nvPr/>
        </p:nvGrpSpPr>
        <p:grpSpPr>
          <a:xfrm>
            <a:off x="2958749" y="6166946"/>
            <a:ext cx="278634" cy="272668"/>
            <a:chOff x="8032638" y="5926610"/>
            <a:chExt cx="278634" cy="272668"/>
          </a:xfrm>
        </p:grpSpPr>
        <p:sp>
          <p:nvSpPr>
            <p:cNvPr id="12" name="Freeform 11">
              <a:extLst>
                <a:ext uri="{FF2B5EF4-FFF2-40B4-BE49-F238E27FC236}">
                  <a16:creationId xmlns:a16="http://schemas.microsoft.com/office/drawing/2014/main" id="{A844943D-1979-D16B-5D11-44D5CD2F99BF}"/>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B8CA8B8C-1DBA-BDEA-1B93-F8A0642BD87E}"/>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9" name="object 58">
            <a:extLst>
              <a:ext uri="{FF2B5EF4-FFF2-40B4-BE49-F238E27FC236}">
                <a16:creationId xmlns:a16="http://schemas.microsoft.com/office/drawing/2014/main" id="{9E3DD82C-0C4F-7A75-C4C9-D6F32DD0D929}"/>
              </a:ext>
            </a:extLst>
          </p:cNvPr>
          <p:cNvSpPr txBox="1"/>
          <p:nvPr/>
        </p:nvSpPr>
        <p:spPr>
          <a:xfrm>
            <a:off x="8399715" y="3402336"/>
            <a:ext cx="3246242" cy="263534"/>
          </a:xfrm>
          <a:prstGeom prst="rect">
            <a:avLst/>
          </a:prstGeom>
          <a:noFill/>
        </p:spPr>
        <p:txBody>
          <a:bodyPr vert="horz" wrap="square" lIns="0" tIns="17145" rIns="0" bIns="0" rtlCol="0">
            <a:spAutoFit/>
          </a:bodyPr>
          <a:lstStyle/>
          <a:p>
            <a:pPr>
              <a:buClr>
                <a:srgbClr val="F40000"/>
              </a:buClr>
            </a:pPr>
            <a:r>
              <a:rPr lang="ja-JP" altLang="en-US" sz="1600" b="1" dirty="0">
                <a:latin typeface="Yu Gothic Medium" panose="020B0400000000000000" pitchFamily="34" charset="-128"/>
                <a:ea typeface="Yu Gothic Medium" panose="020B0400000000000000" pitchFamily="34" charset="-128"/>
                <a:cs typeface="Hellix SemiBold"/>
              </a:rPr>
              <a:t>典型的な味わい：</a:t>
            </a:r>
            <a:endParaRPr lang="en-US" sz="1600" b="1" dirty="0">
              <a:latin typeface="Yu Gothic Medium" panose="020B0400000000000000" pitchFamily="34" charset="-128"/>
              <a:ea typeface="Yu Gothic Medium" panose="020B0400000000000000" pitchFamily="34" charset="-128"/>
              <a:cs typeface="Hellix SemiBold"/>
            </a:endParaRPr>
          </a:p>
        </p:txBody>
      </p:sp>
      <p:sp>
        <p:nvSpPr>
          <p:cNvPr id="19" name="Title 2">
            <a:extLst>
              <a:ext uri="{FF2B5EF4-FFF2-40B4-BE49-F238E27FC236}">
                <a16:creationId xmlns:a16="http://schemas.microsoft.com/office/drawing/2014/main" id="{D5AB2932-C659-27D8-739A-0BAFA55D3B54}"/>
              </a:ext>
            </a:extLst>
          </p:cNvPr>
          <p:cNvSpPr txBox="1"/>
          <p:nvPr/>
        </p:nvSpPr>
        <p:spPr>
          <a:xfrm>
            <a:off x="396626" y="2232232"/>
            <a:ext cx="1070480"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400000000000000" pitchFamily="34" charset="-128"/>
                <a:ea typeface="Yu Gothic Medium" panose="020B0400000000000000" pitchFamily="34" charset="-128"/>
              </a:rPr>
              <a:t>色調</a:t>
            </a:r>
            <a:endParaRPr lang="en-US" sz="1600" dirty="0">
              <a:solidFill>
                <a:schemeClr val="tx1"/>
              </a:solidFill>
              <a:latin typeface="Yu Gothic Medium" panose="020B0400000000000000" pitchFamily="34" charset="-128"/>
              <a:ea typeface="Yu Gothic Medium" panose="020B0400000000000000" pitchFamily="34" charset="-128"/>
            </a:endParaRPr>
          </a:p>
        </p:txBody>
      </p:sp>
      <p:cxnSp>
        <p:nvCxnSpPr>
          <p:cNvPr id="22" name="Straight Connector 21">
            <a:extLst>
              <a:ext uri="{FF2B5EF4-FFF2-40B4-BE49-F238E27FC236}">
                <a16:creationId xmlns:a16="http://schemas.microsoft.com/office/drawing/2014/main" id="{59FCB2EB-7A78-4664-D8F7-60CD65811BE0}"/>
              </a:ext>
            </a:extLst>
          </p:cNvPr>
          <p:cNvCxnSpPr>
            <a:cxnSpLocks/>
          </p:cNvCxnSpPr>
          <p:nvPr/>
        </p:nvCxnSpPr>
        <p:spPr>
          <a:xfrm>
            <a:off x="931866" y="2340598"/>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3" name="Title 2">
            <a:extLst>
              <a:ext uri="{FF2B5EF4-FFF2-40B4-BE49-F238E27FC236}">
                <a16:creationId xmlns:a16="http://schemas.microsoft.com/office/drawing/2014/main" id="{13D7F96F-FD0B-68CD-28F4-624714428856}"/>
              </a:ext>
            </a:extLst>
          </p:cNvPr>
          <p:cNvSpPr txBox="1"/>
          <p:nvPr/>
        </p:nvSpPr>
        <p:spPr>
          <a:xfrm>
            <a:off x="362731" y="333426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ボディ</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33" name="Straight Connector 32">
            <a:extLst>
              <a:ext uri="{FF2B5EF4-FFF2-40B4-BE49-F238E27FC236}">
                <a16:creationId xmlns:a16="http://schemas.microsoft.com/office/drawing/2014/main" id="{DDF59CEE-7F54-6AD0-E761-123D858FB377}"/>
              </a:ext>
            </a:extLst>
          </p:cNvPr>
          <p:cNvCxnSpPr>
            <a:cxnSpLocks/>
          </p:cNvCxnSpPr>
          <p:nvPr/>
        </p:nvCxnSpPr>
        <p:spPr>
          <a:xfrm>
            <a:off x="1038998" y="350213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4" name="Title 2">
            <a:extLst>
              <a:ext uri="{FF2B5EF4-FFF2-40B4-BE49-F238E27FC236}">
                <a16:creationId xmlns:a16="http://schemas.microsoft.com/office/drawing/2014/main" id="{96F4209C-74E1-C210-C180-8736789EF886}"/>
              </a:ext>
            </a:extLst>
          </p:cNvPr>
          <p:cNvSpPr txBox="1"/>
          <p:nvPr/>
        </p:nvSpPr>
        <p:spPr>
          <a:xfrm>
            <a:off x="362731" y="42054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甘み</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35" name="Straight Connector 34">
            <a:extLst>
              <a:ext uri="{FF2B5EF4-FFF2-40B4-BE49-F238E27FC236}">
                <a16:creationId xmlns:a16="http://schemas.microsoft.com/office/drawing/2014/main" id="{B6031AC9-2439-FE04-D680-A83D6B26320D}"/>
              </a:ext>
            </a:extLst>
          </p:cNvPr>
          <p:cNvCxnSpPr>
            <a:cxnSpLocks/>
          </p:cNvCxnSpPr>
          <p:nvPr/>
        </p:nvCxnSpPr>
        <p:spPr>
          <a:xfrm>
            <a:off x="931866" y="4373284"/>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8" name="Title 2">
            <a:extLst>
              <a:ext uri="{FF2B5EF4-FFF2-40B4-BE49-F238E27FC236}">
                <a16:creationId xmlns:a16="http://schemas.microsoft.com/office/drawing/2014/main" id="{FBD2BDB0-9846-4A92-4BE1-4E8055B16788}"/>
              </a:ext>
            </a:extLst>
          </p:cNvPr>
          <p:cNvSpPr txBox="1"/>
          <p:nvPr/>
        </p:nvSpPr>
        <p:spPr>
          <a:xfrm>
            <a:off x="362731" y="504567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オーク</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39" name="Straight Connector 38">
            <a:extLst>
              <a:ext uri="{FF2B5EF4-FFF2-40B4-BE49-F238E27FC236}">
                <a16:creationId xmlns:a16="http://schemas.microsoft.com/office/drawing/2014/main" id="{0C5D2978-F914-AD0F-A03C-8AEA61A7E79A}"/>
              </a:ext>
            </a:extLst>
          </p:cNvPr>
          <p:cNvCxnSpPr>
            <a:cxnSpLocks/>
          </p:cNvCxnSpPr>
          <p:nvPr/>
        </p:nvCxnSpPr>
        <p:spPr>
          <a:xfrm>
            <a:off x="1038998" y="521354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0" name="Title 2">
            <a:extLst>
              <a:ext uri="{FF2B5EF4-FFF2-40B4-BE49-F238E27FC236}">
                <a16:creationId xmlns:a16="http://schemas.microsoft.com/office/drawing/2014/main" id="{9DE8744C-01B3-C18E-DE00-CDBE5A93B2FF}"/>
              </a:ext>
            </a:extLst>
          </p:cNvPr>
          <p:cNvSpPr txBox="1"/>
          <p:nvPr/>
        </p:nvSpPr>
        <p:spPr>
          <a:xfrm>
            <a:off x="362731" y="53916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酸</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47" name="Straight Connector 46">
            <a:extLst>
              <a:ext uri="{FF2B5EF4-FFF2-40B4-BE49-F238E27FC236}">
                <a16:creationId xmlns:a16="http://schemas.microsoft.com/office/drawing/2014/main" id="{90A234B2-DCCA-07A9-525B-F78E0539599C}"/>
              </a:ext>
            </a:extLst>
          </p:cNvPr>
          <p:cNvCxnSpPr>
            <a:cxnSpLocks/>
          </p:cNvCxnSpPr>
          <p:nvPr/>
        </p:nvCxnSpPr>
        <p:spPr>
          <a:xfrm>
            <a:off x="753657" y="5559532"/>
            <a:ext cx="10378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9" name="Title 2">
            <a:extLst>
              <a:ext uri="{FF2B5EF4-FFF2-40B4-BE49-F238E27FC236}">
                <a16:creationId xmlns:a16="http://schemas.microsoft.com/office/drawing/2014/main" id="{E541D8C2-A2C7-C69C-1F96-4FDF86F816BD}"/>
              </a:ext>
            </a:extLst>
          </p:cNvPr>
          <p:cNvSpPr txBox="1"/>
          <p:nvPr/>
        </p:nvSpPr>
        <p:spPr>
          <a:xfrm>
            <a:off x="362731" y="617631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アルコール</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50" name="Straight Connector 49">
            <a:extLst>
              <a:ext uri="{FF2B5EF4-FFF2-40B4-BE49-F238E27FC236}">
                <a16:creationId xmlns:a16="http://schemas.microsoft.com/office/drawing/2014/main" id="{FBEEBE23-4149-D414-7467-AA5B63C9CF86}"/>
              </a:ext>
            </a:extLst>
          </p:cNvPr>
          <p:cNvCxnSpPr>
            <a:cxnSpLocks/>
          </p:cNvCxnSpPr>
          <p:nvPr/>
        </p:nvCxnSpPr>
        <p:spPr>
          <a:xfrm>
            <a:off x="1467106" y="634418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3" name="Title 2">
            <a:extLst>
              <a:ext uri="{FF2B5EF4-FFF2-40B4-BE49-F238E27FC236}">
                <a16:creationId xmlns:a16="http://schemas.microsoft.com/office/drawing/2014/main" id="{6C7B3E61-A84C-6662-F632-08C6C52E4F04}"/>
              </a:ext>
            </a:extLst>
          </p:cNvPr>
          <p:cNvSpPr txBox="1"/>
          <p:nvPr/>
        </p:nvSpPr>
        <p:spPr>
          <a:xfrm>
            <a:off x="1745146" y="306105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ライト</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64" name="Title 2">
            <a:extLst>
              <a:ext uri="{FF2B5EF4-FFF2-40B4-BE49-F238E27FC236}">
                <a16:creationId xmlns:a16="http://schemas.microsoft.com/office/drawing/2014/main" id="{E9BB6C3D-8CB2-64ED-AB74-78F7E6E0B46C}"/>
              </a:ext>
            </a:extLst>
          </p:cNvPr>
          <p:cNvSpPr txBox="1"/>
          <p:nvPr/>
        </p:nvSpPr>
        <p:spPr>
          <a:xfrm>
            <a:off x="2834298" y="306105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65" name="Title 2">
            <a:extLst>
              <a:ext uri="{FF2B5EF4-FFF2-40B4-BE49-F238E27FC236}">
                <a16:creationId xmlns:a16="http://schemas.microsoft.com/office/drawing/2014/main" id="{BF4F239F-84D4-595D-7AA8-EC3C3A1B4F25}"/>
              </a:ext>
            </a:extLst>
          </p:cNvPr>
          <p:cNvSpPr txBox="1"/>
          <p:nvPr/>
        </p:nvSpPr>
        <p:spPr>
          <a:xfrm>
            <a:off x="4308028" y="306105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フル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73" name="Title 2">
            <a:extLst>
              <a:ext uri="{FF2B5EF4-FFF2-40B4-BE49-F238E27FC236}">
                <a16:creationId xmlns:a16="http://schemas.microsoft.com/office/drawing/2014/main" id="{3A44C1C8-5219-85EC-721D-B31C2FDDCD47}"/>
              </a:ext>
            </a:extLst>
          </p:cNvPr>
          <p:cNvSpPr txBox="1"/>
          <p:nvPr/>
        </p:nvSpPr>
        <p:spPr>
          <a:xfrm>
            <a:off x="1745146" y="390131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83" name="Title 2">
            <a:extLst>
              <a:ext uri="{FF2B5EF4-FFF2-40B4-BE49-F238E27FC236}">
                <a16:creationId xmlns:a16="http://schemas.microsoft.com/office/drawing/2014/main" id="{DBC48637-4780-2A92-8657-FC84020DCC8D}"/>
              </a:ext>
            </a:extLst>
          </p:cNvPr>
          <p:cNvSpPr txBox="1"/>
          <p:nvPr/>
        </p:nvSpPr>
        <p:spPr>
          <a:xfrm>
            <a:off x="2865714" y="390131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84" name="Title 2">
            <a:extLst>
              <a:ext uri="{FF2B5EF4-FFF2-40B4-BE49-F238E27FC236}">
                <a16:creationId xmlns:a16="http://schemas.microsoft.com/office/drawing/2014/main" id="{B856FCE1-BC92-6BCF-956A-EC97068ADE38}"/>
              </a:ext>
            </a:extLst>
          </p:cNvPr>
          <p:cNvSpPr txBox="1"/>
          <p:nvPr/>
        </p:nvSpPr>
        <p:spPr>
          <a:xfrm>
            <a:off x="4308028" y="390131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甘口</a:t>
            </a:r>
            <a:endParaRPr lang="ja-JP" alt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17" name="Title 2">
            <a:extLst>
              <a:ext uri="{FF2B5EF4-FFF2-40B4-BE49-F238E27FC236}">
                <a16:creationId xmlns:a16="http://schemas.microsoft.com/office/drawing/2014/main" id="{726E0F46-91BC-05E1-9D70-8ACB0C156B01}"/>
              </a:ext>
            </a:extLst>
          </p:cNvPr>
          <p:cNvSpPr txBox="1"/>
          <p:nvPr/>
        </p:nvSpPr>
        <p:spPr>
          <a:xfrm>
            <a:off x="2861324" y="472921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18" name="Title 2">
            <a:extLst>
              <a:ext uri="{FF2B5EF4-FFF2-40B4-BE49-F238E27FC236}">
                <a16:creationId xmlns:a16="http://schemas.microsoft.com/office/drawing/2014/main" id="{B39C4336-4A95-EF43-82E5-C02A7E0D62B3}"/>
              </a:ext>
            </a:extLst>
          </p:cNvPr>
          <p:cNvSpPr txBox="1"/>
          <p:nvPr/>
        </p:nvSpPr>
        <p:spPr>
          <a:xfrm>
            <a:off x="4303638" y="470033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24" name="Title 2">
            <a:extLst>
              <a:ext uri="{FF2B5EF4-FFF2-40B4-BE49-F238E27FC236}">
                <a16:creationId xmlns:a16="http://schemas.microsoft.com/office/drawing/2014/main" id="{58689324-48C3-411F-B39E-520DDA10B547}"/>
              </a:ext>
            </a:extLst>
          </p:cNvPr>
          <p:cNvSpPr txBox="1"/>
          <p:nvPr/>
        </p:nvSpPr>
        <p:spPr>
          <a:xfrm>
            <a:off x="1595587" y="4726944"/>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212862155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0" name="Straight Connector 29">
            <a:extLst>
              <a:ext uri="{FF2B5EF4-FFF2-40B4-BE49-F238E27FC236}">
                <a16:creationId xmlns:a16="http://schemas.microsoft.com/office/drawing/2014/main" id="{945DAE30-97CF-340F-2E38-EBCA6AB70AC0}"/>
              </a:ext>
            </a:extLst>
          </p:cNvPr>
          <p:cNvCxnSpPr>
            <a:cxnSpLocks/>
          </p:cNvCxnSpPr>
          <p:nvPr/>
        </p:nvCxnSpPr>
        <p:spPr>
          <a:xfrm flipV="1">
            <a:off x="7753968" y="2966797"/>
            <a:ext cx="0" cy="202749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6FB1200-66DB-5EA8-DAF5-4F45627A3940}"/>
              </a:ext>
            </a:extLst>
          </p:cNvPr>
          <p:cNvCxnSpPr>
            <a:cxnSpLocks/>
          </p:cNvCxnSpPr>
          <p:nvPr/>
        </p:nvCxnSpPr>
        <p:spPr>
          <a:xfrm>
            <a:off x="6744074" y="2966797"/>
            <a:ext cx="100989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idx="4294967295"/>
          </p:nvPr>
        </p:nvSpPr>
        <p:spPr>
          <a:xfrm>
            <a:off x="635875" y="603120"/>
            <a:ext cx="11283754" cy="1325562"/>
          </a:xfrm>
        </p:spPr>
        <p:txBody>
          <a:bodyPr/>
          <a:lstStyle/>
          <a:p>
            <a:r>
              <a:rPr lang="ja-JP" altLang="en-US" sz="4000" dirty="0">
                <a:solidFill>
                  <a:schemeClr val="accent2"/>
                </a:solidFill>
                <a:latin typeface="Yu Gothic Medium" panose="020B0400000000000000" pitchFamily="34" charset="-128"/>
                <a:ea typeface="Yu Gothic Medium" panose="020B0400000000000000" pitchFamily="34" charset="-128"/>
              </a:rPr>
              <a:t>セミヨン（瓶熟成）</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4000" dirty="0">
                <a:solidFill>
                  <a:schemeClr val="bg2"/>
                </a:solidFill>
                <a:latin typeface="Yu Gothic Medium" panose="020B0400000000000000" pitchFamily="34" charset="-128"/>
                <a:ea typeface="Yu Gothic Medium" panose="020B0400000000000000" pitchFamily="34" charset="-128"/>
              </a:rPr>
              <a:t>特徴</a:t>
            </a:r>
            <a:endParaRPr lang="en-US" sz="4000" dirty="0">
              <a:solidFill>
                <a:schemeClr val="bg2"/>
              </a:solidFill>
              <a:latin typeface="Yu Gothic Medium" panose="020B0400000000000000" pitchFamily="34" charset="-128"/>
              <a:ea typeface="Yu Gothic Medium" panose="020B0400000000000000" pitchFamily="34" charset="-128"/>
            </a:endParaRPr>
          </a:p>
        </p:txBody>
      </p:sp>
      <p:sp>
        <p:nvSpPr>
          <p:cNvPr id="4" name="object 58">
            <a:extLst>
              <a:ext uri="{FF2B5EF4-FFF2-40B4-BE49-F238E27FC236}">
                <a16:creationId xmlns:a16="http://schemas.microsoft.com/office/drawing/2014/main" id="{06D9044B-19C1-C835-1A81-96A0008531CB}"/>
              </a:ext>
            </a:extLst>
          </p:cNvPr>
          <p:cNvSpPr txBox="1"/>
          <p:nvPr/>
        </p:nvSpPr>
        <p:spPr>
          <a:xfrm>
            <a:off x="8444427" y="3683241"/>
            <a:ext cx="2200103" cy="1020921"/>
          </a:xfrm>
          <a:prstGeom prst="rect">
            <a:avLst/>
          </a:prstGeom>
        </p:spPr>
        <p:txBody>
          <a:bodyPr vert="horz" wrap="square" lIns="0" tIns="17145" rIns="0" bIns="0" rtlCol="0" anchor="ctr" anchorCtr="0">
            <a:spAutoFit/>
          </a:bodyPr>
          <a:lstStyle/>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レモン</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リンゴ</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カリン</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イチジク</a:t>
            </a:r>
            <a:endParaRPr lang="en-AU" sz="1600" dirty="0">
              <a:latin typeface="Yu Gothic Medium" panose="020B0400000000000000" pitchFamily="34" charset="-128"/>
              <a:ea typeface="Yu Gothic Medium" panose="020B0400000000000000" pitchFamily="34" charset="-128"/>
              <a:cs typeface="Hellix SemiBold"/>
            </a:endParaRPr>
          </a:p>
        </p:txBody>
      </p:sp>
      <p:pic>
        <p:nvPicPr>
          <p:cNvPr id="20" name="Picture Placeholder 8">
            <a:extLst>
              <a:ext uri="{FF2B5EF4-FFF2-40B4-BE49-F238E27FC236}">
                <a16:creationId xmlns:a16="http://schemas.microsoft.com/office/drawing/2014/main" id="{C9EE317D-A0F9-7921-1DE3-801E7DA0EA83}"/>
              </a:ext>
            </a:extLst>
          </p:cNvPr>
          <p:cNvPicPr>
            <a:picLocks noChangeAspect="1"/>
          </p:cNvPicPr>
          <p:nvPr/>
        </p:nvPicPr>
        <p:blipFill>
          <a:blip r:embed="rId2">
            <a:extLst>
              <a:ext uri="{28A0092B-C50C-407E-A947-70E740481C1C}">
                <a14:useLocalDpi xmlns:a14="http://schemas.microsoft.com/office/drawing/2010/main" val="0"/>
              </a:ext>
            </a:extLst>
          </a:blip>
          <a:srcRect l="3648" r="3648"/>
          <a:stretch/>
        </p:blipFill>
        <p:spPr>
          <a:xfrm>
            <a:off x="5548011" y="896895"/>
            <a:ext cx="1978174" cy="5988615"/>
          </a:xfrm>
          <a:prstGeom prst="rect">
            <a:avLst/>
          </a:prstGeom>
        </p:spPr>
      </p:pic>
      <p:sp>
        <p:nvSpPr>
          <p:cNvPr id="21" name="object 10">
            <a:extLst>
              <a:ext uri="{FF2B5EF4-FFF2-40B4-BE49-F238E27FC236}">
                <a16:creationId xmlns:a16="http://schemas.microsoft.com/office/drawing/2014/main" id="{5E165CAF-E36F-3D2E-A3DB-3F158CEA00E4}"/>
              </a:ext>
            </a:extLst>
          </p:cNvPr>
          <p:cNvSpPr txBox="1"/>
          <p:nvPr/>
        </p:nvSpPr>
        <p:spPr>
          <a:xfrm rot="16200000">
            <a:off x="4211544" y="4432285"/>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SEMILLON</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4" name="object 58">
            <a:extLst>
              <a:ext uri="{FF2B5EF4-FFF2-40B4-BE49-F238E27FC236}">
                <a16:creationId xmlns:a16="http://schemas.microsoft.com/office/drawing/2014/main" id="{7917F7BB-8A96-804A-9706-5D6D1CCF39BF}"/>
              </a:ext>
            </a:extLst>
          </p:cNvPr>
          <p:cNvSpPr txBox="1"/>
          <p:nvPr/>
        </p:nvSpPr>
        <p:spPr>
          <a:xfrm>
            <a:off x="8444428" y="3397623"/>
            <a:ext cx="3246242" cy="263534"/>
          </a:xfrm>
          <a:prstGeom prst="rect">
            <a:avLst/>
          </a:prstGeom>
          <a:noFill/>
        </p:spPr>
        <p:txBody>
          <a:bodyPr vert="horz" wrap="square" lIns="0" tIns="17145" rIns="0" bIns="0" rtlCol="0">
            <a:spAutoFit/>
          </a:bodyPr>
          <a:lstStyle/>
          <a:p>
            <a:pPr>
              <a:buClr>
                <a:srgbClr val="F40000"/>
              </a:buClr>
            </a:pPr>
            <a:r>
              <a:rPr lang="ja-JP" altLang="en-US" sz="1600" b="1" dirty="0">
                <a:latin typeface="Yu Gothic Medium" panose="020B0400000000000000" pitchFamily="34" charset="-128"/>
                <a:ea typeface="Yu Gothic Medium" panose="020B0400000000000000" pitchFamily="34" charset="-128"/>
                <a:cs typeface="Hellix SemiBold"/>
              </a:rPr>
              <a:t>典型的な味わい：</a:t>
            </a:r>
            <a:endParaRPr lang="en-US" sz="1600" b="1" dirty="0">
              <a:latin typeface="Yu Gothic Medium" panose="020B0400000000000000" pitchFamily="34" charset="-128"/>
              <a:ea typeface="Yu Gothic Medium" panose="020B0400000000000000" pitchFamily="34" charset="-128"/>
              <a:cs typeface="Hellix SemiBold"/>
            </a:endParaRPr>
          </a:p>
        </p:txBody>
      </p:sp>
      <p:sp>
        <p:nvSpPr>
          <p:cNvPr id="5" name="object 58">
            <a:extLst>
              <a:ext uri="{FF2B5EF4-FFF2-40B4-BE49-F238E27FC236}">
                <a16:creationId xmlns:a16="http://schemas.microsoft.com/office/drawing/2014/main" id="{8E5E375D-3E6F-51DA-742E-0DDFF404C4CB}"/>
              </a:ext>
            </a:extLst>
          </p:cNvPr>
          <p:cNvSpPr txBox="1"/>
          <p:nvPr/>
        </p:nvSpPr>
        <p:spPr>
          <a:xfrm>
            <a:off x="8451493" y="5130098"/>
            <a:ext cx="2200103" cy="1275029"/>
          </a:xfrm>
          <a:prstGeom prst="rect">
            <a:avLst/>
          </a:prstGeom>
        </p:spPr>
        <p:txBody>
          <a:bodyPr vert="horz" wrap="square" lIns="0" tIns="17145" rIns="0" bIns="0" rtlCol="0" anchor="ctr" anchorCtr="0">
            <a:spAutoFit/>
          </a:bodyPr>
          <a:lstStyle/>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トースト</a:t>
            </a:r>
          </a:p>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藁</a:t>
            </a:r>
          </a:p>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蜂蜜</a:t>
            </a:r>
          </a:p>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スイカズラ</a:t>
            </a:r>
          </a:p>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バニラ</a:t>
            </a:r>
            <a:endParaRPr lang="en-AU" sz="1600" dirty="0">
              <a:latin typeface="Yu Gothic Medium" panose="020B0400000000000000" pitchFamily="34" charset="-128"/>
              <a:ea typeface="Yu Gothic Medium" panose="020B0400000000000000" pitchFamily="34" charset="-128"/>
              <a:cs typeface="Hellix SemiBold"/>
            </a:endParaRPr>
          </a:p>
        </p:txBody>
      </p:sp>
      <p:sp>
        <p:nvSpPr>
          <p:cNvPr id="7" name="object 58">
            <a:extLst>
              <a:ext uri="{FF2B5EF4-FFF2-40B4-BE49-F238E27FC236}">
                <a16:creationId xmlns:a16="http://schemas.microsoft.com/office/drawing/2014/main" id="{0B079E66-3B0C-8590-9A75-BF092F261D5A}"/>
              </a:ext>
            </a:extLst>
          </p:cNvPr>
          <p:cNvSpPr txBox="1"/>
          <p:nvPr/>
        </p:nvSpPr>
        <p:spPr>
          <a:xfrm>
            <a:off x="8451493" y="4809487"/>
            <a:ext cx="3869183" cy="263534"/>
          </a:xfrm>
          <a:prstGeom prst="rect">
            <a:avLst/>
          </a:prstGeom>
          <a:noFill/>
        </p:spPr>
        <p:txBody>
          <a:bodyPr vert="horz" wrap="square" lIns="0" tIns="17145" rIns="0" bIns="0" rtlCol="0">
            <a:spAutoFit/>
          </a:bodyPr>
          <a:lstStyle/>
          <a:p>
            <a:pPr>
              <a:buClr>
                <a:srgbClr val="F40000"/>
              </a:buClr>
            </a:pPr>
            <a:r>
              <a:rPr lang="ja-JP" altLang="en-US" sz="1600" b="1" dirty="0">
                <a:latin typeface="Yu Gothic Medium" panose="020B0400000000000000" pitchFamily="34" charset="-128"/>
                <a:ea typeface="Yu Gothic Medium" panose="020B0400000000000000" pitchFamily="34" charset="-128"/>
                <a:cs typeface="Hellix SemiBold"/>
              </a:rPr>
              <a:t>典型的な二次フレーバー：</a:t>
            </a:r>
            <a:endParaRPr lang="en-US" sz="1600" b="1" dirty="0">
              <a:latin typeface="Yu Gothic Medium" panose="020B0400000000000000" pitchFamily="34" charset="-128"/>
              <a:ea typeface="Yu Gothic Medium" panose="020B0400000000000000" pitchFamily="34" charset="-128"/>
              <a:cs typeface="Hellix SemiBold"/>
            </a:endParaRPr>
          </a:p>
        </p:txBody>
      </p:sp>
      <p:sp>
        <p:nvSpPr>
          <p:cNvPr id="10" name="Oval 9">
            <a:extLst>
              <a:ext uri="{FF2B5EF4-FFF2-40B4-BE49-F238E27FC236}">
                <a16:creationId xmlns:a16="http://schemas.microsoft.com/office/drawing/2014/main" id="{EC7ED948-59A0-E210-2570-88D0F48C00C3}"/>
              </a:ext>
            </a:extLst>
          </p:cNvPr>
          <p:cNvSpPr/>
          <p:nvPr/>
        </p:nvSpPr>
        <p:spPr>
          <a:xfrm>
            <a:off x="1844198" y="2221914"/>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33AB9E52-6D29-778C-99F6-1A434306436F}"/>
              </a:ext>
            </a:extLst>
          </p:cNvPr>
          <p:cNvSpPr/>
          <p:nvPr/>
        </p:nvSpPr>
        <p:spPr>
          <a:xfrm>
            <a:off x="2208341" y="2219012"/>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43F3A70F-C04D-BB5A-7C77-B2CCF52F2C92}"/>
              </a:ext>
            </a:extLst>
          </p:cNvPr>
          <p:cNvSpPr/>
          <p:nvPr/>
        </p:nvSpPr>
        <p:spPr>
          <a:xfrm>
            <a:off x="2572484" y="2219012"/>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8C24FE14-0A30-3BAC-AD09-FBCA14B1417E}"/>
              </a:ext>
            </a:extLst>
          </p:cNvPr>
          <p:cNvSpPr/>
          <p:nvPr/>
        </p:nvSpPr>
        <p:spPr>
          <a:xfrm>
            <a:off x="2936627" y="2219012"/>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633B681B-4C1F-F41C-D35C-144F462FB791}"/>
              </a:ext>
            </a:extLst>
          </p:cNvPr>
          <p:cNvSpPr/>
          <p:nvPr/>
        </p:nvSpPr>
        <p:spPr>
          <a:xfrm>
            <a:off x="3301151" y="2219012"/>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FA64FD8F-0578-E04D-7E7B-F56BA9316647}"/>
              </a:ext>
            </a:extLst>
          </p:cNvPr>
          <p:cNvSpPr/>
          <p:nvPr/>
        </p:nvSpPr>
        <p:spPr>
          <a:xfrm>
            <a:off x="3665675" y="2219012"/>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70C5987D-2FD8-5562-C657-1101F5ECC4D9}"/>
              </a:ext>
            </a:extLst>
          </p:cNvPr>
          <p:cNvSpPr/>
          <p:nvPr/>
        </p:nvSpPr>
        <p:spPr>
          <a:xfrm>
            <a:off x="4024020" y="2219012"/>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050AB0FF-F090-4930-CA8E-C06AAC7C6586}"/>
              </a:ext>
            </a:extLst>
          </p:cNvPr>
          <p:cNvSpPr/>
          <p:nvPr/>
        </p:nvSpPr>
        <p:spPr>
          <a:xfrm>
            <a:off x="4394722" y="2219012"/>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CBE92127-AA8F-7029-3380-994A0772F2FA}"/>
              </a:ext>
            </a:extLst>
          </p:cNvPr>
          <p:cNvSpPr/>
          <p:nvPr/>
        </p:nvSpPr>
        <p:spPr>
          <a:xfrm>
            <a:off x="4759246" y="2219012"/>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705921B1-00C3-BF22-C4C4-CB1593101258}"/>
              </a:ext>
            </a:extLst>
          </p:cNvPr>
          <p:cNvSpPr txBox="1"/>
          <p:nvPr/>
        </p:nvSpPr>
        <p:spPr>
          <a:xfrm>
            <a:off x="2936626" y="2647407"/>
            <a:ext cx="1901375"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セミヨン（瓶熟成）</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54" name="Oval 53">
            <a:extLst>
              <a:ext uri="{FF2B5EF4-FFF2-40B4-BE49-F238E27FC236}">
                <a16:creationId xmlns:a16="http://schemas.microsoft.com/office/drawing/2014/main" id="{F6B9DD89-2422-5F99-D68D-FFBA9D02FA34}"/>
              </a:ext>
            </a:extLst>
          </p:cNvPr>
          <p:cNvSpPr/>
          <p:nvPr/>
        </p:nvSpPr>
        <p:spPr>
          <a:xfrm>
            <a:off x="1844198" y="337109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18AF693A-DFA2-0D3B-E47F-72B9323B567B}"/>
              </a:ext>
            </a:extLst>
          </p:cNvPr>
          <p:cNvSpPr/>
          <p:nvPr/>
        </p:nvSpPr>
        <p:spPr>
          <a:xfrm>
            <a:off x="2208341" y="33681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DBE8BF68-1FCF-CFBC-942A-EF529CB96B27}"/>
              </a:ext>
            </a:extLst>
          </p:cNvPr>
          <p:cNvSpPr/>
          <p:nvPr/>
        </p:nvSpPr>
        <p:spPr>
          <a:xfrm>
            <a:off x="2572484" y="33681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C7E9AC9-95D2-F718-7FAC-6FB2D62F7DC8}"/>
              </a:ext>
            </a:extLst>
          </p:cNvPr>
          <p:cNvSpPr/>
          <p:nvPr/>
        </p:nvSpPr>
        <p:spPr>
          <a:xfrm>
            <a:off x="2936627" y="33681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9" name="Oval 58">
            <a:extLst>
              <a:ext uri="{FF2B5EF4-FFF2-40B4-BE49-F238E27FC236}">
                <a16:creationId xmlns:a16="http://schemas.microsoft.com/office/drawing/2014/main" id="{5BD9DC7A-743E-19B4-0CA9-9B0197AE5CE2}"/>
              </a:ext>
            </a:extLst>
          </p:cNvPr>
          <p:cNvSpPr/>
          <p:nvPr/>
        </p:nvSpPr>
        <p:spPr>
          <a:xfrm>
            <a:off x="3301151" y="33681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548A7711-110F-08D2-1C10-52E79E78C26D}"/>
              </a:ext>
            </a:extLst>
          </p:cNvPr>
          <p:cNvSpPr/>
          <p:nvPr/>
        </p:nvSpPr>
        <p:spPr>
          <a:xfrm>
            <a:off x="3665675" y="33681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A0CEA643-C815-FB11-83D2-CB97401E4A49}"/>
              </a:ext>
            </a:extLst>
          </p:cNvPr>
          <p:cNvSpPr/>
          <p:nvPr/>
        </p:nvSpPr>
        <p:spPr>
          <a:xfrm>
            <a:off x="4024020" y="336819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D6040509-7037-32CD-35AB-7782739728AA}"/>
              </a:ext>
            </a:extLst>
          </p:cNvPr>
          <p:cNvSpPr/>
          <p:nvPr/>
        </p:nvSpPr>
        <p:spPr>
          <a:xfrm>
            <a:off x="4394722" y="336819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99BB003A-907D-2805-3499-0BC8145CE38D}"/>
              </a:ext>
            </a:extLst>
          </p:cNvPr>
          <p:cNvSpPr/>
          <p:nvPr/>
        </p:nvSpPr>
        <p:spPr>
          <a:xfrm>
            <a:off x="4759246" y="336819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9" name="Oval 68">
            <a:extLst>
              <a:ext uri="{FF2B5EF4-FFF2-40B4-BE49-F238E27FC236}">
                <a16:creationId xmlns:a16="http://schemas.microsoft.com/office/drawing/2014/main" id="{2E412C7A-71C0-053D-4768-A3F965BD01A6}"/>
              </a:ext>
            </a:extLst>
          </p:cNvPr>
          <p:cNvSpPr/>
          <p:nvPr/>
        </p:nvSpPr>
        <p:spPr>
          <a:xfrm>
            <a:off x="1844198" y="421135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812907B7-3425-185D-BEC7-3675FAEAE875}"/>
              </a:ext>
            </a:extLst>
          </p:cNvPr>
          <p:cNvSpPr/>
          <p:nvPr/>
        </p:nvSpPr>
        <p:spPr>
          <a:xfrm>
            <a:off x="2208341" y="4208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FDD3EFFA-C663-DF6A-BCDC-EE719B4AD91B}"/>
              </a:ext>
            </a:extLst>
          </p:cNvPr>
          <p:cNvSpPr/>
          <p:nvPr/>
        </p:nvSpPr>
        <p:spPr>
          <a:xfrm>
            <a:off x="2572484" y="42084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0D1BA9AC-BC0A-EA25-3F88-0C863201EED2}"/>
              </a:ext>
            </a:extLst>
          </p:cNvPr>
          <p:cNvSpPr/>
          <p:nvPr/>
        </p:nvSpPr>
        <p:spPr>
          <a:xfrm>
            <a:off x="2936627" y="42084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D84E961-EDA9-48D5-28BF-87384EA39F8C}"/>
              </a:ext>
            </a:extLst>
          </p:cNvPr>
          <p:cNvSpPr/>
          <p:nvPr/>
        </p:nvSpPr>
        <p:spPr>
          <a:xfrm>
            <a:off x="3301151" y="42084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D964C562-18A9-CE73-CE9A-3018196B45EA}"/>
              </a:ext>
            </a:extLst>
          </p:cNvPr>
          <p:cNvSpPr/>
          <p:nvPr/>
        </p:nvSpPr>
        <p:spPr>
          <a:xfrm>
            <a:off x="3665675" y="42084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27B2F9F1-C352-7670-6918-9C939E34AAF0}"/>
              </a:ext>
            </a:extLst>
          </p:cNvPr>
          <p:cNvSpPr/>
          <p:nvPr/>
        </p:nvSpPr>
        <p:spPr>
          <a:xfrm>
            <a:off x="4024020" y="42084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77EE516E-EE99-8422-8716-2C38094F5151}"/>
              </a:ext>
            </a:extLst>
          </p:cNvPr>
          <p:cNvSpPr/>
          <p:nvPr/>
        </p:nvSpPr>
        <p:spPr>
          <a:xfrm>
            <a:off x="4394722" y="42084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09FA7450-5DAC-07D3-4AC0-C8AD895E568D}"/>
              </a:ext>
            </a:extLst>
          </p:cNvPr>
          <p:cNvSpPr/>
          <p:nvPr/>
        </p:nvSpPr>
        <p:spPr>
          <a:xfrm>
            <a:off x="4759246" y="42084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F7E8476D-D297-A858-2BF5-12AAC743C2AD}"/>
              </a:ext>
            </a:extLst>
          </p:cNvPr>
          <p:cNvSpPr/>
          <p:nvPr/>
        </p:nvSpPr>
        <p:spPr>
          <a:xfrm>
            <a:off x="1844198" y="505161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5102BF2F-3C8F-9933-6E0E-AC3448B82081}"/>
              </a:ext>
            </a:extLst>
          </p:cNvPr>
          <p:cNvSpPr/>
          <p:nvPr/>
        </p:nvSpPr>
        <p:spPr>
          <a:xfrm>
            <a:off x="2208341" y="504870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F048D0A-9017-E028-2F35-F1FEB47998AF}"/>
              </a:ext>
            </a:extLst>
          </p:cNvPr>
          <p:cNvSpPr/>
          <p:nvPr/>
        </p:nvSpPr>
        <p:spPr>
          <a:xfrm>
            <a:off x="2572484" y="504870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261127D3-1F8D-7BC1-A92B-C991A49E9399}"/>
              </a:ext>
            </a:extLst>
          </p:cNvPr>
          <p:cNvSpPr/>
          <p:nvPr/>
        </p:nvSpPr>
        <p:spPr>
          <a:xfrm>
            <a:off x="2936627" y="504870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0196DECF-8466-7F03-18A5-ADD9C953DE67}"/>
              </a:ext>
            </a:extLst>
          </p:cNvPr>
          <p:cNvSpPr/>
          <p:nvPr/>
        </p:nvSpPr>
        <p:spPr>
          <a:xfrm>
            <a:off x="3301151" y="504870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A13B6B36-29B1-D9F0-DFF9-307C0255592C}"/>
              </a:ext>
            </a:extLst>
          </p:cNvPr>
          <p:cNvSpPr/>
          <p:nvPr/>
        </p:nvSpPr>
        <p:spPr>
          <a:xfrm>
            <a:off x="3665675" y="504870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D51D81E2-E98E-ADFF-6505-35F09491C0C7}"/>
              </a:ext>
            </a:extLst>
          </p:cNvPr>
          <p:cNvSpPr/>
          <p:nvPr/>
        </p:nvSpPr>
        <p:spPr>
          <a:xfrm>
            <a:off x="4024020" y="504870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D37D680D-8208-82F6-6671-905C5FBB255E}"/>
              </a:ext>
            </a:extLst>
          </p:cNvPr>
          <p:cNvSpPr/>
          <p:nvPr/>
        </p:nvSpPr>
        <p:spPr>
          <a:xfrm>
            <a:off x="4394722" y="504870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0B18F7AE-FB01-C18E-620A-1501240B63C0}"/>
              </a:ext>
            </a:extLst>
          </p:cNvPr>
          <p:cNvSpPr/>
          <p:nvPr/>
        </p:nvSpPr>
        <p:spPr>
          <a:xfrm>
            <a:off x="4759246" y="504870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1902CEC1-CFBE-BE9D-FDB4-0B8D7E452E81}"/>
              </a:ext>
            </a:extLst>
          </p:cNvPr>
          <p:cNvSpPr/>
          <p:nvPr/>
        </p:nvSpPr>
        <p:spPr>
          <a:xfrm>
            <a:off x="1844198" y="539760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37C0628E-3E99-7A07-1328-E1FDEDD5B8ED}"/>
              </a:ext>
            </a:extLst>
          </p:cNvPr>
          <p:cNvSpPr/>
          <p:nvPr/>
        </p:nvSpPr>
        <p:spPr>
          <a:xfrm>
            <a:off x="2208341" y="539469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16BF967A-4010-39BF-C8E3-5D5CFFEAB66B}"/>
              </a:ext>
            </a:extLst>
          </p:cNvPr>
          <p:cNvSpPr/>
          <p:nvPr/>
        </p:nvSpPr>
        <p:spPr>
          <a:xfrm>
            <a:off x="2572484" y="539469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BCF9A80E-6743-0E9B-3CAB-07A943B325E0}"/>
              </a:ext>
            </a:extLst>
          </p:cNvPr>
          <p:cNvSpPr/>
          <p:nvPr/>
        </p:nvSpPr>
        <p:spPr>
          <a:xfrm>
            <a:off x="2936627" y="539469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382F9B28-DD68-2717-E0BD-65B47919FAFC}"/>
              </a:ext>
            </a:extLst>
          </p:cNvPr>
          <p:cNvSpPr/>
          <p:nvPr/>
        </p:nvSpPr>
        <p:spPr>
          <a:xfrm>
            <a:off x="3301151" y="539469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D9B3F844-51B8-4585-E251-AA99CB76A66D}"/>
              </a:ext>
            </a:extLst>
          </p:cNvPr>
          <p:cNvSpPr/>
          <p:nvPr/>
        </p:nvSpPr>
        <p:spPr>
          <a:xfrm>
            <a:off x="3665675" y="539469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F422A5EC-2AD4-7DD6-D6F0-B200B63D738E}"/>
              </a:ext>
            </a:extLst>
          </p:cNvPr>
          <p:cNvSpPr/>
          <p:nvPr/>
        </p:nvSpPr>
        <p:spPr>
          <a:xfrm>
            <a:off x="4024020" y="539469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9E5FACF1-4DD8-C25D-DD83-5903E3389D2D}"/>
              </a:ext>
            </a:extLst>
          </p:cNvPr>
          <p:cNvSpPr/>
          <p:nvPr/>
        </p:nvSpPr>
        <p:spPr>
          <a:xfrm>
            <a:off x="4394722" y="539469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67744082-41DF-FF79-D180-03FDABE3F387}"/>
              </a:ext>
            </a:extLst>
          </p:cNvPr>
          <p:cNvSpPr/>
          <p:nvPr/>
        </p:nvSpPr>
        <p:spPr>
          <a:xfrm>
            <a:off x="4759246" y="539469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6" name="Oval 115">
            <a:extLst>
              <a:ext uri="{FF2B5EF4-FFF2-40B4-BE49-F238E27FC236}">
                <a16:creationId xmlns:a16="http://schemas.microsoft.com/office/drawing/2014/main" id="{D3BFC6EB-3C4C-DD1B-181F-893611E585F3}"/>
              </a:ext>
            </a:extLst>
          </p:cNvPr>
          <p:cNvSpPr/>
          <p:nvPr/>
        </p:nvSpPr>
        <p:spPr>
          <a:xfrm>
            <a:off x="1844198" y="618225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EA15A523-D844-53B2-8244-10D96F3E0309}"/>
              </a:ext>
            </a:extLst>
          </p:cNvPr>
          <p:cNvSpPr/>
          <p:nvPr/>
        </p:nvSpPr>
        <p:spPr>
          <a:xfrm>
            <a:off x="2208341" y="617935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8EA0883-2B6E-3BED-7F10-15BB5AA0B5EE}"/>
              </a:ext>
            </a:extLst>
          </p:cNvPr>
          <p:cNvSpPr/>
          <p:nvPr/>
        </p:nvSpPr>
        <p:spPr>
          <a:xfrm>
            <a:off x="2572484" y="617935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A106D096-5A30-BC9A-32DE-3C9E573C5571}"/>
              </a:ext>
            </a:extLst>
          </p:cNvPr>
          <p:cNvSpPr/>
          <p:nvPr/>
        </p:nvSpPr>
        <p:spPr>
          <a:xfrm>
            <a:off x="3301151" y="617935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D4C4B48B-C6F4-75BF-6309-AA84007A159A}"/>
              </a:ext>
            </a:extLst>
          </p:cNvPr>
          <p:cNvSpPr/>
          <p:nvPr/>
        </p:nvSpPr>
        <p:spPr>
          <a:xfrm>
            <a:off x="3665675" y="617935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Oval 121">
            <a:extLst>
              <a:ext uri="{FF2B5EF4-FFF2-40B4-BE49-F238E27FC236}">
                <a16:creationId xmlns:a16="http://schemas.microsoft.com/office/drawing/2014/main" id="{91C52623-B981-68F6-B937-F614FE2B5EB1}"/>
              </a:ext>
            </a:extLst>
          </p:cNvPr>
          <p:cNvSpPr/>
          <p:nvPr/>
        </p:nvSpPr>
        <p:spPr>
          <a:xfrm>
            <a:off x="4024020" y="617935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46042751-EF9A-E0DB-1649-518945B005F8}"/>
              </a:ext>
            </a:extLst>
          </p:cNvPr>
          <p:cNvSpPr/>
          <p:nvPr/>
        </p:nvSpPr>
        <p:spPr>
          <a:xfrm>
            <a:off x="4394722" y="617935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8BE4A4FD-149D-5AB8-9B99-0FAD7AF8C21E}"/>
              </a:ext>
            </a:extLst>
          </p:cNvPr>
          <p:cNvSpPr/>
          <p:nvPr/>
        </p:nvSpPr>
        <p:spPr>
          <a:xfrm>
            <a:off x="4759246" y="617935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D985648A-EECC-B395-314C-D341D40B42CD}"/>
              </a:ext>
            </a:extLst>
          </p:cNvPr>
          <p:cNvSpPr txBox="1"/>
          <p:nvPr/>
        </p:nvSpPr>
        <p:spPr>
          <a:xfrm>
            <a:off x="1746166" y="582827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7E7044EC-5A11-3287-DF94-67E50D1E1EA0}"/>
              </a:ext>
            </a:extLst>
          </p:cNvPr>
          <p:cNvSpPr txBox="1"/>
          <p:nvPr/>
        </p:nvSpPr>
        <p:spPr>
          <a:xfrm>
            <a:off x="2392985" y="582827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10% – 11.5%</a:t>
            </a:r>
          </a:p>
        </p:txBody>
      </p:sp>
      <p:sp>
        <p:nvSpPr>
          <p:cNvPr id="127" name="Title 2">
            <a:extLst>
              <a:ext uri="{FF2B5EF4-FFF2-40B4-BE49-F238E27FC236}">
                <a16:creationId xmlns:a16="http://schemas.microsoft.com/office/drawing/2014/main" id="{C7F0AF62-8A0F-BC66-F7A9-EB7458C46B08}"/>
              </a:ext>
            </a:extLst>
          </p:cNvPr>
          <p:cNvSpPr txBox="1"/>
          <p:nvPr/>
        </p:nvSpPr>
        <p:spPr>
          <a:xfrm>
            <a:off x="4309048" y="582827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36" name="Straight Connector 135">
            <a:extLst>
              <a:ext uri="{FF2B5EF4-FFF2-40B4-BE49-F238E27FC236}">
                <a16:creationId xmlns:a16="http://schemas.microsoft.com/office/drawing/2014/main" id="{64366718-6D5E-316C-61AB-EB86EE160FAC}"/>
              </a:ext>
            </a:extLst>
          </p:cNvPr>
          <p:cNvCxnSpPr>
            <a:cxnSpLocks/>
          </p:cNvCxnSpPr>
          <p:nvPr/>
        </p:nvCxnSpPr>
        <p:spPr>
          <a:xfrm>
            <a:off x="7756911" y="3539203"/>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AC5B6CC0-E62C-2683-B24C-F4AE9D18905B}"/>
              </a:ext>
            </a:extLst>
          </p:cNvPr>
          <p:cNvCxnSpPr>
            <a:cxnSpLocks/>
          </p:cNvCxnSpPr>
          <p:nvPr/>
        </p:nvCxnSpPr>
        <p:spPr>
          <a:xfrm>
            <a:off x="7756911" y="4984943"/>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05D2E652-F925-E2A3-091F-24693D035AF0}"/>
              </a:ext>
            </a:extLst>
          </p:cNvPr>
          <p:cNvCxnSpPr>
            <a:cxnSpLocks/>
          </p:cNvCxnSpPr>
          <p:nvPr/>
        </p:nvCxnSpPr>
        <p:spPr>
          <a:xfrm>
            <a:off x="3072961" y="2529508"/>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4AD0A73A-FD99-504C-E0A1-3741D2C492F0}"/>
              </a:ext>
            </a:extLst>
          </p:cNvPr>
          <p:cNvSpPr/>
          <p:nvPr/>
        </p:nvSpPr>
        <p:spPr>
          <a:xfrm>
            <a:off x="8906107" y="1048215"/>
            <a:ext cx="1880839" cy="188083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58">
            <a:extLst>
              <a:ext uri="{FF2B5EF4-FFF2-40B4-BE49-F238E27FC236}">
                <a16:creationId xmlns:a16="http://schemas.microsoft.com/office/drawing/2014/main" id="{A3531916-BA0F-B8F7-7E60-1A3921BFCBE0}"/>
              </a:ext>
            </a:extLst>
          </p:cNvPr>
          <p:cNvSpPr txBox="1"/>
          <p:nvPr/>
        </p:nvSpPr>
        <p:spPr>
          <a:xfrm>
            <a:off x="8829526" y="1656622"/>
            <a:ext cx="2088628" cy="838243"/>
          </a:xfrm>
          <a:prstGeom prst="rect">
            <a:avLst/>
          </a:prstGeom>
        </p:spPr>
        <p:txBody>
          <a:bodyPr vert="horz" wrap="square" lIns="0" tIns="17145" rIns="0" bIns="0" rtlCol="0" anchor="b" anchorCtr="0">
            <a:spAutoFit/>
          </a:bodyPr>
          <a:lstStyle/>
          <a:p>
            <a:pPr algn="ctr">
              <a:lnSpc>
                <a:spcPct val="82000"/>
              </a:lnSpc>
              <a:spcBef>
                <a:spcPts val="158"/>
              </a:spcBef>
              <a:spcAft>
                <a:spcPts val="638"/>
              </a:spcAft>
            </a:pPr>
            <a:r>
              <a:rPr lang="ja-JP" altLang="en-US" sz="2800" b="1" dirty="0">
                <a:solidFill>
                  <a:schemeClr val="bg1"/>
                </a:solidFill>
                <a:effectLst/>
                <a:latin typeface="Yu Gothic" panose="020B0400000000000000" pitchFamily="34" charset="-128"/>
                <a:ea typeface="Yu Gothic" panose="020B0400000000000000" pitchFamily="34" charset="-128"/>
                <a:cs typeface="Inter Display" panose="02000503000000020004" pitchFamily="2" charset="0"/>
              </a:rPr>
              <a:t>瓶内熟成</a:t>
            </a:r>
          </a:p>
          <a:p>
            <a:pPr algn="ctr">
              <a:lnSpc>
                <a:spcPct val="82000"/>
              </a:lnSpc>
              <a:spcBef>
                <a:spcPts val="158"/>
              </a:spcBef>
              <a:spcAft>
                <a:spcPts val="638"/>
              </a:spcAft>
            </a:pPr>
            <a:r>
              <a:rPr lang="ja-JP" altLang="en-US" sz="2800" b="1" dirty="0">
                <a:solidFill>
                  <a:schemeClr val="bg1"/>
                </a:solidFill>
                <a:effectLst/>
                <a:latin typeface="Yu Gothic" panose="020B0400000000000000" pitchFamily="34" charset="-128"/>
                <a:ea typeface="Yu Gothic" panose="020B0400000000000000" pitchFamily="34" charset="-128"/>
                <a:cs typeface="Inter Display" panose="02000503000000020004" pitchFamily="2" charset="0"/>
              </a:rPr>
              <a:t>樽不使用</a:t>
            </a:r>
            <a:endParaRPr lang="en-AU" sz="2800" b="1" dirty="0">
              <a:solidFill>
                <a:schemeClr val="bg1"/>
              </a:solidFill>
              <a:effectLst/>
              <a:latin typeface="Yu Gothic" panose="020B0400000000000000" pitchFamily="34" charset="-128"/>
              <a:ea typeface="Yu Gothic" panose="020B0400000000000000" pitchFamily="34" charset="-128"/>
              <a:cs typeface="Inter Display" panose="02000503000000020004" pitchFamily="2" charset="0"/>
            </a:endParaRPr>
          </a:p>
        </p:txBody>
      </p:sp>
      <p:cxnSp>
        <p:nvCxnSpPr>
          <p:cNvPr id="8" name="Straight Connector 7">
            <a:extLst>
              <a:ext uri="{FF2B5EF4-FFF2-40B4-BE49-F238E27FC236}">
                <a16:creationId xmlns:a16="http://schemas.microsoft.com/office/drawing/2014/main" id="{E00E7478-58E5-E54A-4286-F688173100B3}"/>
              </a:ext>
            </a:extLst>
          </p:cNvPr>
          <p:cNvCxnSpPr>
            <a:cxnSpLocks/>
          </p:cNvCxnSpPr>
          <p:nvPr/>
        </p:nvCxnSpPr>
        <p:spPr>
          <a:xfrm>
            <a:off x="6744074" y="2059807"/>
            <a:ext cx="217626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F8970123-3032-7936-27F4-D93C832D063B}"/>
              </a:ext>
            </a:extLst>
          </p:cNvPr>
          <p:cNvGrpSpPr/>
          <p:nvPr/>
        </p:nvGrpSpPr>
        <p:grpSpPr>
          <a:xfrm>
            <a:off x="2936627" y="6181694"/>
            <a:ext cx="278634" cy="272668"/>
            <a:chOff x="8032638" y="5926610"/>
            <a:chExt cx="278634" cy="272668"/>
          </a:xfrm>
        </p:grpSpPr>
        <p:sp>
          <p:nvSpPr>
            <p:cNvPr id="12" name="Freeform 11">
              <a:extLst>
                <a:ext uri="{FF2B5EF4-FFF2-40B4-BE49-F238E27FC236}">
                  <a16:creationId xmlns:a16="http://schemas.microsoft.com/office/drawing/2014/main" id="{A844943D-1979-D16B-5D11-44D5CD2F99BF}"/>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B8CA8B8C-1DBA-BDEA-1B93-F8A0642BD87E}"/>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9" name="Straight Connector 8">
            <a:extLst>
              <a:ext uri="{FF2B5EF4-FFF2-40B4-BE49-F238E27FC236}">
                <a16:creationId xmlns:a16="http://schemas.microsoft.com/office/drawing/2014/main" id="{D18A2BF2-62F3-D344-C8DB-4D0FBB544520}"/>
              </a:ext>
            </a:extLst>
          </p:cNvPr>
          <p:cNvCxnSpPr>
            <a:cxnSpLocks/>
          </p:cNvCxnSpPr>
          <p:nvPr/>
        </p:nvCxnSpPr>
        <p:spPr>
          <a:xfrm>
            <a:off x="4173215" y="2529508"/>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00DB408-40C3-9220-573F-5C137A9D219A}"/>
              </a:ext>
            </a:extLst>
          </p:cNvPr>
          <p:cNvCxnSpPr>
            <a:cxnSpLocks/>
          </p:cNvCxnSpPr>
          <p:nvPr/>
        </p:nvCxnSpPr>
        <p:spPr>
          <a:xfrm>
            <a:off x="3072961" y="2661854"/>
            <a:ext cx="11140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Title 2">
            <a:extLst>
              <a:ext uri="{FF2B5EF4-FFF2-40B4-BE49-F238E27FC236}">
                <a16:creationId xmlns:a16="http://schemas.microsoft.com/office/drawing/2014/main" id="{16479EE2-7A74-EC2B-3394-6C5B07584074}"/>
              </a:ext>
            </a:extLst>
          </p:cNvPr>
          <p:cNvSpPr txBox="1"/>
          <p:nvPr/>
        </p:nvSpPr>
        <p:spPr>
          <a:xfrm>
            <a:off x="396626" y="2232232"/>
            <a:ext cx="1070480"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400000000000000" pitchFamily="34" charset="-128"/>
                <a:ea typeface="Yu Gothic Medium" panose="020B0400000000000000" pitchFamily="34" charset="-128"/>
              </a:rPr>
              <a:t>色調</a:t>
            </a:r>
            <a:endParaRPr lang="en-US" sz="1600" dirty="0">
              <a:solidFill>
                <a:schemeClr val="tx1"/>
              </a:solidFill>
              <a:latin typeface="Yu Gothic Medium" panose="020B0400000000000000" pitchFamily="34" charset="-128"/>
              <a:ea typeface="Yu Gothic Medium" panose="020B0400000000000000" pitchFamily="34" charset="-128"/>
            </a:endParaRPr>
          </a:p>
        </p:txBody>
      </p:sp>
      <p:cxnSp>
        <p:nvCxnSpPr>
          <p:cNvPr id="23" name="Straight Connector 22">
            <a:extLst>
              <a:ext uri="{FF2B5EF4-FFF2-40B4-BE49-F238E27FC236}">
                <a16:creationId xmlns:a16="http://schemas.microsoft.com/office/drawing/2014/main" id="{86CABE73-D476-A0B3-2345-E56DDF5ACB24}"/>
              </a:ext>
            </a:extLst>
          </p:cNvPr>
          <p:cNvCxnSpPr>
            <a:cxnSpLocks/>
          </p:cNvCxnSpPr>
          <p:nvPr/>
        </p:nvCxnSpPr>
        <p:spPr>
          <a:xfrm>
            <a:off x="931866" y="2340598"/>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5" name="Title 2">
            <a:extLst>
              <a:ext uri="{FF2B5EF4-FFF2-40B4-BE49-F238E27FC236}">
                <a16:creationId xmlns:a16="http://schemas.microsoft.com/office/drawing/2014/main" id="{223626BD-FD6D-4E8B-1FD9-613824F365C2}"/>
              </a:ext>
            </a:extLst>
          </p:cNvPr>
          <p:cNvSpPr txBox="1"/>
          <p:nvPr/>
        </p:nvSpPr>
        <p:spPr>
          <a:xfrm>
            <a:off x="362731" y="333426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ボディ</a:t>
            </a:r>
            <a:endParaRPr lang="en-US" sz="1500" dirty="0">
              <a:solidFill>
                <a:schemeClr val="tx1"/>
              </a:solidFill>
              <a:latin typeface="Yu Gothic Medium" panose="020B0400000000000000" pitchFamily="34" charset="-128"/>
              <a:ea typeface="Yu Gothic Medium" panose="020B0400000000000000" pitchFamily="34" charset="-128"/>
            </a:endParaRPr>
          </a:p>
        </p:txBody>
      </p:sp>
      <p:sp>
        <p:nvSpPr>
          <p:cNvPr id="26" name="Title 2">
            <a:extLst>
              <a:ext uri="{FF2B5EF4-FFF2-40B4-BE49-F238E27FC236}">
                <a16:creationId xmlns:a16="http://schemas.microsoft.com/office/drawing/2014/main" id="{FC02244F-1A30-C981-CD97-02450AE0A6E7}"/>
              </a:ext>
            </a:extLst>
          </p:cNvPr>
          <p:cNvSpPr txBox="1"/>
          <p:nvPr/>
        </p:nvSpPr>
        <p:spPr>
          <a:xfrm>
            <a:off x="1745146" y="306105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ライト</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27" name="Title 2">
            <a:extLst>
              <a:ext uri="{FF2B5EF4-FFF2-40B4-BE49-F238E27FC236}">
                <a16:creationId xmlns:a16="http://schemas.microsoft.com/office/drawing/2014/main" id="{84312CB0-879F-AFD5-2E5D-4A6F7DBF8F21}"/>
              </a:ext>
            </a:extLst>
          </p:cNvPr>
          <p:cNvSpPr txBox="1"/>
          <p:nvPr/>
        </p:nvSpPr>
        <p:spPr>
          <a:xfrm>
            <a:off x="2834298" y="306105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28" name="Title 2">
            <a:extLst>
              <a:ext uri="{FF2B5EF4-FFF2-40B4-BE49-F238E27FC236}">
                <a16:creationId xmlns:a16="http://schemas.microsoft.com/office/drawing/2014/main" id="{3CFB35E3-8F8C-B000-967B-FF0126536F67}"/>
              </a:ext>
            </a:extLst>
          </p:cNvPr>
          <p:cNvSpPr txBox="1"/>
          <p:nvPr/>
        </p:nvSpPr>
        <p:spPr>
          <a:xfrm>
            <a:off x="4308028" y="306105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フル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29" name="Title 2">
            <a:extLst>
              <a:ext uri="{FF2B5EF4-FFF2-40B4-BE49-F238E27FC236}">
                <a16:creationId xmlns:a16="http://schemas.microsoft.com/office/drawing/2014/main" id="{8514EC04-9BF7-E378-6990-C89436339DBD}"/>
              </a:ext>
            </a:extLst>
          </p:cNvPr>
          <p:cNvSpPr txBox="1"/>
          <p:nvPr/>
        </p:nvSpPr>
        <p:spPr>
          <a:xfrm>
            <a:off x="1745146" y="390131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1" name="Title 2">
            <a:extLst>
              <a:ext uri="{FF2B5EF4-FFF2-40B4-BE49-F238E27FC236}">
                <a16:creationId xmlns:a16="http://schemas.microsoft.com/office/drawing/2014/main" id="{64FB85C2-92EE-E731-7D1F-410B5135065B}"/>
              </a:ext>
            </a:extLst>
          </p:cNvPr>
          <p:cNvSpPr txBox="1"/>
          <p:nvPr/>
        </p:nvSpPr>
        <p:spPr>
          <a:xfrm>
            <a:off x="2865714" y="390131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3" name="Title 2">
            <a:extLst>
              <a:ext uri="{FF2B5EF4-FFF2-40B4-BE49-F238E27FC236}">
                <a16:creationId xmlns:a16="http://schemas.microsoft.com/office/drawing/2014/main" id="{134E5B21-0233-7949-C734-564A7321E28B}"/>
              </a:ext>
            </a:extLst>
          </p:cNvPr>
          <p:cNvSpPr txBox="1"/>
          <p:nvPr/>
        </p:nvSpPr>
        <p:spPr>
          <a:xfrm>
            <a:off x="4308028" y="390131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甘口</a:t>
            </a:r>
            <a:endParaRPr lang="ja-JP" altLang="en-US" sz="1200" cap="none" dirty="0">
              <a:solidFill>
                <a:schemeClr val="tx1"/>
              </a:solidFill>
              <a:latin typeface="Yu Gothic Medium" panose="020B0400000000000000" pitchFamily="34" charset="-128"/>
              <a:ea typeface="Yu Gothic Medium" panose="020B0400000000000000" pitchFamily="34" charset="-128"/>
            </a:endParaRPr>
          </a:p>
        </p:txBody>
      </p:sp>
      <p:cxnSp>
        <p:nvCxnSpPr>
          <p:cNvPr id="34" name="Straight Connector 33">
            <a:extLst>
              <a:ext uri="{FF2B5EF4-FFF2-40B4-BE49-F238E27FC236}">
                <a16:creationId xmlns:a16="http://schemas.microsoft.com/office/drawing/2014/main" id="{0A6FC44B-A14F-973B-2B98-A483E751CEBF}"/>
              </a:ext>
            </a:extLst>
          </p:cNvPr>
          <p:cNvCxnSpPr>
            <a:cxnSpLocks/>
          </p:cNvCxnSpPr>
          <p:nvPr/>
        </p:nvCxnSpPr>
        <p:spPr>
          <a:xfrm>
            <a:off x="1038998" y="350213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5" name="Title 2">
            <a:extLst>
              <a:ext uri="{FF2B5EF4-FFF2-40B4-BE49-F238E27FC236}">
                <a16:creationId xmlns:a16="http://schemas.microsoft.com/office/drawing/2014/main" id="{33667AAD-1AA5-7D08-F496-78B836186FF5}"/>
              </a:ext>
            </a:extLst>
          </p:cNvPr>
          <p:cNvSpPr txBox="1"/>
          <p:nvPr/>
        </p:nvSpPr>
        <p:spPr>
          <a:xfrm>
            <a:off x="362731" y="42054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甘み</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36" name="Straight Connector 35">
            <a:extLst>
              <a:ext uri="{FF2B5EF4-FFF2-40B4-BE49-F238E27FC236}">
                <a16:creationId xmlns:a16="http://schemas.microsoft.com/office/drawing/2014/main" id="{15200F24-8036-F7A8-8DA5-68C3144A4E18}"/>
              </a:ext>
            </a:extLst>
          </p:cNvPr>
          <p:cNvCxnSpPr>
            <a:cxnSpLocks/>
          </p:cNvCxnSpPr>
          <p:nvPr/>
        </p:nvCxnSpPr>
        <p:spPr>
          <a:xfrm>
            <a:off x="931866" y="4373284"/>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9" name="Title 2">
            <a:extLst>
              <a:ext uri="{FF2B5EF4-FFF2-40B4-BE49-F238E27FC236}">
                <a16:creationId xmlns:a16="http://schemas.microsoft.com/office/drawing/2014/main" id="{1F53E4A9-4E99-3DA1-7096-4BEF2D3CBCBB}"/>
              </a:ext>
            </a:extLst>
          </p:cNvPr>
          <p:cNvSpPr txBox="1"/>
          <p:nvPr/>
        </p:nvSpPr>
        <p:spPr>
          <a:xfrm>
            <a:off x="362731" y="504567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オーク</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40" name="Straight Connector 39">
            <a:extLst>
              <a:ext uri="{FF2B5EF4-FFF2-40B4-BE49-F238E27FC236}">
                <a16:creationId xmlns:a16="http://schemas.microsoft.com/office/drawing/2014/main" id="{CDBD92FA-405D-5BC6-2235-9583D91C6401}"/>
              </a:ext>
            </a:extLst>
          </p:cNvPr>
          <p:cNvCxnSpPr>
            <a:cxnSpLocks/>
          </p:cNvCxnSpPr>
          <p:nvPr/>
        </p:nvCxnSpPr>
        <p:spPr>
          <a:xfrm>
            <a:off x="1038998" y="521354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7" name="Title 2">
            <a:extLst>
              <a:ext uri="{FF2B5EF4-FFF2-40B4-BE49-F238E27FC236}">
                <a16:creationId xmlns:a16="http://schemas.microsoft.com/office/drawing/2014/main" id="{00A9F185-88FF-7047-9477-411C103E5027}"/>
              </a:ext>
            </a:extLst>
          </p:cNvPr>
          <p:cNvSpPr txBox="1"/>
          <p:nvPr/>
        </p:nvSpPr>
        <p:spPr>
          <a:xfrm>
            <a:off x="362731" y="53916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酸</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49" name="Straight Connector 48">
            <a:extLst>
              <a:ext uri="{FF2B5EF4-FFF2-40B4-BE49-F238E27FC236}">
                <a16:creationId xmlns:a16="http://schemas.microsoft.com/office/drawing/2014/main" id="{A0CB466F-5D9F-4AD7-7EEC-A0068294A8C4}"/>
              </a:ext>
            </a:extLst>
          </p:cNvPr>
          <p:cNvCxnSpPr>
            <a:cxnSpLocks/>
          </p:cNvCxnSpPr>
          <p:nvPr/>
        </p:nvCxnSpPr>
        <p:spPr>
          <a:xfrm>
            <a:off x="753657" y="5559532"/>
            <a:ext cx="10378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0" name="Title 2">
            <a:extLst>
              <a:ext uri="{FF2B5EF4-FFF2-40B4-BE49-F238E27FC236}">
                <a16:creationId xmlns:a16="http://schemas.microsoft.com/office/drawing/2014/main" id="{CB57E422-40E5-5F8F-48D2-777D65997FC0}"/>
              </a:ext>
            </a:extLst>
          </p:cNvPr>
          <p:cNvSpPr txBox="1"/>
          <p:nvPr/>
        </p:nvSpPr>
        <p:spPr>
          <a:xfrm>
            <a:off x="362731" y="617631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アルコール</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51" name="Straight Connector 50">
            <a:extLst>
              <a:ext uri="{FF2B5EF4-FFF2-40B4-BE49-F238E27FC236}">
                <a16:creationId xmlns:a16="http://schemas.microsoft.com/office/drawing/2014/main" id="{7F9F8D84-D8AF-4D0A-632C-A4EE4A1B3F33}"/>
              </a:ext>
            </a:extLst>
          </p:cNvPr>
          <p:cNvCxnSpPr>
            <a:cxnSpLocks/>
          </p:cNvCxnSpPr>
          <p:nvPr/>
        </p:nvCxnSpPr>
        <p:spPr>
          <a:xfrm>
            <a:off x="1467106" y="634418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7" name="Title 2">
            <a:extLst>
              <a:ext uri="{FF2B5EF4-FFF2-40B4-BE49-F238E27FC236}">
                <a16:creationId xmlns:a16="http://schemas.microsoft.com/office/drawing/2014/main" id="{4555A28A-CCCE-137D-0F72-0084144EC98E}"/>
              </a:ext>
            </a:extLst>
          </p:cNvPr>
          <p:cNvSpPr txBox="1"/>
          <p:nvPr/>
        </p:nvSpPr>
        <p:spPr>
          <a:xfrm>
            <a:off x="2861324" y="472921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48" name="Title 2">
            <a:extLst>
              <a:ext uri="{FF2B5EF4-FFF2-40B4-BE49-F238E27FC236}">
                <a16:creationId xmlns:a16="http://schemas.microsoft.com/office/drawing/2014/main" id="{3543C01B-091B-4006-BEFC-50011F646BBE}"/>
              </a:ext>
            </a:extLst>
          </p:cNvPr>
          <p:cNvSpPr txBox="1"/>
          <p:nvPr/>
        </p:nvSpPr>
        <p:spPr>
          <a:xfrm>
            <a:off x="4303638" y="470033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52" name="Title 2">
            <a:extLst>
              <a:ext uri="{FF2B5EF4-FFF2-40B4-BE49-F238E27FC236}">
                <a16:creationId xmlns:a16="http://schemas.microsoft.com/office/drawing/2014/main" id="{F1D4DF22-451E-FE81-FAA2-06B0A7B1BEF9}"/>
              </a:ext>
            </a:extLst>
          </p:cNvPr>
          <p:cNvSpPr txBox="1"/>
          <p:nvPr/>
        </p:nvSpPr>
        <p:spPr>
          <a:xfrm>
            <a:off x="1595587" y="4726944"/>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119200529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C5E66CB2-0011-D4FF-2B38-8C33B4CF85E4}"/>
              </a:ext>
            </a:extLst>
          </p:cNvPr>
          <p:cNvSpPr txBox="1"/>
          <p:nvPr/>
        </p:nvSpPr>
        <p:spPr>
          <a:xfrm>
            <a:off x="6304328" y="758494"/>
            <a:ext cx="5679897" cy="5509200"/>
          </a:xfrm>
          <a:prstGeom prst="rect">
            <a:avLst/>
          </a:prstGeom>
          <a:noFill/>
        </p:spPr>
        <p:txBody>
          <a:bodyPr wrap="square">
            <a:spAutoFit/>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t>自然から生まれる</a:t>
            </a:r>
            <a:br>
              <a:rPr kumimoji="0" lang="en-AU" altLang="ja-JP"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br>
            <a:r>
              <a:rPr kumimoji="0" lang="ja-JP" altLang="en-US"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t>飽くなき探求心</a:t>
            </a:r>
            <a:endParaRPr kumimoji="0" lang="en-US" altLang="ja-JP"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オーストラリアワインは、オーストラリアの大地でモダンな考え方をもって作られています。 多様な気候、雄大な自然。これらが私たちの造るワインに冒険という歓びを</a:t>
            </a:r>
            <a:br>
              <a:rPr kumimoji="0" lang="en-AU" altLang="ja-JP"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br>
            <a:r>
              <a:rPr kumimoji="0" lang="ja-JP" alt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もたらしてくれるのです。</a:t>
            </a:r>
            <a:endParaRPr kumimoji="0" 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オーストラリアは世界で最も多様なワインシーンがある国の一つであり、</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65</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ワイン産地で</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150</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種以上のブドウ品種が栽培されています。ブドウ農家とワインメーカーの活気あるのコミュニティがあり、</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230</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年を超える伝統と強い基盤があります。</a:t>
            </a: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ワイン生産者たちはサスティナブルと斬新なワイン造りに挑戦し続け、高品質なワインで国際的な賞賛を受けています。</a:t>
            </a: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ぜひオーストラリアワインの「今」を発見する旅に出かけてみてください。</a:t>
            </a: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sz="1600" b="0" i="0" u="none" strike="noStrike" kern="1200" cap="none" spc="0" normalizeH="0" baseline="0" noProof="0" dirty="0">
              <a:ln>
                <a:noFill/>
              </a:ln>
              <a:solidFill>
                <a:srgbClr val="000000"/>
              </a:solidFill>
              <a:effectLst/>
              <a:uLnTx/>
              <a:uFillTx/>
              <a:latin typeface="Neue Haas Grotesk Text Pro" panose="020B0504020202020204" pitchFamily="34" charset="77"/>
              <a:ea typeface="HGPｺﾞｼｯｸM" panose="020B0600000000000000" pitchFamily="50" charset="-128"/>
              <a:cs typeface="Arial" panose="020B0604020202020204" pitchFamily="34" charset="0"/>
            </a:endParaRPr>
          </a:p>
        </p:txBody>
      </p:sp>
    </p:spTree>
    <p:extLst>
      <p:ext uri="{BB962C8B-B14F-4D97-AF65-F5344CB8AC3E}">
        <p14:creationId xmlns:p14="http://schemas.microsoft.com/office/powerpoint/2010/main" val="149066906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cxnSp>
        <p:nvCxnSpPr>
          <p:cNvPr id="30" name="Straight Connector 29">
            <a:extLst>
              <a:ext uri="{FF2B5EF4-FFF2-40B4-BE49-F238E27FC236}">
                <a16:creationId xmlns:a16="http://schemas.microsoft.com/office/drawing/2014/main" id="{CDD767A6-4305-ABA2-5DBC-E4D86D988604}"/>
              </a:ext>
            </a:extLst>
          </p:cNvPr>
          <p:cNvCxnSpPr>
            <a:cxnSpLocks/>
          </p:cNvCxnSpPr>
          <p:nvPr/>
        </p:nvCxnSpPr>
        <p:spPr>
          <a:xfrm flipV="1">
            <a:off x="7528500" y="2249999"/>
            <a:ext cx="0" cy="202749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6CA056B-4C50-33DE-E7CC-A618DC3C5A1A}"/>
              </a:ext>
            </a:extLst>
          </p:cNvPr>
          <p:cNvCxnSpPr>
            <a:cxnSpLocks/>
          </p:cNvCxnSpPr>
          <p:nvPr/>
        </p:nvCxnSpPr>
        <p:spPr>
          <a:xfrm>
            <a:off x="6518606" y="2249999"/>
            <a:ext cx="100989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410407" y="590594"/>
            <a:ext cx="11283754" cy="1325562"/>
          </a:xfrm>
        </p:spPr>
        <p:txBody>
          <a:bodyPr/>
          <a:lstStyle/>
          <a:p>
            <a:r>
              <a:rPr lang="ja-JP" altLang="en-US" sz="4000" dirty="0">
                <a:solidFill>
                  <a:schemeClr val="accent2"/>
                </a:solidFill>
                <a:latin typeface="Yu Gothic Medium" panose="020B0400000000000000" pitchFamily="34" charset="-128"/>
                <a:ea typeface="Yu Gothic Medium" panose="020B0400000000000000" pitchFamily="34" charset="-128"/>
              </a:rPr>
              <a:t>シャルドネ</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4000" dirty="0">
                <a:solidFill>
                  <a:schemeClr val="bg2"/>
                </a:solidFill>
                <a:latin typeface="Yu Gothic Medium" panose="020B0400000000000000" pitchFamily="34" charset="-128"/>
                <a:ea typeface="Yu Gothic Medium" panose="020B0400000000000000" pitchFamily="34" charset="-128"/>
              </a:rPr>
              <a:t>特徴</a:t>
            </a:r>
            <a:endParaRPr lang="en-US" sz="4000" dirty="0">
              <a:solidFill>
                <a:schemeClr val="bg2"/>
              </a:solidFill>
              <a:latin typeface="Yu Gothic Medium" panose="020B0400000000000000" pitchFamily="34" charset="-128"/>
              <a:ea typeface="Yu Gothic Medium" panose="020B0400000000000000" pitchFamily="34" charset="-128"/>
            </a:endParaRPr>
          </a:p>
        </p:txBody>
      </p:sp>
      <p:sp>
        <p:nvSpPr>
          <p:cNvPr id="4" name="object 58">
            <a:extLst>
              <a:ext uri="{FF2B5EF4-FFF2-40B4-BE49-F238E27FC236}">
                <a16:creationId xmlns:a16="http://schemas.microsoft.com/office/drawing/2014/main" id="{4425084F-9312-792E-73A7-CBEFFFE77094}"/>
              </a:ext>
            </a:extLst>
          </p:cNvPr>
          <p:cNvSpPr txBox="1"/>
          <p:nvPr/>
        </p:nvSpPr>
        <p:spPr>
          <a:xfrm>
            <a:off x="8218958" y="2746014"/>
            <a:ext cx="3048807" cy="1276600"/>
          </a:xfrm>
          <a:prstGeom prst="rect">
            <a:avLst/>
          </a:prstGeom>
        </p:spPr>
        <p:txBody>
          <a:bodyPr vert="horz" wrap="square" lIns="0" tIns="17145" rIns="0" bIns="0" numCol="2" rtlCol="0" anchor="ctr" anchorCtr="0">
            <a:noAutofit/>
          </a:bodyPr>
          <a:lstStyle/>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レモン</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リンゴ</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熟した桃</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柑橘類</a:t>
            </a:r>
            <a:endParaRPr lang="en-AU" altLang="ja-JP" sz="1600" dirty="0">
              <a:latin typeface="Yu Gothic Medium" panose="020B0400000000000000" pitchFamily="34" charset="-128"/>
              <a:ea typeface="Yu Gothic Medium" panose="020B0400000000000000" pitchFamily="34" charset="-128"/>
              <a:cs typeface="Hellix SemiBold"/>
            </a:endParaRPr>
          </a:p>
          <a:p>
            <a:pPr marL="285750" indent="-285750">
              <a:lnSpc>
                <a:spcPct val="98000"/>
              </a:lnSpc>
              <a:spcAft>
                <a:spcPts val="100"/>
              </a:spcAft>
              <a:buClr>
                <a:schemeClr val="bg2"/>
              </a:buClr>
              <a:buFont typeface="Arial" panose="020B0604020202020204" pitchFamily="34" charset="0"/>
              <a:buChar char="•"/>
            </a:pPr>
            <a:endParaRPr lang="en-AU" altLang="ja-JP" sz="1600" dirty="0">
              <a:latin typeface="Yu Gothic Medium" panose="020B0400000000000000" pitchFamily="34" charset="-128"/>
              <a:ea typeface="Yu Gothic Medium" panose="020B0400000000000000" pitchFamily="34" charset="-128"/>
              <a:cs typeface="Hellix SemiBold"/>
            </a:endParaRP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ネクタリン</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メロン</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マンゴー</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パイナップル</a:t>
            </a:r>
            <a:endParaRPr lang="en-AU" sz="1600" dirty="0">
              <a:latin typeface="Yu Gothic Medium" panose="020B0400000000000000" pitchFamily="34" charset="-128"/>
              <a:ea typeface="Yu Gothic Medium" panose="020B0400000000000000" pitchFamily="34" charset="-128"/>
              <a:cs typeface="Hellix SemiBold"/>
            </a:endParaRP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3">
            <a:extLst>
              <a:ext uri="{28A0092B-C50C-407E-A947-70E740481C1C}">
                <a14:useLocalDpi xmlns:a14="http://schemas.microsoft.com/office/drawing/2010/main" val="0"/>
              </a:ext>
            </a:extLst>
          </a:blip>
          <a:srcRect l="3648" r="3648"/>
          <a:stretch/>
        </p:blipFill>
        <p:spPr>
          <a:xfrm>
            <a:off x="5255030" y="593768"/>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3986076" y="4469516"/>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AU" sz="36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6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4" name="object 58">
            <a:extLst>
              <a:ext uri="{FF2B5EF4-FFF2-40B4-BE49-F238E27FC236}">
                <a16:creationId xmlns:a16="http://schemas.microsoft.com/office/drawing/2014/main" id="{D2F11005-4364-9197-5D9A-D53880A92F66}"/>
              </a:ext>
            </a:extLst>
          </p:cNvPr>
          <p:cNvSpPr txBox="1"/>
          <p:nvPr/>
        </p:nvSpPr>
        <p:spPr>
          <a:xfrm>
            <a:off x="8218960" y="2485697"/>
            <a:ext cx="3246242" cy="263534"/>
          </a:xfrm>
          <a:prstGeom prst="rect">
            <a:avLst/>
          </a:prstGeom>
          <a:noFill/>
        </p:spPr>
        <p:txBody>
          <a:bodyPr vert="horz" wrap="square" lIns="0" tIns="17145" rIns="0" bIns="0" rtlCol="0">
            <a:spAutoFit/>
          </a:bodyPr>
          <a:lstStyle/>
          <a:p>
            <a:pPr>
              <a:buClr>
                <a:srgbClr val="F40000"/>
              </a:buClr>
            </a:pPr>
            <a:r>
              <a:rPr lang="ja-JP" altLang="en-US" sz="1600" b="1" dirty="0">
                <a:latin typeface="Yu Gothic Medium" panose="020B0400000000000000" pitchFamily="34" charset="-128"/>
                <a:ea typeface="Yu Gothic Medium" panose="020B0400000000000000" pitchFamily="34" charset="-128"/>
                <a:cs typeface="Hellix SemiBold"/>
              </a:rPr>
              <a:t>典型的な味わい：</a:t>
            </a:r>
            <a:endParaRPr lang="en-US" sz="1600" b="1" dirty="0">
              <a:latin typeface="Yu Gothic Medium" panose="020B0400000000000000" pitchFamily="34" charset="-128"/>
              <a:ea typeface="Yu Gothic Medium" panose="020B0400000000000000" pitchFamily="34" charset="-128"/>
              <a:cs typeface="Hellix SemiBold"/>
            </a:endParaRPr>
          </a:p>
        </p:txBody>
      </p:sp>
      <p:sp>
        <p:nvSpPr>
          <p:cNvPr id="7" name="object 58">
            <a:extLst>
              <a:ext uri="{FF2B5EF4-FFF2-40B4-BE49-F238E27FC236}">
                <a16:creationId xmlns:a16="http://schemas.microsoft.com/office/drawing/2014/main" id="{2C21939C-AF05-D01E-E7EC-E676BB763D56}"/>
              </a:ext>
            </a:extLst>
          </p:cNvPr>
          <p:cNvSpPr txBox="1"/>
          <p:nvPr/>
        </p:nvSpPr>
        <p:spPr>
          <a:xfrm>
            <a:off x="8226025" y="4022614"/>
            <a:ext cx="3869183" cy="263534"/>
          </a:xfrm>
          <a:prstGeom prst="rect">
            <a:avLst/>
          </a:prstGeom>
          <a:noFill/>
        </p:spPr>
        <p:txBody>
          <a:bodyPr vert="horz" wrap="square" lIns="0" tIns="17145" rIns="0" bIns="0" rtlCol="0">
            <a:spAutoFit/>
          </a:bodyPr>
          <a:lstStyle/>
          <a:p>
            <a:pPr>
              <a:buClr>
                <a:srgbClr val="F40000"/>
              </a:buClr>
            </a:pPr>
            <a:r>
              <a:rPr lang="ja-JP" altLang="en-US" sz="1600" b="1" dirty="0">
                <a:latin typeface="Yu Gothic Medium" panose="020B0400000000000000" pitchFamily="34" charset="-128"/>
                <a:ea typeface="Yu Gothic Medium" panose="020B0400000000000000" pitchFamily="34" charset="-128"/>
                <a:cs typeface="Hellix SemiBold"/>
              </a:rPr>
              <a:t>典型的なオーク樽熟成の風味：</a:t>
            </a:r>
            <a:endParaRPr lang="en-US" sz="1600" b="1" dirty="0">
              <a:latin typeface="Yu Gothic Medium" panose="020B0400000000000000" pitchFamily="34" charset="-128"/>
              <a:ea typeface="Yu Gothic Medium" panose="020B0400000000000000" pitchFamily="34" charset="-128"/>
              <a:cs typeface="Hellix SemiBold"/>
            </a:endParaRPr>
          </a:p>
        </p:txBody>
      </p:sp>
      <p:sp>
        <p:nvSpPr>
          <p:cNvPr id="10" name="Oval 9">
            <a:extLst>
              <a:ext uri="{FF2B5EF4-FFF2-40B4-BE49-F238E27FC236}">
                <a16:creationId xmlns:a16="http://schemas.microsoft.com/office/drawing/2014/main" id="{6F56D2EB-195E-E0F7-2B13-B4E3B0A8B0B4}"/>
              </a:ext>
            </a:extLst>
          </p:cNvPr>
          <p:cNvSpPr/>
          <p:nvPr/>
        </p:nvSpPr>
        <p:spPr>
          <a:xfrm>
            <a:off x="189157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25571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261986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298400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5D5E2F84-A7FC-2923-990C-971FADE9EC37}"/>
              </a:ext>
            </a:extLst>
          </p:cNvPr>
          <p:cNvSpPr/>
          <p:nvPr/>
        </p:nvSpPr>
        <p:spPr>
          <a:xfrm>
            <a:off x="334852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371305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07139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444209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480662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2990516" y="2620133"/>
            <a:ext cx="122876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シャルドネ</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54" name="Oval 53">
            <a:extLst>
              <a:ext uri="{FF2B5EF4-FFF2-40B4-BE49-F238E27FC236}">
                <a16:creationId xmlns:a16="http://schemas.microsoft.com/office/drawing/2014/main" id="{889E2E6B-B4FC-4D27-093E-FF22D5ADCF2C}"/>
              </a:ext>
            </a:extLst>
          </p:cNvPr>
          <p:cNvSpPr/>
          <p:nvPr/>
        </p:nvSpPr>
        <p:spPr>
          <a:xfrm>
            <a:off x="1891575" y="3343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255718"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2619861"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2984004"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9" name="Oval 58">
            <a:extLst>
              <a:ext uri="{FF2B5EF4-FFF2-40B4-BE49-F238E27FC236}">
                <a16:creationId xmlns:a16="http://schemas.microsoft.com/office/drawing/2014/main" id="{28A46049-63B6-2E72-2848-E3A891BCC211}"/>
              </a:ext>
            </a:extLst>
          </p:cNvPr>
          <p:cNvSpPr/>
          <p:nvPr/>
        </p:nvSpPr>
        <p:spPr>
          <a:xfrm>
            <a:off x="334852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371305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071397"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4442099"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4806623"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9" name="Oval 68">
            <a:extLst>
              <a:ext uri="{FF2B5EF4-FFF2-40B4-BE49-F238E27FC236}">
                <a16:creationId xmlns:a16="http://schemas.microsoft.com/office/drawing/2014/main" id="{0578BD73-E803-010F-D580-99A4F5AF1A1C}"/>
              </a:ext>
            </a:extLst>
          </p:cNvPr>
          <p:cNvSpPr/>
          <p:nvPr/>
        </p:nvSpPr>
        <p:spPr>
          <a:xfrm>
            <a:off x="1891575"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255718"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261986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298400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34852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371305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07139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444209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480662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9ADF75C1-2283-CB22-99AC-2C1A54F55AA9}"/>
              </a:ext>
            </a:extLst>
          </p:cNvPr>
          <p:cNvSpPr/>
          <p:nvPr/>
        </p:nvSpPr>
        <p:spPr>
          <a:xfrm>
            <a:off x="1891575"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25571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2619861"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2984004"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34852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371305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07139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4442099"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480662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C078604D-736D-2D36-8664-746636080348}"/>
              </a:ext>
            </a:extLst>
          </p:cNvPr>
          <p:cNvSpPr/>
          <p:nvPr/>
        </p:nvSpPr>
        <p:spPr>
          <a:xfrm>
            <a:off x="189157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25571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261986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2984004"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34852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371305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071397"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4442099"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4806623"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6" name="Oval 115">
            <a:extLst>
              <a:ext uri="{FF2B5EF4-FFF2-40B4-BE49-F238E27FC236}">
                <a16:creationId xmlns:a16="http://schemas.microsoft.com/office/drawing/2014/main" id="{D11C57C6-EF40-F4C0-3BC7-803F45BD5066}"/>
              </a:ext>
            </a:extLst>
          </p:cNvPr>
          <p:cNvSpPr/>
          <p:nvPr/>
        </p:nvSpPr>
        <p:spPr>
          <a:xfrm>
            <a:off x="1891575"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25571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2619861"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298400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EEF402AA-A4A0-D4C2-059E-E66982B6EBE5}"/>
              </a:ext>
            </a:extLst>
          </p:cNvPr>
          <p:cNvSpPr/>
          <p:nvPr/>
        </p:nvSpPr>
        <p:spPr>
          <a:xfrm>
            <a:off x="3713052"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444209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480662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79354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359151" y="5801005"/>
            <a:ext cx="1255888"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12.5% – 14.5%</a:t>
            </a:r>
          </a:p>
        </p:txBody>
      </p:sp>
      <p:sp>
        <p:nvSpPr>
          <p:cNvPr id="127" name="Title 2">
            <a:extLst>
              <a:ext uri="{FF2B5EF4-FFF2-40B4-BE49-F238E27FC236}">
                <a16:creationId xmlns:a16="http://schemas.microsoft.com/office/drawing/2014/main" id="{B5A9709D-06AD-382A-042C-DC037BA6DFC0}"/>
              </a:ext>
            </a:extLst>
          </p:cNvPr>
          <p:cNvSpPr txBox="1"/>
          <p:nvPr/>
        </p:nvSpPr>
        <p:spPr>
          <a:xfrm>
            <a:off x="4356425"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36" name="Straight Connector 135">
            <a:extLst>
              <a:ext uri="{FF2B5EF4-FFF2-40B4-BE49-F238E27FC236}">
                <a16:creationId xmlns:a16="http://schemas.microsoft.com/office/drawing/2014/main" id="{DC00D633-CAA8-3798-641F-950A201C4254}"/>
              </a:ext>
            </a:extLst>
          </p:cNvPr>
          <p:cNvCxnSpPr>
            <a:cxnSpLocks/>
          </p:cNvCxnSpPr>
          <p:nvPr/>
        </p:nvCxnSpPr>
        <p:spPr>
          <a:xfrm>
            <a:off x="7531443" y="2627277"/>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1C132A17-50C4-C04D-C7CE-31CCC7C94209}"/>
              </a:ext>
            </a:extLst>
          </p:cNvPr>
          <p:cNvCxnSpPr>
            <a:cxnSpLocks/>
          </p:cNvCxnSpPr>
          <p:nvPr/>
        </p:nvCxnSpPr>
        <p:spPr>
          <a:xfrm>
            <a:off x="7531443" y="427749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4068414" y="6152078"/>
            <a:ext cx="278634" cy="272668"/>
            <a:chOff x="8032638" y="5926610"/>
            <a:chExt cx="278634" cy="272668"/>
          </a:xfrm>
        </p:grpSpPr>
        <p:sp>
          <p:nvSpPr>
            <p:cNvPr id="8" name="Freeform 7">
              <a:extLst>
                <a:ext uri="{FF2B5EF4-FFF2-40B4-BE49-F238E27FC236}">
                  <a16:creationId xmlns:a16="http://schemas.microsoft.com/office/drawing/2014/main" id="{4457550D-D6A7-A7C4-1FA9-F03BB865B97A}"/>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3507982"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7" name="object 58">
            <a:extLst>
              <a:ext uri="{FF2B5EF4-FFF2-40B4-BE49-F238E27FC236}">
                <a16:creationId xmlns:a16="http://schemas.microsoft.com/office/drawing/2014/main" id="{CD3F8D01-70E7-3584-39CE-A682CD0E1B30}"/>
              </a:ext>
            </a:extLst>
          </p:cNvPr>
          <p:cNvSpPr txBox="1"/>
          <p:nvPr/>
        </p:nvSpPr>
        <p:spPr>
          <a:xfrm>
            <a:off x="8218958" y="4768309"/>
            <a:ext cx="3048807" cy="1276599"/>
          </a:xfrm>
          <a:prstGeom prst="rect">
            <a:avLst/>
          </a:prstGeom>
        </p:spPr>
        <p:txBody>
          <a:bodyPr vert="horz" wrap="square" lIns="0" tIns="17145" rIns="0" bIns="0" numCol="2" rtlCol="0" anchor="ctr" anchorCtr="0">
            <a:noAutofit/>
          </a:bodyPr>
          <a:lstStyle/>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トースト</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ヴァニラ</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バター</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トフィー</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蜂蜜</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クレーム・</a:t>
            </a:r>
            <a:br>
              <a:rPr lang="ja-JP" altLang="en-US" sz="1600" dirty="0">
                <a:latin typeface="Yu Gothic Medium" panose="020B0400000000000000" pitchFamily="34" charset="-128"/>
                <a:ea typeface="Yu Gothic Medium" panose="020B0400000000000000" pitchFamily="34" charset="-128"/>
                <a:cs typeface="Hellix SemiBold"/>
              </a:rPr>
            </a:br>
            <a:r>
              <a:rPr lang="ja-JP" altLang="en-US" sz="1600" dirty="0">
                <a:latin typeface="Yu Gothic Medium" panose="020B0400000000000000" pitchFamily="34" charset="-128"/>
                <a:ea typeface="Yu Gothic Medium" panose="020B0400000000000000" pitchFamily="34" charset="-128"/>
                <a:cs typeface="Hellix SemiBold"/>
              </a:rPr>
              <a:t>ブリュレ</a:t>
            </a:r>
            <a:endParaRPr lang="en-AU" altLang="ja-JP" sz="1600" dirty="0">
              <a:latin typeface="Yu Gothic Medium" panose="020B0400000000000000" pitchFamily="34" charset="-128"/>
              <a:ea typeface="Yu Gothic Medium" panose="020B0400000000000000" pitchFamily="34" charset="-128"/>
              <a:cs typeface="Hellix SemiBold"/>
            </a:endParaRP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シナモン</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ココナッツ</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ヌガー</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トーストアーモンド</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スパイス</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チョーク</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ミネラル感</a:t>
            </a:r>
            <a:endParaRPr lang="en-AU" sz="1600" dirty="0">
              <a:latin typeface="Yu Gothic Medium" panose="020B0400000000000000" pitchFamily="34" charset="-128"/>
              <a:ea typeface="Yu Gothic Medium" panose="020B0400000000000000" pitchFamily="34" charset="-128"/>
              <a:cs typeface="Hellix SemiBold"/>
            </a:endParaRPr>
          </a:p>
        </p:txBody>
      </p:sp>
      <p:grpSp>
        <p:nvGrpSpPr>
          <p:cNvPr id="18" name="Group 17">
            <a:extLst>
              <a:ext uri="{FF2B5EF4-FFF2-40B4-BE49-F238E27FC236}">
                <a16:creationId xmlns:a16="http://schemas.microsoft.com/office/drawing/2014/main" id="{A1069411-5650-5DBF-62AF-0F67699EAD73}"/>
              </a:ext>
            </a:extLst>
          </p:cNvPr>
          <p:cNvGrpSpPr/>
          <p:nvPr/>
        </p:nvGrpSpPr>
        <p:grpSpPr>
          <a:xfrm rot="10800000">
            <a:off x="3348886" y="6152078"/>
            <a:ext cx="278634" cy="272668"/>
            <a:chOff x="8032638" y="5926610"/>
            <a:chExt cx="278634" cy="272668"/>
          </a:xfrm>
        </p:grpSpPr>
        <p:sp>
          <p:nvSpPr>
            <p:cNvPr id="19" name="Freeform 18">
              <a:extLst>
                <a:ext uri="{FF2B5EF4-FFF2-40B4-BE49-F238E27FC236}">
                  <a16:creationId xmlns:a16="http://schemas.microsoft.com/office/drawing/2014/main" id="{5E48266D-97F6-1D1B-14B0-B030C4FDA226}"/>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2" name="Freeform 21">
              <a:extLst>
                <a:ext uri="{FF2B5EF4-FFF2-40B4-BE49-F238E27FC236}">
                  <a16:creationId xmlns:a16="http://schemas.microsoft.com/office/drawing/2014/main" id="{66BA2F64-2DF9-95D0-601E-3919A6A7D1D7}"/>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11" name="Title 2">
            <a:extLst>
              <a:ext uri="{FF2B5EF4-FFF2-40B4-BE49-F238E27FC236}">
                <a16:creationId xmlns:a16="http://schemas.microsoft.com/office/drawing/2014/main" id="{14EBEE3E-2D39-C9CA-6D51-42EA9DA049F1}"/>
              </a:ext>
            </a:extLst>
          </p:cNvPr>
          <p:cNvSpPr txBox="1"/>
          <p:nvPr/>
        </p:nvSpPr>
        <p:spPr>
          <a:xfrm>
            <a:off x="396626" y="2232232"/>
            <a:ext cx="1070480"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400000000000000" pitchFamily="34" charset="-128"/>
                <a:ea typeface="Yu Gothic Medium" panose="020B0400000000000000" pitchFamily="34" charset="-128"/>
              </a:rPr>
              <a:t>色調</a:t>
            </a:r>
            <a:endParaRPr lang="en-US" sz="1600" dirty="0">
              <a:solidFill>
                <a:schemeClr val="tx1"/>
              </a:solidFill>
              <a:latin typeface="Yu Gothic Medium" panose="020B0400000000000000" pitchFamily="34" charset="-128"/>
              <a:ea typeface="Yu Gothic Medium" panose="020B0400000000000000" pitchFamily="34" charset="-128"/>
            </a:endParaRPr>
          </a:p>
        </p:txBody>
      </p:sp>
      <p:cxnSp>
        <p:nvCxnSpPr>
          <p:cNvPr id="12" name="Straight Connector 11">
            <a:extLst>
              <a:ext uri="{FF2B5EF4-FFF2-40B4-BE49-F238E27FC236}">
                <a16:creationId xmlns:a16="http://schemas.microsoft.com/office/drawing/2014/main" id="{4E6F879A-649B-DB80-0B00-F708B9A3BF5D}"/>
              </a:ext>
            </a:extLst>
          </p:cNvPr>
          <p:cNvCxnSpPr>
            <a:cxnSpLocks/>
          </p:cNvCxnSpPr>
          <p:nvPr/>
        </p:nvCxnSpPr>
        <p:spPr>
          <a:xfrm>
            <a:off x="931866" y="2340598"/>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3" name="Title 2">
            <a:extLst>
              <a:ext uri="{FF2B5EF4-FFF2-40B4-BE49-F238E27FC236}">
                <a16:creationId xmlns:a16="http://schemas.microsoft.com/office/drawing/2014/main" id="{0E2BB8EF-6123-6F10-0970-89D4B07667CC}"/>
              </a:ext>
            </a:extLst>
          </p:cNvPr>
          <p:cNvSpPr txBox="1"/>
          <p:nvPr/>
        </p:nvSpPr>
        <p:spPr>
          <a:xfrm>
            <a:off x="362731" y="333426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ボディ</a:t>
            </a:r>
            <a:endParaRPr lang="en-US" sz="1500" dirty="0">
              <a:solidFill>
                <a:schemeClr val="tx1"/>
              </a:solidFill>
              <a:latin typeface="Yu Gothic Medium" panose="020B0400000000000000" pitchFamily="34" charset="-128"/>
              <a:ea typeface="Yu Gothic Medium" panose="020B0400000000000000" pitchFamily="34" charset="-128"/>
            </a:endParaRPr>
          </a:p>
        </p:txBody>
      </p:sp>
      <p:sp>
        <p:nvSpPr>
          <p:cNvPr id="25" name="Title 2">
            <a:extLst>
              <a:ext uri="{FF2B5EF4-FFF2-40B4-BE49-F238E27FC236}">
                <a16:creationId xmlns:a16="http://schemas.microsoft.com/office/drawing/2014/main" id="{24623447-EFA5-EC57-67FA-8DF35814CA67}"/>
              </a:ext>
            </a:extLst>
          </p:cNvPr>
          <p:cNvSpPr txBox="1"/>
          <p:nvPr/>
        </p:nvSpPr>
        <p:spPr>
          <a:xfrm>
            <a:off x="1745146" y="306105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ライト</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26" name="Title 2">
            <a:extLst>
              <a:ext uri="{FF2B5EF4-FFF2-40B4-BE49-F238E27FC236}">
                <a16:creationId xmlns:a16="http://schemas.microsoft.com/office/drawing/2014/main" id="{0FE613C7-05B8-6F50-1B8A-67DDA50136B2}"/>
              </a:ext>
            </a:extLst>
          </p:cNvPr>
          <p:cNvSpPr txBox="1"/>
          <p:nvPr/>
        </p:nvSpPr>
        <p:spPr>
          <a:xfrm>
            <a:off x="2834298" y="306105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27" name="Title 2">
            <a:extLst>
              <a:ext uri="{FF2B5EF4-FFF2-40B4-BE49-F238E27FC236}">
                <a16:creationId xmlns:a16="http://schemas.microsoft.com/office/drawing/2014/main" id="{C0A4057A-61A6-ACE6-BB6E-B180F437F4A6}"/>
              </a:ext>
            </a:extLst>
          </p:cNvPr>
          <p:cNvSpPr txBox="1"/>
          <p:nvPr/>
        </p:nvSpPr>
        <p:spPr>
          <a:xfrm>
            <a:off x="4308028" y="306105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フル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28" name="Title 2">
            <a:extLst>
              <a:ext uri="{FF2B5EF4-FFF2-40B4-BE49-F238E27FC236}">
                <a16:creationId xmlns:a16="http://schemas.microsoft.com/office/drawing/2014/main" id="{A4940652-BA69-B432-0E4F-23ECF4694E31}"/>
              </a:ext>
            </a:extLst>
          </p:cNvPr>
          <p:cNvSpPr txBox="1"/>
          <p:nvPr/>
        </p:nvSpPr>
        <p:spPr>
          <a:xfrm>
            <a:off x="1745146" y="390131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29" name="Title 2">
            <a:extLst>
              <a:ext uri="{FF2B5EF4-FFF2-40B4-BE49-F238E27FC236}">
                <a16:creationId xmlns:a16="http://schemas.microsoft.com/office/drawing/2014/main" id="{E0D72617-EB37-F6D0-6C09-32CCE80A5A30}"/>
              </a:ext>
            </a:extLst>
          </p:cNvPr>
          <p:cNvSpPr txBox="1"/>
          <p:nvPr/>
        </p:nvSpPr>
        <p:spPr>
          <a:xfrm>
            <a:off x="2865714" y="390131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1" name="Title 2">
            <a:extLst>
              <a:ext uri="{FF2B5EF4-FFF2-40B4-BE49-F238E27FC236}">
                <a16:creationId xmlns:a16="http://schemas.microsoft.com/office/drawing/2014/main" id="{1C0AD92E-6B08-5469-93C5-BDC3977F2FCD}"/>
              </a:ext>
            </a:extLst>
          </p:cNvPr>
          <p:cNvSpPr txBox="1"/>
          <p:nvPr/>
        </p:nvSpPr>
        <p:spPr>
          <a:xfrm>
            <a:off x="4308028" y="390131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甘口</a:t>
            </a:r>
            <a:endParaRPr lang="ja-JP" altLang="en-US" sz="1200" cap="none" dirty="0">
              <a:solidFill>
                <a:schemeClr val="tx1"/>
              </a:solidFill>
              <a:latin typeface="Yu Gothic Medium" panose="020B0400000000000000" pitchFamily="34" charset="-128"/>
              <a:ea typeface="Yu Gothic Medium" panose="020B0400000000000000" pitchFamily="34" charset="-128"/>
            </a:endParaRPr>
          </a:p>
        </p:txBody>
      </p:sp>
      <p:cxnSp>
        <p:nvCxnSpPr>
          <p:cNvPr id="33" name="Straight Connector 32">
            <a:extLst>
              <a:ext uri="{FF2B5EF4-FFF2-40B4-BE49-F238E27FC236}">
                <a16:creationId xmlns:a16="http://schemas.microsoft.com/office/drawing/2014/main" id="{54C9E644-23B0-5FF5-4B4B-55189CE16B18}"/>
              </a:ext>
            </a:extLst>
          </p:cNvPr>
          <p:cNvCxnSpPr>
            <a:cxnSpLocks/>
          </p:cNvCxnSpPr>
          <p:nvPr/>
        </p:nvCxnSpPr>
        <p:spPr>
          <a:xfrm>
            <a:off x="1038998" y="350213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4" name="Title 2">
            <a:extLst>
              <a:ext uri="{FF2B5EF4-FFF2-40B4-BE49-F238E27FC236}">
                <a16:creationId xmlns:a16="http://schemas.microsoft.com/office/drawing/2014/main" id="{B65194DA-CC23-A1E8-5EA4-5D04BB056FB6}"/>
              </a:ext>
            </a:extLst>
          </p:cNvPr>
          <p:cNvSpPr txBox="1"/>
          <p:nvPr/>
        </p:nvSpPr>
        <p:spPr>
          <a:xfrm>
            <a:off x="362731" y="42054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甘み</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35" name="Straight Connector 34">
            <a:extLst>
              <a:ext uri="{FF2B5EF4-FFF2-40B4-BE49-F238E27FC236}">
                <a16:creationId xmlns:a16="http://schemas.microsoft.com/office/drawing/2014/main" id="{E7451F64-8FEF-F1AC-083C-4E40E787310D}"/>
              </a:ext>
            </a:extLst>
          </p:cNvPr>
          <p:cNvCxnSpPr>
            <a:cxnSpLocks/>
          </p:cNvCxnSpPr>
          <p:nvPr/>
        </p:nvCxnSpPr>
        <p:spPr>
          <a:xfrm>
            <a:off x="931866" y="4373284"/>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8" name="Title 2">
            <a:extLst>
              <a:ext uri="{FF2B5EF4-FFF2-40B4-BE49-F238E27FC236}">
                <a16:creationId xmlns:a16="http://schemas.microsoft.com/office/drawing/2014/main" id="{3E1FF5AB-092E-F172-B400-C0878B83B96C}"/>
              </a:ext>
            </a:extLst>
          </p:cNvPr>
          <p:cNvSpPr txBox="1"/>
          <p:nvPr/>
        </p:nvSpPr>
        <p:spPr>
          <a:xfrm>
            <a:off x="362731" y="504567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オーク</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39" name="Straight Connector 38">
            <a:extLst>
              <a:ext uri="{FF2B5EF4-FFF2-40B4-BE49-F238E27FC236}">
                <a16:creationId xmlns:a16="http://schemas.microsoft.com/office/drawing/2014/main" id="{02F5E81D-9F6E-278F-1D73-1B65B85DB97B}"/>
              </a:ext>
            </a:extLst>
          </p:cNvPr>
          <p:cNvCxnSpPr>
            <a:cxnSpLocks/>
          </p:cNvCxnSpPr>
          <p:nvPr/>
        </p:nvCxnSpPr>
        <p:spPr>
          <a:xfrm>
            <a:off x="1038998" y="521354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0" name="Title 2">
            <a:extLst>
              <a:ext uri="{FF2B5EF4-FFF2-40B4-BE49-F238E27FC236}">
                <a16:creationId xmlns:a16="http://schemas.microsoft.com/office/drawing/2014/main" id="{8E9A674D-7149-9159-4F77-FECB140A5FE3}"/>
              </a:ext>
            </a:extLst>
          </p:cNvPr>
          <p:cNvSpPr txBox="1"/>
          <p:nvPr/>
        </p:nvSpPr>
        <p:spPr>
          <a:xfrm>
            <a:off x="362731" y="53916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酸</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47" name="Straight Connector 46">
            <a:extLst>
              <a:ext uri="{FF2B5EF4-FFF2-40B4-BE49-F238E27FC236}">
                <a16:creationId xmlns:a16="http://schemas.microsoft.com/office/drawing/2014/main" id="{1A20F304-49C1-9960-F1DB-BB794F150A12}"/>
              </a:ext>
            </a:extLst>
          </p:cNvPr>
          <p:cNvCxnSpPr>
            <a:cxnSpLocks/>
          </p:cNvCxnSpPr>
          <p:nvPr/>
        </p:nvCxnSpPr>
        <p:spPr>
          <a:xfrm>
            <a:off x="753657" y="5559532"/>
            <a:ext cx="10378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9" name="Title 2">
            <a:extLst>
              <a:ext uri="{FF2B5EF4-FFF2-40B4-BE49-F238E27FC236}">
                <a16:creationId xmlns:a16="http://schemas.microsoft.com/office/drawing/2014/main" id="{1B4AC6CF-3B6E-B547-CD3A-C6CE1A6C9F80}"/>
              </a:ext>
            </a:extLst>
          </p:cNvPr>
          <p:cNvSpPr txBox="1"/>
          <p:nvPr/>
        </p:nvSpPr>
        <p:spPr>
          <a:xfrm>
            <a:off x="362731" y="617631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アルコール</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50" name="Straight Connector 49">
            <a:extLst>
              <a:ext uri="{FF2B5EF4-FFF2-40B4-BE49-F238E27FC236}">
                <a16:creationId xmlns:a16="http://schemas.microsoft.com/office/drawing/2014/main" id="{9AB7C9B2-95AC-1223-50A7-A19D5ADBDB40}"/>
              </a:ext>
            </a:extLst>
          </p:cNvPr>
          <p:cNvCxnSpPr>
            <a:cxnSpLocks/>
          </p:cNvCxnSpPr>
          <p:nvPr/>
        </p:nvCxnSpPr>
        <p:spPr>
          <a:xfrm>
            <a:off x="1467106" y="634418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7" name="Title 2">
            <a:extLst>
              <a:ext uri="{FF2B5EF4-FFF2-40B4-BE49-F238E27FC236}">
                <a16:creationId xmlns:a16="http://schemas.microsoft.com/office/drawing/2014/main" id="{C259D457-2D0F-F7D4-6A9E-EFAA196AE6B1}"/>
              </a:ext>
            </a:extLst>
          </p:cNvPr>
          <p:cNvSpPr txBox="1"/>
          <p:nvPr/>
        </p:nvSpPr>
        <p:spPr>
          <a:xfrm>
            <a:off x="2861324" y="472921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48" name="Title 2">
            <a:extLst>
              <a:ext uri="{FF2B5EF4-FFF2-40B4-BE49-F238E27FC236}">
                <a16:creationId xmlns:a16="http://schemas.microsoft.com/office/drawing/2014/main" id="{36FD2F5B-F655-8CB4-64BB-0621235F9E26}"/>
              </a:ext>
            </a:extLst>
          </p:cNvPr>
          <p:cNvSpPr txBox="1"/>
          <p:nvPr/>
        </p:nvSpPr>
        <p:spPr>
          <a:xfrm>
            <a:off x="4303638" y="470033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51" name="Title 2">
            <a:extLst>
              <a:ext uri="{FF2B5EF4-FFF2-40B4-BE49-F238E27FC236}">
                <a16:creationId xmlns:a16="http://schemas.microsoft.com/office/drawing/2014/main" id="{B6A31EC3-64F1-D862-BE31-E039A2875C0D}"/>
              </a:ext>
            </a:extLst>
          </p:cNvPr>
          <p:cNvSpPr txBox="1"/>
          <p:nvPr/>
        </p:nvSpPr>
        <p:spPr>
          <a:xfrm>
            <a:off x="1595587" y="4726944"/>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164068906"/>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p:nvPr>
        </p:nvSpPr>
        <p:spPr>
          <a:xfrm>
            <a:off x="623888" y="595639"/>
            <a:ext cx="11283754" cy="1325562"/>
          </a:xfrm>
        </p:spPr>
        <p:txBody>
          <a:bodyPr/>
          <a:lstStyle/>
          <a:p>
            <a:r>
              <a:rPr lang="ja-JP" altLang="en-US" sz="4000">
                <a:solidFill>
                  <a:schemeClr val="accent2"/>
                </a:solidFill>
                <a:latin typeface="Yu Gothic Medium" panose="020B0400000000000000" pitchFamily="34" charset="-128"/>
                <a:ea typeface="Yu Gothic Medium" panose="020B0400000000000000" pitchFamily="34" charset="-128"/>
              </a:rPr>
              <a:t>シラーズ</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4000">
                <a:solidFill>
                  <a:schemeClr val="bg2"/>
                </a:solidFill>
                <a:latin typeface="Yu Gothic Medium" panose="020B0400000000000000" pitchFamily="34" charset="-128"/>
                <a:ea typeface="Yu Gothic Medium" panose="020B0400000000000000" pitchFamily="34" charset="-128"/>
              </a:rPr>
              <a:t>特徴</a:t>
            </a:r>
            <a:endParaRPr lang="en-US" sz="4000" dirty="0">
              <a:solidFill>
                <a:schemeClr val="bg2"/>
              </a:solidFill>
              <a:latin typeface="Yu Gothic Medium" panose="020B0400000000000000" pitchFamily="34" charset="-128"/>
              <a:ea typeface="Yu Gothic Medium" panose="020B0400000000000000" pitchFamily="34" charset="-128"/>
            </a:endParaRP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screen">
            <a:extLst>
              <a:ext uri="{28A0092B-C50C-407E-A947-70E740481C1C}">
                <a14:useLocalDpi xmlns:a14="http://schemas.microsoft.com/office/drawing/2010/main"/>
              </a:ext>
            </a:extLst>
          </a:blip>
          <a:srcRect l="8675" r="8675"/>
          <a:stretch/>
        </p:blipFill>
        <p:spPr>
          <a:xfrm>
            <a:off x="5672168"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4545564"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28375" y="184046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92518" y="183756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56661" y="183756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20804" y="183756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984C8C4D-8F79-3F95-64F0-3F8DF32F7E86}"/>
              </a:ext>
            </a:extLst>
          </p:cNvPr>
          <p:cNvSpPr/>
          <p:nvPr/>
        </p:nvSpPr>
        <p:spPr>
          <a:xfrm>
            <a:off x="3485328" y="183756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49852" y="183756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208197" y="183756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78899" y="183756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43423" y="183756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4604738" y="2284754"/>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シラーズ</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3" name="Oval 32">
            <a:extLst>
              <a:ext uri="{FF2B5EF4-FFF2-40B4-BE49-F238E27FC236}">
                <a16:creationId xmlns:a16="http://schemas.microsoft.com/office/drawing/2014/main" id="{01E16359-1627-2920-00FD-6FBE917ED7D7}"/>
              </a:ext>
            </a:extLst>
          </p:cNvPr>
          <p:cNvSpPr/>
          <p:nvPr/>
        </p:nvSpPr>
        <p:spPr>
          <a:xfrm>
            <a:off x="2028375" y="298964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92518"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56661"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20804"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9" name="Oval 38">
            <a:extLst>
              <a:ext uri="{FF2B5EF4-FFF2-40B4-BE49-F238E27FC236}">
                <a16:creationId xmlns:a16="http://schemas.microsoft.com/office/drawing/2014/main" id="{782FFC8C-30DA-0414-3434-62A7C3F3D806}"/>
              </a:ext>
            </a:extLst>
          </p:cNvPr>
          <p:cNvSpPr/>
          <p:nvPr/>
        </p:nvSpPr>
        <p:spPr>
          <a:xfrm>
            <a:off x="3485328"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49852"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208197"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78899"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43423"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4" name="Oval 63">
            <a:extLst>
              <a:ext uri="{FF2B5EF4-FFF2-40B4-BE49-F238E27FC236}">
                <a16:creationId xmlns:a16="http://schemas.microsoft.com/office/drawing/2014/main" id="{3E8FC32D-8C9A-564C-F98B-B3AAE41E9B4C}"/>
              </a:ext>
            </a:extLst>
          </p:cNvPr>
          <p:cNvSpPr/>
          <p:nvPr/>
        </p:nvSpPr>
        <p:spPr>
          <a:xfrm>
            <a:off x="2028375" y="382990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92518" y="38269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56661"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20804"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85328"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49852"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208197"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78899"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43423"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9" name="Oval 138">
            <a:extLst>
              <a:ext uri="{FF2B5EF4-FFF2-40B4-BE49-F238E27FC236}">
                <a16:creationId xmlns:a16="http://schemas.microsoft.com/office/drawing/2014/main" id="{CBD79589-22FC-6131-28CE-9C70E1FEF947}"/>
              </a:ext>
            </a:extLst>
          </p:cNvPr>
          <p:cNvSpPr/>
          <p:nvPr/>
        </p:nvSpPr>
        <p:spPr>
          <a:xfrm>
            <a:off x="2028375" y="467016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92518" y="4667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56661" y="4667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20804" y="4667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85328"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9852"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208197"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78899"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43423"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3" name="Oval 152">
            <a:extLst>
              <a:ext uri="{FF2B5EF4-FFF2-40B4-BE49-F238E27FC236}">
                <a16:creationId xmlns:a16="http://schemas.microsoft.com/office/drawing/2014/main" id="{BB001D52-6ACE-43A7-54C7-624FDA7455B3}"/>
              </a:ext>
            </a:extLst>
          </p:cNvPr>
          <p:cNvSpPr/>
          <p:nvPr/>
        </p:nvSpPr>
        <p:spPr>
          <a:xfrm>
            <a:off x="2028375" y="501614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92518"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56661"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20804"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85328"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9852"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208197"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78899"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43423"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4" name="Oval 163">
            <a:extLst>
              <a:ext uri="{FF2B5EF4-FFF2-40B4-BE49-F238E27FC236}">
                <a16:creationId xmlns:a16="http://schemas.microsoft.com/office/drawing/2014/main" id="{D33134CC-E1A2-3AFA-0858-570FDB5B8EAD}"/>
              </a:ext>
            </a:extLst>
          </p:cNvPr>
          <p:cNvSpPr/>
          <p:nvPr/>
        </p:nvSpPr>
        <p:spPr>
          <a:xfrm>
            <a:off x="2028375" y="627658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92518" y="627368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56661" y="62736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20804" y="62736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8" name="Oval 167">
            <a:extLst>
              <a:ext uri="{FF2B5EF4-FFF2-40B4-BE49-F238E27FC236}">
                <a16:creationId xmlns:a16="http://schemas.microsoft.com/office/drawing/2014/main" id="{DB4B4ABB-9FA8-B87C-73BC-FDDC7FF1CBDD}"/>
              </a:ext>
            </a:extLst>
          </p:cNvPr>
          <p:cNvSpPr/>
          <p:nvPr/>
        </p:nvSpPr>
        <p:spPr>
          <a:xfrm>
            <a:off x="3485328" y="62736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9" name="Oval 168">
            <a:extLst>
              <a:ext uri="{FF2B5EF4-FFF2-40B4-BE49-F238E27FC236}">
                <a16:creationId xmlns:a16="http://schemas.microsoft.com/office/drawing/2014/main" id="{C28B8766-8D70-DE4B-4648-7E9551E0CF54}"/>
              </a:ext>
            </a:extLst>
          </p:cNvPr>
          <p:cNvSpPr/>
          <p:nvPr/>
        </p:nvSpPr>
        <p:spPr>
          <a:xfrm>
            <a:off x="4208197" y="62736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1" name="Oval 170">
            <a:extLst>
              <a:ext uri="{FF2B5EF4-FFF2-40B4-BE49-F238E27FC236}">
                <a16:creationId xmlns:a16="http://schemas.microsoft.com/office/drawing/2014/main" id="{8C3C39FC-A54B-CF26-6770-AB3679F42E43}"/>
              </a:ext>
            </a:extLst>
          </p:cNvPr>
          <p:cNvSpPr/>
          <p:nvPr/>
        </p:nvSpPr>
        <p:spPr>
          <a:xfrm>
            <a:off x="4943423" y="627368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30343" y="592261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87839" y="5927289"/>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15.5%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93225" y="592261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77" name="Straight Connector 176">
            <a:extLst>
              <a:ext uri="{FF2B5EF4-FFF2-40B4-BE49-F238E27FC236}">
                <a16:creationId xmlns:a16="http://schemas.microsoft.com/office/drawing/2014/main" id="{97B910BE-98B0-4F4B-367C-75B3477F925C}"/>
              </a:ext>
            </a:extLst>
          </p:cNvPr>
          <p:cNvCxnSpPr>
            <a:cxnSpLocks/>
          </p:cNvCxnSpPr>
          <p:nvPr/>
        </p:nvCxnSpPr>
        <p:spPr>
          <a:xfrm>
            <a:off x="5088756" y="214869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8224CEAB-450B-019E-ECCF-05EA077F8075}"/>
              </a:ext>
            </a:extLst>
          </p:cNvPr>
          <p:cNvCxnSpPr>
            <a:cxnSpLocks/>
          </p:cNvCxnSpPr>
          <p:nvPr/>
        </p:nvCxnSpPr>
        <p:spPr>
          <a:xfrm>
            <a:off x="4695881" y="214869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42ACF20F-A0B5-F59B-9D74-2D85DF1AED6A}"/>
              </a:ext>
            </a:extLst>
          </p:cNvPr>
          <p:cNvCxnSpPr>
            <a:cxnSpLocks/>
          </p:cNvCxnSpPr>
          <p:nvPr/>
        </p:nvCxnSpPr>
        <p:spPr>
          <a:xfrm>
            <a:off x="4699416" y="2282814"/>
            <a:ext cx="39717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28375" y="539529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92518"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56661"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20804"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85328"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9852"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208197"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78899"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43423"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grpSp>
        <p:nvGrpSpPr>
          <p:cNvPr id="195" name="Group 194">
            <a:extLst>
              <a:ext uri="{FF2B5EF4-FFF2-40B4-BE49-F238E27FC236}">
                <a16:creationId xmlns:a16="http://schemas.microsoft.com/office/drawing/2014/main" id="{5AC20B1C-4B4E-AE5A-8D9F-8DF910C63D99}"/>
              </a:ext>
            </a:extLst>
          </p:cNvPr>
          <p:cNvGrpSpPr/>
          <p:nvPr/>
        </p:nvGrpSpPr>
        <p:grpSpPr>
          <a:xfrm>
            <a:off x="4572933" y="6274205"/>
            <a:ext cx="278634" cy="272668"/>
            <a:chOff x="8032638" y="5926610"/>
            <a:chExt cx="278634" cy="272668"/>
          </a:xfrm>
        </p:grpSpPr>
        <p:sp>
          <p:nvSpPr>
            <p:cNvPr id="196" name="Freeform 195">
              <a:extLst>
                <a:ext uri="{FF2B5EF4-FFF2-40B4-BE49-F238E27FC236}">
                  <a16:creationId xmlns:a16="http://schemas.microsoft.com/office/drawing/2014/main" id="{5F241F64-F7DD-2E28-7CFF-EF475E7F686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97" name="Freeform 196">
              <a:extLst>
                <a:ext uri="{FF2B5EF4-FFF2-40B4-BE49-F238E27FC236}">
                  <a16:creationId xmlns:a16="http://schemas.microsoft.com/office/drawing/2014/main" id="{5B67458C-AEFC-63DB-3A02-1258A092B494}"/>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98" name="Group 197">
            <a:extLst>
              <a:ext uri="{FF2B5EF4-FFF2-40B4-BE49-F238E27FC236}">
                <a16:creationId xmlns:a16="http://schemas.microsoft.com/office/drawing/2014/main" id="{428F2805-5190-4A07-A002-0D6ADD1E12CF}"/>
              </a:ext>
            </a:extLst>
          </p:cNvPr>
          <p:cNvGrpSpPr/>
          <p:nvPr/>
        </p:nvGrpSpPr>
        <p:grpSpPr>
          <a:xfrm rot="10800000">
            <a:off x="3851821" y="6274205"/>
            <a:ext cx="278634" cy="272668"/>
            <a:chOff x="8032638" y="5926610"/>
            <a:chExt cx="278634" cy="272668"/>
          </a:xfrm>
        </p:grpSpPr>
        <p:sp>
          <p:nvSpPr>
            <p:cNvPr id="199" name="Freeform 198">
              <a:extLst>
                <a:ext uri="{FF2B5EF4-FFF2-40B4-BE49-F238E27FC236}">
                  <a16:creationId xmlns:a16="http://schemas.microsoft.com/office/drawing/2014/main" id="{609D5A3D-EBE7-FD35-FF95-0EC4BF79FD6F}"/>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00" name="Freeform 199">
              <a:extLst>
                <a:ext uri="{FF2B5EF4-FFF2-40B4-BE49-F238E27FC236}">
                  <a16:creationId xmlns:a16="http://schemas.microsoft.com/office/drawing/2014/main" id="{A56402CE-C693-42AD-D881-1C10A5979ACC}"/>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6" name="Straight Connector 5">
            <a:extLst>
              <a:ext uri="{FF2B5EF4-FFF2-40B4-BE49-F238E27FC236}">
                <a16:creationId xmlns:a16="http://schemas.microsoft.com/office/drawing/2014/main" id="{E0C1664E-8A67-13E0-354C-3BAE66C23B3C}"/>
              </a:ext>
            </a:extLst>
          </p:cNvPr>
          <p:cNvCxnSpPr>
            <a:cxnSpLocks/>
          </p:cNvCxnSpPr>
          <p:nvPr/>
        </p:nvCxnSpPr>
        <p:spPr>
          <a:xfrm>
            <a:off x="7078094" y="2287785"/>
            <a:ext cx="227146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bject 58">
            <a:extLst>
              <a:ext uri="{FF2B5EF4-FFF2-40B4-BE49-F238E27FC236}">
                <a16:creationId xmlns:a16="http://schemas.microsoft.com/office/drawing/2014/main" id="{1A813039-90ED-48AC-FD33-6E174768F007}"/>
              </a:ext>
            </a:extLst>
          </p:cNvPr>
          <p:cNvSpPr txBox="1"/>
          <p:nvPr/>
        </p:nvSpPr>
        <p:spPr>
          <a:xfrm>
            <a:off x="8706125" y="2467829"/>
            <a:ext cx="2665060" cy="2274249"/>
          </a:xfrm>
          <a:prstGeom prst="rect">
            <a:avLst/>
          </a:prstGeom>
        </p:spPr>
        <p:txBody>
          <a:bodyPr vert="horz" wrap="square" lIns="0" tIns="17145" rIns="0" bIns="0" numCol="1" rtlCol="0" anchor="ctr" anchorCtr="0">
            <a:noAutofit/>
          </a:bodyPr>
          <a:lstStyle/>
          <a:p>
            <a:pPr>
              <a:buClr>
                <a:srgbClr val="F40000"/>
              </a:buClr>
            </a:pPr>
            <a:r>
              <a:rPr lang="ja-JP" altLang="en-US" sz="1600" b="1" dirty="0">
                <a:latin typeface="Yu Gothic Medium" panose="020B0400000000000000" pitchFamily="34" charset="-128"/>
                <a:ea typeface="Yu Gothic Medium" panose="020B0400000000000000" pitchFamily="34" charset="-128"/>
                <a:cs typeface="Hellix SemiBold"/>
              </a:rPr>
              <a:t>典型的な風味：</a:t>
            </a:r>
            <a:endParaRPr lang="en-AU" altLang="ja-JP" sz="1600" b="1" dirty="0">
              <a:latin typeface="Yu Gothic Medium" panose="020B0400000000000000" pitchFamily="34" charset="-128"/>
              <a:ea typeface="Yu Gothic Medium" panose="020B0400000000000000" pitchFamily="34" charset="-128"/>
              <a:cs typeface="Hellix SemiBold"/>
            </a:endParaRP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コショウ</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ブラックベリー</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スパイス</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プラム</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ダーク・チェリー</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チョコレート</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コーヒー</a:t>
            </a:r>
            <a:endParaRPr lang="en-AU" sz="1600" dirty="0">
              <a:latin typeface="Yu Gothic Medium" panose="020B0400000000000000" pitchFamily="34" charset="-128"/>
              <a:ea typeface="Yu Gothic Medium" panose="020B0400000000000000" pitchFamily="34" charset="-128"/>
              <a:cs typeface="Hellix SemiBold"/>
            </a:endParaRPr>
          </a:p>
        </p:txBody>
      </p:sp>
      <p:cxnSp>
        <p:nvCxnSpPr>
          <p:cNvPr id="8" name="Straight Connector 7">
            <a:extLst>
              <a:ext uri="{FF2B5EF4-FFF2-40B4-BE49-F238E27FC236}">
                <a16:creationId xmlns:a16="http://schemas.microsoft.com/office/drawing/2014/main" id="{C20E4702-FA01-664C-07B6-CE0616F69F56}"/>
              </a:ext>
            </a:extLst>
          </p:cNvPr>
          <p:cNvCxnSpPr>
            <a:cxnSpLocks/>
          </p:cNvCxnSpPr>
          <p:nvPr/>
        </p:nvCxnSpPr>
        <p:spPr>
          <a:xfrm>
            <a:off x="9339658" y="2285352"/>
            <a:ext cx="0" cy="23231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AF6566DD-10D6-2C19-EBBD-D93B1101D309}"/>
              </a:ext>
            </a:extLst>
          </p:cNvPr>
          <p:cNvSpPr txBox="1"/>
          <p:nvPr/>
        </p:nvSpPr>
        <p:spPr>
          <a:xfrm>
            <a:off x="447161" y="504131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タンニン</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4" name="Straight Connector 3">
            <a:extLst>
              <a:ext uri="{FF2B5EF4-FFF2-40B4-BE49-F238E27FC236}">
                <a16:creationId xmlns:a16="http://schemas.microsoft.com/office/drawing/2014/main" id="{1D6DE776-00F4-773B-8317-C3776471D5AA}"/>
              </a:ext>
            </a:extLst>
          </p:cNvPr>
          <p:cNvCxnSpPr>
            <a:cxnSpLocks/>
          </p:cNvCxnSpPr>
          <p:nvPr/>
        </p:nvCxnSpPr>
        <p:spPr>
          <a:xfrm>
            <a:off x="1375576" y="5204983"/>
            <a:ext cx="57562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 name="Title 2">
            <a:extLst>
              <a:ext uri="{FF2B5EF4-FFF2-40B4-BE49-F238E27FC236}">
                <a16:creationId xmlns:a16="http://schemas.microsoft.com/office/drawing/2014/main" id="{BABEB6DB-28BB-F619-3E33-E0DBF2C38646}"/>
              </a:ext>
            </a:extLst>
          </p:cNvPr>
          <p:cNvSpPr txBox="1"/>
          <p:nvPr/>
        </p:nvSpPr>
        <p:spPr>
          <a:xfrm>
            <a:off x="522474" y="1853712"/>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400000000000000" pitchFamily="34" charset="-128"/>
                <a:ea typeface="Yu Gothic Medium" panose="020B0400000000000000" pitchFamily="34" charset="-128"/>
              </a:rPr>
              <a:t>色調</a:t>
            </a:r>
            <a:endParaRPr lang="en-US" sz="1600" dirty="0">
              <a:solidFill>
                <a:schemeClr val="tx1"/>
              </a:solidFill>
              <a:latin typeface="Yu Gothic Medium" panose="020B0400000000000000" pitchFamily="34" charset="-128"/>
              <a:ea typeface="Yu Gothic Medium" panose="020B0400000000000000" pitchFamily="34" charset="-128"/>
            </a:endParaRPr>
          </a:p>
        </p:txBody>
      </p:sp>
      <p:cxnSp>
        <p:nvCxnSpPr>
          <p:cNvPr id="10" name="Straight Connector 9">
            <a:extLst>
              <a:ext uri="{FF2B5EF4-FFF2-40B4-BE49-F238E27FC236}">
                <a16:creationId xmlns:a16="http://schemas.microsoft.com/office/drawing/2014/main" id="{DFC81844-5CD4-5E75-6E2A-DC96222BFE22}"/>
              </a:ext>
            </a:extLst>
          </p:cNvPr>
          <p:cNvCxnSpPr>
            <a:cxnSpLocks/>
          </p:cNvCxnSpPr>
          <p:nvPr/>
        </p:nvCxnSpPr>
        <p:spPr>
          <a:xfrm>
            <a:off x="1068994" y="196207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Title 2">
            <a:extLst>
              <a:ext uri="{FF2B5EF4-FFF2-40B4-BE49-F238E27FC236}">
                <a16:creationId xmlns:a16="http://schemas.microsoft.com/office/drawing/2014/main" id="{4C2B947A-77A7-266A-38A1-73A10C057B42}"/>
              </a:ext>
            </a:extLst>
          </p:cNvPr>
          <p:cNvSpPr txBox="1"/>
          <p:nvPr/>
        </p:nvSpPr>
        <p:spPr>
          <a:xfrm>
            <a:off x="522473" y="295574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ボディ</a:t>
            </a:r>
            <a:endParaRPr lang="en-US" sz="1500" dirty="0">
              <a:solidFill>
                <a:schemeClr val="tx1"/>
              </a:solidFill>
              <a:latin typeface="Yu Gothic Medium" panose="020B0400000000000000" pitchFamily="34" charset="-128"/>
              <a:ea typeface="Yu Gothic Medium" panose="020B0400000000000000" pitchFamily="34" charset="-128"/>
            </a:endParaRPr>
          </a:p>
        </p:txBody>
      </p:sp>
      <p:sp>
        <p:nvSpPr>
          <p:cNvPr id="13" name="Title 2">
            <a:extLst>
              <a:ext uri="{FF2B5EF4-FFF2-40B4-BE49-F238E27FC236}">
                <a16:creationId xmlns:a16="http://schemas.microsoft.com/office/drawing/2014/main" id="{C3FBC613-7516-CA20-41BC-98ACAF8DE230}"/>
              </a:ext>
            </a:extLst>
          </p:cNvPr>
          <p:cNvSpPr txBox="1"/>
          <p:nvPr/>
        </p:nvSpPr>
        <p:spPr>
          <a:xfrm>
            <a:off x="1904888" y="26595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ライト</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14" name="Title 2">
            <a:extLst>
              <a:ext uri="{FF2B5EF4-FFF2-40B4-BE49-F238E27FC236}">
                <a16:creationId xmlns:a16="http://schemas.microsoft.com/office/drawing/2014/main" id="{C1B029BA-EBDE-F029-C45E-264B8E6FAF69}"/>
              </a:ext>
            </a:extLst>
          </p:cNvPr>
          <p:cNvSpPr txBox="1"/>
          <p:nvPr/>
        </p:nvSpPr>
        <p:spPr>
          <a:xfrm>
            <a:off x="3036443" y="2659569"/>
            <a:ext cx="100810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15" name="Title 2">
            <a:extLst>
              <a:ext uri="{FF2B5EF4-FFF2-40B4-BE49-F238E27FC236}">
                <a16:creationId xmlns:a16="http://schemas.microsoft.com/office/drawing/2014/main" id="{543C936C-83EE-D043-4665-A2C86C9275CE}"/>
              </a:ext>
            </a:extLst>
          </p:cNvPr>
          <p:cNvSpPr txBox="1"/>
          <p:nvPr/>
        </p:nvSpPr>
        <p:spPr>
          <a:xfrm>
            <a:off x="4467770" y="26595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フル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16" name="Title 2">
            <a:extLst>
              <a:ext uri="{FF2B5EF4-FFF2-40B4-BE49-F238E27FC236}">
                <a16:creationId xmlns:a16="http://schemas.microsoft.com/office/drawing/2014/main" id="{294EF1E3-3066-0D7A-8F81-F85514E7336A}"/>
              </a:ext>
            </a:extLst>
          </p:cNvPr>
          <p:cNvSpPr txBox="1"/>
          <p:nvPr/>
        </p:nvSpPr>
        <p:spPr>
          <a:xfrm>
            <a:off x="1904888" y="34855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17" name="Title 2">
            <a:extLst>
              <a:ext uri="{FF2B5EF4-FFF2-40B4-BE49-F238E27FC236}">
                <a16:creationId xmlns:a16="http://schemas.microsoft.com/office/drawing/2014/main" id="{E119279B-BDB9-7AED-932B-5524370E1BB2}"/>
              </a:ext>
            </a:extLst>
          </p:cNvPr>
          <p:cNvSpPr txBox="1"/>
          <p:nvPr/>
        </p:nvSpPr>
        <p:spPr>
          <a:xfrm>
            <a:off x="3025456" y="3485541"/>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24" name="Title 2">
            <a:extLst>
              <a:ext uri="{FF2B5EF4-FFF2-40B4-BE49-F238E27FC236}">
                <a16:creationId xmlns:a16="http://schemas.microsoft.com/office/drawing/2014/main" id="{5E337A1F-898A-A0AD-3571-0363EF38CDBF}"/>
              </a:ext>
            </a:extLst>
          </p:cNvPr>
          <p:cNvSpPr txBox="1"/>
          <p:nvPr/>
        </p:nvSpPr>
        <p:spPr>
          <a:xfrm>
            <a:off x="4467770" y="34855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甘口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cxnSp>
        <p:nvCxnSpPr>
          <p:cNvPr id="30" name="Straight Connector 29">
            <a:extLst>
              <a:ext uri="{FF2B5EF4-FFF2-40B4-BE49-F238E27FC236}">
                <a16:creationId xmlns:a16="http://schemas.microsoft.com/office/drawing/2014/main" id="{A8906662-532E-152E-86CC-10DFC0921D64}"/>
              </a:ext>
            </a:extLst>
          </p:cNvPr>
          <p:cNvCxnSpPr>
            <a:cxnSpLocks/>
          </p:cNvCxnSpPr>
          <p:nvPr/>
        </p:nvCxnSpPr>
        <p:spPr>
          <a:xfrm>
            <a:off x="1198740" y="312361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Title 2">
            <a:extLst>
              <a:ext uri="{FF2B5EF4-FFF2-40B4-BE49-F238E27FC236}">
                <a16:creationId xmlns:a16="http://schemas.microsoft.com/office/drawing/2014/main" id="{3DC70DDD-DCCB-D66C-BD2E-038CC9E2B919}"/>
              </a:ext>
            </a:extLst>
          </p:cNvPr>
          <p:cNvSpPr txBox="1"/>
          <p:nvPr/>
        </p:nvSpPr>
        <p:spPr>
          <a:xfrm>
            <a:off x="522473" y="382689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甘み</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37" name="Straight Connector 36">
            <a:extLst>
              <a:ext uri="{FF2B5EF4-FFF2-40B4-BE49-F238E27FC236}">
                <a16:creationId xmlns:a16="http://schemas.microsoft.com/office/drawing/2014/main" id="{84CBE5C5-432F-CFC4-B3AA-75F3465A351A}"/>
              </a:ext>
            </a:extLst>
          </p:cNvPr>
          <p:cNvCxnSpPr>
            <a:cxnSpLocks/>
          </p:cNvCxnSpPr>
          <p:nvPr/>
        </p:nvCxnSpPr>
        <p:spPr>
          <a:xfrm>
            <a:off x="1068994" y="3994764"/>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4" name="Title 2">
            <a:extLst>
              <a:ext uri="{FF2B5EF4-FFF2-40B4-BE49-F238E27FC236}">
                <a16:creationId xmlns:a16="http://schemas.microsoft.com/office/drawing/2014/main" id="{47EB6FB6-95BF-2A3B-F2DB-AD36A4BCADB2}"/>
              </a:ext>
            </a:extLst>
          </p:cNvPr>
          <p:cNvSpPr txBox="1"/>
          <p:nvPr/>
        </p:nvSpPr>
        <p:spPr>
          <a:xfrm>
            <a:off x="522473" y="46809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オーク</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45" name="Straight Connector 44">
            <a:extLst>
              <a:ext uri="{FF2B5EF4-FFF2-40B4-BE49-F238E27FC236}">
                <a16:creationId xmlns:a16="http://schemas.microsoft.com/office/drawing/2014/main" id="{D6049069-0585-A9D4-FEB1-A859068E0D52}"/>
              </a:ext>
            </a:extLst>
          </p:cNvPr>
          <p:cNvCxnSpPr>
            <a:cxnSpLocks/>
          </p:cNvCxnSpPr>
          <p:nvPr/>
        </p:nvCxnSpPr>
        <p:spPr>
          <a:xfrm>
            <a:off x="1223959" y="4835023"/>
            <a:ext cx="72726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6" name="Title 2">
            <a:extLst>
              <a:ext uri="{FF2B5EF4-FFF2-40B4-BE49-F238E27FC236}">
                <a16:creationId xmlns:a16="http://schemas.microsoft.com/office/drawing/2014/main" id="{15927976-FA1A-2FED-0E49-D877668BCCC7}"/>
              </a:ext>
            </a:extLst>
          </p:cNvPr>
          <p:cNvSpPr txBox="1"/>
          <p:nvPr/>
        </p:nvSpPr>
        <p:spPr>
          <a:xfrm>
            <a:off x="522473" y="541970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酸</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48" name="Straight Connector 47">
            <a:extLst>
              <a:ext uri="{FF2B5EF4-FFF2-40B4-BE49-F238E27FC236}">
                <a16:creationId xmlns:a16="http://schemas.microsoft.com/office/drawing/2014/main" id="{4D1FBE12-6F3A-5753-3DD0-56D371208EBB}"/>
              </a:ext>
            </a:extLst>
          </p:cNvPr>
          <p:cNvCxnSpPr>
            <a:cxnSpLocks/>
          </p:cNvCxnSpPr>
          <p:nvPr/>
        </p:nvCxnSpPr>
        <p:spPr>
          <a:xfrm>
            <a:off x="882595" y="5558959"/>
            <a:ext cx="106863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Title 2">
            <a:extLst>
              <a:ext uri="{FF2B5EF4-FFF2-40B4-BE49-F238E27FC236}">
                <a16:creationId xmlns:a16="http://schemas.microsoft.com/office/drawing/2014/main" id="{69DA0E6F-3C18-FF81-7014-979ECBF24EFF}"/>
              </a:ext>
            </a:extLst>
          </p:cNvPr>
          <p:cNvSpPr txBox="1"/>
          <p:nvPr/>
        </p:nvSpPr>
        <p:spPr>
          <a:xfrm>
            <a:off x="522473" y="625367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アルコール</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55" name="Straight Connector 54">
            <a:extLst>
              <a:ext uri="{FF2B5EF4-FFF2-40B4-BE49-F238E27FC236}">
                <a16:creationId xmlns:a16="http://schemas.microsoft.com/office/drawing/2014/main" id="{0BD71449-EDE6-1626-F822-9687B9EFE3CF}"/>
              </a:ext>
            </a:extLst>
          </p:cNvPr>
          <p:cNvCxnSpPr>
            <a:cxnSpLocks/>
          </p:cNvCxnSpPr>
          <p:nvPr/>
        </p:nvCxnSpPr>
        <p:spPr>
          <a:xfrm>
            <a:off x="1626848" y="642154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Title 2">
            <a:extLst>
              <a:ext uri="{FF2B5EF4-FFF2-40B4-BE49-F238E27FC236}">
                <a16:creationId xmlns:a16="http://schemas.microsoft.com/office/drawing/2014/main" id="{BDA53AF2-46FC-2E83-80DD-F708F44C2816}"/>
              </a:ext>
            </a:extLst>
          </p:cNvPr>
          <p:cNvSpPr txBox="1"/>
          <p:nvPr/>
        </p:nvSpPr>
        <p:spPr>
          <a:xfrm>
            <a:off x="3038551" y="4378931"/>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1" name="Title 2">
            <a:extLst>
              <a:ext uri="{FF2B5EF4-FFF2-40B4-BE49-F238E27FC236}">
                <a16:creationId xmlns:a16="http://schemas.microsoft.com/office/drawing/2014/main" id="{7CB6E1EE-EA62-5BC6-A4E0-481ACC3D9982}"/>
              </a:ext>
            </a:extLst>
          </p:cNvPr>
          <p:cNvSpPr txBox="1"/>
          <p:nvPr/>
        </p:nvSpPr>
        <p:spPr>
          <a:xfrm>
            <a:off x="4480865" y="435005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8" name="Title 2">
            <a:extLst>
              <a:ext uri="{FF2B5EF4-FFF2-40B4-BE49-F238E27FC236}">
                <a16:creationId xmlns:a16="http://schemas.microsoft.com/office/drawing/2014/main" id="{6BB9E7A1-F3E4-4A4B-876A-03CB93A5515C}"/>
              </a:ext>
            </a:extLst>
          </p:cNvPr>
          <p:cNvSpPr txBox="1"/>
          <p:nvPr/>
        </p:nvSpPr>
        <p:spPr>
          <a:xfrm>
            <a:off x="1772814" y="4376665"/>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115390583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EC40966-12C1-C8B6-3BD3-CAAB5B274E0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2337" t="7031" r="18788" b="19563"/>
          <a:stretch/>
        </p:blipFill>
        <p:spPr>
          <a:xfrm>
            <a:off x="1" y="368300"/>
            <a:ext cx="6096000" cy="6103741"/>
          </a:xfrm>
        </p:spPr>
      </p:pic>
      <p:sp>
        <p:nvSpPr>
          <p:cNvPr id="4" name="Text Placeholder 3">
            <a:extLst>
              <a:ext uri="{FF2B5EF4-FFF2-40B4-BE49-F238E27FC236}">
                <a16:creationId xmlns:a16="http://schemas.microsoft.com/office/drawing/2014/main" id="{9158A547-E314-546B-744D-BDCB5D9E3489}"/>
              </a:ext>
            </a:extLst>
          </p:cNvPr>
          <p:cNvSpPr>
            <a:spLocks noGrp="1"/>
          </p:cNvSpPr>
          <p:nvPr>
            <p:ph type="body" sz="quarter" idx="12"/>
          </p:nvPr>
        </p:nvSpPr>
        <p:spPr>
          <a:xfrm>
            <a:off x="6456363" y="2744850"/>
            <a:ext cx="4291585" cy="1530521"/>
          </a:xfrm>
        </p:spPr>
        <p:txBody>
          <a:bodyPr/>
          <a:lstStyle/>
          <a:p>
            <a:pPr>
              <a:spcBef>
                <a:spcPts val="800"/>
              </a:spcBef>
            </a:pPr>
            <a:r>
              <a:rPr lang="ja-JP" altLang="en-US" sz="1800" dirty="0">
                <a:latin typeface="Yu Gothic Medium" panose="020B0500000000000000" pitchFamily="34" charset="-128"/>
                <a:ea typeface="Yu Gothic Medium" panose="020B0500000000000000" pitchFamily="34" charset="-128"/>
              </a:rPr>
              <a:t>ヴェルデーリョ</a:t>
            </a:r>
            <a:endParaRPr lang="en-AU" sz="1800" dirty="0">
              <a:latin typeface="Yu Gothic Medium" panose="020B0500000000000000" pitchFamily="34" charset="-128"/>
              <a:ea typeface="Yu Gothic Medium" panose="020B0500000000000000" pitchFamily="34" charset="-128"/>
            </a:endParaRPr>
          </a:p>
          <a:p>
            <a:pPr>
              <a:spcBef>
                <a:spcPts val="800"/>
              </a:spcBef>
            </a:pPr>
            <a:r>
              <a:rPr lang="ja-JP" altLang="en-US" sz="1800" dirty="0">
                <a:latin typeface="Yu Gothic Medium" panose="020B0500000000000000" pitchFamily="34" charset="-128"/>
                <a:ea typeface="Yu Gothic Medium" panose="020B0500000000000000" pitchFamily="34" charset="-128"/>
              </a:rPr>
              <a:t>ピノ・ノワール</a:t>
            </a:r>
            <a:endParaRPr lang="en-AU" sz="1800" dirty="0">
              <a:latin typeface="Yu Gothic Medium" panose="020B0500000000000000" pitchFamily="34" charset="-128"/>
              <a:ea typeface="Yu Gothic Medium" panose="020B0500000000000000" pitchFamily="34" charset="-128"/>
            </a:endParaRPr>
          </a:p>
          <a:p>
            <a:pPr>
              <a:spcBef>
                <a:spcPts val="800"/>
              </a:spcBef>
            </a:pPr>
            <a:r>
              <a:rPr lang="ja-JP" altLang="en-US" sz="1800" dirty="0">
                <a:latin typeface="Yu Gothic Medium" panose="020B0500000000000000" pitchFamily="34" charset="-128"/>
                <a:ea typeface="Yu Gothic Medium" panose="020B0500000000000000" pitchFamily="34" charset="-128"/>
              </a:rPr>
              <a:t>テンプラニーリョ</a:t>
            </a:r>
            <a:endParaRPr lang="en-AU" sz="1800" dirty="0">
              <a:latin typeface="Yu Gothic Medium" panose="020B0500000000000000" pitchFamily="34" charset="-128"/>
              <a:ea typeface="Yu Gothic Medium" panose="020B0500000000000000" pitchFamily="34" charset="-128"/>
            </a:endParaRPr>
          </a:p>
          <a:p>
            <a:pPr>
              <a:spcBef>
                <a:spcPts val="800"/>
              </a:spcBef>
            </a:pPr>
            <a:r>
              <a:rPr lang="ja-JP" altLang="en-US" sz="1800" dirty="0">
                <a:latin typeface="Yu Gothic Medium" panose="020B0500000000000000" pitchFamily="34" charset="-128"/>
                <a:ea typeface="Yu Gothic Medium" panose="020B0500000000000000" pitchFamily="34" charset="-128"/>
              </a:rPr>
              <a:t>カベルネ・ソーヴィニヨン</a:t>
            </a:r>
            <a:endParaRPr lang="en-AU" sz="1800" dirty="0">
              <a:latin typeface="Yu Gothic Medium" panose="020B0500000000000000" pitchFamily="34" charset="-128"/>
              <a:ea typeface="Yu Gothic Medium" panose="020B0500000000000000" pitchFamily="34" charset="-128"/>
            </a:endParaRPr>
          </a:p>
        </p:txBody>
      </p:sp>
      <p:sp>
        <p:nvSpPr>
          <p:cNvPr id="8" name="Title 2">
            <a:extLst>
              <a:ext uri="{FF2B5EF4-FFF2-40B4-BE49-F238E27FC236}">
                <a16:creationId xmlns:a16="http://schemas.microsoft.com/office/drawing/2014/main" id="{BEF17699-996E-80A1-5516-9CFCFB8A3DCE}"/>
              </a:ext>
            </a:extLst>
          </p:cNvPr>
          <p:cNvSpPr txBox="1">
            <a:spLocks/>
          </p:cNvSpPr>
          <p:nvPr/>
        </p:nvSpPr>
        <p:spPr>
          <a:xfrm>
            <a:off x="6403897" y="584200"/>
            <a:ext cx="5678176" cy="1530522"/>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sz="5440" dirty="0">
                <a:solidFill>
                  <a:schemeClr val="accent5"/>
                </a:solidFill>
                <a:latin typeface="Yu Gothic Medium" panose="020B0400000000000000" pitchFamily="34" charset="-128"/>
                <a:ea typeface="Yu Gothic Medium" panose="020B0400000000000000" pitchFamily="34" charset="-128"/>
              </a:rPr>
              <a:t>その他の</a:t>
            </a:r>
            <a:br>
              <a:rPr lang="en-AU" altLang="ja-JP" sz="5440" dirty="0">
                <a:solidFill>
                  <a:schemeClr val="accent5"/>
                </a:solidFill>
                <a:latin typeface="Yu Gothic Medium" panose="020B0400000000000000" pitchFamily="34" charset="-128"/>
                <a:ea typeface="Yu Gothic Medium" panose="020B0400000000000000" pitchFamily="34" charset="-128"/>
              </a:rPr>
            </a:br>
            <a:r>
              <a:rPr lang="ja-JP" altLang="en-US" sz="5440" dirty="0">
                <a:solidFill>
                  <a:schemeClr val="accent5"/>
                </a:solidFill>
                <a:latin typeface="Yu Gothic Medium" panose="020B0400000000000000" pitchFamily="34" charset="-128"/>
                <a:ea typeface="Yu Gothic Medium" panose="020B0400000000000000" pitchFamily="34" charset="-128"/>
              </a:rPr>
              <a:t>注目品種</a:t>
            </a:r>
          </a:p>
        </p:txBody>
      </p:sp>
    </p:spTree>
    <p:extLst>
      <p:ext uri="{BB962C8B-B14F-4D97-AF65-F5344CB8AC3E}">
        <p14:creationId xmlns:p14="http://schemas.microsoft.com/office/powerpoint/2010/main" val="569600483"/>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EC40966-12C1-C8B6-3BD3-CAAB5B274E0B}"/>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6709" r="16709"/>
          <a:stretch/>
        </p:blipFill>
        <p:spPr>
          <a:xfrm>
            <a:off x="1" y="368300"/>
            <a:ext cx="6096000" cy="6103741"/>
          </a:xfrm>
        </p:spPr>
      </p:pic>
      <p:sp>
        <p:nvSpPr>
          <p:cNvPr id="4" name="Text Placeholder 3">
            <a:extLst>
              <a:ext uri="{FF2B5EF4-FFF2-40B4-BE49-F238E27FC236}">
                <a16:creationId xmlns:a16="http://schemas.microsoft.com/office/drawing/2014/main" id="{9158A547-E314-546B-744D-BDCB5D9E3489}"/>
              </a:ext>
            </a:extLst>
          </p:cNvPr>
          <p:cNvSpPr>
            <a:spLocks noGrp="1"/>
          </p:cNvSpPr>
          <p:nvPr>
            <p:ph type="body" sz="quarter" idx="12"/>
          </p:nvPr>
        </p:nvSpPr>
        <p:spPr>
          <a:xfrm>
            <a:off x="6456363" y="2744850"/>
            <a:ext cx="4291585" cy="1530521"/>
          </a:xfrm>
        </p:spPr>
        <p:txBody>
          <a:bodyPr/>
          <a:lstStyle/>
          <a:p>
            <a:pPr>
              <a:spcBef>
                <a:spcPts val="800"/>
              </a:spcBef>
            </a:pPr>
            <a:r>
              <a:rPr lang="ja-JP" altLang="en-US" sz="1800" dirty="0">
                <a:latin typeface="Yu Gothic Medium" panose="020B0400000000000000" pitchFamily="34" charset="-128"/>
                <a:ea typeface="Yu Gothic Medium" panose="020B0400000000000000" pitchFamily="34" charset="-128"/>
              </a:rPr>
              <a:t>ピノ・グリ</a:t>
            </a:r>
            <a:r>
              <a:rPr lang="en-US" altLang="ja-JP" sz="1800" dirty="0">
                <a:latin typeface="Yu Gothic Medium" panose="020B0400000000000000" pitchFamily="34" charset="-128"/>
                <a:ea typeface="Yu Gothic Medium" panose="020B0400000000000000" pitchFamily="34" charset="-128"/>
              </a:rPr>
              <a:t>/</a:t>
            </a:r>
            <a:r>
              <a:rPr lang="ja-JP" altLang="en-US" sz="1800" dirty="0">
                <a:latin typeface="Yu Gothic Medium" panose="020B0400000000000000" pitchFamily="34" charset="-128"/>
                <a:ea typeface="Yu Gothic Medium" panose="020B0400000000000000" pitchFamily="34" charset="-128"/>
              </a:rPr>
              <a:t>グリージョ</a:t>
            </a:r>
          </a:p>
          <a:p>
            <a:pPr>
              <a:spcBef>
                <a:spcPts val="800"/>
              </a:spcBef>
            </a:pPr>
            <a:r>
              <a:rPr lang="ja-JP" altLang="en-US" sz="1800" dirty="0">
                <a:latin typeface="Yu Gothic Medium" panose="020B0400000000000000" pitchFamily="34" charset="-128"/>
                <a:ea typeface="Yu Gothic Medium" panose="020B0400000000000000" pitchFamily="34" charset="-128"/>
              </a:rPr>
              <a:t>フィアーノ</a:t>
            </a:r>
          </a:p>
          <a:p>
            <a:pPr>
              <a:spcBef>
                <a:spcPts val="800"/>
              </a:spcBef>
            </a:pPr>
            <a:r>
              <a:rPr lang="ja-JP" altLang="en-US" sz="1800" dirty="0">
                <a:latin typeface="Yu Gothic Medium" panose="020B0400000000000000" pitchFamily="34" charset="-128"/>
                <a:ea typeface="Yu Gothic Medium" panose="020B0400000000000000" pitchFamily="34" charset="-128"/>
              </a:rPr>
              <a:t>ゲヴュルツトラミネール</a:t>
            </a:r>
          </a:p>
          <a:p>
            <a:pPr>
              <a:spcBef>
                <a:spcPts val="800"/>
              </a:spcBef>
            </a:pPr>
            <a:r>
              <a:rPr lang="ja-JP" altLang="en-US" sz="1800" dirty="0">
                <a:latin typeface="Yu Gothic Medium" panose="020B0400000000000000" pitchFamily="34" charset="-128"/>
                <a:ea typeface="Yu Gothic Medium" panose="020B0400000000000000" pitchFamily="34" charset="-128"/>
              </a:rPr>
              <a:t>カベルネ・フラン</a:t>
            </a:r>
          </a:p>
          <a:p>
            <a:pPr>
              <a:spcBef>
                <a:spcPts val="800"/>
              </a:spcBef>
            </a:pPr>
            <a:r>
              <a:rPr lang="ja-JP" altLang="en-US" sz="1800" dirty="0">
                <a:latin typeface="Yu Gothic Medium" panose="020B0400000000000000" pitchFamily="34" charset="-128"/>
                <a:ea typeface="Yu Gothic Medium" panose="020B0400000000000000" pitchFamily="34" charset="-128"/>
              </a:rPr>
              <a:t>バルベーラ</a:t>
            </a:r>
          </a:p>
          <a:p>
            <a:pPr>
              <a:spcBef>
                <a:spcPts val="800"/>
              </a:spcBef>
            </a:pPr>
            <a:r>
              <a:rPr lang="ja-JP" altLang="en-US" sz="1800" dirty="0">
                <a:latin typeface="Yu Gothic Medium" panose="020B0400000000000000" pitchFamily="34" charset="-128"/>
                <a:ea typeface="Yu Gothic Medium" panose="020B0400000000000000" pitchFamily="34" charset="-128"/>
              </a:rPr>
              <a:t>サンジョヴェーゼ</a:t>
            </a:r>
            <a:endParaRPr lang="en-AU" sz="1800" dirty="0">
              <a:latin typeface="Yu Gothic Medium" panose="020B0400000000000000" pitchFamily="34" charset="-128"/>
              <a:ea typeface="Yu Gothic Medium" panose="020B0400000000000000" pitchFamily="34" charset="-128"/>
            </a:endParaRPr>
          </a:p>
        </p:txBody>
      </p:sp>
      <p:sp>
        <p:nvSpPr>
          <p:cNvPr id="8" name="Title 2">
            <a:extLst>
              <a:ext uri="{FF2B5EF4-FFF2-40B4-BE49-F238E27FC236}">
                <a16:creationId xmlns:a16="http://schemas.microsoft.com/office/drawing/2014/main" id="{BEF17699-996E-80A1-5516-9CFCFB8A3DCE}"/>
              </a:ext>
            </a:extLst>
          </p:cNvPr>
          <p:cNvSpPr txBox="1">
            <a:spLocks/>
          </p:cNvSpPr>
          <p:nvPr/>
        </p:nvSpPr>
        <p:spPr>
          <a:xfrm>
            <a:off x="6403897" y="584200"/>
            <a:ext cx="5678176" cy="1530522"/>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sz="5440" dirty="0">
                <a:solidFill>
                  <a:schemeClr val="accent5"/>
                </a:solidFill>
                <a:latin typeface="Yu Gothic Medium" panose="020B0400000000000000" pitchFamily="34" charset="-128"/>
                <a:ea typeface="Yu Gothic Medium" panose="020B0400000000000000" pitchFamily="34" charset="-128"/>
              </a:rPr>
              <a:t>新興品種</a:t>
            </a:r>
            <a:endParaRPr lang="en-US" sz="5440" dirty="0">
              <a:solidFill>
                <a:schemeClr val="accent5"/>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626171041"/>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539349"/>
            <a:ext cx="4829691" cy="785732"/>
          </a:xfrm>
        </p:spPr>
        <p:txBody>
          <a:bodyPr/>
          <a:lstStyle/>
          <a:p>
            <a:r>
              <a:rPr lang="ja-JP" altLang="en-US" sz="5450" dirty="0">
                <a:latin typeface="Yu Gothic Medium" panose="020B0400000000000000" pitchFamily="34" charset="-128"/>
                <a:ea typeface="Yu Gothic Medium" panose="020B0400000000000000" pitchFamily="34" charset="-128"/>
              </a:rPr>
              <a:t>象徴と </a:t>
            </a:r>
            <a:endParaRPr lang="en-US" sz="545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30419" y="1428429"/>
            <a:ext cx="5340350" cy="673110"/>
          </a:xfrm>
        </p:spPr>
        <p:txBody>
          <a:bodyPr/>
          <a:lstStyle/>
          <a:p>
            <a:r>
              <a:rPr lang="ja-JP" altLang="en-US" dirty="0">
                <a:solidFill>
                  <a:schemeClr val="accent5"/>
                </a:solidFill>
                <a:latin typeface="Yu Gothic Medium" panose="020B0400000000000000" pitchFamily="34" charset="-128"/>
                <a:ea typeface="Yu Gothic Medium" panose="020B0400000000000000" pitchFamily="34" charset="-128"/>
              </a:rPr>
              <a:t>革新</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2" name="Text Placeholder 3">
            <a:extLst>
              <a:ext uri="{FF2B5EF4-FFF2-40B4-BE49-F238E27FC236}">
                <a16:creationId xmlns:a16="http://schemas.microsoft.com/office/drawing/2014/main" id="{EC4F9B9F-9F41-D51D-0669-FD32332342FE}"/>
              </a:ext>
            </a:extLst>
          </p:cNvPr>
          <p:cNvSpPr>
            <a:spLocks noGrp="1"/>
          </p:cNvSpPr>
          <p:nvPr>
            <p:ph type="body" sz="quarter" idx="11"/>
          </p:nvPr>
        </p:nvSpPr>
        <p:spPr>
          <a:xfrm>
            <a:off x="630419" y="3185411"/>
            <a:ext cx="4510924" cy="3133240"/>
          </a:xfrm>
        </p:spPr>
        <p:txBody>
          <a:bodyPr/>
          <a:lstStyle/>
          <a:p>
            <a:pPr marL="0" indent="0">
              <a:lnSpc>
                <a:spcPct val="98000"/>
              </a:lnSpc>
              <a:spcBef>
                <a:spcPct val="0"/>
              </a:spcBef>
              <a:buNone/>
            </a:pPr>
            <a:r>
              <a:rPr lang="ja-JP" altLang="en-US" sz="2400" dirty="0">
                <a:solidFill>
                  <a:schemeClr val="bg1"/>
                </a:solidFill>
                <a:latin typeface="Yu Gothic Medium" panose="020B0400000000000000" pitchFamily="34" charset="-128"/>
                <a:ea typeface="Yu Gothic Medium" panose="020B0400000000000000" pitchFamily="34" charset="-128"/>
              </a:rPr>
              <a:t>年を重ねるごとに</a:t>
            </a:r>
            <a:br>
              <a:rPr lang="ja-JP" altLang="en-US" sz="2400" dirty="0">
                <a:solidFill>
                  <a:schemeClr val="bg1"/>
                </a:solidFill>
                <a:latin typeface="Yu Gothic Medium" panose="020B0400000000000000" pitchFamily="34" charset="-128"/>
                <a:ea typeface="Yu Gothic Medium" panose="020B0400000000000000" pitchFamily="34" charset="-128"/>
              </a:rPr>
            </a:br>
            <a:r>
              <a:rPr lang="ja-JP" altLang="en-US" sz="2400" dirty="0">
                <a:solidFill>
                  <a:schemeClr val="bg1"/>
                </a:solidFill>
                <a:latin typeface="Yu Gothic Medium" panose="020B0400000000000000" pitchFamily="34" charset="-128"/>
                <a:ea typeface="Yu Gothic Medium" panose="020B0400000000000000" pitchFamily="34" charset="-128"/>
              </a:rPr>
              <a:t>発展してゆく歴史的ワイン産地</a:t>
            </a:r>
            <a:endParaRPr lang="en-AU" sz="2400" dirty="0">
              <a:solidFill>
                <a:schemeClr val="bg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735418610"/>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a:extLst>
              <a:ext uri="{28A0092B-C50C-407E-A947-70E740481C1C}">
                <a14:useLocalDpi xmlns:a14="http://schemas.microsoft.com/office/drawing/2010/main" val="0"/>
              </a:ext>
            </a:extLst>
          </a:blip>
          <a:srcRect t="7786" b="7786"/>
          <a:stretch/>
        </p:blipFill>
        <p:spPr>
          <a:xfrm>
            <a:off x="0" y="0"/>
            <a:ext cx="12252960"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8D2A0EC4-C87A-6647-C577-C975557DADFB}"/>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ja-JP" altLang="en-US" sz="5400" b="0"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rPr>
              <a:t>ありがとうございました</a:t>
            </a:r>
          </a:p>
          <a:p>
            <a:pPr marL="11522" algn="ctr">
              <a:spcBef>
                <a:spcPts val="91"/>
              </a:spcBef>
              <a:tabLst>
                <a:tab pos="1162574" algn="l"/>
                <a:tab pos="2432878" algn="l"/>
                <a:tab pos="3690509" algn="l"/>
                <a:tab pos="4919334" algn="l"/>
                <a:tab pos="6532419" algn="l"/>
                <a:tab pos="9045952" algn="l"/>
              </a:tabLst>
            </a:pPr>
            <a:endParaRPr lang="ja-JP" altLang="en-US" sz="5400" b="0"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7FE9F-EBA7-421B-076A-4B9A2440295E}"/>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3501222D-5923-0880-40ED-19C182C12543}"/>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0CC207C0-6C7F-B768-0E2D-6776D220A9BA}"/>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325526598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9B92084C-051E-B085-7781-1F5C4842365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781" r="7781"/>
          <a:stretch/>
        </p:blipFill>
        <p:spPr>
          <a:xfrm>
            <a:off x="316590" y="-1442"/>
            <a:ext cx="10296935" cy="6859442"/>
          </a:xfrm>
        </p:spPr>
      </p:pic>
      <p:sp>
        <p:nvSpPr>
          <p:cNvPr id="6" name="object 58">
            <a:extLst>
              <a:ext uri="{FF2B5EF4-FFF2-40B4-BE49-F238E27FC236}">
                <a16:creationId xmlns:a16="http://schemas.microsoft.com/office/drawing/2014/main" id="{9853D473-2F61-E504-4EE2-186363616061}"/>
              </a:ext>
            </a:extLst>
          </p:cNvPr>
          <p:cNvSpPr txBox="1"/>
          <p:nvPr/>
        </p:nvSpPr>
        <p:spPr>
          <a:xfrm>
            <a:off x="10305737" y="4298225"/>
            <a:ext cx="1912253"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4"/>
                </a:solidFill>
                <a:latin typeface="Yu Gothic" panose="020B0400000000000000" pitchFamily="34" charset="-128"/>
                <a:ea typeface="Yu Gothic" panose="020B0400000000000000" pitchFamily="34" charset="-128"/>
                <a:cs typeface="Hellix SemiBold"/>
              </a:rPr>
              <a:t>ハンター・ヴァレー</a:t>
            </a:r>
            <a:endParaRPr lang="en-US" sz="1400" b="1" dirty="0">
              <a:solidFill>
                <a:schemeClr val="accent4"/>
              </a:solidFill>
              <a:latin typeface="Yu Gothic" panose="020B0400000000000000" pitchFamily="34" charset="-128"/>
              <a:ea typeface="Yu Gothic" panose="020B0400000000000000" pitchFamily="34" charset="-128"/>
              <a:cs typeface="Hellix SemiBold"/>
            </a:endParaRPr>
          </a:p>
        </p:txBody>
      </p:sp>
      <p:cxnSp>
        <p:nvCxnSpPr>
          <p:cNvPr id="7" name="Straight Connector 6">
            <a:extLst>
              <a:ext uri="{FF2B5EF4-FFF2-40B4-BE49-F238E27FC236}">
                <a16:creationId xmlns:a16="http://schemas.microsoft.com/office/drawing/2014/main" id="{EF46648C-0754-4989-3453-70F23455F57F}"/>
              </a:ext>
            </a:extLst>
          </p:cNvPr>
          <p:cNvCxnSpPr>
            <a:cxnSpLocks/>
          </p:cNvCxnSpPr>
          <p:nvPr/>
        </p:nvCxnSpPr>
        <p:spPr>
          <a:xfrm flipH="1">
            <a:off x="9623685" y="4414603"/>
            <a:ext cx="659567" cy="5996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Title 2">
            <a:extLst>
              <a:ext uri="{FF2B5EF4-FFF2-40B4-BE49-F238E27FC236}">
                <a16:creationId xmlns:a16="http://schemas.microsoft.com/office/drawing/2014/main" id="{C9A61840-D518-7AAE-0834-D52FDBCD677E}"/>
              </a:ext>
            </a:extLst>
          </p:cNvPr>
          <p:cNvSpPr>
            <a:spLocks noGrp="1"/>
          </p:cNvSpPr>
          <p:nvPr>
            <p:ph type="title"/>
          </p:nvPr>
        </p:nvSpPr>
        <p:spPr>
          <a:xfrm>
            <a:off x="623888" y="587955"/>
            <a:ext cx="6158452" cy="1325562"/>
          </a:xfrm>
        </p:spPr>
        <p:txBody>
          <a:bodyPr/>
          <a:lstStyle/>
          <a:p>
            <a:r>
              <a:rPr lang="en-AU" altLang="ja-JP" dirty="0">
                <a:solidFill>
                  <a:schemeClr val="accent4"/>
                </a:solidFill>
                <a:latin typeface="Arial" panose="020B0604020202020204" pitchFamily="34" charset="0"/>
                <a:ea typeface="Yu Gothic Medium" panose="020B0400000000000000" pitchFamily="34" charset="-128"/>
                <a:cs typeface="Arial" panose="020B0604020202020204" pitchFamily="34" charset="0"/>
              </a:rPr>
              <a:t>AUSTRALIA</a:t>
            </a:r>
            <a:br>
              <a:rPr lang="en-AU" altLang="ja-JP" dirty="0">
                <a:solidFill>
                  <a:schemeClr val="accent4"/>
                </a:solidFill>
                <a:latin typeface="Yu Gothic Medium" panose="020B0400000000000000" pitchFamily="34" charset="-128"/>
                <a:ea typeface="Yu Gothic Medium" panose="020B0400000000000000" pitchFamily="34" charset="-128"/>
              </a:rPr>
            </a:br>
            <a:r>
              <a:rPr lang="ja-JP" altLang="en-US" dirty="0">
                <a:solidFill>
                  <a:schemeClr val="accent4"/>
                </a:solidFill>
                <a:latin typeface="Yu Gothic Medium" panose="020B0400000000000000" pitchFamily="34" charset="-128"/>
                <a:ea typeface="Yu Gothic Medium" panose="020B0400000000000000" pitchFamily="34" charset="-128"/>
              </a:rPr>
              <a:t>オーストラリア</a:t>
            </a:r>
            <a:endParaRPr lang="en-US" dirty="0">
              <a:solidFill>
                <a:schemeClr val="accent4"/>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75462138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1"/>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586412" y="614180"/>
            <a:ext cx="6875092" cy="1325562"/>
          </a:xfrm>
        </p:spPr>
        <p:txBody>
          <a:bodyPr/>
          <a:lstStyle/>
          <a:p>
            <a:r>
              <a:rPr lang="en-AU" altLang="ja-JP" dirty="0">
                <a:solidFill>
                  <a:schemeClr val="accent4"/>
                </a:solidFill>
                <a:latin typeface="Arial" panose="020B0604020202020204" pitchFamily="34" charset="0"/>
                <a:ea typeface="Yu Gothic Medium" panose="020B0400000000000000" pitchFamily="34" charset="-128"/>
                <a:cs typeface="Arial" panose="020B0604020202020204" pitchFamily="34" charset="0"/>
              </a:rPr>
              <a:t>New south </a:t>
            </a:r>
            <a:r>
              <a:rPr lang="en-AU" altLang="ja-JP" dirty="0" err="1">
                <a:solidFill>
                  <a:schemeClr val="accent4"/>
                </a:solidFill>
                <a:latin typeface="Arial" panose="020B0604020202020204" pitchFamily="34" charset="0"/>
                <a:ea typeface="Yu Gothic Medium" panose="020B0400000000000000" pitchFamily="34" charset="-128"/>
                <a:cs typeface="Arial" panose="020B0604020202020204" pitchFamily="34" charset="0"/>
              </a:rPr>
              <a:t>wales</a:t>
            </a:r>
            <a:br>
              <a:rPr lang="en-AU" altLang="ja-JP" dirty="0">
                <a:solidFill>
                  <a:schemeClr val="accent4"/>
                </a:solidFill>
                <a:latin typeface="Arial" panose="020B0604020202020204" pitchFamily="34" charset="0"/>
                <a:ea typeface="Yu Gothic Medium" panose="020B0400000000000000" pitchFamily="34" charset="-128"/>
                <a:cs typeface="Arial" panose="020B0604020202020204" pitchFamily="34" charset="0"/>
              </a:rPr>
            </a:br>
            <a:r>
              <a:rPr lang="ja-JP" altLang="en-US" dirty="0">
                <a:solidFill>
                  <a:schemeClr val="accent4"/>
                </a:solidFill>
                <a:latin typeface="Yu Gothic Medium" panose="020B0400000000000000" pitchFamily="34" charset="-128"/>
                <a:ea typeface="Yu Gothic Medium" panose="020B0400000000000000" pitchFamily="34" charset="-128"/>
              </a:rPr>
              <a:t>ニュー・サウス・</a:t>
            </a:r>
            <a:br>
              <a:rPr lang="ja-JP" altLang="en-US" dirty="0">
                <a:solidFill>
                  <a:schemeClr val="accent4"/>
                </a:solidFill>
                <a:latin typeface="Yu Gothic Medium" panose="020B0400000000000000" pitchFamily="34" charset="-128"/>
                <a:ea typeface="Yu Gothic Medium" panose="020B0400000000000000" pitchFamily="34" charset="-128"/>
              </a:rPr>
            </a:br>
            <a:r>
              <a:rPr lang="ja-JP" altLang="en-US" dirty="0">
                <a:solidFill>
                  <a:schemeClr val="accent4"/>
                </a:solidFill>
                <a:latin typeface="Yu Gothic Medium" panose="020B0400000000000000" pitchFamily="34" charset="-128"/>
                <a:ea typeface="Yu Gothic Medium" panose="020B0400000000000000" pitchFamily="34" charset="-128"/>
              </a:rPr>
              <a:t>ウェールズ</a:t>
            </a:r>
            <a:endParaRPr lang="en-US" dirty="0">
              <a:solidFill>
                <a:schemeClr val="accent4"/>
              </a:solidFill>
              <a:latin typeface="Yu Gothic Medium" panose="020B0400000000000000" pitchFamily="34" charset="-128"/>
              <a:ea typeface="Yu Gothic Medium" panose="020B0400000000000000" pitchFamily="34" charset="-128"/>
            </a:endParaRPr>
          </a:p>
        </p:txBody>
      </p:sp>
      <p:sp>
        <p:nvSpPr>
          <p:cNvPr id="6" name="TextBox 5">
            <a:extLst>
              <a:ext uri="{FF2B5EF4-FFF2-40B4-BE49-F238E27FC236}">
                <a16:creationId xmlns:a16="http://schemas.microsoft.com/office/drawing/2014/main" id="{DCE07064-3E61-2269-6345-5A423939049F}"/>
              </a:ext>
            </a:extLst>
          </p:cNvPr>
          <p:cNvSpPr txBox="1"/>
          <p:nvPr/>
        </p:nvSpPr>
        <p:spPr>
          <a:xfrm>
            <a:off x="9703983" y="3394774"/>
            <a:ext cx="2488017" cy="369332"/>
          </a:xfrm>
          <a:prstGeom prst="rect">
            <a:avLst/>
          </a:prstGeom>
          <a:noFill/>
        </p:spPr>
        <p:txBody>
          <a:bodyPr wrap="square">
            <a:spAutoFit/>
          </a:bodyPr>
          <a:lstStyle/>
          <a:p>
            <a:r>
              <a:rPr lang="ja-JP" altLang="en-US" b="1">
                <a:solidFill>
                  <a:schemeClr val="accent4"/>
                </a:solidFill>
                <a:latin typeface="Yu Gothic" panose="020B0400000000000000" pitchFamily="34" charset="-128"/>
                <a:ea typeface="Yu Gothic" panose="020B0400000000000000" pitchFamily="34" charset="-128"/>
              </a:rPr>
              <a:t>ハンター・ヴァレー</a:t>
            </a:r>
            <a:endParaRPr lang="en-US" b="1" dirty="0">
              <a:solidFill>
                <a:schemeClr val="accent4"/>
              </a:solidFill>
              <a:latin typeface="Yu Gothic" panose="020B0400000000000000" pitchFamily="34" charset="-128"/>
              <a:ea typeface="Yu Gothic" panose="020B0400000000000000" pitchFamily="34" charset="-128"/>
            </a:endParaRPr>
          </a:p>
        </p:txBody>
      </p:sp>
      <p:cxnSp>
        <p:nvCxnSpPr>
          <p:cNvPr id="7" name="Straight Connector 6">
            <a:extLst>
              <a:ext uri="{FF2B5EF4-FFF2-40B4-BE49-F238E27FC236}">
                <a16:creationId xmlns:a16="http://schemas.microsoft.com/office/drawing/2014/main" id="{7F0681AC-E9DE-8EA2-5DE3-E5D9018648AE}"/>
              </a:ext>
            </a:extLst>
          </p:cNvPr>
          <p:cNvCxnSpPr>
            <a:cxnSpLocks/>
            <a:endCxn id="6" idx="1"/>
          </p:cNvCxnSpPr>
          <p:nvPr/>
        </p:nvCxnSpPr>
        <p:spPr>
          <a:xfrm>
            <a:off x="9009089" y="2570813"/>
            <a:ext cx="694894" cy="100862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AD33474C-90E9-19CF-C8CF-0F9802003D31}"/>
              </a:ext>
            </a:extLst>
          </p:cNvPr>
          <p:cNvSpPr txBox="1"/>
          <p:nvPr/>
        </p:nvSpPr>
        <p:spPr>
          <a:xfrm>
            <a:off x="8764870" y="3889045"/>
            <a:ext cx="2488017" cy="307777"/>
          </a:xfrm>
          <a:prstGeom prst="rect">
            <a:avLst/>
          </a:prstGeom>
          <a:noFill/>
        </p:spPr>
        <p:txBody>
          <a:bodyPr wrap="square">
            <a:spAutoFit/>
          </a:bodyPr>
          <a:lstStyle/>
          <a:p>
            <a:r>
              <a:rPr lang="ja-JP" altLang="en-US" sz="1400">
                <a:latin typeface="Yu Gothic Medium" panose="020B0400000000000000" pitchFamily="34" charset="-128"/>
                <a:ea typeface="Yu Gothic Medium" panose="020B0400000000000000" pitchFamily="34" charset="-128"/>
              </a:rPr>
              <a:t>シドニー</a:t>
            </a:r>
            <a:endParaRPr lang="en-US" sz="1400"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76551847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6627" r="16627"/>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03158"/>
            <a:ext cx="4829691" cy="785732"/>
          </a:xfrm>
        </p:spPr>
        <p:txBody>
          <a:bodyPr/>
          <a:lstStyle/>
          <a:p>
            <a:r>
              <a:rPr lang="en-AU" altLang="ja-JP" dirty="0">
                <a:latin typeface="+mj-lt"/>
                <a:ea typeface="Yu Gothic Medium" panose="020B0400000000000000" pitchFamily="34" charset="-128"/>
                <a:cs typeface="Arial" panose="020B0604020202020204" pitchFamily="34" charset="0"/>
              </a:rPr>
              <a:t>HUNTER VALLEY</a:t>
            </a:r>
            <a:endParaRPr lang="en-US" dirty="0">
              <a:latin typeface="+mj-lt"/>
              <a:ea typeface="Yu Gothic Medium" panose="020B0400000000000000" pitchFamily="34" charset="-128"/>
              <a:cs typeface="Arial" panose="020B0604020202020204" pitchFamily="34" charset="0"/>
            </a:endParaRP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3" y="3288691"/>
            <a:ext cx="5034022" cy="3133240"/>
          </a:xfrm>
        </p:spPr>
        <p:txBody>
          <a:bodyPr/>
          <a:lstStyle/>
          <a:p>
            <a:pPr marL="0" indent="0">
              <a:spcBef>
                <a:spcPts val="800"/>
              </a:spcBef>
              <a:buNone/>
            </a:pPr>
            <a:r>
              <a:rPr lang="ja-JP" altLang="en-US" dirty="0">
                <a:solidFill>
                  <a:schemeClr val="bg1"/>
                </a:solidFill>
                <a:latin typeface="Yu Gothic Medium" panose="020B0400000000000000" pitchFamily="34" charset="-128"/>
                <a:ea typeface="Yu Gothic Medium" panose="020B0400000000000000" pitchFamily="34" charset="-128"/>
              </a:rPr>
              <a:t>オーストラリアでも最古のワイン産地の一つであり、今でもオーストラリアのワインコミュニティの</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代表格であり続けています。</a:t>
            </a:r>
            <a:br>
              <a:rPr lang="en-AU" altLang="ja-JP" dirty="0">
                <a:solidFill>
                  <a:schemeClr val="bg1"/>
                </a:solidFill>
                <a:latin typeface="Yu Gothic Medium" panose="020B0400000000000000" pitchFamily="34" charset="-128"/>
                <a:ea typeface="Yu Gothic Medium" panose="020B0400000000000000" pitchFamily="34" charset="-128"/>
              </a:rPr>
            </a:br>
            <a:endParaRPr lang="en-AU" altLang="ja-JP" dirty="0">
              <a:solidFill>
                <a:schemeClr val="bg1"/>
              </a:solidFill>
              <a:latin typeface="Yu Gothic Medium" panose="020B0400000000000000" pitchFamily="34" charset="-128"/>
              <a:ea typeface="Yu Gothic Medium" panose="020B0400000000000000" pitchFamily="34" charset="-128"/>
            </a:endParaRPr>
          </a:p>
          <a:p>
            <a:pPr marL="285750" indent="-285750">
              <a:spcBef>
                <a:spcPts val="8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温暖で高湿度</a:t>
            </a:r>
          </a:p>
          <a:p>
            <a:pPr marL="285750" indent="-285750">
              <a:spcBef>
                <a:spcPts val="8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世界的に有名なセミヨン、シャルドネ、シラーズ</a:t>
            </a:r>
          </a:p>
          <a:p>
            <a:pPr marL="285750" indent="-285750">
              <a:spcBef>
                <a:spcPts val="8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世界最古のブドウ樹</a:t>
            </a:r>
          </a:p>
          <a:p>
            <a:pPr marL="285750" indent="-285750">
              <a:spcBef>
                <a:spcPts val="8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人気の観光地</a:t>
            </a:r>
            <a:endParaRPr lang="en-AU" dirty="0">
              <a:solidFill>
                <a:schemeClr val="bg1"/>
              </a:solidFill>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1022"/>
            <a:ext cx="5565748" cy="1325563"/>
          </a:xfrm>
        </p:spPr>
        <p:txBody>
          <a:bodyPr/>
          <a:lstStyle/>
          <a:p>
            <a:r>
              <a:rPr lang="ja-JP" altLang="en-US" sz="5000" dirty="0">
                <a:solidFill>
                  <a:schemeClr val="accent5"/>
                </a:solidFill>
                <a:latin typeface="Yu Gothic Medium" panose="020B0400000000000000" pitchFamily="34" charset="-128"/>
                <a:ea typeface="Yu Gothic Medium" panose="020B0400000000000000" pitchFamily="34" charset="-128"/>
              </a:rPr>
              <a:t>オーストラリア</a:t>
            </a:r>
            <a:br>
              <a:rPr lang="en-AU" altLang="ja-JP" sz="5000" dirty="0">
                <a:solidFill>
                  <a:schemeClr val="accent5"/>
                </a:solidFill>
                <a:latin typeface="Yu Gothic Medium" panose="020B0400000000000000" pitchFamily="34" charset="-128"/>
                <a:ea typeface="Yu Gothic Medium" panose="020B0400000000000000" pitchFamily="34" charset="-128"/>
              </a:rPr>
            </a:br>
            <a:r>
              <a:rPr lang="ja-JP" altLang="en-US" sz="5000" dirty="0">
                <a:solidFill>
                  <a:schemeClr val="accent5"/>
                </a:solidFill>
                <a:latin typeface="Yu Gothic Medium" panose="020B0400000000000000" pitchFamily="34" charset="-128"/>
                <a:ea typeface="Yu Gothic Medium" panose="020B0400000000000000" pitchFamily="34" charset="-128"/>
              </a:rPr>
              <a:t>ワイン生誕の地</a:t>
            </a:r>
            <a:endParaRPr lang="en-US" sz="5000" dirty="0">
              <a:solidFill>
                <a:schemeClr val="accent5"/>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60243348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6133" t="-53" r="18970" b="239"/>
          <a:stretch/>
        </p:blipFill>
        <p:spPr>
          <a:xfrm>
            <a:off x="6096000" y="368300"/>
            <a:ext cx="6096000" cy="6103620"/>
          </a:xfrm>
        </p:spPr>
      </p:pic>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2320203"/>
            <a:ext cx="4829691" cy="1530521"/>
          </a:xfrm>
        </p:spPr>
        <p:txBody>
          <a:bodyPr/>
          <a:lstStyle/>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ハンター・ヴァレーの歴史</a:t>
            </a:r>
          </a:p>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地勢、気候、土壌</a:t>
            </a:r>
          </a:p>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ブドウ栽培とワイン醸造</a:t>
            </a:r>
          </a:p>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古木</a:t>
            </a:r>
          </a:p>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代表的な品種</a:t>
            </a:r>
            <a:endParaRPr lang="en-AU" sz="2000" dirty="0">
              <a:latin typeface="Yu Gothic Medium" panose="020B0400000000000000" pitchFamily="34" charset="-128"/>
              <a:ea typeface="Yu Gothic Medium" panose="020B0400000000000000" pitchFamily="34" charset="-128"/>
            </a:endParaRPr>
          </a:p>
        </p:txBody>
      </p:sp>
      <p:sp>
        <p:nvSpPr>
          <p:cNvPr id="4" name="Title 2">
            <a:extLst>
              <a:ext uri="{FF2B5EF4-FFF2-40B4-BE49-F238E27FC236}">
                <a16:creationId xmlns:a16="http://schemas.microsoft.com/office/drawing/2014/main" id="{D27855C7-9E1B-D39A-2F50-C2B3DBD53FA7}"/>
              </a:ext>
            </a:extLst>
          </p:cNvPr>
          <p:cNvSpPr>
            <a:spLocks noGrp="1"/>
          </p:cNvSpPr>
          <p:nvPr>
            <p:ph type="title"/>
          </p:nvPr>
        </p:nvSpPr>
        <p:spPr>
          <a:xfrm>
            <a:off x="623888" y="584200"/>
            <a:ext cx="6158452" cy="1325562"/>
          </a:xfrm>
        </p:spPr>
        <p:txBody>
          <a:bodyPr/>
          <a:lstStyle/>
          <a:p>
            <a:r>
              <a:rPr lang="en-AU" altLang="ja-JP" dirty="0">
                <a:solidFill>
                  <a:schemeClr val="accent1"/>
                </a:solidFill>
                <a:latin typeface="+mj-lt"/>
                <a:ea typeface="Yu Gothic Medium" panose="020B0400000000000000" pitchFamily="34" charset="-128"/>
              </a:rPr>
              <a:t>Today we’ll cover...</a:t>
            </a:r>
            <a:endParaRPr lang="en-US" dirty="0">
              <a:solidFill>
                <a:schemeClr val="accent1"/>
              </a:solidFill>
              <a:latin typeface="+mj-lt"/>
              <a:ea typeface="Yu Gothic Medium" panose="020B0400000000000000" pitchFamily="34" charset="-128"/>
            </a:endParaRPr>
          </a:p>
        </p:txBody>
      </p:sp>
    </p:spTree>
    <p:extLst>
      <p:ext uri="{BB962C8B-B14F-4D97-AF65-F5344CB8AC3E}">
        <p14:creationId xmlns:p14="http://schemas.microsoft.com/office/powerpoint/2010/main" val="418893328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b="23610"/>
          <a:stretch/>
        </p:blipFill>
        <p:spPr>
          <a:xfrm>
            <a:off x="7507205" y="368300"/>
            <a:ext cx="4684796"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312276" y="3477251"/>
            <a:ext cx="2382787" cy="662774"/>
          </a:xfrm>
        </p:spPr>
        <p:txBody>
          <a:bodyPr/>
          <a:lstStyle/>
          <a:p>
            <a:r>
              <a:rPr lang="en-US" dirty="0"/>
              <a:t>1820</a:t>
            </a:r>
            <a:r>
              <a:rPr lang="ja-JP" altLang="en-US" sz="1500">
                <a:latin typeface="Yu Gothic" panose="020B0400000000000000" pitchFamily="34" charset="-128"/>
                <a:ea typeface="Yu Gothic" panose="020B0400000000000000" pitchFamily="34" charset="-128"/>
              </a:rPr>
              <a:t>年代</a:t>
            </a:r>
            <a:endParaRPr lang="en-US" sz="1500" dirty="0">
              <a:latin typeface="Yu Gothic" panose="020B0400000000000000" pitchFamily="34" charset="-128"/>
              <a:ea typeface="Yu Gothic" panose="020B0400000000000000" pitchFamily="34" charset="-128"/>
            </a:endParaRP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312276" y="4140032"/>
            <a:ext cx="2595273" cy="1461301"/>
          </a:xfrm>
        </p:spPr>
        <p:txBody>
          <a:bodyPr/>
          <a:lstStyle/>
          <a:p>
            <a:pPr>
              <a:lnSpc>
                <a:spcPct val="95000"/>
              </a:lnSpc>
            </a:pPr>
            <a:r>
              <a:rPr lang="ja-JP" altLang="en-US" sz="1600" dirty="0">
                <a:latin typeface="Yu Gothic Medium" panose="020B0400000000000000" pitchFamily="34" charset="-128"/>
                <a:ea typeface="Yu Gothic Medium" panose="020B0400000000000000" pitchFamily="34" charset="-128"/>
              </a:rPr>
              <a:t>ヨーロッパ人の入植者が</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ブドウを植え始める</a:t>
            </a:r>
            <a:endParaRPr lang="en-AU" sz="16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5396343" y="4158583"/>
            <a:ext cx="2737392" cy="1461301"/>
          </a:xfrm>
        </p:spPr>
        <p:txBody>
          <a:bodyPr/>
          <a:lstStyle/>
          <a:p>
            <a:pPr>
              <a:lnSpc>
                <a:spcPct val="95000"/>
              </a:lnSpc>
            </a:pPr>
            <a:r>
              <a:rPr lang="ja-JP" altLang="en-US" sz="1600" dirty="0">
                <a:latin typeface="Yu Gothic Medium" panose="020B0400000000000000" pitchFamily="34" charset="-128"/>
                <a:ea typeface="Yu Gothic Medium" panose="020B0400000000000000" pitchFamily="34" charset="-128"/>
              </a:rPr>
              <a:t>初期の開拓者のうち、スコットランドから移住したジェームズ・バズビーはヨーロッパからブドウの穂木を持ち込み、ハンター・バレーの設立に</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貢献した。</a:t>
            </a:r>
            <a:endParaRPr lang="en-AU" sz="1600" dirty="0">
              <a:latin typeface="Yu Gothic Medium" panose="020B0400000000000000" pitchFamily="34" charset="-128"/>
              <a:ea typeface="Yu Gothic Medium" panose="020B0400000000000000" pitchFamily="34" charset="-128"/>
            </a:endParaRPr>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5396343" y="3495809"/>
            <a:ext cx="2120040" cy="662774"/>
          </a:xfrm>
        </p:spPr>
        <p:txBody>
          <a:bodyPr/>
          <a:lstStyle/>
          <a:p>
            <a:r>
              <a:rPr lang="en-US" dirty="0"/>
              <a:t>1830</a:t>
            </a:r>
            <a:r>
              <a:rPr lang="ja-JP" altLang="en-US" sz="1500" dirty="0">
                <a:latin typeface="Yu Gothic" panose="020B0400000000000000" pitchFamily="34" charset="-128"/>
                <a:ea typeface="Yu Gothic" panose="020B0400000000000000" pitchFamily="34" charset="-128"/>
              </a:rPr>
              <a:t>年代</a:t>
            </a:r>
            <a:endParaRPr lang="en-US" sz="1500" dirty="0"/>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23343" y="916818"/>
            <a:ext cx="6968303" cy="473196"/>
          </a:xfrm>
        </p:spPr>
        <p:txBody>
          <a:bodyPr/>
          <a:lstStyle/>
          <a:p>
            <a:r>
              <a:rPr lang="en-AU" altLang="ja-JP" dirty="0">
                <a:solidFill>
                  <a:schemeClr val="accent5"/>
                </a:solidFill>
                <a:latin typeface="+mn-lt"/>
                <a:ea typeface="Yu Gothic Medium" panose="020B0400000000000000" pitchFamily="34" charset="-128"/>
                <a:cs typeface="Arial" panose="020B0604020202020204" pitchFamily="34" charset="0"/>
              </a:rPr>
              <a:t>HUNTER VALLEY</a:t>
            </a:r>
            <a:r>
              <a:rPr lang="ja-JP" altLang="en-US" dirty="0">
                <a:solidFill>
                  <a:schemeClr val="accent5"/>
                </a:solidFill>
                <a:latin typeface="Yu Gothic Medium" panose="020B0400000000000000" pitchFamily="34" charset="-128"/>
                <a:ea typeface="Yu Gothic Medium" panose="020B0400000000000000" pitchFamily="34" charset="-128"/>
              </a:rPr>
              <a:t>の歴史</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2" name="Text Placeholder 9">
            <a:extLst>
              <a:ext uri="{FF2B5EF4-FFF2-40B4-BE49-F238E27FC236}">
                <a16:creationId xmlns:a16="http://schemas.microsoft.com/office/drawing/2014/main" id="{8B2B6792-1E47-E7D1-5C88-F3755D22476B}"/>
              </a:ext>
            </a:extLst>
          </p:cNvPr>
          <p:cNvSpPr txBox="1">
            <a:spLocks/>
          </p:cNvSpPr>
          <p:nvPr/>
        </p:nvSpPr>
        <p:spPr>
          <a:xfrm>
            <a:off x="623343" y="1377354"/>
            <a:ext cx="6784726" cy="1350868"/>
          </a:xfrm>
          <a:prstGeom prst="rect">
            <a:avLst/>
          </a:prstGeom>
        </p:spPr>
        <p:txBody>
          <a:bodyPr vert="horz" lIns="0" tIns="0" rIns="0" bIns="0" rtlCol="0" anchor="t">
            <a:noAutofit/>
          </a:bodyPr>
          <a:lstStyle>
            <a:lvl1pPr marL="0" indent="0" algn="l" defTabSz="914453" rtl="0" eaLnBrk="1" latinLnBrk="0" hangingPunct="1">
              <a:lnSpc>
                <a:spcPct val="82000"/>
              </a:lnSpc>
              <a:spcBef>
                <a:spcPts val="544"/>
              </a:spcBef>
              <a:buClr>
                <a:schemeClr val="accent4"/>
              </a:buClr>
              <a:buFontTx/>
              <a:buNone/>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sz="4800" dirty="0">
                <a:solidFill>
                  <a:schemeClr val="accent1"/>
                </a:solidFill>
                <a:latin typeface="Yu Gothic Medium" panose="020B0400000000000000" pitchFamily="34" charset="-128"/>
                <a:ea typeface="Yu Gothic Medium" panose="020B0400000000000000" pitchFamily="34" charset="-128"/>
              </a:rPr>
              <a:t>オーストラリア</a:t>
            </a:r>
            <a:br>
              <a:rPr lang="en-AU" altLang="ja-JP" sz="4800" dirty="0">
                <a:solidFill>
                  <a:schemeClr val="accent1"/>
                </a:solidFill>
                <a:latin typeface="Yu Gothic Medium" panose="020B0400000000000000" pitchFamily="34" charset="-128"/>
                <a:ea typeface="Yu Gothic Medium" panose="020B0400000000000000" pitchFamily="34" charset="-128"/>
              </a:rPr>
            </a:br>
            <a:r>
              <a:rPr lang="ja-JP" altLang="en-US" sz="4800" dirty="0">
                <a:solidFill>
                  <a:schemeClr val="accent1"/>
                </a:solidFill>
                <a:latin typeface="Yu Gothic Medium" panose="020B0400000000000000" pitchFamily="34" charset="-128"/>
                <a:ea typeface="Yu Gothic Medium" panose="020B0400000000000000" pitchFamily="34" charset="-128"/>
              </a:rPr>
              <a:t>ワインのパイオニア</a:t>
            </a:r>
            <a:endParaRPr lang="en-US" sz="4800" dirty="0">
              <a:solidFill>
                <a:schemeClr val="accent1"/>
              </a:solidFill>
              <a:latin typeface="Yu Gothic Medium" panose="020B0400000000000000" pitchFamily="34" charset="-128"/>
              <a:ea typeface="Yu Gothic Medium" panose="020B0400000000000000" pitchFamily="34" charset="-128"/>
            </a:endParaRPr>
          </a:p>
        </p:txBody>
      </p:sp>
      <p:sp>
        <p:nvSpPr>
          <p:cNvPr id="7" name="Text Placeholder 4">
            <a:extLst>
              <a:ext uri="{FF2B5EF4-FFF2-40B4-BE49-F238E27FC236}">
                <a16:creationId xmlns:a16="http://schemas.microsoft.com/office/drawing/2014/main" id="{BC14C2E2-545E-A06D-73DB-61CA21892867}"/>
              </a:ext>
            </a:extLst>
          </p:cNvPr>
          <p:cNvSpPr txBox="1">
            <a:spLocks/>
          </p:cNvSpPr>
          <p:nvPr/>
        </p:nvSpPr>
        <p:spPr>
          <a:xfrm>
            <a:off x="8759684" y="4180805"/>
            <a:ext cx="3031651"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ja-JP" altLang="en-US" sz="1600" dirty="0">
                <a:latin typeface="Yu Gothic Medium" panose="020B0400000000000000" pitchFamily="34" charset="-128"/>
                <a:ea typeface="Yu Gothic Medium" panose="020B0400000000000000" pitchFamily="34" charset="-128"/>
              </a:rPr>
              <a:t>ヘンリー・リンデマン医師がオーストラリアに移住、すぐに彼の造るワインの素晴らしさが</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知れ渡る。</a:t>
            </a:r>
            <a:endParaRPr lang="en-AU" altLang="ja-JP" sz="1600" dirty="0">
              <a:latin typeface="Yu Gothic Medium" panose="020B0400000000000000" pitchFamily="34" charset="-128"/>
              <a:ea typeface="Yu Gothic Medium" panose="020B0400000000000000" pitchFamily="34" charset="-128"/>
            </a:endParaRPr>
          </a:p>
          <a:p>
            <a:pPr>
              <a:lnSpc>
                <a:spcPct val="95000"/>
              </a:lnSpc>
            </a:pPr>
            <a:r>
              <a:rPr lang="ja-JP" altLang="en-US" sz="1600" dirty="0">
                <a:latin typeface="Yu Gothic Medium" panose="020B0400000000000000" pitchFamily="34" charset="-128"/>
                <a:ea typeface="Yu Gothic Medium" panose="020B0400000000000000" pitchFamily="34" charset="-128"/>
              </a:rPr>
              <a:t>リンデマン医師は地元のブドウ畑協会の代表に就任し、セミヨン、ヴェルデーリョ、シラーズなど主要品種の確立に貢献した。</a:t>
            </a:r>
            <a:endParaRPr lang="en-AU" sz="1600" dirty="0">
              <a:latin typeface="Yu Gothic Medium" panose="020B0400000000000000" pitchFamily="34" charset="-128"/>
              <a:ea typeface="Yu Gothic Medium" panose="020B0400000000000000" pitchFamily="34" charset="-128"/>
            </a:endParaRPr>
          </a:p>
        </p:txBody>
      </p:sp>
      <p:sp>
        <p:nvSpPr>
          <p:cNvPr id="9" name="Text Placeholder 5">
            <a:extLst>
              <a:ext uri="{FF2B5EF4-FFF2-40B4-BE49-F238E27FC236}">
                <a16:creationId xmlns:a16="http://schemas.microsoft.com/office/drawing/2014/main" id="{0DE94745-0024-A08D-3AE1-76B601581297}"/>
              </a:ext>
            </a:extLst>
          </p:cNvPr>
          <p:cNvSpPr txBox="1">
            <a:spLocks/>
          </p:cNvSpPr>
          <p:nvPr/>
        </p:nvSpPr>
        <p:spPr>
          <a:xfrm>
            <a:off x="8759684" y="351803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1800</a:t>
            </a:r>
            <a:r>
              <a:rPr lang="ja-JP" altLang="en-US">
                <a:latin typeface="Yu Gothic" panose="020B0400000000000000" pitchFamily="34" charset="-128"/>
                <a:ea typeface="Yu Gothic" panose="020B0400000000000000" pitchFamily="34" charset="-128"/>
              </a:rPr>
              <a:t>年代中盤</a:t>
            </a:r>
            <a:endParaRPr lang="en-US" dirty="0">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401303539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5685" t="265" r="22305" b="519"/>
          <a:stretch/>
        </p:blipFill>
        <p:spPr>
          <a:xfrm>
            <a:off x="8431967" y="584200"/>
            <a:ext cx="3760033" cy="5878192"/>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3" y="4167580"/>
            <a:ext cx="3067071" cy="1461301"/>
          </a:xfrm>
        </p:spPr>
        <p:txBody>
          <a:bodyPr/>
          <a:lstStyle/>
          <a:p>
            <a:pPr>
              <a:lnSpc>
                <a:spcPct val="95000"/>
              </a:lnSpc>
            </a:pPr>
            <a:r>
              <a:rPr lang="ja-JP" altLang="en-US" sz="1600" dirty="0">
                <a:latin typeface="Yu Gothic Medium" panose="020B0400000000000000" pitchFamily="34" charset="-128"/>
                <a:ea typeface="Yu Gothic Medium" panose="020B0400000000000000" pitchFamily="34" charset="-128"/>
              </a:rPr>
              <a:t>ハンター・ヴァレーは国内外で</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世界有数のワイン産地としての</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名声を確立。その道を切り開いた</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パイオニアの中には、ティレル家、タラック家、ウィルキンソン家、</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ドレイトン家などがある。</a:t>
            </a:r>
            <a:endParaRPr lang="en-AU" sz="1600" dirty="0">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483729"/>
            <a:ext cx="2120040" cy="662774"/>
          </a:xfrm>
        </p:spPr>
        <p:txBody>
          <a:bodyPr/>
          <a:lstStyle/>
          <a:p>
            <a:r>
              <a:rPr lang="en-US" dirty="0"/>
              <a:t>1800</a:t>
            </a:r>
            <a:r>
              <a:rPr lang="ja-JP" altLang="en-US">
                <a:latin typeface="Yu Gothic" panose="020B0400000000000000" pitchFamily="34" charset="-128"/>
                <a:ea typeface="Yu Gothic" panose="020B0400000000000000" pitchFamily="34" charset="-128"/>
              </a:rPr>
              <a:t>年代後半</a:t>
            </a:r>
            <a:endParaRPr lang="en-US" dirty="0">
              <a:latin typeface="Yu Gothic" panose="020B0400000000000000" pitchFamily="34" charset="-128"/>
              <a:ea typeface="Yu Gothic" panose="020B0400000000000000" pitchFamily="34" charset="-128"/>
            </a:endParaRP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1694793" y="1136622"/>
            <a:ext cx="2885623" cy="1461301"/>
          </a:xfrm>
        </p:spPr>
        <p:txBody>
          <a:bodyPr/>
          <a:lstStyle/>
          <a:p>
            <a:pPr>
              <a:lnSpc>
                <a:spcPct val="95000"/>
              </a:lnSpc>
            </a:pPr>
            <a:r>
              <a:rPr lang="ja-JP" altLang="en-US" sz="1600" dirty="0">
                <a:latin typeface="Yu Gothic Medium" panose="020B0400000000000000" pitchFamily="34" charset="-128"/>
                <a:ea typeface="Yu Gothic Medium" panose="020B0400000000000000" pitchFamily="34" charset="-128"/>
              </a:rPr>
              <a:t>現在世界最古のシャルドネと</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されるティレルズの</a:t>
            </a:r>
            <a:r>
              <a:rPr lang="en-GB" altLang="ja-JP" sz="1600" dirty="0">
                <a:latin typeface="Yu Gothic Medium" panose="020B0400000000000000" pitchFamily="34" charset="-128"/>
                <a:ea typeface="Yu Gothic Medium" panose="020B0400000000000000" pitchFamily="34" charset="-128"/>
              </a:rPr>
              <a:t>HVD</a:t>
            </a:r>
            <a:r>
              <a:rPr lang="ja-JP" altLang="en-US" sz="1600" dirty="0">
                <a:latin typeface="Yu Gothic Medium" panose="020B0400000000000000" pitchFamily="34" charset="-128"/>
                <a:ea typeface="Yu Gothic Medium" panose="020B0400000000000000" pitchFamily="34" charset="-128"/>
              </a:rPr>
              <a:t>ヴィンヤードが植えられる。 </a:t>
            </a:r>
          </a:p>
          <a:p>
            <a:pPr>
              <a:lnSpc>
                <a:spcPct val="95000"/>
              </a:lnSpc>
            </a:pPr>
            <a:r>
              <a:rPr lang="ja-JP" altLang="en-US" sz="1600" dirty="0">
                <a:latin typeface="Yu Gothic Medium" panose="020B0400000000000000" pitchFamily="34" charset="-128"/>
                <a:ea typeface="Yu Gothic Medium" panose="020B0400000000000000" pitchFamily="34" charset="-128"/>
              </a:rPr>
              <a:t>ポコルビンがワイン産地としての名声を高め、モーリス・オーシェアと一家が、後に歴史的に重要な畑となるマウント・プレザントの土地を購入する。</a:t>
            </a:r>
            <a:endParaRPr lang="en-AU" sz="1600" dirty="0">
              <a:latin typeface="Yu Gothic Medium" panose="020B0400000000000000" pitchFamily="34" charset="-128"/>
              <a:ea typeface="Yu Gothic Medium" panose="020B0400000000000000" pitchFamily="34" charset="-128"/>
            </a:endParaRP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1683907" y="452771"/>
            <a:ext cx="3042951" cy="662774"/>
          </a:xfrm>
        </p:spPr>
        <p:txBody>
          <a:bodyPr/>
          <a:lstStyle/>
          <a:p>
            <a:r>
              <a:rPr lang="en-US" dirty="0"/>
              <a:t>1900</a:t>
            </a:r>
            <a:r>
              <a:rPr lang="ja-JP" altLang="en-US" dirty="0">
                <a:latin typeface="Yu Gothic" panose="020B0400000000000000" pitchFamily="34" charset="-128"/>
                <a:ea typeface="Yu Gothic" panose="020B0400000000000000" pitchFamily="34" charset="-128"/>
              </a:rPr>
              <a:t>年代初期</a:t>
            </a:r>
            <a:endParaRPr lang="en-US" dirty="0">
              <a:latin typeface="Yu Gothic" panose="020B0400000000000000" pitchFamily="34" charset="-128"/>
              <a:ea typeface="Yu Gothic" panose="020B0400000000000000" pitchFamily="34" charset="-128"/>
            </a:endParaRPr>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4229033" y="4237664"/>
            <a:ext cx="3760033" cy="1867094"/>
          </a:xfrm>
        </p:spPr>
        <p:txBody>
          <a:bodyPr/>
          <a:lstStyle/>
          <a:p>
            <a:pPr>
              <a:lnSpc>
                <a:spcPct val="95000"/>
              </a:lnSpc>
            </a:pPr>
            <a:r>
              <a:rPr lang="ja-JP" altLang="en-US" sz="1600" dirty="0">
                <a:latin typeface="Yu Gothic Medium" panose="020B0400000000000000" pitchFamily="34" charset="-128"/>
                <a:ea typeface="Yu Gothic Medium" panose="020B0400000000000000" pitchFamily="34" charset="-128"/>
              </a:rPr>
              <a:t>ペンフォールズがワイボング・</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パークに</a:t>
            </a:r>
            <a:r>
              <a:rPr lang="en-US" altLang="ja-JP" sz="1600" dirty="0">
                <a:latin typeface="Yu Gothic Medium" panose="020B0400000000000000" pitchFamily="34" charset="-128"/>
                <a:ea typeface="Yu Gothic Medium" panose="020B0400000000000000" pitchFamily="34" charset="-128"/>
              </a:rPr>
              <a:t>600</a:t>
            </a:r>
            <a:r>
              <a:rPr lang="ja-JP" altLang="en-US" sz="1600" dirty="0">
                <a:latin typeface="Yu Gothic Medium" panose="020B0400000000000000" pitchFamily="34" charset="-128"/>
                <a:ea typeface="Yu Gothic Medium" panose="020B0400000000000000" pitchFamily="34" charset="-128"/>
              </a:rPr>
              <a:t>エーカーの土地を確保し、</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アッパー・ハンター地区におけるブドウ栽培の新たな一歩を踏み出す。</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ハンター・ヴァレーのワイン産業は</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この頃から繁栄し始め、卓越したセミヨンは特に広く知られるようになる。</a:t>
            </a:r>
            <a:endParaRPr lang="en-AU" sz="1600" dirty="0">
              <a:latin typeface="Yu Gothic Medium" panose="020B0400000000000000" pitchFamily="34" charset="-128"/>
              <a:ea typeface="Yu Gothic Medium" panose="020B0400000000000000" pitchFamily="34" charset="-128"/>
            </a:endParaRPr>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4209606" y="3553813"/>
            <a:ext cx="2120040" cy="662774"/>
          </a:xfrm>
        </p:spPr>
        <p:txBody>
          <a:bodyPr/>
          <a:lstStyle/>
          <a:p>
            <a:r>
              <a:rPr lang="en-US" dirty="0"/>
              <a:t>1900</a:t>
            </a:r>
            <a:r>
              <a:rPr lang="ja-JP" altLang="en-US">
                <a:latin typeface="Yu Gothic" panose="020B0400000000000000" pitchFamily="34" charset="-128"/>
                <a:ea typeface="Yu Gothic" panose="020B0400000000000000" pitchFamily="34" charset="-128"/>
              </a:rPr>
              <a:t>年代後半</a:t>
            </a:r>
            <a:endParaRPr lang="en-US" dirty="0">
              <a:latin typeface="Yu Gothic" panose="020B0400000000000000" pitchFamily="34" charset="-128"/>
              <a:ea typeface="Yu Gothic" panose="020B0400000000000000" pitchFamily="34" charset="-128"/>
            </a:endParaRPr>
          </a:p>
        </p:txBody>
      </p:sp>
      <p:sp>
        <p:nvSpPr>
          <p:cNvPr id="2" name="Text Placeholder 6">
            <a:extLst>
              <a:ext uri="{FF2B5EF4-FFF2-40B4-BE49-F238E27FC236}">
                <a16:creationId xmlns:a16="http://schemas.microsoft.com/office/drawing/2014/main" id="{4E909759-623E-3D21-8E11-D6B95618762D}"/>
              </a:ext>
            </a:extLst>
          </p:cNvPr>
          <p:cNvSpPr txBox="1">
            <a:spLocks/>
          </p:cNvSpPr>
          <p:nvPr/>
        </p:nvSpPr>
        <p:spPr>
          <a:xfrm>
            <a:off x="5872524" y="1437093"/>
            <a:ext cx="2426232"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ja-JP" altLang="en-US" sz="1600">
                <a:latin typeface="Yu Gothic Medium" panose="020B0400000000000000" pitchFamily="34" charset="-128"/>
                <a:ea typeface="Yu Gothic Medium" panose="020B0400000000000000" pitchFamily="34" charset="-128"/>
              </a:rPr>
              <a:t>オーストラリアで最も来訪者数の多いワイン産地のひとつとなる。世界トップクラスのセミヨン、</a:t>
            </a:r>
            <a:br>
              <a:rPr lang="ja-JP" altLang="en-US" sz="1600">
                <a:latin typeface="Yu Gothic Medium" panose="020B0400000000000000" pitchFamily="34" charset="-128"/>
                <a:ea typeface="Yu Gothic Medium" panose="020B0400000000000000" pitchFamily="34" charset="-128"/>
              </a:rPr>
            </a:br>
            <a:r>
              <a:rPr lang="ja-JP" altLang="en-US" sz="1600">
                <a:latin typeface="Yu Gothic Medium" panose="020B0400000000000000" pitchFamily="34" charset="-128"/>
                <a:ea typeface="Yu Gothic Medium" panose="020B0400000000000000" pitchFamily="34" charset="-128"/>
              </a:rPr>
              <a:t>シャルドネ、シラーズを生産し、人々を魅了し続けている。</a:t>
            </a:r>
            <a:endParaRPr lang="en-AU" sz="1600" dirty="0">
              <a:latin typeface="Yu Gothic Medium" panose="020B0400000000000000" pitchFamily="34" charset="-128"/>
              <a:ea typeface="Yu Gothic Medium" panose="020B0400000000000000" pitchFamily="34" charset="-128"/>
            </a:endParaRPr>
          </a:p>
        </p:txBody>
      </p:sp>
      <p:sp>
        <p:nvSpPr>
          <p:cNvPr id="5" name="Text Placeholder 7">
            <a:extLst>
              <a:ext uri="{FF2B5EF4-FFF2-40B4-BE49-F238E27FC236}">
                <a16:creationId xmlns:a16="http://schemas.microsoft.com/office/drawing/2014/main" id="{E01C81A7-84D7-54D9-701B-46AD3E22731E}"/>
              </a:ext>
            </a:extLst>
          </p:cNvPr>
          <p:cNvSpPr txBox="1">
            <a:spLocks/>
          </p:cNvSpPr>
          <p:nvPr/>
        </p:nvSpPr>
        <p:spPr>
          <a:xfrm>
            <a:off x="5861638" y="753242"/>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a:latin typeface="Yu Gothic" panose="020B0400000000000000" pitchFamily="34" charset="-128"/>
                <a:ea typeface="Yu Gothic" panose="020B0400000000000000" pitchFamily="34" charset="-128"/>
              </a:rPr>
              <a:t>現在</a:t>
            </a:r>
            <a:endParaRPr lang="en-US" dirty="0">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34562734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5300" t="358" r="3366" b="645"/>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297541"/>
            <a:ext cx="5009924" cy="792601"/>
          </a:xfrm>
        </p:spPr>
        <p:txBody>
          <a:bodyPr/>
          <a:lstStyle/>
          <a:p>
            <a:r>
              <a:rPr lang="ja-JP" altLang="en-US">
                <a:latin typeface="Yu Gothic Medium" panose="020B0400000000000000" pitchFamily="34" charset="-128"/>
                <a:ea typeface="Yu Gothic Medium" panose="020B0400000000000000" pitchFamily="34" charset="-128"/>
              </a:rPr>
              <a:t>自然豊かで</a:t>
            </a:r>
            <a:endParaRPr lang="en-US" dirty="0">
              <a:latin typeface="Yu Gothic Medium" panose="020B0400000000000000" pitchFamily="34" charset="-128"/>
              <a:ea typeface="Yu Gothic Medium" panose="020B0400000000000000" pitchFamily="34" charset="-128"/>
            </a:endParaRP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1169737"/>
            <a:ext cx="4688825"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sz="5440" dirty="0">
                <a:solidFill>
                  <a:schemeClr val="accent5"/>
                </a:solidFill>
                <a:latin typeface="Yu Gothic Medium" panose="020B0400000000000000" pitchFamily="34" charset="-128"/>
                <a:ea typeface="Yu Gothic Medium" panose="020B0400000000000000" pitchFamily="34" charset="-128"/>
              </a:rPr>
              <a:t>温暖な</a:t>
            </a:r>
            <a:br>
              <a:rPr lang="en-AU" altLang="ja-JP" sz="5440" dirty="0">
                <a:solidFill>
                  <a:schemeClr val="accent5"/>
                </a:solidFill>
                <a:latin typeface="Yu Gothic Medium" panose="020B0400000000000000" pitchFamily="34" charset="-128"/>
                <a:ea typeface="Yu Gothic Medium" panose="020B0400000000000000" pitchFamily="34" charset="-128"/>
              </a:rPr>
            </a:br>
            <a:r>
              <a:rPr lang="ja-JP" altLang="en-US" sz="5440" dirty="0">
                <a:solidFill>
                  <a:schemeClr val="accent5"/>
                </a:solidFill>
                <a:latin typeface="Yu Gothic Medium" panose="020B0400000000000000" pitchFamily="34" charset="-128"/>
                <a:ea typeface="Yu Gothic Medium" panose="020B0400000000000000" pitchFamily="34" charset="-128"/>
              </a:rPr>
              <a:t>ワイン産地</a:t>
            </a:r>
            <a:endParaRPr lang="en-US" sz="5440" dirty="0">
              <a:solidFill>
                <a:schemeClr val="accent5"/>
              </a:solidFill>
              <a:latin typeface="Yu Gothic Medium" panose="020B0400000000000000" pitchFamily="34" charset="-128"/>
              <a:ea typeface="Yu Gothic Medium" panose="020B0400000000000000" pitchFamily="34" charset="-128"/>
            </a:endParaRP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4" y="3472125"/>
            <a:ext cx="4516436" cy="2846525"/>
          </a:xfrm>
        </p:spPr>
        <p:txBody>
          <a:bodyPr/>
          <a:lstStyle/>
          <a:p>
            <a:pPr>
              <a:spcBef>
                <a:spcPts val="800"/>
              </a:spcBef>
            </a:pPr>
            <a:r>
              <a:rPr lang="ja-JP" altLang="en-US" dirty="0">
                <a:solidFill>
                  <a:schemeClr val="bg1"/>
                </a:solidFill>
                <a:latin typeface="Yu Gothic Medium" panose="020B0400000000000000" pitchFamily="34" charset="-128"/>
                <a:ea typeface="Yu Gothic Medium" panose="020B0400000000000000" pitchFamily="34" charset="-128"/>
              </a:rPr>
              <a:t>ハンター・ヴァレーは、地理的に</a:t>
            </a:r>
            <a:br>
              <a:rPr lang="ja-JP" altLang="en-US"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以下のように分類される </a:t>
            </a:r>
            <a:r>
              <a:rPr lang="en-US" altLang="ja-JP" dirty="0">
                <a:solidFill>
                  <a:schemeClr val="bg1"/>
                </a:solidFill>
                <a:latin typeface="Yu Gothic Medium" panose="020B0400000000000000" pitchFamily="34" charset="-128"/>
                <a:ea typeface="Yu Gothic Medium" panose="020B0400000000000000" pitchFamily="34" charset="-128"/>
              </a:rPr>
              <a:t>:</a:t>
            </a:r>
            <a:br>
              <a:rPr lang="en-US" altLang="ja-JP" dirty="0">
                <a:solidFill>
                  <a:schemeClr val="bg1"/>
                </a:solidFill>
                <a:latin typeface="Yu Gothic Medium" panose="020B0400000000000000" pitchFamily="34" charset="-128"/>
                <a:ea typeface="Yu Gothic Medium" panose="020B0400000000000000" pitchFamily="34" charset="-128"/>
              </a:rPr>
            </a:br>
            <a:endParaRPr lang="en-US" altLang="ja-JP" dirty="0">
              <a:solidFill>
                <a:schemeClr val="bg1"/>
              </a:solidFill>
              <a:latin typeface="Yu Gothic Medium" panose="020B0400000000000000" pitchFamily="34" charset="-128"/>
              <a:ea typeface="Yu Gothic Medium" panose="020B0400000000000000" pitchFamily="34" charset="-128"/>
            </a:endParaRPr>
          </a:p>
          <a:p>
            <a:pPr marL="285750" indent="-285750">
              <a:spcBef>
                <a:spcPts val="8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ハンター地区</a:t>
            </a:r>
          </a:p>
          <a:p>
            <a:pPr marL="285750" indent="-285750">
              <a:spcBef>
                <a:spcPts val="8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ブローク・フォードウィッチ小地区</a:t>
            </a:r>
          </a:p>
          <a:p>
            <a:pPr marL="285750" indent="-285750">
              <a:spcBef>
                <a:spcPts val="8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ポコルビン小地区</a:t>
            </a:r>
          </a:p>
          <a:p>
            <a:pPr marL="285750" indent="-285750">
              <a:spcBef>
                <a:spcPts val="8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アッパー・ハンター小地区</a:t>
            </a:r>
            <a:endParaRPr lang="en-AU" dirty="0">
              <a:solidFill>
                <a:schemeClr val="bg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40506241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2.xml><?xml version="1.0" encoding="utf-8"?>
<ds:datastoreItem xmlns:ds="http://schemas.openxmlformats.org/officeDocument/2006/customXml" ds:itemID="{10CCF1F8-6D9E-4631-9BC7-E65B426755A9}">
  <ds:schemaRefs>
    <ds:schemaRef ds:uri="4e8dd08d-258d-47a9-9875-37f1ffd19f33"/>
    <ds:schemaRef ds:uri="http://purl.org/dc/elements/1.1/"/>
    <ds:schemaRef ds:uri="http://schemas.microsoft.com/office/infopath/2007/PartnerControls"/>
    <ds:schemaRef ds:uri="http://schemas.microsoft.com/office/2006/documentManagement/types"/>
    <ds:schemaRef ds:uri="http://purl.org/dc/terms/"/>
    <ds:schemaRef ds:uri="02256494-4976-4001-aedb-96463ae0d92e"/>
    <ds:schemaRef ds:uri="http://purl.org/dc/dcmitype/"/>
    <ds:schemaRef ds:uri="http://www.w3.org/XML/1998/namespace"/>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17CEE9F1-452C-4B43-80E3-36365236F8F3}"/>
</file>

<file path=docProps/app.xml><?xml version="1.0" encoding="utf-8"?>
<Properties xmlns="http://schemas.openxmlformats.org/officeDocument/2006/extended-properties" xmlns:vt="http://schemas.openxmlformats.org/officeDocument/2006/docPropsVTypes">
  <TotalTime>147</TotalTime>
  <Words>5396</Words>
  <Application>Microsoft Macintosh PowerPoint</Application>
  <PresentationFormat>Widescreen</PresentationFormat>
  <Paragraphs>342</Paragraphs>
  <Slides>26</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Yu Gothic</vt:lpstr>
      <vt:lpstr>Inter Display</vt:lpstr>
      <vt:lpstr>Yu Gothic Medium</vt:lpstr>
      <vt:lpstr>Arial</vt:lpstr>
      <vt:lpstr>Neue Haas Grotesk Text Pro</vt:lpstr>
      <vt:lpstr>Slide layouts</vt:lpstr>
      <vt:lpstr>PowerPoint Presentation</vt:lpstr>
      <vt:lpstr>PowerPoint Presentation</vt:lpstr>
      <vt:lpstr>AUSTRALIA オーストラリア</vt:lpstr>
      <vt:lpstr>New south wales ニュー・サウス・ ウェールズ</vt:lpstr>
      <vt:lpstr>HUNTER VALLEY</vt:lpstr>
      <vt:lpstr>Today we’ll cover...</vt:lpstr>
      <vt:lpstr>1820年代</vt:lpstr>
      <vt:lpstr>PowerPoint Presentation</vt:lpstr>
      <vt:lpstr>自然豊かで</vt:lpstr>
      <vt:lpstr>PowerPoint Presentation</vt:lpstr>
      <vt:lpstr>土壌</vt:lpstr>
      <vt:lpstr>HUNTER VALLEYの ブドウ栽培と ワイン醸造</vt:lpstr>
      <vt:lpstr>PowerPoint Presentation</vt:lpstr>
      <vt:lpstr>PowerPoint Presentation</vt:lpstr>
      <vt:lpstr>PowerPoint Presentation</vt:lpstr>
      <vt:lpstr>成長し続ける歴史</vt:lpstr>
      <vt:lpstr>PowerPoint Presentation</vt:lpstr>
      <vt:lpstr>セミヨン（若々しい） 特徴</vt:lpstr>
      <vt:lpstr>セミヨン（瓶熟成） 特徴</vt:lpstr>
      <vt:lpstr>シャルドネ 特徴</vt:lpstr>
      <vt:lpstr>シラーズ 特徴</vt:lpstr>
      <vt:lpstr>PowerPoint Presentation</vt:lpstr>
      <vt:lpstr>PowerPoint Presentation</vt:lpstr>
      <vt:lpstr>象徴と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Rosemary MacDonald</dc:creator>
  <cp:lastModifiedBy>Cameron Midson</cp:lastModifiedBy>
  <cp:revision>16</cp:revision>
  <dcterms:created xsi:type="dcterms:W3CDTF">2018-07-25T07:02:59Z</dcterms:created>
  <dcterms:modified xsi:type="dcterms:W3CDTF">2026-07-14T04:41:10Z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MSIP_Label_8cf57b4f-1801-441a-a240-098885f2bcbe_Enabled">
    <vt:lpwstr>true</vt:lpwstr>
  </property>
  <property fmtid="{D5CDD505-2E9C-101B-9397-08002B2CF9AE}" pid="6" name="MSIP_Label_8cf57b4f-1801-441a-a240-098885f2bcbe_SetDate">
    <vt:lpwstr>2026-05-10T09:08:08Z</vt:lpwstr>
  </property>
  <property fmtid="{D5CDD505-2E9C-101B-9397-08002B2CF9AE}" pid="7" name="MSIP_Label_8cf57b4f-1801-441a-a240-098885f2bcbe_Method">
    <vt:lpwstr>Standard</vt:lpwstr>
  </property>
  <property fmtid="{D5CDD505-2E9C-101B-9397-08002B2CF9AE}" pid="8" name="MSIP_Label_8cf57b4f-1801-441a-a240-098885f2bcbe_Name">
    <vt:lpwstr>General</vt:lpwstr>
  </property>
  <property fmtid="{D5CDD505-2E9C-101B-9397-08002B2CF9AE}" pid="9" name="MSIP_Label_8cf57b4f-1801-441a-a240-098885f2bcbe_SiteId">
    <vt:lpwstr>76107ada-99f4-412e-b164-5464438b49a0</vt:lpwstr>
  </property>
  <property fmtid="{D5CDD505-2E9C-101B-9397-08002B2CF9AE}" pid="10" name="MSIP_Label_8cf57b4f-1801-441a-a240-098885f2bcbe_ActionId">
    <vt:lpwstr>61558a94-3532-4ced-9166-5b36f7e7f8c9</vt:lpwstr>
  </property>
  <property fmtid="{D5CDD505-2E9C-101B-9397-08002B2CF9AE}" pid="11" name="MSIP_Label_8cf57b4f-1801-441a-a240-098885f2bcbe_ContentBits">
    <vt:lpwstr>0</vt:lpwstr>
  </property>
  <property fmtid="{D5CDD505-2E9C-101B-9397-08002B2CF9AE}" pid="12" name="MSIP_Label_8cf57b4f-1801-441a-a240-098885f2bcbe_Tag">
    <vt:lpwstr>10, 3, 0, 1</vt:lpwstr>
  </property>
</Properties>
</file>