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71" r:id="rId12"/>
    <p:sldId id="672" r:id="rId13"/>
    <p:sldId id="639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3" r:id="rId23"/>
    <p:sldId id="682" r:id="rId24"/>
    <p:sldId id="684" r:id="rId25"/>
    <p:sldId id="685" r:id="rId26"/>
    <p:sldId id="688" r:id="rId27"/>
    <p:sldId id="687" r:id="rId28"/>
    <p:sldId id="689" r:id="rId29"/>
    <p:sldId id="690" r:id="rId30"/>
    <p:sldId id="669" r:id="rId31"/>
    <p:sldId id="670" r:id="rId32"/>
    <p:sldId id="340" r:id="rId33"/>
    <p:sldId id="691" r:id="rId34"/>
  </p:sldIdLst>
  <p:sldSz cx="12192000" cy="6858000"/>
  <p:notesSz cx="6858000" cy="9144000"/>
  <p:embeddedFontLst>
    <p:embeddedFont>
      <p:font typeface="Cordia New" panose="020B0304020202020204" pitchFamily="34" charset="-34"/>
      <p:regular r:id="rId36"/>
      <p:bold r:id="rId37"/>
      <p:italic r:id="rId38"/>
      <p:boldItalic r:id="rId39"/>
    </p:embeddedFont>
    <p:embeddedFont>
      <p:font typeface="Inter Display" panose="02000503000000020004"/>
      <p:regular r:id="rId40"/>
      <p:bold r:id="rId41"/>
      <p:italic r:id="rId42"/>
      <p:boldItalic r:id="rId43"/>
    </p:embeddedFont>
    <p:embeddedFont>
      <p:font typeface="Neue Haas Grotesk Text Pro" panose="020B0504020202020204" pitchFamily="34" charset="77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91" autoAdjust="0"/>
    <p:restoredTop sz="94756"/>
  </p:normalViewPr>
  <p:slideViewPr>
    <p:cSldViewPr snapToGrid="0">
      <p:cViewPr varScale="1">
        <p:scale>
          <a:sx n="136" d="100"/>
          <a:sy n="136" d="100"/>
        </p:scale>
        <p:origin x="280" y="192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70" d="100"/>
          <a:sy n="170" d="100"/>
        </p:scale>
        <p:origin x="896" y="-22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วีญง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เป็นส่วนประกอบที่สำคัญของประวัติศาสตร์ไวน์ออสเตรเลีย คาแบ</a:t>
            </a:r>
            <a:r>
              <a:rPr lang="th-TH" dirty="0" err="1">
                <a:latin typeface="Calibri" panose="020F0502020204030204" pitchFamily="34" charset="0"/>
                <a:ea typeface="Calibri" panose="020F0502020204030204" pitchFamily="34" charset="0"/>
              </a:rPr>
              <a:t>ร์เนต์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 โซ</a:t>
            </a:r>
            <a:r>
              <a:rPr lang="th-TH" dirty="0" err="1">
                <a:latin typeface="Calibri" panose="020F0502020204030204" pitchFamily="34" charset="0"/>
                <a:ea typeface="Calibri" panose="020F0502020204030204" pitchFamily="34" charset="0"/>
              </a:rPr>
              <a:t>วีญง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เป็นที่รู้จักและชื่นชอบทั้งการถูกนำไปผสมกับองุ่นพันธุ์อื่น ๆ เพื่อผลิตไวน์คลาสสิค</a:t>
            </a:r>
            <a:r>
              <a:rPr lang="th-TH" dirty="0" err="1">
                <a:latin typeface="Calibri" panose="020F0502020204030204" pitchFamily="34" charset="0"/>
                <a:ea typeface="Calibri" panose="020F0502020204030204" pitchFamily="34" charset="0"/>
              </a:rPr>
              <a:t>เบ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ลน</a:t>
            </a:r>
            <a:r>
              <a:rPr lang="th-TH" dirty="0" err="1">
                <a:latin typeface="Calibri" panose="020F0502020204030204" pitchFamily="34" charset="0"/>
                <a:ea typeface="Calibri" panose="020F0502020204030204" pitchFamily="34" charset="0"/>
              </a:rPr>
              <a:t>ด์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</a:rPr>
              <a:t> และสามารถผลิตไวน์ที่มีคุณค่าและความสลับซ้อนด้วยตัวเอง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สามารถหาเอกสารข้อมูลเพิ่มเติม ประเด็นแนะนำที่ใช้ได้ในการอภิปราย และดาวน์โหลดหัวข้อและสื่อประกอบ รวมถึงชุดสไลด์นำเสนอข้อมูลเช่นสไลด์นี้ ได้ที่ </a:t>
            </a:r>
            <a:r>
              <a:rPr lang="en-AU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ราเป็นเมืองที่ตั้งอยู่ในแผ่นดิน ห่างจากชายฝั่งออสเตรเลียออกไปประมาณ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กิโลเมตร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62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ไมล์) สภาพอากาศแบบเมืองที่ติดทะเลจึงครอบคลุมพื้นที่ทั่วไปในระดับปานกลาง ฤดูร้อนมีอากาศเย็นปานกลาง ทำให้องุ่นพันธุ์ต่าง ๆ ส่วนมากสุกได้ดีไปจนถึงสมบูรณ์แบบ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76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แม้ดินสีแดงจะไม่ใช่เป็นดินเฉพาะที่มีแค่ในเขตผลิตไวน์นี้ 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รามีแถบดินทีเห็นได้ชัดเจนและโดนเด่น ซึ่งเป็นส่วนพื้นดินที่มีค่าที่สุดแห่งหนึ่งต่อไวน์ออสเตรเลีย พื้นดินส่วนนี้มีทั้งดินร่วนซุยและดินร่วนที่อยู่ไม่ลึกที่เกิดจากหินปูนและอยู่ทับบนแผ่นหินปูนนั้นอีกที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03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มิได้เป็นเขตพื้นที่สำหรับปลูกองุ่นที่ใคร ๆ ใฝ่ฝันถึงตั้งแต่แรก จนกระทั่งช่วงระหว่างปี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1960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ที่ได้รับเลือกให้เป็นเขตพื้นที่ที่มีสภาวะเหมาะสมต่อการปลูกองุ่นพันธุ์คาแบ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มากที่สุด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เป็นพันธุ์องุ่นที่เปรียบเป็นฮีโร่สำหรับผู้ผลิตในแถบมาร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จำนวนมาก ลักษณะไวน์สไตล์มาร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จะมีลักษณะสัมผัส (บอดี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ระดับปานกลางถึงหนัก แต่มีกลิ่นรสเข้มข้นกว่าและกลมกล่อมกว่าไวน์สไตล์คูนาวาร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 ในปีที่ผลผลิตเยี่ยมยอดที่สุด จะพบว่าคาแบ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ของมาร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มีความสมดุลในเรื่องความสุกของผลไม้ ความเป็นกรด และโครงสร้างของสารแทน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ชัดเจน ไวน์มีคุณสมบัติทางกลิ่นรสของผลไม้ประเภท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สีเข้มและใบกระวาน และกลิ่นของเครื่องเทศแบบแห้งที่มัดรวมเป็นช่อ ที่เรียกว่า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์นิ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เขตพื้นที่นี้มีชื่อเสียงในเรื่องการผลิตคาแบ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แบบผสมที่ทรงพลังและหรูหรา ส่วนมากจะผสมกับแมร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ไวน์แบบผสมเหล่านั้นมีลักษณะสัมผัสระดับปานกลางไปถึงระดับหนัก มีคุณลักษณะกลิ่นดิน ผลแค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สซีส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สุก และดอกไวโอ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เล็ต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924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เจริญเติบโตในดินหลากหลายประเภท แต่โดยทั่วไปเจริญเติบโตได้ดีในดินที่มีกรวด ระบายน้ำได้ดี ช่วยซึมซับความร้อนและกระจายความร้อนนั้นให้กับลำต้นและช่วยให้ผลองุ่นสุก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ราและมาร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เป็นสองเขตผลิตไวน์ที่เป็นผู้นำการปลูกองุ่นคาแบ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องประเทศออสเตรเลีย ทั้งสองเขตผลิตไวน์มีสิ่งใดที่เหมือนกัน? สิ่งใดต่างกัน? มีผลต่อไวน์ที่ผลิตอย่างไรบ้าง?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062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เป็นเขตพื้นที่อากาศเย็นที่สำคัญแห่งหนึ่งของประเทศออสเตรเลีย ผลิตไวน์คลาสสิคหลากสไตล์จากองุ่นหลากสายพันธุ์ ซึ่งมีคาแบ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อยู่ในนั้น ตัวอย่างของคาแบ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ที่ดีที่สุดจะให้กลิ่นหอมและความหรูหรา ที่หาได้ยากในไวน์แดงที่มีลักษณะสัมผัสหนัก ที่มาจากเขตผลิตไวน์ที่มีอากาศอุ่นกว่าของประเทศออสเตรเลีย ไวน์ของยา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สามารถจะเก็บได้นาน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ถึง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ปี หรือมากกว่านั้น ถ้ามีห้องเก็บไวน์ที่มีประสิทธิภาพสูง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ที่ยา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นี้ ผู้ผลิตไวน์มักผสมองุ่นคาแบ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ฟร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องและเพิ่มแมร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์โล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เข้าไปอีกในปริมาณเล็กน้อย ไวน์ที่มีคาแบ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เป็นพื้นฐานจะให้ลักษณะกลิ่นรสของผลเคอร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สีดำ ผลเบอร์รี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สีเข้ม และคุณลักษณะของผักและใบผัก เช่น สมุนไพร มะเขือเทศ พริกหวาน และมะกอก อีกทั้งยังให้กลิ่นไม้จาง ๆ จากการบ่มในถังไม้โอ๊ก ไวน์ที่อายุน้อยกว่าจะให้คุณลักษณะเครื่องเทศและวานิลลา ในขณะที่ไวน์อายุมากกว่าจะให้ความเป็นไม้ซี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ละหนังสัตว์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281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แมคลาเรน เวล มีสภาพภูมิอากาศปานกลางถึงอุ่นเพราะได้รับอิทธิพลจากทะเล จึงสามารถผลิตไวน์ที่มีความเข้มข้น มีลักษณะสัมผัสหนัก ให้ความรู้สึกถึงผลไม้สีเข้มและแน่น มีสารแทน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นิน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ที่ให้ความรู้สึกถึงปูน และยังมีช็อกโกแล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็ต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สีเข้ม สะระแหน่ และไม้ซี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ดาร์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จาง ๆ ไวน์ของที่นี่จะเก็บไว้นาน ๆ ได้ดี โดยเฉพาะเก็บไวน์ไว้นานหลายปี โดยเฉพาะไวน์ที่ผลิตจากองุ่นที่ปลูกในปีที่มีอากาศเย็น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แลงฮอร์น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กผ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ลิตคาแบ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โซ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วีญง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รสชาติดี เข้มข้นและมีลักษณะสัมผัสหนัก มีสารแทน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นิน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ไม่หนักมาก ให้กลิ่นรสของผลไม้สีดำที่สุกแล้ว ไวน์ที่เป็นสไตล์เอกลักษณ์ของแลงฮอร์น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คือการ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เบ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ลน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ด์ชี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ซข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องออสเตรเลียกับคาแบ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นอ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ี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เดน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โซ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วีญง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คุณภาพสูงจะโด่งดังเรื่องกลิ่นรสผลไม้ โดยเฉพาะผลแค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สซีส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สุกจะเด่นชัดอย่างสมบูรณ์แบบ ทำให้ไวน์ของที่นี่ตรงกันข้ามจากไวน์จากที่อื่นที่อากาศเย็นกว่าและอยู่บนที่สูงกว่า โดยไวน์ของอ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ี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เดน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จะหรูหรากว่า เจือคุณลักษณะกลิ่นรสของใบไม้สีเขียวและเบอร์รี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สีเข้ม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คล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เราจะได้เจอคาแบ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โซ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วีญง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ที่ได้จากคุณลักษณะของผลไม้สุกสีเข้มที่เข้มข้นกว่า และทรงพลังและฉ่ำรสกว่าคาแบ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จากที่อื่นที่อากาศเย็นคล้ายกัน ผู้ผลิตไวน์ที่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คล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มักผสมคาแบ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กับชีรา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หรือบางทีก็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มัลเบ็ค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
ด้วยอีกเล็กน้อย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4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ช่วงนี้เป็นช่วงเวลาเหมาะสมให้ทุกคนได้ลิ้มรสไวน์ต่าง ๆ ที่คัดสรรมาให้ชิมและอภิปราย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5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ช่วงนี้เป็นโอกาสอันดีที่ให้ทุกคนได้ลิ้มรสไวน์คาแบ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คลาสสิค ส่วนการชิมเต็มรูปแบบจะจัดไว้ในตอนท้ายของการนำเสนอนี้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เป็นสายพันธุ์องุ่นในประเทศออสเตรเลียที่ปลูกกันมากที่สุดเป็นลำดับที่สาม และมีส่วนในการเป็นมรดกตกทอดในเรื่องของไวน์ของประเทศออสเตรเลีย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ประสพความสำเร็จด้วยเรื่องที่เป็นไวน์ที่ทำจากองุ่นสายพันธุ์เดียว และเมื่อนำไปทำไวน์ประเภทคลาสสิค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จะพาคุณลักษณะเด่นไปสู่ไวน์นั้น ๆ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รู้หรือไม่?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เกิดจากการผสมข้ามสายพันธุ์ระหว่างคาแบ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ฟร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 และโซ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16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941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ประเทศออสเตรเลียเป็นถิ่นกำเนิดของต้นองุ่นคาแบ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ที่เชื่อกันว่าเก่าแก่ที่สุดในโลก สิ่งนี้ทำให้ที่คาแบ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องประเทศออสเตรเลียมีคุณลักษณะเช่นไร?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05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จะเกิดอะไรขึ้นกับคาแบ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ถ้าสภาพภูมิอากาศร้อนเกินไปหรือเย็นจนเกินไป?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313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การหมักแบบใช้องุ่นเด็ดก้าน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ส่วนมากคาแบ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จะเด็ดก้านทิ้ง จึงจะมีเพียงผลองุ่นล้วน ๆ ที่จะได้เข้าสู่กระบวนการหมัก เพราะเพียงผลองุ่นก็จะให้กลิ่นและสารแทน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เพียงพอแล้ว โดยไม่ต้องอาศัยสารแทน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จากก้านองุ่นมาช่วย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การแช่องุ่นทั้งช่อผล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ออสเตรเลียใช้ทั้งสองวิธีคือก่อนการหมักและหลังการหมัก ขึ้นอยู่กับว่าอยากให้ไวน์ได้ผลลัพธ์เชิงโครงสร้างหรือสไตล์เป็นอย่างไร 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การบ่ม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โดยทั่วไป 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จะใช้เวลาบ่มยาวนาน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12-24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เดือน และบ่มในถังไม้โอ๊กทั้งโอ๊กอเมริกันและโอ๊กฝรั่งเศส การยืดระยะเวลาการบ่มในถังไม้โอ๊กช่วยให้ความหนักแน่นและสารแทน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โดยธรรมชาติของคาแบ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เกิดความละมุนนุ่มนวล และช่วยผสมผสานคุณลักษณะของไม้โอ๊กให้กลมกลืนไปกับคุณลักษณะของผลไม้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การเก็บไวน์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วีญงข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องประเทศออสเตรเลียยิ่งเก็บไว้นานจะยิ่งดีมาก เมื่อเก็บไวน์ไปนาน ๆ 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ในไวน์จะอ่อนลง กลายเป็นความนุ่มละมุน และไวน์จะโอบรับคุณลักษณะของไม้ซี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ยาสูบ ดิน ถั่วเหลือง และโกโก้ไว้ ส่วนไม้โอ๊กจะช่วยเพิ่มสารแทน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และกลิ่นรส อย่างควัน วานิลลา กาแฟ และไม้ซี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ให้กับไวน์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ไม้โอ๊กทำให้เกิดสิ่งใดในกระบวนการผลิตไวน์คาแบ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บางทีก็มีคนบอกว่าคาแบ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ทิ้งโพรงไว้ที่เพดานปากส่วนกลาง หรือที่ชอบเรียกกันว่า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โดนัท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’</a:t>
            </a:r>
            <a:r>
              <a:rPr lang="th-TH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จะเกิดขึ้นเวลาที่ไวน์ไปสัมผัสตรงเพดานปากส่วนหน้า ให้ได้รับรสผลไม้ จากนั้นจะกระโดดข้าม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ไปเพดานปากส่วนหลัง ให้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ได้ซึมซาบและละเมียดละไมไปกับรสชาติอันโดดเด่นเป็นเอกลักษณ์และกลิ่นรสของสารแทน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แล้วทิ้งความรู้สึกเป็นโพรงว่างไว้ที่กลางลิ้น ด้วยเหตุนี้ผู้ผลิตไวน์จึงเลือกที่จะผสมคาแบ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กับองุ่นพันธุ์อื่น ๆ เพื่อให้เพดานปากส่วนกลางได้เติมเติมและเพื่อเพิ่มความสมบูรณ์ยิ่งขึ้นและคุณภาพดีขึ้นให้กับไวน์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ไวน์ของประเทศออสเตรเลียที่ดีที่สุดหลายตัวได้จากการผสมคาแบ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กับชีรา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ไวน์เหล่านี้จะให้ความซับซ้อน ความเข้มข้น และช่วยให้การเก็บไวน์เป็นไปได้นานและดี องุ่นทั้งสองพันธุ์มักมาจากเขตพื้นที่ต่างกัน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เพื่อเพิ่มให้มีความสุกงอมหลายระดับ และความซับซ้อนที่มีชั้นเชิงมากขึ้น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จะเป็นไวน์ที่ประสพความสำเร็จโดยการใช้องุ่นพันธุ์เดียวใน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ไวน์ได้หรือไม่? หรือยังจำเป็นต้องนำไปทำการ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เพื่อให้เกิดความสมดุล?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764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ราและมาร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อาจเป็นเขตผลิตไวน์ที่เป็นผู้นำในเรื่องคาแบ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แต่ที่อื่น ๆ ก็ผงาดขึ้นมาเป็นคู่แข่ง ซึ่งรวมถึงที่ ๆ มีอากาศเย็นอย่างยา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รา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แวลลีย์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ในรัฐวิกตอเรีย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
 และที่ที่มีอากาศอบอุ่นอย่างแมคลาเรน เวล, แลงฮอร์น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และบารอ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ส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ซาในประเทศออสเตรเลียตอนใต้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+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เนื้อหาเพิ่มเติมที่ใช้ในการนำเสนอได้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สื่อในการนำเสนอเกี่ยวกับสายพันธุ์องุ่นและข้อมูลอื่น ๆ เพิ่มเติม สามารถค้นหาได้ทีเว็บไซต์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67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ct val="0"/>
              </a:spcBef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ประวัติความเป็นของเมืองคูนาวาร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ราด้านการเกษตรเริ่มต้นขึ้น</a:t>
            </a:r>
            <a:r>
              <a:rPr lang="th-TH" sz="1200" dirty="0">
                <a:latin typeface="Calibri" panose="020F0502020204030204" pitchFamily="34" charset="0"/>
                <a:ea typeface="Calibri" panose="020F0502020204030204" pitchFamily="34" charset="0"/>
              </a:rPr>
              <a:t>เมื่อช่วงกลางปี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ผู้มาตั้งถิ่นฐานได้สังเกตเห็นที่ราบอุดมสมบูรณ์ที่น่าจะทำฟาร์มแกะและปลูกผลไม้ได้, จอห์น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ริดด็อค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หนึ่งในผู้มาตั้งถิ่นฐานชาว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สก๊อตแลนด์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ผู้มีนิสัยกล้าได้กล้าเสียได้ลงมือปลูกองุ่นต้นแรกที่เมืองคูนาวาร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รานี้เมื่อปี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1891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ต้องขอบคุณผู้บุกเบิกอย่าง เดวิด เวน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และ บิล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เร็ดแ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มน ที่ทำให้คูนาวาร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ราเป็นเขตผลิตไวน์คาแบ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ที่มีชื่อเสียงมากพอ ๆ กับมาร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ราผลิตไวน์คาแบ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เป็นที่รู้จักกันดีในเรื่องความเข้มข้น ไวน์แดงชนิดนี้มีความทรงพลังในเรื่องต่อไปนี้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มีลักษณะสัมผัสแบบปานกลางไปถึงหนัก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แสดงถึงผลไม้สีแดงเข้มได้อย่างชัดเจน มีกลิ่นรสอันเข้มข้นของ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เคอร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ลูกหม่อน ลูกพล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่แ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ละเชอร์รี่สีเข้ม และมีกลิ่นรสอันแสนคลาสสิคของสะระแหน่ ยูคาลิปตัส และผลแค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สซีส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หนักแน่นโดยไม่มีความแหลม หรือความแข็งกระด้าง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มักให้ความรู้สึกว่าไม้โอ๊กเข้ามาเป็นตัวแต่งรสที่สำคัญอย่างมาก และให้ความเป็นวานิลลาและโทสต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ผู้ผลิตไวน์ที่เมืองคูนาวาร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ราผสมชีราซก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มานานหลายทศวรรษแล้ว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33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949663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55" b="13720"/>
          <a:stretch/>
        </p:blipFill>
        <p:spPr>
          <a:xfrm>
            <a:off x="623890" y="2559937"/>
            <a:ext cx="11041110" cy="432054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4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23750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ต่อสไตล์ของคาแบ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802354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การหมักแบบใช้องุ่นเด็ดก้านแล้ว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62553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การแช่องุ่นทั้งผลหรือทั้งช่อผล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448708" y="5875326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การบ่มในถังไม้โอ๊ก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271887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การบรรจุขวด</a:t>
            </a: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และการเก็บ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12" y="3475255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72" y="3475255"/>
            <a:ext cx="1317749" cy="2174745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9982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3" y="2749304"/>
            <a:ext cx="852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ส่วนมาก</a:t>
            </a:r>
          </a:p>
          <a:p>
            <a:pPr algn="ctr"/>
            <a:r>
              <a:rPr lang="th-TH" sz="1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จะใช้</a:t>
            </a:r>
          </a:p>
          <a:p>
            <a:pPr algn="ctr"/>
            <a:r>
              <a:rPr lang="th-TH" sz="1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องุ่นเด็ดก้าน</a:t>
            </a:r>
            <a:endParaRPr lang="en-US" sz="1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07FD9-4D21-3AFE-3B40-939799B14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191" y="3835990"/>
            <a:ext cx="1772965" cy="1814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7C9F4-5DF4-D4EF-C764-8D7A8506A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458" y="3838992"/>
            <a:ext cx="1772965" cy="189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1AB1E55-DE94-7CDA-FE1C-F081EE4145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1144" y="1434525"/>
            <a:ext cx="1270924" cy="3847526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42" y="1434525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876" y="1434525"/>
            <a:ext cx="1270924" cy="3847526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278" y="1426504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010" y="1434525"/>
            <a:ext cx="1270924" cy="38475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6048" y="542225"/>
            <a:ext cx="9221368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604210" y="3601586"/>
            <a:ext cx="1997021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26216" y="3566417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FRANC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584121" y="3675422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555568" y="3705236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8369529" y="3675423"/>
            <a:ext cx="1411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B81621AE-5918-7A40-DA64-6A03994C1B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3412" y="1426504"/>
            <a:ext cx="1270924" cy="38475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90A956C-1690-A30D-FF28-945C207A00C3}"/>
              </a:ext>
            </a:extLst>
          </p:cNvPr>
          <p:cNvSpPr txBox="1"/>
          <p:nvPr/>
        </p:nvSpPr>
        <p:spPr>
          <a:xfrm rot="16200000">
            <a:off x="9691369" y="3595009"/>
            <a:ext cx="2460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PETIT VERDOT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623888" y="51884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ให้โครงสร้างสารแทน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หนักแน่นมากพอ, ‘โดนัท’ (ความกลวงที่เพดานปากส่วนกลาง)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2499070" y="51884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ฟร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เพิ่มกลิ่น, เสริมคุณลักษณะของเครื่องเทศ ลูกเบอร์รี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สีแดง และพริกไทย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4411994" y="5188451"/>
            <a:ext cx="193242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เพิ่มความสดชื่น ความเข้มข้นให้เพดานปากส่วนกลาง ให้ความนุ่มนวล ด้วยคุณลักษณะของดอกไวโอ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เล็ตแ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6373640" y="5192332"/>
            <a:ext cx="1709908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ให้ความเป็นผลไม้เด่นชัดบนเพดานปากส่วนกลาง, ความนุ่ม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B64557-787B-5DD1-1849-812FEC4EA3CD}"/>
              </a:ext>
            </a:extLst>
          </p:cNvPr>
          <p:cNvSpPr txBox="1"/>
          <p:nvPr/>
        </p:nvSpPr>
        <p:spPr>
          <a:xfrm>
            <a:off x="8164771" y="5192332"/>
            <a:ext cx="179190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มัลเบค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ส่วนมากจะให้น้ำหนักกับเพดานปาก สารแทนนินจา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ๆ, กลิ่นรสผลไม้ที่มีสีเข้ม และให้สีที่เข้ม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DF8FC9-3394-89F0-2733-D70C73F23236}"/>
              </a:ext>
            </a:extLst>
          </p:cNvPr>
          <p:cNvSpPr txBox="1"/>
          <p:nvPr/>
        </p:nvSpPr>
        <p:spPr>
          <a:xfrm>
            <a:off x="10129632" y="5192332"/>
            <a:ext cx="17097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ปอตี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โด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เพิ่มกลิ่นหอม กลิ่นรสผลไม้สีเข้ม ความเข้มข้น และสี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5468" y="0"/>
            <a:ext cx="8246532" cy="6858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ประเทศออสเตรเลีย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เขตพื้นที่ที่ผลิต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40AA5044-98BC-8447-6089-F333C0BF2B4B}"/>
              </a:ext>
            </a:extLst>
          </p:cNvPr>
          <p:cNvSpPr txBox="1"/>
          <p:nvPr/>
        </p:nvSpPr>
        <p:spPr>
          <a:xfrm>
            <a:off x="3319200" y="4683857"/>
            <a:ext cx="159683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 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9F96B-8865-AF63-6CE6-EA775B74C6A0}"/>
              </a:ext>
            </a:extLst>
          </p:cNvPr>
          <p:cNvCxnSpPr>
            <a:cxnSpLocks/>
          </p:cNvCxnSpPr>
          <p:nvPr/>
        </p:nvCxnSpPr>
        <p:spPr>
          <a:xfrm>
            <a:off x="4716165" y="4802679"/>
            <a:ext cx="589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2FDB32B5-8E59-078E-E838-5DA711541308}"/>
              </a:ext>
            </a:extLst>
          </p:cNvPr>
          <p:cNvSpPr txBox="1"/>
          <p:nvPr/>
        </p:nvSpPr>
        <p:spPr>
          <a:xfrm>
            <a:off x="6974901" y="3874925"/>
            <a:ext cx="191142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FD26DB-65B2-3027-DAB5-04D02369834C}"/>
              </a:ext>
            </a:extLst>
          </p:cNvPr>
          <p:cNvCxnSpPr>
            <a:cxnSpLocks/>
          </p:cNvCxnSpPr>
          <p:nvPr/>
        </p:nvCxnSpPr>
        <p:spPr>
          <a:xfrm>
            <a:off x="8356349" y="3991303"/>
            <a:ext cx="529973" cy="61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6739396" y="4719880"/>
            <a:ext cx="164045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</a:t>
            </a:r>
            <a:r>
              <a:rPr lang="en-AU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642413" y="5134339"/>
            <a:ext cx="1911421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64B29A29-868D-04F0-CDEB-D09E5A4C9905}"/>
              </a:ext>
            </a:extLst>
          </p:cNvPr>
          <p:cNvSpPr txBox="1"/>
          <p:nvPr/>
        </p:nvSpPr>
        <p:spPr>
          <a:xfrm>
            <a:off x="7518956" y="5401218"/>
            <a:ext cx="1192689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963A8E-6307-3FC6-A892-4B5A282E8E2B}"/>
              </a:ext>
            </a:extLst>
          </p:cNvPr>
          <p:cNvCxnSpPr>
            <a:cxnSpLocks/>
          </p:cNvCxnSpPr>
          <p:nvPr/>
        </p:nvCxnSpPr>
        <p:spPr>
          <a:xfrm flipV="1">
            <a:off x="8660219" y="487378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58">
            <a:extLst>
              <a:ext uri="{FF2B5EF4-FFF2-40B4-BE49-F238E27FC236}">
                <a16:creationId xmlns:a16="http://schemas.microsoft.com/office/drawing/2014/main" id="{9249690D-5B03-46EB-BFB5-255EC2B7B7D7}"/>
              </a:ext>
            </a:extLst>
          </p:cNvPr>
          <p:cNvSpPr txBox="1"/>
          <p:nvPr/>
        </p:nvSpPr>
        <p:spPr>
          <a:xfrm>
            <a:off x="8076478" y="5736143"/>
            <a:ext cx="833605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9ED21A-F506-0E9D-EE1D-A977F64F165A}"/>
              </a:ext>
            </a:extLst>
          </p:cNvPr>
          <p:cNvCxnSpPr>
            <a:cxnSpLocks/>
          </p:cNvCxnSpPr>
          <p:nvPr/>
        </p:nvCxnSpPr>
        <p:spPr>
          <a:xfrm flipV="1">
            <a:off x="8910084" y="524592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bject 58">
            <a:extLst>
              <a:ext uri="{FF2B5EF4-FFF2-40B4-BE49-F238E27FC236}">
                <a16:creationId xmlns:a16="http://schemas.microsoft.com/office/drawing/2014/main" id="{C017BB09-8489-0073-2B84-4A1CFD426617}"/>
              </a:ext>
            </a:extLst>
          </p:cNvPr>
          <p:cNvSpPr txBox="1"/>
          <p:nvPr/>
        </p:nvSpPr>
        <p:spPr>
          <a:xfrm>
            <a:off x="10448226" y="5714878"/>
            <a:ext cx="1391128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71773FD-5163-4EF1-E0F0-DFE11B55B3A9}"/>
              </a:ext>
            </a:extLst>
          </p:cNvPr>
          <p:cNvCxnSpPr>
            <a:cxnSpLocks/>
          </p:cNvCxnSpPr>
          <p:nvPr/>
        </p:nvCxnSpPr>
        <p:spPr>
          <a:xfrm flipH="1" flipV="1">
            <a:off x="9928471" y="5368203"/>
            <a:ext cx="497638" cy="4630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4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902036" y="5217622"/>
            <a:ext cx="801446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6796617" y="4642980"/>
            <a:ext cx="2474383" cy="6910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erial view of a large field&#10;&#10;AI-generated content may be incorrect.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อิทธิพลจากทะเล</a:t>
            </a:r>
          </a:p>
          <a:p>
            <a:pPr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ดินสีแดงที่มีชื่อเสียงของประเทศออสเตรเลีย</a:t>
            </a:r>
          </a:p>
          <a:p>
            <a:pPr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การผลิตไวน์ที่สืบทอดต่อกันมาอย่างเข้มแข็ง</a:t>
            </a:r>
          </a:p>
          <a:p>
            <a:pPr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คือราชา</a:t>
            </a:r>
          </a:p>
          <a:p>
            <a:pPr>
              <a:spcBef>
                <a:spcPts val="3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ตามขนบประเพณี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>
                <a:srgbClr val="F40000"/>
              </a:buClr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36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อิทธิพลจากทะเล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40878"/>
            <a:ext cx="3349879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อากาศเย็นซึ่งได้จาก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มหาสมุทรทางตอนใต้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500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 – 110 ม. (164 – 361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5282" y="643666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5282" y="531366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07185" y="626399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FAB9993-ADA5-9E22-4C78-2C6AEF31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DE1C001-7526-08F7-F722-2C2534401B8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F28AD0-1155-8FF4-47B1-AE4C73111507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3A653D-C55B-9078-CC0D-EF36595842EC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DE9FB9-6CCE-ED5C-39FE-2EAA4BE9159E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98FD23-EDE5-7CF4-D701-0D724A35FD88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ประสพความสำเร็จอย่างสูง เพราะปลูกในดินสีแดงอันมีชื่อเสียงของเมืองคูนาวาร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ที่พื้นดินเป็นหินปูนมีหน้าดินที่ประกอบด้วยสารไออ้อนอ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ทับอยู่บาง ๆ อีกที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ตะวันตก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556000" y="5101244"/>
            <a:ext cx="1624416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3894667" y="4859867"/>
            <a:ext cx="1710266" cy="3577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สวรรค์แห่งอาหารเลิศรสสำหรับนักซิม</a:t>
            </a:r>
          </a:p>
          <a:p>
            <a:pPr>
              <a:spcBef>
                <a:spcPts val="1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เป็นดั่งฮีโร่ของเขตผลิตไวน์นี้</a:t>
            </a:r>
          </a:p>
          <a:p>
            <a:pPr>
              <a:spcBef>
                <a:spcPts val="1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ที่โดดเด่น</a:t>
            </a:r>
          </a:p>
          <a:p>
            <a:pPr>
              <a:spcBef>
                <a:spcPts val="1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ภาพลักษณ์แห่งการทดลองและนวัตกรรม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9444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ได้รับอิทธิพลสูงจากทะเล</a:t>
            </a:r>
          </a:p>
          <a:p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มีมหาสมุทรโอบล้อมทั้งสามด้าน</a:t>
            </a:r>
            <a:endParaRPr lang="en-US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91389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 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85E3C28-6A0B-F294-E004-C2E49C0A9C17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AU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 – 231 ม. (0 – 757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388A1756-8327-2EFE-4A61-FC66B3AE8DFE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154BABB2-3E25-DBE3-75FD-7369FC2CFA3C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B75BDC-056F-7462-85FD-8A1DEC5E9237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88FA7C-73FE-8EAB-F134-46A0D50CD051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1387A6-8EA1-296B-6E48-384CBB28048E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0EBC48-289B-6210-3C62-F3E57C779E6E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921CA8-E7C0-186D-FE11-BDDEA4EAF77C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ดินที่มาร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เป็นดินร่วนปนกรวด ส่วนใหญ่มีหินแกรนิตและหินไน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อยู่ข้างใต้ มีความสามารถในการอุ้มน้ำระดับต่ำ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2F743A9-2E19-E869-082B-0A7915325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3794400" y="6273800"/>
            <a:ext cx="166448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4732867"/>
            <a:ext cx="1735666" cy="1657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เขตปลูกไวน์สำคัญแห่งแรกของวิกตอเรีย</a:t>
            </a:r>
          </a:p>
          <a:p>
            <a:pPr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มีสไตล์ของความเป็นไวน์จากเขตอากาศเย็น</a:t>
            </a:r>
          </a:p>
          <a:p>
            <a:pPr>
              <a:spcBef>
                <a:spcPct val="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สวรรค์แห่งอาหารและไวน์ และสถานที่ท่องเที่ยวยอดนิยม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79553"/>
            <a:ext cx="5183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แบบภาคพื้นทวีป </a:t>
            </a:r>
          </a:p>
          <a:p>
            <a:pPr algn="l"/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764328"/>
            <a:ext cx="2716089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ได้รับอิทธิพลจากทะเล</a:t>
            </a:r>
          </a:p>
          <a:p>
            <a:pPr>
              <a:lnSpc>
                <a:spcPct val="90000"/>
              </a:lnSpc>
            </a:pP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E206BDE-E0C0-9058-C010-6FB1AE14A5F4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AU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 – 400 ม. (98 – 1,312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ED4E9E48-CD9C-647F-2BDE-0D590A77A0B6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B9254C2D-B303-AEF6-8680-833A878B890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F650AA-15AD-C83F-C133-36AA57ACBB42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3D8E6C-58AD-7CC4-5C52-7DD81C8DDFD2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EFAFC8-046F-19AD-9C7A-7F2BCA138760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99DEBC-DE32-522D-D7C0-3268F834777D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ทางตอนเหนือของยา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หน้าดินเป็นดินสีเทาจนถึงสีเทาปนน้ำตาล ลักษณะดินมีตั้งแต่ดินร่วนปนทรายไปจนดินร่วนซุย ดินชั้นกลางมีส่วนผสมของดินเหนียวสีน้ำตาลแดง มักมีหินผสมอยู่ ส่วนทางตอนใต้ของหุบเขา มีดินหลักอีกประเภท เป็นดินภูเขาไฟสีแดง อุดมสมบูรณ์มากและอยู่ลึกลงไป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BDBACA8-686A-48C9-5E99-ED65EFCD5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02"/>
          <a:stretch/>
        </p:blipFill>
        <p:spPr>
          <a:xfrm>
            <a:off x="2560557" y="0"/>
            <a:ext cx="9631443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197235" y="845701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ดีที่สุดของส่วนที่เหลือ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163858" y="2403073"/>
            <a:ext cx="1769534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9177867" y="4614333"/>
            <a:ext cx="736600" cy="21651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bject 58">
            <a:extLst>
              <a:ext uri="{FF2B5EF4-FFF2-40B4-BE49-F238E27FC236}">
                <a16:creationId xmlns:a16="http://schemas.microsoft.com/office/drawing/2014/main" id="{6829C3C8-B33D-F8AC-B7F1-701B4FA977B6}"/>
              </a:ext>
            </a:extLst>
          </p:cNvPr>
          <p:cNvSpPr txBox="1"/>
          <p:nvPr/>
        </p:nvSpPr>
        <p:spPr>
          <a:xfrm>
            <a:off x="6941608" y="3312622"/>
            <a:ext cx="1769534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1482C70-8E56-255C-058C-7E2767776258}"/>
              </a:ext>
            </a:extLst>
          </p:cNvPr>
          <p:cNvSpPr txBox="1"/>
          <p:nvPr/>
        </p:nvSpPr>
        <p:spPr>
          <a:xfrm>
            <a:off x="7783200" y="4714474"/>
            <a:ext cx="1917484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34BD0D7-6578-7EF7-8B3A-810AB57CEE2F}"/>
              </a:ext>
            </a:extLst>
          </p:cNvPr>
          <p:cNvSpPr txBox="1"/>
          <p:nvPr/>
        </p:nvSpPr>
        <p:spPr>
          <a:xfrm>
            <a:off x="9028800" y="6238252"/>
            <a:ext cx="1273016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2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AU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C9D6B4-2D5F-9306-FF05-4F57BB6B3A26}"/>
              </a:ext>
            </a:extLst>
          </p:cNvPr>
          <p:cNvCxnSpPr>
            <a:cxnSpLocks/>
          </p:cNvCxnSpPr>
          <p:nvPr/>
        </p:nvCxnSpPr>
        <p:spPr>
          <a:xfrm flipH="1">
            <a:off x="10210800" y="4763118"/>
            <a:ext cx="474134" cy="15915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0673CF-1B9A-0FD8-8214-A153AABBF937}"/>
              </a:ext>
            </a:extLst>
          </p:cNvPr>
          <p:cNvCxnSpPr>
            <a:cxnSpLocks/>
          </p:cNvCxnSpPr>
          <p:nvPr/>
        </p:nvCxnSpPr>
        <p:spPr>
          <a:xfrm flipH="1" flipV="1">
            <a:off x="8060267" y="3429000"/>
            <a:ext cx="2667000" cy="1403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67F838-BAF2-0266-7857-FD2C35D8A18A}"/>
              </a:ext>
            </a:extLst>
          </p:cNvPr>
          <p:cNvCxnSpPr>
            <a:cxnSpLocks/>
          </p:cNvCxnSpPr>
          <p:nvPr/>
        </p:nvCxnSpPr>
        <p:spPr>
          <a:xfrm flipH="1">
            <a:off x="8373533" y="2053785"/>
            <a:ext cx="1769534" cy="4656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7897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8158185" y="2975400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12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r>
              <a:rPr lang="en-US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และข้อมูลโดยรวมเรื่องกลิ่นรส</a:t>
            </a:r>
            <a:endParaRPr lang="en-US" sz="4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395323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สะระแหน่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พริกหวาน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39314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39314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10465665" y="267179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9103217" y="1919912"/>
            <a:ext cx="2724896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กลิ่นรสโอ๊ก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เจือกลิ่นรสโทสต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หรือวานิลลา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3105471" y="2609088"/>
            <a:ext cx="216248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US" sz="18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48067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48038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4803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4803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06856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0656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97804" y="578700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702072" y="244400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2370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2341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2341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2341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52058" y="6075434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075434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" name="Title 2">
            <a:extLst>
              <a:ext uri="{FF2B5EF4-FFF2-40B4-BE49-F238E27FC236}">
                <a16:creationId xmlns:a16="http://schemas.microsoft.com/office/drawing/2014/main" id="{13DF651A-6233-FE22-D57B-6C7C8F6C0ADB}"/>
              </a:ext>
            </a:extLst>
          </p:cNvPr>
          <p:cNvSpPr txBox="1"/>
          <p:nvPr/>
        </p:nvSpPr>
        <p:spPr>
          <a:xfrm>
            <a:off x="306430" y="2119967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C162AE-4EE7-A7C8-A614-208AA6195DC5}"/>
              </a:ext>
            </a:extLst>
          </p:cNvPr>
          <p:cNvCxnSpPr>
            <a:cxnSpLocks/>
          </p:cNvCxnSpPr>
          <p:nvPr/>
        </p:nvCxnSpPr>
        <p:spPr>
          <a:xfrm>
            <a:off x="576976" y="2282583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B7B31137-D530-B807-29F6-B501C5644FD9}"/>
              </a:ext>
            </a:extLst>
          </p:cNvPr>
          <p:cNvSpPr txBox="1"/>
          <p:nvPr/>
        </p:nvSpPr>
        <p:spPr>
          <a:xfrm>
            <a:off x="306429" y="308896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A2848BDE-B5A7-DA36-D0F7-015BAF6CA8CC}"/>
              </a:ext>
            </a:extLst>
          </p:cNvPr>
          <p:cNvSpPr txBox="1"/>
          <p:nvPr/>
        </p:nvSpPr>
        <p:spPr>
          <a:xfrm>
            <a:off x="1986073" y="29211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BB7A3C12-1DAE-3DD8-371E-F2905025E5DF}"/>
              </a:ext>
            </a:extLst>
          </p:cNvPr>
          <p:cNvSpPr txBox="1"/>
          <p:nvPr/>
        </p:nvSpPr>
        <p:spPr>
          <a:xfrm>
            <a:off x="3255824" y="29211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2BA0D23-DBB2-6A26-ADEB-D1F4A8FFD22F}"/>
              </a:ext>
            </a:extLst>
          </p:cNvPr>
          <p:cNvSpPr txBox="1"/>
          <p:nvPr/>
        </p:nvSpPr>
        <p:spPr>
          <a:xfrm>
            <a:off x="4548955" y="29211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DE84F999-A5EF-C695-449C-C4BF071734A6}"/>
              </a:ext>
            </a:extLst>
          </p:cNvPr>
          <p:cNvSpPr txBox="1"/>
          <p:nvPr/>
        </p:nvSpPr>
        <p:spPr>
          <a:xfrm>
            <a:off x="1986073" y="37411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41D7497-CBCE-843C-EA73-924A281EC149}"/>
              </a:ext>
            </a:extLst>
          </p:cNvPr>
          <p:cNvSpPr txBox="1"/>
          <p:nvPr/>
        </p:nvSpPr>
        <p:spPr>
          <a:xfrm>
            <a:off x="3106641" y="374110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D7AA30B2-A9ED-D0B3-84B0-344D2FB7D059}"/>
              </a:ext>
            </a:extLst>
          </p:cNvPr>
          <p:cNvSpPr txBox="1"/>
          <p:nvPr/>
        </p:nvSpPr>
        <p:spPr>
          <a:xfrm>
            <a:off x="4548955" y="37411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95DFD9D-51F1-1297-EBDE-6F54A844789B}"/>
              </a:ext>
            </a:extLst>
          </p:cNvPr>
          <p:cNvCxnSpPr>
            <a:cxnSpLocks/>
          </p:cNvCxnSpPr>
          <p:nvPr/>
        </p:nvCxnSpPr>
        <p:spPr>
          <a:xfrm>
            <a:off x="1410804" y="3388235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4F35A521-71B1-8EB6-C81E-1C1483D9B904}"/>
              </a:ext>
            </a:extLst>
          </p:cNvPr>
          <p:cNvSpPr txBox="1"/>
          <p:nvPr/>
        </p:nvSpPr>
        <p:spPr>
          <a:xfrm>
            <a:off x="306429" y="40263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4067752-B928-9393-3649-BE2D035EFE2F}"/>
              </a:ext>
            </a:extLst>
          </p:cNvPr>
          <p:cNvCxnSpPr>
            <a:cxnSpLocks/>
          </p:cNvCxnSpPr>
          <p:nvPr/>
        </p:nvCxnSpPr>
        <p:spPr>
          <a:xfrm>
            <a:off x="1266404" y="421651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B75178CD-E45C-08B9-7241-BE4789042FAD}"/>
              </a:ext>
            </a:extLst>
          </p:cNvPr>
          <p:cNvSpPr txBox="1"/>
          <p:nvPr/>
        </p:nvSpPr>
        <p:spPr>
          <a:xfrm>
            <a:off x="2032411" y="4486195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D59BEF55-957F-591F-28A9-E4BCE8708C85}"/>
              </a:ext>
            </a:extLst>
          </p:cNvPr>
          <p:cNvSpPr txBox="1"/>
          <p:nvPr/>
        </p:nvSpPr>
        <p:spPr>
          <a:xfrm>
            <a:off x="3106641" y="448654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FC7E76EB-0136-1D7C-AE4A-D95E9D8460A6}"/>
              </a:ext>
            </a:extLst>
          </p:cNvPr>
          <p:cNvSpPr txBox="1"/>
          <p:nvPr/>
        </p:nvSpPr>
        <p:spPr>
          <a:xfrm>
            <a:off x="4548955" y="44803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4C9D8332-83B3-1774-7D2A-7085D8D934F6}"/>
              </a:ext>
            </a:extLst>
          </p:cNvPr>
          <p:cNvSpPr txBox="1"/>
          <p:nvPr/>
        </p:nvSpPr>
        <p:spPr>
          <a:xfrm>
            <a:off x="306429" y="516404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2DDA642-E7C6-0AC8-EEDE-C543170D9BB9}"/>
              </a:ext>
            </a:extLst>
          </p:cNvPr>
          <p:cNvCxnSpPr>
            <a:cxnSpLocks/>
          </p:cNvCxnSpPr>
          <p:nvPr/>
        </p:nvCxnSpPr>
        <p:spPr>
          <a:xfrm>
            <a:off x="1919547" y="533191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itle 2">
            <a:extLst>
              <a:ext uri="{FF2B5EF4-FFF2-40B4-BE49-F238E27FC236}">
                <a16:creationId xmlns:a16="http://schemas.microsoft.com/office/drawing/2014/main" id="{03090250-199A-F332-FC4D-DB9DBD8F4066}"/>
              </a:ext>
            </a:extLst>
          </p:cNvPr>
          <p:cNvSpPr txBox="1"/>
          <p:nvPr/>
        </p:nvSpPr>
        <p:spPr>
          <a:xfrm>
            <a:off x="321686" y="60127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F389288-748B-89F4-B317-C624D8FDCE3F}"/>
              </a:ext>
            </a:extLst>
          </p:cNvPr>
          <p:cNvCxnSpPr>
            <a:cxnSpLocks/>
          </p:cNvCxnSpPr>
          <p:nvPr/>
        </p:nvCxnSpPr>
        <p:spPr>
          <a:xfrm>
            <a:off x="1280919" y="620220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itle 2">
            <a:extLst>
              <a:ext uri="{FF2B5EF4-FFF2-40B4-BE49-F238E27FC236}">
                <a16:creationId xmlns:a16="http://schemas.microsoft.com/office/drawing/2014/main" id="{6D75670F-A3A1-7F16-1A8C-B26D6F30A646}"/>
              </a:ext>
            </a:extLst>
          </p:cNvPr>
          <p:cNvSpPr txBox="1"/>
          <p:nvPr/>
        </p:nvSpPr>
        <p:spPr>
          <a:xfrm>
            <a:off x="306429" y="478433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7861845-A490-32E8-DDF9-56A050DE02D5}"/>
              </a:ext>
            </a:extLst>
          </p:cNvPr>
          <p:cNvCxnSpPr>
            <a:cxnSpLocks/>
          </p:cNvCxnSpPr>
          <p:nvPr/>
        </p:nvCxnSpPr>
        <p:spPr>
          <a:xfrm>
            <a:off x="1919547" y="495220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791312"/>
          </a:xfrm>
        </p:spPr>
        <p:txBody>
          <a:bodyPr/>
          <a:lstStyle/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เนื้อมีมันแทรก</a:t>
            </a:r>
            <a:br>
              <a:rPr lang="en-AU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เช่น ซี่โครงแกะ</a:t>
            </a:r>
          </a:p>
          <a:p>
            <a:pPr algn="ctr"/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การจับคู่ไวน์กับอาหาร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174413"/>
            <a:ext cx="4059813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</a:t>
            </a:r>
            <a:b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7DD8B8-B379-1A86-AEEF-8A56B6EF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130" y="1790898"/>
            <a:ext cx="2336800" cy="14859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8057797" y="3444927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เนื้อส่วนต่างๆ </a:t>
            </a:r>
            <a:br>
              <a:rPr lang="en-AU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เช่น ซี่โครง และริบอาย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3D2E7-A6FA-CBBC-5116-07DAD0759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232" y="1923006"/>
            <a:ext cx="2695424" cy="143194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5954807" y="6200710"/>
            <a:ext cx="151665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สตูเนื้อ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7EA878-38A9-CB5D-A21F-479E0AAE3B4B}"/>
              </a:ext>
            </a:extLst>
          </p:cNvPr>
          <p:cNvSpPr txBox="1">
            <a:spLocks/>
          </p:cNvSpPr>
          <p:nvPr/>
        </p:nvSpPr>
        <p:spPr>
          <a:xfrm>
            <a:off x="9654740" y="6200710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1800" b="1" dirty="0">
                <a:solidFill>
                  <a:prstClr val="black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อกเป็ด</a:t>
            </a:r>
            <a:endParaRPr lang="en-AU" sz="1800" dirty="0">
              <a:solidFill>
                <a:prstClr val="black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139805-4EFD-C916-65D3-35993E657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822" y="4326216"/>
            <a:ext cx="2217378" cy="17105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A3D0543-9113-E42D-5517-8C7979F05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2250" y="4872689"/>
            <a:ext cx="2451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เพชรน้ำงามผ่านการเจียระไนอย่างดีจากออสเตรเลีย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34FA2A3B-4553-DFD4-D468-78F0C66ECA0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932528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นอกจากคาแบ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จะเป็นสายพันธุ์องุ่นที่มีสีดำสนิทที่หากใครได้พบเห็นก็ต้องตกตะลึงแล้ว ความงามของมันเป็นสิ่งที่ต้องมองให้ลึกลงไปให้มาก, 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มีสารแทน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อยู่มากมาย ความเป็นกรดชัดเจน และกลิ่นที่ง่ายต่อการจดจำ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164170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ความคลาสสิคขนานแท้</a:t>
            </a:r>
            <a:r>
              <a:rPr lang="en-AU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แห่งออสเตรเลีย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2089-EAFC-5AB5-1838-6A6B4F7C0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73272-C567-D2D8-98D8-9CB143688BA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2779C-C432-5D5C-E0A4-BDA1BD14B58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032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864449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กระบวนการเจริญเติบโตขององุ่นคาแบ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เทคนิคที่มีอิทธิพลต่อสไตล์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สถานที่ปลูก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คุณลักษณะเฉพาะและข้อมูลโดยรวมเรื่องกลิ่นรส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5002E3A-86F4-1B8E-B5D6-AD55521673EF}"/>
              </a:ext>
            </a:extLst>
          </p:cNvPr>
          <p:cNvSpPr txBox="1">
            <a:spLocks/>
          </p:cNvSpPr>
          <p:nvPr/>
        </p:nvSpPr>
        <p:spPr>
          <a:xfrm>
            <a:off x="6347888" y="823905"/>
            <a:ext cx="615845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39046"/>
            <a:ext cx="4351699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423" y="3672836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9424" y="4335617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ได้เข้ามาสู่แผ่นดินออสเตรเลีย โดยมาในรูปแบบไวน์สะสมที่นำเข้าโดยนายเจมส์ บัสบี้ ผู้บุกเบิกเรื่องไวน์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4288" y="1720205"/>
            <a:ext cx="2377418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เชื่อกันว่าองุ่นคาแบ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ที่เก่าแก่ที่สุดในโลก และใช้ผลิตไวน์ปลูกอยู่ที่ไร่คา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ลิม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 บล็อก 42 ของผู้ผลิตไวน์เพ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็นโฟ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64287" y="1057431"/>
            <a:ext cx="2120040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7989" y="424508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คิดเป็นสัดส่วนได้เพียงแค่ 620 ตันจากปริมาณองุ่นที่ใช้ในการผลิตไวน์ในประเทศออสเตรเลีย</a:t>
            </a:r>
          </a:p>
          <a:p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37103" y="3561231"/>
            <a:ext cx="2120040" cy="662774"/>
          </a:xfrm>
        </p:spPr>
        <p:txBody>
          <a:bodyPr/>
          <a:lstStyle/>
          <a:p>
            <a:r>
              <a:rPr lang="en-US" dirty="0"/>
              <a:t>1966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ของคาแบ</a:t>
            </a:r>
            <a:r>
              <a:rPr lang="th-TH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AU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ในประเทศออสเตรเลีย</a:t>
            </a:r>
            <a:endParaRPr lang="en-US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"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50 ปีต่อมา ด้วยนวัตกรรมและความชำนาญ ประเทศออสเตรเลียใช้องุ่นคาแบ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ถึง 255,000 ตัน เพื่อให้ทันต่อความต้องการ และความนิยมต่อไวน์ที่มีสไตล์รูปแบบเฉพาะนี้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2016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16068" y="1506344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ทั่วประเทศออสเตรเลียเคารพและให้เกียรติต่อประวัติความเป็นมาอันรุ่มรวยขององุ่นพันธุ์นี้ ในขณะที่อุตสาหะพยายามผลิตไวน์ที่ดีที่สุดเท่าที่จะทำได้อย่างไม่ลดละ เพื่อให้การผลิตนำมาซึ่งคาแบ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สนอร่อยที่สะท้อนถึงแหล่งที่มา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05183" y="822493"/>
            <a:ext cx="2120040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3990445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การเลือกพื้นที่ปลูก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เจริญเติบโตในเขตพื้นที่ที่สภาพอากาศอุ่นค่อนไปทางอากาศเย็น, แห้ง และได้รับอิทธิพลจากทะเล ต้องเป็นพื้นที่ที่มีแสงแดดส่องทั่วถึงและมีดินถูกประเภท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การออกดอกและติดผล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ถึงแม้องุ่นคาแบ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จะให้ผลผลิตสูง แต่การที่มีผลผลิตมากเกินไปเป็นความเสี่ยง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1325563"/>
          </a:xfrm>
        </p:spPr>
        <p:txBody>
          <a:bodyPr/>
          <a:lstStyle/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</a:t>
            </a:r>
          </a:p>
          <a:p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kern="1000" spc="-1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kern="1000" spc="-1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kern="1000" spc="-1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339914"/>
            <a:ext cx="3504492" cy="5368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ผลองุ่น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spcBef>
                <a:spcPts val="12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เป็นองุ่นที่ทนต่อสภาพอากาศ และให้ผลผลิตสูง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มีช่อผลขนาดเล็กไปจนถึงขนาดกลาง และมีก้านดอกยาวปานกลาง 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ผลองุ่นกลมสีน้ำเงินออกดำขนาดเล็ก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ผิวเปลือกหนา</a:t>
            </a:r>
          </a:p>
          <a:p>
            <a:pPr marL="285750" indent="-285750">
              <a:lnSpc>
                <a:spcPct val="98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ใบมีขนาดปานกลาง</a:t>
            </a: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การทดน้ำ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วีญงต้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องทำการทดน้ำในช่วงที่ปริมาณน้ำฝนไม่พอต่อ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ให้ผลผลิตเพียงพอ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629624"/>
            <a:ext cx="3585973" cy="673634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เป็นพันธุ์องุ่นที่สุกช้า ปกติจะเริ่มเก็บเกี่ยวก็เมื่อปลายฤดูแล้ว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24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การตกแต่งกิ่ง</a:t>
            </a:r>
            <a:endParaRPr lang="en-AU" sz="24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การควบคุมองุ่นที่เจริญเติบโตมากจนเกินไปเป็นสิ่งสำคัญ มีการนำเทคนิคการบังคับขนาดทรงพุ่มต่าง ๆ มาใช้เพื่อให้พุ่มองุ่นมีความสมดุล ส่วนที่ออกผลต้องได้รับร่มเงาเพียงพอ ไม่โดนแดดแผดเผา และองุ่นต้องไม่สุกจนเกินไป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780786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schemas.microsoft.com/office/2006/metadata/properties"/>
    <ds:schemaRef ds:uri="http://www.w3.org/XML/1998/namespace"/>
    <ds:schemaRef ds:uri="4e8dd08d-258d-47a9-9875-37f1ffd19f33"/>
    <ds:schemaRef ds:uri="http://purl.org/dc/elements/1.1/"/>
    <ds:schemaRef ds:uri="http://schemas.microsoft.com/office/2006/documentManagement/types"/>
    <ds:schemaRef ds:uri="02256494-4976-4001-aedb-96463ae0d92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388062-3E82-4527-B8C2-2A3658DB61A5}"/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3803</Words>
  <Application>Microsoft Macintosh PowerPoint</Application>
  <PresentationFormat>Widescreen</PresentationFormat>
  <Paragraphs>279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คาแบร์เนต์ โซวีญง</vt:lpstr>
      <vt:lpstr>PowerPoint Presentation</vt:lpstr>
      <vt:lpstr>1832</vt:lpstr>
      <vt:lpstr>PowerPoint Presentation</vt:lpstr>
      <vt:lpstr>การปลูกองุ่น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ภูมิอากาศ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ดิน</vt:lpstr>
      <vt:lpstr>PowerPoint Presentation</vt:lpstr>
      <vt:lpstr>PowerPoint Presentation</vt:lpstr>
      <vt:lpstr>PowerPoint Presentation</vt:lpstr>
      <vt:lpstr>คาแบร์เนต์ โซวีญง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24</cp:revision>
  <dcterms:created xsi:type="dcterms:W3CDTF">2018-07-25T07:02:59Z</dcterms:created>
  <dcterms:modified xsi:type="dcterms:W3CDTF">2026-04-21T09:53:23Z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47265000.0000000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