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69" r:id="rId11"/>
    <p:sldId id="635" r:id="rId12"/>
    <p:sldId id="641" r:id="rId13"/>
    <p:sldId id="642" r:id="rId14"/>
    <p:sldId id="643" r:id="rId15"/>
    <p:sldId id="648" r:id="rId16"/>
    <p:sldId id="664" r:id="rId17"/>
    <p:sldId id="665" r:id="rId18"/>
    <p:sldId id="666" r:id="rId19"/>
    <p:sldId id="652" r:id="rId20"/>
    <p:sldId id="667" r:id="rId21"/>
    <p:sldId id="668" r:id="rId22"/>
    <p:sldId id="280" r:id="rId23"/>
    <p:sldId id="617" r:id="rId24"/>
    <p:sldId id="657" r:id="rId25"/>
    <p:sldId id="626" r:id="rId26"/>
    <p:sldId id="659" r:id="rId27"/>
    <p:sldId id="340" r:id="rId28"/>
    <p:sldId id="670" r:id="rId29"/>
  </p:sldIdLst>
  <p:sldSz cx="12192000" cy="6858000"/>
  <p:notesSz cx="6858000" cy="9144000"/>
  <p:embeddedFontLst>
    <p:embeddedFont>
      <p:font typeface="Hellix" pitchFamily="2" charset="77"/>
      <p:regular r:id="rId31"/>
      <p:bold r:id="rId32"/>
    </p:embeddedFont>
    <p:embeddedFont>
      <p:font typeface="Hellix SemiBold" pitchFamily="2" charset="77"/>
      <p:regular r:id="rId33"/>
      <p:bold r:id="rId34"/>
      <p:italic r:id="rId35"/>
      <p:boldItalic r:id="rId36"/>
    </p:embeddedFont>
    <p:embeddedFont>
      <p:font typeface="Inter Display" panose="02000503000000020004" pitchFamily="2" charset="0"/>
      <p:regular r:id="rId37"/>
      <p:bold r:id="rId38"/>
      <p:italic r:id="rId39"/>
      <p:boldItalic r:id="rId40"/>
    </p:embeddedFont>
    <p:embeddedFont>
      <p:font typeface="Neue Haas Grotesk Text Pro" panose="020B0504020202020204" pitchFamily="34" charset="77"/>
      <p:regular r:id="rId41"/>
      <p:bold r:id="rId42"/>
      <p:italic r:id="rId43"/>
      <p:boldItalic r:id="rId44"/>
    </p:embeddedFont>
  </p:embeddedFontLst>
  <p:custDataLst>
    <p:tags r:id="rId4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B3D0A3-227E-E849-8635-0BAEC718C7DB}" v="1" dt="2026-03-23T05:03:41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88095" autoAdjust="0"/>
  </p:normalViewPr>
  <p:slideViewPr>
    <p:cSldViewPr snapToGrid="0">
      <p:cViewPr varScale="1">
        <p:scale>
          <a:sx n="107" d="100"/>
          <a:sy n="107" d="100"/>
        </p:scale>
        <p:origin x="176" y="112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gs" Target="tags/tag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">
      <pc:chgData name="Cameron Midson" userId="510fe36d-201b-4d30-8c49-491c55367456" providerId="ADAL" clId="{93217E07-8A0E-5D7D-A37A-49773A2FEA36}" dt="2026-03-23T05:04:13.846" v="3" actId="1076"/>
      <pc:docMkLst>
        <pc:docMk/>
      </pc:docMkLst>
      <pc:sldChg chg="modSp mod">
        <pc:chgData name="Cameron Midson" userId="510fe36d-201b-4d30-8c49-491c55367456" providerId="ADAL" clId="{93217E07-8A0E-5D7D-A37A-49773A2FEA36}" dt="2026-03-23T05:03:41.950" v="2"/>
        <pc:sldMkLst>
          <pc:docMk/>
          <pc:sldMk cId="602433484" sldId="645"/>
        </pc:sldMkLst>
        <pc:spChg chg="mod">
          <ac:chgData name="Cameron Midson" userId="510fe36d-201b-4d30-8c49-491c55367456" providerId="ADAL" clId="{93217E07-8A0E-5D7D-A37A-49773A2FEA36}" dt="2026-03-23T05:03:41.950" v="2"/>
          <ac:spMkLst>
            <pc:docMk/>
            <pc:sldMk cId="602433484" sldId="645"/>
            <ac:spMk id="5" creationId="{FDE3DB73-2185-EB6B-CCCA-C32695F3740E}"/>
          </ac:spMkLst>
        </pc:spChg>
      </pc:sldChg>
      <pc:sldChg chg="modSp mod">
        <pc:chgData name="Cameron Midson" userId="510fe36d-201b-4d30-8c49-491c55367456" providerId="ADAL" clId="{93217E07-8A0E-5D7D-A37A-49773A2FEA36}" dt="2026-03-23T05:04:13.846" v="3" actId="1076"/>
        <pc:sldMkLst>
          <pc:docMk/>
          <pc:sldMk cId="3859178516" sldId="652"/>
        </pc:sldMkLst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4" creationId="{D03A0CB5-6D17-C571-B243-40C0ECF05E47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7" creationId="{AA3914EA-580A-BF24-C9FA-CC20FB8C22DC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9" creationId="{D84A1D50-0DCF-3399-F8BF-6AAEC1AC9DB3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12" creationId="{60AFC8C5-8832-386B-807E-9CAD33AAED43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14" creationId="{E6ED60F5-0CF6-4B5C-7591-2CAD19179AD7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15" creationId="{50DCDE85-F7E4-B9A3-C622-CC1CA8AD422B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16" creationId="{E7BC2C0F-87D8-8C2E-B5D0-B8EDED573367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17" creationId="{DCFD39E3-6F4B-7BE4-2851-E934DEDFE7BC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18" creationId="{911F2450-4DCC-60B4-81D6-0AB4FD651E94}"/>
          </ac:spMkLst>
        </pc:spChg>
        <pc:spChg chg="mod">
          <ac:chgData name="Cameron Midson" userId="510fe36d-201b-4d30-8c49-491c55367456" providerId="ADAL" clId="{93217E07-8A0E-5D7D-A37A-49773A2FEA36}" dt="2026-03-23T05:04:13.846" v="3" actId="1076"/>
          <ac:spMkLst>
            <pc:docMk/>
            <pc:sldMk cId="3859178516" sldId="652"/>
            <ac:spMk id="20" creationId="{D912074E-0F09-7AA3-FACC-5624B6DB03E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Tersembunyi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jajaran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pegunungan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Lofty di Australia Selatan, Clare Valley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dunia.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Silakan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</a:t>
            </a:r>
            <a:r>
              <a:rPr lang="en-AU" sz="120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poin-poin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diskusinya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bahan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41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SAAT INI ADALAH SAAT YANG TEPAT</a:t>
            </a:r>
            <a:r>
              <a:rPr lang="en-US" baseline="0" dirty="0"/>
              <a:t> UNTUK MENCICIPI DAN MENDISKUSIKAN SELEKSI </a:t>
            </a:r>
            <a:r>
              <a:rPr lang="en-US" i="1" baseline="0" dirty="0"/>
              <a:t>WINE</a:t>
            </a:r>
            <a:r>
              <a:rPr lang="en-US" baseline="0" dirty="0"/>
              <a:t> ANDA.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087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PROGRAM KOMPLEMENTER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Anda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varietas-varietas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di: </a:t>
            </a:r>
            <a:r>
              <a:rPr lang="en-AU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625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batu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/slate dan batu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Clare Valley,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dikombinasikan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yaitu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Light bodied to Medium Bodied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kaya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bertahan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lama. Sesuai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kanduangan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gula).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bereksperimen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off-dry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kandungan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gula)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Kebanyakan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dekade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barrel.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bertransformasi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roti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dadih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lemon,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persepsi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segar,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soft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seiring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berjalannya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rasa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mulut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1797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Hari-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Clare Valley ideal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pengembangan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Shiraz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senantiasa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acidity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Banyak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diantaranya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195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citarasa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lezat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kaya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Shiraz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menawarkan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seringkali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Malbec.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973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mencoba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Valley.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Full tasting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pemandangan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kontras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mempertahankan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pedesaannya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santai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sambil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membangun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reputasi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Tanah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menumbuhkan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menghentikan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penanam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merangkul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modern.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7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DISKUSI YANG DISARANKAN:</a:t>
            </a: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konsumsi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kesuksesan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popularitas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Valley?</a:t>
            </a: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Hal-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berkontribusi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keberagaman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melekat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Valley?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619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pegunungan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Lofty, di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Australia Selatan,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130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Adelaide,  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hiruk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pikuk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kehidupan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pohon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eukaliptus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(gum tree)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liar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 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paling Indah di Australia.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541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sub-regional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Clare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terdiri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lima area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Auburn,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Watervale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Sevenhill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Polish Hill River dan Clare – yang masing-masing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tersendiri</a:t>
            </a:r>
            <a:r>
              <a:rPr lang="en-GB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212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menikmati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continental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moderat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diseimbangi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sore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Data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menyesatkan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indent="0">
              <a:buFontTx/>
              <a:buNone/>
            </a:pP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Penurunan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setinggi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40°C (104°F)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1°C (33.8°F)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bulan-bulan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memperlambat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sangat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khususnya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aromatik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Riesling.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Curah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232 mm (9.1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rata-rata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Januari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22.3°C (72.1°F).</a:t>
            </a:r>
          </a:p>
          <a:p>
            <a:pPr marL="171450" indent="-171450">
              <a:buFontTx/>
              <a:buChar char="-"/>
            </a:pP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711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geologi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dramatis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geologi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masa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bervariasi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sv-SE" sz="1199" b="0" i="0" u="none" strike="noStrike" kern="1200" baseline="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m</a:t>
            </a:r>
            <a:r>
              <a:rPr lang="sv-SE" sz="1199" b="0" i="0" kern="1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aterial yang diendapkan oleh gletser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hingga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gersang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jutaan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DISKUSI YANG DISARANKAN: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ketinggian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temperatur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signifikan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Clare Valley? Apa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artinya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faktor-faktor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Clare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Valleý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mempengaruhi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AU" sz="1200" b="0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07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Calibri" panose="020F0502020204030204" pitchFamily="34" charset="0"/>
              <a:buChar char="-"/>
            </a:pP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Kebanyakan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berukuran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keluarga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kualitas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khas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wilayah. Ada pula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peningkatan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keberlanjutan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praktek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Calibri" panose="020F0502020204030204" pitchFamily="34" charset="0"/>
              <a:buChar char="-"/>
            </a:pP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Selain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eutypa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Clare Valley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sedikit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saja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hama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penyakit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Calibri" panose="020F0502020204030204" pitchFamily="34" charset="0"/>
              <a:buChar char="-"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petani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mempelopori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pendekatan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memperbaiki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meminimalisir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penguapan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air. Jerami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bawah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rambatan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di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barisan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tanaman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melestarikan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kelembaban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kompetisi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gulma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ct val="0"/>
              </a:spcAft>
              <a:buFont typeface="Calibri" panose="020F0502020204030204" pitchFamily="34" charset="0"/>
              <a:buChar char="-"/>
            </a:pP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perkebunan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dikelola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dry-farm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kebanyakan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irigasi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tambahan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dibutuhkan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ct val="0"/>
              </a:spcAft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ct val="0"/>
              </a:spcAft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 PROGRAM KOMPLEMENTER: Australia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seleksi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terbesar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pohon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dunia, dan Anda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menemukan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pohon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tertua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tumbuh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kuno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Clare Valley.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lanjut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cek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anggur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tertua</a:t>
            </a: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Australia di </a:t>
            </a:r>
            <a:r>
              <a:rPr lang="en-GB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www.australianwinediscovered.com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213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dekade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wine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multi-wilayah oleh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merek-merek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mayoritas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juga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berkembang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mengeksplorasi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macam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kembali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Selalu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kecenderungan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bergeser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produksi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volume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volume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Hal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Clare Valley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menampilkan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lokasi-lokasi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477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74229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80330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7414611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45451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2704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5777856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97258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field of green plants&#10;&#10;AI-generated content may be incorrect.">
            <a:extLst>
              <a:ext uri="{FF2B5EF4-FFF2-40B4-BE49-F238E27FC236}">
                <a16:creationId xmlns:a16="http://schemas.microsoft.com/office/drawing/2014/main" id="{3A85556A-9CBE-EA49-28A9-1C42FBCAEA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801" b="20801"/>
          <a:stretch>
            <a:fillRect/>
          </a:stretch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1"/>
                </a:solidFill>
              </a:rPr>
              <a:t>CLARE VALLEY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80682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KONTINENTAL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1842" y="2118989"/>
            <a:ext cx="389174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PERBEDAAN YANG BESAR ANTARA CUACA PAGI DAN MALAM HARI DAN ANGIN YANG SEJUK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1239" y="2040174"/>
            <a:ext cx="3224272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CLARE VALLEY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250–550M (820–1,804KAKI)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795059" y="552301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795059" y="3679634"/>
            <a:ext cx="0" cy="18433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856962" y="535035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7D432AD-0B9C-732A-E555-B959E238C48F}"/>
              </a:ext>
            </a:extLst>
          </p:cNvPr>
          <p:cNvSpPr/>
          <p:nvPr/>
        </p:nvSpPr>
        <p:spPr>
          <a:xfrm>
            <a:off x="9264586" y="4105444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DA9243-7A67-70E4-8053-9BAD59CD70E7}"/>
              </a:ext>
            </a:extLst>
          </p:cNvPr>
          <p:cNvCxnSpPr>
            <a:cxnSpLocks/>
          </p:cNvCxnSpPr>
          <p:nvPr/>
        </p:nvCxnSpPr>
        <p:spPr>
          <a:xfrm>
            <a:off x="7795059" y="4311164"/>
            <a:ext cx="13042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F12BE28C-53E7-271C-A47F-0432A70BC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42DC111B-2D91-F7F1-5C3A-164312E025EC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FB08AD-F928-7AC3-D8C9-7CBB6CF5D65A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789346-29A9-F355-527C-7021CD6607B4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14C5DE-A4B6-56D8-391A-314A2D6BAD9C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5E041F-2199-62FB-7BEC-CB799EF11998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en-AU" sz="1600" dirty="0"/>
              <a:t>Clare Valley </a:t>
            </a:r>
            <a:r>
              <a:rPr lang="en-AU" sz="1600" dirty="0" err="1"/>
              <a:t>memiliki</a:t>
            </a:r>
            <a:r>
              <a:rPr lang="en-AU" sz="1600" dirty="0"/>
              <a:t> 11 </a:t>
            </a:r>
            <a:r>
              <a:rPr lang="en-AU" sz="1600" dirty="0" err="1"/>
              <a:t>tipe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yang </a:t>
            </a:r>
            <a:r>
              <a:rPr lang="en-AU" sz="1600" dirty="0" err="1"/>
              <a:t>teridentifikasi</a:t>
            </a:r>
            <a:r>
              <a:rPr lang="en-AU" sz="1600" dirty="0"/>
              <a:t>, yang </a:t>
            </a:r>
            <a:r>
              <a:rPr lang="en-AU" sz="1600" dirty="0" err="1"/>
              <a:t>berkisar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lapisan</a:t>
            </a:r>
            <a:r>
              <a:rPr lang="en-AU" sz="1600" dirty="0"/>
              <a:t> </a:t>
            </a:r>
            <a:r>
              <a:rPr lang="en-AU" sz="1600" dirty="0" err="1"/>
              <a:t>teratas</a:t>
            </a:r>
            <a:r>
              <a:rPr lang="en-AU" sz="1600" dirty="0"/>
              <a:t> </a:t>
            </a:r>
            <a:r>
              <a:rPr lang="en-AU" sz="1600" dirty="0" err="1"/>
              <a:t>berwarna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 </a:t>
            </a:r>
            <a:r>
              <a:rPr lang="en-AU" sz="1600" i="1" dirty="0"/>
              <a:t>terra </a:t>
            </a:r>
            <a:r>
              <a:rPr lang="en-AU" sz="1600" i="1" dirty="0" err="1"/>
              <a:t>rossa</a:t>
            </a:r>
            <a:r>
              <a:rPr lang="en-AU" sz="1600" i="1" dirty="0"/>
              <a:t> </a:t>
            </a:r>
            <a:r>
              <a:rPr lang="en-AU" sz="1600" dirty="0"/>
              <a:t>di </a:t>
            </a:r>
            <a:r>
              <a:rPr lang="en-AU" sz="1600" dirty="0" err="1"/>
              <a:t>atas</a:t>
            </a:r>
            <a:r>
              <a:rPr lang="en-AU" sz="1600" dirty="0"/>
              <a:t> batu </a:t>
            </a:r>
            <a:r>
              <a:rPr lang="en-AU" sz="1600" dirty="0" err="1"/>
              <a:t>kapur</a:t>
            </a:r>
            <a:r>
              <a:rPr lang="en-AU" sz="1600" dirty="0"/>
              <a:t>/ limestone (Watervale) </a:t>
            </a:r>
            <a:r>
              <a:rPr lang="en-AU" sz="1600" dirty="0" err="1"/>
              <a:t>hingga</a:t>
            </a:r>
            <a:r>
              <a:rPr lang="en-AU" sz="1600" dirty="0"/>
              <a:t> </a:t>
            </a:r>
            <a:r>
              <a:rPr lang="en-AU" sz="1600" dirty="0" err="1"/>
              <a:t>patahan</a:t>
            </a:r>
            <a:r>
              <a:rPr lang="en-AU" sz="1600" dirty="0"/>
              <a:t> batu </a:t>
            </a:r>
            <a:r>
              <a:rPr lang="en-AU" sz="1600" dirty="0" err="1"/>
              <a:t>tulis</a:t>
            </a:r>
            <a:r>
              <a:rPr lang="en-AU" sz="1600" dirty="0"/>
              <a:t> (Polish Hill River). Pasir </a:t>
            </a:r>
            <a:r>
              <a:rPr lang="en-AU" sz="1600" dirty="0" err="1"/>
              <a:t>lempung</a:t>
            </a:r>
            <a:r>
              <a:rPr lang="en-AU" sz="1600" dirty="0"/>
              <a:t> </a:t>
            </a:r>
            <a:r>
              <a:rPr lang="en-AU" sz="1600" i="1" dirty="0"/>
              <a:t>(sandy loam</a:t>
            </a:r>
            <a:r>
              <a:rPr lang="en-AU" sz="1600" dirty="0"/>
              <a:t>)dan </a:t>
            </a:r>
            <a:r>
              <a:rPr lang="en-AU" sz="1600" dirty="0" err="1"/>
              <a:t>kikisan</a:t>
            </a:r>
            <a:r>
              <a:rPr lang="en-AU" sz="1600" dirty="0"/>
              <a:t> </a:t>
            </a:r>
            <a:r>
              <a:rPr lang="en-AU" sz="1600" dirty="0" err="1"/>
              <a:t>pasir</a:t>
            </a:r>
            <a:r>
              <a:rPr lang="en-AU" sz="1600" dirty="0"/>
              <a:t> </a:t>
            </a:r>
            <a:r>
              <a:rPr lang="en-AU" sz="1600" dirty="0" err="1"/>
              <a:t>kuarsa</a:t>
            </a:r>
            <a:r>
              <a:rPr lang="en-AU" sz="1600" dirty="0"/>
              <a:t> (</a:t>
            </a:r>
            <a:r>
              <a:rPr lang="en-AU" sz="1600" i="1" dirty="0"/>
              <a:t>quartz) </a:t>
            </a:r>
            <a:r>
              <a:rPr lang="en-AU" sz="1600" dirty="0"/>
              <a:t> juga </a:t>
            </a:r>
            <a:r>
              <a:rPr lang="en-AU" sz="1600" dirty="0" err="1"/>
              <a:t>ditemui</a:t>
            </a:r>
            <a:r>
              <a:rPr lang="en-AU" sz="1600" dirty="0"/>
              <a:t> di </a:t>
            </a:r>
            <a:r>
              <a:rPr lang="en-AU" sz="1600" dirty="0" err="1"/>
              <a:t>sebelah</a:t>
            </a:r>
            <a:r>
              <a:rPr lang="en-AU" sz="1600" dirty="0"/>
              <a:t> barat wilayah </a:t>
            </a:r>
            <a:r>
              <a:rPr lang="en-AU" sz="1600" dirty="0" err="1"/>
              <a:t>ini</a:t>
            </a:r>
            <a:r>
              <a:rPr lang="en-AU" sz="1600" dirty="0"/>
              <a:t>. </a:t>
            </a:r>
            <a:endParaRPr lang="en-AU" sz="1600" i="1" dirty="0"/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3039609"/>
            <a:ext cx="6158452" cy="1325562"/>
          </a:xfrm>
        </p:spPr>
        <p:txBody>
          <a:bodyPr/>
          <a:lstStyle/>
          <a:p>
            <a:r>
              <a:rPr lang="en-US" sz="3200" dirty="0"/>
              <a:t>BUDI DAYA ANGGUR DAN PEMBUATAN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23888" y="3818391"/>
            <a:ext cx="10283598" cy="245540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5400" dirty="0">
                <a:solidFill>
                  <a:schemeClr val="accent5"/>
                </a:solidFill>
              </a:rPr>
              <a:t>PELOPOR DAN TRADISIONALIS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yard in the sun&#10;&#10;AI-generated content may be incorrect.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dirty="0" err="1"/>
              <a:t>Variasi</a:t>
            </a:r>
            <a:r>
              <a:rPr lang="en-AU" dirty="0"/>
              <a:t> </a:t>
            </a:r>
            <a:r>
              <a:rPr lang="en-AU" dirty="0" err="1"/>
              <a:t>sistem</a:t>
            </a:r>
            <a:r>
              <a:rPr lang="en-AU" dirty="0"/>
              <a:t> </a:t>
            </a:r>
            <a:r>
              <a:rPr lang="en-AU" dirty="0" err="1"/>
              <a:t>manajemen</a:t>
            </a:r>
            <a:r>
              <a:rPr lang="en-AU" dirty="0"/>
              <a:t> </a:t>
            </a:r>
            <a:r>
              <a:rPr lang="en-AU" dirty="0" err="1"/>
              <a:t>pohon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; Vertical Shoot Positioned trellising 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hal</a:t>
            </a:r>
            <a:r>
              <a:rPr lang="en-AU" dirty="0"/>
              <a:t> yang paling </a:t>
            </a:r>
            <a:r>
              <a:rPr lang="en-AU" dirty="0" err="1"/>
              <a:t>sering</a:t>
            </a:r>
            <a:r>
              <a:rPr lang="en-AU" dirty="0"/>
              <a:t> </a:t>
            </a:r>
            <a:r>
              <a:rPr lang="en-AU" dirty="0" err="1"/>
              <a:t>digunakan</a:t>
            </a:r>
            <a:r>
              <a:rPr lang="en-AU" dirty="0"/>
              <a:t>.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dirty="0"/>
              <a:t>Rata-rata </a:t>
            </a:r>
            <a:r>
              <a:rPr lang="en-AU" dirty="0" err="1"/>
              <a:t>tingkat</a:t>
            </a:r>
            <a:r>
              <a:rPr lang="en-AU" dirty="0"/>
              <a:t> </a:t>
            </a:r>
            <a:r>
              <a:rPr lang="en-AU" dirty="0" err="1"/>
              <a:t>kesuburan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perkebunan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adalah</a:t>
            </a:r>
            <a:r>
              <a:rPr lang="en-AU" dirty="0"/>
              <a:t> </a:t>
            </a:r>
            <a:r>
              <a:rPr lang="en-AU" dirty="0" err="1"/>
              <a:t>rendah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sedang</a:t>
            </a:r>
            <a:r>
              <a:rPr lang="en-AU" dirty="0"/>
              <a:t>.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dirty="0" err="1"/>
              <a:t>Konsentrasi</a:t>
            </a:r>
            <a:r>
              <a:rPr lang="en-AU" dirty="0"/>
              <a:t> </a:t>
            </a:r>
            <a:r>
              <a:rPr lang="en-AU" dirty="0" err="1"/>
              <a:t>berfocus</a:t>
            </a:r>
            <a:r>
              <a:rPr lang="en-AU" dirty="0"/>
              <a:t> </a:t>
            </a:r>
            <a:r>
              <a:rPr lang="en-AU" dirty="0" err="1"/>
              <a:t>kepada</a:t>
            </a:r>
            <a:r>
              <a:rPr lang="en-AU" dirty="0"/>
              <a:t> </a:t>
            </a:r>
            <a:r>
              <a:rPr lang="en-AU" dirty="0" err="1"/>
              <a:t>pengelolaan</a:t>
            </a:r>
            <a:r>
              <a:rPr lang="en-AU" dirty="0"/>
              <a:t> </a:t>
            </a:r>
            <a:r>
              <a:rPr lang="en-AU" dirty="0" err="1"/>
              <a:t>tanah</a:t>
            </a:r>
            <a:endParaRPr lang="en-AU" dirty="0"/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en-AU" b="1" dirty="0" err="1"/>
              <a:t>Panen</a:t>
            </a:r>
            <a:r>
              <a:rPr lang="en-AU" b="1" dirty="0"/>
              <a:t>: </a:t>
            </a:r>
            <a:r>
              <a:rPr lang="en-AU" dirty="0"/>
              <a:t>Awal </a:t>
            </a:r>
            <a:r>
              <a:rPr lang="en-AU" dirty="0" err="1"/>
              <a:t>Februari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pertengahan</a:t>
            </a:r>
            <a:r>
              <a:rPr lang="en-AU" dirty="0"/>
              <a:t> April.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FD1939-21D4-252D-E6E5-47F4F880BF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584200"/>
            <a:ext cx="5659437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MENUMBUHKAN</a:t>
            </a:r>
          </a:p>
          <a:p>
            <a:r>
              <a:rPr lang="en-US" dirty="0">
                <a:solidFill>
                  <a:schemeClr val="accent1"/>
                </a:solidFill>
              </a:rPr>
              <a:t>ANGGUR</a:t>
            </a: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989988" cy="785732"/>
          </a:xfrm>
        </p:spPr>
        <p:txBody>
          <a:bodyPr/>
          <a:lstStyle/>
          <a:p>
            <a:r>
              <a:rPr lang="en-US" dirty="0"/>
              <a:t>PEMBUATAN ANGGUR DI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5"/>
                </a:solidFill>
              </a:rPr>
              <a:t>CLARE VALLEY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932496" cy="1774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teknik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beragam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digunakan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Bereksperimen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variasi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gaya</a:t>
            </a:r>
            <a:endParaRPr lang="en-US" sz="1600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Bergeser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dari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volume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tinggi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menuju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volume yang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lebih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Neue Haas Grotesk Text Pro" panose="020B0504020202020204" pitchFamily="34" charset="77"/>
              </a:rPr>
              <a:t>kecil</a:t>
            </a:r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836057"/>
            <a:ext cx="7384995" cy="1325562"/>
          </a:xfrm>
        </p:spPr>
        <p:txBody>
          <a:bodyPr anchor="t"/>
          <a:lstStyle/>
          <a:p>
            <a:pPr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</a:pPr>
            <a:r>
              <a:rPr lang="en-US" sz="3200" dirty="0">
                <a:solidFill>
                  <a:schemeClr val="accent1"/>
                </a:solidFill>
              </a:rPr>
              <a:t>CITA RASA DARI CLARE VALLEY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B982706-0562-D3B7-25BE-ACF94A4EA83F}"/>
              </a:ext>
            </a:extLst>
          </p:cNvPr>
          <p:cNvSpPr txBox="1">
            <a:spLocks/>
          </p:cNvSpPr>
          <p:nvPr/>
        </p:nvSpPr>
        <p:spPr>
          <a:xfrm>
            <a:off x="688974" y="3005121"/>
            <a:ext cx="5940425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5440" cap="all" dirty="0">
                <a:solidFill>
                  <a:schemeClr val="accent5"/>
                </a:solidFill>
              </a:rPr>
              <a:t>VARIETAS YANG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5440" cap="all" dirty="0">
                <a:solidFill>
                  <a:schemeClr val="accent5"/>
                </a:solidFill>
              </a:rPr>
              <a:t>PATUT DIPERHATIKAN</a:t>
            </a: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8B7BC44-F9A8-62F3-317A-3DC968D891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36849" y="2007498"/>
            <a:ext cx="1157924" cy="3505435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12473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6385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969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4136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5185988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3141923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1097858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2151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CLARE VALLEY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VARIETAS TERBANYAK</a:t>
            </a:r>
          </a:p>
          <a:p>
            <a:pPr>
              <a:lnSpc>
                <a:spcPct val="82000"/>
              </a:lnSpc>
            </a:pPr>
            <a:endParaRPr lang="en-US" sz="5440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1097858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RIESLING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314192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32%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5185982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18%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230053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230048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MERLOT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274118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166351" y="5470367"/>
            <a:ext cx="2058502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479330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453969" y="4019455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5241926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9029367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1251688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B0853A1A-3A7D-A979-75F2-1F15CB472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57429" y="872730"/>
            <a:ext cx="2018947" cy="6112048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04000" y="1943365"/>
            <a:ext cx="13851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63796" y="3627343"/>
            <a:ext cx="37771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CLARE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263907" y="1828048"/>
            <a:ext cx="3079756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BANYAK YANG DAPAT </a:t>
            </a:r>
            <a:br>
              <a:rPr lang="en-AU" sz="1600" dirty="0">
                <a:latin typeface="Neue Haas Grotesk Text Pro" panose="020B0504020202020204" pitchFamily="34" charset="77"/>
              </a:rPr>
            </a:br>
            <a:r>
              <a:rPr lang="en-AU" sz="1600" dirty="0">
                <a:latin typeface="Neue Haas Grotesk Text Pro" panose="020B0504020202020204" pitchFamily="34" charset="77"/>
              </a:rPr>
              <a:t>DI SIMPAN HINGGA BEBERAPA DEKADE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598081" y="4484093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640931" y="3627343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872730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26456" y="1573376"/>
            <a:ext cx="1744270" cy="6821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4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GAYA KHAS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9739982" y="3903593"/>
            <a:ext cx="2069911" cy="189026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Kulit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jeruk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nipis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Lemon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Apel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Bunga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dari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pohon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jeruk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Madu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Toast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73E18351-09D2-D3E3-97B5-0D1BD6E43C5B}"/>
              </a:ext>
            </a:extLst>
          </p:cNvPr>
          <p:cNvSpPr txBox="1"/>
          <p:nvPr/>
        </p:nvSpPr>
        <p:spPr>
          <a:xfrm>
            <a:off x="1822644" y="4457530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 err="1">
                <a:latin typeface="Neue Haas Grotesk Text Pro" panose="020B0504020202020204" pitchFamily="34" charset="77"/>
              </a:rPr>
              <a:t>Produksi</a:t>
            </a:r>
            <a:r>
              <a:rPr lang="en-AU" sz="2400" dirty="0"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latin typeface="Neue Haas Grotesk Text Pro" panose="020B0504020202020204" pitchFamily="34" charset="77"/>
              </a:rPr>
              <a:t>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23115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1955" y="590594"/>
            <a:ext cx="790403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RIESLING</a:t>
            </a:r>
            <a:br>
              <a:rPr lang="en-US" sz="32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13211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377354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741497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05640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470164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834688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193033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563735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928259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855782" y="2630729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13211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37735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7414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05640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47016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83468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19303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563735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92825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13211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377354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741497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05640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470164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83468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19303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56373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92825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13211" y="50243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37735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74149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05640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47016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834688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19303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563735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928259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13211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37735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741497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05640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470164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834688" y="5367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19303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563735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92825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13211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377354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741497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05640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469783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563735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92825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15179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378308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478061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526070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467397" y="6152078"/>
            <a:ext cx="1010664" cy="272668"/>
            <a:chOff x="7674890" y="5926610"/>
            <a:chExt cx="101066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32FE7FAC-8AD5-96BC-264F-50623C602AE8}"/>
              </a:ext>
            </a:extLst>
          </p:cNvPr>
          <p:cNvSpPr/>
          <p:nvPr/>
        </p:nvSpPr>
        <p:spPr>
          <a:xfrm>
            <a:off x="3838013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A52A9AF0-DEB6-E564-888A-42D03EBFEC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63262" y="590594"/>
            <a:ext cx="2018947" cy="6112048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D7B94A81-E7A8-C1B5-031B-D88192AC4506}"/>
              </a:ext>
            </a:extLst>
          </p:cNvPr>
          <p:cNvSpPr txBox="1"/>
          <p:nvPr/>
        </p:nvSpPr>
        <p:spPr>
          <a:xfrm rot="16200000">
            <a:off x="7903914" y="4201957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FDA0F-21D6-B6B2-AE51-AE04EAF96B95}"/>
              </a:ext>
            </a:extLst>
          </p:cNvPr>
          <p:cNvCxnSpPr>
            <a:cxnSpLocks/>
          </p:cNvCxnSpPr>
          <p:nvPr/>
        </p:nvCxnSpPr>
        <p:spPr>
          <a:xfrm>
            <a:off x="3966250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8A61614-7002-6A26-BEB0-31C1E030BADD}"/>
              </a:ext>
            </a:extLst>
          </p:cNvPr>
          <p:cNvCxnSpPr>
            <a:cxnSpLocks/>
          </p:cNvCxnSpPr>
          <p:nvPr/>
        </p:nvCxnSpPr>
        <p:spPr>
          <a:xfrm>
            <a:off x="2531461" y="2628547"/>
            <a:ext cx="1435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C1FB4054-CA7B-6B21-F90E-FD93FD13E69B}"/>
              </a:ext>
            </a:extLst>
          </p:cNvPr>
          <p:cNvSpPr txBox="1"/>
          <p:nvPr/>
        </p:nvSpPr>
        <p:spPr>
          <a:xfrm>
            <a:off x="532765" y="223223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107EA6-9A47-F21C-92A0-5934C0A86102}"/>
              </a:ext>
            </a:extLst>
          </p:cNvPr>
          <p:cNvCxnSpPr>
            <a:cxnSpLocks/>
          </p:cNvCxnSpPr>
          <p:nvPr/>
        </p:nvCxnSpPr>
        <p:spPr>
          <a:xfrm>
            <a:off x="1511771" y="234059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A8D8D9BA-7ED6-9941-5677-90F0C2AFF6C0}"/>
              </a:ext>
            </a:extLst>
          </p:cNvPr>
          <p:cNvSpPr txBox="1"/>
          <p:nvPr/>
        </p:nvSpPr>
        <p:spPr>
          <a:xfrm>
            <a:off x="532764" y="3334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EA8C7724-BB80-307F-CFC2-8207857FB632}"/>
              </a:ext>
            </a:extLst>
          </p:cNvPr>
          <p:cNvSpPr txBox="1"/>
          <p:nvPr/>
        </p:nvSpPr>
        <p:spPr>
          <a:xfrm>
            <a:off x="191517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05695253-FB2F-2C75-E543-8A3A8C842067}"/>
              </a:ext>
            </a:extLst>
          </p:cNvPr>
          <p:cNvSpPr txBox="1"/>
          <p:nvPr/>
        </p:nvSpPr>
        <p:spPr>
          <a:xfrm>
            <a:off x="31849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342A3DD6-D9AE-BAFA-2089-E7E309818884}"/>
              </a:ext>
            </a:extLst>
          </p:cNvPr>
          <p:cNvSpPr txBox="1"/>
          <p:nvPr/>
        </p:nvSpPr>
        <p:spPr>
          <a:xfrm>
            <a:off x="447806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8160C3E6-8567-4829-23B7-E46A55093909}"/>
              </a:ext>
            </a:extLst>
          </p:cNvPr>
          <p:cNvSpPr txBox="1"/>
          <p:nvPr/>
        </p:nvSpPr>
        <p:spPr>
          <a:xfrm>
            <a:off x="1509791" y="3842629"/>
            <a:ext cx="1177135" cy="20477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D0EC6BF0-F3D5-649C-0099-71B2DA3F8B28}"/>
              </a:ext>
            </a:extLst>
          </p:cNvPr>
          <p:cNvSpPr txBox="1"/>
          <p:nvPr/>
        </p:nvSpPr>
        <p:spPr>
          <a:xfrm>
            <a:off x="3035747" y="3842629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B54C578B-24A9-88E9-473D-44492CB55A56}"/>
              </a:ext>
            </a:extLst>
          </p:cNvPr>
          <p:cNvSpPr txBox="1"/>
          <p:nvPr/>
        </p:nvSpPr>
        <p:spPr>
          <a:xfrm>
            <a:off x="4478061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86BC6E-D657-6BA0-CE37-2E779BDC22D9}"/>
              </a:ext>
            </a:extLst>
          </p:cNvPr>
          <p:cNvCxnSpPr>
            <a:cxnSpLocks/>
          </p:cNvCxnSpPr>
          <p:nvPr/>
        </p:nvCxnSpPr>
        <p:spPr>
          <a:xfrm>
            <a:off x="1209031" y="350213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71B10263-94EE-7250-501D-3D0AD0C1804D}"/>
              </a:ext>
            </a:extLst>
          </p:cNvPr>
          <p:cNvSpPr txBox="1"/>
          <p:nvPr/>
        </p:nvSpPr>
        <p:spPr>
          <a:xfrm>
            <a:off x="532764" y="42054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2F585E9-D8BF-1772-CE25-F106FF8A562E}"/>
              </a:ext>
            </a:extLst>
          </p:cNvPr>
          <p:cNvCxnSpPr>
            <a:cxnSpLocks/>
          </p:cNvCxnSpPr>
          <p:nvPr/>
        </p:nvCxnSpPr>
        <p:spPr>
          <a:xfrm>
            <a:off x="1851582" y="4373284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">
            <a:extLst>
              <a:ext uri="{FF2B5EF4-FFF2-40B4-BE49-F238E27FC236}">
                <a16:creationId xmlns:a16="http://schemas.microsoft.com/office/drawing/2014/main" id="{D7B21AC8-0600-898E-79F8-A7E6F1C7CD32}"/>
              </a:ext>
            </a:extLst>
          </p:cNvPr>
          <p:cNvSpPr txBox="1"/>
          <p:nvPr/>
        </p:nvSpPr>
        <p:spPr>
          <a:xfrm>
            <a:off x="1608079" y="4575611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Tanpa</a:t>
            </a: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 Kayu Oak/</a:t>
            </a: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F545410A-EC93-D28B-12CF-5CC23977A537}"/>
              </a:ext>
            </a:extLst>
          </p:cNvPr>
          <p:cNvSpPr txBox="1"/>
          <p:nvPr/>
        </p:nvSpPr>
        <p:spPr>
          <a:xfrm>
            <a:off x="3035747" y="47117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21EEC808-33DE-2AD3-99ED-C91CDCF0D564}"/>
              </a:ext>
            </a:extLst>
          </p:cNvPr>
          <p:cNvSpPr txBox="1"/>
          <p:nvPr/>
        </p:nvSpPr>
        <p:spPr>
          <a:xfrm>
            <a:off x="4478061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EF6ED625-BC57-3148-6069-9AA7F22BF147}"/>
              </a:ext>
            </a:extLst>
          </p:cNvPr>
          <p:cNvSpPr txBox="1"/>
          <p:nvPr/>
        </p:nvSpPr>
        <p:spPr>
          <a:xfrm>
            <a:off x="532764" y="50456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28F91BF-A867-9DC2-5B07-533457A95E8C}"/>
              </a:ext>
            </a:extLst>
          </p:cNvPr>
          <p:cNvCxnSpPr>
            <a:cxnSpLocks/>
          </p:cNvCxnSpPr>
          <p:nvPr/>
        </p:nvCxnSpPr>
        <p:spPr>
          <a:xfrm>
            <a:off x="1079285" y="521354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EDD30508-43A3-D043-CB8E-DBF2BE6E6E87}"/>
              </a:ext>
            </a:extLst>
          </p:cNvPr>
          <p:cNvSpPr txBox="1"/>
          <p:nvPr/>
        </p:nvSpPr>
        <p:spPr>
          <a:xfrm>
            <a:off x="532764" y="53916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809008B-E8CA-E36E-D10A-301BF1E0700C}"/>
              </a:ext>
            </a:extLst>
          </p:cNvPr>
          <p:cNvCxnSpPr>
            <a:cxnSpLocks/>
          </p:cNvCxnSpPr>
          <p:nvPr/>
        </p:nvCxnSpPr>
        <p:spPr>
          <a:xfrm>
            <a:off x="1736644" y="5559532"/>
            <a:ext cx="2248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FF6BF6B8-0A1E-6A83-4375-85B12DCA1704}"/>
              </a:ext>
            </a:extLst>
          </p:cNvPr>
          <p:cNvSpPr txBox="1"/>
          <p:nvPr/>
        </p:nvSpPr>
        <p:spPr>
          <a:xfrm>
            <a:off x="532764" y="61763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76491F3-B6FD-1BB5-89A3-D3D10DFA5059}"/>
              </a:ext>
            </a:extLst>
          </p:cNvPr>
          <p:cNvCxnSpPr>
            <a:cxnSpLocks/>
          </p:cNvCxnSpPr>
          <p:nvPr/>
        </p:nvCxnSpPr>
        <p:spPr>
          <a:xfrm>
            <a:off x="1637139" y="634418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6720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640467-1889-2B3B-7EE1-42E22F33BA60}"/>
              </a:ext>
            </a:extLst>
          </p:cNvPr>
          <p:cNvCxnSpPr>
            <a:cxnSpLocks/>
          </p:cNvCxnSpPr>
          <p:nvPr/>
        </p:nvCxnSpPr>
        <p:spPr>
          <a:xfrm>
            <a:off x="2407369" y="3820692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CLARE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1796577"/>
            <a:ext cx="2805709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CUACA YANG HANGAT MENGHASILKAN 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FRUITY WINE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724757"/>
            <a:ext cx="0" cy="3344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5916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385645" y="4740338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hitam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Liquorice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306262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298642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162032" y="1885898"/>
            <a:ext cx="1360731" cy="9037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TEKSTUR YANG KAYA</a:t>
            </a:r>
          </a:p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DAN SEIMBANG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F5BB112-49B3-4CE1-644E-5F6AE4333CA0}"/>
              </a:ext>
            </a:extLst>
          </p:cNvPr>
          <p:cNvSpPr/>
          <p:nvPr/>
        </p:nvSpPr>
        <p:spPr>
          <a:xfrm>
            <a:off x="1111254" y="4079091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616338A-F97E-475B-5F80-01C06F05993F}"/>
              </a:ext>
            </a:extLst>
          </p:cNvPr>
          <p:cNvCxnSpPr>
            <a:cxnSpLocks/>
          </p:cNvCxnSpPr>
          <p:nvPr/>
        </p:nvCxnSpPr>
        <p:spPr>
          <a:xfrm>
            <a:off x="2400300" y="3832372"/>
            <a:ext cx="35550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FC8696F4-F740-DB1A-67E2-2DBB8816AC51}"/>
              </a:ext>
            </a:extLst>
          </p:cNvPr>
          <p:cNvSpPr txBox="1"/>
          <p:nvPr/>
        </p:nvSpPr>
        <p:spPr>
          <a:xfrm>
            <a:off x="1236724" y="4474175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 err="1">
                <a:latin typeface="Neue Haas Grotesk Text Pro" panose="020B0504020202020204" pitchFamily="34" charset="77"/>
              </a:rPr>
              <a:t>Produksi</a:t>
            </a:r>
            <a:r>
              <a:rPr lang="en-AU" sz="2400" dirty="0"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latin typeface="Neue Haas Grotesk Text Pro" panose="020B0504020202020204" pitchFamily="34" charset="77"/>
              </a:rPr>
              <a:t>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CBEEB9-D804-C158-5F9A-649F685B1039}"/>
              </a:ext>
            </a:extLst>
          </p:cNvPr>
          <p:cNvSpPr txBox="1"/>
          <p:nvPr/>
        </p:nvSpPr>
        <p:spPr>
          <a:xfrm>
            <a:off x="6545766" y="568712"/>
            <a:ext cx="509610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perjalanan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para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memperlakukan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eksperimen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menyenangkan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serius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pemandu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10446" y="2142804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1DC88701-2625-8AFC-8D49-524BA3D9AF6C}"/>
              </a:ext>
            </a:extLst>
          </p:cNvPr>
          <p:cNvCxnSpPr>
            <a:cxnSpLocks/>
          </p:cNvCxnSpPr>
          <p:nvPr/>
        </p:nvCxnSpPr>
        <p:spPr>
          <a:xfrm>
            <a:off x="1647497" y="3859708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6177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6898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6CA6850-8FA6-500D-D1FC-D5AE65AF1DE5}"/>
              </a:ext>
            </a:extLst>
          </p:cNvPr>
          <p:cNvSpPr/>
          <p:nvPr/>
        </p:nvSpPr>
        <p:spPr>
          <a:xfrm>
            <a:off x="383038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8E61DCD-89DC-8339-870B-CD573525BFB8}"/>
              </a:ext>
            </a:extLst>
          </p:cNvPr>
          <p:cNvGrpSpPr/>
          <p:nvPr/>
        </p:nvGrpSpPr>
        <p:grpSpPr>
          <a:xfrm>
            <a:off x="3828000" y="6131407"/>
            <a:ext cx="1010664" cy="272668"/>
            <a:chOff x="7674890" y="5926610"/>
            <a:chExt cx="1010664" cy="27266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711F024-A914-8CBC-DE1B-48D4CCF5EF25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B1ACAA-93A6-4F28-0588-9A73BAB490C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5A18EB8-B0C2-6CFA-6295-68783123C49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2FBA606-74B3-25F4-3A40-F7FCE4274790}"/>
              </a:ext>
            </a:extLst>
          </p:cNvPr>
          <p:cNvSpPr/>
          <p:nvPr/>
        </p:nvSpPr>
        <p:spPr>
          <a:xfrm>
            <a:off x="419861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1147C3C-7366-5B1C-20D9-69187A1A1F8F}"/>
              </a:ext>
            </a:extLst>
          </p:cNvPr>
          <p:cNvCxnSpPr>
            <a:cxnSpLocks/>
          </p:cNvCxnSpPr>
          <p:nvPr/>
        </p:nvCxnSpPr>
        <p:spPr>
          <a:xfrm>
            <a:off x="434550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D9051F-BBCB-E267-67EC-F526FFA9AE62}"/>
              </a:ext>
            </a:extLst>
          </p:cNvPr>
          <p:cNvCxnSpPr>
            <a:cxnSpLocks/>
          </p:cNvCxnSpPr>
          <p:nvPr/>
        </p:nvCxnSpPr>
        <p:spPr>
          <a:xfrm>
            <a:off x="3957814" y="2127945"/>
            <a:ext cx="3923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1DDB0128-D963-5823-2D5E-D2170B495514}"/>
              </a:ext>
            </a:extLst>
          </p:cNvPr>
          <p:cNvSpPr txBox="1"/>
          <p:nvPr/>
        </p:nvSpPr>
        <p:spPr>
          <a:xfrm>
            <a:off x="472317" y="4878085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D9C555-E339-6391-6FC2-91BE68927BDF}"/>
              </a:ext>
            </a:extLst>
          </p:cNvPr>
          <p:cNvCxnSpPr>
            <a:cxnSpLocks/>
          </p:cNvCxnSpPr>
          <p:nvPr/>
        </p:nvCxnSpPr>
        <p:spPr>
          <a:xfrm>
            <a:off x="1207008" y="5045956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CC0359EE-0F23-B627-C5AE-C3B50C78C166}"/>
              </a:ext>
            </a:extLst>
          </p:cNvPr>
          <p:cNvSpPr txBox="1"/>
          <p:nvPr/>
        </p:nvSpPr>
        <p:spPr>
          <a:xfrm>
            <a:off x="472318" y="174328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539764C-9F84-DA60-5A7D-DE26AF0DBA41}"/>
              </a:ext>
            </a:extLst>
          </p:cNvPr>
          <p:cNvCxnSpPr>
            <a:cxnSpLocks/>
          </p:cNvCxnSpPr>
          <p:nvPr/>
        </p:nvCxnSpPr>
        <p:spPr>
          <a:xfrm>
            <a:off x="1451324" y="185165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3E58C506-028D-7DC1-8AA5-5B04DD623798}"/>
              </a:ext>
            </a:extLst>
          </p:cNvPr>
          <p:cNvSpPr txBox="1"/>
          <p:nvPr/>
        </p:nvSpPr>
        <p:spPr>
          <a:xfrm>
            <a:off x="472317" y="27927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A6F31241-B9BE-CE98-F178-5FDF0A201597}"/>
              </a:ext>
            </a:extLst>
          </p:cNvPr>
          <p:cNvSpPr txBox="1"/>
          <p:nvPr/>
        </p:nvSpPr>
        <p:spPr>
          <a:xfrm>
            <a:off x="1781580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9398D126-7C74-444B-4943-C67CD5FECCCC}"/>
              </a:ext>
            </a:extLst>
          </p:cNvPr>
          <p:cNvSpPr txBox="1"/>
          <p:nvPr/>
        </p:nvSpPr>
        <p:spPr>
          <a:xfrm>
            <a:off x="3051331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D39B4A56-D569-72EB-1642-A5FD9D90A368}"/>
              </a:ext>
            </a:extLst>
          </p:cNvPr>
          <p:cNvSpPr txBox="1"/>
          <p:nvPr/>
        </p:nvSpPr>
        <p:spPr>
          <a:xfrm>
            <a:off x="4344462" y="24608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28FF96D0-1CB8-CE63-186D-DAA3C2B5DF35}"/>
              </a:ext>
            </a:extLst>
          </p:cNvPr>
          <p:cNvSpPr txBox="1"/>
          <p:nvPr/>
        </p:nvSpPr>
        <p:spPr>
          <a:xfrm>
            <a:off x="1576692" y="3301085"/>
            <a:ext cx="1078913" cy="24835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887B1FEF-F869-E4EF-7F80-2FA066A8AD70}"/>
              </a:ext>
            </a:extLst>
          </p:cNvPr>
          <p:cNvSpPr txBox="1"/>
          <p:nvPr/>
        </p:nvSpPr>
        <p:spPr>
          <a:xfrm>
            <a:off x="2902148" y="330108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DC144AC1-7AF5-3EA4-E8B8-6FC3C02FC124}"/>
              </a:ext>
            </a:extLst>
          </p:cNvPr>
          <p:cNvSpPr txBox="1"/>
          <p:nvPr/>
        </p:nvSpPr>
        <p:spPr>
          <a:xfrm>
            <a:off x="4344462" y="33010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FB94896-1D1C-880E-AE3B-3AA4B4C052E4}"/>
              </a:ext>
            </a:extLst>
          </p:cNvPr>
          <p:cNvCxnSpPr>
            <a:cxnSpLocks/>
          </p:cNvCxnSpPr>
          <p:nvPr/>
        </p:nvCxnSpPr>
        <p:spPr>
          <a:xfrm>
            <a:off x="1148584" y="296058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C8AAD6B7-8655-AAB0-0BEB-C0EB406C91B3}"/>
              </a:ext>
            </a:extLst>
          </p:cNvPr>
          <p:cNvSpPr txBox="1"/>
          <p:nvPr/>
        </p:nvSpPr>
        <p:spPr>
          <a:xfrm>
            <a:off x="472317" y="366386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53F13416-1E16-7AA7-8AFF-505E932D76F0}"/>
              </a:ext>
            </a:extLst>
          </p:cNvPr>
          <p:cNvSpPr txBox="1"/>
          <p:nvPr/>
        </p:nvSpPr>
        <p:spPr>
          <a:xfrm>
            <a:off x="1779348" y="4162089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2A4D6FBB-3E96-F012-72B2-9D06EC4B203D}"/>
              </a:ext>
            </a:extLst>
          </p:cNvPr>
          <p:cNvSpPr txBox="1"/>
          <p:nvPr/>
        </p:nvSpPr>
        <p:spPr>
          <a:xfrm>
            <a:off x="2902148" y="4170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EB7B2EE3-E761-5595-BDFE-8504ADB1ADA4}"/>
              </a:ext>
            </a:extLst>
          </p:cNvPr>
          <p:cNvSpPr txBox="1"/>
          <p:nvPr/>
        </p:nvSpPr>
        <p:spPr>
          <a:xfrm>
            <a:off x="4344462" y="4141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05CDB895-05C9-63B2-F5C2-0ABBB63DEE7D}"/>
              </a:ext>
            </a:extLst>
          </p:cNvPr>
          <p:cNvSpPr txBox="1"/>
          <p:nvPr/>
        </p:nvSpPr>
        <p:spPr>
          <a:xfrm>
            <a:off x="472317" y="45041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56F5224-2D7F-1371-A6FB-E8FF052F1D63}"/>
              </a:ext>
            </a:extLst>
          </p:cNvPr>
          <p:cNvCxnSpPr>
            <a:cxnSpLocks/>
          </p:cNvCxnSpPr>
          <p:nvPr/>
        </p:nvCxnSpPr>
        <p:spPr>
          <a:xfrm>
            <a:off x="877824" y="4671999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F69A44D6-3014-3D54-E06A-CB110A891789}"/>
              </a:ext>
            </a:extLst>
          </p:cNvPr>
          <p:cNvSpPr txBox="1"/>
          <p:nvPr/>
        </p:nvSpPr>
        <p:spPr>
          <a:xfrm>
            <a:off x="472317" y="52427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EF2D80D-7DCB-E4F3-FCA3-F966375247FC}"/>
              </a:ext>
            </a:extLst>
          </p:cNvPr>
          <p:cNvCxnSpPr>
            <a:cxnSpLocks/>
          </p:cNvCxnSpPr>
          <p:nvPr/>
        </p:nvCxnSpPr>
        <p:spPr>
          <a:xfrm>
            <a:off x="1737360" y="5388927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02322C75-1C99-C5FE-B7CA-3A7EE1674C0F}"/>
              </a:ext>
            </a:extLst>
          </p:cNvPr>
          <p:cNvSpPr txBox="1"/>
          <p:nvPr/>
        </p:nvSpPr>
        <p:spPr>
          <a:xfrm>
            <a:off x="472317" y="6116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A20295D2-E80C-148A-4185-47E203C430A4}"/>
              </a:ext>
            </a:extLst>
          </p:cNvPr>
          <p:cNvCxnSpPr>
            <a:cxnSpLocks/>
          </p:cNvCxnSpPr>
          <p:nvPr/>
        </p:nvCxnSpPr>
        <p:spPr>
          <a:xfrm>
            <a:off x="1576692" y="628482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376544"/>
            <a:ext cx="226803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CLARE VALLEY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4698" y="2412302"/>
            <a:ext cx="1832762" cy="13469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16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KAYA RASA NAMUN ELEGAN DENGAN KARAKTER BUAH-BUAHAN HITAM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8276" y="4837354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CITARASA KHAS</a:t>
            </a:r>
          </a:p>
          <a:p>
            <a:pPr marL="180975" indent="-180975">
              <a:spcBef>
                <a:spcPts val="100"/>
              </a:spcBef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i="1" dirty="0">
                <a:cs typeface="Hellix SemiBold"/>
              </a:rPr>
              <a:t>Cassis</a:t>
            </a:r>
          </a:p>
          <a:p>
            <a:pPr marL="180975" indent="-180975">
              <a:spcBef>
                <a:spcPts val="100"/>
              </a:spcBef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i="1" dirty="0">
                <a:cs typeface="Hellix SemiBold"/>
              </a:rPr>
              <a:t>Blackcurrant</a:t>
            </a:r>
          </a:p>
          <a:p>
            <a:pPr marL="180975" indent="-180975">
              <a:spcBef>
                <a:spcPts val="100"/>
              </a:spcBef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>
                <a:cs typeface="Hellix SemiBold"/>
              </a:rPr>
              <a:t>Beri </a:t>
            </a:r>
            <a:r>
              <a:rPr lang="en-US" sz="1400" dirty="0" err="1">
                <a:cs typeface="Hellix SemiBold"/>
              </a:rPr>
              <a:t>Hitam</a:t>
            </a:r>
            <a:endParaRPr lang="en-US" sz="1400" dirty="0">
              <a:cs typeface="Hellix SemiBold"/>
            </a:endParaRPr>
          </a:p>
          <a:p>
            <a:pPr marL="180975" indent="-180975">
              <a:spcBef>
                <a:spcPts val="100"/>
              </a:spcBef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>
                <a:cs typeface="Hellix SemiBold"/>
              </a:rPr>
              <a:t>Ceri </a:t>
            </a:r>
            <a:r>
              <a:rPr lang="en-US" sz="1400" dirty="0" err="1">
                <a:cs typeface="Hellix SemiBold"/>
              </a:rPr>
              <a:t>berwarna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gelap</a:t>
            </a:r>
            <a:endParaRPr lang="en-US" sz="1400" dirty="0">
              <a:cs typeface="Hellix SemiBold"/>
            </a:endParaRPr>
          </a:p>
          <a:p>
            <a:pPr marL="180975" indent="-180975">
              <a:spcBef>
                <a:spcPts val="100"/>
              </a:spcBef>
              <a:buClr>
                <a:srgbClr val="F40000"/>
              </a:buClr>
              <a:buFont typeface="Arial" panose="020B0604020202020204" pitchFamily="34" charset="0"/>
              <a:buChar char="-"/>
            </a:pPr>
            <a:r>
              <a:rPr lang="en-US" sz="1400" dirty="0" err="1">
                <a:cs typeface="Hellix SemiBold"/>
              </a:rPr>
              <a:t>Coklat</a:t>
            </a:r>
            <a:r>
              <a:rPr lang="en-US" sz="1400" dirty="0">
                <a:cs typeface="Hellix SemiBold"/>
              </a:rPr>
              <a:t> </a:t>
            </a:r>
            <a:r>
              <a:rPr lang="en-US" sz="1400" dirty="0" err="1">
                <a:cs typeface="Hellix SemiBold"/>
              </a:rPr>
              <a:t>hitam</a:t>
            </a:r>
            <a:endParaRPr lang="en-US" sz="1400" dirty="0">
              <a:cs typeface="Hellix SemiBold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59959" y="3886394"/>
            <a:ext cx="3343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62442" y="388639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9154380" y="437396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53761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2343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413A9BF-AABE-6FF5-CA71-FA3C324D6573}"/>
              </a:ext>
            </a:extLst>
          </p:cNvPr>
          <p:cNvSpPr txBox="1"/>
          <p:nvPr/>
        </p:nvSpPr>
        <p:spPr>
          <a:xfrm>
            <a:off x="1066826" y="2469164"/>
            <a:ext cx="3566875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GAYA YANG LEBIH TERKENDALI DIBANDING CABERNET YANG TUMBUH DI IKLIM HANGAT 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EB319B-EB4E-8ED8-1F0D-D9BA0E9D94C0}"/>
              </a:ext>
            </a:extLst>
          </p:cNvPr>
          <p:cNvSpPr/>
          <p:nvPr/>
        </p:nvSpPr>
        <p:spPr>
          <a:xfrm>
            <a:off x="1115171" y="420872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72270156-CAD7-4A47-F678-6A1A33F8FC2A}"/>
              </a:ext>
            </a:extLst>
          </p:cNvPr>
          <p:cNvSpPr txBox="1"/>
          <p:nvPr/>
        </p:nvSpPr>
        <p:spPr>
          <a:xfrm>
            <a:off x="1233722" y="4569717"/>
            <a:ext cx="2146963" cy="173566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SEKITAR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1/5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 err="1">
                <a:latin typeface="Neue Haas Grotesk Text Pro" panose="020B0504020202020204" pitchFamily="34" charset="77"/>
              </a:rPr>
              <a:t>Produksi</a:t>
            </a:r>
            <a:r>
              <a:rPr lang="en-AU" sz="2400" dirty="0">
                <a:latin typeface="Neue Haas Grotesk Text Pro" panose="020B0504020202020204" pitchFamily="34" charset="77"/>
              </a:rPr>
              <a:t> </a:t>
            </a:r>
            <a:r>
              <a:rPr lang="en-AU" sz="2400" dirty="0" err="1">
                <a:latin typeface="Neue Haas Grotesk Text Pro" panose="020B0504020202020204" pitchFamily="34" charset="77"/>
              </a:rPr>
              <a:t>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017105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81248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45391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09534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74058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38582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96927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67629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32153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853964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017105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81248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45391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09534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74058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38582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96927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6762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32153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017105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81248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4539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0953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74058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38582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96927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6762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3215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017105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81248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45391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0953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74058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38582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96927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6762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3215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017105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81248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45391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0953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74058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38582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96927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67629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3215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017105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8124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45391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09534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74058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32153" y="62901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919073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10392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8195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343257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017105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81248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45391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09534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74058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38582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96927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6762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32153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85352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3838932" y="628710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206923" y="628464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96D1ED7-A5F2-5EF8-0410-3BAB8A647D79}"/>
              </a:ext>
            </a:extLst>
          </p:cNvPr>
          <p:cNvCxnSpPr>
            <a:cxnSpLocks/>
          </p:cNvCxnSpPr>
          <p:nvPr/>
        </p:nvCxnSpPr>
        <p:spPr>
          <a:xfrm>
            <a:off x="5076122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AC0A72-E1AC-D4BA-8FEA-5439029D5D7E}"/>
              </a:ext>
            </a:extLst>
          </p:cNvPr>
          <p:cNvCxnSpPr>
            <a:cxnSpLocks/>
          </p:cNvCxnSpPr>
          <p:nvPr/>
        </p:nvCxnSpPr>
        <p:spPr>
          <a:xfrm>
            <a:off x="4332643" y="2572091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758D4AD-A514-FA6A-F954-87DBD7BC314E}"/>
              </a:ext>
            </a:extLst>
          </p:cNvPr>
          <p:cNvSpPr txBox="1"/>
          <p:nvPr/>
        </p:nvSpPr>
        <p:spPr>
          <a:xfrm>
            <a:off x="526169" y="512994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AEF92E5-3B40-2800-B6F2-9FD8405463F7}"/>
              </a:ext>
            </a:extLst>
          </p:cNvPr>
          <p:cNvCxnSpPr>
            <a:cxnSpLocks/>
          </p:cNvCxnSpPr>
          <p:nvPr/>
        </p:nvCxnSpPr>
        <p:spPr>
          <a:xfrm>
            <a:off x="1260860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4242163-2ECA-EE20-6E34-00BAB84C3B17}"/>
              </a:ext>
            </a:extLst>
          </p:cNvPr>
          <p:cNvSpPr txBox="1"/>
          <p:nvPr/>
        </p:nvSpPr>
        <p:spPr>
          <a:xfrm>
            <a:off x="526170" y="217570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11E01FC-0E62-0D7A-7333-B965AA6F18CF}"/>
              </a:ext>
            </a:extLst>
          </p:cNvPr>
          <p:cNvCxnSpPr>
            <a:cxnSpLocks/>
          </p:cNvCxnSpPr>
          <p:nvPr/>
        </p:nvCxnSpPr>
        <p:spPr>
          <a:xfrm>
            <a:off x="1505176" y="228406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114667C8-4CBC-441E-52BE-8BD4199BF657}"/>
              </a:ext>
            </a:extLst>
          </p:cNvPr>
          <p:cNvSpPr txBox="1"/>
          <p:nvPr/>
        </p:nvSpPr>
        <p:spPr>
          <a:xfrm>
            <a:off x="526169" y="321800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1AF2A1D-1E31-6CE1-CB29-9FC693A529EA}"/>
              </a:ext>
            </a:extLst>
          </p:cNvPr>
          <p:cNvSpPr txBox="1"/>
          <p:nvPr/>
        </p:nvSpPr>
        <p:spPr>
          <a:xfrm>
            <a:off x="1835432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B140B534-4E3B-E572-BDD7-560E4922A247}"/>
              </a:ext>
            </a:extLst>
          </p:cNvPr>
          <p:cNvSpPr txBox="1"/>
          <p:nvPr/>
        </p:nvSpPr>
        <p:spPr>
          <a:xfrm>
            <a:off x="3105183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8E5FADA8-E8C7-9E5D-76B6-0458B39A694B}"/>
              </a:ext>
            </a:extLst>
          </p:cNvPr>
          <p:cNvSpPr txBox="1"/>
          <p:nvPr/>
        </p:nvSpPr>
        <p:spPr>
          <a:xfrm>
            <a:off x="4398314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6A48109C-738A-A55B-5C36-58E9D8E101CA}"/>
              </a:ext>
            </a:extLst>
          </p:cNvPr>
          <p:cNvSpPr txBox="1"/>
          <p:nvPr/>
        </p:nvSpPr>
        <p:spPr>
          <a:xfrm>
            <a:off x="1505176" y="3797315"/>
            <a:ext cx="1102003" cy="20275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F48B2734-616C-6E2A-E669-EC01CDA1D0E3}"/>
              </a:ext>
            </a:extLst>
          </p:cNvPr>
          <p:cNvSpPr txBox="1"/>
          <p:nvPr/>
        </p:nvSpPr>
        <p:spPr>
          <a:xfrm>
            <a:off x="2956000" y="379731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50BFD2F9-CD13-90E2-EFEF-02227996D910}"/>
              </a:ext>
            </a:extLst>
          </p:cNvPr>
          <p:cNvSpPr txBox="1"/>
          <p:nvPr/>
        </p:nvSpPr>
        <p:spPr>
          <a:xfrm>
            <a:off x="4398314" y="37973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6ABB3DA-E277-1E63-5072-37AC04025F69}"/>
              </a:ext>
            </a:extLst>
          </p:cNvPr>
          <p:cNvCxnSpPr>
            <a:cxnSpLocks/>
          </p:cNvCxnSpPr>
          <p:nvPr/>
        </p:nvCxnSpPr>
        <p:spPr>
          <a:xfrm>
            <a:off x="1202436" y="33858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0E3D220F-F2A2-0E88-6C69-E3F3CD28A4B3}"/>
              </a:ext>
            </a:extLst>
          </p:cNvPr>
          <p:cNvSpPr txBox="1"/>
          <p:nvPr/>
        </p:nvSpPr>
        <p:spPr>
          <a:xfrm>
            <a:off x="526169" y="405477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E10FF2B9-403F-49FE-AFBC-8819F5EB14B1}"/>
              </a:ext>
            </a:extLst>
          </p:cNvPr>
          <p:cNvSpPr txBox="1"/>
          <p:nvPr/>
        </p:nvSpPr>
        <p:spPr>
          <a:xfrm>
            <a:off x="1833200" y="446913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AF312AE1-024E-B53F-AB01-6CB5C3311E9D}"/>
              </a:ext>
            </a:extLst>
          </p:cNvPr>
          <p:cNvSpPr txBox="1"/>
          <p:nvPr/>
        </p:nvSpPr>
        <p:spPr>
          <a:xfrm>
            <a:off x="2956000" y="44772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1BD1C23D-831D-2505-35F1-9DCCF8C58976}"/>
              </a:ext>
            </a:extLst>
          </p:cNvPr>
          <p:cNvSpPr txBox="1"/>
          <p:nvPr/>
        </p:nvSpPr>
        <p:spPr>
          <a:xfrm>
            <a:off x="4398314" y="44483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8E948ACB-C1E2-5C7C-138A-B2368E5B1A1D}"/>
              </a:ext>
            </a:extLst>
          </p:cNvPr>
          <p:cNvSpPr txBox="1"/>
          <p:nvPr/>
        </p:nvSpPr>
        <p:spPr>
          <a:xfrm>
            <a:off x="526169" y="47559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B657B40B-918C-5FE4-C8EC-493F87B22EEC}"/>
              </a:ext>
            </a:extLst>
          </p:cNvPr>
          <p:cNvCxnSpPr>
            <a:cxnSpLocks/>
          </p:cNvCxnSpPr>
          <p:nvPr/>
        </p:nvCxnSpPr>
        <p:spPr>
          <a:xfrm>
            <a:off x="931676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C9285D13-440B-48CF-3C96-030348C47214}"/>
              </a:ext>
            </a:extLst>
          </p:cNvPr>
          <p:cNvSpPr txBox="1"/>
          <p:nvPr/>
        </p:nvSpPr>
        <p:spPr>
          <a:xfrm>
            <a:off x="526169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AC0F863-1801-2D19-B8BE-FB3366E8DFD6}"/>
              </a:ext>
            </a:extLst>
          </p:cNvPr>
          <p:cNvCxnSpPr>
            <a:cxnSpLocks/>
          </p:cNvCxnSpPr>
          <p:nvPr/>
        </p:nvCxnSpPr>
        <p:spPr>
          <a:xfrm>
            <a:off x="1791212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99F8254C-5C33-FA0C-AC03-82F5D253B363}"/>
              </a:ext>
            </a:extLst>
          </p:cNvPr>
          <p:cNvSpPr txBox="1"/>
          <p:nvPr/>
        </p:nvSpPr>
        <p:spPr>
          <a:xfrm>
            <a:off x="526169" y="62524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BD13297A-71B5-0B07-CF42-9D2CB01868FA}"/>
              </a:ext>
            </a:extLst>
          </p:cNvPr>
          <p:cNvCxnSpPr>
            <a:cxnSpLocks/>
          </p:cNvCxnSpPr>
          <p:nvPr/>
        </p:nvCxnSpPr>
        <p:spPr>
          <a:xfrm>
            <a:off x="1630544" y="642034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42A9E7F-1149-A868-B99F-47139D478CCB}"/>
              </a:ext>
            </a:extLst>
          </p:cNvPr>
          <p:cNvCxnSpPr>
            <a:cxnSpLocks/>
          </p:cNvCxnSpPr>
          <p:nvPr/>
        </p:nvCxnSpPr>
        <p:spPr>
          <a:xfrm>
            <a:off x="1694793" y="422144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en-US" dirty="0"/>
              <a:t>CLARE VALLEY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290684" cy="128669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5"/>
                </a:solidFill>
                <a:cs typeface="Hellix"/>
              </a:rPr>
              <a:t>SEJARAH</a:t>
            </a:r>
          </a:p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en-AU" sz="5000" dirty="0">
                <a:solidFill>
                  <a:schemeClr val="accent5"/>
                </a:solidFill>
                <a:cs typeface="Hellix"/>
              </a:rPr>
              <a:t>DAN EVOLUSI</a:t>
            </a:r>
          </a:p>
        </p:txBody>
      </p: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99E3A661-71CA-973E-0FF4-5BAAF11001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95194"/>
            <a:ext cx="6096000" cy="6092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2C53C67-B0E4-DEB8-80D1-01B2BA80E9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216632"/>
            <a:ext cx="3848780" cy="992298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i="1" dirty="0">
                <a:solidFill>
                  <a:schemeClr val="bg1"/>
                </a:solidFill>
              </a:rPr>
              <a:t>Wine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kelas</a:t>
            </a:r>
            <a:r>
              <a:rPr lang="en-US" sz="1600" dirty="0">
                <a:solidFill>
                  <a:schemeClr val="bg1"/>
                </a:solidFill>
              </a:rPr>
              <a:t> dunia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pohon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 yang  </a:t>
            </a:r>
            <a:r>
              <a:rPr lang="en-US" sz="1600" dirty="0" err="1">
                <a:solidFill>
                  <a:schemeClr val="bg1"/>
                </a:solidFill>
              </a:rPr>
              <a:t>tua</a:t>
            </a:r>
            <a:r>
              <a:rPr lang="en-US" sz="1600" dirty="0">
                <a:solidFill>
                  <a:schemeClr val="bg1"/>
                </a:solidFill>
              </a:rPr>
              <a:t> di </a:t>
            </a:r>
            <a:r>
              <a:rPr lang="en-US" sz="1600" dirty="0" err="1">
                <a:solidFill>
                  <a:schemeClr val="bg1"/>
                </a:solidFill>
              </a:rPr>
              <a:t>sebuah</a:t>
            </a:r>
            <a:r>
              <a:rPr lang="en-US" sz="1600" dirty="0">
                <a:solidFill>
                  <a:schemeClr val="bg1"/>
                </a:solidFill>
              </a:rPr>
              <a:t> wilayah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pemandangan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indah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terus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mempengaruhi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kancah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anggur</a:t>
            </a:r>
            <a:r>
              <a:rPr lang="en-US" sz="1600" dirty="0">
                <a:solidFill>
                  <a:schemeClr val="bg1"/>
                </a:solidFill>
              </a:rPr>
              <a:t> Australia</a:t>
            </a:r>
            <a:endParaRPr lang="en-A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0" b="-3036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FB539499-036E-6D51-2415-7CB3D9B1A4AB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A7470-F10C-2E0D-13F5-394CB475A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6904C-BDB0-3C65-78E9-BE2F76A6044B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6049E-BA26-D7B4-4231-B0C56211CB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5137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CLARE VALLEY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88691"/>
            <a:ext cx="4147841" cy="3133240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Wilayah </a:t>
            </a:r>
            <a:r>
              <a:rPr lang="en-AU" dirty="0" err="1">
                <a:solidFill>
                  <a:schemeClr val="bg1"/>
                </a:solidFill>
              </a:rPr>
              <a:t>penghasil</a:t>
            </a:r>
            <a:r>
              <a:rPr lang="en-AU" dirty="0">
                <a:solidFill>
                  <a:schemeClr val="bg1"/>
                </a:solidFill>
              </a:rPr>
              <a:t> wine yang </a:t>
            </a:r>
            <a:r>
              <a:rPr lang="en-AU" dirty="0" err="1">
                <a:solidFill>
                  <a:schemeClr val="bg1"/>
                </a:solidFill>
              </a:rPr>
              <a:t>kecil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reputasi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besar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Sejarah </a:t>
            </a:r>
            <a:r>
              <a:rPr lang="en-AU" dirty="0" err="1">
                <a:solidFill>
                  <a:schemeClr val="bg1"/>
                </a:solidFill>
              </a:rPr>
              <a:t>panjang</a:t>
            </a:r>
            <a:r>
              <a:rPr lang="en-AU" dirty="0">
                <a:solidFill>
                  <a:schemeClr val="bg1"/>
                </a:solidFill>
              </a:rPr>
              <a:t> di Australia yang </a:t>
            </a:r>
            <a:r>
              <a:rPr lang="en-AU" dirty="0" err="1">
                <a:solidFill>
                  <a:schemeClr val="bg1"/>
                </a:solidFill>
              </a:rPr>
              <a:t>berpadu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tradisi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inovasi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Variasi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ketinggian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/>
              <a:t>l</a:t>
            </a:r>
            <a:r>
              <a:rPr lang="en-AU" dirty="0" err="1">
                <a:solidFill>
                  <a:schemeClr val="bg1"/>
                </a:solidFill>
              </a:rPr>
              <a:t>okasi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memungkinkan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panen</a:t>
            </a:r>
            <a:r>
              <a:rPr lang="en-AU" dirty="0">
                <a:solidFill>
                  <a:schemeClr val="bg1"/>
                </a:solidFill>
              </a:rPr>
              <a:t>  red wine yang full-bodied dan white wine yang </a:t>
            </a:r>
            <a:r>
              <a:rPr lang="en-AU" dirty="0" err="1">
                <a:solidFill>
                  <a:schemeClr val="bg1"/>
                </a:solidFill>
              </a:rPr>
              <a:t>elegan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Jenis </a:t>
            </a:r>
            <a:r>
              <a:rPr lang="en-AU" dirty="0" err="1">
                <a:solidFill>
                  <a:schemeClr val="bg1"/>
                </a:solidFill>
              </a:rPr>
              <a:t>tanah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purba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sesuai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menumbuhkan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varietas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beragam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Terkenal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Riesling, Shiraz dan Cabernet Sauvignon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en-US" sz="5000" dirty="0">
                <a:solidFill>
                  <a:schemeClr val="bg2"/>
                </a:solidFill>
              </a:rPr>
              <a:t>SEBUAH REVOLUSI </a:t>
            </a:r>
            <a:br>
              <a:rPr lang="en-US" sz="5000" dirty="0">
                <a:solidFill>
                  <a:schemeClr val="bg2"/>
                </a:solidFill>
              </a:rPr>
            </a:br>
            <a:r>
              <a:rPr lang="en-US" sz="5000" dirty="0">
                <a:solidFill>
                  <a:schemeClr val="bg2"/>
                </a:solidFill>
              </a:rPr>
              <a:t>YANG TENTERAM</a:t>
            </a:r>
          </a:p>
          <a:p>
            <a:r>
              <a:rPr lang="en-US" sz="5000" dirty="0">
                <a:solidFill>
                  <a:schemeClr val="bg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9" y="4093823"/>
            <a:ext cx="3869284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</a:t>
            </a:r>
            <a:r>
              <a:rPr lang="en-US" dirty="0" err="1"/>
              <a:t>dari</a:t>
            </a:r>
            <a:r>
              <a:rPr lang="en-US" dirty="0"/>
              <a:t> Clare Valley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Teknik </a:t>
            </a:r>
            <a:r>
              <a:rPr lang="en-US" dirty="0" err="1"/>
              <a:t>penanaman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dan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</a:t>
            </a:r>
            <a:r>
              <a:rPr lang="en-US" dirty="0" err="1"/>
              <a:t>khas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Clare Valley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1840an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1600" dirty="0" err="1"/>
              <a:t>Pohon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ditanam</a:t>
            </a:r>
            <a:r>
              <a:rPr lang="en-US" sz="1600" dirty="0"/>
              <a:t> oleh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lokal</a:t>
            </a:r>
            <a:r>
              <a:rPr lang="en-US" sz="1600" dirty="0"/>
              <a:t> John Horrocks dan Edward Gleeson</a:t>
            </a:r>
            <a:endParaRPr lang="en-AU" sz="1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41540" y="4158583"/>
            <a:ext cx="2256375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1600" dirty="0" err="1"/>
              <a:t>Pabrik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pertama</a:t>
            </a:r>
            <a:r>
              <a:rPr lang="en-US" sz="1600" dirty="0"/>
              <a:t>, </a:t>
            </a:r>
            <a:r>
              <a:rPr lang="en-US" sz="1600" dirty="0" err="1"/>
              <a:t>Sevenhill</a:t>
            </a:r>
            <a:r>
              <a:rPr lang="en-US" sz="1600" dirty="0"/>
              <a:t> Cellars, </a:t>
            </a:r>
            <a:r>
              <a:rPr lang="en-US" sz="1600" dirty="0" err="1"/>
              <a:t>didirikan</a:t>
            </a:r>
            <a:r>
              <a:rPr lang="en-US" sz="1600" dirty="0"/>
              <a:t> oleh ordo </a:t>
            </a:r>
            <a:r>
              <a:rPr lang="en-US" sz="1600" dirty="0" err="1"/>
              <a:t>Yesuit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memproduksi</a:t>
            </a:r>
            <a:r>
              <a:rPr lang="en-US" sz="1600" dirty="0"/>
              <a:t> </a:t>
            </a:r>
            <a:r>
              <a:rPr lang="en-US" sz="1600" i="1" dirty="0"/>
              <a:t>wine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</a:t>
            </a:r>
            <a:r>
              <a:rPr lang="en-US" sz="1600" dirty="0" err="1"/>
              <a:t>sakramen</a:t>
            </a:r>
            <a:r>
              <a:rPr lang="en-US" sz="1600" dirty="0"/>
              <a:t>. </a:t>
            </a:r>
            <a:r>
              <a:rPr lang="en-US" sz="1600" dirty="0" err="1"/>
              <a:t>Pabrik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ada</a:t>
            </a:r>
            <a:r>
              <a:rPr lang="en-US" sz="1600" dirty="0"/>
              <a:t> </a:t>
            </a:r>
            <a:r>
              <a:rPr lang="en-US" sz="1600" dirty="0" err="1"/>
              <a:t>hingga</a:t>
            </a:r>
            <a:r>
              <a:rPr lang="en-US" sz="1600" dirty="0"/>
              <a:t> </a:t>
            </a:r>
            <a:r>
              <a:rPr lang="en-US" sz="1600" dirty="0" err="1"/>
              <a:t>hari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1540" y="3495809"/>
            <a:ext cx="2120040" cy="662774"/>
          </a:xfrm>
        </p:spPr>
        <p:txBody>
          <a:bodyPr/>
          <a:lstStyle/>
          <a:p>
            <a:r>
              <a:rPr lang="en-US" dirty="0"/>
              <a:t>1851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1471734"/>
            <a:ext cx="7566843" cy="473196"/>
          </a:xfrm>
        </p:spPr>
        <p:txBody>
          <a:bodyPr/>
          <a:lstStyle/>
          <a:p>
            <a:r>
              <a:rPr lang="en-US" sz="5440" dirty="0">
                <a:solidFill>
                  <a:schemeClr val="accent1"/>
                </a:solidFill>
              </a:rPr>
              <a:t>SEJARAH DARI CLARE VALLEY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633098" y="4180805"/>
            <a:ext cx="220330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600" dirty="0" err="1"/>
              <a:t>Jumlah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perkebunan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dan </a:t>
            </a:r>
            <a:r>
              <a:rPr lang="en-US" sz="1600" dirty="0" err="1"/>
              <a:t>pabrik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terus</a:t>
            </a:r>
            <a:r>
              <a:rPr lang="en-US" sz="1600" dirty="0"/>
              <a:t> </a:t>
            </a:r>
            <a:r>
              <a:rPr lang="en-US" sz="1600" dirty="0" err="1"/>
              <a:t>bertumbuh</a:t>
            </a:r>
            <a:r>
              <a:rPr lang="en-US" sz="1600" dirty="0"/>
              <a:t>,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banyak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mereka</a:t>
            </a:r>
            <a:r>
              <a:rPr lang="en-US" sz="1600" dirty="0"/>
              <a:t> yang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merek</a:t>
            </a:r>
            <a:r>
              <a:rPr lang="en-US" sz="1600" dirty="0"/>
              <a:t> </a:t>
            </a:r>
            <a:r>
              <a:rPr lang="en-US" sz="1600" dirty="0" err="1"/>
              <a:t>ternama</a:t>
            </a:r>
            <a:endParaRPr lang="en-AU" sz="1600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58116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1900an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1450946"/>
            <a:ext cx="6784726" cy="88235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en-US"/>
            </a:defPPr>
            <a:lvl1pPr indent="0" defTabSz="914453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defTabSz="914453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974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201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427" indent="-228613" defTabSz="91445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TRADISI DAN TRANSFORMASI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123045" y="4180805"/>
            <a:ext cx="212003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US" sz="1600" dirty="0"/>
              <a:t>Alfred Percy Birks </a:t>
            </a:r>
            <a:r>
              <a:rPr lang="en-US" sz="1600" dirty="0" err="1"/>
              <a:t>mendirikan</a:t>
            </a:r>
            <a:r>
              <a:rPr lang="en-US" sz="1600" dirty="0"/>
              <a:t> </a:t>
            </a:r>
            <a:r>
              <a:rPr lang="en-US" sz="1600" dirty="0" err="1"/>
              <a:t>perkebunan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Wendouree</a:t>
            </a:r>
            <a:r>
              <a:rPr lang="en-US" sz="1600" dirty="0"/>
              <a:t>, </a:t>
            </a:r>
            <a:r>
              <a:rPr lang="en-US" sz="1600" dirty="0" err="1"/>
              <a:t>menanam</a:t>
            </a:r>
            <a:r>
              <a:rPr lang="en-US" sz="1600" dirty="0"/>
              <a:t> </a:t>
            </a:r>
            <a:r>
              <a:rPr lang="en-US" sz="1600" dirty="0" err="1"/>
              <a:t>pohon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yang </a:t>
            </a:r>
            <a:r>
              <a:rPr lang="en-US" sz="1600" dirty="0" err="1"/>
              <a:t>masih</a:t>
            </a:r>
            <a:r>
              <a:rPr lang="en-US" sz="1600" dirty="0"/>
              <a:t> </a:t>
            </a:r>
            <a:r>
              <a:rPr lang="en-US" sz="1600" dirty="0" err="1"/>
              <a:t>bertumbuh</a:t>
            </a:r>
            <a:r>
              <a:rPr lang="en-US" sz="1600" dirty="0"/>
              <a:t> </a:t>
            </a:r>
            <a:r>
              <a:rPr lang="en-US" sz="1600" dirty="0" err="1"/>
              <a:t>hingga</a:t>
            </a:r>
            <a:r>
              <a:rPr lang="en-US" sz="1600" dirty="0"/>
              <a:t> </a:t>
            </a:r>
            <a:r>
              <a:rPr lang="en-US" sz="1600" dirty="0" err="1"/>
              <a:t>hari</a:t>
            </a:r>
            <a:r>
              <a:rPr lang="en-US" sz="1600" dirty="0"/>
              <a:t> </a:t>
            </a:r>
            <a:r>
              <a:rPr lang="en-US" sz="1600" dirty="0" err="1"/>
              <a:t>ini</a:t>
            </a:r>
            <a:r>
              <a:rPr lang="en-US" sz="1600" dirty="0"/>
              <a:t>.</a:t>
            </a:r>
            <a:endParaRPr lang="en-AU" sz="1600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1230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1893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76457" y="584200"/>
            <a:ext cx="461554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120040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Jalur </a:t>
            </a:r>
            <a:r>
              <a:rPr lang="en-US" sz="1600" dirty="0" err="1"/>
              <a:t>kereta</a:t>
            </a:r>
            <a:r>
              <a:rPr lang="en-US" sz="1600" dirty="0"/>
              <a:t> yang </a:t>
            </a:r>
            <a:r>
              <a:rPr lang="en-US" sz="1600" dirty="0" err="1"/>
              <a:t>sudah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terpakai</a:t>
            </a:r>
            <a:r>
              <a:rPr lang="en-US" sz="1600" dirty="0"/>
              <a:t> </a:t>
            </a:r>
            <a:r>
              <a:rPr lang="en-US" sz="1600" dirty="0" err="1"/>
              <a:t>terlahir</a:t>
            </a:r>
            <a:r>
              <a:rPr lang="en-US" sz="1600" dirty="0"/>
              <a:t> </a:t>
            </a:r>
            <a:r>
              <a:rPr lang="en-US" sz="1600" dirty="0" err="1"/>
              <a:t>ulang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i="1" dirty="0"/>
              <a:t>Riesling Trail</a:t>
            </a:r>
            <a:endParaRPr lang="en-AU" sz="1600" i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1993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64247" y="2070486"/>
            <a:ext cx="187621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13 orang </a:t>
            </a:r>
            <a:r>
              <a:rPr lang="en-US" sz="1600" dirty="0" err="1"/>
              <a:t>pembuat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Clare Valley </a:t>
            </a:r>
            <a:r>
              <a:rPr lang="en-US" dirty="0"/>
              <a:t>yang </a:t>
            </a:r>
            <a:r>
              <a:rPr lang="en-US" dirty="0" err="1"/>
              <a:t>menjuarai</a:t>
            </a:r>
            <a:r>
              <a:rPr lang="en-US" dirty="0"/>
              <a:t> wine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sz="1600" dirty="0"/>
              <a:t> </a:t>
            </a:r>
            <a:r>
              <a:rPr lang="en-US" sz="1600" dirty="0" err="1"/>
              <a:t>tutup</a:t>
            </a:r>
            <a:r>
              <a:rPr lang="en-US" sz="1600" dirty="0"/>
              <a:t> </a:t>
            </a:r>
            <a:r>
              <a:rPr lang="en-US" sz="1600" i="1" dirty="0"/>
              <a:t>screw-cap</a:t>
            </a:r>
            <a:endParaRPr lang="en-AU" sz="1600" i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3361" y="1386635"/>
            <a:ext cx="2120040" cy="662774"/>
          </a:xfrm>
        </p:spPr>
        <p:txBody>
          <a:bodyPr/>
          <a:lstStyle/>
          <a:p>
            <a:r>
              <a:rPr lang="en-US" dirty="0"/>
              <a:t>2000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36968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Jim Barry Wines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pabrik</a:t>
            </a:r>
            <a:r>
              <a:rPr lang="en-US" sz="1600" dirty="0"/>
              <a:t>  </a:t>
            </a:r>
            <a:r>
              <a:rPr lang="en-US" sz="1600" dirty="0" err="1"/>
              <a:t>anggur</a:t>
            </a:r>
            <a:r>
              <a:rPr lang="en-US" sz="1600" dirty="0"/>
              <a:t> Australia </a:t>
            </a:r>
            <a:r>
              <a:rPr lang="en-US" sz="1600" dirty="0" err="1"/>
              <a:t>pertama</a:t>
            </a:r>
            <a:r>
              <a:rPr lang="en-US" sz="1600" dirty="0"/>
              <a:t> yang </a:t>
            </a:r>
            <a:r>
              <a:rPr lang="en-US" sz="1600" dirty="0" err="1"/>
              <a:t>menanam</a:t>
            </a:r>
            <a:r>
              <a:rPr lang="en-US" sz="1600" dirty="0"/>
              <a:t> </a:t>
            </a:r>
            <a:r>
              <a:rPr lang="en-US" sz="1600" dirty="0" err="1"/>
              <a:t>jenis</a:t>
            </a:r>
            <a:r>
              <a:rPr lang="en-US" sz="1600" dirty="0"/>
              <a:t> </a:t>
            </a:r>
            <a:r>
              <a:rPr lang="en-US" sz="1600" dirty="0" err="1"/>
              <a:t>anggur</a:t>
            </a:r>
            <a:r>
              <a:rPr lang="en-US" sz="1600" dirty="0"/>
              <a:t> </a:t>
            </a:r>
            <a:r>
              <a:rPr lang="en-US" sz="1600" dirty="0" err="1"/>
              <a:t>khas</a:t>
            </a:r>
            <a:r>
              <a:rPr lang="en-US" sz="1600" dirty="0"/>
              <a:t> Yunani, </a:t>
            </a:r>
            <a:r>
              <a:rPr lang="en-US" sz="1600" dirty="0" err="1"/>
              <a:t>yaitu</a:t>
            </a:r>
            <a:r>
              <a:rPr lang="en-US" sz="1600" dirty="0"/>
              <a:t> Assyrtiko. </a:t>
            </a:r>
            <a:endParaRPr lang="en-AU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2012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446474" y="1739099"/>
            <a:ext cx="194812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US" sz="1600" dirty="0"/>
              <a:t>Clare Valley </a:t>
            </a:r>
            <a:r>
              <a:rPr lang="en-US" sz="1600" dirty="0" err="1"/>
              <a:t>adalah</a:t>
            </a:r>
            <a:r>
              <a:rPr lang="en-US" sz="1600" dirty="0"/>
              <a:t> wilayah </a:t>
            </a:r>
            <a:r>
              <a:rPr lang="en-US" sz="1600" dirty="0" err="1"/>
              <a:t>anggur</a:t>
            </a:r>
            <a:r>
              <a:rPr lang="en-US" sz="1600" dirty="0"/>
              <a:t> yang </a:t>
            </a:r>
            <a:r>
              <a:rPr lang="en-US" sz="1600" dirty="0" err="1"/>
              <a:t>berpengaruh</a:t>
            </a:r>
            <a:r>
              <a:rPr lang="en-US" sz="1600" dirty="0"/>
              <a:t>, yang </a:t>
            </a:r>
            <a:r>
              <a:rPr lang="en-US" sz="1600" dirty="0" err="1"/>
              <a:t>memproduksi</a:t>
            </a:r>
            <a:r>
              <a:rPr lang="en-US" sz="1600" dirty="0"/>
              <a:t> </a:t>
            </a:r>
            <a:r>
              <a:rPr lang="en-US" sz="1600" i="1" dirty="0"/>
              <a:t>red wine </a:t>
            </a:r>
            <a:r>
              <a:rPr lang="en-US" sz="1600" dirty="0"/>
              <a:t>dan </a:t>
            </a:r>
            <a:r>
              <a:rPr lang="en-US" sz="1600" i="1" dirty="0"/>
              <a:t>white wine </a:t>
            </a:r>
            <a:r>
              <a:rPr lang="en-US" sz="1600" dirty="0" err="1"/>
              <a:t>kelas</a:t>
            </a:r>
            <a:r>
              <a:rPr lang="en-US" sz="1600" dirty="0"/>
              <a:t> dunia.</a:t>
            </a:r>
            <a:endParaRPr lang="en-AU" sz="1600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456417" y="105524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2909" y="-80387"/>
            <a:ext cx="12477818" cy="7018774"/>
          </a:xfr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5404393" y="5507593"/>
            <a:ext cx="2755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CLARE VALLEY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 flipV="1">
            <a:off x="7420708" y="4631160"/>
            <a:ext cx="851292" cy="96074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2819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SELATAN</a:t>
            </a:r>
            <a:br>
              <a:rPr lang="en-US" dirty="0">
                <a:solidFill>
                  <a:schemeClr val="accent2"/>
                </a:solidFill>
              </a:rPr>
            </a:br>
            <a:r>
              <a:rPr lang="en-US" dirty="0">
                <a:solidFill>
                  <a:schemeClr val="accent2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5907339" y="2614463"/>
            <a:ext cx="20410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CLARE VALLEY</a:t>
            </a:r>
            <a:endParaRPr lang="en-US" dirty="0">
              <a:solidFill>
                <a:schemeClr val="accent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7818475" y="1346790"/>
            <a:ext cx="2488018" cy="144602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87899"/>
            <a:ext cx="5009924" cy="792601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GEOGRAFI,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060095"/>
            <a:ext cx="46888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bg2"/>
                </a:solidFill>
              </a:rPr>
              <a:t>IKLIM </a:t>
            </a:r>
          </a:p>
          <a:p>
            <a:r>
              <a:rPr lang="en-US" sz="5440" dirty="0">
                <a:solidFill>
                  <a:schemeClr val="bg2"/>
                </a:solidFill>
              </a:rPr>
              <a:t>DAN TANAH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848780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Sekitar</a:t>
            </a:r>
            <a:r>
              <a:rPr lang="en-AU" dirty="0">
                <a:solidFill>
                  <a:schemeClr val="bg1"/>
                </a:solidFill>
              </a:rPr>
              <a:t> 130 km di </a:t>
            </a:r>
            <a:r>
              <a:rPr lang="en-AU" dirty="0" err="1">
                <a:solidFill>
                  <a:schemeClr val="bg1"/>
                </a:solidFill>
              </a:rPr>
              <a:t>utara</a:t>
            </a:r>
            <a:r>
              <a:rPr lang="en-AU" dirty="0">
                <a:solidFill>
                  <a:schemeClr val="bg1"/>
                </a:solidFill>
              </a:rPr>
              <a:t> Adelaide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hangat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diseimbangkan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malam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dingin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angin</a:t>
            </a:r>
            <a:r>
              <a:rPr lang="en-AU" dirty="0">
                <a:solidFill>
                  <a:schemeClr val="bg1"/>
                </a:solidFill>
              </a:rPr>
              <a:t> sore </a:t>
            </a:r>
            <a:r>
              <a:rPr lang="en-AU" dirty="0" err="1">
                <a:solidFill>
                  <a:schemeClr val="bg1"/>
                </a:solidFill>
              </a:rPr>
              <a:t>hari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Bentang </a:t>
            </a:r>
            <a:r>
              <a:rPr lang="en-AU" dirty="0" err="1">
                <a:solidFill>
                  <a:schemeClr val="bg1"/>
                </a:solidFill>
              </a:rPr>
              <a:t>alam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bergelombang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menciptakan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mesoclimate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Tanah </a:t>
            </a:r>
            <a:r>
              <a:rPr lang="en-AU" dirty="0" err="1">
                <a:solidFill>
                  <a:schemeClr val="bg1"/>
                </a:solidFill>
              </a:rPr>
              <a:t>kuno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beragam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7B7FA5-5EA9-4494-8DD8-A9836816D4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e8dd08d-258d-47a9-9875-37f1ffd19f33"/>
    <ds:schemaRef ds:uri="02256494-4976-4001-aedb-96463ae0d92e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1986</Words>
  <Application>Microsoft Macintosh PowerPoint</Application>
  <PresentationFormat>Widescreen</PresentationFormat>
  <Paragraphs>275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Neue Haas Grotesk Text Pro</vt:lpstr>
      <vt:lpstr>Calibri</vt:lpstr>
      <vt:lpstr>Hellix SemiBold</vt:lpstr>
      <vt:lpstr>Hellix</vt:lpstr>
      <vt:lpstr>Inter Display</vt:lpstr>
      <vt:lpstr>Slide layouts</vt:lpstr>
      <vt:lpstr>PowerPoint Presentation</vt:lpstr>
      <vt:lpstr>PowerPoint Presentation</vt:lpstr>
      <vt:lpstr>CLARE VALLEY</vt:lpstr>
      <vt:lpstr>HARI INI KITA AKAN MEMBAHAS</vt:lpstr>
      <vt:lpstr>1840an</vt:lpstr>
      <vt:lpstr>PowerPoint Presentation</vt:lpstr>
      <vt:lpstr>AUSTRALIA</vt:lpstr>
      <vt:lpstr>SELATAN AUSTRALIA</vt:lpstr>
      <vt:lpstr>GEOGRAFI,</vt:lpstr>
      <vt:lpstr>IKLIM</vt:lpstr>
      <vt:lpstr>TANAH</vt:lpstr>
      <vt:lpstr>BUDI DAYA ANGGUR DAN PEMBUATAN ANGGUR</vt:lpstr>
      <vt:lpstr>PowerPoint Presentation</vt:lpstr>
      <vt:lpstr>PEMBUATAN ANGGUR DI</vt:lpstr>
      <vt:lpstr>CITA RASA DARI CLARE VALLEY</vt:lpstr>
      <vt:lpstr>PowerPoint Presentation</vt:lpstr>
      <vt:lpstr>PowerPoint Presentation</vt:lpstr>
      <vt:lpstr>RIESLING KARAKTERISTIK</vt:lpstr>
      <vt:lpstr>PowerPoint Presentation</vt:lpstr>
      <vt:lpstr>SHIRAZ KARAKTERISTIK</vt:lpstr>
      <vt:lpstr>PowerPoint Presentation</vt:lpstr>
      <vt:lpstr>CABERNET SAUVIGNON KARAKTERISTIK</vt:lpstr>
      <vt:lpstr>CLARE VALLEY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2025-11-24T04:18:19Z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bb8c72a5-2314-4ed0-84e1-609ee15d2105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