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10.svg" ContentType="image/svg+xml"/>
  <Override PartName="/ppt/media/image14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45"/>
  </p:notesMasterIdLst>
  <p:sldIdLst>
    <p:sldId id="256" r:id="rId5"/>
    <p:sldId id="478" r:id="rId6"/>
    <p:sldId id="636" r:id="rId7"/>
    <p:sldId id="645" r:id="rId8"/>
    <p:sldId id="637" r:id="rId9"/>
    <p:sldId id="674" r:id="rId10"/>
    <p:sldId id="675" r:id="rId11"/>
    <p:sldId id="646" r:id="rId12"/>
    <p:sldId id="647" r:id="rId13"/>
    <p:sldId id="641" r:id="rId14"/>
    <p:sldId id="642" r:id="rId15"/>
    <p:sldId id="643" r:id="rId16"/>
    <p:sldId id="665" r:id="rId17"/>
    <p:sldId id="603" r:id="rId18"/>
    <p:sldId id="660" r:id="rId19"/>
    <p:sldId id="658" r:id="rId20"/>
    <p:sldId id="685" r:id="rId21"/>
    <p:sldId id="686" r:id="rId22"/>
    <p:sldId id="687" r:id="rId23"/>
    <p:sldId id="688" r:id="rId24"/>
    <p:sldId id="689" r:id="rId25"/>
    <p:sldId id="690" r:id="rId26"/>
    <p:sldId id="691" r:id="rId27"/>
    <p:sldId id="692" r:id="rId28"/>
    <p:sldId id="693" r:id="rId29"/>
    <p:sldId id="694" r:id="rId30"/>
    <p:sldId id="695" r:id="rId31"/>
    <p:sldId id="676" r:id="rId32"/>
    <p:sldId id="677" r:id="rId33"/>
    <p:sldId id="678" r:id="rId34"/>
    <p:sldId id="679" r:id="rId35"/>
    <p:sldId id="680" r:id="rId36"/>
    <p:sldId id="681" r:id="rId37"/>
    <p:sldId id="682" r:id="rId38"/>
    <p:sldId id="683" r:id="rId39"/>
    <p:sldId id="672" r:id="rId40"/>
    <p:sldId id="684" r:id="rId41"/>
    <p:sldId id="659" r:id="rId42"/>
    <p:sldId id="340" r:id="rId43"/>
    <p:sldId id="696" r:id="rId44"/>
  </p:sldIdLst>
  <p:sldSz cx="12192000" cy="6858000"/>
  <p:notesSz cx="6858000" cy="9144000"/>
  <p:embeddedFontLst>
    <p:embeddedFont>
      <p:font typeface="Hellix" panose="020B0604020202020204" charset="0"/>
      <p:regular r:id="rId46"/>
      <p:bold r:id="rId47"/>
      <p:italic r:id="rId48"/>
      <p:boldItalic r:id="rId49"/>
    </p:embeddedFont>
    <p:embeddedFont>
      <p:font typeface="Inter Display" panose="020B0604020202020204" charset="0"/>
      <p:regular r:id="rId50"/>
      <p:bold r:id="rId51"/>
      <p:italic r:id="rId52"/>
      <p:boldItalic r:id="rId53"/>
    </p:embeddedFont>
    <p:embeddedFont>
      <p:font typeface="Neue Haas Grotesk Text Pro" panose="020B0504020202020204" pitchFamily="34" charset="0"/>
      <p:regular r:id="rId54"/>
      <p:bold r:id="rId55"/>
      <p:italic r:id="rId56"/>
      <p:boldItalic r:id="rId57"/>
    </p:embeddedFont>
  </p:embeddedFontLst>
  <p:custDataLst>
    <p:tags r:id="rId58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27" autoAdjust="0"/>
    <p:restoredTop sz="80292" autoAdjust="0"/>
  </p:normalViewPr>
  <p:slideViewPr>
    <p:cSldViewPr snapToGrid="0">
      <p:cViewPr varScale="1">
        <p:scale>
          <a:sx n="59" d="100"/>
          <a:sy n="59" d="100"/>
        </p:scale>
        <p:origin x="668" y="60"/>
      </p:cViewPr>
      <p:guideLst>
        <p:guide orient="horz" pos="1661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ags" Target="tags/tag1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1.fntdata"/><Relationship Id="rId59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9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7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Riverland, Riverina dan Murray Darling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kekuatan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terkenal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keahlian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keberhasilan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Kisah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sekedar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angka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meningkatnya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produsen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premium dan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varietas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alternatif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menambah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keberagaman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lanskap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Catatan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tambahan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diskusi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mengunduh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termasuk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presentasi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kunjungi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46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total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gabungan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lain di Australia Selatan. Chardonnay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menunjukkan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lanjut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rasa. Kaya rasa dan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tropis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lezat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815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volume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menyenangkan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Riverland, di mana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pabrik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medium body,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lezat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dipenuhi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1285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Riverland’s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ungu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cenderung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mengeluarkan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karakterisitk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tahun-tahun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keseluruhan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memunculkan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mint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 dan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blackcurrant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72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Riverina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tenggara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negara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menyebar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area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ribuan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hektar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Iklim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konsisten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dripping yang modern.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Produktivitas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keberhasilan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636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kebangkitan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baru-baru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digerakkan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produsen-produsennya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membanggakan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warisan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Itali yang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Keluarga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DeBortoli,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Calabaria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keluarga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Casella, yang winery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Yellow Tail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sukses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1402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Riverina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berkembangnya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‘noble rot’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Botrytis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pemetikan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Mengingat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ekonomis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807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Januari : 26℃ (79°F)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 230mm (9in)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31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Riverina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merah-coklat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. Tanah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horizon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permukaan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berlempung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10-35mm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coklat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kemerah-merahan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mengandung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kedalaman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70 cm. Banyak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diantaranya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mengandung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sisa-sisa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22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SEKARANG ADALAH WAKTU YANG TEPAT UNTUK MENCICIPI DAN MENDISKUSIKAN CAMPURAN ANGGUR PILIHAN ANDA.</a:t>
            </a:r>
          </a:p>
          <a:p>
            <a:endParaRPr lang="en-US" dirty="0"/>
          </a:p>
          <a:p>
            <a:r>
              <a:rPr lang="en-US" dirty="0"/>
              <a:t>+ PANDUAN PELENGKAP: Anda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dan </a:t>
            </a:r>
            <a:r>
              <a:rPr lang="en-US" dirty="0" err="1"/>
              <a:t>lainnya</a:t>
            </a:r>
            <a:r>
              <a:rPr lang="en-US" dirty="0"/>
              <a:t> di </a:t>
            </a:r>
            <a:r>
              <a:rPr lang="en-US" dirty="0" err="1"/>
              <a:t>www.australianwinediscovered.com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5125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Chardonnay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 rasa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harganya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terjangkau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dinikmati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pertimbangan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menyenangkan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Chardonnay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dicampur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84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90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menerima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perhatian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menyukai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Riverina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sempurna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nomor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920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bermadu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noble rot’,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fungus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Botrytis cinerea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mendehidrasi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berkonsentrasi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rasa manis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dipanen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lambat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dirayakan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Riverina Botrytis Semillon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pencuci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manis yang pas,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mengesankan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menyegarkan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pucat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keemasan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aprikot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crème </a:t>
            </a:r>
            <a:r>
              <a:rPr lang="en-AU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brûlée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peach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kacang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biskuit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1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Riverina Semillon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dikagumi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praktik-praktik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Riverina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pusat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eksperimentasi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endParaRPr lang="en-US" dirty="0"/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SUGGESTED DISCUSSION POINTS: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Why is Riverina Semillon so revered?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How does the region’s warm climate influence practices in the vineyard and winery?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Why do you think Riverina has become a hub for experimental and innovative winemakers?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8620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Terbentang</a:t>
            </a:r>
            <a:r>
              <a:rPr lang="en-US" dirty="0"/>
              <a:t> di </a:t>
            </a:r>
            <a:r>
              <a:rPr lang="en-US" dirty="0" err="1"/>
              <a:t>sepanjang</a:t>
            </a:r>
            <a:r>
              <a:rPr lang="en-US" dirty="0"/>
              <a:t> Sungai Murray di barat </a:t>
            </a:r>
            <a:r>
              <a:rPr lang="en-US" dirty="0" err="1"/>
              <a:t>laut</a:t>
            </a:r>
            <a:r>
              <a:rPr lang="en-US" dirty="0"/>
              <a:t> Victoria dan barat New South Wales, Murray Darling </a:t>
            </a:r>
            <a:r>
              <a:rPr lang="en-US" dirty="0" err="1"/>
              <a:t>adalah</a:t>
            </a:r>
            <a:r>
              <a:rPr lang="en-US" dirty="0"/>
              <a:t> wilayah yang </a:t>
            </a:r>
            <a:r>
              <a:rPr lang="en-US" dirty="0" err="1"/>
              <a:t>luas</a:t>
            </a:r>
            <a:r>
              <a:rPr lang="en-US" dirty="0"/>
              <a:t>. Bersama </a:t>
            </a:r>
            <a:r>
              <a:rPr lang="en-US" dirty="0" err="1"/>
              <a:t>dengan</a:t>
            </a:r>
            <a:r>
              <a:rPr lang="en-US" dirty="0"/>
              <a:t> Swan Hill yang </a:t>
            </a:r>
            <a:r>
              <a:rPr lang="en-US" dirty="0" err="1"/>
              <a:t>terletak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di </a:t>
            </a:r>
            <a:r>
              <a:rPr lang="en-US" dirty="0" err="1"/>
              <a:t>sebelah</a:t>
            </a:r>
            <a:r>
              <a:rPr lang="en-US" dirty="0"/>
              <a:t> </a:t>
            </a:r>
            <a:r>
              <a:rPr lang="en-US" dirty="0" err="1"/>
              <a:t>tenggara</a:t>
            </a:r>
            <a:r>
              <a:rPr lang="en-US" dirty="0"/>
              <a:t>, wilayah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wilayah </a:t>
            </a:r>
            <a:r>
              <a:rPr lang="en-US" dirty="0" err="1"/>
              <a:t>penghasil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 </a:t>
            </a:r>
            <a:r>
              <a:rPr lang="en-US" dirty="0" err="1"/>
              <a:t>ketiga</a:t>
            </a:r>
            <a:r>
              <a:rPr lang="en-US" dirty="0"/>
              <a:t> di Australia </a:t>
            </a:r>
            <a:r>
              <a:rPr lang="en-US" dirty="0" err="1"/>
              <a:t>setelah</a:t>
            </a:r>
            <a:r>
              <a:rPr lang="en-US" dirty="0"/>
              <a:t> Riverland dan Riverina. Sama </a:t>
            </a:r>
            <a:r>
              <a:rPr lang="en-US" dirty="0" err="1"/>
              <a:t>seperti</a:t>
            </a:r>
            <a:r>
              <a:rPr lang="en-US" dirty="0"/>
              <a:t> wilayah Heartland </a:t>
            </a:r>
            <a:r>
              <a:rPr lang="en-US" dirty="0" err="1"/>
              <a:t>lainnya</a:t>
            </a:r>
            <a:r>
              <a:rPr lang="en-US" dirty="0"/>
              <a:t>, Murray Darling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kebangkitan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, </a:t>
            </a:r>
            <a:r>
              <a:rPr lang="en-US" dirty="0" err="1"/>
              <a:t>menggabungkan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 </a:t>
            </a:r>
            <a:r>
              <a:rPr lang="en-US" dirty="0" err="1"/>
              <a:t>struktural</a:t>
            </a:r>
            <a:r>
              <a:rPr lang="en-US" dirty="0"/>
              <a:t> dan </a:t>
            </a:r>
            <a:r>
              <a:rPr lang="en-US" dirty="0" err="1"/>
              <a:t>butik</a:t>
            </a:r>
            <a:r>
              <a:rPr lang="en-US" dirty="0"/>
              <a:t> winery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wilayah yang kaya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dan </a:t>
            </a:r>
            <a:r>
              <a:rPr lang="en-US" dirty="0" err="1"/>
              <a:t>makmur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782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9896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Meskipun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Murray Darling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hampir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lama,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sehingga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kontinen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pergantian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diurnal,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menyebabkan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semi.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0479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Januari : 25.5℃ (88°F)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159mm (6.3in)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3259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 Sungai Murray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600.000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nutrisi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terendapkan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delta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Riverland. Jika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air,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teras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aluvial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lempung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berkontribusi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terroir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 DISKUSI YANG DISARANKAN:</a:t>
            </a: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Selatan?</a:t>
            </a: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menghambat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kemajuannya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kawasan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Australia?</a:t>
            </a: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Pertimbangkan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konsumen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9571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SEKARANG ADALAH WAKTU YANG TEPAT UNTUK MENCICIPI DAN MENDISKUSIKAN CAMPURAN ANGGUR PILIHAN ANDA.</a:t>
            </a:r>
          </a:p>
          <a:p>
            <a:endParaRPr lang="en-US" dirty="0"/>
          </a:p>
          <a:p>
            <a:r>
              <a:rPr lang="en-US" dirty="0"/>
              <a:t>+ PANDUAN PELENGKAP: Anda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dan </a:t>
            </a:r>
            <a:r>
              <a:rPr lang="en-US" dirty="0" err="1"/>
              <a:t>lainnya</a:t>
            </a:r>
            <a:r>
              <a:rPr lang="en-US" dirty="0"/>
              <a:t> di </a:t>
            </a:r>
            <a:r>
              <a:rPr lang="en-US" dirty="0" err="1"/>
              <a:t>www.australianwinediscovered.com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94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Murray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ekonomis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winery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Mediteriania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Murray Darling.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2434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menyenangkan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tropis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Chardonnay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oaked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mentega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kelembutan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buah-buahan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diragukan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beraroma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kemurahan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rasa.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topografi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Murray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ekspresi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kesamaan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Murray Darling dan Swan Hill? Apa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pergeseran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tradisional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lanskap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Murray Darling?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41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mencoba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menyeluruh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0728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tulang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punggung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kancah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Komitmennya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fokus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terskala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meliputi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21,000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hektar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tertandingi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Hal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geografi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70% juice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(crush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Selatan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30%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</a:t>
            </a:r>
            <a:endParaRPr lang="en-AU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869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Shiraz, Chardonnay, Cabernet Sauvignon dan  Merlot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ekstensif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Murray River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berharga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berlebihan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menyatakan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bahwa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berpengaruh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perlindungan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endParaRPr lang="en-AU" b="0" dirty="0"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83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segar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Panas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lama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memastikan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sepenuhnya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mengakibatkan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white wine variety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wine variety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sesudahnya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pertengahan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Februari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tertunda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Maret dan April.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189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Januari : 24.3℃ (76°F)</a:t>
            </a:r>
            <a:endParaRPr lang="en-AU" b="0" dirty="0">
              <a:effectLst/>
              <a:latin typeface="+mn-lt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145mm (5.7in)</a:t>
            </a:r>
            <a:endParaRPr lang="en-AU" b="0" dirty="0">
              <a:effectLst/>
              <a:latin typeface="+mn-lt"/>
            </a:endParaRPr>
          </a:p>
          <a:p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543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 Murray River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600,000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nutrisi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delta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sekarang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Riverland. Jika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ujung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perairan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teras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aluvial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menyumbang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menakjubkan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hidup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ekpresi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: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premier di Australia Selatan? 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Apakah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Riverland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menghambat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kemajuannya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Australia?  </a:t>
            </a:r>
          </a:p>
          <a:p>
            <a:pPr rtl="0" fontAlgn="base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Pertimbangkan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preferensi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konsumen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220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SEKARANG ADALAH WAKTU YANG TEPAT UNTUK MENCOBA DAN MENDISKUSIKAN CAMPURAN ANGGUR PILIHAN ANDA.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PANDUAN KOMPLEMENTER : Anda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771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7031971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3178248" y="324900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150539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4711367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9897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639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14/03/2026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6" r:id="rId22"/>
    <p:sldLayoutId id="2147483676" r:id="rId23"/>
    <p:sldLayoutId id="2147483680" r:id="rId24"/>
    <p:sldLayoutId id="2147483681" r:id="rId25"/>
    <p:sldLayoutId id="2147483684" r:id="rId26"/>
    <p:sldLayoutId id="2147483685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C2E0D64-F365-6B0D-5636-3C915C04E43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279" b="18870"/>
          <a:stretch/>
        </p:blipFill>
        <p:spPr>
          <a:xfrm>
            <a:off x="623889" y="2775857"/>
            <a:ext cx="10909743" cy="4132245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4" y="1500005"/>
            <a:ext cx="7593986" cy="990300"/>
          </a:xfrm>
        </p:spPr>
        <p:txBody>
          <a:bodyPr/>
          <a:lstStyle/>
          <a:p>
            <a:pPr marL="0" indent="0">
              <a:lnSpc>
                <a:spcPct val="82000"/>
              </a:lnSpc>
              <a:buNone/>
            </a:pPr>
            <a:r>
              <a:rPr lang="en-US" sz="4500" dirty="0">
                <a:solidFill>
                  <a:schemeClr val="accent1"/>
                </a:solidFill>
              </a:rPr>
              <a:t>RIVERLAND, RIVERINA AND MURRAY DARLING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34EAB096-9CF0-BD44-456C-42A96DB12B05}"/>
              </a:ext>
            </a:extLst>
          </p:cNvPr>
          <p:cNvSpPr txBox="1">
            <a:spLocks/>
          </p:cNvSpPr>
          <p:nvPr/>
        </p:nvSpPr>
        <p:spPr>
          <a:xfrm>
            <a:off x="7351721" y="1959696"/>
            <a:ext cx="3908886" cy="6479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Font typeface="Arial" panose="020B0604020202020204" pitchFamily="34" charset="0"/>
              <a:buNone/>
            </a:pPr>
            <a:r>
              <a:rPr lang="en-US" sz="2400" dirty="0">
                <a:solidFill>
                  <a:schemeClr val="accent1"/>
                </a:solidFill>
              </a:rPr>
              <a:t>WILAYAH-WILAYAH SENTRAL DI AUSTRALIA</a:t>
            </a:r>
          </a:p>
        </p:txBody>
      </p:sp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en-US" dirty="0" err="1">
                <a:solidFill>
                  <a:schemeClr val="accent5"/>
                </a:solidFill>
              </a:rPr>
              <a:t>GEOGRAfi</a:t>
            </a:r>
            <a:r>
              <a:rPr lang="en-US" dirty="0">
                <a:solidFill>
                  <a:schemeClr val="accent5"/>
                </a:solidFill>
              </a:rPr>
              <a:t>,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 err="1">
                <a:solidFill>
                  <a:schemeClr val="accent5"/>
                </a:solidFill>
              </a:rPr>
              <a:t>Iklim</a:t>
            </a:r>
            <a:r>
              <a:rPr lang="en-US" dirty="0">
                <a:solidFill>
                  <a:schemeClr val="accent5"/>
                </a:solidFill>
              </a:rPr>
              <a:t> dan </a:t>
            </a:r>
            <a:r>
              <a:rPr lang="en-US" dirty="0" err="1">
                <a:solidFill>
                  <a:schemeClr val="accent5"/>
                </a:solidFill>
              </a:rPr>
              <a:t>tanah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614262"/>
            <a:ext cx="521189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dirty="0">
                <a:solidFill>
                  <a:schemeClr val="accent4"/>
                </a:solidFill>
              </a:rPr>
              <a:t>KEHARMONISAN SUNGAI DAN LINGKUNGAN HIDUP YANG MENAKJUBKAN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4343995"/>
            <a:ext cx="4616329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Wilayah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besar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membentang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dari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Murray River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sampai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ke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tepi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area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terpencil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.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Iklim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kontinental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: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siang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hari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durasi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matahari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lama,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malam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lebih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sejuk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curah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hujan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tahunan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rendah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.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Tanah yang kaya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nutrisi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berbeda-beda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di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seluruh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lanskap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. </a:t>
            </a:r>
            <a:endParaRPr lang="en-AU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496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en-US" sz="3200" dirty="0">
                <a:solidFill>
                  <a:schemeClr val="accent4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KONTINENTAL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1704815"/>
            <a:ext cx="294491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DURASI SIANG YANG PANJANG DAN MALAM HARI YANG LEBIH SEJUK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1768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en-US" b="1" dirty="0">
                <a:solidFill>
                  <a:schemeClr val="accent3"/>
                </a:solidFill>
              </a:rPr>
              <a:t>RIVERLAND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10–80M (33–262KAKI)</a:t>
            </a:r>
          </a:p>
          <a:p>
            <a:r>
              <a:rPr lang="en-US" sz="1200" dirty="0">
                <a:solidFill>
                  <a:srgbClr val="B2D8BE"/>
                </a:solidFill>
              </a:rPr>
              <a:t>MOSTLY LESS THAN 30M</a:t>
            </a:r>
            <a:endParaRPr lang="en-US" sz="1200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9F969113-7DF3-5135-61C4-98F9834B6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8B57CEDF-6F6F-601E-8EAE-1712C1836B63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0436B5-0AB8-DBD2-0DFC-EA196C19902C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F8E64B-B417-5099-6AE3-E277BEB10A16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6D98F9-60BE-88F7-B1A6-C379DE8A5151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E845CF-FA7D-A996-F9AE-E31B3615A45C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6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Tanah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kuno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kisaran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lembah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sungai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lempung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berpasir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6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lapisan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bawah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16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dan yang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dataran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, yang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terdiri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5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spc="-25" dirty="0" err="1">
                <a:latin typeface="Arial" panose="020B0604020202020204" pitchFamily="34" charset="0"/>
                <a:cs typeface="Arial" panose="020B0604020202020204" pitchFamily="34" charset="0"/>
              </a:rPr>
              <a:t>tertiup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5" dirty="0" err="1">
                <a:latin typeface="Arial" panose="020B0604020202020204" pitchFamily="34" charset="0"/>
                <a:cs typeface="Arial" panose="020B0604020202020204" pitchFamily="34" charset="0"/>
              </a:rPr>
              <a:t>angin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25" dirty="0" err="1">
                <a:latin typeface="Arial" panose="020B0604020202020204" pitchFamily="34" charset="0"/>
                <a:cs typeface="Arial" panose="020B0604020202020204" pitchFamily="34" charset="0"/>
              </a:rPr>
              <a:t>kapur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CITA RASA RIVERLAND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VARIETAS YANG PATUT DIPERHATIKAN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3340421"/>
            <a:ext cx="3612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Mempertahankan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karakter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buah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utama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adalah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prioritas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Fermentasi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ragi kultur dan ragi liar.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Wadah ageing wines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bervariasi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format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kayu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oak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besar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semakin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meningkat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Generasi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baru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pembuat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anggur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inovatif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bereksperimen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teknik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intervensi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rendah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518606" y="2513253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218959" y="3009267"/>
            <a:ext cx="2665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persik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Nektarin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Aprikot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Melon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Vanila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5030" y="593768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3986076" y="4469516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218960" y="2748951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348528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256673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1239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4068414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8884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489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352488" y="6152078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8890131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CFA8083-AE2D-295C-8237-F33FFB9A28BF}"/>
              </a:ext>
            </a:extLst>
          </p:cNvPr>
          <p:cNvSpPr txBox="1"/>
          <p:nvPr/>
        </p:nvSpPr>
        <p:spPr>
          <a:xfrm>
            <a:off x="333719" y="220149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BA9D512-37AF-F9C3-0C34-0387C9846399}"/>
              </a:ext>
            </a:extLst>
          </p:cNvPr>
          <p:cNvCxnSpPr>
            <a:cxnSpLocks/>
          </p:cNvCxnSpPr>
          <p:nvPr/>
        </p:nvCxnSpPr>
        <p:spPr>
          <a:xfrm>
            <a:off x="1312725" y="230986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29FB117D-03DF-EFC8-32C4-1B2A61C0A044}"/>
              </a:ext>
            </a:extLst>
          </p:cNvPr>
          <p:cNvSpPr txBox="1"/>
          <p:nvPr/>
        </p:nvSpPr>
        <p:spPr>
          <a:xfrm>
            <a:off x="333718" y="330352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97AABC64-BC08-E79C-EDCA-A90E889FFEEF}"/>
              </a:ext>
            </a:extLst>
          </p:cNvPr>
          <p:cNvSpPr txBox="1"/>
          <p:nvPr/>
        </p:nvSpPr>
        <p:spPr>
          <a:xfrm>
            <a:off x="1716133" y="2971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94A4842C-A83B-F4C4-485B-A1F387B24AB3}"/>
              </a:ext>
            </a:extLst>
          </p:cNvPr>
          <p:cNvSpPr txBox="1"/>
          <p:nvPr/>
        </p:nvSpPr>
        <p:spPr>
          <a:xfrm>
            <a:off x="2985884" y="2971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83A34925-E843-18E3-3295-AABD180F528A}"/>
              </a:ext>
            </a:extLst>
          </p:cNvPr>
          <p:cNvSpPr txBox="1"/>
          <p:nvPr/>
        </p:nvSpPr>
        <p:spPr>
          <a:xfrm>
            <a:off x="4307544" y="2971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528B6630-A569-7F91-2E89-0315039C793B}"/>
              </a:ext>
            </a:extLst>
          </p:cNvPr>
          <p:cNvSpPr txBox="1"/>
          <p:nvPr/>
        </p:nvSpPr>
        <p:spPr>
          <a:xfrm>
            <a:off x="1744662" y="3811893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CA27391B-8785-AD79-1184-02DC7B2D8956}"/>
              </a:ext>
            </a:extLst>
          </p:cNvPr>
          <p:cNvSpPr txBox="1"/>
          <p:nvPr/>
        </p:nvSpPr>
        <p:spPr>
          <a:xfrm>
            <a:off x="2836701" y="3811893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6269F452-F2DB-252F-2EF4-515FC0C4723D}"/>
              </a:ext>
            </a:extLst>
          </p:cNvPr>
          <p:cNvSpPr txBox="1"/>
          <p:nvPr/>
        </p:nvSpPr>
        <p:spPr>
          <a:xfrm>
            <a:off x="4279015" y="38118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AC522C5-11A1-E428-60D1-4F313B2B2CF6}"/>
              </a:ext>
            </a:extLst>
          </p:cNvPr>
          <p:cNvCxnSpPr>
            <a:cxnSpLocks/>
          </p:cNvCxnSpPr>
          <p:nvPr/>
        </p:nvCxnSpPr>
        <p:spPr>
          <a:xfrm>
            <a:off x="1009985" y="347139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CD34951D-6C16-58AE-0B65-2581EEBB71DB}"/>
              </a:ext>
            </a:extLst>
          </p:cNvPr>
          <p:cNvSpPr txBox="1"/>
          <p:nvPr/>
        </p:nvSpPr>
        <p:spPr>
          <a:xfrm>
            <a:off x="333718" y="41516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D59ACAB-4AD0-E2BC-6F6C-4F04BBFFB859}"/>
              </a:ext>
            </a:extLst>
          </p:cNvPr>
          <p:cNvCxnSpPr>
            <a:cxnSpLocks/>
          </p:cNvCxnSpPr>
          <p:nvPr/>
        </p:nvCxnSpPr>
        <p:spPr>
          <a:xfrm>
            <a:off x="1521439" y="4319496"/>
            <a:ext cx="2410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400A2694-29DB-BB6C-BF15-33A80CA89190}"/>
              </a:ext>
            </a:extLst>
          </p:cNvPr>
          <p:cNvSpPr txBox="1"/>
          <p:nvPr/>
        </p:nvSpPr>
        <p:spPr>
          <a:xfrm>
            <a:off x="1669287" y="4667676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06B4C633-7731-07C9-8EE7-40DC2BA7BCD5}"/>
              </a:ext>
            </a:extLst>
          </p:cNvPr>
          <p:cNvSpPr txBox="1"/>
          <p:nvPr/>
        </p:nvSpPr>
        <p:spPr>
          <a:xfrm>
            <a:off x="2836701" y="468102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99E87861-2A68-CD58-E3BB-2D36787DD43F}"/>
              </a:ext>
            </a:extLst>
          </p:cNvPr>
          <p:cNvSpPr txBox="1"/>
          <p:nvPr/>
        </p:nvSpPr>
        <p:spPr>
          <a:xfrm>
            <a:off x="4279015" y="465215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4B910B6A-014B-7162-8083-B99CC57B15A1}"/>
              </a:ext>
            </a:extLst>
          </p:cNvPr>
          <p:cNvSpPr txBox="1"/>
          <p:nvPr/>
        </p:nvSpPr>
        <p:spPr>
          <a:xfrm>
            <a:off x="333718" y="501493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DC2C88F-C880-504B-A934-66DC9D22B664}"/>
              </a:ext>
            </a:extLst>
          </p:cNvPr>
          <p:cNvCxnSpPr>
            <a:cxnSpLocks/>
          </p:cNvCxnSpPr>
          <p:nvPr/>
        </p:nvCxnSpPr>
        <p:spPr>
          <a:xfrm>
            <a:off x="880239" y="518280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4D3D0AE9-0723-77DA-6370-D7B445D65694}"/>
              </a:ext>
            </a:extLst>
          </p:cNvPr>
          <p:cNvSpPr txBox="1"/>
          <p:nvPr/>
        </p:nvSpPr>
        <p:spPr>
          <a:xfrm>
            <a:off x="333718" y="53609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FA021C8-DA8E-0C3B-1C8B-89C6AEF564DB}"/>
              </a:ext>
            </a:extLst>
          </p:cNvPr>
          <p:cNvCxnSpPr>
            <a:cxnSpLocks/>
          </p:cNvCxnSpPr>
          <p:nvPr/>
        </p:nvCxnSpPr>
        <p:spPr>
          <a:xfrm>
            <a:off x="1537598" y="5528796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1E35752B-A1AA-4E60-7FC5-B75CA0229F2B}"/>
              </a:ext>
            </a:extLst>
          </p:cNvPr>
          <p:cNvSpPr txBox="1"/>
          <p:nvPr/>
        </p:nvSpPr>
        <p:spPr>
          <a:xfrm>
            <a:off x="333718" y="614557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3688BB3-59B5-622D-6612-B4C9C4CFBEAB}"/>
              </a:ext>
            </a:extLst>
          </p:cNvPr>
          <p:cNvCxnSpPr>
            <a:cxnSpLocks/>
          </p:cNvCxnSpPr>
          <p:nvPr/>
        </p:nvCxnSpPr>
        <p:spPr>
          <a:xfrm>
            <a:off x="1438093" y="631345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BA17AE6-5650-744D-BD65-B0A10682C0E8}"/>
              </a:ext>
            </a:extLst>
          </p:cNvPr>
          <p:cNvCxnSpPr>
            <a:cxnSpLocks/>
          </p:cNvCxnSpPr>
          <p:nvPr/>
        </p:nvCxnSpPr>
        <p:spPr>
          <a:xfrm>
            <a:off x="7078094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03187"/>
            <a:ext cx="11283754" cy="941308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9BE7BEC4-E942-F8D9-C031-39FF9DE5FDB3}"/>
              </a:ext>
            </a:extLst>
          </p:cNvPr>
          <p:cNvSpPr txBox="1"/>
          <p:nvPr/>
        </p:nvSpPr>
        <p:spPr>
          <a:xfrm>
            <a:off x="8706125" y="2661711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berwarna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gelap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Plum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Rempah-rempah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Lada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2168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4545564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00757" y="184046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64900" y="183756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29043" y="183756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093186" y="183756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57710" y="183756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22234" y="183756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80579" y="183756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51281" y="183756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15805" y="183756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561142" y="2277883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00757" y="29896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64900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29043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093186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57710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22234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80579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51281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15805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00757" y="38299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64900" y="38269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29043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093186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57710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22234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80579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51281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15805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00757" y="4670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64900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29043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093186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57710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22234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80579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51281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15805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00757" y="5016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64900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29043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093186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57710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22234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80579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51281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15805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00757" y="627658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64900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29043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093186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57710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80579" y="62736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15805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02725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60221" y="5927289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65607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61138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680697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2ACF20F-A0B5-F59B-9D74-2D85DF1AED6A}"/>
              </a:ext>
            </a:extLst>
          </p:cNvPr>
          <p:cNvCxnSpPr>
            <a:cxnSpLocks/>
          </p:cNvCxnSpPr>
          <p:nvPr/>
        </p:nvCxnSpPr>
        <p:spPr>
          <a:xfrm>
            <a:off x="4674094" y="2282814"/>
            <a:ext cx="3948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00757" y="53952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64900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29043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093186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57710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22234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80579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51281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15805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45315" y="6274205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24203" y="6274205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EBB479-7E79-EDC7-67CE-B5852A15A1AC}"/>
              </a:ext>
            </a:extLst>
          </p:cNvPr>
          <p:cNvCxnSpPr>
            <a:cxnSpLocks/>
          </p:cNvCxnSpPr>
          <p:nvPr/>
        </p:nvCxnSpPr>
        <p:spPr>
          <a:xfrm>
            <a:off x="9339658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BE3F936-9816-327E-F95F-9B76FE9FEA55}"/>
              </a:ext>
            </a:extLst>
          </p:cNvPr>
          <p:cNvCxnSpPr>
            <a:cxnSpLocks/>
          </p:cNvCxnSpPr>
          <p:nvPr/>
        </p:nvCxnSpPr>
        <p:spPr>
          <a:xfrm>
            <a:off x="1699167" y="3997567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932412CF-A555-CFD9-79FB-60EFD2F1C87D}"/>
              </a:ext>
            </a:extLst>
          </p:cNvPr>
          <p:cNvSpPr txBox="1"/>
          <p:nvPr/>
        </p:nvSpPr>
        <p:spPr>
          <a:xfrm>
            <a:off x="523987" y="5015944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2271C7-AB7D-63FC-9E55-BAAEDD936D10}"/>
              </a:ext>
            </a:extLst>
          </p:cNvPr>
          <p:cNvCxnSpPr>
            <a:cxnSpLocks/>
          </p:cNvCxnSpPr>
          <p:nvPr/>
        </p:nvCxnSpPr>
        <p:spPr>
          <a:xfrm>
            <a:off x="1258678" y="5183815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F6C2FEE9-11BD-B07C-8E17-2C38DB056B77}"/>
              </a:ext>
            </a:extLst>
          </p:cNvPr>
          <p:cNvSpPr txBox="1"/>
          <p:nvPr/>
        </p:nvSpPr>
        <p:spPr>
          <a:xfrm>
            <a:off x="523988" y="1881145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F34FF1-F494-FFBA-40D3-236D67B4816F}"/>
              </a:ext>
            </a:extLst>
          </p:cNvPr>
          <p:cNvCxnSpPr>
            <a:cxnSpLocks/>
          </p:cNvCxnSpPr>
          <p:nvPr/>
        </p:nvCxnSpPr>
        <p:spPr>
          <a:xfrm>
            <a:off x="1502994" y="1989511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84DA771E-2434-84F5-3E12-BB6CF45FD5D1}"/>
              </a:ext>
            </a:extLst>
          </p:cNvPr>
          <p:cNvSpPr txBox="1"/>
          <p:nvPr/>
        </p:nvSpPr>
        <p:spPr>
          <a:xfrm>
            <a:off x="523987" y="293057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B3E37902-E551-6EBA-5B6D-271F2CFD3F75}"/>
              </a:ext>
            </a:extLst>
          </p:cNvPr>
          <p:cNvSpPr txBox="1"/>
          <p:nvPr/>
        </p:nvSpPr>
        <p:spPr>
          <a:xfrm>
            <a:off x="1833250" y="25986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D6F90EE9-2A9C-4E76-D6A6-8DC46FE5A49E}"/>
              </a:ext>
            </a:extLst>
          </p:cNvPr>
          <p:cNvSpPr txBox="1"/>
          <p:nvPr/>
        </p:nvSpPr>
        <p:spPr>
          <a:xfrm>
            <a:off x="3103001" y="25986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DD94B75-2FCF-6B3F-06D1-4BB97599BA87}"/>
              </a:ext>
            </a:extLst>
          </p:cNvPr>
          <p:cNvCxnSpPr>
            <a:cxnSpLocks/>
          </p:cNvCxnSpPr>
          <p:nvPr/>
        </p:nvCxnSpPr>
        <p:spPr>
          <a:xfrm>
            <a:off x="1200254" y="3098448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476A1785-F8F4-8680-7715-F0DE21A9A29D}"/>
              </a:ext>
            </a:extLst>
          </p:cNvPr>
          <p:cNvSpPr txBox="1"/>
          <p:nvPr/>
        </p:nvSpPr>
        <p:spPr>
          <a:xfrm>
            <a:off x="523987" y="38017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8E30068D-2FEB-E14D-31BC-B77734EA0502}"/>
              </a:ext>
            </a:extLst>
          </p:cNvPr>
          <p:cNvSpPr txBox="1"/>
          <p:nvPr/>
        </p:nvSpPr>
        <p:spPr>
          <a:xfrm>
            <a:off x="1831018" y="4299948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BA711473-C1C0-70EF-5F4D-F62F4D675688}"/>
              </a:ext>
            </a:extLst>
          </p:cNvPr>
          <p:cNvSpPr txBox="1"/>
          <p:nvPr/>
        </p:nvSpPr>
        <p:spPr>
          <a:xfrm>
            <a:off x="2953818" y="430807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A685E783-E215-0D1D-63FF-9EE8E9F300C2}"/>
              </a:ext>
            </a:extLst>
          </p:cNvPr>
          <p:cNvSpPr txBox="1"/>
          <p:nvPr/>
        </p:nvSpPr>
        <p:spPr>
          <a:xfrm>
            <a:off x="4504618" y="42792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A64C17E6-8937-088B-13C5-DA2B5845D7B7}"/>
              </a:ext>
            </a:extLst>
          </p:cNvPr>
          <p:cNvSpPr txBox="1"/>
          <p:nvPr/>
        </p:nvSpPr>
        <p:spPr>
          <a:xfrm>
            <a:off x="523987" y="464198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EK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B7A25DD-50EB-5B6C-7EE7-648FDF77FDD2}"/>
              </a:ext>
            </a:extLst>
          </p:cNvPr>
          <p:cNvCxnSpPr>
            <a:cxnSpLocks/>
          </p:cNvCxnSpPr>
          <p:nvPr/>
        </p:nvCxnSpPr>
        <p:spPr>
          <a:xfrm>
            <a:off x="929494" y="4809858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3CBBF088-8815-0131-E7A1-E562F7A3EC87}"/>
              </a:ext>
            </a:extLst>
          </p:cNvPr>
          <p:cNvSpPr txBox="1"/>
          <p:nvPr/>
        </p:nvSpPr>
        <p:spPr>
          <a:xfrm>
            <a:off x="523987" y="538060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556F2CA-F61D-820A-403A-238C550771D7}"/>
              </a:ext>
            </a:extLst>
          </p:cNvPr>
          <p:cNvCxnSpPr>
            <a:cxnSpLocks/>
          </p:cNvCxnSpPr>
          <p:nvPr/>
        </p:nvCxnSpPr>
        <p:spPr>
          <a:xfrm>
            <a:off x="1789030" y="5526786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10F01A50-73F4-B8EA-8B7E-3147EDC4F05C}"/>
              </a:ext>
            </a:extLst>
          </p:cNvPr>
          <p:cNvSpPr txBox="1"/>
          <p:nvPr/>
        </p:nvSpPr>
        <p:spPr>
          <a:xfrm>
            <a:off x="523987" y="62548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27FF180-3122-1713-340F-E37A4E6A4369}"/>
              </a:ext>
            </a:extLst>
          </p:cNvPr>
          <p:cNvCxnSpPr>
            <a:cxnSpLocks/>
          </p:cNvCxnSpPr>
          <p:nvPr/>
        </p:nvCxnSpPr>
        <p:spPr>
          <a:xfrm>
            <a:off x="1628362" y="6422684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36D13A1B-B364-CBEA-FCC6-7D437215B72E}"/>
              </a:ext>
            </a:extLst>
          </p:cNvPr>
          <p:cNvSpPr txBox="1"/>
          <p:nvPr/>
        </p:nvSpPr>
        <p:spPr>
          <a:xfrm>
            <a:off x="4307544" y="264506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E53E27D4-BF81-1113-8CD7-C0423ACF229E}"/>
              </a:ext>
            </a:extLst>
          </p:cNvPr>
          <p:cNvSpPr txBox="1"/>
          <p:nvPr/>
        </p:nvSpPr>
        <p:spPr>
          <a:xfrm>
            <a:off x="1744662" y="3485322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F6AA21DE-8624-86D5-BF7A-FBFCA402465E}"/>
              </a:ext>
            </a:extLst>
          </p:cNvPr>
          <p:cNvSpPr txBox="1"/>
          <p:nvPr/>
        </p:nvSpPr>
        <p:spPr>
          <a:xfrm>
            <a:off x="2836701" y="3485322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42534395-3665-0397-10E1-15D3BA7DA9E9}"/>
              </a:ext>
            </a:extLst>
          </p:cNvPr>
          <p:cNvSpPr txBox="1"/>
          <p:nvPr/>
        </p:nvSpPr>
        <p:spPr>
          <a:xfrm>
            <a:off x="4279015" y="348532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115390583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6507844" cy="934073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1891575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255718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619861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2984004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348528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713052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071397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442099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806623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449167" y="2158425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1891575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25571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61986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2984004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34852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71305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07139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442099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80662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1891575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255718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61986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298400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34852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71305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0713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44209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8066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1891575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25571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61986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2984004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34852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71305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07139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44209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8066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1891575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25571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61986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298400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34852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71305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07139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442099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806623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1891575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25571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61986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2984004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443901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0713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806623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793543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034613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356425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576471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1891575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25571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61986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2984004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34852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71305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07139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44209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8066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5200" y="368300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5008596" y="40719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31E313-6F93-6D9C-9DCE-2989A6E45ED5}"/>
              </a:ext>
            </a:extLst>
          </p:cNvPr>
          <p:cNvGrpSpPr/>
          <p:nvPr/>
        </p:nvGrpSpPr>
        <p:grpSpPr>
          <a:xfrm>
            <a:off x="3722760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807B756-B303-4739-12FE-3A09C6D7B50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6B239-969B-E781-D1AE-050D22008691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D7F804-62FC-4690-1443-3BE4AD0DEB7F}"/>
              </a:ext>
            </a:extLst>
          </p:cNvPr>
          <p:cNvGrpSpPr/>
          <p:nvPr/>
        </p:nvGrpSpPr>
        <p:grpSpPr>
          <a:xfrm rot="10800000">
            <a:off x="3355087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008065B-6CCF-A4D6-2B86-601D64DF834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436DF54-837E-E5C4-8C59-A62DE72CD3E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377298-9E16-9CA2-969C-0666BD0739E0}"/>
              </a:ext>
            </a:extLst>
          </p:cNvPr>
          <p:cNvCxnSpPr>
            <a:cxnSpLocks/>
          </p:cNvCxnSpPr>
          <p:nvPr/>
        </p:nvCxnSpPr>
        <p:spPr>
          <a:xfrm>
            <a:off x="7435071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58">
            <a:extLst>
              <a:ext uri="{FF2B5EF4-FFF2-40B4-BE49-F238E27FC236}">
                <a16:creationId xmlns:a16="http://schemas.microsoft.com/office/drawing/2014/main" id="{C4FACCBA-C2AC-ADFF-3B4C-E7E00A19E68C}"/>
              </a:ext>
            </a:extLst>
          </p:cNvPr>
          <p:cNvSpPr txBox="1"/>
          <p:nvPr/>
        </p:nvSpPr>
        <p:spPr>
          <a:xfrm>
            <a:off x="9063102" y="3092419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Blackcurrant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Mint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Eukaliptus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Paprika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Cassis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Rasa ek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dengan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sentuhan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roti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panggang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atau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vanilla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3764196-34C4-1193-896A-A527F2DD5E88}"/>
              </a:ext>
            </a:extLst>
          </p:cNvPr>
          <p:cNvCxnSpPr>
            <a:cxnSpLocks/>
          </p:cNvCxnSpPr>
          <p:nvPr/>
        </p:nvCxnSpPr>
        <p:spPr>
          <a:xfrm>
            <a:off x="9696635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E711E41-FBCA-B193-9A61-4A09FDE275D8}"/>
              </a:ext>
            </a:extLst>
          </p:cNvPr>
          <p:cNvCxnSpPr>
            <a:cxnSpLocks/>
          </p:cNvCxnSpPr>
          <p:nvPr/>
        </p:nvCxnSpPr>
        <p:spPr>
          <a:xfrm>
            <a:off x="3853457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EA3B2DD-ABE2-F15C-B685-8513FDF3F4EE}"/>
              </a:ext>
            </a:extLst>
          </p:cNvPr>
          <p:cNvCxnSpPr>
            <a:cxnSpLocks/>
          </p:cNvCxnSpPr>
          <p:nvPr/>
        </p:nvCxnSpPr>
        <p:spPr>
          <a:xfrm>
            <a:off x="3844772" y="2130864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733DB8-A231-7EAF-A402-FDA296D68803}"/>
              </a:ext>
            </a:extLst>
          </p:cNvPr>
          <p:cNvCxnSpPr>
            <a:cxnSpLocks/>
          </p:cNvCxnSpPr>
          <p:nvPr/>
        </p:nvCxnSpPr>
        <p:spPr>
          <a:xfrm>
            <a:off x="1586025" y="3859708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1F4734D5-7369-482D-6946-31EFC1408296}"/>
              </a:ext>
            </a:extLst>
          </p:cNvPr>
          <p:cNvSpPr txBox="1"/>
          <p:nvPr/>
        </p:nvSpPr>
        <p:spPr>
          <a:xfrm>
            <a:off x="410845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409D3C-74F7-4903-512F-5F57ADD0A2D6}"/>
              </a:ext>
            </a:extLst>
          </p:cNvPr>
          <p:cNvCxnSpPr>
            <a:cxnSpLocks/>
          </p:cNvCxnSpPr>
          <p:nvPr/>
        </p:nvCxnSpPr>
        <p:spPr>
          <a:xfrm>
            <a:off x="1145536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>
            <a:extLst>
              <a:ext uri="{FF2B5EF4-FFF2-40B4-BE49-F238E27FC236}">
                <a16:creationId xmlns:a16="http://schemas.microsoft.com/office/drawing/2014/main" id="{68353736-5C70-DCE3-4992-CF283289D6E0}"/>
              </a:ext>
            </a:extLst>
          </p:cNvPr>
          <p:cNvSpPr txBox="1"/>
          <p:nvPr/>
        </p:nvSpPr>
        <p:spPr>
          <a:xfrm>
            <a:off x="410846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476F534-B9B2-F72B-325C-3E6366D55A55}"/>
              </a:ext>
            </a:extLst>
          </p:cNvPr>
          <p:cNvCxnSpPr>
            <a:cxnSpLocks/>
          </p:cNvCxnSpPr>
          <p:nvPr/>
        </p:nvCxnSpPr>
        <p:spPr>
          <a:xfrm>
            <a:off x="1389852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8D388DD9-2CBE-48E1-97EE-66C6C50FCA2E}"/>
              </a:ext>
            </a:extLst>
          </p:cNvPr>
          <p:cNvSpPr txBox="1"/>
          <p:nvPr/>
        </p:nvSpPr>
        <p:spPr>
          <a:xfrm>
            <a:off x="410845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3F30B844-FFC3-5963-4EAE-C9E66D4A5966}"/>
              </a:ext>
            </a:extLst>
          </p:cNvPr>
          <p:cNvSpPr txBox="1"/>
          <p:nvPr/>
        </p:nvSpPr>
        <p:spPr>
          <a:xfrm>
            <a:off x="1720108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935ACCFF-9937-4EE4-02F8-630D01C89F5D}"/>
              </a:ext>
            </a:extLst>
          </p:cNvPr>
          <p:cNvSpPr txBox="1"/>
          <p:nvPr/>
        </p:nvSpPr>
        <p:spPr>
          <a:xfrm>
            <a:off x="2989859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643B272-E0B7-F086-DF6E-C2E9E098D97E}"/>
              </a:ext>
            </a:extLst>
          </p:cNvPr>
          <p:cNvCxnSpPr>
            <a:cxnSpLocks/>
          </p:cNvCxnSpPr>
          <p:nvPr/>
        </p:nvCxnSpPr>
        <p:spPr>
          <a:xfrm>
            <a:off x="1087112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2D585FC3-CF95-FD61-49CA-6D75B84BDB4D}"/>
              </a:ext>
            </a:extLst>
          </p:cNvPr>
          <p:cNvSpPr txBox="1"/>
          <p:nvPr/>
        </p:nvSpPr>
        <p:spPr>
          <a:xfrm>
            <a:off x="410845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90E214B7-4D7B-1BC4-4820-C7130AF5E6C7}"/>
              </a:ext>
            </a:extLst>
          </p:cNvPr>
          <p:cNvSpPr txBox="1"/>
          <p:nvPr/>
        </p:nvSpPr>
        <p:spPr>
          <a:xfrm>
            <a:off x="1717876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671E019C-2467-A3A4-CEB4-C0A621148F00}"/>
              </a:ext>
            </a:extLst>
          </p:cNvPr>
          <p:cNvSpPr txBox="1"/>
          <p:nvPr/>
        </p:nvSpPr>
        <p:spPr>
          <a:xfrm>
            <a:off x="2840676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D36A200F-EA01-6FEE-AEDD-DA95A1111F5C}"/>
              </a:ext>
            </a:extLst>
          </p:cNvPr>
          <p:cNvSpPr txBox="1"/>
          <p:nvPr/>
        </p:nvSpPr>
        <p:spPr>
          <a:xfrm>
            <a:off x="4391476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A8BF1204-9A2C-3D01-A1AC-8413B660A005}"/>
              </a:ext>
            </a:extLst>
          </p:cNvPr>
          <p:cNvSpPr txBox="1"/>
          <p:nvPr/>
        </p:nvSpPr>
        <p:spPr>
          <a:xfrm>
            <a:off x="410845" y="45041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EK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3CD9366-3030-6B31-A793-A13AD148CEF2}"/>
              </a:ext>
            </a:extLst>
          </p:cNvPr>
          <p:cNvCxnSpPr>
            <a:cxnSpLocks/>
          </p:cNvCxnSpPr>
          <p:nvPr/>
        </p:nvCxnSpPr>
        <p:spPr>
          <a:xfrm>
            <a:off x="816352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2">
            <a:extLst>
              <a:ext uri="{FF2B5EF4-FFF2-40B4-BE49-F238E27FC236}">
                <a16:creationId xmlns:a16="http://schemas.microsoft.com/office/drawing/2014/main" id="{3679F303-FFA8-91A6-6625-7E2D5053EFB1}"/>
              </a:ext>
            </a:extLst>
          </p:cNvPr>
          <p:cNvSpPr txBox="1"/>
          <p:nvPr/>
        </p:nvSpPr>
        <p:spPr>
          <a:xfrm>
            <a:off x="410845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AF8495B-7F8F-5D96-BDCA-F8AE7151E599}"/>
              </a:ext>
            </a:extLst>
          </p:cNvPr>
          <p:cNvCxnSpPr>
            <a:cxnSpLocks/>
          </p:cNvCxnSpPr>
          <p:nvPr/>
        </p:nvCxnSpPr>
        <p:spPr>
          <a:xfrm>
            <a:off x="1675888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itle 2">
            <a:extLst>
              <a:ext uri="{FF2B5EF4-FFF2-40B4-BE49-F238E27FC236}">
                <a16:creationId xmlns:a16="http://schemas.microsoft.com/office/drawing/2014/main" id="{EB297E72-BD41-B77B-B1BD-48E6258988E6}"/>
              </a:ext>
            </a:extLst>
          </p:cNvPr>
          <p:cNvSpPr txBox="1"/>
          <p:nvPr/>
        </p:nvSpPr>
        <p:spPr>
          <a:xfrm>
            <a:off x="410845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AB0A1857-03D7-F047-78BD-1655887CD4BB}"/>
              </a:ext>
            </a:extLst>
          </p:cNvPr>
          <p:cNvCxnSpPr>
            <a:cxnSpLocks/>
          </p:cNvCxnSpPr>
          <p:nvPr/>
        </p:nvCxnSpPr>
        <p:spPr>
          <a:xfrm>
            <a:off x="1515220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14A61547-B790-D4A6-DCAE-B6B134B29521}"/>
              </a:ext>
            </a:extLst>
          </p:cNvPr>
          <p:cNvSpPr txBox="1"/>
          <p:nvPr/>
        </p:nvSpPr>
        <p:spPr>
          <a:xfrm>
            <a:off x="4307544" y="25144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DA3F3A30-0017-69A6-045D-CFC2B8179C27}"/>
              </a:ext>
            </a:extLst>
          </p:cNvPr>
          <p:cNvSpPr txBox="1"/>
          <p:nvPr/>
        </p:nvSpPr>
        <p:spPr>
          <a:xfrm>
            <a:off x="1744662" y="3354691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985E4DCC-8F2D-CE91-95CC-599003E91B7D}"/>
              </a:ext>
            </a:extLst>
          </p:cNvPr>
          <p:cNvSpPr txBox="1"/>
          <p:nvPr/>
        </p:nvSpPr>
        <p:spPr>
          <a:xfrm>
            <a:off x="2836701" y="3354691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B434DBA1-0BE2-2A25-F47C-3F8184FD60B1}"/>
              </a:ext>
            </a:extLst>
          </p:cNvPr>
          <p:cNvSpPr txBox="1"/>
          <p:nvPr/>
        </p:nvSpPr>
        <p:spPr>
          <a:xfrm>
            <a:off x="4279015" y="335469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86698481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NSW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139731-5B47-D9A2-D91D-59A65663399F}"/>
              </a:ext>
            </a:extLst>
          </p:cNvPr>
          <p:cNvSpPr txBox="1"/>
          <p:nvPr/>
        </p:nvSpPr>
        <p:spPr>
          <a:xfrm>
            <a:off x="1616260" y="3912412"/>
            <a:ext cx="2488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RIVERINA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696607-8840-2E88-B9F1-CE5CE5E243AE}"/>
              </a:ext>
            </a:extLst>
          </p:cNvPr>
          <p:cNvCxnSpPr>
            <a:cxnSpLocks/>
          </p:cNvCxnSpPr>
          <p:nvPr/>
        </p:nvCxnSpPr>
        <p:spPr>
          <a:xfrm flipH="1">
            <a:off x="2913321" y="2480930"/>
            <a:ext cx="5110716" cy="15523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7703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 anchor="t"/>
          <a:lstStyle/>
          <a:p>
            <a:r>
              <a:rPr lang="en-US" dirty="0">
                <a:solidFill>
                  <a:schemeClr val="accent5"/>
                </a:solidFill>
              </a:rPr>
              <a:t>RIVERINA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980500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000" dirty="0">
                <a:solidFill>
                  <a:schemeClr val="accent4"/>
                </a:solidFill>
              </a:rPr>
              <a:t>DI MANA INOVASI DAN TRADISI BERTEMU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3202767"/>
            <a:ext cx="5551340" cy="2846525"/>
          </a:xfrm>
        </p:spPr>
        <p:txBody>
          <a:bodyPr/>
          <a:lstStyle/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pc="-25" dirty="0"/>
              <a:t>Wilayah di NSW </a:t>
            </a:r>
            <a:r>
              <a:rPr lang="en-AU" spc="-25" dirty="0" err="1"/>
              <a:t>dengan</a:t>
            </a:r>
            <a:r>
              <a:rPr lang="en-AU" spc="-25" dirty="0"/>
              <a:t> </a:t>
            </a:r>
            <a:r>
              <a:rPr lang="en-AU" spc="-25" dirty="0" err="1"/>
              <a:t>produksi</a:t>
            </a:r>
            <a:r>
              <a:rPr lang="en-AU" spc="-25" dirty="0"/>
              <a:t> </a:t>
            </a:r>
            <a:r>
              <a:rPr lang="en-AU" spc="-25" dirty="0" err="1"/>
              <a:t>anggur</a:t>
            </a:r>
            <a:r>
              <a:rPr lang="en-AU" spc="-25" dirty="0"/>
              <a:t> </a:t>
            </a:r>
            <a:r>
              <a:rPr lang="en-AU" spc="-25" dirty="0" err="1"/>
              <a:t>terbesar</a:t>
            </a:r>
            <a:r>
              <a:rPr lang="en-AU" spc="-25" dirty="0"/>
              <a:t> dan </a:t>
            </a:r>
            <a:r>
              <a:rPr lang="en-AU" spc="-25" dirty="0" err="1"/>
              <a:t>merupakan</a:t>
            </a:r>
            <a:r>
              <a:rPr lang="en-AU" spc="-25" dirty="0"/>
              <a:t> </a:t>
            </a:r>
            <a:r>
              <a:rPr lang="en-AU" spc="-25" dirty="0" err="1"/>
              <a:t>rumah</a:t>
            </a:r>
            <a:r>
              <a:rPr lang="en-AU" spc="-25" dirty="0"/>
              <a:t> </a:t>
            </a:r>
            <a:r>
              <a:rPr lang="en-AU" spc="-25" dirty="0" err="1"/>
              <a:t>bagi</a:t>
            </a:r>
            <a:r>
              <a:rPr lang="en-AU" spc="-25" dirty="0"/>
              <a:t> </a:t>
            </a:r>
            <a:r>
              <a:rPr lang="en-AU" spc="-25" dirty="0" err="1"/>
              <a:t>beberapa</a:t>
            </a:r>
            <a:r>
              <a:rPr lang="en-AU" spc="-25" dirty="0"/>
              <a:t> </a:t>
            </a:r>
            <a:r>
              <a:rPr lang="en-AU" spc="-25" dirty="0" err="1"/>
              <a:t>produsen</a:t>
            </a:r>
            <a:r>
              <a:rPr lang="en-AU" spc="-25" dirty="0"/>
              <a:t> </a:t>
            </a:r>
            <a:r>
              <a:rPr lang="en-AU" spc="-25" dirty="0" err="1"/>
              <a:t>anggur</a:t>
            </a:r>
            <a:r>
              <a:rPr lang="en-AU" spc="-25" dirty="0"/>
              <a:t> yang paling </a:t>
            </a:r>
            <a:r>
              <a:rPr lang="en-AU" spc="-25" dirty="0" err="1"/>
              <a:t>terkenal</a:t>
            </a:r>
            <a:r>
              <a:rPr lang="en-AU" spc="-25" dirty="0"/>
              <a:t> di negara </a:t>
            </a:r>
            <a:r>
              <a:rPr lang="en-AU" spc="-25" dirty="0" err="1"/>
              <a:t>ini</a:t>
            </a:r>
            <a:r>
              <a:rPr lang="en-AU" spc="-25" dirty="0"/>
              <a:t>. </a:t>
            </a:r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pc="-25" dirty="0" err="1"/>
              <a:t>Sinar</a:t>
            </a:r>
            <a:r>
              <a:rPr lang="en-AU" spc="-25" dirty="0"/>
              <a:t> </a:t>
            </a:r>
            <a:r>
              <a:rPr lang="en-AU" spc="-25" dirty="0" err="1"/>
              <a:t>matahari</a:t>
            </a:r>
            <a:r>
              <a:rPr lang="en-AU" spc="-25" dirty="0"/>
              <a:t> yang </a:t>
            </a:r>
            <a:r>
              <a:rPr lang="en-AU" spc="-25" dirty="0" err="1"/>
              <a:t>cukup</a:t>
            </a:r>
            <a:r>
              <a:rPr lang="en-AU" spc="-25" dirty="0"/>
              <a:t> dan </a:t>
            </a:r>
            <a:r>
              <a:rPr lang="en-AU" spc="-25" dirty="0" err="1"/>
              <a:t>kelembapan</a:t>
            </a:r>
            <a:r>
              <a:rPr lang="en-AU" spc="-25" dirty="0"/>
              <a:t> yang </a:t>
            </a:r>
            <a:r>
              <a:rPr lang="en-AU" spc="-25" dirty="0" err="1"/>
              <a:t>rendah</a:t>
            </a:r>
            <a:r>
              <a:rPr lang="en-AU" spc="-25" dirty="0"/>
              <a:t> </a:t>
            </a:r>
            <a:r>
              <a:rPr lang="en-AU" spc="-25" dirty="0" err="1"/>
              <a:t>telah</a:t>
            </a:r>
            <a:r>
              <a:rPr lang="en-AU" spc="-25" dirty="0"/>
              <a:t> </a:t>
            </a:r>
            <a:r>
              <a:rPr lang="en-AU" spc="-25" dirty="0" err="1"/>
              <a:t>memungkinkan</a:t>
            </a:r>
            <a:r>
              <a:rPr lang="en-AU" spc="-25" dirty="0"/>
              <a:t> </a:t>
            </a:r>
            <a:r>
              <a:rPr lang="en-AU" spc="-25" dirty="0" err="1"/>
              <a:t>produksi</a:t>
            </a:r>
            <a:r>
              <a:rPr lang="en-AU" spc="-25" dirty="0"/>
              <a:t> </a:t>
            </a:r>
            <a:r>
              <a:rPr lang="en-AU" spc="-25" dirty="0" err="1"/>
              <a:t>buah</a:t>
            </a:r>
            <a:r>
              <a:rPr lang="en-AU" spc="-25" dirty="0"/>
              <a:t> </a:t>
            </a:r>
            <a:r>
              <a:rPr lang="en-AU" spc="-25" dirty="0" err="1"/>
              <a:t>anggur</a:t>
            </a:r>
            <a:r>
              <a:rPr lang="en-AU" spc="-25" dirty="0"/>
              <a:t> yang </a:t>
            </a:r>
            <a:r>
              <a:rPr lang="en-AU" spc="-25" dirty="0" err="1"/>
              <a:t>konsisten</a:t>
            </a:r>
            <a:r>
              <a:rPr lang="en-AU" spc="-25" dirty="0"/>
              <a:t> di </a:t>
            </a:r>
            <a:r>
              <a:rPr lang="en-AU" spc="-25" dirty="0" err="1"/>
              <a:t>seluruh</a:t>
            </a:r>
            <a:r>
              <a:rPr lang="en-AU" spc="-25" dirty="0"/>
              <a:t> </a:t>
            </a:r>
            <a:r>
              <a:rPr lang="en-AU" spc="-25" dirty="0" err="1"/>
              <a:t>dataran</a:t>
            </a:r>
            <a:r>
              <a:rPr lang="en-AU" spc="-25" dirty="0"/>
              <a:t> yang rata di wilayah </a:t>
            </a:r>
            <a:r>
              <a:rPr lang="en-AU" spc="-25" dirty="0" err="1"/>
              <a:t>ini</a:t>
            </a:r>
            <a:r>
              <a:rPr lang="en-AU" spc="-25" dirty="0"/>
              <a:t>.  </a:t>
            </a:r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pc="-25" dirty="0" err="1"/>
              <a:t>Petani</a:t>
            </a:r>
            <a:r>
              <a:rPr lang="en-AU" spc="-25" dirty="0"/>
              <a:t> </a:t>
            </a:r>
            <a:r>
              <a:rPr lang="en-AU" spc="-25" dirty="0" err="1"/>
              <a:t>mendapat</a:t>
            </a:r>
            <a:r>
              <a:rPr lang="en-AU" spc="-25" dirty="0"/>
              <a:t> </a:t>
            </a:r>
            <a:r>
              <a:rPr lang="en-AU" spc="-25" dirty="0" err="1"/>
              <a:t>manfaat</a:t>
            </a:r>
            <a:r>
              <a:rPr lang="en-AU" spc="-25" dirty="0"/>
              <a:t> </a:t>
            </a:r>
            <a:r>
              <a:rPr lang="en-AU" spc="-25" dirty="0" err="1"/>
              <a:t>dari</a:t>
            </a:r>
            <a:r>
              <a:rPr lang="en-AU" spc="-25" dirty="0"/>
              <a:t> </a:t>
            </a:r>
            <a:r>
              <a:rPr lang="en-AU" spc="-25" dirty="0" err="1"/>
              <a:t>penelitian</a:t>
            </a:r>
            <a:r>
              <a:rPr lang="en-AU" spc="-25" dirty="0"/>
              <a:t> </a:t>
            </a:r>
            <a:r>
              <a:rPr lang="en-AU" spc="-25" dirty="0" err="1"/>
              <a:t>baru</a:t>
            </a:r>
            <a:r>
              <a:rPr lang="en-AU" spc="-25" dirty="0"/>
              <a:t> </a:t>
            </a:r>
            <a:r>
              <a:rPr lang="en-AU" spc="-25" dirty="0" err="1"/>
              <a:t>dalam</a:t>
            </a:r>
            <a:r>
              <a:rPr lang="en-AU" spc="-25" dirty="0"/>
              <a:t> </a:t>
            </a:r>
            <a:r>
              <a:rPr lang="en-AU" spc="-25" dirty="0" err="1"/>
              <a:t>varietas</a:t>
            </a:r>
            <a:r>
              <a:rPr lang="en-AU" spc="-25" dirty="0"/>
              <a:t> yang </a:t>
            </a:r>
            <a:r>
              <a:rPr lang="en-AU" spc="-25" dirty="0" err="1"/>
              <a:t>tahan</a:t>
            </a:r>
            <a:r>
              <a:rPr lang="en-AU" spc="-25" dirty="0"/>
              <a:t> </a:t>
            </a:r>
            <a:r>
              <a:rPr lang="en-AU" spc="-25" dirty="0" err="1"/>
              <a:t>panas</a:t>
            </a:r>
            <a:r>
              <a:rPr lang="en-AU" spc="-25" dirty="0"/>
              <a:t>  dan </a:t>
            </a:r>
            <a:r>
              <a:rPr lang="en-AU" spc="-25" dirty="0" err="1"/>
              <a:t>teknologi</a:t>
            </a:r>
            <a:r>
              <a:rPr lang="en-AU" spc="-25" dirty="0"/>
              <a:t> </a:t>
            </a:r>
            <a:r>
              <a:rPr lang="en-AU" spc="-25" dirty="0" err="1"/>
              <a:t>kajian</a:t>
            </a:r>
            <a:r>
              <a:rPr lang="en-AU" spc="-25" dirty="0"/>
              <a:t> uji </a:t>
            </a:r>
            <a:r>
              <a:rPr lang="en-AU" spc="-25" dirty="0" err="1"/>
              <a:t>stres</a:t>
            </a:r>
            <a:r>
              <a:rPr lang="en-AU" spc="-25" dirty="0"/>
              <a:t> </a:t>
            </a:r>
            <a:r>
              <a:rPr lang="en-AU" spc="-25" dirty="0" err="1"/>
              <a:t>tanaman</a:t>
            </a:r>
            <a:r>
              <a:rPr lang="en-AU" spc="-25" dirty="0"/>
              <a:t> </a:t>
            </a:r>
            <a:r>
              <a:rPr lang="en-AU" spc="-25" dirty="0" err="1"/>
              <a:t>anggur</a:t>
            </a:r>
            <a:endParaRPr lang="en-AU" spc="-25" dirty="0"/>
          </a:p>
          <a:p>
            <a:pPr marL="297815" marR="8255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pc="-25" dirty="0"/>
              <a:t>Riverina </a:t>
            </a:r>
            <a:r>
              <a:rPr lang="en-AU" spc="-25" dirty="0" err="1"/>
              <a:t>terkenal</a:t>
            </a:r>
            <a:r>
              <a:rPr lang="en-AU" spc="-25" dirty="0"/>
              <a:t> </a:t>
            </a:r>
            <a:r>
              <a:rPr lang="en-AU" spc="-25" dirty="0" err="1"/>
              <a:t>akan</a:t>
            </a:r>
            <a:r>
              <a:rPr lang="en-AU" spc="-25" dirty="0"/>
              <a:t> Botrytis Semillon,  wine yang kaya </a:t>
            </a:r>
            <a:r>
              <a:rPr lang="en-AU" spc="-25" dirty="0" err="1"/>
              <a:t>akan</a:t>
            </a:r>
            <a:r>
              <a:rPr lang="en-AU" spc="-25" dirty="0"/>
              <a:t> rasa </a:t>
            </a:r>
            <a:r>
              <a:rPr lang="en-AU" spc="-25" dirty="0" err="1"/>
              <a:t>madu</a:t>
            </a:r>
            <a:r>
              <a:rPr lang="en-AU" spc="-25" dirty="0"/>
              <a:t> yang </a:t>
            </a:r>
            <a:r>
              <a:rPr lang="en-AU" spc="-25" dirty="0" err="1"/>
              <a:t>dihasilkan</a:t>
            </a:r>
            <a:r>
              <a:rPr lang="en-AU" spc="-25" dirty="0"/>
              <a:t> </a:t>
            </a:r>
            <a:r>
              <a:rPr lang="en-AU" spc="-25" dirty="0" err="1"/>
              <a:t>dari</a:t>
            </a:r>
            <a:r>
              <a:rPr lang="en-AU" spc="-25" dirty="0"/>
              <a:t> </a:t>
            </a:r>
            <a:r>
              <a:rPr lang="en-AU" spc="-25" dirty="0" err="1"/>
              <a:t>aksi</a:t>
            </a:r>
            <a:r>
              <a:rPr lang="en-AU" spc="-25" dirty="0"/>
              <a:t> </a:t>
            </a:r>
            <a:r>
              <a:rPr lang="en-AU" spc="-25" dirty="0" err="1"/>
              <a:t>dari</a:t>
            </a:r>
            <a:r>
              <a:rPr lang="en-AU" spc="-25" dirty="0"/>
              <a:t> ‘noble rot’</a:t>
            </a:r>
            <a:endParaRPr lang="en-AU" spc="-10" dirty="0"/>
          </a:p>
        </p:txBody>
      </p:sp>
    </p:spTree>
    <p:extLst>
      <p:ext uri="{BB962C8B-B14F-4D97-AF65-F5344CB8AC3E}">
        <p14:creationId xmlns:p14="http://schemas.microsoft.com/office/powerpoint/2010/main" val="259104107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2191" y="3832957"/>
            <a:ext cx="4599810" cy="275058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45" y="3542878"/>
            <a:ext cx="2382787" cy="662774"/>
          </a:xfrm>
        </p:spPr>
        <p:txBody>
          <a:bodyPr/>
          <a:lstStyle/>
          <a:p>
            <a:r>
              <a:rPr lang="en-US" dirty="0"/>
              <a:t>1913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5746" y="4205659"/>
            <a:ext cx="1956170" cy="1461301"/>
          </a:xfrm>
        </p:spPr>
        <p:txBody>
          <a:bodyPr/>
          <a:lstStyle/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J.J.</a:t>
            </a:r>
            <a:r>
              <a:rPr lang="en-GB"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McWilliam</a:t>
            </a:r>
            <a:r>
              <a:rPr lang="en-GB"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menanam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50,000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batang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pohon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merintis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perdagangan</a:t>
            </a: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 di wilayah </a:t>
            </a:r>
            <a:r>
              <a:rPr lang="en-GB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584200"/>
            <a:ext cx="6968303" cy="473196"/>
          </a:xfrm>
        </p:spPr>
        <p:txBody>
          <a:bodyPr anchor="t"/>
          <a:lstStyle/>
          <a:p>
            <a:r>
              <a:rPr lang="en-US" dirty="0">
                <a:solidFill>
                  <a:schemeClr val="accent5"/>
                </a:solidFill>
              </a:rPr>
              <a:t>SEJARAH RIVERINA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724859" y="2371656"/>
            <a:ext cx="223875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Banyak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imigran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Itali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pindah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wilayah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meluaskan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varietas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Mediterania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wilayah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672921" y="1708882"/>
            <a:ext cx="3139589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1920an – 1950an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107" y="1046101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40" dirty="0">
                <a:solidFill>
                  <a:schemeClr val="accent1"/>
                </a:solidFill>
              </a:rPr>
              <a:t>SATU ABAD </a:t>
            </a:r>
          </a:p>
          <a:p>
            <a:r>
              <a:rPr lang="en-US" sz="5440" dirty="0">
                <a:solidFill>
                  <a:schemeClr val="accent1"/>
                </a:solidFill>
              </a:rPr>
              <a:t>WINE PRESTIGE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27246F-E0FD-85A7-E423-B828225D98FB}"/>
              </a:ext>
            </a:extLst>
          </p:cNvPr>
          <p:cNvSpPr txBox="1">
            <a:spLocks/>
          </p:cNvSpPr>
          <p:nvPr/>
        </p:nvSpPr>
        <p:spPr>
          <a:xfrm>
            <a:off x="3717866" y="4223484"/>
            <a:ext cx="230254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Wilayah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berkembang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pabrik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terkemuka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didirikan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. Skema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irigasi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pengembangan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bendungan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budidaya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berjaya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EF4576-0E64-9E63-970B-23A8A91EDDFF}"/>
              </a:ext>
            </a:extLst>
          </p:cNvPr>
          <p:cNvSpPr txBox="1">
            <a:spLocks/>
          </p:cNvSpPr>
          <p:nvPr/>
        </p:nvSpPr>
        <p:spPr>
          <a:xfrm>
            <a:off x="3741516" y="356071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1916 – 1919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FB30D8E-F866-B713-009C-3D57561E80BF}"/>
              </a:ext>
            </a:extLst>
          </p:cNvPr>
          <p:cNvSpPr/>
          <p:nvPr/>
        </p:nvSpPr>
        <p:spPr>
          <a:xfrm>
            <a:off x="440218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749205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F321A7-A6B5-9A58-E06F-5FAFBA28BBCA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terobosan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8977" y="584200"/>
            <a:ext cx="425302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1987924" cy="1461301"/>
          </a:xfrm>
        </p:spPr>
        <p:txBody>
          <a:bodyPr/>
          <a:lstStyle/>
          <a:p>
            <a:pPr marR="5080">
              <a:lnSpc>
                <a:spcPts val="1600"/>
              </a:lnSpc>
              <a:spcBef>
                <a:spcPts val="330"/>
              </a:spcBef>
            </a:pP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Botrytis,</a:t>
            </a:r>
            <a:r>
              <a:rPr lang="en-GB" sz="1600" i="1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‘noble</a:t>
            </a:r>
            <a:r>
              <a:rPr lang="en-GB" sz="1600" i="1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spc="-35" dirty="0">
                <a:latin typeface="Arial" panose="020B0604020202020204" pitchFamily="34" charset="0"/>
                <a:cs typeface="Arial" panose="020B0604020202020204" pitchFamily="34" charset="0"/>
              </a:rPr>
              <a:t>rot’,</a:t>
            </a:r>
            <a:r>
              <a:rPr lang="en-GB" sz="1600" i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 kali </a:t>
            </a:r>
            <a:r>
              <a:rPr lang="en-GB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diamati</a:t>
            </a: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GB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dikembangkan</a:t>
            </a: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GB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Semillon.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3125920" cy="662774"/>
          </a:xfrm>
        </p:spPr>
        <p:txBody>
          <a:bodyPr/>
          <a:lstStyle/>
          <a:p>
            <a:r>
              <a:rPr lang="en-US" dirty="0"/>
              <a:t>1960an – 1980an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582878" y="2132845"/>
            <a:ext cx="3418351" cy="662775"/>
          </a:xfrm>
        </p:spPr>
        <p:txBody>
          <a:bodyPr/>
          <a:lstStyle/>
          <a:p>
            <a:pPr marL="12700" marR="718185">
              <a:lnSpc>
                <a:spcPts val="1600"/>
              </a:lnSpc>
              <a:spcBef>
                <a:spcPts val="175"/>
              </a:spcBef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iklim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mendorong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dilakukannya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varietas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tanaman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resisten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penyakit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71994" y="1448994"/>
            <a:ext cx="2120040" cy="662774"/>
          </a:xfrm>
        </p:spPr>
        <p:txBody>
          <a:bodyPr/>
          <a:lstStyle/>
          <a:p>
            <a:r>
              <a:rPr lang="en-US" dirty="0"/>
              <a:t>2000an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65733" y="4101706"/>
            <a:ext cx="1987924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>
              <a:lnSpc>
                <a:spcPts val="1600"/>
              </a:lnSpc>
              <a:spcBef>
                <a:spcPts val="47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GB" sz="1600" spc="-25" dirty="0">
                <a:latin typeface="Arial" panose="020B0604020202020204" pitchFamily="34" charset="0"/>
                <a:cs typeface="Arial" panose="020B0604020202020204" pitchFamily="34" charset="0"/>
              </a:rPr>
              <a:t> winery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memimpin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memproduksi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hampir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tiga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perempat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tahunan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NSW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65733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3599484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57" r="24343"/>
          <a:stretch/>
        </p:blipFill>
        <p:spPr>
          <a:xfrm>
            <a:off x="0" y="368299"/>
            <a:ext cx="6096000" cy="635127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en-US" dirty="0" err="1">
                <a:solidFill>
                  <a:schemeClr val="accent5"/>
                </a:solidFill>
              </a:rPr>
              <a:t>GEOGRAfi</a:t>
            </a:r>
            <a:r>
              <a:rPr lang="en-US" dirty="0">
                <a:solidFill>
                  <a:schemeClr val="accent5"/>
                </a:solidFill>
              </a:rPr>
              <a:t>,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 err="1">
                <a:solidFill>
                  <a:schemeClr val="accent5"/>
                </a:solidFill>
              </a:rPr>
              <a:t>Iklim</a:t>
            </a:r>
            <a:r>
              <a:rPr lang="en-US" dirty="0">
                <a:solidFill>
                  <a:schemeClr val="accent5"/>
                </a:solidFill>
              </a:rPr>
              <a:t> dan </a:t>
            </a:r>
            <a:r>
              <a:rPr lang="en-US" dirty="0" err="1">
                <a:solidFill>
                  <a:schemeClr val="accent5"/>
                </a:solidFill>
              </a:rPr>
              <a:t>tanah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800" dirty="0">
                <a:solidFill>
                  <a:schemeClr val="accent4"/>
                </a:solidFill>
              </a:rPr>
              <a:t>DATARAN KUNO</a:t>
            </a:r>
          </a:p>
          <a:p>
            <a:r>
              <a:rPr lang="en-US" sz="4800" dirty="0">
                <a:solidFill>
                  <a:schemeClr val="accent4"/>
                </a:solidFill>
              </a:rPr>
              <a:t>DAN TIDAK </a:t>
            </a:r>
          </a:p>
          <a:p>
            <a:r>
              <a:rPr lang="en-US" sz="4800" dirty="0">
                <a:solidFill>
                  <a:schemeClr val="accent4"/>
                </a:solidFill>
              </a:rPr>
              <a:t>BANYAK HUJAN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4000779"/>
            <a:ext cx="4069870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Terletak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pada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tanah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datar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di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dataran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tenggara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NSW,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berpusat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pada Griffith.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Iklim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Mediterania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penguapan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tinggi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kelembapan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rendah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dan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banyak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sinar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matahari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di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musim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panas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.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Tanah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aluvial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variasi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tinggi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berasal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dari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sungai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Murray dan Darling. </a:t>
            </a:r>
          </a:p>
        </p:txBody>
      </p:sp>
    </p:spTree>
    <p:extLst>
      <p:ext uri="{BB962C8B-B14F-4D97-AF65-F5344CB8AC3E}">
        <p14:creationId xmlns:p14="http://schemas.microsoft.com/office/powerpoint/2010/main" val="420499894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496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1768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en-US" b="1" dirty="0">
                <a:solidFill>
                  <a:schemeClr val="accent3"/>
                </a:solidFill>
              </a:rPr>
              <a:t>RIVERINA</a:t>
            </a:r>
          </a:p>
          <a:p>
            <a:r>
              <a:rPr lang="en-US" sz="1800" dirty="0">
                <a:solidFill>
                  <a:srgbClr val="B2D8BE"/>
                </a:solidFill>
              </a:rPr>
              <a:t>8</a:t>
            </a:r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0–164M (262–538KAKI)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40D01B8B-3FB3-66DD-C5B9-1BC58BBFA837}"/>
              </a:ext>
            </a:extLst>
          </p:cNvPr>
          <p:cNvSpPr txBox="1">
            <a:spLocks/>
          </p:cNvSpPr>
          <p:nvPr/>
        </p:nvSpPr>
        <p:spPr>
          <a:xfrm>
            <a:off x="578165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>
                <a:solidFill>
                  <a:schemeClr val="accent3"/>
                </a:solidFill>
              </a:rPr>
              <a:t>IKLIM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D439EF89-0260-19FC-3EF8-E74DE6575597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C9D9EF-90BA-7A66-D235-BBB64385E684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ABE1D1-F3EE-92FA-89D6-85F93A8F9201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894117-8DC1-93BD-8F70-A5F398FB72BC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E406E6-B4D7-E417-800C-F86153975117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415953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87096" cy="1530521"/>
          </a:xfrm>
        </p:spPr>
        <p:txBody>
          <a:bodyPr/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lang="en-US" sz="1600" spc="-25" dirty="0" err="1">
                <a:latin typeface="Arial" panose="020B0604020202020204" pitchFamily="34" charset="0"/>
                <a:cs typeface="Arial" panose="020B0604020202020204" pitchFamily="34" charset="0"/>
              </a:rPr>
              <a:t>Terbentuk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5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5" dirty="0" err="1">
                <a:latin typeface="Arial" panose="020B0604020202020204" pitchFamily="34" charset="0"/>
                <a:cs typeface="Arial" panose="020B0604020202020204" pitchFamily="34" charset="0"/>
              </a:rPr>
              <a:t>endapan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5" dirty="0" err="1">
                <a:latin typeface="Arial" panose="020B0604020202020204" pitchFamily="34" charset="0"/>
                <a:cs typeface="Arial" panose="020B0604020202020204" pitchFamily="34" charset="0"/>
              </a:rPr>
              <a:t>sungai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5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Riverina</a:t>
            </a:r>
            <a:r>
              <a:rPr lang="en-US" sz="1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aluvial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bervariasi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melekat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pasir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, batu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kerikil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40" dirty="0" err="1">
                <a:latin typeface="Arial" panose="020B0604020202020204" pitchFamily="34" charset="0"/>
                <a:cs typeface="Arial" panose="020B0604020202020204" pitchFamily="34" charset="0"/>
              </a:rPr>
              <a:t>liat</a:t>
            </a:r>
            <a:r>
              <a:rPr lang="en-US" spc="-4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3352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3188"/>
            <a:ext cx="4225116" cy="785732"/>
          </a:xfrm>
        </p:spPr>
        <p:txBody>
          <a:bodyPr anchor="t"/>
          <a:lstStyle/>
          <a:p>
            <a:r>
              <a:rPr lang="en-US" dirty="0">
                <a:solidFill>
                  <a:schemeClr val="accent5"/>
                </a:solidFill>
              </a:rPr>
              <a:t>CITA RASA RIVERINA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8952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VARIETAS YANG PATUT DIPERHATIKAN</a:t>
            </a:r>
          </a:p>
        </p:txBody>
      </p:sp>
    </p:spTree>
    <p:extLst>
      <p:ext uri="{BB962C8B-B14F-4D97-AF65-F5344CB8AC3E}">
        <p14:creationId xmlns:p14="http://schemas.microsoft.com/office/powerpoint/2010/main" val="416412028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518606" y="2513253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218959" y="3009267"/>
            <a:ext cx="2665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Persik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Aprikot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Melon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Nanas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Roti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panggang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Vanila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5030" y="593768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3986076" y="4469516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218960" y="2748951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348528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935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359150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1239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4068414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8884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489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352488" y="6152078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8890131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891A1A91-4D40-B037-B951-7F3491450D2B}"/>
              </a:ext>
            </a:extLst>
          </p:cNvPr>
          <p:cNvSpPr txBox="1"/>
          <p:nvPr/>
        </p:nvSpPr>
        <p:spPr>
          <a:xfrm>
            <a:off x="333719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9275BF-9FD3-841D-AD30-5832DDDE2B59}"/>
              </a:ext>
            </a:extLst>
          </p:cNvPr>
          <p:cNvCxnSpPr>
            <a:cxnSpLocks/>
          </p:cNvCxnSpPr>
          <p:nvPr/>
        </p:nvCxnSpPr>
        <p:spPr>
          <a:xfrm>
            <a:off x="1312725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2DD5B734-43E1-8F59-39DF-9541724B37E9}"/>
              </a:ext>
            </a:extLst>
          </p:cNvPr>
          <p:cNvSpPr txBox="1"/>
          <p:nvPr/>
        </p:nvSpPr>
        <p:spPr>
          <a:xfrm>
            <a:off x="333718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EDE3ECC7-4E24-6243-FCEB-C264F57B71D5}"/>
              </a:ext>
            </a:extLst>
          </p:cNvPr>
          <p:cNvSpPr txBox="1"/>
          <p:nvPr/>
        </p:nvSpPr>
        <p:spPr>
          <a:xfrm>
            <a:off x="171613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0FE55835-7A6C-848A-85F2-2604586E243D}"/>
              </a:ext>
            </a:extLst>
          </p:cNvPr>
          <p:cNvSpPr txBox="1"/>
          <p:nvPr/>
        </p:nvSpPr>
        <p:spPr>
          <a:xfrm>
            <a:off x="2985884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93CE65F-5D55-7886-224F-A53123636F65}"/>
              </a:ext>
            </a:extLst>
          </p:cNvPr>
          <p:cNvCxnSpPr>
            <a:cxnSpLocks/>
          </p:cNvCxnSpPr>
          <p:nvPr/>
        </p:nvCxnSpPr>
        <p:spPr>
          <a:xfrm>
            <a:off x="1009985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5153496F-BEF6-A1BD-3133-B45ABB942A2C}"/>
              </a:ext>
            </a:extLst>
          </p:cNvPr>
          <p:cNvSpPr txBox="1"/>
          <p:nvPr/>
        </p:nvSpPr>
        <p:spPr>
          <a:xfrm>
            <a:off x="333718" y="41823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834450-5F5B-DA60-9361-6BCD9CFD9BBA}"/>
              </a:ext>
            </a:extLst>
          </p:cNvPr>
          <p:cNvCxnSpPr>
            <a:cxnSpLocks/>
          </p:cNvCxnSpPr>
          <p:nvPr/>
        </p:nvCxnSpPr>
        <p:spPr>
          <a:xfrm>
            <a:off x="1521439" y="4350232"/>
            <a:ext cx="2410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80980390-CBEA-8F73-F501-A192A19B7EAA}"/>
              </a:ext>
            </a:extLst>
          </p:cNvPr>
          <p:cNvSpPr txBox="1"/>
          <p:nvPr/>
        </p:nvSpPr>
        <p:spPr>
          <a:xfrm>
            <a:off x="1669287" y="469841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CE8BAA1C-1604-ED1E-9E6C-7EA1E7B6F928}"/>
              </a:ext>
            </a:extLst>
          </p:cNvPr>
          <p:cNvSpPr txBox="1"/>
          <p:nvPr/>
        </p:nvSpPr>
        <p:spPr>
          <a:xfrm>
            <a:off x="2836701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C4F18AC9-08B4-585A-7F1D-950610C93139}"/>
              </a:ext>
            </a:extLst>
          </p:cNvPr>
          <p:cNvSpPr txBox="1"/>
          <p:nvPr/>
        </p:nvSpPr>
        <p:spPr>
          <a:xfrm>
            <a:off x="4279015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DC966FBE-52F3-85A5-D461-C98A121BE69B}"/>
              </a:ext>
            </a:extLst>
          </p:cNvPr>
          <p:cNvSpPr txBox="1"/>
          <p:nvPr/>
        </p:nvSpPr>
        <p:spPr>
          <a:xfrm>
            <a:off x="333718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B0FD87-0789-564B-F0BA-AC5F083A48AC}"/>
              </a:ext>
            </a:extLst>
          </p:cNvPr>
          <p:cNvCxnSpPr>
            <a:cxnSpLocks/>
          </p:cNvCxnSpPr>
          <p:nvPr/>
        </p:nvCxnSpPr>
        <p:spPr>
          <a:xfrm>
            <a:off x="880239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B97656AD-7C39-7C55-0F95-93AEA45D4EF5}"/>
              </a:ext>
            </a:extLst>
          </p:cNvPr>
          <p:cNvSpPr txBox="1"/>
          <p:nvPr/>
        </p:nvSpPr>
        <p:spPr>
          <a:xfrm>
            <a:off x="333718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2DF6E4F-862E-D1A5-640E-C8776C7F19F4}"/>
              </a:ext>
            </a:extLst>
          </p:cNvPr>
          <p:cNvCxnSpPr>
            <a:cxnSpLocks/>
          </p:cNvCxnSpPr>
          <p:nvPr/>
        </p:nvCxnSpPr>
        <p:spPr>
          <a:xfrm>
            <a:off x="1537598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976D42C9-8AC6-1B49-3A73-5EB34C1C4F6A}"/>
              </a:ext>
            </a:extLst>
          </p:cNvPr>
          <p:cNvSpPr txBox="1"/>
          <p:nvPr/>
        </p:nvSpPr>
        <p:spPr>
          <a:xfrm>
            <a:off x="333718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DF1A4C7-1733-502A-3567-F313621E5622}"/>
              </a:ext>
            </a:extLst>
          </p:cNvPr>
          <p:cNvCxnSpPr>
            <a:cxnSpLocks/>
          </p:cNvCxnSpPr>
          <p:nvPr/>
        </p:nvCxnSpPr>
        <p:spPr>
          <a:xfrm>
            <a:off x="1438093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0458D8F1-6805-93ED-2322-9B8E439C5657}"/>
              </a:ext>
            </a:extLst>
          </p:cNvPr>
          <p:cNvSpPr txBox="1"/>
          <p:nvPr/>
        </p:nvSpPr>
        <p:spPr>
          <a:xfrm>
            <a:off x="4307544" y="2971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F22B3DEB-4EFD-A101-CD9A-35CBE530A27C}"/>
              </a:ext>
            </a:extLst>
          </p:cNvPr>
          <p:cNvSpPr txBox="1"/>
          <p:nvPr/>
        </p:nvSpPr>
        <p:spPr>
          <a:xfrm>
            <a:off x="1744662" y="3811893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305BF4CF-CB5C-EBEF-0F9A-915156D85197}"/>
              </a:ext>
            </a:extLst>
          </p:cNvPr>
          <p:cNvSpPr txBox="1"/>
          <p:nvPr/>
        </p:nvSpPr>
        <p:spPr>
          <a:xfrm>
            <a:off x="2836701" y="3811893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C205B70A-AC4C-4774-2C7D-ABEEA3FD2959}"/>
              </a:ext>
            </a:extLst>
          </p:cNvPr>
          <p:cNvSpPr txBox="1"/>
          <p:nvPr/>
        </p:nvSpPr>
        <p:spPr>
          <a:xfrm>
            <a:off x="4279015" y="38118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25380679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95639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2168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4545564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28375" y="184046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92518" y="183756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56661" y="183756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20804" y="183756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85328" y="183756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9852" y="183756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208197" y="183756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78899" y="183756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43423" y="183756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596306" y="228475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28375" y="29896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92518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56661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20804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85328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9852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208197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78899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43423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28375" y="38299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92518" y="38269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56661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20804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85328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9852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208197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78899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43423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28375" y="4670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92518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56661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20804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85328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9852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208197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78899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43423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28375" y="5016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92518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56661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20804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85328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9852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208197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78899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43423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28375" y="627658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92518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56661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20804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4578899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3841323" y="62736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43423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30343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341415" y="5927289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93225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88756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709629" y="214869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2ACF20F-A0B5-F59B-9D74-2D85DF1AED6A}"/>
              </a:ext>
            </a:extLst>
          </p:cNvPr>
          <p:cNvCxnSpPr>
            <a:cxnSpLocks/>
          </p:cNvCxnSpPr>
          <p:nvPr/>
        </p:nvCxnSpPr>
        <p:spPr>
          <a:xfrm flipV="1">
            <a:off x="4707248" y="2282814"/>
            <a:ext cx="381508" cy="19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28375" y="53952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92518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56661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20804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85328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9852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208197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78899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43423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206059" y="6274205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484947" y="6274205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C1664E-8A67-13E0-354C-3BAE66C23B3C}"/>
              </a:ext>
            </a:extLst>
          </p:cNvPr>
          <p:cNvCxnSpPr>
            <a:cxnSpLocks/>
          </p:cNvCxnSpPr>
          <p:nvPr/>
        </p:nvCxnSpPr>
        <p:spPr>
          <a:xfrm>
            <a:off x="7078094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1A813039-90ED-48AC-FD33-6E174768F007}"/>
              </a:ext>
            </a:extLst>
          </p:cNvPr>
          <p:cNvSpPr txBox="1"/>
          <p:nvPr/>
        </p:nvSpPr>
        <p:spPr>
          <a:xfrm>
            <a:off x="8706125" y="2661711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berwarna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gelap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Beri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Ceri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hitam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Plum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Rempah-rempah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Lada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0E4702-FA01-664C-07B6-CE0616F69F56}"/>
              </a:ext>
            </a:extLst>
          </p:cNvPr>
          <p:cNvCxnSpPr>
            <a:cxnSpLocks/>
          </p:cNvCxnSpPr>
          <p:nvPr/>
        </p:nvCxnSpPr>
        <p:spPr>
          <a:xfrm>
            <a:off x="9339658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CDA4DE-1BCB-EBDD-96DD-4DE23B315DF9}"/>
              </a:ext>
            </a:extLst>
          </p:cNvPr>
          <p:cNvCxnSpPr>
            <a:cxnSpLocks/>
          </p:cNvCxnSpPr>
          <p:nvPr/>
        </p:nvCxnSpPr>
        <p:spPr>
          <a:xfrm>
            <a:off x="1647497" y="4005704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2">
            <a:extLst>
              <a:ext uri="{FF2B5EF4-FFF2-40B4-BE49-F238E27FC236}">
                <a16:creationId xmlns:a16="http://schemas.microsoft.com/office/drawing/2014/main" id="{3A40E605-3577-996F-6C85-F7FBF99E45F6}"/>
              </a:ext>
            </a:extLst>
          </p:cNvPr>
          <p:cNvSpPr txBox="1"/>
          <p:nvPr/>
        </p:nvSpPr>
        <p:spPr>
          <a:xfrm>
            <a:off x="472317" y="5024081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F3F6C89-07AF-2638-B38E-0A00AF2F62E5}"/>
              </a:ext>
            </a:extLst>
          </p:cNvPr>
          <p:cNvCxnSpPr>
            <a:cxnSpLocks/>
          </p:cNvCxnSpPr>
          <p:nvPr/>
        </p:nvCxnSpPr>
        <p:spPr>
          <a:xfrm>
            <a:off x="1207008" y="5191952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2">
            <a:extLst>
              <a:ext uri="{FF2B5EF4-FFF2-40B4-BE49-F238E27FC236}">
                <a16:creationId xmlns:a16="http://schemas.microsoft.com/office/drawing/2014/main" id="{764039B7-7430-8D93-B99B-06FBD3F45DCF}"/>
              </a:ext>
            </a:extLst>
          </p:cNvPr>
          <p:cNvSpPr txBox="1"/>
          <p:nvPr/>
        </p:nvSpPr>
        <p:spPr>
          <a:xfrm>
            <a:off x="472318" y="188928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DAFE53-AD0C-EAE8-B090-01B814BF06DE}"/>
              </a:ext>
            </a:extLst>
          </p:cNvPr>
          <p:cNvCxnSpPr>
            <a:cxnSpLocks/>
          </p:cNvCxnSpPr>
          <p:nvPr/>
        </p:nvCxnSpPr>
        <p:spPr>
          <a:xfrm>
            <a:off x="1451324" y="199764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>
            <a:extLst>
              <a:ext uri="{FF2B5EF4-FFF2-40B4-BE49-F238E27FC236}">
                <a16:creationId xmlns:a16="http://schemas.microsoft.com/office/drawing/2014/main" id="{D132EA1A-F72F-37E4-9B78-3608555D5FB1}"/>
              </a:ext>
            </a:extLst>
          </p:cNvPr>
          <p:cNvSpPr txBox="1"/>
          <p:nvPr/>
        </p:nvSpPr>
        <p:spPr>
          <a:xfrm>
            <a:off x="472317" y="293871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098D665D-B0B4-C69F-F485-757E9A49ABB8}"/>
              </a:ext>
            </a:extLst>
          </p:cNvPr>
          <p:cNvSpPr txBox="1"/>
          <p:nvPr/>
        </p:nvSpPr>
        <p:spPr>
          <a:xfrm>
            <a:off x="1781580" y="26068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9056889D-7E18-86A8-AFEC-44FAB1F77953}"/>
              </a:ext>
            </a:extLst>
          </p:cNvPr>
          <p:cNvSpPr txBox="1"/>
          <p:nvPr/>
        </p:nvSpPr>
        <p:spPr>
          <a:xfrm>
            <a:off x="3051331" y="26068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02D3250-DFEC-16E0-86A8-8699DF87E573}"/>
              </a:ext>
            </a:extLst>
          </p:cNvPr>
          <p:cNvCxnSpPr>
            <a:cxnSpLocks/>
          </p:cNvCxnSpPr>
          <p:nvPr/>
        </p:nvCxnSpPr>
        <p:spPr>
          <a:xfrm>
            <a:off x="1148584" y="310658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00E7495C-9F9E-3295-9DDD-057F90F4C7D7}"/>
              </a:ext>
            </a:extLst>
          </p:cNvPr>
          <p:cNvSpPr txBox="1"/>
          <p:nvPr/>
        </p:nvSpPr>
        <p:spPr>
          <a:xfrm>
            <a:off x="472317" y="380986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EA32376D-042D-B1FF-9E13-4898E69B5F1B}"/>
              </a:ext>
            </a:extLst>
          </p:cNvPr>
          <p:cNvSpPr txBox="1"/>
          <p:nvPr/>
        </p:nvSpPr>
        <p:spPr>
          <a:xfrm>
            <a:off x="1779348" y="4308085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9D2C8CD2-51C6-AEA1-ADB7-0C4C44172230}"/>
              </a:ext>
            </a:extLst>
          </p:cNvPr>
          <p:cNvSpPr txBox="1"/>
          <p:nvPr/>
        </p:nvSpPr>
        <p:spPr>
          <a:xfrm>
            <a:off x="2902148" y="431621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A5D70360-A0C6-5B28-F926-6C9B2726FD7E}"/>
              </a:ext>
            </a:extLst>
          </p:cNvPr>
          <p:cNvSpPr txBox="1"/>
          <p:nvPr/>
        </p:nvSpPr>
        <p:spPr>
          <a:xfrm>
            <a:off x="4452948" y="42873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1400FABD-259E-2AAC-1B77-D1BF49FF636A}"/>
              </a:ext>
            </a:extLst>
          </p:cNvPr>
          <p:cNvSpPr txBox="1"/>
          <p:nvPr/>
        </p:nvSpPr>
        <p:spPr>
          <a:xfrm>
            <a:off x="472317" y="4650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1F37794-C151-3999-4104-CD92457C799F}"/>
              </a:ext>
            </a:extLst>
          </p:cNvPr>
          <p:cNvCxnSpPr>
            <a:cxnSpLocks/>
          </p:cNvCxnSpPr>
          <p:nvPr/>
        </p:nvCxnSpPr>
        <p:spPr>
          <a:xfrm>
            <a:off x="877824" y="4817995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C025DEFF-6B22-7BD0-EDD0-CD63A3D468FC}"/>
              </a:ext>
            </a:extLst>
          </p:cNvPr>
          <p:cNvSpPr txBox="1"/>
          <p:nvPr/>
        </p:nvSpPr>
        <p:spPr>
          <a:xfrm>
            <a:off x="472317" y="538873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29987D8-6F07-EB19-35C3-9ADA0C44E985}"/>
              </a:ext>
            </a:extLst>
          </p:cNvPr>
          <p:cNvCxnSpPr>
            <a:cxnSpLocks/>
          </p:cNvCxnSpPr>
          <p:nvPr/>
        </p:nvCxnSpPr>
        <p:spPr>
          <a:xfrm>
            <a:off x="1737360" y="5534923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216F4B8B-DC61-DE7A-F24B-43754E2645BE}"/>
              </a:ext>
            </a:extLst>
          </p:cNvPr>
          <p:cNvSpPr txBox="1"/>
          <p:nvPr/>
        </p:nvSpPr>
        <p:spPr>
          <a:xfrm>
            <a:off x="472317" y="626295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7E8C40A-E1D2-6CBF-4CAE-56CAA100C248}"/>
              </a:ext>
            </a:extLst>
          </p:cNvPr>
          <p:cNvCxnSpPr>
            <a:cxnSpLocks/>
          </p:cNvCxnSpPr>
          <p:nvPr/>
        </p:nvCxnSpPr>
        <p:spPr>
          <a:xfrm>
            <a:off x="1576692" y="6430821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87F54839-D7EC-6422-EC8E-5288502A19F8}"/>
              </a:ext>
            </a:extLst>
          </p:cNvPr>
          <p:cNvSpPr txBox="1"/>
          <p:nvPr/>
        </p:nvSpPr>
        <p:spPr>
          <a:xfrm>
            <a:off x="4481720" y="26886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A3983AF4-B168-E180-5898-D796B07ACD77}"/>
              </a:ext>
            </a:extLst>
          </p:cNvPr>
          <p:cNvSpPr txBox="1"/>
          <p:nvPr/>
        </p:nvSpPr>
        <p:spPr>
          <a:xfrm>
            <a:off x="1918838" y="3528861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8E1718EF-B906-1E3A-033D-36E1D5A3DDB4}"/>
              </a:ext>
            </a:extLst>
          </p:cNvPr>
          <p:cNvSpPr txBox="1"/>
          <p:nvPr/>
        </p:nvSpPr>
        <p:spPr>
          <a:xfrm>
            <a:off x="3010877" y="3528861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C65AADF2-88DF-D9DA-2169-FCA1E0C25EB0}"/>
              </a:ext>
            </a:extLst>
          </p:cNvPr>
          <p:cNvSpPr txBox="1"/>
          <p:nvPr/>
        </p:nvSpPr>
        <p:spPr>
          <a:xfrm>
            <a:off x="4453191" y="352886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46967361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518606" y="2513253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BOTRYTIS SEMILLON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218959" y="3009267"/>
            <a:ext cx="3413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Aprikot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kering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Apricot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nektar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persik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Sitrus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Selai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jeruk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Mangga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5030" y="593768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3986076" y="4247917"/>
            <a:ext cx="4652237" cy="9034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BOTRYTIS SEMILLON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218960" y="2748951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07051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171194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535337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899480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264004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628528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3986873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357575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722099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045878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Botrytis Semillon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07051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17119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53533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89948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26400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62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398687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357575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72209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07051" y="4184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171194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53533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899480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26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62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398687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357575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722099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07051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17119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53533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899480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264004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628528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398687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357575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72209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07051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17119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535337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899480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264004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62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3986873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357575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722099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3638760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400290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1809282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899480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 rot="10800000">
            <a:off x="2544808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357575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72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709019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1850172" y="5808675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9.5% – 11%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271901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 rot="10800000">
            <a:off x="2179138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3764693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267964" y="6152078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8890131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F58F02AB-19FD-CC27-9ABD-DB6B8E70353E}"/>
              </a:ext>
            </a:extLst>
          </p:cNvPr>
          <p:cNvSpPr txBox="1"/>
          <p:nvPr/>
        </p:nvSpPr>
        <p:spPr>
          <a:xfrm>
            <a:off x="333719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577233-FD4D-40B4-B28C-51AB63A1AEFC}"/>
              </a:ext>
            </a:extLst>
          </p:cNvPr>
          <p:cNvCxnSpPr>
            <a:cxnSpLocks/>
          </p:cNvCxnSpPr>
          <p:nvPr/>
        </p:nvCxnSpPr>
        <p:spPr>
          <a:xfrm>
            <a:off x="1312725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2E6BF8DE-6752-E7C7-E721-D1CC125C658C}"/>
              </a:ext>
            </a:extLst>
          </p:cNvPr>
          <p:cNvSpPr txBox="1"/>
          <p:nvPr/>
        </p:nvSpPr>
        <p:spPr>
          <a:xfrm>
            <a:off x="333718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BDFD8DBE-4322-0443-400A-613939E57AA2}"/>
              </a:ext>
            </a:extLst>
          </p:cNvPr>
          <p:cNvSpPr txBox="1"/>
          <p:nvPr/>
        </p:nvSpPr>
        <p:spPr>
          <a:xfrm>
            <a:off x="171613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E4D61E40-A384-D979-EAAF-B2EF82DB34F8}"/>
              </a:ext>
            </a:extLst>
          </p:cNvPr>
          <p:cNvSpPr txBox="1"/>
          <p:nvPr/>
        </p:nvSpPr>
        <p:spPr>
          <a:xfrm>
            <a:off x="2985884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C78F5AA-7378-855D-4BFF-9A59A9591EDB}"/>
              </a:ext>
            </a:extLst>
          </p:cNvPr>
          <p:cNvCxnSpPr>
            <a:cxnSpLocks/>
          </p:cNvCxnSpPr>
          <p:nvPr/>
        </p:nvCxnSpPr>
        <p:spPr>
          <a:xfrm>
            <a:off x="1009985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>
            <a:extLst>
              <a:ext uri="{FF2B5EF4-FFF2-40B4-BE49-F238E27FC236}">
                <a16:creationId xmlns:a16="http://schemas.microsoft.com/office/drawing/2014/main" id="{61607E92-00A4-8117-3C0B-98554D17138C}"/>
              </a:ext>
            </a:extLst>
          </p:cNvPr>
          <p:cNvSpPr txBox="1"/>
          <p:nvPr/>
        </p:nvSpPr>
        <p:spPr>
          <a:xfrm>
            <a:off x="333718" y="41823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0002A1F-743B-60AD-E1DD-1313404FA078}"/>
              </a:ext>
            </a:extLst>
          </p:cNvPr>
          <p:cNvCxnSpPr>
            <a:cxnSpLocks/>
          </p:cNvCxnSpPr>
          <p:nvPr/>
        </p:nvCxnSpPr>
        <p:spPr>
          <a:xfrm>
            <a:off x="1521439" y="4350232"/>
            <a:ext cx="2410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4D3D69A1-2B49-9296-C1D2-3077369753EC}"/>
              </a:ext>
            </a:extLst>
          </p:cNvPr>
          <p:cNvSpPr txBox="1"/>
          <p:nvPr/>
        </p:nvSpPr>
        <p:spPr>
          <a:xfrm>
            <a:off x="1669287" y="469841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771467C6-AB9E-D03F-E8EF-A5F9E4D6F34B}"/>
              </a:ext>
            </a:extLst>
          </p:cNvPr>
          <p:cNvSpPr txBox="1"/>
          <p:nvPr/>
        </p:nvSpPr>
        <p:spPr>
          <a:xfrm>
            <a:off x="2836701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D9C87BB3-1F5C-9748-6A9A-628EB1D5F6B1}"/>
              </a:ext>
            </a:extLst>
          </p:cNvPr>
          <p:cNvSpPr txBox="1"/>
          <p:nvPr/>
        </p:nvSpPr>
        <p:spPr>
          <a:xfrm>
            <a:off x="4279015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496176CC-C699-276D-3A99-18EBD59868E1}"/>
              </a:ext>
            </a:extLst>
          </p:cNvPr>
          <p:cNvSpPr txBox="1"/>
          <p:nvPr/>
        </p:nvSpPr>
        <p:spPr>
          <a:xfrm>
            <a:off x="333718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38C5133-5519-8254-E96E-1F7D42EF122E}"/>
              </a:ext>
            </a:extLst>
          </p:cNvPr>
          <p:cNvCxnSpPr>
            <a:cxnSpLocks/>
          </p:cNvCxnSpPr>
          <p:nvPr/>
        </p:nvCxnSpPr>
        <p:spPr>
          <a:xfrm>
            <a:off x="880239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710824F1-5222-3009-D187-B3F91C0A832A}"/>
              </a:ext>
            </a:extLst>
          </p:cNvPr>
          <p:cNvSpPr txBox="1"/>
          <p:nvPr/>
        </p:nvSpPr>
        <p:spPr>
          <a:xfrm>
            <a:off x="333718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37BC1BC-F892-749C-01DF-A1A8342FAED2}"/>
              </a:ext>
            </a:extLst>
          </p:cNvPr>
          <p:cNvCxnSpPr>
            <a:cxnSpLocks/>
          </p:cNvCxnSpPr>
          <p:nvPr/>
        </p:nvCxnSpPr>
        <p:spPr>
          <a:xfrm>
            <a:off x="1537598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2DCE4A69-FE74-820E-D709-AC8185710CAA}"/>
              </a:ext>
            </a:extLst>
          </p:cNvPr>
          <p:cNvSpPr txBox="1"/>
          <p:nvPr/>
        </p:nvSpPr>
        <p:spPr>
          <a:xfrm>
            <a:off x="333718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BE032A7-8051-FFAA-0CDF-D65BD5FB244B}"/>
              </a:ext>
            </a:extLst>
          </p:cNvPr>
          <p:cNvCxnSpPr>
            <a:cxnSpLocks/>
          </p:cNvCxnSpPr>
          <p:nvPr/>
        </p:nvCxnSpPr>
        <p:spPr>
          <a:xfrm>
            <a:off x="1438093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8EB6C2B1-D573-AD61-F7F1-26496F587D80}"/>
              </a:ext>
            </a:extLst>
          </p:cNvPr>
          <p:cNvSpPr txBox="1"/>
          <p:nvPr/>
        </p:nvSpPr>
        <p:spPr>
          <a:xfrm>
            <a:off x="4307544" y="2971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17B7CA8E-EF46-DC50-D545-F5F3FEF4A40A}"/>
              </a:ext>
            </a:extLst>
          </p:cNvPr>
          <p:cNvSpPr txBox="1"/>
          <p:nvPr/>
        </p:nvSpPr>
        <p:spPr>
          <a:xfrm>
            <a:off x="1744662" y="3811893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9FC18BD5-8D9F-086E-A80E-963BACD72B49}"/>
              </a:ext>
            </a:extLst>
          </p:cNvPr>
          <p:cNvSpPr txBox="1"/>
          <p:nvPr/>
        </p:nvSpPr>
        <p:spPr>
          <a:xfrm>
            <a:off x="2836701" y="3811893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3402CA1B-D06A-1D8F-ABCC-82CC6D31F15D}"/>
              </a:ext>
            </a:extLst>
          </p:cNvPr>
          <p:cNvSpPr txBox="1"/>
          <p:nvPr/>
        </p:nvSpPr>
        <p:spPr>
          <a:xfrm>
            <a:off x="4279015" y="38118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47801632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NSW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1215097" y="5117436"/>
            <a:ext cx="2488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SWAN HILL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2622698" y="2707758"/>
            <a:ext cx="3593804" cy="259434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E139731-5B47-D9A2-D91D-59A65663399F}"/>
              </a:ext>
            </a:extLst>
          </p:cNvPr>
          <p:cNvSpPr txBox="1"/>
          <p:nvPr/>
        </p:nvSpPr>
        <p:spPr>
          <a:xfrm>
            <a:off x="623888" y="3891147"/>
            <a:ext cx="2488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MURRAY DARLING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696607-8840-2E88-B9F1-CE5CE5E243AE}"/>
              </a:ext>
            </a:extLst>
          </p:cNvPr>
          <p:cNvCxnSpPr>
            <a:cxnSpLocks/>
          </p:cNvCxnSpPr>
          <p:nvPr/>
        </p:nvCxnSpPr>
        <p:spPr>
          <a:xfrm flipH="1">
            <a:off x="2913321" y="2002281"/>
            <a:ext cx="2693581" cy="203100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39785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 anchor="t"/>
          <a:lstStyle/>
          <a:p>
            <a:r>
              <a:rPr lang="en-US" dirty="0">
                <a:solidFill>
                  <a:schemeClr val="accent5"/>
                </a:solidFill>
              </a:rPr>
              <a:t>MURRAY DARLING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7585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000" dirty="0">
                <a:solidFill>
                  <a:schemeClr val="accent4"/>
                </a:solidFill>
              </a:rPr>
              <a:t>KECINTAAN INDUSTRI AUSSIE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2480468"/>
            <a:ext cx="5324512" cy="2846525"/>
          </a:xfrm>
        </p:spPr>
        <p:txBody>
          <a:bodyPr/>
          <a:lstStyle/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z="1600" dirty="0">
                <a:cs typeface="Arial" panose="020B0604020202020204" pitchFamily="34" charset="0"/>
              </a:rPr>
              <a:t>Wilayah </a:t>
            </a:r>
            <a:r>
              <a:rPr lang="en-AU" sz="1600" dirty="0" err="1">
                <a:cs typeface="Arial" panose="020B0604020202020204" pitchFamily="34" charset="0"/>
              </a:rPr>
              <a:t>ini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adalah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suatu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pusat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budidaya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anggur</a:t>
            </a:r>
            <a:r>
              <a:rPr lang="en-AU" sz="1600" dirty="0">
                <a:cs typeface="Arial" panose="020B0604020202020204" pitchFamily="34" charset="0"/>
              </a:rPr>
              <a:t>, yang </a:t>
            </a:r>
            <a:r>
              <a:rPr lang="en-AU" sz="1600" dirty="0" err="1">
                <a:cs typeface="Arial" panose="020B0604020202020204" pitchFamily="34" charset="0"/>
              </a:rPr>
              <a:t>menggabungkan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keahlian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berproduksi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minuman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beralkohol</a:t>
            </a:r>
            <a:r>
              <a:rPr lang="en-AU" sz="1600" dirty="0">
                <a:cs typeface="Arial" panose="020B0604020202020204" pitchFamily="34" charset="0"/>
              </a:rPr>
              <a:t> yang </a:t>
            </a:r>
            <a:r>
              <a:rPr lang="en-AU" sz="1600" dirty="0" err="1">
                <a:cs typeface="Arial" panose="020B0604020202020204" pitchFamily="34" charset="0"/>
              </a:rPr>
              <a:t>dibuat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tangan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dalam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jumlah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kecil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menggunakan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bahan-bahan</a:t>
            </a:r>
            <a:r>
              <a:rPr lang="en-AU" sz="1600" dirty="0">
                <a:cs typeface="Arial" panose="020B0604020202020204" pitchFamily="34" charset="0"/>
              </a:rPr>
              <a:t> organic. </a:t>
            </a:r>
          </a:p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z="1600" dirty="0" err="1">
                <a:cs typeface="Arial" panose="020B0604020202020204" pitchFamily="34" charset="0"/>
              </a:rPr>
              <a:t>Ditandai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kehadiran</a:t>
            </a:r>
            <a:r>
              <a:rPr lang="en-AU" sz="1600" dirty="0">
                <a:cs typeface="Arial" panose="020B0604020202020204" pitchFamily="34" charset="0"/>
              </a:rPr>
              <a:t> Murray River, </a:t>
            </a:r>
            <a:r>
              <a:rPr lang="en-AU" sz="1600" dirty="0" err="1">
                <a:cs typeface="Arial" panose="020B0604020202020204" pitchFamily="34" charset="0"/>
              </a:rPr>
              <a:t>geografi</a:t>
            </a:r>
            <a:r>
              <a:rPr lang="en-AU" sz="1600" dirty="0">
                <a:cs typeface="Arial" panose="020B0604020202020204" pitchFamily="34" charset="0"/>
              </a:rPr>
              <a:t> wilayah </a:t>
            </a:r>
            <a:r>
              <a:rPr lang="en-AU" sz="1600" dirty="0" err="1">
                <a:cs typeface="Arial" panose="020B0604020202020204" pitchFamily="34" charset="0"/>
              </a:rPr>
              <a:t>ini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terdiri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dari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sebagian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besar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dataran</a:t>
            </a:r>
            <a:r>
              <a:rPr lang="en-AU" sz="1600" dirty="0">
                <a:cs typeface="Arial" panose="020B0604020202020204" pitchFamily="34" charset="0"/>
              </a:rPr>
              <a:t> yang rata semi-</a:t>
            </a:r>
            <a:r>
              <a:rPr lang="en-AU" sz="1600" dirty="0" err="1">
                <a:cs typeface="Arial" panose="020B0604020202020204" pitchFamily="34" charset="0"/>
              </a:rPr>
              <a:t>kering</a:t>
            </a:r>
            <a:r>
              <a:rPr lang="en-AU" sz="1600" dirty="0">
                <a:cs typeface="Arial" panose="020B0604020202020204" pitchFamily="34" charset="0"/>
              </a:rPr>
              <a:t>. </a:t>
            </a:r>
          </a:p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z="1600" dirty="0" err="1">
                <a:cs typeface="Arial" panose="020B0604020202020204" pitchFamily="34" charset="0"/>
              </a:rPr>
              <a:t>Teknologi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baru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atau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sistem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irigasi</a:t>
            </a:r>
            <a:r>
              <a:rPr lang="en-AU" sz="1600" dirty="0">
                <a:cs typeface="Arial" panose="020B0604020202020204" pitchFamily="34" charset="0"/>
              </a:rPr>
              <a:t> dan </a:t>
            </a:r>
            <a:r>
              <a:rPr lang="en-AU" sz="1600" dirty="0" err="1">
                <a:cs typeface="Arial" panose="020B0604020202020204" pitchFamily="34" charset="0"/>
              </a:rPr>
              <a:t>buah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anggur</a:t>
            </a:r>
            <a:r>
              <a:rPr lang="en-AU" sz="1600" dirty="0">
                <a:cs typeface="Arial" panose="020B0604020202020204" pitchFamily="34" charset="0"/>
              </a:rPr>
              <a:t> yang </a:t>
            </a:r>
            <a:r>
              <a:rPr lang="en-AU" sz="1600" dirty="0" err="1">
                <a:cs typeface="Arial" panose="020B0604020202020204" pitchFamily="34" charset="0"/>
              </a:rPr>
              <a:t>resisten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terhadap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kekeringan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merupakan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beberapa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teknik</a:t>
            </a:r>
            <a:r>
              <a:rPr lang="en-AU" sz="1600" dirty="0">
                <a:cs typeface="Arial" panose="020B0604020202020204" pitchFamily="34" charset="0"/>
              </a:rPr>
              <a:t> yang </a:t>
            </a:r>
            <a:r>
              <a:rPr lang="en-AU" sz="1600" dirty="0" err="1">
                <a:cs typeface="Arial" panose="020B0604020202020204" pitchFamily="34" charset="0"/>
              </a:rPr>
              <a:t>digunakan</a:t>
            </a:r>
            <a:r>
              <a:rPr lang="en-AU" sz="1600" dirty="0">
                <a:cs typeface="Arial" panose="020B0604020202020204" pitchFamily="34" charset="0"/>
              </a:rPr>
              <a:t> oleh </a:t>
            </a:r>
            <a:r>
              <a:rPr lang="en-AU" sz="1600" dirty="0" err="1">
                <a:cs typeface="Arial" panose="020B0604020202020204" pitchFamily="34" charset="0"/>
              </a:rPr>
              <a:t>petani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untuk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mengelola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perubahan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iklim</a:t>
            </a:r>
            <a:r>
              <a:rPr lang="en-AU" sz="1600" dirty="0">
                <a:cs typeface="Arial" panose="020B0604020202020204" pitchFamily="34" charset="0"/>
              </a:rPr>
              <a:t>.</a:t>
            </a:r>
          </a:p>
          <a:p>
            <a:pPr marL="297815" marR="32384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z="1600" dirty="0">
                <a:cs typeface="Arial" panose="020B0604020202020204" pitchFamily="34" charset="0"/>
              </a:rPr>
              <a:t>Wilayah </a:t>
            </a:r>
            <a:r>
              <a:rPr lang="en-AU" sz="1600" dirty="0" err="1">
                <a:cs typeface="Arial" panose="020B0604020202020204" pitchFamily="34" charset="0"/>
              </a:rPr>
              <a:t>ini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terhubung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erat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Swan Hill, </a:t>
            </a:r>
            <a:r>
              <a:rPr lang="en-AU" sz="1600" dirty="0" err="1">
                <a:cs typeface="Arial" panose="020B0604020202020204" pitchFamily="34" charset="0"/>
              </a:rPr>
              <a:t>suatu</a:t>
            </a:r>
            <a:r>
              <a:rPr lang="en-AU" sz="1600" dirty="0">
                <a:cs typeface="Arial" panose="020B0604020202020204" pitchFamily="34" charset="0"/>
              </a:rPr>
              <a:t> wilayah </a:t>
            </a:r>
            <a:r>
              <a:rPr lang="en-AU" sz="1600" dirty="0" err="1">
                <a:cs typeface="Arial" panose="020B0604020202020204" pitchFamily="34" charset="0"/>
              </a:rPr>
              <a:t>anggur</a:t>
            </a:r>
            <a:r>
              <a:rPr lang="en-AU" sz="1600" dirty="0">
                <a:cs typeface="Arial" panose="020B0604020202020204" pitchFamily="34" charset="0"/>
              </a:rPr>
              <a:t> yang </a:t>
            </a:r>
            <a:r>
              <a:rPr lang="en-AU" sz="1600" dirty="0" err="1">
                <a:cs typeface="Arial" panose="020B0604020202020204" pitchFamily="34" charset="0"/>
              </a:rPr>
              <a:t>sepenuhnya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independen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Indikasi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Geografinya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sendiri</a:t>
            </a:r>
            <a:r>
              <a:rPr lang="en-AU" sz="1600" dirty="0"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17981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AUSTRALIA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10710181" y="4877514"/>
            <a:ext cx="191225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 SemiBold"/>
              </a:rPr>
              <a:t>RIVERINA</a:t>
            </a:r>
            <a:endParaRPr lang="en-US" sz="1400" dirty="0">
              <a:solidFill>
                <a:schemeClr val="accent4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>
            <a:off x="9172353" y="4749209"/>
            <a:ext cx="1460205" cy="2410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ject 58">
            <a:extLst>
              <a:ext uri="{FF2B5EF4-FFF2-40B4-BE49-F238E27FC236}">
                <a16:creationId xmlns:a16="http://schemas.microsoft.com/office/drawing/2014/main" id="{8174030A-0D48-5BE7-BFE5-9AF50F587C39}"/>
              </a:ext>
            </a:extLst>
          </p:cNvPr>
          <p:cNvSpPr txBox="1"/>
          <p:nvPr/>
        </p:nvSpPr>
        <p:spPr>
          <a:xfrm>
            <a:off x="6400450" y="5876925"/>
            <a:ext cx="191225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 SemiBold"/>
              </a:rPr>
              <a:t>MURRAY DARLING</a:t>
            </a:r>
            <a:endParaRPr lang="en-US" sz="1400" dirty="0">
              <a:solidFill>
                <a:schemeClr val="accent4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195337-373C-D319-6750-322A9598D8A8}"/>
              </a:ext>
            </a:extLst>
          </p:cNvPr>
          <p:cNvCxnSpPr>
            <a:cxnSpLocks/>
          </p:cNvCxnSpPr>
          <p:nvPr/>
        </p:nvCxnSpPr>
        <p:spPr>
          <a:xfrm flipH="1">
            <a:off x="8119730" y="4727944"/>
            <a:ext cx="407581" cy="12653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58">
            <a:extLst>
              <a:ext uri="{FF2B5EF4-FFF2-40B4-BE49-F238E27FC236}">
                <a16:creationId xmlns:a16="http://schemas.microsoft.com/office/drawing/2014/main" id="{15F7CFA0-8B21-A830-268C-D490E365A4D8}"/>
              </a:ext>
            </a:extLst>
          </p:cNvPr>
          <p:cNvSpPr txBox="1"/>
          <p:nvPr/>
        </p:nvSpPr>
        <p:spPr>
          <a:xfrm>
            <a:off x="6073581" y="5295679"/>
            <a:ext cx="191225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4"/>
                </a:solidFill>
                <a:latin typeface="Neue Haas Grotesk Text Pro" panose="020B0504020202020204" pitchFamily="34" charset="77"/>
                <a:cs typeface="Hellix SemiBold"/>
              </a:rPr>
              <a:t>RIVERLAND</a:t>
            </a:r>
            <a:endParaRPr lang="en-US" sz="1400" dirty="0">
              <a:solidFill>
                <a:schemeClr val="accent4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5B2FAE-1CC3-4AA3-5C3E-CD390B75E3CE}"/>
              </a:ext>
            </a:extLst>
          </p:cNvPr>
          <p:cNvCxnSpPr>
            <a:cxnSpLocks/>
          </p:cNvCxnSpPr>
          <p:nvPr/>
        </p:nvCxnSpPr>
        <p:spPr>
          <a:xfrm flipH="1">
            <a:off x="7198242" y="4692502"/>
            <a:ext cx="1052623" cy="726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6484" y="368299"/>
            <a:ext cx="5415516" cy="275058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745" y="3542878"/>
            <a:ext cx="2382787" cy="662774"/>
          </a:xfrm>
        </p:spPr>
        <p:txBody>
          <a:bodyPr/>
          <a:lstStyle/>
          <a:p>
            <a:r>
              <a:rPr lang="en-US" dirty="0"/>
              <a:t>1888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5746" y="4205659"/>
            <a:ext cx="1916916" cy="1461301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Pohon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kali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ditanam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584200"/>
            <a:ext cx="6968303" cy="473196"/>
          </a:xfrm>
        </p:spPr>
        <p:txBody>
          <a:bodyPr anchor="t"/>
          <a:lstStyle/>
          <a:p>
            <a:r>
              <a:rPr lang="en-US" dirty="0">
                <a:solidFill>
                  <a:schemeClr val="accent5"/>
                </a:solidFill>
              </a:rPr>
              <a:t>SEJARAH MURRAY DARLING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508300" y="4223484"/>
            <a:ext cx="326579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421640">
              <a:lnSpc>
                <a:spcPts val="1600"/>
              </a:lnSpc>
              <a:spcBef>
                <a:spcPts val="550"/>
              </a:spcBef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tehnik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irigasi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keberhasilan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pendahulu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dibantuoleh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tentara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Perang Dunia 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industri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bertumbuh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456362" y="3560710"/>
            <a:ext cx="2618481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1920an – 1940an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107" y="1080817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 dirty="0">
                <a:solidFill>
                  <a:schemeClr val="accent1"/>
                </a:solidFill>
              </a:rPr>
              <a:t>DARI KUANTITAS</a:t>
            </a:r>
          </a:p>
          <a:p>
            <a:r>
              <a:rPr lang="en-US" sz="5000" dirty="0">
                <a:solidFill>
                  <a:schemeClr val="accent1"/>
                </a:solidFill>
              </a:rPr>
              <a:t>MENUJU KUALITAS</a:t>
            </a:r>
          </a:p>
        </p:txBody>
      </p:sp>
    </p:spTree>
    <p:extLst>
      <p:ext uri="{BB962C8B-B14F-4D97-AF65-F5344CB8AC3E}">
        <p14:creationId xmlns:p14="http://schemas.microsoft.com/office/powerpoint/2010/main" val="419955574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38977" y="584200"/>
            <a:ext cx="425302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058808" cy="1461301"/>
          </a:xfrm>
        </p:spPr>
        <p:txBody>
          <a:bodyPr/>
          <a:lstStyle/>
          <a:p>
            <a:pPr marR="5080">
              <a:lnSpc>
                <a:spcPts val="1600"/>
              </a:lnSpc>
              <a:spcBef>
                <a:spcPts val="80"/>
              </a:spcBef>
            </a:pP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Wilayah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mengalami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kekeringan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penanam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berpindah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varietas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begitu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membutuhkan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air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7" y="3483729"/>
            <a:ext cx="2780139" cy="662774"/>
          </a:xfrm>
        </p:spPr>
        <p:txBody>
          <a:bodyPr/>
          <a:lstStyle/>
          <a:p>
            <a:r>
              <a:rPr lang="en-US" dirty="0"/>
              <a:t>1960an – 1980an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54891" y="1581583"/>
            <a:ext cx="2632643" cy="662775"/>
          </a:xfrm>
        </p:spPr>
        <p:txBody>
          <a:bodyPr/>
          <a:lstStyle/>
          <a:p>
            <a:pPr marL="12700" marR="5080">
              <a:lnSpc>
                <a:spcPts val="1600"/>
              </a:lnSpc>
              <a:spcBef>
                <a:spcPts val="220"/>
              </a:spcBef>
            </a:pP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Manajemen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air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di wilayah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seiring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meningkatnya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menghasilkan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seperempat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juice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spc="-20" dirty="0">
                <a:latin typeface="Arial" panose="020B0604020202020204" pitchFamily="34" charset="0"/>
                <a:cs typeface="Arial" panose="020B0604020202020204" pitchFamily="34" charset="0"/>
              </a:rPr>
              <a:t>(crush) 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negara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20" dirty="0" err="1">
                <a:latin typeface="Arial" panose="020B0604020202020204" pitchFamily="34" charset="0"/>
                <a:cs typeface="Arial" panose="020B0604020202020204" pitchFamily="34" charset="0"/>
              </a:rPr>
              <a:t>tahunnya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44006" y="897732"/>
            <a:ext cx="2120040" cy="662774"/>
          </a:xfrm>
        </p:spPr>
        <p:txBody>
          <a:bodyPr/>
          <a:lstStyle/>
          <a:p>
            <a:r>
              <a:rPr lang="en-US" dirty="0"/>
              <a:t>2000an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76619" y="4112851"/>
            <a:ext cx="212004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>
              <a:lnSpc>
                <a:spcPts val="1600"/>
              </a:lnSpc>
              <a:spcBef>
                <a:spcPts val="160"/>
              </a:spcBef>
            </a:pP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Wilayah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berpindah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kuantitas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kualitas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burgeoning</a:t>
            </a:r>
            <a:r>
              <a:rPr lang="en-US" sz="16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10" dirty="0">
                <a:latin typeface="Arial" panose="020B0604020202020204" pitchFamily="34" charset="0"/>
                <a:cs typeface="Arial" panose="020B0604020202020204" pitchFamily="34" charset="0"/>
              </a:rPr>
              <a:t>boutique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wine</a:t>
            </a:r>
            <a:r>
              <a:rPr lang="en-US" sz="1600" b="1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scene</a:t>
            </a:r>
            <a:r>
              <a:rPr lang="en-US" sz="16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1600" b="1" spc="-10" dirty="0">
                <a:latin typeface="Arial" panose="020B0604020202020204" pitchFamily="34" charset="0"/>
                <a:cs typeface="Arial" panose="020B0604020202020204" pitchFamily="34" charset="0"/>
              </a:rPr>
              <a:t> cellar-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door</a:t>
            </a:r>
            <a:r>
              <a:rPr lang="en-US" sz="160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-10" dirty="0">
                <a:latin typeface="Arial" panose="020B0604020202020204" pitchFamily="34" charset="0"/>
                <a:cs typeface="Arial" panose="020B0604020202020204" pitchFamily="34" charset="0"/>
              </a:rPr>
              <a:t>culture.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65733" y="342900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08952960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/>
          <a:lstStyle/>
          <a:p>
            <a:r>
              <a:rPr lang="en-US" dirty="0" err="1">
                <a:solidFill>
                  <a:schemeClr val="accent5"/>
                </a:solidFill>
              </a:rPr>
              <a:t>GEOGRAfi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 err="1">
                <a:solidFill>
                  <a:schemeClr val="accent5"/>
                </a:solidFill>
              </a:rPr>
              <a:t>Iklim</a:t>
            </a:r>
            <a:r>
              <a:rPr lang="en-US" dirty="0">
                <a:solidFill>
                  <a:schemeClr val="accent5"/>
                </a:solidFill>
              </a:rPr>
              <a:t> dan </a:t>
            </a:r>
            <a:r>
              <a:rPr lang="en-US" dirty="0" err="1">
                <a:solidFill>
                  <a:schemeClr val="accent5"/>
                </a:solidFill>
              </a:rPr>
              <a:t>tanah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33958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000" dirty="0">
                <a:solidFill>
                  <a:schemeClr val="accent4"/>
                </a:solidFill>
              </a:rPr>
              <a:t>CERITA TENTANG</a:t>
            </a:r>
          </a:p>
          <a:p>
            <a:r>
              <a:rPr lang="en-US" sz="5000" dirty="0">
                <a:solidFill>
                  <a:schemeClr val="accent4"/>
                </a:solidFill>
              </a:rPr>
              <a:t>DUA WILAYAH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420170"/>
            <a:ext cx="3928102" cy="2846525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Geografi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ditandai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oleh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kehadiran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Murray River – 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dataran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sebagian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besar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rata dan semi-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kering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baik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di wilayah Murray Darling dan Swan Hill .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Wilayah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iklim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panas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curah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hujan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tahunan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secara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relatif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rendah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 dan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masalah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penyakit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tidak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berarti</a:t>
            </a:r>
            <a:endParaRPr lang="en-AU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Tanah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berkisar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dari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tanah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lempung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coklat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sampai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merah-coklat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lempung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berpasir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atau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lempung</a:t>
            </a:r>
            <a:endParaRPr lang="en-AU" dirty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53317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08654"/>
            <a:ext cx="5183398" cy="496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82000"/>
              </a:lnSpc>
            </a:pPr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KONTINENTAL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3" y="3478111"/>
            <a:ext cx="3306543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MUSIM PANAS YANG MENYENGAT MUSIM DINGIN YANG RINGAN DAN MALAM HARI YANG LEBIH SEJUK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17681" y="3978749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</a:pPr>
            <a:r>
              <a:rPr lang="en-US" b="1" dirty="0">
                <a:solidFill>
                  <a:schemeClr val="accent3"/>
                </a:solidFill>
              </a:rPr>
              <a:t>MURRAY DARLING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30–80M (98–262KAKI)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9583" y="6579964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9583" y="5456963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71486" y="6407295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05A377EA-4A89-0B7B-AE86-7B6621C86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DB12B215-C27C-E509-ED39-6283A9690209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2DA6BE-7738-E9F1-0333-87BB35F32076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43CE62-B02A-F20F-CFFE-711F9DD3FB2C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579F4A-A7B9-C0D9-FE0F-ED9B27139845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73DB66-735F-3FC9-508A-59E362320C81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2699401615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731" r="1673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821776" cy="1530521"/>
          </a:xfrm>
        </p:spPr>
        <p:txBody>
          <a:bodyPr/>
          <a:lstStyle/>
          <a:p>
            <a:pPr marL="12700" marR="5080">
              <a:lnSpc>
                <a:spcPts val="2100"/>
              </a:lnSpc>
              <a:spcBef>
                <a:spcPts val="219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Tanah di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kedua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wilayah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pertumbuhan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dinamis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i="1" spc="-10" dirty="0">
                <a:latin typeface="Arial" panose="020B0604020202020204" pitchFamily="34" charset="0"/>
                <a:cs typeface="Arial" panose="020B0604020202020204" pitchFamily="34" charset="0"/>
              </a:rPr>
              <a:t>wine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sehat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Murray</a:t>
            </a:r>
            <a:r>
              <a:rPr lang="en-US" sz="16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Darling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sebagian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berkapur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unsur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alkali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netral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sampai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sedang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Swan</a:t>
            </a:r>
            <a:r>
              <a:rPr lang="en-US" sz="16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Hill</a:t>
            </a:r>
            <a:r>
              <a:rPr lang="en-US" sz="16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menikmati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batu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kapur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pasir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laut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tanah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unsur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netral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sampai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alkali</a:t>
            </a:r>
            <a:r>
              <a:rPr lang="en-US" sz="16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729059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583188"/>
            <a:ext cx="3721841" cy="785732"/>
          </a:xfrm>
        </p:spPr>
        <p:txBody>
          <a:bodyPr anchor="t"/>
          <a:lstStyle/>
          <a:p>
            <a:r>
              <a:rPr lang="en-US" dirty="0">
                <a:solidFill>
                  <a:schemeClr val="accent5"/>
                </a:solidFill>
              </a:rPr>
              <a:t>CITA RASA MURRAY DARLING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368920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VARIETAS YANG PATUT DIPERHATIKAN</a:t>
            </a:r>
          </a:p>
        </p:txBody>
      </p:sp>
    </p:spTree>
    <p:extLst>
      <p:ext uri="{BB962C8B-B14F-4D97-AF65-F5344CB8AC3E}">
        <p14:creationId xmlns:p14="http://schemas.microsoft.com/office/powerpoint/2010/main" val="834576689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5E7AFDC-42A4-951B-6EE4-248EC691B5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2012" y="1270302"/>
            <a:ext cx="796091" cy="2410043"/>
          </a:xfrm>
          <a:prstGeom prst="rect">
            <a:avLst/>
          </a:prstGeom>
        </p:spPr>
      </p:pic>
      <p:pic>
        <p:nvPicPr>
          <p:cNvPr id="28" name="Picture Placeholder 8">
            <a:extLst>
              <a:ext uri="{FF2B5EF4-FFF2-40B4-BE49-F238E27FC236}">
                <a16:creationId xmlns:a16="http://schemas.microsoft.com/office/drawing/2014/main" id="{E7541188-4C51-690F-D45F-77E9A55235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5955" y="1270302"/>
            <a:ext cx="796091" cy="2410043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8305" y="1115785"/>
            <a:ext cx="855615" cy="25902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chemeClr val="accent5"/>
                </a:solidFill>
                <a:latin typeface="Neue Haas Grotesk Text Pro" panose="020B0504020202020204" pitchFamily="34" charset="77"/>
              </a:rPr>
              <a:t>VARIETAS</a:t>
            </a:r>
            <a:b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ALTERNATIF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6294028" y="264378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GRIGIO</a:t>
            </a:r>
          </a:p>
        </p:txBody>
      </p:sp>
      <p:pic>
        <p:nvPicPr>
          <p:cNvPr id="21" name="Picture Placeholder 8">
            <a:extLst>
              <a:ext uri="{FF2B5EF4-FFF2-40B4-BE49-F238E27FC236}">
                <a16:creationId xmlns:a16="http://schemas.microsoft.com/office/drawing/2014/main" id="{8CA659AB-2B7E-F790-86C7-B57F960FCE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5509" y="3717511"/>
            <a:ext cx="855615" cy="2590243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2029B30B-C5C8-3AC4-85E3-3836B21621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37416" y="3725532"/>
            <a:ext cx="855615" cy="25902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4D4613-C690-72DE-F0C0-3B554304044D}"/>
              </a:ext>
            </a:extLst>
          </p:cNvPr>
          <p:cNvSpPr txBox="1"/>
          <p:nvPr/>
        </p:nvSpPr>
        <p:spPr>
          <a:xfrm rot="16200000">
            <a:off x="8282486" y="2643790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VERMENTINO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7448D6-E601-ECA9-30BF-1AEC5BB694CA}"/>
              </a:ext>
            </a:extLst>
          </p:cNvPr>
          <p:cNvSpPr txBox="1"/>
          <p:nvPr/>
        </p:nvSpPr>
        <p:spPr>
          <a:xfrm rot="16200000">
            <a:off x="10292715" y="2643790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SANGIOVESE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86D92-3426-F00E-768B-41DEDADBD3BF}"/>
              </a:ext>
            </a:extLst>
          </p:cNvPr>
          <p:cNvSpPr txBox="1"/>
          <p:nvPr/>
        </p:nvSpPr>
        <p:spPr>
          <a:xfrm rot="16200000">
            <a:off x="9431829" y="521725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NERO D’AVOLA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2D6848-D214-9C4A-A342-01D295E52B9D}"/>
              </a:ext>
            </a:extLst>
          </p:cNvPr>
          <p:cNvSpPr txBox="1"/>
          <p:nvPr/>
        </p:nvSpPr>
        <p:spPr>
          <a:xfrm rot="16200000">
            <a:off x="7356287" y="521725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BARBERA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18A0E09-A195-20FD-1F79-DCC02D6DC5FF}"/>
              </a:ext>
            </a:extLst>
          </p:cNvPr>
          <p:cNvSpPr txBox="1"/>
          <p:nvPr/>
        </p:nvSpPr>
        <p:spPr>
          <a:xfrm>
            <a:off x="6390744" y="3680345"/>
            <a:ext cx="13428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GRIGIO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Medium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07CBB6-0880-4B33-B1A5-F31AD30A5EBD}"/>
              </a:ext>
            </a:extLst>
          </p:cNvPr>
          <p:cNvSpPr txBox="1"/>
          <p:nvPr/>
        </p:nvSpPr>
        <p:spPr>
          <a:xfrm>
            <a:off x="8442603" y="3680345"/>
            <a:ext cx="12396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VERMENTINO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medium Body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8342CF-0CAE-A23A-74C9-C87FC44A9DD2}"/>
              </a:ext>
            </a:extLst>
          </p:cNvPr>
          <p:cNvSpPr txBox="1"/>
          <p:nvPr/>
        </p:nvSpPr>
        <p:spPr>
          <a:xfrm>
            <a:off x="10513748" y="3680345"/>
            <a:ext cx="12190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SANGIOVESE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medium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07D7C9-F929-7C75-5063-A06A19F4CEA6}"/>
              </a:ext>
            </a:extLst>
          </p:cNvPr>
          <p:cNvSpPr txBox="1"/>
          <p:nvPr/>
        </p:nvSpPr>
        <p:spPr>
          <a:xfrm>
            <a:off x="9452556" y="6232035"/>
            <a:ext cx="1504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NERO D’AVOLA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full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5B32486-43B2-54BA-B803-8A993E62B112}"/>
              </a:ext>
            </a:extLst>
          </p:cNvPr>
          <p:cNvSpPr txBox="1"/>
          <p:nvPr/>
        </p:nvSpPr>
        <p:spPr>
          <a:xfrm>
            <a:off x="7415590" y="6232035"/>
            <a:ext cx="15044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190000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BARBERA</a:t>
            </a:r>
          </a:p>
          <a:p>
            <a:pPr algn="ctr"/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US" sz="10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merah</a:t>
            </a:r>
            <a:r>
              <a:rPr lang="en-US" sz="10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full body</a:t>
            </a:r>
            <a:endParaRPr lang="en-US" sz="10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58113C8-769C-30A3-F6BE-17BE1A935B34}"/>
              </a:ext>
            </a:extLst>
          </p:cNvPr>
          <p:cNvSpPr txBox="1">
            <a:spLocks/>
          </p:cNvSpPr>
          <p:nvPr/>
        </p:nvSpPr>
        <p:spPr>
          <a:xfrm>
            <a:off x="538904" y="2940767"/>
            <a:ext cx="3253375" cy="1530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>
              <a:lnSpc>
                <a:spcPts val="2120"/>
              </a:lnSpc>
              <a:spcBef>
                <a:spcPts val="219"/>
              </a:spcBef>
              <a:buNone/>
            </a:pPr>
            <a:r>
              <a:rPr lang="en-AU" sz="1600" dirty="0" err="1">
                <a:cs typeface="Arial" panose="020B0604020202020204" pitchFamily="34" charset="0"/>
              </a:rPr>
              <a:t>Varietas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Mediterania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seperti</a:t>
            </a:r>
            <a:r>
              <a:rPr lang="en-AU" sz="1600" dirty="0">
                <a:cs typeface="Arial" panose="020B0604020202020204" pitchFamily="34" charset="0"/>
              </a:rPr>
              <a:t> Pinot Grigio sangat </a:t>
            </a:r>
            <a:r>
              <a:rPr lang="en-AU" sz="1600" dirty="0" err="1">
                <a:cs typeface="Arial" panose="020B0604020202020204" pitchFamily="34" charset="0"/>
              </a:rPr>
              <a:t>cocok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iklim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hangat</a:t>
            </a:r>
            <a:r>
              <a:rPr lang="en-AU" sz="1600" dirty="0">
                <a:cs typeface="Arial" panose="020B0604020202020204" pitchFamily="34" charset="0"/>
              </a:rPr>
              <a:t>,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daftar Winery yang </a:t>
            </a:r>
            <a:r>
              <a:rPr lang="en-AU" sz="1600" dirty="0" err="1">
                <a:cs typeface="Arial" panose="020B0604020202020204" pitchFamily="34" charset="0"/>
              </a:rPr>
              <a:t>jumlahnya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semakin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banyak</a:t>
            </a:r>
            <a:r>
              <a:rPr lang="en-AU" sz="1600" dirty="0">
                <a:cs typeface="Arial" panose="020B0604020202020204" pitchFamily="34" charset="0"/>
              </a:rPr>
              <a:t> yang juga </a:t>
            </a:r>
            <a:r>
              <a:rPr lang="en-AU" sz="1600" dirty="0" err="1">
                <a:cs typeface="Arial" panose="020B0604020202020204" pitchFamily="34" charset="0"/>
              </a:rPr>
              <a:t>memproduksi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varietas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alternatif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seperti</a:t>
            </a:r>
            <a:r>
              <a:rPr lang="en-AU" sz="1600" dirty="0">
                <a:cs typeface="Arial" panose="020B0604020202020204" pitchFamily="34" charset="0"/>
              </a:rPr>
              <a:t> Nero </a:t>
            </a:r>
            <a:r>
              <a:rPr lang="en-AU" sz="1600" dirty="0" err="1">
                <a:cs typeface="Arial" panose="020B0604020202020204" pitchFamily="34" charset="0"/>
              </a:rPr>
              <a:t>d’Avola</a:t>
            </a:r>
            <a:r>
              <a:rPr lang="en-AU" sz="1600" dirty="0"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473190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518606" y="2513253"/>
            <a:ext cx="23773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CHARDONNAY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218959" y="3009267"/>
            <a:ext cx="2665060" cy="2191749"/>
          </a:xfrm>
          <a:prstGeom prst="rect">
            <a:avLst/>
          </a:prstGeom>
        </p:spPr>
        <p:txBody>
          <a:bodyPr vert="horz" wrap="square" lIns="0" tIns="17145" rIns="0" bIns="0" numCol="2" rtlCol="0" anchor="t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Buah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persik</a:t>
            </a: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matang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Melon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Nanas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Vanila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latin typeface="Neue Haas Grotesk Text Pro" panose="020B0504020202020204" pitchFamily="34" charset="77"/>
                <a:cs typeface="Hellix SemiBold"/>
              </a:rPr>
              <a:t>Roti </a:t>
            </a:r>
            <a:r>
              <a:rPr lang="en-AU" sz="1600" dirty="0" err="1">
                <a:latin typeface="Neue Haas Grotesk Text Pro" panose="020B0504020202020204" pitchFamily="34" charset="77"/>
                <a:cs typeface="Hellix SemiBold"/>
              </a:rPr>
              <a:t>panggang</a:t>
            </a:r>
            <a:endParaRPr lang="en-AU" sz="1600" dirty="0">
              <a:latin typeface="Neue Haas Grotesk Text Pro" panose="020B0504020202020204" pitchFamily="34" charset="7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5030" y="593768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3986076" y="4469516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218960" y="2748951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en-US" sz="1600" dirty="0">
                <a:latin typeface="Neue Haas Grotesk Text Pro" panose="020B0504020202020204" pitchFamily="34" charset="77"/>
                <a:cs typeface="Hellix SemiBold"/>
              </a:rPr>
              <a:t>RASA TIPIKAL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797219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161362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525505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889648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254172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618696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3977041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347743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712267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254172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797219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16136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525505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88964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25417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61869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397704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34774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71226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797219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161362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52550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88964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25417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61869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397704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34774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71226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797219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16136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525505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88964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25417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61869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397704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34774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71226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797219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161362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525505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88964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25417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61869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3977041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347743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712267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797219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161362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525505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889648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618696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34774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712267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699187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264794" y="5829879"/>
            <a:ext cx="135836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262069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018040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974058" y="6152078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024528" y="2641194"/>
            <a:ext cx="14690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493133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ECF837-14A3-1402-45F5-7EDA12B58D15}"/>
              </a:ext>
            </a:extLst>
          </p:cNvPr>
          <p:cNvGrpSpPr/>
          <p:nvPr/>
        </p:nvGrpSpPr>
        <p:grpSpPr>
          <a:xfrm rot="10800000">
            <a:off x="3258132" y="6152078"/>
            <a:ext cx="278634" cy="272668"/>
            <a:chOff x="8032638" y="5926610"/>
            <a:chExt cx="278634" cy="272668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8DF2C16-8C4C-08C8-BF46-8FD40EF7F1F1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8840373-C232-5FFF-1F44-39CFC236B35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344D377-6B8C-1628-E315-FD05555731C7}"/>
              </a:ext>
            </a:extLst>
          </p:cNvPr>
          <p:cNvCxnSpPr>
            <a:cxnSpLocks/>
          </p:cNvCxnSpPr>
          <p:nvPr/>
        </p:nvCxnSpPr>
        <p:spPr>
          <a:xfrm>
            <a:off x="8890131" y="253122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A34EF88-4D24-3A96-BF02-59460DFBBEDC}"/>
              </a:ext>
            </a:extLst>
          </p:cNvPr>
          <p:cNvSpPr txBox="1"/>
          <p:nvPr/>
        </p:nvSpPr>
        <p:spPr>
          <a:xfrm>
            <a:off x="316051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507F7B0-9D10-585C-66D1-3A240D0E03DD}"/>
              </a:ext>
            </a:extLst>
          </p:cNvPr>
          <p:cNvCxnSpPr>
            <a:cxnSpLocks/>
          </p:cNvCxnSpPr>
          <p:nvPr/>
        </p:nvCxnSpPr>
        <p:spPr>
          <a:xfrm>
            <a:off x="1295057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3617A0E5-E667-C83E-BD14-0F9136B4626C}"/>
              </a:ext>
            </a:extLst>
          </p:cNvPr>
          <p:cNvSpPr txBox="1"/>
          <p:nvPr/>
        </p:nvSpPr>
        <p:spPr>
          <a:xfrm>
            <a:off x="316050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F142EAD8-7682-64B6-2A1C-FBD60A144DF8}"/>
              </a:ext>
            </a:extLst>
          </p:cNvPr>
          <p:cNvSpPr txBox="1"/>
          <p:nvPr/>
        </p:nvSpPr>
        <p:spPr>
          <a:xfrm>
            <a:off x="1698465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13565DCD-9291-C974-8BF2-BB5CF6CDD3F7}"/>
              </a:ext>
            </a:extLst>
          </p:cNvPr>
          <p:cNvSpPr txBox="1"/>
          <p:nvPr/>
        </p:nvSpPr>
        <p:spPr>
          <a:xfrm>
            <a:off x="2968216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D63BFCA-C616-8D9D-2A84-DC6AD3D9B9F9}"/>
              </a:ext>
            </a:extLst>
          </p:cNvPr>
          <p:cNvCxnSpPr>
            <a:cxnSpLocks/>
          </p:cNvCxnSpPr>
          <p:nvPr/>
        </p:nvCxnSpPr>
        <p:spPr>
          <a:xfrm>
            <a:off x="992317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A2023A81-9EA2-2F25-533D-DD5DEC9B8143}"/>
              </a:ext>
            </a:extLst>
          </p:cNvPr>
          <p:cNvSpPr txBox="1"/>
          <p:nvPr/>
        </p:nvSpPr>
        <p:spPr>
          <a:xfrm>
            <a:off x="316050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DF15475-DEC4-1A23-E750-15B31A0DF8E7}"/>
              </a:ext>
            </a:extLst>
          </p:cNvPr>
          <p:cNvCxnSpPr>
            <a:cxnSpLocks/>
          </p:cNvCxnSpPr>
          <p:nvPr/>
        </p:nvCxnSpPr>
        <p:spPr>
          <a:xfrm>
            <a:off x="1634868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09B98C60-BDE4-F85C-28F8-D7F3A4EDFC9C}"/>
              </a:ext>
            </a:extLst>
          </p:cNvPr>
          <p:cNvSpPr txBox="1"/>
          <p:nvPr/>
        </p:nvSpPr>
        <p:spPr>
          <a:xfrm>
            <a:off x="1651619" y="4698412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11BE9366-3E13-31C3-8042-5C43616CD45C}"/>
              </a:ext>
            </a:extLst>
          </p:cNvPr>
          <p:cNvSpPr txBox="1"/>
          <p:nvPr/>
        </p:nvSpPr>
        <p:spPr>
          <a:xfrm>
            <a:off x="2819033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1AA13641-DD9A-AD7E-A505-BE83A36283C7}"/>
              </a:ext>
            </a:extLst>
          </p:cNvPr>
          <p:cNvSpPr txBox="1"/>
          <p:nvPr/>
        </p:nvSpPr>
        <p:spPr>
          <a:xfrm>
            <a:off x="4261347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436C8374-A75E-1973-8A0A-A150E3130B1D}"/>
              </a:ext>
            </a:extLst>
          </p:cNvPr>
          <p:cNvSpPr txBox="1"/>
          <p:nvPr/>
        </p:nvSpPr>
        <p:spPr>
          <a:xfrm>
            <a:off x="295729" y="505787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39E79D5-5522-FFCE-81E3-1928CE63E0A6}"/>
              </a:ext>
            </a:extLst>
          </p:cNvPr>
          <p:cNvCxnSpPr>
            <a:cxnSpLocks/>
          </p:cNvCxnSpPr>
          <p:nvPr/>
        </p:nvCxnSpPr>
        <p:spPr>
          <a:xfrm>
            <a:off x="862571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BAC38BB9-6BB3-D3A4-01CB-56B7E473AADB}"/>
              </a:ext>
            </a:extLst>
          </p:cNvPr>
          <p:cNvSpPr txBox="1"/>
          <p:nvPr/>
        </p:nvSpPr>
        <p:spPr>
          <a:xfrm>
            <a:off x="316050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72639B5-23E2-852A-3B9C-E8713379E05F}"/>
              </a:ext>
            </a:extLst>
          </p:cNvPr>
          <p:cNvCxnSpPr>
            <a:cxnSpLocks/>
          </p:cNvCxnSpPr>
          <p:nvPr/>
        </p:nvCxnSpPr>
        <p:spPr>
          <a:xfrm>
            <a:off x="1519930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1F5712E1-3325-01D9-81DB-248A85348BA5}"/>
              </a:ext>
            </a:extLst>
          </p:cNvPr>
          <p:cNvSpPr txBox="1"/>
          <p:nvPr/>
        </p:nvSpPr>
        <p:spPr>
          <a:xfrm>
            <a:off x="316050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190C069-49AB-944E-66BA-8CFAD85E3886}"/>
              </a:ext>
            </a:extLst>
          </p:cNvPr>
          <p:cNvCxnSpPr>
            <a:cxnSpLocks/>
          </p:cNvCxnSpPr>
          <p:nvPr/>
        </p:nvCxnSpPr>
        <p:spPr>
          <a:xfrm>
            <a:off x="1420425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677FD596-F1A6-7837-231A-1CF7E0537635}"/>
              </a:ext>
            </a:extLst>
          </p:cNvPr>
          <p:cNvSpPr txBox="1"/>
          <p:nvPr/>
        </p:nvSpPr>
        <p:spPr>
          <a:xfrm>
            <a:off x="4307544" y="29716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E444AC08-E148-4AD7-4EC0-2D0F246C8B70}"/>
              </a:ext>
            </a:extLst>
          </p:cNvPr>
          <p:cNvSpPr txBox="1"/>
          <p:nvPr/>
        </p:nvSpPr>
        <p:spPr>
          <a:xfrm>
            <a:off x="1744662" y="3811893"/>
            <a:ext cx="1120567" cy="278161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7275E339-E654-77CA-955C-0DB7BEE3D4A7}"/>
              </a:ext>
            </a:extLst>
          </p:cNvPr>
          <p:cNvSpPr txBox="1"/>
          <p:nvPr/>
        </p:nvSpPr>
        <p:spPr>
          <a:xfrm>
            <a:off x="2836701" y="3811893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DB07C2C2-66AF-06BB-C40B-E781503FBC9E}"/>
              </a:ext>
            </a:extLst>
          </p:cNvPr>
          <p:cNvSpPr txBox="1"/>
          <p:nvPr/>
        </p:nvSpPr>
        <p:spPr>
          <a:xfrm>
            <a:off x="4279015" y="38118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</p:spTree>
    <p:extLst>
      <p:ext uri="{BB962C8B-B14F-4D97-AF65-F5344CB8AC3E}">
        <p14:creationId xmlns:p14="http://schemas.microsoft.com/office/powerpoint/2010/main" val="260749023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MURRAY DARLING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en-AU" sz="5000" dirty="0">
                <a:solidFill>
                  <a:schemeClr val="accent4"/>
                </a:solidFill>
                <a:cs typeface="Hellix"/>
              </a:rPr>
              <a:t>KEBANGKITAN DI WILAYAH</a:t>
            </a:r>
            <a:br>
              <a:rPr lang="en-AU" sz="5000" dirty="0">
                <a:solidFill>
                  <a:schemeClr val="accent4"/>
                </a:solidFill>
                <a:cs typeface="Hellix"/>
              </a:rPr>
            </a:br>
            <a:r>
              <a:rPr lang="en-AU" sz="5000" dirty="0">
                <a:solidFill>
                  <a:schemeClr val="accent4"/>
                </a:solidFill>
                <a:cs typeface="Hellix"/>
              </a:rPr>
              <a:t>HEARTLAND AUSTRALIA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4001893"/>
            <a:ext cx="4170950" cy="992298"/>
          </a:xfrm>
        </p:spPr>
        <p:txBody>
          <a:bodyPr/>
          <a:lstStyle/>
          <a:p>
            <a:pPr marL="12065">
              <a:spcBef>
                <a:spcPts val="590"/>
              </a:spcBef>
              <a:buClr>
                <a:srgbClr val="F00000"/>
              </a:buClr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Riverland, Riverina dan Murray Darling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kekuatan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yang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terkenal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keahlian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keberhasilan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Kisah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sekedar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volume,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bertumbuhnya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produsen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premium dan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varietas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alternatif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menambah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keberagaman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</a:t>
            </a:r>
            <a:r>
              <a:rPr lang="en-AU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lanskap</a:t>
            </a:r>
            <a:r>
              <a:rPr lang="en-AU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3D76D01-0C4F-8218-9B86-BCA48A7837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938"/>
          </a:xfrm>
        </p:spPr>
      </p:pic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4A988337-E160-BFA6-E241-44FBD83728B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AUSTRALIA’S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107263"/>
            <a:ext cx="4204380" cy="3133240"/>
          </a:xfrm>
        </p:spPr>
        <p:txBody>
          <a:bodyPr/>
          <a:lstStyle/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Di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pusat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wine Australia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terdapat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Riverland, Riverina dan Murray Darling –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sumber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kekuatan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produksi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negara.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Produksi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dalam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skala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besar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di wilayah-wilayah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ini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telah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memungkinkan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keberhasilan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luar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biasa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dalam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ekspor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baik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untuk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white wine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maupun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red wine.  </a:t>
            </a:r>
          </a:p>
          <a:p>
            <a:pPr marL="297815" indent="-285750">
              <a:spcBef>
                <a:spcPts val="59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Hari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ini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, wilayah-wilayah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ini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dikenal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akan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kontribusi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mereka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ke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forum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lebih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luas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dengan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pemikiran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ekologi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dan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praktik-praktik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pembuatan</a:t>
            </a:r>
            <a:r>
              <a:rPr lang="en-AU" dirty="0">
                <a:solidFill>
                  <a:srgbClr val="FFFFFF"/>
                </a:solidFill>
                <a:cs typeface="Arial" panose="020B0604020202020204" pitchFamily="34" charset="0"/>
              </a:rPr>
              <a:t>  wine yang </a:t>
            </a:r>
            <a:r>
              <a:rPr lang="en-AU" dirty="0" err="1">
                <a:solidFill>
                  <a:srgbClr val="FFFFFF"/>
                </a:solidFill>
                <a:cs typeface="Arial" panose="020B0604020202020204" pitchFamily="34" charset="0"/>
              </a:rPr>
              <a:t>inovatif</a:t>
            </a:r>
            <a:endParaRPr lang="en-AU" dirty="0"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4829691" cy="1325563"/>
          </a:xfrm>
        </p:spPr>
        <p:txBody>
          <a:bodyPr/>
          <a:lstStyle/>
          <a:p>
            <a:r>
              <a:rPr lang="en-US" sz="5000" dirty="0">
                <a:solidFill>
                  <a:schemeClr val="bg2"/>
                </a:solidFill>
              </a:rPr>
              <a:t>SUMBER KEKUATAN </a:t>
            </a:r>
          </a:p>
          <a:p>
            <a:r>
              <a:rPr lang="en-US" sz="5000" dirty="0">
                <a:solidFill>
                  <a:schemeClr val="bg2"/>
                </a:solidFill>
              </a:rPr>
              <a:t>DI DARATAN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A7485-4D90-C46B-2FB9-8205A92FC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81891-B659-0570-528A-927FF79F7B0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20E9B2-421C-C072-5C66-71AED629620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496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979954"/>
            <a:ext cx="4829691" cy="1530521"/>
          </a:xfrm>
        </p:spPr>
        <p:txBody>
          <a:bodyPr/>
          <a:lstStyle/>
          <a:p>
            <a:pPr marL="12065" indent="0">
              <a:lnSpc>
                <a:spcPct val="100000"/>
              </a:lnSpc>
              <a:spcBef>
                <a:spcPts val="585"/>
              </a:spcBef>
              <a:buNone/>
              <a:tabLst>
                <a:tab pos="203200" algn="l"/>
              </a:tabLst>
            </a:pPr>
            <a:r>
              <a:rPr lang="en-AU" sz="1600" spc="-10" dirty="0">
                <a:cs typeface="Arial" panose="020B0604020202020204" pitchFamily="34" charset="0"/>
              </a:rPr>
              <a:t>Riverland, Riverina dan Murray Darling</a:t>
            </a:r>
          </a:p>
          <a:p>
            <a:pPr marL="297815">
              <a:lnSpc>
                <a:spcPct val="100000"/>
              </a:lnSpc>
              <a:spcBef>
                <a:spcPts val="585"/>
              </a:spcBef>
              <a:tabLst>
                <a:tab pos="203200" algn="l"/>
              </a:tabLst>
            </a:pPr>
            <a:r>
              <a:rPr lang="en-AU" sz="1600" spc="-10" dirty="0" err="1">
                <a:cs typeface="Arial" panose="020B0604020202020204" pitchFamily="34" charset="0"/>
              </a:rPr>
              <a:t>Perkenalan</a:t>
            </a:r>
            <a:endParaRPr lang="en-AU" sz="1600" spc="-10" dirty="0">
              <a:cs typeface="Arial" panose="020B0604020202020204" pitchFamily="34" charset="0"/>
            </a:endParaRPr>
          </a:p>
          <a:p>
            <a:pPr marL="297815">
              <a:lnSpc>
                <a:spcPct val="100000"/>
              </a:lnSpc>
              <a:spcBef>
                <a:spcPts val="585"/>
              </a:spcBef>
              <a:tabLst>
                <a:tab pos="203200" algn="l"/>
              </a:tabLst>
            </a:pPr>
            <a:r>
              <a:rPr lang="en-AU" sz="1600" spc="-10" dirty="0">
                <a:cs typeface="Arial" panose="020B0604020202020204" pitchFamily="34" charset="0"/>
              </a:rPr>
              <a:t>Sejarah</a:t>
            </a:r>
          </a:p>
          <a:p>
            <a:pPr marL="297815">
              <a:lnSpc>
                <a:spcPct val="100000"/>
              </a:lnSpc>
              <a:spcBef>
                <a:spcPts val="585"/>
              </a:spcBef>
              <a:tabLst>
                <a:tab pos="203200" algn="l"/>
              </a:tabLst>
            </a:pPr>
            <a:r>
              <a:rPr lang="en-AU" sz="1600" spc="-10" dirty="0" err="1">
                <a:cs typeface="Arial" panose="020B0604020202020204" pitchFamily="34" charset="0"/>
              </a:rPr>
              <a:t>Geografi</a:t>
            </a:r>
            <a:endParaRPr lang="en-AU" sz="1600" spc="-10" dirty="0">
              <a:cs typeface="Arial" panose="020B0604020202020204" pitchFamily="34" charset="0"/>
            </a:endParaRPr>
          </a:p>
          <a:p>
            <a:pPr marL="297815">
              <a:lnSpc>
                <a:spcPct val="100000"/>
              </a:lnSpc>
              <a:spcBef>
                <a:spcPts val="585"/>
              </a:spcBef>
              <a:tabLst>
                <a:tab pos="203200" algn="l"/>
              </a:tabLst>
            </a:pPr>
            <a:r>
              <a:rPr lang="en-AU" sz="1600" spc="-10" dirty="0" err="1">
                <a:cs typeface="Arial" panose="020B0604020202020204" pitchFamily="34" charset="0"/>
              </a:rPr>
              <a:t>Varietas</a:t>
            </a:r>
            <a:r>
              <a:rPr lang="en-AU" sz="1600" spc="-10" dirty="0">
                <a:cs typeface="Arial" panose="020B0604020202020204" pitchFamily="34" charset="0"/>
              </a:rPr>
              <a:t> yang </a:t>
            </a:r>
            <a:r>
              <a:rPr lang="en-AU" sz="1600" spc="-10" dirty="0" err="1">
                <a:cs typeface="Arial" panose="020B0604020202020204" pitchFamily="34" charset="0"/>
              </a:rPr>
              <a:t>khusus</a:t>
            </a:r>
            <a:endParaRPr lang="en-AU" sz="16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988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SELATAN</a:t>
            </a:r>
            <a:br>
              <a:rPr lang="en-US" dirty="0">
                <a:solidFill>
                  <a:schemeClr val="accent4"/>
                </a:solidFill>
              </a:rPr>
            </a:br>
            <a:r>
              <a:rPr lang="en-US" dirty="0">
                <a:solidFill>
                  <a:schemeClr val="accent4"/>
                </a:solidFill>
              </a:rPr>
              <a:t>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5089451" y="4738021"/>
            <a:ext cx="2488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RIVERLAND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620045" y="2828260"/>
            <a:ext cx="3147732" cy="19563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80482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4200"/>
            <a:ext cx="5009924" cy="792601"/>
          </a:xfrm>
        </p:spPr>
        <p:txBody>
          <a:bodyPr anchor="t"/>
          <a:lstStyle/>
          <a:p>
            <a:r>
              <a:rPr lang="en-US" dirty="0">
                <a:solidFill>
                  <a:schemeClr val="accent5"/>
                </a:solidFill>
              </a:rPr>
              <a:t>RIVERLAND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980500"/>
            <a:ext cx="5735638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000" dirty="0">
                <a:solidFill>
                  <a:schemeClr val="accent4"/>
                </a:solidFill>
              </a:rPr>
              <a:t>VOLUME DAN VARIETAS</a:t>
            </a:r>
          </a:p>
          <a:p>
            <a:endParaRPr lang="en-US" sz="5000" dirty="0">
              <a:solidFill>
                <a:schemeClr val="accent4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1" y="3344535"/>
            <a:ext cx="5100425" cy="2846525"/>
          </a:xfrm>
        </p:spPr>
        <p:txBody>
          <a:bodyPr/>
          <a:lstStyle/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z="1600" dirty="0">
                <a:cs typeface="Arial" panose="020B0604020202020204" pitchFamily="34" charset="0"/>
              </a:rPr>
              <a:t>Tanah </a:t>
            </a:r>
            <a:r>
              <a:rPr lang="en-AU" sz="1600" dirty="0" err="1">
                <a:cs typeface="Arial" panose="020B0604020202020204" pitchFamily="34" charset="0"/>
              </a:rPr>
              <a:t>merah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kuno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dari</a:t>
            </a:r>
            <a:r>
              <a:rPr lang="en-AU" sz="1600" dirty="0">
                <a:cs typeface="Arial" panose="020B0604020202020204" pitchFamily="34" charset="0"/>
              </a:rPr>
              <a:t> Murray River, </a:t>
            </a:r>
            <a:r>
              <a:rPr lang="en-AU" sz="1600" dirty="0" err="1">
                <a:cs typeface="Arial" panose="020B0604020202020204" pitchFamily="34" charset="0"/>
              </a:rPr>
              <a:t>hari-hari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durasi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matahari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bersinar</a:t>
            </a:r>
            <a:r>
              <a:rPr lang="en-AU" sz="1600" dirty="0">
                <a:cs typeface="Arial" panose="020B0604020202020204" pitchFamily="34" charset="0"/>
              </a:rPr>
              <a:t> yang lama dan </a:t>
            </a:r>
            <a:r>
              <a:rPr lang="en-AU" sz="1600" dirty="0" err="1">
                <a:cs typeface="Arial" panose="020B0604020202020204" pitchFamily="34" charset="0"/>
              </a:rPr>
              <a:t>keahlian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dalam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budidaya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anggur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adalah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karakteristik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dari</a:t>
            </a:r>
            <a:r>
              <a:rPr lang="en-AU" sz="1600" dirty="0">
                <a:cs typeface="Arial" panose="020B0604020202020204" pitchFamily="34" charset="0"/>
              </a:rPr>
              <a:t> wilayah </a:t>
            </a:r>
            <a:r>
              <a:rPr lang="en-AU" sz="1600" dirty="0" err="1">
                <a:cs typeface="Arial" panose="020B0604020202020204" pitchFamily="34" charset="0"/>
              </a:rPr>
              <a:t>anggur</a:t>
            </a:r>
            <a:r>
              <a:rPr lang="en-AU" sz="1600" dirty="0">
                <a:cs typeface="Arial" panose="020B0604020202020204" pitchFamily="34" charset="0"/>
              </a:rPr>
              <a:t> Australia Selatan.</a:t>
            </a:r>
          </a:p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z="1600" dirty="0">
                <a:cs typeface="Arial" panose="020B0604020202020204" pitchFamily="34" charset="0"/>
              </a:rPr>
              <a:t>Hanya dua jam </a:t>
            </a:r>
            <a:r>
              <a:rPr lang="en-AU" sz="1600" dirty="0" err="1">
                <a:cs typeface="Arial" panose="020B0604020202020204" pitchFamily="34" charset="0"/>
              </a:rPr>
              <a:t>dari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timur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laut</a:t>
            </a:r>
            <a:r>
              <a:rPr lang="en-AU" sz="1600" dirty="0">
                <a:cs typeface="Arial" panose="020B0604020202020204" pitchFamily="34" charset="0"/>
              </a:rPr>
              <a:t> Adelaide, wilayah </a:t>
            </a:r>
            <a:r>
              <a:rPr lang="en-AU" sz="1600" dirty="0" err="1">
                <a:cs typeface="Arial" panose="020B0604020202020204" pitchFamily="34" charset="0"/>
              </a:rPr>
              <a:t>ini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membentang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dari</a:t>
            </a:r>
            <a:r>
              <a:rPr lang="en-AU" sz="1600" dirty="0">
                <a:cs typeface="Arial" panose="020B0604020202020204" pitchFamily="34" charset="0"/>
              </a:rPr>
              <a:t> Sungai Murray yang </a:t>
            </a:r>
            <a:r>
              <a:rPr lang="en-AU" sz="1600" dirty="0" err="1">
                <a:cs typeface="Arial" panose="020B0604020202020204" pitchFamily="34" charset="0"/>
              </a:rPr>
              <a:t>ikonik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sampai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ke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tepi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dari</a:t>
            </a:r>
            <a:r>
              <a:rPr lang="en-AU" sz="1600" dirty="0">
                <a:cs typeface="Arial" panose="020B0604020202020204" pitchFamily="34" charset="0"/>
              </a:rPr>
              <a:t> Great Australian Outback.</a:t>
            </a:r>
          </a:p>
          <a:p>
            <a:pPr marL="297815" marR="5080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en-AU" sz="1600" dirty="0" err="1">
                <a:cs typeface="Arial" panose="020B0604020202020204" pitchFamily="34" charset="0"/>
              </a:rPr>
              <a:t>Sebagai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pusat</a:t>
            </a:r>
            <a:r>
              <a:rPr lang="en-AU" sz="1600" dirty="0">
                <a:cs typeface="Arial" panose="020B0604020202020204" pitchFamily="34" charset="0"/>
              </a:rPr>
              <a:t> wine </a:t>
            </a:r>
            <a:r>
              <a:rPr lang="en-AU" sz="1600" dirty="0" err="1">
                <a:cs typeface="Arial" panose="020B0604020202020204" pitchFamily="34" charset="0"/>
              </a:rPr>
              <a:t>terbesar</a:t>
            </a:r>
            <a:r>
              <a:rPr lang="en-AU" sz="1600" dirty="0">
                <a:cs typeface="Arial" panose="020B0604020202020204" pitchFamily="34" charset="0"/>
              </a:rPr>
              <a:t> di Australia, Riverland </a:t>
            </a:r>
            <a:r>
              <a:rPr lang="en-AU" sz="1600" dirty="0" err="1">
                <a:cs typeface="Arial" panose="020B0604020202020204" pitchFamily="34" charset="0"/>
              </a:rPr>
              <a:t>menggabungkan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inovasi</a:t>
            </a:r>
            <a:r>
              <a:rPr lang="en-AU" sz="1600" dirty="0">
                <a:cs typeface="Arial" panose="020B0604020202020204" pitchFamily="34" charset="0"/>
              </a:rPr>
              <a:t> modern </a:t>
            </a:r>
            <a:r>
              <a:rPr lang="en-AU" sz="1600" dirty="0" err="1">
                <a:cs typeface="Arial" panose="020B0604020202020204" pitchFamily="34" charset="0"/>
              </a:rPr>
              <a:t>dengan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teknik</a:t>
            </a:r>
            <a:r>
              <a:rPr lang="en-AU" sz="1600" dirty="0">
                <a:cs typeface="Arial" panose="020B0604020202020204" pitchFamily="34" charset="0"/>
              </a:rPr>
              <a:t> yang </a:t>
            </a:r>
            <a:r>
              <a:rPr lang="en-AU" sz="1600" dirty="0" err="1">
                <a:cs typeface="Arial" panose="020B0604020202020204" pitchFamily="34" charset="0"/>
              </a:rPr>
              <a:t>telah</a:t>
            </a:r>
            <a:r>
              <a:rPr lang="en-AU" sz="1600" dirty="0">
                <a:cs typeface="Arial" panose="020B0604020202020204" pitchFamily="34" charset="0"/>
              </a:rPr>
              <a:t> </a:t>
            </a:r>
            <a:r>
              <a:rPr lang="en-AU" sz="1600" dirty="0" err="1">
                <a:cs typeface="Arial" panose="020B0604020202020204" pitchFamily="34" charset="0"/>
              </a:rPr>
              <a:t>diuji</a:t>
            </a:r>
            <a:r>
              <a:rPr lang="en-AU" sz="1600" dirty="0">
                <a:cs typeface="Arial" panose="020B0604020202020204" pitchFamily="34" charset="0"/>
              </a:rPr>
              <a:t> oleh </a:t>
            </a:r>
            <a:r>
              <a:rPr lang="en-AU" sz="1600" dirty="0" err="1">
                <a:cs typeface="Arial" panose="020B0604020202020204" pitchFamily="34" charset="0"/>
              </a:rPr>
              <a:t>waktu</a:t>
            </a:r>
            <a:r>
              <a:rPr lang="en-AU" sz="1600" dirty="0"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0719953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9739" y="368300"/>
            <a:ext cx="4352261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052" y="3542878"/>
            <a:ext cx="2778430" cy="662774"/>
          </a:xfrm>
        </p:spPr>
        <p:txBody>
          <a:bodyPr/>
          <a:lstStyle/>
          <a:p>
            <a:r>
              <a:rPr lang="en-US" dirty="0"/>
              <a:t>PADA AWALNYA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7689" y="4269455"/>
            <a:ext cx="3111020" cy="1461301"/>
          </a:xfrm>
        </p:spPr>
        <p:txBody>
          <a:bodyPr/>
          <a:lstStyle/>
          <a:p>
            <a:pPr marL="313690" marR="5080">
              <a:lnSpc>
                <a:spcPts val="1600"/>
              </a:lnSpc>
              <a:spcBef>
                <a:spcPts val="665"/>
              </a:spcBef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pemilik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Riverland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lama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menetap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di sana, di mana Riverland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rumah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situs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suci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Erawirung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pc="-10" dirty="0" err="1">
                <a:latin typeface="Arial" panose="020B0604020202020204" pitchFamily="34" charset="0"/>
                <a:cs typeface="Arial" panose="020B0604020202020204" pitchFamily="34" charset="0"/>
              </a:rPr>
              <a:t>Aborigin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512088"/>
            <a:ext cx="6968303" cy="473196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 RIVERLAND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6302330" y="4256718"/>
            <a:ext cx="269827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600"/>
              </a:lnSpc>
              <a:spcBef>
                <a:spcPts val="219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Soldier</a:t>
            </a:r>
            <a:r>
              <a:rPr lang="en-GB" sz="1600" i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spc="-10" dirty="0">
                <a:latin typeface="Arial" panose="020B0604020202020204" pitchFamily="34" charset="0"/>
                <a:cs typeface="Arial" panose="020B0604020202020204" pitchFamily="34" charset="0"/>
              </a:rPr>
              <a:t>Settlement</a:t>
            </a:r>
            <a:r>
              <a:rPr lang="en-GB" sz="1600" i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spc="-10" dirty="0">
                <a:latin typeface="Arial" panose="020B0604020202020204" pitchFamily="34" charset="0"/>
                <a:cs typeface="Arial" panose="020B0604020202020204" pitchFamily="34" charset="0"/>
              </a:rPr>
              <a:t>Bill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diterbitkan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16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Banyak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imigran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berpindah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area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yang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membawa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praktik-praktik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penanaman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berkebun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Eropa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6280373" y="354287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1919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67689" y="1036350"/>
            <a:ext cx="6784726" cy="6627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40" dirty="0">
                <a:solidFill>
                  <a:schemeClr val="accent1"/>
                </a:solidFill>
              </a:rPr>
              <a:t>SUATU MIMPI</a:t>
            </a:r>
          </a:p>
          <a:p>
            <a:r>
              <a:rPr lang="en-US" sz="5440" dirty="0">
                <a:solidFill>
                  <a:schemeClr val="accent1"/>
                </a:solidFill>
              </a:rPr>
              <a:t>PELOPOR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11598" y="2288225"/>
            <a:ext cx="3140817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spc="-10" dirty="0"/>
              <a:t>PEMILIK RIVERLAND yang </a:t>
            </a:r>
            <a:r>
              <a:rPr lang="en-US" sz="1600" spc="-10" dirty="0" err="1"/>
              <a:t>sudah</a:t>
            </a:r>
            <a:r>
              <a:rPr lang="en-US" sz="1600" spc="-10" dirty="0"/>
              <a:t> lama </a:t>
            </a:r>
            <a:r>
              <a:rPr lang="en-US" sz="1600" spc="-10" dirty="0" err="1"/>
              <a:t>menetap</a:t>
            </a:r>
            <a:r>
              <a:rPr lang="en-US" sz="1600" spc="-10" dirty="0"/>
              <a:t> di sana </a:t>
            </a:r>
            <a:r>
              <a:rPr lang="en-US" spc="-10" dirty="0" err="1"/>
              <a:t>bergabung</a:t>
            </a:r>
            <a:r>
              <a:rPr lang="en-US" spc="-10" dirty="0"/>
              <a:t> </a:t>
            </a:r>
            <a:r>
              <a:rPr lang="en-US" spc="-10" dirty="0" err="1"/>
              <a:t>dengan</a:t>
            </a:r>
            <a:r>
              <a:rPr lang="en-US" spc="-10" dirty="0"/>
              <a:t> para </a:t>
            </a:r>
            <a:r>
              <a:rPr lang="en-US" spc="-10" dirty="0" err="1"/>
              <a:t>pendatang</a:t>
            </a:r>
            <a:r>
              <a:rPr lang="en-US" spc="-10" dirty="0"/>
              <a:t> </a:t>
            </a:r>
            <a:r>
              <a:rPr lang="en-US" spc="-10" dirty="0" err="1"/>
              <a:t>dari</a:t>
            </a:r>
            <a:r>
              <a:rPr lang="en-US" spc="-10" dirty="0"/>
              <a:t> </a:t>
            </a:r>
            <a:r>
              <a:rPr lang="en-US" spc="-10" dirty="0" err="1"/>
              <a:t>Eropa</a:t>
            </a:r>
            <a:endParaRPr lang="en-AU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82291" y="1574385"/>
            <a:ext cx="2120040" cy="662774"/>
          </a:xfrm>
        </p:spPr>
        <p:txBody>
          <a:bodyPr/>
          <a:lstStyle/>
          <a:p>
            <a:r>
              <a:rPr lang="en-US" dirty="0"/>
              <a:t>1830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08EC02C-5A3E-9CEF-7738-7F00ADF1FD8A}"/>
              </a:ext>
            </a:extLst>
          </p:cNvPr>
          <p:cNvSpPr/>
          <p:nvPr/>
        </p:nvSpPr>
        <p:spPr>
          <a:xfrm>
            <a:off x="4402185" y="325882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9561" y="584200"/>
            <a:ext cx="3902439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167580"/>
            <a:ext cx="2846094" cy="1461301"/>
          </a:xfrm>
        </p:spPr>
        <p:txBody>
          <a:bodyPr/>
          <a:lstStyle/>
          <a:p>
            <a:pPr marL="90170" marR="5080">
              <a:lnSpc>
                <a:spcPts val="1600"/>
              </a:lnSpc>
              <a:spcBef>
                <a:spcPts val="30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Riverland</a:t>
            </a:r>
            <a:r>
              <a:rPr lang="en-GB" sz="16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40" dirty="0" err="1">
                <a:latin typeface="Arial" panose="020B0604020202020204" pitchFamily="34" charset="0"/>
                <a:cs typeface="Arial" panose="020B0604020202020204" pitchFamily="34" charset="0"/>
              </a:rPr>
              <a:t>mendapat</a:t>
            </a:r>
            <a:r>
              <a:rPr lang="en-GB" sz="16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20" dirty="0">
                <a:latin typeface="Arial" panose="020B0604020202020204" pitchFamily="34" charset="0"/>
                <a:cs typeface="Arial" panose="020B0604020202020204" pitchFamily="34" charset="0"/>
              </a:rPr>
              <a:t>momentum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GB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Berri</a:t>
            </a:r>
            <a:r>
              <a:rPr lang="en-GB" sz="1600" i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spc="-10" dirty="0">
                <a:latin typeface="Arial" panose="020B0604020202020204" pitchFamily="34" charset="0"/>
                <a:cs typeface="Arial" panose="020B0604020202020204" pitchFamily="34" charset="0"/>
              </a:rPr>
              <a:t>Co-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en-GB" sz="16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5" dirty="0" err="1"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buka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, yang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menyediakan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spc="-10" dirty="0">
                <a:latin typeface="Arial" panose="020B0604020202020204" pitchFamily="34" charset="0"/>
                <a:cs typeface="Arial" panose="020B0604020202020204" pitchFamily="34" charset="0"/>
              </a:rPr>
              <a:t>area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kebun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1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523348" cy="662774"/>
          </a:xfrm>
        </p:spPr>
        <p:txBody>
          <a:bodyPr/>
          <a:lstStyle/>
          <a:p>
            <a:r>
              <a:rPr lang="en-US" dirty="0"/>
              <a:t>1920an – 1950an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22135" y="2375293"/>
            <a:ext cx="2712415" cy="662775"/>
          </a:xfrm>
        </p:spPr>
        <p:txBody>
          <a:bodyPr/>
          <a:lstStyle/>
          <a:p>
            <a:pPr marR="99060">
              <a:lnSpc>
                <a:spcPts val="1600"/>
              </a:lnSpc>
              <a:spcBef>
                <a:spcPts val="330"/>
              </a:spcBef>
            </a:pP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Minat </a:t>
            </a:r>
            <a:r>
              <a:rPr lang="en-US" spc="-10" dirty="0" err="1">
                <a:latin typeface="Arial" panose="020B0604020202020204" pitchFamily="34" charset="0"/>
                <a:cs typeface="Arial" panose="020B0604020202020204" pitchFamily="34" charset="0"/>
              </a:rPr>
              <a:t>meningkat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85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varietas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ditanam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11250" y="1691442"/>
            <a:ext cx="2975580" cy="662774"/>
          </a:xfrm>
        </p:spPr>
        <p:txBody>
          <a:bodyPr/>
          <a:lstStyle/>
          <a:p>
            <a:r>
              <a:rPr lang="en-US" dirty="0"/>
              <a:t>1960an – 1980an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5"/>
            <a:ext cx="1875509" cy="662774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Penanaman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pohon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dua kali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lipat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2000an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78144" y="1881439"/>
            <a:ext cx="263264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735" marR="5080">
              <a:lnSpc>
                <a:spcPts val="1600"/>
              </a:lnSpc>
              <a:spcBef>
                <a:spcPts val="160"/>
              </a:spcBef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Riverland</a:t>
            </a:r>
            <a:r>
              <a:rPr lang="en-GB" sz="16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65" dirty="0" err="1">
                <a:latin typeface="Arial" panose="020B0604020202020204" pitchFamily="34" charset="0"/>
                <a:cs typeface="Arial" panose="020B0604020202020204" pitchFamily="34" charset="0"/>
              </a:rPr>
              <a:t>menyeimbangkan</a:t>
            </a:r>
            <a:r>
              <a:rPr lang="en-GB" sz="16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65" dirty="0" err="1">
                <a:latin typeface="Arial" panose="020B0604020202020204" pitchFamily="34" charset="0"/>
                <a:cs typeface="Arial" panose="020B0604020202020204" pitchFamily="34" charset="0"/>
              </a:rPr>
              <a:t>keahlian</a:t>
            </a:r>
            <a:r>
              <a:rPr lang="en-GB" sz="16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65" dirty="0" err="1">
                <a:latin typeface="Arial" panose="020B0604020202020204" pitchFamily="34" charset="0"/>
                <a:cs typeface="Arial" panose="020B0604020202020204" pitchFamily="34" charset="0"/>
              </a:rPr>
              <a:t>pembuatan</a:t>
            </a:r>
            <a:r>
              <a:rPr lang="en-GB" sz="16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65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GB" sz="16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spc="-65" dirty="0" err="1">
                <a:latin typeface="Arial" panose="020B0604020202020204" pitchFamily="34" charset="0"/>
                <a:cs typeface="Arial" panose="020B0604020202020204" pitchFamily="34" charset="0"/>
              </a:rPr>
              <a:t>tradisional</a:t>
            </a:r>
            <a:r>
              <a:rPr lang="en-GB" sz="16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inovasi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teknis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menyediakan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sepertiga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juice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i="1" dirty="0">
                <a:latin typeface="Arial" panose="020B0604020202020204" pitchFamily="34" charset="0"/>
                <a:cs typeface="Arial" panose="020B0604020202020204" pitchFamily="34" charset="0"/>
              </a:rPr>
              <a:t>(crush) </a:t>
            </a:r>
            <a:r>
              <a:rPr lang="en-GB" sz="1600" spc="-50" dirty="0">
                <a:latin typeface="Arial" panose="020B0604020202020204" pitchFamily="34" charset="0"/>
                <a:cs typeface="Arial" panose="020B0604020202020204" pitchFamily="34" charset="0"/>
              </a:rPr>
              <a:t>di Australia</a:t>
            </a:r>
            <a:r>
              <a:rPr lang="en-GB" sz="16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67258" y="119758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6605A6-FA0D-090A-F292-8C93F9FAF7AD}"/>
              </a:ext>
            </a:extLst>
          </p:cNvPr>
          <p:cNvSpPr/>
          <p:nvPr/>
        </p:nvSpPr>
        <p:spPr>
          <a:xfrm>
            <a:off x="4440530" y="3231989"/>
            <a:ext cx="394021" cy="39402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014DA5-637E-41FA-BD48-7F4D7F17E0A1}"/>
</file>

<file path=customXml/itemProps3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02256494-4976-4001-aedb-96463ae0d92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3697</Words>
  <Application>Microsoft Office PowerPoint</Application>
  <PresentationFormat>Widescreen</PresentationFormat>
  <Paragraphs>495</Paragraphs>
  <Slides>40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Hellix</vt:lpstr>
      <vt:lpstr>Inter Display</vt:lpstr>
      <vt:lpstr>Arial</vt:lpstr>
      <vt:lpstr>Neue Haas Grotesk Text Pro</vt:lpstr>
      <vt:lpstr>Slide layouts</vt:lpstr>
      <vt:lpstr>PowerPoint Presentation</vt:lpstr>
      <vt:lpstr>PowerPoint Presentation</vt:lpstr>
      <vt:lpstr>AUSTRALIA</vt:lpstr>
      <vt:lpstr>AUSTRALIA’S</vt:lpstr>
      <vt:lpstr>HARI INI KITA AKAN MEMBAHAS</vt:lpstr>
      <vt:lpstr>SELATAN AUSTRALIA</vt:lpstr>
      <vt:lpstr>RIVERLAND</vt:lpstr>
      <vt:lpstr>PADA AWALNYA</vt:lpstr>
      <vt:lpstr>PowerPoint Presentation</vt:lpstr>
      <vt:lpstr>GEOGRAfi, Iklim dan tanah</vt:lpstr>
      <vt:lpstr>IKLIM</vt:lpstr>
      <vt:lpstr>TANAH</vt:lpstr>
      <vt:lpstr>CITA RASA RIVERLAND</vt:lpstr>
      <vt:lpstr>CHARDONNAY KARAKTERISTIK</vt:lpstr>
      <vt:lpstr>SHIRAZ KARAKTERISTIK</vt:lpstr>
      <vt:lpstr>CABERNET SAUVIGNON KARAKTERISTIK</vt:lpstr>
      <vt:lpstr>NSW</vt:lpstr>
      <vt:lpstr>RIVERINA</vt:lpstr>
      <vt:lpstr>1913</vt:lpstr>
      <vt:lpstr>PowerPoint Presentation</vt:lpstr>
      <vt:lpstr>GEOGRAfi, Iklim dan tanah</vt:lpstr>
      <vt:lpstr>PowerPoint Presentation</vt:lpstr>
      <vt:lpstr>TANAH</vt:lpstr>
      <vt:lpstr>CITA RASA RIVERINA</vt:lpstr>
      <vt:lpstr>CHARDONNAY KARAKTERISTIK</vt:lpstr>
      <vt:lpstr>SHIRAZ KARAKTERISTIK</vt:lpstr>
      <vt:lpstr>BOTRYTIS SEMILLON KARAKTERISTIK</vt:lpstr>
      <vt:lpstr>NSW</vt:lpstr>
      <vt:lpstr>MURRAY DARLING</vt:lpstr>
      <vt:lpstr>1888</vt:lpstr>
      <vt:lpstr>PowerPoint Presentation</vt:lpstr>
      <vt:lpstr>GEOGRAfi Iklim dan tanah</vt:lpstr>
      <vt:lpstr>IKLIM</vt:lpstr>
      <vt:lpstr>TANAH</vt:lpstr>
      <vt:lpstr>CITA RASA MURRAY DARLING</vt:lpstr>
      <vt:lpstr>PowerPoint Presentation</vt:lpstr>
      <vt:lpstr>CHARDONNAY KARAKTERISTIK</vt:lpstr>
      <vt:lpstr>MURRAY DARLING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3</cp:revision>
  <dcterms:created xsi:type="dcterms:W3CDTF">2018-07-25T07:02:59Z</dcterms:created>
  <dcterms:modified xsi:type="dcterms:W3CDTF">2026-03-14T08:38:57Z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