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4"/>
  </p:notesMasterIdLst>
  <p:sldIdLst>
    <p:sldId id="256" r:id="rId5"/>
    <p:sldId id="478" r:id="rId6"/>
    <p:sldId id="645" r:id="rId7"/>
    <p:sldId id="637" r:id="rId8"/>
    <p:sldId id="646" r:id="rId9"/>
    <p:sldId id="669" r:id="rId10"/>
    <p:sldId id="647" r:id="rId11"/>
    <p:sldId id="636" r:id="rId12"/>
    <p:sldId id="635" r:id="rId13"/>
    <p:sldId id="641" r:id="rId14"/>
    <p:sldId id="642" r:id="rId15"/>
    <p:sldId id="643" r:id="rId16"/>
    <p:sldId id="648" r:id="rId17"/>
    <p:sldId id="665" r:id="rId18"/>
    <p:sldId id="652" r:id="rId19"/>
    <p:sldId id="666" r:id="rId20"/>
    <p:sldId id="667" r:id="rId21"/>
    <p:sldId id="668" r:id="rId22"/>
    <p:sldId id="670" r:id="rId23"/>
    <p:sldId id="671" r:id="rId24"/>
    <p:sldId id="672" r:id="rId25"/>
    <p:sldId id="673" r:id="rId26"/>
    <p:sldId id="657" r:id="rId27"/>
    <p:sldId id="626" r:id="rId28"/>
    <p:sldId id="280" r:id="rId29"/>
    <p:sldId id="617" r:id="rId30"/>
    <p:sldId id="659" r:id="rId31"/>
    <p:sldId id="340" r:id="rId32"/>
    <p:sldId id="674" r:id="rId33"/>
  </p:sldIdLst>
  <p:sldSz cx="12192000" cy="6858000"/>
  <p:notesSz cx="6858000" cy="9144000"/>
  <p:embeddedFontLst>
    <p:embeddedFont>
      <p:font typeface="Cordia New" panose="020B0304020202020204" pitchFamily="34" charset="-34"/>
      <p:regular r:id="rId35"/>
      <p:bold r:id="rId36"/>
      <p:italic r:id="rId37"/>
      <p:boldItalic r:id="rId38"/>
    </p:embeddedFont>
    <p:embeddedFont>
      <p:font typeface="Inter Display" panose="02000503000000020004"/>
      <p:regular r:id="rId39"/>
      <p:bold r:id="rId40"/>
      <p:italic r:id="rId41"/>
      <p:boldItalic r:id="rId42"/>
    </p:embeddedFont>
    <p:embeddedFont>
      <p:font typeface="Neue Haas Grotesk Text Pro" panose="020B0504020202020204" pitchFamily="34" charset="77"/>
      <p:regular r:id="rId43"/>
      <p:bold r:id="rId44"/>
      <p:italic r:id="rId45"/>
      <p:boldItalic r:id="rId46"/>
    </p:embeddedFont>
  </p:embeddedFontLst>
  <p:custDataLst>
    <p:tags r:id="rId47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41" autoAdjust="0"/>
    <p:restoredTop sz="94897"/>
  </p:normalViewPr>
  <p:slideViewPr>
    <p:cSldViewPr snapToGrid="0">
      <p:cViewPr varScale="1">
        <p:scale>
          <a:sx n="137" d="100"/>
          <a:sy n="137" d="100"/>
        </p:scale>
        <p:origin x="1680" y="18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70" d="100"/>
          <a:sy n="170" d="100"/>
        </p:scale>
        <p:origin x="2104" y="-4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สำรวจประวัติศาสตร์อันเป็นเอกลักษณ์ สภาพการเติบโต การปลูกองุ่น และเฉลิมฉลองให้กับไวน์ที่ทำให้เขตผลิตไวน์ที่ใหญ่ที่สุดของออสเตรเลียโดดเด่น</a:t>
            </a:r>
            <a:r>
              <a:rPr lang="th-TH" sz="1200" dirty="0"/>
              <a:t>ได้ขนา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ดนี้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</a:rPr>
              <a:t>บันทึกย่อของสไลด์แต่ละหน้าจะให้ข้อมูลเพิ่มเติมเกี่ยวกับสไลด์นั้นๆ 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ea typeface="+mn-ea"/>
              </a:rPr>
              <a:t>ช่วงนี้เหมาะกับการชิมไวน์หลากชนิดที่คัดสรรมาและอภิปราย</a:t>
            </a:r>
            <a:endParaRPr lang="en-AU" sz="1200" kern="1200" dirty="0">
              <a:solidFill>
                <a:schemeClr val="tx1"/>
              </a:solidFill>
              <a:effectLst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ea typeface="+mn-ea"/>
              </a:rPr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ea typeface="+mn-ea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869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เป็นที่รู้จักในด้านการผลิตรี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ที่มีความเข้มข้นสูงเป็นพิเศษ โดยมีมิติของผลไม้ประเภทส้มและมะนาว ซ้อนด้วยความเป็นสมุนไพรและแร่ธาตุ มีความสดใหม่ด้วยความอ่อนเยาว์ และจะบ่มได้สมบูรณ์ภายในเวลาไม่ถึง 10 ปี รสชาติไม่หวานเป็นปกติ การหมักแบบธรรมชาติ มีมิติของผลไม้สุกงอมกว่า ทิ้งปริมาณน้ำตาลไว้สูงกว่า กลิ่นไม้โอ๊กกลาง ๆ และการเก็บไวน์ไว้พร้อมกับตะกอนหยาบ (ยีสต์ที่ตายแล้ว) นานขึ้นกลายเป็นสิ่งปกติธรรมดาที่ทำกันมากขึ้นเรื่อย ๆ สำหรับไวน์ที่ผลิตจากองุ่นไร่เดียว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75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92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เขตพื้นที่นี้ผลิต</a:t>
            </a:r>
            <a:r>
              <a:rPr lang="th-TH" dirty="0" err="1"/>
              <a:t>ชาร์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ดอนเนย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</a:rPr>
              <a:t>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 ที่เป็นแบบงดงามและมีโครงสร้างแน่น ให้กลิ่นส้ม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</a:rPr>
              <a:t>เ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กร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</a:rPr>
              <a:t>ปฟ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รุต และเก็บนานได้ดี 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หลากหลายสไตล์ แม้ส่วนใหญ่จะหมักในถังบ่ม แต่ปกติแล้วจะมีรสเข้มข้นโดยไม่หนักเท่า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ชาร์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ดอนเนย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อื่น ๆ </a:t>
            </a:r>
          </a:p>
          <a:p>
            <a:r>
              <a:rPr lang="th-TH" dirty="0">
                <a:latin typeface="Cordia New" panose="020B0304020202020204" pitchFamily="34" charset="-34"/>
              </a:rPr>
              <a:t>ไวน์จากทางใต้อาจละมุนกว่าเล็กน้อยและหรูหรากว่า ในขณะที่ไวน์ทางเหนือจะหนักแน่นกว่าเล็กน้อย</a:t>
            </a:r>
            <a:endParaRPr lang="en-US" dirty="0">
              <a:latin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882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จนกระทั่งไม่นานมานี้ ที่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มักมาจากทางใต้บริเวณเดนมาร์กและ</a:t>
            </a:r>
            <a:r>
              <a:rPr lang="th-TH" dirty="0" err="1"/>
              <a:t>อัล</a:t>
            </a:r>
            <a:r>
              <a:rPr lang="th-TH" dirty="0"/>
              <a:t>บาน</a:t>
            </a:r>
            <a:r>
              <a:rPr lang="th-TH" dirty="0" err="1"/>
              <a:t>ี</a:t>
            </a:r>
            <a:r>
              <a:rPr lang="th-TH" dirty="0"/>
              <a:t> แต่ไวน์ที่ชวนตื่นเต้นบางตัวจะมาจาก</a:t>
            </a:r>
            <a:r>
              <a:rPr lang="th-TH" dirty="0" err="1"/>
              <a:t>เ</a:t>
            </a:r>
            <a:r>
              <a:rPr lang="th-TH" dirty="0"/>
              <a:t>มาท</a:t>
            </a:r>
            <a:r>
              <a:rPr lang="th-TH" dirty="0" err="1"/>
              <a:t>์</a:t>
            </a:r>
            <a:r>
              <a:rPr lang="th-TH" dirty="0"/>
              <a:t> บาร์เกอร</a:t>
            </a:r>
            <a:r>
              <a:rPr lang="th-TH" dirty="0" err="1"/>
              <a:t>์</a:t>
            </a:r>
            <a:r>
              <a:rPr lang="th-TH" dirty="0"/>
              <a:t>ในปีที่อากาศเย็นขึ้นเล็กน้อย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36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9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ไวน์อายุนาน สีเข้ม รสชาติเข้มข้น และทรงพลัง แม้ว่าจะไม่</a:t>
            </a:r>
            <a:r>
              <a:rPr lang="th-TH" dirty="0"/>
              <a:t>มีลักษณะสัมผัสแบบเต็มหนักแน่น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เหมือนไวน์ที่มาจากมาร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กาเรต ริ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เวอร์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54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ปกติ</a:t>
            </a:r>
            <a:r>
              <a:rPr lang="th-TH" dirty="0"/>
              <a:t>แล้วลักษณะสัมผัสปานกลาง ซับซ้อน 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นุ่มละมุน พร้อมความเฝื่อนกำลังดี ผู้ผลิตหลายรายหลีกเลี่ยงที่จะใช้ไม้โอ๊กใหม่ เพื่อดึงรสผลไม้ออกมา</a:t>
            </a:r>
          </a:p>
          <a:p>
            <a:endParaRPr lang="th-TH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แฟรงค์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แลนด์ ริ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เวอร์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และ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มาท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บาร์เกอร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เป็นเขตพื้นที่ย่อยหลักที่เป็นผู้นำการผลิตชีรา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ซ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cs typeface="Cordia New" panose="020B0304020202020204" pitchFamily="34" charset="-34"/>
              </a:rPr>
              <a:t>ความหลากหลายของชนิดดินและสภาพภูมิอากาศในเกรท เซา</a:t>
            </a:r>
            <a:r>
              <a:rPr lang="th-TH" dirty="0" err="1">
                <a:effectLst/>
                <a:cs typeface="Cordia New" panose="020B0304020202020204" pitchFamily="34" charset="-34"/>
              </a:rPr>
              <a:t>เทิร์น</a:t>
            </a:r>
            <a:r>
              <a:rPr lang="th-TH" dirty="0">
                <a:effectLst/>
                <a:cs typeface="Cordia New" panose="020B0304020202020204" pitchFamily="34" charset="-34"/>
              </a:rPr>
              <a:t> ทำให้ผู้ผลิตไวน์สามารถปลูกและผลิตไวน์ได้หลากหลายสไตล์ โดยใช้ส่วนผสมขององุ่นพันธุ์คลาสสิกและองุ่นพันธุ์ที่เกิดขึ้นใหม่ ส่วนพันธุ์ที่โดดเด่นอื่น ๆ ได้แก่ โซ</a:t>
            </a:r>
            <a:r>
              <a:rPr lang="th-TH" dirty="0" err="1">
                <a:effectLst/>
                <a:cs typeface="Cordia New" panose="020B0304020202020204" pitchFamily="34" charset="-34"/>
              </a:rPr>
              <a:t>วีญง</a:t>
            </a:r>
            <a:r>
              <a:rPr lang="th-TH" dirty="0">
                <a:effectLst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cs typeface="Cordia New" panose="020B0304020202020204" pitchFamily="34" charset="-34"/>
              </a:rPr>
              <a:t>บล</a:t>
            </a:r>
            <a:r>
              <a:rPr lang="th-TH" dirty="0">
                <a:effectLst/>
                <a:cs typeface="Cordia New" panose="020B0304020202020204" pitchFamily="34" charset="-34"/>
              </a:rPr>
              <a:t>อง</a:t>
            </a:r>
            <a:r>
              <a:rPr lang="en-US" dirty="0">
                <a:effectLst/>
                <a:cs typeface="Cordia New" panose="020B0304020202020204" pitchFamily="34" charset="-34"/>
              </a:rPr>
              <a:t>,</a:t>
            </a:r>
            <a:r>
              <a:rPr lang="th-TH" dirty="0">
                <a:effectLst/>
                <a:cs typeface="Cordia New" panose="020B0304020202020204" pitchFamily="34" charset="-34"/>
              </a:rPr>
              <a:t> กรูเนอร</a:t>
            </a:r>
            <a:r>
              <a:rPr lang="th-TH" dirty="0" err="1">
                <a:effectLst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cs typeface="Cordia New" panose="020B0304020202020204" pitchFamily="34" charset="-34"/>
              </a:rPr>
              <a:t>เวลท์ลีเน</a:t>
            </a:r>
            <a:r>
              <a:rPr lang="th-TH" dirty="0">
                <a:effectLst/>
                <a:cs typeface="Cordia New" panose="020B0304020202020204" pitchFamily="34" charset="-34"/>
              </a:rPr>
              <a:t>อร</a:t>
            </a:r>
            <a:r>
              <a:rPr lang="th-TH" dirty="0" err="1">
                <a:effectLst/>
                <a:cs typeface="Cordia New" panose="020B0304020202020204" pitchFamily="34" charset="-34"/>
              </a:rPr>
              <a:t>์</a:t>
            </a:r>
            <a:r>
              <a:rPr lang="en-US" b="0" i="0" dirty="0">
                <a:effectLst/>
                <a:cs typeface="Cordia New" panose="020B0304020202020204" pitchFamily="34" charset="-34"/>
              </a:rPr>
              <a:t>,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 เก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เวิสท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ราม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ิเน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อร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์</a:t>
            </a:r>
            <a:r>
              <a:rPr lang="en-US" b="0" i="0" dirty="0">
                <a:effectLst/>
                <a:cs typeface="Cordia New" panose="020B0304020202020204" pitchFamily="34" charset="-34"/>
              </a:rPr>
              <a:t>,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 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มัลเบ็ค</a:t>
            </a:r>
            <a:r>
              <a:rPr lang="en-US" b="0" i="0" dirty="0">
                <a:effectLst/>
                <a:cs typeface="Cordia New" panose="020B0304020202020204" pitchFamily="34" charset="-34"/>
              </a:rPr>
              <a:t>,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 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มูร์เว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ดร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์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 และ เ</a:t>
            </a:r>
            <a:r>
              <a:rPr lang="th-TH" dirty="0">
                <a:cs typeface="Cordia New" panose="020B0304020202020204" pitchFamily="34" charset="-34"/>
              </a:rPr>
              <a:t>กรอ</a:t>
            </a:r>
            <a:r>
              <a:rPr lang="th-TH" b="0" i="0" dirty="0">
                <a:effectLst/>
                <a:cs typeface="Cordia New" panose="020B0304020202020204" pitchFamily="34" charset="-34"/>
              </a:rPr>
              <a:t>นา</a:t>
            </a:r>
            <a:r>
              <a:rPr lang="th-TH" b="0" i="0" dirty="0" err="1">
                <a:effectLst/>
                <a:cs typeface="Cordia New" panose="020B0304020202020204" pitchFamily="34" charset="-34"/>
              </a:rPr>
              <a:t>ช</a:t>
            </a:r>
            <a:endParaRPr lang="th-TH" dirty="0">
              <a:effectLst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cs typeface="Cordia New" panose="020B0304020202020204" pitchFamily="34" charset="-34"/>
              </a:rPr>
              <a:t> </a:t>
            </a:r>
            <a:endParaRPr lang="th-TH" b="0" i="0" u="none" strike="noStrike" kern="1200" dirty="0">
              <a:solidFill>
                <a:schemeClr val="tx1"/>
              </a:solidFill>
              <a:effectLst/>
              <a:cs typeface="Cordia New" panose="020B0304020202020204" pitchFamily="34" charset="-34"/>
            </a:endParaRPr>
          </a:p>
          <a:p>
            <a:pPr marL="0" indent="0" rtl="0">
              <a:buFont typeface="Arial" panose="020B0604020202020204" pitchFamily="34" charset="0"/>
              <a:buNone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ประเด็นการแนะนำเพื่อการอภิปราย </a:t>
            </a:r>
            <a:r>
              <a:rPr lang="en-US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:</a:t>
            </a:r>
            <a:endParaRPr lang="th-TH" b="0" i="0" u="none" strike="noStrike" kern="1200" dirty="0">
              <a:solidFill>
                <a:schemeClr val="tx1"/>
              </a:solidFill>
              <a:effectLst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ไวน์ของเกรท เซา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เทิร์น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มีลักษณะเฉพาะของเขตพื้นที่โดยรวม หรือไวน์เหล่านี้ปรับไปตามเขตพื้นที่ย่อยและสถานที่ที่เกี่ยวข้องเท่านั้น?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รี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สลิงป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ลูกอยู่ในหลายเขตพื้นที่ทั่วออสเตรเลีย อะไรทำให้รี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สลิง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จากเกรท เซา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เทิร์น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แตกต่างจากที่อื่น?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อะไรคือความแตกต่างระหว่างชีรา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ซ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จากเกรท เซา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เทิร์น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ที่อากาศเย็น กับชีรา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ซ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จากเขตพื้นที่ที่อากาศอุ่น อย่างชีรา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ซ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จากบารอ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ซ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ซา 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แวลลีย์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 หรือฮัน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เต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อร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 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แวลลีย์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cs typeface="Cordia New" panose="020B0304020202020204" pitchFamily="34" charset="-34"/>
              </a:rPr>
              <a:t>?</a:t>
            </a:r>
            <a:endParaRPr lang="en-AU" b="0" i="0" u="none" strike="noStrike" kern="1200" dirty="0">
              <a:solidFill>
                <a:schemeClr val="tx1"/>
              </a:solidFill>
              <a:effectLst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AU" b="0" i="0" u="none" strike="noStrike" kern="1200" dirty="0">
              <a:solidFill>
                <a:schemeClr val="tx1"/>
              </a:solidFill>
              <a:effectLst/>
              <a:cs typeface="Cordia New" panose="020B0304020202020204" pitchFamily="34" charset="-34"/>
            </a:endParaRPr>
          </a:p>
          <a:p>
            <a:endParaRPr lang="en-US" dirty="0"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>
                <a:cs typeface="+mn-cs"/>
              </a:rPr>
              <a:t>ช่วงนี้เหมาะกับการชิมไวน์จากเกรท เซา</a:t>
            </a:r>
            <a:r>
              <a:rPr lang="th-TH" dirty="0" err="1">
                <a:cs typeface="+mn-cs"/>
              </a:rPr>
              <a:t>เทิร์น</a:t>
            </a:r>
            <a:r>
              <a:rPr lang="th-TH" dirty="0">
                <a:cs typeface="+mn-cs"/>
              </a:rPr>
              <a:t> ส่วนการชิมเต็มรูปแบบจะจัดไว้ในตอนท้ายของการนำเสนอนี้</a:t>
            </a:r>
          </a:p>
          <a:p>
            <a:endParaRPr lang="th-TH" dirty="0">
              <a:cs typeface="+mn-cs"/>
            </a:endParaRPr>
          </a:p>
          <a:p>
            <a:r>
              <a:rPr lang="th-TH" dirty="0"/>
              <a:t>เกรท เซา</a:t>
            </a:r>
            <a:r>
              <a:rPr lang="th-TH" dirty="0" err="1"/>
              <a:t>เทิร์น</a:t>
            </a:r>
            <a:r>
              <a:rPr lang="th-TH" dirty="0"/>
              <a:t>ตั้งอยู่ลึก</a:t>
            </a:r>
            <a:r>
              <a:rPr lang="th-TH" dirty="0">
                <a:cs typeface="+mn-cs"/>
              </a:rPr>
              <a:t>ลงไปทางใต้สุดของออสเตรเลียตะวันตก เป็นพื้นที่จัดสรรทางชายฝั่ง มีเนินเขาที่เป็นลอนลูกคลื่นเบาบาง เป็นทุ่งเลี้ยงสัตว์แบบเปิด ป่ายูคาลิปตัส และมีหินแกรนิตโผล่ขึ้นมา ซึ่งทอดยาว 150 กิโลเมตรจากเหนือจรดใต้ และ 100 กิโลเมตรจากตะวันออกไปตะวันตก เขตพื้นที่นี้เติบโตอย่างยิ่งใหญ่มากในระยะเวลาอันสั้น และปัจจุบันเป็นที่ตั้งของเครือข่ายที่กำลังเติบโตของผู้ปลูกองุ่นและผู้ผลิตไวน์ ไวน์จำนวนหนึ่งของที่นี่เป็นที่รู้จักในด้านการผลิตที่มีคุณภาพสูง และได้รับการยอมรับมากขึ้นเรื่อย ๆ ว่าดีที่สุดในประเทศ</a:t>
            </a:r>
          </a:p>
          <a:p>
            <a:endParaRPr lang="th-TH" dirty="0">
              <a:cs typeface="+mn-cs"/>
            </a:endParaRPr>
          </a:p>
          <a:p>
            <a:endParaRPr lang="en-US" dirty="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728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 fontAlgn="base">
              <a:buFontTx/>
              <a:buNone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ประเด็นการแนะนำเพื่อการอภิปราย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เกรท เซา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เทิร์น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ได้รับประโยชน์จากความท้าทายสำคัญหลัก ๆ ที่ผู้ผลิตไวน์ในเขตพื้นที่ต้องเผชิญในช่วงต้นอย่างไรบ้าง?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ประวัติความเป็นมาทางการค้าช่วงสั้น ๆ ของเขตพื้นที่ มีความหมายอย่างไรต่อแนวทางการปลูกองุ่นและการผลิตไวน์?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8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84385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ordia New" panose="020B0304020202020204" pitchFamily="34" charset="-34"/>
              </a:rPr>
              <a:t>เกรท เซา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ครอบคลุมพื้นที่ทั้งหมด 39,007 ตารางกิโลเมตร (15,060 ตารางไมล์) โดยมีพื้นที่เพียง 16,712 ตารางกิโลเมตร (6,542 ตารางไมล์) ที่ครอบคลุมโดยห้าเขตพื้นที่ย่อยที่ผลิตไวน์ที่กําหน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ด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ไว้</a:t>
            </a:r>
          </a:p>
          <a:p>
            <a:pPr rtl="0" fontAlgn="base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1" dirty="0" err="1">
                <a:effectLst/>
                <a:latin typeface="Cordia New" panose="020B0304020202020204" pitchFamily="34" charset="-34"/>
              </a:rPr>
              <a:t>อัล</a:t>
            </a:r>
            <a:r>
              <a:rPr lang="th-TH" sz="1200" b="1" dirty="0">
                <a:effectLst/>
                <a:latin typeface="Cordia New" panose="020B0304020202020204" pitchFamily="34" charset="-34"/>
              </a:rPr>
              <a:t>บาน</a:t>
            </a:r>
            <a:r>
              <a:rPr lang="th-TH" sz="1200" b="1" dirty="0" err="1">
                <a:effectLst/>
                <a:latin typeface="Cordia New" panose="020B0304020202020204" pitchFamily="34" charset="-34"/>
              </a:rPr>
              <a:t>ี</a:t>
            </a:r>
            <a:r>
              <a:rPr lang="th-TH" sz="1200" b="1" dirty="0">
                <a:effectLst/>
                <a:latin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: การตั้งถิ่นฐาน</a:t>
            </a:r>
            <a:r>
              <a:rPr lang="th-TH" sz="1200" dirty="0">
                <a:latin typeface="Cordia New" panose="020B0304020202020204" pitchFamily="34" charset="-34"/>
              </a:rPr>
              <a:t>ของชาว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ยุโรปครั้งแรกในออสเตรเลียตะวันตก (เพ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ิร์ธ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ก่อตั้งขึ้นในปี 1829) ถือเป็นศูนย์กลางที่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สําคัญข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องเกรท เซา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เทิร์น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เขตพื้นที่ย่อยนี้อยู่ในที่ต่ำ มีภูมิอากาศแบบชายฝั่ง เชื่อมต่อกับมหาสมุทรใต้ จึงช่วยให้ทั้งพันธุ์องุ่นแดงและพันธุ์องุ่นขาวเติบโตได้ดี รวมถึง โซ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อง, 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และชีรา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ซ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</a:endParaRPr>
          </a:p>
          <a:p>
            <a:pPr rtl="0" fontAlgn="base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rtl="0" fontAlgn="base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</a:rPr>
              <a:t>เดนมาร์ก</a:t>
            </a:r>
            <a:r>
              <a:rPr lang="en-US" sz="1200" b="1" dirty="0"/>
              <a:t> </a:t>
            </a:r>
            <a:r>
              <a:rPr lang="en-US" sz="1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:</a:t>
            </a:r>
            <a:r>
              <a:rPr lang="en-US" sz="1200" b="1" dirty="0"/>
              <a:t> </a:t>
            </a:r>
            <a:r>
              <a:rPr lang="th-TH" sz="1200" dirty="0">
                <a:effectLst/>
              </a:rPr>
              <a:t>มีสภาพภูมิอากาศแบบชายฝั่งที่คล้ายกัน</a:t>
            </a:r>
            <a:r>
              <a:rPr lang="en-US" sz="1200" dirty="0">
                <a:effectLst/>
              </a:rPr>
              <a:t> </a:t>
            </a:r>
            <a:r>
              <a:rPr lang="th-TH" sz="1200" dirty="0">
                <a:effectLst/>
              </a:rPr>
              <a:t>แม้ว่าอากาศจะค่อนข้างเย็นกว่า</a:t>
            </a:r>
            <a:r>
              <a:rPr lang="en-US" sz="1200" dirty="0">
                <a:effectLst/>
              </a:rPr>
              <a:t> </a:t>
            </a:r>
            <a:r>
              <a:rPr lang="th-TH" sz="1200" dirty="0">
                <a:effectLst/>
              </a:rPr>
              <a:t>รวมถึงเนินเขาและหุบเขาสูงชันที่ทำให้เกิดภูมิอากาศจุลภาค</a:t>
            </a:r>
            <a:r>
              <a:rPr lang="th-TH" sz="1200" dirty="0" err="1">
                <a:effectLst/>
              </a:rPr>
              <a:t>จําน</a:t>
            </a:r>
            <a:r>
              <a:rPr lang="th-TH" sz="1200" dirty="0">
                <a:effectLst/>
              </a:rPr>
              <a:t>วนมาก มีไวน์ขาวเป็นส่วนใหญ่ ได้แก่ </a:t>
            </a:r>
            <a:r>
              <a:rPr lang="th-TH" sz="1200" dirty="0" err="1">
                <a:effectLst/>
              </a:rPr>
              <a:t>ชาร์</a:t>
            </a:r>
            <a:r>
              <a:rPr lang="th-TH" sz="1200" dirty="0">
                <a:effectLst/>
              </a:rPr>
              <a:t>ดอนเนย</a:t>
            </a:r>
            <a:r>
              <a:rPr lang="th-TH" sz="1200" dirty="0" err="1">
                <a:effectLst/>
              </a:rPr>
              <a:t>์</a:t>
            </a:r>
            <a:r>
              <a:rPr lang="th-TH" sz="1200" dirty="0">
                <a:effectLst/>
              </a:rPr>
              <a:t> และรี</a:t>
            </a:r>
            <a:r>
              <a:rPr lang="th-TH" sz="1200" dirty="0" err="1">
                <a:effectLst/>
              </a:rPr>
              <a:t>สลิง</a:t>
            </a:r>
            <a:r>
              <a:rPr lang="th-TH" sz="1200" dirty="0">
                <a:effectLst/>
              </a:rPr>
              <a:t> ยังมี</a:t>
            </a:r>
            <a:r>
              <a:rPr lang="th-TH" sz="1200" dirty="0" err="1">
                <a:effectLst/>
              </a:rPr>
              <a:t>พิ</a:t>
            </a:r>
            <a:r>
              <a:rPr lang="th-TH" sz="1200" dirty="0">
                <a:effectLst/>
              </a:rPr>
              <a:t>โน</a:t>
            </a:r>
            <a:r>
              <a:rPr lang="th-TH" sz="1200" dirty="0" err="1">
                <a:effectLst/>
              </a:rPr>
              <a:t>ต์</a:t>
            </a:r>
            <a:r>
              <a:rPr lang="th-TH" sz="1200" dirty="0">
                <a:effectLst/>
              </a:rPr>
              <a:t> นัว</a:t>
            </a:r>
            <a:r>
              <a:rPr lang="th-TH" sz="1200" dirty="0" err="1">
                <a:effectLst/>
              </a:rPr>
              <a:t>ร์</a:t>
            </a:r>
            <a:r>
              <a:rPr lang="th-TH" sz="1200" dirty="0">
                <a:effectLst/>
              </a:rPr>
              <a:t> ที่เติบโตที่นี่ ซึ่งมักปลูกเพื่อผลิตไวน์แบบมีฟอง</a:t>
            </a:r>
          </a:p>
          <a:p>
            <a:pPr rtl="0" fontAlgn="base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แฟรงค์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แลนด์ ริ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เวอร์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ด้วย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ทําเล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ที่ตั้งที่โดดเดี่ยว ชั่วโมงแดดออกที่ยาวนาน กลางคืนเย็นสบาย และดินร่วนปนกรวดที่อุดมสมบูรณ์  เขตพื้นที่ย่อยขนาดใหญ่แห่งนี้จึงได้พัฒนาชื่อเสียงที่โดดเด่นของไวน์คุณภาพดี อย่างรี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, ชีรา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และ คาแบ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วีญง</a:t>
            </a:r>
            <a:endParaRPr lang="th-TH" sz="1200" dirty="0">
              <a:effectLst/>
              <a:latin typeface="Cordia New" panose="020B0304020202020204" pitchFamily="34" charset="-34"/>
            </a:endParaRPr>
          </a:p>
          <a:p>
            <a:endParaRPr lang="en-AU" sz="1200" b="1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เ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มาท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์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บาร์เกอร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์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เขตพื้นที่ย่อยที่อากาศเย็นที่สุด มีระดับความสูงเฉลี่ยสูงกว่าเพื่อนบ้านทางใต้ ความเปลี่ยนแปลงของอุณหภูมิระหว่างวันสูง ทำให้เกิดสภาวะที่เหมาะสม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สําห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รับการเก็บความเป็นกรด และการบ่มที่ยาวนานของรี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และชีรา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ซ</a:t>
            </a:r>
            <a:endParaRPr lang="th-TH" sz="1200" dirty="0">
              <a:effectLst/>
              <a:latin typeface="Cordia New" panose="020B0304020202020204" pitchFamily="34" charset="-34"/>
            </a:endParaRPr>
          </a:p>
          <a:p>
            <a:pPr rtl="0" fontAlgn="base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โพรองกู</a:t>
            </a:r>
            <a:r>
              <a:rPr lang="th-TH" sz="1200" b="1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รัป</a:t>
            </a: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: 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เป็นที่ตั้งของยอดเขาหินแกรนิตโบราณยาว 12 กิโลเมตร (7.5 ไมล์) ซึ่งมีอิทธิพลแบบเต็ม</a:t>
            </a:r>
            <a:r>
              <a:rPr lang="en-US" sz="1200" dirty="0">
                <a:effectLst/>
                <a:latin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ๆ ต่อดิน โซนที่คลายความร้อนตอนกลางคืน จะเกิดจากอากาศอุ่นที่เพิ่มขึ้น ช่วยลดความเสี่ยงของน้ำค้างแข็ง</a:t>
            </a:r>
            <a:r>
              <a:rPr lang="en-US" sz="1200" dirty="0">
                <a:effectLst/>
                <a:latin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และสร้างสภาวะที่เอื้อต่อการสุกเป็นอย่างดีสำหรับองุ่นพันธุ์ที่ชอบภูมิอากาศเย็น โดยเฉพาะรี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latin typeface="Cordia New" panose="020B0304020202020204" pitchFamily="34" charset="-34"/>
              </a:rPr>
              <a:t>ร์</a:t>
            </a:r>
            <a:endParaRPr lang="en-US" sz="1200" dirty="0">
              <a:latin typeface="Cordia New" panose="020B0304020202020204" pitchFamily="34" charset="-34"/>
            </a:endParaRP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/>
              <a:t>หากเขยิ</a:t>
            </a:r>
            <a:r>
              <a:rPr lang="th-TH" dirty="0">
                <a:effectLst/>
                <a:cs typeface="+mn-cs"/>
              </a:rPr>
              <a:t>บขึ้นไปทางเหนือ ไกลออกไปทางเขตพื้นที่ย่อยชายฝั่งของอ</a:t>
            </a:r>
            <a:r>
              <a:rPr lang="th-TH" dirty="0" err="1">
                <a:effectLst/>
                <a:cs typeface="+mn-cs"/>
              </a:rPr>
              <a:t>ัล</a:t>
            </a:r>
            <a:r>
              <a:rPr lang="th-TH" dirty="0">
                <a:effectLst/>
                <a:cs typeface="+mn-cs"/>
              </a:rPr>
              <a:t>บาน</a:t>
            </a:r>
            <a:r>
              <a:rPr lang="th-TH" dirty="0" err="1">
                <a:effectLst/>
                <a:cs typeface="+mn-cs"/>
              </a:rPr>
              <a:t>ีแ</a:t>
            </a:r>
            <a:r>
              <a:rPr lang="th-TH" dirty="0">
                <a:effectLst/>
                <a:cs typeface="+mn-cs"/>
              </a:rPr>
              <a:t>ละเดนมาร์ก อุณหภูมิโดยรวมจะสูงขึ้น และสภาพภูมิอากาศจะเปลี่ยนจากภาคพื้นชายฝั่งไปภาคพื้นทวีป การสะสมความร้อนและช่วงเวลาที่แดดออกไม่เปลี่ยนแปลงมากนัก ดังนั้นการเลือกพื้นที่อย่างระมัดระวังจึงช่วยให้สามารถผลิตไวน์ได้แทบทุกสไตล์ อุณหภูมิเฉลี่ยเดือนมกราคม (MJT) อยู่ที่ 20.1°C (68°</a:t>
            </a:r>
            <a:r>
              <a:rPr lang="th-TH" dirty="0" err="1">
                <a:effectLst/>
                <a:cs typeface="+mn-cs"/>
              </a:rPr>
              <a:t>F</a:t>
            </a:r>
            <a:r>
              <a:rPr lang="th-TH" dirty="0">
                <a:effectLst/>
                <a:cs typeface="+mn-cs"/>
              </a:rPr>
              <a:t>) ปริมาณน้ำฝนในฤดูปลูกเฉลี่ยของเขตพื้นที่ (GSR) คือ 240 มม.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43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cs typeface="+mn-cs"/>
              </a:rPr>
              <a:t>ประเด็นแนะนำเพื่อใช้ในการอภิปราย 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dirty="0">
                <a:effectLst/>
                <a:cs typeface="+mn-cs"/>
              </a:rPr>
              <a:t>อะไรคือความแตกต่างที่</a:t>
            </a:r>
            <a:r>
              <a:rPr lang="th-TH" dirty="0" err="1">
                <a:effectLst/>
                <a:cs typeface="+mn-cs"/>
              </a:rPr>
              <a:t>สําคัญ</a:t>
            </a:r>
            <a:r>
              <a:rPr lang="th-TH" dirty="0">
                <a:effectLst/>
                <a:cs typeface="+mn-cs"/>
              </a:rPr>
              <a:t>ระหว่าง 5 เขตพื้นที่ย่อยของ เกรท เซา</a:t>
            </a:r>
            <a:r>
              <a:rPr lang="th-TH" dirty="0" err="1">
                <a:effectLst/>
                <a:cs typeface="+mn-cs"/>
              </a:rPr>
              <a:t>เทิร์น</a:t>
            </a:r>
            <a:r>
              <a:rPr lang="th-TH" dirty="0">
                <a:effectLst/>
                <a:cs typeface="+mn-cs"/>
              </a:rPr>
              <a:t> ในแง่ของภูมิศาสตร์ ภูมิอากาศ และดิน?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dirty="0">
                <a:effectLst/>
                <a:cs typeface="+mn-cs"/>
              </a:rPr>
              <a:t>ความกว้างใหญ่ไพศาลของเขตพื้นที่ และความหลากหลายของสภาพการเจริญเติบโต ช่วยเหลือหรือขัดขวางความก้าวหน้าของ เกรท เซา</a:t>
            </a:r>
            <a:r>
              <a:rPr lang="th-TH" dirty="0" err="1">
                <a:effectLst/>
                <a:cs typeface="+mn-cs"/>
              </a:rPr>
              <a:t>เทิร์น</a:t>
            </a:r>
            <a:r>
              <a:rPr lang="th-TH" dirty="0">
                <a:effectLst/>
                <a:cs typeface="+mn-cs"/>
              </a:rPr>
              <a:t>  ในฐานะที่เป็นเขตผลิตไวน์ของออสเตรเลีย?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endParaRPr lang="th-TH" dirty="0">
              <a:effectLst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endParaRPr lang="th-TH" dirty="0">
              <a:effectLst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dirty="0">
              <a:effectLst/>
              <a:cs typeface="+mn-cs"/>
            </a:endParaRPr>
          </a:p>
          <a:p>
            <a:endParaRPr lang="en-US" dirty="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cs typeface="+mn-cs"/>
              </a:rPr>
              <a:t>เดนมาร์กและ</a:t>
            </a:r>
            <a:r>
              <a:rPr lang="th-TH" dirty="0" err="1">
                <a:effectLst/>
                <a:cs typeface="+mn-cs"/>
              </a:rPr>
              <a:t>อัล</a:t>
            </a:r>
            <a:r>
              <a:rPr lang="th-TH" dirty="0">
                <a:effectLst/>
                <a:cs typeface="+mn-cs"/>
              </a:rPr>
              <a:t>บาน</a:t>
            </a:r>
            <a:r>
              <a:rPr lang="th-TH" dirty="0" err="1">
                <a:effectLst/>
                <a:cs typeface="+mn-cs"/>
              </a:rPr>
              <a:t>ี</a:t>
            </a:r>
            <a:r>
              <a:rPr lang="th-TH" dirty="0">
                <a:effectLst/>
                <a:cs typeface="+mn-cs"/>
              </a:rPr>
              <a:t>มีอากาศเย็น และชื้นแฉะพอที่จะ</a:t>
            </a:r>
            <a:r>
              <a:rPr lang="th-TH" dirty="0" err="1">
                <a:effectLst/>
                <a:cs typeface="+mn-cs"/>
              </a:rPr>
              <a:t>ทําให้</a:t>
            </a:r>
            <a:r>
              <a:rPr lang="th-TH" dirty="0">
                <a:effectLst/>
                <a:cs typeface="+mn-cs"/>
              </a:rPr>
              <a:t>บางพื้นที่สามารถปลูกแบบแห้งได้ แต่ปริมาณน้ำฝนจะลดลงอย่างมากในพื้นที่ลึกเข้าไปยังแผ่นดินใหญ่ ดังนั้น ไร่องุ่นส่วนใหญ่ โดยเฉพาะไร่องุ่นขนาดใหญ่จึงใช้การชลประทานแบบน้ำหยดในขั้นตอนสำคัญของฤดูเติบโต ความพอเพียงของน้ำเป็นความท้าทายอันยิ่งใหญ่ที่สุดที่เขตพื้นที่ต้องเผชิญ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96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latin typeface="Cordia New" panose="020B0304020202020204" pitchFamily="34" charset="-34"/>
              </a:rPr>
              <a:t>ผู้ผลิตใช้การผสมผสานระหว่างเทคนิคดั้งเดิมและเทคนิคการทดลอง โดย</a:t>
            </a:r>
            <a:r>
              <a:rPr lang="th-TH" dirty="0" err="1">
                <a:effectLst/>
                <a:latin typeface="Cordia New" panose="020B0304020202020204" pitchFamily="34" charset="-34"/>
              </a:rPr>
              <a:t>จําน</a:t>
            </a:r>
            <a:r>
              <a:rPr lang="th-TH" dirty="0">
                <a:effectLst/>
                <a:latin typeface="Cordia New" panose="020B0304020202020204" pitchFamily="34" charset="-34"/>
              </a:rPr>
              <a:t>วนผู้ผลิตไวน์มีขนาดเล็กลงและมีหัวก้าวหน้าได้เพิ่มขึ้นอย่างต่อเนื่อง และมุ่งเน้นไปที่การแทรกแซงกระบวนการน้อยที่สุด ความชอบของผู้บริโภคที่มีต่อไวน</a:t>
            </a:r>
            <a:r>
              <a:rPr lang="th-TH" dirty="0"/>
              <a:t>์</a:t>
            </a:r>
            <a:r>
              <a:rPr lang="th-TH" dirty="0">
                <a:effectLst/>
                <a:latin typeface="Cordia New" panose="020B0304020202020204" pitchFamily="34" charset="-34"/>
              </a:rPr>
              <a:t>ที่รสชาติเบาขึ้น มีความเป็นผลไม้มากขึ้น มีแอลกอฮอล์น้อยลง จะช่วยเสริมจุดแข็งของเกรท เซา</a:t>
            </a:r>
            <a:r>
              <a:rPr lang="th-TH" dirty="0" err="1">
                <a:effectLst/>
                <a:latin typeface="Cordia New" panose="020B0304020202020204" pitchFamily="34" charset="-34"/>
              </a:rPr>
              <a:t>เทิร์น</a:t>
            </a:r>
            <a:r>
              <a:rPr lang="th-TH" dirty="0">
                <a:effectLst/>
                <a:latin typeface="Cordia New" panose="020B0304020202020204" pitchFamily="34" charset="-34"/>
              </a:rPr>
              <a:t> และจะกําหน</a:t>
            </a:r>
            <a:r>
              <a:rPr lang="th-TH" dirty="0" err="1">
                <a:effectLst/>
                <a:latin typeface="Cordia New" panose="020B0304020202020204" pitchFamily="34" charset="-34"/>
              </a:rPr>
              <a:t>ด</a:t>
            </a:r>
            <a:r>
              <a:rPr lang="th-TH" dirty="0">
                <a:effectLst/>
                <a:latin typeface="Cordia New" panose="020B0304020202020204" pitchFamily="34" charset="-34"/>
              </a:rPr>
              <a:t>วิวัฒนาการและความประณีตในการผลิตไวน์ในเขตพื้นที่นี้ต่อไป</a:t>
            </a:r>
          </a:p>
          <a:p>
            <a:endParaRPr lang="en-AU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ประเด็นการแนะนำเพื่อการอภิปราย </a:t>
            </a:r>
            <a:r>
              <a:rPr lang="en-US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:</a:t>
            </a:r>
          </a:p>
          <a:p>
            <a:endParaRPr lang="en-AU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เมื่อเปรียบเทียบกับเขตพื้นที่อื่นของออสเตรเลีย เพราะเหตุใดการเลือกพื้นที่จึงสำคัญอย่างยิ่งในเกรท เซา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</a:rPr>
              <a:t>เทิร์น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?</a:t>
            </a:r>
            <a:endParaRPr lang="en-AU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เหตุใดหลักปฏิบัติ</a:t>
            </a:r>
            <a:r>
              <a:rPr lang="th-TH" dirty="0">
                <a:latin typeface="Cordia New" panose="020B0304020202020204" pitchFamily="34" charset="-34"/>
              </a:rPr>
              <a:t>เรื่อง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</a:rPr>
              <a:t>ไร่องุ่นแบบยั่งยืนที่มากขึ้นจึงโดดเด่นในช่วงไม่กี่ปีหลังนี้?  สิ่งเหล่านี้มีผลกระทบต่อกระบวนการผลิตไวน์ในเขตพื้นที่อย่างไร?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</a:rPr>
              <a:t>การหมักโดยใช้องุ่นทั้งช่อผล</a:t>
            </a:r>
            <a:r>
              <a:rPr lang="en-US" dirty="0">
                <a:latin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</a:rPr>
              <a:t>การบ่มทั้งตะกอนหยาบ (ยีสต์ที่ตายแล้</a:t>
            </a:r>
            <a:r>
              <a:rPr lang="th-TH" dirty="0"/>
              <a:t>ว)</a:t>
            </a:r>
            <a:r>
              <a:rPr lang="th-TH" dirty="0">
                <a:latin typeface="Cordia New" panose="020B0304020202020204" pitchFamily="34" charset="-34"/>
              </a:rPr>
              <a:t> และการเปลี่ยนไปใช้ถังไม้โอ๊กขนาดใหญ่ มีผลกระทบต่อไวน์อย่างไร?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71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dirty="0">
                <a:effectLst/>
              </a:rPr>
              <a:t>แม้</a:t>
            </a:r>
            <a:r>
              <a:rPr lang="th-TH" dirty="0">
                <a:latin typeface="Cordia New" panose="020B0304020202020204" pitchFamily="34" charset="-34"/>
              </a:rPr>
              <a:t>การจัดอันดับจะดูจากน้ำหนัก แต่ไวน์ รี</a:t>
            </a:r>
            <a:r>
              <a:rPr lang="th-TH" dirty="0" err="1">
                <a:latin typeface="Cordia New" panose="020B0304020202020204" pitchFamily="34" charset="-34"/>
              </a:rPr>
              <a:t>สลิง</a:t>
            </a:r>
            <a:r>
              <a:rPr lang="th-TH" dirty="0">
                <a:latin typeface="Cordia New" panose="020B0304020202020204" pitchFamily="34" charset="-34"/>
              </a:rPr>
              <a:t>, ชีรา</a:t>
            </a:r>
            <a:r>
              <a:rPr lang="th-TH" dirty="0" err="1">
                <a:latin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</a:rPr>
              <a:t>, คาแบ</a:t>
            </a:r>
            <a:r>
              <a:rPr lang="th-TH" dirty="0" err="1">
                <a:latin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</a:rPr>
              <a:t> โซ</a:t>
            </a:r>
            <a:r>
              <a:rPr lang="th-TH" dirty="0" err="1">
                <a:latin typeface="Cordia New" panose="020B0304020202020204" pitchFamily="34" charset="-34"/>
              </a:rPr>
              <a:t>วีญง</a:t>
            </a:r>
            <a:r>
              <a:rPr lang="th-TH" dirty="0">
                <a:latin typeface="Cordia New" panose="020B0304020202020204" pitchFamily="34" charset="-34"/>
              </a:rPr>
              <a:t>, </a:t>
            </a:r>
            <a:r>
              <a:rPr lang="th-TH" dirty="0" err="1">
                <a:latin typeface="Cordia New" panose="020B0304020202020204" pitchFamily="34" charset="-34"/>
              </a:rPr>
              <a:t>ชาร์</a:t>
            </a:r>
            <a:r>
              <a:rPr lang="th-TH" dirty="0">
                <a:latin typeface="Cordia New" panose="020B0304020202020204" pitchFamily="34" charset="-34"/>
              </a:rPr>
              <a:t>ดอนเนย</a:t>
            </a:r>
            <a:r>
              <a:rPr lang="th-TH" dirty="0" err="1">
                <a:latin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</a:rPr>
              <a:t> และ</a:t>
            </a:r>
            <a:r>
              <a:rPr lang="th-TH" dirty="0" err="1">
                <a:latin typeface="Cordia New" panose="020B0304020202020204" pitchFamily="34" charset="-34"/>
              </a:rPr>
              <a:t>พิ</a:t>
            </a:r>
            <a:r>
              <a:rPr lang="th-TH" dirty="0">
                <a:latin typeface="Cordia New" panose="020B0304020202020204" pitchFamily="34" charset="-34"/>
              </a:rPr>
              <a:t>โน</a:t>
            </a:r>
            <a:r>
              <a:rPr lang="th-TH" dirty="0" err="1">
                <a:latin typeface="Cordia New" panose="020B0304020202020204" pitchFamily="34" charset="-34"/>
              </a:rPr>
              <a:t>ต์</a:t>
            </a:r>
            <a:r>
              <a:rPr lang="th-TH" dirty="0">
                <a:latin typeface="Cordia New" panose="020B0304020202020204" pitchFamily="34" charset="-34"/>
              </a:rPr>
              <a:t> นัว</a:t>
            </a:r>
            <a:r>
              <a:rPr lang="th-TH" dirty="0" err="1">
                <a:latin typeface="Cordia New" panose="020B0304020202020204" pitchFamily="34" charset="-34"/>
              </a:rPr>
              <a:t>ร์</a:t>
            </a:r>
            <a:r>
              <a:rPr lang="th-TH" dirty="0">
                <a:latin typeface="Cordia New" panose="020B0304020202020204" pitchFamily="34" charset="-34"/>
              </a:rPr>
              <a:t>ก็เป็นไวน์ที่มีชื่อเสียงที่สุดของเกรท เซา</a:t>
            </a:r>
            <a:r>
              <a:rPr lang="th-TH" dirty="0" err="1">
                <a:latin typeface="Cordia New" panose="020B0304020202020204" pitchFamily="34" charset="-34"/>
              </a:rPr>
              <a:t>เทิร์น</a:t>
            </a:r>
            <a:endParaRPr lang="th-TH" dirty="0">
              <a:effectLst/>
              <a:latin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3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32121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7371991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519840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00F615-AB78-1EA7-CC11-9BD4C20DC94C}"/>
              </a:ext>
            </a:extLst>
          </p:cNvPr>
          <p:cNvSpPr/>
          <p:nvPr userDrawn="1"/>
        </p:nvSpPr>
        <p:spPr>
          <a:xfrm>
            <a:off x="9845722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150539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4170679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2E0D64-F365-6B0D-5636-3C915C04E4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63" b="10963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23750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FBCC342F-E4F8-3BC2-D70C-DB45D1359677}"/>
              </a:ext>
            </a:extLst>
          </p:cNvPr>
          <p:cNvSpPr txBox="1"/>
          <p:nvPr/>
        </p:nvSpPr>
        <p:spPr>
          <a:xfrm rot="5400000">
            <a:off x="10436465" y="553462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lang="en-AU" sz="800" spc="-15" dirty="0">
                <a:latin typeface="Neue Haas Grotesk Text Pro" panose="020B0504020202020204" pitchFamily="34" charset="77"/>
                <a:cs typeface="Arial" panose="020B0604020202020204" pitchFamily="34" charset="0"/>
              </a:rPr>
              <a:t>Wines of Western Australia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8" t="48" r="27414" b="337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ฉากหลังอันโดดเด่น</a:t>
            </a:r>
          </a:p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ของภูมิทัศน์ธรรมชาติ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842545"/>
            <a:ext cx="5180807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ห่างจากเมืองเพ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ิร์ธ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ประมาณ 360 กม. ทางตะวันตกเฉียงใต้อันห่างไกลของออสเตรเลียตะวันตก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ประกอบด้วย 5 เขตพื้นที่ย่อย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เขตพื้นที่อากาศเย็นที่สุดของออสเตรเลียตะวันตก ด้วยภูมิอากาศแบบ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เนียนแปรผันจากภูมิอากาศแบบชายทะเล สู่ภูมิอากาศแบบภาคพื้นทวีป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ภูมิประเทศที่หลากหลาย อุดมสมบูรณ์ด้วยดินระดับปานกลาง ตั้งชื่อตามสายพันธุ์ยูคาลิปตัสที่โดดเด่น</a:t>
            </a:r>
            <a:endParaRPr lang="en-US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D4F530BC-93AD-05B4-4721-826735F6A6F3}"/>
              </a:ext>
            </a:extLst>
          </p:cNvPr>
          <p:cNvSpPr txBox="1"/>
          <p:nvPr/>
        </p:nvSpPr>
        <p:spPr>
          <a:xfrm>
            <a:off x="115815" y="6522358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568146" cy="112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</a:p>
          <a:p>
            <a:pPr algn="l">
              <a:lnSpc>
                <a:spcPct val="82000"/>
              </a:lnSpc>
            </a:pP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ในวงกว้าง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47592" y="2219211"/>
            <a:ext cx="4183027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0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เคลื่อนย้ายจากภูมิอากาศ ภาคพื้นทะเล เลียบชายฝั่ง ไปสู่ภูมิอากาศ ภาคพื้นทวีป ลึกเข้าไปทางเหนือและแผ่นดินใหญ่มากขึ้น</a:t>
            </a:r>
            <a:endParaRPr lang="en-AU" sz="20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8265" y="64169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8265" y="52939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10168" y="62443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66E7AA25-4D36-A4B3-95E7-EABADF5FA741}"/>
              </a:ext>
            </a:extLst>
          </p:cNvPr>
          <p:cNvSpPr txBox="1"/>
          <p:nvPr/>
        </p:nvSpPr>
        <p:spPr>
          <a:xfrm>
            <a:off x="120068" y="6622863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9EF9C20E-4CEC-5DC6-2133-78E4169CD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92194453-56F3-CC62-7B6C-FCBE49CD146B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F1384C6-5647-FA23-30CB-F32ECBB9CA55}"/>
              </a:ext>
            </a:extLst>
          </p:cNvPr>
          <p:cNvSpPr txBox="1">
            <a:spLocks/>
          </p:cNvSpPr>
          <p:nvPr/>
        </p:nvSpPr>
        <p:spPr>
          <a:xfrm>
            <a:off x="6430619" y="3888332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-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380 เมตร (33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1,247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E6C087-A09B-3F85-1611-CB32BB4973DB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5D16E2-694C-70B4-7013-FE8B994AF0FF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6E7468-2CDD-F364-058D-FFCC23522859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BDCD0F-F3E2-E39C-8B75-00A3F5915214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48" r="12996" b="291"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ประเภทของดินแตกต่างกันมาก แต่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แฟรงค์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บาร์เกอร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มีทรายกรวดและดินร่วนอยู่มากกว่าดินเหนียว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เป็นที่ตั้งของดินทรายกรวด ในขณะที่โพรองกู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รัป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ประกอบด้วยดินร่วนปนคารี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48E91548-C3EA-2F2C-EF9C-ABF0A24FB1AA}"/>
              </a:ext>
            </a:extLst>
          </p:cNvPr>
          <p:cNvSpPr txBox="1"/>
          <p:nvPr/>
        </p:nvSpPr>
        <p:spPr>
          <a:xfrm>
            <a:off x="119902" y="6268954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Swinney Vineyards, Frankland River</a:t>
            </a:r>
            <a:endParaRPr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2A306A17-8806-BA3C-29EB-9FD028F28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การปลูกองุ่นใน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9964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10CCEEF-B9D9-6ED3-D0B9-F8CCE08809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2931511"/>
            <a:ext cx="4352706" cy="2846525"/>
          </a:xfrm>
        </p:spPr>
        <p:txBody>
          <a:bodyPr/>
          <a:lstStyle/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มีสภาวะเอื้อต่อการปลูกองุ่นหลากหลายสายพันธุ์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การเลือกพื้นที่เป็นปัจจัยสำคัญ ผู้ผลิตใช้แนวทางที่คำนึงถึงแตร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ไร่องุ่นใช้แรงงานมาก การขาดแคลนแรงงานและน้ำนับเป็นความท้าทายสำคัญ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ฟาร์มแบบยั่งยืนกำลังได้รับความสนใจสูงขึ้น</a:t>
            </a:r>
          </a:p>
          <a:p>
            <a:pPr marL="285750" indent="-285750">
              <a:lnSpc>
                <a:spcPct val="99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ช่วงเก็บเกี่ยว : กลางกุมภาพันธ์ - ปลายเมษายน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F0005592-7E2C-CC92-12DE-9344A98E0ED7}"/>
              </a:ext>
            </a:extLst>
          </p:cNvPr>
          <p:cNvSpPr txBox="1"/>
          <p:nvPr/>
        </p:nvSpPr>
        <p:spPr>
          <a:xfrm>
            <a:off x="10178304" y="6489700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56" b="12980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การผลิตไวน์ใน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pPr>
              <a:lnSpc>
                <a:spcPct val="88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bg1"/>
                </a:solidFill>
                <a:latin typeface="+mj-lt"/>
                <a:cs typeface="Cordia New" panose="020B0304020202020204" pitchFamily="34" charset="-34"/>
              </a:rPr>
              <a:t>เกรท เซา</a:t>
            </a:r>
            <a:r>
              <a:rPr lang="th-TH" sz="6000" b="1" dirty="0" err="1">
                <a:solidFill>
                  <a:schemeClr val="bg1"/>
                </a:solidFill>
                <a:latin typeface="+mj-lt"/>
                <a:cs typeface="Cordia New" panose="020B0304020202020204" pitchFamily="34" charset="-34"/>
              </a:rPr>
              <a:t>เทิร์น</a:t>
            </a:r>
            <a:endParaRPr lang="en-AU" sz="4800" b="1" dirty="0">
              <a:solidFill>
                <a:schemeClr val="bg1"/>
              </a:solidFill>
              <a:latin typeface="+mj-lt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334885" cy="3272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ขึ้นอยู่กับเขตพื้นที่ย่อย ความหลากหลายขององุ่น และสไตล์ที่ต้องการ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การรักษาคุณลักษณะของผลไม้หลักเป็นสิ่งสำคัญที่สุด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การหมักด้วยยีสต์ที่เพาะเลี้ยงและยีสต์ธรรมชาติ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ถังบ่มแตกต่างกันไป โดยความนิยมถังโอ๊กขนาดใหญ่มีเพิ่มมากขึ้น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ผู้ผลิตไวน์ใช้นวัตกรรมรุ่นใหม่ทดลองใช้เทคน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การแทรกแซงกระบวนการให้น้อยที่สุด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E9F1B81A-C2DF-E8A9-F8C8-D37F792954AF}"/>
              </a:ext>
            </a:extLst>
          </p:cNvPr>
          <p:cNvSpPr txBox="1"/>
          <p:nvPr/>
        </p:nvSpPr>
        <p:spPr>
          <a:xfrm>
            <a:off x="10123874" y="6522358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ภาพถ่ายโดย </a:t>
            </a:r>
            <a:r>
              <a:rPr lang="en-GB"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 Southern 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9085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03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96186" y="542225"/>
            <a:ext cx="9241230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พันธุ์องุ่นสำคัญ 5 อันดับแรก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AU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5004028" y="5470367"/>
            <a:ext cx="1842968" cy="160043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AU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45597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2971312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9361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CE5A720E-9B38-61E0-CE5D-43B2BBC9DE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5388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294A3E53-FEA9-D38F-D4F3-D673BE9C0B26}"/>
              </a:ext>
            </a:extLst>
          </p:cNvPr>
          <p:cNvSpPr txBox="1"/>
          <p:nvPr/>
        </p:nvSpPr>
        <p:spPr>
          <a:xfrm rot="16200000">
            <a:off x="4742282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B96BE160-4B4C-BE0B-231A-05E6411F1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1016" y="1933074"/>
            <a:ext cx="1182507" cy="3579859"/>
          </a:xfrm>
          <a:prstGeom prst="rect">
            <a:avLst/>
          </a:prstGeom>
        </p:spPr>
      </p:pic>
      <p:sp>
        <p:nvSpPr>
          <p:cNvPr id="23" name="object 10">
            <a:extLst>
              <a:ext uri="{FF2B5EF4-FFF2-40B4-BE49-F238E27FC236}">
                <a16:creationId xmlns:a16="http://schemas.microsoft.com/office/drawing/2014/main" id="{907E95D9-CE61-CD43-1042-8DEB81915365}"/>
              </a:ext>
            </a:extLst>
          </p:cNvPr>
          <p:cNvSpPr txBox="1"/>
          <p:nvPr/>
        </p:nvSpPr>
        <p:spPr>
          <a:xfrm rot="16200000">
            <a:off x="6797910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611991"/>
            <a:ext cx="5256666" cy="785732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รสชาติของ </a:t>
            </a:r>
            <a:b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73367C-2B32-1282-573A-A0E30974C6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722611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สายพันธุ์ที่โดดเด่น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608AE01A-49F0-A92B-09DA-6BA498079BA5}"/>
              </a:ext>
            </a:extLst>
          </p:cNvPr>
          <p:cNvSpPr txBox="1"/>
          <p:nvPr/>
        </p:nvSpPr>
        <p:spPr>
          <a:xfrm>
            <a:off x="119902" y="6292564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lang="en-GB"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1999298"/>
            <a:ext cx="2352543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มีศักยภาพดีเลิศ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ที่จะเก็บไว้นาน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568761"/>
            <a:ext cx="1744270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ไวน์ขาวดาวเด่น 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ของเขตผลิตไวน์นี้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10008065" y="3980004"/>
            <a:ext cx="2069911" cy="237052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เขียว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ดอกไม้ขาว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ชอล์ก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ผลไม้เม็ดเดี่ยว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BF7CD-47A9-B85B-08B7-49ACEB2F6ED4}"/>
              </a:ext>
            </a:extLst>
          </p:cNvPr>
          <p:cNvSpPr txBox="1"/>
          <p:nvPr/>
        </p:nvSpPr>
        <p:spPr>
          <a:xfrm>
            <a:off x="1719854" y="4190639"/>
            <a:ext cx="2352543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องุ่นจากไร่เดียว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อยู่ในอันดับต้น ๆ 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ขององุ่นที่ดีที่สุดของออสเตรเลีย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903943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525590" y="1889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889733" y="1886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3253876" y="1886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618019" y="1886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982543" y="1886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347067" y="1886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705412" y="1886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5076114" y="1886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440638" y="1886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68161" y="23259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525590" y="30390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889733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3253876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618019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982543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347067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705412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5076114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440638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525590" y="39371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889733" y="39342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3253876" y="39342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618019" y="39342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982543" y="39342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347067" y="39342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705412" y="39342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5076114" y="39342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440638" y="39342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525590" y="47428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889733" y="47399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3253876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618019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982543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347067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705412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5076114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440638" y="4739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525590" y="53962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889733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3253876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618019" y="53933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982543" y="5393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347067" y="5393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705412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5076114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440638" y="5393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525590" y="61808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889733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3253876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618019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5076114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440638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427558" y="58932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62401" y="589326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990440" y="58932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038449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22F62B-F26A-412D-6417-16384AC78900}"/>
              </a:ext>
            </a:extLst>
          </p:cNvPr>
          <p:cNvGrpSpPr/>
          <p:nvPr/>
        </p:nvGrpSpPr>
        <p:grpSpPr>
          <a:xfrm>
            <a:off x="3952450" y="6177978"/>
            <a:ext cx="278634" cy="272668"/>
            <a:chOff x="4711806" y="6177978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4848732" y="61779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4711806" y="61779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4478629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3043840" y="2323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FF83CACA-C027-7EB1-755B-536D0A7EBDE2}"/>
              </a:ext>
            </a:extLst>
          </p:cNvPr>
          <p:cNvSpPr txBox="1"/>
          <p:nvPr/>
        </p:nvSpPr>
        <p:spPr>
          <a:xfrm>
            <a:off x="719473" y="5001511"/>
            <a:ext cx="18061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(ส่วนใหญ่ไม่ได้บ่มในถังไม้โอ๊ก บางส่วนใช้ในไวน์บางประเภท)</a:t>
            </a:r>
            <a:endParaRPr lang="en-US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BA7A55F-3EAC-5F28-E1A3-295C9719758F}"/>
              </a:ext>
            </a:extLst>
          </p:cNvPr>
          <p:cNvSpPr/>
          <p:nvPr/>
        </p:nvSpPr>
        <p:spPr>
          <a:xfrm>
            <a:off x="4338923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4F1FB2-F9AD-AA58-40A6-46B71CADC9FC}"/>
              </a:ext>
            </a:extLst>
          </p:cNvPr>
          <p:cNvSpPr/>
          <p:nvPr/>
        </p:nvSpPr>
        <p:spPr>
          <a:xfrm>
            <a:off x="4703447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D92F80-7B3A-7F3F-4476-3F3C8C9BC38C}"/>
              </a:ext>
            </a:extLst>
          </p:cNvPr>
          <p:cNvSpPr txBox="1"/>
          <p:nvPr/>
        </p:nvSpPr>
        <p:spPr>
          <a:xfrm>
            <a:off x="747915" y="1873143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56CB22-BBA0-4503-3BA6-655EAD068ED5}"/>
              </a:ext>
            </a:extLst>
          </p:cNvPr>
          <p:cNvCxnSpPr>
            <a:cxnSpLocks/>
          </p:cNvCxnSpPr>
          <p:nvPr/>
        </p:nvCxnSpPr>
        <p:spPr>
          <a:xfrm>
            <a:off x="1018461" y="2035759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7DC9352-A127-4300-FF9E-B43CF6402964}"/>
              </a:ext>
            </a:extLst>
          </p:cNvPr>
          <p:cNvSpPr txBox="1"/>
          <p:nvPr/>
        </p:nvSpPr>
        <p:spPr>
          <a:xfrm>
            <a:off x="747914" y="28980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3331B63-0AF4-A9A6-C037-10BA35B050ED}"/>
              </a:ext>
            </a:extLst>
          </p:cNvPr>
          <p:cNvSpPr txBox="1"/>
          <p:nvPr/>
        </p:nvSpPr>
        <p:spPr>
          <a:xfrm>
            <a:off x="2427558" y="269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76575071-D0A5-336D-9E03-044B6FA2346F}"/>
              </a:ext>
            </a:extLst>
          </p:cNvPr>
          <p:cNvSpPr txBox="1"/>
          <p:nvPr/>
        </p:nvSpPr>
        <p:spPr>
          <a:xfrm>
            <a:off x="3697309" y="269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F9BE8568-4254-F832-0393-011FD706B63F}"/>
              </a:ext>
            </a:extLst>
          </p:cNvPr>
          <p:cNvSpPr txBox="1"/>
          <p:nvPr/>
        </p:nvSpPr>
        <p:spPr>
          <a:xfrm>
            <a:off x="4990440" y="269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9E70ADA-330D-A1C9-0CE1-EE04CBF25532}"/>
              </a:ext>
            </a:extLst>
          </p:cNvPr>
          <p:cNvSpPr txBox="1"/>
          <p:nvPr/>
        </p:nvSpPr>
        <p:spPr>
          <a:xfrm>
            <a:off x="2427558" y="3609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DCBA8508-3453-3F1B-E514-FC9B1C44C71E}"/>
              </a:ext>
            </a:extLst>
          </p:cNvPr>
          <p:cNvSpPr txBox="1"/>
          <p:nvPr/>
        </p:nvSpPr>
        <p:spPr>
          <a:xfrm>
            <a:off x="3548126" y="360917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7B07E5E9-4F67-4526-47B4-7657F65E08F3}"/>
              </a:ext>
            </a:extLst>
          </p:cNvPr>
          <p:cNvSpPr txBox="1"/>
          <p:nvPr/>
        </p:nvSpPr>
        <p:spPr>
          <a:xfrm>
            <a:off x="4990440" y="3609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ADACC0F-8A26-1962-662E-507856F31C5A}"/>
              </a:ext>
            </a:extLst>
          </p:cNvPr>
          <p:cNvCxnSpPr>
            <a:cxnSpLocks/>
          </p:cNvCxnSpPr>
          <p:nvPr/>
        </p:nvCxnSpPr>
        <p:spPr>
          <a:xfrm>
            <a:off x="1852289" y="3197294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">
            <a:extLst>
              <a:ext uri="{FF2B5EF4-FFF2-40B4-BE49-F238E27FC236}">
                <a16:creationId xmlns:a16="http://schemas.microsoft.com/office/drawing/2014/main" id="{DD6D7CFC-E936-2021-D5DD-2C2033DC2E17}"/>
              </a:ext>
            </a:extLst>
          </p:cNvPr>
          <p:cNvSpPr txBox="1"/>
          <p:nvPr/>
        </p:nvSpPr>
        <p:spPr>
          <a:xfrm>
            <a:off x="747914" y="38782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EFCE584-59D0-33A1-F4AF-50EDF58CFC43}"/>
              </a:ext>
            </a:extLst>
          </p:cNvPr>
          <p:cNvCxnSpPr>
            <a:cxnSpLocks/>
          </p:cNvCxnSpPr>
          <p:nvPr/>
        </p:nvCxnSpPr>
        <p:spPr>
          <a:xfrm>
            <a:off x="1707889" y="4068445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D8E00C25-1525-B0C3-35C1-58059F4EC7D6}"/>
              </a:ext>
            </a:extLst>
          </p:cNvPr>
          <p:cNvSpPr txBox="1"/>
          <p:nvPr/>
        </p:nvSpPr>
        <p:spPr>
          <a:xfrm>
            <a:off x="2301510" y="4378049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432C4FD2-9B38-CB87-5632-F1FFD73CAF6C}"/>
              </a:ext>
            </a:extLst>
          </p:cNvPr>
          <p:cNvSpPr txBox="1"/>
          <p:nvPr/>
        </p:nvSpPr>
        <p:spPr>
          <a:xfrm>
            <a:off x="3548126" y="437804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4E7E5D78-1BF1-0C45-DF7B-839D1FDBF25E}"/>
              </a:ext>
            </a:extLst>
          </p:cNvPr>
          <p:cNvSpPr txBox="1"/>
          <p:nvPr/>
        </p:nvSpPr>
        <p:spPr>
          <a:xfrm>
            <a:off x="4990440" y="43780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0A6342E6-E2CC-6F16-908E-637700A84433}"/>
              </a:ext>
            </a:extLst>
          </p:cNvPr>
          <p:cNvSpPr txBox="1"/>
          <p:nvPr/>
        </p:nvSpPr>
        <p:spPr>
          <a:xfrm>
            <a:off x="747913" y="4740833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982BE02-36CC-DF0E-D28C-FB537A932B74}"/>
              </a:ext>
            </a:extLst>
          </p:cNvPr>
          <p:cNvCxnSpPr>
            <a:cxnSpLocks/>
          </p:cNvCxnSpPr>
          <p:nvPr/>
        </p:nvCxnSpPr>
        <p:spPr>
          <a:xfrm>
            <a:off x="1203565" y="4908704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6F297C49-DA65-8702-3B29-3A4193514DDB}"/>
              </a:ext>
            </a:extLst>
          </p:cNvPr>
          <p:cNvSpPr txBox="1"/>
          <p:nvPr/>
        </p:nvSpPr>
        <p:spPr>
          <a:xfrm>
            <a:off x="747914" y="536851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037B26D-BF8D-2CEA-C69E-EBFF499F74A4}"/>
              </a:ext>
            </a:extLst>
          </p:cNvPr>
          <p:cNvCxnSpPr>
            <a:cxnSpLocks/>
          </p:cNvCxnSpPr>
          <p:nvPr/>
        </p:nvCxnSpPr>
        <p:spPr>
          <a:xfrm>
            <a:off x="2361032" y="553639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3F5A6209-FE8C-F1D5-89D7-140C16F8D336}"/>
              </a:ext>
            </a:extLst>
          </p:cNvPr>
          <p:cNvSpPr txBox="1"/>
          <p:nvPr/>
        </p:nvSpPr>
        <p:spPr>
          <a:xfrm>
            <a:off x="763171" y="613830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9C9F986-0553-0801-8193-1D1BE6988CA2}"/>
              </a:ext>
            </a:extLst>
          </p:cNvPr>
          <p:cNvCxnSpPr>
            <a:cxnSpLocks/>
          </p:cNvCxnSpPr>
          <p:nvPr/>
        </p:nvCxnSpPr>
        <p:spPr>
          <a:xfrm>
            <a:off x="1722404" y="632774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D02B3174-0DE1-A700-EFB4-C0254693DD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99" y="801052"/>
            <a:ext cx="2018948" cy="611205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017488" y="3627343"/>
            <a:ext cx="362344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1999298"/>
            <a:ext cx="2352543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เหมาะกับสภาพอากาศเย็น 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ของเขตพื้นที่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734962"/>
            <a:ext cx="1744270" cy="35894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งดงามมีโครงสร้าง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870726" y="3986363"/>
            <a:ext cx="2069911" cy="17880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ส้ม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ปฟ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รุต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พีช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หินเหล็กไฟ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BF7CD-47A9-B85B-08B7-49ACEB2F6ED4}"/>
              </a:ext>
            </a:extLst>
          </p:cNvPr>
          <p:cNvSpPr txBox="1"/>
          <p:nvPr/>
        </p:nvSpPr>
        <p:spPr>
          <a:xfrm>
            <a:off x="1664926" y="3986363"/>
            <a:ext cx="2540256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สไตล์หลากหลาย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ไม่ได้หมักในถังไม้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ไปจนถึงหมักในถัง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305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0C2607-7D2F-6122-B555-13697B294370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903943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525590" y="1889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889733" y="1886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3253876" y="1886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618019" y="1886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982543" y="1886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347067" y="1886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705412" y="1886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5076114" y="1886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440638" y="1886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618019" y="2325929"/>
            <a:ext cx="170795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525590" y="30390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889733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3253876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618019" y="3036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982543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347067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705412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5076114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440638" y="3036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525590" y="39361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889733" y="39332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3253876" y="39332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618019" y="39332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982543" y="39332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347067" y="3933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705412" y="3933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5076114" y="3933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440638" y="3933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525590" y="478057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889733" y="4777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3253876" y="4777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618019" y="47776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982543" y="4777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347067" y="4777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705412" y="4777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5076114" y="4777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440638" y="47776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525590" y="5443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889733" y="544107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3253876" y="544107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618019" y="544107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982543" y="5441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347067" y="5441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705412" y="5441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5076114" y="5441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440638" y="5441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525590" y="61808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889733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3253876" y="61779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618019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5076114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440638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427558" y="58269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511538" y="58557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990440" y="58608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412838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4853018" y="2198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3418229" y="2323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27E5834-39F5-F685-FAEF-64164F5D6189}"/>
              </a:ext>
            </a:extLst>
          </p:cNvPr>
          <p:cNvSpPr/>
          <p:nvPr/>
        </p:nvSpPr>
        <p:spPr>
          <a:xfrm>
            <a:off x="2525590" y="51137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DBEBD59-6FAF-B75A-82BB-C062CEA3E3B9}"/>
              </a:ext>
            </a:extLst>
          </p:cNvPr>
          <p:cNvSpPr/>
          <p:nvPr/>
        </p:nvSpPr>
        <p:spPr>
          <a:xfrm>
            <a:off x="2889733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F2CA5E-EC4D-5282-4728-D22C0A18129B}"/>
              </a:ext>
            </a:extLst>
          </p:cNvPr>
          <p:cNvSpPr/>
          <p:nvPr/>
        </p:nvSpPr>
        <p:spPr>
          <a:xfrm>
            <a:off x="3253876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7349042-9E1A-BCE3-E0A3-36B408160C47}"/>
              </a:ext>
            </a:extLst>
          </p:cNvPr>
          <p:cNvSpPr/>
          <p:nvPr/>
        </p:nvSpPr>
        <p:spPr>
          <a:xfrm>
            <a:off x="3618019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A54C0E-AA1A-F5AD-087B-A0A8A952839B}"/>
              </a:ext>
            </a:extLst>
          </p:cNvPr>
          <p:cNvSpPr/>
          <p:nvPr/>
        </p:nvSpPr>
        <p:spPr>
          <a:xfrm>
            <a:off x="3982543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4340B36-EDB0-99C4-1A15-E884AFD84926}"/>
              </a:ext>
            </a:extLst>
          </p:cNvPr>
          <p:cNvSpPr/>
          <p:nvPr/>
        </p:nvSpPr>
        <p:spPr>
          <a:xfrm>
            <a:off x="4347067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E36AEA-EEEE-900D-E9B6-CA2839224610}"/>
              </a:ext>
            </a:extLst>
          </p:cNvPr>
          <p:cNvSpPr/>
          <p:nvPr/>
        </p:nvSpPr>
        <p:spPr>
          <a:xfrm>
            <a:off x="4705412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F12C499-9CF6-BC2E-E619-C9110D741D9D}"/>
              </a:ext>
            </a:extLst>
          </p:cNvPr>
          <p:cNvSpPr/>
          <p:nvPr/>
        </p:nvSpPr>
        <p:spPr>
          <a:xfrm>
            <a:off x="5076114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C7ADA06-D4DE-7449-2329-DD206DFF643F}"/>
              </a:ext>
            </a:extLst>
          </p:cNvPr>
          <p:cNvSpPr/>
          <p:nvPr/>
        </p:nvSpPr>
        <p:spPr>
          <a:xfrm>
            <a:off x="5440638" y="5110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FF83CACA-C027-7EB1-755B-536D0A7EBDE2}"/>
              </a:ext>
            </a:extLst>
          </p:cNvPr>
          <p:cNvSpPr txBox="1"/>
          <p:nvPr/>
        </p:nvSpPr>
        <p:spPr>
          <a:xfrm>
            <a:off x="528971" y="5091372"/>
            <a:ext cx="175630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(สไตล์ที่ไม่ได้บ่มในถังไม้)</a:t>
            </a:r>
            <a:endParaRPr lang="en-US" sz="16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EF197EB-FA05-49EE-5102-7E3679811426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2285273" y="5232636"/>
            <a:ext cx="1422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ABA7A55F-3EAC-5F28-E1A3-295C9719758F}"/>
              </a:ext>
            </a:extLst>
          </p:cNvPr>
          <p:cNvSpPr/>
          <p:nvPr/>
        </p:nvSpPr>
        <p:spPr>
          <a:xfrm>
            <a:off x="4338923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4F1FB2-F9AD-AA58-40A6-46B71CADC9FC}"/>
              </a:ext>
            </a:extLst>
          </p:cNvPr>
          <p:cNvSpPr/>
          <p:nvPr/>
        </p:nvSpPr>
        <p:spPr>
          <a:xfrm>
            <a:off x="4703447" y="61779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1789FB79-0E72-18B7-C4D8-B4D2B45FC3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6728" y="650632"/>
            <a:ext cx="2018948" cy="6112057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956892DD-2454-6B59-20DD-5BA3733A0C97}"/>
              </a:ext>
            </a:extLst>
          </p:cNvPr>
          <p:cNvSpPr txBox="1"/>
          <p:nvPr/>
        </p:nvSpPr>
        <p:spPr>
          <a:xfrm rot="16200000">
            <a:off x="8319410" y="433367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B63A697-7D0B-FD1C-36C3-C83A790C6F0F}"/>
              </a:ext>
            </a:extLst>
          </p:cNvPr>
          <p:cNvSpPr/>
          <p:nvPr/>
        </p:nvSpPr>
        <p:spPr>
          <a:xfrm>
            <a:off x="3972437" y="61779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7A5159A-1466-353A-5DAB-8E566EC94FDC}"/>
              </a:ext>
            </a:extLst>
          </p:cNvPr>
          <p:cNvSpPr txBox="1"/>
          <p:nvPr/>
        </p:nvSpPr>
        <p:spPr>
          <a:xfrm>
            <a:off x="747915" y="1873143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453414-9156-F805-DC98-C7D0807D6F09}"/>
              </a:ext>
            </a:extLst>
          </p:cNvPr>
          <p:cNvCxnSpPr>
            <a:cxnSpLocks/>
          </p:cNvCxnSpPr>
          <p:nvPr/>
        </p:nvCxnSpPr>
        <p:spPr>
          <a:xfrm>
            <a:off x="1018461" y="2035759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05695732-383F-32C1-2C44-52D2C68038B2}"/>
              </a:ext>
            </a:extLst>
          </p:cNvPr>
          <p:cNvSpPr txBox="1"/>
          <p:nvPr/>
        </p:nvSpPr>
        <p:spPr>
          <a:xfrm>
            <a:off x="747914" y="28980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2CAB17AA-C564-11B4-ECF9-2A6EDCA303C2}"/>
              </a:ext>
            </a:extLst>
          </p:cNvPr>
          <p:cNvSpPr txBox="1"/>
          <p:nvPr/>
        </p:nvSpPr>
        <p:spPr>
          <a:xfrm>
            <a:off x="2427558" y="269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1230EEF-40FF-C3D6-6E2F-2E356AB896C4}"/>
              </a:ext>
            </a:extLst>
          </p:cNvPr>
          <p:cNvSpPr txBox="1"/>
          <p:nvPr/>
        </p:nvSpPr>
        <p:spPr>
          <a:xfrm>
            <a:off x="3697309" y="269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97DA2439-4203-CE89-2DE1-299DD052E29A}"/>
              </a:ext>
            </a:extLst>
          </p:cNvPr>
          <p:cNvSpPr txBox="1"/>
          <p:nvPr/>
        </p:nvSpPr>
        <p:spPr>
          <a:xfrm>
            <a:off x="4990440" y="269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55B2E26F-D605-3F86-7C50-C5A5FFB19E18}"/>
              </a:ext>
            </a:extLst>
          </p:cNvPr>
          <p:cNvSpPr txBox="1"/>
          <p:nvPr/>
        </p:nvSpPr>
        <p:spPr>
          <a:xfrm>
            <a:off x="2427558" y="3609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3CCED94F-0048-E8FF-61CE-B95F76930373}"/>
              </a:ext>
            </a:extLst>
          </p:cNvPr>
          <p:cNvSpPr txBox="1"/>
          <p:nvPr/>
        </p:nvSpPr>
        <p:spPr>
          <a:xfrm>
            <a:off x="3548126" y="360917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DCB227A-A1B7-D831-4D65-20C4D9C5C58A}"/>
              </a:ext>
            </a:extLst>
          </p:cNvPr>
          <p:cNvSpPr txBox="1"/>
          <p:nvPr/>
        </p:nvSpPr>
        <p:spPr>
          <a:xfrm>
            <a:off x="4990440" y="3609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4B3C771-6BBB-F7E8-A329-03379A84C260}"/>
              </a:ext>
            </a:extLst>
          </p:cNvPr>
          <p:cNvCxnSpPr>
            <a:cxnSpLocks/>
          </p:cNvCxnSpPr>
          <p:nvPr/>
        </p:nvCxnSpPr>
        <p:spPr>
          <a:xfrm>
            <a:off x="1852289" y="3197294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578751F6-D908-FC54-EC39-934F8AE1F289}"/>
              </a:ext>
            </a:extLst>
          </p:cNvPr>
          <p:cNvSpPr txBox="1"/>
          <p:nvPr/>
        </p:nvSpPr>
        <p:spPr>
          <a:xfrm>
            <a:off x="747914" y="38782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87A8FBC-F20B-662E-AB3D-39555C8C464B}"/>
              </a:ext>
            </a:extLst>
          </p:cNvPr>
          <p:cNvCxnSpPr>
            <a:cxnSpLocks/>
          </p:cNvCxnSpPr>
          <p:nvPr/>
        </p:nvCxnSpPr>
        <p:spPr>
          <a:xfrm>
            <a:off x="1707889" y="4068445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6AFBADCD-2D52-D94C-A7B9-45B4DA3C8859}"/>
              </a:ext>
            </a:extLst>
          </p:cNvPr>
          <p:cNvSpPr txBox="1"/>
          <p:nvPr/>
        </p:nvSpPr>
        <p:spPr>
          <a:xfrm>
            <a:off x="2301510" y="4446607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0B3D08CD-3F1E-5D6D-C451-413C8F7248E7}"/>
              </a:ext>
            </a:extLst>
          </p:cNvPr>
          <p:cNvSpPr txBox="1"/>
          <p:nvPr/>
        </p:nvSpPr>
        <p:spPr>
          <a:xfrm>
            <a:off x="3548126" y="444660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A8B74A2C-9D12-EFB2-DE43-B0B6F4A6F78C}"/>
              </a:ext>
            </a:extLst>
          </p:cNvPr>
          <p:cNvSpPr txBox="1"/>
          <p:nvPr/>
        </p:nvSpPr>
        <p:spPr>
          <a:xfrm>
            <a:off x="4990440" y="4446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5F501F8E-2257-B996-EF8C-F80E196AE4CD}"/>
              </a:ext>
            </a:extLst>
          </p:cNvPr>
          <p:cNvSpPr txBox="1"/>
          <p:nvPr/>
        </p:nvSpPr>
        <p:spPr>
          <a:xfrm>
            <a:off x="747913" y="4740833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113AF6D-4DF4-581F-F81A-8492E997EB11}"/>
              </a:ext>
            </a:extLst>
          </p:cNvPr>
          <p:cNvCxnSpPr>
            <a:cxnSpLocks/>
          </p:cNvCxnSpPr>
          <p:nvPr/>
        </p:nvCxnSpPr>
        <p:spPr>
          <a:xfrm>
            <a:off x="1203565" y="4908704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A8642879-6D4A-D285-30A7-5CC62910914B}"/>
              </a:ext>
            </a:extLst>
          </p:cNvPr>
          <p:cNvSpPr txBox="1"/>
          <p:nvPr/>
        </p:nvSpPr>
        <p:spPr>
          <a:xfrm>
            <a:off x="747914" y="5441073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2716418-BD8A-0326-ADE6-DDFF3FADA325}"/>
              </a:ext>
            </a:extLst>
          </p:cNvPr>
          <p:cNvCxnSpPr>
            <a:cxnSpLocks/>
          </p:cNvCxnSpPr>
          <p:nvPr/>
        </p:nvCxnSpPr>
        <p:spPr>
          <a:xfrm>
            <a:off x="2361032" y="5608944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2">
            <a:extLst>
              <a:ext uri="{FF2B5EF4-FFF2-40B4-BE49-F238E27FC236}">
                <a16:creationId xmlns:a16="http://schemas.microsoft.com/office/drawing/2014/main" id="{EB7AEE53-2D12-723B-787C-2AF707837CCF}"/>
              </a:ext>
            </a:extLst>
          </p:cNvPr>
          <p:cNvSpPr txBox="1"/>
          <p:nvPr/>
        </p:nvSpPr>
        <p:spPr>
          <a:xfrm>
            <a:off x="763171" y="613830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467A458-5532-3678-B6C9-F03E8C84C500}"/>
              </a:ext>
            </a:extLst>
          </p:cNvPr>
          <p:cNvCxnSpPr>
            <a:cxnSpLocks/>
          </p:cNvCxnSpPr>
          <p:nvPr/>
        </p:nvCxnSpPr>
        <p:spPr>
          <a:xfrm>
            <a:off x="1722404" y="632774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31014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82270" y="2740085"/>
            <a:ext cx="1915190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เบา ชัดเจน 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มีกลิ่นหอม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641672" y="4840310"/>
            <a:ext cx="2805709" cy="177561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กุหลาบ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เครื่องเทศอบ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233722" y="2627438"/>
            <a:ext cx="3195959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ส่วนใหญ่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ขึ้นอยู่กับ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สภาพไร่องุ่น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A7241-9DEE-25DA-1466-6A08381D72E6}"/>
              </a:ext>
            </a:extLst>
          </p:cNvPr>
          <p:cNvSpPr txBox="1"/>
          <p:nvPr/>
        </p:nvSpPr>
        <p:spPr>
          <a:xfrm>
            <a:off x="1077771" y="4366190"/>
            <a:ext cx="2540256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ส่วนใหญ่ผลิตใน</a:t>
            </a:r>
          </a:p>
          <a:p>
            <a:pPr algn="ctr">
              <a:spcBef>
                <a:spcPts val="203"/>
              </a:spcBef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 เดนมาร์ก 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บาร์เกอร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8944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07728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71871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36014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00157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64681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29205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487550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58252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22776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487754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07728" y="31777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71871" y="31748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36014" y="31748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00157" y="31748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64681" y="31748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29205" y="31748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487550" y="31748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58252" y="31748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22776" y="31748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07728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71871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3601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00157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6468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2920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48755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58252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2277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19672" y="48881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83815" y="48852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47958" y="48852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12101" y="48852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76625" y="4885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41149" y="4885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499494" y="4885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70196" y="4885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34720" y="48852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19672" y="5234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83815" y="523126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47958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12101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76625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41149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499494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70196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34720" y="523126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07728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71871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36014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4144879" y="62901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22776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09696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116005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72578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920365" y="244400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19672" y="56133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83815" y="56104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47958" y="56104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12101" y="56104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76625" y="56104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41149" y="56104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499494" y="56104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70196" y="56104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34720" y="56104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3780736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400538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497546" y="62846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DB291A-62CD-8C6B-C129-46C8BA700C5E}"/>
              </a:ext>
            </a:extLst>
          </p:cNvPr>
          <p:cNvSpPr/>
          <p:nvPr/>
        </p:nvSpPr>
        <p:spPr>
          <a:xfrm>
            <a:off x="4861269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03A9CF5-C6CA-07A1-0649-87766F6CCDEC}"/>
              </a:ext>
            </a:extLst>
          </p:cNvPr>
          <p:cNvSpPr txBox="1"/>
          <p:nvPr/>
        </p:nvSpPr>
        <p:spPr>
          <a:xfrm>
            <a:off x="541321" y="212365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188727C-754E-4916-3A0A-6869C824E426}"/>
              </a:ext>
            </a:extLst>
          </p:cNvPr>
          <p:cNvCxnSpPr>
            <a:cxnSpLocks/>
          </p:cNvCxnSpPr>
          <p:nvPr/>
        </p:nvCxnSpPr>
        <p:spPr>
          <a:xfrm>
            <a:off x="811867" y="228626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8BF89C5D-2C55-2637-9D24-E2429908BCD5}"/>
              </a:ext>
            </a:extLst>
          </p:cNvPr>
          <p:cNvSpPr txBox="1"/>
          <p:nvPr/>
        </p:nvSpPr>
        <p:spPr>
          <a:xfrm>
            <a:off x="541320" y="30245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B8391DA1-4EF4-E217-1EB1-9F77C23EA7C3}"/>
              </a:ext>
            </a:extLst>
          </p:cNvPr>
          <p:cNvSpPr txBox="1"/>
          <p:nvPr/>
        </p:nvSpPr>
        <p:spPr>
          <a:xfrm>
            <a:off x="2220964" y="282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F48A89E-0D57-8A74-292B-D72F0D8809A6}"/>
              </a:ext>
            </a:extLst>
          </p:cNvPr>
          <p:cNvSpPr txBox="1"/>
          <p:nvPr/>
        </p:nvSpPr>
        <p:spPr>
          <a:xfrm>
            <a:off x="3490715" y="282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9144BB27-FA73-B549-CBF8-5B675AF4332E}"/>
              </a:ext>
            </a:extLst>
          </p:cNvPr>
          <p:cNvSpPr txBox="1"/>
          <p:nvPr/>
        </p:nvSpPr>
        <p:spPr>
          <a:xfrm>
            <a:off x="4783846" y="282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6F735044-99FB-E5CA-73C2-69CA8DFD3C68}"/>
              </a:ext>
            </a:extLst>
          </p:cNvPr>
          <p:cNvSpPr txBox="1"/>
          <p:nvPr/>
        </p:nvSpPr>
        <p:spPr>
          <a:xfrm>
            <a:off x="2220964" y="3664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7B405640-BFFF-E908-9EF1-968CB6B0ABF9}"/>
              </a:ext>
            </a:extLst>
          </p:cNvPr>
          <p:cNvSpPr txBox="1"/>
          <p:nvPr/>
        </p:nvSpPr>
        <p:spPr>
          <a:xfrm>
            <a:off x="3341532" y="366431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64B765C5-1D0C-4018-5595-D22CD630B7DB}"/>
              </a:ext>
            </a:extLst>
          </p:cNvPr>
          <p:cNvSpPr txBox="1"/>
          <p:nvPr/>
        </p:nvSpPr>
        <p:spPr>
          <a:xfrm>
            <a:off x="4783846" y="3664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EFE3740-C4D1-EA77-168E-FB489CA81E8B}"/>
              </a:ext>
            </a:extLst>
          </p:cNvPr>
          <p:cNvCxnSpPr>
            <a:cxnSpLocks/>
          </p:cNvCxnSpPr>
          <p:nvPr/>
        </p:nvCxnSpPr>
        <p:spPr>
          <a:xfrm>
            <a:off x="1645695" y="332381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84247DE0-4936-41E8-F755-319D555418D1}"/>
              </a:ext>
            </a:extLst>
          </p:cNvPr>
          <p:cNvSpPr txBox="1"/>
          <p:nvPr/>
        </p:nvSpPr>
        <p:spPr>
          <a:xfrm>
            <a:off x="541320" y="400480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3F75AEC-66E2-EB54-69AF-FF27D9DDD694}"/>
              </a:ext>
            </a:extLst>
          </p:cNvPr>
          <p:cNvCxnSpPr>
            <a:cxnSpLocks/>
          </p:cNvCxnSpPr>
          <p:nvPr/>
        </p:nvCxnSpPr>
        <p:spPr>
          <a:xfrm>
            <a:off x="1501295" y="419496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FA3F6D6B-BB77-85ED-7444-4DC63629455B}"/>
              </a:ext>
            </a:extLst>
          </p:cNvPr>
          <p:cNvSpPr txBox="1"/>
          <p:nvPr/>
        </p:nvSpPr>
        <p:spPr>
          <a:xfrm>
            <a:off x="2106860" y="459153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7A56FCF5-D407-D8E8-5475-AAAC03D2E392}"/>
              </a:ext>
            </a:extLst>
          </p:cNvPr>
          <p:cNvSpPr txBox="1"/>
          <p:nvPr/>
        </p:nvSpPr>
        <p:spPr>
          <a:xfrm>
            <a:off x="3353476" y="459153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F8F4D052-0902-A6F6-0134-9FDCF96B71C2}"/>
              </a:ext>
            </a:extLst>
          </p:cNvPr>
          <p:cNvSpPr txBox="1"/>
          <p:nvPr/>
        </p:nvSpPr>
        <p:spPr>
          <a:xfrm>
            <a:off x="4795790" y="45915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E5136D09-3F16-E891-8591-90A425F5C8CB}"/>
              </a:ext>
            </a:extLst>
          </p:cNvPr>
          <p:cNvSpPr txBox="1"/>
          <p:nvPr/>
        </p:nvSpPr>
        <p:spPr>
          <a:xfrm>
            <a:off x="541319" y="486735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9D3141F-4DFF-8F4A-146A-766108D300C5}"/>
              </a:ext>
            </a:extLst>
          </p:cNvPr>
          <p:cNvCxnSpPr>
            <a:cxnSpLocks/>
          </p:cNvCxnSpPr>
          <p:nvPr/>
        </p:nvCxnSpPr>
        <p:spPr>
          <a:xfrm>
            <a:off x="1012853" y="503522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55E32426-F0C5-5FE0-C49D-635DCC160170}"/>
              </a:ext>
            </a:extLst>
          </p:cNvPr>
          <p:cNvSpPr txBox="1"/>
          <p:nvPr/>
        </p:nvSpPr>
        <p:spPr>
          <a:xfrm>
            <a:off x="541320" y="558530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045FC84-916B-9ABA-C814-F714CBBF2F80}"/>
              </a:ext>
            </a:extLst>
          </p:cNvPr>
          <p:cNvCxnSpPr>
            <a:cxnSpLocks/>
          </p:cNvCxnSpPr>
          <p:nvPr/>
        </p:nvCxnSpPr>
        <p:spPr>
          <a:xfrm>
            <a:off x="2154438" y="575317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5A364723-4A24-DAFE-1E93-8D1BCDB534AF}"/>
              </a:ext>
            </a:extLst>
          </p:cNvPr>
          <p:cNvSpPr txBox="1"/>
          <p:nvPr/>
        </p:nvSpPr>
        <p:spPr>
          <a:xfrm>
            <a:off x="556577" y="62142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BF2193BE-741A-6EAE-F4C2-16E618CCDDFE}"/>
              </a:ext>
            </a:extLst>
          </p:cNvPr>
          <p:cNvCxnSpPr>
            <a:cxnSpLocks/>
          </p:cNvCxnSpPr>
          <p:nvPr/>
        </p:nvCxnSpPr>
        <p:spPr>
          <a:xfrm>
            <a:off x="1515810" y="640372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B6E5FD1F-A505-351C-0918-20CF626E0B6C}"/>
              </a:ext>
            </a:extLst>
          </p:cNvPr>
          <p:cNvSpPr txBox="1"/>
          <p:nvPr/>
        </p:nvSpPr>
        <p:spPr>
          <a:xfrm>
            <a:off x="541320" y="520559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C2DBD23-5B1E-7EFF-2F4F-68ED52A5B5B7}"/>
              </a:ext>
            </a:extLst>
          </p:cNvPr>
          <p:cNvCxnSpPr>
            <a:cxnSpLocks/>
          </p:cNvCxnSpPr>
          <p:nvPr/>
        </p:nvCxnSpPr>
        <p:spPr>
          <a:xfrm>
            <a:off x="2154438" y="537346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4718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891320"/>
            <a:ext cx="2252241" cy="225224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84279" y="2598935"/>
            <a:ext cx="2079829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คลาสสิก 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หลากหลาย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98008" y="4609528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ใบกระวาน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ลูกม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สมุนไพรแห้ง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ยาสูบ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64760" y="4376544"/>
            <a:ext cx="0" cy="23298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722292" y="2627438"/>
            <a:ext cx="2197050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เติบโต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ทั่วทั้ง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12ACE-DCF4-761E-813F-D84C3F8D01D9}"/>
              </a:ext>
            </a:extLst>
          </p:cNvPr>
          <p:cNvSpPr txBox="1"/>
          <p:nvPr/>
        </p:nvSpPr>
        <p:spPr>
          <a:xfrm>
            <a:off x="834485" y="4541676"/>
            <a:ext cx="3140331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สีเข้ม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กลิ่นรสเข้ม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14816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78959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43102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07245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71769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36293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494638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65340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29864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796043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14816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78959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43102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0724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7176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36293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494638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6534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29864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14816" y="38511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78959" y="38482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43102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07245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71769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36293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494638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65340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29864" y="38482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14816" y="469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78959" y="46970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43102" y="46970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07245" y="46970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71769" y="46970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36293" y="46970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494638" y="46970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65340" y="46970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29864" y="46970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14816" y="50459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78959" y="50430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43102" y="50430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07245" y="50430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71769" y="50430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36293" y="50430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494638" y="50430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65340" y="50430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29864" y="50430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14816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78959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43102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07245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78490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29864" y="62674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16784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762057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79666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268896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14816" y="54250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78959" y="54221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43102" y="54221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07245" y="54221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71769" y="54221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36293" y="54221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494638" y="54221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65340" y="54221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29864" y="54221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15449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4136643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5001761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4258282" y="2572091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BE97D98-4995-6D8F-8CEF-5F28B84008BA}"/>
              </a:ext>
            </a:extLst>
          </p:cNvPr>
          <p:cNvSpPr/>
          <p:nvPr/>
        </p:nvSpPr>
        <p:spPr>
          <a:xfrm>
            <a:off x="489068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27896C2-AB66-8CFF-0D34-8E47D088F6A3}"/>
              </a:ext>
            </a:extLst>
          </p:cNvPr>
          <p:cNvSpPr txBox="1"/>
          <p:nvPr/>
        </p:nvSpPr>
        <p:spPr>
          <a:xfrm>
            <a:off x="537141" y="212365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A7BA063-AD92-E235-E91B-DE5D7E6CD0A5}"/>
              </a:ext>
            </a:extLst>
          </p:cNvPr>
          <p:cNvCxnSpPr>
            <a:cxnSpLocks/>
          </p:cNvCxnSpPr>
          <p:nvPr/>
        </p:nvCxnSpPr>
        <p:spPr>
          <a:xfrm>
            <a:off x="807687" y="228626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0E7F3C08-897E-F744-1DBE-02AD502AE80B}"/>
              </a:ext>
            </a:extLst>
          </p:cNvPr>
          <p:cNvSpPr txBox="1"/>
          <p:nvPr/>
        </p:nvSpPr>
        <p:spPr>
          <a:xfrm>
            <a:off x="537140" y="30707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70B75E0-1770-28B7-0221-E860F1352443}"/>
              </a:ext>
            </a:extLst>
          </p:cNvPr>
          <p:cNvSpPr txBox="1"/>
          <p:nvPr/>
        </p:nvSpPr>
        <p:spPr>
          <a:xfrm>
            <a:off x="2216784" y="29294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AAEA67B8-9C21-C23E-FA65-F17CD381F8F8}"/>
              </a:ext>
            </a:extLst>
          </p:cNvPr>
          <p:cNvSpPr txBox="1"/>
          <p:nvPr/>
        </p:nvSpPr>
        <p:spPr>
          <a:xfrm>
            <a:off x="3486535" y="29294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1FEF21D4-1D78-BD65-7CEA-A75DC1D70C0C}"/>
              </a:ext>
            </a:extLst>
          </p:cNvPr>
          <p:cNvSpPr txBox="1"/>
          <p:nvPr/>
        </p:nvSpPr>
        <p:spPr>
          <a:xfrm>
            <a:off x="4779666" y="29294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5F41B093-F14D-B7E3-30EC-F994CC65FF00}"/>
              </a:ext>
            </a:extLst>
          </p:cNvPr>
          <p:cNvSpPr txBox="1"/>
          <p:nvPr/>
        </p:nvSpPr>
        <p:spPr>
          <a:xfrm>
            <a:off x="2216784" y="3563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F779A105-6E19-B2C0-071B-1C6DD900A755}"/>
              </a:ext>
            </a:extLst>
          </p:cNvPr>
          <p:cNvSpPr txBox="1"/>
          <p:nvPr/>
        </p:nvSpPr>
        <p:spPr>
          <a:xfrm>
            <a:off x="3337352" y="356363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61A66B94-6792-DE2D-3FAD-BA2CF33D5365}"/>
              </a:ext>
            </a:extLst>
          </p:cNvPr>
          <p:cNvSpPr txBox="1"/>
          <p:nvPr/>
        </p:nvSpPr>
        <p:spPr>
          <a:xfrm>
            <a:off x="4779666" y="3563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C65BEEC-B98C-3E09-67B0-BBE2BE875E6E}"/>
              </a:ext>
            </a:extLst>
          </p:cNvPr>
          <p:cNvCxnSpPr>
            <a:cxnSpLocks/>
          </p:cNvCxnSpPr>
          <p:nvPr/>
        </p:nvCxnSpPr>
        <p:spPr>
          <a:xfrm>
            <a:off x="1641515" y="3369985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76F2098C-1A11-3262-67F4-34716EBF8272}"/>
              </a:ext>
            </a:extLst>
          </p:cNvPr>
          <p:cNvSpPr txBox="1"/>
          <p:nvPr/>
        </p:nvSpPr>
        <p:spPr>
          <a:xfrm>
            <a:off x="537140" y="379731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2B80206-AAB9-7772-3206-515193170622}"/>
              </a:ext>
            </a:extLst>
          </p:cNvPr>
          <p:cNvCxnSpPr>
            <a:cxnSpLocks/>
          </p:cNvCxnSpPr>
          <p:nvPr/>
        </p:nvCxnSpPr>
        <p:spPr>
          <a:xfrm>
            <a:off x="1497115" y="398747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DE56B511-E613-9BE9-BBD0-52DA5A167A5B}"/>
              </a:ext>
            </a:extLst>
          </p:cNvPr>
          <p:cNvSpPr txBox="1"/>
          <p:nvPr/>
        </p:nvSpPr>
        <p:spPr>
          <a:xfrm>
            <a:off x="2090736" y="438135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754EA02B-CD5B-3A14-70BB-EBBCA8D70DFD}"/>
              </a:ext>
            </a:extLst>
          </p:cNvPr>
          <p:cNvSpPr txBox="1"/>
          <p:nvPr/>
        </p:nvSpPr>
        <p:spPr>
          <a:xfrm>
            <a:off x="3337352" y="438135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87BCB4E4-00F5-4988-D08D-C39FA4D02CD5}"/>
              </a:ext>
            </a:extLst>
          </p:cNvPr>
          <p:cNvSpPr txBox="1"/>
          <p:nvPr/>
        </p:nvSpPr>
        <p:spPr>
          <a:xfrm>
            <a:off x="4779666" y="43813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169A6C09-C4A4-B8C4-BE76-D6EE354D9FCD}"/>
              </a:ext>
            </a:extLst>
          </p:cNvPr>
          <p:cNvSpPr txBox="1"/>
          <p:nvPr/>
        </p:nvSpPr>
        <p:spPr>
          <a:xfrm>
            <a:off x="537139" y="465986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D1BD446-1673-4936-D3C8-EBC817D3CBBE}"/>
              </a:ext>
            </a:extLst>
          </p:cNvPr>
          <p:cNvCxnSpPr>
            <a:cxnSpLocks/>
          </p:cNvCxnSpPr>
          <p:nvPr/>
        </p:nvCxnSpPr>
        <p:spPr>
          <a:xfrm>
            <a:off x="1008673" y="482773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44399C8E-559B-D443-37C1-DA5AA7C36476}"/>
              </a:ext>
            </a:extLst>
          </p:cNvPr>
          <p:cNvSpPr txBox="1"/>
          <p:nvPr/>
        </p:nvSpPr>
        <p:spPr>
          <a:xfrm>
            <a:off x="537140" y="537781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D7075E35-C9C2-D506-FF29-40EFA5899E9A}"/>
              </a:ext>
            </a:extLst>
          </p:cNvPr>
          <p:cNvCxnSpPr>
            <a:cxnSpLocks/>
          </p:cNvCxnSpPr>
          <p:nvPr/>
        </p:nvCxnSpPr>
        <p:spPr>
          <a:xfrm>
            <a:off x="2150258" y="554568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65D7461D-C8C8-6A9C-2681-F5927B4B6534}"/>
              </a:ext>
            </a:extLst>
          </p:cNvPr>
          <p:cNvSpPr txBox="1"/>
          <p:nvPr/>
        </p:nvSpPr>
        <p:spPr>
          <a:xfrm>
            <a:off x="552397" y="62265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D5D04F7-59B8-CABC-C366-E5B5D59E9F14}"/>
              </a:ext>
            </a:extLst>
          </p:cNvPr>
          <p:cNvCxnSpPr>
            <a:cxnSpLocks/>
          </p:cNvCxnSpPr>
          <p:nvPr/>
        </p:nvCxnSpPr>
        <p:spPr>
          <a:xfrm>
            <a:off x="1511630" y="641597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91FFF5F1-0B69-3A06-10E7-77E33D6FBAF1}"/>
              </a:ext>
            </a:extLst>
          </p:cNvPr>
          <p:cNvSpPr txBox="1"/>
          <p:nvPr/>
        </p:nvSpPr>
        <p:spPr>
          <a:xfrm>
            <a:off x="537140" y="499810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A0F9070-15A9-4E7E-368E-6306A8A02B6C}"/>
              </a:ext>
            </a:extLst>
          </p:cNvPr>
          <p:cNvCxnSpPr>
            <a:cxnSpLocks/>
          </p:cNvCxnSpPr>
          <p:nvPr/>
        </p:nvCxnSpPr>
        <p:spPr>
          <a:xfrm>
            <a:off x="2150258" y="516597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416994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103907" y="1939837"/>
            <a:ext cx="2424232" cy="13285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จำกัดการใช้</a:t>
            </a:r>
            <a:r>
              <a:rPr lang="en-AU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เฉพาะไม้โอ๊กฝรั่งเศสใหม่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ผู้ผลิตรายอื่น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ไม่เลือกใช้ไม้โอ๊กใหม่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9732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317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666183" y="4172731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เชอร์รี่สีด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ํา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ชะเอม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เครื่องเทศและดอกไม้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375078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374316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825881"/>
            <a:ext cx="1360731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มีชื่อเสียงที่สุด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ของเขตพื้นที่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418162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8ABBD38-3DD2-9A2D-64E0-6A8D34166AAD}"/>
              </a:ext>
            </a:extLst>
          </p:cNvPr>
          <p:cNvSpPr txBox="1"/>
          <p:nvPr/>
        </p:nvSpPr>
        <p:spPr>
          <a:xfrm>
            <a:off x="758601" y="4516031"/>
            <a:ext cx="3283397" cy="139268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ลักษณะสัมผัสปานกลาง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ละมุนและมีเครื่องเทศ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ตรงกันข้ามกับกับไวน์แดงเข้มข้น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ที่ได้จากภูมิอากาศอุ่นกว่า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09418" y="200130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73561" y="199839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37704" y="199839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401847" y="199839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66371" y="199839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30895" y="199839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89240" y="199839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59942" y="199839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24466" y="199839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440739" y="245051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09418" y="30762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73561" y="30733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37704" y="30733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401847" y="30733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66371" y="30733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30895" y="30733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89240" y="30733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59942" y="30733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24466" y="30733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09418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73561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3770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4018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663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3089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8924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599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244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09418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7356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37704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4018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663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3089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8924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5994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244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09418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7356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3770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40184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663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3089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8924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599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2446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09418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73561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3770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40184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11386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03307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7426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09418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7356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3770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40184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663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30895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8924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599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2446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4492136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21651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04008" y="230952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2F4CC2-94E5-5941-E2CD-DF8D937E7D95}"/>
              </a:ext>
            </a:extLst>
          </p:cNvPr>
          <p:cNvGrpSpPr/>
          <p:nvPr/>
        </p:nvGrpSpPr>
        <p:grpSpPr>
          <a:xfrm>
            <a:off x="4142788" y="6131407"/>
            <a:ext cx="278634" cy="272668"/>
            <a:chOff x="4555570" y="6131407"/>
            <a:chExt cx="27863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4692496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4555570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C46A19-A081-8201-8D1C-8AC8D8DC5C45}"/>
              </a:ext>
            </a:extLst>
          </p:cNvPr>
          <p:cNvGrpSpPr/>
          <p:nvPr/>
        </p:nvGrpSpPr>
        <p:grpSpPr>
          <a:xfrm>
            <a:off x="3773678" y="6131407"/>
            <a:ext cx="275054" cy="272668"/>
            <a:chOff x="3823540" y="6131407"/>
            <a:chExt cx="275054" cy="2726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6CA6850-8FA6-500D-D1FC-D5AE65AF1DE5}"/>
                </a:ext>
              </a:extLst>
            </p:cNvPr>
            <p:cNvSpPr/>
            <p:nvPr/>
          </p:nvSpPr>
          <p:spPr>
            <a:xfrm>
              <a:off x="3825926" y="6131407"/>
              <a:ext cx="272668" cy="27266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latin typeface="Neue Haas Grotesk Text Pro" panose="020B0504020202020204" pitchFamily="34" charset="77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3823540" y="6131407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859942" y="61314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636126" y="230952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3903774" y="2435655"/>
            <a:ext cx="736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D1E739E9-2208-3E1E-677A-7E813EB353EA}"/>
              </a:ext>
            </a:extLst>
          </p:cNvPr>
          <p:cNvSpPr txBox="1"/>
          <p:nvPr/>
        </p:nvSpPr>
        <p:spPr>
          <a:xfrm>
            <a:off x="531743" y="195770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B14E5C-CCD1-131E-5B14-0B23D4122337}"/>
              </a:ext>
            </a:extLst>
          </p:cNvPr>
          <p:cNvCxnSpPr>
            <a:cxnSpLocks/>
          </p:cNvCxnSpPr>
          <p:nvPr/>
        </p:nvCxnSpPr>
        <p:spPr>
          <a:xfrm>
            <a:off x="802289" y="212031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A6CB167-9164-361B-2472-B3FC43771C26}"/>
              </a:ext>
            </a:extLst>
          </p:cNvPr>
          <p:cNvSpPr txBox="1"/>
          <p:nvPr/>
        </p:nvSpPr>
        <p:spPr>
          <a:xfrm>
            <a:off x="531742" y="290476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14D5FDE6-59AB-4CF5-44D9-815FED6D00CE}"/>
              </a:ext>
            </a:extLst>
          </p:cNvPr>
          <p:cNvSpPr txBox="1"/>
          <p:nvPr/>
        </p:nvSpPr>
        <p:spPr>
          <a:xfrm>
            <a:off x="2211386" y="27634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84CB301D-7147-6EEF-2E2E-F9EA1C21D8E0}"/>
              </a:ext>
            </a:extLst>
          </p:cNvPr>
          <p:cNvSpPr txBox="1"/>
          <p:nvPr/>
        </p:nvSpPr>
        <p:spPr>
          <a:xfrm>
            <a:off x="3481137" y="27634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1FEDBED0-68DB-CC75-F6BF-F7746EAF6961}"/>
              </a:ext>
            </a:extLst>
          </p:cNvPr>
          <p:cNvSpPr txBox="1"/>
          <p:nvPr/>
        </p:nvSpPr>
        <p:spPr>
          <a:xfrm>
            <a:off x="4774268" y="27634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909CFDBC-CAC2-AD22-A02A-1A31EF64253F}"/>
              </a:ext>
            </a:extLst>
          </p:cNvPr>
          <p:cNvSpPr txBox="1"/>
          <p:nvPr/>
        </p:nvSpPr>
        <p:spPr>
          <a:xfrm>
            <a:off x="2211386" y="33976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467E99E9-F633-0EFB-1BAA-225AA6BA1823}"/>
              </a:ext>
            </a:extLst>
          </p:cNvPr>
          <p:cNvSpPr txBox="1"/>
          <p:nvPr/>
        </p:nvSpPr>
        <p:spPr>
          <a:xfrm>
            <a:off x="3331954" y="339768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1481B572-7903-4E31-FB5F-BED1084CEDD1}"/>
              </a:ext>
            </a:extLst>
          </p:cNvPr>
          <p:cNvSpPr txBox="1"/>
          <p:nvPr/>
        </p:nvSpPr>
        <p:spPr>
          <a:xfrm>
            <a:off x="4774268" y="33976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E641E76-D8A4-CF8E-C5FD-BA41E9E0BFE5}"/>
              </a:ext>
            </a:extLst>
          </p:cNvPr>
          <p:cNvCxnSpPr>
            <a:cxnSpLocks/>
          </p:cNvCxnSpPr>
          <p:nvPr/>
        </p:nvCxnSpPr>
        <p:spPr>
          <a:xfrm>
            <a:off x="1636117" y="3204035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03F83ACA-5392-8930-6A02-0BFDCF0AE6C3}"/>
              </a:ext>
            </a:extLst>
          </p:cNvPr>
          <p:cNvSpPr txBox="1"/>
          <p:nvPr/>
        </p:nvSpPr>
        <p:spPr>
          <a:xfrm>
            <a:off x="531742" y="36313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9BA71FA-0443-0D49-1135-6CB06F92C2E5}"/>
              </a:ext>
            </a:extLst>
          </p:cNvPr>
          <p:cNvCxnSpPr>
            <a:cxnSpLocks/>
          </p:cNvCxnSpPr>
          <p:nvPr/>
        </p:nvCxnSpPr>
        <p:spPr>
          <a:xfrm>
            <a:off x="1491717" y="382152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9D0529A5-3CCB-97E0-6D1A-3D526E8459BD}"/>
              </a:ext>
            </a:extLst>
          </p:cNvPr>
          <p:cNvSpPr txBox="1"/>
          <p:nvPr/>
        </p:nvSpPr>
        <p:spPr>
          <a:xfrm>
            <a:off x="2085338" y="421540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33207829-9681-57ED-0B25-7A3091EAB3DE}"/>
              </a:ext>
            </a:extLst>
          </p:cNvPr>
          <p:cNvSpPr txBox="1"/>
          <p:nvPr/>
        </p:nvSpPr>
        <p:spPr>
          <a:xfrm>
            <a:off x="3331954" y="421540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635F5B9D-B4FF-BB11-EDC3-6ABB1776679C}"/>
              </a:ext>
            </a:extLst>
          </p:cNvPr>
          <p:cNvSpPr txBox="1"/>
          <p:nvPr/>
        </p:nvSpPr>
        <p:spPr>
          <a:xfrm>
            <a:off x="4774268" y="42154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F5BB19E9-406E-A8DB-2FAC-CB800A9AB2A2}"/>
              </a:ext>
            </a:extLst>
          </p:cNvPr>
          <p:cNvSpPr txBox="1"/>
          <p:nvPr/>
        </p:nvSpPr>
        <p:spPr>
          <a:xfrm>
            <a:off x="531741" y="449391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FAD50A8-6AAE-7B27-43DB-825DDC4EB189}"/>
              </a:ext>
            </a:extLst>
          </p:cNvPr>
          <p:cNvCxnSpPr>
            <a:cxnSpLocks/>
          </p:cNvCxnSpPr>
          <p:nvPr/>
        </p:nvCxnSpPr>
        <p:spPr>
          <a:xfrm>
            <a:off x="1003275" y="466178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CC81E9E7-DDE4-F110-BF6B-CFF91DBD45E9}"/>
              </a:ext>
            </a:extLst>
          </p:cNvPr>
          <p:cNvSpPr txBox="1"/>
          <p:nvPr/>
        </p:nvSpPr>
        <p:spPr>
          <a:xfrm>
            <a:off x="531742" y="521186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FC06B3B-93A2-BC19-42AA-E82636E4ADED}"/>
              </a:ext>
            </a:extLst>
          </p:cNvPr>
          <p:cNvCxnSpPr>
            <a:cxnSpLocks/>
          </p:cNvCxnSpPr>
          <p:nvPr/>
        </p:nvCxnSpPr>
        <p:spPr>
          <a:xfrm>
            <a:off x="2144860" y="537973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9E8024C1-3DA7-D312-29C9-7E0066D84411}"/>
              </a:ext>
            </a:extLst>
          </p:cNvPr>
          <p:cNvSpPr txBox="1"/>
          <p:nvPr/>
        </p:nvSpPr>
        <p:spPr>
          <a:xfrm>
            <a:off x="546999" y="60605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6F2ACD7-39BD-3747-658A-3FBF14C8ECDB}"/>
              </a:ext>
            </a:extLst>
          </p:cNvPr>
          <p:cNvCxnSpPr>
            <a:cxnSpLocks/>
          </p:cNvCxnSpPr>
          <p:nvPr/>
        </p:nvCxnSpPr>
        <p:spPr>
          <a:xfrm>
            <a:off x="1506232" y="62500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2">
            <a:extLst>
              <a:ext uri="{FF2B5EF4-FFF2-40B4-BE49-F238E27FC236}">
                <a16:creationId xmlns:a16="http://schemas.microsoft.com/office/drawing/2014/main" id="{37577836-9B47-AB00-6B59-6FB3100893BA}"/>
              </a:ext>
            </a:extLst>
          </p:cNvPr>
          <p:cNvSpPr txBox="1"/>
          <p:nvPr/>
        </p:nvSpPr>
        <p:spPr>
          <a:xfrm>
            <a:off x="531742" y="483215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E94E0F4-482E-E689-F59E-B7AEF5630B82}"/>
              </a:ext>
            </a:extLst>
          </p:cNvPr>
          <p:cNvCxnSpPr>
            <a:cxnSpLocks/>
          </p:cNvCxnSpPr>
          <p:nvPr/>
        </p:nvCxnSpPr>
        <p:spPr>
          <a:xfrm>
            <a:off x="2144860" y="500002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ห่างไกล และให้คุณค่า</a:t>
            </a:r>
            <a:endParaRPr lang="en-AU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216632"/>
            <a:ext cx="3813433" cy="99229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เขตผลิตไวน์ที่มีเต็มไปด้วยพลังและความคิดสร้างสรรค์ </a:t>
            </a:r>
          </a:p>
          <a:p>
            <a:pPr>
              <a:lnSpc>
                <a:spcPct val="110000"/>
              </a:lnSpc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เติบโตไปสู่อนาคต</a:t>
            </a:r>
            <a:r>
              <a:rPr lang="en-AU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อันสดใสภายหน้า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D76D01-0C4F-8218-9B86-BCA48A783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51" r="16751"/>
          <a:stretch/>
        </p:blipFill>
        <p:spPr>
          <a:xfrm>
            <a:off x="6096000" y="368300"/>
            <a:ext cx="6096000" cy="6103938"/>
          </a:xfr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6231443A-BB70-29BB-22B7-C7AE9037E75A}"/>
              </a:ext>
            </a:extLst>
          </p:cNvPr>
          <p:cNvSpPr txBox="1"/>
          <p:nvPr/>
        </p:nvSpPr>
        <p:spPr>
          <a:xfrm>
            <a:off x="10178302" y="6522358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520" b="-184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C1E722BB-9906-FB19-7E80-741562292F38}"/>
              </a:ext>
            </a:extLst>
          </p:cNvPr>
          <p:cNvSpPr txBox="1"/>
          <p:nvPr/>
        </p:nvSpPr>
        <p:spPr>
          <a:xfrm>
            <a:off x="130788" y="53211"/>
            <a:ext cx="259789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Photo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courtesy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of </a:t>
            </a:r>
            <a:r>
              <a:rPr sz="800" spc="-1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Great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Southern</a:t>
            </a:r>
            <a:r>
              <a:rPr sz="800" spc="-10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FFFFFF"/>
                </a:solidFill>
                <a:latin typeface="Neue Haas Grotesk Text Pro" panose="020B0504020202020204" pitchFamily="34" charset="77"/>
                <a:cs typeface="Arial" panose="020B0604020202020204" pitchFamily="34" charset="0"/>
              </a:rPr>
              <a:t>Wines</a:t>
            </a:r>
            <a:endParaRPr sz="800" dirty="0">
              <a:latin typeface="Neue Haas Grotesk Tex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613997F6-DACE-2457-DE3C-C63AE402D3D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AFCCD-7C9E-C960-09A4-DEEB4074F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D6CD0-3EC0-CB1E-A342-96AEB5E86E1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5DB30-E627-0D69-F7D4-A4D16E93449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0215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743685"/>
            <a:ext cx="4204380" cy="3133240"/>
          </a:xfrm>
        </p:spPr>
        <p:txBody>
          <a:bodyPr/>
          <a:lstStyle/>
          <a:p>
            <a:pPr marL="0" marR="417195" indent="0">
              <a:lnSpc>
                <a:spcPts val="2100"/>
              </a:lnSpc>
              <a:spcBef>
                <a:spcPts val="219"/>
              </a:spcBef>
              <a:buNone/>
            </a:pP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เขตผลิตไวน์ที่ใหญ่ที่สุดของออสเตรเลียกว้างใหญ่และโดดเดี่ยวพอ ๆ กับความหลากหลาย และมาพร้อม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กับ</a:t>
            </a:r>
            <a:r>
              <a:rPr lang="th-TH" sz="18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ชื่อเสียงด้านไวน์คุณภาพสูง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บ้านของ 5 เขตพื้นที่ย่อยที่แตกต่างกัน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เขตผลิตไวน์ที่เย็นที่สุดของออสเตรเลียตะวันตก มีสภาพที่เอื้อต่อการเติบโต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สลิงแ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ละชีรา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ที่ยอดเยี่ยม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ให้ความ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สําคัญ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เพิ่มมากขึ้นให้การปฏิบัติในไร่องุ่นเป็นไปอย่างยั่งยืน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เป็นการผสมผสานระหว่างแนวทางปฏิบัติในการผลิตไวน์แบบดั้งเดิม และแบบแทรกแซงกระบวนการให้น้อยที่สุด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829691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สมบูรณ์  กว้างใหญ่</a:t>
            </a:r>
          </a:p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และหลากหลาย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5441BC5B-FAD8-3070-EB83-BE0D3162F55E}"/>
              </a:ext>
            </a:extLst>
          </p:cNvPr>
          <p:cNvSpPr txBox="1"/>
          <p:nvPr/>
        </p:nvSpPr>
        <p:spPr>
          <a:xfrm>
            <a:off x="98130" y="6489700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709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841822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 เกรท เซา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พันธุ์องุ่นที่โดดเด่น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41AD3F3-D3E6-A58B-4B21-AFC8AD0F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1859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7" y="4140032"/>
            <a:ext cx="225637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อิเกอร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ตัน-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เบอร์ตัน เข้ามาตั้งถิ่นฐาน และได้ปลูกองุ่นต้นแรกของเขตพื้นที่ บนที่ดินของเขาใกล้กับ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บาร์เกอร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20123" y="2169721"/>
            <a:ext cx="3152090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การทดลองปลูกของ บิล เจมีสัน นักปลูกองุ่น ได้วางรากฐานการพัฒนาเชิงพาณิชย์ให้กับเขตพื้นที่นี้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20123" y="1506947"/>
            <a:ext cx="2120040" cy="662774"/>
          </a:xfrm>
        </p:spPr>
        <p:txBody>
          <a:bodyPr/>
          <a:lstStyle/>
          <a:p>
            <a:r>
              <a:rPr lang="en-US" dirty="0"/>
              <a:t>1930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8"/>
            <a:ext cx="696830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6357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ไร่องุ่นเชิงพาณิชย์แห่งแรกของเขตพื้นที่นี้ ก่อตั้งขึ้นที่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ฟอเร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ฮิลล์ ใกล้กับ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บาร์เกอร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61164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1965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972624"/>
            <a:ext cx="6784726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553461" y="4150365"/>
            <a:ext cx="231203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รัฐบาลออสเตรเลียตะวันตกเชิญศาสตราจารย์แฮ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โม และ ดร.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ไฮแลนด์ มาตรวจสอบเขตพื้นที่นี้ โดยหวังว่าจะกระตุ้นการเติบโตทางเศรษฐกิจ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553461" y="348759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1955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4501B0-8AF5-8D5F-FF57-422A031C70D1}"/>
              </a:ext>
            </a:extLst>
          </p:cNvPr>
          <p:cNvSpPr txBox="1">
            <a:spLocks/>
          </p:cNvSpPr>
          <p:nvPr/>
        </p:nvSpPr>
        <p:spPr>
          <a:xfrm>
            <a:off x="7178548" y="4142870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รายงานของศาสตราจารย์โอ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โม สรุปว่า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บาร์เกอร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แฟรงค์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แสดงถึงโอกา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ศแ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ละความเป็นไปได้ในการผลิตไวน์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97D1535-7B68-2123-5C1C-AC8EC9F04DD9}"/>
              </a:ext>
            </a:extLst>
          </p:cNvPr>
          <p:cNvSpPr txBox="1">
            <a:spLocks/>
          </p:cNvSpPr>
          <p:nvPr/>
        </p:nvSpPr>
        <p:spPr>
          <a:xfrm>
            <a:off x="7178547" y="3480096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1956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7409" y="368300"/>
            <a:ext cx="4434591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030" y="3518031"/>
            <a:ext cx="238278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</a:t>
            </a:r>
            <a:r>
              <a:rPr lang="en-US" dirty="0"/>
              <a:t> 1970s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8031" y="4180812"/>
            <a:ext cx="225637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ไวน์รุ่นแรกจากองุ่นของ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ฟอเร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ฮิลล์เปิดตัวในปี 1972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ฟอเร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ฮิลล์ 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ได้รับการขนานนามว่าเป็นไวน์ขาวที่ดีที่สุดของออสเตรเลียตะวันตกในปีต่อมา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717" y="1657470"/>
            <a:ext cx="238278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ช่วงแรก ๆ ของการปลูกองุ่นพิสูจน์ให้เห็นถึงความท้าทาย เนื่องจากสภาพแวดล้อมที่ไม่เอ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ื้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ํา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นวยและเทคโนโลยีที่ไม่เพียงพอ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7716" y="994696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 </a:t>
            </a:r>
            <a:r>
              <a:rPr lang="en-US" dirty="0"/>
              <a:t>1960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6357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บาร์เกอร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ได้รับการจดทะเบียนอย่างเป็นทางการในฐานะเขตพื้นที่ย่อย 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GI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แห่งแรกในเกรท เซา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61164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1997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434592" y="1470511"/>
            <a:ext cx="285873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ไวน์จาก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ฟอเร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ฮิลล์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แพลน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ทาเจเน็ต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คูมิคว้ารางวัลมากมายทั่วประเทศ การพัฒนาระดับเขตพื้นที่ยัง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งด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ํา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เนินต่อไปด้วยการปลูกไร่องุ่น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ใ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เดนมาร์ก และโพรองกู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รัป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434592" y="807737"/>
            <a:ext cx="2858732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 – ปลายช่วงปี</a:t>
            </a:r>
            <a:r>
              <a:rPr lang="en-US" dirty="0"/>
              <a:t> 1970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4501B0-8AF5-8D5F-FF57-422A031C70D1}"/>
              </a:ext>
            </a:extLst>
          </p:cNvPr>
          <p:cNvSpPr txBox="1">
            <a:spLocks/>
          </p:cNvSpPr>
          <p:nvPr/>
        </p:nvSpPr>
        <p:spPr>
          <a:xfrm>
            <a:off x="7178548" y="4142870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สิ่งบ่งชี้ทางภูมิศาสตร์ของออสเตรเลีย (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GI) ”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"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ถูกสร้างขึ้น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97D1535-7B68-2123-5C1C-AC8EC9F04DD9}"/>
              </a:ext>
            </a:extLst>
          </p:cNvPr>
          <p:cNvSpPr txBox="1">
            <a:spLocks/>
          </p:cNvSpPr>
          <p:nvPr/>
        </p:nvSpPr>
        <p:spPr>
          <a:xfrm>
            <a:off x="7178547" y="3480096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1996</a:t>
            </a:r>
          </a:p>
        </p:txBody>
      </p:sp>
      <p:sp>
        <p:nvSpPr>
          <p:cNvPr id="2" name="object 11">
            <a:extLst>
              <a:ext uri="{FF2B5EF4-FFF2-40B4-BE49-F238E27FC236}">
                <a16:creationId xmlns:a16="http://schemas.microsoft.com/office/drawing/2014/main" id="{DACDAD37-95F0-F4E9-B705-E3B2F12BF0B9}"/>
              </a:ext>
            </a:extLst>
          </p:cNvPr>
          <p:cNvSpPr txBox="1"/>
          <p:nvPr/>
        </p:nvSpPr>
        <p:spPr>
          <a:xfrm>
            <a:off x="10229327" y="188821"/>
            <a:ext cx="25978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h-TH" sz="1000" spc="-15" dirty="0">
                <a:latin typeface="Cordia New" panose="020B0304020202020204" pitchFamily="34" charset="-34"/>
                <a:cs typeface="Cordia New" panose="020B0304020202020204" pitchFamily="34" charset="-34"/>
              </a:rPr>
              <a:t>ภาพถ่ายโดย </a:t>
            </a:r>
            <a:r>
              <a:rPr lang="en-GB" sz="1000" spc="-15" dirty="0">
                <a:latin typeface="Cordia New" panose="020B0304020202020204" pitchFamily="34" charset="-34"/>
                <a:cs typeface="Cordia New" panose="020B0304020202020204" pitchFamily="34" charset="-34"/>
              </a:rPr>
              <a:t>Great Southern Wines</a:t>
            </a:r>
            <a:endParaRPr lang="en-GB" sz="1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5826341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9" r="50105"/>
          <a:stretch/>
        </p:blipFill>
        <p:spPr>
          <a:xfrm>
            <a:off x="8289561" y="584200"/>
            <a:ext cx="3902439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273318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โพรองกู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รัป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ซึ่งเป็นเขตพื้นที่ย่อยที่สองและสามของ 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GI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ได้รับการใส่ชื่อลงในทะเบียนชื่อที่ได้รับการคุ้มครอง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64247" y="2070486"/>
            <a:ext cx="187621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แฟรงค์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กลายเป็นเขตพื้นที่ย่อยอย่างเป็นทางการลำดับที่สี่ในเกรท เซา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3361" y="138663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2" y="4237664"/>
            <a:ext cx="1784892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เดนมาร์กเข้าร่วมการจัดอันดับในฐานะเขตพื้นที่ย่อยอย่างเป็นทางการลำดับที่ห้าของ เกรท เซา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2003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328070" y="1180112"/>
            <a:ext cx="259053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 เกรท เซา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เป็นถิ่นพำนักของผู้ผลิตมากกว่า 70 ราย ซึ่งเป็นการผสมผสานระหว่างบุคคล เป็นที่ยอมรับ ธุรกิจครอบครัวขนาดเล็ก และนักประดิษฐ์รุ่นเยาว์ที่สร้างหนทาง ด้วยแนวทางที่ทันสมัยในไร่องุ่นและห้องเก็บไวน์ใต้ดิน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317185" y="49626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31" r="4631"/>
          <a:stretch/>
        </p:blipFill>
        <p:spPr>
          <a:xfrm>
            <a:off x="1103085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2686050" y="5585485"/>
            <a:ext cx="1309836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 flipH="1">
            <a:off x="3814640" y="4877514"/>
            <a:ext cx="1023257" cy="7982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 ตะวันตก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3886200" y="5601537"/>
            <a:ext cx="1394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5134131" y="5501878"/>
            <a:ext cx="3043758" cy="2843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4D2F8EF-F430-0E44-2F9F-F14D2E9ED87E}"/>
              </a:ext>
            </a:extLst>
          </p:cNvPr>
          <p:cNvSpPr txBox="1"/>
          <p:nvPr/>
        </p:nvSpPr>
        <p:spPr>
          <a:xfrm>
            <a:off x="7160881" y="3567321"/>
            <a:ext cx="2034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แฟรงค์</a:t>
            </a:r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 ริ</a:t>
            </a:r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582C05-9385-6EC3-9483-6A13FABA5D6D}"/>
              </a:ext>
            </a:extLst>
          </p:cNvPr>
          <p:cNvCxnSpPr>
            <a:cxnSpLocks/>
          </p:cNvCxnSpPr>
          <p:nvPr/>
        </p:nvCxnSpPr>
        <p:spPr>
          <a:xfrm flipH="1" flipV="1">
            <a:off x="8034728" y="3818087"/>
            <a:ext cx="143160" cy="11661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6643BB-94AA-780C-6A60-24486CE6E64E}"/>
              </a:ext>
            </a:extLst>
          </p:cNvPr>
          <p:cNvSpPr txBox="1"/>
          <p:nvPr/>
        </p:nvSpPr>
        <p:spPr>
          <a:xfrm>
            <a:off x="9514337" y="4136947"/>
            <a:ext cx="2034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บาร์เกอร</a:t>
            </a:r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2181D7-8B2E-DABA-16EA-FCC8364368C9}"/>
              </a:ext>
            </a:extLst>
          </p:cNvPr>
          <p:cNvCxnSpPr>
            <a:cxnSpLocks/>
          </p:cNvCxnSpPr>
          <p:nvPr/>
        </p:nvCxnSpPr>
        <p:spPr>
          <a:xfrm flipV="1">
            <a:off x="8979108" y="4282782"/>
            <a:ext cx="524656" cy="9862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DE96CC9-0BB1-A4F9-90B7-7D67146A6B71}"/>
              </a:ext>
            </a:extLst>
          </p:cNvPr>
          <p:cNvSpPr txBox="1"/>
          <p:nvPr/>
        </p:nvSpPr>
        <p:spPr>
          <a:xfrm>
            <a:off x="10241360" y="5433596"/>
            <a:ext cx="2034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โพรองกู</a:t>
            </a:r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รัป</a:t>
            </a:r>
            <a:endParaRPr lang="en-US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7B529A-71B3-8007-5B9D-276B43E637F5}"/>
              </a:ext>
            </a:extLst>
          </p:cNvPr>
          <p:cNvCxnSpPr>
            <a:cxnSpLocks/>
          </p:cNvCxnSpPr>
          <p:nvPr/>
        </p:nvCxnSpPr>
        <p:spPr>
          <a:xfrm>
            <a:off x="9503764" y="5382357"/>
            <a:ext cx="742013" cy="15959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FE1F88-5B52-5B25-1439-52D00CB30D45}"/>
              </a:ext>
            </a:extLst>
          </p:cNvPr>
          <p:cNvSpPr txBox="1"/>
          <p:nvPr/>
        </p:nvSpPr>
        <p:spPr>
          <a:xfrm>
            <a:off x="9881596" y="6112538"/>
            <a:ext cx="2034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บาน</a:t>
            </a:r>
            <a:r>
              <a:rPr lang="th-TH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US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6FB1380-DA56-69C0-CDCA-ACFD320318FB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9316386" y="5754001"/>
            <a:ext cx="565210" cy="5432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1325500-C50E-C06D-DDF9-8F9AA35D109E}"/>
              </a:ext>
            </a:extLst>
          </p:cNvPr>
          <p:cNvSpPr txBox="1"/>
          <p:nvPr/>
        </p:nvSpPr>
        <p:spPr>
          <a:xfrm>
            <a:off x="7207421" y="6300402"/>
            <a:ext cx="2034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เดนมาร์ก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A223B9-8F8C-B0B2-8184-EECA1307F86A}"/>
              </a:ext>
            </a:extLst>
          </p:cNvPr>
          <p:cNvCxnSpPr>
            <a:cxnSpLocks/>
          </p:cNvCxnSpPr>
          <p:nvPr/>
        </p:nvCxnSpPr>
        <p:spPr>
          <a:xfrm flipH="1">
            <a:off x="8142736" y="5888913"/>
            <a:ext cx="304220" cy="4970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D6E98A-6488-4748-A8BE-3D3FD97F583B}"/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http://purl.org/dc/dcmitype/"/>
    <ds:schemaRef ds:uri="http://purl.org/dc/terms/"/>
    <ds:schemaRef ds:uri="02256494-4976-4001-aedb-96463ae0d92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4e8dd08d-258d-47a9-9875-37f1ffd19f3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3493</Words>
  <Application>Microsoft Macintosh PowerPoint</Application>
  <PresentationFormat>Widescreen</PresentationFormat>
  <Paragraphs>405</Paragraphs>
  <Slides>29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เกรท เซาเทิร์น</vt:lpstr>
      <vt:lpstr>ประเด็นการนำเสนอ ในวันนี้ มีดังนี้ </vt:lpstr>
      <vt:lpstr>1859</vt:lpstr>
      <vt:lpstr>ต้นช่วงปี 1970s</vt:lpstr>
      <vt:lpstr>PowerPoint Presentation</vt:lpstr>
      <vt:lpstr>ออสเตรเลีย</vt:lpstr>
      <vt:lpstr>ออสเตรเลีย ตะวันตก</vt:lpstr>
      <vt:lpstr>ภูมิศาสตร์ ภูมิอากาศ และดิน</vt:lpstr>
      <vt:lpstr>ภูมิอากาศ</vt:lpstr>
      <vt:lpstr>ดิน</vt:lpstr>
      <vt:lpstr>การปลูกองุ่นใน</vt:lpstr>
      <vt:lpstr>การผลิตไวน์ใน</vt:lpstr>
      <vt:lpstr>PowerPoint Presentation</vt:lpstr>
      <vt:lpstr>รสชาติของ  เกรท เซาเทิร์น</vt:lpstr>
      <vt:lpstr>PowerPoint Presentation</vt:lpstr>
      <vt:lpstr>รีสลิง ลักษณะเฉพาะ</vt:lpstr>
      <vt:lpstr>PowerPoint Presentation</vt:lpstr>
      <vt:lpstr>ชาร์ดอนเนย์ ลักษณะเฉพาะ</vt:lpstr>
      <vt:lpstr>PowerPoint Presentation</vt:lpstr>
      <vt:lpstr>พิโนต์ นัวร์ ลักษณะเฉพาะ</vt:lpstr>
      <vt:lpstr>PowerPoint Presentation</vt:lpstr>
      <vt:lpstr>คาแบร์เนต์ โซวีญง ลักษณะเฉพาะ</vt:lpstr>
      <vt:lpstr>PowerPoint Presentation</vt:lpstr>
      <vt:lpstr>ชีราซ ลักษณะเฉพาะ</vt:lpstr>
      <vt:lpstr>เกรท เซาเทิร์น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2</cp:revision>
  <dcterms:created xsi:type="dcterms:W3CDTF">2018-07-25T07:02:59Z</dcterms:created>
  <dcterms:modified xsi:type="dcterms:W3CDTF">2026-04-21T10:46:04Z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2025-11-07T03:48:11Z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9376d308-d17c-40da-8208-8969084b298e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