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notesSlides/notesSlide1.xml" ContentType="application/vnd.openxmlformats-officedocument.presentationml.notesSlide+xml"/>
  <Override PartName="/ppt/comments/modernComment_29D_E0714088.xml" ContentType="application/vnd.ms-powerpoint.comments+xml"/>
  <Override PartName="/ppt/notesSlides/notesSlide2.xml" ContentType="application/vnd.openxmlformats-officedocument.presentationml.notesSlide+xml"/>
  <Override PartName="/ppt/comments/modernComment_28C_E6066414.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30"/>
  </p:notesMasterIdLst>
  <p:sldIdLst>
    <p:sldId id="256" r:id="rId5"/>
    <p:sldId id="478" r:id="rId6"/>
    <p:sldId id="645" r:id="rId7"/>
    <p:sldId id="637" r:id="rId8"/>
    <p:sldId id="646" r:id="rId9"/>
    <p:sldId id="647" r:id="rId10"/>
    <p:sldId id="636" r:id="rId11"/>
    <p:sldId id="669" r:id="rId12"/>
    <p:sldId id="641" r:id="rId13"/>
    <p:sldId id="642" r:id="rId14"/>
    <p:sldId id="643" r:id="rId15"/>
    <p:sldId id="648" r:id="rId16"/>
    <p:sldId id="671" r:id="rId17"/>
    <p:sldId id="652" r:id="rId18"/>
    <p:sldId id="280" r:id="rId19"/>
    <p:sldId id="617" r:id="rId20"/>
    <p:sldId id="657" r:id="rId21"/>
    <p:sldId id="626" r:id="rId22"/>
    <p:sldId id="720" r:id="rId23"/>
    <p:sldId id="721" r:id="rId24"/>
    <p:sldId id="722" r:id="rId25"/>
    <p:sldId id="723" r:id="rId26"/>
    <p:sldId id="659" r:id="rId27"/>
    <p:sldId id="340" r:id="rId28"/>
    <p:sldId id="724" r:id="rId29"/>
  </p:sldIdLst>
  <p:sldSz cx="12192000" cy="6858000"/>
  <p:notesSz cx="6858000" cy="9144000"/>
  <p:embeddedFontLst>
    <p:embeddedFont>
      <p:font typeface="Inter Display" panose="02000503000000020004" pitchFamily="2" charset="0"/>
      <p:regular r:id="rId31"/>
      <p:bold r:id="rId32"/>
      <p:italic r:id="rId33"/>
      <p:boldItalic r:id="rId34"/>
    </p:embeddedFont>
    <p:embeddedFont>
      <p:font typeface="Neue Haas Grotesk Text Pro" panose="020B0504020202020204" pitchFamily="34" charset="77"/>
      <p:regular r:id="rId35"/>
      <p:bold r:id="rId36"/>
      <p:italic r:id="rId37"/>
      <p:boldItalic r:id="rId38"/>
    </p:embeddedFont>
  </p:embeddedFontLst>
  <p:custDataLst>
    <p:tags r:id="rId39"/>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88" autoAdjust="0"/>
    <p:restoredTop sz="94694"/>
  </p:normalViewPr>
  <p:slideViewPr>
    <p:cSldViewPr snapToGrid="0">
      <p:cViewPr varScale="1">
        <p:scale>
          <a:sx n="117" d="100"/>
          <a:sy n="117" d="100"/>
        </p:scale>
        <p:origin x="840" y="168"/>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gs" Target="tags/tag1.xml"/><Relationship Id="rId21" Type="http://schemas.openxmlformats.org/officeDocument/2006/relationships/slide" Target="slides/slide17.xml"/><Relationship Id="rId34" Type="http://schemas.openxmlformats.org/officeDocument/2006/relationships/font" Target="fonts/font4.fntdata"/><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commentAuthors" Target="commentAuthors.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6.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fntdata"/><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3.fntdata"/><Relationship Id="rId38" Type="http://schemas.openxmlformats.org/officeDocument/2006/relationships/font" Target="fonts/font8.fntdata"/><Relationship Id="rId20" Type="http://schemas.openxmlformats.org/officeDocument/2006/relationships/slide" Target="slides/slide16.xml"/><Relationship Id="rId41" Type="http://schemas.openxmlformats.org/officeDocument/2006/relationships/presProps" Target="presProps.xml"/></Relationships>
</file>

<file path=ppt/comments/modernComment_28C_E6066414.xml><?xml version="1.0" encoding="utf-8"?>
<p188:cmLst xmlns:a="http://schemas.openxmlformats.org/drawingml/2006/main" xmlns:r="http://schemas.openxmlformats.org/officeDocument/2006/relationships" xmlns:p188="http://schemas.microsoft.com/office/powerpoint/2018/8/main">
  <p188:cm id="{4EE6FB6B-F55A-4B9E-979F-CF9098EEA9EB}" authorId="{00000000-0000-0000-0000-000000000000}" status="resolved" created="2025-03-18T13:36:48.569" complete="100000">
    <pc:sldMkLst xmlns:pc="http://schemas.microsoft.com/office/powerpoint/2013/main/command">
      <pc:docMk/>
      <pc:sldMk cId="3859178516" sldId="652"/>
    </pc:sldMkLst>
    <p188:txBody>
      <a:bodyPr/>
      <a:lstStyle/>
      <a:p>
        <a:r>
          <a:rPr lang="en-US"/>
          <a:t>Chardonnay should all be on one line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29D_E0714088.xml><?xml version="1.0" encoding="utf-8"?>
<p188:cmLst xmlns:a="http://schemas.openxmlformats.org/drawingml/2006/main" xmlns:r="http://schemas.openxmlformats.org/officeDocument/2006/relationships" xmlns:p188="http://schemas.microsoft.com/office/powerpoint/2018/8/main">
  <p188:cm id="{2F0FC149-F1D5-4198-86DD-E8455FA657EF}" authorId="{00000000-0000-0000-0000-000000000000}" status="resolved" created="2025-03-18T13:36:07.597" complete="100000">
    <pc:sldMkLst xmlns:pc="http://schemas.microsoft.com/office/powerpoint/2013/main/command">
      <pc:docMk/>
      <pc:sldMk cId="3765518472" sldId="669"/>
    </pc:sldMkLst>
    <p188:txBody>
      <a:bodyPr/>
      <a:lstStyle/>
      <a:p>
        <a:r>
          <a:rPr lang="en-US"/>
          <a:t>Missing map of Australia with region shown before this slide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5/9/25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1630483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3549476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2595987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886635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8330201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16547293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463759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6" name="Oval 5">
            <a:extLst>
              <a:ext uri="{FF2B5EF4-FFF2-40B4-BE49-F238E27FC236}">
                <a16:creationId xmlns:a16="http://schemas.microsoft.com/office/drawing/2014/main" id="{74A8A14A-D1CA-D9F8-306F-F692F60C4618}"/>
              </a:ext>
            </a:extLst>
          </p:cNvPr>
          <p:cNvSpPr/>
          <p:nvPr userDrawn="1"/>
        </p:nvSpPr>
        <p:spPr>
          <a:xfrm>
            <a:off x="9703949" y="322775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7" name="Oval 6">
            <a:extLst>
              <a:ext uri="{FF2B5EF4-FFF2-40B4-BE49-F238E27FC236}">
                <a16:creationId xmlns:a16="http://schemas.microsoft.com/office/drawing/2014/main" id="{77579E85-735B-80E7-69B6-1FED6AD601C7}"/>
              </a:ext>
            </a:extLst>
          </p:cNvPr>
          <p:cNvSpPr/>
          <p:nvPr userDrawn="1"/>
        </p:nvSpPr>
        <p:spPr>
          <a:xfrm>
            <a:off x="7395898" y="325773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38401" y="3434316"/>
            <a:ext cx="6885768"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8945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262198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790121" y="374556"/>
            <a:ext cx="4401879" cy="6118393"/>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467379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Oval 2">
            <a:extLst>
              <a:ext uri="{FF2B5EF4-FFF2-40B4-BE49-F238E27FC236}">
                <a16:creationId xmlns:a16="http://schemas.microsoft.com/office/drawing/2014/main" id="{FF7ECA34-306B-07D0-C7CA-C6E17551922E}"/>
              </a:ext>
            </a:extLst>
          </p:cNvPr>
          <p:cNvSpPr/>
          <p:nvPr userDrawn="1"/>
        </p:nvSpPr>
        <p:spPr>
          <a:xfrm>
            <a:off x="6590744"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a:extLst>
              <a:ext uri="{FF2B5EF4-FFF2-40B4-BE49-F238E27FC236}">
                <a16:creationId xmlns:a16="http://schemas.microsoft.com/office/drawing/2014/main" id="{5C262C2F-2C85-5DD4-F8C6-C2BBC66C8CC1}"/>
              </a:ext>
            </a:extLst>
          </p:cNvPr>
          <p:cNvSpPr/>
          <p:nvPr userDrawn="1"/>
        </p:nvSpPr>
        <p:spPr>
          <a:xfrm>
            <a:off x="6590744" y="3310522"/>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4891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062881173"/>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541919424"/>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5/9/25</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4269239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9/5/2025</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7" r:id="rId22"/>
    <p:sldLayoutId id="2147483677" r:id="rId23"/>
    <p:sldLayoutId id="2147483680" r:id="rId24"/>
    <p:sldLayoutId id="2147483681" r:id="rId25"/>
    <p:sldLayoutId id="2147483684" r:id="rId26"/>
    <p:sldLayoutId id="2147483686"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1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microsoft.com/office/2018/10/relationships/comments" Target="../comments/modernComment_28C_E6066414.xml"/><Relationship Id="rId2" Type="http://schemas.openxmlformats.org/officeDocument/2006/relationships/notesSlide" Target="../notesSlides/notesSlide2.xml"/><Relationship Id="rId1" Type="http://schemas.openxmlformats.org/officeDocument/2006/relationships/slideLayout" Target="../slideLayouts/slideLayout2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8.svg"/><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microsoft.com/office/2018/10/relationships/comments" Target="../comments/modernComment_29D_E0714088.xml"/><Relationship Id="rId2" Type="http://schemas.openxmlformats.org/officeDocument/2006/relationships/notesSlide" Target="../notesSlides/notesSlide1.xml"/><Relationship Id="rId1" Type="http://schemas.openxmlformats.org/officeDocument/2006/relationships/slideLayout" Target="../slideLayouts/slideLayout24.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5A5FA91E-AD8B-0AEA-99A8-33696E71ED09}"/>
              </a:ext>
            </a:extLst>
          </p:cNvPr>
          <p:cNvPicPr>
            <a:picLocks noGrp="1" noChangeAspect="1"/>
          </p:cNvPicPr>
          <p:nvPr>
            <p:ph type="pic" sz="quarter" idx="11"/>
          </p:nvPr>
        </p:nvPicPr>
        <p:blipFill>
          <a:blip r:embed="rId2" cstate="print">
            <a:extLst>
              <a:ext uri="{28A0092B-C50C-407E-A947-70E740481C1C}">
                <a14:useLocalDpi xmlns:a14="http://schemas.microsoft.com/office/drawing/2010/main"/>
              </a:ext>
            </a:extLst>
          </a:blip>
          <a:srcRect/>
          <a:stretch/>
        </p:blipFill>
        <p:spPr>
          <a:xfrm>
            <a:off x="623888" y="2595563"/>
            <a:ext cx="11010900" cy="4284662"/>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11041110" cy="990300"/>
          </a:xfrm>
        </p:spPr>
        <p:txBody>
          <a:bodyPr/>
          <a:lstStyle/>
          <a:p>
            <a:pPr marL="0" indent="0">
              <a:buNone/>
            </a:pPr>
            <a:r>
              <a:rPr lang="en-US" sz="6000" dirty="0">
                <a:solidFill>
                  <a:schemeClr val="accent1"/>
                </a:solidFill>
              </a:rPr>
              <a:t>LANGHORNE CREEK</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print">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lstStyle/>
          <a:p>
            <a:r>
              <a:rPr lang="en-US" dirty="0">
                <a:solidFill>
                  <a:schemeClr val="accent3"/>
                </a:solidFill>
              </a:rPr>
              <a:t>CLIMATE</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111817"/>
            <a:ext cx="5183398" cy="584775"/>
          </a:xfrm>
          <a:prstGeom prst="rect">
            <a:avLst/>
          </a:prstGeom>
          <a:noFill/>
        </p:spPr>
        <p:txBody>
          <a:bodyPr wrap="square" rtlCol="0">
            <a:spAutoFit/>
          </a:bodyPr>
          <a:lstStyle/>
          <a:p>
            <a:pPr algn="l"/>
            <a:r>
              <a:rPr lang="en-US" sz="32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MODERATE MARITIME</a:t>
            </a:r>
          </a:p>
        </p:txBody>
      </p:sp>
      <p:sp>
        <p:nvSpPr>
          <p:cNvPr id="4" name="TextBox 3">
            <a:extLst>
              <a:ext uri="{FF2B5EF4-FFF2-40B4-BE49-F238E27FC236}">
                <a16:creationId xmlns:a16="http://schemas.microsoft.com/office/drawing/2014/main" id="{F6F05948-33DB-055B-AE2C-CEF9374E5478}"/>
              </a:ext>
            </a:extLst>
          </p:cNvPr>
          <p:cNvSpPr txBox="1"/>
          <p:nvPr/>
        </p:nvSpPr>
        <p:spPr>
          <a:xfrm>
            <a:off x="535474" y="3942491"/>
            <a:ext cx="3891746" cy="535531"/>
          </a:xfrm>
          <a:prstGeom prst="rect">
            <a:avLst/>
          </a:prstGeom>
          <a:noFill/>
        </p:spPr>
        <p:txBody>
          <a:bodyPr wrap="square" rtlCol="0">
            <a:spAutoFit/>
          </a:bodyPr>
          <a:lstStyle/>
          <a:p>
            <a:pPr>
              <a:lnSpc>
                <a:spcPct val="90000"/>
              </a:lnSpc>
            </a:pPr>
            <a:r>
              <a:rPr lang="en-AU" sz="1600" dirty="0">
                <a:solidFill>
                  <a:schemeClr val="bg1"/>
                </a:solidFill>
                <a:latin typeface="Neue Haas Grotesk Text Pro" panose="020B0504020202020204" pitchFamily="34" charset="77"/>
              </a:rPr>
              <a:t>WITH MEDITERRANEAN INFLUENCES</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3"/>
                </a:solidFill>
              </a:rPr>
              <a:t>ALTITUDE</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56363" y="3942491"/>
            <a:ext cx="2965327"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accent3"/>
                </a:solidFill>
              </a:rPr>
              <a:t>LANGHORNE CREEK</a:t>
            </a:r>
          </a:p>
          <a:p>
            <a:r>
              <a:rPr lang="en-US" sz="1800" dirty="0">
                <a:solidFill>
                  <a:srgbClr val="B2D8BE"/>
                </a:solidFill>
                <a:latin typeface="Neue Haas Grotesk Text Pro" panose="020B0504020202020204" pitchFamily="34" charset="77"/>
              </a:rPr>
              <a:t>10–50M (33–164FT)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LOW</a:t>
            </a:r>
          </a:p>
          <a:p>
            <a:r>
              <a:rPr lang="en-US" sz="1400" dirty="0">
                <a:solidFill>
                  <a:srgbClr val="601329"/>
                </a:solidFill>
                <a:latin typeface="Neue Haas Grotesk Text Pro" panose="020B0504020202020204" pitchFamily="34" charset="77"/>
              </a:rPr>
              <a:t>0–499m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MEDIUM</a:t>
            </a:r>
          </a:p>
          <a:p>
            <a:r>
              <a:rPr lang="en-US" sz="1400" dirty="0">
                <a:solidFill>
                  <a:srgbClr val="601329"/>
                </a:solidFill>
                <a:latin typeface="Neue Haas Grotesk Text Pro" panose="020B0504020202020204" pitchFamily="34" charset="77"/>
              </a:rPr>
              <a:t>500–749m </a:t>
            </a:r>
          </a:p>
          <a:p>
            <a:r>
              <a:rPr lang="en-US" sz="1400" dirty="0">
                <a:solidFill>
                  <a:srgbClr val="601329"/>
                </a:solidFill>
                <a:latin typeface="Neue Haas Grotesk Text Pro" panose="020B0504020202020204" pitchFamily="34" charset="77"/>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HIGH</a:t>
            </a:r>
          </a:p>
          <a:p>
            <a:r>
              <a:rPr lang="en-US" sz="1400" dirty="0">
                <a:solidFill>
                  <a:srgbClr val="601329"/>
                </a:solidFill>
                <a:latin typeface="Neue Haas Grotesk Text Pro" panose="020B0504020202020204" pitchFamily="34" charset="77"/>
              </a:rPr>
              <a:t>750–999m</a:t>
            </a:r>
          </a:p>
          <a:p>
            <a:r>
              <a:rPr lang="en-US" sz="1400" dirty="0">
                <a:solidFill>
                  <a:srgbClr val="601329"/>
                </a:solidFill>
                <a:latin typeface="Neue Haas Grotesk Text Pro" panose="020B0504020202020204" pitchFamily="34" charset="77"/>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01572" y="6543706"/>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01572" y="5420705"/>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563475" y="6371037"/>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VERY HIGH</a:t>
            </a:r>
          </a:p>
          <a:p>
            <a:r>
              <a:rPr lang="en-US" sz="1400" dirty="0">
                <a:solidFill>
                  <a:srgbClr val="601329"/>
                </a:solidFill>
                <a:latin typeface="Neue Haas Grotesk Text Pro" panose="020B0504020202020204" pitchFamily="34" charset="77"/>
              </a:rPr>
              <a:t>1000m +</a:t>
            </a:r>
          </a:p>
          <a:p>
            <a:r>
              <a:rPr lang="en-US" sz="1400" dirty="0">
                <a:solidFill>
                  <a:srgbClr val="601329"/>
                </a:solidFill>
                <a:latin typeface="Neue Haas Grotesk Text Pro" panose="020B0504020202020204" pitchFamily="34" charset="77"/>
              </a:rPr>
              <a:t>(&gt;3,280ft +)</a:t>
            </a:r>
          </a:p>
        </p:txBody>
      </p:sp>
    </p:spTree>
    <p:extLst>
      <p:ext uri="{BB962C8B-B14F-4D97-AF65-F5344CB8AC3E}">
        <p14:creationId xmlns:p14="http://schemas.microsoft.com/office/powerpoint/2010/main" val="50013625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4"/>
                </a:solidFill>
              </a:rPr>
              <a:t>SOIL</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580266" cy="1530521"/>
          </a:xfrm>
        </p:spPr>
        <p:txBody>
          <a:bodyPr/>
          <a:lstStyle/>
          <a:p>
            <a:r>
              <a:rPr lang="en-AU" dirty="0"/>
              <a:t>Alluvial soils alongside the rivers are deep, friable, brown, dark or red soils, and produce wines that are fuller-bodied but rounder and softer. Away from the rivers, soils are mostly sand over clay, which produce more intense, structured wines.</a:t>
            </a:r>
          </a:p>
        </p:txBody>
      </p:sp>
    </p:spTree>
    <p:extLst>
      <p:ext uri="{BB962C8B-B14F-4D97-AF65-F5344CB8AC3E}">
        <p14:creationId xmlns:p14="http://schemas.microsoft.com/office/powerpoint/2010/main" val="42499175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lstStyle/>
          <a:p>
            <a:r>
              <a:rPr lang="en-US" dirty="0"/>
              <a:t>VITICULTURE AND WINEMAKING</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413476"/>
            <a:ext cx="5340350" cy="579936"/>
          </a:xfrm>
        </p:spPr>
        <p:txBody>
          <a:bodyPr/>
          <a:lstStyle/>
          <a:p>
            <a:r>
              <a:rPr lang="en-US" sz="5000" dirty="0">
                <a:solidFill>
                  <a:schemeClr val="accent4"/>
                </a:solidFill>
              </a:rPr>
              <a:t>GRAPE GROWING IN LANGHORNE CREEK</a:t>
            </a:r>
          </a:p>
        </p:txBody>
      </p:sp>
      <p:sp>
        <p:nvSpPr>
          <p:cNvPr id="2" name="Text Placeholder 5">
            <a:extLst>
              <a:ext uri="{FF2B5EF4-FFF2-40B4-BE49-F238E27FC236}">
                <a16:creationId xmlns:a16="http://schemas.microsoft.com/office/drawing/2014/main" id="{AC7DDBF7-95BA-FE7D-62B5-E88F8F533DA0}"/>
              </a:ext>
            </a:extLst>
          </p:cNvPr>
          <p:cNvSpPr>
            <a:spLocks noGrp="1"/>
          </p:cNvSpPr>
          <p:nvPr>
            <p:ph type="body" sz="quarter" idx="11"/>
          </p:nvPr>
        </p:nvSpPr>
        <p:spPr>
          <a:xfrm>
            <a:off x="630419" y="4011475"/>
            <a:ext cx="4836222" cy="2846525"/>
          </a:xfrm>
        </p:spPr>
        <p:txBody>
          <a:bodyPr/>
          <a:lstStyle/>
          <a:p>
            <a:pPr marL="285750" indent="-285750">
              <a:spcBef>
                <a:spcPts val="800"/>
              </a:spcBef>
              <a:buFont typeface="Arial" panose="020B0604020202020204" pitchFamily="34" charset="0"/>
              <a:buChar char="•"/>
            </a:pPr>
            <a:r>
              <a:rPr lang="en-AU" dirty="0">
                <a:solidFill>
                  <a:schemeClr val="bg1"/>
                </a:solidFill>
              </a:rPr>
              <a:t>History of sending fruit to companies outside the region; recent trend to retain grapes</a:t>
            </a:r>
          </a:p>
          <a:p>
            <a:pPr marL="285750" indent="-285750">
              <a:spcBef>
                <a:spcPts val="800"/>
              </a:spcBef>
              <a:buFont typeface="Arial" panose="020B0604020202020204" pitchFamily="34" charset="0"/>
              <a:buChar char="•"/>
            </a:pPr>
            <a:r>
              <a:rPr lang="en-AU" dirty="0">
                <a:solidFill>
                  <a:schemeClr val="bg1"/>
                </a:solidFill>
              </a:rPr>
              <a:t>Sixth-generation grape-growing families</a:t>
            </a:r>
          </a:p>
          <a:p>
            <a:pPr marL="285750" indent="-285750">
              <a:spcBef>
                <a:spcPts val="800"/>
              </a:spcBef>
              <a:buFont typeface="Arial" panose="020B0604020202020204" pitchFamily="34" charset="0"/>
              <a:buChar char="•"/>
            </a:pPr>
            <a:r>
              <a:rPr lang="en-AU" dirty="0">
                <a:solidFill>
                  <a:schemeClr val="bg1"/>
                </a:solidFill>
              </a:rPr>
              <a:t>Vineyard management more straightforward than other regions</a:t>
            </a:r>
          </a:p>
          <a:p>
            <a:pPr marL="285750" indent="-285750">
              <a:spcBef>
                <a:spcPts val="800"/>
              </a:spcBef>
              <a:buFont typeface="Arial" panose="020B0604020202020204" pitchFamily="34" charset="0"/>
              <a:buChar char="•"/>
            </a:pPr>
            <a:r>
              <a:rPr lang="en-AU" dirty="0">
                <a:solidFill>
                  <a:schemeClr val="bg1"/>
                </a:solidFill>
              </a:rPr>
              <a:t>Some vineyards utilise natural floodwaters </a:t>
            </a:r>
            <a:br>
              <a:rPr lang="en-AU" dirty="0">
                <a:solidFill>
                  <a:schemeClr val="bg1"/>
                </a:solidFill>
              </a:rPr>
            </a:br>
            <a:r>
              <a:rPr lang="en-AU" dirty="0">
                <a:solidFill>
                  <a:schemeClr val="bg1"/>
                </a:solidFill>
              </a:rPr>
              <a:t>for irrigation</a:t>
            </a:r>
          </a:p>
          <a:p>
            <a:pPr marL="285750" indent="-285750">
              <a:spcBef>
                <a:spcPts val="800"/>
              </a:spcBef>
              <a:buFont typeface="Arial" panose="020B0604020202020204" pitchFamily="34" charset="0"/>
              <a:buChar char="•"/>
            </a:pPr>
            <a:r>
              <a:rPr lang="en-AU" b="1" dirty="0">
                <a:solidFill>
                  <a:schemeClr val="bg1"/>
                </a:solidFill>
              </a:rPr>
              <a:t>Harvest: </a:t>
            </a:r>
            <a:r>
              <a:rPr lang="en-AU" dirty="0">
                <a:solidFill>
                  <a:schemeClr val="bg1"/>
                </a:solidFill>
              </a:rPr>
              <a:t>early February to late April</a:t>
            </a:r>
          </a:p>
        </p:txBody>
      </p:sp>
    </p:spTree>
    <p:extLst>
      <p:ext uri="{BB962C8B-B14F-4D97-AF65-F5344CB8AC3E}">
        <p14:creationId xmlns:p14="http://schemas.microsoft.com/office/powerpoint/2010/main" val="403588366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EC40966-12C1-C8B6-3BD3-CAAB5B274E0B}"/>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9158A547-E314-546B-744D-BDCB5D9E3489}"/>
              </a:ext>
            </a:extLst>
          </p:cNvPr>
          <p:cNvSpPr>
            <a:spLocks noGrp="1"/>
          </p:cNvSpPr>
          <p:nvPr>
            <p:ph type="body" sz="quarter" idx="12"/>
          </p:nvPr>
        </p:nvSpPr>
        <p:spPr>
          <a:xfrm>
            <a:off x="6456364" y="3149584"/>
            <a:ext cx="4081722" cy="1530521"/>
          </a:xfrm>
        </p:spPr>
        <p:txBody>
          <a:bodyPr/>
          <a:lstStyle/>
          <a:p>
            <a:pPr>
              <a:spcBef>
                <a:spcPts val="800"/>
              </a:spcBef>
            </a:pPr>
            <a:r>
              <a:rPr lang="en-AU" dirty="0"/>
              <a:t>Typically produces more wine than McLaren Vale and almost as much as the Barossa</a:t>
            </a:r>
          </a:p>
          <a:p>
            <a:pPr>
              <a:spcBef>
                <a:spcPts val="800"/>
              </a:spcBef>
            </a:pPr>
            <a:r>
              <a:rPr lang="en-AU" dirty="0"/>
              <a:t>Most wines are red; open fermentation and oak ageing is typical</a:t>
            </a:r>
          </a:p>
          <a:p>
            <a:pPr>
              <a:spcBef>
                <a:spcPts val="800"/>
              </a:spcBef>
            </a:pPr>
            <a:r>
              <a:rPr lang="en-AU" dirty="0"/>
              <a:t>Blending is a common technique</a:t>
            </a:r>
          </a:p>
          <a:p>
            <a:pPr>
              <a:spcBef>
                <a:spcPts val="800"/>
              </a:spcBef>
            </a:pPr>
            <a:r>
              <a:rPr lang="en-AU" dirty="0"/>
              <a:t>More focus on vineyard to minimise intervention in winery</a:t>
            </a:r>
          </a:p>
        </p:txBody>
      </p:sp>
      <p:sp>
        <p:nvSpPr>
          <p:cNvPr id="8" name="Title 2">
            <a:extLst>
              <a:ext uri="{FF2B5EF4-FFF2-40B4-BE49-F238E27FC236}">
                <a16:creationId xmlns:a16="http://schemas.microsoft.com/office/drawing/2014/main" id="{BEF17699-996E-80A1-5516-9CFCFB8A3DCE}"/>
              </a:ext>
            </a:extLst>
          </p:cNvPr>
          <p:cNvSpPr txBox="1">
            <a:spLocks/>
          </p:cNvSpPr>
          <p:nvPr/>
        </p:nvSpPr>
        <p:spPr>
          <a:xfrm>
            <a:off x="6403897" y="1019332"/>
            <a:ext cx="5678176" cy="1530522"/>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sz="5440" dirty="0">
                <a:solidFill>
                  <a:schemeClr val="accent4"/>
                </a:solidFill>
              </a:rPr>
              <a:t>LANGHORNE CREEK</a:t>
            </a:r>
          </a:p>
        </p:txBody>
      </p:sp>
      <p:sp>
        <p:nvSpPr>
          <p:cNvPr id="2" name="Title 2">
            <a:extLst>
              <a:ext uri="{FF2B5EF4-FFF2-40B4-BE49-F238E27FC236}">
                <a16:creationId xmlns:a16="http://schemas.microsoft.com/office/drawing/2014/main" id="{1783F2ED-5CE5-8444-E0AB-A96145E88533}"/>
              </a:ext>
            </a:extLst>
          </p:cNvPr>
          <p:cNvSpPr txBox="1">
            <a:spLocks/>
          </p:cNvSpPr>
          <p:nvPr/>
        </p:nvSpPr>
        <p:spPr>
          <a:xfrm>
            <a:off x="6336442" y="554220"/>
            <a:ext cx="5009924" cy="465111"/>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sz="3200" dirty="0">
                <a:solidFill>
                  <a:schemeClr val="accent5"/>
                </a:solidFill>
              </a:rPr>
              <a:t>WINEMAKING IN</a:t>
            </a:r>
          </a:p>
        </p:txBody>
      </p:sp>
    </p:spTree>
    <p:extLst>
      <p:ext uri="{BB962C8B-B14F-4D97-AF65-F5344CB8AC3E}">
        <p14:creationId xmlns:p14="http://schemas.microsoft.com/office/powerpoint/2010/main" val="382976761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8">
            <a:extLst>
              <a:ext uri="{FF2B5EF4-FFF2-40B4-BE49-F238E27FC236}">
                <a16:creationId xmlns:a16="http://schemas.microsoft.com/office/drawing/2014/main" id="{28F67CD5-87BD-5A22-42BB-CC18C0204A05}"/>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5333888" y="1933074"/>
            <a:ext cx="1182507" cy="3579859"/>
          </a:xfrm>
          <a:prstGeom prst="rect">
            <a:avLst/>
          </a:prstGeom>
        </p:spPr>
      </p:pic>
      <p:pic>
        <p:nvPicPr>
          <p:cNvPr id="6" name="Picture Placeholder 8">
            <a:extLst>
              <a:ext uri="{FF2B5EF4-FFF2-40B4-BE49-F238E27FC236}">
                <a16:creationId xmlns:a16="http://schemas.microsoft.com/office/drawing/2014/main" id="{9A95BAAB-F4D4-23A4-2145-07B5170E5863}"/>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7207009" y="1778557"/>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1181918"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spAutoFit/>
          </a:bodyPr>
          <a:lstStyle/>
          <a:p>
            <a:pPr>
              <a:lnSpc>
                <a:spcPct val="82000"/>
              </a:lnSpc>
            </a:pPr>
            <a:r>
              <a:rPr lang="en-US" sz="5440" dirty="0">
                <a:solidFill>
                  <a:srgbClr val="601329"/>
                </a:solidFill>
                <a:latin typeface="Neue Haas Grotesk Text Pro" panose="020B0504020202020204" pitchFamily="34" charset="77"/>
              </a:rPr>
              <a:t>LANGHORNE CREEK</a:t>
            </a:r>
            <a:br>
              <a:rPr lang="en-US" sz="544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TOP 5 VARIETIES</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en-US" dirty="0">
                <a:solidFill>
                  <a:srgbClr val="601329"/>
                </a:solidFill>
                <a:latin typeface="Neue Haas Grotesk Text Pro" panose="020B0504020202020204" pitchFamily="34" charset="77"/>
              </a:rPr>
              <a:t>SHIRAZ</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38%</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CABERNET SAUVIGNON</a:t>
            </a:r>
          </a:p>
          <a:p>
            <a:pPr algn="ctr"/>
            <a:r>
              <a:rPr lang="en-US" sz="3800" b="1" dirty="0">
                <a:solidFill>
                  <a:schemeClr val="bg1"/>
                </a:solidFill>
                <a:latin typeface="Neue Haas Grotesk Text Pro" panose="020B0504020202020204" pitchFamily="34" charset="77"/>
              </a:rPr>
              <a:t>29%</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en-US" dirty="0">
                <a:solidFill>
                  <a:srgbClr val="601329"/>
                </a:solidFill>
                <a:latin typeface="Neue Haas Grotesk Text Pro" panose="020B0504020202020204" pitchFamily="34" charset="77"/>
              </a:rPr>
              <a:t>CHARDONNAY</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10%</a:t>
            </a:r>
          </a:p>
          <a:p>
            <a:pPr algn="ctr"/>
            <a:endParaRPr lang="en-US" dirty="0">
              <a:solidFill>
                <a:srgbClr val="601329"/>
              </a:solidFill>
              <a:latin typeface="Neue Haas Grotesk Text Pro" panose="020B0504020202020204" pitchFamily="34" charset="77"/>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MERLOT</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9%</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RIESLING</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3%</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1267112" y="4084438"/>
            <a:ext cx="1278876"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SHIRAZ</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7246525" y="4049268"/>
            <a:ext cx="1395126"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MERLOT</a:t>
            </a:r>
          </a:p>
        </p:txBody>
      </p:sp>
      <p:sp>
        <p:nvSpPr>
          <p:cNvPr id="5" name="object 10">
            <a:extLst>
              <a:ext uri="{FF2B5EF4-FFF2-40B4-BE49-F238E27FC236}">
                <a16:creationId xmlns:a16="http://schemas.microsoft.com/office/drawing/2014/main" id="{D65BE8BA-7DE3-5EFC-2CA1-DB4A6E7991DA}"/>
              </a:ext>
            </a:extLst>
          </p:cNvPr>
          <p:cNvSpPr txBox="1"/>
          <p:nvPr/>
        </p:nvSpPr>
        <p:spPr>
          <a:xfrm rot="16200000">
            <a:off x="4750782" y="4069993"/>
            <a:ext cx="2348718" cy="285976"/>
          </a:xfrm>
          <a:prstGeom prst="rect">
            <a:avLst/>
          </a:prstGeom>
        </p:spPr>
        <p:txBody>
          <a:bodyPr vert="horz" wrap="square" lIns="0" tIns="12065" rIns="0" bIns="0" rtlCol="0">
            <a:spAutoFit/>
          </a:bodyPr>
          <a:lstStyle/>
          <a:p>
            <a:pPr algn="ctr" defTabSz="914453">
              <a:lnSpc>
                <a:spcPct val="80000"/>
              </a:lnSpc>
              <a:spcBef>
                <a:spcPct val="0"/>
              </a:spcBef>
            </a:pP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2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pic>
        <p:nvPicPr>
          <p:cNvPr id="23" name="Picture Placeholder 8">
            <a:extLst>
              <a:ext uri="{FF2B5EF4-FFF2-40B4-BE49-F238E27FC236}">
                <a16:creationId xmlns:a16="http://schemas.microsoft.com/office/drawing/2014/main" id="{8E00A90B-6718-2CEE-8548-FB00EB1F513C}"/>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3160619" y="1778557"/>
            <a:ext cx="1270924" cy="3847526"/>
          </a:xfrm>
          <a:prstGeom prst="rect">
            <a:avLst/>
          </a:prstGeom>
        </p:spPr>
      </p:pic>
      <p:sp>
        <p:nvSpPr>
          <p:cNvPr id="27" name="TextBox 26">
            <a:extLst>
              <a:ext uri="{FF2B5EF4-FFF2-40B4-BE49-F238E27FC236}">
                <a16:creationId xmlns:a16="http://schemas.microsoft.com/office/drawing/2014/main" id="{F649A10C-C3BC-8AD0-98B3-96B9B4417DDE}"/>
              </a:ext>
            </a:extLst>
          </p:cNvPr>
          <p:cNvSpPr txBox="1"/>
          <p:nvPr/>
        </p:nvSpPr>
        <p:spPr>
          <a:xfrm rot="16200000">
            <a:off x="2920409" y="3945618"/>
            <a:ext cx="1929695"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CABERNET </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SAUVIGNON</a:t>
            </a:r>
          </a:p>
        </p:txBody>
      </p:sp>
      <p:pic>
        <p:nvPicPr>
          <p:cNvPr id="28" name="Picture Placeholder 8" descr="A close up of a bottle&#10;&#10;Description automatically generated">
            <a:extLst>
              <a:ext uri="{FF2B5EF4-FFF2-40B4-BE49-F238E27FC236}">
                <a16:creationId xmlns:a16="http://schemas.microsoft.com/office/drawing/2014/main" id="{4ADCBE89-5DCD-083A-C2A1-58D42F374528}"/>
              </a:ext>
            </a:extLst>
          </p:cNvPr>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a:xfrm>
            <a:off x="9357762" y="2007498"/>
            <a:ext cx="1157924" cy="3505435"/>
          </a:xfrm>
          <a:prstGeom prst="rect">
            <a:avLst/>
          </a:prstGeom>
        </p:spPr>
      </p:pic>
      <p:sp>
        <p:nvSpPr>
          <p:cNvPr id="29" name="TextBox 28">
            <a:extLst>
              <a:ext uri="{FF2B5EF4-FFF2-40B4-BE49-F238E27FC236}">
                <a16:creationId xmlns:a16="http://schemas.microsoft.com/office/drawing/2014/main" id="{31E4E801-EB89-D17B-AAF1-1BFAD33B0F38}"/>
              </a:ext>
            </a:extLst>
          </p:cNvPr>
          <p:cNvSpPr txBox="1"/>
          <p:nvPr/>
        </p:nvSpPr>
        <p:spPr>
          <a:xfrm rot="16200000">
            <a:off x="9172601" y="4019454"/>
            <a:ext cx="1540551"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RIESLING</a:t>
            </a:r>
          </a:p>
        </p:txBody>
      </p:sp>
    </p:spTree>
    <p:extLst>
      <p:ext uri="{BB962C8B-B14F-4D97-AF65-F5344CB8AC3E}">
        <p14:creationId xmlns:p14="http://schemas.microsoft.com/office/powerpoint/2010/main" val="3859178516"/>
      </p:ext>
    </p:extLst>
  </p:cSld>
  <p:clrMapOvr>
    <a:masterClrMapping/>
  </p:clrMapOvr>
  <p:transition/>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118263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LANGHORNE CREEK</a:t>
            </a:r>
            <a:br>
              <a:rPr lang="en-US" sz="6000" dirty="0">
                <a:solidFill>
                  <a:srgbClr val="B2D8BE"/>
                </a:solidFill>
                <a:latin typeface="Neue Haas Grotesk Text Pro" panose="020B0504020202020204" pitchFamily="34" charset="77"/>
              </a:rPr>
            </a:br>
            <a:r>
              <a:rPr lang="en-US" sz="5440" dirty="0">
                <a:solidFill>
                  <a:schemeClr val="bg2"/>
                </a:solidFill>
                <a:latin typeface="Neue Haas Grotesk Text Pro" panose="020B0504020202020204" pitchFamily="34" charset="77"/>
              </a:rPr>
              <a:t>SHIRAZ</a:t>
            </a:r>
          </a:p>
        </p:txBody>
      </p:sp>
      <p:sp>
        <p:nvSpPr>
          <p:cNvPr id="6" name="TextBox 5">
            <a:extLst>
              <a:ext uri="{FF2B5EF4-FFF2-40B4-BE49-F238E27FC236}">
                <a16:creationId xmlns:a16="http://schemas.microsoft.com/office/drawing/2014/main" id="{3937CC6C-038C-22C6-5A1B-F274BB411F78}"/>
              </a:ext>
            </a:extLst>
          </p:cNvPr>
          <p:cNvSpPr txBox="1"/>
          <p:nvPr/>
        </p:nvSpPr>
        <p:spPr>
          <a:xfrm>
            <a:off x="833318" y="2414371"/>
            <a:ext cx="2805709" cy="830997"/>
          </a:xfrm>
          <a:prstGeom prst="rect">
            <a:avLst/>
          </a:prstGeom>
          <a:noFill/>
        </p:spPr>
        <p:txBody>
          <a:bodyPr wrap="square" anchor="b">
            <a:spAutoFit/>
          </a:bodyPr>
          <a:lstStyle/>
          <a:p>
            <a:pPr algn="ctr">
              <a:spcBef>
                <a:spcPts val="217"/>
              </a:spcBef>
              <a:spcAft>
                <a:spcPts val="315"/>
              </a:spcAft>
            </a:pPr>
            <a:r>
              <a:rPr lang="en-AU" sz="1600" dirty="0">
                <a:effectLst/>
                <a:latin typeface="Neue Haas Grotesk Text Pro" panose="020B0504020202020204" pitchFamily="34" charset="77"/>
              </a:rPr>
              <a:t>COMMONLY BLENDED WITH CABERNET SAUVIGNON</a:t>
            </a: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3032760"/>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278431"/>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612840"/>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8" y="1812209"/>
            <a:ext cx="2220146" cy="222014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049581" y="2443530"/>
            <a:ext cx="1703757" cy="1027974"/>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AU" sz="2000" b="1" dirty="0">
                <a:solidFill>
                  <a:schemeClr val="tx1"/>
                </a:solidFill>
                <a:effectLst/>
                <a:latin typeface="Neue Haas Grotesk Text Pro" panose="020B0504020202020204" pitchFamily="34" charset="77"/>
              </a:rPr>
              <a:t>GENEROUS AND </a:t>
            </a:r>
            <a:br>
              <a:rPr lang="en-AU" sz="2000" b="1" dirty="0">
                <a:solidFill>
                  <a:schemeClr val="tx1"/>
                </a:solidFill>
                <a:effectLst/>
                <a:latin typeface="Neue Haas Grotesk Text Pro" panose="020B0504020202020204" pitchFamily="34" charset="77"/>
              </a:rPr>
            </a:br>
            <a:r>
              <a:rPr lang="en-AU" sz="2000" b="1" dirty="0">
                <a:solidFill>
                  <a:schemeClr val="tx1"/>
                </a:solidFill>
                <a:effectLst/>
                <a:latin typeface="Neue Haas Grotesk Text Pro" panose="020B0504020202020204" pitchFamily="34" charset="77"/>
              </a:rPr>
              <a:t>RICHLY FLAVOURED</a:t>
            </a:r>
          </a:p>
        </p:txBody>
      </p:sp>
      <p:sp>
        <p:nvSpPr>
          <p:cNvPr id="29" name="TextBox 28">
            <a:extLst>
              <a:ext uri="{FF2B5EF4-FFF2-40B4-BE49-F238E27FC236}">
                <a16:creationId xmlns:a16="http://schemas.microsoft.com/office/drawing/2014/main" id="{9EE6620A-6DE8-9F2C-93D7-EA689D1394C6}"/>
              </a:ext>
            </a:extLst>
          </p:cNvPr>
          <p:cNvSpPr txBox="1"/>
          <p:nvPr/>
        </p:nvSpPr>
        <p:spPr>
          <a:xfrm>
            <a:off x="8534885" y="5139195"/>
            <a:ext cx="2805709" cy="1472839"/>
          </a:xfrm>
          <a:prstGeom prst="rect">
            <a:avLst/>
          </a:prstGeom>
          <a:noFill/>
        </p:spPr>
        <p:txBody>
          <a:bodyPr wrap="square" anchor="b">
            <a:spAutoFit/>
          </a:bodyPr>
          <a:lstStyle/>
          <a:p>
            <a:pPr>
              <a:lnSpc>
                <a:spcPct val="82000"/>
              </a:lnSpc>
              <a:spcBef>
                <a:spcPts val="150"/>
              </a:spcBef>
              <a:spcAft>
                <a:spcPts val="315"/>
              </a:spcAft>
              <a:buClr>
                <a:schemeClr val="bg2"/>
              </a:buClr>
            </a:pPr>
            <a:r>
              <a:rPr lang="en-AU" sz="1400" dirty="0">
                <a:effectLst/>
                <a:latin typeface="Neue Haas Grotesk Text Pro" panose="020B0504020202020204" pitchFamily="34" charset="77"/>
              </a:rPr>
              <a:t>TYPICAL FLAVOURS</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effectLst/>
                <a:latin typeface="Neue Haas Grotesk Text Pro" panose="020B0504020202020204" pitchFamily="34" charset="77"/>
              </a:rPr>
              <a:t>Dark berries</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latin typeface="Neue Haas Grotesk Text Pro" panose="020B0504020202020204" pitchFamily="34" charset="77"/>
              </a:rPr>
              <a:t>Plum</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latin typeface="Neue Haas Grotesk Text Pro" panose="020B0504020202020204" pitchFamily="34" charset="77"/>
              </a:rPr>
              <a:t>Liquorice</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effectLst/>
                <a:latin typeface="Neue Haas Grotesk Text Pro" panose="020B0504020202020204" pitchFamily="34" charset="77"/>
              </a:rPr>
              <a:t>Pepper</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latin typeface="Neue Haas Grotesk Text Pro" panose="020B0504020202020204" pitchFamily="34" charset="77"/>
              </a:rPr>
              <a:t>Spice</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4707878"/>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267553" y="4700258"/>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 name="Straight Connector 1">
            <a:extLst>
              <a:ext uri="{FF2B5EF4-FFF2-40B4-BE49-F238E27FC236}">
                <a16:creationId xmlns:a16="http://schemas.microsoft.com/office/drawing/2014/main" id="{342A1A4F-05C7-791A-B423-D402B8673F14}"/>
              </a:ext>
            </a:extLst>
          </p:cNvPr>
          <p:cNvCxnSpPr>
            <a:cxnSpLocks/>
          </p:cNvCxnSpPr>
          <p:nvPr/>
        </p:nvCxnSpPr>
        <p:spPr>
          <a:xfrm>
            <a:off x="3283295" y="3912433"/>
            <a:ext cx="248791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138EB90E-05BF-A81C-E736-B3A4F470F552}"/>
              </a:ext>
            </a:extLst>
          </p:cNvPr>
          <p:cNvCxnSpPr>
            <a:cxnSpLocks/>
          </p:cNvCxnSpPr>
          <p:nvPr/>
        </p:nvCxnSpPr>
        <p:spPr>
          <a:xfrm>
            <a:off x="3283295"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 name="Oval 7">
            <a:extLst>
              <a:ext uri="{FF2B5EF4-FFF2-40B4-BE49-F238E27FC236}">
                <a16:creationId xmlns:a16="http://schemas.microsoft.com/office/drawing/2014/main" id="{BC9911B9-B720-D715-5640-769710C06EC4}"/>
              </a:ext>
            </a:extLst>
          </p:cNvPr>
          <p:cNvSpPr/>
          <p:nvPr/>
        </p:nvSpPr>
        <p:spPr>
          <a:xfrm>
            <a:off x="2129265" y="4284535"/>
            <a:ext cx="2199918" cy="222803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9" name="object 58">
            <a:extLst>
              <a:ext uri="{FF2B5EF4-FFF2-40B4-BE49-F238E27FC236}">
                <a16:creationId xmlns:a16="http://schemas.microsoft.com/office/drawing/2014/main" id="{08DF3CAB-590D-D4DF-95F5-5236C9BD1F82}"/>
              </a:ext>
            </a:extLst>
          </p:cNvPr>
          <p:cNvSpPr txBox="1"/>
          <p:nvPr/>
        </p:nvSpPr>
        <p:spPr>
          <a:xfrm>
            <a:off x="2169745" y="4554129"/>
            <a:ext cx="2146963" cy="1785745"/>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AU" sz="2800" dirty="0">
                <a:effectLst/>
                <a:latin typeface="Neue Haas Grotesk Text Pro" panose="020B0504020202020204" pitchFamily="34" charset="77"/>
              </a:rPr>
              <a:t>OVER</a:t>
            </a:r>
          </a:p>
          <a:p>
            <a:pPr algn="ctr">
              <a:lnSpc>
                <a:spcPct val="82000"/>
              </a:lnSpc>
              <a:spcBef>
                <a:spcPts val="217"/>
              </a:spcBef>
            </a:pPr>
            <a:r>
              <a:rPr lang="en-AU" sz="6000" dirty="0">
                <a:effectLst/>
                <a:latin typeface="Neue Haas Grotesk Text Pro" panose="020B0504020202020204" pitchFamily="34" charset="77"/>
              </a:rPr>
              <a:t>1/3</a:t>
            </a:r>
          </a:p>
          <a:p>
            <a:pPr algn="ctr">
              <a:lnSpc>
                <a:spcPct val="82000"/>
              </a:lnSpc>
              <a:spcBef>
                <a:spcPts val="217"/>
              </a:spcBef>
            </a:pPr>
            <a:r>
              <a:rPr lang="en-AU" sz="1600" dirty="0">
                <a:latin typeface="Neue Haas Grotesk Text Pro" panose="020B0504020202020204" pitchFamily="34" charset="77"/>
              </a:rPr>
              <a:t>OF TOTAL</a:t>
            </a:r>
            <a:br>
              <a:rPr lang="en-AU" sz="1600" dirty="0">
                <a:latin typeface="Neue Haas Grotesk Text Pro" panose="020B0504020202020204" pitchFamily="34" charset="77"/>
              </a:rPr>
            </a:br>
            <a:r>
              <a:rPr lang="en-AU" sz="1600" dirty="0">
                <a:latin typeface="Neue Haas Grotesk Text Pro" panose="020B0504020202020204" pitchFamily="34" charset="77"/>
              </a:rPr>
              <a:t>ANNUAL </a:t>
            </a:r>
            <a:br>
              <a:rPr lang="en-AU" sz="1600" dirty="0">
                <a:latin typeface="Neue Haas Grotesk Text Pro" panose="020B0504020202020204" pitchFamily="34" charset="77"/>
              </a:rPr>
            </a:br>
            <a:r>
              <a:rPr lang="en-AU" sz="1600" dirty="0">
                <a:latin typeface="Neue Haas Grotesk Text Pro" panose="020B0504020202020204" pitchFamily="34" charset="77"/>
              </a:rPr>
              <a:t>CRUSH</a:t>
            </a:r>
            <a:endParaRPr lang="en-AU" sz="1600" dirty="0">
              <a:effectLst/>
              <a:latin typeface="Neue Haas Grotesk Text Pro" panose="020B0504020202020204" pitchFamily="34" charset="77"/>
            </a:endParaRPr>
          </a:p>
        </p:txBody>
      </p:sp>
    </p:spTree>
    <p:extLst>
      <p:ext uri="{BB962C8B-B14F-4D97-AF65-F5344CB8AC3E}">
        <p14:creationId xmlns:p14="http://schemas.microsoft.com/office/powerpoint/2010/main" val="1521449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r>
              <a:rPr lang="en-US" sz="3200" dirty="0">
                <a:solidFill>
                  <a:schemeClr val="bg2"/>
                </a:solidFill>
                <a:latin typeface="Neue Haas Grotesk Text Pro" panose="020B0504020202020204" pitchFamily="34" charset="77"/>
              </a:rPr>
              <a:t>SHIRAZ</a:t>
            </a:r>
            <a:br>
              <a:rPr lang="en-US" sz="4000" dirty="0">
                <a:solidFill>
                  <a:schemeClr val="accent3"/>
                </a:solidFill>
                <a:latin typeface="Neue Haas Grotesk Text Pro" panose="020B0504020202020204" pitchFamily="34" charset="77"/>
              </a:rPr>
            </a:br>
            <a:r>
              <a:rPr lang="en-US" sz="5440" dirty="0">
                <a:solidFill>
                  <a:schemeClr val="accent2"/>
                </a:solidFill>
                <a:latin typeface="Neue Haas Grotesk Text Pro" panose="020B0504020202020204" pitchFamily="34" charset="77"/>
              </a:rPr>
              <a:t>characteristics</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8348" y="171865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310446"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Shiraz</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517354" y="182702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8347" y="28206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2076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52" name="Title 2">
            <a:extLst>
              <a:ext uri="{FF2B5EF4-FFF2-40B4-BE49-F238E27FC236}">
                <a16:creationId xmlns:a16="http://schemas.microsoft.com/office/drawing/2014/main" id="{88D89F4E-CECF-6C5F-173D-51A4744F4BC0}"/>
              </a:ext>
            </a:extLst>
          </p:cNvPr>
          <p:cNvSpPr txBox="1"/>
          <p:nvPr/>
        </p:nvSpPr>
        <p:spPr>
          <a:xfrm>
            <a:off x="319051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53" name="Title 2">
            <a:extLst>
              <a:ext uri="{FF2B5EF4-FFF2-40B4-BE49-F238E27FC236}">
                <a16:creationId xmlns:a16="http://schemas.microsoft.com/office/drawing/2014/main" id="{9E9DC995-A507-3152-C821-DA76E64866EB}"/>
              </a:ext>
            </a:extLst>
          </p:cNvPr>
          <p:cNvSpPr txBox="1"/>
          <p:nvPr/>
        </p:nvSpPr>
        <p:spPr>
          <a:xfrm>
            <a:off x="448364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20762"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130" name="Title 2">
            <a:extLst>
              <a:ext uri="{FF2B5EF4-FFF2-40B4-BE49-F238E27FC236}">
                <a16:creationId xmlns:a16="http://schemas.microsoft.com/office/drawing/2014/main" id="{6C84E901-6665-1CAB-0CCB-9B30009F5578}"/>
              </a:ext>
            </a:extLst>
          </p:cNvPr>
          <p:cNvSpPr txBox="1"/>
          <p:nvPr/>
        </p:nvSpPr>
        <p:spPr>
          <a:xfrm>
            <a:off x="304133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131" name="Title 2">
            <a:extLst>
              <a:ext uri="{FF2B5EF4-FFF2-40B4-BE49-F238E27FC236}">
                <a16:creationId xmlns:a16="http://schemas.microsoft.com/office/drawing/2014/main" id="{A647868B-BCF5-1E40-885C-502A3E455F10}"/>
              </a:ext>
            </a:extLst>
          </p:cNvPr>
          <p:cNvSpPr txBox="1"/>
          <p:nvPr/>
        </p:nvSpPr>
        <p:spPr>
          <a:xfrm>
            <a:off x="448364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214614" y="298855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834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857165" y="3859708"/>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4133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50" name="Title 2">
            <a:extLst>
              <a:ext uri="{FF2B5EF4-FFF2-40B4-BE49-F238E27FC236}">
                <a16:creationId xmlns:a16="http://schemas.microsoft.com/office/drawing/2014/main" id="{BC0235A1-B969-BEAA-8BC4-2F05808FD686}"/>
              </a:ext>
            </a:extLst>
          </p:cNvPr>
          <p:cNvSpPr txBox="1"/>
          <p:nvPr/>
        </p:nvSpPr>
        <p:spPr>
          <a:xfrm>
            <a:off x="448364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51" name="Title 2">
            <a:extLst>
              <a:ext uri="{FF2B5EF4-FFF2-40B4-BE49-F238E27FC236}">
                <a16:creationId xmlns:a16="http://schemas.microsoft.com/office/drawing/2014/main" id="{0519CC78-E188-BE2B-85C0-E0FE7FCF4745}"/>
              </a:ext>
            </a:extLst>
          </p:cNvPr>
          <p:cNvSpPr txBox="1"/>
          <p:nvPr/>
        </p:nvSpPr>
        <p:spPr>
          <a:xfrm>
            <a:off x="53834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084868"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834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TANNIN</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418500" y="504595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78258"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14% – 15%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834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642722" y="630639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7B910BE-98B0-4F4B-367C-75B3477F925C}"/>
              </a:ext>
            </a:extLst>
          </p:cNvPr>
          <p:cNvCxnSpPr>
            <a:cxnSpLocks/>
          </p:cNvCxnSpPr>
          <p:nvPr/>
        </p:nvCxnSpPr>
        <p:spPr>
          <a:xfrm>
            <a:off x="4331974"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834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418500" y="542509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F497D147-889A-EACA-947A-F96E4A4DE5F2}"/>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 name="Oval 3">
            <a:extLst>
              <a:ext uri="{FF2B5EF4-FFF2-40B4-BE49-F238E27FC236}">
                <a16:creationId xmlns:a16="http://schemas.microsoft.com/office/drawing/2014/main" id="{C47B3B60-5594-E9C5-71E8-E6AF57309F8F}"/>
              </a:ext>
            </a:extLst>
          </p:cNvPr>
          <p:cNvSpPr/>
          <p:nvPr/>
        </p:nvSpPr>
        <p:spPr>
          <a:xfrm>
            <a:off x="4190662" y="612681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Title 2">
            <a:extLst>
              <a:ext uri="{FF2B5EF4-FFF2-40B4-BE49-F238E27FC236}">
                <a16:creationId xmlns:a16="http://schemas.microsoft.com/office/drawing/2014/main" id="{AB78D2AD-D8B4-C58C-35EE-119893353535}"/>
              </a:ext>
            </a:extLst>
          </p:cNvPr>
          <p:cNvSpPr txBox="1"/>
          <p:nvPr/>
        </p:nvSpPr>
        <p:spPr>
          <a:xfrm>
            <a:off x="1920762" y="4191260"/>
            <a:ext cx="100521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3973248"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59C317E-F00A-81AC-9C61-483D98B69000}"/>
              </a:ext>
            </a:extLst>
          </p:cNvPr>
          <p:cNvCxnSpPr>
            <a:cxnSpLocks/>
          </p:cNvCxnSpPr>
          <p:nvPr/>
        </p:nvCxnSpPr>
        <p:spPr>
          <a:xfrm>
            <a:off x="3971882" y="2123394"/>
            <a:ext cx="36009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F6D3D548-79D8-8CF8-E564-95DF746BFF83}"/>
              </a:ext>
            </a:extLst>
          </p:cNvPr>
          <p:cNvSpPr/>
          <p:nvPr/>
        </p:nvSpPr>
        <p:spPr>
          <a:xfrm>
            <a:off x="4553094"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2" name="Oval 31">
            <a:extLst>
              <a:ext uri="{FF2B5EF4-FFF2-40B4-BE49-F238E27FC236}">
                <a16:creationId xmlns:a16="http://schemas.microsoft.com/office/drawing/2014/main" id="{AD99DF4E-52E5-67E7-5EF2-4BAC2FC58D76}"/>
              </a:ext>
            </a:extLst>
          </p:cNvPr>
          <p:cNvSpPr/>
          <p:nvPr/>
        </p:nvSpPr>
        <p:spPr>
          <a:xfrm>
            <a:off x="3842676"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Tree>
    <p:extLst>
      <p:ext uri="{BB962C8B-B14F-4D97-AF65-F5344CB8AC3E}">
        <p14:creationId xmlns:p14="http://schemas.microsoft.com/office/powerpoint/2010/main" val="86735389"/>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flipV="1">
            <a:off x="2503580" y="3566534"/>
            <a:ext cx="0" cy="25370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86910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LANGHORNE CREEK</a:t>
            </a:r>
            <a:br>
              <a:rPr lang="en-US" sz="600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CABERNET SAUVIGNON</a:t>
            </a:r>
          </a:p>
        </p:txBody>
      </p:sp>
      <p:sp>
        <p:nvSpPr>
          <p:cNvPr id="26" name="Oval 25">
            <a:extLst>
              <a:ext uri="{FF2B5EF4-FFF2-40B4-BE49-F238E27FC236}">
                <a16:creationId xmlns:a16="http://schemas.microsoft.com/office/drawing/2014/main" id="{EA6BCBDD-680C-58C3-153A-39C29DAC56F3}"/>
              </a:ext>
            </a:extLst>
          </p:cNvPr>
          <p:cNvSpPr/>
          <p:nvPr/>
        </p:nvSpPr>
        <p:spPr>
          <a:xfrm>
            <a:off x="7790487" y="1812208"/>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62900" y="2352662"/>
            <a:ext cx="1832762" cy="112530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AU" sz="2000" dirty="0">
                <a:solidFill>
                  <a:schemeClr val="tx1"/>
                </a:solidFill>
                <a:effectLst/>
                <a:latin typeface="Neue Haas Grotesk Text Pro" panose="020B0504020202020204" pitchFamily="34" charset="77"/>
              </a:rPr>
              <a:t>EXCELS IN MODERATE MARITIME CLIMATE</a:t>
            </a:r>
          </a:p>
        </p:txBody>
      </p:sp>
      <p:sp>
        <p:nvSpPr>
          <p:cNvPr id="29" name="TextBox 28">
            <a:extLst>
              <a:ext uri="{FF2B5EF4-FFF2-40B4-BE49-F238E27FC236}">
                <a16:creationId xmlns:a16="http://schemas.microsoft.com/office/drawing/2014/main" id="{9EE6620A-6DE8-9F2C-93D7-EA689D1394C6}"/>
              </a:ext>
            </a:extLst>
          </p:cNvPr>
          <p:cNvSpPr txBox="1"/>
          <p:nvPr/>
        </p:nvSpPr>
        <p:spPr>
          <a:xfrm>
            <a:off x="9386291" y="4644856"/>
            <a:ext cx="2805709" cy="1232069"/>
          </a:xfrm>
          <a:prstGeom prst="rect">
            <a:avLst/>
          </a:prstGeom>
          <a:noFill/>
        </p:spPr>
        <p:txBody>
          <a:bodyPr wrap="square" anchor="b">
            <a:spAutoFit/>
          </a:bodyPr>
          <a:lstStyle/>
          <a:p>
            <a:pPr>
              <a:lnSpc>
                <a:spcPct val="82000"/>
              </a:lnSpc>
              <a:spcBef>
                <a:spcPts val="150"/>
              </a:spcBef>
              <a:spcAft>
                <a:spcPts val="315"/>
              </a:spcAft>
              <a:buClr>
                <a:srgbClr val="B2D8BE"/>
              </a:buClr>
            </a:pPr>
            <a:r>
              <a:rPr lang="en-AU" sz="1400" dirty="0">
                <a:effectLst/>
                <a:latin typeface="Neue Haas Grotesk Text Pro" panose="020B0504020202020204" pitchFamily="34" charset="77"/>
              </a:rPr>
              <a:t>TYPICAL FLAVOURS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Blackcurrant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Plum </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Choc-mint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Eucalyptus</a:t>
            </a:r>
            <a:endParaRPr lang="en-AU" sz="1400" dirty="0">
              <a:effectLst/>
              <a:latin typeface="Neue Haas Grotesk Text Pro" panose="020B0504020202020204" pitchFamily="34" charset="77"/>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886350" y="4227226"/>
            <a:ext cx="328447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0170826" y="4227226"/>
            <a:ext cx="0" cy="33645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938655" y="2502777"/>
            <a:ext cx="3101188" cy="1102866"/>
          </a:xfrm>
          <a:prstGeom prst="rect">
            <a:avLst/>
          </a:prstGeom>
          <a:noFill/>
        </p:spPr>
        <p:txBody>
          <a:bodyPr wrap="square" anchor="b">
            <a:spAutoFit/>
          </a:bodyPr>
          <a:lstStyle/>
          <a:p>
            <a:pPr algn="ctr">
              <a:spcBef>
                <a:spcPts val="203"/>
              </a:spcBef>
            </a:pPr>
            <a:r>
              <a:rPr lang="en-AU" sz="1600" b="1" dirty="0">
                <a:effectLst/>
                <a:latin typeface="Neue Haas Grotesk Text Pro" panose="020B0504020202020204" pitchFamily="34" charset="77"/>
              </a:rPr>
              <a:t>SOFT AND APPROACHABLE YET AGE-WORTHY</a:t>
            </a:r>
          </a:p>
          <a:p>
            <a:pPr algn="ctr">
              <a:spcBef>
                <a:spcPts val="203"/>
              </a:spcBef>
            </a:pPr>
            <a:r>
              <a:rPr lang="en-AU" sz="1600" dirty="0">
                <a:latin typeface="Neue Haas Grotesk Text Pro" panose="020B0504020202020204" pitchFamily="34" charset="77"/>
              </a:rPr>
              <a:t>COMMONLY BLENDED </a:t>
            </a:r>
            <a:br>
              <a:rPr lang="en-AU" sz="1600" dirty="0">
                <a:latin typeface="Neue Haas Grotesk Text Pro" panose="020B0504020202020204" pitchFamily="34" charset="77"/>
              </a:rPr>
            </a:br>
            <a:r>
              <a:rPr lang="en-AU" sz="1600" dirty="0">
                <a:latin typeface="Neue Haas Grotesk Text Pro" panose="020B0504020202020204" pitchFamily="34" charset="77"/>
              </a:rPr>
              <a:t>WITH SHIRAZ</a:t>
            </a:r>
            <a:endParaRPr lang="en-AU" sz="1600" dirty="0">
              <a:effectLst/>
              <a:latin typeface="Neue Haas Grotesk Text Pro" panose="020B0504020202020204" pitchFamily="34" charset="77"/>
            </a:endParaRPr>
          </a:p>
        </p:txBody>
      </p: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5146321"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19717"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7" name="Straight Connector 6">
            <a:extLst>
              <a:ext uri="{FF2B5EF4-FFF2-40B4-BE49-F238E27FC236}">
                <a16:creationId xmlns:a16="http://schemas.microsoft.com/office/drawing/2014/main" id="{720B2589-4F00-EEB1-CCDF-0ACEAD4713DA}"/>
              </a:ext>
            </a:extLst>
          </p:cNvPr>
          <p:cNvCxnSpPr>
            <a:cxnSpLocks/>
          </p:cNvCxnSpPr>
          <p:nvPr/>
        </p:nvCxnSpPr>
        <p:spPr>
          <a:xfrm>
            <a:off x="2503580" y="3807501"/>
            <a:ext cx="324514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DF06E7F8-FF64-08EA-08F7-60377703DF28}"/>
              </a:ext>
            </a:extLst>
          </p:cNvPr>
          <p:cNvCxnSpPr>
            <a:cxnSpLocks/>
          </p:cNvCxnSpPr>
          <p:nvPr/>
        </p:nvCxnSpPr>
        <p:spPr>
          <a:xfrm>
            <a:off x="3283295" y="4092315"/>
            <a:ext cx="248791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997F009-79C7-803A-9D3E-14DCF2BD3EDF}"/>
              </a:ext>
            </a:extLst>
          </p:cNvPr>
          <p:cNvCxnSpPr>
            <a:cxnSpLocks/>
          </p:cNvCxnSpPr>
          <p:nvPr/>
        </p:nvCxnSpPr>
        <p:spPr>
          <a:xfrm>
            <a:off x="3283295" y="408469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5" name="Oval 14">
            <a:extLst>
              <a:ext uri="{FF2B5EF4-FFF2-40B4-BE49-F238E27FC236}">
                <a16:creationId xmlns:a16="http://schemas.microsoft.com/office/drawing/2014/main" id="{A6935AF2-4221-4AE7-4668-1AA7B31385C7}"/>
              </a:ext>
            </a:extLst>
          </p:cNvPr>
          <p:cNvSpPr/>
          <p:nvPr/>
        </p:nvSpPr>
        <p:spPr>
          <a:xfrm>
            <a:off x="2129265" y="4464417"/>
            <a:ext cx="2199918" cy="222803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16" name="object 58">
            <a:extLst>
              <a:ext uri="{FF2B5EF4-FFF2-40B4-BE49-F238E27FC236}">
                <a16:creationId xmlns:a16="http://schemas.microsoft.com/office/drawing/2014/main" id="{8C3DCCD9-9BF0-C426-2930-3A44C9660855}"/>
              </a:ext>
            </a:extLst>
          </p:cNvPr>
          <p:cNvSpPr txBox="1"/>
          <p:nvPr/>
        </p:nvSpPr>
        <p:spPr>
          <a:xfrm>
            <a:off x="2130618" y="4868347"/>
            <a:ext cx="2146963" cy="163435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AU" sz="1600" dirty="0">
                <a:effectLst/>
                <a:latin typeface="Neue Haas Grotesk Text Pro" panose="020B0504020202020204" pitchFamily="34" charset="77"/>
              </a:rPr>
              <a:t>APPROACHING</a:t>
            </a:r>
          </a:p>
          <a:p>
            <a:pPr algn="ctr">
              <a:lnSpc>
                <a:spcPct val="82000"/>
              </a:lnSpc>
              <a:spcBef>
                <a:spcPts val="217"/>
              </a:spcBef>
            </a:pPr>
            <a:r>
              <a:rPr lang="en-AU" sz="6000" dirty="0">
                <a:effectLst/>
                <a:latin typeface="Neue Haas Grotesk Text Pro" panose="020B0504020202020204" pitchFamily="34" charset="77"/>
              </a:rPr>
              <a:t>1/3</a:t>
            </a:r>
          </a:p>
          <a:p>
            <a:pPr algn="ctr">
              <a:lnSpc>
                <a:spcPct val="82000"/>
              </a:lnSpc>
              <a:spcBef>
                <a:spcPts val="217"/>
              </a:spcBef>
            </a:pPr>
            <a:r>
              <a:rPr lang="en-AU" sz="1600" dirty="0">
                <a:latin typeface="Neue Haas Grotesk Text Pro" panose="020B0504020202020204" pitchFamily="34" charset="77"/>
              </a:rPr>
              <a:t>OF TOTAL</a:t>
            </a:r>
            <a:br>
              <a:rPr lang="en-AU" sz="1600" dirty="0">
                <a:latin typeface="Neue Haas Grotesk Text Pro" panose="020B0504020202020204" pitchFamily="34" charset="77"/>
              </a:rPr>
            </a:br>
            <a:r>
              <a:rPr lang="en-AU" sz="1600" dirty="0">
                <a:latin typeface="Neue Haas Grotesk Text Pro" panose="020B0504020202020204" pitchFamily="34" charset="77"/>
              </a:rPr>
              <a:t>ANNUAL </a:t>
            </a:r>
            <a:br>
              <a:rPr lang="en-AU" sz="1600" dirty="0">
                <a:latin typeface="Neue Haas Grotesk Text Pro" panose="020B0504020202020204" pitchFamily="34" charset="77"/>
              </a:rPr>
            </a:br>
            <a:r>
              <a:rPr lang="en-AU" sz="1600" dirty="0">
                <a:latin typeface="Neue Haas Grotesk Text Pro" panose="020B0504020202020204" pitchFamily="34" charset="77"/>
              </a:rPr>
              <a:t>CRUSH</a:t>
            </a:r>
            <a:endParaRPr lang="en-AU" sz="1600" dirty="0">
              <a:effectLst/>
              <a:latin typeface="Neue Haas Grotesk Text Pro" panose="020B0504020202020204" pitchFamily="34" charset="77"/>
            </a:endParaRPr>
          </a:p>
        </p:txBody>
      </p:sp>
    </p:spTree>
    <p:extLst>
      <p:ext uri="{BB962C8B-B14F-4D97-AF65-F5344CB8AC3E}">
        <p14:creationId xmlns:p14="http://schemas.microsoft.com/office/powerpoint/2010/main" val="2001931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lstStyle/>
          <a:p>
            <a:r>
              <a:rPr lang="en-US" sz="4000" dirty="0">
                <a:solidFill>
                  <a:schemeClr val="bg2"/>
                </a:solidFill>
                <a:latin typeface="Neue Haas Grotesk Text Pro" panose="020B0504020202020204" pitchFamily="34" charset="77"/>
              </a:rPr>
              <a:t>CABERNET SAUVIGNON</a:t>
            </a:r>
            <a:br>
              <a:rPr lang="en-US" sz="4000" dirty="0">
                <a:solidFill>
                  <a:schemeClr val="accent3"/>
                </a:solidFill>
                <a:latin typeface="Neue Haas Grotesk Text Pro" panose="020B0504020202020204" pitchFamily="34" charset="77"/>
              </a:rPr>
            </a:br>
            <a:r>
              <a:rPr lang="en-US" sz="4000" dirty="0">
                <a:solidFill>
                  <a:schemeClr val="accent2"/>
                </a:solidFill>
                <a:latin typeface="Neue Haas Grotesk Text Pro" panose="020B0504020202020204" pitchFamily="34" charset="77"/>
              </a:rPr>
              <a:t>characteristics</a:t>
            </a:r>
          </a:p>
        </p:txBody>
      </p:sp>
      <p:sp>
        <p:nvSpPr>
          <p:cNvPr id="10" name="Oval 9">
            <a:extLst>
              <a:ext uri="{FF2B5EF4-FFF2-40B4-BE49-F238E27FC236}">
                <a16:creationId xmlns:a16="http://schemas.microsoft.com/office/drawing/2014/main" id="{5E9E726C-4D13-C985-23C4-41962972AEC9}"/>
              </a:ext>
            </a:extLst>
          </p:cNvPr>
          <p:cNvSpPr/>
          <p:nvPr/>
        </p:nvSpPr>
        <p:spPr>
          <a:xfrm>
            <a:off x="2104517"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468660"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832803"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3196946"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EA60979E-6B19-2DD7-E677-86C2BA4BC3F6}"/>
              </a:ext>
            </a:extLst>
          </p:cNvPr>
          <p:cNvSpPr txBox="1"/>
          <p:nvPr/>
        </p:nvSpPr>
        <p:spPr>
          <a:xfrm>
            <a:off x="624071" y="2161479"/>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F70FE6CA-4CF6-7CB6-8C56-0690F7009B9A}"/>
              </a:ext>
            </a:extLst>
          </p:cNvPr>
          <p:cNvSpPr/>
          <p:nvPr/>
        </p:nvSpPr>
        <p:spPr>
          <a:xfrm>
            <a:off x="3561470"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925994"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284339"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655041"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5019565"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3950268" y="2580704"/>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Cabernet Sauvignon</a:t>
            </a:r>
          </a:p>
        </p:txBody>
      </p:sp>
      <p:cxnSp>
        <p:nvCxnSpPr>
          <p:cNvPr id="48" name="Straight Connector 47">
            <a:extLst>
              <a:ext uri="{FF2B5EF4-FFF2-40B4-BE49-F238E27FC236}">
                <a16:creationId xmlns:a16="http://schemas.microsoft.com/office/drawing/2014/main" id="{43DA3CEB-458A-D314-263A-CA3C2D509FD5}"/>
              </a:ext>
            </a:extLst>
          </p:cNvPr>
          <p:cNvCxnSpPr>
            <a:cxnSpLocks/>
          </p:cNvCxnSpPr>
          <p:nvPr/>
        </p:nvCxnSpPr>
        <p:spPr>
          <a:xfrm>
            <a:off x="1603077" y="2269845"/>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6B324C1-B532-6319-4E42-3A30F641C9BA}"/>
              </a:ext>
            </a:extLst>
          </p:cNvPr>
          <p:cNvSpPr/>
          <p:nvPr/>
        </p:nvSpPr>
        <p:spPr>
          <a:xfrm>
            <a:off x="2104517"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468660"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83280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3196946"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2A138B4E-691E-C104-0EE7-DF68C7C8EABA}"/>
              </a:ext>
            </a:extLst>
          </p:cNvPr>
          <p:cNvSpPr txBox="1"/>
          <p:nvPr/>
        </p:nvSpPr>
        <p:spPr>
          <a:xfrm>
            <a:off x="624070" y="321104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0EAE25DB-3CA0-4A42-2597-A8EBE9BC4A06}"/>
              </a:ext>
            </a:extLst>
          </p:cNvPr>
          <p:cNvSpPr/>
          <p:nvPr/>
        </p:nvSpPr>
        <p:spPr>
          <a:xfrm>
            <a:off x="3561470"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92599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284339"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655041"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5019565"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2006485" y="290817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B7C01906-5D40-F5EB-AC78-3E04BD6F69BB}"/>
              </a:ext>
            </a:extLst>
          </p:cNvPr>
          <p:cNvSpPr txBox="1"/>
          <p:nvPr/>
        </p:nvSpPr>
        <p:spPr>
          <a:xfrm>
            <a:off x="3276236" y="2937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3B6A3A30-1873-A6BA-2798-63AF8B67FB55}"/>
              </a:ext>
            </a:extLst>
          </p:cNvPr>
          <p:cNvSpPr txBox="1"/>
          <p:nvPr/>
        </p:nvSpPr>
        <p:spPr>
          <a:xfrm>
            <a:off x="4569367" y="293720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5C46DC12-0E83-EB3D-4A80-988616D8C11A}"/>
              </a:ext>
            </a:extLst>
          </p:cNvPr>
          <p:cNvSpPr/>
          <p:nvPr/>
        </p:nvSpPr>
        <p:spPr>
          <a:xfrm>
            <a:off x="2104517"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468660"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83280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3196946"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561470"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92599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28433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65504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5019565"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2006485" y="374843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9F9B86EA-9659-F793-8402-61AC31B812F2}"/>
              </a:ext>
            </a:extLst>
          </p:cNvPr>
          <p:cNvSpPr txBox="1"/>
          <p:nvPr/>
        </p:nvSpPr>
        <p:spPr>
          <a:xfrm>
            <a:off x="3127053" y="377731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1B0AB2D9-1B5B-00AA-32E4-0CE16334D9C2}"/>
              </a:ext>
            </a:extLst>
          </p:cNvPr>
          <p:cNvSpPr txBox="1"/>
          <p:nvPr/>
        </p:nvSpPr>
        <p:spPr>
          <a:xfrm>
            <a:off x="4569367" y="37774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706A801E-3C03-1AC6-239B-36C7D7AC13CA}"/>
              </a:ext>
            </a:extLst>
          </p:cNvPr>
          <p:cNvCxnSpPr>
            <a:cxnSpLocks/>
          </p:cNvCxnSpPr>
          <p:nvPr/>
        </p:nvCxnSpPr>
        <p:spPr>
          <a:xfrm>
            <a:off x="1300337" y="3378915"/>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F0A67287-34B3-3006-D404-17F8D8C5AF4A}"/>
              </a:ext>
            </a:extLst>
          </p:cNvPr>
          <p:cNvSpPr txBox="1"/>
          <p:nvPr/>
        </p:nvSpPr>
        <p:spPr>
          <a:xfrm>
            <a:off x="624070" y="408219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A648DC1B-D921-B490-B534-ECB1854E3DDC}"/>
              </a:ext>
            </a:extLst>
          </p:cNvPr>
          <p:cNvCxnSpPr>
            <a:cxnSpLocks/>
          </p:cNvCxnSpPr>
          <p:nvPr/>
        </p:nvCxnSpPr>
        <p:spPr>
          <a:xfrm>
            <a:off x="1942888" y="4250066"/>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62C42BA-0EE7-3F6B-1624-E391FE3E22F9}"/>
              </a:ext>
            </a:extLst>
          </p:cNvPr>
          <p:cNvSpPr/>
          <p:nvPr/>
        </p:nvSpPr>
        <p:spPr>
          <a:xfrm>
            <a:off x="2104517" y="4801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468660"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832803"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3196946"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561470"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925994"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284339"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655041"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5019565"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0" name="Title 2">
            <a:extLst>
              <a:ext uri="{FF2B5EF4-FFF2-40B4-BE49-F238E27FC236}">
                <a16:creationId xmlns:a16="http://schemas.microsoft.com/office/drawing/2014/main" id="{BEE4C8CF-5794-9B64-DB9C-D7CE9FAE4AB3}"/>
              </a:ext>
            </a:extLst>
          </p:cNvPr>
          <p:cNvSpPr txBox="1"/>
          <p:nvPr/>
        </p:nvSpPr>
        <p:spPr>
          <a:xfrm>
            <a:off x="3127053" y="450514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FE3EBE4E-EB98-83A3-75A2-18C830DF307D}"/>
              </a:ext>
            </a:extLst>
          </p:cNvPr>
          <p:cNvSpPr txBox="1"/>
          <p:nvPr/>
        </p:nvSpPr>
        <p:spPr>
          <a:xfrm>
            <a:off x="4569367" y="45053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1B25F2BD-9424-0257-A803-9516DAAC1307}"/>
              </a:ext>
            </a:extLst>
          </p:cNvPr>
          <p:cNvSpPr txBox="1"/>
          <p:nvPr/>
        </p:nvSpPr>
        <p:spPr>
          <a:xfrm>
            <a:off x="624070" y="481002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143BECEC-4306-6B0A-1B62-892176C385A1}"/>
              </a:ext>
            </a:extLst>
          </p:cNvPr>
          <p:cNvCxnSpPr>
            <a:cxnSpLocks/>
          </p:cNvCxnSpPr>
          <p:nvPr/>
        </p:nvCxnSpPr>
        <p:spPr>
          <a:xfrm>
            <a:off x="1170591" y="497790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63A90E32-85F4-531C-DEDB-E7EBAB510C5A}"/>
              </a:ext>
            </a:extLst>
          </p:cNvPr>
          <p:cNvSpPr/>
          <p:nvPr/>
        </p:nvSpPr>
        <p:spPr>
          <a:xfrm>
            <a:off x="2104517" y="514720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468660"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832803"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96946"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561470"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925994"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284339"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655041"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5019565"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8156B5FA-0F93-9B84-4A7C-D9514D3553A2}"/>
              </a:ext>
            </a:extLst>
          </p:cNvPr>
          <p:cNvSpPr txBox="1"/>
          <p:nvPr/>
        </p:nvSpPr>
        <p:spPr>
          <a:xfrm>
            <a:off x="624070" y="515601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TANNIN</a:t>
            </a:r>
          </a:p>
        </p:txBody>
      </p:sp>
      <p:cxnSp>
        <p:nvCxnSpPr>
          <p:cNvPr id="115" name="Straight Connector 114">
            <a:extLst>
              <a:ext uri="{FF2B5EF4-FFF2-40B4-BE49-F238E27FC236}">
                <a16:creationId xmlns:a16="http://schemas.microsoft.com/office/drawing/2014/main" id="{78A4892F-8D27-F00E-A05A-7014B5A2A0AE}"/>
              </a:ext>
            </a:extLst>
          </p:cNvPr>
          <p:cNvCxnSpPr>
            <a:cxnSpLocks/>
          </p:cNvCxnSpPr>
          <p:nvPr/>
        </p:nvCxnSpPr>
        <p:spPr>
          <a:xfrm>
            <a:off x="1504223" y="532388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9DF459-3CE1-EF37-72B4-339D5FDE1624}"/>
              </a:ext>
            </a:extLst>
          </p:cNvPr>
          <p:cNvSpPr/>
          <p:nvPr/>
        </p:nvSpPr>
        <p:spPr>
          <a:xfrm>
            <a:off x="2104517"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468660"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832803"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96946"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3561470"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5019565"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200648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697804"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14% – 14.5%</a:t>
            </a:r>
          </a:p>
        </p:txBody>
      </p:sp>
      <p:sp>
        <p:nvSpPr>
          <p:cNvPr id="127" name="Title 2">
            <a:extLst>
              <a:ext uri="{FF2B5EF4-FFF2-40B4-BE49-F238E27FC236}">
                <a16:creationId xmlns:a16="http://schemas.microsoft.com/office/drawing/2014/main" id="{B41CB062-B3CF-9FDE-1311-FEE1B1FAA3CD}"/>
              </a:ext>
            </a:extLst>
          </p:cNvPr>
          <p:cNvSpPr txBox="1"/>
          <p:nvPr/>
        </p:nvSpPr>
        <p:spPr>
          <a:xfrm>
            <a:off x="4569367"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6D30BEC4-2683-ED22-6AEA-4863616B5599}"/>
              </a:ext>
            </a:extLst>
          </p:cNvPr>
          <p:cNvSpPr txBox="1"/>
          <p:nvPr/>
        </p:nvSpPr>
        <p:spPr>
          <a:xfrm>
            <a:off x="624070" y="628904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C10BC331-4C23-9BBC-D438-A15EE4762DB9}"/>
              </a:ext>
            </a:extLst>
          </p:cNvPr>
          <p:cNvCxnSpPr>
            <a:cxnSpLocks/>
          </p:cNvCxnSpPr>
          <p:nvPr/>
        </p:nvCxnSpPr>
        <p:spPr>
          <a:xfrm>
            <a:off x="1728445" y="6456914"/>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4438672"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104517"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468660"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832803"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3196946"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561470"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925994"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284339"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655041"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5019565"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Title 2">
            <a:extLst>
              <a:ext uri="{FF2B5EF4-FFF2-40B4-BE49-F238E27FC236}">
                <a16:creationId xmlns:a16="http://schemas.microsoft.com/office/drawing/2014/main" id="{AEAF842E-EC57-A5A6-DA5B-536F10E44B5E}"/>
              </a:ext>
            </a:extLst>
          </p:cNvPr>
          <p:cNvSpPr txBox="1"/>
          <p:nvPr/>
        </p:nvSpPr>
        <p:spPr>
          <a:xfrm>
            <a:off x="624070" y="55351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29" name="Straight Connector 28">
            <a:extLst>
              <a:ext uri="{FF2B5EF4-FFF2-40B4-BE49-F238E27FC236}">
                <a16:creationId xmlns:a16="http://schemas.microsoft.com/office/drawing/2014/main" id="{11FDC852-B66F-E309-2C7D-854DA34DBFAE}"/>
              </a:ext>
            </a:extLst>
          </p:cNvPr>
          <p:cNvCxnSpPr>
            <a:cxnSpLocks/>
          </p:cNvCxnSpPr>
          <p:nvPr/>
        </p:nvCxnSpPr>
        <p:spPr>
          <a:xfrm>
            <a:off x="1504223" y="570303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83080"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4" name="Straight Connector 3">
            <a:extLst>
              <a:ext uri="{FF2B5EF4-FFF2-40B4-BE49-F238E27FC236}">
                <a16:creationId xmlns:a16="http://schemas.microsoft.com/office/drawing/2014/main" id="{D852DC9A-758D-3210-EE4C-E2586C586504}"/>
              </a:ext>
            </a:extLst>
          </p:cNvPr>
          <p:cNvCxnSpPr>
            <a:cxnSpLocks/>
          </p:cNvCxnSpPr>
          <p:nvPr/>
        </p:nvCxnSpPr>
        <p:spPr>
          <a:xfrm>
            <a:off x="5150704"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1849E29-E159-7C8C-AAA9-5499D77A33DB}"/>
              </a:ext>
            </a:extLst>
          </p:cNvPr>
          <p:cNvCxnSpPr>
            <a:cxnSpLocks/>
          </p:cNvCxnSpPr>
          <p:nvPr/>
        </p:nvCxnSpPr>
        <p:spPr>
          <a:xfrm>
            <a:off x="4423288" y="2569446"/>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E8959698-96CC-0A6D-FE01-CB2FCCBE514F}"/>
              </a:ext>
            </a:extLst>
          </p:cNvPr>
          <p:cNvSpPr txBox="1"/>
          <p:nvPr/>
        </p:nvSpPr>
        <p:spPr>
          <a:xfrm>
            <a:off x="2006485" y="4495408"/>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grpSp>
        <p:nvGrpSpPr>
          <p:cNvPr id="11" name="Group 10">
            <a:extLst>
              <a:ext uri="{FF2B5EF4-FFF2-40B4-BE49-F238E27FC236}">
                <a16:creationId xmlns:a16="http://schemas.microsoft.com/office/drawing/2014/main" id="{2EAE203C-6098-7ED6-D32E-4165167E5C57}"/>
              </a:ext>
            </a:extLst>
          </p:cNvPr>
          <p:cNvGrpSpPr/>
          <p:nvPr/>
        </p:nvGrpSpPr>
        <p:grpSpPr>
          <a:xfrm>
            <a:off x="4299355"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6" name="Oval 5">
            <a:extLst>
              <a:ext uri="{FF2B5EF4-FFF2-40B4-BE49-F238E27FC236}">
                <a16:creationId xmlns:a16="http://schemas.microsoft.com/office/drawing/2014/main" id="{5274B4A0-F588-2F65-5739-57927B338646}"/>
              </a:ext>
            </a:extLst>
          </p:cNvPr>
          <p:cNvSpPr/>
          <p:nvPr/>
        </p:nvSpPr>
        <p:spPr>
          <a:xfrm>
            <a:off x="4667297"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 name="Oval 6">
            <a:extLst>
              <a:ext uri="{FF2B5EF4-FFF2-40B4-BE49-F238E27FC236}">
                <a16:creationId xmlns:a16="http://schemas.microsoft.com/office/drawing/2014/main" id="{67B81008-7F3E-B868-DD1B-50C017204474}"/>
              </a:ext>
            </a:extLst>
          </p:cNvPr>
          <p:cNvSpPr/>
          <p:nvPr/>
        </p:nvSpPr>
        <p:spPr>
          <a:xfrm>
            <a:off x="3928729"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Tree>
    <p:extLst>
      <p:ext uri="{BB962C8B-B14F-4D97-AF65-F5344CB8AC3E}">
        <p14:creationId xmlns:p14="http://schemas.microsoft.com/office/powerpoint/2010/main" val="214388985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513226" y="3032760"/>
            <a:ext cx="127905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flipV="1">
            <a:off x="2503580" y="3566534"/>
            <a:ext cx="0" cy="25370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0" y="552615"/>
            <a:ext cx="9653739" cy="186910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LANGHORNE CREEK</a:t>
            </a:r>
            <a:br>
              <a:rPr lang="en-US" sz="600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CABERNET SAUVIGNON SHIRAZ</a:t>
            </a:r>
          </a:p>
        </p:txBody>
      </p:sp>
      <p:sp>
        <p:nvSpPr>
          <p:cNvPr id="26" name="Oval 25">
            <a:extLst>
              <a:ext uri="{FF2B5EF4-FFF2-40B4-BE49-F238E27FC236}">
                <a16:creationId xmlns:a16="http://schemas.microsoft.com/office/drawing/2014/main" id="{EA6BCBDD-680C-58C3-153A-39C29DAC56F3}"/>
              </a:ext>
            </a:extLst>
          </p:cNvPr>
          <p:cNvSpPr/>
          <p:nvPr/>
        </p:nvSpPr>
        <p:spPr>
          <a:xfrm>
            <a:off x="7790487" y="1812208"/>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25117" y="2421716"/>
            <a:ext cx="1832762" cy="84830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AU" sz="2000" dirty="0">
                <a:solidFill>
                  <a:schemeClr val="tx1"/>
                </a:solidFill>
                <a:effectLst/>
                <a:latin typeface="Neue Haas Grotesk Text Pro" panose="020B0504020202020204" pitchFamily="34" charset="77"/>
              </a:rPr>
              <a:t>ICONIC BLEND OF THE REGION</a:t>
            </a:r>
          </a:p>
        </p:txBody>
      </p:sp>
      <p:sp>
        <p:nvSpPr>
          <p:cNvPr id="29" name="TextBox 28">
            <a:extLst>
              <a:ext uri="{FF2B5EF4-FFF2-40B4-BE49-F238E27FC236}">
                <a16:creationId xmlns:a16="http://schemas.microsoft.com/office/drawing/2014/main" id="{9EE6620A-6DE8-9F2C-93D7-EA689D1394C6}"/>
              </a:ext>
            </a:extLst>
          </p:cNvPr>
          <p:cNvSpPr txBox="1"/>
          <p:nvPr/>
        </p:nvSpPr>
        <p:spPr>
          <a:xfrm>
            <a:off x="9386291" y="4633706"/>
            <a:ext cx="2805709" cy="1954381"/>
          </a:xfrm>
          <a:prstGeom prst="rect">
            <a:avLst/>
          </a:prstGeom>
          <a:noFill/>
        </p:spPr>
        <p:txBody>
          <a:bodyPr wrap="square" anchor="b">
            <a:spAutoFit/>
          </a:bodyPr>
          <a:lstStyle/>
          <a:p>
            <a:pPr>
              <a:lnSpc>
                <a:spcPct val="82000"/>
              </a:lnSpc>
              <a:spcBef>
                <a:spcPts val="150"/>
              </a:spcBef>
              <a:spcAft>
                <a:spcPts val="315"/>
              </a:spcAft>
              <a:buClr>
                <a:srgbClr val="B2D8BE"/>
              </a:buClr>
            </a:pPr>
            <a:r>
              <a:rPr lang="en-AU" sz="1400" dirty="0">
                <a:effectLst/>
                <a:latin typeface="Neue Haas Grotesk Text Pro" panose="020B0504020202020204" pitchFamily="34" charset="77"/>
              </a:rPr>
              <a:t>TYPICAL FLAVOURS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Blackcurrant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Blackberry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Black cherry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Cassis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Mint</a:t>
            </a:r>
            <a:r>
              <a:rPr lang="en-AU" sz="1400" dirty="0">
                <a:effectLst/>
                <a:latin typeface="Neue Haas Grotesk Text Pro" panose="020B0504020202020204" pitchFamily="34" charset="77"/>
              </a:rPr>
              <a:t> </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Eucalyptus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Spice</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886350" y="4227226"/>
            <a:ext cx="328447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0170826" y="4227226"/>
            <a:ext cx="0" cy="33645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938655" y="2995219"/>
            <a:ext cx="3101188" cy="610424"/>
          </a:xfrm>
          <a:prstGeom prst="rect">
            <a:avLst/>
          </a:prstGeom>
          <a:noFill/>
        </p:spPr>
        <p:txBody>
          <a:bodyPr wrap="square" anchor="b">
            <a:spAutoFit/>
          </a:bodyPr>
          <a:lstStyle/>
          <a:p>
            <a:pPr algn="ctr">
              <a:spcBef>
                <a:spcPts val="203"/>
              </a:spcBef>
            </a:pPr>
            <a:r>
              <a:rPr lang="en-AU" sz="1600" b="1" dirty="0">
                <a:effectLst/>
                <a:latin typeface="Neue Haas Grotesk Text Pro" panose="020B0504020202020204" pitchFamily="34" charset="77"/>
              </a:rPr>
              <a:t>PLUSH, GENEROUS</a:t>
            </a:r>
          </a:p>
          <a:p>
            <a:pPr algn="ctr">
              <a:spcBef>
                <a:spcPts val="203"/>
              </a:spcBef>
            </a:pPr>
            <a:r>
              <a:rPr lang="en-AU" sz="1600" dirty="0">
                <a:latin typeface="Neue Haas Grotesk Text Pro" panose="020B0504020202020204" pitchFamily="34" charset="77"/>
              </a:rPr>
              <a:t>AND WELL BALANCED</a:t>
            </a:r>
            <a:endParaRPr lang="en-AU" sz="1600" dirty="0">
              <a:effectLst/>
              <a:latin typeface="Neue Haas Grotesk Text Pro" panose="020B0504020202020204" pitchFamily="34" charset="77"/>
            </a:endParaRPr>
          </a:p>
        </p:txBody>
      </p: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5305651" y="1431160"/>
            <a:ext cx="1837718" cy="5563407"/>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75879" y="4503554"/>
            <a:ext cx="4652237" cy="556819"/>
          </a:xfrm>
          <a:prstGeom prst="rect">
            <a:avLst/>
          </a:prstGeom>
        </p:spPr>
        <p:txBody>
          <a:bodyPr vert="horz" wrap="square" lIns="0" tIns="12065" rIns="0" bIns="0" rtlCol="0">
            <a:spAutoFit/>
          </a:bodyPr>
          <a:lstStyle/>
          <a:p>
            <a:pPr algn="ctr" defTabSz="914453">
              <a:lnSpc>
                <a:spcPct val="80000"/>
              </a:lnSpc>
              <a:spcBef>
                <a:spcPct val="0"/>
              </a:spcBef>
            </a:pP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 </a:t>
            </a:r>
            <a:b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b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2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7" name="Straight Connector 6">
            <a:extLst>
              <a:ext uri="{FF2B5EF4-FFF2-40B4-BE49-F238E27FC236}">
                <a16:creationId xmlns:a16="http://schemas.microsoft.com/office/drawing/2014/main" id="{720B2589-4F00-EEB1-CCDF-0ACEAD4713DA}"/>
              </a:ext>
            </a:extLst>
          </p:cNvPr>
          <p:cNvCxnSpPr>
            <a:cxnSpLocks/>
          </p:cNvCxnSpPr>
          <p:nvPr/>
        </p:nvCxnSpPr>
        <p:spPr>
          <a:xfrm>
            <a:off x="2503580" y="3807501"/>
            <a:ext cx="324514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DF06E7F8-FF64-08EA-08F7-60377703DF28}"/>
              </a:ext>
            </a:extLst>
          </p:cNvPr>
          <p:cNvCxnSpPr>
            <a:cxnSpLocks/>
          </p:cNvCxnSpPr>
          <p:nvPr/>
        </p:nvCxnSpPr>
        <p:spPr>
          <a:xfrm>
            <a:off x="3283295" y="4789584"/>
            <a:ext cx="248791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997F009-79C7-803A-9D3E-14DCF2BD3EDF}"/>
              </a:ext>
            </a:extLst>
          </p:cNvPr>
          <p:cNvCxnSpPr>
            <a:cxnSpLocks/>
          </p:cNvCxnSpPr>
          <p:nvPr/>
        </p:nvCxnSpPr>
        <p:spPr>
          <a:xfrm>
            <a:off x="3283295" y="4781964"/>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1053F6E5-D668-72CA-03EC-5415ECB66592}"/>
              </a:ext>
            </a:extLst>
          </p:cNvPr>
          <p:cNvSpPr txBox="1"/>
          <p:nvPr/>
        </p:nvSpPr>
        <p:spPr>
          <a:xfrm>
            <a:off x="1612462" y="5282041"/>
            <a:ext cx="3303551" cy="856645"/>
          </a:xfrm>
          <a:prstGeom prst="rect">
            <a:avLst/>
          </a:prstGeom>
          <a:noFill/>
        </p:spPr>
        <p:txBody>
          <a:bodyPr wrap="square" anchor="b">
            <a:spAutoFit/>
          </a:bodyPr>
          <a:lstStyle/>
          <a:p>
            <a:pPr algn="ctr">
              <a:spcBef>
                <a:spcPts val="203"/>
              </a:spcBef>
            </a:pPr>
            <a:r>
              <a:rPr lang="en-AU" sz="1600" b="1" dirty="0">
                <a:effectLst/>
                <a:latin typeface="Neue Haas Grotesk Text Pro" panose="020B0504020202020204" pitchFamily="34" charset="77"/>
              </a:rPr>
              <a:t>CABERNET BRINGS SOFTNESS AND SILKINESS</a:t>
            </a:r>
          </a:p>
          <a:p>
            <a:pPr algn="ctr">
              <a:spcBef>
                <a:spcPts val="203"/>
              </a:spcBef>
            </a:pPr>
            <a:r>
              <a:rPr lang="en-AU" sz="1600" dirty="0">
                <a:latin typeface="Neue Haas Grotesk Text Pro" panose="020B0504020202020204" pitchFamily="34" charset="77"/>
              </a:rPr>
              <a:t>SHIRAZ ADDS SAVOURY SPICE</a:t>
            </a:r>
            <a:endParaRPr lang="en-AU" sz="1600" dirty="0">
              <a:effectLst/>
              <a:latin typeface="Neue Haas Grotesk Text Pro" panose="020B0504020202020204" pitchFamily="34" charset="77"/>
            </a:endParaRPr>
          </a:p>
        </p:txBody>
      </p:sp>
    </p:spTree>
    <p:extLst>
      <p:ext uri="{BB962C8B-B14F-4D97-AF65-F5344CB8AC3E}">
        <p14:creationId xmlns:p14="http://schemas.microsoft.com/office/powerpoint/2010/main" val="95002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4798165"/>
          </a:xfrm>
          <a:prstGeom prst="rect">
            <a:avLst/>
          </a:prstGeom>
          <a:noFill/>
        </p:spPr>
        <p:txBody>
          <a:bodyPr wrap="square">
            <a:spAutoFit/>
          </a:bodyPr>
          <a:lstStyle/>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Crafted from grapes grown under vast and diverse climates, across landscapes millions of years in the making, every glass of Australian wine tells a story.</a:t>
            </a:r>
          </a:p>
          <a:p>
            <a:endPar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Like those who came before us, our modern growers and makers continue to be passionate, resilient and creative; constantly driven to explore new ways to perfect old techniques. Our community is connected by a mutual respect and shared love of crafting exceptional wine, while protecting the natural wonders for future generations to enjoy. Applying modern thinking to our ancient lands, we take playful experimentation very, very seriously.</a:t>
            </a:r>
          </a:p>
          <a:p>
            <a:endParaRPr lang="en-AU" sz="16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So, if you’re looking for the taste of adventure, let Australian wine be your compass. Because in every bottle of Australian wine, you’ll experience the wonders of Australia – a reminder of the adventure and diversity that defines our culture and our land.</a:t>
            </a:r>
          </a:p>
        </p:txBody>
      </p:sp>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lstStyle/>
          <a:p>
            <a:r>
              <a:rPr lang="en-US" sz="4000" dirty="0">
                <a:solidFill>
                  <a:schemeClr val="bg2"/>
                </a:solidFill>
                <a:latin typeface="Neue Haas Grotesk Text Pro" panose="020B0504020202020204" pitchFamily="34" charset="77"/>
              </a:rPr>
              <a:t>CABERNET SAUVIGNON SHIRAZ</a:t>
            </a:r>
            <a:br>
              <a:rPr lang="en-US" sz="4000" dirty="0">
                <a:solidFill>
                  <a:schemeClr val="accent3"/>
                </a:solidFill>
                <a:latin typeface="Neue Haas Grotesk Text Pro" panose="020B0504020202020204" pitchFamily="34" charset="77"/>
              </a:rPr>
            </a:br>
            <a:r>
              <a:rPr lang="en-US" sz="4000" dirty="0">
                <a:solidFill>
                  <a:schemeClr val="accent2"/>
                </a:solidFill>
                <a:latin typeface="Neue Haas Grotesk Text Pro" panose="020B0504020202020204" pitchFamily="34" charset="77"/>
              </a:rPr>
              <a:t>characteristics</a:t>
            </a:r>
          </a:p>
        </p:txBody>
      </p:sp>
      <p:sp>
        <p:nvSpPr>
          <p:cNvPr id="10" name="Oval 9">
            <a:extLst>
              <a:ext uri="{FF2B5EF4-FFF2-40B4-BE49-F238E27FC236}">
                <a16:creationId xmlns:a16="http://schemas.microsoft.com/office/drawing/2014/main" id="{5E9E726C-4D13-C985-23C4-41962972AEC9}"/>
              </a:ext>
            </a:extLst>
          </p:cNvPr>
          <p:cNvSpPr/>
          <p:nvPr/>
        </p:nvSpPr>
        <p:spPr>
          <a:xfrm>
            <a:off x="2104517"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468660"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832803"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3196946"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EA60979E-6B19-2DD7-E677-86C2BA4BC3F6}"/>
              </a:ext>
            </a:extLst>
          </p:cNvPr>
          <p:cNvSpPr txBox="1"/>
          <p:nvPr/>
        </p:nvSpPr>
        <p:spPr>
          <a:xfrm>
            <a:off x="624071" y="2161479"/>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F70FE6CA-4CF6-7CB6-8C56-0690F7009B9A}"/>
              </a:ext>
            </a:extLst>
          </p:cNvPr>
          <p:cNvSpPr/>
          <p:nvPr/>
        </p:nvSpPr>
        <p:spPr>
          <a:xfrm>
            <a:off x="3561470"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925994"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284339"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655041"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5019565"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3853964" y="2580704"/>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Cabernet Sauvignon Shiraz</a:t>
            </a:r>
          </a:p>
        </p:txBody>
      </p:sp>
      <p:cxnSp>
        <p:nvCxnSpPr>
          <p:cNvPr id="48" name="Straight Connector 47">
            <a:extLst>
              <a:ext uri="{FF2B5EF4-FFF2-40B4-BE49-F238E27FC236}">
                <a16:creationId xmlns:a16="http://schemas.microsoft.com/office/drawing/2014/main" id="{43DA3CEB-458A-D314-263A-CA3C2D509FD5}"/>
              </a:ext>
            </a:extLst>
          </p:cNvPr>
          <p:cNvCxnSpPr>
            <a:cxnSpLocks/>
          </p:cNvCxnSpPr>
          <p:nvPr/>
        </p:nvCxnSpPr>
        <p:spPr>
          <a:xfrm>
            <a:off x="1603077" y="2269845"/>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6B324C1-B532-6319-4E42-3A30F641C9BA}"/>
              </a:ext>
            </a:extLst>
          </p:cNvPr>
          <p:cNvSpPr/>
          <p:nvPr/>
        </p:nvSpPr>
        <p:spPr>
          <a:xfrm>
            <a:off x="2104517"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468660"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83280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3196946"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2A138B4E-691E-C104-0EE7-DF68C7C8EABA}"/>
              </a:ext>
            </a:extLst>
          </p:cNvPr>
          <p:cNvSpPr txBox="1"/>
          <p:nvPr/>
        </p:nvSpPr>
        <p:spPr>
          <a:xfrm>
            <a:off x="624070" y="321104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0EAE25DB-3CA0-4A42-2597-A8EBE9BC4A06}"/>
              </a:ext>
            </a:extLst>
          </p:cNvPr>
          <p:cNvSpPr/>
          <p:nvPr/>
        </p:nvSpPr>
        <p:spPr>
          <a:xfrm>
            <a:off x="3561470"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92599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284339"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655041"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5019565"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2006485" y="290817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B7C01906-5D40-F5EB-AC78-3E04BD6F69BB}"/>
              </a:ext>
            </a:extLst>
          </p:cNvPr>
          <p:cNvSpPr txBox="1"/>
          <p:nvPr/>
        </p:nvSpPr>
        <p:spPr>
          <a:xfrm>
            <a:off x="3276236" y="2937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3B6A3A30-1873-A6BA-2798-63AF8B67FB55}"/>
              </a:ext>
            </a:extLst>
          </p:cNvPr>
          <p:cNvSpPr txBox="1"/>
          <p:nvPr/>
        </p:nvSpPr>
        <p:spPr>
          <a:xfrm>
            <a:off x="4569367" y="293720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5C46DC12-0E83-EB3D-4A80-988616D8C11A}"/>
              </a:ext>
            </a:extLst>
          </p:cNvPr>
          <p:cNvSpPr/>
          <p:nvPr/>
        </p:nvSpPr>
        <p:spPr>
          <a:xfrm>
            <a:off x="2104517"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468660"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83280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3196946"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561470"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92599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28433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65504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5019565"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2006485" y="374843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9F9B86EA-9659-F793-8402-61AC31B812F2}"/>
              </a:ext>
            </a:extLst>
          </p:cNvPr>
          <p:cNvSpPr txBox="1"/>
          <p:nvPr/>
        </p:nvSpPr>
        <p:spPr>
          <a:xfrm>
            <a:off x="3127053" y="377731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1B0AB2D9-1B5B-00AA-32E4-0CE16334D9C2}"/>
              </a:ext>
            </a:extLst>
          </p:cNvPr>
          <p:cNvSpPr txBox="1"/>
          <p:nvPr/>
        </p:nvSpPr>
        <p:spPr>
          <a:xfrm>
            <a:off x="4569367" y="37774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706A801E-3C03-1AC6-239B-36C7D7AC13CA}"/>
              </a:ext>
            </a:extLst>
          </p:cNvPr>
          <p:cNvCxnSpPr>
            <a:cxnSpLocks/>
          </p:cNvCxnSpPr>
          <p:nvPr/>
        </p:nvCxnSpPr>
        <p:spPr>
          <a:xfrm>
            <a:off x="1300337" y="3378915"/>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F0A67287-34B3-3006-D404-17F8D8C5AF4A}"/>
              </a:ext>
            </a:extLst>
          </p:cNvPr>
          <p:cNvSpPr txBox="1"/>
          <p:nvPr/>
        </p:nvSpPr>
        <p:spPr>
          <a:xfrm>
            <a:off x="624070" y="408219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A648DC1B-D921-B490-B534-ECB1854E3DDC}"/>
              </a:ext>
            </a:extLst>
          </p:cNvPr>
          <p:cNvCxnSpPr>
            <a:cxnSpLocks/>
          </p:cNvCxnSpPr>
          <p:nvPr/>
        </p:nvCxnSpPr>
        <p:spPr>
          <a:xfrm>
            <a:off x="1942888" y="4250066"/>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62C42BA-0EE7-3F6B-1624-E391FE3E22F9}"/>
              </a:ext>
            </a:extLst>
          </p:cNvPr>
          <p:cNvSpPr/>
          <p:nvPr/>
        </p:nvSpPr>
        <p:spPr>
          <a:xfrm>
            <a:off x="2104517" y="4801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468660"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832803"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3196946"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561470"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925994"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284339"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655041"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5019565"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0" name="Title 2">
            <a:extLst>
              <a:ext uri="{FF2B5EF4-FFF2-40B4-BE49-F238E27FC236}">
                <a16:creationId xmlns:a16="http://schemas.microsoft.com/office/drawing/2014/main" id="{BEE4C8CF-5794-9B64-DB9C-D7CE9FAE4AB3}"/>
              </a:ext>
            </a:extLst>
          </p:cNvPr>
          <p:cNvSpPr txBox="1"/>
          <p:nvPr/>
        </p:nvSpPr>
        <p:spPr>
          <a:xfrm>
            <a:off x="3127053" y="450514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FE3EBE4E-EB98-83A3-75A2-18C830DF307D}"/>
              </a:ext>
            </a:extLst>
          </p:cNvPr>
          <p:cNvSpPr txBox="1"/>
          <p:nvPr/>
        </p:nvSpPr>
        <p:spPr>
          <a:xfrm>
            <a:off x="4569367" y="45053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1B25F2BD-9424-0257-A803-9516DAAC1307}"/>
              </a:ext>
            </a:extLst>
          </p:cNvPr>
          <p:cNvSpPr txBox="1"/>
          <p:nvPr/>
        </p:nvSpPr>
        <p:spPr>
          <a:xfrm>
            <a:off x="624070" y="481002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143BECEC-4306-6B0A-1B62-892176C385A1}"/>
              </a:ext>
            </a:extLst>
          </p:cNvPr>
          <p:cNvCxnSpPr>
            <a:cxnSpLocks/>
          </p:cNvCxnSpPr>
          <p:nvPr/>
        </p:nvCxnSpPr>
        <p:spPr>
          <a:xfrm>
            <a:off x="1170591" y="497790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63A90E32-85F4-531C-DEDB-E7EBAB510C5A}"/>
              </a:ext>
            </a:extLst>
          </p:cNvPr>
          <p:cNvSpPr/>
          <p:nvPr/>
        </p:nvSpPr>
        <p:spPr>
          <a:xfrm>
            <a:off x="2104517" y="514720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468660"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832803"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96946"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561470"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925994"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284339"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655041"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5019565"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8156B5FA-0F93-9B84-4A7C-D9514D3553A2}"/>
              </a:ext>
            </a:extLst>
          </p:cNvPr>
          <p:cNvSpPr txBox="1"/>
          <p:nvPr/>
        </p:nvSpPr>
        <p:spPr>
          <a:xfrm>
            <a:off x="624070" y="515601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TANNIN</a:t>
            </a:r>
          </a:p>
        </p:txBody>
      </p:sp>
      <p:cxnSp>
        <p:nvCxnSpPr>
          <p:cNvPr id="115" name="Straight Connector 114">
            <a:extLst>
              <a:ext uri="{FF2B5EF4-FFF2-40B4-BE49-F238E27FC236}">
                <a16:creationId xmlns:a16="http://schemas.microsoft.com/office/drawing/2014/main" id="{78A4892F-8D27-F00E-A05A-7014B5A2A0AE}"/>
              </a:ext>
            </a:extLst>
          </p:cNvPr>
          <p:cNvCxnSpPr>
            <a:cxnSpLocks/>
          </p:cNvCxnSpPr>
          <p:nvPr/>
        </p:nvCxnSpPr>
        <p:spPr>
          <a:xfrm>
            <a:off x="1504223" y="532388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9DF459-3CE1-EF37-72B4-339D5FDE1624}"/>
              </a:ext>
            </a:extLst>
          </p:cNvPr>
          <p:cNvSpPr/>
          <p:nvPr/>
        </p:nvSpPr>
        <p:spPr>
          <a:xfrm>
            <a:off x="2104517"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468660"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832803"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96946"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3561470"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5019565"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200648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697804"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14% – 14.5%</a:t>
            </a:r>
          </a:p>
        </p:txBody>
      </p:sp>
      <p:sp>
        <p:nvSpPr>
          <p:cNvPr id="127" name="Title 2">
            <a:extLst>
              <a:ext uri="{FF2B5EF4-FFF2-40B4-BE49-F238E27FC236}">
                <a16:creationId xmlns:a16="http://schemas.microsoft.com/office/drawing/2014/main" id="{B41CB062-B3CF-9FDE-1311-FEE1B1FAA3CD}"/>
              </a:ext>
            </a:extLst>
          </p:cNvPr>
          <p:cNvSpPr txBox="1"/>
          <p:nvPr/>
        </p:nvSpPr>
        <p:spPr>
          <a:xfrm>
            <a:off x="4569367"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6D30BEC4-2683-ED22-6AEA-4863616B5599}"/>
              </a:ext>
            </a:extLst>
          </p:cNvPr>
          <p:cNvSpPr txBox="1"/>
          <p:nvPr/>
        </p:nvSpPr>
        <p:spPr>
          <a:xfrm>
            <a:off x="624070" y="628904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C10BC331-4C23-9BBC-D438-A15EE4762DB9}"/>
              </a:ext>
            </a:extLst>
          </p:cNvPr>
          <p:cNvCxnSpPr>
            <a:cxnSpLocks/>
          </p:cNvCxnSpPr>
          <p:nvPr/>
        </p:nvCxnSpPr>
        <p:spPr>
          <a:xfrm>
            <a:off x="1728445" y="6456914"/>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4438672"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104517"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468660"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832803"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3196946"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561470"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925994"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284339"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655041"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5019565"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Title 2">
            <a:extLst>
              <a:ext uri="{FF2B5EF4-FFF2-40B4-BE49-F238E27FC236}">
                <a16:creationId xmlns:a16="http://schemas.microsoft.com/office/drawing/2014/main" id="{AEAF842E-EC57-A5A6-DA5B-536F10E44B5E}"/>
              </a:ext>
            </a:extLst>
          </p:cNvPr>
          <p:cNvSpPr txBox="1"/>
          <p:nvPr/>
        </p:nvSpPr>
        <p:spPr>
          <a:xfrm>
            <a:off x="624070" y="55351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29" name="Straight Connector 28">
            <a:extLst>
              <a:ext uri="{FF2B5EF4-FFF2-40B4-BE49-F238E27FC236}">
                <a16:creationId xmlns:a16="http://schemas.microsoft.com/office/drawing/2014/main" id="{11FDC852-B66F-E309-2C7D-854DA34DBFAE}"/>
              </a:ext>
            </a:extLst>
          </p:cNvPr>
          <p:cNvCxnSpPr>
            <a:cxnSpLocks/>
          </p:cNvCxnSpPr>
          <p:nvPr/>
        </p:nvCxnSpPr>
        <p:spPr>
          <a:xfrm>
            <a:off x="1504223" y="570303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809684" y="593768"/>
            <a:ext cx="2114328" cy="6400800"/>
          </a:xfrm>
          <a:prstGeom prst="rect">
            <a:avLst/>
          </a:prstGeom>
        </p:spPr>
      </p:pic>
      <p:cxnSp>
        <p:nvCxnSpPr>
          <p:cNvPr id="4" name="Straight Connector 3">
            <a:extLst>
              <a:ext uri="{FF2B5EF4-FFF2-40B4-BE49-F238E27FC236}">
                <a16:creationId xmlns:a16="http://schemas.microsoft.com/office/drawing/2014/main" id="{D852DC9A-758D-3210-EE4C-E2586C586504}"/>
              </a:ext>
            </a:extLst>
          </p:cNvPr>
          <p:cNvCxnSpPr>
            <a:cxnSpLocks/>
          </p:cNvCxnSpPr>
          <p:nvPr/>
        </p:nvCxnSpPr>
        <p:spPr>
          <a:xfrm>
            <a:off x="5150704"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1849E29-E159-7C8C-AAA9-5499D77A33DB}"/>
              </a:ext>
            </a:extLst>
          </p:cNvPr>
          <p:cNvCxnSpPr>
            <a:cxnSpLocks/>
          </p:cNvCxnSpPr>
          <p:nvPr/>
        </p:nvCxnSpPr>
        <p:spPr>
          <a:xfrm>
            <a:off x="4423288" y="2569446"/>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E8959698-96CC-0A6D-FE01-CB2FCCBE514F}"/>
              </a:ext>
            </a:extLst>
          </p:cNvPr>
          <p:cNvSpPr txBox="1"/>
          <p:nvPr/>
        </p:nvSpPr>
        <p:spPr>
          <a:xfrm>
            <a:off x="2006485" y="4495408"/>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grpSp>
        <p:nvGrpSpPr>
          <p:cNvPr id="11" name="Group 10">
            <a:extLst>
              <a:ext uri="{FF2B5EF4-FFF2-40B4-BE49-F238E27FC236}">
                <a16:creationId xmlns:a16="http://schemas.microsoft.com/office/drawing/2014/main" id="{2EAE203C-6098-7ED6-D32E-4165167E5C57}"/>
              </a:ext>
            </a:extLst>
          </p:cNvPr>
          <p:cNvGrpSpPr/>
          <p:nvPr/>
        </p:nvGrpSpPr>
        <p:grpSpPr>
          <a:xfrm>
            <a:off x="4299355"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6" name="Oval 5">
            <a:extLst>
              <a:ext uri="{FF2B5EF4-FFF2-40B4-BE49-F238E27FC236}">
                <a16:creationId xmlns:a16="http://schemas.microsoft.com/office/drawing/2014/main" id="{5274B4A0-F588-2F65-5739-57927B338646}"/>
              </a:ext>
            </a:extLst>
          </p:cNvPr>
          <p:cNvSpPr/>
          <p:nvPr/>
        </p:nvSpPr>
        <p:spPr>
          <a:xfrm>
            <a:off x="4667297"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 name="Oval 6">
            <a:extLst>
              <a:ext uri="{FF2B5EF4-FFF2-40B4-BE49-F238E27FC236}">
                <a16:creationId xmlns:a16="http://schemas.microsoft.com/office/drawing/2014/main" id="{67B81008-7F3E-B868-DD1B-50C017204474}"/>
              </a:ext>
            </a:extLst>
          </p:cNvPr>
          <p:cNvSpPr/>
          <p:nvPr/>
        </p:nvSpPr>
        <p:spPr>
          <a:xfrm>
            <a:off x="3928729"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 name="object 10">
            <a:extLst>
              <a:ext uri="{FF2B5EF4-FFF2-40B4-BE49-F238E27FC236}">
                <a16:creationId xmlns:a16="http://schemas.microsoft.com/office/drawing/2014/main" id="{A33FEA31-A1C0-16BB-7F27-09544753DA11}"/>
              </a:ext>
            </a:extLst>
          </p:cNvPr>
          <p:cNvSpPr txBox="1"/>
          <p:nvPr/>
        </p:nvSpPr>
        <p:spPr>
          <a:xfrm rot="16200000">
            <a:off x="7761365" y="4228721"/>
            <a:ext cx="4652237" cy="606320"/>
          </a:xfrm>
          <a:prstGeom prst="rect">
            <a:avLst/>
          </a:prstGeom>
        </p:spPr>
        <p:txBody>
          <a:bodyPr vert="horz" wrap="square" lIns="0" tIns="12065" rIns="0" bIns="0" rtlCol="0">
            <a:spAutoFit/>
          </a:bodyPr>
          <a:lstStyle/>
          <a:p>
            <a:pPr algn="ctr" defTabSz="914453">
              <a:lnSpc>
                <a:spcPct val="80000"/>
              </a:lnSpc>
              <a:spcBef>
                <a:spcPct val="0"/>
              </a:spcBef>
            </a:pPr>
            <a:r>
              <a:rPr lang="en-AU" sz="2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 </a:t>
            </a:r>
            <a:br>
              <a:rPr lang="en-AU" sz="2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br>
            <a:r>
              <a:rPr lang="en-AU" sz="2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2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3151481078"/>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flipV="1">
            <a:off x="2503580" y="3566534"/>
            <a:ext cx="0" cy="25370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18263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LANGHORNE CREEK</a:t>
            </a:r>
            <a:br>
              <a:rPr lang="en-US" sz="600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MALBEC</a:t>
            </a:r>
          </a:p>
        </p:txBody>
      </p:sp>
      <p:sp>
        <p:nvSpPr>
          <p:cNvPr id="26" name="Oval 25">
            <a:extLst>
              <a:ext uri="{FF2B5EF4-FFF2-40B4-BE49-F238E27FC236}">
                <a16:creationId xmlns:a16="http://schemas.microsoft.com/office/drawing/2014/main" id="{EA6BCBDD-680C-58C3-153A-39C29DAC56F3}"/>
              </a:ext>
            </a:extLst>
          </p:cNvPr>
          <p:cNvSpPr/>
          <p:nvPr/>
        </p:nvSpPr>
        <p:spPr>
          <a:xfrm>
            <a:off x="7790487" y="1532094"/>
            <a:ext cx="2380339" cy="238033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077787" y="2083180"/>
            <a:ext cx="1832762" cy="140230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AU" sz="2000" dirty="0">
                <a:solidFill>
                  <a:schemeClr val="tx1"/>
                </a:solidFill>
                <a:effectLst/>
                <a:latin typeface="Neue Haas Grotesk Text Pro" panose="020B0504020202020204" pitchFamily="34" charset="77"/>
              </a:rPr>
              <a:t>ONE OF THE MOST IMPORTANT REGIONS FOR MALBEC</a:t>
            </a:r>
          </a:p>
        </p:txBody>
      </p:sp>
      <p:sp>
        <p:nvSpPr>
          <p:cNvPr id="29" name="TextBox 28">
            <a:extLst>
              <a:ext uri="{FF2B5EF4-FFF2-40B4-BE49-F238E27FC236}">
                <a16:creationId xmlns:a16="http://schemas.microsoft.com/office/drawing/2014/main" id="{9EE6620A-6DE8-9F2C-93D7-EA689D1394C6}"/>
              </a:ext>
            </a:extLst>
          </p:cNvPr>
          <p:cNvSpPr txBox="1"/>
          <p:nvPr/>
        </p:nvSpPr>
        <p:spPr>
          <a:xfrm>
            <a:off x="9386291" y="4644856"/>
            <a:ext cx="2805709" cy="1232069"/>
          </a:xfrm>
          <a:prstGeom prst="rect">
            <a:avLst/>
          </a:prstGeom>
          <a:noFill/>
        </p:spPr>
        <p:txBody>
          <a:bodyPr wrap="square" anchor="b">
            <a:spAutoFit/>
          </a:bodyPr>
          <a:lstStyle/>
          <a:p>
            <a:pPr>
              <a:lnSpc>
                <a:spcPct val="82000"/>
              </a:lnSpc>
              <a:spcBef>
                <a:spcPts val="150"/>
              </a:spcBef>
              <a:spcAft>
                <a:spcPts val="315"/>
              </a:spcAft>
              <a:buClr>
                <a:srgbClr val="B2D8BE"/>
              </a:buClr>
            </a:pPr>
            <a:r>
              <a:rPr lang="en-AU" sz="1400" dirty="0">
                <a:effectLst/>
                <a:latin typeface="Neue Haas Grotesk Text Pro" panose="020B0504020202020204" pitchFamily="34" charset="77"/>
              </a:rPr>
              <a:t>TYPICAL FLAVOURS</a:t>
            </a:r>
            <a:endParaRPr lang="en-AU" sz="1400" dirty="0">
              <a:latin typeface="Neue Haas Grotesk Text Pro" panose="020B0504020202020204" pitchFamily="34" charset="77"/>
            </a:endParaRP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Plum </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Red berry</a:t>
            </a:r>
            <a:endParaRPr lang="en-AU" sz="1400" dirty="0">
              <a:effectLst/>
              <a:latin typeface="Neue Haas Grotesk Text Pro" panose="020B0504020202020204" pitchFamily="34" charset="77"/>
            </a:endParaRP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Pepper</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Spice</a:t>
            </a:r>
            <a:endParaRPr lang="en-AU" sz="1400" dirty="0">
              <a:effectLst/>
              <a:latin typeface="Neue Haas Grotesk Text Pro" panose="020B0504020202020204" pitchFamily="34" charset="77"/>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886350" y="4227226"/>
            <a:ext cx="328447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0170826" y="4227226"/>
            <a:ext cx="0" cy="33645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1331261" y="2748998"/>
            <a:ext cx="2344637" cy="856645"/>
          </a:xfrm>
          <a:prstGeom prst="rect">
            <a:avLst/>
          </a:prstGeom>
          <a:noFill/>
        </p:spPr>
        <p:txBody>
          <a:bodyPr wrap="square" anchor="b">
            <a:spAutoFit/>
          </a:bodyPr>
          <a:lstStyle/>
          <a:p>
            <a:pPr algn="ctr">
              <a:spcBef>
                <a:spcPts val="203"/>
              </a:spcBef>
            </a:pPr>
            <a:r>
              <a:rPr lang="en-AU" sz="1600" b="1" dirty="0">
                <a:effectLst/>
                <a:latin typeface="Neue Haas Grotesk Text Pro" panose="020B0504020202020204" pitchFamily="34" charset="77"/>
              </a:rPr>
              <a:t>VELVETY TANNINS</a:t>
            </a:r>
          </a:p>
          <a:p>
            <a:pPr algn="ctr">
              <a:spcBef>
                <a:spcPts val="203"/>
              </a:spcBef>
            </a:pPr>
            <a:r>
              <a:rPr lang="en-AU" sz="1600" dirty="0">
                <a:latin typeface="Neue Haas Grotesk Text Pro" panose="020B0504020202020204" pitchFamily="34" charset="77"/>
              </a:rPr>
              <a:t>HIGHLY PERFUMED, AGE-WORTHY</a:t>
            </a:r>
            <a:endParaRPr lang="en-AU" sz="1600" dirty="0">
              <a:effectLst/>
              <a:latin typeface="Neue Haas Grotesk Text Pro" panose="020B0504020202020204" pitchFamily="34" charset="77"/>
            </a:endParaRPr>
          </a:p>
        </p:txBody>
      </p: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5146321"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19717" y="4494426"/>
            <a:ext cx="4652237" cy="410433"/>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MALBEC</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7" name="Straight Connector 6">
            <a:extLst>
              <a:ext uri="{FF2B5EF4-FFF2-40B4-BE49-F238E27FC236}">
                <a16:creationId xmlns:a16="http://schemas.microsoft.com/office/drawing/2014/main" id="{720B2589-4F00-EEB1-CCDF-0ACEAD4713DA}"/>
              </a:ext>
            </a:extLst>
          </p:cNvPr>
          <p:cNvCxnSpPr>
            <a:cxnSpLocks/>
          </p:cNvCxnSpPr>
          <p:nvPr/>
        </p:nvCxnSpPr>
        <p:spPr>
          <a:xfrm>
            <a:off x="2503580" y="3807501"/>
            <a:ext cx="324514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DF06E7F8-FF64-08EA-08F7-60377703DF28}"/>
              </a:ext>
            </a:extLst>
          </p:cNvPr>
          <p:cNvCxnSpPr>
            <a:cxnSpLocks/>
          </p:cNvCxnSpPr>
          <p:nvPr/>
        </p:nvCxnSpPr>
        <p:spPr>
          <a:xfrm>
            <a:off x="3283295" y="4652476"/>
            <a:ext cx="248791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997F009-79C7-803A-9D3E-14DCF2BD3EDF}"/>
              </a:ext>
            </a:extLst>
          </p:cNvPr>
          <p:cNvCxnSpPr>
            <a:cxnSpLocks/>
          </p:cNvCxnSpPr>
          <p:nvPr/>
        </p:nvCxnSpPr>
        <p:spPr>
          <a:xfrm>
            <a:off x="3283295" y="4644856"/>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BA160C29-9551-2AD4-D3CC-01B5E6957F83}"/>
              </a:ext>
            </a:extLst>
          </p:cNvPr>
          <p:cNvSpPr txBox="1"/>
          <p:nvPr/>
        </p:nvSpPr>
        <p:spPr>
          <a:xfrm>
            <a:off x="2035799" y="5381819"/>
            <a:ext cx="2344637" cy="584775"/>
          </a:xfrm>
          <a:prstGeom prst="rect">
            <a:avLst/>
          </a:prstGeom>
          <a:noFill/>
        </p:spPr>
        <p:txBody>
          <a:bodyPr wrap="square" anchor="b">
            <a:spAutoFit/>
          </a:bodyPr>
          <a:lstStyle/>
          <a:p>
            <a:pPr algn="ctr">
              <a:spcBef>
                <a:spcPts val="203"/>
              </a:spcBef>
            </a:pPr>
            <a:r>
              <a:rPr lang="en-AU" sz="1600" b="1" dirty="0">
                <a:effectLst/>
                <a:latin typeface="Neue Haas Grotesk Text Pro" panose="020B0504020202020204" pitchFamily="34" charset="77"/>
              </a:rPr>
              <a:t>WELL SUITED TO THE CLIMATE</a:t>
            </a:r>
            <a:endParaRPr lang="en-AU" sz="1600" dirty="0">
              <a:effectLst/>
              <a:latin typeface="Neue Haas Grotesk Text Pro" panose="020B0504020202020204" pitchFamily="34" charset="77"/>
            </a:endParaRPr>
          </a:p>
        </p:txBody>
      </p:sp>
    </p:spTree>
    <p:extLst>
      <p:ext uri="{BB962C8B-B14F-4D97-AF65-F5344CB8AC3E}">
        <p14:creationId xmlns:p14="http://schemas.microsoft.com/office/powerpoint/2010/main" val="28875756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lstStyle/>
          <a:p>
            <a:r>
              <a:rPr lang="en-US" sz="4000" dirty="0">
                <a:solidFill>
                  <a:schemeClr val="bg2"/>
                </a:solidFill>
                <a:latin typeface="Neue Haas Grotesk Text Pro" panose="020B0504020202020204" pitchFamily="34" charset="77"/>
              </a:rPr>
              <a:t>MALBEC</a:t>
            </a:r>
            <a:br>
              <a:rPr lang="en-US" sz="4000" dirty="0">
                <a:solidFill>
                  <a:schemeClr val="accent3"/>
                </a:solidFill>
                <a:latin typeface="Neue Haas Grotesk Text Pro" panose="020B0504020202020204" pitchFamily="34" charset="77"/>
              </a:rPr>
            </a:br>
            <a:r>
              <a:rPr lang="en-US" sz="4000" dirty="0">
                <a:solidFill>
                  <a:schemeClr val="accent2"/>
                </a:solidFill>
                <a:latin typeface="Neue Haas Grotesk Text Pro" panose="020B0504020202020204" pitchFamily="34" charset="77"/>
              </a:rPr>
              <a:t>characteristics</a:t>
            </a:r>
          </a:p>
        </p:txBody>
      </p:sp>
      <p:sp>
        <p:nvSpPr>
          <p:cNvPr id="10" name="Oval 9">
            <a:extLst>
              <a:ext uri="{FF2B5EF4-FFF2-40B4-BE49-F238E27FC236}">
                <a16:creationId xmlns:a16="http://schemas.microsoft.com/office/drawing/2014/main" id="{5E9E726C-4D13-C985-23C4-41962972AEC9}"/>
              </a:ext>
            </a:extLst>
          </p:cNvPr>
          <p:cNvSpPr/>
          <p:nvPr/>
        </p:nvSpPr>
        <p:spPr>
          <a:xfrm>
            <a:off x="2104517"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468660"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832803"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3196946"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EA60979E-6B19-2DD7-E677-86C2BA4BC3F6}"/>
              </a:ext>
            </a:extLst>
          </p:cNvPr>
          <p:cNvSpPr txBox="1"/>
          <p:nvPr/>
        </p:nvSpPr>
        <p:spPr>
          <a:xfrm>
            <a:off x="624071" y="2161479"/>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F70FE6CA-4CF6-7CB6-8C56-0690F7009B9A}"/>
              </a:ext>
            </a:extLst>
          </p:cNvPr>
          <p:cNvSpPr/>
          <p:nvPr/>
        </p:nvSpPr>
        <p:spPr>
          <a:xfrm>
            <a:off x="3561470"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925994"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284339"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655041"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5019565"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4655041" y="2580704"/>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Malbec</a:t>
            </a:r>
          </a:p>
        </p:txBody>
      </p:sp>
      <p:cxnSp>
        <p:nvCxnSpPr>
          <p:cNvPr id="48" name="Straight Connector 47">
            <a:extLst>
              <a:ext uri="{FF2B5EF4-FFF2-40B4-BE49-F238E27FC236}">
                <a16:creationId xmlns:a16="http://schemas.microsoft.com/office/drawing/2014/main" id="{43DA3CEB-458A-D314-263A-CA3C2D509FD5}"/>
              </a:ext>
            </a:extLst>
          </p:cNvPr>
          <p:cNvCxnSpPr>
            <a:cxnSpLocks/>
          </p:cNvCxnSpPr>
          <p:nvPr/>
        </p:nvCxnSpPr>
        <p:spPr>
          <a:xfrm>
            <a:off x="1603077" y="2269845"/>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6B324C1-B532-6319-4E42-3A30F641C9BA}"/>
              </a:ext>
            </a:extLst>
          </p:cNvPr>
          <p:cNvSpPr/>
          <p:nvPr/>
        </p:nvSpPr>
        <p:spPr>
          <a:xfrm>
            <a:off x="2104517"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468660"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83280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3196946"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2A138B4E-691E-C104-0EE7-DF68C7C8EABA}"/>
              </a:ext>
            </a:extLst>
          </p:cNvPr>
          <p:cNvSpPr txBox="1"/>
          <p:nvPr/>
        </p:nvSpPr>
        <p:spPr>
          <a:xfrm>
            <a:off x="624070" y="321104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0EAE25DB-3CA0-4A42-2597-A8EBE9BC4A06}"/>
              </a:ext>
            </a:extLst>
          </p:cNvPr>
          <p:cNvSpPr/>
          <p:nvPr/>
        </p:nvSpPr>
        <p:spPr>
          <a:xfrm>
            <a:off x="3561470"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92599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284339"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655041"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5019565"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2006485" y="290817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B7C01906-5D40-F5EB-AC78-3E04BD6F69BB}"/>
              </a:ext>
            </a:extLst>
          </p:cNvPr>
          <p:cNvSpPr txBox="1"/>
          <p:nvPr/>
        </p:nvSpPr>
        <p:spPr>
          <a:xfrm>
            <a:off x="3276236" y="2937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3B6A3A30-1873-A6BA-2798-63AF8B67FB55}"/>
              </a:ext>
            </a:extLst>
          </p:cNvPr>
          <p:cNvSpPr txBox="1"/>
          <p:nvPr/>
        </p:nvSpPr>
        <p:spPr>
          <a:xfrm>
            <a:off x="4569367" y="293720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5C46DC12-0E83-EB3D-4A80-988616D8C11A}"/>
              </a:ext>
            </a:extLst>
          </p:cNvPr>
          <p:cNvSpPr/>
          <p:nvPr/>
        </p:nvSpPr>
        <p:spPr>
          <a:xfrm>
            <a:off x="2104517"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468660"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83280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3196946"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561470"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92599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28433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65504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5019565"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2006485" y="374843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9F9B86EA-9659-F793-8402-61AC31B812F2}"/>
              </a:ext>
            </a:extLst>
          </p:cNvPr>
          <p:cNvSpPr txBox="1"/>
          <p:nvPr/>
        </p:nvSpPr>
        <p:spPr>
          <a:xfrm>
            <a:off x="3127053" y="377731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1B0AB2D9-1B5B-00AA-32E4-0CE16334D9C2}"/>
              </a:ext>
            </a:extLst>
          </p:cNvPr>
          <p:cNvSpPr txBox="1"/>
          <p:nvPr/>
        </p:nvSpPr>
        <p:spPr>
          <a:xfrm>
            <a:off x="4569367" y="37774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706A801E-3C03-1AC6-239B-36C7D7AC13CA}"/>
              </a:ext>
            </a:extLst>
          </p:cNvPr>
          <p:cNvCxnSpPr>
            <a:cxnSpLocks/>
          </p:cNvCxnSpPr>
          <p:nvPr/>
        </p:nvCxnSpPr>
        <p:spPr>
          <a:xfrm>
            <a:off x="1300337" y="3378915"/>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F0A67287-34B3-3006-D404-17F8D8C5AF4A}"/>
              </a:ext>
            </a:extLst>
          </p:cNvPr>
          <p:cNvSpPr txBox="1"/>
          <p:nvPr/>
        </p:nvSpPr>
        <p:spPr>
          <a:xfrm>
            <a:off x="624070" y="408219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A648DC1B-D921-B490-B534-ECB1854E3DDC}"/>
              </a:ext>
            </a:extLst>
          </p:cNvPr>
          <p:cNvCxnSpPr>
            <a:cxnSpLocks/>
          </p:cNvCxnSpPr>
          <p:nvPr/>
        </p:nvCxnSpPr>
        <p:spPr>
          <a:xfrm>
            <a:off x="1942888" y="4250066"/>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62C42BA-0EE7-3F6B-1624-E391FE3E22F9}"/>
              </a:ext>
            </a:extLst>
          </p:cNvPr>
          <p:cNvSpPr/>
          <p:nvPr/>
        </p:nvSpPr>
        <p:spPr>
          <a:xfrm>
            <a:off x="2104517" y="4801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468660"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832803"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3196946"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561470"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925994"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284339"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655041"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5019565"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0" name="Title 2">
            <a:extLst>
              <a:ext uri="{FF2B5EF4-FFF2-40B4-BE49-F238E27FC236}">
                <a16:creationId xmlns:a16="http://schemas.microsoft.com/office/drawing/2014/main" id="{BEE4C8CF-5794-9B64-DB9C-D7CE9FAE4AB3}"/>
              </a:ext>
            </a:extLst>
          </p:cNvPr>
          <p:cNvSpPr txBox="1"/>
          <p:nvPr/>
        </p:nvSpPr>
        <p:spPr>
          <a:xfrm>
            <a:off x="3127053" y="450514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FE3EBE4E-EB98-83A3-75A2-18C830DF307D}"/>
              </a:ext>
            </a:extLst>
          </p:cNvPr>
          <p:cNvSpPr txBox="1"/>
          <p:nvPr/>
        </p:nvSpPr>
        <p:spPr>
          <a:xfrm>
            <a:off x="4569367" y="45053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1B25F2BD-9424-0257-A803-9516DAAC1307}"/>
              </a:ext>
            </a:extLst>
          </p:cNvPr>
          <p:cNvSpPr txBox="1"/>
          <p:nvPr/>
        </p:nvSpPr>
        <p:spPr>
          <a:xfrm>
            <a:off x="624070" y="481002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143BECEC-4306-6B0A-1B62-892176C385A1}"/>
              </a:ext>
            </a:extLst>
          </p:cNvPr>
          <p:cNvCxnSpPr>
            <a:cxnSpLocks/>
          </p:cNvCxnSpPr>
          <p:nvPr/>
        </p:nvCxnSpPr>
        <p:spPr>
          <a:xfrm>
            <a:off x="1170591" y="497790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63A90E32-85F4-531C-DEDB-E7EBAB510C5A}"/>
              </a:ext>
            </a:extLst>
          </p:cNvPr>
          <p:cNvSpPr/>
          <p:nvPr/>
        </p:nvSpPr>
        <p:spPr>
          <a:xfrm>
            <a:off x="2104517" y="514720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468660"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832803"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96946"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561470"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925994"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284339"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655041"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5019565"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8156B5FA-0F93-9B84-4A7C-D9514D3553A2}"/>
              </a:ext>
            </a:extLst>
          </p:cNvPr>
          <p:cNvSpPr txBox="1"/>
          <p:nvPr/>
        </p:nvSpPr>
        <p:spPr>
          <a:xfrm>
            <a:off x="624070" y="515601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TANNIN</a:t>
            </a:r>
          </a:p>
        </p:txBody>
      </p:sp>
      <p:cxnSp>
        <p:nvCxnSpPr>
          <p:cNvPr id="115" name="Straight Connector 114">
            <a:extLst>
              <a:ext uri="{FF2B5EF4-FFF2-40B4-BE49-F238E27FC236}">
                <a16:creationId xmlns:a16="http://schemas.microsoft.com/office/drawing/2014/main" id="{78A4892F-8D27-F00E-A05A-7014B5A2A0AE}"/>
              </a:ext>
            </a:extLst>
          </p:cNvPr>
          <p:cNvCxnSpPr>
            <a:cxnSpLocks/>
          </p:cNvCxnSpPr>
          <p:nvPr/>
        </p:nvCxnSpPr>
        <p:spPr>
          <a:xfrm>
            <a:off x="1504223" y="532388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9DF459-3CE1-EF37-72B4-339D5FDE1624}"/>
              </a:ext>
            </a:extLst>
          </p:cNvPr>
          <p:cNvSpPr/>
          <p:nvPr/>
        </p:nvSpPr>
        <p:spPr>
          <a:xfrm>
            <a:off x="2104517"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468660"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832803"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96946"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3561470"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5019565"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200648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697804"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14.5%</a:t>
            </a:r>
          </a:p>
        </p:txBody>
      </p:sp>
      <p:sp>
        <p:nvSpPr>
          <p:cNvPr id="127" name="Title 2">
            <a:extLst>
              <a:ext uri="{FF2B5EF4-FFF2-40B4-BE49-F238E27FC236}">
                <a16:creationId xmlns:a16="http://schemas.microsoft.com/office/drawing/2014/main" id="{B41CB062-B3CF-9FDE-1311-FEE1B1FAA3CD}"/>
              </a:ext>
            </a:extLst>
          </p:cNvPr>
          <p:cNvSpPr txBox="1"/>
          <p:nvPr/>
        </p:nvSpPr>
        <p:spPr>
          <a:xfrm>
            <a:off x="4569367"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6D30BEC4-2683-ED22-6AEA-4863616B5599}"/>
              </a:ext>
            </a:extLst>
          </p:cNvPr>
          <p:cNvSpPr txBox="1"/>
          <p:nvPr/>
        </p:nvSpPr>
        <p:spPr>
          <a:xfrm>
            <a:off x="624070" y="628904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C10BC331-4C23-9BBC-D438-A15EE4762DB9}"/>
              </a:ext>
            </a:extLst>
          </p:cNvPr>
          <p:cNvCxnSpPr>
            <a:cxnSpLocks/>
          </p:cNvCxnSpPr>
          <p:nvPr/>
        </p:nvCxnSpPr>
        <p:spPr>
          <a:xfrm>
            <a:off x="1728445" y="6456914"/>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4790941"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104517"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468660"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832803"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3196946"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561470"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925994"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284339"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655041"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5019565"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Title 2">
            <a:extLst>
              <a:ext uri="{FF2B5EF4-FFF2-40B4-BE49-F238E27FC236}">
                <a16:creationId xmlns:a16="http://schemas.microsoft.com/office/drawing/2014/main" id="{AEAF842E-EC57-A5A6-DA5B-536F10E44B5E}"/>
              </a:ext>
            </a:extLst>
          </p:cNvPr>
          <p:cNvSpPr txBox="1"/>
          <p:nvPr/>
        </p:nvSpPr>
        <p:spPr>
          <a:xfrm>
            <a:off x="624070" y="55351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29" name="Straight Connector 28">
            <a:extLst>
              <a:ext uri="{FF2B5EF4-FFF2-40B4-BE49-F238E27FC236}">
                <a16:creationId xmlns:a16="http://schemas.microsoft.com/office/drawing/2014/main" id="{11FDC852-B66F-E309-2C7D-854DA34DBFAE}"/>
              </a:ext>
            </a:extLst>
          </p:cNvPr>
          <p:cNvCxnSpPr>
            <a:cxnSpLocks/>
          </p:cNvCxnSpPr>
          <p:nvPr/>
        </p:nvCxnSpPr>
        <p:spPr>
          <a:xfrm>
            <a:off x="1504223" y="570303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83080" y="4494426"/>
            <a:ext cx="4652237" cy="410433"/>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MALBEC</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4" name="Straight Connector 3">
            <a:extLst>
              <a:ext uri="{FF2B5EF4-FFF2-40B4-BE49-F238E27FC236}">
                <a16:creationId xmlns:a16="http://schemas.microsoft.com/office/drawing/2014/main" id="{D852DC9A-758D-3210-EE4C-E2586C586504}"/>
              </a:ext>
            </a:extLst>
          </p:cNvPr>
          <p:cNvCxnSpPr>
            <a:cxnSpLocks/>
          </p:cNvCxnSpPr>
          <p:nvPr/>
        </p:nvCxnSpPr>
        <p:spPr>
          <a:xfrm>
            <a:off x="5150704"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1849E29-E159-7C8C-AAA9-5499D77A33DB}"/>
              </a:ext>
            </a:extLst>
          </p:cNvPr>
          <p:cNvCxnSpPr>
            <a:cxnSpLocks/>
          </p:cNvCxnSpPr>
          <p:nvPr/>
        </p:nvCxnSpPr>
        <p:spPr>
          <a:xfrm>
            <a:off x="4790941" y="2569446"/>
            <a:ext cx="38483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E8959698-96CC-0A6D-FE01-CB2FCCBE514F}"/>
              </a:ext>
            </a:extLst>
          </p:cNvPr>
          <p:cNvSpPr txBox="1"/>
          <p:nvPr/>
        </p:nvSpPr>
        <p:spPr>
          <a:xfrm>
            <a:off x="2006485" y="4495408"/>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grpSp>
        <p:nvGrpSpPr>
          <p:cNvPr id="11" name="Group 10">
            <a:extLst>
              <a:ext uri="{FF2B5EF4-FFF2-40B4-BE49-F238E27FC236}">
                <a16:creationId xmlns:a16="http://schemas.microsoft.com/office/drawing/2014/main" id="{2EAE203C-6098-7ED6-D32E-4165167E5C57}"/>
              </a:ext>
            </a:extLst>
          </p:cNvPr>
          <p:cNvGrpSpPr/>
          <p:nvPr/>
        </p:nvGrpSpPr>
        <p:grpSpPr>
          <a:xfrm>
            <a:off x="4299355"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6" name="Oval 5">
            <a:extLst>
              <a:ext uri="{FF2B5EF4-FFF2-40B4-BE49-F238E27FC236}">
                <a16:creationId xmlns:a16="http://schemas.microsoft.com/office/drawing/2014/main" id="{5274B4A0-F588-2F65-5739-57927B338646}"/>
              </a:ext>
            </a:extLst>
          </p:cNvPr>
          <p:cNvSpPr/>
          <p:nvPr/>
        </p:nvSpPr>
        <p:spPr>
          <a:xfrm>
            <a:off x="4667297"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grpSp>
        <p:nvGrpSpPr>
          <p:cNvPr id="19" name="Group 18">
            <a:extLst>
              <a:ext uri="{FF2B5EF4-FFF2-40B4-BE49-F238E27FC236}">
                <a16:creationId xmlns:a16="http://schemas.microsoft.com/office/drawing/2014/main" id="{637F11F9-6EDB-88B4-5CB9-068AC0E4640C}"/>
              </a:ext>
            </a:extLst>
          </p:cNvPr>
          <p:cNvGrpSpPr/>
          <p:nvPr/>
        </p:nvGrpSpPr>
        <p:grpSpPr>
          <a:xfrm rot="10800000">
            <a:off x="3932096" y="6287100"/>
            <a:ext cx="278634" cy="272668"/>
            <a:chOff x="8032638" y="5926610"/>
            <a:chExt cx="278634" cy="272668"/>
          </a:xfrm>
        </p:grpSpPr>
        <p:sp>
          <p:nvSpPr>
            <p:cNvPr id="21" name="Freeform 20">
              <a:extLst>
                <a:ext uri="{FF2B5EF4-FFF2-40B4-BE49-F238E27FC236}">
                  <a16:creationId xmlns:a16="http://schemas.microsoft.com/office/drawing/2014/main" id="{9945878E-E50A-51F7-7B10-49CD1867DA0C}"/>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30" name="Freeform 29">
              <a:extLst>
                <a:ext uri="{FF2B5EF4-FFF2-40B4-BE49-F238E27FC236}">
                  <a16:creationId xmlns:a16="http://schemas.microsoft.com/office/drawing/2014/main" id="{B36AEBEB-EEDF-0F50-EC0D-2A7848051FCA}"/>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Tree>
    <p:extLst>
      <p:ext uri="{BB962C8B-B14F-4D97-AF65-F5344CB8AC3E}">
        <p14:creationId xmlns:p14="http://schemas.microsoft.com/office/powerpoint/2010/main" val="3616994939"/>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31935"/>
            <a:ext cx="4829691" cy="785732"/>
          </a:xfrm>
        </p:spPr>
        <p:txBody>
          <a:bodyPr/>
          <a:lstStyle/>
          <a:p>
            <a:r>
              <a:rPr lang="en-US" dirty="0"/>
              <a:t>LANGHORNE CREEK</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126524"/>
            <a:ext cx="5340350" cy="1325563"/>
          </a:xfrm>
        </p:spPr>
        <p:txBody>
          <a:bodyPr/>
          <a:lstStyle/>
          <a:p>
            <a:r>
              <a:rPr lang="en-US" dirty="0">
                <a:solidFill>
                  <a:schemeClr val="accent5"/>
                </a:solidFill>
              </a:rPr>
              <a:t>RISE TO PROMINENCE</a:t>
            </a:r>
          </a:p>
        </p:txBody>
      </p:sp>
      <p:sp>
        <p:nvSpPr>
          <p:cNvPr id="2" name="Text Placeholder 3">
            <a:extLst>
              <a:ext uri="{FF2B5EF4-FFF2-40B4-BE49-F238E27FC236}">
                <a16:creationId xmlns:a16="http://schemas.microsoft.com/office/drawing/2014/main" id="{EC4F9B9F-9F41-D51D-0669-FD32332342FE}"/>
              </a:ext>
            </a:extLst>
          </p:cNvPr>
          <p:cNvSpPr>
            <a:spLocks noGrp="1"/>
          </p:cNvSpPr>
          <p:nvPr>
            <p:ph type="body" sz="quarter" idx="11"/>
          </p:nvPr>
        </p:nvSpPr>
        <p:spPr>
          <a:xfrm>
            <a:off x="630419" y="3185411"/>
            <a:ext cx="3686747" cy="3133240"/>
          </a:xfrm>
        </p:spPr>
        <p:txBody>
          <a:bodyPr/>
          <a:lstStyle/>
          <a:p>
            <a:pPr marL="0" indent="0">
              <a:lnSpc>
                <a:spcPct val="110000"/>
              </a:lnSpc>
              <a:spcBef>
                <a:spcPct val="0"/>
              </a:spcBef>
              <a:buNone/>
            </a:pPr>
            <a:r>
              <a:rPr lang="en-AU" sz="1600" dirty="0">
                <a:solidFill>
                  <a:schemeClr val="bg1"/>
                </a:solidFill>
              </a:rPr>
              <a:t>Historic wine region with a growing reputation for its vibrant red wines and passionate, close-knit community.</a:t>
            </a:r>
          </a:p>
        </p:txBody>
      </p:sp>
    </p:spTree>
    <p:extLst>
      <p:ext uri="{BB962C8B-B14F-4D97-AF65-F5344CB8AC3E}">
        <p14:creationId xmlns:p14="http://schemas.microsoft.com/office/powerpoint/2010/main" val="373541861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0" y="0"/>
            <a:ext cx="12252960"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AU" altLang="ja-JP" sz="5443" b="0" dirty="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rPr>
              <a:t>THANK YOU</a:t>
            </a:r>
            <a:endParaRPr lang="ja-JP" altLang="en-US" sz="5443" b="0">
              <a:solidFill>
                <a:schemeClr val="tx1"/>
              </a:solidFill>
              <a:latin typeface="Neue Haas Grotesk Text Pro" panose="020B0504020202020204" pitchFamily="34" charset="77"/>
              <a:cs typeface="Inter Display" panose="02000503000000020004" pitchFamily="2" charset="0"/>
            </a:endParaRPr>
          </a:p>
          <a:p>
            <a:pPr marL="11522" algn="ctr">
              <a:spcBef>
                <a:spcPts val="91"/>
              </a:spcBef>
              <a:tabLst>
                <a:tab pos="1162574" algn="l"/>
                <a:tab pos="2432878" algn="l"/>
                <a:tab pos="3690509" algn="l"/>
                <a:tab pos="4919334" algn="l"/>
                <a:tab pos="6532419" algn="l"/>
                <a:tab pos="9045952" algn="l"/>
              </a:tabLst>
            </a:pPr>
            <a:endParaRPr lang="pt-BR" sz="9073" b="0" spc="272"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EA4DA-CACF-6365-0AF7-2AA42CC1BBB6}"/>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A202162F-A0CA-065F-FE6B-C795BFB951E1}"/>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87000AF9-C5D2-D5EA-EF41-8E68A829E41B}"/>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11560994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t="-145"/>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lstStyle/>
          <a:p>
            <a:r>
              <a:rPr lang="en-US" dirty="0"/>
              <a:t>LANGHORNE CREEK</a:t>
            </a: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3" y="2988888"/>
            <a:ext cx="4591388" cy="3133240"/>
          </a:xfrm>
        </p:spPr>
        <p:txBody>
          <a:bodyPr/>
          <a:lstStyle/>
          <a:p>
            <a:pPr>
              <a:spcBef>
                <a:spcPts val="800"/>
              </a:spcBef>
            </a:pPr>
            <a:r>
              <a:rPr lang="en-US" dirty="0">
                <a:solidFill>
                  <a:schemeClr val="bg1"/>
                </a:solidFill>
              </a:rPr>
              <a:t>Langhorne Creek is a hardworking wine region with a long history of producing quality grapes and premium red wines.</a:t>
            </a:r>
          </a:p>
          <a:p>
            <a:pPr marL="285750" indent="-285750">
              <a:spcBef>
                <a:spcPts val="800"/>
              </a:spcBef>
              <a:buFont typeface="Arial" panose="020B0604020202020204" pitchFamily="34" charset="0"/>
              <a:buChar char="•"/>
            </a:pPr>
            <a:r>
              <a:rPr lang="en-US" dirty="0">
                <a:solidFill>
                  <a:schemeClr val="bg1"/>
                </a:solidFill>
              </a:rPr>
              <a:t>Home to sixth-generation growers and</a:t>
            </a:r>
            <a:br>
              <a:rPr lang="en-US" dirty="0">
                <a:solidFill>
                  <a:schemeClr val="bg1"/>
                </a:solidFill>
              </a:rPr>
            </a:br>
            <a:r>
              <a:rPr lang="en-US" dirty="0">
                <a:solidFill>
                  <a:schemeClr val="bg1"/>
                </a:solidFill>
              </a:rPr>
              <a:t>old vines</a:t>
            </a:r>
          </a:p>
          <a:p>
            <a:pPr marL="285750" indent="-285750">
              <a:spcBef>
                <a:spcPts val="800"/>
              </a:spcBef>
              <a:buFont typeface="Arial" panose="020B0604020202020204" pitchFamily="34" charset="0"/>
              <a:buChar char="•"/>
            </a:pPr>
            <a:r>
              <a:rPr lang="en-US" dirty="0">
                <a:solidFill>
                  <a:schemeClr val="bg1"/>
                </a:solidFill>
              </a:rPr>
              <a:t>Temperate, maritime climate and fertile soils </a:t>
            </a:r>
          </a:p>
          <a:p>
            <a:pPr marL="285750" indent="-285750">
              <a:spcBef>
                <a:spcPts val="800"/>
              </a:spcBef>
              <a:buFont typeface="Arial" panose="020B0604020202020204" pitchFamily="34" charset="0"/>
              <a:buChar char="•"/>
            </a:pPr>
            <a:r>
              <a:rPr lang="en-US" dirty="0">
                <a:solidFill>
                  <a:schemeClr val="bg1"/>
                </a:solidFill>
              </a:rPr>
              <a:t>Focus on Shiraz, Cabernet Sauvignon </a:t>
            </a:r>
            <a:br>
              <a:rPr lang="en-US" dirty="0">
                <a:solidFill>
                  <a:schemeClr val="bg1"/>
                </a:solidFill>
              </a:rPr>
            </a:br>
            <a:r>
              <a:rPr lang="en-US" dirty="0">
                <a:solidFill>
                  <a:schemeClr val="bg1"/>
                </a:solidFill>
              </a:rPr>
              <a:t>and Malbec</a:t>
            </a:r>
          </a:p>
          <a:p>
            <a:pPr marL="285750" indent="-285750">
              <a:spcBef>
                <a:spcPts val="800"/>
              </a:spcBef>
              <a:buFont typeface="Arial" panose="020B0604020202020204" pitchFamily="34" charset="0"/>
              <a:buChar char="•"/>
            </a:pPr>
            <a:r>
              <a:rPr lang="en-US" dirty="0">
                <a:solidFill>
                  <a:schemeClr val="bg1"/>
                </a:solidFill>
              </a:rPr>
              <a:t>Growing number of boutique producers crafting traditional and innovative styles</a:t>
            </a: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1022"/>
            <a:ext cx="5565748" cy="1325563"/>
          </a:xfrm>
        </p:spPr>
        <p:txBody>
          <a:bodyPr/>
          <a:lstStyle/>
          <a:p>
            <a:r>
              <a:rPr lang="en-US" sz="5000" dirty="0">
                <a:solidFill>
                  <a:schemeClr val="accent4"/>
                </a:solidFill>
              </a:rPr>
              <a:t>HUMBLE WINE HERO</a:t>
            </a:r>
          </a:p>
        </p:txBody>
      </p:sp>
      <p:sp>
        <p:nvSpPr>
          <p:cNvPr id="2" name="Rectangle 1">
            <a:extLst>
              <a:ext uri="{FF2B5EF4-FFF2-40B4-BE49-F238E27FC236}">
                <a16:creationId xmlns:a16="http://schemas.microsoft.com/office/drawing/2014/main" id="{AA8E7ED6-9E93-DEBA-220D-392B5542ACF8}"/>
              </a:ext>
            </a:extLst>
          </p:cNvPr>
          <p:cNvSpPr/>
          <p:nvPr/>
        </p:nvSpPr>
        <p:spPr>
          <a:xfrm>
            <a:off x="0" y="6489700"/>
            <a:ext cx="1527982" cy="215444"/>
          </a:xfrm>
          <a:prstGeom prst="rect">
            <a:avLst/>
          </a:prstGeom>
        </p:spPr>
        <p:txBody>
          <a:bodyPr wrap="none">
            <a:spAutoFit/>
          </a:bodyPr>
          <a:lstStyle/>
          <a:p>
            <a:r>
              <a:rPr lang="en-AU" sz="800" dirty="0">
                <a:solidFill>
                  <a:schemeClr val="bg1"/>
                </a:solidFill>
                <a:latin typeface="Neue Haas Grotesk Text Pro" panose="020B0504020202020204" pitchFamily="34" charset="77"/>
              </a:rPr>
              <a:t>Credit: FPT/Adam Bruzzone</a:t>
            </a:r>
          </a:p>
        </p:txBody>
      </p:sp>
    </p:spTree>
    <p:extLst>
      <p:ext uri="{BB962C8B-B14F-4D97-AF65-F5344CB8AC3E}">
        <p14:creationId xmlns:p14="http://schemas.microsoft.com/office/powerpoint/2010/main" val="60243348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p:blipFill>
        <p:spPr>
          <a:xfrm>
            <a:off x="6096000" y="368300"/>
            <a:ext cx="6096000" cy="6103620"/>
          </a:xfrm>
        </p:spPr>
      </p:pic>
      <p:sp>
        <p:nvSpPr>
          <p:cNvPr id="3" name="Title 2">
            <a:extLst>
              <a:ext uri="{FF2B5EF4-FFF2-40B4-BE49-F238E27FC236}">
                <a16:creationId xmlns:a16="http://schemas.microsoft.com/office/drawing/2014/main" id="{9CBCDC0B-F635-F360-B8FF-6CF32D070324}"/>
              </a:ext>
            </a:extLst>
          </p:cNvPr>
          <p:cNvSpPr>
            <a:spLocks noGrp="1"/>
          </p:cNvSpPr>
          <p:nvPr>
            <p:ph type="title"/>
          </p:nvPr>
        </p:nvSpPr>
        <p:spPr>
          <a:xfrm>
            <a:off x="623888" y="584200"/>
            <a:ext cx="6158452" cy="1325562"/>
          </a:xfrm>
        </p:spPr>
        <p:txBody>
          <a:bodyPr/>
          <a:lstStyle/>
          <a:p>
            <a:r>
              <a:rPr lang="en-US" dirty="0">
                <a:solidFill>
                  <a:schemeClr val="accent1"/>
                </a:solidFill>
              </a:rPr>
              <a:t>TODAY WE’LL COVER</a:t>
            </a:r>
          </a:p>
        </p:txBody>
      </p:sp>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2320203"/>
            <a:ext cx="4829691" cy="1530521"/>
          </a:xfrm>
        </p:spPr>
        <p:txBody>
          <a:bodyPr/>
          <a:lstStyle/>
          <a:p>
            <a:pPr>
              <a:lnSpc>
                <a:spcPct val="99000"/>
              </a:lnSpc>
              <a:spcBef>
                <a:spcPts val="800"/>
              </a:spcBef>
            </a:pPr>
            <a:r>
              <a:rPr lang="en-US" dirty="0"/>
              <a:t>The history of Langhorne Creek</a:t>
            </a:r>
          </a:p>
          <a:p>
            <a:pPr>
              <a:lnSpc>
                <a:spcPct val="99000"/>
              </a:lnSpc>
              <a:spcBef>
                <a:spcPts val="800"/>
              </a:spcBef>
            </a:pPr>
            <a:r>
              <a:rPr lang="en-US" dirty="0"/>
              <a:t>Geography, climate and soil</a:t>
            </a:r>
          </a:p>
          <a:p>
            <a:pPr>
              <a:lnSpc>
                <a:spcPct val="99000"/>
              </a:lnSpc>
              <a:spcBef>
                <a:spcPts val="800"/>
              </a:spcBef>
            </a:pPr>
            <a:r>
              <a:rPr lang="en-US" dirty="0"/>
              <a:t>Viticulture</a:t>
            </a:r>
          </a:p>
          <a:p>
            <a:pPr>
              <a:lnSpc>
                <a:spcPct val="99000"/>
              </a:lnSpc>
              <a:spcBef>
                <a:spcPts val="800"/>
              </a:spcBef>
            </a:pPr>
            <a:r>
              <a:rPr lang="en-US" dirty="0"/>
              <a:t>Winemaking</a:t>
            </a:r>
          </a:p>
          <a:p>
            <a:pPr>
              <a:lnSpc>
                <a:spcPct val="99000"/>
              </a:lnSpc>
              <a:spcBef>
                <a:spcPts val="800"/>
              </a:spcBef>
            </a:pPr>
            <a:r>
              <a:rPr lang="en-US" dirty="0"/>
              <a:t>Prominent varieties</a:t>
            </a:r>
            <a:endParaRPr lang="en-AU" dirty="0"/>
          </a:p>
        </p:txBody>
      </p:sp>
    </p:spTree>
    <p:extLst>
      <p:ext uri="{BB962C8B-B14F-4D97-AF65-F5344CB8AC3E}">
        <p14:creationId xmlns:p14="http://schemas.microsoft.com/office/powerpoint/2010/main" val="418893328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p:blipFill>
        <p:spPr>
          <a:xfrm>
            <a:off x="7507205" y="368300"/>
            <a:ext cx="4684796"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12276" y="3477251"/>
            <a:ext cx="2382787" cy="662774"/>
          </a:xfrm>
        </p:spPr>
        <p:txBody>
          <a:bodyPr/>
          <a:lstStyle/>
          <a:p>
            <a:r>
              <a:rPr lang="en-US" dirty="0"/>
              <a:t>1860</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12276" y="4140032"/>
            <a:ext cx="2382787" cy="1461301"/>
          </a:xfrm>
        </p:spPr>
        <p:txBody>
          <a:bodyPr/>
          <a:lstStyle/>
          <a:p>
            <a:pPr>
              <a:lnSpc>
                <a:spcPct val="95000"/>
              </a:lnSpc>
            </a:pPr>
            <a:r>
              <a:rPr lang="en-AU" sz="1600" dirty="0"/>
              <a:t>Frank Potts plants the first vineyard, comprising Shiraz and Verdelho, and builds Bleasdale winery. </a:t>
            </a:r>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4451964" y="4158583"/>
            <a:ext cx="2004400" cy="1461301"/>
          </a:xfrm>
        </p:spPr>
        <p:txBody>
          <a:bodyPr/>
          <a:lstStyle/>
          <a:p>
            <a:pPr>
              <a:lnSpc>
                <a:spcPct val="95000"/>
              </a:lnSpc>
            </a:pPr>
            <a:r>
              <a:rPr lang="en-AU" sz="1600" dirty="0"/>
              <a:t>Arthur Formby establishes the </a:t>
            </a:r>
            <a:r>
              <a:rPr lang="en-AU" sz="1600" dirty="0" err="1"/>
              <a:t>Metala</a:t>
            </a:r>
            <a:r>
              <a:rPr lang="en-AU" sz="1600" dirty="0"/>
              <a:t> Vineyard, planting Shiraz and Cabernet Sauvignon. </a:t>
            </a:r>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4451963" y="3495809"/>
            <a:ext cx="2120040" cy="662774"/>
          </a:xfrm>
        </p:spPr>
        <p:txBody>
          <a:bodyPr/>
          <a:lstStyle/>
          <a:p>
            <a:r>
              <a:rPr lang="en-US" dirty="0"/>
              <a:t>1891</a:t>
            </a: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591600" y="434855"/>
            <a:ext cx="6968303" cy="473196"/>
          </a:xfrm>
        </p:spPr>
        <p:txBody>
          <a:bodyPr/>
          <a:lstStyle/>
          <a:p>
            <a:r>
              <a:rPr lang="en-US" dirty="0">
                <a:solidFill>
                  <a:schemeClr val="accent5"/>
                </a:solidFill>
              </a:rPr>
              <a:t>HISTORY OF LANGHORNE CREEK</a:t>
            </a:r>
          </a:p>
        </p:txBody>
      </p:sp>
      <p:sp>
        <p:nvSpPr>
          <p:cNvPr id="2" name="Text Placeholder 9">
            <a:extLst>
              <a:ext uri="{FF2B5EF4-FFF2-40B4-BE49-F238E27FC236}">
                <a16:creationId xmlns:a16="http://schemas.microsoft.com/office/drawing/2014/main" id="{8B2B6792-1E47-E7D1-5C88-F3755D22476B}"/>
              </a:ext>
            </a:extLst>
          </p:cNvPr>
          <p:cNvSpPr txBox="1">
            <a:spLocks/>
          </p:cNvSpPr>
          <p:nvPr/>
        </p:nvSpPr>
        <p:spPr>
          <a:xfrm>
            <a:off x="591600" y="1002840"/>
            <a:ext cx="6736827" cy="1350868"/>
          </a:xfrm>
          <a:prstGeom prst="rect">
            <a:avLst/>
          </a:prstGeom>
        </p:spPr>
        <p:txBody>
          <a:bodyPr vert="horz" lIns="0" tIns="0" rIns="0" bIns="0" rtlCol="0" anchor="t">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440" dirty="0">
                <a:solidFill>
                  <a:schemeClr val="accent1"/>
                </a:solidFill>
              </a:rPr>
              <a:t>HERITAGE, TRADITION AND A MODERN TWIST</a:t>
            </a:r>
          </a:p>
        </p:txBody>
      </p:sp>
      <p:sp>
        <p:nvSpPr>
          <p:cNvPr id="7" name="Text Placeholder 4">
            <a:extLst>
              <a:ext uri="{FF2B5EF4-FFF2-40B4-BE49-F238E27FC236}">
                <a16:creationId xmlns:a16="http://schemas.microsoft.com/office/drawing/2014/main" id="{BC14C2E2-545E-A06D-73DB-61CA21892867}"/>
              </a:ext>
            </a:extLst>
          </p:cNvPr>
          <p:cNvSpPr txBox="1">
            <a:spLocks/>
          </p:cNvSpPr>
          <p:nvPr/>
        </p:nvSpPr>
        <p:spPr>
          <a:xfrm>
            <a:off x="7279245" y="4180805"/>
            <a:ext cx="2004401"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en-AU" sz="1600" dirty="0"/>
              <a:t>Bleasdale produces </a:t>
            </a:r>
            <a:br>
              <a:rPr lang="en-AU" sz="1600" dirty="0"/>
            </a:br>
            <a:r>
              <a:rPr lang="en-AU" sz="1600" dirty="0"/>
              <a:t>its first table wine, a Malbec.</a:t>
            </a:r>
          </a:p>
        </p:txBody>
      </p:sp>
      <p:sp>
        <p:nvSpPr>
          <p:cNvPr id="9" name="Text Placeholder 5">
            <a:extLst>
              <a:ext uri="{FF2B5EF4-FFF2-40B4-BE49-F238E27FC236}">
                <a16:creationId xmlns:a16="http://schemas.microsoft.com/office/drawing/2014/main" id="{0DE94745-0024-A08D-3AE1-76B601581297}"/>
              </a:ext>
            </a:extLst>
          </p:cNvPr>
          <p:cNvSpPr txBox="1">
            <a:spLocks/>
          </p:cNvSpPr>
          <p:nvPr/>
        </p:nvSpPr>
        <p:spPr>
          <a:xfrm>
            <a:off x="7279245" y="351803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1961</a:t>
            </a:r>
          </a:p>
        </p:txBody>
      </p:sp>
      <p:sp>
        <p:nvSpPr>
          <p:cNvPr id="13" name="Text Placeholder 4">
            <a:extLst>
              <a:ext uri="{FF2B5EF4-FFF2-40B4-BE49-F238E27FC236}">
                <a16:creationId xmlns:a16="http://schemas.microsoft.com/office/drawing/2014/main" id="{9AAE8B0E-925E-F822-9846-27F82033A83E}"/>
              </a:ext>
            </a:extLst>
          </p:cNvPr>
          <p:cNvSpPr txBox="1">
            <a:spLocks/>
          </p:cNvSpPr>
          <p:nvPr/>
        </p:nvSpPr>
        <p:spPr>
          <a:xfrm>
            <a:off x="9539172" y="4180805"/>
            <a:ext cx="2120040"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en-AU" sz="1600" dirty="0"/>
              <a:t>Stonyfell ‘</a:t>
            </a:r>
            <a:r>
              <a:rPr lang="en-AU" sz="1600" dirty="0" err="1"/>
              <a:t>Metala</a:t>
            </a:r>
            <a:r>
              <a:rPr lang="en-AU" sz="1600" dirty="0"/>
              <a:t>’ Cabernet Shiraz 1961 wins the inaugural Jimmy Watson Trophy.</a:t>
            </a:r>
          </a:p>
        </p:txBody>
      </p:sp>
      <p:sp>
        <p:nvSpPr>
          <p:cNvPr id="14" name="Text Placeholder 5">
            <a:extLst>
              <a:ext uri="{FF2B5EF4-FFF2-40B4-BE49-F238E27FC236}">
                <a16:creationId xmlns:a16="http://schemas.microsoft.com/office/drawing/2014/main" id="{467053A5-1649-A3C5-2D2D-5F5320AD7155}"/>
              </a:ext>
            </a:extLst>
          </p:cNvPr>
          <p:cNvSpPr txBox="1">
            <a:spLocks/>
          </p:cNvSpPr>
          <p:nvPr/>
        </p:nvSpPr>
        <p:spPr>
          <a:xfrm>
            <a:off x="9539172" y="351803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1962</a:t>
            </a:r>
          </a:p>
        </p:txBody>
      </p:sp>
    </p:spTree>
    <p:extLst>
      <p:ext uri="{BB962C8B-B14F-4D97-AF65-F5344CB8AC3E}">
        <p14:creationId xmlns:p14="http://schemas.microsoft.com/office/powerpoint/2010/main" val="401303539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p:blipFill>
        <p:spPr>
          <a:xfrm>
            <a:off x="8431967" y="584200"/>
            <a:ext cx="3760033" cy="5878192"/>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4" y="4167580"/>
            <a:ext cx="2475685" cy="1461301"/>
          </a:xfrm>
        </p:spPr>
        <p:txBody>
          <a:bodyPr/>
          <a:lstStyle/>
          <a:p>
            <a:pPr marL="0" indent="0">
              <a:lnSpc>
                <a:spcPct val="95000"/>
              </a:lnSpc>
              <a:spcBef>
                <a:spcPts val="800"/>
              </a:spcBef>
              <a:buNone/>
            </a:pPr>
            <a:r>
              <a:rPr lang="en-AU" sz="1600" dirty="0"/>
              <a:t>Wolf Blass makes his first wines with fruit from </a:t>
            </a:r>
            <a:br>
              <a:rPr lang="en-AU" sz="1600" dirty="0"/>
            </a:br>
            <a:r>
              <a:rPr lang="en-AU" sz="1600" dirty="0"/>
              <a:t>Langhorne Creek. In the1970s, he wins three consecutive Jimmy Watson Trophies.</a:t>
            </a: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483729"/>
            <a:ext cx="2120040" cy="662774"/>
          </a:xfrm>
        </p:spPr>
        <p:txBody>
          <a:bodyPr/>
          <a:lstStyle/>
          <a:p>
            <a:r>
              <a:rPr lang="en-US" dirty="0"/>
              <a:t>1967</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1694794" y="920967"/>
            <a:ext cx="3064584" cy="1461301"/>
          </a:xfrm>
        </p:spPr>
        <p:txBody>
          <a:bodyPr/>
          <a:lstStyle/>
          <a:p>
            <a:pPr marL="0" indent="0">
              <a:lnSpc>
                <a:spcPct val="95000"/>
              </a:lnSpc>
              <a:spcBef>
                <a:spcPts val="800"/>
              </a:spcBef>
              <a:buNone/>
            </a:pPr>
            <a:r>
              <a:rPr lang="en-AU" sz="1600" dirty="0"/>
              <a:t>Growers form the Langhorne Creek Water Company and develop a community </a:t>
            </a:r>
            <a:br>
              <a:rPr lang="en-AU" sz="1600" dirty="0"/>
            </a:br>
            <a:r>
              <a:rPr lang="en-AU" sz="1600" dirty="0"/>
              <a:t>pipeline scheme. </a:t>
            </a:r>
          </a:p>
          <a:p>
            <a:pPr marL="0" indent="0">
              <a:lnSpc>
                <a:spcPct val="95000"/>
              </a:lnSpc>
              <a:spcBef>
                <a:spcPts val="800"/>
              </a:spcBef>
              <a:buNone/>
            </a:pPr>
            <a:r>
              <a:rPr lang="en-AU" sz="1600" dirty="0"/>
              <a:t>Orlando Wyndham Group invests millions into a vineyard for the Jacob’s Creek brand. The region grows dramatically. </a:t>
            </a: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1683908" y="237116"/>
            <a:ext cx="2120040" cy="662774"/>
          </a:xfrm>
        </p:spPr>
        <p:txBody>
          <a:bodyPr/>
          <a:lstStyle/>
          <a:p>
            <a:r>
              <a:rPr lang="en-US" dirty="0"/>
              <a:t>1995</a:t>
            </a: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4332917" y="4207147"/>
            <a:ext cx="2622519" cy="1461301"/>
          </a:xfrm>
        </p:spPr>
        <p:txBody>
          <a:bodyPr/>
          <a:lstStyle/>
          <a:p>
            <a:pPr marL="0" indent="0">
              <a:lnSpc>
                <a:spcPct val="95000"/>
              </a:lnSpc>
              <a:spcBef>
                <a:spcPts val="800"/>
              </a:spcBef>
              <a:buNone/>
            </a:pPr>
            <a:r>
              <a:rPr lang="en-AU" sz="1600" dirty="0"/>
              <a:t>7th edition of </a:t>
            </a:r>
            <a:r>
              <a:rPr lang="en-AU" sz="1600" b="1" dirty="0"/>
              <a:t>The World Atlas of Wine </a:t>
            </a:r>
            <a:r>
              <a:rPr lang="en-AU" sz="1600" dirty="0"/>
              <a:t>states “Langhorne Creek, it could be argued, is South Australian wine’s big secret.”</a:t>
            </a:r>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4322032" y="3523296"/>
            <a:ext cx="2120040" cy="662774"/>
          </a:xfrm>
        </p:spPr>
        <p:txBody>
          <a:bodyPr/>
          <a:lstStyle/>
          <a:p>
            <a:r>
              <a:rPr lang="en-US" dirty="0"/>
              <a:t>2013</a:t>
            </a:r>
          </a:p>
        </p:txBody>
      </p:sp>
      <p:sp>
        <p:nvSpPr>
          <p:cNvPr id="2" name="Text Placeholder 6">
            <a:extLst>
              <a:ext uri="{FF2B5EF4-FFF2-40B4-BE49-F238E27FC236}">
                <a16:creationId xmlns:a16="http://schemas.microsoft.com/office/drawing/2014/main" id="{4E909759-623E-3D21-8E11-D6B95618762D}"/>
              </a:ext>
            </a:extLst>
          </p:cNvPr>
          <p:cNvSpPr txBox="1">
            <a:spLocks/>
          </p:cNvSpPr>
          <p:nvPr/>
        </p:nvSpPr>
        <p:spPr>
          <a:xfrm>
            <a:off x="5793876" y="1418849"/>
            <a:ext cx="2622518"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5000"/>
              </a:lnSpc>
              <a:spcBef>
                <a:spcPts val="800"/>
              </a:spcBef>
              <a:buNone/>
            </a:pPr>
            <a:r>
              <a:rPr lang="en-AU" sz="1600" dirty="0"/>
              <a:t>Langhorne Creek is one of Australia’s most important wine regions. There’s an increasingly boutique feel, with winemakers crafting a range of wines and styles.</a:t>
            </a:r>
          </a:p>
        </p:txBody>
      </p:sp>
      <p:sp>
        <p:nvSpPr>
          <p:cNvPr id="5" name="Text Placeholder 7">
            <a:extLst>
              <a:ext uri="{FF2B5EF4-FFF2-40B4-BE49-F238E27FC236}">
                <a16:creationId xmlns:a16="http://schemas.microsoft.com/office/drawing/2014/main" id="{E01C81A7-84D7-54D9-701B-46AD3E22731E}"/>
              </a:ext>
            </a:extLst>
          </p:cNvPr>
          <p:cNvSpPr txBox="1">
            <a:spLocks/>
          </p:cNvSpPr>
          <p:nvPr/>
        </p:nvSpPr>
        <p:spPr>
          <a:xfrm>
            <a:off x="5782990" y="734998"/>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Today</a:t>
            </a:r>
          </a:p>
        </p:txBody>
      </p:sp>
    </p:spTree>
    <p:extLst>
      <p:ext uri="{BB962C8B-B14F-4D97-AF65-F5344CB8AC3E}">
        <p14:creationId xmlns:p14="http://schemas.microsoft.com/office/powerpoint/2010/main" val="345627340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EA33395E-4D0B-D1CD-89FA-723252E9277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3215" r="-2570"/>
          <a:stretch/>
        </p:blipFill>
        <p:spPr>
          <a:xfrm>
            <a:off x="2129911" y="-1"/>
            <a:ext cx="10826068" cy="6858001"/>
          </a:xfrm>
          <a:noFill/>
        </p:spPr>
      </p:pic>
      <p:sp>
        <p:nvSpPr>
          <p:cNvPr id="3" name="Title 2">
            <a:extLst>
              <a:ext uri="{FF2B5EF4-FFF2-40B4-BE49-F238E27FC236}">
                <a16:creationId xmlns:a16="http://schemas.microsoft.com/office/drawing/2014/main" id="{2E8299DC-0241-3CE8-904B-330EA39384FE}"/>
              </a:ext>
            </a:extLst>
          </p:cNvPr>
          <p:cNvSpPr>
            <a:spLocks noGrp="1"/>
          </p:cNvSpPr>
          <p:nvPr>
            <p:ph type="title"/>
          </p:nvPr>
        </p:nvSpPr>
        <p:spPr>
          <a:xfrm>
            <a:off x="623888" y="587955"/>
            <a:ext cx="6158452" cy="1325562"/>
          </a:xfrm>
        </p:spPr>
        <p:txBody>
          <a:bodyPr/>
          <a:lstStyle/>
          <a:p>
            <a:r>
              <a:rPr lang="en-US" dirty="0">
                <a:solidFill>
                  <a:schemeClr val="accent1"/>
                </a:solidFill>
              </a:rPr>
              <a:t>AUSTRALIA</a:t>
            </a:r>
          </a:p>
        </p:txBody>
      </p:sp>
      <p:sp>
        <p:nvSpPr>
          <p:cNvPr id="6" name="TextBox 5">
            <a:extLst>
              <a:ext uri="{FF2B5EF4-FFF2-40B4-BE49-F238E27FC236}">
                <a16:creationId xmlns:a16="http://schemas.microsoft.com/office/drawing/2014/main" id="{E086698A-3700-9AE2-247A-06483592D166}"/>
              </a:ext>
            </a:extLst>
          </p:cNvPr>
          <p:cNvSpPr txBox="1"/>
          <p:nvPr/>
        </p:nvSpPr>
        <p:spPr>
          <a:xfrm>
            <a:off x="5376035" y="5511571"/>
            <a:ext cx="2572991" cy="369332"/>
          </a:xfrm>
          <a:prstGeom prst="rect">
            <a:avLst/>
          </a:prstGeom>
          <a:noFill/>
        </p:spPr>
        <p:txBody>
          <a:bodyPr wrap="square">
            <a:spAutoFit/>
          </a:bodyPr>
          <a:lstStyle/>
          <a:p>
            <a:r>
              <a:rPr lang="en-US" b="1" dirty="0">
                <a:solidFill>
                  <a:schemeClr val="accent4"/>
                </a:solidFill>
                <a:latin typeface="Neue Haas Grotesk Text Pro" panose="020B0504020202020204" pitchFamily="34" charset="77"/>
              </a:rPr>
              <a:t>LANGHORNE CREEK</a:t>
            </a:r>
            <a:endParaRPr lang="en-US" dirty="0">
              <a:solidFill>
                <a:schemeClr val="accent4"/>
              </a:solidFill>
            </a:endParaRPr>
          </a:p>
        </p:txBody>
      </p:sp>
      <p:cxnSp>
        <p:nvCxnSpPr>
          <p:cNvPr id="7" name="Straight Connector 6">
            <a:extLst>
              <a:ext uri="{FF2B5EF4-FFF2-40B4-BE49-F238E27FC236}">
                <a16:creationId xmlns:a16="http://schemas.microsoft.com/office/drawing/2014/main" id="{81264671-DFD3-CE97-2C3C-1AB7F2B469AB}"/>
              </a:ext>
            </a:extLst>
          </p:cNvPr>
          <p:cNvCxnSpPr>
            <a:cxnSpLocks/>
          </p:cNvCxnSpPr>
          <p:nvPr/>
        </p:nvCxnSpPr>
        <p:spPr>
          <a:xfrm flipV="1">
            <a:off x="7949026" y="4837948"/>
            <a:ext cx="874341" cy="8543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5462138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4" cstate="print">
            <a:extLst>
              <a:ext uri="{28A0092B-C50C-407E-A947-70E740481C1C}">
                <a14:useLocalDpi xmlns:a14="http://schemas.microsoft.com/office/drawing/2010/main"/>
              </a:ext>
            </a:extLst>
          </a:blip>
          <a:srcRect l="-18689" r="18689"/>
          <a:stretch/>
        </p:blipFill>
        <p:spPr>
          <a:xfrm>
            <a:off x="0" y="1"/>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1709254"/>
            <a:ext cx="6158452" cy="1325562"/>
          </a:xfrm>
        </p:spPr>
        <p:txBody>
          <a:bodyPr/>
          <a:lstStyle/>
          <a:p>
            <a:r>
              <a:rPr lang="en-US" dirty="0">
                <a:solidFill>
                  <a:schemeClr val="accent4"/>
                </a:solidFill>
              </a:rPr>
              <a:t>SOUTH AUSTRALIA</a:t>
            </a:r>
          </a:p>
        </p:txBody>
      </p:sp>
      <p:sp>
        <p:nvSpPr>
          <p:cNvPr id="6" name="TextBox 5">
            <a:extLst>
              <a:ext uri="{FF2B5EF4-FFF2-40B4-BE49-F238E27FC236}">
                <a16:creationId xmlns:a16="http://schemas.microsoft.com/office/drawing/2014/main" id="{DCE07064-3E61-2269-6345-5A423939049F}"/>
              </a:ext>
            </a:extLst>
          </p:cNvPr>
          <p:cNvSpPr txBox="1"/>
          <p:nvPr/>
        </p:nvSpPr>
        <p:spPr>
          <a:xfrm>
            <a:off x="3520789" y="4811345"/>
            <a:ext cx="2935574" cy="369332"/>
          </a:xfrm>
          <a:prstGeom prst="rect">
            <a:avLst/>
          </a:prstGeom>
          <a:noFill/>
        </p:spPr>
        <p:txBody>
          <a:bodyPr wrap="square">
            <a:spAutoFit/>
          </a:bodyPr>
          <a:lstStyle/>
          <a:p>
            <a:r>
              <a:rPr lang="en-US" b="1" dirty="0">
                <a:solidFill>
                  <a:schemeClr val="accent4"/>
                </a:solidFill>
                <a:latin typeface="Neue Haas Grotesk Text Pro" panose="020B0504020202020204" pitchFamily="34" charset="77"/>
              </a:rPr>
              <a:t>LANGHORNE CREEK</a:t>
            </a:r>
            <a:endParaRPr lang="en-US" dirty="0">
              <a:solidFill>
                <a:schemeClr val="accent4"/>
              </a:solidFill>
            </a:endParaRPr>
          </a:p>
        </p:txBody>
      </p:sp>
      <p:cxnSp>
        <p:nvCxnSpPr>
          <p:cNvPr id="7" name="Straight Connector 6">
            <a:extLst>
              <a:ext uri="{FF2B5EF4-FFF2-40B4-BE49-F238E27FC236}">
                <a16:creationId xmlns:a16="http://schemas.microsoft.com/office/drawing/2014/main" id="{7F0681AC-E9DE-8EA2-5DE3-E5D9018648AE}"/>
              </a:ext>
            </a:extLst>
          </p:cNvPr>
          <p:cNvCxnSpPr>
            <a:cxnSpLocks/>
          </p:cNvCxnSpPr>
          <p:nvPr/>
        </p:nvCxnSpPr>
        <p:spPr>
          <a:xfrm flipH="1">
            <a:off x="6063521" y="4811345"/>
            <a:ext cx="4444584" cy="18038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5518472"/>
      </p:ext>
    </p:extLst>
  </p:cSld>
  <p:clrMapOvr>
    <a:masterClrMapping/>
  </p:clrMapOvr>
  <p:transition/>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5134"/>
            <a:ext cx="5009924" cy="792601"/>
          </a:xfrm>
        </p:spPr>
        <p:txBody>
          <a:bodyPr/>
          <a:lstStyle/>
          <a:p>
            <a:r>
              <a:rPr lang="en-US" dirty="0"/>
              <a:t>GEOGRAPHY, CLIMATE AND SOIL</a:t>
            </a: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1457330"/>
            <a:ext cx="5310917"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sz="5440" dirty="0">
                <a:solidFill>
                  <a:schemeClr val="accent4"/>
                </a:solidFill>
              </a:rPr>
              <a:t>ANCIENT PLAINS ON WATER’S EDGE</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3" y="3869364"/>
            <a:ext cx="4006770" cy="2846525"/>
          </a:xfrm>
        </p:spPr>
        <p:txBody>
          <a:bodyPr/>
          <a:lstStyle/>
          <a:p>
            <a:pPr marL="285750" indent="-285750">
              <a:spcBef>
                <a:spcPts val="800"/>
              </a:spcBef>
              <a:buFont typeface="Arial" panose="020B0604020202020204" pitchFamily="34" charset="0"/>
              <a:buChar char="•"/>
            </a:pPr>
            <a:r>
              <a:rPr lang="en-AU" dirty="0">
                <a:solidFill>
                  <a:schemeClr val="bg1"/>
                </a:solidFill>
              </a:rPr>
              <a:t>On the </a:t>
            </a:r>
            <a:r>
              <a:rPr lang="en-AU" dirty="0" err="1">
                <a:solidFill>
                  <a:schemeClr val="bg1"/>
                </a:solidFill>
              </a:rPr>
              <a:t>Fleurieu</a:t>
            </a:r>
            <a:r>
              <a:rPr lang="en-AU" dirty="0">
                <a:solidFill>
                  <a:schemeClr val="bg1"/>
                </a:solidFill>
              </a:rPr>
              <a:t> Peninsula, around 70km from Adelaide</a:t>
            </a:r>
          </a:p>
          <a:p>
            <a:pPr marL="285750" indent="-285750">
              <a:spcBef>
                <a:spcPts val="800"/>
              </a:spcBef>
              <a:buFont typeface="Arial" panose="020B0604020202020204" pitchFamily="34" charset="0"/>
              <a:buChar char="•"/>
            </a:pPr>
            <a:r>
              <a:rPr lang="en-AU" dirty="0">
                <a:solidFill>
                  <a:schemeClr val="bg1"/>
                </a:solidFill>
              </a:rPr>
              <a:t>A flat, picturesque region of neat vineyards and old river red gums</a:t>
            </a:r>
          </a:p>
          <a:p>
            <a:pPr marL="285750" indent="-285750">
              <a:spcBef>
                <a:spcPts val="800"/>
              </a:spcBef>
              <a:buFont typeface="Arial" panose="020B0604020202020204" pitchFamily="34" charset="0"/>
              <a:buChar char="•"/>
            </a:pPr>
            <a:r>
              <a:rPr lang="en-AU" dirty="0">
                <a:solidFill>
                  <a:schemeClr val="bg1"/>
                </a:solidFill>
              </a:rPr>
              <a:t>Sits on an ancient natural floodplain</a:t>
            </a:r>
          </a:p>
          <a:p>
            <a:pPr marL="285750" indent="-285750">
              <a:spcBef>
                <a:spcPts val="800"/>
              </a:spcBef>
              <a:buFont typeface="Arial" panose="020B0604020202020204" pitchFamily="34" charset="0"/>
              <a:buChar char="•"/>
            </a:pPr>
            <a:r>
              <a:rPr lang="en-AU" dirty="0">
                <a:solidFill>
                  <a:schemeClr val="bg1"/>
                </a:solidFill>
              </a:rPr>
              <a:t>Moderate climate influenced </a:t>
            </a:r>
            <a:br>
              <a:rPr lang="en-AU" dirty="0">
                <a:solidFill>
                  <a:schemeClr val="bg1"/>
                </a:solidFill>
              </a:rPr>
            </a:br>
            <a:r>
              <a:rPr lang="en-AU" dirty="0">
                <a:solidFill>
                  <a:schemeClr val="bg1"/>
                </a:solidFill>
              </a:rPr>
              <a:t>by Lake Alexandrina and the Southern Ocean</a:t>
            </a:r>
          </a:p>
        </p:txBody>
      </p:sp>
    </p:spTree>
    <p:extLst>
      <p:ext uri="{BB962C8B-B14F-4D97-AF65-F5344CB8AC3E}">
        <p14:creationId xmlns:p14="http://schemas.microsoft.com/office/powerpoint/2010/main" val="140506241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158d000cbfa01de817eb4a5879306cfd">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2976c4048e2e240c19c8ddbcd6f4640a"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5106F08-9294-482A-82A1-F1D4E551FA55}"/>
</file>

<file path=customXml/itemProps2.xml><?xml version="1.0" encoding="utf-8"?>
<ds:datastoreItem xmlns:ds="http://schemas.openxmlformats.org/officeDocument/2006/customXml" ds:itemID="{10CCF1F8-6D9E-4631-9BC7-E65B426755A9}">
  <ds:schemaRefs>
    <ds:schemaRef ds:uri="http://schemas.microsoft.com/office/2006/documentManagement/types"/>
    <ds:schemaRef ds:uri="4e8dd08d-258d-47a9-9875-37f1ffd19f33"/>
    <ds:schemaRef ds:uri="http://purl.org/dc/dcmitype/"/>
    <ds:schemaRef ds:uri="http://purl.org/dc/elements/1.1/"/>
    <ds:schemaRef ds:uri="http://purl.org/dc/terms/"/>
    <ds:schemaRef ds:uri="02256494-4976-4001-aedb-96463ae0d92e"/>
    <ds:schemaRef ds:uri="http://schemas.openxmlformats.org/package/2006/metadata/core-properties"/>
    <ds:schemaRef ds:uri="http://schemas.microsoft.com/office/2006/metadata/properties"/>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D67DE229-D415-4F5C-8950-CD8A525225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986</Words>
  <Application>Microsoft Macintosh PowerPoint</Application>
  <PresentationFormat>Widescreen</PresentationFormat>
  <Paragraphs>252</Paragraphs>
  <Slides>25</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Neue Haas Grotesk Text Pro</vt:lpstr>
      <vt:lpstr>Inter Display</vt:lpstr>
      <vt:lpstr>Arial</vt:lpstr>
      <vt:lpstr>Slide layouts</vt:lpstr>
      <vt:lpstr>PowerPoint Presentation</vt:lpstr>
      <vt:lpstr>PowerPoint Presentation</vt:lpstr>
      <vt:lpstr>LANGHORNE CREEK</vt:lpstr>
      <vt:lpstr>TODAY WE’LL COVER</vt:lpstr>
      <vt:lpstr>1860</vt:lpstr>
      <vt:lpstr>PowerPoint Presentation</vt:lpstr>
      <vt:lpstr>AUSTRALIA</vt:lpstr>
      <vt:lpstr>SOUTH AUSTRALIA</vt:lpstr>
      <vt:lpstr>GEOGRAPHY, CLIMATE AND SOIL</vt:lpstr>
      <vt:lpstr>CLIMATE</vt:lpstr>
      <vt:lpstr>SOIL</vt:lpstr>
      <vt:lpstr>VITICULTURE AND WINEMAKING</vt:lpstr>
      <vt:lpstr>PowerPoint Presentation</vt:lpstr>
      <vt:lpstr>PowerPoint Presentation</vt:lpstr>
      <vt:lpstr>PowerPoint Presentation</vt:lpstr>
      <vt:lpstr>SHIRAZ characteristics</vt:lpstr>
      <vt:lpstr>PowerPoint Presentation</vt:lpstr>
      <vt:lpstr>CABERNET SAUVIGNON characteristics</vt:lpstr>
      <vt:lpstr>PowerPoint Presentation</vt:lpstr>
      <vt:lpstr>CABERNET SAUVIGNON SHIRAZ characteristics</vt:lpstr>
      <vt:lpstr>PowerPoint Presentation</vt:lpstr>
      <vt:lpstr>MALBEC characteristics</vt:lpstr>
      <vt:lpstr>LANGHORNE CREEK</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2018-07-25T07:02:59Z</dcterms:created>
  <dcterms:modified xsi:type="dcterms:W3CDTF">2025-05-09T05:13:59Z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ies>
</file>