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2"/>
  </p:notesMasterIdLst>
  <p:sldIdLst>
    <p:sldId id="256" r:id="rId5"/>
    <p:sldId id="478" r:id="rId6"/>
    <p:sldId id="625" r:id="rId7"/>
    <p:sldId id="626" r:id="rId8"/>
    <p:sldId id="627" r:id="rId9"/>
    <p:sldId id="629" r:id="rId10"/>
    <p:sldId id="630" r:id="rId11"/>
    <p:sldId id="691" r:id="rId12"/>
    <p:sldId id="692" r:id="rId13"/>
    <p:sldId id="639" r:id="rId14"/>
    <p:sldId id="693" r:id="rId15"/>
    <p:sldId id="673" r:id="rId16"/>
    <p:sldId id="695" r:id="rId17"/>
    <p:sldId id="674" r:id="rId18"/>
    <p:sldId id="675" r:id="rId19"/>
    <p:sldId id="676" r:id="rId20"/>
    <p:sldId id="677" r:id="rId21"/>
    <p:sldId id="678" r:id="rId22"/>
    <p:sldId id="696" r:id="rId23"/>
    <p:sldId id="680" r:id="rId24"/>
    <p:sldId id="683" r:id="rId25"/>
    <p:sldId id="682" r:id="rId26"/>
    <p:sldId id="690" r:id="rId27"/>
    <p:sldId id="669" r:id="rId28"/>
    <p:sldId id="670" r:id="rId29"/>
    <p:sldId id="340" r:id="rId30"/>
    <p:sldId id="697" r:id="rId31"/>
  </p:sldIdLst>
  <p:sldSz cx="12192000" cy="6858000"/>
  <p:notesSz cx="6858000" cy="9144000"/>
  <p:embeddedFontLst>
    <p:embeddedFont>
      <p:font typeface="Inter Display" panose="02000503000000020004" pitchFamily="2" charset="0"/>
      <p:regular r:id="rId33"/>
      <p:bold r:id="rId34"/>
      <p:italic r:id="rId35"/>
      <p:boldItalic r:id="rId36"/>
    </p:embeddedFont>
    <p:embeddedFont>
      <p:font typeface="Malgun Gothic" panose="020B0503020000020004" pitchFamily="34" charset="-127"/>
      <p:regular r:id="rId37"/>
      <p:bold r:id="rId38"/>
    </p:embeddedFont>
    <p:embeddedFont>
      <p:font typeface="Neue Haas Grotesk Text Pro" panose="020B0504020202020204" pitchFamily="34" charset="77"/>
      <p:regular r:id="rId39"/>
      <p:bold r:id="rId40"/>
      <p:italic r:id="rId41"/>
      <p:boldItalic r:id="rId42"/>
    </p:embeddedFont>
    <p:embeddedFont>
      <p:font typeface="Yu Gothic" panose="020B0400000000000000" pitchFamily="34" charset="-128"/>
      <p:regular r:id="rId43"/>
      <p:bold r:id="rId44"/>
    </p:embeddedFont>
    <p:embeddedFont>
      <p:font typeface="Yu Gothic Medium" panose="020B0400000000000000" pitchFamily="34" charset="-128"/>
      <p:regular r:id="rId45"/>
    </p:embeddedFont>
  </p:embeddedFontLst>
  <p:custDataLst>
    <p:tags r:id="rId4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F38393-9B8E-0038-806D-63184AB5D8F6}" v="1" dt="2025-03-24T09:28:55.7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190" autoAdjust="0"/>
    <p:restoredTop sz="94791"/>
  </p:normalViewPr>
  <p:slideViewPr>
    <p:cSldViewPr snapToGrid="0">
      <p:cViewPr varScale="1">
        <p:scale>
          <a:sx n="154" d="100"/>
          <a:sy n="154" d="100"/>
        </p:scale>
        <p:origin x="1304" y="496"/>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2.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9.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S::cameron.midson@wineaustralia.com::510fe36d-201b-4d30-8c49-491c55367456" providerId="AD" clId="Web-{DDE4274F-5720-AA9F-1C43-6D90E4277CCB}"/>
    <pc:docChg chg="modSld">
      <pc:chgData name="Cameron Midson" userId="S::cameron.midson@wineaustralia.com::510fe36d-201b-4d30-8c49-491c55367456" providerId="AD" clId="Web-{DDE4274F-5720-AA9F-1C43-6D90E4277CCB}" dt="2025-03-20T23:38:08.305" v="29"/>
      <pc:docMkLst>
        <pc:docMk/>
      </pc:docMkLst>
      <pc:sldChg chg="addSp delSp modSp">
        <pc:chgData name="Cameron Midson" userId="S::cameron.midson@wineaustralia.com::510fe36d-201b-4d30-8c49-491c55367456" providerId="AD" clId="Web-{DDE4274F-5720-AA9F-1C43-6D90E4277CCB}" dt="2025-03-20T23:38:08.305" v="29"/>
        <pc:sldMkLst>
          <pc:docMk/>
          <pc:sldMk cId="2430725823" sldId="639"/>
        </pc:sldMkLst>
        <pc:picChg chg="del">
          <ac:chgData name="Cameron Midson" userId="S::cameron.midson@wineaustralia.com::510fe36d-201b-4d30-8c49-491c55367456" providerId="AD" clId="Web-{DDE4274F-5720-AA9F-1C43-6D90E4277CCB}" dt="2025-03-20T23:35:31.488" v="0"/>
          <ac:picMkLst>
            <pc:docMk/>
            <pc:sldMk cId="2430725823" sldId="639"/>
            <ac:picMk id="3" creationId="{A15F4CD8-3B08-71A1-2FD4-A7592D7431BD}"/>
          </ac:picMkLst>
        </pc:picChg>
        <pc:picChg chg="add del mod">
          <ac:chgData name="Cameron Midson" userId="S::cameron.midson@wineaustralia.com::510fe36d-201b-4d30-8c49-491c55367456" providerId="AD" clId="Web-{DDE4274F-5720-AA9F-1C43-6D90E4277CCB}" dt="2025-03-20T23:37:44.305" v="25"/>
          <ac:picMkLst>
            <pc:docMk/>
            <pc:sldMk cId="2430725823" sldId="639"/>
            <ac:picMk id="4" creationId="{E52488BB-076E-CFFB-787A-07CDC88CC79C}"/>
          </ac:picMkLst>
        </pc:picChg>
        <pc:picChg chg="add del mod">
          <ac:chgData name="Cameron Midson" userId="S::cameron.midson@wineaustralia.com::510fe36d-201b-4d30-8c49-491c55367456" providerId="AD" clId="Web-{DDE4274F-5720-AA9F-1C43-6D90E4277CCB}" dt="2025-03-20T23:38:08.305" v="29"/>
          <ac:picMkLst>
            <pc:docMk/>
            <pc:sldMk cId="2430725823" sldId="639"/>
            <ac:picMk id="5" creationId="{062D19A7-6BE6-CFA9-55F3-3ED78D58F3E9}"/>
          </ac:picMkLst>
        </pc:picChg>
        <pc:picChg chg="add del mod">
          <ac:chgData name="Cameron Midson" userId="S::cameron.midson@wineaustralia.com::510fe36d-201b-4d30-8c49-491c55367456" providerId="AD" clId="Web-{DDE4274F-5720-AA9F-1C43-6D90E4277CCB}" dt="2025-03-20T23:37:44.305" v="24"/>
          <ac:picMkLst>
            <pc:docMk/>
            <pc:sldMk cId="2430725823" sldId="639"/>
            <ac:picMk id="12" creationId="{4225A109-6A78-2104-CA46-A0C65B547A9C}"/>
          </ac:picMkLst>
        </pc:picChg>
        <pc:picChg chg="add del mod">
          <ac:chgData name="Cameron Midson" userId="S::cameron.midson@wineaustralia.com::510fe36d-201b-4d30-8c49-491c55367456" providerId="AD" clId="Web-{DDE4274F-5720-AA9F-1C43-6D90E4277CCB}" dt="2025-03-20T23:37:45.195" v="26"/>
          <ac:picMkLst>
            <pc:docMk/>
            <pc:sldMk cId="2430725823" sldId="639"/>
            <ac:picMk id="18" creationId="{B7E20B01-EA25-C815-B110-D8F980E354D7}"/>
          </ac:picMkLst>
        </pc:picChg>
        <pc:inkChg chg="add del">
          <ac:chgData name="Cameron Midson" userId="S::cameron.midson@wineaustralia.com::510fe36d-201b-4d30-8c49-491c55367456" providerId="AD" clId="Web-{DDE4274F-5720-AA9F-1C43-6D90E4277CCB}" dt="2025-03-20T23:36:56.303" v="12"/>
          <ac:inkMkLst>
            <pc:docMk/>
            <pc:sldMk cId="2430725823" sldId="639"/>
            <ac:inkMk id="19" creationId="{36077697-0315-27A1-A2A1-91DF47CEF762}"/>
          </ac:inkMkLst>
        </pc:inkChg>
      </pc:sldChg>
    </pc:docChg>
  </pc:docChgLst>
  <pc:docChgLst>
    <pc:chgData name="Emma Symington" userId="a85d5d76-701e-415b-a297-15fcc699ee67" providerId="ADAL" clId="{36F84505-E311-425B-ADAF-28C5D71A6385}"/>
    <pc:docChg chg="custSel delSld modSld">
      <pc:chgData name="Emma Symington" userId="a85d5d76-701e-415b-a297-15fcc699ee67" providerId="ADAL" clId="{36F84505-E311-425B-ADAF-28C5D71A6385}" dt="2025-03-20T14:47:09.791" v="44" actId="47"/>
      <pc:docMkLst>
        <pc:docMk/>
      </pc:docMkLst>
      <pc:sldChg chg="modSp mod">
        <pc:chgData name="Emma Symington" userId="a85d5d76-701e-415b-a297-15fcc699ee67" providerId="ADAL" clId="{36F84505-E311-425B-ADAF-28C5D71A6385}" dt="2025-03-20T14:42:08.852" v="0" actId="20577"/>
        <pc:sldMkLst>
          <pc:docMk/>
          <pc:sldMk cId="2292070039" sldId="629"/>
        </pc:sldMkLst>
        <pc:spChg chg="mod">
          <ac:chgData name="Emma Symington" userId="a85d5d76-701e-415b-a297-15fcc699ee67" providerId="ADAL" clId="{36F84505-E311-425B-ADAF-28C5D71A6385}" dt="2025-03-20T14:42:08.852" v="0" actId="20577"/>
          <ac:spMkLst>
            <pc:docMk/>
            <pc:sldMk cId="2292070039" sldId="629"/>
            <ac:spMk id="5" creationId="{3B3514E9-4B1D-FE08-B2CF-C9593BC9CC05}"/>
          </ac:spMkLst>
        </pc:spChg>
      </pc:sldChg>
      <pc:sldChg chg="modSp mod">
        <pc:chgData name="Emma Symington" userId="a85d5d76-701e-415b-a297-15fcc699ee67" providerId="ADAL" clId="{36F84505-E311-425B-ADAF-28C5D71A6385}" dt="2025-03-20T14:43:50.025" v="11" actId="20577"/>
        <pc:sldMkLst>
          <pc:docMk/>
          <pc:sldMk cId="2430725823" sldId="639"/>
        </pc:sldMkLst>
        <pc:spChg chg="mod">
          <ac:chgData name="Emma Symington" userId="a85d5d76-701e-415b-a297-15fcc699ee67" providerId="ADAL" clId="{36F84505-E311-425B-ADAF-28C5D71A6385}" dt="2025-03-20T14:43:50.025" v="11" actId="20577"/>
          <ac:spMkLst>
            <pc:docMk/>
            <pc:sldMk cId="2430725823" sldId="639"/>
            <ac:spMk id="9" creationId="{9E8DB106-AC9C-525A-E02C-72C63CCF7FF8}"/>
          </ac:spMkLst>
        </pc:spChg>
      </pc:sldChg>
      <pc:sldChg chg="modSp mod">
        <pc:chgData name="Emma Symington" userId="a85d5d76-701e-415b-a297-15fcc699ee67" providerId="ADAL" clId="{36F84505-E311-425B-ADAF-28C5D71A6385}" dt="2025-03-20T14:45:00.651" v="13" actId="6549"/>
        <pc:sldMkLst>
          <pc:docMk/>
          <pc:sldMk cId="3859178516" sldId="673"/>
        </pc:sldMkLst>
        <pc:spChg chg="mod">
          <ac:chgData name="Emma Symington" userId="a85d5d76-701e-415b-a297-15fcc699ee67" providerId="ADAL" clId="{36F84505-E311-425B-ADAF-28C5D71A6385}" dt="2025-03-20T14:44:43.757" v="12" actId="14100"/>
          <ac:spMkLst>
            <pc:docMk/>
            <pc:sldMk cId="3859178516" sldId="673"/>
            <ac:spMk id="19" creationId="{D1A8A0A2-2C26-976D-AF4E-0E4CCEC9774D}"/>
          </ac:spMkLst>
        </pc:spChg>
        <pc:spChg chg="mod">
          <ac:chgData name="Emma Symington" userId="a85d5d76-701e-415b-a297-15fcc699ee67" providerId="ADAL" clId="{36F84505-E311-425B-ADAF-28C5D71A6385}" dt="2025-03-20T14:45:00.651" v="13" actId="6549"/>
          <ac:spMkLst>
            <pc:docMk/>
            <pc:sldMk cId="3859178516" sldId="673"/>
            <ac:spMk id="30" creationId="{1D9A64CF-2A0D-5430-4DF6-4F6667A60624}"/>
          </ac:spMkLst>
        </pc:spChg>
      </pc:sldChg>
      <pc:sldChg chg="modSp mod">
        <pc:chgData name="Emma Symington" userId="a85d5d76-701e-415b-a297-15fcc699ee67" providerId="ADAL" clId="{36F84505-E311-425B-ADAF-28C5D71A6385}" dt="2025-03-20T14:45:55.738" v="35" actId="20577"/>
        <pc:sldMkLst>
          <pc:docMk/>
          <pc:sldMk cId="373395590" sldId="674"/>
        </pc:sldMkLst>
        <pc:spChg chg="mod">
          <ac:chgData name="Emma Symington" userId="a85d5d76-701e-415b-a297-15fcc699ee67" providerId="ADAL" clId="{36F84505-E311-425B-ADAF-28C5D71A6385}" dt="2025-03-20T14:45:55.738" v="35" actId="20577"/>
          <ac:spMkLst>
            <pc:docMk/>
            <pc:sldMk cId="373395590" sldId="674"/>
            <ac:spMk id="2" creationId="{F9912A1B-9980-E083-63F0-B0213BEA9995}"/>
          </ac:spMkLst>
        </pc:spChg>
      </pc:sldChg>
      <pc:sldChg chg="modSp mod">
        <pc:chgData name="Emma Symington" userId="a85d5d76-701e-415b-a297-15fcc699ee67" providerId="ADAL" clId="{36F84505-E311-425B-ADAF-28C5D71A6385}" dt="2025-03-20T14:46:21.907" v="36" actId="1076"/>
        <pc:sldMkLst>
          <pc:docMk/>
          <pc:sldMk cId="1825617561" sldId="683"/>
        </pc:sldMkLst>
        <pc:spChg chg="mod">
          <ac:chgData name="Emma Symington" userId="a85d5d76-701e-415b-a297-15fcc699ee67" providerId="ADAL" clId="{36F84505-E311-425B-ADAF-28C5D71A6385}" dt="2025-03-20T14:46:21.907" v="36" actId="1076"/>
          <ac:spMkLst>
            <pc:docMk/>
            <pc:sldMk cId="1825617561" sldId="683"/>
            <ac:spMk id="18" creationId="{9BD7AC64-2811-3189-0CBA-9C8D04528450}"/>
          </ac:spMkLst>
        </pc:spChg>
      </pc:sldChg>
      <pc:sldChg chg="del">
        <pc:chgData name="Emma Symington" userId="a85d5d76-701e-415b-a297-15fcc699ee67" providerId="ADAL" clId="{36F84505-E311-425B-ADAF-28C5D71A6385}" dt="2025-03-20T14:47:09.791" v="44" actId="47"/>
        <pc:sldMkLst>
          <pc:docMk/>
          <pc:sldMk cId="1278111556" sldId="684"/>
        </pc:sldMkLst>
      </pc:sldChg>
      <pc:sldChg chg="del">
        <pc:chgData name="Emma Symington" userId="a85d5d76-701e-415b-a297-15fcc699ee67" providerId="ADAL" clId="{36F84505-E311-425B-ADAF-28C5D71A6385}" dt="2025-03-20T14:47:09.791" v="44" actId="47"/>
        <pc:sldMkLst>
          <pc:docMk/>
          <pc:sldMk cId="893336403" sldId="685"/>
        </pc:sldMkLst>
      </pc:sldChg>
      <pc:sldChg chg="del">
        <pc:chgData name="Emma Symington" userId="a85d5d76-701e-415b-a297-15fcc699ee67" providerId="ADAL" clId="{36F84505-E311-425B-ADAF-28C5D71A6385}" dt="2025-03-20T14:47:09.791" v="44" actId="47"/>
        <pc:sldMkLst>
          <pc:docMk/>
          <pc:sldMk cId="366146892" sldId="687"/>
        </pc:sldMkLst>
      </pc:sldChg>
      <pc:sldChg chg="modSp del mod">
        <pc:chgData name="Emma Symington" userId="a85d5d76-701e-415b-a297-15fcc699ee67" providerId="ADAL" clId="{36F84505-E311-425B-ADAF-28C5D71A6385}" dt="2025-03-20T14:47:09.791" v="44" actId="47"/>
        <pc:sldMkLst>
          <pc:docMk/>
          <pc:sldMk cId="2115504934" sldId="688"/>
        </pc:sldMkLst>
        <pc:spChg chg="mod">
          <ac:chgData name="Emma Symington" userId="a85d5d76-701e-415b-a297-15fcc699ee67" providerId="ADAL" clId="{36F84505-E311-425B-ADAF-28C5D71A6385}" dt="2025-03-20T14:46:42.860" v="43" actId="20577"/>
          <ac:spMkLst>
            <pc:docMk/>
            <pc:sldMk cId="2115504934" sldId="688"/>
            <ac:spMk id="4" creationId="{F6F05948-33DB-055B-AE2C-CEF9374E5478}"/>
          </ac:spMkLst>
        </pc:spChg>
      </pc:sldChg>
      <pc:sldChg chg="del">
        <pc:chgData name="Emma Symington" userId="a85d5d76-701e-415b-a297-15fcc699ee67" providerId="ADAL" clId="{36F84505-E311-425B-ADAF-28C5D71A6385}" dt="2025-03-20T14:47:09.791" v="44" actId="47"/>
        <pc:sldMkLst>
          <pc:docMk/>
          <pc:sldMk cId="680878974" sldId="689"/>
        </pc:sldMkLst>
      </pc:sldChg>
      <pc:sldChg chg="modSp mod">
        <pc:chgData name="Emma Symington" userId="a85d5d76-701e-415b-a297-15fcc699ee67" providerId="ADAL" clId="{36F84505-E311-425B-ADAF-28C5D71A6385}" dt="2025-03-20T14:42:40.300" v="2" actId="313"/>
        <pc:sldMkLst>
          <pc:docMk/>
          <pc:sldMk cId="3625520708" sldId="691"/>
        </pc:sldMkLst>
        <pc:spChg chg="mod">
          <ac:chgData name="Emma Symington" userId="a85d5d76-701e-415b-a297-15fcc699ee67" providerId="ADAL" clId="{36F84505-E311-425B-ADAF-28C5D71A6385}" dt="2025-03-20T14:42:40.300" v="2" actId="313"/>
          <ac:spMkLst>
            <pc:docMk/>
            <pc:sldMk cId="3625520708" sldId="691"/>
            <ac:spMk id="8" creationId="{8E8D10AD-62C4-ACDD-167C-B2087407B938}"/>
          </ac:spMkLst>
        </pc:spChg>
      </pc:sldChg>
      <pc:sldChg chg="modSp mod">
        <pc:chgData name="Emma Symington" userId="a85d5d76-701e-415b-a297-15fcc699ee67" providerId="ADAL" clId="{36F84505-E311-425B-ADAF-28C5D71A6385}" dt="2025-03-20T14:43:13.527" v="7" actId="1076"/>
        <pc:sldMkLst>
          <pc:docMk/>
          <pc:sldMk cId="2315836019" sldId="692"/>
        </pc:sldMkLst>
        <pc:spChg chg="mod">
          <ac:chgData name="Emma Symington" userId="a85d5d76-701e-415b-a297-15fcc699ee67" providerId="ADAL" clId="{36F84505-E311-425B-ADAF-28C5D71A6385}" dt="2025-03-20T14:43:13.527" v="7" actId="1076"/>
          <ac:spMkLst>
            <pc:docMk/>
            <pc:sldMk cId="2315836019" sldId="692"/>
            <ac:spMk id="2" creationId="{E6CCF964-3223-D266-71A0-C1DF1CE279F5}"/>
          </ac:spMkLst>
        </pc:spChg>
        <pc:spChg chg="mod">
          <ac:chgData name="Emma Symington" userId="a85d5d76-701e-415b-a297-15fcc699ee67" providerId="ADAL" clId="{36F84505-E311-425B-ADAF-28C5D71A6385}" dt="2025-03-20T14:42:50.108" v="4" actId="20577"/>
          <ac:spMkLst>
            <pc:docMk/>
            <pc:sldMk cId="2315836019" sldId="692"/>
            <ac:spMk id="5" creationId="{A6C77098-743A-5BC6-66DE-DCCCD7B26DDB}"/>
          </ac:spMkLst>
        </pc:spChg>
        <pc:picChg chg="mod">
          <ac:chgData name="Emma Symington" userId="a85d5d76-701e-415b-a297-15fcc699ee67" providerId="ADAL" clId="{36F84505-E311-425B-ADAF-28C5D71A6385}" dt="2025-03-20T14:43:09.622" v="6" actId="1076"/>
          <ac:picMkLst>
            <pc:docMk/>
            <pc:sldMk cId="2315836019" sldId="692"/>
            <ac:picMk id="8" creationId="{88EB8FE4-DEB7-D0F1-F64B-3AC5843C2DD0}"/>
          </ac:picMkLst>
        </pc:picChg>
      </pc:sldChg>
      <pc:sldChg chg="modSp mod">
        <pc:chgData name="Emma Symington" userId="a85d5d76-701e-415b-a297-15fcc699ee67" providerId="ADAL" clId="{36F84505-E311-425B-ADAF-28C5D71A6385}" dt="2025-03-20T14:45:44.443" v="31" actId="20577"/>
        <pc:sldMkLst>
          <pc:docMk/>
          <pc:sldMk cId="2626119019" sldId="695"/>
        </pc:sldMkLst>
        <pc:spChg chg="mod">
          <ac:chgData name="Emma Symington" userId="a85d5d76-701e-415b-a297-15fcc699ee67" providerId="ADAL" clId="{36F84505-E311-425B-ADAF-28C5D71A6385}" dt="2025-03-20T14:45:31.496" v="21" actId="20577"/>
          <ac:spMkLst>
            <pc:docMk/>
            <pc:sldMk cId="2626119019" sldId="695"/>
            <ac:spMk id="4" creationId="{6A53CAD1-41AE-603C-A2AC-6F78511DB248}"/>
          </ac:spMkLst>
        </pc:spChg>
        <pc:spChg chg="mod">
          <ac:chgData name="Emma Symington" userId="a85d5d76-701e-415b-a297-15fcc699ee67" providerId="ADAL" clId="{36F84505-E311-425B-ADAF-28C5D71A6385}" dt="2025-03-20T14:45:44.443" v="31" actId="20577"/>
          <ac:spMkLst>
            <pc:docMk/>
            <pc:sldMk cId="2626119019" sldId="695"/>
            <ac:spMk id="5" creationId="{C478B2E1-CB5C-E487-2C8E-7DC92B488748}"/>
          </ac:spMkLst>
        </pc:spChg>
      </pc:sldChg>
    </pc:docChg>
  </pc:docChgLst>
  <pc:docChgLst>
    <pc:chgData name="Cameron Midson" userId="510fe36d-201b-4d30-8c49-491c55367456" providerId="ADAL" clId="{7AC36C0E-CD19-9C41-A0ED-D99679E61FEC}"/>
    <pc:docChg chg="custSel modSld">
      <pc:chgData name="Cameron Midson" userId="510fe36d-201b-4d30-8c49-491c55367456" providerId="ADAL" clId="{7AC36C0E-CD19-9C41-A0ED-D99679E61FEC}" dt="2025-03-20T23:40:58.024" v="10" actId="1076"/>
      <pc:docMkLst>
        <pc:docMk/>
      </pc:docMkLst>
      <pc:sldChg chg="addSp delSp modSp mod">
        <pc:chgData name="Cameron Midson" userId="510fe36d-201b-4d30-8c49-491c55367456" providerId="ADAL" clId="{7AC36C0E-CD19-9C41-A0ED-D99679E61FEC}" dt="2025-03-20T23:40:58.024" v="10" actId="1076"/>
        <pc:sldMkLst>
          <pc:docMk/>
          <pc:sldMk cId="2430725823" sldId="639"/>
        </pc:sldMkLst>
        <pc:picChg chg="add mod">
          <ac:chgData name="Cameron Midson" userId="510fe36d-201b-4d30-8c49-491c55367456" providerId="ADAL" clId="{7AC36C0E-CD19-9C41-A0ED-D99679E61FEC}" dt="2025-03-20T23:40:58.024" v="10" actId="1076"/>
          <ac:picMkLst>
            <pc:docMk/>
            <pc:sldMk cId="2430725823" sldId="639"/>
            <ac:picMk id="4" creationId="{445041DF-267A-902C-CADF-9BBCDC85861D}"/>
          </ac:picMkLst>
        </pc:picChg>
        <pc:picChg chg="del">
          <ac:chgData name="Cameron Midson" userId="510fe36d-201b-4d30-8c49-491c55367456" providerId="ADAL" clId="{7AC36C0E-CD19-9C41-A0ED-D99679E61FEC}" dt="2025-03-20T23:40:46.426" v="7" actId="478"/>
          <ac:picMkLst>
            <pc:docMk/>
            <pc:sldMk cId="2430725823" sldId="639"/>
            <ac:picMk id="30" creationId="{93AD4C16-B642-B188-08FF-2315ECBA093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11/21/25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000" kern="1200">
                <a:solidFill>
                  <a:schemeClr val="tx1"/>
                </a:solidFill>
                <a:effectLst/>
                <a:ea typeface="MS PGothic" panose="020B0600070205080204" pitchFamily="34" charset="-128"/>
                <a:cs typeface="+mn-cs"/>
              </a:rPr>
              <a:t>新進気鋭の創造的なワインメーカーたちが、いかにしてこの進化的なオーストラリアの品種に世界中の注目を再び集めたのか、その理由をご紹介します。</a:t>
            </a:r>
          </a:p>
          <a:p>
            <a:endParaRPr lang="en-US" altLang="ja-JP" sz="1000" kern="1200" dirty="0">
              <a:solidFill>
                <a:schemeClr val="tx1"/>
              </a:solidFill>
              <a:effectLst/>
              <a:ea typeface="MS PGothic" panose="020B0600070205080204" pitchFamily="34" charset="-128"/>
              <a:cs typeface="+mn-cs"/>
            </a:endParaRPr>
          </a:p>
          <a:p>
            <a:r>
              <a:rPr lang="ja-JP" altLang="en-US" sz="12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r>
              <a:rPr lang="ja-JP" altLang="en-US" sz="12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531139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グルナッシュは、マクラーレン・ヴェールの主要品種として古くから知られています。また、シラーズやカベルネ・ソーヴィニヨンに加え、ネロ・ダヴォラ、フィアーノ、ヴェルメンティーノといった新しい品種でも有名です。 </a:t>
            </a:r>
          </a:p>
          <a:p>
            <a:pPr rtl="0"/>
            <a:r>
              <a:rPr lang="en-AU" altLang="ja-JP" sz="1200" u="none" strike="noStrike" kern="1200" dirty="0" err="1">
                <a:solidFill>
                  <a:schemeClr val="tx1"/>
                </a:solidFill>
                <a:effectLst/>
                <a:ea typeface="MS PGothic" panose="020B0600070205080204" pitchFamily="34" charset="-128"/>
                <a:cs typeface="+mn-cs"/>
              </a:rPr>
              <a:t>マクラーレン</a:t>
            </a:r>
            <a:r>
              <a:rPr lang="en-AU" altLang="ja-JP" sz="1200" u="none" strike="noStrike" kern="1200" dirty="0">
                <a:solidFill>
                  <a:schemeClr val="tx1"/>
                </a:solidFill>
                <a:effectLst/>
                <a:ea typeface="MS PGothic" panose="020B0600070205080204" pitchFamily="34" charset="-128"/>
                <a:cs typeface="+mn-cs"/>
              </a:rPr>
              <a:t>・</a:t>
            </a:r>
            <a:r>
              <a:rPr lang="ja-JP" altLang="en-US" sz="1200" u="none" strike="noStrike" kern="1200">
                <a:solidFill>
                  <a:schemeClr val="tx1"/>
                </a:solidFill>
                <a:effectLst/>
                <a:ea typeface="MS PGothic" panose="020B0600070205080204" pitchFamily="34" charset="-128"/>
                <a:cs typeface="+mn-cs"/>
              </a:rPr>
              <a:t>ヴェール</a:t>
            </a:r>
            <a:r>
              <a:rPr lang="en-AU" altLang="ja-JP" sz="1200" u="none" strike="noStrike" kern="1200" dirty="0" err="1">
                <a:solidFill>
                  <a:schemeClr val="tx1"/>
                </a:solidFill>
                <a:effectLst/>
                <a:ea typeface="MS PGothic" panose="020B0600070205080204" pitchFamily="34" charset="-128"/>
                <a:cs typeface="+mn-cs"/>
              </a:rPr>
              <a:t>は地中海性気候で、温暖な夏、穏やかな冬、冬に多い降雨、低い相対湿度、そして比較的高い水分蒸発量が特徴です</a:t>
            </a:r>
            <a:r>
              <a:rPr lang="ja-JP" altLang="en-US" sz="1200" u="none" strike="noStrike" kern="1200">
                <a:solidFill>
                  <a:schemeClr val="tx1"/>
                </a:solidFill>
                <a:effectLst/>
                <a:ea typeface="MS PGothic" panose="020B0600070205080204" pitchFamily="34" charset="-128"/>
                <a:cs typeface="+mn-cs"/>
              </a:rPr>
              <a:t>が、</a:t>
            </a:r>
            <a:r>
              <a:rPr lang="en-AU" altLang="ja-JP" sz="1200" u="none" strike="noStrike" kern="1200" dirty="0" err="1">
                <a:solidFill>
                  <a:schemeClr val="tx1"/>
                </a:solidFill>
                <a:effectLst/>
                <a:ea typeface="MS PGothic" panose="020B0600070205080204" pitchFamily="34" charset="-128"/>
                <a:cs typeface="+mn-cs"/>
              </a:rPr>
              <a:t>マウント・ロフティ</a:t>
            </a:r>
            <a:r>
              <a:rPr lang="ja-JP" altLang="en-US" sz="1200" u="none" strike="noStrike" kern="1200">
                <a:solidFill>
                  <a:schemeClr val="tx1"/>
                </a:solidFill>
                <a:effectLst/>
                <a:ea typeface="MS PGothic" panose="020B0600070205080204" pitchFamily="34" charset="-128"/>
                <a:cs typeface="+mn-cs"/>
              </a:rPr>
              <a:t>山脈</a:t>
            </a:r>
            <a:r>
              <a:rPr lang="en-AU" altLang="ja-JP" sz="1200" u="none" strike="noStrike" kern="1200" dirty="0" err="1">
                <a:solidFill>
                  <a:schemeClr val="tx1"/>
                </a:solidFill>
                <a:effectLst/>
                <a:ea typeface="MS PGothic" panose="020B0600070205080204" pitchFamily="34" charset="-128"/>
                <a:cs typeface="+mn-cs"/>
              </a:rPr>
              <a:t>と</a:t>
            </a:r>
            <a:r>
              <a:rPr lang="ja-JP" altLang="en-US" sz="1200" u="none" strike="noStrike" kern="1200">
                <a:solidFill>
                  <a:schemeClr val="tx1"/>
                </a:solidFill>
                <a:effectLst/>
                <a:ea typeface="MS PGothic" panose="020B0600070205080204" pitchFamily="34" charset="-128"/>
                <a:cs typeface="+mn-cs"/>
              </a:rPr>
              <a:t>セント・ヴィンセント</a:t>
            </a:r>
            <a:r>
              <a:rPr lang="en-AU" altLang="ja-JP" sz="1200" u="none" strike="noStrike" kern="1200" dirty="0" err="1">
                <a:solidFill>
                  <a:schemeClr val="tx1"/>
                </a:solidFill>
                <a:effectLst/>
                <a:ea typeface="MS PGothic" panose="020B0600070205080204" pitchFamily="34" charset="-128"/>
                <a:cs typeface="+mn-cs"/>
              </a:rPr>
              <a:t>湾に近いことが気候を和らげ、さらに多くのメゾクリマ</a:t>
            </a:r>
            <a:r>
              <a:rPr lang="en-AU" altLang="ja-JP" sz="1200" u="none" strike="noStrike" kern="1200" dirty="0">
                <a:solidFill>
                  <a:schemeClr val="tx1"/>
                </a:solidFill>
                <a:effectLst/>
                <a:ea typeface="MS PGothic" panose="020B0600070205080204" pitchFamily="34" charset="-128"/>
                <a:cs typeface="+mn-cs"/>
              </a:rPr>
              <a:t>、</a:t>
            </a:r>
            <a:r>
              <a:rPr lang="ja-JP" altLang="en-US" sz="1200" u="none" strike="noStrike" kern="1200">
                <a:solidFill>
                  <a:schemeClr val="tx1"/>
                </a:solidFill>
                <a:effectLst/>
                <a:ea typeface="MS PGothic" panose="020B0600070205080204" pitchFamily="34" charset="-128"/>
                <a:cs typeface="+mn-cs"/>
              </a:rPr>
              <a:t>ミ</a:t>
            </a:r>
            <a:r>
              <a:rPr lang="en-AU" altLang="ja-JP" sz="1200" u="none" strike="noStrike" kern="1200" dirty="0" err="1">
                <a:solidFill>
                  <a:schemeClr val="tx1"/>
                </a:solidFill>
                <a:effectLst/>
                <a:ea typeface="MS PGothic" panose="020B0600070205080204" pitchFamily="34" charset="-128"/>
                <a:cs typeface="+mn-cs"/>
              </a:rPr>
              <a:t>クロクリマを作り上げ</a:t>
            </a:r>
            <a:r>
              <a:rPr lang="ja-JP" altLang="en-US" sz="1200" u="none" strike="noStrike" kern="1200">
                <a:solidFill>
                  <a:schemeClr val="tx1"/>
                </a:solidFill>
                <a:effectLst/>
                <a:ea typeface="MS PGothic" panose="020B0600070205080204" pitchFamily="34" charset="-128"/>
                <a:cs typeface="+mn-cs"/>
              </a:rPr>
              <a:t>、</a:t>
            </a:r>
            <a:r>
              <a:rPr lang="en-AU" altLang="ja-JP" sz="1200" u="none" strike="noStrike" kern="1200" dirty="0" err="1">
                <a:solidFill>
                  <a:schemeClr val="tx1"/>
                </a:solidFill>
                <a:effectLst/>
                <a:ea typeface="MS PGothic" panose="020B0600070205080204" pitchFamily="34" charset="-128"/>
                <a:cs typeface="+mn-cs"/>
              </a:rPr>
              <a:t>その違いに大きな影響を与えています</a:t>
            </a:r>
            <a:r>
              <a:rPr lang="en-AU" altLang="ja-JP" sz="1200" u="none" strike="noStrike" kern="1200" dirty="0">
                <a:solidFill>
                  <a:schemeClr val="tx1"/>
                </a:solidFill>
                <a:effectLst/>
                <a:ea typeface="MS PGothic" panose="020B0600070205080204" pitchFamily="34" charset="-128"/>
                <a:cs typeface="+mn-cs"/>
              </a:rPr>
              <a:t>。</a:t>
            </a:r>
            <a:br>
              <a:rPr lang="en-AU" altLang="ja-JP" sz="1200" u="none" strike="noStrike" kern="1200" dirty="0">
                <a:solidFill>
                  <a:schemeClr val="tx1"/>
                </a:solidFill>
                <a:effectLst/>
                <a:ea typeface="MS PGothic" panose="020B0600070205080204" pitchFamily="34" charset="-128"/>
                <a:cs typeface="+mn-cs"/>
              </a:rPr>
            </a:br>
            <a:r>
              <a:rPr lang="ja-JP" altLang="en-US" sz="1200" u="none" strike="noStrike" kern="1200">
                <a:solidFill>
                  <a:schemeClr val="tx1"/>
                </a:solidFill>
                <a:effectLst/>
                <a:ea typeface="MS PGothic" panose="020B0600070205080204" pitchFamily="34" charset="-128"/>
                <a:cs typeface="+mn-cs"/>
              </a:rPr>
              <a:t>この土地には斜面から吹き下ろす風と、湾から入ってくる風があり、ブドウの樹を冷やし乾燥させます。地域全体で気候に多様性があるため、小さな区画それぞれが特徴あるワインを生み出します。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736455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考察ポイント：</a:t>
            </a:r>
          </a:p>
          <a:p>
            <a:r>
              <a:rPr lang="ja-JP" altLang="en-US" sz="1200" u="none" strike="noStrike" kern="1200">
                <a:solidFill>
                  <a:schemeClr val="tx1"/>
                </a:solidFill>
                <a:effectLst/>
                <a:ea typeface="MS PGothic" panose="020B0600070205080204" pitchFamily="34" charset="-128"/>
                <a:cs typeface="+mn-cs"/>
              </a:rPr>
              <a:t>グルナッシュはクレア・ヴァレーやラングホーン・クリークでも作られています。また、南オーストラリア州だけが特に注目されているようですが、ヴィクトリア州のヒースコートや、西オーストラリア州のフランクランド・リヴァーのように冷涼な産地でもグルナッシュは栽培されています。これらの産地では、どのようなスタイルのワインが造られているのでしょうか。また、気候はどのような役割を果たしているのでしょう。</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3131529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r>
              <a:rPr lang="ja-JP" altLang="en-US">
                <a:ea typeface="MS PGothic" panose="020B0600070205080204" pitchFamily="34" charset="-128"/>
              </a:rPr>
              <a:t> </a:t>
            </a:r>
            <a:endParaRPr lang="en-US" altLang="ja-JP" dirty="0">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rtl="0"/>
            <a:r>
              <a:rPr lang="ja-JP" altLang="en-US" sz="1200" u="none" strike="noStrike" kern="1200">
                <a:solidFill>
                  <a:schemeClr val="tx1"/>
                </a:solidFill>
                <a:effectLst/>
                <a:ea typeface="MS PGothic" panose="020B0600070205080204" pitchFamily="34" charset="-128"/>
                <a:cs typeface="+mn-cs"/>
              </a:rPr>
              <a:t>グルナッシュは、「温暖気候のピノ・ノワール」と呼ばれることがあります。グルナッシュが得意とするのは、色が薄く、香りが華やかで、エレガントな赤ワインを生み出すことで、風味に欠けることなく、フレッシュで生き生きとした果実味とバランスの取れた骨格を備えています。</a:t>
            </a:r>
          </a:p>
          <a:p>
            <a:pPr rtl="0"/>
            <a:r>
              <a:rPr lang="ja-JP" altLang="en-US" sz="1200" u="none" strike="noStrike" kern="1200">
                <a:solidFill>
                  <a:schemeClr val="tx1"/>
                </a:solidFill>
                <a:effectLst/>
                <a:ea typeface="MS PGothic" panose="020B0600070205080204" pitchFamily="34" charset="-128"/>
                <a:cs typeface="+mn-cs"/>
              </a:rPr>
              <a:t>グルナッシュは今流行の品種で、それは現在のオーストラリアのワイン・トレンドが、濃厚で色の濃い甘い果実味の赤ワインから、軽くて飲みやすく繊細な赤ワインへと移行しつつあることも要因です。その結果、しなやかでエレガント、食事とも合わせやすく飲みやすい赤ワインが生まれたのです。ワインメーカーがグルナッシュのその優美さを認めるようになった今、不自然なスタイルを強要しようとする人は少なくなってきています。</a:t>
            </a:r>
          </a:p>
          <a:p>
            <a:pPr rtl="0"/>
            <a:endParaRPr lang="ja-JP" altLang="en-US" sz="1200" u="none" strike="noStrike" kern="1200">
              <a:solidFill>
                <a:schemeClr val="tx1"/>
              </a:solidFill>
              <a:effectLst/>
              <a:ea typeface="MS PGothic" panose="020B0600070205080204" pitchFamily="34" charset="-128"/>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675520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364706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err="1">
                <a:solidFill>
                  <a:schemeClr val="tx1"/>
                </a:solidFill>
                <a:effectLst/>
                <a:latin typeface="+mn-lt"/>
                <a:ea typeface="+mn-ea"/>
                <a:cs typeface="+mn-cs"/>
              </a:rPr>
              <a:t>他のプログラムや資料はこちらwww.australianwinediscovered.com</a:t>
            </a:r>
            <a:endParaRPr lang="en-AU" b="0" dirty="0">
              <a:effectLst/>
            </a:endParaRPr>
          </a:p>
          <a:p>
            <a:r>
              <a:rPr lang="en-AU" sz="1200" kern="1200" dirty="0" err="1">
                <a:solidFill>
                  <a:schemeClr val="tx1"/>
                </a:solidFill>
                <a:effectLst/>
                <a:latin typeface="+mn-lt"/>
                <a:ea typeface="+mn-ea"/>
                <a:cs typeface="+mn-cs"/>
              </a:rPr>
              <a:t>お問合せはこちら（英語のみ）discovered@wineaustralia.com</a:t>
            </a:r>
            <a:endParaRPr lang="en-AU"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81037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ここでオーストラリアのクラシックな</a:t>
            </a:r>
            <a:r>
              <a:rPr lang="en-AU" altLang="ja-JP" sz="1800" u="none" strike="noStrike" kern="1200" dirty="0" err="1">
                <a:solidFill>
                  <a:schemeClr val="tx1"/>
                </a:solidFill>
                <a:effectLst/>
                <a:ea typeface="MS PGothic" panose="020B0600070205080204" pitchFamily="34" charset="-128"/>
                <a:cs typeface="+mn-cs"/>
              </a:rPr>
              <a:t>グルナッシュ</a:t>
            </a:r>
            <a:r>
              <a:rPr lang="ja-JP" altLang="en-US" sz="1800" u="none" strike="noStrike">
                <a:solidFill>
                  <a:srgbClr val="000000"/>
                </a:solidFill>
                <a:effectLst/>
                <a:latin typeface="MS PGothic" panose="020B0600070205080204" pitchFamily="34" charset="-128"/>
                <a:ea typeface="MS PGothic" panose="020B0600070205080204" pitchFamily="34" charset="-128"/>
              </a:rPr>
              <a:t>を</a:t>
            </a:r>
            <a:r>
              <a:rPr lang="en-US" altLang="ja-JP" sz="18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8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 </a:t>
            </a:r>
            <a:endParaRPr lang="en-AU" sz="1200" u="none" strike="noStrike" kern="1200" dirty="0">
              <a:solidFill>
                <a:schemeClr val="tx1"/>
              </a:solidFill>
              <a:effectLst/>
              <a:ea typeface="+mn-ea"/>
              <a:cs typeface="+mn-cs"/>
            </a:endParaRPr>
          </a:p>
          <a:p>
            <a:endParaRPr lang="en-US" dirty="0"/>
          </a:p>
          <a:p>
            <a:pPr rtl="0"/>
            <a:r>
              <a:rPr lang="ja-JP" altLang="en-US" sz="1200" u="none" strike="noStrike" kern="1200">
                <a:solidFill>
                  <a:schemeClr val="tx1"/>
                </a:solidFill>
                <a:effectLst/>
                <a:ea typeface="MS PGothic" panose="020B0600070205080204" pitchFamily="34" charset="-128"/>
                <a:cs typeface="+mn-cs"/>
              </a:rPr>
              <a:t>グルナッシュはオーストラリアで最初に植えられた品種の一つで、南オーストラリアの温暖で乾燥した気候のもとでよく繁栄してきました。しかし、早い時期にはその価値はほとんど見落とされ、「馬車馬品種」として、酒精強化ワインや伝統的なブレンドワインの骨格を形成するために使われていました。現在生産者たちは、グルナッシュがもたらすスパイス、チェリーやラズベリーの香り、熟した味わいといった特徴の素晴らしさを、改めて認識しています。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066203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 </a:t>
            </a:r>
            <a:r>
              <a:rPr lang="en-US" dirty="0" err="1"/>
              <a:t>補完プログラム</a:t>
            </a:r>
            <a:r>
              <a:rPr lang="en-US" dirty="0"/>
              <a:t>：</a:t>
            </a:r>
            <a:r>
              <a:rPr lang="ja-JP" altLang="en-US" sz="1200" u="none" strike="noStrike" kern="1200">
                <a:solidFill>
                  <a:schemeClr val="tx1"/>
                </a:solidFill>
                <a:effectLst/>
                <a:ea typeface="MS PGothic" panose="020B0600070205080204" pitchFamily="34" charset="-128"/>
                <a:cs typeface="+mn-cs"/>
              </a:rPr>
              <a:t>オーストラリアの貴重なグルナッシュの中には、樹齢</a:t>
            </a:r>
            <a:r>
              <a:rPr lang="en-US" altLang="ja-JP" sz="1200" u="none" strike="noStrike" kern="1200" dirty="0">
                <a:solidFill>
                  <a:schemeClr val="tx1"/>
                </a:solidFill>
                <a:effectLst/>
                <a:ea typeface="MS PGothic" panose="020B0600070205080204" pitchFamily="34" charset="-128"/>
                <a:cs typeface="+mn-cs"/>
              </a:rPr>
              <a:t>150</a:t>
            </a:r>
            <a:r>
              <a:rPr lang="ja-JP" altLang="en-US" sz="1200" u="none" strike="noStrike" kern="1200">
                <a:solidFill>
                  <a:schemeClr val="tx1"/>
                </a:solidFill>
                <a:effectLst/>
                <a:ea typeface="MS PGothic" panose="020B0600070205080204" pitchFamily="34" charset="-128"/>
                <a:cs typeface="+mn-cs"/>
              </a:rPr>
              <a:t>年を超えるものもあります。オーストラリアの古木に関する追加情報は、こちらのサイトでご覧いただけます。</a:t>
            </a:r>
            <a:r>
              <a:rPr lang="en-AU" sz="1200" u="none" strike="noStrike" kern="1200" dirty="0" err="1">
                <a:solidFill>
                  <a:schemeClr val="tx1"/>
                </a:solidFill>
                <a:effectLst/>
                <a:ea typeface="+mn-ea"/>
                <a:cs typeface="+mn-cs"/>
              </a:rPr>
              <a:t>www.australianwinediscovered.com</a:t>
            </a:r>
            <a:endParaRPr lang="en-AU" b="0" dirty="0">
              <a:effectLst/>
            </a:endParaRPr>
          </a:p>
          <a:p>
            <a:pPr rtl="0"/>
            <a:br>
              <a:rPr lang="en-AU" dirty="0"/>
            </a:br>
            <a:r>
              <a:rPr lang="en-AU" dirty="0" err="1"/>
              <a:t>考察</a:t>
            </a:r>
            <a:r>
              <a:rPr lang="en-AU" sz="1200" u="none" strike="noStrike" kern="1200" dirty="0" err="1">
                <a:solidFill>
                  <a:schemeClr val="tx1"/>
                </a:solidFill>
                <a:effectLst/>
                <a:ea typeface="+mn-ea"/>
                <a:cs typeface="+mn-cs"/>
              </a:rPr>
              <a:t>ポイント</a:t>
            </a:r>
            <a:r>
              <a:rPr lang="ja-JP" altLang="en-US" sz="1200" u="none" strike="noStrike" kern="1200">
                <a:solidFill>
                  <a:schemeClr val="tx1"/>
                </a:solidFill>
                <a:effectLst/>
                <a:ea typeface="MS PGothic" panose="020B0600070205080204" pitchFamily="34" charset="-128"/>
                <a:cs typeface="+mn-cs"/>
              </a:rPr>
              <a:t>：</a:t>
            </a:r>
            <a:endParaRPr lang="en-AU"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S PGothic" panose="020B0600070205080204" pitchFamily="34" charset="-128"/>
                <a:cs typeface="+mn-cs"/>
              </a:rPr>
              <a:t>古木は、オーストラリアのグルナッシュにどのような資質をもたらすのでしょうか？</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553831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南オーストラリア州の古いグルナッシュの畑の多くは、垣根仕立てではありません。この古くからあるブドウの仕立て方でブドウはゴブレットのような形に育ちます。一般に、太い枝を直立させることで風通しと日当たりを良くします。機械は使用できないため、多くの労働力を必要とします。 </a:t>
            </a: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浅い土壌のブドウ畑では灌漑が必要ですが、多くの古いブドウ畑や深い土壌のブドウ畑は無灌漑です。グルナッシュは一般に無灌漑が最適とされ、風や乾燥に強く、悪条件にもよく適応します。水を与えず、強剪定を行い、暑い気候といった厳しい条件で栽培すると、収量は少なくなりますが、複雑で個性豊かなワインを造ることができます。灌漑をふんだんに行い樹勢を旺盛すると、ロゼに近いジャムのような味わいの薄い赤ワインになります。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収量のコントロールは、ワインの品質に大きな影響を与えます。 </a:t>
            </a: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グルナッシュは長い生育期間を必要とするため、伝統的に最も遅く収穫されるブドウの一つでしたが、現在では多くのワインメーカーが早い時期に収穫することを選択しています。ブドウが熟すと、糖度が上がり、酸が下がり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endParaRPr lang="en-AU" sz="1200" u="none" strike="noStrike" kern="1200" dirty="0">
              <a:solidFill>
                <a:schemeClr val="tx1"/>
              </a:solidFill>
              <a:effectLst/>
              <a:ea typeface="+mn-ea"/>
              <a:cs typeface="+mn-cs"/>
            </a:endParaRPr>
          </a:p>
          <a:p>
            <a:pPr marL="171450" indent="-171450" rtl="0">
              <a:buFontTx/>
              <a:buChar char="-"/>
            </a:pPr>
            <a:endParaRPr lang="en-AU" sz="1200" u="none" strike="noStrike" kern="1200" dirty="0">
              <a:solidFill>
                <a:schemeClr val="tx1"/>
              </a:solidFill>
              <a:effectLst/>
              <a:ea typeface="+mn-ea"/>
              <a:cs typeface="+mn-cs"/>
            </a:endParaRPr>
          </a:p>
          <a:p>
            <a:pPr marL="171450" indent="-171450" rtl="0">
              <a:buFontTx/>
              <a:buChar char="-"/>
            </a:pPr>
            <a:r>
              <a:rPr lang="en-AU" sz="1200" u="none" strike="noStrike" kern="1200" dirty="0" err="1">
                <a:solidFill>
                  <a:schemeClr val="tx1"/>
                </a:solidFill>
                <a:effectLst/>
                <a:ea typeface="+mn-ea"/>
                <a:cs typeface="+mn-cs"/>
              </a:rPr>
              <a:t>考察ポイント</a:t>
            </a:r>
            <a:br>
              <a:rPr lang="en-AU" sz="1200" u="none" strike="noStrike" kern="1200" dirty="0">
                <a:solidFill>
                  <a:schemeClr val="tx1"/>
                </a:solidFill>
                <a:effectLst/>
                <a:ea typeface="+mn-ea"/>
                <a:cs typeface="+mn-cs"/>
              </a:rPr>
            </a:br>
            <a:r>
              <a:rPr lang="ja-JP" altLang="en-US">
                <a:effectLst/>
                <a:ea typeface="MS PGothic" panose="020B0600070205080204" pitchFamily="34" charset="-128"/>
              </a:rPr>
              <a:t>ブドウの栽培管理は、ワインの品質にとって非常に重要です。最終的な結果に大きな影響を与えるのは、立地やブドウの樹の品質でしょうか、それともワインメーカーなのでしょうか？</a:t>
            </a: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全粒発酵　大部分のブドウを破砕し発酵させた中に、発酵前にブドウを破砕せず除梗のみを行い取り分けておいた一部のブドウ</a:t>
            </a:r>
            <a:r>
              <a:rPr lang="ja-JP" altLang="en-US">
                <a:ea typeface="MS PGothic" panose="020B0600070205080204" pitchFamily="34" charset="-128"/>
              </a:rPr>
              <a:t>の</a:t>
            </a:r>
            <a:r>
              <a:rPr lang="ja-JP" altLang="en-US" sz="1200" u="none" strike="noStrike" kern="1200">
                <a:solidFill>
                  <a:schemeClr val="tx1"/>
                </a:solidFill>
                <a:effectLst/>
                <a:ea typeface="MS PGothic" panose="020B0600070205080204" pitchFamily="34" charset="-128"/>
                <a:cs typeface="+mn-cs"/>
              </a:rPr>
              <a:t>実を加えます。こうすることでタンニン成分の抽出を遅らせ、より濃厚なブドウの風味を加えることができます。</a:t>
            </a:r>
            <a:endParaRPr lang="en-AU" altLang="ja-JP" sz="1200" u="none" strike="noStrike" kern="1200" dirty="0">
              <a:solidFill>
                <a:schemeClr val="tx1"/>
              </a:solidFill>
              <a:effectLst/>
              <a:ea typeface="MS PGothic" panose="020B0600070205080204" pitchFamily="34" charset="-128"/>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果梗を追加　除梗した果実で発酵を行い、後に果梗を加えることで、ワインのアロマと質感を向上させます。</a:t>
            </a:r>
            <a:endParaRPr lang="en-AU" altLang="ja-JP" sz="1200" u="none" strike="noStrike" kern="1200" dirty="0">
              <a:solidFill>
                <a:schemeClr val="tx1"/>
              </a:solidFill>
              <a:effectLst/>
              <a:ea typeface="MS PGothic" panose="020B0600070205080204" pitchFamily="34" charset="-128"/>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全房発酵　果梗を付けたまま発酵させることで、タンニンの含有量が高まります。軽いスタイルの赤ワインによく用いられ、アロマを高めるとともに、ワインにタンニンの骨格を与え、熟成のポテンシャルを高めます。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a:ea typeface="MS PGothic" panose="020B0600070205080204" pitchFamily="34" charset="-128"/>
              </a:rPr>
              <a:t>カーボニック・</a:t>
            </a:r>
            <a:r>
              <a:rPr lang="en-AU" sz="1200" b="1" dirty="0" err="1"/>
              <a:t>マセレーション（マセラシオン・カルボニック</a:t>
            </a:r>
            <a:r>
              <a:rPr lang="en-AU" sz="1200" b="1" dirty="0"/>
              <a:t>）</a:t>
            </a:r>
            <a:r>
              <a:rPr lang="en-AU" sz="1200" u="none" strike="noStrike" kern="1200" dirty="0">
                <a:solidFill>
                  <a:schemeClr val="tx1"/>
                </a:solidFill>
                <a:effectLst/>
                <a:ea typeface="+mn-ea"/>
                <a:cs typeface="+mn-cs"/>
              </a:rPr>
              <a:t>: </a:t>
            </a:r>
            <a:r>
              <a:rPr lang="ja-JP" altLang="en-US" sz="1200" u="none" strike="noStrike" kern="1200">
                <a:solidFill>
                  <a:schemeClr val="tx1"/>
                </a:solidFill>
                <a:effectLst/>
                <a:ea typeface="MS PGothic" panose="020B0600070205080204" pitchFamily="34" charset="-128"/>
                <a:cs typeface="+mn-cs"/>
              </a:rPr>
              <a:t>カーボニック・マセレーションは、基本的に細胞内発酵です。果梗がついたままのブドウの房をそのまま発酵させます。二酸化炭素を満たしたタンクのような嫌気性環境下では、ブドウは自らの内部で（自身の酵素を使用して）発酵を開始します。この過程はアルコール度数が約</a:t>
            </a:r>
            <a:r>
              <a:rPr lang="en-US" altLang="ja-JP" sz="1200" u="none" strike="noStrike" kern="1200" dirty="0">
                <a:solidFill>
                  <a:schemeClr val="tx1"/>
                </a:solidFill>
                <a:effectLst/>
                <a:ea typeface="MS PGothic" panose="020B0600070205080204" pitchFamily="34" charset="-128"/>
                <a:cs typeface="+mn-cs"/>
              </a:rPr>
              <a:t>2</a:t>
            </a:r>
            <a:r>
              <a:rPr lang="ja-JP" altLang="en-US" sz="1200" u="none" strike="noStrike" kern="1200">
                <a:solidFill>
                  <a:schemeClr val="tx1"/>
                </a:solidFill>
                <a:effectLst/>
                <a:ea typeface="MS PGothic" panose="020B0600070205080204" pitchFamily="34" charset="-128"/>
                <a:cs typeface="+mn-cs"/>
              </a:rPr>
              <a:t>％に達する頃まで続きます。その後、ブドウの果皮が破れ、果皮についていた酵母が通常のアルコール発酵を開始します。カーボニック・マセレーションは独特の特徴をワインに与え、果実味が主体のスタイルになります。</a:t>
            </a:r>
            <a:endParaRPr lang="en-AU" altLang="ja-JP" sz="1200" u="none" strike="noStrike" kern="1200" dirty="0">
              <a:solidFill>
                <a:schemeClr val="tx1"/>
              </a:solidFill>
              <a:effectLst/>
              <a:ea typeface="MS PGothic" panose="020B0600070205080204" pitchFamily="34" charset="-128"/>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発酵後マレセーション（マセラシオン）、長時間の果皮との接触：マセレーションの期間を長くする（</a:t>
            </a:r>
            <a:r>
              <a:rPr lang="en-US" altLang="ja-JP" sz="1200" u="none" strike="noStrike" kern="1200" dirty="0">
                <a:solidFill>
                  <a:schemeClr val="tx1"/>
                </a:solidFill>
                <a:effectLst/>
                <a:ea typeface="MS PGothic" panose="020B0600070205080204" pitchFamily="34" charset="-128"/>
                <a:cs typeface="+mn-cs"/>
              </a:rPr>
              <a:t>10〜40</a:t>
            </a:r>
            <a:r>
              <a:rPr lang="ja-JP" altLang="en-US" sz="1200" u="none" strike="noStrike" kern="1200">
                <a:solidFill>
                  <a:schemeClr val="tx1"/>
                </a:solidFill>
                <a:effectLst/>
                <a:ea typeface="MS PGothic" panose="020B0600070205080204" pitchFamily="34" charset="-128"/>
                <a:cs typeface="+mn-cs"/>
              </a:rPr>
              <a:t>日）ことで、シルクのようになめらかな質感と旨味（セイバリーさ）が生まれます。 </a:t>
            </a:r>
            <a:endParaRPr lang="en-AU" altLang="ja-JP" sz="1200" u="none" strike="noStrike" kern="1200" dirty="0">
              <a:solidFill>
                <a:schemeClr val="tx1"/>
              </a:solidFill>
              <a:effectLst/>
              <a:ea typeface="MS PGothic" panose="020B0600070205080204" pitchFamily="34" charset="-128"/>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ステンレス製タンク：グルナッシュの中でも特に収量が少なく、引き締まったものだけが樽熟成に耐えることができます。そのため、多くのワイナリーはステンレスタンクやより古く大きめの樽（つまりよりニュートラルなもの）を選んでいます。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熟成：大型の樽や古いバリックでの熟成はグルナッシュと相性が良く、力強くエレガント、様々な料理と合わせやすく飲みやすいワインを生み出します。オーク樽はワインに呼吸をさせ、樽香の強すぎない、より滑らかなワインを造ります。古いオーク樽での熟成はグルナッシュのワインに、よりソフトなタンニンの骨格を与えます。 </a:t>
            </a:r>
            <a:endParaRPr lang="en-AU" altLang="ja-JP" sz="1200" u="none" strike="noStrike" kern="1200" dirty="0">
              <a:solidFill>
                <a:schemeClr val="tx1"/>
              </a:solidFill>
              <a:effectLst/>
              <a:ea typeface="MS PGothic" panose="020B0600070205080204" pitchFamily="34" charset="-128"/>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瓶詰めと熟成 オーストラリアのグルナッシュは、ほとんどがスクリューキャップで瓶詰めされます。熟成能力はスタイルによって異なります。早飲み（</a:t>
            </a:r>
            <a:r>
              <a:rPr lang="en-US" altLang="ja-JP" sz="1200" u="none" strike="noStrike" kern="1200" dirty="0">
                <a:solidFill>
                  <a:schemeClr val="tx1"/>
                </a:solidFill>
                <a:effectLst/>
                <a:ea typeface="MS PGothic" panose="020B0600070205080204" pitchFamily="34" charset="-128"/>
                <a:cs typeface="+mn-cs"/>
              </a:rPr>
              <a:t>2</a:t>
            </a:r>
            <a:r>
              <a:rPr lang="ja-JP" altLang="en-US" sz="1200" u="none" strike="noStrike" kern="1200">
                <a:solidFill>
                  <a:schemeClr val="tx1"/>
                </a:solidFill>
                <a:effectLst/>
                <a:ea typeface="MS PGothic" panose="020B0600070205080204" pitchFamily="34" charset="-128"/>
                <a:cs typeface="+mn-cs"/>
              </a:rPr>
              <a:t>～</a:t>
            </a:r>
            <a:r>
              <a:rPr lang="en-US" altLang="ja-JP" sz="1200" u="none" strike="noStrike" kern="1200" dirty="0">
                <a:solidFill>
                  <a:schemeClr val="tx1"/>
                </a:solidFill>
                <a:effectLst/>
                <a:ea typeface="MS PGothic" panose="020B0600070205080204" pitchFamily="34" charset="-128"/>
                <a:cs typeface="+mn-cs"/>
              </a:rPr>
              <a:t>5</a:t>
            </a:r>
            <a:r>
              <a:rPr lang="ja-JP" altLang="en-US" sz="1200" u="none" strike="noStrike" kern="1200">
                <a:solidFill>
                  <a:schemeClr val="tx1"/>
                </a:solidFill>
                <a:effectLst/>
                <a:ea typeface="MS PGothic" panose="020B0600070205080204" pitchFamily="34" charset="-128"/>
                <a:cs typeface="+mn-cs"/>
              </a:rPr>
              <a:t>年）向けのものもありますが、より質の高いものでは</a:t>
            </a:r>
            <a:r>
              <a:rPr lang="en-US" altLang="ja-JP" sz="1200" u="none" strike="noStrike" kern="1200" dirty="0">
                <a:solidFill>
                  <a:schemeClr val="tx1"/>
                </a:solidFill>
                <a:effectLst/>
                <a:ea typeface="MS PGothic" panose="020B0600070205080204" pitchFamily="34" charset="-128"/>
                <a:cs typeface="+mn-cs"/>
              </a:rPr>
              <a:t>10</a:t>
            </a:r>
            <a:r>
              <a:rPr lang="ja-JP" altLang="en-US" sz="1200" u="none" strike="noStrike" kern="1200">
                <a:solidFill>
                  <a:schemeClr val="tx1"/>
                </a:solidFill>
                <a:effectLst/>
                <a:ea typeface="MS PGothic" panose="020B0600070205080204" pitchFamily="34" charset="-128"/>
                <a:cs typeface="+mn-cs"/>
              </a:rPr>
              <a:t>年以上熟成できるものも珍しくありません。</a:t>
            </a:r>
          </a:p>
          <a:p>
            <a:endParaRPr lang="en-AU" sz="1200" u="none" strike="noStrike" kern="1200" dirty="0">
              <a:solidFill>
                <a:schemeClr val="tx1"/>
              </a:solidFill>
              <a:effectLst/>
              <a:ea typeface="+mn-ea"/>
              <a:cs typeface="+mn-cs"/>
            </a:endParaRPr>
          </a:p>
          <a:p>
            <a:pPr rtl="0"/>
            <a:r>
              <a:rPr lang="ja-JP" altLang="en-US" sz="1200" u="none" strike="noStrike" kern="1200">
                <a:solidFill>
                  <a:schemeClr val="tx1"/>
                </a:solidFill>
                <a:effectLst/>
                <a:ea typeface="MS PGothic" panose="020B0600070205080204" pitchFamily="34" charset="-128"/>
                <a:cs typeface="+mn-cs"/>
              </a:rPr>
              <a:t>考察ポイント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グルナッシュの醸造において、なぜ一般的にオーク樽が避けられるのでしょうか？より良いグルナッシュを作るためにオーク樽を使用する場合はどんな場合でしょうか？</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グルナッシュの様々なスタイルを生み出すために、果実の品質とワイン造りのアプローチはどのような役割を果たすのでしょうか？</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428349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グルナッシュは適度な酸をがある凝縮したブドウを用いなければ、アルコールが強くなりすぎてしまいますし、出来上がったワインは熟成能力に欠けるため早々に質が落ちることがあります。シラーズやマタロ（ムールヴェードル）とブレンドすることで、ワインの自然な酸のレベルが改善し、熟成のポテンシャルのより長い、バランスのとれたワインを造ることができます。</a:t>
            </a:r>
          </a:p>
          <a:p>
            <a:endParaRPr lang="en-AU" dirty="0"/>
          </a:p>
          <a:p>
            <a:pPr rtl="0"/>
            <a:r>
              <a:rPr lang="ja-JP" altLang="en-US" sz="1200" u="none" strike="noStrike" kern="1200">
                <a:solidFill>
                  <a:schemeClr val="tx1"/>
                </a:solidFill>
                <a:effectLst/>
                <a:ea typeface="MS PGothic" panose="020B0600070205080204" pitchFamily="34" charset="-128"/>
                <a:cs typeface="+mn-cs"/>
              </a:rPr>
              <a:t>考察ポイント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なぜブレンドが醸造過程で重要なのでしょうか？</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他の品種と比較し、グルナッシュは赤ワインのブレンドにどのような資質をもたらしますか？</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グルナッシュはオーストラリアのブレンド・ワインの台頭にどのような影響を与えたのでしょうか？</a:t>
            </a:r>
          </a:p>
          <a:p>
            <a:pPr rtl="0"/>
            <a:endParaRPr lang="ja-JP" altLang="en-US" sz="1200" u="none" strike="noStrike" kern="1200">
              <a:solidFill>
                <a:schemeClr val="tx1"/>
              </a:solidFill>
              <a:effectLst/>
              <a:ea typeface="MS PGothic" panose="020B0600070205080204" pitchFamily="34" charset="-128"/>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93045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337186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altLang="ja-JP" sz="1200" u="none" strike="noStrike" kern="1200" dirty="0">
                <a:solidFill>
                  <a:schemeClr val="tx1"/>
                </a:solidFill>
                <a:effectLst/>
                <a:ea typeface="MS PGothic" panose="020B0600070205080204" pitchFamily="34" charset="-128"/>
                <a:cs typeface="+mn-cs"/>
              </a:rPr>
              <a:t>1842</a:t>
            </a:r>
            <a:r>
              <a:rPr lang="ja-JP" altLang="en-US" sz="1200" u="none" strike="noStrike" kern="1200">
                <a:solidFill>
                  <a:schemeClr val="tx1"/>
                </a:solidFill>
                <a:effectLst/>
                <a:ea typeface="MS PGothic" panose="020B0600070205080204" pitchFamily="34" charset="-128"/>
                <a:cs typeface="+mn-cs"/>
              </a:rPr>
              <a:t>年まで遡る豊かなブドウ栽培とワイン造りの歴史を持つバロッサ・ヴァレーは、オーストラリアで最も歴史あるワイン産地の一つです。 </a:t>
            </a:r>
          </a:p>
          <a:p>
            <a:pPr rtl="0"/>
            <a:r>
              <a:rPr lang="ja-JP" altLang="en-US" sz="1200" u="none" strike="noStrike" kern="1200">
                <a:solidFill>
                  <a:schemeClr val="tx1"/>
                </a:solidFill>
                <a:effectLst/>
                <a:ea typeface="MS PGothic" panose="020B0600070205080204" pitchFamily="34" charset="-128"/>
                <a:cs typeface="+mn-cs"/>
              </a:rPr>
              <a:t>バロッサの主役はシラーズですが、グルナッシュ、ムールヴェードル（マタロ）、リースリング、セミヨンもまた、卓越したワインを生み出してきた長く名高い歴史があります。世界で最も古いグルナッシュの畑のひとつは、バロッサ・ヴァレーのチリッロ・エステートで、</a:t>
            </a:r>
            <a:r>
              <a:rPr lang="en-US" altLang="ja-JP" sz="1200" u="none" strike="noStrike" kern="1200" dirty="0">
                <a:solidFill>
                  <a:schemeClr val="tx1"/>
                </a:solidFill>
                <a:effectLst/>
                <a:ea typeface="MS PGothic" panose="020B0600070205080204" pitchFamily="34" charset="-128"/>
                <a:cs typeface="+mn-cs"/>
              </a:rPr>
              <a:t>1850</a:t>
            </a:r>
            <a:r>
              <a:rPr lang="ja-JP" altLang="en-US" sz="1200" u="none" strike="noStrike" kern="1200">
                <a:solidFill>
                  <a:schemeClr val="tx1"/>
                </a:solidFill>
                <a:effectLst/>
                <a:ea typeface="MS PGothic" panose="020B0600070205080204" pitchFamily="34" charset="-128"/>
                <a:cs typeface="+mn-cs"/>
              </a:rPr>
              <a:t>年に植えられたブドウは現在もワインを生産しています。 </a:t>
            </a:r>
            <a:endParaRPr lang="ja-JP" altLang="en-US" sz="1200" u="none" strike="noStrike" kern="1200">
              <a:solidFill>
                <a:schemeClr val="tx1"/>
              </a:solidFill>
              <a:effectLst/>
              <a:ea typeface="MS PGothic" panose="020B0600070205080204" pitchFamily="34" charset="-128"/>
              <a:cs typeface="Calibri"/>
            </a:endParaRPr>
          </a:p>
          <a:p>
            <a:pPr rtl="0"/>
            <a:r>
              <a:rPr lang="ja-JP" altLang="en-US" sz="1200" u="none" strike="noStrike" kern="1200">
                <a:solidFill>
                  <a:schemeClr val="tx1"/>
                </a:solidFill>
                <a:effectLst/>
                <a:ea typeface="MS PGothic" panose="020B0600070205080204" pitchFamily="34" charset="-128"/>
                <a:cs typeface="+mn-cs"/>
              </a:rPr>
              <a:t>冬は冷涼で雨が多く、夏は温暖で乾燥し最高気温が高く、日照時間が長く湿気や降水量は少なめです。乾燥し日照の強い日中と涼しい夜間の組み合わせが、ブドウに安定した、かつ適切なタイミングの熟成をもたらし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044200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86978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1535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3778423" y="4450342"/>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377842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7159685" y="4489741"/>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7148800" y="3805890"/>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715968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802028" y="368300"/>
            <a:ext cx="3389971" cy="2122139"/>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133F661-7C92-5FD2-F976-1809BB48DFD0}"/>
              </a:ext>
            </a:extLst>
          </p:cNvPr>
          <p:cNvSpPr/>
          <p:nvPr userDrawn="1"/>
        </p:nvSpPr>
        <p:spPr>
          <a:xfrm>
            <a:off x="641182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893889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7325589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11/21/25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21/11/2025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2.xml"/><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47.png"/><Relationship Id="rId7" Type="http://schemas.openxmlformats.org/officeDocument/2006/relationships/image" Target="../media/image51.emf"/><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 Id="rId9" Type="http://schemas.openxmlformats.org/officeDocument/2006/relationships/image" Target="../media/image53.emf"/></Relationships>
</file>

<file path=ppt/slides/_rels/slide2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012" b="14994"/>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5316616" cy="990300"/>
          </a:xfrm>
        </p:spPr>
        <p:txBody>
          <a:bodyPr/>
          <a:lstStyle/>
          <a:p>
            <a:pPr marL="0" indent="0">
              <a:buNone/>
              <a:tabLst>
                <a:tab pos="1373188" algn="l"/>
              </a:tabLst>
            </a:pPr>
            <a:r>
              <a:rPr lang="ja-JP" altLang="en-US" sz="6000">
                <a:solidFill>
                  <a:schemeClr val="accent1"/>
                </a:solidFill>
                <a:latin typeface="Yu Gothic Medium" panose="020B0400000000000000" pitchFamily="34" charset="-128"/>
                <a:ea typeface="Yu Gothic Medium" panose="020B0400000000000000" pitchFamily="34" charset="-128"/>
              </a:rPr>
              <a:t>グルナッシュ</a:t>
            </a:r>
            <a:endParaRPr lang="en-US" sz="60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5245274" y="1992611"/>
            <a:ext cx="2594320" cy="461665"/>
          </a:xfrm>
          <a:prstGeom prst="rect">
            <a:avLst/>
          </a:prstGeom>
          <a:noFill/>
        </p:spPr>
        <p:txBody>
          <a:bodyPr wrap="square">
            <a:spAutoFit/>
          </a:bodyPr>
          <a:lstStyle/>
          <a:p>
            <a:r>
              <a:rPr lang="ja-JP" altLang="en-US" sz="240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rPr>
              <a:t>とブレンド</a:t>
            </a:r>
            <a:endParaRPr lang="en-US" sz="2400" dirty="0">
              <a:solidFill>
                <a:schemeClr val="accent1"/>
              </a:solidFill>
              <a:latin typeface="Yu Gothic Medium" panose="020B0400000000000000" pitchFamily="34" charset="-128"/>
              <a:ea typeface="Yu Gothic Medium" panose="020B0400000000000000" pitchFamily="34" charset="-128"/>
              <a:cs typeface="Inter Display" panose="02000503000000020004" pitchFamily="2"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Yu Gothic Medium" panose="020B0400000000000000" pitchFamily="34" charset="-128"/>
                <a:ea typeface="Yu Gothic Medium" panose="020B0400000000000000" pitchFamily="34" charset="-128"/>
              </a:rPr>
              <a:t>醸造</a:t>
            </a:r>
            <a:endParaRPr lang="en-AU" altLang="ja-JP" sz="3200"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グルナッシュに影響を与える</a:t>
            </a:r>
          </a:p>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醸造技術</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1882316" y="5799064"/>
            <a:ext cx="1750536" cy="523220"/>
          </a:xfrm>
          <a:prstGeom prst="rect">
            <a:avLst/>
          </a:prstGeom>
          <a:noFill/>
        </p:spPr>
        <p:txBody>
          <a:bodyPr wrap="square" rtlCol="0">
            <a:noAutofit/>
          </a:bodyPr>
          <a:lstStyle/>
          <a:p>
            <a:pPr algn="ctr"/>
            <a:r>
              <a:rPr lang="ja-JP" altLang="en-US" sz="1400">
                <a:latin typeface="Yu Gothic Medium" panose="020B0400000000000000" pitchFamily="34" charset="-128"/>
                <a:ea typeface="Yu Gothic Medium" panose="020B0400000000000000" pitchFamily="34" charset="-128"/>
              </a:rPr>
              <a:t>全粒</a:t>
            </a:r>
            <a:r>
              <a:rPr lang="en-AU" sz="1400" dirty="0" err="1">
                <a:latin typeface="Yu Gothic Medium" panose="020B0400000000000000" pitchFamily="34" charset="-128"/>
                <a:ea typeface="Yu Gothic Medium" panose="020B0400000000000000" pitchFamily="34" charset="-128"/>
              </a:rPr>
              <a:t>発酵</a:t>
            </a:r>
            <a:endParaRPr lang="en-AU" sz="14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en-US" sz="1400" dirty="0" err="1">
                <a:latin typeface="Yu Gothic Medium" panose="020B0400000000000000" pitchFamily="34" charset="-128"/>
                <a:ea typeface="Yu Gothic Medium" panose="020B0400000000000000" pitchFamily="34" charset="-128"/>
              </a:rPr>
              <a:t>果梗を追加</a:t>
            </a:r>
            <a:endParaRPr lang="en-AU" sz="14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8731919" y="5884559"/>
            <a:ext cx="1844265"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全房発酵</a:t>
            </a:r>
            <a:endParaRPr lang="en-AU" sz="1400" dirty="0">
              <a:latin typeface="Yu Gothic Medium" panose="020B0400000000000000" pitchFamily="34" charset="-128"/>
              <a:ea typeface="Yu Gothic Medium" panose="020B0400000000000000" pitchFamily="34" charset="-128"/>
            </a:endParaRP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5481633"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6588515"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6588515" y="3010914"/>
            <a:ext cx="852407" cy="215444"/>
          </a:xfrm>
          <a:prstGeom prst="rect">
            <a:avLst/>
          </a:prstGeom>
          <a:noFill/>
        </p:spPr>
        <p:txBody>
          <a:bodyPr wrap="square" rtlCol="0">
            <a:spAutoFit/>
          </a:bodyPr>
          <a:lstStyle/>
          <a:p>
            <a:pPr algn="ctr"/>
            <a:r>
              <a:rPr lang="en-US" sz="800" dirty="0" err="1">
                <a:solidFill>
                  <a:schemeClr val="bg1"/>
                </a:solidFill>
                <a:latin typeface="Yu Gothic Medium" panose="020B0400000000000000" pitchFamily="34" charset="-128"/>
                <a:ea typeface="Yu Gothic Medium" panose="020B0400000000000000" pitchFamily="34" charset="-128"/>
              </a:rPr>
              <a:t>果梗を追加</a:t>
            </a:r>
            <a:endParaRPr lang="en-US" sz="800" dirty="0">
              <a:solidFill>
                <a:schemeClr val="bg1"/>
              </a:solidFill>
              <a:latin typeface="Yu Gothic Medium" panose="020B0400000000000000" pitchFamily="34" charset="-128"/>
              <a:ea typeface="Yu Gothic Medium" panose="020B0400000000000000" pitchFamily="34" charset="-128"/>
            </a:endParaRPr>
          </a:p>
        </p:txBody>
      </p:sp>
      <p:pic>
        <p:nvPicPr>
          <p:cNvPr id="8" name="Picture 7">
            <a:extLst>
              <a:ext uri="{FF2B5EF4-FFF2-40B4-BE49-F238E27FC236}">
                <a16:creationId xmlns:a16="http://schemas.microsoft.com/office/drawing/2014/main" id="{99673C62-7CE3-DE59-8C4C-4E7DDFAA95AE}"/>
              </a:ext>
            </a:extLst>
          </p:cNvPr>
          <p:cNvPicPr>
            <a:picLocks noChangeAspect="1"/>
          </p:cNvPicPr>
          <p:nvPr/>
        </p:nvPicPr>
        <p:blipFill>
          <a:blip r:embed="rId4"/>
          <a:stretch>
            <a:fillRect/>
          </a:stretch>
        </p:blipFill>
        <p:spPr>
          <a:xfrm>
            <a:off x="5603956" y="2812396"/>
            <a:ext cx="852407" cy="951033"/>
          </a:xfrm>
          <a:prstGeom prst="rect">
            <a:avLst/>
          </a:prstGeom>
        </p:spPr>
      </p:pic>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8956353" y="3475255"/>
            <a:ext cx="1317749" cy="2174745"/>
          </a:xfrm>
          <a:prstGeom prst="rect">
            <a:avLst/>
          </a:prstGeom>
        </p:spPr>
      </p:pic>
      <p:sp>
        <p:nvSpPr>
          <p:cNvPr id="14" name="Oval 13">
            <a:extLst>
              <a:ext uri="{FF2B5EF4-FFF2-40B4-BE49-F238E27FC236}">
                <a16:creationId xmlns:a16="http://schemas.microsoft.com/office/drawing/2014/main" id="{29FA285F-7753-DDA7-1207-B8CC0DEF638B}"/>
              </a:ext>
            </a:extLst>
          </p:cNvPr>
          <p:cNvSpPr/>
          <p:nvPr/>
        </p:nvSpPr>
        <p:spPr>
          <a:xfrm>
            <a:off x="10295991"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5" name="TextBox 14">
            <a:extLst>
              <a:ext uri="{FF2B5EF4-FFF2-40B4-BE49-F238E27FC236}">
                <a16:creationId xmlns:a16="http://schemas.microsoft.com/office/drawing/2014/main" id="{831E3378-0BF2-9058-7A61-9BD28A30DB4E}"/>
              </a:ext>
            </a:extLst>
          </p:cNvPr>
          <p:cNvSpPr txBox="1"/>
          <p:nvPr/>
        </p:nvSpPr>
        <p:spPr>
          <a:xfrm>
            <a:off x="10295991" y="2949359"/>
            <a:ext cx="852407" cy="338554"/>
          </a:xfrm>
          <a:prstGeom prst="rect">
            <a:avLst/>
          </a:prstGeom>
          <a:noFill/>
        </p:spPr>
        <p:txBody>
          <a:bodyPr wrap="square" rtlCol="0">
            <a:spAutoFit/>
          </a:bodyPr>
          <a:lstStyle/>
          <a:p>
            <a:pPr algn="ctr"/>
            <a:r>
              <a:rPr lang="en-US" sz="800" dirty="0" err="1">
                <a:solidFill>
                  <a:schemeClr val="bg1"/>
                </a:solidFill>
                <a:latin typeface="Yu Gothic Medium" panose="020B0400000000000000" pitchFamily="34" charset="-128"/>
                <a:ea typeface="Yu Gothic Medium" panose="020B0400000000000000" pitchFamily="34" charset="-128"/>
              </a:rPr>
              <a:t>除梗を行わず房のまま発酵</a:t>
            </a:r>
            <a:endParaRPr lang="en-US" sz="800" dirty="0">
              <a:solidFill>
                <a:schemeClr val="bg1"/>
              </a:solidFill>
              <a:latin typeface="Yu Gothic Medium" panose="020B0400000000000000" pitchFamily="34" charset="-128"/>
              <a:ea typeface="Yu Gothic Medium" panose="020B0400000000000000" pitchFamily="34" charset="-128"/>
            </a:endParaRPr>
          </a:p>
        </p:txBody>
      </p:sp>
      <p:pic>
        <p:nvPicPr>
          <p:cNvPr id="16" name="Picture 15">
            <a:extLst>
              <a:ext uri="{FF2B5EF4-FFF2-40B4-BE49-F238E27FC236}">
                <a16:creationId xmlns:a16="http://schemas.microsoft.com/office/drawing/2014/main" id="{7E79C813-4B10-E806-2BA6-A16EAEE76628}"/>
              </a:ext>
            </a:extLst>
          </p:cNvPr>
          <p:cNvPicPr>
            <a:picLocks noChangeAspect="1"/>
          </p:cNvPicPr>
          <p:nvPr/>
        </p:nvPicPr>
        <p:blipFill>
          <a:blip r:embed="rId5"/>
          <a:stretch>
            <a:fillRect/>
          </a:stretch>
        </p:blipFill>
        <p:spPr>
          <a:xfrm>
            <a:off x="8473672" y="2682820"/>
            <a:ext cx="789568" cy="1283971"/>
          </a:xfrm>
          <a:prstGeom prst="rect">
            <a:avLst/>
          </a:prstGeom>
        </p:spPr>
      </p:pic>
      <p:pic>
        <p:nvPicPr>
          <p:cNvPr id="17" name="Picture 16">
            <a:extLst>
              <a:ext uri="{FF2B5EF4-FFF2-40B4-BE49-F238E27FC236}">
                <a16:creationId xmlns:a16="http://schemas.microsoft.com/office/drawing/2014/main" id="{D83CFFDB-A6B7-446B-13BD-A8848D6538BC}"/>
              </a:ext>
            </a:extLst>
          </p:cNvPr>
          <p:cNvPicPr>
            <a:picLocks noChangeAspect="1"/>
          </p:cNvPicPr>
          <p:nvPr/>
        </p:nvPicPr>
        <p:blipFill>
          <a:blip r:embed="rId5"/>
          <a:stretch>
            <a:fillRect/>
          </a:stretch>
        </p:blipFill>
        <p:spPr>
          <a:xfrm flipH="1">
            <a:off x="9619305" y="3042375"/>
            <a:ext cx="594991" cy="967556"/>
          </a:xfrm>
          <a:prstGeom prst="rect">
            <a:avLst/>
          </a:prstGeom>
        </p:spPr>
      </p:pic>
      <p:pic>
        <p:nvPicPr>
          <p:cNvPr id="4" name="Picture 3" descr="A grey object with a knob&#10;&#10;AI-generated content may be incorrect.">
            <a:extLst>
              <a:ext uri="{FF2B5EF4-FFF2-40B4-BE49-F238E27FC236}">
                <a16:creationId xmlns:a16="http://schemas.microsoft.com/office/drawing/2014/main" id="{445041DF-267A-902C-CADF-9BBCDC858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3401" y="3183038"/>
            <a:ext cx="1287281" cy="2385521"/>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B9831E-8081-FFC4-9F9F-D61119F52E7D}"/>
              </a:ext>
            </a:extLst>
          </p:cNvPr>
          <p:cNvPicPr>
            <a:picLocks noChangeAspect="1"/>
          </p:cNvPicPr>
          <p:nvPr/>
        </p:nvPicPr>
        <p:blipFill>
          <a:blip r:embed="rId3"/>
          <a:stretch>
            <a:fillRect/>
          </a:stretch>
        </p:blipFill>
        <p:spPr>
          <a:xfrm>
            <a:off x="10760751" y="3632814"/>
            <a:ext cx="866332" cy="1859626"/>
          </a:xfrm>
          <a:prstGeom prst="rect">
            <a:avLst/>
          </a:prstGeom>
        </p:spPr>
      </p:pic>
      <p:sp>
        <p:nvSpPr>
          <p:cNvPr id="9" name="TextBox 8">
            <a:extLst>
              <a:ext uri="{FF2B5EF4-FFF2-40B4-BE49-F238E27FC236}">
                <a16:creationId xmlns:a16="http://schemas.microsoft.com/office/drawing/2014/main" id="{9E8DB106-AC9C-525A-E02C-72C63CCF7FF8}"/>
              </a:ext>
            </a:extLst>
          </p:cNvPr>
          <p:cNvSpPr txBox="1"/>
          <p:nvPr/>
        </p:nvSpPr>
        <p:spPr>
          <a:xfrm>
            <a:off x="1332017" y="5799064"/>
            <a:ext cx="2039013"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カーボニック</a:t>
            </a:r>
            <a:r>
              <a:rPr lang="en-AU" sz="1400" dirty="0">
                <a:latin typeface="Yu Gothic Medium" panose="020B0400000000000000" pitchFamily="34" charset="-128"/>
                <a:ea typeface="Yu Gothic Medium" panose="020B0400000000000000" pitchFamily="34" charset="-128"/>
              </a:rPr>
              <a:t>・</a:t>
            </a:r>
            <a:br>
              <a:rPr lang="en-AU" sz="1400" dirty="0">
                <a:latin typeface="Yu Gothic Medium" panose="020B0400000000000000" pitchFamily="34" charset="-128"/>
                <a:ea typeface="Yu Gothic Medium" panose="020B0400000000000000" pitchFamily="34" charset="-128"/>
              </a:rPr>
            </a:br>
            <a:r>
              <a:rPr lang="en-AU" sz="1400" dirty="0" err="1">
                <a:latin typeface="Yu Gothic Medium" panose="020B0400000000000000" pitchFamily="34" charset="-128"/>
                <a:ea typeface="Yu Gothic Medium" panose="020B0400000000000000" pitchFamily="34" charset="-128"/>
              </a:rPr>
              <a:t>マセレーション</a:t>
            </a:r>
            <a:br>
              <a:rPr lang="en-AU" sz="1400" dirty="0">
                <a:latin typeface="Yu Gothic Medium" panose="020B0400000000000000" pitchFamily="34" charset="-128"/>
                <a:ea typeface="Yu Gothic Medium" panose="020B0400000000000000" pitchFamily="34" charset="-128"/>
              </a:rPr>
            </a:br>
            <a:r>
              <a:rPr lang="en-AU" sz="1400" dirty="0">
                <a:latin typeface="Yu Gothic Medium" panose="020B0400000000000000" pitchFamily="34" charset="-128"/>
                <a:ea typeface="Yu Gothic Medium" panose="020B0400000000000000" pitchFamily="34" charset="-128"/>
              </a:rPr>
              <a:t>（</a:t>
            </a:r>
            <a:r>
              <a:rPr lang="en-AU" sz="1400" dirty="0" err="1">
                <a:latin typeface="Yu Gothic Medium" panose="020B0400000000000000" pitchFamily="34" charset="-128"/>
                <a:ea typeface="Yu Gothic Medium" panose="020B0400000000000000" pitchFamily="34" charset="-128"/>
              </a:rPr>
              <a:t>マセラシオン</a:t>
            </a:r>
            <a:r>
              <a:rPr lang="en-AU" sz="1400" dirty="0">
                <a:latin typeface="Yu Gothic Medium" panose="020B0400000000000000" pitchFamily="34" charset="-128"/>
                <a:ea typeface="Yu Gothic Medium" panose="020B0400000000000000" pitchFamily="34" charset="-128"/>
              </a:rPr>
              <a:t>・</a:t>
            </a:r>
            <a:br>
              <a:rPr lang="en-AU" sz="1400" dirty="0">
                <a:latin typeface="Yu Gothic Medium" panose="020B0400000000000000" pitchFamily="34" charset="-128"/>
                <a:ea typeface="Yu Gothic Medium" panose="020B0400000000000000" pitchFamily="34" charset="-128"/>
              </a:rPr>
            </a:br>
            <a:r>
              <a:rPr lang="en-AU" sz="1400" dirty="0" err="1">
                <a:latin typeface="Yu Gothic Medium" panose="020B0400000000000000" pitchFamily="34" charset="-128"/>
                <a:ea typeface="Yu Gothic Medium" panose="020B0400000000000000" pitchFamily="34" charset="-128"/>
              </a:rPr>
              <a:t>カルボニック</a:t>
            </a:r>
            <a:r>
              <a:rPr lang="en-AU" sz="1400" dirty="0">
                <a:latin typeface="Yu Gothic Medium" panose="020B0400000000000000" pitchFamily="34" charset="-128"/>
                <a:ea typeface="Yu Gothic Medium" panose="020B0400000000000000" pitchFamily="34" charset="-128"/>
              </a:rPr>
              <a:t>）</a:t>
            </a:r>
          </a:p>
        </p:txBody>
      </p:sp>
      <p:sp>
        <p:nvSpPr>
          <p:cNvPr id="10" name="TextBox 9">
            <a:extLst>
              <a:ext uri="{FF2B5EF4-FFF2-40B4-BE49-F238E27FC236}">
                <a16:creationId xmlns:a16="http://schemas.microsoft.com/office/drawing/2014/main" id="{FD4C0A40-C784-6C98-6DB1-6AB956F004FC}"/>
              </a:ext>
            </a:extLst>
          </p:cNvPr>
          <p:cNvSpPr txBox="1"/>
          <p:nvPr/>
        </p:nvSpPr>
        <p:spPr>
          <a:xfrm>
            <a:off x="3925099" y="5875326"/>
            <a:ext cx="1750536"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長時間の</a:t>
            </a:r>
            <a:br>
              <a:rPr lang="en-AU" sz="1400" dirty="0">
                <a:latin typeface="Yu Gothic Medium" panose="020B0400000000000000" pitchFamily="34" charset="-128"/>
                <a:ea typeface="Yu Gothic Medium" panose="020B0400000000000000" pitchFamily="34" charset="-128"/>
              </a:rPr>
            </a:br>
            <a:r>
              <a:rPr lang="ja-JP" altLang="en-US" sz="1400">
                <a:latin typeface="Yu Gothic Medium" panose="020B0400000000000000" pitchFamily="34" charset="-128"/>
                <a:ea typeface="Yu Gothic Medium" panose="020B0400000000000000" pitchFamily="34" charset="-128"/>
              </a:rPr>
              <a:t>果皮との接触</a:t>
            </a:r>
            <a:endParaRPr lang="en-AU" sz="14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6531637" y="5884559"/>
            <a:ext cx="1844265" cy="523220"/>
          </a:xfrm>
          <a:prstGeom prst="rect">
            <a:avLst/>
          </a:prstGeom>
          <a:noFill/>
        </p:spPr>
        <p:txBody>
          <a:bodyPr wrap="square" rtlCol="0">
            <a:noAutofit/>
          </a:bodyPr>
          <a:lstStyle/>
          <a:p>
            <a:pPr algn="ctr"/>
            <a:r>
              <a:rPr lang="en-AU" sz="1400" dirty="0" err="1">
                <a:latin typeface="Yu Gothic Medium" panose="020B0400000000000000" pitchFamily="34" charset="-128"/>
                <a:ea typeface="Yu Gothic Medium" panose="020B0400000000000000" pitchFamily="34" charset="-128"/>
              </a:rPr>
              <a:t>ステンレス製タンク</a:t>
            </a:r>
            <a:endParaRPr lang="en-AU" sz="1400" dirty="0">
              <a:latin typeface="Yu Gothic Medium" panose="020B0400000000000000" pitchFamily="34" charset="-128"/>
              <a:ea typeface="Yu Gothic Medium" panose="020B0400000000000000" pitchFamily="34" charset="-128"/>
            </a:endParaRP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4"/>
          <a:stretch>
            <a:fillRect/>
          </a:stretch>
        </p:blipFill>
        <p:spPr>
          <a:xfrm>
            <a:off x="1688085"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4"/>
          <a:stretch>
            <a:fillRect/>
          </a:stretch>
        </p:blipFill>
        <p:spPr>
          <a:xfrm>
            <a:off x="4136711"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524359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5226388" y="2937328"/>
            <a:ext cx="900598" cy="461665"/>
          </a:xfrm>
          <a:prstGeom prst="rect">
            <a:avLst/>
          </a:prstGeom>
          <a:noFill/>
        </p:spPr>
        <p:txBody>
          <a:bodyPr wrap="square" rtlCol="0">
            <a:spAutoFit/>
          </a:bodyPr>
          <a:lstStyle/>
          <a:p>
            <a:pPr algn="ctr"/>
            <a:r>
              <a:rPr lang="en-US" sz="800" dirty="0">
                <a:solidFill>
                  <a:schemeClr val="bg1"/>
                </a:solidFill>
                <a:latin typeface="Yu Gothic Medium" panose="020B0400000000000000" pitchFamily="34" charset="-128"/>
                <a:ea typeface="Yu Gothic Medium" panose="020B0400000000000000" pitchFamily="34" charset="-128"/>
              </a:rPr>
              <a:t> </a:t>
            </a:r>
            <a:r>
              <a:rPr lang="ja-JP" altLang="en-US" sz="800">
                <a:solidFill>
                  <a:schemeClr val="bg1"/>
                </a:solidFill>
                <a:latin typeface="Yu Gothic Medium" panose="020B0400000000000000" pitchFamily="34" charset="-128"/>
                <a:ea typeface="Yu Gothic Medium" panose="020B0400000000000000" pitchFamily="34" charset="-128"/>
              </a:rPr>
              <a:t>マセレーション</a:t>
            </a:r>
            <a:r>
              <a:rPr lang="en-US" sz="800" dirty="0" err="1">
                <a:solidFill>
                  <a:schemeClr val="bg1"/>
                </a:solidFill>
                <a:latin typeface="Yu Gothic Medium" panose="020B0400000000000000" pitchFamily="34" charset="-128"/>
                <a:ea typeface="Yu Gothic Medium" panose="020B0400000000000000" pitchFamily="34" charset="-128"/>
              </a:rPr>
              <a:t>の時間を</a:t>
            </a:r>
            <a:br>
              <a:rPr lang="en-US" sz="800" dirty="0">
                <a:solidFill>
                  <a:schemeClr val="bg1"/>
                </a:solidFill>
                <a:latin typeface="Yu Gothic Medium" panose="020B0400000000000000" pitchFamily="34" charset="-128"/>
                <a:ea typeface="Yu Gothic Medium" panose="020B0400000000000000" pitchFamily="34" charset="-128"/>
              </a:rPr>
            </a:br>
            <a:r>
              <a:rPr lang="en-US" sz="800" dirty="0" err="1">
                <a:solidFill>
                  <a:schemeClr val="bg1"/>
                </a:solidFill>
                <a:latin typeface="Yu Gothic Medium" panose="020B0400000000000000" pitchFamily="34" charset="-128"/>
                <a:ea typeface="Yu Gothic Medium" panose="020B0400000000000000" pitchFamily="34" charset="-128"/>
              </a:rPr>
              <a:t>延長する</a:t>
            </a:r>
            <a:endParaRPr lang="en-US" sz="800" dirty="0">
              <a:solidFill>
                <a:schemeClr val="bg1"/>
              </a:solidFill>
              <a:latin typeface="Yu Gothic Medium" panose="020B0400000000000000" pitchFamily="34" charset="-128"/>
              <a:ea typeface="Yu Gothic Medium" panose="020B0400000000000000" pitchFamily="34" charset="-128"/>
            </a:endParaRP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4"/>
          <a:stretch>
            <a:fillRect/>
          </a:stretch>
        </p:blipFill>
        <p:spPr>
          <a:xfrm>
            <a:off x="6756071" y="3475255"/>
            <a:ext cx="1317749" cy="2174745"/>
          </a:xfrm>
          <a:prstGeom prst="rect">
            <a:avLst/>
          </a:prstGeom>
        </p:spPr>
      </p:pic>
      <p:pic>
        <p:nvPicPr>
          <p:cNvPr id="4" name="Picture 3">
            <a:extLst>
              <a:ext uri="{FF2B5EF4-FFF2-40B4-BE49-F238E27FC236}">
                <a16:creationId xmlns:a16="http://schemas.microsoft.com/office/drawing/2014/main" id="{1A66FFD0-2549-42FC-26A9-16CB735E037B}"/>
              </a:ext>
            </a:extLst>
          </p:cNvPr>
          <p:cNvPicPr>
            <a:picLocks noChangeAspect="1"/>
          </p:cNvPicPr>
          <p:nvPr/>
        </p:nvPicPr>
        <p:blipFill>
          <a:blip r:embed="rId5"/>
          <a:stretch>
            <a:fillRect/>
          </a:stretch>
        </p:blipFill>
        <p:spPr>
          <a:xfrm>
            <a:off x="1487984" y="2878293"/>
            <a:ext cx="558800" cy="1041400"/>
          </a:xfrm>
          <a:prstGeom prst="rect">
            <a:avLst/>
          </a:prstGeom>
        </p:spPr>
      </p:pic>
      <p:sp>
        <p:nvSpPr>
          <p:cNvPr id="5" name="Oval 4">
            <a:extLst>
              <a:ext uri="{FF2B5EF4-FFF2-40B4-BE49-F238E27FC236}">
                <a16:creationId xmlns:a16="http://schemas.microsoft.com/office/drawing/2014/main" id="{2AA11C49-5C71-E9DD-F9AD-2629BC9B5A64}"/>
              </a:ext>
            </a:extLst>
          </p:cNvPr>
          <p:cNvSpPr/>
          <p:nvPr/>
        </p:nvSpPr>
        <p:spPr>
          <a:xfrm>
            <a:off x="2705444"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2" name="TextBox 11">
            <a:extLst>
              <a:ext uri="{FF2B5EF4-FFF2-40B4-BE49-F238E27FC236}">
                <a16:creationId xmlns:a16="http://schemas.microsoft.com/office/drawing/2014/main" id="{A4A35050-E553-E6AF-C413-F3384C12FE08}"/>
              </a:ext>
            </a:extLst>
          </p:cNvPr>
          <p:cNvSpPr txBox="1"/>
          <p:nvPr/>
        </p:nvSpPr>
        <p:spPr>
          <a:xfrm>
            <a:off x="2632054" y="2925399"/>
            <a:ext cx="959051" cy="461665"/>
          </a:xfrm>
          <a:prstGeom prst="rect">
            <a:avLst/>
          </a:prstGeom>
          <a:noFill/>
        </p:spPr>
        <p:txBody>
          <a:bodyPr wrap="square" rtlCol="0">
            <a:spAutoFit/>
          </a:bodyPr>
          <a:lstStyle/>
          <a:p>
            <a:pPr algn="ctr"/>
            <a:r>
              <a:rPr lang="ja-JP" altLang="en-US" sz="800">
                <a:solidFill>
                  <a:schemeClr val="bg1"/>
                </a:solidFill>
                <a:latin typeface="Yu Gothic Medium" panose="020B0400000000000000" pitchFamily="34" charset="-128"/>
                <a:ea typeface="Yu Gothic Medium" panose="020B0400000000000000" pitchFamily="34" charset="-128"/>
              </a:rPr>
              <a:t>果梗がついた</a:t>
            </a:r>
            <a:br>
              <a:rPr lang="en-US" altLang="ja-JP" sz="800" dirty="0">
                <a:solidFill>
                  <a:schemeClr val="bg1"/>
                </a:solidFill>
                <a:latin typeface="Yu Gothic Medium" panose="020B0400000000000000" pitchFamily="34" charset="-128"/>
                <a:ea typeface="Yu Gothic Medium" panose="020B0400000000000000" pitchFamily="34" charset="-128"/>
              </a:rPr>
            </a:br>
            <a:r>
              <a:rPr lang="ja-JP" altLang="en-US" sz="800">
                <a:solidFill>
                  <a:schemeClr val="bg1"/>
                </a:solidFill>
                <a:latin typeface="Yu Gothic Medium" panose="020B0400000000000000" pitchFamily="34" charset="-128"/>
                <a:ea typeface="Yu Gothic Medium" panose="020B0400000000000000" pitchFamily="34" charset="-128"/>
              </a:rPr>
              <a:t>ままのブドウの</a:t>
            </a:r>
            <a:br>
              <a:rPr lang="en-US" altLang="ja-JP" sz="800" dirty="0">
                <a:solidFill>
                  <a:schemeClr val="bg1"/>
                </a:solidFill>
                <a:latin typeface="Yu Gothic Medium" panose="020B0400000000000000" pitchFamily="34" charset="-128"/>
                <a:ea typeface="Yu Gothic Medium" panose="020B0400000000000000" pitchFamily="34" charset="-128"/>
              </a:rPr>
            </a:br>
            <a:r>
              <a:rPr lang="ja-JP" altLang="en-US" sz="800">
                <a:solidFill>
                  <a:schemeClr val="bg1"/>
                </a:solidFill>
                <a:latin typeface="Yu Gothic Medium" panose="020B0400000000000000" pitchFamily="34" charset="-128"/>
                <a:ea typeface="Yu Gothic Medium" panose="020B0400000000000000" pitchFamily="34" charset="-128"/>
              </a:rPr>
              <a:t>房丸ごと</a:t>
            </a:r>
            <a:endParaRPr lang="en-US" sz="800" dirty="0">
              <a:solidFill>
                <a:schemeClr val="bg1"/>
              </a:solidFill>
              <a:latin typeface="Yu Gothic Medium" panose="020B0400000000000000" pitchFamily="34" charset="-128"/>
              <a:ea typeface="Yu Gothic Medium" panose="020B0400000000000000" pitchFamily="34" charset="-128"/>
            </a:endParaRPr>
          </a:p>
        </p:txBody>
      </p:sp>
      <p:pic>
        <p:nvPicPr>
          <p:cNvPr id="18" name="Picture 17">
            <a:extLst>
              <a:ext uri="{FF2B5EF4-FFF2-40B4-BE49-F238E27FC236}">
                <a16:creationId xmlns:a16="http://schemas.microsoft.com/office/drawing/2014/main" id="{A213541F-8323-1461-16DE-9053ABDC42DF}"/>
              </a:ext>
            </a:extLst>
          </p:cNvPr>
          <p:cNvPicPr>
            <a:picLocks noChangeAspect="1"/>
          </p:cNvPicPr>
          <p:nvPr/>
        </p:nvPicPr>
        <p:blipFill>
          <a:blip r:embed="rId6"/>
          <a:stretch>
            <a:fillRect/>
          </a:stretch>
        </p:blipFill>
        <p:spPr>
          <a:xfrm>
            <a:off x="9188796" y="3914084"/>
            <a:ext cx="1884218" cy="1928657"/>
          </a:xfrm>
          <a:prstGeom prst="rect">
            <a:avLst/>
          </a:prstGeom>
        </p:spPr>
      </p:pic>
      <p:sp>
        <p:nvSpPr>
          <p:cNvPr id="19" name="TextBox 18">
            <a:extLst>
              <a:ext uri="{FF2B5EF4-FFF2-40B4-BE49-F238E27FC236}">
                <a16:creationId xmlns:a16="http://schemas.microsoft.com/office/drawing/2014/main" id="{61773704-3F1A-A60D-1B3E-3D31112C1FBC}"/>
              </a:ext>
            </a:extLst>
          </p:cNvPr>
          <p:cNvSpPr txBox="1"/>
          <p:nvPr/>
        </p:nvSpPr>
        <p:spPr>
          <a:xfrm>
            <a:off x="9349652" y="5884559"/>
            <a:ext cx="1844265" cy="523220"/>
          </a:xfrm>
          <a:prstGeom prst="rect">
            <a:avLst/>
          </a:prstGeom>
          <a:noFill/>
        </p:spPr>
        <p:txBody>
          <a:bodyPr wrap="square" rtlCol="0">
            <a:noAutofit/>
          </a:bodyPr>
          <a:lstStyle/>
          <a:p>
            <a:pPr algn="ctr"/>
            <a:r>
              <a:rPr lang="en-US" sz="1400" dirty="0" err="1">
                <a:latin typeface="Yu Gothic Medium" panose="020B0400000000000000" pitchFamily="34" charset="-128"/>
                <a:ea typeface="Yu Gothic Medium" panose="020B0400000000000000" pitchFamily="34" charset="-128"/>
              </a:rPr>
              <a:t>熟成</a:t>
            </a:r>
            <a:endParaRPr lang="en-AU" sz="1400" dirty="0">
              <a:latin typeface="Yu Gothic Medium" panose="020B0400000000000000" pitchFamily="34" charset="-128"/>
              <a:ea typeface="Yu Gothic Medium" panose="020B0400000000000000" pitchFamily="34" charset="-128"/>
            </a:endParaRPr>
          </a:p>
          <a:p>
            <a:pPr algn="ctr"/>
            <a:endParaRPr lang="en-AU" sz="1400" dirty="0">
              <a:latin typeface="Yu Gothic Medium" panose="020B0400000000000000" pitchFamily="34" charset="-128"/>
              <a:ea typeface="Yu Gothic Medium" panose="020B0400000000000000" pitchFamily="34" charset="-128"/>
            </a:endParaRPr>
          </a:p>
        </p:txBody>
      </p:sp>
      <p:sp>
        <p:nvSpPr>
          <p:cNvPr id="3" name="Text Placeholder 4">
            <a:extLst>
              <a:ext uri="{FF2B5EF4-FFF2-40B4-BE49-F238E27FC236}">
                <a16:creationId xmlns:a16="http://schemas.microsoft.com/office/drawing/2014/main" id="{D9019BDF-01C2-7DE2-07A6-87C705B8BE52}"/>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Yu Gothic Medium" panose="020B0400000000000000" pitchFamily="34" charset="-128"/>
                <a:ea typeface="Yu Gothic Medium" panose="020B0400000000000000" pitchFamily="34" charset="-128"/>
              </a:rPr>
              <a:t>醸造</a:t>
            </a:r>
            <a:endParaRPr lang="en-AU" altLang="ja-JP" sz="3200"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グルナッシュに影響を与える</a:t>
            </a:r>
          </a:p>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醸造技術</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389911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ACE118-C65C-29CD-D307-CFDDDA77CA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1269" y="2733911"/>
            <a:ext cx="668327" cy="2624406"/>
          </a:xfrm>
          <a:prstGeom prst="rect">
            <a:avLst/>
          </a:prstGeom>
        </p:spPr>
      </p:pic>
      <p:pic>
        <p:nvPicPr>
          <p:cNvPr id="2" name="Picture 1">
            <a:extLst>
              <a:ext uri="{FF2B5EF4-FFF2-40B4-BE49-F238E27FC236}">
                <a16:creationId xmlns:a16="http://schemas.microsoft.com/office/drawing/2014/main" id="{20B19294-3F86-C0C0-C08B-CEAA736FA3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26473" y="2008288"/>
            <a:ext cx="809135" cy="3350029"/>
          </a:xfrm>
          <a:prstGeom prst="rect">
            <a:avLst/>
          </a:prstGeom>
        </p:spPr>
      </p:pic>
      <p:pic>
        <p:nvPicPr>
          <p:cNvPr id="5" name="Picture Placeholder 8">
            <a:extLst>
              <a:ext uri="{FF2B5EF4-FFF2-40B4-BE49-F238E27FC236}">
                <a16:creationId xmlns:a16="http://schemas.microsoft.com/office/drawing/2014/main" id="{2D8C75B1-B6C7-7C18-030C-DB7BD89E650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39908" y="1724856"/>
            <a:ext cx="1270924" cy="3847526"/>
          </a:xfrm>
          <a:prstGeom prst="rect">
            <a:avLst/>
          </a:prstGeom>
        </p:spPr>
      </p:pic>
      <p:pic>
        <p:nvPicPr>
          <p:cNvPr id="4" name="Picture Placeholder 8">
            <a:extLst>
              <a:ext uri="{FF2B5EF4-FFF2-40B4-BE49-F238E27FC236}">
                <a16:creationId xmlns:a16="http://schemas.microsoft.com/office/drawing/2014/main" id="{39B747EB-E31F-2D9F-8FA1-925CC0E8D3C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34692" y="1952546"/>
            <a:ext cx="1270924" cy="3392145"/>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516048" y="542225"/>
            <a:ext cx="9221368" cy="1204176"/>
          </a:xfrm>
          <a:prstGeom prst="rect">
            <a:avLst/>
          </a:prstGeom>
          <a:noFill/>
        </p:spPr>
        <p:txBody>
          <a:bodyPr wrap="square">
            <a:spAutoFit/>
          </a:bodyPr>
          <a:lstStyle/>
          <a:p>
            <a:pPr>
              <a:lnSpc>
                <a:spcPct val="82000"/>
              </a:lnSpc>
            </a:pPr>
            <a:r>
              <a:rPr lang="ja-JP" altLang="en-US" sz="3200">
                <a:solidFill>
                  <a:srgbClr val="601329"/>
                </a:solidFill>
                <a:latin typeface="Yu Gothic Medium" panose="020B0400000000000000" pitchFamily="34" charset="-128"/>
                <a:ea typeface="Yu Gothic Medium" panose="020B0400000000000000" pitchFamily="34" charset="-128"/>
              </a:rPr>
              <a:t>グルナッシュ</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5440">
                <a:solidFill>
                  <a:srgbClr val="B2D8BE"/>
                </a:solidFill>
                <a:latin typeface="Yu Gothic Medium" panose="020B0400000000000000" pitchFamily="34" charset="-128"/>
                <a:ea typeface="Yu Gothic Medium" panose="020B0400000000000000" pitchFamily="34" charset="-128"/>
              </a:rPr>
              <a:t>とブレンド</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666434" y="4030737"/>
            <a:ext cx="1816909"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GRENACHE</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4345613" y="4218432"/>
            <a:ext cx="1441517" cy="371255"/>
          </a:xfrm>
          <a:prstGeom prst="rect">
            <a:avLst/>
          </a:prstGeom>
          <a:noFill/>
        </p:spPr>
        <p:txBody>
          <a:bodyPr wrap="square" rtlCol="0">
            <a:spAutoFit/>
          </a:bodyPr>
          <a:lstStyle/>
          <a:p>
            <a:pPr algn="ctr">
              <a:lnSpc>
                <a:spcPct val="82000"/>
              </a:lnSpc>
            </a:pPr>
            <a:r>
              <a:rPr lang="en-US" sz="2200" b="1" dirty="0">
                <a:solidFill>
                  <a:schemeClr val="bg1"/>
                </a:solidFill>
                <a:latin typeface="Neue Haas Grotesk Text Pro" panose="020B0504020202020204" pitchFamily="34" charset="77"/>
              </a:rPr>
              <a:t>BLEND</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139466" y="3965753"/>
            <a:ext cx="99578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ROSÉ</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9021373" y="4178447"/>
            <a:ext cx="1725409"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FORTIFIED</a:t>
            </a:r>
          </a:p>
        </p:txBody>
      </p:sp>
      <p:sp>
        <p:nvSpPr>
          <p:cNvPr id="28" name="TextBox 27">
            <a:extLst>
              <a:ext uri="{FF2B5EF4-FFF2-40B4-BE49-F238E27FC236}">
                <a16:creationId xmlns:a16="http://schemas.microsoft.com/office/drawing/2014/main" id="{1617841B-B60D-26ED-EA55-F06AC49BAAE1}"/>
              </a:ext>
            </a:extLst>
          </p:cNvPr>
          <p:cNvSpPr txBox="1"/>
          <p:nvPr/>
        </p:nvSpPr>
        <p:spPr>
          <a:xfrm>
            <a:off x="1596054" y="5572382"/>
            <a:ext cx="1828486" cy="523220"/>
          </a:xfrm>
          <a:prstGeom prst="rect">
            <a:avLst/>
          </a:prstGeom>
          <a:noFill/>
        </p:spPr>
        <p:txBody>
          <a:bodyPr wrap="square" rtlCol="0">
            <a:noAutofit/>
          </a:bodyPr>
          <a:lstStyle/>
          <a:p>
            <a:pPr algn="ctr"/>
            <a:r>
              <a:rPr lang="ja-JP" altLang="en-US" sz="1400" b="1">
                <a:latin typeface="Yu Gothic" panose="020B0400000000000000" pitchFamily="34" charset="-128"/>
                <a:ea typeface="Yu Gothic" panose="020B0400000000000000" pitchFamily="34" charset="-128"/>
              </a:rPr>
              <a:t>単一品種のワイン</a:t>
            </a:r>
            <a:br>
              <a:rPr lang="ja-JP" altLang="en-US" sz="1400" b="1">
                <a:latin typeface="Yu Gothic" panose="020B0400000000000000" pitchFamily="34" charset="-128"/>
                <a:ea typeface="Yu Gothic" panose="020B0400000000000000" pitchFamily="34" charset="-128"/>
              </a:rPr>
            </a:br>
            <a:r>
              <a:rPr lang="ja-JP" altLang="en-US" sz="1400" b="1">
                <a:latin typeface="Yu Gothic" panose="020B0400000000000000" pitchFamily="34" charset="-128"/>
                <a:ea typeface="Yu Gothic" panose="020B0400000000000000" pitchFamily="34" charset="-128"/>
              </a:rPr>
              <a:t>として</a:t>
            </a:r>
            <a:endParaRPr lang="en-AU" sz="1400" b="1" dirty="0">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614BD59D-24BC-E156-4BD7-0DA8F13A109D}"/>
              </a:ext>
            </a:extLst>
          </p:cNvPr>
          <p:cNvSpPr txBox="1"/>
          <p:nvPr/>
        </p:nvSpPr>
        <p:spPr>
          <a:xfrm>
            <a:off x="3691710" y="5572382"/>
            <a:ext cx="2818753" cy="523220"/>
          </a:xfrm>
          <a:prstGeom prst="rect">
            <a:avLst/>
          </a:prstGeom>
          <a:noFill/>
        </p:spPr>
        <p:txBody>
          <a:bodyPr wrap="square" rtlCol="0">
            <a:noAutofit/>
          </a:bodyPr>
          <a:lstStyle/>
          <a:p>
            <a:pPr algn="ctr"/>
            <a:r>
              <a:rPr lang="ja-JP" altLang="en-US" sz="1400" b="1">
                <a:latin typeface="Yu Gothic" panose="020B0400000000000000" pitchFamily="34" charset="-128"/>
                <a:ea typeface="Yu Gothic" panose="020B0400000000000000" pitchFamily="34" charset="-128"/>
              </a:rPr>
              <a:t>ブレンドワイン、</a:t>
            </a:r>
            <a:endParaRPr lang="en-AU" sz="1400" b="1" dirty="0">
              <a:latin typeface="Yu Gothic" panose="020B0400000000000000" pitchFamily="34" charset="-128"/>
              <a:ea typeface="Yu Gothic" panose="020B0400000000000000" pitchFamily="34" charset="-128"/>
            </a:endParaRPr>
          </a:p>
          <a:p>
            <a:pPr algn="ctr"/>
            <a:r>
              <a:rPr lang="ja-JP" altLang="en-US" sz="1400">
                <a:latin typeface="Yu Gothic Medium" panose="020B0400000000000000" pitchFamily="34" charset="-128"/>
                <a:ea typeface="Yu Gothic Medium" panose="020B0400000000000000" pitchFamily="34" charset="-128"/>
              </a:rPr>
              <a:t>特にシラーズ、マタロ</a:t>
            </a:r>
            <a:br>
              <a:rPr lang="ja-JP" altLang="en-US" sz="1400">
                <a:latin typeface="Yu Gothic Medium" panose="020B0400000000000000" pitchFamily="34" charset="-128"/>
                <a:ea typeface="Yu Gothic Medium" panose="020B0400000000000000" pitchFamily="34" charset="-128"/>
              </a:rPr>
            </a:br>
            <a:r>
              <a:rPr lang="en-US" altLang="ja-JP" sz="1400" dirty="0">
                <a:latin typeface="Yu Gothic Medium" panose="020B0400000000000000" pitchFamily="34" charset="-128"/>
                <a:ea typeface="Yu Gothic Medium" panose="020B0400000000000000" pitchFamily="34" charset="-128"/>
              </a:rPr>
              <a:t>(</a:t>
            </a:r>
            <a:r>
              <a:rPr lang="ja-JP" altLang="en-US" sz="1400">
                <a:latin typeface="Yu Gothic Medium" panose="020B0400000000000000" pitchFamily="34" charset="-128"/>
                <a:ea typeface="Yu Gothic Medium" panose="020B0400000000000000" pitchFamily="34" charset="-128"/>
              </a:rPr>
              <a:t>ムールヴェードル</a:t>
            </a:r>
            <a:r>
              <a:rPr lang="en-US" altLang="ja-JP" sz="1400" dirty="0">
                <a:latin typeface="Yu Gothic Medium" panose="020B0400000000000000" pitchFamily="34" charset="-128"/>
                <a:ea typeface="Yu Gothic Medium" panose="020B0400000000000000" pitchFamily="34" charset="-128"/>
              </a:rPr>
              <a:t>) </a:t>
            </a:r>
            <a:r>
              <a:rPr lang="ja-JP" altLang="en-US" sz="1400">
                <a:latin typeface="Yu Gothic Medium" panose="020B0400000000000000" pitchFamily="34" charset="-128"/>
                <a:ea typeface="Yu Gothic Medium" panose="020B0400000000000000" pitchFamily="34" charset="-128"/>
              </a:rPr>
              <a:t>と共に</a:t>
            </a:r>
            <a:r>
              <a:rPr lang="en-AU" sz="1400" dirty="0">
                <a:latin typeface="Yu Gothic Medium" panose="020B0400000000000000" pitchFamily="34" charset="-128"/>
                <a:ea typeface="Yu Gothic Medium" panose="020B0400000000000000" pitchFamily="34" charset="-128"/>
              </a:rPr>
              <a:t>GSM</a:t>
            </a:r>
            <a:r>
              <a:rPr lang="ja-JP" altLang="en-US" sz="1400">
                <a:latin typeface="Yu Gothic Medium" panose="020B0400000000000000" pitchFamily="34" charset="-128"/>
                <a:ea typeface="Yu Gothic Medium" panose="020B0400000000000000" pitchFamily="34" charset="-128"/>
              </a:rPr>
              <a:t>ブレンドとして</a:t>
            </a:r>
            <a:endParaRPr lang="en-AU" sz="1400" dirty="0">
              <a:latin typeface="Yu Gothic Medium" panose="020B0400000000000000" pitchFamily="34" charset="-128"/>
              <a:ea typeface="Yu Gothic Medium" panose="020B0400000000000000" pitchFamily="34" charset="-128"/>
            </a:endParaRPr>
          </a:p>
        </p:txBody>
      </p:sp>
      <p:sp>
        <p:nvSpPr>
          <p:cNvPr id="30" name="TextBox 29">
            <a:extLst>
              <a:ext uri="{FF2B5EF4-FFF2-40B4-BE49-F238E27FC236}">
                <a16:creationId xmlns:a16="http://schemas.microsoft.com/office/drawing/2014/main" id="{1D9A64CF-2A0D-5430-4DF6-4F6667A60624}"/>
              </a:ext>
            </a:extLst>
          </p:cNvPr>
          <p:cNvSpPr txBox="1"/>
          <p:nvPr/>
        </p:nvSpPr>
        <p:spPr>
          <a:xfrm>
            <a:off x="6701651" y="5572382"/>
            <a:ext cx="2027664" cy="523220"/>
          </a:xfrm>
          <a:prstGeom prst="rect">
            <a:avLst/>
          </a:prstGeom>
          <a:noFill/>
        </p:spPr>
        <p:txBody>
          <a:bodyPr wrap="square" rtlCol="0">
            <a:noAutofit/>
          </a:bodyPr>
          <a:lstStyle/>
          <a:p>
            <a:pPr algn="ctr"/>
            <a:r>
              <a:rPr lang="en-AU" sz="1400" b="1" dirty="0" err="1">
                <a:latin typeface="Yu Gothic" panose="020B0400000000000000" pitchFamily="34" charset="-128"/>
                <a:ea typeface="Yu Gothic" panose="020B0400000000000000" pitchFamily="34" charset="-128"/>
              </a:rPr>
              <a:t>ロゼ</a:t>
            </a:r>
            <a:endParaRPr lang="en-AU" sz="1400" b="1" dirty="0">
              <a:latin typeface="Yu Gothic" panose="020B0400000000000000" pitchFamily="34" charset="-128"/>
              <a:ea typeface="Yu Gothic" panose="020B0400000000000000" pitchFamily="34" charset="-128"/>
            </a:endParaRPr>
          </a:p>
          <a:p>
            <a:pPr algn="ctr"/>
            <a:endParaRPr lang="en-AU" sz="1400" b="1" dirty="0">
              <a:latin typeface="Yu Gothic" panose="020B0400000000000000" pitchFamily="34" charset="-128"/>
              <a:ea typeface="Yu Gothic" panose="020B0400000000000000" pitchFamily="34" charset="-128"/>
            </a:endParaRPr>
          </a:p>
        </p:txBody>
      </p:sp>
      <p:sp>
        <p:nvSpPr>
          <p:cNvPr id="31" name="TextBox 30">
            <a:extLst>
              <a:ext uri="{FF2B5EF4-FFF2-40B4-BE49-F238E27FC236}">
                <a16:creationId xmlns:a16="http://schemas.microsoft.com/office/drawing/2014/main" id="{1070711A-F28E-9F69-1895-27072633F4C1}"/>
              </a:ext>
            </a:extLst>
          </p:cNvPr>
          <p:cNvSpPr txBox="1"/>
          <p:nvPr/>
        </p:nvSpPr>
        <p:spPr>
          <a:xfrm>
            <a:off x="9065334" y="5576263"/>
            <a:ext cx="1648680" cy="523220"/>
          </a:xfrm>
          <a:prstGeom prst="rect">
            <a:avLst/>
          </a:prstGeom>
          <a:noFill/>
        </p:spPr>
        <p:txBody>
          <a:bodyPr wrap="square" rtlCol="0">
            <a:noAutofit/>
          </a:bodyPr>
          <a:lstStyle/>
          <a:p>
            <a:pPr algn="ctr"/>
            <a:r>
              <a:rPr lang="ja-JP" altLang="en-US" sz="1400" b="1">
                <a:latin typeface="Yu Gothic" panose="020B0400000000000000" pitchFamily="34" charset="-128"/>
                <a:ea typeface="Yu Gothic" panose="020B0400000000000000" pitchFamily="34" charset="-128"/>
              </a:rPr>
              <a:t>酒精強化、</a:t>
            </a:r>
            <a:r>
              <a:rPr lang="ja-JP" altLang="en-US" sz="1400">
                <a:latin typeface="Yu Gothic Medium" panose="020B0400000000000000" pitchFamily="34" charset="-128"/>
                <a:ea typeface="Yu Gothic Medium" panose="020B0400000000000000" pitchFamily="34" charset="-128"/>
              </a:rPr>
              <a:t> 特に</a:t>
            </a:r>
            <a:br>
              <a:rPr lang="ja-JP" altLang="en-US" sz="1400">
                <a:latin typeface="Yu Gothic Medium" panose="020B0400000000000000" pitchFamily="34" charset="-128"/>
                <a:ea typeface="Yu Gothic Medium" panose="020B0400000000000000" pitchFamily="34" charset="-128"/>
              </a:rPr>
            </a:br>
            <a:r>
              <a:rPr lang="ja-JP" altLang="en-US" sz="1400">
                <a:latin typeface="Yu Gothic Medium" panose="020B0400000000000000" pitchFamily="34" charset="-128"/>
                <a:ea typeface="Yu Gothic Medium" panose="020B0400000000000000" pitchFamily="34" charset="-128"/>
              </a:rPr>
              <a:t>トウニースタイルのものに</a:t>
            </a:r>
            <a:endParaRPr lang="en-AU" sz="14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5917851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88F54913-2210-3564-CA2F-6D846A4820A2}"/>
              </a:ext>
            </a:extLst>
          </p:cNvPr>
          <p:cNvCxnSpPr>
            <a:cxnSpLocks/>
          </p:cNvCxnSpPr>
          <p:nvPr/>
        </p:nvCxnSpPr>
        <p:spPr>
          <a:xfrm>
            <a:off x="6858000" y="5126569"/>
            <a:ext cx="23158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8" name="Picture Placeholder 8">
            <a:extLst>
              <a:ext uri="{FF2B5EF4-FFF2-40B4-BE49-F238E27FC236}">
                <a16:creationId xmlns:a16="http://schemas.microsoft.com/office/drawing/2014/main" id="{861BEEDC-AAF0-D0FF-D62B-942D2C15701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50452" y="584199"/>
            <a:ext cx="2306769" cy="6156857"/>
          </a:xfrm>
          <a:prstGeom prst="rect">
            <a:avLst/>
          </a:prstGeom>
        </p:spPr>
      </p:pic>
      <p:cxnSp>
        <p:nvCxnSpPr>
          <p:cNvPr id="7" name="Straight Connector 6">
            <a:extLst>
              <a:ext uri="{FF2B5EF4-FFF2-40B4-BE49-F238E27FC236}">
                <a16:creationId xmlns:a16="http://schemas.microsoft.com/office/drawing/2014/main" id="{E88FAD44-DE6F-8604-D0D5-0262FF9E99B6}"/>
              </a:ext>
            </a:extLst>
          </p:cNvPr>
          <p:cNvCxnSpPr>
            <a:cxnSpLocks/>
            <a:stCxn id="19" idx="4"/>
          </p:cNvCxnSpPr>
          <p:nvPr/>
        </p:nvCxnSpPr>
        <p:spPr>
          <a:xfrm>
            <a:off x="4284275" y="4093381"/>
            <a:ext cx="0" cy="10965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D291017A-AAC1-2366-20F9-8813A1A9D3D5}"/>
              </a:ext>
            </a:extLst>
          </p:cNvPr>
          <p:cNvSpPr/>
          <p:nvPr/>
        </p:nvSpPr>
        <p:spPr>
          <a:xfrm>
            <a:off x="3524406" y="257364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276953"/>
          </a:xfrm>
          <a:prstGeom prst="rect">
            <a:avLst/>
          </a:prstGeom>
          <a:noFill/>
        </p:spPr>
        <p:txBody>
          <a:bodyPr wrap="square">
            <a:spAutoFit/>
          </a:bodyPr>
          <a:lstStyle/>
          <a:p>
            <a:pPr>
              <a:lnSpc>
                <a:spcPct val="82000"/>
              </a:lnSpc>
            </a:pPr>
            <a:r>
              <a:rPr lang="en-US" sz="3200" dirty="0">
                <a:solidFill>
                  <a:srgbClr val="601329"/>
                </a:solidFill>
                <a:latin typeface="Yu Gothic Medium" panose="020B0400000000000000" pitchFamily="34" charset="-128"/>
                <a:ea typeface="Yu Gothic Medium" panose="020B0400000000000000" pitchFamily="34" charset="-128"/>
              </a:rPr>
              <a:t>GSM</a:t>
            </a:r>
            <a:br>
              <a:rPr lang="en-US" sz="6000" dirty="0">
                <a:solidFill>
                  <a:srgbClr val="B2D8BE"/>
                </a:solidFill>
                <a:latin typeface="Yu Gothic Medium" panose="020B0400000000000000" pitchFamily="34" charset="-128"/>
                <a:ea typeface="Yu Gothic Medium" panose="020B0400000000000000" pitchFamily="34" charset="-128"/>
              </a:rPr>
            </a:br>
            <a:r>
              <a:rPr lang="en-US" sz="6000" kern="0" spc="600" dirty="0" err="1">
                <a:solidFill>
                  <a:schemeClr val="accent1"/>
                </a:solidFill>
                <a:latin typeface="Yu Gothic Medium" panose="020B0400000000000000" pitchFamily="34" charset="-128"/>
                <a:ea typeface="Yu Gothic Medium" panose="020B0400000000000000" pitchFamily="34" charset="-128"/>
              </a:rPr>
              <a:t>ブレンド</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5" name="object 10">
            <a:extLst>
              <a:ext uri="{FF2B5EF4-FFF2-40B4-BE49-F238E27FC236}">
                <a16:creationId xmlns:a16="http://schemas.microsoft.com/office/drawing/2014/main" id="{C478B2E1-CB5C-E487-2C8E-7DC92B488748}"/>
              </a:ext>
            </a:extLst>
          </p:cNvPr>
          <p:cNvSpPr txBox="1"/>
          <p:nvPr/>
        </p:nvSpPr>
        <p:spPr>
          <a:xfrm rot="16200000">
            <a:off x="4490357" y="4401054"/>
            <a:ext cx="4238709"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GSM BLEND</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2901142" y="5189914"/>
            <a:ext cx="27632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3580AC0-5E35-0E3A-5678-425F6FD9D979}"/>
              </a:ext>
            </a:extLst>
          </p:cNvPr>
          <p:cNvCxnSpPr>
            <a:cxnSpLocks/>
            <a:endCxn id="25" idx="1"/>
          </p:cNvCxnSpPr>
          <p:nvPr/>
        </p:nvCxnSpPr>
        <p:spPr>
          <a:xfrm>
            <a:off x="6774873" y="2025921"/>
            <a:ext cx="23158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667674" y="1331358"/>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3260362" y="3036308"/>
            <a:ext cx="2114329" cy="584775"/>
          </a:xfrm>
          <a:prstGeom prst="rect">
            <a:avLst/>
          </a:prstGeom>
          <a:noFill/>
        </p:spPr>
        <p:txBody>
          <a:bodyPr wrap="square" anchor="b">
            <a:spAutoFit/>
          </a:bodyPr>
          <a:lstStyle/>
          <a:p>
            <a:pPr algn="ctr">
              <a:spcBef>
                <a:spcPts val="217"/>
              </a:spcBef>
              <a:spcAft>
                <a:spcPts val="315"/>
              </a:spcAft>
            </a:pPr>
            <a:r>
              <a:rPr lang="ja-JP" altLang="en-US" sz="1600" b="1">
                <a:effectLst/>
                <a:latin typeface="Yu Gothic" panose="020B0400000000000000" pitchFamily="34" charset="-128"/>
                <a:ea typeface="Yu Gothic" panose="020B0400000000000000" pitchFamily="34" charset="-128"/>
              </a:rPr>
              <a:t>アルコール</a:t>
            </a:r>
            <a:br>
              <a:rPr lang="ja-JP" altLang="en-US" sz="1600" b="1">
                <a:effectLst/>
                <a:latin typeface="Yu Gothic" panose="020B0400000000000000" pitchFamily="34" charset="-128"/>
                <a:ea typeface="Yu Gothic" panose="020B0400000000000000" pitchFamily="34" charset="-128"/>
              </a:rPr>
            </a:br>
            <a:r>
              <a:rPr lang="ja-JP" altLang="en-US" sz="1600" b="1">
                <a:effectLst/>
                <a:latin typeface="Yu Gothic" panose="020B0400000000000000" pitchFamily="34" charset="-128"/>
                <a:ea typeface="Yu Gothic" panose="020B0400000000000000" pitchFamily="34" charset="-128"/>
              </a:rPr>
              <a:t>度数が上がる</a:t>
            </a:r>
            <a:endParaRPr lang="en-AU" sz="1600" b="1" dirty="0">
              <a:effectLst/>
              <a:latin typeface="Yu Gothic" panose="020B0400000000000000" pitchFamily="34" charset="-128"/>
              <a:ea typeface="Yu Gothic" panose="020B0400000000000000" pitchFamily="34" charset="-128"/>
            </a:endParaRPr>
          </a:p>
        </p:txBody>
      </p:sp>
      <p:sp>
        <p:nvSpPr>
          <p:cNvPr id="9" name="TextBox 8">
            <a:extLst>
              <a:ext uri="{FF2B5EF4-FFF2-40B4-BE49-F238E27FC236}">
                <a16:creationId xmlns:a16="http://schemas.microsoft.com/office/drawing/2014/main" id="{8626A466-7461-CC25-BFD8-7B388EA4565A}"/>
              </a:ext>
            </a:extLst>
          </p:cNvPr>
          <p:cNvSpPr txBox="1"/>
          <p:nvPr/>
        </p:nvSpPr>
        <p:spPr>
          <a:xfrm>
            <a:off x="1584305" y="5030345"/>
            <a:ext cx="1415499" cy="338554"/>
          </a:xfrm>
          <a:prstGeom prst="rect">
            <a:avLst/>
          </a:prstGeom>
          <a:noFill/>
        </p:spPr>
        <p:txBody>
          <a:bodyPr wrap="square" anchor="b">
            <a:spAutoFit/>
          </a:bodyPr>
          <a:lstStyle/>
          <a:p>
            <a:pPr algn="ctr">
              <a:spcBef>
                <a:spcPts val="217"/>
              </a:spcBef>
              <a:spcAft>
                <a:spcPts val="315"/>
              </a:spcAft>
            </a:pPr>
            <a:r>
              <a:rPr lang="ja-JP" altLang="en-US" sz="1600">
                <a:effectLst/>
                <a:latin typeface="Yu Gothic Medium" panose="020B0400000000000000" pitchFamily="34" charset="-128"/>
                <a:ea typeface="Yu Gothic Medium" panose="020B0400000000000000" pitchFamily="34" charset="-128"/>
              </a:rPr>
              <a:t>グルナッシュ</a:t>
            </a:r>
            <a:endParaRPr lang="en-AU" sz="1600" dirty="0">
              <a:effectLst/>
              <a:latin typeface="Yu Gothic Medium" panose="020B0400000000000000" pitchFamily="34" charset="-128"/>
              <a:ea typeface="Yu Gothic Medium" panose="020B0400000000000000" pitchFamily="34" charset="-128"/>
            </a:endParaRPr>
          </a:p>
        </p:txBody>
      </p:sp>
      <p:cxnSp>
        <p:nvCxnSpPr>
          <p:cNvPr id="12" name="Straight Connector 11">
            <a:extLst>
              <a:ext uri="{FF2B5EF4-FFF2-40B4-BE49-F238E27FC236}">
                <a16:creationId xmlns:a16="http://schemas.microsoft.com/office/drawing/2014/main" id="{B73AF5CD-BDCF-ECCF-8A05-B181C486E726}"/>
              </a:ext>
            </a:extLst>
          </p:cNvPr>
          <p:cNvCxnSpPr>
            <a:cxnSpLocks/>
          </p:cNvCxnSpPr>
          <p:nvPr/>
        </p:nvCxnSpPr>
        <p:spPr>
          <a:xfrm>
            <a:off x="2177715" y="459977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24E81699-5A23-20AC-507D-D747DEC875B9}"/>
              </a:ext>
            </a:extLst>
          </p:cNvPr>
          <p:cNvSpPr/>
          <p:nvPr/>
        </p:nvSpPr>
        <p:spPr>
          <a:xfrm>
            <a:off x="1419096" y="318103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1" name="TextBox 20">
            <a:extLst>
              <a:ext uri="{FF2B5EF4-FFF2-40B4-BE49-F238E27FC236}">
                <a16:creationId xmlns:a16="http://schemas.microsoft.com/office/drawing/2014/main" id="{0FE7D9C3-2988-21F7-7E93-D8628A67C0EA}"/>
              </a:ext>
            </a:extLst>
          </p:cNvPr>
          <p:cNvSpPr txBox="1"/>
          <p:nvPr/>
        </p:nvSpPr>
        <p:spPr>
          <a:xfrm>
            <a:off x="1482034" y="3648514"/>
            <a:ext cx="1336428" cy="584775"/>
          </a:xfrm>
          <a:prstGeom prst="rect">
            <a:avLst/>
          </a:prstGeom>
          <a:noFill/>
        </p:spPr>
        <p:txBody>
          <a:bodyPr wrap="square" anchor="b">
            <a:spAutoFit/>
          </a:bodyPr>
          <a:lstStyle/>
          <a:p>
            <a:pPr algn="ctr">
              <a:spcBef>
                <a:spcPts val="217"/>
              </a:spcBef>
              <a:spcAft>
                <a:spcPts val="315"/>
              </a:spcAft>
            </a:pPr>
            <a:r>
              <a:rPr lang="ja-JP" altLang="en-US" sz="1600" b="1">
                <a:effectLst/>
                <a:latin typeface="Yu Gothic" panose="020B0400000000000000" pitchFamily="34" charset="-128"/>
                <a:ea typeface="Yu Gothic" panose="020B0400000000000000" pitchFamily="34" charset="-128"/>
              </a:rPr>
              <a:t>タンニンと酸を抑える</a:t>
            </a:r>
            <a:endParaRPr lang="en-AU" sz="1600" b="1" dirty="0">
              <a:effectLst/>
              <a:latin typeface="Yu Gothic" panose="020B0400000000000000" pitchFamily="34" charset="-128"/>
              <a:ea typeface="Yu Gothic" panose="020B0400000000000000" pitchFamily="34" charset="-128"/>
            </a:endParaRPr>
          </a:p>
        </p:txBody>
      </p:sp>
      <p:sp>
        <p:nvSpPr>
          <p:cNvPr id="22" name="TextBox 21">
            <a:extLst>
              <a:ext uri="{FF2B5EF4-FFF2-40B4-BE49-F238E27FC236}">
                <a16:creationId xmlns:a16="http://schemas.microsoft.com/office/drawing/2014/main" id="{59A0B962-8C3B-8772-4F28-D8C744B901A1}"/>
              </a:ext>
            </a:extLst>
          </p:cNvPr>
          <p:cNvSpPr txBox="1"/>
          <p:nvPr/>
        </p:nvSpPr>
        <p:spPr>
          <a:xfrm>
            <a:off x="1643015" y="5367466"/>
            <a:ext cx="2805709" cy="515334"/>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スパイスの味わいを加える</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effectLst/>
                <a:latin typeface="Yu Gothic Medium" panose="020B0400000000000000" pitchFamily="34" charset="-128"/>
                <a:ea typeface="Yu Gothic Medium" panose="020B0400000000000000" pitchFamily="34" charset="-128"/>
              </a:rPr>
              <a:t> 赤い果実の味わいを加える</a:t>
            </a:r>
            <a:endParaRPr lang="en-AU" sz="1400" dirty="0">
              <a:effectLst/>
              <a:latin typeface="Yu Gothic Medium" panose="020B0400000000000000" pitchFamily="34" charset="-128"/>
              <a:ea typeface="Yu Gothic Medium" panose="020B0400000000000000" pitchFamily="34" charset="-128"/>
            </a:endParaRPr>
          </a:p>
        </p:txBody>
      </p:sp>
      <p:sp>
        <p:nvSpPr>
          <p:cNvPr id="25" name="TextBox 24">
            <a:extLst>
              <a:ext uri="{FF2B5EF4-FFF2-40B4-BE49-F238E27FC236}">
                <a16:creationId xmlns:a16="http://schemas.microsoft.com/office/drawing/2014/main" id="{E72DC1D5-5BE7-9D08-2E35-EBCFC699AC2A}"/>
              </a:ext>
            </a:extLst>
          </p:cNvPr>
          <p:cNvSpPr txBox="1"/>
          <p:nvPr/>
        </p:nvSpPr>
        <p:spPr>
          <a:xfrm>
            <a:off x="9090698" y="1856644"/>
            <a:ext cx="2680115" cy="338554"/>
          </a:xfrm>
          <a:prstGeom prst="rect">
            <a:avLst/>
          </a:prstGeom>
          <a:noFill/>
        </p:spPr>
        <p:txBody>
          <a:bodyPr wrap="square" anchor="b">
            <a:spAutoFit/>
          </a:bodyPr>
          <a:lstStyle/>
          <a:p>
            <a:pPr algn="ctr">
              <a:spcBef>
                <a:spcPts val="217"/>
              </a:spcBef>
              <a:spcAft>
                <a:spcPts val="315"/>
              </a:spcAft>
            </a:pPr>
            <a:r>
              <a:rPr lang="ja-JP" altLang="en-US" sz="1600">
                <a:effectLst/>
                <a:latin typeface="Yu Gothic Medium" panose="020B0400000000000000" pitchFamily="34" charset="-128"/>
                <a:ea typeface="Yu Gothic Medium" panose="020B0400000000000000" pitchFamily="34" charset="-128"/>
              </a:rPr>
              <a:t>マタロ </a:t>
            </a:r>
            <a:r>
              <a:rPr lang="en-US" altLang="ja-JP" sz="1600" dirty="0">
                <a:effectLst/>
                <a:latin typeface="Yu Gothic Medium" panose="020B0400000000000000" pitchFamily="34" charset="-128"/>
                <a:ea typeface="Yu Gothic Medium" panose="020B0400000000000000" pitchFamily="34" charset="-128"/>
              </a:rPr>
              <a:t>(</a:t>
            </a:r>
            <a:r>
              <a:rPr lang="ja-JP" altLang="en-US" sz="1600">
                <a:effectLst/>
                <a:latin typeface="Yu Gothic Medium" panose="020B0400000000000000" pitchFamily="34" charset="-128"/>
                <a:ea typeface="Yu Gothic Medium" panose="020B0400000000000000" pitchFamily="34" charset="-128"/>
              </a:rPr>
              <a:t>ムールヴェードル</a:t>
            </a:r>
            <a:r>
              <a:rPr lang="en-US" altLang="ja-JP" sz="1600" dirty="0">
                <a:effectLst/>
                <a:latin typeface="Yu Gothic Medium" panose="020B0400000000000000" pitchFamily="34" charset="-128"/>
                <a:ea typeface="Yu Gothic Medium" panose="020B0400000000000000" pitchFamily="34" charset="-128"/>
              </a:rPr>
              <a:t>) </a:t>
            </a:r>
            <a:endParaRPr lang="en-AU" sz="1600" dirty="0">
              <a:effectLst/>
              <a:latin typeface="Yu Gothic Medium" panose="020B0400000000000000" pitchFamily="34" charset="-128"/>
              <a:ea typeface="Yu Gothic Medium" panose="020B0400000000000000" pitchFamily="34" charset="-128"/>
            </a:endParaRPr>
          </a:p>
        </p:txBody>
      </p:sp>
      <p:sp>
        <p:nvSpPr>
          <p:cNvPr id="28" name="TextBox 27">
            <a:extLst>
              <a:ext uri="{FF2B5EF4-FFF2-40B4-BE49-F238E27FC236}">
                <a16:creationId xmlns:a16="http://schemas.microsoft.com/office/drawing/2014/main" id="{C2CE27D2-4965-754A-0FF9-EB25818D4E1E}"/>
              </a:ext>
            </a:extLst>
          </p:cNvPr>
          <p:cNvSpPr txBox="1"/>
          <p:nvPr/>
        </p:nvSpPr>
        <p:spPr>
          <a:xfrm>
            <a:off x="9963537" y="880144"/>
            <a:ext cx="1408274" cy="451214"/>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ja-JP" altLang="en-US" sz="1400" b="1">
                <a:effectLst/>
                <a:latin typeface="Yu Gothic" panose="020B0400000000000000" pitchFamily="34" charset="-128"/>
                <a:ea typeface="Yu Gothic" panose="020B0400000000000000" pitchFamily="34" charset="-128"/>
              </a:rPr>
              <a:t>ざらついたタンニン</a:t>
            </a:r>
            <a:endParaRPr lang="en-AU" sz="1400" b="1" dirty="0">
              <a:effectLst/>
              <a:latin typeface="Yu Gothic" panose="020B0400000000000000" pitchFamily="34" charset="-128"/>
              <a:ea typeface="Yu Gothic" panose="020B0400000000000000" pitchFamily="34" charset="-128"/>
            </a:endParaRPr>
          </a:p>
        </p:txBody>
      </p:sp>
      <p:sp>
        <p:nvSpPr>
          <p:cNvPr id="34" name="TextBox 33">
            <a:extLst>
              <a:ext uri="{FF2B5EF4-FFF2-40B4-BE49-F238E27FC236}">
                <a16:creationId xmlns:a16="http://schemas.microsoft.com/office/drawing/2014/main" id="{2C9CEEF2-DAA0-3686-5489-AFD4AB326419}"/>
              </a:ext>
            </a:extLst>
          </p:cNvPr>
          <p:cNvSpPr txBox="1"/>
          <p:nvPr/>
        </p:nvSpPr>
        <p:spPr>
          <a:xfrm>
            <a:off x="9747405" y="2913666"/>
            <a:ext cx="2023401" cy="515334"/>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ja-JP" altLang="en-US" sz="1400" b="1">
                <a:effectLst/>
                <a:latin typeface="Yu Gothic" panose="020B0400000000000000" pitchFamily="34" charset="-128"/>
                <a:ea typeface="Yu Gothic" panose="020B0400000000000000" pitchFamily="34" charset="-128"/>
              </a:rPr>
              <a:t>香り高さ </a:t>
            </a:r>
            <a:endParaRPr lang="en-AU" altLang="ja-JP" sz="1400" b="1" dirty="0">
              <a:effectLst/>
              <a:latin typeface="Yu Gothic" panose="020B0400000000000000" pitchFamily="34" charset="-128"/>
              <a:ea typeface="Yu Gothic" panose="020B0400000000000000" pitchFamily="34" charset="-128"/>
            </a:endParaRPr>
          </a:p>
          <a:p>
            <a:pPr algn="ctr">
              <a:lnSpc>
                <a:spcPct val="82000"/>
              </a:lnSpc>
              <a:spcBef>
                <a:spcPts val="150"/>
              </a:spcBef>
              <a:spcAft>
                <a:spcPts val="315"/>
              </a:spcAft>
              <a:buClr>
                <a:srgbClr val="B2D8BE"/>
              </a:buClr>
            </a:pPr>
            <a:r>
              <a:rPr lang="ja-JP" altLang="en-US" sz="1400">
                <a:latin typeface="Yu Gothic Medium" panose="020B0400000000000000" pitchFamily="34" charset="-128"/>
                <a:ea typeface="Yu Gothic Medium" panose="020B0400000000000000" pitchFamily="34" charset="-128"/>
              </a:rPr>
              <a:t>アニスのような味わい</a:t>
            </a:r>
            <a:endParaRPr lang="en-AU" sz="1400" dirty="0">
              <a:effectLst/>
              <a:latin typeface="Yu Gothic Medium" panose="020B0400000000000000" pitchFamily="34" charset="-128"/>
              <a:ea typeface="Yu Gothic Medium" panose="020B0400000000000000" pitchFamily="34" charset="-128"/>
            </a:endParaRPr>
          </a:p>
        </p:txBody>
      </p:sp>
      <p:cxnSp>
        <p:nvCxnSpPr>
          <p:cNvPr id="36" name="Straight Connector 35">
            <a:extLst>
              <a:ext uri="{FF2B5EF4-FFF2-40B4-BE49-F238E27FC236}">
                <a16:creationId xmlns:a16="http://schemas.microsoft.com/office/drawing/2014/main" id="{19B06AD2-CAC2-58A3-F28D-6A59CD830794}"/>
              </a:ext>
            </a:extLst>
          </p:cNvPr>
          <p:cNvCxnSpPr>
            <a:cxnSpLocks/>
          </p:cNvCxnSpPr>
          <p:nvPr/>
        </p:nvCxnSpPr>
        <p:spPr>
          <a:xfrm>
            <a:off x="10667674" y="2179256"/>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4107C46D-D973-9AA6-95C1-99D02F7A0671}"/>
              </a:ext>
            </a:extLst>
          </p:cNvPr>
          <p:cNvSpPr/>
          <p:nvPr/>
        </p:nvSpPr>
        <p:spPr>
          <a:xfrm>
            <a:off x="8992767" y="4089631"/>
            <a:ext cx="1935183" cy="193518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8" name="TextBox 37">
            <a:extLst>
              <a:ext uri="{FF2B5EF4-FFF2-40B4-BE49-F238E27FC236}">
                <a16:creationId xmlns:a16="http://schemas.microsoft.com/office/drawing/2014/main" id="{527C967D-246E-1208-274E-1541E8670641}"/>
              </a:ext>
            </a:extLst>
          </p:cNvPr>
          <p:cNvSpPr txBox="1"/>
          <p:nvPr/>
        </p:nvSpPr>
        <p:spPr>
          <a:xfrm>
            <a:off x="9090698" y="4657574"/>
            <a:ext cx="1682206" cy="895117"/>
          </a:xfrm>
          <a:prstGeom prst="rect">
            <a:avLst/>
          </a:prstGeom>
          <a:noFill/>
        </p:spPr>
        <p:txBody>
          <a:bodyPr wrap="square" anchor="b">
            <a:spAutoFit/>
          </a:bodyPr>
          <a:lstStyle/>
          <a:p>
            <a:pPr algn="ctr">
              <a:spcBef>
                <a:spcPts val="217"/>
              </a:spcBef>
              <a:spcAft>
                <a:spcPts val="315"/>
              </a:spcAft>
            </a:pPr>
            <a:r>
              <a:rPr lang="ja-JP" altLang="en-US" sz="1600" b="1">
                <a:effectLst/>
                <a:latin typeface="Yu Gothic" panose="020B0400000000000000" pitchFamily="34" charset="-128"/>
                <a:ea typeface="Yu Gothic" panose="020B0400000000000000" pitchFamily="34" charset="-128"/>
              </a:rPr>
              <a:t>シラーズ</a:t>
            </a:r>
            <a:endParaRPr lang="en-AU" altLang="ja-JP" sz="1600" b="1" dirty="0">
              <a:effectLst/>
              <a:latin typeface="Yu Gothic" panose="020B0400000000000000" pitchFamily="34" charset="-128"/>
              <a:ea typeface="Yu Gothic" panose="020B0400000000000000" pitchFamily="34" charset="-128"/>
            </a:endParaRPr>
          </a:p>
          <a:p>
            <a:pPr algn="ctr">
              <a:spcBef>
                <a:spcPts val="217"/>
              </a:spcBef>
              <a:spcAft>
                <a:spcPts val="315"/>
              </a:spcAft>
            </a:pPr>
            <a:r>
              <a:rPr lang="ja-JP" altLang="en-US" sz="1600">
                <a:latin typeface="Yu Gothic Medium" panose="020B0400000000000000" pitchFamily="34" charset="-128"/>
                <a:ea typeface="Yu Gothic Medium" panose="020B0400000000000000" pitchFamily="34" charset="-128"/>
              </a:rPr>
              <a:t>口当たりにコクと重みを加える</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626119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21573" r="5025"/>
          <a:stretch/>
        </p:blipFill>
        <p:spPr>
          <a:xfrm>
            <a:off x="3283527" y="31259"/>
            <a:ext cx="890847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a:solidFill>
                  <a:schemeClr val="accent5"/>
                </a:solidFill>
                <a:latin typeface="Yu Gothic Medium" panose="020B0400000000000000" pitchFamily="34" charset="-128"/>
                <a:ea typeface="Yu Gothic Medium" panose="020B0400000000000000" pitchFamily="34" charset="-128"/>
              </a:rPr>
              <a:t>グルナッシュの </a:t>
            </a:r>
            <a:endParaRPr lang="en-AU" altLang="ja-JP" sz="3200"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産地</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13" name="object 58">
            <a:extLst>
              <a:ext uri="{FF2B5EF4-FFF2-40B4-BE49-F238E27FC236}">
                <a16:creationId xmlns:a16="http://schemas.microsoft.com/office/drawing/2014/main" id="{9C81D03D-2855-E215-C4C4-DE8C86E67D7B}"/>
              </a:ext>
            </a:extLst>
          </p:cNvPr>
          <p:cNvSpPr txBox="1"/>
          <p:nvPr/>
        </p:nvSpPr>
        <p:spPr>
          <a:xfrm>
            <a:off x="6642413" y="4719880"/>
            <a:ext cx="1737441"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バロッサ・バレー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30811" y="4717761"/>
            <a:ext cx="846046" cy="1184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6226233" y="5134339"/>
            <a:ext cx="2327601"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マクラーレン・ベール</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076478" y="4864448"/>
            <a:ext cx="809844" cy="3832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r="18000"/>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南オーストラリア州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7257011" y="4788131"/>
            <a:ext cx="1753941"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バロッサ・バレー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761615" y="3429000"/>
            <a:ext cx="1448723" cy="14755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5534" b="4525"/>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lnSpc>
                <a:spcPct val="92000"/>
              </a:lnSpc>
              <a:spcBef>
                <a:spcPts val="800"/>
              </a:spcBef>
            </a:pPr>
            <a:r>
              <a:rPr lang="ja-JP" altLang="en-US">
                <a:latin typeface="Yu Gothic Medium" panose="020B0400000000000000" pitchFamily="34" charset="-128"/>
                <a:ea typeface="Yu Gothic Medium" panose="020B0400000000000000" pitchFamily="34" charset="-128"/>
              </a:rPr>
              <a:t>強い食とワインの文化</a:t>
            </a:r>
          </a:p>
          <a:p>
            <a:pPr>
              <a:lnSpc>
                <a:spcPct val="92000"/>
              </a:lnSpc>
              <a:spcBef>
                <a:spcPts val="800"/>
              </a:spcBef>
            </a:pPr>
            <a:r>
              <a:rPr lang="ja-JP" altLang="en-US">
                <a:latin typeface="Yu Gothic Medium" panose="020B0400000000000000" pitchFamily="34" charset="-128"/>
                <a:ea typeface="Yu Gothic Medium" panose="020B0400000000000000" pitchFamily="34" charset="-128"/>
              </a:rPr>
              <a:t>豊かなブドウ栽培の歴史</a:t>
            </a:r>
          </a:p>
          <a:p>
            <a:pPr>
              <a:lnSpc>
                <a:spcPct val="92000"/>
              </a:lnSpc>
              <a:spcBef>
                <a:spcPts val="800"/>
              </a:spcBef>
            </a:pPr>
            <a:r>
              <a:rPr lang="ja-JP" altLang="en-US">
                <a:latin typeface="Yu Gothic Medium" panose="020B0400000000000000" pitchFamily="34" charset="-128"/>
                <a:ea typeface="Yu Gothic Medium" panose="020B0400000000000000" pitchFamily="34" charset="-128"/>
              </a:rPr>
              <a:t>世界的に有名なワイン</a:t>
            </a:r>
          </a:p>
          <a:p>
            <a:pPr>
              <a:lnSpc>
                <a:spcPct val="92000"/>
              </a:lnSpc>
              <a:spcBef>
                <a:spcPts val="800"/>
              </a:spcBef>
            </a:pPr>
            <a:r>
              <a:rPr lang="ja-JP" altLang="en-US">
                <a:latin typeface="Yu Gothic Medium" panose="020B0400000000000000" pitchFamily="34" charset="-128"/>
                <a:ea typeface="Yu Gothic Medium" panose="020B0400000000000000" pitchFamily="34" charset="-128"/>
              </a:rPr>
              <a:t>革新的なワイン作り</a:t>
            </a:r>
            <a:endParaRPr lang="ja-JP" alt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バロッサ・バレー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3810830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9">
            <a:extLst>
              <a:ext uri="{FF2B5EF4-FFF2-40B4-BE49-F238E27FC236}">
                <a16:creationId xmlns:a16="http://schemas.microsoft.com/office/drawing/2014/main" id="{1D12F049-5EDB-37CE-2774-0FCD1561FA9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365" r="16890"/>
          <a:stretch/>
        </p:blipFill>
        <p:spPr>
          <a:xfrm>
            <a:off x="1" y="7938"/>
            <a:ext cx="6096000" cy="6913753"/>
          </a:xfrm>
        </p:spPr>
      </p:pic>
      <p:sp>
        <p:nvSpPr>
          <p:cNvPr id="9" name="TextBox 8">
            <a:extLst>
              <a:ext uri="{FF2B5EF4-FFF2-40B4-BE49-F238E27FC236}">
                <a16:creationId xmlns:a16="http://schemas.microsoft.com/office/drawing/2014/main" id="{2EB2DA93-2BA7-4592-BD97-A9ED0DBB9078}"/>
              </a:ext>
            </a:extLst>
          </p:cNvPr>
          <p:cNvSpPr txBox="1"/>
          <p:nvPr/>
        </p:nvSpPr>
        <p:spPr>
          <a:xfrm>
            <a:off x="560158" y="1141921"/>
            <a:ext cx="4331369" cy="584775"/>
          </a:xfrm>
          <a:prstGeom prst="rect">
            <a:avLst/>
          </a:prstGeom>
          <a:noFill/>
        </p:spPr>
        <p:txBody>
          <a:bodyPr wrap="square" rtlCol="0">
            <a:spAutoFit/>
          </a:bodyPr>
          <a:lstStyle/>
          <a:p>
            <a:pPr algn="l"/>
            <a:r>
              <a:rPr lang="ja-JP" altLang="en-US" sz="3200">
                <a:solidFill>
                  <a:schemeClr val="accent1"/>
                </a:solidFill>
                <a:effectLst/>
                <a:latin typeface="Yu Gothic Medium" panose="020B0400000000000000" pitchFamily="34" charset="-128"/>
                <a:ea typeface="Yu Gothic Medium" panose="020B0400000000000000" pitchFamily="34" charset="-128"/>
                <a:cs typeface="Inter Display" panose="02000503000000020004" pitchFamily="2" charset="0"/>
              </a:rPr>
              <a:t>地中海性気候</a:t>
            </a:r>
            <a:endParaRPr lang="en-US" sz="3200" dirty="0">
              <a:solidFill>
                <a:schemeClr val="accent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cxnSp>
        <p:nvCxnSpPr>
          <p:cNvPr id="10" name="Straight Connector 9">
            <a:extLst>
              <a:ext uri="{FF2B5EF4-FFF2-40B4-BE49-F238E27FC236}">
                <a16:creationId xmlns:a16="http://schemas.microsoft.com/office/drawing/2014/main" id="{7D226557-4E7F-E2A8-3F77-B7A3C23EFB34}"/>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C098B5EC-ED9F-15D4-0A9F-59C888BC677A}"/>
              </a:ext>
            </a:extLst>
          </p:cNvPr>
          <p:cNvSpPr txBox="1">
            <a:spLocks/>
          </p:cNvSpPr>
          <p:nvPr/>
        </p:nvSpPr>
        <p:spPr>
          <a:xfrm>
            <a:off x="6354110" y="3681851"/>
            <a:ext cx="266998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Yu Gothic" panose="020B0400000000000000" pitchFamily="34" charset="-128"/>
                <a:ea typeface="Yu Gothic" panose="020B0400000000000000" pitchFamily="34" charset="-128"/>
              </a:rPr>
              <a:t>バロッサ・</a:t>
            </a:r>
            <a:br>
              <a:rPr lang="en-AU" altLang="ja-JP" b="1" dirty="0">
                <a:solidFill>
                  <a:schemeClr val="accent3"/>
                </a:solidFill>
                <a:latin typeface="Yu Gothic" panose="020B0400000000000000" pitchFamily="34" charset="-128"/>
                <a:ea typeface="Yu Gothic" panose="020B0400000000000000" pitchFamily="34" charset="-128"/>
              </a:rPr>
            </a:br>
            <a:r>
              <a:rPr lang="ja-JP" altLang="en-US" b="1">
                <a:solidFill>
                  <a:schemeClr val="accent3"/>
                </a:solidFill>
                <a:latin typeface="Yu Gothic" panose="020B0400000000000000" pitchFamily="34" charset="-128"/>
                <a:ea typeface="Yu Gothic" panose="020B0400000000000000" pitchFamily="34" charset="-128"/>
              </a:rPr>
              <a:t>ヴァレー</a:t>
            </a:r>
            <a:endParaRPr lang="en-AU" altLang="ja-JP"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130–430M (427–1,411FT)</a:t>
            </a:r>
          </a:p>
        </p:txBody>
      </p:sp>
      <p:cxnSp>
        <p:nvCxnSpPr>
          <p:cNvPr id="12" name="Straight Connector 11">
            <a:extLst>
              <a:ext uri="{FF2B5EF4-FFF2-40B4-BE49-F238E27FC236}">
                <a16:creationId xmlns:a16="http://schemas.microsoft.com/office/drawing/2014/main" id="{9D1460A0-8ADF-A53C-FD07-8482B912F18D}"/>
              </a:ext>
            </a:extLst>
          </p:cNvPr>
          <p:cNvCxnSpPr>
            <a:cxnSpLocks/>
          </p:cNvCxnSpPr>
          <p:nvPr/>
        </p:nvCxnSpPr>
        <p:spPr>
          <a:xfrm>
            <a:off x="7570115" y="628306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46D8D34-5E7F-4F66-3499-C4747558CEAB}"/>
              </a:ext>
            </a:extLst>
          </p:cNvPr>
          <p:cNvCxnSpPr>
            <a:cxnSpLocks/>
          </p:cNvCxnSpPr>
          <p:nvPr/>
        </p:nvCxnSpPr>
        <p:spPr>
          <a:xfrm flipV="1">
            <a:off x="7570115" y="516006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75D65424-B850-AB96-D034-37B80FA5698E}"/>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62EA093-C673-5567-1197-0F460BB0AB03}"/>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FF919E4A-63EE-6701-83B9-C786CD5F1F0E}"/>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BF11D49D-309B-DB22-647C-819E13FE94AE}"/>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B973477D-88F1-D678-A111-B93B8C818EA7}"/>
              </a:ext>
            </a:extLst>
          </p:cNvPr>
          <p:cNvSpPr/>
          <p:nvPr/>
        </p:nvSpPr>
        <p:spPr>
          <a:xfrm>
            <a:off x="8632018" y="611039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8" name="Title 2">
            <a:extLst>
              <a:ext uri="{FF2B5EF4-FFF2-40B4-BE49-F238E27FC236}">
                <a16:creationId xmlns:a16="http://schemas.microsoft.com/office/drawing/2014/main" id="{8CA0AD4E-CA6B-0055-CBBC-A612F4F291F3}"/>
              </a:ext>
            </a:extLst>
          </p:cNvPr>
          <p:cNvSpPr>
            <a:spLocks noGrp="1"/>
          </p:cNvSpPr>
          <p:nvPr>
            <p:ph type="title"/>
          </p:nvPr>
        </p:nvSpPr>
        <p:spPr>
          <a:xfrm>
            <a:off x="623888" y="453633"/>
            <a:ext cx="5334275" cy="820910"/>
          </a:xfrm>
        </p:spPr>
        <p:txBody>
          <a:bodyPr/>
          <a:lstStyle/>
          <a:p>
            <a:r>
              <a:rPr lang="ja-JP" altLang="en-US">
                <a:solidFill>
                  <a:schemeClr val="accent2"/>
                </a:solidFill>
                <a:latin typeface="Yu Gothic Medium" panose="020B0400000000000000" pitchFamily="34" charset="-128"/>
                <a:ea typeface="Yu Gothic Medium" panose="020B0400000000000000" pitchFamily="34" charset="-128"/>
              </a:rPr>
              <a:t>気候</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29" name="Title 7">
            <a:extLst>
              <a:ext uri="{FF2B5EF4-FFF2-40B4-BE49-F238E27FC236}">
                <a16:creationId xmlns:a16="http://schemas.microsoft.com/office/drawing/2014/main" id="{CD4692AB-B042-C3FC-DF7C-EA96EA91A7AD}"/>
              </a:ext>
            </a:extLst>
          </p:cNvPr>
          <p:cNvSpPr txBox="1">
            <a:spLocks/>
          </p:cNvSpPr>
          <p:nvPr/>
        </p:nvSpPr>
        <p:spPr>
          <a:xfrm>
            <a:off x="6456363" y="626428"/>
            <a:ext cx="3832460" cy="695768"/>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標高</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0" name="TextBox 29">
            <a:extLst>
              <a:ext uri="{FF2B5EF4-FFF2-40B4-BE49-F238E27FC236}">
                <a16:creationId xmlns:a16="http://schemas.microsoft.com/office/drawing/2014/main" id="{6DC0B993-2B07-3EE6-1C45-3B3E8575B2FD}"/>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1" name="TextBox 30">
            <a:extLst>
              <a:ext uri="{FF2B5EF4-FFF2-40B4-BE49-F238E27FC236}">
                <a16:creationId xmlns:a16="http://schemas.microsoft.com/office/drawing/2014/main" id="{A1F776C3-A480-D7C9-6B24-499B3CE70FFF}"/>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2" name="TextBox 31">
            <a:extLst>
              <a:ext uri="{FF2B5EF4-FFF2-40B4-BE49-F238E27FC236}">
                <a16:creationId xmlns:a16="http://schemas.microsoft.com/office/drawing/2014/main" id="{ACA10699-A3A6-B1FB-01DF-A75525B28C6F}"/>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9" name="TextBox 38">
            <a:extLst>
              <a:ext uri="{FF2B5EF4-FFF2-40B4-BE49-F238E27FC236}">
                <a16:creationId xmlns:a16="http://schemas.microsoft.com/office/drawing/2014/main" id="{4BF18712-E2DA-D77B-8229-B29D6160D143}"/>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098" t="497" r="11527" b="-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483504" cy="1530521"/>
          </a:xfrm>
        </p:spPr>
        <p:txBody>
          <a:bodyPr/>
          <a:lstStyle/>
          <a:p>
            <a:pPr marL="0" indent="0">
              <a:buNone/>
            </a:pPr>
            <a:r>
              <a:rPr lang="ja-JP" altLang="en-US">
                <a:latin typeface="Yu Gothic Medium" panose="020B0400000000000000" pitchFamily="34" charset="-128"/>
                <a:ea typeface="Yu Gothic Medium" panose="020B0400000000000000" pitchFamily="34" charset="-128"/>
              </a:rPr>
              <a:t>バロッサの土壌は、深い砂質ロームから粘土、赤褐色の土まで、実に</a:t>
            </a:r>
            <a:br>
              <a:rPr lang="ja-JP" altLang="en-US">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さまざまです。グルナッシュは通常、バロッサ・ヴァレーの谷底部にある、深く豊かで肥沃な黒色土壌で栽培</a:t>
            </a:r>
            <a:br>
              <a:rPr lang="ja-JP" altLang="en-US">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されています。</a:t>
            </a:r>
            <a:endParaRPr lang="en-AU"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191" r="17808"/>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南オーストラリア州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6700059" y="4788131"/>
            <a:ext cx="2310894"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マクラーレン・ベール</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537171" y="4621876"/>
            <a:ext cx="1047404" cy="2826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5496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2455D16A-F9C3-A935-F6CA-FAEBA230E827}"/>
              </a:ext>
            </a:extLst>
          </p:cNvPr>
          <p:cNvSpPr txBox="1"/>
          <p:nvPr/>
        </p:nvSpPr>
        <p:spPr>
          <a:xfrm>
            <a:off x="6397084" y="568712"/>
            <a:ext cx="5518128" cy="4770537"/>
          </a:xfrm>
          <a:prstGeom prst="rect">
            <a:avLst/>
          </a:prstGeom>
          <a:noFill/>
        </p:spPr>
        <p:txBody>
          <a:bodyPr wrap="square">
            <a:spAutoFit/>
          </a:bodyPr>
          <a:lstStyle/>
          <a:p>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広大な大地と多様な気候、何百万年もの歳月</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をかけて育まれた</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土壌</a:t>
            </a:r>
            <a:r>
              <a:rPr lang="ja-JP" altLang="en-US" sz="1600" dirty="0">
                <a:latin typeface="Yu Gothic" panose="020B0400000000000000" pitchFamily="34" charset="-128"/>
                <a:ea typeface="Yu Gothic" panose="020B0400000000000000" pitchFamily="34" charset="-128"/>
                <a:cs typeface="Arial" panose="020B0604020202020204" pitchFamily="34" charset="0"/>
              </a:rPr>
              <a:t>から生み出され</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たブドウが</a:t>
            </a:r>
            <a:r>
              <a:rPr lang="ja-JP" altLang="en-US" sz="1600">
                <a:effectLst/>
                <a:latin typeface="Yu Gothic" panose="020B0400000000000000" pitchFamily="34" charset="-128"/>
                <a:ea typeface="Yu Gothic" panose="020B0400000000000000" pitchFamily="34" charset="-128"/>
                <a:cs typeface="Arial" panose="020B0604020202020204" pitchFamily="34" charset="0"/>
              </a:rPr>
              <a:t>造り出すオーストラリアワイン</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。そのグラス１つ１つには物語があります。</a:t>
            </a:r>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a:p>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a:p>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現代の栽培者や醸造家たちは先人たちがそうであったよう</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に、従来</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の技術をより良いものとするため常に新しい手法を探求し、情熱的でたくましく、創造的です。そんな 彼らのコミュニティは次世代の幸せにつながる素晴らしい自然を守りながら卓越したワインを造るため、</a:t>
            </a:r>
            <a:r>
              <a:rPr lang="ja-JP" altLang="en-US" sz="1600" dirty="0">
                <a:latin typeface="Yu Gothic" panose="020B0400000000000000" pitchFamily="34" charset="-128"/>
                <a:ea typeface="Yu Gothic" panose="020B0400000000000000" pitchFamily="34" charset="-128"/>
                <a:cs typeface="Arial" panose="020B0604020202020204" pitchFamily="34" charset="0"/>
              </a:rPr>
              <a:t>お互いの</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尊重と愛情によって強い絆で結ばれています。太古の大地に現代的な発想を映し、常に真剣かつ遊び心のある取り組みを続けているのです。</a:t>
            </a:r>
          </a:p>
          <a:p>
            <a:endParaRPr lang="en-AU" sz="1600" dirty="0">
              <a:effectLst/>
              <a:latin typeface="Yu Gothic" panose="020B0400000000000000" pitchFamily="34" charset="-128"/>
              <a:ea typeface="Yu Gothic" panose="020B0400000000000000" pitchFamily="34" charset="-128"/>
              <a:cs typeface="Arial" panose="020B0604020202020204" pitchFamily="34" charset="0"/>
            </a:endParaRPr>
          </a:p>
          <a:p>
            <a:r>
              <a:rPr lang="ja-JP" altLang="en-US" sz="1600">
                <a:effectLst/>
                <a:latin typeface="Yu Gothic" panose="020B0400000000000000" pitchFamily="34" charset="-128"/>
                <a:ea typeface="Yu Gothic" panose="020B0400000000000000" pitchFamily="34" charset="-128"/>
                <a:cs typeface="Arial" panose="020B0604020202020204" pitchFamily="34" charset="0"/>
              </a:rPr>
              <a:t>オーストラリアワイン</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は味わいを探求する全ての人々の羅針盤となってくれるはずです。 なぜ</a:t>
            </a:r>
            <a:r>
              <a:rPr lang="ja-JP" altLang="en-US" sz="1600">
                <a:effectLst/>
                <a:latin typeface="Yu Gothic" panose="020B0400000000000000" pitchFamily="34" charset="-128"/>
                <a:ea typeface="Yu Gothic" panose="020B0400000000000000" pitchFamily="34" charset="-128"/>
                <a:cs typeface="Arial" panose="020B0604020202020204" pitchFamily="34" charset="0"/>
              </a:rPr>
              <a:t>なら、オーストラリアワインの</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ボトル</a:t>
            </a:r>
            <a:r>
              <a:rPr lang="en-US" altLang="ja-JP" sz="1600" dirty="0">
                <a:effectLst/>
                <a:latin typeface="Yu Gothic" panose="020B0400000000000000" pitchFamily="34" charset="-128"/>
                <a:ea typeface="Yu Gothic" panose="020B0400000000000000" pitchFamily="34" charset="-128"/>
                <a:cs typeface="Arial" panose="020B0604020202020204" pitchFamily="34" charset="0"/>
              </a:rPr>
              <a:t>1</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本</a:t>
            </a:r>
            <a:r>
              <a:rPr lang="en-US" altLang="ja-JP" sz="1600" dirty="0">
                <a:effectLst/>
                <a:latin typeface="Yu Gothic" panose="020B0400000000000000" pitchFamily="34" charset="-128"/>
                <a:ea typeface="Yu Gothic" panose="020B0400000000000000" pitchFamily="34" charset="-128"/>
                <a:cs typeface="Arial" panose="020B0604020202020204" pitchFamily="34" charset="0"/>
              </a:rPr>
              <a:t>1</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本には、</a:t>
            </a:r>
            <a:r>
              <a:rPr lang="ja-JP" altLang="en-US" sz="1600" dirty="0">
                <a:latin typeface="Yu Gothic" panose="020B0400000000000000" pitchFamily="34" charset="-128"/>
                <a:ea typeface="Yu Gothic" panose="020B0400000000000000" pitchFamily="34" charset="-128"/>
                <a:cs typeface="Arial" panose="020B0604020202020204" pitchFamily="34" charset="0"/>
              </a:rPr>
              <a:t>この国の</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文化や土地</a:t>
            </a:r>
            <a:r>
              <a:rPr lang="ja-JP" altLang="en-US" sz="1600" dirty="0">
                <a:latin typeface="Yu Gothic" panose="020B0400000000000000" pitchFamily="34" charset="-128"/>
                <a:ea typeface="Yu Gothic" panose="020B0400000000000000" pitchFamily="34" charset="-128"/>
                <a:cs typeface="Arial" panose="020B0604020202020204" pitchFamily="34" charset="0"/>
              </a:rPr>
              <a:t>の</a:t>
            </a:r>
            <a:r>
              <a:rPr lang="ja-JP" altLang="en-US" sz="1600">
                <a:latin typeface="Yu Gothic" panose="020B0400000000000000" pitchFamily="34" charset="-128"/>
                <a:ea typeface="Yu Gothic" panose="020B0400000000000000" pitchFamily="34" charset="-128"/>
                <a:cs typeface="Arial" panose="020B0604020202020204" pitchFamily="34" charset="0"/>
              </a:rPr>
              <a:t>背景にある</a:t>
            </a:r>
            <a:r>
              <a:rPr lang="ja-JP" altLang="en-US" sz="1600" dirty="0">
                <a:latin typeface="Yu Gothic" panose="020B0400000000000000" pitchFamily="34" charset="-128"/>
                <a:ea typeface="Yu Gothic" panose="020B0400000000000000" pitchFamily="34" charset="-128"/>
                <a:cs typeface="Arial" panose="020B0604020202020204" pitchFamily="34" charset="0"/>
              </a:rPr>
              <a:t>もの、すなわち</a:t>
            </a:r>
            <a:r>
              <a:rPr lang="ja-JP" altLang="en-US" sz="1600" dirty="0">
                <a:effectLst/>
                <a:latin typeface="Yu Gothic" panose="020B0400000000000000" pitchFamily="34" charset="-128"/>
                <a:ea typeface="Yu Gothic" panose="020B0400000000000000" pitchFamily="34" charset="-128"/>
                <a:cs typeface="Arial" panose="020B0604020202020204" pitchFamily="34" charset="0"/>
              </a:rPr>
              <a:t>冒険心と多様性を思い起こさせてくれるオーストラリアの魅力が詰まっているからです。</a:t>
            </a:r>
          </a:p>
          <a:p>
            <a:endParaRPr lang="en-AU" sz="1600" dirty="0">
              <a:effectLst/>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lnSpc>
                <a:spcPct val="110000"/>
              </a:lnSpc>
              <a:spcBef>
                <a:spcPct val="0"/>
              </a:spcBef>
            </a:pPr>
            <a:r>
              <a:rPr lang="ja-JP" altLang="en-US">
                <a:latin typeface="Yu Gothic Medium" panose="020B0400000000000000" pitchFamily="34" charset="-128"/>
                <a:ea typeface="Yu Gothic Medium" panose="020B0400000000000000" pitchFamily="34" charset="-128"/>
              </a:rPr>
              <a:t>南オーストラリア州 のワイン発祥の地</a:t>
            </a:r>
          </a:p>
          <a:p>
            <a:pPr>
              <a:lnSpc>
                <a:spcPct val="110000"/>
              </a:lnSpc>
              <a:spcBef>
                <a:spcPct val="0"/>
              </a:spcBef>
            </a:pPr>
            <a:r>
              <a:rPr lang="ja-JP" altLang="en-US">
                <a:latin typeface="Yu Gothic Medium" panose="020B0400000000000000" pitchFamily="34" charset="-128"/>
                <a:ea typeface="Yu Gothic Medium" panose="020B0400000000000000" pitchFamily="34" charset="-128"/>
              </a:rPr>
              <a:t>多様な自然の美しさ</a:t>
            </a:r>
          </a:p>
          <a:p>
            <a:pPr>
              <a:lnSpc>
                <a:spcPct val="110000"/>
              </a:lnSpc>
              <a:spcBef>
                <a:spcPct val="0"/>
              </a:spcBef>
            </a:pPr>
            <a:r>
              <a:rPr lang="ja-JP" altLang="en-US">
                <a:latin typeface="Yu Gothic Medium" panose="020B0400000000000000" pitchFamily="34" charset="-128"/>
                <a:ea typeface="Yu Gothic Medium" panose="020B0400000000000000" pitchFamily="34" charset="-128"/>
              </a:rPr>
              <a:t>グルナッシュが主役の産地</a:t>
            </a:r>
          </a:p>
          <a:p>
            <a:pPr>
              <a:lnSpc>
                <a:spcPct val="110000"/>
              </a:lnSpc>
              <a:spcBef>
                <a:spcPct val="0"/>
              </a:spcBef>
            </a:pPr>
            <a:r>
              <a:rPr lang="ja-JP" altLang="en-US">
                <a:latin typeface="Yu Gothic Medium" panose="020B0400000000000000" pitchFamily="34" charset="-128"/>
                <a:ea typeface="Yu Gothic Medium" panose="020B0400000000000000" pitchFamily="34" charset="-128"/>
              </a:rPr>
              <a:t>クリエイティブなブティック・ワイナリー</a:t>
            </a:r>
          </a:p>
          <a:p>
            <a:pPr>
              <a:lnSpc>
                <a:spcPct val="110000"/>
              </a:lnSpc>
              <a:spcBef>
                <a:spcPct val="0"/>
              </a:spcBef>
            </a:pPr>
            <a:r>
              <a:rPr lang="ja-JP" altLang="en-US">
                <a:latin typeface="Yu Gothic Medium" panose="020B0400000000000000" pitchFamily="34" charset="-128"/>
                <a:ea typeface="Yu Gothic Medium" panose="020B0400000000000000" pitchFamily="34" charset="-128"/>
              </a:rPr>
              <a:t>環境に配慮したワインづくり</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マクラーレン・ベール</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1476521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BA923E73-E50D-C61C-9E7B-975139E4B0A2}"/>
              </a:ext>
            </a:extLst>
          </p:cNvPr>
          <p:cNvPicPr>
            <a:picLocks noChangeAspect="1"/>
          </p:cNvPicPr>
          <p:nvPr/>
        </p:nvPicPr>
        <p:blipFill>
          <a:blip r:embed="rId3" cstate="screen">
            <a:extLst>
              <a:ext uri="{28A0092B-C50C-407E-A947-70E740481C1C}">
                <a14:useLocalDpi xmlns:a14="http://schemas.microsoft.com/office/drawing/2010/main"/>
              </a:ext>
            </a:extLst>
          </a:blip>
          <a:srcRect l="9909" r="30907"/>
          <a:stretch/>
        </p:blipFill>
        <p:spPr>
          <a:xfrm>
            <a:off x="1" y="1"/>
            <a:ext cx="6096000" cy="6858000"/>
          </a:xfrm>
          <a:prstGeom prst="rect">
            <a:avLst/>
          </a:prstGeom>
        </p:spPr>
      </p:pic>
      <p:sp>
        <p:nvSpPr>
          <p:cNvPr id="12" name="TextBox 11">
            <a:extLst>
              <a:ext uri="{FF2B5EF4-FFF2-40B4-BE49-F238E27FC236}">
                <a16:creationId xmlns:a16="http://schemas.microsoft.com/office/drawing/2014/main" id="{3E91BD39-9CE3-EF32-9DBF-0B1DD162CA34}"/>
              </a:ext>
            </a:extLst>
          </p:cNvPr>
          <p:cNvSpPr txBox="1"/>
          <p:nvPr/>
        </p:nvSpPr>
        <p:spPr>
          <a:xfrm>
            <a:off x="556459" y="1123759"/>
            <a:ext cx="5183398" cy="584775"/>
          </a:xfrm>
          <a:prstGeom prst="rect">
            <a:avLst/>
          </a:prstGeom>
          <a:noFill/>
        </p:spPr>
        <p:txBody>
          <a:bodyPr wrap="square" rtlCol="0">
            <a:spAutoFit/>
          </a:bodyPr>
          <a:lstStyle/>
          <a:p>
            <a:pPr algn="l"/>
            <a:r>
              <a:rPr lang="ja-JP" altLang="en-US" sz="32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地中海性気候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3" name="TextBox 12">
            <a:extLst>
              <a:ext uri="{FF2B5EF4-FFF2-40B4-BE49-F238E27FC236}">
                <a16:creationId xmlns:a16="http://schemas.microsoft.com/office/drawing/2014/main" id="{242DDED3-9C7A-B776-DB6B-3E39AB3C3D67}"/>
              </a:ext>
            </a:extLst>
          </p:cNvPr>
          <p:cNvSpPr txBox="1"/>
          <p:nvPr/>
        </p:nvSpPr>
        <p:spPr>
          <a:xfrm>
            <a:off x="556459" y="1728175"/>
            <a:ext cx="3849274" cy="315343"/>
          </a:xfrm>
          <a:prstGeom prst="rect">
            <a:avLst/>
          </a:prstGeom>
          <a:noFill/>
        </p:spPr>
        <p:txBody>
          <a:bodyPr wrap="square" rtlCol="0">
            <a:spAutoFit/>
          </a:bodyPr>
          <a:lstStyle/>
          <a:p>
            <a:pPr>
              <a:lnSpc>
                <a:spcPct val="90000"/>
              </a:lnSpc>
            </a:pPr>
            <a:r>
              <a:rPr lang="ja-JP" altLang="en-US" sz="1600">
                <a:solidFill>
                  <a:schemeClr val="bg1"/>
                </a:solidFill>
                <a:latin typeface="Yu Gothic Medium" panose="020B0400000000000000" pitchFamily="34" charset="-128"/>
                <a:ea typeface="Yu Gothic Medium" panose="020B0400000000000000" pitchFamily="34" charset="-128"/>
              </a:rPr>
              <a:t>様々なメゾクリマとミクロクリマを持つ</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15" name="Straight Connector 14">
            <a:extLst>
              <a:ext uri="{FF2B5EF4-FFF2-40B4-BE49-F238E27FC236}">
                <a16:creationId xmlns:a16="http://schemas.microsoft.com/office/drawing/2014/main" id="{B7CDA6E2-8668-C03D-10BF-4D2F1FD642B7}"/>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9101A808-16BF-FFF9-08C1-B4D0520C1488}"/>
              </a:ext>
            </a:extLst>
          </p:cNvPr>
          <p:cNvSpPr txBox="1">
            <a:spLocks/>
          </p:cNvSpPr>
          <p:nvPr/>
        </p:nvSpPr>
        <p:spPr>
          <a:xfrm>
            <a:off x="6345802" y="4479842"/>
            <a:ext cx="2748500" cy="785378"/>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a:solidFill>
                  <a:schemeClr val="accent3"/>
                </a:solidFill>
                <a:latin typeface="Yu Gothic" panose="020B0400000000000000" pitchFamily="34" charset="-128"/>
                <a:ea typeface="Yu Gothic" panose="020B0400000000000000" pitchFamily="34" charset="-128"/>
              </a:rPr>
              <a:t>マクラーレン</a:t>
            </a:r>
          </a:p>
          <a:p>
            <a:r>
              <a:rPr lang="ja-JP" altLang="en-US" b="1">
                <a:solidFill>
                  <a:schemeClr val="accent3"/>
                </a:solidFill>
                <a:latin typeface="Yu Gothic" panose="020B0400000000000000" pitchFamily="34" charset="-128"/>
                <a:ea typeface="Yu Gothic" panose="020B0400000000000000" pitchFamily="34" charset="-128"/>
              </a:rPr>
              <a:t>・ヴェール</a:t>
            </a:r>
            <a:endParaRPr lang="en-AU" altLang="ja-JP"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10–350M (</a:t>
            </a:r>
            <a:r>
              <a:rPr lang="en-US" sz="1800" dirty="0">
                <a:solidFill>
                  <a:srgbClr val="B2D8BE"/>
                </a:solidFill>
              </a:rPr>
              <a:t>33</a:t>
            </a:r>
            <a:r>
              <a:rPr lang="en-US" sz="1800" dirty="0">
                <a:solidFill>
                  <a:srgbClr val="B2D8BE"/>
                </a:solidFill>
                <a:latin typeface="Neue Haas Grotesk Text Pro" panose="020B0504020202020204" pitchFamily="34" charset="77"/>
              </a:rPr>
              <a:t> – 1,148FT)</a:t>
            </a:r>
          </a:p>
        </p:txBody>
      </p:sp>
      <p:cxnSp>
        <p:nvCxnSpPr>
          <p:cNvPr id="22" name="Straight Connector 21">
            <a:extLst>
              <a:ext uri="{FF2B5EF4-FFF2-40B4-BE49-F238E27FC236}">
                <a16:creationId xmlns:a16="http://schemas.microsoft.com/office/drawing/2014/main" id="{F574DA73-B4C2-2628-AEFA-BEB75139795D}"/>
              </a:ext>
            </a:extLst>
          </p:cNvPr>
          <p:cNvCxnSpPr>
            <a:cxnSpLocks/>
          </p:cNvCxnSpPr>
          <p:nvPr/>
        </p:nvCxnSpPr>
        <p:spPr>
          <a:xfrm>
            <a:off x="7561807" y="644750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48326392-5B25-CF1B-9F37-95B8AD9C9C48}"/>
              </a:ext>
            </a:extLst>
          </p:cNvPr>
          <p:cNvCxnSpPr>
            <a:cxnSpLocks/>
          </p:cNvCxnSpPr>
          <p:nvPr/>
        </p:nvCxnSpPr>
        <p:spPr>
          <a:xfrm flipV="1">
            <a:off x="7561807" y="532450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0A53E608-C4EA-6E3A-48C9-D4FFFE8B0C04}"/>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15B1FE79-CBB1-89C7-590E-C931B8494274}"/>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D4355A0F-A3A4-71CA-FDF9-B4126496B391}"/>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BD32245-8D59-2739-9C80-0F24944CB2CB}"/>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C8292AB9-8EEA-B7A7-68D1-7ACE5316A7BD}"/>
              </a:ext>
            </a:extLst>
          </p:cNvPr>
          <p:cNvSpPr/>
          <p:nvPr/>
        </p:nvSpPr>
        <p:spPr>
          <a:xfrm>
            <a:off x="8623710" y="627483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itle 2">
            <a:extLst>
              <a:ext uri="{FF2B5EF4-FFF2-40B4-BE49-F238E27FC236}">
                <a16:creationId xmlns:a16="http://schemas.microsoft.com/office/drawing/2014/main" id="{8CA39B6B-AB52-D31E-0548-A18E0B330437}"/>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3" name="Title 7">
            <a:extLst>
              <a:ext uri="{FF2B5EF4-FFF2-40B4-BE49-F238E27FC236}">
                <a16:creationId xmlns:a16="http://schemas.microsoft.com/office/drawing/2014/main" id="{87D95664-C666-AD35-EC70-E2F802CE31DC}"/>
              </a:ext>
            </a:extLst>
          </p:cNvPr>
          <p:cNvSpPr txBox="1">
            <a:spLocks/>
          </p:cNvSpPr>
          <p:nvPr/>
        </p:nvSpPr>
        <p:spPr>
          <a:xfrm>
            <a:off x="6456363" y="626428"/>
            <a:ext cx="3832460" cy="695768"/>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3"/>
                </a:solidFill>
                <a:latin typeface="Yu Gothic Medium" panose="020B0400000000000000" pitchFamily="34" charset="-128"/>
                <a:ea typeface="Yu Gothic Medium" panose="020B0400000000000000" pitchFamily="34" charset="-128"/>
              </a:rPr>
              <a:t>標高</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4" name="TextBox 33">
            <a:extLst>
              <a:ext uri="{FF2B5EF4-FFF2-40B4-BE49-F238E27FC236}">
                <a16:creationId xmlns:a16="http://schemas.microsoft.com/office/drawing/2014/main" id="{1852872E-D2EF-0192-0D62-53C3755BA8D9}"/>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5" name="TextBox 34">
            <a:extLst>
              <a:ext uri="{FF2B5EF4-FFF2-40B4-BE49-F238E27FC236}">
                <a16:creationId xmlns:a16="http://schemas.microsoft.com/office/drawing/2014/main" id="{0B98BE29-DC0D-BE50-D31C-1A39952329ED}"/>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6" name="TextBox 35">
            <a:extLst>
              <a:ext uri="{FF2B5EF4-FFF2-40B4-BE49-F238E27FC236}">
                <a16:creationId xmlns:a16="http://schemas.microsoft.com/office/drawing/2014/main" id="{1121D8BB-B05C-3F5B-7FD7-E3FA713801D3}"/>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7" name="TextBox 36">
            <a:extLst>
              <a:ext uri="{FF2B5EF4-FFF2-40B4-BE49-F238E27FC236}">
                <a16:creationId xmlns:a16="http://schemas.microsoft.com/office/drawing/2014/main" id="{5E53B3C8-8F4F-EDA3-4139-CF51A31484D1}"/>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18256175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9030" t="145" r="12562" b="544"/>
          <a:stretch/>
        </p:blipFill>
        <p:spPr>
          <a:xfrm>
            <a:off x="0" y="360564"/>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43600" cy="1530521"/>
          </a:xfrm>
        </p:spPr>
        <p:txBody>
          <a:bodyPr/>
          <a:lstStyle/>
          <a:p>
            <a:pPr marL="0" indent="0">
              <a:buNone/>
            </a:pPr>
            <a:r>
              <a:rPr lang="ja-JP" altLang="en-US">
                <a:latin typeface="Yu Gothic Medium" panose="020B0400000000000000" pitchFamily="34" charset="-128"/>
                <a:ea typeface="Yu Gothic Medium" panose="020B0400000000000000" pitchFamily="34" charset="-128"/>
              </a:rPr>
              <a:t>マクラーレン・ヴェールは、世界で最も地質学的に</a:t>
            </a:r>
            <a:br>
              <a:rPr lang="ja-JP" altLang="en-US">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多様な地域の一つです。赤褐色の砂質ローム、石灰が混じった軽い粘土、特徴的な砂質土壌など、これらすべての土壌が同じ地域にみられることもあります。</a:t>
            </a:r>
            <a:endParaRPr lang="en-AU"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5181336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912686"/>
          </a:xfrm>
          <a:prstGeom prst="rect">
            <a:avLst/>
          </a:prstGeom>
          <a:noFill/>
        </p:spPr>
        <p:txBody>
          <a:bodyPr wrap="square">
            <a:spAutoFit/>
          </a:bodyPr>
          <a:lstStyle/>
          <a:p>
            <a:pPr>
              <a:lnSpc>
                <a:spcPct val="82000"/>
              </a:lnSpc>
            </a:pPr>
            <a:r>
              <a:rPr lang="ja-JP" altLang="en-US" sz="3200">
                <a:solidFill>
                  <a:srgbClr val="601329"/>
                </a:solidFill>
                <a:latin typeface="Yu Gothic Medium" panose="020B0400000000000000" pitchFamily="34" charset="-128"/>
                <a:ea typeface="Yu Gothic Medium" panose="020B0400000000000000" pitchFamily="34" charset="-128"/>
              </a:rPr>
              <a:t>グルナッシュ</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3200">
                <a:solidFill>
                  <a:srgbClr val="B2D8BE"/>
                </a:solidFill>
                <a:latin typeface="Yu Gothic Medium" panose="020B0400000000000000" pitchFamily="34" charset="-128"/>
                <a:ea typeface="Yu Gothic Medium" panose="020B0400000000000000" pitchFamily="34" charset="-128"/>
              </a:rPr>
              <a:t>特徴と味わいのプロフィール</a:t>
            </a:r>
            <a:endParaRPr lang="en-US" sz="3200" dirty="0">
              <a:solidFill>
                <a:srgbClr val="B2D8BE"/>
              </a:solidFill>
              <a:latin typeface="Yu Gothic Medium" panose="020B0400000000000000" pitchFamily="34" charset="-128"/>
              <a:ea typeface="Yu Gothic Medium"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479208" y="476099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400">
                <a:effectLst/>
                <a:latin typeface="Yu Gothic Medium" panose="020B0400000000000000" pitchFamily="34" charset="-128"/>
                <a:ea typeface="Yu Gothic Medium" panose="020B0400000000000000" pitchFamily="34" charset="-128"/>
              </a:rPr>
              <a:t>味わい</a:t>
            </a:r>
            <a:endParaRPr lang="en-AU" sz="1400"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Yu Gothic Medium" panose="020B0400000000000000" pitchFamily="34" charset="-128"/>
                <a:ea typeface="Yu Gothic Medium" panose="020B0400000000000000" pitchFamily="34" charset="-128"/>
              </a:rPr>
              <a:t>ストロベリー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Yu Gothic Medium" panose="020B0400000000000000" pitchFamily="34" charset="-128"/>
                <a:ea typeface="Yu Gothic Medium" panose="020B0400000000000000" pitchFamily="34" charset="-128"/>
              </a:rPr>
              <a:t>土</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Yu Gothic Medium" panose="020B0400000000000000" pitchFamily="34" charset="-128"/>
                <a:ea typeface="Yu Gothic Medium" panose="020B0400000000000000" pitchFamily="34" charset="-128"/>
              </a:rPr>
              <a:t>チェリー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Yu Gothic Medium" panose="020B0400000000000000" pitchFamily="34" charset="-128"/>
                <a:ea typeface="Yu Gothic Medium" panose="020B0400000000000000" pitchFamily="34" charset="-128"/>
              </a:rPr>
              <a:t>ダーク・ラズベリー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Yu Gothic Medium" panose="020B0400000000000000" pitchFamily="34" charset="-128"/>
                <a:ea typeface="Yu Gothic Medium" panose="020B0400000000000000" pitchFamily="34" charset="-128"/>
              </a:rPr>
              <a:t>白コショウ</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400">
                <a:latin typeface="Yu Gothic Medium" panose="020B0400000000000000" pitchFamily="34" charset="-128"/>
                <a:ea typeface="Yu Gothic Medium" panose="020B0400000000000000" pitchFamily="34" charset="-128"/>
              </a:rPr>
              <a:t>スパイス</a:t>
            </a:r>
            <a:endParaRPr lang="en-AU" sz="14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02834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02544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02544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02544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Oval 12">
            <a:extLst>
              <a:ext uri="{FF2B5EF4-FFF2-40B4-BE49-F238E27FC236}">
                <a16:creationId xmlns:a16="http://schemas.microsoft.com/office/drawing/2014/main" id="{BFCC548F-330E-A2E7-2994-BC6333F7C141}"/>
              </a:ext>
            </a:extLst>
          </p:cNvPr>
          <p:cNvSpPr/>
          <p:nvPr/>
        </p:nvSpPr>
        <p:spPr>
          <a:xfrm>
            <a:off x="3561470" y="202544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02544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02544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02544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02544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2724721" y="2502851"/>
            <a:ext cx="119160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グルナッシュ</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3" name="Oval 22">
            <a:extLst>
              <a:ext uri="{FF2B5EF4-FFF2-40B4-BE49-F238E27FC236}">
                <a16:creationId xmlns:a16="http://schemas.microsoft.com/office/drawing/2014/main" id="{146EEED7-62B3-EF5B-E5D0-6F3A6B00048A}"/>
              </a:ext>
            </a:extLst>
          </p:cNvPr>
          <p:cNvSpPr/>
          <p:nvPr/>
        </p:nvSpPr>
        <p:spPr>
          <a:xfrm>
            <a:off x="2104517" y="31815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1786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1786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1786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1DA6B22D-C54D-57EA-4849-9760FB572D36}"/>
              </a:ext>
            </a:extLst>
          </p:cNvPr>
          <p:cNvSpPr/>
          <p:nvPr/>
        </p:nvSpPr>
        <p:spPr>
          <a:xfrm>
            <a:off x="3561470" y="31786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1786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1786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1786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1786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7D7A53A-D5C6-C77F-19C4-5F624A97FDB4}"/>
              </a:ext>
            </a:extLst>
          </p:cNvPr>
          <p:cNvSpPr/>
          <p:nvPr/>
        </p:nvSpPr>
        <p:spPr>
          <a:xfrm>
            <a:off x="2104517" y="397374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39708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39708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39708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39708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39708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39708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39708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39708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2592C60E-7C65-566B-6216-4F0C49AFEBF6}"/>
              </a:ext>
            </a:extLst>
          </p:cNvPr>
          <p:cNvSpPr/>
          <p:nvPr/>
        </p:nvSpPr>
        <p:spPr>
          <a:xfrm>
            <a:off x="2104517" y="509480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50918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50918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50918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509189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5091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5091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5091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509189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D61DE221-C84F-6201-D503-95FCACC6B5A7}"/>
              </a:ext>
            </a:extLst>
          </p:cNvPr>
          <p:cNvSpPr/>
          <p:nvPr/>
        </p:nvSpPr>
        <p:spPr>
          <a:xfrm>
            <a:off x="2104517" y="624020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23730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23730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23730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23730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4284339" y="623730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23730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9588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697804" y="595864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95880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3328807" y="233593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52513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5222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5222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5222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5222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52222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52222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52222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52222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110" name="Group 109">
            <a:extLst>
              <a:ext uri="{FF2B5EF4-FFF2-40B4-BE49-F238E27FC236}">
                <a16:creationId xmlns:a16="http://schemas.microsoft.com/office/drawing/2014/main" id="{AB5BDD7A-EEDD-5B51-C03E-12CD3C8BF5B7}"/>
              </a:ext>
            </a:extLst>
          </p:cNvPr>
          <p:cNvGrpSpPr/>
          <p:nvPr/>
        </p:nvGrpSpPr>
        <p:grpSpPr>
          <a:xfrm>
            <a:off x="4652058" y="6247071"/>
            <a:ext cx="278634" cy="272668"/>
            <a:chOff x="8032638" y="5926610"/>
            <a:chExt cx="278634" cy="272668"/>
          </a:xfrm>
        </p:grpSpPr>
        <p:sp>
          <p:nvSpPr>
            <p:cNvPr id="111" name="Freeform 110">
              <a:extLst>
                <a:ext uri="{FF2B5EF4-FFF2-40B4-BE49-F238E27FC236}">
                  <a16:creationId xmlns:a16="http://schemas.microsoft.com/office/drawing/2014/main" id="{F3B20145-BD55-5EFB-574C-258EABE68B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2" name="Freeform 111">
              <a:extLst>
                <a:ext uri="{FF2B5EF4-FFF2-40B4-BE49-F238E27FC236}">
                  <a16:creationId xmlns:a16="http://schemas.microsoft.com/office/drawing/2014/main" id="{B6F7FA4A-DD87-0E47-F405-1307329BC91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13" name="Group 112">
            <a:extLst>
              <a:ext uri="{FF2B5EF4-FFF2-40B4-BE49-F238E27FC236}">
                <a16:creationId xmlns:a16="http://schemas.microsoft.com/office/drawing/2014/main" id="{62A5A0A3-DFF9-2205-3D06-99AC851FC068}"/>
              </a:ext>
            </a:extLst>
          </p:cNvPr>
          <p:cNvGrpSpPr/>
          <p:nvPr/>
        </p:nvGrpSpPr>
        <p:grpSpPr>
          <a:xfrm rot="10800000">
            <a:off x="3926344" y="6247071"/>
            <a:ext cx="278634" cy="272668"/>
            <a:chOff x="8032638" y="5926610"/>
            <a:chExt cx="278634" cy="272668"/>
          </a:xfrm>
        </p:grpSpPr>
        <p:sp>
          <p:nvSpPr>
            <p:cNvPr id="114" name="Freeform 113">
              <a:extLst>
                <a:ext uri="{FF2B5EF4-FFF2-40B4-BE49-F238E27FC236}">
                  <a16:creationId xmlns:a16="http://schemas.microsoft.com/office/drawing/2014/main" id="{1443FFEC-E5C9-CDA6-011A-292D0591936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5" name="Freeform 114">
              <a:extLst>
                <a:ext uri="{FF2B5EF4-FFF2-40B4-BE49-F238E27FC236}">
                  <a16:creationId xmlns:a16="http://schemas.microsoft.com/office/drawing/2014/main" id="{7F73064C-3A6F-BCF8-0BAF-B00D09470D5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5" name="Oval 4">
            <a:extLst>
              <a:ext uri="{FF2B5EF4-FFF2-40B4-BE49-F238E27FC236}">
                <a16:creationId xmlns:a16="http://schemas.microsoft.com/office/drawing/2014/main" id="{396F0EDF-68A7-55EB-13E0-7358597E3495}"/>
              </a:ext>
            </a:extLst>
          </p:cNvPr>
          <p:cNvSpPr/>
          <p:nvPr/>
        </p:nvSpPr>
        <p:spPr>
          <a:xfrm>
            <a:off x="2104517" y="46625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2CFFCAA8-104D-A4A2-B1EB-A570779C4187}"/>
              </a:ext>
            </a:extLst>
          </p:cNvPr>
          <p:cNvSpPr/>
          <p:nvPr/>
        </p:nvSpPr>
        <p:spPr>
          <a:xfrm>
            <a:off x="2468660" y="465963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CF8933D4-A7CE-3AFE-A09D-08E149A79495}"/>
              </a:ext>
            </a:extLst>
          </p:cNvPr>
          <p:cNvSpPr/>
          <p:nvPr/>
        </p:nvSpPr>
        <p:spPr>
          <a:xfrm>
            <a:off x="2832803" y="465963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B04EEFBB-0AC5-FC12-FC69-151A78A0B7FB}"/>
              </a:ext>
            </a:extLst>
          </p:cNvPr>
          <p:cNvSpPr/>
          <p:nvPr/>
        </p:nvSpPr>
        <p:spPr>
          <a:xfrm>
            <a:off x="3196946" y="465963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768F8964-0996-5159-E588-AFC9A14A2FFA}"/>
              </a:ext>
            </a:extLst>
          </p:cNvPr>
          <p:cNvSpPr/>
          <p:nvPr/>
        </p:nvSpPr>
        <p:spPr>
          <a:xfrm>
            <a:off x="3561470" y="465963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0A288CE6-AC78-25CF-D212-8E13AE6243A2}"/>
              </a:ext>
            </a:extLst>
          </p:cNvPr>
          <p:cNvSpPr/>
          <p:nvPr/>
        </p:nvSpPr>
        <p:spPr>
          <a:xfrm>
            <a:off x="3925994" y="465963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FCF94830-4C83-9D39-9D15-05EE3668B410}"/>
              </a:ext>
            </a:extLst>
          </p:cNvPr>
          <p:cNvSpPr/>
          <p:nvPr/>
        </p:nvSpPr>
        <p:spPr>
          <a:xfrm>
            <a:off x="4284339" y="465963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7DDF6917-8A6A-FCC4-1E7B-2A95AE986AC7}"/>
              </a:ext>
            </a:extLst>
          </p:cNvPr>
          <p:cNvSpPr/>
          <p:nvPr/>
        </p:nvSpPr>
        <p:spPr>
          <a:xfrm>
            <a:off x="4655041" y="465963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61D7B188-30C7-1178-91D1-BC483D1E0940}"/>
              </a:ext>
            </a:extLst>
          </p:cNvPr>
          <p:cNvSpPr/>
          <p:nvPr/>
        </p:nvSpPr>
        <p:spPr>
          <a:xfrm>
            <a:off x="5019565" y="465963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Title 2">
            <a:extLst>
              <a:ext uri="{FF2B5EF4-FFF2-40B4-BE49-F238E27FC236}">
                <a16:creationId xmlns:a16="http://schemas.microsoft.com/office/drawing/2014/main" id="{A0B3DA0C-8A11-1F33-3B56-C327D079F083}"/>
              </a:ext>
            </a:extLst>
          </p:cNvPr>
          <p:cNvSpPr txBox="1"/>
          <p:nvPr/>
        </p:nvSpPr>
        <p:spPr>
          <a:xfrm>
            <a:off x="517373" y="507196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9" name="Straight Connector 38">
            <a:extLst>
              <a:ext uri="{FF2B5EF4-FFF2-40B4-BE49-F238E27FC236}">
                <a16:creationId xmlns:a16="http://schemas.microsoft.com/office/drawing/2014/main" id="{20B28239-5A09-B9A6-A550-170A2311AF3D}"/>
              </a:ext>
            </a:extLst>
          </p:cNvPr>
          <p:cNvCxnSpPr>
            <a:cxnSpLocks/>
          </p:cNvCxnSpPr>
          <p:nvPr/>
        </p:nvCxnSpPr>
        <p:spPr>
          <a:xfrm>
            <a:off x="1445788" y="5235634"/>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 name="Title 2">
            <a:extLst>
              <a:ext uri="{FF2B5EF4-FFF2-40B4-BE49-F238E27FC236}">
                <a16:creationId xmlns:a16="http://schemas.microsoft.com/office/drawing/2014/main" id="{D5629423-B74F-7CA3-F488-465807FBB812}"/>
              </a:ext>
            </a:extLst>
          </p:cNvPr>
          <p:cNvSpPr txBox="1"/>
          <p:nvPr/>
        </p:nvSpPr>
        <p:spPr>
          <a:xfrm>
            <a:off x="592686" y="2047987"/>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63" name="Straight Connector 62">
            <a:extLst>
              <a:ext uri="{FF2B5EF4-FFF2-40B4-BE49-F238E27FC236}">
                <a16:creationId xmlns:a16="http://schemas.microsoft.com/office/drawing/2014/main" id="{2AA18A98-EC7B-550B-B8AD-E0A4F822D971}"/>
              </a:ext>
            </a:extLst>
          </p:cNvPr>
          <p:cNvCxnSpPr>
            <a:cxnSpLocks/>
          </p:cNvCxnSpPr>
          <p:nvPr/>
        </p:nvCxnSpPr>
        <p:spPr>
          <a:xfrm>
            <a:off x="1139206" y="215635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Title 2">
            <a:extLst>
              <a:ext uri="{FF2B5EF4-FFF2-40B4-BE49-F238E27FC236}">
                <a16:creationId xmlns:a16="http://schemas.microsoft.com/office/drawing/2014/main" id="{44867D15-71CF-D4C7-4BD5-5F04452301E8}"/>
              </a:ext>
            </a:extLst>
          </p:cNvPr>
          <p:cNvSpPr txBox="1"/>
          <p:nvPr/>
        </p:nvSpPr>
        <p:spPr>
          <a:xfrm>
            <a:off x="592685" y="315001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65" name="Title 2">
            <a:extLst>
              <a:ext uri="{FF2B5EF4-FFF2-40B4-BE49-F238E27FC236}">
                <a16:creationId xmlns:a16="http://schemas.microsoft.com/office/drawing/2014/main" id="{40C86E11-7802-7923-8FD6-1B49AA3A3C58}"/>
              </a:ext>
            </a:extLst>
          </p:cNvPr>
          <p:cNvSpPr txBox="1"/>
          <p:nvPr/>
        </p:nvSpPr>
        <p:spPr>
          <a:xfrm>
            <a:off x="1975100" y="285384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6" name="Title 2">
            <a:extLst>
              <a:ext uri="{FF2B5EF4-FFF2-40B4-BE49-F238E27FC236}">
                <a16:creationId xmlns:a16="http://schemas.microsoft.com/office/drawing/2014/main" id="{F231B18D-EAE5-487D-C7A5-25DA0D9C8762}"/>
              </a:ext>
            </a:extLst>
          </p:cNvPr>
          <p:cNvSpPr txBox="1"/>
          <p:nvPr/>
        </p:nvSpPr>
        <p:spPr>
          <a:xfrm>
            <a:off x="3106655" y="2853844"/>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7" name="Title 2">
            <a:extLst>
              <a:ext uri="{FF2B5EF4-FFF2-40B4-BE49-F238E27FC236}">
                <a16:creationId xmlns:a16="http://schemas.microsoft.com/office/drawing/2014/main" id="{C7E94E60-B59E-CDB7-914F-19B37D948735}"/>
              </a:ext>
            </a:extLst>
          </p:cNvPr>
          <p:cNvSpPr txBox="1"/>
          <p:nvPr/>
        </p:nvSpPr>
        <p:spPr>
          <a:xfrm>
            <a:off x="4537982" y="285384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8" name="Title 2">
            <a:extLst>
              <a:ext uri="{FF2B5EF4-FFF2-40B4-BE49-F238E27FC236}">
                <a16:creationId xmlns:a16="http://schemas.microsoft.com/office/drawing/2014/main" id="{151FD5F3-DD7C-5555-4E8F-6133F20627B7}"/>
              </a:ext>
            </a:extLst>
          </p:cNvPr>
          <p:cNvSpPr txBox="1"/>
          <p:nvPr/>
        </p:nvSpPr>
        <p:spPr>
          <a:xfrm>
            <a:off x="1975100" y="36051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9" name="Title 2">
            <a:extLst>
              <a:ext uri="{FF2B5EF4-FFF2-40B4-BE49-F238E27FC236}">
                <a16:creationId xmlns:a16="http://schemas.microsoft.com/office/drawing/2014/main" id="{05304CE8-DB1A-D3EB-2BD7-89CFDD5F75E5}"/>
              </a:ext>
            </a:extLst>
          </p:cNvPr>
          <p:cNvSpPr txBox="1"/>
          <p:nvPr/>
        </p:nvSpPr>
        <p:spPr>
          <a:xfrm>
            <a:off x="3095668" y="360511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72" name="Title 2">
            <a:extLst>
              <a:ext uri="{FF2B5EF4-FFF2-40B4-BE49-F238E27FC236}">
                <a16:creationId xmlns:a16="http://schemas.microsoft.com/office/drawing/2014/main" id="{4271AD08-F5E4-55F0-FB4D-B6F8310FF7C4}"/>
              </a:ext>
            </a:extLst>
          </p:cNvPr>
          <p:cNvSpPr txBox="1"/>
          <p:nvPr/>
        </p:nvSpPr>
        <p:spPr>
          <a:xfrm>
            <a:off x="4537982" y="36051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73" name="Straight Connector 72">
            <a:extLst>
              <a:ext uri="{FF2B5EF4-FFF2-40B4-BE49-F238E27FC236}">
                <a16:creationId xmlns:a16="http://schemas.microsoft.com/office/drawing/2014/main" id="{3F71F31C-890C-5B12-97AE-5229CE494F4B}"/>
              </a:ext>
            </a:extLst>
          </p:cNvPr>
          <p:cNvCxnSpPr>
            <a:cxnSpLocks/>
          </p:cNvCxnSpPr>
          <p:nvPr/>
        </p:nvCxnSpPr>
        <p:spPr>
          <a:xfrm>
            <a:off x="1268952" y="331788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Title 2">
            <a:extLst>
              <a:ext uri="{FF2B5EF4-FFF2-40B4-BE49-F238E27FC236}">
                <a16:creationId xmlns:a16="http://schemas.microsoft.com/office/drawing/2014/main" id="{7D894D05-F808-E423-ACE3-623AB2AEDC5F}"/>
              </a:ext>
            </a:extLst>
          </p:cNvPr>
          <p:cNvSpPr txBox="1"/>
          <p:nvPr/>
        </p:nvSpPr>
        <p:spPr>
          <a:xfrm>
            <a:off x="592685" y="394647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17" name="Straight Connector 116">
            <a:extLst>
              <a:ext uri="{FF2B5EF4-FFF2-40B4-BE49-F238E27FC236}">
                <a16:creationId xmlns:a16="http://schemas.microsoft.com/office/drawing/2014/main" id="{A9A058B8-808D-3373-5493-2F8A658EEE72}"/>
              </a:ext>
            </a:extLst>
          </p:cNvPr>
          <p:cNvCxnSpPr>
            <a:cxnSpLocks/>
          </p:cNvCxnSpPr>
          <p:nvPr/>
        </p:nvCxnSpPr>
        <p:spPr>
          <a:xfrm>
            <a:off x="1139206" y="411434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8" name="Title 2">
            <a:extLst>
              <a:ext uri="{FF2B5EF4-FFF2-40B4-BE49-F238E27FC236}">
                <a16:creationId xmlns:a16="http://schemas.microsoft.com/office/drawing/2014/main" id="{3D6B81E4-8903-E13E-CD39-451B0EE6B6A4}"/>
              </a:ext>
            </a:extLst>
          </p:cNvPr>
          <p:cNvSpPr txBox="1"/>
          <p:nvPr/>
        </p:nvSpPr>
        <p:spPr>
          <a:xfrm>
            <a:off x="1975100" y="43635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低</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19" name="Title 2">
            <a:extLst>
              <a:ext uri="{FF2B5EF4-FFF2-40B4-BE49-F238E27FC236}">
                <a16:creationId xmlns:a16="http://schemas.microsoft.com/office/drawing/2014/main" id="{490F18F5-8974-997E-3DAB-489070F33F16}"/>
              </a:ext>
            </a:extLst>
          </p:cNvPr>
          <p:cNvSpPr txBox="1"/>
          <p:nvPr/>
        </p:nvSpPr>
        <p:spPr>
          <a:xfrm>
            <a:off x="3095668" y="436359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中間</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20" name="Title 2">
            <a:extLst>
              <a:ext uri="{FF2B5EF4-FFF2-40B4-BE49-F238E27FC236}">
                <a16:creationId xmlns:a16="http://schemas.microsoft.com/office/drawing/2014/main" id="{90C39E45-80FA-CB86-AED9-B5FE284F25FA}"/>
              </a:ext>
            </a:extLst>
          </p:cNvPr>
          <p:cNvSpPr txBox="1"/>
          <p:nvPr/>
        </p:nvSpPr>
        <p:spPr>
          <a:xfrm>
            <a:off x="4537982" y="43635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高</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21" name="Title 2">
            <a:extLst>
              <a:ext uri="{FF2B5EF4-FFF2-40B4-BE49-F238E27FC236}">
                <a16:creationId xmlns:a16="http://schemas.microsoft.com/office/drawing/2014/main" id="{AA579373-8E59-8EEB-F987-4D88AA33DFE8}"/>
              </a:ext>
            </a:extLst>
          </p:cNvPr>
          <p:cNvSpPr txBox="1"/>
          <p:nvPr/>
        </p:nvSpPr>
        <p:spPr>
          <a:xfrm>
            <a:off x="592685" y="46542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22" name="Straight Connector 121">
            <a:extLst>
              <a:ext uri="{FF2B5EF4-FFF2-40B4-BE49-F238E27FC236}">
                <a16:creationId xmlns:a16="http://schemas.microsoft.com/office/drawing/2014/main" id="{01AFB353-190F-48D2-A351-91A57106974E}"/>
              </a:ext>
            </a:extLst>
          </p:cNvPr>
          <p:cNvCxnSpPr>
            <a:cxnSpLocks/>
          </p:cNvCxnSpPr>
          <p:nvPr/>
        </p:nvCxnSpPr>
        <p:spPr>
          <a:xfrm>
            <a:off x="1294171" y="4808305"/>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3" name="Title 2">
            <a:extLst>
              <a:ext uri="{FF2B5EF4-FFF2-40B4-BE49-F238E27FC236}">
                <a16:creationId xmlns:a16="http://schemas.microsoft.com/office/drawing/2014/main" id="{B1B617CD-4C0E-6F3B-B9C4-23F8F5D90B09}"/>
              </a:ext>
            </a:extLst>
          </p:cNvPr>
          <p:cNvSpPr txBox="1"/>
          <p:nvPr/>
        </p:nvSpPr>
        <p:spPr>
          <a:xfrm>
            <a:off x="592685" y="5527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24" name="Straight Connector 123">
            <a:extLst>
              <a:ext uri="{FF2B5EF4-FFF2-40B4-BE49-F238E27FC236}">
                <a16:creationId xmlns:a16="http://schemas.microsoft.com/office/drawing/2014/main" id="{19A889E9-481B-8F67-D610-75C35E8141FB}"/>
              </a:ext>
            </a:extLst>
          </p:cNvPr>
          <p:cNvCxnSpPr>
            <a:cxnSpLocks/>
          </p:cNvCxnSpPr>
          <p:nvPr/>
        </p:nvCxnSpPr>
        <p:spPr>
          <a:xfrm>
            <a:off x="952807" y="5666272"/>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5" name="Title 2">
            <a:extLst>
              <a:ext uri="{FF2B5EF4-FFF2-40B4-BE49-F238E27FC236}">
                <a16:creationId xmlns:a16="http://schemas.microsoft.com/office/drawing/2014/main" id="{5FCE2884-9652-B1E5-E052-DE6AD468C6F3}"/>
              </a:ext>
            </a:extLst>
          </p:cNvPr>
          <p:cNvSpPr txBox="1"/>
          <p:nvPr/>
        </p:nvSpPr>
        <p:spPr>
          <a:xfrm>
            <a:off x="592685" y="62106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26" name="Straight Connector 125">
            <a:extLst>
              <a:ext uri="{FF2B5EF4-FFF2-40B4-BE49-F238E27FC236}">
                <a16:creationId xmlns:a16="http://schemas.microsoft.com/office/drawing/2014/main" id="{B81E94DF-8792-5BE5-F8BA-5BF12228F1CC}"/>
              </a:ext>
            </a:extLst>
          </p:cNvPr>
          <p:cNvCxnSpPr>
            <a:cxnSpLocks/>
          </p:cNvCxnSpPr>
          <p:nvPr/>
        </p:nvCxnSpPr>
        <p:spPr>
          <a:xfrm>
            <a:off x="1697060" y="63785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286874" y="3444927"/>
            <a:ext cx="1516650" cy="270862"/>
          </a:xfrm>
        </p:spPr>
        <p:txBody>
          <a:bodyPr/>
          <a:lstStyle/>
          <a:p>
            <a:pPr algn="ctr"/>
            <a:r>
              <a:rPr lang="en-US" sz="1400" b="1" dirty="0" err="1">
                <a:latin typeface="Yu Gothic" panose="020B0400000000000000" pitchFamily="34" charset="-128"/>
                <a:ea typeface="Yu Gothic" panose="020B0400000000000000" pitchFamily="34" charset="-128"/>
                <a:cs typeface="Hellix SemiBold"/>
              </a:rPr>
              <a:t>ハム、ソーセージ、サラミ類</a:t>
            </a:r>
            <a:endParaRPr kumimoji="0" lang="en-US" sz="1400" b="1"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Hellix SemiBold"/>
            </a:endParaRPr>
          </a:p>
          <a:p>
            <a:pPr algn="ctr"/>
            <a:endParaRPr lang="en-AU" sz="1400" b="1" dirty="0">
              <a:solidFill>
                <a:prstClr val="black"/>
              </a:solidFill>
              <a:latin typeface="Yu Gothic" panose="020B0400000000000000" pitchFamily="34" charset="-128"/>
              <a:ea typeface="Yu Gothic" panose="020B0400000000000000" pitchFamily="34" charset="-128"/>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フード ペアリング</a:t>
            </a:r>
            <a:endParaRPr lang="en-US" dirty="0">
              <a:solidFill>
                <a:schemeClr val="accent1"/>
              </a:solidFill>
              <a:latin typeface="Yu Gothic Medium" panose="020B0400000000000000" pitchFamily="34" charset="-128"/>
              <a:ea typeface="Yu Gothic Medium" panose="020B0400000000000000" pitchFamily="34" charset="-128"/>
            </a:endParaRP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21635" y="4371390"/>
            <a:ext cx="4059813"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GRENACHE</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84457"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buClr>
                <a:srgbClr val="F40000"/>
              </a:buClr>
              <a:defRPr/>
            </a:pPr>
            <a:r>
              <a:rPr kumimoji="0" lang="en-US" sz="1400" b="1" u="none" strike="noStrike" kern="1200" cap="none" spc="0" normalizeH="0" baseline="0" noProof="0" dirty="0" err="1">
                <a:ln>
                  <a:noFill/>
                </a:ln>
                <a:effectLst/>
                <a:uLnTx/>
                <a:uFillTx/>
                <a:latin typeface="Yu Gothic" panose="020B0400000000000000" pitchFamily="34" charset="-128"/>
                <a:ea typeface="Yu Gothic" panose="020B0400000000000000" pitchFamily="34" charset="-128"/>
                <a:cs typeface="Hellix SemiBold"/>
              </a:rPr>
              <a:t>ジビエ</a:t>
            </a:r>
            <a:endParaRPr kumimoji="0" lang="en-US" sz="1400" b="1"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4218509" y="5590875"/>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buClr>
                <a:srgbClr val="F40000"/>
              </a:buClr>
              <a:defRPr/>
            </a:pPr>
            <a:r>
              <a:rPr lang="en-AU" sz="1400" b="1" dirty="0" err="1">
                <a:latin typeface="Yu Gothic" panose="020B0400000000000000" pitchFamily="34" charset="-128"/>
                <a:ea typeface="Yu Gothic" panose="020B0400000000000000" pitchFamily="34" charset="-128"/>
                <a:cs typeface="Hellix SemiBold"/>
              </a:rPr>
              <a:t>グリル、またはバーベキューの肉</a:t>
            </a:r>
            <a:endParaRPr kumimoji="0" lang="en-US" sz="1400" b="1"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9825545"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buClr>
                <a:srgbClr val="F40000"/>
              </a:buClr>
              <a:defRPr/>
            </a:pPr>
            <a:r>
              <a:rPr lang="en-AU" sz="1400" b="1" dirty="0" err="1">
                <a:latin typeface="Yu Gothic" panose="020B0400000000000000" pitchFamily="34" charset="-128"/>
                <a:ea typeface="Yu Gothic" panose="020B0400000000000000" pitchFamily="34" charset="-128"/>
                <a:cs typeface="Hellix SemiBold"/>
              </a:rPr>
              <a:t>マグロなどの色の濃い魚</a:t>
            </a:r>
            <a:endParaRPr kumimoji="0" lang="en-US" sz="1400" b="1"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Hellix SemiBold"/>
            </a:endParaRP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6671552" y="5590875"/>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buClr>
                <a:srgbClr val="F40000"/>
              </a:buClr>
              <a:defRPr/>
            </a:pPr>
            <a:r>
              <a:rPr lang="en-AU" sz="1400" b="1" dirty="0" err="1">
                <a:latin typeface="Yu Gothic" panose="020B0400000000000000" pitchFamily="34" charset="-128"/>
                <a:ea typeface="Yu Gothic" panose="020B0400000000000000" pitchFamily="34" charset="-128"/>
                <a:cs typeface="Hellix SemiBold"/>
              </a:rPr>
              <a:t>軽め</a:t>
            </a:r>
            <a:r>
              <a:rPr lang="ja-JP" altLang="en-US" sz="1400" b="1">
                <a:latin typeface="Yu Gothic" panose="020B0400000000000000" pitchFamily="34" charset="-128"/>
                <a:ea typeface="Yu Gothic" panose="020B0400000000000000" pitchFamily="34" charset="-128"/>
                <a:cs typeface="Hellix SemiBold"/>
              </a:rPr>
              <a:t>から</a:t>
            </a:r>
            <a:br>
              <a:rPr lang="en-US" altLang="ja-JP" sz="1400" b="1" dirty="0">
                <a:latin typeface="Yu Gothic" panose="020B0400000000000000" pitchFamily="34" charset="-128"/>
                <a:ea typeface="Yu Gothic" panose="020B0400000000000000" pitchFamily="34" charset="-128"/>
                <a:cs typeface="Hellix SemiBold"/>
              </a:rPr>
            </a:br>
            <a:r>
              <a:rPr lang="ja-JP" altLang="en-US" sz="1400" b="1">
                <a:latin typeface="Yu Gothic" panose="020B0400000000000000" pitchFamily="34" charset="-128"/>
                <a:ea typeface="Yu Gothic" panose="020B0400000000000000" pitchFamily="34" charset="-128"/>
                <a:cs typeface="Hellix SemiBold"/>
              </a:rPr>
              <a:t>ややしっかりとス</a:t>
            </a:r>
            <a:r>
              <a:rPr lang="en-AU" sz="1400" b="1" dirty="0" err="1">
                <a:latin typeface="Yu Gothic" panose="020B0400000000000000" pitchFamily="34" charset="-128"/>
                <a:ea typeface="Yu Gothic" panose="020B0400000000000000" pitchFamily="34" charset="-128"/>
                <a:cs typeface="Hellix SemiBold"/>
              </a:rPr>
              <a:t>パイスを</a:t>
            </a:r>
            <a:r>
              <a:rPr lang="ja-JP" altLang="en-US" sz="1400" b="1">
                <a:latin typeface="Yu Gothic" panose="020B0400000000000000" pitchFamily="34" charset="-128"/>
                <a:ea typeface="Yu Gothic" panose="020B0400000000000000" pitchFamily="34" charset="-128"/>
                <a:cs typeface="Hellix SemiBold"/>
              </a:rPr>
              <a:t>効かせた</a:t>
            </a:r>
            <a:r>
              <a:rPr lang="en-AU" sz="1400" b="1" dirty="0" err="1">
                <a:latin typeface="Yu Gothic" panose="020B0400000000000000" pitchFamily="34" charset="-128"/>
                <a:ea typeface="Yu Gothic" panose="020B0400000000000000" pitchFamily="34" charset="-128"/>
                <a:cs typeface="Hellix SemiBold"/>
              </a:rPr>
              <a:t>料理、カレ</a:t>
            </a:r>
            <a:r>
              <a:rPr lang="en-AU" sz="1400" b="1" dirty="0">
                <a:latin typeface="Yu Gothic" panose="020B0400000000000000" pitchFamily="34" charset="-128"/>
                <a:ea typeface="Yu Gothic" panose="020B0400000000000000" pitchFamily="34" charset="-128"/>
                <a:cs typeface="Hellix SemiBold"/>
              </a:rPr>
              <a:t>ー</a:t>
            </a: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398127" y="5590875"/>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buClr>
                <a:srgbClr val="F40000"/>
              </a:buClr>
              <a:defRPr/>
            </a:pPr>
            <a:r>
              <a:rPr lang="en-AU" sz="1400" b="1" dirty="0" err="1">
                <a:latin typeface="Yu Gothic" panose="020B0400000000000000" pitchFamily="34" charset="-128"/>
                <a:ea typeface="Yu Gothic" panose="020B0400000000000000" pitchFamily="34" charset="-128"/>
                <a:cs typeface="Hellix SemiBold"/>
              </a:rPr>
              <a:t>柔らかな</a:t>
            </a:r>
            <a:endParaRPr lang="en-AU" sz="1400" b="1" dirty="0">
              <a:latin typeface="Yu Gothic" panose="020B0400000000000000" pitchFamily="34" charset="-128"/>
              <a:ea typeface="Yu Gothic" panose="020B0400000000000000" pitchFamily="34" charset="-128"/>
              <a:cs typeface="Hellix SemiBold"/>
            </a:endParaRPr>
          </a:p>
          <a:p>
            <a:pPr lvl="0" algn="ctr">
              <a:buClr>
                <a:srgbClr val="F40000"/>
              </a:buClr>
              <a:defRPr/>
            </a:pPr>
            <a:r>
              <a:rPr lang="en-AU" sz="1400" b="1" dirty="0" err="1">
                <a:latin typeface="Yu Gothic" panose="020B0400000000000000" pitchFamily="34" charset="-128"/>
                <a:ea typeface="Yu Gothic" panose="020B0400000000000000" pitchFamily="34" charset="-128"/>
                <a:cs typeface="Hellix SemiBold"/>
              </a:rPr>
              <a:t>ウォッシュ・チーズ</a:t>
            </a:r>
            <a:endParaRPr kumimoji="0" lang="en-US" sz="1400" b="1" u="none" strike="noStrike" kern="1200" cap="none" spc="0" normalizeH="0" baseline="0" noProof="0" dirty="0">
              <a:ln>
                <a:noFill/>
              </a:ln>
              <a:effectLst/>
              <a:uLnTx/>
              <a:uFillTx/>
              <a:latin typeface="Yu Gothic" panose="020B0400000000000000" pitchFamily="34" charset="-128"/>
              <a:ea typeface="Yu Gothic" panose="020B0400000000000000" pitchFamily="34" charset="-128"/>
              <a:cs typeface="Hellix SemiBold"/>
            </a:endParaRPr>
          </a:p>
        </p:txBody>
      </p:sp>
      <p:pic>
        <p:nvPicPr>
          <p:cNvPr id="11" name="Picture 10">
            <a:extLst>
              <a:ext uri="{FF2B5EF4-FFF2-40B4-BE49-F238E27FC236}">
                <a16:creationId xmlns:a16="http://schemas.microsoft.com/office/drawing/2014/main" id="{0B9A4144-EB5F-DDA5-39A1-9726B55C74D4}"/>
              </a:ext>
            </a:extLst>
          </p:cNvPr>
          <p:cNvPicPr>
            <a:picLocks noChangeAspect="1"/>
          </p:cNvPicPr>
          <p:nvPr/>
        </p:nvPicPr>
        <p:blipFill>
          <a:blip r:embed="rId4"/>
          <a:stretch>
            <a:fillRect/>
          </a:stretch>
        </p:blipFill>
        <p:spPr>
          <a:xfrm>
            <a:off x="4132234" y="2070476"/>
            <a:ext cx="1963766" cy="1190161"/>
          </a:xfrm>
          <a:prstGeom prst="rect">
            <a:avLst/>
          </a:prstGeom>
        </p:spPr>
      </p:pic>
      <p:pic>
        <p:nvPicPr>
          <p:cNvPr id="13" name="Picture 12">
            <a:extLst>
              <a:ext uri="{FF2B5EF4-FFF2-40B4-BE49-F238E27FC236}">
                <a16:creationId xmlns:a16="http://schemas.microsoft.com/office/drawing/2014/main" id="{33C8287A-35CD-4335-AC96-CCBD56DCD167}"/>
              </a:ext>
            </a:extLst>
          </p:cNvPr>
          <p:cNvPicPr>
            <a:picLocks noChangeAspect="1"/>
          </p:cNvPicPr>
          <p:nvPr/>
        </p:nvPicPr>
        <p:blipFill>
          <a:blip r:embed="rId5"/>
          <a:stretch>
            <a:fillRect/>
          </a:stretch>
        </p:blipFill>
        <p:spPr>
          <a:xfrm>
            <a:off x="6860759" y="2149733"/>
            <a:ext cx="1675770" cy="1110904"/>
          </a:xfrm>
          <a:prstGeom prst="rect">
            <a:avLst/>
          </a:prstGeom>
        </p:spPr>
      </p:pic>
      <p:pic>
        <p:nvPicPr>
          <p:cNvPr id="15" name="Picture 14">
            <a:extLst>
              <a:ext uri="{FF2B5EF4-FFF2-40B4-BE49-F238E27FC236}">
                <a16:creationId xmlns:a16="http://schemas.microsoft.com/office/drawing/2014/main" id="{EFF04A01-8D24-BF5A-B290-4D07AE93F5F6}"/>
              </a:ext>
            </a:extLst>
          </p:cNvPr>
          <p:cNvPicPr>
            <a:picLocks noChangeAspect="1"/>
          </p:cNvPicPr>
          <p:nvPr/>
        </p:nvPicPr>
        <p:blipFill>
          <a:blip r:embed="rId6"/>
          <a:stretch>
            <a:fillRect/>
          </a:stretch>
        </p:blipFill>
        <p:spPr>
          <a:xfrm>
            <a:off x="9266853" y="2276475"/>
            <a:ext cx="2122239" cy="1056042"/>
          </a:xfrm>
          <a:prstGeom prst="rect">
            <a:avLst/>
          </a:prstGeom>
        </p:spPr>
      </p:pic>
      <p:pic>
        <p:nvPicPr>
          <p:cNvPr id="16" name="Picture 15">
            <a:extLst>
              <a:ext uri="{FF2B5EF4-FFF2-40B4-BE49-F238E27FC236}">
                <a16:creationId xmlns:a16="http://schemas.microsoft.com/office/drawing/2014/main" id="{DCE78001-F7F7-7425-61B1-E4A20C094E2F}"/>
              </a:ext>
            </a:extLst>
          </p:cNvPr>
          <p:cNvPicPr>
            <a:picLocks noChangeAspect="1"/>
          </p:cNvPicPr>
          <p:nvPr/>
        </p:nvPicPr>
        <p:blipFill>
          <a:blip r:embed="rId7"/>
          <a:stretch>
            <a:fillRect/>
          </a:stretch>
        </p:blipFill>
        <p:spPr>
          <a:xfrm>
            <a:off x="3980400" y="4373348"/>
            <a:ext cx="1934409" cy="1002376"/>
          </a:xfrm>
          <a:prstGeom prst="rect">
            <a:avLst/>
          </a:prstGeom>
        </p:spPr>
      </p:pic>
      <p:pic>
        <p:nvPicPr>
          <p:cNvPr id="17" name="Picture 16">
            <a:extLst>
              <a:ext uri="{FF2B5EF4-FFF2-40B4-BE49-F238E27FC236}">
                <a16:creationId xmlns:a16="http://schemas.microsoft.com/office/drawing/2014/main" id="{AF08E505-0239-EEEF-DEFA-0BAAD0E0860E}"/>
              </a:ext>
            </a:extLst>
          </p:cNvPr>
          <p:cNvPicPr>
            <a:picLocks noChangeAspect="1"/>
          </p:cNvPicPr>
          <p:nvPr/>
        </p:nvPicPr>
        <p:blipFill>
          <a:blip r:embed="rId8"/>
          <a:stretch>
            <a:fillRect/>
          </a:stretch>
        </p:blipFill>
        <p:spPr>
          <a:xfrm>
            <a:off x="6680269" y="4184345"/>
            <a:ext cx="2196869" cy="1191379"/>
          </a:xfrm>
          <a:prstGeom prst="rect">
            <a:avLst/>
          </a:prstGeom>
        </p:spPr>
      </p:pic>
      <p:pic>
        <p:nvPicPr>
          <p:cNvPr id="18" name="Picture 17">
            <a:extLst>
              <a:ext uri="{FF2B5EF4-FFF2-40B4-BE49-F238E27FC236}">
                <a16:creationId xmlns:a16="http://schemas.microsoft.com/office/drawing/2014/main" id="{2B12A304-54AE-B97D-10F4-2F078B1C2F3C}"/>
              </a:ext>
            </a:extLst>
          </p:cNvPr>
          <p:cNvPicPr>
            <a:picLocks noChangeAspect="1"/>
          </p:cNvPicPr>
          <p:nvPr/>
        </p:nvPicPr>
        <p:blipFill>
          <a:blip r:embed="rId9"/>
          <a:stretch>
            <a:fillRect/>
          </a:stretch>
        </p:blipFill>
        <p:spPr>
          <a:xfrm>
            <a:off x="9590681" y="4369559"/>
            <a:ext cx="1574800" cy="1056042"/>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549" r="18462" b="-219"/>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グルナッシュ</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423269" cy="1325563"/>
          </a:xfrm>
        </p:spPr>
        <p:txBody>
          <a:bodyPr/>
          <a:lstStyle/>
          <a:p>
            <a:r>
              <a:rPr lang="ja-JP" altLang="en-US" kern="1000" spc="-100">
                <a:latin typeface="Yu Gothic Medium" panose="020B0400000000000000" pitchFamily="34" charset="-128"/>
                <a:ea typeface="Yu Gothic Medium" panose="020B0400000000000000" pitchFamily="34" charset="-128"/>
              </a:rPr>
              <a:t>クラシック品種の</a:t>
            </a:r>
          </a:p>
          <a:p>
            <a:r>
              <a:rPr lang="ja-JP" altLang="en-US" kern="1000" spc="-100">
                <a:latin typeface="Yu Gothic Medium" panose="020B0400000000000000" pitchFamily="34" charset="-128"/>
                <a:ea typeface="Yu Gothic Medium" panose="020B0400000000000000" pitchFamily="34" charset="-128"/>
              </a:rPr>
              <a:t>輝かしい未来</a:t>
            </a:r>
            <a:endParaRPr lang="en-US"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0755108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2966" b="2659"/>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98C66963-CCB6-78EC-AE15-EC86092A3770}"/>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a:solidFill>
                  <a:schemeClr val="bg1"/>
                </a:solidFill>
                <a:latin typeface="Malgun Gothic" panose="020B0503020000020004" pitchFamily="34" charset="-127"/>
                <a:ea typeface="Malgun Gothic" panose="020B0503020000020004" pitchFamily="34" charset="-127"/>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Malgun Gothic" panose="020B0503020000020004" pitchFamily="34" charset="-127"/>
              <a:ea typeface="Malgun Gothic" panose="020B0503020000020004" pitchFamily="34" charset="-127"/>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C73B6-CD21-FC6C-007E-6DA303EF32B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B7F161E-2A71-435E-CA7A-B3D014D84FA6}"/>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B0F21B2D-828E-990F-1861-DD96BAB2E95B}"/>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76434912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1966"/>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グルナッシュ</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636780" cy="1670704"/>
          </a:xfrm>
        </p:spPr>
        <p:txBody>
          <a:bodyPr/>
          <a:lstStyle/>
          <a:p>
            <a:pPr marL="0" indent="0">
              <a:lnSpc>
                <a:spcPct val="98000"/>
              </a:lnSpc>
              <a:spcBef>
                <a:spcPct val="0"/>
              </a:spcBef>
              <a:buNone/>
            </a:pPr>
            <a:r>
              <a:rPr lang="ja-JP" altLang="en-US">
                <a:solidFill>
                  <a:schemeClr val="bg1"/>
                </a:solidFill>
                <a:latin typeface="Yu Gothic Medium" panose="020B0400000000000000" pitchFamily="34" charset="-128"/>
                <a:ea typeface="Yu Gothic Medium" panose="020B0400000000000000" pitchFamily="34" charset="-128"/>
              </a:rPr>
              <a:t>グルナッシュはこれまで何かと見過ごされてきた品種ですが、国、気候、文化のユニークな組み合わせを捉え、そのテロワールを真に表現する品種です。</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ja-JP" altLang="en-US" sz="4800" kern="1000" spc="-100">
                <a:latin typeface="Yu Gothic Medium" panose="020B0400000000000000" pitchFamily="34" charset="-128"/>
                <a:ea typeface="Yu Gothic Medium" panose="020B0400000000000000" pitchFamily="34" charset="-128"/>
              </a:rPr>
              <a:t>クラシックの再生</a:t>
            </a:r>
            <a:endParaRPr lang="en-US" sz="4800"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013967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1" r="36286" b="-1"/>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500"/>
              </a:spcBef>
            </a:pPr>
            <a:r>
              <a:rPr lang="ja-JP" altLang="en-US">
                <a:latin typeface="Yu Gothic Medium" panose="020B0400000000000000" pitchFamily="34" charset="-128"/>
                <a:ea typeface="Yu Gothic Medium" panose="020B0400000000000000" pitchFamily="34" charset="-128"/>
              </a:rPr>
              <a:t>オーストラリアにおける</a:t>
            </a:r>
            <a:br>
              <a:rPr lang="ja-JP" altLang="en-US">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グルナッシュの歴史</a:t>
            </a:r>
          </a:p>
          <a:p>
            <a:pPr>
              <a:spcBef>
                <a:spcPts val="500"/>
              </a:spcBef>
            </a:pPr>
            <a:r>
              <a:rPr lang="ja-JP" altLang="en-US">
                <a:latin typeface="Yu Gothic Medium" panose="020B0400000000000000" pitchFamily="34" charset="-128"/>
                <a:ea typeface="Yu Gothic Medium" panose="020B0400000000000000" pitchFamily="34" charset="-128"/>
              </a:rPr>
              <a:t>栽培方法</a:t>
            </a:r>
          </a:p>
          <a:p>
            <a:pPr>
              <a:spcBef>
                <a:spcPts val="500"/>
              </a:spcBef>
            </a:pPr>
            <a:r>
              <a:rPr lang="ja-JP" altLang="en-US">
                <a:latin typeface="Yu Gothic Medium" panose="020B0400000000000000" pitchFamily="34" charset="-128"/>
                <a:ea typeface="Yu Gothic Medium" panose="020B0400000000000000" pitchFamily="34" charset="-128"/>
              </a:rPr>
              <a:t>醸造方法</a:t>
            </a:r>
          </a:p>
          <a:p>
            <a:pPr>
              <a:spcBef>
                <a:spcPts val="500"/>
              </a:spcBef>
            </a:pPr>
            <a:r>
              <a:rPr lang="ja-JP" altLang="en-US">
                <a:latin typeface="Yu Gothic Medium" panose="020B0400000000000000" pitchFamily="34" charset="-128"/>
                <a:ea typeface="Yu Gothic Medium" panose="020B0400000000000000" pitchFamily="34" charset="-128"/>
              </a:rPr>
              <a:t>ブレンドの技術</a:t>
            </a:r>
          </a:p>
          <a:p>
            <a:pPr>
              <a:spcBef>
                <a:spcPts val="500"/>
              </a:spcBef>
            </a:pPr>
            <a:r>
              <a:rPr lang="ja-JP" altLang="en-US">
                <a:latin typeface="Yu Gothic Medium" panose="020B0400000000000000" pitchFamily="34" charset="-128"/>
                <a:ea typeface="Yu Gothic Medium" panose="020B0400000000000000" pitchFamily="34" charset="-128"/>
              </a:rPr>
              <a:t>栽培地</a:t>
            </a:r>
          </a:p>
          <a:p>
            <a:pPr>
              <a:spcBef>
                <a:spcPts val="500"/>
              </a:spcBef>
            </a:pPr>
            <a:r>
              <a:rPr lang="ja-JP" altLang="en-US">
                <a:latin typeface="Yu Gothic Medium" panose="020B0400000000000000" pitchFamily="34" charset="-128"/>
                <a:ea typeface="Yu Gothic Medium" panose="020B0400000000000000" pitchFamily="34" charset="-128"/>
              </a:rPr>
              <a:t>特徴と味わいのプロフィール</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今日のテーマ</a:t>
            </a:r>
            <a:endParaRPr lang="ja-JP" alt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13076" b="38654"/>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382787" cy="662774"/>
          </a:xfrm>
        </p:spPr>
        <p:txBody>
          <a:bodyPr/>
          <a:lstStyle/>
          <a:p>
            <a:r>
              <a:rPr lang="en-US" dirty="0"/>
              <a:t>1832</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9" y="4224012"/>
            <a:ext cx="1938772" cy="1461301"/>
          </a:xfrm>
        </p:spPr>
        <p:txBody>
          <a:bodyPr/>
          <a:lstStyle/>
          <a:p>
            <a:r>
              <a:rPr lang="ja-JP" altLang="en-US">
                <a:solidFill>
                  <a:schemeClr val="tx1"/>
                </a:solidFill>
                <a:latin typeface="Yu Gothic Medium" panose="020B0400000000000000" pitchFamily="34" charset="-128"/>
                <a:ea typeface="Yu Gothic Medium" panose="020B0400000000000000" pitchFamily="34" charset="-128"/>
              </a:rPr>
              <a:t>グルナッシュは 「オーストラリアワインの父」と呼ばれるジェームズ・バズビーがオーストラリアに持ち込んだ最初の品種の一つ</a:t>
            </a:r>
            <a:endParaRPr lang="ja-JP" altLang="en-US" dirty="0">
              <a:solidFill>
                <a:schemeClr val="tx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6456364" y="1720205"/>
            <a:ext cx="1954268" cy="1461301"/>
          </a:xfrm>
        </p:spPr>
        <p:txBody>
          <a:bodyPr/>
          <a:lstStyle/>
          <a:p>
            <a:r>
              <a:rPr lang="ja-JP" altLang="en-US">
                <a:solidFill>
                  <a:schemeClr val="tx1"/>
                </a:solidFill>
                <a:latin typeface="Yu Gothic Medium" panose="020B0400000000000000" pitchFamily="34" charset="-128"/>
                <a:ea typeface="Yu Gothic Medium" panose="020B0400000000000000" pitchFamily="34" charset="-128"/>
              </a:rPr>
              <a:t>酒精強化ワインによく使用されるようになる（</a:t>
            </a:r>
            <a:r>
              <a:rPr lang="en-US" altLang="ja-JP" dirty="0">
                <a:solidFill>
                  <a:schemeClr val="tx1"/>
                </a:solidFill>
                <a:latin typeface="Yu Gothic Medium" panose="020B0400000000000000" pitchFamily="34" charset="-128"/>
                <a:ea typeface="Yu Gothic Medium" panose="020B0400000000000000" pitchFamily="34" charset="-128"/>
              </a:rPr>
              <a:t>1960</a:t>
            </a:r>
            <a:r>
              <a:rPr lang="ja-JP" altLang="en-US">
                <a:solidFill>
                  <a:schemeClr val="tx1"/>
                </a:solidFill>
                <a:latin typeface="Yu Gothic Medium" panose="020B0400000000000000" pitchFamily="34" charset="-128"/>
                <a:ea typeface="Yu Gothic Medium" panose="020B0400000000000000" pitchFamily="34" charset="-128"/>
              </a:rPr>
              <a:t>年には業界の</a:t>
            </a:r>
            <a:r>
              <a:rPr lang="en-US" altLang="ja-JP" dirty="0">
                <a:solidFill>
                  <a:schemeClr val="tx1"/>
                </a:solidFill>
                <a:latin typeface="Yu Gothic Medium" panose="020B0400000000000000" pitchFamily="34" charset="-128"/>
                <a:ea typeface="Yu Gothic Medium" panose="020B0400000000000000" pitchFamily="34" charset="-128"/>
              </a:rPr>
              <a:t>80</a:t>
            </a:r>
            <a:r>
              <a:rPr lang="ja-JP" altLang="en-US">
                <a:solidFill>
                  <a:schemeClr val="tx1"/>
                </a:solidFill>
                <a:latin typeface="Yu Gothic Medium" panose="020B0400000000000000" pitchFamily="34" charset="-128"/>
                <a:ea typeface="Yu Gothic Medium" panose="020B0400000000000000" pitchFamily="34" charset="-128"/>
              </a:rPr>
              <a:t>％を占めていた）。</a:t>
            </a:r>
            <a:endParaRPr lang="en-US"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6456363" y="1057431"/>
            <a:ext cx="2120040" cy="662774"/>
          </a:xfrm>
        </p:spPr>
        <p:txBody>
          <a:bodyPr/>
          <a:lstStyle/>
          <a:p>
            <a:r>
              <a:rPr lang="en-US" dirty="0"/>
              <a:t>1920</a:t>
            </a:r>
            <a:r>
              <a:rPr lang="en-AU" sz="2400" dirty="0">
                <a:latin typeface="Yu Gothic" panose="020B0400000000000000" pitchFamily="34" charset="-128"/>
                <a:ea typeface="Yu Gothic" panose="020B0400000000000000" pitchFamily="34" charset="-128"/>
              </a:rPr>
              <a:t> </a:t>
            </a:r>
            <a:r>
              <a:rPr lang="en-AU" sz="1600" dirty="0" err="1">
                <a:latin typeface="Yu Gothic" panose="020B0400000000000000" pitchFamily="34" charset="-128"/>
                <a:ea typeface="Yu Gothic" panose="020B0400000000000000" pitchFamily="34" charset="-128"/>
              </a:rPr>
              <a:t>半ば</a:t>
            </a:r>
            <a:r>
              <a:rPr lang="en-US" dirty="0"/>
              <a:t> –1960</a:t>
            </a:r>
            <a:r>
              <a:rPr lang="en-AU" sz="2400" b="1" dirty="0">
                <a:latin typeface="MS PGothic" panose="020B0600070205080204" pitchFamily="34" charset="-128"/>
                <a:ea typeface="MS PGothic" panose="020B0600070205080204" pitchFamily="34" charset="-128"/>
              </a:rPr>
              <a:t> </a:t>
            </a:r>
            <a:r>
              <a:rPr lang="en-AU" sz="1600" dirty="0" err="1">
                <a:latin typeface="Yu Gothic" panose="020B0400000000000000" pitchFamily="34" charset="-128"/>
                <a:ea typeface="Yu Gothic" panose="020B0400000000000000" pitchFamily="34" charset="-128"/>
              </a:rPr>
              <a:t>年代後半</a:t>
            </a:r>
            <a:endParaRPr lang="en-US" sz="1600" dirty="0">
              <a:latin typeface="Yu Gothic" panose="020B0400000000000000" pitchFamily="34" charset="-128"/>
              <a:ea typeface="Yu Gothic" panose="020B0400000000000000" pitchFamily="34" charset="-128"/>
            </a:endParaRP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8910097" y="1930840"/>
            <a:ext cx="2382787" cy="1461301"/>
          </a:xfrm>
        </p:spPr>
        <p:txBody>
          <a:bodyPr/>
          <a:lstStyle/>
          <a:p>
            <a:r>
              <a:rPr lang="ja-JP" altLang="en-US">
                <a:solidFill>
                  <a:schemeClr val="tx1"/>
                </a:solidFill>
                <a:latin typeface="Yu Gothic Medium" panose="020B0400000000000000" pitchFamily="34" charset="-128"/>
                <a:ea typeface="Yu Gothic Medium" panose="020B0400000000000000" pitchFamily="34" charset="-128"/>
              </a:rPr>
              <a:t>消費者の嗜好が酒精強化からテーブルワインに移行。グルナッシュの生産量が激減する。</a:t>
            </a:r>
            <a:endParaRPr lang="ja-JP" altLang="en-US" dirty="0">
              <a:solidFill>
                <a:schemeClr val="tx1"/>
              </a:solidFill>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8899211" y="1246989"/>
            <a:ext cx="2120040" cy="662774"/>
          </a:xfrm>
        </p:spPr>
        <p:txBody>
          <a:bodyPr/>
          <a:lstStyle/>
          <a:p>
            <a:r>
              <a:rPr lang="en-US" dirty="0"/>
              <a:t>1970</a:t>
            </a:r>
            <a:r>
              <a:rPr lang="en-AU" sz="2400" dirty="0">
                <a:latin typeface="Yu Gothic" panose="020B0400000000000000" pitchFamily="34" charset="-128"/>
                <a:ea typeface="Yu Gothic" panose="020B0400000000000000" pitchFamily="34" charset="-128"/>
              </a:rPr>
              <a:t> </a:t>
            </a:r>
            <a:r>
              <a:rPr lang="en-AU" sz="1600" dirty="0" err="1">
                <a:latin typeface="Yu Gothic" panose="020B0400000000000000" pitchFamily="34" charset="-128"/>
                <a:ea typeface="Yu Gothic" panose="020B0400000000000000" pitchFamily="34" charset="-128"/>
              </a:rPr>
              <a:t>年代</a:t>
            </a:r>
            <a:endParaRPr lang="en-US" sz="1600" dirty="0"/>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8" y="584200"/>
            <a:ext cx="4222907" cy="1325563"/>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オーストラリアのグルナッシュの</a:t>
            </a:r>
          </a:p>
          <a:p>
            <a:r>
              <a:rPr lang="ja-JP" altLang="en-US">
                <a:solidFill>
                  <a:schemeClr val="accent1"/>
                </a:solidFill>
                <a:latin typeface="Yu Gothic Medium" panose="020B0400000000000000" pitchFamily="34" charset="-128"/>
                <a:ea typeface="Yu Gothic Medium" panose="020B0400000000000000" pitchFamily="34" charset="-128"/>
              </a:rPr>
              <a:t>歴史</a:t>
            </a:r>
            <a:endParaRPr lang="ja-JP" alt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3636210" y="4240381"/>
            <a:ext cx="212003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a:latin typeface="Yu Gothic Medium" panose="020B0400000000000000" pitchFamily="34" charset="-128"/>
                <a:ea typeface="Yu Gothic Medium" panose="020B0400000000000000" pitchFamily="34" charset="-128"/>
              </a:rPr>
              <a:t>最初のグルナッシュが</a:t>
            </a:r>
            <a:br>
              <a:rPr lang="ja-JP" altLang="en-US" sz="1600">
                <a:latin typeface="Yu Gothic Medium" panose="020B0400000000000000" pitchFamily="34" charset="-128"/>
                <a:ea typeface="Yu Gothic Medium" panose="020B0400000000000000" pitchFamily="34" charset="-128"/>
              </a:rPr>
            </a:br>
            <a:r>
              <a:rPr lang="ja-JP" altLang="en-US" sz="1600">
                <a:latin typeface="Yu Gothic Medium" panose="020B0400000000000000" pitchFamily="34" charset="-128"/>
                <a:ea typeface="Yu Gothic Medium" panose="020B0400000000000000" pitchFamily="34" charset="-128"/>
              </a:rPr>
              <a:t>南オーストラリアに植えられる。温暖で乾燥した気候でよく育つ</a:t>
            </a:r>
            <a:endParaRPr lang="en-US" dirty="0">
              <a:latin typeface="Yu Gothic Medium" panose="020B0400000000000000" pitchFamily="34" charset="-128"/>
              <a:ea typeface="Yu Gothic Medium" panose="020B0400000000000000" pitchFamily="34" charset="-128"/>
            </a:endParaRP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3636210" y="3839351"/>
            <a:ext cx="3437922"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US" dirty="0"/>
              <a:t>1830</a:t>
            </a:r>
            <a:r>
              <a:rPr lang="en-AU" sz="1600" dirty="0">
                <a:latin typeface="Yu Gothic" panose="020B0400000000000000" pitchFamily="34" charset="-128"/>
                <a:ea typeface="Yu Gothic" panose="020B0400000000000000" pitchFamily="34" charset="-128"/>
              </a:rPr>
              <a:t> </a:t>
            </a:r>
            <a:r>
              <a:rPr lang="en-AU" dirty="0" err="1">
                <a:latin typeface="Yu Gothic" panose="020B0400000000000000" pitchFamily="34" charset="-128"/>
                <a:ea typeface="Yu Gothic" panose="020B0400000000000000" pitchFamily="34" charset="-128"/>
              </a:rPr>
              <a:t>年代後半</a:t>
            </a:r>
            <a:endParaRPr lang="en-AU" dirty="0">
              <a:latin typeface="Yu Gothic" panose="020B0400000000000000" pitchFamily="34" charset="-128"/>
              <a:ea typeface="Yu Gothic" panose="020B0400000000000000" pitchFamily="34" charset="-128"/>
            </a:endParaRPr>
          </a:p>
          <a:p>
            <a:endParaRPr lang="en-US" sz="1600" dirty="0"/>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t="26588" b="26588"/>
          <a:stretch/>
        </p:blipFill>
        <p:spPr>
          <a:xfrm>
            <a:off x="8661862" y="584201"/>
            <a:ext cx="3530138" cy="2474884"/>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769885" cy="1461301"/>
          </a:xfrm>
        </p:spPr>
        <p:txBody>
          <a:bodyPr/>
          <a:lstStyle/>
          <a:p>
            <a:pPr>
              <a:lnSpc>
                <a:spcPct val="92000"/>
              </a:lnSpc>
            </a:pPr>
            <a:r>
              <a:rPr lang="ja-JP" altLang="en-US" sz="1600">
                <a:latin typeface="Yu Gothic Medium" panose="020B0400000000000000" pitchFamily="34" charset="-128"/>
                <a:ea typeface="Yu Gothic Medium" panose="020B0400000000000000" pitchFamily="34" charset="-128"/>
              </a:rPr>
              <a:t>ウィラ・ウィラ・ワイナリーが有名な「チャーチ・ブロック」のブレンドからグルナッシュを取り除き、カベルネ・ソーヴィニヨンとメルローに置き換える。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dirty="0"/>
              <a:t>1980</a:t>
            </a:r>
            <a:r>
              <a:rPr lang="en-AU" sz="2400" dirty="0">
                <a:latin typeface="Yu Gothic" panose="020B0400000000000000" pitchFamily="34" charset="-128"/>
                <a:ea typeface="Yu Gothic" panose="020B0400000000000000" pitchFamily="34" charset="-128"/>
              </a:rPr>
              <a:t> </a:t>
            </a:r>
            <a:r>
              <a:rPr lang="en-AU" sz="1600" dirty="0" err="1">
                <a:latin typeface="Yu Gothic" panose="020B0400000000000000" pitchFamily="34" charset="-128"/>
                <a:ea typeface="Yu Gothic" panose="020B0400000000000000" pitchFamily="34" charset="-128"/>
              </a:rPr>
              <a:t>年代</a:t>
            </a:r>
            <a:endParaRPr lang="en-US" sz="1600" dirty="0"/>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298700" y="1837731"/>
            <a:ext cx="3077161" cy="1461301"/>
          </a:xfrm>
        </p:spPr>
        <p:txBody>
          <a:bodyPr/>
          <a:lstStyle/>
          <a:p>
            <a:pPr>
              <a:lnSpc>
                <a:spcPct val="92000"/>
              </a:lnSpc>
            </a:pPr>
            <a:r>
              <a:rPr lang="ja-JP" altLang="en-US">
                <a:solidFill>
                  <a:schemeClr val="tx1"/>
                </a:solidFill>
                <a:latin typeface="Yu Gothic Medium" panose="020B0400000000000000" pitchFamily="34" charset="-128"/>
                <a:ea typeface="Yu Gothic Medium" panose="020B0400000000000000" pitchFamily="34" charset="-128"/>
              </a:rPr>
              <a:t>ワインメーカーのチャールズ・</a:t>
            </a:r>
            <a:br>
              <a:rPr lang="en-US" altLang="ja-JP" dirty="0">
                <a:solidFill>
                  <a:schemeClr val="tx1"/>
                </a:solidFill>
                <a:latin typeface="Yu Gothic Medium" panose="020B0400000000000000" pitchFamily="34" charset="-128"/>
                <a:ea typeface="Yu Gothic Medium" panose="020B0400000000000000" pitchFamily="34" charset="-128"/>
              </a:rPr>
            </a:br>
            <a:r>
              <a:rPr lang="ja-JP" altLang="en-US">
                <a:solidFill>
                  <a:schemeClr val="tx1"/>
                </a:solidFill>
                <a:latin typeface="Yu Gothic Medium" panose="020B0400000000000000" pitchFamily="34" charset="-128"/>
                <a:ea typeface="Yu Gothic Medium" panose="020B0400000000000000" pitchFamily="34" charset="-128"/>
              </a:rPr>
              <a:t>メルトンが古典的な</a:t>
            </a:r>
            <a:r>
              <a:rPr lang="en-AU" dirty="0">
                <a:solidFill>
                  <a:schemeClr val="tx1"/>
                </a:solidFill>
                <a:latin typeface="Yu Gothic Medium" panose="020B0400000000000000" pitchFamily="34" charset="-128"/>
                <a:ea typeface="Yu Gothic Medium" panose="020B0400000000000000" pitchFamily="34" charset="-128"/>
              </a:rPr>
              <a:t>GSM</a:t>
            </a:r>
            <a:r>
              <a:rPr lang="ja-JP" altLang="en-US">
                <a:solidFill>
                  <a:schemeClr val="tx1"/>
                </a:solidFill>
                <a:latin typeface="Yu Gothic Medium" panose="020B0400000000000000" pitchFamily="34" charset="-128"/>
                <a:ea typeface="Yu Gothic Medium" panose="020B0400000000000000" pitchFamily="34" charset="-128"/>
              </a:rPr>
              <a:t>ブレンドを試し、今や伝説となった「ナイン・ポープス」の最初のバッチを作る。</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287816" y="1153880"/>
            <a:ext cx="2120040" cy="662774"/>
          </a:xfrm>
        </p:spPr>
        <p:txBody>
          <a:bodyPr/>
          <a:lstStyle/>
          <a:p>
            <a:r>
              <a:rPr lang="en-US" dirty="0"/>
              <a:t>1988</a:t>
            </a:r>
          </a:p>
        </p:txBody>
      </p:sp>
      <p:sp>
        <p:nvSpPr>
          <p:cNvPr id="2" name="Text Placeholder 6">
            <a:extLst>
              <a:ext uri="{FF2B5EF4-FFF2-40B4-BE49-F238E27FC236}">
                <a16:creationId xmlns:a16="http://schemas.microsoft.com/office/drawing/2014/main" id="{7417D6A7-4617-BAB7-56B7-FA5B5DEC8041}"/>
              </a:ext>
            </a:extLst>
          </p:cNvPr>
          <p:cNvSpPr txBox="1">
            <a:spLocks/>
          </p:cNvSpPr>
          <p:nvPr/>
        </p:nvSpPr>
        <p:spPr>
          <a:xfrm>
            <a:off x="5584701" y="4240109"/>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ja-JP" altLang="en-US">
                <a:solidFill>
                  <a:schemeClr val="tx1"/>
                </a:solidFill>
                <a:latin typeface="Yu Gothic Medium" panose="020B0400000000000000" pitchFamily="34" charset="-128"/>
                <a:ea typeface="Yu Gothic Medium" panose="020B0400000000000000" pitchFamily="34" charset="-128"/>
              </a:rPr>
              <a:t>ワインメーカーが 古木で</a:t>
            </a:r>
            <a:br>
              <a:rPr lang="ja-JP" altLang="en-US">
                <a:solidFill>
                  <a:schemeClr val="tx1"/>
                </a:solidFill>
                <a:latin typeface="Yu Gothic Medium" panose="020B0400000000000000" pitchFamily="34" charset="-128"/>
                <a:ea typeface="Yu Gothic Medium" panose="020B0400000000000000" pitchFamily="34" charset="-128"/>
              </a:rPr>
            </a:br>
            <a:r>
              <a:rPr lang="ja-JP" altLang="en-US">
                <a:solidFill>
                  <a:schemeClr val="tx1"/>
                </a:solidFill>
                <a:latin typeface="Yu Gothic Medium" panose="020B0400000000000000" pitchFamily="34" charset="-128"/>
                <a:ea typeface="Yu Gothic Medium" panose="020B0400000000000000" pitchFamily="34" charset="-128"/>
              </a:rPr>
              <a:t>低収量のグルナッシュの</a:t>
            </a:r>
            <a:br>
              <a:rPr lang="ja-JP" altLang="en-US">
                <a:solidFill>
                  <a:schemeClr val="tx1"/>
                </a:solidFill>
                <a:latin typeface="Yu Gothic Medium" panose="020B0400000000000000" pitchFamily="34" charset="-128"/>
                <a:ea typeface="Yu Gothic Medium" panose="020B0400000000000000" pitchFamily="34" charset="-128"/>
              </a:rPr>
            </a:br>
            <a:r>
              <a:rPr lang="ja-JP" altLang="en-US">
                <a:solidFill>
                  <a:schemeClr val="tx1"/>
                </a:solidFill>
                <a:latin typeface="Yu Gothic Medium" panose="020B0400000000000000" pitchFamily="34" charset="-128"/>
                <a:ea typeface="Yu Gothic Medium" panose="020B0400000000000000" pitchFamily="34" charset="-128"/>
              </a:rPr>
              <a:t>魅力に気づき始める。</a:t>
            </a:r>
            <a:endParaRPr lang="en-AU" dirty="0">
              <a:solidFill>
                <a:schemeClr val="tx1"/>
              </a:solidFill>
              <a:latin typeface="Yu Gothic Medium" panose="020B0400000000000000" pitchFamily="34" charset="-128"/>
              <a:ea typeface="Yu Gothic Medium" panose="020B0400000000000000" pitchFamily="34" charset="-128"/>
            </a:endParaRPr>
          </a:p>
        </p:txBody>
      </p:sp>
      <p:sp>
        <p:nvSpPr>
          <p:cNvPr id="5" name="Text Placeholder 7">
            <a:extLst>
              <a:ext uri="{FF2B5EF4-FFF2-40B4-BE49-F238E27FC236}">
                <a16:creationId xmlns:a16="http://schemas.microsoft.com/office/drawing/2014/main" id="{3B3514E9-4B1D-FE08-B2CF-C9593BC9CC05}"/>
              </a:ext>
            </a:extLst>
          </p:cNvPr>
          <p:cNvSpPr txBox="1">
            <a:spLocks/>
          </p:cNvSpPr>
          <p:nvPr/>
        </p:nvSpPr>
        <p:spPr>
          <a:xfrm>
            <a:off x="5573815" y="3556258"/>
            <a:ext cx="2979981"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1990</a:t>
            </a:r>
            <a:r>
              <a:rPr lang="en-AU" sz="2400" dirty="0">
                <a:latin typeface="Yu Gothic" panose="020B0400000000000000" pitchFamily="34" charset="-128"/>
                <a:ea typeface="Yu Gothic" panose="020B0400000000000000" pitchFamily="34" charset="-128"/>
              </a:rPr>
              <a:t> </a:t>
            </a:r>
            <a:r>
              <a:rPr lang="en-AU" sz="1600" dirty="0" err="1">
                <a:latin typeface="Yu Gothic" panose="020B0400000000000000" pitchFamily="34" charset="-128"/>
                <a:ea typeface="Yu Gothic" panose="020B0400000000000000" pitchFamily="34" charset="-128"/>
              </a:rPr>
              <a:t>年代</a:t>
            </a:r>
            <a:r>
              <a:rPr lang="en-US" dirty="0"/>
              <a:t> &amp; 2000</a:t>
            </a:r>
            <a:r>
              <a:rPr lang="en-AU" sz="2400" dirty="0">
                <a:latin typeface="Yu Gothic" panose="020B0400000000000000" pitchFamily="34" charset="-128"/>
                <a:ea typeface="Yu Gothic" panose="020B0400000000000000" pitchFamily="34" charset="-128"/>
              </a:rPr>
              <a:t> </a:t>
            </a:r>
            <a:r>
              <a:rPr lang="en-AU" sz="1600" dirty="0" err="1">
                <a:latin typeface="Yu Gothic" panose="020B0400000000000000" pitchFamily="34" charset="-128"/>
                <a:ea typeface="Yu Gothic" panose="020B0400000000000000" pitchFamily="34" charset="-128"/>
              </a:rPr>
              <a:t>年代</a:t>
            </a:r>
            <a:endParaRPr lang="en-US" sz="1600" dirty="0"/>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760162" y="4240109"/>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ja-JP" altLang="en-US">
                <a:solidFill>
                  <a:schemeClr val="tx1"/>
                </a:solidFill>
                <a:latin typeface="Yu Gothic Medium" panose="020B0400000000000000" pitchFamily="34" charset="-128"/>
                <a:ea typeface="Yu Gothic Medium" panose="020B0400000000000000" pitchFamily="34" charset="-128"/>
              </a:rPr>
              <a:t>新たな軽めのスタイルのグルナッシュは消費者や批評家に好まれるように</a:t>
            </a:r>
            <a:br>
              <a:rPr lang="ja-JP" altLang="en-US">
                <a:solidFill>
                  <a:schemeClr val="tx1"/>
                </a:solidFill>
                <a:latin typeface="Yu Gothic Medium" panose="020B0400000000000000" pitchFamily="34" charset="-128"/>
                <a:ea typeface="Yu Gothic Medium" panose="020B0400000000000000" pitchFamily="34" charset="-128"/>
              </a:rPr>
            </a:br>
            <a:r>
              <a:rPr lang="ja-JP" altLang="en-US">
                <a:solidFill>
                  <a:schemeClr val="tx1"/>
                </a:solidFill>
                <a:latin typeface="Yu Gothic Medium" panose="020B0400000000000000" pitchFamily="34" charset="-128"/>
                <a:ea typeface="Yu Gothic Medium" panose="020B0400000000000000" pitchFamily="34" charset="-128"/>
              </a:rPr>
              <a:t>なったことで、この香り高い赤ワインがあらゆる形でより多く目に触れるようになると期待される。</a:t>
            </a:r>
            <a:endParaRPr lang="en-AU" dirty="0">
              <a:solidFill>
                <a:schemeClr val="tx1"/>
              </a:solidFill>
              <a:latin typeface="Yu Gothic Medium" panose="020B0400000000000000" pitchFamily="34" charset="-128"/>
              <a:ea typeface="Yu Gothic Medium" panose="020B0400000000000000" pitchFamily="34" charset="-128"/>
            </a:endParaRP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749277" y="3556258"/>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時代</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72" t="-206" r="19607" b="84"/>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オーストラリアの</a:t>
            </a:r>
            <a:endParaRPr lang="ja-JP" alt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4081116" cy="1670704"/>
          </a:xfrm>
        </p:spPr>
        <p:txBody>
          <a:bodyPr/>
          <a:lstStyle/>
          <a:p>
            <a:pPr marL="0" indent="0">
              <a:lnSpc>
                <a:spcPct val="97000"/>
              </a:lnSpc>
              <a:spcBef>
                <a:spcPct val="0"/>
              </a:spcBef>
              <a:buNone/>
            </a:pPr>
            <a:r>
              <a:rPr lang="ja-JP" altLang="en-US">
                <a:solidFill>
                  <a:schemeClr val="bg1"/>
                </a:solidFill>
                <a:latin typeface="Yu Gothic Medium" panose="020B0400000000000000" pitchFamily="34" charset="-128"/>
                <a:ea typeface="Yu Gothic Medium" panose="020B0400000000000000" pitchFamily="34" charset="-128"/>
              </a:rPr>
              <a:t>オーストラリアには世界で最も古い、</a:t>
            </a:r>
          </a:p>
          <a:p>
            <a:pPr marL="0" indent="0">
              <a:lnSpc>
                <a:spcPct val="97000"/>
              </a:lnSpc>
              <a:spcBef>
                <a:spcPct val="0"/>
              </a:spcBef>
              <a:buNone/>
            </a:pPr>
            <a:r>
              <a:rPr lang="ja-JP" altLang="en-US">
                <a:solidFill>
                  <a:schemeClr val="bg1"/>
                </a:solidFill>
                <a:latin typeface="Yu Gothic Medium" panose="020B0400000000000000" pitchFamily="34" charset="-128"/>
                <a:ea typeface="Yu Gothic Medium" panose="020B0400000000000000" pitchFamily="34" charset="-128"/>
              </a:rPr>
              <a:t>今も果実をつけ続けているブドウの樹があります。また、多くの国際的なワイン産地とは異なり、南オーストラリア州のワイン産地はフィロキセラ（ブドウの木に寄生する小さな虫）の被害を受けずに済んでいます。</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ja-JP" altLang="en-US" sz="5000" kern="1000" spc="-100">
                <a:latin typeface="Yu Gothic Medium" panose="020B0400000000000000" pitchFamily="34" charset="-128"/>
                <a:ea typeface="Yu Gothic Medium" panose="020B0400000000000000" pitchFamily="34" charset="-128"/>
              </a:rPr>
              <a:t>古木</a:t>
            </a:r>
            <a:endParaRPr lang="ja-JP" altLang="en-US" sz="5000"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1794094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tanding in front of a silo&#10;&#10;AI-generated content may be incorrect.">
            <a:extLst>
              <a:ext uri="{FF2B5EF4-FFF2-40B4-BE49-F238E27FC236}">
                <a16:creationId xmlns:a16="http://schemas.microsoft.com/office/drawing/2014/main" id="{81AAA671-20CC-0D59-562F-88D781F5859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1930" r="1514"/>
          <a:stretch/>
        </p:blipFill>
        <p:spPr>
          <a:xfrm>
            <a:off x="0" y="368300"/>
            <a:ext cx="6096000" cy="6103741"/>
          </a:xfrm>
        </p:spPr>
      </p:pic>
      <p:sp>
        <p:nvSpPr>
          <p:cNvPr id="3" name="Title 2">
            <a:extLst>
              <a:ext uri="{FF2B5EF4-FFF2-40B4-BE49-F238E27FC236}">
                <a16:creationId xmlns:a16="http://schemas.microsoft.com/office/drawing/2014/main" id="{23D94488-FDD0-B64D-D907-D438E31CD7A3}"/>
              </a:ext>
            </a:extLst>
          </p:cNvPr>
          <p:cNvSpPr>
            <a:spLocks noGrp="1"/>
          </p:cNvSpPr>
          <p:nvPr>
            <p:ph type="title"/>
          </p:nvPr>
        </p:nvSpPr>
        <p:spPr>
          <a:xfrm>
            <a:off x="6456363" y="1002690"/>
            <a:ext cx="5256270"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オーストラリアのグルナッシュの</a:t>
            </a:r>
            <a:r>
              <a:rPr lang="en-US" altLang="ja-JP" dirty="0">
                <a:solidFill>
                  <a:schemeClr val="accent5"/>
                </a:solidFill>
                <a:latin typeface="Yu Gothic Medium" panose="020B0400000000000000" pitchFamily="34" charset="-128"/>
                <a:ea typeface="Yu Gothic Medium" panose="020B0400000000000000" pitchFamily="34" charset="-128"/>
              </a:rPr>
              <a:t> </a:t>
            </a:r>
            <a:r>
              <a:rPr lang="ja-JP" altLang="en-US">
                <a:solidFill>
                  <a:schemeClr val="accent5"/>
                </a:solidFill>
                <a:latin typeface="Yu Gothic Medium" panose="020B0400000000000000" pitchFamily="34" charset="-128"/>
                <a:ea typeface="Yu Gothic Medium" panose="020B0400000000000000" pitchFamily="34" charset="-128"/>
              </a:rPr>
              <a:t>初代王者</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2D2021F5-3604-631B-8433-A2BF774BF86F}"/>
              </a:ext>
            </a:extLst>
          </p:cNvPr>
          <p:cNvSpPr>
            <a:spLocks noGrp="1"/>
          </p:cNvSpPr>
          <p:nvPr>
            <p:ph type="body" sz="quarter" idx="11"/>
          </p:nvPr>
        </p:nvSpPr>
        <p:spPr>
          <a:xfrm>
            <a:off x="6456364" y="3491219"/>
            <a:ext cx="4366808" cy="1325564"/>
          </a:xfrm>
        </p:spPr>
        <p:txBody>
          <a:bodyPr/>
          <a:lstStyle/>
          <a:p>
            <a:r>
              <a:rPr lang="ja-JP" altLang="en-US">
                <a:latin typeface="Yu Gothic Medium" panose="020B0400000000000000" pitchFamily="34" charset="-128"/>
                <a:ea typeface="Yu Gothic Medium" panose="020B0400000000000000" pitchFamily="34" charset="-128"/>
              </a:rPr>
              <a:t>チャーリー・メルトンは、古木の</a:t>
            </a:r>
            <a:br>
              <a:rPr lang="ja-JP" altLang="en-US">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グルナッシュ・ブレンドの価値と伝統を</a:t>
            </a:r>
            <a:br>
              <a:rPr lang="ja-JP" altLang="en-US">
                <a:latin typeface="Yu Gothic Medium" panose="020B0400000000000000" pitchFamily="34" charset="-128"/>
                <a:ea typeface="Yu Gothic Medium" panose="020B0400000000000000" pitchFamily="34" charset="-128"/>
              </a:rPr>
            </a:br>
            <a:r>
              <a:rPr lang="ja-JP" altLang="en-US">
                <a:latin typeface="Yu Gothic Medium" panose="020B0400000000000000" pitchFamily="34" charset="-128"/>
                <a:ea typeface="Yu Gothic Medium" panose="020B0400000000000000" pitchFamily="34" charset="-128"/>
              </a:rPr>
              <a:t>最初に認識した一人であり、バロッサ・ヴァレーのブドウ栽培の遺産を守りつづけている生産者グループの一人です。</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D8F3B123-E520-8F50-4420-C620DBC7286A}"/>
              </a:ext>
            </a:extLst>
          </p:cNvPr>
          <p:cNvSpPr>
            <a:spLocks noGrp="1"/>
          </p:cNvSpPr>
          <p:nvPr>
            <p:ph type="body" sz="quarter" idx="13"/>
          </p:nvPr>
        </p:nvSpPr>
        <p:spPr>
          <a:xfrm>
            <a:off x="6456363" y="1870554"/>
            <a:ext cx="5340350" cy="1325563"/>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チャールズ・メルトン</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8" name="Text Placeholder 3">
            <a:extLst>
              <a:ext uri="{FF2B5EF4-FFF2-40B4-BE49-F238E27FC236}">
                <a16:creationId xmlns:a16="http://schemas.microsoft.com/office/drawing/2014/main" id="{8E8D10AD-62C4-ACDD-167C-B2087407B938}"/>
              </a:ext>
            </a:extLst>
          </p:cNvPr>
          <p:cNvSpPr txBox="1">
            <a:spLocks/>
          </p:cNvSpPr>
          <p:nvPr/>
        </p:nvSpPr>
        <p:spPr>
          <a:xfrm>
            <a:off x="6456363" y="5115134"/>
            <a:ext cx="5098330"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1400" b="1">
                <a:solidFill>
                  <a:schemeClr val="accent5"/>
                </a:solidFill>
                <a:latin typeface="Yu Gothic" panose="020B0400000000000000" pitchFamily="34" charset="-128"/>
                <a:ea typeface="Yu Gothic" panose="020B0400000000000000" pitchFamily="34" charset="-128"/>
              </a:rPr>
              <a:t>おもしろ情報</a:t>
            </a:r>
            <a:endParaRPr lang="en-AU" altLang="ja-JP" sz="1400" b="1" dirty="0">
              <a:solidFill>
                <a:schemeClr val="accent5"/>
              </a:solidFill>
              <a:latin typeface="Yu Gothic" panose="020B0400000000000000" pitchFamily="34" charset="-128"/>
              <a:ea typeface="Yu Gothic" panose="020B0400000000000000" pitchFamily="34" charset="-128"/>
            </a:endParaRPr>
          </a:p>
          <a:p>
            <a:r>
              <a:rPr lang="ja-JP" altLang="en-US" sz="1400">
                <a:latin typeface="Yu Gothic Medium" panose="020B0400000000000000" pitchFamily="34" charset="-128"/>
                <a:ea typeface="Yu Gothic Medium" panose="020B0400000000000000" pitchFamily="34" charset="-128"/>
              </a:rPr>
              <a:t>新しい</a:t>
            </a:r>
            <a:r>
              <a:rPr lang="en-AU" sz="1400" dirty="0">
                <a:latin typeface="Yu Gothic Medium" panose="020B0400000000000000" pitchFamily="34" charset="-128"/>
                <a:ea typeface="Yu Gothic Medium" panose="020B0400000000000000" pitchFamily="34" charset="-128"/>
              </a:rPr>
              <a:t>GSM</a:t>
            </a:r>
            <a:r>
              <a:rPr lang="ja-JP" altLang="en-US" sz="1400">
                <a:latin typeface="Yu Gothic Medium" panose="020B0400000000000000" pitchFamily="34" charset="-128"/>
                <a:ea typeface="Yu Gothic Medium" panose="020B0400000000000000" pitchFamily="34" charset="-128"/>
              </a:rPr>
              <a:t>ブレンドのワインの名前として、チャーリーは、今や伝説となったこのワインを、フランスのアペラシオン、シャトーヌフ・デュ・パプにちなみ「ナイン・ポープス（９人の法王）」と名付けました。しかし彼は、シャトーヌフ・デュ・パプの正確な訳が９人の法王ではなく、「法王の新しい城」だということを知らなかったのです。</a:t>
            </a:r>
            <a:endParaRPr lang="en-AU" sz="16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2552070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68" r="16668"/>
          <a:stretch/>
        </p:blipFill>
        <p:spPr>
          <a:xfrm>
            <a:off x="6096000" y="223575"/>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ブドウ栽培</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4114367" cy="2669914"/>
          </a:xfrm>
        </p:spPr>
        <p:txBody>
          <a:bodyPr/>
          <a:lstStyle/>
          <a:p>
            <a:pPr marL="0" indent="0">
              <a:lnSpc>
                <a:spcPct val="97000"/>
              </a:lnSpc>
              <a:spcBef>
                <a:spcPct val="0"/>
              </a:spcBef>
              <a:buNone/>
            </a:pPr>
            <a:r>
              <a:rPr lang="ja-JP" altLang="en-US" b="1">
                <a:solidFill>
                  <a:schemeClr val="accent5"/>
                </a:solidFill>
                <a:latin typeface="Yu Gothic" panose="020B0400000000000000" pitchFamily="34" charset="-128"/>
                <a:ea typeface="Yu Gothic" panose="020B0400000000000000" pitchFamily="34" charset="-128"/>
              </a:rPr>
              <a:t>無灌漑</a:t>
            </a:r>
            <a:endParaRPr lang="en-AU" altLang="ja-JP" b="1" dirty="0">
              <a:solidFill>
                <a:schemeClr val="accent5"/>
              </a:solidFill>
              <a:latin typeface="Yu Gothic" panose="020B0400000000000000" pitchFamily="34" charset="-128"/>
              <a:ea typeface="Yu Gothic" panose="020B0400000000000000" pitchFamily="34" charset="-128"/>
            </a:endParaRPr>
          </a:p>
          <a:p>
            <a:pPr marL="0" indent="0">
              <a:lnSpc>
                <a:spcPct val="97000"/>
              </a:lnSpc>
              <a:spcBef>
                <a:spcPct val="0"/>
              </a:spcBef>
              <a:buNone/>
            </a:pPr>
            <a:r>
              <a:rPr lang="ja-JP" altLang="en-US">
                <a:solidFill>
                  <a:schemeClr val="bg1"/>
                </a:solidFill>
                <a:latin typeface="Yu Gothic Medium" panose="020B0400000000000000" pitchFamily="34" charset="-128"/>
                <a:ea typeface="Yu Gothic Medium" panose="020B0400000000000000" pitchFamily="34" charset="-128"/>
              </a:rPr>
              <a:t>無灌漑で強剪定かつ</a:t>
            </a:r>
            <a:br>
              <a:rPr lang="ja-JP" altLang="en-US">
                <a:solidFill>
                  <a:schemeClr val="bg1"/>
                </a:solidFill>
                <a:latin typeface="Yu Gothic Medium" panose="020B0400000000000000" pitchFamily="34" charset="-128"/>
                <a:ea typeface="Yu Gothic Medium" panose="020B0400000000000000" pitchFamily="34" charset="-128"/>
              </a:rPr>
            </a:br>
            <a:r>
              <a:rPr lang="ja-JP" altLang="en-US">
                <a:solidFill>
                  <a:schemeClr val="bg1"/>
                </a:solidFill>
                <a:latin typeface="Yu Gothic Medium" panose="020B0400000000000000" pitchFamily="34" charset="-128"/>
                <a:ea typeface="Yu Gothic Medium" panose="020B0400000000000000" pitchFamily="34" charset="-128"/>
              </a:rPr>
              <a:t>暑い気候といった厳しい条件にもよく耐える。</a:t>
            </a:r>
            <a:endParaRPr lang="en-AU" altLang="ja-JP" dirty="0">
              <a:solidFill>
                <a:schemeClr val="bg1"/>
              </a:solidFill>
              <a:latin typeface="Yu Gothic Medium" panose="020B0400000000000000" pitchFamily="34" charset="-128"/>
              <a:ea typeface="Yu Gothic Medium" panose="020B0400000000000000" pitchFamily="34" charset="-128"/>
            </a:endParaRPr>
          </a:p>
          <a:p>
            <a:pPr marL="0" indent="0">
              <a:lnSpc>
                <a:spcPct val="97000"/>
              </a:lnSpc>
              <a:spcBef>
                <a:spcPct val="0"/>
              </a:spcBef>
              <a:buNone/>
            </a:pPr>
            <a:endParaRPr lang="en-AU" dirty="0">
              <a:solidFill>
                <a:schemeClr val="bg1"/>
              </a:solidFill>
              <a:latin typeface="Yu Gothic Medium" panose="020B0400000000000000" pitchFamily="34" charset="-128"/>
              <a:ea typeface="Yu Gothic Medium" panose="020B0400000000000000" pitchFamily="34" charset="-128"/>
            </a:endParaRPr>
          </a:p>
          <a:p>
            <a:pPr marL="0" indent="0">
              <a:lnSpc>
                <a:spcPct val="97000"/>
              </a:lnSpc>
              <a:spcBef>
                <a:spcPct val="0"/>
              </a:spcBef>
              <a:buNone/>
            </a:pPr>
            <a:r>
              <a:rPr lang="ja-JP" altLang="en-US" b="1">
                <a:solidFill>
                  <a:schemeClr val="accent5"/>
                </a:solidFill>
                <a:latin typeface="Yu Gothic" panose="020B0400000000000000" pitchFamily="34" charset="-128"/>
                <a:ea typeface="Yu Gothic" panose="020B0400000000000000" pitchFamily="34" charset="-128"/>
              </a:rPr>
              <a:t>高収量</a:t>
            </a:r>
            <a:endParaRPr lang="en-AU" altLang="ja-JP" b="1" dirty="0">
              <a:solidFill>
                <a:schemeClr val="accent5"/>
              </a:solidFill>
              <a:latin typeface="Yu Gothic" panose="020B0400000000000000" pitchFamily="34" charset="-128"/>
              <a:ea typeface="Yu Gothic" panose="020B0400000000000000" pitchFamily="34" charset="-128"/>
            </a:endParaRPr>
          </a:p>
          <a:p>
            <a:pPr marL="0" indent="0">
              <a:lnSpc>
                <a:spcPct val="97000"/>
              </a:lnSpc>
              <a:spcBef>
                <a:spcPct val="0"/>
              </a:spcBef>
              <a:buNone/>
            </a:pPr>
            <a:r>
              <a:rPr lang="ja-JP" altLang="en-US">
                <a:solidFill>
                  <a:schemeClr val="bg1"/>
                </a:solidFill>
                <a:latin typeface="Yu Gothic Medium" panose="020B0400000000000000" pitchFamily="34" charset="-128"/>
                <a:ea typeface="Yu Gothic Medium" panose="020B0400000000000000" pitchFamily="34" charset="-128"/>
              </a:rPr>
              <a:t>フルーティで</a:t>
            </a:r>
            <a:r>
              <a:rPr lang="en-US" altLang="ja-JP" dirty="0">
                <a:solidFill>
                  <a:schemeClr val="bg1"/>
                </a:solidFill>
                <a:latin typeface="Yu Gothic Medium" panose="020B0400000000000000" pitchFamily="34" charset="-128"/>
                <a:ea typeface="Yu Gothic Medium" panose="020B0400000000000000" pitchFamily="34" charset="-128"/>
              </a:rPr>
              <a:t> </a:t>
            </a:r>
            <a:r>
              <a:rPr lang="ja-JP" altLang="en-US">
                <a:solidFill>
                  <a:schemeClr val="bg1"/>
                </a:solidFill>
                <a:latin typeface="Yu Gothic Medium" panose="020B0400000000000000" pitchFamily="34" charset="-128"/>
                <a:ea typeface="Yu Gothic Medium" panose="020B0400000000000000" pitchFamily="34" charset="-128"/>
              </a:rPr>
              <a:t>複雑味に欠けるワイン</a:t>
            </a:r>
            <a:endParaRPr lang="en-AU" altLang="ja-JP" dirty="0">
              <a:solidFill>
                <a:schemeClr val="bg1"/>
              </a:solidFill>
              <a:latin typeface="Yu Gothic Medium" panose="020B0400000000000000" pitchFamily="34" charset="-128"/>
              <a:ea typeface="Yu Gothic Medium" panose="020B0400000000000000" pitchFamily="34" charset="-128"/>
            </a:endParaRPr>
          </a:p>
          <a:p>
            <a:pPr marL="0" indent="0">
              <a:lnSpc>
                <a:spcPct val="97000"/>
              </a:lnSpc>
              <a:spcBef>
                <a:spcPct val="0"/>
              </a:spcBef>
              <a:buNone/>
            </a:pPr>
            <a:endParaRPr lang="en-AU" dirty="0">
              <a:latin typeface="Yu Gothic Medium" panose="020B0400000000000000" pitchFamily="34" charset="-128"/>
              <a:ea typeface="Yu Gothic Medium" panose="020B0400000000000000" pitchFamily="34" charset="-128"/>
            </a:endParaRPr>
          </a:p>
          <a:p>
            <a:pPr marL="0" indent="0">
              <a:lnSpc>
                <a:spcPct val="97000"/>
              </a:lnSpc>
              <a:spcBef>
                <a:spcPct val="0"/>
              </a:spcBef>
              <a:buNone/>
            </a:pPr>
            <a:r>
              <a:rPr lang="ja-JP" altLang="en-US" b="1">
                <a:solidFill>
                  <a:schemeClr val="accent5"/>
                </a:solidFill>
                <a:latin typeface="Yu Gothic" panose="020B0400000000000000" pitchFamily="34" charset="-128"/>
                <a:ea typeface="Yu Gothic" panose="020B0400000000000000" pitchFamily="34" charset="-128"/>
              </a:rPr>
              <a:t>低収量</a:t>
            </a:r>
            <a:endParaRPr lang="en-AU" altLang="ja-JP" b="1" dirty="0">
              <a:solidFill>
                <a:schemeClr val="accent5"/>
              </a:solidFill>
              <a:latin typeface="Yu Gothic" panose="020B0400000000000000" pitchFamily="34" charset="-128"/>
              <a:ea typeface="Yu Gothic" panose="020B0400000000000000" pitchFamily="34" charset="-128"/>
            </a:endParaRPr>
          </a:p>
          <a:p>
            <a:pPr marL="0" indent="0">
              <a:lnSpc>
                <a:spcPct val="97000"/>
              </a:lnSpc>
              <a:spcBef>
                <a:spcPct val="0"/>
              </a:spcBef>
              <a:buNone/>
            </a:pPr>
            <a:r>
              <a:rPr lang="ja-JP" altLang="en-US">
                <a:solidFill>
                  <a:schemeClr val="bg1"/>
                </a:solidFill>
                <a:latin typeface="Yu Gothic Medium" panose="020B0400000000000000" pitchFamily="34" charset="-128"/>
                <a:ea typeface="Yu Gothic Medium" panose="020B0400000000000000" pitchFamily="34" charset="-128"/>
              </a:rPr>
              <a:t>より凝縮した味わいと特徴が見られる</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ja-JP" altLang="en-US" sz="5000" kern="1000" spc="-100">
                <a:latin typeface="Yu Gothic Medium" panose="020B0400000000000000" pitchFamily="34" charset="-128"/>
                <a:ea typeface="Yu Gothic Medium" panose="020B0400000000000000" pitchFamily="34" charset="-128"/>
              </a:rPr>
              <a:t>オーストラリアの</a:t>
            </a:r>
          </a:p>
          <a:p>
            <a:r>
              <a:rPr lang="ja-JP" altLang="en-US" sz="5000" kern="1000" spc="-100">
                <a:latin typeface="Yu Gothic Medium" panose="020B0400000000000000" pitchFamily="34" charset="-128"/>
                <a:ea typeface="Yu Gothic Medium" panose="020B0400000000000000" pitchFamily="34" charset="-128"/>
              </a:rPr>
              <a:t>グルナッシュの</a:t>
            </a:r>
          </a:p>
          <a:p>
            <a:r>
              <a:rPr lang="ja-JP" altLang="en-US" sz="5000" kern="1000" spc="-100">
                <a:latin typeface="Yu Gothic Medium" panose="020B0400000000000000" pitchFamily="34" charset="-128"/>
                <a:ea typeface="Yu Gothic Medium" panose="020B0400000000000000" pitchFamily="34" charset="-128"/>
              </a:rPr>
              <a:t>栽培方法</a:t>
            </a:r>
            <a:endParaRPr lang="en-US" sz="5000" kern="1000" spc="-100" dirty="0">
              <a:latin typeface="Yu Gothic Medium" panose="020B0400000000000000" pitchFamily="34" charset="-128"/>
              <a:ea typeface="Yu Gothic Medium" panose="020B0400000000000000" pitchFamily="34" charset="-128"/>
            </a:endParaRPr>
          </a:p>
        </p:txBody>
      </p:sp>
      <p:sp>
        <p:nvSpPr>
          <p:cNvPr id="2" name="TextBox 1">
            <a:extLst>
              <a:ext uri="{FF2B5EF4-FFF2-40B4-BE49-F238E27FC236}">
                <a16:creationId xmlns:a16="http://schemas.microsoft.com/office/drawing/2014/main" id="{E6CCF964-3223-D266-71A0-C1DF1CE279F5}"/>
              </a:ext>
            </a:extLst>
          </p:cNvPr>
          <p:cNvSpPr txBox="1"/>
          <p:nvPr/>
        </p:nvSpPr>
        <p:spPr>
          <a:xfrm>
            <a:off x="6010281" y="6394200"/>
            <a:ext cx="2534668" cy="307777"/>
          </a:xfrm>
          <a:prstGeom prst="rect">
            <a:avLst/>
          </a:prstGeom>
          <a:noFill/>
        </p:spPr>
        <p:txBody>
          <a:bodyPr wrap="none" rtlCol="0">
            <a:spAutoFit/>
          </a:bodyPr>
          <a:lstStyle/>
          <a:p>
            <a:pPr algn="l"/>
            <a:r>
              <a:rPr lang="ja-JP" altLang="en-US" sz="1400" b="1">
                <a:solidFill>
                  <a:schemeClr val="bg1"/>
                </a:solidFill>
                <a:latin typeface="Yu Gothic" panose="020B0400000000000000" pitchFamily="34" charset="-128"/>
                <a:ea typeface="Yu Gothic" panose="020B0400000000000000" pitchFamily="34" charset="-128"/>
              </a:rPr>
              <a:t>株仕立て</a:t>
            </a:r>
            <a:r>
              <a:rPr lang="en-US" altLang="ja-JP" sz="1400" b="1" dirty="0">
                <a:solidFill>
                  <a:schemeClr val="bg1"/>
                </a:solidFill>
                <a:latin typeface="Yu Gothic" panose="020B0400000000000000" pitchFamily="34" charset="-128"/>
                <a:ea typeface="Yu Gothic" panose="020B0400000000000000" pitchFamily="34" charset="-128"/>
              </a:rPr>
              <a:t>(</a:t>
            </a:r>
            <a:r>
              <a:rPr lang="ja-JP" altLang="en-US" sz="1400" b="1">
                <a:solidFill>
                  <a:schemeClr val="bg1"/>
                </a:solidFill>
                <a:latin typeface="Yu Gothic" panose="020B0400000000000000" pitchFamily="34" charset="-128"/>
                <a:ea typeface="Yu Gothic" panose="020B0400000000000000" pitchFamily="34" charset="-128"/>
              </a:rPr>
              <a:t>ゴブレット</a:t>
            </a:r>
            <a:r>
              <a:rPr lang="en-US" altLang="ja-JP" sz="1400" b="1" dirty="0">
                <a:solidFill>
                  <a:schemeClr val="bg1"/>
                </a:solidFill>
                <a:latin typeface="Yu Gothic" panose="020B0400000000000000" pitchFamily="34" charset="-128"/>
                <a:ea typeface="Yu Gothic" panose="020B0400000000000000" pitchFamily="34" charset="-128"/>
              </a:rPr>
              <a:t>) </a:t>
            </a:r>
            <a:r>
              <a:rPr lang="ja-JP" altLang="en-US" sz="1400" b="1">
                <a:solidFill>
                  <a:schemeClr val="bg1"/>
                </a:solidFill>
                <a:latin typeface="Yu Gothic" panose="020B0400000000000000" pitchFamily="34" charset="-128"/>
                <a:ea typeface="Yu Gothic" panose="020B0400000000000000" pitchFamily="34" charset="-128"/>
              </a:rPr>
              <a:t>の古木</a:t>
            </a:r>
            <a:endParaRPr lang="en-US" sz="1600" b="1" dirty="0">
              <a:solidFill>
                <a:srgbClr val="190000"/>
              </a:solidFill>
              <a:effectLst/>
              <a:latin typeface="Yu Gothic" panose="020B0400000000000000" pitchFamily="34" charset="-128"/>
              <a:ea typeface="Yu Gothic"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23158360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CCF1F8-6D9E-4631-9BC7-E65B426755A9}">
  <ds:schemaRefs>
    <ds:schemaRef ds:uri="http://purl.org/dc/elements/1.1/"/>
    <ds:schemaRef ds:uri="http://schemas.microsoft.com/office/2006/metadata/properties"/>
    <ds:schemaRef ds:uri="http://schemas.microsoft.com/office/2006/documentManagement/types"/>
    <ds:schemaRef ds:uri="02256494-4976-4001-aedb-96463ae0d92e"/>
    <ds:schemaRef ds:uri="http://www.w3.org/XML/1998/namespace"/>
    <ds:schemaRef ds:uri="http://purl.org/dc/terms/"/>
    <ds:schemaRef ds:uri="http://schemas.microsoft.com/office/infopath/2007/PartnerControls"/>
    <ds:schemaRef ds:uri="http://schemas.openxmlformats.org/package/2006/metadata/core-properties"/>
    <ds:schemaRef ds:uri="4e8dd08d-258d-47a9-9875-37f1ffd19f33"/>
    <ds:schemaRef ds:uri="http://purl.org/dc/dcmitype/"/>
  </ds:schemaRefs>
</ds:datastoreItem>
</file>

<file path=customXml/itemProps2.xml><?xml version="1.0" encoding="utf-8"?>
<ds:datastoreItem xmlns:ds="http://schemas.openxmlformats.org/officeDocument/2006/customXml" ds:itemID="{9B8DED76-BD29-4ED1-AE79-EB029A469D56}"/>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TotalTime>
  <Words>6143</Words>
  <Application>Microsoft Macintosh PowerPoint</Application>
  <PresentationFormat>Widescreen</PresentationFormat>
  <Paragraphs>263</Paragraphs>
  <Slides>27</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Yu Gothic</vt:lpstr>
      <vt:lpstr>Yu Gothic Medium</vt:lpstr>
      <vt:lpstr>Inter Display</vt:lpstr>
      <vt:lpstr>Arial</vt:lpstr>
      <vt:lpstr>Neue Haas Grotesk Text Pro</vt:lpstr>
      <vt:lpstr>Malgun Gothic</vt:lpstr>
      <vt:lpstr>MS PGothic</vt:lpstr>
      <vt:lpstr>Slide layouts</vt:lpstr>
      <vt:lpstr>PowerPoint Presentation</vt:lpstr>
      <vt:lpstr>PowerPoint Presentation</vt:lpstr>
      <vt:lpstr>グルナッシュ</vt:lpstr>
      <vt:lpstr>PowerPoint Presentation</vt:lpstr>
      <vt:lpstr>1832</vt:lpstr>
      <vt:lpstr>PowerPoint Presentation</vt:lpstr>
      <vt:lpstr>オーストラリアの</vt:lpstr>
      <vt:lpstr>オーストラリアのグルナッシュの 初代王者</vt:lpstr>
      <vt:lpstr>ブドウ栽培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気候</vt:lpstr>
      <vt:lpstr>土壌</vt:lpstr>
      <vt:lpstr>PowerPoint Presentation</vt:lpstr>
      <vt:lpstr>PowerPoint Presentation</vt:lpstr>
      <vt:lpstr>PowerPoint Presentation</vt:lpstr>
      <vt:lpstr>土壌</vt:lpstr>
      <vt:lpstr>PowerPoint Presentation</vt:lpstr>
      <vt:lpstr>PowerPoint Presentation</vt:lpstr>
      <vt:lpstr>グルナッシュ</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Dave Talbot Price</cp:lastModifiedBy>
  <cp:revision>35</cp:revision>
  <dcterms:created xsi:type="dcterms:W3CDTF">2018-07-25T07:02:59Z</dcterms:created>
  <dcterms:modified xsi:type="dcterms:W3CDTF">2025-11-21T03:01:25Z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47265400.0000000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