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33.svg" ContentType="image/svg+xml"/>
  <Override PartName="/ppt/media/image34.svg" ContentType="image/sv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55"/>
  </p:notesMasterIdLst>
  <p:sldIdLst>
    <p:sldId id="256" r:id="rId5"/>
    <p:sldId id="478" r:id="rId6"/>
    <p:sldId id="625" r:id="rId7"/>
    <p:sldId id="626" r:id="rId8"/>
    <p:sldId id="627" r:id="rId9"/>
    <p:sldId id="628" r:id="rId10"/>
    <p:sldId id="629" r:id="rId11"/>
    <p:sldId id="630" r:id="rId12"/>
    <p:sldId id="671" r:id="rId13"/>
    <p:sldId id="631" r:id="rId14"/>
    <p:sldId id="632" r:id="rId15"/>
    <p:sldId id="633" r:id="rId16"/>
    <p:sldId id="634" r:id="rId17"/>
    <p:sldId id="635" r:id="rId18"/>
    <p:sldId id="636" r:id="rId19"/>
    <p:sldId id="637" r:id="rId20"/>
    <p:sldId id="639" r:id="rId21"/>
    <p:sldId id="638" r:id="rId22"/>
    <p:sldId id="640" r:id="rId23"/>
    <p:sldId id="641" r:id="rId24"/>
    <p:sldId id="642" r:id="rId25"/>
    <p:sldId id="643" r:id="rId26"/>
    <p:sldId id="644" r:id="rId27"/>
    <p:sldId id="646" r:id="rId28"/>
    <p:sldId id="647" r:id="rId29"/>
    <p:sldId id="648" r:id="rId30"/>
    <p:sldId id="649" r:id="rId31"/>
    <p:sldId id="650" r:id="rId32"/>
    <p:sldId id="652" r:id="rId33"/>
    <p:sldId id="651" r:id="rId34"/>
    <p:sldId id="653" r:id="rId35"/>
    <p:sldId id="654" r:id="rId36"/>
    <p:sldId id="655" r:id="rId37"/>
    <p:sldId id="656" r:id="rId38"/>
    <p:sldId id="657" r:id="rId39"/>
    <p:sldId id="658" r:id="rId40"/>
    <p:sldId id="659" r:id="rId41"/>
    <p:sldId id="660" r:id="rId42"/>
    <p:sldId id="661" r:id="rId43"/>
    <p:sldId id="662" r:id="rId44"/>
    <p:sldId id="663" r:id="rId45"/>
    <p:sldId id="664" r:id="rId46"/>
    <p:sldId id="665" r:id="rId47"/>
    <p:sldId id="666" r:id="rId48"/>
    <p:sldId id="667" r:id="rId49"/>
    <p:sldId id="668" r:id="rId50"/>
    <p:sldId id="669" r:id="rId51"/>
    <p:sldId id="670" r:id="rId52"/>
    <p:sldId id="340" r:id="rId53"/>
    <p:sldId id="672" r:id="rId54"/>
  </p:sldIdLst>
  <p:sldSz cx="12192000" cy="6858000"/>
  <p:notesSz cx="6858000" cy="9144000"/>
  <p:embeddedFontLst>
    <p:embeddedFont>
      <p:font typeface="Colors Of Autumn" panose="02000500000000000000" pitchFamily="2" charset="77"/>
      <p:regular r:id="rId56"/>
    </p:embeddedFont>
    <p:embeddedFont>
      <p:font typeface="Hellix SemiBold" pitchFamily="2" charset="77"/>
      <p:regular r:id="rId57"/>
      <p:bold r:id="rId58"/>
    </p:embeddedFont>
    <p:embeddedFont>
      <p:font typeface="Inter Display" panose="02000503000000020004" pitchFamily="2" charset="0"/>
      <p:regular r:id="rId59"/>
      <p:bold r:id="rId60"/>
      <p:italic r:id="rId61"/>
      <p:boldItalic r:id="rId62"/>
    </p:embeddedFont>
    <p:embeddedFont>
      <p:font typeface="Neue Haas Grotesk Text Pro" panose="020B0504020202020204" pitchFamily="34" charset="77"/>
      <p:regular r:id="rId63"/>
      <p:bold r:id="rId64"/>
      <p:italic r:id="rId65"/>
      <p:boldItalic r:id="rId66"/>
    </p:embeddedFont>
  </p:embeddedFontLst>
  <p:custDataLst>
    <p:tags r:id="rId67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3CF4F4-1F90-5245-B493-4AF2555E28BB}" v="4" dt="2026-08-20T01:57:31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75890" autoAdjust="0"/>
  </p:normalViewPr>
  <p:slideViewPr>
    <p:cSldViewPr snapToGrid="0">
      <p:cViewPr varScale="1">
        <p:scale>
          <a:sx n="90" d="100"/>
          <a:sy n="90" d="100"/>
        </p:scale>
        <p:origin x="872" y="200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8.fntdata"/><Relationship Id="rId6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font" Target="fonts/font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Relationship Id="rId67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7.fntdata"/><Relationship Id="rId70" Type="http://schemas.openxmlformats.org/officeDocument/2006/relationships/viewProps" Target="viewProps.xml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custSel modSld">
      <pc:chgData name="Cameron Midson" userId="510fe36d-201b-4d30-8c49-491c55367456" providerId="ADAL" clId="{93217E07-8A0E-5D7D-A37A-49773A2FEA36}" dt="2026-08-20T01:57:31.374" v="9"/>
      <pc:docMkLst>
        <pc:docMk/>
      </pc:docMkLst>
      <pc:sldChg chg="addSp delSp modSp mod">
        <pc:chgData name="Cameron Midson" userId="510fe36d-201b-4d30-8c49-491c55367456" providerId="ADAL" clId="{93217E07-8A0E-5D7D-A37A-49773A2FEA36}" dt="2026-08-20T01:56:48.530" v="5"/>
        <pc:sldMkLst>
          <pc:docMk/>
          <pc:sldMk cId="4028570615" sldId="637"/>
        </pc:sldMkLst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4" creationId="{FFD0DE04-1644-2BF7-B002-282E8B5091A4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5" creationId="{4B45B1A3-C886-8015-F483-E25DB11337FE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6" creationId="{227D1981-9401-8C8F-C2A4-CDD851678E73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7" creationId="{C2874BB7-1903-1833-0C16-DCDA22C084D0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8" creationId="{3369F703-E76D-BDE8-3A30-AC9DEC99319B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18" creationId="{39D1AB40-2F3B-9AB4-65CB-609D59AAFC8B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19" creationId="{CA26DBE1-DBA2-C382-D153-4842D06AE757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20" creationId="{47A2DDF2-1E88-D02D-3A79-2E31EE845A0F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21" creationId="{13C76626-9187-130F-D41A-3287AF86B7E0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22" creationId="{2EE53305-6073-CA4B-FEFA-61AB774FDCF9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23" creationId="{B53D13A4-7D9C-1296-D710-D89A50608F3D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24" creationId="{85078184-5986-5E0B-AE30-374484C19C49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25" creationId="{9AB91E59-2DAE-B584-42E4-8EF98AC42AE7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26" creationId="{BAF9F0E5-B40A-7244-B4F2-8D239ED9677F}"/>
          </ac:picMkLst>
        </pc:picChg>
        <pc:picChg chg="del">
          <ac:chgData name="Cameron Midson" userId="510fe36d-201b-4d30-8c49-491c55367456" providerId="ADAL" clId="{93217E07-8A0E-5D7D-A37A-49773A2FEA36}" dt="2026-08-20T01:56:48.165" v="4" actId="478"/>
          <ac:picMkLst>
            <pc:docMk/>
            <pc:sldMk cId="4028570615" sldId="637"/>
            <ac:picMk id="27" creationId="{22C5DFAF-AA3E-7394-1B10-B13F2AB69E72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28" creationId="{7212ED12-B3AA-8601-C419-23B69943B483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29" creationId="{D407C796-0428-DD79-573C-B1CB5B6EF6A3}"/>
          </ac:picMkLst>
        </pc:picChg>
        <pc:picChg chg="add mod">
          <ac:chgData name="Cameron Midson" userId="510fe36d-201b-4d30-8c49-491c55367456" providerId="ADAL" clId="{93217E07-8A0E-5D7D-A37A-49773A2FEA36}" dt="2026-08-20T01:56:48.530" v="5"/>
          <ac:picMkLst>
            <pc:docMk/>
            <pc:sldMk cId="4028570615" sldId="637"/>
            <ac:picMk id="30" creationId="{76AFEC01-21CE-E5CD-FC2D-450C00612FCF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1:57:08.810" v="7"/>
        <pc:sldMkLst>
          <pc:docMk/>
          <pc:sldMk cId="3802531343" sldId="638"/>
        </pc:sldMkLst>
        <pc:picChg chg="add mod">
          <ac:chgData name="Cameron Midson" userId="510fe36d-201b-4d30-8c49-491c55367456" providerId="ADAL" clId="{93217E07-8A0E-5D7D-A37A-49773A2FEA36}" dt="2026-08-20T01:57:08.810" v="7"/>
          <ac:picMkLst>
            <pc:docMk/>
            <pc:sldMk cId="3802531343" sldId="638"/>
            <ac:picMk id="2" creationId="{76E785DE-55AD-D8D9-B2C2-BF9816D2A245}"/>
          </ac:picMkLst>
        </pc:picChg>
        <pc:picChg chg="del">
          <ac:chgData name="Cameron Midson" userId="510fe36d-201b-4d30-8c49-491c55367456" providerId="ADAL" clId="{93217E07-8A0E-5D7D-A37A-49773A2FEA36}" dt="2026-08-20T01:57:08.358" v="6" actId="478"/>
          <ac:picMkLst>
            <pc:docMk/>
            <pc:sldMk cId="3802531343" sldId="638"/>
            <ac:picMk id="3" creationId="{D2FC7D0B-0589-518D-8A11-994BA3CE3434}"/>
          </ac:picMkLst>
        </pc:picChg>
        <pc:picChg chg="add mod">
          <ac:chgData name="Cameron Midson" userId="510fe36d-201b-4d30-8c49-491c55367456" providerId="ADAL" clId="{93217E07-8A0E-5D7D-A37A-49773A2FEA36}" dt="2026-08-20T01:57:08.810" v="7"/>
          <ac:picMkLst>
            <pc:docMk/>
            <pc:sldMk cId="3802531343" sldId="638"/>
            <ac:picMk id="5" creationId="{B40936E5-C377-1861-953A-8D01077C4B58}"/>
          </ac:picMkLst>
        </pc:picChg>
        <pc:picChg chg="add mod">
          <ac:chgData name="Cameron Midson" userId="510fe36d-201b-4d30-8c49-491c55367456" providerId="ADAL" clId="{93217E07-8A0E-5D7D-A37A-49773A2FEA36}" dt="2026-08-20T01:57:08.810" v="7"/>
          <ac:picMkLst>
            <pc:docMk/>
            <pc:sldMk cId="3802531343" sldId="638"/>
            <ac:picMk id="6" creationId="{44F6CC3F-4D25-CF67-BD6F-CFB4F62E4DFF}"/>
          </ac:picMkLst>
        </pc:picChg>
        <pc:picChg chg="add mod">
          <ac:chgData name="Cameron Midson" userId="510fe36d-201b-4d30-8c49-491c55367456" providerId="ADAL" clId="{93217E07-8A0E-5D7D-A37A-49773A2FEA36}" dt="2026-08-20T01:57:08.810" v="7"/>
          <ac:picMkLst>
            <pc:docMk/>
            <pc:sldMk cId="3802531343" sldId="638"/>
            <ac:picMk id="7" creationId="{97B8E8B5-2F27-A270-1CD7-D0DE2AD38CF4}"/>
          </ac:picMkLst>
        </pc:picChg>
        <pc:picChg chg="add mod">
          <ac:chgData name="Cameron Midson" userId="510fe36d-201b-4d30-8c49-491c55367456" providerId="ADAL" clId="{93217E07-8A0E-5D7D-A37A-49773A2FEA36}" dt="2026-08-20T01:57:08.810" v="7"/>
          <ac:picMkLst>
            <pc:docMk/>
            <pc:sldMk cId="3802531343" sldId="638"/>
            <ac:picMk id="8" creationId="{35578DAD-76B5-31A9-3412-35D54794C22C}"/>
          </ac:picMkLst>
        </pc:picChg>
        <pc:picChg chg="add mod">
          <ac:chgData name="Cameron Midson" userId="510fe36d-201b-4d30-8c49-491c55367456" providerId="ADAL" clId="{93217E07-8A0E-5D7D-A37A-49773A2FEA36}" dt="2026-08-20T01:57:08.810" v="7"/>
          <ac:picMkLst>
            <pc:docMk/>
            <pc:sldMk cId="3802531343" sldId="638"/>
            <ac:picMk id="14" creationId="{1FBC1632-569D-4759-BB74-29A85C3DA69F}"/>
          </ac:picMkLst>
        </pc:picChg>
        <pc:picChg chg="del">
          <ac:chgData name="Cameron Midson" userId="510fe36d-201b-4d30-8c49-491c55367456" providerId="ADAL" clId="{93217E07-8A0E-5D7D-A37A-49773A2FEA36}" dt="2026-08-20T01:57:08.358" v="6" actId="478"/>
          <ac:picMkLst>
            <pc:docMk/>
            <pc:sldMk cId="3802531343" sldId="638"/>
            <ac:picMk id="30" creationId="{93AD4C16-B642-B188-08FF-2315ECBA0933}"/>
          </ac:picMkLst>
        </pc:picChg>
        <pc:picChg chg="del">
          <ac:chgData name="Cameron Midson" userId="510fe36d-201b-4d30-8c49-491c55367456" providerId="ADAL" clId="{93217E07-8A0E-5D7D-A37A-49773A2FEA36}" dt="2026-08-20T01:57:08.358" v="6" actId="478"/>
          <ac:picMkLst>
            <pc:docMk/>
            <pc:sldMk cId="3802531343" sldId="638"/>
            <ac:picMk id="32" creationId="{95E7B4EB-1393-CF21-ED26-471A862268AC}"/>
          </ac:picMkLst>
        </pc:picChg>
        <pc:picChg chg="del">
          <ac:chgData name="Cameron Midson" userId="510fe36d-201b-4d30-8c49-491c55367456" providerId="ADAL" clId="{93217E07-8A0E-5D7D-A37A-49773A2FEA36}" dt="2026-08-20T01:57:08.358" v="6" actId="478"/>
          <ac:picMkLst>
            <pc:docMk/>
            <pc:sldMk cId="3802531343" sldId="638"/>
            <ac:picMk id="33" creationId="{1F29FE70-702A-F1BB-003A-FE21064B413F}"/>
          </ac:picMkLst>
        </pc:picChg>
        <pc:picChg chg="del">
          <ac:chgData name="Cameron Midson" userId="510fe36d-201b-4d30-8c49-491c55367456" providerId="ADAL" clId="{93217E07-8A0E-5D7D-A37A-49773A2FEA36}" dt="2026-08-20T01:57:08.358" v="6" actId="478"/>
          <ac:picMkLst>
            <pc:docMk/>
            <pc:sldMk cId="3802531343" sldId="638"/>
            <ac:picMk id="44" creationId="{B3DF129F-9593-157B-FCEB-AAB967850FCB}"/>
          </ac:picMkLst>
        </pc:picChg>
        <pc:picChg chg="del">
          <ac:chgData name="Cameron Midson" userId="510fe36d-201b-4d30-8c49-491c55367456" providerId="ADAL" clId="{93217E07-8A0E-5D7D-A37A-49773A2FEA36}" dt="2026-08-20T01:57:08.358" v="6" actId="478"/>
          <ac:picMkLst>
            <pc:docMk/>
            <pc:sldMk cId="3802531343" sldId="638"/>
            <ac:picMk id="45" creationId="{95F599A6-08E2-B247-124D-8627E702734E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1:56:25.475" v="3"/>
        <pc:sldMkLst>
          <pc:docMk/>
          <pc:sldMk cId="2430725823" sldId="639"/>
        </pc:sldMkLst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3" creationId="{861721D0-02F8-C6F7-076F-AAA7D47E6AA5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4" creationId="{43FE9722-8C27-1692-CB54-168DD13BB829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5" creationId="{A74FD1C9-8584-1BB5-1C4E-8B9F997F92F4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6" creationId="{D8DD2C9C-C291-452C-B205-51C321F951D6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7" creationId="{AB4A57B4-42FB-E4FF-ABB3-B571D248211B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8" creationId="{8A2E4C49-B4EB-148B-DAAD-181AC34F5F7A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14" creationId="{630602E7-6065-A9FD-CE44-DD5FC0DC829A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15" creationId="{3E6B1AFC-0E1F-FB48-FA87-6D8C36F3170C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16" creationId="{5B936AD2-C454-058D-6A34-19BC56906EAA}"/>
          </ac:picMkLst>
        </pc:picChg>
        <pc:picChg chg="add mod">
          <ac:chgData name="Cameron Midson" userId="510fe36d-201b-4d30-8c49-491c55367456" providerId="ADAL" clId="{93217E07-8A0E-5D7D-A37A-49773A2FEA36}" dt="2026-08-20T01:56:25.475" v="3"/>
          <ac:picMkLst>
            <pc:docMk/>
            <pc:sldMk cId="2430725823" sldId="639"/>
            <ac:picMk id="17" creationId="{CE1D8A35-12CF-A89F-93F7-B1F0F133FB01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30" creationId="{93AD4C16-B642-B188-08FF-2315ECBA0933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31" creationId="{AE6700E5-CF45-41A1-5B9E-2B73401383C2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32" creationId="{95E7B4EB-1393-CF21-ED26-471A862268AC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33" creationId="{1F29FE70-702A-F1BB-003A-FE21064B413F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36" creationId="{1BFEA37B-5315-0ABA-D22A-BC93013F7C48}"/>
          </ac:picMkLst>
        </pc:picChg>
        <pc:picChg chg="del">
          <ac:chgData name="Cameron Midson" userId="510fe36d-201b-4d30-8c49-491c55367456" providerId="ADAL" clId="{93217E07-8A0E-5D7D-A37A-49773A2FEA36}" dt="2026-08-20T01:56:24.645" v="2" actId="478"/>
          <ac:picMkLst>
            <pc:docMk/>
            <pc:sldMk cId="2430725823" sldId="639"/>
            <ac:picMk id="43" creationId="{7C2FD57C-B974-330C-043D-D36FCE985322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1:57:31.374" v="9"/>
        <pc:sldMkLst>
          <pc:docMk/>
          <pc:sldMk cId="3412986629" sldId="669"/>
        </pc:sldMkLst>
        <pc:picChg chg="add mod">
          <ac:chgData name="Cameron Midson" userId="510fe36d-201b-4d30-8c49-491c55367456" providerId="ADAL" clId="{93217E07-8A0E-5D7D-A37A-49773A2FEA36}" dt="2026-08-20T01:57:31.374" v="9"/>
          <ac:picMkLst>
            <pc:docMk/>
            <pc:sldMk cId="3412986629" sldId="669"/>
            <ac:picMk id="2" creationId="{364971AC-5943-D994-A6F3-CE1CA1A3FC5E}"/>
          </ac:picMkLst>
        </pc:picChg>
        <pc:picChg chg="add mod">
          <ac:chgData name="Cameron Midson" userId="510fe36d-201b-4d30-8c49-491c55367456" providerId="ADAL" clId="{93217E07-8A0E-5D7D-A37A-49773A2FEA36}" dt="2026-08-20T01:57:31.374" v="9"/>
          <ac:picMkLst>
            <pc:docMk/>
            <pc:sldMk cId="3412986629" sldId="669"/>
            <ac:picMk id="3" creationId="{B21DB5CC-60FC-ED2C-95D1-F1206F533916}"/>
          </ac:picMkLst>
        </pc:picChg>
        <pc:picChg chg="del">
          <ac:chgData name="Cameron Midson" userId="510fe36d-201b-4d30-8c49-491c55367456" providerId="ADAL" clId="{93217E07-8A0E-5D7D-A37A-49773A2FEA36}" dt="2026-08-20T01:57:31.016" v="8" actId="478"/>
          <ac:picMkLst>
            <pc:docMk/>
            <pc:sldMk cId="3412986629" sldId="669"/>
            <ac:picMk id="6" creationId="{B09C518D-8D30-046F-E727-78563491E5B0}"/>
          </ac:picMkLst>
        </pc:picChg>
        <pc:picChg chg="add mod">
          <ac:chgData name="Cameron Midson" userId="510fe36d-201b-4d30-8c49-491c55367456" providerId="ADAL" clId="{93217E07-8A0E-5D7D-A37A-49773A2FEA36}" dt="2026-08-20T01:57:31.374" v="9"/>
          <ac:picMkLst>
            <pc:docMk/>
            <pc:sldMk cId="3412986629" sldId="669"/>
            <ac:picMk id="7" creationId="{5836147C-B81B-AFA5-DFB3-A419283F3293}"/>
          </ac:picMkLst>
        </pc:picChg>
        <pc:picChg chg="del">
          <ac:chgData name="Cameron Midson" userId="510fe36d-201b-4d30-8c49-491c55367456" providerId="ADAL" clId="{93217E07-8A0E-5D7D-A37A-49773A2FEA36}" dt="2026-08-20T01:57:31.016" v="8" actId="478"/>
          <ac:picMkLst>
            <pc:docMk/>
            <pc:sldMk cId="3412986629" sldId="669"/>
            <ac:picMk id="8" creationId="{39950FE0-B90F-9578-0AEA-EA7BDCB00DD8}"/>
          </ac:picMkLst>
        </pc:picChg>
        <pc:picChg chg="add mod">
          <ac:chgData name="Cameron Midson" userId="510fe36d-201b-4d30-8c49-491c55367456" providerId="ADAL" clId="{93217E07-8A0E-5D7D-A37A-49773A2FEA36}" dt="2026-08-20T01:57:31.374" v="9"/>
          <ac:picMkLst>
            <pc:docMk/>
            <pc:sldMk cId="3412986629" sldId="669"/>
            <ac:picMk id="9" creationId="{FB0DD6C5-F803-879C-2C5F-2F3281C06ECB}"/>
          </ac:picMkLst>
        </pc:picChg>
        <pc:picChg chg="add mod">
          <ac:chgData name="Cameron Midson" userId="510fe36d-201b-4d30-8c49-491c55367456" providerId="ADAL" clId="{93217E07-8A0E-5D7D-A37A-49773A2FEA36}" dt="2026-08-20T01:57:31.374" v="9"/>
          <ac:picMkLst>
            <pc:docMk/>
            <pc:sldMk cId="3412986629" sldId="669"/>
            <ac:picMk id="10" creationId="{F5DFD8B1-FC15-CB4D-503F-51CE631DA8A8}"/>
          </ac:picMkLst>
        </pc:picChg>
        <pc:picChg chg="add mod">
          <ac:chgData name="Cameron Midson" userId="510fe36d-201b-4d30-8c49-491c55367456" providerId="ADAL" clId="{93217E07-8A0E-5D7D-A37A-49773A2FEA36}" dt="2026-08-20T01:57:31.374" v="9"/>
          <ac:picMkLst>
            <pc:docMk/>
            <pc:sldMk cId="3412986629" sldId="669"/>
            <ac:picMk id="12" creationId="{BB4A9EC8-919E-CAC8-5A08-E41C095DABEC}"/>
          </ac:picMkLst>
        </pc:picChg>
        <pc:picChg chg="del">
          <ac:chgData name="Cameron Midson" userId="510fe36d-201b-4d30-8c49-491c55367456" providerId="ADAL" clId="{93217E07-8A0E-5D7D-A37A-49773A2FEA36}" dt="2026-08-20T01:57:31.016" v="8" actId="478"/>
          <ac:picMkLst>
            <pc:docMk/>
            <pc:sldMk cId="3412986629" sldId="669"/>
            <ac:picMk id="18" creationId="{B86F67C1-7BBD-0F8F-8694-B4DA0D6B2570}"/>
          </ac:picMkLst>
        </pc:picChg>
        <pc:picChg chg="del">
          <ac:chgData name="Cameron Midson" userId="510fe36d-201b-4d30-8c49-491c55367456" providerId="ADAL" clId="{93217E07-8A0E-5D7D-A37A-49773A2FEA36}" dt="2026-08-20T01:57:31.016" v="8" actId="478"/>
          <ac:picMkLst>
            <pc:docMk/>
            <pc:sldMk cId="3412986629" sldId="669"/>
            <ac:picMk id="19" creationId="{B5AB9BCA-32B8-95A7-92C3-46321F46517C}"/>
          </ac:picMkLst>
        </pc:picChg>
        <pc:picChg chg="del">
          <ac:chgData name="Cameron Midson" userId="510fe36d-201b-4d30-8c49-491c55367456" providerId="ADAL" clId="{93217E07-8A0E-5D7D-A37A-49773A2FEA36}" dt="2026-08-20T01:57:31.016" v="8" actId="478"/>
          <ac:picMkLst>
            <pc:docMk/>
            <pc:sldMk cId="3412986629" sldId="669"/>
            <ac:picMk id="20" creationId="{3C2EA31A-05CD-6593-2BFC-12B49D3DA5DD}"/>
          </ac:picMkLst>
        </pc:picChg>
        <pc:picChg chg="del">
          <ac:chgData name="Cameron Midson" userId="510fe36d-201b-4d30-8c49-491c55367456" providerId="ADAL" clId="{93217E07-8A0E-5D7D-A37A-49773A2FEA36}" dt="2026-08-20T01:57:31.016" v="8" actId="478"/>
          <ac:picMkLst>
            <pc:docMk/>
            <pc:sldMk cId="3412986629" sldId="669"/>
            <ac:picMk id="21" creationId="{9037D37E-5639-2793-C94F-7B120CFE016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8/20/26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Cek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313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b="0" dirty="0" err="1">
                <a:effectLst/>
              </a:rPr>
              <a:t>Fermentasi</a:t>
            </a:r>
            <a:r>
              <a:rPr lang="en-AU" b="0" dirty="0">
                <a:effectLst/>
              </a:rPr>
              <a:t> tandan </a:t>
            </a:r>
            <a:r>
              <a:rPr lang="en-AU" b="0" dirty="0" err="1">
                <a:effectLst/>
              </a:rPr>
              <a:t>utuh</a:t>
            </a:r>
            <a:r>
              <a:rPr lang="en-AU" b="0" dirty="0">
                <a:effectLst/>
              </a:rPr>
              <a:t>: </a:t>
            </a:r>
            <a:r>
              <a:rPr lang="en-AU" b="0" dirty="0" err="1">
                <a:effectLst/>
              </a:rPr>
              <a:t>Tangkai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dibiarkan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tetap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bersentuhan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buah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, yang </a:t>
            </a:r>
            <a:r>
              <a:rPr lang="en-AU" b="0" dirty="0" err="1">
                <a:effectLst/>
              </a:rPr>
              <a:t>menyebabkan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konten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tanin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lebih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tinggi</a:t>
            </a:r>
            <a:r>
              <a:rPr lang="en-AU" b="0" dirty="0">
                <a:effectLst/>
              </a:rPr>
              <a:t> dan </a:t>
            </a:r>
            <a:r>
              <a:rPr lang="en-AU" b="0" dirty="0" err="1">
                <a:effectLst/>
              </a:rPr>
              <a:t>meningkatkan</a:t>
            </a:r>
            <a:r>
              <a:rPr lang="en-AU" b="0" dirty="0">
                <a:effectLst/>
              </a:rPr>
              <a:t> aroma. Hal </a:t>
            </a:r>
            <a:r>
              <a:rPr lang="en-AU" b="0" dirty="0" err="1">
                <a:effectLst/>
              </a:rPr>
              <a:t>ini</a:t>
            </a:r>
            <a:r>
              <a:rPr lang="en-AU" b="0" dirty="0">
                <a:effectLst/>
              </a:rPr>
              <a:t> juga </a:t>
            </a:r>
            <a:r>
              <a:rPr lang="en-AU" b="0" dirty="0" err="1">
                <a:effectLst/>
              </a:rPr>
              <a:t>meningkatkan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potensi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penuaan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dari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.</a:t>
            </a:r>
          </a:p>
          <a:p>
            <a:pPr rtl="0"/>
            <a:r>
              <a:rPr lang="en-AU" b="0" dirty="0" err="1">
                <a:effectLst/>
              </a:rPr>
              <a:t>Pengikutan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tangkai</a:t>
            </a:r>
            <a:r>
              <a:rPr lang="en-AU" b="0" dirty="0">
                <a:effectLst/>
              </a:rPr>
              <a:t>: </a:t>
            </a:r>
            <a:r>
              <a:rPr lang="en-AU" b="0" dirty="0" err="1">
                <a:effectLst/>
              </a:rPr>
              <a:t>Tangkai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ditambahkan</a:t>
            </a:r>
            <a:r>
              <a:rPr lang="en-AU" b="0" dirty="0">
                <a:effectLst/>
              </a:rPr>
              <a:t> pada </a:t>
            </a:r>
            <a:r>
              <a:rPr lang="en-AU" b="0" dirty="0" err="1">
                <a:effectLst/>
              </a:rPr>
              <a:t>fermentasi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berawal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dengan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buah</a:t>
            </a:r>
            <a:r>
              <a:rPr lang="en-AU" b="0" dirty="0">
                <a:effectLst/>
              </a:rPr>
              <a:t> yang </a:t>
            </a:r>
            <a:r>
              <a:rPr lang="en-AU" b="0" dirty="0" err="1">
                <a:effectLst/>
              </a:rPr>
              <a:t>dihilangkan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tangkainya</a:t>
            </a:r>
            <a:r>
              <a:rPr lang="en-AU" b="0" dirty="0">
                <a:effectLst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injeksi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merusak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Karbon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esensinya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intraseluler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rusak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menempel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rantingnya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anaerobik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dioksida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enzimnya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bekerja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ABV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mencapai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2%.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memimpin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mengandung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AU" dirty="0" err="1"/>
              <a:t>Malolatik</a:t>
            </a:r>
            <a:r>
              <a:rPr lang="en-AU" dirty="0"/>
              <a:t> </a:t>
            </a:r>
            <a:r>
              <a:rPr lang="en-AU" dirty="0" err="1"/>
              <a:t>Fermentasi</a:t>
            </a:r>
            <a:r>
              <a:rPr lang="en-AU" dirty="0"/>
              <a:t>: </a:t>
            </a:r>
            <a:r>
              <a:rPr lang="en-AU" dirty="0" err="1"/>
              <a:t>Bakteri</a:t>
            </a:r>
            <a:r>
              <a:rPr lang="en-AU" dirty="0"/>
              <a:t> </a:t>
            </a:r>
            <a:r>
              <a:rPr lang="en-AU" dirty="0" err="1"/>
              <a:t>asam</a:t>
            </a:r>
            <a:r>
              <a:rPr lang="en-AU" dirty="0"/>
              <a:t> </a:t>
            </a:r>
            <a:r>
              <a:rPr lang="en-AU" dirty="0" err="1"/>
              <a:t>laktat</a:t>
            </a:r>
            <a:r>
              <a:rPr lang="en-AU" dirty="0"/>
              <a:t>, yang </a:t>
            </a:r>
            <a:r>
              <a:rPr lang="en-AU" dirty="0" err="1"/>
              <a:t>terja</a:t>
            </a:r>
            <a:r>
              <a:rPr lang="en-AU" dirty="0"/>
              <a:t> di </a:t>
            </a:r>
            <a:r>
              <a:rPr lang="en-AU" dirty="0" err="1"/>
              <a:t>secara</a:t>
            </a:r>
            <a:r>
              <a:rPr lang="en-AU" dirty="0"/>
              <a:t> natural </a:t>
            </a:r>
            <a:r>
              <a:rPr lang="en-AU" dirty="0" err="1"/>
              <a:t>atau</a:t>
            </a:r>
            <a:r>
              <a:rPr lang="en-AU" dirty="0"/>
              <a:t> yang </a:t>
            </a:r>
            <a:r>
              <a:rPr lang="en-AU" dirty="0" err="1"/>
              <a:t>ditambahkan</a:t>
            </a:r>
            <a:r>
              <a:rPr lang="en-AU" dirty="0"/>
              <a:t> pada sari </a:t>
            </a:r>
            <a:r>
              <a:rPr lang="en-AU" dirty="0" err="1"/>
              <a:t>buah</a:t>
            </a:r>
            <a:r>
              <a:rPr lang="en-AU" dirty="0"/>
              <a:t> Shiraz yang </a:t>
            </a:r>
            <a:r>
              <a:rPr lang="en-AU" dirty="0" err="1"/>
              <a:t>difermentasi</a:t>
            </a:r>
            <a:r>
              <a:rPr lang="en-AU" dirty="0"/>
              <a:t>, </a:t>
            </a:r>
            <a:r>
              <a:rPr lang="en-AU" dirty="0" err="1"/>
              <a:t>memicu</a:t>
            </a:r>
            <a:r>
              <a:rPr lang="en-AU" dirty="0"/>
              <a:t> </a:t>
            </a:r>
            <a:r>
              <a:rPr lang="en-AU" dirty="0" err="1"/>
              <a:t>konversi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asam</a:t>
            </a:r>
            <a:r>
              <a:rPr lang="en-AU" dirty="0"/>
              <a:t> Malik yang </a:t>
            </a:r>
            <a:r>
              <a:rPr lang="en-AU" dirty="0" err="1"/>
              <a:t>keras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asam</a:t>
            </a:r>
            <a:r>
              <a:rPr lang="en-AU" dirty="0"/>
              <a:t> </a:t>
            </a:r>
            <a:r>
              <a:rPr lang="en-AU" dirty="0" err="1"/>
              <a:t>latik</a:t>
            </a:r>
            <a:r>
              <a:rPr lang="en-AU" dirty="0"/>
              <a:t> yang </a:t>
            </a:r>
            <a:r>
              <a:rPr lang="en-AU" dirty="0" err="1"/>
              <a:t>halus</a:t>
            </a:r>
            <a:r>
              <a:rPr lang="en-AU" dirty="0"/>
              <a:t> dan </a:t>
            </a:r>
            <a:r>
              <a:rPr lang="en-AU" dirty="0" err="1"/>
              <a:t>lembut</a:t>
            </a:r>
            <a:r>
              <a:rPr lang="en-AU" dirty="0"/>
              <a:t>.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dirty="0"/>
              <a:t> juga </a:t>
            </a:r>
            <a:r>
              <a:rPr lang="en-AU" dirty="0" err="1"/>
              <a:t>memilih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menerapkan</a:t>
            </a:r>
            <a:r>
              <a:rPr lang="en-AU" dirty="0"/>
              <a:t> </a:t>
            </a:r>
            <a:r>
              <a:rPr lang="en-AU" i="1" dirty="0"/>
              <a:t>malolactic fermentation </a:t>
            </a:r>
            <a:r>
              <a:rPr lang="en-AU" dirty="0" err="1"/>
              <a:t>parsial</a:t>
            </a:r>
            <a:r>
              <a:rPr lang="en-AU" dirty="0"/>
              <a:t>. Hal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mengurangi</a:t>
            </a:r>
            <a:r>
              <a:rPr lang="en-AU" dirty="0"/>
              <a:t> </a:t>
            </a:r>
            <a:r>
              <a:rPr lang="en-AU" dirty="0" err="1"/>
              <a:t>asam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, </a:t>
            </a:r>
            <a:r>
              <a:rPr lang="en-AU" dirty="0" err="1"/>
              <a:t>menstabilkan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dan </a:t>
            </a:r>
            <a:r>
              <a:rPr lang="en-AU" dirty="0" err="1"/>
              <a:t>membentuk</a:t>
            </a:r>
            <a:r>
              <a:rPr lang="en-AU" dirty="0"/>
              <a:t> aroma dan rasa.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mikroflora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dikultur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(ragi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diisolasi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dikultur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laboratorium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menyebabkan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gabungan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Viognier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satu-satunya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boleh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Condrieu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di Rhône Valley): Ketika Shiraz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Viognier,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aromanya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palatumnya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luwes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Rack and return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(Proses 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langkah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red wine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dipisahkan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padatannya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dikembalikan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merendam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kembali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melibatkan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meninggalkan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mengembalikan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paparan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oksigen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pasca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perpanjangan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Perpanjangan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(10-40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rasa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sepat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Shiraz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maupun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Amerika).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nada rasa vanilla, asap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Shiraz.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Pembotolan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Australia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dibotolkan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screw cap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tutup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mekanisme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sekrup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pengecualiaan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Penfolds Grange.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bervariasi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Shiraz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setengah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contoh-contoh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premium.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Australia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jangka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(2-5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hampir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premium?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94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Barossa Valley dan McLaren Vale di Australia Selatan,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merangkul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dipopulerkan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Rhône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Châteauneuf-du-Pape.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Kesuksesannya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pencampuran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masing-masing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44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Cabernet-Shiraz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maupun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negeri.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multi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mengambil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916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b="0" dirty="0">
                <a:effectLst/>
              </a:rPr>
              <a:t>USULAN POIN-POIN UNTUK DISKUSI:</a:t>
            </a:r>
          </a:p>
          <a:p>
            <a:pPr marL="171450" indent="-171450" rtl="0">
              <a:buFontTx/>
              <a:buChar char="-"/>
            </a:pPr>
            <a:r>
              <a:rPr lang="en-AU" b="0" dirty="0">
                <a:effectLst/>
              </a:rPr>
              <a:t>Apa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keuntungan</a:t>
            </a:r>
            <a:r>
              <a:rPr lang="en-AU" b="0" baseline="0" dirty="0">
                <a:effectLst/>
              </a:rPr>
              <a:t> yang </a:t>
            </a:r>
            <a:r>
              <a:rPr lang="en-AU" b="0" baseline="0" dirty="0" err="1">
                <a:effectLst/>
              </a:rPr>
              <a:t>dibawa</a:t>
            </a:r>
            <a:r>
              <a:rPr lang="en-AU" b="0" baseline="0" dirty="0">
                <a:effectLst/>
              </a:rPr>
              <a:t> Cabernet </a:t>
            </a:r>
            <a:r>
              <a:rPr lang="en-AU" b="0" baseline="0" dirty="0" err="1">
                <a:effectLst/>
              </a:rPr>
              <a:t>untuk</a:t>
            </a:r>
            <a:r>
              <a:rPr lang="en-AU" b="0" baseline="0" dirty="0">
                <a:effectLst/>
              </a:rPr>
              <a:t> Shiraz </a:t>
            </a:r>
            <a:r>
              <a:rPr lang="en-AU" b="0" baseline="0" dirty="0" err="1">
                <a:effectLst/>
              </a:rPr>
              <a:t>ketika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digunakan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sebagai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mitra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untuk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mencampur</a:t>
            </a:r>
            <a:r>
              <a:rPr lang="en-AU" b="0" baseline="0" dirty="0">
                <a:effectLst/>
              </a:rPr>
              <a:t>?</a:t>
            </a:r>
          </a:p>
          <a:p>
            <a:pPr marL="171450" indent="-171450" rtl="0">
              <a:buFontTx/>
              <a:buChar char="-"/>
            </a:pPr>
            <a:r>
              <a:rPr lang="en-AU" b="0" baseline="0" dirty="0" err="1">
                <a:effectLst/>
              </a:rPr>
              <a:t>Bagaimana</a:t>
            </a:r>
            <a:r>
              <a:rPr lang="en-AU" b="0" baseline="0" dirty="0">
                <a:effectLst/>
              </a:rPr>
              <a:t> pula </a:t>
            </a:r>
            <a:r>
              <a:rPr lang="en-AU" b="0" baseline="0" dirty="0" err="1">
                <a:effectLst/>
              </a:rPr>
              <a:t>dengan</a:t>
            </a:r>
            <a:r>
              <a:rPr lang="en-AU" b="0" baseline="0" dirty="0">
                <a:effectLst/>
              </a:rPr>
              <a:t> Viognier?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26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0" dirty="0">
                <a:effectLst/>
              </a:rPr>
              <a:t>USULAN POIN UNTUK DISKUSI: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Sparkling Shiraz 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sparkling white wine?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644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Shiraz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hampir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di Australia. Karena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Australia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keberagaman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Shiraz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beradaptasi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bersuhu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wilayah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968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Selatan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bertanggung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jawab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wilayah-wilayah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827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dimulai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1842,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berkesinambungan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Barossa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dicintai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Shiraz-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Mediteranianya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Ciri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Barossa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moka,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merica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aroma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cedar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65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(310–540 meter/1017–1772 kaki)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Barossa Valley,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cuaca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minggu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lambat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261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merupakan</a:t>
            </a:r>
            <a:r>
              <a:rPr lang="en-AU" dirty="0"/>
              <a:t> </a:t>
            </a:r>
            <a:r>
              <a:rPr lang="en-AU" dirty="0" err="1"/>
              <a:t>peluang</a:t>
            </a:r>
            <a:r>
              <a:rPr lang="en-AU" dirty="0"/>
              <a:t> </a:t>
            </a:r>
            <a:r>
              <a:rPr lang="en-AU" dirty="0" err="1"/>
              <a:t>bagus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memberikan</a:t>
            </a:r>
            <a:r>
              <a:rPr lang="en-AU" dirty="0"/>
              <a:t> </a:t>
            </a:r>
            <a:r>
              <a:rPr lang="en-AU" dirty="0" err="1"/>
              <a:t>semua</a:t>
            </a:r>
            <a:r>
              <a:rPr lang="en-AU" dirty="0"/>
              <a:t> orang </a:t>
            </a:r>
            <a:r>
              <a:rPr lang="en-AU" dirty="0" err="1"/>
              <a:t>kesempatan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mencicipi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Shiraz</a:t>
            </a:r>
            <a:r>
              <a:rPr lang="en-AU" dirty="0"/>
              <a:t> </a:t>
            </a:r>
            <a:r>
              <a:rPr lang="en-AU" dirty="0" err="1"/>
              <a:t>klasik</a:t>
            </a:r>
            <a:r>
              <a:rPr lang="en-AU" dirty="0"/>
              <a:t> Australia.</a:t>
            </a:r>
          </a:p>
          <a:p>
            <a:r>
              <a:rPr lang="en-AU" dirty="0" err="1"/>
              <a:t>Mencicipi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lengkap</a:t>
            </a:r>
            <a:r>
              <a:rPr lang="en-AU" dirty="0"/>
              <a:t>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dirty="0" err="1"/>
              <a:t>dilakukan</a:t>
            </a:r>
            <a:r>
              <a:rPr lang="en-AU" dirty="0"/>
              <a:t> </a:t>
            </a:r>
            <a:r>
              <a:rPr lang="en-AU" dirty="0" err="1"/>
              <a:t>kemudian</a:t>
            </a:r>
            <a:r>
              <a:rPr lang="en-AU" dirty="0"/>
              <a:t> pada program.</a:t>
            </a:r>
          </a:p>
          <a:p>
            <a:endParaRPr lang="en-AU" dirty="0"/>
          </a:p>
          <a:p>
            <a:r>
              <a:rPr lang="en-AU" dirty="0"/>
              <a:t>Shiraz</a:t>
            </a:r>
            <a:r>
              <a:rPr lang="en-AU" baseline="0" dirty="0"/>
              <a:t> </a:t>
            </a:r>
            <a:r>
              <a:rPr lang="en-AU" baseline="0" dirty="0" err="1"/>
              <a:t>tumbuh</a:t>
            </a:r>
            <a:r>
              <a:rPr lang="en-AU" baseline="0" dirty="0"/>
              <a:t> </a:t>
            </a:r>
            <a:r>
              <a:rPr lang="en-AU" baseline="0" dirty="0" err="1"/>
              <a:t>subur</a:t>
            </a:r>
            <a:r>
              <a:rPr lang="en-AU" baseline="0" dirty="0"/>
              <a:t> di </a:t>
            </a:r>
            <a:r>
              <a:rPr lang="en-AU" baseline="0" dirty="0" err="1"/>
              <a:t>iklim</a:t>
            </a:r>
            <a:r>
              <a:rPr lang="en-AU" baseline="0" dirty="0"/>
              <a:t> </a:t>
            </a:r>
            <a:r>
              <a:rPr lang="en-AU" baseline="0" dirty="0" err="1"/>
              <a:t>hangat</a:t>
            </a:r>
            <a:r>
              <a:rPr lang="en-AU" baseline="0" dirty="0"/>
              <a:t> Australia dan </a:t>
            </a:r>
            <a:r>
              <a:rPr lang="en-AU" baseline="0" dirty="0" err="1"/>
              <a:t>berbagai</a:t>
            </a:r>
            <a:r>
              <a:rPr lang="en-AU" baseline="0" dirty="0"/>
              <a:t> </a:t>
            </a:r>
            <a:r>
              <a:rPr lang="en-AU" baseline="0" dirty="0" err="1"/>
              <a:t>tipe</a:t>
            </a:r>
            <a:r>
              <a:rPr lang="en-AU" baseline="0" dirty="0"/>
              <a:t> </a:t>
            </a:r>
            <a:r>
              <a:rPr lang="en-AU" baseline="0" dirty="0" err="1"/>
              <a:t>tanah</a:t>
            </a:r>
            <a:r>
              <a:rPr lang="en-AU" baseline="0" dirty="0"/>
              <a:t>, dan </a:t>
            </a:r>
            <a:r>
              <a:rPr lang="en-AU" baseline="0" dirty="0" err="1"/>
              <a:t>peminum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menyukai</a:t>
            </a:r>
            <a:r>
              <a:rPr lang="en-AU" baseline="0" dirty="0"/>
              <a:t> rasa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merah</a:t>
            </a:r>
            <a:r>
              <a:rPr lang="en-AU" baseline="0" dirty="0"/>
              <a:t> yang </a:t>
            </a:r>
            <a:r>
              <a:rPr lang="en-AU" baseline="0" dirty="0" err="1"/>
              <a:t>matang</a:t>
            </a:r>
            <a:r>
              <a:rPr lang="en-AU" baseline="0" dirty="0"/>
              <a:t>, </a:t>
            </a:r>
            <a:r>
              <a:rPr lang="en-AU" baseline="0" dirty="0" err="1"/>
              <a:t>banyak</a:t>
            </a:r>
            <a:r>
              <a:rPr lang="en-AU" baseline="0" dirty="0"/>
              <a:t> air dan </a:t>
            </a:r>
            <a:r>
              <a:rPr lang="en-AU" baseline="0" dirty="0" err="1"/>
              <a:t>penuh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rasa </a:t>
            </a:r>
            <a:r>
              <a:rPr lang="en-AU" baseline="0" dirty="0" err="1"/>
              <a:t>buah</a:t>
            </a:r>
            <a:r>
              <a:rPr lang="en-AU" baseline="0" dirty="0"/>
              <a:t>, </a:t>
            </a:r>
            <a:r>
              <a:rPr lang="en-AU" baseline="0" dirty="0" err="1"/>
              <a:t>tekstur</a:t>
            </a:r>
            <a:r>
              <a:rPr lang="en-AU" baseline="0" dirty="0"/>
              <a:t> dan </a:t>
            </a:r>
            <a:r>
              <a:rPr lang="en-AU" baseline="0" dirty="0" err="1"/>
              <a:t>keseimbangan</a:t>
            </a:r>
            <a:r>
              <a:rPr lang="en-AU" baseline="0" dirty="0"/>
              <a:t> yang </a:t>
            </a:r>
            <a:r>
              <a:rPr lang="en-AU" baseline="0" dirty="0" err="1"/>
              <a:t>mulus</a:t>
            </a:r>
            <a:r>
              <a:rPr lang="en-AU" baseline="0" dirty="0"/>
              <a:t>. </a:t>
            </a:r>
            <a:r>
              <a:rPr lang="en-AU" baseline="0" dirty="0" err="1"/>
              <a:t>Perjalanan</a:t>
            </a:r>
            <a:r>
              <a:rPr lang="en-AU" baseline="0" dirty="0"/>
              <a:t> Shiraz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hari-hari</a:t>
            </a:r>
            <a:r>
              <a:rPr lang="en-AU" baseline="0" dirty="0"/>
              <a:t> </a:t>
            </a:r>
            <a:r>
              <a:rPr lang="en-AU" baseline="0" dirty="0" err="1"/>
              <a:t>awalnya</a:t>
            </a:r>
            <a:r>
              <a:rPr lang="en-AU" baseline="0" dirty="0"/>
              <a:t> </a:t>
            </a:r>
            <a:r>
              <a:rPr lang="en-AU" baseline="0" dirty="0" err="1"/>
              <a:t>sebagai</a:t>
            </a:r>
            <a:r>
              <a:rPr lang="en-AU" baseline="0" dirty="0"/>
              <a:t> </a:t>
            </a:r>
            <a:r>
              <a:rPr lang="en-AU" baseline="0" dirty="0" err="1"/>
              <a:t>komponen</a:t>
            </a:r>
            <a:r>
              <a:rPr lang="en-AU" baseline="0" dirty="0"/>
              <a:t> </a:t>
            </a:r>
            <a:r>
              <a:rPr lang="en-AU" baseline="0" dirty="0" err="1"/>
              <a:t>campuran</a:t>
            </a:r>
            <a:r>
              <a:rPr lang="en-AU" baseline="0" dirty="0"/>
              <a:t> </a:t>
            </a:r>
            <a:r>
              <a:rPr lang="en-AU" baseline="0" dirty="0" err="1"/>
              <a:t>hingga</a:t>
            </a:r>
            <a:r>
              <a:rPr lang="en-AU" baseline="0" dirty="0"/>
              <a:t> </a:t>
            </a:r>
            <a:r>
              <a:rPr lang="en-AU" baseline="0" dirty="0" err="1"/>
              <a:t>menjadi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tunggal</a:t>
            </a:r>
            <a:r>
              <a:rPr lang="en-AU" baseline="0" dirty="0"/>
              <a:t> </a:t>
            </a:r>
            <a:r>
              <a:rPr lang="en-AU" baseline="0" dirty="0" err="1"/>
              <a:t>sebagian</a:t>
            </a:r>
            <a:r>
              <a:rPr lang="en-AU" baseline="0" dirty="0"/>
              <a:t> </a:t>
            </a:r>
            <a:r>
              <a:rPr lang="en-AU" baseline="0" dirty="0" err="1"/>
              <a:t>dapat</a:t>
            </a:r>
            <a:r>
              <a:rPr lang="en-AU" baseline="0" dirty="0"/>
              <a:t> </a:t>
            </a:r>
            <a:r>
              <a:rPr lang="en-AU" baseline="0" dirty="0" err="1"/>
              <a:t>disebabkan</a:t>
            </a:r>
            <a:r>
              <a:rPr lang="en-AU" baseline="0" dirty="0"/>
              <a:t> oleh </a:t>
            </a:r>
            <a:r>
              <a:rPr lang="en-AU" baseline="0" dirty="0" err="1"/>
              <a:t>sifat</a:t>
            </a:r>
            <a:r>
              <a:rPr lang="en-AU" baseline="0" dirty="0"/>
              <a:t> </a:t>
            </a:r>
            <a:r>
              <a:rPr lang="en-AU" baseline="0" dirty="0" err="1"/>
              <a:t>konsisten</a:t>
            </a:r>
            <a:r>
              <a:rPr lang="en-AU" baseline="0" dirty="0"/>
              <a:t> </a:t>
            </a:r>
            <a:r>
              <a:rPr lang="en-AU" baseline="0" dirty="0" err="1"/>
              <a:t>dari</a:t>
            </a:r>
            <a:r>
              <a:rPr lang="en-AU" baseline="0" dirty="0"/>
              <a:t> </a:t>
            </a:r>
            <a:r>
              <a:rPr lang="en-AU" baseline="0" dirty="0" err="1"/>
              <a:t>anggurnya</a:t>
            </a:r>
            <a:r>
              <a:rPr lang="en-AU" baseline="0" dirty="0"/>
              <a:t> – </a:t>
            </a:r>
            <a:r>
              <a:rPr lang="en-AU" baseline="0" dirty="0" err="1"/>
              <a:t>bertekstur</a:t>
            </a:r>
            <a:r>
              <a:rPr lang="en-AU" baseline="0" dirty="0"/>
              <a:t> </a:t>
            </a:r>
            <a:r>
              <a:rPr lang="en-AU" baseline="0" dirty="0" err="1"/>
              <a:t>kental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</a:t>
            </a:r>
            <a:r>
              <a:rPr lang="en-AU" baseline="0" dirty="0" err="1"/>
              <a:t>beri</a:t>
            </a:r>
            <a:r>
              <a:rPr lang="en-AU" baseline="0" dirty="0"/>
              <a:t> </a:t>
            </a:r>
            <a:r>
              <a:rPr lang="en-AU" baseline="0" dirty="0" err="1"/>
              <a:t>hitam</a:t>
            </a:r>
            <a:r>
              <a:rPr lang="en-AU" baseline="0" dirty="0"/>
              <a:t> </a:t>
            </a:r>
            <a:r>
              <a:rPr lang="en-AU" baseline="0" dirty="0" err="1"/>
              <a:t>gelap</a:t>
            </a:r>
            <a:r>
              <a:rPr lang="en-AU" baseline="0" dirty="0"/>
              <a:t> dan </a:t>
            </a:r>
            <a:r>
              <a:rPr lang="en-AU" baseline="0" dirty="0" err="1"/>
              <a:t>buah</a:t>
            </a:r>
            <a:r>
              <a:rPr lang="en-AU" baseline="0" dirty="0"/>
              <a:t> plum yang </a:t>
            </a:r>
            <a:r>
              <a:rPr lang="en-AU" baseline="0" dirty="0" err="1"/>
              <a:t>berani</a:t>
            </a:r>
            <a:r>
              <a:rPr lang="en-AU" baseline="0" dirty="0"/>
              <a:t> dan </a:t>
            </a:r>
            <a:r>
              <a:rPr lang="en-AU" baseline="0" dirty="0" err="1"/>
              <a:t>dapat</a:t>
            </a:r>
            <a:r>
              <a:rPr lang="en-AU" baseline="0" dirty="0"/>
              <a:t> </a:t>
            </a:r>
            <a:r>
              <a:rPr lang="en-AU" baseline="0" dirty="0" err="1"/>
              <a:t>langsung</a:t>
            </a:r>
            <a:r>
              <a:rPr lang="en-AU" baseline="0" dirty="0"/>
              <a:t> </a:t>
            </a:r>
            <a:r>
              <a:rPr lang="en-AU" baseline="0" dirty="0" err="1"/>
              <a:t>terasa</a:t>
            </a:r>
            <a:r>
              <a:rPr lang="en-AU" baseline="0" dirty="0"/>
              <a:t>, </a:t>
            </a:r>
            <a:r>
              <a:rPr lang="en-AU" baseline="0" dirty="0" err="1"/>
              <a:t>seringkali</a:t>
            </a:r>
            <a:r>
              <a:rPr lang="en-AU" baseline="0" dirty="0"/>
              <a:t> </a:t>
            </a:r>
            <a:r>
              <a:rPr lang="en-AU" baseline="0" dirty="0" err="1"/>
              <a:t>dibuat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oak, oak  Amerika yang </a:t>
            </a:r>
            <a:r>
              <a:rPr lang="en-AU" baseline="0" dirty="0" err="1"/>
              <a:t>dipanggang</a:t>
            </a:r>
            <a:r>
              <a:rPr lang="en-AU" baseline="0" dirty="0"/>
              <a:t> </a:t>
            </a:r>
            <a:r>
              <a:rPr lang="en-AU" baseline="0" dirty="0" err="1"/>
              <a:t>untuk</a:t>
            </a:r>
            <a:r>
              <a:rPr lang="en-AU" baseline="0" dirty="0"/>
              <a:t> </a:t>
            </a:r>
            <a:r>
              <a:rPr lang="en-AU" baseline="0" dirty="0" err="1"/>
              <a:t>karakter</a:t>
            </a:r>
            <a:r>
              <a:rPr lang="en-AU" baseline="0" dirty="0"/>
              <a:t> </a:t>
            </a:r>
            <a:r>
              <a:rPr lang="en-AU" baseline="0" dirty="0" err="1"/>
              <a:t>vanili</a:t>
            </a:r>
            <a:r>
              <a:rPr lang="en-AU" baseline="0" dirty="0"/>
              <a:t> </a:t>
            </a:r>
            <a:r>
              <a:rPr lang="en-AU" baseline="0" dirty="0" err="1"/>
              <a:t>atau</a:t>
            </a:r>
            <a:r>
              <a:rPr lang="en-AU" baseline="0" dirty="0"/>
              <a:t> oak  </a:t>
            </a:r>
            <a:r>
              <a:rPr lang="en-AU" baseline="0" dirty="0" err="1"/>
              <a:t>Perancis</a:t>
            </a:r>
            <a:r>
              <a:rPr lang="en-AU" baseline="0" dirty="0"/>
              <a:t> </a:t>
            </a:r>
            <a:r>
              <a:rPr lang="en-AU" baseline="0" dirty="0" err="1"/>
              <a:t>untuk</a:t>
            </a:r>
            <a:r>
              <a:rPr lang="en-AU" baseline="0" dirty="0"/>
              <a:t> rasa cedar yang </a:t>
            </a:r>
            <a:r>
              <a:rPr lang="en-AU" baseline="0" dirty="0" err="1"/>
              <a:t>lebih</a:t>
            </a:r>
            <a:r>
              <a:rPr lang="en-AU" baseline="0" dirty="0"/>
              <a:t> </a:t>
            </a:r>
            <a:r>
              <a:rPr lang="en-AU" baseline="0" dirty="0" err="1"/>
              <a:t>halus</a:t>
            </a:r>
            <a:r>
              <a:rPr lang="en-AU" baseline="0" dirty="0"/>
              <a:t>.</a:t>
            </a:r>
            <a:endParaRPr lang="en-AU" dirty="0"/>
          </a:p>
          <a:p>
            <a:pPr rtl="0"/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89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McLaren Vale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dipengaruhi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kedekatannya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pendinginan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substantif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mediteranianya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197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menikmati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continental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dimoderasi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sore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kaya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plum dan </a:t>
            </a:r>
            <a:r>
              <a:rPr lang="en-AU" sz="1200" b="0" i="1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licorice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22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merica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Hills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dipuji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kancah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6824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Negara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14 wilayah </a:t>
            </a:r>
            <a:r>
              <a:rPr lang="en-US" dirty="0" err="1"/>
              <a:t>anggur</a:t>
            </a:r>
            <a:r>
              <a:rPr lang="en-US" dirty="0"/>
              <a:t> individual,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wilayah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tertua</a:t>
            </a:r>
            <a:r>
              <a:rPr lang="en-US" dirty="0"/>
              <a:t> paling </a:t>
            </a:r>
            <a:r>
              <a:rPr lang="en-US" dirty="0" err="1"/>
              <a:t>berkesinambungan</a:t>
            </a:r>
            <a:r>
              <a:rPr lang="en-US" dirty="0"/>
              <a:t> di Australia – Hunter Valley - </a:t>
            </a:r>
            <a:r>
              <a:rPr lang="en-US" dirty="0" err="1"/>
              <a:t>hingga</a:t>
            </a:r>
            <a:r>
              <a:rPr lang="en-US" dirty="0"/>
              <a:t> zona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volume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Riverina dan </a:t>
            </a:r>
            <a:r>
              <a:rPr lang="en-US" dirty="0" err="1"/>
              <a:t>titik-titik</a:t>
            </a:r>
            <a:r>
              <a:rPr lang="en-US" dirty="0"/>
              <a:t> </a:t>
            </a:r>
            <a:r>
              <a:rPr lang="en-US" dirty="0" err="1"/>
              <a:t>beriklim</a:t>
            </a:r>
            <a:r>
              <a:rPr lang="en-US" dirty="0"/>
              <a:t> </a:t>
            </a:r>
            <a:r>
              <a:rPr lang="en-US" dirty="0" err="1"/>
              <a:t>sejuk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Orange, </a:t>
            </a:r>
            <a:r>
              <a:rPr lang="en-US" dirty="0" err="1"/>
              <a:t>Tumbarumba</a:t>
            </a:r>
            <a:r>
              <a:rPr lang="en-US" dirty="0"/>
              <a:t> dan the Canberra District.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6462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tahun-tahun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berlalu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Saat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 body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6161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menawarkan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merepresentasikan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rahasia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dijaga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Shiraz Viognier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7219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Southern.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ibukota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Perth,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Swan District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Selatan.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0133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Margaret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terisolasi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Curah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resiko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 batu –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dipadu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lempung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abu-abu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lapisan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99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Southern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menyediakan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regional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 kilometre (94 mil) . Sub-wilayah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Frankland River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0642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Perth,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Geographe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pesisir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berbatasan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samudra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Hindia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dimodifikasi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261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keuntungan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926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Barat,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pemukim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Inggris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tiba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1829.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dibebaskan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‘Fremantle Doctor’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Swan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spectrum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plum dan plum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dikeringkan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liquorice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810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Victoria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penghuni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dan winery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Keberagaman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geografisnya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Yarra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Valley dan Mornington Peninsula, Geelong dan Beechworth.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Victoria Tengah juga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dihargai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dunia.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9805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Heathcote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keuntungan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deposit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tanahnya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yang kaya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oksida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besi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berasal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batu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jaman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Kambrium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1860an,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padahal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Victoria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500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Oksida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melapisi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mencolok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terlihat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–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Heathcote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planet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684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1863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mencakup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sedemikian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langkanya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diantaranya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melawan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usaha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kemungkinan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satu-satunya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Mediterania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kedekatannya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Samudra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Antartika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(100 km –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 km)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565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Beechworth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kontinental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alpina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Victoria,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diandalkan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mematangkan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keanggunan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6359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volume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diakses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Riverland di Australia Selatan dan di Riverina Regions di NSW.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3389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Riverland di Selatan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lokomotif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330 km 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sepanjang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merangkul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perubahan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berkesinambungan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menyesuaikan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agar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mencakup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biodinamis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890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Riverina di NSW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menumbuhkan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10%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terbesar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New South Wales.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tersebar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ribuan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hektar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Griffith.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 Wilayah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Riverland,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Riverina dan Murray Darling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terbanyak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demikian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justru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sepupu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sejuknya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beroleh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ketenaran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disempurnakan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Apa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sebetulnya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disampaikan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angka-angka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sebetulnya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khayalak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ramai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2473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 ADALAH SAAT YANG TEPAT UNTUK MENCICIPI DAN MENDISKUSIKAN BEBERPA ANGGUR PILIHAN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menjelaskan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Banyak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peminum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mencintai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peminum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merangkul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pergeseran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murni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kekhasan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bersinar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kejernihan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konsentrasi</a:t>
            </a: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6156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573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 Schubert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seorang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pelopor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bertekad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Australia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menghadapi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perjalanannya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Australia,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Penfolds Grange.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22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beradaptasi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sensitif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dimatangkan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pertengahan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96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mekanis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bulan-bulan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menjelang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947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berlimpah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kegurihan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</a:t>
            </a:r>
          </a:p>
          <a:p>
            <a:pPr rtl="0"/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berkurang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mengawasi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cahaya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190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sepenuhnya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menuntut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pertengahan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membutuhkan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Bila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merica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plum rebus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br>
              <a:rPr lang="en-AU" b="0" dirty="0">
                <a:effectLst/>
              </a:rPr>
            </a:br>
            <a:r>
              <a:rPr lang="en-AU" b="0" dirty="0">
                <a:effectLst/>
              </a:rPr>
              <a:t>USULAN POIN UNTUK DISKUSI: </a:t>
            </a:r>
            <a:r>
              <a:rPr lang="en-AU" b="0" dirty="0" err="1">
                <a:effectLst/>
              </a:rPr>
              <a:t>Bagaimanakah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waktu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panen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mempengaruhi</a:t>
            </a:r>
            <a:r>
              <a:rPr lang="en-AU" b="0" baseline="0" dirty="0">
                <a:effectLst/>
              </a:rPr>
              <a:t> </a:t>
            </a:r>
            <a:r>
              <a:rPr lang="en-AU" b="0" baseline="0" dirty="0" err="1">
                <a:effectLst/>
              </a:rPr>
              <a:t>nuansa</a:t>
            </a:r>
            <a:r>
              <a:rPr lang="en-AU" b="0" baseline="0" dirty="0">
                <a:effectLst/>
              </a:rPr>
              <a:t> rasa pada Shiraz?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947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694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574143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62406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4223329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172411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20/8/2026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79" r:id="rId21"/>
    <p:sldLayoutId id="2147483677" r:id="rId22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em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469" b="35795"/>
          <a:stretch>
            <a:fillRect/>
          </a:stretch>
        </p:blipFill>
        <p:spPr>
          <a:xfrm>
            <a:off x="623889" y="2595563"/>
            <a:ext cx="11010954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en-US" sz="6000" dirty="0">
                <a:solidFill>
                  <a:schemeClr val="accent1"/>
                </a:solidFill>
              </a:rPr>
              <a:t>SHIRAZ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3481063" y="1978929"/>
            <a:ext cx="6138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 CAMPURANNYA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long shot of a vineyard&#10;&#10;AI-generated content may be incorrect.">
            <a:extLst>
              <a:ext uri="{FF2B5EF4-FFF2-40B4-BE49-F238E27FC236}">
                <a16:creationId xmlns:a16="http://schemas.microsoft.com/office/drawing/2014/main" id="{158BF778-722B-561A-0586-98C5A2F4C3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51427F-2CA0-122A-EBBF-8B27086F0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BUDI DAYA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9D56E-D7D1-15F2-C73F-CFA73E19E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233680"/>
            <a:ext cx="4829691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Irigasi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Pemangkasan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Hasil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Panen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B0A311-A4C4-E496-9C38-EF2439ADE3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BAGAIMANA SHIRAZ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DITANAM</a:t>
            </a:r>
          </a:p>
        </p:txBody>
      </p:sp>
    </p:spTree>
    <p:extLst>
      <p:ext uri="{BB962C8B-B14F-4D97-AF65-F5344CB8AC3E}">
        <p14:creationId xmlns:p14="http://schemas.microsoft.com/office/powerpoint/2010/main" val="119631380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 with grapes&#10;&#10;AI-generated content may be incorrect.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4153851" cy="161011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sz="1800" dirty="0" err="1"/>
              <a:t>Tanaman</a:t>
            </a:r>
            <a:r>
              <a:rPr lang="en-AU" sz="1800" dirty="0"/>
              <a:t> </a:t>
            </a:r>
            <a:r>
              <a:rPr lang="en-AU" sz="1800" dirty="0" err="1"/>
              <a:t>anggur</a:t>
            </a:r>
            <a:r>
              <a:rPr lang="en-AU" sz="1800" dirty="0"/>
              <a:t> yang </a:t>
            </a:r>
            <a:r>
              <a:rPr lang="en-AU" sz="1800" dirty="0" err="1"/>
              <a:t>kuat</a:t>
            </a:r>
            <a:r>
              <a:rPr lang="en-AU" sz="1800" dirty="0"/>
              <a:t> dan </a:t>
            </a:r>
            <a:r>
              <a:rPr lang="en-AU" sz="1800" dirty="0" err="1"/>
              <a:t>mudah</a:t>
            </a:r>
            <a:r>
              <a:rPr lang="en-AU" sz="1800" dirty="0"/>
              <a:t> </a:t>
            </a:r>
            <a:r>
              <a:rPr lang="en-AU" sz="1800" dirty="0" err="1"/>
              <a:t>beradaptasi</a:t>
            </a:r>
            <a:r>
              <a:rPr lang="en-AU" sz="1800" dirty="0"/>
              <a:t>, yang </a:t>
            </a:r>
            <a:r>
              <a:rPr lang="en-AU" sz="1800" dirty="0" err="1"/>
              <a:t>dapat</a:t>
            </a:r>
            <a:r>
              <a:rPr lang="en-AU" sz="1800" dirty="0"/>
              <a:t> </a:t>
            </a:r>
            <a:r>
              <a:rPr lang="en-AU" sz="1800" dirty="0" err="1"/>
              <a:t>memberikan</a:t>
            </a:r>
            <a:r>
              <a:rPr lang="en-AU" sz="1800" dirty="0"/>
              <a:t> </a:t>
            </a:r>
            <a:r>
              <a:rPr lang="en-AU" sz="1800" dirty="0" err="1"/>
              <a:t>hasil</a:t>
            </a:r>
            <a:r>
              <a:rPr lang="en-AU" sz="1800" dirty="0"/>
              <a:t> </a:t>
            </a:r>
            <a:r>
              <a:rPr lang="en-AU" sz="1800" dirty="0" err="1"/>
              <a:t>dalam</a:t>
            </a:r>
            <a:r>
              <a:rPr lang="en-AU" sz="1800" dirty="0"/>
              <a:t> </a:t>
            </a:r>
            <a:r>
              <a:rPr lang="en-AU" sz="1800" dirty="0" err="1"/>
              <a:t>jumlah</a:t>
            </a:r>
            <a:r>
              <a:rPr lang="en-AU" sz="1800" dirty="0"/>
              <a:t> </a:t>
            </a:r>
            <a:r>
              <a:rPr lang="en-AU" sz="1800" dirty="0" err="1"/>
              <a:t>besar</a:t>
            </a:r>
            <a:r>
              <a:rPr lang="en-AU" sz="1800" dirty="0"/>
              <a:t> </a:t>
            </a:r>
            <a:r>
              <a:rPr lang="en-AU" sz="1800" dirty="0" err="1"/>
              <a:t>dalam</a:t>
            </a:r>
            <a:r>
              <a:rPr lang="en-AU" sz="1800" dirty="0"/>
              <a:t> </a:t>
            </a:r>
            <a:r>
              <a:rPr lang="en-AU" sz="1800" dirty="0" err="1"/>
              <a:t>satu</a:t>
            </a:r>
            <a:r>
              <a:rPr lang="en-AU" sz="1800" dirty="0"/>
              <a:t> </a:t>
            </a:r>
            <a:r>
              <a:rPr lang="en-AU" sz="1800" dirty="0" err="1"/>
              <a:t>tanaman</a:t>
            </a:r>
            <a:r>
              <a:rPr lang="en-AU" sz="1800" dirty="0"/>
              <a:t> </a:t>
            </a:r>
            <a:r>
              <a:rPr lang="en-AU" sz="1800" dirty="0" err="1"/>
              <a:t>anggur</a:t>
            </a:r>
            <a:r>
              <a:rPr lang="en-AU" sz="1800" dirty="0"/>
              <a:t>, </a:t>
            </a:r>
            <a:r>
              <a:rPr lang="en-AU" sz="1800" dirty="0" err="1"/>
              <a:t>walaupun</a:t>
            </a:r>
            <a:r>
              <a:rPr lang="en-AU" sz="1800" dirty="0"/>
              <a:t> pada </a:t>
            </a:r>
            <a:r>
              <a:rPr lang="en-AU" sz="1800" dirty="0" err="1"/>
              <a:t>tanah</a:t>
            </a:r>
            <a:r>
              <a:rPr lang="en-AU" sz="1800" dirty="0"/>
              <a:t> </a:t>
            </a:r>
            <a:r>
              <a:rPr lang="en-AU" sz="1800" dirty="0" err="1"/>
              <a:t>dengan</a:t>
            </a:r>
            <a:r>
              <a:rPr lang="en-AU" sz="1800" dirty="0"/>
              <a:t> </a:t>
            </a:r>
            <a:r>
              <a:rPr lang="en-AU" sz="1800" dirty="0" err="1"/>
              <a:t>tingkat</a:t>
            </a:r>
            <a:r>
              <a:rPr lang="en-AU" sz="1800" dirty="0"/>
              <a:t> </a:t>
            </a:r>
            <a:r>
              <a:rPr lang="en-AU" sz="1800" dirty="0" err="1"/>
              <a:t>kesuburan</a:t>
            </a:r>
            <a:r>
              <a:rPr lang="en-AU" sz="1800" dirty="0"/>
              <a:t> </a:t>
            </a:r>
            <a:r>
              <a:rPr lang="en-AU" sz="1800" dirty="0" err="1"/>
              <a:t>rendah</a:t>
            </a:r>
            <a:r>
              <a:rPr lang="en-AU" sz="1800" dirty="0"/>
              <a:t>.</a:t>
            </a:r>
          </a:p>
          <a:p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TANAMAN ANGGUR</a:t>
            </a:r>
          </a:p>
        </p:txBody>
      </p:sp>
    </p:spTree>
    <p:extLst>
      <p:ext uri="{BB962C8B-B14F-4D97-AF65-F5344CB8AC3E}">
        <p14:creationId xmlns:p14="http://schemas.microsoft.com/office/powerpoint/2010/main" val="12362155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518445"/>
            <a:ext cx="4135680" cy="161011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pada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dangkal</a:t>
            </a:r>
            <a:r>
              <a:rPr lang="en-AU" sz="1600" dirty="0"/>
              <a:t> </a:t>
            </a:r>
            <a:r>
              <a:rPr lang="en-AU" sz="1600" dirty="0" err="1"/>
              <a:t>membutuhkan</a:t>
            </a:r>
            <a:r>
              <a:rPr lang="en-AU" sz="1600" dirty="0"/>
              <a:t> </a:t>
            </a:r>
            <a:r>
              <a:rPr lang="en-AU" sz="1600" dirty="0" err="1"/>
              <a:t>irigasi</a:t>
            </a:r>
            <a:r>
              <a:rPr lang="en-AU" sz="1600" dirty="0"/>
              <a:t>, </a:t>
            </a:r>
            <a:r>
              <a:rPr lang="en-AU" sz="1600" dirty="0" err="1"/>
              <a:t>sementara</a:t>
            </a:r>
            <a:r>
              <a:rPr lang="en-AU" sz="1600" dirty="0"/>
              <a:t> </a:t>
            </a: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tua</a:t>
            </a:r>
            <a:r>
              <a:rPr lang="en-AU" sz="1600" dirty="0"/>
              <a:t> </a:t>
            </a:r>
            <a:r>
              <a:rPr lang="en-AU" sz="1600" dirty="0" err="1"/>
              <a:t>kebanyakan</a:t>
            </a:r>
            <a:r>
              <a:rPr lang="en-AU" sz="1600" dirty="0"/>
              <a:t> </a:t>
            </a:r>
            <a:r>
              <a:rPr lang="en-AU" sz="1600" dirty="0" err="1"/>
              <a:t>ditanam</a:t>
            </a:r>
            <a:r>
              <a:rPr lang="en-AU" sz="1600" dirty="0"/>
              <a:t> </a:t>
            </a:r>
            <a:r>
              <a:rPr lang="en-AU" sz="1600" dirty="0" err="1"/>
              <a:t>tanpa</a:t>
            </a:r>
            <a:r>
              <a:rPr lang="en-AU" sz="1600" dirty="0"/>
              <a:t> </a:t>
            </a:r>
            <a:r>
              <a:rPr lang="en-AU" sz="1600" dirty="0" err="1"/>
              <a:t>diberikan</a:t>
            </a:r>
            <a:r>
              <a:rPr lang="en-AU" sz="1600" dirty="0"/>
              <a:t> </a:t>
            </a:r>
            <a:r>
              <a:rPr lang="en-AU" sz="1600" dirty="0" err="1"/>
              <a:t>tambahan</a:t>
            </a:r>
            <a:r>
              <a:rPr lang="en-AU" sz="1600" dirty="0"/>
              <a:t> air.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Shiraz </a:t>
            </a:r>
            <a:r>
              <a:rPr lang="en-AU" sz="1600" dirty="0" err="1"/>
              <a:t>dapat</a:t>
            </a:r>
            <a:r>
              <a:rPr lang="en-AU" sz="1600" dirty="0"/>
              <a:t> </a:t>
            </a:r>
            <a:r>
              <a:rPr lang="en-AU" sz="1600" dirty="0" err="1"/>
              <a:t>bertahan</a:t>
            </a:r>
            <a:r>
              <a:rPr lang="en-AU" sz="1600" dirty="0"/>
              <a:t> pada </a:t>
            </a:r>
            <a:r>
              <a:rPr lang="en-AU" sz="1600" dirty="0" err="1"/>
              <a:t>kondisi</a:t>
            </a:r>
            <a:r>
              <a:rPr lang="en-AU" sz="1600" dirty="0"/>
              <a:t> </a:t>
            </a:r>
            <a:r>
              <a:rPr lang="en-AU" sz="1600" dirty="0" err="1"/>
              <a:t>sulit</a:t>
            </a:r>
            <a:endParaRPr lang="en-AU" sz="1600" dirty="0"/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Bila </a:t>
            </a:r>
            <a:r>
              <a:rPr lang="en-AU" sz="1600" dirty="0" err="1"/>
              <a:t>diirigasi</a:t>
            </a:r>
            <a:r>
              <a:rPr lang="en-AU" sz="1600" dirty="0"/>
              <a:t> </a:t>
            </a:r>
            <a:r>
              <a:rPr lang="en-AU" sz="1600" dirty="0" err="1"/>
              <a:t>terlalu</a:t>
            </a:r>
            <a:r>
              <a:rPr lang="en-AU" sz="1600" dirty="0"/>
              <a:t> </a:t>
            </a:r>
            <a:r>
              <a:rPr lang="en-AU" sz="1600" dirty="0" err="1"/>
              <a:t>berlebihan</a:t>
            </a:r>
            <a:r>
              <a:rPr lang="en-AU" sz="1600" dirty="0"/>
              <a:t>, </a:t>
            </a:r>
            <a:r>
              <a:rPr lang="en-AU" sz="1600" dirty="0" err="1"/>
              <a:t>konsentrasi</a:t>
            </a:r>
            <a:r>
              <a:rPr lang="en-AU" sz="1600" dirty="0"/>
              <a:t> rasa </a:t>
            </a:r>
            <a:r>
              <a:rPr lang="en-AU" sz="1600" dirty="0" err="1"/>
              <a:t>dapat</a:t>
            </a:r>
            <a:r>
              <a:rPr lang="en-AU" sz="1600" dirty="0"/>
              <a:t> </a:t>
            </a:r>
            <a:r>
              <a:rPr lang="en-AU" sz="1600" dirty="0" err="1"/>
              <a:t>berkurang</a:t>
            </a:r>
            <a:r>
              <a:rPr lang="en-AU" sz="1600" dirty="0"/>
              <a:t>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IRIGASI</a:t>
            </a:r>
          </a:p>
        </p:txBody>
      </p:sp>
    </p:spTree>
    <p:extLst>
      <p:ext uri="{BB962C8B-B14F-4D97-AF65-F5344CB8AC3E}">
        <p14:creationId xmlns:p14="http://schemas.microsoft.com/office/powerpoint/2010/main" val="30018501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518445"/>
            <a:ext cx="4067854" cy="1610114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AU" dirty="0" err="1"/>
              <a:t>Sangatlah</a:t>
            </a:r>
            <a:r>
              <a:rPr lang="en-AU" dirty="0"/>
              <a:t> </a:t>
            </a:r>
            <a:r>
              <a:rPr lang="en-AU" dirty="0" err="1"/>
              <a:t>penting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mengendalikan</a:t>
            </a:r>
            <a:r>
              <a:rPr lang="en-AU" dirty="0"/>
              <a:t> </a:t>
            </a:r>
            <a:r>
              <a:rPr lang="en-AU" dirty="0" err="1"/>
              <a:t>pertumbuhan</a:t>
            </a:r>
            <a:r>
              <a:rPr lang="en-AU" dirty="0"/>
              <a:t> yang </a:t>
            </a:r>
            <a:r>
              <a:rPr lang="en-AU" dirty="0" err="1"/>
              <a:t>berlebihan</a:t>
            </a:r>
            <a:r>
              <a:rPr lang="en-AU" dirty="0"/>
              <a:t>. </a:t>
            </a:r>
            <a:r>
              <a:rPr lang="en-AU" dirty="0" err="1"/>
              <a:t>Berbagai</a:t>
            </a:r>
            <a:r>
              <a:rPr lang="en-AU" dirty="0"/>
              <a:t> </a:t>
            </a:r>
            <a:r>
              <a:rPr lang="en-AU" dirty="0" err="1"/>
              <a:t>macam</a:t>
            </a:r>
            <a:r>
              <a:rPr lang="en-AU" dirty="0"/>
              <a:t> </a:t>
            </a:r>
            <a:r>
              <a:rPr lang="en-AU" dirty="0" err="1"/>
              <a:t>teknik</a:t>
            </a:r>
            <a:r>
              <a:rPr lang="en-AU" dirty="0"/>
              <a:t> </a:t>
            </a:r>
            <a:r>
              <a:rPr lang="en-AU" dirty="0" err="1"/>
              <a:t>pengelolaan</a:t>
            </a:r>
            <a:r>
              <a:rPr lang="en-AU" dirty="0"/>
              <a:t> </a:t>
            </a:r>
            <a:r>
              <a:rPr lang="en-AU" dirty="0" err="1"/>
              <a:t>kanopi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digunakan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memastikan</a:t>
            </a:r>
            <a:r>
              <a:rPr lang="en-AU" dirty="0"/>
              <a:t> </a:t>
            </a:r>
            <a:r>
              <a:rPr lang="en-AU" dirty="0" err="1"/>
              <a:t>bahwa</a:t>
            </a:r>
            <a:r>
              <a:rPr lang="en-AU" dirty="0"/>
              <a:t> </a:t>
            </a:r>
            <a:r>
              <a:rPr lang="en-AU" dirty="0" err="1"/>
              <a:t>kanopi</a:t>
            </a:r>
            <a:r>
              <a:rPr lang="en-AU" dirty="0"/>
              <a:t> </a:t>
            </a:r>
            <a:r>
              <a:rPr lang="en-AU" dirty="0" err="1"/>
              <a:t>berimbang</a:t>
            </a:r>
            <a:r>
              <a:rPr lang="en-AU" dirty="0"/>
              <a:t> dan zona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naungan</a:t>
            </a:r>
            <a:r>
              <a:rPr lang="en-AU" dirty="0"/>
              <a:t> yang </a:t>
            </a:r>
            <a:r>
              <a:rPr lang="en-AU" dirty="0" err="1"/>
              <a:t>semestinya</a:t>
            </a:r>
            <a:r>
              <a:rPr lang="en-AU" dirty="0"/>
              <a:t>,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menghindari</a:t>
            </a:r>
            <a:r>
              <a:rPr lang="en-AU" dirty="0"/>
              <a:t> </a:t>
            </a:r>
            <a:r>
              <a:rPr lang="en-AU" dirty="0" err="1"/>
              <a:t>sengatan</a:t>
            </a:r>
            <a:r>
              <a:rPr lang="en-AU" dirty="0"/>
              <a:t> </a:t>
            </a:r>
            <a:r>
              <a:rPr lang="en-AU" dirty="0" err="1"/>
              <a:t>matahari</a:t>
            </a:r>
            <a:r>
              <a:rPr lang="en-AU" dirty="0"/>
              <a:t> dan </a:t>
            </a:r>
            <a:r>
              <a:rPr lang="en-AU" dirty="0" err="1"/>
              <a:t>kematangan</a:t>
            </a:r>
            <a:r>
              <a:rPr lang="en-AU" dirty="0"/>
              <a:t> </a:t>
            </a:r>
            <a:r>
              <a:rPr lang="en-AU" dirty="0" err="1"/>
              <a:t>berlebihan</a:t>
            </a:r>
            <a:r>
              <a:rPr lang="en-AU" dirty="0"/>
              <a:t>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472112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PEMANGKASAN</a:t>
            </a:r>
          </a:p>
        </p:txBody>
      </p:sp>
    </p:spTree>
    <p:extLst>
      <p:ext uri="{BB962C8B-B14F-4D97-AF65-F5344CB8AC3E}">
        <p14:creationId xmlns:p14="http://schemas.microsoft.com/office/powerpoint/2010/main" val="256340450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4354512" cy="1610114"/>
          </a:xfrm>
        </p:spPr>
        <p:txBody>
          <a:bodyPr/>
          <a:lstStyle/>
          <a:p>
            <a:pPr marL="0" indent="0">
              <a:buNone/>
            </a:pPr>
            <a:r>
              <a:rPr lang="en-AU" dirty="0" err="1"/>
              <a:t>Bergantung</a:t>
            </a:r>
            <a:r>
              <a:rPr lang="en-AU" dirty="0"/>
              <a:t> pada </a:t>
            </a:r>
            <a:r>
              <a:rPr lang="en-AU" dirty="0" err="1"/>
              <a:t>beberapa</a:t>
            </a:r>
            <a:r>
              <a:rPr lang="en-AU" dirty="0"/>
              <a:t> </a:t>
            </a:r>
            <a:r>
              <a:rPr lang="en-AU" dirty="0" err="1"/>
              <a:t>faktor</a:t>
            </a:r>
            <a:r>
              <a:rPr lang="en-AU" dirty="0"/>
              <a:t>, </a:t>
            </a:r>
            <a:r>
              <a:rPr lang="en-AU" dirty="0" err="1"/>
              <a:t>termasuk</a:t>
            </a:r>
            <a:r>
              <a:rPr lang="en-AU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Umur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tanaman</a:t>
            </a:r>
            <a:r>
              <a:rPr lang="en-AU" dirty="0"/>
              <a:t> </a:t>
            </a:r>
            <a:r>
              <a:rPr lang="en-AU" dirty="0" err="1"/>
              <a:t>anggur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Jumlah</a:t>
            </a:r>
            <a:r>
              <a:rPr lang="en-AU" dirty="0"/>
              <a:t> </a:t>
            </a:r>
            <a:r>
              <a:rPr lang="en-AU" dirty="0" err="1"/>
              <a:t>pertumbuhan</a:t>
            </a:r>
            <a:r>
              <a:rPr lang="en-AU" dirty="0"/>
              <a:t> </a:t>
            </a:r>
            <a:r>
              <a:rPr lang="en-AU" dirty="0" err="1"/>
              <a:t>tanaman</a:t>
            </a:r>
            <a:r>
              <a:rPr lang="en-AU" dirty="0"/>
              <a:t> </a:t>
            </a:r>
            <a:r>
              <a:rPr lang="en-AU" dirty="0" err="1"/>
              <a:t>anggur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Karakteristik</a:t>
            </a:r>
            <a:r>
              <a:rPr lang="en-AU" dirty="0"/>
              <a:t> Lokasi.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HASIL</a:t>
            </a:r>
          </a:p>
        </p:txBody>
      </p:sp>
    </p:spTree>
    <p:extLst>
      <p:ext uri="{BB962C8B-B14F-4D97-AF65-F5344CB8AC3E}">
        <p14:creationId xmlns:p14="http://schemas.microsoft.com/office/powerpoint/2010/main" val="10927817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C764F6-D660-5E01-B9F9-9A1F64E2EA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56ACB-023E-17C9-516B-9CB053E9F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4025603" cy="161011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/>
              <a:t>Shiraz </a:t>
            </a:r>
            <a:r>
              <a:rPr lang="en-AU" dirty="0" err="1"/>
              <a:t>menuntut</a:t>
            </a:r>
            <a:r>
              <a:rPr lang="en-AU" dirty="0"/>
              <a:t> </a:t>
            </a:r>
            <a:r>
              <a:rPr lang="en-AU" dirty="0" err="1"/>
              <a:t>musim</a:t>
            </a:r>
            <a:r>
              <a:rPr lang="en-AU" dirty="0"/>
              <a:t> </a:t>
            </a:r>
            <a:r>
              <a:rPr lang="en-AU" dirty="0" err="1"/>
              <a:t>pematangan</a:t>
            </a:r>
            <a:r>
              <a:rPr lang="en-AU" dirty="0"/>
              <a:t> yang </a:t>
            </a:r>
            <a:r>
              <a:rPr lang="en-AU" dirty="0" err="1"/>
              <a:t>baik</a:t>
            </a:r>
            <a:r>
              <a:rPr lang="en-AU" dirty="0"/>
              <a:t>. Ketika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mematang</a:t>
            </a:r>
            <a:r>
              <a:rPr lang="en-AU" dirty="0"/>
              <a:t>, </a:t>
            </a:r>
            <a:r>
              <a:rPr lang="en-AU" dirty="0" err="1"/>
              <a:t>kadar</a:t>
            </a:r>
            <a:r>
              <a:rPr lang="en-AU" dirty="0"/>
              <a:t> </a:t>
            </a:r>
            <a:r>
              <a:rPr lang="en-AU" dirty="0" err="1"/>
              <a:t>gulanya</a:t>
            </a:r>
            <a:r>
              <a:rPr lang="en-AU" dirty="0"/>
              <a:t> </a:t>
            </a:r>
            <a:r>
              <a:rPr lang="en-AU" dirty="0" err="1"/>
              <a:t>meningkat</a:t>
            </a:r>
            <a:r>
              <a:rPr lang="en-AU" dirty="0"/>
              <a:t> dan </a:t>
            </a:r>
            <a:r>
              <a:rPr lang="en-AU" dirty="0" err="1"/>
              <a:t>kadar</a:t>
            </a:r>
            <a:r>
              <a:rPr lang="en-AU" dirty="0"/>
              <a:t> </a:t>
            </a:r>
            <a:r>
              <a:rPr lang="en-AU" dirty="0" err="1"/>
              <a:t>asam</a:t>
            </a:r>
            <a:r>
              <a:rPr lang="en-AU" dirty="0"/>
              <a:t> </a:t>
            </a:r>
            <a:r>
              <a:rPr lang="en-AU" dirty="0" err="1"/>
              <a:t>berkurang</a:t>
            </a:r>
            <a:r>
              <a:rPr lang="en-AU" dirty="0"/>
              <a:t>. </a:t>
            </a:r>
            <a:r>
              <a:rPr lang="en-AU" dirty="0" err="1"/>
              <a:t>Kunci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panen</a:t>
            </a:r>
            <a:r>
              <a:rPr lang="en-AU" dirty="0"/>
              <a:t> yang ideal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menemukan</a:t>
            </a:r>
            <a:r>
              <a:rPr lang="en-AU" dirty="0"/>
              <a:t> </a:t>
            </a:r>
            <a:r>
              <a:rPr lang="en-AU" dirty="0" err="1"/>
              <a:t>titik</a:t>
            </a:r>
            <a:r>
              <a:rPr lang="en-AU" dirty="0"/>
              <a:t> di mana </a:t>
            </a:r>
            <a:r>
              <a:rPr lang="en-AU" dirty="0" err="1"/>
              <a:t>kesimbangan</a:t>
            </a:r>
            <a:r>
              <a:rPr lang="en-AU" dirty="0"/>
              <a:t> gula-</a:t>
            </a:r>
            <a:r>
              <a:rPr lang="en-AU" dirty="0" err="1"/>
              <a:t>asamnya</a:t>
            </a:r>
            <a:r>
              <a:rPr lang="en-AU" dirty="0"/>
              <a:t> sangat pas.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90FC-0ADE-90A8-EFFF-A49F40782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PANEN</a:t>
            </a:r>
          </a:p>
        </p:txBody>
      </p:sp>
    </p:spTree>
    <p:extLst>
      <p:ext uri="{BB962C8B-B14F-4D97-AF65-F5344CB8AC3E}">
        <p14:creationId xmlns:p14="http://schemas.microsoft.com/office/powerpoint/2010/main" val="341108924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0684974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BAGAIMANA ANGGUR DIBUAT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1. PANEN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790891" y="3794786"/>
            <a:ext cx="204799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2. PENGHILANGAN TANGKAI &amp; PENGHANCURAN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45978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3. FERMENTASI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4. PEMERASAN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5. MALOLATIK FERMESNTASI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23F69-9936-903B-F6E5-A84915A69C6C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9. PEMBOTOLAN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DF44D-1735-505A-7262-D0FB6A411043}"/>
              </a:ext>
            </a:extLst>
          </p:cNvPr>
          <p:cNvSpPr txBox="1"/>
          <p:nvPr/>
        </p:nvSpPr>
        <p:spPr>
          <a:xfrm>
            <a:off x="4584512" y="5963370"/>
            <a:ext cx="204799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8. </a:t>
            </a:r>
            <a:r>
              <a:rPr lang="en-AU" sz="1400" i="1" dirty="0"/>
              <a:t>FINING </a:t>
            </a:r>
            <a:r>
              <a:rPr lang="en-AU" sz="1400" dirty="0"/>
              <a:t>(PENYEMPURNAAN) &amp; FILTRASI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A77CAC-4AD9-4DED-AA8D-87246CBFD162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7. MATURASI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3C4051-BC14-427D-773C-162A9C1A82BE}"/>
              </a:ext>
            </a:extLst>
          </p:cNvPr>
          <p:cNvSpPr txBox="1"/>
          <p:nvPr/>
        </p:nvSpPr>
        <p:spPr>
          <a:xfrm>
            <a:off x="9480544" y="5963370"/>
            <a:ext cx="182831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6. PENCAMPURAN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BC3C96-5F59-EEEA-9054-FD8D54574B09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9DFA1432-659F-BD31-D0BD-19DC619D882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CD991670-C99D-DA27-0700-D5FEBA6DDF6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0B6D481-679B-578D-6E76-A005F8705977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FA09D77-6353-E3F1-7213-6743233F15B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iangle 37">
              <a:extLst>
                <a:ext uri="{FF2B5EF4-FFF2-40B4-BE49-F238E27FC236}">
                  <a16:creationId xmlns:a16="http://schemas.microsoft.com/office/drawing/2014/main" id="{5248A150-C5D6-7E7F-7571-9DBC7580601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CAB9CA5-AD1E-DABD-4889-538A8ED2B13A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2971113-2993-DD74-9B7F-67DE06386EB9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riangle 40">
              <a:extLst>
                <a:ext uri="{FF2B5EF4-FFF2-40B4-BE49-F238E27FC236}">
                  <a16:creationId xmlns:a16="http://schemas.microsoft.com/office/drawing/2014/main" id="{5917879A-4F35-E954-0F1A-6DC1536A89F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CFE437-C4CA-53C9-141B-63EB65CC9F74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B980DC5-A418-A211-C9D5-BA543F32BF8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58764185-77E4-358A-A8F7-34833970ED7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0117DC3-3477-72CA-DF9B-E5AF8048792E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14E9932-1E93-E039-7D34-9D9003F41931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riangle 46">
              <a:extLst>
                <a:ext uri="{FF2B5EF4-FFF2-40B4-BE49-F238E27FC236}">
                  <a16:creationId xmlns:a16="http://schemas.microsoft.com/office/drawing/2014/main" id="{A3BB7C07-4077-8267-890C-05DCD72FA20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EC0F7C3-A9C9-33E4-4F12-5E2132778875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CE5565C-5D66-B8EA-CC28-B49F200F70A7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77BA311-42E4-B4B4-87AD-D7A9E9974341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DA6B8F2-2656-B202-EA86-8F2F45E12AF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D901A7AB-2577-C837-E446-29CEA262CD8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521B85A-B74E-60AD-D9E2-0699103FBE7B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DE06B90-8EBF-60AA-EED7-1EBDAE86F110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riangle 56">
              <a:extLst>
                <a:ext uri="{FF2B5EF4-FFF2-40B4-BE49-F238E27FC236}">
                  <a16:creationId xmlns:a16="http://schemas.microsoft.com/office/drawing/2014/main" id="{E181C969-3361-67F5-127E-B3A2D9B2C3FB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3F3164E-64D4-268A-6CCE-38FB533FD5C9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60BFE7B-295E-052C-CEFF-E00E54E9124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riangle 59">
              <a:extLst>
                <a:ext uri="{FF2B5EF4-FFF2-40B4-BE49-F238E27FC236}">
                  <a16:creationId xmlns:a16="http://schemas.microsoft.com/office/drawing/2014/main" id="{90D82399-17B7-A593-FBBF-C27E754B83B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FD0DE04-1644-2BF7-B002-282E8B509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32" y="1736368"/>
            <a:ext cx="1211131" cy="2010634"/>
          </a:xfrm>
          <a:prstGeom prst="rect">
            <a:avLst/>
          </a:prstGeom>
        </p:spPr>
      </p:pic>
      <p:pic>
        <p:nvPicPr>
          <p:cNvPr id="5" name="Picture 4" descr="A cartoon of a machine with grapes&#10;&#10;AI-generated content may be incorrect.">
            <a:extLst>
              <a:ext uri="{FF2B5EF4-FFF2-40B4-BE49-F238E27FC236}">
                <a16:creationId xmlns:a16="http://schemas.microsoft.com/office/drawing/2014/main" id="{4B45B1A3-C886-8015-F483-E25DB11337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22" y="2472518"/>
            <a:ext cx="2175033" cy="1177701"/>
          </a:xfrm>
          <a:prstGeom prst="rect">
            <a:avLst/>
          </a:prstGeom>
        </p:spPr>
      </p:pic>
      <p:pic>
        <p:nvPicPr>
          <p:cNvPr id="7" name="Picture 6" descr="A cartoon of a bucket of purple food&#10;&#10;AI-generated content may be incorrect.">
            <a:extLst>
              <a:ext uri="{FF2B5EF4-FFF2-40B4-BE49-F238E27FC236}">
                <a16:creationId xmlns:a16="http://schemas.microsoft.com/office/drawing/2014/main" id="{C2874BB7-1903-1833-0C16-DCDA22C084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99" y="2086567"/>
            <a:ext cx="1220427" cy="15025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E53305-6073-CA4B-FEFA-61AB774FDC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716" y="1706699"/>
            <a:ext cx="1237140" cy="20417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5078184-5986-5E0B-AE30-374484C19C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69" y="1750243"/>
            <a:ext cx="1022684" cy="19981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AF9F0E5-B40A-7244-B4F2-8D239ED967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478" y="4067640"/>
            <a:ext cx="2261153" cy="22611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212ED12-B3AA-8601-C419-23B69943B4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203" y="4107444"/>
            <a:ext cx="2245445" cy="224544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407C796-0428-DD79-573C-B1CB5B6EF6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20" y="3894163"/>
            <a:ext cx="2420524" cy="24205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6AFEC01-21CE-E5CD-FC2D-450C00612F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75" y="4176794"/>
            <a:ext cx="2128331" cy="212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7061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0974143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 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PEMBUATAN SHIRAZ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564407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/>
              <a:t>RANGKAIAN ANGGUR UTUH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808163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PENGIKUTAN TANGKAI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5208385" y="6089417"/>
            <a:ext cx="171819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KARBON</a:t>
            </a:r>
          </a:p>
          <a:p>
            <a:pPr algn="ctr"/>
            <a:r>
              <a:rPr lang="en-AU" sz="1400" dirty="0"/>
              <a:t>MASERASI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7452141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MALOLATIK FERMENTASI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9788134" y="6083685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ALAMI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1503903" y="2657659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1496308" y="2753323"/>
            <a:ext cx="818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TANGKAI DIBIARKAN TETAP BERSENTUH-AN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512BD0F-9AB0-D7B0-089A-59E32DC853A2}"/>
              </a:ext>
            </a:extLst>
          </p:cNvPr>
          <p:cNvSpPr/>
          <p:nvPr/>
        </p:nvSpPr>
        <p:spPr>
          <a:xfrm>
            <a:off x="4200608" y="2657659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320C60F-A06E-1B81-756D-C86FF1C42820}"/>
              </a:ext>
            </a:extLst>
          </p:cNvPr>
          <p:cNvSpPr txBox="1"/>
          <p:nvPr/>
        </p:nvSpPr>
        <p:spPr>
          <a:xfrm>
            <a:off x="4200608" y="2914585"/>
            <a:ext cx="852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TANGKAI</a:t>
            </a:r>
          </a:p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DITAMBAH-KAN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76B847-F886-1BF3-05DF-70D5588FC7ED}"/>
              </a:ext>
            </a:extLst>
          </p:cNvPr>
          <p:cNvSpPr/>
          <p:nvPr/>
        </p:nvSpPr>
        <p:spPr>
          <a:xfrm>
            <a:off x="6502106" y="2657659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6CBA2E-C432-3183-AF26-D15ECC41C2D7}"/>
              </a:ext>
            </a:extLst>
          </p:cNvPr>
          <p:cNvSpPr txBox="1"/>
          <p:nvPr/>
        </p:nvSpPr>
        <p:spPr>
          <a:xfrm>
            <a:off x="6458755" y="2844225"/>
            <a:ext cx="950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TANDA BUAH ANGGUR UTUH MASIH PADA TANGKAI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1721D0-02F8-C6F7-076F-AAA7D47E6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77" y="3641629"/>
            <a:ext cx="1343189" cy="2216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4FD1C9-8584-1BB5-1C4E-8B9F997F9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125" y="3641629"/>
            <a:ext cx="1343189" cy="2216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4A57B4-42FB-E4FF-ABB3-B571D2482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2" y="3641629"/>
            <a:ext cx="1343189" cy="22167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A2E4C49-B4EB-148B-DAAD-181AC34F5F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9471" y="3429000"/>
            <a:ext cx="1587500" cy="25146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30602E7-6065-A9FD-CE44-DD5FC0DC82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94078" y="3683614"/>
            <a:ext cx="1358900" cy="2247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6B1AFC-0E1F-FB48-FA87-6D8C36F317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22" y="3170609"/>
            <a:ext cx="711200" cy="800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936AD2-C454-058D-6A34-19BC56906E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9" y="3170609"/>
            <a:ext cx="707591" cy="115066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E1D8A35-12CF-A89F-93F7-B1F0F133FB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74" y="2963924"/>
            <a:ext cx="894920" cy="100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452009" y="5829071"/>
            <a:ext cx="2186609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GABUNGAN DENGAN</a:t>
            </a:r>
          </a:p>
          <a:p>
            <a:pPr algn="ctr"/>
            <a:r>
              <a:rPr lang="en-AU" sz="1400" dirty="0"/>
              <a:t>VIOGNIER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2808163" y="5829071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RACK AND RETURN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4702629" y="5834803"/>
            <a:ext cx="271601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MASERASI PASCA FERMENTASI/ PERPANJANGAN KONTAK DENGAN KULIT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7901591" y="5846278"/>
            <a:ext cx="148224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MATURASI </a:t>
            </a:r>
          </a:p>
          <a:p>
            <a:pPr algn="ctr"/>
            <a:r>
              <a:rPr lang="en-AU" sz="1400" dirty="0"/>
              <a:t>BAREL KAYU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604BF-42E2-E2A0-6EF3-AABEDB3E75B1}"/>
              </a:ext>
            </a:extLst>
          </p:cNvPr>
          <p:cNvSpPr txBox="1"/>
          <p:nvPr/>
        </p:nvSpPr>
        <p:spPr>
          <a:xfrm>
            <a:off x="10079995" y="5829071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PEMBOTOLAN DAN PENUAAN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76B847-F886-1BF3-05DF-70D5588FC7ED}"/>
              </a:ext>
            </a:extLst>
          </p:cNvPr>
          <p:cNvSpPr/>
          <p:nvPr/>
        </p:nvSpPr>
        <p:spPr>
          <a:xfrm>
            <a:off x="6226429" y="2725624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6CBA2E-C432-3183-AF26-D15ECC41C2D7}"/>
              </a:ext>
            </a:extLst>
          </p:cNvPr>
          <p:cNvSpPr txBox="1"/>
          <p:nvPr/>
        </p:nvSpPr>
        <p:spPr>
          <a:xfrm>
            <a:off x="6195314" y="2943553"/>
            <a:ext cx="916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EXTENDED MACERATION TMES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9CE5620-36C3-E3E9-43D4-146521B9355E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0974143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 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PEMBUATAN SHIRAZ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E785DE-55AD-D8D9-B2C2-BF9816D2A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59" y="3405217"/>
            <a:ext cx="1332159" cy="21985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0936E5-C377-1861-953A-8D01077C4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920" y="3420264"/>
            <a:ext cx="1332159" cy="2198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F6CC3F-4D25-CF67-BD6F-CFB4F62E4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005" y="3405217"/>
            <a:ext cx="1332159" cy="2198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B8E8B5-2F27-A270-1CD7-D0DE2AD38C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35" y="3452783"/>
            <a:ext cx="2094164" cy="2133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578DAD-76B5-31A9-3412-35D54794C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9" y="2615761"/>
            <a:ext cx="832378" cy="13535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BC1632-569D-4759-BB74-29A85C3DA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190" y="3791454"/>
            <a:ext cx="1606898" cy="17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3134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11206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GAYA-GAYA UMUM DARI SHIRAZ DAN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427" y="3519818"/>
            <a:ext cx="4553763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Warna</a:t>
            </a:r>
            <a:r>
              <a:rPr lang="en-AU" dirty="0">
                <a:solidFill>
                  <a:schemeClr val="bg1"/>
                </a:solidFill>
              </a:rPr>
              <a:t>, aroma, </a:t>
            </a:r>
            <a:r>
              <a:rPr lang="en-AU" dirty="0" err="1">
                <a:solidFill>
                  <a:schemeClr val="bg1"/>
                </a:solidFill>
              </a:rPr>
              <a:t>tekstur</a:t>
            </a:r>
            <a:r>
              <a:rPr lang="en-AU" dirty="0">
                <a:solidFill>
                  <a:schemeClr val="bg1"/>
                </a:solidFill>
              </a:rPr>
              <a:t> dan rasa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Shiraz </a:t>
            </a:r>
            <a:r>
              <a:rPr lang="en-AU" dirty="0" err="1">
                <a:solidFill>
                  <a:schemeClr val="bg1"/>
                </a:solidFill>
              </a:rPr>
              <a:t>seringkali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ditingkatkan</a:t>
            </a:r>
            <a:r>
              <a:rPr lang="en-AU" dirty="0">
                <a:solidFill>
                  <a:schemeClr val="bg1"/>
                </a:solidFill>
              </a:rPr>
              <a:t> oleh </a:t>
            </a:r>
            <a:r>
              <a:rPr lang="en-AU" dirty="0" err="1">
                <a:solidFill>
                  <a:schemeClr val="bg1"/>
                </a:solidFill>
              </a:rPr>
              <a:t>karakteristik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mitra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pencampurannya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452064"/>
            <a:ext cx="6729859" cy="1325563"/>
          </a:xfrm>
        </p:spPr>
        <p:txBody>
          <a:bodyPr/>
          <a:lstStyle/>
          <a:p>
            <a:r>
              <a:rPr lang="en-US" sz="4500" kern="1000" spc="-100" dirty="0"/>
              <a:t>PASANGAN UNTUK</a:t>
            </a:r>
          </a:p>
          <a:p>
            <a:r>
              <a:rPr lang="en-US" sz="4500" kern="1000" spc="-100" dirty="0"/>
              <a:t>PENCAMPURANNYA</a:t>
            </a:r>
          </a:p>
        </p:txBody>
      </p:sp>
    </p:spTree>
    <p:extLst>
      <p:ext uri="{BB962C8B-B14F-4D97-AF65-F5344CB8AC3E}">
        <p14:creationId xmlns:p14="http://schemas.microsoft.com/office/powerpoint/2010/main" val="123649099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71097A-00F5-6B4F-7CC0-3698CF3816C1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D58B3B3-69DA-5092-4B8A-C8B714C920D6}"/>
              </a:ext>
            </a:extLst>
          </p:cNvPr>
          <p:cNvCxnSpPr>
            <a:cxnSpLocks/>
          </p:cNvCxnSpPr>
          <p:nvPr/>
        </p:nvCxnSpPr>
        <p:spPr>
          <a:xfrm>
            <a:off x="1916894" y="3873191"/>
            <a:ext cx="0" cy="74207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9405A74-DF16-A92B-0AC6-60E2B503B505}"/>
              </a:ext>
            </a:extLst>
          </p:cNvPr>
          <p:cNvCxnSpPr>
            <a:cxnSpLocks/>
          </p:cNvCxnSpPr>
          <p:nvPr/>
        </p:nvCxnSpPr>
        <p:spPr>
          <a:xfrm>
            <a:off x="9362075" y="2461134"/>
            <a:ext cx="0" cy="56568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D8038C9E-A901-EE90-9567-0196BC84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126CC-38C5-7B52-01A6-785188B188A6}"/>
              </a:ext>
            </a:extLst>
          </p:cNvPr>
          <p:cNvSpPr txBox="1"/>
          <p:nvPr/>
        </p:nvSpPr>
        <p:spPr>
          <a:xfrm>
            <a:off x="501248" y="541230"/>
            <a:ext cx="5541444" cy="1404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 SEBAGAI BAHAN CAMPURAN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CAMPURAN GSM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A931C0-AD41-AD54-B4DB-CEA26A43846C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4153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C9B686-8E5E-134C-2E0C-F1B61C8452DA}"/>
              </a:ext>
            </a:extLst>
          </p:cNvPr>
          <p:cNvCxnSpPr>
            <a:cxnSpLocks/>
          </p:cNvCxnSpPr>
          <p:nvPr/>
        </p:nvCxnSpPr>
        <p:spPr>
          <a:xfrm>
            <a:off x="4117838" y="406938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8728C0-BA5A-2456-5C25-CB56777E29B5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1916894" y="3888149"/>
            <a:ext cx="1624867" cy="51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A066AB1-7B63-01D7-6597-755E3CC5EB49}"/>
              </a:ext>
            </a:extLst>
          </p:cNvPr>
          <p:cNvSpPr/>
          <p:nvPr/>
        </p:nvSpPr>
        <p:spPr>
          <a:xfrm>
            <a:off x="8196105" y="393803"/>
            <a:ext cx="2288079" cy="2288079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23EFE45-241B-E541-BF2D-09504C98A444}"/>
              </a:ext>
            </a:extLst>
          </p:cNvPr>
          <p:cNvSpPr txBox="1"/>
          <p:nvPr/>
        </p:nvSpPr>
        <p:spPr>
          <a:xfrm>
            <a:off x="8444154" y="1000688"/>
            <a:ext cx="1910441" cy="124841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MENAMBAH-KAN SENTUHAN RASA GURIH DAN DAPAT DIRASAKAN DI AWAL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49FEB1-ABD9-1AD3-8CEB-AE76E7F3CD8C}"/>
              </a:ext>
            </a:extLst>
          </p:cNvPr>
          <p:cNvSpPr txBox="1"/>
          <p:nvPr/>
        </p:nvSpPr>
        <p:spPr>
          <a:xfrm>
            <a:off x="3764027" y="4714945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MENAMBAH: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Aroma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Stroberi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84665DF-39F7-3472-A705-E779D0AAF00A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GSM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FB0A93-AA4E-78C6-0A77-77FF0E67EA01}"/>
              </a:ext>
            </a:extLst>
          </p:cNvPr>
          <p:cNvSpPr txBox="1"/>
          <p:nvPr/>
        </p:nvSpPr>
        <p:spPr>
          <a:xfrm>
            <a:off x="8136610" y="2863483"/>
            <a:ext cx="1105358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SHIRAZ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77E878-637F-EDDE-6D15-33F0333BC713}"/>
              </a:ext>
            </a:extLst>
          </p:cNvPr>
          <p:cNvCxnSpPr>
            <a:cxnSpLocks/>
          </p:cNvCxnSpPr>
          <p:nvPr/>
        </p:nvCxnSpPr>
        <p:spPr>
          <a:xfrm>
            <a:off x="9146715" y="3032760"/>
            <a:ext cx="14153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6DDEBB-AF1D-0169-A7CD-111041E9A52B}"/>
              </a:ext>
            </a:extLst>
          </p:cNvPr>
          <p:cNvCxnSpPr>
            <a:cxnSpLocks/>
          </p:cNvCxnSpPr>
          <p:nvPr/>
        </p:nvCxnSpPr>
        <p:spPr>
          <a:xfrm>
            <a:off x="10570942" y="3026822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472E541-AC73-2ABE-A509-E621FB609C03}"/>
              </a:ext>
            </a:extLst>
          </p:cNvPr>
          <p:cNvSpPr txBox="1"/>
          <p:nvPr/>
        </p:nvSpPr>
        <p:spPr>
          <a:xfrm>
            <a:off x="10221188" y="3737755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MENAMBAH: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Mulberi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Bluberi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Zaitun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92DD67-16CD-C320-E0B8-93D8708BA04F}"/>
              </a:ext>
            </a:extLst>
          </p:cNvPr>
          <p:cNvCxnSpPr>
            <a:cxnSpLocks/>
          </p:cNvCxnSpPr>
          <p:nvPr/>
        </p:nvCxnSpPr>
        <p:spPr>
          <a:xfrm>
            <a:off x="7175715" y="4546968"/>
            <a:ext cx="60757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240A2E6-3373-9D1D-E3F7-54A08B3FC25C}"/>
              </a:ext>
            </a:extLst>
          </p:cNvPr>
          <p:cNvSpPr txBox="1"/>
          <p:nvPr/>
        </p:nvSpPr>
        <p:spPr>
          <a:xfrm>
            <a:off x="7611141" y="4393189"/>
            <a:ext cx="2037352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MOURVÉDRE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244F5-70B7-B34A-9EDF-FEFA23B2973A}"/>
              </a:ext>
            </a:extLst>
          </p:cNvPr>
          <p:cNvCxnSpPr>
            <a:cxnSpLocks/>
          </p:cNvCxnSpPr>
          <p:nvPr/>
        </p:nvCxnSpPr>
        <p:spPr>
          <a:xfrm>
            <a:off x="8412940" y="4806289"/>
            <a:ext cx="0" cy="3673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4E7ECE-3971-4564-72D9-4E4D4D68AD56}"/>
              </a:ext>
            </a:extLst>
          </p:cNvPr>
          <p:cNvSpPr txBox="1"/>
          <p:nvPr/>
        </p:nvSpPr>
        <p:spPr>
          <a:xfrm>
            <a:off x="8125179" y="5218594"/>
            <a:ext cx="2805709" cy="9912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MENAMBAH: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Aromatik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Persistensi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rasa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Durasi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dorongan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E8C030-86F7-2EFB-2C37-C25F7E30822A}"/>
              </a:ext>
            </a:extLst>
          </p:cNvPr>
          <p:cNvSpPr/>
          <p:nvPr/>
        </p:nvSpPr>
        <p:spPr>
          <a:xfrm>
            <a:off x="1067364" y="4568723"/>
            <a:ext cx="1587553" cy="1587553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B56B85A-B0FE-92E3-CED5-3300312928C0}"/>
              </a:ext>
            </a:extLst>
          </p:cNvPr>
          <p:cNvSpPr txBox="1"/>
          <p:nvPr/>
        </p:nvSpPr>
        <p:spPr>
          <a:xfrm>
            <a:off x="1176967" y="4866833"/>
            <a:ext cx="1395692" cy="100219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TEKSTUR PALING RINGAN DARI TRIO GSM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703BC2-BDA9-E902-0A0A-FCDC7F2B9D37}"/>
              </a:ext>
            </a:extLst>
          </p:cNvPr>
          <p:cNvSpPr txBox="1"/>
          <p:nvPr/>
        </p:nvSpPr>
        <p:spPr>
          <a:xfrm>
            <a:off x="3541761" y="3718872"/>
            <a:ext cx="1580580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GRENACHE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AB3CD96-6CCD-FF01-7577-6810DFA27B11}"/>
              </a:ext>
            </a:extLst>
          </p:cNvPr>
          <p:cNvCxnSpPr>
            <a:cxnSpLocks/>
          </p:cNvCxnSpPr>
          <p:nvPr/>
        </p:nvCxnSpPr>
        <p:spPr>
          <a:xfrm>
            <a:off x="5060197" y="3888279"/>
            <a:ext cx="86015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96B0C25-34E2-34FE-F406-D9A0339233CC}"/>
              </a:ext>
            </a:extLst>
          </p:cNvPr>
          <p:cNvSpPr txBox="1"/>
          <p:nvPr/>
        </p:nvSpPr>
        <p:spPr>
          <a:xfrm>
            <a:off x="2469925" y="2708620"/>
            <a:ext cx="2328187" cy="73866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DAPAT BERKONTRIBUSI PADA MENINGKATNYA KADAR ALKOHOL</a:t>
            </a:r>
          </a:p>
        </p:txBody>
      </p:sp>
    </p:spTree>
    <p:extLst>
      <p:ext uri="{BB962C8B-B14F-4D97-AF65-F5344CB8AC3E}">
        <p14:creationId xmlns:p14="http://schemas.microsoft.com/office/powerpoint/2010/main" val="216935810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D8038C9E-A901-EE90-9567-0196BC84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126CC-38C5-7B52-01A6-785188B188A6}"/>
              </a:ext>
            </a:extLst>
          </p:cNvPr>
          <p:cNvSpPr txBox="1"/>
          <p:nvPr/>
        </p:nvSpPr>
        <p:spPr>
          <a:xfrm>
            <a:off x="501248" y="541230"/>
            <a:ext cx="5466029" cy="2959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 REKANAN SETARA DALAM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SHIRAZ CABERNET BLENDS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A931C0-AD41-AD54-B4DB-CEA26A43846C}"/>
              </a:ext>
            </a:extLst>
          </p:cNvPr>
          <p:cNvCxnSpPr>
            <a:cxnSpLocks/>
          </p:cNvCxnSpPr>
          <p:nvPr/>
        </p:nvCxnSpPr>
        <p:spPr>
          <a:xfrm>
            <a:off x="6721231" y="1382190"/>
            <a:ext cx="24227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A066AB1-7B63-01D7-6597-755E3CC5EB49}"/>
              </a:ext>
            </a:extLst>
          </p:cNvPr>
          <p:cNvSpPr/>
          <p:nvPr/>
        </p:nvSpPr>
        <p:spPr>
          <a:xfrm>
            <a:off x="9144000" y="4043089"/>
            <a:ext cx="1402027" cy="1402027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23EFE45-241B-E541-BF2D-09504C98A444}"/>
              </a:ext>
            </a:extLst>
          </p:cNvPr>
          <p:cNvSpPr txBox="1"/>
          <p:nvPr/>
        </p:nvSpPr>
        <p:spPr>
          <a:xfrm>
            <a:off x="9222536" y="4513355"/>
            <a:ext cx="1240768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KOMPLEK DAN KUAT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84665DF-39F7-3472-A705-E779D0AAF00A}"/>
              </a:ext>
            </a:extLst>
          </p:cNvPr>
          <p:cNvSpPr txBox="1"/>
          <p:nvPr/>
        </p:nvSpPr>
        <p:spPr>
          <a:xfrm rot="16200000">
            <a:off x="4283593" y="3923448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 CABERNET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6DDEBB-AF1D-0169-A7CD-111041E9A52B}"/>
              </a:ext>
            </a:extLst>
          </p:cNvPr>
          <p:cNvCxnSpPr>
            <a:cxnSpLocks/>
          </p:cNvCxnSpPr>
          <p:nvPr/>
        </p:nvCxnSpPr>
        <p:spPr>
          <a:xfrm>
            <a:off x="9145098" y="1382190"/>
            <a:ext cx="0" cy="6387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472E541-AC73-2ABE-A509-E621FB609C03}"/>
              </a:ext>
            </a:extLst>
          </p:cNvPr>
          <p:cNvSpPr txBox="1"/>
          <p:nvPr/>
        </p:nvSpPr>
        <p:spPr>
          <a:xfrm>
            <a:off x="8278478" y="2133955"/>
            <a:ext cx="2803733" cy="151323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b="1" dirty="0">
                <a:effectLst/>
                <a:latin typeface="Neue Haas Grotesk Text Pro" panose="020B0504020202020204" pitchFamily="34" charset="77"/>
              </a:rPr>
              <a:t>SETELAH GRANGE</a:t>
            </a:r>
          </a:p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>
                <a:latin typeface="Neue Haas Grotesk Text Pro" panose="020B0504020202020204" pitchFamily="34" charset="77"/>
              </a:rPr>
              <a:t>Schubert </a:t>
            </a:r>
            <a:r>
              <a:rPr lang="en-AU" sz="1400" dirty="0" err="1">
                <a:latin typeface="Neue Haas Grotesk Text Pro" panose="020B0504020202020204" pitchFamily="34" charset="77"/>
              </a:rPr>
              <a:t>memproduksi</a:t>
            </a:r>
            <a:r>
              <a:rPr lang="en-AU" sz="1400" dirty="0">
                <a:latin typeface="Neue Haas Grotesk Text Pro" panose="020B0504020202020204" pitchFamily="34" charset="77"/>
              </a:rPr>
              <a:t> Penfolds Bin 389 </a:t>
            </a:r>
            <a:r>
              <a:rPr lang="en-AU" sz="1400" dirty="0" err="1">
                <a:latin typeface="Neue Haas Grotesk Text Pro" panose="020B0504020202020204" pitchFamily="34" charset="77"/>
              </a:rPr>
              <a:t>dari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panen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tahun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pertama</a:t>
            </a:r>
            <a:r>
              <a:rPr lang="en-AU" sz="1400" dirty="0">
                <a:latin typeface="Neue Haas Grotesk Text Pro" panose="020B0504020202020204" pitchFamily="34" charset="77"/>
              </a:rPr>
              <a:t>, </a:t>
            </a:r>
          </a:p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 err="1">
                <a:latin typeface="Neue Haas Grotesk Text Pro" panose="020B0504020202020204" pitchFamily="34" charset="77"/>
              </a:rPr>
              <a:t>Sebuah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campuran</a:t>
            </a:r>
            <a:r>
              <a:rPr lang="en-AU" sz="1400" dirty="0">
                <a:latin typeface="Neue Haas Grotesk Text Pro" panose="020B0504020202020204" pitchFamily="34" charset="77"/>
              </a:rPr>
              <a:t> multi </a:t>
            </a:r>
            <a:r>
              <a:rPr lang="en-AU" sz="1400" dirty="0" err="1">
                <a:latin typeface="Neue Haas Grotesk Text Pro" panose="020B0504020202020204" pitchFamily="34" charset="77"/>
              </a:rPr>
              <a:t>daerah</a:t>
            </a:r>
            <a:r>
              <a:rPr lang="en-AU" sz="1400" dirty="0">
                <a:latin typeface="Neue Haas Grotesk Text Pro" panose="020B0504020202020204" pitchFamily="34" charset="77"/>
              </a:rPr>
              <a:t> yang </a:t>
            </a:r>
            <a:r>
              <a:rPr lang="en-AU" sz="1400" dirty="0" err="1">
                <a:latin typeface="Neue Haas Grotesk Text Pro" panose="020B0504020202020204" pitchFamily="34" charset="77"/>
              </a:rPr>
              <a:t>mempopulerkan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gaya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ini</a:t>
            </a:r>
            <a:r>
              <a:rPr lang="en-AU" sz="1400" dirty="0">
                <a:latin typeface="Neue Haas Grotesk Text Pro" panose="020B0504020202020204" pitchFamily="34" charset="77"/>
              </a:rPr>
              <a:t>. 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92DD67-16CD-C320-E0B8-93D8708BA04F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7160439" y="4744103"/>
            <a:ext cx="198356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244F5-70B7-B34A-9EDF-FEFA23B2973A}"/>
              </a:ext>
            </a:extLst>
          </p:cNvPr>
          <p:cNvCxnSpPr>
            <a:cxnSpLocks/>
          </p:cNvCxnSpPr>
          <p:nvPr/>
        </p:nvCxnSpPr>
        <p:spPr>
          <a:xfrm>
            <a:off x="9852913" y="5458558"/>
            <a:ext cx="0" cy="3673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4E7ECE-3971-4564-72D9-4E4D4D68AD56}"/>
              </a:ext>
            </a:extLst>
          </p:cNvPr>
          <p:cNvSpPr txBox="1"/>
          <p:nvPr/>
        </p:nvSpPr>
        <p:spPr>
          <a:xfrm>
            <a:off x="9038209" y="5884520"/>
            <a:ext cx="2528555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b="1" dirty="0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potensi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penuaan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luar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biasa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.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E8C030-86F7-2EFB-2C37-C25F7E30822A}"/>
              </a:ext>
            </a:extLst>
          </p:cNvPr>
          <p:cNvSpPr/>
          <p:nvPr/>
        </p:nvSpPr>
        <p:spPr>
          <a:xfrm>
            <a:off x="2777661" y="3815052"/>
            <a:ext cx="1972036" cy="1972036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B56B85A-B0FE-92E3-CED5-3300312928C0}"/>
              </a:ext>
            </a:extLst>
          </p:cNvPr>
          <p:cNvSpPr txBox="1"/>
          <p:nvPr/>
        </p:nvSpPr>
        <p:spPr>
          <a:xfrm>
            <a:off x="2777661" y="4493998"/>
            <a:ext cx="1972039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CAMPURAN TERLARIS AUSTRALIA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B0E2DB-FC44-F9CB-DAF0-38B66FEFAF72}"/>
              </a:ext>
            </a:extLst>
          </p:cNvPr>
          <p:cNvCxnSpPr>
            <a:cxnSpLocks/>
          </p:cNvCxnSpPr>
          <p:nvPr/>
        </p:nvCxnSpPr>
        <p:spPr>
          <a:xfrm>
            <a:off x="4737448" y="4768571"/>
            <a:ext cx="115190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41654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D8B685-806E-DACC-9C7C-F088D0113BC9}"/>
              </a:ext>
            </a:extLst>
          </p:cNvPr>
          <p:cNvCxnSpPr>
            <a:cxnSpLocks/>
          </p:cNvCxnSpPr>
          <p:nvPr/>
        </p:nvCxnSpPr>
        <p:spPr>
          <a:xfrm>
            <a:off x="5268794" y="5663627"/>
            <a:ext cx="64380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D8038C9E-A901-EE90-9567-0196BC848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126CC-38C5-7B52-01A6-785188B188A6}"/>
              </a:ext>
            </a:extLst>
          </p:cNvPr>
          <p:cNvSpPr txBox="1"/>
          <p:nvPr/>
        </p:nvSpPr>
        <p:spPr>
          <a:xfrm>
            <a:off x="501248" y="541230"/>
            <a:ext cx="5541444" cy="2959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 REKANAN DOMINAN DALAM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CAMPURAN SHIRAZ VIOGNIER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A931C0-AD41-AD54-B4DB-CEA26A43846C}"/>
              </a:ext>
            </a:extLst>
          </p:cNvPr>
          <p:cNvCxnSpPr>
            <a:cxnSpLocks/>
          </p:cNvCxnSpPr>
          <p:nvPr/>
        </p:nvCxnSpPr>
        <p:spPr>
          <a:xfrm>
            <a:off x="6721231" y="1382190"/>
            <a:ext cx="24227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A066AB1-7B63-01D7-6597-755E3CC5EB49}"/>
              </a:ext>
            </a:extLst>
          </p:cNvPr>
          <p:cNvSpPr/>
          <p:nvPr/>
        </p:nvSpPr>
        <p:spPr>
          <a:xfrm>
            <a:off x="2332434" y="4962613"/>
            <a:ext cx="1402027" cy="1402027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23EFE45-241B-E541-BF2D-09504C98A444}"/>
              </a:ext>
            </a:extLst>
          </p:cNvPr>
          <p:cNvSpPr txBox="1"/>
          <p:nvPr/>
        </p:nvSpPr>
        <p:spPr>
          <a:xfrm>
            <a:off x="2323940" y="5402102"/>
            <a:ext cx="1465684" cy="5713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200" b="1" dirty="0">
                <a:effectLst/>
                <a:latin typeface="Neue Haas Grotesk Text Pro" panose="020B0504020202020204" pitchFamily="34" charset="77"/>
              </a:rPr>
              <a:t>MENAMBAHKAN VIOGNIER HINGGA 5%</a:t>
            </a:r>
            <a:endParaRPr lang="en-AU" sz="12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84665DF-39F7-3472-A705-E779D0AAF00A}"/>
              </a:ext>
            </a:extLst>
          </p:cNvPr>
          <p:cNvSpPr txBox="1"/>
          <p:nvPr/>
        </p:nvSpPr>
        <p:spPr>
          <a:xfrm rot="16200000">
            <a:off x="4283593" y="3923448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 VIOGNIER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6DDEBB-AF1D-0169-A7CD-111041E9A52B}"/>
              </a:ext>
            </a:extLst>
          </p:cNvPr>
          <p:cNvCxnSpPr>
            <a:cxnSpLocks/>
          </p:cNvCxnSpPr>
          <p:nvPr/>
        </p:nvCxnSpPr>
        <p:spPr>
          <a:xfrm>
            <a:off x="9145098" y="1382190"/>
            <a:ext cx="0" cy="6387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472E541-AC73-2ABE-A509-E621FB609C03}"/>
              </a:ext>
            </a:extLst>
          </p:cNvPr>
          <p:cNvSpPr txBox="1"/>
          <p:nvPr/>
        </p:nvSpPr>
        <p:spPr>
          <a:xfrm>
            <a:off x="8278478" y="2147292"/>
            <a:ext cx="2839597" cy="149989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90000"/>
              </a:lnSpc>
              <a:spcAft>
                <a:spcPts val="100"/>
              </a:spcAft>
              <a:buClr>
                <a:srgbClr val="F40000"/>
              </a:buClr>
            </a:pPr>
            <a:r>
              <a:rPr lang="en-AU" sz="1400" b="1" dirty="0">
                <a:cs typeface="Hellix SemiBold"/>
              </a:rPr>
              <a:t>DALAM JUMLAH KECIL</a:t>
            </a:r>
          </a:p>
          <a:p>
            <a:pPr>
              <a:lnSpc>
                <a:spcPct val="90000"/>
              </a:lnSpc>
              <a:spcAft>
                <a:spcPts val="100"/>
              </a:spcAft>
              <a:buClr>
                <a:srgbClr val="F40000"/>
              </a:buClr>
            </a:pPr>
            <a:r>
              <a:rPr lang="en-AU" sz="1400" dirty="0">
                <a:cs typeface="Hellix SemiBold"/>
              </a:rPr>
              <a:t>Viognier </a:t>
            </a:r>
            <a:r>
              <a:rPr lang="en-AU" sz="1400" dirty="0" err="1">
                <a:cs typeface="Hellix SemiBold"/>
              </a:rPr>
              <a:t>mengangkat</a:t>
            </a:r>
            <a:r>
              <a:rPr lang="en-AU" sz="1400" dirty="0">
                <a:cs typeface="Hellix SemiBold"/>
              </a:rPr>
              <a:t> </a:t>
            </a:r>
            <a:r>
              <a:rPr lang="en-AU" sz="1400" dirty="0" err="1">
                <a:cs typeface="Hellix SemiBold"/>
              </a:rPr>
              <a:t>aromatik</a:t>
            </a:r>
            <a:r>
              <a:rPr lang="en-AU" sz="1400" dirty="0">
                <a:cs typeface="Hellix SemiBold"/>
              </a:rPr>
              <a:t> </a:t>
            </a:r>
            <a:r>
              <a:rPr lang="en-AU" sz="1400" dirty="0" err="1">
                <a:cs typeface="Hellix SemiBold"/>
              </a:rPr>
              <a:t>dengan</a:t>
            </a:r>
            <a:r>
              <a:rPr lang="en-AU" sz="1400" dirty="0">
                <a:cs typeface="Hellix SemiBold"/>
              </a:rPr>
              <a:t> </a:t>
            </a:r>
            <a:r>
              <a:rPr lang="en-AU" sz="1400" dirty="0" err="1">
                <a:cs typeface="Hellix SemiBold"/>
              </a:rPr>
              <a:t>menambahkan</a:t>
            </a:r>
            <a:r>
              <a:rPr lang="en-AU" sz="1400" dirty="0">
                <a:cs typeface="Hellix SemiBold"/>
              </a:rPr>
              <a:t>: 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Kilap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Wewangian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92DD67-16CD-C320-E0B8-93D8708BA04F}"/>
              </a:ext>
            </a:extLst>
          </p:cNvPr>
          <p:cNvCxnSpPr>
            <a:cxnSpLocks/>
          </p:cNvCxnSpPr>
          <p:nvPr/>
        </p:nvCxnSpPr>
        <p:spPr>
          <a:xfrm>
            <a:off x="3734461" y="5663627"/>
            <a:ext cx="56631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E244F5-70B7-B34A-9EDF-FEFA23B2973A}"/>
              </a:ext>
            </a:extLst>
          </p:cNvPr>
          <p:cNvCxnSpPr>
            <a:cxnSpLocks/>
          </p:cNvCxnSpPr>
          <p:nvPr/>
        </p:nvCxnSpPr>
        <p:spPr>
          <a:xfrm flipH="1">
            <a:off x="7160439" y="4962613"/>
            <a:ext cx="26924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B0E2DB-FC44-F9CB-DAF0-38B66FEFAF72}"/>
              </a:ext>
            </a:extLst>
          </p:cNvPr>
          <p:cNvCxnSpPr>
            <a:cxnSpLocks/>
          </p:cNvCxnSpPr>
          <p:nvPr/>
        </p:nvCxnSpPr>
        <p:spPr>
          <a:xfrm>
            <a:off x="2960176" y="3500630"/>
            <a:ext cx="289043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BA5089-E2D1-ECFE-934F-7129FDA0FC05}"/>
              </a:ext>
            </a:extLst>
          </p:cNvPr>
          <p:cNvCxnSpPr>
            <a:cxnSpLocks/>
          </p:cNvCxnSpPr>
          <p:nvPr/>
        </p:nvCxnSpPr>
        <p:spPr>
          <a:xfrm>
            <a:off x="2969024" y="3500629"/>
            <a:ext cx="0" cy="24388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850433-E505-2C06-CA61-64A9A14464E1}"/>
              </a:ext>
            </a:extLst>
          </p:cNvPr>
          <p:cNvSpPr txBox="1"/>
          <p:nvPr/>
        </p:nvSpPr>
        <p:spPr>
          <a:xfrm>
            <a:off x="859003" y="3744513"/>
            <a:ext cx="4276463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Kemitraan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 yang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tidak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terduga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ini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(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merah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dicampur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putih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)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pertama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kali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diterapkan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di wilayah Rhône Utara di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Perancis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98BE40-0907-3C2A-303B-F1D071015DBD}"/>
              </a:ext>
            </a:extLst>
          </p:cNvPr>
          <p:cNvSpPr txBox="1"/>
          <p:nvPr/>
        </p:nvSpPr>
        <p:spPr>
          <a:xfrm>
            <a:off x="3982431" y="5533869"/>
            <a:ext cx="1413242" cy="307777"/>
          </a:xfrm>
          <a:prstGeom prst="rect">
            <a:avLst/>
          </a:prstGeom>
          <a:solidFill>
            <a:schemeClr val="bg1"/>
          </a:solidFill>
        </p:spPr>
        <p:txBody>
          <a:bodyPr wrap="square" anchor="t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MEMBERIKAN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4A6954-4263-3C6D-1AC8-E3A6422A166A}"/>
              </a:ext>
            </a:extLst>
          </p:cNvPr>
          <p:cNvSpPr txBox="1"/>
          <p:nvPr/>
        </p:nvSpPr>
        <p:spPr>
          <a:xfrm>
            <a:off x="4267347" y="5771152"/>
            <a:ext cx="2422770" cy="86690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Aroma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Tekstur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Rasa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64859D6-8B26-020C-78C7-AF05EEAD0DFA}"/>
              </a:ext>
            </a:extLst>
          </p:cNvPr>
          <p:cNvSpPr/>
          <p:nvPr/>
        </p:nvSpPr>
        <p:spPr>
          <a:xfrm>
            <a:off x="8667375" y="3478127"/>
            <a:ext cx="2839601" cy="2839601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5C2C6A35-F55C-3FD0-13FE-8E44082C29D6}"/>
              </a:ext>
            </a:extLst>
          </p:cNvPr>
          <p:cNvSpPr txBox="1"/>
          <p:nvPr/>
        </p:nvSpPr>
        <p:spPr>
          <a:xfrm>
            <a:off x="8851146" y="3945566"/>
            <a:ext cx="2481851" cy="198708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SALAH SATU DARI CONTOH PALING TERPANDANG DI AUSTRALIA YANG DICIPTAKAN OLEH PEMBUAT ANGGUR BERNAMA TIM KIRK DARI CLONAKILLA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142116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 up of a glass of red wine&#10;&#10;AI-generated content may be incorrect.">
            <a:extLst>
              <a:ext uri="{FF2B5EF4-FFF2-40B4-BE49-F238E27FC236}">
                <a16:creationId xmlns:a16="http://schemas.microsoft.com/office/drawing/2014/main" id="{20842434-8413-FABC-2B1A-33DD1BE03C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5F16C4-217A-3AE4-6BAE-116A7A57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333522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HARTANYA AUSTRALIA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090C8-BA6D-4EB2-9925-7826CA756C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753819"/>
            <a:ext cx="5403058" cy="3380598"/>
          </a:xfrm>
        </p:spPr>
        <p:txBody>
          <a:bodyPr/>
          <a:lstStyle/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‘Sparkling Burgundy’ Australia </a:t>
            </a:r>
            <a:r>
              <a:rPr lang="en-AU" sz="1600" dirty="0" err="1"/>
              <a:t>telah</a:t>
            </a:r>
            <a:r>
              <a:rPr lang="en-AU" sz="1600" dirty="0"/>
              <a:t> </a:t>
            </a:r>
            <a:r>
              <a:rPr lang="en-AU" sz="1600" dirty="0" err="1"/>
              <a:t>diproduksi</a:t>
            </a:r>
            <a:r>
              <a:rPr lang="en-AU" sz="1600" dirty="0"/>
              <a:t> </a:t>
            </a:r>
            <a:r>
              <a:rPr lang="en-AU" sz="1600" dirty="0" err="1"/>
              <a:t>menggunakan</a:t>
            </a:r>
            <a:r>
              <a:rPr lang="en-AU" sz="1600" dirty="0"/>
              <a:t> Shiraz </a:t>
            </a:r>
            <a:r>
              <a:rPr lang="en-AU" sz="1600" dirty="0" err="1"/>
              <a:t>sejak</a:t>
            </a:r>
            <a:r>
              <a:rPr lang="en-AU" sz="1600" dirty="0"/>
              <a:t> 1881.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AU" sz="1600" dirty="0" err="1"/>
              <a:t>Walaupun</a:t>
            </a:r>
            <a:r>
              <a:rPr lang="en-AU" sz="1600" dirty="0"/>
              <a:t> </a:t>
            </a:r>
            <a:r>
              <a:rPr lang="en-AU" sz="1600" dirty="0" err="1"/>
              <a:t>hanya</a:t>
            </a:r>
            <a:r>
              <a:rPr lang="en-AU" sz="1600" dirty="0"/>
              <a:t> </a:t>
            </a:r>
            <a:r>
              <a:rPr lang="en-AU" sz="1600" dirty="0" err="1"/>
              <a:t>sejumlah</a:t>
            </a:r>
            <a:r>
              <a:rPr lang="en-AU" sz="1600" dirty="0"/>
              <a:t> </a:t>
            </a:r>
            <a:r>
              <a:rPr lang="en-AU" sz="1600" dirty="0" err="1"/>
              <a:t>kecil</a:t>
            </a:r>
            <a:r>
              <a:rPr lang="en-AU" sz="1600" dirty="0"/>
              <a:t> </a:t>
            </a:r>
            <a:r>
              <a:rPr lang="en-AU" sz="1600" dirty="0" err="1"/>
              <a:t>produsen</a:t>
            </a:r>
            <a:r>
              <a:rPr lang="en-AU" sz="1600" dirty="0"/>
              <a:t> Australia yang </a:t>
            </a:r>
            <a:r>
              <a:rPr lang="en-AU" sz="1600" dirty="0" err="1"/>
              <a:t>membuat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, para </a:t>
            </a:r>
            <a:r>
              <a:rPr lang="en-AU" sz="1600" dirty="0" err="1"/>
              <a:t>penggemarnya</a:t>
            </a:r>
            <a:r>
              <a:rPr lang="en-AU" sz="1600" dirty="0"/>
              <a:t> sangat </a:t>
            </a:r>
            <a:r>
              <a:rPr lang="en-AU" sz="1600" dirty="0" err="1"/>
              <a:t>setia</a:t>
            </a:r>
            <a:r>
              <a:rPr lang="en-AU" sz="1600" dirty="0"/>
              <a:t> </a:t>
            </a:r>
            <a:r>
              <a:rPr lang="en-AU" sz="1600" dirty="0" err="1"/>
              <a:t>terhadap</a:t>
            </a:r>
            <a:r>
              <a:rPr lang="en-AU" sz="1600" dirty="0"/>
              <a:t> </a:t>
            </a:r>
            <a:r>
              <a:rPr lang="en-AU" sz="1600" dirty="0" err="1"/>
              <a:t>rasan</a:t>
            </a:r>
            <a:r>
              <a:rPr lang="en-AU" sz="1600" dirty="0"/>
              <a:t>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berairnya</a:t>
            </a:r>
            <a:r>
              <a:rPr lang="en-AU" sz="1600" dirty="0"/>
              <a:t> yang </a:t>
            </a:r>
            <a:r>
              <a:rPr lang="en-AU" sz="1600" dirty="0" err="1"/>
              <a:t>memabukkan</a:t>
            </a:r>
            <a:r>
              <a:rPr lang="en-AU" sz="1600" dirty="0"/>
              <a:t> dan kaya. 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AU" sz="1600" dirty="0" err="1"/>
              <a:t>Contoh-contoh</a:t>
            </a:r>
            <a:r>
              <a:rPr lang="en-AU" sz="1600" dirty="0"/>
              <a:t> </a:t>
            </a:r>
            <a:r>
              <a:rPr lang="en-AU" sz="1600" dirty="0" err="1"/>
              <a:t>terbaik</a:t>
            </a:r>
            <a:r>
              <a:rPr lang="en-AU" sz="1600" dirty="0"/>
              <a:t> </a:t>
            </a:r>
            <a:r>
              <a:rPr lang="en-AU" sz="1600" dirty="0" err="1"/>
              <a:t>membanggakan</a:t>
            </a:r>
            <a:r>
              <a:rPr lang="en-AU" sz="1600" dirty="0"/>
              <a:t> palate yang </a:t>
            </a:r>
            <a:r>
              <a:rPr lang="en-AU" sz="1600" dirty="0" err="1"/>
              <a:t>selembut</a:t>
            </a:r>
            <a:r>
              <a:rPr lang="en-AU" sz="1600" dirty="0"/>
              <a:t> </a:t>
            </a:r>
            <a:r>
              <a:rPr lang="en-AU" sz="1600" dirty="0" err="1"/>
              <a:t>beludru</a:t>
            </a:r>
            <a:r>
              <a:rPr lang="en-AU" sz="1600" dirty="0"/>
              <a:t>, </a:t>
            </a:r>
            <a:r>
              <a:rPr lang="en-AU" sz="1600" dirty="0" err="1"/>
              <a:t>beri</a:t>
            </a:r>
            <a:r>
              <a:rPr lang="en-AU" sz="1600" dirty="0"/>
              <a:t> </a:t>
            </a:r>
            <a:r>
              <a:rPr lang="en-AU" sz="1600" dirty="0" err="1"/>
              <a:t>hitam</a:t>
            </a:r>
            <a:r>
              <a:rPr lang="en-AU" sz="1600" dirty="0"/>
              <a:t> manis dan </a:t>
            </a:r>
            <a:r>
              <a:rPr lang="en-AU" sz="1600" dirty="0" err="1"/>
              <a:t>bluberi</a:t>
            </a:r>
            <a:r>
              <a:rPr lang="en-AU" sz="1600" dirty="0"/>
              <a:t>, </a:t>
            </a:r>
            <a:r>
              <a:rPr lang="en-AU" sz="1600" dirty="0" err="1"/>
              <a:t>ceri</a:t>
            </a:r>
            <a:r>
              <a:rPr lang="en-AU" sz="1600" dirty="0"/>
              <a:t> dan </a:t>
            </a:r>
            <a:r>
              <a:rPr lang="en-AU" sz="1600" dirty="0" err="1"/>
              <a:t>bumbu-bumbu</a:t>
            </a:r>
            <a:endParaRPr lang="en-AU" sz="1600" dirty="0"/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perbedaan</a:t>
            </a:r>
            <a:r>
              <a:rPr lang="en-AU" sz="1600" dirty="0"/>
              <a:t> </a:t>
            </a:r>
            <a:r>
              <a:rPr lang="en-AU" sz="1600" dirty="0" err="1"/>
              <a:t>antara</a:t>
            </a:r>
            <a:r>
              <a:rPr lang="en-AU" sz="1600" dirty="0"/>
              <a:t> sparkling wine  </a:t>
            </a:r>
            <a:r>
              <a:rPr lang="en-AU" sz="1600" dirty="0" err="1"/>
              <a:t>merah</a:t>
            </a:r>
            <a:r>
              <a:rPr lang="en-AU" sz="1600" dirty="0"/>
              <a:t> dan </a:t>
            </a:r>
            <a:r>
              <a:rPr lang="en-AU" sz="1600" dirty="0" err="1"/>
              <a:t>putih</a:t>
            </a:r>
            <a:r>
              <a:rPr lang="en-AU" sz="1600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 </a:t>
            </a:r>
            <a:r>
              <a:rPr lang="en-AU" sz="1600" dirty="0" err="1"/>
              <a:t>mengalami</a:t>
            </a:r>
            <a:r>
              <a:rPr lang="en-AU" sz="1600" dirty="0"/>
              <a:t> </a:t>
            </a:r>
            <a:r>
              <a:rPr lang="en-AU" sz="1600" dirty="0" err="1"/>
              <a:t>maturasi</a:t>
            </a:r>
            <a:r>
              <a:rPr lang="en-AU" sz="1600" dirty="0"/>
              <a:t> </a:t>
            </a:r>
            <a:r>
              <a:rPr lang="en-AU" sz="1600" dirty="0" err="1"/>
              <a:t>kayu</a:t>
            </a:r>
            <a:r>
              <a:rPr lang="en-AU" sz="1600" dirty="0"/>
              <a:t>, yang </a:t>
            </a:r>
            <a:r>
              <a:rPr lang="en-AU" sz="1600" dirty="0" err="1"/>
              <a:t>menampilkan</a:t>
            </a:r>
            <a:r>
              <a:rPr lang="en-AU" sz="1600" dirty="0"/>
              <a:t> </a:t>
            </a:r>
            <a:r>
              <a:rPr lang="en-AU" sz="1600" dirty="0" err="1"/>
              <a:t>kompleksitas</a:t>
            </a:r>
            <a:r>
              <a:rPr lang="en-AU" sz="1600" dirty="0"/>
              <a:t> dan </a:t>
            </a:r>
            <a:r>
              <a:rPr lang="en-AU" sz="1600" dirty="0" err="1"/>
              <a:t>kekayaan</a:t>
            </a:r>
            <a:r>
              <a:rPr lang="en-AU" sz="1600" dirty="0"/>
              <a:t> rasa.</a:t>
            </a:r>
          </a:p>
          <a:p>
            <a:pPr marL="285750" indent="-285750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Sparkling </a:t>
            </a:r>
            <a:r>
              <a:rPr lang="en-AU" sz="1600" dirty="0" err="1"/>
              <a:t>merah</a:t>
            </a:r>
            <a:r>
              <a:rPr lang="en-AU" sz="1600" dirty="0"/>
              <a:t> </a:t>
            </a:r>
            <a:r>
              <a:rPr lang="en-AU" sz="1600" dirty="0" err="1"/>
              <a:t>dibuat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serangkaian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, </a:t>
            </a:r>
            <a:r>
              <a:rPr lang="en-AU" sz="1600" dirty="0" err="1"/>
              <a:t>tapi</a:t>
            </a:r>
            <a:r>
              <a:rPr lang="en-AU" sz="1600" dirty="0"/>
              <a:t> Shiraz </a:t>
            </a:r>
            <a:r>
              <a:rPr lang="en-AU" sz="1600" dirty="0" err="1"/>
              <a:t>berbuih</a:t>
            </a:r>
            <a:r>
              <a:rPr lang="en-AU" sz="1600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yang paling </a:t>
            </a:r>
            <a:r>
              <a:rPr lang="en-AU" sz="1600" dirty="0" err="1"/>
              <a:t>dominan</a:t>
            </a:r>
            <a:r>
              <a:rPr lang="en-AU" sz="1600" dirty="0"/>
              <a:t>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964EFC-2C1A-C493-E507-D03A21049E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201386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SPARKLING RED</a:t>
            </a:r>
          </a:p>
        </p:txBody>
      </p:sp>
    </p:spTree>
    <p:extLst>
      <p:ext uri="{BB962C8B-B14F-4D97-AF65-F5344CB8AC3E}">
        <p14:creationId xmlns:p14="http://schemas.microsoft.com/office/powerpoint/2010/main" val="94630286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orange and black text&#10;&#10;AI-generated content may be incorrect.">
            <a:extLst>
              <a:ext uri="{FF2B5EF4-FFF2-40B4-BE49-F238E27FC236}">
                <a16:creationId xmlns:a16="http://schemas.microsoft.com/office/drawing/2014/main" id="{B9745FEB-F8A9-6CB9-948D-2F28DCD332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22019" y="0"/>
            <a:ext cx="12191998" cy="685800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154AF-CAA9-1F9B-1C75-62D6C521D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88296"/>
            <a:ext cx="8112608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AUSTRALIAN</a:t>
            </a:r>
            <a:br>
              <a:rPr lang="en-US" sz="54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SHIRAZ WILAYAH</a:t>
            </a:r>
            <a:endParaRPr lang="en-US" sz="5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12F5EE-2BC0-4E72-E2A2-2E9E1CE02D20}"/>
              </a:ext>
            </a:extLst>
          </p:cNvPr>
          <p:cNvSpPr txBox="1"/>
          <p:nvPr/>
        </p:nvSpPr>
        <p:spPr>
          <a:xfrm>
            <a:off x="1878041" y="4094329"/>
            <a:ext cx="19187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SWAN DISTRICT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153F2A-7E8B-0AF3-C72D-E77D8B4793A2}"/>
              </a:ext>
            </a:extLst>
          </p:cNvPr>
          <p:cNvSpPr txBox="1"/>
          <p:nvPr/>
        </p:nvSpPr>
        <p:spPr>
          <a:xfrm>
            <a:off x="2158414" y="4493256"/>
            <a:ext cx="19187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GEOGRAPHE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3C0E35-A631-B25B-363B-AB716ABDF6A5}"/>
              </a:ext>
            </a:extLst>
          </p:cNvPr>
          <p:cNvSpPr txBox="1"/>
          <p:nvPr/>
        </p:nvSpPr>
        <p:spPr>
          <a:xfrm>
            <a:off x="1841355" y="4974289"/>
            <a:ext cx="22742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MARGARET RIVER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730356-2443-94C5-B06A-0764E5466A78}"/>
              </a:ext>
            </a:extLst>
          </p:cNvPr>
          <p:cNvSpPr txBox="1"/>
          <p:nvPr/>
        </p:nvSpPr>
        <p:spPr>
          <a:xfrm>
            <a:off x="3223503" y="5396531"/>
            <a:ext cx="23522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GREAT SOUTHERN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4CA574-0D36-C9A2-B731-091966AD7E4F}"/>
              </a:ext>
            </a:extLst>
          </p:cNvPr>
          <p:cNvSpPr txBox="1"/>
          <p:nvPr/>
        </p:nvSpPr>
        <p:spPr>
          <a:xfrm>
            <a:off x="10029335" y="3892526"/>
            <a:ext cx="23522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HUNTER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94534B-2A42-A1BE-5D00-DB14B5AC8B65}"/>
              </a:ext>
            </a:extLst>
          </p:cNvPr>
          <p:cNvSpPr txBox="1"/>
          <p:nvPr/>
        </p:nvSpPr>
        <p:spPr>
          <a:xfrm>
            <a:off x="8187835" y="4029276"/>
            <a:ext cx="23522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RIVERINA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B6A98-F28C-39A0-F4CB-4C17826CB967}"/>
              </a:ext>
            </a:extLst>
          </p:cNvPr>
          <p:cNvSpPr txBox="1"/>
          <p:nvPr/>
        </p:nvSpPr>
        <p:spPr>
          <a:xfrm>
            <a:off x="9652860" y="4711010"/>
            <a:ext cx="29520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CANBERRA DISTRICT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E1D202-0F89-3681-BFDB-7E4E9A131C42}"/>
              </a:ext>
            </a:extLst>
          </p:cNvPr>
          <p:cNvSpPr txBox="1"/>
          <p:nvPr/>
        </p:nvSpPr>
        <p:spPr>
          <a:xfrm>
            <a:off x="9073684" y="5534289"/>
            <a:ext cx="29520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CENTRAL VICTORIA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D7F6FA-A43D-D525-A68D-7B9DCB445699}"/>
              </a:ext>
            </a:extLst>
          </p:cNvPr>
          <p:cNvSpPr txBox="1"/>
          <p:nvPr/>
        </p:nvSpPr>
        <p:spPr>
          <a:xfrm>
            <a:off x="6001231" y="4926860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McLAREN</a:t>
            </a: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 VALE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265C04-6E62-2F65-708B-8952DA4FA860}"/>
              </a:ext>
            </a:extLst>
          </p:cNvPr>
          <p:cNvSpPr txBox="1"/>
          <p:nvPr/>
        </p:nvSpPr>
        <p:spPr>
          <a:xfrm>
            <a:off x="6898773" y="3804892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RIVERLAND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ABC7F8-66E6-D541-E709-49402C59AD2F}"/>
              </a:ext>
            </a:extLst>
          </p:cNvPr>
          <p:cNvSpPr txBox="1"/>
          <p:nvPr/>
        </p:nvSpPr>
        <p:spPr>
          <a:xfrm>
            <a:off x="5744754" y="4115579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CLARE VALLEY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3550E5-C939-F54A-55A7-AC903AB1C2DB}"/>
              </a:ext>
            </a:extLst>
          </p:cNvPr>
          <p:cNvSpPr txBox="1"/>
          <p:nvPr/>
        </p:nvSpPr>
        <p:spPr>
          <a:xfrm>
            <a:off x="6352205" y="5217957"/>
            <a:ext cx="22742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ADELAIDE HILLS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2CC30E-3FCA-1DB5-2AB1-4279E72B6C61}"/>
              </a:ext>
            </a:extLst>
          </p:cNvPr>
          <p:cNvSpPr txBox="1"/>
          <p:nvPr/>
        </p:nvSpPr>
        <p:spPr>
          <a:xfrm>
            <a:off x="5746479" y="4638874"/>
            <a:ext cx="22742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BAROSSA</a:t>
            </a:r>
            <a:endParaRPr lang="en-US" sz="1600" dirty="0">
              <a:solidFill>
                <a:schemeClr val="accent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C4A056-3097-B3A5-E2BE-0AE58369A6EC}"/>
              </a:ext>
            </a:extLst>
          </p:cNvPr>
          <p:cNvCxnSpPr>
            <a:cxnSpLocks/>
          </p:cNvCxnSpPr>
          <p:nvPr/>
        </p:nvCxnSpPr>
        <p:spPr>
          <a:xfrm flipV="1">
            <a:off x="4497610" y="4838429"/>
            <a:ext cx="0" cy="4222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AC85FBB-5DA6-CB4C-C638-C9CF229D96F8}"/>
              </a:ext>
            </a:extLst>
          </p:cNvPr>
          <p:cNvCxnSpPr>
            <a:cxnSpLocks/>
          </p:cNvCxnSpPr>
          <p:nvPr/>
        </p:nvCxnSpPr>
        <p:spPr>
          <a:xfrm flipV="1">
            <a:off x="3875932" y="4750880"/>
            <a:ext cx="213116" cy="29868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5F26DC-7CB3-8686-FA48-A0FADDDE837B}"/>
              </a:ext>
            </a:extLst>
          </p:cNvPr>
          <p:cNvCxnSpPr>
            <a:cxnSpLocks/>
          </p:cNvCxnSpPr>
          <p:nvPr/>
        </p:nvCxnSpPr>
        <p:spPr>
          <a:xfrm flipV="1">
            <a:off x="3717148" y="4611684"/>
            <a:ext cx="453768" cy="5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5FAA2D-1DE2-5918-21B6-115CE04BCCF9}"/>
              </a:ext>
            </a:extLst>
          </p:cNvPr>
          <p:cNvCxnSpPr>
            <a:cxnSpLocks/>
          </p:cNvCxnSpPr>
          <p:nvPr/>
        </p:nvCxnSpPr>
        <p:spPr>
          <a:xfrm flipV="1">
            <a:off x="3697693" y="4271216"/>
            <a:ext cx="453768" cy="5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579A52-4A80-6AF8-8FD2-6EC00ABD00C6}"/>
              </a:ext>
            </a:extLst>
          </p:cNvPr>
          <p:cNvCxnSpPr>
            <a:cxnSpLocks/>
          </p:cNvCxnSpPr>
          <p:nvPr/>
        </p:nvCxnSpPr>
        <p:spPr>
          <a:xfrm>
            <a:off x="7982447" y="4143446"/>
            <a:ext cx="0" cy="4656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C812EE8-F37D-A6AC-C75E-56D7A575CF96}"/>
              </a:ext>
            </a:extLst>
          </p:cNvPr>
          <p:cNvCxnSpPr>
            <a:cxnSpLocks/>
          </p:cNvCxnSpPr>
          <p:nvPr/>
        </p:nvCxnSpPr>
        <p:spPr>
          <a:xfrm>
            <a:off x="7522436" y="4271216"/>
            <a:ext cx="256485" cy="2529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5BC503A-7221-1BCA-95BA-624C3744956B}"/>
              </a:ext>
            </a:extLst>
          </p:cNvPr>
          <p:cNvCxnSpPr>
            <a:cxnSpLocks/>
          </p:cNvCxnSpPr>
          <p:nvPr/>
        </p:nvCxnSpPr>
        <p:spPr>
          <a:xfrm flipV="1">
            <a:off x="6936993" y="4649983"/>
            <a:ext cx="862798" cy="1008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A50D989-2D35-B41D-2903-229352992509}"/>
              </a:ext>
            </a:extLst>
          </p:cNvPr>
          <p:cNvCxnSpPr>
            <a:cxnSpLocks/>
          </p:cNvCxnSpPr>
          <p:nvPr/>
        </p:nvCxnSpPr>
        <p:spPr>
          <a:xfrm flipH="1" flipV="1">
            <a:off x="7842731" y="4744628"/>
            <a:ext cx="66111" cy="47225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D77FF32-D4BA-A8D8-5BC5-8C73D5AD4FE1}"/>
              </a:ext>
            </a:extLst>
          </p:cNvPr>
          <p:cNvCxnSpPr>
            <a:cxnSpLocks/>
          </p:cNvCxnSpPr>
          <p:nvPr/>
        </p:nvCxnSpPr>
        <p:spPr>
          <a:xfrm flipV="1">
            <a:off x="7730847" y="4778140"/>
            <a:ext cx="44860" cy="3050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8BF0B77-43A7-B450-6251-F95C31CCC7B7}"/>
              </a:ext>
            </a:extLst>
          </p:cNvPr>
          <p:cNvCxnSpPr>
            <a:cxnSpLocks/>
          </p:cNvCxnSpPr>
          <p:nvPr/>
        </p:nvCxnSpPr>
        <p:spPr>
          <a:xfrm>
            <a:off x="8906422" y="4367830"/>
            <a:ext cx="0" cy="3609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0647565-AF70-27B2-873E-9CDC7698D7BB}"/>
              </a:ext>
            </a:extLst>
          </p:cNvPr>
          <p:cNvCxnSpPr>
            <a:cxnSpLocks/>
          </p:cNvCxnSpPr>
          <p:nvPr/>
        </p:nvCxnSpPr>
        <p:spPr>
          <a:xfrm flipH="1">
            <a:off x="9749011" y="4094329"/>
            <a:ext cx="290239" cy="29930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8353E2A-E450-6763-8C10-14BED8D3EA77}"/>
              </a:ext>
            </a:extLst>
          </p:cNvPr>
          <p:cNvCxnSpPr>
            <a:cxnSpLocks/>
          </p:cNvCxnSpPr>
          <p:nvPr/>
        </p:nvCxnSpPr>
        <p:spPr>
          <a:xfrm flipH="1">
            <a:off x="9428253" y="4862798"/>
            <a:ext cx="26175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7A20774-357B-9344-74A8-C35900CA12F2}"/>
              </a:ext>
            </a:extLst>
          </p:cNvPr>
          <p:cNvCxnSpPr>
            <a:cxnSpLocks/>
          </p:cNvCxnSpPr>
          <p:nvPr/>
        </p:nvCxnSpPr>
        <p:spPr>
          <a:xfrm>
            <a:off x="8737543" y="5096137"/>
            <a:ext cx="356386" cy="5578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35BBD9E-5BC2-E42A-B40E-235253002094}"/>
              </a:ext>
            </a:extLst>
          </p:cNvPr>
          <p:cNvSpPr txBox="1"/>
          <p:nvPr/>
        </p:nvSpPr>
        <p:spPr>
          <a:xfrm>
            <a:off x="9159858" y="5175231"/>
            <a:ext cx="29520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BEECHWORTH</a:t>
            </a:r>
            <a:endParaRPr lang="en-US" sz="1600" dirty="0">
              <a:solidFill>
                <a:schemeClr val="accent1"/>
              </a:solidFill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296379D-A8C6-7781-6027-2F62BFF4D566}"/>
              </a:ext>
            </a:extLst>
          </p:cNvPr>
          <p:cNvCxnSpPr>
            <a:cxnSpLocks/>
          </p:cNvCxnSpPr>
          <p:nvPr/>
        </p:nvCxnSpPr>
        <p:spPr>
          <a:xfrm flipH="1" flipV="1">
            <a:off x="9016533" y="5087808"/>
            <a:ext cx="151404" cy="12907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world&#10;&#10;AI-generated content may be incorrect.">
            <a:extLst>
              <a:ext uri="{FF2B5EF4-FFF2-40B4-BE49-F238E27FC236}">
                <a16:creationId xmlns:a16="http://schemas.microsoft.com/office/drawing/2014/main" id="{1C009E24-CEFC-891B-C9B6-7196F98921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7988" y="0"/>
            <a:ext cx="12191998" cy="685800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E98F45-B7A0-E003-4218-CD747F06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193673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SELATAN AUSTRALIA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6EF87B-7A30-5628-F15D-5154A57D3CD9}"/>
              </a:ext>
            </a:extLst>
          </p:cNvPr>
          <p:cNvSpPr txBox="1"/>
          <p:nvPr/>
        </p:nvSpPr>
        <p:spPr>
          <a:xfrm>
            <a:off x="5861590" y="4596851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McLAREN</a:t>
            </a: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 VALE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B85AC-CF8A-6894-E87B-9D52F9C3C01D}"/>
              </a:ext>
            </a:extLst>
          </p:cNvPr>
          <p:cNvSpPr txBox="1"/>
          <p:nvPr/>
        </p:nvSpPr>
        <p:spPr>
          <a:xfrm>
            <a:off x="8285824" y="2072273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CLARE VALLEY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8BD570-1F11-4586-C50F-42BB68CF9C47}"/>
              </a:ext>
            </a:extLst>
          </p:cNvPr>
          <p:cNvSpPr txBox="1"/>
          <p:nvPr/>
        </p:nvSpPr>
        <p:spPr>
          <a:xfrm>
            <a:off x="8501110" y="4126582"/>
            <a:ext cx="22742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ADELAIDE HILLS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0EE4E-1693-B4C5-C96C-361BE4951B77}"/>
              </a:ext>
            </a:extLst>
          </p:cNvPr>
          <p:cNvSpPr txBox="1"/>
          <p:nvPr/>
        </p:nvSpPr>
        <p:spPr>
          <a:xfrm>
            <a:off x="8501109" y="2782350"/>
            <a:ext cx="22742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BAROSSA VALLEY</a:t>
            </a:r>
            <a:endParaRPr lang="en-US" sz="1600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7386E4-28C2-34BF-C2B1-57C447A4EFC3}"/>
              </a:ext>
            </a:extLst>
          </p:cNvPr>
          <p:cNvCxnSpPr>
            <a:cxnSpLocks/>
          </p:cNvCxnSpPr>
          <p:nvPr/>
        </p:nvCxnSpPr>
        <p:spPr>
          <a:xfrm>
            <a:off x="10523517" y="2100140"/>
            <a:ext cx="0" cy="4656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54C79E9-C7E9-6188-9B2F-D6D7D7C2D496}"/>
              </a:ext>
            </a:extLst>
          </p:cNvPr>
          <p:cNvSpPr txBox="1"/>
          <p:nvPr/>
        </p:nvSpPr>
        <p:spPr>
          <a:xfrm>
            <a:off x="8886119" y="3340615"/>
            <a:ext cx="22742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EDEN VALLEY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5361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dirt road with palm trees&#10;&#10;AI-generated content may be incorrect.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609786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wilayah Shiraz </a:t>
            </a:r>
            <a:r>
              <a:rPr lang="en-AU" dirty="0" err="1"/>
              <a:t>tertua</a:t>
            </a:r>
            <a:r>
              <a:rPr lang="en-AU" dirty="0"/>
              <a:t> dan paling </a:t>
            </a:r>
            <a:r>
              <a:rPr lang="en-AU" dirty="0" err="1"/>
              <a:t>terkenal</a:t>
            </a:r>
            <a:r>
              <a:rPr lang="en-AU" dirty="0"/>
              <a:t> di Australia.</a:t>
            </a:r>
          </a:p>
          <a:p>
            <a:pPr>
              <a:spcBef>
                <a:spcPts val="800"/>
              </a:spcBef>
            </a:pPr>
            <a:r>
              <a:rPr lang="en-AU" dirty="0"/>
              <a:t>Barossa Shiraz </a:t>
            </a:r>
            <a:r>
              <a:rPr lang="en-AU" dirty="0" err="1"/>
              <a:t>adalah</a:t>
            </a:r>
            <a:r>
              <a:rPr lang="en-AU" dirty="0"/>
              <a:t> salah red wine yang paling </a:t>
            </a:r>
            <a:r>
              <a:rPr lang="en-AU" dirty="0" err="1"/>
              <a:t>tersedia</a:t>
            </a:r>
            <a:r>
              <a:rPr lang="en-AU" dirty="0"/>
              <a:t> </a:t>
            </a:r>
            <a:r>
              <a:rPr lang="en-AU" dirty="0" err="1"/>
              <a:t>luas</a:t>
            </a:r>
            <a:r>
              <a:rPr lang="en-AU" dirty="0"/>
              <a:t> dan paling </a:t>
            </a:r>
            <a:r>
              <a:rPr lang="en-AU" dirty="0" err="1"/>
              <a:t>terkenal</a:t>
            </a:r>
            <a:r>
              <a:rPr lang="en-AU" dirty="0"/>
              <a:t> di pasar global.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Sebuah</a:t>
            </a:r>
            <a:r>
              <a:rPr lang="en-AU" dirty="0"/>
              <a:t> </a:t>
            </a:r>
            <a:r>
              <a:rPr lang="en-AU" dirty="0" err="1"/>
              <a:t>komponen</a:t>
            </a:r>
            <a:r>
              <a:rPr lang="en-AU" dirty="0"/>
              <a:t> </a:t>
            </a:r>
            <a:r>
              <a:rPr lang="en-AU" dirty="0" err="1"/>
              <a:t>penting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Shiraz-Cabernet </a:t>
            </a:r>
            <a:r>
              <a:rPr lang="en-AU" dirty="0" err="1"/>
              <a:t>klasik</a:t>
            </a:r>
            <a:r>
              <a:rPr lang="en-AU" dirty="0"/>
              <a:t> dan </a:t>
            </a:r>
            <a:r>
              <a:rPr lang="en-AU" dirty="0" err="1"/>
              <a:t>campuran</a:t>
            </a:r>
            <a:r>
              <a:rPr lang="en-AU" dirty="0"/>
              <a:t> and </a:t>
            </a:r>
            <a:r>
              <a:rPr lang="en-AU" dirty="0" err="1"/>
              <a:t>campuran</a:t>
            </a:r>
            <a:r>
              <a:rPr lang="en-AU" dirty="0"/>
              <a:t> GSM</a:t>
            </a:r>
          </a:p>
          <a:p>
            <a:pPr>
              <a:spcBef>
                <a:spcPts val="800"/>
              </a:spcBef>
            </a:pP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</a:t>
            </a:r>
            <a:r>
              <a:rPr lang="en-AU" dirty="0" err="1"/>
              <a:t>kental</a:t>
            </a:r>
            <a:r>
              <a:rPr lang="en-AU" dirty="0"/>
              <a:t>,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kaya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karakter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, </a:t>
            </a:r>
            <a:r>
              <a:rPr lang="en-AU" dirty="0" err="1"/>
              <a:t>merica</a:t>
            </a:r>
            <a:r>
              <a:rPr lang="en-AU" dirty="0"/>
              <a:t> dan </a:t>
            </a:r>
            <a:r>
              <a:rPr lang="en-AU" dirty="0" err="1"/>
              <a:t>bumbu</a:t>
            </a:r>
            <a:r>
              <a:rPr lang="en-AU" dirty="0"/>
              <a:t>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BAROSSA VALLEY</a:t>
            </a:r>
          </a:p>
        </p:txBody>
      </p:sp>
    </p:spTree>
    <p:extLst>
      <p:ext uri="{BB962C8B-B14F-4D97-AF65-F5344CB8AC3E}">
        <p14:creationId xmlns:p14="http://schemas.microsoft.com/office/powerpoint/2010/main" val="239567463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4776319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Bagian </a:t>
            </a:r>
            <a:r>
              <a:rPr lang="en-AU" dirty="0" err="1"/>
              <a:t>dari</a:t>
            </a:r>
            <a:r>
              <a:rPr lang="en-AU" dirty="0"/>
              <a:t> zona Barossa yang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besar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Perkebunan </a:t>
            </a:r>
            <a:r>
              <a:rPr lang="en-AU" dirty="0" err="1"/>
              <a:t>anggur</a:t>
            </a:r>
            <a:r>
              <a:rPr lang="en-AU" dirty="0"/>
              <a:t> di </a:t>
            </a:r>
            <a:r>
              <a:rPr lang="en-AU" dirty="0" err="1"/>
              <a:t>dataran</a:t>
            </a:r>
            <a:r>
              <a:rPr lang="en-AU" dirty="0"/>
              <a:t> </a:t>
            </a:r>
            <a:r>
              <a:rPr lang="en-AU" dirty="0" err="1"/>
              <a:t>tinggi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Panen</a:t>
            </a:r>
            <a:r>
              <a:rPr lang="en-AU" dirty="0"/>
              <a:t> pada </a:t>
            </a:r>
            <a:r>
              <a:rPr lang="en-AU" dirty="0" err="1"/>
              <a:t>waktu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lama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Rumah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perkebunan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Shiraz </a:t>
            </a:r>
            <a:r>
              <a:rPr lang="en-AU" dirty="0" err="1"/>
              <a:t>milik</a:t>
            </a:r>
            <a:r>
              <a:rPr lang="en-AU" dirty="0"/>
              <a:t> </a:t>
            </a:r>
            <a:r>
              <a:rPr lang="en-AU" dirty="0" err="1"/>
              <a:t>Henschke</a:t>
            </a:r>
            <a:r>
              <a:rPr lang="en-AU" dirty="0"/>
              <a:t> Bernama ‘Hill of Grace’ </a:t>
            </a:r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medium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kental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rasa </a:t>
            </a:r>
            <a:r>
              <a:rPr lang="en-AU" dirty="0" err="1"/>
              <a:t>klasik</a:t>
            </a:r>
            <a:r>
              <a:rPr lang="en-AU" dirty="0"/>
              <a:t> </a:t>
            </a:r>
            <a:r>
              <a:rPr lang="en-AU" dirty="0" err="1"/>
              <a:t>beri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, sage dan </a:t>
            </a:r>
            <a:r>
              <a:rPr lang="en-AU" dirty="0" err="1"/>
              <a:t>merica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EDEN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VALLEY</a:t>
            </a:r>
          </a:p>
        </p:txBody>
      </p:sp>
    </p:spTree>
    <p:extLst>
      <p:ext uri="{BB962C8B-B14F-4D97-AF65-F5344CB8AC3E}">
        <p14:creationId xmlns:p14="http://schemas.microsoft.com/office/powerpoint/2010/main" val="114441317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3594288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wilayah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geologi</a:t>
            </a:r>
            <a:r>
              <a:rPr lang="en-AU" dirty="0"/>
              <a:t> paling </a:t>
            </a:r>
            <a:r>
              <a:rPr lang="en-AU" dirty="0" err="1"/>
              <a:t>bervariasi</a:t>
            </a:r>
            <a:r>
              <a:rPr lang="en-AU" dirty="0"/>
              <a:t> di dunia.</a:t>
            </a:r>
          </a:p>
          <a:p>
            <a:pPr>
              <a:spcBef>
                <a:spcPts val="800"/>
              </a:spcBef>
            </a:pPr>
            <a:r>
              <a:rPr lang="en-AU" dirty="0"/>
              <a:t>Negeri </a:t>
            </a:r>
            <a:r>
              <a:rPr lang="en-AU" dirty="0" err="1"/>
              <a:t>ajaib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merah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paling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ditanam</a:t>
            </a:r>
            <a:r>
              <a:rPr lang="en-AU" dirty="0"/>
              <a:t> di wilayah </a:t>
            </a:r>
            <a:r>
              <a:rPr lang="en-AU" dirty="0" err="1"/>
              <a:t>ini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</a:t>
            </a:r>
            <a:r>
              <a:rPr lang="en-AU" dirty="0" err="1"/>
              <a:t>kental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karakter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bluberi</a:t>
            </a:r>
            <a:r>
              <a:rPr lang="en-AU" dirty="0"/>
              <a:t> dan </a:t>
            </a:r>
            <a:r>
              <a:rPr lang="en-AU" dirty="0" err="1"/>
              <a:t>coklat</a:t>
            </a:r>
            <a:r>
              <a:rPr lang="en-AU" dirty="0"/>
              <a:t> yang kaya.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McLAREN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VALE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4D26E01-8D9F-9394-C80C-BFA56AC72EB8}"/>
              </a:ext>
            </a:extLst>
          </p:cNvPr>
          <p:cNvSpPr txBox="1">
            <a:spLocks/>
          </p:cNvSpPr>
          <p:nvPr/>
        </p:nvSpPr>
        <p:spPr>
          <a:xfrm>
            <a:off x="6456363" y="5410429"/>
            <a:ext cx="4047514" cy="15305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buNone/>
            </a:pPr>
            <a:r>
              <a:rPr lang="en-AU" sz="1600" dirty="0">
                <a:solidFill>
                  <a:schemeClr val="accent1"/>
                </a:solidFill>
                <a:cs typeface="Colors Of Autumn"/>
              </a:rPr>
              <a:t>SALAH SATU WILAYAH TUMBUH SHIRAZ PALING UTAMA DI AUSTRALIA</a:t>
            </a:r>
          </a:p>
        </p:txBody>
      </p:sp>
    </p:spTree>
    <p:extLst>
      <p:ext uri="{BB962C8B-B14F-4D97-AF65-F5344CB8AC3E}">
        <p14:creationId xmlns:p14="http://schemas.microsoft.com/office/powerpoint/2010/main" val="207303661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4657113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Wilayah </a:t>
            </a:r>
            <a:r>
              <a:rPr lang="en-AU" dirty="0" err="1"/>
              <a:t>pembudidayaan</a:t>
            </a:r>
            <a:r>
              <a:rPr lang="en-AU" dirty="0"/>
              <a:t>/</a:t>
            </a:r>
            <a:r>
              <a:rPr lang="en-AU" dirty="0" err="1"/>
              <a:t>pertanian</a:t>
            </a:r>
            <a:r>
              <a:rPr lang="en-AU" dirty="0"/>
              <a:t> yang </a:t>
            </a:r>
            <a:r>
              <a:rPr lang="en-AU" dirty="0" err="1"/>
              <a:t>subur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Hari-</a:t>
            </a:r>
            <a:r>
              <a:rPr lang="en-AU" dirty="0" err="1"/>
              <a:t>hari</a:t>
            </a:r>
            <a:r>
              <a:rPr lang="en-AU" dirty="0"/>
              <a:t> </a:t>
            </a:r>
            <a:r>
              <a:rPr lang="en-AU" dirty="0" err="1"/>
              <a:t>hangat</a:t>
            </a:r>
            <a:r>
              <a:rPr lang="en-AU" dirty="0"/>
              <a:t> </a:t>
            </a:r>
            <a:r>
              <a:rPr lang="en-AU" dirty="0" err="1"/>
              <a:t>membantu</a:t>
            </a:r>
            <a:r>
              <a:rPr lang="en-AU" dirty="0"/>
              <a:t> Shiraz </a:t>
            </a:r>
            <a:r>
              <a:rPr lang="en-AU" dirty="0" err="1"/>
              <a:t>mengembangkan</a:t>
            </a:r>
            <a:r>
              <a:rPr lang="en-AU" dirty="0"/>
              <a:t> </a:t>
            </a:r>
            <a:r>
              <a:rPr lang="en-AU" dirty="0" err="1"/>
              <a:t>kekayaan</a:t>
            </a:r>
            <a:r>
              <a:rPr lang="en-AU" dirty="0"/>
              <a:t>, </a:t>
            </a:r>
            <a:r>
              <a:rPr lang="en-AU" dirty="0" err="1"/>
              <a:t>kedalaman</a:t>
            </a:r>
            <a:r>
              <a:rPr lang="en-AU" dirty="0"/>
              <a:t> rasa dan </a:t>
            </a:r>
            <a:r>
              <a:rPr lang="en-AU" dirty="0" err="1"/>
              <a:t>konsentrasi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Malam </a:t>
            </a:r>
            <a:r>
              <a:rPr lang="en-AU" dirty="0" err="1"/>
              <a:t>sejuk</a:t>
            </a:r>
            <a:r>
              <a:rPr lang="en-AU" dirty="0"/>
              <a:t> yang </a:t>
            </a:r>
            <a:r>
              <a:rPr lang="en-AU" dirty="0" err="1"/>
              <a:t>konsisten</a:t>
            </a:r>
            <a:r>
              <a:rPr lang="en-AU" dirty="0"/>
              <a:t> </a:t>
            </a:r>
            <a:r>
              <a:rPr lang="en-AU" dirty="0" err="1"/>
              <a:t>membantu</a:t>
            </a:r>
            <a:r>
              <a:rPr lang="en-AU" dirty="0"/>
              <a:t> </a:t>
            </a:r>
            <a:r>
              <a:rPr lang="en-AU" dirty="0" err="1"/>
              <a:t>retensi</a:t>
            </a:r>
            <a:r>
              <a:rPr lang="en-AU" dirty="0"/>
              <a:t> </a:t>
            </a:r>
            <a:r>
              <a:rPr lang="en-AU" dirty="0" err="1"/>
              <a:t>keasaman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yang </a:t>
            </a:r>
            <a:r>
              <a:rPr lang="en-AU" dirty="0" err="1"/>
              <a:t>dekaden</a:t>
            </a:r>
            <a:r>
              <a:rPr lang="en-AU" dirty="0"/>
              <a:t>, </a:t>
            </a:r>
            <a:r>
              <a:rPr lang="en-AU" dirty="0" err="1"/>
              <a:t>mewah</a:t>
            </a:r>
            <a:r>
              <a:rPr lang="en-AU" dirty="0"/>
              <a:t>, kaya </a:t>
            </a:r>
            <a:r>
              <a:rPr lang="en-AU" dirty="0" err="1"/>
              <a:t>dengan</a:t>
            </a:r>
            <a:r>
              <a:rPr lang="en-AU" dirty="0"/>
              <a:t> rasa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 dan </a:t>
            </a:r>
            <a:r>
              <a:rPr lang="en-AU" dirty="0" err="1"/>
              <a:t>tekstur</a:t>
            </a:r>
            <a:r>
              <a:rPr lang="en-AU" dirty="0"/>
              <a:t> yang </a:t>
            </a:r>
            <a:r>
              <a:rPr lang="en-AU" dirty="0" err="1"/>
              <a:t>hampir</a:t>
            </a:r>
            <a:r>
              <a:rPr lang="en-AU" dirty="0"/>
              <a:t> </a:t>
            </a:r>
            <a:r>
              <a:rPr lang="en-AU" dirty="0" err="1"/>
              <a:t>seperti</a:t>
            </a:r>
            <a:r>
              <a:rPr lang="en-AU" dirty="0"/>
              <a:t> </a:t>
            </a:r>
            <a:r>
              <a:rPr lang="en-AU" dirty="0" err="1"/>
              <a:t>krim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CLARE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VALLEY</a:t>
            </a:r>
          </a:p>
        </p:txBody>
      </p:sp>
    </p:spTree>
    <p:extLst>
      <p:ext uri="{BB962C8B-B14F-4D97-AF65-F5344CB8AC3E}">
        <p14:creationId xmlns:p14="http://schemas.microsoft.com/office/powerpoint/2010/main" val="393518067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pouring wine into a glass&#10;&#10;AI-generated content may be incorrect.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71120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SHIRAZ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420170"/>
            <a:ext cx="5268912" cy="167070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/>
              <a:t>Shiraz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paling </a:t>
            </a:r>
            <a:r>
              <a:rPr lang="en-AU" dirty="0" err="1"/>
              <a:t>mapan</a:t>
            </a:r>
            <a:r>
              <a:rPr lang="en-AU" dirty="0"/>
              <a:t> dan paling </a:t>
            </a:r>
            <a:r>
              <a:rPr lang="en-AU" dirty="0" err="1"/>
              <a:t>dicintai</a:t>
            </a:r>
            <a:r>
              <a:rPr lang="en-AU" dirty="0"/>
              <a:t> </a:t>
            </a:r>
            <a:r>
              <a:rPr lang="en-AU" dirty="0" err="1"/>
              <a:t>warga</a:t>
            </a:r>
            <a:r>
              <a:rPr lang="en-AU" dirty="0"/>
              <a:t> Australia.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Ditanam</a:t>
            </a:r>
            <a:r>
              <a:rPr lang="en-AU" dirty="0"/>
              <a:t> oleh 4 </a:t>
            </a:r>
            <a:r>
              <a:rPr lang="en-AU" dirty="0" err="1"/>
              <a:t>dari</a:t>
            </a:r>
            <a:r>
              <a:rPr lang="en-AU" dirty="0"/>
              <a:t> 5 winery.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Mewakili</a:t>
            </a:r>
            <a:r>
              <a:rPr lang="en-AU" dirty="0"/>
              <a:t> </a:t>
            </a:r>
            <a:r>
              <a:rPr lang="en-AU" dirty="0" err="1"/>
              <a:t>hampir</a:t>
            </a:r>
            <a:r>
              <a:rPr lang="en-AU" dirty="0"/>
              <a:t> </a:t>
            </a:r>
            <a:r>
              <a:rPr lang="en-AU" dirty="0" err="1"/>
              <a:t>separuh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red wine yang </a:t>
            </a:r>
            <a:r>
              <a:rPr lang="en-AU" dirty="0" err="1"/>
              <a:t>ditanam</a:t>
            </a:r>
            <a:r>
              <a:rPr lang="en-AU" dirty="0"/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Hampir</a:t>
            </a:r>
            <a:r>
              <a:rPr lang="en-AU" dirty="0"/>
              <a:t> 1/4 </a:t>
            </a:r>
            <a:r>
              <a:rPr lang="en-AU" dirty="0" err="1"/>
              <a:t>dari</a:t>
            </a:r>
            <a:r>
              <a:rPr lang="en-AU" dirty="0"/>
              <a:t> total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diproduksi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940979"/>
            <a:ext cx="5047570" cy="1325563"/>
          </a:xfrm>
        </p:spPr>
        <p:txBody>
          <a:bodyPr/>
          <a:lstStyle/>
          <a:p>
            <a:r>
              <a:rPr lang="en-US" sz="4800" kern="1000" spc="-100" dirty="0"/>
              <a:t>CERITA TENTANG LEGENDARIS AUSTRALIA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96F72AE-B140-3425-5CE6-DD8364E4419F}"/>
              </a:ext>
            </a:extLst>
          </p:cNvPr>
          <p:cNvSpPr txBox="1">
            <a:spLocks/>
          </p:cNvSpPr>
          <p:nvPr/>
        </p:nvSpPr>
        <p:spPr>
          <a:xfrm>
            <a:off x="630419" y="5532436"/>
            <a:ext cx="4829691" cy="13255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bg1"/>
                </a:solidFill>
              </a:rPr>
              <a:t>Anda </a:t>
            </a:r>
            <a:r>
              <a:rPr lang="en-AU" sz="1400" b="1" dirty="0" err="1">
                <a:solidFill>
                  <a:schemeClr val="bg1"/>
                </a:solidFill>
              </a:rPr>
              <a:t>bilang</a:t>
            </a:r>
            <a:r>
              <a:rPr lang="en-AU" sz="1400" b="1" dirty="0">
                <a:solidFill>
                  <a:schemeClr val="bg1"/>
                </a:solidFill>
              </a:rPr>
              <a:t> Syrah, kami </a:t>
            </a:r>
            <a:r>
              <a:rPr lang="en-AU" sz="1400" b="1" dirty="0" err="1">
                <a:solidFill>
                  <a:schemeClr val="bg1"/>
                </a:solidFill>
              </a:rPr>
              <a:t>bilang</a:t>
            </a:r>
            <a:r>
              <a:rPr lang="en-AU" sz="1400" b="1" dirty="0">
                <a:solidFill>
                  <a:schemeClr val="bg1"/>
                </a:solidFill>
              </a:rPr>
              <a:t> Shiraz.</a:t>
            </a:r>
          </a:p>
          <a:p>
            <a:r>
              <a:rPr lang="en-AU" sz="1200" i="1" dirty="0" err="1">
                <a:solidFill>
                  <a:schemeClr val="bg1"/>
                </a:solidFill>
              </a:rPr>
              <a:t>Varietas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ini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disebut</a:t>
            </a:r>
            <a:r>
              <a:rPr lang="en-AU" sz="1200" i="1" dirty="0">
                <a:solidFill>
                  <a:schemeClr val="bg1"/>
                </a:solidFill>
              </a:rPr>
              <a:t> Syrah </a:t>
            </a:r>
            <a:r>
              <a:rPr lang="en-AU" sz="1200" i="1" dirty="0" err="1">
                <a:solidFill>
                  <a:schemeClr val="bg1"/>
                </a:solidFill>
              </a:rPr>
              <a:t>hampir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dimana</a:t>
            </a:r>
            <a:r>
              <a:rPr lang="en-AU" sz="1200" i="1" dirty="0">
                <a:solidFill>
                  <a:schemeClr val="bg1"/>
                </a:solidFill>
              </a:rPr>
              <a:t> pun juga di dunia. </a:t>
            </a:r>
            <a:r>
              <a:rPr lang="en-AU" sz="1200" i="1" dirty="0" err="1">
                <a:solidFill>
                  <a:schemeClr val="bg1"/>
                </a:solidFill>
              </a:rPr>
              <a:t>Namun</a:t>
            </a:r>
            <a:r>
              <a:rPr lang="en-AU" sz="1200" i="1" dirty="0">
                <a:solidFill>
                  <a:schemeClr val="bg1"/>
                </a:solidFill>
              </a:rPr>
              <a:t>, </a:t>
            </a:r>
            <a:r>
              <a:rPr lang="en-AU" sz="1200" i="1" dirty="0" err="1">
                <a:solidFill>
                  <a:schemeClr val="bg1"/>
                </a:solidFill>
              </a:rPr>
              <a:t>karena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kesuksesan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komersialnya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secara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internasional</a:t>
            </a:r>
            <a:r>
              <a:rPr lang="en-AU" sz="1200" i="1" dirty="0">
                <a:solidFill>
                  <a:schemeClr val="bg1"/>
                </a:solidFill>
              </a:rPr>
              <a:t>, </a:t>
            </a:r>
            <a:r>
              <a:rPr lang="en-AU" sz="1200" i="1" dirty="0" err="1">
                <a:solidFill>
                  <a:schemeClr val="bg1"/>
                </a:solidFill>
              </a:rPr>
              <a:t>produsen</a:t>
            </a:r>
            <a:r>
              <a:rPr lang="en-AU" sz="1200" i="1" dirty="0">
                <a:solidFill>
                  <a:schemeClr val="bg1"/>
                </a:solidFill>
              </a:rPr>
              <a:t> Australia </a:t>
            </a:r>
            <a:r>
              <a:rPr lang="en-AU" sz="1200" i="1" dirty="0" err="1">
                <a:solidFill>
                  <a:schemeClr val="bg1"/>
                </a:solidFill>
              </a:rPr>
              <a:t>memilih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untuk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melabeli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anggur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mereka</a:t>
            </a:r>
            <a:r>
              <a:rPr lang="en-AU" sz="1200" i="1" dirty="0">
                <a:solidFill>
                  <a:schemeClr val="bg1"/>
                </a:solidFill>
              </a:rPr>
              <a:t> “</a:t>
            </a:r>
            <a:r>
              <a:rPr lang="en-AU" sz="1200" i="1" dirty="0" err="1">
                <a:solidFill>
                  <a:schemeClr val="bg1"/>
                </a:solidFill>
              </a:rPr>
              <a:t>Shiraz”s</a:t>
            </a:r>
            <a:r>
              <a:rPr lang="en-AU" sz="1200" i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454283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Pemukiman</a:t>
            </a:r>
            <a:r>
              <a:rPr lang="en-AU" dirty="0"/>
              <a:t> Jerman </a:t>
            </a:r>
            <a:r>
              <a:rPr lang="en-AU" dirty="0" err="1"/>
              <a:t>tertua</a:t>
            </a:r>
            <a:r>
              <a:rPr lang="en-AU" dirty="0"/>
              <a:t> yang </a:t>
            </a:r>
            <a:r>
              <a:rPr lang="en-AU" dirty="0" err="1"/>
              <a:t>bertahan</a:t>
            </a:r>
            <a:r>
              <a:rPr lang="en-AU" dirty="0"/>
              <a:t> di Australia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maritim</a:t>
            </a:r>
            <a:r>
              <a:rPr lang="en-AU" dirty="0"/>
              <a:t> yang </a:t>
            </a:r>
            <a:r>
              <a:rPr lang="en-AU" dirty="0" err="1"/>
              <a:t>sejuk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perkebunan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pada </a:t>
            </a:r>
            <a:r>
              <a:rPr lang="en-AU" dirty="0" err="1"/>
              <a:t>elevasi</a:t>
            </a:r>
            <a:r>
              <a:rPr lang="en-AU" dirty="0"/>
              <a:t> </a:t>
            </a:r>
            <a:r>
              <a:rPr lang="en-AU" dirty="0" err="1"/>
              <a:t>tinggi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dari</a:t>
            </a:r>
            <a:r>
              <a:rPr lang="en-AU" dirty="0"/>
              <a:t> Adelaide Hills </a:t>
            </a:r>
            <a:r>
              <a:rPr lang="en-AU" dirty="0" err="1"/>
              <a:t>tidak</a:t>
            </a:r>
            <a:r>
              <a:rPr lang="en-AU" dirty="0"/>
              <a:t> </a:t>
            </a:r>
            <a:r>
              <a:rPr lang="en-AU" dirty="0" err="1"/>
              <a:t>mengikuti</a:t>
            </a:r>
            <a:r>
              <a:rPr lang="en-AU" dirty="0"/>
              <a:t> </a:t>
            </a:r>
            <a:r>
              <a:rPr lang="en-AU" dirty="0" err="1"/>
              <a:t>styla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hakikat</a:t>
            </a:r>
            <a:r>
              <a:rPr lang="en-AU" dirty="0"/>
              <a:t> </a:t>
            </a:r>
            <a:r>
              <a:rPr lang="en-AU" dirty="0" err="1"/>
              <a:t>bertekstur</a:t>
            </a:r>
            <a:r>
              <a:rPr lang="en-AU" dirty="0"/>
              <a:t> full body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tetangganya</a:t>
            </a:r>
            <a:r>
              <a:rPr lang="en-AU" dirty="0"/>
              <a:t>, Barossa dan McLaren Vale</a:t>
            </a:r>
          </a:p>
          <a:p>
            <a:pPr>
              <a:spcBef>
                <a:spcPts val="800"/>
              </a:spcBef>
            </a:pPr>
            <a:r>
              <a:rPr lang="en-AU" dirty="0"/>
              <a:t>Shiraz yang </a:t>
            </a:r>
            <a:r>
              <a:rPr lang="en-AU" dirty="0" err="1"/>
              <a:t>elegan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medium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wangi</a:t>
            </a:r>
            <a:r>
              <a:rPr lang="en-AU" dirty="0"/>
              <a:t> </a:t>
            </a:r>
            <a:r>
              <a:rPr lang="en-AU" dirty="0" err="1"/>
              <a:t>merica</a:t>
            </a:r>
            <a:r>
              <a:rPr lang="en-AU" dirty="0"/>
              <a:t> dan </a:t>
            </a:r>
            <a:r>
              <a:rPr lang="en-AU" dirty="0" err="1"/>
              <a:t>bumbu</a:t>
            </a:r>
            <a:r>
              <a:rPr lang="en-AU" dirty="0"/>
              <a:t> dan </a:t>
            </a:r>
            <a:r>
              <a:rPr lang="en-AU" dirty="0" err="1"/>
              <a:t>tanin</a:t>
            </a:r>
            <a:r>
              <a:rPr lang="en-AU" dirty="0"/>
              <a:t> </a:t>
            </a:r>
            <a:r>
              <a:rPr lang="en-AU" dirty="0" err="1"/>
              <a:t>berkualitas</a:t>
            </a:r>
            <a:r>
              <a:rPr lang="en-AU" dirty="0"/>
              <a:t> </a:t>
            </a:r>
            <a:r>
              <a:rPr lang="en-AU" dirty="0" err="1"/>
              <a:t>tinggi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Tingkat </a:t>
            </a:r>
            <a:r>
              <a:rPr lang="en-AU" dirty="0" err="1"/>
              <a:t>alkohol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rendah</a:t>
            </a:r>
            <a:r>
              <a:rPr lang="en-AU" dirty="0"/>
              <a:t> </a:t>
            </a:r>
            <a:r>
              <a:rPr lang="en-AU" dirty="0" err="1"/>
              <a:t>membuat</a:t>
            </a:r>
            <a:r>
              <a:rPr lang="en-AU" dirty="0"/>
              <a:t> </a:t>
            </a:r>
            <a:r>
              <a:rPr lang="en-AU" dirty="0" err="1"/>
              <a:t>gaya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cocok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makanan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ADELAIDE HILLS</a:t>
            </a:r>
          </a:p>
        </p:txBody>
      </p:sp>
    </p:spTree>
    <p:extLst>
      <p:ext uri="{BB962C8B-B14F-4D97-AF65-F5344CB8AC3E}">
        <p14:creationId xmlns:p14="http://schemas.microsoft.com/office/powerpoint/2010/main" val="96560907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ocean&#10;&#10;AI-generated content may be incorrect.">
            <a:extLst>
              <a:ext uri="{FF2B5EF4-FFF2-40B4-BE49-F238E27FC236}">
                <a16:creationId xmlns:a16="http://schemas.microsoft.com/office/drawing/2014/main" id="{F08429FE-97C8-99D3-A872-39865940E2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00CB07-FC76-5088-4BE1-A1FF61018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NSW DAN </a:t>
            </a:r>
            <a:br>
              <a:rPr lang="en-US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ACT REGION</a:t>
            </a:r>
            <a:br>
              <a:rPr lang="en-US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B7EE06-077E-9E54-A6F4-B8444D0241B1}"/>
              </a:ext>
            </a:extLst>
          </p:cNvPr>
          <p:cNvSpPr txBox="1"/>
          <p:nvPr/>
        </p:nvSpPr>
        <p:spPr>
          <a:xfrm>
            <a:off x="9034400" y="2377580"/>
            <a:ext cx="12440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HUNTER VALLEY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1D10E9-CB64-F49F-7EEF-3DCED8300E30}"/>
              </a:ext>
            </a:extLst>
          </p:cNvPr>
          <p:cNvSpPr txBox="1"/>
          <p:nvPr/>
        </p:nvSpPr>
        <p:spPr>
          <a:xfrm>
            <a:off x="3492217" y="4221130"/>
            <a:ext cx="23124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CANBERRA DISTRICT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C968AC-11A2-2547-1777-1E2AFA610521}"/>
              </a:ext>
            </a:extLst>
          </p:cNvPr>
          <p:cNvSpPr txBox="1"/>
          <p:nvPr/>
        </p:nvSpPr>
        <p:spPr>
          <a:xfrm>
            <a:off x="8294572" y="3547361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Sydney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B9348-9BB7-26F7-0283-E83E164105B6}"/>
              </a:ext>
            </a:extLst>
          </p:cNvPr>
          <p:cNvSpPr txBox="1"/>
          <p:nvPr/>
        </p:nvSpPr>
        <p:spPr>
          <a:xfrm>
            <a:off x="623888" y="6273800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VICTORIA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C18841-869A-9E53-6B54-07786BBB5E00}"/>
              </a:ext>
            </a:extLst>
          </p:cNvPr>
          <p:cNvSpPr txBox="1"/>
          <p:nvPr/>
        </p:nvSpPr>
        <p:spPr>
          <a:xfrm>
            <a:off x="3492217" y="5205396"/>
            <a:ext cx="19844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AUSTRALIAN CAPITAL TERRITORY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825339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00880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lahirnya</a:t>
            </a:r>
            <a:r>
              <a:rPr lang="en-AU" dirty="0"/>
              <a:t> </a:t>
            </a:r>
            <a:r>
              <a:rPr lang="en-AU" dirty="0" err="1"/>
              <a:t>industri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Australia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hangat</a:t>
            </a:r>
            <a:r>
              <a:rPr lang="en-AU" dirty="0"/>
              <a:t>, </a:t>
            </a:r>
            <a:r>
              <a:rPr lang="en-AU" dirty="0" err="1"/>
              <a:t>lembap</a:t>
            </a:r>
            <a:r>
              <a:rPr lang="en-AU" dirty="0"/>
              <a:t> yang ideal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kematangan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Shiraz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Dikenal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anggurnya</a:t>
            </a:r>
            <a:r>
              <a:rPr lang="en-AU" dirty="0"/>
              <a:t> yang </a:t>
            </a:r>
            <a:r>
              <a:rPr lang="en-AU" dirty="0" err="1"/>
              <a:t>bertekstur</a:t>
            </a:r>
            <a:r>
              <a:rPr lang="en-AU" dirty="0"/>
              <a:t> medium body, </a:t>
            </a:r>
            <a:r>
              <a:rPr lang="en-AU" dirty="0" err="1"/>
              <a:t>gurih</a:t>
            </a:r>
            <a:r>
              <a:rPr lang="en-AU" dirty="0"/>
              <a:t> dan </a:t>
            </a:r>
            <a:r>
              <a:rPr lang="en-AU" dirty="0" err="1"/>
              <a:t>kompleks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Anggur</a:t>
            </a:r>
            <a:r>
              <a:rPr lang="en-AU" dirty="0"/>
              <a:t> Shiraz </a:t>
            </a:r>
            <a:r>
              <a:rPr lang="en-AU" dirty="0" err="1"/>
              <a:t>muda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Hunter </a:t>
            </a:r>
            <a:r>
              <a:rPr lang="en-AU" dirty="0" err="1"/>
              <a:t>menampilkan</a:t>
            </a:r>
            <a:r>
              <a:rPr lang="en-AU" dirty="0"/>
              <a:t> </a:t>
            </a:r>
            <a:r>
              <a:rPr lang="en-AU" dirty="0" err="1"/>
              <a:t>beri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dan </a:t>
            </a:r>
            <a:r>
              <a:rPr lang="en-AU" dirty="0" err="1"/>
              <a:t>beri</a:t>
            </a:r>
            <a:r>
              <a:rPr lang="en-AU" dirty="0"/>
              <a:t> </a:t>
            </a:r>
            <a:r>
              <a:rPr lang="en-AU" dirty="0" err="1"/>
              <a:t>gelap</a:t>
            </a:r>
            <a:r>
              <a:rPr lang="en-AU" dirty="0"/>
              <a:t>, </a:t>
            </a:r>
            <a:r>
              <a:rPr lang="en-AU" dirty="0" err="1"/>
              <a:t>bumbu</a:t>
            </a:r>
            <a:r>
              <a:rPr lang="en-AU" dirty="0"/>
              <a:t> dan </a:t>
            </a:r>
            <a:r>
              <a:rPr lang="en-AU" dirty="0" err="1"/>
              <a:t>tanin</a:t>
            </a:r>
            <a:r>
              <a:rPr lang="en-AU" dirty="0"/>
              <a:t> yang </a:t>
            </a:r>
            <a:r>
              <a:rPr lang="en-AU" dirty="0" err="1"/>
              <a:t>banyak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Anggur</a:t>
            </a:r>
            <a:r>
              <a:rPr lang="en-AU" dirty="0"/>
              <a:t> Shiraz Hunter yang </a:t>
            </a:r>
            <a:r>
              <a:rPr lang="en-AU" dirty="0" err="1"/>
              <a:t>berumur</a:t>
            </a:r>
            <a:r>
              <a:rPr lang="en-AU" dirty="0"/>
              <a:t>,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kelembutan</a:t>
            </a:r>
            <a:r>
              <a:rPr lang="en-AU" dirty="0"/>
              <a:t> dan rasa yang kaya,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sentuhan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dan </a:t>
            </a:r>
            <a:r>
              <a:rPr lang="en-AU" dirty="0" err="1"/>
              <a:t>kompleksitas</a:t>
            </a:r>
            <a:r>
              <a:rPr lang="en-AU" dirty="0"/>
              <a:t> </a:t>
            </a:r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tumbuhnya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HUNTER VALLEY</a:t>
            </a:r>
          </a:p>
        </p:txBody>
      </p:sp>
    </p:spTree>
    <p:extLst>
      <p:ext uri="{BB962C8B-B14F-4D97-AF65-F5344CB8AC3E}">
        <p14:creationId xmlns:p14="http://schemas.microsoft.com/office/powerpoint/2010/main" val="125393136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403759"/>
            <a:ext cx="4586774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Kancah</a:t>
            </a:r>
            <a:r>
              <a:rPr lang="en-AU" dirty="0"/>
              <a:t> </a:t>
            </a:r>
            <a:r>
              <a:rPr lang="en-AU" dirty="0" err="1"/>
              <a:t>pembuatan</a:t>
            </a:r>
            <a:r>
              <a:rPr lang="en-AU" dirty="0"/>
              <a:t>  wine yang </a:t>
            </a:r>
            <a:r>
              <a:rPr lang="en-AU" dirty="0" err="1"/>
              <a:t>berkembang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dorongan</a:t>
            </a:r>
            <a:r>
              <a:rPr lang="en-AU" dirty="0"/>
              <a:t> </a:t>
            </a:r>
            <a:r>
              <a:rPr lang="en-AU" dirty="0" err="1"/>
              <a:t>kuat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inovasi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adalah</a:t>
            </a:r>
            <a:r>
              <a:rPr lang="en-AU" dirty="0"/>
              <a:t> red wine yang </a:t>
            </a:r>
            <a:r>
              <a:rPr lang="en-AU" dirty="0" err="1"/>
              <a:t>telah</a:t>
            </a:r>
            <a:r>
              <a:rPr lang="en-AU" dirty="0"/>
              <a:t> </a:t>
            </a:r>
            <a:r>
              <a:rPr lang="en-AU" dirty="0" err="1"/>
              <a:t>membawa</a:t>
            </a:r>
            <a:r>
              <a:rPr lang="en-AU" dirty="0"/>
              <a:t> </a:t>
            </a:r>
            <a:r>
              <a:rPr lang="en-AU" dirty="0" err="1"/>
              <a:t>ketenaran</a:t>
            </a:r>
            <a:r>
              <a:rPr lang="en-AU" dirty="0"/>
              <a:t> </a:t>
            </a:r>
            <a:r>
              <a:rPr lang="en-AU" dirty="0" err="1"/>
              <a:t>terbesar</a:t>
            </a:r>
            <a:r>
              <a:rPr lang="en-AU" dirty="0"/>
              <a:t> </a:t>
            </a:r>
            <a:r>
              <a:rPr lang="en-AU" dirty="0" err="1"/>
              <a:t>distrik</a:t>
            </a:r>
            <a:r>
              <a:rPr lang="en-AU" dirty="0"/>
              <a:t> Canberra.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Perpaduan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geologi</a:t>
            </a:r>
            <a:r>
              <a:rPr lang="en-AU" dirty="0"/>
              <a:t>, </a:t>
            </a:r>
            <a:r>
              <a:rPr lang="en-AU" dirty="0" err="1"/>
              <a:t>iklim</a:t>
            </a:r>
            <a:r>
              <a:rPr lang="en-AU" dirty="0"/>
              <a:t> dan </a:t>
            </a:r>
            <a:r>
              <a:rPr lang="en-AU" dirty="0" err="1"/>
              <a:t>keahlian</a:t>
            </a:r>
            <a:r>
              <a:rPr lang="en-AU" dirty="0"/>
              <a:t> </a:t>
            </a:r>
            <a:r>
              <a:rPr lang="en-AU" dirty="0" err="1"/>
              <a:t>menciptakan</a:t>
            </a:r>
            <a:r>
              <a:rPr lang="en-AU" dirty="0"/>
              <a:t> Shiraz yang </a:t>
            </a:r>
            <a:r>
              <a:rPr lang="en-AU" dirty="0" err="1"/>
              <a:t>penuh</a:t>
            </a:r>
            <a:r>
              <a:rPr lang="en-AU" dirty="0"/>
              <a:t> </a:t>
            </a:r>
            <a:r>
              <a:rPr lang="en-AU" dirty="0" err="1"/>
              <a:t>bumbu</a:t>
            </a:r>
            <a:r>
              <a:rPr lang="en-AU" dirty="0"/>
              <a:t>, </a:t>
            </a:r>
            <a:r>
              <a:rPr lang="en-AU" dirty="0" err="1"/>
              <a:t>bermerica</a:t>
            </a:r>
            <a:r>
              <a:rPr lang="en-AU" dirty="0"/>
              <a:t>, ramping </a:t>
            </a:r>
            <a:r>
              <a:rPr lang="en-AU" dirty="0" err="1"/>
              <a:t>namun</a:t>
            </a:r>
            <a:r>
              <a:rPr lang="en-AU" dirty="0"/>
              <a:t> </a:t>
            </a:r>
            <a:r>
              <a:rPr lang="en-AU" dirty="0" err="1"/>
              <a:t>berimbang</a:t>
            </a:r>
            <a:r>
              <a:rPr lang="en-AU" dirty="0"/>
              <a:t> dan </a:t>
            </a:r>
            <a:r>
              <a:rPr lang="en-AU" dirty="0" err="1"/>
              <a:t>penuh</a:t>
            </a:r>
            <a:r>
              <a:rPr lang="en-AU" dirty="0"/>
              <a:t> rasa.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Rumah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Clonakilla</a:t>
            </a:r>
            <a:r>
              <a:rPr lang="en-AU" dirty="0"/>
              <a:t>, </a:t>
            </a:r>
            <a:r>
              <a:rPr lang="en-AU" dirty="0" err="1"/>
              <a:t>produsen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campuran</a:t>
            </a:r>
            <a:r>
              <a:rPr lang="en-AU" dirty="0"/>
              <a:t> Shiraz-Viognier yang </a:t>
            </a:r>
            <a:r>
              <a:rPr lang="en-AU" dirty="0" err="1"/>
              <a:t>ternama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DISTRIK CANBERRA</a:t>
            </a:r>
          </a:p>
        </p:txBody>
      </p:sp>
    </p:spTree>
    <p:extLst>
      <p:ext uri="{BB962C8B-B14F-4D97-AF65-F5344CB8AC3E}">
        <p14:creationId xmlns:p14="http://schemas.microsoft.com/office/powerpoint/2010/main" val="86427211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country&#10;&#10;AI-generated content may be incorrect.">
            <a:extLst>
              <a:ext uri="{FF2B5EF4-FFF2-40B4-BE49-F238E27FC236}">
                <a16:creationId xmlns:a16="http://schemas.microsoft.com/office/drawing/2014/main" id="{38D7EDB2-2001-3739-044C-DBFB6E4236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8B5A7-BBE7-AD5E-2FDE-26698DB17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BARAT AUSTRALIA</a:t>
            </a:r>
            <a:b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2C893-B72E-43D6-B8F1-D48991B3B7E8}"/>
              </a:ext>
            </a:extLst>
          </p:cNvPr>
          <p:cNvSpPr txBox="1"/>
          <p:nvPr/>
        </p:nvSpPr>
        <p:spPr>
          <a:xfrm>
            <a:off x="6378610" y="993066"/>
            <a:ext cx="22065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SWAN DISTRICT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1D0076-7FA9-5254-82D9-72AACB28481A}"/>
              </a:ext>
            </a:extLst>
          </p:cNvPr>
          <p:cNvSpPr txBox="1"/>
          <p:nvPr/>
        </p:nvSpPr>
        <p:spPr>
          <a:xfrm>
            <a:off x="3155333" y="4778962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MARGARET RIVER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AD070-53B5-7A6E-4C00-56322E3A5A68}"/>
              </a:ext>
            </a:extLst>
          </p:cNvPr>
          <p:cNvSpPr txBox="1"/>
          <p:nvPr/>
        </p:nvSpPr>
        <p:spPr>
          <a:xfrm>
            <a:off x="5169437" y="1740485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Perth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610862-7E6D-3671-E4C2-A3B666EF2A81}"/>
              </a:ext>
            </a:extLst>
          </p:cNvPr>
          <p:cNvSpPr txBox="1"/>
          <p:nvPr/>
        </p:nvSpPr>
        <p:spPr>
          <a:xfrm>
            <a:off x="9275814" y="6007828"/>
            <a:ext cx="22065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GREAT SOUTHERN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508C02-BB4F-B6CF-DF0B-79A3925EB232}"/>
              </a:ext>
            </a:extLst>
          </p:cNvPr>
          <p:cNvSpPr txBox="1"/>
          <p:nvPr/>
        </p:nvSpPr>
        <p:spPr>
          <a:xfrm>
            <a:off x="4311567" y="3551823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GEOGRAPHE</a:t>
            </a:r>
            <a:endParaRPr lang="en-US" sz="1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4750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4149114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paling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ditanam</a:t>
            </a:r>
            <a:r>
              <a:rPr lang="en-AU" dirty="0"/>
              <a:t>, </a:t>
            </a:r>
            <a:r>
              <a:rPr lang="en-AU" dirty="0" err="1"/>
              <a:t>setelah</a:t>
            </a:r>
            <a:r>
              <a:rPr lang="en-AU" dirty="0"/>
              <a:t> Cabernet Sauvignon yang sangat </a:t>
            </a:r>
            <a:r>
              <a:rPr lang="en-AU" dirty="0" err="1"/>
              <a:t>terkenal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Mediterania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pengaruh</a:t>
            </a:r>
            <a:r>
              <a:rPr lang="en-AU" dirty="0"/>
              <a:t> </a:t>
            </a:r>
            <a:r>
              <a:rPr lang="en-AU" dirty="0" err="1"/>
              <a:t>maritim</a:t>
            </a:r>
            <a:r>
              <a:rPr lang="en-AU" dirty="0"/>
              <a:t> yang </a:t>
            </a:r>
            <a:r>
              <a:rPr lang="en-AU" dirty="0" err="1"/>
              <a:t>kuat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samudra</a:t>
            </a:r>
            <a:r>
              <a:rPr lang="en-AU" dirty="0"/>
              <a:t> di </a:t>
            </a:r>
            <a:r>
              <a:rPr lang="en-AU" dirty="0" err="1"/>
              <a:t>tiga</a:t>
            </a:r>
            <a:r>
              <a:rPr lang="en-AU" dirty="0"/>
              <a:t> </a:t>
            </a:r>
            <a:r>
              <a:rPr lang="en-AU" dirty="0" err="1"/>
              <a:t>sisi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menunjukan</a:t>
            </a:r>
            <a:r>
              <a:rPr lang="en-AU" dirty="0"/>
              <a:t> </a:t>
            </a:r>
            <a:r>
              <a:rPr lang="en-AU" dirty="0" err="1"/>
              <a:t>kematangan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, </a:t>
            </a:r>
            <a:r>
              <a:rPr lang="en-AU" dirty="0" err="1"/>
              <a:t>gairah</a:t>
            </a:r>
            <a:r>
              <a:rPr lang="en-AU" dirty="0"/>
              <a:t>, </a:t>
            </a:r>
            <a:r>
              <a:rPr lang="en-AU" dirty="0" err="1"/>
              <a:t>kedalaman</a:t>
            </a:r>
            <a:r>
              <a:rPr lang="en-AU" dirty="0"/>
              <a:t> rasa dan </a:t>
            </a:r>
            <a:r>
              <a:rPr lang="en-AU" dirty="0" err="1"/>
              <a:t>keutuhan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Level </a:t>
            </a:r>
            <a:r>
              <a:rPr lang="en-AU" dirty="0" err="1"/>
              <a:t>asam</a:t>
            </a:r>
            <a:r>
              <a:rPr lang="en-AU" dirty="0"/>
              <a:t> yang </a:t>
            </a:r>
            <a:r>
              <a:rPr lang="en-AU" dirty="0" err="1"/>
              <a:t>tepat</a:t>
            </a:r>
            <a:r>
              <a:rPr lang="en-AU" dirty="0"/>
              <a:t> </a:t>
            </a:r>
            <a:r>
              <a:rPr lang="en-AU" dirty="0" err="1"/>
              <a:t>memungkinkan</a:t>
            </a:r>
            <a:r>
              <a:rPr lang="en-AU" dirty="0"/>
              <a:t> Shiraz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menua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baik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MARGARET RIVER</a:t>
            </a:r>
          </a:p>
        </p:txBody>
      </p:sp>
    </p:spTree>
    <p:extLst>
      <p:ext uri="{BB962C8B-B14F-4D97-AF65-F5344CB8AC3E}">
        <p14:creationId xmlns:p14="http://schemas.microsoft.com/office/powerpoint/2010/main" val="14164333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4985360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Lokasi di Selatan Negara </a:t>
            </a:r>
            <a:r>
              <a:rPr lang="en-AU" dirty="0" err="1"/>
              <a:t>memberi</a:t>
            </a:r>
            <a:r>
              <a:rPr lang="en-AU" dirty="0"/>
              <a:t> wilayah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maritim</a:t>
            </a:r>
            <a:r>
              <a:rPr lang="en-AU" dirty="0"/>
              <a:t> yang </a:t>
            </a:r>
            <a:r>
              <a:rPr lang="en-AU" dirty="0" err="1"/>
              <a:t>sejuk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Lima sub-wilayah yang </a:t>
            </a:r>
            <a:r>
              <a:rPr lang="en-AU" dirty="0" err="1"/>
              <a:t>khas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hidup</a:t>
            </a:r>
            <a:r>
              <a:rPr lang="en-AU" dirty="0"/>
              <a:t> yang </a:t>
            </a:r>
            <a:r>
              <a:rPr lang="en-AU" dirty="0" err="1"/>
              <a:t>sehat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penanaman</a:t>
            </a:r>
            <a:r>
              <a:rPr lang="en-AU" dirty="0"/>
              <a:t> </a:t>
            </a: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nyaris</a:t>
            </a:r>
            <a:r>
              <a:rPr lang="en-AU" dirty="0"/>
              <a:t> </a:t>
            </a:r>
            <a:r>
              <a:rPr lang="en-AU" dirty="0" err="1"/>
              <a:t>bebas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hama</a:t>
            </a:r>
            <a:r>
              <a:rPr lang="en-AU" dirty="0"/>
              <a:t> dan </a:t>
            </a:r>
            <a:r>
              <a:rPr lang="en-AU" dirty="0" err="1"/>
              <a:t>penyakit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dengan</a:t>
            </a:r>
            <a:r>
              <a:rPr lang="en-AU" dirty="0"/>
              <a:t> style medium body dan </a:t>
            </a:r>
            <a:r>
              <a:rPr lang="en-AU" dirty="0" err="1"/>
              <a:t>menunjukkan</a:t>
            </a:r>
            <a:r>
              <a:rPr lang="en-AU" dirty="0"/>
              <a:t> </a:t>
            </a:r>
            <a:r>
              <a:rPr lang="en-AU" dirty="0" err="1"/>
              <a:t>campuran</a:t>
            </a:r>
            <a:r>
              <a:rPr lang="en-AU" dirty="0"/>
              <a:t> </a:t>
            </a:r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tumbuhnya</a:t>
            </a:r>
            <a:r>
              <a:rPr lang="en-AU" dirty="0"/>
              <a:t> </a:t>
            </a:r>
            <a:r>
              <a:rPr lang="en-AU" dirty="0" err="1"/>
              <a:t>ditunjukan</a:t>
            </a:r>
            <a:r>
              <a:rPr lang="en-AU" dirty="0"/>
              <a:t>  </a:t>
            </a:r>
            <a:r>
              <a:rPr lang="en-AU" dirty="0" err="1"/>
              <a:t>dari</a:t>
            </a:r>
            <a:r>
              <a:rPr lang="en-AU" dirty="0"/>
              <a:t> liquorice, </a:t>
            </a:r>
            <a:r>
              <a:rPr lang="en-AU" dirty="0" err="1"/>
              <a:t>bumbu</a:t>
            </a:r>
            <a:r>
              <a:rPr lang="en-AU" dirty="0"/>
              <a:t>, </a:t>
            </a:r>
            <a:r>
              <a:rPr lang="en-AU" dirty="0" err="1"/>
              <a:t>merica</a:t>
            </a:r>
            <a:r>
              <a:rPr lang="en-AU" dirty="0"/>
              <a:t>, </a:t>
            </a:r>
            <a:r>
              <a:rPr lang="en-AU" dirty="0" err="1"/>
              <a:t>ceri</a:t>
            </a:r>
            <a:r>
              <a:rPr lang="en-AU" dirty="0"/>
              <a:t> dan plum</a:t>
            </a:r>
          </a:p>
          <a:p>
            <a:pPr>
              <a:spcBef>
                <a:spcPts val="800"/>
              </a:spcBef>
            </a:pPr>
            <a:r>
              <a:rPr lang="en-AU" dirty="0"/>
              <a:t>Banyak </a:t>
            </a:r>
            <a:r>
              <a:rPr lang="en-AU" dirty="0" err="1"/>
              <a:t>produsen</a:t>
            </a:r>
            <a:r>
              <a:rPr lang="en-AU" dirty="0"/>
              <a:t> </a:t>
            </a:r>
            <a:r>
              <a:rPr lang="en-AU" dirty="0" err="1"/>
              <a:t>menghindari</a:t>
            </a:r>
            <a:r>
              <a:rPr lang="en-AU" dirty="0"/>
              <a:t> </a:t>
            </a:r>
            <a:r>
              <a:rPr lang="en-AU" dirty="0" err="1"/>
              <a:t>penggunaan</a:t>
            </a:r>
            <a:r>
              <a:rPr lang="en-AU" dirty="0"/>
              <a:t> </a:t>
            </a:r>
            <a:r>
              <a:rPr lang="en-AU" dirty="0" err="1"/>
              <a:t>berlebihan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oak Amerika,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memungkinkan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bersinar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GREAT SOUTHERN</a:t>
            </a:r>
          </a:p>
        </p:txBody>
      </p:sp>
    </p:spTree>
    <p:extLst>
      <p:ext uri="{BB962C8B-B14F-4D97-AF65-F5344CB8AC3E}">
        <p14:creationId xmlns:p14="http://schemas.microsoft.com/office/powerpoint/2010/main" val="345806356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953729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hangat</a:t>
            </a:r>
            <a:r>
              <a:rPr lang="en-AU" dirty="0"/>
              <a:t> yang </a:t>
            </a:r>
            <a:r>
              <a:rPr lang="en-AU" dirty="0" err="1"/>
              <a:t>dimodifikasi</a:t>
            </a:r>
            <a:r>
              <a:rPr lang="en-AU" dirty="0"/>
              <a:t> oleh </a:t>
            </a:r>
            <a:r>
              <a:rPr lang="en-AU" dirty="0" err="1"/>
              <a:t>angin</a:t>
            </a:r>
            <a:r>
              <a:rPr lang="en-AU" dirty="0"/>
              <a:t> </a:t>
            </a:r>
            <a:r>
              <a:rPr lang="en-AU" dirty="0" err="1"/>
              <a:t>samudra</a:t>
            </a:r>
            <a:r>
              <a:rPr lang="en-AU" dirty="0"/>
              <a:t> </a:t>
            </a:r>
            <a:r>
              <a:rPr lang="en-AU" dirty="0" err="1"/>
              <a:t>Hindia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cenderung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rasa yang </a:t>
            </a:r>
            <a:r>
              <a:rPr lang="en-AU" dirty="0" err="1"/>
              <a:t>berani</a:t>
            </a:r>
            <a:r>
              <a:rPr lang="en-AU" dirty="0"/>
              <a:t> </a:t>
            </a:r>
            <a:r>
              <a:rPr lang="en-AU" dirty="0" err="1"/>
              <a:t>namun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yang </a:t>
            </a:r>
            <a:r>
              <a:rPr lang="en-AU" dirty="0" err="1"/>
              <a:t>lembut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Produsen</a:t>
            </a:r>
            <a:r>
              <a:rPr lang="en-AU" dirty="0"/>
              <a:t> </a:t>
            </a:r>
            <a:r>
              <a:rPr lang="en-AU" dirty="0" err="1"/>
              <a:t>mulai</a:t>
            </a:r>
            <a:r>
              <a:rPr lang="en-AU" dirty="0"/>
              <a:t> </a:t>
            </a:r>
            <a:r>
              <a:rPr lang="en-AU" dirty="0" err="1"/>
              <a:t>menggeser</a:t>
            </a:r>
            <a:r>
              <a:rPr lang="en-AU" dirty="0"/>
              <a:t> </a:t>
            </a:r>
            <a:r>
              <a:rPr lang="en-AU" dirty="0" err="1"/>
              <a:t>gaya</a:t>
            </a:r>
            <a:r>
              <a:rPr lang="en-AU" dirty="0"/>
              <a:t> </a:t>
            </a:r>
            <a:r>
              <a:rPr lang="en-AU" dirty="0" err="1"/>
              <a:t>mereka</a:t>
            </a:r>
            <a:r>
              <a:rPr lang="en-AU" dirty="0"/>
              <a:t> </a:t>
            </a:r>
            <a:r>
              <a:rPr lang="en-AU" dirty="0" err="1"/>
              <a:t>sehingga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medium body </a:t>
            </a:r>
            <a:r>
              <a:rPr lang="en-AU" dirty="0" err="1"/>
              <a:t>daripada</a:t>
            </a:r>
            <a:r>
              <a:rPr lang="en-AU" dirty="0"/>
              <a:t> </a:t>
            </a:r>
            <a:r>
              <a:rPr lang="en-AU" dirty="0" err="1"/>
              <a:t>gaya</a:t>
            </a:r>
            <a:r>
              <a:rPr lang="en-AU" dirty="0"/>
              <a:t> </a:t>
            </a:r>
            <a:r>
              <a:rPr lang="en-AU" dirty="0" err="1"/>
              <a:t>bertekstur</a:t>
            </a:r>
            <a:r>
              <a:rPr lang="en-AU" dirty="0"/>
              <a:t> </a:t>
            </a:r>
            <a:r>
              <a:rPr lang="en-AU" dirty="0" err="1"/>
              <a:t>kental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Karakter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pada </a:t>
            </a:r>
            <a:r>
              <a:rPr lang="en-AU" dirty="0" err="1"/>
              <a:t>spektrum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ceri</a:t>
            </a:r>
            <a:r>
              <a:rPr lang="en-AU" dirty="0"/>
              <a:t> </a:t>
            </a:r>
            <a:r>
              <a:rPr lang="en-AU" dirty="0" err="1"/>
              <a:t>atau</a:t>
            </a:r>
            <a:r>
              <a:rPr lang="en-AU" dirty="0"/>
              <a:t> </a:t>
            </a:r>
            <a:r>
              <a:rPr lang="en-AU" dirty="0" err="1"/>
              <a:t>beri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sentuhan</a:t>
            </a:r>
            <a:r>
              <a:rPr lang="en-AU" dirty="0"/>
              <a:t> mint dan </a:t>
            </a:r>
            <a:r>
              <a:rPr lang="en-AU" dirty="0" err="1"/>
              <a:t>bumbu</a:t>
            </a:r>
            <a:r>
              <a:rPr lang="en-AU" dirty="0"/>
              <a:t> </a:t>
            </a:r>
            <a:r>
              <a:rPr lang="en-AU" dirty="0" err="1"/>
              <a:t>merica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GEOGRAPHE</a:t>
            </a:r>
          </a:p>
        </p:txBody>
      </p:sp>
    </p:spTree>
    <p:extLst>
      <p:ext uri="{BB962C8B-B14F-4D97-AF65-F5344CB8AC3E}">
        <p14:creationId xmlns:p14="http://schemas.microsoft.com/office/powerpoint/2010/main" val="209953959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0009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wilayah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terhangat</a:t>
            </a:r>
            <a:r>
              <a:rPr lang="en-AU" dirty="0"/>
              <a:t> dan </a:t>
            </a:r>
            <a:r>
              <a:rPr lang="en-AU" dirty="0" err="1"/>
              <a:t>tertua</a:t>
            </a:r>
            <a:r>
              <a:rPr lang="en-AU" dirty="0"/>
              <a:t> di Australia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Kondisi</a:t>
            </a:r>
            <a:r>
              <a:rPr lang="en-AU" dirty="0"/>
              <a:t> </a:t>
            </a:r>
            <a:r>
              <a:rPr lang="en-AU" dirty="0" err="1"/>
              <a:t>sempurna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produksi</a:t>
            </a:r>
            <a:r>
              <a:rPr lang="en-AU" dirty="0"/>
              <a:t> Shiraz,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Mediterania</a:t>
            </a:r>
            <a:r>
              <a:rPr lang="en-AU" dirty="0"/>
              <a:t> yang </a:t>
            </a:r>
            <a:r>
              <a:rPr lang="en-AU" dirty="0" err="1"/>
              <a:t>hangat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panas</a:t>
            </a:r>
            <a:r>
              <a:rPr lang="en-AU" dirty="0"/>
              <a:t> dan </a:t>
            </a:r>
            <a:r>
              <a:rPr lang="en-AU" dirty="0" err="1"/>
              <a:t>kondisi</a:t>
            </a:r>
            <a:r>
              <a:rPr lang="en-AU" dirty="0"/>
              <a:t> yang sangat </a:t>
            </a:r>
            <a:r>
              <a:rPr lang="en-AU" dirty="0" err="1"/>
              <a:t>kering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musim</a:t>
            </a:r>
            <a:r>
              <a:rPr lang="en-AU" dirty="0"/>
              <a:t> </a:t>
            </a:r>
            <a:r>
              <a:rPr lang="en-AU" dirty="0" err="1"/>
              <a:t>pematangan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menunjukkan</a:t>
            </a:r>
            <a:r>
              <a:rPr lang="en-AU" dirty="0"/>
              <a:t> </a:t>
            </a:r>
            <a:r>
              <a:rPr lang="en-AU" dirty="0" err="1"/>
              <a:t>spektrum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matang</a:t>
            </a:r>
            <a:r>
              <a:rPr lang="en-AU" dirty="0"/>
              <a:t> dan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kering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tetes </a:t>
            </a:r>
            <a:r>
              <a:rPr lang="en-AU" dirty="0" err="1"/>
              <a:t>tekstur</a:t>
            </a:r>
            <a:r>
              <a:rPr lang="en-AU" dirty="0"/>
              <a:t> </a:t>
            </a:r>
            <a:r>
              <a:rPr lang="en-AU" dirty="0" err="1"/>
              <a:t>kental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Kelembutan</a:t>
            </a:r>
            <a:r>
              <a:rPr lang="en-AU" dirty="0"/>
              <a:t> dan rasa yang </a:t>
            </a:r>
            <a:r>
              <a:rPr lang="en-AU" dirty="0" err="1"/>
              <a:t>menetap</a:t>
            </a:r>
            <a:r>
              <a:rPr lang="en-AU" dirty="0"/>
              <a:t> lama pada </a:t>
            </a:r>
            <a:r>
              <a:rPr lang="en-AU" dirty="0" err="1"/>
              <a:t>lidah</a:t>
            </a:r>
            <a:r>
              <a:rPr lang="en-AU" dirty="0"/>
              <a:t> </a:t>
            </a:r>
            <a:r>
              <a:rPr lang="en-AU" dirty="0" err="1"/>
              <a:t>ditemukan</a:t>
            </a:r>
            <a:r>
              <a:rPr lang="en-AU" dirty="0"/>
              <a:t> pada Shiraz </a:t>
            </a:r>
            <a:r>
              <a:rPr lang="en-AU" dirty="0" err="1"/>
              <a:t>dari</a:t>
            </a:r>
            <a:r>
              <a:rPr lang="en-AU" dirty="0"/>
              <a:t> Swan Valley, </a:t>
            </a:r>
            <a:r>
              <a:rPr lang="en-AU" dirty="0" err="1"/>
              <a:t>memberikan</a:t>
            </a:r>
            <a:r>
              <a:rPr lang="en-AU" dirty="0"/>
              <a:t> </a:t>
            </a:r>
            <a:r>
              <a:rPr lang="en-AU" dirty="0" err="1"/>
              <a:t>keluwesan</a:t>
            </a:r>
            <a:r>
              <a:rPr lang="en-AU" dirty="0"/>
              <a:t> dan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muda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diminum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SWAN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VALLEY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4A0A082-7E84-B9BA-2D66-F407130B4240}"/>
              </a:ext>
            </a:extLst>
          </p:cNvPr>
          <p:cNvSpPr txBox="1">
            <a:spLocks/>
          </p:cNvSpPr>
          <p:nvPr/>
        </p:nvSpPr>
        <p:spPr>
          <a:xfrm rot="16200000">
            <a:off x="-383603" y="5100465"/>
            <a:ext cx="2214938" cy="1999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None/>
            </a:pPr>
            <a:r>
              <a:rPr lang="en-AU" sz="1000" b="1" dirty="0">
                <a:solidFill>
                  <a:schemeClr val="bg1"/>
                </a:solidFill>
              </a:rPr>
              <a:t>Credit: </a:t>
            </a:r>
            <a:r>
              <a:rPr lang="en-AU" sz="1000" dirty="0">
                <a:solidFill>
                  <a:schemeClr val="bg1"/>
                </a:solidFill>
              </a:rPr>
              <a:t>Tourism Western Australia</a:t>
            </a:r>
          </a:p>
        </p:txBody>
      </p:sp>
    </p:spTree>
    <p:extLst>
      <p:ext uri="{BB962C8B-B14F-4D97-AF65-F5344CB8AC3E}">
        <p14:creationId xmlns:p14="http://schemas.microsoft.com/office/powerpoint/2010/main" val="3754336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the united states&#10;&#10;AI-generated content may be incorrect.">
            <a:extLst>
              <a:ext uri="{FF2B5EF4-FFF2-40B4-BE49-F238E27FC236}">
                <a16:creationId xmlns:a16="http://schemas.microsoft.com/office/drawing/2014/main" id="{D657642B-DFFD-5585-337D-B1E9FC939B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92BD1-7FB5-096D-FBAB-D2563F020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1577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VICTORIA</a:t>
            </a:r>
            <a:b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ECA385-AC4A-4200-DDD9-32178A1ADA3A}"/>
              </a:ext>
            </a:extLst>
          </p:cNvPr>
          <p:cNvSpPr txBox="1"/>
          <p:nvPr/>
        </p:nvSpPr>
        <p:spPr>
          <a:xfrm>
            <a:off x="2202915" y="2628716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GRAMPIANS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136F1-B7A4-5F6E-E42A-7C1855872A9B}"/>
              </a:ext>
            </a:extLst>
          </p:cNvPr>
          <p:cNvSpPr txBox="1"/>
          <p:nvPr/>
        </p:nvSpPr>
        <p:spPr>
          <a:xfrm>
            <a:off x="4469871" y="2404229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HEATHCOTE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0C24CC-0A4A-9B9C-1271-24A44C8AA4CC}"/>
              </a:ext>
            </a:extLst>
          </p:cNvPr>
          <p:cNvSpPr txBox="1"/>
          <p:nvPr/>
        </p:nvSpPr>
        <p:spPr>
          <a:xfrm>
            <a:off x="6672784" y="2365685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BEECHWORTH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D0CB10-84B1-2104-0B09-6DD9DA1BB077}"/>
              </a:ext>
            </a:extLst>
          </p:cNvPr>
          <p:cNvSpPr txBox="1"/>
          <p:nvPr/>
        </p:nvSpPr>
        <p:spPr>
          <a:xfrm>
            <a:off x="6509224" y="4649604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Melbourne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354677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barrel&#10;&#10;AI-generated content may be incorrect.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5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927711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Sejarah Shiraz Australia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Bagaimana</a:t>
            </a:r>
            <a:r>
              <a:rPr lang="en-AU" dirty="0"/>
              <a:t> Shiraz </a:t>
            </a:r>
            <a:r>
              <a:rPr lang="en-AU" dirty="0" err="1"/>
              <a:t>ditumbuhkan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Bagaimana</a:t>
            </a:r>
            <a:r>
              <a:rPr lang="en-AU" dirty="0"/>
              <a:t> Shiraz </a:t>
            </a:r>
            <a:r>
              <a:rPr lang="en-AU" dirty="0" err="1"/>
              <a:t>dibuat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Perbedaan</a:t>
            </a:r>
            <a:r>
              <a:rPr lang="en-AU" dirty="0"/>
              <a:t> </a:t>
            </a:r>
            <a:r>
              <a:rPr lang="en-AU" dirty="0" err="1"/>
              <a:t>gaya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Di mana </a:t>
            </a:r>
            <a:r>
              <a:rPr lang="en-AU" dirty="0" err="1"/>
              <a:t>ditanamnya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Profil</a:t>
            </a:r>
            <a:r>
              <a:rPr lang="en-AU" dirty="0"/>
              <a:t> rasa dan </a:t>
            </a:r>
            <a:r>
              <a:rPr lang="en-AU" dirty="0" err="1"/>
              <a:t>karakter</a:t>
            </a:r>
            <a:r>
              <a:rPr lang="en-AU" dirty="0"/>
              <a:t>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4156929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Lokomotif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produksi</a:t>
            </a:r>
            <a:r>
              <a:rPr lang="en-AU" dirty="0"/>
              <a:t> Shiraz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Kondisi</a:t>
            </a:r>
            <a:r>
              <a:rPr lang="en-AU" dirty="0"/>
              <a:t> </a:t>
            </a:r>
            <a:r>
              <a:rPr lang="en-AU" dirty="0" err="1"/>
              <a:t>lingkungan</a:t>
            </a:r>
            <a:r>
              <a:rPr lang="en-AU" dirty="0"/>
              <a:t> yang </a:t>
            </a:r>
            <a:r>
              <a:rPr lang="en-AU" dirty="0" err="1"/>
              <a:t>sempurna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Shiraz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suhu</a:t>
            </a:r>
            <a:r>
              <a:rPr lang="en-AU" dirty="0"/>
              <a:t> </a:t>
            </a:r>
            <a:r>
              <a:rPr lang="en-AU" dirty="0" err="1"/>
              <a:t>hangat</a:t>
            </a:r>
            <a:r>
              <a:rPr lang="en-AU" dirty="0"/>
              <a:t> </a:t>
            </a:r>
            <a:r>
              <a:rPr lang="en-AU" dirty="0" err="1"/>
              <a:t>sampai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panas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mediteranian</a:t>
            </a:r>
            <a:r>
              <a:rPr lang="en-AU" dirty="0"/>
              <a:t> dan sangat </a:t>
            </a:r>
            <a:r>
              <a:rPr lang="en-AU" dirty="0" err="1"/>
              <a:t>kering</a:t>
            </a:r>
            <a:r>
              <a:rPr lang="en-AU" dirty="0"/>
              <a:t> pada </a:t>
            </a:r>
            <a:r>
              <a:rPr lang="en-AU" dirty="0" err="1"/>
              <a:t>saat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matang</a:t>
            </a:r>
            <a:r>
              <a:rPr lang="en-AU" dirty="0"/>
              <a:t> </a:t>
            </a:r>
            <a:r>
              <a:rPr lang="en-AU" dirty="0" err="1"/>
              <a:t>ditanam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tekstur</a:t>
            </a:r>
            <a:r>
              <a:rPr lang="en-AU" dirty="0"/>
              <a:t> </a:t>
            </a:r>
            <a:r>
              <a:rPr lang="en-AU" dirty="0" err="1"/>
              <a:t>kental</a:t>
            </a:r>
            <a:r>
              <a:rPr lang="en-AU" dirty="0"/>
              <a:t> yang full body dan </a:t>
            </a:r>
            <a:r>
              <a:rPr lang="en-AU" dirty="0" err="1"/>
              <a:t>kekuatan</a:t>
            </a:r>
            <a:r>
              <a:rPr lang="en-AU" dirty="0"/>
              <a:t>,  rasa,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yang </a:t>
            </a:r>
            <a:r>
              <a:rPr lang="en-AU" dirty="0" err="1"/>
              <a:t>kompleks</a:t>
            </a:r>
            <a:r>
              <a:rPr lang="en-AU" dirty="0"/>
              <a:t> dan </a:t>
            </a:r>
            <a:r>
              <a:rPr lang="en-AU" dirty="0" err="1"/>
              <a:t>keseimbangan</a:t>
            </a:r>
            <a:r>
              <a:rPr lang="en-AU" dirty="0"/>
              <a:t> yang </a:t>
            </a:r>
            <a:r>
              <a:rPr lang="en-AU" dirty="0" err="1"/>
              <a:t>hebat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Asam</a:t>
            </a:r>
            <a:r>
              <a:rPr lang="en-AU" dirty="0"/>
              <a:t> dan </a:t>
            </a:r>
            <a:r>
              <a:rPr lang="en-AU" dirty="0" err="1"/>
              <a:t>tanin</a:t>
            </a:r>
            <a:r>
              <a:rPr lang="en-AU" dirty="0"/>
              <a:t> </a:t>
            </a:r>
            <a:r>
              <a:rPr lang="en-AU" dirty="0" err="1"/>
              <a:t>dikombinasikan</a:t>
            </a:r>
            <a:r>
              <a:rPr lang="en-AU" dirty="0"/>
              <a:t> </a:t>
            </a:r>
            <a:r>
              <a:rPr lang="en-AU" dirty="0" err="1"/>
              <a:t>tanpa</a:t>
            </a:r>
            <a:r>
              <a:rPr lang="en-AU" dirty="0"/>
              <a:t> </a:t>
            </a:r>
            <a:r>
              <a:rPr lang="en-AU" dirty="0" err="1"/>
              <a:t>mendominasi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, </a:t>
            </a:r>
            <a:r>
              <a:rPr lang="en-AU" dirty="0" err="1"/>
              <a:t>sehingga</a:t>
            </a:r>
            <a:r>
              <a:rPr lang="en-AU" dirty="0"/>
              <a:t> </a:t>
            </a:r>
            <a:r>
              <a:rPr lang="en-AU" dirty="0" err="1"/>
              <a:t>memberikan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kemampuan</a:t>
            </a:r>
            <a:r>
              <a:rPr lang="en-AU" dirty="0"/>
              <a:t> </a:t>
            </a:r>
            <a:r>
              <a:rPr lang="en-AU" dirty="0" err="1"/>
              <a:t>penyimpanan</a:t>
            </a:r>
            <a:r>
              <a:rPr lang="en-AU" dirty="0"/>
              <a:t> yang </a:t>
            </a:r>
            <a:r>
              <a:rPr lang="en-AU" dirty="0" err="1"/>
              <a:t>baik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HEATHCOTE</a:t>
            </a:r>
          </a:p>
        </p:txBody>
      </p:sp>
    </p:spTree>
    <p:extLst>
      <p:ext uri="{BB962C8B-B14F-4D97-AF65-F5344CB8AC3E}">
        <p14:creationId xmlns:p14="http://schemas.microsoft.com/office/powerpoint/2010/main" val="3570275571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4930652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perkebunan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Shiraz </a:t>
            </a:r>
            <a:r>
              <a:rPr lang="en-AU" dirty="0" err="1"/>
              <a:t>tertua</a:t>
            </a:r>
            <a:r>
              <a:rPr lang="en-AU" dirty="0"/>
              <a:t> di Negara </a:t>
            </a:r>
            <a:r>
              <a:rPr lang="en-AU" dirty="0" err="1"/>
              <a:t>ini</a:t>
            </a:r>
            <a:r>
              <a:rPr lang="en-AU" dirty="0"/>
              <a:t> yang </a:t>
            </a:r>
            <a:r>
              <a:rPr lang="en-AU" dirty="0" err="1"/>
              <a:t>ditanam</a:t>
            </a:r>
            <a:r>
              <a:rPr lang="en-AU" dirty="0"/>
              <a:t> pada </a:t>
            </a:r>
            <a:r>
              <a:rPr lang="en-AU" dirty="0" err="1"/>
              <a:t>tahun</a:t>
            </a:r>
            <a:r>
              <a:rPr lang="en-AU" dirty="0"/>
              <a:t> 1860an</a:t>
            </a:r>
          </a:p>
          <a:p>
            <a:pPr>
              <a:spcBef>
                <a:spcPts val="800"/>
              </a:spcBef>
            </a:pPr>
            <a:r>
              <a:rPr lang="en-AU" dirty="0"/>
              <a:t>Wilayah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 – </a:t>
            </a:r>
            <a:r>
              <a:rPr lang="en-AU" dirty="0" err="1"/>
              <a:t>hari</a:t>
            </a:r>
            <a:r>
              <a:rPr lang="en-AU" dirty="0"/>
              <a:t> yang </a:t>
            </a:r>
            <a:r>
              <a:rPr lang="en-AU" dirty="0" err="1"/>
              <a:t>hangat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panas</a:t>
            </a:r>
            <a:r>
              <a:rPr lang="en-AU" dirty="0"/>
              <a:t>, </a:t>
            </a:r>
            <a:r>
              <a:rPr lang="en-AU" dirty="0" err="1"/>
              <a:t>malam</a:t>
            </a:r>
            <a:r>
              <a:rPr lang="en-AU" dirty="0"/>
              <a:t> yang </a:t>
            </a:r>
            <a:r>
              <a:rPr lang="en-AU" dirty="0" err="1"/>
              <a:t>sejuk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Wilayah </a:t>
            </a:r>
            <a:r>
              <a:rPr lang="en-AU" dirty="0" err="1"/>
              <a:t>ini</a:t>
            </a:r>
            <a:r>
              <a:rPr lang="en-AU" dirty="0"/>
              <a:t> sangat </a:t>
            </a:r>
            <a:r>
              <a:rPr lang="en-AU" dirty="0" err="1"/>
              <a:t>cocok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</a:t>
            </a:r>
            <a:r>
              <a:rPr lang="en-AU" dirty="0" err="1"/>
              <a:t>matang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lama </a:t>
            </a:r>
            <a:r>
              <a:rPr lang="en-AU" dirty="0" err="1"/>
              <a:t>seperti</a:t>
            </a:r>
            <a:r>
              <a:rPr lang="en-AU" dirty="0"/>
              <a:t> Shiraz</a:t>
            </a:r>
          </a:p>
          <a:p>
            <a:pPr>
              <a:spcBef>
                <a:spcPts val="800"/>
              </a:spcBef>
            </a:pPr>
            <a:r>
              <a:rPr lang="en-AU" dirty="0"/>
              <a:t>Sub-wilayah Great Western sangat </a:t>
            </a:r>
            <a:r>
              <a:rPr lang="en-AU" dirty="0" err="1"/>
              <a:t>baik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memproduksi</a:t>
            </a:r>
            <a:r>
              <a:rPr lang="en-AU" dirty="0"/>
              <a:t> Shiraz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ungu</a:t>
            </a:r>
            <a:r>
              <a:rPr lang="en-AU" dirty="0"/>
              <a:t> </a:t>
            </a:r>
            <a:r>
              <a:rPr lang="en-AU" dirty="0" err="1"/>
              <a:t>tua</a:t>
            </a:r>
            <a:r>
              <a:rPr lang="en-AU" dirty="0"/>
              <a:t> yang </a:t>
            </a:r>
            <a:r>
              <a:rPr lang="en-AU" dirty="0" err="1"/>
              <a:t>elegan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dari</a:t>
            </a:r>
            <a:r>
              <a:rPr lang="en-AU" dirty="0"/>
              <a:t> Great Western </a:t>
            </a:r>
            <a:r>
              <a:rPr lang="en-AU" dirty="0" err="1"/>
              <a:t>menunjukkan</a:t>
            </a:r>
            <a:r>
              <a:rPr lang="en-AU" dirty="0"/>
              <a:t> </a:t>
            </a:r>
            <a:r>
              <a:rPr lang="en-AU" dirty="0" err="1"/>
              <a:t>merica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, plum, </a:t>
            </a:r>
            <a:r>
              <a:rPr lang="en-AU" dirty="0" err="1"/>
              <a:t>minta</a:t>
            </a:r>
            <a:r>
              <a:rPr lang="en-AU" dirty="0"/>
              <a:t> dan </a:t>
            </a:r>
            <a:r>
              <a:rPr lang="en-AU" dirty="0" err="1"/>
              <a:t>cengkeh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tanin</a:t>
            </a:r>
            <a:r>
              <a:rPr lang="en-AU" dirty="0"/>
              <a:t> </a:t>
            </a:r>
            <a:r>
              <a:rPr lang="en-AU" dirty="0" err="1"/>
              <a:t>halus</a:t>
            </a:r>
            <a:r>
              <a:rPr lang="en-AU" dirty="0"/>
              <a:t> yang </a:t>
            </a:r>
            <a:r>
              <a:rPr lang="en-AU" dirty="0" err="1"/>
              <a:t>tegas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GRAMPIANS</a:t>
            </a:r>
          </a:p>
        </p:txBody>
      </p:sp>
    </p:spTree>
    <p:extLst>
      <p:ext uri="{BB962C8B-B14F-4D97-AF65-F5344CB8AC3E}">
        <p14:creationId xmlns:p14="http://schemas.microsoft.com/office/powerpoint/2010/main" val="222480387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243268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, pada kaki </a:t>
            </a:r>
            <a:r>
              <a:rPr lang="en-AU" dirty="0" err="1"/>
              <a:t>bukit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alpina</a:t>
            </a:r>
            <a:r>
              <a:rPr lang="en-AU" dirty="0"/>
              <a:t> Victorian</a:t>
            </a:r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tumbuh</a:t>
            </a:r>
            <a:r>
              <a:rPr lang="en-AU" dirty="0"/>
              <a:t> </a:t>
            </a:r>
            <a:r>
              <a:rPr lang="en-AU" dirty="0" err="1"/>
              <a:t>subur</a:t>
            </a:r>
            <a:r>
              <a:rPr lang="en-AU" dirty="0"/>
              <a:t> pada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 sub-</a:t>
            </a:r>
            <a:r>
              <a:rPr lang="en-AU" dirty="0" err="1"/>
              <a:t>alpina</a:t>
            </a:r>
            <a:r>
              <a:rPr lang="en-AU" dirty="0"/>
              <a:t> </a:t>
            </a:r>
            <a:r>
              <a:rPr lang="en-AU" dirty="0" err="1"/>
              <a:t>ini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Ekspresi</a:t>
            </a:r>
            <a:r>
              <a:rPr lang="en-AU" dirty="0"/>
              <a:t> Shiraz </a:t>
            </a:r>
            <a:r>
              <a:rPr lang="en-AU" dirty="0" err="1"/>
              <a:t>adalah</a:t>
            </a:r>
            <a:r>
              <a:rPr lang="en-AU" dirty="0"/>
              <a:t> medium body,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karakter</a:t>
            </a:r>
            <a:r>
              <a:rPr lang="en-AU" dirty="0"/>
              <a:t> </a:t>
            </a:r>
            <a:r>
              <a:rPr lang="en-AU" dirty="0" err="1"/>
              <a:t>gurih</a:t>
            </a:r>
            <a:r>
              <a:rPr lang="en-AU" dirty="0"/>
              <a:t>, </a:t>
            </a:r>
            <a:r>
              <a:rPr lang="en-AU" dirty="0" err="1"/>
              <a:t>berbumbu</a:t>
            </a:r>
            <a:r>
              <a:rPr lang="en-AU" dirty="0"/>
              <a:t> dan </a:t>
            </a:r>
            <a:r>
              <a:rPr lang="en-AU" dirty="0" err="1"/>
              <a:t>beraroma</a:t>
            </a:r>
            <a:r>
              <a:rPr lang="en-AU" dirty="0"/>
              <a:t> </a:t>
            </a:r>
            <a:r>
              <a:rPr lang="en-AU" dirty="0" err="1"/>
              <a:t>seperti</a:t>
            </a:r>
            <a:r>
              <a:rPr lang="en-AU" dirty="0"/>
              <a:t> </a:t>
            </a:r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tumbuhnya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Rumah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Giaconda, salah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produsen</a:t>
            </a:r>
            <a:r>
              <a:rPr lang="en-AU" dirty="0"/>
              <a:t> Utama </a:t>
            </a:r>
            <a:r>
              <a:rPr lang="en-AU" dirty="0" err="1"/>
              <a:t>dari</a:t>
            </a:r>
            <a:r>
              <a:rPr lang="en-AU" dirty="0"/>
              <a:t> Shiraz dan Chardonnay di Australia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BEECHWORTH</a:t>
            </a:r>
          </a:p>
        </p:txBody>
      </p:sp>
    </p:spTree>
    <p:extLst>
      <p:ext uri="{BB962C8B-B14F-4D97-AF65-F5344CB8AC3E}">
        <p14:creationId xmlns:p14="http://schemas.microsoft.com/office/powerpoint/2010/main" val="190225012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map of the united states&#10;&#10;AI-generated content may be incorrect.">
            <a:extLst>
              <a:ext uri="{FF2B5EF4-FFF2-40B4-BE49-F238E27FC236}">
                <a16:creationId xmlns:a16="http://schemas.microsoft.com/office/drawing/2014/main" id="{B2966372-C5DA-5485-B7D2-9C1CF2A2F8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B55756-582A-A3F9-BD29-29BB4489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561673"/>
            <a:ext cx="5472112" cy="1325562"/>
          </a:xfrm>
        </p:spPr>
        <p:txBody>
          <a:bodyPr/>
          <a:lstStyle/>
          <a:p>
            <a:r>
              <a:rPr lang="en-US" sz="36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SHIRAZ DI </a:t>
            </a:r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RIVERLAND DAN RIVERINA</a:t>
            </a:r>
            <a:b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A59BEA-2544-3B53-1EBD-409FE35E369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5423965"/>
            <a:ext cx="4419750" cy="2148305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 err="1"/>
              <a:t>Tanpa</a:t>
            </a:r>
            <a:r>
              <a:rPr lang="en-AU" dirty="0"/>
              <a:t> </a:t>
            </a:r>
            <a:r>
              <a:rPr lang="en-AU" dirty="0" err="1"/>
              <a:t>kedua</a:t>
            </a:r>
            <a:r>
              <a:rPr lang="en-AU" dirty="0"/>
              <a:t> wilayah </a:t>
            </a:r>
            <a:r>
              <a:rPr lang="en-AU" dirty="0" err="1"/>
              <a:t>ini</a:t>
            </a:r>
            <a:r>
              <a:rPr lang="en-AU" dirty="0"/>
              <a:t>, </a:t>
            </a:r>
            <a:r>
              <a:rPr lang="en-AU" dirty="0" err="1"/>
              <a:t>sektor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Australia </a:t>
            </a:r>
            <a:r>
              <a:rPr lang="en-AU" dirty="0" err="1"/>
              <a:t>tidak</a:t>
            </a:r>
            <a:r>
              <a:rPr lang="en-AU" dirty="0"/>
              <a:t>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eksportir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terbesar</a:t>
            </a:r>
            <a:r>
              <a:rPr lang="en-AU" dirty="0"/>
              <a:t> </a:t>
            </a:r>
            <a:r>
              <a:rPr lang="en-AU" dirty="0" err="1"/>
              <a:t>nomor</a:t>
            </a:r>
            <a:r>
              <a:rPr lang="en-AU" dirty="0"/>
              <a:t> </a:t>
            </a:r>
            <a:r>
              <a:rPr lang="en-AU" dirty="0" err="1"/>
              <a:t>empat</a:t>
            </a:r>
            <a:r>
              <a:rPr lang="en-AU" dirty="0"/>
              <a:t> di dunia </a:t>
            </a:r>
            <a:r>
              <a:rPr lang="en-AU" dirty="0" err="1"/>
              <a:t>atau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penyumbang</a:t>
            </a:r>
            <a:r>
              <a:rPr lang="en-AU" dirty="0"/>
              <a:t> </a:t>
            </a:r>
            <a:r>
              <a:rPr lang="en-AU" dirty="0" err="1"/>
              <a:t>signifikan</a:t>
            </a:r>
            <a:r>
              <a:rPr lang="en-AU" dirty="0"/>
              <a:t> </a:t>
            </a:r>
            <a:r>
              <a:rPr lang="en-AU" dirty="0" err="1"/>
              <a:t>bagi</a:t>
            </a:r>
            <a:r>
              <a:rPr lang="en-AU" dirty="0"/>
              <a:t> </a:t>
            </a:r>
            <a:r>
              <a:rPr lang="en-AU" dirty="0" err="1"/>
              <a:t>ekonomi</a:t>
            </a:r>
            <a:r>
              <a:rPr lang="en-AU" dirty="0"/>
              <a:t> Australia </a:t>
            </a:r>
            <a:r>
              <a:rPr lang="en-AU" dirty="0" err="1"/>
              <a:t>secara</a:t>
            </a:r>
            <a:r>
              <a:rPr lang="en-AU" dirty="0"/>
              <a:t> </a:t>
            </a:r>
            <a:r>
              <a:rPr lang="en-AU" dirty="0" err="1"/>
              <a:t>keseluruhan</a:t>
            </a:r>
            <a:r>
              <a:rPr lang="en-AU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931611-92EA-DE52-AB0B-88AFD3F48C5A}"/>
              </a:ext>
            </a:extLst>
          </p:cNvPr>
          <p:cNvSpPr txBox="1"/>
          <p:nvPr/>
        </p:nvSpPr>
        <p:spPr>
          <a:xfrm>
            <a:off x="2953686" y="1127175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RIVERLAND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8A2239-ADCB-74F0-9D7E-0A9A8E1EC23C}"/>
              </a:ext>
            </a:extLst>
          </p:cNvPr>
          <p:cNvSpPr txBox="1"/>
          <p:nvPr/>
        </p:nvSpPr>
        <p:spPr>
          <a:xfrm>
            <a:off x="7487184" y="1868321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RIVERINA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F0D4B-3CAC-A7D3-BDD4-7685C816C460}"/>
              </a:ext>
            </a:extLst>
          </p:cNvPr>
          <p:cNvSpPr txBox="1"/>
          <p:nvPr/>
        </p:nvSpPr>
        <p:spPr>
          <a:xfrm>
            <a:off x="7461584" y="5293895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Melbourne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5B43DB-B292-D648-C2E7-AC47463CEE18}"/>
              </a:ext>
            </a:extLst>
          </p:cNvPr>
          <p:cNvSpPr txBox="1"/>
          <p:nvPr/>
        </p:nvSpPr>
        <p:spPr>
          <a:xfrm>
            <a:off x="2735580" y="2184935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Adelaide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36D5DB-5CCF-7D24-AE65-401BFEAE9B92}"/>
              </a:ext>
            </a:extLst>
          </p:cNvPr>
          <p:cNvSpPr txBox="1"/>
          <p:nvPr/>
        </p:nvSpPr>
        <p:spPr>
          <a:xfrm>
            <a:off x="11022931" y="1607419"/>
            <a:ext cx="23124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Neue Haas Grotesk Text Pro" panose="020B0504020202020204" pitchFamily="34" charset="77"/>
              </a:rPr>
              <a:t>Sydney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49759708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36097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Lokomotif</a:t>
            </a:r>
            <a:r>
              <a:rPr lang="en-AU" dirty="0"/>
              <a:t>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hangat</a:t>
            </a:r>
            <a:r>
              <a:rPr lang="en-AU" dirty="0"/>
              <a:t> yang </a:t>
            </a:r>
            <a:r>
              <a:rPr lang="en-AU" dirty="0" err="1"/>
              <a:t>telah</a:t>
            </a:r>
            <a:r>
              <a:rPr lang="en-AU" dirty="0"/>
              <a:t> lama </a:t>
            </a:r>
            <a:r>
              <a:rPr lang="en-AU" dirty="0" err="1"/>
              <a:t>berdiri</a:t>
            </a:r>
            <a:r>
              <a:rPr lang="en-AU" dirty="0"/>
              <a:t>, </a:t>
            </a:r>
            <a:r>
              <a:rPr lang="en-AU" dirty="0" err="1"/>
              <a:t>berlokasi</a:t>
            </a:r>
            <a:r>
              <a:rPr lang="en-AU" dirty="0"/>
              <a:t> di </a:t>
            </a:r>
            <a:r>
              <a:rPr lang="en-AU" dirty="0" err="1"/>
              <a:t>sebelah</a:t>
            </a:r>
            <a:r>
              <a:rPr lang="en-AU" dirty="0"/>
              <a:t> </a:t>
            </a:r>
            <a:r>
              <a:rPr lang="en-AU" dirty="0" err="1"/>
              <a:t>timur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Barossa Valley</a:t>
            </a:r>
          </a:p>
          <a:p>
            <a:pPr>
              <a:spcBef>
                <a:spcPts val="800"/>
              </a:spcBef>
            </a:pPr>
            <a:r>
              <a:rPr lang="en-AU" dirty="0"/>
              <a:t>Para </a:t>
            </a:r>
            <a:r>
              <a:rPr lang="en-AU" dirty="0" err="1"/>
              <a:t>produsen</a:t>
            </a:r>
            <a:r>
              <a:rPr lang="en-AU" dirty="0"/>
              <a:t> </a:t>
            </a:r>
            <a:r>
              <a:rPr lang="en-AU" dirty="0" err="1"/>
              <a:t>mendorong</a:t>
            </a:r>
            <a:r>
              <a:rPr lang="en-AU" dirty="0"/>
              <a:t> </a:t>
            </a:r>
            <a:r>
              <a:rPr lang="en-AU" dirty="0" err="1"/>
              <a:t>pengembangan</a:t>
            </a:r>
            <a:r>
              <a:rPr lang="en-AU" dirty="0"/>
              <a:t> </a:t>
            </a:r>
            <a:r>
              <a:rPr lang="en-AU" dirty="0" err="1"/>
              <a:t>gaya</a:t>
            </a:r>
            <a:r>
              <a:rPr lang="en-AU" dirty="0"/>
              <a:t> modern Shiraz </a:t>
            </a:r>
            <a:r>
              <a:rPr lang="en-AU" dirty="0" err="1"/>
              <a:t>dengan</a:t>
            </a:r>
            <a:r>
              <a:rPr lang="en-AU" dirty="0"/>
              <a:t> rasa yang kaya, </a:t>
            </a:r>
            <a:r>
              <a:rPr lang="en-AU" dirty="0" err="1"/>
              <a:t>murah</a:t>
            </a:r>
            <a:r>
              <a:rPr lang="en-AU" dirty="0"/>
              <a:t> </a:t>
            </a:r>
            <a:r>
              <a:rPr lang="en-AU" dirty="0" err="1"/>
              <a:t>hati</a:t>
            </a:r>
            <a:r>
              <a:rPr lang="en-AU" dirty="0"/>
              <a:t> dan </a:t>
            </a:r>
            <a:r>
              <a:rPr lang="en-AU" dirty="0" err="1"/>
              <a:t>mudah</a:t>
            </a:r>
            <a:r>
              <a:rPr lang="en-AU" dirty="0"/>
              <a:t> </a:t>
            </a:r>
            <a:r>
              <a:rPr lang="en-AU" dirty="0" err="1"/>
              <a:t>diakses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RIVERLAND</a:t>
            </a:r>
          </a:p>
        </p:txBody>
      </p:sp>
    </p:spTree>
    <p:extLst>
      <p:ext uri="{BB962C8B-B14F-4D97-AF65-F5344CB8AC3E}">
        <p14:creationId xmlns:p14="http://schemas.microsoft.com/office/powerpoint/2010/main" val="2573854423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37E6054-0FFA-2DA8-2CCA-2FDDAE1CD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BBDF-E138-D7A7-E73C-FF7BC5BD1E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403759"/>
            <a:ext cx="5462099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Metode</a:t>
            </a:r>
            <a:r>
              <a:rPr lang="en-AU" dirty="0"/>
              <a:t> </a:t>
            </a:r>
            <a:r>
              <a:rPr lang="en-AU" dirty="0" err="1"/>
              <a:t>produksi</a:t>
            </a:r>
            <a:r>
              <a:rPr lang="en-AU" dirty="0"/>
              <a:t> yang </a:t>
            </a:r>
            <a:r>
              <a:rPr lang="en-AU" dirty="0" err="1"/>
              <a:t>efisien</a:t>
            </a:r>
            <a:r>
              <a:rPr lang="en-AU" dirty="0"/>
              <a:t> dan </a:t>
            </a:r>
            <a:r>
              <a:rPr lang="en-AU" dirty="0" err="1"/>
              <a:t>inovatif</a:t>
            </a:r>
            <a:r>
              <a:rPr lang="en-AU" dirty="0"/>
              <a:t> </a:t>
            </a:r>
            <a:r>
              <a:rPr lang="en-AU" dirty="0" err="1"/>
              <a:t>memungkinkan</a:t>
            </a:r>
            <a:r>
              <a:rPr lang="en-AU" dirty="0"/>
              <a:t> </a:t>
            </a:r>
            <a:r>
              <a:rPr lang="en-AU" dirty="0" err="1"/>
              <a:t>kesuksesan</a:t>
            </a:r>
            <a:r>
              <a:rPr lang="en-AU" dirty="0"/>
              <a:t> </a:t>
            </a:r>
            <a:r>
              <a:rPr lang="en-AU" dirty="0" err="1"/>
              <a:t>ekspor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Shiraz </a:t>
            </a:r>
            <a:r>
              <a:rPr lang="en-AU" dirty="0" err="1"/>
              <a:t>dari</a:t>
            </a:r>
            <a:r>
              <a:rPr lang="en-AU" dirty="0"/>
              <a:t> Riverina </a:t>
            </a:r>
            <a:r>
              <a:rPr lang="en-AU" dirty="0" err="1"/>
              <a:t>mencakup</a:t>
            </a:r>
            <a:r>
              <a:rPr lang="en-AU" dirty="0"/>
              <a:t> 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mudah</a:t>
            </a:r>
            <a:r>
              <a:rPr lang="en-AU" dirty="0"/>
              <a:t> </a:t>
            </a:r>
            <a:r>
              <a:rPr lang="en-AU" dirty="0" err="1"/>
              <a:t>diminum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yang </a:t>
            </a:r>
            <a:r>
              <a:rPr lang="en-AU" dirty="0" err="1"/>
              <a:t>matang</a:t>
            </a:r>
            <a:r>
              <a:rPr lang="en-AU" dirty="0"/>
              <a:t> </a:t>
            </a:r>
            <a:r>
              <a:rPr lang="en-AU" dirty="0" err="1"/>
              <a:t>penuh</a:t>
            </a:r>
            <a:r>
              <a:rPr lang="en-AU" dirty="0"/>
              <a:t> air yang </a:t>
            </a:r>
            <a:r>
              <a:rPr lang="en-AU" dirty="0" err="1"/>
              <a:t>dinamis</a:t>
            </a:r>
            <a:r>
              <a:rPr lang="en-AU" dirty="0"/>
              <a:t>, </a:t>
            </a:r>
            <a:r>
              <a:rPr lang="en-AU" dirty="0" err="1"/>
              <a:t>vanili</a:t>
            </a:r>
            <a:r>
              <a:rPr lang="en-AU" dirty="0"/>
              <a:t> yang manis dan </a:t>
            </a:r>
            <a:r>
              <a:rPr lang="en-AU" dirty="0" err="1"/>
              <a:t>bumbu-bumbu</a:t>
            </a:r>
            <a:r>
              <a:rPr lang="en-AU" dirty="0"/>
              <a:t>, </a:t>
            </a:r>
            <a:r>
              <a:rPr lang="en-AU" dirty="0" err="1"/>
              <a:t>melalui</a:t>
            </a:r>
            <a:r>
              <a:rPr lang="en-AU" dirty="0"/>
              <a:t> </a:t>
            </a:r>
            <a:r>
              <a:rPr lang="en-AU" dirty="0" err="1"/>
              <a:t>ekspresi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elegan</a:t>
            </a:r>
            <a:r>
              <a:rPr lang="en-AU" dirty="0"/>
              <a:t> dan </a:t>
            </a:r>
            <a:r>
              <a:rPr lang="en-AU" dirty="0" err="1"/>
              <a:t>disempurnakan</a:t>
            </a:r>
            <a:r>
              <a:rPr lang="en-AU" dirty="0"/>
              <a:t>.</a:t>
            </a:r>
          </a:p>
          <a:p>
            <a:pPr>
              <a:spcBef>
                <a:spcPts val="800"/>
              </a:spcBef>
            </a:pPr>
            <a:r>
              <a:rPr lang="en-AU" dirty="0"/>
              <a:t>Rumah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fenomena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label ‘</a:t>
            </a:r>
            <a:r>
              <a:rPr lang="en-AU" dirty="0" err="1"/>
              <a:t>hewan</a:t>
            </a:r>
            <a:r>
              <a:rPr lang="en-AU" dirty="0"/>
              <a:t>’ </a:t>
            </a:r>
            <a:r>
              <a:rPr lang="en-AU" i="1" dirty="0"/>
              <a:t>(‘critter’ wine) </a:t>
            </a:r>
            <a:r>
              <a:rPr lang="en-AU" dirty="0"/>
              <a:t>– </a:t>
            </a:r>
            <a:r>
              <a:rPr lang="en-AU" dirty="0" err="1"/>
              <a:t>yaitu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label </a:t>
            </a:r>
            <a:r>
              <a:rPr lang="en-AU" dirty="0" err="1"/>
              <a:t>botol</a:t>
            </a:r>
            <a:r>
              <a:rPr lang="en-AU" dirty="0"/>
              <a:t> yang </a:t>
            </a:r>
            <a:r>
              <a:rPr lang="en-AU" dirty="0" err="1"/>
              <a:t>menggunakan</a:t>
            </a:r>
            <a:r>
              <a:rPr lang="en-AU" dirty="0"/>
              <a:t> ikon </a:t>
            </a:r>
            <a:r>
              <a:rPr lang="en-AU" dirty="0" err="1"/>
              <a:t>binatang</a:t>
            </a:r>
            <a:r>
              <a:rPr lang="en-AU" dirty="0"/>
              <a:t> </a:t>
            </a:r>
            <a:r>
              <a:rPr lang="en-AU" dirty="0" err="1"/>
              <a:t>tertentu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078DCD-3DA0-EE8B-88F4-AC80E1406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RIVERINA</a:t>
            </a:r>
          </a:p>
        </p:txBody>
      </p:sp>
    </p:spTree>
    <p:extLst>
      <p:ext uri="{BB962C8B-B14F-4D97-AF65-F5344CB8AC3E}">
        <p14:creationId xmlns:p14="http://schemas.microsoft.com/office/powerpoint/2010/main" val="348346394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A8872-872D-F136-5E72-6260C6A90330}"/>
              </a:ext>
            </a:extLst>
          </p:cNvPr>
          <p:cNvSpPr txBox="1">
            <a:spLocks/>
          </p:cNvSpPr>
          <p:nvPr/>
        </p:nvSpPr>
        <p:spPr>
          <a:xfrm>
            <a:off x="592084" y="586508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1"/>
                </a:solidFill>
              </a:rPr>
              <a:t>BAROSSA SHIRAZ</a:t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err="1">
                <a:solidFill>
                  <a:schemeClr val="accent5"/>
                </a:solidFill>
              </a:rPr>
              <a:t>Karakteristik</a:t>
            </a:r>
            <a:endParaRPr lang="en-US" sz="4000" dirty="0">
              <a:solidFill>
                <a:schemeClr val="accent5"/>
              </a:solidFill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ECB7F8D5-E7C3-A4D0-F7A7-624AF9E419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3783" y="461793"/>
            <a:ext cx="2114328" cy="6400800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6612676D-3A02-B52B-8C8D-2590F21C434F}"/>
              </a:ext>
            </a:extLst>
          </p:cNvPr>
          <p:cNvSpPr txBox="1"/>
          <p:nvPr/>
        </p:nvSpPr>
        <p:spPr>
          <a:xfrm rot="16200000">
            <a:off x="5567179" y="4287784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7F6A9E-5D7C-F7F9-E9C3-3052966ED798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2DA280-E1D8-E876-3B06-DFE625B543FF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AD7240-6941-31BC-BBD1-3ED40BDE5831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6C3522-1ED2-F52B-7CF8-973368245D82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A73F16-F6D3-950B-CB1E-27B71AB71BD7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8E7421-9D37-5E1F-12CF-C14A0A7EA7D2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EA4C8A-6003-2228-39A9-9E83D188DBE6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BB692A1-58C7-2C52-71CA-EA1B5A34B87E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B2DF74-AA53-9515-0DCA-CF4C11E3712A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09D98179-D634-CAE1-007E-1BCABB4B0634}"/>
              </a:ext>
            </a:extLst>
          </p:cNvPr>
          <p:cNvSpPr txBox="1"/>
          <p:nvPr/>
        </p:nvSpPr>
        <p:spPr>
          <a:xfrm>
            <a:off x="4052099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B826CEF-4251-6E89-EDC0-C0F367F722BC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5FC0DFD-5C9D-70FF-AFDB-1C2668123ACE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026B339-6709-C32F-A5F7-060C4E72EB8D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C2DE99D-BAE6-92AF-771E-84E16D76BE09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30797C9-F135-0692-5323-CD0227377D51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60633D9-0F94-2086-7FF0-97FFD1E40369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D4BA74-63D6-2ABA-57E6-A096E7A6F8CA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2D8E87D-C052-79F4-332E-94C8C210E8C1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0182EB3-CB3B-1070-3CEB-8635DC027B3F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4EF7436-A3CA-43DD-D00F-761E29F53590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C9685BD-C556-56CF-9CC6-C8BA769DD739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DD0901E-36EB-30D6-2BF3-4D8D61C7B223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6CE6E66-36D4-DE84-7F48-698E16795B2E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471648-851D-8C0B-FE29-E92064E81547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F62EE8B-434A-7A70-FB37-2BE8191C88C5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05E8F7B-4A4E-9E0A-DC7E-AB23BBE2AA49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DB5D534-B1C0-06D5-EF8D-184CB614A803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63AD490-9CD1-F789-08AE-B245DF1C8672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0DC7809-C4E8-4C9D-7215-B7D399CAB051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F9D5079-ED32-65B8-03C6-DBA06C60BE35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DD98563-BF84-2A23-F7FD-E3681FEDC33D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473640E-2EB9-7682-9663-FC65F63B62D0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92CEEFE-304D-D806-4888-ABFDD84C91D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C7CC2C4-0254-A308-9E64-C1BDB08E4D9B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FEEC03D-E774-3597-80BE-17EA9B245CC3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1AA1C21-2388-2140-7AD7-2860F5CEF100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ABB2C1B-D1F3-6673-D5EB-FD2A894546DC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D773C57-14DE-7C0A-BEA3-AA6067E11284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201E5BB-D69C-5E2A-2909-2E68D35C8DF2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9234C30-DA2B-C39A-5814-A811203B86B8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5B3A0E4-06CB-4706-FC6F-882BE9627B25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EBEC0FE-072F-59BF-F922-E6A6C7C836C7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3C7EA46-108A-319D-4C6E-24607528D70F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709B990-3BF0-3886-1B1E-184A1F360EB8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959383B-D236-EC79-DC31-CCD68FE31190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94256B2-6C98-6DDB-2F7B-FBD1348EBBB7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895F426-24F0-E832-D655-F02089B6FE92}"/>
              </a:ext>
            </a:extLst>
          </p:cNvPr>
          <p:cNvCxnSpPr>
            <a:cxnSpLocks/>
          </p:cNvCxnSpPr>
          <p:nvPr/>
        </p:nvCxnSpPr>
        <p:spPr>
          <a:xfrm>
            <a:off x="4705652" y="198717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9DC272BB-6542-78B7-362F-CF7E71154591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FF05817-9909-68F8-C7DC-40375D03F87F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98B1D18D-A486-A847-7BF8-BFFD1481B0D5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15ADB60C-FDD6-6D9D-7798-435E019FB505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F7219AB-AA36-14C1-BB14-60E7D9155579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3F91542C-7D7A-9CDB-F7D5-5B3FC1F4A7AA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646E6D81-279F-6B59-6430-FBB057D7430B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AD9A203-0E84-F063-4979-0898E5806923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162093E-42CA-57F6-8F42-76E77579C8FB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7A88F1A-DCD5-0500-6923-6DAA6F1DFC05}"/>
              </a:ext>
            </a:extLst>
          </p:cNvPr>
          <p:cNvSpPr txBox="1"/>
          <p:nvPr/>
        </p:nvSpPr>
        <p:spPr>
          <a:xfrm>
            <a:off x="9954235" y="3710862"/>
            <a:ext cx="2805709" cy="21951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Merica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Coklat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Kopi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94C51982-9061-C5EF-53DF-C9A6C49B0E58}"/>
              </a:ext>
            </a:extLst>
          </p:cNvPr>
          <p:cNvCxnSpPr>
            <a:cxnSpLocks/>
          </p:cNvCxnSpPr>
          <p:nvPr/>
        </p:nvCxnSpPr>
        <p:spPr>
          <a:xfrm>
            <a:off x="8475638" y="3300345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7F8FB6C-2FB3-998A-7BD0-196951569BFC}"/>
              </a:ext>
            </a:extLst>
          </p:cNvPr>
          <p:cNvCxnSpPr>
            <a:cxnSpLocks/>
          </p:cNvCxnSpPr>
          <p:nvPr/>
        </p:nvCxnSpPr>
        <p:spPr>
          <a:xfrm>
            <a:off x="10750208" y="3292725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97AD721E-AAC1-E707-9F1E-EFE55755C56C}"/>
              </a:ext>
            </a:extLst>
          </p:cNvPr>
          <p:cNvSpPr txBox="1"/>
          <p:nvPr/>
        </p:nvSpPr>
        <p:spPr>
          <a:xfrm>
            <a:off x="9169213" y="3186812"/>
            <a:ext cx="781841" cy="26898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</a:pPr>
            <a:r>
              <a:rPr lang="en-AU" sz="14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</a:rPr>
              <a:t>RASA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CA83729C-608F-EEED-AA9E-50DAA568025F}"/>
              </a:ext>
            </a:extLst>
          </p:cNvPr>
          <p:cNvCxnSpPr>
            <a:cxnSpLocks/>
          </p:cNvCxnSpPr>
          <p:nvPr/>
        </p:nvCxnSpPr>
        <p:spPr>
          <a:xfrm>
            <a:off x="9954235" y="3284847"/>
            <a:ext cx="8093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6377A9D-C823-431B-DB60-91FDFACD4644}"/>
              </a:ext>
            </a:extLst>
          </p:cNvPr>
          <p:cNvCxnSpPr>
            <a:cxnSpLocks/>
          </p:cNvCxnSpPr>
          <p:nvPr/>
        </p:nvCxnSpPr>
        <p:spPr>
          <a:xfrm>
            <a:off x="5077611" y="198717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624459C2-8074-D001-899D-1E3DB3334C98}"/>
              </a:ext>
            </a:extLst>
          </p:cNvPr>
          <p:cNvCxnSpPr>
            <a:cxnSpLocks/>
          </p:cNvCxnSpPr>
          <p:nvPr/>
        </p:nvCxnSpPr>
        <p:spPr>
          <a:xfrm>
            <a:off x="4694051" y="2122474"/>
            <a:ext cx="376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>
            <a:extLst>
              <a:ext uri="{FF2B5EF4-FFF2-40B4-BE49-F238E27FC236}">
                <a16:creationId xmlns:a16="http://schemas.microsoft.com/office/drawing/2014/main" id="{15B8847D-0F00-7C62-61BB-5F010F13EB04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20925CA6-224A-4692-7DBE-7F61ECEFCF4E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B5F6D778-FE6F-11A8-0A12-60B2E4DDC478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55064EE-4688-27A9-6A19-6BD2CA121E76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Title 2">
            <a:extLst>
              <a:ext uri="{FF2B5EF4-FFF2-40B4-BE49-F238E27FC236}">
                <a16:creationId xmlns:a16="http://schemas.microsoft.com/office/drawing/2014/main" id="{D841086E-A073-3EA1-673A-9FD281902878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390D4762-B3AB-2E19-1C5B-3ED8CBFFD038}"/>
              </a:ext>
            </a:extLst>
          </p:cNvPr>
          <p:cNvSpPr txBox="1"/>
          <p:nvPr/>
        </p:nvSpPr>
        <p:spPr>
          <a:xfrm>
            <a:off x="367825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15" name="Title 2">
            <a:extLst>
              <a:ext uri="{FF2B5EF4-FFF2-40B4-BE49-F238E27FC236}">
                <a16:creationId xmlns:a16="http://schemas.microsoft.com/office/drawing/2014/main" id="{8F006056-877C-4A98-C0BA-1DA74360B41F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8526986-5DF7-91EE-019A-82C9974996FD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BBFF62B6-08A5-DB19-B252-8993B8A692EC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156D4D9-9C4C-708E-6CF9-031F8B06139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FB67C41-FBBF-3292-C714-00B0433BCDC0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FCBC92B2-145B-A847-E59A-BE302FD5EAC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9471F215-ECDC-8C84-3259-2E1B3EC27BB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4A5A7F9-CC65-292F-8900-F91DE3180244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8CF37F51-0AA8-8B46-E397-4E72382043A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31AA67F2-DB06-8EE8-F7AE-208765665F13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27" name="Freeform 126">
            <a:extLst>
              <a:ext uri="{FF2B5EF4-FFF2-40B4-BE49-F238E27FC236}">
                <a16:creationId xmlns:a16="http://schemas.microsoft.com/office/drawing/2014/main" id="{8128BC44-A8D6-E9D4-0F1B-B353B7E215D1}"/>
              </a:ext>
            </a:extLst>
          </p:cNvPr>
          <p:cNvSpPr/>
          <p:nvPr/>
        </p:nvSpPr>
        <p:spPr>
          <a:xfrm rot="10800000">
            <a:off x="3476609" y="5245517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128" name="Freeform 127">
            <a:extLst>
              <a:ext uri="{FF2B5EF4-FFF2-40B4-BE49-F238E27FC236}">
                <a16:creationId xmlns:a16="http://schemas.microsoft.com/office/drawing/2014/main" id="{2B23CAA6-A839-EF05-1F53-B23537056FC2}"/>
              </a:ext>
            </a:extLst>
          </p:cNvPr>
          <p:cNvSpPr/>
          <p:nvPr/>
        </p:nvSpPr>
        <p:spPr>
          <a:xfrm rot="10800000">
            <a:off x="3473434" y="4865809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129" name="Freeform 128">
            <a:extLst>
              <a:ext uri="{FF2B5EF4-FFF2-40B4-BE49-F238E27FC236}">
                <a16:creationId xmlns:a16="http://schemas.microsoft.com/office/drawing/2014/main" id="{040376F3-2E4F-3AE0-9690-FF0C59954384}"/>
              </a:ext>
            </a:extLst>
          </p:cNvPr>
          <p:cNvSpPr/>
          <p:nvPr/>
        </p:nvSpPr>
        <p:spPr>
          <a:xfrm rot="10800000">
            <a:off x="3473434" y="4520272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130" name="Freeform 129">
            <a:extLst>
              <a:ext uri="{FF2B5EF4-FFF2-40B4-BE49-F238E27FC236}">
                <a16:creationId xmlns:a16="http://schemas.microsoft.com/office/drawing/2014/main" id="{C0C6CD80-01F1-8D5D-AD4A-4EDF65532491}"/>
              </a:ext>
            </a:extLst>
          </p:cNvPr>
          <p:cNvSpPr/>
          <p:nvPr/>
        </p:nvSpPr>
        <p:spPr>
          <a:xfrm rot="10800000">
            <a:off x="3473434" y="2840697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70" name="Title 2">
            <a:extLst>
              <a:ext uri="{FF2B5EF4-FFF2-40B4-BE49-F238E27FC236}">
                <a16:creationId xmlns:a16="http://schemas.microsoft.com/office/drawing/2014/main" id="{974CD82B-4E20-8AAD-9C88-B475BC6F8A67}"/>
              </a:ext>
            </a:extLst>
          </p:cNvPr>
          <p:cNvSpPr txBox="1"/>
          <p:nvPr/>
        </p:nvSpPr>
        <p:spPr>
          <a:xfrm>
            <a:off x="533565" y="4885342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251CB39-0564-D6C3-3E4C-B8E49224DCC5}"/>
              </a:ext>
            </a:extLst>
          </p:cNvPr>
          <p:cNvCxnSpPr>
            <a:cxnSpLocks/>
          </p:cNvCxnSpPr>
          <p:nvPr/>
        </p:nvCxnSpPr>
        <p:spPr>
          <a:xfrm>
            <a:off x="1268256" y="5053213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2">
            <a:extLst>
              <a:ext uri="{FF2B5EF4-FFF2-40B4-BE49-F238E27FC236}">
                <a16:creationId xmlns:a16="http://schemas.microsoft.com/office/drawing/2014/main" id="{C295D2F8-E587-5AAB-BA15-0E24442F1F16}"/>
              </a:ext>
            </a:extLst>
          </p:cNvPr>
          <p:cNvSpPr txBox="1"/>
          <p:nvPr/>
        </p:nvSpPr>
        <p:spPr>
          <a:xfrm>
            <a:off x="533566" y="17505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7BE8481-3ECE-E4CA-625D-B6B3A4BEFEB0}"/>
              </a:ext>
            </a:extLst>
          </p:cNvPr>
          <p:cNvCxnSpPr>
            <a:cxnSpLocks/>
          </p:cNvCxnSpPr>
          <p:nvPr/>
        </p:nvCxnSpPr>
        <p:spPr>
          <a:xfrm>
            <a:off x="1512572" y="185890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itle 2">
            <a:extLst>
              <a:ext uri="{FF2B5EF4-FFF2-40B4-BE49-F238E27FC236}">
                <a16:creationId xmlns:a16="http://schemas.microsoft.com/office/drawing/2014/main" id="{4100B1C3-FBCF-FC5C-6015-7E7B36CC8351}"/>
              </a:ext>
            </a:extLst>
          </p:cNvPr>
          <p:cNvSpPr txBox="1"/>
          <p:nvPr/>
        </p:nvSpPr>
        <p:spPr>
          <a:xfrm>
            <a:off x="533565" y="27999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75" name="Title 2">
            <a:extLst>
              <a:ext uri="{FF2B5EF4-FFF2-40B4-BE49-F238E27FC236}">
                <a16:creationId xmlns:a16="http://schemas.microsoft.com/office/drawing/2014/main" id="{58CF2CFA-52A9-8E04-7879-45A47A995333}"/>
              </a:ext>
            </a:extLst>
          </p:cNvPr>
          <p:cNvSpPr txBox="1"/>
          <p:nvPr/>
        </p:nvSpPr>
        <p:spPr>
          <a:xfrm>
            <a:off x="1842828" y="24680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6" name="Title 2">
            <a:extLst>
              <a:ext uri="{FF2B5EF4-FFF2-40B4-BE49-F238E27FC236}">
                <a16:creationId xmlns:a16="http://schemas.microsoft.com/office/drawing/2014/main" id="{EA0BE8A5-1C2A-536B-A18D-ACCBEFB573BC}"/>
              </a:ext>
            </a:extLst>
          </p:cNvPr>
          <p:cNvSpPr txBox="1"/>
          <p:nvPr/>
        </p:nvSpPr>
        <p:spPr>
          <a:xfrm>
            <a:off x="3112579" y="24680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77" name="Title 2">
            <a:extLst>
              <a:ext uri="{FF2B5EF4-FFF2-40B4-BE49-F238E27FC236}">
                <a16:creationId xmlns:a16="http://schemas.microsoft.com/office/drawing/2014/main" id="{F9047CD1-8687-DEC2-D7F6-07878E35E204}"/>
              </a:ext>
            </a:extLst>
          </p:cNvPr>
          <p:cNvSpPr txBox="1"/>
          <p:nvPr/>
        </p:nvSpPr>
        <p:spPr>
          <a:xfrm>
            <a:off x="4405710" y="24680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8" name="Title 2">
            <a:extLst>
              <a:ext uri="{FF2B5EF4-FFF2-40B4-BE49-F238E27FC236}">
                <a16:creationId xmlns:a16="http://schemas.microsoft.com/office/drawing/2014/main" id="{CD00B535-4F96-346B-EDD4-ACEEE2AB8891}"/>
              </a:ext>
            </a:extLst>
          </p:cNvPr>
          <p:cNvSpPr txBox="1"/>
          <p:nvPr/>
        </p:nvSpPr>
        <p:spPr>
          <a:xfrm>
            <a:off x="1648048" y="3308342"/>
            <a:ext cx="1099032" cy="26530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33459664-16BA-4071-DA3E-894213B324DE}"/>
              </a:ext>
            </a:extLst>
          </p:cNvPr>
          <p:cNvSpPr txBox="1"/>
          <p:nvPr/>
        </p:nvSpPr>
        <p:spPr>
          <a:xfrm>
            <a:off x="2963396" y="3308342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884FF660-9F68-F964-56A9-AE6C54273610}"/>
              </a:ext>
            </a:extLst>
          </p:cNvPr>
          <p:cNvSpPr txBox="1"/>
          <p:nvPr/>
        </p:nvSpPr>
        <p:spPr>
          <a:xfrm>
            <a:off x="4405710" y="330834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6876D63-9EAD-FBF3-00C3-C3C90321C977}"/>
              </a:ext>
            </a:extLst>
          </p:cNvPr>
          <p:cNvCxnSpPr>
            <a:cxnSpLocks/>
          </p:cNvCxnSpPr>
          <p:nvPr/>
        </p:nvCxnSpPr>
        <p:spPr>
          <a:xfrm>
            <a:off x="1209832" y="29678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itle 2">
            <a:extLst>
              <a:ext uri="{FF2B5EF4-FFF2-40B4-BE49-F238E27FC236}">
                <a16:creationId xmlns:a16="http://schemas.microsoft.com/office/drawing/2014/main" id="{7EA5C2AD-3E53-986E-0C19-0C5AEC6ACB18}"/>
              </a:ext>
            </a:extLst>
          </p:cNvPr>
          <p:cNvSpPr txBox="1"/>
          <p:nvPr/>
        </p:nvSpPr>
        <p:spPr>
          <a:xfrm>
            <a:off x="533565" y="367112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DE9CA76-352F-8D96-9428-33C1378C9FD1}"/>
              </a:ext>
            </a:extLst>
          </p:cNvPr>
          <p:cNvCxnSpPr>
            <a:cxnSpLocks/>
          </p:cNvCxnSpPr>
          <p:nvPr/>
        </p:nvCxnSpPr>
        <p:spPr>
          <a:xfrm>
            <a:off x="1637940" y="3838997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itle 2">
            <a:extLst>
              <a:ext uri="{FF2B5EF4-FFF2-40B4-BE49-F238E27FC236}">
                <a16:creationId xmlns:a16="http://schemas.microsoft.com/office/drawing/2014/main" id="{8B3216BC-F216-7972-8F5C-9D68561203FC}"/>
              </a:ext>
            </a:extLst>
          </p:cNvPr>
          <p:cNvSpPr txBox="1"/>
          <p:nvPr/>
        </p:nvSpPr>
        <p:spPr>
          <a:xfrm>
            <a:off x="1840596" y="4169346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7" name="Title 2">
            <a:extLst>
              <a:ext uri="{FF2B5EF4-FFF2-40B4-BE49-F238E27FC236}">
                <a16:creationId xmlns:a16="http://schemas.microsoft.com/office/drawing/2014/main" id="{56FB38ED-E038-9DA3-82F6-BE092D558C55}"/>
              </a:ext>
            </a:extLst>
          </p:cNvPr>
          <p:cNvSpPr txBox="1"/>
          <p:nvPr/>
        </p:nvSpPr>
        <p:spPr>
          <a:xfrm>
            <a:off x="2963396" y="417747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98" name="Title 2">
            <a:extLst>
              <a:ext uri="{FF2B5EF4-FFF2-40B4-BE49-F238E27FC236}">
                <a16:creationId xmlns:a16="http://schemas.microsoft.com/office/drawing/2014/main" id="{C78CEB5C-51BE-4C06-68F8-93D36243F050}"/>
              </a:ext>
            </a:extLst>
          </p:cNvPr>
          <p:cNvSpPr txBox="1"/>
          <p:nvPr/>
        </p:nvSpPr>
        <p:spPr>
          <a:xfrm>
            <a:off x="4405710" y="41486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99" name="Title 2">
            <a:extLst>
              <a:ext uri="{FF2B5EF4-FFF2-40B4-BE49-F238E27FC236}">
                <a16:creationId xmlns:a16="http://schemas.microsoft.com/office/drawing/2014/main" id="{6814B6BB-E8C5-0B85-7DB5-53F9BC9DCD96}"/>
              </a:ext>
            </a:extLst>
          </p:cNvPr>
          <p:cNvSpPr txBox="1"/>
          <p:nvPr/>
        </p:nvSpPr>
        <p:spPr>
          <a:xfrm>
            <a:off x="533565" y="45113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ECB360F-E6D9-0E6A-0417-788A7D39D7EB}"/>
              </a:ext>
            </a:extLst>
          </p:cNvPr>
          <p:cNvCxnSpPr>
            <a:cxnSpLocks/>
          </p:cNvCxnSpPr>
          <p:nvPr/>
        </p:nvCxnSpPr>
        <p:spPr>
          <a:xfrm>
            <a:off x="939072" y="4679256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itle 2">
            <a:extLst>
              <a:ext uri="{FF2B5EF4-FFF2-40B4-BE49-F238E27FC236}">
                <a16:creationId xmlns:a16="http://schemas.microsoft.com/office/drawing/2014/main" id="{F09CB6E3-AA03-F282-1314-18499A417F7A}"/>
              </a:ext>
            </a:extLst>
          </p:cNvPr>
          <p:cNvSpPr txBox="1"/>
          <p:nvPr/>
        </p:nvSpPr>
        <p:spPr>
          <a:xfrm>
            <a:off x="533565" y="52500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14333CD-97E4-2798-1CAB-7BF506804F04}"/>
              </a:ext>
            </a:extLst>
          </p:cNvPr>
          <p:cNvCxnSpPr>
            <a:cxnSpLocks/>
          </p:cNvCxnSpPr>
          <p:nvPr/>
        </p:nvCxnSpPr>
        <p:spPr>
          <a:xfrm>
            <a:off x="1798608" y="5396184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itle 2">
            <a:extLst>
              <a:ext uri="{FF2B5EF4-FFF2-40B4-BE49-F238E27FC236}">
                <a16:creationId xmlns:a16="http://schemas.microsoft.com/office/drawing/2014/main" id="{0A6301D2-134C-4E3B-5CEA-944B00E8B75A}"/>
              </a:ext>
            </a:extLst>
          </p:cNvPr>
          <p:cNvSpPr txBox="1"/>
          <p:nvPr/>
        </p:nvSpPr>
        <p:spPr>
          <a:xfrm>
            <a:off x="533565" y="61242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7236B86C-D3C1-97A5-54F4-C5814AA960C8}"/>
              </a:ext>
            </a:extLst>
          </p:cNvPr>
          <p:cNvCxnSpPr>
            <a:cxnSpLocks/>
          </p:cNvCxnSpPr>
          <p:nvPr/>
        </p:nvCxnSpPr>
        <p:spPr>
          <a:xfrm>
            <a:off x="1637940" y="629208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68258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78217" y="3429000"/>
            <a:ext cx="2531998" cy="791312"/>
          </a:xfrm>
        </p:spPr>
        <p:txBody>
          <a:bodyPr/>
          <a:lstStyle/>
          <a:p>
            <a:pPr algn="ctr">
              <a:buClr>
                <a:srgbClr val="F40000"/>
              </a:buClr>
            </a:pP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Daging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babi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,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domba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dan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sapi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dalam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 </a:t>
            </a:r>
            <a:r>
              <a:rPr lang="en-AU" sz="1400" i="1" dirty="0">
                <a:solidFill>
                  <a:prstClr val="black"/>
                </a:solidFill>
                <a:cs typeface="Hellix SemiBold"/>
              </a:rPr>
              <a:t>casserole 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yang </a:t>
            </a:r>
            <a:r>
              <a:rPr lang="en-AU" sz="1400" dirty="0" err="1">
                <a:solidFill>
                  <a:prstClr val="black"/>
                </a:solidFill>
                <a:cs typeface="Hellix SemiBold"/>
              </a:rPr>
              <a:t>dibumbui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cs typeface="Hellix SemiBold"/>
              </a:rPr>
              <a:t>dengan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cs typeface="Hellix SemiBold"/>
              </a:rPr>
              <a:t>anggur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, </a:t>
            </a:r>
            <a:r>
              <a:rPr lang="en-AU" sz="1400" dirty="0" err="1">
                <a:solidFill>
                  <a:prstClr val="black"/>
                </a:solidFill>
                <a:cs typeface="Hellix SemiBold"/>
              </a:rPr>
              <a:t>bawang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 dan </a:t>
            </a:r>
            <a:r>
              <a:rPr lang="en-AU" sz="1400" dirty="0" err="1">
                <a:solidFill>
                  <a:prstClr val="black"/>
                </a:solidFill>
                <a:cs typeface="Hellix SemiBold"/>
              </a:rPr>
              <a:t>bumbu-bumbu</a:t>
            </a:r>
            <a:r>
              <a:rPr lang="en-AU" sz="1400" dirty="0">
                <a:solidFill>
                  <a:prstClr val="black"/>
                </a:solidFill>
                <a:cs typeface="Hellix SemiBold"/>
              </a:rPr>
              <a:t>.</a:t>
            </a:r>
            <a:endParaRPr lang="en-AU" sz="1400" dirty="0">
              <a:solidFill>
                <a:prstClr val="black"/>
              </a:solidFill>
              <a:latin typeface="Arial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632597"/>
            <a:ext cx="10028481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PADANAN MAKANAN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9F0AC7-3AC2-93D5-627E-079193FE5806}"/>
              </a:ext>
            </a:extLst>
          </p:cNvPr>
          <p:cNvSpPr txBox="1">
            <a:spLocks/>
          </p:cNvSpPr>
          <p:nvPr/>
        </p:nvSpPr>
        <p:spPr>
          <a:xfrm>
            <a:off x="6820569" y="3429000"/>
            <a:ext cx="2269445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Daging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hewan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buruan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seperti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kanguru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atau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rusa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.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9B6476D-F7FB-4CA1-B2B3-C7EC7A27BAC8}"/>
              </a:ext>
            </a:extLst>
          </p:cNvPr>
          <p:cNvSpPr txBox="1">
            <a:spLocks/>
          </p:cNvSpPr>
          <p:nvPr/>
        </p:nvSpPr>
        <p:spPr>
          <a:xfrm>
            <a:off x="9662921" y="3429000"/>
            <a:ext cx="1893773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Pizza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dengan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toping salami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atau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pasta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dengan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ragu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daging</a:t>
            </a:r>
            <a:endParaRPr lang="en-AU" sz="1400" dirty="0">
              <a:solidFill>
                <a:prstClr val="black"/>
              </a:solidFill>
              <a:latin typeface="Arial"/>
              <a:cs typeface="Hellix SemiBold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FED1983-68EA-C5EA-CE33-53212D0CD5CA}"/>
              </a:ext>
            </a:extLst>
          </p:cNvPr>
          <p:cNvSpPr txBox="1">
            <a:spLocks/>
          </p:cNvSpPr>
          <p:nvPr/>
        </p:nvSpPr>
        <p:spPr>
          <a:xfrm>
            <a:off x="3978217" y="5694601"/>
            <a:ext cx="2269445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Daging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yang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dipanggang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atau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dibakar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dan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dibumbui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dengan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merica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DF91A9C-BECF-1CE5-05D4-658A49D88A24}"/>
              </a:ext>
            </a:extLst>
          </p:cNvPr>
          <p:cNvSpPr txBox="1">
            <a:spLocks/>
          </p:cNvSpPr>
          <p:nvPr/>
        </p:nvSpPr>
        <p:spPr>
          <a:xfrm>
            <a:off x="6737505" y="5694601"/>
            <a:ext cx="2427542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Keju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keras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yang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memiliki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rasa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intens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seperti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cheddar, pecorino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atau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Parmesan, gouda asap</a:t>
            </a: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68588" y="4385954"/>
            <a:ext cx="4059813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C7D17F1-1A4F-ED44-CD04-3DCE1362CFCA}"/>
              </a:ext>
            </a:extLst>
          </p:cNvPr>
          <p:cNvSpPr txBox="1">
            <a:spLocks/>
          </p:cNvSpPr>
          <p:nvPr/>
        </p:nvSpPr>
        <p:spPr>
          <a:xfrm>
            <a:off x="9541735" y="5694601"/>
            <a:ext cx="2269445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</a:pP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Coklat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hitam</a:t>
            </a:r>
            <a:endParaRPr lang="en-AU" sz="1400" dirty="0">
              <a:solidFill>
                <a:prstClr val="black"/>
              </a:solidFill>
              <a:latin typeface="Arial"/>
              <a:cs typeface="Hellix SemiBold"/>
            </a:endParaRPr>
          </a:p>
          <a:p>
            <a:pPr algn="ctr">
              <a:buClr>
                <a:srgbClr val="F40000"/>
              </a:buClr>
            </a:pP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(70% </a:t>
            </a:r>
            <a:r>
              <a:rPr lang="en-AU" sz="1400" dirty="0" err="1">
                <a:solidFill>
                  <a:prstClr val="black"/>
                </a:solidFill>
                <a:latin typeface="Arial"/>
                <a:cs typeface="Hellix SemiBold"/>
              </a:rPr>
              <a:t>kakao</a:t>
            </a:r>
            <a:r>
              <a:rPr lang="en-AU" sz="1400" dirty="0">
                <a:solidFill>
                  <a:prstClr val="black"/>
                </a:solidFill>
                <a:latin typeface="Arial"/>
                <a:cs typeface="Hellix SemiBold"/>
              </a:rPr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4971AC-5943-D994-A6F3-CE1CA1A3F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880" y="1649249"/>
            <a:ext cx="1929945" cy="1488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1DB5CC-60FC-ED2C-95D1-F1206F533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15" y="1747430"/>
            <a:ext cx="1332928" cy="1325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36147C-B81B-AFA5-DFB3-A419283F32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899" y="1985821"/>
            <a:ext cx="1693846" cy="11228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0DD6C5-F803-879C-2C5F-2F3281C06E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052" y="4511248"/>
            <a:ext cx="1893773" cy="10057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DFD8B1-FC15-CB4D-503F-51CE631DA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20" y="4404094"/>
            <a:ext cx="1808756" cy="10496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4A9EC8-919E-CAC8-5A08-E41C095DAB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323" y="4469944"/>
            <a:ext cx="1750967" cy="98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12609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SEBERAGAM NEGARA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427" y="3163795"/>
            <a:ext cx="4802470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Shiraz Australia </a:t>
            </a:r>
            <a:r>
              <a:rPr lang="en-AU" dirty="0" err="1">
                <a:solidFill>
                  <a:schemeClr val="bg1"/>
                </a:solidFill>
              </a:rPr>
              <a:t>berkualitas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tinggi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ekspresi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sebuah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tempat</a:t>
            </a:r>
            <a:r>
              <a:rPr lang="en-AU" dirty="0">
                <a:solidFill>
                  <a:schemeClr val="bg1"/>
                </a:solidFill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Sebuah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/>
              <a:t>campuran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kondisi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lingkungan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hidup</a:t>
            </a:r>
            <a:r>
              <a:rPr lang="en-AU" dirty="0">
                <a:solidFill>
                  <a:schemeClr val="bg1"/>
                </a:solidFill>
              </a:rPr>
              <a:t> kami yang </a:t>
            </a:r>
            <a:r>
              <a:rPr lang="en-AU" dirty="0" err="1">
                <a:solidFill>
                  <a:schemeClr val="bg1"/>
                </a:solidFill>
              </a:rPr>
              <a:t>unik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komunitas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Pembuat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kami pada </a:t>
            </a:r>
            <a:r>
              <a:rPr lang="en-AU" dirty="0" err="1">
                <a:solidFill>
                  <a:schemeClr val="bg1"/>
                </a:solidFill>
              </a:rPr>
              <a:t>dasarnya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keingintahuan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menyempurnakan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konsep-konsep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tua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bermain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ide-ide </a:t>
            </a:r>
            <a:r>
              <a:rPr lang="en-AU" dirty="0" err="1">
                <a:solidFill>
                  <a:schemeClr val="bg1"/>
                </a:solidFill>
              </a:rPr>
              <a:t>baru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menciptakan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sesuatu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luar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biasa</a:t>
            </a:r>
            <a:r>
              <a:rPr lang="en-AU" dirty="0">
                <a:solidFill>
                  <a:schemeClr val="bg1"/>
                </a:solidFill>
              </a:rPr>
              <a:t>. Dan </a:t>
            </a:r>
            <a:r>
              <a:rPr lang="en-AU" dirty="0" err="1">
                <a:solidFill>
                  <a:schemeClr val="bg1"/>
                </a:solidFill>
              </a:rPr>
              <a:t>hal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inilah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menjadikan</a:t>
            </a:r>
            <a:r>
              <a:rPr lang="en-AU" dirty="0">
                <a:solidFill>
                  <a:schemeClr val="bg1"/>
                </a:solidFill>
              </a:rPr>
              <a:t> masa </a:t>
            </a:r>
            <a:r>
              <a:rPr lang="en-AU" dirty="0" err="1">
                <a:solidFill>
                  <a:schemeClr val="bg1"/>
                </a:solidFill>
              </a:rPr>
              <a:t>depan</a:t>
            </a:r>
            <a:r>
              <a:rPr lang="en-AU" dirty="0">
                <a:solidFill>
                  <a:schemeClr val="bg1"/>
                </a:solidFill>
              </a:rPr>
              <a:t> Shiraz </a:t>
            </a:r>
            <a:r>
              <a:rPr lang="en-AU" dirty="0" err="1">
                <a:solidFill>
                  <a:schemeClr val="bg1"/>
                </a:solidFill>
              </a:rPr>
              <a:t>begitu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mengasyikkan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en-US" kern="1000" spc="-100" dirty="0"/>
              <a:t>YANG </a:t>
            </a:r>
          </a:p>
          <a:p>
            <a:r>
              <a:rPr lang="en-US" kern="1000" spc="-100" dirty="0"/>
              <a:t>MEMBUATNYA</a:t>
            </a: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of vines in a valley&#10;&#10;Description automatically generated with medium confidence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2778B5F0-4791-8A40-1C03-6436F34FBAFA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34" y="3808638"/>
            <a:ext cx="2805344" cy="662774"/>
          </a:xfrm>
        </p:spPr>
        <p:txBody>
          <a:bodyPr/>
          <a:lstStyle/>
          <a:p>
            <a:r>
              <a:rPr lang="en-US" dirty="0"/>
              <a:t>1820an – 1830an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Shiraz </a:t>
            </a:r>
            <a:r>
              <a:rPr lang="en-AU" sz="1600" dirty="0" err="1"/>
              <a:t>adalah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</a:t>
            </a:r>
            <a:r>
              <a:rPr lang="en-AU" dirty="0" err="1"/>
              <a:t>asli</a:t>
            </a:r>
            <a:r>
              <a:rPr lang="en-AU" sz="1600" dirty="0"/>
              <a:t> yang </a:t>
            </a:r>
            <a:r>
              <a:rPr lang="en-AU" sz="1600" dirty="0" err="1"/>
              <a:t>dibawa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Australia dan </a:t>
            </a:r>
            <a:r>
              <a:rPr lang="en-AU" sz="1600" dirty="0" err="1"/>
              <a:t>tumbuh</a:t>
            </a:r>
            <a:r>
              <a:rPr lang="en-AU" sz="1600" dirty="0"/>
              <a:t> </a:t>
            </a:r>
            <a:r>
              <a:rPr lang="en-AU" sz="1600" dirty="0" err="1"/>
              <a:t>subur</a:t>
            </a:r>
            <a:r>
              <a:rPr lang="en-AU" sz="1600" dirty="0"/>
              <a:t> di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hangat</a:t>
            </a:r>
            <a:r>
              <a:rPr lang="en-AU" sz="1600" dirty="0"/>
              <a:t> dan </a:t>
            </a:r>
            <a:r>
              <a:rPr lang="en-AU" sz="1600" dirty="0" err="1"/>
              <a:t>kering</a:t>
            </a:r>
            <a:r>
              <a:rPr lang="en-AU" sz="1600" dirty="0"/>
              <a:t>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4531" y="1720205"/>
            <a:ext cx="314943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Shiraz </a:t>
            </a:r>
            <a:r>
              <a:rPr lang="en-AU" sz="1600" dirty="0" err="1"/>
              <a:t>ditanam</a:t>
            </a:r>
            <a:r>
              <a:rPr lang="en-AU" sz="1600" dirty="0"/>
              <a:t> di Australia Selatan dan Victoria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beberapa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tanaman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masih</a:t>
            </a:r>
            <a:r>
              <a:rPr lang="en-AU" sz="1600" dirty="0"/>
              <a:t> </a:t>
            </a:r>
            <a:r>
              <a:rPr lang="en-AU" sz="1600" dirty="0" err="1"/>
              <a:t>memproduksi</a:t>
            </a:r>
            <a:r>
              <a:rPr lang="en-AU" sz="1600" dirty="0"/>
              <a:t>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hari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530" y="1057431"/>
            <a:ext cx="2789931" cy="662774"/>
          </a:xfrm>
        </p:spPr>
        <p:txBody>
          <a:bodyPr/>
          <a:lstStyle/>
          <a:p>
            <a:r>
              <a:rPr lang="en-US" dirty="0"/>
              <a:t>1840an – 1890an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13423" y="4471419"/>
            <a:ext cx="2805344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Tahbilk</a:t>
            </a:r>
            <a:r>
              <a:rPr lang="en-AU" sz="1600" dirty="0"/>
              <a:t> </a:t>
            </a:r>
            <a:r>
              <a:rPr lang="en-AU" sz="1600" dirty="0" err="1"/>
              <a:t>didirikan</a:t>
            </a:r>
            <a:r>
              <a:rPr lang="en-AU" sz="1600" dirty="0"/>
              <a:t> di Victoria  dan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rumah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beberapa</a:t>
            </a:r>
            <a:r>
              <a:rPr lang="en-AU" sz="1600" dirty="0"/>
              <a:t> </a:t>
            </a:r>
            <a:r>
              <a:rPr lang="en-AU" sz="1600" dirty="0" err="1"/>
              <a:t>tanaman</a:t>
            </a:r>
            <a:r>
              <a:rPr lang="en-AU" sz="1600" dirty="0"/>
              <a:t> Shiraz </a:t>
            </a:r>
            <a:r>
              <a:rPr lang="en-AU" sz="1600" dirty="0" err="1"/>
              <a:t>didunia</a:t>
            </a:r>
            <a:r>
              <a:rPr lang="en-AU" sz="1600" dirty="0"/>
              <a:t> yang </a:t>
            </a:r>
            <a:r>
              <a:rPr lang="en-AU" sz="1600" dirty="0" err="1"/>
              <a:t>tidak</a:t>
            </a:r>
            <a:r>
              <a:rPr lang="en-AU" sz="1600" dirty="0"/>
              <a:t> </a:t>
            </a:r>
            <a:r>
              <a:rPr lang="en-AU" sz="1600" dirty="0" err="1"/>
              <a:t>dicangkokkan</a:t>
            </a:r>
            <a:r>
              <a:rPr lang="en-AU" sz="1600" dirty="0"/>
              <a:t> dan </a:t>
            </a:r>
            <a:r>
              <a:rPr lang="en-AU" sz="1600" dirty="0" err="1"/>
              <a:t>bebas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hama</a:t>
            </a:r>
            <a:r>
              <a:rPr lang="en-AU" sz="1600" dirty="0"/>
              <a:t> phylloxera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1860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SEJARAH SHIRAZ DI AUSTRALIA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C6D3-B670-0117-7FF7-464BAF384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12722-0AB5-D377-C351-39DFF312E0B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FFAFA-AB20-698A-B075-477C8B8EC3F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525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51FFBF0-3397-1830-2D77-BA56C64F06B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6995" y="3808638"/>
            <a:ext cx="3645005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1EA82-8919-C5F6-4846-537D461DBF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8" y="4471419"/>
            <a:ext cx="3418064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Henry Best </a:t>
            </a:r>
            <a:r>
              <a:rPr lang="en-AU" sz="1600" dirty="0" err="1"/>
              <a:t>menanam</a:t>
            </a:r>
            <a:r>
              <a:rPr lang="en-AU" sz="1600" dirty="0"/>
              <a:t> Shiraz pada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Great Western-</a:t>
            </a:r>
            <a:r>
              <a:rPr lang="en-AU" sz="1600" dirty="0" err="1"/>
              <a:t>nya</a:t>
            </a:r>
            <a:r>
              <a:rPr lang="en-AU" sz="1600" dirty="0"/>
              <a:t> di Victoria, dan </a:t>
            </a:r>
            <a:r>
              <a:rPr lang="en-AU" sz="1600" dirty="0" err="1"/>
              <a:t>kebun-kebun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terus</a:t>
            </a:r>
            <a:r>
              <a:rPr lang="en-AU" sz="1600" dirty="0"/>
              <a:t> </a:t>
            </a:r>
            <a:r>
              <a:rPr lang="en-AU" sz="1600" dirty="0" err="1"/>
              <a:t>bertumbuh</a:t>
            </a:r>
            <a:r>
              <a:rPr lang="en-AU" sz="1600" dirty="0"/>
              <a:t> </a:t>
            </a:r>
            <a:r>
              <a:rPr lang="en-AU" sz="1600" dirty="0" err="1"/>
              <a:t>subur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saat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CEE83-459A-8F29-62C5-26668A7641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1867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EADA7-3AD6-4A94-41DC-FC6DC9BBAD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93874" y="4471420"/>
            <a:ext cx="2608703" cy="833612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Shiraz </a:t>
            </a:r>
            <a:r>
              <a:rPr lang="en-AU" sz="1600" dirty="0" err="1"/>
              <a:t>memulai</a:t>
            </a:r>
            <a:r>
              <a:rPr lang="en-AU" sz="1600" dirty="0"/>
              <a:t> </a:t>
            </a:r>
            <a:r>
              <a:rPr lang="en-AU" sz="1600" dirty="0" err="1"/>
              <a:t>pergerakannya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paling </a:t>
            </a:r>
            <a:r>
              <a:rPr lang="en-AU" sz="1600" dirty="0" err="1"/>
              <a:t>populer</a:t>
            </a:r>
            <a:r>
              <a:rPr lang="en-AU" sz="1600" dirty="0"/>
              <a:t> di negara </a:t>
            </a:r>
            <a:r>
              <a:rPr lang="en-AU" sz="1600" dirty="0" err="1"/>
              <a:t>ini</a:t>
            </a:r>
            <a:r>
              <a:rPr lang="en-AU" sz="1600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59A502-188D-C624-4844-9FC9930CB9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2989" y="3787568"/>
            <a:ext cx="2608702" cy="662774"/>
          </a:xfrm>
        </p:spPr>
        <p:txBody>
          <a:bodyPr/>
          <a:lstStyle/>
          <a:p>
            <a:r>
              <a:rPr lang="en-US" dirty="0"/>
              <a:t>1950an – 1970an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8123A5-D550-D71A-7062-F7747EAC35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2" y="1715156"/>
            <a:ext cx="332259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Shiraz </a:t>
            </a:r>
            <a:r>
              <a:rPr lang="en-AU" sz="1600" dirty="0" err="1"/>
              <a:t>terus</a:t>
            </a:r>
            <a:r>
              <a:rPr lang="en-AU" sz="1600" dirty="0"/>
              <a:t> </a:t>
            </a:r>
            <a:r>
              <a:rPr lang="en-AU" sz="1600" dirty="0" err="1"/>
              <a:t>berkembang</a:t>
            </a:r>
            <a:r>
              <a:rPr lang="en-AU" sz="1600" dirty="0"/>
              <a:t> di </a:t>
            </a:r>
            <a:r>
              <a:rPr lang="en-AU" sz="1600" dirty="0" err="1"/>
              <a:t>hampir</a:t>
            </a:r>
            <a:r>
              <a:rPr lang="en-AU" sz="1600" dirty="0"/>
              <a:t> </a:t>
            </a:r>
            <a:r>
              <a:rPr lang="en-AU" sz="1600" dirty="0" err="1"/>
              <a:t>seluruh</a:t>
            </a:r>
            <a:r>
              <a:rPr lang="en-AU" sz="1600" dirty="0"/>
              <a:t> </a:t>
            </a:r>
            <a:r>
              <a:rPr lang="en-AU" sz="1600" dirty="0" err="1"/>
              <a:t>sudut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negara </a:t>
            </a:r>
            <a:r>
              <a:rPr lang="en-AU" sz="1600" dirty="0" err="1"/>
              <a:t>ini</a:t>
            </a:r>
            <a:r>
              <a:rPr lang="en-AU" sz="1600" dirty="0"/>
              <a:t>,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kecocokannya</a:t>
            </a:r>
            <a:r>
              <a:rPr lang="en-AU" sz="1600" dirty="0"/>
              <a:t> pada </a:t>
            </a:r>
            <a:r>
              <a:rPr lang="en-AU" sz="1600" dirty="0" err="1"/>
              <a:t>berbagai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, </a:t>
            </a:r>
            <a:r>
              <a:rPr lang="en-AU" sz="1600" dirty="0" err="1"/>
              <a:t>topografi</a:t>
            </a:r>
            <a:r>
              <a:rPr lang="en-AU" sz="1600" dirty="0"/>
              <a:t> dan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Australia,menggantikan</a:t>
            </a:r>
            <a:r>
              <a:rPr lang="en-AU" sz="1600" dirty="0"/>
              <a:t> </a:t>
            </a:r>
            <a:r>
              <a:rPr lang="en-AU" sz="1600" dirty="0" err="1"/>
              <a:t>posisi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lain.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0C7CBA-D9A3-EB77-782B-0AC93E8F0F9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Awal 1900an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0D7FBB1-B15A-2A74-B544-A7796E9D2E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505114" y="1715156"/>
            <a:ext cx="272559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Para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Australia </a:t>
            </a:r>
            <a:r>
              <a:rPr lang="en-AU" sz="1600" dirty="0" err="1"/>
              <a:t>membuat</a:t>
            </a:r>
            <a:r>
              <a:rPr lang="en-AU" sz="1600" dirty="0"/>
              <a:t> </a:t>
            </a:r>
            <a:r>
              <a:rPr lang="en-AU" sz="1600" i="1" dirty="0"/>
              <a:t>wine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warna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gelap</a:t>
            </a:r>
            <a:r>
              <a:rPr lang="en-AU" sz="1600" dirty="0"/>
              <a:t>, </a:t>
            </a:r>
            <a:r>
              <a:rPr lang="en-AU" sz="1600" dirty="0" err="1"/>
              <a:t>tingkat</a:t>
            </a:r>
            <a:r>
              <a:rPr lang="en-AU" sz="1600" dirty="0"/>
              <a:t> </a:t>
            </a:r>
            <a:r>
              <a:rPr lang="en-AU" sz="1600" dirty="0" err="1"/>
              <a:t>alkohol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tinggi</a:t>
            </a:r>
            <a:r>
              <a:rPr lang="en-AU" sz="1600" dirty="0"/>
              <a:t> dan </a:t>
            </a:r>
            <a:r>
              <a:rPr lang="en-AU" sz="1600" dirty="0" err="1"/>
              <a:t>maturasi</a:t>
            </a:r>
            <a:r>
              <a:rPr lang="en-AU" sz="1600" dirty="0"/>
              <a:t> </a:t>
            </a:r>
            <a:r>
              <a:rPr lang="en-AU" sz="1600" dirty="0" err="1"/>
              <a:t>menggunakan</a:t>
            </a:r>
            <a:r>
              <a:rPr lang="en-AU" sz="1600" dirty="0"/>
              <a:t> oak </a:t>
            </a:r>
            <a:r>
              <a:rPr lang="en-AU" sz="1600" dirty="0" err="1"/>
              <a:t>barel</a:t>
            </a:r>
            <a:r>
              <a:rPr lang="en-AU" sz="1600" dirty="0"/>
              <a:t> yang </a:t>
            </a:r>
            <a:r>
              <a:rPr lang="en-AU" sz="1600" dirty="0" err="1"/>
              <a:t>baru</a:t>
            </a:r>
            <a:r>
              <a:rPr lang="en-AU" sz="1600" dirty="0"/>
              <a:t>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43F8C7-29B3-628C-69C9-3B4E99B473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02576" y="1031305"/>
            <a:ext cx="2828131" cy="662774"/>
          </a:xfrm>
        </p:spPr>
        <p:txBody>
          <a:bodyPr/>
          <a:lstStyle/>
          <a:p>
            <a:r>
              <a:rPr lang="en-US" dirty="0"/>
              <a:t>1980an – 1990an</a:t>
            </a:r>
          </a:p>
        </p:txBody>
      </p:sp>
    </p:spTree>
    <p:extLst>
      <p:ext uri="{BB962C8B-B14F-4D97-AF65-F5344CB8AC3E}">
        <p14:creationId xmlns:p14="http://schemas.microsoft.com/office/powerpoint/2010/main" val="10107433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363" y="376238"/>
            <a:ext cx="5735637" cy="611822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Ketika Shiraz sangat </a:t>
            </a:r>
            <a:r>
              <a:rPr lang="en-AU" sz="1600" dirty="0" err="1"/>
              <a:t>terkenal</a:t>
            </a:r>
            <a:r>
              <a:rPr lang="en-AU" sz="1600" dirty="0"/>
              <a:t>,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kedalaman</a:t>
            </a:r>
            <a:r>
              <a:rPr lang="en-AU" sz="1600" dirty="0"/>
              <a:t> </a:t>
            </a:r>
            <a:r>
              <a:rPr lang="en-AU" sz="1600" dirty="0" err="1"/>
              <a:t>seperti</a:t>
            </a:r>
            <a:r>
              <a:rPr lang="en-AU" sz="1600" dirty="0"/>
              <a:t> </a:t>
            </a:r>
            <a:r>
              <a:rPr lang="en-AU" sz="1600" dirty="0" err="1"/>
              <a:t>tinta</a:t>
            </a:r>
            <a:r>
              <a:rPr lang="en-AU" sz="1600" dirty="0"/>
              <a:t> dan </a:t>
            </a:r>
            <a:r>
              <a:rPr lang="en-AU" sz="1600" dirty="0" err="1"/>
              <a:t>kekayaan</a:t>
            </a:r>
            <a:r>
              <a:rPr lang="en-AU" sz="1600" dirty="0"/>
              <a:t> </a:t>
            </a:r>
            <a:r>
              <a:rPr lang="en-AU" sz="1600" dirty="0" err="1"/>
              <a:t>seperti</a:t>
            </a:r>
            <a:r>
              <a:rPr lang="en-AU" sz="1600" dirty="0"/>
              <a:t> sirup, rasa yang </a:t>
            </a:r>
            <a:r>
              <a:rPr lang="en-AU" sz="1600" dirty="0" err="1"/>
              <a:t>makin</a:t>
            </a:r>
            <a:r>
              <a:rPr lang="en-AU" sz="1600" dirty="0"/>
              <a:t> lama </a:t>
            </a:r>
            <a:r>
              <a:rPr lang="en-AU" sz="1600" dirty="0" err="1"/>
              <a:t>makin</a:t>
            </a:r>
            <a:r>
              <a:rPr lang="en-AU" sz="1600" dirty="0"/>
              <a:t> </a:t>
            </a:r>
            <a:r>
              <a:rPr lang="en-AU" sz="1600" dirty="0" err="1"/>
              <a:t>tergeser</a:t>
            </a:r>
            <a:r>
              <a:rPr lang="en-AU" sz="1600" dirty="0"/>
              <a:t> oleh </a:t>
            </a:r>
            <a:r>
              <a:rPr lang="en-AU" sz="1600" dirty="0" err="1"/>
              <a:t>gaya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moderat</a:t>
            </a:r>
            <a:r>
              <a:rPr lang="en-AU" sz="16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2000an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42693" y="1488510"/>
            <a:ext cx="297634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Reputasi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Shiraz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</a:t>
            </a:r>
            <a:r>
              <a:rPr lang="en-AU" sz="1600" dirty="0" err="1"/>
              <a:t>bertumbuh</a:t>
            </a:r>
            <a:r>
              <a:rPr lang="en-AU" sz="1600" dirty="0"/>
              <a:t>, </a:t>
            </a:r>
            <a:r>
              <a:rPr lang="en-AU" sz="1600" dirty="0" err="1"/>
              <a:t>berdiri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bangga</a:t>
            </a:r>
            <a:r>
              <a:rPr lang="en-AU" sz="1600" dirty="0"/>
              <a:t> </a:t>
            </a:r>
            <a:r>
              <a:rPr lang="en-AU" sz="1600" dirty="0" err="1"/>
              <a:t>berdampingan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gaya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hangat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tekstur</a:t>
            </a:r>
            <a:r>
              <a:rPr lang="en-AU" sz="1600" dirty="0"/>
              <a:t> </a:t>
            </a:r>
            <a:r>
              <a:rPr lang="en-AU" sz="1600" dirty="0" err="1"/>
              <a:t>kental</a:t>
            </a:r>
            <a:r>
              <a:rPr lang="en-AU" sz="1600" dirty="0"/>
              <a:t> dan kaya </a:t>
            </a:r>
            <a:r>
              <a:rPr lang="en-AU" sz="1600" dirty="0" err="1"/>
              <a:t>dari</a:t>
            </a:r>
            <a:r>
              <a:rPr lang="en-AU" sz="1600" dirty="0"/>
              <a:t> Shiraz Australia yang </a:t>
            </a:r>
            <a:r>
              <a:rPr lang="en-AU" sz="1600" dirty="0" err="1"/>
              <a:t>dinikmati</a:t>
            </a:r>
            <a:r>
              <a:rPr lang="en-AU" sz="1600" dirty="0"/>
              <a:t> di </a:t>
            </a:r>
            <a:r>
              <a:rPr lang="en-AU" sz="1600" dirty="0" err="1"/>
              <a:t>seluruh</a:t>
            </a:r>
            <a:r>
              <a:rPr lang="en-AU" sz="1600" dirty="0"/>
              <a:t> dunia.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31808" y="804659"/>
            <a:ext cx="2120040" cy="662774"/>
          </a:xfrm>
        </p:spPr>
        <p:txBody>
          <a:bodyPr/>
          <a:lstStyle/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8" y="584200"/>
            <a:ext cx="3479942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CERITA DARI MAX SCHUBERT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427" y="2954130"/>
            <a:ext cx="4523337" cy="167070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Pada </a:t>
            </a:r>
            <a:r>
              <a:rPr lang="en-AU" sz="1600" dirty="0" err="1"/>
              <a:t>tahun</a:t>
            </a:r>
            <a:r>
              <a:rPr lang="en-AU" sz="1600" dirty="0"/>
              <a:t> 1951, Max Schubert </a:t>
            </a:r>
            <a:r>
              <a:rPr lang="en-AU" sz="1600" dirty="0" err="1"/>
              <a:t>bertekad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membuat</a:t>
            </a:r>
            <a:r>
              <a:rPr lang="en-AU" sz="1600" dirty="0"/>
              <a:t> “Great Australian Red”, </a:t>
            </a:r>
            <a:r>
              <a:rPr lang="en-AU" sz="1600" dirty="0" err="1"/>
              <a:t>namun</a:t>
            </a:r>
            <a:r>
              <a:rPr lang="en-AU" sz="1600" dirty="0"/>
              <a:t> </a:t>
            </a:r>
            <a:r>
              <a:rPr lang="en-AU" sz="1600" dirty="0" err="1"/>
              <a:t>diperintahkan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menghentikan</a:t>
            </a:r>
            <a:r>
              <a:rPr lang="en-AU" sz="1600" dirty="0"/>
              <a:t> </a:t>
            </a:r>
            <a:r>
              <a:rPr lang="en-AU" sz="1600" dirty="0" err="1"/>
              <a:t>produksi</a:t>
            </a:r>
            <a:r>
              <a:rPr lang="en-AU" sz="1600" dirty="0"/>
              <a:t> oleh </a:t>
            </a:r>
            <a:r>
              <a:rPr lang="en-AU" sz="1600" dirty="0" err="1"/>
              <a:t>manajemen</a:t>
            </a:r>
            <a:r>
              <a:rPr lang="en-AU" sz="1600" dirty="0"/>
              <a:t> Penfolds.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Pada 1960, Penfolds Grange Bin 1  </a:t>
            </a:r>
            <a:r>
              <a:rPr lang="en-AU" sz="1600" dirty="0" err="1"/>
              <a:t>memasuki</a:t>
            </a:r>
            <a:r>
              <a:rPr lang="en-AU" sz="1600" dirty="0"/>
              <a:t> </a:t>
            </a:r>
            <a:r>
              <a:rPr lang="en-AU" sz="1600" dirty="0" err="1"/>
              <a:t>pasaran</a:t>
            </a:r>
            <a:r>
              <a:rPr lang="en-AU" sz="1600" dirty="0"/>
              <a:t> dan </a:t>
            </a:r>
            <a:r>
              <a:rPr lang="en-AU" sz="1600" dirty="0" err="1"/>
              <a:t>diterima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pujian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para </a:t>
            </a:r>
            <a:r>
              <a:rPr lang="en-AU" sz="1600" dirty="0" err="1"/>
              <a:t>kritikus</a:t>
            </a:r>
            <a:r>
              <a:rPr lang="en-AU" sz="1600" dirty="0"/>
              <a:t>, dan Penfolds </a:t>
            </a:r>
            <a:r>
              <a:rPr lang="en-AU" sz="1600" dirty="0" err="1"/>
              <a:t>memerintahkan</a:t>
            </a:r>
            <a:r>
              <a:rPr lang="en-AU" sz="1600" dirty="0"/>
              <a:t> Schubert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melanjutkan</a:t>
            </a:r>
            <a:r>
              <a:rPr lang="en-AU" sz="1600" dirty="0"/>
              <a:t> </a:t>
            </a:r>
            <a:r>
              <a:rPr lang="en-AU" sz="1600" dirty="0" err="1"/>
              <a:t>produksi</a:t>
            </a:r>
            <a:r>
              <a:rPr lang="en-AU" sz="1600" dirty="0"/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sz="1600" dirty="0"/>
              <a:t>Penfolds Grange </a:t>
            </a:r>
            <a:r>
              <a:rPr lang="en-AU" sz="1600" dirty="0" err="1"/>
              <a:t>telah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paling </a:t>
            </a:r>
            <a:r>
              <a:rPr lang="en-AU" sz="1600" dirty="0" err="1"/>
              <a:t>ikonik</a:t>
            </a:r>
            <a:r>
              <a:rPr lang="en-AU" sz="1600" dirty="0"/>
              <a:t>, </a:t>
            </a:r>
            <a:r>
              <a:rPr lang="en-AU" sz="1600" dirty="0" err="1"/>
              <a:t>dikoleksi</a:t>
            </a:r>
            <a:r>
              <a:rPr lang="en-AU" sz="1600" dirty="0"/>
              <a:t> dan </a:t>
            </a:r>
            <a:r>
              <a:rPr lang="en-AU" sz="1600" dirty="0" err="1"/>
              <a:t>dihormati</a:t>
            </a:r>
            <a:r>
              <a:rPr lang="en-AU" sz="1600" dirty="0"/>
              <a:t> di dunia, </a:t>
            </a:r>
            <a:r>
              <a:rPr lang="en-AU" sz="1600" dirty="0" err="1"/>
              <a:t>utamanya</a:t>
            </a:r>
            <a:r>
              <a:rPr lang="en-AU" sz="1600" dirty="0"/>
              <a:t> </a:t>
            </a:r>
            <a:r>
              <a:rPr lang="en-AU" sz="1600" dirty="0" err="1"/>
              <a:t>berkat</a:t>
            </a:r>
            <a:r>
              <a:rPr lang="en-AU" sz="1600" dirty="0"/>
              <a:t> media dan </a:t>
            </a:r>
            <a:r>
              <a:rPr lang="en-AU" sz="1600" dirty="0" err="1"/>
              <a:t>kritikus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asal</a:t>
            </a:r>
            <a:r>
              <a:rPr lang="en-AU" sz="1600" dirty="0"/>
              <a:t> Amerika </a:t>
            </a:r>
            <a:r>
              <a:rPr lang="en-AU" sz="1600" dirty="0" err="1"/>
              <a:t>seperti</a:t>
            </a:r>
            <a:r>
              <a:rPr lang="en-AU" sz="1600" dirty="0"/>
              <a:t> Robert Parker dan Wine Spectator.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452064"/>
            <a:ext cx="5724447" cy="1325563"/>
          </a:xfrm>
        </p:spPr>
        <p:txBody>
          <a:bodyPr/>
          <a:lstStyle/>
          <a:p>
            <a:r>
              <a:rPr lang="en-US" sz="4800" kern="1000" spc="-100" dirty="0"/>
              <a:t>EVOLUSI DARI</a:t>
            </a:r>
          </a:p>
          <a:p>
            <a:r>
              <a:rPr lang="en-US" sz="4800" kern="1000" spc="-100" dirty="0"/>
              <a:t>SEBUAH IKON</a:t>
            </a: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Close-up of a bunch of grapes&#10;&#10;AI-generated content may be incorrect.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2053E53-A7AE-DB23-1754-17ED87C3F4C2}"/>
              </a:ext>
            </a:extLst>
          </p:cNvPr>
          <p:cNvSpPr txBox="1">
            <a:spLocks/>
          </p:cNvSpPr>
          <p:nvPr/>
        </p:nvSpPr>
        <p:spPr>
          <a:xfrm>
            <a:off x="721033" y="3520562"/>
            <a:ext cx="5062352" cy="18853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b="1" dirty="0">
                <a:solidFill>
                  <a:schemeClr val="tx1"/>
                </a:solidFill>
              </a:rPr>
              <a:t>Shiraz: </a:t>
            </a:r>
            <a:r>
              <a:rPr lang="en-AU" sz="2000" b="1" dirty="0" err="1">
                <a:solidFill>
                  <a:schemeClr val="tx1"/>
                </a:solidFill>
              </a:rPr>
              <a:t>Tepat</a:t>
            </a:r>
            <a:r>
              <a:rPr lang="en-AU" sz="2000" b="1" dirty="0">
                <a:solidFill>
                  <a:schemeClr val="tx1"/>
                </a:solidFill>
              </a:rPr>
              <a:t> </a:t>
            </a:r>
            <a:r>
              <a:rPr lang="en-AU" sz="2000" b="1" dirty="0" err="1">
                <a:solidFill>
                  <a:schemeClr val="tx1"/>
                </a:solidFill>
              </a:rPr>
              <a:t>seperti</a:t>
            </a:r>
            <a:r>
              <a:rPr lang="en-AU" sz="2000" b="1" dirty="0">
                <a:solidFill>
                  <a:schemeClr val="tx1"/>
                </a:solidFill>
              </a:rPr>
              <a:t> </a:t>
            </a:r>
            <a:r>
              <a:rPr lang="en-AU" sz="2000" b="1" dirty="0" err="1">
                <a:solidFill>
                  <a:schemeClr val="tx1"/>
                </a:solidFill>
              </a:rPr>
              <a:t>apa</a:t>
            </a:r>
            <a:r>
              <a:rPr lang="en-AU" sz="2000" b="1" dirty="0">
                <a:solidFill>
                  <a:schemeClr val="tx1"/>
                </a:solidFill>
              </a:rPr>
              <a:t> yang </a:t>
            </a:r>
            <a:r>
              <a:rPr lang="en-AU" sz="2000" b="1" dirty="0" err="1">
                <a:solidFill>
                  <a:schemeClr val="tx1"/>
                </a:solidFill>
              </a:rPr>
              <a:t>diresepkan</a:t>
            </a:r>
            <a:r>
              <a:rPr lang="en-AU" sz="2000" b="1" dirty="0">
                <a:solidFill>
                  <a:schemeClr val="tx1"/>
                </a:solidFill>
              </a:rPr>
              <a:t> oleh </a:t>
            </a:r>
            <a:r>
              <a:rPr lang="en-AU" sz="2000" b="1" dirty="0" err="1">
                <a:solidFill>
                  <a:schemeClr val="tx1"/>
                </a:solidFill>
              </a:rPr>
              <a:t>dokter</a:t>
            </a:r>
            <a:endParaRPr lang="en-AU" sz="2000" b="1" dirty="0">
              <a:solidFill>
                <a:schemeClr val="tx1"/>
              </a:solidFill>
            </a:endParaRPr>
          </a:p>
          <a:p>
            <a:r>
              <a:rPr lang="en-AU" i="1" dirty="0">
                <a:solidFill>
                  <a:schemeClr val="tx1"/>
                </a:solidFill>
              </a:rPr>
              <a:t>Banyak </a:t>
            </a:r>
            <a:r>
              <a:rPr lang="en-AU" i="1" dirty="0" err="1">
                <a:solidFill>
                  <a:schemeClr val="tx1"/>
                </a:solidFill>
              </a:rPr>
              <a:t>dari</a:t>
            </a:r>
            <a:r>
              <a:rPr lang="en-AU" i="1" dirty="0">
                <a:solidFill>
                  <a:schemeClr val="tx1"/>
                </a:solidFill>
              </a:rPr>
              <a:t> para promotor </a:t>
            </a:r>
            <a:r>
              <a:rPr lang="en-AU" i="1" dirty="0" err="1">
                <a:solidFill>
                  <a:schemeClr val="tx1"/>
                </a:solidFill>
              </a:rPr>
              <a:t>anggur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awal</a:t>
            </a:r>
            <a:r>
              <a:rPr lang="en-AU" i="1" dirty="0">
                <a:solidFill>
                  <a:schemeClr val="tx1"/>
                </a:solidFill>
              </a:rPr>
              <a:t> di Australia </a:t>
            </a:r>
            <a:r>
              <a:rPr lang="en-AU" i="1" dirty="0" err="1">
                <a:solidFill>
                  <a:schemeClr val="tx1"/>
                </a:solidFill>
              </a:rPr>
              <a:t>adalah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dokter</a:t>
            </a:r>
            <a:r>
              <a:rPr lang="en-AU" i="1" dirty="0">
                <a:solidFill>
                  <a:schemeClr val="tx1"/>
                </a:solidFill>
              </a:rPr>
              <a:t>, salah </a:t>
            </a:r>
            <a:r>
              <a:rPr lang="en-AU" i="1" dirty="0" err="1">
                <a:solidFill>
                  <a:schemeClr val="tx1"/>
                </a:solidFill>
              </a:rPr>
              <a:t>satu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diantaranya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adalah</a:t>
            </a:r>
            <a:r>
              <a:rPr lang="en-AU" i="1" dirty="0">
                <a:solidFill>
                  <a:schemeClr val="tx1"/>
                </a:solidFill>
              </a:rPr>
              <a:t> Dr. Christopher Rawson Penfold, yang </a:t>
            </a:r>
            <a:r>
              <a:rPr lang="en-AU" i="1" dirty="0" err="1">
                <a:solidFill>
                  <a:schemeClr val="tx1"/>
                </a:solidFill>
              </a:rPr>
              <a:t>tiba</a:t>
            </a:r>
            <a:r>
              <a:rPr lang="en-AU" i="1" dirty="0">
                <a:solidFill>
                  <a:schemeClr val="tx1"/>
                </a:solidFill>
              </a:rPr>
              <a:t> di Adelaide pada 1844 dan </a:t>
            </a:r>
            <a:r>
              <a:rPr lang="en-AU" i="1" dirty="0" err="1">
                <a:solidFill>
                  <a:schemeClr val="tx1"/>
                </a:solidFill>
              </a:rPr>
              <a:t>mendirikan</a:t>
            </a:r>
            <a:r>
              <a:rPr lang="en-AU" i="1" dirty="0">
                <a:solidFill>
                  <a:schemeClr val="tx1"/>
                </a:solidFill>
              </a:rPr>
              <a:t> Magill Estate. </a:t>
            </a:r>
            <a:r>
              <a:rPr lang="en-AU" i="1" dirty="0" err="1">
                <a:solidFill>
                  <a:schemeClr val="tx1"/>
                </a:solidFill>
              </a:rPr>
              <a:t>Anggur-anggur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pertama</a:t>
            </a:r>
            <a:r>
              <a:rPr lang="en-AU" i="1" dirty="0">
                <a:solidFill>
                  <a:schemeClr val="tx1"/>
                </a:solidFill>
              </a:rPr>
              <a:t> Penfolds </a:t>
            </a:r>
            <a:r>
              <a:rPr lang="en-AU" i="1" dirty="0" err="1">
                <a:solidFill>
                  <a:schemeClr val="tx1"/>
                </a:solidFill>
              </a:rPr>
              <a:t>tersedia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untuk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diresepkan</a:t>
            </a:r>
            <a:r>
              <a:rPr lang="en-AU" i="1" dirty="0">
                <a:solidFill>
                  <a:schemeClr val="tx1"/>
                </a:solidFill>
              </a:rPr>
              <a:t>, yang </a:t>
            </a:r>
            <a:r>
              <a:rPr lang="en-AU" i="1" dirty="0" err="1">
                <a:solidFill>
                  <a:schemeClr val="tx1"/>
                </a:solidFill>
              </a:rPr>
              <a:t>diduga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berguna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bagi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pasien</a:t>
            </a:r>
            <a:r>
              <a:rPr lang="en-AU" i="1" dirty="0">
                <a:solidFill>
                  <a:schemeClr val="tx1"/>
                </a:solidFill>
              </a:rPr>
              <a:t> </a:t>
            </a:r>
            <a:r>
              <a:rPr lang="en-AU" i="1" dirty="0" err="1">
                <a:solidFill>
                  <a:schemeClr val="tx1"/>
                </a:solidFill>
              </a:rPr>
              <a:t>anemia</a:t>
            </a:r>
            <a:r>
              <a:rPr lang="en-AU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1C32E0D-F313-2A1D-0D94-C66B06935387}"/>
              </a:ext>
            </a:extLst>
          </p:cNvPr>
          <p:cNvSpPr txBox="1">
            <a:spLocks/>
          </p:cNvSpPr>
          <p:nvPr/>
        </p:nvSpPr>
        <p:spPr>
          <a:xfrm>
            <a:off x="490274" y="584200"/>
            <a:ext cx="4527203" cy="78573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dirty="0">
                <a:solidFill>
                  <a:schemeClr val="accent5"/>
                </a:solidFill>
              </a:rPr>
              <a:t>CERITA DARI MAX SCHUBERT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B71BEE1-B50D-F365-7819-931A4EA80C54}"/>
              </a:ext>
            </a:extLst>
          </p:cNvPr>
          <p:cNvSpPr txBox="1">
            <a:spLocks/>
          </p:cNvSpPr>
          <p:nvPr/>
        </p:nvSpPr>
        <p:spPr>
          <a:xfrm>
            <a:off x="561895" y="1670895"/>
            <a:ext cx="5724447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kern="1000" spc="-100" dirty="0">
                <a:solidFill>
                  <a:schemeClr val="accent1"/>
                </a:solidFill>
              </a:rPr>
              <a:t>EVOLUSI DARI</a:t>
            </a:r>
          </a:p>
          <a:p>
            <a:r>
              <a:rPr lang="en-US" sz="4800" kern="1000" spc="-100" dirty="0">
                <a:solidFill>
                  <a:schemeClr val="accent1"/>
                </a:solidFill>
              </a:rPr>
              <a:t>SEBUAH IKON</a:t>
            </a:r>
          </a:p>
        </p:txBody>
      </p:sp>
    </p:spTree>
    <p:extLst>
      <p:ext uri="{BB962C8B-B14F-4D97-AF65-F5344CB8AC3E}">
        <p14:creationId xmlns:p14="http://schemas.microsoft.com/office/powerpoint/2010/main" val="205761012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25E86F-190B-4B32-B659-58F661343B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02256494-4976-4001-aedb-96463ae0d92e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4942</Words>
  <Application>Microsoft Macintosh PowerPoint</Application>
  <PresentationFormat>Widescreen</PresentationFormat>
  <Paragraphs>458</Paragraphs>
  <Slides>50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Colors Of Autumn</vt:lpstr>
      <vt:lpstr>Calibri</vt:lpstr>
      <vt:lpstr>Neue Haas Grotesk Text Pro</vt:lpstr>
      <vt:lpstr>Times New Roman</vt:lpstr>
      <vt:lpstr>Inter Display</vt:lpstr>
      <vt:lpstr>Arial</vt:lpstr>
      <vt:lpstr>Hellix SemiBold</vt:lpstr>
      <vt:lpstr>Slide layouts</vt:lpstr>
      <vt:lpstr>PowerPoint Presentation</vt:lpstr>
      <vt:lpstr>PowerPoint Presentation</vt:lpstr>
      <vt:lpstr>SHIRAZ</vt:lpstr>
      <vt:lpstr>PowerPoint Presentation</vt:lpstr>
      <vt:lpstr>1820an – 1830an</vt:lpstr>
      <vt:lpstr>PowerPoint Presentation</vt:lpstr>
      <vt:lpstr>PowerPoint Presentation</vt:lpstr>
      <vt:lpstr>CERITA DARI MAX SCHUBERT</vt:lpstr>
      <vt:lpstr>PowerPoint Presentation</vt:lpstr>
      <vt:lpstr>BUDI DAYA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GAYA-GAYA UMUM DARI SHIRAZ DAN </vt:lpstr>
      <vt:lpstr>PowerPoint Presentation</vt:lpstr>
      <vt:lpstr>PowerPoint Presentation</vt:lpstr>
      <vt:lpstr>PowerPoint Presentation</vt:lpstr>
      <vt:lpstr>HARTANYA AUSTRALIA</vt:lpstr>
      <vt:lpstr>AUSTRALIAN SHIRAZ WILAYAH</vt:lpstr>
      <vt:lpstr>SELATAN AUSTRALIA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NSW DAN  ACT REGION  </vt:lpstr>
      <vt:lpstr>PowerPoint Presentation</vt:lpstr>
      <vt:lpstr>PowerPoint Presentation</vt:lpstr>
      <vt:lpstr>BARAT AUSTRALIA  </vt:lpstr>
      <vt:lpstr>PowerPoint Presentation</vt:lpstr>
      <vt:lpstr>PowerPoint Presentation</vt:lpstr>
      <vt:lpstr>PowerPoint Presentation</vt:lpstr>
      <vt:lpstr>PowerPoint Presentation</vt:lpstr>
      <vt:lpstr>VICTORIA  </vt:lpstr>
      <vt:lpstr>PowerPoint Presentation</vt:lpstr>
      <vt:lpstr>PowerPoint Presentation</vt:lpstr>
      <vt:lpstr>PowerPoint Presentation</vt:lpstr>
      <vt:lpstr>SHIRAZ DI RIVERLAND DAN RIVERINA  </vt:lpstr>
      <vt:lpstr>PowerPoint Presentation</vt:lpstr>
      <vt:lpstr>PowerPoint Presentation</vt:lpstr>
      <vt:lpstr>PowerPoint Presentation</vt:lpstr>
      <vt:lpstr>PowerPoint Presentation</vt:lpstr>
      <vt:lpstr>SEBERAGAM NEGARA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Cameron Midson</cp:lastModifiedBy>
  <cp:revision>34</cp:revision>
  <dcterms:created xsi:type="dcterms:W3CDTF">2018-07-25T07:02:59Z</dcterms:created>
  <dcterms:modified xsi:type="dcterms:W3CDTF">2026-08-20T01:57:34Z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47266300.0000000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2025-10-02T06:53:25Z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db13da72-9754-4a28-a7cd-b764b1efd171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