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5"/>
  </p:notesMasterIdLst>
  <p:sldIdLst>
    <p:sldId id="256" r:id="rId5"/>
    <p:sldId id="478" r:id="rId6"/>
    <p:sldId id="636" r:id="rId7"/>
    <p:sldId id="645" r:id="rId8"/>
    <p:sldId id="637" r:id="rId9"/>
    <p:sldId id="674" r:id="rId10"/>
    <p:sldId id="675" r:id="rId11"/>
    <p:sldId id="646" r:id="rId12"/>
    <p:sldId id="647" r:id="rId13"/>
    <p:sldId id="641" r:id="rId14"/>
    <p:sldId id="642" r:id="rId15"/>
    <p:sldId id="643" r:id="rId16"/>
    <p:sldId id="665" r:id="rId17"/>
    <p:sldId id="603" r:id="rId18"/>
    <p:sldId id="660" r:id="rId19"/>
    <p:sldId id="658" r:id="rId20"/>
    <p:sldId id="685" r:id="rId21"/>
    <p:sldId id="686" r:id="rId22"/>
    <p:sldId id="687" r:id="rId23"/>
    <p:sldId id="688" r:id="rId24"/>
    <p:sldId id="689" r:id="rId25"/>
    <p:sldId id="690" r:id="rId26"/>
    <p:sldId id="691" r:id="rId27"/>
    <p:sldId id="692" r:id="rId28"/>
    <p:sldId id="693" r:id="rId29"/>
    <p:sldId id="694" r:id="rId30"/>
    <p:sldId id="695" r:id="rId31"/>
    <p:sldId id="676" r:id="rId32"/>
    <p:sldId id="677" r:id="rId33"/>
    <p:sldId id="678" r:id="rId34"/>
    <p:sldId id="679" r:id="rId35"/>
    <p:sldId id="680" r:id="rId36"/>
    <p:sldId id="681" r:id="rId37"/>
    <p:sldId id="682" r:id="rId38"/>
    <p:sldId id="683" r:id="rId39"/>
    <p:sldId id="672" r:id="rId40"/>
    <p:sldId id="684" r:id="rId41"/>
    <p:sldId id="659" r:id="rId42"/>
    <p:sldId id="340" r:id="rId43"/>
    <p:sldId id="696" r:id="rId44"/>
  </p:sldIdLst>
  <p:sldSz cx="12192000" cy="6858000"/>
  <p:notesSz cx="6858000" cy="9144000"/>
  <p:embeddedFontLst>
    <p:embeddedFont>
      <p:font typeface="Hellix" pitchFamily="2" charset="77"/>
      <p:regular r:id="rId46"/>
      <p:bold r:id="rId47"/>
      <p:italic r:id="rId48"/>
      <p:boldItalic r:id="rId49"/>
    </p:embeddedFont>
    <p:embeddedFont>
      <p:font typeface="Inter Display" panose="02000803000000020004" pitchFamily="2" charset="0"/>
      <p:regular r:id="rId50"/>
      <p:bold r:id="rId51"/>
      <p:italic r:id="rId52"/>
      <p:boldItalic r:id="rId53"/>
    </p:embeddedFont>
    <p:embeddedFont>
      <p:font typeface="Neue Haas Grotesk Text Pro" panose="020B0504020202020204" pitchFamily="34" charset="77"/>
      <p:regular r:id="rId54"/>
      <p:bold r:id="rId55"/>
      <p:italic r:id="rId56"/>
      <p:boldItalic r:id="rId57"/>
    </p:embeddedFont>
  </p:embeddedFontLst>
  <p:custDataLst>
    <p:tags r:id="rId5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0B407-BABA-4571-0352-67C36E62CBCA}" v="3" dt="2025-10-28T04:07:36.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autoAdjust="0"/>
    <p:restoredTop sz="94795"/>
  </p:normalViewPr>
  <p:slideViewPr>
    <p:cSldViewPr snapToGrid="0">
      <p:cViewPr varScale="1">
        <p:scale>
          <a:sx n="96" d="100"/>
          <a:sy n="96" d="100"/>
        </p:scale>
        <p:origin x="168" y="600"/>
      </p:cViewPr>
      <p:guideLst>
        <p:guide orient="horz" pos="1661"/>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11/3/25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dirty="0">
                <a:solidFill>
                  <a:srgbClr val="FFFFFF"/>
                </a:solidFill>
                <a:latin typeface="Arial" panose="020B0604020202020204" pitchFamily="34" charset="0"/>
                <a:cs typeface="Arial" panose="020B0604020202020204" pitchFamily="34" charset="0"/>
              </a:rPr>
              <a:t>Riverland, Riverina and Murray Darling are powerhouses of industry, renowned for their production prowess and export success. Their story goes beyond volume, with a growing number of premium producers and alternative varieties adding diversity to the landscape.</a:t>
            </a:r>
            <a:r>
              <a:rPr lang="en-US" sz="1200" b="0" i="0" kern="120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These notes provide additional slide information and suggested discussion points. </a:t>
            </a:r>
            <a:r>
              <a:rPr lang="en-AU" sz="1200" kern="1200" dirty="0">
                <a:solidFill>
                  <a:schemeClr val="tx1"/>
                </a:solidFill>
                <a:effectLst/>
                <a:latin typeface="+mn-lt"/>
                <a:ea typeface="+mn-ea"/>
                <a:cs typeface="+mn-cs"/>
              </a:rPr>
              <a:t>To download more topics and resources, including presentations like this one, visit </a:t>
            </a:r>
            <a:r>
              <a:rPr lang="en-AU"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Riverland boasts more Chardonnay plantings than the combined total of any other region in South Australia. Riverland Chardonnay often exhibits vivacious and ripe flavours, with the preference of oak barrels supporting the richness of the wine and adding further complexity to the palate. It’s full-flavoured and rich with tropical fruit flavours and a luscious texture.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053181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A fair proportion of Australia’s Shiraz grapes are used by big-volume producers to make easy-drinking, approachable Australian wine. Much of this fruit is grown in Riverland, whose long-established, warm-climate wineries are primed for full-bodied Shiraz. Shiraz is currently the most significant red variety grown in the region, with the temperate conditions producing deliciously fruity wines filled with bountiful berry flavours.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68128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Used as single-variety wines and in blends, Riverland’s Cabernet Sauvignon is usually deep purple with intense flavours of raspberry and blackberry and a rich texture. The region’s warm temperatures tend to bring out the richer raspberry characteristics, while in cooler years the overall profile reveals mint and blackcurrant.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32072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Riverina spans across a flat tract of land on the state’s southwest plains, with vineyards spread across thousands of hectares. The region’s climate, including low relative humidity, ample sunshine and low natural rainfall, allows for the consistent production of grapes assisted by modern drip irrigation. High productivity has allowed for great export success with both whites and reds.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747636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Producers in the region are benefiting from a recent renaissance driven by its producers, many boasting a rich Italian heritage including </a:t>
            </a:r>
            <a:r>
              <a:rPr lang="en-AU" sz="1200" b="0" i="0" u="none" strike="noStrike" kern="1200" dirty="0" err="1">
                <a:solidFill>
                  <a:schemeClr val="tx1"/>
                </a:solidFill>
                <a:effectLst/>
                <a:latin typeface="+mn-lt"/>
                <a:ea typeface="+mn-ea"/>
                <a:cs typeface="+mn-cs"/>
              </a:rPr>
              <a:t>DeBortoli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Calabaria</a:t>
            </a:r>
            <a:r>
              <a:rPr lang="en-AU" sz="1200" b="0" i="0" u="none" strike="noStrike" kern="1200" dirty="0">
                <a:solidFill>
                  <a:schemeClr val="tx1"/>
                </a:solidFill>
                <a:effectLst/>
                <a:latin typeface="+mn-lt"/>
                <a:ea typeface="+mn-ea"/>
                <a:cs typeface="+mn-cs"/>
              </a:rPr>
              <a:t> Family Wines and the Casella family, whose winery produces the internationally successful Yellow Tail wines.</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32140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Riverina experiences high growing-season temperatures, with autumn conditions favouring the onset and spread of aforementioned ‘noble rot’. Higher humidity later in the season allows Botrytis development to occur after the picking of most red and white varieties. Given the region’s low rainfall, grapes can only be grown here economically with irrigation.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582807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Mean January temperature: 26℃ (79°F)</a:t>
            </a:r>
            <a:endParaRPr lang="en-AU" b="0" dirty="0">
              <a:effectLst/>
            </a:endParaRPr>
          </a:p>
          <a:p>
            <a:pPr rtl="0"/>
            <a:r>
              <a:rPr lang="en-AU" sz="1200" b="0" i="0" u="none" strike="noStrike" kern="1200" dirty="0">
                <a:solidFill>
                  <a:schemeClr val="tx1"/>
                </a:solidFill>
                <a:effectLst/>
                <a:latin typeface="+mn-lt"/>
                <a:ea typeface="+mn-ea"/>
                <a:cs typeface="+mn-cs"/>
              </a:rPr>
              <a:t>- Growing season rainfall: 230mm (9in)</a:t>
            </a:r>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41763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The main soil type of Riverina is red-brown earth. It has a loamy surface horizon 10–35cm deep and passes abruptly to a reddish-brown clay which contains lime at a depth of about 70cm. Many of these also contain limestone rubble. It is on these soils that the majority of vines are planted.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944022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 AN APPROPRIATE TIME TO TASTE AND DISCUSS YOUR SELECTED MIX OF WINES. </a:t>
            </a: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COMPLEMENTARY GUIDES: You’ll find materials these varieties and more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57351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Chardonnay is the region’s third-most-important grape variety. Typically full-flavoured and affordable, these wines are ideal to enjoy with food. Judicious use of oak produces a wine of pleasant varietal flavour, weight and style. Chardonnay is also blended with other white varieties.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19938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9682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While cool-climate Shiraz often receives the limelight, the variety favours moderate to warm climates. Riverina is the perfect match for Australia’s number-one wine grape, as its fruit reaps the benefits of warm, sunny days, delivering wine with a bold upfront flavour kick, juicy jammy fruits and seamless texture from ripe tannins.</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062992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This rich, honeyed wine is a product of ‘noble rot’, a benevolent form of the fungus </a:t>
            </a:r>
            <a:r>
              <a:rPr lang="en-AU" sz="1200" b="0" i="1" u="none" strike="noStrike" kern="1200" dirty="0">
                <a:solidFill>
                  <a:schemeClr val="tx1"/>
                </a:solidFill>
                <a:effectLst/>
                <a:latin typeface="+mn-lt"/>
                <a:ea typeface="+mn-ea"/>
                <a:cs typeface="+mn-cs"/>
              </a:rPr>
              <a:t>Botrytis cinerea</a:t>
            </a:r>
            <a:r>
              <a:rPr lang="en-AU" sz="1200" b="0" i="0" u="none" strike="noStrike" kern="1200" dirty="0">
                <a:solidFill>
                  <a:schemeClr val="tx1"/>
                </a:solidFill>
                <a:effectLst/>
                <a:latin typeface="+mn-lt"/>
                <a:ea typeface="+mn-ea"/>
                <a:cs typeface="+mn-cs"/>
              </a:rPr>
              <a:t> that dehydrates the grapes and concentrates their sweetness. Along with late-harvest Riesling, it’s one of Australia’s most celebrated and successful sweet wine styles. Riverina Botrytis Semillon is a gloriously sweet, opulent and complex dessert wine with impressive intensity and length, and a refreshing citrus lift. It is pale golden in colour with aromas of dried apricot, marmalade, honey and crème </a:t>
            </a:r>
            <a:r>
              <a:rPr lang="en-AU" sz="1200" b="0" i="0" u="none" strike="noStrike" kern="1200" dirty="0" err="1">
                <a:solidFill>
                  <a:schemeClr val="tx1"/>
                </a:solidFill>
                <a:effectLst/>
                <a:latin typeface="+mn-lt"/>
                <a:ea typeface="+mn-ea"/>
                <a:cs typeface="+mn-cs"/>
              </a:rPr>
              <a:t>brûlée</a:t>
            </a:r>
            <a:r>
              <a:rPr lang="en-AU" sz="1200" b="0" i="0" u="none" strike="noStrike" kern="1200" dirty="0">
                <a:solidFill>
                  <a:schemeClr val="tx1"/>
                </a:solidFill>
                <a:effectLst/>
                <a:latin typeface="+mn-lt"/>
                <a:ea typeface="+mn-ea"/>
                <a:cs typeface="+mn-cs"/>
              </a:rPr>
              <a:t>, and flavours of stone fruits and citrus. Oak ageing can lend the wine nutty, vanilla and biscuit characters. These rich, elegant wines will generally benefit from ageing for five to 10 years.</a:t>
            </a:r>
          </a:p>
          <a:p>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a:r>
              <a:rPr lang="en-AU" sz="1200" b="0" i="0" u="none" strike="noStrike" kern="1200" dirty="0">
                <a:solidFill>
                  <a:schemeClr val="tx1"/>
                </a:solidFill>
                <a:effectLst/>
                <a:latin typeface="+mn-lt"/>
                <a:ea typeface="+mn-ea"/>
                <a:cs typeface="+mn-cs"/>
              </a:rPr>
              <a:t>– Why is Riverina Semillon so revered?</a:t>
            </a:r>
          </a:p>
          <a:p>
            <a:pPr rtl="0" fontAlgn="base"/>
            <a:r>
              <a:rPr lang="en-AU" sz="1200" b="0" i="0" u="none" strike="noStrike" kern="1200" dirty="0">
                <a:solidFill>
                  <a:schemeClr val="tx1"/>
                </a:solidFill>
                <a:effectLst/>
                <a:latin typeface="+mn-lt"/>
                <a:ea typeface="+mn-ea"/>
                <a:cs typeface="+mn-cs"/>
              </a:rPr>
              <a:t>– How does the region’s warm climate influence practices in the vineyard and winery?</a:t>
            </a:r>
          </a:p>
          <a:p>
            <a:pPr rtl="0" fontAlgn="base"/>
            <a:r>
              <a:rPr lang="en-AU" sz="1200" b="0" i="0" u="none" strike="noStrike" kern="1200" dirty="0">
                <a:solidFill>
                  <a:schemeClr val="tx1"/>
                </a:solidFill>
                <a:effectLst/>
                <a:latin typeface="+mn-lt"/>
                <a:ea typeface="+mn-ea"/>
                <a:cs typeface="+mn-cs"/>
              </a:rPr>
              <a:t>– Why do you think Riverina has become a hub for experimental and innovative winemakers?</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354862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Straddling the Murray River in northwest Victoria and western New South Wales, the Murray Darling is a vast region. Combined with Swan Hill immediately to the southeast, it is the third-largest wine-growing region in Australia after Riverland and Riverina. Much like its other Heartland cousins, the Murray Darling has experienced a resurgence of wine production, combining structural prowess and boutique spirit to become a deeply cultural and economically prosperous region.</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2975378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111989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Despite the size of the Murray Darling GI, the climate throughout is virtually identical. It is hot, with long sunshine hours, low humidity and negligible growing season rainfall, making irrigation essential. The continental influence is strong, with high shifts in diurnal temperature ranges, but these shifts are insufficient to make spring frosts a problem. Disease pressure remains low throughout the year.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952047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Mean January temperature: 25.5℃ (88°F)</a:t>
            </a:r>
            <a:endParaRPr lang="en-AU" b="0" dirty="0">
              <a:effectLst/>
            </a:endParaRPr>
          </a:p>
          <a:p>
            <a:pPr rtl="0"/>
            <a:r>
              <a:rPr lang="en-AU" sz="1200" b="0" i="0" u="none" strike="noStrike" kern="1200" dirty="0">
                <a:solidFill>
                  <a:schemeClr val="tx1"/>
                </a:solidFill>
                <a:effectLst/>
                <a:latin typeface="+mn-lt"/>
                <a:ea typeface="+mn-ea"/>
                <a:cs typeface="+mn-cs"/>
              </a:rPr>
              <a:t>- Growing season rainfall: 159mm (6.3in)</a:t>
            </a:r>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4044325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When the Murray River formed a valley 600,000 years ago, nutrient-rich soil was deposited across the broad delta we now call Riverland. If you stand by the water’s edge, you rest on alluvial terraces of mixed sands, silts and clay. This unique combination contributes to the remarkable terroir of the region and its unique expression of wine. </a:t>
            </a:r>
          </a:p>
          <a:p>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a:r>
              <a:rPr lang="en-AU" sz="1200" b="0" i="0" u="none" strike="noStrike" kern="1200" dirty="0">
                <a:solidFill>
                  <a:schemeClr val="tx1"/>
                </a:solidFill>
                <a:effectLst/>
                <a:latin typeface="+mn-lt"/>
                <a:ea typeface="+mn-ea"/>
                <a:cs typeface="+mn-cs"/>
              </a:rPr>
              <a:t>– Why do you think Riverland has emerged as one of South Australia’s premier wine destinations? </a:t>
            </a:r>
          </a:p>
          <a:p>
            <a:pPr rtl="0" fontAlgn="base"/>
            <a:r>
              <a:rPr lang="en-AU" sz="1200" b="0" i="0" u="none" strike="noStrike" kern="1200" dirty="0">
                <a:solidFill>
                  <a:schemeClr val="tx1"/>
                </a:solidFill>
                <a:effectLst/>
                <a:latin typeface="+mn-lt"/>
                <a:ea typeface="+mn-ea"/>
                <a:cs typeface="+mn-cs"/>
              </a:rPr>
              <a:t>– Has Riverland’s warm climate helped or hindered its progress as an Australian wine region?</a:t>
            </a:r>
          </a:p>
          <a:p>
            <a:pPr rtl="0" fontAlgn="base"/>
            <a:r>
              <a:rPr lang="en-AU" sz="1200" b="0" i="0" u="none" strike="noStrike" kern="1200" dirty="0">
                <a:solidFill>
                  <a:schemeClr val="tx1"/>
                </a:solidFill>
                <a:effectLst/>
                <a:latin typeface="+mn-lt"/>
                <a:ea typeface="+mn-ea"/>
                <a:cs typeface="+mn-cs"/>
              </a:rPr>
              <a:t>– Why do you think there is such a diverse range of growers and wine styles? Consider changes in consumer preferences.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1671957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 AN APPROPRIATE TIME TO TASTE AND DISCUSS YOUR SELECTED MIX OF WINES. </a:t>
            </a: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COMPLEMENTARY GUIDES: You’ll find materials these varieties and more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342279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Although the Murray areas are a major source of economically priced wines, several wineries are striking success by planting varieties from across the Mediterranean that are perfectly suited to the warm climate of Murray Darling.</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3003243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An important variety for the region, renowned for producing crowd-pleasing wines with tropical fruit and citrus flavours. Styles have shifted over the years, from big, oaky and buttery Chardonnays to wines that have a fruity softness and generosity with a lighter, more aromatic style.</a:t>
            </a:r>
          </a:p>
          <a:p>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a:r>
              <a:rPr lang="en-AU" sz="1200" b="0" i="0" u="none" strike="noStrike" kern="1200" dirty="0">
                <a:solidFill>
                  <a:schemeClr val="tx1"/>
                </a:solidFill>
                <a:effectLst/>
                <a:latin typeface="+mn-lt"/>
                <a:ea typeface="+mn-ea"/>
                <a:cs typeface="+mn-cs"/>
              </a:rPr>
              <a:t>– How does the topography of the Murray River influence the expression of wine?</a:t>
            </a:r>
          </a:p>
          <a:p>
            <a:pPr rtl="0" fontAlgn="base"/>
            <a:r>
              <a:rPr lang="en-AU" sz="1200" b="0" i="0" u="none" strike="noStrike" kern="1200" dirty="0">
                <a:solidFill>
                  <a:schemeClr val="tx1"/>
                </a:solidFill>
                <a:effectLst/>
                <a:latin typeface="+mn-lt"/>
                <a:ea typeface="+mn-ea"/>
                <a:cs typeface="+mn-cs"/>
              </a:rPr>
              <a:t>– What commonalities do the Murray Darling and Swan Hill GIs share? What sets them apart?</a:t>
            </a:r>
          </a:p>
          <a:p>
            <a:pPr rtl="0" fontAlgn="base"/>
            <a:r>
              <a:rPr lang="en-AU" sz="1200" b="0" i="0" u="none" strike="noStrike" kern="1200" dirty="0">
                <a:solidFill>
                  <a:schemeClr val="tx1"/>
                </a:solidFill>
                <a:effectLst/>
                <a:latin typeface="+mn-lt"/>
                <a:ea typeface="+mn-ea"/>
                <a:cs typeface="+mn-cs"/>
              </a:rPr>
              <a:t>– How has the shift from traditional to alternative varieties shaped the wine landscape of Murray Darling?</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3047041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b="0" i="0" u="none" strike="noStrike" kern="1200" dirty="0">
                <a:solidFill>
                  <a:schemeClr val="tx1"/>
                </a:solidFill>
                <a:effectLst/>
                <a:latin typeface="+mn-lt"/>
                <a:ea typeface="+mn-ea"/>
                <a:cs typeface="+mn-cs"/>
              </a:rPr>
              <a:t>This may be a good opportunity to give everyone a taste of a classic regional wine. The full tasting comes later in the program.</a:t>
            </a:r>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For more programs, tools and resources, visit </a:t>
            </a:r>
            <a:r>
              <a:rPr lang="en-AU" sz="1200" b="0" i="0" u="none" strike="noStrike" kern="1200" dirty="0" err="1">
                <a:solidFill>
                  <a:schemeClr val="tx1"/>
                </a:solidFill>
                <a:effectLst/>
                <a:latin typeface="+mn-lt"/>
                <a:ea typeface="+mn-ea"/>
                <a:cs typeface="+mn-cs"/>
              </a:rPr>
              <a:t>www.australianwinediscovered.com</a:t>
            </a:r>
            <a:endParaRPr lang="en-AU" b="0" dirty="0">
              <a:effectLst/>
            </a:endParaRPr>
          </a:p>
          <a:p>
            <a:r>
              <a:rPr lang="en-AU" sz="1200" kern="1200" dirty="0">
                <a:solidFill>
                  <a:schemeClr val="tx1"/>
                </a:solidFill>
                <a:effectLst/>
                <a:latin typeface="+mn-lt"/>
                <a:ea typeface="+mn-ea"/>
                <a:cs typeface="+mn-cs"/>
              </a:rPr>
              <a:t>For enquiries, email </a:t>
            </a:r>
            <a:r>
              <a:rPr lang="en-AU" sz="1200" kern="1200" dirty="0" err="1">
                <a:solidFill>
                  <a:schemeClr val="tx1"/>
                </a:solidFill>
                <a:effectLst/>
                <a:latin typeface="+mn-lt"/>
                <a:ea typeface="+mn-ea"/>
                <a:cs typeface="+mn-cs"/>
              </a:rPr>
              <a:t>discovered@wineaustralia.com</a:t>
            </a:r>
            <a:endParaRPr lang="en-AU" sz="1200" kern="1200" dirty="0">
              <a:solidFill>
                <a:schemeClr val="tx1"/>
              </a:solidFill>
              <a:effectLst/>
              <a:latin typeface="+mn-lt"/>
              <a:ea typeface="+mn-ea"/>
              <a:cs typeface="+mn-cs"/>
            </a:endParaRPr>
          </a:p>
          <a:p>
            <a:endParaRPr lang="en-US"/>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Often referred to as the ‘backbone’ of the Australian wine industry, Riverland is a critical player in the local viticulture scene. Its commitment to the highest-quality yield with a focus on scaled farming over 21,000 hectares of land is unparalleled on Australian soil. This makes it an immensely important GI, providing over 70% of South Australia’s annual crush and more than 30% of the nation’s.</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555869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Riverland is home to over 80 different grape varieties. Shiraz, Chardonnay, Cabernet Sauvignon and Merlot are grown extensively, used both for single-variety wines and in blends. The Murray River is the lifeblood of the region, providing precious resources for growers and winemakers. As one of the world’s longest and largest river systems, its influence on viticulture in the region cannot be overstated; protection of this significant natural asset is paramount. </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8038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With balmy summers and mild winters, Riverland is an ideal home for growers and grapes. Long sunshine hours ensure fruit ripens fully and low relative humidity results in little or no disease pressures. For white wine grapes, the vintage appears early, kicking off in late January. Red varieties follow shortly after in mid-February, with some holding off until March and April.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996189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b="0" i="0" u="none" strike="noStrike" kern="1200" dirty="0">
                <a:solidFill>
                  <a:schemeClr val="tx1"/>
                </a:solidFill>
                <a:effectLst/>
                <a:latin typeface="+mn-lt"/>
                <a:ea typeface="+mn-ea"/>
                <a:cs typeface="+mn-cs"/>
              </a:rPr>
              <a:t>- Mean January Temperature (MJT): 24.3℃ (76°F)</a:t>
            </a:r>
            <a:endParaRPr lang="en-AU" b="0" dirty="0">
              <a:effectLst/>
              <a:latin typeface="+mn-lt"/>
            </a:endParaRPr>
          </a:p>
          <a:p>
            <a:pPr rtl="0"/>
            <a:r>
              <a:rPr lang="en-AU" sz="1200" b="0" i="0" u="none" strike="noStrike" kern="1200" dirty="0">
                <a:solidFill>
                  <a:schemeClr val="tx1"/>
                </a:solidFill>
                <a:effectLst/>
                <a:latin typeface="+mn-lt"/>
                <a:ea typeface="+mn-ea"/>
                <a:cs typeface="+mn-cs"/>
              </a:rPr>
              <a:t>- Growing season rainfall (GSR): 145mm (5.7in)</a:t>
            </a:r>
            <a:endParaRPr lang="en-AU" b="0" dirty="0">
              <a:effectLst/>
              <a:latin typeface="+mn-l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When the Murray River formed a valley 600,000 years ago, nutrient-rich soil was deposited across the broad delta we now call Riverland. If you stand by the water’s edge, you rest on alluvial terraces of mixed sands, silts and clay. This unique combination contributes to the remarkable terroir of the region and its unique expression of wine. </a:t>
            </a:r>
          </a:p>
          <a:p>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a:r>
              <a:rPr lang="en-AU" sz="1200" b="0" i="0" u="none" strike="noStrike" kern="1200" dirty="0">
                <a:solidFill>
                  <a:schemeClr val="tx1"/>
                </a:solidFill>
                <a:effectLst/>
                <a:latin typeface="+mn-lt"/>
                <a:ea typeface="+mn-ea"/>
                <a:cs typeface="+mn-cs"/>
              </a:rPr>
              <a:t>– Why do you think Riverland has emerged as one of South Australia’s premier wine destinations? </a:t>
            </a:r>
          </a:p>
          <a:p>
            <a:pPr rtl="0" fontAlgn="base"/>
            <a:r>
              <a:rPr lang="en-AU" sz="1200" b="0" i="0" u="none" strike="noStrike" kern="1200" dirty="0">
                <a:solidFill>
                  <a:schemeClr val="tx1"/>
                </a:solidFill>
                <a:effectLst/>
                <a:latin typeface="+mn-lt"/>
                <a:ea typeface="+mn-ea"/>
                <a:cs typeface="+mn-cs"/>
              </a:rPr>
              <a:t>– Has Riverland’s warm climate helped or hindered its progress as an Australian wine region?</a:t>
            </a:r>
          </a:p>
          <a:p>
            <a:pPr rtl="0" fontAlgn="base"/>
            <a:r>
              <a:rPr lang="en-AU" sz="1200" b="0" i="0" u="none" strike="noStrike" kern="1200" dirty="0">
                <a:solidFill>
                  <a:schemeClr val="tx1"/>
                </a:solidFill>
                <a:effectLst/>
                <a:latin typeface="+mn-lt"/>
                <a:ea typeface="+mn-ea"/>
                <a:cs typeface="+mn-cs"/>
              </a:rPr>
              <a:t>– Why do you think there is such a diverse range of growers and wine styles? Consider changes in consumer preferences.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 AN APPROPRIATE TIME TO TASTE AND DISCUSS YOUR SELECTED MIX OF WINES. </a:t>
            </a: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COMPLEMENTARY GUIDES: You’ll find materials these varieties and more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587771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703197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178248" y="324900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74711367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247989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639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3/11/2025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6"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7.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279" b="18870"/>
          <a:stretch/>
        </p:blipFill>
        <p:spPr>
          <a:xfrm>
            <a:off x="623889" y="2775857"/>
            <a:ext cx="10909743" cy="4132245"/>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4" y="1500005"/>
            <a:ext cx="7593986" cy="990300"/>
          </a:xfrm>
        </p:spPr>
        <p:txBody>
          <a:bodyPr/>
          <a:lstStyle/>
          <a:p>
            <a:pPr marL="0" indent="0">
              <a:lnSpc>
                <a:spcPct val="82000"/>
              </a:lnSpc>
              <a:buNone/>
            </a:pPr>
            <a:r>
              <a:rPr lang="en-US" sz="4500" dirty="0">
                <a:solidFill>
                  <a:schemeClr val="accent1"/>
                </a:solidFill>
              </a:rPr>
              <a:t>RIVERLAND, RIVERINA AND MURRAY DARLING</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6">
            <a:extLst>
              <a:ext uri="{FF2B5EF4-FFF2-40B4-BE49-F238E27FC236}">
                <a16:creationId xmlns:a16="http://schemas.microsoft.com/office/drawing/2014/main" id="{34EAB096-9CF0-BD44-456C-42A96DB12B05}"/>
              </a:ext>
            </a:extLst>
          </p:cNvPr>
          <p:cNvSpPr txBox="1">
            <a:spLocks/>
          </p:cNvSpPr>
          <p:nvPr/>
        </p:nvSpPr>
        <p:spPr>
          <a:xfrm>
            <a:off x="7351721" y="1959696"/>
            <a:ext cx="3908886" cy="64791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Font typeface="Arial" panose="020B0604020202020204" pitchFamily="34" charset="0"/>
              <a:buNone/>
            </a:pPr>
            <a:r>
              <a:rPr lang="en-US" sz="2400" dirty="0">
                <a:solidFill>
                  <a:schemeClr val="accent1"/>
                </a:solidFill>
              </a:rPr>
              <a:t>AUSTRALIA’S HEARTLAND REGIONS</a:t>
            </a: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dirty="0">
                <a:solidFill>
                  <a:schemeClr val="accent5"/>
                </a:solidFill>
              </a:rPr>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614262"/>
            <a:ext cx="521189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4000" dirty="0">
                <a:solidFill>
                  <a:schemeClr val="accent4"/>
                </a:solidFill>
              </a:rPr>
              <a:t>RIVER HARMONY AND REMARKABLE TERROIR</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343995"/>
            <a:ext cx="4055694" cy="2846525"/>
          </a:xfrm>
        </p:spPr>
        <p:txBody>
          <a:bodyPr/>
          <a:lstStyle/>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Generously sized region reaching from Murray River to edges of the outback.</a:t>
            </a:r>
            <a:endParaRPr lang="en-AU" dirty="0">
              <a:cs typeface="Arial" panose="020B0604020202020204" pitchFamily="34" charset="0"/>
            </a:endParaRPr>
          </a:p>
          <a:p>
            <a:pPr marL="297815" marR="5080" indent="-285750">
              <a:lnSpc>
                <a:spcPts val="2100"/>
              </a:lnSpc>
              <a:spcBef>
                <a:spcPts val="765"/>
              </a:spcBef>
              <a:buFont typeface="Arial" panose="020B0604020202020204" pitchFamily="34" charset="0"/>
              <a:buChar char="•"/>
              <a:tabLst>
                <a:tab pos="203200" algn="l"/>
              </a:tabLst>
            </a:pPr>
            <a:r>
              <a:rPr lang="en-AU" spc="-35" dirty="0">
                <a:solidFill>
                  <a:srgbClr val="FFFFFF"/>
                </a:solidFill>
                <a:cs typeface="Arial" panose="020B0604020202020204" pitchFamily="34" charset="0"/>
              </a:rPr>
              <a:t>Continental climate: long sunny days, cooler nights, low annual rainfall.</a:t>
            </a:r>
          </a:p>
          <a:p>
            <a:pPr marL="297815" marR="5080" indent="-285750">
              <a:lnSpc>
                <a:spcPts val="2100"/>
              </a:lnSpc>
              <a:spcBef>
                <a:spcPts val="765"/>
              </a:spcBef>
              <a:buFont typeface="Arial" panose="020B0604020202020204" pitchFamily="34" charset="0"/>
              <a:buChar char="•"/>
              <a:tabLst>
                <a:tab pos="203200" algn="l"/>
              </a:tabLst>
            </a:pPr>
            <a:r>
              <a:rPr lang="en-AU" spc="-35" dirty="0">
                <a:solidFill>
                  <a:srgbClr val="FFFFFF"/>
                </a:solidFill>
                <a:cs typeface="Arial" panose="020B0604020202020204" pitchFamily="34" charset="0"/>
              </a:rPr>
              <a:t>Nutrient-rich soils that vary across the landscape.</a:t>
            </a:r>
            <a:endParaRPr lang="en-AU" dirty="0">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sz="3200"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1704815"/>
            <a:ext cx="2944918" cy="535531"/>
          </a:xfrm>
          <a:prstGeom prst="rect">
            <a:avLst/>
          </a:prstGeom>
          <a:noFill/>
        </p:spPr>
        <p:txBody>
          <a:bodyPr wrap="square" rtlCol="0">
            <a:spAutoFit/>
          </a:bodyPr>
          <a:lstStyle/>
          <a:p>
            <a:pPr>
              <a:lnSpc>
                <a:spcPct val="90000"/>
              </a:lnSpc>
            </a:pPr>
            <a:r>
              <a:rPr lang="en-AU" sz="1600" dirty="0">
                <a:solidFill>
                  <a:schemeClr val="accent4"/>
                </a:solidFill>
                <a:latin typeface="Neue Haas Grotesk Text Pro" panose="020B0504020202020204" pitchFamily="34" charset="77"/>
              </a:rPr>
              <a:t>LONG SUNNY DAYS AND COOLER NIGHTS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b="1" dirty="0">
                <a:solidFill>
                  <a:schemeClr val="accent3"/>
                </a:solidFill>
              </a:rPr>
              <a:t>RIVERLAND</a:t>
            </a:r>
          </a:p>
          <a:p>
            <a:r>
              <a:rPr lang="en-US" sz="1800" dirty="0">
                <a:solidFill>
                  <a:srgbClr val="B2D8BE"/>
                </a:solidFill>
                <a:latin typeface="Neue Haas Grotesk Text Pro" panose="020B0504020202020204" pitchFamily="34" charset="77"/>
              </a:rPr>
              <a:t>10–80M (33–262FT)</a:t>
            </a:r>
          </a:p>
          <a:p>
            <a:r>
              <a:rPr lang="en-US" sz="1200" dirty="0">
                <a:solidFill>
                  <a:srgbClr val="B2D8BE"/>
                </a:solidFill>
              </a:rPr>
              <a:t>MOSTLY LESS THAN 30M</a:t>
            </a:r>
            <a:endParaRPr lang="en-US" sz="1200" dirty="0">
              <a:solidFill>
                <a:srgbClr val="B2D8BE"/>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4"/>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pPr marL="12700" marR="5080">
              <a:lnSpc>
                <a:spcPts val="2120"/>
              </a:lnSpc>
              <a:spcBef>
                <a:spcPts val="219"/>
              </a:spcBef>
            </a:pPr>
            <a:r>
              <a:rPr lang="en-AU" sz="1600" dirty="0">
                <a:cs typeface="Arial" panose="020B0604020202020204" pitchFamily="34" charset="0"/>
              </a:rPr>
              <a:t>Ancient</a:t>
            </a:r>
            <a:r>
              <a:rPr lang="en-AU" sz="1600" spc="-30" dirty="0">
                <a:cs typeface="Arial" panose="020B0604020202020204" pitchFamily="34" charset="0"/>
              </a:rPr>
              <a:t> </a:t>
            </a:r>
            <a:r>
              <a:rPr lang="en-AU" sz="1600" dirty="0">
                <a:cs typeface="Arial" panose="020B0604020202020204" pitchFamily="34" charset="0"/>
              </a:rPr>
              <a:t>soils</a:t>
            </a:r>
            <a:r>
              <a:rPr lang="en-AU" sz="1600" spc="-30" dirty="0">
                <a:cs typeface="Arial" panose="020B0604020202020204" pitchFamily="34" charset="0"/>
              </a:rPr>
              <a:t> </a:t>
            </a:r>
            <a:r>
              <a:rPr lang="en-AU" sz="1600" dirty="0">
                <a:cs typeface="Arial" panose="020B0604020202020204" pitchFamily="34" charset="0"/>
              </a:rPr>
              <a:t>range</a:t>
            </a:r>
            <a:r>
              <a:rPr lang="en-AU" sz="1600" spc="-30" dirty="0">
                <a:cs typeface="Arial" panose="020B0604020202020204" pitchFamily="34" charset="0"/>
              </a:rPr>
              <a:t> </a:t>
            </a:r>
            <a:r>
              <a:rPr lang="en-AU" sz="1600" dirty="0">
                <a:cs typeface="Arial" panose="020B0604020202020204" pitchFamily="34" charset="0"/>
              </a:rPr>
              <a:t>from</a:t>
            </a:r>
            <a:r>
              <a:rPr lang="en-AU" sz="1600" spc="-30" dirty="0">
                <a:cs typeface="Arial" panose="020B0604020202020204" pitchFamily="34" charset="0"/>
              </a:rPr>
              <a:t> </a:t>
            </a:r>
            <a:r>
              <a:rPr lang="en-AU" sz="1600" dirty="0">
                <a:cs typeface="Arial" panose="020B0604020202020204" pitchFamily="34" charset="0"/>
              </a:rPr>
              <a:t>those</a:t>
            </a:r>
            <a:r>
              <a:rPr lang="en-AU" sz="1600" spc="-30" dirty="0">
                <a:cs typeface="Arial" panose="020B0604020202020204" pitchFamily="34" charset="0"/>
              </a:rPr>
              <a:t> </a:t>
            </a:r>
            <a:r>
              <a:rPr lang="en-AU" sz="1600" dirty="0">
                <a:cs typeface="Arial" panose="020B0604020202020204" pitchFamily="34" charset="0"/>
              </a:rPr>
              <a:t>in</a:t>
            </a:r>
            <a:r>
              <a:rPr lang="en-AU" sz="1600" spc="-30" dirty="0">
                <a:cs typeface="Arial" panose="020B0604020202020204" pitchFamily="34" charset="0"/>
              </a:rPr>
              <a:t> </a:t>
            </a:r>
            <a:r>
              <a:rPr lang="en-AU" sz="1600" dirty="0">
                <a:cs typeface="Arial" panose="020B0604020202020204" pitchFamily="34" charset="0"/>
              </a:rPr>
              <a:t>the</a:t>
            </a:r>
            <a:r>
              <a:rPr lang="en-AU" sz="1600" spc="-30" dirty="0">
                <a:cs typeface="Arial" panose="020B0604020202020204" pitchFamily="34" charset="0"/>
              </a:rPr>
              <a:t> </a:t>
            </a:r>
            <a:r>
              <a:rPr lang="en-AU" sz="1600" spc="-20" dirty="0">
                <a:cs typeface="Arial" panose="020B0604020202020204" pitchFamily="34" charset="0"/>
              </a:rPr>
              <a:t>river </a:t>
            </a:r>
            <a:r>
              <a:rPr lang="en-AU" sz="1600" spc="-10" dirty="0">
                <a:cs typeface="Arial" panose="020B0604020202020204" pitchFamily="34" charset="0"/>
              </a:rPr>
              <a:t>valley</a:t>
            </a:r>
            <a:r>
              <a:rPr lang="en-AU" sz="1600" spc="-40" dirty="0">
                <a:cs typeface="Arial" panose="020B0604020202020204" pitchFamily="34" charset="0"/>
              </a:rPr>
              <a:t> </a:t>
            </a:r>
            <a:r>
              <a:rPr lang="en-AU" sz="1600" dirty="0">
                <a:cs typeface="Arial" panose="020B0604020202020204" pitchFamily="34" charset="0"/>
              </a:rPr>
              <a:t>–</a:t>
            </a:r>
            <a:r>
              <a:rPr lang="en-AU" sz="1600" spc="-35" dirty="0">
                <a:cs typeface="Arial" panose="020B0604020202020204" pitchFamily="34" charset="0"/>
              </a:rPr>
              <a:t> </a:t>
            </a:r>
            <a:r>
              <a:rPr lang="en-AU" sz="1600" dirty="0">
                <a:cs typeface="Arial" panose="020B0604020202020204" pitchFamily="34" charset="0"/>
              </a:rPr>
              <a:t>sandy</a:t>
            </a:r>
            <a:r>
              <a:rPr lang="en-AU" sz="1600" spc="-35" dirty="0">
                <a:cs typeface="Arial" panose="020B0604020202020204" pitchFamily="34" charset="0"/>
              </a:rPr>
              <a:t> </a:t>
            </a:r>
            <a:r>
              <a:rPr lang="en-AU" sz="1600" dirty="0">
                <a:cs typeface="Arial" panose="020B0604020202020204" pitchFamily="34" charset="0"/>
              </a:rPr>
              <a:t>loams</a:t>
            </a:r>
            <a:r>
              <a:rPr lang="en-AU" sz="1600" spc="-35" dirty="0">
                <a:cs typeface="Arial" panose="020B0604020202020204" pitchFamily="34" charset="0"/>
              </a:rPr>
              <a:t> </a:t>
            </a:r>
            <a:r>
              <a:rPr lang="en-AU" sz="1600" dirty="0">
                <a:cs typeface="Arial" panose="020B0604020202020204" pitchFamily="34" charset="0"/>
              </a:rPr>
              <a:t>over</a:t>
            </a:r>
            <a:r>
              <a:rPr lang="en-AU" sz="1600" spc="-40" dirty="0">
                <a:cs typeface="Arial" panose="020B0604020202020204" pitchFamily="34" charset="0"/>
              </a:rPr>
              <a:t> </a:t>
            </a:r>
            <a:r>
              <a:rPr lang="en-AU" sz="1600" dirty="0">
                <a:cs typeface="Arial" panose="020B0604020202020204" pitchFamily="34" charset="0"/>
              </a:rPr>
              <a:t>clay</a:t>
            </a:r>
            <a:r>
              <a:rPr lang="en-AU" sz="1600" spc="-35" dirty="0">
                <a:cs typeface="Arial" panose="020B0604020202020204" pitchFamily="34" charset="0"/>
              </a:rPr>
              <a:t> </a:t>
            </a:r>
            <a:r>
              <a:rPr lang="en-AU" sz="1600" dirty="0">
                <a:cs typeface="Arial" panose="020B0604020202020204" pitchFamily="34" charset="0"/>
              </a:rPr>
              <a:t>subsoils</a:t>
            </a:r>
            <a:r>
              <a:rPr lang="en-AU" sz="1600" spc="-35" dirty="0">
                <a:cs typeface="Arial" panose="020B0604020202020204" pitchFamily="34" charset="0"/>
              </a:rPr>
              <a:t> </a:t>
            </a:r>
            <a:r>
              <a:rPr lang="en-AU" sz="1600" dirty="0">
                <a:cs typeface="Arial" panose="020B0604020202020204" pitchFamily="34" charset="0"/>
              </a:rPr>
              <a:t>–</a:t>
            </a:r>
            <a:r>
              <a:rPr lang="en-AU" sz="1600" spc="-35" dirty="0">
                <a:cs typeface="Arial" panose="020B0604020202020204" pitchFamily="34" charset="0"/>
              </a:rPr>
              <a:t> </a:t>
            </a:r>
            <a:r>
              <a:rPr lang="en-AU" sz="1600" spc="-25" dirty="0">
                <a:cs typeface="Arial" panose="020B0604020202020204" pitchFamily="34" charset="0"/>
              </a:rPr>
              <a:t>and </a:t>
            </a:r>
            <a:r>
              <a:rPr lang="en-AU" sz="1600" dirty="0">
                <a:cs typeface="Arial" panose="020B0604020202020204" pitchFamily="34" charset="0"/>
              </a:rPr>
              <a:t>those</a:t>
            </a:r>
            <a:r>
              <a:rPr lang="en-AU" sz="1600" spc="-30" dirty="0">
                <a:cs typeface="Arial" panose="020B0604020202020204" pitchFamily="34" charset="0"/>
              </a:rPr>
              <a:t> </a:t>
            </a:r>
            <a:r>
              <a:rPr lang="en-AU" sz="1600" dirty="0">
                <a:cs typeface="Arial" panose="020B0604020202020204" pitchFamily="34" charset="0"/>
              </a:rPr>
              <a:t>on</a:t>
            </a:r>
            <a:r>
              <a:rPr lang="en-AU" sz="1600" spc="-25" dirty="0">
                <a:cs typeface="Arial" panose="020B0604020202020204" pitchFamily="34" charset="0"/>
              </a:rPr>
              <a:t> </a:t>
            </a:r>
            <a:r>
              <a:rPr lang="en-AU" sz="1600" dirty="0">
                <a:cs typeface="Arial" panose="020B0604020202020204" pitchFamily="34" charset="0"/>
              </a:rPr>
              <a:t>higher</a:t>
            </a:r>
            <a:r>
              <a:rPr lang="en-AU" sz="1600" spc="-30" dirty="0">
                <a:cs typeface="Arial" panose="020B0604020202020204" pitchFamily="34" charset="0"/>
              </a:rPr>
              <a:t> </a:t>
            </a:r>
            <a:r>
              <a:rPr lang="en-AU" sz="1600" dirty="0">
                <a:cs typeface="Arial" panose="020B0604020202020204" pitchFamily="34" charset="0"/>
              </a:rPr>
              <a:t>ground,</a:t>
            </a:r>
            <a:r>
              <a:rPr lang="en-AU" sz="1600" spc="-25" dirty="0">
                <a:cs typeface="Arial" panose="020B0604020202020204" pitchFamily="34" charset="0"/>
              </a:rPr>
              <a:t> </a:t>
            </a:r>
            <a:r>
              <a:rPr lang="en-AU" sz="1600" dirty="0">
                <a:cs typeface="Arial" panose="020B0604020202020204" pitchFamily="34" charset="0"/>
              </a:rPr>
              <a:t>consisting</a:t>
            </a:r>
            <a:r>
              <a:rPr lang="en-AU" sz="1600" spc="-30" dirty="0">
                <a:cs typeface="Arial" panose="020B0604020202020204" pitchFamily="34" charset="0"/>
              </a:rPr>
              <a:t> </a:t>
            </a:r>
            <a:r>
              <a:rPr lang="en-AU" sz="1600" dirty="0">
                <a:cs typeface="Arial" panose="020B0604020202020204" pitchFamily="34" charset="0"/>
              </a:rPr>
              <a:t>of</a:t>
            </a:r>
            <a:r>
              <a:rPr lang="en-AU" sz="1600" spc="-25" dirty="0">
                <a:cs typeface="Arial" panose="020B0604020202020204" pitchFamily="34" charset="0"/>
              </a:rPr>
              <a:t> </a:t>
            </a:r>
            <a:r>
              <a:rPr lang="en-AU" sz="1600" spc="-10" dirty="0">
                <a:cs typeface="Arial" panose="020B0604020202020204" pitchFamily="34" charset="0"/>
              </a:rPr>
              <a:t>wind- </a:t>
            </a:r>
            <a:r>
              <a:rPr lang="en-AU" sz="1600" dirty="0">
                <a:cs typeface="Arial" panose="020B0604020202020204" pitchFamily="34" charset="0"/>
              </a:rPr>
              <a:t>blown</a:t>
            </a:r>
            <a:r>
              <a:rPr lang="en-AU" sz="1600" spc="-35" dirty="0">
                <a:cs typeface="Arial" panose="020B0604020202020204" pitchFamily="34" charset="0"/>
              </a:rPr>
              <a:t> </a:t>
            </a:r>
            <a:r>
              <a:rPr lang="en-AU" sz="1600" dirty="0">
                <a:cs typeface="Arial" panose="020B0604020202020204" pitchFamily="34" charset="0"/>
              </a:rPr>
              <a:t>sands</a:t>
            </a:r>
            <a:r>
              <a:rPr lang="en-AU" sz="1600" spc="-30" dirty="0">
                <a:cs typeface="Arial" panose="020B0604020202020204" pitchFamily="34" charset="0"/>
              </a:rPr>
              <a:t> </a:t>
            </a:r>
            <a:r>
              <a:rPr lang="en-AU" sz="1600" dirty="0">
                <a:cs typeface="Arial" panose="020B0604020202020204" pitchFamily="34" charset="0"/>
              </a:rPr>
              <a:t>over</a:t>
            </a:r>
            <a:r>
              <a:rPr lang="en-AU" sz="1600" spc="-35" dirty="0">
                <a:cs typeface="Arial" panose="020B0604020202020204" pitchFamily="34" charset="0"/>
              </a:rPr>
              <a:t> </a:t>
            </a:r>
            <a:r>
              <a:rPr lang="en-AU" sz="1600" dirty="0">
                <a:cs typeface="Arial" panose="020B0604020202020204" pitchFamily="34" charset="0"/>
              </a:rPr>
              <a:t>lime</a:t>
            </a:r>
            <a:r>
              <a:rPr lang="en-AU" sz="1600" spc="-30" dirty="0">
                <a:cs typeface="Arial" panose="020B0604020202020204" pitchFamily="34" charset="0"/>
              </a:rPr>
              <a:t> </a:t>
            </a:r>
            <a:r>
              <a:rPr lang="en-AU" sz="1600" dirty="0">
                <a:cs typeface="Arial" panose="020B0604020202020204" pitchFamily="34" charset="0"/>
              </a:rPr>
              <a:t>and</a:t>
            </a:r>
            <a:r>
              <a:rPr lang="en-AU" sz="1600" spc="-30" dirty="0">
                <a:cs typeface="Arial" panose="020B0604020202020204" pitchFamily="34" charset="0"/>
              </a:rPr>
              <a:t> </a:t>
            </a:r>
            <a:r>
              <a:rPr lang="en-AU" sz="1600" spc="-10" dirty="0">
                <a:cs typeface="Arial" panose="020B0604020202020204" pitchFamily="34" charset="0"/>
              </a:rPr>
              <a:t>clay.</a:t>
            </a:r>
            <a:endParaRPr lang="en-AU" sz="1600" dirty="0">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en-US" dirty="0">
                <a:solidFill>
                  <a:schemeClr val="accent5"/>
                </a:solidFill>
              </a:rPr>
              <a:t>TASTE OF RIVERLAND</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en-US" sz="5000" dirty="0">
                <a:solidFill>
                  <a:schemeClr val="accent4"/>
                </a:solidFill>
              </a:rPr>
              <a:t>NOTEWORTHY VARIETIES</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489167" cy="2616101"/>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Retention of primary fruit character is a top priority</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Fermentation with both cultured and wild yeasts</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Maturation vessels vary, with larger oak formats on the rise</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New generation of innovative winemakers experimenting with low-intervention techniques</a:t>
            </a:r>
          </a:p>
        </p:txBody>
      </p:sp>
    </p:spTree>
    <p:extLst>
      <p:ext uri="{BB962C8B-B14F-4D97-AF65-F5344CB8AC3E}">
        <p14:creationId xmlns:p14="http://schemas.microsoft.com/office/powerpoint/2010/main" val="355923286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sz="4000" dirty="0">
                <a:solidFill>
                  <a:schemeClr val="accent2"/>
                </a:solidFill>
                <a:latin typeface="Neue Haas Grotesk Text Pro" panose="020B0504020202020204" pitchFamily="34" charset="77"/>
              </a:rPr>
              <a:t>CHARDONNAY</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Nectarine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Apricot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Melo</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Citrus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FLAVOURS</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56673"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8BA17AE6-5650-744D-BD65-B0A10682C0E8}"/>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603187"/>
            <a:ext cx="11283754" cy="941308"/>
          </a:xfrm>
        </p:spPr>
        <p:txBody>
          <a:bodyPr/>
          <a:lstStyle/>
          <a:p>
            <a:r>
              <a:rPr lang="en-US" sz="4000" dirty="0">
                <a:solidFill>
                  <a:schemeClr val="accent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9BE7BEC4-E942-F8D9-C031-39FF9DE5FDB3}"/>
              </a:ext>
            </a:extLst>
          </p:cNvPr>
          <p:cNvSpPr txBox="1"/>
          <p:nvPr/>
        </p:nvSpPr>
        <p:spPr>
          <a:xfrm>
            <a:off x="8706125" y="266171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AU" sz="1600" dirty="0">
                <a:latin typeface="Neue Haas Grotesk Text Pro" panose="020B0504020202020204" pitchFamily="34" charset="77"/>
                <a:cs typeface="Hellix SemiBold"/>
              </a:rPr>
              <a:t>TYPICAL FLAVOURS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berries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Blackberry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Cherry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Plum</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Spice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Pepper</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00757"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64900"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29043"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093186"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20311" y="186552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57710"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22234"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80579"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51281"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15805"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61142" y="2277883"/>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99317" y="197389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00757"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64900"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2904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093186"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20310"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57710"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2223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8057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51281"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15805"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027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72476"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65607"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00757"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64900"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2904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093186"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57710"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2223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8057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5128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15805"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027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23293"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65607"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196577" y="313543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20310"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39128" y="4006581"/>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00757"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64900"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29043"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093186"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57710"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22234"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8057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51281"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15805"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027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23293"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65607"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20310"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66831"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00757"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64900"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2904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093186"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57710"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2223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8057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51281"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15805"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20310"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00463" y="519282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00757"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64900"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29043"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093186"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57710"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80579"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15805"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027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0221"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65607"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20310"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24685" y="645326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61138"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80697"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74094" y="2282814"/>
            <a:ext cx="3948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00757"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64900"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2904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093186"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57710"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2223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8057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5128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15805"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20310"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00463" y="55719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45315"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24203"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7" name="Straight Connector 6">
            <a:extLst>
              <a:ext uri="{FF2B5EF4-FFF2-40B4-BE49-F238E27FC236}">
                <a16:creationId xmlns:a16="http://schemas.microsoft.com/office/drawing/2014/main" id="{25EBB479-7E79-EDC7-67CE-B5852A15A1AC}"/>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p:nvPr>
        </p:nvSpPr>
        <p:spPr>
          <a:xfrm>
            <a:off x="410407" y="365126"/>
            <a:ext cx="6507844" cy="934073"/>
          </a:xfrm>
        </p:spPr>
        <p:txBody>
          <a:bodyPr/>
          <a:lstStyle/>
          <a:p>
            <a:r>
              <a:rPr lang="en-US" sz="4000" dirty="0">
                <a:solidFill>
                  <a:schemeClr val="accent2"/>
                </a:solidFill>
                <a:latin typeface="Neue Haas Grotesk Text Pro" panose="020B0504020202020204" pitchFamily="34" charset="77"/>
              </a:rPr>
              <a:t>CABERNET SAUVIGNON</a:t>
            </a:r>
            <a:br>
              <a:rPr lang="en-US" sz="4000" dirty="0">
                <a:solidFill>
                  <a:schemeClr val="bg2"/>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1891575"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255718"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619861"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2984004"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411129"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348528"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713052"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071397"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442099"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806623"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49167" y="2158425"/>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390135"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1891575"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2557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61986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298400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411128"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34852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71305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0713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442099"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8066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793543"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063294"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356425"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1891575"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255718"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61986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298400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3485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71305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0713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44209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8066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793543"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2914111"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356425"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087395"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411128"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729946"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1891575"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2557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61986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2984004"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34852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71305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0713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44209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8066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793543"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BEE4C8CF-5794-9B64-DB9C-D7CE9FAE4AB3}"/>
              </a:ext>
            </a:extLst>
          </p:cNvPr>
          <p:cNvSpPr txBox="1"/>
          <p:nvPr/>
        </p:nvSpPr>
        <p:spPr>
          <a:xfrm>
            <a:off x="2914111"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356425"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411128"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957649"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1891575"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2557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61986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298400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3485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71305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0713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44209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8066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411128"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291281"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1891575"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25571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61986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298400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443901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0713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80662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793543"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034613"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356425"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411128"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515503"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57647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891575"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2557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61986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298400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34852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71305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0713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44209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8066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411128"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291281"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35200" y="368300"/>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5008596"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3722760"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355087"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15377298-9E16-9CA2-969C-0666BD0739E0}"/>
              </a:ext>
            </a:extLst>
          </p:cNvPr>
          <p:cNvCxnSpPr>
            <a:cxnSpLocks/>
          </p:cNvCxnSpPr>
          <p:nvPr/>
        </p:nvCxnSpPr>
        <p:spPr>
          <a:xfrm>
            <a:off x="7435071"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bject 58">
            <a:extLst>
              <a:ext uri="{FF2B5EF4-FFF2-40B4-BE49-F238E27FC236}">
                <a16:creationId xmlns:a16="http://schemas.microsoft.com/office/drawing/2014/main" id="{C4FACCBA-C2AC-ADFF-3B4C-E7E00A19E68C}"/>
              </a:ext>
            </a:extLst>
          </p:cNvPr>
          <p:cNvSpPr txBox="1"/>
          <p:nvPr/>
        </p:nvSpPr>
        <p:spPr>
          <a:xfrm>
            <a:off x="9063102" y="266171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AU" sz="1600" dirty="0">
                <a:latin typeface="Neue Haas Grotesk Text Pro" panose="020B0504020202020204" pitchFamily="34" charset="77"/>
                <a:cs typeface="Hellix SemiBold"/>
              </a:rPr>
              <a:t>TYPICAL FLAVOURS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berries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Blackberry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Cherry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Plum</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Spice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Pepper</a:t>
            </a:r>
          </a:p>
        </p:txBody>
      </p:sp>
      <p:cxnSp>
        <p:nvCxnSpPr>
          <p:cNvPr id="6" name="Straight Connector 5">
            <a:extLst>
              <a:ext uri="{FF2B5EF4-FFF2-40B4-BE49-F238E27FC236}">
                <a16:creationId xmlns:a16="http://schemas.microsoft.com/office/drawing/2014/main" id="{D3764196-34C4-1193-896A-A527F2DD5E88}"/>
              </a:ext>
            </a:extLst>
          </p:cNvPr>
          <p:cNvCxnSpPr>
            <a:cxnSpLocks/>
          </p:cNvCxnSpPr>
          <p:nvPr/>
        </p:nvCxnSpPr>
        <p:spPr>
          <a:xfrm>
            <a:off x="9696635"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E711E41-FBCA-B193-9A61-4A09FDE275D8}"/>
              </a:ext>
            </a:extLst>
          </p:cNvPr>
          <p:cNvCxnSpPr>
            <a:cxnSpLocks/>
          </p:cNvCxnSpPr>
          <p:nvPr/>
        </p:nvCxnSpPr>
        <p:spPr>
          <a:xfrm>
            <a:off x="385345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A3B2DD-ABE2-F15C-B685-8513FDF3F4EE}"/>
              </a:ext>
            </a:extLst>
          </p:cNvPr>
          <p:cNvCxnSpPr>
            <a:cxnSpLocks/>
          </p:cNvCxnSpPr>
          <p:nvPr/>
        </p:nvCxnSpPr>
        <p:spPr>
          <a:xfrm>
            <a:off x="3844772" y="213086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9848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4"/>
                </a:solidFill>
              </a:rPr>
              <a:t>NSW</a:t>
            </a:r>
          </a:p>
        </p:txBody>
      </p:sp>
      <p:sp>
        <p:nvSpPr>
          <p:cNvPr id="10" name="TextBox 9">
            <a:extLst>
              <a:ext uri="{FF2B5EF4-FFF2-40B4-BE49-F238E27FC236}">
                <a16:creationId xmlns:a16="http://schemas.microsoft.com/office/drawing/2014/main" id="{EE139731-5B47-D9A2-D91D-59A65663399F}"/>
              </a:ext>
            </a:extLst>
          </p:cNvPr>
          <p:cNvSpPr txBox="1"/>
          <p:nvPr/>
        </p:nvSpPr>
        <p:spPr>
          <a:xfrm>
            <a:off x="1616260" y="3912412"/>
            <a:ext cx="2488017"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RIVERINA</a:t>
            </a:r>
            <a:endParaRPr lang="en-US" dirty="0">
              <a:solidFill>
                <a:schemeClr val="accent4"/>
              </a:solidFill>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480930"/>
            <a:ext cx="5110716" cy="15523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47703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US" dirty="0">
                <a:solidFill>
                  <a:schemeClr val="accent5"/>
                </a:solidFill>
              </a:rPr>
              <a:t>RIVERINA</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980500"/>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accent4"/>
                </a:solidFill>
              </a:rPr>
              <a:t>WHERE INNOVATION AND TRADITION MEET</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202767"/>
            <a:ext cx="5551340" cy="2846525"/>
          </a:xfrm>
        </p:spPr>
        <p:txBody>
          <a:bodyPr/>
          <a:lstStyle/>
          <a:p>
            <a:pPr marL="297815" marR="82550" indent="-285750">
              <a:lnSpc>
                <a:spcPts val="2100"/>
              </a:lnSpc>
              <a:spcBef>
                <a:spcPts val="219"/>
              </a:spcBef>
              <a:buFont typeface="Arial" panose="020B0604020202020204" pitchFamily="34" charset="0"/>
              <a:buChar char="•"/>
              <a:tabLst>
                <a:tab pos="203200" algn="l"/>
              </a:tabLst>
            </a:pPr>
            <a:r>
              <a:rPr lang="en-AU" spc="-25" dirty="0"/>
              <a:t>NSW’s</a:t>
            </a:r>
            <a:r>
              <a:rPr lang="en-AU" spc="-80" dirty="0"/>
              <a:t> </a:t>
            </a:r>
            <a:r>
              <a:rPr lang="en-AU" spc="-10" dirty="0"/>
              <a:t>largest</a:t>
            </a:r>
            <a:r>
              <a:rPr lang="en-AU" spc="-70" dirty="0"/>
              <a:t> </a:t>
            </a:r>
            <a:r>
              <a:rPr lang="en-AU" dirty="0"/>
              <a:t>wine-</a:t>
            </a:r>
            <a:r>
              <a:rPr lang="en-AU" spc="-10" dirty="0"/>
              <a:t>producing </a:t>
            </a:r>
            <a:r>
              <a:rPr lang="en-AU" dirty="0"/>
              <a:t>region</a:t>
            </a:r>
            <a:r>
              <a:rPr lang="en-AU" spc="-45" dirty="0"/>
              <a:t> </a:t>
            </a:r>
            <a:r>
              <a:rPr lang="en-AU" dirty="0"/>
              <a:t>and</a:t>
            </a:r>
            <a:r>
              <a:rPr lang="en-AU" spc="-35" dirty="0"/>
              <a:t> </a:t>
            </a:r>
            <a:r>
              <a:rPr lang="en-AU" dirty="0"/>
              <a:t>home</a:t>
            </a:r>
            <a:r>
              <a:rPr lang="en-AU" spc="-35" dirty="0"/>
              <a:t> </a:t>
            </a:r>
            <a:r>
              <a:rPr lang="en-AU" dirty="0"/>
              <a:t>to</a:t>
            </a:r>
            <a:r>
              <a:rPr lang="en-AU" spc="-35" dirty="0"/>
              <a:t> </a:t>
            </a:r>
            <a:r>
              <a:rPr lang="en-AU" dirty="0"/>
              <a:t>some</a:t>
            </a:r>
            <a:r>
              <a:rPr lang="en-AU" spc="-30" dirty="0"/>
              <a:t> </a:t>
            </a:r>
            <a:r>
              <a:rPr lang="en-AU" spc="-25" dirty="0"/>
              <a:t>of </a:t>
            </a:r>
            <a:r>
              <a:rPr lang="en-AU" dirty="0"/>
              <a:t>the</a:t>
            </a:r>
            <a:r>
              <a:rPr lang="en-AU" spc="-15" dirty="0"/>
              <a:t> </a:t>
            </a:r>
            <a:r>
              <a:rPr lang="en-AU" spc="-25" dirty="0"/>
              <a:t>country’s</a:t>
            </a:r>
            <a:r>
              <a:rPr lang="en-AU" spc="-15" dirty="0"/>
              <a:t> </a:t>
            </a:r>
            <a:r>
              <a:rPr lang="en-AU" dirty="0"/>
              <a:t>most</a:t>
            </a:r>
            <a:r>
              <a:rPr lang="en-AU" spc="-15" dirty="0"/>
              <a:t> </a:t>
            </a:r>
            <a:r>
              <a:rPr lang="en-AU" spc="-10" dirty="0"/>
              <a:t>well-</a:t>
            </a:r>
            <a:r>
              <a:rPr lang="en-AU" spc="-20" dirty="0"/>
              <a:t>known </a:t>
            </a:r>
            <a:r>
              <a:rPr lang="en-AU" dirty="0"/>
              <a:t>wine </a:t>
            </a:r>
            <a:r>
              <a:rPr lang="en-AU" spc="-10" dirty="0"/>
              <a:t>brands.</a:t>
            </a:r>
          </a:p>
          <a:p>
            <a:pPr marL="297815" marR="257810" indent="-285750">
              <a:lnSpc>
                <a:spcPts val="2100"/>
              </a:lnSpc>
              <a:spcBef>
                <a:spcPts val="710"/>
              </a:spcBef>
              <a:buFont typeface="Arial" panose="020B0604020202020204" pitchFamily="34" charset="0"/>
              <a:buChar char="•"/>
              <a:tabLst>
                <a:tab pos="203200" algn="l"/>
              </a:tabLst>
            </a:pPr>
            <a:r>
              <a:rPr lang="en-AU" dirty="0"/>
              <a:t>Ample</a:t>
            </a:r>
            <a:r>
              <a:rPr lang="en-AU" spc="-20" dirty="0"/>
              <a:t> </a:t>
            </a:r>
            <a:r>
              <a:rPr lang="en-AU" dirty="0"/>
              <a:t>sunshine</a:t>
            </a:r>
            <a:r>
              <a:rPr lang="en-AU" spc="-15" dirty="0"/>
              <a:t> </a:t>
            </a:r>
            <a:r>
              <a:rPr lang="en-AU" dirty="0"/>
              <a:t>and</a:t>
            </a:r>
            <a:r>
              <a:rPr lang="en-AU" spc="-15" dirty="0"/>
              <a:t> </a:t>
            </a:r>
            <a:r>
              <a:rPr lang="en-AU" spc="-25" dirty="0"/>
              <a:t>low </a:t>
            </a:r>
            <a:r>
              <a:rPr lang="en-AU" dirty="0"/>
              <a:t>humidity</a:t>
            </a:r>
            <a:r>
              <a:rPr lang="en-AU" spc="-60" dirty="0"/>
              <a:t> </a:t>
            </a:r>
            <a:r>
              <a:rPr lang="en-AU" dirty="0"/>
              <a:t>allow</a:t>
            </a:r>
            <a:r>
              <a:rPr lang="en-AU" spc="-45" dirty="0"/>
              <a:t> </a:t>
            </a:r>
            <a:r>
              <a:rPr lang="en-AU" dirty="0"/>
              <a:t>for</a:t>
            </a:r>
            <a:r>
              <a:rPr lang="en-AU" spc="-45" dirty="0"/>
              <a:t> </a:t>
            </a:r>
            <a:r>
              <a:rPr lang="en-AU" spc="-25" dirty="0"/>
              <a:t>consistent </a:t>
            </a:r>
            <a:r>
              <a:rPr lang="en-AU" dirty="0"/>
              <a:t>grape</a:t>
            </a:r>
            <a:r>
              <a:rPr lang="en-AU" spc="-100" dirty="0"/>
              <a:t> </a:t>
            </a:r>
            <a:r>
              <a:rPr lang="en-AU" dirty="0"/>
              <a:t>production</a:t>
            </a:r>
            <a:r>
              <a:rPr lang="en-AU" spc="-100" dirty="0"/>
              <a:t> </a:t>
            </a:r>
            <a:r>
              <a:rPr lang="en-AU" dirty="0"/>
              <a:t>across</a:t>
            </a:r>
            <a:r>
              <a:rPr lang="en-AU" spc="-100" dirty="0"/>
              <a:t> </a:t>
            </a:r>
            <a:r>
              <a:rPr lang="en-AU" spc="-25" dirty="0"/>
              <a:t>the </a:t>
            </a:r>
            <a:r>
              <a:rPr lang="en-AU" spc="-35" dirty="0"/>
              <a:t>region’s</a:t>
            </a:r>
            <a:r>
              <a:rPr lang="en-AU" spc="-60" dirty="0"/>
              <a:t> </a:t>
            </a:r>
            <a:r>
              <a:rPr lang="en-AU" dirty="0"/>
              <a:t>flat</a:t>
            </a:r>
            <a:r>
              <a:rPr lang="en-AU" spc="-45" dirty="0"/>
              <a:t> </a:t>
            </a:r>
            <a:r>
              <a:rPr lang="en-AU" spc="-10" dirty="0"/>
              <a:t>plains.</a:t>
            </a:r>
          </a:p>
          <a:p>
            <a:pPr marL="297815" marR="407034" indent="-285750">
              <a:lnSpc>
                <a:spcPts val="2100"/>
              </a:lnSpc>
              <a:spcBef>
                <a:spcPts val="710"/>
              </a:spcBef>
              <a:buFont typeface="Arial" panose="020B0604020202020204" pitchFamily="34" charset="0"/>
              <a:buChar char="•"/>
              <a:tabLst>
                <a:tab pos="203200" algn="l"/>
              </a:tabLst>
            </a:pPr>
            <a:r>
              <a:rPr lang="en-AU" spc="-20" dirty="0"/>
              <a:t>Growers</a:t>
            </a:r>
            <a:r>
              <a:rPr lang="en-AU" spc="-55" dirty="0"/>
              <a:t> </a:t>
            </a:r>
            <a:r>
              <a:rPr lang="en-AU" dirty="0"/>
              <a:t>benefit</a:t>
            </a:r>
            <a:r>
              <a:rPr lang="en-AU" spc="-45" dirty="0"/>
              <a:t> </a:t>
            </a:r>
            <a:r>
              <a:rPr lang="en-AU" dirty="0"/>
              <a:t>from</a:t>
            </a:r>
            <a:r>
              <a:rPr lang="en-AU" spc="-45" dirty="0"/>
              <a:t> </a:t>
            </a:r>
            <a:r>
              <a:rPr lang="en-AU" spc="-25" dirty="0"/>
              <a:t>new </a:t>
            </a:r>
            <a:r>
              <a:rPr lang="en-AU" spc="-20" dirty="0"/>
              <a:t>research</a:t>
            </a:r>
            <a:r>
              <a:rPr lang="en-AU" spc="-40" dirty="0"/>
              <a:t> </a:t>
            </a:r>
            <a:r>
              <a:rPr lang="en-AU" spc="-10" dirty="0"/>
              <a:t>into</a:t>
            </a:r>
            <a:r>
              <a:rPr lang="en-AU" spc="-40" dirty="0"/>
              <a:t> </a:t>
            </a:r>
            <a:r>
              <a:rPr lang="en-AU" spc="-25" dirty="0"/>
              <a:t>heat-</a:t>
            </a:r>
            <a:r>
              <a:rPr lang="en-AU" spc="-30" dirty="0"/>
              <a:t>resistant </a:t>
            </a:r>
            <a:r>
              <a:rPr lang="en-AU" dirty="0"/>
              <a:t>varieties</a:t>
            </a:r>
            <a:r>
              <a:rPr lang="en-AU" spc="-40" dirty="0"/>
              <a:t> </a:t>
            </a:r>
            <a:r>
              <a:rPr lang="en-AU" dirty="0"/>
              <a:t>and</a:t>
            </a:r>
            <a:r>
              <a:rPr lang="en-AU" spc="-30" dirty="0"/>
              <a:t> </a:t>
            </a:r>
            <a:r>
              <a:rPr lang="en-AU" dirty="0"/>
              <a:t>vine</a:t>
            </a:r>
            <a:r>
              <a:rPr lang="en-AU" spc="-30" dirty="0"/>
              <a:t> </a:t>
            </a:r>
            <a:r>
              <a:rPr lang="en-AU" spc="-10" dirty="0"/>
              <a:t>stress </a:t>
            </a:r>
            <a:r>
              <a:rPr lang="en-AU" dirty="0"/>
              <a:t>assessment</a:t>
            </a:r>
            <a:r>
              <a:rPr lang="en-AU" spc="-85" dirty="0"/>
              <a:t> </a:t>
            </a:r>
            <a:r>
              <a:rPr lang="en-AU" spc="-20" dirty="0"/>
              <a:t>tech.</a:t>
            </a:r>
          </a:p>
          <a:p>
            <a:pPr marL="297815" marR="465455" indent="-285750">
              <a:lnSpc>
                <a:spcPts val="2100"/>
              </a:lnSpc>
              <a:spcBef>
                <a:spcPts val="710"/>
              </a:spcBef>
              <a:buFont typeface="Arial" panose="020B0604020202020204" pitchFamily="34" charset="0"/>
              <a:buChar char="•"/>
              <a:tabLst>
                <a:tab pos="203200" algn="l"/>
              </a:tabLst>
            </a:pPr>
            <a:r>
              <a:rPr lang="en-AU" dirty="0"/>
              <a:t>Riverina</a:t>
            </a:r>
            <a:r>
              <a:rPr lang="en-AU" spc="-35" dirty="0"/>
              <a:t> </a:t>
            </a:r>
            <a:r>
              <a:rPr lang="en-AU" dirty="0"/>
              <a:t>is</a:t>
            </a:r>
            <a:r>
              <a:rPr lang="en-AU" spc="-35" dirty="0"/>
              <a:t> </a:t>
            </a:r>
            <a:r>
              <a:rPr lang="en-AU" spc="-10" dirty="0"/>
              <a:t>renowned</a:t>
            </a:r>
            <a:r>
              <a:rPr lang="en-AU" spc="-35" dirty="0"/>
              <a:t> </a:t>
            </a:r>
            <a:r>
              <a:rPr lang="en-AU" spc="-25" dirty="0"/>
              <a:t>for</a:t>
            </a:r>
            <a:r>
              <a:rPr lang="en-AU" spc="500" dirty="0"/>
              <a:t> </a:t>
            </a:r>
            <a:r>
              <a:rPr lang="en-AU" dirty="0"/>
              <a:t>its</a:t>
            </a:r>
            <a:r>
              <a:rPr lang="en-AU" spc="-15" dirty="0"/>
              <a:t> </a:t>
            </a:r>
            <a:r>
              <a:rPr lang="en-AU" dirty="0"/>
              <a:t>Botrytis</a:t>
            </a:r>
            <a:r>
              <a:rPr lang="en-AU" spc="-15" dirty="0"/>
              <a:t> </a:t>
            </a:r>
            <a:r>
              <a:rPr lang="en-AU" dirty="0"/>
              <a:t>Semillon,</a:t>
            </a:r>
            <a:r>
              <a:rPr lang="en-AU" spc="-15" dirty="0"/>
              <a:t> </a:t>
            </a:r>
            <a:r>
              <a:rPr lang="en-AU" dirty="0"/>
              <a:t>a</a:t>
            </a:r>
            <a:r>
              <a:rPr lang="en-AU" spc="-15" dirty="0"/>
              <a:t> </a:t>
            </a:r>
            <a:r>
              <a:rPr lang="en-AU" spc="-10" dirty="0"/>
              <a:t>rich, honeyed</a:t>
            </a:r>
            <a:r>
              <a:rPr lang="en-AU" spc="-40" dirty="0"/>
              <a:t> </a:t>
            </a:r>
            <a:r>
              <a:rPr lang="en-AU" dirty="0"/>
              <a:t>wine</a:t>
            </a:r>
            <a:r>
              <a:rPr lang="en-AU" spc="-40" dirty="0"/>
              <a:t> </a:t>
            </a:r>
            <a:r>
              <a:rPr lang="en-AU" dirty="0"/>
              <a:t>that</a:t>
            </a:r>
            <a:r>
              <a:rPr lang="en-AU" spc="-40" dirty="0"/>
              <a:t> </a:t>
            </a:r>
            <a:r>
              <a:rPr lang="en-AU" dirty="0"/>
              <a:t>results</a:t>
            </a:r>
            <a:r>
              <a:rPr lang="en-AU" spc="-35" dirty="0"/>
              <a:t> </a:t>
            </a:r>
            <a:r>
              <a:rPr lang="en-AU" spc="-25" dirty="0"/>
              <a:t>from </a:t>
            </a:r>
            <a:r>
              <a:rPr lang="en-AU" dirty="0"/>
              <a:t>the</a:t>
            </a:r>
            <a:r>
              <a:rPr lang="en-AU" spc="-20" dirty="0"/>
              <a:t> </a:t>
            </a:r>
            <a:r>
              <a:rPr lang="en-AU" dirty="0"/>
              <a:t>action</a:t>
            </a:r>
            <a:r>
              <a:rPr lang="en-AU" spc="-10" dirty="0"/>
              <a:t> </a:t>
            </a:r>
            <a:r>
              <a:rPr lang="en-AU" dirty="0"/>
              <a:t>of</a:t>
            </a:r>
            <a:r>
              <a:rPr lang="en-AU" spc="-10" dirty="0"/>
              <a:t> </a:t>
            </a:r>
            <a:r>
              <a:rPr lang="en-AU" dirty="0"/>
              <a:t>the</a:t>
            </a:r>
            <a:r>
              <a:rPr lang="en-AU" spc="-10" dirty="0"/>
              <a:t> </a:t>
            </a:r>
            <a:r>
              <a:rPr lang="en-AU" dirty="0"/>
              <a:t>‘noble</a:t>
            </a:r>
            <a:r>
              <a:rPr lang="en-AU" spc="-5" dirty="0"/>
              <a:t> </a:t>
            </a:r>
            <a:r>
              <a:rPr lang="en-AU" spc="-10" dirty="0"/>
              <a:t>rot’.</a:t>
            </a:r>
          </a:p>
        </p:txBody>
      </p:sp>
    </p:spTree>
    <p:extLst>
      <p:ext uri="{BB962C8B-B14F-4D97-AF65-F5344CB8AC3E}">
        <p14:creationId xmlns:p14="http://schemas.microsoft.com/office/powerpoint/2010/main" val="259104107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92191" y="3832957"/>
            <a:ext cx="4599810"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lstStyle/>
          <a:p>
            <a:r>
              <a:rPr lang="en-US" dirty="0"/>
              <a:t>1913</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956170" cy="1461301"/>
          </a:xfrm>
        </p:spPr>
        <p:txBody>
          <a:bodyPr/>
          <a:lstStyle/>
          <a:p>
            <a:pPr marL="12700" marR="5080">
              <a:lnSpc>
                <a:spcPts val="1800"/>
              </a:lnSpc>
              <a:spcBef>
                <a:spcPts val="219"/>
              </a:spcBef>
            </a:pPr>
            <a:r>
              <a:rPr lang="en-AU" sz="1600" dirty="0">
                <a:cs typeface="Arial" panose="020B0604020202020204" pitchFamily="34" charset="0"/>
              </a:rPr>
              <a:t>J.J.</a:t>
            </a:r>
            <a:r>
              <a:rPr lang="en-AU" sz="1600" spc="-45" dirty="0">
                <a:cs typeface="Arial" panose="020B0604020202020204" pitchFamily="34" charset="0"/>
              </a:rPr>
              <a:t> </a:t>
            </a:r>
            <a:r>
              <a:rPr lang="en-AU" sz="1600" dirty="0">
                <a:cs typeface="Arial" panose="020B0604020202020204" pitchFamily="34" charset="0"/>
              </a:rPr>
              <a:t>McWilliam</a:t>
            </a:r>
            <a:r>
              <a:rPr lang="en-AU" sz="1600" spc="-45" dirty="0">
                <a:cs typeface="Arial" panose="020B0604020202020204" pitchFamily="34" charset="0"/>
              </a:rPr>
              <a:t> </a:t>
            </a:r>
            <a:r>
              <a:rPr lang="en-AU" sz="1600" dirty="0">
                <a:cs typeface="Arial" panose="020B0604020202020204" pitchFamily="34" charset="0"/>
              </a:rPr>
              <a:t>plants</a:t>
            </a:r>
            <a:r>
              <a:rPr lang="en-AU" sz="1600" spc="-40" dirty="0">
                <a:cs typeface="Arial" panose="020B0604020202020204" pitchFamily="34" charset="0"/>
              </a:rPr>
              <a:t> </a:t>
            </a:r>
            <a:r>
              <a:rPr lang="en-AU" sz="1600" spc="-10" dirty="0">
                <a:cs typeface="Arial" panose="020B0604020202020204" pitchFamily="34" charset="0"/>
              </a:rPr>
              <a:t>50,000 </a:t>
            </a:r>
            <a:r>
              <a:rPr lang="en-AU" sz="1600" dirty="0">
                <a:cs typeface="Arial" panose="020B0604020202020204" pitchFamily="34" charset="0"/>
              </a:rPr>
              <a:t>cuttings,</a:t>
            </a:r>
            <a:r>
              <a:rPr lang="en-AU" sz="1600" spc="-10" dirty="0">
                <a:cs typeface="Arial" panose="020B0604020202020204" pitchFamily="34" charset="0"/>
              </a:rPr>
              <a:t> </a:t>
            </a:r>
            <a:r>
              <a:rPr lang="en-AU" sz="1600" dirty="0">
                <a:cs typeface="Arial" panose="020B0604020202020204" pitchFamily="34" charset="0"/>
              </a:rPr>
              <a:t>pioneering</a:t>
            </a:r>
            <a:r>
              <a:rPr lang="en-AU" sz="1600" spc="-10" dirty="0">
                <a:cs typeface="Arial" panose="020B0604020202020204" pitchFamily="34" charset="0"/>
              </a:rPr>
              <a:t> </a:t>
            </a:r>
            <a:r>
              <a:rPr lang="en-AU" sz="1600" spc="-20" dirty="0">
                <a:cs typeface="Arial" panose="020B0604020202020204" pitchFamily="34" charset="0"/>
              </a:rPr>
              <a:t>wine </a:t>
            </a:r>
            <a:r>
              <a:rPr lang="en-AU" sz="1600" dirty="0">
                <a:cs typeface="Arial" panose="020B0604020202020204" pitchFamily="34" charset="0"/>
              </a:rPr>
              <a:t>trade</a:t>
            </a:r>
            <a:r>
              <a:rPr lang="en-AU" sz="1600" spc="-30" dirty="0">
                <a:cs typeface="Arial" panose="020B0604020202020204" pitchFamily="34" charset="0"/>
              </a:rPr>
              <a:t> </a:t>
            </a:r>
            <a:r>
              <a:rPr lang="en-AU" sz="1600" dirty="0">
                <a:cs typeface="Arial" panose="020B0604020202020204" pitchFamily="34" charset="0"/>
              </a:rPr>
              <a:t>in</a:t>
            </a:r>
            <a:r>
              <a:rPr lang="en-AU" sz="1600" spc="-25" dirty="0">
                <a:cs typeface="Arial" panose="020B0604020202020204" pitchFamily="34" charset="0"/>
              </a:rPr>
              <a:t> </a:t>
            </a:r>
            <a:r>
              <a:rPr lang="en-AU" sz="1600" dirty="0">
                <a:cs typeface="Arial" panose="020B0604020202020204" pitchFamily="34" charset="0"/>
              </a:rPr>
              <a:t>the</a:t>
            </a:r>
            <a:r>
              <a:rPr lang="en-AU" sz="1600" spc="-25" dirty="0">
                <a:cs typeface="Arial" panose="020B0604020202020204" pitchFamily="34" charset="0"/>
              </a:rPr>
              <a:t> </a:t>
            </a:r>
            <a:r>
              <a:rPr lang="en-AU" sz="1600" spc="-10" dirty="0">
                <a:cs typeface="Arial" panose="020B0604020202020204" pitchFamily="34" charset="0"/>
              </a:rPr>
              <a:t>region.</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US" dirty="0">
                <a:solidFill>
                  <a:schemeClr val="accent5"/>
                </a:solidFill>
              </a:rPr>
              <a:t>THE HISTORY OF </a:t>
            </a:r>
            <a:br>
              <a:rPr lang="en-US" dirty="0">
                <a:solidFill>
                  <a:schemeClr val="accent5"/>
                </a:solidFill>
              </a:rPr>
            </a:br>
            <a:r>
              <a:rPr lang="en-US" dirty="0">
                <a:solidFill>
                  <a:schemeClr val="accent5"/>
                </a:solidFill>
              </a:rPr>
              <a:t>THE RIVERINA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724859" y="2371656"/>
            <a:ext cx="223875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en-AU" sz="1600" dirty="0">
                <a:latin typeface="Arial" panose="020B0604020202020204" pitchFamily="34" charset="0"/>
                <a:cs typeface="Arial" panose="020B0604020202020204" pitchFamily="34" charset="0"/>
              </a:rPr>
              <a:t>Many</a:t>
            </a:r>
            <a:r>
              <a:rPr lang="en-AU" sz="1600" spc="-4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Italian</a:t>
            </a:r>
            <a:r>
              <a:rPr lang="en-AU" sz="1600" spc="-4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immigrants </a:t>
            </a:r>
            <a:r>
              <a:rPr lang="en-AU" sz="1600" dirty="0">
                <a:latin typeface="Arial" panose="020B0604020202020204" pitchFamily="34" charset="0"/>
                <a:cs typeface="Arial" panose="020B0604020202020204" pitchFamily="34" charset="0"/>
              </a:rPr>
              <a:t>move</a:t>
            </a:r>
            <a:r>
              <a:rPr lang="en-AU" sz="1600" spc="-4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to</a:t>
            </a:r>
            <a:r>
              <a:rPr lang="en-AU" sz="1600" spc="-4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the</a:t>
            </a:r>
            <a:r>
              <a:rPr lang="en-AU" sz="1600" spc="-3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region, </a:t>
            </a:r>
            <a:r>
              <a:rPr lang="en-AU" sz="1600" dirty="0">
                <a:latin typeface="Arial" panose="020B0604020202020204" pitchFamily="34" charset="0"/>
                <a:cs typeface="Arial" panose="020B0604020202020204" pitchFamily="34" charset="0"/>
              </a:rPr>
              <a:t>expanding</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the</a:t>
            </a:r>
            <a:r>
              <a:rPr lang="en-AU" sz="1600" spc="-30"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region’s Mediterranean</a:t>
            </a:r>
            <a:r>
              <a:rPr lang="en-AU" sz="1600" spc="-2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varieties.</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672922" y="170888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1920s – 1950s</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107" y="1383139"/>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A CENTURY OF WINE PRESTIGE</a:t>
            </a:r>
          </a:p>
        </p:txBody>
      </p:sp>
      <p:sp>
        <p:nvSpPr>
          <p:cNvPr id="5" name="Text Placeholder 4">
            <a:extLst>
              <a:ext uri="{FF2B5EF4-FFF2-40B4-BE49-F238E27FC236}">
                <a16:creationId xmlns:a16="http://schemas.microsoft.com/office/drawing/2014/main" id="{E027246F-E0FD-85A7-E423-B828225D98FB}"/>
              </a:ext>
            </a:extLst>
          </p:cNvPr>
          <p:cNvSpPr txBox="1">
            <a:spLocks/>
          </p:cNvSpPr>
          <p:nvPr/>
        </p:nvSpPr>
        <p:spPr>
          <a:xfrm>
            <a:off x="3717866" y="4223484"/>
            <a:ext cx="230254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AU" sz="1600" spc="-10" dirty="0">
                <a:cs typeface="Arial" panose="020B0604020202020204" pitchFamily="34" charset="0"/>
              </a:rPr>
              <a:t>Region</a:t>
            </a:r>
            <a:r>
              <a:rPr lang="en-AU" sz="1600" spc="-30" dirty="0">
                <a:cs typeface="Arial" panose="020B0604020202020204" pitchFamily="34" charset="0"/>
              </a:rPr>
              <a:t> </a:t>
            </a:r>
            <a:r>
              <a:rPr lang="en-AU" sz="1600" spc="-10" dirty="0">
                <a:cs typeface="Arial" panose="020B0604020202020204" pitchFamily="34" charset="0"/>
              </a:rPr>
              <a:t>develops,</a:t>
            </a:r>
            <a:r>
              <a:rPr lang="en-AU" sz="1600" spc="-20" dirty="0">
                <a:cs typeface="Arial" panose="020B0604020202020204" pitchFamily="34" charset="0"/>
              </a:rPr>
              <a:t> </a:t>
            </a:r>
            <a:r>
              <a:rPr lang="en-AU" sz="1600" dirty="0">
                <a:cs typeface="Arial" panose="020B0604020202020204" pitchFamily="34" charset="0"/>
              </a:rPr>
              <a:t>with</a:t>
            </a:r>
            <a:r>
              <a:rPr lang="en-AU" sz="1600" spc="-15" dirty="0">
                <a:cs typeface="Arial" panose="020B0604020202020204" pitchFamily="34" charset="0"/>
              </a:rPr>
              <a:t> </a:t>
            </a:r>
            <a:r>
              <a:rPr lang="en-AU" sz="1600" spc="-20" dirty="0">
                <a:cs typeface="Arial" panose="020B0604020202020204" pitchFamily="34" charset="0"/>
              </a:rPr>
              <a:t>prominent </a:t>
            </a:r>
            <a:r>
              <a:rPr lang="en-AU" sz="1600" dirty="0">
                <a:cs typeface="Arial" panose="020B0604020202020204" pitchFamily="34" charset="0"/>
              </a:rPr>
              <a:t>wineries</a:t>
            </a:r>
            <a:r>
              <a:rPr lang="en-AU" sz="1600" spc="-35" dirty="0">
                <a:cs typeface="Arial" panose="020B0604020202020204" pitchFamily="34" charset="0"/>
              </a:rPr>
              <a:t> </a:t>
            </a:r>
            <a:r>
              <a:rPr lang="en-AU" sz="1600" dirty="0">
                <a:cs typeface="Arial" panose="020B0604020202020204" pitchFamily="34" charset="0"/>
              </a:rPr>
              <a:t>set</a:t>
            </a:r>
            <a:r>
              <a:rPr lang="en-AU" sz="1600" spc="-20" dirty="0">
                <a:cs typeface="Arial" panose="020B0604020202020204" pitchFamily="34" charset="0"/>
              </a:rPr>
              <a:t> </a:t>
            </a:r>
            <a:r>
              <a:rPr lang="en-AU" sz="1600" dirty="0">
                <a:cs typeface="Arial" panose="020B0604020202020204" pitchFamily="34" charset="0"/>
              </a:rPr>
              <a:t>up.</a:t>
            </a:r>
            <a:r>
              <a:rPr lang="en-AU" sz="1600" spc="-20" dirty="0">
                <a:cs typeface="Arial" panose="020B0604020202020204" pitchFamily="34" charset="0"/>
              </a:rPr>
              <a:t> </a:t>
            </a:r>
            <a:r>
              <a:rPr lang="en-AU" sz="1600" dirty="0">
                <a:cs typeface="Arial" panose="020B0604020202020204" pitchFamily="34" charset="0"/>
              </a:rPr>
              <a:t>New</a:t>
            </a:r>
            <a:r>
              <a:rPr lang="en-AU" sz="1600" spc="-20" dirty="0">
                <a:cs typeface="Arial" panose="020B0604020202020204" pitchFamily="34" charset="0"/>
              </a:rPr>
              <a:t> </a:t>
            </a:r>
            <a:r>
              <a:rPr lang="en-AU" sz="1600" spc="-10" dirty="0">
                <a:cs typeface="Arial" panose="020B0604020202020204" pitchFamily="34" charset="0"/>
              </a:rPr>
              <a:t>irrigation </a:t>
            </a:r>
            <a:r>
              <a:rPr lang="en-AU" sz="1600" dirty="0">
                <a:cs typeface="Arial" panose="020B0604020202020204" pitchFamily="34" charset="0"/>
              </a:rPr>
              <a:t>schemes</a:t>
            </a:r>
            <a:r>
              <a:rPr lang="en-AU" sz="1600" spc="-20" dirty="0">
                <a:cs typeface="Arial" panose="020B0604020202020204" pitchFamily="34" charset="0"/>
              </a:rPr>
              <a:t> </a:t>
            </a:r>
            <a:r>
              <a:rPr lang="en-AU" sz="1600" dirty="0">
                <a:cs typeface="Arial" panose="020B0604020202020204" pitchFamily="34" charset="0"/>
              </a:rPr>
              <a:t>and</a:t>
            </a:r>
            <a:r>
              <a:rPr lang="en-AU" sz="1600" spc="-20" dirty="0">
                <a:cs typeface="Arial" panose="020B0604020202020204" pitchFamily="34" charset="0"/>
              </a:rPr>
              <a:t> </a:t>
            </a:r>
            <a:r>
              <a:rPr lang="en-AU" sz="1600" dirty="0">
                <a:cs typeface="Arial" panose="020B0604020202020204" pitchFamily="34" charset="0"/>
              </a:rPr>
              <a:t>dam</a:t>
            </a:r>
            <a:r>
              <a:rPr lang="en-AU" sz="1600" spc="-15" dirty="0">
                <a:cs typeface="Arial" panose="020B0604020202020204" pitchFamily="34" charset="0"/>
              </a:rPr>
              <a:t> </a:t>
            </a:r>
            <a:r>
              <a:rPr lang="en-AU" sz="1600" spc="-10" dirty="0">
                <a:cs typeface="Arial" panose="020B0604020202020204" pitchFamily="34" charset="0"/>
              </a:rPr>
              <a:t>development </a:t>
            </a:r>
            <a:r>
              <a:rPr lang="en-AU" sz="1600" dirty="0">
                <a:cs typeface="Arial" panose="020B0604020202020204" pitchFamily="34" charset="0"/>
              </a:rPr>
              <a:t>allow</a:t>
            </a:r>
            <a:r>
              <a:rPr lang="en-AU" sz="1600" spc="-60" dirty="0">
                <a:cs typeface="Arial" panose="020B0604020202020204" pitchFamily="34" charset="0"/>
              </a:rPr>
              <a:t> </a:t>
            </a:r>
            <a:r>
              <a:rPr lang="en-AU" sz="1600" dirty="0">
                <a:cs typeface="Arial" panose="020B0604020202020204" pitchFamily="34" charset="0"/>
              </a:rPr>
              <a:t>for</a:t>
            </a:r>
            <a:r>
              <a:rPr lang="en-AU" sz="1600" spc="-55" dirty="0">
                <a:cs typeface="Arial" panose="020B0604020202020204" pitchFamily="34" charset="0"/>
              </a:rPr>
              <a:t> </a:t>
            </a:r>
            <a:r>
              <a:rPr lang="en-AU" sz="1600" dirty="0">
                <a:cs typeface="Arial" panose="020B0604020202020204" pitchFamily="34" charset="0"/>
              </a:rPr>
              <a:t>viticulture</a:t>
            </a:r>
            <a:r>
              <a:rPr lang="en-AU" sz="1600" spc="-55" dirty="0">
                <a:cs typeface="Arial" panose="020B0604020202020204" pitchFamily="34" charset="0"/>
              </a:rPr>
              <a:t> </a:t>
            </a:r>
            <a:r>
              <a:rPr lang="en-AU" sz="1600" dirty="0">
                <a:cs typeface="Arial" panose="020B0604020202020204" pitchFamily="34" charset="0"/>
              </a:rPr>
              <a:t>to</a:t>
            </a:r>
            <a:r>
              <a:rPr lang="en-AU" sz="1600" spc="-55" dirty="0">
                <a:cs typeface="Arial" panose="020B0604020202020204" pitchFamily="34" charset="0"/>
              </a:rPr>
              <a:t> </a:t>
            </a:r>
            <a:r>
              <a:rPr lang="en-AU" sz="1600" spc="-10" dirty="0">
                <a:cs typeface="Arial" panose="020B0604020202020204" pitchFamily="34" charset="0"/>
              </a:rPr>
              <a:t>prosper.</a:t>
            </a:r>
            <a:endParaRPr lang="en-AU" sz="1600" dirty="0">
              <a:cs typeface="Arial" panose="020B0604020202020204" pitchFamily="34" charset="0"/>
            </a:endParaRPr>
          </a:p>
        </p:txBody>
      </p:sp>
      <p:sp>
        <p:nvSpPr>
          <p:cNvPr id="6" name="Text Placeholder 5">
            <a:extLst>
              <a:ext uri="{FF2B5EF4-FFF2-40B4-BE49-F238E27FC236}">
                <a16:creationId xmlns:a16="http://schemas.microsoft.com/office/drawing/2014/main" id="{CEEF4576-0E64-9E63-970B-23A8A91EDDFF}"/>
              </a:ext>
            </a:extLst>
          </p:cNvPr>
          <p:cNvSpPr txBox="1">
            <a:spLocks/>
          </p:cNvSpPr>
          <p:nvPr/>
        </p:nvSpPr>
        <p:spPr>
          <a:xfrm>
            <a:off x="3741516" y="356071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1916 – 1919</a:t>
            </a:r>
          </a:p>
        </p:txBody>
      </p:sp>
      <p:sp>
        <p:nvSpPr>
          <p:cNvPr id="7" name="Oval 6">
            <a:extLst>
              <a:ext uri="{FF2B5EF4-FFF2-40B4-BE49-F238E27FC236}">
                <a16:creationId xmlns:a16="http://schemas.microsoft.com/office/drawing/2014/main" id="{3FB30D8E-F866-B713-009C-3D57561E80BF}"/>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15874920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87924" cy="1461301"/>
          </a:xfrm>
        </p:spPr>
        <p:txBody>
          <a:bodyPr/>
          <a:lstStyle/>
          <a:p>
            <a:pPr marR="5080">
              <a:lnSpc>
                <a:spcPts val="1800"/>
              </a:lnSpc>
              <a:spcBef>
                <a:spcPts val="330"/>
              </a:spcBef>
            </a:pPr>
            <a:r>
              <a:rPr lang="en-AU" sz="1600" dirty="0">
                <a:cs typeface="Arial" panose="020B0604020202020204" pitchFamily="34" charset="0"/>
              </a:rPr>
              <a:t>Botrytis,</a:t>
            </a:r>
            <a:r>
              <a:rPr lang="en-AU" sz="1600" spc="-25" dirty="0">
                <a:cs typeface="Arial" panose="020B0604020202020204" pitchFamily="34" charset="0"/>
              </a:rPr>
              <a:t> </a:t>
            </a:r>
            <a:r>
              <a:rPr lang="en-AU" sz="1600" dirty="0">
                <a:cs typeface="Arial" panose="020B0604020202020204" pitchFamily="34" charset="0"/>
              </a:rPr>
              <a:t>the</a:t>
            </a:r>
            <a:r>
              <a:rPr lang="en-AU" sz="1600" spc="-25" dirty="0">
                <a:cs typeface="Arial" panose="020B0604020202020204" pitchFamily="34" charset="0"/>
              </a:rPr>
              <a:t> </a:t>
            </a:r>
            <a:r>
              <a:rPr lang="en-AU" sz="1600" dirty="0">
                <a:cs typeface="Arial" panose="020B0604020202020204" pitchFamily="34" charset="0"/>
              </a:rPr>
              <a:t>‘noble</a:t>
            </a:r>
            <a:r>
              <a:rPr lang="en-AU" sz="1600" spc="-25" dirty="0">
                <a:cs typeface="Arial" panose="020B0604020202020204" pitchFamily="34" charset="0"/>
              </a:rPr>
              <a:t> </a:t>
            </a:r>
            <a:r>
              <a:rPr lang="en-AU" sz="1600" spc="-35" dirty="0">
                <a:cs typeface="Arial" panose="020B0604020202020204" pitchFamily="34" charset="0"/>
              </a:rPr>
              <a:t>rot’,</a:t>
            </a:r>
            <a:r>
              <a:rPr lang="en-AU" sz="1600" spc="-20" dirty="0">
                <a:cs typeface="Arial" panose="020B0604020202020204" pitchFamily="34" charset="0"/>
              </a:rPr>
              <a:t> first </a:t>
            </a:r>
            <a:r>
              <a:rPr lang="en-AU" sz="1600" dirty="0">
                <a:cs typeface="Arial" panose="020B0604020202020204" pitchFamily="34" charset="0"/>
              </a:rPr>
              <a:t>observed</a:t>
            </a:r>
            <a:r>
              <a:rPr lang="en-AU" sz="1600" spc="-45" dirty="0">
                <a:cs typeface="Arial" panose="020B0604020202020204" pitchFamily="34" charset="0"/>
              </a:rPr>
              <a:t> </a:t>
            </a:r>
            <a:r>
              <a:rPr lang="en-AU" sz="1600" dirty="0">
                <a:cs typeface="Arial" panose="020B0604020202020204" pitchFamily="34" charset="0"/>
              </a:rPr>
              <a:t>and</a:t>
            </a:r>
            <a:r>
              <a:rPr lang="en-AU" sz="1600" spc="-45" dirty="0">
                <a:cs typeface="Arial" panose="020B0604020202020204" pitchFamily="34" charset="0"/>
              </a:rPr>
              <a:t> </a:t>
            </a:r>
            <a:r>
              <a:rPr lang="en-AU" sz="1600" spc="-10" dirty="0">
                <a:cs typeface="Arial" panose="020B0604020202020204" pitchFamily="34" charset="0"/>
              </a:rPr>
              <a:t>developed</a:t>
            </a:r>
            <a:r>
              <a:rPr lang="en-AU" sz="1600" spc="-40" dirty="0">
                <a:cs typeface="Arial" panose="020B0604020202020204" pitchFamily="34" charset="0"/>
              </a:rPr>
              <a:t> </a:t>
            </a:r>
            <a:r>
              <a:rPr lang="en-AU" sz="1600" spc="-25" dirty="0">
                <a:cs typeface="Arial" panose="020B0604020202020204" pitchFamily="34" charset="0"/>
              </a:rPr>
              <a:t>in </a:t>
            </a:r>
            <a:r>
              <a:rPr lang="en-AU" sz="1600" dirty="0">
                <a:cs typeface="Arial" panose="020B0604020202020204" pitchFamily="34" charset="0"/>
              </a:rPr>
              <a:t>Semillon</a:t>
            </a:r>
            <a:r>
              <a:rPr lang="en-AU" sz="1600" spc="-20" dirty="0">
                <a:cs typeface="Arial" panose="020B0604020202020204" pitchFamily="34" charset="0"/>
              </a:rPr>
              <a:t> </a:t>
            </a:r>
            <a:r>
              <a:rPr lang="en-AU" sz="1600" spc="-10" dirty="0">
                <a:cs typeface="Arial" panose="020B0604020202020204" pitchFamily="34" charset="0"/>
              </a:rPr>
              <a:t>wines.</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1960s – 1980s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582879" y="2132845"/>
            <a:ext cx="2797196" cy="662775"/>
          </a:xfrm>
        </p:spPr>
        <p:txBody>
          <a:bodyPr/>
          <a:lstStyle/>
          <a:p>
            <a:pPr marR="718185">
              <a:lnSpc>
                <a:spcPts val="1800"/>
              </a:lnSpc>
              <a:spcBef>
                <a:spcPts val="175"/>
              </a:spcBef>
            </a:pPr>
            <a:r>
              <a:rPr lang="en-AU" sz="1600" dirty="0">
                <a:cs typeface="Arial" panose="020B0604020202020204" pitchFamily="34" charset="0"/>
              </a:rPr>
              <a:t>Climatic</a:t>
            </a:r>
            <a:r>
              <a:rPr lang="en-AU" sz="1600" spc="-40" dirty="0">
                <a:cs typeface="Arial" panose="020B0604020202020204" pitchFamily="34" charset="0"/>
              </a:rPr>
              <a:t> </a:t>
            </a:r>
            <a:r>
              <a:rPr lang="en-AU" sz="1600" spc="-10" dirty="0">
                <a:cs typeface="Arial" panose="020B0604020202020204" pitchFamily="34" charset="0"/>
              </a:rPr>
              <a:t>factors</a:t>
            </a:r>
            <a:r>
              <a:rPr lang="en-AU" sz="1600" spc="-35" dirty="0">
                <a:cs typeface="Arial" panose="020B0604020202020204" pitchFamily="34" charset="0"/>
              </a:rPr>
              <a:t> </a:t>
            </a:r>
            <a:r>
              <a:rPr lang="en-AU" sz="1600" dirty="0">
                <a:cs typeface="Arial" panose="020B0604020202020204" pitchFamily="34" charset="0"/>
              </a:rPr>
              <a:t>call</a:t>
            </a:r>
            <a:r>
              <a:rPr lang="en-AU" sz="1600" spc="-40" dirty="0">
                <a:cs typeface="Arial" panose="020B0604020202020204" pitchFamily="34" charset="0"/>
              </a:rPr>
              <a:t> </a:t>
            </a:r>
            <a:r>
              <a:rPr lang="en-AU" sz="1600" dirty="0">
                <a:cs typeface="Arial" panose="020B0604020202020204" pitchFamily="34" charset="0"/>
              </a:rPr>
              <a:t>for</a:t>
            </a:r>
            <a:r>
              <a:rPr lang="en-AU" sz="1600" spc="-35" dirty="0">
                <a:cs typeface="Arial" panose="020B0604020202020204" pitchFamily="34" charset="0"/>
              </a:rPr>
              <a:t> </a:t>
            </a:r>
            <a:r>
              <a:rPr lang="en-AU" sz="1600" spc="-25" dirty="0">
                <a:cs typeface="Arial" panose="020B0604020202020204" pitchFamily="34" charset="0"/>
              </a:rPr>
              <a:t>new </a:t>
            </a:r>
            <a:r>
              <a:rPr lang="en-AU" sz="1600" dirty="0">
                <a:cs typeface="Arial" panose="020B0604020202020204" pitchFamily="34" charset="0"/>
              </a:rPr>
              <a:t>production</a:t>
            </a:r>
            <a:r>
              <a:rPr lang="en-AU" spc="-65" dirty="0">
                <a:cs typeface="Arial" panose="020B0604020202020204" pitchFamily="34" charset="0"/>
              </a:rPr>
              <a:t> </a:t>
            </a:r>
            <a:r>
              <a:rPr lang="en-AU" sz="1600" dirty="0">
                <a:cs typeface="Arial" panose="020B0604020202020204" pitchFamily="34" charset="0"/>
              </a:rPr>
              <a:t>methods</a:t>
            </a:r>
            <a:r>
              <a:rPr lang="en-AU" sz="1600" spc="-65" dirty="0">
                <a:cs typeface="Arial" panose="020B0604020202020204" pitchFamily="34" charset="0"/>
              </a:rPr>
              <a:t> </a:t>
            </a:r>
            <a:r>
              <a:rPr lang="en-AU" sz="1600" spc="-25" dirty="0">
                <a:cs typeface="Arial" panose="020B0604020202020204" pitchFamily="34" charset="0"/>
              </a:rPr>
              <a:t>and </a:t>
            </a:r>
            <a:r>
              <a:rPr lang="en-AU" sz="1600" spc="-10" dirty="0">
                <a:cs typeface="Arial" panose="020B0604020202020204" pitchFamily="34" charset="0"/>
              </a:rPr>
              <a:t>disease-</a:t>
            </a:r>
            <a:r>
              <a:rPr lang="en-AU" sz="1600" spc="-20" dirty="0">
                <a:cs typeface="Arial" panose="020B0604020202020204" pitchFamily="34" charset="0"/>
              </a:rPr>
              <a:t>resistant</a:t>
            </a:r>
            <a:r>
              <a:rPr lang="en-AU" sz="1600" spc="55" dirty="0">
                <a:cs typeface="Arial" panose="020B0604020202020204" pitchFamily="34" charset="0"/>
              </a:rPr>
              <a:t> </a:t>
            </a:r>
            <a:r>
              <a:rPr lang="en-AU" sz="1600" spc="-10" dirty="0">
                <a:cs typeface="Arial" panose="020B0604020202020204" pitchFamily="34" charset="0"/>
              </a:rPr>
              <a:t>cultivars.</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571994" y="1448994"/>
            <a:ext cx="2120040" cy="662774"/>
          </a:xfrm>
        </p:spPr>
        <p:txBody>
          <a:bodyPr/>
          <a:lstStyle/>
          <a:p>
            <a:r>
              <a:rPr lang="en-US" dirty="0"/>
              <a:t>2000s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198792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470"/>
              </a:spcBef>
            </a:pPr>
            <a:r>
              <a:rPr lang="en-AU" sz="1600" dirty="0">
                <a:cs typeface="Arial" panose="020B0604020202020204" pitchFamily="34" charset="0"/>
              </a:rPr>
              <a:t>16</a:t>
            </a:r>
            <a:r>
              <a:rPr lang="en-AU" sz="1600" spc="-25" dirty="0">
                <a:cs typeface="Arial" panose="020B0604020202020204" pitchFamily="34" charset="0"/>
              </a:rPr>
              <a:t> </a:t>
            </a:r>
            <a:r>
              <a:rPr lang="en-AU" sz="1600" dirty="0">
                <a:cs typeface="Arial" panose="020B0604020202020204" pitchFamily="34" charset="0"/>
              </a:rPr>
              <a:t>wineries</a:t>
            </a:r>
            <a:r>
              <a:rPr lang="en-AU" sz="1600" spc="-10" dirty="0">
                <a:cs typeface="Arial" panose="020B0604020202020204" pitchFamily="34" charset="0"/>
              </a:rPr>
              <a:t> </a:t>
            </a:r>
            <a:r>
              <a:rPr lang="en-AU" sz="1600" dirty="0">
                <a:cs typeface="Arial" panose="020B0604020202020204" pitchFamily="34" charset="0"/>
              </a:rPr>
              <a:t>lead</a:t>
            </a:r>
            <a:r>
              <a:rPr lang="en-AU" sz="1600" spc="-15" dirty="0">
                <a:cs typeface="Arial" panose="020B0604020202020204" pitchFamily="34" charset="0"/>
              </a:rPr>
              <a:t> </a:t>
            </a:r>
            <a:r>
              <a:rPr lang="en-AU" sz="1600" dirty="0">
                <a:cs typeface="Arial" panose="020B0604020202020204" pitchFamily="34" charset="0"/>
              </a:rPr>
              <a:t>the</a:t>
            </a:r>
            <a:r>
              <a:rPr lang="en-AU" sz="1600" spc="-10" dirty="0">
                <a:cs typeface="Arial" panose="020B0604020202020204" pitchFamily="34" charset="0"/>
              </a:rPr>
              <a:t> charge, </a:t>
            </a:r>
            <a:r>
              <a:rPr lang="en-AU" sz="1600" dirty="0">
                <a:cs typeface="Arial" panose="020B0604020202020204" pitchFamily="34" charset="0"/>
              </a:rPr>
              <a:t>producing</a:t>
            </a:r>
            <a:r>
              <a:rPr lang="en-AU" sz="1600" spc="-75" dirty="0">
                <a:cs typeface="Arial" panose="020B0604020202020204" pitchFamily="34" charset="0"/>
              </a:rPr>
              <a:t> </a:t>
            </a:r>
            <a:r>
              <a:rPr lang="en-AU" sz="1600" dirty="0">
                <a:cs typeface="Arial" panose="020B0604020202020204" pitchFamily="34" charset="0"/>
              </a:rPr>
              <a:t>almost</a:t>
            </a:r>
            <a:r>
              <a:rPr lang="en-AU" sz="1600" spc="-65" dirty="0">
                <a:cs typeface="Arial" panose="020B0604020202020204" pitchFamily="34" charset="0"/>
              </a:rPr>
              <a:t> </a:t>
            </a:r>
            <a:r>
              <a:rPr lang="en-AU" sz="1600" dirty="0">
                <a:cs typeface="Arial" panose="020B0604020202020204" pitchFamily="34" charset="0"/>
              </a:rPr>
              <a:t>three</a:t>
            </a:r>
            <a:r>
              <a:rPr lang="en-AU" sz="1600" spc="-60" dirty="0">
                <a:cs typeface="Arial" panose="020B0604020202020204" pitchFamily="34" charset="0"/>
              </a:rPr>
              <a:t> </a:t>
            </a:r>
            <a:r>
              <a:rPr lang="en-AU" sz="1600" spc="-20" dirty="0">
                <a:cs typeface="Arial" panose="020B0604020202020204" pitchFamily="34" charset="0"/>
              </a:rPr>
              <a:t>quarters </a:t>
            </a:r>
            <a:r>
              <a:rPr lang="en-AU" sz="1600" dirty="0">
                <a:cs typeface="Arial" panose="020B0604020202020204" pitchFamily="34" charset="0"/>
              </a:rPr>
              <a:t>of</a:t>
            </a:r>
            <a:r>
              <a:rPr lang="en-AU" sz="1600" spc="-20" dirty="0">
                <a:cs typeface="Arial" panose="020B0604020202020204" pitchFamily="34" charset="0"/>
              </a:rPr>
              <a:t> </a:t>
            </a:r>
            <a:r>
              <a:rPr lang="en-AU" sz="1600" dirty="0">
                <a:cs typeface="Arial" panose="020B0604020202020204" pitchFamily="34" charset="0"/>
              </a:rPr>
              <a:t>NSW</a:t>
            </a:r>
            <a:r>
              <a:rPr lang="en-AU" sz="1600" spc="-10" dirty="0">
                <a:cs typeface="Arial" panose="020B0604020202020204" pitchFamily="34" charset="0"/>
              </a:rPr>
              <a:t> </a:t>
            </a:r>
            <a:r>
              <a:rPr lang="en-AU" sz="1600" dirty="0">
                <a:cs typeface="Arial" panose="020B0604020202020204" pitchFamily="34" charset="0"/>
              </a:rPr>
              <a:t>annual</a:t>
            </a:r>
            <a:r>
              <a:rPr lang="en-AU" sz="1600" spc="-10" dirty="0">
                <a:cs typeface="Arial" panose="020B0604020202020204" pitchFamily="34" charset="0"/>
              </a:rPr>
              <a:t> </a:t>
            </a:r>
            <a:r>
              <a:rPr lang="en-AU" sz="1600" dirty="0">
                <a:cs typeface="Arial" panose="020B0604020202020204" pitchFamily="34" charset="0"/>
              </a:rPr>
              <a:t>wine</a:t>
            </a:r>
            <a:r>
              <a:rPr lang="en-AU" sz="1600" spc="-5" dirty="0">
                <a:cs typeface="Arial" panose="020B0604020202020204" pitchFamily="34" charset="0"/>
              </a:rPr>
              <a:t> </a:t>
            </a:r>
            <a:r>
              <a:rPr lang="en-AU" sz="1600" spc="-10" dirty="0">
                <a:cs typeface="Arial" panose="020B0604020202020204" pitchFamily="34" charset="0"/>
              </a:rPr>
              <a:t>output.</a:t>
            </a:r>
            <a:endParaRPr lang="en-AU" sz="1600" dirty="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359948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657" r="24343"/>
          <a:stretch/>
        </p:blipFill>
        <p:spPr>
          <a:xfrm>
            <a:off x="0" y="368299"/>
            <a:ext cx="6096000" cy="6351270"/>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dirty="0">
                <a:solidFill>
                  <a:schemeClr val="accent5"/>
                </a:solidFill>
              </a:rPr>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4800" dirty="0">
                <a:solidFill>
                  <a:schemeClr val="accent4"/>
                </a:solidFill>
              </a:rPr>
              <a:t>ANCIENT PLAINS AND NOT </a:t>
            </a:r>
            <a:br>
              <a:rPr lang="en-US" sz="4800" dirty="0">
                <a:solidFill>
                  <a:schemeClr val="accent4"/>
                </a:solidFill>
              </a:rPr>
            </a:br>
            <a:r>
              <a:rPr lang="en-US" sz="4800" dirty="0">
                <a:solidFill>
                  <a:schemeClr val="accent4"/>
                </a:solidFill>
              </a:rPr>
              <a:t>MUCH RAIN</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000779"/>
            <a:ext cx="4069870" cy="2846525"/>
          </a:xfrm>
        </p:spPr>
        <p:txBody>
          <a:bodyPr/>
          <a:lstStyle/>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Located on a flat tract of land in NSW’s southwest plains, centred on Griffith.</a:t>
            </a:r>
          </a:p>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Mediterranean climate sees high evaporation, low humidity and plenty of sunshine in summer.</a:t>
            </a:r>
          </a:p>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Highly variable alluvial soil, deposited from the Murray and Darling rivers.</a:t>
            </a:r>
          </a:p>
        </p:txBody>
      </p:sp>
    </p:spTree>
    <p:extLst>
      <p:ext uri="{BB962C8B-B14F-4D97-AF65-F5344CB8AC3E}">
        <p14:creationId xmlns:p14="http://schemas.microsoft.com/office/powerpoint/2010/main" val="42049989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b="1" dirty="0">
                <a:solidFill>
                  <a:schemeClr val="accent3"/>
                </a:solidFill>
              </a:rPr>
              <a:t>RIVERINA</a:t>
            </a:r>
          </a:p>
          <a:p>
            <a:r>
              <a:rPr lang="en-US" sz="1800" dirty="0">
                <a:solidFill>
                  <a:srgbClr val="B2D8BE"/>
                </a:solidFill>
              </a:rPr>
              <a:t>8</a:t>
            </a:r>
            <a:r>
              <a:rPr lang="en-US" sz="1800" dirty="0">
                <a:solidFill>
                  <a:srgbClr val="B2D8BE"/>
                </a:solidFill>
                <a:latin typeface="Neue Haas Grotesk Text Pro" panose="020B0504020202020204" pitchFamily="34" charset="77"/>
              </a:rPr>
              <a:t>0–164M (262–538FT)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415953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4"/>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87096" cy="1530521"/>
          </a:xfrm>
        </p:spPr>
        <p:txBody>
          <a:bodyPr/>
          <a:lstStyle/>
          <a:p>
            <a:pPr marL="12700" marR="5080">
              <a:lnSpc>
                <a:spcPts val="2100"/>
              </a:lnSpc>
              <a:spcBef>
                <a:spcPts val="219"/>
              </a:spcBef>
            </a:pPr>
            <a:r>
              <a:rPr lang="en-AU" sz="1600" spc="-10" dirty="0">
                <a:cs typeface="Arial" panose="020B0604020202020204" pitchFamily="34" charset="0"/>
              </a:rPr>
              <a:t>Deposited</a:t>
            </a:r>
            <a:r>
              <a:rPr lang="en-AU" sz="1600" spc="-65" dirty="0">
                <a:cs typeface="Arial" panose="020B0604020202020204" pitchFamily="34" charset="0"/>
              </a:rPr>
              <a:t> </a:t>
            </a:r>
            <a:r>
              <a:rPr lang="en-AU" sz="1600" dirty="0">
                <a:cs typeface="Arial" panose="020B0604020202020204" pitchFamily="34" charset="0"/>
              </a:rPr>
              <a:t>by</a:t>
            </a:r>
            <a:r>
              <a:rPr lang="en-AU" sz="1600" spc="-55" dirty="0">
                <a:cs typeface="Arial" panose="020B0604020202020204" pitchFamily="34" charset="0"/>
              </a:rPr>
              <a:t> </a:t>
            </a:r>
            <a:r>
              <a:rPr lang="en-AU" sz="1600" dirty="0">
                <a:cs typeface="Arial" panose="020B0604020202020204" pitchFamily="34" charset="0"/>
              </a:rPr>
              <a:t>ancient</a:t>
            </a:r>
            <a:r>
              <a:rPr lang="en-AU" sz="1600" spc="-55" dirty="0">
                <a:cs typeface="Arial" panose="020B0604020202020204" pitchFamily="34" charset="0"/>
              </a:rPr>
              <a:t> </a:t>
            </a:r>
            <a:r>
              <a:rPr lang="en-AU" sz="1600" spc="-25" dirty="0">
                <a:cs typeface="Arial" panose="020B0604020202020204" pitchFamily="34" charset="0"/>
              </a:rPr>
              <a:t>streams, </a:t>
            </a:r>
            <a:r>
              <a:rPr lang="en-AU" sz="1600" dirty="0">
                <a:cs typeface="Arial" panose="020B0604020202020204" pitchFamily="34" charset="0"/>
              </a:rPr>
              <a:t>Riverina</a:t>
            </a:r>
            <a:r>
              <a:rPr lang="en-AU" sz="1600" spc="-40" dirty="0">
                <a:cs typeface="Arial" panose="020B0604020202020204" pitchFamily="34" charset="0"/>
              </a:rPr>
              <a:t> </a:t>
            </a:r>
            <a:r>
              <a:rPr lang="en-AU" sz="1600" dirty="0">
                <a:cs typeface="Arial" panose="020B0604020202020204" pitchFamily="34" charset="0"/>
              </a:rPr>
              <a:t>has</a:t>
            </a:r>
            <a:r>
              <a:rPr lang="en-AU" sz="1600" spc="-40" dirty="0">
                <a:cs typeface="Arial" panose="020B0604020202020204" pitchFamily="34" charset="0"/>
              </a:rPr>
              <a:t> </a:t>
            </a:r>
            <a:r>
              <a:rPr lang="en-AU" sz="1600" dirty="0">
                <a:cs typeface="Arial" panose="020B0604020202020204" pitchFamily="34" charset="0"/>
              </a:rPr>
              <a:t>variable</a:t>
            </a:r>
            <a:r>
              <a:rPr lang="en-AU" sz="1600" spc="-40" dirty="0">
                <a:cs typeface="Arial" panose="020B0604020202020204" pitchFamily="34" charset="0"/>
              </a:rPr>
              <a:t> </a:t>
            </a:r>
            <a:r>
              <a:rPr lang="en-AU" sz="1600" spc="-10" dirty="0">
                <a:cs typeface="Arial" panose="020B0604020202020204" pitchFamily="34" charset="0"/>
              </a:rPr>
              <a:t>alluvial </a:t>
            </a:r>
            <a:r>
              <a:rPr lang="en-AU" sz="1600" dirty="0">
                <a:cs typeface="Arial" panose="020B0604020202020204" pitchFamily="34" charset="0"/>
              </a:rPr>
              <a:t>soils</a:t>
            </a:r>
            <a:r>
              <a:rPr lang="en-AU" sz="1600" spc="-25" dirty="0">
                <a:cs typeface="Arial" panose="020B0604020202020204" pitchFamily="34" charset="0"/>
              </a:rPr>
              <a:t> </a:t>
            </a:r>
            <a:r>
              <a:rPr lang="en-AU" sz="1600" spc="-10" dirty="0">
                <a:cs typeface="Arial" panose="020B0604020202020204" pitchFamily="34" charset="0"/>
              </a:rPr>
              <a:t>embedded</a:t>
            </a:r>
            <a:r>
              <a:rPr lang="en-AU" sz="1600" spc="-25" dirty="0">
                <a:cs typeface="Arial" panose="020B0604020202020204" pitchFamily="34" charset="0"/>
              </a:rPr>
              <a:t> </a:t>
            </a:r>
            <a:r>
              <a:rPr lang="en-AU" sz="1600" dirty="0">
                <a:cs typeface="Arial" panose="020B0604020202020204" pitchFamily="34" charset="0"/>
              </a:rPr>
              <a:t>with</a:t>
            </a:r>
            <a:r>
              <a:rPr lang="en-AU" sz="1600" spc="-20" dirty="0">
                <a:cs typeface="Arial" panose="020B0604020202020204" pitchFamily="34" charset="0"/>
              </a:rPr>
              <a:t> </a:t>
            </a:r>
            <a:r>
              <a:rPr lang="en-AU" sz="1600" spc="-10" dirty="0">
                <a:cs typeface="Arial" panose="020B0604020202020204" pitchFamily="34" charset="0"/>
              </a:rPr>
              <a:t>sands, gravel</a:t>
            </a:r>
            <a:r>
              <a:rPr lang="en-AU" sz="1600" spc="-40" dirty="0">
                <a:cs typeface="Arial" panose="020B0604020202020204" pitchFamily="34" charset="0"/>
              </a:rPr>
              <a:t> </a:t>
            </a:r>
            <a:r>
              <a:rPr lang="en-AU" sz="1600" dirty="0">
                <a:cs typeface="Arial" panose="020B0604020202020204" pitchFamily="34" charset="0"/>
              </a:rPr>
              <a:t>and</a:t>
            </a:r>
            <a:r>
              <a:rPr lang="en-AU" sz="1600" spc="-30" dirty="0">
                <a:cs typeface="Arial" panose="020B0604020202020204" pitchFamily="34" charset="0"/>
              </a:rPr>
              <a:t> </a:t>
            </a:r>
            <a:r>
              <a:rPr lang="en-AU" sz="1600" spc="-20" dirty="0">
                <a:cs typeface="Arial" panose="020B0604020202020204" pitchFamily="34" charset="0"/>
              </a:rPr>
              <a:t>clay.</a:t>
            </a:r>
            <a:endParaRPr lang="en-AU" sz="1600" dirty="0">
              <a:cs typeface="Arial" panose="020B0604020202020204" pitchFamily="34" charset="0"/>
            </a:endParaRPr>
          </a:p>
        </p:txBody>
      </p:sp>
    </p:spTree>
    <p:extLst>
      <p:ext uri="{BB962C8B-B14F-4D97-AF65-F5344CB8AC3E}">
        <p14:creationId xmlns:p14="http://schemas.microsoft.com/office/powerpoint/2010/main" val="30720335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4225116" cy="785732"/>
          </a:xfrm>
        </p:spPr>
        <p:txBody>
          <a:bodyPr anchor="t"/>
          <a:lstStyle/>
          <a:p>
            <a:r>
              <a:rPr lang="en-US" dirty="0">
                <a:solidFill>
                  <a:schemeClr val="accent5"/>
                </a:solidFill>
              </a:rPr>
              <a:t>TASTE OF RIVERINA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8952"/>
            <a:ext cx="5340350" cy="579936"/>
          </a:xfrm>
        </p:spPr>
        <p:txBody>
          <a:bodyPr/>
          <a:lstStyle/>
          <a:p>
            <a:r>
              <a:rPr lang="en-US" sz="5000" dirty="0">
                <a:solidFill>
                  <a:schemeClr val="accent4"/>
                </a:solidFill>
              </a:rPr>
              <a:t>NOTEWORTHY VARIETIES</a:t>
            </a:r>
          </a:p>
        </p:txBody>
      </p:sp>
    </p:spTree>
    <p:extLst>
      <p:ext uri="{BB962C8B-B14F-4D97-AF65-F5344CB8AC3E}">
        <p14:creationId xmlns:p14="http://schemas.microsoft.com/office/powerpoint/2010/main" val="41641202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sz="4000" dirty="0">
                <a:solidFill>
                  <a:schemeClr val="accent2"/>
                </a:solidFill>
                <a:latin typeface="Neue Haas Grotesk Text Pro" panose="020B0504020202020204" pitchFamily="34" charset="77"/>
              </a:rPr>
              <a:t>CHARDONNAY</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Apricot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Melo</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Pineapple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Toast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a:t>
            </a:r>
          </a:p>
          <a:p>
            <a:pPr marL="285750" indent="-285750">
              <a:lnSpc>
                <a:spcPct val="98000"/>
              </a:lnSpc>
              <a:spcAft>
                <a:spcPts val="100"/>
              </a:spcAft>
              <a:buClr>
                <a:schemeClr val="bg2"/>
              </a:buClr>
              <a:buFont typeface="Arial" panose="020B0604020202020204" pitchFamily="34" charset="0"/>
              <a:buChar char="•"/>
            </a:pPr>
            <a:endParaRPr lang="en-AU" sz="1600" dirty="0">
              <a:latin typeface="Neue Haas Grotesk Text Pro" panose="020B0504020202020204" pitchFamily="34" charset="77"/>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FLAVOURS</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067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lstStyle/>
          <a:p>
            <a:r>
              <a:rPr lang="en-US" sz="4000" dirty="0">
                <a:solidFill>
                  <a:schemeClr val="accent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6552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96306"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26935" y="197389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24195" y="313543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66746" y="4006581"/>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94449"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28081" y="519282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4578899"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3841323"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341415"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52303" y="645326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709629"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a:stCxn id="29" idx="0"/>
          </p:cNvCxnSpPr>
          <p:nvPr/>
        </p:nvCxnSpPr>
        <p:spPr>
          <a:xfrm flipV="1">
            <a:off x="5422796" y="2282814"/>
            <a:ext cx="381508"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28081" y="55719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206059"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484947"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66171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AU" sz="1600" dirty="0">
                <a:latin typeface="Neue Haas Grotesk Text Pro" panose="020B0504020202020204" pitchFamily="34" charset="77"/>
                <a:cs typeface="Hellix SemiBold"/>
              </a:rPr>
              <a:t>TYPICAL FLAVOURS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berries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Blackberry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Cherry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Plum</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Spice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Pepper</a:t>
            </a: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6736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sz="4000" dirty="0">
                <a:solidFill>
                  <a:schemeClr val="accent2"/>
                </a:solidFill>
                <a:latin typeface="Neue Haas Grotesk Text Pro" panose="020B0504020202020204" pitchFamily="34" charset="77"/>
              </a:rPr>
              <a:t>BOTRYTIS SEMILLON</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3413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Dried apricot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Apricot nectar</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Citrus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Marmalade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Mango</a:t>
            </a:r>
          </a:p>
          <a:p>
            <a:pPr marL="285750" indent="-285750">
              <a:lnSpc>
                <a:spcPct val="98000"/>
              </a:lnSpc>
              <a:spcAft>
                <a:spcPts val="100"/>
              </a:spcAft>
              <a:buClr>
                <a:schemeClr val="bg2"/>
              </a:buClr>
              <a:buFont typeface="Arial" panose="020B0604020202020204" pitchFamily="34" charset="0"/>
              <a:buChar char="•"/>
            </a:pPr>
            <a:endParaRPr lang="en-AU" sz="1600" dirty="0">
              <a:latin typeface="Neue Haas Grotesk Text Pro" panose="020B0504020202020204" pitchFamily="34" charset="77"/>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247917"/>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BOTRYTIS SEMILLON</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FLAVOURS</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130402"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Botrytis Semillon</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3723284"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408742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189380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rot="10800000">
            <a:off x="262933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1934696" y="580867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9.5% – 11%</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rot="10800000">
            <a:off x="2263662"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84921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0163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4"/>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1215097" y="5117436"/>
            <a:ext cx="2488017"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SWAN HILL</a:t>
            </a:r>
            <a:endParaRPr lang="en-US" dirty="0">
              <a:solidFill>
                <a:schemeClr val="accent4"/>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2622698" y="2707758"/>
            <a:ext cx="3593804" cy="2594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EE139731-5B47-D9A2-D91D-59A65663399F}"/>
              </a:ext>
            </a:extLst>
          </p:cNvPr>
          <p:cNvSpPr txBox="1"/>
          <p:nvPr/>
        </p:nvSpPr>
        <p:spPr>
          <a:xfrm>
            <a:off x="623888" y="3891147"/>
            <a:ext cx="2488017"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MURRAY DARLING</a:t>
            </a:r>
            <a:endParaRPr lang="en-US" dirty="0">
              <a:solidFill>
                <a:schemeClr val="accent4"/>
              </a:solidFill>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002281"/>
            <a:ext cx="2693581" cy="2031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39785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US" dirty="0">
                <a:solidFill>
                  <a:schemeClr val="accent5"/>
                </a:solidFill>
              </a:rPr>
              <a:t>MURRAY DARLING</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7585"/>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accent4"/>
                </a:solidFill>
              </a:rPr>
              <a:t>AUSSIE INDUSTRY DARLING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202767"/>
            <a:ext cx="5324512" cy="2846525"/>
          </a:xfrm>
        </p:spPr>
        <p:txBody>
          <a:bodyPr/>
          <a:lstStyle/>
          <a:p>
            <a:pPr marL="297815" marR="32384" indent="-285750">
              <a:lnSpc>
                <a:spcPts val="2100"/>
              </a:lnSpc>
              <a:spcBef>
                <a:spcPts val="219"/>
              </a:spcBef>
              <a:buFont typeface="Arial" panose="020B0604020202020204" pitchFamily="34" charset="0"/>
              <a:buChar char="•"/>
              <a:tabLst>
                <a:tab pos="203200" algn="l"/>
              </a:tabLst>
            </a:pPr>
            <a:r>
              <a:rPr lang="en-AU" sz="1600" dirty="0">
                <a:cs typeface="Arial" panose="020B0604020202020204" pitchFamily="34" charset="0"/>
              </a:rPr>
              <a:t>The</a:t>
            </a:r>
            <a:r>
              <a:rPr lang="en-AU" sz="1600" spc="-40" dirty="0">
                <a:cs typeface="Arial" panose="020B0604020202020204" pitchFamily="34" charset="0"/>
              </a:rPr>
              <a:t> </a:t>
            </a:r>
            <a:r>
              <a:rPr lang="en-AU" sz="1600" dirty="0">
                <a:cs typeface="Arial" panose="020B0604020202020204" pitchFamily="34" charset="0"/>
              </a:rPr>
              <a:t>region</a:t>
            </a:r>
            <a:r>
              <a:rPr lang="en-AU" sz="1600" spc="-40" dirty="0">
                <a:cs typeface="Arial" panose="020B0604020202020204" pitchFamily="34" charset="0"/>
              </a:rPr>
              <a:t> </a:t>
            </a:r>
            <a:r>
              <a:rPr lang="en-AU" sz="1600" dirty="0">
                <a:cs typeface="Arial" panose="020B0604020202020204" pitchFamily="34" charset="0"/>
              </a:rPr>
              <a:t>is</a:t>
            </a:r>
            <a:r>
              <a:rPr lang="en-AU" sz="1600" spc="-40" dirty="0">
                <a:cs typeface="Arial" panose="020B0604020202020204" pitchFamily="34" charset="0"/>
              </a:rPr>
              <a:t> </a:t>
            </a:r>
            <a:r>
              <a:rPr lang="en-AU" sz="1600" dirty="0">
                <a:cs typeface="Arial" panose="020B0604020202020204" pitchFamily="34" charset="0"/>
              </a:rPr>
              <a:t>a</a:t>
            </a:r>
            <a:r>
              <a:rPr lang="en-AU" sz="1600" spc="-40" dirty="0">
                <a:cs typeface="Arial" panose="020B0604020202020204" pitchFamily="34" charset="0"/>
              </a:rPr>
              <a:t> </a:t>
            </a:r>
            <a:r>
              <a:rPr lang="en-AU" sz="1600" dirty="0">
                <a:cs typeface="Arial" panose="020B0604020202020204" pitchFamily="34" charset="0"/>
              </a:rPr>
              <a:t>viticulture</a:t>
            </a:r>
            <a:r>
              <a:rPr lang="en-AU" sz="1600" spc="-40" dirty="0">
                <a:cs typeface="Arial" panose="020B0604020202020204" pitchFamily="34" charset="0"/>
              </a:rPr>
              <a:t> </a:t>
            </a:r>
            <a:r>
              <a:rPr lang="en-AU" sz="1600" spc="-20" dirty="0">
                <a:cs typeface="Arial" panose="020B0604020202020204" pitchFamily="34" charset="0"/>
              </a:rPr>
              <a:t>hub, </a:t>
            </a:r>
            <a:r>
              <a:rPr lang="en-AU" sz="1600" dirty="0">
                <a:cs typeface="Arial" panose="020B0604020202020204" pitchFamily="34" charset="0"/>
              </a:rPr>
              <a:t>combining</a:t>
            </a:r>
            <a:r>
              <a:rPr lang="en-AU" sz="1600" spc="-70" dirty="0">
                <a:cs typeface="Arial" panose="020B0604020202020204" pitchFamily="34" charset="0"/>
              </a:rPr>
              <a:t> </a:t>
            </a:r>
            <a:r>
              <a:rPr lang="en-AU" sz="1600" dirty="0">
                <a:cs typeface="Arial" panose="020B0604020202020204" pitchFamily="34" charset="0"/>
              </a:rPr>
              <a:t>production</a:t>
            </a:r>
            <a:r>
              <a:rPr lang="en-AU" sz="1600" spc="-65" dirty="0">
                <a:cs typeface="Arial" panose="020B0604020202020204" pitchFamily="34" charset="0"/>
              </a:rPr>
              <a:t> </a:t>
            </a:r>
            <a:r>
              <a:rPr lang="en-AU" sz="1600" spc="-30" dirty="0">
                <a:cs typeface="Arial" panose="020B0604020202020204" pitchFamily="34" charset="0"/>
              </a:rPr>
              <a:t>prowess </a:t>
            </a:r>
            <a:r>
              <a:rPr lang="en-AU" sz="1600" dirty="0">
                <a:cs typeface="Arial" panose="020B0604020202020204" pitchFamily="34" charset="0"/>
              </a:rPr>
              <a:t>with</a:t>
            </a:r>
            <a:r>
              <a:rPr lang="en-AU" sz="1600" spc="-25" dirty="0">
                <a:cs typeface="Arial" panose="020B0604020202020204" pitchFamily="34" charset="0"/>
              </a:rPr>
              <a:t> </a:t>
            </a:r>
            <a:r>
              <a:rPr lang="en-AU" sz="1600" dirty="0">
                <a:cs typeface="Arial" panose="020B0604020202020204" pitchFamily="34" charset="0"/>
              </a:rPr>
              <a:t>boutique</a:t>
            </a:r>
            <a:r>
              <a:rPr lang="en-AU" sz="1600" spc="-15" dirty="0">
                <a:cs typeface="Arial" panose="020B0604020202020204" pitchFamily="34" charset="0"/>
              </a:rPr>
              <a:t> </a:t>
            </a:r>
            <a:r>
              <a:rPr lang="en-AU" sz="1600" spc="-10" dirty="0">
                <a:cs typeface="Arial" panose="020B0604020202020204" pitchFamily="34" charset="0"/>
              </a:rPr>
              <a:t>spirit.</a:t>
            </a:r>
            <a:endParaRPr lang="en-AU" sz="1600" dirty="0">
              <a:cs typeface="Arial" panose="020B0604020202020204" pitchFamily="34" charset="0"/>
            </a:endParaRPr>
          </a:p>
          <a:p>
            <a:pPr marL="297815" marR="213360" indent="-285750">
              <a:lnSpc>
                <a:spcPts val="2100"/>
              </a:lnSpc>
              <a:spcBef>
                <a:spcPts val="710"/>
              </a:spcBef>
              <a:buFont typeface="Arial" panose="020B0604020202020204" pitchFamily="34" charset="0"/>
              <a:buChar char="•"/>
              <a:tabLst>
                <a:tab pos="203200" algn="l"/>
              </a:tabLst>
            </a:pPr>
            <a:r>
              <a:rPr lang="en-AU" sz="1600" dirty="0">
                <a:cs typeface="Arial" panose="020B0604020202020204" pitchFamily="34" charset="0"/>
              </a:rPr>
              <a:t>Marked</a:t>
            </a:r>
            <a:r>
              <a:rPr lang="en-AU" sz="1600" spc="-50" dirty="0">
                <a:cs typeface="Arial" panose="020B0604020202020204" pitchFamily="34" charset="0"/>
              </a:rPr>
              <a:t> </a:t>
            </a:r>
            <a:r>
              <a:rPr lang="en-AU" sz="1600" dirty="0">
                <a:cs typeface="Arial" panose="020B0604020202020204" pitchFamily="34" charset="0"/>
              </a:rPr>
              <a:t>by</a:t>
            </a:r>
            <a:r>
              <a:rPr lang="en-AU" sz="1600" spc="-45" dirty="0">
                <a:cs typeface="Arial" panose="020B0604020202020204" pitchFamily="34" charset="0"/>
              </a:rPr>
              <a:t> </a:t>
            </a:r>
            <a:r>
              <a:rPr lang="en-AU" sz="1600" dirty="0">
                <a:cs typeface="Arial" panose="020B0604020202020204" pitchFamily="34" charset="0"/>
              </a:rPr>
              <a:t>the</a:t>
            </a:r>
            <a:r>
              <a:rPr lang="en-AU" sz="1600" spc="-50" dirty="0">
                <a:cs typeface="Arial" panose="020B0604020202020204" pitchFamily="34" charset="0"/>
              </a:rPr>
              <a:t> </a:t>
            </a:r>
            <a:r>
              <a:rPr lang="en-AU" sz="1600" spc="-10" dirty="0">
                <a:cs typeface="Arial" panose="020B0604020202020204" pitchFamily="34" charset="0"/>
              </a:rPr>
              <a:t>presence</a:t>
            </a:r>
            <a:r>
              <a:rPr lang="en-AU" sz="1600" spc="-45" dirty="0">
                <a:cs typeface="Arial" panose="020B0604020202020204" pitchFamily="34" charset="0"/>
              </a:rPr>
              <a:t> </a:t>
            </a:r>
            <a:r>
              <a:rPr lang="en-AU" sz="1600" spc="-25" dirty="0">
                <a:cs typeface="Arial" panose="020B0604020202020204" pitchFamily="34" charset="0"/>
              </a:rPr>
              <a:t>of </a:t>
            </a:r>
            <a:r>
              <a:rPr lang="en-AU" sz="1600" dirty="0">
                <a:cs typeface="Arial" panose="020B0604020202020204" pitchFamily="34" charset="0"/>
              </a:rPr>
              <a:t>the</a:t>
            </a:r>
            <a:r>
              <a:rPr lang="en-AU" sz="1600" spc="-40" dirty="0">
                <a:cs typeface="Arial" panose="020B0604020202020204" pitchFamily="34" charset="0"/>
              </a:rPr>
              <a:t> </a:t>
            </a:r>
            <a:r>
              <a:rPr lang="en-AU" sz="1600" dirty="0">
                <a:cs typeface="Arial" panose="020B0604020202020204" pitchFamily="34" charset="0"/>
              </a:rPr>
              <a:t>Murray</a:t>
            </a:r>
            <a:r>
              <a:rPr lang="en-AU" sz="1600" spc="-30" dirty="0">
                <a:cs typeface="Arial" panose="020B0604020202020204" pitchFamily="34" charset="0"/>
              </a:rPr>
              <a:t> </a:t>
            </a:r>
            <a:r>
              <a:rPr lang="en-AU" sz="1600" spc="-20" dirty="0">
                <a:cs typeface="Arial" panose="020B0604020202020204" pitchFamily="34" charset="0"/>
              </a:rPr>
              <a:t>River,</a:t>
            </a:r>
            <a:r>
              <a:rPr lang="en-AU" sz="1600" spc="-30" dirty="0">
                <a:cs typeface="Arial" panose="020B0604020202020204" pitchFamily="34" charset="0"/>
              </a:rPr>
              <a:t> </a:t>
            </a:r>
            <a:br>
              <a:rPr lang="en-AU" sz="1600" spc="-30" dirty="0">
                <a:cs typeface="Arial" panose="020B0604020202020204" pitchFamily="34" charset="0"/>
              </a:rPr>
            </a:br>
            <a:r>
              <a:rPr lang="en-AU" sz="1600" dirty="0">
                <a:cs typeface="Arial" panose="020B0604020202020204" pitchFamily="34" charset="0"/>
              </a:rPr>
              <a:t>the</a:t>
            </a:r>
            <a:r>
              <a:rPr lang="en-AU" sz="1600" spc="-30" dirty="0">
                <a:cs typeface="Arial" panose="020B0604020202020204" pitchFamily="34" charset="0"/>
              </a:rPr>
              <a:t> </a:t>
            </a:r>
            <a:r>
              <a:rPr lang="en-AU" sz="1600" spc="-10" dirty="0">
                <a:cs typeface="Arial" panose="020B0604020202020204" pitchFamily="34" charset="0"/>
              </a:rPr>
              <a:t>region’s </a:t>
            </a:r>
            <a:r>
              <a:rPr lang="en-AU" sz="1600" spc="-20" dirty="0">
                <a:cs typeface="Arial" panose="020B0604020202020204" pitchFamily="34" charset="0"/>
              </a:rPr>
              <a:t>geography</a:t>
            </a:r>
            <a:r>
              <a:rPr lang="en-AU" sz="1600" spc="-30" dirty="0">
                <a:cs typeface="Arial" panose="020B0604020202020204" pitchFamily="34" charset="0"/>
              </a:rPr>
              <a:t> </a:t>
            </a:r>
            <a:r>
              <a:rPr lang="en-AU" sz="1600" dirty="0">
                <a:cs typeface="Arial" panose="020B0604020202020204" pitchFamily="34" charset="0"/>
              </a:rPr>
              <a:t>consists</a:t>
            </a:r>
            <a:r>
              <a:rPr lang="en-AU" sz="1600" spc="-30" dirty="0">
                <a:cs typeface="Arial" panose="020B0604020202020204" pitchFamily="34" charset="0"/>
              </a:rPr>
              <a:t> </a:t>
            </a:r>
            <a:r>
              <a:rPr lang="en-AU" sz="1600" dirty="0">
                <a:cs typeface="Arial" panose="020B0604020202020204" pitchFamily="34" charset="0"/>
              </a:rPr>
              <a:t>of</a:t>
            </a:r>
            <a:r>
              <a:rPr lang="en-AU" sz="1600" spc="-25" dirty="0">
                <a:cs typeface="Arial" panose="020B0604020202020204" pitchFamily="34" charset="0"/>
              </a:rPr>
              <a:t> </a:t>
            </a:r>
            <a:r>
              <a:rPr lang="en-AU" sz="1600" spc="-10" dirty="0">
                <a:cs typeface="Arial" panose="020B0604020202020204" pitchFamily="34" charset="0"/>
              </a:rPr>
              <a:t>mostly </a:t>
            </a:r>
            <a:r>
              <a:rPr lang="en-AU" sz="1600" dirty="0">
                <a:cs typeface="Arial" panose="020B0604020202020204" pitchFamily="34" charset="0"/>
              </a:rPr>
              <a:t>flat</a:t>
            </a:r>
            <a:r>
              <a:rPr lang="en-AU" sz="1600" spc="-5" dirty="0">
                <a:cs typeface="Arial" panose="020B0604020202020204" pitchFamily="34" charset="0"/>
              </a:rPr>
              <a:t> </a:t>
            </a:r>
            <a:r>
              <a:rPr lang="en-AU" sz="1600" spc="-10" dirty="0">
                <a:cs typeface="Arial" panose="020B0604020202020204" pitchFamily="34" charset="0"/>
              </a:rPr>
              <a:t>semi-</a:t>
            </a:r>
            <a:r>
              <a:rPr lang="en-AU" sz="1600" dirty="0">
                <a:cs typeface="Arial" panose="020B0604020202020204" pitchFamily="34" charset="0"/>
              </a:rPr>
              <a:t>arid </a:t>
            </a:r>
            <a:r>
              <a:rPr lang="en-AU" sz="1600" spc="-10" dirty="0">
                <a:cs typeface="Arial" panose="020B0604020202020204" pitchFamily="34" charset="0"/>
              </a:rPr>
              <a:t>plains.</a:t>
            </a:r>
            <a:endParaRPr lang="en-AU" sz="1600" dirty="0">
              <a:cs typeface="Arial" panose="020B0604020202020204" pitchFamily="34" charset="0"/>
            </a:endParaRPr>
          </a:p>
          <a:p>
            <a:pPr marL="297815" marR="62865" indent="-285750">
              <a:lnSpc>
                <a:spcPts val="2100"/>
              </a:lnSpc>
              <a:spcBef>
                <a:spcPts val="710"/>
              </a:spcBef>
              <a:buFont typeface="Arial" panose="020B0604020202020204" pitchFamily="34" charset="0"/>
              <a:buChar char="•"/>
              <a:tabLst>
                <a:tab pos="203200" algn="l"/>
              </a:tabLst>
            </a:pPr>
            <a:r>
              <a:rPr lang="en-AU" sz="1600" dirty="0">
                <a:cs typeface="Arial" panose="020B0604020202020204" pitchFamily="34" charset="0"/>
              </a:rPr>
              <a:t>New</a:t>
            </a:r>
            <a:r>
              <a:rPr lang="en-AU" sz="1600" spc="-60" dirty="0">
                <a:cs typeface="Arial" panose="020B0604020202020204" pitchFamily="34" charset="0"/>
              </a:rPr>
              <a:t> </a:t>
            </a:r>
            <a:r>
              <a:rPr lang="en-AU" sz="1600" spc="-10" dirty="0">
                <a:cs typeface="Arial" panose="020B0604020202020204" pitchFamily="34" charset="0"/>
              </a:rPr>
              <a:t>technologies</a:t>
            </a:r>
            <a:r>
              <a:rPr lang="en-AU" sz="1600" spc="-55" dirty="0">
                <a:cs typeface="Arial" panose="020B0604020202020204" pitchFamily="34" charset="0"/>
              </a:rPr>
              <a:t> </a:t>
            </a:r>
            <a:r>
              <a:rPr lang="en-AU" sz="1600" dirty="0">
                <a:cs typeface="Arial" panose="020B0604020202020204" pitchFamily="34" charset="0"/>
              </a:rPr>
              <a:t>for</a:t>
            </a:r>
            <a:r>
              <a:rPr lang="en-AU" sz="1600" spc="-55" dirty="0">
                <a:cs typeface="Arial" panose="020B0604020202020204" pitchFamily="34" charset="0"/>
              </a:rPr>
              <a:t> </a:t>
            </a:r>
            <a:r>
              <a:rPr lang="en-AU" sz="1600" spc="-10" dirty="0">
                <a:cs typeface="Arial" panose="020B0604020202020204" pitchFamily="34" charset="0"/>
              </a:rPr>
              <a:t>irrigation systems </a:t>
            </a:r>
            <a:r>
              <a:rPr lang="en-AU" sz="1600" dirty="0">
                <a:cs typeface="Arial" panose="020B0604020202020204" pitchFamily="34" charset="0"/>
              </a:rPr>
              <a:t>and </a:t>
            </a:r>
            <a:r>
              <a:rPr lang="en-AU" sz="1600" spc="-30" dirty="0">
                <a:cs typeface="Arial" panose="020B0604020202020204" pitchFamily="34" charset="0"/>
              </a:rPr>
              <a:t>drought-</a:t>
            </a:r>
            <a:r>
              <a:rPr lang="en-AU" sz="1600" spc="-10" dirty="0">
                <a:cs typeface="Arial" panose="020B0604020202020204" pitchFamily="34" charset="0"/>
              </a:rPr>
              <a:t>resistant grapes</a:t>
            </a:r>
            <a:r>
              <a:rPr lang="en-AU" sz="1600" spc="-40" dirty="0">
                <a:cs typeface="Arial" panose="020B0604020202020204" pitchFamily="34" charset="0"/>
              </a:rPr>
              <a:t> </a:t>
            </a:r>
            <a:r>
              <a:rPr lang="en-AU" sz="1600" dirty="0">
                <a:cs typeface="Arial" panose="020B0604020202020204" pitchFamily="34" charset="0"/>
              </a:rPr>
              <a:t>are</a:t>
            </a:r>
            <a:r>
              <a:rPr lang="en-AU" sz="1600" spc="-35" dirty="0">
                <a:cs typeface="Arial" panose="020B0604020202020204" pitchFamily="34" charset="0"/>
              </a:rPr>
              <a:t> </a:t>
            </a:r>
            <a:r>
              <a:rPr lang="en-AU" sz="1600" dirty="0">
                <a:cs typeface="Arial" panose="020B0604020202020204" pitchFamily="34" charset="0"/>
              </a:rPr>
              <a:t>some</a:t>
            </a:r>
            <a:r>
              <a:rPr lang="en-AU" sz="1600" spc="-40" dirty="0">
                <a:cs typeface="Arial" panose="020B0604020202020204" pitchFamily="34" charset="0"/>
              </a:rPr>
              <a:t> </a:t>
            </a:r>
            <a:r>
              <a:rPr lang="en-AU" sz="1600" dirty="0">
                <a:cs typeface="Arial" panose="020B0604020202020204" pitchFamily="34" charset="0"/>
              </a:rPr>
              <a:t>of</a:t>
            </a:r>
            <a:r>
              <a:rPr lang="en-AU" sz="1600" spc="-35" dirty="0">
                <a:cs typeface="Arial" panose="020B0604020202020204" pitchFamily="34" charset="0"/>
              </a:rPr>
              <a:t> </a:t>
            </a:r>
            <a:r>
              <a:rPr lang="en-AU" sz="1600" spc="-25" dirty="0">
                <a:cs typeface="Arial" panose="020B0604020202020204" pitchFamily="34" charset="0"/>
              </a:rPr>
              <a:t>the </a:t>
            </a:r>
            <a:r>
              <a:rPr lang="en-AU" sz="1600" spc="-10" dirty="0">
                <a:cs typeface="Arial" panose="020B0604020202020204" pitchFamily="34" charset="0"/>
              </a:rPr>
              <a:t>techniques</a:t>
            </a:r>
            <a:r>
              <a:rPr lang="en-AU" sz="1600" spc="-35" dirty="0">
                <a:cs typeface="Arial" panose="020B0604020202020204" pitchFamily="34" charset="0"/>
              </a:rPr>
              <a:t> </a:t>
            </a:r>
            <a:r>
              <a:rPr lang="en-AU" sz="1600" dirty="0">
                <a:cs typeface="Arial" panose="020B0604020202020204" pitchFamily="34" charset="0"/>
              </a:rPr>
              <a:t>used</a:t>
            </a:r>
            <a:r>
              <a:rPr lang="en-AU" sz="1600" spc="-35" dirty="0">
                <a:cs typeface="Arial" panose="020B0604020202020204" pitchFamily="34" charset="0"/>
              </a:rPr>
              <a:t> </a:t>
            </a:r>
            <a:r>
              <a:rPr lang="en-AU" sz="1600" dirty="0">
                <a:cs typeface="Arial" panose="020B0604020202020204" pitchFamily="34" charset="0"/>
              </a:rPr>
              <a:t>by</a:t>
            </a:r>
            <a:r>
              <a:rPr lang="en-AU" sz="1600" spc="-35" dirty="0">
                <a:cs typeface="Arial" panose="020B0604020202020204" pitchFamily="34" charset="0"/>
              </a:rPr>
              <a:t> </a:t>
            </a:r>
            <a:r>
              <a:rPr lang="en-AU" sz="1600" spc="-20" dirty="0">
                <a:cs typeface="Arial" panose="020B0604020202020204" pitchFamily="34" charset="0"/>
              </a:rPr>
              <a:t>growers</a:t>
            </a:r>
            <a:r>
              <a:rPr lang="en-AU" sz="1600" spc="-35" dirty="0">
                <a:cs typeface="Arial" panose="020B0604020202020204" pitchFamily="34" charset="0"/>
              </a:rPr>
              <a:t> </a:t>
            </a:r>
            <a:r>
              <a:rPr lang="en-AU" sz="1600" spc="-25" dirty="0">
                <a:cs typeface="Arial" panose="020B0604020202020204" pitchFamily="34" charset="0"/>
              </a:rPr>
              <a:t>to </a:t>
            </a:r>
            <a:r>
              <a:rPr lang="en-AU" sz="1600" dirty="0">
                <a:cs typeface="Arial" panose="020B0604020202020204" pitchFamily="34" charset="0"/>
              </a:rPr>
              <a:t>manage</a:t>
            </a:r>
            <a:r>
              <a:rPr lang="en-AU" sz="1600" spc="-20" dirty="0">
                <a:cs typeface="Arial" panose="020B0604020202020204" pitchFamily="34" charset="0"/>
              </a:rPr>
              <a:t> </a:t>
            </a:r>
            <a:r>
              <a:rPr lang="en-AU" sz="1600" dirty="0">
                <a:cs typeface="Arial" panose="020B0604020202020204" pitchFamily="34" charset="0"/>
              </a:rPr>
              <a:t>changes</a:t>
            </a:r>
            <a:r>
              <a:rPr lang="en-AU" sz="1600" spc="-10" dirty="0">
                <a:cs typeface="Arial" panose="020B0604020202020204" pitchFamily="34" charset="0"/>
              </a:rPr>
              <a:t> </a:t>
            </a:r>
            <a:r>
              <a:rPr lang="en-AU" sz="1600" dirty="0">
                <a:cs typeface="Arial" panose="020B0604020202020204" pitchFamily="34" charset="0"/>
              </a:rPr>
              <a:t>in</a:t>
            </a:r>
            <a:r>
              <a:rPr lang="en-AU" sz="1600" spc="-10" dirty="0">
                <a:cs typeface="Arial" panose="020B0604020202020204" pitchFamily="34" charset="0"/>
              </a:rPr>
              <a:t> climate.</a:t>
            </a:r>
            <a:endParaRPr lang="en-AU" sz="1600" dirty="0">
              <a:cs typeface="Arial" panose="020B0604020202020204" pitchFamily="34" charset="0"/>
            </a:endParaRPr>
          </a:p>
          <a:p>
            <a:pPr marL="297815" marR="5080" indent="-285750">
              <a:lnSpc>
                <a:spcPts val="2100"/>
              </a:lnSpc>
              <a:spcBef>
                <a:spcPts val="710"/>
              </a:spcBef>
              <a:buFont typeface="Arial" panose="020B0604020202020204" pitchFamily="34" charset="0"/>
              <a:buChar char="•"/>
              <a:tabLst>
                <a:tab pos="203200" algn="l"/>
              </a:tabLst>
            </a:pPr>
            <a:r>
              <a:rPr lang="en-AU" sz="1600" dirty="0">
                <a:cs typeface="Arial" panose="020B0604020202020204" pitchFamily="34" charset="0"/>
              </a:rPr>
              <a:t>The</a:t>
            </a:r>
            <a:r>
              <a:rPr lang="en-AU" sz="1600" spc="-65" dirty="0">
                <a:cs typeface="Arial" panose="020B0604020202020204" pitchFamily="34" charset="0"/>
              </a:rPr>
              <a:t> </a:t>
            </a:r>
            <a:r>
              <a:rPr lang="en-AU" sz="1600" dirty="0">
                <a:cs typeface="Arial" panose="020B0604020202020204" pitchFamily="34" charset="0"/>
              </a:rPr>
              <a:t>region</a:t>
            </a:r>
            <a:r>
              <a:rPr lang="en-AU" sz="1600" spc="-55" dirty="0">
                <a:cs typeface="Arial" panose="020B0604020202020204" pitchFamily="34" charset="0"/>
              </a:rPr>
              <a:t> </a:t>
            </a:r>
            <a:r>
              <a:rPr lang="en-AU" sz="1600" dirty="0">
                <a:cs typeface="Arial" panose="020B0604020202020204" pitchFamily="34" charset="0"/>
              </a:rPr>
              <a:t>is</a:t>
            </a:r>
            <a:r>
              <a:rPr lang="en-AU" sz="1600" spc="-55" dirty="0">
                <a:cs typeface="Arial" panose="020B0604020202020204" pitchFamily="34" charset="0"/>
              </a:rPr>
              <a:t> </a:t>
            </a:r>
            <a:r>
              <a:rPr lang="en-AU" sz="1600" dirty="0">
                <a:cs typeface="Arial" panose="020B0604020202020204" pitchFamily="34" charset="0"/>
              </a:rPr>
              <a:t>closely</a:t>
            </a:r>
            <a:r>
              <a:rPr lang="en-AU" sz="1600" spc="-55" dirty="0">
                <a:cs typeface="Arial" panose="020B0604020202020204" pitchFamily="34" charset="0"/>
              </a:rPr>
              <a:t> </a:t>
            </a:r>
            <a:r>
              <a:rPr lang="en-AU" sz="1600" dirty="0">
                <a:cs typeface="Arial" panose="020B0604020202020204" pitchFamily="34" charset="0"/>
              </a:rPr>
              <a:t>linked</a:t>
            </a:r>
            <a:r>
              <a:rPr lang="en-AU" sz="1600" spc="-55" dirty="0">
                <a:cs typeface="Arial" panose="020B0604020202020204" pitchFamily="34" charset="0"/>
              </a:rPr>
              <a:t> </a:t>
            </a:r>
            <a:r>
              <a:rPr lang="en-AU" sz="1600" spc="-20" dirty="0">
                <a:cs typeface="Arial" panose="020B0604020202020204" pitchFamily="34" charset="0"/>
              </a:rPr>
              <a:t>with </a:t>
            </a:r>
            <a:r>
              <a:rPr lang="en-AU" sz="1600" dirty="0">
                <a:cs typeface="Arial" panose="020B0604020202020204" pitchFamily="34" charset="0"/>
              </a:rPr>
              <a:t>Swan</a:t>
            </a:r>
            <a:r>
              <a:rPr lang="en-AU" sz="1600" spc="-50" dirty="0">
                <a:cs typeface="Arial" panose="020B0604020202020204" pitchFamily="34" charset="0"/>
              </a:rPr>
              <a:t> </a:t>
            </a:r>
            <a:r>
              <a:rPr lang="en-AU" sz="1600" dirty="0">
                <a:cs typeface="Arial" panose="020B0604020202020204" pitchFamily="34" charset="0"/>
              </a:rPr>
              <a:t>Hill,</a:t>
            </a:r>
            <a:r>
              <a:rPr lang="en-AU" sz="1600" spc="-35" dirty="0">
                <a:cs typeface="Arial" panose="020B0604020202020204" pitchFamily="34" charset="0"/>
              </a:rPr>
              <a:t> </a:t>
            </a:r>
            <a:r>
              <a:rPr lang="en-AU" sz="1600" dirty="0">
                <a:cs typeface="Arial" panose="020B0604020202020204" pitchFamily="34" charset="0"/>
              </a:rPr>
              <a:t>a</a:t>
            </a:r>
            <a:r>
              <a:rPr lang="en-AU" sz="1600" spc="-40" dirty="0">
                <a:cs typeface="Arial" panose="020B0604020202020204" pitchFamily="34" charset="0"/>
              </a:rPr>
              <a:t> </a:t>
            </a:r>
            <a:r>
              <a:rPr lang="en-AU" sz="1600" dirty="0">
                <a:cs typeface="Arial" panose="020B0604020202020204" pitchFamily="34" charset="0"/>
              </a:rPr>
              <a:t>fully</a:t>
            </a:r>
            <a:r>
              <a:rPr lang="en-AU" sz="1600" spc="-35" dirty="0">
                <a:cs typeface="Arial" panose="020B0604020202020204" pitchFamily="34" charset="0"/>
              </a:rPr>
              <a:t> </a:t>
            </a:r>
            <a:r>
              <a:rPr lang="en-AU" sz="1600" spc="-10" dirty="0">
                <a:cs typeface="Arial" panose="020B0604020202020204" pitchFamily="34" charset="0"/>
              </a:rPr>
              <a:t>independent </a:t>
            </a:r>
            <a:r>
              <a:rPr lang="en-AU" sz="1600" dirty="0">
                <a:cs typeface="Arial" panose="020B0604020202020204" pitchFamily="34" charset="0"/>
              </a:rPr>
              <a:t>wine</a:t>
            </a:r>
            <a:r>
              <a:rPr lang="en-AU" sz="1600" spc="-30" dirty="0">
                <a:cs typeface="Arial" panose="020B0604020202020204" pitchFamily="34" charset="0"/>
              </a:rPr>
              <a:t> </a:t>
            </a:r>
            <a:r>
              <a:rPr lang="en-AU" sz="1600" dirty="0">
                <a:cs typeface="Arial" panose="020B0604020202020204" pitchFamily="34" charset="0"/>
              </a:rPr>
              <a:t>region</a:t>
            </a:r>
            <a:r>
              <a:rPr lang="en-AU" sz="1600" spc="-30" dirty="0">
                <a:cs typeface="Arial" panose="020B0604020202020204" pitchFamily="34" charset="0"/>
              </a:rPr>
              <a:t> </a:t>
            </a:r>
            <a:r>
              <a:rPr lang="en-AU" sz="1600" dirty="0">
                <a:cs typeface="Arial" panose="020B0604020202020204" pitchFamily="34" charset="0"/>
              </a:rPr>
              <a:t>with</a:t>
            </a:r>
            <a:r>
              <a:rPr lang="en-AU" sz="1600" spc="-25" dirty="0">
                <a:cs typeface="Arial" panose="020B0604020202020204" pitchFamily="34" charset="0"/>
              </a:rPr>
              <a:t> </a:t>
            </a:r>
            <a:r>
              <a:rPr lang="en-AU" sz="1600" dirty="0">
                <a:cs typeface="Arial" panose="020B0604020202020204" pitchFamily="34" charset="0"/>
              </a:rPr>
              <a:t>its</a:t>
            </a:r>
            <a:r>
              <a:rPr lang="en-AU" sz="1600" spc="-30" dirty="0">
                <a:cs typeface="Arial" panose="020B0604020202020204" pitchFamily="34" charset="0"/>
              </a:rPr>
              <a:t> </a:t>
            </a:r>
            <a:r>
              <a:rPr lang="en-AU" sz="1600" dirty="0">
                <a:cs typeface="Arial" panose="020B0604020202020204" pitchFamily="34" charset="0"/>
              </a:rPr>
              <a:t>own</a:t>
            </a:r>
            <a:r>
              <a:rPr lang="en-AU" sz="1600" spc="-25" dirty="0">
                <a:cs typeface="Arial" panose="020B0604020202020204" pitchFamily="34" charset="0"/>
              </a:rPr>
              <a:t> GI.</a:t>
            </a:r>
            <a:endParaRPr lang="en-AU" sz="1600" dirty="0">
              <a:cs typeface="Arial" panose="020B0604020202020204" pitchFamily="34" charset="0"/>
            </a:endParaRPr>
          </a:p>
        </p:txBody>
      </p:sp>
    </p:spTree>
    <p:extLst>
      <p:ext uri="{BB962C8B-B14F-4D97-AF65-F5344CB8AC3E}">
        <p14:creationId xmlns:p14="http://schemas.microsoft.com/office/powerpoint/2010/main" val="222179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23888"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4"/>
                </a:solidFill>
              </a:rPr>
              <a:t>AUSTRALIA</a:t>
            </a:r>
          </a:p>
        </p:txBody>
      </p:sp>
      <p:sp>
        <p:nvSpPr>
          <p:cNvPr id="6" name="object 58">
            <a:extLst>
              <a:ext uri="{FF2B5EF4-FFF2-40B4-BE49-F238E27FC236}">
                <a16:creationId xmlns:a16="http://schemas.microsoft.com/office/drawing/2014/main" id="{9853D473-2F61-E504-4EE2-186363616061}"/>
              </a:ext>
            </a:extLst>
          </p:cNvPr>
          <p:cNvSpPr txBox="1"/>
          <p:nvPr/>
        </p:nvSpPr>
        <p:spPr>
          <a:xfrm>
            <a:off x="10710181" y="4877514"/>
            <a:ext cx="191225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4"/>
                </a:solidFill>
                <a:latin typeface="Neue Haas Grotesk Text Pro" panose="020B0504020202020204" pitchFamily="34" charset="77"/>
                <a:cs typeface="Hellix SemiBold"/>
              </a:rPr>
              <a:t>RIVERINA</a:t>
            </a:r>
            <a:endParaRPr lang="en-US" sz="1400" dirty="0">
              <a:solidFill>
                <a:schemeClr val="accent4"/>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a:off x="9172353" y="4749209"/>
            <a:ext cx="1460205" cy="24100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bject 58">
            <a:extLst>
              <a:ext uri="{FF2B5EF4-FFF2-40B4-BE49-F238E27FC236}">
                <a16:creationId xmlns:a16="http://schemas.microsoft.com/office/drawing/2014/main" id="{8174030A-0D48-5BE7-BFE5-9AF50F587C39}"/>
              </a:ext>
            </a:extLst>
          </p:cNvPr>
          <p:cNvSpPr txBox="1"/>
          <p:nvPr/>
        </p:nvSpPr>
        <p:spPr>
          <a:xfrm>
            <a:off x="6400450" y="5876925"/>
            <a:ext cx="191225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4"/>
                </a:solidFill>
                <a:latin typeface="Neue Haas Grotesk Text Pro" panose="020B0504020202020204" pitchFamily="34" charset="77"/>
                <a:cs typeface="Hellix SemiBold"/>
              </a:rPr>
              <a:t>MURRAY DARLING</a:t>
            </a:r>
            <a:endParaRPr lang="en-US" sz="1400" dirty="0">
              <a:solidFill>
                <a:schemeClr val="accent4"/>
              </a:solidFill>
              <a:latin typeface="Neue Haas Grotesk Text Pro" panose="020B0504020202020204" pitchFamily="34" charset="77"/>
              <a:cs typeface="Hellix SemiBold"/>
            </a:endParaRPr>
          </a:p>
        </p:txBody>
      </p:sp>
      <p:cxnSp>
        <p:nvCxnSpPr>
          <p:cNvPr id="9" name="Straight Connector 8">
            <a:extLst>
              <a:ext uri="{FF2B5EF4-FFF2-40B4-BE49-F238E27FC236}">
                <a16:creationId xmlns:a16="http://schemas.microsoft.com/office/drawing/2014/main" id="{9E195337-373C-D319-6750-322A9598D8A8}"/>
              </a:ext>
            </a:extLst>
          </p:cNvPr>
          <p:cNvCxnSpPr>
            <a:cxnSpLocks/>
          </p:cNvCxnSpPr>
          <p:nvPr/>
        </p:nvCxnSpPr>
        <p:spPr>
          <a:xfrm flipH="1">
            <a:off x="8119730" y="4727944"/>
            <a:ext cx="407581" cy="126535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bject 58">
            <a:extLst>
              <a:ext uri="{FF2B5EF4-FFF2-40B4-BE49-F238E27FC236}">
                <a16:creationId xmlns:a16="http://schemas.microsoft.com/office/drawing/2014/main" id="{15F7CFA0-8B21-A830-268C-D490E365A4D8}"/>
              </a:ext>
            </a:extLst>
          </p:cNvPr>
          <p:cNvSpPr txBox="1"/>
          <p:nvPr/>
        </p:nvSpPr>
        <p:spPr>
          <a:xfrm>
            <a:off x="6073581" y="5295679"/>
            <a:ext cx="191225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4"/>
                </a:solidFill>
                <a:latin typeface="Neue Haas Grotesk Text Pro" panose="020B0504020202020204" pitchFamily="34" charset="77"/>
                <a:cs typeface="Hellix SemiBold"/>
              </a:rPr>
              <a:t>RIVERLAND</a:t>
            </a:r>
            <a:endParaRPr lang="en-US" sz="1400" dirty="0">
              <a:solidFill>
                <a:schemeClr val="accent4"/>
              </a:solidFill>
              <a:latin typeface="Neue Haas Grotesk Text Pro" panose="020B0504020202020204" pitchFamily="34" charset="77"/>
              <a:cs typeface="Hellix SemiBold"/>
            </a:endParaRPr>
          </a:p>
        </p:txBody>
      </p:sp>
      <p:cxnSp>
        <p:nvCxnSpPr>
          <p:cNvPr id="12" name="Straight Connector 11">
            <a:extLst>
              <a:ext uri="{FF2B5EF4-FFF2-40B4-BE49-F238E27FC236}">
                <a16:creationId xmlns:a16="http://schemas.microsoft.com/office/drawing/2014/main" id="{A55B2FAE-1CC3-4AA3-5C3E-CD390B75E3CE}"/>
              </a:ext>
            </a:extLst>
          </p:cNvPr>
          <p:cNvCxnSpPr>
            <a:cxnSpLocks/>
          </p:cNvCxnSpPr>
          <p:nvPr/>
        </p:nvCxnSpPr>
        <p:spPr>
          <a:xfrm flipH="1">
            <a:off x="7198242" y="4692502"/>
            <a:ext cx="1052623" cy="7263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776484" y="368299"/>
            <a:ext cx="5415516"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lstStyle/>
          <a:p>
            <a:r>
              <a:rPr lang="en-US" dirty="0"/>
              <a:t>1888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742812" cy="1461301"/>
          </a:xfrm>
        </p:spPr>
        <p:txBody>
          <a:bodyPr/>
          <a:lstStyle/>
          <a:p>
            <a:pPr marR="5080">
              <a:lnSpc>
                <a:spcPts val="1600"/>
              </a:lnSpc>
              <a:spcBef>
                <a:spcPts val="0"/>
              </a:spcBef>
            </a:pPr>
            <a:r>
              <a:rPr lang="en-AU" dirty="0">
                <a:latin typeface="Arial" panose="020B0604020202020204" pitchFamily="34" charset="0"/>
                <a:cs typeface="Arial" panose="020B0604020202020204" pitchFamily="34" charset="0"/>
              </a:rPr>
              <a:t>First vines planted in region</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US" dirty="0">
                <a:solidFill>
                  <a:schemeClr val="accent5"/>
                </a:solidFill>
              </a:rPr>
              <a:t>THE HISTORY OF </a:t>
            </a:r>
            <a:br>
              <a:rPr lang="en-US" dirty="0">
                <a:solidFill>
                  <a:schemeClr val="accent5"/>
                </a:solidFill>
              </a:rPr>
            </a:br>
            <a:r>
              <a:rPr lang="en-US" dirty="0">
                <a:solidFill>
                  <a:schemeClr val="accent5"/>
                </a:solidFill>
              </a:rPr>
              <a:t>THE MURRAY DARLING</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508300" y="4223484"/>
            <a:ext cx="295467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421640">
              <a:lnSpc>
                <a:spcPts val="1600"/>
              </a:lnSpc>
              <a:spcBef>
                <a:spcPts val="550"/>
              </a:spcBef>
            </a:pPr>
            <a:r>
              <a:rPr lang="en-AU" sz="1600" dirty="0">
                <a:latin typeface="Arial" panose="020B0604020202020204" pitchFamily="34" charset="0"/>
                <a:cs typeface="Arial" panose="020B0604020202020204" pitchFamily="34" charset="0"/>
              </a:rPr>
              <a:t>New</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irrigation</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efforts</a:t>
            </a:r>
            <a:r>
              <a:rPr lang="en-AU" sz="1600" spc="-30" dirty="0">
                <a:latin typeface="Arial" panose="020B0604020202020204" pitchFamily="34" charset="0"/>
                <a:cs typeface="Arial" panose="020B0604020202020204" pitchFamily="34" charset="0"/>
              </a:rPr>
              <a:t> </a:t>
            </a:r>
            <a:r>
              <a:rPr lang="en-AU" sz="1600" spc="-20" dirty="0">
                <a:latin typeface="Arial" panose="020B0604020202020204" pitchFamily="34" charset="0"/>
                <a:cs typeface="Arial" panose="020B0604020202020204" pitchFamily="34" charset="0"/>
              </a:rPr>
              <a:t>allow </a:t>
            </a:r>
            <a:r>
              <a:rPr lang="en-AU" sz="1600" dirty="0">
                <a:latin typeface="Arial" panose="020B0604020202020204" pitchFamily="34" charset="0"/>
                <a:cs typeface="Arial" panose="020B0604020202020204" pitchFamily="34" charset="0"/>
              </a:rPr>
              <a:t>for</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pioneer</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scheme</a:t>
            </a:r>
            <a:r>
              <a:rPr lang="en-AU" sz="1600" spc="-3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success.</a:t>
            </a:r>
            <a:r>
              <a:rPr lang="en-AU"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Returned</a:t>
            </a:r>
            <a:r>
              <a:rPr lang="en-AU" sz="1600" spc="-5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soldiers</a:t>
            </a:r>
            <a:r>
              <a:rPr lang="en-AU" sz="1600" spc="-5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from</a:t>
            </a:r>
            <a:r>
              <a:rPr lang="en-AU" sz="1600" spc="-50" dirty="0">
                <a:latin typeface="Arial" panose="020B0604020202020204" pitchFamily="34" charset="0"/>
                <a:cs typeface="Arial" panose="020B0604020202020204" pitchFamily="34" charset="0"/>
              </a:rPr>
              <a:t> </a:t>
            </a:r>
            <a:r>
              <a:rPr lang="en-AU" sz="1600" spc="-25" dirty="0">
                <a:latin typeface="Arial" panose="020B0604020202020204" pitchFamily="34" charset="0"/>
                <a:cs typeface="Arial" panose="020B0604020202020204" pitchFamily="34" charset="0"/>
              </a:rPr>
              <a:t>WW1 </a:t>
            </a:r>
            <a:r>
              <a:rPr lang="en-AU" sz="1600" spc="-10" dirty="0">
                <a:latin typeface="Arial" panose="020B0604020202020204" pitchFamily="34" charset="0"/>
                <a:cs typeface="Arial" panose="020B0604020202020204" pitchFamily="34" charset="0"/>
              </a:rPr>
              <a:t>bolster</a:t>
            </a:r>
            <a:r>
              <a:rPr lang="en-AU" sz="1600" spc="-2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the</a:t>
            </a:r>
            <a:r>
              <a:rPr lang="en-AU" sz="1600" spc="-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growing </a:t>
            </a:r>
            <a:r>
              <a:rPr lang="en-AU" sz="1600" dirty="0">
                <a:latin typeface="Arial" panose="020B0604020202020204" pitchFamily="34" charset="0"/>
                <a:cs typeface="Arial" panose="020B0604020202020204" pitchFamily="34" charset="0"/>
              </a:rPr>
              <a:t>wine</a:t>
            </a:r>
            <a:r>
              <a:rPr lang="en-AU" sz="1600" spc="-5" dirty="0">
                <a:latin typeface="Arial" panose="020B0604020202020204" pitchFamily="34" charset="0"/>
                <a:cs typeface="Arial" panose="020B0604020202020204" pitchFamily="34" charset="0"/>
              </a:rPr>
              <a:t> </a:t>
            </a:r>
            <a:r>
              <a:rPr lang="en-AU" sz="1600" spc="-25" dirty="0">
                <a:latin typeface="Arial" panose="020B0604020202020204" pitchFamily="34" charset="0"/>
                <a:cs typeface="Arial" panose="020B0604020202020204" pitchFamily="34" charset="0"/>
              </a:rPr>
              <a:t>industry.</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456363" y="356071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1920s – 1940s</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107" y="1383139"/>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FROM QUANTITY TO QUALITY</a:t>
            </a:r>
          </a:p>
        </p:txBody>
      </p:sp>
    </p:spTree>
    <p:extLst>
      <p:ext uri="{BB962C8B-B14F-4D97-AF65-F5344CB8AC3E}">
        <p14:creationId xmlns:p14="http://schemas.microsoft.com/office/powerpoint/2010/main" val="419955574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058808" cy="1461301"/>
          </a:xfrm>
        </p:spPr>
        <p:txBody>
          <a:bodyPr/>
          <a:lstStyle/>
          <a:p>
            <a:pPr marR="5080">
              <a:lnSpc>
                <a:spcPct val="82000"/>
              </a:lnSpc>
              <a:spcBef>
                <a:spcPts val="80"/>
              </a:spcBef>
            </a:pPr>
            <a:r>
              <a:rPr lang="en-AU" sz="1600" spc="-10" dirty="0">
                <a:cs typeface="Arial" panose="020B0604020202020204" pitchFamily="34" charset="0"/>
              </a:rPr>
              <a:t>Region experiences</a:t>
            </a:r>
            <a:r>
              <a:rPr lang="en-AU" sz="1600" spc="-5" dirty="0">
                <a:cs typeface="Arial" panose="020B0604020202020204" pitchFamily="34" charset="0"/>
              </a:rPr>
              <a:t> </a:t>
            </a:r>
            <a:r>
              <a:rPr lang="en-AU" sz="1600" spc="-25" dirty="0">
                <a:cs typeface="Arial" panose="020B0604020202020204" pitchFamily="34" charset="0"/>
              </a:rPr>
              <a:t>drought, </a:t>
            </a:r>
            <a:r>
              <a:rPr lang="en-AU" sz="1600" dirty="0">
                <a:cs typeface="Arial" panose="020B0604020202020204" pitchFamily="34" charset="0"/>
              </a:rPr>
              <a:t>with</a:t>
            </a:r>
            <a:r>
              <a:rPr lang="en-AU" sz="1600" spc="-40" dirty="0">
                <a:cs typeface="Arial" panose="020B0604020202020204" pitchFamily="34" charset="0"/>
              </a:rPr>
              <a:t> </a:t>
            </a:r>
            <a:r>
              <a:rPr lang="en-AU" sz="1600" spc="-10" dirty="0">
                <a:cs typeface="Arial" panose="020B0604020202020204" pitchFamily="34" charset="0"/>
              </a:rPr>
              <a:t>growers</a:t>
            </a:r>
            <a:r>
              <a:rPr lang="en-AU" sz="1600" spc="-35" dirty="0">
                <a:cs typeface="Arial" panose="020B0604020202020204" pitchFamily="34" charset="0"/>
              </a:rPr>
              <a:t> </a:t>
            </a:r>
            <a:r>
              <a:rPr lang="en-AU" sz="1600" dirty="0">
                <a:cs typeface="Arial" panose="020B0604020202020204" pitchFamily="34" charset="0"/>
              </a:rPr>
              <a:t>moving</a:t>
            </a:r>
            <a:r>
              <a:rPr lang="en-AU" sz="1600" spc="-40" dirty="0">
                <a:cs typeface="Arial" panose="020B0604020202020204" pitchFamily="34" charset="0"/>
              </a:rPr>
              <a:t> </a:t>
            </a:r>
            <a:r>
              <a:rPr lang="en-AU" sz="1600" dirty="0">
                <a:cs typeface="Arial" panose="020B0604020202020204" pitchFamily="34" charset="0"/>
              </a:rPr>
              <a:t>to</a:t>
            </a:r>
            <a:r>
              <a:rPr lang="en-AU" sz="1600" spc="-35" dirty="0">
                <a:cs typeface="Arial" panose="020B0604020202020204" pitchFamily="34" charset="0"/>
              </a:rPr>
              <a:t> </a:t>
            </a:r>
            <a:r>
              <a:rPr lang="en-AU" sz="1600" spc="-20" dirty="0">
                <a:cs typeface="Arial" panose="020B0604020202020204" pitchFamily="34" charset="0"/>
              </a:rPr>
              <a:t>less water-</a:t>
            </a:r>
            <a:r>
              <a:rPr lang="en-AU" sz="1600" spc="-10" dirty="0">
                <a:cs typeface="Arial" panose="020B0604020202020204" pitchFamily="34" charset="0"/>
              </a:rPr>
              <a:t>intensive</a:t>
            </a:r>
            <a:r>
              <a:rPr lang="en-AU" sz="1600" spc="-30" dirty="0">
                <a:cs typeface="Arial" panose="020B0604020202020204" pitchFamily="34" charset="0"/>
              </a:rPr>
              <a:t> </a:t>
            </a:r>
            <a:r>
              <a:rPr lang="en-AU" sz="1600" spc="-10" dirty="0">
                <a:cs typeface="Arial" panose="020B0604020202020204" pitchFamily="34" charset="0"/>
              </a:rPr>
              <a:t>techniques </a:t>
            </a:r>
            <a:r>
              <a:rPr lang="en-AU" sz="1600" dirty="0">
                <a:cs typeface="Arial" panose="020B0604020202020204" pitchFamily="34" charset="0"/>
              </a:rPr>
              <a:t>and </a:t>
            </a:r>
            <a:r>
              <a:rPr lang="en-AU" sz="1600" spc="-10" dirty="0">
                <a:cs typeface="Arial" panose="020B0604020202020204" pitchFamily="34" charset="0"/>
              </a:rPr>
              <a:t>varieties.</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1960s – 1980s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98581" y="1912970"/>
            <a:ext cx="2632643" cy="662775"/>
          </a:xfrm>
        </p:spPr>
        <p:txBody>
          <a:bodyPr/>
          <a:lstStyle/>
          <a:p>
            <a:pPr marL="12700" marR="5080">
              <a:lnSpc>
                <a:spcPts val="1600"/>
              </a:lnSpc>
              <a:spcBef>
                <a:spcPts val="220"/>
              </a:spcBef>
            </a:pPr>
            <a:r>
              <a:rPr lang="en-AU" sz="1600" spc="-20" dirty="0">
                <a:cs typeface="Arial" panose="020B0604020202020204" pitchFamily="34" charset="0"/>
              </a:rPr>
              <a:t>Water</a:t>
            </a:r>
            <a:r>
              <a:rPr lang="en-AU" sz="1600" spc="-65" dirty="0">
                <a:cs typeface="Arial" panose="020B0604020202020204" pitchFamily="34" charset="0"/>
              </a:rPr>
              <a:t> </a:t>
            </a:r>
            <a:r>
              <a:rPr lang="en-AU" sz="1600" dirty="0">
                <a:cs typeface="Arial" panose="020B0604020202020204" pitchFamily="34" charset="0"/>
              </a:rPr>
              <a:t>management</a:t>
            </a:r>
            <a:r>
              <a:rPr lang="en-AU" sz="1600" spc="-55" dirty="0">
                <a:cs typeface="Arial" panose="020B0604020202020204" pitchFamily="34" charset="0"/>
              </a:rPr>
              <a:t> </a:t>
            </a:r>
            <a:r>
              <a:rPr lang="en-AU" sz="1600" dirty="0">
                <a:cs typeface="Arial" panose="020B0604020202020204" pitchFamily="34" charset="0"/>
              </a:rPr>
              <a:t>becomes</a:t>
            </a:r>
            <a:r>
              <a:rPr lang="en-AU" sz="1600" spc="-55" dirty="0">
                <a:cs typeface="Arial" panose="020B0604020202020204" pitchFamily="34" charset="0"/>
              </a:rPr>
              <a:t> </a:t>
            </a:r>
            <a:r>
              <a:rPr lang="en-AU" sz="1600" spc="-50" dirty="0">
                <a:cs typeface="Arial" panose="020B0604020202020204" pitchFamily="34" charset="0"/>
              </a:rPr>
              <a:t>a </a:t>
            </a:r>
            <a:r>
              <a:rPr lang="en-AU" sz="1600" dirty="0">
                <a:cs typeface="Arial" panose="020B0604020202020204" pitchFamily="34" charset="0"/>
              </a:rPr>
              <a:t>focus</a:t>
            </a:r>
            <a:r>
              <a:rPr lang="en-AU" sz="1600" spc="-45" dirty="0">
                <a:cs typeface="Arial" panose="020B0604020202020204" pitchFamily="34" charset="0"/>
              </a:rPr>
              <a:t> </a:t>
            </a:r>
            <a:r>
              <a:rPr lang="en-AU" sz="1600" dirty="0">
                <a:cs typeface="Arial" panose="020B0604020202020204" pitchFamily="34" charset="0"/>
              </a:rPr>
              <a:t>of</a:t>
            </a:r>
            <a:r>
              <a:rPr lang="en-AU" sz="1600" spc="-35" dirty="0">
                <a:cs typeface="Arial" panose="020B0604020202020204" pitchFamily="34" charset="0"/>
              </a:rPr>
              <a:t> </a:t>
            </a:r>
            <a:r>
              <a:rPr lang="en-AU" sz="1600" dirty="0">
                <a:cs typeface="Arial" panose="020B0604020202020204" pitchFamily="34" charset="0"/>
              </a:rPr>
              <a:t>the</a:t>
            </a:r>
            <a:r>
              <a:rPr lang="en-AU" sz="1600" spc="-35" dirty="0">
                <a:cs typeface="Arial" panose="020B0604020202020204" pitchFamily="34" charset="0"/>
              </a:rPr>
              <a:t> </a:t>
            </a:r>
            <a:r>
              <a:rPr lang="en-AU" sz="1600" dirty="0">
                <a:cs typeface="Arial" panose="020B0604020202020204" pitchFamily="34" charset="0"/>
              </a:rPr>
              <a:t>region</a:t>
            </a:r>
            <a:r>
              <a:rPr lang="en-AU" sz="1600" spc="-35" dirty="0">
                <a:cs typeface="Arial" panose="020B0604020202020204" pitchFamily="34" charset="0"/>
              </a:rPr>
              <a:t> </a:t>
            </a:r>
            <a:r>
              <a:rPr lang="en-AU" sz="1600" dirty="0">
                <a:cs typeface="Arial" panose="020B0604020202020204" pitchFamily="34" charset="0"/>
              </a:rPr>
              <a:t>as</a:t>
            </a:r>
            <a:r>
              <a:rPr lang="en-AU" sz="1600" spc="-35" dirty="0">
                <a:cs typeface="Arial" panose="020B0604020202020204" pitchFamily="34" charset="0"/>
              </a:rPr>
              <a:t> </a:t>
            </a:r>
            <a:r>
              <a:rPr lang="en-AU" sz="1600" spc="-10" dirty="0">
                <a:cs typeface="Arial" panose="020B0604020202020204" pitchFamily="34" charset="0"/>
              </a:rPr>
              <a:t>production increases,</a:t>
            </a:r>
            <a:r>
              <a:rPr lang="en-AU" sz="1600" spc="-40" dirty="0">
                <a:cs typeface="Arial" panose="020B0604020202020204" pitchFamily="34" charset="0"/>
              </a:rPr>
              <a:t> </a:t>
            </a:r>
            <a:r>
              <a:rPr lang="en-AU" sz="1600" dirty="0">
                <a:cs typeface="Arial" panose="020B0604020202020204" pitchFamily="34" charset="0"/>
              </a:rPr>
              <a:t>producing</a:t>
            </a:r>
            <a:r>
              <a:rPr lang="en-AU" sz="1600" spc="-30" dirty="0">
                <a:cs typeface="Arial" panose="020B0604020202020204" pitchFamily="34" charset="0"/>
              </a:rPr>
              <a:t> </a:t>
            </a:r>
            <a:r>
              <a:rPr lang="en-AU" sz="1600" dirty="0">
                <a:cs typeface="Arial" panose="020B0604020202020204" pitchFamily="34" charset="0"/>
              </a:rPr>
              <a:t>a</a:t>
            </a:r>
            <a:r>
              <a:rPr lang="en-AU" sz="1600" spc="-30" dirty="0">
                <a:cs typeface="Arial" panose="020B0604020202020204" pitchFamily="34" charset="0"/>
              </a:rPr>
              <a:t> </a:t>
            </a:r>
            <a:r>
              <a:rPr lang="en-AU" sz="1600" dirty="0">
                <a:cs typeface="Arial" panose="020B0604020202020204" pitchFamily="34" charset="0"/>
              </a:rPr>
              <a:t>quarter</a:t>
            </a:r>
            <a:r>
              <a:rPr lang="en-AU" sz="1600" spc="-30" dirty="0">
                <a:cs typeface="Arial" panose="020B0604020202020204" pitchFamily="34" charset="0"/>
              </a:rPr>
              <a:t> </a:t>
            </a:r>
            <a:r>
              <a:rPr lang="en-AU" sz="1600" spc="-25" dirty="0">
                <a:cs typeface="Arial" panose="020B0604020202020204" pitchFamily="34" charset="0"/>
              </a:rPr>
              <a:t>of </a:t>
            </a:r>
            <a:r>
              <a:rPr lang="en-AU" sz="1600" dirty="0">
                <a:cs typeface="Arial" panose="020B0604020202020204" pitchFamily="34" charset="0"/>
              </a:rPr>
              <a:t>the</a:t>
            </a:r>
            <a:r>
              <a:rPr lang="en-AU" sz="1600" spc="-20" dirty="0">
                <a:cs typeface="Arial" panose="020B0604020202020204" pitchFamily="34" charset="0"/>
              </a:rPr>
              <a:t> nation’s</a:t>
            </a:r>
            <a:r>
              <a:rPr lang="en-AU" sz="1600" spc="-15" dirty="0">
                <a:cs typeface="Arial" panose="020B0604020202020204" pitchFamily="34" charset="0"/>
              </a:rPr>
              <a:t> </a:t>
            </a:r>
            <a:r>
              <a:rPr lang="en-AU" sz="1600" dirty="0">
                <a:cs typeface="Arial" panose="020B0604020202020204" pitchFamily="34" charset="0"/>
              </a:rPr>
              <a:t>crush</a:t>
            </a:r>
            <a:r>
              <a:rPr lang="en-AU" sz="1600" spc="-15" dirty="0">
                <a:cs typeface="Arial" panose="020B0604020202020204" pitchFamily="34" charset="0"/>
              </a:rPr>
              <a:t> </a:t>
            </a:r>
            <a:r>
              <a:rPr lang="en-AU" sz="1600" dirty="0">
                <a:cs typeface="Arial" panose="020B0604020202020204" pitchFamily="34" charset="0"/>
              </a:rPr>
              <a:t>each</a:t>
            </a:r>
            <a:r>
              <a:rPr lang="en-AU" sz="1600" spc="-15" dirty="0">
                <a:cs typeface="Arial" panose="020B0604020202020204" pitchFamily="34" charset="0"/>
              </a:rPr>
              <a:t> </a:t>
            </a:r>
            <a:r>
              <a:rPr lang="en-AU" sz="1600" spc="-10" dirty="0">
                <a:cs typeface="Arial" panose="020B0604020202020204" pitchFamily="34" charset="0"/>
              </a:rPr>
              <a:t>year.</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387696" y="1229119"/>
            <a:ext cx="2120040" cy="662774"/>
          </a:xfrm>
        </p:spPr>
        <p:txBody>
          <a:bodyPr/>
          <a:lstStyle/>
          <a:p>
            <a:r>
              <a:rPr lang="en-US" dirty="0"/>
              <a:t>2000s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ct val="82000"/>
              </a:lnSpc>
              <a:spcBef>
                <a:spcPts val="160"/>
              </a:spcBef>
            </a:pPr>
            <a:r>
              <a:rPr lang="en-AU" sz="1600" spc="-10" dirty="0">
                <a:cs typeface="Arial" panose="020B0604020202020204" pitchFamily="34" charset="0"/>
              </a:rPr>
              <a:t>Region</a:t>
            </a:r>
            <a:r>
              <a:rPr lang="en-AU" sz="1600" spc="-15" dirty="0">
                <a:cs typeface="Arial" panose="020B0604020202020204" pitchFamily="34" charset="0"/>
              </a:rPr>
              <a:t> </a:t>
            </a:r>
            <a:r>
              <a:rPr lang="en-AU" sz="1600" dirty="0">
                <a:cs typeface="Arial" panose="020B0604020202020204" pitchFamily="34" charset="0"/>
              </a:rPr>
              <a:t>shifts</a:t>
            </a:r>
            <a:r>
              <a:rPr lang="en-AU" sz="1600" spc="-10" dirty="0">
                <a:cs typeface="Arial" panose="020B0604020202020204" pitchFamily="34" charset="0"/>
              </a:rPr>
              <a:t> </a:t>
            </a:r>
            <a:r>
              <a:rPr lang="en-AU" sz="1600" spc="-20" dirty="0">
                <a:cs typeface="Arial" panose="020B0604020202020204" pitchFamily="34" charset="0"/>
              </a:rPr>
              <a:t>from </a:t>
            </a:r>
            <a:r>
              <a:rPr lang="en-AU" sz="1600" dirty="0">
                <a:cs typeface="Arial" panose="020B0604020202020204" pitchFamily="34" charset="0"/>
              </a:rPr>
              <a:t>quantity</a:t>
            </a:r>
            <a:r>
              <a:rPr lang="en-AU" sz="1600" spc="-45" dirty="0">
                <a:cs typeface="Arial" panose="020B0604020202020204" pitchFamily="34" charset="0"/>
              </a:rPr>
              <a:t> </a:t>
            </a:r>
            <a:r>
              <a:rPr lang="en-AU" sz="1600" dirty="0">
                <a:cs typeface="Arial" panose="020B0604020202020204" pitchFamily="34" charset="0"/>
              </a:rPr>
              <a:t>to</a:t>
            </a:r>
            <a:r>
              <a:rPr lang="en-AU" sz="1600" spc="-35" dirty="0">
                <a:cs typeface="Arial" panose="020B0604020202020204" pitchFamily="34" charset="0"/>
              </a:rPr>
              <a:t> </a:t>
            </a:r>
            <a:r>
              <a:rPr lang="en-AU" sz="1600" spc="-10" dirty="0">
                <a:cs typeface="Arial" panose="020B0604020202020204" pitchFamily="34" charset="0"/>
              </a:rPr>
              <a:t>quality,</a:t>
            </a:r>
            <a:r>
              <a:rPr lang="en-AU" sz="1600" spc="-35" dirty="0">
                <a:cs typeface="Arial" panose="020B0604020202020204" pitchFamily="34" charset="0"/>
              </a:rPr>
              <a:t> </a:t>
            </a:r>
            <a:r>
              <a:rPr lang="en-AU" sz="1600" spc="-20" dirty="0">
                <a:cs typeface="Arial" panose="020B0604020202020204" pitchFamily="34" charset="0"/>
              </a:rPr>
              <a:t>with </a:t>
            </a:r>
            <a:r>
              <a:rPr lang="en-AU" sz="1600" dirty="0">
                <a:cs typeface="Arial" panose="020B0604020202020204" pitchFamily="34" charset="0"/>
              </a:rPr>
              <a:t>a</a:t>
            </a:r>
            <a:r>
              <a:rPr lang="en-AU" sz="1600" spc="-50" dirty="0">
                <a:cs typeface="Arial" panose="020B0604020202020204" pitchFamily="34" charset="0"/>
              </a:rPr>
              <a:t> </a:t>
            </a:r>
            <a:r>
              <a:rPr lang="en-AU" sz="1600" dirty="0">
                <a:cs typeface="Arial" panose="020B0604020202020204" pitchFamily="34" charset="0"/>
              </a:rPr>
              <a:t>burgeoning</a:t>
            </a:r>
            <a:r>
              <a:rPr lang="en-AU" sz="1600" spc="-40" dirty="0">
                <a:cs typeface="Arial" panose="020B0604020202020204" pitchFamily="34" charset="0"/>
              </a:rPr>
              <a:t> </a:t>
            </a:r>
            <a:r>
              <a:rPr lang="en-AU" sz="1600" spc="-10" dirty="0">
                <a:cs typeface="Arial" panose="020B0604020202020204" pitchFamily="34" charset="0"/>
              </a:rPr>
              <a:t>boutique </a:t>
            </a:r>
            <a:r>
              <a:rPr lang="en-AU" sz="1600" dirty="0">
                <a:cs typeface="Arial" panose="020B0604020202020204" pitchFamily="34" charset="0"/>
              </a:rPr>
              <a:t>wine</a:t>
            </a:r>
            <a:r>
              <a:rPr lang="en-AU" sz="1600" spc="-20" dirty="0">
                <a:cs typeface="Arial" panose="020B0604020202020204" pitchFamily="34" charset="0"/>
              </a:rPr>
              <a:t> </a:t>
            </a:r>
            <a:r>
              <a:rPr lang="en-AU" sz="1600" dirty="0">
                <a:cs typeface="Arial" panose="020B0604020202020204" pitchFamily="34" charset="0"/>
              </a:rPr>
              <a:t>scene</a:t>
            </a:r>
            <a:r>
              <a:rPr lang="en-AU" sz="1600" spc="-10" dirty="0">
                <a:cs typeface="Arial" panose="020B0604020202020204" pitchFamily="34" charset="0"/>
              </a:rPr>
              <a:t> </a:t>
            </a:r>
            <a:r>
              <a:rPr lang="en-AU" sz="1600" dirty="0">
                <a:cs typeface="Arial" panose="020B0604020202020204" pitchFamily="34" charset="0"/>
              </a:rPr>
              <a:t>and</a:t>
            </a:r>
            <a:r>
              <a:rPr lang="en-AU" sz="1600" spc="-10" dirty="0">
                <a:cs typeface="Arial" panose="020B0604020202020204" pitchFamily="34" charset="0"/>
              </a:rPr>
              <a:t> cellar- </a:t>
            </a:r>
            <a:r>
              <a:rPr lang="en-AU" sz="1600" dirty="0">
                <a:cs typeface="Arial" panose="020B0604020202020204" pitchFamily="34" charset="0"/>
              </a:rPr>
              <a:t>door</a:t>
            </a:r>
            <a:r>
              <a:rPr lang="en-AU" sz="1600" spc="-40" dirty="0">
                <a:cs typeface="Arial" panose="020B0604020202020204" pitchFamily="34" charset="0"/>
              </a:rPr>
              <a:t> </a:t>
            </a:r>
            <a:r>
              <a:rPr lang="en-AU" sz="1600" spc="-10" dirty="0">
                <a:cs typeface="Arial" panose="020B0604020202020204" pitchFamily="34" charset="0"/>
              </a:rPr>
              <a:t>culture.</a:t>
            </a:r>
            <a:endParaRPr lang="en-AU" sz="1600" dirty="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0895296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dirty="0">
                <a:solidFill>
                  <a:schemeClr val="accent5"/>
                </a:solidFill>
              </a:rPr>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accent4"/>
                </a:solidFill>
              </a:rPr>
              <a:t>THE TALE OF TWO REGIONS</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420170"/>
            <a:ext cx="3928102" cy="2846525"/>
          </a:xfrm>
        </p:spPr>
        <p:txBody>
          <a:bodyPr/>
          <a:lstStyle/>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Geography marked by presence of Murray River – mostly flat semi-arid plains in both Murray Darling and Swan Hill regions.</a:t>
            </a:r>
          </a:p>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Hot-climate region with relatively low annual rainfall and negligible disease pressures.</a:t>
            </a:r>
          </a:p>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Soils ranging from brown to red-brown loamy sand, sandy loam or loam.</a:t>
            </a:r>
          </a:p>
        </p:txBody>
      </p:sp>
    </p:spTree>
    <p:extLst>
      <p:ext uri="{BB962C8B-B14F-4D97-AF65-F5344CB8AC3E}">
        <p14:creationId xmlns:p14="http://schemas.microsoft.com/office/powerpoint/2010/main" val="7375331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478111"/>
            <a:ext cx="2944918"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INFLUENCED BY HOT SUMMERS, MILD WINTERS AND COOLER NIGHTS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b="1" dirty="0">
                <a:solidFill>
                  <a:schemeClr val="accent3"/>
                </a:solidFill>
              </a:rPr>
              <a:t>MURRAY DARLING</a:t>
            </a:r>
          </a:p>
          <a:p>
            <a:r>
              <a:rPr lang="en-US" sz="1800" dirty="0">
                <a:solidFill>
                  <a:srgbClr val="B2D8BE"/>
                </a:solidFill>
                <a:latin typeface="Neue Haas Grotesk Text Pro" panose="020B0504020202020204" pitchFamily="34" charset="77"/>
              </a:rPr>
              <a:t>30–80M (98–262FT)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269940161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srcRect l="16731" r="1673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4"/>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821776" cy="1530521"/>
          </a:xfrm>
        </p:spPr>
        <p:txBody>
          <a:bodyPr/>
          <a:lstStyle/>
          <a:p>
            <a:pPr marL="12700" marR="5080">
              <a:lnSpc>
                <a:spcPts val="2120"/>
              </a:lnSpc>
              <a:spcBef>
                <a:spcPts val="219"/>
              </a:spcBef>
            </a:pPr>
            <a:r>
              <a:rPr lang="en-AU" sz="1600" dirty="0">
                <a:cs typeface="Arial" panose="020B0604020202020204" pitchFamily="34" charset="0"/>
              </a:rPr>
              <a:t>Soil</a:t>
            </a:r>
            <a:r>
              <a:rPr lang="en-AU" sz="1600" spc="-50" dirty="0">
                <a:cs typeface="Arial" panose="020B0604020202020204" pitchFamily="34" charset="0"/>
              </a:rPr>
              <a:t> </a:t>
            </a:r>
            <a:r>
              <a:rPr lang="en-AU" sz="1600" dirty="0">
                <a:cs typeface="Arial" panose="020B0604020202020204" pitchFamily="34" charset="0"/>
              </a:rPr>
              <a:t>in</a:t>
            </a:r>
            <a:r>
              <a:rPr lang="en-AU" sz="1600" spc="-45" dirty="0">
                <a:cs typeface="Arial" panose="020B0604020202020204" pitchFamily="34" charset="0"/>
              </a:rPr>
              <a:t> </a:t>
            </a:r>
            <a:r>
              <a:rPr lang="en-AU" sz="1600" dirty="0">
                <a:cs typeface="Arial" panose="020B0604020202020204" pitchFamily="34" charset="0"/>
              </a:rPr>
              <a:t>both</a:t>
            </a:r>
            <a:r>
              <a:rPr lang="en-AU" sz="1600" spc="-50" dirty="0">
                <a:cs typeface="Arial" panose="020B0604020202020204" pitchFamily="34" charset="0"/>
              </a:rPr>
              <a:t> </a:t>
            </a:r>
            <a:r>
              <a:rPr lang="en-AU" sz="1600" dirty="0">
                <a:cs typeface="Arial" panose="020B0604020202020204" pitchFamily="34" charset="0"/>
              </a:rPr>
              <a:t>regions</a:t>
            </a:r>
            <a:r>
              <a:rPr lang="en-AU" sz="1600" spc="-45" dirty="0">
                <a:cs typeface="Arial" panose="020B0604020202020204" pitchFamily="34" charset="0"/>
              </a:rPr>
              <a:t> </a:t>
            </a:r>
            <a:r>
              <a:rPr lang="en-AU" sz="1600" dirty="0">
                <a:cs typeface="Arial" panose="020B0604020202020204" pitchFamily="34" charset="0"/>
              </a:rPr>
              <a:t>supports</a:t>
            </a:r>
            <a:r>
              <a:rPr lang="en-AU" sz="1600" spc="-50" dirty="0">
                <a:cs typeface="Arial" panose="020B0604020202020204" pitchFamily="34" charset="0"/>
              </a:rPr>
              <a:t> </a:t>
            </a:r>
            <a:r>
              <a:rPr lang="en-AU" sz="1600" dirty="0">
                <a:cs typeface="Arial" panose="020B0604020202020204" pitchFamily="34" charset="0"/>
              </a:rPr>
              <a:t>vigorous</a:t>
            </a:r>
            <a:r>
              <a:rPr lang="en-AU" sz="1600" spc="-45" dirty="0">
                <a:cs typeface="Arial" panose="020B0604020202020204" pitchFamily="34" charset="0"/>
              </a:rPr>
              <a:t> </a:t>
            </a:r>
            <a:r>
              <a:rPr lang="en-AU" sz="1600" spc="-10" dirty="0">
                <a:cs typeface="Arial" panose="020B0604020202020204" pitchFamily="34" charset="0"/>
              </a:rPr>
              <a:t>growth </a:t>
            </a:r>
            <a:r>
              <a:rPr lang="en-AU" sz="1600" dirty="0">
                <a:cs typeface="Arial" panose="020B0604020202020204" pitchFamily="34" charset="0"/>
              </a:rPr>
              <a:t>and</a:t>
            </a:r>
            <a:r>
              <a:rPr lang="en-AU" sz="1600" spc="-25" dirty="0">
                <a:cs typeface="Arial" panose="020B0604020202020204" pitchFamily="34" charset="0"/>
              </a:rPr>
              <a:t> </a:t>
            </a:r>
            <a:r>
              <a:rPr lang="en-AU" sz="1600" dirty="0">
                <a:cs typeface="Arial" panose="020B0604020202020204" pitchFamily="34" charset="0"/>
              </a:rPr>
              <a:t>wine</a:t>
            </a:r>
            <a:r>
              <a:rPr lang="en-AU" sz="1600" spc="-20" dirty="0">
                <a:cs typeface="Arial" panose="020B0604020202020204" pitchFamily="34" charset="0"/>
              </a:rPr>
              <a:t> </a:t>
            </a:r>
            <a:r>
              <a:rPr lang="en-AU" sz="1600" dirty="0">
                <a:cs typeface="Arial" panose="020B0604020202020204" pitchFamily="34" charset="0"/>
              </a:rPr>
              <a:t>health.</a:t>
            </a:r>
            <a:r>
              <a:rPr lang="en-AU" sz="1600" spc="-25" dirty="0">
                <a:cs typeface="Arial" panose="020B0604020202020204" pitchFamily="34" charset="0"/>
              </a:rPr>
              <a:t> </a:t>
            </a:r>
            <a:r>
              <a:rPr lang="en-AU" sz="1600" dirty="0">
                <a:cs typeface="Arial" panose="020B0604020202020204" pitchFamily="34" charset="0"/>
              </a:rPr>
              <a:t>Murray</a:t>
            </a:r>
            <a:r>
              <a:rPr lang="en-AU" sz="1600" spc="-20" dirty="0">
                <a:cs typeface="Arial" panose="020B0604020202020204" pitchFamily="34" charset="0"/>
              </a:rPr>
              <a:t> </a:t>
            </a:r>
            <a:r>
              <a:rPr lang="en-AU" sz="1600" dirty="0">
                <a:cs typeface="Arial" panose="020B0604020202020204" pitchFamily="34" charset="0"/>
              </a:rPr>
              <a:t>Darling</a:t>
            </a:r>
            <a:r>
              <a:rPr lang="en-AU" sz="1600" spc="-25" dirty="0">
                <a:cs typeface="Arial" panose="020B0604020202020204" pitchFamily="34" charset="0"/>
              </a:rPr>
              <a:t> </a:t>
            </a:r>
            <a:r>
              <a:rPr lang="en-AU" sz="1600" dirty="0">
                <a:cs typeface="Arial" panose="020B0604020202020204" pitchFamily="34" charset="0"/>
              </a:rPr>
              <a:t>has</a:t>
            </a:r>
            <a:r>
              <a:rPr lang="en-AU" sz="1600" spc="-20" dirty="0">
                <a:cs typeface="Arial" panose="020B0604020202020204" pitchFamily="34" charset="0"/>
              </a:rPr>
              <a:t> </a:t>
            </a:r>
            <a:r>
              <a:rPr lang="en-AU" sz="1600" spc="-10" dirty="0">
                <a:cs typeface="Arial" panose="020B0604020202020204" pitchFamily="34" charset="0"/>
              </a:rPr>
              <a:t>mostly calcareous</a:t>
            </a:r>
            <a:r>
              <a:rPr lang="en-AU" sz="1600" spc="-55" dirty="0">
                <a:cs typeface="Arial" panose="020B0604020202020204" pitchFamily="34" charset="0"/>
              </a:rPr>
              <a:t> </a:t>
            </a:r>
            <a:r>
              <a:rPr lang="en-AU" sz="1600" dirty="0">
                <a:cs typeface="Arial" panose="020B0604020202020204" pitchFamily="34" charset="0"/>
              </a:rPr>
              <a:t>earth</a:t>
            </a:r>
            <a:r>
              <a:rPr lang="en-AU" sz="1600" spc="-50" dirty="0">
                <a:cs typeface="Arial" panose="020B0604020202020204" pitchFamily="34" charset="0"/>
              </a:rPr>
              <a:t> </a:t>
            </a:r>
            <a:r>
              <a:rPr lang="en-AU" sz="1600" dirty="0">
                <a:cs typeface="Arial" panose="020B0604020202020204" pitchFamily="34" charset="0"/>
              </a:rPr>
              <a:t>with</a:t>
            </a:r>
            <a:r>
              <a:rPr lang="en-AU" sz="1600" spc="-50" dirty="0">
                <a:cs typeface="Arial" panose="020B0604020202020204" pitchFamily="34" charset="0"/>
              </a:rPr>
              <a:t> </a:t>
            </a:r>
            <a:r>
              <a:rPr lang="en-AU" sz="1600" dirty="0">
                <a:cs typeface="Arial" panose="020B0604020202020204" pitchFamily="34" charset="0"/>
              </a:rPr>
              <a:t>neutral</a:t>
            </a:r>
            <a:r>
              <a:rPr lang="en-AU" sz="1600" spc="-50" dirty="0">
                <a:cs typeface="Arial" panose="020B0604020202020204" pitchFamily="34" charset="0"/>
              </a:rPr>
              <a:t> </a:t>
            </a:r>
            <a:r>
              <a:rPr lang="en-AU" sz="1600" dirty="0">
                <a:cs typeface="Arial" panose="020B0604020202020204" pitchFamily="34" charset="0"/>
              </a:rPr>
              <a:t>to</a:t>
            </a:r>
            <a:r>
              <a:rPr lang="en-AU" sz="1600" spc="-50" dirty="0">
                <a:cs typeface="Arial" panose="020B0604020202020204" pitchFamily="34" charset="0"/>
              </a:rPr>
              <a:t> </a:t>
            </a:r>
            <a:r>
              <a:rPr lang="en-AU" sz="1600" spc="-10" dirty="0">
                <a:cs typeface="Arial" panose="020B0604020202020204" pitchFamily="34" charset="0"/>
              </a:rPr>
              <a:t>moderately </a:t>
            </a:r>
            <a:r>
              <a:rPr lang="en-AU" sz="1600" dirty="0">
                <a:cs typeface="Arial" panose="020B0604020202020204" pitchFamily="34" charset="0"/>
              </a:rPr>
              <a:t>alkaline</a:t>
            </a:r>
            <a:r>
              <a:rPr lang="en-AU" sz="1600" spc="-50" dirty="0">
                <a:cs typeface="Arial" panose="020B0604020202020204" pitchFamily="34" charset="0"/>
              </a:rPr>
              <a:t> </a:t>
            </a:r>
            <a:r>
              <a:rPr lang="en-AU" sz="1600" spc="-10" dirty="0">
                <a:cs typeface="Arial" panose="020B0604020202020204" pitchFamily="34" charset="0"/>
              </a:rPr>
              <a:t>properties.</a:t>
            </a:r>
            <a:r>
              <a:rPr lang="en-AU" sz="1600" spc="-45" dirty="0">
                <a:cs typeface="Arial" panose="020B0604020202020204" pitchFamily="34" charset="0"/>
              </a:rPr>
              <a:t> </a:t>
            </a:r>
            <a:r>
              <a:rPr lang="en-AU" sz="1600" dirty="0">
                <a:cs typeface="Arial" panose="020B0604020202020204" pitchFamily="34" charset="0"/>
              </a:rPr>
              <a:t>Swan</a:t>
            </a:r>
            <a:r>
              <a:rPr lang="en-AU" sz="1600" spc="-50" dirty="0">
                <a:cs typeface="Arial" panose="020B0604020202020204" pitchFamily="34" charset="0"/>
              </a:rPr>
              <a:t> </a:t>
            </a:r>
            <a:r>
              <a:rPr lang="en-AU" sz="1600" dirty="0">
                <a:cs typeface="Arial" panose="020B0604020202020204" pitchFamily="34" charset="0"/>
              </a:rPr>
              <a:t>Hill</a:t>
            </a:r>
            <a:r>
              <a:rPr lang="en-AU" sz="1600" spc="-45" dirty="0">
                <a:cs typeface="Arial" panose="020B0604020202020204" pitchFamily="34" charset="0"/>
              </a:rPr>
              <a:t> </a:t>
            </a:r>
            <a:r>
              <a:rPr lang="en-AU" sz="1600" dirty="0">
                <a:cs typeface="Arial" panose="020B0604020202020204" pitchFamily="34" charset="0"/>
              </a:rPr>
              <a:t>enjoys</a:t>
            </a:r>
            <a:r>
              <a:rPr lang="en-AU" sz="1600" spc="-45" dirty="0">
                <a:cs typeface="Arial" panose="020B0604020202020204" pitchFamily="34" charset="0"/>
              </a:rPr>
              <a:t> </a:t>
            </a:r>
            <a:r>
              <a:rPr lang="en-AU" sz="1600" spc="-20" dirty="0">
                <a:cs typeface="Arial" panose="020B0604020202020204" pitchFamily="34" charset="0"/>
              </a:rPr>
              <a:t>soil </a:t>
            </a:r>
            <a:r>
              <a:rPr lang="en-AU" sz="1600" spc="-10" dirty="0">
                <a:cs typeface="Arial" panose="020B0604020202020204" pitchFamily="34" charset="0"/>
              </a:rPr>
              <a:t>structures</a:t>
            </a:r>
            <a:r>
              <a:rPr lang="en-AU" sz="1600" spc="-25" dirty="0">
                <a:cs typeface="Arial" panose="020B0604020202020204" pitchFamily="34" charset="0"/>
              </a:rPr>
              <a:t> </a:t>
            </a:r>
            <a:r>
              <a:rPr lang="en-AU" sz="1600" dirty="0">
                <a:cs typeface="Arial" panose="020B0604020202020204" pitchFamily="34" charset="0"/>
              </a:rPr>
              <a:t>of</a:t>
            </a:r>
            <a:r>
              <a:rPr lang="en-AU" sz="1600" spc="-25" dirty="0">
                <a:cs typeface="Arial" panose="020B0604020202020204" pitchFamily="34" charset="0"/>
              </a:rPr>
              <a:t> </a:t>
            </a:r>
            <a:r>
              <a:rPr lang="en-AU" sz="1600" spc="-10" dirty="0">
                <a:cs typeface="Arial" panose="020B0604020202020204" pitchFamily="34" charset="0"/>
              </a:rPr>
              <a:t>limestone,</a:t>
            </a:r>
            <a:r>
              <a:rPr lang="en-AU" sz="1600" spc="-25" dirty="0">
                <a:cs typeface="Arial" panose="020B0604020202020204" pitchFamily="34" charset="0"/>
              </a:rPr>
              <a:t> </a:t>
            </a:r>
            <a:r>
              <a:rPr lang="en-AU" sz="1600" dirty="0">
                <a:cs typeface="Arial" panose="020B0604020202020204" pitchFamily="34" charset="0"/>
              </a:rPr>
              <a:t>marine</a:t>
            </a:r>
            <a:r>
              <a:rPr lang="en-AU" sz="1600" spc="-25" dirty="0">
                <a:cs typeface="Arial" panose="020B0604020202020204" pitchFamily="34" charset="0"/>
              </a:rPr>
              <a:t> </a:t>
            </a:r>
            <a:r>
              <a:rPr lang="en-AU" sz="1600" dirty="0">
                <a:cs typeface="Arial" panose="020B0604020202020204" pitchFamily="34" charset="0"/>
              </a:rPr>
              <a:t>sands</a:t>
            </a:r>
            <a:r>
              <a:rPr lang="en-AU" sz="1600" spc="-25" dirty="0">
                <a:cs typeface="Arial" panose="020B0604020202020204" pitchFamily="34" charset="0"/>
              </a:rPr>
              <a:t> </a:t>
            </a:r>
            <a:r>
              <a:rPr lang="en-AU" sz="1600" dirty="0">
                <a:cs typeface="Arial" panose="020B0604020202020204" pitchFamily="34" charset="0"/>
              </a:rPr>
              <a:t>and</a:t>
            </a:r>
            <a:r>
              <a:rPr lang="en-AU" sz="1600" spc="-25" dirty="0">
                <a:cs typeface="Arial" panose="020B0604020202020204" pitchFamily="34" charset="0"/>
              </a:rPr>
              <a:t> </a:t>
            </a:r>
            <a:r>
              <a:rPr lang="en-AU" sz="1600" spc="-20" dirty="0">
                <a:cs typeface="Arial" panose="020B0604020202020204" pitchFamily="34" charset="0"/>
              </a:rPr>
              <a:t>clay </a:t>
            </a:r>
            <a:r>
              <a:rPr lang="en-AU" sz="1600" dirty="0">
                <a:cs typeface="Arial" panose="020B0604020202020204" pitchFamily="34" charset="0"/>
              </a:rPr>
              <a:t>with</a:t>
            </a:r>
            <a:r>
              <a:rPr lang="en-AU" sz="1600" spc="-65" dirty="0">
                <a:cs typeface="Arial" panose="020B0604020202020204" pitchFamily="34" charset="0"/>
              </a:rPr>
              <a:t> </a:t>
            </a:r>
            <a:r>
              <a:rPr lang="en-AU" sz="1600" dirty="0">
                <a:cs typeface="Arial" panose="020B0604020202020204" pitchFamily="34" charset="0"/>
              </a:rPr>
              <a:t>neutral</a:t>
            </a:r>
            <a:r>
              <a:rPr lang="en-AU" sz="1600" spc="-50" dirty="0">
                <a:cs typeface="Arial" panose="020B0604020202020204" pitchFamily="34" charset="0"/>
              </a:rPr>
              <a:t> </a:t>
            </a:r>
            <a:r>
              <a:rPr lang="en-AU" sz="1600" dirty="0">
                <a:cs typeface="Arial" panose="020B0604020202020204" pitchFamily="34" charset="0"/>
              </a:rPr>
              <a:t>to</a:t>
            </a:r>
            <a:r>
              <a:rPr lang="en-AU" sz="1600" spc="-55" dirty="0">
                <a:cs typeface="Arial" panose="020B0604020202020204" pitchFamily="34" charset="0"/>
              </a:rPr>
              <a:t> </a:t>
            </a:r>
            <a:r>
              <a:rPr lang="en-AU" sz="1600" dirty="0">
                <a:cs typeface="Arial" panose="020B0604020202020204" pitchFamily="34" charset="0"/>
              </a:rPr>
              <a:t>alkaline</a:t>
            </a:r>
            <a:r>
              <a:rPr lang="en-AU" sz="1600" spc="-50" dirty="0">
                <a:cs typeface="Arial" panose="020B0604020202020204" pitchFamily="34" charset="0"/>
              </a:rPr>
              <a:t> </a:t>
            </a:r>
            <a:r>
              <a:rPr lang="en-AU" sz="1600" spc="-10" dirty="0">
                <a:cs typeface="Arial" panose="020B0604020202020204" pitchFamily="34" charset="0"/>
              </a:rPr>
              <a:t>properties.</a:t>
            </a:r>
            <a:endParaRPr lang="en-AU" sz="1600" dirty="0">
              <a:cs typeface="Arial" panose="020B0604020202020204" pitchFamily="34" charset="0"/>
            </a:endParaRPr>
          </a:p>
        </p:txBody>
      </p:sp>
    </p:spTree>
    <p:extLst>
      <p:ext uri="{BB962C8B-B14F-4D97-AF65-F5344CB8AC3E}">
        <p14:creationId xmlns:p14="http://schemas.microsoft.com/office/powerpoint/2010/main" val="38807290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3721841" cy="785732"/>
          </a:xfrm>
        </p:spPr>
        <p:txBody>
          <a:bodyPr anchor="t"/>
          <a:lstStyle/>
          <a:p>
            <a:r>
              <a:rPr lang="en-US" dirty="0">
                <a:solidFill>
                  <a:schemeClr val="accent5"/>
                </a:solidFill>
              </a:rPr>
              <a:t>TASTE OF MURRAY DARLING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368920"/>
            <a:ext cx="5340350" cy="579936"/>
          </a:xfrm>
        </p:spPr>
        <p:txBody>
          <a:bodyPr/>
          <a:lstStyle/>
          <a:p>
            <a:r>
              <a:rPr lang="en-US" sz="5000" dirty="0">
                <a:solidFill>
                  <a:schemeClr val="accent4"/>
                </a:solidFill>
              </a:rPr>
              <a:t>NOTEWORTHY VARIETIES</a:t>
            </a:r>
          </a:p>
        </p:txBody>
      </p:sp>
    </p:spTree>
    <p:extLst>
      <p:ext uri="{BB962C8B-B14F-4D97-AF65-F5344CB8AC3E}">
        <p14:creationId xmlns:p14="http://schemas.microsoft.com/office/powerpoint/2010/main" val="83457668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2012" y="1270302"/>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5955" y="1270302"/>
            <a:ext cx="796091" cy="24100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598305" y="1115785"/>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chemeClr val="accent5"/>
                </a:solidFill>
                <a:latin typeface="Neue Haas Grotesk Text Pro" panose="020B0504020202020204" pitchFamily="34" charset="77"/>
              </a:rPr>
              <a:t>ALTERNATIVE</a:t>
            </a:r>
            <a:br>
              <a:rPr lang="en-US" sz="5440" dirty="0">
                <a:solidFill>
                  <a:srgbClr val="601329"/>
                </a:solidFill>
                <a:latin typeface="Neue Haas Grotesk Text Pro" panose="020B0504020202020204" pitchFamily="34" charset="77"/>
              </a:rPr>
            </a:br>
            <a:r>
              <a:rPr lang="en-US" sz="5440" dirty="0">
                <a:solidFill>
                  <a:schemeClr val="accent4"/>
                </a:solidFill>
                <a:latin typeface="Neue Haas Grotesk Text Pro" panose="020B0504020202020204" pitchFamily="34" charset="77"/>
              </a:rPr>
              <a:t>VARIETIES</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6294028" y="2643789"/>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PINOT GRIGIO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75509" y="3717511"/>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37416" y="3725532"/>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8282486" y="2643790"/>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VERMENTINO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10292715" y="2643790"/>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SANGIOVESE</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9431829" y="521725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7356287" y="521725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BARBERA</a:t>
            </a:r>
          </a:p>
        </p:txBody>
      </p:sp>
      <p:sp>
        <p:nvSpPr>
          <p:cNvPr id="39" name="TextBox 38">
            <a:extLst>
              <a:ext uri="{FF2B5EF4-FFF2-40B4-BE49-F238E27FC236}">
                <a16:creationId xmlns:a16="http://schemas.microsoft.com/office/drawing/2014/main" id="{318A0E09-A195-20FD-1F79-DCC02D6DC5FF}"/>
              </a:ext>
            </a:extLst>
          </p:cNvPr>
          <p:cNvSpPr txBox="1"/>
          <p:nvPr/>
        </p:nvSpPr>
        <p:spPr>
          <a:xfrm>
            <a:off x="6494841" y="3680345"/>
            <a:ext cx="1105359" cy="553998"/>
          </a:xfrm>
          <a:prstGeom prst="rect">
            <a:avLst/>
          </a:prstGeom>
          <a:noFill/>
        </p:spPr>
        <p:txBody>
          <a:bodyPr wrap="square" rtlCol="0">
            <a:spAutoFit/>
          </a:bodyPr>
          <a:lstStyle/>
          <a:p>
            <a:pPr algn="ctr"/>
            <a:r>
              <a:rPr lang="en-US" sz="1000" b="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wine</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8497812" y="3680345"/>
            <a:ext cx="1105359"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VERMENTINO</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wine</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10537069" y="3680345"/>
            <a:ext cx="1105359"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SANGIOVESE</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9606966" y="6232035"/>
            <a:ext cx="1219021" cy="400110"/>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NERO D’AVOLA</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7560452" y="6232035"/>
            <a:ext cx="1219021" cy="400110"/>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BARBERA</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Text Placeholder 3">
            <a:extLst>
              <a:ext uri="{FF2B5EF4-FFF2-40B4-BE49-F238E27FC236}">
                <a16:creationId xmlns:a16="http://schemas.microsoft.com/office/drawing/2014/main" id="{F58113C8-769C-30A3-F6BE-17BE1A935B34}"/>
              </a:ext>
            </a:extLst>
          </p:cNvPr>
          <p:cNvSpPr txBox="1">
            <a:spLocks/>
          </p:cNvSpPr>
          <p:nvPr/>
        </p:nvSpPr>
        <p:spPr>
          <a:xfrm>
            <a:off x="538904" y="2940767"/>
            <a:ext cx="3253375" cy="1530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a:lnSpc>
                <a:spcPts val="2120"/>
              </a:lnSpc>
              <a:spcBef>
                <a:spcPts val="219"/>
              </a:spcBef>
              <a:buNone/>
            </a:pPr>
            <a:r>
              <a:rPr lang="en-AU" sz="1600" dirty="0">
                <a:cs typeface="Arial" panose="020B0604020202020204" pitchFamily="34" charset="0"/>
              </a:rPr>
              <a:t>Mediterranean varieties like Pinot Grigio are perfectly suited to a warm climate, with a growing list of wineries producing alternative varieties such as Nero </a:t>
            </a:r>
            <a:r>
              <a:rPr lang="en-AU" sz="1600" dirty="0" err="1">
                <a:cs typeface="Arial" panose="020B0604020202020204" pitchFamily="34" charset="0"/>
              </a:rPr>
              <a:t>d’Avola</a:t>
            </a:r>
            <a:r>
              <a:rPr lang="en-AU" sz="1600" dirty="0">
                <a:cs typeface="Arial" panose="020B0604020202020204" pitchFamily="34" charset="0"/>
              </a:rPr>
              <a:t>.</a:t>
            </a:r>
          </a:p>
        </p:txBody>
      </p:sp>
    </p:spTree>
    <p:extLst>
      <p:ext uri="{BB962C8B-B14F-4D97-AF65-F5344CB8AC3E}">
        <p14:creationId xmlns:p14="http://schemas.microsoft.com/office/powerpoint/2010/main" val="6347319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sz="4000" dirty="0">
                <a:solidFill>
                  <a:schemeClr val="accent2"/>
                </a:solidFill>
                <a:latin typeface="Neue Haas Grotesk Text Pro" panose="020B0504020202020204" pitchFamily="34" charset="77"/>
              </a:rPr>
              <a:t>CHARDONNAY</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Rip 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Melon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Pineapple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 Toast</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FLAVOURS</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90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dirty="0">
                <a:solidFill>
                  <a:schemeClr val="accent5"/>
                </a:solidFill>
              </a:rPr>
              <a:t>MURRAY DARLING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en-AU" sz="5000" dirty="0">
                <a:solidFill>
                  <a:schemeClr val="accent4"/>
                </a:solidFill>
                <a:cs typeface="Hellix"/>
              </a:rPr>
              <a:t>RENAISSANCE IN AUSTRALIA’S HEARTLAND REGION</a:t>
            </a: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7" y="4001893"/>
            <a:ext cx="3976465" cy="992298"/>
          </a:xfrm>
        </p:spPr>
        <p:txBody>
          <a:bodyPr/>
          <a:lstStyle/>
          <a:p>
            <a:pPr marL="12065">
              <a:spcBef>
                <a:spcPts val="590"/>
              </a:spcBef>
              <a:buClr>
                <a:srgbClr val="F00000"/>
              </a:buClr>
              <a:tabLst>
                <a:tab pos="203200" algn="l"/>
              </a:tabLst>
            </a:pPr>
            <a:r>
              <a:rPr lang="en-AU" dirty="0">
                <a:solidFill>
                  <a:srgbClr val="FFFFFF"/>
                </a:solidFill>
                <a:cs typeface="Arial" panose="020B0604020202020204" pitchFamily="34" charset="0"/>
              </a:rPr>
              <a:t>Riverland, Riverina and Murray Darling are powerhouses of industry, renowned for their production prowess and export success. Their story goes beyond volume, with a growing number of premium producers and alternative varieties adding diversity to the landscape.</a:t>
            </a:r>
            <a:endParaRPr lang="en-US" dirty="0"/>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938"/>
          </a:xfrm>
        </p:spPr>
      </p:pic>
    </p:spTree>
    <p:extLst>
      <p:ext uri="{BB962C8B-B14F-4D97-AF65-F5344CB8AC3E}">
        <p14:creationId xmlns:p14="http://schemas.microsoft.com/office/powerpoint/2010/main" val="37354186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AUSTRALIA’S</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07263"/>
            <a:ext cx="4204380" cy="3133240"/>
          </a:xfrm>
        </p:spPr>
        <p:txBody>
          <a:bodyPr/>
          <a:lstStyle/>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At the heart of Australia’s wine scene are Riverland, Riverina and Murray Darling – the nation’s production powerhouses.</a:t>
            </a:r>
            <a:endParaRPr lang="en-AU" dirty="0">
              <a:cs typeface="Arial" panose="020B0604020202020204" pitchFamily="34" charset="0"/>
            </a:endParaRPr>
          </a:p>
          <a:p>
            <a:pPr marL="297815" marR="5080" indent="-285750">
              <a:lnSpc>
                <a:spcPts val="2100"/>
              </a:lnSpc>
              <a:spcBef>
                <a:spcPts val="765"/>
              </a:spcBef>
              <a:buFont typeface="Arial" panose="020B0604020202020204" pitchFamily="34" charset="0"/>
              <a:buChar char="•"/>
              <a:tabLst>
                <a:tab pos="203200" algn="l"/>
              </a:tabLst>
            </a:pPr>
            <a:r>
              <a:rPr lang="en-AU" spc="-35" dirty="0">
                <a:solidFill>
                  <a:srgbClr val="FFFFFF"/>
                </a:solidFill>
                <a:cs typeface="Arial" panose="020B0604020202020204" pitchFamily="34" charset="0"/>
              </a:rPr>
              <a:t>Large-scale production in these regions has allowed for great international export success with both white and red varieties.</a:t>
            </a:r>
          </a:p>
          <a:p>
            <a:pPr marL="297815" marR="5080" indent="-285750">
              <a:lnSpc>
                <a:spcPts val="2100"/>
              </a:lnSpc>
              <a:spcBef>
                <a:spcPts val="765"/>
              </a:spcBef>
              <a:buFont typeface="Arial" panose="020B0604020202020204" pitchFamily="34" charset="0"/>
              <a:buChar char="•"/>
              <a:tabLst>
                <a:tab pos="203200" algn="l"/>
              </a:tabLst>
            </a:pPr>
            <a:r>
              <a:rPr lang="en-AU" spc="-35" dirty="0">
                <a:solidFill>
                  <a:srgbClr val="FFFFFF"/>
                </a:solidFill>
                <a:cs typeface="Arial" panose="020B0604020202020204" pitchFamily="34" charset="0"/>
              </a:rPr>
              <a:t>Today, the regions are recognised for their contribution to a wider discourse that celebrates ecologically-minded decisions and innovative winemaking practices.</a:t>
            </a:r>
            <a:endParaRPr lang="en-AU"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lstStyle/>
          <a:p>
            <a:r>
              <a:rPr lang="en-US" sz="5000" dirty="0">
                <a:solidFill>
                  <a:schemeClr val="bg2"/>
                </a:solidFill>
              </a:rPr>
              <a:t>INLAND POWERHOUSE</a:t>
            </a:r>
          </a:p>
        </p:txBody>
      </p:sp>
    </p:spTree>
    <p:extLst>
      <p:ext uri="{BB962C8B-B14F-4D97-AF65-F5344CB8AC3E}">
        <p14:creationId xmlns:p14="http://schemas.microsoft.com/office/powerpoint/2010/main" val="60243348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7485-4D90-C46B-2FB9-8205A92FC28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5181891-B659-0570-528A-927FF79F7B0D}"/>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5D20E9B2-421C-C072-5C66-71AED6296205}"/>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6560496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marL="0" marR="5080" indent="0">
              <a:lnSpc>
                <a:spcPts val="2100"/>
              </a:lnSpc>
              <a:spcBef>
                <a:spcPts val="219"/>
              </a:spcBef>
              <a:buNone/>
            </a:pPr>
            <a:r>
              <a:rPr lang="en-AU" sz="1600" spc="-10" dirty="0">
                <a:cs typeface="Arial" panose="020B0604020202020204" pitchFamily="34" charset="0"/>
              </a:rPr>
              <a:t>Riverland, </a:t>
            </a:r>
            <a:r>
              <a:rPr lang="en-AU" sz="1600" dirty="0">
                <a:cs typeface="Arial" panose="020B0604020202020204" pitchFamily="34" charset="0"/>
              </a:rPr>
              <a:t>Riverina</a:t>
            </a:r>
            <a:r>
              <a:rPr lang="en-AU" sz="1600" spc="-55" dirty="0">
                <a:cs typeface="Arial" panose="020B0604020202020204" pitchFamily="34" charset="0"/>
              </a:rPr>
              <a:t> </a:t>
            </a:r>
            <a:r>
              <a:rPr lang="en-AU" sz="1600" dirty="0">
                <a:cs typeface="Arial" panose="020B0604020202020204" pitchFamily="34" charset="0"/>
              </a:rPr>
              <a:t>and</a:t>
            </a:r>
            <a:r>
              <a:rPr lang="en-AU" sz="1600" spc="-50" dirty="0">
                <a:cs typeface="Arial" panose="020B0604020202020204" pitchFamily="34" charset="0"/>
              </a:rPr>
              <a:t> </a:t>
            </a:r>
            <a:r>
              <a:rPr lang="en-AU" sz="1600" dirty="0">
                <a:cs typeface="Arial" panose="020B0604020202020204" pitchFamily="34" charset="0"/>
              </a:rPr>
              <a:t>Murray</a:t>
            </a:r>
            <a:r>
              <a:rPr lang="en-AU" sz="1600" spc="-35" dirty="0">
                <a:cs typeface="Arial" panose="020B0604020202020204" pitchFamily="34" charset="0"/>
              </a:rPr>
              <a:t> </a:t>
            </a:r>
            <a:r>
              <a:rPr lang="en-AU" sz="1600" spc="-10" dirty="0">
                <a:cs typeface="Arial" panose="020B0604020202020204" pitchFamily="34" charset="0"/>
              </a:rPr>
              <a:t>Darling</a:t>
            </a:r>
            <a:endParaRPr lang="en-AU" sz="1600" dirty="0">
              <a:cs typeface="Arial" panose="020B0604020202020204" pitchFamily="34" charset="0"/>
            </a:endParaRPr>
          </a:p>
          <a:p>
            <a:pPr marL="297815">
              <a:lnSpc>
                <a:spcPct val="100000"/>
              </a:lnSpc>
              <a:spcBef>
                <a:spcPts val="585"/>
              </a:spcBef>
              <a:tabLst>
                <a:tab pos="203200" algn="l"/>
              </a:tabLst>
            </a:pPr>
            <a:r>
              <a:rPr lang="en-AU" sz="1600" spc="-10" dirty="0">
                <a:cs typeface="Arial" panose="020B0604020202020204" pitchFamily="34" charset="0"/>
              </a:rPr>
              <a:t>Introduction</a:t>
            </a:r>
            <a:endParaRPr lang="en-AU" sz="1600" dirty="0">
              <a:cs typeface="Arial" panose="020B0604020202020204" pitchFamily="34" charset="0"/>
            </a:endParaRPr>
          </a:p>
          <a:p>
            <a:pPr marL="297815">
              <a:lnSpc>
                <a:spcPct val="100000"/>
              </a:lnSpc>
              <a:spcBef>
                <a:spcPts val="650"/>
              </a:spcBef>
              <a:tabLst>
                <a:tab pos="203200" algn="l"/>
              </a:tabLst>
            </a:pPr>
            <a:r>
              <a:rPr lang="en-AU" sz="1600" spc="-10" dirty="0">
                <a:cs typeface="Arial" panose="020B0604020202020204" pitchFamily="34" charset="0"/>
              </a:rPr>
              <a:t>History</a:t>
            </a:r>
            <a:endParaRPr lang="en-AU" sz="1600" dirty="0">
              <a:cs typeface="Arial" panose="020B0604020202020204" pitchFamily="34" charset="0"/>
            </a:endParaRPr>
          </a:p>
          <a:p>
            <a:pPr marL="297815">
              <a:lnSpc>
                <a:spcPct val="100000"/>
              </a:lnSpc>
              <a:spcBef>
                <a:spcPts val="650"/>
              </a:spcBef>
              <a:tabLst>
                <a:tab pos="203200" algn="l"/>
              </a:tabLst>
            </a:pPr>
            <a:r>
              <a:rPr lang="en-AU" sz="1600" spc="-10" dirty="0">
                <a:cs typeface="Arial" panose="020B0604020202020204" pitchFamily="34" charset="0"/>
              </a:rPr>
              <a:t>Geography</a:t>
            </a:r>
            <a:endParaRPr lang="en-AU" sz="1600" dirty="0">
              <a:cs typeface="Arial" panose="020B0604020202020204" pitchFamily="34" charset="0"/>
            </a:endParaRPr>
          </a:p>
          <a:p>
            <a:pPr marL="297815">
              <a:lnSpc>
                <a:spcPct val="100000"/>
              </a:lnSpc>
              <a:spcBef>
                <a:spcPts val="645"/>
              </a:spcBef>
              <a:tabLst>
                <a:tab pos="203200" algn="l"/>
              </a:tabLst>
            </a:pPr>
            <a:r>
              <a:rPr lang="en-AU" sz="1600" spc="-10" dirty="0">
                <a:cs typeface="Arial" panose="020B0604020202020204" pitchFamily="34" charset="0"/>
              </a:rPr>
              <a:t>Notable</a:t>
            </a:r>
            <a:r>
              <a:rPr lang="en-AU" sz="1600" spc="-55" dirty="0">
                <a:cs typeface="Arial" panose="020B0604020202020204" pitchFamily="34" charset="0"/>
              </a:rPr>
              <a:t> </a:t>
            </a:r>
            <a:r>
              <a:rPr lang="en-AU" sz="1600" spc="-10" dirty="0">
                <a:cs typeface="Arial" panose="020B0604020202020204" pitchFamily="34" charset="0"/>
              </a:rPr>
              <a:t>varieties</a:t>
            </a:r>
            <a:endParaRPr lang="en-AU" sz="1600" dirty="0">
              <a:cs typeface="Arial" panose="020B0604020202020204" pitchFamily="34" charset="0"/>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7988"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4"/>
                </a:solidFill>
              </a:rPr>
              <a:t>SOUTH</a:t>
            </a:r>
            <a:br>
              <a:rPr lang="en-US" dirty="0">
                <a:solidFill>
                  <a:schemeClr val="accent4"/>
                </a:solidFill>
              </a:rPr>
            </a:br>
            <a:r>
              <a:rPr lang="en-US" dirty="0">
                <a:solidFill>
                  <a:schemeClr val="accent4"/>
                </a:solidFill>
              </a:rPr>
              <a:t>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5089451" y="4738021"/>
            <a:ext cx="2488017"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RIVERLAND</a:t>
            </a:r>
            <a:endParaRPr lang="en-US" dirty="0">
              <a:solidFill>
                <a:schemeClr val="accent4"/>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620045" y="2828260"/>
            <a:ext cx="3147732" cy="19563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68048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US" dirty="0">
                <a:solidFill>
                  <a:schemeClr val="accent5"/>
                </a:solidFill>
              </a:rPr>
              <a:t>RIVERLAND</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980500"/>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accent4"/>
                </a:solidFill>
              </a:rPr>
              <a:t>VOLUME AND VARIETY</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344535"/>
            <a:ext cx="4707824" cy="2846525"/>
          </a:xfrm>
        </p:spPr>
        <p:txBody>
          <a:bodyPr/>
          <a:lstStyle/>
          <a:p>
            <a:pPr marL="297815" marR="5080" indent="-285750">
              <a:lnSpc>
                <a:spcPts val="2100"/>
              </a:lnSpc>
              <a:spcBef>
                <a:spcPts val="219"/>
              </a:spcBef>
              <a:buFont typeface="Arial" panose="020B0604020202020204" pitchFamily="34" charset="0"/>
              <a:buChar char="•"/>
              <a:tabLst>
                <a:tab pos="203200" algn="l"/>
              </a:tabLst>
            </a:pPr>
            <a:r>
              <a:rPr lang="en-AU" sz="1600" dirty="0">
                <a:cs typeface="Arial" panose="020B0604020202020204" pitchFamily="34" charset="0"/>
              </a:rPr>
              <a:t>Ancient</a:t>
            </a:r>
            <a:r>
              <a:rPr lang="en-AU" sz="1600" spc="-70" dirty="0">
                <a:cs typeface="Arial" panose="020B0604020202020204" pitchFamily="34" charset="0"/>
              </a:rPr>
              <a:t> </a:t>
            </a:r>
            <a:r>
              <a:rPr lang="en-AU" sz="1600" dirty="0">
                <a:cs typeface="Arial" panose="020B0604020202020204" pitchFamily="34" charset="0"/>
              </a:rPr>
              <a:t>red</a:t>
            </a:r>
            <a:r>
              <a:rPr lang="en-AU" sz="1600" spc="-55" dirty="0">
                <a:cs typeface="Arial" panose="020B0604020202020204" pitchFamily="34" charset="0"/>
              </a:rPr>
              <a:t> </a:t>
            </a:r>
            <a:r>
              <a:rPr lang="en-AU" sz="1600" dirty="0">
                <a:cs typeface="Arial" panose="020B0604020202020204" pitchFamily="34" charset="0"/>
              </a:rPr>
              <a:t>soils</a:t>
            </a:r>
            <a:r>
              <a:rPr lang="en-AU" sz="1600" spc="-55" dirty="0">
                <a:cs typeface="Arial" panose="020B0604020202020204" pitchFamily="34" charset="0"/>
              </a:rPr>
              <a:t> </a:t>
            </a:r>
            <a:r>
              <a:rPr lang="en-AU" sz="1600" dirty="0">
                <a:cs typeface="Arial" panose="020B0604020202020204" pitchFamily="34" charset="0"/>
              </a:rPr>
              <a:t>from</a:t>
            </a:r>
            <a:r>
              <a:rPr lang="en-AU" sz="1600" spc="-55" dirty="0">
                <a:cs typeface="Arial" panose="020B0604020202020204" pitchFamily="34" charset="0"/>
              </a:rPr>
              <a:t> </a:t>
            </a:r>
            <a:r>
              <a:rPr lang="en-AU" sz="1600" spc="-25" dirty="0">
                <a:cs typeface="Arial" panose="020B0604020202020204" pitchFamily="34" charset="0"/>
              </a:rPr>
              <a:t>the </a:t>
            </a:r>
            <a:r>
              <a:rPr lang="en-AU" sz="1600" dirty="0">
                <a:cs typeface="Arial" panose="020B0604020202020204" pitchFamily="34" charset="0"/>
              </a:rPr>
              <a:t>Murray</a:t>
            </a:r>
            <a:r>
              <a:rPr lang="en-AU" sz="1600" spc="-70" dirty="0">
                <a:cs typeface="Arial" panose="020B0604020202020204" pitchFamily="34" charset="0"/>
              </a:rPr>
              <a:t> </a:t>
            </a:r>
            <a:r>
              <a:rPr lang="en-AU" sz="1600" spc="-20" dirty="0">
                <a:cs typeface="Arial" panose="020B0604020202020204" pitchFamily="34" charset="0"/>
              </a:rPr>
              <a:t>River,</a:t>
            </a:r>
            <a:r>
              <a:rPr lang="en-AU" sz="1600" spc="-55" dirty="0">
                <a:cs typeface="Arial" panose="020B0604020202020204" pitchFamily="34" charset="0"/>
              </a:rPr>
              <a:t> </a:t>
            </a:r>
            <a:r>
              <a:rPr lang="en-AU" sz="1600" dirty="0">
                <a:cs typeface="Arial" panose="020B0604020202020204" pitchFamily="34" charset="0"/>
              </a:rPr>
              <a:t>long</a:t>
            </a:r>
            <a:r>
              <a:rPr lang="en-AU" sz="1600" spc="-55" dirty="0">
                <a:cs typeface="Arial" panose="020B0604020202020204" pitchFamily="34" charset="0"/>
              </a:rPr>
              <a:t> </a:t>
            </a:r>
            <a:r>
              <a:rPr lang="en-AU" sz="1600" dirty="0">
                <a:cs typeface="Arial" panose="020B0604020202020204" pitchFamily="34" charset="0"/>
              </a:rPr>
              <a:t>sunny</a:t>
            </a:r>
            <a:r>
              <a:rPr lang="en-AU" sz="1600" spc="-55" dirty="0">
                <a:cs typeface="Arial" panose="020B0604020202020204" pitchFamily="34" charset="0"/>
              </a:rPr>
              <a:t> </a:t>
            </a:r>
            <a:r>
              <a:rPr lang="en-AU" sz="1600" spc="-20" dirty="0">
                <a:cs typeface="Arial" panose="020B0604020202020204" pitchFamily="34" charset="0"/>
              </a:rPr>
              <a:t>days </a:t>
            </a:r>
            <a:r>
              <a:rPr lang="en-AU" sz="1600" dirty="0">
                <a:cs typeface="Arial" panose="020B0604020202020204" pitchFamily="34" charset="0"/>
              </a:rPr>
              <a:t>and</a:t>
            </a:r>
            <a:r>
              <a:rPr lang="en-AU" sz="1600" spc="-65" dirty="0">
                <a:cs typeface="Arial" panose="020B0604020202020204" pitchFamily="34" charset="0"/>
              </a:rPr>
              <a:t> </a:t>
            </a:r>
            <a:r>
              <a:rPr lang="en-AU" sz="1600" dirty="0">
                <a:cs typeface="Arial" panose="020B0604020202020204" pitchFamily="34" charset="0"/>
              </a:rPr>
              <a:t>viticultural</a:t>
            </a:r>
            <a:r>
              <a:rPr lang="en-AU" sz="1600" spc="-60" dirty="0">
                <a:cs typeface="Arial" panose="020B0604020202020204" pitchFamily="34" charset="0"/>
              </a:rPr>
              <a:t> </a:t>
            </a:r>
            <a:r>
              <a:rPr lang="en-AU" sz="1600" dirty="0">
                <a:cs typeface="Arial" panose="020B0604020202020204" pitchFamily="34" charset="0"/>
              </a:rPr>
              <a:t>expertise</a:t>
            </a:r>
            <a:r>
              <a:rPr lang="en-AU" sz="1600" spc="-60" dirty="0">
                <a:cs typeface="Arial" panose="020B0604020202020204" pitchFamily="34" charset="0"/>
              </a:rPr>
              <a:t> </a:t>
            </a:r>
            <a:r>
              <a:rPr lang="en-AU" sz="1600" spc="-25" dirty="0">
                <a:cs typeface="Arial" panose="020B0604020202020204" pitchFamily="34" charset="0"/>
              </a:rPr>
              <a:t>are </a:t>
            </a:r>
            <a:r>
              <a:rPr lang="en-AU" sz="1600" dirty="0">
                <a:cs typeface="Arial" panose="020B0604020202020204" pitchFamily="34" charset="0"/>
              </a:rPr>
              <a:t>the</a:t>
            </a:r>
            <a:r>
              <a:rPr lang="en-AU" sz="1600" spc="-20" dirty="0">
                <a:cs typeface="Arial" panose="020B0604020202020204" pitchFamily="34" charset="0"/>
              </a:rPr>
              <a:t> </a:t>
            </a:r>
            <a:r>
              <a:rPr lang="en-AU" sz="1600" dirty="0">
                <a:cs typeface="Arial" panose="020B0604020202020204" pitchFamily="34" charset="0"/>
              </a:rPr>
              <a:t>hallmarks</a:t>
            </a:r>
            <a:r>
              <a:rPr lang="en-AU" sz="1600" spc="-10" dirty="0">
                <a:cs typeface="Arial" panose="020B0604020202020204" pitchFamily="34" charset="0"/>
              </a:rPr>
              <a:t> </a:t>
            </a:r>
            <a:r>
              <a:rPr lang="en-AU" sz="1600" dirty="0">
                <a:cs typeface="Arial" panose="020B0604020202020204" pitchFamily="34" charset="0"/>
              </a:rPr>
              <a:t>of</a:t>
            </a:r>
            <a:r>
              <a:rPr lang="en-AU" sz="1600" spc="-10" dirty="0">
                <a:cs typeface="Arial" panose="020B0604020202020204" pitchFamily="34" charset="0"/>
              </a:rPr>
              <a:t> </a:t>
            </a:r>
            <a:r>
              <a:rPr lang="en-AU" sz="1600" dirty="0">
                <a:cs typeface="Arial" panose="020B0604020202020204" pitchFamily="34" charset="0"/>
              </a:rPr>
              <a:t>this</a:t>
            </a:r>
            <a:r>
              <a:rPr lang="en-AU" sz="1600" spc="-5" dirty="0">
                <a:cs typeface="Arial" panose="020B0604020202020204" pitchFamily="34" charset="0"/>
              </a:rPr>
              <a:t> </a:t>
            </a:r>
            <a:r>
              <a:rPr lang="en-AU" sz="1600" spc="-10" dirty="0">
                <a:cs typeface="Arial" panose="020B0604020202020204" pitchFamily="34" charset="0"/>
              </a:rPr>
              <a:t>South Australian</a:t>
            </a:r>
            <a:r>
              <a:rPr lang="en-AU" sz="1600" spc="-30" dirty="0">
                <a:cs typeface="Arial" panose="020B0604020202020204" pitchFamily="34" charset="0"/>
              </a:rPr>
              <a:t> </a:t>
            </a:r>
            <a:r>
              <a:rPr lang="en-AU" sz="1600" dirty="0">
                <a:cs typeface="Arial" panose="020B0604020202020204" pitchFamily="34" charset="0"/>
              </a:rPr>
              <a:t>wine</a:t>
            </a:r>
            <a:r>
              <a:rPr lang="en-AU" sz="1600" spc="-20" dirty="0">
                <a:cs typeface="Arial" panose="020B0604020202020204" pitchFamily="34" charset="0"/>
              </a:rPr>
              <a:t> </a:t>
            </a:r>
            <a:r>
              <a:rPr lang="en-AU" sz="1600" spc="-10" dirty="0">
                <a:cs typeface="Arial" panose="020B0604020202020204" pitchFamily="34" charset="0"/>
              </a:rPr>
              <a:t>region.</a:t>
            </a:r>
            <a:endParaRPr lang="en-AU" sz="1600" dirty="0">
              <a:cs typeface="Arial" panose="020B0604020202020204" pitchFamily="34" charset="0"/>
            </a:endParaRPr>
          </a:p>
          <a:p>
            <a:pPr marL="297815" marR="135255" indent="-285750">
              <a:lnSpc>
                <a:spcPts val="2100"/>
              </a:lnSpc>
              <a:spcBef>
                <a:spcPts val="710"/>
              </a:spcBef>
              <a:buFont typeface="Arial" panose="020B0604020202020204" pitchFamily="34" charset="0"/>
              <a:buChar char="•"/>
              <a:tabLst>
                <a:tab pos="203200" algn="l"/>
              </a:tabLst>
            </a:pPr>
            <a:r>
              <a:rPr lang="en-AU" sz="1600" dirty="0">
                <a:cs typeface="Arial" panose="020B0604020202020204" pitchFamily="34" charset="0"/>
              </a:rPr>
              <a:t>Just</a:t>
            </a:r>
            <a:r>
              <a:rPr lang="en-AU" sz="1600" spc="-50" dirty="0">
                <a:cs typeface="Arial" panose="020B0604020202020204" pitchFamily="34" charset="0"/>
              </a:rPr>
              <a:t> </a:t>
            </a:r>
            <a:r>
              <a:rPr lang="en-AU" sz="1600" dirty="0">
                <a:cs typeface="Arial" panose="020B0604020202020204" pitchFamily="34" charset="0"/>
              </a:rPr>
              <a:t>two</a:t>
            </a:r>
            <a:r>
              <a:rPr lang="en-AU" sz="1600" spc="-40" dirty="0">
                <a:cs typeface="Arial" panose="020B0604020202020204" pitchFamily="34" charset="0"/>
              </a:rPr>
              <a:t> </a:t>
            </a:r>
            <a:r>
              <a:rPr lang="en-AU" sz="1600" dirty="0">
                <a:cs typeface="Arial" panose="020B0604020202020204" pitchFamily="34" charset="0"/>
              </a:rPr>
              <a:t>hours</a:t>
            </a:r>
            <a:r>
              <a:rPr lang="en-AU" sz="1600" spc="-40" dirty="0">
                <a:cs typeface="Arial" panose="020B0604020202020204" pitchFamily="34" charset="0"/>
              </a:rPr>
              <a:t> </a:t>
            </a:r>
            <a:r>
              <a:rPr lang="en-AU" sz="1600" dirty="0">
                <a:cs typeface="Arial" panose="020B0604020202020204" pitchFamily="34" charset="0"/>
              </a:rPr>
              <a:t>northeast</a:t>
            </a:r>
            <a:r>
              <a:rPr lang="en-AU" sz="1600" spc="-35" dirty="0">
                <a:cs typeface="Arial" panose="020B0604020202020204" pitchFamily="34" charset="0"/>
              </a:rPr>
              <a:t> </a:t>
            </a:r>
            <a:r>
              <a:rPr lang="en-AU" sz="1600" spc="-25" dirty="0">
                <a:cs typeface="Arial" panose="020B0604020202020204" pitchFamily="34" charset="0"/>
              </a:rPr>
              <a:t>of </a:t>
            </a:r>
            <a:r>
              <a:rPr lang="en-AU" sz="1600" spc="-10" dirty="0">
                <a:cs typeface="Arial" panose="020B0604020202020204" pitchFamily="34" charset="0"/>
              </a:rPr>
              <a:t>Adelaide,</a:t>
            </a:r>
            <a:r>
              <a:rPr lang="en-AU" sz="1600" spc="-65" dirty="0">
                <a:cs typeface="Arial" panose="020B0604020202020204" pitchFamily="34" charset="0"/>
              </a:rPr>
              <a:t> </a:t>
            </a:r>
            <a:r>
              <a:rPr lang="en-AU" sz="1600" dirty="0">
                <a:cs typeface="Arial" panose="020B0604020202020204" pitchFamily="34" charset="0"/>
              </a:rPr>
              <a:t>the</a:t>
            </a:r>
            <a:r>
              <a:rPr lang="en-AU" sz="1600" spc="-65" dirty="0">
                <a:cs typeface="Arial" panose="020B0604020202020204" pitchFamily="34" charset="0"/>
              </a:rPr>
              <a:t> </a:t>
            </a:r>
            <a:r>
              <a:rPr lang="en-AU" sz="1600" dirty="0">
                <a:cs typeface="Arial" panose="020B0604020202020204" pitchFamily="34" charset="0"/>
              </a:rPr>
              <a:t>region</a:t>
            </a:r>
            <a:r>
              <a:rPr lang="en-AU" sz="1600" spc="-65" dirty="0">
                <a:cs typeface="Arial" panose="020B0604020202020204" pitchFamily="34" charset="0"/>
              </a:rPr>
              <a:t> </a:t>
            </a:r>
            <a:r>
              <a:rPr lang="en-AU" sz="1600" spc="-25" dirty="0">
                <a:cs typeface="Arial" panose="020B0604020202020204" pitchFamily="34" charset="0"/>
              </a:rPr>
              <a:t>reaches </a:t>
            </a:r>
            <a:r>
              <a:rPr lang="en-AU" sz="1600" dirty="0">
                <a:cs typeface="Arial" panose="020B0604020202020204" pitchFamily="34" charset="0"/>
              </a:rPr>
              <a:t>from</a:t>
            </a:r>
            <a:r>
              <a:rPr lang="en-AU" sz="1600" spc="-45" dirty="0">
                <a:cs typeface="Arial" panose="020B0604020202020204" pitchFamily="34" charset="0"/>
              </a:rPr>
              <a:t> </a:t>
            </a:r>
            <a:r>
              <a:rPr lang="en-AU" sz="1600" dirty="0">
                <a:cs typeface="Arial" panose="020B0604020202020204" pitchFamily="34" charset="0"/>
              </a:rPr>
              <a:t>the</a:t>
            </a:r>
            <a:r>
              <a:rPr lang="en-AU" sz="1600" spc="-45" dirty="0">
                <a:cs typeface="Arial" panose="020B0604020202020204" pitchFamily="34" charset="0"/>
              </a:rPr>
              <a:t> </a:t>
            </a:r>
            <a:r>
              <a:rPr lang="en-AU" sz="1600" dirty="0">
                <a:cs typeface="Arial" panose="020B0604020202020204" pitchFamily="34" charset="0"/>
              </a:rPr>
              <a:t>iconic</a:t>
            </a:r>
            <a:r>
              <a:rPr lang="en-AU" sz="1600" spc="-45" dirty="0">
                <a:cs typeface="Arial" panose="020B0604020202020204" pitchFamily="34" charset="0"/>
              </a:rPr>
              <a:t> </a:t>
            </a:r>
            <a:r>
              <a:rPr lang="en-AU" sz="1600" dirty="0">
                <a:cs typeface="Arial" panose="020B0604020202020204" pitchFamily="34" charset="0"/>
              </a:rPr>
              <a:t>Murray</a:t>
            </a:r>
            <a:r>
              <a:rPr lang="en-AU" sz="1600" spc="-40" dirty="0">
                <a:cs typeface="Arial" panose="020B0604020202020204" pitchFamily="34" charset="0"/>
              </a:rPr>
              <a:t> </a:t>
            </a:r>
            <a:r>
              <a:rPr lang="en-AU" sz="1600" spc="-20" dirty="0">
                <a:cs typeface="Arial" panose="020B0604020202020204" pitchFamily="34" charset="0"/>
              </a:rPr>
              <a:t>River </a:t>
            </a:r>
            <a:r>
              <a:rPr lang="en-AU" sz="1600" dirty="0">
                <a:cs typeface="Arial" panose="020B0604020202020204" pitchFamily="34" charset="0"/>
              </a:rPr>
              <a:t>to</a:t>
            </a:r>
            <a:r>
              <a:rPr lang="en-AU" sz="1600" spc="-30" dirty="0">
                <a:cs typeface="Arial" panose="020B0604020202020204" pitchFamily="34" charset="0"/>
              </a:rPr>
              <a:t> </a:t>
            </a:r>
            <a:r>
              <a:rPr lang="en-AU" sz="1600" dirty="0">
                <a:cs typeface="Arial" panose="020B0604020202020204" pitchFamily="34" charset="0"/>
              </a:rPr>
              <a:t>the</a:t>
            </a:r>
            <a:r>
              <a:rPr lang="en-AU" sz="1600" spc="-25" dirty="0">
                <a:cs typeface="Arial" panose="020B0604020202020204" pitchFamily="34" charset="0"/>
              </a:rPr>
              <a:t> </a:t>
            </a:r>
            <a:r>
              <a:rPr lang="en-AU" sz="1600" dirty="0">
                <a:cs typeface="Arial" panose="020B0604020202020204" pitchFamily="34" charset="0"/>
              </a:rPr>
              <a:t>edge</a:t>
            </a:r>
            <a:r>
              <a:rPr lang="en-AU" sz="1600" spc="-30" dirty="0">
                <a:cs typeface="Arial" panose="020B0604020202020204" pitchFamily="34" charset="0"/>
              </a:rPr>
              <a:t> </a:t>
            </a:r>
            <a:r>
              <a:rPr lang="en-AU" sz="1600" dirty="0">
                <a:cs typeface="Arial" panose="020B0604020202020204" pitchFamily="34" charset="0"/>
              </a:rPr>
              <a:t>of</a:t>
            </a:r>
            <a:r>
              <a:rPr lang="en-AU" sz="1600" spc="-25" dirty="0">
                <a:cs typeface="Arial" panose="020B0604020202020204" pitchFamily="34" charset="0"/>
              </a:rPr>
              <a:t> </a:t>
            </a:r>
            <a:r>
              <a:rPr lang="en-AU" sz="1600" dirty="0">
                <a:cs typeface="Arial" panose="020B0604020202020204" pitchFamily="34" charset="0"/>
              </a:rPr>
              <a:t>the</a:t>
            </a:r>
            <a:r>
              <a:rPr lang="en-AU" sz="1600" spc="-25" dirty="0">
                <a:cs typeface="Arial" panose="020B0604020202020204" pitchFamily="34" charset="0"/>
              </a:rPr>
              <a:t> </a:t>
            </a:r>
            <a:r>
              <a:rPr lang="en-AU" sz="1600" spc="-10" dirty="0">
                <a:cs typeface="Arial" panose="020B0604020202020204" pitchFamily="34" charset="0"/>
              </a:rPr>
              <a:t>Great Australian</a:t>
            </a:r>
            <a:r>
              <a:rPr lang="en-AU" sz="1600" spc="-40" dirty="0">
                <a:cs typeface="Arial" panose="020B0604020202020204" pitchFamily="34" charset="0"/>
              </a:rPr>
              <a:t> </a:t>
            </a:r>
            <a:r>
              <a:rPr lang="en-AU" sz="1600" spc="-10" dirty="0">
                <a:cs typeface="Arial" panose="020B0604020202020204" pitchFamily="34" charset="0"/>
              </a:rPr>
              <a:t>Outback.</a:t>
            </a:r>
            <a:endParaRPr lang="en-AU" sz="1600" dirty="0">
              <a:cs typeface="Arial" panose="020B0604020202020204" pitchFamily="34" charset="0"/>
            </a:endParaRPr>
          </a:p>
          <a:p>
            <a:pPr marL="297815" marR="9525" indent="-285750">
              <a:lnSpc>
                <a:spcPts val="2100"/>
              </a:lnSpc>
              <a:spcBef>
                <a:spcPts val="710"/>
              </a:spcBef>
              <a:buFont typeface="Arial" panose="020B0604020202020204" pitchFamily="34" charset="0"/>
              <a:buChar char="•"/>
              <a:tabLst>
                <a:tab pos="203200" algn="l"/>
              </a:tabLst>
            </a:pPr>
            <a:r>
              <a:rPr lang="en-AU" sz="1600" dirty="0">
                <a:cs typeface="Arial" panose="020B0604020202020204" pitchFamily="34" charset="0"/>
              </a:rPr>
              <a:t>As</a:t>
            </a:r>
            <a:r>
              <a:rPr lang="en-AU" sz="1600" spc="-15" dirty="0">
                <a:cs typeface="Arial" panose="020B0604020202020204" pitchFamily="34" charset="0"/>
              </a:rPr>
              <a:t> </a:t>
            </a:r>
            <a:r>
              <a:rPr lang="en-AU" sz="1600" dirty="0">
                <a:cs typeface="Arial" panose="020B0604020202020204" pitchFamily="34" charset="0"/>
              </a:rPr>
              <a:t>the</a:t>
            </a:r>
            <a:r>
              <a:rPr lang="en-AU" sz="1600" spc="-15" dirty="0">
                <a:cs typeface="Arial" panose="020B0604020202020204" pitchFamily="34" charset="0"/>
              </a:rPr>
              <a:t> </a:t>
            </a:r>
            <a:r>
              <a:rPr lang="en-AU" sz="1600" spc="-10" dirty="0">
                <a:cs typeface="Arial" panose="020B0604020202020204" pitchFamily="34" charset="0"/>
              </a:rPr>
              <a:t>largest</a:t>
            </a:r>
            <a:r>
              <a:rPr lang="en-AU" sz="1600" spc="-15" dirty="0">
                <a:cs typeface="Arial" panose="020B0604020202020204" pitchFamily="34" charset="0"/>
              </a:rPr>
              <a:t> </a:t>
            </a:r>
            <a:r>
              <a:rPr lang="en-AU" sz="1600" dirty="0">
                <a:cs typeface="Arial" panose="020B0604020202020204" pitchFamily="34" charset="0"/>
              </a:rPr>
              <a:t>wine</a:t>
            </a:r>
            <a:r>
              <a:rPr lang="en-AU" sz="1600" spc="-15" dirty="0">
                <a:cs typeface="Arial" panose="020B0604020202020204" pitchFamily="34" charset="0"/>
              </a:rPr>
              <a:t> </a:t>
            </a:r>
            <a:r>
              <a:rPr lang="en-AU" sz="1600" dirty="0">
                <a:cs typeface="Arial" panose="020B0604020202020204" pitchFamily="34" charset="0"/>
              </a:rPr>
              <a:t>hub</a:t>
            </a:r>
            <a:r>
              <a:rPr lang="en-AU" sz="1600" spc="-15" dirty="0">
                <a:cs typeface="Arial" panose="020B0604020202020204" pitchFamily="34" charset="0"/>
              </a:rPr>
              <a:t> </a:t>
            </a:r>
            <a:r>
              <a:rPr lang="en-AU" sz="1600" spc="-25" dirty="0">
                <a:cs typeface="Arial" panose="020B0604020202020204" pitchFamily="34" charset="0"/>
              </a:rPr>
              <a:t>in </a:t>
            </a:r>
            <a:r>
              <a:rPr lang="en-AU" sz="1600" spc="-10" dirty="0">
                <a:cs typeface="Arial" panose="020B0604020202020204" pitchFamily="34" charset="0"/>
              </a:rPr>
              <a:t>Australia,</a:t>
            </a:r>
            <a:r>
              <a:rPr lang="en-AU" sz="1600" spc="-70" dirty="0">
                <a:cs typeface="Arial" panose="020B0604020202020204" pitchFamily="34" charset="0"/>
              </a:rPr>
              <a:t> </a:t>
            </a:r>
            <a:r>
              <a:rPr lang="en-AU" sz="1600" dirty="0">
                <a:cs typeface="Arial" panose="020B0604020202020204" pitchFamily="34" charset="0"/>
              </a:rPr>
              <a:t>Riverland</a:t>
            </a:r>
            <a:r>
              <a:rPr lang="en-AU" sz="1600" spc="-55" dirty="0">
                <a:cs typeface="Arial" panose="020B0604020202020204" pitchFamily="34" charset="0"/>
              </a:rPr>
              <a:t> </a:t>
            </a:r>
            <a:r>
              <a:rPr lang="en-AU" sz="1600" spc="-10" dirty="0">
                <a:cs typeface="Arial" panose="020B0604020202020204" pitchFamily="34" charset="0"/>
              </a:rPr>
              <a:t>combines </a:t>
            </a:r>
            <a:r>
              <a:rPr lang="en-AU" sz="1600" dirty="0">
                <a:cs typeface="Arial" panose="020B0604020202020204" pitchFamily="34" charset="0"/>
              </a:rPr>
              <a:t>modern</a:t>
            </a:r>
            <a:r>
              <a:rPr lang="en-AU" sz="1600" spc="-50" dirty="0">
                <a:cs typeface="Arial" panose="020B0604020202020204" pitchFamily="34" charset="0"/>
              </a:rPr>
              <a:t> </a:t>
            </a:r>
            <a:r>
              <a:rPr lang="en-AU" sz="1600" dirty="0">
                <a:cs typeface="Arial" panose="020B0604020202020204" pitchFamily="34" charset="0"/>
              </a:rPr>
              <a:t>innovation</a:t>
            </a:r>
            <a:r>
              <a:rPr lang="en-AU" sz="1600" spc="-50" dirty="0">
                <a:cs typeface="Arial" panose="020B0604020202020204" pitchFamily="34" charset="0"/>
              </a:rPr>
              <a:t> </a:t>
            </a:r>
            <a:r>
              <a:rPr lang="en-AU" sz="1600" dirty="0">
                <a:cs typeface="Arial" panose="020B0604020202020204" pitchFamily="34" charset="0"/>
              </a:rPr>
              <a:t>with</a:t>
            </a:r>
            <a:r>
              <a:rPr lang="en-AU" sz="1600" spc="-50" dirty="0">
                <a:cs typeface="Arial" panose="020B0604020202020204" pitchFamily="34" charset="0"/>
              </a:rPr>
              <a:t> </a:t>
            </a:r>
            <a:r>
              <a:rPr lang="en-AU" sz="1600" spc="-10" dirty="0">
                <a:cs typeface="Arial" panose="020B0604020202020204" pitchFamily="34" charset="0"/>
              </a:rPr>
              <a:t>time - </a:t>
            </a:r>
            <a:r>
              <a:rPr lang="en-AU" sz="1600" spc="-20" dirty="0">
                <a:cs typeface="Arial" panose="020B0604020202020204" pitchFamily="34" charset="0"/>
              </a:rPr>
              <a:t>tested</a:t>
            </a:r>
            <a:r>
              <a:rPr lang="en-AU" sz="1600" spc="-70" dirty="0">
                <a:cs typeface="Arial" panose="020B0604020202020204" pitchFamily="34" charset="0"/>
              </a:rPr>
              <a:t> </a:t>
            </a:r>
            <a:r>
              <a:rPr lang="en-AU" sz="1600" spc="-10" dirty="0">
                <a:cs typeface="Arial" panose="020B0604020202020204" pitchFamily="34" charset="0"/>
              </a:rPr>
              <a:t>technique.</a:t>
            </a:r>
            <a:endParaRPr lang="en-AU" sz="1600" dirty="0">
              <a:cs typeface="Arial" panose="020B0604020202020204" pitchFamily="34" charset="0"/>
            </a:endParaRPr>
          </a:p>
        </p:txBody>
      </p:sp>
    </p:spTree>
    <p:extLst>
      <p:ext uri="{BB962C8B-B14F-4D97-AF65-F5344CB8AC3E}">
        <p14:creationId xmlns:p14="http://schemas.microsoft.com/office/powerpoint/2010/main" val="100719953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39739" y="368300"/>
            <a:ext cx="435226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71271" y="3849418"/>
            <a:ext cx="2382787" cy="662774"/>
          </a:xfrm>
        </p:spPr>
        <p:txBody>
          <a:bodyPr/>
          <a:lstStyle/>
          <a:p>
            <a:r>
              <a:rPr lang="en-US" dirty="0"/>
              <a:t>In the Beginning</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71271" y="4575995"/>
            <a:ext cx="2382786" cy="1461301"/>
          </a:xfrm>
        </p:spPr>
        <p:txBody>
          <a:bodyPr/>
          <a:lstStyle/>
          <a:p>
            <a:pPr marR="5080">
              <a:lnSpc>
                <a:spcPct val="82000"/>
              </a:lnSpc>
              <a:spcBef>
                <a:spcPts val="0"/>
              </a:spcBef>
            </a:pPr>
            <a:r>
              <a:rPr lang="en-AU" dirty="0">
                <a:cs typeface="Arial" panose="020B0604020202020204" pitchFamily="34" charset="0"/>
              </a:rPr>
              <a:t>The</a:t>
            </a:r>
            <a:r>
              <a:rPr lang="en-AU" spc="-50" dirty="0">
                <a:cs typeface="Arial" panose="020B0604020202020204" pitchFamily="34" charset="0"/>
              </a:rPr>
              <a:t> </a:t>
            </a:r>
            <a:r>
              <a:rPr lang="en-AU" dirty="0">
                <a:cs typeface="Arial" panose="020B0604020202020204" pitchFamily="34" charset="0"/>
              </a:rPr>
              <a:t>traditional</a:t>
            </a:r>
            <a:r>
              <a:rPr lang="en-AU" spc="-40" dirty="0">
                <a:cs typeface="Arial" panose="020B0604020202020204" pitchFamily="34" charset="0"/>
              </a:rPr>
              <a:t> </a:t>
            </a:r>
            <a:r>
              <a:rPr lang="en-AU" dirty="0">
                <a:cs typeface="Arial" panose="020B0604020202020204" pitchFamily="34" charset="0"/>
              </a:rPr>
              <a:t>owners</a:t>
            </a:r>
            <a:r>
              <a:rPr lang="en-AU" spc="-35" dirty="0">
                <a:cs typeface="Arial" panose="020B0604020202020204" pitchFamily="34" charset="0"/>
              </a:rPr>
              <a:t> </a:t>
            </a:r>
            <a:r>
              <a:rPr lang="en-AU" spc="-25" dirty="0">
                <a:cs typeface="Arial" panose="020B0604020202020204" pitchFamily="34" charset="0"/>
              </a:rPr>
              <a:t>of </a:t>
            </a:r>
            <a:r>
              <a:rPr lang="en-AU" dirty="0">
                <a:cs typeface="Arial" panose="020B0604020202020204" pitchFamily="34" charset="0"/>
              </a:rPr>
              <a:t>Riverland,</a:t>
            </a:r>
            <a:r>
              <a:rPr lang="en-AU" spc="-45" dirty="0">
                <a:cs typeface="Arial" panose="020B0604020202020204" pitchFamily="34" charset="0"/>
              </a:rPr>
              <a:t> </a:t>
            </a:r>
            <a:r>
              <a:rPr lang="en-AU" dirty="0">
                <a:cs typeface="Arial" panose="020B0604020202020204" pitchFamily="34" charset="0"/>
              </a:rPr>
              <a:t>home</a:t>
            </a:r>
            <a:r>
              <a:rPr lang="en-AU" spc="-35" dirty="0">
                <a:cs typeface="Arial" panose="020B0604020202020204" pitchFamily="34" charset="0"/>
              </a:rPr>
              <a:t> </a:t>
            </a:r>
            <a:r>
              <a:rPr lang="en-AU" dirty="0">
                <a:cs typeface="Arial" panose="020B0604020202020204" pitchFamily="34" charset="0"/>
              </a:rPr>
              <a:t>to</a:t>
            </a:r>
            <a:r>
              <a:rPr lang="en-AU" spc="-30" dirty="0">
                <a:cs typeface="Arial" panose="020B0604020202020204" pitchFamily="34" charset="0"/>
              </a:rPr>
              <a:t> </a:t>
            </a:r>
            <a:r>
              <a:rPr lang="en-AU" spc="-20" dirty="0">
                <a:cs typeface="Arial" panose="020B0604020202020204" pitchFamily="34" charset="0"/>
              </a:rPr>
              <a:t>many </a:t>
            </a:r>
            <a:r>
              <a:rPr lang="en-AU" spc="-10" dirty="0">
                <a:cs typeface="Arial" panose="020B0604020202020204" pitchFamily="34" charset="0"/>
              </a:rPr>
              <a:t>sacred</a:t>
            </a:r>
            <a:r>
              <a:rPr lang="en-AU" spc="-55" dirty="0">
                <a:cs typeface="Arial" panose="020B0604020202020204" pitchFamily="34" charset="0"/>
              </a:rPr>
              <a:t> </a:t>
            </a:r>
            <a:r>
              <a:rPr lang="en-AU" dirty="0">
                <a:cs typeface="Arial" panose="020B0604020202020204" pitchFamily="34" charset="0"/>
              </a:rPr>
              <a:t>cultural</a:t>
            </a:r>
            <a:r>
              <a:rPr lang="en-AU" spc="-55" dirty="0">
                <a:cs typeface="Arial" panose="020B0604020202020204" pitchFamily="34" charset="0"/>
              </a:rPr>
              <a:t> </a:t>
            </a:r>
            <a:r>
              <a:rPr lang="en-AU" dirty="0">
                <a:cs typeface="Arial" panose="020B0604020202020204" pitchFamily="34" charset="0"/>
              </a:rPr>
              <a:t>sites,</a:t>
            </a:r>
            <a:r>
              <a:rPr lang="en-AU" spc="-55" dirty="0">
                <a:cs typeface="Arial" panose="020B0604020202020204" pitchFamily="34" charset="0"/>
              </a:rPr>
              <a:t> </a:t>
            </a:r>
            <a:r>
              <a:rPr lang="en-AU" dirty="0">
                <a:cs typeface="Arial" panose="020B0604020202020204" pitchFamily="34" charset="0"/>
              </a:rPr>
              <a:t>are</a:t>
            </a:r>
            <a:r>
              <a:rPr lang="en-AU" spc="-50" dirty="0">
                <a:cs typeface="Arial" panose="020B0604020202020204" pitchFamily="34" charset="0"/>
              </a:rPr>
              <a:t> </a:t>
            </a:r>
            <a:r>
              <a:rPr lang="en-AU" spc="-25" dirty="0">
                <a:cs typeface="Arial" panose="020B0604020202020204" pitchFamily="34" charset="0"/>
              </a:rPr>
              <a:t>the </a:t>
            </a:r>
            <a:r>
              <a:rPr lang="en-AU" dirty="0" err="1">
                <a:cs typeface="Arial" panose="020B0604020202020204" pitchFamily="34" charset="0"/>
              </a:rPr>
              <a:t>Erawirung</a:t>
            </a:r>
            <a:r>
              <a:rPr lang="en-AU" spc="-75" dirty="0">
                <a:cs typeface="Arial" panose="020B0604020202020204" pitchFamily="34" charset="0"/>
              </a:rPr>
              <a:t> </a:t>
            </a:r>
            <a:r>
              <a:rPr lang="en-AU" spc="-10" dirty="0">
                <a:cs typeface="Arial" panose="020B0604020202020204" pitchFamily="34" charset="0"/>
              </a:rPr>
              <a:t>people.</a:t>
            </a:r>
            <a:endParaRPr lang="en-AU"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US" dirty="0">
                <a:solidFill>
                  <a:schemeClr val="accent5"/>
                </a:solidFill>
              </a:rPr>
              <a:t>THE HISTORY OF THE RIVERLAND</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302330" y="4256718"/>
            <a:ext cx="269827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en-AU" sz="1600" dirty="0">
                <a:cs typeface="Arial" panose="020B0604020202020204" pitchFamily="34" charset="0"/>
              </a:rPr>
              <a:t>‘Soldier</a:t>
            </a:r>
            <a:r>
              <a:rPr lang="en-AU" sz="1600" spc="-5" dirty="0">
                <a:cs typeface="Arial" panose="020B0604020202020204" pitchFamily="34" charset="0"/>
              </a:rPr>
              <a:t> </a:t>
            </a:r>
            <a:r>
              <a:rPr lang="en-AU" sz="1600" spc="-10" dirty="0">
                <a:cs typeface="Arial" panose="020B0604020202020204" pitchFamily="34" charset="0"/>
              </a:rPr>
              <a:t>Settlement</a:t>
            </a:r>
            <a:r>
              <a:rPr lang="en-AU" sz="1600" spc="-5" dirty="0">
                <a:cs typeface="Arial" panose="020B0604020202020204" pitchFamily="34" charset="0"/>
              </a:rPr>
              <a:t> </a:t>
            </a:r>
            <a:r>
              <a:rPr lang="en-AU" sz="1600" spc="-10" dirty="0">
                <a:cs typeface="Arial" panose="020B0604020202020204" pitchFamily="34" charset="0"/>
              </a:rPr>
              <a:t>Bill’ </a:t>
            </a:r>
            <a:r>
              <a:rPr lang="en-AU" sz="1600" dirty="0">
                <a:cs typeface="Arial" panose="020B0604020202020204" pitchFamily="34" charset="0"/>
              </a:rPr>
              <a:t>passed.</a:t>
            </a:r>
            <a:r>
              <a:rPr lang="en-AU" sz="1600" spc="-60" dirty="0">
                <a:cs typeface="Arial" panose="020B0604020202020204" pitchFamily="34" charset="0"/>
              </a:rPr>
              <a:t> </a:t>
            </a:r>
            <a:r>
              <a:rPr lang="en-AU" sz="1600" dirty="0">
                <a:cs typeface="Arial" panose="020B0604020202020204" pitchFamily="34" charset="0"/>
              </a:rPr>
              <a:t>Many</a:t>
            </a:r>
            <a:r>
              <a:rPr lang="en-AU" sz="1600" spc="-45" dirty="0">
                <a:cs typeface="Arial" panose="020B0604020202020204" pitchFamily="34" charset="0"/>
              </a:rPr>
              <a:t> </a:t>
            </a:r>
            <a:r>
              <a:rPr lang="en-AU" sz="1600" spc="-10" dirty="0">
                <a:cs typeface="Arial" panose="020B0604020202020204" pitchFamily="34" charset="0"/>
              </a:rPr>
              <a:t>immigrants </a:t>
            </a:r>
            <a:r>
              <a:rPr lang="en-AU" sz="1600" dirty="0">
                <a:cs typeface="Arial" panose="020B0604020202020204" pitchFamily="34" charset="0"/>
              </a:rPr>
              <a:t>move</a:t>
            </a:r>
            <a:r>
              <a:rPr lang="en-AU" sz="1600" spc="-60" dirty="0">
                <a:cs typeface="Arial" panose="020B0604020202020204" pitchFamily="34" charset="0"/>
              </a:rPr>
              <a:t> </a:t>
            </a:r>
            <a:r>
              <a:rPr lang="en-AU" sz="1600" dirty="0">
                <a:cs typeface="Arial" panose="020B0604020202020204" pitchFamily="34" charset="0"/>
              </a:rPr>
              <a:t>to</a:t>
            </a:r>
            <a:r>
              <a:rPr lang="en-AU" sz="1600" spc="-50" dirty="0">
                <a:cs typeface="Arial" panose="020B0604020202020204" pitchFamily="34" charset="0"/>
              </a:rPr>
              <a:t> </a:t>
            </a:r>
            <a:r>
              <a:rPr lang="en-AU" sz="1600" dirty="0">
                <a:cs typeface="Arial" panose="020B0604020202020204" pitchFamily="34" charset="0"/>
              </a:rPr>
              <a:t>the</a:t>
            </a:r>
            <a:r>
              <a:rPr lang="en-AU" sz="1600" spc="-50" dirty="0">
                <a:cs typeface="Arial" panose="020B0604020202020204" pitchFamily="34" charset="0"/>
              </a:rPr>
              <a:t> </a:t>
            </a:r>
            <a:r>
              <a:rPr lang="en-AU" sz="1600" dirty="0">
                <a:cs typeface="Arial" panose="020B0604020202020204" pitchFamily="34" charset="0"/>
              </a:rPr>
              <a:t>area,</a:t>
            </a:r>
            <a:r>
              <a:rPr lang="en-AU" sz="1600" spc="-45" dirty="0">
                <a:cs typeface="Arial" panose="020B0604020202020204" pitchFamily="34" charset="0"/>
              </a:rPr>
              <a:t> </a:t>
            </a:r>
            <a:r>
              <a:rPr lang="en-AU" sz="1600" spc="-10" dirty="0">
                <a:cs typeface="Arial" panose="020B0604020202020204" pitchFamily="34" charset="0"/>
              </a:rPr>
              <a:t>bringing </a:t>
            </a:r>
            <a:r>
              <a:rPr lang="en-AU" sz="1600" dirty="0">
                <a:cs typeface="Arial" panose="020B0604020202020204" pitchFamily="34" charset="0"/>
              </a:rPr>
              <a:t>their</a:t>
            </a:r>
            <a:r>
              <a:rPr lang="en-AU" sz="1600" spc="-25" dirty="0">
                <a:cs typeface="Arial" panose="020B0604020202020204" pitchFamily="34" charset="0"/>
              </a:rPr>
              <a:t> </a:t>
            </a:r>
            <a:r>
              <a:rPr lang="en-AU" sz="1600" spc="-10" dirty="0">
                <a:cs typeface="Arial" panose="020B0604020202020204" pitchFamily="34" charset="0"/>
              </a:rPr>
              <a:t>European</a:t>
            </a:r>
            <a:r>
              <a:rPr lang="en-AU" sz="1600" spc="-25" dirty="0">
                <a:cs typeface="Arial" panose="020B0604020202020204" pitchFamily="34" charset="0"/>
              </a:rPr>
              <a:t> </a:t>
            </a:r>
            <a:r>
              <a:rPr lang="en-AU" sz="1600" spc="-10" dirty="0">
                <a:cs typeface="Arial" panose="020B0604020202020204" pitchFamily="34" charset="0"/>
              </a:rPr>
              <a:t>farming </a:t>
            </a:r>
            <a:r>
              <a:rPr lang="en-AU" sz="1600" dirty="0">
                <a:cs typeface="Arial" panose="020B0604020202020204" pitchFamily="34" charset="0"/>
              </a:rPr>
              <a:t>and</a:t>
            </a:r>
            <a:r>
              <a:rPr lang="en-AU" sz="1600" spc="-35" dirty="0">
                <a:cs typeface="Arial" panose="020B0604020202020204" pitchFamily="34" charset="0"/>
              </a:rPr>
              <a:t> </a:t>
            </a:r>
            <a:r>
              <a:rPr lang="en-AU" sz="1600" spc="-10" dirty="0">
                <a:cs typeface="Arial" panose="020B0604020202020204" pitchFamily="34" charset="0"/>
              </a:rPr>
              <a:t>vineyard</a:t>
            </a:r>
            <a:r>
              <a:rPr lang="en-AU" sz="1600" spc="-25" dirty="0">
                <a:cs typeface="Arial" panose="020B0604020202020204" pitchFamily="34" charset="0"/>
              </a:rPr>
              <a:t> </a:t>
            </a:r>
            <a:r>
              <a:rPr lang="en-AU" sz="1600" spc="-10" dirty="0">
                <a:cs typeface="Arial" panose="020B0604020202020204" pitchFamily="34" charset="0"/>
              </a:rPr>
              <a:t>practices.</a:t>
            </a:r>
            <a:endParaRPr lang="en-AU" sz="1600" dirty="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280373" y="354287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1919</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67689" y="1036350"/>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A PIONEERS DREAM</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010807" y="2361898"/>
            <a:ext cx="2269566" cy="1461301"/>
          </a:xfrm>
        </p:spPr>
        <p:txBody>
          <a:bodyPr/>
          <a:lstStyle/>
          <a:p>
            <a:pPr marL="0" indent="0">
              <a:lnSpc>
                <a:spcPct val="95000"/>
              </a:lnSpc>
              <a:spcBef>
                <a:spcPts val="800"/>
              </a:spcBef>
              <a:buNone/>
            </a:pPr>
            <a:r>
              <a:rPr lang="en-AU" sz="1600" spc="-10" dirty="0"/>
              <a:t>Traditional</a:t>
            </a:r>
            <a:r>
              <a:rPr lang="en-AU" sz="1600" spc="-65" dirty="0"/>
              <a:t> </a:t>
            </a:r>
            <a:r>
              <a:rPr lang="en-AU" sz="1600" dirty="0"/>
              <a:t>owners</a:t>
            </a:r>
            <a:r>
              <a:rPr lang="en-AU" sz="1600" spc="-50" dirty="0"/>
              <a:t> </a:t>
            </a:r>
            <a:r>
              <a:rPr lang="en-AU" sz="1600" spc="-25" dirty="0"/>
              <a:t>of </a:t>
            </a:r>
            <a:r>
              <a:rPr lang="en-AU" sz="1600" dirty="0"/>
              <a:t>Riverland</a:t>
            </a:r>
            <a:r>
              <a:rPr lang="en-AU" sz="1600" spc="-60" dirty="0"/>
              <a:t> </a:t>
            </a:r>
            <a:r>
              <a:rPr lang="en-AU" sz="1600" dirty="0"/>
              <a:t>are</a:t>
            </a:r>
            <a:r>
              <a:rPr lang="en-AU" sz="1600" spc="-55" dirty="0"/>
              <a:t> </a:t>
            </a:r>
            <a:r>
              <a:rPr lang="en-AU" sz="1600" spc="-10" dirty="0"/>
              <a:t>joined </a:t>
            </a:r>
            <a:r>
              <a:rPr lang="en-AU" sz="1600" dirty="0"/>
              <a:t>by</a:t>
            </a:r>
            <a:r>
              <a:rPr lang="en-AU" sz="1600" spc="-45" dirty="0"/>
              <a:t> </a:t>
            </a:r>
            <a:r>
              <a:rPr lang="en-AU" sz="1600" spc="-10" dirty="0"/>
              <a:t>European</a:t>
            </a:r>
            <a:r>
              <a:rPr lang="en-AU" sz="1600" spc="-40" dirty="0"/>
              <a:t> </a:t>
            </a:r>
            <a:r>
              <a:rPr lang="en-AU" sz="1600" spc="-10" dirty="0"/>
              <a:t>settlers.</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981499" y="1648058"/>
            <a:ext cx="2120040" cy="662774"/>
          </a:xfrm>
        </p:spPr>
        <p:txBody>
          <a:bodyPr/>
          <a:lstStyle/>
          <a:p>
            <a:r>
              <a:rPr lang="en-US" dirty="0"/>
              <a:t>1830</a:t>
            </a:r>
          </a:p>
        </p:txBody>
      </p:sp>
      <p:sp>
        <p:nvSpPr>
          <p:cNvPr id="7" name="Oval 6">
            <a:extLst>
              <a:ext uri="{FF2B5EF4-FFF2-40B4-BE49-F238E27FC236}">
                <a16:creationId xmlns:a16="http://schemas.microsoft.com/office/drawing/2014/main" id="{708EC02C-5A3E-9CEF-7738-7F00ADF1FD8A}"/>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40130353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167580"/>
            <a:ext cx="2512463" cy="1461301"/>
          </a:xfrm>
        </p:spPr>
        <p:txBody>
          <a:bodyPr/>
          <a:lstStyle/>
          <a:p>
            <a:pPr marR="5080">
              <a:lnSpc>
                <a:spcPts val="1600"/>
              </a:lnSpc>
              <a:spcBef>
                <a:spcPts val="300"/>
              </a:spcBef>
            </a:pPr>
            <a:r>
              <a:rPr lang="en-AU" sz="1600" dirty="0">
                <a:latin typeface="Arial" panose="020B0604020202020204" pitchFamily="34" charset="0"/>
                <a:cs typeface="Arial" panose="020B0604020202020204" pitchFamily="34" charset="0"/>
              </a:rPr>
              <a:t>Riverland</a:t>
            </a:r>
            <a:r>
              <a:rPr lang="en-AU" sz="1600" spc="-4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gains</a:t>
            </a:r>
            <a:r>
              <a:rPr lang="en-AU" sz="1600" spc="-25" dirty="0">
                <a:latin typeface="Arial" panose="020B0604020202020204" pitchFamily="34" charset="0"/>
                <a:cs typeface="Arial" panose="020B0604020202020204" pitchFamily="34" charset="0"/>
              </a:rPr>
              <a:t> </a:t>
            </a:r>
            <a:r>
              <a:rPr lang="en-AU" sz="1600" spc="-20" dirty="0">
                <a:latin typeface="Arial" panose="020B0604020202020204" pitchFamily="34" charset="0"/>
                <a:cs typeface="Arial" panose="020B0604020202020204" pitchFamily="34" charset="0"/>
              </a:rPr>
              <a:t>momentum </a:t>
            </a:r>
            <a:r>
              <a:rPr lang="en-AU" sz="1600" dirty="0">
                <a:latin typeface="Arial" panose="020B0604020202020204" pitchFamily="34" charset="0"/>
                <a:cs typeface="Arial" panose="020B0604020202020204" pitchFamily="34" charset="0"/>
              </a:rPr>
              <a:t>as</a:t>
            </a:r>
            <a:r>
              <a:rPr lang="en-AU" sz="1600" spc="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Berri</a:t>
            </a:r>
            <a:r>
              <a:rPr lang="en-AU" sz="1600" spc="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Co-</a:t>
            </a:r>
            <a:r>
              <a:rPr lang="en-AU" sz="1600" dirty="0">
                <a:latin typeface="Arial" panose="020B0604020202020204" pitchFamily="34" charset="0"/>
                <a:cs typeface="Arial" panose="020B0604020202020204" pitchFamily="34" charset="0"/>
              </a:rPr>
              <a:t>Op</a:t>
            </a:r>
            <a:r>
              <a:rPr lang="en-AU" sz="1600" spc="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opens, providing</a:t>
            </a:r>
            <a:r>
              <a:rPr lang="en-AU" sz="1600" spc="-3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an</a:t>
            </a:r>
            <a:r>
              <a:rPr lang="en-AU" sz="1600" spc="-3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outlet</a:t>
            </a:r>
            <a:r>
              <a:rPr lang="en-AU" sz="1600" spc="-3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for</a:t>
            </a:r>
            <a:r>
              <a:rPr lang="en-AU" sz="1600" spc="-25" dirty="0">
                <a:latin typeface="Arial" panose="020B0604020202020204" pitchFamily="34" charset="0"/>
                <a:cs typeface="Arial" panose="020B0604020202020204" pitchFamily="34" charset="0"/>
              </a:rPr>
              <a:t> new </a:t>
            </a:r>
            <a:r>
              <a:rPr lang="en-AU" sz="1600" spc="-10" dirty="0">
                <a:latin typeface="Arial" panose="020B0604020202020204" pitchFamily="34" charset="0"/>
                <a:cs typeface="Arial" panose="020B0604020202020204" pitchFamily="34" charset="0"/>
              </a:rPr>
              <a:t>vineyards</a:t>
            </a:r>
            <a:r>
              <a:rPr lang="en-AU" sz="1600" spc="-5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to</a:t>
            </a:r>
            <a:r>
              <a:rPr lang="en-AU" sz="1600" spc="-4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process</a:t>
            </a:r>
            <a:r>
              <a:rPr lang="en-AU" sz="1600" spc="-4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fruit.</a:t>
            </a:r>
            <a:endParaRPr lang="en-AU" sz="16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1920s – 1950s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22136" y="2375293"/>
            <a:ext cx="1932832" cy="662775"/>
          </a:xfrm>
        </p:spPr>
        <p:txBody>
          <a:bodyPr/>
          <a:lstStyle/>
          <a:p>
            <a:pPr marR="99060">
              <a:lnSpc>
                <a:spcPts val="1600"/>
              </a:lnSpc>
              <a:spcBef>
                <a:spcPts val="330"/>
              </a:spcBef>
            </a:pPr>
            <a:r>
              <a:rPr lang="en-AU" sz="1600" spc="-10" dirty="0">
                <a:latin typeface="Arial" panose="020B0604020202020204" pitchFamily="34" charset="0"/>
                <a:cs typeface="Arial" panose="020B0604020202020204" pitchFamily="34" charset="0"/>
              </a:rPr>
              <a:t>Region</a:t>
            </a:r>
            <a:r>
              <a:rPr lang="en-AU" sz="1600" spc="-3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interest explodes,</a:t>
            </a:r>
            <a:r>
              <a:rPr lang="en-AU" sz="1600" spc="-2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with</a:t>
            </a:r>
            <a:r>
              <a:rPr lang="en-AU" sz="1600" spc="-10" dirty="0">
                <a:latin typeface="Arial" panose="020B0604020202020204" pitchFamily="34" charset="0"/>
                <a:cs typeface="Arial" panose="020B0604020202020204" pitchFamily="34" charset="0"/>
              </a:rPr>
              <a:t> </a:t>
            </a:r>
            <a:r>
              <a:rPr lang="en-AU" sz="1600" spc="-20" dirty="0">
                <a:latin typeface="Arial" panose="020B0604020202020204" pitchFamily="34" charset="0"/>
                <a:cs typeface="Arial" panose="020B0604020202020204" pitchFamily="34" charset="0"/>
              </a:rPr>
              <a:t>over </a:t>
            </a:r>
            <a:br>
              <a:rPr lang="en-AU" sz="1600" spc="-20" dirty="0">
                <a:latin typeface="Arial" panose="020B0604020202020204" pitchFamily="34" charset="0"/>
                <a:cs typeface="Arial" panose="020B0604020202020204" pitchFamily="34" charset="0"/>
              </a:rPr>
            </a:br>
            <a:r>
              <a:rPr lang="en-AU" sz="1600" dirty="0">
                <a:latin typeface="Arial" panose="020B0604020202020204" pitchFamily="34" charset="0"/>
                <a:cs typeface="Arial" panose="020B0604020202020204" pitchFamily="34" charset="0"/>
              </a:rPr>
              <a:t>85</a:t>
            </a:r>
            <a:r>
              <a:rPr lang="en-AU" sz="1600" spc="-4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varieties</a:t>
            </a:r>
            <a:r>
              <a:rPr lang="en-AU" sz="1600" spc="-35" dirty="0">
                <a:latin typeface="Arial" panose="020B0604020202020204" pitchFamily="34" charset="0"/>
                <a:cs typeface="Arial" panose="020B0604020202020204" pitchFamily="34" charset="0"/>
              </a:rPr>
              <a:t> </a:t>
            </a:r>
            <a:r>
              <a:rPr lang="en-AU" sz="1600" spc="-25" dirty="0">
                <a:latin typeface="Arial" panose="020B0604020202020204" pitchFamily="34" charset="0"/>
                <a:cs typeface="Arial" panose="020B0604020202020204" pitchFamily="34" charset="0"/>
              </a:rPr>
              <a:t>planted.</a:t>
            </a:r>
            <a:endParaRPr lang="en-AU" sz="1600"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11250" y="1691442"/>
            <a:ext cx="2120040" cy="662774"/>
          </a:xfrm>
        </p:spPr>
        <p:txBody>
          <a:bodyPr/>
          <a:lstStyle/>
          <a:p>
            <a:r>
              <a:rPr lang="en-US" dirty="0"/>
              <a:t>1960s – 1980s</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5"/>
            <a:ext cx="1386411" cy="662774"/>
          </a:xfrm>
        </p:spPr>
        <p:txBody>
          <a:bodyPr/>
          <a:lstStyle/>
          <a:p>
            <a:pPr marL="0" indent="0">
              <a:lnSpc>
                <a:spcPct val="95000"/>
              </a:lnSpc>
              <a:spcBef>
                <a:spcPts val="800"/>
              </a:spcBef>
              <a:buNone/>
            </a:pPr>
            <a:r>
              <a:rPr lang="en-AU" sz="1600" dirty="0"/>
              <a:t>Vine plantings double</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2000s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61861" y="2043906"/>
            <a:ext cx="263264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735" marR="5080">
              <a:lnSpc>
                <a:spcPts val="1600"/>
              </a:lnSpc>
              <a:spcBef>
                <a:spcPts val="160"/>
              </a:spcBef>
            </a:pPr>
            <a:r>
              <a:rPr lang="en-AU" sz="1600" dirty="0">
                <a:latin typeface="Arial" panose="020B0604020202020204" pitchFamily="34" charset="0"/>
                <a:cs typeface="Arial" panose="020B0604020202020204" pitchFamily="34" charset="0"/>
              </a:rPr>
              <a:t>Riverland</a:t>
            </a:r>
            <a:r>
              <a:rPr lang="en-AU" sz="1600" spc="-6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balances</a:t>
            </a:r>
            <a:r>
              <a:rPr lang="en-AU" sz="1600" spc="-6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traditional </a:t>
            </a:r>
            <a:r>
              <a:rPr lang="en-AU" sz="1600" dirty="0">
                <a:latin typeface="Arial" panose="020B0604020202020204" pitchFamily="34" charset="0"/>
                <a:cs typeface="Arial" panose="020B0604020202020204" pitchFamily="34" charset="0"/>
              </a:rPr>
              <a:t>winemaking</a:t>
            </a:r>
            <a:r>
              <a:rPr lang="en-AU" sz="1600" spc="-3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expertise</a:t>
            </a:r>
            <a:r>
              <a:rPr lang="en-AU" sz="1600" spc="-35" dirty="0">
                <a:latin typeface="Arial" panose="020B0604020202020204" pitchFamily="34" charset="0"/>
                <a:cs typeface="Arial" panose="020B0604020202020204" pitchFamily="34" charset="0"/>
              </a:rPr>
              <a:t> </a:t>
            </a:r>
            <a:r>
              <a:rPr lang="en-AU" sz="1600" spc="-20" dirty="0">
                <a:latin typeface="Arial" panose="020B0604020202020204" pitchFamily="34" charset="0"/>
                <a:cs typeface="Arial" panose="020B0604020202020204" pitchFamily="34" charset="0"/>
              </a:rPr>
              <a:t>with </a:t>
            </a:r>
            <a:r>
              <a:rPr lang="en-AU" sz="1600" spc="-10" dirty="0">
                <a:latin typeface="Arial" panose="020B0604020202020204" pitchFamily="34" charset="0"/>
                <a:cs typeface="Arial" panose="020B0604020202020204" pitchFamily="34" charset="0"/>
              </a:rPr>
              <a:t>technical</a:t>
            </a:r>
            <a:r>
              <a:rPr lang="en-AU" sz="1600" spc="-5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innovation</a:t>
            </a:r>
            <a:r>
              <a:rPr lang="en-AU" sz="1600" spc="-4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to</a:t>
            </a:r>
            <a:r>
              <a:rPr lang="en-AU" sz="1600" spc="-45"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provide</a:t>
            </a:r>
            <a:r>
              <a:rPr lang="en-AU" sz="1600" spc="-45" dirty="0">
                <a:latin typeface="Arial" panose="020B0604020202020204" pitchFamily="34" charset="0"/>
                <a:cs typeface="Arial" panose="020B0604020202020204" pitchFamily="34" charset="0"/>
              </a:rPr>
              <a:t> </a:t>
            </a:r>
            <a:r>
              <a:rPr lang="en-AU" sz="1600" spc="-50" dirty="0">
                <a:latin typeface="Arial" panose="020B0604020202020204" pitchFamily="34" charset="0"/>
                <a:cs typeface="Arial" panose="020B0604020202020204" pitchFamily="34" charset="0"/>
              </a:rPr>
              <a:t>a </a:t>
            </a:r>
            <a:r>
              <a:rPr lang="en-AU" sz="1600" dirty="0">
                <a:latin typeface="Arial" panose="020B0604020202020204" pitchFamily="34" charset="0"/>
                <a:cs typeface="Arial" panose="020B0604020202020204" pitchFamily="34" charset="0"/>
              </a:rPr>
              <a:t>third</a:t>
            </a:r>
            <a:r>
              <a:rPr lang="en-AU" sz="1600" spc="-25"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of</a:t>
            </a:r>
            <a:r>
              <a:rPr lang="en-AU" sz="1600" spc="-20" dirty="0">
                <a:latin typeface="Arial" panose="020B0604020202020204" pitchFamily="34" charset="0"/>
                <a:cs typeface="Arial" panose="020B0604020202020204" pitchFamily="34" charset="0"/>
              </a:rPr>
              <a:t> Australia’s </a:t>
            </a:r>
            <a:r>
              <a:rPr lang="en-AU" sz="1600" dirty="0">
                <a:latin typeface="Arial" panose="020B0604020202020204" pitchFamily="34" charset="0"/>
                <a:cs typeface="Arial" panose="020B0604020202020204" pitchFamily="34" charset="0"/>
              </a:rPr>
              <a:t>national</a:t>
            </a:r>
            <a:r>
              <a:rPr lang="en-AU" sz="1600" spc="-20" dirty="0">
                <a:latin typeface="Arial" panose="020B0604020202020204" pitchFamily="34" charset="0"/>
                <a:cs typeface="Arial" panose="020B0604020202020204" pitchFamily="34" charset="0"/>
              </a:rPr>
              <a:t> </a:t>
            </a:r>
            <a:r>
              <a:rPr lang="en-AU" sz="1600" spc="-10" dirty="0">
                <a:latin typeface="Arial" panose="020B0604020202020204" pitchFamily="34" charset="0"/>
                <a:cs typeface="Arial" panose="020B0604020202020204" pitchFamily="34" charset="0"/>
              </a:rPr>
              <a:t>crush.</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50975" y="136005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
        <p:nvSpPr>
          <p:cNvPr id="6" name="Oval 5">
            <a:extLst>
              <a:ext uri="{FF2B5EF4-FFF2-40B4-BE49-F238E27FC236}">
                <a16:creationId xmlns:a16="http://schemas.microsoft.com/office/drawing/2014/main" id="{FF6605A6-FA0D-090A-F292-8C93F9FAF7AD}"/>
              </a:ext>
            </a:extLst>
          </p:cNvPr>
          <p:cNvSpPr/>
          <p:nvPr/>
        </p:nvSpPr>
        <p:spPr>
          <a:xfrm>
            <a:off x="4440530" y="3231989"/>
            <a:ext cx="394021" cy="39402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2734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a01bf3c254e66a8ff035a0daa24a837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5f4c17b482eae744918953ebd02d0c74"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47C317C3-15CC-4A76-A633-8ABE6D1222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3372</Words>
  <Application>Microsoft Macintosh PowerPoint</Application>
  <PresentationFormat>Widescreen</PresentationFormat>
  <Paragraphs>479</Paragraphs>
  <Slides>40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Hellix</vt:lpstr>
      <vt:lpstr>Inter Display</vt:lpstr>
      <vt:lpstr>Arial</vt:lpstr>
      <vt:lpstr>Neue Haas Grotesk Text Pro</vt:lpstr>
      <vt:lpstr>Slide layouts</vt:lpstr>
      <vt:lpstr>PowerPoint Presentation</vt:lpstr>
      <vt:lpstr>PowerPoint Presentation</vt:lpstr>
      <vt:lpstr>AUSTRALIA</vt:lpstr>
      <vt:lpstr>AUSTRALIA’S</vt:lpstr>
      <vt:lpstr>TODAY WE’LL COVER</vt:lpstr>
      <vt:lpstr>SOUTH AUSTRALIA</vt:lpstr>
      <vt:lpstr>RIVERLAND</vt:lpstr>
      <vt:lpstr>In the Beginning</vt:lpstr>
      <vt:lpstr>PowerPoint Presentation</vt:lpstr>
      <vt:lpstr>GEOGRAPHY, CLIMATE AND SOIL</vt:lpstr>
      <vt:lpstr>CLIMATE</vt:lpstr>
      <vt:lpstr>SOIL</vt:lpstr>
      <vt:lpstr>TASTE OF RIVERLAND</vt:lpstr>
      <vt:lpstr>CHARDONNAY characteristics</vt:lpstr>
      <vt:lpstr>SHIRAZ characteristics</vt:lpstr>
      <vt:lpstr>CABERNET SAUVIGNON characteristics</vt:lpstr>
      <vt:lpstr>NSW</vt:lpstr>
      <vt:lpstr>RIVERINA</vt:lpstr>
      <vt:lpstr>1913</vt:lpstr>
      <vt:lpstr>PowerPoint Presentation</vt:lpstr>
      <vt:lpstr>GEOGRAPHY, CLIMATE AND SOIL</vt:lpstr>
      <vt:lpstr>CLIMATE</vt:lpstr>
      <vt:lpstr>SOIL</vt:lpstr>
      <vt:lpstr>TASTE OF RIVERINA</vt:lpstr>
      <vt:lpstr>CHARDONNAY characteristics</vt:lpstr>
      <vt:lpstr>SHIRAZ characteristics</vt:lpstr>
      <vt:lpstr>BOTRYTIS SEMILLON characteristics</vt:lpstr>
      <vt:lpstr>NSW</vt:lpstr>
      <vt:lpstr>MURRAY DARLING</vt:lpstr>
      <vt:lpstr>1888</vt:lpstr>
      <vt:lpstr>PowerPoint Presentation</vt:lpstr>
      <vt:lpstr>GEOGRAPHY, CLIMATE AND SOIL</vt:lpstr>
      <vt:lpstr>CLIMATE</vt:lpstr>
      <vt:lpstr>SOIL</vt:lpstr>
      <vt:lpstr>TASTE OF MURRAY DARLING</vt:lpstr>
      <vt:lpstr>PowerPoint Presentation</vt:lpstr>
      <vt:lpstr>CHARDONNAY characteristics</vt:lpstr>
      <vt:lpstr>MURRAY DARLING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3</cp:revision>
  <dcterms:created xsi:type="dcterms:W3CDTF">2018-07-25T07:02:59Z</dcterms:created>
  <dcterms:modified xsi:type="dcterms:W3CDTF">2025-11-03T00:07:39Z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