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media/image9.svg" ContentType="image/sv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4"/>
  </p:sldMasterIdLst>
  <p:notesMasterIdLst>
    <p:notesMasterId r:id="rId48"/>
  </p:notesMasterIdLst>
  <p:sldIdLst>
    <p:sldId id="256" r:id="rId5"/>
    <p:sldId id="478" r:id="rId6"/>
    <p:sldId id="625" r:id="rId7"/>
    <p:sldId id="626" r:id="rId8"/>
    <p:sldId id="627" r:id="rId9"/>
    <p:sldId id="629" r:id="rId10"/>
    <p:sldId id="691" r:id="rId11"/>
    <p:sldId id="692" r:id="rId12"/>
    <p:sldId id="630" r:id="rId13"/>
    <p:sldId id="645" r:id="rId14"/>
    <p:sldId id="639" r:id="rId15"/>
    <p:sldId id="693" r:id="rId16"/>
    <p:sldId id="694" r:id="rId17"/>
    <p:sldId id="656" r:id="rId18"/>
    <p:sldId id="695" r:id="rId19"/>
    <p:sldId id="684" r:id="rId20"/>
    <p:sldId id="685" r:id="rId21"/>
    <p:sldId id="688" r:id="rId22"/>
    <p:sldId id="687" r:id="rId23"/>
    <p:sldId id="696" r:id="rId24"/>
    <p:sldId id="697" r:id="rId25"/>
    <p:sldId id="698" r:id="rId26"/>
    <p:sldId id="699" r:id="rId27"/>
    <p:sldId id="700" r:id="rId28"/>
    <p:sldId id="644" r:id="rId29"/>
    <p:sldId id="702" r:id="rId30"/>
    <p:sldId id="703" r:id="rId31"/>
    <p:sldId id="704" r:id="rId32"/>
    <p:sldId id="705" r:id="rId33"/>
    <p:sldId id="706" r:id="rId34"/>
    <p:sldId id="675" r:id="rId35"/>
    <p:sldId id="676" r:id="rId36"/>
    <p:sldId id="677" r:id="rId37"/>
    <p:sldId id="678" r:id="rId38"/>
    <p:sldId id="679" r:id="rId39"/>
    <p:sldId id="680" r:id="rId40"/>
    <p:sldId id="642" r:id="rId41"/>
    <p:sldId id="682" r:id="rId42"/>
    <p:sldId id="604" r:id="rId43"/>
    <p:sldId id="669" r:id="rId44"/>
    <p:sldId id="670" r:id="rId45"/>
    <p:sldId id="340" r:id="rId46"/>
    <p:sldId id="707" r:id="rId47"/>
  </p:sldIdLst>
  <p:sldSz cx="12192000" cy="6858000"/>
  <p:notesSz cx="6858000" cy="9144000"/>
  <p:custDataLst>
    <p:tags r:id="rId49"/>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00282DEE-CFDE-7DB6-ABFB-86091AF25804}" name="Cameron Midson" initials="CM"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417D92-AFBF-5748-AF9E-75728D0C46B7}" v="5" dt="2026-08-20T02:40:16.8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039" autoAdjust="0"/>
    <p:restoredTop sz="93895"/>
  </p:normalViewPr>
  <p:slideViewPr>
    <p:cSldViewPr snapToGrid="0">
      <p:cViewPr varScale="1">
        <p:scale>
          <a:sx n="106" d="100"/>
          <a:sy n="106" d="100"/>
        </p:scale>
        <p:origin x="208" y="1992"/>
      </p:cViewPr>
      <p:guideLst>
        <p:guide orient="horz" pos="141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commentAuthors" Target="commentAuthors.xml"/><Relationship Id="rId55"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56"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gs" Target="tags/tag1.xml"/><Relationship Id="rId57" Type="http://schemas.microsoft.com/office/2018/10/relationships/authors" Targe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510fe36d-201b-4d30-8c49-491c55367456" providerId="ADAL" clId="{93217E07-8A0E-5D7D-A37A-49773A2FEA36}"/>
    <pc:docChg chg="custSel modSld">
      <pc:chgData name="Cameron Midson" userId="510fe36d-201b-4d30-8c49-491c55367456" providerId="ADAL" clId="{93217E07-8A0E-5D7D-A37A-49773A2FEA36}" dt="2026-08-20T02:40:16.880" v="8" actId="167"/>
      <pc:docMkLst>
        <pc:docMk/>
      </pc:docMkLst>
      <pc:sldChg chg="addSp delSp modSp mod">
        <pc:chgData name="Cameron Midson" userId="510fe36d-201b-4d30-8c49-491c55367456" providerId="ADAL" clId="{93217E07-8A0E-5D7D-A37A-49773A2FEA36}" dt="2026-08-20T02:39:52.389" v="5"/>
        <pc:sldMkLst>
          <pc:docMk/>
          <pc:sldMk cId="2430725823" sldId="639"/>
        </pc:sldMkLst>
        <pc:picChg chg="add mod">
          <ac:chgData name="Cameron Midson" userId="510fe36d-201b-4d30-8c49-491c55367456" providerId="ADAL" clId="{93217E07-8A0E-5D7D-A37A-49773A2FEA36}" dt="2026-08-20T02:39:52.389" v="5"/>
          <ac:picMkLst>
            <pc:docMk/>
            <pc:sldMk cId="2430725823" sldId="639"/>
            <ac:picMk id="3" creationId="{1578C32A-366E-0A31-6D22-E52041D56DCA}"/>
          </ac:picMkLst>
        </pc:picChg>
        <pc:picChg chg="add mod">
          <ac:chgData name="Cameron Midson" userId="510fe36d-201b-4d30-8c49-491c55367456" providerId="ADAL" clId="{93217E07-8A0E-5D7D-A37A-49773A2FEA36}" dt="2026-08-20T02:39:52.389" v="5"/>
          <ac:picMkLst>
            <pc:docMk/>
            <pc:sldMk cId="2430725823" sldId="639"/>
            <ac:picMk id="4" creationId="{F771083A-CC0D-F0AA-4B92-D9994C84E72D}"/>
          </ac:picMkLst>
        </pc:picChg>
        <pc:picChg chg="add mod">
          <ac:chgData name="Cameron Midson" userId="510fe36d-201b-4d30-8c49-491c55367456" providerId="ADAL" clId="{93217E07-8A0E-5D7D-A37A-49773A2FEA36}" dt="2026-08-20T02:39:52.389" v="5"/>
          <ac:picMkLst>
            <pc:docMk/>
            <pc:sldMk cId="2430725823" sldId="639"/>
            <ac:picMk id="5" creationId="{908B9FB8-9772-49A7-EACA-53AF9AE9E9D0}"/>
          </ac:picMkLst>
        </pc:picChg>
        <pc:picChg chg="del">
          <ac:chgData name="Cameron Midson" userId="510fe36d-201b-4d30-8c49-491c55367456" providerId="ADAL" clId="{93217E07-8A0E-5D7D-A37A-49773A2FEA36}" dt="2026-08-20T02:39:52.174" v="4" actId="478"/>
          <ac:picMkLst>
            <pc:docMk/>
            <pc:sldMk cId="2430725823" sldId="639"/>
            <ac:picMk id="6" creationId="{74F63404-D062-F852-B7C1-B3F5CBBE769C}"/>
          </ac:picMkLst>
        </pc:picChg>
        <pc:picChg chg="del">
          <ac:chgData name="Cameron Midson" userId="510fe36d-201b-4d30-8c49-491c55367456" providerId="ADAL" clId="{93217E07-8A0E-5D7D-A37A-49773A2FEA36}" dt="2026-08-20T02:39:52.174" v="4" actId="478"/>
          <ac:picMkLst>
            <pc:docMk/>
            <pc:sldMk cId="2430725823" sldId="639"/>
            <ac:picMk id="7" creationId="{F92F949A-BB3D-096C-38CD-B1D058E38095}"/>
          </ac:picMkLst>
        </pc:picChg>
        <pc:picChg chg="del">
          <ac:chgData name="Cameron Midson" userId="510fe36d-201b-4d30-8c49-491c55367456" providerId="ADAL" clId="{93217E07-8A0E-5D7D-A37A-49773A2FEA36}" dt="2026-08-20T02:39:52.174" v="4" actId="478"/>
          <ac:picMkLst>
            <pc:docMk/>
            <pc:sldMk cId="2430725823" sldId="639"/>
            <ac:picMk id="13" creationId="{B02FB50B-7D4E-ECD8-AFC8-5F61BD514D3C}"/>
          </ac:picMkLst>
        </pc:picChg>
        <pc:picChg chg="del">
          <ac:chgData name="Cameron Midson" userId="510fe36d-201b-4d30-8c49-491c55367456" providerId="ADAL" clId="{93217E07-8A0E-5D7D-A37A-49773A2FEA36}" dt="2026-08-20T02:39:52.174" v="4" actId="478"/>
          <ac:picMkLst>
            <pc:docMk/>
            <pc:sldMk cId="2430725823" sldId="639"/>
            <ac:picMk id="15" creationId="{8471156E-82CF-2F9A-E1D6-B2E6E471160A}"/>
          </ac:picMkLst>
        </pc:picChg>
        <pc:picChg chg="del">
          <ac:chgData name="Cameron Midson" userId="510fe36d-201b-4d30-8c49-491c55367456" providerId="ADAL" clId="{93217E07-8A0E-5D7D-A37A-49773A2FEA36}" dt="2026-08-20T02:39:52.174" v="4" actId="478"/>
          <ac:picMkLst>
            <pc:docMk/>
            <pc:sldMk cId="2430725823" sldId="639"/>
            <ac:picMk id="16" creationId="{7AF7C5D7-5AB0-91DE-8F70-76EDF5816D04}"/>
          </ac:picMkLst>
        </pc:picChg>
        <pc:picChg chg="del">
          <ac:chgData name="Cameron Midson" userId="510fe36d-201b-4d30-8c49-491c55367456" providerId="ADAL" clId="{93217E07-8A0E-5D7D-A37A-49773A2FEA36}" dt="2026-08-20T02:39:52.174" v="4" actId="478"/>
          <ac:picMkLst>
            <pc:docMk/>
            <pc:sldMk cId="2430725823" sldId="639"/>
            <ac:picMk id="17" creationId="{DEF156C0-6B4E-B244-3621-3E34E83FC14D}"/>
          </ac:picMkLst>
        </pc:picChg>
        <pc:picChg chg="add mod">
          <ac:chgData name="Cameron Midson" userId="510fe36d-201b-4d30-8c49-491c55367456" providerId="ADAL" clId="{93217E07-8A0E-5D7D-A37A-49773A2FEA36}" dt="2026-08-20T02:39:52.389" v="5"/>
          <ac:picMkLst>
            <pc:docMk/>
            <pc:sldMk cId="2430725823" sldId="639"/>
            <ac:picMk id="24" creationId="{3CA8E590-30B7-5D58-9B51-1BD622AEFF35}"/>
          </ac:picMkLst>
        </pc:picChg>
        <pc:picChg chg="add mod">
          <ac:chgData name="Cameron Midson" userId="510fe36d-201b-4d30-8c49-491c55367456" providerId="ADAL" clId="{93217E07-8A0E-5D7D-A37A-49773A2FEA36}" dt="2026-08-20T02:39:52.389" v="5"/>
          <ac:picMkLst>
            <pc:docMk/>
            <pc:sldMk cId="2430725823" sldId="639"/>
            <ac:picMk id="25" creationId="{771F3657-216C-18EE-FB0D-F042915683CE}"/>
          </ac:picMkLst>
        </pc:picChg>
        <pc:picChg chg="add mod">
          <ac:chgData name="Cameron Midson" userId="510fe36d-201b-4d30-8c49-491c55367456" providerId="ADAL" clId="{93217E07-8A0E-5D7D-A37A-49773A2FEA36}" dt="2026-08-20T02:39:52.389" v="5"/>
          <ac:picMkLst>
            <pc:docMk/>
            <pc:sldMk cId="2430725823" sldId="639"/>
            <ac:picMk id="26" creationId="{B4B5FF7D-146F-C0B7-FE7C-7B49C76D85B9}"/>
          </ac:picMkLst>
        </pc:picChg>
        <pc:picChg chg="add mod">
          <ac:chgData name="Cameron Midson" userId="510fe36d-201b-4d30-8c49-491c55367456" providerId="ADAL" clId="{93217E07-8A0E-5D7D-A37A-49773A2FEA36}" dt="2026-08-20T02:39:52.389" v="5"/>
          <ac:picMkLst>
            <pc:docMk/>
            <pc:sldMk cId="2430725823" sldId="639"/>
            <ac:picMk id="27" creationId="{4350FFC0-2E4A-9A30-BB08-4D4CDD637C10}"/>
          </ac:picMkLst>
        </pc:picChg>
        <pc:picChg chg="del">
          <ac:chgData name="Cameron Midson" userId="510fe36d-201b-4d30-8c49-491c55367456" providerId="ADAL" clId="{93217E07-8A0E-5D7D-A37A-49773A2FEA36}" dt="2026-08-20T02:39:52.174" v="4" actId="478"/>
          <ac:picMkLst>
            <pc:docMk/>
            <pc:sldMk cId="2430725823" sldId="639"/>
            <ac:picMk id="32" creationId="{95E7B4EB-1393-CF21-ED26-471A862268AC}"/>
          </ac:picMkLst>
        </pc:picChg>
      </pc:sldChg>
      <pc:sldChg chg="addSp delSp modSp mod">
        <pc:chgData name="Cameron Midson" userId="510fe36d-201b-4d30-8c49-491c55367456" providerId="ADAL" clId="{93217E07-8A0E-5D7D-A37A-49773A2FEA36}" dt="2026-08-20T02:40:16.880" v="8" actId="167"/>
        <pc:sldMkLst>
          <pc:docMk/>
          <pc:sldMk cId="1277302368" sldId="645"/>
        </pc:sldMkLst>
        <pc:picChg chg="add mod">
          <ac:chgData name="Cameron Midson" userId="510fe36d-201b-4d30-8c49-491c55367456" providerId="ADAL" clId="{93217E07-8A0E-5D7D-A37A-49773A2FEA36}" dt="2026-08-20T02:40:16.880" v="8" actId="167"/>
          <ac:picMkLst>
            <pc:docMk/>
            <pc:sldMk cId="1277302368" sldId="645"/>
            <ac:picMk id="3" creationId="{D6D34D4D-1F8B-292D-3399-58A3B330C3AD}"/>
          </ac:picMkLst>
        </pc:picChg>
        <pc:picChg chg="add mod">
          <ac:chgData name="Cameron Midson" userId="510fe36d-201b-4d30-8c49-491c55367456" providerId="ADAL" clId="{93217E07-8A0E-5D7D-A37A-49773A2FEA36}" dt="2026-08-20T02:40:16.880" v="8" actId="167"/>
          <ac:picMkLst>
            <pc:docMk/>
            <pc:sldMk cId="1277302368" sldId="645"/>
            <ac:picMk id="4" creationId="{91AF30BA-2F4D-93CC-C776-8CD9C8D64A6C}"/>
          </ac:picMkLst>
        </pc:picChg>
        <pc:picChg chg="del">
          <ac:chgData name="Cameron Midson" userId="510fe36d-201b-4d30-8c49-491c55367456" providerId="ADAL" clId="{93217E07-8A0E-5D7D-A37A-49773A2FEA36}" dt="2026-08-20T02:40:11.980" v="6" actId="478"/>
          <ac:picMkLst>
            <pc:docMk/>
            <pc:sldMk cId="1277302368" sldId="645"/>
            <ac:picMk id="5" creationId="{4E2C8E3A-6721-308C-9538-D7E8A81452B5}"/>
          </ac:picMkLst>
        </pc:picChg>
        <pc:picChg chg="add mod">
          <ac:chgData name="Cameron Midson" userId="510fe36d-201b-4d30-8c49-491c55367456" providerId="ADAL" clId="{93217E07-8A0E-5D7D-A37A-49773A2FEA36}" dt="2026-08-20T02:40:16.880" v="8" actId="167"/>
          <ac:picMkLst>
            <pc:docMk/>
            <pc:sldMk cId="1277302368" sldId="645"/>
            <ac:picMk id="6" creationId="{583572F8-878E-9B60-7851-059ACB2B4EBE}"/>
          </ac:picMkLst>
        </pc:picChg>
        <pc:picChg chg="del">
          <ac:chgData name="Cameron Midson" userId="510fe36d-201b-4d30-8c49-491c55367456" providerId="ADAL" clId="{93217E07-8A0E-5D7D-A37A-49773A2FEA36}" dt="2026-08-20T02:40:11.980" v="6" actId="478"/>
          <ac:picMkLst>
            <pc:docMk/>
            <pc:sldMk cId="1277302368" sldId="645"/>
            <ac:picMk id="7" creationId="{B9269DF1-9FD9-7CE3-DA7A-E708A8C2409C}"/>
          </ac:picMkLst>
        </pc:picChg>
        <pc:picChg chg="del">
          <ac:chgData name="Cameron Midson" userId="510fe36d-201b-4d30-8c49-491c55367456" providerId="ADAL" clId="{93217E07-8A0E-5D7D-A37A-49773A2FEA36}" dt="2026-08-20T02:40:11.980" v="6" actId="478"/>
          <ac:picMkLst>
            <pc:docMk/>
            <pc:sldMk cId="1277302368" sldId="645"/>
            <ac:picMk id="8" creationId="{3369F703-E76D-BDE8-3A30-AC9DEC99319B}"/>
          </ac:picMkLst>
        </pc:picChg>
        <pc:picChg chg="add mod">
          <ac:chgData name="Cameron Midson" userId="510fe36d-201b-4d30-8c49-491c55367456" providerId="ADAL" clId="{93217E07-8A0E-5D7D-A37A-49773A2FEA36}" dt="2026-08-20T02:40:16.880" v="8" actId="167"/>
          <ac:picMkLst>
            <pc:docMk/>
            <pc:sldMk cId="1277302368" sldId="645"/>
            <ac:picMk id="18" creationId="{0B0E721B-939A-C1A6-1E6C-A78002C8C35E}"/>
          </ac:picMkLst>
        </pc:picChg>
        <pc:picChg chg="del">
          <ac:chgData name="Cameron Midson" userId="510fe36d-201b-4d30-8c49-491c55367456" providerId="ADAL" clId="{93217E07-8A0E-5D7D-A37A-49773A2FEA36}" dt="2026-08-20T02:40:11.980" v="6" actId="478"/>
          <ac:picMkLst>
            <pc:docMk/>
            <pc:sldMk cId="1277302368" sldId="645"/>
            <ac:picMk id="19" creationId="{CA26DBE1-DBA2-C382-D153-4842D06AE757}"/>
          </ac:picMkLst>
        </pc:picChg>
        <pc:picChg chg="add mod">
          <ac:chgData name="Cameron Midson" userId="510fe36d-201b-4d30-8c49-491c55367456" providerId="ADAL" clId="{93217E07-8A0E-5D7D-A37A-49773A2FEA36}" dt="2026-08-20T02:40:16.880" v="8" actId="167"/>
          <ac:picMkLst>
            <pc:docMk/>
            <pc:sldMk cId="1277302368" sldId="645"/>
            <ac:picMk id="20" creationId="{3C4E90C7-255F-F3DC-F44E-E142810ADDBE}"/>
          </ac:picMkLst>
        </pc:picChg>
        <pc:picChg chg="add mod">
          <ac:chgData name="Cameron Midson" userId="510fe36d-201b-4d30-8c49-491c55367456" providerId="ADAL" clId="{93217E07-8A0E-5D7D-A37A-49773A2FEA36}" dt="2026-08-20T02:40:16.880" v="8" actId="167"/>
          <ac:picMkLst>
            <pc:docMk/>
            <pc:sldMk cId="1277302368" sldId="645"/>
            <ac:picMk id="21" creationId="{4A868146-B5EE-5033-8E7D-C76A213D99C3}"/>
          </ac:picMkLst>
        </pc:picChg>
        <pc:picChg chg="add mod">
          <ac:chgData name="Cameron Midson" userId="510fe36d-201b-4d30-8c49-491c55367456" providerId="ADAL" clId="{93217E07-8A0E-5D7D-A37A-49773A2FEA36}" dt="2026-08-20T02:40:16.880" v="8" actId="167"/>
          <ac:picMkLst>
            <pc:docMk/>
            <pc:sldMk cId="1277302368" sldId="645"/>
            <ac:picMk id="22" creationId="{C469FFF9-3CAC-180F-015A-10C6BADD6132}"/>
          </ac:picMkLst>
        </pc:picChg>
        <pc:picChg chg="add mod">
          <ac:chgData name="Cameron Midson" userId="510fe36d-201b-4d30-8c49-491c55367456" providerId="ADAL" clId="{93217E07-8A0E-5D7D-A37A-49773A2FEA36}" dt="2026-08-20T02:40:16.880" v="8" actId="167"/>
          <ac:picMkLst>
            <pc:docMk/>
            <pc:sldMk cId="1277302368" sldId="645"/>
            <ac:picMk id="23" creationId="{0E2B95D1-D692-92DB-E0DB-22BCD4AFE272}"/>
          </ac:picMkLst>
        </pc:picChg>
        <pc:picChg chg="add mod">
          <ac:chgData name="Cameron Midson" userId="510fe36d-201b-4d30-8c49-491c55367456" providerId="ADAL" clId="{93217E07-8A0E-5D7D-A37A-49773A2FEA36}" dt="2026-08-20T02:40:16.880" v="8" actId="167"/>
          <ac:picMkLst>
            <pc:docMk/>
            <pc:sldMk cId="1277302368" sldId="645"/>
            <ac:picMk id="24" creationId="{5ED672F7-44E8-26CB-89C3-E7AF0407CEEE}"/>
          </ac:picMkLst>
        </pc:picChg>
        <pc:picChg chg="add mod">
          <ac:chgData name="Cameron Midson" userId="510fe36d-201b-4d30-8c49-491c55367456" providerId="ADAL" clId="{93217E07-8A0E-5D7D-A37A-49773A2FEA36}" dt="2026-08-20T02:40:16.880" v="8" actId="167"/>
          <ac:picMkLst>
            <pc:docMk/>
            <pc:sldMk cId="1277302368" sldId="645"/>
            <ac:picMk id="25" creationId="{40B4BF2D-9933-1D11-E31B-53B757A2F6C9}"/>
          </ac:picMkLst>
        </pc:picChg>
        <pc:picChg chg="del">
          <ac:chgData name="Cameron Midson" userId="510fe36d-201b-4d30-8c49-491c55367456" providerId="ADAL" clId="{93217E07-8A0E-5D7D-A37A-49773A2FEA36}" dt="2026-08-20T02:40:11.980" v="6" actId="478"/>
          <ac:picMkLst>
            <pc:docMk/>
            <pc:sldMk cId="1277302368" sldId="645"/>
            <ac:picMk id="65" creationId="{CF2BE55F-F591-21D5-49B6-0093B12F7021}"/>
          </ac:picMkLst>
        </pc:picChg>
        <pc:picChg chg="del">
          <ac:chgData name="Cameron Midson" userId="510fe36d-201b-4d30-8c49-491c55367456" providerId="ADAL" clId="{93217E07-8A0E-5D7D-A37A-49773A2FEA36}" dt="2026-08-20T02:40:11.980" v="6" actId="478"/>
          <ac:picMkLst>
            <pc:docMk/>
            <pc:sldMk cId="1277302368" sldId="645"/>
            <ac:picMk id="66" creationId="{B00891CB-12E4-5043-0398-A053AD493C5E}"/>
          </ac:picMkLst>
        </pc:picChg>
        <pc:picChg chg="del">
          <ac:chgData name="Cameron Midson" userId="510fe36d-201b-4d30-8c49-491c55367456" providerId="ADAL" clId="{93217E07-8A0E-5D7D-A37A-49773A2FEA36}" dt="2026-08-20T02:40:11.980" v="6" actId="478"/>
          <ac:picMkLst>
            <pc:docMk/>
            <pc:sldMk cId="1277302368" sldId="645"/>
            <ac:picMk id="67" creationId="{F92F2297-D8F7-BBAC-BEE3-E20A1D6666C4}"/>
          </ac:picMkLst>
        </pc:picChg>
        <pc:picChg chg="del">
          <ac:chgData name="Cameron Midson" userId="510fe36d-201b-4d30-8c49-491c55367456" providerId="ADAL" clId="{93217E07-8A0E-5D7D-A37A-49773A2FEA36}" dt="2026-08-20T02:40:11.980" v="6" actId="478"/>
          <ac:picMkLst>
            <pc:docMk/>
            <pc:sldMk cId="1277302368" sldId="645"/>
            <ac:picMk id="68" creationId="{4D0138B6-E262-E058-A51E-B806CDD29071}"/>
          </ac:picMkLst>
        </pc:picChg>
        <pc:picChg chg="del">
          <ac:chgData name="Cameron Midson" userId="510fe36d-201b-4d30-8c49-491c55367456" providerId="ADAL" clId="{93217E07-8A0E-5D7D-A37A-49773A2FEA36}" dt="2026-08-20T02:40:11.980" v="6" actId="478"/>
          <ac:picMkLst>
            <pc:docMk/>
            <pc:sldMk cId="1277302368" sldId="645"/>
            <ac:picMk id="69" creationId="{53FC4E35-F60D-9400-852F-0E37B02CA1DD}"/>
          </ac:picMkLst>
        </pc:picChg>
        <pc:picChg chg="del">
          <ac:chgData name="Cameron Midson" userId="510fe36d-201b-4d30-8c49-491c55367456" providerId="ADAL" clId="{93217E07-8A0E-5D7D-A37A-49773A2FEA36}" dt="2026-08-20T02:40:11.980" v="6" actId="478"/>
          <ac:picMkLst>
            <pc:docMk/>
            <pc:sldMk cId="1277302368" sldId="645"/>
            <ac:picMk id="70" creationId="{F80022A0-AC39-1EE5-879D-E4D3C5A12A40}"/>
          </ac:picMkLst>
        </pc:picChg>
      </pc:sldChg>
      <pc:sldChg chg="addSp delSp modSp mod">
        <pc:chgData name="Cameron Midson" userId="510fe36d-201b-4d30-8c49-491c55367456" providerId="ADAL" clId="{93217E07-8A0E-5D7D-A37A-49773A2FEA36}" dt="2026-08-20T02:39:23" v="1"/>
        <pc:sldMkLst>
          <pc:docMk/>
          <pc:sldMk cId="3412986629" sldId="669"/>
        </pc:sldMkLst>
        <pc:picChg chg="add mod">
          <ac:chgData name="Cameron Midson" userId="510fe36d-201b-4d30-8c49-491c55367456" providerId="ADAL" clId="{93217E07-8A0E-5D7D-A37A-49773A2FEA36}" dt="2026-08-20T02:39:23" v="1"/>
          <ac:picMkLst>
            <pc:docMk/>
            <pc:sldMk cId="3412986629" sldId="669"/>
            <ac:picMk id="2" creationId="{7D21EF46-0D1D-D2EA-4804-DEF75C684FF0}"/>
          </ac:picMkLst>
        </pc:picChg>
        <pc:picChg chg="add mod">
          <ac:chgData name="Cameron Midson" userId="510fe36d-201b-4d30-8c49-491c55367456" providerId="ADAL" clId="{93217E07-8A0E-5D7D-A37A-49773A2FEA36}" dt="2026-08-20T02:39:23" v="1"/>
          <ac:picMkLst>
            <pc:docMk/>
            <pc:sldMk cId="3412986629" sldId="669"/>
            <ac:picMk id="9" creationId="{E7F38AD1-0232-9069-DC93-CA90D91CC94F}"/>
          </ac:picMkLst>
        </pc:picChg>
        <pc:picChg chg="add mod">
          <ac:chgData name="Cameron Midson" userId="510fe36d-201b-4d30-8c49-491c55367456" providerId="ADAL" clId="{93217E07-8A0E-5D7D-A37A-49773A2FEA36}" dt="2026-08-20T02:39:23" v="1"/>
          <ac:picMkLst>
            <pc:docMk/>
            <pc:sldMk cId="3412986629" sldId="669"/>
            <ac:picMk id="11" creationId="{64A3A23C-D2FB-422E-E128-4F4DDB861782}"/>
          </ac:picMkLst>
        </pc:picChg>
        <pc:picChg chg="add mod">
          <ac:chgData name="Cameron Midson" userId="510fe36d-201b-4d30-8c49-491c55367456" providerId="ADAL" clId="{93217E07-8A0E-5D7D-A37A-49773A2FEA36}" dt="2026-08-20T02:39:23" v="1"/>
          <ac:picMkLst>
            <pc:docMk/>
            <pc:sldMk cId="3412986629" sldId="669"/>
            <ac:picMk id="12" creationId="{289E7B99-B30F-BF6A-9178-F4C870BE0DDD}"/>
          </ac:picMkLst>
        </pc:picChg>
        <pc:picChg chg="add mod">
          <ac:chgData name="Cameron Midson" userId="510fe36d-201b-4d30-8c49-491c55367456" providerId="ADAL" clId="{93217E07-8A0E-5D7D-A37A-49773A2FEA36}" dt="2026-08-20T02:39:23" v="1"/>
          <ac:picMkLst>
            <pc:docMk/>
            <pc:sldMk cId="3412986629" sldId="669"/>
            <ac:picMk id="13" creationId="{CF19C2C9-C58C-DB72-64F3-D3C29A0DA7C5}"/>
          </ac:picMkLst>
        </pc:picChg>
        <pc:picChg chg="add mod">
          <ac:chgData name="Cameron Midson" userId="510fe36d-201b-4d30-8c49-491c55367456" providerId="ADAL" clId="{93217E07-8A0E-5D7D-A37A-49773A2FEA36}" dt="2026-08-20T02:39:23" v="1"/>
          <ac:picMkLst>
            <pc:docMk/>
            <pc:sldMk cId="3412986629" sldId="669"/>
            <ac:picMk id="14" creationId="{38CECF4A-446A-BE10-BE9A-EFF87F63F8F9}"/>
          </ac:picMkLst>
        </pc:picChg>
        <pc:picChg chg="add mod">
          <ac:chgData name="Cameron Midson" userId="510fe36d-201b-4d30-8c49-491c55367456" providerId="ADAL" clId="{93217E07-8A0E-5D7D-A37A-49773A2FEA36}" dt="2026-08-20T02:39:23" v="1"/>
          <ac:picMkLst>
            <pc:docMk/>
            <pc:sldMk cId="3412986629" sldId="669"/>
            <ac:picMk id="18" creationId="{F4739DC4-5CA2-673E-0ECB-27C482010968}"/>
          </ac:picMkLst>
        </pc:picChg>
        <pc:picChg chg="add mod">
          <ac:chgData name="Cameron Midson" userId="510fe36d-201b-4d30-8c49-491c55367456" providerId="ADAL" clId="{93217E07-8A0E-5D7D-A37A-49773A2FEA36}" dt="2026-08-20T02:39:23" v="1"/>
          <ac:picMkLst>
            <pc:docMk/>
            <pc:sldMk cId="3412986629" sldId="669"/>
            <ac:picMk id="20" creationId="{391D48A4-541F-E673-1A97-7E048A3F65DA}"/>
          </ac:picMkLst>
        </pc:picChg>
        <pc:picChg chg="add mod">
          <ac:chgData name="Cameron Midson" userId="510fe36d-201b-4d30-8c49-491c55367456" providerId="ADAL" clId="{93217E07-8A0E-5D7D-A37A-49773A2FEA36}" dt="2026-08-20T02:39:23" v="1"/>
          <ac:picMkLst>
            <pc:docMk/>
            <pc:sldMk cId="3412986629" sldId="669"/>
            <ac:picMk id="22" creationId="{D3452126-1AF4-2493-DB46-737307F0E850}"/>
          </ac:picMkLst>
        </pc:picChg>
        <pc:picChg chg="del">
          <ac:chgData name="Cameron Midson" userId="510fe36d-201b-4d30-8c49-491c55367456" providerId="ADAL" clId="{93217E07-8A0E-5D7D-A37A-49773A2FEA36}" dt="2026-08-20T02:39:22.781" v="0" actId="478"/>
          <ac:picMkLst>
            <pc:docMk/>
            <pc:sldMk cId="3412986629" sldId="669"/>
            <ac:picMk id="60" creationId="{D336D48E-CF69-2506-175F-4D59AB8E0197}"/>
          </ac:picMkLst>
        </pc:picChg>
        <pc:picChg chg="del">
          <ac:chgData name="Cameron Midson" userId="510fe36d-201b-4d30-8c49-491c55367456" providerId="ADAL" clId="{93217E07-8A0E-5D7D-A37A-49773A2FEA36}" dt="2026-08-20T02:39:22.781" v="0" actId="478"/>
          <ac:picMkLst>
            <pc:docMk/>
            <pc:sldMk cId="3412986629" sldId="669"/>
            <ac:picMk id="61" creationId="{0B157126-0264-D9D0-C664-3BF5A2D0103F}"/>
          </ac:picMkLst>
        </pc:picChg>
        <pc:picChg chg="del">
          <ac:chgData name="Cameron Midson" userId="510fe36d-201b-4d30-8c49-491c55367456" providerId="ADAL" clId="{93217E07-8A0E-5D7D-A37A-49773A2FEA36}" dt="2026-08-20T02:39:22.781" v="0" actId="478"/>
          <ac:picMkLst>
            <pc:docMk/>
            <pc:sldMk cId="3412986629" sldId="669"/>
            <ac:picMk id="62" creationId="{BF22F180-0591-0825-F3ED-186D79CF7856}"/>
          </ac:picMkLst>
        </pc:picChg>
        <pc:picChg chg="del">
          <ac:chgData name="Cameron Midson" userId="510fe36d-201b-4d30-8c49-491c55367456" providerId="ADAL" clId="{93217E07-8A0E-5D7D-A37A-49773A2FEA36}" dt="2026-08-20T02:39:22.781" v="0" actId="478"/>
          <ac:picMkLst>
            <pc:docMk/>
            <pc:sldMk cId="3412986629" sldId="669"/>
            <ac:picMk id="63" creationId="{0D39F123-EEF3-AB5A-70E7-35D2B4161818}"/>
          </ac:picMkLst>
        </pc:picChg>
        <pc:picChg chg="del">
          <ac:chgData name="Cameron Midson" userId="510fe36d-201b-4d30-8c49-491c55367456" providerId="ADAL" clId="{93217E07-8A0E-5D7D-A37A-49773A2FEA36}" dt="2026-08-20T02:39:22.781" v="0" actId="478"/>
          <ac:picMkLst>
            <pc:docMk/>
            <pc:sldMk cId="3412986629" sldId="669"/>
            <ac:picMk id="64" creationId="{F85A00F3-143D-C6D8-F4BE-F2D7F3B74CE2}"/>
          </ac:picMkLst>
        </pc:picChg>
        <pc:picChg chg="del">
          <ac:chgData name="Cameron Midson" userId="510fe36d-201b-4d30-8c49-491c55367456" providerId="ADAL" clId="{93217E07-8A0E-5D7D-A37A-49773A2FEA36}" dt="2026-08-20T02:39:22.781" v="0" actId="478"/>
          <ac:picMkLst>
            <pc:docMk/>
            <pc:sldMk cId="3412986629" sldId="669"/>
            <ac:picMk id="65" creationId="{D1BA6C3E-7B3D-C274-CC78-DE117E6B87AB}"/>
          </ac:picMkLst>
        </pc:picChg>
        <pc:picChg chg="del">
          <ac:chgData name="Cameron Midson" userId="510fe36d-201b-4d30-8c49-491c55367456" providerId="ADAL" clId="{93217E07-8A0E-5D7D-A37A-49773A2FEA36}" dt="2026-08-20T02:39:22.781" v="0" actId="478"/>
          <ac:picMkLst>
            <pc:docMk/>
            <pc:sldMk cId="3412986629" sldId="669"/>
            <ac:picMk id="66" creationId="{FE4B4B65-C466-3E95-3940-61FD81301097}"/>
          </ac:picMkLst>
        </pc:picChg>
        <pc:picChg chg="del">
          <ac:chgData name="Cameron Midson" userId="510fe36d-201b-4d30-8c49-491c55367456" providerId="ADAL" clId="{93217E07-8A0E-5D7D-A37A-49773A2FEA36}" dt="2026-08-20T02:39:22.781" v="0" actId="478"/>
          <ac:picMkLst>
            <pc:docMk/>
            <pc:sldMk cId="3412986629" sldId="669"/>
            <ac:picMk id="67" creationId="{397CE04F-E02D-3266-E3C9-5055FD897B19}"/>
          </ac:picMkLst>
        </pc:picChg>
        <pc:picChg chg="del">
          <ac:chgData name="Cameron Midson" userId="510fe36d-201b-4d30-8c49-491c55367456" providerId="ADAL" clId="{93217E07-8A0E-5D7D-A37A-49773A2FEA36}" dt="2026-08-20T02:39:22.781" v="0" actId="478"/>
          <ac:picMkLst>
            <pc:docMk/>
            <pc:sldMk cId="3412986629" sldId="669"/>
            <ac:picMk id="68" creationId="{903AAD18-C3CF-F1A1-B347-48F93E0B3759}"/>
          </ac:picMkLst>
        </pc:picChg>
      </pc:sldChg>
      <pc:sldChg chg="addSp delSp modSp mod">
        <pc:chgData name="Cameron Midson" userId="510fe36d-201b-4d30-8c49-491c55367456" providerId="ADAL" clId="{93217E07-8A0E-5D7D-A37A-49773A2FEA36}" dt="2026-08-20T02:39:38.855" v="3"/>
        <pc:sldMkLst>
          <pc:docMk/>
          <pc:sldMk cId="2416070440" sldId="693"/>
        </pc:sldMkLst>
        <pc:picChg chg="add mod">
          <ac:chgData name="Cameron Midson" userId="510fe36d-201b-4d30-8c49-491c55367456" providerId="ADAL" clId="{93217E07-8A0E-5D7D-A37A-49773A2FEA36}" dt="2026-08-20T02:39:38.855" v="3"/>
          <ac:picMkLst>
            <pc:docMk/>
            <pc:sldMk cId="2416070440" sldId="693"/>
            <ac:picMk id="3" creationId="{D4BEFACD-9B8E-179C-B2E8-04415C544261}"/>
          </ac:picMkLst>
        </pc:picChg>
        <pc:picChg chg="add mod">
          <ac:chgData name="Cameron Midson" userId="510fe36d-201b-4d30-8c49-491c55367456" providerId="ADAL" clId="{93217E07-8A0E-5D7D-A37A-49773A2FEA36}" dt="2026-08-20T02:39:38.855" v="3"/>
          <ac:picMkLst>
            <pc:docMk/>
            <pc:sldMk cId="2416070440" sldId="693"/>
            <ac:picMk id="4" creationId="{EA8A282A-D9AE-C00B-E204-D0175244AE50}"/>
          </ac:picMkLst>
        </pc:picChg>
        <pc:picChg chg="del">
          <ac:chgData name="Cameron Midson" userId="510fe36d-201b-4d30-8c49-491c55367456" providerId="ADAL" clId="{93217E07-8A0E-5D7D-A37A-49773A2FEA36}" dt="2026-08-20T02:39:38.739" v="2" actId="478"/>
          <ac:picMkLst>
            <pc:docMk/>
            <pc:sldMk cId="2416070440" sldId="693"/>
            <ac:picMk id="5" creationId="{D1B0F03B-86D9-796A-B691-09C69AF1E307}"/>
          </ac:picMkLst>
        </pc:picChg>
        <pc:picChg chg="add mod">
          <ac:chgData name="Cameron Midson" userId="510fe36d-201b-4d30-8c49-491c55367456" providerId="ADAL" clId="{93217E07-8A0E-5D7D-A37A-49773A2FEA36}" dt="2026-08-20T02:39:38.855" v="3"/>
          <ac:picMkLst>
            <pc:docMk/>
            <pc:sldMk cId="2416070440" sldId="693"/>
            <ac:picMk id="6" creationId="{D758102F-09A7-1F7C-4253-2DC12B2FA073}"/>
          </ac:picMkLst>
        </pc:picChg>
        <pc:picChg chg="del">
          <ac:chgData name="Cameron Midson" userId="510fe36d-201b-4d30-8c49-491c55367456" providerId="ADAL" clId="{93217E07-8A0E-5D7D-A37A-49773A2FEA36}" dt="2026-08-20T02:39:38.739" v="2" actId="478"/>
          <ac:picMkLst>
            <pc:docMk/>
            <pc:sldMk cId="2416070440" sldId="693"/>
            <ac:picMk id="7" creationId="{CC27C017-592F-62EA-4A50-B8819E0917B4}"/>
          </ac:picMkLst>
        </pc:picChg>
        <pc:picChg chg="add mod">
          <ac:chgData name="Cameron Midson" userId="510fe36d-201b-4d30-8c49-491c55367456" providerId="ADAL" clId="{93217E07-8A0E-5D7D-A37A-49773A2FEA36}" dt="2026-08-20T02:39:38.855" v="3"/>
          <ac:picMkLst>
            <pc:docMk/>
            <pc:sldMk cId="2416070440" sldId="693"/>
            <ac:picMk id="8" creationId="{F351D041-7102-C508-3F98-DAB17474C1C6}"/>
          </ac:picMkLst>
        </pc:picChg>
        <pc:picChg chg="add mod">
          <ac:chgData name="Cameron Midson" userId="510fe36d-201b-4d30-8c49-491c55367456" providerId="ADAL" clId="{93217E07-8A0E-5D7D-A37A-49773A2FEA36}" dt="2026-08-20T02:39:38.855" v="3"/>
          <ac:picMkLst>
            <pc:docMk/>
            <pc:sldMk cId="2416070440" sldId="693"/>
            <ac:picMk id="13" creationId="{B0B6E83D-ADBC-1339-986C-C45D8840C2A6}"/>
          </ac:picMkLst>
        </pc:picChg>
        <pc:picChg chg="del">
          <ac:chgData name="Cameron Midson" userId="510fe36d-201b-4d30-8c49-491c55367456" providerId="ADAL" clId="{93217E07-8A0E-5D7D-A37A-49773A2FEA36}" dt="2026-08-20T02:39:38.739" v="2" actId="478"/>
          <ac:picMkLst>
            <pc:docMk/>
            <pc:sldMk cId="2416070440" sldId="693"/>
            <ac:picMk id="15" creationId="{8471156E-82CF-2F9A-E1D6-B2E6E471160A}"/>
          </ac:picMkLst>
        </pc:picChg>
        <pc:picChg chg="del">
          <ac:chgData name="Cameron Midson" userId="510fe36d-201b-4d30-8c49-491c55367456" providerId="ADAL" clId="{93217E07-8A0E-5D7D-A37A-49773A2FEA36}" dt="2026-08-20T02:39:38.739" v="2" actId="478"/>
          <ac:picMkLst>
            <pc:docMk/>
            <pc:sldMk cId="2416070440" sldId="693"/>
            <ac:picMk id="16" creationId="{F45F7164-41CD-7C8F-BEA9-24E35E6228C0}"/>
          </ac:picMkLst>
        </pc:picChg>
        <pc:picChg chg="del">
          <ac:chgData name="Cameron Midson" userId="510fe36d-201b-4d30-8c49-491c55367456" providerId="ADAL" clId="{93217E07-8A0E-5D7D-A37A-49773A2FEA36}" dt="2026-08-20T02:39:38.739" v="2" actId="478"/>
          <ac:picMkLst>
            <pc:docMk/>
            <pc:sldMk cId="2416070440" sldId="693"/>
            <ac:picMk id="17" creationId="{01576509-D7CD-E5FE-C61F-78763171E95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kern="1200" dirty="0">
                <a:solidFill>
                  <a:schemeClr val="tx1"/>
                </a:solidFill>
                <a:effectLst/>
                <a:latin typeface="+mn-lt"/>
                <a:ea typeface="+mn-ea"/>
                <a:cs typeface="+mn-cs"/>
              </a:rPr>
              <a:t>瞭解這個經典而多樣的澳洲品種演變過程；夏多內將總能在澳洲葡萄酒愛好者心中占據一個特別的位置。</a:t>
            </a:r>
          </a:p>
          <a:p>
            <a:pPr marL="0" marR="0" lvl="0" indent="0" algn="l" defTabSz="914400" rtl="0" eaLnBrk="1" fontAlgn="auto" latinLnBrk="0" hangingPunct="1">
              <a:lnSpc>
                <a:spcPct val="100000"/>
              </a:lnSpc>
              <a:spcBef>
                <a:spcPct val="0"/>
              </a:spcBef>
              <a:spcAft>
                <a:spcPct val="0"/>
              </a:spcAft>
              <a:buClrTx/>
              <a:buSzTx/>
              <a:buFontTx/>
              <a:buNone/>
              <a:defRPr/>
            </a:pPr>
            <a:r>
              <a:rPr lang="zh-tw" sz="1200" b="0" i="0" kern="1200" dirty="0">
                <a:solidFill>
                  <a:schemeClr val="tx1"/>
                </a:solidFill>
                <a:effectLst/>
                <a:latin typeface="+mn-lt"/>
                <a:ea typeface="+mn-ea"/>
                <a:cs typeface="+mn-cs"/>
              </a:rPr>
              <a:t>這些備忘稿會提供額外的投影片資訊與建議討論重點。</a:t>
            </a:r>
            <a:r>
              <a:rPr lang="zh-tw" sz="1200" kern="1200" dirty="0">
                <a:solidFill>
                  <a:schemeClr val="tx1"/>
                </a:solidFill>
                <a:effectLst/>
                <a:latin typeface="+mn-lt"/>
                <a:ea typeface="+mn-ea"/>
                <a:cs typeface="+mn-cs"/>
              </a:rPr>
              <a:t>若要下載更多主題與資源，包括例如這份總覽的簡報，請造訪www.australianwinediscovered.com</a:t>
            </a:r>
            <a:endParaRPr lang="en-US" dirty="0"/>
          </a:p>
          <a:p>
            <a:pPr rtl="0"/>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26873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在澳洲 65 個葡萄酒產區中，有 58 個種植了夏多內，因而讓夏多內成為澳洲種植數量最多的白葡萄品種。</a:t>
            </a:r>
          </a:p>
          <a:p>
            <a:pPr rtl="0"/>
            <a:endParaRPr lang="en-AU"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zh-tw" sz="1200" b="0" i="0" u="none" strike="noStrike" kern="1200" dirty="0">
                <a:solidFill>
                  <a:schemeClr val="tx1"/>
                </a:solidFill>
                <a:effectLst/>
                <a:latin typeface="+mn-lt"/>
                <a:ea typeface="+mn-ea"/>
                <a:cs typeface="+mn-cs"/>
              </a:rPr>
              <a:t>+ 免費課程：關於更多的</a:t>
            </a:r>
            <a:r>
              <a:rPr lang="zh-tw" sz="1200" kern="1200" dirty="0">
                <a:solidFill>
                  <a:schemeClr val="tx1"/>
                </a:solidFill>
                <a:effectLst/>
                <a:latin typeface="+mn-lt"/>
                <a:ea typeface="+mn-ea"/>
                <a:cs typeface="+mn-cs"/>
              </a:rPr>
              <a:t>澳洲最知名產區資訊，請見 www.australianwinediscovered.com</a:t>
            </a:r>
            <a:endParaRPr lang="en-AU" sz="1200" kern="1200" dirty="0">
              <a:solidFill>
                <a:schemeClr val="tx1"/>
              </a:solidFill>
              <a:effectLst/>
              <a:latin typeface="+mn-lt"/>
              <a:ea typeface="+mn-ea"/>
              <a:cs typeface="+mn-cs"/>
            </a:endParaRPr>
          </a:p>
          <a:p>
            <a:pPr rtl="0"/>
            <a:endParaRPr lang="en-AU" b="0" dirty="0">
              <a:effectLst/>
            </a:endParaRP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20713853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維多利亞境內擁有澳洲最多的葡萄酒產區，這裡的產區與酒莊數量都多於澳洲其他州。地理的多樣性使每一個產區都能生產多種風格的葡萄酒，包括來自於涼爽氣候的優雅的夏多內，和來自於雅拉河谷、莫寧頓半島，比奇沃思、馬其頓山脈和吉朗出產的精緻氣泡酒。溫暖氣候產區的酒款產自墨雷大令河、高寶河谷與天鵝山。</a:t>
            </a:r>
            <a:endParaRPr lang="en-AU" b="0" dirty="0">
              <a:effectLst/>
            </a:endParaRP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30031077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b="0" i="0" u="none" strike="noStrike" kern="1200" dirty="0">
                <a:solidFill>
                  <a:schemeClr val="tx1"/>
                </a:solidFill>
                <a:effectLst/>
                <a:latin typeface="+mn-lt"/>
                <a:ea typeface="+mn-ea"/>
                <a:cs typeface="+mn-cs"/>
              </a:rPr>
              <a:t>雅拉河谷距離墨爾本中心商業區不到一個小時車程，是澳洲最方便到達的葡萄酒產區之一，以品酒室、古樸村莊、文化景點、食品生產者與代表性風景為特色。產區的聲望因為夏多內而持續成長。夏多內生長在多種地點，且通常能釀造出細緻、質地明顯與</a:t>
            </a:r>
            <a:r>
              <a:rPr lang="zh-TW" altLang="en-US" sz="1200" b="0" i="0" u="none" strike="noStrike" kern="1200" dirty="0">
                <a:solidFill>
                  <a:schemeClr val="tx1"/>
                </a:solidFill>
                <a:effectLst/>
                <a:latin typeface="+mn-lt"/>
                <a:ea typeface="+mn-ea"/>
                <a:cs typeface="+mn-cs"/>
              </a:rPr>
              <a:t>風格</a:t>
            </a:r>
            <a:r>
              <a:rPr lang="zh-tw" sz="1200" b="0" i="0" u="none" strike="noStrike" kern="1200" dirty="0">
                <a:solidFill>
                  <a:schemeClr val="tx1"/>
                </a:solidFill>
                <a:effectLst/>
                <a:latin typeface="+mn-lt"/>
                <a:ea typeface="+mn-ea"/>
                <a:cs typeface="+mn-cs"/>
              </a:rPr>
              <a:t>內斂的葡萄酒。夏多內葡萄通常是在糖份較低時採收，以保持</a:t>
            </a:r>
            <a:r>
              <a:rPr lang="zh-TW" altLang="en-US" sz="1200" b="0" i="0" u="none" strike="noStrike" kern="1200" dirty="0">
                <a:solidFill>
                  <a:schemeClr val="tx1"/>
                </a:solidFill>
                <a:effectLst/>
                <a:latin typeface="+mn-lt"/>
                <a:ea typeface="+mn-ea"/>
                <a:cs typeface="+mn-cs"/>
              </a:rPr>
              <a:t>高</a:t>
            </a:r>
            <a:r>
              <a:rPr lang="zh-tw" sz="1200" b="0" i="0" u="none" strike="noStrike" kern="1200" dirty="0">
                <a:solidFill>
                  <a:schemeClr val="tx1"/>
                </a:solidFill>
                <a:effectLst/>
                <a:latin typeface="+mn-lt"/>
                <a:ea typeface="+mn-ea"/>
                <a:cs typeface="+mn-cs"/>
              </a:rPr>
              <a:t>酸度。香氣和風味涵蓋柑橘和</a:t>
            </a:r>
            <a:r>
              <a:rPr lang="zh-TW" altLang="en-US" sz="1200" b="0" i="0" u="none" strike="noStrike" kern="1200" dirty="0">
                <a:solidFill>
                  <a:schemeClr val="tx1"/>
                </a:solidFill>
                <a:effectLst/>
                <a:latin typeface="+mn-lt"/>
                <a:ea typeface="+mn-ea"/>
                <a:cs typeface="+mn-cs"/>
              </a:rPr>
              <a:t>桃李類的</a:t>
            </a:r>
            <a:r>
              <a:rPr lang="zh-tw" sz="1200" b="0" i="0" u="none" strike="noStrike" kern="1200" dirty="0">
                <a:solidFill>
                  <a:schemeClr val="tx1"/>
                </a:solidFill>
                <a:effectLst/>
                <a:latin typeface="+mn-lt"/>
                <a:ea typeface="+mn-ea"/>
                <a:cs typeface="+mn-cs"/>
              </a:rPr>
              <a:t>水果，並帶有礦物感與花香。陳年後，能發展出誘人的無花果及可口味美的風味。</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24009098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b="0" i="0" u="none" strike="noStrike" kern="1200" dirty="0">
                <a:solidFill>
                  <a:schemeClr val="tx1"/>
                </a:solidFill>
                <a:effectLst/>
                <a:latin typeface="+mn-lt"/>
                <a:ea typeface="+mn-ea"/>
                <a:cs typeface="+mn-cs"/>
              </a:rPr>
              <a:t>莫寧頓半島以釀造優質的涼爽氣候葡萄酒而聞名，而且因為擁有美麗海灘、寧靜海灣及自然美景而成為海濱度假景點。這個產區的夏多內葡萄酒以平衡的優雅而聞名，葡萄酒的風格涵蓋精緻、未經桶陳沒有橡木味的爽口感，到中等酒體的葡萄酒，並帶有烤麵包片風味與豐富的複雜度。具備代表性的甜瓜、柑橘與無花果水果風味。莫寧頓半島的涼爽氣候讓夏多內得以產生絕佳的自然酸度，並能</a:t>
            </a:r>
            <a:r>
              <a:rPr lang="zh-TW" altLang="en-US" sz="1200" b="0" i="0" u="none" strike="noStrike" kern="1200" dirty="0">
                <a:solidFill>
                  <a:schemeClr val="tx1"/>
                </a:solidFill>
                <a:effectLst/>
                <a:latin typeface="+mn-lt"/>
                <a:ea typeface="+mn-ea"/>
                <a:cs typeface="+mn-cs"/>
              </a:rPr>
              <a:t>突顯</a:t>
            </a:r>
            <a:r>
              <a:rPr lang="zh-tw" sz="1200" b="0" i="0" u="none" strike="noStrike" kern="1200" dirty="0">
                <a:solidFill>
                  <a:schemeClr val="tx1"/>
                </a:solidFill>
                <a:effectLst/>
                <a:latin typeface="+mn-lt"/>
                <a:ea typeface="+mn-ea"/>
                <a:cs typeface="+mn-cs"/>
              </a:rPr>
              <a:t>這個產區知名的內斂與緊澀結構口感。</a:t>
            </a:r>
            <a:endParaRPr lang="en-AU"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216916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b="0" i="0" u="none" strike="noStrike" kern="1200" dirty="0">
                <a:solidFill>
                  <a:schemeClr val="tx1"/>
                </a:solidFill>
                <a:effectLst/>
                <a:latin typeface="+mn-lt"/>
                <a:ea typeface="+mn-ea"/>
                <a:cs typeface="+mn-cs"/>
              </a:rPr>
              <a:t>西澳的葡萄酒產區主要集中在西南部和大南部地區。有一些產區鄰近州首府伯斯，例如天鵝地區，但大部分的產區都位在更南邊。這些產區包括黑木谷、地理灣、大南部地區、皮爾區、彭伯頓、曼吉馬普、瑪格麗特河與天鵝地區。這裡會集中介紹西澳的夏多內之鄉：瑪格麗特河。</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35321357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在過去的短短50年裡，瑪格麗特河已在國際間建立名聲，成為澳洲的優質葡萄酒之鄉。由於瑪格麗特河位在海岸地區，因此是擁有自然美景的產區，而這裡的葡萄園也鄰近一些世界上令人嘆為觀止的海岸線。</a:t>
            </a:r>
            <a:endParaRPr lang="en-AU" b="0" dirty="0">
              <a:effectLst/>
            </a:endParaRPr>
          </a:p>
          <a:p>
            <a:pPr rtl="0"/>
            <a:r>
              <a:rPr lang="zh-tw" sz="1200" b="0" i="0" u="none" strike="noStrike" kern="1200" dirty="0">
                <a:solidFill>
                  <a:schemeClr val="tx1"/>
                </a:solidFill>
                <a:effectLst/>
                <a:latin typeface="+mn-lt"/>
                <a:ea typeface="+mn-ea"/>
                <a:cs typeface="+mn-cs"/>
              </a:rPr>
              <a:t>瑪格麗特河能釀造出媲美全球最美味葡萄酒的酒款。這裡的夏多內展現果實的成熟度、風味深度與圓潤質地，清爽的酸度讓葡萄酒能夠優雅地陳年。</a:t>
            </a:r>
            <a:endParaRPr lang="en-AU" b="0" dirty="0">
              <a:effectLst/>
            </a:endParaRP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37444706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27454811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b="0" i="0" u="none" strike="noStrike" kern="1200" dirty="0">
                <a:solidFill>
                  <a:schemeClr val="tx1"/>
                </a:solidFill>
                <a:effectLst/>
                <a:latin typeface="+mn-lt"/>
                <a:ea typeface="+mn-ea"/>
                <a:cs typeface="+mn-cs"/>
              </a:rPr>
              <a:t>新南威爾斯州分為 14 個獨立葡萄酒產區，從澳洲最古老的持續釀酒產區獵人谷，到大產量地區例如瑞福利納，以及涼爽氣候產區的奧蘭治、坦巴倫巴與坎培拉地區（橫跨新南威爾斯與首都行政區，是新南威爾斯州境內的一個區域）。</a:t>
            </a:r>
            <a:endParaRPr lang="en-AU"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30825434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b="0" i="0" u="none" strike="noStrike" kern="1200" dirty="0">
                <a:solidFill>
                  <a:schemeClr val="tx1"/>
                </a:solidFill>
                <a:effectLst/>
                <a:latin typeface="+mn-lt"/>
                <a:ea typeface="+mn-ea"/>
                <a:cs typeface="+mn-cs"/>
              </a:rPr>
              <a:t>從雪梨中心商業區搭車三個多小時，就能到達獵人谷；獵人谷擁有豐富的歷史與美味的葡萄酒，已成為吸引雪梨人及遊客前往的休閒娛樂景點。獵人谷的夏多內葡萄酒曾經是以</a:t>
            </a:r>
            <a:r>
              <a:rPr lang="zh-TW" altLang="en-US" sz="1200" b="0" i="0" u="none" strike="noStrike" kern="1200" dirty="0">
                <a:solidFill>
                  <a:schemeClr val="tx1"/>
                </a:solidFill>
                <a:effectLst/>
                <a:latin typeface="+mn-lt"/>
                <a:ea typeface="+mn-ea"/>
                <a:cs typeface="+mn-cs"/>
              </a:rPr>
              <a:t>酒體龐大</a:t>
            </a:r>
            <a:r>
              <a:rPr lang="zh-tw" sz="1200" b="0" i="0" u="none" strike="noStrike" kern="1200" dirty="0">
                <a:solidFill>
                  <a:schemeClr val="tx1"/>
                </a:solidFill>
                <a:effectLst/>
                <a:latin typeface="+mn-lt"/>
                <a:ea typeface="+mn-ea"/>
                <a:cs typeface="+mn-cs"/>
              </a:rPr>
              <a:t>、</a:t>
            </a:r>
            <a:r>
              <a:rPr lang="zh-TW" altLang="en-US" sz="1200" b="0" i="0" u="none" strike="noStrike" kern="1200" dirty="0">
                <a:solidFill>
                  <a:schemeClr val="tx1"/>
                </a:solidFill>
                <a:effectLst/>
                <a:latin typeface="+mn-lt"/>
                <a:ea typeface="+mn-ea"/>
                <a:cs typeface="+mn-cs"/>
              </a:rPr>
              <a:t>帶橡木桶味，</a:t>
            </a:r>
            <a:r>
              <a:rPr lang="zh-tw" sz="1200" b="0" i="0" u="none" strike="noStrike" kern="1200" dirty="0">
                <a:solidFill>
                  <a:schemeClr val="tx1"/>
                </a:solidFill>
                <a:effectLst/>
                <a:latin typeface="+mn-lt"/>
                <a:ea typeface="+mn-ea"/>
                <a:cs typeface="+mn-cs"/>
              </a:rPr>
              <a:t>濃郁且帶有奶油質地的「瓶中的陽光」風格為代表；但過去 15 年來，這個產區在歷經復興之後，儘管生產商依然是釀造飽滿風格的夏多內，但減少橡木桶</a:t>
            </a:r>
            <a:r>
              <a:rPr lang="zh-TW" altLang="en-US" sz="1200" b="0" i="0" u="none" strike="noStrike" kern="1200" dirty="0">
                <a:solidFill>
                  <a:schemeClr val="tx1"/>
                </a:solidFill>
                <a:effectLst/>
                <a:latin typeface="+mn-lt"/>
                <a:ea typeface="+mn-ea"/>
                <a:cs typeface="+mn-cs"/>
              </a:rPr>
              <a:t>釀造</a:t>
            </a:r>
            <a:r>
              <a:rPr lang="zh-tw" sz="1200" b="0" i="0" u="none" strike="noStrike" kern="1200" dirty="0">
                <a:solidFill>
                  <a:schemeClr val="tx1"/>
                </a:solidFill>
                <a:effectLst/>
                <a:latin typeface="+mn-lt"/>
                <a:ea typeface="+mn-ea"/>
                <a:cs typeface="+mn-cs"/>
              </a:rPr>
              <a:t>及乳酸發酵的運用。風味偏向於從白桃到柑橘的果香，並帶有礦物感的酸度。</a:t>
            </a:r>
            <a:endParaRPr lang="en-AU"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28</a:t>
            </a:fld>
            <a:endParaRPr lang="en-US" dirty="0"/>
          </a:p>
        </p:txBody>
      </p:sp>
    </p:spTree>
    <p:extLst>
      <p:ext uri="{BB962C8B-B14F-4D97-AF65-F5344CB8AC3E}">
        <p14:creationId xmlns:p14="http://schemas.microsoft.com/office/powerpoint/2010/main" val="40944163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29</a:t>
            </a:fld>
            <a:endParaRPr lang="en-US" dirty="0"/>
          </a:p>
        </p:txBody>
      </p:sp>
    </p:spTree>
    <p:extLst>
      <p:ext uri="{BB962C8B-B14F-4D97-AF65-F5344CB8AC3E}">
        <p14:creationId xmlns:p14="http://schemas.microsoft.com/office/powerpoint/2010/main" val="1864647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tw" sz="1200" b="0" i="0" u="none" strike="noStrike" kern="1200" dirty="0">
                <a:solidFill>
                  <a:schemeClr val="tx1"/>
                </a:solidFill>
                <a:effectLst/>
                <a:latin typeface="+mn-lt"/>
                <a:ea typeface="+mn-ea"/>
                <a:cs typeface="+mn-cs"/>
              </a:rPr>
              <a:t>現在很適合讓每個人品鑑一款經典的澳洲夏多內葡萄酒。在稍後的課程裡會提供完整的品酒機會。</a:t>
            </a:r>
          </a:p>
          <a:p>
            <a:pPr marL="0" marR="0" lvl="0" indent="0" algn="l" defTabSz="914400" rtl="0" eaLnBrk="1" fontAlgn="auto" latinLnBrk="0" hangingPunct="1">
              <a:lnSpc>
                <a:spcPct val="100000"/>
              </a:lnSpc>
              <a:spcBef>
                <a:spcPct val="0"/>
              </a:spcBef>
              <a:spcAft>
                <a:spcPct val="0"/>
              </a:spcAft>
              <a:buClrTx/>
              <a:buSzTx/>
              <a:buFontTx/>
              <a:buNone/>
              <a:defRPr/>
            </a:pPr>
            <a:endParaRPr lang="en-AU" sz="1200" b="0" i="0" u="none" strike="noStrike" kern="1200" dirty="0">
              <a:solidFill>
                <a:schemeClr val="tx1"/>
              </a:solidFill>
              <a:effectLst/>
              <a:latin typeface="+mn-lt"/>
              <a:ea typeface="+mn-ea"/>
              <a:cs typeface="+mn-cs"/>
            </a:endParaRPr>
          </a:p>
          <a:p>
            <a:pPr rtl="0"/>
            <a:r>
              <a:rPr lang="zh-tw" sz="1200" b="0" i="0" u="none" strike="noStrike" kern="1200" dirty="0">
                <a:solidFill>
                  <a:schemeClr val="tx1"/>
                </a:solidFill>
                <a:effectLst/>
                <a:latin typeface="+mn-lt"/>
                <a:ea typeface="+mn-ea"/>
                <a:cs typeface="+mn-cs"/>
              </a:rPr>
              <a:t>夏多內是在澳洲種植數量最多的白葡萄品種，可釀造成各種風格與酒款，並能展現各栽種產區的特色，</a:t>
            </a:r>
            <a:r>
              <a:rPr lang="zh-TW" altLang="en-US" sz="1200" b="0" i="0" u="none" strike="noStrike" kern="1200" dirty="0">
                <a:solidFill>
                  <a:schemeClr val="tx1"/>
                </a:solidFill>
                <a:effectLst/>
                <a:latin typeface="+mn-lt"/>
                <a:ea typeface="+mn-ea"/>
                <a:cs typeface="+mn-cs"/>
              </a:rPr>
              <a:t>以及</a:t>
            </a:r>
            <a:r>
              <a:rPr lang="zh-tw" sz="1200" b="0" i="0" u="none" strike="noStrike" kern="1200" dirty="0">
                <a:solidFill>
                  <a:schemeClr val="tx1"/>
                </a:solidFill>
                <a:effectLst/>
                <a:latin typeface="+mn-lt"/>
                <a:ea typeface="+mn-ea"/>
                <a:cs typeface="+mn-cs"/>
              </a:rPr>
              <a:t>釀酒師</a:t>
            </a:r>
            <a:r>
              <a:rPr lang="zh-TW" altLang="en-US" sz="1200" b="0" i="0" u="none" strike="noStrike" kern="1200" dirty="0">
                <a:solidFill>
                  <a:schemeClr val="tx1"/>
                </a:solidFill>
                <a:effectLst/>
                <a:latin typeface="+mn-lt"/>
                <a:ea typeface="+mn-ea"/>
                <a:cs typeface="+mn-cs"/>
              </a:rPr>
              <a:t>所採用的釀造</a:t>
            </a:r>
            <a:r>
              <a:rPr lang="zh-tw" sz="1200" b="0" i="0" u="none" strike="noStrike" kern="1200" dirty="0">
                <a:solidFill>
                  <a:schemeClr val="tx1"/>
                </a:solidFill>
                <a:effectLst/>
                <a:latin typeface="+mn-lt"/>
                <a:ea typeface="+mn-ea"/>
                <a:cs typeface="+mn-cs"/>
              </a:rPr>
              <a:t>技藝。 </a:t>
            </a:r>
            <a:endParaRPr lang="en-AU" b="0" dirty="0">
              <a:effectLst/>
            </a:endParaRPr>
          </a:p>
          <a:p>
            <a:pPr rtl="0"/>
            <a:r>
              <a:rPr lang="zh-tw" sz="1200" b="0" i="0" u="none" strike="noStrike" kern="1200" dirty="0">
                <a:solidFill>
                  <a:schemeClr val="tx1"/>
                </a:solidFill>
                <a:effectLst/>
                <a:latin typeface="+mn-lt"/>
                <a:ea typeface="+mn-ea"/>
                <a:cs typeface="+mn-cs"/>
              </a:rPr>
              <a:t>夏多內沒有典型的風格。產區的氣候和栽種產區的地形地貌，以及釀酒師的影響力，都會左右這個品種在澳洲的釀製表現。 </a:t>
            </a:r>
            <a:endParaRPr lang="en-AU" b="0" dirty="0">
              <a:effectLst/>
            </a:endParaRPr>
          </a:p>
          <a:p>
            <a:pPr rtl="0"/>
            <a:r>
              <a:rPr lang="zh-tw" sz="1200" b="0" i="0" u="none" strike="noStrike" kern="1200" dirty="0">
                <a:solidFill>
                  <a:schemeClr val="tx1"/>
                </a:solidFill>
                <a:effectLst/>
                <a:latin typeface="+mn-lt"/>
                <a:ea typeface="+mn-ea"/>
                <a:cs typeface="+mn-cs"/>
              </a:rPr>
              <a:t>除了釀造受歡迎的靜態佐餐葡萄酒，澳洲氣泡酒釀酒師還使用夏多內釀造單一品種</a:t>
            </a:r>
            <a:r>
              <a:rPr lang="zh-TW" altLang="en-US" sz="1200" b="0" i="0" u="none" strike="noStrike" kern="1200" dirty="0">
                <a:solidFill>
                  <a:schemeClr val="tx1"/>
                </a:solidFill>
                <a:effectLst/>
                <a:latin typeface="+mn-lt"/>
                <a:ea typeface="+mn-ea"/>
                <a:cs typeface="+mn-cs"/>
              </a:rPr>
              <a:t>和混調其他品種的</a:t>
            </a:r>
            <a:r>
              <a:rPr lang="zh-tw" sz="1200" b="0" i="0" u="none" strike="noStrike" kern="1200" dirty="0">
                <a:solidFill>
                  <a:schemeClr val="tx1"/>
                </a:solidFill>
                <a:effectLst/>
                <a:latin typeface="+mn-lt"/>
                <a:ea typeface="+mn-ea"/>
                <a:cs typeface="+mn-cs"/>
              </a:rPr>
              <a:t>氣泡酒。</a:t>
            </a:r>
            <a:endParaRPr lang="en-AU" b="0" dirty="0">
              <a:effectLst/>
            </a:endParaRP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41117175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b="0" i="0" u="none" strike="noStrike" kern="1200" dirty="0">
                <a:solidFill>
                  <a:schemeClr val="tx1"/>
                </a:solidFill>
                <a:effectLst/>
                <a:latin typeface="+mn-lt"/>
                <a:ea typeface="+mn-ea"/>
                <a:cs typeface="+mn-cs"/>
              </a:rPr>
              <a:t>南澳的葡萄產量幾乎占了澳洲年產量的 50%。一些澳洲的最知名產區與最古老的老藤葡萄都位在這裡。</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31</a:t>
            </a:fld>
            <a:endParaRPr lang="en-US" dirty="0"/>
          </a:p>
        </p:txBody>
      </p:sp>
    </p:spTree>
    <p:extLst>
      <p:ext uri="{BB962C8B-B14F-4D97-AF65-F5344CB8AC3E}">
        <p14:creationId xmlns:p14="http://schemas.microsoft.com/office/powerpoint/2010/main" val="33371869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b="0" i="0" u="none" strike="noStrike" kern="1200" dirty="0">
                <a:solidFill>
                  <a:schemeClr val="tx1"/>
                </a:solidFill>
                <a:effectLst/>
                <a:latin typeface="+mn-lt"/>
                <a:ea typeface="+mn-ea"/>
                <a:cs typeface="+mn-cs"/>
              </a:rPr>
              <a:t>這個產區受到美食愛好者的喜愛，而且距離阿德萊德中心商業區只有 30 分鐘車程。19 世紀 70 年代即在此栽種葡萄，但由於當時難以在涼爽氣候環境下栽種葡萄，因此到了 20 世紀 30 年代時，大部分葡萄藤都已遭移除。1979 年，釀酒師布萊恩·克洛塞 (Brian Croser) 開始栽種夏多內，讓這個產區開始復甦，並發現這個產區有潛力成為種植涼爽氣候葡萄品種的最佳地區之一。阿德萊德山區是優質的涼爽氣候產區，生產優雅、質地豐富的清淡型夏多內，其酸度結構確保陳年潛力，足以媲美世界上最出色的涼爽氣候夏多內。</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32</a:t>
            </a:fld>
            <a:endParaRPr lang="en-US" dirty="0"/>
          </a:p>
        </p:txBody>
      </p:sp>
    </p:spTree>
    <p:extLst>
      <p:ext uri="{BB962C8B-B14F-4D97-AF65-F5344CB8AC3E}">
        <p14:creationId xmlns:p14="http://schemas.microsoft.com/office/powerpoint/2010/main" val="37001730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b="0" i="0" u="none" strike="noStrike" kern="1200" dirty="0">
                <a:solidFill>
                  <a:schemeClr val="tx1"/>
                </a:solidFill>
                <a:effectLst/>
                <a:latin typeface="+mn-lt"/>
                <a:ea typeface="+mn-ea"/>
                <a:cs typeface="+mn-cs"/>
              </a:rPr>
              <a:t>儘管「塔斯馬尼亞」是唯一的正式認證塔斯馬尼亞州葡萄酒產區，但州政府將整個島劃分成七個不同產區：西北地區、笛手河、塔瑪谷、東海岸、德文特谷、卡爾河谷和休恩谷。</a:t>
            </a:r>
            <a:endParaRPr lang="en-AU"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35</a:t>
            </a:fld>
            <a:endParaRPr lang="en-US" dirty="0"/>
          </a:p>
        </p:txBody>
      </p:sp>
    </p:spTree>
    <p:extLst>
      <p:ext uri="{BB962C8B-B14F-4D97-AF65-F5344CB8AC3E}">
        <p14:creationId xmlns:p14="http://schemas.microsoft.com/office/powerpoint/2010/main" val="42396856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b="0" i="0" u="none" strike="noStrike" kern="1200" dirty="0">
                <a:solidFill>
                  <a:schemeClr val="tx1"/>
                </a:solidFill>
                <a:effectLst/>
                <a:latin typeface="+mn-lt"/>
                <a:ea typeface="+mn-ea"/>
                <a:cs typeface="+mn-cs"/>
              </a:rPr>
              <a:t>塔斯馬尼亞州是澳洲最好的涼爽氣候葡萄酒產區之一，以釀造獲獎的氣泡酒、黑皮諾、夏多內和麗絲玲而聞名。塔斯馬尼亞的涼爽氣候和適宜的土壤能釀造出不甜型的優雅夏多內葡萄酒，擁有非常強烈有穿透力的自然酸度和濃郁飽滿細膩的風味；卻也內斂而雅致，沒有經過太多的桶陳處理或呈現過於成熟的果味。塔斯馬尼亞的夏多內有很大一部分是用來釀造高品質氣泡酒。</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36</a:t>
            </a:fld>
            <a:endParaRPr lang="en-US" dirty="0"/>
          </a:p>
        </p:txBody>
      </p:sp>
    </p:spTree>
    <p:extLst>
      <p:ext uri="{BB962C8B-B14F-4D97-AF65-F5344CB8AC3E}">
        <p14:creationId xmlns:p14="http://schemas.microsoft.com/office/powerpoint/2010/main" val="42137874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tw" dirty="0"/>
              <a:t>現在很適合品鑑與討論您選擇的葡萄酒組合。 </a:t>
            </a:r>
          </a:p>
          <a:p>
            <a:pPr rtl="0"/>
            <a:endParaRPr lang="en-US" dirty="0"/>
          </a:p>
          <a:p>
            <a:pPr rtl="0"/>
            <a:r>
              <a:rPr lang="zh-tw" sz="1200" b="0" i="0" u="none" strike="noStrike" kern="1200" dirty="0">
                <a:solidFill>
                  <a:schemeClr val="tx1"/>
                </a:solidFill>
                <a:effectLst/>
                <a:latin typeface="+mn-lt"/>
                <a:ea typeface="+mn-ea"/>
                <a:cs typeface="+mn-cs"/>
              </a:rPr>
              <a:t>夏多內的多樣性出色地解釋此品種在例如澳洲這類多變市場中的適應性。不僅能表現栽種葡萄的葡萄園風土，也能成為讓釀酒師盡情實驗嘗試的畫布。夏多內革命讓澳洲釀酒師能納入這個迷人品種的所有風味和特性，進而讓消費者也能接受其復興，享受從清淡、輕盈酒體的涼爽氣候風格，到酒體更飽滿，而且濃郁、成熟的溫暖氣候風格。</a:t>
            </a:r>
            <a:endParaRPr lang="en-AU" b="0" dirty="0">
              <a:effectLst/>
            </a:endParaRP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39</a:t>
            </a:fld>
            <a:endParaRPr lang="en-US" dirty="0"/>
          </a:p>
        </p:txBody>
      </p:sp>
    </p:spTree>
    <p:extLst>
      <p:ext uri="{BB962C8B-B14F-4D97-AF65-F5344CB8AC3E}">
        <p14:creationId xmlns:p14="http://schemas.microsoft.com/office/powerpoint/2010/main" val="13551309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40</a:t>
            </a:fld>
            <a:endParaRPr lang="en-US" dirty="0"/>
          </a:p>
        </p:txBody>
      </p:sp>
    </p:spTree>
    <p:extLst>
      <p:ext uri="{BB962C8B-B14F-4D97-AF65-F5344CB8AC3E}">
        <p14:creationId xmlns:p14="http://schemas.microsoft.com/office/powerpoint/2010/main" val="31983266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u="none" strike="noStrike" dirty="0">
                <a:solidFill>
                  <a:schemeClr val="tx1"/>
                </a:solidFill>
                <a:latin typeface="+mn-lt"/>
              </a:rPr>
              <a:t>如需更多課程訊息、工具與資源，請造訪：www.australianwinediscovered.com。</a:t>
            </a:r>
          </a:p>
          <a:p>
            <a:r>
              <a:rPr lang="zh-TW" sz="1200" dirty="0">
                <a:solidFill>
                  <a:schemeClr val="tx1"/>
                </a:solidFill>
                <a:latin typeface="+mn-lt"/>
              </a:rPr>
              <a:t>如有任何諮詢需求，歡迎 Email 至：discovered@wineaustralia.com。</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42</a:t>
            </a:fld>
            <a:endParaRPr lang="en-US" dirty="0"/>
          </a:p>
        </p:txBody>
      </p:sp>
    </p:spTree>
    <p:extLst>
      <p:ext uri="{BB962C8B-B14F-4D97-AF65-F5344CB8AC3E}">
        <p14:creationId xmlns:p14="http://schemas.microsoft.com/office/powerpoint/2010/main" val="33244941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建議討論重點：  </a:t>
            </a:r>
            <a:endParaRPr lang="en-AU" b="0" dirty="0">
              <a:effectLst/>
            </a:endParaRPr>
          </a:p>
          <a:p>
            <a:pPr rtl="0"/>
            <a:r>
              <a:rPr lang="zh-tw" sz="1200" b="0" i="0" u="none" strike="noStrike" kern="1200" dirty="0">
                <a:solidFill>
                  <a:schemeClr val="tx1"/>
                </a:solidFill>
                <a:effectLst/>
                <a:latin typeface="+mn-lt"/>
                <a:ea typeface="+mn-ea"/>
                <a:cs typeface="+mn-cs"/>
              </a:rPr>
              <a:t>有些人認為夏多內從</a:t>
            </a:r>
            <a:r>
              <a:rPr lang="zh-TW" altLang="en-US" sz="1200" dirty="0"/>
              <a:t>酒體龐大</a:t>
            </a:r>
            <a:r>
              <a:rPr lang="zh-tw" altLang="zh-TW" sz="1200" dirty="0"/>
              <a:t>、</a:t>
            </a:r>
            <a:r>
              <a:rPr lang="zh-TW" altLang="en-US" sz="1200" dirty="0"/>
              <a:t>甜潤肥美</a:t>
            </a:r>
            <a:r>
              <a:rPr lang="zh-tw" altLang="zh-TW" sz="1200" dirty="0"/>
              <a:t>、</a:t>
            </a:r>
            <a:r>
              <a:rPr lang="zh-TW" altLang="en-US" sz="1200" dirty="0"/>
              <a:t>帶</a:t>
            </a:r>
            <a:r>
              <a:rPr lang="zh-tw" altLang="zh-TW" sz="1200" dirty="0"/>
              <a:t>橡木風味的葡萄酒</a:t>
            </a:r>
            <a:r>
              <a:rPr lang="zh-tw" sz="1200" b="0" i="0" u="none" strike="noStrike" kern="1200" dirty="0">
                <a:solidFill>
                  <a:schemeClr val="tx1"/>
                </a:solidFill>
                <a:effectLst/>
                <a:latin typeface="+mn-lt"/>
                <a:ea typeface="+mn-ea"/>
                <a:cs typeface="+mn-cs"/>
              </a:rPr>
              <a:t>風格，</a:t>
            </a:r>
            <a:r>
              <a:rPr lang="zh-TW" altLang="en-US" sz="1200" b="0" i="0" u="none" strike="noStrike" kern="1200" dirty="0">
                <a:solidFill>
                  <a:schemeClr val="tx1"/>
                </a:solidFill>
                <a:effectLst/>
                <a:latin typeface="+mn-lt"/>
                <a:ea typeface="+mn-ea"/>
                <a:cs typeface="+mn-cs"/>
              </a:rPr>
              <a:t>矯枉過正，</a:t>
            </a:r>
            <a:r>
              <a:rPr lang="zh-tw" sz="1200" b="0" i="0" u="none" strike="noStrike" kern="1200" dirty="0">
                <a:solidFill>
                  <a:schemeClr val="tx1"/>
                </a:solidFill>
                <a:effectLst/>
                <a:latin typeface="+mn-lt"/>
                <a:ea typeface="+mn-ea"/>
                <a:cs typeface="+mn-cs"/>
              </a:rPr>
              <a:t>轉變成缺少果味與複雜性，</a:t>
            </a:r>
            <a:r>
              <a:rPr lang="zh-TW" altLang="en-US" sz="1200" b="0" i="0" u="none" strike="noStrike" kern="1200" dirty="0">
                <a:solidFill>
                  <a:schemeClr val="tx1"/>
                </a:solidFill>
                <a:effectLst/>
                <a:latin typeface="+mn-lt"/>
                <a:ea typeface="+mn-ea"/>
                <a:cs typeface="+mn-cs"/>
              </a:rPr>
              <a:t>清瘦見骨</a:t>
            </a:r>
            <a:r>
              <a:rPr lang="zh-tw" sz="1200" b="0" i="0" u="none" strike="noStrike" kern="1200" dirty="0">
                <a:solidFill>
                  <a:schemeClr val="tx1"/>
                </a:solidFill>
                <a:effectLst/>
                <a:latin typeface="+mn-lt"/>
                <a:ea typeface="+mn-ea"/>
                <a:cs typeface="+mn-cs"/>
              </a:rPr>
              <a:t>的葡萄酒。您同意這個看法嗎？ </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2487916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b="0" i="0" u="none" strike="noStrike" kern="1200" dirty="0">
                <a:solidFill>
                  <a:schemeClr val="tx1"/>
                </a:solidFill>
                <a:effectLst/>
                <a:latin typeface="+mn-lt"/>
                <a:ea typeface="+mn-ea"/>
                <a:cs typeface="+mn-cs"/>
              </a:rPr>
              <a:t>泰芮爾酒莊是由英國移民愛德華·泰芮爾 (Edward Tyrrell) 於 1858 年創建，是澳洲最傑出的家族經營葡萄酒公司之一，並擁有一些世界上最古老的夏多內葡萄園。</a:t>
            </a:r>
            <a:endParaRPr lang="en-AU"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36985736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夏多內的生命力旺盛，葉片覆蓋的範圍廣闊，必須透過大量的剪枝、疏芽與樹冠管理進行控制。若缺乏這樣的細心管理，恣意生長的葡萄藤就會降低葡萄的品質。 </a:t>
            </a:r>
            <a:endParaRPr lang="en-AU" b="0" dirty="0">
              <a:effectLst/>
            </a:endParaRPr>
          </a:p>
          <a:p>
            <a:pPr rtl="0"/>
            <a:r>
              <a:rPr lang="zh-tw" sz="1200" b="0" i="0" u="none" strike="noStrike" kern="1200" dirty="0">
                <a:solidFill>
                  <a:schemeClr val="tx1"/>
                </a:solidFill>
                <a:effectLst/>
                <a:latin typeface="+mn-lt"/>
                <a:ea typeface="+mn-ea"/>
                <a:cs typeface="+mn-cs"/>
              </a:rPr>
              <a:t>在特定條件下，夏多內可以有很高的產量，但隨著近幾十年來澳洲葡萄酒消費者口味的變化，對葡萄的需求也出現改變。現在的趨勢是傾向降低產量以獲得最佳品質的果實。另外，也會因為希望有更清淡的風味、更高酸度與</a:t>
            </a:r>
            <a:r>
              <a:rPr lang="zh-TW" altLang="en-US" sz="1200" b="0" i="0" u="none" strike="noStrike" kern="1200" dirty="0">
                <a:solidFill>
                  <a:schemeClr val="tx1"/>
                </a:solidFill>
                <a:effectLst/>
                <a:latin typeface="+mn-lt"/>
                <a:ea typeface="+mn-ea"/>
                <a:cs typeface="+mn-cs"/>
              </a:rPr>
              <a:t>較低的含糖量</a:t>
            </a:r>
            <a:r>
              <a:rPr lang="zh-tw" sz="1200" b="0" i="0" u="none" strike="noStrike" kern="1200" dirty="0">
                <a:solidFill>
                  <a:schemeClr val="tx1"/>
                </a:solidFill>
                <a:effectLst/>
                <a:latin typeface="+mn-lt"/>
                <a:ea typeface="+mn-ea"/>
                <a:cs typeface="+mn-cs"/>
              </a:rPr>
              <a:t>，而將</a:t>
            </a:r>
            <a:r>
              <a:rPr lang="zh-TW" altLang="en-US" sz="1200" b="0" i="0" u="none" strike="noStrike" kern="1200" dirty="0">
                <a:solidFill>
                  <a:schemeClr val="tx1"/>
                </a:solidFill>
                <a:effectLst/>
                <a:latin typeface="+mn-lt"/>
                <a:ea typeface="+mn-ea"/>
                <a:cs typeface="+mn-cs"/>
              </a:rPr>
              <a:t>葡萄的</a:t>
            </a:r>
            <a:r>
              <a:rPr lang="zh-tw" sz="1200" b="0" i="0" u="none" strike="noStrike" kern="1200" dirty="0">
                <a:solidFill>
                  <a:schemeClr val="tx1"/>
                </a:solidFill>
                <a:effectLst/>
                <a:latin typeface="+mn-lt"/>
                <a:ea typeface="+mn-ea"/>
                <a:cs typeface="+mn-cs"/>
              </a:rPr>
              <a:t>產量減少。 </a:t>
            </a:r>
            <a:endParaRPr lang="en-AU" b="0" dirty="0">
              <a:effectLst/>
            </a:endParaRPr>
          </a:p>
          <a:p>
            <a:pPr rtl="0"/>
            <a:r>
              <a:rPr lang="zh-tw" sz="1200" b="0" i="0" u="none" strike="noStrike" kern="1200" dirty="0">
                <a:solidFill>
                  <a:schemeClr val="tx1"/>
                </a:solidFill>
                <a:effectLst/>
                <a:latin typeface="+mn-lt"/>
                <a:ea typeface="+mn-ea"/>
                <a:cs typeface="+mn-cs"/>
              </a:rPr>
              <a:t>夏多內是發芽較早，因此成熟也較早的葡萄品種。在西元 2000 年之前的澳洲「夏多內</a:t>
            </a:r>
            <a:r>
              <a:rPr lang="zh-TW" altLang="en-US" sz="1200" b="0" i="0" u="none" strike="noStrike" kern="1200" dirty="0">
                <a:solidFill>
                  <a:schemeClr val="tx1"/>
                </a:solidFill>
                <a:effectLst/>
                <a:latin typeface="+mn-lt"/>
                <a:ea typeface="+mn-ea"/>
                <a:cs typeface="+mn-cs"/>
              </a:rPr>
              <a:t>熱潮</a:t>
            </a:r>
            <a:r>
              <a:rPr lang="zh-tw" sz="1200" b="0" i="0" u="none" strike="noStrike" kern="1200" dirty="0">
                <a:solidFill>
                  <a:schemeClr val="tx1"/>
                </a:solidFill>
                <a:effectLst/>
                <a:latin typeface="+mn-lt"/>
                <a:ea typeface="+mn-ea"/>
                <a:cs typeface="+mn-cs"/>
              </a:rPr>
              <a:t>」時，夏多內是最晚採收的葡萄品種之一，因為釀酒師都在追求成熟的水果風味。現在，許多釀酒師都在收成季節提早採收夏多內。 </a:t>
            </a:r>
            <a:endParaRPr lang="en-AU" b="0" dirty="0">
              <a:effectLst/>
            </a:endParaRPr>
          </a:p>
          <a:p>
            <a:pPr rtl="0"/>
            <a:br>
              <a:rPr lang="en-AU" b="0" dirty="0">
                <a:effectLst/>
              </a:rPr>
            </a:br>
            <a:r>
              <a:rPr lang="zh-tw" sz="1200" b="0" i="0" u="none" strike="noStrike" kern="1200" dirty="0">
                <a:solidFill>
                  <a:schemeClr val="tx1"/>
                </a:solidFill>
                <a:effectLst/>
                <a:latin typeface="+mn-lt"/>
                <a:ea typeface="+mn-ea"/>
                <a:cs typeface="+mn-cs"/>
              </a:rPr>
              <a:t>建議討論重點： </a:t>
            </a:r>
            <a:endParaRPr lang="en-AU" b="0" dirty="0">
              <a:effectLst/>
            </a:endParaRPr>
          </a:p>
          <a:p>
            <a:pPr rtl="0"/>
            <a:r>
              <a:rPr lang="zh-tw" sz="1200" b="0" i="0" u="none" strike="noStrike" kern="1200" dirty="0">
                <a:solidFill>
                  <a:schemeClr val="tx1"/>
                </a:solidFill>
                <a:effectLst/>
                <a:latin typeface="+mn-lt"/>
                <a:ea typeface="+mn-ea"/>
                <a:cs typeface="+mn-cs"/>
              </a:rPr>
              <a:t>在 2000 年前後，夏多內的葡萄栽培管理和採收時間都發生了改變。這些不同的夏多內風格對葡萄栽培者有什麼樣的影響？</a:t>
            </a:r>
            <a:endParaRPr lang="en-AU" b="0" dirty="0">
              <a:effectLst/>
            </a:endParaRP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30347141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dirty="0"/>
              <a:t>+ 免費課程：</a:t>
            </a:r>
            <a:r>
              <a:rPr lang="zh-tw" sz="1200" kern="1200" dirty="0">
                <a:solidFill>
                  <a:schemeClr val="tx1"/>
                </a:solidFill>
                <a:effectLst/>
                <a:latin typeface="+mn-lt"/>
                <a:ea typeface="+mn-ea"/>
                <a:cs typeface="+mn-cs"/>
              </a:rPr>
              <a:t>關於更多的葡萄酒釀造過程資訊，請見</a:t>
            </a:r>
            <a:r>
              <a:rPr lang="zh-tw" sz="1200" i="1" kern="1200" dirty="0">
                <a:solidFill>
                  <a:schemeClr val="tx1"/>
                </a:solidFill>
                <a:effectLst/>
                <a:latin typeface="+mn-lt"/>
                <a:ea typeface="+mn-ea"/>
                <a:cs typeface="+mn-cs"/>
              </a:rPr>
              <a:t>葡萄酒介紹</a:t>
            </a:r>
            <a:r>
              <a:rPr lang="zh-tw" sz="1200" kern="1200" dirty="0">
                <a:solidFill>
                  <a:schemeClr val="tx1"/>
                </a:solidFill>
                <a:effectLst/>
                <a:latin typeface="+mn-lt"/>
                <a:ea typeface="+mn-ea"/>
                <a:cs typeface="+mn-cs"/>
              </a:rPr>
              <a:t>，網址：www.australianwinediscovered.com</a:t>
            </a:r>
            <a:endParaRPr lang="en-AU"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32229505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 </a:t>
            </a:r>
            <a:r>
              <a:rPr lang="zh-TW" altLang="en-US" sz="1200" b="1" i="0" u="none" strike="noStrike" kern="1200" dirty="0">
                <a:solidFill>
                  <a:schemeClr val="tx1"/>
                </a:solidFill>
                <a:effectLst/>
                <a:latin typeface="+mn-lt"/>
                <a:ea typeface="+mn-ea"/>
                <a:cs typeface="+mn-cs"/>
              </a:rPr>
              <a:t>不去梗</a:t>
            </a:r>
            <a:r>
              <a:rPr lang="zh-tw" sz="1200" b="1" i="0" u="none" strike="noStrike" kern="1200" dirty="0">
                <a:solidFill>
                  <a:schemeClr val="tx1"/>
                </a:solidFill>
                <a:effectLst/>
                <a:latin typeface="+mn-lt"/>
                <a:ea typeface="+mn-ea"/>
                <a:cs typeface="+mn-cs"/>
              </a:rPr>
              <a:t>整</a:t>
            </a:r>
            <a:r>
              <a:rPr lang="zh-TW" altLang="en-US" sz="1200" b="1" i="0" u="none" strike="noStrike" kern="1200" dirty="0">
                <a:solidFill>
                  <a:schemeClr val="tx1"/>
                </a:solidFill>
                <a:effectLst/>
                <a:latin typeface="+mn-lt"/>
                <a:ea typeface="+mn-ea"/>
                <a:cs typeface="+mn-cs"/>
              </a:rPr>
              <a:t>串</a:t>
            </a:r>
            <a:r>
              <a:rPr lang="zh-tw" sz="1200" b="1" i="0" u="none" strike="noStrike" kern="1200" dirty="0">
                <a:solidFill>
                  <a:schemeClr val="tx1"/>
                </a:solidFill>
                <a:effectLst/>
                <a:latin typeface="+mn-lt"/>
                <a:ea typeface="+mn-ea"/>
                <a:cs typeface="+mn-cs"/>
              </a:rPr>
              <a:t>壓榨：</a:t>
            </a:r>
            <a:r>
              <a:rPr lang="zh-tw" sz="1200" b="0" i="0" u="none" strike="noStrike" kern="1200" dirty="0">
                <a:solidFill>
                  <a:schemeClr val="tx1"/>
                </a:solidFill>
                <a:effectLst/>
                <a:latin typeface="+mn-lt"/>
                <a:ea typeface="+mn-ea"/>
                <a:cs typeface="+mn-cs"/>
              </a:rPr>
              <a:t>直接壓榨整串葡萄以萃取葡萄汁，而不是在壓榨前先去梗。壓榨過程中含果梗，能有效地排出果汁及讓果汁更清澈。最後就能完成更精緻、口感較不緊澀的葡萄酒。 </a:t>
            </a:r>
            <a:endParaRPr lang="en-AU" b="0" dirty="0">
              <a:effectLst/>
            </a:endParaRPr>
          </a:p>
          <a:p>
            <a:pPr rtl="0"/>
            <a:r>
              <a:rPr lang="zh-tw" sz="1200" b="0" i="0" u="none" strike="noStrike" kern="1200" dirty="0">
                <a:solidFill>
                  <a:schemeClr val="tx1"/>
                </a:solidFill>
                <a:effectLst/>
                <a:latin typeface="+mn-lt"/>
                <a:ea typeface="+mn-ea"/>
                <a:cs typeface="+mn-cs"/>
              </a:rPr>
              <a:t>– </a:t>
            </a:r>
            <a:r>
              <a:rPr lang="zh-tw" sz="1200" b="1" i="0" u="none" strike="noStrike" kern="1200" dirty="0">
                <a:solidFill>
                  <a:schemeClr val="tx1"/>
                </a:solidFill>
                <a:effectLst/>
                <a:latin typeface="+mn-lt"/>
                <a:ea typeface="+mn-ea"/>
                <a:cs typeface="+mn-cs"/>
              </a:rPr>
              <a:t>低溫發酵：</a:t>
            </a:r>
            <a:r>
              <a:rPr lang="zh-tw" sz="1200" b="0" i="0" u="none" strike="noStrike" kern="1200" dirty="0">
                <a:solidFill>
                  <a:schemeClr val="tx1"/>
                </a:solidFill>
                <a:effectLst/>
                <a:latin typeface="+mn-lt"/>
                <a:ea typeface="+mn-ea"/>
                <a:cs typeface="+mn-cs"/>
              </a:rPr>
              <a:t>長時間的緩慢低溫發酵能突顯成熟果實的香氣，並且帶出例如芒果與鳳梨的濃郁果味。低溫發酵通常會在不鏽鋼槽中進行，接著會提早裝瓶，以保留新鮮且清淡的礦物感風味。 </a:t>
            </a:r>
            <a:endParaRPr lang="en-AU" b="0" dirty="0">
              <a:effectLst/>
            </a:endParaRPr>
          </a:p>
          <a:p>
            <a:pPr rtl="0"/>
            <a:r>
              <a:rPr lang="zh-tw" sz="1200" b="0" i="0" u="none" strike="noStrike" kern="1200" dirty="0">
                <a:solidFill>
                  <a:schemeClr val="tx1"/>
                </a:solidFill>
                <a:effectLst/>
                <a:latin typeface="+mn-lt"/>
                <a:ea typeface="+mn-ea"/>
                <a:cs typeface="+mn-cs"/>
              </a:rPr>
              <a:t>– </a:t>
            </a:r>
            <a:r>
              <a:rPr lang="zh-tw" sz="1200" b="1" i="0" u="none" strike="noStrike" kern="1200" dirty="0">
                <a:solidFill>
                  <a:schemeClr val="tx1"/>
                </a:solidFill>
                <a:effectLst/>
                <a:latin typeface="+mn-lt"/>
                <a:ea typeface="+mn-ea"/>
                <a:cs typeface="+mn-cs"/>
              </a:rPr>
              <a:t>木桶發酵：</a:t>
            </a:r>
            <a:r>
              <a:rPr lang="zh-tw" sz="1200" b="0" i="0" u="none" strike="noStrike" kern="1200" dirty="0">
                <a:solidFill>
                  <a:schemeClr val="tx1"/>
                </a:solidFill>
                <a:effectLst/>
                <a:latin typeface="+mn-lt"/>
                <a:ea typeface="+mn-ea"/>
                <a:cs typeface="+mn-cs"/>
              </a:rPr>
              <a:t>相較於不鏽鋼槽，木桶除了能賦予橡木風味，也有助於創造具備更圓潤、更厚實口感，以及更緊實結構的葡萄酒。 </a:t>
            </a:r>
            <a:endParaRPr lang="en-AU" b="0" dirty="0">
              <a:effectLst/>
            </a:endParaRPr>
          </a:p>
          <a:p>
            <a:pPr rtl="0"/>
            <a:r>
              <a:rPr lang="zh-tw" sz="1200" b="0" i="0" u="none" strike="noStrike" kern="1200" dirty="0">
                <a:solidFill>
                  <a:schemeClr val="tx1"/>
                </a:solidFill>
                <a:effectLst/>
                <a:latin typeface="+mn-lt"/>
                <a:ea typeface="+mn-ea"/>
                <a:cs typeface="+mn-cs"/>
              </a:rPr>
              <a:t>– </a:t>
            </a:r>
            <a:r>
              <a:rPr lang="zh-tw" sz="1200" b="1" i="0" u="none" strike="noStrike" kern="1200" dirty="0">
                <a:solidFill>
                  <a:schemeClr val="tx1"/>
                </a:solidFill>
                <a:effectLst/>
                <a:latin typeface="+mn-lt"/>
                <a:ea typeface="+mn-ea"/>
                <a:cs typeface="+mn-cs"/>
              </a:rPr>
              <a:t>乳酸發酵：</a:t>
            </a:r>
            <a:r>
              <a:rPr lang="zh-tw" sz="1200" b="0" i="0" u="none" strike="noStrike" kern="1200" dirty="0">
                <a:solidFill>
                  <a:schemeClr val="tx1"/>
                </a:solidFill>
                <a:effectLst/>
                <a:latin typeface="+mn-lt"/>
                <a:ea typeface="+mn-ea"/>
                <a:cs typeface="+mn-cs"/>
              </a:rPr>
              <a:t>在夏多內果汁中加入乳酸菌，可以觸發較酸的蘋果酸轉化成柔和、滑順的乳脂似</a:t>
            </a:r>
            <a:r>
              <a:rPr lang="zh-TW" altLang="en-US" sz="1200" b="0" i="0" u="none" strike="noStrike" kern="1200" dirty="0">
                <a:solidFill>
                  <a:schemeClr val="tx1"/>
                </a:solidFill>
                <a:effectLst/>
                <a:latin typeface="+mn-lt"/>
                <a:ea typeface="+mn-ea"/>
                <a:cs typeface="+mn-cs"/>
              </a:rPr>
              <a:t>的</a:t>
            </a:r>
            <a:r>
              <a:rPr lang="zh-tw" sz="1200" b="0" i="0" u="none" strike="noStrike" kern="1200" dirty="0">
                <a:solidFill>
                  <a:schemeClr val="tx1"/>
                </a:solidFill>
                <a:effectLst/>
                <a:latin typeface="+mn-lt"/>
                <a:ea typeface="+mn-ea"/>
                <a:cs typeface="+mn-cs"/>
              </a:rPr>
              <a:t>乳酸，進而創造出奶油般的風味與質地。 </a:t>
            </a:r>
            <a:endParaRPr lang="en-AU" b="0" dirty="0">
              <a:effectLst/>
            </a:endParaRPr>
          </a:p>
          <a:p>
            <a:pPr rtl="0"/>
            <a:r>
              <a:rPr lang="zh-tw" sz="1200" b="0" i="0" u="none" strike="noStrike" kern="1200" dirty="0">
                <a:solidFill>
                  <a:schemeClr val="tx1"/>
                </a:solidFill>
                <a:effectLst/>
                <a:latin typeface="+mn-lt"/>
                <a:ea typeface="+mn-ea"/>
                <a:cs typeface="+mn-cs"/>
              </a:rPr>
              <a:t>– </a:t>
            </a:r>
            <a:r>
              <a:rPr lang="zh-tw" sz="1200" b="1" i="0" u="none" strike="noStrike" kern="1200" dirty="0">
                <a:solidFill>
                  <a:schemeClr val="tx1"/>
                </a:solidFill>
                <a:effectLst/>
                <a:latin typeface="+mn-lt"/>
                <a:ea typeface="+mn-ea"/>
                <a:cs typeface="+mn-cs"/>
              </a:rPr>
              <a:t>橡木影響：</a:t>
            </a:r>
            <a:r>
              <a:rPr lang="zh-tw" sz="1200" b="0" i="0" u="none" strike="noStrike" kern="1200" dirty="0">
                <a:solidFill>
                  <a:schemeClr val="tx1"/>
                </a:solidFill>
                <a:effectLst/>
                <a:latin typeface="+mn-lt"/>
                <a:ea typeface="+mn-ea"/>
                <a:cs typeface="+mn-cs"/>
              </a:rPr>
              <a:t>可能會帶來烤麵包片的風味，決定因素包括</a:t>
            </a:r>
            <a:r>
              <a:rPr lang="zh-TW" altLang="en-US" sz="1200" b="0" i="0" u="none" strike="noStrike" kern="1200" dirty="0">
                <a:solidFill>
                  <a:schemeClr val="tx1"/>
                </a:solidFill>
                <a:effectLst/>
                <a:latin typeface="+mn-lt"/>
                <a:ea typeface="+mn-ea"/>
                <a:cs typeface="+mn-cs"/>
              </a:rPr>
              <a:t>如何運</a:t>
            </a:r>
            <a:r>
              <a:rPr lang="zh-tw" sz="1200" b="0" i="0" u="none" strike="noStrike" kern="1200" dirty="0">
                <a:solidFill>
                  <a:schemeClr val="tx1"/>
                </a:solidFill>
                <a:effectLst/>
                <a:latin typeface="+mn-lt"/>
                <a:ea typeface="+mn-ea"/>
                <a:cs typeface="+mn-cs"/>
              </a:rPr>
              <a:t>用橡木桶、桶的新舊程度與橡木產地；會產生從焦糖、煙燻、鮮奶油、香草、肉桂與椰子等不同風味。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18842366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 </a:t>
            </a:r>
            <a:r>
              <a:rPr lang="zh-tw" sz="1200" b="1" i="0" u="none" strike="noStrike" kern="1200" dirty="0">
                <a:solidFill>
                  <a:schemeClr val="tx1"/>
                </a:solidFill>
                <a:effectLst/>
                <a:latin typeface="+mn-lt"/>
                <a:ea typeface="+mn-ea"/>
                <a:cs typeface="+mn-cs"/>
              </a:rPr>
              <a:t>木桶熟成：</a:t>
            </a:r>
            <a:r>
              <a:rPr lang="zh-tw" sz="1200" b="0" i="0" u="none" strike="noStrike" kern="1200" dirty="0">
                <a:solidFill>
                  <a:schemeClr val="tx1"/>
                </a:solidFill>
                <a:effectLst/>
                <a:latin typeface="+mn-lt"/>
                <a:ea typeface="+mn-ea"/>
                <a:cs typeface="+mn-cs"/>
              </a:rPr>
              <a:t>儘管橡木風味大多來自於風乾和烘烤，但將夏多內放入橡木桶陳年也會帶來不同的風味，其決定因素包括橡木桶的桶齡（新或舊），以及影響程度較小的</a:t>
            </a:r>
            <a:r>
              <a:rPr lang="zh-TW" altLang="en-US" sz="1200" b="0" i="0" u="none" strike="noStrike" kern="1200" dirty="0">
                <a:solidFill>
                  <a:schemeClr val="tx1"/>
                </a:solidFill>
                <a:effectLst/>
                <a:latin typeface="+mn-lt"/>
                <a:ea typeface="+mn-ea"/>
                <a:cs typeface="+mn-cs"/>
              </a:rPr>
              <a:t>橡木</a:t>
            </a:r>
            <a:r>
              <a:rPr lang="zh-tw" sz="1200" b="0" i="0" u="none" strike="noStrike" kern="1200" dirty="0">
                <a:solidFill>
                  <a:schemeClr val="tx1"/>
                </a:solidFill>
                <a:effectLst/>
                <a:latin typeface="+mn-lt"/>
                <a:ea typeface="+mn-ea"/>
                <a:cs typeface="+mn-cs"/>
              </a:rPr>
              <a:t>產地（美國、法國或其他歐洲國家）。 </a:t>
            </a:r>
            <a:endParaRPr lang="en-AU" b="0" dirty="0">
              <a:effectLst/>
            </a:endParaRPr>
          </a:p>
          <a:p>
            <a:pPr rtl="0"/>
            <a:r>
              <a:rPr lang="zh-tw" sz="1200" b="0" i="0" u="none" strike="noStrike" kern="1200" dirty="0">
                <a:solidFill>
                  <a:schemeClr val="tx1"/>
                </a:solidFill>
                <a:effectLst/>
                <a:latin typeface="+mn-lt"/>
                <a:ea typeface="+mn-ea"/>
                <a:cs typeface="+mn-cs"/>
              </a:rPr>
              <a:t>– </a:t>
            </a:r>
            <a:r>
              <a:rPr lang="zh-tw" sz="1200" b="1" i="0" u="none" strike="noStrike" kern="1200" dirty="0">
                <a:solidFill>
                  <a:schemeClr val="tx1"/>
                </a:solidFill>
                <a:effectLst/>
                <a:latin typeface="+mn-lt"/>
                <a:ea typeface="+mn-ea"/>
                <a:cs typeface="+mn-cs"/>
              </a:rPr>
              <a:t>延長浸渣：</a:t>
            </a:r>
            <a:r>
              <a:rPr lang="zh-TW" altLang="en-US" sz="1200" b="0" i="0" u="none" strike="noStrike" kern="1200" dirty="0">
                <a:solidFill>
                  <a:schemeClr val="tx1"/>
                </a:solidFill>
                <a:effectLst/>
                <a:latin typeface="+mn-lt"/>
                <a:ea typeface="+mn-ea"/>
                <a:cs typeface="+mn-cs"/>
              </a:rPr>
              <a:t>保留</a:t>
            </a:r>
            <a:r>
              <a:rPr lang="zh-tw" sz="1200" b="0" i="0" u="none" strike="noStrike" kern="1200" dirty="0">
                <a:solidFill>
                  <a:schemeClr val="tx1"/>
                </a:solidFill>
                <a:effectLst/>
                <a:latin typeface="+mn-lt"/>
                <a:ea typeface="+mn-ea"/>
                <a:cs typeface="+mn-cs"/>
              </a:rPr>
              <a:t>酒渣</a:t>
            </a:r>
            <a:r>
              <a:rPr lang="zh-TW" altLang="en-US" sz="1200" b="0" i="0" u="none" strike="noStrike" kern="1200" dirty="0">
                <a:solidFill>
                  <a:schemeClr val="tx1"/>
                </a:solidFill>
                <a:effectLst/>
                <a:latin typeface="+mn-lt"/>
                <a:ea typeface="+mn-ea"/>
                <a:cs typeface="+mn-cs"/>
              </a:rPr>
              <a:t>在酒中進行</a:t>
            </a:r>
            <a:r>
              <a:rPr lang="zh-tw" sz="1200" b="0" i="0" u="none" strike="noStrike" kern="1200" dirty="0">
                <a:solidFill>
                  <a:schemeClr val="tx1"/>
                </a:solidFill>
                <a:effectLst/>
                <a:latin typeface="+mn-lt"/>
                <a:ea typeface="+mn-ea"/>
                <a:cs typeface="+mn-cs"/>
              </a:rPr>
              <a:t>陳年；酒渣是發酵</a:t>
            </a:r>
            <a:r>
              <a:rPr lang="zh-TW" altLang="en-US" sz="1200" b="0" i="0" u="none" strike="noStrike" kern="1200" dirty="0">
                <a:solidFill>
                  <a:schemeClr val="tx1"/>
                </a:solidFill>
                <a:effectLst/>
                <a:latin typeface="+mn-lt"/>
                <a:ea typeface="+mn-ea"/>
                <a:cs typeface="+mn-cs"/>
              </a:rPr>
              <a:t>後留下的酵母殘渣</a:t>
            </a:r>
            <a:r>
              <a:rPr lang="zh-tw" sz="1200" b="0" i="0" u="none" strike="noStrike" kern="1200" dirty="0">
                <a:solidFill>
                  <a:schemeClr val="tx1"/>
                </a:solidFill>
                <a:effectLst/>
                <a:latin typeface="+mn-lt"/>
                <a:ea typeface="+mn-ea"/>
                <a:cs typeface="+mn-cs"/>
              </a:rPr>
              <a:t>，</a:t>
            </a:r>
            <a:r>
              <a:rPr lang="zh-TW" altLang="en-US" sz="1200" b="0" i="0" u="none" strike="noStrike" kern="1200" dirty="0">
                <a:solidFill>
                  <a:schemeClr val="tx1"/>
                </a:solidFill>
                <a:effectLst/>
                <a:latin typeface="+mn-lt"/>
                <a:ea typeface="+mn-ea"/>
                <a:cs typeface="+mn-cs"/>
              </a:rPr>
              <a:t>水</a:t>
            </a:r>
            <a:r>
              <a:rPr lang="zh-tw" sz="1200" b="0" i="0" u="none" strike="noStrike" kern="1200" dirty="0">
                <a:solidFill>
                  <a:schemeClr val="tx1"/>
                </a:solidFill>
                <a:effectLst/>
                <a:latin typeface="+mn-lt"/>
                <a:ea typeface="+mn-ea"/>
                <a:cs typeface="+mn-cs"/>
              </a:rPr>
              <a:t>解後</a:t>
            </a:r>
            <a:r>
              <a:rPr lang="zh-TW" altLang="en-US" sz="1200" b="0" i="0" u="none" strike="noStrike" kern="1200" dirty="0">
                <a:solidFill>
                  <a:schemeClr val="tx1"/>
                </a:solidFill>
                <a:effectLst/>
                <a:latin typeface="+mn-lt"/>
                <a:ea typeface="+mn-ea"/>
                <a:cs typeface="+mn-cs"/>
              </a:rPr>
              <a:t>產生</a:t>
            </a:r>
            <a:r>
              <a:rPr lang="zh-tw" sz="1200" b="0" i="0" u="none" strike="noStrike" kern="1200" dirty="0">
                <a:solidFill>
                  <a:schemeClr val="tx1"/>
                </a:solidFill>
                <a:effectLst/>
                <a:latin typeface="+mn-lt"/>
                <a:ea typeface="+mn-ea"/>
                <a:cs typeface="+mn-cs"/>
              </a:rPr>
              <a:t>的分子。浸渣的時間可以從短短的 3-4 個月，到長達數年之久。延長浸渣可以釀造出質地更豐富、酒體更飽滿的葡萄酒。在橡木桶浸渣的陳年葡萄酒能從橡木中萃取出額外風味。 </a:t>
            </a:r>
            <a:endParaRPr lang="en-AU" b="0" dirty="0">
              <a:effectLst/>
            </a:endParaRPr>
          </a:p>
          <a:p>
            <a:pPr rtl="0"/>
            <a:r>
              <a:rPr lang="zh-tw" sz="1200" b="0" i="0" u="none" strike="noStrike" kern="1200" dirty="0">
                <a:solidFill>
                  <a:schemeClr val="tx1"/>
                </a:solidFill>
                <a:effectLst/>
                <a:latin typeface="+mn-lt"/>
                <a:ea typeface="+mn-ea"/>
                <a:cs typeface="+mn-cs"/>
              </a:rPr>
              <a:t>– </a:t>
            </a:r>
            <a:r>
              <a:rPr lang="zh-tw" sz="1200" b="1" i="0" u="none" strike="noStrike" kern="1200" dirty="0">
                <a:solidFill>
                  <a:schemeClr val="tx1"/>
                </a:solidFill>
                <a:effectLst/>
                <a:latin typeface="+mn-lt"/>
                <a:ea typeface="+mn-ea"/>
                <a:cs typeface="+mn-cs"/>
              </a:rPr>
              <a:t>攪桶：</a:t>
            </a:r>
            <a:r>
              <a:rPr lang="zh-tw" sz="1200" b="0" i="0" u="none" strike="noStrike" kern="1200" dirty="0">
                <a:solidFill>
                  <a:schemeClr val="tx1"/>
                </a:solidFill>
                <a:effectLst/>
                <a:latin typeface="+mn-lt"/>
                <a:ea typeface="+mn-ea"/>
                <a:cs typeface="+mn-cs"/>
              </a:rPr>
              <a:t>釀酒師會攪拌酒渣，以增加</a:t>
            </a:r>
            <a:r>
              <a:rPr lang="zh-TW" altLang="en-US" sz="1200" b="0" i="0" u="none" strike="noStrike" kern="1200" dirty="0">
                <a:solidFill>
                  <a:schemeClr val="tx1"/>
                </a:solidFill>
                <a:effectLst/>
                <a:latin typeface="+mn-lt"/>
                <a:ea typeface="+mn-ea"/>
                <a:cs typeface="+mn-cs"/>
              </a:rPr>
              <a:t>酒</a:t>
            </a:r>
            <a:r>
              <a:rPr lang="zh-tw" sz="1200" b="0" i="0" u="none" strike="noStrike" kern="1200" dirty="0">
                <a:solidFill>
                  <a:schemeClr val="tx1"/>
                </a:solidFill>
                <a:effectLst/>
                <a:latin typeface="+mn-lt"/>
                <a:ea typeface="+mn-ea"/>
                <a:cs typeface="+mn-cs"/>
              </a:rPr>
              <a:t>渣</a:t>
            </a:r>
            <a:r>
              <a:rPr lang="zh-TW" altLang="en-US" sz="1200" b="0" i="0" u="none" strike="noStrike" kern="1200" dirty="0">
                <a:solidFill>
                  <a:schemeClr val="tx1"/>
                </a:solidFill>
                <a:effectLst/>
                <a:latin typeface="+mn-lt"/>
                <a:ea typeface="+mn-ea"/>
                <a:cs typeface="+mn-cs"/>
              </a:rPr>
              <a:t>跟酒液接觸的</a:t>
            </a:r>
            <a:r>
              <a:rPr lang="zh-tw" sz="1200" b="0" i="0" u="none" strike="noStrike" kern="1200" dirty="0">
                <a:solidFill>
                  <a:schemeClr val="tx1"/>
                </a:solidFill>
                <a:effectLst/>
                <a:latin typeface="+mn-lt"/>
                <a:ea typeface="+mn-ea"/>
                <a:cs typeface="+mn-cs"/>
              </a:rPr>
              <a:t>面積，進而增加萃取程度。這有助於讓葡萄酒和橡木融合</a:t>
            </a:r>
            <a:r>
              <a:rPr lang="zh-TW" altLang="en-US" sz="1200" b="0" i="0" u="none" strike="noStrike" kern="1200" dirty="0">
                <a:solidFill>
                  <a:schemeClr val="tx1"/>
                </a:solidFill>
                <a:effectLst/>
                <a:latin typeface="+mn-lt"/>
                <a:ea typeface="+mn-ea"/>
                <a:cs typeface="+mn-cs"/>
              </a:rPr>
              <a:t>得更好</a:t>
            </a:r>
            <a:r>
              <a:rPr lang="zh-tw" sz="1200" b="0" i="0" u="none" strike="noStrike" kern="1200" dirty="0">
                <a:solidFill>
                  <a:schemeClr val="tx1"/>
                </a:solidFill>
                <a:effectLst/>
                <a:latin typeface="+mn-lt"/>
                <a:ea typeface="+mn-ea"/>
                <a:cs typeface="+mn-cs"/>
              </a:rPr>
              <a:t>，但同時也會減少葡萄酒中的水果風味。 </a:t>
            </a:r>
            <a:endParaRPr lang="en-AU" b="0" dirty="0">
              <a:effectLst/>
            </a:endParaRPr>
          </a:p>
          <a:p>
            <a:pPr rtl="0"/>
            <a:r>
              <a:rPr lang="zh-tw" sz="1200" b="0" i="0" u="none" strike="noStrike" kern="1200" dirty="0">
                <a:solidFill>
                  <a:schemeClr val="tx1"/>
                </a:solidFill>
                <a:effectLst/>
                <a:latin typeface="+mn-lt"/>
                <a:ea typeface="+mn-ea"/>
                <a:cs typeface="+mn-cs"/>
              </a:rPr>
              <a:t>– </a:t>
            </a:r>
            <a:r>
              <a:rPr lang="zh-tw" sz="1200" b="1" i="0" u="none" strike="noStrike" kern="1200" dirty="0">
                <a:solidFill>
                  <a:schemeClr val="tx1"/>
                </a:solidFill>
                <a:effectLst/>
                <a:latin typeface="+mn-lt"/>
                <a:ea typeface="+mn-ea"/>
                <a:cs typeface="+mn-cs"/>
              </a:rPr>
              <a:t>野生發酵：</a:t>
            </a:r>
            <a:r>
              <a:rPr lang="zh-tw" sz="1200" b="0" i="0" u="none" strike="noStrike" kern="1200" dirty="0">
                <a:solidFill>
                  <a:schemeClr val="tx1"/>
                </a:solidFill>
                <a:effectLst/>
                <a:latin typeface="+mn-lt"/>
                <a:ea typeface="+mn-ea"/>
                <a:cs typeface="+mn-cs"/>
              </a:rPr>
              <a:t>使用野生或原生酵母（即自然存在於葡萄</a:t>
            </a:r>
            <a:r>
              <a:rPr lang="zh-TW" altLang="en-US" sz="1200" b="0" i="0" u="none" strike="noStrike" kern="1200" dirty="0">
                <a:solidFill>
                  <a:schemeClr val="tx1"/>
                </a:solidFill>
                <a:effectLst/>
                <a:latin typeface="+mn-lt"/>
                <a:ea typeface="+mn-ea"/>
                <a:cs typeface="+mn-cs"/>
              </a:rPr>
              <a:t>皮</a:t>
            </a:r>
            <a:r>
              <a:rPr lang="zh-tw" sz="1200" b="0" i="0" u="none" strike="noStrike" kern="1200" dirty="0">
                <a:solidFill>
                  <a:schemeClr val="tx1"/>
                </a:solidFill>
                <a:effectLst/>
                <a:latin typeface="+mn-lt"/>
                <a:ea typeface="+mn-ea"/>
                <a:cs typeface="+mn-cs"/>
              </a:rPr>
              <a:t>上的菌群）讓葡萄酒發酵，而不是加入人工</a:t>
            </a:r>
            <a:r>
              <a:rPr lang="zh-TW" altLang="en-US" sz="1200" b="0" i="0" u="none" strike="noStrike" kern="1200" dirty="0">
                <a:solidFill>
                  <a:schemeClr val="tx1"/>
                </a:solidFill>
                <a:effectLst/>
                <a:latin typeface="+mn-lt"/>
                <a:ea typeface="+mn-ea"/>
                <a:cs typeface="+mn-cs"/>
              </a:rPr>
              <a:t>選</a:t>
            </a:r>
            <a:r>
              <a:rPr lang="zh-tw" sz="1200" b="0" i="0" u="none" strike="noStrike" kern="1200" dirty="0">
                <a:solidFill>
                  <a:schemeClr val="tx1"/>
                </a:solidFill>
                <a:effectLst/>
                <a:latin typeface="+mn-lt"/>
                <a:ea typeface="+mn-ea"/>
                <a:cs typeface="+mn-cs"/>
              </a:rPr>
              <a:t>育</a:t>
            </a:r>
            <a:r>
              <a:rPr lang="zh-TW" altLang="en-US" sz="1200" b="0" i="0" u="none" strike="noStrike" kern="1200" dirty="0">
                <a:solidFill>
                  <a:schemeClr val="tx1"/>
                </a:solidFill>
                <a:effectLst/>
                <a:latin typeface="+mn-lt"/>
                <a:ea typeface="+mn-ea"/>
                <a:cs typeface="+mn-cs"/>
              </a:rPr>
              <a:t>的</a:t>
            </a:r>
            <a:r>
              <a:rPr lang="zh-tw" sz="1200" b="0" i="0" u="none" strike="noStrike" kern="1200" dirty="0">
                <a:solidFill>
                  <a:schemeClr val="tx1"/>
                </a:solidFill>
                <a:effectLst/>
                <a:latin typeface="+mn-lt"/>
                <a:ea typeface="+mn-ea"/>
                <a:cs typeface="+mn-cs"/>
              </a:rPr>
              <a:t>酵母。這樣能釀造出更複雜的葡萄酒。 </a:t>
            </a:r>
            <a:endParaRPr lang="en-AU" b="0" dirty="0">
              <a:effectLst/>
            </a:endParaRPr>
          </a:p>
          <a:p>
            <a:pPr rtl="0"/>
            <a:r>
              <a:rPr lang="zh-tw" sz="1200" b="0" i="0" u="none" strike="noStrike" kern="1200" dirty="0">
                <a:solidFill>
                  <a:schemeClr val="tx1"/>
                </a:solidFill>
                <a:effectLst/>
                <a:latin typeface="+mn-lt"/>
                <a:ea typeface="+mn-ea"/>
                <a:cs typeface="+mn-cs"/>
              </a:rPr>
              <a:t>– </a:t>
            </a:r>
            <a:r>
              <a:rPr lang="zh-tw" sz="1200" b="1" i="0" u="none" strike="noStrike" kern="1200" dirty="0">
                <a:solidFill>
                  <a:schemeClr val="tx1"/>
                </a:solidFill>
                <a:effectLst/>
                <a:latin typeface="+mn-lt"/>
                <a:ea typeface="+mn-ea"/>
                <a:cs typeface="+mn-cs"/>
              </a:rPr>
              <a:t>二次發酵：</a:t>
            </a:r>
            <a:r>
              <a:rPr lang="zh-tw" sz="1200" b="0" i="0" u="none" strike="noStrike" kern="1200" dirty="0">
                <a:solidFill>
                  <a:schemeClr val="tx1"/>
                </a:solidFill>
                <a:effectLst/>
                <a:latin typeface="+mn-lt"/>
                <a:ea typeface="+mn-ea"/>
                <a:cs typeface="+mn-cs"/>
              </a:rPr>
              <a:t>這個傳統方法會運用在釀造氣泡酒的過程中，是在裝了</a:t>
            </a:r>
            <a:r>
              <a:rPr lang="zh-TW" altLang="en-US" sz="1200" b="0" i="0" u="none" strike="noStrike" kern="1200" dirty="0">
                <a:solidFill>
                  <a:schemeClr val="tx1"/>
                </a:solidFill>
                <a:effectLst/>
                <a:latin typeface="+mn-lt"/>
                <a:ea typeface="+mn-ea"/>
                <a:cs typeface="+mn-cs"/>
              </a:rPr>
              <a:t>一</a:t>
            </a:r>
            <a:r>
              <a:rPr lang="zh-tw" sz="1200" b="0" i="0" u="none" strike="noStrike" kern="1200" dirty="0">
                <a:solidFill>
                  <a:schemeClr val="tx1"/>
                </a:solidFill>
                <a:effectLst/>
                <a:latin typeface="+mn-lt"/>
                <a:ea typeface="+mn-ea"/>
                <a:cs typeface="+mn-cs"/>
              </a:rPr>
              <a:t>次發酵酒（稱為</a:t>
            </a:r>
            <a:r>
              <a:rPr lang="en-US" altLang="zh-TW" sz="1200" b="0" i="0" u="none" strike="noStrike" kern="1200" dirty="0">
                <a:solidFill>
                  <a:schemeClr val="tx1"/>
                </a:solidFill>
                <a:effectLst/>
                <a:latin typeface="+mn-lt"/>
                <a:ea typeface="+mn-ea"/>
                <a:cs typeface="+mn-cs"/>
              </a:rPr>
              <a:t>cuvée</a:t>
            </a:r>
            <a:r>
              <a:rPr lang="zh-TW" altLang="en-US" sz="1200" b="0" i="0" u="none" strike="noStrike" kern="1200" dirty="0">
                <a:solidFill>
                  <a:schemeClr val="tx1"/>
                </a:solidFill>
                <a:effectLst/>
                <a:latin typeface="+mn-lt"/>
                <a:ea typeface="+mn-ea"/>
                <a:cs typeface="+mn-cs"/>
              </a:rPr>
              <a:t>的混調酒</a:t>
            </a:r>
            <a:r>
              <a:rPr lang="zh-tw" sz="1200" b="0" i="0" u="none" strike="noStrike" kern="1200" dirty="0">
                <a:solidFill>
                  <a:schemeClr val="tx1"/>
                </a:solidFill>
                <a:effectLst/>
                <a:latin typeface="+mn-lt"/>
                <a:ea typeface="+mn-ea"/>
                <a:cs typeface="+mn-cs"/>
              </a:rPr>
              <a:t>）的瓶子裡添加酵母與少量的糖。在這個二次發酵的過程中，會將二氧化碳封在瓶子中，因此葡萄酒會碳酸化而產生氣泡。 </a:t>
            </a:r>
            <a:br>
              <a:rPr lang="en-AU" b="0" dirty="0">
                <a:effectLst/>
              </a:rPr>
            </a:br>
            <a:br>
              <a:rPr lang="en-AU" b="0" dirty="0">
                <a:effectLst/>
              </a:rPr>
            </a:br>
            <a:r>
              <a:rPr lang="zh-tw" sz="1200" b="0" i="0" u="none" strike="noStrike" kern="1200" dirty="0">
                <a:solidFill>
                  <a:schemeClr val="tx1"/>
                </a:solidFill>
                <a:effectLst/>
                <a:latin typeface="+mn-lt"/>
                <a:ea typeface="+mn-ea"/>
                <a:cs typeface="+mn-cs"/>
              </a:rPr>
              <a:t>建議討論重點： </a:t>
            </a:r>
            <a:endParaRPr lang="en-AU" b="0" dirty="0">
              <a:effectLst/>
            </a:endParaRPr>
          </a:p>
          <a:p>
            <a:pPr rtl="0"/>
            <a:r>
              <a:rPr lang="zh-tw" sz="1200" b="0" i="0" u="none" strike="noStrike" kern="1200" dirty="0">
                <a:solidFill>
                  <a:schemeClr val="tx1"/>
                </a:solidFill>
                <a:effectLst/>
                <a:latin typeface="+mn-lt"/>
                <a:ea typeface="+mn-ea"/>
                <a:cs typeface="+mn-cs"/>
              </a:rPr>
              <a:t>– 釀酒師在使用野生酵母發酵時，會遇到哪些挑戰？ </a:t>
            </a:r>
            <a:endParaRPr lang="en-AU" b="0" dirty="0">
              <a:effectLst/>
            </a:endParaRPr>
          </a:p>
          <a:p>
            <a:pPr rtl="0"/>
            <a:r>
              <a:rPr lang="zh-tw" sz="1200" b="0" i="0" u="none" strike="noStrike" kern="1200" dirty="0">
                <a:solidFill>
                  <a:schemeClr val="tx1"/>
                </a:solidFill>
                <a:effectLst/>
                <a:latin typeface="+mn-lt"/>
                <a:ea typeface="+mn-ea"/>
                <a:cs typeface="+mn-cs"/>
              </a:rPr>
              <a:t>– 釀酒師</a:t>
            </a:r>
            <a:r>
              <a:rPr lang="zh-TW" altLang="en-US" sz="1200" b="0" i="0" u="none" strike="noStrike" kern="1200" dirty="0">
                <a:solidFill>
                  <a:schemeClr val="tx1"/>
                </a:solidFill>
                <a:effectLst/>
                <a:latin typeface="+mn-lt"/>
                <a:ea typeface="+mn-ea"/>
                <a:cs typeface="+mn-cs"/>
              </a:rPr>
              <a:t>讓酒進行</a:t>
            </a:r>
            <a:r>
              <a:rPr lang="zh-tw" sz="1200" b="0" i="0" u="none" strike="noStrike" kern="1200" dirty="0">
                <a:solidFill>
                  <a:schemeClr val="tx1"/>
                </a:solidFill>
                <a:effectLst/>
                <a:latin typeface="+mn-lt"/>
                <a:ea typeface="+mn-ea"/>
                <a:cs typeface="+mn-cs"/>
              </a:rPr>
              <a:t>乳酸發酵的原因有哪些？</a:t>
            </a:r>
            <a:endParaRPr lang="en-AU" b="0" dirty="0">
              <a:effectLst/>
            </a:endParaRP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13990109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 使用橡木桶能使氧氣進入，幫助葡萄酒變得柔和，增加葡萄酒在較年輕時的易飲程度。如果葡萄酒在橡木桶中經過乳酸發酵，還會進一步產生乳脂般與豐潤的奶油質地。 </a:t>
            </a:r>
            <a:endParaRPr lang="en-AU" b="0" dirty="0">
              <a:effectLst/>
            </a:endParaRPr>
          </a:p>
          <a:p>
            <a:pPr rtl="0"/>
            <a:r>
              <a:rPr lang="zh-tw" sz="1200" b="0" i="0" u="none" strike="noStrike" kern="1200" dirty="0">
                <a:solidFill>
                  <a:schemeClr val="tx1"/>
                </a:solidFill>
                <a:effectLst/>
                <a:latin typeface="+mn-lt"/>
                <a:ea typeface="+mn-ea"/>
                <a:cs typeface="+mn-cs"/>
              </a:rPr>
              <a:t>–釀製未經桶陳的夏多內葡萄酒時，釀酒師在意的是展現水果的風味，而不是在酒廠中</a:t>
            </a:r>
            <a:r>
              <a:rPr lang="zh-TW" altLang="en-US" sz="1200" b="0" i="0" u="none" strike="noStrike" kern="1200" dirty="0">
                <a:solidFill>
                  <a:schemeClr val="tx1"/>
                </a:solidFill>
                <a:effectLst/>
                <a:latin typeface="+mn-lt"/>
                <a:ea typeface="+mn-ea"/>
                <a:cs typeface="+mn-cs"/>
              </a:rPr>
              <a:t>採用耗工</a:t>
            </a:r>
            <a:r>
              <a:rPr lang="zh-tw" sz="1200" b="0" i="0" u="none" strike="noStrike" kern="1200" dirty="0">
                <a:solidFill>
                  <a:schemeClr val="tx1"/>
                </a:solidFill>
                <a:effectLst/>
                <a:latin typeface="+mn-lt"/>
                <a:ea typeface="+mn-ea"/>
                <a:cs typeface="+mn-cs"/>
              </a:rPr>
              <a:t>的</a:t>
            </a:r>
            <a:r>
              <a:rPr lang="zh-TW" altLang="en-US" sz="1200" b="0" i="0" u="none" strike="noStrike" kern="1200" dirty="0">
                <a:solidFill>
                  <a:schemeClr val="tx1"/>
                </a:solidFill>
                <a:effectLst/>
                <a:latin typeface="+mn-lt"/>
                <a:ea typeface="+mn-ea"/>
                <a:cs typeface="+mn-cs"/>
              </a:rPr>
              <a:t>橡木桶釀造</a:t>
            </a:r>
            <a:r>
              <a:rPr lang="zh-tw" sz="1200" b="0" i="0" u="none" strike="noStrike" kern="1200" dirty="0">
                <a:solidFill>
                  <a:schemeClr val="tx1"/>
                </a:solidFill>
                <a:effectLst/>
                <a:latin typeface="+mn-lt"/>
                <a:ea typeface="+mn-ea"/>
                <a:cs typeface="+mn-cs"/>
              </a:rPr>
              <a:t>法。值得注意的是，儘管橡木可以改變夏多內的風味圖譜，但氣候差異才是更有力的驅動因素，能影響葡萄酒的整體風格和表現；不只是在釀造夏多內的過程中是否使用了橡木桶這麼簡單。 </a:t>
            </a:r>
            <a:endParaRPr lang="en-AU" b="0" dirty="0">
              <a:effectLst/>
            </a:endParaRPr>
          </a:p>
          <a:p>
            <a:pPr rtl="0"/>
            <a:r>
              <a:rPr lang="zh-tw" sz="1200" b="0" i="0" u="none" strike="noStrike" kern="1200" dirty="0">
                <a:solidFill>
                  <a:schemeClr val="tx1"/>
                </a:solidFill>
                <a:effectLst/>
                <a:latin typeface="+mn-lt"/>
                <a:ea typeface="+mn-ea"/>
                <a:cs typeface="+mn-cs"/>
              </a:rPr>
              <a:t>–在澳洲葡萄酒釀造中，夏多內次要</a:t>
            </a:r>
            <a:r>
              <a:rPr lang="zh-TW" altLang="en-US" sz="1200" b="0" i="0" u="none" strike="noStrike" kern="1200" dirty="0">
                <a:solidFill>
                  <a:schemeClr val="tx1"/>
                </a:solidFill>
                <a:effectLst/>
                <a:latin typeface="+mn-lt"/>
                <a:ea typeface="+mn-ea"/>
                <a:cs typeface="+mn-cs"/>
              </a:rPr>
              <a:t>的功能</a:t>
            </a:r>
            <a:r>
              <a:rPr lang="zh-tw" sz="1200" b="0" i="0" u="none" strike="noStrike" kern="1200" dirty="0">
                <a:solidFill>
                  <a:schemeClr val="tx1"/>
                </a:solidFill>
                <a:effectLst/>
                <a:latin typeface="+mn-lt"/>
                <a:ea typeface="+mn-ea"/>
                <a:cs typeface="+mn-cs"/>
              </a:rPr>
              <a:t>是作為</a:t>
            </a:r>
            <a:r>
              <a:rPr lang="zh-TW" altLang="en-US" sz="1200" b="0" i="0" u="none" strike="noStrike" kern="1200" dirty="0">
                <a:solidFill>
                  <a:schemeClr val="tx1"/>
                </a:solidFill>
                <a:effectLst/>
                <a:latin typeface="+mn-lt"/>
                <a:ea typeface="+mn-ea"/>
                <a:cs typeface="+mn-cs"/>
              </a:rPr>
              <a:t>釀造</a:t>
            </a:r>
            <a:r>
              <a:rPr lang="zh-tw" sz="1200" b="0" i="0" u="none" strike="noStrike" kern="1200" dirty="0">
                <a:solidFill>
                  <a:schemeClr val="tx1"/>
                </a:solidFill>
                <a:effectLst/>
                <a:latin typeface="+mn-lt"/>
                <a:ea typeface="+mn-ea"/>
                <a:cs typeface="+mn-cs"/>
              </a:rPr>
              <a:t>氣泡酒的</a:t>
            </a:r>
            <a:r>
              <a:rPr lang="zh-TW" altLang="en-US" sz="1200" b="0" i="0" u="none" strike="noStrike" kern="1200" dirty="0">
                <a:solidFill>
                  <a:schemeClr val="tx1"/>
                </a:solidFill>
                <a:effectLst/>
                <a:latin typeface="+mn-lt"/>
                <a:ea typeface="+mn-ea"/>
                <a:cs typeface="+mn-cs"/>
              </a:rPr>
              <a:t>葡萄</a:t>
            </a:r>
            <a:r>
              <a:rPr lang="en-US" altLang="zh-TW" sz="1200" b="0" i="0" u="none" strike="noStrike" kern="1200" dirty="0">
                <a:solidFill>
                  <a:schemeClr val="tx1"/>
                </a:solidFill>
                <a:effectLst/>
                <a:latin typeface="+mn-lt"/>
                <a:ea typeface="+mn-ea"/>
                <a:cs typeface="+mn-cs"/>
              </a:rPr>
              <a:t>(</a:t>
            </a:r>
            <a:r>
              <a:rPr lang="zh-tw" sz="1200" b="0" i="0" u="none" strike="noStrike" kern="1200" dirty="0">
                <a:solidFill>
                  <a:schemeClr val="tx1"/>
                </a:solidFill>
                <a:effectLst/>
                <a:latin typeface="+mn-lt"/>
                <a:ea typeface="+mn-ea"/>
                <a:cs typeface="+mn-cs"/>
              </a:rPr>
              <a:t>混釀或單一品種</a:t>
            </a:r>
            <a:r>
              <a:rPr lang="en-US" altLang="zh-TW" sz="1200" b="0" i="0" u="none" strike="noStrike" kern="1200" dirty="0">
                <a:solidFill>
                  <a:schemeClr val="tx1"/>
                </a:solidFill>
                <a:effectLst/>
                <a:latin typeface="+mn-lt"/>
                <a:ea typeface="+mn-ea"/>
                <a:cs typeface="+mn-cs"/>
              </a:rPr>
              <a:t>)</a:t>
            </a:r>
            <a:r>
              <a:rPr lang="zh-tw" sz="1200" b="0" i="0" u="none" strike="noStrike" kern="1200" dirty="0">
                <a:solidFill>
                  <a:schemeClr val="tx1"/>
                </a:solidFill>
                <a:effectLst/>
                <a:latin typeface="+mn-lt"/>
                <a:ea typeface="+mn-ea"/>
                <a:cs typeface="+mn-cs"/>
              </a:rPr>
              <a:t>。在涼爽氣候產區，會在夏多內的果實成熟與酸度下降之前</a:t>
            </a:r>
            <a:r>
              <a:rPr lang="zh-TW" altLang="en-US" sz="1200" b="0" i="0" u="none" strike="noStrike" kern="1200" dirty="0">
                <a:solidFill>
                  <a:schemeClr val="tx1"/>
                </a:solidFill>
                <a:effectLst/>
                <a:latin typeface="+mn-lt"/>
                <a:ea typeface="+mn-ea"/>
                <a:cs typeface="+mn-cs"/>
              </a:rPr>
              <a:t>就</a:t>
            </a:r>
            <a:r>
              <a:rPr lang="zh-tw" sz="1200" b="0" i="0" u="none" strike="noStrike" kern="1200" dirty="0">
                <a:solidFill>
                  <a:schemeClr val="tx1"/>
                </a:solidFill>
                <a:effectLst/>
                <a:latin typeface="+mn-lt"/>
                <a:ea typeface="+mn-ea"/>
                <a:cs typeface="+mn-cs"/>
              </a:rPr>
              <a:t>提早採收，以維持其高酸度。單一品種的夏多內氣泡酒稱為「白中白」，具有強勁的酸度骨架，是優雅、可口味美、不甜並帶有花香的氣泡酒。當有足夠陳年時間，尤其是延長浸渣後，有時葡萄酒會發展出烤麵包片的香氣，這是由於酵母</a:t>
            </a:r>
            <a:r>
              <a:rPr lang="zh-TW" altLang="en-US" sz="1200" b="0" i="0" u="none" strike="noStrike" kern="1200" dirty="0">
                <a:solidFill>
                  <a:schemeClr val="tx1"/>
                </a:solidFill>
                <a:effectLst/>
                <a:latin typeface="+mn-lt"/>
                <a:ea typeface="+mn-ea"/>
                <a:cs typeface="+mn-cs"/>
              </a:rPr>
              <a:t>水</a:t>
            </a:r>
            <a:r>
              <a:rPr lang="zh-tw" sz="1200" b="0" i="0" u="none" strike="noStrike" kern="1200" dirty="0">
                <a:solidFill>
                  <a:schemeClr val="tx1"/>
                </a:solidFill>
                <a:effectLst/>
                <a:latin typeface="+mn-lt"/>
                <a:ea typeface="+mn-ea"/>
                <a:cs typeface="+mn-cs"/>
              </a:rPr>
              <a:t>解所造成的結果。當氣泡酒生產者決定將夏多內與黑皮諾、莫尼耶皮諾（澳洲的種植數量較少）混釀時，葡萄酒就會有更飽滿的酒體與</a:t>
            </a:r>
            <a:r>
              <a:rPr lang="zh-TW" altLang="en-US" sz="1200" b="0" i="0" u="none" strike="noStrike" kern="1200" dirty="0">
                <a:solidFill>
                  <a:schemeClr val="tx1"/>
                </a:solidFill>
                <a:effectLst/>
                <a:latin typeface="+mn-lt"/>
                <a:ea typeface="+mn-ea"/>
                <a:cs typeface="+mn-cs"/>
              </a:rPr>
              <a:t>豐厚</a:t>
            </a:r>
            <a:r>
              <a:rPr lang="zh-tw" sz="1200" b="0" i="0" u="none" strike="noStrike" kern="1200" dirty="0">
                <a:solidFill>
                  <a:schemeClr val="tx1"/>
                </a:solidFill>
                <a:effectLst/>
                <a:latin typeface="+mn-lt"/>
                <a:ea typeface="+mn-ea"/>
                <a:cs typeface="+mn-cs"/>
              </a:rPr>
              <a:t>的果味。 </a:t>
            </a:r>
            <a:r>
              <a:rPr lang="zh-tw" dirty="0"/>
              <a:t>+ 免費課程：</a:t>
            </a:r>
            <a:r>
              <a:rPr lang="zh-tw" sz="1200" kern="1200" dirty="0">
                <a:solidFill>
                  <a:schemeClr val="tx1"/>
                </a:solidFill>
                <a:effectLst/>
                <a:latin typeface="+mn-lt"/>
                <a:ea typeface="+mn-ea"/>
                <a:cs typeface="+mn-cs"/>
              </a:rPr>
              <a:t>瞭解更多的</a:t>
            </a:r>
            <a:r>
              <a:rPr lang="zh-tw" sz="1200" i="1" kern="1200" dirty="0">
                <a:solidFill>
                  <a:schemeClr val="tx1"/>
                </a:solidFill>
                <a:effectLst/>
                <a:latin typeface="+mn-lt"/>
                <a:ea typeface="+mn-ea"/>
                <a:cs typeface="+mn-cs"/>
              </a:rPr>
              <a:t>澳洲氣泡酒</a:t>
            </a:r>
            <a:r>
              <a:rPr lang="zh-tw" sz="1200" kern="1200" dirty="0">
                <a:solidFill>
                  <a:schemeClr val="tx1"/>
                </a:solidFill>
                <a:effectLst/>
                <a:latin typeface="+mn-lt"/>
                <a:ea typeface="+mn-ea"/>
                <a:cs typeface="+mn-cs"/>
              </a:rPr>
              <a:t>，請見　www.australianwinediscovered.com</a:t>
            </a:r>
            <a:endParaRPr lang="en-AU" sz="1200" kern="1200" dirty="0">
              <a:solidFill>
                <a:schemeClr val="tx1"/>
              </a:solidFill>
              <a:effectLst/>
              <a:latin typeface="+mn-lt"/>
              <a:ea typeface="+mn-ea"/>
              <a:cs typeface="+mn-cs"/>
            </a:endParaRPr>
          </a:p>
          <a:p>
            <a:pPr rtl="0"/>
            <a:endParaRPr lang="en-AU" b="0" dirty="0">
              <a:effectLst/>
            </a:endParaRPr>
          </a:p>
          <a:p>
            <a:pPr rtl="0"/>
            <a:br>
              <a:rPr lang="en-AU" b="0" dirty="0">
                <a:effectLst/>
              </a:rPr>
            </a:br>
            <a:r>
              <a:rPr lang="zh-tw" sz="1200" b="0" i="0" u="none" strike="noStrike" kern="1200" dirty="0">
                <a:solidFill>
                  <a:schemeClr val="tx1"/>
                </a:solidFill>
                <a:effectLst/>
                <a:latin typeface="+mn-lt"/>
                <a:ea typeface="+mn-ea"/>
                <a:cs typeface="+mn-cs"/>
              </a:rPr>
              <a:t>建議討論重點： </a:t>
            </a:r>
            <a:endParaRPr lang="en-AU" b="0" dirty="0">
              <a:effectLst/>
            </a:endParaRPr>
          </a:p>
          <a:p>
            <a:pPr rtl="0"/>
            <a:r>
              <a:rPr lang="zh-tw" sz="1200" b="0" i="0" u="none" strike="noStrike" kern="1200" dirty="0">
                <a:solidFill>
                  <a:schemeClr val="tx1"/>
                </a:solidFill>
                <a:effectLst/>
                <a:latin typeface="+mn-lt"/>
                <a:ea typeface="+mn-ea"/>
                <a:cs typeface="+mn-cs"/>
              </a:rPr>
              <a:t>– 桶陳的夏多內和未經桶陳的夏多內有哪些風味差異？ </a:t>
            </a:r>
            <a:endParaRPr lang="en-AU" b="0" dirty="0">
              <a:effectLst/>
            </a:endParaRPr>
          </a:p>
          <a:p>
            <a:pPr rtl="0"/>
            <a:r>
              <a:rPr lang="zh-tw" sz="1200" b="0" i="0" u="none" strike="noStrike" kern="1200" dirty="0">
                <a:solidFill>
                  <a:schemeClr val="tx1"/>
                </a:solidFill>
                <a:effectLst/>
                <a:latin typeface="+mn-lt"/>
                <a:ea typeface="+mn-ea"/>
                <a:cs typeface="+mn-cs"/>
              </a:rPr>
              <a:t>– 哪些澳洲酒莊釀造具有陳年潛力的夏多內？ </a:t>
            </a:r>
            <a:endParaRPr lang="en-AU" b="0" dirty="0">
              <a:effectLst/>
            </a:endParaRPr>
          </a:p>
          <a:p>
            <a:pPr rtl="0"/>
            <a:r>
              <a:rPr lang="zh-tw" sz="1200" b="0" i="0" u="none" strike="noStrike" kern="1200" dirty="0">
                <a:solidFill>
                  <a:schemeClr val="tx1"/>
                </a:solidFill>
                <a:effectLst/>
                <a:latin typeface="+mn-lt"/>
                <a:ea typeface="+mn-ea"/>
                <a:cs typeface="+mn-cs"/>
              </a:rPr>
              <a:t>– 夏多內為混釀氣泡酒帶來了哪些影響？</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18928026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479905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667294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595360" y="339046"/>
            <a:ext cx="3596640"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0" i="0"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064531" y="1720205"/>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064531" y="1057431"/>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9" name="Text Placeholder 4">
            <a:extLst>
              <a:ext uri="{FF2B5EF4-FFF2-40B4-BE49-F238E27FC236}">
                <a16:creationId xmlns:a16="http://schemas.microsoft.com/office/drawing/2014/main" id="{D0DE6B5C-AB13-E31D-BBDE-6A49803A97B7}"/>
              </a:ext>
            </a:extLst>
          </p:cNvPr>
          <p:cNvSpPr>
            <a:spLocks noGrp="1"/>
          </p:cNvSpPr>
          <p:nvPr>
            <p:ph type="body" sz="quarter" idx="17" hasCustomPrompt="1"/>
          </p:nvPr>
        </p:nvSpPr>
        <p:spPr>
          <a:xfrm>
            <a:off x="8713422"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0" name="Text Placeholder 16">
            <a:extLst>
              <a:ext uri="{FF2B5EF4-FFF2-40B4-BE49-F238E27FC236}">
                <a16:creationId xmlns:a16="http://schemas.microsoft.com/office/drawing/2014/main" id="{32B70C8F-877E-2EF4-BE2E-17F10CB37EE7}"/>
              </a:ext>
            </a:extLst>
          </p:cNvPr>
          <p:cNvSpPr>
            <a:spLocks noGrp="1"/>
          </p:cNvSpPr>
          <p:nvPr>
            <p:ph type="body" sz="quarter" idx="18" hasCustomPrompt="1"/>
          </p:nvPr>
        </p:nvSpPr>
        <p:spPr>
          <a:xfrm>
            <a:off x="8702537"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39B09B13-8D3C-257D-A8CD-E6B36DBF0FFC}"/>
              </a:ext>
            </a:extLst>
          </p:cNvPr>
          <p:cNvSpPr/>
          <p:nvPr userDrawn="1"/>
        </p:nvSpPr>
        <p:spPr>
          <a:xfrm>
            <a:off x="9527658"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83129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24021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8518859"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5793874"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84018115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962722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09152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096000" y="368300"/>
            <a:ext cx="6096000" cy="2724305"/>
          </a:xfrm>
        </p:spPr>
        <p:txBody>
          <a:bodyPr/>
          <a:lstStyle>
            <a:lvl1pPr marL="0" indent="0">
              <a:buFont typeface="Arial" panose="020B0604020202020204" pitchFamily="34" charset="0"/>
              <a:buNone/>
              <a:defRPr b="0" i="0"/>
            </a:lvl1pPr>
          </a:lstStyle>
          <a:p>
            <a:endParaRPr lang="en-US" dirty="0"/>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8649861" y="3302000"/>
            <a:ext cx="2433119" cy="254000"/>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A3B3E8CA-ED08-ECB8-A2B6-35185DAAA763}"/>
              </a:ext>
            </a:extLst>
          </p:cNvPr>
          <p:cNvSpPr/>
          <p:nvPr userDrawn="1"/>
        </p:nvSpPr>
        <p:spPr>
          <a:xfrm>
            <a:off x="524848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13588B6-0DC9-8831-3273-CAAB72EF6F45}"/>
              </a:ext>
            </a:extLst>
          </p:cNvPr>
          <p:cNvSpPr/>
          <p:nvPr userDrawn="1"/>
        </p:nvSpPr>
        <p:spPr>
          <a:xfrm>
            <a:off x="847904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618200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Microsoft JhengHei" panose="020B0604030504040204" pitchFamily="34" charset="-12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2343018373"/>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4071658346"/>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lvl1pPr>
              <a:defRPr b="0" i="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lvl1pPr>
              <a:defRPr b="0" i="0"/>
            </a:lvl1pPr>
          </a:lstStyle>
          <a:p>
            <a:fld id="{F325D0F3-5617-4E4B-B49A-CF8CB71EDC27}" type="datetimeFigureOut">
              <a:rPr lang="en-US" smtClean="0"/>
              <a:pPr/>
              <a:t>8/20/26</a:t>
            </a:fld>
            <a:endParaRPr lang="en-US" dirty="0"/>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lvl1pPr>
              <a:defRPr b="0" i="0"/>
            </a:lvl1pPr>
          </a:lstStyle>
          <a:p>
            <a:endParaRPr lang="en-US" dirty="0"/>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lvl1pPr>
              <a:defRPr b="0" i="0"/>
            </a:lvl1pPr>
          </a:lstStyle>
          <a:p>
            <a:fld id="{66F106B9-48F5-894C-8B00-7C26AA0507A8}" type="slidenum">
              <a:rPr lang="en-US" smtClean="0"/>
              <a:pPr/>
              <a:t>‹#›</a:t>
            </a:fld>
            <a:endParaRPr lang="en-US" dirty="0"/>
          </a:p>
        </p:txBody>
      </p:sp>
    </p:spTree>
    <p:extLst>
      <p:ext uri="{BB962C8B-B14F-4D97-AF65-F5344CB8AC3E}">
        <p14:creationId xmlns:p14="http://schemas.microsoft.com/office/powerpoint/2010/main" val="42558084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515181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42169B3B-8761-4204-AA5A-11BC84B55C93}" type="datetimeFigureOut">
              <a:rPr lang="en-AU" smtClean="0"/>
              <a:pPr/>
              <a:t>20/8/2026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63" r:id="rId14"/>
    <p:sldLayoutId id="2147483678" r:id="rId15"/>
    <p:sldLayoutId id="2147483660" r:id="rId16"/>
    <p:sldLayoutId id="2147483673" r:id="rId17"/>
    <p:sldLayoutId id="2147483674" r:id="rId18"/>
    <p:sldLayoutId id="2147483675" r:id="rId19"/>
    <p:sldLayoutId id="2147483659" r:id="rId20"/>
    <p:sldLayoutId id="2147483682" r:id="rId21"/>
    <p:sldLayoutId id="2147483677" r:id="rId22"/>
    <p:sldLayoutId id="2147483679" r:id="rId23"/>
    <p:sldLayoutId id="2147483680" r:id="rId24"/>
    <p:sldLayoutId id="2147483681" r:id="rId25"/>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svg"/></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emf"/><Relationship Id="rId2" Type="http://schemas.openxmlformats.org/officeDocument/2006/relationships/notesSlide" Target="../notesSlides/notesSlide6.xml"/><Relationship Id="rId1" Type="http://schemas.openxmlformats.org/officeDocument/2006/relationships/slideLayout" Target="../slideLayouts/slideLayout22.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9.emf"/><Relationship Id="rId7"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22.xml"/><Relationship Id="rId6" Type="http://schemas.openxmlformats.org/officeDocument/2006/relationships/image" Target="../media/image19.png"/><Relationship Id="rId5" Type="http://schemas.openxmlformats.org/officeDocument/2006/relationships/image" Target="../media/image22.png"/><Relationship Id="rId4" Type="http://schemas.openxmlformats.org/officeDocument/2006/relationships/image" Target="../media/image30.emf"/><Relationship Id="rId9"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22.xml"/><Relationship Id="rId6" Type="http://schemas.openxmlformats.org/officeDocument/2006/relationships/image" Target="../media/image19.png"/><Relationship Id="rId5" Type="http://schemas.openxmlformats.org/officeDocument/2006/relationships/image" Target="../media/image36.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png"/><Relationship Id="rId12" Type="http://schemas.openxmlformats.org/officeDocument/2006/relationships/image" Target="../media/image73.png"/><Relationship Id="rId2" Type="http://schemas.openxmlformats.org/officeDocument/2006/relationships/notesSlide" Target="../notesSlides/notesSlide25.xml"/><Relationship Id="rId1" Type="http://schemas.openxmlformats.org/officeDocument/2006/relationships/slideLayout" Target="../slideLayouts/slideLayout9.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66.pn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png"/></Relationships>
</file>

<file path=ppt/slides/_rels/slide4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30189-59B1-2C9A-07C7-C582ACC12470}"/>
              </a:ext>
            </a:extLst>
          </p:cNvPr>
          <p:cNvPicPr>
            <a:picLocks noChangeAspect="1"/>
          </p:cNvPicPr>
          <p:nvPr/>
        </p:nvPicPr>
        <p:blipFill>
          <a:blip r:embed="rId3" cstate="screen">
            <a:extLst>
              <a:ext uri="{28A0092B-C50C-407E-A947-70E740481C1C}">
                <a14:useLocalDpi xmlns:a14="http://schemas.microsoft.com/office/drawing/2010/main"/>
              </a:ext>
            </a:extLst>
          </a:blip>
          <a:srcRect l="-75" t="11338" b="17146"/>
          <a:stretch/>
        </p:blipFill>
        <p:spPr>
          <a:xfrm>
            <a:off x="623889" y="2595563"/>
            <a:ext cx="11010900" cy="4262437"/>
          </a:xfrm>
          <a:prstGeom prst="rect">
            <a:avLst/>
          </a:prstGeo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a:xfrm>
            <a:off x="593733" y="1622353"/>
            <a:ext cx="11041110" cy="990300"/>
          </a:xfrm>
        </p:spPr>
        <p:txBody>
          <a:bodyPr/>
          <a:lstStyle/>
          <a:p>
            <a:pPr marL="0" indent="0">
              <a:buNone/>
              <a:tabLst>
                <a:tab pos="1373188" algn="l"/>
              </a:tabLst>
            </a:pPr>
            <a:r>
              <a:rPr lang="zh-CN" altLang="en-US" sz="6000" b="1" dirty="0">
                <a:solidFill>
                  <a:schemeClr val="bg2"/>
                </a:solidFill>
              </a:rPr>
              <a:t>夏多內</a:t>
            </a:r>
            <a:r>
              <a:rPr lang="zh-CN" altLang="en-US" b="1" dirty="0">
                <a:solidFill>
                  <a:schemeClr val="bg2"/>
                </a:solidFill>
              </a:rPr>
              <a:t>（霞多麗）</a:t>
            </a:r>
            <a:endParaRPr lang="zh-CN" altLang="en-US" sz="6000" b="1" dirty="0">
              <a:solidFill>
                <a:schemeClr val="bg2"/>
              </a:solidFill>
            </a:endParaRP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D34D4D-1F8B-292D-3399-58A3B330C3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9413" y="4070699"/>
            <a:ext cx="991602" cy="1636489"/>
          </a:xfrm>
          <a:prstGeom prst="rect">
            <a:avLst/>
          </a:prstGeom>
        </p:spPr>
      </p:pic>
      <p:pic>
        <p:nvPicPr>
          <p:cNvPr id="4" name="Picture 3">
            <a:extLst>
              <a:ext uri="{FF2B5EF4-FFF2-40B4-BE49-F238E27FC236}">
                <a16:creationId xmlns:a16="http://schemas.microsoft.com/office/drawing/2014/main" id="{91AF30BA-2F4D-93CC-C776-8CD9C8D64A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104" y="2017163"/>
            <a:ext cx="1203928" cy="1482256"/>
          </a:xfrm>
          <a:prstGeom prst="rect">
            <a:avLst/>
          </a:prstGeom>
        </p:spPr>
      </p:pic>
      <p:pic>
        <p:nvPicPr>
          <p:cNvPr id="6" name="Picture 5">
            <a:extLst>
              <a:ext uri="{FF2B5EF4-FFF2-40B4-BE49-F238E27FC236}">
                <a16:creationId xmlns:a16="http://schemas.microsoft.com/office/drawing/2014/main" id="{583572F8-878E-9B60-7851-059ACB2B4E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4774" y="2213590"/>
            <a:ext cx="2055824" cy="1107750"/>
          </a:xfrm>
          <a:prstGeom prst="rect">
            <a:avLst/>
          </a:prstGeom>
        </p:spPr>
      </p:pic>
      <p:pic>
        <p:nvPicPr>
          <p:cNvPr id="18" name="Picture 17">
            <a:extLst>
              <a:ext uri="{FF2B5EF4-FFF2-40B4-BE49-F238E27FC236}">
                <a16:creationId xmlns:a16="http://schemas.microsoft.com/office/drawing/2014/main" id="{0B0E721B-939A-C1A6-1E6C-A78002C8C35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51464" y="1667467"/>
            <a:ext cx="866141" cy="1807598"/>
          </a:xfrm>
          <a:prstGeom prst="rect">
            <a:avLst/>
          </a:prstGeom>
        </p:spPr>
      </p:pic>
      <p:pic>
        <p:nvPicPr>
          <p:cNvPr id="20" name="Picture 19">
            <a:extLst>
              <a:ext uri="{FF2B5EF4-FFF2-40B4-BE49-F238E27FC236}">
                <a16:creationId xmlns:a16="http://schemas.microsoft.com/office/drawing/2014/main" id="{3C4E90C7-255F-F3DC-F44E-E142810ADD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0182" y="1745394"/>
            <a:ext cx="1106249" cy="1825697"/>
          </a:xfrm>
          <a:prstGeom prst="rect">
            <a:avLst/>
          </a:prstGeom>
        </p:spPr>
      </p:pic>
      <p:pic>
        <p:nvPicPr>
          <p:cNvPr id="21" name="Picture 20">
            <a:extLst>
              <a:ext uri="{FF2B5EF4-FFF2-40B4-BE49-F238E27FC236}">
                <a16:creationId xmlns:a16="http://schemas.microsoft.com/office/drawing/2014/main" id="{4A868146-B5EE-5033-8E7D-C76A213D99C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36457" y="1668096"/>
            <a:ext cx="1160396" cy="1913900"/>
          </a:xfrm>
          <a:prstGeom prst="rect">
            <a:avLst/>
          </a:prstGeom>
        </p:spPr>
      </p:pic>
      <p:pic>
        <p:nvPicPr>
          <p:cNvPr id="22" name="Picture 21">
            <a:extLst>
              <a:ext uri="{FF2B5EF4-FFF2-40B4-BE49-F238E27FC236}">
                <a16:creationId xmlns:a16="http://schemas.microsoft.com/office/drawing/2014/main" id="{C469FFF9-3CAC-180F-015A-10C6BADD613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595745" y="4259753"/>
            <a:ext cx="1518333" cy="1451348"/>
          </a:xfrm>
          <a:prstGeom prst="rect">
            <a:avLst/>
          </a:prstGeom>
        </p:spPr>
      </p:pic>
      <p:pic>
        <p:nvPicPr>
          <p:cNvPr id="23" name="Picture 22">
            <a:extLst>
              <a:ext uri="{FF2B5EF4-FFF2-40B4-BE49-F238E27FC236}">
                <a16:creationId xmlns:a16="http://schemas.microsoft.com/office/drawing/2014/main" id="{0E2B95D1-D692-92DB-E0DB-22BCD4AFE27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47015" y="4310152"/>
            <a:ext cx="1343516" cy="1350550"/>
          </a:xfrm>
          <a:prstGeom prst="rect">
            <a:avLst/>
          </a:prstGeom>
        </p:spPr>
      </p:pic>
      <p:pic>
        <p:nvPicPr>
          <p:cNvPr id="24" name="Picture 23">
            <a:extLst>
              <a:ext uri="{FF2B5EF4-FFF2-40B4-BE49-F238E27FC236}">
                <a16:creationId xmlns:a16="http://schemas.microsoft.com/office/drawing/2014/main" id="{5ED672F7-44E8-26CB-89C3-E7AF0407CEE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375876" y="4409043"/>
            <a:ext cx="1486488" cy="1278236"/>
          </a:xfrm>
          <a:prstGeom prst="rect">
            <a:avLst/>
          </a:prstGeom>
        </p:spPr>
      </p:pic>
      <p:pic>
        <p:nvPicPr>
          <p:cNvPr id="25" name="Picture 24">
            <a:extLst>
              <a:ext uri="{FF2B5EF4-FFF2-40B4-BE49-F238E27FC236}">
                <a16:creationId xmlns:a16="http://schemas.microsoft.com/office/drawing/2014/main" id="{40B4BF2D-9933-1D11-E31B-53B757A2F6C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88691" y="4399974"/>
            <a:ext cx="2091848" cy="1271966"/>
          </a:xfrm>
          <a:prstGeom prst="rect">
            <a:avLst/>
          </a:prstGeom>
        </p:spPr>
      </p:pic>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7" y="584200"/>
            <a:ext cx="10414953" cy="1325563"/>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zh-CN" altLang="en-US" sz="5440" b="1" dirty="0">
                <a:solidFill>
                  <a:schemeClr val="accent1"/>
                </a:solidFill>
                <a:ea typeface="Microsoft JhengHei" panose="020B0604030504040204" pitchFamily="34" charset="-120"/>
              </a:rPr>
              <a:t>白酒的釀造方式</a:t>
            </a:r>
          </a:p>
        </p:txBody>
      </p:sp>
      <p:sp>
        <p:nvSpPr>
          <p:cNvPr id="9" name="TextBox 8">
            <a:extLst>
              <a:ext uri="{FF2B5EF4-FFF2-40B4-BE49-F238E27FC236}">
                <a16:creationId xmlns:a16="http://schemas.microsoft.com/office/drawing/2014/main" id="{9E8DB106-AC9C-525A-E02C-72C63CCF7FF8}"/>
              </a:ext>
            </a:extLst>
          </p:cNvPr>
          <p:cNvSpPr txBox="1"/>
          <p:nvPr/>
        </p:nvSpPr>
        <p:spPr>
          <a:xfrm>
            <a:off x="623888" y="3604787"/>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1. 採收</a:t>
            </a:r>
          </a:p>
        </p:txBody>
      </p:sp>
      <p:sp>
        <p:nvSpPr>
          <p:cNvPr id="10" name="TextBox 9">
            <a:extLst>
              <a:ext uri="{FF2B5EF4-FFF2-40B4-BE49-F238E27FC236}">
                <a16:creationId xmlns:a16="http://schemas.microsoft.com/office/drawing/2014/main" id="{FD4C0A40-C784-6C98-6DB1-6AB956F004FC}"/>
              </a:ext>
            </a:extLst>
          </p:cNvPr>
          <p:cNvSpPr txBox="1"/>
          <p:nvPr/>
        </p:nvSpPr>
        <p:spPr>
          <a:xfrm>
            <a:off x="3045876" y="3581996"/>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2. 去梗和破碎</a:t>
            </a:r>
          </a:p>
        </p:txBody>
      </p:sp>
      <p:sp>
        <p:nvSpPr>
          <p:cNvPr id="11" name="TextBox 10">
            <a:extLst>
              <a:ext uri="{FF2B5EF4-FFF2-40B4-BE49-F238E27FC236}">
                <a16:creationId xmlns:a16="http://schemas.microsoft.com/office/drawing/2014/main" id="{045564FB-E21A-BF9F-8015-C18A2392E8AD}"/>
              </a:ext>
            </a:extLst>
          </p:cNvPr>
          <p:cNvSpPr txBox="1"/>
          <p:nvPr/>
        </p:nvSpPr>
        <p:spPr>
          <a:xfrm>
            <a:off x="9622876" y="3604787"/>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5. 發酵</a:t>
            </a:r>
          </a:p>
        </p:txBody>
      </p:sp>
      <p:sp>
        <p:nvSpPr>
          <p:cNvPr id="12" name="TextBox 11">
            <a:extLst>
              <a:ext uri="{FF2B5EF4-FFF2-40B4-BE49-F238E27FC236}">
                <a16:creationId xmlns:a16="http://schemas.microsoft.com/office/drawing/2014/main" id="{2B33F397-ED99-205A-14ED-2CBDFE75C51F}"/>
              </a:ext>
            </a:extLst>
          </p:cNvPr>
          <p:cNvSpPr txBox="1"/>
          <p:nvPr/>
        </p:nvSpPr>
        <p:spPr>
          <a:xfrm>
            <a:off x="5560584" y="3604787"/>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3. 壓榨</a:t>
            </a:r>
          </a:p>
        </p:txBody>
      </p:sp>
      <p:sp>
        <p:nvSpPr>
          <p:cNvPr id="13" name="TextBox 12">
            <a:extLst>
              <a:ext uri="{FF2B5EF4-FFF2-40B4-BE49-F238E27FC236}">
                <a16:creationId xmlns:a16="http://schemas.microsoft.com/office/drawing/2014/main" id="{0EF604BF-42E2-E2A0-6EF3-AABEDB3E75B1}"/>
              </a:ext>
            </a:extLst>
          </p:cNvPr>
          <p:cNvSpPr txBox="1"/>
          <p:nvPr/>
        </p:nvSpPr>
        <p:spPr>
          <a:xfrm>
            <a:off x="7600312" y="3633044"/>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4. 果汁沉澱</a:t>
            </a:r>
          </a:p>
        </p:txBody>
      </p:sp>
      <p:sp>
        <p:nvSpPr>
          <p:cNvPr id="14" name="TextBox 13">
            <a:extLst>
              <a:ext uri="{FF2B5EF4-FFF2-40B4-BE49-F238E27FC236}">
                <a16:creationId xmlns:a16="http://schemas.microsoft.com/office/drawing/2014/main" id="{AE423F69-9936-903B-F6E5-A84915A69C6C}"/>
              </a:ext>
            </a:extLst>
          </p:cNvPr>
          <p:cNvSpPr txBox="1"/>
          <p:nvPr/>
        </p:nvSpPr>
        <p:spPr>
          <a:xfrm>
            <a:off x="699621" y="5750580"/>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10. 裝瓶</a:t>
            </a:r>
          </a:p>
        </p:txBody>
      </p:sp>
      <p:sp>
        <p:nvSpPr>
          <p:cNvPr id="15" name="TextBox 14">
            <a:extLst>
              <a:ext uri="{FF2B5EF4-FFF2-40B4-BE49-F238E27FC236}">
                <a16:creationId xmlns:a16="http://schemas.microsoft.com/office/drawing/2014/main" id="{346DF44D-1735-505A-7262-D0FB6A411043}"/>
              </a:ext>
            </a:extLst>
          </p:cNvPr>
          <p:cNvSpPr txBox="1"/>
          <p:nvPr/>
        </p:nvSpPr>
        <p:spPr>
          <a:xfrm>
            <a:off x="3219782" y="5750580"/>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9. 澄清和過濾</a:t>
            </a:r>
          </a:p>
        </p:txBody>
      </p:sp>
      <p:sp>
        <p:nvSpPr>
          <p:cNvPr id="16" name="TextBox 15">
            <a:extLst>
              <a:ext uri="{FF2B5EF4-FFF2-40B4-BE49-F238E27FC236}">
                <a16:creationId xmlns:a16="http://schemas.microsoft.com/office/drawing/2014/main" id="{83A77CAC-4AD9-4DED-AA8D-87246CBFD162}"/>
              </a:ext>
            </a:extLst>
          </p:cNvPr>
          <p:cNvSpPr txBox="1"/>
          <p:nvPr/>
        </p:nvSpPr>
        <p:spPr>
          <a:xfrm>
            <a:off x="9538751" y="5750580"/>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6. 成熟</a:t>
            </a:r>
          </a:p>
        </p:txBody>
      </p:sp>
      <p:sp>
        <p:nvSpPr>
          <p:cNvPr id="17" name="TextBox 16">
            <a:extLst>
              <a:ext uri="{FF2B5EF4-FFF2-40B4-BE49-F238E27FC236}">
                <a16:creationId xmlns:a16="http://schemas.microsoft.com/office/drawing/2014/main" id="{E43C4051-BC14-427D-773C-162A9C1A82BE}"/>
              </a:ext>
            </a:extLst>
          </p:cNvPr>
          <p:cNvSpPr txBox="1"/>
          <p:nvPr/>
        </p:nvSpPr>
        <p:spPr>
          <a:xfrm>
            <a:off x="7443505" y="5750580"/>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7. 混合</a:t>
            </a:r>
          </a:p>
        </p:txBody>
      </p:sp>
      <p:grpSp>
        <p:nvGrpSpPr>
          <p:cNvPr id="30" name="Group 29">
            <a:extLst>
              <a:ext uri="{FF2B5EF4-FFF2-40B4-BE49-F238E27FC236}">
                <a16:creationId xmlns:a16="http://schemas.microsoft.com/office/drawing/2014/main" id="{A247DB72-F952-7836-01FF-B87103D5378A}"/>
              </a:ext>
            </a:extLst>
          </p:cNvPr>
          <p:cNvGrpSpPr/>
          <p:nvPr/>
        </p:nvGrpSpPr>
        <p:grpSpPr>
          <a:xfrm>
            <a:off x="2045417" y="2828829"/>
            <a:ext cx="618815" cy="177778"/>
            <a:chOff x="1962688" y="3259333"/>
            <a:chExt cx="618815" cy="177778"/>
          </a:xfrm>
        </p:grpSpPr>
        <p:cxnSp>
          <p:nvCxnSpPr>
            <p:cNvPr id="31" name="Straight Connector 30">
              <a:extLst>
                <a:ext uri="{FF2B5EF4-FFF2-40B4-BE49-F238E27FC236}">
                  <a16:creationId xmlns:a16="http://schemas.microsoft.com/office/drawing/2014/main" id="{9A105712-AA0A-2CB4-4E71-0C1E4FCB9CF2}"/>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2" name="Triangle 31">
              <a:extLst>
                <a:ext uri="{FF2B5EF4-FFF2-40B4-BE49-F238E27FC236}">
                  <a16:creationId xmlns:a16="http://schemas.microsoft.com/office/drawing/2014/main" id="{774F78AA-FF00-9B2A-BFA8-B4FDB16F562B}"/>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3" name="Group 32">
            <a:extLst>
              <a:ext uri="{FF2B5EF4-FFF2-40B4-BE49-F238E27FC236}">
                <a16:creationId xmlns:a16="http://schemas.microsoft.com/office/drawing/2014/main" id="{CC626850-2DA0-68DB-F097-3EEE943190DD}"/>
              </a:ext>
            </a:extLst>
          </p:cNvPr>
          <p:cNvGrpSpPr/>
          <p:nvPr/>
        </p:nvGrpSpPr>
        <p:grpSpPr>
          <a:xfrm>
            <a:off x="5106117" y="2828829"/>
            <a:ext cx="618815" cy="177778"/>
            <a:chOff x="1962688" y="3259333"/>
            <a:chExt cx="618815" cy="177778"/>
          </a:xfrm>
        </p:grpSpPr>
        <p:cxnSp>
          <p:nvCxnSpPr>
            <p:cNvPr id="34" name="Straight Connector 33">
              <a:extLst>
                <a:ext uri="{FF2B5EF4-FFF2-40B4-BE49-F238E27FC236}">
                  <a16:creationId xmlns:a16="http://schemas.microsoft.com/office/drawing/2014/main" id="{9525B122-A875-77DD-43C2-32DCC5373658}"/>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5" name="Triangle 34">
              <a:extLst>
                <a:ext uri="{FF2B5EF4-FFF2-40B4-BE49-F238E27FC236}">
                  <a16:creationId xmlns:a16="http://schemas.microsoft.com/office/drawing/2014/main" id="{908B5626-94D0-DA0E-9256-10AFDF6C37A8}"/>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6" name="Group 35">
            <a:extLst>
              <a:ext uri="{FF2B5EF4-FFF2-40B4-BE49-F238E27FC236}">
                <a16:creationId xmlns:a16="http://schemas.microsoft.com/office/drawing/2014/main" id="{C56994DA-5C89-42C9-D88A-D8BAB344B102}"/>
              </a:ext>
            </a:extLst>
          </p:cNvPr>
          <p:cNvGrpSpPr/>
          <p:nvPr/>
        </p:nvGrpSpPr>
        <p:grpSpPr>
          <a:xfrm>
            <a:off x="7134942" y="2828829"/>
            <a:ext cx="618815" cy="177778"/>
            <a:chOff x="1962688" y="3259333"/>
            <a:chExt cx="618815" cy="177778"/>
          </a:xfrm>
        </p:grpSpPr>
        <p:cxnSp>
          <p:nvCxnSpPr>
            <p:cNvPr id="37" name="Straight Connector 36">
              <a:extLst>
                <a:ext uri="{FF2B5EF4-FFF2-40B4-BE49-F238E27FC236}">
                  <a16:creationId xmlns:a16="http://schemas.microsoft.com/office/drawing/2014/main" id="{9E33A7CB-34BC-B9D5-3CF3-5F83A7CFFC62}"/>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8" name="Triangle 37">
              <a:extLst>
                <a:ext uri="{FF2B5EF4-FFF2-40B4-BE49-F238E27FC236}">
                  <a16:creationId xmlns:a16="http://schemas.microsoft.com/office/drawing/2014/main" id="{003BD8A0-1C5D-B3AE-78CA-E06B00527774}"/>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9" name="Group 38">
            <a:extLst>
              <a:ext uri="{FF2B5EF4-FFF2-40B4-BE49-F238E27FC236}">
                <a16:creationId xmlns:a16="http://schemas.microsoft.com/office/drawing/2014/main" id="{1F24DAD7-2BC9-6044-467D-C7434418118A}"/>
              </a:ext>
            </a:extLst>
          </p:cNvPr>
          <p:cNvGrpSpPr/>
          <p:nvPr/>
        </p:nvGrpSpPr>
        <p:grpSpPr>
          <a:xfrm>
            <a:off x="9081217" y="2828829"/>
            <a:ext cx="618815" cy="177778"/>
            <a:chOff x="1962688" y="3259333"/>
            <a:chExt cx="618815" cy="177778"/>
          </a:xfrm>
        </p:grpSpPr>
        <p:cxnSp>
          <p:nvCxnSpPr>
            <p:cNvPr id="40" name="Straight Connector 39">
              <a:extLst>
                <a:ext uri="{FF2B5EF4-FFF2-40B4-BE49-F238E27FC236}">
                  <a16:creationId xmlns:a16="http://schemas.microsoft.com/office/drawing/2014/main" id="{3FAFDDFA-CE54-743F-5171-122F2272C7BC}"/>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1" name="Triangle 40">
              <a:extLst>
                <a:ext uri="{FF2B5EF4-FFF2-40B4-BE49-F238E27FC236}">
                  <a16:creationId xmlns:a16="http://schemas.microsoft.com/office/drawing/2014/main" id="{A8B6C63F-90F9-DFDC-9E1D-C234ED75C268}"/>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42" name="Straight Connector 41">
            <a:extLst>
              <a:ext uri="{FF2B5EF4-FFF2-40B4-BE49-F238E27FC236}">
                <a16:creationId xmlns:a16="http://schemas.microsoft.com/office/drawing/2014/main" id="{D883E2F3-9946-7628-D076-FBF8E6729447}"/>
              </a:ext>
            </a:extLst>
          </p:cNvPr>
          <p:cNvCxnSpPr>
            <a:cxnSpLocks/>
          </p:cNvCxnSpPr>
          <p:nvPr/>
        </p:nvCxnSpPr>
        <p:spPr>
          <a:xfrm>
            <a:off x="11783205" y="2917718"/>
            <a:ext cx="0" cy="217770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43" name="Group 42">
            <a:extLst>
              <a:ext uri="{FF2B5EF4-FFF2-40B4-BE49-F238E27FC236}">
                <a16:creationId xmlns:a16="http://schemas.microsoft.com/office/drawing/2014/main" id="{102E0190-B409-D70F-32EE-83FC83DC7D4A}"/>
              </a:ext>
            </a:extLst>
          </p:cNvPr>
          <p:cNvGrpSpPr/>
          <p:nvPr/>
        </p:nvGrpSpPr>
        <p:grpSpPr>
          <a:xfrm rot="10800000">
            <a:off x="6884423" y="5000187"/>
            <a:ext cx="618815" cy="177778"/>
            <a:chOff x="1962688" y="3259333"/>
            <a:chExt cx="618815" cy="177778"/>
          </a:xfrm>
        </p:grpSpPr>
        <p:cxnSp>
          <p:nvCxnSpPr>
            <p:cNvPr id="44" name="Straight Connector 43">
              <a:extLst>
                <a:ext uri="{FF2B5EF4-FFF2-40B4-BE49-F238E27FC236}">
                  <a16:creationId xmlns:a16="http://schemas.microsoft.com/office/drawing/2014/main" id="{DFD74BAF-C532-C38E-7237-1D961A783B1B}"/>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5" name="Triangle 44">
              <a:extLst>
                <a:ext uri="{FF2B5EF4-FFF2-40B4-BE49-F238E27FC236}">
                  <a16:creationId xmlns:a16="http://schemas.microsoft.com/office/drawing/2014/main" id="{EE91F66E-17A6-A67E-FE22-983CCA02CC10}"/>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6" name="Group 45">
            <a:extLst>
              <a:ext uri="{FF2B5EF4-FFF2-40B4-BE49-F238E27FC236}">
                <a16:creationId xmlns:a16="http://schemas.microsoft.com/office/drawing/2014/main" id="{8EFE7206-5E2B-0928-25E8-E908ED86578E}"/>
              </a:ext>
            </a:extLst>
          </p:cNvPr>
          <p:cNvGrpSpPr/>
          <p:nvPr/>
        </p:nvGrpSpPr>
        <p:grpSpPr>
          <a:xfrm rot="10800000">
            <a:off x="5018502" y="5000187"/>
            <a:ext cx="618815" cy="177778"/>
            <a:chOff x="1962688" y="3259333"/>
            <a:chExt cx="618815" cy="177778"/>
          </a:xfrm>
        </p:grpSpPr>
        <p:cxnSp>
          <p:nvCxnSpPr>
            <p:cNvPr id="47" name="Straight Connector 46">
              <a:extLst>
                <a:ext uri="{FF2B5EF4-FFF2-40B4-BE49-F238E27FC236}">
                  <a16:creationId xmlns:a16="http://schemas.microsoft.com/office/drawing/2014/main" id="{AE8E1D0F-6935-9CE6-DB84-4AC85E6317B0}"/>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8" name="Triangle 47">
              <a:extLst>
                <a:ext uri="{FF2B5EF4-FFF2-40B4-BE49-F238E27FC236}">
                  <a16:creationId xmlns:a16="http://schemas.microsoft.com/office/drawing/2014/main" id="{F78D1508-8FA5-2420-5D7F-8296E791AFEC}"/>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9" name="Group 48">
            <a:extLst>
              <a:ext uri="{FF2B5EF4-FFF2-40B4-BE49-F238E27FC236}">
                <a16:creationId xmlns:a16="http://schemas.microsoft.com/office/drawing/2014/main" id="{2B21F0A8-BF4D-CEA9-DF84-541867901959}"/>
              </a:ext>
            </a:extLst>
          </p:cNvPr>
          <p:cNvGrpSpPr/>
          <p:nvPr/>
        </p:nvGrpSpPr>
        <p:grpSpPr>
          <a:xfrm rot="10800000">
            <a:off x="2669002" y="5000187"/>
            <a:ext cx="618815" cy="177778"/>
            <a:chOff x="1962688" y="3259333"/>
            <a:chExt cx="618815" cy="177778"/>
          </a:xfrm>
        </p:grpSpPr>
        <p:cxnSp>
          <p:nvCxnSpPr>
            <p:cNvPr id="50" name="Straight Connector 49">
              <a:extLst>
                <a:ext uri="{FF2B5EF4-FFF2-40B4-BE49-F238E27FC236}">
                  <a16:creationId xmlns:a16="http://schemas.microsoft.com/office/drawing/2014/main" id="{76BDFA03-2A81-5FD7-BCE5-A568F366F123}"/>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1" name="Triangle 50">
              <a:extLst>
                <a:ext uri="{FF2B5EF4-FFF2-40B4-BE49-F238E27FC236}">
                  <a16:creationId xmlns:a16="http://schemas.microsoft.com/office/drawing/2014/main" id="{A95DC656-EF30-C990-528F-B6047DA8E55F}"/>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54" name="Straight Connector 53">
            <a:extLst>
              <a:ext uri="{FF2B5EF4-FFF2-40B4-BE49-F238E27FC236}">
                <a16:creationId xmlns:a16="http://schemas.microsoft.com/office/drawing/2014/main" id="{386D3A37-2D4B-86C6-732A-746D7303BC82}"/>
              </a:ext>
            </a:extLst>
          </p:cNvPr>
          <p:cNvCxnSpPr>
            <a:cxnSpLocks/>
          </p:cNvCxnSpPr>
          <p:nvPr/>
        </p:nvCxnSpPr>
        <p:spPr>
          <a:xfrm>
            <a:off x="11184585" y="2917718"/>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57" name="Group 56">
            <a:extLst>
              <a:ext uri="{FF2B5EF4-FFF2-40B4-BE49-F238E27FC236}">
                <a16:creationId xmlns:a16="http://schemas.microsoft.com/office/drawing/2014/main" id="{DAFED54A-BA6C-1007-5786-ED160E3A79ED}"/>
              </a:ext>
            </a:extLst>
          </p:cNvPr>
          <p:cNvGrpSpPr/>
          <p:nvPr/>
        </p:nvGrpSpPr>
        <p:grpSpPr>
          <a:xfrm rot="10800000">
            <a:off x="11176702" y="5000187"/>
            <a:ext cx="618815" cy="177778"/>
            <a:chOff x="1962688" y="3259333"/>
            <a:chExt cx="618815" cy="177778"/>
          </a:xfrm>
        </p:grpSpPr>
        <p:cxnSp>
          <p:nvCxnSpPr>
            <p:cNvPr id="58" name="Straight Connector 57">
              <a:extLst>
                <a:ext uri="{FF2B5EF4-FFF2-40B4-BE49-F238E27FC236}">
                  <a16:creationId xmlns:a16="http://schemas.microsoft.com/office/drawing/2014/main" id="{DAFA7FEE-C1A9-8EBA-6080-6CCF9BB2216C}"/>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9" name="Triangle 58">
              <a:extLst>
                <a:ext uri="{FF2B5EF4-FFF2-40B4-BE49-F238E27FC236}">
                  <a16:creationId xmlns:a16="http://schemas.microsoft.com/office/drawing/2014/main" id="{32D7539F-E6E1-503F-19ED-274F35E68FFE}"/>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0" name="Group 59">
            <a:extLst>
              <a:ext uri="{FF2B5EF4-FFF2-40B4-BE49-F238E27FC236}">
                <a16:creationId xmlns:a16="http://schemas.microsoft.com/office/drawing/2014/main" id="{CA47C245-DBCC-8A41-CA36-59AB002853D6}"/>
              </a:ext>
            </a:extLst>
          </p:cNvPr>
          <p:cNvGrpSpPr/>
          <p:nvPr/>
        </p:nvGrpSpPr>
        <p:grpSpPr>
          <a:xfrm rot="10800000">
            <a:off x="8914307" y="5000187"/>
            <a:ext cx="618815" cy="177778"/>
            <a:chOff x="1962688" y="3259333"/>
            <a:chExt cx="618815" cy="177778"/>
          </a:xfrm>
        </p:grpSpPr>
        <p:cxnSp>
          <p:nvCxnSpPr>
            <p:cNvPr id="61" name="Straight Connector 60">
              <a:extLst>
                <a:ext uri="{FF2B5EF4-FFF2-40B4-BE49-F238E27FC236}">
                  <a16:creationId xmlns:a16="http://schemas.microsoft.com/office/drawing/2014/main" id="{0C1D62D1-FE41-1587-2175-5BAFB3A9986C}"/>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2" name="Triangle 61">
              <a:extLst>
                <a:ext uri="{FF2B5EF4-FFF2-40B4-BE49-F238E27FC236}">
                  <a16:creationId xmlns:a16="http://schemas.microsoft.com/office/drawing/2014/main" id="{B8838BA8-D7C6-C82D-51EC-BCC918490BA6}"/>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3" name="TextBox 62">
            <a:extLst>
              <a:ext uri="{FF2B5EF4-FFF2-40B4-BE49-F238E27FC236}">
                <a16:creationId xmlns:a16="http://schemas.microsoft.com/office/drawing/2014/main" id="{71DB03F8-90B4-DD4D-8FC8-71D9F8CF629E}"/>
              </a:ext>
            </a:extLst>
          </p:cNvPr>
          <p:cNvSpPr txBox="1"/>
          <p:nvPr/>
        </p:nvSpPr>
        <p:spPr>
          <a:xfrm>
            <a:off x="5348259" y="5750580"/>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8. 穩定</a:t>
            </a:r>
          </a:p>
        </p:txBody>
      </p:sp>
      <p:pic>
        <p:nvPicPr>
          <p:cNvPr id="71" name="Picture 70">
            <a:extLst>
              <a:ext uri="{FF2B5EF4-FFF2-40B4-BE49-F238E27FC236}">
                <a16:creationId xmlns:a16="http://schemas.microsoft.com/office/drawing/2014/main" id="{62426E61-3796-30A2-CF17-82054403A783}"/>
              </a:ext>
            </a:extLst>
          </p:cNvPr>
          <p:cNvPicPr>
            <a:picLocks noChangeAspect="1"/>
          </p:cNvPicPr>
          <p:nvPr/>
        </p:nvPicPr>
        <p:blipFill>
          <a:blip r:embed="rId12"/>
          <a:stretch>
            <a:fillRect/>
          </a:stretch>
        </p:blipFill>
        <p:spPr>
          <a:xfrm>
            <a:off x="6359790" y="4022027"/>
            <a:ext cx="592138" cy="524613"/>
          </a:xfrm>
          <a:prstGeom prst="rect">
            <a:avLst/>
          </a:prstGeom>
        </p:spPr>
      </p:pic>
    </p:spTree>
    <p:extLst>
      <p:ext uri="{BB962C8B-B14F-4D97-AF65-F5344CB8AC3E}">
        <p14:creationId xmlns:p14="http://schemas.microsoft.com/office/powerpoint/2010/main" val="127730236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zh-CN" altLang="en-US" sz="3200" b="1" dirty="0">
                <a:solidFill>
                  <a:schemeClr val="accent5"/>
                </a:solidFill>
                <a:ea typeface="Microsoft JhengHei" panose="020B0604030504040204" pitchFamily="34" charset="-120"/>
              </a:rPr>
              <a:t>釀酒：</a:t>
            </a:r>
          </a:p>
          <a:p>
            <a:pPr marL="0" indent="0">
              <a:lnSpc>
                <a:spcPct val="82000"/>
              </a:lnSpc>
              <a:buNone/>
            </a:pPr>
            <a:r>
              <a:rPr lang="zh-CN" altLang="en-US" sz="5440" b="1" dirty="0">
                <a:solidFill>
                  <a:schemeClr val="accent1"/>
                </a:solidFill>
                <a:ea typeface="Microsoft JhengHei" panose="020B0604030504040204" pitchFamily="34" charset="-120"/>
              </a:rPr>
              <a:t>影響霞多麗的技術</a:t>
            </a:r>
          </a:p>
        </p:txBody>
      </p:sp>
      <p:sp>
        <p:nvSpPr>
          <p:cNvPr id="9" name="TextBox 8">
            <a:extLst>
              <a:ext uri="{FF2B5EF4-FFF2-40B4-BE49-F238E27FC236}">
                <a16:creationId xmlns:a16="http://schemas.microsoft.com/office/drawing/2014/main" id="{9E8DB106-AC9C-525A-E02C-72C63CCF7FF8}"/>
              </a:ext>
            </a:extLst>
          </p:cNvPr>
          <p:cNvSpPr txBox="1"/>
          <p:nvPr/>
        </p:nvSpPr>
        <p:spPr>
          <a:xfrm>
            <a:off x="926014" y="5775434"/>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整串壓榨</a:t>
            </a:r>
          </a:p>
        </p:txBody>
      </p:sp>
      <p:sp>
        <p:nvSpPr>
          <p:cNvPr id="10" name="TextBox 9">
            <a:extLst>
              <a:ext uri="{FF2B5EF4-FFF2-40B4-BE49-F238E27FC236}">
                <a16:creationId xmlns:a16="http://schemas.microsoft.com/office/drawing/2014/main" id="{FD4C0A40-C784-6C98-6DB1-6AB956F004FC}"/>
              </a:ext>
            </a:extLst>
          </p:cNvPr>
          <p:cNvSpPr txBox="1"/>
          <p:nvPr/>
        </p:nvSpPr>
        <p:spPr>
          <a:xfrm>
            <a:off x="3112305" y="5775434"/>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冷發酵</a:t>
            </a:r>
          </a:p>
        </p:txBody>
      </p:sp>
      <p:sp>
        <p:nvSpPr>
          <p:cNvPr id="11" name="TextBox 10">
            <a:extLst>
              <a:ext uri="{FF2B5EF4-FFF2-40B4-BE49-F238E27FC236}">
                <a16:creationId xmlns:a16="http://schemas.microsoft.com/office/drawing/2014/main" id="{045564FB-E21A-BF9F-8015-C18A2392E8AD}"/>
              </a:ext>
            </a:extLst>
          </p:cNvPr>
          <p:cNvSpPr txBox="1"/>
          <p:nvPr/>
        </p:nvSpPr>
        <p:spPr>
          <a:xfrm>
            <a:off x="5319114" y="5784667"/>
            <a:ext cx="1844265"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桶中發酵</a:t>
            </a:r>
          </a:p>
        </p:txBody>
      </p:sp>
      <p:sp>
        <p:nvSpPr>
          <p:cNvPr id="12" name="TextBox 11">
            <a:extLst>
              <a:ext uri="{FF2B5EF4-FFF2-40B4-BE49-F238E27FC236}">
                <a16:creationId xmlns:a16="http://schemas.microsoft.com/office/drawing/2014/main" id="{2B33F397-ED99-205A-14ED-2CBDFE75C51F}"/>
              </a:ext>
            </a:extLst>
          </p:cNvPr>
          <p:cNvSpPr txBox="1"/>
          <p:nvPr/>
        </p:nvSpPr>
        <p:spPr>
          <a:xfrm>
            <a:off x="9765919" y="5781937"/>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橡木影響</a:t>
            </a:r>
          </a:p>
        </p:txBody>
      </p:sp>
      <p:sp>
        <p:nvSpPr>
          <p:cNvPr id="37" name="Oval 36">
            <a:extLst>
              <a:ext uri="{FF2B5EF4-FFF2-40B4-BE49-F238E27FC236}">
                <a16:creationId xmlns:a16="http://schemas.microsoft.com/office/drawing/2014/main" id="{C44F6AB0-7282-EECF-AB4C-8EF38D8B5A86}"/>
              </a:ext>
            </a:extLst>
          </p:cNvPr>
          <p:cNvSpPr/>
          <p:nvPr/>
        </p:nvSpPr>
        <p:spPr>
          <a:xfrm>
            <a:off x="2099823" y="269243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38" name="TextBox 37">
            <a:extLst>
              <a:ext uri="{FF2B5EF4-FFF2-40B4-BE49-F238E27FC236}">
                <a16:creationId xmlns:a16="http://schemas.microsoft.com/office/drawing/2014/main" id="{CF43B65F-358A-08C8-FB80-F40310DFDDB8}"/>
              </a:ext>
            </a:extLst>
          </p:cNvPr>
          <p:cNvSpPr txBox="1"/>
          <p:nvPr/>
        </p:nvSpPr>
        <p:spPr>
          <a:xfrm>
            <a:off x="2099823" y="2949359"/>
            <a:ext cx="852407" cy="338554"/>
          </a:xfrm>
          <a:prstGeom prst="rect">
            <a:avLst/>
          </a:prstGeom>
          <a:noFill/>
        </p:spPr>
        <p:txBody>
          <a:bodyPr wrap="square" rtlCol="0">
            <a:spAutoFit/>
          </a:bodyPr>
          <a:lstStyle/>
          <a:p>
            <a:pPr algn="ctr"/>
            <a:r>
              <a:rPr lang="zh-CN" altLang="en-US" sz="800" dirty="0">
                <a:solidFill>
                  <a:schemeClr val="bg1"/>
                </a:solidFill>
                <a:latin typeface="Neue Haas Grotesk Text Pro" panose="020B0504020202020204" pitchFamily="34" charset="77"/>
              </a:rPr>
              <a:t>莖接觸</a:t>
            </a:r>
          </a:p>
        </p:txBody>
      </p:sp>
      <p:pic>
        <p:nvPicPr>
          <p:cNvPr id="8" name="Picture 7">
            <a:extLst>
              <a:ext uri="{FF2B5EF4-FFF2-40B4-BE49-F238E27FC236}">
                <a16:creationId xmlns:a16="http://schemas.microsoft.com/office/drawing/2014/main" id="{B6696E5A-EA0C-0EDA-8B05-27350E35721B}"/>
              </a:ext>
            </a:extLst>
          </p:cNvPr>
          <p:cNvPicPr>
            <a:picLocks noChangeAspect="1"/>
          </p:cNvPicPr>
          <p:nvPr/>
        </p:nvPicPr>
        <p:blipFill>
          <a:blip r:embed="rId3"/>
          <a:stretch>
            <a:fillRect/>
          </a:stretch>
        </p:blipFill>
        <p:spPr>
          <a:xfrm>
            <a:off x="4126948" y="3287913"/>
            <a:ext cx="652182" cy="577810"/>
          </a:xfrm>
          <a:prstGeom prst="rect">
            <a:avLst/>
          </a:prstGeom>
        </p:spPr>
      </p:pic>
      <p:sp>
        <p:nvSpPr>
          <p:cNvPr id="14" name="TextBox 13">
            <a:extLst>
              <a:ext uri="{FF2B5EF4-FFF2-40B4-BE49-F238E27FC236}">
                <a16:creationId xmlns:a16="http://schemas.microsoft.com/office/drawing/2014/main" id="{951E9AB1-97F9-D712-7479-2DE1668DDCE1}"/>
              </a:ext>
            </a:extLst>
          </p:cNvPr>
          <p:cNvSpPr txBox="1"/>
          <p:nvPr/>
        </p:nvSpPr>
        <p:spPr>
          <a:xfrm>
            <a:off x="7315359" y="5784667"/>
            <a:ext cx="1844265"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蘋果酸乳酸發酵</a:t>
            </a:r>
          </a:p>
        </p:txBody>
      </p:sp>
      <p:pic>
        <p:nvPicPr>
          <p:cNvPr id="18" name="Picture 17">
            <a:extLst>
              <a:ext uri="{FF2B5EF4-FFF2-40B4-BE49-F238E27FC236}">
                <a16:creationId xmlns:a16="http://schemas.microsoft.com/office/drawing/2014/main" id="{EB01A979-9F88-CB65-F4CE-B2D814404336}"/>
              </a:ext>
            </a:extLst>
          </p:cNvPr>
          <p:cNvPicPr>
            <a:picLocks noChangeAspect="1"/>
          </p:cNvPicPr>
          <p:nvPr/>
        </p:nvPicPr>
        <p:blipFill>
          <a:blip r:embed="rId4"/>
          <a:stretch>
            <a:fillRect/>
          </a:stretch>
        </p:blipFill>
        <p:spPr>
          <a:xfrm>
            <a:off x="9752557" y="4084900"/>
            <a:ext cx="888630" cy="592420"/>
          </a:xfrm>
          <a:prstGeom prst="rect">
            <a:avLst/>
          </a:prstGeom>
        </p:spPr>
      </p:pic>
      <p:sp>
        <p:nvSpPr>
          <p:cNvPr id="19" name="TextBox 18">
            <a:extLst>
              <a:ext uri="{FF2B5EF4-FFF2-40B4-BE49-F238E27FC236}">
                <a16:creationId xmlns:a16="http://schemas.microsoft.com/office/drawing/2014/main" id="{19C4C008-4869-FD2F-2232-1D39575286DD}"/>
              </a:ext>
            </a:extLst>
          </p:cNvPr>
          <p:cNvSpPr txBox="1"/>
          <p:nvPr/>
        </p:nvSpPr>
        <p:spPr>
          <a:xfrm>
            <a:off x="10008692" y="3746346"/>
            <a:ext cx="376359" cy="338554"/>
          </a:xfrm>
          <a:prstGeom prst="rect">
            <a:avLst/>
          </a:prstGeom>
          <a:noFill/>
        </p:spPr>
        <p:txBody>
          <a:bodyPr wrap="square" rtlCol="0">
            <a:noAutofit/>
          </a:bodyPr>
          <a:lstStyle/>
          <a:p>
            <a:pPr algn="ctr"/>
            <a:r>
              <a:rPr lang="zh-CN" altLang="en-US" sz="1400" dirty="0">
                <a:latin typeface="Neue Haas Grotesk Text Pro" panose="020B0504020202020204" pitchFamily="34" charset="77"/>
              </a:rPr>
              <a:t>1</a:t>
            </a:r>
          </a:p>
        </p:txBody>
      </p:sp>
      <p:sp>
        <p:nvSpPr>
          <p:cNvPr id="20" name="TextBox 19">
            <a:extLst>
              <a:ext uri="{FF2B5EF4-FFF2-40B4-BE49-F238E27FC236}">
                <a16:creationId xmlns:a16="http://schemas.microsoft.com/office/drawing/2014/main" id="{4A61B137-B136-3490-EB8D-9978BE737ADA}"/>
              </a:ext>
            </a:extLst>
          </p:cNvPr>
          <p:cNvSpPr txBox="1"/>
          <p:nvPr/>
        </p:nvSpPr>
        <p:spPr>
          <a:xfrm>
            <a:off x="11631563" y="4531765"/>
            <a:ext cx="376359" cy="338554"/>
          </a:xfrm>
          <a:prstGeom prst="rect">
            <a:avLst/>
          </a:prstGeom>
          <a:noFill/>
        </p:spPr>
        <p:txBody>
          <a:bodyPr wrap="square" rtlCol="0">
            <a:noAutofit/>
          </a:bodyPr>
          <a:lstStyle/>
          <a:p>
            <a:pPr algn="ctr"/>
            <a:r>
              <a:rPr lang="zh-CN" altLang="en-US" sz="1400" dirty="0">
                <a:latin typeface="Neue Haas Grotesk Text Pro" panose="020B0504020202020204" pitchFamily="34" charset="77"/>
              </a:rPr>
              <a:t>2</a:t>
            </a:r>
          </a:p>
        </p:txBody>
      </p:sp>
      <p:sp>
        <p:nvSpPr>
          <p:cNvPr id="21" name="TextBox 20">
            <a:extLst>
              <a:ext uri="{FF2B5EF4-FFF2-40B4-BE49-F238E27FC236}">
                <a16:creationId xmlns:a16="http://schemas.microsoft.com/office/drawing/2014/main" id="{1CB56B78-DDF1-FD62-FD6B-48D995D738D5}"/>
              </a:ext>
            </a:extLst>
          </p:cNvPr>
          <p:cNvSpPr txBox="1"/>
          <p:nvPr/>
        </p:nvSpPr>
        <p:spPr>
          <a:xfrm>
            <a:off x="9426476" y="5193460"/>
            <a:ext cx="376359" cy="338554"/>
          </a:xfrm>
          <a:prstGeom prst="rect">
            <a:avLst/>
          </a:prstGeom>
          <a:noFill/>
        </p:spPr>
        <p:txBody>
          <a:bodyPr wrap="square" rtlCol="0">
            <a:noAutofit/>
          </a:bodyPr>
          <a:lstStyle/>
          <a:p>
            <a:pPr algn="ctr"/>
            <a:r>
              <a:rPr lang="zh-CN" altLang="en-US" sz="1400" dirty="0">
                <a:latin typeface="Neue Haas Grotesk Text Pro" panose="020B0504020202020204" pitchFamily="34" charset="77"/>
              </a:rPr>
              <a:t>3</a:t>
            </a:r>
          </a:p>
        </p:txBody>
      </p:sp>
      <p:sp>
        <p:nvSpPr>
          <p:cNvPr id="22" name="Oval 21">
            <a:extLst>
              <a:ext uri="{FF2B5EF4-FFF2-40B4-BE49-F238E27FC236}">
                <a16:creationId xmlns:a16="http://schemas.microsoft.com/office/drawing/2014/main" id="{AF8BCF61-1DAB-3EF1-C277-5326FE9C477D}"/>
              </a:ext>
            </a:extLst>
          </p:cNvPr>
          <p:cNvSpPr/>
          <p:nvPr/>
        </p:nvSpPr>
        <p:spPr>
          <a:xfrm>
            <a:off x="9131983" y="3057081"/>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23" name="TextBox 22">
            <a:extLst>
              <a:ext uri="{FF2B5EF4-FFF2-40B4-BE49-F238E27FC236}">
                <a16:creationId xmlns:a16="http://schemas.microsoft.com/office/drawing/2014/main" id="{BBEEF716-ED42-F3D2-F779-4D72ADE06EFB}"/>
              </a:ext>
            </a:extLst>
          </p:cNvPr>
          <p:cNvSpPr txBox="1"/>
          <p:nvPr/>
        </p:nvSpPr>
        <p:spPr>
          <a:xfrm>
            <a:off x="9131983" y="3314007"/>
            <a:ext cx="852407" cy="338554"/>
          </a:xfrm>
          <a:prstGeom prst="rect">
            <a:avLst/>
          </a:prstGeom>
          <a:noFill/>
        </p:spPr>
        <p:txBody>
          <a:bodyPr wrap="square" rtlCol="0">
            <a:spAutoFit/>
          </a:bodyPr>
          <a:lstStyle/>
          <a:p>
            <a:pPr algn="ctr"/>
            <a:r>
              <a:rPr lang="zh-CN" altLang="en-US" sz="800" b="1" dirty="0">
                <a:solidFill>
                  <a:schemeClr val="bg1"/>
                </a:solidFill>
                <a:latin typeface="Microsoft JhengHei" panose="020B0604030504040204" pitchFamily="34" charset="-120"/>
                <a:ea typeface="Microsoft JhengHei" panose="020B0604030504040204" pitchFamily="34" charset="-120"/>
              </a:rPr>
              <a:t>可能以三種方式發生</a:t>
            </a:r>
          </a:p>
        </p:txBody>
      </p:sp>
      <p:pic>
        <p:nvPicPr>
          <p:cNvPr id="3" name="Picture 2">
            <a:extLst>
              <a:ext uri="{FF2B5EF4-FFF2-40B4-BE49-F238E27FC236}">
                <a16:creationId xmlns:a16="http://schemas.microsoft.com/office/drawing/2014/main" id="{1578C32A-366E-0A31-6D22-E52041D56D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3488" y="3392731"/>
            <a:ext cx="1107993" cy="2312331"/>
          </a:xfrm>
          <a:prstGeom prst="rect">
            <a:avLst/>
          </a:prstGeom>
        </p:spPr>
      </p:pic>
      <p:pic>
        <p:nvPicPr>
          <p:cNvPr id="4" name="Picture 3">
            <a:extLst>
              <a:ext uri="{FF2B5EF4-FFF2-40B4-BE49-F238E27FC236}">
                <a16:creationId xmlns:a16="http://schemas.microsoft.com/office/drawing/2014/main" id="{F771083A-CC0D-F0AA-4B92-D9994C84E72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72344" y="3544839"/>
            <a:ext cx="1279808" cy="2112130"/>
          </a:xfrm>
          <a:prstGeom prst="rect">
            <a:avLst/>
          </a:prstGeom>
        </p:spPr>
      </p:pic>
      <p:pic>
        <p:nvPicPr>
          <p:cNvPr id="5" name="Picture 4">
            <a:extLst>
              <a:ext uri="{FF2B5EF4-FFF2-40B4-BE49-F238E27FC236}">
                <a16:creationId xmlns:a16="http://schemas.microsoft.com/office/drawing/2014/main" id="{908B9FB8-9772-49A7-EACA-53AF9AE9E9D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01432" y="3544839"/>
            <a:ext cx="1279808" cy="2112130"/>
          </a:xfrm>
          <a:prstGeom prst="rect">
            <a:avLst/>
          </a:prstGeom>
        </p:spPr>
      </p:pic>
      <p:pic>
        <p:nvPicPr>
          <p:cNvPr id="24" name="Picture 23">
            <a:extLst>
              <a:ext uri="{FF2B5EF4-FFF2-40B4-BE49-F238E27FC236}">
                <a16:creationId xmlns:a16="http://schemas.microsoft.com/office/drawing/2014/main" id="{3CA8E590-30B7-5D58-9B51-1BD622AEFF3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1089" y="2974685"/>
            <a:ext cx="647114" cy="1271117"/>
          </a:xfrm>
          <a:prstGeom prst="rect">
            <a:avLst/>
          </a:prstGeom>
        </p:spPr>
      </p:pic>
      <p:pic>
        <p:nvPicPr>
          <p:cNvPr id="25" name="Picture 24">
            <a:extLst>
              <a:ext uri="{FF2B5EF4-FFF2-40B4-BE49-F238E27FC236}">
                <a16:creationId xmlns:a16="http://schemas.microsoft.com/office/drawing/2014/main" id="{771F3657-216C-18EE-FB0D-F042915683C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29574" y="3504861"/>
            <a:ext cx="1279808" cy="1954775"/>
          </a:xfrm>
          <a:prstGeom prst="rect">
            <a:avLst/>
          </a:prstGeom>
        </p:spPr>
      </p:pic>
      <p:pic>
        <p:nvPicPr>
          <p:cNvPr id="26" name="Picture 25">
            <a:extLst>
              <a:ext uri="{FF2B5EF4-FFF2-40B4-BE49-F238E27FC236}">
                <a16:creationId xmlns:a16="http://schemas.microsoft.com/office/drawing/2014/main" id="{B4B5FF7D-146F-C0B7-FE7C-7B49C76D85B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897322" y="3865723"/>
            <a:ext cx="800965" cy="1223392"/>
          </a:xfrm>
          <a:prstGeom prst="rect">
            <a:avLst/>
          </a:prstGeom>
        </p:spPr>
      </p:pic>
      <p:pic>
        <p:nvPicPr>
          <p:cNvPr id="27" name="Picture 26">
            <a:extLst>
              <a:ext uri="{FF2B5EF4-FFF2-40B4-BE49-F238E27FC236}">
                <a16:creationId xmlns:a16="http://schemas.microsoft.com/office/drawing/2014/main" id="{4350FFC0-2E4A-9A30-BB08-4D4CDD637C1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58775" y="4880289"/>
            <a:ext cx="1107993" cy="841448"/>
          </a:xfrm>
          <a:prstGeom prst="rect">
            <a:avLst/>
          </a:prstGeom>
        </p:spPr>
      </p:pic>
    </p:spTree>
    <p:extLst>
      <p:ext uri="{BB962C8B-B14F-4D97-AF65-F5344CB8AC3E}">
        <p14:creationId xmlns:p14="http://schemas.microsoft.com/office/powerpoint/2010/main" val="243072582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zh-CN" altLang="en-US" sz="3200" b="1" dirty="0">
                <a:solidFill>
                  <a:schemeClr val="accent5"/>
                </a:solidFill>
                <a:ea typeface="Microsoft JhengHei" panose="020B0604030504040204" pitchFamily="34" charset="-120"/>
              </a:rPr>
              <a:t>釀酒：</a:t>
            </a:r>
          </a:p>
          <a:p>
            <a:pPr marL="0" indent="0">
              <a:lnSpc>
                <a:spcPct val="82000"/>
              </a:lnSpc>
              <a:buNone/>
            </a:pPr>
            <a:r>
              <a:rPr lang="zh-CN" altLang="en-US" sz="5440" b="1" dirty="0">
                <a:solidFill>
                  <a:schemeClr val="accent1"/>
                </a:solidFill>
                <a:ea typeface="Microsoft JhengHei" panose="020B0604030504040204" pitchFamily="34" charset="-120"/>
              </a:rPr>
              <a:t>影響霞多麗的技術</a:t>
            </a:r>
          </a:p>
        </p:txBody>
      </p:sp>
      <p:sp>
        <p:nvSpPr>
          <p:cNvPr id="9" name="TextBox 8">
            <a:extLst>
              <a:ext uri="{FF2B5EF4-FFF2-40B4-BE49-F238E27FC236}">
                <a16:creationId xmlns:a16="http://schemas.microsoft.com/office/drawing/2014/main" id="{9E8DB106-AC9C-525A-E02C-72C63CCF7FF8}"/>
              </a:ext>
            </a:extLst>
          </p:cNvPr>
          <p:cNvSpPr txBox="1"/>
          <p:nvPr/>
        </p:nvSpPr>
        <p:spPr>
          <a:xfrm>
            <a:off x="926014" y="5775434"/>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酒桶熟成</a:t>
            </a:r>
          </a:p>
        </p:txBody>
      </p:sp>
      <p:sp>
        <p:nvSpPr>
          <p:cNvPr id="10" name="TextBox 9">
            <a:extLst>
              <a:ext uri="{FF2B5EF4-FFF2-40B4-BE49-F238E27FC236}">
                <a16:creationId xmlns:a16="http://schemas.microsoft.com/office/drawing/2014/main" id="{FD4C0A40-C784-6C98-6DB1-6AB956F004FC}"/>
              </a:ext>
            </a:extLst>
          </p:cNvPr>
          <p:cNvSpPr txBox="1"/>
          <p:nvPr/>
        </p:nvSpPr>
        <p:spPr>
          <a:xfrm>
            <a:off x="3308353" y="5775434"/>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延長酒渣接觸</a:t>
            </a:r>
          </a:p>
        </p:txBody>
      </p:sp>
      <p:sp>
        <p:nvSpPr>
          <p:cNvPr id="11" name="TextBox 10">
            <a:extLst>
              <a:ext uri="{FF2B5EF4-FFF2-40B4-BE49-F238E27FC236}">
                <a16:creationId xmlns:a16="http://schemas.microsoft.com/office/drawing/2014/main" id="{045564FB-E21A-BF9F-8015-C18A2392E8AD}"/>
              </a:ext>
            </a:extLst>
          </p:cNvPr>
          <p:cNvSpPr txBox="1"/>
          <p:nvPr/>
        </p:nvSpPr>
        <p:spPr>
          <a:xfrm>
            <a:off x="5319114" y="5784667"/>
            <a:ext cx="1844265"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攪桶</a:t>
            </a:r>
          </a:p>
        </p:txBody>
      </p:sp>
      <p:sp>
        <p:nvSpPr>
          <p:cNvPr id="12" name="TextBox 11">
            <a:extLst>
              <a:ext uri="{FF2B5EF4-FFF2-40B4-BE49-F238E27FC236}">
                <a16:creationId xmlns:a16="http://schemas.microsoft.com/office/drawing/2014/main" id="{2B33F397-ED99-205A-14ED-2CBDFE75C51F}"/>
              </a:ext>
            </a:extLst>
          </p:cNvPr>
          <p:cNvSpPr txBox="1"/>
          <p:nvPr/>
        </p:nvSpPr>
        <p:spPr>
          <a:xfrm>
            <a:off x="9765918" y="5781937"/>
            <a:ext cx="2182753"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二次發酵
（在氣泡酒中）</a:t>
            </a:r>
          </a:p>
        </p:txBody>
      </p:sp>
      <p:sp>
        <p:nvSpPr>
          <p:cNvPr id="37" name="Oval 36">
            <a:extLst>
              <a:ext uri="{FF2B5EF4-FFF2-40B4-BE49-F238E27FC236}">
                <a16:creationId xmlns:a16="http://schemas.microsoft.com/office/drawing/2014/main" id="{C44F6AB0-7282-EECF-AB4C-8EF38D8B5A86}"/>
              </a:ext>
            </a:extLst>
          </p:cNvPr>
          <p:cNvSpPr/>
          <p:nvPr/>
        </p:nvSpPr>
        <p:spPr>
          <a:xfrm>
            <a:off x="3868385" y="3327020"/>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38" name="TextBox 37">
            <a:extLst>
              <a:ext uri="{FF2B5EF4-FFF2-40B4-BE49-F238E27FC236}">
                <a16:creationId xmlns:a16="http://schemas.microsoft.com/office/drawing/2014/main" id="{CF43B65F-358A-08C8-FB80-F40310DFDDB8}"/>
              </a:ext>
            </a:extLst>
          </p:cNvPr>
          <p:cNvSpPr txBox="1"/>
          <p:nvPr/>
        </p:nvSpPr>
        <p:spPr>
          <a:xfrm>
            <a:off x="3868385" y="3583946"/>
            <a:ext cx="852407" cy="338554"/>
          </a:xfrm>
          <a:prstGeom prst="rect">
            <a:avLst/>
          </a:prstGeom>
          <a:noFill/>
        </p:spPr>
        <p:txBody>
          <a:bodyPr wrap="square" rtlCol="0" anchor="ctr">
            <a:spAutoFit/>
          </a:bodyPr>
          <a:lstStyle/>
          <a:p>
            <a:pPr algn="ctr"/>
            <a:r>
              <a:rPr lang="zh-CN" altLang="en-US" sz="800" b="1" dirty="0">
                <a:solidFill>
                  <a:schemeClr val="bg1"/>
                </a:solidFill>
                <a:latin typeface="Microsoft JhengHei" panose="020B0604030504040204" pitchFamily="34" charset="-120"/>
                <a:ea typeface="Microsoft JhengHei" panose="020B0604030504040204" pitchFamily="34" charset="-120"/>
              </a:rPr>
              <a:t>葡萄酒在酒渣上陳釀</a:t>
            </a:r>
          </a:p>
        </p:txBody>
      </p:sp>
      <p:sp>
        <p:nvSpPr>
          <p:cNvPr id="14" name="TextBox 13">
            <a:extLst>
              <a:ext uri="{FF2B5EF4-FFF2-40B4-BE49-F238E27FC236}">
                <a16:creationId xmlns:a16="http://schemas.microsoft.com/office/drawing/2014/main" id="{951E9AB1-97F9-D712-7479-2DE1668DDCE1}"/>
              </a:ext>
            </a:extLst>
          </p:cNvPr>
          <p:cNvSpPr txBox="1"/>
          <p:nvPr/>
        </p:nvSpPr>
        <p:spPr>
          <a:xfrm>
            <a:off x="7315359" y="5784667"/>
            <a:ext cx="1844265"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野生發酵</a:t>
            </a:r>
          </a:p>
        </p:txBody>
      </p:sp>
      <p:sp>
        <p:nvSpPr>
          <p:cNvPr id="22" name="Oval 21">
            <a:extLst>
              <a:ext uri="{FF2B5EF4-FFF2-40B4-BE49-F238E27FC236}">
                <a16:creationId xmlns:a16="http://schemas.microsoft.com/office/drawing/2014/main" id="{AF8BCF61-1DAB-3EF1-C277-5326FE9C477D}"/>
              </a:ext>
            </a:extLst>
          </p:cNvPr>
          <p:cNvSpPr/>
          <p:nvPr/>
        </p:nvSpPr>
        <p:spPr>
          <a:xfrm>
            <a:off x="9633999" y="3619407"/>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23" name="TextBox 22">
            <a:extLst>
              <a:ext uri="{FF2B5EF4-FFF2-40B4-BE49-F238E27FC236}">
                <a16:creationId xmlns:a16="http://schemas.microsoft.com/office/drawing/2014/main" id="{BBEEF716-ED42-F3D2-F779-4D72ADE06EFB}"/>
              </a:ext>
            </a:extLst>
          </p:cNvPr>
          <p:cNvSpPr txBox="1"/>
          <p:nvPr/>
        </p:nvSpPr>
        <p:spPr>
          <a:xfrm>
            <a:off x="9633999" y="3907152"/>
            <a:ext cx="852407" cy="338554"/>
          </a:xfrm>
          <a:prstGeom prst="rect">
            <a:avLst/>
          </a:prstGeom>
          <a:noFill/>
        </p:spPr>
        <p:txBody>
          <a:bodyPr wrap="square" rtlCol="0" anchor="ctr">
            <a:spAutoFit/>
          </a:bodyPr>
          <a:lstStyle/>
          <a:p>
            <a:pPr algn="ctr"/>
            <a:r>
              <a:rPr lang="zh-CN" altLang="en-US" sz="800" b="1" dirty="0">
                <a:solidFill>
                  <a:schemeClr val="bg1"/>
                </a:solidFill>
                <a:latin typeface="Microsoft JhengHei" panose="020B0604030504040204" pitchFamily="34" charset="-120"/>
                <a:ea typeface="Microsoft JhengHei" panose="020B0604030504040204" pitchFamily="34" charset="-120"/>
              </a:rPr>
              <a:t>酵母和糖添加到瓶中</a:t>
            </a:r>
          </a:p>
        </p:txBody>
      </p:sp>
      <p:pic>
        <p:nvPicPr>
          <p:cNvPr id="3" name="Picture 2">
            <a:extLst>
              <a:ext uri="{FF2B5EF4-FFF2-40B4-BE49-F238E27FC236}">
                <a16:creationId xmlns:a16="http://schemas.microsoft.com/office/drawing/2014/main" id="{D4BEFACD-9B8E-179C-B2E8-04415C5442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9757" y="4249676"/>
            <a:ext cx="1649803" cy="1273682"/>
          </a:xfrm>
          <a:prstGeom prst="rect">
            <a:avLst/>
          </a:prstGeom>
        </p:spPr>
      </p:pic>
      <p:pic>
        <p:nvPicPr>
          <p:cNvPr id="4" name="Picture 3">
            <a:extLst>
              <a:ext uri="{FF2B5EF4-FFF2-40B4-BE49-F238E27FC236}">
                <a16:creationId xmlns:a16="http://schemas.microsoft.com/office/drawing/2014/main" id="{EA8A282A-D9AE-C00B-E204-D0175244AE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12297" y="3609449"/>
            <a:ext cx="1657897" cy="1872651"/>
          </a:xfrm>
          <a:prstGeom prst="rect">
            <a:avLst/>
          </a:prstGeom>
        </p:spPr>
      </p:pic>
      <p:pic>
        <p:nvPicPr>
          <p:cNvPr id="6" name="Picture 5">
            <a:extLst>
              <a:ext uri="{FF2B5EF4-FFF2-40B4-BE49-F238E27FC236}">
                <a16:creationId xmlns:a16="http://schemas.microsoft.com/office/drawing/2014/main" id="{D758102F-09A7-1F7C-4253-2DC12B2FA0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424" y="3327020"/>
            <a:ext cx="2134659" cy="2174746"/>
          </a:xfrm>
          <a:prstGeom prst="rect">
            <a:avLst/>
          </a:prstGeom>
        </p:spPr>
      </p:pic>
      <p:pic>
        <p:nvPicPr>
          <p:cNvPr id="8" name="Picture 7">
            <a:extLst>
              <a:ext uri="{FF2B5EF4-FFF2-40B4-BE49-F238E27FC236}">
                <a16:creationId xmlns:a16="http://schemas.microsoft.com/office/drawing/2014/main" id="{F351D041-7102-C508-3F98-DAB17474C1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20539" y="3389636"/>
            <a:ext cx="1279808" cy="2112130"/>
          </a:xfrm>
          <a:prstGeom prst="rect">
            <a:avLst/>
          </a:prstGeom>
        </p:spPr>
      </p:pic>
      <p:pic>
        <p:nvPicPr>
          <p:cNvPr id="13" name="Picture 12">
            <a:extLst>
              <a:ext uri="{FF2B5EF4-FFF2-40B4-BE49-F238E27FC236}">
                <a16:creationId xmlns:a16="http://schemas.microsoft.com/office/drawing/2014/main" id="{B0B6E83D-ADBC-1339-986C-C45D8840C2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85408" y="3996200"/>
            <a:ext cx="2093343" cy="1485900"/>
          </a:xfrm>
          <a:prstGeom prst="rect">
            <a:avLst/>
          </a:prstGeom>
        </p:spPr>
      </p:pic>
    </p:spTree>
    <p:extLst>
      <p:ext uri="{BB962C8B-B14F-4D97-AF65-F5344CB8AC3E}">
        <p14:creationId xmlns:p14="http://schemas.microsoft.com/office/powerpoint/2010/main" val="241607044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late of peas and a glass of wine  AI-generated content may be incorrect.">
            <a:extLst>
              <a:ext uri="{FF2B5EF4-FFF2-40B4-BE49-F238E27FC236}">
                <a16:creationId xmlns:a16="http://schemas.microsoft.com/office/drawing/2014/main" id="{0526B007-BAEE-9C07-3C0D-F3E7AFFBD2C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88842"/>
            <a:ext cx="6096000" cy="6083199"/>
          </a:xfrm>
        </p:spPr>
      </p:pic>
      <p:sp>
        <p:nvSpPr>
          <p:cNvPr id="3" name="Text Placeholder 2">
            <a:extLst>
              <a:ext uri="{FF2B5EF4-FFF2-40B4-BE49-F238E27FC236}">
                <a16:creationId xmlns:a16="http://schemas.microsoft.com/office/drawing/2014/main" id="{77B88021-520C-4D42-82C1-5A4A550179CD}"/>
              </a:ext>
            </a:extLst>
          </p:cNvPr>
          <p:cNvSpPr>
            <a:spLocks noGrp="1"/>
          </p:cNvSpPr>
          <p:nvPr>
            <p:ph type="body" sz="quarter" idx="11"/>
          </p:nvPr>
        </p:nvSpPr>
        <p:spPr>
          <a:xfrm>
            <a:off x="623888" y="3429000"/>
            <a:ext cx="4124845" cy="1626156"/>
          </a:xfrm>
        </p:spPr>
        <p:txBody>
          <a:bodyPr/>
          <a:lstStyle/>
          <a:p>
            <a:r>
              <a:rPr lang="zh-CN" altLang="en-US" dirty="0">
                <a:solidFill>
                  <a:schemeClr val="bg1"/>
                </a:solidFill>
              </a:rPr>
              <a:t>由於霞多麗的適應性，沒有一種通用的風格。澳洲霞多麗展現了釀造它們的人們的多樣性，以及其產地獨特的區域特色。</a:t>
            </a:r>
          </a:p>
          <a:p>
            <a:endParaRPr lang="en-US" dirty="0"/>
          </a:p>
        </p:txBody>
      </p:sp>
      <p:sp>
        <p:nvSpPr>
          <p:cNvPr id="5" name="Text Placeholder 4">
            <a:extLst>
              <a:ext uri="{FF2B5EF4-FFF2-40B4-BE49-F238E27FC236}">
                <a16:creationId xmlns:a16="http://schemas.microsoft.com/office/drawing/2014/main" id="{E890BCFC-FBC2-1726-AF1C-B667CDF66B33}"/>
              </a:ext>
            </a:extLst>
          </p:cNvPr>
          <p:cNvSpPr>
            <a:spLocks noGrp="1"/>
          </p:cNvSpPr>
          <p:nvPr>
            <p:ph type="body" sz="quarter" idx="13"/>
          </p:nvPr>
        </p:nvSpPr>
        <p:spPr>
          <a:xfrm>
            <a:off x="623888" y="584200"/>
            <a:ext cx="4037124" cy="1325563"/>
          </a:xfrm>
        </p:spPr>
        <p:txBody>
          <a:bodyPr/>
          <a:lstStyle/>
          <a:p>
            <a:r>
              <a:rPr lang="zh-CN" altLang="en-US" b="1" dirty="0">
                <a:solidFill>
                  <a:schemeClr val="accent5"/>
                </a:solidFill>
              </a:rPr>
              <a:t>常見的霞多麗風格</a:t>
            </a:r>
          </a:p>
        </p:txBody>
      </p:sp>
    </p:spTree>
    <p:extLst>
      <p:ext uri="{BB962C8B-B14F-4D97-AF65-F5344CB8AC3E}">
        <p14:creationId xmlns:p14="http://schemas.microsoft.com/office/powerpoint/2010/main" val="33596965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Straight Connector 24">
            <a:extLst>
              <a:ext uri="{FF2B5EF4-FFF2-40B4-BE49-F238E27FC236}">
                <a16:creationId xmlns:a16="http://schemas.microsoft.com/office/drawing/2014/main" id="{D3C28378-C347-F5B0-F65F-E8F57A8429A0}"/>
              </a:ext>
            </a:extLst>
          </p:cNvPr>
          <p:cNvCxnSpPr>
            <a:cxnSpLocks/>
          </p:cNvCxnSpPr>
          <p:nvPr/>
        </p:nvCxnSpPr>
        <p:spPr>
          <a:xfrm>
            <a:off x="10293195" y="202854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4730315"/>
            <a:ext cx="139889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465273"/>
          </a:xfrm>
          <a:prstGeom prst="rect">
            <a:avLst/>
          </a:prstGeom>
          <a:noFill/>
        </p:spPr>
        <p:txBody>
          <a:bodyPr wrap="square">
            <a:spAutoFit/>
          </a:bodyPr>
          <a:lstStyle/>
          <a:p>
            <a:pPr>
              <a:lnSpc>
                <a:spcPct val="82000"/>
              </a:lnSpc>
            </a:pPr>
            <a:r>
              <a:rPr lang="zh-CN" altLang="en-US" sz="5440" b="1" dirty="0">
                <a:solidFill>
                  <a:srgbClr val="B2D8BE"/>
                </a:solidFill>
                <a:latin typeface="Microsoft JhengHei" panose="020B0604030504040204" pitchFamily="34" charset="-120"/>
                <a:ea typeface="Microsoft JhengHei" panose="020B0604030504040204" pitchFamily="34" charset="-120"/>
              </a:rPr>
              <a:t>霞多麗</a:t>
            </a:r>
          </a:p>
          <a:p>
            <a:pPr>
              <a:lnSpc>
                <a:spcPct val="82000"/>
              </a:lnSpc>
            </a:pPr>
            <a:r>
              <a:rPr lang="zh-CN" altLang="en-US" sz="5440" b="1" dirty="0">
                <a:solidFill>
                  <a:srgbClr val="B2D8BE"/>
                </a:solidFill>
                <a:latin typeface="Microsoft JhengHei" panose="020B0604030504040204" pitchFamily="34" charset="-120"/>
                <a:ea typeface="Microsoft JhengHei" panose="020B0604030504040204" pitchFamily="34" charset="-120"/>
              </a:rPr>
              <a:t>風格</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1715727" y="4127719"/>
            <a:ext cx="198797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715727" y="4120099"/>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550730" y="4572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41510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altLang="zh-CN" sz="34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CHARDONNAY</a:t>
            </a:r>
            <a:endParaRPr lang="en-AU" sz="3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6" name="TextBox 5">
            <a:extLst>
              <a:ext uri="{FF2B5EF4-FFF2-40B4-BE49-F238E27FC236}">
                <a16:creationId xmlns:a16="http://schemas.microsoft.com/office/drawing/2014/main" id="{55DF217E-BBED-851F-DB9F-4789B3905354}"/>
              </a:ext>
            </a:extLst>
          </p:cNvPr>
          <p:cNvSpPr txBox="1"/>
          <p:nvPr/>
        </p:nvSpPr>
        <p:spPr>
          <a:xfrm>
            <a:off x="10002770" y="5243978"/>
            <a:ext cx="1269769" cy="991297"/>
          </a:xfrm>
          <a:prstGeom prst="rect">
            <a:avLst/>
          </a:prstGeom>
          <a:noFill/>
        </p:spPr>
        <p:txBody>
          <a:bodyPr wrap="square" anchor="b">
            <a:spAutoFit/>
          </a:bodyPr>
          <a:lstStyle/>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干</a:t>
            </a:r>
            <a:r>
              <a:rPr lang="zh-CN" altLang="en-US" sz="1400" dirty="0">
                <a:effectLst/>
                <a:latin typeface="Microsoft JhengHei" panose="020B0604030504040204" pitchFamily="34" charset="-120"/>
                <a:ea typeface="Microsoft JhengHei" panose="020B0604030504040204" pitchFamily="34" charset="-120"/>
              </a:rPr>
              <a:t>型</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花香</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優雅</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鹹味</a:t>
            </a:r>
            <a:endParaRPr lang="en-AU" sz="1400" dirty="0">
              <a:effectLst/>
              <a:latin typeface="Microsoft JhengHei" panose="020B0604030504040204" pitchFamily="34" charset="-120"/>
              <a:ea typeface="Microsoft JhengHei" panose="020B0604030504040204" pitchFamily="34" charset="-120"/>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492980" y="473031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4971892" y="2688253"/>
            <a:ext cx="112410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F0F58A18-9962-DB15-E970-2BC0812D6E1A}"/>
              </a:ext>
            </a:extLst>
          </p:cNvPr>
          <p:cNvCxnSpPr>
            <a:cxnSpLocks/>
          </p:cNvCxnSpPr>
          <p:nvPr/>
        </p:nvCxnSpPr>
        <p:spPr>
          <a:xfrm>
            <a:off x="6825550" y="2458849"/>
            <a:ext cx="181708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5DD8682A-F644-50C6-D148-384A1E6B1DE3}"/>
              </a:ext>
            </a:extLst>
          </p:cNvPr>
          <p:cNvSpPr txBox="1"/>
          <p:nvPr/>
        </p:nvSpPr>
        <p:spPr>
          <a:xfrm>
            <a:off x="8642631" y="2334045"/>
            <a:ext cx="1133843" cy="269817"/>
          </a:xfrm>
          <a:prstGeom prst="rect">
            <a:avLst/>
          </a:prstGeom>
          <a:noFill/>
        </p:spPr>
        <p:txBody>
          <a:bodyPr wrap="square" anchor="b">
            <a:spAutoFit/>
          </a:bodyPr>
          <a:lstStyle/>
          <a:p>
            <a:pPr>
              <a:lnSpc>
                <a:spcPct val="82000"/>
              </a:lnSpc>
              <a:spcBef>
                <a:spcPts val="150"/>
              </a:spcBef>
              <a:spcAft>
                <a:spcPts val="315"/>
              </a:spcAft>
              <a:buClr>
                <a:srgbClr val="B2D8BE"/>
              </a:buClr>
            </a:pPr>
            <a:r>
              <a:rPr lang="zh-CN" altLang="en-US" sz="1400" b="1" dirty="0">
                <a:solidFill>
                  <a:schemeClr val="bg2"/>
                </a:solidFill>
                <a:effectLst/>
                <a:latin typeface="Microsoft JhengHei" panose="020B0604030504040204" pitchFamily="34" charset="-120"/>
                <a:ea typeface="Microsoft JhengHei" panose="020B0604030504040204" pitchFamily="34" charset="-120"/>
              </a:rPr>
              <a:t>未過桶</a:t>
            </a:r>
          </a:p>
        </p:txBody>
      </p:sp>
      <p:cxnSp>
        <p:nvCxnSpPr>
          <p:cNvPr id="18" name="Straight Connector 17">
            <a:extLst>
              <a:ext uri="{FF2B5EF4-FFF2-40B4-BE49-F238E27FC236}">
                <a16:creationId xmlns:a16="http://schemas.microsoft.com/office/drawing/2014/main" id="{325D68FC-DE9C-8FFF-3387-E02D707C03BF}"/>
              </a:ext>
            </a:extLst>
          </p:cNvPr>
          <p:cNvCxnSpPr>
            <a:cxnSpLocks/>
          </p:cNvCxnSpPr>
          <p:nvPr/>
        </p:nvCxnSpPr>
        <p:spPr>
          <a:xfrm>
            <a:off x="9689166" y="2458849"/>
            <a:ext cx="137393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090BCCC7-172A-41AA-83A1-D82B3C68E7EE}"/>
              </a:ext>
            </a:extLst>
          </p:cNvPr>
          <p:cNvCxnSpPr>
            <a:cxnSpLocks/>
          </p:cNvCxnSpPr>
          <p:nvPr/>
        </p:nvCxnSpPr>
        <p:spPr>
          <a:xfrm>
            <a:off x="11053914" y="245116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3198130" y="1849996"/>
            <a:ext cx="1773762" cy="1773762"/>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3377773" y="2478922"/>
            <a:ext cx="1416273" cy="51591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zh-CN" altLang="en-US" sz="1800" dirty="0">
                <a:solidFill>
                  <a:schemeClr val="tx1"/>
                </a:solidFill>
                <a:effectLst/>
                <a:latin typeface="Microsoft JhengHei" panose="020B0604030504040204" pitchFamily="34" charset="-120"/>
                <a:ea typeface="Microsoft JhengHei" panose="020B0604030504040204" pitchFamily="34" charset="-120"/>
              </a:rPr>
              <a:t>存在三種廣泛的風格</a:t>
            </a:r>
          </a:p>
        </p:txBody>
      </p:sp>
      <p:sp>
        <p:nvSpPr>
          <p:cNvPr id="22" name="TextBox 21">
            <a:extLst>
              <a:ext uri="{FF2B5EF4-FFF2-40B4-BE49-F238E27FC236}">
                <a16:creationId xmlns:a16="http://schemas.microsoft.com/office/drawing/2014/main" id="{CA226136-0E30-8B40-6D80-2505C7824272}"/>
              </a:ext>
            </a:extLst>
          </p:cNvPr>
          <p:cNvSpPr txBox="1"/>
          <p:nvPr/>
        </p:nvSpPr>
        <p:spPr>
          <a:xfrm>
            <a:off x="10442601" y="2934142"/>
            <a:ext cx="1497797" cy="991297"/>
          </a:xfrm>
          <a:prstGeom prst="rect">
            <a:avLst/>
          </a:prstGeom>
          <a:noFill/>
        </p:spPr>
        <p:txBody>
          <a:bodyPr wrap="square" anchor="b">
            <a:spAutoFit/>
          </a:bodyPr>
          <a:lstStyle/>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清新</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花香</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充滿活力</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清瘦</a:t>
            </a:r>
            <a:endParaRPr lang="en-AU" sz="1400" dirty="0">
              <a:effectLst/>
              <a:latin typeface="Microsoft JhengHei" panose="020B0604030504040204" pitchFamily="34" charset="-120"/>
              <a:ea typeface="Microsoft JhengHei" panose="020B0604030504040204" pitchFamily="34" charset="-120"/>
            </a:endParaRPr>
          </a:p>
        </p:txBody>
      </p:sp>
      <p:sp>
        <p:nvSpPr>
          <p:cNvPr id="23" name="Oval 22">
            <a:extLst>
              <a:ext uri="{FF2B5EF4-FFF2-40B4-BE49-F238E27FC236}">
                <a16:creationId xmlns:a16="http://schemas.microsoft.com/office/drawing/2014/main" id="{7073F73F-5CD7-A9E3-C835-D35847EFFE33}"/>
              </a:ext>
            </a:extLst>
          </p:cNvPr>
          <p:cNvSpPr/>
          <p:nvPr/>
        </p:nvSpPr>
        <p:spPr>
          <a:xfrm>
            <a:off x="9520213" y="531492"/>
            <a:ext cx="1533701" cy="1533701"/>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4" name="object 58">
            <a:extLst>
              <a:ext uri="{FF2B5EF4-FFF2-40B4-BE49-F238E27FC236}">
                <a16:creationId xmlns:a16="http://schemas.microsoft.com/office/drawing/2014/main" id="{90DA14E6-24F6-771B-745A-11E1E7DB4CB8}"/>
              </a:ext>
            </a:extLst>
          </p:cNvPr>
          <p:cNvSpPr txBox="1"/>
          <p:nvPr/>
        </p:nvSpPr>
        <p:spPr>
          <a:xfrm>
            <a:off x="9720885" y="1095786"/>
            <a:ext cx="1132355" cy="405111"/>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zh-CN" altLang="en-US" sz="1400" dirty="0">
                <a:solidFill>
                  <a:schemeClr val="tx1"/>
                </a:solidFill>
                <a:effectLst/>
                <a:latin typeface="Microsoft JhengHei" panose="020B0604030504040204" pitchFamily="34" charset="-120"/>
                <a:ea typeface="Microsoft JhengHei" panose="020B0604030504040204" pitchFamily="34" charset="-120"/>
              </a:rPr>
              <a:t>與食物搭配時更顯風味</a:t>
            </a:r>
          </a:p>
        </p:txBody>
      </p:sp>
      <p:sp>
        <p:nvSpPr>
          <p:cNvPr id="26" name="Oval 25">
            <a:extLst>
              <a:ext uri="{FF2B5EF4-FFF2-40B4-BE49-F238E27FC236}">
                <a16:creationId xmlns:a16="http://schemas.microsoft.com/office/drawing/2014/main" id="{69C5CB83-290E-FD71-1411-72675DACDAB1}"/>
              </a:ext>
            </a:extLst>
          </p:cNvPr>
          <p:cNvSpPr/>
          <p:nvPr/>
        </p:nvSpPr>
        <p:spPr>
          <a:xfrm>
            <a:off x="990936" y="4465717"/>
            <a:ext cx="1533701" cy="1533701"/>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838ECB9A-9688-6D65-2CBB-E797C973A68D}"/>
              </a:ext>
            </a:extLst>
          </p:cNvPr>
          <p:cNvSpPr txBox="1"/>
          <p:nvPr/>
        </p:nvSpPr>
        <p:spPr>
          <a:xfrm>
            <a:off x="1191608" y="5030011"/>
            <a:ext cx="1132355" cy="405111"/>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zh-CN" altLang="en-US" sz="1400" dirty="0">
                <a:solidFill>
                  <a:schemeClr val="tx1"/>
                </a:solidFill>
                <a:effectLst/>
                <a:latin typeface="Microsoft JhengHei" panose="020B0604030504040204" pitchFamily="34" charset="-120"/>
                <a:ea typeface="Microsoft JhengHei" panose="020B0604030504040204" pitchFamily="34" charset="-120"/>
              </a:rPr>
              <a:t>中等到飽滿酒體</a:t>
            </a:r>
          </a:p>
        </p:txBody>
      </p:sp>
      <p:sp>
        <p:nvSpPr>
          <p:cNvPr id="35" name="TextBox 34">
            <a:extLst>
              <a:ext uri="{FF2B5EF4-FFF2-40B4-BE49-F238E27FC236}">
                <a16:creationId xmlns:a16="http://schemas.microsoft.com/office/drawing/2014/main" id="{1FC686D2-1974-27E7-DC77-1CB823C25506}"/>
              </a:ext>
            </a:extLst>
          </p:cNvPr>
          <p:cNvSpPr txBox="1"/>
          <p:nvPr/>
        </p:nvSpPr>
        <p:spPr>
          <a:xfrm>
            <a:off x="3709481" y="4001480"/>
            <a:ext cx="863673" cy="269817"/>
          </a:xfrm>
          <a:prstGeom prst="rect">
            <a:avLst/>
          </a:prstGeom>
          <a:noFill/>
        </p:spPr>
        <p:txBody>
          <a:bodyPr wrap="square" anchor="b">
            <a:spAutoFit/>
          </a:bodyPr>
          <a:lstStyle/>
          <a:p>
            <a:pPr>
              <a:lnSpc>
                <a:spcPct val="82000"/>
              </a:lnSpc>
              <a:spcBef>
                <a:spcPts val="150"/>
              </a:spcBef>
              <a:spcAft>
                <a:spcPts val="315"/>
              </a:spcAft>
              <a:buClr>
                <a:srgbClr val="B2D8BE"/>
              </a:buClr>
            </a:pPr>
            <a:r>
              <a:rPr lang="zh-CN" altLang="en-US" sz="1400" b="1" dirty="0">
                <a:solidFill>
                  <a:schemeClr val="bg2"/>
                </a:solidFill>
                <a:effectLst/>
                <a:latin typeface="Microsoft JhengHei" panose="020B0604030504040204" pitchFamily="34" charset="-120"/>
                <a:ea typeface="Microsoft JhengHei" panose="020B0604030504040204" pitchFamily="34" charset="-120"/>
              </a:rPr>
              <a:t>橡木桶</a:t>
            </a:r>
          </a:p>
        </p:txBody>
      </p:sp>
      <p:cxnSp>
        <p:nvCxnSpPr>
          <p:cNvPr id="36" name="Straight Connector 35">
            <a:extLst>
              <a:ext uri="{FF2B5EF4-FFF2-40B4-BE49-F238E27FC236}">
                <a16:creationId xmlns:a16="http://schemas.microsoft.com/office/drawing/2014/main" id="{818289C7-2134-3C7A-BE55-E212FA6EFB92}"/>
              </a:ext>
            </a:extLst>
          </p:cNvPr>
          <p:cNvCxnSpPr>
            <a:cxnSpLocks/>
            <a:stCxn id="35" idx="3"/>
          </p:cNvCxnSpPr>
          <p:nvPr/>
        </p:nvCxnSpPr>
        <p:spPr>
          <a:xfrm flipV="1">
            <a:off x="4573154" y="4127719"/>
            <a:ext cx="1212923" cy="867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4F1C9925-39F5-ECA3-410B-C70D0B8A54E3}"/>
              </a:ext>
            </a:extLst>
          </p:cNvPr>
          <p:cNvCxnSpPr>
            <a:cxnSpLocks/>
          </p:cNvCxnSpPr>
          <p:nvPr/>
        </p:nvCxnSpPr>
        <p:spPr>
          <a:xfrm>
            <a:off x="4115232" y="4287649"/>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979815F8-D979-28F1-8617-A408DC9D0D56}"/>
              </a:ext>
            </a:extLst>
          </p:cNvPr>
          <p:cNvSpPr txBox="1"/>
          <p:nvPr/>
        </p:nvSpPr>
        <p:spPr>
          <a:xfrm>
            <a:off x="3503919" y="4770626"/>
            <a:ext cx="1497797" cy="991297"/>
          </a:xfrm>
          <a:prstGeom prst="rect">
            <a:avLst/>
          </a:prstGeom>
          <a:noFill/>
        </p:spPr>
        <p:txBody>
          <a:bodyPr wrap="square" anchor="b">
            <a:spAutoFit/>
          </a:bodyPr>
          <a:lstStyle/>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柔順</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奶油</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複雜</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烘烤</a:t>
            </a:r>
            <a:endParaRPr lang="en-AU" sz="1400" dirty="0">
              <a:effectLst/>
              <a:latin typeface="Microsoft JhengHei" panose="020B0604030504040204" pitchFamily="34" charset="-120"/>
              <a:ea typeface="Microsoft JhengHei" panose="020B0604030504040204" pitchFamily="34" charset="-120"/>
            </a:endParaRPr>
          </a:p>
        </p:txBody>
      </p:sp>
      <p:sp>
        <p:nvSpPr>
          <p:cNvPr id="43" name="TextBox 42">
            <a:extLst>
              <a:ext uri="{FF2B5EF4-FFF2-40B4-BE49-F238E27FC236}">
                <a16:creationId xmlns:a16="http://schemas.microsoft.com/office/drawing/2014/main" id="{EEFD53AD-F468-B916-FE62-BFDB1641229E}"/>
              </a:ext>
            </a:extLst>
          </p:cNvPr>
          <p:cNvSpPr txBox="1"/>
          <p:nvPr/>
        </p:nvSpPr>
        <p:spPr>
          <a:xfrm>
            <a:off x="8451114" y="4609352"/>
            <a:ext cx="851235" cy="268984"/>
          </a:xfrm>
          <a:prstGeom prst="rect">
            <a:avLst/>
          </a:prstGeom>
          <a:noFill/>
        </p:spPr>
        <p:txBody>
          <a:bodyPr wrap="square" anchor="b">
            <a:spAutoFit/>
          </a:bodyPr>
          <a:lstStyle/>
          <a:p>
            <a:pPr>
              <a:lnSpc>
                <a:spcPct val="82000"/>
              </a:lnSpc>
              <a:spcBef>
                <a:spcPts val="150"/>
              </a:spcBef>
              <a:spcAft>
                <a:spcPts val="315"/>
              </a:spcAft>
              <a:buClr>
                <a:srgbClr val="B2D8BE"/>
              </a:buClr>
            </a:pPr>
            <a:r>
              <a:rPr lang="zh-CN" altLang="en-US" sz="1400" b="1" dirty="0">
                <a:solidFill>
                  <a:schemeClr val="bg2"/>
                </a:solidFill>
                <a:effectLst/>
                <a:latin typeface="Microsoft JhengHei" panose="020B0604030504040204" pitchFamily="34" charset="-120"/>
                <a:ea typeface="Microsoft JhengHei" panose="020B0604030504040204" pitchFamily="34" charset="-120"/>
              </a:rPr>
              <a:t>氣泡酒</a:t>
            </a:r>
          </a:p>
        </p:txBody>
      </p:sp>
      <p:cxnSp>
        <p:nvCxnSpPr>
          <p:cNvPr id="44" name="Straight Connector 43">
            <a:extLst>
              <a:ext uri="{FF2B5EF4-FFF2-40B4-BE49-F238E27FC236}">
                <a16:creationId xmlns:a16="http://schemas.microsoft.com/office/drawing/2014/main" id="{3E01921E-967A-44E1-0F6F-C345B58686D8}"/>
              </a:ext>
            </a:extLst>
          </p:cNvPr>
          <p:cNvCxnSpPr>
            <a:cxnSpLocks/>
            <a:stCxn id="43" idx="3"/>
          </p:cNvCxnSpPr>
          <p:nvPr/>
        </p:nvCxnSpPr>
        <p:spPr>
          <a:xfrm flipV="1">
            <a:off x="9302349" y="4730315"/>
            <a:ext cx="1194041" cy="135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39958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526B007-BAEE-9C07-3C0D-F3E7AFFBD2C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88842"/>
            <a:ext cx="6096000" cy="6083199"/>
          </a:xfrm>
        </p:spPr>
      </p:pic>
      <p:sp>
        <p:nvSpPr>
          <p:cNvPr id="5" name="Text Placeholder 4">
            <a:extLst>
              <a:ext uri="{FF2B5EF4-FFF2-40B4-BE49-F238E27FC236}">
                <a16:creationId xmlns:a16="http://schemas.microsoft.com/office/drawing/2014/main" id="{E890BCFC-FBC2-1726-AF1C-B667CDF66B33}"/>
              </a:ext>
            </a:extLst>
          </p:cNvPr>
          <p:cNvSpPr>
            <a:spLocks noGrp="1"/>
          </p:cNvSpPr>
          <p:nvPr>
            <p:ph type="body" sz="quarter" idx="13"/>
          </p:nvPr>
        </p:nvSpPr>
        <p:spPr>
          <a:xfrm>
            <a:off x="623888" y="584200"/>
            <a:ext cx="4012848" cy="1325563"/>
          </a:xfrm>
        </p:spPr>
        <p:txBody>
          <a:bodyPr/>
          <a:lstStyle/>
          <a:p>
            <a:r>
              <a:rPr lang="zh-CN" altLang="en-US" b="1" dirty="0">
                <a:solidFill>
                  <a:schemeClr val="accent5"/>
                </a:solidFill>
              </a:rPr>
              <a:t>霞多麗在哪裡種植？</a:t>
            </a:r>
          </a:p>
        </p:txBody>
      </p:sp>
    </p:spTree>
    <p:extLst>
      <p:ext uri="{BB962C8B-B14F-4D97-AF65-F5344CB8AC3E}">
        <p14:creationId xmlns:p14="http://schemas.microsoft.com/office/powerpoint/2010/main" val="216788896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539364" y="553464"/>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zh-CN" altLang="en-US" sz="5440" b="1" dirty="0">
                <a:solidFill>
                  <a:schemeClr val="accent1"/>
                </a:solidFill>
                <a:latin typeface="Microsoft JhengHei" panose="020B0604030504040204" pitchFamily="34" charset="-120"/>
                <a:ea typeface="Microsoft JhengHei" panose="020B0604030504040204" pitchFamily="34" charset="-120"/>
              </a:rPr>
              <a:t>維多利亞州</a:t>
            </a:r>
          </a:p>
        </p:txBody>
      </p:sp>
      <p:sp>
        <p:nvSpPr>
          <p:cNvPr id="6" name="object 58">
            <a:extLst>
              <a:ext uri="{FF2B5EF4-FFF2-40B4-BE49-F238E27FC236}">
                <a16:creationId xmlns:a16="http://schemas.microsoft.com/office/drawing/2014/main" id="{5E60AA90-C8B2-0B76-DA32-3C7E3131509B}"/>
              </a:ext>
            </a:extLst>
          </p:cNvPr>
          <p:cNvSpPr txBox="1"/>
          <p:nvPr/>
        </p:nvSpPr>
        <p:spPr>
          <a:xfrm>
            <a:off x="8651154" y="5659078"/>
            <a:ext cx="1979083"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亞拉河谷</a:t>
            </a: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H="1" flipV="1">
            <a:off x="6646333" y="4732867"/>
            <a:ext cx="1921364" cy="104258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object 58">
            <a:extLst>
              <a:ext uri="{FF2B5EF4-FFF2-40B4-BE49-F238E27FC236}">
                <a16:creationId xmlns:a16="http://schemas.microsoft.com/office/drawing/2014/main" id="{E6E73A27-E70F-8161-C9EA-55E89F670404}"/>
              </a:ext>
            </a:extLst>
          </p:cNvPr>
          <p:cNvSpPr txBox="1"/>
          <p:nvPr/>
        </p:nvSpPr>
        <p:spPr>
          <a:xfrm>
            <a:off x="4504435" y="6296852"/>
            <a:ext cx="2168525"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莫寧頓半島</a:t>
            </a:r>
          </a:p>
        </p:txBody>
      </p:sp>
      <p:cxnSp>
        <p:nvCxnSpPr>
          <p:cNvPr id="8" name="Straight Connector 7">
            <a:extLst>
              <a:ext uri="{FF2B5EF4-FFF2-40B4-BE49-F238E27FC236}">
                <a16:creationId xmlns:a16="http://schemas.microsoft.com/office/drawing/2014/main" id="{6195FDCA-CB83-A99F-D7E4-8E5734C63927}"/>
              </a:ext>
            </a:extLst>
          </p:cNvPr>
          <p:cNvCxnSpPr>
            <a:cxnSpLocks/>
          </p:cNvCxnSpPr>
          <p:nvPr/>
        </p:nvCxnSpPr>
        <p:spPr>
          <a:xfrm flipV="1">
            <a:off x="5428236" y="5517136"/>
            <a:ext cx="526890" cy="75666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1" name="object 58">
            <a:extLst>
              <a:ext uri="{FF2B5EF4-FFF2-40B4-BE49-F238E27FC236}">
                <a16:creationId xmlns:a16="http://schemas.microsoft.com/office/drawing/2014/main" id="{5BF814A2-D6BD-25F6-A275-2C7242879A54}"/>
              </a:ext>
            </a:extLst>
          </p:cNvPr>
          <p:cNvSpPr txBox="1"/>
          <p:nvPr/>
        </p:nvSpPr>
        <p:spPr>
          <a:xfrm>
            <a:off x="4078386" y="4971356"/>
            <a:ext cx="426050"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吉隆</a:t>
            </a:r>
          </a:p>
        </p:txBody>
      </p:sp>
      <p:cxnSp>
        <p:nvCxnSpPr>
          <p:cNvPr id="12" name="Straight Connector 11">
            <a:extLst>
              <a:ext uri="{FF2B5EF4-FFF2-40B4-BE49-F238E27FC236}">
                <a16:creationId xmlns:a16="http://schemas.microsoft.com/office/drawing/2014/main" id="{EB4E1323-AC3D-5FD2-E9F1-C96267BD76D4}"/>
              </a:ext>
            </a:extLst>
          </p:cNvPr>
          <p:cNvCxnSpPr>
            <a:cxnSpLocks/>
          </p:cNvCxnSpPr>
          <p:nvPr/>
        </p:nvCxnSpPr>
        <p:spPr>
          <a:xfrm flipV="1">
            <a:off x="4504436" y="4982882"/>
            <a:ext cx="727740" cy="10485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4" name="object 58">
            <a:extLst>
              <a:ext uri="{FF2B5EF4-FFF2-40B4-BE49-F238E27FC236}">
                <a16:creationId xmlns:a16="http://schemas.microsoft.com/office/drawing/2014/main" id="{30794586-4101-85A7-5E14-F24EC24441EE}"/>
              </a:ext>
            </a:extLst>
          </p:cNvPr>
          <p:cNvSpPr txBox="1"/>
          <p:nvPr/>
        </p:nvSpPr>
        <p:spPr>
          <a:xfrm>
            <a:off x="3819441" y="4174618"/>
            <a:ext cx="1292157"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馬其頓山脈</a:t>
            </a:r>
          </a:p>
        </p:txBody>
      </p:sp>
      <p:cxnSp>
        <p:nvCxnSpPr>
          <p:cNvPr id="15" name="Straight Connector 14">
            <a:extLst>
              <a:ext uri="{FF2B5EF4-FFF2-40B4-BE49-F238E27FC236}">
                <a16:creationId xmlns:a16="http://schemas.microsoft.com/office/drawing/2014/main" id="{FA7190B8-DF0F-F48A-9F23-808EA9669960}"/>
              </a:ext>
            </a:extLst>
          </p:cNvPr>
          <p:cNvCxnSpPr>
            <a:cxnSpLocks/>
          </p:cNvCxnSpPr>
          <p:nvPr/>
        </p:nvCxnSpPr>
        <p:spPr>
          <a:xfrm flipV="1">
            <a:off x="4752041" y="3934570"/>
            <a:ext cx="788147" cy="27222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7" name="object 58">
            <a:extLst>
              <a:ext uri="{FF2B5EF4-FFF2-40B4-BE49-F238E27FC236}">
                <a16:creationId xmlns:a16="http://schemas.microsoft.com/office/drawing/2014/main" id="{275E11A6-9485-4F41-6227-C934489DA745}"/>
              </a:ext>
            </a:extLst>
          </p:cNvPr>
          <p:cNvSpPr txBox="1"/>
          <p:nvPr/>
        </p:nvSpPr>
        <p:spPr>
          <a:xfrm>
            <a:off x="4418319" y="2919374"/>
            <a:ext cx="1009917"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古爾本河谷</a:t>
            </a:r>
          </a:p>
        </p:txBody>
      </p:sp>
      <p:cxnSp>
        <p:nvCxnSpPr>
          <p:cNvPr id="18" name="Straight Connector 17">
            <a:extLst>
              <a:ext uri="{FF2B5EF4-FFF2-40B4-BE49-F238E27FC236}">
                <a16:creationId xmlns:a16="http://schemas.microsoft.com/office/drawing/2014/main" id="{49570C07-7B0A-7B04-939F-E6E859D1FDC9}"/>
              </a:ext>
            </a:extLst>
          </p:cNvPr>
          <p:cNvCxnSpPr>
            <a:cxnSpLocks/>
          </p:cNvCxnSpPr>
          <p:nvPr/>
        </p:nvCxnSpPr>
        <p:spPr>
          <a:xfrm flipV="1">
            <a:off x="5405184" y="2895025"/>
            <a:ext cx="1051179" cy="13611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0" name="object 58">
            <a:extLst>
              <a:ext uri="{FF2B5EF4-FFF2-40B4-BE49-F238E27FC236}">
                <a16:creationId xmlns:a16="http://schemas.microsoft.com/office/drawing/2014/main" id="{3B3B5EFE-B227-21C2-C792-694CB896D0F4}"/>
              </a:ext>
            </a:extLst>
          </p:cNvPr>
          <p:cNvSpPr txBox="1"/>
          <p:nvPr/>
        </p:nvSpPr>
        <p:spPr>
          <a:xfrm>
            <a:off x="7539280" y="1902074"/>
            <a:ext cx="1847599"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比奇沃思</a:t>
            </a:r>
          </a:p>
        </p:txBody>
      </p:sp>
      <p:cxnSp>
        <p:nvCxnSpPr>
          <p:cNvPr id="21" name="Straight Connector 20">
            <a:extLst>
              <a:ext uri="{FF2B5EF4-FFF2-40B4-BE49-F238E27FC236}">
                <a16:creationId xmlns:a16="http://schemas.microsoft.com/office/drawing/2014/main" id="{0BE6D3A8-398F-D57A-9925-68CA16BA1189}"/>
              </a:ext>
            </a:extLst>
          </p:cNvPr>
          <p:cNvCxnSpPr>
            <a:cxnSpLocks/>
          </p:cNvCxnSpPr>
          <p:nvPr/>
        </p:nvCxnSpPr>
        <p:spPr>
          <a:xfrm>
            <a:off x="7954592" y="2186310"/>
            <a:ext cx="226882" cy="55379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3" name="object 58">
            <a:extLst>
              <a:ext uri="{FF2B5EF4-FFF2-40B4-BE49-F238E27FC236}">
                <a16:creationId xmlns:a16="http://schemas.microsoft.com/office/drawing/2014/main" id="{9AAED4A0-B1C5-CD57-197B-EBDC4FCAF3F1}"/>
              </a:ext>
            </a:extLst>
          </p:cNvPr>
          <p:cNvSpPr txBox="1"/>
          <p:nvPr/>
        </p:nvSpPr>
        <p:spPr>
          <a:xfrm>
            <a:off x="3819441" y="1664130"/>
            <a:ext cx="1401327"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斯旺山</a:t>
            </a:r>
          </a:p>
        </p:txBody>
      </p:sp>
      <p:cxnSp>
        <p:nvCxnSpPr>
          <p:cNvPr id="24" name="Straight Connector 23">
            <a:extLst>
              <a:ext uri="{FF2B5EF4-FFF2-40B4-BE49-F238E27FC236}">
                <a16:creationId xmlns:a16="http://schemas.microsoft.com/office/drawing/2014/main" id="{A837DF8D-54B8-20C5-92CA-2E7878C6690D}"/>
              </a:ext>
            </a:extLst>
          </p:cNvPr>
          <p:cNvCxnSpPr>
            <a:cxnSpLocks/>
          </p:cNvCxnSpPr>
          <p:nvPr/>
        </p:nvCxnSpPr>
        <p:spPr>
          <a:xfrm flipV="1">
            <a:off x="4418319" y="1319798"/>
            <a:ext cx="439765" cy="44457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bject 58">
            <a:extLst>
              <a:ext uri="{FF2B5EF4-FFF2-40B4-BE49-F238E27FC236}">
                <a16:creationId xmlns:a16="http://schemas.microsoft.com/office/drawing/2014/main" id="{4483AC06-A109-81DE-3FE7-BFC2BBCD8B79}"/>
              </a:ext>
            </a:extLst>
          </p:cNvPr>
          <p:cNvSpPr txBox="1"/>
          <p:nvPr/>
        </p:nvSpPr>
        <p:spPr>
          <a:xfrm>
            <a:off x="5691681" y="588579"/>
            <a:ext cx="1847599"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墨累達令</a:t>
            </a:r>
          </a:p>
        </p:txBody>
      </p:sp>
      <p:cxnSp>
        <p:nvCxnSpPr>
          <p:cNvPr id="27" name="Straight Connector 26">
            <a:extLst>
              <a:ext uri="{FF2B5EF4-FFF2-40B4-BE49-F238E27FC236}">
                <a16:creationId xmlns:a16="http://schemas.microsoft.com/office/drawing/2014/main" id="{A2072E2F-1C4A-5806-7EC1-788C9D4F0CB5}"/>
              </a:ext>
            </a:extLst>
          </p:cNvPr>
          <p:cNvCxnSpPr>
            <a:cxnSpLocks/>
          </p:cNvCxnSpPr>
          <p:nvPr/>
        </p:nvCxnSpPr>
        <p:spPr>
          <a:xfrm flipH="1" flipV="1">
            <a:off x="4638201" y="174877"/>
            <a:ext cx="986512" cy="53008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811155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253969" cy="1530521"/>
          </a:xfrm>
        </p:spPr>
        <p:txBody>
          <a:bodyPr/>
          <a:lstStyle/>
          <a:p>
            <a:r>
              <a:rPr lang="zh-CN" altLang="en-US" dirty="0"/>
              <a:t>熱門旅遊目的地</a:t>
            </a:r>
          </a:p>
          <a:p>
            <a:r>
              <a:rPr lang="zh-CN" altLang="en-US" dirty="0"/>
              <a:t>豐富多彩的歷史</a:t>
            </a:r>
          </a:p>
          <a:p>
            <a:r>
              <a:rPr lang="zh-CN" altLang="en-US" dirty="0"/>
              <a:t>開創性的釀酒商</a:t>
            </a:r>
          </a:p>
          <a:p>
            <a:r>
              <a:rPr lang="zh-CN" altLang="en-US" dirty="0"/>
              <a:t>美食和美酒天堂</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zh-CN" altLang="en-US" b="1" dirty="0">
                <a:solidFill>
                  <a:schemeClr val="accent1"/>
                </a:solidFill>
              </a:rPr>
              <a:t>亞拉河谷</a:t>
            </a:r>
          </a:p>
        </p:txBody>
      </p:sp>
    </p:spTree>
    <p:extLst>
      <p:ext uri="{BB962C8B-B14F-4D97-AF65-F5344CB8AC3E}">
        <p14:creationId xmlns:p14="http://schemas.microsoft.com/office/powerpoint/2010/main" val="893336403"/>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897970"/>
            <a:ext cx="5334275" cy="820910"/>
          </a:xfrm>
        </p:spPr>
        <p:txBody>
          <a:bodyPr/>
          <a:lstStyle/>
          <a:p>
            <a:r>
              <a:rPr lang="zh-CN" altLang="en-US" b="1" dirty="0">
                <a:solidFill>
                  <a:schemeClr val="accent3"/>
                </a:solidFill>
                <a:latin typeface="Microsoft JhengHei" panose="020B0604030504040204" pitchFamily="34" charset="-120"/>
              </a:rPr>
              <a:t>氣候</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534214"/>
            <a:ext cx="5183398" cy="584775"/>
          </a:xfrm>
          <a:prstGeom prst="rect">
            <a:avLst/>
          </a:prstGeom>
          <a:noFill/>
        </p:spPr>
        <p:txBody>
          <a:bodyPr wrap="square" rtlCol="0">
            <a:spAutoFit/>
          </a:bodyPr>
          <a:lstStyle/>
          <a:p>
            <a:pPr algn="l"/>
            <a:r>
              <a:rPr lang="zh-CN" altLang="en-US" sz="3200" b="1" dirty="0">
                <a:solidFill>
                  <a:schemeClr val="bg1"/>
                </a:solidFill>
                <a:effectLst/>
                <a:latin typeface="Microsoft JhengHei" panose="020B0604030504040204" pitchFamily="34" charset="-120"/>
                <a:ea typeface="Microsoft JhengHei" panose="020B0604030504040204" pitchFamily="34" charset="-120"/>
                <a:cs typeface="Inter Display" panose="02000503000000020004" pitchFamily="2" charset="0"/>
              </a:rPr>
              <a:t>大陸性</a:t>
            </a:r>
          </a:p>
        </p:txBody>
      </p:sp>
      <p:sp>
        <p:nvSpPr>
          <p:cNvPr id="4" name="TextBox 3">
            <a:extLst>
              <a:ext uri="{FF2B5EF4-FFF2-40B4-BE49-F238E27FC236}">
                <a16:creationId xmlns:a16="http://schemas.microsoft.com/office/drawing/2014/main" id="{F6F05948-33DB-055B-AE2C-CEF9374E5478}"/>
              </a:ext>
            </a:extLst>
          </p:cNvPr>
          <p:cNvSpPr txBox="1"/>
          <p:nvPr/>
        </p:nvSpPr>
        <p:spPr>
          <a:xfrm>
            <a:off x="623888" y="2118989"/>
            <a:ext cx="2716089" cy="313932"/>
          </a:xfrm>
          <a:prstGeom prst="rect">
            <a:avLst/>
          </a:prstGeom>
          <a:noFill/>
        </p:spPr>
        <p:txBody>
          <a:bodyPr wrap="square" rtlCol="0">
            <a:spAutoFit/>
          </a:bodyPr>
          <a:lstStyle/>
          <a:p>
            <a:pPr>
              <a:lnSpc>
                <a:spcPct val="90000"/>
              </a:lnSpc>
            </a:pPr>
            <a:r>
              <a:rPr lang="zh-CN" altLang="en-US" sz="1600" b="1" dirty="0">
                <a:solidFill>
                  <a:schemeClr val="bg1"/>
                </a:solidFill>
                <a:latin typeface="Microsoft JhengHei" panose="020B0604030504040204" pitchFamily="34" charset="-120"/>
                <a:ea typeface="Microsoft JhengHei" panose="020B0604030504040204" pitchFamily="34" charset="-120"/>
              </a:rPr>
              <a:t>帶有地中海影響</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b="1" dirty="0">
                <a:solidFill>
                  <a:schemeClr val="accent3"/>
                </a:solidFill>
                <a:latin typeface="Microsoft JhengHei" panose="020B0604030504040204" pitchFamily="34" charset="-120"/>
                <a:ea typeface="Microsoft JhengHei" panose="020B0604030504040204" pitchFamily="34" charset="-120"/>
              </a:rPr>
              <a:t>海拔</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8" y="3748036"/>
            <a:ext cx="2748500" cy="1122999"/>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b="1" dirty="0">
                <a:solidFill>
                  <a:schemeClr val="accent3"/>
                </a:solidFill>
                <a:ea typeface="Microsoft JhengHei" panose="020B0604030504040204" pitchFamily="34" charset="-120"/>
              </a:rPr>
              <a:t>亞拉河谷</a:t>
            </a:r>
          </a:p>
          <a:p>
            <a:r>
              <a:rPr lang="en-US" altLang="zh-CN" sz="1800" dirty="0">
                <a:solidFill>
                  <a:schemeClr val="bg2"/>
                </a:solidFill>
                <a:latin typeface="Microsoft JhengHei" panose="020B0604030504040204" pitchFamily="34" charset="-120"/>
                <a:ea typeface="Microsoft JhengHei" panose="020B0604030504040204" pitchFamily="34" charset="-120"/>
              </a:rPr>
              <a:t>30–400</a:t>
            </a:r>
            <a:r>
              <a:rPr lang="zh-Hant" sz="1800" u="none" strike="noStrike" dirty="0">
                <a:solidFill>
                  <a:schemeClr val="bg2"/>
                </a:solidFill>
                <a:latin typeface="Microsoft JhengHei" panose="020B0604030504040204" pitchFamily="34" charset="-120"/>
                <a:ea typeface="Microsoft JhengHei" panose="020B0604030504040204" pitchFamily="34" charset="-120"/>
              </a:rPr>
              <a:t>公尺</a:t>
            </a:r>
            <a:r>
              <a:rPr lang="en-US" altLang="zh-CN" sz="1800" dirty="0">
                <a:solidFill>
                  <a:schemeClr val="bg2"/>
                </a:solidFill>
                <a:latin typeface="Microsoft JhengHei" panose="020B0604030504040204" pitchFamily="34" charset="-120"/>
                <a:ea typeface="Microsoft JhengHei" panose="020B0604030504040204" pitchFamily="34" charset="-120"/>
              </a:rPr>
              <a:t>(98–1,312</a:t>
            </a:r>
            <a:r>
              <a:rPr lang="zh-Hant" sz="1800" u="none" strike="noStrike" dirty="0">
                <a:solidFill>
                  <a:schemeClr val="bg2"/>
                </a:solidFill>
                <a:latin typeface="Microsoft JhengHei" panose="020B0604030504040204" pitchFamily="34" charset="-120"/>
                <a:ea typeface="Microsoft JhengHei" panose="020B0604030504040204" pitchFamily="34" charset="-120"/>
              </a:rPr>
              <a:t>英尺</a:t>
            </a:r>
            <a:r>
              <a:rPr lang="en-US" altLang="zh-CN" sz="1800" dirty="0">
                <a:solidFill>
                  <a:schemeClr val="bg2"/>
                </a:solidFill>
                <a:latin typeface="Microsoft JhengHei" panose="020B0604030504040204" pitchFamily="34" charset="-120"/>
                <a:ea typeface="Microsoft JhengHei" panose="020B0604030504040204" pitchFamily="34" charset="-120"/>
              </a:rPr>
              <a: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4871035"/>
            <a:ext cx="0" cy="147821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2" name="TextBox 1">
            <a:extLst>
              <a:ext uri="{FF2B5EF4-FFF2-40B4-BE49-F238E27FC236}">
                <a16:creationId xmlns:a16="http://schemas.microsoft.com/office/drawing/2014/main" id="{2F353236-CE6B-C04C-A297-49688AF559C4}"/>
              </a:ext>
            </a:extLst>
          </p:cNvPr>
          <p:cNvSpPr txBox="1"/>
          <p:nvPr/>
        </p:nvSpPr>
        <p:spPr>
          <a:xfrm>
            <a:off x="9228352" y="5836182"/>
            <a:ext cx="1418771"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0–499</a:t>
            </a:r>
            <a:r>
              <a:rPr lang="zh-Hant" sz="1400" u="none" strike="noStrike" dirty="0">
                <a:solidFill>
                  <a:schemeClr val="accent1"/>
                </a:solidFill>
                <a:latin typeface="Neue Haas Grotesk Text Pro"/>
                <a:ea typeface="Microsoft JhengHei" panose="020B0604030504040204" pitchFamily="34" charset="-120"/>
              </a:rPr>
              <a:t>公尺</a:t>
            </a:r>
            <a:br>
              <a:rPr lang="en-AU" altLang="zh-Hant" sz="1400" u="none" strike="noStrike" dirty="0">
                <a:solidFill>
                  <a:schemeClr val="accent1"/>
                </a:solidFill>
                <a:latin typeface="Microsoft JhengHei" panose="020B0604030504040204" pitchFamily="34" charset="-120"/>
                <a:ea typeface="Microsoft JhengHei" panose="020B0604030504040204" pitchFamily="34" charset="-120"/>
              </a:rPr>
            </a:br>
            <a:r>
              <a:rPr lang="en-AU" altLang="zh-Hant" sz="1400" dirty="0">
                <a:solidFill>
                  <a:schemeClr val="accent1"/>
                </a:solidFill>
                <a:latin typeface="Microsoft JhengHei" panose="020B0604030504040204" pitchFamily="34" charset="-120"/>
                <a:ea typeface="Microsoft JhengHei" panose="020B0604030504040204" pitchFamily="34" charset="-120"/>
              </a:rPr>
              <a:t>(</a:t>
            </a:r>
            <a:r>
              <a:rPr lang="zh-Hant" sz="1400" u="none" strike="noStrike" dirty="0">
                <a:solidFill>
                  <a:schemeClr val="accent1"/>
                </a:solidFill>
                <a:latin typeface="Microsoft JhengHei" panose="020B0604030504040204" pitchFamily="34" charset="-120"/>
                <a:ea typeface="Microsoft JhengHei" panose="020B0604030504040204" pitchFamily="34" charset="-120"/>
              </a:rPr>
              <a:t>0–1,639英尺）</a:t>
            </a:r>
          </a:p>
        </p:txBody>
      </p:sp>
      <p:sp>
        <p:nvSpPr>
          <p:cNvPr id="11" name="TextBox 10">
            <a:extLst>
              <a:ext uri="{FF2B5EF4-FFF2-40B4-BE49-F238E27FC236}">
                <a16:creationId xmlns:a16="http://schemas.microsoft.com/office/drawing/2014/main" id="{E4A6652B-0FCA-9887-9DAD-E92EEAF1A780}"/>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500–749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（1,640–2,459英尺）</a:t>
            </a:r>
          </a:p>
        </p:txBody>
      </p:sp>
      <p:sp>
        <p:nvSpPr>
          <p:cNvPr id="12" name="TextBox 11">
            <a:extLst>
              <a:ext uri="{FF2B5EF4-FFF2-40B4-BE49-F238E27FC236}">
                <a16:creationId xmlns:a16="http://schemas.microsoft.com/office/drawing/2014/main" id="{511B9906-C3D0-31DC-22EF-FF995298F818}"/>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750–999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（2,460–3,279英尺）</a:t>
            </a:r>
          </a:p>
        </p:txBody>
      </p:sp>
      <p:sp>
        <p:nvSpPr>
          <p:cNvPr id="13" name="TextBox 12">
            <a:extLst>
              <a:ext uri="{FF2B5EF4-FFF2-40B4-BE49-F238E27FC236}">
                <a16:creationId xmlns:a16="http://schemas.microsoft.com/office/drawing/2014/main" id="{8E74693A-3ABD-C96B-6562-4404CE219413}"/>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非常高</a:t>
            </a:r>
          </a:p>
          <a:p>
            <a:r>
              <a:rPr lang="zh-CN" altLang="en-US" sz="1400" dirty="0">
                <a:solidFill>
                  <a:srgbClr val="601329"/>
                </a:solidFill>
                <a:latin typeface="Microsoft JhengHei" panose="020B0604030504040204" pitchFamily="34" charset="-120"/>
                <a:ea typeface="Microsoft JhengHei" panose="020B0604030504040204" pitchFamily="34" charset="-120"/>
              </a:rPr>
              <a:t>1000公尺以上</a:t>
            </a:r>
          </a:p>
          <a:p>
            <a:r>
              <a:rPr lang="zh-CN" altLang="en-US" sz="1400" dirty="0">
                <a:solidFill>
                  <a:srgbClr val="601329"/>
                </a:solidFill>
                <a:latin typeface="Microsoft JhengHei" panose="020B0604030504040204" pitchFamily="34" charset="-120"/>
                <a:ea typeface="Microsoft JhengHei" panose="020B0604030504040204" pitchFamily="34" charset="-120"/>
              </a:rPr>
              <a:t>（&gt;3,280英尺以上）</a:t>
            </a:r>
          </a:p>
        </p:txBody>
      </p:sp>
    </p:spTree>
    <p:extLst>
      <p:ext uri="{BB962C8B-B14F-4D97-AF65-F5344CB8AC3E}">
        <p14:creationId xmlns:p14="http://schemas.microsoft.com/office/powerpoint/2010/main" val="211550493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rot="10800000">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zh-CN" altLang="en-US" b="1" dirty="0">
                <a:solidFill>
                  <a:schemeClr val="accent1"/>
                </a:solidFill>
              </a:rPr>
              <a:t>土壤</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779836" cy="1530521"/>
          </a:xfrm>
        </p:spPr>
        <p:txBody>
          <a:bodyPr/>
          <a:lstStyle/>
          <a:p>
            <a:r>
              <a:rPr lang="zh-CN" altLang="en-US" dirty="0"/>
              <a:t>亞拉河谷的北部土壤表面呈灰色至灰棕色，質地從壤質砂到黏壤土不等，底土為紅棕色黏土，通常充滿岩石。另一種主要的土壤類型是山谷南部極其深厚且肥沃的紅色火山土壤。</a:t>
            </a:r>
          </a:p>
        </p:txBody>
      </p:sp>
    </p:spTree>
    <p:extLst>
      <p:ext uri="{BB962C8B-B14F-4D97-AF65-F5344CB8AC3E}">
        <p14:creationId xmlns:p14="http://schemas.microsoft.com/office/powerpoint/2010/main" val="36614689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  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  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12E6ED1D-0078-513A-77BE-C4F76C8533EC}"/>
              </a:ext>
            </a:extLst>
          </p:cNvPr>
          <p:cNvSpPr txBox="1"/>
          <p:nvPr/>
        </p:nvSpPr>
        <p:spPr>
          <a:xfrm>
            <a:off x="6545766" y="568712"/>
            <a:ext cx="5096107" cy="5220970"/>
          </a:xfrm>
          <a:prstGeom prst="rect">
            <a:avLst/>
          </a:prstGeom>
          <a:noFill/>
        </p:spPr>
        <p:txBody>
          <a:bodyPr wrap="square">
            <a:spAutoFit/>
          </a:bodyPr>
          <a:lstStyle/>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澳大利亞葡萄酒由那些生長在豐富多樣氣候條件下、歷經數百萬年形成的地貌環境中的葡萄釀造而成，每一杯澳大利亞葡萄酒都在訴說著一段故事。</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如同先輩們一樣，我們當代的葡萄種植者和釀酒師依然滿懷熱情、堅韌不拔且富有創造力；他們不斷探索新方法，完善古老的釀酒技藝。我們這個群體因相互尊重以及對釀造卓越葡萄酒的共同熱愛與追求而緊密相連，同時我們致力於保護自然環境，讓後世子孫也能夠享受這壯麗的自然奇觀。我們將現代性的思考實踐在這片古老的土地上，極為認真地進行饒有趣味的試驗。</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所以，如果你渴求冒險的滋味，就讓澳大利亞葡萄酒成為你的指引吧。因為在每一瓶澳大利亞葡萄酒中，你都將領略澳大利亞的奇妙之處</a:t>
            </a:r>
            <a:r>
              <a:rPr lang="en-US" altLang="zh-CN"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 —— </a:t>
            </a: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它讓人想起定義我們文化與這片土地的冒險精神和多樣性。</a:t>
            </a: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253969" cy="1530521"/>
          </a:xfrm>
        </p:spPr>
        <p:txBody>
          <a:bodyPr/>
          <a:lstStyle/>
          <a:p>
            <a:r>
              <a:rPr lang="zh-CN" altLang="en-US" dirty="0"/>
              <a:t>歷史意義</a:t>
            </a:r>
          </a:p>
          <a:p>
            <a:r>
              <a:rPr lang="zh-CN" altLang="en-US" dirty="0"/>
              <a:t>海濱遊樂場</a:t>
            </a:r>
          </a:p>
          <a:p>
            <a:r>
              <a:rPr lang="zh-CN" altLang="en-US" dirty="0"/>
              <a:t>真正的海洋區域</a:t>
            </a:r>
          </a:p>
          <a:p>
            <a:r>
              <a:rPr lang="zh-CN" altLang="en-US" dirty="0"/>
              <a:t>受歡迎的美食逃逸地</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zh-CN" altLang="en-US" b="1" dirty="0">
                <a:solidFill>
                  <a:schemeClr val="accent1"/>
                </a:solidFill>
              </a:rPr>
              <a:t>莫寧頓半島</a:t>
            </a:r>
          </a:p>
        </p:txBody>
      </p:sp>
      <p:sp>
        <p:nvSpPr>
          <p:cNvPr id="2" name="Text Placeholder 3">
            <a:extLst>
              <a:ext uri="{FF2B5EF4-FFF2-40B4-BE49-F238E27FC236}">
                <a16:creationId xmlns:a16="http://schemas.microsoft.com/office/drawing/2014/main" id="{A065E7BA-EE4D-4D66-7E04-233973D224A0}"/>
              </a:ext>
            </a:extLst>
          </p:cNvPr>
          <p:cNvSpPr txBox="1">
            <a:spLocks/>
          </p:cNvSpPr>
          <p:nvPr/>
        </p:nvSpPr>
        <p:spPr>
          <a:xfrm>
            <a:off x="6456362" y="5150971"/>
            <a:ext cx="2574350" cy="148035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1400" b="1" dirty="0">
                <a:solidFill>
                  <a:schemeClr val="accent5"/>
                </a:solidFill>
                <a:ea typeface="Microsoft JhengHei" panose="020B0604030504040204" pitchFamily="34" charset="-120"/>
              </a:rPr>
              <a:t>小知識</a:t>
            </a:r>
          </a:p>
          <a:p>
            <a:r>
              <a:rPr lang="zh-CN" altLang="en-US" sz="1400" dirty="0">
                <a:ea typeface="Microsoft JhengHei" panose="020B0604030504040204" pitchFamily="34" charset="-120"/>
              </a:rPr>
              <a:t>莫寧頓半島沒有一個葡萄園距離海洋超過7公里。</a:t>
            </a:r>
          </a:p>
        </p:txBody>
      </p:sp>
    </p:spTree>
    <p:extLst>
      <p:ext uri="{BB962C8B-B14F-4D97-AF65-F5344CB8AC3E}">
        <p14:creationId xmlns:p14="http://schemas.microsoft.com/office/powerpoint/2010/main" val="6713818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lstStyle/>
          <a:p>
            <a:r>
              <a:rPr lang="zh-CN" altLang="en-US" b="1" dirty="0">
                <a:solidFill>
                  <a:schemeClr val="accent1"/>
                </a:solidFill>
                <a:latin typeface="Microsoft JhengHei" panose="020B0604030504040204" pitchFamily="34" charset="-120"/>
              </a:rPr>
              <a:t>氣候</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11817"/>
            <a:ext cx="5183398" cy="584775"/>
          </a:xfrm>
          <a:prstGeom prst="rect">
            <a:avLst/>
          </a:prstGeom>
          <a:noFill/>
        </p:spPr>
        <p:txBody>
          <a:bodyPr wrap="square" rtlCol="0">
            <a:spAutoFit/>
          </a:bodyPr>
          <a:lstStyle/>
          <a:p>
            <a:pPr algn="l"/>
            <a:r>
              <a:rPr lang="zh-CN" altLang="en-US" sz="3200" b="1" dirty="0">
                <a:solidFill>
                  <a:schemeClr val="bg1"/>
                </a:solidFill>
                <a:effectLst/>
                <a:latin typeface="Microsoft JhengHei" panose="020B0604030504040204" pitchFamily="34" charset="-120"/>
                <a:ea typeface="Microsoft JhengHei" panose="020B0604030504040204" pitchFamily="34" charset="-120"/>
                <a:cs typeface="Inter Display" panose="02000503000000020004" pitchFamily="2" charset="0"/>
              </a:rPr>
              <a:t>真正的海洋性</a:t>
            </a:r>
          </a:p>
        </p:txBody>
      </p:sp>
      <p:sp>
        <p:nvSpPr>
          <p:cNvPr id="4" name="TextBox 3">
            <a:extLst>
              <a:ext uri="{FF2B5EF4-FFF2-40B4-BE49-F238E27FC236}">
                <a16:creationId xmlns:a16="http://schemas.microsoft.com/office/drawing/2014/main" id="{F6F05948-33DB-055B-AE2C-CEF9374E5478}"/>
              </a:ext>
            </a:extLst>
          </p:cNvPr>
          <p:cNvSpPr txBox="1"/>
          <p:nvPr/>
        </p:nvSpPr>
        <p:spPr>
          <a:xfrm>
            <a:off x="623888" y="1696592"/>
            <a:ext cx="3075959" cy="313932"/>
          </a:xfrm>
          <a:prstGeom prst="rect">
            <a:avLst/>
          </a:prstGeom>
          <a:noFill/>
        </p:spPr>
        <p:txBody>
          <a:bodyPr wrap="square" rtlCol="0">
            <a:spAutoFit/>
          </a:bodyPr>
          <a:lstStyle/>
          <a:p>
            <a:pPr>
              <a:lnSpc>
                <a:spcPct val="90000"/>
              </a:lnSpc>
            </a:pPr>
            <a:r>
              <a:rPr lang="zh-CN" altLang="en-US" sz="1600" b="1" dirty="0">
                <a:solidFill>
                  <a:schemeClr val="bg1"/>
                </a:solidFill>
                <a:latin typeface="Microsoft JhengHei" panose="020B0604030504040204" pitchFamily="34" charset="-120"/>
                <a:ea typeface="Microsoft JhengHei" panose="020B0604030504040204" pitchFamily="34" charset="-120"/>
              </a:rPr>
              <a:t>具有一系列的中氣候和小氣候</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b="1" dirty="0">
                <a:solidFill>
                  <a:schemeClr val="accent3"/>
                </a:solidFill>
                <a:latin typeface="Microsoft JhengHei" panose="020B0604030504040204" pitchFamily="34" charset="-120"/>
                <a:ea typeface="Microsoft JhengHei" panose="020B0604030504040204" pitchFamily="34" charset="-120"/>
              </a:rPr>
              <a:t>海拔</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8" y="3748036"/>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b="1" dirty="0">
                <a:solidFill>
                  <a:schemeClr val="accent3"/>
                </a:solidFill>
                <a:ea typeface="Microsoft JhengHei" panose="020B0604030504040204" pitchFamily="34" charset="-120"/>
              </a:rPr>
              <a:t>莫寧頓半島</a:t>
            </a:r>
          </a:p>
          <a:p>
            <a:r>
              <a:rPr lang="en-US" altLang="zh-CN" sz="1800" dirty="0">
                <a:solidFill>
                  <a:srgbClr val="B2D8BE"/>
                </a:solidFill>
                <a:latin typeface="Microsoft JhengHei" panose="020B0604030504040204" pitchFamily="34" charset="-120"/>
                <a:ea typeface="Microsoft JhengHei" panose="020B0604030504040204" pitchFamily="34" charset="-120"/>
              </a:rPr>
              <a:t>10–260</a:t>
            </a:r>
            <a:r>
              <a:rPr lang="zh-Hant" sz="1800" u="none" strike="noStrike" dirty="0">
                <a:solidFill>
                  <a:schemeClr val="bg2"/>
                </a:solidFill>
                <a:latin typeface="Microsoft JhengHei" panose="020B0604030504040204" pitchFamily="34" charset="-120"/>
                <a:ea typeface="Microsoft JhengHei" panose="020B0604030504040204" pitchFamily="34" charset="-120"/>
              </a:rPr>
              <a:t>公尺</a:t>
            </a:r>
            <a:r>
              <a:rPr lang="en-US" altLang="zh-CN" sz="1800" dirty="0">
                <a:solidFill>
                  <a:srgbClr val="B2D8BE"/>
                </a:solidFill>
                <a:latin typeface="Microsoft JhengHei" panose="020B0604030504040204" pitchFamily="34" charset="-120"/>
                <a:ea typeface="Microsoft JhengHei" panose="020B0604030504040204" pitchFamily="34" charset="-120"/>
              </a:rPr>
              <a:t>(32–853FT)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2" name="TextBox 1">
            <a:extLst>
              <a:ext uri="{FF2B5EF4-FFF2-40B4-BE49-F238E27FC236}">
                <a16:creationId xmlns:a16="http://schemas.microsoft.com/office/drawing/2014/main" id="{9058D54E-89BC-58EC-52E4-CBEB438616D3}"/>
              </a:ext>
            </a:extLst>
          </p:cNvPr>
          <p:cNvSpPr txBox="1"/>
          <p:nvPr/>
        </p:nvSpPr>
        <p:spPr>
          <a:xfrm>
            <a:off x="9228352" y="5836182"/>
            <a:ext cx="1418771"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0–499</a:t>
            </a:r>
            <a:r>
              <a:rPr lang="zh-Hant" sz="1400" u="none" strike="noStrike" dirty="0">
                <a:solidFill>
                  <a:schemeClr val="accent1"/>
                </a:solidFill>
                <a:latin typeface="Neue Haas Grotesk Text Pro"/>
                <a:ea typeface="Microsoft JhengHei" panose="020B0604030504040204" pitchFamily="34" charset="-120"/>
              </a:rPr>
              <a:t>公尺</a:t>
            </a:r>
            <a:br>
              <a:rPr lang="en-AU" altLang="zh-Hant" sz="1400" u="none" strike="noStrike" dirty="0">
                <a:solidFill>
                  <a:schemeClr val="accent1"/>
                </a:solidFill>
                <a:latin typeface="Microsoft JhengHei" panose="020B0604030504040204" pitchFamily="34" charset="-120"/>
                <a:ea typeface="Microsoft JhengHei" panose="020B0604030504040204" pitchFamily="34" charset="-120"/>
              </a:rPr>
            </a:br>
            <a:r>
              <a:rPr lang="en-AU" altLang="zh-Hant" sz="1400" dirty="0">
                <a:solidFill>
                  <a:schemeClr val="accent1"/>
                </a:solidFill>
                <a:latin typeface="Microsoft JhengHei" panose="020B0604030504040204" pitchFamily="34" charset="-120"/>
                <a:ea typeface="Microsoft JhengHei" panose="020B0604030504040204" pitchFamily="34" charset="-120"/>
              </a:rPr>
              <a:t>(</a:t>
            </a:r>
            <a:r>
              <a:rPr lang="zh-Hant" sz="1400" u="none" strike="noStrike" dirty="0">
                <a:solidFill>
                  <a:schemeClr val="accent1"/>
                </a:solidFill>
                <a:latin typeface="Microsoft JhengHei" panose="020B0604030504040204" pitchFamily="34" charset="-120"/>
                <a:ea typeface="Microsoft JhengHei" panose="020B0604030504040204" pitchFamily="34" charset="-120"/>
              </a:rPr>
              <a:t>0–1,639英尺）</a:t>
            </a:r>
          </a:p>
        </p:txBody>
      </p:sp>
      <p:sp>
        <p:nvSpPr>
          <p:cNvPr id="11" name="TextBox 10">
            <a:extLst>
              <a:ext uri="{FF2B5EF4-FFF2-40B4-BE49-F238E27FC236}">
                <a16:creationId xmlns:a16="http://schemas.microsoft.com/office/drawing/2014/main" id="{A8457EDF-D8BE-1012-5CB1-07F27798E951}"/>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500–749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（1,640–2,459英尺）</a:t>
            </a:r>
          </a:p>
        </p:txBody>
      </p:sp>
      <p:sp>
        <p:nvSpPr>
          <p:cNvPr id="12" name="TextBox 11">
            <a:extLst>
              <a:ext uri="{FF2B5EF4-FFF2-40B4-BE49-F238E27FC236}">
                <a16:creationId xmlns:a16="http://schemas.microsoft.com/office/drawing/2014/main" id="{411112B2-7C5D-555D-2796-512441F54DDD}"/>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750–999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（2,460–3,279英尺）</a:t>
            </a:r>
          </a:p>
        </p:txBody>
      </p:sp>
      <p:sp>
        <p:nvSpPr>
          <p:cNvPr id="13" name="TextBox 12">
            <a:extLst>
              <a:ext uri="{FF2B5EF4-FFF2-40B4-BE49-F238E27FC236}">
                <a16:creationId xmlns:a16="http://schemas.microsoft.com/office/drawing/2014/main" id="{F2BAAAB6-8145-BB70-9B63-B8B847D6B95A}"/>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非常高</a:t>
            </a:r>
          </a:p>
          <a:p>
            <a:r>
              <a:rPr lang="zh-CN" altLang="en-US" sz="1400" dirty="0">
                <a:solidFill>
                  <a:srgbClr val="601329"/>
                </a:solidFill>
                <a:latin typeface="Microsoft JhengHei" panose="020B0604030504040204" pitchFamily="34" charset="-120"/>
                <a:ea typeface="Microsoft JhengHei" panose="020B0604030504040204" pitchFamily="34" charset="-120"/>
              </a:rPr>
              <a:t>1000公尺以上</a:t>
            </a:r>
          </a:p>
          <a:p>
            <a:r>
              <a:rPr lang="zh-CN" altLang="en-US" sz="1400" dirty="0">
                <a:solidFill>
                  <a:srgbClr val="601329"/>
                </a:solidFill>
                <a:latin typeface="Microsoft JhengHei" panose="020B0604030504040204" pitchFamily="34" charset="-120"/>
                <a:ea typeface="Microsoft JhengHei" panose="020B0604030504040204" pitchFamily="34" charset="-120"/>
              </a:rPr>
              <a:t>（&gt;3,280英尺以上）</a:t>
            </a:r>
          </a:p>
        </p:txBody>
      </p:sp>
    </p:spTree>
    <p:extLst>
      <p:ext uri="{BB962C8B-B14F-4D97-AF65-F5344CB8AC3E}">
        <p14:creationId xmlns:p14="http://schemas.microsoft.com/office/powerpoint/2010/main" val="1159636496"/>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
          <a:stretch/>
        </p:blipFill>
        <p:spPr>
          <a:xfrm rot="10800000">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zh-CN" altLang="en-US" b="1" dirty="0">
                <a:solidFill>
                  <a:schemeClr val="accent1"/>
                </a:solidFill>
              </a:rPr>
              <a:t>土壤</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3663509" cy="1530521"/>
          </a:xfrm>
        </p:spPr>
        <p:txBody>
          <a:bodyPr/>
          <a:lstStyle/>
          <a:p>
            <a:r>
              <a:rPr lang="zh-CN" altLang="en-US" dirty="0"/>
              <a:t>莫寧頓半島的土壤在整個地區有所不同，北部地區為深厚肥沃的沙質土壤，南部地區為黃色和棕色土壤，覆蓋在易碎、排水良好的粘土和赤褐色火山基土壤上。</a:t>
            </a:r>
          </a:p>
        </p:txBody>
      </p:sp>
    </p:spTree>
    <p:extLst>
      <p:ext uri="{BB962C8B-B14F-4D97-AF65-F5344CB8AC3E}">
        <p14:creationId xmlns:p14="http://schemas.microsoft.com/office/powerpoint/2010/main" val="363164850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539364" y="553464"/>
            <a:ext cx="5308186"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zh-CN" altLang="en-US" sz="5440" b="1" dirty="0">
                <a:solidFill>
                  <a:schemeClr val="accent1"/>
                </a:solidFill>
                <a:latin typeface="Microsoft JhengHei" panose="020B0604030504040204" pitchFamily="34" charset="-120"/>
                <a:ea typeface="Microsoft JhengHei" panose="020B0604030504040204" pitchFamily="34" charset="-120"/>
              </a:rPr>
              <a:t>西澳大利亞</a:t>
            </a:r>
          </a:p>
        </p:txBody>
      </p:sp>
      <p:sp>
        <p:nvSpPr>
          <p:cNvPr id="4" name="object 58">
            <a:extLst>
              <a:ext uri="{FF2B5EF4-FFF2-40B4-BE49-F238E27FC236}">
                <a16:creationId xmlns:a16="http://schemas.microsoft.com/office/drawing/2014/main" id="{E6E73A27-E70F-8161-C9EA-55E89F670404}"/>
              </a:ext>
            </a:extLst>
          </p:cNvPr>
          <p:cNvSpPr txBox="1"/>
          <p:nvPr/>
        </p:nvSpPr>
        <p:spPr>
          <a:xfrm>
            <a:off x="6554549" y="6220394"/>
            <a:ext cx="1524590"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偉大南方</a:t>
            </a:r>
          </a:p>
        </p:txBody>
      </p:sp>
      <p:cxnSp>
        <p:nvCxnSpPr>
          <p:cNvPr id="8" name="Straight Connector 7">
            <a:extLst>
              <a:ext uri="{FF2B5EF4-FFF2-40B4-BE49-F238E27FC236}">
                <a16:creationId xmlns:a16="http://schemas.microsoft.com/office/drawing/2014/main" id="{6195FDCA-CB83-A99F-D7E4-8E5734C63927}"/>
              </a:ext>
            </a:extLst>
          </p:cNvPr>
          <p:cNvCxnSpPr>
            <a:cxnSpLocks/>
          </p:cNvCxnSpPr>
          <p:nvPr/>
        </p:nvCxnSpPr>
        <p:spPr>
          <a:xfrm flipV="1">
            <a:off x="7333876" y="5494084"/>
            <a:ext cx="864988" cy="84268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1" name="object 58">
            <a:extLst>
              <a:ext uri="{FF2B5EF4-FFF2-40B4-BE49-F238E27FC236}">
                <a16:creationId xmlns:a16="http://schemas.microsoft.com/office/drawing/2014/main" id="{5BF814A2-D6BD-25F6-A275-2C7242879A54}"/>
              </a:ext>
            </a:extLst>
          </p:cNvPr>
          <p:cNvSpPr txBox="1"/>
          <p:nvPr/>
        </p:nvSpPr>
        <p:spPr>
          <a:xfrm>
            <a:off x="3252998" y="4836885"/>
            <a:ext cx="1091912"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瑪格麗特河</a:t>
            </a:r>
          </a:p>
        </p:txBody>
      </p:sp>
      <p:cxnSp>
        <p:nvCxnSpPr>
          <p:cNvPr id="12" name="Straight Connector 11">
            <a:extLst>
              <a:ext uri="{FF2B5EF4-FFF2-40B4-BE49-F238E27FC236}">
                <a16:creationId xmlns:a16="http://schemas.microsoft.com/office/drawing/2014/main" id="{EB4E1323-AC3D-5FD2-E9F1-C96267BD76D4}"/>
              </a:ext>
            </a:extLst>
          </p:cNvPr>
          <p:cNvCxnSpPr>
            <a:cxnSpLocks/>
          </p:cNvCxnSpPr>
          <p:nvPr/>
        </p:nvCxnSpPr>
        <p:spPr>
          <a:xfrm flipV="1">
            <a:off x="4195482" y="4836885"/>
            <a:ext cx="1398495" cy="11163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4" name="object 58">
            <a:extLst>
              <a:ext uri="{FF2B5EF4-FFF2-40B4-BE49-F238E27FC236}">
                <a16:creationId xmlns:a16="http://schemas.microsoft.com/office/drawing/2014/main" id="{30794586-4101-85A7-5E14-F24EC24441EE}"/>
              </a:ext>
            </a:extLst>
          </p:cNvPr>
          <p:cNvSpPr txBox="1"/>
          <p:nvPr/>
        </p:nvSpPr>
        <p:spPr>
          <a:xfrm>
            <a:off x="4110754" y="3413342"/>
            <a:ext cx="1483223"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傑奧格拉夫</a:t>
            </a:r>
          </a:p>
        </p:txBody>
      </p:sp>
      <p:cxnSp>
        <p:nvCxnSpPr>
          <p:cNvPr id="15" name="Straight Connector 14">
            <a:extLst>
              <a:ext uri="{FF2B5EF4-FFF2-40B4-BE49-F238E27FC236}">
                <a16:creationId xmlns:a16="http://schemas.microsoft.com/office/drawing/2014/main" id="{FA7190B8-DF0F-F48A-9F23-808EA9669960}"/>
              </a:ext>
            </a:extLst>
          </p:cNvPr>
          <p:cNvCxnSpPr>
            <a:cxnSpLocks/>
          </p:cNvCxnSpPr>
          <p:nvPr/>
        </p:nvCxnSpPr>
        <p:spPr>
          <a:xfrm>
            <a:off x="5033042" y="3529720"/>
            <a:ext cx="1349082" cy="31445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340730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253969" cy="1530521"/>
          </a:xfrm>
        </p:spPr>
        <p:txBody>
          <a:bodyPr/>
          <a:lstStyle/>
          <a:p>
            <a:r>
              <a:rPr lang="zh-CN" altLang="en-US" dirty="0"/>
              <a:t>研究和開發的歷史</a:t>
            </a:r>
          </a:p>
          <a:p>
            <a:r>
              <a:rPr lang="zh-CN" altLang="en-US" dirty="0"/>
              <a:t>開拓者</a:t>
            </a:r>
          </a:p>
          <a:p>
            <a:r>
              <a:rPr lang="zh-CN" altLang="en-US" dirty="0"/>
              <a:t>沿海位置</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zh-CN" altLang="en-US" b="1" dirty="0">
                <a:solidFill>
                  <a:schemeClr val="accent1"/>
                </a:solidFill>
              </a:rPr>
              <a:t>瑪格麗特河</a:t>
            </a:r>
          </a:p>
        </p:txBody>
      </p:sp>
    </p:spTree>
    <p:extLst>
      <p:ext uri="{BB962C8B-B14F-4D97-AF65-F5344CB8AC3E}">
        <p14:creationId xmlns:p14="http://schemas.microsoft.com/office/powerpoint/2010/main" val="2400229001"/>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51B658-C587-B0BC-DCC2-FD415CFB91BF}"/>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Placeholder 6">
            <a:extLst>
              <a:ext uri="{FF2B5EF4-FFF2-40B4-BE49-F238E27FC236}">
                <a16:creationId xmlns:a16="http://schemas.microsoft.com/office/drawing/2014/main" id="{F5E5D441-F351-5A95-E454-ECCB0C44D80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 y="-1"/>
            <a:ext cx="6096000" cy="6857993"/>
          </a:xfrm>
          <a:prstGeom prst="rect">
            <a:avLst/>
          </a:prstGeom>
        </p:spPr>
      </p:pic>
      <p:sp>
        <p:nvSpPr>
          <p:cNvPr id="5" name="Title 7">
            <a:extLst>
              <a:ext uri="{FF2B5EF4-FFF2-40B4-BE49-F238E27FC236}">
                <a16:creationId xmlns:a16="http://schemas.microsoft.com/office/drawing/2014/main" id="{FFB25CB7-0857-5EA2-C68A-55F6E3A0212C}"/>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b="1" dirty="0">
                <a:solidFill>
                  <a:schemeClr val="accent3"/>
                </a:solidFill>
                <a:latin typeface="Microsoft JhengHei" panose="020B0604030504040204" pitchFamily="34" charset="-120"/>
                <a:ea typeface="Microsoft JhengHei" panose="020B0604030504040204" pitchFamily="34" charset="-120"/>
              </a:rPr>
              <a:t>海拔</a:t>
            </a:r>
          </a:p>
        </p:txBody>
      </p:sp>
      <p:sp>
        <p:nvSpPr>
          <p:cNvPr id="6" name="Text Placeholder 9">
            <a:extLst>
              <a:ext uri="{FF2B5EF4-FFF2-40B4-BE49-F238E27FC236}">
                <a16:creationId xmlns:a16="http://schemas.microsoft.com/office/drawing/2014/main" id="{83B8633A-B2A9-62C7-E554-D9763026C04E}"/>
              </a:ext>
            </a:extLst>
          </p:cNvPr>
          <p:cNvSpPr txBox="1">
            <a:spLocks/>
          </p:cNvSpPr>
          <p:nvPr/>
        </p:nvSpPr>
        <p:spPr>
          <a:xfrm>
            <a:off x="6672817" y="3720866"/>
            <a:ext cx="2555535"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b="1" dirty="0">
                <a:solidFill>
                  <a:schemeClr val="accent3"/>
                </a:solidFill>
                <a:ea typeface="Microsoft JhengHei" panose="020B0604030504040204" pitchFamily="34" charset="-120"/>
              </a:rPr>
              <a:t>瑪格麗特河</a:t>
            </a:r>
          </a:p>
          <a:p>
            <a:r>
              <a:rPr lang="en-US" altLang="zh-CN" sz="1800" dirty="0">
                <a:solidFill>
                  <a:srgbClr val="B2D8BE"/>
                </a:solidFill>
                <a:latin typeface="Microsoft JhengHei" panose="020B0604030504040204" pitchFamily="34" charset="-120"/>
                <a:ea typeface="Microsoft JhengHei" panose="020B0604030504040204" pitchFamily="34" charset="-120"/>
              </a:rPr>
              <a:t>0–231</a:t>
            </a:r>
            <a:r>
              <a:rPr lang="zh-Hant" sz="1800" u="none" strike="noStrike" dirty="0">
                <a:solidFill>
                  <a:schemeClr val="bg2"/>
                </a:solidFill>
                <a:latin typeface="Microsoft JhengHei" panose="020B0604030504040204" pitchFamily="34" charset="-120"/>
                <a:ea typeface="Microsoft JhengHei" panose="020B0604030504040204" pitchFamily="34" charset="-120"/>
              </a:rPr>
              <a:t>公尺</a:t>
            </a:r>
            <a:r>
              <a:rPr lang="en-US" altLang="zh-CN" sz="1800" dirty="0">
                <a:solidFill>
                  <a:srgbClr val="B2D8BE"/>
                </a:solidFill>
                <a:latin typeface="Microsoft JhengHei" panose="020B0604030504040204" pitchFamily="34" charset="-120"/>
                <a:ea typeface="Microsoft JhengHei" panose="020B0604030504040204" pitchFamily="34" charset="-120"/>
              </a:rPr>
              <a:t>(0–757FT)</a:t>
            </a:r>
          </a:p>
        </p:txBody>
      </p:sp>
      <p:cxnSp>
        <p:nvCxnSpPr>
          <p:cNvPr id="16" name="Straight Connector 15">
            <a:extLst>
              <a:ext uri="{FF2B5EF4-FFF2-40B4-BE49-F238E27FC236}">
                <a16:creationId xmlns:a16="http://schemas.microsoft.com/office/drawing/2014/main" id="{D0252149-401D-9B25-A1D9-77C8015D3922}"/>
              </a:ext>
            </a:extLst>
          </p:cNvPr>
          <p:cNvCxnSpPr>
            <a:cxnSpLocks/>
          </p:cNvCxnSpPr>
          <p:nvPr/>
        </p:nvCxnSpPr>
        <p:spPr>
          <a:xfrm>
            <a:off x="7546984" y="6366988"/>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B775ABF-E30A-2086-A73C-1C6199FC9E96}"/>
              </a:ext>
            </a:extLst>
          </p:cNvPr>
          <p:cNvCxnSpPr>
            <a:cxnSpLocks/>
          </p:cNvCxnSpPr>
          <p:nvPr/>
        </p:nvCxnSpPr>
        <p:spPr>
          <a:xfrm flipV="1">
            <a:off x="7546984" y="5243987"/>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9BD7AC64-2811-3189-0CBA-9C8D04528450}"/>
              </a:ext>
            </a:extLst>
          </p:cNvPr>
          <p:cNvSpPr txBox="1"/>
          <p:nvPr/>
        </p:nvSpPr>
        <p:spPr>
          <a:xfrm>
            <a:off x="555618" y="1693009"/>
            <a:ext cx="3944498" cy="338554"/>
          </a:xfrm>
          <a:prstGeom prst="rect">
            <a:avLst/>
          </a:prstGeom>
          <a:noFill/>
        </p:spPr>
        <p:txBody>
          <a:bodyPr wrap="square">
            <a:spAutoFit/>
          </a:bodyPr>
          <a:lstStyle/>
          <a:p>
            <a:r>
              <a:rPr lang="zh-CN" altLang="en-US" sz="1600" b="1" dirty="0">
                <a:solidFill>
                  <a:schemeClr val="bg1"/>
                </a:solidFill>
                <a:latin typeface="Microsoft JhengHei" panose="020B0604030504040204" pitchFamily="34" charset="-120"/>
                <a:ea typeface="Microsoft JhengHei" panose="020B0604030504040204" pitchFamily="34" charset="-120"/>
              </a:rPr>
              <a:t>強烈的海洋影響，三面環海</a:t>
            </a:r>
          </a:p>
        </p:txBody>
      </p:sp>
      <p:sp>
        <p:nvSpPr>
          <p:cNvPr id="20" name="Title 2">
            <a:extLst>
              <a:ext uri="{FF2B5EF4-FFF2-40B4-BE49-F238E27FC236}">
                <a16:creationId xmlns:a16="http://schemas.microsoft.com/office/drawing/2014/main" id="{EE1633EC-A994-993A-4C58-F529C89B9129}"/>
              </a:ext>
            </a:extLst>
          </p:cNvPr>
          <p:cNvSpPr txBox="1">
            <a:spLocks/>
          </p:cNvSpPr>
          <p:nvPr/>
        </p:nvSpPr>
        <p:spPr>
          <a:xfrm>
            <a:off x="546079" y="1025657"/>
            <a:ext cx="5334275" cy="820910"/>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b="1" dirty="0">
                <a:solidFill>
                  <a:schemeClr val="accent1"/>
                </a:solidFill>
                <a:latin typeface="Microsoft JhengHei" panose="020B0604030504040204" pitchFamily="34" charset="-120"/>
                <a:ea typeface="Microsoft JhengHei" panose="020B0604030504040204" pitchFamily="34" charset="-120"/>
              </a:rPr>
              <a:t>氣候</a:t>
            </a:r>
          </a:p>
        </p:txBody>
      </p:sp>
      <p:sp>
        <p:nvSpPr>
          <p:cNvPr id="21" name="TextBox 20">
            <a:extLst>
              <a:ext uri="{FF2B5EF4-FFF2-40B4-BE49-F238E27FC236}">
                <a16:creationId xmlns:a16="http://schemas.microsoft.com/office/drawing/2014/main" id="{D2FEF2D0-2810-B558-D60F-7D27D9B8F5B0}"/>
              </a:ext>
            </a:extLst>
          </p:cNvPr>
          <p:cNvSpPr txBox="1"/>
          <p:nvPr/>
        </p:nvSpPr>
        <p:spPr>
          <a:xfrm>
            <a:off x="518143" y="465361"/>
            <a:ext cx="4331369" cy="584775"/>
          </a:xfrm>
          <a:prstGeom prst="rect">
            <a:avLst/>
          </a:prstGeom>
          <a:noFill/>
        </p:spPr>
        <p:txBody>
          <a:bodyPr wrap="square" rtlCol="0">
            <a:spAutoFit/>
          </a:bodyPr>
          <a:lstStyle/>
          <a:p>
            <a:pPr algn="l"/>
            <a:r>
              <a:rPr lang="zh-CN" altLang="en-US" sz="3200" b="1" dirty="0">
                <a:solidFill>
                  <a:schemeClr val="bg1"/>
                </a:solidFill>
                <a:effectLst/>
                <a:latin typeface="Microsoft JhengHei" panose="020B0604030504040204" pitchFamily="34" charset="-120"/>
                <a:ea typeface="Microsoft JhengHei" panose="020B0604030504040204" pitchFamily="34" charset="-120"/>
                <a:cs typeface="Inter Display" panose="02000503000000020004" pitchFamily="2" charset="0"/>
              </a:rPr>
              <a:t>地中海</a:t>
            </a:r>
          </a:p>
        </p:txBody>
      </p:sp>
      <p:sp>
        <p:nvSpPr>
          <p:cNvPr id="11" name="Oval 10">
            <a:extLst>
              <a:ext uri="{FF2B5EF4-FFF2-40B4-BE49-F238E27FC236}">
                <a16:creationId xmlns:a16="http://schemas.microsoft.com/office/drawing/2014/main" id="{DE08AEB5-1D66-3ACB-81A3-DB263CFBCCFB}"/>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3" name="Oval 22">
            <a:extLst>
              <a:ext uri="{FF2B5EF4-FFF2-40B4-BE49-F238E27FC236}">
                <a16:creationId xmlns:a16="http://schemas.microsoft.com/office/drawing/2014/main" id="{F0BBF755-1CA2-FE97-D95B-79303941E1C6}"/>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4" name="Oval 23">
            <a:extLst>
              <a:ext uri="{FF2B5EF4-FFF2-40B4-BE49-F238E27FC236}">
                <a16:creationId xmlns:a16="http://schemas.microsoft.com/office/drawing/2014/main" id="{DE8CA3D1-DF5B-FD75-9613-159414567D2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C775F157-3E2F-69A4-1CBE-EA714476EA85}"/>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160C6BB0-6A55-AC99-A2FE-EE3693086B2F}"/>
              </a:ext>
            </a:extLst>
          </p:cNvPr>
          <p:cNvSpPr/>
          <p:nvPr/>
        </p:nvSpPr>
        <p:spPr>
          <a:xfrm>
            <a:off x="8608887" y="6194319"/>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4" name="TextBox 3">
            <a:extLst>
              <a:ext uri="{FF2B5EF4-FFF2-40B4-BE49-F238E27FC236}">
                <a16:creationId xmlns:a16="http://schemas.microsoft.com/office/drawing/2014/main" id="{3CFBC5B0-7960-6E3F-755D-A0BEC1423D40}"/>
              </a:ext>
            </a:extLst>
          </p:cNvPr>
          <p:cNvSpPr txBox="1"/>
          <p:nvPr/>
        </p:nvSpPr>
        <p:spPr>
          <a:xfrm>
            <a:off x="9228352" y="5836182"/>
            <a:ext cx="1418771"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0–499</a:t>
            </a:r>
            <a:r>
              <a:rPr lang="zh-Hant" sz="1400" u="none" strike="noStrike" dirty="0">
                <a:solidFill>
                  <a:schemeClr val="accent1"/>
                </a:solidFill>
                <a:latin typeface="Neue Haas Grotesk Text Pro"/>
                <a:ea typeface="Microsoft JhengHei" panose="020B0604030504040204" pitchFamily="34" charset="-120"/>
              </a:rPr>
              <a:t>公尺</a:t>
            </a:r>
            <a:br>
              <a:rPr lang="en-AU" altLang="zh-Hant" sz="1400" u="none" strike="noStrike" dirty="0">
                <a:solidFill>
                  <a:schemeClr val="accent1"/>
                </a:solidFill>
                <a:latin typeface="Microsoft JhengHei" panose="020B0604030504040204" pitchFamily="34" charset="-120"/>
                <a:ea typeface="Microsoft JhengHei" panose="020B0604030504040204" pitchFamily="34" charset="-120"/>
              </a:rPr>
            </a:br>
            <a:r>
              <a:rPr lang="en-AU" altLang="zh-Hant" sz="1400" dirty="0">
                <a:solidFill>
                  <a:schemeClr val="accent1"/>
                </a:solidFill>
                <a:latin typeface="Microsoft JhengHei" panose="020B0604030504040204" pitchFamily="34" charset="-120"/>
                <a:ea typeface="Microsoft JhengHei" panose="020B0604030504040204" pitchFamily="34" charset="-120"/>
              </a:rPr>
              <a:t>(</a:t>
            </a:r>
            <a:r>
              <a:rPr lang="zh-Hant" sz="1400" u="none" strike="noStrike" dirty="0">
                <a:solidFill>
                  <a:schemeClr val="accent1"/>
                </a:solidFill>
                <a:latin typeface="Microsoft JhengHei" panose="020B0604030504040204" pitchFamily="34" charset="-120"/>
                <a:ea typeface="Microsoft JhengHei" panose="020B0604030504040204" pitchFamily="34" charset="-120"/>
              </a:rPr>
              <a:t>0–1,639英尺）</a:t>
            </a:r>
          </a:p>
        </p:txBody>
      </p:sp>
      <p:sp>
        <p:nvSpPr>
          <p:cNvPr id="12" name="TextBox 11">
            <a:extLst>
              <a:ext uri="{FF2B5EF4-FFF2-40B4-BE49-F238E27FC236}">
                <a16:creationId xmlns:a16="http://schemas.microsoft.com/office/drawing/2014/main" id="{B320D496-930E-811D-A329-D3715EC9EA35}"/>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500–749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（1,640–2,459英尺）</a:t>
            </a:r>
          </a:p>
        </p:txBody>
      </p:sp>
      <p:sp>
        <p:nvSpPr>
          <p:cNvPr id="13" name="TextBox 12">
            <a:extLst>
              <a:ext uri="{FF2B5EF4-FFF2-40B4-BE49-F238E27FC236}">
                <a16:creationId xmlns:a16="http://schemas.microsoft.com/office/drawing/2014/main" id="{7ADD844A-7DDD-0A25-92C1-00DF5BA1EFCC}"/>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750–999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（2,460–3,279英尺）</a:t>
            </a:r>
          </a:p>
        </p:txBody>
      </p:sp>
      <p:sp>
        <p:nvSpPr>
          <p:cNvPr id="15" name="TextBox 14">
            <a:extLst>
              <a:ext uri="{FF2B5EF4-FFF2-40B4-BE49-F238E27FC236}">
                <a16:creationId xmlns:a16="http://schemas.microsoft.com/office/drawing/2014/main" id="{9DECBAA2-D1FE-B836-E3B0-2232C775643D}"/>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非常高</a:t>
            </a:r>
          </a:p>
          <a:p>
            <a:r>
              <a:rPr lang="zh-CN" altLang="en-US" sz="1400" dirty="0">
                <a:solidFill>
                  <a:srgbClr val="601329"/>
                </a:solidFill>
                <a:latin typeface="Microsoft JhengHei" panose="020B0604030504040204" pitchFamily="34" charset="-120"/>
                <a:ea typeface="Microsoft JhengHei" panose="020B0604030504040204" pitchFamily="34" charset="-120"/>
              </a:rPr>
              <a:t>1000公尺以上</a:t>
            </a:r>
          </a:p>
          <a:p>
            <a:r>
              <a:rPr lang="zh-CN" altLang="en-US" sz="1400" dirty="0">
                <a:solidFill>
                  <a:srgbClr val="601329"/>
                </a:solidFill>
                <a:latin typeface="Microsoft JhengHei" panose="020B0604030504040204" pitchFamily="34" charset="-120"/>
                <a:ea typeface="Microsoft JhengHei" panose="020B0604030504040204" pitchFamily="34" charset="-120"/>
              </a:rPr>
              <a:t>（&gt;3,280英尺以上）</a:t>
            </a:r>
          </a:p>
        </p:txBody>
      </p:sp>
    </p:spTree>
    <p:extLst>
      <p:ext uri="{BB962C8B-B14F-4D97-AF65-F5344CB8AC3E}">
        <p14:creationId xmlns:p14="http://schemas.microsoft.com/office/powerpoint/2010/main" val="2306871126"/>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zh-CN" altLang="en-US" b="1" dirty="0">
                <a:solidFill>
                  <a:schemeClr val="accent1"/>
                </a:solidFill>
              </a:rPr>
              <a:t>土壤</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116867" cy="1530521"/>
          </a:xfrm>
        </p:spPr>
        <p:txBody>
          <a:bodyPr/>
          <a:lstStyle/>
          <a:p>
            <a:r>
              <a:rPr lang="zh-CN" altLang="en-US" dirty="0"/>
              <a:t>該地區由灰壤土組成，底土為黏土，非常適合葡萄栽培。從自然iste角到李文角的山脊主要是在花崗岩和片麻岩上的礫石壤土，但其總體持水能力較低，花崗岩層鼓勵葡萄樹深入尋找養分和水分。</a:t>
            </a:r>
          </a:p>
        </p:txBody>
      </p:sp>
    </p:spTree>
    <p:extLst>
      <p:ext uri="{BB962C8B-B14F-4D97-AF65-F5344CB8AC3E}">
        <p14:creationId xmlns:p14="http://schemas.microsoft.com/office/powerpoint/2010/main" val="227998124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l="-15126" t="296" r="15126" b="-296"/>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539364" y="553464"/>
            <a:ext cx="5308186" cy="1711434"/>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50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zh-CN" altLang="en-US" sz="5040" b="1" dirty="0">
                <a:solidFill>
                  <a:schemeClr val="accent1"/>
                </a:solidFill>
                <a:latin typeface="Microsoft JhengHei" panose="020B0604030504040204" pitchFamily="34" charset="-120"/>
                <a:ea typeface="Microsoft JhengHei" panose="020B0604030504040204" pitchFamily="34" charset="-120"/>
              </a:rPr>
              <a:t>新南威爾斯州和</a:t>
            </a:r>
            <a:endParaRPr lang="en-US" altLang="zh-CN" sz="5040" b="1" dirty="0">
              <a:solidFill>
                <a:schemeClr val="accent1"/>
              </a:solidFill>
              <a:latin typeface="Microsoft JhengHei" panose="020B0604030504040204" pitchFamily="34" charset="-120"/>
              <a:ea typeface="Microsoft JhengHei" panose="020B0604030504040204" pitchFamily="34" charset="-120"/>
            </a:endParaRPr>
          </a:p>
          <a:p>
            <a:pPr marL="0" indent="0">
              <a:lnSpc>
                <a:spcPct val="82000"/>
              </a:lnSpc>
              <a:buNone/>
            </a:pPr>
            <a:r>
              <a:rPr lang="zh-CN" altLang="en-US" sz="5040" b="1" dirty="0">
                <a:solidFill>
                  <a:schemeClr val="accent1"/>
                </a:solidFill>
                <a:latin typeface="Microsoft JhengHei" panose="020B0604030504040204" pitchFamily="34" charset="-120"/>
                <a:ea typeface="Microsoft JhengHei" panose="020B0604030504040204" pitchFamily="34" charset="-120"/>
              </a:rPr>
              <a:t>首都特區</a:t>
            </a:r>
          </a:p>
        </p:txBody>
      </p:sp>
      <p:sp>
        <p:nvSpPr>
          <p:cNvPr id="4" name="object 58">
            <a:extLst>
              <a:ext uri="{FF2B5EF4-FFF2-40B4-BE49-F238E27FC236}">
                <a16:creationId xmlns:a16="http://schemas.microsoft.com/office/drawing/2014/main" id="{E6E73A27-E70F-8161-C9EA-55E89F670404}"/>
              </a:ext>
            </a:extLst>
          </p:cNvPr>
          <p:cNvSpPr txBox="1"/>
          <p:nvPr/>
        </p:nvSpPr>
        <p:spPr>
          <a:xfrm>
            <a:off x="3843716" y="5672317"/>
            <a:ext cx="2030727"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塔姆巴倫巴</a:t>
            </a:r>
          </a:p>
        </p:txBody>
      </p:sp>
      <p:sp>
        <p:nvSpPr>
          <p:cNvPr id="11" name="object 58">
            <a:extLst>
              <a:ext uri="{FF2B5EF4-FFF2-40B4-BE49-F238E27FC236}">
                <a16:creationId xmlns:a16="http://schemas.microsoft.com/office/drawing/2014/main" id="{5BF814A2-D6BD-25F6-A275-2C7242879A54}"/>
              </a:ext>
            </a:extLst>
          </p:cNvPr>
          <p:cNvSpPr txBox="1"/>
          <p:nvPr/>
        </p:nvSpPr>
        <p:spPr>
          <a:xfrm>
            <a:off x="5296487" y="4719390"/>
            <a:ext cx="1786538"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坎培拉地區</a:t>
            </a:r>
          </a:p>
        </p:txBody>
      </p:sp>
      <p:cxnSp>
        <p:nvCxnSpPr>
          <p:cNvPr id="12" name="Straight Connector 11">
            <a:extLst>
              <a:ext uri="{FF2B5EF4-FFF2-40B4-BE49-F238E27FC236}">
                <a16:creationId xmlns:a16="http://schemas.microsoft.com/office/drawing/2014/main" id="{EB4E1323-AC3D-5FD2-E9F1-C96267BD76D4}"/>
              </a:ext>
            </a:extLst>
          </p:cNvPr>
          <p:cNvCxnSpPr>
            <a:cxnSpLocks/>
          </p:cNvCxnSpPr>
          <p:nvPr/>
        </p:nvCxnSpPr>
        <p:spPr>
          <a:xfrm>
            <a:off x="6300908" y="4835768"/>
            <a:ext cx="975872" cy="11275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4" name="object 58">
            <a:extLst>
              <a:ext uri="{FF2B5EF4-FFF2-40B4-BE49-F238E27FC236}">
                <a16:creationId xmlns:a16="http://schemas.microsoft.com/office/drawing/2014/main" id="{30794586-4101-85A7-5E14-F24EC24441EE}"/>
              </a:ext>
            </a:extLst>
          </p:cNvPr>
          <p:cNvSpPr txBox="1"/>
          <p:nvPr/>
        </p:nvSpPr>
        <p:spPr>
          <a:xfrm>
            <a:off x="3193457" y="3429000"/>
            <a:ext cx="1847599"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瑞弗連</a:t>
            </a:r>
          </a:p>
        </p:txBody>
      </p:sp>
      <p:cxnSp>
        <p:nvCxnSpPr>
          <p:cNvPr id="15" name="Straight Connector 14">
            <a:extLst>
              <a:ext uri="{FF2B5EF4-FFF2-40B4-BE49-F238E27FC236}">
                <a16:creationId xmlns:a16="http://schemas.microsoft.com/office/drawing/2014/main" id="{FA7190B8-DF0F-F48A-9F23-808EA9669960}"/>
              </a:ext>
            </a:extLst>
          </p:cNvPr>
          <p:cNvCxnSpPr>
            <a:cxnSpLocks/>
          </p:cNvCxnSpPr>
          <p:nvPr/>
        </p:nvCxnSpPr>
        <p:spPr>
          <a:xfrm>
            <a:off x="6456363" y="2927338"/>
            <a:ext cx="436215" cy="11159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322CB40B-38B7-CD74-E91F-50C33D53F3AF}"/>
              </a:ext>
            </a:extLst>
          </p:cNvPr>
          <p:cNvCxnSpPr>
            <a:cxnSpLocks/>
          </p:cNvCxnSpPr>
          <p:nvPr/>
        </p:nvCxnSpPr>
        <p:spPr>
          <a:xfrm>
            <a:off x="4787153" y="5780904"/>
            <a:ext cx="975872" cy="11275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object 58">
            <a:extLst>
              <a:ext uri="{FF2B5EF4-FFF2-40B4-BE49-F238E27FC236}">
                <a16:creationId xmlns:a16="http://schemas.microsoft.com/office/drawing/2014/main" id="{67DC8C0B-07CD-26DB-0429-A972B57EC3A5}"/>
              </a:ext>
            </a:extLst>
          </p:cNvPr>
          <p:cNvSpPr txBox="1"/>
          <p:nvPr/>
        </p:nvSpPr>
        <p:spPr>
          <a:xfrm>
            <a:off x="5992265" y="2806172"/>
            <a:ext cx="1495825"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考拉</a:t>
            </a:r>
          </a:p>
        </p:txBody>
      </p:sp>
      <p:sp>
        <p:nvSpPr>
          <p:cNvPr id="16" name="object 58">
            <a:extLst>
              <a:ext uri="{FF2B5EF4-FFF2-40B4-BE49-F238E27FC236}">
                <a16:creationId xmlns:a16="http://schemas.microsoft.com/office/drawing/2014/main" id="{40BCA47C-B413-5DF7-1F20-4647B5DE227D}"/>
              </a:ext>
            </a:extLst>
          </p:cNvPr>
          <p:cNvSpPr txBox="1"/>
          <p:nvPr/>
        </p:nvSpPr>
        <p:spPr>
          <a:xfrm>
            <a:off x="8198864" y="2898381"/>
            <a:ext cx="1786538"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奧蘭治</a:t>
            </a:r>
          </a:p>
        </p:txBody>
      </p:sp>
      <p:cxnSp>
        <p:nvCxnSpPr>
          <p:cNvPr id="17" name="Straight Connector 16">
            <a:extLst>
              <a:ext uri="{FF2B5EF4-FFF2-40B4-BE49-F238E27FC236}">
                <a16:creationId xmlns:a16="http://schemas.microsoft.com/office/drawing/2014/main" id="{DCAE9C01-C744-43D4-739C-F22A24528ED7}"/>
              </a:ext>
            </a:extLst>
          </p:cNvPr>
          <p:cNvCxnSpPr>
            <a:cxnSpLocks/>
          </p:cNvCxnSpPr>
          <p:nvPr/>
        </p:nvCxnSpPr>
        <p:spPr>
          <a:xfrm>
            <a:off x="7584141" y="2888918"/>
            <a:ext cx="537883" cy="11159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9" name="object 58">
            <a:extLst>
              <a:ext uri="{FF2B5EF4-FFF2-40B4-BE49-F238E27FC236}">
                <a16:creationId xmlns:a16="http://schemas.microsoft.com/office/drawing/2014/main" id="{D7EB2899-8458-A677-0A31-BD2A1EC03434}"/>
              </a:ext>
            </a:extLst>
          </p:cNvPr>
          <p:cNvSpPr txBox="1"/>
          <p:nvPr/>
        </p:nvSpPr>
        <p:spPr>
          <a:xfrm>
            <a:off x="7023887" y="1376942"/>
            <a:ext cx="1340184"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馬吉</a:t>
            </a:r>
          </a:p>
        </p:txBody>
      </p:sp>
      <p:cxnSp>
        <p:nvCxnSpPr>
          <p:cNvPr id="20" name="Straight Connector 19">
            <a:extLst>
              <a:ext uri="{FF2B5EF4-FFF2-40B4-BE49-F238E27FC236}">
                <a16:creationId xmlns:a16="http://schemas.microsoft.com/office/drawing/2014/main" id="{C4AE1BB9-77E0-AD67-F7F0-D5709D2CFBDA}"/>
              </a:ext>
            </a:extLst>
          </p:cNvPr>
          <p:cNvCxnSpPr>
            <a:cxnSpLocks/>
          </p:cNvCxnSpPr>
          <p:nvPr/>
        </p:nvCxnSpPr>
        <p:spPr>
          <a:xfrm>
            <a:off x="7438144" y="1490424"/>
            <a:ext cx="537883" cy="11159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1" name="object 58">
            <a:extLst>
              <a:ext uri="{FF2B5EF4-FFF2-40B4-BE49-F238E27FC236}">
                <a16:creationId xmlns:a16="http://schemas.microsoft.com/office/drawing/2014/main" id="{DBA035B8-3406-E63C-9F88-8242E0D0AED9}"/>
              </a:ext>
            </a:extLst>
          </p:cNvPr>
          <p:cNvSpPr txBox="1"/>
          <p:nvPr/>
        </p:nvSpPr>
        <p:spPr>
          <a:xfrm>
            <a:off x="10760849" y="2642293"/>
            <a:ext cx="1140101"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獵人谷</a:t>
            </a:r>
          </a:p>
        </p:txBody>
      </p:sp>
      <p:cxnSp>
        <p:nvCxnSpPr>
          <p:cNvPr id="22" name="Straight Connector 21">
            <a:extLst>
              <a:ext uri="{FF2B5EF4-FFF2-40B4-BE49-F238E27FC236}">
                <a16:creationId xmlns:a16="http://schemas.microsoft.com/office/drawing/2014/main" id="{A7358AD4-AE7E-79FA-1720-139BB4E46910}"/>
              </a:ext>
            </a:extLst>
          </p:cNvPr>
          <p:cNvCxnSpPr>
            <a:cxnSpLocks/>
          </p:cNvCxnSpPr>
          <p:nvPr/>
        </p:nvCxnSpPr>
        <p:spPr>
          <a:xfrm>
            <a:off x="10004611" y="1859257"/>
            <a:ext cx="668512" cy="89941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4" name="object 58">
            <a:extLst>
              <a:ext uri="{FF2B5EF4-FFF2-40B4-BE49-F238E27FC236}">
                <a16:creationId xmlns:a16="http://schemas.microsoft.com/office/drawing/2014/main" id="{215E3667-532D-4E5E-B72B-B10EC8F9431D}"/>
              </a:ext>
            </a:extLst>
          </p:cNvPr>
          <p:cNvSpPr txBox="1"/>
          <p:nvPr/>
        </p:nvSpPr>
        <p:spPr>
          <a:xfrm>
            <a:off x="9927771" y="4593421"/>
            <a:ext cx="1786538"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南部高地</a:t>
            </a:r>
          </a:p>
        </p:txBody>
      </p:sp>
      <p:cxnSp>
        <p:nvCxnSpPr>
          <p:cNvPr id="25" name="Straight Connector 24">
            <a:extLst>
              <a:ext uri="{FF2B5EF4-FFF2-40B4-BE49-F238E27FC236}">
                <a16:creationId xmlns:a16="http://schemas.microsoft.com/office/drawing/2014/main" id="{63496FAC-E965-867A-407C-F9B164E17CA9}"/>
              </a:ext>
            </a:extLst>
          </p:cNvPr>
          <p:cNvCxnSpPr>
            <a:cxnSpLocks/>
          </p:cNvCxnSpPr>
          <p:nvPr/>
        </p:nvCxnSpPr>
        <p:spPr>
          <a:xfrm>
            <a:off x="8867374" y="4325832"/>
            <a:ext cx="991241" cy="49168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06709617"/>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r="-1147"/>
          <a:stretch/>
        </p:blipFill>
        <p:spPr>
          <a:xfrm>
            <a:off x="1" y="368300"/>
            <a:ext cx="6096000" cy="6103741"/>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253969" cy="1530521"/>
          </a:xfrm>
        </p:spPr>
        <p:txBody>
          <a:bodyPr/>
          <a:lstStyle/>
          <a:p>
            <a:r>
              <a:rPr lang="zh-CN" altLang="en-US" dirty="0"/>
              <a:t>澳洲葡萄酒的發源地</a:t>
            </a:r>
          </a:p>
          <a:p>
            <a:r>
              <a:rPr lang="en-US" altLang="zh-CN" dirty="0"/>
              <a:t>Tyrrell’s家族的所在地</a:t>
            </a:r>
          </a:p>
          <a:p>
            <a:r>
              <a:rPr lang="zh-CN" altLang="en-US" dirty="0"/>
              <a:t>熱門旅遊目的地</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zh-CN" altLang="en-US" b="1" dirty="0">
                <a:solidFill>
                  <a:schemeClr val="accent1"/>
                </a:solidFill>
              </a:rPr>
              <a:t>獵人谷</a:t>
            </a:r>
          </a:p>
        </p:txBody>
      </p:sp>
      <p:sp>
        <p:nvSpPr>
          <p:cNvPr id="2" name="Text Placeholder 3">
            <a:extLst>
              <a:ext uri="{FF2B5EF4-FFF2-40B4-BE49-F238E27FC236}">
                <a16:creationId xmlns:a16="http://schemas.microsoft.com/office/drawing/2014/main" id="{41DBC3E4-41C6-6186-4748-1C9C3AD9C523}"/>
              </a:ext>
            </a:extLst>
          </p:cNvPr>
          <p:cNvSpPr txBox="1">
            <a:spLocks/>
          </p:cNvSpPr>
          <p:nvPr/>
        </p:nvSpPr>
        <p:spPr>
          <a:xfrm>
            <a:off x="6456362" y="5150971"/>
            <a:ext cx="3509830" cy="148035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1400" b="1" dirty="0">
                <a:solidFill>
                  <a:schemeClr val="accent5"/>
                </a:solidFill>
                <a:ea typeface="Microsoft JhengHei" panose="020B0604030504040204" pitchFamily="34" charset="-120"/>
              </a:rPr>
              <a:t>趣聞</a:t>
            </a:r>
          </a:p>
          <a:p>
            <a:r>
              <a:rPr lang="zh-CN" altLang="en-US" sz="1400" dirty="0">
                <a:ea typeface="Microsoft JhengHei" panose="020B0604030504040204" pitchFamily="34" charset="-120"/>
              </a:rPr>
              <a:t>獵人谷是澳洲歷史最悠久的葡萄酒產區，分為下獵人谷（大多數酒莊都位於此）和上獵人谷。</a:t>
            </a:r>
          </a:p>
        </p:txBody>
      </p:sp>
    </p:spTree>
    <p:extLst>
      <p:ext uri="{BB962C8B-B14F-4D97-AF65-F5344CB8AC3E}">
        <p14:creationId xmlns:p14="http://schemas.microsoft.com/office/powerpoint/2010/main" val="93800235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9">
            <a:extLst>
              <a:ext uri="{FF2B5EF4-FFF2-40B4-BE49-F238E27FC236}">
                <a16:creationId xmlns:a16="http://schemas.microsoft.com/office/drawing/2014/main" id="{2F243EE8-ED04-F8E6-9C53-E308B56CB70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7938"/>
            <a:ext cx="6096000" cy="6850062"/>
          </a:xfrm>
          <a:prstGeom prst="rect">
            <a:avLst/>
          </a:prstGeom>
        </p:spPr>
      </p:pic>
      <p:cxnSp>
        <p:nvCxnSpPr>
          <p:cNvPr id="3" name="Straight Connector 2">
            <a:extLst>
              <a:ext uri="{FF2B5EF4-FFF2-40B4-BE49-F238E27FC236}">
                <a16:creationId xmlns:a16="http://schemas.microsoft.com/office/drawing/2014/main" id="{6D51B658-C587-B0BC-DCC2-FD415CFB91BF}"/>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Title 7">
            <a:extLst>
              <a:ext uri="{FF2B5EF4-FFF2-40B4-BE49-F238E27FC236}">
                <a16:creationId xmlns:a16="http://schemas.microsoft.com/office/drawing/2014/main" id="{FFB25CB7-0857-5EA2-C68A-55F6E3A0212C}"/>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b="1" dirty="0">
                <a:solidFill>
                  <a:schemeClr val="accent3"/>
                </a:solidFill>
                <a:latin typeface="Microsoft JhengHei" panose="020B0604030504040204" pitchFamily="34" charset="-120"/>
                <a:ea typeface="Microsoft JhengHei" panose="020B0604030504040204" pitchFamily="34" charset="-120"/>
              </a:rPr>
              <a:t>海拔</a:t>
            </a:r>
          </a:p>
        </p:txBody>
      </p:sp>
      <p:sp>
        <p:nvSpPr>
          <p:cNvPr id="6" name="Text Placeholder 9">
            <a:extLst>
              <a:ext uri="{FF2B5EF4-FFF2-40B4-BE49-F238E27FC236}">
                <a16:creationId xmlns:a16="http://schemas.microsoft.com/office/drawing/2014/main" id="{83B8633A-B2A9-62C7-E554-D9763026C04E}"/>
              </a:ext>
            </a:extLst>
          </p:cNvPr>
          <p:cNvSpPr txBox="1">
            <a:spLocks/>
          </p:cNvSpPr>
          <p:nvPr/>
        </p:nvSpPr>
        <p:spPr>
          <a:xfrm>
            <a:off x="6456363" y="3828443"/>
            <a:ext cx="2748135" cy="488403"/>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b="1" dirty="0">
                <a:solidFill>
                  <a:schemeClr val="accent3"/>
                </a:solidFill>
                <a:ea typeface="Microsoft JhengHei" panose="020B0604030504040204" pitchFamily="34" charset="-120"/>
              </a:rPr>
              <a:t>獵人谷</a:t>
            </a:r>
          </a:p>
          <a:p>
            <a:r>
              <a:rPr lang="zh-CN" altLang="en-US" sz="1800" dirty="0">
                <a:solidFill>
                  <a:srgbClr val="B2D8BE"/>
                </a:solidFill>
                <a:latin typeface="Neue Haas Grotesk Text Pro" panose="020B0504020202020204" pitchFamily="34" charset="77"/>
                <a:ea typeface="Microsoft JhengHei" panose="020B0604030504040204" pitchFamily="34" charset="-120"/>
              </a:rPr>
              <a:t>22–254公尺（72–833英尺）</a:t>
            </a:r>
          </a:p>
        </p:txBody>
      </p:sp>
      <p:cxnSp>
        <p:nvCxnSpPr>
          <p:cNvPr id="16" name="Straight Connector 15">
            <a:extLst>
              <a:ext uri="{FF2B5EF4-FFF2-40B4-BE49-F238E27FC236}">
                <a16:creationId xmlns:a16="http://schemas.microsoft.com/office/drawing/2014/main" id="{D0252149-401D-9B25-A1D9-77C8015D3922}"/>
              </a:ext>
            </a:extLst>
          </p:cNvPr>
          <p:cNvCxnSpPr>
            <a:cxnSpLocks/>
          </p:cNvCxnSpPr>
          <p:nvPr/>
        </p:nvCxnSpPr>
        <p:spPr>
          <a:xfrm>
            <a:off x="7523130" y="6474565"/>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B775ABF-E30A-2086-A73C-1C6199FC9E96}"/>
              </a:ext>
            </a:extLst>
          </p:cNvPr>
          <p:cNvCxnSpPr>
            <a:cxnSpLocks/>
          </p:cNvCxnSpPr>
          <p:nvPr/>
        </p:nvCxnSpPr>
        <p:spPr>
          <a:xfrm flipV="1">
            <a:off x="7523130" y="4316846"/>
            <a:ext cx="0" cy="215771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9BD7AC64-2811-3189-0CBA-9C8D04528450}"/>
              </a:ext>
            </a:extLst>
          </p:cNvPr>
          <p:cNvSpPr txBox="1"/>
          <p:nvPr/>
        </p:nvSpPr>
        <p:spPr>
          <a:xfrm>
            <a:off x="555618" y="3828443"/>
            <a:ext cx="3944498" cy="338554"/>
          </a:xfrm>
          <a:prstGeom prst="rect">
            <a:avLst/>
          </a:prstGeom>
          <a:noFill/>
        </p:spPr>
        <p:txBody>
          <a:bodyPr wrap="square">
            <a:spAutoFit/>
          </a:bodyPr>
          <a:lstStyle/>
          <a:p>
            <a:r>
              <a:rPr lang="zh-CN" altLang="en-US" sz="1600" b="1" dirty="0">
                <a:solidFill>
                  <a:schemeClr val="bg1"/>
                </a:solidFill>
                <a:latin typeface="Microsoft JhengHei" panose="020B0604030504040204" pitchFamily="34" charset="-120"/>
                <a:ea typeface="Microsoft JhengHei" panose="020B0604030504040204" pitchFamily="34" charset="-120"/>
              </a:rPr>
              <a:t>具有海洋影響</a:t>
            </a:r>
          </a:p>
        </p:txBody>
      </p:sp>
      <p:sp>
        <p:nvSpPr>
          <p:cNvPr id="20" name="Title 2">
            <a:extLst>
              <a:ext uri="{FF2B5EF4-FFF2-40B4-BE49-F238E27FC236}">
                <a16:creationId xmlns:a16="http://schemas.microsoft.com/office/drawing/2014/main" id="{EE1633EC-A994-993A-4C58-F529C89B9129}"/>
              </a:ext>
            </a:extLst>
          </p:cNvPr>
          <p:cNvSpPr txBox="1">
            <a:spLocks/>
          </p:cNvSpPr>
          <p:nvPr/>
        </p:nvSpPr>
        <p:spPr>
          <a:xfrm>
            <a:off x="517963" y="584200"/>
            <a:ext cx="5334275" cy="820910"/>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b="1" dirty="0">
                <a:solidFill>
                  <a:schemeClr val="accent1"/>
                </a:solidFill>
                <a:latin typeface="Microsoft JhengHei" panose="020B0604030504040204" pitchFamily="34" charset="-120"/>
                <a:ea typeface="Microsoft JhengHei" panose="020B0604030504040204" pitchFamily="34" charset="-120"/>
              </a:rPr>
              <a:t>氣候</a:t>
            </a:r>
          </a:p>
        </p:txBody>
      </p:sp>
      <p:sp>
        <p:nvSpPr>
          <p:cNvPr id="21" name="TextBox 20">
            <a:extLst>
              <a:ext uri="{FF2B5EF4-FFF2-40B4-BE49-F238E27FC236}">
                <a16:creationId xmlns:a16="http://schemas.microsoft.com/office/drawing/2014/main" id="{D2FEF2D0-2810-B558-D60F-7D27D9B8F5B0}"/>
              </a:ext>
            </a:extLst>
          </p:cNvPr>
          <p:cNvSpPr txBox="1"/>
          <p:nvPr/>
        </p:nvSpPr>
        <p:spPr>
          <a:xfrm>
            <a:off x="518143" y="3243668"/>
            <a:ext cx="4331369" cy="584775"/>
          </a:xfrm>
          <a:prstGeom prst="rect">
            <a:avLst/>
          </a:prstGeom>
          <a:noFill/>
        </p:spPr>
        <p:txBody>
          <a:bodyPr wrap="square" rtlCol="0">
            <a:spAutoFit/>
          </a:bodyPr>
          <a:lstStyle/>
          <a:p>
            <a:pPr algn="l"/>
            <a:r>
              <a:rPr lang="zh-CN" altLang="en-US" sz="3200" b="1" dirty="0">
                <a:solidFill>
                  <a:schemeClr val="bg1"/>
                </a:solidFill>
                <a:effectLst/>
                <a:latin typeface="Microsoft JhengHei" panose="020B0604030504040204" pitchFamily="34" charset="-120"/>
                <a:ea typeface="Microsoft JhengHei" panose="020B0604030504040204" pitchFamily="34" charset="-120"/>
                <a:cs typeface="Inter Display" panose="02000503000000020004" pitchFamily="2" charset="0"/>
              </a:rPr>
              <a:t>亞熱帶</a:t>
            </a:r>
          </a:p>
        </p:txBody>
      </p:sp>
      <p:sp>
        <p:nvSpPr>
          <p:cNvPr id="11" name="Oval 10">
            <a:extLst>
              <a:ext uri="{FF2B5EF4-FFF2-40B4-BE49-F238E27FC236}">
                <a16:creationId xmlns:a16="http://schemas.microsoft.com/office/drawing/2014/main" id="{DE08AEB5-1D66-3ACB-81A3-DB263CFBCCFB}"/>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3" name="Oval 22">
            <a:extLst>
              <a:ext uri="{FF2B5EF4-FFF2-40B4-BE49-F238E27FC236}">
                <a16:creationId xmlns:a16="http://schemas.microsoft.com/office/drawing/2014/main" id="{F0BBF755-1CA2-FE97-D95B-79303941E1C6}"/>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4" name="Oval 23">
            <a:extLst>
              <a:ext uri="{FF2B5EF4-FFF2-40B4-BE49-F238E27FC236}">
                <a16:creationId xmlns:a16="http://schemas.microsoft.com/office/drawing/2014/main" id="{DE8CA3D1-DF5B-FD75-9613-159414567D2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C775F157-3E2F-69A4-1CBE-EA714476EA85}"/>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160C6BB0-6A55-AC99-A2FE-EE3693086B2F}"/>
              </a:ext>
            </a:extLst>
          </p:cNvPr>
          <p:cNvSpPr/>
          <p:nvPr/>
        </p:nvSpPr>
        <p:spPr>
          <a:xfrm>
            <a:off x="8585033" y="6301896"/>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2" name="TextBox 1">
            <a:extLst>
              <a:ext uri="{FF2B5EF4-FFF2-40B4-BE49-F238E27FC236}">
                <a16:creationId xmlns:a16="http://schemas.microsoft.com/office/drawing/2014/main" id="{F4D5E3AB-747C-B429-F432-41BE6D7E20DC}"/>
              </a:ext>
            </a:extLst>
          </p:cNvPr>
          <p:cNvSpPr txBox="1"/>
          <p:nvPr/>
        </p:nvSpPr>
        <p:spPr>
          <a:xfrm>
            <a:off x="9228352" y="5836182"/>
            <a:ext cx="1418771"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0–499</a:t>
            </a:r>
            <a:r>
              <a:rPr lang="zh-Hant" sz="1400" u="none" strike="noStrike" dirty="0">
                <a:solidFill>
                  <a:schemeClr val="accent1"/>
                </a:solidFill>
                <a:latin typeface="Neue Haas Grotesk Text Pro"/>
                <a:ea typeface="Microsoft JhengHei" panose="020B0604030504040204" pitchFamily="34" charset="-120"/>
              </a:rPr>
              <a:t>公尺</a:t>
            </a:r>
            <a:br>
              <a:rPr lang="en-AU" altLang="zh-Hant" sz="1400" u="none" strike="noStrike" dirty="0">
                <a:solidFill>
                  <a:schemeClr val="accent1"/>
                </a:solidFill>
                <a:latin typeface="Microsoft JhengHei" panose="020B0604030504040204" pitchFamily="34" charset="-120"/>
                <a:ea typeface="Microsoft JhengHei" panose="020B0604030504040204" pitchFamily="34" charset="-120"/>
              </a:rPr>
            </a:br>
            <a:r>
              <a:rPr lang="en-AU" altLang="zh-Hant" sz="1400" dirty="0">
                <a:solidFill>
                  <a:schemeClr val="accent1"/>
                </a:solidFill>
                <a:latin typeface="Microsoft JhengHei" panose="020B0604030504040204" pitchFamily="34" charset="-120"/>
                <a:ea typeface="Microsoft JhengHei" panose="020B0604030504040204" pitchFamily="34" charset="-120"/>
              </a:rPr>
              <a:t>(</a:t>
            </a:r>
            <a:r>
              <a:rPr lang="zh-Hant" sz="1400" u="none" strike="noStrike" dirty="0">
                <a:solidFill>
                  <a:schemeClr val="accent1"/>
                </a:solidFill>
                <a:latin typeface="Microsoft JhengHei" panose="020B0604030504040204" pitchFamily="34" charset="-120"/>
                <a:ea typeface="Microsoft JhengHei" panose="020B0604030504040204" pitchFamily="34" charset="-120"/>
              </a:rPr>
              <a:t>0–1,639英尺）</a:t>
            </a:r>
          </a:p>
        </p:txBody>
      </p:sp>
      <p:sp>
        <p:nvSpPr>
          <p:cNvPr id="12" name="TextBox 11">
            <a:extLst>
              <a:ext uri="{FF2B5EF4-FFF2-40B4-BE49-F238E27FC236}">
                <a16:creationId xmlns:a16="http://schemas.microsoft.com/office/drawing/2014/main" id="{0854D177-9CA6-6E96-AD5E-2CF3143D02D9}"/>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500–749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（1,640–2,459英尺）</a:t>
            </a:r>
          </a:p>
        </p:txBody>
      </p:sp>
      <p:sp>
        <p:nvSpPr>
          <p:cNvPr id="13" name="TextBox 12">
            <a:extLst>
              <a:ext uri="{FF2B5EF4-FFF2-40B4-BE49-F238E27FC236}">
                <a16:creationId xmlns:a16="http://schemas.microsoft.com/office/drawing/2014/main" id="{B170BFCD-FE31-82EF-2913-D336BEF886E4}"/>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750–999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（2,460–3,279英尺）</a:t>
            </a:r>
          </a:p>
        </p:txBody>
      </p:sp>
      <p:sp>
        <p:nvSpPr>
          <p:cNvPr id="15" name="TextBox 14">
            <a:extLst>
              <a:ext uri="{FF2B5EF4-FFF2-40B4-BE49-F238E27FC236}">
                <a16:creationId xmlns:a16="http://schemas.microsoft.com/office/drawing/2014/main" id="{680317D1-6B02-946C-78CE-44D4CDE39E67}"/>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非常高</a:t>
            </a:r>
          </a:p>
          <a:p>
            <a:r>
              <a:rPr lang="zh-CN" altLang="en-US" sz="1400" dirty="0">
                <a:solidFill>
                  <a:srgbClr val="601329"/>
                </a:solidFill>
                <a:latin typeface="Microsoft JhengHei" panose="020B0604030504040204" pitchFamily="34" charset="-120"/>
                <a:ea typeface="Microsoft JhengHei" panose="020B0604030504040204" pitchFamily="34" charset="-120"/>
              </a:rPr>
              <a:t>1000公尺以上</a:t>
            </a:r>
          </a:p>
          <a:p>
            <a:r>
              <a:rPr lang="zh-CN" altLang="en-US" sz="1400" dirty="0">
                <a:solidFill>
                  <a:srgbClr val="601329"/>
                </a:solidFill>
                <a:latin typeface="Microsoft JhengHei" panose="020B0604030504040204" pitchFamily="34" charset="-120"/>
                <a:ea typeface="Microsoft JhengHei" panose="020B0604030504040204" pitchFamily="34" charset="-120"/>
              </a:rPr>
              <a:t>（&gt;3,280英尺以上）</a:t>
            </a:r>
          </a:p>
        </p:txBody>
      </p:sp>
    </p:spTree>
    <p:extLst>
      <p:ext uri="{BB962C8B-B14F-4D97-AF65-F5344CB8AC3E}">
        <p14:creationId xmlns:p14="http://schemas.microsoft.com/office/powerpoint/2010/main" val="142565459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7844" t="7889" r="21532" b="14371"/>
          <a:stretch/>
        </p:blipFill>
        <p:spPr>
          <a:xfrm>
            <a:off x="6096000" y="368299"/>
            <a:ext cx="6096000" cy="6240780"/>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630419" y="274714"/>
            <a:ext cx="5317708" cy="785732"/>
          </a:xfrm>
        </p:spPr>
        <p:txBody>
          <a:bodyPr/>
          <a:lstStyle/>
          <a:p>
            <a:r>
              <a:rPr lang="zh-CN" altLang="en-US" b="1" dirty="0">
                <a:solidFill>
                  <a:schemeClr val="accent5"/>
                </a:solidFill>
              </a:rPr>
              <a:t>夏多內</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30420" y="3346167"/>
            <a:ext cx="3932528" cy="1670704"/>
          </a:xfrm>
        </p:spPr>
        <p:txBody>
          <a:bodyPr/>
          <a:lstStyle/>
          <a:p>
            <a:pPr marL="0" indent="0">
              <a:spcBef>
                <a:spcPts val="800"/>
              </a:spcBef>
              <a:buNone/>
            </a:pPr>
            <a:r>
              <a:rPr lang="zh-CN" altLang="en-US" dirty="0">
                <a:solidFill>
                  <a:schemeClr val="bg1"/>
                </a:solidFill>
              </a:rPr>
              <a:t>夏多內經歷了業界的高潮和低谷，並且仍然在澳洲葡萄酒愛好者心中佔有特殊的地位。它的澳洲之旅是一場充滿戲劇性的雲霄飛車之旅。</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623888" y="1158149"/>
            <a:ext cx="5047570" cy="1325563"/>
          </a:xfrm>
        </p:spPr>
        <p:txBody>
          <a:bodyPr/>
          <a:lstStyle/>
          <a:p>
            <a:r>
              <a:rPr lang="zh-CN" altLang="en-US" sz="4800" b="1" kern="1000" spc="-100" dirty="0"/>
              <a:t>經典的演變</a:t>
            </a:r>
          </a:p>
        </p:txBody>
      </p:sp>
    </p:spTree>
    <p:extLst>
      <p:ext uri="{BB962C8B-B14F-4D97-AF65-F5344CB8AC3E}">
        <p14:creationId xmlns:p14="http://schemas.microsoft.com/office/powerpoint/2010/main" val="3901396709"/>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zh-CN" altLang="en-US" b="1" dirty="0">
                <a:solidFill>
                  <a:schemeClr val="accent1"/>
                </a:solidFill>
              </a:rPr>
              <a:t>土壤</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116867" cy="1530521"/>
          </a:xfrm>
        </p:spPr>
        <p:txBody>
          <a:bodyPr/>
          <a:lstStyle/>
          <a:p>
            <a:r>
              <a:rPr lang="zh-CN" altLang="en-US" dirty="0"/>
              <a:t>下獵人谷的土壤從沙質沖積平原到深厚的壤土和鬆脆的紅色雙層土不等。在上獵人谷，河流和小溪促成了該地區的黑色、淤泥壤土，這些土壤通常覆蓋在鹼性黏壤土之上。Brokenback山脈的山丘具有火山玄武岩帶。</a:t>
            </a:r>
          </a:p>
        </p:txBody>
      </p:sp>
    </p:spTree>
    <p:extLst>
      <p:ext uri="{BB962C8B-B14F-4D97-AF65-F5344CB8AC3E}">
        <p14:creationId xmlns:p14="http://schemas.microsoft.com/office/powerpoint/2010/main" val="2706279146"/>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zh-CN" altLang="en-US" sz="5440" b="1" dirty="0">
                <a:solidFill>
                  <a:schemeClr val="accent1"/>
                </a:solidFill>
                <a:latin typeface="Microsoft JhengHei" panose="020B0604030504040204" pitchFamily="34" charset="-120"/>
                <a:ea typeface="Microsoft JhengHei" panose="020B0604030504040204" pitchFamily="34" charset="-120"/>
              </a:rPr>
              <a:t>南澳</a:t>
            </a:r>
          </a:p>
        </p:txBody>
      </p:sp>
      <p:sp>
        <p:nvSpPr>
          <p:cNvPr id="6" name="object 58">
            <a:extLst>
              <a:ext uri="{FF2B5EF4-FFF2-40B4-BE49-F238E27FC236}">
                <a16:creationId xmlns:a16="http://schemas.microsoft.com/office/drawing/2014/main" id="{5E60AA90-C8B2-0B76-DA32-3C7E3131509B}"/>
              </a:ext>
            </a:extLst>
          </p:cNvPr>
          <p:cNvSpPr txBox="1"/>
          <p:nvPr/>
        </p:nvSpPr>
        <p:spPr>
          <a:xfrm>
            <a:off x="5219392" y="4410224"/>
            <a:ext cx="770401" cy="232756"/>
          </a:xfrm>
          <a:prstGeom prst="rect">
            <a:avLst/>
          </a:prstGeom>
        </p:spPr>
        <p:txBody>
          <a:bodyPr vert="horz" wrap="square" lIns="0" tIns="17145" rIns="0" bIns="0" rtlCol="0" anchor="t" anchorCtr="0">
            <a:spAutoFit/>
          </a:bodyPr>
          <a:lstStyle/>
          <a:p>
            <a:pPr>
              <a:buClr>
                <a:srgbClr val="F40000"/>
              </a:buClr>
            </a:pPr>
            <a:r>
              <a:rPr lang="zh-CN" altLang="en-US" sz="1400" b="1" dirty="0" err="1">
                <a:solidFill>
                  <a:schemeClr val="accent1"/>
                </a:solidFill>
                <a:latin typeface="Microsoft JhengHei" panose="020B0604030504040204" pitchFamily="34" charset="-120"/>
                <a:ea typeface="Microsoft JhengHei" panose="020B0604030504040204" pitchFamily="34" charset="-120"/>
                <a:cs typeface="Hellix SemiBold"/>
              </a:rPr>
              <a:t>麥拉倫谷</a:t>
            </a:r>
            <a:endParaRPr lang="en-US" sz="1400" b="1" dirty="0">
              <a:solidFill>
                <a:schemeClr val="accent1"/>
              </a:solidFill>
              <a:latin typeface="Microsoft JhengHei" panose="020B0604030504040204" pitchFamily="34" charset="-120"/>
              <a:ea typeface="Microsoft JhengHei" panose="020B0604030504040204" pitchFamily="34" charset="-120"/>
              <a:cs typeface="Hellix SemiBold"/>
            </a:endParaRP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5989793" y="4164746"/>
            <a:ext cx="1286987" cy="36185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object 58">
            <a:extLst>
              <a:ext uri="{FF2B5EF4-FFF2-40B4-BE49-F238E27FC236}">
                <a16:creationId xmlns:a16="http://schemas.microsoft.com/office/drawing/2014/main" id="{E5D739FD-3FF2-6CD0-65FC-7D594222319E}"/>
              </a:ext>
            </a:extLst>
          </p:cNvPr>
          <p:cNvSpPr txBox="1"/>
          <p:nvPr/>
        </p:nvSpPr>
        <p:spPr>
          <a:xfrm>
            <a:off x="8355231" y="3787818"/>
            <a:ext cx="1826113"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阿德雷德山</a:t>
            </a:r>
            <a:endParaRPr lang="en-US" sz="1400" b="1" dirty="0">
              <a:solidFill>
                <a:schemeClr val="accent1"/>
              </a:solidFill>
              <a:latin typeface="Microsoft JhengHei" panose="020B0604030504040204" pitchFamily="34" charset="-120"/>
              <a:ea typeface="Microsoft JhengHei" panose="020B0604030504040204" pitchFamily="34" charset="-120"/>
              <a:cs typeface="Hellix SemiBold"/>
            </a:endParaRPr>
          </a:p>
        </p:txBody>
      </p:sp>
      <p:cxnSp>
        <p:nvCxnSpPr>
          <p:cNvPr id="8" name="Straight Connector 7">
            <a:extLst>
              <a:ext uri="{FF2B5EF4-FFF2-40B4-BE49-F238E27FC236}">
                <a16:creationId xmlns:a16="http://schemas.microsoft.com/office/drawing/2014/main" id="{9B2CE09D-2CF2-4A80-DA55-D82F4FD9D11C}"/>
              </a:ext>
            </a:extLst>
          </p:cNvPr>
          <p:cNvCxnSpPr>
            <a:cxnSpLocks/>
          </p:cNvCxnSpPr>
          <p:nvPr/>
        </p:nvCxnSpPr>
        <p:spPr>
          <a:xfrm>
            <a:off x="7780173" y="3804303"/>
            <a:ext cx="487847" cy="9989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object 58">
            <a:extLst>
              <a:ext uri="{FF2B5EF4-FFF2-40B4-BE49-F238E27FC236}">
                <a16:creationId xmlns:a16="http://schemas.microsoft.com/office/drawing/2014/main" id="{2CFC0735-84F8-853E-B3DE-74E0F4E9124A}"/>
              </a:ext>
            </a:extLst>
          </p:cNvPr>
          <p:cNvSpPr txBox="1"/>
          <p:nvPr/>
        </p:nvSpPr>
        <p:spPr>
          <a:xfrm>
            <a:off x="9952445" y="1427157"/>
            <a:ext cx="1826113"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瑞弗連</a:t>
            </a:r>
            <a:endParaRPr lang="en-US" sz="1400" b="1" dirty="0">
              <a:solidFill>
                <a:schemeClr val="accent1"/>
              </a:solidFill>
              <a:latin typeface="Microsoft JhengHei" panose="020B0604030504040204" pitchFamily="34" charset="-120"/>
              <a:ea typeface="Microsoft JhengHei" panose="020B0604030504040204" pitchFamily="34" charset="-120"/>
              <a:cs typeface="Hellix SemiBold"/>
            </a:endParaRPr>
          </a:p>
        </p:txBody>
      </p:sp>
      <p:cxnSp>
        <p:nvCxnSpPr>
          <p:cNvPr id="11" name="Straight Connector 10">
            <a:extLst>
              <a:ext uri="{FF2B5EF4-FFF2-40B4-BE49-F238E27FC236}">
                <a16:creationId xmlns:a16="http://schemas.microsoft.com/office/drawing/2014/main" id="{8561970F-7856-BDC0-CA29-9071162A5F59}"/>
              </a:ext>
            </a:extLst>
          </p:cNvPr>
          <p:cNvCxnSpPr>
            <a:cxnSpLocks/>
          </p:cNvCxnSpPr>
          <p:nvPr/>
        </p:nvCxnSpPr>
        <p:spPr>
          <a:xfrm flipH="1" flipV="1">
            <a:off x="8024096" y="2712464"/>
            <a:ext cx="589706" cy="43799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object 58">
            <a:extLst>
              <a:ext uri="{FF2B5EF4-FFF2-40B4-BE49-F238E27FC236}">
                <a16:creationId xmlns:a16="http://schemas.microsoft.com/office/drawing/2014/main" id="{318A015A-B71E-25FD-8BD6-93169A940ACE}"/>
              </a:ext>
            </a:extLst>
          </p:cNvPr>
          <p:cNvSpPr txBox="1"/>
          <p:nvPr/>
        </p:nvSpPr>
        <p:spPr>
          <a:xfrm>
            <a:off x="8415359" y="738025"/>
            <a:ext cx="1826113"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克萊爾谷</a:t>
            </a:r>
            <a:endParaRPr lang="en-US" sz="1400" b="1" dirty="0">
              <a:solidFill>
                <a:schemeClr val="accent1"/>
              </a:solidFill>
              <a:latin typeface="Microsoft JhengHei" panose="020B0604030504040204" pitchFamily="34" charset="-120"/>
              <a:ea typeface="Microsoft JhengHei" panose="020B0604030504040204" pitchFamily="34" charset="-120"/>
              <a:cs typeface="Hellix SemiBold"/>
            </a:endParaRPr>
          </a:p>
        </p:txBody>
      </p:sp>
      <p:cxnSp>
        <p:nvCxnSpPr>
          <p:cNvPr id="14" name="Straight Connector 13">
            <a:extLst>
              <a:ext uri="{FF2B5EF4-FFF2-40B4-BE49-F238E27FC236}">
                <a16:creationId xmlns:a16="http://schemas.microsoft.com/office/drawing/2014/main" id="{C4669384-81C2-F320-87B1-D968A8245C5F}"/>
              </a:ext>
            </a:extLst>
          </p:cNvPr>
          <p:cNvCxnSpPr>
            <a:cxnSpLocks/>
          </p:cNvCxnSpPr>
          <p:nvPr/>
        </p:nvCxnSpPr>
        <p:spPr>
          <a:xfrm flipV="1">
            <a:off x="7547064" y="850499"/>
            <a:ext cx="808167" cy="61785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6" name="object 58">
            <a:extLst>
              <a:ext uri="{FF2B5EF4-FFF2-40B4-BE49-F238E27FC236}">
                <a16:creationId xmlns:a16="http://schemas.microsoft.com/office/drawing/2014/main" id="{3F8A55A7-10AC-6A48-5C18-4EE117A11913}"/>
              </a:ext>
            </a:extLst>
          </p:cNvPr>
          <p:cNvSpPr txBox="1"/>
          <p:nvPr/>
        </p:nvSpPr>
        <p:spPr>
          <a:xfrm>
            <a:off x="8689550" y="3057486"/>
            <a:ext cx="1826113"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巴羅莎谷</a:t>
            </a:r>
            <a:endParaRPr lang="en-US" sz="1400" b="1" dirty="0">
              <a:solidFill>
                <a:schemeClr val="accent1"/>
              </a:solidFill>
              <a:latin typeface="Microsoft JhengHei" panose="020B0604030504040204" pitchFamily="34" charset="-120"/>
              <a:ea typeface="Microsoft JhengHei" panose="020B0604030504040204" pitchFamily="34" charset="-120"/>
              <a:cs typeface="Hellix SemiBold"/>
            </a:endParaRPr>
          </a:p>
        </p:txBody>
      </p:sp>
      <p:cxnSp>
        <p:nvCxnSpPr>
          <p:cNvPr id="20" name="Straight Connector 19">
            <a:extLst>
              <a:ext uri="{FF2B5EF4-FFF2-40B4-BE49-F238E27FC236}">
                <a16:creationId xmlns:a16="http://schemas.microsoft.com/office/drawing/2014/main" id="{B30A465A-92E4-E6B1-14A7-C7E45E8E6042}"/>
              </a:ext>
            </a:extLst>
          </p:cNvPr>
          <p:cNvCxnSpPr>
            <a:cxnSpLocks/>
          </p:cNvCxnSpPr>
          <p:nvPr/>
        </p:nvCxnSpPr>
        <p:spPr>
          <a:xfrm flipH="1" flipV="1">
            <a:off x="10375410" y="1698172"/>
            <a:ext cx="651178" cy="67965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44966684"/>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r>
              <a:rPr lang="zh-CN" altLang="en-US" dirty="0"/>
              <a:t>德國傳統</a:t>
            </a:r>
          </a:p>
          <a:p>
            <a:r>
              <a:rPr lang="zh-CN" altLang="en-US" dirty="0"/>
              <a:t>美食愛好者的天堂</a:t>
            </a:r>
          </a:p>
          <a:p>
            <a:r>
              <a:rPr lang="zh-CN" altLang="en-US" dirty="0"/>
              <a:t>地區的重生</a:t>
            </a:r>
          </a:p>
          <a:p>
            <a:r>
              <a:rPr lang="zh-CN" altLang="en-US" dirty="0"/>
              <a:t>涼爽氣候中心</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zh-CN" altLang="en-US" b="1" dirty="0">
                <a:solidFill>
                  <a:schemeClr val="accent1"/>
                </a:solidFill>
              </a:rPr>
              <a:t>阿德雷德山</a:t>
            </a:r>
          </a:p>
        </p:txBody>
      </p:sp>
      <p:sp>
        <p:nvSpPr>
          <p:cNvPr id="2" name="Text Placeholder 3">
            <a:extLst>
              <a:ext uri="{FF2B5EF4-FFF2-40B4-BE49-F238E27FC236}">
                <a16:creationId xmlns:a16="http://schemas.microsoft.com/office/drawing/2014/main" id="{5B18F992-60C7-80EE-A7BA-C9F672A2B00D}"/>
              </a:ext>
            </a:extLst>
          </p:cNvPr>
          <p:cNvSpPr txBox="1">
            <a:spLocks/>
          </p:cNvSpPr>
          <p:nvPr/>
        </p:nvSpPr>
        <p:spPr>
          <a:xfrm>
            <a:off x="6456361" y="5150971"/>
            <a:ext cx="3924767" cy="148035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1400" b="1" dirty="0">
                <a:solidFill>
                  <a:schemeClr val="accent5"/>
                </a:solidFill>
                <a:ea typeface="Microsoft JhengHei" panose="020B0604030504040204" pitchFamily="34" charset="-120"/>
              </a:rPr>
              <a:t>您知道嗎？</a:t>
            </a:r>
          </a:p>
          <a:p>
            <a:r>
              <a:rPr lang="en-US" altLang="zh-CN" sz="1400" dirty="0" err="1">
                <a:ea typeface="Microsoft JhengHei" panose="020B0604030504040204" pitchFamily="34" charset="-120"/>
              </a:rPr>
              <a:t>阿德雷德山地區內有兩個次區域</a:t>
            </a:r>
            <a:r>
              <a:rPr lang="en-US" altLang="zh-CN" sz="1400" dirty="0">
                <a:ea typeface="Microsoft JhengHei" panose="020B0604030504040204" pitchFamily="34" charset="-120"/>
              </a:rPr>
              <a:t>：</a:t>
            </a:r>
            <a:r>
              <a:rPr lang="ja-JP" altLang="en-US" sz="1400">
                <a:ea typeface="Microsoft JhengHei" panose="020B0604030504040204" pitchFamily="34" charset="-120"/>
              </a:rPr>
              <a:t> 倫斯伍德 </a:t>
            </a:r>
            <a:r>
              <a:rPr lang="en-US" altLang="zh-CN" sz="1400" dirty="0" err="1">
                <a:ea typeface="Microsoft JhengHei" panose="020B0604030504040204" pitchFamily="34" charset="-120"/>
              </a:rPr>
              <a:t>和</a:t>
            </a:r>
            <a:r>
              <a:rPr lang="ja-JP" altLang="en-US" sz="1400">
                <a:ea typeface="Microsoft JhengHei" panose="020B0604030504040204" pitchFamily="34" charset="-120"/>
              </a:rPr>
              <a:t> 皮卡迪利谷 </a:t>
            </a:r>
            <a:r>
              <a:rPr lang="en-US" altLang="zh-CN" sz="1400" dirty="0">
                <a:ea typeface="Microsoft JhengHei" panose="020B0604030504040204" pitchFamily="34" charset="-120"/>
              </a:rPr>
              <a:t>。</a:t>
            </a:r>
          </a:p>
        </p:txBody>
      </p:sp>
    </p:spTree>
    <p:extLst>
      <p:ext uri="{BB962C8B-B14F-4D97-AF65-F5344CB8AC3E}">
        <p14:creationId xmlns:p14="http://schemas.microsoft.com/office/powerpoint/2010/main" val="3938108307"/>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5836"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lstStyle/>
          <a:p>
            <a:r>
              <a:rPr lang="zh-CN" altLang="en-US" b="1" dirty="0">
                <a:solidFill>
                  <a:schemeClr val="accent1"/>
                </a:solidFill>
                <a:latin typeface="Microsoft JhengHei" panose="020B0604030504040204" pitchFamily="34" charset="-120"/>
              </a:rPr>
              <a:t>氣候</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11817"/>
            <a:ext cx="5183398" cy="584775"/>
          </a:xfrm>
          <a:prstGeom prst="rect">
            <a:avLst/>
          </a:prstGeom>
          <a:noFill/>
        </p:spPr>
        <p:txBody>
          <a:bodyPr wrap="square" rtlCol="0">
            <a:spAutoFit/>
          </a:bodyPr>
          <a:lstStyle/>
          <a:p>
            <a:pPr algn="l"/>
            <a:r>
              <a:rPr lang="zh-CN" altLang="en-US" sz="3200" b="1" dirty="0">
                <a:solidFill>
                  <a:schemeClr val="bg1"/>
                </a:solidFill>
                <a:effectLst/>
                <a:latin typeface="Microsoft JhengHei" panose="020B0604030504040204" pitchFamily="34" charset="-120"/>
                <a:ea typeface="Microsoft JhengHei" panose="020B0604030504040204" pitchFamily="34" charset="-120"/>
                <a:cs typeface="Inter Display" panose="02000503000000020004" pitchFamily="2" charset="0"/>
              </a:rPr>
              <a:t>溫和海洋性氣候</a:t>
            </a:r>
          </a:p>
        </p:txBody>
      </p:sp>
      <p:sp>
        <p:nvSpPr>
          <p:cNvPr id="4" name="TextBox 3">
            <a:extLst>
              <a:ext uri="{FF2B5EF4-FFF2-40B4-BE49-F238E27FC236}">
                <a16:creationId xmlns:a16="http://schemas.microsoft.com/office/drawing/2014/main" id="{F6F05948-33DB-055B-AE2C-CEF9374E5478}"/>
              </a:ext>
            </a:extLst>
          </p:cNvPr>
          <p:cNvSpPr txBox="1"/>
          <p:nvPr/>
        </p:nvSpPr>
        <p:spPr>
          <a:xfrm>
            <a:off x="527854" y="1696592"/>
            <a:ext cx="3349879" cy="313932"/>
          </a:xfrm>
          <a:prstGeom prst="rect">
            <a:avLst/>
          </a:prstGeom>
          <a:noFill/>
        </p:spPr>
        <p:txBody>
          <a:bodyPr wrap="square" rtlCol="0">
            <a:spAutoFit/>
          </a:bodyPr>
          <a:lstStyle/>
          <a:p>
            <a:pPr>
              <a:lnSpc>
                <a:spcPct val="90000"/>
              </a:lnSpc>
            </a:pPr>
            <a:r>
              <a:rPr lang="zh-CN" altLang="en-US" sz="1600" b="1" dirty="0">
                <a:solidFill>
                  <a:schemeClr val="bg1"/>
                </a:solidFill>
                <a:latin typeface="Microsoft JhengHei" panose="020B0604030504040204" pitchFamily="34" charset="-120"/>
                <a:ea typeface="Microsoft JhengHei" panose="020B0604030504040204" pitchFamily="34" charset="-120"/>
              </a:rPr>
              <a:t>具有涼爽氣候特徵</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b="1" dirty="0">
                <a:solidFill>
                  <a:schemeClr val="accent3"/>
                </a:solidFill>
                <a:latin typeface="Microsoft JhengHei" panose="020B0604030504040204" pitchFamily="34" charset="-120"/>
                <a:ea typeface="Microsoft JhengHei" panose="020B0604030504040204" pitchFamily="34" charset="-120"/>
              </a:rPr>
              <a:t>海拔</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65993" y="3192321"/>
            <a:ext cx="3462337" cy="800219"/>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b="1" dirty="0">
                <a:solidFill>
                  <a:schemeClr val="accent3"/>
                </a:solidFill>
                <a:ea typeface="Microsoft JhengHei" panose="020B0604030504040204" pitchFamily="34" charset="-120"/>
              </a:rPr>
              <a:t>阿德雷德山</a:t>
            </a:r>
          </a:p>
          <a:p>
            <a:r>
              <a:rPr lang="zh-CN" altLang="en-US" sz="1800" dirty="0">
                <a:solidFill>
                  <a:srgbClr val="B2D8BE"/>
                </a:solidFill>
                <a:latin typeface="Neue Haas Grotesk Text Pro" panose="020B0504020202020204" pitchFamily="34" charset="77"/>
                <a:ea typeface="Microsoft JhengHei" panose="020B0604030504040204" pitchFamily="34" charset="-120"/>
              </a:rPr>
              <a:t>230–650公尺</a:t>
            </a:r>
            <a:endParaRPr lang="en-AU" altLang="zh-CN" sz="1800" dirty="0">
              <a:solidFill>
                <a:srgbClr val="B2D8BE"/>
              </a:solidFill>
              <a:latin typeface="Neue Haas Grotesk Text Pro" panose="020B0504020202020204" pitchFamily="34" charset="77"/>
              <a:ea typeface="Microsoft JhengHei" panose="020B0604030504040204" pitchFamily="34" charset="-120"/>
            </a:endParaRPr>
          </a:p>
          <a:p>
            <a:r>
              <a:rPr lang="zh-CN" altLang="en-US" sz="1800" dirty="0">
                <a:solidFill>
                  <a:srgbClr val="B2D8BE"/>
                </a:solidFill>
                <a:latin typeface="Neue Haas Grotesk Text Pro" panose="020B0504020202020204" pitchFamily="34" charset="77"/>
                <a:ea typeface="Microsoft JhengHei" panose="020B0604030504040204" pitchFamily="34" charset="-120"/>
              </a:rPr>
              <a:t>（755–2,133英尺）</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997653" y="4968148"/>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997653" y="4102100"/>
            <a:ext cx="0" cy="86604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9059556" y="4795479"/>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2" name="TextBox 1">
            <a:extLst>
              <a:ext uri="{FF2B5EF4-FFF2-40B4-BE49-F238E27FC236}">
                <a16:creationId xmlns:a16="http://schemas.microsoft.com/office/drawing/2014/main" id="{99F0A5AD-E178-4B01-2FA8-0CF0198D63CD}"/>
              </a:ext>
            </a:extLst>
          </p:cNvPr>
          <p:cNvSpPr txBox="1"/>
          <p:nvPr/>
        </p:nvSpPr>
        <p:spPr>
          <a:xfrm>
            <a:off x="9228352" y="5836182"/>
            <a:ext cx="1418771"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0–499</a:t>
            </a:r>
            <a:r>
              <a:rPr lang="zh-Hant" sz="1400" u="none" strike="noStrike" dirty="0">
                <a:solidFill>
                  <a:schemeClr val="accent1"/>
                </a:solidFill>
                <a:latin typeface="Neue Haas Grotesk Text Pro"/>
                <a:ea typeface="Microsoft JhengHei" panose="020B0604030504040204" pitchFamily="34" charset="-120"/>
              </a:rPr>
              <a:t>公尺</a:t>
            </a:r>
            <a:br>
              <a:rPr lang="en-AU" altLang="zh-Hant" sz="1400" u="none" strike="noStrike" dirty="0">
                <a:solidFill>
                  <a:schemeClr val="accent1"/>
                </a:solidFill>
                <a:latin typeface="Microsoft JhengHei" panose="020B0604030504040204" pitchFamily="34" charset="-120"/>
                <a:ea typeface="Microsoft JhengHei" panose="020B0604030504040204" pitchFamily="34" charset="-120"/>
              </a:rPr>
            </a:br>
            <a:r>
              <a:rPr lang="en-AU" altLang="zh-Hant" sz="1400" dirty="0">
                <a:solidFill>
                  <a:schemeClr val="accent1"/>
                </a:solidFill>
                <a:latin typeface="Microsoft JhengHei" panose="020B0604030504040204" pitchFamily="34" charset="-120"/>
                <a:ea typeface="Microsoft JhengHei" panose="020B0604030504040204" pitchFamily="34" charset="-120"/>
              </a:rPr>
              <a:t>(</a:t>
            </a:r>
            <a:r>
              <a:rPr lang="zh-Hant" sz="1400" u="none" strike="noStrike" dirty="0">
                <a:solidFill>
                  <a:schemeClr val="accent1"/>
                </a:solidFill>
                <a:latin typeface="Microsoft JhengHei" panose="020B0604030504040204" pitchFamily="34" charset="-120"/>
                <a:ea typeface="Microsoft JhengHei" panose="020B0604030504040204" pitchFamily="34" charset="-120"/>
              </a:rPr>
              <a:t>0–1,639英尺）</a:t>
            </a:r>
          </a:p>
        </p:txBody>
      </p:sp>
      <p:sp>
        <p:nvSpPr>
          <p:cNvPr id="11" name="TextBox 10">
            <a:extLst>
              <a:ext uri="{FF2B5EF4-FFF2-40B4-BE49-F238E27FC236}">
                <a16:creationId xmlns:a16="http://schemas.microsoft.com/office/drawing/2014/main" id="{B1BC3A07-9640-1A76-B504-BA516920D923}"/>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500–749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（1,640–2,459英尺）</a:t>
            </a:r>
          </a:p>
        </p:txBody>
      </p:sp>
      <p:sp>
        <p:nvSpPr>
          <p:cNvPr id="12" name="TextBox 11">
            <a:extLst>
              <a:ext uri="{FF2B5EF4-FFF2-40B4-BE49-F238E27FC236}">
                <a16:creationId xmlns:a16="http://schemas.microsoft.com/office/drawing/2014/main" id="{C12A5F7B-62F2-AB0B-2BBF-CC4E3CFE4C66}"/>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750–999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（2,460–3,279英尺）</a:t>
            </a:r>
          </a:p>
        </p:txBody>
      </p:sp>
      <p:sp>
        <p:nvSpPr>
          <p:cNvPr id="13" name="TextBox 12">
            <a:extLst>
              <a:ext uri="{FF2B5EF4-FFF2-40B4-BE49-F238E27FC236}">
                <a16:creationId xmlns:a16="http://schemas.microsoft.com/office/drawing/2014/main" id="{A5F3ED1F-62DC-231D-9A50-E2A85D7A4D61}"/>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非常高</a:t>
            </a:r>
          </a:p>
          <a:p>
            <a:r>
              <a:rPr lang="zh-CN" altLang="en-US" sz="1400" dirty="0">
                <a:solidFill>
                  <a:srgbClr val="601329"/>
                </a:solidFill>
                <a:latin typeface="Microsoft JhengHei" panose="020B0604030504040204" pitchFamily="34" charset="-120"/>
                <a:ea typeface="Microsoft JhengHei" panose="020B0604030504040204" pitchFamily="34" charset="-120"/>
              </a:rPr>
              <a:t>1000公尺以上</a:t>
            </a:r>
          </a:p>
          <a:p>
            <a:r>
              <a:rPr lang="zh-CN" altLang="en-US" sz="1400" dirty="0">
                <a:solidFill>
                  <a:srgbClr val="601329"/>
                </a:solidFill>
                <a:latin typeface="Microsoft JhengHei" panose="020B0604030504040204" pitchFamily="34" charset="-120"/>
                <a:ea typeface="Microsoft JhengHei" panose="020B0604030504040204" pitchFamily="34" charset="-120"/>
              </a:rPr>
              <a:t>（&gt;3,280英尺以上）</a:t>
            </a:r>
          </a:p>
        </p:txBody>
      </p:sp>
    </p:spTree>
    <p:extLst>
      <p:ext uri="{BB962C8B-B14F-4D97-AF65-F5344CB8AC3E}">
        <p14:creationId xmlns:p14="http://schemas.microsoft.com/office/powerpoint/2010/main" val="500136252"/>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zh-CN" altLang="en-US" b="1" dirty="0">
                <a:solidFill>
                  <a:schemeClr val="accent1"/>
                </a:solidFill>
              </a:rPr>
              <a:t>土壤</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3886345" cy="1530521"/>
          </a:xfrm>
        </p:spPr>
        <p:txBody>
          <a:bodyPr/>
          <a:lstStyle/>
          <a:p>
            <a:r>
              <a:rPr lang="zh-CN" altLang="en-US" dirty="0"/>
              <a:t>阿德雷德山的土壤在結構和化學性質上差異很大。該地區混合了灰棕色或棕色壤質砂，並有覆蓋在黏土底土上的沙質土壤。由於地形（從陡坡到起伏的丘陵），土壤深度也各不相同，導致山頂有淺層石質土壤，底部有深層泥炭狀黏土。</a:t>
            </a:r>
          </a:p>
        </p:txBody>
      </p:sp>
    </p:spTree>
    <p:extLst>
      <p:ext uri="{BB962C8B-B14F-4D97-AF65-F5344CB8AC3E}">
        <p14:creationId xmlns:p14="http://schemas.microsoft.com/office/powerpoint/2010/main" val="4249917559"/>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5" descr="A map of australia with blue spots  AI-generated content may be incorrect.">
            <a:extLst>
              <a:ext uri="{FF2B5EF4-FFF2-40B4-BE49-F238E27FC236}">
                <a16:creationId xmlns:a16="http://schemas.microsoft.com/office/drawing/2014/main" id="{2BBF5937-2B3E-1267-BCA5-4C384B7AA7C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60364" y="0"/>
            <a:ext cx="12191998" cy="6858000"/>
          </a:xfrm>
          <a:prstGeom prst="rect">
            <a:avLst/>
          </a:prstGeom>
          <a:noFill/>
        </p:spPr>
      </p:pic>
      <p:sp>
        <p:nvSpPr>
          <p:cNvPr id="5" name="Title 2">
            <a:extLst>
              <a:ext uri="{FF2B5EF4-FFF2-40B4-BE49-F238E27FC236}">
                <a16:creationId xmlns:a16="http://schemas.microsoft.com/office/drawing/2014/main" id="{C15ED5AB-73CE-4B1F-C5FB-3C5C77DB9385}"/>
              </a:ext>
            </a:extLst>
          </p:cNvPr>
          <p:cNvSpPr txBox="1">
            <a:spLocks/>
          </p:cNvSpPr>
          <p:nvPr/>
        </p:nvSpPr>
        <p:spPr>
          <a:xfrm>
            <a:off x="516163" y="584200"/>
            <a:ext cx="6158452"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b="1" dirty="0">
                <a:solidFill>
                  <a:schemeClr val="accent2"/>
                </a:solidFill>
                <a:latin typeface="Microsoft JhengHei" panose="020B0604030504040204" pitchFamily="34" charset="-120"/>
                <a:ea typeface="Microsoft JhengHei" panose="020B0604030504040204" pitchFamily="34" charset="-120"/>
              </a:rPr>
              <a:t>塔斯馬尼亞</a:t>
            </a:r>
            <a:endParaRPr lang="en-US" b="1" dirty="0">
              <a:solidFill>
                <a:schemeClr val="accent2"/>
              </a:solidFill>
              <a:latin typeface="Microsoft JhengHei" panose="020B0604030504040204" pitchFamily="34" charset="-120"/>
              <a:ea typeface="Microsoft JhengHei" panose="020B0604030504040204" pitchFamily="34" charset="-120"/>
            </a:endParaRPr>
          </a:p>
        </p:txBody>
      </p:sp>
      <p:sp>
        <p:nvSpPr>
          <p:cNvPr id="6" name="object 58">
            <a:extLst>
              <a:ext uri="{FF2B5EF4-FFF2-40B4-BE49-F238E27FC236}">
                <a16:creationId xmlns:a16="http://schemas.microsoft.com/office/drawing/2014/main" id="{6B837AA5-DA1C-14AF-9EA5-9C032FE2A3BB}"/>
              </a:ext>
            </a:extLst>
          </p:cNvPr>
          <p:cNvSpPr txBox="1"/>
          <p:nvPr/>
        </p:nvSpPr>
        <p:spPr>
          <a:xfrm>
            <a:off x="6180524" y="5354005"/>
            <a:ext cx="2314576" cy="211212"/>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400" b="1" dirty="0">
                <a:latin typeface="Microsoft JhengHei" panose="020B0604030504040204" pitchFamily="34" charset="-120"/>
                <a:ea typeface="Microsoft JhengHei" panose="020B0604030504040204" pitchFamily="34" charset="-120"/>
                <a:cs typeface="Hellix SemiBold"/>
              </a:rPr>
              <a:t>休恩/海峽</a:t>
            </a:r>
            <a:endParaRPr lang="en-US" sz="1400" b="1" dirty="0">
              <a:latin typeface="Microsoft JhengHei" panose="020B0604030504040204" pitchFamily="34" charset="-120"/>
              <a:ea typeface="Microsoft JhengHei" panose="020B0604030504040204" pitchFamily="34" charset="-120"/>
              <a:cs typeface="Hellix SemiBold"/>
            </a:endParaRPr>
          </a:p>
        </p:txBody>
      </p:sp>
      <p:sp>
        <p:nvSpPr>
          <p:cNvPr id="7" name="object 58">
            <a:extLst>
              <a:ext uri="{FF2B5EF4-FFF2-40B4-BE49-F238E27FC236}">
                <a16:creationId xmlns:a16="http://schemas.microsoft.com/office/drawing/2014/main" id="{E6DE32CD-2799-7EE9-98D4-DE0D0FF49DD2}"/>
              </a:ext>
            </a:extLst>
          </p:cNvPr>
          <p:cNvSpPr txBox="1"/>
          <p:nvPr/>
        </p:nvSpPr>
        <p:spPr>
          <a:xfrm>
            <a:off x="6180524" y="4694290"/>
            <a:ext cx="1419362" cy="211212"/>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400" b="1" dirty="0">
                <a:latin typeface="Microsoft JhengHei" panose="020B0604030504040204" pitchFamily="34" charset="-120"/>
                <a:ea typeface="Microsoft JhengHei" panose="020B0604030504040204" pitchFamily="34" charset="-120"/>
                <a:cs typeface="Hellix SemiBold"/>
              </a:rPr>
              <a:t>德文特河谷</a:t>
            </a:r>
            <a:endParaRPr lang="en-US" sz="1400" b="1" dirty="0">
              <a:latin typeface="Microsoft JhengHei" panose="020B0604030504040204" pitchFamily="34" charset="-120"/>
              <a:ea typeface="Microsoft JhengHei" panose="020B0604030504040204" pitchFamily="34" charset="-120"/>
              <a:cs typeface="Hellix SemiBold"/>
            </a:endParaRPr>
          </a:p>
        </p:txBody>
      </p:sp>
      <p:sp>
        <p:nvSpPr>
          <p:cNvPr id="8" name="object 58">
            <a:extLst>
              <a:ext uri="{FF2B5EF4-FFF2-40B4-BE49-F238E27FC236}">
                <a16:creationId xmlns:a16="http://schemas.microsoft.com/office/drawing/2014/main" id="{B0DF9642-0C45-7867-BE77-E2C500A8A46D}"/>
              </a:ext>
            </a:extLst>
          </p:cNvPr>
          <p:cNvSpPr txBox="1"/>
          <p:nvPr/>
        </p:nvSpPr>
        <p:spPr>
          <a:xfrm>
            <a:off x="7158236" y="3964712"/>
            <a:ext cx="1808692" cy="211212"/>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400" b="1" dirty="0">
                <a:latin typeface="Microsoft JhengHei" panose="020B0604030504040204" pitchFamily="34" charset="-120"/>
                <a:ea typeface="Microsoft JhengHei" panose="020B0604030504040204" pitchFamily="34" charset="-120"/>
                <a:cs typeface="Hellix SemiBold"/>
              </a:rPr>
              <a:t>煤河谷</a:t>
            </a:r>
            <a:endParaRPr lang="en-US" sz="1400" b="1" dirty="0">
              <a:latin typeface="Microsoft JhengHei" panose="020B0604030504040204" pitchFamily="34" charset="-120"/>
              <a:ea typeface="Microsoft JhengHei" panose="020B0604030504040204" pitchFamily="34" charset="-120"/>
              <a:cs typeface="Hellix SemiBold"/>
            </a:endParaRPr>
          </a:p>
        </p:txBody>
      </p:sp>
      <p:sp>
        <p:nvSpPr>
          <p:cNvPr id="9" name="object 58">
            <a:extLst>
              <a:ext uri="{FF2B5EF4-FFF2-40B4-BE49-F238E27FC236}">
                <a16:creationId xmlns:a16="http://schemas.microsoft.com/office/drawing/2014/main" id="{B45A7A35-5338-3D65-73D8-4E1983B92703}"/>
              </a:ext>
            </a:extLst>
          </p:cNvPr>
          <p:cNvSpPr txBox="1"/>
          <p:nvPr/>
        </p:nvSpPr>
        <p:spPr>
          <a:xfrm>
            <a:off x="9632816" y="2942434"/>
            <a:ext cx="1824194" cy="211212"/>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400" b="1" dirty="0">
                <a:latin typeface="Microsoft JhengHei" panose="020B0604030504040204" pitchFamily="34" charset="-120"/>
                <a:ea typeface="Microsoft JhengHei" panose="020B0604030504040204" pitchFamily="34" charset="-120"/>
                <a:cs typeface="Hellix SemiBold"/>
              </a:rPr>
              <a:t>東海岸</a:t>
            </a:r>
            <a:endParaRPr lang="en-US" sz="1400" b="1" dirty="0">
              <a:latin typeface="Microsoft JhengHei" panose="020B0604030504040204" pitchFamily="34" charset="-120"/>
              <a:ea typeface="Microsoft JhengHei" panose="020B0604030504040204" pitchFamily="34" charset="-120"/>
              <a:cs typeface="Hellix SemiBold"/>
            </a:endParaRPr>
          </a:p>
        </p:txBody>
      </p:sp>
      <p:sp>
        <p:nvSpPr>
          <p:cNvPr id="10" name="object 58">
            <a:extLst>
              <a:ext uri="{FF2B5EF4-FFF2-40B4-BE49-F238E27FC236}">
                <a16:creationId xmlns:a16="http://schemas.microsoft.com/office/drawing/2014/main" id="{ABDEDE6C-425C-6CAF-0498-C1DB34FFFE1E}"/>
              </a:ext>
            </a:extLst>
          </p:cNvPr>
          <p:cNvSpPr txBox="1"/>
          <p:nvPr/>
        </p:nvSpPr>
        <p:spPr>
          <a:xfrm>
            <a:off x="5917486" y="1489915"/>
            <a:ext cx="1871820" cy="211212"/>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400" b="1" dirty="0">
                <a:latin typeface="Microsoft JhengHei" panose="020B0604030504040204" pitchFamily="34" charset="-120"/>
                <a:ea typeface="Microsoft JhengHei" panose="020B0604030504040204" pitchFamily="34" charset="-120"/>
                <a:cs typeface="Hellix SemiBold"/>
              </a:rPr>
              <a:t>西北</a:t>
            </a:r>
            <a:endParaRPr lang="en-US" sz="1400" b="1" dirty="0">
              <a:latin typeface="Microsoft JhengHei" panose="020B0604030504040204" pitchFamily="34" charset="-120"/>
              <a:ea typeface="Microsoft JhengHei" panose="020B0604030504040204" pitchFamily="34" charset="-120"/>
              <a:cs typeface="Hellix SemiBold"/>
            </a:endParaRPr>
          </a:p>
        </p:txBody>
      </p:sp>
      <p:sp>
        <p:nvSpPr>
          <p:cNvPr id="11" name="object 58">
            <a:extLst>
              <a:ext uri="{FF2B5EF4-FFF2-40B4-BE49-F238E27FC236}">
                <a16:creationId xmlns:a16="http://schemas.microsoft.com/office/drawing/2014/main" id="{6880D045-90FA-0BCD-37D9-EC9706689C75}"/>
              </a:ext>
            </a:extLst>
          </p:cNvPr>
          <p:cNvSpPr txBox="1"/>
          <p:nvPr/>
        </p:nvSpPr>
        <p:spPr>
          <a:xfrm>
            <a:off x="8495100" y="1384309"/>
            <a:ext cx="1827880" cy="211212"/>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400" b="1" dirty="0">
                <a:latin typeface="Microsoft JhengHei" panose="020B0604030504040204" pitchFamily="34" charset="-120"/>
                <a:ea typeface="Microsoft JhengHei" panose="020B0604030504040204" pitchFamily="34" charset="-120"/>
                <a:cs typeface="Hellix SemiBold"/>
              </a:rPr>
              <a:t>派珀斯河</a:t>
            </a:r>
            <a:endParaRPr lang="en-US" sz="1400" b="1" dirty="0">
              <a:latin typeface="Microsoft JhengHei" panose="020B0604030504040204" pitchFamily="34" charset="-120"/>
              <a:ea typeface="Microsoft JhengHei" panose="020B0604030504040204" pitchFamily="34" charset="-120"/>
              <a:cs typeface="Hellix SemiBold"/>
            </a:endParaRPr>
          </a:p>
        </p:txBody>
      </p:sp>
      <p:sp>
        <p:nvSpPr>
          <p:cNvPr id="12" name="object 58">
            <a:extLst>
              <a:ext uri="{FF2B5EF4-FFF2-40B4-BE49-F238E27FC236}">
                <a16:creationId xmlns:a16="http://schemas.microsoft.com/office/drawing/2014/main" id="{43E05730-C751-D9D1-8AC6-CEFB0C789CA3}"/>
              </a:ext>
            </a:extLst>
          </p:cNvPr>
          <p:cNvSpPr txBox="1"/>
          <p:nvPr/>
        </p:nvSpPr>
        <p:spPr>
          <a:xfrm>
            <a:off x="7337812" y="2349793"/>
            <a:ext cx="1962152" cy="211212"/>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400" b="1" dirty="0">
                <a:latin typeface="Microsoft JhengHei" panose="020B0604030504040204" pitchFamily="34" charset="-120"/>
                <a:ea typeface="Microsoft JhengHei" panose="020B0604030504040204" pitchFamily="34" charset="-120"/>
                <a:cs typeface="Hellix SemiBold"/>
              </a:rPr>
              <a:t>塔瑪河谷</a:t>
            </a:r>
            <a:endParaRPr lang="en-US" sz="1400" b="1" dirty="0">
              <a:latin typeface="Microsoft JhengHei" panose="020B0604030504040204" pitchFamily="34" charset="-120"/>
              <a:ea typeface="Microsoft JhengHei" panose="020B0604030504040204" pitchFamily="34" charset="-120"/>
              <a:cs typeface="Hellix SemiBold"/>
            </a:endParaRPr>
          </a:p>
        </p:txBody>
      </p:sp>
      <p:sp>
        <p:nvSpPr>
          <p:cNvPr id="13" name="Title 2">
            <a:extLst>
              <a:ext uri="{FF2B5EF4-FFF2-40B4-BE49-F238E27FC236}">
                <a16:creationId xmlns:a16="http://schemas.microsoft.com/office/drawing/2014/main" id="{B9EB7ED7-21F9-C8DF-88BE-AC755CFCEEA1}"/>
              </a:ext>
            </a:extLst>
          </p:cNvPr>
          <p:cNvSpPr txBox="1">
            <a:spLocks/>
          </p:cNvSpPr>
          <p:nvPr/>
        </p:nvSpPr>
        <p:spPr>
          <a:xfrm>
            <a:off x="626166" y="1365611"/>
            <a:ext cx="2641826"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sz="3200" b="1" dirty="0">
                <a:solidFill>
                  <a:schemeClr val="accent3"/>
                </a:solidFill>
                <a:latin typeface="Microsoft JhengHei" panose="020B0604030504040204" pitchFamily="34" charset="-120"/>
                <a:ea typeface="Microsoft JhengHei" panose="020B0604030504040204" pitchFamily="34" charset="-120"/>
              </a:rPr>
              <a:t>葡萄酒種植區</a:t>
            </a:r>
          </a:p>
        </p:txBody>
      </p:sp>
    </p:spTree>
    <p:extLst>
      <p:ext uri="{BB962C8B-B14F-4D97-AF65-F5344CB8AC3E}">
        <p14:creationId xmlns:p14="http://schemas.microsoft.com/office/powerpoint/2010/main" val="3980614271"/>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r>
              <a:rPr lang="zh-CN" altLang="en-US" dirty="0"/>
              <a:t>優質涼爽氣候區</a:t>
            </a:r>
          </a:p>
          <a:p>
            <a:r>
              <a:rPr lang="zh-CN" altLang="en-US" dirty="0"/>
              <a:t>氣泡酒仙境</a:t>
            </a:r>
          </a:p>
          <a:p>
            <a:r>
              <a:rPr lang="zh-CN" altLang="en-US" dirty="0"/>
              <a:t>美食天堂</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zh-CN" altLang="en-US" b="1" dirty="0">
                <a:solidFill>
                  <a:schemeClr val="accent1"/>
                </a:solidFill>
              </a:rPr>
              <a:t>塔斯馬尼亞</a:t>
            </a:r>
          </a:p>
        </p:txBody>
      </p:sp>
    </p:spTree>
    <p:extLst>
      <p:ext uri="{BB962C8B-B14F-4D97-AF65-F5344CB8AC3E}">
        <p14:creationId xmlns:p14="http://schemas.microsoft.com/office/powerpoint/2010/main" val="4214765211"/>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2364764"/>
            <a:ext cx="5334275" cy="820910"/>
          </a:xfrm>
        </p:spPr>
        <p:txBody>
          <a:bodyPr/>
          <a:lstStyle/>
          <a:p>
            <a:r>
              <a:rPr lang="zh-CN" altLang="en-US" b="1" dirty="0">
                <a:solidFill>
                  <a:schemeClr val="accent1"/>
                </a:solidFill>
                <a:latin typeface="Microsoft JhengHei" panose="020B0604030504040204" pitchFamily="34" charset="-120"/>
              </a:rPr>
              <a:t>氣候</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4082781"/>
            <a:ext cx="5183398" cy="584775"/>
          </a:xfrm>
          <a:prstGeom prst="rect">
            <a:avLst/>
          </a:prstGeom>
          <a:noFill/>
        </p:spPr>
        <p:txBody>
          <a:bodyPr wrap="square" rtlCol="0">
            <a:spAutoFit/>
          </a:bodyPr>
          <a:lstStyle/>
          <a:p>
            <a:pPr algn="l"/>
            <a:r>
              <a:rPr lang="zh-CN" altLang="en-US" sz="3200" b="1" dirty="0">
                <a:solidFill>
                  <a:schemeClr val="bg1"/>
                </a:solidFill>
                <a:effectLst/>
                <a:latin typeface="Microsoft JhengHei" panose="020B0604030504040204" pitchFamily="34" charset="-120"/>
                <a:ea typeface="Microsoft JhengHei" panose="020B0604030504040204" pitchFamily="34" charset="-120"/>
                <a:cs typeface="Inter Display" panose="02000503000000020004" pitchFamily="2" charset="0"/>
              </a:rPr>
              <a:t>溫帶</a:t>
            </a:r>
          </a:p>
        </p:txBody>
      </p:sp>
      <p:sp>
        <p:nvSpPr>
          <p:cNvPr id="4" name="TextBox 3">
            <a:extLst>
              <a:ext uri="{FF2B5EF4-FFF2-40B4-BE49-F238E27FC236}">
                <a16:creationId xmlns:a16="http://schemas.microsoft.com/office/drawing/2014/main" id="{F6F05948-33DB-055B-AE2C-CEF9374E5478}"/>
              </a:ext>
            </a:extLst>
          </p:cNvPr>
          <p:cNvSpPr txBox="1"/>
          <p:nvPr/>
        </p:nvSpPr>
        <p:spPr>
          <a:xfrm>
            <a:off x="527854" y="4696919"/>
            <a:ext cx="2612926" cy="535531"/>
          </a:xfrm>
          <a:prstGeom prst="rect">
            <a:avLst/>
          </a:prstGeom>
          <a:noFill/>
        </p:spPr>
        <p:txBody>
          <a:bodyPr wrap="square" rtlCol="0">
            <a:spAutoFit/>
          </a:bodyPr>
          <a:lstStyle/>
          <a:p>
            <a:pPr>
              <a:lnSpc>
                <a:spcPct val="90000"/>
              </a:lnSpc>
            </a:pPr>
            <a:r>
              <a:rPr lang="zh-CN" altLang="en-US" sz="1600" b="1" dirty="0">
                <a:solidFill>
                  <a:schemeClr val="bg1"/>
                </a:solidFill>
                <a:latin typeface="Microsoft JhengHei" panose="020B0604030504040204" pitchFamily="34" charset="-120"/>
                <a:ea typeface="Microsoft JhengHei" panose="020B0604030504040204" pitchFamily="34" charset="-120"/>
              </a:rPr>
              <a:t>受到塔斯曼海、巴斯海峽和印度洋的海洋影響</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b="1" dirty="0">
                <a:solidFill>
                  <a:schemeClr val="accent3"/>
                </a:solidFill>
                <a:latin typeface="Microsoft JhengHei" panose="020B0604030504040204" pitchFamily="34" charset="-120"/>
                <a:ea typeface="Microsoft JhengHei" panose="020B0604030504040204" pitchFamily="34" charset="-120"/>
              </a:rPr>
              <a:t>海拔</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8" y="3748036"/>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b="1" dirty="0">
                <a:solidFill>
                  <a:schemeClr val="accent3"/>
                </a:solidFill>
                <a:ea typeface="Microsoft JhengHei" panose="020B0604030504040204" pitchFamily="34" charset="-120"/>
              </a:rPr>
              <a:t>塔斯馬尼亞</a:t>
            </a:r>
          </a:p>
          <a:p>
            <a:r>
              <a:rPr lang="zh-CN" altLang="en-US" sz="1800" dirty="0">
                <a:solidFill>
                  <a:srgbClr val="B2D8BE"/>
                </a:solidFill>
                <a:latin typeface="Neue Haas Grotesk Text Pro" panose="020B0504020202020204" pitchFamily="34" charset="77"/>
                <a:ea typeface="Microsoft JhengHei" panose="020B0604030504040204" pitchFamily="34" charset="-120"/>
              </a:rPr>
              <a:t>0–126公尺（0–4,147英尺）</a:t>
            </a:r>
          </a:p>
          <a:p>
            <a:r>
              <a:rPr lang="zh-CN" altLang="en-US" sz="1400" dirty="0">
                <a:solidFill>
                  <a:srgbClr val="B2D8BE"/>
                </a:solidFill>
                <a:ea typeface="Microsoft JhengHei" panose="020B0604030504040204" pitchFamily="34" charset="-120"/>
              </a:rPr>
              <a:t>大多數葡萄園都低於100公尺</a:t>
            </a:r>
            <a:endParaRPr lang="en-US" sz="1400" dirty="0">
              <a:solidFill>
                <a:srgbClr val="B2D8BE"/>
              </a:solidFill>
              <a:latin typeface="Neue Haas Grotesk Text Pro" panose="020B0504020202020204" pitchFamily="34" charset="77"/>
              <a:ea typeface="Microsoft JhengHei" panose="020B0604030504040204" pitchFamily="34" charset="-120"/>
            </a:endParaRP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2" name="TextBox 1">
            <a:extLst>
              <a:ext uri="{FF2B5EF4-FFF2-40B4-BE49-F238E27FC236}">
                <a16:creationId xmlns:a16="http://schemas.microsoft.com/office/drawing/2014/main" id="{8A483E2D-3783-0F89-EA86-26CF19F98EA1}"/>
              </a:ext>
            </a:extLst>
          </p:cNvPr>
          <p:cNvSpPr txBox="1"/>
          <p:nvPr/>
        </p:nvSpPr>
        <p:spPr>
          <a:xfrm>
            <a:off x="9228352" y="5836182"/>
            <a:ext cx="1418771"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0–499</a:t>
            </a:r>
            <a:r>
              <a:rPr lang="zh-Hant" sz="1400" u="none" strike="noStrike" dirty="0">
                <a:solidFill>
                  <a:schemeClr val="accent1"/>
                </a:solidFill>
                <a:latin typeface="Neue Haas Grotesk Text Pro"/>
                <a:ea typeface="Microsoft JhengHei" panose="020B0604030504040204" pitchFamily="34" charset="-120"/>
              </a:rPr>
              <a:t>公尺</a:t>
            </a:r>
            <a:br>
              <a:rPr lang="en-AU" altLang="zh-Hant" sz="1400" u="none" strike="noStrike" dirty="0">
                <a:solidFill>
                  <a:schemeClr val="accent1"/>
                </a:solidFill>
                <a:latin typeface="Microsoft JhengHei" panose="020B0604030504040204" pitchFamily="34" charset="-120"/>
                <a:ea typeface="Microsoft JhengHei" panose="020B0604030504040204" pitchFamily="34" charset="-120"/>
              </a:rPr>
            </a:br>
            <a:r>
              <a:rPr lang="en-AU" altLang="zh-Hant" sz="1400" dirty="0">
                <a:solidFill>
                  <a:schemeClr val="accent1"/>
                </a:solidFill>
                <a:latin typeface="Microsoft JhengHei" panose="020B0604030504040204" pitchFamily="34" charset="-120"/>
                <a:ea typeface="Microsoft JhengHei" panose="020B0604030504040204" pitchFamily="34" charset="-120"/>
              </a:rPr>
              <a:t>(</a:t>
            </a:r>
            <a:r>
              <a:rPr lang="zh-Hant" sz="1400" u="none" strike="noStrike" dirty="0">
                <a:solidFill>
                  <a:schemeClr val="accent1"/>
                </a:solidFill>
                <a:latin typeface="Microsoft JhengHei" panose="020B0604030504040204" pitchFamily="34" charset="-120"/>
                <a:ea typeface="Microsoft JhengHei" panose="020B0604030504040204" pitchFamily="34" charset="-120"/>
              </a:rPr>
              <a:t>0–1,639英尺）</a:t>
            </a:r>
          </a:p>
        </p:txBody>
      </p:sp>
      <p:sp>
        <p:nvSpPr>
          <p:cNvPr id="11" name="TextBox 10">
            <a:extLst>
              <a:ext uri="{FF2B5EF4-FFF2-40B4-BE49-F238E27FC236}">
                <a16:creationId xmlns:a16="http://schemas.microsoft.com/office/drawing/2014/main" id="{4325A0DD-3B05-8162-06F1-71DA30B6C834}"/>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500–749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（1,640–2,459英尺）</a:t>
            </a:r>
          </a:p>
        </p:txBody>
      </p:sp>
      <p:sp>
        <p:nvSpPr>
          <p:cNvPr id="12" name="TextBox 11">
            <a:extLst>
              <a:ext uri="{FF2B5EF4-FFF2-40B4-BE49-F238E27FC236}">
                <a16:creationId xmlns:a16="http://schemas.microsoft.com/office/drawing/2014/main" id="{7CFEB8FE-C7FE-A262-C175-D9554A5D093E}"/>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750–999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（2,460–3,279英尺）</a:t>
            </a:r>
          </a:p>
        </p:txBody>
      </p:sp>
      <p:sp>
        <p:nvSpPr>
          <p:cNvPr id="13" name="TextBox 12">
            <a:extLst>
              <a:ext uri="{FF2B5EF4-FFF2-40B4-BE49-F238E27FC236}">
                <a16:creationId xmlns:a16="http://schemas.microsoft.com/office/drawing/2014/main" id="{1CFD0670-8DF7-0F40-1CE3-AB732D6E813E}"/>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非常高</a:t>
            </a:r>
          </a:p>
          <a:p>
            <a:r>
              <a:rPr lang="zh-CN" altLang="en-US" sz="1400" dirty="0">
                <a:solidFill>
                  <a:srgbClr val="601329"/>
                </a:solidFill>
                <a:latin typeface="Microsoft JhengHei" panose="020B0604030504040204" pitchFamily="34" charset="-120"/>
                <a:ea typeface="Microsoft JhengHei" panose="020B0604030504040204" pitchFamily="34" charset="-120"/>
              </a:rPr>
              <a:t>1000公尺以上</a:t>
            </a:r>
          </a:p>
          <a:p>
            <a:r>
              <a:rPr lang="zh-CN" altLang="en-US" sz="1400" dirty="0">
                <a:solidFill>
                  <a:srgbClr val="601329"/>
                </a:solidFill>
                <a:latin typeface="Microsoft JhengHei" panose="020B0604030504040204" pitchFamily="34" charset="-120"/>
                <a:ea typeface="Microsoft JhengHei" panose="020B0604030504040204" pitchFamily="34" charset="-120"/>
              </a:rPr>
              <a:t>（&gt;3,280英尺以上）</a:t>
            </a:r>
          </a:p>
        </p:txBody>
      </p:sp>
    </p:spTree>
    <p:extLst>
      <p:ext uri="{BB962C8B-B14F-4D97-AF65-F5344CB8AC3E}">
        <p14:creationId xmlns:p14="http://schemas.microsoft.com/office/powerpoint/2010/main" val="660998949"/>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zh-CN" altLang="en-US" b="1" dirty="0">
                <a:solidFill>
                  <a:schemeClr val="accent1"/>
                </a:solidFill>
              </a:rPr>
              <a:t>土壤</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278231" cy="1530521"/>
          </a:xfrm>
        </p:spPr>
        <p:txBody>
          <a:bodyPr/>
          <a:lstStyle/>
          <a:p>
            <a:r>
              <a:rPr lang="zh-CN" altLang="en-US" dirty="0"/>
              <a:t>在較低的斜坡上，葡萄園的土壤以古代砂岩、泥岩、河流沉積物和火山成因的火成岩為特色。砂岩和片岩出現在德文特河谷。煤河谷有泥炭沖積土和低腐殖質砂土。派珀斯河擁有深厚、排水良好、鬆脆的土壤，而塔瑪河谷則是黏土和石灰岩底層上的礫石玄武岩。</a:t>
            </a:r>
          </a:p>
        </p:txBody>
      </p:sp>
    </p:spTree>
    <p:extLst>
      <p:ext uri="{BB962C8B-B14F-4D97-AF65-F5344CB8AC3E}">
        <p14:creationId xmlns:p14="http://schemas.microsoft.com/office/powerpoint/2010/main" val="1518133668"/>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30773-CC6D-7F75-8755-6FA9193CE70A}"/>
            </a:ext>
          </a:extLst>
        </p:cNvPr>
        <p:cNvGrpSpPr/>
        <p:nvPr/>
      </p:nvGrpSpPr>
      <p:grpSpPr>
        <a:xfrm>
          <a:off x="0" y="0"/>
          <a:ext cx="0" cy="0"/>
          <a:chOff x="0" y="0"/>
          <a:chExt cx="0" cy="0"/>
        </a:xfrm>
      </p:grpSpPr>
      <p:cxnSp>
        <p:nvCxnSpPr>
          <p:cNvPr id="30" name="Straight Connector 29">
            <a:extLst>
              <a:ext uri="{FF2B5EF4-FFF2-40B4-BE49-F238E27FC236}">
                <a16:creationId xmlns:a16="http://schemas.microsoft.com/office/drawing/2014/main" id="{B5D0F734-7C09-5E2A-9F9A-A2F814E7EF02}"/>
              </a:ext>
            </a:extLst>
          </p:cNvPr>
          <p:cNvCxnSpPr>
            <a:cxnSpLocks/>
          </p:cNvCxnSpPr>
          <p:nvPr/>
        </p:nvCxnSpPr>
        <p:spPr>
          <a:xfrm flipV="1">
            <a:off x="7753968" y="2681997"/>
            <a:ext cx="0" cy="187127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FEECD99-5D83-1F04-9264-38E122D99FF4}"/>
              </a:ext>
            </a:extLst>
          </p:cNvPr>
          <p:cNvCxnSpPr>
            <a:cxnSpLocks/>
          </p:cNvCxnSpPr>
          <p:nvPr/>
        </p:nvCxnSpPr>
        <p:spPr>
          <a:xfrm>
            <a:off x="6744074" y="2525779"/>
            <a:ext cx="1056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CC8B5968-10E4-0500-61CD-BBE1B4898828}"/>
              </a:ext>
            </a:extLst>
          </p:cNvPr>
          <p:cNvSpPr>
            <a:spLocks noGrp="1"/>
          </p:cNvSpPr>
          <p:nvPr>
            <p:ph type="title" idx="4294967295"/>
          </p:nvPr>
        </p:nvSpPr>
        <p:spPr>
          <a:xfrm>
            <a:off x="635875" y="603120"/>
            <a:ext cx="11283754" cy="1325562"/>
          </a:xfrm>
        </p:spPr>
        <p:txBody>
          <a:bodyPr/>
          <a:lstStyle/>
          <a:p>
            <a:r>
              <a:rPr lang="zh-CN" altLang="en-US" sz="4000" b="1" dirty="0">
                <a:solidFill>
                  <a:schemeClr val="accent2"/>
                </a:solidFill>
                <a:latin typeface="Neue Haas Grotesk Text Pro" panose="020B0504020202020204" pitchFamily="34" charset="77"/>
              </a:rPr>
              <a:t>夏多內
特徵</a:t>
            </a:r>
          </a:p>
        </p:txBody>
      </p:sp>
      <p:sp>
        <p:nvSpPr>
          <p:cNvPr id="4" name="object 58">
            <a:extLst>
              <a:ext uri="{FF2B5EF4-FFF2-40B4-BE49-F238E27FC236}">
                <a16:creationId xmlns:a16="http://schemas.microsoft.com/office/drawing/2014/main" id="{FDCE1E01-DE1F-AB7B-2DA4-D316DBA90B35}"/>
              </a:ext>
            </a:extLst>
          </p:cNvPr>
          <p:cNvSpPr txBox="1"/>
          <p:nvPr/>
        </p:nvSpPr>
        <p:spPr>
          <a:xfrm>
            <a:off x="8444427" y="3021794"/>
            <a:ext cx="2665060" cy="1145186"/>
          </a:xfrm>
          <a:prstGeom prst="rect">
            <a:avLst/>
          </a:prstGeom>
        </p:spPr>
        <p:txBody>
          <a:bodyPr vert="horz" wrap="square" lIns="0" tIns="17145" rIns="0" bIns="0" numCol="2" rtlCol="0" anchor="ctr" anchorCtr="0">
            <a:noAutofit/>
          </a:bodyPr>
          <a:lstStyle/>
          <a:p>
            <a:pPr marL="285750" indent="-285750">
              <a:lnSpc>
                <a:spcPct val="98000"/>
              </a:lnSpc>
              <a:spcAft>
                <a:spcPts val="100"/>
              </a:spcAft>
              <a:buClr>
                <a:schemeClr val="accent3"/>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檸檬</a:t>
            </a:r>
          </a:p>
          <a:p>
            <a:pPr marL="285750" indent="-285750">
              <a:lnSpc>
                <a:spcPct val="98000"/>
              </a:lnSpc>
              <a:spcAft>
                <a:spcPts val="100"/>
              </a:spcAft>
              <a:buClr>
                <a:schemeClr val="accent3"/>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蘋果</a:t>
            </a:r>
          </a:p>
          <a:p>
            <a:pPr marL="285750" indent="-285750">
              <a:lnSpc>
                <a:spcPct val="98000"/>
              </a:lnSpc>
              <a:spcAft>
                <a:spcPts val="100"/>
              </a:spcAft>
              <a:buClr>
                <a:schemeClr val="accent3"/>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梨</a:t>
            </a:r>
          </a:p>
          <a:p>
            <a:pPr marL="285750" indent="-285750">
              <a:lnSpc>
                <a:spcPct val="98000"/>
              </a:lnSpc>
              <a:spcAft>
                <a:spcPts val="100"/>
              </a:spcAft>
              <a:buClr>
                <a:schemeClr val="accent3"/>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桃</a:t>
            </a:r>
          </a:p>
          <a:p>
            <a:pPr marL="285750" indent="-285750">
              <a:lnSpc>
                <a:spcPct val="98000"/>
              </a:lnSpc>
              <a:spcAft>
                <a:spcPts val="100"/>
              </a:spcAft>
              <a:buClr>
                <a:schemeClr val="accent3"/>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油桃</a:t>
            </a:r>
          </a:p>
          <a:p>
            <a:pPr marL="285750" indent="-285750">
              <a:lnSpc>
                <a:spcPct val="98000"/>
              </a:lnSpc>
              <a:spcAft>
                <a:spcPts val="100"/>
              </a:spcAft>
              <a:buClr>
                <a:schemeClr val="accent3"/>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瓜</a:t>
            </a:r>
          </a:p>
          <a:p>
            <a:pPr marL="285750" indent="-285750">
              <a:lnSpc>
                <a:spcPct val="98000"/>
              </a:lnSpc>
              <a:spcAft>
                <a:spcPts val="100"/>
              </a:spcAft>
              <a:buClr>
                <a:schemeClr val="accent3"/>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芒果</a:t>
            </a:r>
          </a:p>
          <a:p>
            <a:pPr marL="285750" indent="-285750">
              <a:lnSpc>
                <a:spcPct val="98000"/>
              </a:lnSpc>
              <a:spcAft>
                <a:spcPts val="100"/>
              </a:spcAft>
              <a:buClr>
                <a:schemeClr val="accent3"/>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鳳梨</a:t>
            </a:r>
          </a:p>
        </p:txBody>
      </p:sp>
      <p:pic>
        <p:nvPicPr>
          <p:cNvPr id="20" name="Picture Placeholder 8">
            <a:extLst>
              <a:ext uri="{FF2B5EF4-FFF2-40B4-BE49-F238E27FC236}">
                <a16:creationId xmlns:a16="http://schemas.microsoft.com/office/drawing/2014/main" id="{448AF2F2-D1CD-C239-99F4-F1CE5C47E0E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480498" y="606294"/>
            <a:ext cx="2114328" cy="6400800"/>
          </a:xfrm>
          <a:prstGeom prst="rect">
            <a:avLst/>
          </a:prstGeom>
        </p:spPr>
      </p:pic>
      <p:sp>
        <p:nvSpPr>
          <p:cNvPr id="21" name="object 10">
            <a:extLst>
              <a:ext uri="{FF2B5EF4-FFF2-40B4-BE49-F238E27FC236}">
                <a16:creationId xmlns:a16="http://schemas.microsoft.com/office/drawing/2014/main" id="{A00BDBD7-7125-5BAC-5885-786137F5A3CB}"/>
              </a:ext>
            </a:extLst>
          </p:cNvPr>
          <p:cNvSpPr txBox="1"/>
          <p:nvPr/>
        </p:nvSpPr>
        <p:spPr>
          <a:xfrm rot="16200000">
            <a:off x="4211544" y="4482042"/>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altLang="zh-CN" sz="36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CHARDONNAY</a:t>
            </a:r>
            <a:endParaRPr lang="en-AU" sz="3600"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24" name="object 58">
            <a:extLst>
              <a:ext uri="{FF2B5EF4-FFF2-40B4-BE49-F238E27FC236}">
                <a16:creationId xmlns:a16="http://schemas.microsoft.com/office/drawing/2014/main" id="{F86D6896-6598-ACBB-09C9-4B8E6842A1E5}"/>
              </a:ext>
            </a:extLst>
          </p:cNvPr>
          <p:cNvSpPr txBox="1"/>
          <p:nvPr/>
        </p:nvSpPr>
        <p:spPr>
          <a:xfrm>
            <a:off x="8444428" y="2761477"/>
            <a:ext cx="3246242" cy="263534"/>
          </a:xfrm>
          <a:prstGeom prst="rect">
            <a:avLst/>
          </a:prstGeom>
          <a:noFill/>
        </p:spPr>
        <p:txBody>
          <a:bodyPr vert="horz" wrap="square" lIns="0" tIns="17145" rIns="0" bIns="0" rtlCol="0">
            <a:spAutoFit/>
          </a:bodyPr>
          <a:lstStyle/>
          <a:p>
            <a:pPr>
              <a:buClr>
                <a:srgbClr val="F40000"/>
              </a:buClr>
            </a:pPr>
            <a:r>
              <a:rPr lang="zh-CN" altLang="en-US" sz="1600" b="1" dirty="0">
                <a:latin typeface="Microsoft JhengHei" panose="020B0604030504040204" pitchFamily="34" charset="-120"/>
                <a:ea typeface="Microsoft JhengHei" panose="020B0604030504040204" pitchFamily="34" charset="-120"/>
                <a:cs typeface="Hellix SemiBold"/>
              </a:rPr>
              <a:t>典型水果風味</a:t>
            </a:r>
          </a:p>
        </p:txBody>
      </p:sp>
      <p:sp>
        <p:nvSpPr>
          <p:cNvPr id="7" name="object 58">
            <a:extLst>
              <a:ext uri="{FF2B5EF4-FFF2-40B4-BE49-F238E27FC236}">
                <a16:creationId xmlns:a16="http://schemas.microsoft.com/office/drawing/2014/main" id="{6E6E290E-7C54-41B5-4BD2-0DD4F01595E8}"/>
              </a:ext>
            </a:extLst>
          </p:cNvPr>
          <p:cNvSpPr txBox="1"/>
          <p:nvPr/>
        </p:nvSpPr>
        <p:spPr>
          <a:xfrm>
            <a:off x="8451493" y="4419354"/>
            <a:ext cx="3869183" cy="263534"/>
          </a:xfrm>
          <a:prstGeom prst="rect">
            <a:avLst/>
          </a:prstGeom>
          <a:noFill/>
        </p:spPr>
        <p:txBody>
          <a:bodyPr vert="horz" wrap="square" lIns="0" tIns="17145" rIns="0" bIns="0" rtlCol="0">
            <a:spAutoFit/>
          </a:bodyPr>
          <a:lstStyle/>
          <a:p>
            <a:pPr>
              <a:buClr>
                <a:srgbClr val="F40000"/>
              </a:buClr>
            </a:pPr>
            <a:r>
              <a:rPr lang="zh-CN" altLang="en-US" sz="1600" b="1" dirty="0">
                <a:latin typeface="Microsoft JhengHei" panose="020B0604030504040204" pitchFamily="34" charset="-120"/>
                <a:ea typeface="Microsoft JhengHei" panose="020B0604030504040204" pitchFamily="34" charset="-120"/>
                <a:cs typeface="Hellix SemiBold"/>
              </a:rPr>
              <a:t>典型次要風味</a:t>
            </a:r>
          </a:p>
        </p:txBody>
      </p:sp>
      <p:sp>
        <p:nvSpPr>
          <p:cNvPr id="10" name="Oval 9">
            <a:extLst>
              <a:ext uri="{FF2B5EF4-FFF2-40B4-BE49-F238E27FC236}">
                <a16:creationId xmlns:a16="http://schemas.microsoft.com/office/drawing/2014/main" id="{8DEC6A89-D8D6-6E04-AC92-A76A2E80A575}"/>
              </a:ext>
            </a:extLst>
          </p:cNvPr>
          <p:cNvSpPr/>
          <p:nvPr/>
        </p:nvSpPr>
        <p:spPr>
          <a:xfrm>
            <a:off x="2117043" y="2207166"/>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D724E3D0-6EF0-0612-8828-D6BC16E1F55B}"/>
              </a:ext>
            </a:extLst>
          </p:cNvPr>
          <p:cNvSpPr/>
          <p:nvPr/>
        </p:nvSpPr>
        <p:spPr>
          <a:xfrm>
            <a:off x="2481186" y="2204264"/>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ED928E78-6403-B5B7-D01F-BA914BCECF6F}"/>
              </a:ext>
            </a:extLst>
          </p:cNvPr>
          <p:cNvSpPr/>
          <p:nvPr/>
        </p:nvSpPr>
        <p:spPr>
          <a:xfrm>
            <a:off x="2845329" y="2204264"/>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D14E9F34-2538-B98F-3F61-ADB02F25710D}"/>
              </a:ext>
            </a:extLst>
          </p:cNvPr>
          <p:cNvSpPr/>
          <p:nvPr/>
        </p:nvSpPr>
        <p:spPr>
          <a:xfrm>
            <a:off x="3209472" y="2204264"/>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4E3D576E-6AB0-F1FC-108C-49117AED5E60}"/>
              </a:ext>
            </a:extLst>
          </p:cNvPr>
          <p:cNvSpPr txBox="1"/>
          <p:nvPr/>
        </p:nvSpPr>
        <p:spPr>
          <a:xfrm>
            <a:off x="636597" y="2232232"/>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600" dirty="0">
                <a:solidFill>
                  <a:schemeClr val="tx1"/>
                </a:solidFill>
                <a:latin typeface="Neue Haas Grotesk Text Pro" panose="020B0504020202020204" pitchFamily="34" charset="77"/>
                <a:ea typeface="Microsoft JhengHei" panose="020B0604030504040204" pitchFamily="34" charset="-120"/>
              </a:rPr>
              <a:t>顏色</a:t>
            </a:r>
          </a:p>
        </p:txBody>
      </p:sp>
      <p:sp>
        <p:nvSpPr>
          <p:cNvPr id="41" name="Oval 40">
            <a:extLst>
              <a:ext uri="{FF2B5EF4-FFF2-40B4-BE49-F238E27FC236}">
                <a16:creationId xmlns:a16="http://schemas.microsoft.com/office/drawing/2014/main" id="{82286382-D972-067C-1CBA-608E3B800EA7}"/>
              </a:ext>
            </a:extLst>
          </p:cNvPr>
          <p:cNvSpPr/>
          <p:nvPr/>
        </p:nvSpPr>
        <p:spPr>
          <a:xfrm>
            <a:off x="3573996" y="2204264"/>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B2328693-4E9F-CE33-A968-AD7DC9F1482E}"/>
              </a:ext>
            </a:extLst>
          </p:cNvPr>
          <p:cNvSpPr/>
          <p:nvPr/>
        </p:nvSpPr>
        <p:spPr>
          <a:xfrm>
            <a:off x="3938520" y="2204264"/>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AEF78047-FDC1-536D-2599-4DBB36EB04F7}"/>
              </a:ext>
            </a:extLst>
          </p:cNvPr>
          <p:cNvSpPr/>
          <p:nvPr/>
        </p:nvSpPr>
        <p:spPr>
          <a:xfrm>
            <a:off x="4296865" y="2204264"/>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B4E948E9-8ECB-F0F5-1934-4C80FAD36E66}"/>
              </a:ext>
            </a:extLst>
          </p:cNvPr>
          <p:cNvSpPr/>
          <p:nvPr/>
        </p:nvSpPr>
        <p:spPr>
          <a:xfrm>
            <a:off x="4667567" y="2204264"/>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E262DD9F-40D5-64DB-AB33-BC0D107DB564}"/>
              </a:ext>
            </a:extLst>
          </p:cNvPr>
          <p:cNvSpPr/>
          <p:nvPr/>
        </p:nvSpPr>
        <p:spPr>
          <a:xfrm>
            <a:off x="5032091" y="2204264"/>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10DDE175-B636-FD5C-14DC-542764F8A52E}"/>
              </a:ext>
            </a:extLst>
          </p:cNvPr>
          <p:cNvSpPr txBox="1"/>
          <p:nvPr/>
        </p:nvSpPr>
        <p:spPr>
          <a:xfrm>
            <a:off x="3482140" y="2649182"/>
            <a:ext cx="190477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Neue Haas Grotesk Text Pro" panose="020B0504020202020204" pitchFamily="34" charset="77"/>
                <a:ea typeface="Microsoft JhengHei" panose="020B0604030504040204" pitchFamily="34" charset="-120"/>
              </a:rPr>
              <a:t>夏多內</a:t>
            </a:r>
            <a:endParaRPr lang="en-US" altLang="zh-CN" sz="1200" cap="none" dirty="0">
              <a:solidFill>
                <a:schemeClr val="tx1"/>
              </a:solidFill>
              <a:latin typeface="Neue Haas Grotesk Text Pro" panose="020B0504020202020204" pitchFamily="34" charset="77"/>
              <a:ea typeface="Microsoft JhengHei" panose="020B0604030504040204" pitchFamily="34" charset="-120"/>
            </a:endParaRPr>
          </a:p>
        </p:txBody>
      </p:sp>
      <p:cxnSp>
        <p:nvCxnSpPr>
          <p:cNvPr id="48" name="Straight Connector 47">
            <a:extLst>
              <a:ext uri="{FF2B5EF4-FFF2-40B4-BE49-F238E27FC236}">
                <a16:creationId xmlns:a16="http://schemas.microsoft.com/office/drawing/2014/main" id="{E256FF06-A45E-6599-D0F9-6804D475EC1E}"/>
              </a:ext>
            </a:extLst>
          </p:cNvPr>
          <p:cNvCxnSpPr>
            <a:cxnSpLocks/>
          </p:cNvCxnSpPr>
          <p:nvPr/>
        </p:nvCxnSpPr>
        <p:spPr>
          <a:xfrm>
            <a:off x="1183117" y="234059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CF7718C2-B0C9-23F0-0595-80AE8ECE82BD}"/>
              </a:ext>
            </a:extLst>
          </p:cNvPr>
          <p:cNvSpPr/>
          <p:nvPr/>
        </p:nvSpPr>
        <p:spPr>
          <a:xfrm>
            <a:off x="2117043" y="335634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C00A8A0B-32E9-97B7-CAD6-F1281F13AC35}"/>
              </a:ext>
            </a:extLst>
          </p:cNvPr>
          <p:cNvSpPr/>
          <p:nvPr/>
        </p:nvSpPr>
        <p:spPr>
          <a:xfrm>
            <a:off x="2481186"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86A9B930-9A9E-8F20-C5CD-8493CE5E0A00}"/>
              </a:ext>
            </a:extLst>
          </p:cNvPr>
          <p:cNvSpPr/>
          <p:nvPr/>
        </p:nvSpPr>
        <p:spPr>
          <a:xfrm>
            <a:off x="2845329"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960B691E-BE81-C8AD-209B-261CDFD852CD}"/>
              </a:ext>
            </a:extLst>
          </p:cNvPr>
          <p:cNvSpPr/>
          <p:nvPr/>
        </p:nvSpPr>
        <p:spPr>
          <a:xfrm>
            <a:off x="3209472"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8CA4DBA1-6666-046D-8F8B-AB253E325D88}"/>
              </a:ext>
            </a:extLst>
          </p:cNvPr>
          <p:cNvSpPr txBox="1"/>
          <p:nvPr/>
        </p:nvSpPr>
        <p:spPr>
          <a:xfrm>
            <a:off x="636596" y="333426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酒體</a:t>
            </a:r>
          </a:p>
        </p:txBody>
      </p:sp>
      <p:sp>
        <p:nvSpPr>
          <p:cNvPr id="59" name="Oval 58">
            <a:extLst>
              <a:ext uri="{FF2B5EF4-FFF2-40B4-BE49-F238E27FC236}">
                <a16:creationId xmlns:a16="http://schemas.microsoft.com/office/drawing/2014/main" id="{18FCD156-7135-56EA-4E36-8B7F90AF74C4}"/>
              </a:ext>
            </a:extLst>
          </p:cNvPr>
          <p:cNvSpPr/>
          <p:nvPr/>
        </p:nvSpPr>
        <p:spPr>
          <a:xfrm>
            <a:off x="3573996"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43739D97-F2E2-6677-54CE-31D854D5B361}"/>
              </a:ext>
            </a:extLst>
          </p:cNvPr>
          <p:cNvSpPr/>
          <p:nvPr/>
        </p:nvSpPr>
        <p:spPr>
          <a:xfrm>
            <a:off x="3938520"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41F5BAC2-4A69-2A4E-3016-D3B2660827BF}"/>
              </a:ext>
            </a:extLst>
          </p:cNvPr>
          <p:cNvSpPr/>
          <p:nvPr/>
        </p:nvSpPr>
        <p:spPr>
          <a:xfrm>
            <a:off x="4296865"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7AC6CE5A-E47B-F90B-B1BE-D686CFEDCE28}"/>
              </a:ext>
            </a:extLst>
          </p:cNvPr>
          <p:cNvSpPr/>
          <p:nvPr/>
        </p:nvSpPr>
        <p:spPr>
          <a:xfrm>
            <a:off x="4667567"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20A9BB7-F009-9E47-B251-6D8E6CB17D95}"/>
              </a:ext>
            </a:extLst>
          </p:cNvPr>
          <p:cNvSpPr/>
          <p:nvPr/>
        </p:nvSpPr>
        <p:spPr>
          <a:xfrm>
            <a:off x="5032091"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1D13DDC7-F225-CE1A-973F-2A4B024704B5}"/>
              </a:ext>
            </a:extLst>
          </p:cNvPr>
          <p:cNvSpPr txBox="1"/>
          <p:nvPr/>
        </p:nvSpPr>
        <p:spPr>
          <a:xfrm>
            <a:off x="2019011"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清淡</a:t>
            </a:r>
          </a:p>
        </p:txBody>
      </p:sp>
      <p:sp>
        <p:nvSpPr>
          <p:cNvPr id="67" name="Title 2">
            <a:extLst>
              <a:ext uri="{FF2B5EF4-FFF2-40B4-BE49-F238E27FC236}">
                <a16:creationId xmlns:a16="http://schemas.microsoft.com/office/drawing/2014/main" id="{1250088F-1411-D061-0B7D-4BC4F9950831}"/>
              </a:ext>
            </a:extLst>
          </p:cNvPr>
          <p:cNvSpPr txBox="1"/>
          <p:nvPr/>
        </p:nvSpPr>
        <p:spPr>
          <a:xfrm>
            <a:off x="3288762" y="30312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a:t>
            </a:r>
          </a:p>
        </p:txBody>
      </p:sp>
      <p:sp>
        <p:nvSpPr>
          <p:cNvPr id="68" name="Title 2">
            <a:extLst>
              <a:ext uri="{FF2B5EF4-FFF2-40B4-BE49-F238E27FC236}">
                <a16:creationId xmlns:a16="http://schemas.microsoft.com/office/drawing/2014/main" id="{5D042EE3-9D1F-7E15-5F51-CFAEFD88CB92}"/>
              </a:ext>
            </a:extLst>
          </p:cNvPr>
          <p:cNvSpPr txBox="1"/>
          <p:nvPr/>
        </p:nvSpPr>
        <p:spPr>
          <a:xfrm>
            <a:off x="4581893"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飽滿</a:t>
            </a:r>
          </a:p>
        </p:txBody>
      </p:sp>
      <p:sp>
        <p:nvSpPr>
          <p:cNvPr id="69" name="Oval 68">
            <a:extLst>
              <a:ext uri="{FF2B5EF4-FFF2-40B4-BE49-F238E27FC236}">
                <a16:creationId xmlns:a16="http://schemas.microsoft.com/office/drawing/2014/main" id="{B2E46674-03E8-706F-B7B8-A6E305C2B390}"/>
              </a:ext>
            </a:extLst>
          </p:cNvPr>
          <p:cNvSpPr/>
          <p:nvPr/>
        </p:nvSpPr>
        <p:spPr>
          <a:xfrm>
            <a:off x="2117043" y="4196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A6A5955D-857C-B8C5-72F6-A79CA68108F1}"/>
              </a:ext>
            </a:extLst>
          </p:cNvPr>
          <p:cNvSpPr/>
          <p:nvPr/>
        </p:nvSpPr>
        <p:spPr>
          <a:xfrm>
            <a:off x="2481186" y="419370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F2CFEE2D-10AB-539F-B08D-DE8F4267DC97}"/>
              </a:ext>
            </a:extLst>
          </p:cNvPr>
          <p:cNvSpPr/>
          <p:nvPr/>
        </p:nvSpPr>
        <p:spPr>
          <a:xfrm>
            <a:off x="2845329"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1775D0FD-6EE5-2E89-8CE4-64F0AB1F39E2}"/>
              </a:ext>
            </a:extLst>
          </p:cNvPr>
          <p:cNvSpPr/>
          <p:nvPr/>
        </p:nvSpPr>
        <p:spPr>
          <a:xfrm>
            <a:off x="3209472"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AD6CE03F-FCBC-9729-7BE2-60C479F7005F}"/>
              </a:ext>
            </a:extLst>
          </p:cNvPr>
          <p:cNvSpPr/>
          <p:nvPr/>
        </p:nvSpPr>
        <p:spPr>
          <a:xfrm>
            <a:off x="3573996"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3BB9B88E-7A8D-C879-A66B-422515A2AD6D}"/>
              </a:ext>
            </a:extLst>
          </p:cNvPr>
          <p:cNvSpPr/>
          <p:nvPr/>
        </p:nvSpPr>
        <p:spPr>
          <a:xfrm>
            <a:off x="3938520"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470C1AAB-093C-0C9F-74F6-EDDEA25CFC62}"/>
              </a:ext>
            </a:extLst>
          </p:cNvPr>
          <p:cNvSpPr/>
          <p:nvPr/>
        </p:nvSpPr>
        <p:spPr>
          <a:xfrm>
            <a:off x="4296865"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8155F9F4-7184-AA01-B1BC-C1ECE9D08FFE}"/>
              </a:ext>
            </a:extLst>
          </p:cNvPr>
          <p:cNvSpPr/>
          <p:nvPr/>
        </p:nvSpPr>
        <p:spPr>
          <a:xfrm>
            <a:off x="4667567"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4721CF35-9AE5-E7B8-EC8A-410E89F85A16}"/>
              </a:ext>
            </a:extLst>
          </p:cNvPr>
          <p:cNvSpPr/>
          <p:nvPr/>
        </p:nvSpPr>
        <p:spPr>
          <a:xfrm>
            <a:off x="5032091"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6242D9CB-236D-7994-58A7-6FA184F970CD}"/>
              </a:ext>
            </a:extLst>
          </p:cNvPr>
          <p:cNvSpPr txBox="1"/>
          <p:nvPr/>
        </p:nvSpPr>
        <p:spPr>
          <a:xfrm>
            <a:off x="2019011"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干</a:t>
            </a:r>
          </a:p>
        </p:txBody>
      </p:sp>
      <p:sp>
        <p:nvSpPr>
          <p:cNvPr id="80" name="Title 2">
            <a:extLst>
              <a:ext uri="{FF2B5EF4-FFF2-40B4-BE49-F238E27FC236}">
                <a16:creationId xmlns:a16="http://schemas.microsoft.com/office/drawing/2014/main" id="{E21D041B-249F-B75B-DA6C-57A85035C76E}"/>
              </a:ext>
            </a:extLst>
          </p:cNvPr>
          <p:cNvSpPr txBox="1"/>
          <p:nvPr/>
        </p:nvSpPr>
        <p:spPr>
          <a:xfrm>
            <a:off x="3139579" y="387150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中等干</a:t>
            </a:r>
          </a:p>
        </p:txBody>
      </p:sp>
      <p:sp>
        <p:nvSpPr>
          <p:cNvPr id="81" name="Title 2">
            <a:extLst>
              <a:ext uri="{FF2B5EF4-FFF2-40B4-BE49-F238E27FC236}">
                <a16:creationId xmlns:a16="http://schemas.microsoft.com/office/drawing/2014/main" id="{74349465-435D-9572-AA94-D98D00371B81}"/>
              </a:ext>
            </a:extLst>
          </p:cNvPr>
          <p:cNvSpPr txBox="1"/>
          <p:nvPr/>
        </p:nvSpPr>
        <p:spPr>
          <a:xfrm>
            <a:off x="4581893"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甜</a:t>
            </a:r>
          </a:p>
        </p:txBody>
      </p:sp>
      <p:cxnSp>
        <p:nvCxnSpPr>
          <p:cNvPr id="82" name="Straight Connector 81">
            <a:extLst>
              <a:ext uri="{FF2B5EF4-FFF2-40B4-BE49-F238E27FC236}">
                <a16:creationId xmlns:a16="http://schemas.microsoft.com/office/drawing/2014/main" id="{FAC0E2DC-0FFF-C4A2-39E0-1E0194ABC259}"/>
              </a:ext>
            </a:extLst>
          </p:cNvPr>
          <p:cNvCxnSpPr>
            <a:cxnSpLocks/>
          </p:cNvCxnSpPr>
          <p:nvPr/>
        </p:nvCxnSpPr>
        <p:spPr>
          <a:xfrm>
            <a:off x="1183117" y="3502133"/>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54598932-6F50-D329-5244-4C04B3264A0F}"/>
              </a:ext>
            </a:extLst>
          </p:cNvPr>
          <p:cNvSpPr txBox="1"/>
          <p:nvPr/>
        </p:nvSpPr>
        <p:spPr>
          <a:xfrm>
            <a:off x="636596"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甜度</a:t>
            </a:r>
          </a:p>
        </p:txBody>
      </p:sp>
      <p:cxnSp>
        <p:nvCxnSpPr>
          <p:cNvPr id="88" name="Straight Connector 87">
            <a:extLst>
              <a:ext uri="{FF2B5EF4-FFF2-40B4-BE49-F238E27FC236}">
                <a16:creationId xmlns:a16="http://schemas.microsoft.com/office/drawing/2014/main" id="{05CF617C-B0BC-44F5-46A8-641FB2FBFEDC}"/>
              </a:ext>
            </a:extLst>
          </p:cNvPr>
          <p:cNvCxnSpPr>
            <a:cxnSpLocks/>
          </p:cNvCxnSpPr>
          <p:nvPr/>
        </p:nvCxnSpPr>
        <p:spPr>
          <a:xfrm>
            <a:off x="1183117" y="437328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C171C747-989F-7956-3107-4ABA39A46F66}"/>
              </a:ext>
            </a:extLst>
          </p:cNvPr>
          <p:cNvSpPr/>
          <p:nvPr/>
        </p:nvSpPr>
        <p:spPr>
          <a:xfrm>
            <a:off x="2117043" y="503686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E2815927-A374-A5B6-F291-930218AEA8B8}"/>
              </a:ext>
            </a:extLst>
          </p:cNvPr>
          <p:cNvSpPr/>
          <p:nvPr/>
        </p:nvSpPr>
        <p:spPr>
          <a:xfrm>
            <a:off x="2481186"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D033C820-4B73-2432-81D5-C659C9C95F91}"/>
              </a:ext>
            </a:extLst>
          </p:cNvPr>
          <p:cNvSpPr/>
          <p:nvPr/>
        </p:nvSpPr>
        <p:spPr>
          <a:xfrm>
            <a:off x="2845329"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5E5F20B1-52AB-4F93-ED9E-EA40E7D0EB21}"/>
              </a:ext>
            </a:extLst>
          </p:cNvPr>
          <p:cNvSpPr/>
          <p:nvPr/>
        </p:nvSpPr>
        <p:spPr>
          <a:xfrm>
            <a:off x="3209472"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6E97F409-19F5-1B87-CF59-8877DC04ABB3}"/>
              </a:ext>
            </a:extLst>
          </p:cNvPr>
          <p:cNvSpPr/>
          <p:nvPr/>
        </p:nvSpPr>
        <p:spPr>
          <a:xfrm>
            <a:off x="3573996"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80A7A109-0064-76D2-6506-8B3DDE8732DD}"/>
              </a:ext>
            </a:extLst>
          </p:cNvPr>
          <p:cNvSpPr/>
          <p:nvPr/>
        </p:nvSpPr>
        <p:spPr>
          <a:xfrm>
            <a:off x="3938520"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451D6448-47E6-388E-DFF1-CA6EB7661842}"/>
              </a:ext>
            </a:extLst>
          </p:cNvPr>
          <p:cNvSpPr/>
          <p:nvPr/>
        </p:nvSpPr>
        <p:spPr>
          <a:xfrm>
            <a:off x="4296865"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0183700E-5F29-2FC2-C80C-158D26054134}"/>
              </a:ext>
            </a:extLst>
          </p:cNvPr>
          <p:cNvSpPr/>
          <p:nvPr/>
        </p:nvSpPr>
        <p:spPr>
          <a:xfrm>
            <a:off x="4667567" y="503396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F8860791-7260-4F60-80A4-42646763B2B9}"/>
              </a:ext>
            </a:extLst>
          </p:cNvPr>
          <p:cNvSpPr/>
          <p:nvPr/>
        </p:nvSpPr>
        <p:spPr>
          <a:xfrm>
            <a:off x="5032091" y="503396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3E0443DF-0FE5-C2EF-2BAF-A3DA0CF762E0}"/>
              </a:ext>
            </a:extLst>
          </p:cNvPr>
          <p:cNvSpPr txBox="1"/>
          <p:nvPr/>
        </p:nvSpPr>
        <p:spPr>
          <a:xfrm>
            <a:off x="2019011"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低</a:t>
            </a:r>
          </a:p>
        </p:txBody>
      </p:sp>
      <p:sp>
        <p:nvSpPr>
          <p:cNvPr id="100" name="Title 2">
            <a:extLst>
              <a:ext uri="{FF2B5EF4-FFF2-40B4-BE49-F238E27FC236}">
                <a16:creationId xmlns:a16="http://schemas.microsoft.com/office/drawing/2014/main" id="{92D405FC-2D46-E87C-B555-F68B1EA190AE}"/>
              </a:ext>
            </a:extLst>
          </p:cNvPr>
          <p:cNvSpPr txBox="1"/>
          <p:nvPr/>
        </p:nvSpPr>
        <p:spPr>
          <a:xfrm>
            <a:off x="3139579" y="471176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a:t>
            </a:r>
          </a:p>
        </p:txBody>
      </p:sp>
      <p:sp>
        <p:nvSpPr>
          <p:cNvPr id="101" name="Title 2">
            <a:extLst>
              <a:ext uri="{FF2B5EF4-FFF2-40B4-BE49-F238E27FC236}">
                <a16:creationId xmlns:a16="http://schemas.microsoft.com/office/drawing/2014/main" id="{4A3110F3-4278-A698-D79C-457AB5FDA0E9}"/>
              </a:ext>
            </a:extLst>
          </p:cNvPr>
          <p:cNvSpPr txBox="1"/>
          <p:nvPr/>
        </p:nvSpPr>
        <p:spPr>
          <a:xfrm>
            <a:off x="4581893"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高</a:t>
            </a:r>
          </a:p>
        </p:txBody>
      </p:sp>
      <p:sp>
        <p:nvSpPr>
          <p:cNvPr id="102" name="Title 2">
            <a:extLst>
              <a:ext uri="{FF2B5EF4-FFF2-40B4-BE49-F238E27FC236}">
                <a16:creationId xmlns:a16="http://schemas.microsoft.com/office/drawing/2014/main" id="{BF609554-908A-E66C-D688-014B1C2E4081}"/>
              </a:ext>
            </a:extLst>
          </p:cNvPr>
          <p:cNvSpPr txBox="1"/>
          <p:nvPr/>
        </p:nvSpPr>
        <p:spPr>
          <a:xfrm>
            <a:off x="636596"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300" dirty="0">
                <a:solidFill>
                  <a:schemeClr val="tx1"/>
                </a:solidFill>
                <a:latin typeface="Neue Haas Grotesk Text Pro" panose="020B0504020202020204" pitchFamily="34" charset="77"/>
                <a:ea typeface="Microsoft JhengHei" panose="020B0604030504040204" pitchFamily="34" charset="-120"/>
              </a:rPr>
              <a:t>橡木桶</a:t>
            </a:r>
          </a:p>
        </p:txBody>
      </p:sp>
      <p:cxnSp>
        <p:nvCxnSpPr>
          <p:cNvPr id="103" name="Straight Connector 102">
            <a:extLst>
              <a:ext uri="{FF2B5EF4-FFF2-40B4-BE49-F238E27FC236}">
                <a16:creationId xmlns:a16="http://schemas.microsoft.com/office/drawing/2014/main" id="{28625B31-85BA-B42E-8429-FE4147BA2D3A}"/>
              </a:ext>
            </a:extLst>
          </p:cNvPr>
          <p:cNvCxnSpPr>
            <a:cxnSpLocks/>
          </p:cNvCxnSpPr>
          <p:nvPr/>
        </p:nvCxnSpPr>
        <p:spPr>
          <a:xfrm>
            <a:off x="1262358" y="5213543"/>
            <a:ext cx="80299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52F4A0B1-34D2-0532-5D45-2D34F6274237}"/>
              </a:ext>
            </a:extLst>
          </p:cNvPr>
          <p:cNvSpPr/>
          <p:nvPr/>
        </p:nvSpPr>
        <p:spPr>
          <a:xfrm>
            <a:off x="2117043" y="53828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E19B01F9-B3CE-E4CF-C994-C77DF85014AE}"/>
              </a:ext>
            </a:extLst>
          </p:cNvPr>
          <p:cNvSpPr/>
          <p:nvPr/>
        </p:nvSpPr>
        <p:spPr>
          <a:xfrm>
            <a:off x="2481186"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F72A0D3B-7A02-200D-2DD4-2540F2C7112C}"/>
              </a:ext>
            </a:extLst>
          </p:cNvPr>
          <p:cNvSpPr/>
          <p:nvPr/>
        </p:nvSpPr>
        <p:spPr>
          <a:xfrm>
            <a:off x="2845329"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19C45349-B9F8-A2EF-0C9C-16B280F65C51}"/>
              </a:ext>
            </a:extLst>
          </p:cNvPr>
          <p:cNvSpPr/>
          <p:nvPr/>
        </p:nvSpPr>
        <p:spPr>
          <a:xfrm>
            <a:off x="3209472" y="53799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01A627F3-4039-2402-9B43-92B13076EDE0}"/>
              </a:ext>
            </a:extLst>
          </p:cNvPr>
          <p:cNvSpPr/>
          <p:nvPr/>
        </p:nvSpPr>
        <p:spPr>
          <a:xfrm>
            <a:off x="3573996"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37394972-6D7A-9CE2-8C47-A8260A85B2AC}"/>
              </a:ext>
            </a:extLst>
          </p:cNvPr>
          <p:cNvSpPr/>
          <p:nvPr/>
        </p:nvSpPr>
        <p:spPr>
          <a:xfrm>
            <a:off x="3938520"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6A1C1F52-7DA2-7073-3267-D248CEAD7941}"/>
              </a:ext>
            </a:extLst>
          </p:cNvPr>
          <p:cNvSpPr/>
          <p:nvPr/>
        </p:nvSpPr>
        <p:spPr>
          <a:xfrm>
            <a:off x="4296865"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4BF0D0A1-A0F7-87B6-A7C1-61398FBF49BE}"/>
              </a:ext>
            </a:extLst>
          </p:cNvPr>
          <p:cNvSpPr/>
          <p:nvPr/>
        </p:nvSpPr>
        <p:spPr>
          <a:xfrm>
            <a:off x="4667567"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705E9B3E-FB40-1732-71A6-54A66C8D6007}"/>
              </a:ext>
            </a:extLst>
          </p:cNvPr>
          <p:cNvSpPr/>
          <p:nvPr/>
        </p:nvSpPr>
        <p:spPr>
          <a:xfrm>
            <a:off x="5032091"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6673CB3A-6F92-7E9A-2C9B-8DAAE225260D}"/>
              </a:ext>
            </a:extLst>
          </p:cNvPr>
          <p:cNvSpPr txBox="1"/>
          <p:nvPr/>
        </p:nvSpPr>
        <p:spPr>
          <a:xfrm>
            <a:off x="636596"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酸度</a:t>
            </a:r>
          </a:p>
        </p:txBody>
      </p:sp>
      <p:cxnSp>
        <p:nvCxnSpPr>
          <p:cNvPr id="115" name="Straight Connector 114">
            <a:extLst>
              <a:ext uri="{FF2B5EF4-FFF2-40B4-BE49-F238E27FC236}">
                <a16:creationId xmlns:a16="http://schemas.microsoft.com/office/drawing/2014/main" id="{AB0E91BC-C63D-B473-ADBE-67A21E0867BE}"/>
              </a:ext>
            </a:extLst>
          </p:cNvPr>
          <p:cNvCxnSpPr>
            <a:cxnSpLocks/>
          </p:cNvCxnSpPr>
          <p:nvPr/>
        </p:nvCxnSpPr>
        <p:spPr>
          <a:xfrm>
            <a:off x="1229989" y="5559228"/>
            <a:ext cx="835360" cy="3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23E9A931-78CC-2A77-BBD9-04EBEFD8A01D}"/>
              </a:ext>
            </a:extLst>
          </p:cNvPr>
          <p:cNvSpPr/>
          <p:nvPr/>
        </p:nvSpPr>
        <p:spPr>
          <a:xfrm>
            <a:off x="2117043" y="616750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03CF3856-1108-1C1A-67B3-1E6E7B86A026}"/>
              </a:ext>
            </a:extLst>
          </p:cNvPr>
          <p:cNvSpPr/>
          <p:nvPr/>
        </p:nvSpPr>
        <p:spPr>
          <a:xfrm>
            <a:off x="248118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45EB9BB1-FE7A-D017-C11E-51F70296B447}"/>
              </a:ext>
            </a:extLst>
          </p:cNvPr>
          <p:cNvSpPr/>
          <p:nvPr/>
        </p:nvSpPr>
        <p:spPr>
          <a:xfrm>
            <a:off x="2845329" y="616460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71C20771-80C1-8EF7-1D35-2E83A79A557D}"/>
              </a:ext>
            </a:extLst>
          </p:cNvPr>
          <p:cNvSpPr/>
          <p:nvPr/>
        </p:nvSpPr>
        <p:spPr>
          <a:xfrm>
            <a:off x="3209472" y="616460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004DD8B4-60AD-2CEF-D517-4F84E5A17EE2}"/>
              </a:ext>
            </a:extLst>
          </p:cNvPr>
          <p:cNvSpPr/>
          <p:nvPr/>
        </p:nvSpPr>
        <p:spPr>
          <a:xfrm>
            <a:off x="3938520" y="6164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CEB13DB8-64C4-4C6B-206F-3CD17667DDA4}"/>
              </a:ext>
            </a:extLst>
          </p:cNvPr>
          <p:cNvSpPr/>
          <p:nvPr/>
        </p:nvSpPr>
        <p:spPr>
          <a:xfrm>
            <a:off x="4667567"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EE706AB7-0648-2697-6DFC-176BF577DFC2}"/>
              </a:ext>
            </a:extLst>
          </p:cNvPr>
          <p:cNvSpPr/>
          <p:nvPr/>
        </p:nvSpPr>
        <p:spPr>
          <a:xfrm>
            <a:off x="5032091"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4C537F26-8700-4CDE-D048-5B0E180F8ABE}"/>
              </a:ext>
            </a:extLst>
          </p:cNvPr>
          <p:cNvSpPr txBox="1"/>
          <p:nvPr/>
        </p:nvSpPr>
        <p:spPr>
          <a:xfrm>
            <a:off x="2019011" y="581353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8%</a:t>
            </a:r>
          </a:p>
        </p:txBody>
      </p:sp>
      <p:sp>
        <p:nvSpPr>
          <p:cNvPr id="126" name="Title 2">
            <a:extLst>
              <a:ext uri="{FF2B5EF4-FFF2-40B4-BE49-F238E27FC236}">
                <a16:creationId xmlns:a16="http://schemas.microsoft.com/office/drawing/2014/main" id="{FD803B88-C276-6FE1-A9B2-E033E8DC5138}"/>
              </a:ext>
            </a:extLst>
          </p:cNvPr>
          <p:cNvSpPr txBox="1"/>
          <p:nvPr/>
        </p:nvSpPr>
        <p:spPr>
          <a:xfrm>
            <a:off x="3384483" y="5842405"/>
            <a:ext cx="135836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12.5% – 14.5%</a:t>
            </a:r>
          </a:p>
        </p:txBody>
      </p:sp>
      <p:sp>
        <p:nvSpPr>
          <p:cNvPr id="127" name="Title 2">
            <a:extLst>
              <a:ext uri="{FF2B5EF4-FFF2-40B4-BE49-F238E27FC236}">
                <a16:creationId xmlns:a16="http://schemas.microsoft.com/office/drawing/2014/main" id="{1DA0F18C-13AE-37F5-A361-7EBAA1DF5B82}"/>
              </a:ext>
            </a:extLst>
          </p:cNvPr>
          <p:cNvSpPr txBox="1"/>
          <p:nvPr/>
        </p:nvSpPr>
        <p:spPr>
          <a:xfrm>
            <a:off x="4581893" y="581353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17%</a:t>
            </a:r>
          </a:p>
        </p:txBody>
      </p:sp>
      <p:sp>
        <p:nvSpPr>
          <p:cNvPr id="128" name="Title 2">
            <a:extLst>
              <a:ext uri="{FF2B5EF4-FFF2-40B4-BE49-F238E27FC236}">
                <a16:creationId xmlns:a16="http://schemas.microsoft.com/office/drawing/2014/main" id="{A3D147F3-26E3-4DC4-D510-A9A9174266BF}"/>
              </a:ext>
            </a:extLst>
          </p:cNvPr>
          <p:cNvSpPr txBox="1"/>
          <p:nvPr/>
        </p:nvSpPr>
        <p:spPr>
          <a:xfrm>
            <a:off x="636596"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酒精</a:t>
            </a:r>
          </a:p>
        </p:txBody>
      </p:sp>
      <p:cxnSp>
        <p:nvCxnSpPr>
          <p:cNvPr id="129" name="Straight Connector 128">
            <a:extLst>
              <a:ext uri="{FF2B5EF4-FFF2-40B4-BE49-F238E27FC236}">
                <a16:creationId xmlns:a16="http://schemas.microsoft.com/office/drawing/2014/main" id="{8A683202-C0E5-3876-F1C0-3E6826E29542}"/>
              </a:ext>
            </a:extLst>
          </p:cNvPr>
          <p:cNvCxnSpPr>
            <a:cxnSpLocks/>
          </p:cNvCxnSpPr>
          <p:nvPr/>
        </p:nvCxnSpPr>
        <p:spPr>
          <a:xfrm>
            <a:off x="1183117" y="634418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2" name="object 58">
            <a:extLst>
              <a:ext uri="{FF2B5EF4-FFF2-40B4-BE49-F238E27FC236}">
                <a16:creationId xmlns:a16="http://schemas.microsoft.com/office/drawing/2014/main" id="{73AFD075-6365-5E4C-1B91-3085C1D6649C}"/>
              </a:ext>
            </a:extLst>
          </p:cNvPr>
          <p:cNvSpPr txBox="1"/>
          <p:nvPr/>
        </p:nvSpPr>
        <p:spPr>
          <a:xfrm>
            <a:off x="7485915" y="2386050"/>
            <a:ext cx="501122"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zh-CN" altLang="en-US" sz="1600" b="1" dirty="0">
                <a:solidFill>
                  <a:schemeClr val="bg2"/>
                </a:solidFill>
                <a:effectLst/>
                <a:latin typeface="Neue Haas Grotesk Text Pro" panose="020B0504020202020204" pitchFamily="34" charset="77"/>
                <a:ea typeface="Microsoft JhengHei" panose="020B0604030504040204" pitchFamily="34" charset="-120"/>
                <a:cs typeface="Inter Display" panose="02000503000000020004" pitchFamily="2" charset="0"/>
              </a:rPr>
              <a:t>風味</a:t>
            </a:r>
          </a:p>
        </p:txBody>
      </p:sp>
      <p:cxnSp>
        <p:nvCxnSpPr>
          <p:cNvPr id="136" name="Straight Connector 135">
            <a:extLst>
              <a:ext uri="{FF2B5EF4-FFF2-40B4-BE49-F238E27FC236}">
                <a16:creationId xmlns:a16="http://schemas.microsoft.com/office/drawing/2014/main" id="{C6EB656A-CB1B-A15E-5839-DF21DB7C5F7C}"/>
              </a:ext>
            </a:extLst>
          </p:cNvPr>
          <p:cNvCxnSpPr>
            <a:cxnSpLocks/>
          </p:cNvCxnSpPr>
          <p:nvPr/>
        </p:nvCxnSpPr>
        <p:spPr>
          <a:xfrm>
            <a:off x="7756911" y="2903057"/>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DC9871F8-1465-9809-1B44-B646BB0695C5}"/>
              </a:ext>
            </a:extLst>
          </p:cNvPr>
          <p:cNvCxnSpPr>
            <a:cxnSpLocks/>
          </p:cNvCxnSpPr>
          <p:nvPr/>
        </p:nvCxnSpPr>
        <p:spPr>
          <a:xfrm>
            <a:off x="7756911" y="455327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173B3893-E2D6-EDB0-78BE-B904B97847E8}"/>
              </a:ext>
            </a:extLst>
          </p:cNvPr>
          <p:cNvGrpSpPr/>
          <p:nvPr/>
        </p:nvGrpSpPr>
        <p:grpSpPr>
          <a:xfrm>
            <a:off x="4293882" y="6164604"/>
            <a:ext cx="278634" cy="272668"/>
            <a:chOff x="8032638" y="5926610"/>
            <a:chExt cx="278634" cy="272668"/>
          </a:xfrm>
        </p:grpSpPr>
        <p:sp>
          <p:nvSpPr>
            <p:cNvPr id="8" name="Freeform 7">
              <a:extLst>
                <a:ext uri="{FF2B5EF4-FFF2-40B4-BE49-F238E27FC236}">
                  <a16:creationId xmlns:a16="http://schemas.microsoft.com/office/drawing/2014/main" id="{58C46BB7-AB44-6BBB-0829-AD400A6ED8C0}"/>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C6B086FB-E037-21B8-EBC8-2E00A61D1866}"/>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3" name="Straight Connector 12">
            <a:extLst>
              <a:ext uri="{FF2B5EF4-FFF2-40B4-BE49-F238E27FC236}">
                <a16:creationId xmlns:a16="http://schemas.microsoft.com/office/drawing/2014/main" id="{E9274919-E8D5-C7EF-67EE-363AED4159F5}"/>
              </a:ext>
            </a:extLst>
          </p:cNvPr>
          <p:cNvCxnSpPr>
            <a:cxnSpLocks/>
          </p:cNvCxnSpPr>
          <p:nvPr/>
        </p:nvCxnSpPr>
        <p:spPr>
          <a:xfrm>
            <a:off x="3733450"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7" name="object 58">
            <a:extLst>
              <a:ext uri="{FF2B5EF4-FFF2-40B4-BE49-F238E27FC236}">
                <a16:creationId xmlns:a16="http://schemas.microsoft.com/office/drawing/2014/main" id="{61E740B7-4F0D-00BA-C206-8D45A9D6DF65}"/>
              </a:ext>
            </a:extLst>
          </p:cNvPr>
          <p:cNvSpPr txBox="1"/>
          <p:nvPr/>
        </p:nvSpPr>
        <p:spPr>
          <a:xfrm>
            <a:off x="8444426" y="5155752"/>
            <a:ext cx="3561913" cy="1145186"/>
          </a:xfrm>
          <a:prstGeom prst="rect">
            <a:avLst/>
          </a:prstGeom>
        </p:spPr>
        <p:txBody>
          <a:bodyPr vert="horz" wrap="square" lIns="0" tIns="17145" rIns="0" bIns="0" numCol="2" rtlCol="0" anchor="ctr" anchorCtr="0">
            <a:noAutofit/>
          </a:bodyPr>
          <a:lstStyle/>
          <a:p>
            <a:pPr marL="285750" indent="-285750">
              <a:lnSpc>
                <a:spcPct val="98000"/>
              </a:lnSpc>
              <a:spcAft>
                <a:spcPts val="100"/>
              </a:spcAft>
              <a:buClr>
                <a:schemeClr val="accent3"/>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烤麵包</a:t>
            </a:r>
          </a:p>
          <a:p>
            <a:pPr marL="285750" indent="-285750">
              <a:lnSpc>
                <a:spcPct val="98000"/>
              </a:lnSpc>
              <a:spcAft>
                <a:spcPts val="100"/>
              </a:spcAft>
              <a:buClr>
                <a:schemeClr val="accent3"/>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香草</a:t>
            </a:r>
          </a:p>
          <a:p>
            <a:pPr marL="285750" indent="-285750">
              <a:lnSpc>
                <a:spcPct val="98000"/>
              </a:lnSpc>
              <a:spcAft>
                <a:spcPts val="100"/>
              </a:spcAft>
              <a:buClr>
                <a:schemeClr val="accent3"/>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奶油</a:t>
            </a:r>
          </a:p>
          <a:p>
            <a:pPr marL="285750" indent="-285750">
              <a:lnSpc>
                <a:spcPct val="98000"/>
              </a:lnSpc>
              <a:spcAft>
                <a:spcPts val="100"/>
              </a:spcAft>
              <a:buClr>
                <a:schemeClr val="accent3"/>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太妃糖</a:t>
            </a:r>
          </a:p>
          <a:p>
            <a:pPr marL="285750" indent="-285750">
              <a:lnSpc>
                <a:spcPct val="98000"/>
              </a:lnSpc>
              <a:spcAft>
                <a:spcPts val="100"/>
              </a:spcAft>
              <a:buClr>
                <a:schemeClr val="accent3"/>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蜂蜜</a:t>
            </a:r>
          </a:p>
          <a:p>
            <a:pPr marL="285750" indent="-285750">
              <a:lnSpc>
                <a:spcPct val="98000"/>
              </a:lnSpc>
              <a:spcAft>
                <a:spcPts val="100"/>
              </a:spcAft>
              <a:buClr>
                <a:schemeClr val="accent3"/>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焦糖布丁</a:t>
            </a:r>
            <a:endParaRPr lang="en-AU" sz="1600" dirty="0">
              <a:latin typeface="Microsoft JhengHei" panose="020B0604030504040204" pitchFamily="34" charset="-120"/>
              <a:ea typeface="Microsoft JhengHei" panose="020B0604030504040204" pitchFamily="34" charset="-120"/>
              <a:cs typeface="Hellix SemiBold"/>
            </a:endParaRPr>
          </a:p>
          <a:p>
            <a:pPr marL="285750" indent="-285750">
              <a:lnSpc>
                <a:spcPct val="98000"/>
              </a:lnSpc>
              <a:spcAft>
                <a:spcPts val="100"/>
              </a:spcAft>
              <a:buClr>
                <a:schemeClr val="accent3"/>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肉桂</a:t>
            </a:r>
          </a:p>
          <a:p>
            <a:pPr marL="285750" indent="-285750">
              <a:lnSpc>
                <a:spcPct val="98000"/>
              </a:lnSpc>
              <a:spcAft>
                <a:spcPts val="100"/>
              </a:spcAft>
              <a:buClr>
                <a:schemeClr val="accent3"/>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椰子</a:t>
            </a:r>
          </a:p>
          <a:p>
            <a:pPr marL="285750" indent="-285750">
              <a:lnSpc>
                <a:spcPct val="98000"/>
              </a:lnSpc>
              <a:spcAft>
                <a:spcPts val="100"/>
              </a:spcAft>
              <a:buClr>
                <a:schemeClr val="accent3"/>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牛軋糖</a:t>
            </a:r>
          </a:p>
          <a:p>
            <a:pPr marL="285750" indent="-285750">
              <a:lnSpc>
                <a:spcPct val="98000"/>
              </a:lnSpc>
              <a:spcAft>
                <a:spcPts val="100"/>
              </a:spcAft>
              <a:buClr>
                <a:schemeClr val="accent3"/>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烤杏仁</a:t>
            </a:r>
          </a:p>
          <a:p>
            <a:pPr marL="285750" indent="-285750">
              <a:lnSpc>
                <a:spcPct val="98000"/>
              </a:lnSpc>
              <a:spcAft>
                <a:spcPts val="100"/>
              </a:spcAft>
              <a:buClr>
                <a:schemeClr val="accent3"/>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香料</a:t>
            </a:r>
          </a:p>
          <a:p>
            <a:pPr marL="285750" indent="-285750">
              <a:lnSpc>
                <a:spcPct val="98000"/>
              </a:lnSpc>
              <a:spcAft>
                <a:spcPts val="100"/>
              </a:spcAft>
              <a:buClr>
                <a:schemeClr val="accent3"/>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白堊</a:t>
            </a:r>
          </a:p>
          <a:p>
            <a:pPr marL="285750" indent="-285750">
              <a:lnSpc>
                <a:spcPct val="98000"/>
              </a:lnSpc>
              <a:spcAft>
                <a:spcPts val="100"/>
              </a:spcAft>
              <a:buClr>
                <a:schemeClr val="accent3"/>
              </a:buClr>
              <a:buFont typeface="Arial" panose="020B0604020202020204" pitchFamily="34" charset="0"/>
              <a:buChar char="•"/>
            </a:pPr>
            <a:r>
              <a:rPr lang="zh-CN" altLang="en-US" sz="1600" dirty="0">
                <a:latin typeface="Microsoft JhengHei" panose="020B0604030504040204" pitchFamily="34" charset="-120"/>
                <a:ea typeface="Microsoft JhengHei" panose="020B0604030504040204" pitchFamily="34" charset="-120"/>
                <a:cs typeface="Hellix SemiBold"/>
              </a:rPr>
              <a:t>礦物味</a:t>
            </a:r>
          </a:p>
        </p:txBody>
      </p:sp>
      <p:grpSp>
        <p:nvGrpSpPr>
          <p:cNvPr id="5" name="Group 4">
            <a:extLst>
              <a:ext uri="{FF2B5EF4-FFF2-40B4-BE49-F238E27FC236}">
                <a16:creationId xmlns:a16="http://schemas.microsoft.com/office/drawing/2014/main" id="{06D97EA6-72C8-19DD-BAA6-9B37B500CCC6}"/>
              </a:ext>
            </a:extLst>
          </p:cNvPr>
          <p:cNvGrpSpPr/>
          <p:nvPr/>
        </p:nvGrpSpPr>
        <p:grpSpPr>
          <a:xfrm rot="10800000">
            <a:off x="3565913" y="6164604"/>
            <a:ext cx="278634" cy="272668"/>
            <a:chOff x="8032638" y="5926610"/>
            <a:chExt cx="278634" cy="272668"/>
          </a:xfrm>
        </p:grpSpPr>
        <p:sp>
          <p:nvSpPr>
            <p:cNvPr id="12" name="Freeform 11">
              <a:extLst>
                <a:ext uri="{FF2B5EF4-FFF2-40B4-BE49-F238E27FC236}">
                  <a16:creationId xmlns:a16="http://schemas.microsoft.com/office/drawing/2014/main" id="{6CD5BBB7-815D-EA83-FB35-A2116E3E1B25}"/>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8" name="Freeform 17">
              <a:extLst>
                <a:ext uri="{FF2B5EF4-FFF2-40B4-BE49-F238E27FC236}">
                  <a16:creationId xmlns:a16="http://schemas.microsoft.com/office/drawing/2014/main" id="{EFFD4F68-ABD6-7389-4D2D-FE5441256ACC}"/>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19" name="Title 2">
            <a:extLst>
              <a:ext uri="{FF2B5EF4-FFF2-40B4-BE49-F238E27FC236}">
                <a16:creationId xmlns:a16="http://schemas.microsoft.com/office/drawing/2014/main" id="{EA142DE5-E32F-3D78-3CA3-3F50068BC15D}"/>
              </a:ext>
            </a:extLst>
          </p:cNvPr>
          <p:cNvSpPr txBox="1"/>
          <p:nvPr/>
        </p:nvSpPr>
        <p:spPr>
          <a:xfrm>
            <a:off x="3333207" y="6587668"/>
            <a:ext cx="218010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（氣泡）</a:t>
            </a:r>
          </a:p>
        </p:txBody>
      </p:sp>
      <p:cxnSp>
        <p:nvCxnSpPr>
          <p:cNvPr id="22" name="Straight Connector 21">
            <a:extLst>
              <a:ext uri="{FF2B5EF4-FFF2-40B4-BE49-F238E27FC236}">
                <a16:creationId xmlns:a16="http://schemas.microsoft.com/office/drawing/2014/main" id="{1EF547AE-2DCC-6574-5D86-4E4D9C6F3650}"/>
              </a:ext>
            </a:extLst>
          </p:cNvPr>
          <p:cNvCxnSpPr>
            <a:cxnSpLocks/>
          </p:cNvCxnSpPr>
          <p:nvPr/>
        </p:nvCxnSpPr>
        <p:spPr>
          <a:xfrm>
            <a:off x="3710330" y="6439111"/>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920644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78291DC-D468-A4EE-7192-63AAC13196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299"/>
            <a:ext cx="6095999" cy="6177280"/>
          </a:xfrm>
        </p:spPr>
      </p:pic>
      <p:sp>
        <p:nvSpPr>
          <p:cNvPr id="4" name="Text Placeholder 3">
            <a:extLst>
              <a:ext uri="{FF2B5EF4-FFF2-40B4-BE49-F238E27FC236}">
                <a16:creationId xmlns:a16="http://schemas.microsoft.com/office/drawing/2014/main" id="{FD0CAEF8-94B9-A641-541D-945D2BD68EE9}"/>
              </a:ext>
            </a:extLst>
          </p:cNvPr>
          <p:cNvSpPr>
            <a:spLocks noGrp="1"/>
          </p:cNvSpPr>
          <p:nvPr>
            <p:ph type="body" sz="quarter" idx="12"/>
          </p:nvPr>
        </p:nvSpPr>
        <p:spPr>
          <a:xfrm>
            <a:off x="6456363" y="3417718"/>
            <a:ext cx="4829691" cy="1530521"/>
          </a:xfrm>
        </p:spPr>
        <p:txBody>
          <a:bodyPr/>
          <a:lstStyle/>
          <a:p>
            <a:pPr>
              <a:spcBef>
                <a:spcPts val="800"/>
              </a:spcBef>
            </a:pPr>
            <a:r>
              <a:rPr lang="zh-CN" altLang="en-US" dirty="0"/>
              <a:t>澳洲夏多內的歷史</a:t>
            </a:r>
          </a:p>
          <a:p>
            <a:pPr>
              <a:spcBef>
                <a:spcPts val="800"/>
              </a:spcBef>
            </a:pPr>
            <a:r>
              <a:rPr lang="zh-CN" altLang="en-US" dirty="0"/>
              <a:t>如何種植</a:t>
            </a:r>
          </a:p>
          <a:p>
            <a:pPr>
              <a:spcBef>
                <a:spcPts val="800"/>
              </a:spcBef>
            </a:pPr>
            <a:r>
              <a:rPr lang="zh-CN" altLang="en-US" dirty="0"/>
              <a:t>如何釀造</a:t>
            </a:r>
          </a:p>
          <a:p>
            <a:pPr>
              <a:spcBef>
                <a:spcPts val="800"/>
              </a:spcBef>
            </a:pPr>
            <a:r>
              <a:rPr lang="zh-CN" altLang="en-US" dirty="0"/>
              <a:t>不同的風格</a:t>
            </a:r>
          </a:p>
          <a:p>
            <a:pPr>
              <a:spcBef>
                <a:spcPts val="800"/>
              </a:spcBef>
            </a:pPr>
            <a:r>
              <a:rPr lang="zh-CN" altLang="en-US" dirty="0"/>
              <a:t>在哪裡種植</a:t>
            </a:r>
          </a:p>
          <a:p>
            <a:pPr>
              <a:spcBef>
                <a:spcPts val="800"/>
              </a:spcBef>
            </a:pPr>
            <a:r>
              <a:rPr lang="zh-CN" altLang="en-US" dirty="0"/>
              <a:t>特性和風味</a:t>
            </a:r>
          </a:p>
        </p:txBody>
      </p:sp>
      <p:sp>
        <p:nvSpPr>
          <p:cNvPr id="6" name="Title 2">
            <a:extLst>
              <a:ext uri="{FF2B5EF4-FFF2-40B4-BE49-F238E27FC236}">
                <a16:creationId xmlns:a16="http://schemas.microsoft.com/office/drawing/2014/main" id="{EA099F99-0C58-81F6-11C2-E490AF5FEB0D}"/>
              </a:ext>
            </a:extLst>
          </p:cNvPr>
          <p:cNvSpPr txBox="1">
            <a:spLocks/>
          </p:cNvSpPr>
          <p:nvPr/>
        </p:nvSpPr>
        <p:spPr>
          <a:xfrm>
            <a:off x="6300788" y="584200"/>
            <a:ext cx="4829691" cy="1325562"/>
          </a:xfrm>
          <a:prstGeom prst="rect">
            <a:avLst/>
          </a:prstGeom>
        </p:spPr>
        <p:txBody>
          <a:bodyPr>
            <a:noAutofit/>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zh-Hant" sz="5400" b="1">
                <a:solidFill>
                  <a:schemeClr val="accent1"/>
                </a:solidFill>
                <a:latin typeface="Neue Haas Grotesk Text Pro"/>
              </a:rPr>
              <a:t>今天</a:t>
            </a:r>
            <a:br>
              <a:rPr lang="zh-Hant" sz="5400" b="1">
                <a:solidFill>
                  <a:schemeClr val="accent1"/>
                </a:solidFill>
                <a:latin typeface="Neue Haas Grotesk Text Pro"/>
              </a:rPr>
            </a:br>
            <a:r>
              <a:rPr lang="zh-Hant" sz="5400" b="1">
                <a:solidFill>
                  <a:schemeClr val="accent1"/>
                </a:solidFill>
                <a:latin typeface="Neue Haas Grotesk Text Pro"/>
              </a:rPr>
              <a:t>我們</a:t>
            </a:r>
            <a:br>
              <a:rPr lang="zh-Hant" sz="5400" b="1">
                <a:solidFill>
                  <a:schemeClr val="accent1"/>
                </a:solidFill>
                <a:latin typeface="Neue Haas Grotesk Text Pro"/>
              </a:rPr>
            </a:br>
            <a:r>
              <a:rPr lang="zh-Hant" sz="5400" b="1">
                <a:solidFill>
                  <a:schemeClr val="accent1"/>
                </a:solidFill>
                <a:latin typeface="Neue Haas Grotesk Text Pro"/>
              </a:rPr>
              <a:t>將涵蓋</a:t>
            </a:r>
            <a:endParaRPr lang="zh-Hant" sz="5400" b="1" dirty="0">
              <a:solidFill>
                <a:schemeClr val="accent1"/>
              </a:solidFill>
              <a:latin typeface="Neue Haas Grotesk Text Pro"/>
            </a:endParaRPr>
          </a:p>
        </p:txBody>
      </p:sp>
    </p:spTree>
    <p:extLst>
      <p:ext uri="{BB962C8B-B14F-4D97-AF65-F5344CB8AC3E}">
        <p14:creationId xmlns:p14="http://schemas.microsoft.com/office/powerpoint/2010/main" val="1160338932"/>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7" name="Straight Connector 36">
            <a:extLst>
              <a:ext uri="{FF2B5EF4-FFF2-40B4-BE49-F238E27FC236}">
                <a16:creationId xmlns:a16="http://schemas.microsoft.com/office/drawing/2014/main" id="{ABD803A3-0490-A48B-053C-D403901979BD}"/>
              </a:ext>
            </a:extLst>
          </p:cNvPr>
          <p:cNvCxnSpPr>
            <a:cxnSpLocks/>
          </p:cNvCxnSpPr>
          <p:nvPr/>
        </p:nvCxnSpPr>
        <p:spPr>
          <a:xfrm flipH="1">
            <a:off x="5226537" y="4213491"/>
            <a:ext cx="49255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F7B4314F-591A-C9FB-F659-D6B06A06766E}"/>
              </a:ext>
            </a:extLst>
          </p:cNvPr>
          <p:cNvSpPr>
            <a:spLocks noGrp="1"/>
          </p:cNvSpPr>
          <p:nvPr>
            <p:ph type="body" sz="quarter" idx="11"/>
          </p:nvPr>
        </p:nvSpPr>
        <p:spPr>
          <a:xfrm>
            <a:off x="726311" y="2628714"/>
            <a:ext cx="1516650" cy="791312"/>
          </a:xfrm>
        </p:spPr>
        <p:txBody>
          <a:bodyPr/>
          <a:lstStyle/>
          <a:p>
            <a:pPr algn="ctr"/>
            <a:r>
              <a:rPr lang="zh-CN" altLang="en-US" sz="1400" b="1" dirty="0">
                <a:solidFill>
                  <a:prstClr val="black"/>
                </a:solidFill>
                <a:cs typeface="Hellix SemiBold"/>
              </a:rPr>
              <a:t>烤雞</a:t>
            </a:r>
            <a:endParaRPr lang="en-AU" sz="1400" b="1" dirty="0">
              <a:solidFill>
                <a:prstClr val="black"/>
              </a:solidFill>
              <a:cs typeface="Hellix SemiBold"/>
            </a:endParaRPr>
          </a:p>
        </p:txBody>
      </p:sp>
      <p:sp>
        <p:nvSpPr>
          <p:cNvPr id="5" name="Text Placeholder 4">
            <a:extLst>
              <a:ext uri="{FF2B5EF4-FFF2-40B4-BE49-F238E27FC236}">
                <a16:creationId xmlns:a16="http://schemas.microsoft.com/office/drawing/2014/main" id="{E4863900-DC83-668A-5F4D-2735D1313FEC}"/>
              </a:ext>
            </a:extLst>
          </p:cNvPr>
          <p:cNvSpPr>
            <a:spLocks noGrp="1"/>
          </p:cNvSpPr>
          <p:nvPr>
            <p:ph type="body" sz="quarter" idx="13"/>
          </p:nvPr>
        </p:nvSpPr>
        <p:spPr>
          <a:xfrm>
            <a:off x="581551" y="590262"/>
            <a:ext cx="6816440" cy="1325563"/>
          </a:xfrm>
        </p:spPr>
        <p:txBody>
          <a:bodyPr/>
          <a:lstStyle/>
          <a:p>
            <a:r>
              <a:rPr lang="zh-CN" altLang="en-US" b="1" dirty="0">
                <a:solidFill>
                  <a:schemeClr val="accent1"/>
                </a:solidFill>
              </a:rPr>
              <a:t>食物搭配</a:t>
            </a:r>
          </a:p>
        </p:txBody>
      </p:sp>
      <p:sp>
        <p:nvSpPr>
          <p:cNvPr id="3" name="Text Placeholder 3">
            <a:extLst>
              <a:ext uri="{FF2B5EF4-FFF2-40B4-BE49-F238E27FC236}">
                <a16:creationId xmlns:a16="http://schemas.microsoft.com/office/drawing/2014/main" id="{D127FE11-0517-5390-C74A-A5EE299BAFA0}"/>
              </a:ext>
            </a:extLst>
          </p:cNvPr>
          <p:cNvSpPr txBox="1">
            <a:spLocks/>
          </p:cNvSpPr>
          <p:nvPr/>
        </p:nvSpPr>
        <p:spPr>
          <a:xfrm>
            <a:off x="6880998" y="3654410"/>
            <a:ext cx="832630" cy="251093"/>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400" b="1" dirty="0">
                <a:solidFill>
                  <a:prstClr val="black"/>
                </a:solidFill>
                <a:ea typeface="Microsoft JhengHei" panose="020B0604030504040204" pitchFamily="34" charset="-120"/>
                <a:cs typeface="Hellix SemiBold"/>
              </a:rPr>
              <a:t>鮮蝦</a:t>
            </a:r>
            <a:endParaRPr lang="en-AU" sz="1400" b="1" dirty="0">
              <a:solidFill>
                <a:prstClr val="black"/>
              </a:solidFill>
              <a:ea typeface="Microsoft JhengHei" panose="020B0604030504040204" pitchFamily="34" charset="-120"/>
              <a:cs typeface="Hellix SemiBold"/>
            </a:endParaRPr>
          </a:p>
        </p:txBody>
      </p:sp>
      <p:sp>
        <p:nvSpPr>
          <p:cNvPr id="10" name="Text Placeholder 3">
            <a:extLst>
              <a:ext uri="{FF2B5EF4-FFF2-40B4-BE49-F238E27FC236}">
                <a16:creationId xmlns:a16="http://schemas.microsoft.com/office/drawing/2014/main" id="{44922030-0B4A-390D-5FB1-7279DBAF511D}"/>
              </a:ext>
            </a:extLst>
          </p:cNvPr>
          <p:cNvSpPr txBox="1">
            <a:spLocks/>
          </p:cNvSpPr>
          <p:nvPr/>
        </p:nvSpPr>
        <p:spPr>
          <a:xfrm>
            <a:off x="623888" y="4321184"/>
            <a:ext cx="1516650"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400" b="1" dirty="0">
                <a:solidFill>
                  <a:prstClr val="black"/>
                </a:solidFill>
                <a:ea typeface="Microsoft JhengHei" panose="020B0604030504040204" pitchFamily="34" charset="-120"/>
                <a:cs typeface="Hellix SemiBold"/>
              </a:rPr>
              <a:t>藍紋起司</a:t>
            </a:r>
            <a:endParaRPr lang="en-AU" sz="1400" b="1" dirty="0">
              <a:solidFill>
                <a:prstClr val="black"/>
              </a:solidFill>
              <a:ea typeface="Microsoft JhengHei" panose="020B0604030504040204" pitchFamily="34" charset="-120"/>
              <a:cs typeface="Hellix SemiBold"/>
            </a:endParaRPr>
          </a:p>
        </p:txBody>
      </p:sp>
      <p:pic>
        <p:nvPicPr>
          <p:cNvPr id="6" name="Picture Placeholder 8">
            <a:extLst>
              <a:ext uri="{FF2B5EF4-FFF2-40B4-BE49-F238E27FC236}">
                <a16:creationId xmlns:a16="http://schemas.microsoft.com/office/drawing/2014/main" id="{84831822-D387-A1ED-AC5C-BD2EFEBFC9C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926366" y="1144921"/>
            <a:ext cx="1888675" cy="5717672"/>
          </a:xfrm>
          <a:prstGeom prst="rect">
            <a:avLst/>
          </a:prstGeom>
        </p:spPr>
      </p:pic>
      <p:sp>
        <p:nvSpPr>
          <p:cNvPr id="7" name="object 10">
            <a:extLst>
              <a:ext uri="{FF2B5EF4-FFF2-40B4-BE49-F238E27FC236}">
                <a16:creationId xmlns:a16="http://schemas.microsoft.com/office/drawing/2014/main" id="{603D5F14-B42C-2FAC-7455-08BDFEB5A39D}"/>
              </a:ext>
            </a:extLst>
          </p:cNvPr>
          <p:cNvSpPr txBox="1"/>
          <p:nvPr/>
        </p:nvSpPr>
        <p:spPr>
          <a:xfrm rot="16200000">
            <a:off x="2788075" y="4486713"/>
            <a:ext cx="4155725" cy="460254"/>
          </a:xfrm>
          <a:prstGeom prst="rect">
            <a:avLst/>
          </a:prstGeom>
        </p:spPr>
        <p:txBody>
          <a:bodyPr vert="horz" wrap="square" lIns="0" tIns="12065" rIns="0" bIns="0" rtlCol="0">
            <a:spAutoFit/>
          </a:bodyPr>
          <a:lstStyle/>
          <a:p>
            <a:pPr algn="ctr" defTabSz="914453">
              <a:lnSpc>
                <a:spcPct val="80000"/>
              </a:lnSpc>
              <a:spcBef>
                <a:spcPct val="0"/>
              </a:spcBef>
            </a:pPr>
            <a:r>
              <a:rPr lang="en-AU" altLang="zh-CN" sz="36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CHARDONNAY</a:t>
            </a:r>
            <a:endParaRPr lang="en-AU" sz="3600"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cxnSp>
        <p:nvCxnSpPr>
          <p:cNvPr id="8" name="Straight Connector 7">
            <a:extLst>
              <a:ext uri="{FF2B5EF4-FFF2-40B4-BE49-F238E27FC236}">
                <a16:creationId xmlns:a16="http://schemas.microsoft.com/office/drawing/2014/main" id="{62022730-63BA-AC86-170C-8A1160BD6D91}"/>
              </a:ext>
            </a:extLst>
          </p:cNvPr>
          <p:cNvCxnSpPr>
            <a:cxnSpLocks/>
          </p:cNvCxnSpPr>
          <p:nvPr/>
        </p:nvCxnSpPr>
        <p:spPr>
          <a:xfrm flipH="1">
            <a:off x="4018750" y="3091700"/>
            <a:ext cx="43030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 name="Text Placeholder 3">
            <a:extLst>
              <a:ext uri="{FF2B5EF4-FFF2-40B4-BE49-F238E27FC236}">
                <a16:creationId xmlns:a16="http://schemas.microsoft.com/office/drawing/2014/main" id="{35F21ADA-8809-705F-9665-10B9C513B7D3}"/>
              </a:ext>
            </a:extLst>
          </p:cNvPr>
          <p:cNvSpPr txBox="1">
            <a:spLocks/>
          </p:cNvSpPr>
          <p:nvPr/>
        </p:nvSpPr>
        <p:spPr>
          <a:xfrm>
            <a:off x="3251082" y="3008326"/>
            <a:ext cx="738689" cy="220357"/>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400" b="1" dirty="0">
                <a:solidFill>
                  <a:schemeClr val="bg2"/>
                </a:solidFill>
                <a:ea typeface="Microsoft JhengHei" panose="020B0604030504040204" pitchFamily="34" charset="-120"/>
                <a:cs typeface="Hellix SemiBold"/>
              </a:rPr>
              <a:t>橡木桶</a:t>
            </a:r>
          </a:p>
        </p:txBody>
      </p:sp>
      <p:cxnSp>
        <p:nvCxnSpPr>
          <p:cNvPr id="16" name="Straight Connector 15">
            <a:extLst>
              <a:ext uri="{FF2B5EF4-FFF2-40B4-BE49-F238E27FC236}">
                <a16:creationId xmlns:a16="http://schemas.microsoft.com/office/drawing/2014/main" id="{BC139B4C-7EE1-3093-84E0-41C83370501D}"/>
              </a:ext>
            </a:extLst>
          </p:cNvPr>
          <p:cNvCxnSpPr>
            <a:cxnSpLocks/>
          </p:cNvCxnSpPr>
          <p:nvPr/>
        </p:nvCxnSpPr>
        <p:spPr>
          <a:xfrm flipH="1">
            <a:off x="2735516" y="3091700"/>
            <a:ext cx="49255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482A5D6-C34E-D109-875A-9AE9DFF9057E}"/>
              </a:ext>
            </a:extLst>
          </p:cNvPr>
          <p:cNvCxnSpPr>
            <a:cxnSpLocks/>
          </p:cNvCxnSpPr>
          <p:nvPr/>
        </p:nvCxnSpPr>
        <p:spPr>
          <a:xfrm flipV="1">
            <a:off x="2735516" y="2763766"/>
            <a:ext cx="0" cy="334007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9" name="Text Placeholder 3">
            <a:extLst>
              <a:ext uri="{FF2B5EF4-FFF2-40B4-BE49-F238E27FC236}">
                <a16:creationId xmlns:a16="http://schemas.microsoft.com/office/drawing/2014/main" id="{2CC8AA74-D0B7-5056-0C44-0D612CE875C8}"/>
              </a:ext>
            </a:extLst>
          </p:cNvPr>
          <p:cNvSpPr txBox="1">
            <a:spLocks/>
          </p:cNvSpPr>
          <p:nvPr/>
        </p:nvSpPr>
        <p:spPr>
          <a:xfrm>
            <a:off x="623887" y="6003987"/>
            <a:ext cx="1773531" cy="263749"/>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400" b="1" dirty="0">
                <a:solidFill>
                  <a:prstClr val="black"/>
                </a:solidFill>
                <a:ea typeface="Microsoft JhengHei" panose="020B0604030504040204" pitchFamily="34" charset="-120"/>
                <a:cs typeface="Hellix SemiBold"/>
              </a:rPr>
              <a:t>印度奶油雞</a:t>
            </a:r>
            <a:endParaRPr lang="en-AU" sz="1400" b="1" dirty="0">
              <a:solidFill>
                <a:prstClr val="black"/>
              </a:solidFill>
              <a:ea typeface="Microsoft JhengHei" panose="020B0604030504040204" pitchFamily="34" charset="-120"/>
              <a:cs typeface="Hellix SemiBold"/>
            </a:endParaRPr>
          </a:p>
        </p:txBody>
      </p:sp>
      <p:cxnSp>
        <p:nvCxnSpPr>
          <p:cNvPr id="21" name="Straight Connector 20">
            <a:extLst>
              <a:ext uri="{FF2B5EF4-FFF2-40B4-BE49-F238E27FC236}">
                <a16:creationId xmlns:a16="http://schemas.microsoft.com/office/drawing/2014/main" id="{17834EEA-973F-2D8D-2AD8-52325DF01312}"/>
              </a:ext>
            </a:extLst>
          </p:cNvPr>
          <p:cNvCxnSpPr>
            <a:cxnSpLocks/>
          </p:cNvCxnSpPr>
          <p:nvPr/>
        </p:nvCxnSpPr>
        <p:spPr>
          <a:xfrm flipH="1">
            <a:off x="2397419" y="2768970"/>
            <a:ext cx="33809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368BCED2-9240-F47B-561C-ADCD281CA1D6}"/>
              </a:ext>
            </a:extLst>
          </p:cNvPr>
          <p:cNvCxnSpPr>
            <a:cxnSpLocks/>
          </p:cNvCxnSpPr>
          <p:nvPr/>
        </p:nvCxnSpPr>
        <p:spPr>
          <a:xfrm flipH="1">
            <a:off x="2397419" y="4444089"/>
            <a:ext cx="33809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25716EB1-5278-3300-1192-FCDB8297536F}"/>
              </a:ext>
            </a:extLst>
          </p:cNvPr>
          <p:cNvCxnSpPr>
            <a:cxnSpLocks/>
          </p:cNvCxnSpPr>
          <p:nvPr/>
        </p:nvCxnSpPr>
        <p:spPr>
          <a:xfrm flipH="1">
            <a:off x="2397419" y="6103841"/>
            <a:ext cx="33809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1A5A41E-89CB-28A6-F8AE-3CC95D6E2086}"/>
              </a:ext>
            </a:extLst>
          </p:cNvPr>
          <p:cNvCxnSpPr>
            <a:cxnSpLocks/>
          </p:cNvCxnSpPr>
          <p:nvPr/>
        </p:nvCxnSpPr>
        <p:spPr>
          <a:xfrm flipH="1">
            <a:off x="6849960" y="1916939"/>
            <a:ext cx="218017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Text Placeholder 3">
            <a:extLst>
              <a:ext uri="{FF2B5EF4-FFF2-40B4-BE49-F238E27FC236}">
                <a16:creationId xmlns:a16="http://schemas.microsoft.com/office/drawing/2014/main" id="{42DA38E5-B806-8167-F35D-2964943234A1}"/>
              </a:ext>
            </a:extLst>
          </p:cNvPr>
          <p:cNvSpPr txBox="1">
            <a:spLocks/>
          </p:cNvSpPr>
          <p:nvPr/>
        </p:nvSpPr>
        <p:spPr>
          <a:xfrm>
            <a:off x="5904819" y="1833565"/>
            <a:ext cx="945141" cy="220357"/>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400" b="1" dirty="0">
                <a:solidFill>
                  <a:schemeClr val="bg2"/>
                </a:solidFill>
                <a:ea typeface="Microsoft JhengHei" panose="020B0604030504040204" pitchFamily="34" charset="-120"/>
                <a:cs typeface="Hellix SemiBold"/>
              </a:rPr>
              <a:t>未經橡木桶</a:t>
            </a:r>
          </a:p>
        </p:txBody>
      </p:sp>
      <p:cxnSp>
        <p:nvCxnSpPr>
          <p:cNvPr id="31" name="Straight Connector 30">
            <a:extLst>
              <a:ext uri="{FF2B5EF4-FFF2-40B4-BE49-F238E27FC236}">
                <a16:creationId xmlns:a16="http://schemas.microsoft.com/office/drawing/2014/main" id="{32CFB82D-F3AD-DC7B-3EA2-C07AA920BC7C}"/>
              </a:ext>
            </a:extLst>
          </p:cNvPr>
          <p:cNvCxnSpPr>
            <a:cxnSpLocks/>
          </p:cNvCxnSpPr>
          <p:nvPr/>
        </p:nvCxnSpPr>
        <p:spPr>
          <a:xfrm flipH="1">
            <a:off x="4834652" y="1916939"/>
            <a:ext cx="103222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Text Placeholder 3">
            <a:extLst>
              <a:ext uri="{FF2B5EF4-FFF2-40B4-BE49-F238E27FC236}">
                <a16:creationId xmlns:a16="http://schemas.microsoft.com/office/drawing/2014/main" id="{7EEB9520-CADE-AC93-ADD7-57ADA881530D}"/>
              </a:ext>
            </a:extLst>
          </p:cNvPr>
          <p:cNvSpPr txBox="1">
            <a:spLocks/>
          </p:cNvSpPr>
          <p:nvPr/>
        </p:nvSpPr>
        <p:spPr>
          <a:xfrm>
            <a:off x="8594537" y="3654410"/>
            <a:ext cx="1296604" cy="251093"/>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400" b="1" dirty="0">
                <a:solidFill>
                  <a:prstClr val="black"/>
                </a:solidFill>
                <a:ea typeface="Microsoft JhengHei" panose="020B0604030504040204" pitchFamily="34" charset="-120"/>
                <a:cs typeface="Hellix SemiBold"/>
              </a:rPr>
              <a:t>烤豬肉</a:t>
            </a:r>
            <a:endParaRPr lang="en-AU" sz="1400" b="1" dirty="0">
              <a:solidFill>
                <a:prstClr val="black"/>
              </a:solidFill>
              <a:ea typeface="Microsoft JhengHei" panose="020B0604030504040204" pitchFamily="34" charset="-120"/>
              <a:cs typeface="Hellix SemiBold"/>
            </a:endParaRPr>
          </a:p>
        </p:txBody>
      </p:sp>
      <p:sp>
        <p:nvSpPr>
          <p:cNvPr id="33" name="Text Placeholder 3">
            <a:extLst>
              <a:ext uri="{FF2B5EF4-FFF2-40B4-BE49-F238E27FC236}">
                <a16:creationId xmlns:a16="http://schemas.microsoft.com/office/drawing/2014/main" id="{5CAFCEBE-4622-3792-BF51-45A615452BB2}"/>
              </a:ext>
            </a:extLst>
          </p:cNvPr>
          <p:cNvSpPr txBox="1">
            <a:spLocks/>
          </p:cNvSpPr>
          <p:nvPr/>
        </p:nvSpPr>
        <p:spPr>
          <a:xfrm>
            <a:off x="10376838" y="3654410"/>
            <a:ext cx="1296604" cy="251093"/>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400" b="1" dirty="0">
                <a:solidFill>
                  <a:prstClr val="black"/>
                </a:solidFill>
                <a:ea typeface="Microsoft JhengHei" panose="020B0604030504040204" pitchFamily="34" charset="-120"/>
                <a:cs typeface="Hellix SemiBold"/>
              </a:rPr>
              <a:t>烤魚</a:t>
            </a:r>
            <a:endParaRPr lang="en-AU" sz="1400" b="1" dirty="0">
              <a:solidFill>
                <a:prstClr val="black"/>
              </a:solidFill>
              <a:ea typeface="Microsoft JhengHei" panose="020B0604030504040204" pitchFamily="34" charset="-120"/>
              <a:cs typeface="Hellix SemiBold"/>
            </a:endParaRPr>
          </a:p>
        </p:txBody>
      </p:sp>
      <p:sp>
        <p:nvSpPr>
          <p:cNvPr id="34" name="Text Placeholder 3">
            <a:extLst>
              <a:ext uri="{FF2B5EF4-FFF2-40B4-BE49-F238E27FC236}">
                <a16:creationId xmlns:a16="http://schemas.microsoft.com/office/drawing/2014/main" id="{C7825F5A-3104-AD2C-E0C6-0AAAF25A1FE5}"/>
              </a:ext>
            </a:extLst>
          </p:cNvPr>
          <p:cNvSpPr txBox="1">
            <a:spLocks/>
          </p:cNvSpPr>
          <p:nvPr/>
        </p:nvSpPr>
        <p:spPr>
          <a:xfrm>
            <a:off x="6725663" y="5920726"/>
            <a:ext cx="913659" cy="251093"/>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400" b="1" dirty="0">
                <a:solidFill>
                  <a:prstClr val="black"/>
                </a:solidFill>
                <a:ea typeface="Microsoft JhengHei" panose="020B0604030504040204" pitchFamily="34" charset="-120"/>
                <a:cs typeface="Hellix SemiBold"/>
              </a:rPr>
              <a:t>牡蠣</a:t>
            </a:r>
            <a:endParaRPr lang="en-AU" sz="1400" b="1" dirty="0">
              <a:solidFill>
                <a:prstClr val="black"/>
              </a:solidFill>
              <a:ea typeface="Microsoft JhengHei" panose="020B0604030504040204" pitchFamily="34" charset="-120"/>
              <a:cs typeface="Hellix SemiBold"/>
            </a:endParaRPr>
          </a:p>
        </p:txBody>
      </p:sp>
      <p:cxnSp>
        <p:nvCxnSpPr>
          <p:cNvPr id="35" name="Straight Connector 34">
            <a:extLst>
              <a:ext uri="{FF2B5EF4-FFF2-40B4-BE49-F238E27FC236}">
                <a16:creationId xmlns:a16="http://schemas.microsoft.com/office/drawing/2014/main" id="{2C6E9D58-C0A0-9D3F-FEE3-07CAA2358398}"/>
              </a:ext>
            </a:extLst>
          </p:cNvPr>
          <p:cNvCxnSpPr>
            <a:cxnSpLocks/>
            <a:endCxn id="36" idx="3"/>
          </p:cNvCxnSpPr>
          <p:nvPr/>
        </p:nvCxnSpPr>
        <p:spPr>
          <a:xfrm flipH="1">
            <a:off x="7431856" y="4213491"/>
            <a:ext cx="1598279" cy="1143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6" name="Text Placeholder 3">
            <a:extLst>
              <a:ext uri="{FF2B5EF4-FFF2-40B4-BE49-F238E27FC236}">
                <a16:creationId xmlns:a16="http://schemas.microsoft.com/office/drawing/2014/main" id="{331931AB-45AC-B2C0-F700-0B1C11A5AF49}"/>
              </a:ext>
            </a:extLst>
          </p:cNvPr>
          <p:cNvSpPr txBox="1">
            <a:spLocks/>
          </p:cNvSpPr>
          <p:nvPr/>
        </p:nvSpPr>
        <p:spPr>
          <a:xfrm>
            <a:off x="5742104" y="4114749"/>
            <a:ext cx="1689752" cy="220357"/>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400" b="1" dirty="0">
                <a:solidFill>
                  <a:schemeClr val="bg2"/>
                </a:solidFill>
                <a:ea typeface="Microsoft JhengHei" panose="020B0604030504040204" pitchFamily="34" charset="-120"/>
                <a:cs typeface="Hellix SemiBold"/>
              </a:rPr>
              <a:t>100% 氣泡</a:t>
            </a:r>
          </a:p>
        </p:txBody>
      </p:sp>
      <p:sp>
        <p:nvSpPr>
          <p:cNvPr id="38" name="Text Placeholder 3">
            <a:extLst>
              <a:ext uri="{FF2B5EF4-FFF2-40B4-BE49-F238E27FC236}">
                <a16:creationId xmlns:a16="http://schemas.microsoft.com/office/drawing/2014/main" id="{B3AB49C7-C04B-B271-CEBB-A7BE824D35D7}"/>
              </a:ext>
            </a:extLst>
          </p:cNvPr>
          <p:cNvSpPr txBox="1">
            <a:spLocks/>
          </p:cNvSpPr>
          <p:nvPr/>
        </p:nvSpPr>
        <p:spPr>
          <a:xfrm>
            <a:off x="8439203" y="5920726"/>
            <a:ext cx="1296604" cy="251093"/>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400" b="1" dirty="0">
                <a:solidFill>
                  <a:prstClr val="black"/>
                </a:solidFill>
                <a:ea typeface="Microsoft JhengHei" panose="020B0604030504040204" pitchFamily="34" charset="-120"/>
                <a:cs typeface="Hellix SemiBold"/>
              </a:rPr>
              <a:t>三重奶油布里</a:t>
            </a:r>
            <a:endParaRPr lang="en-AU" sz="1400" b="1" dirty="0">
              <a:solidFill>
                <a:prstClr val="black"/>
              </a:solidFill>
              <a:ea typeface="Microsoft JhengHei" panose="020B0604030504040204" pitchFamily="34" charset="-120"/>
              <a:cs typeface="Hellix SemiBold"/>
            </a:endParaRPr>
          </a:p>
        </p:txBody>
      </p:sp>
      <p:sp>
        <p:nvSpPr>
          <p:cNvPr id="39" name="Text Placeholder 3">
            <a:extLst>
              <a:ext uri="{FF2B5EF4-FFF2-40B4-BE49-F238E27FC236}">
                <a16:creationId xmlns:a16="http://schemas.microsoft.com/office/drawing/2014/main" id="{F48E538E-3793-9F4F-5C9E-E52489EE6E35}"/>
              </a:ext>
            </a:extLst>
          </p:cNvPr>
          <p:cNvSpPr txBox="1">
            <a:spLocks/>
          </p:cNvSpPr>
          <p:nvPr/>
        </p:nvSpPr>
        <p:spPr>
          <a:xfrm>
            <a:off x="10355986" y="5920726"/>
            <a:ext cx="1296604" cy="251093"/>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400" b="1" dirty="0">
                <a:solidFill>
                  <a:prstClr val="black"/>
                </a:solidFill>
                <a:ea typeface="Microsoft JhengHei" panose="020B0604030504040204" pitchFamily="34" charset="-120"/>
                <a:cs typeface="Hellix SemiBold"/>
              </a:rPr>
              <a:t>鱒魚片</a:t>
            </a:r>
            <a:endParaRPr lang="en-AU" sz="1400" b="1" dirty="0">
              <a:solidFill>
                <a:prstClr val="black"/>
              </a:solidFill>
              <a:ea typeface="Microsoft JhengHei" panose="020B0604030504040204" pitchFamily="34" charset="-120"/>
              <a:cs typeface="Hellix SemiBold"/>
            </a:endParaRPr>
          </a:p>
        </p:txBody>
      </p:sp>
      <p:cxnSp>
        <p:nvCxnSpPr>
          <p:cNvPr id="46" name="Straight Connector 45">
            <a:extLst>
              <a:ext uri="{FF2B5EF4-FFF2-40B4-BE49-F238E27FC236}">
                <a16:creationId xmlns:a16="http://schemas.microsoft.com/office/drawing/2014/main" id="{C629D6A3-DBC7-77E0-5FFB-E44D28ABFC21}"/>
              </a:ext>
            </a:extLst>
          </p:cNvPr>
          <p:cNvCxnSpPr>
            <a:cxnSpLocks/>
          </p:cNvCxnSpPr>
          <p:nvPr/>
        </p:nvCxnSpPr>
        <p:spPr>
          <a:xfrm flipV="1">
            <a:off x="9030135" y="1912327"/>
            <a:ext cx="0" cy="44789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AA5B0278-4682-D2B8-139A-53E7964471EA}"/>
              </a:ext>
            </a:extLst>
          </p:cNvPr>
          <p:cNvCxnSpPr>
            <a:cxnSpLocks/>
          </p:cNvCxnSpPr>
          <p:nvPr/>
        </p:nvCxnSpPr>
        <p:spPr>
          <a:xfrm flipH="1">
            <a:off x="7126586" y="2347245"/>
            <a:ext cx="385529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A1E60093-E1CC-73C6-D488-B0476E690C85}"/>
              </a:ext>
            </a:extLst>
          </p:cNvPr>
          <p:cNvCxnSpPr>
            <a:cxnSpLocks/>
          </p:cNvCxnSpPr>
          <p:nvPr/>
        </p:nvCxnSpPr>
        <p:spPr>
          <a:xfrm flipV="1">
            <a:off x="7132179" y="2342633"/>
            <a:ext cx="0" cy="263782"/>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C5B0BB9A-3769-C8B3-6DC7-C929179AF376}"/>
              </a:ext>
            </a:extLst>
          </p:cNvPr>
          <p:cNvCxnSpPr>
            <a:cxnSpLocks/>
          </p:cNvCxnSpPr>
          <p:nvPr/>
        </p:nvCxnSpPr>
        <p:spPr>
          <a:xfrm flipV="1">
            <a:off x="9037820" y="2358001"/>
            <a:ext cx="0" cy="263782"/>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319F779C-E055-D02D-1B47-D945D1541AA1}"/>
              </a:ext>
            </a:extLst>
          </p:cNvPr>
          <p:cNvCxnSpPr>
            <a:cxnSpLocks/>
          </p:cNvCxnSpPr>
          <p:nvPr/>
        </p:nvCxnSpPr>
        <p:spPr>
          <a:xfrm flipV="1">
            <a:off x="10981880" y="2358001"/>
            <a:ext cx="0" cy="263782"/>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D1EB1390-C82A-442C-DE1A-72AFBC6615E4}"/>
              </a:ext>
            </a:extLst>
          </p:cNvPr>
          <p:cNvCxnSpPr>
            <a:cxnSpLocks/>
          </p:cNvCxnSpPr>
          <p:nvPr/>
        </p:nvCxnSpPr>
        <p:spPr>
          <a:xfrm flipV="1">
            <a:off x="9030135" y="4201195"/>
            <a:ext cx="0" cy="44789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EA3D05D0-0650-DE37-71DA-B5A7A9458540}"/>
              </a:ext>
            </a:extLst>
          </p:cNvPr>
          <p:cNvCxnSpPr>
            <a:cxnSpLocks/>
          </p:cNvCxnSpPr>
          <p:nvPr/>
        </p:nvCxnSpPr>
        <p:spPr>
          <a:xfrm flipH="1">
            <a:off x="7126586" y="4636113"/>
            <a:ext cx="385529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10CCA25-4D77-07C2-22CB-A6990BC33379}"/>
              </a:ext>
            </a:extLst>
          </p:cNvPr>
          <p:cNvCxnSpPr>
            <a:cxnSpLocks/>
          </p:cNvCxnSpPr>
          <p:nvPr/>
        </p:nvCxnSpPr>
        <p:spPr>
          <a:xfrm flipV="1">
            <a:off x="7132179" y="4631501"/>
            <a:ext cx="0" cy="263782"/>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C9F56D1D-46E4-96C9-1C57-8E427F935A36}"/>
              </a:ext>
            </a:extLst>
          </p:cNvPr>
          <p:cNvCxnSpPr>
            <a:cxnSpLocks/>
          </p:cNvCxnSpPr>
          <p:nvPr/>
        </p:nvCxnSpPr>
        <p:spPr>
          <a:xfrm flipV="1">
            <a:off x="9037820" y="4646869"/>
            <a:ext cx="0" cy="263782"/>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4B7823F5-3A79-61B3-8191-5A2099DF55A3}"/>
              </a:ext>
            </a:extLst>
          </p:cNvPr>
          <p:cNvCxnSpPr>
            <a:cxnSpLocks/>
          </p:cNvCxnSpPr>
          <p:nvPr/>
        </p:nvCxnSpPr>
        <p:spPr>
          <a:xfrm flipV="1">
            <a:off x="10981880" y="4646869"/>
            <a:ext cx="0" cy="263782"/>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7D21EF46-0D1D-D2EA-4804-DEF75C684F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1415" y="1453571"/>
            <a:ext cx="1421595" cy="1062606"/>
          </a:xfrm>
          <a:prstGeom prst="rect">
            <a:avLst/>
          </a:prstGeom>
        </p:spPr>
      </p:pic>
      <p:pic>
        <p:nvPicPr>
          <p:cNvPr id="9" name="Picture 8">
            <a:extLst>
              <a:ext uri="{FF2B5EF4-FFF2-40B4-BE49-F238E27FC236}">
                <a16:creationId xmlns:a16="http://schemas.microsoft.com/office/drawing/2014/main" id="{E7F38AD1-0232-9069-DC93-CA90D91CC9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6618" y="3312303"/>
            <a:ext cx="1120504" cy="861340"/>
          </a:xfrm>
          <a:prstGeom prst="rect">
            <a:avLst/>
          </a:prstGeom>
        </p:spPr>
      </p:pic>
      <p:pic>
        <p:nvPicPr>
          <p:cNvPr id="11" name="Picture 10">
            <a:extLst>
              <a:ext uri="{FF2B5EF4-FFF2-40B4-BE49-F238E27FC236}">
                <a16:creationId xmlns:a16="http://schemas.microsoft.com/office/drawing/2014/main" id="{64A3A23C-D2FB-422E-E128-4F4DDB86178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40383" y="2624374"/>
            <a:ext cx="1458288" cy="896379"/>
          </a:xfrm>
          <a:prstGeom prst="rect">
            <a:avLst/>
          </a:prstGeom>
        </p:spPr>
      </p:pic>
      <p:pic>
        <p:nvPicPr>
          <p:cNvPr id="12" name="Picture 11">
            <a:extLst>
              <a:ext uri="{FF2B5EF4-FFF2-40B4-BE49-F238E27FC236}">
                <a16:creationId xmlns:a16="http://schemas.microsoft.com/office/drawing/2014/main" id="{289E7B99-B30F-BF6A-9178-F4C870BE0DD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82688" y="2671801"/>
            <a:ext cx="1203531" cy="896380"/>
          </a:xfrm>
          <a:prstGeom prst="rect">
            <a:avLst/>
          </a:prstGeom>
        </p:spPr>
      </p:pic>
      <p:pic>
        <p:nvPicPr>
          <p:cNvPr id="13" name="Picture 12">
            <a:extLst>
              <a:ext uri="{FF2B5EF4-FFF2-40B4-BE49-F238E27FC236}">
                <a16:creationId xmlns:a16="http://schemas.microsoft.com/office/drawing/2014/main" id="{CF19C2C9-C58C-DB72-64F3-D3C29A0DA7C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87500" y="2704365"/>
            <a:ext cx="1483187" cy="769578"/>
          </a:xfrm>
          <a:prstGeom prst="rect">
            <a:avLst/>
          </a:prstGeom>
        </p:spPr>
      </p:pic>
      <p:pic>
        <p:nvPicPr>
          <p:cNvPr id="14" name="Picture 13">
            <a:extLst>
              <a:ext uri="{FF2B5EF4-FFF2-40B4-BE49-F238E27FC236}">
                <a16:creationId xmlns:a16="http://schemas.microsoft.com/office/drawing/2014/main" id="{38CECF4A-446A-BE10-BE9A-EFF87F63F8F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7896" y="4919779"/>
            <a:ext cx="1593634" cy="936667"/>
          </a:xfrm>
          <a:prstGeom prst="rect">
            <a:avLst/>
          </a:prstGeom>
        </p:spPr>
      </p:pic>
      <p:pic>
        <p:nvPicPr>
          <p:cNvPr id="18" name="Picture 17">
            <a:extLst>
              <a:ext uri="{FF2B5EF4-FFF2-40B4-BE49-F238E27FC236}">
                <a16:creationId xmlns:a16="http://schemas.microsoft.com/office/drawing/2014/main" id="{F4739DC4-5CA2-673E-0ECB-27C48201096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252735" y="4971045"/>
            <a:ext cx="1458288" cy="787811"/>
          </a:xfrm>
          <a:prstGeom prst="rect">
            <a:avLst/>
          </a:prstGeom>
        </p:spPr>
      </p:pic>
      <p:pic>
        <p:nvPicPr>
          <p:cNvPr id="20" name="Picture 19">
            <a:extLst>
              <a:ext uri="{FF2B5EF4-FFF2-40B4-BE49-F238E27FC236}">
                <a16:creationId xmlns:a16="http://schemas.microsoft.com/office/drawing/2014/main" id="{391D48A4-541F-E673-1A97-7E048A3F65D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488036" y="4989860"/>
            <a:ext cx="1140003" cy="768996"/>
          </a:xfrm>
          <a:prstGeom prst="rect">
            <a:avLst/>
          </a:prstGeom>
        </p:spPr>
      </p:pic>
      <p:pic>
        <p:nvPicPr>
          <p:cNvPr id="22" name="Picture 21">
            <a:extLst>
              <a:ext uri="{FF2B5EF4-FFF2-40B4-BE49-F238E27FC236}">
                <a16:creationId xmlns:a16="http://schemas.microsoft.com/office/drawing/2014/main" id="{D3452126-1AF4-2493-DB46-737307F0E85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537254" y="4989860"/>
            <a:ext cx="1496114" cy="836289"/>
          </a:xfrm>
          <a:prstGeom prst="rect">
            <a:avLst/>
          </a:prstGeom>
        </p:spPr>
      </p:pic>
    </p:spTree>
    <p:extLst>
      <p:ext uri="{BB962C8B-B14F-4D97-AF65-F5344CB8AC3E}">
        <p14:creationId xmlns:p14="http://schemas.microsoft.com/office/powerpoint/2010/main" val="3412986629"/>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1" y="368299"/>
            <a:ext cx="6088611" cy="6123432"/>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235402"/>
            <a:ext cx="5307440" cy="785732"/>
          </a:xfrm>
        </p:spPr>
        <p:txBody>
          <a:bodyPr/>
          <a:lstStyle/>
          <a:p>
            <a:r>
              <a:rPr lang="zh-CN" altLang="en-US" b="1" dirty="0">
                <a:solidFill>
                  <a:schemeClr val="accent5"/>
                </a:solidFill>
              </a:rPr>
              <a:t>夏多內</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103266"/>
            <a:ext cx="5724447" cy="1325563"/>
          </a:xfrm>
        </p:spPr>
        <p:txBody>
          <a:bodyPr/>
          <a:lstStyle/>
          <a:p>
            <a:r>
              <a:rPr lang="zh-CN" altLang="en-US" b="1" kern="1000" spc="-100" dirty="0"/>
              <a:t>與釀造它的國家一樣多樣化</a:t>
            </a:r>
          </a:p>
        </p:txBody>
      </p:sp>
      <p:sp>
        <p:nvSpPr>
          <p:cNvPr id="2" name="Text Placeholder 2">
            <a:extLst>
              <a:ext uri="{FF2B5EF4-FFF2-40B4-BE49-F238E27FC236}">
                <a16:creationId xmlns:a16="http://schemas.microsoft.com/office/drawing/2014/main" id="{ED9460A5-61AD-FAF0-3D8E-11ED02B68246}"/>
              </a:ext>
            </a:extLst>
          </p:cNvPr>
          <p:cNvSpPr>
            <a:spLocks noGrp="1"/>
          </p:cNvSpPr>
          <p:nvPr>
            <p:ph type="body" sz="quarter" idx="11"/>
          </p:nvPr>
        </p:nvSpPr>
        <p:spPr>
          <a:xfrm>
            <a:off x="623889" y="3429000"/>
            <a:ext cx="3722644" cy="1626156"/>
          </a:xfrm>
        </p:spPr>
        <p:txBody>
          <a:bodyPr/>
          <a:lstStyle/>
          <a:p>
            <a:r>
              <a:rPr lang="zh-CN" altLang="en-US" dirty="0">
                <a:solidFill>
                  <a:schemeClr val="bg1"/>
                </a:solidFill>
              </a:rPr>
              <a:t>澳洲夏多內葡萄酒是獨特風土和培育它們的蓬勃發展社區的體現。 從不羈到精緻，從經典到現代，這是一個具有更多，你知道的，多樣性的品種。</a:t>
            </a:r>
            <a:endParaRPr lang="en-US" dirty="0"/>
          </a:p>
        </p:txBody>
      </p:sp>
    </p:spTree>
    <p:extLst>
      <p:ext uri="{BB962C8B-B14F-4D97-AF65-F5344CB8AC3E}">
        <p14:creationId xmlns:p14="http://schemas.microsoft.com/office/powerpoint/2010/main" val="3807551082"/>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t="7928" b="7928"/>
          <a:stretch/>
        </p:blipFill>
        <p:spPr>
          <a:xfrm>
            <a:off x="-18288" y="0"/>
            <a:ext cx="12210288"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E563654B-EB54-6DDE-2E21-D292E9828B82}"/>
              </a:ext>
            </a:extLst>
          </p:cNvPr>
          <p:cNvSpPr txBox="1"/>
          <p:nvPr/>
        </p:nvSpPr>
        <p:spPr>
          <a:xfrm>
            <a:off x="2100995" y="3017165"/>
            <a:ext cx="8105975" cy="1128471"/>
          </a:xfrm>
          <a:prstGeom prst="rect">
            <a:avLst/>
          </a:prstGeom>
        </p:spPr>
        <p:txBody>
          <a:bodyPr vert="horz" wrap="none" lIns="0" tIns="11521" rIns="0" bIns="0" rtlCol="0">
            <a:noAutofit/>
          </a:bodyPr>
          <a:lstStyle>
            <a:lvl1pPr algn="l" defTabSz="1007745"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rtl="0">
              <a:spcBef>
                <a:spcPts val="91"/>
              </a:spcBef>
              <a:tabLst>
                <a:tab pos="1162574" algn="l"/>
                <a:tab pos="2432878" algn="l"/>
                <a:tab pos="3690509" algn="l"/>
                <a:tab pos="4919334" algn="l"/>
                <a:tab pos="6532419" algn="l"/>
                <a:tab pos="9045952" algn="l"/>
              </a:tabLst>
            </a:pPr>
            <a:r>
              <a:rPr lang="ja-JP" altLang="en-US" sz="6000" u="none" strike="noStrike">
                <a:solidFill>
                  <a:srgbClr val="FFFFFF"/>
                </a:solidFill>
                <a:latin typeface="Microsoft JhengHei" panose="020B0604030504040204" pitchFamily="34" charset="-120"/>
                <a:ea typeface="Microsoft JhengHei" panose="020B0604030504040204" pitchFamily="34" charset="-120"/>
                <a:cs typeface="Inter Display"/>
              </a:rPr>
              <a:t>謝謝大家</a:t>
            </a:r>
            <a:endParaRPr lang="pt-BR" sz="6000" spc="272" dirty="0">
              <a:solidFill>
                <a:schemeClr val="bg1"/>
              </a:solidFill>
              <a:latin typeface="Microsoft JhengHei" panose="020B0604030504040204" pitchFamily="34" charset="-120"/>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B7348-1F52-0719-5E87-564649B8A312}"/>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CB8A7641-C2D4-1A96-86CF-029DCFA6DF30}"/>
              </a:ext>
            </a:extLst>
          </p:cNvPr>
          <p:cNvSpPr>
            <a:spLocks noGrp="1"/>
          </p:cNvSpPr>
          <p:nvPr>
            <p:ph type="body" idx="10"/>
          </p:nvPr>
        </p:nvSpPr>
        <p:spPr/>
        <p:txBody>
          <a:bodyPr/>
          <a:lstStyle/>
          <a:p>
            <a:endParaRPr lang="en-US" dirty="0"/>
          </a:p>
        </p:txBody>
      </p:sp>
      <p:sp>
        <p:nvSpPr>
          <p:cNvPr id="4" name="Text Placeholder 3">
            <a:extLst>
              <a:ext uri="{FF2B5EF4-FFF2-40B4-BE49-F238E27FC236}">
                <a16:creationId xmlns:a16="http://schemas.microsoft.com/office/drawing/2014/main" id="{56F81934-F88C-3BA0-7363-A0391329D00C}"/>
              </a:ext>
            </a:extLst>
          </p:cNvPr>
          <p:cNvSpPr>
            <a:spLocks noGrp="1"/>
          </p:cNvSpPr>
          <p:nvPr>
            <p:ph type="body" idx="11"/>
          </p:nvPr>
        </p:nvSpPr>
        <p:spPr/>
        <p:txBody>
          <a:bodyPr/>
          <a:lstStyle/>
          <a:p>
            <a:endParaRPr lang="en-US" dirty="0"/>
          </a:p>
        </p:txBody>
      </p:sp>
    </p:spTree>
    <p:extLst>
      <p:ext uri="{BB962C8B-B14F-4D97-AF65-F5344CB8AC3E}">
        <p14:creationId xmlns:p14="http://schemas.microsoft.com/office/powerpoint/2010/main" val="258367924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AB5986BB-4BC6-AAEF-DD6D-C566CE2AB68B}"/>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7840301" y="368300"/>
            <a:ext cx="4351699" cy="2683811"/>
          </a:xfrm>
        </p:spPr>
      </p:pic>
      <p:sp>
        <p:nvSpPr>
          <p:cNvPr id="3" name="Title 2">
            <a:extLst>
              <a:ext uri="{FF2B5EF4-FFF2-40B4-BE49-F238E27FC236}">
                <a16:creationId xmlns:a16="http://schemas.microsoft.com/office/drawing/2014/main" id="{89F80A8C-7954-4435-DBFB-8A167ABA8993}"/>
              </a:ext>
            </a:extLst>
          </p:cNvPr>
          <p:cNvSpPr>
            <a:spLocks noGrp="1"/>
          </p:cNvSpPr>
          <p:nvPr>
            <p:ph type="title"/>
          </p:nvPr>
        </p:nvSpPr>
        <p:spPr>
          <a:xfrm>
            <a:off x="785436" y="3429000"/>
            <a:ext cx="4049031" cy="662774"/>
          </a:xfrm>
        </p:spPr>
        <p:txBody>
          <a:bodyPr/>
          <a:lstStyle>
            <a:lvl1pPr>
              <a:defRPr sz="5243"/>
            </a:lvl1pPr>
          </a:lstStyle>
          <a:p>
            <a:r>
              <a:rPr lang="zh-CN" altLang="en-US" sz="2400" b="1" dirty="0"/>
              <a:t>1820 年代 – 1830 年代</a:t>
            </a:r>
          </a:p>
        </p:txBody>
      </p:sp>
      <p:sp>
        <p:nvSpPr>
          <p:cNvPr id="4" name="Text Placeholder 3">
            <a:extLst>
              <a:ext uri="{FF2B5EF4-FFF2-40B4-BE49-F238E27FC236}">
                <a16:creationId xmlns:a16="http://schemas.microsoft.com/office/drawing/2014/main" id="{CA68D089-C4E3-78D9-88DE-974ED86D9DA9}"/>
              </a:ext>
            </a:extLst>
          </p:cNvPr>
          <p:cNvSpPr>
            <a:spLocks noGrp="1"/>
          </p:cNvSpPr>
          <p:nvPr>
            <p:ph type="body" sz="quarter" idx="10"/>
          </p:nvPr>
        </p:nvSpPr>
        <p:spPr>
          <a:xfrm>
            <a:off x="785437" y="4091781"/>
            <a:ext cx="2685916" cy="1461301"/>
          </a:xfrm>
        </p:spPr>
        <p:txBody>
          <a:bodyPr/>
          <a:lstStyle/>
          <a:p>
            <a:pPr>
              <a:lnSpc>
                <a:spcPct val="95000"/>
              </a:lnSpc>
            </a:pPr>
            <a:r>
              <a:rPr lang="zh-CN" altLang="en-US" sz="1600" dirty="0"/>
              <a:t>夏多內是最早被引進澳洲的品種之一，在溫暖乾燥的氣候中茁壯成長。</a:t>
            </a:r>
          </a:p>
        </p:txBody>
      </p:sp>
      <p:sp>
        <p:nvSpPr>
          <p:cNvPr id="5" name="Text Placeholder 4">
            <a:extLst>
              <a:ext uri="{FF2B5EF4-FFF2-40B4-BE49-F238E27FC236}">
                <a16:creationId xmlns:a16="http://schemas.microsoft.com/office/drawing/2014/main" id="{CA3339EB-162F-1CC5-BB01-D2C8D60E1F8F}"/>
              </a:ext>
            </a:extLst>
          </p:cNvPr>
          <p:cNvSpPr>
            <a:spLocks noGrp="1"/>
          </p:cNvSpPr>
          <p:nvPr>
            <p:ph type="body" sz="quarter" idx="15"/>
          </p:nvPr>
        </p:nvSpPr>
        <p:spPr>
          <a:xfrm>
            <a:off x="4275542" y="2154665"/>
            <a:ext cx="2756281" cy="1461301"/>
          </a:xfrm>
        </p:spPr>
        <p:txBody>
          <a:bodyPr/>
          <a:lstStyle/>
          <a:p>
            <a:pPr>
              <a:lnSpc>
                <a:spcPct val="95000"/>
              </a:lnSpc>
            </a:pPr>
            <a:r>
              <a:rPr lang="zh-CN" altLang="en-US" sz="1600" dirty="0"/>
              <a:t>奔富的實驗葡萄園（現在是 Tyrrell’s HVD 葡萄園）種植在獵人谷，現在是世界上最古老的夏多內葡萄園之一。</a:t>
            </a:r>
          </a:p>
          <a:p>
            <a:endParaRPr lang="en-US" dirty="0"/>
          </a:p>
        </p:txBody>
      </p:sp>
      <p:sp>
        <p:nvSpPr>
          <p:cNvPr id="6" name="Text Placeholder 5">
            <a:extLst>
              <a:ext uri="{FF2B5EF4-FFF2-40B4-BE49-F238E27FC236}">
                <a16:creationId xmlns:a16="http://schemas.microsoft.com/office/drawing/2014/main" id="{B1BB7681-E9CB-DA03-A1DB-87436F4CE04B}"/>
              </a:ext>
            </a:extLst>
          </p:cNvPr>
          <p:cNvSpPr>
            <a:spLocks noGrp="1"/>
          </p:cNvSpPr>
          <p:nvPr>
            <p:ph type="body" sz="quarter" idx="16"/>
          </p:nvPr>
        </p:nvSpPr>
        <p:spPr>
          <a:xfrm>
            <a:off x="4275541" y="1491891"/>
            <a:ext cx="2375551" cy="662774"/>
          </a:xfrm>
        </p:spPr>
        <p:txBody>
          <a:bodyPr/>
          <a:lstStyle/>
          <a:p>
            <a:r>
              <a:rPr lang="zh-CN" altLang="en-US" b="1" dirty="0"/>
              <a:t>1908</a:t>
            </a:r>
          </a:p>
        </p:txBody>
      </p:sp>
      <p:sp>
        <p:nvSpPr>
          <p:cNvPr id="7" name="Text Placeholder 6">
            <a:extLst>
              <a:ext uri="{FF2B5EF4-FFF2-40B4-BE49-F238E27FC236}">
                <a16:creationId xmlns:a16="http://schemas.microsoft.com/office/drawing/2014/main" id="{98191510-D3CD-6D75-8447-FBB6BC2FED22}"/>
              </a:ext>
            </a:extLst>
          </p:cNvPr>
          <p:cNvSpPr>
            <a:spLocks noGrp="1"/>
          </p:cNvSpPr>
          <p:nvPr>
            <p:ph type="body" sz="quarter" idx="17"/>
          </p:nvPr>
        </p:nvSpPr>
        <p:spPr>
          <a:xfrm>
            <a:off x="9355458" y="4181635"/>
            <a:ext cx="2600898" cy="1461301"/>
          </a:xfrm>
        </p:spPr>
        <p:txBody>
          <a:bodyPr/>
          <a:lstStyle/>
          <a:p>
            <a:pPr>
              <a:lnSpc>
                <a:spcPct val="95000"/>
              </a:lnSpc>
            </a:pPr>
            <a:r>
              <a:rPr lang="zh-CN" altLang="en-US" sz="1600" dirty="0" err="1"/>
              <a:t>克雷格摩爾的插枝被認為是澳洲最好的歐洲血統夏多內品種之一。</a:t>
            </a:r>
          </a:p>
        </p:txBody>
      </p:sp>
      <p:sp>
        <p:nvSpPr>
          <p:cNvPr id="8" name="Text Placeholder 7">
            <a:extLst>
              <a:ext uri="{FF2B5EF4-FFF2-40B4-BE49-F238E27FC236}">
                <a16:creationId xmlns:a16="http://schemas.microsoft.com/office/drawing/2014/main" id="{7CB350C9-D773-C2B0-7820-5120B22D2577}"/>
              </a:ext>
            </a:extLst>
          </p:cNvPr>
          <p:cNvSpPr>
            <a:spLocks noGrp="1"/>
          </p:cNvSpPr>
          <p:nvPr>
            <p:ph type="body" sz="quarter" idx="18"/>
          </p:nvPr>
        </p:nvSpPr>
        <p:spPr>
          <a:xfrm>
            <a:off x="9344572" y="3497784"/>
            <a:ext cx="2120040" cy="662774"/>
          </a:xfrm>
        </p:spPr>
        <p:txBody>
          <a:bodyPr/>
          <a:lstStyle/>
          <a:p>
            <a:r>
              <a:rPr lang="zh-CN" altLang="en-US" b="1" dirty="0"/>
              <a:t>1969</a:t>
            </a:r>
          </a:p>
        </p:txBody>
      </p:sp>
      <p:sp>
        <p:nvSpPr>
          <p:cNvPr id="9" name="Text Placeholder 8">
            <a:extLst>
              <a:ext uri="{FF2B5EF4-FFF2-40B4-BE49-F238E27FC236}">
                <a16:creationId xmlns:a16="http://schemas.microsoft.com/office/drawing/2014/main" id="{18DB7929-ED55-52E5-510A-55DED06ABDD4}"/>
              </a:ext>
            </a:extLst>
          </p:cNvPr>
          <p:cNvSpPr>
            <a:spLocks noGrp="1"/>
          </p:cNvSpPr>
          <p:nvPr>
            <p:ph type="body" sz="quarter" idx="13"/>
          </p:nvPr>
        </p:nvSpPr>
        <p:spPr>
          <a:xfrm>
            <a:off x="606789" y="584200"/>
            <a:ext cx="4351699" cy="1325563"/>
          </a:xfrm>
        </p:spPr>
        <p:txBody>
          <a:bodyPr/>
          <a:lstStyle/>
          <a:p>
            <a:r>
              <a:rPr lang="zh-CN" altLang="en-US" b="1" dirty="0">
                <a:solidFill>
                  <a:schemeClr val="accent5"/>
                </a:solidFill>
              </a:rPr>
              <a:t>澳洲夏多內的歷史</a:t>
            </a:r>
          </a:p>
        </p:txBody>
      </p:sp>
      <p:sp>
        <p:nvSpPr>
          <p:cNvPr id="2" name="Text Placeholder 6">
            <a:extLst>
              <a:ext uri="{FF2B5EF4-FFF2-40B4-BE49-F238E27FC236}">
                <a16:creationId xmlns:a16="http://schemas.microsoft.com/office/drawing/2014/main" id="{4598F50F-26E6-A7C4-6AE9-88FCD552143E}"/>
              </a:ext>
            </a:extLst>
          </p:cNvPr>
          <p:cNvSpPr txBox="1">
            <a:spLocks/>
          </p:cNvSpPr>
          <p:nvPr/>
        </p:nvSpPr>
        <p:spPr>
          <a:xfrm>
            <a:off x="6235740" y="4160558"/>
            <a:ext cx="2382787"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zh-CN" altLang="en-US" sz="1600" dirty="0">
                <a:ea typeface="Microsoft JhengHei" panose="020B0604030504040204" pitchFamily="34" charset="-120"/>
              </a:rPr>
              <a:t>來自雪梨費爾菲爾德的卡盧納葡萄園的夏多內插枝被贈予羅斯家族成員，他們將其種植在馬吉的克雷格摩爾葡萄園。</a:t>
            </a:r>
          </a:p>
        </p:txBody>
      </p:sp>
      <p:sp>
        <p:nvSpPr>
          <p:cNvPr id="10" name="Text Placeholder 7">
            <a:extLst>
              <a:ext uri="{FF2B5EF4-FFF2-40B4-BE49-F238E27FC236}">
                <a16:creationId xmlns:a16="http://schemas.microsoft.com/office/drawing/2014/main" id="{F41923B4-9EF8-DF84-26ED-303BFE942EF3}"/>
              </a:ext>
            </a:extLst>
          </p:cNvPr>
          <p:cNvSpPr txBox="1">
            <a:spLocks/>
          </p:cNvSpPr>
          <p:nvPr/>
        </p:nvSpPr>
        <p:spPr>
          <a:xfrm>
            <a:off x="6224854" y="3476707"/>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ea typeface="Microsoft JhengHei" panose="020B0604030504040204" pitchFamily="34" charset="-120"/>
              </a:rPr>
              <a:t>1918</a:t>
            </a:r>
          </a:p>
        </p:txBody>
      </p:sp>
    </p:spTree>
    <p:extLst>
      <p:ext uri="{BB962C8B-B14F-4D97-AF65-F5344CB8AC3E}">
        <p14:creationId xmlns:p14="http://schemas.microsoft.com/office/powerpoint/2010/main" val="327401099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5CF1C7-70AA-FC1F-C8BD-579EB3EB8129}"/>
              </a:ext>
            </a:extLst>
          </p:cNvPr>
          <p:cNvSpPr>
            <a:spLocks noGrp="1"/>
          </p:cNvSpPr>
          <p:nvPr>
            <p:ph type="body" sz="quarter" idx="17"/>
          </p:nvPr>
        </p:nvSpPr>
        <p:spPr>
          <a:xfrm>
            <a:off x="896029" y="4242819"/>
            <a:ext cx="2692416" cy="1461301"/>
          </a:xfrm>
        </p:spPr>
        <p:txBody>
          <a:bodyPr/>
          <a:lstStyle/>
          <a:p>
            <a:pPr>
              <a:lnSpc>
                <a:spcPct val="95000"/>
              </a:lnSpc>
            </a:pPr>
            <a:r>
              <a:rPr lang="zh-CN" altLang="en-US" sz="1600" dirty="0"/>
              <a:t>消費者的偏好轉向佐餐葡萄酒，生產出新的風格，包括 Tyrrell’s Vat 47 Chardonnay。</a:t>
            </a:r>
          </a:p>
        </p:txBody>
      </p:sp>
      <p:sp>
        <p:nvSpPr>
          <p:cNvPr id="4" name="Text Placeholder 3">
            <a:extLst>
              <a:ext uri="{FF2B5EF4-FFF2-40B4-BE49-F238E27FC236}">
                <a16:creationId xmlns:a16="http://schemas.microsoft.com/office/drawing/2014/main" id="{2DE44FBB-F168-EAE4-CCB5-6AA8D5B164C3}"/>
              </a:ext>
            </a:extLst>
          </p:cNvPr>
          <p:cNvSpPr>
            <a:spLocks noGrp="1"/>
          </p:cNvSpPr>
          <p:nvPr>
            <p:ph type="body" sz="quarter" idx="18"/>
          </p:nvPr>
        </p:nvSpPr>
        <p:spPr>
          <a:xfrm>
            <a:off x="885143" y="3558968"/>
            <a:ext cx="2120040" cy="662774"/>
          </a:xfrm>
        </p:spPr>
        <p:txBody>
          <a:bodyPr/>
          <a:lstStyle>
            <a:lvl1pPr>
              <a:defRPr sz="1434"/>
            </a:lvl1pPr>
          </a:lstStyle>
          <a:p>
            <a:r>
              <a:rPr lang="zh-CN" altLang="en-US" sz="2400" b="1" dirty="0"/>
              <a:t>1970 年代</a:t>
            </a:r>
          </a:p>
        </p:txBody>
      </p:sp>
      <p:sp>
        <p:nvSpPr>
          <p:cNvPr id="7" name="Text Placeholder 6">
            <a:extLst>
              <a:ext uri="{FF2B5EF4-FFF2-40B4-BE49-F238E27FC236}">
                <a16:creationId xmlns:a16="http://schemas.microsoft.com/office/drawing/2014/main" id="{DF7077BD-D789-45D0-7EE7-1D54DC3CB774}"/>
              </a:ext>
            </a:extLst>
          </p:cNvPr>
          <p:cNvSpPr>
            <a:spLocks noGrp="1"/>
          </p:cNvSpPr>
          <p:nvPr>
            <p:ph type="body" sz="quarter" idx="21"/>
          </p:nvPr>
        </p:nvSpPr>
        <p:spPr>
          <a:xfrm>
            <a:off x="2731759" y="1506344"/>
            <a:ext cx="2692417" cy="1461301"/>
          </a:xfrm>
        </p:spPr>
        <p:txBody>
          <a:bodyPr/>
          <a:lstStyle/>
          <a:p>
            <a:pPr>
              <a:lnSpc>
                <a:spcPct val="95000"/>
              </a:lnSpc>
            </a:pPr>
            <a:r>
              <a:rPr lang="zh-CN" altLang="en-US" sz="1600" dirty="0"/>
              <a:t>馬吉酒莊克雷格摩爾效仿 Tyrrell’s 的做法，推出 100% 夏多內，這與當時其他標記為「白皮諾」或「雷司令」的白葡萄酒不同。</a:t>
            </a:r>
          </a:p>
        </p:txBody>
      </p:sp>
      <p:sp>
        <p:nvSpPr>
          <p:cNvPr id="8" name="Text Placeholder 7">
            <a:extLst>
              <a:ext uri="{FF2B5EF4-FFF2-40B4-BE49-F238E27FC236}">
                <a16:creationId xmlns:a16="http://schemas.microsoft.com/office/drawing/2014/main" id="{D17DF496-73D7-3118-612E-D4969B26EE7E}"/>
              </a:ext>
            </a:extLst>
          </p:cNvPr>
          <p:cNvSpPr>
            <a:spLocks noGrp="1"/>
          </p:cNvSpPr>
          <p:nvPr>
            <p:ph type="body" sz="quarter" idx="22"/>
          </p:nvPr>
        </p:nvSpPr>
        <p:spPr>
          <a:xfrm>
            <a:off x="2720874" y="822493"/>
            <a:ext cx="2120040" cy="662774"/>
          </a:xfrm>
        </p:spPr>
        <p:txBody>
          <a:bodyPr/>
          <a:lstStyle/>
          <a:p>
            <a:r>
              <a:rPr lang="zh-CN" altLang="en-US" b="1" dirty="0"/>
              <a:t>1972</a:t>
            </a:r>
          </a:p>
        </p:txBody>
      </p:sp>
      <p:pic>
        <p:nvPicPr>
          <p:cNvPr id="14" name="Picture Placeholder 13" descr="A close-up of a bunch of grapes  AI-generated content may be incorrect.">
            <a:extLst>
              <a:ext uri="{FF2B5EF4-FFF2-40B4-BE49-F238E27FC236}">
                <a16:creationId xmlns:a16="http://schemas.microsoft.com/office/drawing/2014/main" id="{ED533E0A-DD7A-0041-59DB-61A2422BB06A}"/>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6096000" y="368300"/>
            <a:ext cx="6096000" cy="2724305"/>
          </a:xfrm>
        </p:spPr>
      </p:pic>
      <p:sp>
        <p:nvSpPr>
          <p:cNvPr id="6" name="Text Placeholder 6">
            <a:extLst>
              <a:ext uri="{FF2B5EF4-FFF2-40B4-BE49-F238E27FC236}">
                <a16:creationId xmlns:a16="http://schemas.microsoft.com/office/drawing/2014/main" id="{C91CAF08-5692-DCFA-9A44-196B27FDC530}"/>
              </a:ext>
            </a:extLst>
          </p:cNvPr>
          <p:cNvSpPr txBox="1">
            <a:spLocks/>
          </p:cNvSpPr>
          <p:nvPr/>
        </p:nvSpPr>
        <p:spPr>
          <a:xfrm>
            <a:off x="5052337" y="4188072"/>
            <a:ext cx="2262863"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zh-CN" altLang="en-US" sz="1600" dirty="0">
                <a:ea typeface="Microsoft JhengHei" panose="020B0604030504040204" pitchFamily="34" charset="-120"/>
              </a:rPr>
              <a:t>釀酒師 Brian Croser 在涼爽的阿德萊德山種植夏多內。</a:t>
            </a:r>
          </a:p>
        </p:txBody>
      </p:sp>
      <p:sp>
        <p:nvSpPr>
          <p:cNvPr id="9" name="Text Placeholder 7">
            <a:extLst>
              <a:ext uri="{FF2B5EF4-FFF2-40B4-BE49-F238E27FC236}">
                <a16:creationId xmlns:a16="http://schemas.microsoft.com/office/drawing/2014/main" id="{766388E6-9BA7-44BD-A26F-BEEAEEC7CD20}"/>
              </a:ext>
            </a:extLst>
          </p:cNvPr>
          <p:cNvSpPr txBox="1">
            <a:spLocks/>
          </p:cNvSpPr>
          <p:nvPr/>
        </p:nvSpPr>
        <p:spPr>
          <a:xfrm>
            <a:off x="5041452" y="350422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ea typeface="Microsoft JhengHei" panose="020B0604030504040204" pitchFamily="34" charset="-120"/>
              </a:rPr>
              <a:t>1979</a:t>
            </a:r>
          </a:p>
        </p:txBody>
      </p:sp>
      <p:sp>
        <p:nvSpPr>
          <p:cNvPr id="10" name="Text Placeholder 6">
            <a:extLst>
              <a:ext uri="{FF2B5EF4-FFF2-40B4-BE49-F238E27FC236}">
                <a16:creationId xmlns:a16="http://schemas.microsoft.com/office/drawing/2014/main" id="{0BDB11F9-D078-8D48-2989-61B30D03AFF0}"/>
              </a:ext>
            </a:extLst>
          </p:cNvPr>
          <p:cNvSpPr txBox="1">
            <a:spLocks/>
          </p:cNvSpPr>
          <p:nvPr/>
        </p:nvSpPr>
        <p:spPr>
          <a:xfrm>
            <a:off x="8341103" y="4188072"/>
            <a:ext cx="2262863"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zh-CN" altLang="en-US" sz="1600" dirty="0">
                <a:ea typeface="Microsoft JhengHei" panose="020B0604030504040204" pitchFamily="34" charset="-120"/>
              </a:rPr>
              <a:t>一種新的夏多內風格進入葡萄酒市場。它具有橡木味、濃郁且明亮的黃色——「瓶中的陽光」。</a:t>
            </a:r>
          </a:p>
        </p:txBody>
      </p:sp>
      <p:sp>
        <p:nvSpPr>
          <p:cNvPr id="11" name="Text Placeholder 7">
            <a:extLst>
              <a:ext uri="{FF2B5EF4-FFF2-40B4-BE49-F238E27FC236}">
                <a16:creationId xmlns:a16="http://schemas.microsoft.com/office/drawing/2014/main" id="{5E673E01-C3C6-464A-9B4E-46DCEF55D44A}"/>
              </a:ext>
            </a:extLst>
          </p:cNvPr>
          <p:cNvSpPr txBox="1">
            <a:spLocks/>
          </p:cNvSpPr>
          <p:nvPr/>
        </p:nvSpPr>
        <p:spPr>
          <a:xfrm>
            <a:off x="8330218" y="350422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ea typeface="Microsoft JhengHei" panose="020B0604030504040204" pitchFamily="34" charset="-120"/>
              </a:rPr>
              <a:t>1980 年代初期</a:t>
            </a:r>
          </a:p>
        </p:txBody>
      </p:sp>
    </p:spTree>
    <p:extLst>
      <p:ext uri="{BB962C8B-B14F-4D97-AF65-F5344CB8AC3E}">
        <p14:creationId xmlns:p14="http://schemas.microsoft.com/office/powerpoint/2010/main" val="229207003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plate of peas and a glass of wine  AI-generated content may be incorrect.">
            <a:extLst>
              <a:ext uri="{FF2B5EF4-FFF2-40B4-BE49-F238E27FC236}">
                <a16:creationId xmlns:a16="http://schemas.microsoft.com/office/drawing/2014/main" id="{3CB4ED4E-E1B2-D32E-6F45-135F4147C439}"/>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7077075" y="3787775"/>
            <a:ext cx="5114925" cy="2724150"/>
          </a:xfrm>
        </p:spPr>
      </p:pic>
      <p:sp>
        <p:nvSpPr>
          <p:cNvPr id="3" name="Text Placeholder 2">
            <a:extLst>
              <a:ext uri="{FF2B5EF4-FFF2-40B4-BE49-F238E27FC236}">
                <a16:creationId xmlns:a16="http://schemas.microsoft.com/office/drawing/2014/main" id="{48BE0488-C37A-4E39-5417-03F2FC6EC94C}"/>
              </a:ext>
            </a:extLst>
          </p:cNvPr>
          <p:cNvSpPr>
            <a:spLocks noGrp="1"/>
          </p:cNvSpPr>
          <p:nvPr>
            <p:ph type="body" sz="quarter" idx="17"/>
          </p:nvPr>
        </p:nvSpPr>
        <p:spPr>
          <a:xfrm>
            <a:off x="692828" y="4471419"/>
            <a:ext cx="2764987" cy="1461301"/>
          </a:xfrm>
        </p:spPr>
        <p:txBody>
          <a:bodyPr/>
          <a:lstStyle/>
          <a:p>
            <a:r>
              <a:rPr lang="zh-CN" altLang="en-US" sz="1600" dirty="0"/>
              <a:t>全國各地的釀酒廠都開始釀造濃郁、橡木味、奶油味的澳洲夏多內。</a:t>
            </a:r>
          </a:p>
          <a:p>
            <a:endParaRPr lang="en-US" dirty="0"/>
          </a:p>
        </p:txBody>
      </p:sp>
      <p:sp>
        <p:nvSpPr>
          <p:cNvPr id="4" name="Text Placeholder 3">
            <a:extLst>
              <a:ext uri="{FF2B5EF4-FFF2-40B4-BE49-F238E27FC236}">
                <a16:creationId xmlns:a16="http://schemas.microsoft.com/office/drawing/2014/main" id="{D753A769-0673-33B5-15AD-288C26F5A11B}"/>
              </a:ext>
            </a:extLst>
          </p:cNvPr>
          <p:cNvSpPr>
            <a:spLocks noGrp="1"/>
          </p:cNvSpPr>
          <p:nvPr>
            <p:ph type="body" sz="quarter" idx="18"/>
          </p:nvPr>
        </p:nvSpPr>
        <p:spPr>
          <a:xfrm>
            <a:off x="681943" y="3787568"/>
            <a:ext cx="2992590" cy="662774"/>
          </a:xfrm>
        </p:spPr>
        <p:txBody>
          <a:bodyPr/>
          <a:lstStyle/>
          <a:p>
            <a:r>
              <a:rPr lang="zh-CN" altLang="en-US" b="1" dirty="0"/>
              <a:t>1980 年代中期至 1990 年代後期</a:t>
            </a:r>
          </a:p>
        </p:txBody>
      </p:sp>
      <p:sp>
        <p:nvSpPr>
          <p:cNvPr id="5" name="Text Placeholder 4">
            <a:extLst>
              <a:ext uri="{FF2B5EF4-FFF2-40B4-BE49-F238E27FC236}">
                <a16:creationId xmlns:a16="http://schemas.microsoft.com/office/drawing/2014/main" id="{8BAA0CD1-FCB8-EB95-61FC-3C74FB22D1F9}"/>
              </a:ext>
            </a:extLst>
          </p:cNvPr>
          <p:cNvSpPr>
            <a:spLocks noGrp="1"/>
          </p:cNvSpPr>
          <p:nvPr>
            <p:ph type="body" sz="quarter" idx="21"/>
          </p:nvPr>
        </p:nvSpPr>
        <p:spPr>
          <a:xfrm>
            <a:off x="2414736" y="1798707"/>
            <a:ext cx="2912803" cy="1461301"/>
          </a:xfrm>
        </p:spPr>
        <p:txBody>
          <a:bodyPr/>
          <a:lstStyle/>
          <a:p>
            <a:r>
              <a:rPr lang="zh-CN" altLang="en-US" sz="1600" dirty="0"/>
              <a:t>隨著一種更清淡、未經橡木桶陳釀、芳香的挑戰者——馬爾堡白蘇維翁的出現，夏多內變得不那麼流行了。</a:t>
            </a:r>
          </a:p>
          <a:p>
            <a:endParaRPr lang="en-US" dirty="0"/>
          </a:p>
        </p:txBody>
      </p:sp>
      <p:sp>
        <p:nvSpPr>
          <p:cNvPr id="6" name="Text Placeholder 5">
            <a:extLst>
              <a:ext uri="{FF2B5EF4-FFF2-40B4-BE49-F238E27FC236}">
                <a16:creationId xmlns:a16="http://schemas.microsoft.com/office/drawing/2014/main" id="{E6291E0B-2FB3-F6FF-0ACB-F734EEB31BFD}"/>
              </a:ext>
            </a:extLst>
          </p:cNvPr>
          <p:cNvSpPr>
            <a:spLocks noGrp="1"/>
          </p:cNvSpPr>
          <p:nvPr>
            <p:ph type="body" sz="quarter" idx="22"/>
          </p:nvPr>
        </p:nvSpPr>
        <p:spPr>
          <a:xfrm>
            <a:off x="2403850" y="1114856"/>
            <a:ext cx="2120040" cy="662774"/>
          </a:xfrm>
        </p:spPr>
        <p:txBody>
          <a:bodyPr/>
          <a:lstStyle/>
          <a:p>
            <a:r>
              <a:rPr lang="zh-CN" altLang="en-US" b="1" dirty="0"/>
              <a:t>2000 年代初期</a:t>
            </a:r>
          </a:p>
        </p:txBody>
      </p:sp>
      <p:sp>
        <p:nvSpPr>
          <p:cNvPr id="7" name="Text Placeholder 4">
            <a:extLst>
              <a:ext uri="{FF2B5EF4-FFF2-40B4-BE49-F238E27FC236}">
                <a16:creationId xmlns:a16="http://schemas.microsoft.com/office/drawing/2014/main" id="{9E1301CF-AA20-3383-C51A-4FEE78A86057}"/>
              </a:ext>
            </a:extLst>
          </p:cNvPr>
          <p:cNvSpPr txBox="1">
            <a:spLocks/>
          </p:cNvSpPr>
          <p:nvPr/>
        </p:nvSpPr>
        <p:spPr>
          <a:xfrm>
            <a:off x="4663655" y="4227835"/>
            <a:ext cx="229039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zh-CN" altLang="en-US" sz="1600" dirty="0">
                <a:ea typeface="Microsoft JhengHei" panose="020B0604030504040204" pitchFamily="34" charset="-120"/>
              </a:rPr>
              <a:t>口味偏好從濃郁、甘美、過度橡木味的葡萄酒轉向更清新、未經橡木桶陳釀、以水果為主的風格。</a:t>
            </a:r>
          </a:p>
        </p:txBody>
      </p:sp>
      <p:sp>
        <p:nvSpPr>
          <p:cNvPr id="8" name="Text Placeholder 5">
            <a:extLst>
              <a:ext uri="{FF2B5EF4-FFF2-40B4-BE49-F238E27FC236}">
                <a16:creationId xmlns:a16="http://schemas.microsoft.com/office/drawing/2014/main" id="{76CF819F-F464-DA03-FB13-907B437A4EB8}"/>
              </a:ext>
            </a:extLst>
          </p:cNvPr>
          <p:cNvSpPr txBox="1">
            <a:spLocks/>
          </p:cNvSpPr>
          <p:nvPr/>
        </p:nvSpPr>
        <p:spPr>
          <a:xfrm>
            <a:off x="4652768" y="3543984"/>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ea typeface="Microsoft JhengHei" panose="020B0604030504040204" pitchFamily="34" charset="-120"/>
              </a:rPr>
              <a:t>2000 年代後期</a:t>
            </a:r>
          </a:p>
        </p:txBody>
      </p:sp>
      <p:sp>
        <p:nvSpPr>
          <p:cNvPr id="9" name="Text Placeholder 4">
            <a:extLst>
              <a:ext uri="{FF2B5EF4-FFF2-40B4-BE49-F238E27FC236}">
                <a16:creationId xmlns:a16="http://schemas.microsoft.com/office/drawing/2014/main" id="{5898644C-D875-BF12-E381-B68379069FEC}"/>
              </a:ext>
            </a:extLst>
          </p:cNvPr>
          <p:cNvSpPr txBox="1">
            <a:spLocks/>
          </p:cNvSpPr>
          <p:nvPr/>
        </p:nvSpPr>
        <p:spPr>
          <a:xfrm>
            <a:off x="7702048" y="1699788"/>
            <a:ext cx="2625293"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zh-CN" altLang="en-US" sz="1600" dirty="0">
                <a:ea typeface="Microsoft JhengHei" panose="020B0604030504040204" pitchFamily="34" charset="-120"/>
              </a:rPr>
              <a:t>今天的優質澳洲夏多內，包括氣泡酒，都是採用來自雅拉河谷和塔斯馬尼亞等涼爽氣候地區的水果釀造的。</a:t>
            </a:r>
          </a:p>
        </p:txBody>
      </p:sp>
      <p:sp>
        <p:nvSpPr>
          <p:cNvPr id="10" name="Text Placeholder 5">
            <a:extLst>
              <a:ext uri="{FF2B5EF4-FFF2-40B4-BE49-F238E27FC236}">
                <a16:creationId xmlns:a16="http://schemas.microsoft.com/office/drawing/2014/main" id="{ACCE3FE8-C8AD-B901-4AF2-139CA5B08AB0}"/>
              </a:ext>
            </a:extLst>
          </p:cNvPr>
          <p:cNvSpPr txBox="1">
            <a:spLocks/>
          </p:cNvSpPr>
          <p:nvPr/>
        </p:nvSpPr>
        <p:spPr>
          <a:xfrm>
            <a:off x="7691162" y="1015937"/>
            <a:ext cx="191078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ea typeface="Microsoft JhengHei" panose="020B0604030504040204" pitchFamily="34" charset="-120"/>
              </a:rPr>
              <a:t>今天</a:t>
            </a:r>
          </a:p>
        </p:txBody>
      </p:sp>
    </p:spTree>
    <p:extLst>
      <p:ext uri="{BB962C8B-B14F-4D97-AF65-F5344CB8AC3E}">
        <p14:creationId xmlns:p14="http://schemas.microsoft.com/office/powerpoint/2010/main" val="403828604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standing in front of a vineyard  AI-generated content may be incorrect.">
            <a:extLst>
              <a:ext uri="{FF2B5EF4-FFF2-40B4-BE49-F238E27FC236}">
                <a16:creationId xmlns:a16="http://schemas.microsoft.com/office/drawing/2014/main" id="{0DA4855C-578F-AE71-4CD9-AF6D5B92D7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DD9F41F7-7097-C809-8762-854611B8C2BD}"/>
              </a:ext>
            </a:extLst>
          </p:cNvPr>
          <p:cNvSpPr>
            <a:spLocks noGrp="1"/>
          </p:cNvSpPr>
          <p:nvPr>
            <p:ph type="title"/>
          </p:nvPr>
        </p:nvSpPr>
        <p:spPr>
          <a:xfrm>
            <a:off x="6456362" y="368300"/>
            <a:ext cx="4829691" cy="785732"/>
          </a:xfrm>
        </p:spPr>
        <p:txBody>
          <a:bodyPr/>
          <a:lstStyle/>
          <a:p>
            <a:r>
              <a:rPr lang="zh-CN" altLang="en-US" b="1" dirty="0">
                <a:solidFill>
                  <a:schemeClr val="accent5"/>
                </a:solidFill>
              </a:rPr>
              <a:t>蒂律爾酒莊的故事</a:t>
            </a:r>
          </a:p>
        </p:txBody>
      </p:sp>
      <p:sp>
        <p:nvSpPr>
          <p:cNvPr id="4" name="Text Placeholder 3">
            <a:extLst>
              <a:ext uri="{FF2B5EF4-FFF2-40B4-BE49-F238E27FC236}">
                <a16:creationId xmlns:a16="http://schemas.microsoft.com/office/drawing/2014/main" id="{ABEAD520-8EE8-E73F-A135-0850BDA5CD72}"/>
              </a:ext>
            </a:extLst>
          </p:cNvPr>
          <p:cNvSpPr>
            <a:spLocks noGrp="1"/>
          </p:cNvSpPr>
          <p:nvPr>
            <p:ph type="body" sz="quarter" idx="11"/>
          </p:nvPr>
        </p:nvSpPr>
        <p:spPr>
          <a:xfrm>
            <a:off x="6456362" y="3521955"/>
            <a:ext cx="4516437" cy="1480352"/>
          </a:xfrm>
        </p:spPr>
        <p:txBody>
          <a:bodyPr/>
          <a:lstStyle/>
          <a:p>
            <a:r>
              <a:rPr lang="zh-CN" altLang="en-US" dirty="0"/>
              <a:t>獵人谷最著名的釀酒王朝之一是蒂律爾家族。今天，釀酒的接力棒正從第四代父親布魯斯·蒂律爾傳給他的第五代兒子克里斯·蒂律爾。</a:t>
            </a:r>
          </a:p>
          <a:p>
            <a:endParaRPr lang="en-US" dirty="0"/>
          </a:p>
        </p:txBody>
      </p:sp>
      <p:sp>
        <p:nvSpPr>
          <p:cNvPr id="5" name="Text Placeholder 4">
            <a:extLst>
              <a:ext uri="{FF2B5EF4-FFF2-40B4-BE49-F238E27FC236}">
                <a16:creationId xmlns:a16="http://schemas.microsoft.com/office/drawing/2014/main" id="{90152D11-94C3-A1D8-41E2-B7C29405562E}"/>
              </a:ext>
            </a:extLst>
          </p:cNvPr>
          <p:cNvSpPr>
            <a:spLocks noGrp="1"/>
          </p:cNvSpPr>
          <p:nvPr>
            <p:ph type="body" sz="quarter" idx="13"/>
          </p:nvPr>
        </p:nvSpPr>
        <p:spPr>
          <a:xfrm>
            <a:off x="6456361" y="1236164"/>
            <a:ext cx="4912949" cy="1325563"/>
          </a:xfrm>
        </p:spPr>
        <p:txBody>
          <a:bodyPr/>
          <a:lstStyle/>
          <a:p>
            <a:r>
              <a:rPr lang="zh-CN" altLang="en-US" sz="5000" b="1" dirty="0">
                <a:solidFill>
                  <a:schemeClr val="accent1"/>
                </a:solidFill>
              </a:rPr>
              <a:t>一個具有開創性的獵人谷酒莊</a:t>
            </a:r>
          </a:p>
        </p:txBody>
      </p:sp>
      <p:sp>
        <p:nvSpPr>
          <p:cNvPr id="8" name="Text Placeholder 3">
            <a:extLst>
              <a:ext uri="{FF2B5EF4-FFF2-40B4-BE49-F238E27FC236}">
                <a16:creationId xmlns:a16="http://schemas.microsoft.com/office/drawing/2014/main" id="{00D6B887-5225-D96A-714D-BEA02CE6C450}"/>
              </a:ext>
            </a:extLst>
          </p:cNvPr>
          <p:cNvSpPr txBox="1">
            <a:spLocks/>
          </p:cNvSpPr>
          <p:nvPr/>
        </p:nvSpPr>
        <p:spPr>
          <a:xfrm>
            <a:off x="6456362" y="5150971"/>
            <a:ext cx="4608646" cy="148035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1400" b="1" dirty="0">
                <a:solidFill>
                  <a:schemeClr val="accent5"/>
                </a:solidFill>
                <a:ea typeface="Microsoft JhengHei" panose="020B0604030504040204" pitchFamily="34" charset="-120"/>
              </a:rPr>
              <a:t>有趣的事實</a:t>
            </a:r>
          </a:p>
          <a:p>
            <a:r>
              <a:rPr lang="zh-CN" altLang="en-US" sz="1400" dirty="0">
                <a:ea typeface="Microsoft JhengHei" panose="020B0604030504040204" pitchFamily="34" charset="-120"/>
              </a:rPr>
              <a:t>雖然真相可能永遠不得而知，但傳說默里·蒂律爾跳過柵欄，從奔富的實驗葡萄園中拿了一些夏多內葡萄藤，種植在他家族的獵人谷葡萄園中，現在這裡是著名的 47 號夏多內的所在地。</a:t>
            </a:r>
          </a:p>
        </p:txBody>
      </p:sp>
    </p:spTree>
    <p:extLst>
      <p:ext uri="{BB962C8B-B14F-4D97-AF65-F5344CB8AC3E}">
        <p14:creationId xmlns:p14="http://schemas.microsoft.com/office/powerpoint/2010/main" val="306504285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0435" b="22065"/>
          <a:stretch/>
        </p:blipFill>
        <p:spPr>
          <a:xfrm>
            <a:off x="6096000" y="368299"/>
            <a:ext cx="6096000" cy="6172200"/>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4829691" cy="429788"/>
          </a:xfrm>
        </p:spPr>
        <p:txBody>
          <a:bodyPr/>
          <a:lstStyle/>
          <a:p>
            <a:r>
              <a:rPr lang="zh-CN" altLang="en-US" b="1" dirty="0">
                <a:solidFill>
                  <a:schemeClr val="accent5"/>
                </a:solidFill>
              </a:rPr>
              <a:t>葡萄栽培</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23888" y="3819038"/>
            <a:ext cx="3990445" cy="2145663"/>
          </a:xfrm>
        </p:spPr>
        <p:txBody>
          <a:bodyPr/>
          <a:lstStyle/>
          <a:p>
            <a:pPr marL="285750" indent="-285750">
              <a:spcBef>
                <a:spcPts val="800"/>
              </a:spcBef>
              <a:buFont typeface="Arial" panose="020B0604020202020204" pitchFamily="34" charset="0"/>
              <a:buChar char="•"/>
            </a:pPr>
            <a:r>
              <a:rPr lang="zh-CN" altLang="en-US" dirty="0">
                <a:solidFill>
                  <a:schemeClr val="bg1"/>
                </a:solidFill>
              </a:rPr>
              <a:t>一種適應性極強的葡萄藤，它具有其生長地點的特徵。</a:t>
            </a:r>
          </a:p>
          <a:p>
            <a:pPr marL="285750" indent="-285750">
              <a:spcBef>
                <a:spcPts val="800"/>
              </a:spcBef>
              <a:buFont typeface="Arial" panose="020B0604020202020204" pitchFamily="34" charset="0"/>
              <a:buChar char="•"/>
            </a:pPr>
            <a:r>
              <a:rPr lang="zh-CN" altLang="en-US" dirty="0">
                <a:solidFill>
                  <a:schemeClr val="bg1"/>
                </a:solidFill>
              </a:rPr>
              <a:t>嚴格的產量控制有助於形成精簡的風味和良好的酸度發展。</a:t>
            </a:r>
          </a:p>
          <a:p>
            <a:pPr marL="285750" indent="-285750">
              <a:spcBef>
                <a:spcPts val="800"/>
              </a:spcBef>
              <a:buFont typeface="Arial" panose="020B0604020202020204" pitchFamily="34" charset="0"/>
              <a:buChar char="•"/>
            </a:pPr>
            <a:r>
              <a:rPr lang="zh-CN" altLang="en-US" dirty="0">
                <a:solidFill>
                  <a:schemeClr val="bg1"/>
                </a:solidFill>
              </a:rPr>
              <a:t>較低的產量使葡萄中的風味更加濃郁。</a:t>
            </a:r>
          </a:p>
          <a:p>
            <a:pPr marL="285750" indent="-285750">
              <a:spcBef>
                <a:spcPts val="800"/>
              </a:spcBef>
              <a:buFont typeface="Arial" panose="020B0604020202020204" pitchFamily="34" charset="0"/>
              <a:buChar char="•"/>
            </a:pPr>
            <a:r>
              <a:rPr lang="zh-CN" altLang="en-US" dirty="0">
                <a:solidFill>
                  <a:schemeClr val="bg1"/>
                </a:solidFill>
              </a:rPr>
              <a:t>提早收穫以獲得良好的酸度結構。</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080872"/>
            <a:ext cx="4993661" cy="1325563"/>
          </a:xfrm>
        </p:spPr>
        <p:txBody>
          <a:bodyPr/>
          <a:lstStyle/>
          <a:p>
            <a:r>
              <a:rPr lang="zh-CN" altLang="en-US" sz="5000" b="1" kern="1000" spc="-100" dirty="0"/>
              <a:t>澳洲霞多麗的種植方式</a:t>
            </a:r>
          </a:p>
        </p:txBody>
      </p:sp>
    </p:spTree>
    <p:extLst>
      <p:ext uri="{BB962C8B-B14F-4D97-AF65-F5344CB8AC3E}">
        <p14:creationId xmlns:p14="http://schemas.microsoft.com/office/powerpoint/2010/main" val="217940941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E9EAC0F-DFD1-42DB-9F7D-BC13617A8F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0CCF1F8-6D9E-4631-9BC7-E65B426755A9}">
  <ds:schemaRefs>
    <ds:schemaRef ds:uri="http://purl.org/dc/dcmitype/"/>
    <ds:schemaRef ds:uri="http://purl.org/dc/terms/"/>
    <ds:schemaRef ds:uri="http://purl.org/dc/elements/1.1/"/>
    <ds:schemaRef ds:uri="http://schemas.microsoft.com/office/2006/metadata/properties"/>
    <ds:schemaRef ds:uri="http://schemas.microsoft.com/office/infopath/2007/PartnerControls"/>
    <ds:schemaRef ds:uri="02256494-4976-4001-aedb-96463ae0d92e"/>
    <ds:schemaRef ds:uri="http://schemas.microsoft.com/office/2006/documentManagement/types"/>
    <ds:schemaRef ds:uri="http://www.w3.org/XML/1998/namespace"/>
    <ds:schemaRef ds:uri="http://schemas.openxmlformats.org/package/2006/metadata/core-properties"/>
    <ds:schemaRef ds:uri="4e8dd08d-258d-47a9-9875-37f1ffd19f33"/>
  </ds:schemaRefs>
</ds:datastoreItem>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7961</Words>
  <Application>Microsoft Macintosh PowerPoint</Application>
  <PresentationFormat>Widescreen</PresentationFormat>
  <Paragraphs>451</Paragraphs>
  <Slides>43</Slides>
  <Notes>26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Microsoft JhengHei</vt:lpstr>
      <vt:lpstr>Arial</vt:lpstr>
      <vt:lpstr>Calibri</vt:lpstr>
      <vt:lpstr>Hellix SemiBold</vt:lpstr>
      <vt:lpstr>Inter Display</vt:lpstr>
      <vt:lpstr>Neue Haas Grotesk Text Pro</vt:lpstr>
      <vt:lpstr>Slide layouts</vt:lpstr>
      <vt:lpstr>PowerPoint Presentation</vt:lpstr>
      <vt:lpstr>PowerPoint Presentation</vt:lpstr>
      <vt:lpstr>夏多內</vt:lpstr>
      <vt:lpstr>PowerPoint Presentation</vt:lpstr>
      <vt:lpstr>1820 年代 – 1830 年代</vt:lpstr>
      <vt:lpstr>PowerPoint Presentation</vt:lpstr>
      <vt:lpstr>PowerPoint Presentation</vt:lpstr>
      <vt:lpstr>蒂律爾酒莊的故事</vt:lpstr>
      <vt:lpstr>葡萄栽培</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氣候</vt:lpstr>
      <vt:lpstr>土壤</vt:lpstr>
      <vt:lpstr>PowerPoint Presentation</vt:lpstr>
      <vt:lpstr>氣候</vt:lpstr>
      <vt:lpstr>土壤</vt:lpstr>
      <vt:lpstr>PowerPoint Presentation</vt:lpstr>
      <vt:lpstr>PowerPoint Presentation</vt:lpstr>
      <vt:lpstr>PowerPoint Presentation</vt:lpstr>
      <vt:lpstr>土壤</vt:lpstr>
      <vt:lpstr>PowerPoint Presentation</vt:lpstr>
      <vt:lpstr>PowerPoint Presentation</vt:lpstr>
      <vt:lpstr>PowerPoint Presentation</vt:lpstr>
      <vt:lpstr>土壤</vt:lpstr>
      <vt:lpstr>PowerPoint Presentation</vt:lpstr>
      <vt:lpstr>PowerPoint Presentation</vt:lpstr>
      <vt:lpstr>氣候</vt:lpstr>
      <vt:lpstr>土壤</vt:lpstr>
      <vt:lpstr>PowerPoint Presentation</vt:lpstr>
      <vt:lpstr>PowerPoint Presentation</vt:lpstr>
      <vt:lpstr>氣候</vt:lpstr>
      <vt:lpstr>土壤</vt:lpstr>
      <vt:lpstr>夏多內
特徵</vt:lpstr>
      <vt:lpstr>PowerPoint Presentation</vt:lpstr>
      <vt:lpstr>夏多內</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15</cp:revision>
  <dcterms:created xsi:type="dcterms:W3CDTF">2018-07-25T07:02:59Z</dcterms:created>
  <dcterms:modified xsi:type="dcterms:W3CDTF">2026-08-20T02:40:20Z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Order">
    <vt:lpwstr>47265200.0000000</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y fmtid="{D5CDD505-2E9C-101B-9397-08002B2CF9AE}" pid="12" name="MSIP_Label_8cf57b4f-1801-441a-a240-098885f2bcbe_Enabled">
    <vt:lpwstr>true</vt:lpwstr>
  </property>
  <property fmtid="{D5CDD505-2E9C-101B-9397-08002B2CF9AE}" pid="13" name="MSIP_Label_8cf57b4f-1801-441a-a240-098885f2bcbe_SetDate">
    <vt:lpwstr>2025-10-03T04:31:27Z</vt:lpwstr>
  </property>
  <property fmtid="{D5CDD505-2E9C-101B-9397-08002B2CF9AE}" pid="14" name="MSIP_Label_8cf57b4f-1801-441a-a240-098885f2bcbe_Method">
    <vt:lpwstr>Standard</vt:lpwstr>
  </property>
  <property fmtid="{D5CDD505-2E9C-101B-9397-08002B2CF9AE}" pid="15" name="MSIP_Label_8cf57b4f-1801-441a-a240-098885f2bcbe_Name">
    <vt:lpwstr>General</vt:lpwstr>
  </property>
  <property fmtid="{D5CDD505-2E9C-101B-9397-08002B2CF9AE}" pid="16" name="MSIP_Label_8cf57b4f-1801-441a-a240-098885f2bcbe_SiteId">
    <vt:lpwstr>76107ada-99f4-412e-b164-5464438b49a0</vt:lpwstr>
  </property>
  <property fmtid="{D5CDD505-2E9C-101B-9397-08002B2CF9AE}" pid="17" name="MSIP_Label_8cf57b4f-1801-441a-a240-098885f2bcbe_ActionId">
    <vt:lpwstr>07bf3da7-e486-4fa3-9c26-b45eff520b60</vt:lpwstr>
  </property>
  <property fmtid="{D5CDD505-2E9C-101B-9397-08002B2CF9AE}" pid="18" name="MSIP_Label_8cf57b4f-1801-441a-a240-098885f2bcbe_ContentBits">
    <vt:lpwstr>0</vt:lpwstr>
  </property>
  <property fmtid="{D5CDD505-2E9C-101B-9397-08002B2CF9AE}" pid="19" name="MSIP_Label_8cf57b4f-1801-441a-a240-098885f2bcbe_Tag">
    <vt:lpwstr>50, 3, 0, 1</vt:lpwstr>
  </property>
</Properties>
</file>